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7"/>
  </p:notesMasterIdLst>
  <p:handoutMasterIdLst>
    <p:handoutMasterId r:id="rId8"/>
  </p:handoutMasterIdLst>
  <p:sldIdLst>
    <p:sldId id="543" r:id="rId2"/>
    <p:sldId id="532" r:id="rId3"/>
    <p:sldId id="546" r:id="rId4"/>
    <p:sldId id="545" r:id="rId5"/>
    <p:sldId id="544" r:id="rId6"/>
  </p:sldIdLst>
  <p:sldSz cx="9906000" cy="6858000" type="A4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Mondo" initials="EM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5" autoAdjust="0"/>
    <p:restoredTop sz="86000" autoAdjust="0"/>
  </p:normalViewPr>
  <p:slideViewPr>
    <p:cSldViewPr>
      <p:cViewPr varScale="1">
        <p:scale>
          <a:sx n="91" d="100"/>
          <a:sy n="91" d="100"/>
        </p:scale>
        <p:origin x="2000" y="184"/>
      </p:cViewPr>
      <p:guideLst>
        <p:guide orient="horz" pos="2160"/>
        <p:guide pos="288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2624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3DEF46C-3B29-459B-AD1C-1E45D54687AF}" type="datetimeFigureOut">
              <a:rPr lang="en-US"/>
              <a:pPr>
                <a:defRPr/>
              </a:pPr>
              <a:t>11/5/19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3FA3048-62B1-4C44-B29A-EA0FED456B6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2772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103" y="0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11A730C-CD51-46F1-A484-178E442E2468}" type="datetimeFigureOut">
              <a:rPr lang="en-US"/>
              <a:pPr>
                <a:defRPr/>
              </a:pPr>
              <a:t>11/5/19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59" y="4715253"/>
            <a:ext cx="5439358" cy="44690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103" y="9430503"/>
            <a:ext cx="2945050" cy="4959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228C16A-6598-4F59-8139-79C5FA12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3305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100138" y="676275"/>
            <a:ext cx="4886325" cy="33845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C88DE2-B501-4DB1-B8EA-01C094CFBE09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040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2298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11200" y="744538"/>
            <a:ext cx="5375275" cy="3722687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4C88DE2-B501-4DB1-B8EA-01C094CFBE09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83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F157D-0FE5-4D95-AB37-4E3753C6F189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B3BBAE-7D5F-41AB-BD10-EF89A677EB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6FD87-F777-4F21-86AA-AD999FDB0D36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1B2B7-ED7E-40C8-AB88-99064FB57AA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A334F-7B53-4A07-82FA-3A2DCE548049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53A031-8C87-495F-8161-33479F35BD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C85734-BA97-4719-9BA3-0E90EB54F14F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413107-B301-4006-969E-82B6FA1BE5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2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6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8CEE33-6DAB-42FC-9A81-0C2D958F86F9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C421D5-AC61-48EB-AF70-CE986F164A7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DFD58E-6F89-4FAC-A4EE-9FE2BBAF1810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11DB5-DA54-486C-AE6D-D01447F372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B2201-CE9E-4484-BCA2-8AE74979D169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5DFB1F-0932-40E9-9FC8-4685FCBBE7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25AA9-24EF-4BAB-A7EA-C2EBDEFDE5B6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5FB05-52CC-4A02-A181-5157D23A47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CE3F1D-0C62-4285-A968-01C142C5F6B1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F6CF5-24BC-4CD1-8A80-386CB6D2FE5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98252-BD15-432E-91B1-169055F0E9E8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D6CB80-B3E8-45F9-8241-913BB41D167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A939A-F997-4FF8-AD0A-926870443F91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F8177A-534F-4E47-9536-CA6A7610B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E9BD8AF-1CA2-4078-A7DE-0AA870B1545C}" type="datetime1">
              <a:rPr lang="en-US" smtClean="0"/>
              <a:t>11/5/19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33BEA64-BD09-492F-8F95-6EA01CA143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1073150" y="990600"/>
            <a:ext cx="8528050" cy="3200400"/>
          </a:xfrm>
        </p:spPr>
        <p:txBody>
          <a:bodyPr/>
          <a:lstStyle/>
          <a:p>
            <a:br>
              <a:rPr lang="en-US" sz="2800" dirty="0">
                <a:solidFill>
                  <a:srgbClr val="002060"/>
                </a:solidFill>
              </a:rPr>
            </a:br>
            <a:r>
              <a:rPr lang="en-US" sz="4000" dirty="0" err="1">
                <a:solidFill>
                  <a:srgbClr val="002060"/>
                </a:solidFill>
              </a:rPr>
              <a:t>Grupa</a:t>
            </a:r>
            <a:r>
              <a:rPr lang="en-US" sz="4000" dirty="0">
                <a:solidFill>
                  <a:srgbClr val="002060"/>
                </a:solidFill>
              </a:rPr>
              <a:t> 3: Transport</a:t>
            </a:r>
            <a:endParaRPr lang="en-US" sz="2800" b="1" i="1" u="sng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4572000"/>
            <a:ext cx="6934200" cy="762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PEMPAL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Zajednica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prakse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za </a:t>
            </a:r>
            <a:r>
              <a:rPr lang="en-US" sz="24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proračun</a:t>
            </a:r>
            <a:r>
              <a:rPr lang="en-US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(BCOP)</a:t>
            </a:r>
          </a:p>
        </p:txBody>
      </p:sp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84550" y="381000"/>
            <a:ext cx="387985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12551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3000" dirty="0">
              <a:solidFill>
                <a:srgbClr val="000000"/>
              </a:solidFill>
            </a:endParaRPr>
          </a:p>
          <a:p>
            <a:pPr lvl="0"/>
            <a:r>
              <a:rPr lang="en-US" sz="3000" dirty="0"/>
              <a:t>Bosna </a:t>
            </a:r>
            <a:r>
              <a:rPr lang="en-US" sz="3000" dirty="0" err="1"/>
              <a:t>i</a:t>
            </a:r>
            <a:r>
              <a:rPr lang="en-US" sz="3000" dirty="0"/>
              <a:t> Hercegovina</a:t>
            </a:r>
          </a:p>
          <a:p>
            <a:pPr lvl="0"/>
            <a:r>
              <a:rPr lang="en-US" sz="3000" dirty="0"/>
              <a:t>Hrvatska</a:t>
            </a:r>
          </a:p>
          <a:p>
            <a:pPr lvl="0"/>
            <a:r>
              <a:rPr lang="en-US" sz="3000" dirty="0" err="1"/>
              <a:t>Republika</a:t>
            </a:r>
            <a:r>
              <a:rPr lang="en-US" sz="3000" dirty="0"/>
              <a:t> </a:t>
            </a:r>
            <a:r>
              <a:rPr lang="en-US" sz="3000" dirty="0" err="1"/>
              <a:t>Sjeverna</a:t>
            </a:r>
            <a:r>
              <a:rPr lang="en-US" sz="3000" dirty="0"/>
              <a:t> Makedonija</a:t>
            </a:r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479422"/>
            <a:ext cx="8915400" cy="1143000"/>
          </a:xfrm>
        </p:spPr>
        <p:txBody>
          <a:bodyPr/>
          <a:lstStyle/>
          <a:p>
            <a:r>
              <a:rPr lang="en-US" dirty="0"/>
              <a:t>Članovi</a:t>
            </a:r>
          </a:p>
        </p:txBody>
      </p:sp>
    </p:spTree>
    <p:extLst>
      <p:ext uri="{BB962C8B-B14F-4D97-AF65-F5344CB8AC3E}">
        <p14:creationId xmlns:p14="http://schemas.microsoft.com/office/powerpoint/2010/main" val="35983057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endParaRPr lang="en-US" sz="3000" dirty="0">
              <a:solidFill>
                <a:srgbClr val="000000"/>
              </a:solidFill>
            </a:endParaRPr>
          </a:p>
          <a:p>
            <a:r>
              <a:rPr lang="hr-HR" sz="2600" dirty="0"/>
              <a:t>Vlada želi povećati ulaganja u održavanje cesta, osobito u ključne prometne koridore do luke, gdje se </a:t>
            </a:r>
            <a:r>
              <a:rPr lang="hr-HR" sz="2600" b="1" dirty="0"/>
              <a:t>roba otprema na međunarodna tržišta</a:t>
            </a:r>
            <a:r>
              <a:rPr lang="hr-HR" sz="2600" dirty="0"/>
              <a:t>.  Međutim, uz ovu se cestu također nalazi mnoštvo </a:t>
            </a:r>
            <a:r>
              <a:rPr lang="hr-HR" sz="2600" b="1" dirty="0"/>
              <a:t>stambenih kuća </a:t>
            </a:r>
            <a:r>
              <a:rPr lang="hr-HR" sz="2600" dirty="0"/>
              <a:t>te su zabilježene nesreće koje su uključivale </a:t>
            </a:r>
            <a:r>
              <a:rPr lang="hr-HR" sz="2600" b="1" dirty="0"/>
              <a:t>školsku djecu </a:t>
            </a:r>
            <a:r>
              <a:rPr lang="hr-HR" sz="2600" dirty="0"/>
              <a:t>upravo na tim cestama.  U lokalnim se novinama također pojavljuju izvještaji o nesrećama za koje stanovnici tvrde da su uzrokovane nedostatkom </a:t>
            </a:r>
            <a:r>
              <a:rPr lang="hr-HR" sz="2600" b="1" dirty="0"/>
              <a:t>prometnih sigurnosnih standarda</a:t>
            </a:r>
            <a:r>
              <a:rPr lang="hr-HR" sz="2600" dirty="0"/>
              <a:t>, opasnim ponašanjem u vožnji i lošom signalizacijom/znakovima, osobito oko škola.  </a:t>
            </a:r>
          </a:p>
          <a:p>
            <a:pPr marL="0" indent="0">
              <a:buNone/>
            </a:pPr>
            <a:endParaRPr lang="hr-HR" sz="2600" dirty="0"/>
          </a:p>
          <a:p>
            <a:pPr marL="0" lvl="0" indent="0" algn="just"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95300" y="479422"/>
            <a:ext cx="8915400" cy="1143000"/>
          </a:xfrm>
        </p:spPr>
        <p:txBody>
          <a:bodyPr/>
          <a:lstStyle/>
          <a:p>
            <a:r>
              <a:rPr lang="en-US" dirty="0"/>
              <a:t>Program - scenario</a:t>
            </a:r>
          </a:p>
        </p:txBody>
      </p:sp>
    </p:spTree>
    <p:extLst>
      <p:ext uri="{BB962C8B-B14F-4D97-AF65-F5344CB8AC3E}">
        <p14:creationId xmlns:p14="http://schemas.microsoft.com/office/powerpoint/2010/main" val="34203434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258" y="787943"/>
            <a:ext cx="9667434" cy="5334000"/>
          </a:xfrm>
        </p:spPr>
        <p:txBody>
          <a:bodyPr/>
          <a:lstStyle/>
          <a:p>
            <a:pPr marL="0" lv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SA ASPEKTA STANOVNIKA/ŠKOLA:</a:t>
            </a:r>
          </a:p>
          <a:p>
            <a:pPr marL="457200" lvl="0" indent="-457200">
              <a:buAutoNum type="arabicPeriod"/>
            </a:pPr>
            <a:r>
              <a:rPr lang="hr-HR" sz="1900" dirty="0"/>
              <a:t>Stopa zadovoljstva građana koji žive u okolini ceste (</a:t>
            </a:r>
            <a:r>
              <a:rPr lang="hr-HR" sz="1900" i="1" dirty="0"/>
              <a:t>izvor: anketa)</a:t>
            </a:r>
          </a:p>
          <a:p>
            <a:pPr marL="457200" lvl="0" indent="-457200">
              <a:buAutoNum type="arabicPeriod"/>
            </a:pPr>
            <a:r>
              <a:rPr lang="hr-HR" sz="1900" dirty="0"/>
              <a:t>Broj prometnih nesreća na cesti/području </a:t>
            </a:r>
            <a:r>
              <a:rPr lang="hr-HR" sz="1900" i="1" dirty="0"/>
              <a:t>(izvor: administrativni podaci)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1900" dirty="0"/>
              <a:t>Broj osobnih vozila koji prolaze, podijeljen na osobna vozila koja prevoze djecu u školu </a:t>
            </a:r>
            <a:r>
              <a:rPr lang="hr-HR" sz="1900" i="1" dirty="0"/>
              <a:t>(izvor: administrativni podaci)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1900" dirty="0"/>
              <a:t>Broj osiguranih prijelaza preko ceste (</a:t>
            </a:r>
            <a:r>
              <a:rPr lang="hr-HR" sz="1900" i="1" dirty="0"/>
              <a:t>izvor: administrativni podaci)</a:t>
            </a:r>
          </a:p>
          <a:p>
            <a:pPr marL="457200" lvl="0" indent="-457200">
              <a:buFont typeface="+mj-lt"/>
              <a:buAutoNum type="arabicPeriod"/>
            </a:pPr>
            <a:r>
              <a:rPr lang="bs-Latn-BA" sz="1900" dirty="0"/>
              <a:t>Stopa ispunjenja sigurnosnih standarda ceste </a:t>
            </a:r>
            <a:r>
              <a:rPr lang="bs-Latn-BA" sz="1900" i="1" dirty="0"/>
              <a:t>(izvor: kreirati </a:t>
            </a:r>
            <a:r>
              <a:rPr lang="bs-Latn-BA" sz="1900" i="1" dirty="0" err="1"/>
              <a:t>milestone</a:t>
            </a:r>
            <a:r>
              <a:rPr lang="bs-Latn-BA" sz="1900" i="1" dirty="0"/>
              <a:t>/indeks indikator)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1900" dirty="0"/>
              <a:t>Broj policijskih/nadzornih kontrola </a:t>
            </a:r>
            <a:r>
              <a:rPr lang="hr-HR" sz="1900" dirty="0"/>
              <a:t>(</a:t>
            </a:r>
            <a:r>
              <a:rPr lang="hr-HR" sz="1900" i="1" dirty="0"/>
              <a:t>izvor: administrativni podaci)</a:t>
            </a:r>
            <a:endParaRPr lang="bs-Latn-BA" sz="1900" dirty="0"/>
          </a:p>
          <a:p>
            <a:pPr marL="0" lv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SA ASPEKTA IZVOZNKA/EKONOMIJE:</a:t>
            </a:r>
            <a:endParaRPr lang="hr-HR" sz="2000" dirty="0"/>
          </a:p>
          <a:p>
            <a:pPr marL="457200" indent="-457200">
              <a:buFont typeface="+mj-lt"/>
              <a:buAutoNum type="arabicPeriod"/>
            </a:pPr>
            <a:r>
              <a:rPr lang="hr-HR" sz="1900" dirty="0"/>
              <a:t>Stopa zadovoljstva kompanija koja izvoze preko prijelaza </a:t>
            </a:r>
            <a:r>
              <a:rPr lang="hr-HR" sz="1900" i="1" dirty="0"/>
              <a:t>(izvor: anketa)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1900" dirty="0"/>
              <a:t>Broj teretnih vozila koji prolaze cestom </a:t>
            </a:r>
            <a:r>
              <a:rPr lang="hr-HR" sz="1900" i="1" dirty="0"/>
              <a:t>(izvor: administrativni podaci)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1900" dirty="0"/>
              <a:t>Vrijednost izvezene robe na ovom graničnom prijelazu i udio izvoza u BDP-a </a:t>
            </a:r>
            <a:r>
              <a:rPr lang="hr-HR" sz="1900" i="1" dirty="0"/>
              <a:t>(izvor: administrativni podaci)</a:t>
            </a:r>
          </a:p>
          <a:p>
            <a:pPr marL="457200" indent="-457200">
              <a:buFont typeface="+mj-lt"/>
              <a:buAutoNum type="arabicPeriod"/>
            </a:pPr>
            <a:r>
              <a:rPr lang="hr-HR" sz="1900" dirty="0"/>
              <a:t>Broj ocarinjenih vozila na graničnom prijelazu na dnevnoj osnovi </a:t>
            </a:r>
            <a:r>
              <a:rPr lang="hr-HR" sz="1900" i="1" dirty="0"/>
              <a:t>(izvor: administrativni podaci)</a:t>
            </a:r>
          </a:p>
          <a:p>
            <a:pPr marL="457200" lvl="0" indent="-457200">
              <a:buFont typeface="+mj-lt"/>
              <a:buAutoNum type="arabicPeriod"/>
            </a:pPr>
            <a:r>
              <a:rPr lang="hr-HR" sz="1900" dirty="0"/>
              <a:t>Broj zaposlenih u regiji/općini kroz koje cesta prolazi </a:t>
            </a:r>
            <a:r>
              <a:rPr lang="hr-HR" sz="1900" i="1" dirty="0"/>
              <a:t>(statistički podaci, </a:t>
            </a:r>
            <a:r>
              <a:rPr lang="bs-Latn-BA" sz="1900" i="1" dirty="0"/>
              <a:t>administrativni</a:t>
            </a:r>
            <a:r>
              <a:rPr lang="bs-Latn-BA" sz="1900" dirty="0"/>
              <a:t>) </a:t>
            </a:r>
          </a:p>
          <a:p>
            <a:pPr marL="457200" indent="-457200">
              <a:buFont typeface="+mj-lt"/>
              <a:buAutoNum type="arabicPeriod"/>
            </a:pPr>
            <a:r>
              <a:rPr lang="bs-Latn-BA" sz="1900" dirty="0"/>
              <a:t>Vrijednost prikupljenih putarina na ovom dijelu cestu </a:t>
            </a:r>
            <a:r>
              <a:rPr lang="hr-HR" sz="1900" i="1" dirty="0"/>
              <a:t>(izvor: administrativni podaci)</a:t>
            </a:r>
          </a:p>
          <a:p>
            <a:pPr marL="0" lvl="0" indent="0">
              <a:buNone/>
            </a:pPr>
            <a:endParaRPr lang="bs-Latn-BA" sz="2000" dirty="0"/>
          </a:p>
          <a:p>
            <a:pPr marL="457200" lvl="0" indent="-457200">
              <a:buFont typeface="+mj-lt"/>
              <a:buAutoNum type="arabicPeriod"/>
            </a:pPr>
            <a:endParaRPr lang="en-US" sz="2000" dirty="0"/>
          </a:p>
          <a:p>
            <a:pPr marL="457200" lvl="0" indent="-457200">
              <a:buFont typeface="+mj-lt"/>
              <a:buAutoNum type="arabicPeriod"/>
            </a:pPr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lvl="0"/>
            <a:endParaRPr lang="en-US" sz="2000" dirty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-2514600" y="60058"/>
            <a:ext cx="8915400" cy="762978"/>
          </a:xfrm>
        </p:spPr>
        <p:txBody>
          <a:bodyPr/>
          <a:lstStyle/>
          <a:p>
            <a:r>
              <a:rPr lang="hr-HR" sz="3200" dirty="0"/>
              <a:t>Primjeri indikatora</a:t>
            </a:r>
          </a:p>
        </p:txBody>
      </p:sp>
    </p:spTree>
    <p:extLst>
      <p:ext uri="{BB962C8B-B14F-4D97-AF65-F5344CB8AC3E}">
        <p14:creationId xmlns:p14="http://schemas.microsoft.com/office/powerpoint/2010/main" val="3664816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Рисунок 11" descr="pempal-logo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7635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Рисунок 15" descr="pempal-logo-top.gif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86200" y="246245"/>
            <a:ext cx="2209801" cy="195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1">
            <a:extLst>
              <a:ext uri="{FF2B5EF4-FFF2-40B4-BE49-F238E27FC236}">
                <a16:creationId xmlns:a16="http://schemas.microsoft.com/office/drawing/2014/main" id="{2669ADFF-FF59-4A25-8212-84D689CB85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3000" y="1219200"/>
            <a:ext cx="8382000" cy="5334000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000000"/>
                </a:solidFill>
              </a:rPr>
              <a:t>SA ASPEKTA STANOVNIKA/ŠKOLA</a:t>
            </a:r>
            <a:r>
              <a:rPr lang="en-US" sz="1800" b="1" dirty="0">
                <a:solidFill>
                  <a:srgbClr val="000000"/>
                </a:solidFill>
              </a:rPr>
              <a:t>:</a:t>
            </a:r>
          </a:p>
          <a:p>
            <a:pPr marL="0" indent="0" algn="just">
              <a:spcBef>
                <a:spcPts val="0"/>
              </a:spcBef>
              <a:buNone/>
            </a:pPr>
            <a:endParaRPr lang="hr-HR" sz="18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lphaLcParenR"/>
            </a:pPr>
            <a:r>
              <a:rPr lang="hr-HR" sz="2000" dirty="0"/>
              <a:t>Ankete građana 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Javne konsultacije općenite 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Javne konsultacije usmjerena na roditelje/školu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Uvođenje mehanizama za prikupljanje žalbi i ideja građana/kompanija uz simbolične nagrade</a:t>
            </a:r>
            <a:br>
              <a:rPr lang="hr-HR" sz="2000" dirty="0"/>
            </a:br>
            <a:endParaRPr lang="hr-HR" sz="2000" dirty="0"/>
          </a:p>
          <a:p>
            <a:pPr marL="0" indent="0">
              <a:buNone/>
            </a:pPr>
            <a:r>
              <a:rPr lang="en-US" sz="2000" b="1" dirty="0">
                <a:solidFill>
                  <a:srgbClr val="000000"/>
                </a:solidFill>
              </a:rPr>
              <a:t>SA ASPEKTA IZVOZNKA/EKONOMIJE:</a:t>
            </a:r>
            <a:endParaRPr lang="hr-HR" sz="2000" dirty="0"/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Anketa kompanija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Javne konsultacije usmjerene na kompanije/poslovne zajednice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Javne konsultacije usmjerene na nevladin sektor</a:t>
            </a:r>
          </a:p>
          <a:p>
            <a:pPr marL="457200" indent="-457200">
              <a:buFont typeface="+mj-lt"/>
              <a:buAutoNum type="alphaLcParenR"/>
            </a:pPr>
            <a:r>
              <a:rPr lang="hr-HR" sz="2000" dirty="0"/>
              <a:t>Poticaji za formiranje/rad udruženje građana/eksperata koji bi pratili ovu oblasti i davali prijedloge</a:t>
            </a:r>
          </a:p>
          <a:p>
            <a:endParaRPr lang="hr-HR" sz="2000" dirty="0"/>
          </a:p>
          <a:p>
            <a:endParaRPr lang="hr-HR" sz="2000" dirty="0"/>
          </a:p>
          <a:p>
            <a:endParaRPr lang="hr-HR" sz="2000" dirty="0"/>
          </a:p>
          <a:p>
            <a:pPr marL="0" indent="0" algn="just"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</a:pPr>
            <a:endParaRPr lang="en-US" sz="1900" dirty="0">
              <a:solidFill>
                <a:srgbClr val="000000"/>
              </a:solidFill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413107-B301-4006-969E-82B6FA1BE5A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600" dirty="0"/>
              <a:t>Mehanizmi za uključenje građana</a:t>
            </a:r>
          </a:p>
        </p:txBody>
      </p:sp>
    </p:spTree>
    <p:extLst>
      <p:ext uri="{BB962C8B-B14F-4D97-AF65-F5344CB8AC3E}">
        <p14:creationId xmlns:p14="http://schemas.microsoft.com/office/powerpoint/2010/main" val="2819202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20535</TotalTime>
  <Words>375</Words>
  <Application>Microsoft Macintosh PowerPoint</Application>
  <PresentationFormat>A4 Paper (210x297 mm)</PresentationFormat>
  <Paragraphs>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 Grupa 3: Transport</vt:lpstr>
      <vt:lpstr>Članovi</vt:lpstr>
      <vt:lpstr>Program - scenario</vt:lpstr>
      <vt:lpstr>Primjeri indikatora</vt:lpstr>
      <vt:lpstr>Mehanizmi za uključenje građana</vt:lpstr>
    </vt:vector>
  </TitlesOfParts>
  <Manager/>
  <Company>The World Bank Group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BLTWG knowledge product recommendations</dc:title>
  <dc:subject/>
  <dc:creator>Deanna Aubrey</dc:creator>
  <cp:keywords>BLTWG public participation</cp:keywords>
  <dc:description/>
  <cp:lastModifiedBy>Naida Carsimamovic</cp:lastModifiedBy>
  <cp:revision>1084</cp:revision>
  <cp:lastPrinted>2018-03-09T10:51:08Z</cp:lastPrinted>
  <dcterms:created xsi:type="dcterms:W3CDTF">2010-10-04T16:57:49Z</dcterms:created>
  <dcterms:modified xsi:type="dcterms:W3CDTF">2019-11-05T13:48:29Z</dcterms:modified>
  <cp:category>PEMPAL</cp:category>
</cp:coreProperties>
</file>