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543" r:id="rId2"/>
    <p:sldId id="532" r:id="rId3"/>
    <p:sldId id="546" r:id="rId4"/>
    <p:sldId id="545" r:id="rId5"/>
    <p:sldId id="544" r:id="rId6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5" autoAdjust="0"/>
    <p:restoredTop sz="86000" autoAdjust="0"/>
  </p:normalViewPr>
  <p:slideViewPr>
    <p:cSldViewPr>
      <p:cViewPr varScale="1">
        <p:scale>
          <a:sx n="91" d="100"/>
          <a:sy n="91" d="100"/>
        </p:scale>
        <p:origin x="2000" y="18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9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4000" dirty="0" err="1">
                <a:solidFill>
                  <a:srgbClr val="002060"/>
                </a:solidFill>
              </a:rPr>
              <a:t>Grupa</a:t>
            </a:r>
            <a:r>
              <a:rPr lang="en-US" sz="4000" dirty="0">
                <a:solidFill>
                  <a:srgbClr val="002060"/>
                </a:solidFill>
              </a:rPr>
              <a:t> 3: Transport</a:t>
            </a:r>
            <a:endParaRPr lang="en-US" sz="2800" b="1" i="1" u="sng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Zajednica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prakse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za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proračun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3000" dirty="0">
              <a:solidFill>
                <a:srgbClr val="000000"/>
              </a:solidFill>
            </a:endParaRPr>
          </a:p>
          <a:p>
            <a:pPr lvl="0"/>
            <a:r>
              <a:rPr lang="en-US" sz="3000" dirty="0"/>
              <a:t>Bosna </a:t>
            </a:r>
            <a:r>
              <a:rPr lang="en-US" sz="3000" dirty="0" err="1"/>
              <a:t>i</a:t>
            </a:r>
            <a:r>
              <a:rPr lang="en-US" sz="3000" dirty="0"/>
              <a:t> Hercegovina</a:t>
            </a:r>
          </a:p>
          <a:p>
            <a:pPr lvl="0"/>
            <a:r>
              <a:rPr lang="en-US" sz="3000" dirty="0"/>
              <a:t>Hrvatska</a:t>
            </a:r>
          </a:p>
          <a:p>
            <a:pPr lvl="0"/>
            <a:r>
              <a:rPr lang="en-US" sz="3000" dirty="0" err="1"/>
              <a:t>Republika</a:t>
            </a:r>
            <a:r>
              <a:rPr lang="en-US" sz="3000" dirty="0"/>
              <a:t> </a:t>
            </a:r>
            <a:r>
              <a:rPr lang="en-US" sz="3000" dirty="0" err="1"/>
              <a:t>Sjeverna</a:t>
            </a:r>
            <a:r>
              <a:rPr lang="en-US" sz="3000" dirty="0"/>
              <a:t> Makedonija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479422"/>
            <a:ext cx="8915400" cy="1143000"/>
          </a:xfrm>
        </p:spPr>
        <p:txBody>
          <a:bodyPr/>
          <a:lstStyle/>
          <a:p>
            <a:r>
              <a:rPr lang="en-US" dirty="0"/>
              <a:t>Članovi</a:t>
            </a:r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3000" dirty="0">
              <a:solidFill>
                <a:srgbClr val="000000"/>
              </a:solidFill>
            </a:endParaRPr>
          </a:p>
          <a:p>
            <a:r>
              <a:rPr lang="hr-HR" sz="2600" dirty="0"/>
              <a:t>Vlada želi povećati ulaganja u održavanje cesta, osobito u ključne prometne koridore do luke, gdje se </a:t>
            </a:r>
            <a:r>
              <a:rPr lang="hr-HR" sz="2600" b="1" dirty="0"/>
              <a:t>roba otprema na međunarodna tržišta</a:t>
            </a:r>
            <a:r>
              <a:rPr lang="hr-HR" sz="2600" dirty="0"/>
              <a:t>.  Međutim, uz ovu se cestu također nalazi mnoštvo </a:t>
            </a:r>
            <a:r>
              <a:rPr lang="hr-HR" sz="2600" b="1" dirty="0"/>
              <a:t>stambenih kuća </a:t>
            </a:r>
            <a:r>
              <a:rPr lang="hr-HR" sz="2600" dirty="0"/>
              <a:t>te su zabilježene nesreće koje su uključivale </a:t>
            </a:r>
            <a:r>
              <a:rPr lang="hr-HR" sz="2600" b="1" dirty="0"/>
              <a:t>školsku djecu </a:t>
            </a:r>
            <a:r>
              <a:rPr lang="hr-HR" sz="2600" dirty="0"/>
              <a:t>upravo na tim cestama.  U lokalnim se novinama također pojavljuju izvještaji o nesrećama za koje stanovnici tvrde da su uzrokovane nedostatkom </a:t>
            </a:r>
            <a:r>
              <a:rPr lang="hr-HR" sz="2600" b="1" dirty="0"/>
              <a:t>prometnih sigurnosnih standarda</a:t>
            </a:r>
            <a:r>
              <a:rPr lang="hr-HR" sz="2600" dirty="0"/>
              <a:t>, opasnim ponašanjem u vožnji i lošom signalizacijom/znakovima, osobito oko škola.  </a:t>
            </a:r>
          </a:p>
          <a:p>
            <a:pPr marL="0" indent="0">
              <a:buNone/>
            </a:pPr>
            <a:endParaRPr lang="hr-HR" sz="26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479422"/>
            <a:ext cx="8915400" cy="1143000"/>
          </a:xfrm>
        </p:spPr>
        <p:txBody>
          <a:bodyPr/>
          <a:lstStyle/>
          <a:p>
            <a:r>
              <a:rPr lang="en-US" dirty="0"/>
              <a:t>Program - scenario</a:t>
            </a:r>
          </a:p>
        </p:txBody>
      </p:sp>
    </p:spTree>
    <p:extLst>
      <p:ext uri="{BB962C8B-B14F-4D97-AF65-F5344CB8AC3E}">
        <p14:creationId xmlns:p14="http://schemas.microsoft.com/office/powerpoint/2010/main" val="342034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58" y="787943"/>
            <a:ext cx="9667434" cy="53340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SA ASPEKTA STANOVNIKA/ŠKOLA:</a:t>
            </a:r>
          </a:p>
          <a:p>
            <a:pPr marL="457200" lvl="0" indent="-457200">
              <a:buAutoNum type="arabicPeriod"/>
            </a:pPr>
            <a:r>
              <a:rPr lang="hr-HR" sz="1900" dirty="0"/>
              <a:t>Stopa zadovoljstva građana koji žive u okolini ceste (</a:t>
            </a:r>
            <a:r>
              <a:rPr lang="hr-HR" sz="1900" i="1" dirty="0"/>
              <a:t>izvor: anketa)</a:t>
            </a:r>
          </a:p>
          <a:p>
            <a:pPr marL="457200" lvl="0" indent="-457200">
              <a:buAutoNum type="arabicPeriod"/>
            </a:pPr>
            <a:r>
              <a:rPr lang="hr-HR" sz="1900" dirty="0"/>
              <a:t>Broj prometnih nesreća na cesti/području </a:t>
            </a:r>
            <a:r>
              <a:rPr lang="hr-HR" sz="1900" i="1" dirty="0"/>
              <a:t>(izvor: administrativni podaci)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Broj osobnih vozila koji prolaze, podijeljen na osobna vozila koja prevoze djecu u školu </a:t>
            </a:r>
            <a:r>
              <a:rPr lang="hr-HR" sz="1900" i="1" dirty="0"/>
              <a:t>(izvor: administrativni podaci)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Broj osiguranih prijelaza preko ceste (</a:t>
            </a:r>
            <a:r>
              <a:rPr lang="hr-HR" sz="1900" i="1" dirty="0"/>
              <a:t>izvor: administrativni podaci)</a:t>
            </a:r>
          </a:p>
          <a:p>
            <a:pPr marL="457200" lvl="0" indent="-457200">
              <a:buFont typeface="+mj-lt"/>
              <a:buAutoNum type="arabicPeriod"/>
            </a:pPr>
            <a:r>
              <a:rPr lang="bs-Latn-BA" sz="1900" dirty="0"/>
              <a:t>Stopa ispunjenja sigurnosnih standarda ceste </a:t>
            </a:r>
            <a:r>
              <a:rPr lang="bs-Latn-BA" sz="1900" i="1" dirty="0"/>
              <a:t>(izvor: kreirati </a:t>
            </a:r>
            <a:r>
              <a:rPr lang="bs-Latn-BA" sz="1900" i="1" dirty="0" err="1"/>
              <a:t>milestone</a:t>
            </a:r>
            <a:r>
              <a:rPr lang="bs-Latn-BA" sz="1900" i="1" dirty="0"/>
              <a:t>/indeks indikator)</a:t>
            </a:r>
          </a:p>
          <a:p>
            <a:pPr marL="457200" indent="-457200">
              <a:buFont typeface="+mj-lt"/>
              <a:buAutoNum type="arabicPeriod"/>
            </a:pPr>
            <a:r>
              <a:rPr lang="bs-Latn-BA" sz="1900" dirty="0"/>
              <a:t>Broj policijskih/nadzornih kontrola </a:t>
            </a:r>
            <a:r>
              <a:rPr lang="hr-HR" sz="1900" dirty="0"/>
              <a:t>(</a:t>
            </a:r>
            <a:r>
              <a:rPr lang="hr-HR" sz="1900" i="1" dirty="0"/>
              <a:t>izvor: administrativni podaci)</a:t>
            </a:r>
            <a:endParaRPr lang="bs-Latn-BA" sz="1900" dirty="0"/>
          </a:p>
          <a:p>
            <a:pPr marL="0" lv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SA ASPEKTA IZVOZNKA/EKONOMIJE:</a:t>
            </a:r>
            <a:endParaRPr lang="hr-HR" sz="2000" dirty="0"/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Stopa zadovoljstva kompanija koja izvoze preko prijelaza </a:t>
            </a:r>
            <a:r>
              <a:rPr lang="hr-HR" sz="1900" i="1" dirty="0"/>
              <a:t>(izvor: anketa)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Broj teretnih vozila koji prolaze cestom </a:t>
            </a:r>
            <a:r>
              <a:rPr lang="hr-HR" sz="1900" i="1" dirty="0"/>
              <a:t>(izvor: administrativni podaci)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Vrijednost izvezene robe na ovom graničnom prijelazu i udio izvoza u BDP-a </a:t>
            </a:r>
            <a:r>
              <a:rPr lang="hr-HR" sz="1900" i="1" dirty="0"/>
              <a:t>(izvor: administrativni podaci)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1900" dirty="0"/>
              <a:t>Broj ocarinjenih vozila na graničnom prijelazu na dnevnoj osnovi </a:t>
            </a:r>
            <a:r>
              <a:rPr lang="hr-HR" sz="1900" i="1" dirty="0"/>
              <a:t>(izvor: administrativni podaci)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1900" dirty="0"/>
              <a:t>Broj zaposlenih u regiji/općini kroz koje cesta prolazi </a:t>
            </a:r>
            <a:r>
              <a:rPr lang="hr-HR" sz="1900" i="1" dirty="0"/>
              <a:t>(statistički podaci, </a:t>
            </a:r>
            <a:r>
              <a:rPr lang="bs-Latn-BA" sz="1900" i="1" dirty="0"/>
              <a:t>administrativni</a:t>
            </a:r>
            <a:r>
              <a:rPr lang="bs-Latn-BA" sz="1900" dirty="0"/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bs-Latn-BA" sz="1900" dirty="0"/>
              <a:t>Vrijednost prikupljenih putarina na ovom dijelu cestu </a:t>
            </a:r>
            <a:r>
              <a:rPr lang="hr-HR" sz="1900" i="1" dirty="0"/>
              <a:t>(izvor: administrativni podaci)</a:t>
            </a:r>
          </a:p>
          <a:p>
            <a:pPr marL="0" lvl="0" indent="0">
              <a:buNone/>
            </a:pPr>
            <a:endParaRPr lang="bs-Latn-BA" sz="2000" dirty="0"/>
          </a:p>
          <a:p>
            <a:pPr marL="457200" lvl="0" indent="-457200">
              <a:buFont typeface="+mj-lt"/>
              <a:buAutoNum type="arabicPeriod"/>
            </a:pP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514600" y="60058"/>
            <a:ext cx="8915400" cy="762978"/>
          </a:xfrm>
        </p:spPr>
        <p:txBody>
          <a:bodyPr/>
          <a:lstStyle/>
          <a:p>
            <a:r>
              <a:rPr lang="hr-HR" sz="3200" dirty="0"/>
              <a:t>Primjeri indikatora</a:t>
            </a:r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SA ASPEKTA STANOVNIKA/ŠKOLA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hr-HR" sz="1800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hr-HR" sz="2000" dirty="0"/>
              <a:t>Ankete građana 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Javne konsultacije općenite 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Javne konsultacije usmjerena na roditelje/školu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Uvođenje mehanizama za prikupljanje žalbi i ideja građana/kompanija uz simbolične nagrade</a:t>
            </a:r>
            <a:br>
              <a:rPr lang="hr-HR" sz="2000" dirty="0"/>
            </a:br>
            <a:endParaRPr lang="hr-HR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SA ASPEKTA IZVOZNKA/EKONOMIJE:</a:t>
            </a:r>
            <a:endParaRPr lang="hr-HR" sz="2000" dirty="0"/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Anketa kompanija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Javne konsultacije usmjerene na kompanije/poslovne zajednice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Javne konsultacije usmjerene na nevladin sektor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Poticaji za formiranje/rad udruženje građana/eksperata koji bi pratili ovu oblasti i davali prijedloge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Mehanizmi za uključenje građana</a:t>
            </a:r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20535</TotalTime>
  <Words>375</Words>
  <Application>Microsoft Macintosh PowerPoint</Application>
  <PresentationFormat>A4 Paper (210x297 mm)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Grupa 3: Transport</vt:lpstr>
      <vt:lpstr>Članovi</vt:lpstr>
      <vt:lpstr>Program - scenario</vt:lpstr>
      <vt:lpstr>Primjeri indikatora</vt:lpstr>
      <vt:lpstr>Mehanizmi za uključenje građana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Naida Carsimamovic</cp:lastModifiedBy>
  <cp:revision>1084</cp:revision>
  <cp:lastPrinted>2018-03-09T10:51:08Z</cp:lastPrinted>
  <dcterms:created xsi:type="dcterms:W3CDTF">2010-10-04T16:57:49Z</dcterms:created>
  <dcterms:modified xsi:type="dcterms:W3CDTF">2019-11-05T13:48:29Z</dcterms:modified>
  <cp:category>PEMPAL</cp:category>
</cp:coreProperties>
</file>