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4"/>
  </p:sldMasterIdLst>
  <p:notesMasterIdLst>
    <p:notesMasterId r:id="rId10"/>
  </p:notesMasterIdLst>
  <p:handoutMasterIdLst>
    <p:handoutMasterId r:id="rId11"/>
  </p:handoutMasterIdLst>
  <p:sldIdLst>
    <p:sldId id="543" r:id="rId5"/>
    <p:sldId id="532" r:id="rId6"/>
    <p:sldId id="546" r:id="rId7"/>
    <p:sldId id="545" r:id="rId8"/>
    <p:sldId id="544" r:id="rId9"/>
  </p:sldIdLst>
  <p:sldSz cx="9906000" cy="6858000" type="A4"/>
  <p:notesSz cx="67945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7044BD-660D-463C-8A22-B145755222CF}" v="55" dt="2019-11-13T08:27:26.6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44" autoAdjust="0"/>
    <p:restoredTop sz="92165" autoAdjust="0"/>
  </p:normalViewPr>
  <p:slideViewPr>
    <p:cSldViewPr>
      <p:cViewPr>
        <p:scale>
          <a:sx n="80" d="100"/>
          <a:sy n="80" d="100"/>
        </p:scale>
        <p:origin x="422" y="-888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2624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na Anatolievna Davidova" userId="615709de-f45c-42cb-8bad-60412f98c39f" providerId="ADAL" clId="{E47044BD-660D-463C-8A22-B145755222CF}"/>
    <pc:docChg chg="custSel modSld">
      <pc:chgData name="Inna Anatolievna Davidova" userId="615709de-f45c-42cb-8bad-60412f98c39f" providerId="ADAL" clId="{E47044BD-660D-463C-8A22-B145755222CF}" dt="2019-11-13T08:31:55.069" v="307" actId="20577"/>
      <pc:docMkLst>
        <pc:docMk/>
      </pc:docMkLst>
      <pc:sldChg chg="modSp">
        <pc:chgData name="Inna Anatolievna Davidova" userId="615709de-f45c-42cb-8bad-60412f98c39f" providerId="ADAL" clId="{E47044BD-660D-463C-8A22-B145755222CF}" dt="2019-11-13T08:31:55.069" v="307" actId="20577"/>
        <pc:sldMkLst>
          <pc:docMk/>
          <pc:sldMk cId="2819202587" sldId="544"/>
        </pc:sldMkLst>
        <pc:spChg chg="mod">
          <ac:chgData name="Inna Anatolievna Davidova" userId="615709de-f45c-42cb-8bad-60412f98c39f" providerId="ADAL" clId="{E47044BD-660D-463C-8A22-B145755222CF}" dt="2019-11-13T08:31:55.069" v="307" actId="20577"/>
          <ac:spMkLst>
            <pc:docMk/>
            <pc:sldMk cId="2819202587" sldId="544"/>
            <ac:spMk id="11" creationId="{2669ADFF-FF59-4A25-8212-84D689CB8586}"/>
          </ac:spMkLst>
        </pc:spChg>
      </pc:sldChg>
      <pc:sldChg chg="modSp">
        <pc:chgData name="Inna Anatolievna Davidova" userId="615709de-f45c-42cb-8bad-60412f98c39f" providerId="ADAL" clId="{E47044BD-660D-463C-8A22-B145755222CF}" dt="2019-11-13T08:30:29.817" v="234" actId="20577"/>
        <pc:sldMkLst>
          <pc:docMk/>
          <pc:sldMk cId="3664816172" sldId="545"/>
        </pc:sldMkLst>
        <pc:spChg chg="mod">
          <ac:chgData name="Inna Anatolievna Davidova" userId="615709de-f45c-42cb-8bad-60412f98c39f" providerId="ADAL" clId="{E47044BD-660D-463C-8A22-B145755222CF}" dt="2019-11-13T08:30:29.817" v="234" actId="20577"/>
          <ac:spMkLst>
            <pc:docMk/>
            <pc:sldMk cId="3664816172" sldId="545"/>
            <ac:spMk id="11" creationId="{2669ADFF-FF59-4A25-8212-84D689CB8586}"/>
          </ac:spMkLst>
        </pc:spChg>
      </pc:sldChg>
    </pc:docChg>
  </pc:docChgLst>
  <pc:docChgLst>
    <pc:chgData name="Inna Anatolievna Davidova" userId="615709de-f45c-42cb-8bad-60412f98c39f" providerId="ADAL" clId="{D9294379-E0EB-46AC-AA15-00CEB7B1E7F7}"/>
    <pc:docChg chg="undo custSel modSld">
      <pc:chgData name="Inna Anatolievna Davidova" userId="615709de-f45c-42cb-8bad-60412f98c39f" providerId="ADAL" clId="{D9294379-E0EB-46AC-AA15-00CEB7B1E7F7}" dt="2019-11-12T11:34:22.038" v="2405" actId="5793"/>
      <pc:docMkLst>
        <pc:docMk/>
      </pc:docMkLst>
      <pc:sldChg chg="modSp">
        <pc:chgData name="Inna Anatolievna Davidova" userId="615709de-f45c-42cb-8bad-60412f98c39f" providerId="ADAL" clId="{D9294379-E0EB-46AC-AA15-00CEB7B1E7F7}" dt="2019-11-12T11:09:01.624" v="89" actId="20577"/>
        <pc:sldMkLst>
          <pc:docMk/>
          <pc:sldMk cId="3598305706" sldId="532"/>
        </pc:sldMkLst>
        <pc:spChg chg="mod">
          <ac:chgData name="Inna Anatolievna Davidova" userId="615709de-f45c-42cb-8bad-60412f98c39f" providerId="ADAL" clId="{D9294379-E0EB-46AC-AA15-00CEB7B1E7F7}" dt="2019-11-12T11:08:39.908" v="13" actId="20577"/>
          <ac:spMkLst>
            <pc:docMk/>
            <pc:sldMk cId="3598305706" sldId="532"/>
            <ac:spMk id="3" creationId="{00000000-0000-0000-0000-000000000000}"/>
          </ac:spMkLst>
        </pc:spChg>
        <pc:spChg chg="mod">
          <ac:chgData name="Inna Anatolievna Davidova" userId="615709de-f45c-42cb-8bad-60412f98c39f" providerId="ADAL" clId="{D9294379-E0EB-46AC-AA15-00CEB7B1E7F7}" dt="2019-11-12T11:09:01.624" v="89" actId="20577"/>
          <ac:spMkLst>
            <pc:docMk/>
            <pc:sldMk cId="3598305706" sldId="532"/>
            <ac:spMk id="11" creationId="{2669ADFF-FF59-4A25-8212-84D689CB8586}"/>
          </ac:spMkLst>
        </pc:spChg>
      </pc:sldChg>
      <pc:sldChg chg="modSp">
        <pc:chgData name="Inna Anatolievna Davidova" userId="615709de-f45c-42cb-8bad-60412f98c39f" providerId="ADAL" clId="{D9294379-E0EB-46AC-AA15-00CEB7B1E7F7}" dt="2019-11-12T11:31:30.234" v="2288" actId="20577"/>
        <pc:sldMkLst>
          <pc:docMk/>
          <pc:sldMk cId="1212551769" sldId="543"/>
        </pc:sldMkLst>
        <pc:spChg chg="mod">
          <ac:chgData name="Inna Anatolievna Davidova" userId="615709de-f45c-42cb-8bad-60412f98c39f" providerId="ADAL" clId="{D9294379-E0EB-46AC-AA15-00CEB7B1E7F7}" dt="2019-11-12T11:31:30.234" v="2288" actId="20577"/>
          <ac:spMkLst>
            <pc:docMk/>
            <pc:sldMk cId="1212551769" sldId="543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D9294379-E0EB-46AC-AA15-00CEB7B1E7F7}" dt="2019-11-12T11:34:22.038" v="2405" actId="5793"/>
        <pc:sldMkLst>
          <pc:docMk/>
          <pc:sldMk cId="2819202587" sldId="544"/>
        </pc:sldMkLst>
        <pc:spChg chg="mod">
          <ac:chgData name="Inna Anatolievna Davidova" userId="615709de-f45c-42cb-8bad-60412f98c39f" providerId="ADAL" clId="{D9294379-E0EB-46AC-AA15-00CEB7B1E7F7}" dt="2019-11-12T11:31:23.217" v="2286" actId="313"/>
          <ac:spMkLst>
            <pc:docMk/>
            <pc:sldMk cId="2819202587" sldId="544"/>
            <ac:spMk id="3" creationId="{00000000-0000-0000-0000-000000000000}"/>
          </ac:spMkLst>
        </pc:spChg>
        <pc:spChg chg="mod">
          <ac:chgData name="Inna Anatolievna Davidova" userId="615709de-f45c-42cb-8bad-60412f98c39f" providerId="ADAL" clId="{D9294379-E0EB-46AC-AA15-00CEB7B1E7F7}" dt="2019-11-12T11:34:22.038" v="2405" actId="5793"/>
          <ac:spMkLst>
            <pc:docMk/>
            <pc:sldMk cId="2819202587" sldId="544"/>
            <ac:spMk id="11" creationId="{2669ADFF-FF59-4A25-8212-84D689CB8586}"/>
          </ac:spMkLst>
        </pc:spChg>
        <pc:picChg chg="mod">
          <ac:chgData name="Inna Anatolievna Davidova" userId="615709de-f45c-42cb-8bad-60412f98c39f" providerId="ADAL" clId="{D9294379-E0EB-46AC-AA15-00CEB7B1E7F7}" dt="2019-11-12T11:27:38.529" v="1563" actId="1076"/>
          <ac:picMkLst>
            <pc:docMk/>
            <pc:sldMk cId="2819202587" sldId="544"/>
            <ac:picMk id="15363" creationId="{00000000-0000-0000-0000-000000000000}"/>
          </ac:picMkLst>
        </pc:picChg>
      </pc:sldChg>
      <pc:sldChg chg="modSp">
        <pc:chgData name="Inna Anatolievna Davidova" userId="615709de-f45c-42cb-8bad-60412f98c39f" providerId="ADAL" clId="{D9294379-E0EB-46AC-AA15-00CEB7B1E7F7}" dt="2019-11-12T11:33:32.983" v="2379" actId="6549"/>
        <pc:sldMkLst>
          <pc:docMk/>
          <pc:sldMk cId="3664816172" sldId="545"/>
        </pc:sldMkLst>
        <pc:spChg chg="mod">
          <ac:chgData name="Inna Anatolievna Davidova" userId="615709de-f45c-42cb-8bad-60412f98c39f" providerId="ADAL" clId="{D9294379-E0EB-46AC-AA15-00CEB7B1E7F7}" dt="2019-11-12T11:11:56.291" v="153" actId="6549"/>
          <ac:spMkLst>
            <pc:docMk/>
            <pc:sldMk cId="3664816172" sldId="545"/>
            <ac:spMk id="3" creationId="{00000000-0000-0000-0000-000000000000}"/>
          </ac:spMkLst>
        </pc:spChg>
        <pc:spChg chg="mod">
          <ac:chgData name="Inna Anatolievna Davidova" userId="615709de-f45c-42cb-8bad-60412f98c39f" providerId="ADAL" clId="{D9294379-E0EB-46AC-AA15-00CEB7B1E7F7}" dt="2019-11-12T11:33:32.983" v="2379" actId="6549"/>
          <ac:spMkLst>
            <pc:docMk/>
            <pc:sldMk cId="3664816172" sldId="545"/>
            <ac:spMk id="11" creationId="{2669ADFF-FF59-4A25-8212-84D689CB8586}"/>
          </ac:spMkLst>
        </pc:spChg>
      </pc:sldChg>
      <pc:sldChg chg="modSp">
        <pc:chgData name="Inna Anatolievna Davidova" userId="615709de-f45c-42cb-8bad-60412f98c39f" providerId="ADAL" clId="{D9294379-E0EB-46AC-AA15-00CEB7B1E7F7}" dt="2019-11-12T11:11:20.894" v="130" actId="113"/>
        <pc:sldMkLst>
          <pc:docMk/>
          <pc:sldMk cId="3420343480" sldId="546"/>
        </pc:sldMkLst>
        <pc:spChg chg="mod">
          <ac:chgData name="Inna Anatolievna Davidova" userId="615709de-f45c-42cb-8bad-60412f98c39f" providerId="ADAL" clId="{D9294379-E0EB-46AC-AA15-00CEB7B1E7F7}" dt="2019-11-12T11:09:17.845" v="119" actId="313"/>
          <ac:spMkLst>
            <pc:docMk/>
            <pc:sldMk cId="3420343480" sldId="546"/>
            <ac:spMk id="3" creationId="{00000000-0000-0000-0000-000000000000}"/>
          </ac:spMkLst>
        </pc:spChg>
        <pc:spChg chg="mod">
          <ac:chgData name="Inna Anatolievna Davidova" userId="615709de-f45c-42cb-8bad-60412f98c39f" providerId="ADAL" clId="{D9294379-E0EB-46AC-AA15-00CEB7B1E7F7}" dt="2019-11-12T11:11:20.894" v="130" actId="113"/>
          <ac:spMkLst>
            <pc:docMk/>
            <pc:sldMk cId="3420343480" sldId="546"/>
            <ac:spMk id="11" creationId="{2669ADFF-FF59-4A25-8212-84D689CB858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674" cy="494865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304" y="0"/>
            <a:ext cx="2943674" cy="494865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11/13/2019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09393"/>
            <a:ext cx="2943674" cy="49486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304" y="9409393"/>
            <a:ext cx="2943674" cy="49486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674" cy="494865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304" y="0"/>
            <a:ext cx="2943674" cy="494865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11/13/2019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742950"/>
            <a:ext cx="536575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842" y="4704697"/>
            <a:ext cx="5436817" cy="4459008"/>
          </a:xfrm>
          <a:prstGeom prst="rect">
            <a:avLst/>
          </a:prstGeom>
        </p:spPr>
        <p:txBody>
          <a:bodyPr vert="horz" lIns="91294" tIns="45647" rIns="91294" bIns="45647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09393"/>
            <a:ext cx="2943674" cy="49486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304" y="9409393"/>
            <a:ext cx="2943674" cy="49486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3313" y="674688"/>
            <a:ext cx="4876800" cy="33766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040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4375" y="742950"/>
            <a:ext cx="5365750" cy="37147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C88DE2-B501-4DB1-B8EA-01C094CFBE09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837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4375" y="742950"/>
            <a:ext cx="5365750" cy="37147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C88DE2-B501-4DB1-B8EA-01C094CFBE09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298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4375" y="742950"/>
            <a:ext cx="5365750" cy="37147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C88DE2-B501-4DB1-B8EA-01C094CFBE09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837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4375" y="742950"/>
            <a:ext cx="5365750" cy="37147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C88DE2-B501-4DB1-B8EA-01C094CFBE09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837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F157D-0FE5-4D95-AB37-4E3753C6F189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6FD87-F777-4F21-86AA-AD999FDB0D36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A334F-7B53-4A07-82FA-3A2DCE548049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85734-BA97-4719-9BA3-0E90EB54F14F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CEE33-6DAB-42FC-9A81-0C2D958F86F9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FD58E-6F89-4FAC-A4EE-9FE2BBAF1810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B2201-CE9E-4484-BCA2-8AE74979D169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25AA9-24EF-4BAB-A7EA-C2EBDEFDE5B6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E3F1D-0C62-4285-A968-01C142C5F6B1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98252-BD15-432E-91B1-169055F0E9E8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A939A-F997-4FF8-AD0A-926870443F91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E9BD8AF-1CA2-4078-A7DE-0AA870B1545C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73150" y="990600"/>
            <a:ext cx="8528050" cy="3200400"/>
          </a:xfrm>
        </p:spPr>
        <p:txBody>
          <a:bodyPr/>
          <a:lstStyle/>
          <a:p>
            <a:br>
              <a:rPr lang="en-GB" sz="2800" dirty="0">
                <a:solidFill>
                  <a:srgbClr val="002060"/>
                </a:solidFill>
              </a:rPr>
            </a:br>
            <a:r>
              <a:rPr lang="ru-RU" sz="4000" dirty="0">
                <a:solidFill>
                  <a:srgbClr val="002060"/>
                </a:solidFill>
              </a:rPr>
              <a:t>Группа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en-GB" sz="4000" dirty="0">
                <a:solidFill>
                  <a:srgbClr val="002060"/>
                </a:solidFill>
              </a:rPr>
              <a:t>3</a:t>
            </a:r>
            <a:r>
              <a:rPr lang="ru-RU" sz="4000" dirty="0">
                <a:solidFill>
                  <a:srgbClr val="002060"/>
                </a:solidFill>
              </a:rPr>
              <a:t>. Транспорт</a:t>
            </a:r>
            <a:endParaRPr lang="en-GB" sz="40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4572000"/>
            <a:ext cx="6934200" cy="762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Бюджетное сообщество (БС) </a:t>
            </a:r>
            <a:r>
              <a:rPr lang="en-GB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</a:t>
            </a: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2551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19200"/>
            <a:ext cx="8382000" cy="5334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en-US" sz="3000" dirty="0">
              <a:solidFill>
                <a:srgbClr val="000000"/>
              </a:solidFill>
            </a:endParaRPr>
          </a:p>
          <a:p>
            <a:pPr lvl="0"/>
            <a:r>
              <a:rPr lang="ru-RU" sz="3000" dirty="0"/>
              <a:t>Босния и Герцеговина</a:t>
            </a:r>
            <a:endParaRPr lang="en-GB" sz="3000" dirty="0"/>
          </a:p>
          <a:p>
            <a:pPr lvl="0"/>
            <a:r>
              <a:rPr lang="ru-RU" sz="3000" dirty="0"/>
              <a:t>Хорватия</a:t>
            </a:r>
            <a:endParaRPr lang="en-GB" sz="3000" dirty="0"/>
          </a:p>
          <a:p>
            <a:pPr lvl="0"/>
            <a:r>
              <a:rPr lang="ru-RU" sz="3000" dirty="0"/>
              <a:t>Республика Северная Македония</a:t>
            </a:r>
            <a:endParaRPr lang="en-GB" sz="3000" dirty="0"/>
          </a:p>
          <a:p>
            <a:pPr marL="0" lvl="0" indent="0" algn="just">
              <a:spcBef>
                <a:spcPts val="0"/>
              </a:spcBef>
              <a:buNone/>
            </a:pPr>
            <a:endParaRPr lang="en-US" sz="1900" dirty="0">
              <a:solidFill>
                <a:srgbClr val="0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13107-B301-4006-969E-82B6FA1BE5A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5300" y="479422"/>
            <a:ext cx="8915400" cy="1143000"/>
          </a:xfrm>
        </p:spPr>
        <p:txBody>
          <a:bodyPr/>
          <a:lstStyle/>
          <a:p>
            <a:r>
              <a:rPr lang="ru-RU" dirty="0"/>
              <a:t>Участники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8305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19200"/>
            <a:ext cx="8382000" cy="5334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en-US" sz="3000" dirty="0">
              <a:solidFill>
                <a:srgbClr val="000000"/>
              </a:solidFill>
            </a:endParaRPr>
          </a:p>
          <a:p>
            <a:r>
              <a:rPr lang="ru-RU" sz="2400" dirty="0"/>
              <a:t>Правительство хочет увеличить инвестиции в обслуживание дорог, в особенности ключевых транспортных коридоров по направлению порта, </a:t>
            </a:r>
            <a:r>
              <a:rPr lang="ru-RU" sz="2400" b="1" dirty="0"/>
              <a:t>откуда осуществляется отправка товаров на экспорт</a:t>
            </a:r>
            <a:r>
              <a:rPr lang="ru-RU" sz="2400" dirty="0"/>
              <a:t>.  Вдоль этих дорог находится множество </a:t>
            </a:r>
            <a:r>
              <a:rPr lang="ru-RU" sz="2400" b="1" dirty="0"/>
              <a:t>жилых домов</a:t>
            </a:r>
            <a:r>
              <a:rPr lang="ru-RU" sz="2400" dirty="0"/>
              <a:t>, и были сообщения о несчастных случаях на протяженности маршрута, особенно с участием </a:t>
            </a:r>
            <a:r>
              <a:rPr lang="ru-RU" sz="2400" b="1" dirty="0"/>
              <a:t>школьников</a:t>
            </a:r>
            <a:r>
              <a:rPr lang="ru-RU" sz="2400" dirty="0"/>
              <a:t>.  В местных газетах также появлялись сообщения об авариях, которые, как утверждают люди, вызваны отсутствием </a:t>
            </a:r>
            <a:r>
              <a:rPr lang="ru-RU" sz="2400" b="1" dirty="0"/>
              <a:t>стандартов безопасности дорожного движения,</a:t>
            </a:r>
            <a:r>
              <a:rPr lang="ru-RU" sz="2400" dirty="0"/>
              <a:t> опасным поведением за рулем и плохой оснащенностью дорожными знаками, особенно вблизи школ.</a:t>
            </a:r>
            <a:endParaRPr lang="en-GB" sz="2400" dirty="0"/>
          </a:p>
          <a:p>
            <a:pPr marL="0" indent="0">
              <a:buNone/>
            </a:pPr>
            <a:endParaRPr lang="hr-HR" sz="2600" dirty="0"/>
          </a:p>
          <a:p>
            <a:pPr marL="0" lvl="0" indent="0" algn="just">
              <a:spcBef>
                <a:spcPts val="0"/>
              </a:spcBef>
              <a:buNone/>
            </a:pPr>
            <a:endParaRPr lang="en-US" sz="1900" dirty="0">
              <a:solidFill>
                <a:srgbClr val="0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13107-B301-4006-969E-82B6FA1BE5A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5300" y="479422"/>
            <a:ext cx="8915400" cy="1143000"/>
          </a:xfrm>
        </p:spPr>
        <p:txBody>
          <a:bodyPr/>
          <a:lstStyle/>
          <a:p>
            <a:r>
              <a:rPr lang="ru-RU" dirty="0"/>
              <a:t>Программа: сценарий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0343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258" y="787943"/>
            <a:ext cx="9667434" cy="5334000"/>
          </a:xfrm>
        </p:spPr>
        <p:txBody>
          <a:bodyPr/>
          <a:lstStyle/>
          <a:p>
            <a:pPr marL="0" lvl="0" indent="0">
              <a:buNone/>
            </a:pPr>
            <a:r>
              <a:rPr lang="ru-RU" sz="1600" b="1" dirty="0">
                <a:solidFill>
                  <a:srgbClr val="000000"/>
                </a:solidFill>
              </a:rPr>
              <a:t>С точки зрения жителей/школ</a:t>
            </a:r>
            <a:r>
              <a:rPr lang="en-GB" sz="1600" b="1" dirty="0">
                <a:solidFill>
                  <a:srgbClr val="000000"/>
                </a:solidFill>
              </a:rPr>
              <a:t>:</a:t>
            </a:r>
          </a:p>
          <a:p>
            <a:pPr marL="457200" lvl="0" indent="-457200">
              <a:buAutoNum type="arabicPeriod"/>
            </a:pPr>
            <a:r>
              <a:rPr lang="ru-RU" sz="1600" dirty="0"/>
              <a:t>Уровень удовлетворенности граждан, проживающих вблизи дороги </a:t>
            </a:r>
            <a:r>
              <a:rPr lang="en-GB" sz="1600" i="1" dirty="0"/>
              <a:t>(</a:t>
            </a:r>
            <a:r>
              <a:rPr lang="ru-RU" sz="1600" i="1" dirty="0"/>
              <a:t>источник: опрос</a:t>
            </a:r>
            <a:r>
              <a:rPr lang="en-GB" sz="1600" i="1" dirty="0"/>
              <a:t>)</a:t>
            </a:r>
          </a:p>
          <a:p>
            <a:pPr marL="457200" lvl="0" indent="-457200">
              <a:buAutoNum type="arabicPeriod"/>
            </a:pPr>
            <a:r>
              <a:rPr lang="ru-RU" sz="1600" dirty="0"/>
              <a:t>Количество аварий на дороге/поблизости </a:t>
            </a:r>
            <a:r>
              <a:rPr lang="en-GB" sz="1600" i="1" dirty="0"/>
              <a:t>(</a:t>
            </a:r>
            <a:r>
              <a:rPr lang="ru-RU" sz="1600" i="1" dirty="0"/>
              <a:t>источник: административные данные</a:t>
            </a:r>
            <a:r>
              <a:rPr lang="en-GB" sz="1600" i="1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600" dirty="0"/>
              <a:t>Количество проезжающих легковых автомобилей, доставляющих детей в школу </a:t>
            </a:r>
            <a:r>
              <a:rPr lang="en-GB" sz="1600" i="1" dirty="0"/>
              <a:t>(</a:t>
            </a:r>
            <a:r>
              <a:rPr lang="ru-RU" sz="1600" i="1" dirty="0"/>
              <a:t>источник: административные данные</a:t>
            </a:r>
            <a:r>
              <a:rPr lang="en-GB" sz="1600" i="1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600" dirty="0"/>
              <a:t>Количество безопасных переходов (</a:t>
            </a:r>
            <a:r>
              <a:rPr lang="ru-RU" sz="1600" i="1" dirty="0"/>
              <a:t>источник: административные данные</a:t>
            </a:r>
            <a:r>
              <a:rPr lang="en-GB" sz="1600" i="1" dirty="0"/>
              <a:t>)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600" dirty="0"/>
              <a:t>Соблюдения правил дорожного движения </a:t>
            </a:r>
            <a:r>
              <a:rPr lang="en-GB" sz="1600" i="1" dirty="0"/>
              <a:t>(</a:t>
            </a:r>
            <a:r>
              <a:rPr lang="ru-RU" sz="1600" i="1" dirty="0"/>
              <a:t>источник</a:t>
            </a:r>
            <a:r>
              <a:rPr lang="en-GB" sz="1600" i="1" dirty="0"/>
              <a:t>: </a:t>
            </a:r>
            <a:r>
              <a:rPr lang="ru-RU" sz="1600" i="1" dirty="0"/>
              <a:t>разработать показатель/показатель индекса</a:t>
            </a:r>
            <a:r>
              <a:rPr lang="en-GB" sz="1600" i="1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600" dirty="0"/>
              <a:t>Количество полицейских патрулей/служб наблюдения (</a:t>
            </a:r>
            <a:r>
              <a:rPr lang="ru-RU" sz="1600" i="1" dirty="0"/>
              <a:t>источник: административные данные</a:t>
            </a:r>
            <a:r>
              <a:rPr lang="en-GB" sz="1600" i="1" dirty="0"/>
              <a:t>)</a:t>
            </a:r>
          </a:p>
          <a:p>
            <a:pPr marL="0" lvl="0" indent="0">
              <a:buNone/>
            </a:pPr>
            <a:endParaRPr lang="ru-RU" sz="1600" b="1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ru-RU" sz="1600" b="1" dirty="0">
                <a:solidFill>
                  <a:srgbClr val="000000"/>
                </a:solidFill>
              </a:rPr>
              <a:t>С точки зрения экспортёров/экономики:</a:t>
            </a:r>
            <a:endParaRPr lang="en-GB" sz="1600" b="1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1600" dirty="0"/>
              <a:t>Уровень удовлетворенности компаний-экспортеров, вывозящих товар через транспортный коридор </a:t>
            </a:r>
            <a:r>
              <a:rPr lang="en-GB" sz="1600" i="1" dirty="0"/>
              <a:t>(</a:t>
            </a:r>
            <a:r>
              <a:rPr lang="ru-RU" sz="1600" i="1" dirty="0"/>
              <a:t>источник: опрос</a:t>
            </a:r>
            <a:r>
              <a:rPr lang="en-GB" sz="1600" i="1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600" dirty="0"/>
              <a:t>Количество грузовых транспортных средств, использующих дорогу </a:t>
            </a:r>
            <a:r>
              <a:rPr lang="en-GB" sz="1600" i="1" dirty="0"/>
              <a:t>(</a:t>
            </a:r>
            <a:r>
              <a:rPr lang="ru-RU" sz="1600" i="1" dirty="0"/>
              <a:t>источник: административные данные</a:t>
            </a:r>
            <a:r>
              <a:rPr lang="en-GB" sz="1600" i="1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600" dirty="0"/>
              <a:t>Стоимость экспорта, провозимого через этот транспортный коридор, и доля экспорта в ВВП </a:t>
            </a:r>
            <a:r>
              <a:rPr lang="en-GB" sz="1600" i="1" dirty="0"/>
              <a:t>(</a:t>
            </a:r>
            <a:r>
              <a:rPr lang="ru-RU" sz="1600" i="1" dirty="0"/>
              <a:t>источник: административные данные</a:t>
            </a:r>
            <a:r>
              <a:rPr lang="en-GB" sz="1600" i="1" dirty="0"/>
              <a:t>) </a:t>
            </a:r>
            <a:endParaRPr lang="ru-RU" sz="1600" i="1" dirty="0"/>
          </a:p>
          <a:p>
            <a:pPr marL="457200" indent="-457200">
              <a:buFont typeface="+mj-lt"/>
              <a:buAutoNum type="arabicPeriod"/>
            </a:pPr>
            <a:r>
              <a:rPr lang="ru-RU" sz="1600" dirty="0"/>
              <a:t>Количество грузовых транспортных средств, проходящих ежедневную таможенную очистку на границе </a:t>
            </a:r>
            <a:r>
              <a:rPr lang="en-GB" sz="1600" i="1" dirty="0"/>
              <a:t>(</a:t>
            </a:r>
            <a:r>
              <a:rPr lang="ru-RU" sz="1600" i="1" dirty="0"/>
              <a:t>источник: административные данные</a:t>
            </a:r>
            <a:r>
              <a:rPr lang="en-GB" sz="1600" i="1" dirty="0"/>
              <a:t>) </a:t>
            </a:r>
            <a:endParaRPr lang="ru-RU" sz="1600" i="1" dirty="0"/>
          </a:p>
          <a:p>
            <a:pPr marL="457200" indent="-457200">
              <a:buFont typeface="+mj-lt"/>
              <a:buAutoNum type="arabicPeriod"/>
            </a:pPr>
            <a:r>
              <a:rPr lang="ru-RU" sz="1600" dirty="0"/>
              <a:t>Количество занятых в регионе/муниципалитете, через который проходит дорога </a:t>
            </a:r>
            <a:r>
              <a:rPr lang="en-GB" sz="1600" i="1" dirty="0"/>
              <a:t>(</a:t>
            </a:r>
            <a:r>
              <a:rPr lang="ru-RU" sz="1600" i="1" dirty="0"/>
              <a:t>статистические данные/административные данные</a:t>
            </a:r>
            <a:endParaRPr lang="en-GB" sz="1600" dirty="0"/>
          </a:p>
          <a:p>
            <a:pPr marL="457200" indent="-457200">
              <a:buFont typeface="+mj-lt"/>
              <a:buAutoNum type="arabicPeriod"/>
            </a:pPr>
            <a:r>
              <a:rPr lang="ru-RU" sz="1600" dirty="0"/>
              <a:t>Общая сумма оплаты за проезд, собираемая через этот транспортный коридор </a:t>
            </a:r>
            <a:r>
              <a:rPr lang="en-GB" sz="1600" i="1" dirty="0"/>
              <a:t>(</a:t>
            </a:r>
            <a:r>
              <a:rPr lang="ru-RU" sz="1600" i="1" dirty="0"/>
              <a:t>источник: административные данные</a:t>
            </a:r>
            <a:r>
              <a:rPr lang="en-GB" sz="1600" i="1" dirty="0"/>
              <a:t>) </a:t>
            </a:r>
            <a:endParaRPr lang="ru-RU" sz="1600" i="1" dirty="0"/>
          </a:p>
          <a:p>
            <a:pPr marL="0" indent="0">
              <a:buNone/>
            </a:pPr>
            <a:endParaRPr lang="bs-Latn-BA" sz="1600" dirty="0"/>
          </a:p>
          <a:p>
            <a:pPr marL="457200" lvl="0" indent="-457200">
              <a:buFont typeface="+mj-lt"/>
              <a:buAutoNum type="arabicPeriod"/>
            </a:pPr>
            <a:endParaRPr lang="en-US" sz="1600" dirty="0"/>
          </a:p>
          <a:p>
            <a:pPr marL="457200" lvl="0" indent="-457200">
              <a:buFont typeface="+mj-lt"/>
              <a:buAutoNum type="arabicPeriod"/>
            </a:pPr>
            <a:endParaRPr lang="en-US" sz="1600" dirty="0"/>
          </a:p>
          <a:p>
            <a:pPr lvl="0"/>
            <a:endParaRPr lang="en-US" sz="1600" dirty="0"/>
          </a:p>
          <a:p>
            <a:pPr lvl="0"/>
            <a:endParaRPr lang="en-US" sz="1600" dirty="0"/>
          </a:p>
          <a:p>
            <a:pPr lvl="0"/>
            <a:endParaRPr lang="en-US" sz="1600" dirty="0"/>
          </a:p>
          <a:p>
            <a:pPr marL="0" indent="0" algn="just">
              <a:spcBef>
                <a:spcPts val="0"/>
              </a:spcBef>
              <a:buNone/>
            </a:pPr>
            <a:endParaRPr lang="en-US" sz="16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6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13107-B301-4006-969E-82B6FA1BE5A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2514600" y="60058"/>
            <a:ext cx="8915400" cy="762978"/>
          </a:xfrm>
        </p:spPr>
        <p:txBody>
          <a:bodyPr/>
          <a:lstStyle/>
          <a:p>
            <a:r>
              <a:rPr lang="ru-RU" sz="3200" dirty="0"/>
              <a:t>Примеры показателей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664816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794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5850" y="1505448"/>
            <a:ext cx="8382000" cy="5334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000" b="1" dirty="0">
                <a:solidFill>
                  <a:srgbClr val="000000"/>
                </a:solidFill>
              </a:rPr>
              <a:t>С точки зрения жителей/школ</a:t>
            </a:r>
            <a:r>
              <a:rPr lang="en-GB" sz="2000" b="1" dirty="0">
                <a:solidFill>
                  <a:srgbClr val="000000"/>
                </a:solidFill>
              </a:rPr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endParaRPr lang="hr-HR" sz="1600" dirty="0">
              <a:solidFill>
                <a:srgbClr val="000000"/>
              </a:solidFill>
            </a:endParaRPr>
          </a:p>
          <a:p>
            <a:pPr marL="457200" lvl="0" indent="-457200">
              <a:buFont typeface="+mj-lt"/>
              <a:buAutoNum type="alphaLcParenR"/>
            </a:pPr>
            <a:r>
              <a:rPr lang="ru-RU" sz="1800" dirty="0"/>
              <a:t>Опросы граждан</a:t>
            </a:r>
            <a:endParaRPr lang="en-GB" sz="1800" dirty="0"/>
          </a:p>
          <a:p>
            <a:pPr marL="457200" indent="-457200">
              <a:buFont typeface="+mj-lt"/>
              <a:buAutoNum type="alphaLcParenR"/>
            </a:pPr>
            <a:r>
              <a:rPr lang="ru-RU" sz="1800" dirty="0"/>
              <a:t>Общественные консультации с участием всех граждан </a:t>
            </a:r>
            <a:endParaRPr lang="en-GB" sz="1800" dirty="0"/>
          </a:p>
          <a:p>
            <a:pPr marL="457200" indent="-457200">
              <a:buFont typeface="+mj-lt"/>
              <a:buAutoNum type="alphaLcParenR"/>
            </a:pPr>
            <a:r>
              <a:rPr lang="ru-RU" sz="1800" dirty="0"/>
              <a:t>Общественные консультации с участием родителей/школ </a:t>
            </a:r>
            <a:endParaRPr lang="en-GB" sz="1800" dirty="0"/>
          </a:p>
          <a:p>
            <a:pPr marL="457200" indent="-457200">
              <a:buFont typeface="+mj-lt"/>
              <a:buAutoNum type="alphaLcParenR"/>
            </a:pPr>
            <a:r>
              <a:rPr lang="ru-RU" sz="1800" dirty="0"/>
              <a:t>Введение механизмов сбора жалоб и идей от граждан/компаний за символическое вознаграждение</a:t>
            </a:r>
            <a:br>
              <a:rPr lang="en-GB" sz="1800" dirty="0"/>
            </a:br>
            <a:endParaRPr lang="en-GB" sz="1800" dirty="0"/>
          </a:p>
          <a:p>
            <a:pPr marL="0" indent="0">
              <a:buNone/>
            </a:pPr>
            <a:r>
              <a:rPr lang="ru-RU" sz="2000" b="1" dirty="0">
                <a:solidFill>
                  <a:srgbClr val="000000"/>
                </a:solidFill>
              </a:rPr>
              <a:t>С точки зрения экспортеров/экономики</a:t>
            </a:r>
            <a:r>
              <a:rPr lang="en-GB" sz="2000" b="1" dirty="0">
                <a:solidFill>
                  <a:srgbClr val="000000"/>
                </a:solidFill>
              </a:rPr>
              <a:t>:</a:t>
            </a:r>
          </a:p>
          <a:p>
            <a:pPr marL="457200" indent="-457200">
              <a:buFont typeface="+mj-lt"/>
              <a:buAutoNum type="alphaLcParenR"/>
            </a:pPr>
            <a:r>
              <a:rPr lang="ru-RU" sz="1800" dirty="0"/>
              <a:t>Опросы компаний</a:t>
            </a:r>
            <a:endParaRPr lang="en-GB" sz="1800" dirty="0"/>
          </a:p>
          <a:p>
            <a:pPr marL="457200" indent="-457200">
              <a:buFont typeface="+mj-lt"/>
              <a:buAutoNum type="alphaLcParenR"/>
            </a:pPr>
            <a:r>
              <a:rPr lang="ru-RU" sz="1800" dirty="0"/>
              <a:t>Общественные слушания с участием компаний/деловых сообществ</a:t>
            </a:r>
            <a:endParaRPr lang="en-GB" sz="1800" dirty="0"/>
          </a:p>
          <a:p>
            <a:pPr marL="457200" indent="-457200">
              <a:buFont typeface="+mj-lt"/>
              <a:buAutoNum type="alphaLcParenR"/>
            </a:pPr>
            <a:r>
              <a:rPr lang="ru-RU" sz="1800" dirty="0"/>
              <a:t>Общественные консультации с участием сектора НПО</a:t>
            </a:r>
            <a:endParaRPr lang="en-GB" sz="1800" dirty="0"/>
          </a:p>
          <a:p>
            <a:pPr marL="457200" indent="-457200">
              <a:buFont typeface="+mj-lt"/>
              <a:buAutoNum type="alphaLcParenR"/>
            </a:pPr>
            <a:r>
              <a:rPr lang="ru-RU" sz="1800" dirty="0"/>
              <a:t>Стимулы </a:t>
            </a:r>
            <a:r>
              <a:rPr lang="ru-RU" sz="1800"/>
              <a:t>для создания/</a:t>
            </a:r>
            <a:r>
              <a:rPr lang="ru-RU" sz="1800" dirty="0"/>
              <a:t>функционирования ассоциаций граждан для мониторинга этого вида деятельности </a:t>
            </a:r>
            <a:r>
              <a:rPr lang="ru-RU" sz="1800"/>
              <a:t>и внесения предложений</a:t>
            </a:r>
            <a:endParaRPr lang="hr-HR" sz="1800" dirty="0"/>
          </a:p>
          <a:p>
            <a:endParaRPr lang="hr-HR" sz="1800" dirty="0"/>
          </a:p>
          <a:p>
            <a:pPr marL="0" indent="0">
              <a:buNone/>
            </a:pPr>
            <a:endParaRPr lang="hr-HR" sz="1800" dirty="0"/>
          </a:p>
          <a:p>
            <a:pPr marL="0" indent="0" algn="just">
              <a:spcBef>
                <a:spcPts val="0"/>
              </a:spcBef>
              <a:buNone/>
            </a:pPr>
            <a:endParaRPr lang="en-US" sz="16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8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13107-B301-4006-969E-82B6FA1BE5A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43896"/>
            <a:ext cx="8915400" cy="1143000"/>
          </a:xfrm>
        </p:spPr>
        <p:txBody>
          <a:bodyPr/>
          <a:lstStyle/>
          <a:p>
            <a:r>
              <a:rPr lang="ru-RU" sz="3600" dirty="0"/>
              <a:t>Механизмы вовлечения граждан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819202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4A3277B7707A48B0E1B9AC835E8163" ma:contentTypeVersion="13" ma:contentTypeDescription="Create a new document." ma:contentTypeScope="" ma:versionID="44e5614c4f58c11e04b9a14020673b04">
  <xsd:schema xmlns:xsd="http://www.w3.org/2001/XMLSchema" xmlns:xs="http://www.w3.org/2001/XMLSchema" xmlns:p="http://schemas.microsoft.com/office/2006/metadata/properties" xmlns:ns3="aa3449fd-d373-417f-9c8d-cf261ce8b785" xmlns:ns4="eda4fd43-f936-4ced-9b4a-46c1ef7d5473" targetNamespace="http://schemas.microsoft.com/office/2006/metadata/properties" ma:root="true" ma:fieldsID="660b77a6d3499bc80d0ed95776888b4c" ns3:_="" ns4:_="">
    <xsd:import namespace="aa3449fd-d373-417f-9c8d-cf261ce8b785"/>
    <xsd:import namespace="eda4fd43-f936-4ced-9b4a-46c1ef7d547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449fd-d373-417f-9c8d-cf261ce8b78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a4fd43-f936-4ced-9b4a-46c1ef7d54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0F502A2-B9C9-4EB0-AD28-3DB5CC55125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8FE7978-0EF8-40A0-9F81-987E72CB57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AA7C2C-3A48-40BB-A5B7-8CF1FB14D0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3449fd-d373-417f-9c8d-cf261ce8b785"/>
    <ds:schemaRef ds:uri="eda4fd43-f936-4ced-9b4a-46c1ef7d54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20635</TotalTime>
  <Words>334</Words>
  <Application>Microsoft Office PowerPoint</Application>
  <PresentationFormat>A4 Paper (210x297 mm)</PresentationFormat>
  <Paragraphs>57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 Группа 3. Транспорт</vt:lpstr>
      <vt:lpstr>Участники</vt:lpstr>
      <vt:lpstr>Программа: сценарий</vt:lpstr>
      <vt:lpstr>Примеры показателей</vt:lpstr>
      <vt:lpstr>Механизмы вовлечения граждан</vt:lpstr>
    </vt:vector>
  </TitlesOfParts>
  <Manager/>
  <Company>The World Bank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BLTWG knowledge product recommendations</dc:title>
  <dc:subject/>
  <dc:creator>Deanna Aubrey</dc:creator>
  <cp:keywords>BLTWG public participation</cp:keywords>
  <dc:description/>
  <cp:lastModifiedBy>Inna Anatolievna Davidova</cp:lastModifiedBy>
  <cp:revision>1087</cp:revision>
  <cp:lastPrinted>2019-11-12T10:00:45Z</cp:lastPrinted>
  <dcterms:created xsi:type="dcterms:W3CDTF">2010-10-04T16:57:49Z</dcterms:created>
  <dcterms:modified xsi:type="dcterms:W3CDTF">2019-11-13T08:31:57Z</dcterms:modified>
  <cp:category>PEMPAL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0x010100884A3277B7707A48B0E1B9AC835E8163</vt:lpwstr>
  </property>
</Properties>
</file>