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543" r:id="rId2"/>
    <p:sldId id="532" r:id="rId3"/>
    <p:sldId id="545" r:id="rId4"/>
    <p:sldId id="544" r:id="rId5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6000" autoAdjust="0"/>
  </p:normalViewPr>
  <p:slideViewPr>
    <p:cSldViewPr>
      <p:cViewPr varScale="1">
        <p:scale>
          <a:sx n="110" d="100"/>
          <a:sy n="110" d="100"/>
        </p:scale>
        <p:origin x="-144" y="-7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 sz="2800">
                <a:solidFill>
                  <a:srgbClr val="002060"/>
                </a:solidFill>
              </a:rPr>
              <a:t/>
            </a:r>
            <a:br>
              <a:rPr lang="hr-HR" sz="2800">
                <a:solidFill>
                  <a:srgbClr val="002060"/>
                </a:solidFill>
              </a:rPr>
            </a:br>
            <a:r>
              <a:rPr lang="hr-HR" sz="4000" b="0">
                <a:solidFill>
                  <a:srgbClr val="002060"/>
                </a:solidFill>
              </a:rPr>
              <a:t>Četvrta </a:t>
            </a:r>
            <a:r>
              <a:rPr lang="hr-HR" sz="4000" b="0" smtClean="0">
                <a:solidFill>
                  <a:srgbClr val="002060"/>
                </a:solidFill>
              </a:rPr>
              <a:t>skupina</a:t>
            </a:r>
            <a:r>
              <a:rPr lang="hr-HR" sz="4000" smtClean="0">
                <a:solidFill>
                  <a:srgbClr val="002060"/>
                </a:solidFill>
              </a:rPr>
              <a:t> </a:t>
            </a:r>
            <a:br>
              <a:rPr lang="hr-HR" sz="4000" smtClean="0">
                <a:solidFill>
                  <a:srgbClr val="002060"/>
                </a:solidFill>
              </a:rPr>
            </a:br>
            <a:r>
              <a:rPr lang="hr-HR" sz="4000" smtClean="0">
                <a:solidFill>
                  <a:srgbClr val="002060"/>
                </a:solidFill>
              </a:rPr>
              <a:t>Okoliš</a:t>
            </a:r>
            <a:r>
              <a:rPr lang="hr-HR" sz="2800">
                <a:solidFill>
                  <a:srgbClr val="002060"/>
                </a:solidFill>
              </a:rPr>
              <a:t/>
            </a:r>
            <a:br>
              <a:rPr lang="hr-HR" sz="2800">
                <a:solidFill>
                  <a:srgbClr val="002060"/>
                </a:solidFill>
              </a:rPr>
            </a:br>
            <a:endParaRPr lang="hr-HR" sz="280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hr-HR" sz="2400"/>
              <a:t>Alma Beja, Albanija</a:t>
            </a:r>
          </a:p>
          <a:p>
            <a:pPr lvl="0"/>
            <a:r>
              <a:rPr lang="hr-HR" sz="2400"/>
              <a:t>Emil Nurgaliev, Bugarska</a:t>
            </a:r>
          </a:p>
          <a:p>
            <a:pPr lvl="0"/>
            <a:r>
              <a:rPr lang="hr-HR" sz="2400"/>
              <a:t>Vasile Botica, Moldova</a:t>
            </a:r>
          </a:p>
          <a:p>
            <a:pPr lvl="0"/>
            <a:r>
              <a:rPr lang="hr-HR" sz="2400"/>
              <a:t>Olena Haievska, Ukrajina</a:t>
            </a:r>
          </a:p>
          <a:p>
            <a:pPr lvl="0"/>
            <a:r>
              <a:rPr lang="hr-HR" sz="2400"/>
              <a:t>Nuhi Mani, Kosovo</a:t>
            </a:r>
          </a:p>
          <a:p>
            <a:pPr lvl="0"/>
            <a:r>
              <a:rPr lang="hr-HR" sz="2400"/>
              <a:t>Remzi Sylejmani, Kosovo</a:t>
            </a:r>
          </a:p>
          <a:p>
            <a:pPr lvl="0"/>
            <a:r>
              <a:rPr lang="hr-HR" sz="2400"/>
              <a:t>Mediha Agar, Svjetska banka</a:t>
            </a:r>
          </a:p>
          <a:p>
            <a:pPr lvl="0"/>
            <a:r>
              <a:rPr lang="hr-HR" sz="2400"/>
              <a:t>Saki Kumagai, Svjetska banka</a:t>
            </a:r>
          </a:p>
          <a:p>
            <a:pPr lvl="0"/>
            <a:r>
              <a:rPr lang="hr-HR" sz="2400"/>
              <a:t>Ivor Beazley, Svjetska banka</a:t>
            </a:r>
          </a:p>
          <a:p>
            <a:pPr lvl="0"/>
            <a:r>
              <a:rPr lang="hr-HR" sz="2400"/>
              <a:t>Deanna Aubrey, Svjetska banka (MODERATOR)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Članovi</a:t>
            </a:r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000" dirty="0">
              <a:solidFill>
                <a:srgbClr val="000000"/>
              </a:solidFill>
            </a:endParaRPr>
          </a:p>
          <a:p>
            <a:pPr lvl="0"/>
            <a:r>
              <a:rPr lang="hr-HR" sz="1800" b="1" dirty="0"/>
              <a:t>Objektivni pokazatelji</a:t>
            </a:r>
            <a:r>
              <a:rPr lang="hr-HR" sz="1800" dirty="0"/>
              <a:t>:</a:t>
            </a:r>
          </a:p>
          <a:p>
            <a:pPr lvl="0"/>
            <a:r>
              <a:rPr lang="hr-HR" sz="1800" dirty="0"/>
              <a:t>Razina onečišćenja plinovima i česticama u odnosu na međunarodne standarde</a:t>
            </a:r>
          </a:p>
          <a:p>
            <a:pPr lvl="0"/>
            <a:r>
              <a:rPr lang="hr-HR" sz="1800" dirty="0"/>
              <a:t>Industrijski izvori onečišćenja</a:t>
            </a:r>
          </a:p>
          <a:p>
            <a:pPr lvl="0"/>
            <a:r>
              <a:rPr lang="hr-HR" sz="1800" dirty="0"/>
              <a:t>Izvori onečišćenja iz automobila i vozila</a:t>
            </a:r>
          </a:p>
          <a:p>
            <a:pPr lvl="0"/>
            <a:r>
              <a:rPr lang="hr-HR" sz="1800" dirty="0"/>
              <a:t>Broj zdravstvenih problema uzrokovanih onečišćenjem</a:t>
            </a:r>
          </a:p>
          <a:p>
            <a:pPr lvl="0"/>
            <a:r>
              <a:rPr lang="hr-HR" sz="1800" dirty="0"/>
              <a:t>Učestalost onečišćenja (broj dana s opasnim razinama)</a:t>
            </a:r>
          </a:p>
          <a:p>
            <a:pPr lvl="0"/>
            <a:r>
              <a:rPr lang="hr-HR" sz="1800" dirty="0"/>
              <a:t>Razina upotrebe javnog prijevoza (autobus, vlak, dijeljenje automobila)</a:t>
            </a:r>
          </a:p>
          <a:p>
            <a:pPr lvl="0"/>
            <a:r>
              <a:rPr lang="hr-HR" sz="1800" dirty="0"/>
              <a:t>Mjere za čišćenje okoliša (npr. hibridni automobili, zelene politike)</a:t>
            </a:r>
          </a:p>
          <a:p>
            <a:pPr lvl="0"/>
            <a:r>
              <a:rPr lang="hr-HR" sz="1800" b="1" dirty="0"/>
              <a:t>Subjektivni pokazatelji</a:t>
            </a:r>
            <a:r>
              <a:rPr lang="hr-HR" sz="1800" dirty="0"/>
              <a:t>:</a:t>
            </a:r>
          </a:p>
          <a:p>
            <a:pPr lvl="0"/>
            <a:r>
              <a:rPr lang="hr-HR" sz="1800" dirty="0"/>
              <a:t>Mišljenje o razini onečišćenja</a:t>
            </a:r>
          </a:p>
          <a:p>
            <a:pPr lvl="0"/>
            <a:r>
              <a:rPr lang="hr-HR" sz="1800" dirty="0"/>
              <a:t>Mišljenje o izvoru onečišćenja</a:t>
            </a:r>
          </a:p>
          <a:p>
            <a:pPr lvl="0"/>
            <a:r>
              <a:rPr lang="hr-HR" sz="1800" dirty="0"/>
              <a:t>Razlozi za upotrebu javnog prijevoza u odnosu na osobni prijevoz</a:t>
            </a:r>
          </a:p>
          <a:p>
            <a:pPr lvl="0"/>
            <a:r>
              <a:rPr lang="hr-HR" sz="1800" dirty="0"/>
              <a:t>Broj dana onečišćenja koji se smatra lošim</a:t>
            </a:r>
          </a:p>
          <a:p>
            <a:pPr lvl="0"/>
            <a:r>
              <a:rPr lang="hr-HR" sz="1800" dirty="0"/>
              <a:t>Zadovoljstvo razinom kvalitete zraka (u blizini tvornica/geografski) i mijenja li se percepcija tijekom vremena</a:t>
            </a:r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/>
              <a:t>Primjeri pokazatelja za Program unaprjeđenja kvalitete zraka Ministarstva okoliša </a:t>
            </a:r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800" dirty="0">
              <a:solidFill>
                <a:srgbClr val="000000"/>
              </a:solidFill>
            </a:endParaRPr>
          </a:p>
          <a:p>
            <a:pPr lvl="0"/>
            <a:r>
              <a:rPr lang="hr-HR" sz="2000" dirty="0"/>
              <a:t>Ankete – npr. SMS-ovi za popunjavanje manjka informacija</a:t>
            </a:r>
          </a:p>
          <a:p>
            <a:pPr lvl="0"/>
            <a:r>
              <a:rPr lang="hr-HR" sz="2000" dirty="0"/>
              <a:t>Savjetovanja različitih dionika (sveobuhvatna i ciljana, putem </a:t>
            </a:r>
            <a:r>
              <a:rPr lang="hr-HR" sz="2000" dirty="0" err="1"/>
              <a:t>interneta</a:t>
            </a:r>
            <a:r>
              <a:rPr lang="hr-HR" sz="2000" dirty="0"/>
              <a:t>, ciljane skupine)</a:t>
            </a:r>
          </a:p>
          <a:p>
            <a:pPr lvl="0"/>
            <a:r>
              <a:rPr lang="hr-HR" sz="2000" dirty="0"/>
              <a:t>Povratne informacije od upravitelja tvornica / radnika u tvornicama, liječnika, stručnjaka za okoliš</a:t>
            </a:r>
          </a:p>
          <a:p>
            <a:pPr lvl="0"/>
            <a:r>
              <a:rPr lang="hr-HR" sz="2000" dirty="0"/>
              <a:t>Statistički podaci </a:t>
            </a:r>
          </a:p>
          <a:p>
            <a:pPr lvl="0"/>
            <a:r>
              <a:rPr lang="hr-HR" sz="2000" dirty="0"/>
              <a:t>Pritužbe – ciljane skupine</a:t>
            </a:r>
          </a:p>
          <a:p>
            <a:pPr lvl="0"/>
            <a:r>
              <a:rPr lang="hr-HR" sz="2000" dirty="0"/>
              <a:t>Ciljane ankete stanovnika koji žive u blizini tvornica trebaju biti anonimne (marginalizirana skupina koja bi mogla biti ranjiva).</a:t>
            </a:r>
          </a:p>
          <a:p>
            <a:pPr lvl="0"/>
            <a:r>
              <a:rPr lang="hr-HR" sz="2000" dirty="0"/>
              <a:t>Interakcija s drugim resornim ministarstvima – ministarstvo rada (inspekcija), prometa, zdravstva – s ciljem poboljšanja kvalitete zraka</a:t>
            </a:r>
          </a:p>
          <a:p>
            <a:pPr lvl="0"/>
            <a:r>
              <a:rPr lang="hr-HR" sz="2000" dirty="0"/>
              <a:t>Razmjena informacija o vladinom cilju poboljšavanja kvalitete zraka (kako bi zajednica, industrija i vladini dionici stekli bolje razumijevanje o problemu i podržali njegovo rješavanje) – kako bi se izgradilo povjerenje, postigla predanost te osigurao </a:t>
            </a:r>
            <a:r>
              <a:rPr lang="hr-HR" sz="2000" dirty="0" err="1" smtClean="0"/>
              <a:t>uključiv</a:t>
            </a:r>
            <a:r>
              <a:rPr lang="hr-HR" sz="2000" smtClean="0"/>
              <a:t> pristup </a:t>
            </a:r>
            <a:r>
              <a:rPr lang="hr-HR" sz="2000" dirty="0"/>
              <a:t>donošenju politika</a:t>
            </a:r>
          </a:p>
          <a:p>
            <a:pPr lvl="0"/>
            <a:endParaRPr lang="en-US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/>
              <a:t>Mehanizmi za uključivanje građana</a:t>
            </a:r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20464</TotalTime>
  <Words>307</Words>
  <Application>Microsoft Office PowerPoint</Application>
  <PresentationFormat>A4 Paper (210x297 mm)</PresentationFormat>
  <Paragraphs>55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Četvrta skupina  Okoliš </vt:lpstr>
      <vt:lpstr>Članovi</vt:lpstr>
      <vt:lpstr>Primjeri pokazatelja za Program unaprjeđenja kvalitete zraka Ministarstva okoliša </vt:lpstr>
      <vt:lpstr>Mehanizmi za uključivanje građana</vt:lpstr>
    </vt:vector>
  </TitlesOfParts>
  <Manager/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Željka</cp:lastModifiedBy>
  <cp:revision>1090</cp:revision>
  <cp:lastPrinted>2018-03-09T10:51:08Z</cp:lastPrinted>
  <dcterms:created xsi:type="dcterms:W3CDTF">2010-10-04T16:57:49Z</dcterms:created>
  <dcterms:modified xsi:type="dcterms:W3CDTF">2019-11-13T15:38:32Z</dcterms:modified>
  <cp:category>PEMPAL</cp:category>
</cp:coreProperties>
</file>