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9"/>
  </p:notesMasterIdLst>
  <p:handoutMasterIdLst>
    <p:handoutMasterId r:id="rId10"/>
  </p:handoutMasterIdLst>
  <p:sldIdLst>
    <p:sldId id="543" r:id="rId5"/>
    <p:sldId id="532" r:id="rId6"/>
    <p:sldId id="545" r:id="rId7"/>
    <p:sldId id="544" r:id="rId8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3D7D68-BC47-4E08-A2D1-FB119D6DB21F}" v="56" dt="2019-11-13T08:39:06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7" autoAdjust="0"/>
    <p:restoredTop sz="92165" autoAdjust="0"/>
  </p:normalViewPr>
  <p:slideViewPr>
    <p:cSldViewPr>
      <p:cViewPr>
        <p:scale>
          <a:sx n="80" d="100"/>
          <a:sy n="80" d="100"/>
        </p:scale>
        <p:origin x="509" y="-60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2808B8A0-A493-4118-A3C6-E2FBBC1FB99C}"/>
    <pc:docChg chg="undo custSel modSld">
      <pc:chgData name="Inna Anatolievna Davidova" userId="615709de-f45c-42cb-8bad-60412f98c39f" providerId="ADAL" clId="{2808B8A0-A493-4118-A3C6-E2FBBC1FB99C}" dt="2019-11-12T13:07:09.557" v="2626" actId="20577"/>
      <pc:docMkLst>
        <pc:docMk/>
      </pc:docMkLst>
      <pc:sldChg chg="modSp">
        <pc:chgData name="Inna Anatolievna Davidova" userId="615709de-f45c-42cb-8bad-60412f98c39f" providerId="ADAL" clId="{2808B8A0-A493-4118-A3C6-E2FBBC1FB99C}" dt="2019-11-12T13:03:31.806" v="2429" actId="20577"/>
        <pc:sldMkLst>
          <pc:docMk/>
          <pc:sldMk cId="3598305706" sldId="532"/>
        </pc:sldMkLst>
        <pc:spChg chg="mod">
          <ac:chgData name="Inna Anatolievna Davidova" userId="615709de-f45c-42cb-8bad-60412f98c39f" providerId="ADAL" clId="{2808B8A0-A493-4118-A3C6-E2FBBC1FB99C}" dt="2019-11-12T13:03:31.806" v="2429" actId="20577"/>
          <ac:spMkLst>
            <pc:docMk/>
            <pc:sldMk cId="3598305706" sldId="532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2808B8A0-A493-4118-A3C6-E2FBBC1FB99C}" dt="2019-11-12T13:07:09.557" v="2626" actId="20577"/>
        <pc:sldMkLst>
          <pc:docMk/>
          <pc:sldMk cId="2819202587" sldId="544"/>
        </pc:sldMkLst>
        <pc:spChg chg="mod">
          <ac:chgData name="Inna Anatolievna Davidova" userId="615709de-f45c-42cb-8bad-60412f98c39f" providerId="ADAL" clId="{2808B8A0-A493-4118-A3C6-E2FBBC1FB99C}" dt="2019-11-12T12:55:27.318" v="1331"/>
          <ac:spMkLst>
            <pc:docMk/>
            <pc:sldMk cId="2819202587" sldId="544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2808B8A0-A493-4118-A3C6-E2FBBC1FB99C}" dt="2019-11-12T13:07:09.557" v="2626" actId="20577"/>
          <ac:spMkLst>
            <pc:docMk/>
            <pc:sldMk cId="2819202587" sldId="544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2808B8A0-A493-4118-A3C6-E2FBBC1FB99C}" dt="2019-11-12T13:05:34.210" v="2547" actId="20577"/>
        <pc:sldMkLst>
          <pc:docMk/>
          <pc:sldMk cId="3664816172" sldId="545"/>
        </pc:sldMkLst>
        <pc:spChg chg="mod">
          <ac:chgData name="Inna Anatolievna Davidova" userId="615709de-f45c-42cb-8bad-60412f98c39f" providerId="ADAL" clId="{2808B8A0-A493-4118-A3C6-E2FBBC1FB99C}" dt="2019-11-12T12:47:40.310" v="114" actId="20577"/>
          <ac:spMkLst>
            <pc:docMk/>
            <pc:sldMk cId="3664816172" sldId="545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2808B8A0-A493-4118-A3C6-E2FBBC1FB99C}" dt="2019-11-12T13:05:34.210" v="2547" actId="20577"/>
          <ac:spMkLst>
            <pc:docMk/>
            <pc:sldMk cId="3664816172" sldId="545"/>
            <ac:spMk id="11" creationId="{2669ADFF-FF59-4A25-8212-84D689CB8586}"/>
          </ac:spMkLst>
        </pc:spChg>
      </pc:sldChg>
    </pc:docChg>
  </pc:docChgLst>
  <pc:docChgLst>
    <pc:chgData name="Inna Anatolievna Davidova" userId="615709de-f45c-42cb-8bad-60412f98c39f" providerId="ADAL" clId="{733D7D68-BC47-4E08-A2D1-FB119D6DB21F}"/>
    <pc:docChg chg="undo custSel modSld">
      <pc:chgData name="Inna Anatolievna Davidova" userId="615709de-f45c-42cb-8bad-60412f98c39f" providerId="ADAL" clId="{733D7D68-BC47-4E08-A2D1-FB119D6DB21F}" dt="2019-11-13T08:40:32.808" v="299" actId="20577"/>
      <pc:docMkLst>
        <pc:docMk/>
      </pc:docMkLst>
      <pc:sldChg chg="modSp">
        <pc:chgData name="Inna Anatolievna Davidova" userId="615709de-f45c-42cb-8bad-60412f98c39f" providerId="ADAL" clId="{733D7D68-BC47-4E08-A2D1-FB119D6DB21F}" dt="2019-11-13T08:40:32.808" v="299" actId="20577"/>
        <pc:sldMkLst>
          <pc:docMk/>
          <pc:sldMk cId="2819202587" sldId="544"/>
        </pc:sldMkLst>
        <pc:spChg chg="mod">
          <ac:chgData name="Inna Anatolievna Davidova" userId="615709de-f45c-42cb-8bad-60412f98c39f" providerId="ADAL" clId="{733D7D68-BC47-4E08-A2D1-FB119D6DB21F}" dt="2019-11-13T08:40:32.808" v="299" actId="20577"/>
          <ac:spMkLst>
            <pc:docMk/>
            <pc:sldMk cId="2819202587" sldId="544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733D7D68-BC47-4E08-A2D1-FB119D6DB21F}" dt="2019-11-13T08:38:19.817" v="209" actId="20577"/>
        <pc:sldMkLst>
          <pc:docMk/>
          <pc:sldMk cId="3664816172" sldId="545"/>
        </pc:sldMkLst>
        <pc:spChg chg="mod">
          <ac:chgData name="Inna Anatolievna Davidova" userId="615709de-f45c-42cb-8bad-60412f98c39f" providerId="ADAL" clId="{733D7D68-BC47-4E08-A2D1-FB119D6DB21F}" dt="2019-11-13T08:34:40.923" v="1" actId="20577"/>
          <ac:spMkLst>
            <pc:docMk/>
            <pc:sldMk cId="3664816172" sldId="545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733D7D68-BC47-4E08-A2D1-FB119D6DB21F}" dt="2019-11-13T08:38:19.817" v="209" actId="20577"/>
          <ac:spMkLst>
            <pc:docMk/>
            <pc:sldMk cId="3664816172" sldId="545"/>
            <ac:spMk id="11" creationId="{2669ADFF-FF59-4A25-8212-84D689CB85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br>
              <a:rPr lang="en-US" sz="2800" dirty="0">
                <a:solidFill>
                  <a:srgbClr val="002060"/>
                </a:solidFill>
              </a:rPr>
            </a:br>
            <a:r>
              <a:rPr lang="ru-RU" sz="4000" dirty="0">
                <a:solidFill>
                  <a:srgbClr val="002060"/>
                </a:solidFill>
              </a:rPr>
              <a:t>Группа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en-US" sz="4000" dirty="0">
                <a:solidFill>
                  <a:srgbClr val="002060"/>
                </a:solidFill>
              </a:rPr>
              <a:t>4</a:t>
            </a:r>
            <a:r>
              <a:rPr lang="ru-RU" sz="4000" dirty="0">
                <a:solidFill>
                  <a:srgbClr val="002060"/>
                </a:solidFill>
              </a:rPr>
              <a:t>. Экология </a:t>
            </a:r>
            <a:br>
              <a:rPr lang="en-US" sz="2800" dirty="0">
                <a:solidFill>
                  <a:srgbClr val="002060"/>
                </a:solidFill>
              </a:rPr>
            </a:br>
            <a:endParaRPr lang="en-US" sz="2800" b="1" i="1" u="sng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</a:t>
            </a:r>
            <a:r>
              <a:rPr lang="en-GB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ru-RU" sz="2400" dirty="0"/>
              <a:t>Алма Бейа</a:t>
            </a:r>
            <a:r>
              <a:rPr lang="en-US" sz="2400" dirty="0"/>
              <a:t>, </a:t>
            </a:r>
            <a:r>
              <a:rPr lang="ru-RU" sz="2400" dirty="0"/>
              <a:t>Албания</a:t>
            </a:r>
            <a:endParaRPr lang="en-US" sz="2400" dirty="0"/>
          </a:p>
          <a:p>
            <a:pPr lvl="0"/>
            <a:r>
              <a:rPr lang="ru-RU" sz="2400" dirty="0"/>
              <a:t>Эмиль Нургалиев</a:t>
            </a:r>
            <a:r>
              <a:rPr lang="en-US" sz="2400" dirty="0"/>
              <a:t>, </a:t>
            </a:r>
            <a:r>
              <a:rPr lang="ru-RU" sz="2400" dirty="0"/>
              <a:t>Болгария</a:t>
            </a:r>
            <a:endParaRPr lang="en-US" sz="2400" dirty="0"/>
          </a:p>
          <a:p>
            <a:pPr lvl="0"/>
            <a:r>
              <a:rPr lang="ru-RU" sz="2400" dirty="0"/>
              <a:t>Василе Ботица</a:t>
            </a:r>
            <a:r>
              <a:rPr lang="en-US" sz="2400" dirty="0"/>
              <a:t>, </a:t>
            </a:r>
            <a:r>
              <a:rPr lang="ru-RU" sz="2400" dirty="0"/>
              <a:t>Молдова</a:t>
            </a:r>
            <a:endParaRPr lang="en-US" sz="2400" dirty="0"/>
          </a:p>
          <a:p>
            <a:pPr lvl="0"/>
            <a:r>
              <a:rPr lang="ru-RU" sz="2400" dirty="0"/>
              <a:t>Олена Хайевска</a:t>
            </a:r>
            <a:r>
              <a:rPr lang="en-US" sz="2400" dirty="0"/>
              <a:t>, </a:t>
            </a:r>
            <a:r>
              <a:rPr lang="ru-RU" sz="2400" dirty="0"/>
              <a:t>Украина</a:t>
            </a:r>
            <a:endParaRPr lang="en-US" sz="2400" dirty="0"/>
          </a:p>
          <a:p>
            <a:pPr lvl="0"/>
            <a:r>
              <a:rPr lang="ru-RU" sz="2400" dirty="0"/>
              <a:t>Нухи Мани, Косово</a:t>
            </a:r>
            <a:endParaRPr lang="en-US" sz="2400" dirty="0"/>
          </a:p>
          <a:p>
            <a:pPr lvl="0"/>
            <a:r>
              <a:rPr lang="ru-RU" sz="2400" dirty="0"/>
              <a:t>Ремзи Сулеймани</a:t>
            </a:r>
            <a:r>
              <a:rPr lang="en-US" sz="2400" dirty="0"/>
              <a:t>, </a:t>
            </a:r>
            <a:r>
              <a:rPr lang="ru-RU" sz="2400" dirty="0"/>
              <a:t>Косово</a:t>
            </a:r>
            <a:endParaRPr lang="en-US" sz="2400" dirty="0"/>
          </a:p>
          <a:p>
            <a:pPr lvl="0"/>
            <a:r>
              <a:rPr lang="ru-RU" sz="2400" dirty="0"/>
              <a:t>Медиха Агар</a:t>
            </a:r>
            <a:r>
              <a:rPr lang="en-US" sz="2400" dirty="0"/>
              <a:t>, </a:t>
            </a:r>
            <a:r>
              <a:rPr lang="ru-RU" sz="2400" dirty="0"/>
              <a:t>Всемирный банк</a:t>
            </a:r>
            <a:endParaRPr lang="en-US" sz="2400" dirty="0"/>
          </a:p>
          <a:p>
            <a:pPr lvl="0"/>
            <a:r>
              <a:rPr lang="ru-RU" sz="2400" dirty="0"/>
              <a:t>Саки Кумагаи, Всемирный банк</a:t>
            </a:r>
            <a:endParaRPr lang="en-US" sz="2400" dirty="0"/>
          </a:p>
          <a:p>
            <a:r>
              <a:rPr lang="ru-RU" sz="2400" dirty="0"/>
              <a:t>Айвор Бизли, Всемирный банк</a:t>
            </a:r>
            <a:endParaRPr lang="en-US" sz="2400" dirty="0"/>
          </a:p>
          <a:p>
            <a:r>
              <a:rPr lang="ru-RU" sz="2400" dirty="0"/>
              <a:t>Деанна Обри</a:t>
            </a:r>
            <a:r>
              <a:rPr lang="en-US" sz="2400" dirty="0"/>
              <a:t>, </a:t>
            </a:r>
            <a:r>
              <a:rPr lang="ru-RU" sz="2400" dirty="0"/>
              <a:t>Всемирный банк (модератор) </a:t>
            </a:r>
            <a:endParaRPr lang="en-US" sz="2400" dirty="0"/>
          </a:p>
          <a:p>
            <a:pPr lvl="0"/>
            <a:endParaRPr lang="en-US" sz="2400" dirty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Участники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1600" b="1" dirty="0"/>
              <a:t>Объективные показатели</a:t>
            </a:r>
            <a:r>
              <a:rPr lang="en-US" sz="1600" dirty="0"/>
              <a:t>:</a:t>
            </a:r>
          </a:p>
          <a:p>
            <a:pPr lvl="0"/>
            <a:r>
              <a:rPr lang="ru-RU" sz="1600" dirty="0"/>
              <a:t>Уровень загрязнения окружающей среды, обусловленного выбросом газов и частиц, по сравнению с международными стандартами </a:t>
            </a:r>
            <a:endParaRPr lang="en-US" sz="1600" dirty="0"/>
          </a:p>
          <a:p>
            <a:pPr lvl="0"/>
            <a:r>
              <a:rPr lang="ru-RU" sz="1600" dirty="0"/>
              <a:t>Источники промышленного загрязнения воздуха</a:t>
            </a:r>
            <a:endParaRPr lang="en-US" sz="1600" dirty="0"/>
          </a:p>
          <a:p>
            <a:pPr lvl="0"/>
            <a:r>
              <a:rPr lang="ru-RU" sz="1600" dirty="0"/>
              <a:t>Транспортные источники загрязнения воздуха</a:t>
            </a:r>
            <a:endParaRPr lang="en-US" sz="1600" dirty="0"/>
          </a:p>
          <a:p>
            <a:pPr lvl="0"/>
            <a:r>
              <a:rPr lang="ru-RU" sz="1600" dirty="0"/>
              <a:t>Количество заболеваний, обусловленных загрязнением окружающей среды</a:t>
            </a:r>
            <a:endParaRPr lang="en-US" sz="1600" dirty="0"/>
          </a:p>
          <a:p>
            <a:pPr lvl="0"/>
            <a:r>
              <a:rPr lang="ru-RU" sz="1600" dirty="0"/>
              <a:t>Регулярность загрязнения окружающей среды (количество дней с опасным уровнем загрязнения</a:t>
            </a:r>
            <a:r>
              <a:rPr lang="en-US" sz="1600" dirty="0"/>
              <a:t>)</a:t>
            </a:r>
          </a:p>
          <a:p>
            <a:pPr lvl="0"/>
            <a:r>
              <a:rPr lang="ru-RU" sz="1600" dirty="0"/>
              <a:t>Уровень использования общественного транспорта </a:t>
            </a:r>
            <a:r>
              <a:rPr lang="en-US" sz="1600" dirty="0"/>
              <a:t>(</a:t>
            </a:r>
            <a:r>
              <a:rPr lang="ru-RU" sz="1600" dirty="0"/>
              <a:t>автобусы, поезда, совместное использование автомобилей</a:t>
            </a:r>
            <a:r>
              <a:rPr lang="en-US" sz="1600" dirty="0"/>
              <a:t>)</a:t>
            </a:r>
          </a:p>
          <a:p>
            <a:pPr lvl="0"/>
            <a:r>
              <a:rPr lang="ru-RU" sz="1600" dirty="0"/>
              <a:t>Меры по очистке воздуха </a:t>
            </a:r>
            <a:r>
              <a:rPr lang="en-US" sz="1600" dirty="0"/>
              <a:t>(</a:t>
            </a:r>
            <a:r>
              <a:rPr lang="ru-RU" sz="1600" dirty="0"/>
              <a:t>гибридные автомобили, меры «зелёной политики»</a:t>
            </a:r>
            <a:r>
              <a:rPr lang="en-US" sz="1600" dirty="0"/>
              <a:t>)</a:t>
            </a:r>
          </a:p>
          <a:p>
            <a:pPr lvl="0"/>
            <a:r>
              <a:rPr lang="ru-RU" sz="1600" b="1" dirty="0"/>
              <a:t>Субъективные показатели</a:t>
            </a:r>
            <a:r>
              <a:rPr lang="en-US" sz="1600" dirty="0"/>
              <a:t>:</a:t>
            </a:r>
          </a:p>
          <a:p>
            <a:r>
              <a:rPr lang="ru-RU" sz="1600" dirty="0"/>
              <a:t>Мнения об уровне загрязнения окружающей среды</a:t>
            </a:r>
            <a:endParaRPr lang="en-US" sz="1600" dirty="0"/>
          </a:p>
          <a:p>
            <a:r>
              <a:rPr lang="ru-RU" sz="1600" dirty="0"/>
              <a:t>Мнения об источниках загрязнения окружающей среды</a:t>
            </a:r>
            <a:endParaRPr lang="en-US" sz="1600" dirty="0"/>
          </a:p>
          <a:p>
            <a:pPr lvl="0"/>
            <a:r>
              <a:rPr lang="ru-RU" sz="1600" dirty="0"/>
              <a:t>Причины использования общественного транспорта вместо личного транспорта </a:t>
            </a:r>
          </a:p>
          <a:p>
            <a:pPr lvl="0"/>
            <a:r>
              <a:rPr lang="ru-RU" sz="1600" dirty="0"/>
              <a:t>Воспринимаемое количество экологически неблагоприятных дней</a:t>
            </a:r>
            <a:endParaRPr lang="en-US" sz="1600" dirty="0"/>
          </a:p>
          <a:p>
            <a:pPr lvl="0"/>
            <a:r>
              <a:rPr lang="ru-RU" sz="1600" dirty="0"/>
              <a:t>Уровень удовлетворенности качеством воздуха </a:t>
            </a:r>
            <a:r>
              <a:rPr lang="en-US" sz="1600" dirty="0"/>
              <a:t>(</a:t>
            </a:r>
            <a:r>
              <a:rPr lang="ru-RU" sz="1600" dirty="0"/>
              <a:t>вблизи предприятия/по географическому признаку</a:t>
            </a:r>
            <a:r>
              <a:rPr lang="en-US" sz="1600" dirty="0"/>
              <a:t>)</a:t>
            </a:r>
            <a:r>
              <a:rPr lang="ru-RU" sz="1600" dirty="0"/>
              <a:t>; меняется ли восприятие со временем</a:t>
            </a:r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2000" dirty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Примеры показателей для Министерства экологии в рамках Программы повышения качества воздуха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888" y="1387478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ru-RU" sz="1600" dirty="0"/>
              <a:t>Опросы, например, по СМС для ликвидации пробелов в данных</a:t>
            </a:r>
            <a:endParaRPr lang="en-US" sz="1600" dirty="0"/>
          </a:p>
          <a:p>
            <a:pPr lvl="0"/>
            <a:r>
              <a:rPr lang="ru-RU" sz="1600" dirty="0"/>
              <a:t>Консультации с различными заинтересованными лицами </a:t>
            </a:r>
            <a:r>
              <a:rPr lang="en-US" sz="1600" dirty="0"/>
              <a:t>(</a:t>
            </a:r>
            <a:r>
              <a:rPr lang="ru-RU" sz="1600" dirty="0"/>
              <a:t>широкие и целевые, он-лайн, в фокус-группах</a:t>
            </a:r>
            <a:r>
              <a:rPr lang="en-US" sz="1600" dirty="0"/>
              <a:t>)</a:t>
            </a:r>
          </a:p>
          <a:p>
            <a:pPr lvl="0"/>
            <a:r>
              <a:rPr lang="ru-RU" sz="1600" dirty="0"/>
              <a:t>Получение обратной связи от управляющих/работников на предприятиях, врачей, специалистов по экологии </a:t>
            </a:r>
          </a:p>
          <a:p>
            <a:pPr lvl="0"/>
            <a:r>
              <a:rPr lang="ru-RU" sz="1600" dirty="0"/>
              <a:t>Статистическая информация</a:t>
            </a:r>
            <a:endParaRPr lang="en-US" sz="1600" dirty="0"/>
          </a:p>
          <a:p>
            <a:pPr lvl="0"/>
            <a:r>
              <a:rPr lang="ru-RU" sz="1600" dirty="0"/>
              <a:t>Жалобы </a:t>
            </a:r>
            <a:r>
              <a:rPr lang="mr-IN" sz="1600" dirty="0"/>
              <a:t>–</a:t>
            </a:r>
            <a:r>
              <a:rPr lang="en-US" sz="1600" dirty="0"/>
              <a:t> </a:t>
            </a:r>
            <a:r>
              <a:rPr lang="ru-RU" sz="1600" dirty="0"/>
              <a:t>фокус-группы</a:t>
            </a:r>
            <a:endParaRPr lang="en-US" sz="1600" dirty="0"/>
          </a:p>
          <a:p>
            <a:pPr lvl="0"/>
            <a:r>
              <a:rPr lang="ru-RU" sz="1600" dirty="0"/>
              <a:t>Целевые анонимные опросы населения, проживающего вблизи предприятия </a:t>
            </a:r>
            <a:r>
              <a:rPr lang="en-US" sz="1600" dirty="0"/>
              <a:t>(</a:t>
            </a:r>
            <a:r>
              <a:rPr lang="ru-RU" sz="1600" dirty="0"/>
              <a:t>отчужденные и, возможно, уязвимые группы</a:t>
            </a:r>
            <a:r>
              <a:rPr lang="en-US" sz="1600" dirty="0"/>
              <a:t>).</a:t>
            </a:r>
          </a:p>
          <a:p>
            <a:pPr lvl="0"/>
            <a:r>
              <a:rPr lang="ru-RU" sz="1600" dirty="0"/>
              <a:t>Взаимодействие с другими отраслевыми министерствами, например, министерством труда (проверки), транспорта и здравоохранения с целью повышения качества воздуха</a:t>
            </a:r>
            <a:endParaRPr lang="en-US" sz="1600" dirty="0"/>
          </a:p>
          <a:p>
            <a:pPr lvl="0"/>
            <a:r>
              <a:rPr lang="ru-RU" sz="1600" dirty="0"/>
              <a:t>Обмен информацией о целях государственной политики по повышению качества воздуха (для целей разъяснения и поддержки со стороны общественности</a:t>
            </a:r>
            <a:r>
              <a:rPr lang="en-US" sz="1600" dirty="0"/>
              <a:t>, </a:t>
            </a:r>
            <a:r>
              <a:rPr lang="ru-RU" sz="1600" dirty="0"/>
              <a:t>заинтересованных лиц в отрасли и в государственном секторе)</a:t>
            </a:r>
            <a:r>
              <a:rPr lang="en-US" sz="1600" dirty="0"/>
              <a:t> </a:t>
            </a:r>
            <a:r>
              <a:rPr lang="mr-IN" sz="1600" dirty="0"/>
              <a:t>–</a:t>
            </a:r>
            <a:r>
              <a:rPr lang="en-US" sz="1600" dirty="0"/>
              <a:t> </a:t>
            </a:r>
            <a:r>
              <a:rPr lang="ru-RU" sz="1600" dirty="0"/>
              <a:t>в целях повышения доверия, приверженности и инклюзивного подхода к разработке политики)</a:t>
            </a:r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Механизмы вовлечения граждан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44e5614c4f58c11e04b9a14020673b04">
  <xsd:schema xmlns:xsd="http://www.w3.org/2001/XMLSchema" xmlns:xs="http://www.w3.org/2001/XMLSchema" xmlns:p="http://schemas.microsoft.com/office/2006/metadata/properties" xmlns:ns3="aa3449fd-d373-417f-9c8d-cf261ce8b785" xmlns:ns4="eda4fd43-f936-4ced-9b4a-46c1ef7d5473" targetNamespace="http://schemas.microsoft.com/office/2006/metadata/properties" ma:root="true" ma:fieldsID="660b77a6d3499bc80d0ed95776888b4c" ns3:_="" ns4:_="">
    <xsd:import namespace="aa3449fd-d373-417f-9c8d-cf261ce8b785"/>
    <xsd:import namespace="eda4fd43-f936-4ced-9b4a-46c1ef7d54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4A904E-E206-4702-A938-DDA6EBB38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3449fd-d373-417f-9c8d-cf261ce8b785"/>
    <ds:schemaRef ds:uri="eda4fd43-f936-4ced-9b4a-46c1ef7d54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E9925-F8AD-4EE2-BC5E-EF0F92F654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4ECAC7-619D-453B-B04D-D8EE33BC3D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20495</TotalTime>
  <Words>320</Words>
  <Application>Microsoft Office PowerPoint</Application>
  <PresentationFormat>A4 Paper (210x297 mm)</PresentationFormat>
  <Paragraphs>55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 Группа 4. Экология  </vt:lpstr>
      <vt:lpstr>Участники</vt:lpstr>
      <vt:lpstr>Примеры показателей для Министерства экологии в рамках Программы повышения качества воздуха</vt:lpstr>
      <vt:lpstr>Механизмы вовлечения граждан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Inna Anatolievna Davidova</cp:lastModifiedBy>
  <cp:revision>1089</cp:revision>
  <cp:lastPrinted>2018-03-09T10:51:08Z</cp:lastPrinted>
  <dcterms:created xsi:type="dcterms:W3CDTF">2010-10-04T16:57:49Z</dcterms:created>
  <dcterms:modified xsi:type="dcterms:W3CDTF">2019-11-13T08:40:34Z</dcterms:modified>
  <cp:category>PEMPAL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0x010100884A3277B7707A48B0E1B9AC835E8163</vt:lpwstr>
  </property>
</Properties>
</file>