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0"/>
  </p:notesMasterIdLst>
  <p:handoutMasterIdLst>
    <p:handoutMasterId r:id="rId11"/>
  </p:handoutMasterIdLst>
  <p:sldIdLst>
    <p:sldId id="498" r:id="rId6"/>
    <p:sldId id="512" r:id="rId7"/>
    <p:sldId id="516" r:id="rId8"/>
    <p:sldId id="517" r:id="rId9"/>
  </p:sldIdLst>
  <p:sldSz cx="9144000" cy="6858000" type="screen4x3"/>
  <p:notesSz cx="6973888" cy="923607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9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D961"/>
    <a:srgbClr val="147614"/>
    <a:srgbClr val="006600"/>
    <a:srgbClr val="E47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Közepesen sötét stílus 4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Világos stílus 1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660B408-B3CF-4A94-85FC-2B1E0A45F4A2}" styleName="Sötét stílus 2 – 1./2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E9639D4-E3E2-4D34-9284-5A2195B3D0D7}" styleName="Világos stílus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Közepesen sötét stílus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Közepesen sötét stíl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909"/>
        <p:guide pos="219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950256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r">
              <a:defRPr sz="1200"/>
            </a:lvl1pPr>
          </a:lstStyle>
          <a:p>
            <a:fld id="{B09E83EE-BC24-45DE-A180-AEC6E21C0F04}" type="datetimeFigureOut">
              <a:rPr lang="hu-HU" smtClean="0"/>
              <a:pPr/>
              <a:t>2020. 10. 12.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950256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r">
              <a:defRPr sz="1200"/>
            </a:lvl1pPr>
          </a:lstStyle>
          <a:p>
            <a:fld id="{75C88A96-2E7A-412C-9300-804DD1F4315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8166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950256" y="0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70A55A2-7E2F-44FF-BCC3-457DFCDD10C6}" type="datetimeFigureOut">
              <a:rPr lang="hu-HU"/>
              <a:pPr>
                <a:defRPr/>
              </a:pPr>
              <a:t>2020. 10. 12.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2150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20" tIns="46310" rIns="92620" bIns="4631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97389" y="4387136"/>
            <a:ext cx="5579110" cy="4156234"/>
          </a:xfrm>
          <a:prstGeom prst="rect">
            <a:avLst/>
          </a:prstGeom>
        </p:spPr>
        <p:txBody>
          <a:bodyPr vert="horz" lIns="92620" tIns="46310" rIns="92620" bIns="4631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950256" y="8772668"/>
            <a:ext cx="3022018" cy="461804"/>
          </a:xfrm>
          <a:prstGeom prst="rect">
            <a:avLst/>
          </a:prstGeom>
        </p:spPr>
        <p:txBody>
          <a:bodyPr vert="horz" lIns="92620" tIns="46310" rIns="92620" bIns="463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A5F88A-AC41-402A-97A2-84C829C1892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6092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11660-8C19-4F34-96BA-D76A85EEB418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2570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98DCF-55BC-4ED4-8B8C-686E3CD5D1D5}" type="datetime1">
              <a:rPr lang="hu-HU" smtClean="0"/>
              <a:t>2020. 10. 12.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07B03-3053-4B09-9A4F-2A776748649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051E9-0C76-4ED4-8D8C-50F53E039530}" type="datetime1">
              <a:rPr lang="hu-HU" smtClean="0"/>
              <a:t>2020. 10. 12.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62C04-114F-49B8-B0F7-C54427D2F1B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E1B85-C114-41F1-90A0-FD3BC1DDB9BB}" type="datetime1">
              <a:rPr lang="hu-HU" smtClean="0"/>
              <a:t>2020. 10. 12.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6DA4F-58A8-48FC-81DC-0211CF70D9A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D9C8B-9316-4C01-9953-A2A11B091498}" type="datetime1">
              <a:rPr lang="hu-HU" smtClean="0"/>
              <a:t>2020. 10. 12.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D9F14-64C6-46BD-B586-01A5BD68153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2759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9068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4397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5509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66018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76995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989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3505200" y="630932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2ED5A-9989-4E23-9E77-27CBEED34C8A}" type="datetime1">
              <a:rPr lang="hu-HU" smtClean="0"/>
              <a:t>2020. 10. 12.</a:t>
            </a:fld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88224" y="630932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19F7F-4049-45E1-B234-50E9E999595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04300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31375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52188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642F-4E53-4F73-9120-51D2AECE8F1F}" type="datetimeFigureOut">
              <a:rPr lang="hu-HU" smtClean="0"/>
              <a:t>2020. 10. 12.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161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cxnSp>
        <p:nvCxnSpPr>
          <p:cNvPr id="11" name="Egyenes összekötő 10"/>
          <p:cNvCxnSpPr/>
          <p:nvPr userDrawn="1"/>
        </p:nvCxnSpPr>
        <p:spPr>
          <a:xfrm>
            <a:off x="270000" y="5914800"/>
            <a:ext cx="8604000" cy="0"/>
          </a:xfrm>
          <a:prstGeom prst="line">
            <a:avLst/>
          </a:prstGeom>
          <a:ln w="38100">
            <a:solidFill>
              <a:srgbClr val="BB9A5D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Kép 11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25" y="5961732"/>
            <a:ext cx="2785325" cy="896268"/>
          </a:xfrm>
          <a:prstGeom prst="rect">
            <a:avLst/>
          </a:prstGeom>
        </p:spPr>
      </p:pic>
      <p:sp>
        <p:nvSpPr>
          <p:cNvPr id="13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444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DDEA5-1EF7-49BC-9C38-BAD5313D5E19}" type="datetime1">
              <a:rPr lang="hu-HU" smtClean="0"/>
              <a:t>2020. 10. 12.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5171D-7DF8-4989-BD3B-113EB461FC8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08A6D-BB4D-416C-BE30-091A14959029}" type="datetime1">
              <a:rPr lang="hu-HU" smtClean="0"/>
              <a:t>2020. 10. 12.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8BC47-EB67-4B4F-A43E-8AB255FFEE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9E8A9-C908-4D1A-93C4-E32532BBB235}" type="datetime1">
              <a:rPr lang="hu-HU" smtClean="0"/>
              <a:t>2020. 10. 12.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D2386-C981-460E-912C-7393DB38C0F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7E4EB-2039-40D9-9480-8CE5120BDCA6}" type="datetime1">
              <a:rPr lang="hu-HU" smtClean="0"/>
              <a:t>2020. 10. 12.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A51AC-E52E-4A16-BD5C-7B9C162D752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F4871-63CF-4C09-9A14-2CAE4137B7A3}" type="datetime1">
              <a:rPr lang="hu-HU" smtClean="0"/>
              <a:t>2020. 10. 12.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04F3E-9867-49E3-846B-9C25D650392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6C107-8A72-4D44-BB06-8AA771E9DF28}" type="datetime1">
              <a:rPr lang="hu-HU" smtClean="0"/>
              <a:t>2020. 10. 12.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BD115-A4A3-4BFD-8184-9382AECEB27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6359DD-9040-4F8A-B3E7-B68DD83D5291}" type="datetime1">
              <a:rPr lang="hu-HU" smtClean="0"/>
              <a:t>2020. 10. 12.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6696E44-78AC-4184-85DC-147B99AFF90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B642F-4E53-4F73-9120-51D2AECE8F1F}" type="datetimeFigureOut">
              <a:rPr lang="hu-HU" smtClean="0"/>
              <a:t>2020. 10. 12.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F82C8-8C9A-4B14-BEC4-5D24B15199E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9183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hyperlink" Target="http://www.ksp.go.kr/english/inde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1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hu-HU" sz="32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6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/>
              <a:t>Experience of the Hungarian State Treasury related to Korean projects.</a:t>
            </a:r>
            <a:endParaRPr lang="hu-HU" sz="3600" b="1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hu-HU" sz="1800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hu-HU" sz="1800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hu-HU" sz="2400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hu-HU" sz="2400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u-HU" sz="2400" dirty="0"/>
              <a:t>Tamás Pál Török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hu-HU" sz="2400" dirty="0"/>
              <a:t>13 </a:t>
            </a:r>
            <a:r>
              <a:rPr lang="hu-HU" sz="2400" dirty="0" err="1"/>
              <a:t>October</a:t>
            </a:r>
            <a:r>
              <a:rPr lang="hu-HU" sz="2400" dirty="0"/>
              <a:t> 2020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04463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u-HU" sz="2800" b="1" dirty="0"/>
              <a:t>IFMIS </a:t>
            </a:r>
            <a:r>
              <a:rPr lang="hu-HU" sz="2800" b="1" dirty="0" err="1"/>
              <a:t>Trends</a:t>
            </a:r>
            <a:r>
              <a:rPr lang="hu-HU" sz="2800" b="1" dirty="0"/>
              <a:t> and </a:t>
            </a:r>
            <a:r>
              <a:rPr lang="hu-HU" sz="2800" b="1" dirty="0" err="1"/>
              <a:t>dBrain</a:t>
            </a:r>
            <a:r>
              <a:rPr lang="hu-HU" sz="2800" b="1" dirty="0"/>
              <a:t> </a:t>
            </a:r>
            <a:r>
              <a:rPr lang="hu-HU" sz="2800" b="1" dirty="0" err="1"/>
              <a:t>Experiences</a:t>
            </a:r>
            <a:endParaRPr lang="hu-HU" sz="28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5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World Bank Group</a:t>
            </a:r>
            <a:endParaRPr lang="hu-HU" sz="2000" b="1" dirty="0"/>
          </a:p>
          <a:p>
            <a:endParaRPr lang="hu-HU" sz="2000" b="1" dirty="0"/>
          </a:p>
          <a:p>
            <a:r>
              <a:rPr lang="en-US" sz="2000" b="1" dirty="0"/>
              <a:t>Korea Public Finance Information Service</a:t>
            </a:r>
            <a:endParaRPr lang="hu-HU" sz="2000" b="1" dirty="0"/>
          </a:p>
          <a:p>
            <a:endParaRPr lang="hu-HU" sz="2000" b="1" dirty="0"/>
          </a:p>
          <a:p>
            <a:r>
              <a:rPr lang="en-US" sz="2000" b="1" dirty="0"/>
              <a:t>Ministry of Economy and Finance</a:t>
            </a:r>
            <a:endParaRPr lang="hu-HU" sz="2000" b="1" dirty="0"/>
          </a:p>
          <a:p>
            <a:endParaRPr lang="hu-HU" sz="2400" dirty="0"/>
          </a:p>
          <a:p>
            <a:endParaRPr lang="hu-HU" sz="2400" dirty="0"/>
          </a:p>
          <a:p>
            <a:pPr algn="just"/>
            <a:r>
              <a:rPr lang="en-US" sz="2000" b="1" dirty="0"/>
              <a:t>Provide an opportunity for country officials involved in digital transformation in PFM to learn more about the trends in the transition to IFMIS, new/advanced features of </a:t>
            </a:r>
            <a:r>
              <a:rPr lang="en-US" sz="2000" b="1" dirty="0" err="1"/>
              <a:t>dBrain</a:t>
            </a:r>
            <a:r>
              <a:rPr lang="en-US" sz="2000" b="1" dirty="0"/>
              <a:t>. </a:t>
            </a:r>
            <a:endParaRPr lang="hu-HU" sz="2000" b="1" dirty="0"/>
          </a:p>
          <a:p>
            <a:endParaRPr lang="hu-HU" sz="2400" dirty="0"/>
          </a:p>
          <a:p>
            <a:r>
              <a:rPr lang="en-US" sz="2000" b="1" dirty="0"/>
              <a:t>1. phase: Capacity Building Program</a:t>
            </a:r>
            <a:endParaRPr lang="hu-HU" sz="2000" b="1" dirty="0"/>
          </a:p>
          <a:p>
            <a:r>
              <a:rPr lang="en-US" sz="2000" b="1" dirty="0"/>
              <a:t>2. phase: Technical Assistance Program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877" y="1837477"/>
            <a:ext cx="1165573" cy="451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torokta\Desktop\Asztal\letöltés (1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357" y="2492896"/>
            <a:ext cx="973596" cy="880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torokta\Desktop\Asztal\letöltés (2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370" y="908720"/>
            <a:ext cx="1146589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36148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3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hu-HU" sz="2800" b="1" dirty="0" err="1"/>
              <a:t>Knowledge</a:t>
            </a:r>
            <a:r>
              <a:rPr lang="hu-HU" sz="2800" b="1" dirty="0"/>
              <a:t> </a:t>
            </a:r>
            <a:r>
              <a:rPr lang="hu-HU" sz="2800" b="1" dirty="0" err="1"/>
              <a:t>Sharing</a:t>
            </a:r>
            <a:r>
              <a:rPr lang="hu-HU" sz="2800" b="1" dirty="0"/>
              <a:t> Program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5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800" b="1" dirty="0"/>
              <a:t>The Ministry of Economy and Finance of Korea</a:t>
            </a:r>
            <a:r>
              <a:rPr lang="hu-HU" sz="1800" b="1" dirty="0"/>
              <a:t> </a:t>
            </a:r>
            <a:r>
              <a:rPr lang="en-US" sz="1800" b="1" dirty="0"/>
              <a:t>launched the Knowledge Sharing Program in 2004 as a comprehensive policy research and consultation program rooted in the principle of sharing knowledge and experience for development.</a:t>
            </a:r>
            <a:br>
              <a:rPr lang="en-US" sz="1800" b="1" dirty="0"/>
            </a:br>
            <a:endParaRPr lang="en-US" sz="1800" b="1" dirty="0"/>
          </a:p>
          <a:p>
            <a:pPr algn="just"/>
            <a:r>
              <a:rPr lang="en-US" sz="1800" b="1" dirty="0"/>
              <a:t>Since 2004, KSP has served as a development cooperation platform to contribute to the application of customized solutions for its partner countries. It has been used for approximately 1,000 topics in 66 countries.</a:t>
            </a:r>
            <a:endParaRPr lang="hu-HU" sz="1800" b="1" dirty="0"/>
          </a:p>
          <a:p>
            <a:r>
              <a:rPr lang="en-US" sz="1800" b="1" dirty="0">
                <a:hlinkClick r:id="rId4"/>
              </a:rPr>
              <a:t>http://www.ksp.go.kr/english/index</a:t>
            </a:r>
            <a:r>
              <a:rPr lang="hu-HU" sz="1800" b="1" dirty="0"/>
              <a:t> </a:t>
            </a:r>
            <a:br>
              <a:rPr lang="en-US" sz="1800" b="1" dirty="0"/>
            </a:br>
            <a:endParaRPr lang="en-US" sz="1800" b="1" dirty="0"/>
          </a:p>
          <a:p>
            <a:pPr algn="just"/>
            <a:r>
              <a:rPr lang="en-US" sz="1800" b="1" dirty="0"/>
              <a:t>Cooperation between the Ministry of Finance of Hungary and Korea Development Institute since 2013</a:t>
            </a:r>
          </a:p>
          <a:p>
            <a:pPr marL="0" indent="0" algn="just">
              <a:buNone/>
            </a:pPr>
            <a:endParaRPr lang="en-US" sz="1800" b="1" dirty="0"/>
          </a:p>
          <a:p>
            <a:pPr algn="just"/>
            <a:r>
              <a:rPr lang="hu-HU" sz="1800" b="1" dirty="0"/>
              <a:t>1. </a:t>
            </a:r>
            <a:r>
              <a:rPr lang="en-US" sz="1800" b="1" dirty="0"/>
              <a:t>phase: Choose a subject</a:t>
            </a:r>
          </a:p>
          <a:p>
            <a:pPr algn="just"/>
            <a:r>
              <a:rPr lang="hu-HU" sz="1800" b="1" dirty="0"/>
              <a:t>2. </a:t>
            </a:r>
            <a:r>
              <a:rPr lang="en-US" sz="1800" b="1" dirty="0"/>
              <a:t>phase: Propose a project</a:t>
            </a:r>
          </a:p>
          <a:p>
            <a:pPr algn="just"/>
            <a:r>
              <a:rPr lang="hu-HU" sz="1800" b="1" dirty="0"/>
              <a:t>3. </a:t>
            </a:r>
            <a:r>
              <a:rPr lang="en-US" sz="1800" b="1" dirty="0"/>
              <a:t>phase: Sign an MoU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21288"/>
            <a:ext cx="12017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torokta\Desktop\Asztal\letöltés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653135"/>
            <a:ext cx="1522512" cy="793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07775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6857999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58880" y="6241519"/>
            <a:ext cx="2133600" cy="365125"/>
          </a:xfrm>
        </p:spPr>
        <p:txBody>
          <a:bodyPr/>
          <a:lstStyle/>
          <a:p>
            <a:fld id="{EC23BCD2-06B7-42BA-8C82-CB1C1E5C6D18}" type="slidenum">
              <a:rPr lang="hu-HU" smtClean="0"/>
              <a:pPr/>
              <a:t>4</a:t>
            </a:fld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/>
              <a:t>Korea as an ideal (IFMIS) World</a:t>
            </a:r>
            <a:endParaRPr lang="hu-HU" sz="2800" b="1" dirty="0"/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179512" y="1052735"/>
            <a:ext cx="8856984" cy="5073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b="1" dirty="0"/>
              <a:t>The Government institution runs the system</a:t>
            </a:r>
            <a:endParaRPr lang="hu-HU" sz="2400" b="1" dirty="0"/>
          </a:p>
          <a:p>
            <a:pPr algn="just"/>
            <a:r>
              <a:rPr lang="en-US" sz="2400" b="1" dirty="0"/>
              <a:t>The system is functioning well</a:t>
            </a:r>
            <a:endParaRPr lang="hu-HU" sz="2400" b="1" dirty="0"/>
          </a:p>
          <a:p>
            <a:pPr algn="just"/>
            <a:r>
              <a:rPr lang="en-US" sz="2400" b="1" dirty="0"/>
              <a:t>The Government official enters the data</a:t>
            </a:r>
            <a:endParaRPr lang="hu-HU" sz="2400" b="1" dirty="0"/>
          </a:p>
          <a:p>
            <a:pPr algn="just"/>
            <a:r>
              <a:rPr lang="en-US" sz="2400" b="1" dirty="0"/>
              <a:t>The Government official knows what she/he has to enter and how to do it</a:t>
            </a:r>
            <a:endParaRPr lang="hu-HU" sz="2400" b="1" dirty="0"/>
          </a:p>
          <a:p>
            <a:pPr algn="just"/>
            <a:r>
              <a:rPr lang="en-US" sz="2400" b="1" dirty="0"/>
              <a:t>The Professor at the University knows everything</a:t>
            </a:r>
          </a:p>
        </p:txBody>
      </p:sp>
      <p:pic>
        <p:nvPicPr>
          <p:cNvPr id="3075" name="Picture 3" descr="C:\Users\torokta\Desktop\Asztal\letölté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930949"/>
            <a:ext cx="1395944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torokta\Desktop\Asztal\letöltés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36788"/>
            <a:ext cx="2456962" cy="122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56273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alpha val="70000"/>
          </a:schemeClr>
        </a:solidFill>
        <a:ln w="9525">
          <a:solidFill>
            <a:schemeClr val="tx1">
              <a:lumMod val="60000"/>
              <a:lumOff val="40000"/>
            </a:schemeClr>
          </a:solidFill>
          <a:miter lim="800000"/>
          <a:headEnd/>
          <a:tailEnd/>
        </a:ln>
        <a:effectLst/>
      </a:spPr>
      <a:bodyPr anchor="ctr">
        <a:spAutoFit/>
      </a:bodyPr>
      <a:lstStyle>
        <a:defPPr marL="447675" indent="-447675" fontAlgn="auto">
          <a:spcBef>
            <a:spcPts val="0"/>
          </a:spcBef>
          <a:spcAft>
            <a:spcPts val="0"/>
          </a:spcAft>
          <a:tabLst>
            <a:tab pos="685800" algn="l"/>
          </a:tabLst>
          <a:defRPr sz="2200" b="1" i="1" dirty="0">
            <a:latin typeface="Times New Roman" pitchFamily="18" charset="0"/>
            <a:cs typeface="Times New Roman" pitchFamily="18" charset="0"/>
          </a:defRPr>
        </a:defPPr>
      </a:lstStyle>
    </a:spDef>
    <a:txDef>
      <a:spPr>
        <a:solidFill>
          <a:srgbClr val="006600"/>
        </a:solidFill>
      </a:spPr>
      <a:bodyPr anchor="ctr"/>
      <a:lstStyle>
        <a:defPPr algn="ctr" fontAlgn="auto">
          <a:spcAft>
            <a:spcPts val="0"/>
          </a:spcAft>
          <a:defRPr sz="4000" dirty="0">
            <a:solidFill>
              <a:schemeClr val="bg1"/>
            </a:solidFill>
            <a:latin typeface="Times New Roman" pitchFamily="18" charset="0"/>
            <a:ea typeface="+mj-ea"/>
            <a:cs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D135C35F46F242ABD78D63C2151323" ma:contentTypeVersion="13" ma:contentTypeDescription="Create a new document." ma:contentTypeScope="" ma:versionID="b3a7077da9a13a0dcf64ed5d677f5a41">
  <xsd:schema xmlns:xsd="http://www.w3.org/2001/XMLSchema" xmlns:xs="http://www.w3.org/2001/XMLSchema" xmlns:p="http://schemas.microsoft.com/office/2006/metadata/properties" xmlns:ns3="0c867391-8214-4b58-86b3-de07547409f9" xmlns:ns4="fddef6a8-5936-4909-96e0-2ad7a6b1720b" targetNamespace="http://schemas.microsoft.com/office/2006/metadata/properties" ma:root="true" ma:fieldsID="03ecbc61110ecc952e27b8a8955585fd" ns3:_="" ns4:_="">
    <xsd:import namespace="0c867391-8214-4b58-86b3-de07547409f9"/>
    <xsd:import namespace="fddef6a8-5936-4909-96e0-2ad7a6b1720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867391-8214-4b58-86b3-de07547409f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def6a8-5936-4909-96e0-2ad7a6b172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3FAB72C-6EEE-499E-B1C1-9019A188CE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867391-8214-4b58-86b3-de07547409f9"/>
    <ds:schemaRef ds:uri="fddef6a8-5936-4909-96e0-2ad7a6b172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5FAE77-3F98-4B84-BCB4-CE3C63B4F2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74ED5E-85CF-49E6-BA1C-F0C35AE1E1D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3647</TotalTime>
  <Words>260</Words>
  <Application>Microsoft Office PowerPoint</Application>
  <PresentationFormat>On-screen Show (4:3)</PresentationFormat>
  <Paragraphs>42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Office-téma</vt:lpstr>
      <vt:lpstr>Egyéni tervezés</vt:lpstr>
      <vt:lpstr>PowerPoint Presentation</vt:lpstr>
      <vt:lpstr>PowerPoint Presentation</vt:lpstr>
      <vt:lpstr>PowerPoint Presentation</vt:lpstr>
      <vt:lpstr>PowerPoint Presentation</vt:lpstr>
    </vt:vector>
  </TitlesOfParts>
  <Company>Magyar Államkincstár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Költségvetés transzparencia</dc:title>
  <dc:creator>marso.laszlo@allamkincstar.gov.hu</dc:creator>
  <cp:lastModifiedBy>Yelena Slizhevskaya</cp:lastModifiedBy>
  <cp:revision>378</cp:revision>
  <cp:lastPrinted>2017-08-30T13:16:02Z</cp:lastPrinted>
  <dcterms:created xsi:type="dcterms:W3CDTF">2012-01-16T09:44:49Z</dcterms:created>
  <dcterms:modified xsi:type="dcterms:W3CDTF">2020-10-12T15:12:28Z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0x01010000D135C35F46F242ABD78D63C2151323</vt:lpwstr>
  </property>
</Properties>
</file>