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498" r:id="rId6"/>
    <p:sldId id="512" r:id="rId7"/>
    <p:sldId id="516" r:id="rId8"/>
    <p:sldId id="517" r:id="rId9"/>
  </p:sldIdLst>
  <p:sldSz cx="9144000" cy="6858000" type="screen4x3"/>
  <p:notesSz cx="6973888" cy="92360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9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D961"/>
    <a:srgbClr val="147614"/>
    <a:srgbClr val="006600"/>
    <a:srgbClr val="E47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1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19FE16AB-0E7A-44B4-B255-6403D190BB5A}"/>
    <pc:docChg chg="modSld">
      <pc:chgData name="Yelena Slizhevskaya" userId="c31c118f-cc09-4814-95e2-f268a72c0a23" providerId="ADAL" clId="{19FE16AB-0E7A-44B4-B255-6403D190BB5A}" dt="2020-10-26T11:33:39.111" v="303" actId="20577"/>
      <pc:docMkLst>
        <pc:docMk/>
      </pc:docMkLst>
      <pc:sldChg chg="modSp">
        <pc:chgData name="Yelena Slizhevskaya" userId="c31c118f-cc09-4814-95e2-f268a72c0a23" providerId="ADAL" clId="{19FE16AB-0E7A-44B4-B255-6403D190BB5A}" dt="2020-10-26T11:28:23.767" v="120" actId="1076"/>
        <pc:sldMkLst>
          <pc:docMk/>
          <pc:sldMk cId="338044633" sldId="498"/>
        </pc:sldMkLst>
        <pc:spChg chg="mod">
          <ac:chgData name="Yelena Slizhevskaya" userId="c31c118f-cc09-4814-95e2-f268a72c0a23" providerId="ADAL" clId="{19FE16AB-0E7A-44B4-B255-6403D190BB5A}" dt="2020-10-26T11:28:23.767" v="120" actId="1076"/>
          <ac:spMkLst>
            <pc:docMk/>
            <pc:sldMk cId="338044633" sldId="498"/>
            <ac:spMk id="9" creationId="{00000000-0000-0000-0000-000000000000}"/>
          </ac:spMkLst>
        </pc:spChg>
      </pc:sldChg>
      <pc:sldChg chg="modSp">
        <pc:chgData name="Yelena Slizhevskaya" userId="c31c118f-cc09-4814-95e2-f268a72c0a23" providerId="ADAL" clId="{19FE16AB-0E7A-44B4-B255-6403D190BB5A}" dt="2020-10-26T11:29:49.641" v="141" actId="14100"/>
        <pc:sldMkLst>
          <pc:docMk/>
          <pc:sldMk cId="3305361485" sldId="512"/>
        </pc:sldMkLst>
        <pc:spChg chg="mod">
          <ac:chgData name="Yelena Slizhevskaya" userId="c31c118f-cc09-4814-95e2-f268a72c0a23" providerId="ADAL" clId="{19FE16AB-0E7A-44B4-B255-6403D190BB5A}" dt="2020-10-26T11:29:13.532" v="136" actId="1035"/>
          <ac:spMkLst>
            <pc:docMk/>
            <pc:sldMk cId="3305361485" sldId="512"/>
            <ac:spMk id="7" creationId="{00000000-0000-0000-0000-000000000000}"/>
          </ac:spMkLst>
        </pc:spChg>
        <pc:spChg chg="mod">
          <ac:chgData name="Yelena Slizhevskaya" userId="c31c118f-cc09-4814-95e2-f268a72c0a23" providerId="ADAL" clId="{19FE16AB-0E7A-44B4-B255-6403D190BB5A}" dt="2020-10-26T11:29:49.641" v="141" actId="14100"/>
          <ac:spMkLst>
            <pc:docMk/>
            <pc:sldMk cId="3305361485" sldId="512"/>
            <ac:spMk id="9" creationId="{00000000-0000-0000-0000-000000000000}"/>
          </ac:spMkLst>
        </pc:spChg>
      </pc:sldChg>
      <pc:sldChg chg="modSp">
        <pc:chgData name="Yelena Slizhevskaya" userId="c31c118f-cc09-4814-95e2-f268a72c0a23" providerId="ADAL" clId="{19FE16AB-0E7A-44B4-B255-6403D190BB5A}" dt="2020-10-26T11:31:59.183" v="212" actId="20577"/>
        <pc:sldMkLst>
          <pc:docMk/>
          <pc:sldMk cId="1173077750" sldId="516"/>
        </pc:sldMkLst>
        <pc:spChg chg="mod">
          <ac:chgData name="Yelena Slizhevskaya" userId="c31c118f-cc09-4814-95e2-f268a72c0a23" providerId="ADAL" clId="{19FE16AB-0E7A-44B4-B255-6403D190BB5A}" dt="2020-10-26T11:31:59.183" v="212" actId="20577"/>
          <ac:spMkLst>
            <pc:docMk/>
            <pc:sldMk cId="1173077750" sldId="516"/>
            <ac:spMk id="9" creationId="{00000000-0000-0000-0000-000000000000}"/>
          </ac:spMkLst>
        </pc:spChg>
      </pc:sldChg>
      <pc:sldChg chg="modSp">
        <pc:chgData name="Yelena Slizhevskaya" userId="c31c118f-cc09-4814-95e2-f268a72c0a23" providerId="ADAL" clId="{19FE16AB-0E7A-44B4-B255-6403D190BB5A}" dt="2020-10-26T11:33:39.111" v="303" actId="20577"/>
        <pc:sldMkLst>
          <pc:docMk/>
          <pc:sldMk cId="213562731" sldId="517"/>
        </pc:sldMkLst>
        <pc:spChg chg="mod">
          <ac:chgData name="Yelena Slizhevskaya" userId="c31c118f-cc09-4814-95e2-f268a72c0a23" providerId="ADAL" clId="{19FE16AB-0E7A-44B4-B255-6403D190BB5A}" dt="2020-10-26T11:33:39.111" v="303" actId="20577"/>
          <ac:spMkLst>
            <pc:docMk/>
            <pc:sldMk cId="213562731" sldId="517"/>
            <ac:spMk id="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B09E83EE-BC24-45DE-A180-AEC6E21C0F04}" type="datetimeFigureOut">
              <a:rPr lang="hu-HU" smtClean="0"/>
              <a:pPr/>
              <a:t>2020. 10. 26.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5C88A96-2E7A-412C-9300-804DD1F431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16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0A55A2-7E2F-44FF-BCC3-457DFCDD10C6}" type="datetimeFigureOut">
              <a:rPr lang="hu-HU"/>
              <a:pPr>
                <a:defRPr/>
              </a:pPr>
              <a:t>2020. 10. 26.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</p:spPr>
        <p:txBody>
          <a:bodyPr vert="horz" lIns="92620" tIns="46310" rIns="92620" bIns="4631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A5F88A-AC41-402A-97A2-84C829C18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092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8DCF-55BC-4ED4-8B8C-686E3CD5D1D5}" type="datetime1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7B03-3053-4B09-9A4F-2A77674864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51E9-0C76-4ED4-8D8C-50F53E039530}" type="datetime1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2C04-114F-49B8-B0F7-C54427D2F1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1B85-C114-41F1-90A0-FD3BC1DDB9BB}" type="datetime1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DA4F-58A8-48FC-81DC-0211CF70D9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C8B-9316-4C01-9953-A2A11B091498}" type="datetime1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D9F14-64C6-46BD-B586-01A5BD6815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75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068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397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509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601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699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8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3505200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ED5A-9989-4E23-9E77-27CBEED34C8A}" type="datetime1">
              <a:rPr lang="hu-HU" smtClean="0"/>
              <a:t>2020. 10. 26.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9F7F-4049-45E1-B234-50E9E9995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430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137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21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61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270000" y="5914800"/>
            <a:ext cx="8604000" cy="0"/>
          </a:xfrm>
          <a:prstGeom prst="line">
            <a:avLst/>
          </a:prstGeom>
          <a:ln w="38100">
            <a:solidFill>
              <a:srgbClr val="BB9A5D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25" y="5961732"/>
            <a:ext cx="2785325" cy="896268"/>
          </a:xfrm>
          <a:prstGeom prst="rect">
            <a:avLst/>
          </a:prstGeom>
        </p:spPr>
      </p:pic>
      <p:sp>
        <p:nvSpPr>
          <p:cNvPr id="13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44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DEA5-1EF7-49BC-9C38-BAD5313D5E19}" type="datetime1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171D-7DF8-4989-BD3B-113EB461FC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8A6D-BB4D-416C-BE30-091A14959029}" type="datetime1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BC47-EB67-4B4F-A43E-8AB255FFEE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8A9-C908-4D1A-93C4-E32532BBB235}" type="datetime1">
              <a:rPr lang="hu-HU" smtClean="0"/>
              <a:t>2020. 10. 26.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2386-C981-460E-912C-7393DB38C0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E4EB-2039-40D9-9480-8CE5120BDCA6}" type="datetime1">
              <a:rPr lang="hu-HU" smtClean="0"/>
              <a:t>2020. 10. 26.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51AC-E52E-4A16-BD5C-7B9C162D75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F4871-63CF-4C09-9A14-2CAE4137B7A3}" type="datetime1">
              <a:rPr lang="hu-HU" smtClean="0"/>
              <a:t>2020. 10. 26.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4F3E-9867-49E3-846B-9C25D6503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C107-8A72-4D44-BB06-8AA771E9DF28}" type="datetime1">
              <a:rPr lang="hu-HU" smtClean="0"/>
              <a:t>2020. 10. 26.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D115-A4A3-4BFD-8184-9382AECEB2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6359DD-9040-4F8A-B3E7-B68DD83D5291}" type="datetime1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696E44-78AC-4184-85DC-147B99AFF90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642F-4E53-4F73-9120-51D2AECE8F1F}" type="datetimeFigureOut">
              <a:rPr lang="hu-HU" smtClean="0"/>
              <a:t>2020. 10. 26.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918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://www.ksp.go.kr/english/inde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43798" y="1192022"/>
            <a:ext cx="885698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/>
              <a:t>Опыт Государственного казначейства Венгрии от участия в проектах корейских программ</a:t>
            </a:r>
            <a:endParaRPr lang="hu-HU" sz="3600" b="1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Тамас Пал </a:t>
            </a:r>
            <a:r>
              <a:rPr lang="ru-RU" sz="2400" dirty="0" err="1"/>
              <a:t>Тёрёк</a:t>
            </a:r>
            <a:endParaRPr lang="hu-HU" sz="24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400" dirty="0"/>
              <a:t>13 </a:t>
            </a:r>
            <a:r>
              <a:rPr lang="ru-RU" sz="2400" dirty="0"/>
              <a:t>октября </a:t>
            </a:r>
            <a:r>
              <a:rPr lang="hu-HU" sz="2400" dirty="0"/>
              <a:t>2020</a:t>
            </a:r>
            <a:r>
              <a:rPr lang="ru-RU" sz="2400" dirty="0"/>
              <a:t> г.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04463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44624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/>
              <a:t>Тенденции развития ИИСУФ и опыт</a:t>
            </a:r>
            <a:r>
              <a:rPr lang="hu-HU" sz="2800" b="1" dirty="0"/>
              <a:t> </a:t>
            </a:r>
            <a:r>
              <a:rPr lang="ru-RU" sz="2800" b="1" dirty="0"/>
              <a:t>системы </a:t>
            </a:r>
            <a:r>
              <a:rPr lang="hu-HU" sz="2800" b="1" dirty="0"/>
              <a:t>dBrain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7067365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Группа Всемирного банка</a:t>
            </a:r>
            <a:endParaRPr lang="hu-HU" sz="2000" b="1" dirty="0"/>
          </a:p>
          <a:p>
            <a:r>
              <a:rPr lang="ru-RU" sz="2000" b="1" dirty="0"/>
              <a:t>Информационная служба по государственным финансам </a:t>
            </a:r>
          </a:p>
          <a:p>
            <a:pPr marL="0" indent="0">
              <a:buNone/>
            </a:pPr>
            <a:r>
              <a:rPr lang="ru-RU" sz="2000" b="1" dirty="0"/>
              <a:t>Кореи</a:t>
            </a:r>
            <a:endParaRPr lang="hu-HU" sz="2000" b="1" dirty="0"/>
          </a:p>
          <a:p>
            <a:r>
              <a:rPr lang="ru-RU" sz="2000" b="1" dirty="0"/>
              <a:t>Министерство экономики и финансов</a:t>
            </a:r>
            <a:endParaRPr lang="hu-HU" sz="2000" b="1" dirty="0"/>
          </a:p>
          <a:p>
            <a:endParaRPr lang="hu-HU" sz="2400" dirty="0"/>
          </a:p>
          <a:p>
            <a:pPr algn="just"/>
            <a:r>
              <a:rPr lang="ru-RU" sz="2000" b="1" dirty="0"/>
              <a:t>Предоставить возможность должностным лицам страны, вовлеченным в цифровые преобразования в УГФ, узнать больше о тенденциях перехода на ИИСУФ и новых/передовых характеристиках системы </a:t>
            </a:r>
            <a:r>
              <a:rPr lang="ru-RU" sz="2000" b="1" dirty="0" err="1"/>
              <a:t>dBrain</a:t>
            </a:r>
            <a:r>
              <a:rPr lang="ru-RU" sz="2000" b="1" dirty="0"/>
              <a:t>.</a:t>
            </a:r>
            <a:r>
              <a:rPr lang="en-US" sz="2000" b="1" dirty="0"/>
              <a:t> </a:t>
            </a:r>
            <a:endParaRPr lang="hu-HU" sz="2000" b="1" dirty="0"/>
          </a:p>
          <a:p>
            <a:endParaRPr lang="hu-HU" sz="2400" dirty="0"/>
          </a:p>
          <a:p>
            <a:r>
              <a:rPr lang="ru-RU" sz="2000" b="1" dirty="0"/>
              <a:t>Фаза 1: Программа развития потенциала</a:t>
            </a:r>
          </a:p>
          <a:p>
            <a:r>
              <a:rPr lang="ru-RU" sz="2000" b="1" dirty="0"/>
              <a:t>Фаза 2: Программа технического содействия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77" y="1837477"/>
            <a:ext cx="1165573" cy="45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torokta\Desktop\Asztal\letöltés (1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357" y="2492896"/>
            <a:ext cx="973596" cy="88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orokta\Desktop\Asztal\letöltés (2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370" y="908720"/>
            <a:ext cx="114658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6148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/>
              <a:t>Программа обмена знаниями</a:t>
            </a:r>
            <a:endParaRPr lang="hu-HU" sz="28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b="1" dirty="0"/>
              <a:t>В 2004 г. Министерство экономики и финансов Кореи приступило к реализации Программы обмена знаниями (ПОЗ), которая является научно-консультационной программой по выработке комплексной политики и основана на принципе обмена знаниями и опытом в целях развития.</a:t>
            </a:r>
          </a:p>
          <a:p>
            <a:pPr algn="just"/>
            <a:r>
              <a:rPr lang="ru-RU" sz="1800" b="1" dirty="0"/>
              <a:t>С 2004 г. ПОЗ служит платформой для сотрудничества в области развития, способствуя реализации индивидуально разработанных для стран-партнеров решений. На сегодняшний день в программе приняли участие 66 стран по примерно 1000 различных тематических направлений</a:t>
            </a:r>
            <a:endParaRPr lang="hu-HU" sz="1800" b="1" dirty="0"/>
          </a:p>
          <a:p>
            <a:r>
              <a:rPr lang="en-US" sz="1800" b="1" dirty="0">
                <a:hlinkClick r:id="rId4"/>
              </a:rPr>
              <a:t>http://www.ksp.go.kr/english/index</a:t>
            </a:r>
            <a:r>
              <a:rPr lang="hu-HU" sz="1800" b="1" dirty="0"/>
              <a:t> </a:t>
            </a:r>
            <a:br>
              <a:rPr lang="en-US" sz="1800" b="1" dirty="0"/>
            </a:br>
            <a:endParaRPr lang="en-US" sz="1800" b="1" dirty="0"/>
          </a:p>
          <a:p>
            <a:pPr algn="just"/>
            <a:r>
              <a:rPr lang="ru-RU" sz="1800" b="1" dirty="0"/>
              <a:t>Сотрудничество между Министерством финансов Венгрии и Корейским институтом развития - с 2013 г.</a:t>
            </a:r>
          </a:p>
          <a:p>
            <a:pPr marL="0" indent="0" algn="just">
              <a:buNone/>
            </a:pPr>
            <a:endParaRPr lang="en-US" sz="1800" b="1" dirty="0"/>
          </a:p>
          <a:p>
            <a:pPr algn="just"/>
            <a:r>
              <a:rPr lang="ru-RU" sz="1800" b="1" dirty="0"/>
              <a:t>Фаза </a:t>
            </a:r>
            <a:r>
              <a:rPr lang="hu-HU" sz="1800" b="1" dirty="0"/>
              <a:t>1</a:t>
            </a:r>
            <a:r>
              <a:rPr lang="en-US" sz="1800" b="1" dirty="0"/>
              <a:t>: </a:t>
            </a:r>
            <a:r>
              <a:rPr lang="ru-RU" sz="1800" b="1" dirty="0"/>
              <a:t>выбор темы</a:t>
            </a:r>
            <a:r>
              <a:rPr lang="hu-HU" sz="1800" b="1" dirty="0"/>
              <a:t> </a:t>
            </a:r>
            <a:endParaRPr lang="ru-RU" sz="1800" b="1" dirty="0"/>
          </a:p>
          <a:p>
            <a:pPr algn="just"/>
            <a:r>
              <a:rPr lang="ru-RU" sz="1800" b="1" dirty="0"/>
              <a:t>Фаза 2</a:t>
            </a:r>
            <a:r>
              <a:rPr lang="en-US" sz="1800" b="1" dirty="0"/>
              <a:t>: </a:t>
            </a:r>
            <a:r>
              <a:rPr lang="ru-RU" sz="1800" b="1" dirty="0"/>
              <a:t>предложение проекта</a:t>
            </a:r>
            <a:endParaRPr lang="en-US" sz="1800" b="1" dirty="0"/>
          </a:p>
          <a:p>
            <a:pPr algn="just"/>
            <a:r>
              <a:rPr lang="ru-RU" sz="1800" b="1" dirty="0"/>
              <a:t>Фаза </a:t>
            </a:r>
            <a:r>
              <a:rPr lang="hu-HU" sz="1800" b="1" dirty="0"/>
              <a:t>3</a:t>
            </a:r>
            <a:r>
              <a:rPr lang="en-US" sz="1800" b="1" dirty="0"/>
              <a:t>: </a:t>
            </a:r>
            <a:r>
              <a:rPr lang="ru-RU" sz="1800" b="1" dirty="0"/>
              <a:t>подписание меморандума о взаимопонимании</a:t>
            </a:r>
            <a:endParaRPr lang="en-US" sz="1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21288"/>
            <a:ext cx="1201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torokta\Desktop\Asztal\letölté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5"/>
            <a:ext cx="1522512" cy="79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0777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/>
              <a:t>Корея как идеальный мир (ИИСУФ)</a:t>
            </a:r>
          </a:p>
          <a:p>
            <a:endParaRPr lang="ru-RU" sz="28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/>
              <a:t>Информационной системой управляет государственное учреждение</a:t>
            </a:r>
          </a:p>
          <a:p>
            <a:pPr algn="just"/>
            <a:r>
              <a:rPr lang="ru-RU" sz="2400" b="1" dirty="0"/>
              <a:t>Система функционирует хорошо</a:t>
            </a:r>
          </a:p>
          <a:p>
            <a:pPr algn="just"/>
            <a:r>
              <a:rPr lang="ru-RU" sz="2400" b="1" dirty="0"/>
              <a:t>Данные вводятся государственным служащим</a:t>
            </a:r>
          </a:p>
          <a:p>
            <a:pPr algn="just"/>
            <a:r>
              <a:rPr lang="ru-RU" sz="2400" b="1" dirty="0"/>
              <a:t>Этот государственный служащий знает, что он/она должен вносить в нее и как</a:t>
            </a:r>
          </a:p>
          <a:p>
            <a:pPr algn="just"/>
            <a:r>
              <a:rPr lang="ru-RU" sz="2400" b="1" dirty="0"/>
              <a:t>Профессор университета знает </a:t>
            </a:r>
            <a:r>
              <a:rPr lang="ru-RU" sz="2400" b="1"/>
              <a:t>все остальное</a:t>
            </a:r>
            <a:endParaRPr lang="ru-RU" sz="2400" b="1" dirty="0"/>
          </a:p>
          <a:p>
            <a:pPr algn="just"/>
            <a:endParaRPr lang="ru-RU" sz="2400" b="1" dirty="0"/>
          </a:p>
        </p:txBody>
      </p:sp>
      <p:pic>
        <p:nvPicPr>
          <p:cNvPr id="3075" name="Picture 3" descr="C:\Users\torokta\Desktop\Asztal\letölté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0949"/>
            <a:ext cx="13959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torokta\Desktop\Asztal\letölté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36788"/>
            <a:ext cx="2456962" cy="122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6273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70000"/>
          </a:schemeClr>
        </a:solidFill>
        <a:ln w="9525">
          <a:solidFill>
            <a:schemeClr val="tx1">
              <a:lumMod val="60000"/>
              <a:lumOff val="40000"/>
            </a:schemeClr>
          </a:solidFill>
          <a:miter lim="800000"/>
          <a:headEnd/>
          <a:tailEnd/>
        </a:ln>
        <a:effectLst/>
      </a:spPr>
      <a:bodyPr anchor="ctr">
        <a:spAutoFit/>
      </a:bodyPr>
      <a:lstStyle>
        <a:defPPr marL="447675" indent="-447675" fontAlgn="auto">
          <a:spcBef>
            <a:spcPts val="0"/>
          </a:spcBef>
          <a:spcAft>
            <a:spcPts val="0"/>
          </a:spcAft>
          <a:tabLst>
            <a:tab pos="685800" algn="l"/>
          </a:tabLst>
          <a:defRPr sz="2200" b="1" i="1" dirty="0">
            <a:latin typeface="Times New Roman" pitchFamily="18" charset="0"/>
            <a:cs typeface="Times New Roman" pitchFamily="18" charset="0"/>
          </a:defRPr>
        </a:defPPr>
      </a:lstStyle>
    </a:spDef>
    <a:txDef>
      <a:spPr>
        <a:solidFill>
          <a:srgbClr val="006600"/>
        </a:solidFill>
      </a:spPr>
      <a:bodyPr anchor="ctr"/>
      <a:lstStyle>
        <a:defPPr algn="ctr" fontAlgn="auto">
          <a:spcAft>
            <a:spcPts val="0"/>
          </a:spcAft>
          <a:defRPr sz="40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5FAE77-3F98-4B84-BCB4-CE3C63B4F2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4ED5E-85CF-49E6-BA1C-F0C35AE1E1D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FAB72C-6EEE-499E-B1C1-9019A188CE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</TotalTime>
  <Words>247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Office-téma</vt:lpstr>
      <vt:lpstr>Egyéni tervezés</vt:lpstr>
      <vt:lpstr>PowerPoint Presentation</vt:lpstr>
      <vt:lpstr>PowerPoint Presentation</vt:lpstr>
      <vt:lpstr>PowerPoint Presentation</vt:lpstr>
      <vt:lpstr>PowerPoint Presentation</vt:lpstr>
    </vt:vector>
  </TitlesOfParts>
  <Company>Magyar Államkincstár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Költségvetés transzparencia</dc:title>
  <dc:creator>marso.laszlo@allamkincstar.gov.hu</dc:creator>
  <cp:lastModifiedBy>Yelena Slizhevskaya</cp:lastModifiedBy>
  <cp:revision>381</cp:revision>
  <cp:lastPrinted>2017-08-30T13:16:02Z</cp:lastPrinted>
  <dcterms:created xsi:type="dcterms:W3CDTF">2012-01-16T09:44:49Z</dcterms:created>
  <dcterms:modified xsi:type="dcterms:W3CDTF">2020-10-26T11:33:45Z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