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5"/>
    <p:sldMasterId id="2147483936" r:id="rId6"/>
    <p:sldMasterId id="2147483939" r:id="rId7"/>
  </p:sldMasterIdLst>
  <p:notesMasterIdLst>
    <p:notesMasterId r:id="rId21"/>
  </p:notesMasterIdLst>
  <p:handoutMasterIdLst>
    <p:handoutMasterId r:id="rId22"/>
  </p:handoutMasterIdLst>
  <p:sldIdLst>
    <p:sldId id="388" r:id="rId8"/>
    <p:sldId id="397" r:id="rId9"/>
    <p:sldId id="387" r:id="rId10"/>
    <p:sldId id="398" r:id="rId11"/>
    <p:sldId id="392" r:id="rId12"/>
    <p:sldId id="391" r:id="rId13"/>
    <p:sldId id="389" r:id="rId14"/>
    <p:sldId id="390" r:id="rId15"/>
    <p:sldId id="394" r:id="rId16"/>
    <p:sldId id="393" r:id="rId17"/>
    <p:sldId id="395" r:id="rId18"/>
    <p:sldId id="396" r:id="rId19"/>
    <p:sldId id="354" r:id="rId20"/>
  </p:sldIdLst>
  <p:sldSz cx="9144000" cy="6858000" type="screen4x3"/>
  <p:notesSz cx="6742113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9pPr>
  </p:defaultTextStyle>
  <p:extLst>
    <p:ext uri="{521415D9-36F7-43E2-AB2F-B90AF26B5E84}">
      <p14:sectionLst xmlns:p14="http://schemas.microsoft.com/office/powerpoint/2010/main">
        <p14:section name="Névtelen szakasz" id="{286DCA00-C419-4392-AED5-41506CC93A53}">
          <p14:sldIdLst>
            <p14:sldId id="388"/>
            <p14:sldId id="397"/>
            <p14:sldId id="387"/>
            <p14:sldId id="398"/>
            <p14:sldId id="392"/>
            <p14:sldId id="391"/>
            <p14:sldId id="389"/>
            <p14:sldId id="390"/>
            <p14:sldId id="394"/>
            <p14:sldId id="393"/>
            <p14:sldId id="395"/>
            <p14:sldId id="396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iráki Richárd" initials="SR" lastIdx="7" clrIdx="0">
    <p:extLst>
      <p:ext uri="{19B8F6BF-5375-455C-9EA6-DF929625EA0E}">
        <p15:presenceInfo xmlns:p15="http://schemas.microsoft.com/office/powerpoint/2012/main" userId="S-1-5-21-2026286916-919682813-2096141790-54470" providerId="AD"/>
      </p:ext>
    </p:extLst>
  </p:cmAuthor>
  <p:cmAuthor id="2" name="Borbély László András" initials="BLA" lastIdx="3" clrIdx="1">
    <p:extLst>
      <p:ext uri="{19B8F6BF-5375-455C-9EA6-DF929625EA0E}">
        <p15:presenceInfo xmlns:p15="http://schemas.microsoft.com/office/powerpoint/2012/main" userId="S-1-5-21-2026286916-919682813-2096141790-80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4B"/>
    <a:srgbClr val="F0F0F0"/>
    <a:srgbClr val="F7BBB7"/>
    <a:srgbClr val="E4ECB2"/>
    <a:srgbClr val="5C2D91"/>
    <a:srgbClr val="8A74BA"/>
    <a:srgbClr val="A291C9"/>
    <a:srgbClr val="694FA0"/>
    <a:srgbClr val="E2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7E5"/>
          </a:solidFill>
        </a:fill>
      </a:tcStyle>
    </a:wholeTbl>
    <a:band2H>
      <a:tcTxStyle/>
      <a:tcStyle>
        <a:tcBdr/>
        <a:fill>
          <a:solidFill>
            <a:srgbClr val="E6F3F2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2"/>
          </a:solidFill>
        </a:fill>
      </a:tcStyle>
    </a:wholeTbl>
    <a:band2H>
      <a:tcTxStyle/>
      <a:tcStyle>
        <a:tcBdr/>
        <a:fill>
          <a:solidFill>
            <a:srgbClr val="E6E8EA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CE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681" autoAdjust="0"/>
  </p:normalViewPr>
  <p:slideViewPr>
    <p:cSldViewPr snapToGrid="0">
      <p:cViewPr varScale="1">
        <p:scale>
          <a:sx n="61" d="100"/>
          <a:sy n="61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395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FCC0F5E-BA6A-4B00-8731-9D6321785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95C7E9-7AA8-462F-93D2-01EC427ED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273F-8412-4BBD-A814-0D50B1E561EE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A5D3CF-CE4D-4438-9659-303C295639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55F0670-BB29-430F-8E7F-33026BF3B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DCA2-F6FE-4092-B428-3C39F433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454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9" name="Shape 1169"/>
          <p:cNvSpPr>
            <a:spLocks noGrp="1"/>
          </p:cNvSpPr>
          <p:nvPr>
            <p:ph type="body" sz="quarter" idx="1"/>
          </p:nvPr>
        </p:nvSpPr>
        <p:spPr>
          <a:xfrm>
            <a:off x="898949" y="4689515"/>
            <a:ext cx="4944216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580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Montserrat" panose="020B0604020202020204" charset="-18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621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012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570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09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84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68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54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99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68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50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13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83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727102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9408405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197414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123129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725132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6954" y="3228710"/>
            <a:ext cx="5533117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10864315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8" y="709685"/>
            <a:ext cx="8363600" cy="805217"/>
          </a:xfrm>
        </p:spPr>
        <p:txBody>
          <a:bodyPr>
            <a:normAutofit/>
          </a:bodyPr>
          <a:lstStyle>
            <a:lvl1pPr algn="l">
              <a:defRPr sz="27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0" y="1903746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167199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709685"/>
            <a:ext cx="8363600" cy="805217"/>
          </a:xfrm>
        </p:spPr>
        <p:txBody>
          <a:bodyPr>
            <a:normAutofit/>
          </a:bodyPr>
          <a:lstStyle>
            <a:lvl1pPr algn="l">
              <a:defRPr sz="27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0" y="1903746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6060570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54" y="542769"/>
            <a:ext cx="710987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33CBABF9-6654-47B0-8090-55396DCE95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916" y="5739628"/>
            <a:ext cx="1843087" cy="7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transition spd="med"/>
  <p:hf hdr="0" ftr="0" dt="0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54" marR="0" indent="-36035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14" marR="0" indent="-280700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298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374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13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537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726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8914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103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18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377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566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754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5943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131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32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50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16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54" y="542769"/>
            <a:ext cx="710987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410A93D1-5D44-4E8E-B9B6-E6CD1E396A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9394" y="5739534"/>
            <a:ext cx="1834609" cy="6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4011" r:id="rId2"/>
    <p:sldLayoutId id="2147483938" r:id="rId3"/>
    <p:sldLayoutId id="2147484015" r:id="rId4"/>
  </p:sldLayoutIdLst>
  <p:transition spd="med"/>
  <p:hf hdr="0" ftr="0" dt="0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54" marR="0" indent="-36035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14" marR="0" indent="-280700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298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374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13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537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726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8914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103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18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377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566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754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5943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131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32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50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16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53" y="542769"/>
            <a:ext cx="710987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15933FEE-E6A1-44A6-BB24-6357AC866E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9392" y="5718494"/>
            <a:ext cx="1834609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270272" marR="0" indent="-270272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551049" marR="0" indent="-21053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807244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141809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479947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18859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2288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25717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29146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16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Mađarska državna riznica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Rješenje za izradu projekcija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7" y="2982260"/>
            <a:ext cx="711007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53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2000"/>
              <a:t>Struktura tablice projekcije</a:t>
            </a:r>
            <a:br>
              <a:rPr lang="hr-HR" sz="2000"/>
            </a:br>
            <a:endParaRPr lang="hr-HR" sz="200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56256" lvl="2" indent="0" algn="just" hangingPunct="1">
              <a:buNone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 </a:t>
            </a:r>
          </a:p>
        </p:txBody>
      </p:sp>
      <p:sp>
        <p:nvSpPr>
          <p:cNvPr id="12" name="Jobbra nyíl 11"/>
          <p:cNvSpPr/>
          <p:nvPr/>
        </p:nvSpPr>
        <p:spPr>
          <a:xfrm>
            <a:off x="3403627" y="2135579"/>
            <a:ext cx="213410" cy="34281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6131616" y="2209500"/>
            <a:ext cx="213410" cy="34281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156913" y="4492030"/>
            <a:ext cx="213410" cy="34281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2864537" y="4493234"/>
            <a:ext cx="213410" cy="34281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Jobbra nyíl 15"/>
          <p:cNvSpPr/>
          <p:nvPr/>
        </p:nvSpPr>
        <p:spPr>
          <a:xfrm>
            <a:off x="5982286" y="4742696"/>
            <a:ext cx="213410" cy="34281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68C88-0356-95B2-8B82-F5CE7E04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66" y="1313411"/>
            <a:ext cx="2867013" cy="2097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FE07EC-F2CF-7094-AE19-02A638ADC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440" y="1345680"/>
            <a:ext cx="2354133" cy="22271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18ABB3-636C-77A2-4611-40D79E83E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188" y="1721307"/>
            <a:ext cx="2645216" cy="11713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029A5F-F50D-636D-80F8-8261356E6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22" y="4023161"/>
            <a:ext cx="2460341" cy="17818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BC61D6-FD95-3337-FAEF-3E1E3D82A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092" y="4194571"/>
            <a:ext cx="2730071" cy="17818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9A4BC5-EDE0-CA8B-6CCF-C27D21C0B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3074" y="4110824"/>
            <a:ext cx="2544013" cy="15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316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2000" dirty="0"/>
              <a:t>interakcija između Riznice i vladine Agencije za upravljanje državnim dugom</a:t>
            </a:r>
            <a:br>
              <a:rPr lang="hr-HR" sz="2000" dirty="0"/>
            </a:br>
            <a:endParaRPr lang="hr-HR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Izvještaj o projekciji 7.11.2018.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endParaRPr lang="hu-HU" sz="2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56256" lvl="2" indent="0" algn="just" hangingPunct="1">
              <a:buNone/>
            </a:pPr>
            <a:r>
              <a:rPr lang="hr-HR" sz="24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21492"/>
            <a:ext cx="8686800" cy="4836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8BD1F-E824-3846-B558-F742F4EA9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83972"/>
            <a:ext cx="2786743" cy="44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7466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2000"/>
              <a:t>interakcija između Riznice i vladine Agencije za upravljanje državnim dugom</a:t>
            </a:r>
            <a:br>
              <a:rPr lang="hr-HR" sz="2000"/>
            </a:br>
            <a:endParaRPr lang="hr-HR" sz="200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 sz="24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Izvještaj o projekciji 26.11.2018.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endParaRPr lang="hu-HU" sz="2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56256" lvl="2" indent="0" algn="just" hangingPunct="1">
              <a:buNone/>
            </a:pPr>
            <a:r>
              <a:rPr lang="hr-HR" sz="24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13959"/>
            <a:ext cx="8686799" cy="48440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471729-B4DB-D086-01DB-557CB8603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83972"/>
            <a:ext cx="2786743" cy="44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330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1986742"/>
            <a:ext cx="7980217" cy="1637607"/>
          </a:xfrm>
        </p:spPr>
        <p:txBody>
          <a:bodyPr>
            <a:normAutofit/>
          </a:bodyPr>
          <a:lstStyle/>
          <a:p>
            <a:pPr algn="ctr"/>
            <a:r>
              <a:rPr lang="hr-HR" sz="2800"/>
              <a:t>Hvala vam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11723341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2000"/>
              <a:t>Jedinstveni račun riznice</a:t>
            </a:r>
            <a:br>
              <a:rPr lang="hr-HR" sz="2000"/>
            </a:br>
            <a:br>
              <a:rPr lang="hr-HR" sz="2000"/>
            </a:br>
            <a:endParaRPr lang="hr-HR" sz="200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 lIns="91440" tIns="45720" rIns="91440" bIns="45720" anchor="t"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Calibri"/>
                <a:ea typeface="+mn-ea"/>
                <a:cs typeface="Arial"/>
                <a:sym typeface="Montserrat"/>
              </a:rPr>
              <a:t>JRR je uspostavljen osnutkom Riznice (1996.)</a:t>
            </a:r>
          </a:p>
          <a:p>
            <a:pPr marL="285750" indent="-28575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Calibri"/>
                <a:ea typeface="+mn-ea"/>
                <a:cs typeface="Arial"/>
                <a:sym typeface="Montserrat"/>
              </a:rPr>
              <a:t>Račun u HUF, koji vodi Narodna banka Mađarske. Kruženje novca iz proračuna provodi se putem tog računa, na taj račun pristižu prihodi, a rashodi se plaćaju iz njega.</a:t>
            </a:r>
          </a:p>
          <a:p>
            <a:pPr marL="285750" indent="-28575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Calibri"/>
                <a:ea typeface="+mn-ea"/>
                <a:cs typeface="Arial"/>
              </a:rPr>
              <a:t>JRR obuhvaća (podračuni JRR-a):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račune središnjih proračunskih institucija i razdjela;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fondove socijalnog osiguranja i</a:t>
            </a:r>
            <a:r>
              <a:rPr lang="hr-HR">
                <a:solidFill>
                  <a:prstClr val="black"/>
                </a:solidFill>
                <a:latin typeface="Arial"/>
                <a:ea typeface="+mn-ea"/>
                <a:cs typeface="Arial"/>
              </a:rPr>
              <a:t> izvanproračunske </a:t>
            </a: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fondove;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račune povezane s odobrenim sredstvima kojima se upravlja centralno;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račune povezane s financijama;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račune vijeća za regionalni razvoj;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račune lokalnih samouprava i njihove urede;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račune javnih zaklada;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račune </a:t>
            </a:r>
            <a:r>
              <a:rPr lang="hr-HR">
                <a:solidFill>
                  <a:prstClr val="black"/>
                </a:solidFill>
                <a:latin typeface="Arial"/>
                <a:ea typeface="+mn-ea"/>
                <a:cs typeface="Arial"/>
              </a:rPr>
              <a:t>neprofitnih</a:t>
            </a: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 društava</a:t>
            </a:r>
            <a:r>
              <a:rPr lang="hr-HR">
                <a:solidFill>
                  <a:prstClr val="black"/>
                </a:solidFill>
                <a:latin typeface="Arial"/>
                <a:ea typeface="+mn-ea"/>
                <a:cs typeface="Arial"/>
              </a:rPr>
              <a:t> (većinski državni utjecaj);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r-HR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račune drugih organizacija utvrđenih u Zakonu o javnim financijama.</a:t>
            </a:r>
            <a:r>
              <a:rPr lang="hr-HR" sz="2400" cap="none">
                <a:solidFill>
                  <a:prstClr val="black"/>
                </a:solidFill>
                <a:latin typeface="Arial"/>
                <a:ea typeface="+mn-ea"/>
                <a:cs typeface="Arial"/>
              </a:rPr>
              <a:t> 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endParaRPr lang="en-GB" kern="1200" cap="none" dirty="0"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7509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4A9DC-3724-A3E9-7120-2356474ED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23" y="1156970"/>
            <a:ext cx="7839040" cy="5564319"/>
          </a:xfrm>
          <a:prstGeom prst="rect">
            <a:avLst/>
          </a:prstGeom>
        </p:spPr>
      </p:pic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2000"/>
              <a:t>Struktura podračuna Jedinstvenog računa riznice</a:t>
            </a:r>
            <a:br>
              <a:rPr lang="hr-HR" sz="2000"/>
            </a:br>
            <a:endParaRPr lang="hr-HR" sz="200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 lIns="91440" tIns="45720" rIns="91440" bIns="45720" anchor="t"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502285" lvl="3" indent="0" algn="just" hangingPunct="1">
              <a:buNone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502285" lvl="3" indent="0" algn="just" hangingPunct="1">
              <a:buNone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6714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2000"/>
              <a:t>Projekcije salda Jedinstvenog računa riznice</a:t>
            </a:r>
            <a:br>
              <a:rPr lang="hr-HR" sz="2000"/>
            </a:br>
            <a:endParaRPr lang="hr-HR" sz="200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Mađarska državna riznica priprema projekcije o likvidnosnoj poziciji središnjeg podsustava javnih financija. 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Dnevna raščlamba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Tekući mjesec + dva mjeseca unaprijed</a:t>
            </a:r>
          </a:p>
          <a:p>
            <a:pPr marL="788082" lvl="3" indent="-285750" algn="just" hangingPunct="1">
              <a:buFont typeface="Calibri" panose="020F0502020204030204" pitchFamily="34" charset="0"/>
              <a:buChar char="→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Vladina Agencija za upravljanje dugom</a:t>
            </a:r>
          </a:p>
          <a:p>
            <a:pPr marL="788082" lvl="3" indent="-285750" algn="just" hangingPunct="1">
              <a:buFont typeface="Calibri" panose="020F0502020204030204" pitchFamily="34" charset="0"/>
              <a:buChar char="→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Narodna banka Mađarske </a:t>
            </a:r>
          </a:p>
          <a:p>
            <a:pPr marL="788082" lvl="3" indent="-285750" algn="just" hangingPunct="1">
              <a:buFont typeface="Calibri" panose="020F0502020204030204" pitchFamily="34" charset="0"/>
              <a:buChar char="→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Ministarstvo financija</a:t>
            </a:r>
          </a:p>
          <a:p>
            <a:pPr marL="502332" lvl="3" indent="0" algn="just" hangingPunct="1">
              <a:buNone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502332" lvl="3" indent="0" algn="just" hangingPunct="1">
              <a:buNone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12" y="4294563"/>
            <a:ext cx="27717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03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2000"/>
              <a:t>Projekcije stanja Jedinstvenog računa riznice – resursi</a:t>
            </a:r>
            <a:br>
              <a:rPr lang="hr-HR" sz="2000"/>
            </a:br>
            <a:endParaRPr lang="hr-HR" sz="200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blipFill>
            <a:blip r:embed="rId3"/>
            <a:tile tx="0" ty="0" sx="100000" sy="100000" flip="none" algn="tl"/>
          </a:blipFill>
        </p:spPr>
        <p:txBody>
          <a:bodyPr numCol="2">
            <a:sp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Brzi/dnevni izvještaj o proračunskom stanju središnjeg podsustava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Analitički list o prihodima i rashodima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Projekcija prihoda i rashoda korisnika proračunskih sredstava i odobrenih sredstava kojima upravljaju lokalni uredi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Projekcija prihoda i rashoda fondova socijalne sigurnosti i izvanproračunskih fondova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Pružanje podataka o očekivanim (velikim) rashodima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Prognoze za upravljanje dugom i kalendar izdavanja od Agencije za upravljanje dugom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Rashodi koji se odnose na Europski fond za jamstva u poljoprivredi (u papirnatom obliku) </a:t>
            </a:r>
          </a:p>
          <a:p>
            <a:pPr marL="502332" lvl="3" indent="0" algn="just" hangingPunct="1">
              <a:buNone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693" y="5037226"/>
            <a:ext cx="2841307" cy="14586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586" y="1765175"/>
            <a:ext cx="2778182" cy="12322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252" y="2226380"/>
            <a:ext cx="1300099" cy="21466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3276" y="2934194"/>
            <a:ext cx="1363287" cy="28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117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1800" dirty="0"/>
              <a:t>Izvor podataka – brzi/dnevni izvještaj o proračunskom stanju središnjeg podsustava</a:t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Na temelju tokova na računima kojima upravlja Riznica.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Svakom je računu dodijeljen redak dnevnog izvještaja.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Glavne linije – prihodi (</a:t>
            </a:r>
            <a:r>
              <a:rPr lang="hr-HR" b="1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proračunske stavke</a:t>
            </a: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)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Plaćanja gospodarskih organizacija </a:t>
            </a:r>
            <a:r>
              <a:rPr lang="hr-HR" sz="105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(porez na dobit, posebni porez na financijske organizacije, porez na oglašavanje, porez na igre, naknade za rudarenje…)</a:t>
            </a:r>
            <a:r>
              <a:rPr lang="hr-HR" sz="20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Porezi povezani s potrošnjom </a:t>
            </a:r>
            <a:r>
              <a:rPr lang="hr-HR" sz="105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(porez na dodanu vrijednost, porez na registraciju, porez na osiguranje…)</a:t>
            </a:r>
            <a:r>
              <a:rPr lang="hr-HR" sz="20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Plaćanja kućanstava </a:t>
            </a:r>
            <a:r>
              <a:rPr lang="hr-HR" sz="105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(porez na dohodak, plaćanje poreza, plaćanje naknada…)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Prihodi rashodovnih jedinica i odobrenih sredstava kojima upravljaju lokalni uredi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Prihodi od oba podsustava javnih financija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Prihodi od državne imovine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Kamate 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Prihodi iz Europske unije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Ostali prihodi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Prihodi izvanproračunskih fondova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Prihodi fondova socijalne sigurnosti</a:t>
            </a:r>
          </a:p>
        </p:txBody>
      </p:sp>
    </p:spTree>
    <p:extLst>
      <p:ext uri="{BB962C8B-B14F-4D97-AF65-F5344CB8AC3E}">
        <p14:creationId xmlns:p14="http://schemas.microsoft.com/office/powerpoint/2010/main" val="21420958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1800" dirty="0"/>
              <a:t>Izvor podataka – brzi/dnevni izvještaj o proračunskom stanju središnjeg podsustava</a:t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Glavne linije – rashodi (</a:t>
            </a:r>
            <a:r>
              <a:rPr lang="hr-HR" b="1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proračunske stavke</a:t>
            </a: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)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Pojedinačne i normativne subvencije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Potpora za fond javne radiodifuzijske usluge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Naknade socijalne politike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Potpora za stanovanje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Fond za potporu obiteljima i socijalni fond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Rashodi rashodovnih jedinica i odobrenih sredstava kojima upravljaju lokalni uredi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Potpore za oba podsustava javnih financija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Rashodi programa povezanih s Europskom unijom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Plaćanja s osnove kamata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Rezerviranja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Izvanredni troškovi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Doprinos proračunu Europske unije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Ostali rashodi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Rashodi izvanproračunskih fondova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Rashodi fondova socijalne sigurnosti</a:t>
            </a:r>
          </a:p>
        </p:txBody>
      </p:sp>
    </p:spTree>
    <p:extLst>
      <p:ext uri="{BB962C8B-B14F-4D97-AF65-F5344CB8AC3E}">
        <p14:creationId xmlns:p14="http://schemas.microsoft.com/office/powerpoint/2010/main" val="30698562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1800" dirty="0"/>
              <a:t>Izvor podataka – brzi/dnevni izvještaj o proračunskom stanju središnjeg podsustava</a:t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Glavne linije – stavke koje će se financirati (</a:t>
            </a:r>
            <a:r>
              <a:rPr lang="hr-HR" b="1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financijske stavke</a:t>
            </a: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)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Manjak ili višak središnjeg proračuna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Predujmovi zajmova za lokalne samouprave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Predujmovi Europskom fondu za jamstva u poljoprivredi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Tehnički računi za plaće iz prethodne godine 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Podmirenje dugovanja</a:t>
            </a:r>
          </a:p>
          <a:p>
            <a:pPr marL="502332" lvl="3" indent="0" algn="just" hangingPunct="1">
              <a:buNone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Glavne linije – stavke financiranja (</a:t>
            </a:r>
            <a:r>
              <a:rPr lang="hr-HR" b="1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financijske stavke</a:t>
            </a: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)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Stavke vlastitog financiranja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Vladine vrijednosnice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hr-HR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Zajmovi</a:t>
            </a:r>
          </a:p>
        </p:txBody>
      </p:sp>
    </p:spTree>
    <p:extLst>
      <p:ext uri="{BB962C8B-B14F-4D97-AF65-F5344CB8AC3E}">
        <p14:creationId xmlns:p14="http://schemas.microsoft.com/office/powerpoint/2010/main" val="8455794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hr-HR" sz="2000"/>
              <a:t>Struktura tablice projekcije</a:t>
            </a:r>
            <a:br>
              <a:rPr lang="hr-HR" sz="2000"/>
            </a:br>
            <a:endParaRPr lang="hr-HR" sz="200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hr-HR" sz="24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Saldo središnjeg proračuna</a:t>
            </a:r>
          </a:p>
          <a:p>
            <a:pPr marL="399156" lvl="2" indent="-342900" algn="just" hangingPunct="1">
              <a:buFont typeface="+mj-lt"/>
              <a:buAutoNum type="arabicPeriod"/>
            </a:pPr>
            <a:r>
              <a:rPr lang="hr-HR" sz="24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Potreba za financiranjem</a:t>
            </a:r>
          </a:p>
          <a:p>
            <a:pPr marL="399156" lvl="2" indent="-342900" algn="just" hangingPunct="1">
              <a:buFont typeface="+mj-lt"/>
              <a:buAutoNum type="arabicPeriod"/>
            </a:pPr>
            <a:r>
              <a:rPr lang="hr-HR" sz="24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Stavke vlastitog financiranja</a:t>
            </a:r>
          </a:p>
          <a:p>
            <a:pPr marL="399156" lvl="2" indent="-342900" algn="just" hangingPunct="1">
              <a:buFont typeface="+mj-lt"/>
              <a:buAutoNum type="arabicPeriod"/>
            </a:pPr>
            <a:r>
              <a:rPr lang="hr-HR" sz="24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Poslovanje Agencije za upravljanje državnim dugom</a:t>
            </a:r>
          </a:p>
          <a:p>
            <a:pPr marL="399156" lvl="2" indent="-342900" algn="just" hangingPunct="1">
              <a:buFont typeface="+mj-lt"/>
              <a:buAutoNum type="arabicPeriod"/>
            </a:pPr>
            <a:r>
              <a:rPr lang="hr-HR" sz="2400" u="sng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Izvor financiranja zajedno (2+3)</a:t>
            </a:r>
          </a:p>
          <a:p>
            <a:pPr marL="56256" lvl="2" indent="0" algn="just" hangingPunct="1">
              <a:buNone/>
            </a:pPr>
            <a:r>
              <a:rPr lang="hr-HR" sz="24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	= saldo</a:t>
            </a:r>
          </a:p>
          <a:p>
            <a:pPr marL="56256" lvl="2" indent="0" algn="just" hangingPunct="1">
              <a:buNone/>
            </a:pPr>
            <a:r>
              <a:rPr lang="hr-HR" sz="24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	</a:t>
            </a:r>
            <a:r>
              <a:rPr lang="hr-HR" sz="2400">
                <a:solidFill>
                  <a:srgbClr val="FF0000"/>
                </a:solidFill>
                <a:latin typeface="Calibri"/>
                <a:ea typeface="+mn-ea"/>
                <a:cs typeface="+mn-cs"/>
                <a:sym typeface="Montserrat"/>
              </a:rPr>
              <a:t>Izračunani saldo JRR-a</a:t>
            </a:r>
            <a:r>
              <a:rPr lang="hr-HR" sz="240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0434549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6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7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CÍMDIÁK V1">
  <a:themeElements>
    <a:clrScheme name="CÍMDIÁK V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564"/>
      </a:accent1>
      <a:accent2>
        <a:srgbClr val="A3A4A6"/>
      </a:accent2>
      <a:accent3>
        <a:srgbClr val="00BCB5"/>
      </a:accent3>
      <a:accent4>
        <a:srgbClr val="1F6972"/>
      </a:accent4>
      <a:accent5>
        <a:srgbClr val="EAE5C3"/>
      </a:accent5>
      <a:accent6>
        <a:srgbClr val="003046"/>
      </a:accent6>
      <a:hlink>
        <a:srgbClr val="0000FF"/>
      </a:hlink>
      <a:folHlink>
        <a:srgbClr val="FF00FF"/>
      </a:folHlink>
    </a:clrScheme>
    <a:fontScheme name="CÍMDIÁK V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4F7C14E30A73844A8703BBDE3B330E6" ma:contentTypeVersion="1" ma:contentTypeDescription="Új dokumentum létrehozása." ma:contentTypeScope="" ma:versionID="683fa3934d23e17c1bf9216260864be8">
  <xsd:schema xmlns:xsd="http://www.w3.org/2001/XMLSchema" xmlns:xs="http://www.w3.org/2001/XMLSchema" xmlns:p="http://schemas.microsoft.com/office/2006/metadata/properties" xmlns:ns2="94e6a219-7ae8-4af5-8205-b0cfa8fb61fe" targetNamespace="http://schemas.microsoft.com/office/2006/metadata/properties" ma:root="true" ma:fieldsID="05077c8d94be00e0937b96ad9b5620a9" ns2:_="">
    <xsd:import namespace="94e6a219-7ae8-4af5-8205-b0cfa8fb61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6a219-7ae8-4af5-8205-b0cfa8fb61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4e6a219-7ae8-4af5-8205-b0cfa8fb61fe">SNFHCSK6DFR5-364068638-49</_dlc_DocId>
    <_dlc_DocIdUrl xmlns="94e6a219-7ae8-4af5-8205-b0cfa8fb61fe">
      <Url>https://kincstarweb.allamkincstar.gov.hu/tudastar/_layouts/15/DocIdRedir.aspx?ID=SNFHCSK6DFR5-364068638-49</Url>
      <Description>SNFHCSK6DFR5-364068638-49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0158F-0021-4F30-9B38-3B701FEC6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e6a219-7ae8-4af5-8205-b0cfa8fb6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9BEF7A-6757-4FE3-8FC0-ED31EE888F1E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94e6a219-7ae8-4af5-8205-b0cfa8fb61fe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9A29726-186D-4F15-B30D-A6972876AB6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D7CC1E0-E7C2-42F6-ACB2-6A75D2EC51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615</Words>
  <Application>Microsoft Office PowerPoint</Application>
  <PresentationFormat>On-screen Show (4:3)</PresentationFormat>
  <Paragraphs>97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Montserrat</vt:lpstr>
      <vt:lpstr>Montserrat Black</vt:lpstr>
      <vt:lpstr>Montserrat SemiBold</vt:lpstr>
      <vt:lpstr>2_KÉPES CÍMDIÁK V2</vt:lpstr>
      <vt:lpstr>6_KÉPES CÍMDIÁK V2</vt:lpstr>
      <vt:lpstr>7_KÉPES CÍMDIÁK V2</vt:lpstr>
      <vt:lpstr>Mađarska državna riznica</vt:lpstr>
      <vt:lpstr>Jedinstveni račun riznice  </vt:lpstr>
      <vt:lpstr>Struktura podračuna Jedinstvenog računa riznice </vt:lpstr>
      <vt:lpstr>Projekcije salda Jedinstvenog računa riznice </vt:lpstr>
      <vt:lpstr>Projekcije stanja Jedinstvenog računa riznice – resursi </vt:lpstr>
      <vt:lpstr>Izvor podataka – brzi/dnevni izvještaj o proračunskom stanju središnjeg podsustava </vt:lpstr>
      <vt:lpstr>Izvor podataka – brzi/dnevni izvještaj o proračunskom stanju središnjeg podsustava </vt:lpstr>
      <vt:lpstr>Izvor podataka – brzi/dnevni izvještaj o proračunskom stanju središnjeg podsustava </vt:lpstr>
      <vt:lpstr>Struktura tablice projekcije </vt:lpstr>
      <vt:lpstr>Struktura tablice projekcije </vt:lpstr>
      <vt:lpstr>interakcija između Riznice i vladine Agencije za upravljanje državnim dugom </vt:lpstr>
      <vt:lpstr>interakcija između Riznice i vladine Agencije za upravljanje državnim dugom </vt:lpstr>
      <vt:lpstr>Hvala vam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szerkesztése  (2 vagy 3 soros is lehet)</dc:title>
  <dc:creator>Lejla Tóth</dc:creator>
  <cp:lastModifiedBy>Tetiana Shalkivska</cp:lastModifiedBy>
  <cp:revision>563</cp:revision>
  <cp:lastPrinted>2023-07-03T14:13:29Z</cp:lastPrinted>
  <dcterms:modified xsi:type="dcterms:W3CDTF">2023-11-20T18:01:30Z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0x01010034F7C14E30A73844A8703BBDE3B330E6</vt:lpwstr>
  </property>
  <property fmtid="{D5CDD505-2E9C-101B-9397-08002B2CF9AE}" pid="3" name="_dlc_DocIdItemGuid">
    <vt:lpwstr>a1092b34-2fae-4e9c-b1e5-9df01ee576f9</vt:lpwstr>
  </property>
</Properties>
</file>