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5"/>
    <p:sldMasterId id="2147483936" r:id="rId6"/>
    <p:sldMasterId id="2147483939" r:id="rId7"/>
  </p:sldMasterIdLst>
  <p:notesMasterIdLst>
    <p:notesMasterId r:id="rId21"/>
  </p:notesMasterIdLst>
  <p:handoutMasterIdLst>
    <p:handoutMasterId r:id="rId22"/>
  </p:handoutMasterIdLst>
  <p:sldIdLst>
    <p:sldId id="388" r:id="rId8"/>
    <p:sldId id="397" r:id="rId9"/>
    <p:sldId id="387" r:id="rId10"/>
    <p:sldId id="398" r:id="rId11"/>
    <p:sldId id="392" r:id="rId12"/>
    <p:sldId id="391" r:id="rId13"/>
    <p:sldId id="389" r:id="rId14"/>
    <p:sldId id="390" r:id="rId15"/>
    <p:sldId id="394" r:id="rId16"/>
    <p:sldId id="393" r:id="rId17"/>
    <p:sldId id="395" r:id="rId18"/>
    <p:sldId id="396" r:id="rId19"/>
    <p:sldId id="354" r:id="rId20"/>
  </p:sldIdLst>
  <p:sldSz cx="9144000" cy="6858000" type="screen4x3"/>
  <p:notesSz cx="6742113"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lvl9pPr>
  </p:defaultTextStyle>
  <p:extLst>
    <p:ext uri="{521415D9-36F7-43E2-AB2F-B90AF26B5E84}">
      <p14:sectionLst xmlns:p14="http://schemas.microsoft.com/office/powerpoint/2010/main">
        <p14:section name="Névtelen szakasz" id="{286DCA00-C419-4392-AED5-41506CC93A53}">
          <p14:sldIdLst>
            <p14:sldId id="388"/>
            <p14:sldId id="397"/>
            <p14:sldId id="387"/>
            <p14:sldId id="398"/>
            <p14:sldId id="392"/>
            <p14:sldId id="391"/>
            <p14:sldId id="389"/>
            <p14:sldId id="390"/>
            <p14:sldId id="394"/>
            <p14:sldId id="393"/>
            <p14:sldId id="395"/>
            <p14:sldId id="396"/>
            <p14:sldId id="3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iráki Richárd" initials="SR" lastIdx="7" clrIdx="0">
    <p:extLst>
      <p:ext uri="{19B8F6BF-5375-455C-9EA6-DF929625EA0E}">
        <p15:presenceInfo xmlns:p15="http://schemas.microsoft.com/office/powerpoint/2012/main" userId="S-1-5-21-2026286916-919682813-2096141790-54470" providerId="AD"/>
      </p:ext>
    </p:extLst>
  </p:cmAuthor>
  <p:cmAuthor id="2" name="Borbély László András" initials="BLA" lastIdx="3" clrIdx="1">
    <p:extLst>
      <p:ext uri="{19B8F6BF-5375-455C-9EA6-DF929625EA0E}">
        <p15:presenceInfo xmlns:p15="http://schemas.microsoft.com/office/powerpoint/2012/main" userId="S-1-5-21-2026286916-919682813-2096141790-807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4B"/>
    <a:srgbClr val="F0F0F0"/>
    <a:srgbClr val="F7BBB7"/>
    <a:srgbClr val="E4ECB2"/>
    <a:srgbClr val="5C2D91"/>
    <a:srgbClr val="8A74BA"/>
    <a:srgbClr val="A291C9"/>
    <a:srgbClr val="694FA0"/>
    <a:srgbClr val="E2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1FE94-D02E-47EF-B8F9-4A8714B13612}" v="15" dt="2023-11-01T09:46:43.488"/>
    <p1510:client id="{88ABD2A9-5848-4F9B-BA2B-F5F7931AD992}" v="333" dt="2023-11-01T10:25:47.8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Montserrat"/>
          <a:ea typeface="Montserrat"/>
          <a:cs typeface="Montserra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7E5"/>
          </a:solidFill>
        </a:fill>
      </a:tcStyle>
    </a:wholeTbl>
    <a:band2H>
      <a:tcTxStyle/>
      <a:tcStyle>
        <a:tcBdr/>
        <a:fill>
          <a:solidFill>
            <a:srgbClr val="E6F3F2"/>
          </a:solidFill>
        </a:fill>
      </a:tcStyle>
    </a:band2H>
    <a:firstCol>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
          <a:latin typeface="Montserrat"/>
          <a:ea typeface="Montserrat"/>
          <a:cs typeface="Montserra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2"/>
          </a:solidFill>
        </a:fill>
      </a:tcStyle>
    </a:wholeTbl>
    <a:band2H>
      <a:tcTxStyle/>
      <a:tcStyle>
        <a:tcBdr/>
        <a:fill>
          <a:solidFill>
            <a:srgbClr val="E6E8EA"/>
          </a:solidFill>
        </a:fill>
      </a:tcStyle>
    </a:band2H>
    <a:firstCol>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Montserrat"/>
          <a:ea typeface="Montserrat"/>
          <a:cs typeface="Montserra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CE"/>
          </a:solidFill>
        </a:fill>
      </a:tcStyle>
    </a:wholeTbl>
    <a:band2H>
      <a:tcTxStyle/>
      <a:tcStyle>
        <a:tcBdr/>
        <a:fill>
          <a:solidFill>
            <a:srgbClr val="E6E7E8"/>
          </a:solidFill>
        </a:fill>
      </a:tcStyle>
    </a:band2H>
    <a:firstCol>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Montserrat"/>
          <a:ea typeface="Montserrat"/>
          <a:cs typeface="Montserra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Montserrat"/>
          <a:ea typeface="Montserrat"/>
          <a:cs typeface="Montserra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ontserrat"/>
          <a:ea typeface="Montserrat"/>
          <a:cs typeface="Montserra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Montserrat"/>
          <a:ea typeface="Montserrat"/>
          <a:cs typeface="Montserra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Montserrat"/>
          <a:ea typeface="Montserrat"/>
          <a:cs typeface="Montserra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Montserrat"/>
          <a:ea typeface="Montserrat"/>
          <a:cs typeface="Montserra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Montserrat"/>
          <a:ea typeface="Montserrat"/>
          <a:cs typeface="Montserra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Montserrat"/>
          <a:ea typeface="Montserrat"/>
          <a:cs typeface="Montserra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Montserrat"/>
          <a:ea typeface="Montserrat"/>
          <a:cs typeface="Montserra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Montserrat"/>
          <a:ea typeface="Montserrat"/>
          <a:cs typeface="Montserra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Világos stílus 2 – 2. jelölőszín">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Világos stílus 2 – 3. jelölőszín">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Világos stílus 2 – 5. jelölőszín">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Világos stílus 2 – 6. jelölőszín">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6681" autoAdjust="0"/>
  </p:normalViewPr>
  <p:slideViewPr>
    <p:cSldViewPr snapToGrid="0">
      <p:cViewPr varScale="1">
        <p:scale>
          <a:sx n="61" d="100"/>
          <a:sy n="61" d="100"/>
        </p:scale>
        <p:origin x="147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395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6FCC0F5E-BA6A-4B00-8731-9D632178531E}"/>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C795C7E9-7AA8-462F-93D2-01EC427ED50C}"/>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C04E273F-8412-4BBD-A814-0D50B1E561EE}" type="datetimeFigureOut">
              <a:rPr lang="hu-HU" smtClean="0"/>
              <a:t>2023. 11. 20.</a:t>
            </a:fld>
            <a:endParaRPr lang="hu-HU"/>
          </a:p>
        </p:txBody>
      </p:sp>
      <p:sp>
        <p:nvSpPr>
          <p:cNvPr id="4" name="Élőláb helye 3">
            <a:extLst>
              <a:ext uri="{FF2B5EF4-FFF2-40B4-BE49-F238E27FC236}">
                <a16:creationId xmlns:a16="http://schemas.microsoft.com/office/drawing/2014/main" id="{DDA5D3CF-CE4D-4438-9659-303C295639CA}"/>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355F0670-BB29-430F-8E7F-33026BF3BE37}"/>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2C49DCA2-F6FE-4092-B428-3C39F433A3F3}" type="slidenum">
              <a:rPr lang="hu-HU" smtClean="0"/>
              <a:t>‹#›</a:t>
            </a:fld>
            <a:endParaRPr lang="hu-HU"/>
          </a:p>
        </p:txBody>
      </p:sp>
    </p:spTree>
    <p:extLst>
      <p:ext uri="{BB962C8B-B14F-4D97-AF65-F5344CB8AC3E}">
        <p14:creationId xmlns:p14="http://schemas.microsoft.com/office/powerpoint/2010/main" val="4053454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8" name="Shape 1168"/>
          <p:cNvSpPr>
            <a:spLocks noGrp="1" noRot="1" noChangeAspect="1"/>
          </p:cNvSpPr>
          <p:nvPr>
            <p:ph type="sldImg"/>
          </p:nvPr>
        </p:nvSpPr>
        <p:spPr>
          <a:xfrm>
            <a:off x="903288" y="739775"/>
            <a:ext cx="4935537" cy="3703638"/>
          </a:xfrm>
          <a:prstGeom prst="rect">
            <a:avLst/>
          </a:prstGeom>
        </p:spPr>
        <p:txBody>
          <a:bodyPr/>
          <a:lstStyle/>
          <a:p>
            <a:endParaRPr/>
          </a:p>
        </p:txBody>
      </p:sp>
      <p:sp>
        <p:nvSpPr>
          <p:cNvPr id="1169" name="Shape 1169"/>
          <p:cNvSpPr>
            <a:spLocks noGrp="1"/>
          </p:cNvSpPr>
          <p:nvPr>
            <p:ph type="body" sz="quarter" idx="1"/>
          </p:nvPr>
        </p:nvSpPr>
        <p:spPr>
          <a:xfrm>
            <a:off x="898949" y="4689515"/>
            <a:ext cx="4944216" cy="4442698"/>
          </a:xfrm>
          <a:prstGeom prst="rect">
            <a:avLst/>
          </a:prstGeom>
        </p:spPr>
        <p:txBody>
          <a:bodyPr/>
          <a:lstStyle/>
          <a:p>
            <a:endParaRPr/>
          </a:p>
        </p:txBody>
      </p:sp>
    </p:spTree>
    <p:extLst>
      <p:ext uri="{BB962C8B-B14F-4D97-AF65-F5344CB8AC3E}">
        <p14:creationId xmlns:p14="http://schemas.microsoft.com/office/powerpoint/2010/main" val="1254580310"/>
      </p:ext>
    </p:extLst>
  </p:cSld>
  <p:clrMap bg1="lt1" tx1="dk1" bg2="lt2" tx2="dk2" accent1="accent1" accent2="accent2" accent3="accent3" accent4="accent4" accent5="accent5" accent6="accent6" hlink="hlink" folHlink="folHlink"/>
  <p:hf hdr="0" ftr="0" dt="0"/>
  <p:notesStyle>
    <a:lvl1pPr latinLnBrk="0">
      <a:defRPr sz="1200">
        <a:latin typeface="Montserrat" panose="020B0604020202020204" charset="-18"/>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168062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80401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327657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a:xfrm>
            <a:off x="0" y="9377316"/>
            <a:ext cx="2921582" cy="493633"/>
          </a:xfrm>
          <a:prstGeom prst="rect">
            <a:avLst/>
          </a:prstGeom>
        </p:spPr>
        <p:txBody>
          <a:bodyPr/>
          <a:lstStyle/>
          <a:p>
            <a:endParaRPr lang="hu-HU"/>
          </a:p>
        </p:txBody>
      </p:sp>
    </p:spTree>
    <p:extLst>
      <p:ext uri="{BB962C8B-B14F-4D97-AF65-F5344CB8AC3E}">
        <p14:creationId xmlns:p14="http://schemas.microsoft.com/office/powerpoint/2010/main" val="73209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304084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58168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107254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378999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324968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1798501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234913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03288" y="739775"/>
            <a:ext cx="4935537" cy="3703638"/>
          </a:xfrm>
        </p:spPr>
      </p:sp>
      <p:sp>
        <p:nvSpPr>
          <p:cNvPr id="3" name="Jegyzetek helye 2"/>
          <p:cNvSpPr>
            <a:spLocks noGrp="1"/>
          </p:cNvSpPr>
          <p:nvPr>
            <p:ph type="body" idx="1"/>
          </p:nvPr>
        </p:nvSpPr>
        <p:spPr/>
        <p:txBody>
          <a:bodyPr/>
          <a:lstStyle/>
          <a:p>
            <a:endParaRPr lang="hu-HU" dirty="0"/>
          </a:p>
        </p:txBody>
      </p:sp>
      <p:sp>
        <p:nvSpPr>
          <p:cNvPr id="4" name="Élőláb helye 3"/>
          <p:cNvSpPr>
            <a:spLocks noGrp="1"/>
          </p:cNvSpPr>
          <p:nvPr>
            <p:ph type="ftr" sz="quarter" idx="10"/>
          </p:nvPr>
        </p:nvSpPr>
        <p:spPr/>
        <p:txBody>
          <a:bodyPr/>
          <a:lstStyle/>
          <a:p>
            <a:endParaRPr lang="hu-HU"/>
          </a:p>
        </p:txBody>
      </p:sp>
    </p:spTree>
    <p:extLst>
      <p:ext uri="{BB962C8B-B14F-4D97-AF65-F5344CB8AC3E}">
        <p14:creationId xmlns:p14="http://schemas.microsoft.com/office/powerpoint/2010/main" val="1013830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émaelválasztó">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319EB8-3CF4-40B6-8100-E3B93707E8EF}"/>
              </a:ext>
            </a:extLst>
          </p:cNvPr>
          <p:cNvSpPr>
            <a:spLocks noGrp="1"/>
          </p:cNvSpPr>
          <p:nvPr>
            <p:ph type="title"/>
          </p:nvPr>
        </p:nvSpPr>
        <p:spPr>
          <a:xfrm>
            <a:off x="393448" y="709687"/>
            <a:ext cx="8363600" cy="805217"/>
          </a:xfrm>
        </p:spPr>
        <p:txBody>
          <a:bodyPr>
            <a:normAutofit/>
          </a:bodyPr>
          <a:lstStyle>
            <a:lvl1pPr algn="l">
              <a:defRPr sz="3600">
                <a:latin typeface="+mj-lt"/>
              </a:defRPr>
            </a:lvl1pPr>
          </a:lstStyle>
          <a:p>
            <a:r>
              <a:rPr lang="hu-HU" dirty="0"/>
              <a:t>Mintacím szerkesztése</a:t>
            </a:r>
          </a:p>
        </p:txBody>
      </p:sp>
      <p:sp>
        <p:nvSpPr>
          <p:cNvPr id="3" name="Szöveg helye 5">
            <a:extLst>
              <a:ext uri="{FF2B5EF4-FFF2-40B4-BE49-F238E27FC236}">
                <a16:creationId xmlns:a16="http://schemas.microsoft.com/office/drawing/2014/main" id="{2DEF0370-AE4E-41A8-BD4D-292B9B173DCB}"/>
              </a:ext>
            </a:extLst>
          </p:cNvPr>
          <p:cNvSpPr>
            <a:spLocks noGrp="1"/>
          </p:cNvSpPr>
          <p:nvPr>
            <p:ph type="body" sz="quarter" idx="16" hasCustomPrompt="1"/>
          </p:nvPr>
        </p:nvSpPr>
        <p:spPr>
          <a:xfrm>
            <a:off x="389931" y="1903748"/>
            <a:ext cx="8364140" cy="929601"/>
          </a:xfrm>
          <a:prstGeom prst="rect">
            <a:avLst/>
          </a:prstGeom>
        </p:spPr>
        <p:txBody>
          <a:bodyPr lIns="0" tIns="0" rIns="0" bIns="0">
            <a:noAutofit/>
          </a:bodyPr>
          <a:lstStyle>
            <a:lvl1pPr marL="0" indent="0" algn="l">
              <a:lnSpc>
                <a:spcPct val="80000"/>
              </a:lnSpc>
              <a:spcBef>
                <a:spcPts val="0"/>
              </a:spcBef>
              <a:buNone/>
              <a:defRPr sz="2400" cap="all" baseline="0">
                <a:solidFill>
                  <a:schemeClr val="bg1"/>
                </a:solidFill>
                <a:latin typeface="+mn-lt"/>
                <a:cs typeface="Montserrat" panose="00000500000000000000" pitchFamily="2" charset="-18"/>
              </a:defRPr>
            </a:lvl1pPr>
            <a:lvl2pPr>
              <a:defRPr cap="all" baseline="0"/>
            </a:lvl2pPr>
            <a:lvl3pPr>
              <a:defRPr cap="all" baseline="0"/>
            </a:lvl3pPr>
            <a:lvl4pPr>
              <a:defRPr cap="all" baseline="0"/>
            </a:lvl4pPr>
            <a:lvl5pPr>
              <a:defRPr cap="all" baseline="0"/>
            </a:lvl5pPr>
          </a:lstStyle>
          <a:p>
            <a:pPr lvl="0"/>
            <a:r>
              <a:rPr lang="hu-HU" dirty="0"/>
              <a:t>Minta alcím szerkesztése</a:t>
            </a:r>
          </a:p>
        </p:txBody>
      </p:sp>
    </p:spTree>
    <p:extLst>
      <p:ext uri="{BB962C8B-B14F-4D97-AF65-F5344CB8AC3E}">
        <p14:creationId xmlns:p14="http://schemas.microsoft.com/office/powerpoint/2010/main" val="39727102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áródia">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40332C68-80B5-4BCA-AC38-33079D61090F}"/>
              </a:ext>
            </a:extLst>
          </p:cNvPr>
          <p:cNvSpPr>
            <a:spLocks noGrp="1"/>
          </p:cNvSpPr>
          <p:nvPr>
            <p:ph type="title" hasCustomPrompt="1"/>
          </p:nvPr>
        </p:nvSpPr>
        <p:spPr>
          <a:xfrm>
            <a:off x="393448" y="709687"/>
            <a:ext cx="8363600" cy="805217"/>
          </a:xfrm>
        </p:spPr>
        <p:txBody>
          <a:bodyPr>
            <a:normAutofit/>
          </a:bodyPr>
          <a:lstStyle>
            <a:lvl1pPr algn="l">
              <a:defRPr sz="3600">
                <a:latin typeface="+mj-lt"/>
              </a:defRPr>
            </a:lvl1pPr>
          </a:lstStyle>
          <a:p>
            <a:r>
              <a:rPr lang="hu-HU" dirty="0"/>
              <a:t>Köszönjük a figyelmet!</a:t>
            </a:r>
          </a:p>
        </p:txBody>
      </p:sp>
      <p:sp>
        <p:nvSpPr>
          <p:cNvPr id="5" name="Szöveg helye 5">
            <a:extLst>
              <a:ext uri="{FF2B5EF4-FFF2-40B4-BE49-F238E27FC236}">
                <a16:creationId xmlns:a16="http://schemas.microsoft.com/office/drawing/2014/main" id="{B88382BC-9277-47EB-8AD8-DB8F9E71AAFC}"/>
              </a:ext>
            </a:extLst>
          </p:cNvPr>
          <p:cNvSpPr>
            <a:spLocks noGrp="1"/>
          </p:cNvSpPr>
          <p:nvPr>
            <p:ph type="body" sz="quarter" idx="16" hasCustomPrompt="1"/>
          </p:nvPr>
        </p:nvSpPr>
        <p:spPr>
          <a:xfrm>
            <a:off x="389931" y="1903748"/>
            <a:ext cx="8364140" cy="929601"/>
          </a:xfrm>
          <a:prstGeom prst="rect">
            <a:avLst/>
          </a:prstGeom>
        </p:spPr>
        <p:txBody>
          <a:bodyPr lIns="0" tIns="0" rIns="0" bIns="0">
            <a:noAutofit/>
          </a:bodyPr>
          <a:lstStyle>
            <a:lvl1pPr marL="0" indent="0" algn="l">
              <a:lnSpc>
                <a:spcPct val="80000"/>
              </a:lnSpc>
              <a:spcBef>
                <a:spcPts val="0"/>
              </a:spcBef>
              <a:buNone/>
              <a:defRPr sz="2400" cap="all" baseline="0">
                <a:solidFill>
                  <a:schemeClr val="bg1"/>
                </a:solidFill>
                <a:latin typeface="+mn-lt"/>
                <a:cs typeface="Montserrat" panose="00000500000000000000" pitchFamily="2" charset="-18"/>
              </a:defRPr>
            </a:lvl1pPr>
            <a:lvl2pPr>
              <a:defRPr cap="all" baseline="0"/>
            </a:lvl2pPr>
            <a:lvl3pPr>
              <a:defRPr cap="all" baseline="0"/>
            </a:lvl3pPr>
            <a:lvl4pPr>
              <a:defRPr cap="all" baseline="0"/>
            </a:lvl4pPr>
            <a:lvl5pPr>
              <a:defRPr cap="all" baseline="0"/>
            </a:lvl5pPr>
          </a:lstStyle>
          <a:p>
            <a:pPr lvl="0"/>
            <a:r>
              <a:rPr lang="hu-HU" dirty="0"/>
              <a:t>Előadó neve, elérhetősége</a:t>
            </a:r>
          </a:p>
        </p:txBody>
      </p:sp>
    </p:spTree>
    <p:extLst>
      <p:ext uri="{BB962C8B-B14F-4D97-AF65-F5344CB8AC3E}">
        <p14:creationId xmlns:p14="http://schemas.microsoft.com/office/powerpoint/2010/main" val="29408405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émaelválasztó">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319EB8-3CF4-40B6-8100-E3B93707E8EF}"/>
              </a:ext>
            </a:extLst>
          </p:cNvPr>
          <p:cNvSpPr>
            <a:spLocks noGrp="1"/>
          </p:cNvSpPr>
          <p:nvPr>
            <p:ph type="title"/>
          </p:nvPr>
        </p:nvSpPr>
        <p:spPr>
          <a:xfrm>
            <a:off x="393448" y="709687"/>
            <a:ext cx="8363600" cy="805217"/>
          </a:xfrm>
        </p:spPr>
        <p:txBody>
          <a:bodyPr>
            <a:normAutofit/>
          </a:bodyPr>
          <a:lstStyle>
            <a:lvl1pPr algn="l">
              <a:defRPr sz="3600">
                <a:latin typeface="+mj-lt"/>
              </a:defRPr>
            </a:lvl1pPr>
          </a:lstStyle>
          <a:p>
            <a:r>
              <a:rPr lang="hu-HU" dirty="0"/>
              <a:t>Mintacím szerkesztése</a:t>
            </a:r>
          </a:p>
        </p:txBody>
      </p:sp>
      <p:sp>
        <p:nvSpPr>
          <p:cNvPr id="3" name="Szöveg helye 5">
            <a:extLst>
              <a:ext uri="{FF2B5EF4-FFF2-40B4-BE49-F238E27FC236}">
                <a16:creationId xmlns:a16="http://schemas.microsoft.com/office/drawing/2014/main" id="{2DEF0370-AE4E-41A8-BD4D-292B9B173DCB}"/>
              </a:ext>
            </a:extLst>
          </p:cNvPr>
          <p:cNvSpPr>
            <a:spLocks noGrp="1"/>
          </p:cNvSpPr>
          <p:nvPr>
            <p:ph type="body" sz="quarter" idx="16" hasCustomPrompt="1"/>
          </p:nvPr>
        </p:nvSpPr>
        <p:spPr>
          <a:xfrm>
            <a:off x="389931" y="1903748"/>
            <a:ext cx="8364140" cy="929601"/>
          </a:xfrm>
          <a:prstGeom prst="rect">
            <a:avLst/>
          </a:prstGeom>
        </p:spPr>
        <p:txBody>
          <a:bodyPr lIns="0" tIns="0" rIns="0" bIns="0">
            <a:noAutofit/>
          </a:bodyPr>
          <a:lstStyle>
            <a:lvl1pPr marL="0" indent="0" algn="l">
              <a:lnSpc>
                <a:spcPct val="80000"/>
              </a:lnSpc>
              <a:spcBef>
                <a:spcPts val="0"/>
              </a:spcBef>
              <a:buNone/>
              <a:defRPr sz="2400" cap="all" baseline="0">
                <a:solidFill>
                  <a:schemeClr val="accent1"/>
                </a:solidFill>
                <a:latin typeface="+mn-lt"/>
                <a:cs typeface="Montserrat" panose="00000500000000000000" pitchFamily="2" charset="-18"/>
              </a:defRPr>
            </a:lvl1pPr>
            <a:lvl2pPr>
              <a:defRPr cap="all" baseline="0"/>
            </a:lvl2pPr>
            <a:lvl3pPr>
              <a:defRPr cap="all" baseline="0"/>
            </a:lvl3pPr>
            <a:lvl4pPr>
              <a:defRPr cap="all" baseline="0"/>
            </a:lvl4pPr>
            <a:lvl5pPr>
              <a:defRPr cap="all" baseline="0"/>
            </a:lvl5pPr>
          </a:lstStyle>
          <a:p>
            <a:pPr lvl="0"/>
            <a:r>
              <a:rPr lang="hu-HU" dirty="0"/>
              <a:t>Minta alcím szerkesztése</a:t>
            </a:r>
          </a:p>
        </p:txBody>
      </p:sp>
    </p:spTree>
    <p:extLst>
      <p:ext uri="{BB962C8B-B14F-4D97-AF65-F5344CB8AC3E}">
        <p14:creationId xmlns:p14="http://schemas.microsoft.com/office/powerpoint/2010/main" val="16197414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Tree>
    <p:extLst>
      <p:ext uri="{BB962C8B-B14F-4D97-AF65-F5344CB8AC3E}">
        <p14:creationId xmlns:p14="http://schemas.microsoft.com/office/powerpoint/2010/main" val="18123129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ródia">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40332C68-80B5-4BCA-AC38-33079D61090F}"/>
              </a:ext>
            </a:extLst>
          </p:cNvPr>
          <p:cNvSpPr>
            <a:spLocks noGrp="1"/>
          </p:cNvSpPr>
          <p:nvPr>
            <p:ph type="title" hasCustomPrompt="1"/>
          </p:nvPr>
        </p:nvSpPr>
        <p:spPr>
          <a:xfrm>
            <a:off x="393448" y="709687"/>
            <a:ext cx="8363600" cy="805217"/>
          </a:xfrm>
        </p:spPr>
        <p:txBody>
          <a:bodyPr>
            <a:normAutofit/>
          </a:bodyPr>
          <a:lstStyle>
            <a:lvl1pPr algn="l">
              <a:defRPr sz="3600">
                <a:latin typeface="+mj-lt"/>
              </a:defRPr>
            </a:lvl1pPr>
          </a:lstStyle>
          <a:p>
            <a:r>
              <a:rPr lang="hu-HU" dirty="0"/>
              <a:t>Köszönjük a figyelmet!</a:t>
            </a:r>
          </a:p>
        </p:txBody>
      </p:sp>
      <p:sp>
        <p:nvSpPr>
          <p:cNvPr id="5" name="Szöveg helye 5">
            <a:extLst>
              <a:ext uri="{FF2B5EF4-FFF2-40B4-BE49-F238E27FC236}">
                <a16:creationId xmlns:a16="http://schemas.microsoft.com/office/drawing/2014/main" id="{B88382BC-9277-47EB-8AD8-DB8F9E71AAFC}"/>
              </a:ext>
            </a:extLst>
          </p:cNvPr>
          <p:cNvSpPr>
            <a:spLocks noGrp="1"/>
          </p:cNvSpPr>
          <p:nvPr>
            <p:ph type="body" sz="quarter" idx="16" hasCustomPrompt="1"/>
          </p:nvPr>
        </p:nvSpPr>
        <p:spPr>
          <a:xfrm>
            <a:off x="389931" y="1903748"/>
            <a:ext cx="8364140" cy="929601"/>
          </a:xfrm>
          <a:prstGeom prst="rect">
            <a:avLst/>
          </a:prstGeom>
        </p:spPr>
        <p:txBody>
          <a:bodyPr lIns="0" tIns="0" rIns="0" bIns="0">
            <a:noAutofit/>
          </a:bodyPr>
          <a:lstStyle>
            <a:lvl1pPr marL="0" indent="0" algn="l">
              <a:lnSpc>
                <a:spcPct val="80000"/>
              </a:lnSpc>
              <a:spcBef>
                <a:spcPts val="0"/>
              </a:spcBef>
              <a:buNone/>
              <a:defRPr sz="2400" cap="all" baseline="0">
                <a:solidFill>
                  <a:schemeClr val="accent1"/>
                </a:solidFill>
                <a:latin typeface="+mn-lt"/>
                <a:cs typeface="Montserrat" panose="00000500000000000000" pitchFamily="2" charset="-18"/>
              </a:defRPr>
            </a:lvl1pPr>
            <a:lvl2pPr>
              <a:defRPr cap="all" baseline="0"/>
            </a:lvl2pPr>
            <a:lvl3pPr>
              <a:defRPr cap="all" baseline="0"/>
            </a:lvl3pPr>
            <a:lvl4pPr>
              <a:defRPr cap="all" baseline="0"/>
            </a:lvl4pPr>
            <a:lvl5pPr>
              <a:defRPr cap="all" baseline="0"/>
            </a:lvl5pPr>
          </a:lstStyle>
          <a:p>
            <a:pPr lvl="0"/>
            <a:r>
              <a:rPr lang="hu-HU" dirty="0"/>
              <a:t>Előadó neve, elérhetősége</a:t>
            </a:r>
          </a:p>
        </p:txBody>
      </p:sp>
    </p:spTree>
    <p:extLst>
      <p:ext uri="{BB962C8B-B14F-4D97-AF65-F5344CB8AC3E}">
        <p14:creationId xmlns:p14="http://schemas.microsoft.com/office/powerpoint/2010/main" val="725132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B58122-A415-461B-BEEB-96CEC405AC2D}"/>
              </a:ext>
            </a:extLst>
          </p:cNvPr>
          <p:cNvSpPr>
            <a:spLocks noGrp="1"/>
          </p:cNvSpPr>
          <p:nvPr>
            <p:ph type="title" hasCustomPrompt="1"/>
          </p:nvPr>
        </p:nvSpPr>
        <p:spPr/>
        <p:txBody>
          <a:bodyPr>
            <a:normAutofit/>
          </a:bodyPr>
          <a:lstStyle>
            <a:lvl1pPr>
              <a:defRPr/>
            </a:lvl1pPr>
          </a:lstStyle>
          <a:p>
            <a:r>
              <a:rPr lang="hu-HU" dirty="0"/>
              <a:t>Minta cím </a:t>
            </a:r>
            <a:br>
              <a:rPr lang="hu-HU" dirty="0"/>
            </a:br>
            <a:r>
              <a:rPr lang="hu-HU" dirty="0"/>
              <a:t>(</a:t>
            </a:r>
            <a:r>
              <a:rPr lang="hu-HU" dirty="0" err="1"/>
              <a:t>Arial</a:t>
            </a:r>
            <a:r>
              <a:rPr lang="hu-HU" dirty="0"/>
              <a:t> </a:t>
            </a:r>
            <a:r>
              <a:rPr lang="hu-HU" dirty="0" err="1"/>
              <a:t>BLack</a:t>
            </a:r>
            <a:r>
              <a:rPr lang="hu-HU" dirty="0"/>
              <a:t> 40 </a:t>
            </a:r>
            <a:r>
              <a:rPr lang="hu-HU" dirty="0" err="1"/>
              <a:t>pt</a:t>
            </a:r>
            <a:r>
              <a:rPr lang="hu-HU" dirty="0"/>
              <a:t>)</a:t>
            </a:r>
            <a:br>
              <a:rPr lang="hu-HU" dirty="0"/>
            </a:br>
            <a:r>
              <a:rPr lang="hu-HU" dirty="0"/>
              <a:t>3 SOROS IS LEHET</a:t>
            </a:r>
          </a:p>
        </p:txBody>
      </p:sp>
      <p:sp>
        <p:nvSpPr>
          <p:cNvPr id="4" name="Szöveg helye 5">
            <a:extLst>
              <a:ext uri="{FF2B5EF4-FFF2-40B4-BE49-F238E27FC236}">
                <a16:creationId xmlns:a16="http://schemas.microsoft.com/office/drawing/2014/main" id="{DFDC1BDF-61FA-468C-BA8D-5D9849E09E1B}"/>
              </a:ext>
            </a:extLst>
          </p:cNvPr>
          <p:cNvSpPr>
            <a:spLocks noGrp="1"/>
          </p:cNvSpPr>
          <p:nvPr>
            <p:ph type="body" sz="quarter" idx="16" hasCustomPrompt="1"/>
          </p:nvPr>
        </p:nvSpPr>
        <p:spPr>
          <a:xfrm>
            <a:off x="386954" y="3228710"/>
            <a:ext cx="5533117" cy="725026"/>
          </a:xfrm>
          <a:prstGeom prst="rect">
            <a:avLst/>
          </a:prstGeom>
        </p:spPr>
        <p:txBody>
          <a:bodyPr lIns="0" tIns="0" rIns="0" bIns="0">
            <a:normAutofit/>
          </a:bodyPr>
          <a:lstStyle>
            <a:lvl1pPr marL="0" indent="0">
              <a:lnSpc>
                <a:spcPct val="100000"/>
              </a:lnSpc>
              <a:spcBef>
                <a:spcPts val="0"/>
              </a:spcBef>
              <a:buNone/>
              <a:defRPr sz="2400" cap="all" baseline="0">
                <a:solidFill>
                  <a:schemeClr val="accent1"/>
                </a:solidFill>
                <a:latin typeface="+mn-lt"/>
                <a:cs typeface="Montserrat" panose="00000500000000000000" pitchFamily="50" charset="-18"/>
              </a:defRPr>
            </a:lvl1pPr>
            <a:lvl2pPr>
              <a:defRPr cap="all" baseline="0"/>
            </a:lvl2pPr>
            <a:lvl3pPr>
              <a:defRPr cap="all" baseline="0"/>
            </a:lvl3pPr>
            <a:lvl4pPr>
              <a:defRPr cap="all" baseline="0"/>
            </a:lvl4pPr>
            <a:lvl5pPr>
              <a:defRPr cap="all" baseline="0"/>
            </a:lvl5pPr>
          </a:lstStyle>
          <a:p>
            <a:pPr lvl="0"/>
            <a:r>
              <a:rPr lang="hu-HU" dirty="0"/>
              <a:t>Minta alcím – dátum szerkesztése</a:t>
            </a:r>
            <a:br>
              <a:rPr lang="hu-HU" dirty="0"/>
            </a:br>
            <a:r>
              <a:rPr lang="hu-HU" dirty="0"/>
              <a:t>2 sor maximum</a:t>
            </a:r>
          </a:p>
        </p:txBody>
      </p:sp>
    </p:spTree>
    <p:extLst>
      <p:ext uri="{BB962C8B-B14F-4D97-AF65-F5344CB8AC3E}">
        <p14:creationId xmlns:p14="http://schemas.microsoft.com/office/powerpoint/2010/main" val="10864315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émaelválaszt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319EB8-3CF4-40B6-8100-E3B93707E8EF}"/>
              </a:ext>
            </a:extLst>
          </p:cNvPr>
          <p:cNvSpPr>
            <a:spLocks noGrp="1"/>
          </p:cNvSpPr>
          <p:nvPr>
            <p:ph type="title"/>
          </p:nvPr>
        </p:nvSpPr>
        <p:spPr>
          <a:xfrm>
            <a:off x="393448" y="709685"/>
            <a:ext cx="8363600" cy="805217"/>
          </a:xfrm>
        </p:spPr>
        <p:txBody>
          <a:bodyPr>
            <a:normAutofit/>
          </a:bodyPr>
          <a:lstStyle>
            <a:lvl1pPr algn="l">
              <a:defRPr sz="2700">
                <a:latin typeface="+mj-lt"/>
              </a:defRPr>
            </a:lvl1pPr>
          </a:lstStyle>
          <a:p>
            <a:r>
              <a:rPr lang="hu-HU" dirty="0"/>
              <a:t>Mintacím szerkesztése</a:t>
            </a:r>
          </a:p>
        </p:txBody>
      </p:sp>
      <p:sp>
        <p:nvSpPr>
          <p:cNvPr id="3" name="Szöveg helye 5">
            <a:extLst>
              <a:ext uri="{FF2B5EF4-FFF2-40B4-BE49-F238E27FC236}">
                <a16:creationId xmlns:a16="http://schemas.microsoft.com/office/drawing/2014/main" id="{2DEF0370-AE4E-41A8-BD4D-292B9B173DCB}"/>
              </a:ext>
            </a:extLst>
          </p:cNvPr>
          <p:cNvSpPr>
            <a:spLocks noGrp="1"/>
          </p:cNvSpPr>
          <p:nvPr>
            <p:ph type="body" sz="quarter" idx="16" hasCustomPrompt="1"/>
          </p:nvPr>
        </p:nvSpPr>
        <p:spPr>
          <a:xfrm>
            <a:off x="389930" y="1903746"/>
            <a:ext cx="8364140" cy="929601"/>
          </a:xfrm>
          <a:prstGeom prst="rect">
            <a:avLst/>
          </a:prstGeom>
        </p:spPr>
        <p:txBody>
          <a:bodyPr lIns="0" tIns="0" rIns="0" bIns="0">
            <a:noAutofit/>
          </a:bodyPr>
          <a:lstStyle>
            <a:lvl1pPr marL="0" indent="0" algn="l">
              <a:lnSpc>
                <a:spcPct val="80000"/>
              </a:lnSpc>
              <a:spcBef>
                <a:spcPts val="0"/>
              </a:spcBef>
              <a:buNone/>
              <a:defRPr sz="1800" cap="all" baseline="0">
                <a:solidFill>
                  <a:schemeClr val="accent1"/>
                </a:solidFill>
                <a:latin typeface="+mn-lt"/>
                <a:cs typeface="Montserrat" panose="00000500000000000000" pitchFamily="2" charset="-18"/>
              </a:defRPr>
            </a:lvl1pPr>
            <a:lvl2pPr>
              <a:defRPr cap="all" baseline="0"/>
            </a:lvl2pPr>
            <a:lvl3pPr>
              <a:defRPr cap="all" baseline="0"/>
            </a:lvl3pPr>
            <a:lvl4pPr>
              <a:defRPr cap="all" baseline="0"/>
            </a:lvl4pPr>
            <a:lvl5pPr>
              <a:defRPr cap="all" baseline="0"/>
            </a:lvl5pPr>
          </a:lstStyle>
          <a:p>
            <a:pPr lvl="0"/>
            <a:r>
              <a:rPr lang="hu-HU" dirty="0"/>
              <a:t>Minta alcím szerkesztése</a:t>
            </a:r>
          </a:p>
        </p:txBody>
      </p:sp>
    </p:spTree>
    <p:extLst>
      <p:ext uri="{BB962C8B-B14F-4D97-AF65-F5344CB8AC3E}">
        <p14:creationId xmlns:p14="http://schemas.microsoft.com/office/powerpoint/2010/main" val="21167199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áró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40332C68-80B5-4BCA-AC38-33079D61090F}"/>
              </a:ext>
            </a:extLst>
          </p:cNvPr>
          <p:cNvSpPr>
            <a:spLocks noGrp="1"/>
          </p:cNvSpPr>
          <p:nvPr>
            <p:ph type="title" hasCustomPrompt="1"/>
          </p:nvPr>
        </p:nvSpPr>
        <p:spPr>
          <a:xfrm>
            <a:off x="393448" y="709685"/>
            <a:ext cx="8363600" cy="805217"/>
          </a:xfrm>
        </p:spPr>
        <p:txBody>
          <a:bodyPr>
            <a:normAutofit/>
          </a:bodyPr>
          <a:lstStyle>
            <a:lvl1pPr algn="l">
              <a:defRPr sz="2700">
                <a:latin typeface="+mj-lt"/>
              </a:defRPr>
            </a:lvl1pPr>
          </a:lstStyle>
          <a:p>
            <a:r>
              <a:rPr lang="hu-HU" dirty="0"/>
              <a:t>Köszönjük a figyelmet!</a:t>
            </a:r>
          </a:p>
        </p:txBody>
      </p:sp>
      <p:sp>
        <p:nvSpPr>
          <p:cNvPr id="5" name="Szöveg helye 5">
            <a:extLst>
              <a:ext uri="{FF2B5EF4-FFF2-40B4-BE49-F238E27FC236}">
                <a16:creationId xmlns:a16="http://schemas.microsoft.com/office/drawing/2014/main" id="{B88382BC-9277-47EB-8AD8-DB8F9E71AAFC}"/>
              </a:ext>
            </a:extLst>
          </p:cNvPr>
          <p:cNvSpPr>
            <a:spLocks noGrp="1"/>
          </p:cNvSpPr>
          <p:nvPr>
            <p:ph type="body" sz="quarter" idx="16" hasCustomPrompt="1"/>
          </p:nvPr>
        </p:nvSpPr>
        <p:spPr>
          <a:xfrm>
            <a:off x="389930" y="1903746"/>
            <a:ext cx="8364140" cy="929601"/>
          </a:xfrm>
          <a:prstGeom prst="rect">
            <a:avLst/>
          </a:prstGeom>
        </p:spPr>
        <p:txBody>
          <a:bodyPr lIns="0" tIns="0" rIns="0" bIns="0">
            <a:noAutofit/>
          </a:bodyPr>
          <a:lstStyle>
            <a:lvl1pPr marL="0" indent="0" algn="l">
              <a:lnSpc>
                <a:spcPct val="80000"/>
              </a:lnSpc>
              <a:spcBef>
                <a:spcPts val="0"/>
              </a:spcBef>
              <a:buNone/>
              <a:defRPr sz="1800" cap="all" baseline="0">
                <a:solidFill>
                  <a:schemeClr val="accent1"/>
                </a:solidFill>
                <a:latin typeface="+mn-lt"/>
                <a:cs typeface="Montserrat" panose="00000500000000000000" pitchFamily="2" charset="-18"/>
              </a:defRPr>
            </a:lvl1pPr>
            <a:lvl2pPr>
              <a:defRPr cap="all" baseline="0"/>
            </a:lvl2pPr>
            <a:lvl3pPr>
              <a:defRPr cap="all" baseline="0"/>
            </a:lvl3pPr>
            <a:lvl4pPr>
              <a:defRPr cap="all" baseline="0"/>
            </a:lvl4pPr>
            <a:lvl5pPr>
              <a:defRPr cap="all" baseline="0"/>
            </a:lvl5pPr>
          </a:lstStyle>
          <a:p>
            <a:pPr lvl="0"/>
            <a:r>
              <a:rPr lang="hu-HU" dirty="0"/>
              <a:t>Előadó neve, elérhetősége</a:t>
            </a:r>
          </a:p>
        </p:txBody>
      </p:sp>
    </p:spTree>
    <p:extLst>
      <p:ext uri="{BB962C8B-B14F-4D97-AF65-F5344CB8AC3E}">
        <p14:creationId xmlns:p14="http://schemas.microsoft.com/office/powerpoint/2010/main" val="260605704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6" name="Title Text">
            <a:extLst>
              <a:ext uri="{FF2B5EF4-FFF2-40B4-BE49-F238E27FC236}">
                <a16:creationId xmlns:a16="http://schemas.microsoft.com/office/drawing/2014/main" id="{35E97127-9FB7-4722-AA0A-369B432B185E}"/>
              </a:ext>
            </a:extLst>
          </p:cNvPr>
          <p:cNvSpPr txBox="1">
            <a:spLocks noGrp="1"/>
          </p:cNvSpPr>
          <p:nvPr>
            <p:ph type="title"/>
          </p:nvPr>
        </p:nvSpPr>
        <p:spPr>
          <a:xfrm>
            <a:off x="386954" y="542769"/>
            <a:ext cx="7109875" cy="1815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r>
              <a:rPr lang="hu-HU" dirty="0"/>
              <a:t>Minta cím </a:t>
            </a:r>
            <a:br>
              <a:rPr lang="hu-HU" dirty="0"/>
            </a:br>
            <a:r>
              <a:rPr lang="hu-HU" dirty="0"/>
              <a:t>(</a:t>
            </a:r>
            <a:r>
              <a:rPr lang="hu-HU" dirty="0" err="1"/>
              <a:t>Arial</a:t>
            </a:r>
            <a:r>
              <a:rPr lang="hu-HU" dirty="0"/>
              <a:t> </a:t>
            </a:r>
            <a:r>
              <a:rPr lang="hu-HU" dirty="0" err="1"/>
              <a:t>BLack</a:t>
            </a:r>
            <a:r>
              <a:rPr lang="hu-HU" dirty="0"/>
              <a:t> - 36 </a:t>
            </a:r>
            <a:r>
              <a:rPr lang="hu-HU" dirty="0" err="1"/>
              <a:t>pt</a:t>
            </a:r>
            <a:r>
              <a:rPr lang="hu-HU" dirty="0"/>
              <a:t>)</a:t>
            </a:r>
            <a:br>
              <a:rPr lang="hu-HU" dirty="0"/>
            </a:br>
            <a:r>
              <a:rPr lang="hu-HU" dirty="0"/>
              <a:t>3 SOROS IS LEHET</a:t>
            </a:r>
            <a:endParaRPr dirty="0"/>
          </a:p>
        </p:txBody>
      </p:sp>
      <p:pic>
        <p:nvPicPr>
          <p:cNvPr id="4" name="Ábra 3">
            <a:extLst>
              <a:ext uri="{FF2B5EF4-FFF2-40B4-BE49-F238E27FC236}">
                <a16:creationId xmlns:a16="http://schemas.microsoft.com/office/drawing/2014/main" id="{33CBABF9-6654-47B0-8090-55396DCE95E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300916" y="5739628"/>
            <a:ext cx="1843087" cy="702344"/>
          </a:xfrm>
          <a:prstGeom prst="rect">
            <a:avLst/>
          </a:prstGeom>
        </p:spPr>
      </p:pic>
    </p:spTree>
    <p:extLst>
      <p:ext uri="{BB962C8B-B14F-4D97-AF65-F5344CB8AC3E}">
        <p14:creationId xmlns:p14="http://schemas.microsoft.com/office/powerpoint/2010/main" val="3578343046"/>
      </p:ext>
    </p:extLst>
  </p:cSld>
  <p:clrMap bg1="lt1" tx1="dk1" bg2="lt2" tx2="dk2" accent1="accent1" accent2="accent2" accent3="accent3" accent4="accent4" accent5="accent5" accent6="accent6" hlink="hlink" folHlink="folHlink"/>
  <p:sldLayoutIdLst>
    <p:sldLayoutId id="2147483925" r:id="rId1"/>
    <p:sldLayoutId id="2147483926" r:id="rId2"/>
  </p:sldLayoutIdLst>
  <p:transition spd="med"/>
  <p:hf hdr="0" ftr="0" dt="0"/>
  <p:txStyles>
    <p:titleStyle>
      <a:lvl1pPr marL="0" marR="0" indent="0" algn="l" defTabSz="914377" rtl="0" latinLnBrk="0">
        <a:lnSpc>
          <a:spcPct val="90000"/>
        </a:lnSpc>
        <a:spcBef>
          <a:spcPts val="0"/>
        </a:spcBef>
        <a:spcAft>
          <a:spcPts val="0"/>
        </a:spcAft>
        <a:buClrTx/>
        <a:buSzTx/>
        <a:buFontTx/>
        <a:buNone/>
        <a:tabLst/>
        <a:defRPr sz="3600" b="1" i="0" u="none" strike="noStrike" cap="all" spc="0" baseline="0">
          <a:ln>
            <a:noFill/>
          </a:ln>
          <a:solidFill>
            <a:schemeClr val="bg1"/>
          </a:solidFill>
          <a:uFillTx/>
          <a:latin typeface="+mj-lt"/>
          <a:ea typeface="Montserrat Black"/>
          <a:cs typeface="Montserrat Black"/>
          <a:sym typeface="Montserrat Black"/>
        </a:defRPr>
      </a:lvl1pPr>
      <a:lvl2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2pPr>
      <a:lvl3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3pPr>
      <a:lvl4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4pPr>
      <a:lvl5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5pPr>
      <a:lvl6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6pPr>
      <a:lvl7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7pPr>
      <a:lvl8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8pPr>
      <a:lvl9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9pPr>
    </p:titleStyle>
    <p:body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p:bodyStyle>
    <p:otherStyle>
      <a:lvl1pPr marL="0" marR="0" indent="0"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1pPr>
      <a:lvl2pPr marL="0" marR="0" indent="457189"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2pPr>
      <a:lvl3pPr marL="0" marR="0" indent="914377"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3pPr>
      <a:lvl4pPr marL="0" marR="0" indent="1371566"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4pPr>
      <a:lvl5pPr marL="0" marR="0" indent="1828754"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5pPr>
      <a:lvl6pPr marL="0" marR="0" indent="2285943"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6pPr>
      <a:lvl7pPr marL="0" marR="0" indent="2743131"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7pPr>
      <a:lvl8pPr marL="0" marR="0" indent="3200320"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8pPr>
      <a:lvl9pPr marL="0" marR="0" indent="3657509"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516" userDrawn="1">
          <p15:clr>
            <a:srgbClr val="F26B43"/>
          </p15:clr>
        </p15:guide>
        <p15:guide id="4" pos="244" userDrawn="1">
          <p15:clr>
            <a:srgbClr val="F26B43"/>
          </p15:clr>
        </p15:guide>
        <p15:guide id="5" orient="horz" pos="255" userDrawn="1">
          <p15:clr>
            <a:srgbClr val="F26B43"/>
          </p15:clr>
        </p15:guide>
        <p15:guide id="6" orient="horz" pos="482" userDrawn="1">
          <p15:clr>
            <a:srgbClr val="F26B43"/>
          </p15:clr>
        </p15:guide>
        <p15:guide id="7" orient="horz" pos="37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6" name="Title Text">
            <a:extLst>
              <a:ext uri="{FF2B5EF4-FFF2-40B4-BE49-F238E27FC236}">
                <a16:creationId xmlns:a16="http://schemas.microsoft.com/office/drawing/2014/main" id="{35E97127-9FB7-4722-AA0A-369B432B185E}"/>
              </a:ext>
            </a:extLst>
          </p:cNvPr>
          <p:cNvSpPr txBox="1">
            <a:spLocks noGrp="1"/>
          </p:cNvSpPr>
          <p:nvPr>
            <p:ph type="title"/>
          </p:nvPr>
        </p:nvSpPr>
        <p:spPr>
          <a:xfrm>
            <a:off x="386954" y="542769"/>
            <a:ext cx="7109875" cy="1815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r>
              <a:rPr lang="hu-HU" dirty="0"/>
              <a:t>Minta cím </a:t>
            </a:r>
            <a:br>
              <a:rPr lang="hu-HU" dirty="0"/>
            </a:br>
            <a:r>
              <a:rPr lang="hu-HU" dirty="0"/>
              <a:t>(</a:t>
            </a:r>
            <a:r>
              <a:rPr lang="hu-HU" dirty="0" err="1"/>
              <a:t>Arial</a:t>
            </a:r>
            <a:r>
              <a:rPr lang="hu-HU" dirty="0"/>
              <a:t> </a:t>
            </a:r>
            <a:r>
              <a:rPr lang="hu-HU" dirty="0" err="1"/>
              <a:t>BLack</a:t>
            </a:r>
            <a:r>
              <a:rPr lang="hu-HU" dirty="0"/>
              <a:t> - 36 </a:t>
            </a:r>
            <a:r>
              <a:rPr lang="hu-HU" dirty="0" err="1"/>
              <a:t>pt</a:t>
            </a:r>
            <a:r>
              <a:rPr lang="hu-HU" dirty="0"/>
              <a:t>)</a:t>
            </a:r>
            <a:br>
              <a:rPr lang="hu-HU" dirty="0"/>
            </a:br>
            <a:r>
              <a:rPr lang="hu-HU" dirty="0"/>
              <a:t>3 SOROS IS LEHET</a:t>
            </a:r>
            <a:endParaRPr dirty="0"/>
          </a:p>
        </p:txBody>
      </p:sp>
      <p:pic>
        <p:nvPicPr>
          <p:cNvPr id="5" name="Ábra 4">
            <a:extLst>
              <a:ext uri="{FF2B5EF4-FFF2-40B4-BE49-F238E27FC236}">
                <a16:creationId xmlns:a16="http://schemas.microsoft.com/office/drawing/2014/main" id="{410A93D1-5D44-4E8E-B9B6-E6CD1E396A6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7309394" y="5739534"/>
            <a:ext cx="1834609" cy="699113"/>
          </a:xfrm>
          <a:prstGeom prst="rect">
            <a:avLst/>
          </a:prstGeom>
        </p:spPr>
      </p:pic>
    </p:spTree>
    <p:extLst>
      <p:ext uri="{BB962C8B-B14F-4D97-AF65-F5344CB8AC3E}">
        <p14:creationId xmlns:p14="http://schemas.microsoft.com/office/powerpoint/2010/main" val="3611819929"/>
      </p:ext>
    </p:extLst>
  </p:cSld>
  <p:clrMap bg1="lt1" tx1="dk1" bg2="lt2" tx2="dk2" accent1="accent1" accent2="accent2" accent3="accent3" accent4="accent4" accent5="accent5" accent6="accent6" hlink="hlink" folHlink="folHlink"/>
  <p:sldLayoutIdLst>
    <p:sldLayoutId id="2147483937" r:id="rId1"/>
    <p:sldLayoutId id="2147484011" r:id="rId2"/>
    <p:sldLayoutId id="2147483938" r:id="rId3"/>
    <p:sldLayoutId id="2147484015" r:id="rId4"/>
  </p:sldLayoutIdLst>
  <p:transition spd="med"/>
  <p:hf hdr="0" ftr="0" dt="0"/>
  <p:txStyles>
    <p:titleStyle>
      <a:lvl1pPr marL="0" marR="0" indent="0" algn="l" defTabSz="914377" rtl="0" latinLnBrk="0">
        <a:lnSpc>
          <a:spcPct val="90000"/>
        </a:lnSpc>
        <a:spcBef>
          <a:spcPts val="0"/>
        </a:spcBef>
        <a:spcAft>
          <a:spcPts val="0"/>
        </a:spcAft>
        <a:buClrTx/>
        <a:buSzTx/>
        <a:buFontTx/>
        <a:buNone/>
        <a:tabLst/>
        <a:defRPr sz="3600" b="1" i="0" u="none" strike="noStrike" cap="all" spc="0" baseline="0">
          <a:ln>
            <a:noFill/>
          </a:ln>
          <a:solidFill>
            <a:schemeClr val="tx2"/>
          </a:solidFill>
          <a:uFillTx/>
          <a:latin typeface="+mj-lt"/>
          <a:ea typeface="Montserrat Black"/>
          <a:cs typeface="Montserrat Black"/>
          <a:sym typeface="Montserrat Black"/>
        </a:defRPr>
      </a:lvl1pPr>
      <a:lvl2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2pPr>
      <a:lvl3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3pPr>
      <a:lvl4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4pPr>
      <a:lvl5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5pPr>
      <a:lvl6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6pPr>
      <a:lvl7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7pPr>
      <a:lvl8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8pPr>
      <a:lvl9pPr marL="0" marR="0" indent="0" algn="l" defTabSz="914377" rtl="0" latinLnBrk="0">
        <a:lnSpc>
          <a:spcPct val="80000"/>
        </a:lnSpc>
        <a:spcBef>
          <a:spcPts val="0"/>
        </a:spcBef>
        <a:spcAft>
          <a:spcPts val="0"/>
        </a:spcAft>
        <a:buClrTx/>
        <a:buSzTx/>
        <a:buFontTx/>
        <a:buNone/>
        <a:tabLst/>
        <a:defRPr sz="3200" b="1" i="0" u="none" strike="noStrike" cap="all" spc="0" baseline="0">
          <a:ln>
            <a:noFill/>
          </a:ln>
          <a:solidFill>
            <a:schemeClr val="accent4"/>
          </a:solidFill>
          <a:uFillTx/>
          <a:latin typeface="Montserrat Black"/>
          <a:ea typeface="Montserrat Black"/>
          <a:cs typeface="Montserrat Black"/>
          <a:sym typeface="Montserrat Black"/>
        </a:defRPr>
      </a:lvl9pPr>
    </p:titleStyle>
    <p:body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p:bodyStyle>
    <p:otherStyle>
      <a:lvl1pPr marL="0" marR="0" indent="0"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1pPr>
      <a:lvl2pPr marL="0" marR="0" indent="457189"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2pPr>
      <a:lvl3pPr marL="0" marR="0" indent="914377"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3pPr>
      <a:lvl4pPr marL="0" marR="0" indent="1371566"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4pPr>
      <a:lvl5pPr marL="0" marR="0" indent="1828754"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5pPr>
      <a:lvl6pPr marL="0" marR="0" indent="2285943"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6pPr>
      <a:lvl7pPr marL="0" marR="0" indent="2743131"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7pPr>
      <a:lvl8pPr marL="0" marR="0" indent="3200320"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8pPr>
      <a:lvl9pPr marL="0" marR="0" indent="3657509" algn="l" defTabSz="914377"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Montserrat"/>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516" userDrawn="1">
          <p15:clr>
            <a:srgbClr val="F26B43"/>
          </p15:clr>
        </p15:guide>
        <p15:guide id="4" pos="244" userDrawn="1">
          <p15:clr>
            <a:srgbClr val="F26B43"/>
          </p15:clr>
        </p15:guide>
        <p15:guide id="5" orient="horz" pos="255" userDrawn="1">
          <p15:clr>
            <a:srgbClr val="F26B43"/>
          </p15:clr>
        </p15:guide>
        <p15:guide id="6" orient="horz" pos="482" userDrawn="1">
          <p15:clr>
            <a:srgbClr val="F26B43"/>
          </p15:clr>
        </p15:guide>
        <p15:guide id="7" orient="horz" pos="37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6" name="Title Text">
            <a:extLst>
              <a:ext uri="{FF2B5EF4-FFF2-40B4-BE49-F238E27FC236}">
                <a16:creationId xmlns:a16="http://schemas.microsoft.com/office/drawing/2014/main" id="{35E97127-9FB7-4722-AA0A-369B432B185E}"/>
              </a:ext>
            </a:extLst>
          </p:cNvPr>
          <p:cNvSpPr txBox="1">
            <a:spLocks noGrp="1"/>
          </p:cNvSpPr>
          <p:nvPr>
            <p:ph type="title"/>
          </p:nvPr>
        </p:nvSpPr>
        <p:spPr>
          <a:xfrm>
            <a:off x="386953" y="542769"/>
            <a:ext cx="7109875" cy="181510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r>
              <a:rPr lang="hu-HU" dirty="0"/>
              <a:t>Minta cím </a:t>
            </a:r>
            <a:br>
              <a:rPr lang="hu-HU" dirty="0"/>
            </a:br>
            <a:r>
              <a:rPr lang="hu-HU" dirty="0"/>
              <a:t>(</a:t>
            </a:r>
            <a:r>
              <a:rPr lang="hu-HU" dirty="0" err="1"/>
              <a:t>Arial</a:t>
            </a:r>
            <a:r>
              <a:rPr lang="hu-HU" dirty="0"/>
              <a:t> </a:t>
            </a:r>
            <a:r>
              <a:rPr lang="hu-HU" dirty="0" err="1"/>
              <a:t>BLack</a:t>
            </a:r>
            <a:r>
              <a:rPr lang="hu-HU" dirty="0"/>
              <a:t> - 36 </a:t>
            </a:r>
            <a:r>
              <a:rPr lang="hu-HU" dirty="0" err="1"/>
              <a:t>pt</a:t>
            </a:r>
            <a:r>
              <a:rPr lang="hu-HU" dirty="0"/>
              <a:t>)</a:t>
            </a:r>
            <a:br>
              <a:rPr lang="hu-HU" dirty="0"/>
            </a:br>
            <a:r>
              <a:rPr lang="hu-HU" dirty="0"/>
              <a:t>3 SOROS IS LEHET</a:t>
            </a:r>
            <a:endParaRPr dirty="0"/>
          </a:p>
        </p:txBody>
      </p:sp>
      <p:pic>
        <p:nvPicPr>
          <p:cNvPr id="5" name="Ábra 4">
            <a:extLst>
              <a:ext uri="{FF2B5EF4-FFF2-40B4-BE49-F238E27FC236}">
                <a16:creationId xmlns:a16="http://schemas.microsoft.com/office/drawing/2014/main" id="{15933FEE-E6A1-44A6-BB24-6357AC866E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09392" y="5718494"/>
            <a:ext cx="1834609" cy="741189"/>
          </a:xfrm>
          <a:prstGeom prst="rect">
            <a:avLst/>
          </a:prstGeom>
        </p:spPr>
      </p:pic>
    </p:spTree>
    <p:extLst>
      <p:ext uri="{BB962C8B-B14F-4D97-AF65-F5344CB8AC3E}">
        <p14:creationId xmlns:p14="http://schemas.microsoft.com/office/powerpoint/2010/main" val="2824443920"/>
      </p:ext>
    </p:extLst>
  </p:cSld>
  <p:clrMap bg1="lt1" tx1="dk1" bg2="lt2" tx2="dk2" accent1="accent1" accent2="accent2" accent3="accent3" accent4="accent4" accent5="accent5" accent6="accent6" hlink="hlink" folHlink="folHlink"/>
  <p:sldLayoutIdLst>
    <p:sldLayoutId id="2147483940" r:id="rId1"/>
    <p:sldLayoutId id="2147483941" r:id="rId2"/>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2700" b="1" i="0" u="none" strike="noStrike" cap="all" spc="0" baseline="0">
          <a:ln>
            <a:noFill/>
          </a:ln>
          <a:solidFill>
            <a:schemeClr val="tx2"/>
          </a:solidFill>
          <a:uFillTx/>
          <a:latin typeface="+mj-lt"/>
          <a:ea typeface="Montserrat Black"/>
          <a:cs typeface="Montserrat Black"/>
          <a:sym typeface="Montserrat Black"/>
        </a:defRPr>
      </a:lvl1pPr>
      <a:lvl2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2pPr>
      <a:lvl3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3pPr>
      <a:lvl4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4pPr>
      <a:lvl5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5pPr>
      <a:lvl6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6pPr>
      <a:lvl7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7pPr>
      <a:lvl8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8pPr>
      <a:lvl9pPr marL="0" marR="0" indent="0" algn="l" defTabSz="685800" rtl="0" latinLnBrk="0">
        <a:lnSpc>
          <a:spcPct val="80000"/>
        </a:lnSpc>
        <a:spcBef>
          <a:spcPts val="0"/>
        </a:spcBef>
        <a:spcAft>
          <a:spcPts val="0"/>
        </a:spcAft>
        <a:buClrTx/>
        <a:buSzTx/>
        <a:buFontTx/>
        <a:buNone/>
        <a:tabLst/>
        <a:defRPr sz="2400" b="1" i="0" u="none" strike="noStrike" cap="all" spc="0" baseline="0">
          <a:ln>
            <a:noFill/>
          </a:ln>
          <a:solidFill>
            <a:schemeClr val="accent4"/>
          </a:solidFill>
          <a:uFillTx/>
          <a:latin typeface="Montserrat Black"/>
          <a:ea typeface="Montserrat Black"/>
          <a:cs typeface="Montserrat Black"/>
          <a:sym typeface="Montserrat Black"/>
        </a:defRPr>
      </a:lvl9pPr>
    </p:titleStyle>
    <p:bodyStyle>
      <a:lvl1pPr marL="270272" marR="0" indent="-270272" algn="l" defTabSz="672703" rtl="0" latinLnBrk="0">
        <a:lnSpc>
          <a:spcPct val="90000"/>
        </a:lnSpc>
        <a:spcBef>
          <a:spcPts val="750"/>
        </a:spcBef>
        <a:spcAft>
          <a:spcPts val="0"/>
        </a:spcAft>
        <a:buClr>
          <a:srgbClr val="262626"/>
        </a:buClr>
        <a:buSzPct val="100000"/>
        <a:buFontTx/>
        <a:buAutoNum type="romanUcPeriod"/>
        <a:tabLst>
          <a:tab pos="400050" algn="l"/>
        </a:tabLst>
        <a:defRPr sz="135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551049" marR="0" indent="-210530" algn="l" defTabSz="672703" rtl="0" latinLnBrk="0">
        <a:lnSpc>
          <a:spcPct val="90000"/>
        </a:lnSpc>
        <a:spcBef>
          <a:spcPts val="750"/>
        </a:spcBef>
        <a:spcAft>
          <a:spcPts val="0"/>
        </a:spcAft>
        <a:buClr>
          <a:srgbClr val="262626"/>
        </a:buClr>
        <a:buSzPct val="100000"/>
        <a:buFontTx/>
        <a:buAutoNum type="arabicPeriod"/>
        <a:tabLst>
          <a:tab pos="400050" algn="l"/>
        </a:tabLst>
        <a:defRPr sz="12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807244" marR="0" indent="-214313" algn="l" defTabSz="672703" rtl="0" latinLnBrk="0">
        <a:lnSpc>
          <a:spcPct val="90000"/>
        </a:lnSpc>
        <a:spcBef>
          <a:spcPts val="750"/>
        </a:spcBef>
        <a:spcAft>
          <a:spcPts val="0"/>
        </a:spcAft>
        <a:buClr>
          <a:srgbClr val="262626"/>
        </a:buClr>
        <a:buSzPct val="100000"/>
        <a:buFontTx/>
        <a:buChar char="–"/>
        <a:tabLst>
          <a:tab pos="400050" algn="l"/>
        </a:tabLst>
        <a:defRPr sz="12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141809" marR="0" indent="-214313" algn="l" defTabSz="672703" rtl="0" latinLnBrk="0">
        <a:lnSpc>
          <a:spcPct val="90000"/>
        </a:lnSpc>
        <a:spcBef>
          <a:spcPts val="750"/>
        </a:spcBef>
        <a:spcAft>
          <a:spcPts val="0"/>
        </a:spcAft>
        <a:buClr>
          <a:srgbClr val="262626"/>
        </a:buClr>
        <a:buSzPct val="100000"/>
        <a:buFontTx/>
        <a:buChar char="–"/>
        <a:tabLst>
          <a:tab pos="400050" algn="l"/>
        </a:tabLst>
        <a:defRPr sz="12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479947" marR="0" indent="-214313" algn="l" defTabSz="672703" rtl="0" latinLnBrk="0">
        <a:lnSpc>
          <a:spcPct val="90000"/>
        </a:lnSpc>
        <a:spcBef>
          <a:spcPts val="750"/>
        </a:spcBef>
        <a:spcAft>
          <a:spcPts val="0"/>
        </a:spcAft>
        <a:buClr>
          <a:srgbClr val="262626"/>
        </a:buClr>
        <a:buSzPct val="100000"/>
        <a:buFontTx/>
        <a:buChar char="–"/>
        <a:tabLst>
          <a:tab pos="400050" algn="l"/>
        </a:tabLst>
        <a:defRPr sz="12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1885950" marR="0" indent="-171450" algn="l" defTabSz="672703" rtl="0" latinLnBrk="0">
        <a:lnSpc>
          <a:spcPct val="90000"/>
        </a:lnSpc>
        <a:spcBef>
          <a:spcPts val="750"/>
        </a:spcBef>
        <a:spcAft>
          <a:spcPts val="0"/>
        </a:spcAft>
        <a:buClr>
          <a:srgbClr val="262626"/>
        </a:buClr>
        <a:buSzPct val="100000"/>
        <a:buFontTx/>
        <a:buChar char="•"/>
        <a:tabLst>
          <a:tab pos="400050" algn="l"/>
        </a:tabLst>
        <a:defRPr sz="135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228850" marR="0" indent="-171450" algn="l" defTabSz="672703" rtl="0" latinLnBrk="0">
        <a:lnSpc>
          <a:spcPct val="90000"/>
        </a:lnSpc>
        <a:spcBef>
          <a:spcPts val="750"/>
        </a:spcBef>
        <a:spcAft>
          <a:spcPts val="0"/>
        </a:spcAft>
        <a:buClr>
          <a:srgbClr val="262626"/>
        </a:buClr>
        <a:buSzPct val="100000"/>
        <a:buFontTx/>
        <a:buChar char="•"/>
        <a:tabLst>
          <a:tab pos="400050" algn="l"/>
        </a:tabLst>
        <a:defRPr sz="135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2571750" marR="0" indent="-171450" algn="l" defTabSz="672703" rtl="0" latinLnBrk="0">
        <a:lnSpc>
          <a:spcPct val="90000"/>
        </a:lnSpc>
        <a:spcBef>
          <a:spcPts val="750"/>
        </a:spcBef>
        <a:spcAft>
          <a:spcPts val="0"/>
        </a:spcAft>
        <a:buClr>
          <a:srgbClr val="262626"/>
        </a:buClr>
        <a:buSzPct val="100000"/>
        <a:buFontTx/>
        <a:buChar char="•"/>
        <a:tabLst>
          <a:tab pos="400050" algn="l"/>
        </a:tabLst>
        <a:defRPr sz="135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2914650" marR="0" indent="-171450" algn="l" defTabSz="672703" rtl="0" latinLnBrk="0">
        <a:lnSpc>
          <a:spcPct val="90000"/>
        </a:lnSpc>
        <a:spcBef>
          <a:spcPts val="750"/>
        </a:spcBef>
        <a:spcAft>
          <a:spcPts val="0"/>
        </a:spcAft>
        <a:buClr>
          <a:srgbClr val="262626"/>
        </a:buClr>
        <a:buSzPct val="100000"/>
        <a:buFontTx/>
        <a:buChar char="•"/>
        <a:tabLst>
          <a:tab pos="400050" algn="l"/>
        </a:tabLst>
        <a:defRPr sz="135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p:bodyStyle>
    <p:otherStyle>
      <a:lvl1pPr marL="0" marR="0" indent="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Montserrat"/>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516" userDrawn="1">
          <p15:clr>
            <a:srgbClr val="F26B43"/>
          </p15:clr>
        </p15:guide>
        <p15:guide id="4" pos="244" userDrawn="1">
          <p15:clr>
            <a:srgbClr val="F26B43"/>
          </p15:clr>
        </p15:guide>
        <p15:guide id="5" orient="horz" pos="255" userDrawn="1">
          <p15:clr>
            <a:srgbClr val="F26B43"/>
          </p15:clr>
        </p15:guide>
        <p15:guide id="6" orient="horz" pos="482" userDrawn="1">
          <p15:clr>
            <a:srgbClr val="F26B43"/>
          </p15:clr>
        </p15:guide>
        <p15:guide id="7"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effectLst>
                  <a:outerShdw blurRad="38100" dist="38100" dir="2700000" algn="tl">
                    <a:srgbClr val="000000">
                      <a:alpha val="43137"/>
                    </a:srgbClr>
                  </a:outerShdw>
                </a:effectLst>
              </a:rPr>
              <a:t>Hungarian State Treasury</a:t>
            </a:r>
            <a:endParaRPr lang="hu-HU" dirty="0"/>
          </a:p>
        </p:txBody>
      </p:sp>
      <p:sp>
        <p:nvSpPr>
          <p:cNvPr id="3" name="Szöveg helye 2"/>
          <p:cNvSpPr>
            <a:spLocks noGrp="1"/>
          </p:cNvSpPr>
          <p:nvPr>
            <p:ph type="body" sz="quarter" idx="16"/>
          </p:nvPr>
        </p:nvSpPr>
        <p:spPr/>
        <p:txBody>
          <a:bodyPr/>
          <a:lstStyle/>
          <a:p>
            <a:r>
              <a:rPr lang="en-GB" dirty="0">
                <a:effectLst>
                  <a:outerShdw blurRad="38100" dist="38100" dir="2700000" algn="tl">
                    <a:srgbClr val="000000">
                      <a:alpha val="43137"/>
                    </a:srgbClr>
                  </a:outerShdw>
                </a:effectLst>
              </a:rPr>
              <a:t>Forecast preparing solution</a:t>
            </a:r>
            <a:endParaRPr lang="en-GB" dirty="0"/>
          </a:p>
        </p:txBody>
      </p:sp>
      <p:pic>
        <p:nvPicPr>
          <p:cNvPr id="4" name="Kép 3"/>
          <p:cNvPicPr>
            <a:picLocks noChangeAspect="1"/>
          </p:cNvPicPr>
          <p:nvPr/>
        </p:nvPicPr>
        <p:blipFill>
          <a:blip r:embed="rId2"/>
          <a:stretch>
            <a:fillRect/>
          </a:stretch>
        </p:blipFill>
        <p:spPr>
          <a:xfrm>
            <a:off x="189967" y="2982260"/>
            <a:ext cx="7110077" cy="2743438"/>
          </a:xfrm>
          <a:prstGeom prst="rect">
            <a:avLst/>
          </a:prstGeom>
        </p:spPr>
      </p:pic>
    </p:spTree>
    <p:extLst>
      <p:ext uri="{BB962C8B-B14F-4D97-AF65-F5344CB8AC3E}">
        <p14:creationId xmlns:p14="http://schemas.microsoft.com/office/powerpoint/2010/main" val="16951753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Structure of the Forecast table</a:t>
            </a:r>
            <a:br>
              <a:rPr lang="hu-HU" sz="2000" dirty="0"/>
            </a:br>
            <a:endParaRPr lang="hu-HU"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56256" lvl="2" indent="0" algn="just" hangingPunct="1">
              <a:buNone/>
            </a:pPr>
            <a:r>
              <a:rPr lang="en-US" kern="1200" dirty="0">
                <a:solidFill>
                  <a:prstClr val="black"/>
                </a:solidFill>
                <a:latin typeface="Calibri"/>
                <a:ea typeface="+mn-ea"/>
                <a:cs typeface="+mn-cs"/>
                <a:sym typeface="Montserrat"/>
              </a:rPr>
              <a:t>	 </a:t>
            </a:r>
            <a:endParaRPr lang="hu-HU" kern="1200" dirty="0">
              <a:solidFill>
                <a:prstClr val="black"/>
              </a:solidFill>
              <a:latin typeface="Calibri"/>
              <a:ea typeface="+mn-ea"/>
              <a:cs typeface="+mn-cs"/>
              <a:sym typeface="Montserrat"/>
            </a:endParaRPr>
          </a:p>
        </p:txBody>
      </p:sp>
      <p:pic>
        <p:nvPicPr>
          <p:cNvPr id="5" name="Kép 4"/>
          <p:cNvPicPr>
            <a:picLocks noChangeAspect="1"/>
          </p:cNvPicPr>
          <p:nvPr/>
        </p:nvPicPr>
        <p:blipFill>
          <a:blip r:embed="rId3"/>
          <a:stretch>
            <a:fillRect/>
          </a:stretch>
        </p:blipFill>
        <p:spPr>
          <a:xfrm>
            <a:off x="6375732" y="1159308"/>
            <a:ext cx="2672672" cy="1433685"/>
          </a:xfrm>
          <a:prstGeom prst="rect">
            <a:avLst/>
          </a:prstGeom>
        </p:spPr>
      </p:pic>
      <p:sp>
        <p:nvSpPr>
          <p:cNvPr id="12" name="Jobbra nyíl 11"/>
          <p:cNvSpPr/>
          <p:nvPr/>
        </p:nvSpPr>
        <p:spPr>
          <a:xfrm>
            <a:off x="3403627" y="2135579"/>
            <a:ext cx="213410" cy="342819"/>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ontserrat"/>
              <a:ea typeface="Montserrat"/>
              <a:cs typeface="Montserrat"/>
              <a:sym typeface="Montserrat"/>
            </a:endParaRPr>
          </a:p>
        </p:txBody>
      </p:sp>
      <p:sp>
        <p:nvSpPr>
          <p:cNvPr id="13" name="Jobbra nyíl 12"/>
          <p:cNvSpPr/>
          <p:nvPr/>
        </p:nvSpPr>
        <p:spPr>
          <a:xfrm>
            <a:off x="6131616" y="2209500"/>
            <a:ext cx="213410" cy="342819"/>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ontserrat"/>
              <a:ea typeface="Montserrat"/>
              <a:cs typeface="Montserrat"/>
              <a:sym typeface="Montserrat"/>
            </a:endParaRPr>
          </a:p>
        </p:txBody>
      </p:sp>
      <p:sp>
        <p:nvSpPr>
          <p:cNvPr id="14" name="Jobbra nyíl 13"/>
          <p:cNvSpPr/>
          <p:nvPr/>
        </p:nvSpPr>
        <p:spPr>
          <a:xfrm>
            <a:off x="156913" y="4492030"/>
            <a:ext cx="213410" cy="342819"/>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ontserrat"/>
              <a:ea typeface="Montserrat"/>
              <a:cs typeface="Montserrat"/>
              <a:sym typeface="Montserrat"/>
            </a:endParaRPr>
          </a:p>
        </p:txBody>
      </p:sp>
      <p:sp>
        <p:nvSpPr>
          <p:cNvPr id="15" name="Jobbra nyíl 14"/>
          <p:cNvSpPr/>
          <p:nvPr/>
        </p:nvSpPr>
        <p:spPr>
          <a:xfrm>
            <a:off x="2737317" y="4493234"/>
            <a:ext cx="213410" cy="342819"/>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ontserrat"/>
              <a:ea typeface="Montserrat"/>
              <a:cs typeface="Montserrat"/>
              <a:sym typeface="Montserrat"/>
            </a:endParaRPr>
          </a:p>
        </p:txBody>
      </p:sp>
      <p:sp>
        <p:nvSpPr>
          <p:cNvPr id="16" name="Jobbra nyíl 15"/>
          <p:cNvSpPr/>
          <p:nvPr/>
        </p:nvSpPr>
        <p:spPr>
          <a:xfrm>
            <a:off x="5839164" y="4742696"/>
            <a:ext cx="213410" cy="342819"/>
          </a:xfrm>
          <a:prstGeom prst="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hu-HU" sz="1800" b="0" i="0" u="none" strike="noStrike" cap="none" spc="0" normalizeH="0" baseline="0">
              <a:ln>
                <a:noFill/>
              </a:ln>
              <a:solidFill>
                <a:srgbClr val="000000"/>
              </a:solidFill>
              <a:effectLst/>
              <a:uFillTx/>
              <a:latin typeface="Montserrat"/>
              <a:ea typeface="Montserrat"/>
              <a:cs typeface="Montserrat"/>
              <a:sym typeface="Montserrat"/>
            </a:endParaRPr>
          </a:p>
        </p:txBody>
      </p:sp>
      <p:pic>
        <p:nvPicPr>
          <p:cNvPr id="9" name="Kép 8"/>
          <p:cNvPicPr>
            <a:picLocks noChangeAspect="1"/>
          </p:cNvPicPr>
          <p:nvPr/>
        </p:nvPicPr>
        <p:blipFill>
          <a:blip r:embed="rId4"/>
          <a:stretch>
            <a:fillRect/>
          </a:stretch>
        </p:blipFill>
        <p:spPr>
          <a:xfrm>
            <a:off x="300951" y="1242502"/>
            <a:ext cx="2850292" cy="2286498"/>
          </a:xfrm>
          <a:prstGeom prst="rect">
            <a:avLst/>
          </a:prstGeom>
        </p:spPr>
      </p:pic>
      <p:pic>
        <p:nvPicPr>
          <p:cNvPr id="11" name="Kép 10"/>
          <p:cNvPicPr>
            <a:picLocks noChangeAspect="1"/>
          </p:cNvPicPr>
          <p:nvPr/>
        </p:nvPicPr>
        <p:blipFill>
          <a:blip r:embed="rId5"/>
          <a:stretch>
            <a:fillRect/>
          </a:stretch>
        </p:blipFill>
        <p:spPr>
          <a:xfrm>
            <a:off x="3703914" y="1159308"/>
            <a:ext cx="2253411" cy="2635597"/>
          </a:xfrm>
          <a:prstGeom prst="rect">
            <a:avLst/>
          </a:prstGeom>
        </p:spPr>
      </p:pic>
      <p:pic>
        <p:nvPicPr>
          <p:cNvPr id="17" name="Kép 16"/>
          <p:cNvPicPr>
            <a:picLocks noChangeAspect="1"/>
          </p:cNvPicPr>
          <p:nvPr/>
        </p:nvPicPr>
        <p:blipFill>
          <a:blip r:embed="rId6"/>
          <a:stretch>
            <a:fillRect/>
          </a:stretch>
        </p:blipFill>
        <p:spPr>
          <a:xfrm>
            <a:off x="454570" y="3733465"/>
            <a:ext cx="2247428" cy="2361285"/>
          </a:xfrm>
          <a:prstGeom prst="rect">
            <a:avLst/>
          </a:prstGeom>
        </p:spPr>
      </p:pic>
      <p:pic>
        <p:nvPicPr>
          <p:cNvPr id="18" name="Kép 17"/>
          <p:cNvPicPr>
            <a:picLocks noChangeAspect="1"/>
          </p:cNvPicPr>
          <p:nvPr/>
        </p:nvPicPr>
        <p:blipFill>
          <a:blip r:embed="rId7"/>
          <a:stretch>
            <a:fillRect/>
          </a:stretch>
        </p:blipFill>
        <p:spPr>
          <a:xfrm>
            <a:off x="3024466" y="3903059"/>
            <a:ext cx="2765154" cy="2022095"/>
          </a:xfrm>
          <a:prstGeom prst="rect">
            <a:avLst/>
          </a:prstGeom>
        </p:spPr>
      </p:pic>
      <p:pic>
        <p:nvPicPr>
          <p:cNvPr id="2" name="Kép 1"/>
          <p:cNvPicPr>
            <a:picLocks noChangeAspect="1"/>
          </p:cNvPicPr>
          <p:nvPr/>
        </p:nvPicPr>
        <p:blipFill>
          <a:blip r:embed="rId8"/>
          <a:stretch>
            <a:fillRect/>
          </a:stretch>
        </p:blipFill>
        <p:spPr>
          <a:xfrm>
            <a:off x="6107263" y="4713316"/>
            <a:ext cx="3036737" cy="1781887"/>
          </a:xfrm>
          <a:prstGeom prst="rect">
            <a:avLst/>
          </a:prstGeom>
        </p:spPr>
      </p:pic>
    </p:spTree>
    <p:extLst>
      <p:ext uri="{BB962C8B-B14F-4D97-AF65-F5344CB8AC3E}">
        <p14:creationId xmlns:p14="http://schemas.microsoft.com/office/powerpoint/2010/main" val="8383316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interaction between the treasury and the Government debt management agency</a:t>
            </a:r>
            <a:br>
              <a:rPr lang="en-US" sz="2000" dirty="0"/>
            </a:br>
            <a:endParaRPr lang="en-US"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sz="2400" kern="1200" dirty="0">
                <a:solidFill>
                  <a:prstClr val="black"/>
                </a:solidFill>
                <a:latin typeface="Calibri"/>
                <a:ea typeface="+mn-ea"/>
                <a:cs typeface="+mn-cs"/>
                <a:sym typeface="Montserrat"/>
              </a:rPr>
              <a:t>Forecast report 2018.11.07.</a:t>
            </a:r>
          </a:p>
          <a:p>
            <a:pPr marL="342000" lvl="2" algn="just" hangingPunct="1">
              <a:buFont typeface="Arial" panose="020B0604020202020204" pitchFamily="34" charset="0"/>
              <a:buChar char="•"/>
            </a:pPr>
            <a:endParaRPr lang="hu-HU" sz="2400" kern="1200" dirty="0">
              <a:solidFill>
                <a:prstClr val="black"/>
              </a:solidFill>
              <a:latin typeface="Calibri"/>
              <a:ea typeface="+mn-ea"/>
              <a:cs typeface="+mn-cs"/>
              <a:sym typeface="Montserrat"/>
            </a:endParaRPr>
          </a:p>
          <a:p>
            <a:pPr marL="56256" lvl="2" indent="0" algn="just" hangingPunct="1">
              <a:buNone/>
            </a:pPr>
            <a:r>
              <a:rPr lang="en-US" sz="2400" kern="1200" dirty="0">
                <a:solidFill>
                  <a:prstClr val="black"/>
                </a:solidFill>
                <a:latin typeface="Calibri"/>
                <a:ea typeface="+mn-ea"/>
                <a:cs typeface="+mn-cs"/>
                <a:sym typeface="Montserrat"/>
              </a:rPr>
              <a:t>	 </a:t>
            </a:r>
            <a:endParaRPr lang="hu-HU" sz="2400" kern="1200" dirty="0">
              <a:solidFill>
                <a:prstClr val="black"/>
              </a:solidFill>
              <a:latin typeface="Calibri"/>
              <a:ea typeface="+mn-ea"/>
              <a:cs typeface="+mn-cs"/>
              <a:sym typeface="Montserrat"/>
            </a:endParaRPr>
          </a:p>
        </p:txBody>
      </p:sp>
      <p:pic>
        <p:nvPicPr>
          <p:cNvPr id="3" name="Kép 2"/>
          <p:cNvPicPr>
            <a:picLocks noChangeAspect="1"/>
          </p:cNvPicPr>
          <p:nvPr/>
        </p:nvPicPr>
        <p:blipFill>
          <a:blip r:embed="rId3"/>
          <a:stretch>
            <a:fillRect/>
          </a:stretch>
        </p:blipFill>
        <p:spPr>
          <a:xfrm>
            <a:off x="457200" y="2021492"/>
            <a:ext cx="8686800" cy="4836507"/>
          </a:xfrm>
          <a:prstGeom prst="rect">
            <a:avLst/>
          </a:prstGeom>
        </p:spPr>
      </p:pic>
    </p:spTree>
    <p:extLst>
      <p:ext uri="{BB962C8B-B14F-4D97-AF65-F5344CB8AC3E}">
        <p14:creationId xmlns:p14="http://schemas.microsoft.com/office/powerpoint/2010/main" val="41262746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interaction between the treasury and the government debt management agency</a:t>
            </a:r>
            <a:br>
              <a:rPr lang="en-US" sz="2000" dirty="0"/>
            </a:br>
            <a:endParaRPr lang="en-US"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sz="2400" kern="1200" dirty="0">
                <a:solidFill>
                  <a:prstClr val="black"/>
                </a:solidFill>
                <a:latin typeface="Calibri"/>
                <a:ea typeface="+mn-ea"/>
                <a:cs typeface="+mn-cs"/>
                <a:sym typeface="Montserrat"/>
              </a:rPr>
              <a:t>Forecast report 2018.11.26.</a:t>
            </a:r>
          </a:p>
          <a:p>
            <a:pPr marL="342000" lvl="2" algn="just" hangingPunct="1">
              <a:buFont typeface="Arial" panose="020B0604020202020204" pitchFamily="34" charset="0"/>
              <a:buChar char="•"/>
            </a:pPr>
            <a:endParaRPr lang="hu-HU" sz="2400" kern="1200" dirty="0">
              <a:solidFill>
                <a:prstClr val="black"/>
              </a:solidFill>
              <a:latin typeface="Calibri"/>
              <a:ea typeface="+mn-ea"/>
              <a:cs typeface="+mn-cs"/>
              <a:sym typeface="Montserrat"/>
            </a:endParaRPr>
          </a:p>
          <a:p>
            <a:pPr marL="56256" lvl="2" indent="0" algn="just" hangingPunct="1">
              <a:buNone/>
            </a:pPr>
            <a:r>
              <a:rPr lang="en-US" sz="2400" kern="1200" dirty="0">
                <a:solidFill>
                  <a:prstClr val="black"/>
                </a:solidFill>
                <a:latin typeface="Calibri"/>
                <a:ea typeface="+mn-ea"/>
                <a:cs typeface="+mn-cs"/>
                <a:sym typeface="Montserrat"/>
              </a:rPr>
              <a:t>	 </a:t>
            </a:r>
            <a:endParaRPr lang="hu-HU" sz="2400" kern="1200" dirty="0">
              <a:solidFill>
                <a:prstClr val="black"/>
              </a:solidFill>
              <a:latin typeface="Calibri"/>
              <a:ea typeface="+mn-ea"/>
              <a:cs typeface="+mn-cs"/>
              <a:sym typeface="Montserrat"/>
            </a:endParaRPr>
          </a:p>
        </p:txBody>
      </p:sp>
      <p:pic>
        <p:nvPicPr>
          <p:cNvPr id="6" name="Kép 5"/>
          <p:cNvPicPr>
            <a:picLocks noChangeAspect="1"/>
          </p:cNvPicPr>
          <p:nvPr/>
        </p:nvPicPr>
        <p:blipFill>
          <a:blip r:embed="rId3"/>
          <a:stretch>
            <a:fillRect/>
          </a:stretch>
        </p:blipFill>
        <p:spPr>
          <a:xfrm>
            <a:off x="457200" y="2013959"/>
            <a:ext cx="8686799" cy="4844041"/>
          </a:xfrm>
          <a:prstGeom prst="rect">
            <a:avLst/>
          </a:prstGeom>
        </p:spPr>
      </p:pic>
    </p:spTree>
    <p:extLst>
      <p:ext uri="{BB962C8B-B14F-4D97-AF65-F5344CB8AC3E}">
        <p14:creationId xmlns:p14="http://schemas.microsoft.com/office/powerpoint/2010/main" val="26919330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631767" y="1986742"/>
            <a:ext cx="7980217" cy="1637607"/>
          </a:xfrm>
        </p:spPr>
        <p:txBody>
          <a:bodyPr>
            <a:normAutofit/>
          </a:bodyPr>
          <a:lstStyle/>
          <a:p>
            <a:pPr algn="ctr"/>
            <a:r>
              <a:rPr lang="en-GB" sz="2800" dirty="0"/>
              <a:t>Thank you for your attention</a:t>
            </a:r>
            <a:r>
              <a:rPr lang="hu-HU" sz="2800" dirty="0"/>
              <a:t>!</a:t>
            </a:r>
            <a:endParaRPr lang="en-GB" sz="2800" dirty="0"/>
          </a:p>
        </p:txBody>
      </p:sp>
    </p:spTree>
    <p:extLst>
      <p:ext uri="{BB962C8B-B14F-4D97-AF65-F5344CB8AC3E}">
        <p14:creationId xmlns:p14="http://schemas.microsoft.com/office/powerpoint/2010/main" val="11723341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Treasury Single Account</a:t>
            </a:r>
            <a:br>
              <a:rPr lang="en-US" sz="2000" dirty="0"/>
            </a:br>
            <a:br>
              <a:rPr lang="hu-HU" sz="2000" dirty="0"/>
            </a:br>
            <a:endParaRPr lang="hu-HU" sz="2000" dirty="0"/>
          </a:p>
        </p:txBody>
      </p:sp>
      <p:sp>
        <p:nvSpPr>
          <p:cNvPr id="4" name="Tartalom helye 2"/>
          <p:cNvSpPr txBox="1">
            <a:spLocks/>
          </p:cNvSpPr>
          <p:nvPr/>
        </p:nvSpPr>
        <p:spPr>
          <a:xfrm>
            <a:off x="457200" y="1340768"/>
            <a:ext cx="8229600" cy="4785395"/>
          </a:xfrm>
        </p:spPr>
        <p:txBody>
          <a:bodyPr lIns="91440" tIns="45720" rIns="91440" bIns="45720" anchor="t">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285750" indent="-285750" algn="just">
              <a:lnSpc>
                <a:spcPct val="100000"/>
              </a:lnSpc>
              <a:spcBef>
                <a:spcPct val="20000"/>
              </a:spcBef>
              <a:buFont typeface="Arial"/>
              <a:buChar char="•"/>
            </a:pPr>
            <a:r>
              <a:rPr lang="en-GB" kern="1200" cap="none" dirty="0">
                <a:solidFill>
                  <a:prstClr val="black"/>
                </a:solidFill>
                <a:latin typeface="Calibri"/>
                <a:ea typeface="+mn-ea"/>
                <a:cs typeface="Arial"/>
                <a:sym typeface="Montserrat"/>
              </a:rPr>
              <a:t>TSA was set up, when the Treasury was established (1996)</a:t>
            </a:r>
            <a:endParaRPr lang="en-US" kern="1200" cap="none" dirty="0">
              <a:solidFill>
                <a:prstClr val="black"/>
              </a:solidFill>
              <a:latin typeface="Calibri"/>
              <a:ea typeface="+mn-ea"/>
              <a:cs typeface="Arial"/>
              <a:sym typeface="Montserrat"/>
            </a:endParaRPr>
          </a:p>
          <a:p>
            <a:pPr marL="285750" indent="-285750" algn="just">
              <a:lnSpc>
                <a:spcPct val="100000"/>
              </a:lnSpc>
              <a:spcBef>
                <a:spcPct val="20000"/>
              </a:spcBef>
              <a:buFont typeface="Arial"/>
              <a:buChar char="•"/>
            </a:pPr>
            <a:r>
              <a:rPr lang="en-GB" kern="1200" cap="none" dirty="0">
                <a:solidFill>
                  <a:prstClr val="black"/>
                </a:solidFill>
                <a:latin typeface="Calibri"/>
                <a:ea typeface="+mn-ea"/>
                <a:cs typeface="Arial"/>
                <a:sym typeface="Montserrat"/>
              </a:rPr>
              <a:t>HUF account, kept by the National Bank of Hungary. The money circulation of the budget is executed through this account, incomes are arriving to this account, and expenditures are paid from here</a:t>
            </a:r>
            <a:endParaRPr lang="en-GB" kern="1200" cap="none" dirty="0">
              <a:solidFill>
                <a:prstClr val="black"/>
              </a:solidFill>
              <a:latin typeface="Calibri"/>
              <a:ea typeface="+mn-ea"/>
              <a:cs typeface="Arial"/>
            </a:endParaRPr>
          </a:p>
          <a:p>
            <a:pPr marL="285750" indent="-285750" algn="just">
              <a:lnSpc>
                <a:spcPct val="100000"/>
              </a:lnSpc>
              <a:spcBef>
                <a:spcPct val="20000"/>
              </a:spcBef>
              <a:buFont typeface="Arial"/>
              <a:buChar char="•"/>
            </a:pPr>
            <a:r>
              <a:rPr lang="en-GB" kern="1200" cap="none" dirty="0">
                <a:solidFill>
                  <a:prstClr val="black"/>
                </a:solidFill>
                <a:latin typeface="Calibri"/>
                <a:ea typeface="+mn-ea"/>
                <a:cs typeface="Arial"/>
              </a:rPr>
              <a:t>TSA covers (subaccounts of the TSA):</a:t>
            </a:r>
            <a:endParaRPr lang="en-US" sz="2400" kern="1200" cap="none"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accounts of central budget institutions and chapters;</a:t>
            </a:r>
            <a:endParaRPr lang="en-US" kern="1200" cap="none"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social security funds and</a:t>
            </a:r>
            <a:r>
              <a:rPr lang="en-GB" kern="1200" dirty="0">
                <a:solidFill>
                  <a:prstClr val="black"/>
                </a:solidFill>
                <a:latin typeface="Arial"/>
                <a:ea typeface="+mn-ea"/>
                <a:cs typeface="Arial"/>
              </a:rPr>
              <a:t> extra-budgetary</a:t>
            </a:r>
            <a:r>
              <a:rPr lang="en-GB" kern="1200" cap="none" dirty="0">
                <a:solidFill>
                  <a:prstClr val="black"/>
                </a:solidFill>
                <a:latin typeface="Arial"/>
                <a:ea typeface="+mn-ea"/>
                <a:cs typeface="Arial"/>
              </a:rPr>
              <a:t> funds;</a:t>
            </a:r>
            <a:endParaRPr lang="en-US" kern="1200"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accounts linked to centrally managed appropriations;</a:t>
            </a:r>
            <a:endParaRPr lang="en-US" kern="1200" cap="none"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finance related accounts;</a:t>
            </a:r>
            <a:endParaRPr lang="en-US" kern="1200"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accounts of regional development councils;</a:t>
            </a:r>
            <a:endParaRPr lang="en-US" kern="1200"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accounts of county governments and their offices;</a:t>
            </a:r>
            <a:endParaRPr lang="en-US" kern="1200"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accounts of public foundations;</a:t>
            </a:r>
            <a:endParaRPr lang="en-US" kern="1200"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accounts of </a:t>
            </a:r>
            <a:r>
              <a:rPr lang="en-GB" kern="1200" dirty="0">
                <a:solidFill>
                  <a:prstClr val="black"/>
                </a:solidFill>
                <a:latin typeface="Arial"/>
                <a:ea typeface="+mn-ea"/>
                <a:cs typeface="Arial"/>
              </a:rPr>
              <a:t>non-profit</a:t>
            </a:r>
            <a:r>
              <a:rPr lang="en-GB" kern="1200" cap="none" dirty="0">
                <a:solidFill>
                  <a:prstClr val="black"/>
                </a:solidFill>
                <a:latin typeface="Arial"/>
                <a:ea typeface="+mn-ea"/>
                <a:cs typeface="Arial"/>
              </a:rPr>
              <a:t> companies</a:t>
            </a:r>
            <a:r>
              <a:rPr lang="en-GB" kern="1200" dirty="0">
                <a:solidFill>
                  <a:prstClr val="black"/>
                </a:solidFill>
                <a:latin typeface="Arial"/>
                <a:ea typeface="+mn-ea"/>
                <a:cs typeface="Arial"/>
              </a:rPr>
              <a:t> (majority state influence);</a:t>
            </a:r>
            <a:endParaRPr lang="en-US" kern="1200" dirty="0">
              <a:solidFill>
                <a:prstClr val="black"/>
              </a:solidFill>
              <a:latin typeface="Arial"/>
              <a:ea typeface="+mn-ea"/>
              <a:cs typeface="Arial"/>
            </a:endParaRPr>
          </a:p>
          <a:p>
            <a:pPr marL="660400" lvl="1" indent="-280670" algn="just">
              <a:lnSpc>
                <a:spcPct val="100000"/>
              </a:lnSpc>
              <a:spcBef>
                <a:spcPct val="20000"/>
              </a:spcBef>
              <a:buFont typeface="Arial"/>
              <a:buChar char="•"/>
            </a:pPr>
            <a:r>
              <a:rPr lang="en-GB" kern="1200" cap="none" dirty="0">
                <a:solidFill>
                  <a:prstClr val="black"/>
                </a:solidFill>
                <a:latin typeface="Arial"/>
                <a:ea typeface="+mn-ea"/>
                <a:cs typeface="Arial"/>
              </a:rPr>
              <a:t>accounts of other organizations defined in the law on public finances</a:t>
            </a:r>
            <a:r>
              <a:rPr lang="hu-HU" kern="1200" cap="none" dirty="0">
                <a:solidFill>
                  <a:prstClr val="black"/>
                </a:solidFill>
                <a:latin typeface="Arial"/>
                <a:ea typeface="+mn-ea"/>
                <a:cs typeface="Arial"/>
              </a:rPr>
              <a:t>.</a:t>
            </a:r>
            <a:r>
              <a:rPr lang="en-GB" sz="2400" kern="1200" cap="none" dirty="0">
                <a:solidFill>
                  <a:prstClr val="black"/>
                </a:solidFill>
                <a:latin typeface="Arial"/>
                <a:ea typeface="+mn-ea"/>
                <a:cs typeface="Arial"/>
              </a:rPr>
              <a:t> </a:t>
            </a:r>
            <a:endParaRPr lang="en-US" sz="2400" kern="1200" cap="none">
              <a:solidFill>
                <a:prstClr val="black"/>
              </a:solidFill>
              <a:latin typeface="Arial"/>
              <a:ea typeface="+mn-ea"/>
              <a:cs typeface="Arial"/>
            </a:endParaRPr>
          </a:p>
          <a:p>
            <a:pPr marL="660400" lvl="1" indent="-280670" algn="just">
              <a:lnSpc>
                <a:spcPct val="100000"/>
              </a:lnSpc>
              <a:spcBef>
                <a:spcPct val="20000"/>
              </a:spcBef>
              <a:buFont typeface="Arial"/>
              <a:buChar char="•"/>
            </a:pPr>
            <a:endParaRPr lang="en-GB" kern="1200" cap="none" dirty="0">
              <a:solidFill>
                <a:prstClr val="black"/>
              </a:solidFill>
              <a:latin typeface="Calibri"/>
              <a:ea typeface="+mn-ea"/>
              <a:cs typeface="Arial"/>
            </a:endParaRPr>
          </a:p>
        </p:txBody>
      </p:sp>
    </p:spTree>
    <p:extLst>
      <p:ext uri="{BB962C8B-B14F-4D97-AF65-F5344CB8AC3E}">
        <p14:creationId xmlns:p14="http://schemas.microsoft.com/office/powerpoint/2010/main" val="6797509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Structure of the </a:t>
            </a:r>
            <a:r>
              <a:rPr lang="en-US" sz="2000" dirty="0" err="1"/>
              <a:t>tsa</a:t>
            </a:r>
            <a:r>
              <a:rPr lang="en-US" sz="2000" dirty="0"/>
              <a:t> subaccounts</a:t>
            </a:r>
            <a:br>
              <a:rPr lang="en-US" sz="2000" dirty="0"/>
            </a:br>
            <a:endParaRPr lang="hu-HU"/>
          </a:p>
        </p:txBody>
      </p:sp>
      <p:sp>
        <p:nvSpPr>
          <p:cNvPr id="4" name="Tartalom helye 2"/>
          <p:cNvSpPr txBox="1">
            <a:spLocks/>
          </p:cNvSpPr>
          <p:nvPr/>
        </p:nvSpPr>
        <p:spPr>
          <a:xfrm>
            <a:off x="457200" y="1340768"/>
            <a:ext cx="8229600" cy="4785395"/>
          </a:xfrm>
        </p:spPr>
        <p:txBody>
          <a:bodyPr lIns="91440" tIns="45720" rIns="91440" bIns="45720" anchor="t">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502285" lvl="3" indent="0" algn="just" hangingPunct="1">
              <a:buNone/>
            </a:pPr>
            <a:endParaRPr lang="hu-HU" kern="1200" dirty="0">
              <a:solidFill>
                <a:prstClr val="black"/>
              </a:solidFill>
              <a:latin typeface="Calibri"/>
              <a:ea typeface="+mn-ea"/>
              <a:cs typeface="+mn-cs"/>
            </a:endParaRPr>
          </a:p>
          <a:p>
            <a:pPr marL="502285" lvl="3" indent="0" algn="just" hangingPunct="1">
              <a:buNone/>
            </a:pPr>
            <a:endParaRPr lang="hu-HU" kern="1200" dirty="0">
              <a:solidFill>
                <a:prstClr val="black"/>
              </a:solidFill>
              <a:latin typeface="Calibri"/>
              <a:ea typeface="+mn-ea"/>
              <a:cs typeface="+mn-cs"/>
            </a:endParaRPr>
          </a:p>
        </p:txBody>
      </p:sp>
      <p:pic>
        <p:nvPicPr>
          <p:cNvPr id="3" name="Kép 2" descr="A képen szöveg, képernyőkép, szoftver, Weblap látható&#10;&#10;Automatikusan generált leírás">
            <a:extLst>
              <a:ext uri="{FF2B5EF4-FFF2-40B4-BE49-F238E27FC236}">
                <a16:creationId xmlns:a16="http://schemas.microsoft.com/office/drawing/2014/main" id="{4880A50C-BF3E-A265-4FBF-DF136E3BA837}"/>
              </a:ext>
            </a:extLst>
          </p:cNvPr>
          <p:cNvPicPr>
            <a:picLocks noChangeAspect="1"/>
          </p:cNvPicPr>
          <p:nvPr/>
        </p:nvPicPr>
        <p:blipFill>
          <a:blip r:embed="rId3"/>
          <a:stretch>
            <a:fillRect/>
          </a:stretch>
        </p:blipFill>
        <p:spPr>
          <a:xfrm>
            <a:off x="1124769" y="1159338"/>
            <a:ext cx="7013671" cy="5079271"/>
          </a:xfrm>
          <a:prstGeom prst="rect">
            <a:avLst/>
          </a:prstGeom>
        </p:spPr>
      </p:pic>
    </p:spTree>
    <p:extLst>
      <p:ext uri="{BB962C8B-B14F-4D97-AF65-F5344CB8AC3E}">
        <p14:creationId xmlns:p14="http://schemas.microsoft.com/office/powerpoint/2010/main" val="21126714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Forecasting the balance of the Treasury Single Account</a:t>
            </a:r>
            <a:br>
              <a:rPr lang="hu-HU" sz="2000" dirty="0"/>
            </a:br>
            <a:endParaRPr lang="hu-HU"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The Hungarian State Treasury prepares forecasts on the liquidity position of the central subsystem of public finances. </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Daily breakdown</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Current month + two months ahead</a:t>
            </a:r>
            <a:endParaRPr lang="hu-HU" kern="1200" dirty="0">
              <a:solidFill>
                <a:prstClr val="black"/>
              </a:solidFill>
              <a:latin typeface="Calibri"/>
              <a:ea typeface="+mn-ea"/>
              <a:cs typeface="+mn-cs"/>
              <a:sym typeface="Montserrat"/>
            </a:endParaRPr>
          </a:p>
          <a:p>
            <a:pPr marL="788082" lvl="3" indent="-285750" algn="just" hangingPunct="1">
              <a:buFont typeface="Calibri" panose="020F0502020204030204" pitchFamily="34" charset="0"/>
              <a:buChar char="→"/>
            </a:pPr>
            <a:r>
              <a:rPr lang="en-US" kern="1200" dirty="0">
                <a:solidFill>
                  <a:prstClr val="black"/>
                </a:solidFill>
                <a:latin typeface="Calibri"/>
                <a:ea typeface="+mn-ea"/>
                <a:cs typeface="+mn-cs"/>
                <a:sym typeface="Montserrat"/>
              </a:rPr>
              <a:t>Government Debt Management Agency</a:t>
            </a:r>
            <a:endParaRPr lang="hu-HU" kern="1200" dirty="0">
              <a:solidFill>
                <a:prstClr val="black"/>
              </a:solidFill>
              <a:latin typeface="Calibri"/>
              <a:ea typeface="+mn-ea"/>
              <a:cs typeface="+mn-cs"/>
              <a:sym typeface="Montserrat"/>
            </a:endParaRPr>
          </a:p>
          <a:p>
            <a:pPr marL="788082" lvl="3" indent="-285750" algn="just" hangingPunct="1">
              <a:buFont typeface="Calibri" panose="020F0502020204030204" pitchFamily="34" charset="0"/>
              <a:buChar char="→"/>
            </a:pPr>
            <a:r>
              <a:rPr lang="en-US" kern="1200" dirty="0">
                <a:solidFill>
                  <a:prstClr val="black"/>
                </a:solidFill>
                <a:latin typeface="Calibri"/>
                <a:ea typeface="+mn-ea"/>
                <a:cs typeface="+mn-cs"/>
                <a:sym typeface="Montserrat"/>
              </a:rPr>
              <a:t>National Bank of Hungary</a:t>
            </a:r>
            <a:r>
              <a:rPr lang="hu-HU" kern="1200" dirty="0">
                <a:solidFill>
                  <a:prstClr val="black"/>
                </a:solidFill>
                <a:latin typeface="Calibri"/>
                <a:ea typeface="+mn-ea"/>
                <a:cs typeface="+mn-cs"/>
                <a:sym typeface="Montserrat"/>
              </a:rPr>
              <a:t> </a:t>
            </a:r>
          </a:p>
          <a:p>
            <a:pPr marL="788082" lvl="3" indent="-285750" algn="just" hangingPunct="1">
              <a:buFont typeface="Calibri" panose="020F0502020204030204" pitchFamily="34" charset="0"/>
              <a:buChar char="→"/>
            </a:pPr>
            <a:r>
              <a:rPr lang="en-US" kern="1200" dirty="0">
                <a:solidFill>
                  <a:prstClr val="black"/>
                </a:solidFill>
                <a:latin typeface="Calibri"/>
                <a:ea typeface="+mn-ea"/>
                <a:cs typeface="+mn-cs"/>
                <a:sym typeface="Montserrat"/>
              </a:rPr>
              <a:t>Ministry of Finance</a:t>
            </a:r>
            <a:endParaRPr lang="hu-HU" kern="1200" dirty="0">
              <a:solidFill>
                <a:prstClr val="black"/>
              </a:solidFill>
              <a:latin typeface="Calibri"/>
              <a:ea typeface="+mn-ea"/>
              <a:cs typeface="+mn-cs"/>
              <a:sym typeface="Montserrat"/>
            </a:endParaRPr>
          </a:p>
          <a:p>
            <a:pPr marL="502332" lvl="3" indent="0" algn="just" hangingPunct="1">
              <a:buNone/>
            </a:pPr>
            <a:endParaRPr lang="hu-HU" kern="1200" dirty="0">
              <a:solidFill>
                <a:prstClr val="black"/>
              </a:solidFill>
              <a:latin typeface="Calibri"/>
              <a:ea typeface="+mn-ea"/>
              <a:cs typeface="+mn-cs"/>
              <a:sym typeface="Montserrat"/>
            </a:endParaRPr>
          </a:p>
          <a:p>
            <a:pPr marL="502332" lvl="3" indent="0" algn="just" hangingPunct="1">
              <a:buNone/>
            </a:pPr>
            <a:endParaRPr lang="hu-HU" kern="1200" dirty="0">
              <a:solidFill>
                <a:prstClr val="black"/>
              </a:solidFill>
              <a:latin typeface="Calibri"/>
              <a:ea typeface="+mn-ea"/>
              <a:cs typeface="+mn-cs"/>
              <a:sym typeface="Montserrat"/>
            </a:endParaRPr>
          </a:p>
        </p:txBody>
      </p:sp>
      <p:pic>
        <p:nvPicPr>
          <p:cNvPr id="2" name="Kép 1"/>
          <p:cNvPicPr>
            <a:picLocks noChangeAspect="1"/>
          </p:cNvPicPr>
          <p:nvPr/>
        </p:nvPicPr>
        <p:blipFill>
          <a:blip r:embed="rId3"/>
          <a:stretch>
            <a:fillRect/>
          </a:stretch>
        </p:blipFill>
        <p:spPr>
          <a:xfrm>
            <a:off x="3186112" y="4294563"/>
            <a:ext cx="2771775" cy="1028700"/>
          </a:xfrm>
          <a:prstGeom prst="rect">
            <a:avLst/>
          </a:prstGeom>
        </p:spPr>
      </p:pic>
    </p:spTree>
    <p:extLst>
      <p:ext uri="{BB962C8B-B14F-4D97-AF65-F5344CB8AC3E}">
        <p14:creationId xmlns:p14="http://schemas.microsoft.com/office/powerpoint/2010/main" val="16797403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Forecasting the balance of the Treasury Single Account</a:t>
            </a:r>
            <a:r>
              <a:rPr lang="hu-HU" sz="2000" dirty="0"/>
              <a:t> – </a:t>
            </a:r>
            <a:r>
              <a:rPr lang="en-US" sz="2000" dirty="0"/>
              <a:t>Resources</a:t>
            </a:r>
            <a:br>
              <a:rPr lang="hu-HU" sz="2000" dirty="0"/>
            </a:br>
            <a:endParaRPr lang="hu-HU" sz="2000" dirty="0"/>
          </a:p>
        </p:txBody>
      </p:sp>
      <p:sp>
        <p:nvSpPr>
          <p:cNvPr id="4" name="Tartalom helye 2"/>
          <p:cNvSpPr txBox="1">
            <a:spLocks/>
          </p:cNvSpPr>
          <p:nvPr/>
        </p:nvSpPr>
        <p:spPr>
          <a:xfrm>
            <a:off x="457200" y="1340768"/>
            <a:ext cx="8229600" cy="4785395"/>
          </a:xfrm>
          <a:blipFill>
            <a:blip r:embed="rId3"/>
            <a:tile tx="0" ty="0" sx="100000" sy="100000" flip="none" algn="tl"/>
          </a:blipFill>
        </p:spPr>
        <p:txBody>
          <a:bodyPr numCol="2">
            <a:sp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Quick/daily report on the budgetary position of the central subsystem</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Analytical sheet on the revenues and expenditures</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Forecast on revenues and expenditures of spending units and chapter-managed appropriations</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Forecast on revenues and expenditures of Social Security Funds and Extra Budgetary Funds</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Data provision on the expected </a:t>
            </a:r>
            <a:r>
              <a:rPr lang="hu-HU" kern="1200" dirty="0">
                <a:solidFill>
                  <a:prstClr val="black"/>
                </a:solidFill>
                <a:latin typeface="Calibri"/>
                <a:ea typeface="+mn-ea"/>
                <a:cs typeface="+mn-cs"/>
                <a:sym typeface="Montserrat"/>
              </a:rPr>
              <a:t>(</a:t>
            </a:r>
            <a:r>
              <a:rPr lang="en-US" kern="1200" dirty="0">
                <a:solidFill>
                  <a:prstClr val="black"/>
                </a:solidFill>
                <a:latin typeface="Calibri"/>
                <a:ea typeface="+mn-ea"/>
                <a:cs typeface="+mn-cs"/>
                <a:sym typeface="Montserrat"/>
              </a:rPr>
              <a:t>large amount</a:t>
            </a:r>
            <a:r>
              <a:rPr lang="hu-HU" kern="1200" dirty="0">
                <a:solidFill>
                  <a:prstClr val="black"/>
                </a:solidFill>
                <a:latin typeface="Calibri"/>
                <a:ea typeface="+mn-ea"/>
                <a:cs typeface="+mn-cs"/>
                <a:sym typeface="Montserrat"/>
              </a:rPr>
              <a:t>)</a:t>
            </a:r>
            <a:r>
              <a:rPr lang="en-US" kern="1200" dirty="0">
                <a:solidFill>
                  <a:prstClr val="black"/>
                </a:solidFill>
                <a:latin typeface="Calibri"/>
                <a:ea typeface="+mn-ea"/>
                <a:cs typeface="+mn-cs"/>
                <a:sym typeface="Montserrat"/>
              </a:rPr>
              <a:t> expenditures</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Debt management outlook and issuance calendar from the Debt Management Agency</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Expenditures related to the European Agricultural Guarantee Fund (on paper) </a:t>
            </a:r>
            <a:endParaRPr lang="hu-HU" kern="1200" dirty="0">
              <a:solidFill>
                <a:prstClr val="black"/>
              </a:solidFill>
              <a:latin typeface="Calibri"/>
              <a:ea typeface="+mn-ea"/>
              <a:cs typeface="+mn-cs"/>
              <a:sym typeface="Montserrat"/>
            </a:endParaRPr>
          </a:p>
          <a:p>
            <a:pPr marL="502332" lvl="3" indent="0" algn="just" hangingPunct="1">
              <a:buNone/>
            </a:pPr>
            <a:endParaRPr lang="hu-HU" kern="1200" dirty="0">
              <a:solidFill>
                <a:prstClr val="black"/>
              </a:solidFill>
              <a:latin typeface="Calibri"/>
              <a:ea typeface="+mn-ea"/>
              <a:cs typeface="+mn-cs"/>
              <a:sym typeface="Montserrat"/>
            </a:endParaRPr>
          </a:p>
        </p:txBody>
      </p:sp>
      <p:pic>
        <p:nvPicPr>
          <p:cNvPr id="3" name="Kép 2"/>
          <p:cNvPicPr>
            <a:picLocks noChangeAspect="1"/>
          </p:cNvPicPr>
          <p:nvPr/>
        </p:nvPicPr>
        <p:blipFill>
          <a:blip r:embed="rId4"/>
          <a:stretch>
            <a:fillRect/>
          </a:stretch>
        </p:blipFill>
        <p:spPr>
          <a:xfrm>
            <a:off x="6302693" y="5037226"/>
            <a:ext cx="2841307" cy="1458687"/>
          </a:xfrm>
          <a:prstGeom prst="rect">
            <a:avLst/>
          </a:prstGeom>
        </p:spPr>
      </p:pic>
      <p:pic>
        <p:nvPicPr>
          <p:cNvPr id="6" name="Kép 5"/>
          <p:cNvPicPr>
            <a:picLocks noChangeAspect="1"/>
          </p:cNvPicPr>
          <p:nvPr/>
        </p:nvPicPr>
        <p:blipFill>
          <a:blip r:embed="rId5"/>
          <a:stretch>
            <a:fillRect/>
          </a:stretch>
        </p:blipFill>
        <p:spPr>
          <a:xfrm>
            <a:off x="4804586" y="1765175"/>
            <a:ext cx="2778182" cy="1232258"/>
          </a:xfrm>
          <a:prstGeom prst="rect">
            <a:avLst/>
          </a:prstGeom>
        </p:spPr>
      </p:pic>
      <p:pic>
        <p:nvPicPr>
          <p:cNvPr id="7" name="Kép 6"/>
          <p:cNvPicPr>
            <a:picLocks noChangeAspect="1"/>
          </p:cNvPicPr>
          <p:nvPr/>
        </p:nvPicPr>
        <p:blipFill>
          <a:blip r:embed="rId6"/>
          <a:stretch>
            <a:fillRect/>
          </a:stretch>
        </p:blipFill>
        <p:spPr>
          <a:xfrm>
            <a:off x="6965252" y="2226380"/>
            <a:ext cx="1300099" cy="2146675"/>
          </a:xfrm>
          <a:prstGeom prst="rect">
            <a:avLst/>
          </a:prstGeom>
        </p:spPr>
      </p:pic>
      <p:pic>
        <p:nvPicPr>
          <p:cNvPr id="8" name="Kép 7"/>
          <p:cNvPicPr>
            <a:picLocks noChangeAspect="1"/>
          </p:cNvPicPr>
          <p:nvPr/>
        </p:nvPicPr>
        <p:blipFill>
          <a:blip r:embed="rId7"/>
          <a:stretch>
            <a:fillRect/>
          </a:stretch>
        </p:blipFill>
        <p:spPr>
          <a:xfrm>
            <a:off x="5203276" y="2934194"/>
            <a:ext cx="1363287" cy="2877721"/>
          </a:xfrm>
          <a:prstGeom prst="rect">
            <a:avLst/>
          </a:prstGeom>
        </p:spPr>
      </p:pic>
    </p:spTree>
    <p:extLst>
      <p:ext uri="{BB962C8B-B14F-4D97-AF65-F5344CB8AC3E}">
        <p14:creationId xmlns:p14="http://schemas.microsoft.com/office/powerpoint/2010/main" val="6056117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just"/>
            <a:r>
              <a:rPr lang="en-US" sz="2000" dirty="0"/>
              <a:t>Resource data - Quick/daily report on the budgetary position of the central subsystem</a:t>
            </a:r>
            <a:br>
              <a:rPr lang="hu-HU" sz="2000" dirty="0"/>
            </a:br>
            <a:endParaRPr lang="hu-HU"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Based on the circulation of the accounts managed by the Treasury.</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Every account is assigned to a line of the daily report.</a:t>
            </a: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Main lines - Revenues (</a:t>
            </a:r>
            <a:r>
              <a:rPr lang="en-US" b="1" kern="1200" dirty="0">
                <a:solidFill>
                  <a:prstClr val="black"/>
                </a:solidFill>
                <a:latin typeface="Calibri"/>
                <a:ea typeface="+mn-ea"/>
                <a:cs typeface="+mn-cs"/>
                <a:sym typeface="Montserrat"/>
              </a:rPr>
              <a:t>Budgetary items</a:t>
            </a:r>
            <a:r>
              <a:rPr lang="en-US" kern="1200" dirty="0">
                <a:solidFill>
                  <a:prstClr val="black"/>
                </a:solidFill>
                <a:latin typeface="Calibri"/>
                <a:ea typeface="+mn-ea"/>
                <a:cs typeface="+mn-cs"/>
                <a:sym typeface="Montserrat"/>
              </a:rPr>
              <a:t>)</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Payments of economic organizations</a:t>
            </a:r>
            <a:r>
              <a:rPr lang="hu-HU" kern="1200" dirty="0">
                <a:solidFill>
                  <a:prstClr val="black"/>
                </a:solidFill>
                <a:latin typeface="Calibri"/>
                <a:ea typeface="+mn-ea"/>
                <a:cs typeface="+mn-cs"/>
                <a:sym typeface="Montserrat"/>
              </a:rPr>
              <a:t> </a:t>
            </a:r>
            <a:r>
              <a:rPr lang="hu-HU" sz="1050" kern="1200" dirty="0">
                <a:solidFill>
                  <a:prstClr val="black"/>
                </a:solidFill>
                <a:latin typeface="Calibri"/>
                <a:ea typeface="+mn-ea"/>
                <a:cs typeface="+mn-cs"/>
                <a:sym typeface="Montserrat"/>
              </a:rPr>
              <a:t>(</a:t>
            </a:r>
            <a:r>
              <a:rPr lang="en-US" sz="1050" kern="1200" dirty="0">
                <a:solidFill>
                  <a:prstClr val="black"/>
                </a:solidFill>
                <a:latin typeface="Calibri"/>
                <a:sym typeface="Montserrat"/>
              </a:rPr>
              <a:t>Corporate tax</a:t>
            </a:r>
            <a:r>
              <a:rPr lang="hu-HU" sz="1050" kern="1200" dirty="0">
                <a:solidFill>
                  <a:prstClr val="black"/>
                </a:solidFill>
                <a:latin typeface="Calibri"/>
                <a:sym typeface="Montserrat"/>
              </a:rPr>
              <a:t>, </a:t>
            </a:r>
            <a:r>
              <a:rPr lang="en-US" sz="1050" kern="1200" dirty="0">
                <a:solidFill>
                  <a:prstClr val="black"/>
                </a:solidFill>
                <a:latin typeface="Calibri"/>
                <a:sym typeface="Montserrat"/>
              </a:rPr>
              <a:t>Special tax on financial organizations</a:t>
            </a:r>
            <a:r>
              <a:rPr lang="hu-HU" sz="1050" kern="1200" dirty="0">
                <a:solidFill>
                  <a:prstClr val="black"/>
                </a:solidFill>
                <a:latin typeface="Calibri"/>
                <a:sym typeface="Montserrat"/>
              </a:rPr>
              <a:t>, </a:t>
            </a:r>
            <a:r>
              <a:rPr lang="en-US" sz="1050" kern="1200" dirty="0">
                <a:solidFill>
                  <a:prstClr val="black"/>
                </a:solidFill>
                <a:latin typeface="Calibri"/>
                <a:sym typeface="Montserrat"/>
              </a:rPr>
              <a:t>Advertising tax</a:t>
            </a:r>
            <a:r>
              <a:rPr lang="hu-HU" sz="1050" kern="1200" dirty="0">
                <a:solidFill>
                  <a:prstClr val="black"/>
                </a:solidFill>
                <a:latin typeface="Calibri"/>
                <a:sym typeface="Montserrat"/>
              </a:rPr>
              <a:t>, </a:t>
            </a:r>
            <a:r>
              <a:rPr lang="en-US" sz="1050" kern="1200" dirty="0">
                <a:solidFill>
                  <a:prstClr val="black"/>
                </a:solidFill>
                <a:latin typeface="Calibri"/>
                <a:sym typeface="Montserrat"/>
              </a:rPr>
              <a:t>Game tax</a:t>
            </a:r>
            <a:r>
              <a:rPr lang="hu-HU" sz="1050" kern="1200" dirty="0">
                <a:solidFill>
                  <a:prstClr val="black"/>
                </a:solidFill>
                <a:latin typeface="Calibri"/>
                <a:sym typeface="Montserrat"/>
              </a:rPr>
              <a:t>, </a:t>
            </a:r>
            <a:r>
              <a:rPr lang="en-US" sz="1050" kern="1200" dirty="0">
                <a:solidFill>
                  <a:prstClr val="black"/>
                </a:solidFill>
                <a:latin typeface="Calibri"/>
                <a:sym typeface="Montserrat"/>
              </a:rPr>
              <a:t>Mining royalty</a:t>
            </a:r>
            <a:r>
              <a:rPr lang="hu-HU" sz="1050" kern="1200" dirty="0">
                <a:solidFill>
                  <a:prstClr val="black"/>
                </a:solidFill>
                <a:latin typeface="Calibri"/>
                <a:sym typeface="Montserrat"/>
              </a:rPr>
              <a:t>…</a:t>
            </a:r>
            <a:r>
              <a:rPr lang="hu-HU" sz="1050" kern="1200" dirty="0">
                <a:solidFill>
                  <a:prstClr val="black"/>
                </a:solidFill>
                <a:latin typeface="Calibri"/>
                <a:ea typeface="+mn-ea"/>
                <a:cs typeface="+mn-cs"/>
                <a:sym typeface="Montserrat"/>
              </a:rPr>
              <a:t>)</a:t>
            </a:r>
            <a:r>
              <a:rPr lang="en-US" sz="2000" kern="1200" dirty="0">
                <a:solidFill>
                  <a:prstClr val="black"/>
                </a:solidFill>
                <a:latin typeface="Calibri"/>
                <a:ea typeface="+mn-ea"/>
                <a:cs typeface="+mn-cs"/>
                <a:sym typeface="Montserrat"/>
              </a:rPr>
              <a:t>	</a:t>
            </a:r>
            <a:endParaRPr lang="hu-HU" sz="2000"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Taxes related to consumption</a:t>
            </a:r>
            <a:r>
              <a:rPr lang="hu-HU" kern="1200" dirty="0">
                <a:solidFill>
                  <a:prstClr val="black"/>
                </a:solidFill>
                <a:latin typeface="Calibri"/>
                <a:ea typeface="+mn-ea"/>
                <a:cs typeface="+mn-cs"/>
                <a:sym typeface="Montserrat"/>
              </a:rPr>
              <a:t> </a:t>
            </a:r>
            <a:r>
              <a:rPr lang="hu-HU" sz="1050" kern="1200" dirty="0">
                <a:solidFill>
                  <a:prstClr val="black"/>
                </a:solidFill>
                <a:latin typeface="Calibri"/>
                <a:ea typeface="+mn-ea"/>
                <a:cs typeface="+mn-cs"/>
                <a:sym typeface="Montserrat"/>
              </a:rPr>
              <a:t>(</a:t>
            </a:r>
            <a:r>
              <a:rPr lang="en-US" sz="1050" kern="1200" dirty="0">
                <a:solidFill>
                  <a:prstClr val="black"/>
                </a:solidFill>
                <a:latin typeface="Calibri"/>
                <a:sym typeface="Montserrat"/>
              </a:rPr>
              <a:t>Value added tax</a:t>
            </a:r>
            <a:r>
              <a:rPr lang="hu-HU" sz="1050" kern="1200" dirty="0">
                <a:solidFill>
                  <a:prstClr val="black"/>
                </a:solidFill>
                <a:latin typeface="Calibri"/>
                <a:sym typeface="Montserrat"/>
              </a:rPr>
              <a:t>, </a:t>
            </a:r>
            <a:r>
              <a:rPr lang="en-US" sz="1050" kern="1200" dirty="0">
                <a:solidFill>
                  <a:prstClr val="black"/>
                </a:solidFill>
                <a:latin typeface="Calibri"/>
                <a:sym typeface="Montserrat"/>
              </a:rPr>
              <a:t>Registration tax</a:t>
            </a:r>
            <a:r>
              <a:rPr lang="hu-HU" sz="1050" kern="1200" dirty="0">
                <a:solidFill>
                  <a:prstClr val="black"/>
                </a:solidFill>
                <a:latin typeface="Calibri"/>
                <a:sym typeface="Montserrat"/>
              </a:rPr>
              <a:t>, </a:t>
            </a:r>
            <a:r>
              <a:rPr lang="en-US" sz="1050" kern="1200" dirty="0">
                <a:solidFill>
                  <a:prstClr val="black"/>
                </a:solidFill>
                <a:latin typeface="Calibri"/>
                <a:sym typeface="Montserrat"/>
              </a:rPr>
              <a:t>Insurance tax</a:t>
            </a:r>
            <a:r>
              <a:rPr lang="hu-HU" sz="1050" kern="1200" dirty="0">
                <a:solidFill>
                  <a:prstClr val="black"/>
                </a:solidFill>
                <a:latin typeface="Calibri"/>
                <a:sym typeface="Montserrat"/>
              </a:rPr>
              <a:t>…</a:t>
            </a:r>
            <a:r>
              <a:rPr lang="hu-HU" sz="1050" kern="1200" dirty="0">
                <a:solidFill>
                  <a:prstClr val="black"/>
                </a:solidFill>
                <a:latin typeface="Calibri"/>
                <a:ea typeface="+mn-ea"/>
                <a:cs typeface="+mn-cs"/>
                <a:sym typeface="Montserrat"/>
              </a:rPr>
              <a:t>)</a:t>
            </a:r>
            <a:r>
              <a:rPr lang="en-US" sz="2000" kern="1200" dirty="0">
                <a:solidFill>
                  <a:prstClr val="black"/>
                </a:solidFill>
                <a:latin typeface="Calibri"/>
                <a:ea typeface="+mn-ea"/>
                <a:cs typeface="+mn-cs"/>
                <a:sym typeface="Montserrat"/>
              </a:rPr>
              <a:t>	</a:t>
            </a:r>
            <a:endParaRPr lang="hu-HU" sz="2000"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Payments of households</a:t>
            </a:r>
            <a:r>
              <a:rPr lang="hu-HU" kern="1200" dirty="0">
                <a:solidFill>
                  <a:prstClr val="black"/>
                </a:solidFill>
                <a:latin typeface="Calibri"/>
                <a:ea typeface="+mn-ea"/>
                <a:cs typeface="+mn-cs"/>
                <a:sym typeface="Montserrat"/>
              </a:rPr>
              <a:t> </a:t>
            </a:r>
            <a:r>
              <a:rPr lang="hu-HU" sz="1050" kern="1200" dirty="0">
                <a:solidFill>
                  <a:prstClr val="black"/>
                </a:solidFill>
                <a:latin typeface="Calibri"/>
                <a:ea typeface="+mn-ea"/>
                <a:cs typeface="+mn-cs"/>
                <a:sym typeface="Montserrat"/>
              </a:rPr>
              <a:t>(I</a:t>
            </a:r>
            <a:r>
              <a:rPr lang="en-US" sz="1050" kern="1200" dirty="0" err="1">
                <a:solidFill>
                  <a:prstClr val="black"/>
                </a:solidFill>
                <a:latin typeface="Calibri"/>
                <a:ea typeface="+mn-ea"/>
                <a:cs typeface="+mn-cs"/>
                <a:sym typeface="Montserrat"/>
              </a:rPr>
              <a:t>ncome</a:t>
            </a:r>
            <a:r>
              <a:rPr lang="en-US" sz="1050" kern="1200" dirty="0">
                <a:solidFill>
                  <a:prstClr val="black"/>
                </a:solidFill>
                <a:latin typeface="Calibri"/>
                <a:ea typeface="+mn-ea"/>
                <a:cs typeface="+mn-cs"/>
                <a:sym typeface="Montserrat"/>
              </a:rPr>
              <a:t> tax</a:t>
            </a:r>
            <a:r>
              <a:rPr lang="hu-HU" sz="1050" kern="1200" dirty="0">
                <a:solidFill>
                  <a:prstClr val="black"/>
                </a:solidFill>
                <a:latin typeface="Calibri"/>
                <a:ea typeface="+mn-ea"/>
                <a:cs typeface="+mn-cs"/>
                <a:sym typeface="Montserrat"/>
              </a:rPr>
              <a:t>, </a:t>
            </a:r>
            <a:r>
              <a:rPr lang="en-US" sz="1050" kern="1200" dirty="0">
                <a:solidFill>
                  <a:prstClr val="black"/>
                </a:solidFill>
                <a:latin typeface="Calibri"/>
                <a:ea typeface="+mn-ea"/>
                <a:cs typeface="+mn-cs"/>
                <a:sym typeface="Montserrat"/>
              </a:rPr>
              <a:t>Tax payments</a:t>
            </a:r>
            <a:r>
              <a:rPr lang="hu-HU" sz="1050" kern="1200" dirty="0">
                <a:solidFill>
                  <a:prstClr val="black"/>
                </a:solidFill>
                <a:latin typeface="Calibri"/>
                <a:ea typeface="+mn-ea"/>
                <a:cs typeface="+mn-cs"/>
                <a:sym typeface="Montserrat"/>
              </a:rPr>
              <a:t>, </a:t>
            </a:r>
            <a:r>
              <a:rPr lang="en-US" sz="1050" kern="1200" dirty="0">
                <a:solidFill>
                  <a:prstClr val="black"/>
                </a:solidFill>
                <a:latin typeface="Calibri"/>
                <a:ea typeface="+mn-ea"/>
                <a:cs typeface="+mn-cs"/>
                <a:sym typeface="Montserrat"/>
              </a:rPr>
              <a:t>Fee payments</a:t>
            </a:r>
            <a:r>
              <a:rPr lang="hu-HU" sz="1050" kern="1200" dirty="0">
                <a:solidFill>
                  <a:prstClr val="black"/>
                </a:solidFill>
                <a:latin typeface="Calibri"/>
                <a:ea typeface="+mn-ea"/>
                <a:cs typeface="+mn-cs"/>
                <a:sym typeface="Montserrat"/>
              </a:rPr>
              <a:t>…)</a:t>
            </a: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Revenues of spending units and chapter-managed appropriations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Revenues from both subsystems of public finances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State property-related revenues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Interests </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Revenues from the European Union</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Other revenues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Revenues of Extra Budgetary Funds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Revenues of Social Security Funds</a:t>
            </a:r>
            <a:endParaRPr lang="hu-HU" kern="1200" dirty="0">
              <a:solidFill>
                <a:prstClr val="black"/>
              </a:solidFill>
              <a:latin typeface="Calibri"/>
              <a:ea typeface="+mn-ea"/>
              <a:cs typeface="+mn-cs"/>
              <a:sym typeface="Montserrat"/>
            </a:endParaRPr>
          </a:p>
        </p:txBody>
      </p:sp>
    </p:spTree>
    <p:extLst>
      <p:ext uri="{BB962C8B-B14F-4D97-AF65-F5344CB8AC3E}">
        <p14:creationId xmlns:p14="http://schemas.microsoft.com/office/powerpoint/2010/main" val="21420958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just"/>
            <a:r>
              <a:rPr lang="en-US" sz="2000" dirty="0"/>
              <a:t>Resource data - Quick/daily report on the budgetary position of the central subsystem</a:t>
            </a:r>
            <a:br>
              <a:rPr lang="hu-HU" sz="2000" dirty="0"/>
            </a:br>
            <a:endParaRPr lang="hu-HU"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Main lines - Expenditures (</a:t>
            </a:r>
            <a:r>
              <a:rPr lang="en-US" b="1" kern="1200" dirty="0">
                <a:solidFill>
                  <a:prstClr val="black"/>
                </a:solidFill>
                <a:latin typeface="Calibri"/>
                <a:ea typeface="+mn-ea"/>
                <a:cs typeface="+mn-cs"/>
                <a:sym typeface="Montserrat"/>
              </a:rPr>
              <a:t>Budgetary items</a:t>
            </a:r>
            <a:r>
              <a:rPr lang="en-US" kern="1200" dirty="0">
                <a:solidFill>
                  <a:prstClr val="black"/>
                </a:solidFill>
                <a:latin typeface="Calibri"/>
                <a:ea typeface="+mn-ea"/>
                <a:cs typeface="+mn-cs"/>
                <a:sym typeface="Montserrat"/>
              </a:rPr>
              <a:t>)</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Individual and normative subsidies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Public service broadcasting fund support</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Social policy fees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Housing support</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Family support and social fund</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Expenditures of spending units  and chapter-managed appropriations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Supports for both subsystems of public finances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Expenditures of programs related to the European Union</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Interest payments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Reserves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Extraordinary expenses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Contribution to the budget of the European Union</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Other expenditures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Expenditures of Extra Budgetary Funds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Expenditures of Social Security Funds</a:t>
            </a:r>
            <a:endParaRPr lang="hu-HU" kern="1200" dirty="0">
              <a:solidFill>
                <a:prstClr val="black"/>
              </a:solidFill>
              <a:latin typeface="Calibri"/>
              <a:ea typeface="+mn-ea"/>
              <a:cs typeface="+mn-cs"/>
              <a:sym typeface="Montserrat"/>
            </a:endParaRPr>
          </a:p>
        </p:txBody>
      </p:sp>
    </p:spTree>
    <p:extLst>
      <p:ext uri="{BB962C8B-B14F-4D97-AF65-F5344CB8AC3E}">
        <p14:creationId xmlns:p14="http://schemas.microsoft.com/office/powerpoint/2010/main" val="30698562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just"/>
            <a:r>
              <a:rPr lang="en-US" sz="2000" dirty="0"/>
              <a:t>Resource data - Quick/daily report on the budgetary position of the central subsystem</a:t>
            </a:r>
            <a:br>
              <a:rPr lang="hu-HU" sz="2000" dirty="0"/>
            </a:br>
            <a:endParaRPr lang="hu-HU"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Main lines - Items to be financed (</a:t>
            </a:r>
            <a:r>
              <a:rPr lang="en-US" b="1" kern="1200" dirty="0">
                <a:solidFill>
                  <a:prstClr val="black"/>
                </a:solidFill>
                <a:latin typeface="Calibri"/>
                <a:ea typeface="+mn-ea"/>
                <a:cs typeface="+mn-cs"/>
                <a:sym typeface="Montserrat"/>
              </a:rPr>
              <a:t>Financial items</a:t>
            </a:r>
            <a:r>
              <a:rPr lang="en-US" kern="1200" dirty="0">
                <a:solidFill>
                  <a:prstClr val="black"/>
                </a:solidFill>
                <a:latin typeface="Calibri"/>
                <a:ea typeface="+mn-ea"/>
                <a:cs typeface="+mn-cs"/>
                <a:sym typeface="Montserrat"/>
              </a:rPr>
              <a:t>)</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Central budget deficit or surplus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Advance loan payments for local governments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Advances to the European Agricultural Guarantee Fund</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Technical accounts for wages from the preceding year </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Debt payment</a:t>
            </a:r>
            <a:endParaRPr lang="hu-HU" kern="1200" dirty="0">
              <a:solidFill>
                <a:prstClr val="black"/>
              </a:solidFill>
              <a:latin typeface="Calibri"/>
              <a:ea typeface="+mn-ea"/>
              <a:cs typeface="+mn-cs"/>
              <a:sym typeface="Montserrat"/>
            </a:endParaRPr>
          </a:p>
          <a:p>
            <a:pPr marL="502332" lvl="3" indent="0" algn="just" hangingPunct="1">
              <a:buNone/>
            </a:pP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kern="1200" dirty="0">
                <a:solidFill>
                  <a:prstClr val="black"/>
                </a:solidFill>
                <a:latin typeface="Calibri"/>
                <a:ea typeface="+mn-ea"/>
                <a:cs typeface="+mn-cs"/>
                <a:sym typeface="Montserrat"/>
              </a:rPr>
              <a:t>Main lines  - Financing items (</a:t>
            </a:r>
            <a:r>
              <a:rPr lang="en-US" b="1" kern="1200" dirty="0">
                <a:solidFill>
                  <a:prstClr val="black"/>
                </a:solidFill>
                <a:latin typeface="Calibri"/>
                <a:ea typeface="+mn-ea"/>
                <a:cs typeface="+mn-cs"/>
                <a:sym typeface="Montserrat"/>
              </a:rPr>
              <a:t>Financial items</a:t>
            </a:r>
            <a:r>
              <a:rPr lang="en-US" kern="1200" dirty="0">
                <a:solidFill>
                  <a:prstClr val="black"/>
                </a:solidFill>
                <a:latin typeface="Calibri"/>
                <a:ea typeface="+mn-ea"/>
                <a:cs typeface="+mn-cs"/>
                <a:sym typeface="Montserrat"/>
              </a:rPr>
              <a:t>)</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Own financing items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Government securities</a:t>
            </a:r>
            <a:endParaRPr lang="hu-HU" kern="1200" dirty="0">
              <a:solidFill>
                <a:prstClr val="black"/>
              </a:solidFill>
              <a:latin typeface="Calibri"/>
              <a:ea typeface="+mn-ea"/>
              <a:cs typeface="+mn-cs"/>
              <a:sym typeface="Montserrat"/>
            </a:endParaRPr>
          </a:p>
          <a:p>
            <a:pPr marL="788076" lvl="3" algn="just" hangingPunct="1">
              <a:buFont typeface="Arial" panose="020B0604020202020204" pitchFamily="34" charset="0"/>
              <a:buChar char="•"/>
            </a:pPr>
            <a:r>
              <a:rPr lang="en-US" kern="1200" dirty="0">
                <a:solidFill>
                  <a:prstClr val="black"/>
                </a:solidFill>
                <a:latin typeface="Calibri"/>
                <a:ea typeface="+mn-ea"/>
                <a:cs typeface="+mn-cs"/>
                <a:sym typeface="Montserrat"/>
              </a:rPr>
              <a:t>Loans</a:t>
            </a:r>
            <a:endParaRPr lang="hu-HU" kern="1200" dirty="0">
              <a:solidFill>
                <a:prstClr val="black"/>
              </a:solidFill>
              <a:latin typeface="Calibri"/>
              <a:ea typeface="+mn-ea"/>
              <a:cs typeface="+mn-cs"/>
              <a:sym typeface="Montserrat"/>
            </a:endParaRPr>
          </a:p>
        </p:txBody>
      </p:sp>
    </p:spTree>
    <p:extLst>
      <p:ext uri="{BB962C8B-B14F-4D97-AF65-F5344CB8AC3E}">
        <p14:creationId xmlns:p14="http://schemas.microsoft.com/office/powerpoint/2010/main" val="8455794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ím 4">
            <a:extLst>
              <a:ext uri="{FF2B5EF4-FFF2-40B4-BE49-F238E27FC236}">
                <a16:creationId xmlns:a16="http://schemas.microsoft.com/office/drawing/2014/main" id="{E03F48D5-D711-4673-B34B-7E9F67BCDA5C}"/>
              </a:ext>
            </a:extLst>
          </p:cNvPr>
          <p:cNvSpPr>
            <a:spLocks noGrp="1"/>
          </p:cNvSpPr>
          <p:nvPr>
            <p:ph type="title"/>
          </p:nvPr>
        </p:nvSpPr>
        <p:spPr>
          <a:xfrm>
            <a:off x="348854" y="299258"/>
            <a:ext cx="8470950" cy="1014153"/>
          </a:xfrm>
        </p:spPr>
        <p:txBody>
          <a:bodyPr>
            <a:noAutofit/>
          </a:bodyPr>
          <a:lstStyle/>
          <a:p>
            <a:pPr algn="ctr"/>
            <a:r>
              <a:rPr lang="en-US" sz="2000" dirty="0"/>
              <a:t>Structure of the Forecast table</a:t>
            </a:r>
            <a:br>
              <a:rPr lang="hu-HU" sz="2000" dirty="0"/>
            </a:br>
            <a:endParaRPr lang="hu-HU" sz="2000" dirty="0"/>
          </a:p>
        </p:txBody>
      </p:sp>
      <p:sp>
        <p:nvSpPr>
          <p:cNvPr id="4" name="Tartalom helye 2"/>
          <p:cNvSpPr txBox="1">
            <a:spLocks/>
          </p:cNvSpPr>
          <p:nvPr/>
        </p:nvSpPr>
        <p:spPr>
          <a:xfrm>
            <a:off x="457200" y="1340768"/>
            <a:ext cx="8229600" cy="4785395"/>
          </a:xfrm>
        </p:spPr>
        <p:txBody>
          <a:bodyPr>
            <a:noAutofit/>
          </a:bodyPr>
          <a:lstStyle>
            <a:lvl1pPr marL="360354" marR="0" indent="-360354" algn="l" defTabSz="896915" rtl="0" latinLnBrk="0">
              <a:lnSpc>
                <a:spcPct val="90000"/>
              </a:lnSpc>
              <a:spcBef>
                <a:spcPts val="1000"/>
              </a:spcBef>
              <a:spcAft>
                <a:spcPts val="0"/>
              </a:spcAft>
              <a:buClr>
                <a:srgbClr val="262626"/>
              </a:buClr>
              <a:buSzPct val="100000"/>
              <a:buFontTx/>
              <a:buAutoNum type="romanUcPeriod"/>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1pPr>
            <a:lvl2pPr marL="734714" marR="0" indent="-280700" algn="l" defTabSz="896915" rtl="0" latinLnBrk="0">
              <a:lnSpc>
                <a:spcPct val="90000"/>
              </a:lnSpc>
              <a:spcBef>
                <a:spcPts val="1000"/>
              </a:spcBef>
              <a:spcAft>
                <a:spcPts val="0"/>
              </a:spcAft>
              <a:buClr>
                <a:srgbClr val="262626"/>
              </a:buClr>
              <a:buSzPct val="100000"/>
              <a:buFontTx/>
              <a:buAutoNum type="arabicPeriod"/>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2pPr>
            <a:lvl3pPr marL="1076298"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3pPr>
            <a:lvl4pPr marL="1522374"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4pPr>
            <a:lvl5pPr marL="1973213" marR="0" indent="-285744" algn="l" defTabSz="896915" rtl="0" latinLnBrk="0">
              <a:lnSpc>
                <a:spcPct val="90000"/>
              </a:lnSpc>
              <a:spcBef>
                <a:spcPts val="1000"/>
              </a:spcBef>
              <a:spcAft>
                <a:spcPts val="0"/>
              </a:spcAft>
              <a:buClr>
                <a:srgbClr val="262626"/>
              </a:buClr>
              <a:buSzPct val="100000"/>
              <a:buFontTx/>
              <a:buChar char="–"/>
              <a:tabLst>
                <a:tab pos="533387" algn="l"/>
              </a:tabLst>
              <a:defRPr sz="1600" b="0" i="0" u="none" strike="noStrike" cap="none" spc="0" baseline="0">
                <a:ln>
                  <a:noFill/>
                </a:ln>
                <a:solidFill>
                  <a:srgbClr val="262626">
                    <a:alpha val="99000"/>
                  </a:srgbClr>
                </a:solidFill>
                <a:uFillTx/>
                <a:latin typeface="Montserrat" panose="00000500000000000000" pitchFamily="2" charset="-18"/>
                <a:ea typeface="Montserrat" panose="00000500000000000000" pitchFamily="2" charset="-18"/>
                <a:cs typeface="Montserrat" panose="00000500000000000000" pitchFamily="2" charset="-18"/>
                <a:sym typeface="Montserrat SemiBold"/>
              </a:defRPr>
            </a:lvl5pPr>
            <a:lvl6pPr marL="2514537"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6pPr>
            <a:lvl7pPr marL="2971726"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7pPr>
            <a:lvl8pPr marL="3428914"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8pPr>
            <a:lvl9pPr marL="3886103" marR="0" indent="-228594" algn="l" defTabSz="896915" rtl="0" latinLnBrk="0">
              <a:lnSpc>
                <a:spcPct val="90000"/>
              </a:lnSpc>
              <a:spcBef>
                <a:spcPts val="1000"/>
              </a:spcBef>
              <a:spcAft>
                <a:spcPts val="0"/>
              </a:spcAft>
              <a:buClr>
                <a:srgbClr val="262626"/>
              </a:buClr>
              <a:buSzPct val="100000"/>
              <a:buFontTx/>
              <a:buChar char="•"/>
              <a:tabLst>
                <a:tab pos="533387" algn="l"/>
              </a:tabLst>
              <a:defRPr sz="1800" b="0" i="0" u="none" strike="noStrike" cap="all" spc="0" baseline="0">
                <a:ln>
                  <a:noFill/>
                </a:ln>
                <a:solidFill>
                  <a:srgbClr val="262626">
                    <a:alpha val="99000"/>
                  </a:srgbClr>
                </a:solidFill>
                <a:uFillTx/>
                <a:latin typeface="Montserrat SemiBold"/>
                <a:ea typeface="Montserrat SemiBold"/>
                <a:cs typeface="Montserrat SemiBold"/>
                <a:sym typeface="Montserrat SemiBold"/>
              </a:defRPr>
            </a:lvl9pPr>
          </a:lstStyle>
          <a:p>
            <a:pPr marL="342000" lvl="2" algn="just" hangingPunct="1">
              <a:buFont typeface="Arial" panose="020B0604020202020204" pitchFamily="34" charset="0"/>
              <a:buChar char="•"/>
            </a:pPr>
            <a:endParaRPr lang="hu-HU" kern="1200" dirty="0">
              <a:solidFill>
                <a:prstClr val="black"/>
              </a:solidFill>
              <a:latin typeface="Calibri"/>
              <a:ea typeface="+mn-ea"/>
              <a:cs typeface="+mn-cs"/>
              <a:sym typeface="Montserrat"/>
            </a:endParaRPr>
          </a:p>
          <a:p>
            <a:pPr marL="342000" lvl="2" algn="just" hangingPunct="1">
              <a:buFont typeface="Arial" panose="020B0604020202020204" pitchFamily="34" charset="0"/>
              <a:buChar char="•"/>
            </a:pPr>
            <a:r>
              <a:rPr lang="en-US" sz="2400" kern="1200" dirty="0">
                <a:solidFill>
                  <a:prstClr val="black"/>
                </a:solidFill>
                <a:latin typeface="Calibri"/>
                <a:ea typeface="+mn-ea"/>
                <a:cs typeface="+mn-cs"/>
                <a:sym typeface="Montserrat"/>
              </a:rPr>
              <a:t>Balance of central budget</a:t>
            </a:r>
          </a:p>
          <a:p>
            <a:pPr marL="399156" lvl="2" indent="-342900" algn="just" hangingPunct="1">
              <a:buFont typeface="+mj-lt"/>
              <a:buAutoNum type="arabicPeriod"/>
            </a:pPr>
            <a:r>
              <a:rPr lang="en-US" sz="2400" kern="1200" dirty="0">
                <a:solidFill>
                  <a:prstClr val="black"/>
                </a:solidFill>
                <a:latin typeface="Calibri"/>
                <a:ea typeface="+mn-ea"/>
                <a:cs typeface="+mn-cs"/>
                <a:sym typeface="Montserrat"/>
              </a:rPr>
              <a:t>Financing need</a:t>
            </a:r>
          </a:p>
          <a:p>
            <a:pPr marL="399156" lvl="2" indent="-342900" algn="just" hangingPunct="1">
              <a:buFont typeface="+mj-lt"/>
              <a:buAutoNum type="arabicPeriod"/>
            </a:pPr>
            <a:r>
              <a:rPr lang="en-US" sz="2400" kern="1200" dirty="0">
                <a:solidFill>
                  <a:prstClr val="black"/>
                </a:solidFill>
                <a:latin typeface="Calibri"/>
                <a:ea typeface="+mn-ea"/>
                <a:cs typeface="+mn-cs"/>
                <a:sym typeface="Montserrat"/>
              </a:rPr>
              <a:t>Own financing items</a:t>
            </a:r>
          </a:p>
          <a:p>
            <a:pPr marL="399156" lvl="2" indent="-342900" algn="just" hangingPunct="1">
              <a:buFont typeface="+mj-lt"/>
              <a:buAutoNum type="arabicPeriod"/>
            </a:pPr>
            <a:r>
              <a:rPr lang="en-US" sz="2400" kern="1200" dirty="0">
                <a:solidFill>
                  <a:prstClr val="black"/>
                </a:solidFill>
                <a:latin typeface="Calibri"/>
                <a:ea typeface="+mn-ea"/>
                <a:cs typeface="+mn-cs"/>
                <a:sym typeface="Montserrat"/>
              </a:rPr>
              <a:t>Government Debt Management Agency operations</a:t>
            </a:r>
          </a:p>
          <a:p>
            <a:pPr marL="399156" lvl="2" indent="-342900" algn="just" hangingPunct="1">
              <a:buFont typeface="+mj-lt"/>
              <a:buAutoNum type="arabicPeriod"/>
            </a:pPr>
            <a:r>
              <a:rPr lang="en-US" sz="2400" u="sng" kern="1200" dirty="0">
                <a:solidFill>
                  <a:prstClr val="black"/>
                </a:solidFill>
                <a:latin typeface="Calibri"/>
                <a:ea typeface="+mn-ea"/>
                <a:cs typeface="+mn-cs"/>
                <a:sym typeface="Montserrat"/>
              </a:rPr>
              <a:t>Financing source together (2+3)</a:t>
            </a:r>
          </a:p>
          <a:p>
            <a:pPr marL="56256" lvl="2" indent="0" algn="just" hangingPunct="1">
              <a:buNone/>
            </a:pPr>
            <a:r>
              <a:rPr lang="en-US" sz="2400" kern="1200" dirty="0">
                <a:solidFill>
                  <a:prstClr val="black"/>
                </a:solidFill>
                <a:latin typeface="Calibri"/>
                <a:ea typeface="+mn-ea"/>
                <a:cs typeface="+mn-cs"/>
                <a:sym typeface="Montserrat"/>
              </a:rPr>
              <a:t>		= Balance</a:t>
            </a:r>
          </a:p>
          <a:p>
            <a:pPr marL="56256" lvl="2" indent="0" algn="just" hangingPunct="1">
              <a:buNone/>
            </a:pPr>
            <a:r>
              <a:rPr lang="en-US" sz="2400" kern="1200" dirty="0">
                <a:solidFill>
                  <a:prstClr val="black"/>
                </a:solidFill>
                <a:latin typeface="Calibri"/>
                <a:ea typeface="+mn-ea"/>
                <a:cs typeface="+mn-cs"/>
                <a:sym typeface="Montserrat"/>
              </a:rPr>
              <a:t>		</a:t>
            </a:r>
            <a:r>
              <a:rPr lang="en-US" sz="2400" kern="1200" dirty="0">
                <a:solidFill>
                  <a:srgbClr val="FF0000"/>
                </a:solidFill>
                <a:latin typeface="Calibri"/>
                <a:ea typeface="+mn-ea"/>
                <a:cs typeface="+mn-cs"/>
                <a:sym typeface="Montserrat"/>
              </a:rPr>
              <a:t>Calculated balance of TS</a:t>
            </a:r>
            <a:r>
              <a:rPr lang="hu-HU" sz="2400" kern="1200" dirty="0">
                <a:solidFill>
                  <a:srgbClr val="FF0000"/>
                </a:solidFill>
                <a:latin typeface="Calibri"/>
                <a:ea typeface="+mn-ea"/>
                <a:cs typeface="+mn-cs"/>
                <a:sym typeface="Montserrat"/>
              </a:rPr>
              <a:t>A</a:t>
            </a:r>
            <a:r>
              <a:rPr lang="en-US" sz="2400" kern="1200" dirty="0">
                <a:solidFill>
                  <a:prstClr val="black"/>
                </a:solidFill>
                <a:latin typeface="Calibri"/>
                <a:ea typeface="+mn-ea"/>
                <a:cs typeface="+mn-cs"/>
                <a:sym typeface="Montserrat"/>
              </a:rPr>
              <a:t>	 </a:t>
            </a:r>
            <a:endParaRPr lang="hu-HU" sz="2400" kern="1200" dirty="0">
              <a:solidFill>
                <a:prstClr val="black"/>
              </a:solidFill>
              <a:latin typeface="Calibri"/>
              <a:ea typeface="+mn-ea"/>
              <a:cs typeface="+mn-cs"/>
              <a:sym typeface="Montserrat"/>
            </a:endParaRPr>
          </a:p>
        </p:txBody>
      </p:sp>
    </p:spTree>
    <p:extLst>
      <p:ext uri="{BB962C8B-B14F-4D97-AF65-F5344CB8AC3E}">
        <p14:creationId xmlns:p14="http://schemas.microsoft.com/office/powerpoint/2010/main" val="1043454920"/>
      </p:ext>
    </p:extLst>
  </p:cSld>
  <p:clrMapOvr>
    <a:masterClrMapping/>
  </p:clrMapOvr>
  <p:transition spd="med"/>
</p:sld>
</file>

<file path=ppt/theme/theme1.xml><?xml version="1.0" encoding="utf-8"?>
<a:theme xmlns:a="http://schemas.openxmlformats.org/drawingml/2006/main" name="2_KÉPES CÍMDIÁK V2">
  <a:themeElements>
    <a:clrScheme name="4. egyéni séma">
      <a:dk1>
        <a:srgbClr val="00444B"/>
      </a:dk1>
      <a:lt1>
        <a:sysClr val="window" lastClr="FFFFFF"/>
      </a:lt1>
      <a:dk2>
        <a:srgbClr val="00444B"/>
      </a:dk2>
      <a:lt2>
        <a:srgbClr val="C8D865"/>
      </a:lt2>
      <a:accent1>
        <a:srgbClr val="EF776E"/>
      </a:accent1>
      <a:accent2>
        <a:srgbClr val="407378"/>
      </a:accent2>
      <a:accent3>
        <a:srgbClr val="80A2A5"/>
      </a:accent3>
      <a:accent4>
        <a:srgbClr val="C8D865"/>
      </a:accent4>
      <a:accent5>
        <a:srgbClr val="D6E28C"/>
      </a:accent5>
      <a:accent6>
        <a:srgbClr val="F39992"/>
      </a:accent6>
      <a:hlink>
        <a:srgbClr val="C8D865"/>
      </a:hlink>
      <a:folHlink>
        <a:srgbClr val="00444B"/>
      </a:folHlink>
    </a:clrScheme>
    <a:fontScheme name="2. egyéni séma">
      <a:majorFont>
        <a:latin typeface="Arial Black"/>
        <a:ea typeface="Calibri"/>
        <a:cs typeface="Calibri"/>
      </a:majorFont>
      <a:minorFont>
        <a:latin typeface="Arial"/>
        <a:ea typeface="Helvetica"/>
        <a:cs typeface="Helvetica"/>
      </a:minorFont>
    </a:fontScheme>
    <a:fmtScheme name="CÍMDIÁK 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6_KÉPES CÍMDIÁK V2">
  <a:themeElements>
    <a:clrScheme name="4. egyéni séma">
      <a:dk1>
        <a:srgbClr val="00444B"/>
      </a:dk1>
      <a:lt1>
        <a:sysClr val="window" lastClr="FFFFFF"/>
      </a:lt1>
      <a:dk2>
        <a:srgbClr val="00444B"/>
      </a:dk2>
      <a:lt2>
        <a:srgbClr val="C8D865"/>
      </a:lt2>
      <a:accent1>
        <a:srgbClr val="EF776E"/>
      </a:accent1>
      <a:accent2>
        <a:srgbClr val="407378"/>
      </a:accent2>
      <a:accent3>
        <a:srgbClr val="80A2A5"/>
      </a:accent3>
      <a:accent4>
        <a:srgbClr val="C8D865"/>
      </a:accent4>
      <a:accent5>
        <a:srgbClr val="D6E28C"/>
      </a:accent5>
      <a:accent6>
        <a:srgbClr val="F39992"/>
      </a:accent6>
      <a:hlink>
        <a:srgbClr val="C8D865"/>
      </a:hlink>
      <a:folHlink>
        <a:srgbClr val="00444B"/>
      </a:folHlink>
    </a:clrScheme>
    <a:fontScheme name="2. egyéni séma">
      <a:majorFont>
        <a:latin typeface="Arial Black"/>
        <a:ea typeface="Calibri"/>
        <a:cs typeface="Calibri"/>
      </a:majorFont>
      <a:minorFont>
        <a:latin typeface="Arial"/>
        <a:ea typeface="Helvetica"/>
        <a:cs typeface="Helvetica"/>
      </a:minorFont>
    </a:fontScheme>
    <a:fmtScheme name="CÍMDIÁK 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7_KÉPES CÍMDIÁK V2">
  <a:themeElements>
    <a:clrScheme name="4. egyéni séma">
      <a:dk1>
        <a:srgbClr val="00444B"/>
      </a:dk1>
      <a:lt1>
        <a:sysClr val="window" lastClr="FFFFFF"/>
      </a:lt1>
      <a:dk2>
        <a:srgbClr val="00444B"/>
      </a:dk2>
      <a:lt2>
        <a:srgbClr val="C8D865"/>
      </a:lt2>
      <a:accent1>
        <a:srgbClr val="EF776E"/>
      </a:accent1>
      <a:accent2>
        <a:srgbClr val="407378"/>
      </a:accent2>
      <a:accent3>
        <a:srgbClr val="80A2A5"/>
      </a:accent3>
      <a:accent4>
        <a:srgbClr val="C8D865"/>
      </a:accent4>
      <a:accent5>
        <a:srgbClr val="D6E28C"/>
      </a:accent5>
      <a:accent6>
        <a:srgbClr val="F39992"/>
      </a:accent6>
      <a:hlink>
        <a:srgbClr val="C8D865"/>
      </a:hlink>
      <a:folHlink>
        <a:srgbClr val="00444B"/>
      </a:folHlink>
    </a:clrScheme>
    <a:fontScheme name="2. egyéni séma">
      <a:majorFont>
        <a:latin typeface="Arial Black"/>
        <a:ea typeface="Calibri"/>
        <a:cs typeface="Calibri"/>
      </a:majorFont>
      <a:minorFont>
        <a:latin typeface="Arial"/>
        <a:ea typeface="Helvetica"/>
        <a:cs typeface="Helvetica"/>
      </a:minorFont>
    </a:fontScheme>
    <a:fmtScheme name="CÍMDIÁK 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CÍMDIÁK V1">
  <a:themeElements>
    <a:clrScheme name="CÍMDIÁK V1">
      <a:dk1>
        <a:srgbClr val="000000"/>
      </a:dk1>
      <a:lt1>
        <a:srgbClr val="FFFFFF"/>
      </a:lt1>
      <a:dk2>
        <a:srgbClr val="A7A7A7"/>
      </a:dk2>
      <a:lt2>
        <a:srgbClr val="535353"/>
      </a:lt2>
      <a:accent1>
        <a:srgbClr val="004564"/>
      </a:accent1>
      <a:accent2>
        <a:srgbClr val="A3A4A6"/>
      </a:accent2>
      <a:accent3>
        <a:srgbClr val="00BCB5"/>
      </a:accent3>
      <a:accent4>
        <a:srgbClr val="1F6972"/>
      </a:accent4>
      <a:accent5>
        <a:srgbClr val="EAE5C3"/>
      </a:accent5>
      <a:accent6>
        <a:srgbClr val="003046"/>
      </a:accent6>
      <a:hlink>
        <a:srgbClr val="0000FF"/>
      </a:hlink>
      <a:folHlink>
        <a:srgbClr val="FF00FF"/>
      </a:folHlink>
    </a:clrScheme>
    <a:fontScheme name="CÍMDIÁK V1">
      <a:majorFont>
        <a:latin typeface="Calibri"/>
        <a:ea typeface="Calibri"/>
        <a:cs typeface="Calibri"/>
      </a:majorFont>
      <a:minorFont>
        <a:latin typeface="Helvetica"/>
        <a:ea typeface="Helvetica"/>
        <a:cs typeface="Helvetica"/>
      </a:minorFont>
    </a:fontScheme>
    <a:fmtScheme name="CÍMDIÁK 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a:ea typeface="Montserrat"/>
            <a:cs typeface="Montserrat"/>
            <a:sym typeface="Montserra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34F7C14E30A73844A8703BBDE3B330E6" ma:contentTypeVersion="1" ma:contentTypeDescription="Új dokumentum létrehozása." ma:contentTypeScope="" ma:versionID="683fa3934d23e17c1bf9216260864be8">
  <xsd:schema xmlns:xsd="http://www.w3.org/2001/XMLSchema" xmlns:xs="http://www.w3.org/2001/XMLSchema" xmlns:p="http://schemas.microsoft.com/office/2006/metadata/properties" xmlns:ns2="94e6a219-7ae8-4af5-8205-b0cfa8fb61fe" targetNamespace="http://schemas.microsoft.com/office/2006/metadata/properties" ma:root="true" ma:fieldsID="05077c8d94be00e0937b96ad9b5620a9" ns2:_="">
    <xsd:import namespace="94e6a219-7ae8-4af5-8205-b0cfa8fb61f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e6a219-7ae8-4af5-8205-b0cfa8fb61fe" elementFormDefault="qualified">
    <xsd:import namespace="http://schemas.microsoft.com/office/2006/documentManagement/types"/>
    <xsd:import namespace="http://schemas.microsoft.com/office/infopath/2007/PartnerControls"/>
    <xsd:element name="_dlc_DocId" ma:index="8" nillable="true" ma:displayName="Dokumentumazonosító értéke" ma:description="Az elemhez rendelt dokumentumazonosító értéke." ma:internalName="_dlc_DocId" ma:readOnly="true">
      <xsd:simpleType>
        <xsd:restriction base="dms:Text"/>
      </xsd:simpleType>
    </xsd:element>
    <xsd:element name="_dlc_DocIdUrl" ma:index="9" nillable="true" ma:displayName="Dokumentumazonosító" ma:description="Állandó hivatkozás a dokumentumra."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4e6a219-7ae8-4af5-8205-b0cfa8fb61fe">SNFHCSK6DFR5-364068638-49</_dlc_DocId>
    <_dlc_DocIdUrl xmlns="94e6a219-7ae8-4af5-8205-b0cfa8fb61fe">
      <Url>https://kincstarweb.allamkincstar.gov.hu/tudastar/_layouts/15/DocIdRedir.aspx?ID=SNFHCSK6DFR5-364068638-49</Url>
      <Description>SNFHCSK6DFR5-364068638-49</Description>
    </_dlc_DocIdUrl>
  </documentManagement>
</p:properties>
</file>

<file path=customXml/itemProps1.xml><?xml version="1.0" encoding="utf-8"?>
<ds:datastoreItem xmlns:ds="http://schemas.openxmlformats.org/officeDocument/2006/customXml" ds:itemID="{69A29726-186D-4F15-B30D-A6972876AB69}">
  <ds:schemaRefs>
    <ds:schemaRef ds:uri="http://schemas.microsoft.com/sharepoint/events"/>
  </ds:schemaRefs>
</ds:datastoreItem>
</file>

<file path=customXml/itemProps2.xml><?xml version="1.0" encoding="utf-8"?>
<ds:datastoreItem xmlns:ds="http://schemas.openxmlformats.org/officeDocument/2006/customXml" ds:itemID="{FD7CC1E0-E7C2-42F6-ACB2-6A75D2EC517D}">
  <ds:schemaRefs>
    <ds:schemaRef ds:uri="http://schemas.microsoft.com/sharepoint/v3/contenttype/forms"/>
  </ds:schemaRefs>
</ds:datastoreItem>
</file>

<file path=customXml/itemProps3.xml><?xml version="1.0" encoding="utf-8"?>
<ds:datastoreItem xmlns:ds="http://schemas.openxmlformats.org/officeDocument/2006/customXml" ds:itemID="{A9D0158F-0021-4F30-9B38-3B701FEC6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e6a219-7ae8-4af5-8205-b0cfa8fb6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C9BEF7A-6757-4FE3-8FC0-ED31EE888F1E}">
  <ds:schemaRef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4e6a219-7ae8-4af5-8205-b0cfa8fb61fe"/>
    <ds:schemaRef ds:uri="http://purl.org/dc/term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6008</TotalTime>
  <Words>657</Words>
  <Application>Microsoft Office PowerPoint</Application>
  <PresentationFormat>On-screen Show (4:3)</PresentationFormat>
  <Paragraphs>97</Paragraphs>
  <Slides>13</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Arial Black</vt:lpstr>
      <vt:lpstr>Calibri</vt:lpstr>
      <vt:lpstr>Montserrat</vt:lpstr>
      <vt:lpstr>Montserrat Black</vt:lpstr>
      <vt:lpstr>Montserrat SemiBold</vt:lpstr>
      <vt:lpstr>2_KÉPES CÍMDIÁK V2</vt:lpstr>
      <vt:lpstr>6_KÉPES CÍMDIÁK V2</vt:lpstr>
      <vt:lpstr>7_KÉPES CÍMDIÁK V2</vt:lpstr>
      <vt:lpstr>Hungarian State Treasury</vt:lpstr>
      <vt:lpstr>Treasury Single Account  </vt:lpstr>
      <vt:lpstr>Structure of the tsa subaccounts </vt:lpstr>
      <vt:lpstr>Forecasting the balance of the Treasury Single Account </vt:lpstr>
      <vt:lpstr>Forecasting the balance of the Treasury Single Account – Resources </vt:lpstr>
      <vt:lpstr>Resource data - Quick/daily report on the budgetary position of the central subsystem </vt:lpstr>
      <vt:lpstr>Resource data - Quick/daily report on the budgetary position of the central subsystem </vt:lpstr>
      <vt:lpstr>Resource data - Quick/daily report on the budgetary position of the central subsystem </vt:lpstr>
      <vt:lpstr>Structure of the Forecast table </vt:lpstr>
      <vt:lpstr>Structure of the Forecast table </vt:lpstr>
      <vt:lpstr>interaction between the treasury and the Government debt management agency </vt:lpstr>
      <vt:lpstr>interaction between the treasury and the government debt management agency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cím szerkesztése  (2 vagy 3 soros is lehet)</dc:title>
  <dc:creator>Lejla Tóth</dc:creator>
  <cp:lastModifiedBy>Tetiana Shalkivska</cp:lastModifiedBy>
  <cp:revision>560</cp:revision>
  <cp:lastPrinted>2023-07-03T14:13:29Z</cp:lastPrinted>
  <dcterms:modified xsi:type="dcterms:W3CDTF">2023-11-20T18:03:36Z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0x01010034F7C14E30A73844A8703BBDE3B330E6</vt:lpwstr>
  </property>
  <property fmtid="{D5CDD505-2E9C-101B-9397-08002B2CF9AE}" pid="3" name="_dlc_DocIdItemGuid">
    <vt:lpwstr>a1092b34-2fae-4e9c-b1e5-9df01ee576f9</vt:lpwstr>
  </property>
</Properties>
</file>