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5"/>
    <p:sldMasterId id="2147483936" r:id="rId6"/>
    <p:sldMasterId id="2147483939" r:id="rId7"/>
  </p:sldMasterIdLst>
  <p:notesMasterIdLst>
    <p:notesMasterId r:id="rId21"/>
  </p:notesMasterIdLst>
  <p:handoutMasterIdLst>
    <p:handoutMasterId r:id="rId22"/>
  </p:handoutMasterIdLst>
  <p:sldIdLst>
    <p:sldId id="388" r:id="rId8"/>
    <p:sldId id="397" r:id="rId9"/>
    <p:sldId id="402" r:id="rId10"/>
    <p:sldId id="398" r:id="rId11"/>
    <p:sldId id="403" r:id="rId12"/>
    <p:sldId id="391" r:id="rId13"/>
    <p:sldId id="389" r:id="rId14"/>
    <p:sldId id="390" r:id="rId15"/>
    <p:sldId id="394" r:id="rId16"/>
    <p:sldId id="399" r:id="rId17"/>
    <p:sldId id="400" r:id="rId18"/>
    <p:sldId id="401" r:id="rId19"/>
    <p:sldId id="354" r:id="rId20"/>
  </p:sldIdLst>
  <p:sldSz cx="9144000" cy="6858000" type="screen4x3"/>
  <p:notesSz cx="6742113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  <p:extLst>
    <p:ext uri="{521415D9-36F7-43E2-AB2F-B90AF26B5E84}">
      <p14:sectionLst xmlns:p14="http://schemas.microsoft.com/office/powerpoint/2010/main">
        <p14:section name="Névtelen szakasz" id="{286DCA00-C419-4392-AED5-41506CC93A53}">
          <p14:sldIdLst>
            <p14:sldId id="388"/>
            <p14:sldId id="397"/>
            <p14:sldId id="402"/>
            <p14:sldId id="398"/>
            <p14:sldId id="403"/>
            <p14:sldId id="391"/>
            <p14:sldId id="389"/>
            <p14:sldId id="390"/>
            <p14:sldId id="394"/>
            <p14:sldId id="399"/>
            <p14:sldId id="400"/>
            <p14:sldId id="401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ráki Richárd" initials="SR" lastIdx="7" clrIdx="0">
    <p:extLst>
      <p:ext uri="{19B8F6BF-5375-455C-9EA6-DF929625EA0E}">
        <p15:presenceInfo xmlns:p15="http://schemas.microsoft.com/office/powerpoint/2012/main" userId="S-1-5-21-2026286916-919682813-2096141790-54470" providerId="AD"/>
      </p:ext>
    </p:extLst>
  </p:cmAuthor>
  <p:cmAuthor id="2" name="Borbély László András" initials="BLA" lastIdx="3" clrIdx="1">
    <p:extLst>
      <p:ext uri="{19B8F6BF-5375-455C-9EA6-DF929625EA0E}">
        <p15:presenceInfo xmlns:p15="http://schemas.microsoft.com/office/powerpoint/2012/main" userId="S-1-5-21-2026286916-919682813-2096141790-80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4B"/>
    <a:srgbClr val="F0F0F0"/>
    <a:srgbClr val="F7BBB7"/>
    <a:srgbClr val="E4ECB2"/>
    <a:srgbClr val="5C2D91"/>
    <a:srgbClr val="8A74BA"/>
    <a:srgbClr val="A291C9"/>
    <a:srgbClr val="694FA0"/>
    <a:srgbClr val="E2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7E5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2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0" autoAdjust="0"/>
    <p:restoredTop sz="96681" autoAdjust="0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39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9D45B957-AA89-4C4C-A842-1D597AEB1B42}"/>
    <pc:docChg chg="modSld">
      <pc:chgData name="Yelena Slizhevskaya" userId="c31c118f-cc09-4814-95e2-f268a72c0a23" providerId="ADAL" clId="{9D45B957-AA89-4C4C-A842-1D597AEB1B42}" dt="2023-11-08T21:50:48.100" v="538" actId="6549"/>
      <pc:docMkLst>
        <pc:docMk/>
      </pc:docMkLst>
      <pc:sldChg chg="modSp mod">
        <pc:chgData name="Yelena Slizhevskaya" userId="c31c118f-cc09-4814-95e2-f268a72c0a23" providerId="ADAL" clId="{9D45B957-AA89-4C4C-A842-1D597AEB1B42}" dt="2023-11-08T21:44:55.636" v="328" actId="6549"/>
        <pc:sldMkLst>
          <pc:docMk/>
          <pc:sldMk cId="3069856230" sldId="389"/>
        </pc:sldMkLst>
        <pc:spChg chg="mod">
          <ac:chgData name="Yelena Slizhevskaya" userId="c31c118f-cc09-4814-95e2-f268a72c0a23" providerId="ADAL" clId="{9D45B957-AA89-4C4C-A842-1D597AEB1B42}" dt="2023-11-08T21:44:55.636" v="328" actId="6549"/>
          <ac:spMkLst>
            <pc:docMk/>
            <pc:sldMk cId="3069856230" sldId="389"/>
            <ac:spMk id="4" creationId="{00000000-0000-0000-0000-000000000000}"/>
          </ac:spMkLst>
        </pc:spChg>
        <pc:spChg chg="mod">
          <ac:chgData name="Yelena Slizhevskaya" userId="c31c118f-cc09-4814-95e2-f268a72c0a23" providerId="ADAL" clId="{9D45B957-AA89-4C4C-A842-1D597AEB1B42}" dt="2023-11-08T21:44:01.033" v="268" actId="1036"/>
          <ac:spMkLst>
            <pc:docMk/>
            <pc:sldMk cId="3069856230" sldId="389"/>
            <ac:spMk id="10" creationId="{E03F48D5-D711-4673-B34B-7E9F67BCDA5C}"/>
          </ac:spMkLst>
        </pc:spChg>
      </pc:sldChg>
      <pc:sldChg chg="modSp mod">
        <pc:chgData name="Yelena Slizhevskaya" userId="c31c118f-cc09-4814-95e2-f268a72c0a23" providerId="ADAL" clId="{9D45B957-AA89-4C4C-A842-1D597AEB1B42}" dt="2023-11-08T21:46:08.089" v="358" actId="120"/>
        <pc:sldMkLst>
          <pc:docMk/>
          <pc:sldMk cId="845579456" sldId="390"/>
        </pc:sldMkLst>
        <pc:spChg chg="mod">
          <ac:chgData name="Yelena Slizhevskaya" userId="c31c118f-cc09-4814-95e2-f268a72c0a23" providerId="ADAL" clId="{9D45B957-AA89-4C4C-A842-1D597AEB1B42}" dt="2023-11-08T21:46:08.089" v="358" actId="120"/>
          <ac:spMkLst>
            <pc:docMk/>
            <pc:sldMk cId="845579456" sldId="390"/>
            <ac:spMk id="10" creationId="{E03F48D5-D711-4673-B34B-7E9F67BCDA5C}"/>
          </ac:spMkLst>
        </pc:spChg>
      </pc:sldChg>
      <pc:sldChg chg="modSp mod">
        <pc:chgData name="Yelena Slizhevskaya" userId="c31c118f-cc09-4814-95e2-f268a72c0a23" providerId="ADAL" clId="{9D45B957-AA89-4C4C-A842-1D597AEB1B42}" dt="2023-11-08T21:43:54.575" v="265" actId="1035"/>
        <pc:sldMkLst>
          <pc:docMk/>
          <pc:sldMk cId="2142095859" sldId="391"/>
        </pc:sldMkLst>
        <pc:spChg chg="mod">
          <ac:chgData name="Yelena Slizhevskaya" userId="c31c118f-cc09-4814-95e2-f268a72c0a23" providerId="ADAL" clId="{9D45B957-AA89-4C4C-A842-1D597AEB1B42}" dt="2023-11-08T21:42:20.815" v="220" actId="20577"/>
          <ac:spMkLst>
            <pc:docMk/>
            <pc:sldMk cId="2142095859" sldId="391"/>
            <ac:spMk id="4" creationId="{00000000-0000-0000-0000-000000000000}"/>
          </ac:spMkLst>
        </pc:spChg>
        <pc:spChg chg="mod">
          <ac:chgData name="Yelena Slizhevskaya" userId="c31c118f-cc09-4814-95e2-f268a72c0a23" providerId="ADAL" clId="{9D45B957-AA89-4C4C-A842-1D597AEB1B42}" dt="2023-11-08T21:43:54.575" v="265" actId="1035"/>
          <ac:spMkLst>
            <pc:docMk/>
            <pc:sldMk cId="2142095859" sldId="391"/>
            <ac:spMk id="10" creationId="{E03F48D5-D711-4673-B34B-7E9F67BCDA5C}"/>
          </ac:spMkLst>
        </pc:spChg>
      </pc:sldChg>
      <pc:sldChg chg="modSp mod">
        <pc:chgData name="Yelena Slizhevskaya" userId="c31c118f-cc09-4814-95e2-f268a72c0a23" providerId="ADAL" clId="{9D45B957-AA89-4C4C-A842-1D597AEB1B42}" dt="2023-11-08T21:47:14.047" v="394" actId="6549"/>
        <pc:sldMkLst>
          <pc:docMk/>
          <pc:sldMk cId="1043454920" sldId="394"/>
        </pc:sldMkLst>
        <pc:spChg chg="mod">
          <ac:chgData name="Yelena Slizhevskaya" userId="c31c118f-cc09-4814-95e2-f268a72c0a23" providerId="ADAL" clId="{9D45B957-AA89-4C4C-A842-1D597AEB1B42}" dt="2023-11-08T21:47:14.047" v="394" actId="6549"/>
          <ac:spMkLst>
            <pc:docMk/>
            <pc:sldMk cId="1043454920" sldId="394"/>
            <ac:spMk id="4" creationId="{00000000-0000-0000-0000-000000000000}"/>
          </ac:spMkLst>
        </pc:spChg>
      </pc:sldChg>
      <pc:sldChg chg="modSp mod">
        <pc:chgData name="Yelena Slizhevskaya" userId="c31c118f-cc09-4814-95e2-f268a72c0a23" providerId="ADAL" clId="{9D45B957-AA89-4C4C-A842-1D597AEB1B42}" dt="2023-11-08T21:38:07.061" v="24" actId="20577"/>
        <pc:sldMkLst>
          <pc:docMk/>
          <pc:sldMk cId="1679740371" sldId="398"/>
        </pc:sldMkLst>
        <pc:spChg chg="mod">
          <ac:chgData name="Yelena Slizhevskaya" userId="c31c118f-cc09-4814-95e2-f268a72c0a23" providerId="ADAL" clId="{9D45B957-AA89-4C4C-A842-1D597AEB1B42}" dt="2023-11-08T21:38:07.061" v="24" actId="20577"/>
          <ac:spMkLst>
            <pc:docMk/>
            <pc:sldMk cId="1679740371" sldId="398"/>
            <ac:spMk id="4" creationId="{00000000-0000-0000-0000-000000000000}"/>
          </ac:spMkLst>
        </pc:spChg>
        <pc:spChg chg="mod">
          <ac:chgData name="Yelena Slizhevskaya" userId="c31c118f-cc09-4814-95e2-f268a72c0a23" providerId="ADAL" clId="{9D45B957-AA89-4C4C-A842-1D597AEB1B42}" dt="2023-11-08T21:37:50.757" v="12" actId="6549"/>
          <ac:spMkLst>
            <pc:docMk/>
            <pc:sldMk cId="1679740371" sldId="398"/>
            <ac:spMk id="10" creationId="{E03F48D5-D711-4673-B34B-7E9F67BCDA5C}"/>
          </ac:spMkLst>
        </pc:spChg>
      </pc:sldChg>
      <pc:sldChg chg="modSp mod">
        <pc:chgData name="Yelena Slizhevskaya" userId="c31c118f-cc09-4814-95e2-f268a72c0a23" providerId="ADAL" clId="{9D45B957-AA89-4C4C-A842-1D597AEB1B42}" dt="2023-11-08T21:49:47.969" v="512" actId="6549"/>
        <pc:sldMkLst>
          <pc:docMk/>
          <pc:sldMk cId="2247645717" sldId="399"/>
        </pc:sldMkLst>
        <pc:spChg chg="mod">
          <ac:chgData name="Yelena Slizhevskaya" userId="c31c118f-cc09-4814-95e2-f268a72c0a23" providerId="ADAL" clId="{9D45B957-AA89-4C4C-A842-1D597AEB1B42}" dt="2023-11-08T21:48:08.685" v="455" actId="20577"/>
          <ac:spMkLst>
            <pc:docMk/>
            <pc:sldMk cId="2247645717" sldId="399"/>
            <ac:spMk id="25" creationId="{33DBFBD9-409C-4D1C-91ED-DD4710F12142}"/>
          </ac:spMkLst>
        </pc:spChg>
        <pc:spChg chg="mod">
          <ac:chgData name="Yelena Slizhevskaya" userId="c31c118f-cc09-4814-95e2-f268a72c0a23" providerId="ADAL" clId="{9D45B957-AA89-4C4C-A842-1D597AEB1B42}" dt="2023-11-08T21:48:55.862" v="475" actId="6549"/>
          <ac:spMkLst>
            <pc:docMk/>
            <pc:sldMk cId="2247645717" sldId="399"/>
            <ac:spMk id="39" creationId="{30D1BC87-B850-4464-A25F-DCC42F00A75F}"/>
          </ac:spMkLst>
        </pc:spChg>
        <pc:spChg chg="mod">
          <ac:chgData name="Yelena Slizhevskaya" userId="c31c118f-cc09-4814-95e2-f268a72c0a23" providerId="ADAL" clId="{9D45B957-AA89-4C4C-A842-1D597AEB1B42}" dt="2023-11-08T21:49:14.968" v="499" actId="6549"/>
          <ac:spMkLst>
            <pc:docMk/>
            <pc:sldMk cId="2247645717" sldId="399"/>
            <ac:spMk id="45" creationId="{9363CA55-A346-4128-94B3-1B8D0A65D44F}"/>
          </ac:spMkLst>
        </pc:spChg>
        <pc:spChg chg="mod">
          <ac:chgData name="Yelena Slizhevskaya" userId="c31c118f-cc09-4814-95e2-f268a72c0a23" providerId="ADAL" clId="{9D45B957-AA89-4C4C-A842-1D597AEB1B42}" dt="2023-11-08T21:49:47.969" v="512" actId="6549"/>
          <ac:spMkLst>
            <pc:docMk/>
            <pc:sldMk cId="2247645717" sldId="399"/>
            <ac:spMk id="77" creationId="{0A663E0D-AC0A-447A-BC19-5E537291B4F8}"/>
          </ac:spMkLst>
        </pc:spChg>
      </pc:sldChg>
      <pc:sldChg chg="modSp mod">
        <pc:chgData name="Yelena Slizhevskaya" userId="c31c118f-cc09-4814-95e2-f268a72c0a23" providerId="ADAL" clId="{9D45B957-AA89-4C4C-A842-1D597AEB1B42}" dt="2023-11-08T21:50:25.197" v="525" actId="6549"/>
        <pc:sldMkLst>
          <pc:docMk/>
          <pc:sldMk cId="1865706421" sldId="400"/>
        </pc:sldMkLst>
        <pc:spChg chg="mod">
          <ac:chgData name="Yelena Slizhevskaya" userId="c31c118f-cc09-4814-95e2-f268a72c0a23" providerId="ADAL" clId="{9D45B957-AA89-4C4C-A842-1D597AEB1B42}" dt="2023-11-08T21:50:25.197" v="525" actId="6549"/>
          <ac:spMkLst>
            <pc:docMk/>
            <pc:sldMk cId="1865706421" sldId="400"/>
            <ac:spMk id="25" creationId="{59151164-F326-4CD9-A1B6-02CD603954A0}"/>
          </ac:spMkLst>
        </pc:spChg>
      </pc:sldChg>
      <pc:sldChg chg="modSp mod">
        <pc:chgData name="Yelena Slizhevskaya" userId="c31c118f-cc09-4814-95e2-f268a72c0a23" providerId="ADAL" clId="{9D45B957-AA89-4C4C-A842-1D597AEB1B42}" dt="2023-11-08T21:50:48.100" v="538" actId="6549"/>
        <pc:sldMkLst>
          <pc:docMk/>
          <pc:sldMk cId="987215052" sldId="401"/>
        </pc:sldMkLst>
        <pc:spChg chg="mod">
          <ac:chgData name="Yelena Slizhevskaya" userId="c31c118f-cc09-4814-95e2-f268a72c0a23" providerId="ADAL" clId="{9D45B957-AA89-4C4C-A842-1D597AEB1B42}" dt="2023-11-08T21:50:48.100" v="538" actId="6549"/>
          <ac:spMkLst>
            <pc:docMk/>
            <pc:sldMk cId="987215052" sldId="401"/>
            <ac:spMk id="28" creationId="{533FCD07-F431-4E5E-A9AA-F110F9F092B3}"/>
          </ac:spMkLst>
        </pc:spChg>
      </pc:sldChg>
      <pc:sldChg chg="modSp mod">
        <pc:chgData name="Yelena Slizhevskaya" userId="c31c118f-cc09-4814-95e2-f268a72c0a23" providerId="ADAL" clId="{9D45B957-AA89-4C4C-A842-1D597AEB1B42}" dt="2023-11-08T21:40:41.393" v="124" actId="6549"/>
        <pc:sldMkLst>
          <pc:docMk/>
          <pc:sldMk cId="1044646539" sldId="403"/>
        </pc:sldMkLst>
        <pc:spChg chg="mod">
          <ac:chgData name="Yelena Slizhevskaya" userId="c31c118f-cc09-4814-95e2-f268a72c0a23" providerId="ADAL" clId="{9D45B957-AA89-4C4C-A842-1D597AEB1B42}" dt="2023-11-08T21:40:41.393" v="124" actId="6549"/>
          <ac:spMkLst>
            <pc:docMk/>
            <pc:sldMk cId="1044646539" sldId="403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FCC0F5E-BA6A-4B00-8731-9D6321785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95C7E9-7AA8-462F-93D2-01EC427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3F-8412-4BBD-A814-0D50B1E561EE}" type="datetimeFigureOut">
              <a:rPr lang="hu-HU" smtClean="0"/>
              <a:t>2023. 11. 09.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5D3CF-CE4D-4438-9659-303C29563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5F0670-BB29-430F-8E7F-33026BF3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DCA2-F6FE-4092-B428-3C39F433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45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xfrm>
            <a:off x="898949" y="4689515"/>
            <a:ext cx="4944216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580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Montserrat" panose="020B0604020202020204" charset="-18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62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6584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8097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09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4895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68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8280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99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68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50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13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028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727102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408405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97414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123129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7"/>
            <a:ext cx="8363600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1" y="1903748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725132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6954" y="3228710"/>
            <a:ext cx="5533117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10864315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48" y="709685"/>
            <a:ext cx="8363600" cy="805217"/>
          </a:xfrm>
        </p:spPr>
        <p:txBody>
          <a:bodyPr>
            <a:normAutofit/>
          </a:bodyPr>
          <a:lstStyle>
            <a:lvl1pPr algn="l">
              <a:defRPr sz="27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19037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167199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8" y="709685"/>
            <a:ext cx="8363600" cy="805217"/>
          </a:xfrm>
        </p:spPr>
        <p:txBody>
          <a:bodyPr>
            <a:normAutofit/>
          </a:bodyPr>
          <a:lstStyle>
            <a:lvl1pPr algn="l">
              <a:defRPr sz="27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30" y="1903746"/>
            <a:ext cx="8364140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6060570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4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33CBABF9-6654-47B0-8090-55396DCE95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916" y="5739628"/>
            <a:ext cx="1843087" cy="7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transition spd="med"/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54" marR="0" indent="-36035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14" marR="0" indent="-280700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298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374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13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537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726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8914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103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18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377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566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754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5943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131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32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50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4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410A93D1-5D44-4E8E-B9B6-E6CD1E396A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9394" y="5739534"/>
            <a:ext cx="1834609" cy="6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4011" r:id="rId2"/>
    <p:sldLayoutId id="2147483938" r:id="rId3"/>
    <p:sldLayoutId id="2147484015" r:id="rId4"/>
  </p:sldLayoutIdLst>
  <p:transition spd="med"/>
  <p:hf hdr="0" ftr="0" dt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54" marR="0" indent="-36035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14" marR="0" indent="-280700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298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374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13" marR="0" indent="-28574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387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537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726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8914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103" marR="0" indent="-228594" algn="l" defTabSz="896915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387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18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377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566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754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5943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131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320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509" algn="l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953" y="542769"/>
            <a:ext cx="710987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15933FEE-E6A1-44A6-BB24-6357AC866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9392" y="5718494"/>
            <a:ext cx="1834609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270272" marR="0" indent="-270272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551049" marR="0" indent="-21053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807244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141809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479947" marR="0" indent="-214313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400050" algn="l"/>
        </a:tabLst>
        <a:defRPr sz="12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18859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2288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25717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2914650" marR="0" indent="-171450" algn="l" defTabSz="672703" rtl="0" latinLnBrk="0">
        <a:lnSpc>
          <a:spcPct val="90000"/>
        </a:lnSpc>
        <a:spcBef>
          <a:spcPts val="75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400050" algn="l"/>
        </a:tabLst>
        <a:defRPr sz="135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КАЗНАЧЕЙСТВО ВЕНГРИИ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К ПОДГОТОВКЕ ПРОГНОЗОВ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7" y="2982260"/>
            <a:ext cx="711007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53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СТРУКТУРА ТАБЛИЦЫ ПРОГНОЗА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56256" marR="0" lvl="2" indent="0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387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Montserrat"/>
              </a:rPr>
              <a:t>	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32" y="1159308"/>
            <a:ext cx="2672672" cy="1433685"/>
          </a:xfrm>
          <a:prstGeom prst="rect">
            <a:avLst/>
          </a:prstGeom>
        </p:spPr>
      </p:pic>
      <p:sp>
        <p:nvSpPr>
          <p:cNvPr id="12" name="Jobbra nyíl 11"/>
          <p:cNvSpPr/>
          <p:nvPr/>
        </p:nvSpPr>
        <p:spPr>
          <a:xfrm>
            <a:off x="3403627" y="2135579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6131616" y="2209500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156913" y="4492030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2737317" y="4493234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Jobbra nyíl 15"/>
          <p:cNvSpPr/>
          <p:nvPr/>
        </p:nvSpPr>
        <p:spPr>
          <a:xfrm>
            <a:off x="5839164" y="4742696"/>
            <a:ext cx="213410" cy="34281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1" y="1242502"/>
            <a:ext cx="2850292" cy="228649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914" y="1159308"/>
            <a:ext cx="2253411" cy="263559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0" y="3733465"/>
            <a:ext cx="2247428" cy="236128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466" y="3903059"/>
            <a:ext cx="2765154" cy="202209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263" y="4713316"/>
            <a:ext cx="3036737" cy="178188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540AC5-ADE8-4A2D-A176-57D33EB83661}"/>
              </a:ext>
            </a:extLst>
          </p:cNvPr>
          <p:cNvSpPr/>
          <p:nvPr/>
        </p:nvSpPr>
        <p:spPr>
          <a:xfrm>
            <a:off x="318879" y="1548971"/>
            <a:ext cx="2741072" cy="7818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8B50B8-4572-491A-A6B3-94EA8C91489C}"/>
              </a:ext>
            </a:extLst>
          </p:cNvPr>
          <p:cNvSpPr/>
          <p:nvPr/>
        </p:nvSpPr>
        <p:spPr>
          <a:xfrm>
            <a:off x="312903" y="2341951"/>
            <a:ext cx="2832364" cy="7818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D5D3B69-63A9-4166-8642-384C16745C0E}"/>
              </a:ext>
            </a:extLst>
          </p:cNvPr>
          <p:cNvSpPr/>
          <p:nvPr/>
        </p:nvSpPr>
        <p:spPr>
          <a:xfrm>
            <a:off x="312903" y="2458114"/>
            <a:ext cx="2832364" cy="7818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F04CA4-7339-47B8-823C-EE79C8643B01}"/>
              </a:ext>
            </a:extLst>
          </p:cNvPr>
          <p:cNvSpPr/>
          <p:nvPr/>
        </p:nvSpPr>
        <p:spPr>
          <a:xfrm>
            <a:off x="312903" y="3257894"/>
            <a:ext cx="2832364" cy="11616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C6A79A-6AFB-46BA-9450-A489D2369F4B}"/>
              </a:ext>
            </a:extLst>
          </p:cNvPr>
          <p:cNvSpPr/>
          <p:nvPr/>
        </p:nvSpPr>
        <p:spPr>
          <a:xfrm>
            <a:off x="309557" y="3394909"/>
            <a:ext cx="2832364" cy="11616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295E3D6-AB8B-4504-AD0B-31A0F08B5428}"/>
              </a:ext>
            </a:extLst>
          </p:cNvPr>
          <p:cNvSpPr/>
          <p:nvPr/>
        </p:nvSpPr>
        <p:spPr>
          <a:xfrm>
            <a:off x="6386004" y="1192989"/>
            <a:ext cx="2566023" cy="7818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EB053-3389-4D01-BA08-B6758A39BFB4}"/>
              </a:ext>
            </a:extLst>
          </p:cNvPr>
          <p:cNvSpPr txBox="1"/>
          <p:nvPr/>
        </p:nvSpPr>
        <p:spPr>
          <a:xfrm>
            <a:off x="312903" y="1531043"/>
            <a:ext cx="2829018" cy="877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НДС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Подоходный налог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Доходы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РБС и от ассигнований по </a:t>
            </a:r>
            <a:r>
              <a:rPr lang="ru-RU" sz="600" noProof="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Доходы по линии программ ЕС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Проценты и прочие доходы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доходы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BFBD9-409C-4D1C-91ED-DD4710F12142}"/>
              </a:ext>
            </a:extLst>
          </p:cNvPr>
          <p:cNvSpPr txBox="1"/>
          <p:nvPr/>
        </p:nvSpPr>
        <p:spPr>
          <a:xfrm>
            <a:off x="318879" y="2331430"/>
            <a:ext cx="2829018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Итого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Расходы Национального фонда поддержки семьи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и социальной сферы – субсидии фонду социального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 обеспечения и внебюджетным фондам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Расходы бюджетных организаций и ассигнования распорядителей средств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Расходы по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линии 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программ ЕС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Процентные платежи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 расходы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	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BBCDB5-28BB-47BB-A1FD-9BA1915B23FF}"/>
              </a:ext>
            </a:extLst>
          </p:cNvPr>
          <p:cNvSpPr txBox="1"/>
          <p:nvPr/>
        </p:nvSpPr>
        <p:spPr>
          <a:xfrm>
            <a:off x="331189" y="3229397"/>
            <a:ext cx="2829018" cy="223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9FC97-B589-473E-A4B1-EF59599595E8}"/>
              </a:ext>
            </a:extLst>
          </p:cNvPr>
          <p:cNvSpPr txBox="1"/>
          <p:nvPr/>
        </p:nvSpPr>
        <p:spPr>
          <a:xfrm>
            <a:off x="318879" y="3351042"/>
            <a:ext cx="2829018" cy="238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Сальдо центрального бюджета</a:t>
            </a:r>
            <a:endParaRPr kumimoji="0" lang="uk-UA" sz="7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B9BAA2D-7360-4030-BA09-AEB5A042A98B}"/>
              </a:ext>
            </a:extLst>
          </p:cNvPr>
          <p:cNvSpPr/>
          <p:nvPr/>
        </p:nvSpPr>
        <p:spPr>
          <a:xfrm>
            <a:off x="3709890" y="1164236"/>
            <a:ext cx="2238522" cy="7818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28175D-AECA-46F6-A83F-5C719088E7CD}"/>
              </a:ext>
            </a:extLst>
          </p:cNvPr>
          <p:cNvSpPr/>
          <p:nvPr/>
        </p:nvSpPr>
        <p:spPr>
          <a:xfrm>
            <a:off x="3715866" y="1969994"/>
            <a:ext cx="2238522" cy="64690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0F10C22-AE32-4775-BF27-218787F4E22B}"/>
              </a:ext>
            </a:extLst>
          </p:cNvPr>
          <p:cNvSpPr/>
          <p:nvPr/>
        </p:nvSpPr>
        <p:spPr>
          <a:xfrm>
            <a:off x="3745746" y="2019322"/>
            <a:ext cx="2187150" cy="64690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3BAB0AD-1D70-45F3-9F16-19E445E4B099}"/>
              </a:ext>
            </a:extLst>
          </p:cNvPr>
          <p:cNvSpPr/>
          <p:nvPr/>
        </p:nvSpPr>
        <p:spPr>
          <a:xfrm>
            <a:off x="3711358" y="2689337"/>
            <a:ext cx="2238522" cy="64690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E4D9099-10CA-4E5E-8514-0AE5FE5B21DC}"/>
              </a:ext>
            </a:extLst>
          </p:cNvPr>
          <p:cNvSpPr/>
          <p:nvPr/>
        </p:nvSpPr>
        <p:spPr>
          <a:xfrm>
            <a:off x="3713323" y="3032892"/>
            <a:ext cx="2238522" cy="64690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16C7AC5-7895-40FA-9FC9-B7B293D135A9}"/>
              </a:ext>
            </a:extLst>
          </p:cNvPr>
          <p:cNvSpPr/>
          <p:nvPr/>
        </p:nvSpPr>
        <p:spPr>
          <a:xfrm>
            <a:off x="3745746" y="3709677"/>
            <a:ext cx="2187150" cy="7243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F403E-5398-4D66-B227-B22FB6F4A444}"/>
              </a:ext>
            </a:extLst>
          </p:cNvPr>
          <p:cNvSpPr txBox="1"/>
          <p:nvPr/>
        </p:nvSpPr>
        <p:spPr>
          <a:xfrm>
            <a:off x="3693990" y="1143869"/>
            <a:ext cx="2282625" cy="951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Резерв</a:t>
            </a:r>
            <a:r>
              <a:rPr kumimoji="0" lang="ru-RU" sz="6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ЦБ для выравнивания обменного курса</a:t>
            </a:r>
            <a:endParaRPr kumimoji="0" lang="en-US" sz="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Погашение долга в </a:t>
            </a:r>
            <a:r>
              <a:rPr kumimoji="0" lang="en-US" sz="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HUF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Погашение долга в иностранной валюте перед ЦБ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Погашение долга в иностранной валюте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800375-0666-4BE1-9BBD-3CEE2A2E3D81}"/>
              </a:ext>
            </a:extLst>
          </p:cNvPr>
          <p:cNvSpPr txBox="1"/>
          <p:nvPr/>
        </p:nvSpPr>
        <p:spPr>
          <a:xfrm>
            <a:off x="3697938" y="1932713"/>
            <a:ext cx="2259387" cy="777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i="1" dirty="0">
                <a:latin typeface="Arial" panose="020B0604020202020204" pitchFamily="34" charset="0"/>
                <a:cs typeface="Arial" panose="020B0604020202020204" pitchFamily="34" charset="0"/>
              </a:rPr>
              <a:t>Фонды социального обеспечения</a:t>
            </a:r>
            <a:endParaRPr kumimoji="0" lang="en-US" sz="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Авансы Фонду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медицинского страхования (ФМС)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noProof="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вансы Фонду пенсионного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страхования (ФПС)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Авансы по льготам, не отнесенным на ФМС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noProof="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вансы по льготам, не отнесенным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на ФПС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Погашенный долг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фондов социального обеспечения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D1BC87-B850-4464-A25F-DCC42F00A75F}"/>
              </a:ext>
            </a:extLst>
          </p:cNvPr>
          <p:cNvSpPr txBox="1"/>
          <p:nvPr/>
        </p:nvSpPr>
        <p:spPr>
          <a:xfrm>
            <a:off x="3709890" y="2660930"/>
            <a:ext cx="2420082" cy="1023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" noProof="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вансовые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платежи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 Европейский фонд с/х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гарантий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, 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Европейский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с/х фонд гарантий сельского развития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" noProof="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вансирование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НДС по 4 очереди метро Будапешта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" dirty="0">
                <a:latin typeface="Arial" panose="020B0604020202020204" pitchFamily="34" charset="0"/>
                <a:cs typeface="Arial" panose="020B0604020202020204" pitchFamily="34" charset="0"/>
              </a:rPr>
              <a:t>Авансовые платежи в Национальный фонд развития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" noProof="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вансовые платежи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для 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ОМСУ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Авансирование расходов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на уход по линии соцобеспечения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Авансовый платеж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в 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Национальный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фонд поддержки семьи и социальной сферы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Авансы на з/п </a:t>
            </a:r>
            <a:r>
              <a:rPr kumimoji="0" lang="ru-RU" sz="5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бюдж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организаций, фондов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социального обеспечения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,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Национального фонда развития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" noProof="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вансирование ассигнований по Направлениям</a:t>
            </a:r>
            <a:endParaRPr kumimoji="0" lang="uk-UA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1C75DB-76AD-4864-854D-4DC932BF00BB}"/>
              </a:ext>
            </a:extLst>
          </p:cNvPr>
          <p:cNvSpPr txBox="1"/>
          <p:nvPr/>
        </p:nvSpPr>
        <p:spPr>
          <a:xfrm>
            <a:off x="3705433" y="3649621"/>
            <a:ext cx="2259387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*1. </a:t>
            </a: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 потребности в финансировании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EAF05ED-E7DD-413E-B511-6A8682A2E29A}"/>
              </a:ext>
            </a:extLst>
          </p:cNvPr>
          <p:cNvSpPr/>
          <p:nvPr/>
        </p:nvSpPr>
        <p:spPr>
          <a:xfrm>
            <a:off x="6375732" y="1676204"/>
            <a:ext cx="2566023" cy="7818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8EC929C-3948-4AC9-90F5-4274926A6D29}"/>
              </a:ext>
            </a:extLst>
          </p:cNvPr>
          <p:cNvSpPr/>
          <p:nvPr/>
        </p:nvSpPr>
        <p:spPr>
          <a:xfrm>
            <a:off x="8145928" y="2472422"/>
            <a:ext cx="884517" cy="11459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63CA55-A346-4128-94B3-1B8D0A65D44F}"/>
              </a:ext>
            </a:extLst>
          </p:cNvPr>
          <p:cNvSpPr txBox="1"/>
          <p:nvPr/>
        </p:nvSpPr>
        <p:spPr>
          <a:xfrm>
            <a:off x="6366818" y="1145202"/>
            <a:ext cx="2662189" cy="1531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 статьи финансирования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Статьи финансирования и платежи ЦБ, связанные с недвижимостью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Накопленный оборотный капитал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 счета бюджетных организаций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Депозитные, расчетные,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муниципальные и совместные счета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Сальдо внебюджетных фондов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Сальдо на счетах внебюджетных фондов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Счета ООО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 счета движения денежных средств (публичные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фонды и т.д.)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Счета для расчетов с ЕС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	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2. </a:t>
            </a: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Статьи</a:t>
            </a:r>
            <a:r>
              <a:rPr kumimoji="0" lang="ru-RU" sz="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собственного финансирования</a:t>
            </a:r>
            <a:endParaRPr kumimoji="0" lang="uk-UA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8B0C67-2E1A-4000-8FC7-C28654D933AA}"/>
              </a:ext>
            </a:extLst>
          </p:cNvPr>
          <p:cNvSpPr/>
          <p:nvPr/>
        </p:nvSpPr>
        <p:spPr>
          <a:xfrm>
            <a:off x="508354" y="3745418"/>
            <a:ext cx="2175078" cy="9005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87AD7AB-C27A-4E49-8372-589719EFD7A0}"/>
              </a:ext>
            </a:extLst>
          </p:cNvPr>
          <p:cNvSpPr/>
          <p:nvPr/>
        </p:nvSpPr>
        <p:spPr>
          <a:xfrm>
            <a:off x="514330" y="6004088"/>
            <a:ext cx="2175078" cy="9005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6758AE0-0C3E-4085-90AB-4D56D27DD2E3}"/>
              </a:ext>
            </a:extLst>
          </p:cNvPr>
          <p:cNvSpPr/>
          <p:nvPr/>
        </p:nvSpPr>
        <p:spPr>
          <a:xfrm>
            <a:off x="460546" y="3844138"/>
            <a:ext cx="2227689" cy="3557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C636DEC-C8DD-470B-9705-022AFD8A68EF}"/>
              </a:ext>
            </a:extLst>
          </p:cNvPr>
          <p:cNvSpPr/>
          <p:nvPr/>
        </p:nvSpPr>
        <p:spPr>
          <a:xfrm>
            <a:off x="461719" y="4226974"/>
            <a:ext cx="2227689" cy="3557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ABDFF05-583D-4BA5-83B8-D211B152F85E}"/>
              </a:ext>
            </a:extLst>
          </p:cNvPr>
          <p:cNvSpPr/>
          <p:nvPr/>
        </p:nvSpPr>
        <p:spPr>
          <a:xfrm>
            <a:off x="460546" y="4542979"/>
            <a:ext cx="2227689" cy="3557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63244E2-3CB9-4D9B-BA2E-4591BE7A2321}"/>
              </a:ext>
            </a:extLst>
          </p:cNvPr>
          <p:cNvSpPr/>
          <p:nvPr/>
        </p:nvSpPr>
        <p:spPr>
          <a:xfrm>
            <a:off x="467427" y="4581240"/>
            <a:ext cx="2227689" cy="3557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DF1E552-171D-4D77-B079-8D2AD885F446}"/>
              </a:ext>
            </a:extLst>
          </p:cNvPr>
          <p:cNvSpPr/>
          <p:nvPr/>
        </p:nvSpPr>
        <p:spPr>
          <a:xfrm>
            <a:off x="465257" y="4958831"/>
            <a:ext cx="2227689" cy="3557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69C502E-A319-4C23-AFE6-5637040708F9}"/>
              </a:ext>
            </a:extLst>
          </p:cNvPr>
          <p:cNvSpPr/>
          <p:nvPr/>
        </p:nvSpPr>
        <p:spPr>
          <a:xfrm>
            <a:off x="464989" y="5313097"/>
            <a:ext cx="2227689" cy="3557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C18048B-6144-433D-BDED-00938377C700}"/>
              </a:ext>
            </a:extLst>
          </p:cNvPr>
          <p:cNvSpPr/>
          <p:nvPr/>
        </p:nvSpPr>
        <p:spPr>
          <a:xfrm>
            <a:off x="460546" y="5615498"/>
            <a:ext cx="2227689" cy="3557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B4F9BE-23D0-4EBA-81CF-FD3F1D9F12A9}"/>
              </a:ext>
            </a:extLst>
          </p:cNvPr>
          <p:cNvSpPr txBox="1"/>
          <p:nvPr/>
        </p:nvSpPr>
        <p:spPr>
          <a:xfrm>
            <a:off x="341359" y="3704845"/>
            <a:ext cx="2339418" cy="515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3.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Операции Агентства по управлению государственным</a:t>
            </a:r>
            <a:r>
              <a:rPr kumimoji="0" lang="ru-RU" sz="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долгом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Заимствования</a:t>
            </a:r>
            <a:endParaRPr kumimoji="0" lang="en-US" sz="5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Кредитные трансферты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HUF 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 иностранная валюта</a:t>
            </a:r>
            <a:r>
              <a:rPr kumimoji="0" lang="ru-RU" sz="5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от МФО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Кредиты МВФ и ЕБ</a:t>
            </a: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58BD8F-3EC4-4325-AED9-BF9045D6534B}"/>
              </a:ext>
            </a:extLst>
          </p:cNvPr>
          <p:cNvSpPr txBox="1"/>
          <p:nvPr/>
        </p:nvSpPr>
        <p:spPr>
          <a:xfrm>
            <a:off x="348854" y="4187977"/>
            <a:ext cx="2348510" cy="784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Эмиссия государственных облигаций</a:t>
            </a:r>
            <a:endParaRPr kumimoji="0" lang="en-US" sz="5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Аукцион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i="1" dirty="0">
                <a:latin typeface="Arial" panose="020B0604020202020204" pitchFamily="34" charset="0"/>
                <a:cs typeface="Arial" panose="020B0604020202020204" pitchFamily="34" charset="0"/>
              </a:rPr>
              <a:t>Из которых</a:t>
            </a:r>
            <a:r>
              <a:rPr kumimoji="0" lang="en-US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MAP-</a:t>
            </a:r>
          </a:p>
          <a:p>
            <a:pPr marL="179388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Финансирование</a:t>
            </a:r>
            <a:r>
              <a:rPr kumimoji="0" lang="ru-RU" sz="5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в иностранной валюте</a:t>
            </a: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+ 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Облигации на жительство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179388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65F91B-FBF0-41D4-BDD7-77DEE6B5160D}"/>
              </a:ext>
            </a:extLst>
          </p:cNvPr>
          <p:cNvSpPr txBox="1"/>
          <p:nvPr/>
        </p:nvSpPr>
        <p:spPr>
          <a:xfrm>
            <a:off x="459557" y="4940903"/>
            <a:ext cx="2232082" cy="1092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Эмиссия казначейских векселей</a:t>
            </a:r>
            <a:endParaRPr kumimoji="0" lang="en-US" sz="5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Процентные казначейские</a:t>
            </a:r>
            <a:r>
              <a:rPr kumimoji="0" lang="ru-RU" sz="5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векселя</a:t>
            </a: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Обратный обмен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Дисконтированные казначейские</a:t>
            </a:r>
            <a:r>
              <a:rPr kumimoji="0" lang="ru-RU" sz="5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векселя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Обратный обмен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Сберегательные облигации</a:t>
            </a:r>
            <a:r>
              <a:rPr kumimoji="0" lang="ru-RU" sz="5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казначейства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533DE7-4621-4727-87E8-B2B8414E84AE}"/>
              </a:ext>
            </a:extLst>
          </p:cNvPr>
          <p:cNvSpPr txBox="1"/>
          <p:nvPr/>
        </p:nvSpPr>
        <p:spPr>
          <a:xfrm>
            <a:off x="448057" y="5968840"/>
            <a:ext cx="2247428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B2EC134-33E8-4EEF-B733-B59FF1536AC3}"/>
              </a:ext>
            </a:extLst>
          </p:cNvPr>
          <p:cNvSpPr/>
          <p:nvPr/>
        </p:nvSpPr>
        <p:spPr>
          <a:xfrm>
            <a:off x="3065927" y="5674776"/>
            <a:ext cx="2705105" cy="7317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BF5AB6D-B701-4B85-81F4-FDC17DBF80B3}"/>
              </a:ext>
            </a:extLst>
          </p:cNvPr>
          <p:cNvSpPr/>
          <p:nvPr/>
        </p:nvSpPr>
        <p:spPr>
          <a:xfrm>
            <a:off x="3065926" y="5714131"/>
            <a:ext cx="2705105" cy="7317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B6CB21A-9549-4D14-989C-CE730185C9C7}"/>
              </a:ext>
            </a:extLst>
          </p:cNvPr>
          <p:cNvSpPr/>
          <p:nvPr/>
        </p:nvSpPr>
        <p:spPr>
          <a:xfrm>
            <a:off x="3048822" y="5804527"/>
            <a:ext cx="2705105" cy="7317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ED99335-1ED0-4043-AB4B-062B3674C339}"/>
              </a:ext>
            </a:extLst>
          </p:cNvPr>
          <p:cNvSpPr/>
          <p:nvPr/>
        </p:nvSpPr>
        <p:spPr>
          <a:xfrm>
            <a:off x="3061473" y="5841114"/>
            <a:ext cx="2705105" cy="7317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A4CFA3D-4FEF-4B36-90D7-43A9C8E2122D}"/>
              </a:ext>
            </a:extLst>
          </p:cNvPr>
          <p:cNvSpPr/>
          <p:nvPr/>
        </p:nvSpPr>
        <p:spPr>
          <a:xfrm>
            <a:off x="3031593" y="3937353"/>
            <a:ext cx="2751391" cy="1715996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A556F2-5B63-414B-871E-89BFA7E95015}"/>
              </a:ext>
            </a:extLst>
          </p:cNvPr>
          <p:cNvSpPr txBox="1"/>
          <p:nvPr/>
        </p:nvSpPr>
        <p:spPr>
          <a:xfrm>
            <a:off x="3043548" y="3884275"/>
            <a:ext cx="2745415" cy="1823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государственных ценных бумаг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Займы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в ИВ, выданные банкам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Размещение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и получение доступа к депозитам средств по кредитам МВФ и ЕБ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Принятие долга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Изъятие депозитов в иностранной валюте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 займы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Муниципальный долг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550" dirty="0">
                <a:latin typeface="Arial" panose="020B0604020202020204" pitchFamily="34" charset="0"/>
                <a:cs typeface="Arial" panose="020B0604020202020204" pitchFamily="34" charset="0"/>
              </a:rPr>
              <a:t>Резервный кредит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: 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расчеты по </a:t>
            </a:r>
            <a:r>
              <a:rPr kumimoji="0" lang="ru-RU" sz="5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своповым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сделкам для 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HUF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и ИВ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Размещение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депозита, валютные операции, разница в обменном курсе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Расчеты по </a:t>
            </a:r>
            <a:r>
              <a:rPr kumimoji="0" lang="ru-RU" sz="5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Вторичный рынок государственных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ценных бумаг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55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распорядителей исходных счетов</a:t>
            </a:r>
            <a:endParaRPr kumimoji="0" lang="en-US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uk-UA" sz="5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E397E2-B544-4B0B-9541-2CE8A3A43F63}"/>
              </a:ext>
            </a:extLst>
          </p:cNvPr>
          <p:cNvSpPr txBox="1"/>
          <p:nvPr/>
        </p:nvSpPr>
        <p:spPr>
          <a:xfrm>
            <a:off x="3016382" y="5643424"/>
            <a:ext cx="274541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3. </a:t>
            </a:r>
            <a:r>
              <a:rPr kumimoji="0" lang="ru-RU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Всего Агентство</a:t>
            </a:r>
            <a:r>
              <a:rPr kumimoji="0" lang="ru-RU" sz="5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по управлению государственным долгом</a:t>
            </a:r>
            <a:r>
              <a:rPr kumimoji="0" lang="en-US" sz="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4. </a:t>
            </a:r>
            <a:r>
              <a:rPr lang="ru-RU" sz="550" b="1" dirty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kumimoji="0" lang="ru-RU" sz="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источники финансирования</a:t>
            </a:r>
            <a:r>
              <a:rPr kumimoji="0" lang="en-US" sz="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(2+3)</a:t>
            </a:r>
            <a:endParaRPr kumimoji="0" lang="uk-UA" sz="5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4ACB949-8D7F-4090-92B4-C633C8FFF1E4}"/>
              </a:ext>
            </a:extLst>
          </p:cNvPr>
          <p:cNvSpPr/>
          <p:nvPr/>
        </p:nvSpPr>
        <p:spPr>
          <a:xfrm>
            <a:off x="6131616" y="4731370"/>
            <a:ext cx="2092008" cy="10347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B5A0511-DE99-49D0-911A-6624F67ACD88}"/>
              </a:ext>
            </a:extLst>
          </p:cNvPr>
          <p:cNvSpPr/>
          <p:nvPr/>
        </p:nvSpPr>
        <p:spPr>
          <a:xfrm>
            <a:off x="6138602" y="4748014"/>
            <a:ext cx="2092008" cy="10347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610E5E12-3E08-4D21-A495-F3AF94FF48CF}"/>
              </a:ext>
            </a:extLst>
          </p:cNvPr>
          <p:cNvSpPr/>
          <p:nvPr/>
        </p:nvSpPr>
        <p:spPr>
          <a:xfrm>
            <a:off x="6125728" y="4885277"/>
            <a:ext cx="2092008" cy="10347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919AB55-B739-45B2-B3B8-6746D5A1E338}"/>
              </a:ext>
            </a:extLst>
          </p:cNvPr>
          <p:cNvSpPr/>
          <p:nvPr/>
        </p:nvSpPr>
        <p:spPr>
          <a:xfrm>
            <a:off x="6129972" y="5012662"/>
            <a:ext cx="2966216" cy="147284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F80450A-4EE9-4447-BDCA-F37CFE3DB8CF}"/>
              </a:ext>
            </a:extLst>
          </p:cNvPr>
          <p:cNvSpPr/>
          <p:nvPr/>
        </p:nvSpPr>
        <p:spPr>
          <a:xfrm>
            <a:off x="6165832" y="5048516"/>
            <a:ext cx="2966216" cy="147284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0E3D56B-DA6D-4DA7-A384-32FB52A1EEE0}"/>
              </a:ext>
            </a:extLst>
          </p:cNvPr>
          <p:cNvSpPr/>
          <p:nvPr/>
        </p:nvSpPr>
        <p:spPr>
          <a:xfrm>
            <a:off x="6157714" y="5071478"/>
            <a:ext cx="2966216" cy="147284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663E0D-AC0A-447A-BC19-5E537291B4F8}"/>
              </a:ext>
            </a:extLst>
          </p:cNvPr>
          <p:cNvSpPr txBox="1"/>
          <p:nvPr/>
        </p:nvSpPr>
        <p:spPr>
          <a:xfrm>
            <a:off x="6096904" y="4691445"/>
            <a:ext cx="3035144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Остаток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(1 + 4)	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ОТСТАТОК СРЕДСТВ НА ЕКС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b="1" i="1" dirty="0">
                <a:latin typeface="Arial" panose="020B0604020202020204" pitchFamily="34" charset="0"/>
                <a:cs typeface="Arial" panose="020B0604020202020204" pitchFamily="34" charset="0"/>
              </a:rPr>
              <a:t>Накопленный годовой дефицит</a:t>
            </a:r>
            <a:endParaRPr kumimoji="0" lang="en-US" sz="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b="1" i="1" dirty="0">
                <a:latin typeface="Arial" panose="020B0604020202020204" pitchFamily="34" charset="0"/>
                <a:cs typeface="Arial" panose="020B0604020202020204" pitchFamily="34" charset="0"/>
              </a:rPr>
              <a:t>Ежедневная динамика ЕКС, без учета Агентства по управлению государственным долгом</a:t>
            </a:r>
            <a:endParaRPr kumimoji="0" lang="en-US" sz="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правка с ежедневным отчетом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Разница между ежедневным отчетом и ЕКС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Расчеты по </a:t>
            </a:r>
            <a:r>
              <a:rPr lang="ru-RU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репо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Пассивные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(+) 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возврат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(-) 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Активные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(-) 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возврат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(+)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uk-UA" sz="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476457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ВЗАИМОДЕЙСТВИЕ МЕЖДУ КАЗНАЧЕЙСТВОМ И АГЕНТСТВОМ ПО УПРАВЛЕНИЮ ГОСУДАРСТВЕННЫМ ДОЛГОМ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Прогноз на 07.11.2018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Montserrat"/>
            </a:endParaRP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Montserrat"/>
            </a:endParaRP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Montserrat"/>
              </a:rPr>
              <a:t>.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  <a:p>
            <a:pPr marL="56256" marR="0" lvl="2" indent="0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387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Montserrat"/>
              </a:rPr>
              <a:t>	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21492"/>
            <a:ext cx="8686800" cy="48365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C2D382-F913-41A4-8946-FDA3F0EC0E34}"/>
              </a:ext>
            </a:extLst>
          </p:cNvPr>
          <p:cNvSpPr/>
          <p:nvPr/>
        </p:nvSpPr>
        <p:spPr>
          <a:xfrm>
            <a:off x="3234520" y="2028316"/>
            <a:ext cx="5841241" cy="8348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056C0E-8C10-4BBB-A6CB-0655A11B611F}"/>
              </a:ext>
            </a:extLst>
          </p:cNvPr>
          <p:cNvSpPr/>
          <p:nvPr/>
        </p:nvSpPr>
        <p:spPr>
          <a:xfrm>
            <a:off x="3234519" y="2060311"/>
            <a:ext cx="5841241" cy="8348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F291BB-7932-4B40-85D0-7164DAC56A38}"/>
              </a:ext>
            </a:extLst>
          </p:cNvPr>
          <p:cNvSpPr/>
          <p:nvPr/>
        </p:nvSpPr>
        <p:spPr>
          <a:xfrm>
            <a:off x="3254991" y="2182919"/>
            <a:ext cx="5841241" cy="8348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CBFF3-BC43-48C8-8C2C-93E009555530}"/>
              </a:ext>
            </a:extLst>
          </p:cNvPr>
          <p:cNvSpPr txBox="1"/>
          <p:nvPr/>
        </p:nvSpPr>
        <p:spPr>
          <a:xfrm>
            <a:off x="3207223" y="1991431"/>
            <a:ext cx="5936777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ДЕКАБРЬ 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2018                                    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НДС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                             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доходы от ЕС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                                                                                        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доходы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от ЕС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69CA0A-50F1-48F3-A635-E2427AB20CF4}"/>
              </a:ext>
            </a:extLst>
          </p:cNvPr>
          <p:cNvSpPr txBox="1"/>
          <p:nvPr/>
        </p:nvSpPr>
        <p:spPr>
          <a:xfrm>
            <a:off x="3637126" y="2150624"/>
            <a:ext cx="5438633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D4C27C-E0A7-4FB9-811A-BB6ED631C557}"/>
              </a:ext>
            </a:extLst>
          </p:cNvPr>
          <p:cNvSpPr/>
          <p:nvPr/>
        </p:nvSpPr>
        <p:spPr>
          <a:xfrm>
            <a:off x="464023" y="2442949"/>
            <a:ext cx="2750024" cy="101415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6E1418-52AC-4F4B-A12B-B37364F937F9}"/>
              </a:ext>
            </a:extLst>
          </p:cNvPr>
          <p:cNvSpPr/>
          <p:nvPr/>
        </p:nvSpPr>
        <p:spPr>
          <a:xfrm>
            <a:off x="464023" y="3523364"/>
            <a:ext cx="2750024" cy="101415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9352B1-89F2-4B6B-947C-7509A30767AB}"/>
              </a:ext>
            </a:extLst>
          </p:cNvPr>
          <p:cNvSpPr/>
          <p:nvPr/>
        </p:nvSpPr>
        <p:spPr>
          <a:xfrm>
            <a:off x="464023" y="4240802"/>
            <a:ext cx="2750024" cy="101415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7072A1-E28A-4A47-A4C9-C9DEB54DD1F3}"/>
              </a:ext>
            </a:extLst>
          </p:cNvPr>
          <p:cNvSpPr/>
          <p:nvPr/>
        </p:nvSpPr>
        <p:spPr>
          <a:xfrm>
            <a:off x="464023" y="5827315"/>
            <a:ext cx="2750024" cy="101415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DE6EF4-270D-4AD4-8B18-8F0217CDE044}"/>
              </a:ext>
            </a:extLst>
          </p:cNvPr>
          <p:cNvSpPr/>
          <p:nvPr/>
        </p:nvSpPr>
        <p:spPr>
          <a:xfrm>
            <a:off x="464022" y="5276727"/>
            <a:ext cx="2743201" cy="11543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D9508EE-C8F1-4D88-86DF-BC981E661C54}"/>
              </a:ext>
            </a:extLst>
          </p:cNvPr>
          <p:cNvSpPr/>
          <p:nvPr/>
        </p:nvSpPr>
        <p:spPr>
          <a:xfrm>
            <a:off x="464024" y="5405935"/>
            <a:ext cx="2743201" cy="11543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FE4DD1-A5A0-42DF-B32B-519578C032C3}"/>
              </a:ext>
            </a:extLst>
          </p:cNvPr>
          <p:cNvSpPr/>
          <p:nvPr/>
        </p:nvSpPr>
        <p:spPr>
          <a:xfrm>
            <a:off x="464022" y="5546216"/>
            <a:ext cx="2743201" cy="11543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949AFCD-CDB7-40ED-BAEC-8F5563061DA9}"/>
              </a:ext>
            </a:extLst>
          </p:cNvPr>
          <p:cNvSpPr/>
          <p:nvPr/>
        </p:nvSpPr>
        <p:spPr>
          <a:xfrm>
            <a:off x="464022" y="5680707"/>
            <a:ext cx="2743201" cy="11543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D908F1-8B84-4280-9751-EE5D1F1F679B}"/>
              </a:ext>
            </a:extLst>
          </p:cNvPr>
          <p:cNvSpPr txBox="1"/>
          <p:nvPr/>
        </p:nvSpPr>
        <p:spPr>
          <a:xfrm>
            <a:off x="457199" y="2395181"/>
            <a:ext cx="2715904" cy="1069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Процентные казначейские векселя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обратный обмен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Дисконтированные казначейские</a:t>
            </a:r>
            <a:r>
              <a:rPr kumimoji="0" lang="ru-RU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векселя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noProof="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братный обмен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Сберегательные облигации</a:t>
            </a:r>
            <a:r>
              <a:rPr kumimoji="0" lang="ru-RU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казначейства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uk-UA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03223E-50C6-43E1-A41B-72AB6FB1EC83}"/>
              </a:ext>
            </a:extLst>
          </p:cNvPr>
          <p:cNvSpPr txBox="1"/>
          <p:nvPr/>
        </p:nvSpPr>
        <p:spPr>
          <a:xfrm>
            <a:off x="457199" y="3475596"/>
            <a:ext cx="2715904" cy="1833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государственных ценных бумаг</a:t>
            </a:r>
            <a:r>
              <a:rPr kumimoji="0" lang="en-US" sz="6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Займы в иностранной валюте, выданные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банкам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Размещение и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получ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-е доступа к депозитам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ср-в по кредитам МВФ и ЕБ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Принятие долга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Изъятие депозитов в иностранной валюте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 займы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Муниципальный долг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Долг частной компании «Венгерские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железные дороги»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Резервный кредит,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расчеты по </a:t>
            </a:r>
            <a:r>
              <a:rPr kumimoji="0" lang="ru-RU" sz="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своповым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сделкам для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HUF 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 ИВ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Размещение депозита, валютные операции, разница в обменном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курсе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Расчеты по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Вторичный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рынок государственных ценных бумаг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151164-F326-4CD9-A1B6-02CD603954A0}"/>
              </a:ext>
            </a:extLst>
          </p:cNvPr>
          <p:cNvSpPr txBox="1"/>
          <p:nvPr/>
        </p:nvSpPr>
        <p:spPr>
          <a:xfrm>
            <a:off x="453783" y="5201434"/>
            <a:ext cx="2743200" cy="15850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3. 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Всего Агентство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по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управлению государственным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долгом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4. </a:t>
            </a: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Всего источники финансирования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(2+3)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Остаток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(1 + 4)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РАСЧЕТНЫЙ ОСТАТОК</a:t>
            </a:r>
            <a:r>
              <a:rPr kumimoji="0" lang="ru-RU" sz="7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СРЕДСТВ НА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ЕКС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Накопленный годовой дефицит</a:t>
            </a:r>
            <a:r>
              <a:rPr kumimoji="0" lang="en-US" sz="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Ежедневная динамика ЕКС, без Агентства по управлению государственным долгом</a:t>
            </a:r>
            <a:endParaRPr kumimoji="0" lang="en-US" sz="7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Сверка с ежедневным</a:t>
            </a:r>
            <a:r>
              <a:rPr kumimoji="0" lang="ru-RU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отчетом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noProof="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азница</a:t>
            </a:r>
            <a:r>
              <a:rPr kumimoji="0" lang="ru-RU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между ежедневным </a:t>
            </a:r>
            <a:r>
              <a:rPr lang="ru-RU" sz="700" noProof="0" dirty="0">
                <a:latin typeface="Arial" panose="020B0604020202020204" pitchFamily="34" charset="0"/>
                <a:cs typeface="Arial" panose="020B0604020202020204" pitchFamily="34" charset="0"/>
              </a:rPr>
              <a:t>отчетом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и ЕКС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Расчеты по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Пассивные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(+)</a:t>
            </a:r>
            <a:endParaRPr kumimoji="0" lang="uk-UA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657064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ВЗАИМОДЕЙСТВИЕ МЕЖДУ КАЗНАЧЕЙСТВОМ И АГЕНТСТВОМ ПО УПРАВЛЕНИЮ ГОСУДАРСТВЕННЫМ ДОЛГОМ</a:t>
            </a:r>
            <a:endParaRPr lang="en-US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Прогноз на 26.11.2018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Montserrat"/>
            </a:endParaRP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Montserrat"/>
              </a:rPr>
              <a:t>.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  <a:p>
            <a:pPr marL="56256" marR="0" lvl="2" indent="0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387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Montserrat"/>
              </a:rPr>
              <a:t>	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81" y="2028284"/>
            <a:ext cx="8686799" cy="484404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26C71D-9771-4F85-A9B7-1EB3D5551018}"/>
              </a:ext>
            </a:extLst>
          </p:cNvPr>
          <p:cNvSpPr/>
          <p:nvPr/>
        </p:nvSpPr>
        <p:spPr>
          <a:xfrm>
            <a:off x="3241343" y="2026692"/>
            <a:ext cx="5909481" cy="8188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174268-0FB3-4318-B048-28222FF82F52}"/>
              </a:ext>
            </a:extLst>
          </p:cNvPr>
          <p:cNvSpPr/>
          <p:nvPr/>
        </p:nvSpPr>
        <p:spPr>
          <a:xfrm>
            <a:off x="3241343" y="2046249"/>
            <a:ext cx="5909481" cy="8188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37F84E-F567-438A-84FA-8C0E840E21DF}"/>
              </a:ext>
            </a:extLst>
          </p:cNvPr>
          <p:cNvSpPr/>
          <p:nvPr/>
        </p:nvSpPr>
        <p:spPr>
          <a:xfrm>
            <a:off x="3254991" y="2175902"/>
            <a:ext cx="5909481" cy="8188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8B38E-BA8D-4005-833E-59DA4F8BDFFF}"/>
              </a:ext>
            </a:extLst>
          </p:cNvPr>
          <p:cNvSpPr txBox="1"/>
          <p:nvPr/>
        </p:nvSpPr>
        <p:spPr>
          <a:xfrm>
            <a:off x="3207223" y="1991431"/>
            <a:ext cx="5936777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ДЕКАБРЬ 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2018                                   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НДС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                             </a:t>
            </a:r>
            <a:r>
              <a:rPr lang="ru-RU" sz="600" noProof="0" dirty="0">
                <a:latin typeface="Arial" panose="020B0604020202020204" pitchFamily="34" charset="0"/>
                <a:cs typeface="Arial" panose="020B0604020202020204" pitchFamily="34" charset="0"/>
              </a:rPr>
              <a:t>доходы от ЕС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                                                                                       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доходы от ЕС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43EDD-A546-4503-82FB-9D15B8C754F9}"/>
              </a:ext>
            </a:extLst>
          </p:cNvPr>
          <p:cNvSpPr txBox="1"/>
          <p:nvPr/>
        </p:nvSpPr>
        <p:spPr>
          <a:xfrm>
            <a:off x="3637126" y="2150624"/>
            <a:ext cx="543863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lang="ru-RU" sz="5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</a:t>
            </a:r>
            <a:r>
              <a:rPr lang="ru-RU" sz="5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lang="ru-RU" sz="5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</a:t>
            </a:r>
            <a:r>
              <a:rPr lang="ru-RU" sz="5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   </a:t>
            </a: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прогноз</a:t>
            </a: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9EFFCE-905E-40AC-BD61-7AD90B5AFF24}"/>
              </a:ext>
            </a:extLst>
          </p:cNvPr>
          <p:cNvSpPr/>
          <p:nvPr/>
        </p:nvSpPr>
        <p:spPr>
          <a:xfrm>
            <a:off x="460612" y="2445798"/>
            <a:ext cx="2750024" cy="88631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8AB291-EB9B-452D-9AD3-7F83B08A70BD}"/>
              </a:ext>
            </a:extLst>
          </p:cNvPr>
          <p:cNvSpPr/>
          <p:nvPr/>
        </p:nvSpPr>
        <p:spPr>
          <a:xfrm>
            <a:off x="464023" y="2556335"/>
            <a:ext cx="2750024" cy="88631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4F7815-CEEB-4E5D-8F81-77D168C29329}"/>
              </a:ext>
            </a:extLst>
          </p:cNvPr>
          <p:cNvSpPr/>
          <p:nvPr/>
        </p:nvSpPr>
        <p:spPr>
          <a:xfrm>
            <a:off x="464023" y="3512242"/>
            <a:ext cx="2750024" cy="88631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F6CECD-785F-401C-8B13-0BCE63D1A5FB}"/>
              </a:ext>
            </a:extLst>
          </p:cNvPr>
          <p:cNvSpPr/>
          <p:nvPr/>
        </p:nvSpPr>
        <p:spPr>
          <a:xfrm>
            <a:off x="464022" y="4376045"/>
            <a:ext cx="2750024" cy="88631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5EDA31-7AC5-4C7C-B7FE-821F79268F4A}"/>
              </a:ext>
            </a:extLst>
          </p:cNvPr>
          <p:cNvSpPr/>
          <p:nvPr/>
        </p:nvSpPr>
        <p:spPr>
          <a:xfrm>
            <a:off x="462316" y="5811034"/>
            <a:ext cx="2750024" cy="88631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8876FD-745C-4C6B-9410-ACEE8F25E766}"/>
              </a:ext>
            </a:extLst>
          </p:cNvPr>
          <p:cNvSpPr/>
          <p:nvPr/>
        </p:nvSpPr>
        <p:spPr>
          <a:xfrm>
            <a:off x="460612" y="5986012"/>
            <a:ext cx="2750024" cy="88631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246C5C-8441-4356-AD58-1360C9201C78}"/>
              </a:ext>
            </a:extLst>
          </p:cNvPr>
          <p:cNvSpPr/>
          <p:nvPr/>
        </p:nvSpPr>
        <p:spPr>
          <a:xfrm>
            <a:off x="675565" y="5282830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6CD690-7A68-428A-8A54-77D6E0A712E9}"/>
              </a:ext>
            </a:extLst>
          </p:cNvPr>
          <p:cNvSpPr/>
          <p:nvPr/>
        </p:nvSpPr>
        <p:spPr>
          <a:xfrm>
            <a:off x="675565" y="5323835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64340E-51D1-4393-888E-FB861404572D}"/>
              </a:ext>
            </a:extLst>
          </p:cNvPr>
          <p:cNvSpPr/>
          <p:nvPr/>
        </p:nvSpPr>
        <p:spPr>
          <a:xfrm>
            <a:off x="655092" y="5407077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67CD711-7558-4C67-8757-E28C3632666D}"/>
              </a:ext>
            </a:extLst>
          </p:cNvPr>
          <p:cNvSpPr/>
          <p:nvPr/>
        </p:nvSpPr>
        <p:spPr>
          <a:xfrm>
            <a:off x="655092" y="5449037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B4C8474-3F98-457A-BBF5-A31BB2B6791E}"/>
              </a:ext>
            </a:extLst>
          </p:cNvPr>
          <p:cNvSpPr/>
          <p:nvPr/>
        </p:nvSpPr>
        <p:spPr>
          <a:xfrm>
            <a:off x="477670" y="5536866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3EE541B-B570-4C17-BF54-99FECFB3D385}"/>
              </a:ext>
            </a:extLst>
          </p:cNvPr>
          <p:cNvSpPr/>
          <p:nvPr/>
        </p:nvSpPr>
        <p:spPr>
          <a:xfrm>
            <a:off x="477669" y="5592566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688EE73-BAA4-4FB1-B2C0-75B5F8A3C6B1}"/>
              </a:ext>
            </a:extLst>
          </p:cNvPr>
          <p:cNvSpPr/>
          <p:nvPr/>
        </p:nvSpPr>
        <p:spPr>
          <a:xfrm>
            <a:off x="464022" y="5687598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1C5E309-C818-4209-8323-CB743D8CCDBE}"/>
              </a:ext>
            </a:extLst>
          </p:cNvPr>
          <p:cNvSpPr/>
          <p:nvPr/>
        </p:nvSpPr>
        <p:spPr>
          <a:xfrm>
            <a:off x="477669" y="5707321"/>
            <a:ext cx="2524838" cy="6959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78642D-E9A7-465A-9E13-56BAF8FB5EA3}"/>
              </a:ext>
            </a:extLst>
          </p:cNvPr>
          <p:cNvSpPr txBox="1"/>
          <p:nvPr/>
        </p:nvSpPr>
        <p:spPr>
          <a:xfrm>
            <a:off x="492410" y="2403532"/>
            <a:ext cx="2510098" cy="1069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Процентные казначейские векселя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noProof="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братный</a:t>
            </a:r>
            <a:r>
              <a:rPr kumimoji="0" lang="ru-RU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обмен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Дисконтированные казначейские векселя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обратный обмен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Сберегательные облигации казначейства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эмиссия</a:t>
            </a:r>
            <a:endParaRPr kumimoji="0" lang="uk-UA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CC49F-CBB2-48CB-974F-61EF9C00D766}"/>
              </a:ext>
            </a:extLst>
          </p:cNvPr>
          <p:cNvSpPr txBox="1"/>
          <p:nvPr/>
        </p:nvSpPr>
        <p:spPr>
          <a:xfrm>
            <a:off x="457199" y="3475596"/>
            <a:ext cx="2715904" cy="18338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государственных ценных </a:t>
            </a:r>
            <a:r>
              <a:rPr lang="ru-RU" sz="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бумег</a:t>
            </a:r>
            <a:r>
              <a:rPr kumimoji="0" lang="en-US" sz="6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Займы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в иностранной валюте, выданные банкам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Размещение и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kumimoji="0" lang="ru-RU" sz="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получ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-е доступа к депозитам ср-в по кредитам МВФ и ЕБ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Принятие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долга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Изъятие депозитов в иностранной валюте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Прочие займы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Муниципальный долг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Долг частной компании «Венгерские железные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дороги»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Резервный кредит,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расчеты по </a:t>
            </a:r>
            <a:r>
              <a:rPr kumimoji="0" lang="ru-RU" sz="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своповым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сделкам для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HUF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и ИВ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P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азмещение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депозита, валютные операции, разница в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обменном курсе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Расчеты по </a:t>
            </a:r>
            <a:r>
              <a:rPr kumimoji="0" lang="ru-RU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Вторичный рынок государственных</a:t>
            </a:r>
            <a:r>
              <a:rPr kumimoji="0" lang="ru-RU" sz="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ценных бумаг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Итого</a:t>
            </a:r>
            <a:endParaRPr kumimoji="0" lang="uk-UA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3FCD07-F431-4E5E-A9AA-F110F9F092B3}"/>
              </a:ext>
            </a:extLst>
          </p:cNvPr>
          <p:cNvSpPr txBox="1"/>
          <p:nvPr/>
        </p:nvSpPr>
        <p:spPr>
          <a:xfrm>
            <a:off x="453783" y="5201434"/>
            <a:ext cx="2743200" cy="15850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3. </a:t>
            </a: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Всего Агентство по управлению государственным долгом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4. </a:t>
            </a: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Всего источники финансирования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(2+3)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700" b="1">
                <a:latin typeface="Arial" panose="020B0604020202020204" pitchFamily="34" charset="0"/>
                <a:cs typeface="Arial" panose="020B0604020202020204" pitchFamily="34" charset="0"/>
              </a:rPr>
              <a:t>Остаток</a:t>
            </a: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(1 + 4)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ОСТАТОК СРЕДСТВ НА ЕКС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Накопленный годовой дефицит</a:t>
            </a:r>
            <a:r>
              <a:rPr kumimoji="0" lang="en-US" sz="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Ежедневная динамика ЕКС, без Агентства по управлению государственным долгом</a:t>
            </a:r>
            <a:endParaRPr kumimoji="0" lang="en-US" sz="7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правка с ежедневным отчетом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Разница между ежедневным отчетом и ЕКС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Расчеты по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Пассивные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репо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(+)</a:t>
            </a:r>
            <a:endParaRPr kumimoji="0" lang="uk-UA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872150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1986742"/>
            <a:ext cx="7980217" cy="163760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СПАСИБО ЗА ВНИМАНИЕ!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23341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ЕДИНЫЙ КАЗНАЧЕЙСКИЙ СЧЕТ</a:t>
            </a:r>
            <a:br>
              <a:rPr lang="en-US" sz="2000" dirty="0"/>
            </a:br>
            <a:br>
              <a:rPr lang="hu-HU" sz="2000" dirty="0"/>
            </a:b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48854" y="1068512"/>
            <a:ext cx="8343083" cy="5057652"/>
          </a:xfrm>
        </p:spPr>
        <p:txBody>
          <a:bodyPr lIns="91440" tIns="45720" rIns="91440" bIns="45720" anchor="t"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cap="none" dirty="0">
                <a:solidFill>
                  <a:prstClr val="black"/>
                </a:solidFill>
                <a:latin typeface="Calibri"/>
                <a:ea typeface="+mn-ea"/>
                <a:cs typeface="Arial"/>
                <a:sym typeface="Montserrat"/>
              </a:rPr>
              <a:t>ЕКС был сформирован одновременно с созданием Казначейства (1996)</a:t>
            </a:r>
          </a:p>
          <a:p>
            <a:pPr marL="285750" indent="-28575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cap="none" dirty="0">
                <a:solidFill>
                  <a:prstClr val="black"/>
                </a:solidFill>
                <a:latin typeface="Calibri"/>
                <a:ea typeface="+mn-ea"/>
                <a:cs typeface="Arial"/>
                <a:sym typeface="Montserrat"/>
              </a:rPr>
              <a:t>Счет в форинтах, находится в Национальном банке Венгрии. Через этот счет осуществляется обращение бюджетных средств, на него поступают доходы, с него оплачиваются расходы</a:t>
            </a:r>
          </a:p>
          <a:p>
            <a:pPr marL="285750" indent="-28575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cap="none" dirty="0">
                <a:solidFill>
                  <a:prstClr val="black"/>
                </a:solidFill>
                <a:latin typeface="Calibri"/>
                <a:ea typeface="+mn-ea"/>
                <a:cs typeface="Arial"/>
                <a:sym typeface="Montserrat"/>
              </a:rPr>
              <a:t>ЕКС имеет следующие </a:t>
            </a:r>
            <a:r>
              <a:rPr lang="ru-RU" kern="1200" cap="none" dirty="0" err="1">
                <a:solidFill>
                  <a:prstClr val="black"/>
                </a:solidFill>
                <a:latin typeface="Calibri"/>
                <a:ea typeface="+mn-ea"/>
                <a:cs typeface="Arial"/>
                <a:sym typeface="Montserrat"/>
              </a:rPr>
              <a:t>субсчета</a:t>
            </a:r>
            <a:r>
              <a:rPr lang="en-GB" kern="1200" cap="none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:</a:t>
            </a:r>
            <a:endParaRPr lang="en-US" sz="2400" kern="1200" cap="none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 центральных бюджетных учреждений и управлений;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фонды социального страхования и внебюджетные фонды;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счета, связанные с ассигнованиями, находящимися в ведении центральных органов управления;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счета, связанные с финансами</a:t>
            </a:r>
            <a:r>
              <a:rPr lang="en-GB" kern="1200" cap="none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;</a:t>
            </a:r>
            <a:endParaRPr lang="en-US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 советов регионального развития;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 органов управления областей (</a:t>
            </a:r>
            <a:r>
              <a:rPr lang="ru-RU" kern="120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медье</a:t>
            </a: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) и их аппаратов;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 публичных фондов</a:t>
            </a:r>
            <a:r>
              <a:rPr lang="en-GB" kern="1200" cap="none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;</a:t>
            </a:r>
            <a:endParaRPr lang="en-US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 некоммерческих компаний (в которых большинство принадлежит государству);</a:t>
            </a: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ru-RU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счета иных организаций, определенных в законе о государственных финансах</a:t>
            </a:r>
            <a:r>
              <a:rPr lang="hu-HU" kern="1200" cap="none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r>
              <a:rPr lang="en-GB" kern="1200" cap="none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 </a:t>
            </a:r>
            <a:endParaRPr lang="en-US" kern="1200" cap="none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660400" lvl="1" indent="-280670" algn="just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endParaRPr lang="en-GB" kern="1200" cap="none" dirty="0"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7509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880A50C-BF3E-A265-4FBF-DF136E3BA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1" y="731837"/>
            <a:ext cx="7012857" cy="5079271"/>
          </a:xfrm>
          <a:prstGeom prst="rect">
            <a:avLst/>
          </a:prstGeom>
          <a:noFill/>
        </p:spPr>
      </p:pic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15" y="77092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СТРУКТУРА СУБСЧЕТОВ ЕКС</a:t>
            </a:r>
            <a:br>
              <a:rPr lang="en-US" sz="2000" dirty="0"/>
            </a:b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 lIns="91440" tIns="45720" rIns="91440" bIns="45720" anchor="t"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502285" marR="0" lvl="3" indent="0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387" algn="l"/>
              </a:tabLst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 SemiBold"/>
            </a:endParaRPr>
          </a:p>
          <a:p>
            <a:pPr marL="502285" marR="0" lvl="3" indent="0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387" algn="l"/>
              </a:tabLst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203B1-AA44-4C92-96E6-0D18676D5EA2}"/>
              </a:ext>
            </a:extLst>
          </p:cNvPr>
          <p:cNvSpPr txBox="1"/>
          <p:nvPr/>
        </p:nvSpPr>
        <p:spPr>
          <a:xfrm>
            <a:off x="2312659" y="806077"/>
            <a:ext cx="44080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Montserrat"/>
              </a:rPr>
              <a:t>Единый казначейский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Montserrat"/>
              </a:rPr>
              <a:t> счет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42ED7-406A-47DC-99DD-60EF8EB1C508}"/>
              </a:ext>
            </a:extLst>
          </p:cNvPr>
          <p:cNvSpPr txBox="1"/>
          <p:nvPr/>
        </p:nvSpPr>
        <p:spPr>
          <a:xfrm>
            <a:off x="1065571" y="1640279"/>
            <a:ext cx="40075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/>
              <a:t>Счета, связанные с центральным правительством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/>
              <a:t>(сфера Казначейства)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69B55-44B6-454F-AC30-C3CF71F58AD9}"/>
              </a:ext>
            </a:extLst>
          </p:cNvPr>
          <p:cNvSpPr txBox="1"/>
          <p:nvPr/>
        </p:nvSpPr>
        <p:spPr>
          <a:xfrm>
            <a:off x="5510405" y="1527929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вне сферы</a:t>
            </a:r>
            <a:r>
              <a:rPr kumimoji="0" lang="ru-RU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 Казначейства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C7791-ECD6-404C-9D2B-8B951B8063E0}"/>
              </a:ext>
            </a:extLst>
          </p:cNvPr>
          <p:cNvSpPr txBox="1"/>
          <p:nvPr/>
        </p:nvSpPr>
        <p:spPr>
          <a:xfrm>
            <a:off x="7022681" y="1542834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для расчетов с ЕС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32104-497A-44C6-9AF1-660902A319C5}"/>
              </a:ext>
            </a:extLst>
          </p:cNvPr>
          <p:cNvSpPr txBox="1"/>
          <p:nvPr/>
        </p:nvSpPr>
        <p:spPr>
          <a:xfrm>
            <a:off x="7003124" y="2206183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сельского развития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3B4FE-57D7-4D4F-AC2E-B0CE046D0400}"/>
              </a:ext>
            </a:extLst>
          </p:cNvPr>
          <p:cNvSpPr txBox="1"/>
          <p:nvPr/>
        </p:nvSpPr>
        <p:spPr>
          <a:xfrm>
            <a:off x="7003125" y="2869533"/>
            <a:ext cx="11270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Прочие счета, связанные с ЕС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A2F62-FF43-46AE-B39C-F338120AF325}"/>
              </a:ext>
            </a:extLst>
          </p:cNvPr>
          <p:cNvSpPr txBox="1"/>
          <p:nvPr/>
        </p:nvSpPr>
        <p:spPr>
          <a:xfrm>
            <a:off x="5519421" y="2262494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госкомпаний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63966-57CD-47DB-8E8B-F172EA1B0C00}"/>
              </a:ext>
            </a:extLst>
          </p:cNvPr>
          <p:cNvSpPr txBox="1"/>
          <p:nvPr/>
        </p:nvSpPr>
        <p:spPr>
          <a:xfrm>
            <a:off x="5501391" y="2761305"/>
            <a:ext cx="113465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Спецсчета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 организаций центрального правительства</a:t>
            </a: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84F0A-2698-494E-9F80-D69DB8569CE4}"/>
              </a:ext>
            </a:extLst>
          </p:cNvPr>
          <p:cNvSpPr txBox="1"/>
          <p:nvPr/>
        </p:nvSpPr>
        <p:spPr>
          <a:xfrm>
            <a:off x="5501391" y="3409397"/>
            <a:ext cx="11135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</a:t>
            </a: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медье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, ОМСУ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2D38D-A873-4D67-BE87-EE9C2977CDEE}"/>
              </a:ext>
            </a:extLst>
          </p:cNvPr>
          <p:cNvSpPr txBox="1"/>
          <p:nvPr/>
        </p:nvSpPr>
        <p:spPr>
          <a:xfrm>
            <a:off x="5536673" y="4052361"/>
            <a:ext cx="1090747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50" dirty="0"/>
              <a:t>Счета для внебиржевых сделок и прочих ЦБ</a:t>
            </a:r>
            <a:endParaRPr kumimoji="0" lang="uk-UA" sz="8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81E468-61DF-4EAD-BCA3-E3966E848537}"/>
              </a:ext>
            </a:extLst>
          </p:cNvPr>
          <p:cNvSpPr txBox="1"/>
          <p:nvPr/>
        </p:nvSpPr>
        <p:spPr>
          <a:xfrm>
            <a:off x="5501391" y="4649159"/>
            <a:ext cx="11135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некоммерческих компаний,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/>
              <a:t>публичных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 фондов</a:t>
            </a: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650DA-17DA-4DF9-9EDC-AF8DCD8887AC}"/>
              </a:ext>
            </a:extLst>
          </p:cNvPr>
          <p:cNvSpPr txBox="1"/>
          <p:nvPr/>
        </p:nvSpPr>
        <p:spPr>
          <a:xfrm>
            <a:off x="5531865" y="5392342"/>
            <a:ext cx="1095555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депозитов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4C323-73E2-4DE2-9C47-719811008804}"/>
              </a:ext>
            </a:extLst>
          </p:cNvPr>
          <p:cNvSpPr txBox="1"/>
          <p:nvPr/>
        </p:nvSpPr>
        <p:spPr>
          <a:xfrm>
            <a:off x="4008243" y="2144791"/>
            <a:ext cx="10955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для управления долгом и ликвидностью</a:t>
            </a: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F785D-99A2-401D-A423-D008091D8520}"/>
              </a:ext>
            </a:extLst>
          </p:cNvPr>
          <p:cNvSpPr txBox="1"/>
          <p:nvPr/>
        </p:nvSpPr>
        <p:spPr>
          <a:xfrm>
            <a:off x="4008243" y="2829878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для погашения долга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EE008-3518-41F4-B346-B24E1688C3E9}"/>
              </a:ext>
            </a:extLst>
          </p:cNvPr>
          <p:cNvSpPr txBox="1"/>
          <p:nvPr/>
        </p:nvSpPr>
        <p:spPr>
          <a:xfrm>
            <a:off x="4008243" y="3492210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для заимствований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66888-6150-4D36-BA24-1089289EA9D9}"/>
              </a:ext>
            </a:extLst>
          </p:cNvPr>
          <p:cNvSpPr txBox="1"/>
          <p:nvPr/>
        </p:nvSpPr>
        <p:spPr>
          <a:xfrm>
            <a:off x="4029313" y="4078215"/>
            <a:ext cx="1086929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Счета государств.</a:t>
            </a:r>
            <a:r>
              <a:rPr kumimoji="0" lang="ru-RU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 ценных бумаг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C5960-E12E-40DB-A958-DDAD6272DA3D}"/>
              </a:ext>
            </a:extLst>
          </p:cNvPr>
          <p:cNvSpPr txBox="1"/>
          <p:nvPr/>
        </p:nvSpPr>
        <p:spPr>
          <a:xfrm>
            <a:off x="4029313" y="4681188"/>
            <a:ext cx="1086929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Прочие счета для целей финансирования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448639-81C3-4AD8-BF00-AC10473B8055}"/>
              </a:ext>
            </a:extLst>
          </p:cNvPr>
          <p:cNvSpPr txBox="1"/>
          <p:nvPr/>
        </p:nvSpPr>
        <p:spPr>
          <a:xfrm>
            <a:off x="2652907" y="2245393"/>
            <a:ext cx="8113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Авансы на ЕКС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2F3ACC-D837-41B5-947E-4E6D7B6B7C38}"/>
              </a:ext>
            </a:extLst>
          </p:cNvPr>
          <p:cNvSpPr txBox="1"/>
          <p:nvPr/>
        </p:nvSpPr>
        <p:spPr>
          <a:xfrm>
            <a:off x="2505402" y="2773256"/>
            <a:ext cx="112631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Авансы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в европейские</a:t>
            </a:r>
            <a:r>
              <a:rPr kumimoji="0" lang="ru-RU" sz="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фонды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 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(EAGF, EAFRD)</a:t>
            </a: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C1425-5145-497C-874C-3CC93306CF10}"/>
              </a:ext>
            </a:extLst>
          </p:cNvPr>
          <p:cNvSpPr txBox="1"/>
          <p:nvPr/>
        </p:nvSpPr>
        <p:spPr>
          <a:xfrm>
            <a:off x="2515095" y="3568508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Авансы в</a:t>
            </a:r>
            <a:r>
              <a:rPr kumimoji="0" lang="ru-RU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 конце года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10D1C0-0EA4-4A72-86DE-8A0462D33453}"/>
              </a:ext>
            </a:extLst>
          </p:cNvPr>
          <p:cNvSpPr txBox="1"/>
          <p:nvPr/>
        </p:nvSpPr>
        <p:spPr>
          <a:xfrm>
            <a:off x="2527539" y="4201426"/>
            <a:ext cx="1095555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Прочие авансы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54EBB5-4115-4CDD-A1CD-A2015732F4BA}"/>
              </a:ext>
            </a:extLst>
          </p:cNvPr>
          <p:cNvSpPr txBox="1"/>
          <p:nvPr/>
        </p:nvSpPr>
        <p:spPr>
          <a:xfrm>
            <a:off x="1085822" y="2233099"/>
            <a:ext cx="9464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Бюджетные счета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5FBFB5-46D2-490F-8F14-A145AE98F319}"/>
              </a:ext>
            </a:extLst>
          </p:cNvPr>
          <p:cNvSpPr txBox="1"/>
          <p:nvPr/>
        </p:nvSpPr>
        <p:spPr>
          <a:xfrm>
            <a:off x="1013815" y="2781643"/>
            <a:ext cx="1093004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/>
              <a:t>Организации центрального правительства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E49C3E-7500-4749-BB84-B4D1FBACE197}"/>
              </a:ext>
            </a:extLst>
          </p:cNvPr>
          <p:cNvSpPr txBox="1"/>
          <p:nvPr/>
        </p:nvSpPr>
        <p:spPr>
          <a:xfrm>
            <a:off x="1085822" y="3409397"/>
            <a:ext cx="949520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Фонды социального обеспечения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AC726B-E383-4052-9EF4-67CEF81F3A08}"/>
              </a:ext>
            </a:extLst>
          </p:cNvPr>
          <p:cNvSpPr txBox="1"/>
          <p:nvPr/>
        </p:nvSpPr>
        <p:spPr>
          <a:xfrm>
            <a:off x="1037142" y="4111710"/>
            <a:ext cx="10955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"/>
              </a:rPr>
              <a:t>Внебюджетные фонды</a:t>
            </a: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15493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ПРОГНОЗИРОВАНИЕ остатка </a:t>
            </a:r>
            <a:br>
              <a:rPr lang="ru-RU" sz="2000" dirty="0"/>
            </a:br>
            <a:r>
              <a:rPr lang="ru-RU" sz="2000" dirty="0"/>
              <a:t>ЕДИНОГО КАЗНАЧЕЙСКОГО СЧЕТА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Государственное казначейство Венгрии готовит прогнозы ликвидности в центральной подсистеме государственных финансов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. 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Ежедневная разбивка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Текущий месяц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+ </a:t>
            </a: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два месяца вперед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82" lvl="3" indent="-285750" algn="just" hangingPunct="1">
              <a:buFont typeface="Calibri" panose="020F0502020204030204" pitchFamily="34" charset="0"/>
              <a:buChar char="→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Агентство по управлению государственным долгом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82" lvl="3" indent="-285750" algn="just" hangingPunct="1">
              <a:buFont typeface="Calibri" panose="020F0502020204030204" pitchFamily="34" charset="0"/>
              <a:buChar char="→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Центральный банк Венгрии</a:t>
            </a:r>
            <a:r>
              <a:rPr lang="hu-H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</a:t>
            </a:r>
          </a:p>
          <a:p>
            <a:pPr marL="788082" lvl="3" indent="-285750" algn="just" hangingPunct="1">
              <a:buFont typeface="Calibri" panose="020F0502020204030204" pitchFamily="34" charset="0"/>
              <a:buChar char="→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Министерство финансов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502332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502332" lvl="3" indent="0" algn="just" hangingPunct="1">
              <a:buNone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12" y="4294563"/>
            <a:ext cx="2771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0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ПРОГНОЗИРОВАНИЕ РАЗМЕРА ОСТАТКА СРЕДСТВ НА  </a:t>
            </a:r>
            <a:br>
              <a:rPr lang="ru-RU" sz="2000" dirty="0"/>
            </a:br>
            <a:r>
              <a:rPr lang="ru-RU" sz="2000" dirty="0"/>
              <a:t>ЕДИНОМ КАЗНАЧЕЙСКОМ СЧЕТЕ - РЕСУРСЫ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98304" y="1340768"/>
            <a:ext cx="8488496" cy="4785395"/>
          </a:xfrm>
          <a:blipFill>
            <a:blip r:embed="rId3"/>
            <a:tile tx="0" ty="0" sx="100000" sy="100000" flip="none" algn="tl"/>
          </a:blipFill>
        </p:spPr>
        <p:txBody>
          <a:bodyPr wrap="square" numCol="2">
            <a:sp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Оперативный/ежедневный отчет о состоянии бюджета из центральной подсистемы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Аналитическая справка о доходах и расходах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Прогноз доходов и расходов бюджетных организаций и ассигнований, находящихся в ведении распорядителей средств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Прогноз по доходам и расходам фондов социального страхования и внебюджетных фондов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Предоставление данных об ожидаемых (крупных) расходах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Прогноз управления долгом и календарь эмиссии от Агентства по управлению долгом</a:t>
            </a:r>
          </a:p>
          <a:p>
            <a:pPr marL="342000" marR="0" lvl="2" indent="-285744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  <a:tabLst>
                <a:tab pos="533387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Расходы, связанные с Европейским фондом сельскохозяйственных гарантий (на бумажном </a:t>
            </a:r>
            <a:r>
              <a:rPr lang="ru-RU" sz="1500" kern="1200" dirty="0">
                <a:solidFill>
                  <a:prstClr val="black"/>
                </a:solidFill>
                <a:latin typeface="Calibri"/>
                <a:sym typeface="Montserrat"/>
              </a:rPr>
              <a:t>носителе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Montserrat"/>
              </a:rPr>
              <a:t>)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Montserrat"/>
            </a:endParaRPr>
          </a:p>
          <a:p>
            <a:pPr marL="502332" marR="0" lvl="3" indent="0" algn="just" defTabSz="89691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387" algn="l"/>
              </a:tabLst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  <a:sym typeface="Montserra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276" y="2934194"/>
            <a:ext cx="1363287" cy="2877721"/>
          </a:xfrm>
          <a:prstGeom prst="rect">
            <a:avLst/>
          </a:prstGeom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D3637F6B-C55A-4A69-B683-810CF8D58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93005"/>
              </p:ext>
            </p:extLst>
          </p:nvPr>
        </p:nvGraphicFramePr>
        <p:xfrm>
          <a:off x="4733252" y="1611499"/>
          <a:ext cx="2232000" cy="13456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870631576"/>
                    </a:ext>
                  </a:extLst>
                </a:gridCol>
              </a:tblGrid>
              <a:tr h="18221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0801FF"/>
                          </a:solidFill>
                          <a:effectLst/>
                        </a:rPr>
                        <a:t>ОСТАТКИ СРЕДСТВ</a:t>
                      </a:r>
                      <a:endParaRPr lang="uk-UA" sz="500" b="1" dirty="0">
                        <a:solidFill>
                          <a:srgbClr val="0801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40660"/>
                  </a:ext>
                </a:extLst>
              </a:tr>
              <a:tr h="13873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ЦЕНТРАЛЬНЫЙ</a:t>
                      </a:r>
                      <a:r>
                        <a:rPr lang="ru-RU" sz="500" baseline="0" dirty="0">
                          <a:solidFill>
                            <a:srgbClr val="000000"/>
                          </a:solidFill>
                          <a:effectLst/>
                        </a:rPr>
                        <a:t> БЮДЖЕТ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8429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ОТДЕЛЬНЫЕ</a:t>
                      </a:r>
                      <a:r>
                        <a:rPr lang="ru-RU" sz="500" baseline="0" dirty="0">
                          <a:solidFill>
                            <a:srgbClr val="000000"/>
                          </a:solidFill>
                          <a:effectLst/>
                        </a:rPr>
                        <a:t> ГОСУДАРСТВЕННЫЕ ФОНДЫ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90033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ФОНДЫ СОЦИАЛЬНОГО ОБЕСПЕЧЕНИЯ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23870"/>
                  </a:ext>
                </a:extLst>
              </a:tr>
              <a:tr h="14961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rgbClr val="000000"/>
                          </a:solidFill>
                          <a:effectLst/>
                        </a:rPr>
                        <a:t>Из</a:t>
                      </a:r>
                      <a:r>
                        <a:rPr lang="ru-RU" sz="400" b="1" baseline="0" dirty="0">
                          <a:solidFill>
                            <a:srgbClr val="000000"/>
                          </a:solidFill>
                          <a:effectLst/>
                        </a:rPr>
                        <a:t> которых</a:t>
                      </a:r>
                      <a:r>
                        <a:rPr lang="en-US" sz="400" b="1" dirty="0">
                          <a:solidFill>
                            <a:srgbClr val="000000"/>
                          </a:solidFill>
                          <a:effectLst/>
                        </a:rPr>
                        <a:t>: </a:t>
                      </a:r>
                      <a:r>
                        <a:rPr lang="ru-RU" sz="400" b="1" dirty="0">
                          <a:solidFill>
                            <a:srgbClr val="000000"/>
                          </a:solidFill>
                          <a:effectLst/>
                        </a:rPr>
                        <a:t>Фонд пенсионного страхования</a:t>
                      </a:r>
                      <a:endParaRPr lang="uk-UA" sz="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32268"/>
                  </a:ext>
                </a:extLst>
              </a:tr>
              <a:tr h="152147">
                <a:tc>
                  <a:txBody>
                    <a:bodyPr/>
                    <a:lstStyle/>
                    <a:p>
                      <a:pPr marL="357188" indent="0"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rgbClr val="000000"/>
                          </a:solidFill>
                          <a:effectLst/>
                        </a:rPr>
                        <a:t>Фонд медицинского страхования</a:t>
                      </a:r>
                      <a:endParaRPr lang="uk-UA" sz="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83264"/>
                  </a:ext>
                </a:extLst>
              </a:tr>
              <a:tr h="16844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0801FF"/>
                          </a:solidFill>
                          <a:effectLst/>
                        </a:rPr>
                        <a:t>ВСЕГО ПОДСИСТЕМЫ</a:t>
                      </a:r>
                      <a:endParaRPr lang="uk-UA" sz="500" b="1" dirty="0">
                        <a:solidFill>
                          <a:srgbClr val="0801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09367"/>
                  </a:ext>
                </a:extLst>
              </a:tr>
              <a:tr h="13873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ЗАКЛЮЧИТЕЛЬНЫЕ БАЛАНСЫ ДВИЖЕНИЯ</a:t>
                      </a:r>
                      <a:r>
                        <a:rPr lang="ru-RU" sz="500" baseline="0" dirty="0">
                          <a:solidFill>
                            <a:srgbClr val="000000"/>
                          </a:solidFill>
                          <a:effectLst/>
                        </a:rPr>
                        <a:t> Д/СРЕДСТВ В СФЕРЕ СОЦИАЛЬНОГО ОБЕСПЕЧЕНИЯ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87535"/>
                  </a:ext>
                </a:extLst>
              </a:tr>
              <a:tr h="13041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ПОСТУПЛЕНИЯ</a:t>
                      </a:r>
                      <a:r>
                        <a:rPr lang="ru-RU" sz="500" baseline="0" dirty="0">
                          <a:solidFill>
                            <a:srgbClr val="000000"/>
                          </a:solidFill>
                          <a:effectLst/>
                        </a:rPr>
                        <a:t> ИЗ ДРУГИХ ФОНДОВ СОЦОБЕСПЕЧЕНИЯ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92440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DBA40498-6217-41E8-A711-92E49BC51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01860"/>
              </p:ext>
            </p:extLst>
          </p:nvPr>
        </p:nvGraphicFramePr>
        <p:xfrm>
          <a:off x="6965252" y="1611499"/>
          <a:ext cx="1249990" cy="1943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2661">
                  <a:extLst>
                    <a:ext uri="{9D8B030D-6E8A-4147-A177-3AD203B41FA5}">
                      <a16:colId xmlns:a16="http://schemas.microsoft.com/office/drawing/2014/main" val="2278017413"/>
                    </a:ext>
                  </a:extLst>
                </a:gridCol>
                <a:gridCol w="380806">
                  <a:extLst>
                    <a:ext uri="{9D8B030D-6E8A-4147-A177-3AD203B41FA5}">
                      <a16:colId xmlns:a16="http://schemas.microsoft.com/office/drawing/2014/main" val="1867533033"/>
                    </a:ext>
                  </a:extLst>
                </a:gridCol>
                <a:gridCol w="316523">
                  <a:extLst>
                    <a:ext uri="{9D8B030D-6E8A-4147-A177-3AD203B41FA5}">
                      <a16:colId xmlns:a16="http://schemas.microsoft.com/office/drawing/2014/main" val="2928343196"/>
                    </a:ext>
                  </a:extLst>
                </a:gridCol>
              </a:tblGrid>
              <a:tr h="313009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НДС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695869"/>
                  </a:ext>
                </a:extLst>
              </a:tr>
              <a:tr h="3046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Месяц 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прогноз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74572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Январь 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868,3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866,1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15532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Февраль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157,4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176,0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72616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арт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568,5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560,7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535577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прель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767,7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</a:rPr>
                        <a:t>766,1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33563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ай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288.5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283,1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06105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Июнь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677,8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</a:rPr>
                        <a:t>676,0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48893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Июль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710,1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710,0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9355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Август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313,3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314,3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4977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Сентябрь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680,0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711,6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81000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Октябрь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762,7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-97,6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7251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Ноябрь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471.8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90958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Декабрь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885,1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96420"/>
                  </a:ext>
                </a:extLst>
              </a:tr>
              <a:tr h="1020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7 183,6</a:t>
                      </a:r>
                      <a:endParaRPr lang="uk-UA" sz="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00"/>
                          </a:solidFill>
                          <a:effectLst/>
                        </a:rPr>
                        <a:t>4 966,4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32286"/>
                  </a:ext>
                </a:extLst>
              </a:tr>
            </a:tbl>
          </a:graphicData>
        </a:graphic>
      </p:graphicFrame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1CDE5AA-05D1-4CFD-A727-E9F59908B0F9}"/>
              </a:ext>
            </a:extLst>
          </p:cNvPr>
          <p:cNvSpPr/>
          <p:nvPr/>
        </p:nvSpPr>
        <p:spPr>
          <a:xfrm>
            <a:off x="5245240" y="2943498"/>
            <a:ext cx="1262812" cy="71007"/>
          </a:xfrm>
          <a:prstGeom prst="rect">
            <a:avLst/>
          </a:prstGeom>
          <a:solidFill>
            <a:srgbClr val="FFE6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6F7266A-E6FE-4931-AEA4-4FF7012A9F7A}"/>
              </a:ext>
            </a:extLst>
          </p:cNvPr>
          <p:cNvSpPr/>
          <p:nvPr/>
        </p:nvSpPr>
        <p:spPr>
          <a:xfrm>
            <a:off x="5217845" y="3039662"/>
            <a:ext cx="1348717" cy="71007"/>
          </a:xfrm>
          <a:prstGeom prst="rect">
            <a:avLst/>
          </a:prstGeom>
          <a:solidFill>
            <a:srgbClr val="FFC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386B7E0-EF89-4DDC-8782-851F1B88C7B3}"/>
              </a:ext>
            </a:extLst>
          </p:cNvPr>
          <p:cNvSpPr/>
          <p:nvPr/>
        </p:nvSpPr>
        <p:spPr>
          <a:xfrm>
            <a:off x="5245240" y="5720483"/>
            <a:ext cx="218314" cy="71007"/>
          </a:xfrm>
          <a:prstGeom prst="rect">
            <a:avLst/>
          </a:prstGeom>
          <a:solidFill>
            <a:srgbClr val="FFC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71697-5F2D-4F41-B10C-E5E4192106F2}"/>
              </a:ext>
            </a:extLst>
          </p:cNvPr>
          <p:cNvSpPr txBox="1"/>
          <p:nvPr/>
        </p:nvSpPr>
        <p:spPr>
          <a:xfrm>
            <a:off x="5203276" y="2897332"/>
            <a:ext cx="1363286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r>
              <a:rPr kumimoji="0" lang="uk-UA" sz="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uk-UA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D587B-44BC-4DF9-8014-2CE4AB9B6EB3}"/>
              </a:ext>
            </a:extLst>
          </p:cNvPr>
          <p:cNvSpPr txBox="1"/>
          <p:nvPr/>
        </p:nvSpPr>
        <p:spPr>
          <a:xfrm>
            <a:off x="5172724" y="2987158"/>
            <a:ext cx="333146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Дни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34E3D-B252-46F9-B8BF-ADB4534B4B60}"/>
              </a:ext>
            </a:extLst>
          </p:cNvPr>
          <p:cNvSpPr txBox="1"/>
          <p:nvPr/>
        </p:nvSpPr>
        <p:spPr>
          <a:xfrm>
            <a:off x="5463554" y="2987158"/>
            <a:ext cx="369514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TC</a:t>
            </a:r>
            <a:endParaRPr kumimoji="0" lang="uk-UA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DB44A-8D84-4594-8EBB-DD84067E581C}"/>
              </a:ext>
            </a:extLst>
          </p:cNvPr>
          <p:cNvSpPr txBox="1"/>
          <p:nvPr/>
        </p:nvSpPr>
        <p:spPr>
          <a:xfrm>
            <a:off x="5833068" y="2987158"/>
            <a:ext cx="369514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CMA</a:t>
            </a:r>
            <a:endParaRPr kumimoji="0" lang="uk-UA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82C4A0-674B-4F41-B256-EFFF7F9C6E2D}"/>
              </a:ext>
            </a:extLst>
          </p:cNvPr>
          <p:cNvSpPr txBox="1"/>
          <p:nvPr/>
        </p:nvSpPr>
        <p:spPr>
          <a:xfrm>
            <a:off x="6201569" y="2990527"/>
            <a:ext cx="369514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OTC</a:t>
            </a:r>
            <a:endParaRPr kumimoji="0" lang="uk-UA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4A037-D6C2-47A8-BA53-CC937BB7C259}"/>
              </a:ext>
            </a:extLst>
          </p:cNvPr>
          <p:cNvSpPr txBox="1"/>
          <p:nvPr/>
        </p:nvSpPr>
        <p:spPr>
          <a:xfrm>
            <a:off x="5154540" y="5674478"/>
            <a:ext cx="369514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Итого </a:t>
            </a:r>
            <a:endParaRPr kumimoji="0" lang="uk-UA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" name="Таблиця 21">
            <a:extLst>
              <a:ext uri="{FF2B5EF4-FFF2-40B4-BE49-F238E27FC236}">
                <a16:creationId xmlns:a16="http://schemas.microsoft.com/office/drawing/2014/main" id="{0857C803-90AB-4F43-8769-B46557314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83197"/>
              </p:ext>
            </p:extLst>
          </p:nvPr>
        </p:nvGraphicFramePr>
        <p:xfrm>
          <a:off x="6597115" y="4136484"/>
          <a:ext cx="2497052" cy="15839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5403">
                  <a:extLst>
                    <a:ext uri="{9D8B030D-6E8A-4147-A177-3AD203B41FA5}">
                      <a16:colId xmlns:a16="http://schemas.microsoft.com/office/drawing/2014/main" val="2505550643"/>
                    </a:ext>
                  </a:extLst>
                </a:gridCol>
                <a:gridCol w="236136">
                  <a:extLst>
                    <a:ext uri="{9D8B030D-6E8A-4147-A177-3AD203B41FA5}">
                      <a16:colId xmlns:a16="http://schemas.microsoft.com/office/drawing/2014/main" val="3100348073"/>
                    </a:ext>
                  </a:extLst>
                </a:gridCol>
                <a:gridCol w="231112">
                  <a:extLst>
                    <a:ext uri="{9D8B030D-6E8A-4147-A177-3AD203B41FA5}">
                      <a16:colId xmlns:a16="http://schemas.microsoft.com/office/drawing/2014/main" val="667067020"/>
                    </a:ext>
                  </a:extLst>
                </a:gridCol>
                <a:gridCol w="352411">
                  <a:extLst>
                    <a:ext uri="{9D8B030D-6E8A-4147-A177-3AD203B41FA5}">
                      <a16:colId xmlns:a16="http://schemas.microsoft.com/office/drawing/2014/main" val="3530468450"/>
                    </a:ext>
                  </a:extLst>
                </a:gridCol>
                <a:gridCol w="280995">
                  <a:extLst>
                    <a:ext uri="{9D8B030D-6E8A-4147-A177-3AD203B41FA5}">
                      <a16:colId xmlns:a16="http://schemas.microsoft.com/office/drawing/2014/main" val="509505921"/>
                    </a:ext>
                  </a:extLst>
                </a:gridCol>
                <a:gridCol w="280995">
                  <a:extLst>
                    <a:ext uri="{9D8B030D-6E8A-4147-A177-3AD203B41FA5}">
                      <a16:colId xmlns:a16="http://schemas.microsoft.com/office/drawing/2014/main" val="3836298293"/>
                    </a:ext>
                  </a:extLst>
                </a:gridCol>
              </a:tblGrid>
              <a:tr h="15795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2023.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2022.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11.30.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Ноябрь </a:t>
                      </a: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12527"/>
                  </a:ext>
                </a:extLst>
              </a:tr>
              <a:tr h="4901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Прогноз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63350"/>
                  </a:ext>
                </a:extLst>
              </a:tr>
              <a:tr h="34322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ГКВ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Управления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МФ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11.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73629"/>
                  </a:ext>
                </a:extLst>
              </a:tr>
              <a:tr h="119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Расходы</a:t>
                      </a:r>
                      <a:r>
                        <a:rPr lang="ru-RU" sz="500" baseline="0" dirty="0">
                          <a:solidFill>
                            <a:srgbClr val="000000"/>
                          </a:solidFill>
                          <a:effectLst/>
                        </a:rPr>
                        <a:t> РБС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XXX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AAA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BBB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CCC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DDD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27999"/>
                  </a:ext>
                </a:extLst>
              </a:tr>
              <a:tr h="130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rgbClr val="000000"/>
                          </a:solidFill>
                          <a:effectLst/>
                        </a:rPr>
                        <a:t>Заработная</a:t>
                      </a:r>
                      <a:r>
                        <a:rPr lang="ru-RU" sz="500" i="1" baseline="0" dirty="0">
                          <a:solidFill>
                            <a:srgbClr val="000000"/>
                          </a:solidFill>
                          <a:effectLst/>
                        </a:rPr>
                        <a:t> плата</a:t>
                      </a:r>
                      <a:endParaRPr lang="uk-UA" sz="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XX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aa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bb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cc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dd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452633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Расходы</a:t>
                      </a:r>
                      <a:r>
                        <a:rPr lang="ru-RU" sz="500" baseline="0" dirty="0">
                          <a:solidFill>
                            <a:srgbClr val="000000"/>
                          </a:solidFill>
                          <a:effectLst/>
                        </a:rPr>
                        <a:t> ассигнований в ведении управлений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 err="1">
                          <a:solidFill>
                            <a:srgbClr val="000000"/>
                          </a:solidFill>
                          <a:effectLst/>
                        </a:rPr>
                        <a:t>xxxxx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AAAAa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BBBb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CCCc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 err="1">
                          <a:solidFill>
                            <a:srgbClr val="000000"/>
                          </a:solidFill>
                          <a:effectLst/>
                        </a:rPr>
                        <a:t>DDDd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45852"/>
                  </a:ext>
                </a:extLst>
              </a:tr>
              <a:tr h="127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</a:rPr>
                        <a:t>Всего расходов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######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######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######</a:t>
                      </a:r>
                      <a:endParaRPr lang="uk-UA" sz="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effectLst/>
                        </a:rPr>
                        <a:t>######</a:t>
                      </a:r>
                      <a:endParaRPr lang="uk-UA" sz="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uk-UA" sz="5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7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6465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76" y="192722"/>
            <a:ext cx="8470950" cy="101415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ДАННЫЕ О РЕСУРСАХ – ОПЕРАТИВНЫЙ / ЕЖЕДНЕВНЫЙ ОТЧЕТ О состоянии </a:t>
            </a:r>
            <a:r>
              <a:rPr lang="ru-RU" sz="2000" dirty="0" err="1"/>
              <a:t>БЮДЖЕТа</a:t>
            </a:r>
            <a:r>
              <a:rPr lang="ru-RU" sz="2000" dirty="0"/>
              <a:t> из ЦЕНТРАЛЬНОЙ ПОДСИСТЕМЫ</a:t>
            </a: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48854" y="1313412"/>
            <a:ext cx="8337946" cy="4812752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На основе оборота по счетам, которыми управляет Казначейство.</a:t>
            </a: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Каждому счету соответствует своя строка ежедневного отчета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.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Основные строки 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–</a:t>
            </a: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Доходы 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</a:t>
            </a:r>
            <a:r>
              <a:rPr lang="ru-RU" b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бюджетные статьи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Платежи экономических субъектов</a:t>
            </a:r>
            <a:r>
              <a:rPr lang="hu-H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</a:t>
            </a:r>
            <a:r>
              <a:rPr lang="ru-RU" sz="1050" kern="1200" dirty="0">
                <a:solidFill>
                  <a:prstClr val="black"/>
                </a:solidFill>
                <a:latin typeface="Calibri"/>
                <a:sym typeface="Montserrat"/>
              </a:rPr>
              <a:t>налог на прибыль, специальный налог на финансовые организации, налог на рекламу, налог на игры, налог на добычу полезных ископаемых 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sym typeface="Montserrat"/>
              </a:rPr>
              <a:t>…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</a:t>
            </a:r>
            <a:endParaRPr lang="hu-HU" sz="20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Налоги, связанные с потреблением</a:t>
            </a:r>
            <a:r>
              <a:rPr lang="hu-H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</a:t>
            </a:r>
            <a:r>
              <a:rPr lang="ru-R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НДС, регистрационный налог, страховой налог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sym typeface="Montserrat"/>
              </a:rPr>
              <a:t>…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</a:t>
            </a:r>
            <a:endParaRPr lang="hu-HU" sz="20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Платежи домохозяйств</a:t>
            </a:r>
            <a:r>
              <a:rPr lang="hu-H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</a:t>
            </a:r>
            <a:r>
              <a:rPr lang="ru-R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подоходный налог, налоговые платежи, сборы</a:t>
            </a:r>
            <a:r>
              <a:rPr lang="hu-HU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…)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Доходы бюджетных организаций и ассигнования, находящиеся в ведении распорядителей средств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Доходы из обеих подсистем государственных финансов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Доходы, связанные с государственной собственностью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Проценты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Доходы, поступающие по линии Европейского союза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Прочие доходы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Доходы внебюджетных фондов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Доходы фондов социального страхования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420958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325892"/>
            <a:ext cx="8470950" cy="1014153"/>
          </a:xfrm>
        </p:spPr>
        <p:txBody>
          <a:bodyPr>
            <a:noAutofit/>
          </a:bodyPr>
          <a:lstStyle/>
          <a:p>
            <a:r>
              <a:rPr lang="ru-RU" sz="2000" dirty="0"/>
              <a:t>ДАННЫЕ О РЕСУРСАХ – ОПЕРАТИВНЫЙ / ЕЖЕДНЕВНЫЙ ОТЧЕТ О состоянии </a:t>
            </a:r>
            <a:r>
              <a:rPr lang="ru-RU" sz="2000" dirty="0" err="1"/>
              <a:t>БЮДЖЕТа</a:t>
            </a:r>
            <a:r>
              <a:rPr lang="ru-RU" sz="2000" dirty="0"/>
              <a:t> из ЦЕНТРАЛЬНОЙ ПОДСИСТЕМЫ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Основные строки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-</a:t>
            </a: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Расходы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(</a:t>
            </a:r>
            <a:r>
              <a:rPr lang="ru-RU" b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бюджетные статьи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Индивидуальные и нормативные субсидии</a:t>
            </a:r>
            <a:endParaRPr lang="hu-HU" sz="1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Поддержка фонда общественного вещания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Социальные отчисления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Жилищные дотации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Фонд поддержки семьи и социальной сферы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Расходы бюджетных организаций и ассигнования, </a:t>
            </a:r>
            <a:r>
              <a:rPr lang="ru-RU" sz="1400" kern="1200" dirty="0">
                <a:solidFill>
                  <a:prstClr val="black"/>
                </a:solidFill>
                <a:latin typeface="Calibri"/>
                <a:sym typeface="Montserrat"/>
              </a:rPr>
              <a:t>находящиеся в ведении распорядителей средств</a:t>
            </a:r>
            <a:endPara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Поддержка обеих подсистем государственных финансов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Расходы в рамках программ, связанных с Европейским Союзом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Процентные платежи</a:t>
            </a:r>
            <a:endParaRPr lang="hu-HU" sz="1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Резервы</a:t>
            </a:r>
            <a:endParaRPr lang="hu-HU" sz="1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Чрезвычайные расходы</a:t>
            </a:r>
            <a:endParaRPr lang="hu-HU" sz="1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Взносы в бюджет Европейского союза</a:t>
            </a:r>
            <a:endParaRPr lang="hu-HU" sz="1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Прочие расходы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Расходы внебюджетных фондов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Расходы фондов социального страхования</a:t>
            </a:r>
            <a:endParaRPr lang="hu-HU" sz="1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698562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400691"/>
            <a:ext cx="8511579" cy="912719"/>
          </a:xfrm>
        </p:spPr>
        <p:txBody>
          <a:bodyPr>
            <a:noAutofit/>
          </a:bodyPr>
          <a:lstStyle/>
          <a:p>
            <a:r>
              <a:rPr lang="ru-RU" sz="2000" dirty="0"/>
              <a:t>ДАННЫЕ О РЕСУРСАХ – ОПЕРАТИВНЫЙ / ЕЖЕДНЕВНЫЙ ОТЧЕТ О состоянии </a:t>
            </a:r>
            <a:r>
              <a:rPr lang="ru-RU" sz="2000" dirty="0" err="1"/>
              <a:t>БЮДЖЕТа</a:t>
            </a:r>
            <a:r>
              <a:rPr lang="ru-RU" sz="2000" dirty="0"/>
              <a:t> из ЦЕНТРАЛЬНОЙ ПОДСИСТЕМЫ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Основные строки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– </a:t>
            </a: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Статьи, подлежащие финансированию 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(</a:t>
            </a:r>
            <a:r>
              <a:rPr lang="ru-RU" b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финансовые статьи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Дефицит или профицит центрального бюджета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Авансовые платежи по кредитам для местных органов власти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Авансовые платежи в Европейский фонд сельскохозяйственных гарантий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Технические счета по заработной плате за предыдущий год 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Основные строки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 - </a:t>
            </a: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Статьи финансирования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(</a:t>
            </a:r>
            <a:r>
              <a:rPr lang="ru-RU" b="1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финансовые статьи</a:t>
            </a:r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)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Статьи собственного финансирования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Государственные ценные бумаги</a:t>
            </a:r>
          </a:p>
          <a:p>
            <a:pPr marL="788076" lvl="3" algn="just" hangingPunct="1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Займы</a:t>
            </a: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455794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E03F48D5-D711-4673-B34B-7E9F67BC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4" y="299258"/>
            <a:ext cx="8470950" cy="101415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СТРУКТУРА ТАБЛИЦЫ ПРОГНОЗА</a:t>
            </a:r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>
            <a:lvl1pPr marL="360354" marR="0" indent="-36035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14" marR="0" indent="-280700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298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374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13" marR="0" indent="-28574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387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537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726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8914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103" marR="0" indent="-228594" algn="l" defTabSz="896915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387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342000" lvl="2" algn="just" hangingPunct="1">
              <a:buFont typeface="Arial" panose="020B0604020202020204" pitchFamily="34" charset="0"/>
              <a:buChar char="•"/>
            </a:pPr>
            <a:endParaRPr lang="hu-HU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42000" lvl="2" algn="just" hangingPunct="1">
              <a:buFont typeface="Arial" panose="020B0604020202020204" pitchFamily="34" charset="0"/>
              <a:buChar char="•"/>
            </a:pP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Остаток средств центрального бюджета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Потребность в финансировании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Статьи собственного финансирования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Операции Агентства по управлению государственным долгом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399156" lvl="2" indent="-342900" algn="just" hangingPunct="1">
              <a:buFont typeface="+mj-lt"/>
              <a:buAutoNum type="arabicPeriod"/>
            </a:pPr>
            <a:r>
              <a:rPr lang="ru-RU" sz="24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Всего источники финансирования</a:t>
            </a:r>
            <a:r>
              <a:rPr lang="en-US" sz="24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 (2+3)</a:t>
            </a:r>
          </a:p>
          <a:p>
            <a:pPr marL="56256" lvl="2" indent="0" algn="just" hangingPunct="1"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	= </a:t>
            </a: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Остаток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  <a:p>
            <a:pPr marL="56256" lvl="2" indent="0" algn="just" hangingPunct="1"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	</a:t>
            </a:r>
            <a:r>
              <a:rPr lang="ru-RU" sz="2400" kern="1200" dirty="0">
                <a:solidFill>
                  <a:srgbClr val="FF0000"/>
                </a:solidFill>
                <a:latin typeface="Calibri"/>
                <a:ea typeface="+mn-ea"/>
                <a:cs typeface="+mn-cs"/>
                <a:sym typeface="Montserrat"/>
              </a:rPr>
              <a:t>расчетный остаток средств на ЕКС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Montserrat"/>
              </a:rPr>
              <a:t>	 </a:t>
            </a:r>
            <a:endParaRPr lang="hu-HU" sz="24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434549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CÍMDIÁK V1">
  <a:themeElements>
    <a:clrScheme name="CÍMDIÁK 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564"/>
      </a:accent1>
      <a:accent2>
        <a:srgbClr val="A3A4A6"/>
      </a:accent2>
      <a:accent3>
        <a:srgbClr val="00BCB5"/>
      </a:accent3>
      <a:accent4>
        <a:srgbClr val="1F6972"/>
      </a:accent4>
      <a:accent5>
        <a:srgbClr val="EAE5C3"/>
      </a:accent5>
      <a:accent6>
        <a:srgbClr val="003046"/>
      </a:accent6>
      <a:hlink>
        <a:srgbClr val="0000FF"/>
      </a:hlink>
      <a:folHlink>
        <a:srgbClr val="FF00FF"/>
      </a:folHlink>
    </a:clrScheme>
    <a:fontScheme name="CÍMDIÁK V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4F7C14E30A73844A8703BBDE3B330E6" ma:contentTypeVersion="1" ma:contentTypeDescription="Új dokumentum létrehozása." ma:contentTypeScope="" ma:versionID="683fa3934d23e17c1bf9216260864be8">
  <xsd:schema xmlns:xsd="http://www.w3.org/2001/XMLSchema" xmlns:xs="http://www.w3.org/2001/XMLSchema" xmlns:p="http://schemas.microsoft.com/office/2006/metadata/properties" xmlns:ns2="94e6a219-7ae8-4af5-8205-b0cfa8fb61fe" targetNamespace="http://schemas.microsoft.com/office/2006/metadata/properties" ma:root="true" ma:fieldsID="05077c8d94be00e0937b96ad9b5620a9" ns2:_="">
    <xsd:import namespace="94e6a219-7ae8-4af5-8205-b0cfa8fb61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6a219-7ae8-4af5-8205-b0cfa8fb61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4e6a219-7ae8-4af5-8205-b0cfa8fb61fe">SNFHCSK6DFR5-364068638-49</_dlc_DocId>
    <_dlc_DocIdUrl xmlns="94e6a219-7ae8-4af5-8205-b0cfa8fb61fe">
      <Url>https://kincstarweb.allamkincstar.gov.hu/tudastar/_layouts/15/DocIdRedir.aspx?ID=SNFHCSK6DFR5-364068638-49</Url>
      <Description>SNFHCSK6DFR5-364068638-49</Description>
    </_dlc_DocIdUrl>
  </documentManagement>
</p:properties>
</file>

<file path=customXml/itemProps1.xml><?xml version="1.0" encoding="utf-8"?>
<ds:datastoreItem xmlns:ds="http://schemas.openxmlformats.org/officeDocument/2006/customXml" ds:itemID="{69A29726-186D-4F15-B30D-A6972876AB6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D7CC1E0-E7C2-42F6-ACB2-6A75D2EC51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0158F-0021-4F30-9B38-3B701FEC6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6a219-7ae8-4af5-8205-b0cfa8fb6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C9BEF7A-6757-4FE3-8FC0-ED31EE888F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4e6a219-7ae8-4af5-8205-b0cfa8fb61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1666</Words>
  <Application>Microsoft Office PowerPoint</Application>
  <PresentationFormat>On-screen Show (4:3)</PresentationFormat>
  <Paragraphs>398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Microsoft Sans Serif</vt:lpstr>
      <vt:lpstr>Montserrat</vt:lpstr>
      <vt:lpstr>Montserrat Black</vt:lpstr>
      <vt:lpstr>Montserrat SemiBold</vt:lpstr>
      <vt:lpstr>Times New Roman</vt:lpstr>
      <vt:lpstr>2_KÉPES CÍMDIÁK V2</vt:lpstr>
      <vt:lpstr>6_KÉPES CÍMDIÁK V2</vt:lpstr>
      <vt:lpstr>7_KÉPES CÍMDIÁK V2</vt:lpstr>
      <vt:lpstr>ГОСУДАРСТВЕННОЕ КАЗНАЧЕЙСТВО ВЕНГРИИ</vt:lpstr>
      <vt:lpstr>ЕДИНЫЙ КАЗНАЧЕЙСКИЙ СЧЕТ  </vt:lpstr>
      <vt:lpstr>СТРУКТУРА СУБСЧЕТОВ ЕКС </vt:lpstr>
      <vt:lpstr>ПРОГНОЗИРОВАНИЕ остатка  ЕДИНОГО КАЗНАЧЕЙСКОГО СЧЕТА </vt:lpstr>
      <vt:lpstr>ПРОГНОЗИРОВАНИЕ РАЗМЕРА ОСТАТКА СРЕДСТВ НА   ЕДИНОМ КАЗНАЧЕЙСКОМ СЧЕТЕ - РЕСУРСЫ </vt:lpstr>
      <vt:lpstr>ДАННЫЕ О РЕСУРСАХ – ОПЕРАТИВНЫЙ / ЕЖЕДНЕВНЫЙ ОТЧЕТ О состоянии БЮДЖЕТа из ЦЕНТРАЛЬНОЙ ПОДСИСТЕМЫ</vt:lpstr>
      <vt:lpstr>ДАННЫЕ О РЕСУРСАХ – ОПЕРАТИВНЫЙ / ЕЖЕДНЕВНЫЙ ОТЧЕТ О состоянии БЮДЖЕТа из ЦЕНТРАЛЬНОЙ ПОДСИСТЕМЫ </vt:lpstr>
      <vt:lpstr>ДАННЫЕ О РЕСУРСАХ – ОПЕРАТИВНЫЙ / ЕЖЕДНЕВНЫЙ ОТЧЕТ О состоянии БЮДЖЕТа из ЦЕНТРАЛЬНОЙ ПОДСИСТЕМЫ </vt:lpstr>
      <vt:lpstr>СТРУКТУРА ТАБЛИЦЫ ПРОГНОЗА</vt:lpstr>
      <vt:lpstr>СТРУКТУРА ТАБЛИЦЫ ПРОГНОЗА </vt:lpstr>
      <vt:lpstr>ВЗАИМОДЕЙСТВИЕ МЕЖДУ КАЗНАЧЕЙСТВОМ И АГЕНТСТВОМ ПО УПРАВЛЕНИЮ ГОСУДАРСТВЕННЫМ ДОЛГОМ </vt:lpstr>
      <vt:lpstr>ВЗАИМОДЕЙСТВИЕ МЕЖДУ КАЗНАЧЕЙСТВОМ И АГЕНТСТВОМ ПО УПРАВЛЕНИЮ ГОСУДАРСТВЕННЫМ ДОЛГОМ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szerkesztése  (2 vagy 3 soros is lehet)</dc:title>
  <dc:creator>Lejla Tóth</dc:creator>
  <cp:lastModifiedBy>Yelena Slizhevskaya</cp:lastModifiedBy>
  <cp:revision>619</cp:revision>
  <cp:lastPrinted>2023-07-03T14:13:29Z</cp:lastPrinted>
  <dcterms:modified xsi:type="dcterms:W3CDTF">2023-11-08T21:50:53Z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0x01010034F7C14E30A73844A8703BBDE3B330E6</vt:lpwstr>
  </property>
  <property fmtid="{D5CDD505-2E9C-101B-9397-08002B2CF9AE}" pid="3" name="_dlc_DocIdItemGuid">
    <vt:lpwstr>a1092b34-2fae-4e9c-b1e5-9df01ee576f9</vt:lpwstr>
  </property>
</Properties>
</file>