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omments/comment3.xml" ContentType="application/vnd.openxmlformats-officedocument.presentationml.comments+xml"/>
  <Override PartName="/ppt/slideLayouts/slideLayout10.xml" ContentType="application/vnd.openxmlformats-officedocument.presentationml.slideLayout+xml"/>
  <Override PartName="/ppt/comments/comment1.xml" ContentType="application/vnd.openxmlformats-officedocument.presentationml.comments+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76" r:id="rId2"/>
    <p:sldMasterId id="2147483762" r:id="rId3"/>
  </p:sldMasterIdLst>
  <p:notesMasterIdLst>
    <p:notesMasterId r:id="rId23"/>
  </p:notesMasterIdLst>
  <p:handoutMasterIdLst>
    <p:handoutMasterId r:id="rId24"/>
  </p:handoutMasterIdLst>
  <p:sldIdLst>
    <p:sldId id="256" r:id="rId4"/>
    <p:sldId id="304" r:id="rId5"/>
    <p:sldId id="305" r:id="rId6"/>
    <p:sldId id="306" r:id="rId7"/>
    <p:sldId id="309" r:id="rId8"/>
    <p:sldId id="310" r:id="rId9"/>
    <p:sldId id="307" r:id="rId10"/>
    <p:sldId id="308" r:id="rId11"/>
    <p:sldId id="299" r:id="rId12"/>
    <p:sldId id="258" r:id="rId13"/>
    <p:sldId id="257" r:id="rId14"/>
    <p:sldId id="298" r:id="rId15"/>
    <p:sldId id="274" r:id="rId16"/>
    <p:sldId id="300" r:id="rId17"/>
    <p:sldId id="301" r:id="rId18"/>
    <p:sldId id="302" r:id="rId19"/>
    <p:sldId id="303" r:id="rId20"/>
    <p:sldId id="279" r:id="rId21"/>
    <p:sldId id="293" r:id="rId22"/>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Narrow" pitchFamily="34" charset="0"/>
        <a:ea typeface="+mn-ea"/>
        <a:cs typeface="Arial" charset="0"/>
      </a:defRPr>
    </a:lvl1pPr>
    <a:lvl2pPr marL="457200" algn="l" rtl="0" fontAlgn="base">
      <a:spcBef>
        <a:spcPct val="0"/>
      </a:spcBef>
      <a:spcAft>
        <a:spcPct val="0"/>
      </a:spcAft>
      <a:defRPr kern="1200">
        <a:solidFill>
          <a:schemeClr val="tx1"/>
        </a:solidFill>
        <a:latin typeface="Arial Narrow" pitchFamily="34" charset="0"/>
        <a:ea typeface="+mn-ea"/>
        <a:cs typeface="Arial" charset="0"/>
      </a:defRPr>
    </a:lvl2pPr>
    <a:lvl3pPr marL="914400" algn="l" rtl="0" fontAlgn="base">
      <a:spcBef>
        <a:spcPct val="0"/>
      </a:spcBef>
      <a:spcAft>
        <a:spcPct val="0"/>
      </a:spcAft>
      <a:defRPr kern="1200">
        <a:solidFill>
          <a:schemeClr val="tx1"/>
        </a:solidFill>
        <a:latin typeface="Arial Narrow" pitchFamily="34" charset="0"/>
        <a:ea typeface="+mn-ea"/>
        <a:cs typeface="Arial" charset="0"/>
      </a:defRPr>
    </a:lvl3pPr>
    <a:lvl4pPr marL="1371600" algn="l" rtl="0" fontAlgn="base">
      <a:spcBef>
        <a:spcPct val="0"/>
      </a:spcBef>
      <a:spcAft>
        <a:spcPct val="0"/>
      </a:spcAft>
      <a:defRPr kern="1200">
        <a:solidFill>
          <a:schemeClr val="tx1"/>
        </a:solidFill>
        <a:latin typeface="Arial Narrow" pitchFamily="34" charset="0"/>
        <a:ea typeface="+mn-ea"/>
        <a:cs typeface="Arial" charset="0"/>
      </a:defRPr>
    </a:lvl4pPr>
    <a:lvl5pPr marL="1828800" algn="l" rtl="0" fontAlgn="base">
      <a:spcBef>
        <a:spcPct val="0"/>
      </a:spcBef>
      <a:spcAft>
        <a:spcPct val="0"/>
      </a:spcAft>
      <a:defRPr kern="1200">
        <a:solidFill>
          <a:schemeClr val="tx1"/>
        </a:solidFill>
        <a:latin typeface="Arial Narrow" pitchFamily="34" charset="0"/>
        <a:ea typeface="+mn-ea"/>
        <a:cs typeface="Arial" charset="0"/>
      </a:defRPr>
    </a:lvl5pPr>
    <a:lvl6pPr marL="2286000" algn="l" defTabSz="914400" rtl="0" eaLnBrk="1" latinLnBrk="0" hangingPunct="1">
      <a:defRPr kern="1200">
        <a:solidFill>
          <a:schemeClr val="tx1"/>
        </a:solidFill>
        <a:latin typeface="Arial Narrow" pitchFamily="34" charset="0"/>
        <a:ea typeface="+mn-ea"/>
        <a:cs typeface="Arial" charset="0"/>
      </a:defRPr>
    </a:lvl6pPr>
    <a:lvl7pPr marL="2743200" algn="l" defTabSz="914400" rtl="0" eaLnBrk="1" latinLnBrk="0" hangingPunct="1">
      <a:defRPr kern="1200">
        <a:solidFill>
          <a:schemeClr val="tx1"/>
        </a:solidFill>
        <a:latin typeface="Arial Narrow" pitchFamily="34" charset="0"/>
        <a:ea typeface="+mn-ea"/>
        <a:cs typeface="Arial" charset="0"/>
      </a:defRPr>
    </a:lvl7pPr>
    <a:lvl8pPr marL="3200400" algn="l" defTabSz="914400" rtl="0" eaLnBrk="1" latinLnBrk="0" hangingPunct="1">
      <a:defRPr kern="1200">
        <a:solidFill>
          <a:schemeClr val="tx1"/>
        </a:solidFill>
        <a:latin typeface="Arial Narrow" pitchFamily="34" charset="0"/>
        <a:ea typeface="+mn-ea"/>
        <a:cs typeface="Arial" charset="0"/>
      </a:defRPr>
    </a:lvl8pPr>
    <a:lvl9pPr marL="3657600" algn="l" defTabSz="914400" rtl="0" eaLnBrk="1" latinLnBrk="0" hangingPunct="1">
      <a:defRPr kern="1200">
        <a:solidFill>
          <a:schemeClr val="tx1"/>
        </a:solidFill>
        <a:latin typeface="Arial Narrow"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Pierre" initials="J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4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10-07T10:47:23.091" idx="11">
    <p:pos x="1707" y="361"/>
    <p:text>Do we need this?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0-07T10:48:11.389" idx="12">
    <p:pos x="4455" y="319"/>
    <p:text>Do we need this?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2-10-07T10:48:35.117" idx="13">
    <p:pos x="5434" y="1305"/>
    <p:text>yes</p:text>
  </p:cm>
  <p:cm authorId="0" dt="2012-10-07T10:48:54.695" idx="14">
    <p:pos x="5371" y="1985"/>
    <p:text>yes</p:text>
  </p:cm>
  <p:cm authorId="0" dt="2012-10-07T10:49:01.652" idx="15">
    <p:pos x="5559" y="2658"/>
    <p:text>yes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Narrow" pitchFamily="34" charset="0"/>
                <a:ea typeface="+mn-ea"/>
              </a:defRPr>
            </a:lvl1pPr>
          </a:lstStyle>
          <a:p>
            <a:pPr>
              <a:defRPr/>
            </a:pPr>
            <a:endParaRPr lang="hr-HR"/>
          </a:p>
        </p:txBody>
      </p:sp>
      <p:sp>
        <p:nvSpPr>
          <p:cNvPr id="2765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Narrow" charset="0"/>
              </a:defRPr>
            </a:lvl1pPr>
          </a:lstStyle>
          <a:p>
            <a:pPr>
              <a:defRPr/>
            </a:pPr>
            <a:fld id="{4C64B68E-2370-4BD8-8581-7A3F144399B9}" type="datetime1">
              <a:rPr lang="hr-HR"/>
              <a:pPr>
                <a:defRPr/>
              </a:pPr>
              <a:t>8.10.2012</a:t>
            </a:fld>
            <a:endParaRPr lang="hr-HR"/>
          </a:p>
        </p:txBody>
      </p:sp>
      <p:sp>
        <p:nvSpPr>
          <p:cNvPr id="2765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Narrow" pitchFamily="34" charset="0"/>
                <a:ea typeface="+mn-ea"/>
              </a:defRPr>
            </a:lvl1pPr>
          </a:lstStyle>
          <a:p>
            <a:pPr>
              <a:defRPr/>
            </a:pPr>
            <a:endParaRPr lang="hr-HR"/>
          </a:p>
        </p:txBody>
      </p:sp>
      <p:sp>
        <p:nvSpPr>
          <p:cNvPr id="2765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Narrow" charset="0"/>
              </a:defRPr>
            </a:lvl1pPr>
          </a:lstStyle>
          <a:p>
            <a:pPr>
              <a:defRPr/>
            </a:pPr>
            <a:fld id="{A543A83D-5B37-4E9E-AE07-4F8F53C55E6C}" type="slidenum">
              <a:rPr lang="hr-HR"/>
              <a:pPr>
                <a:defRPr/>
              </a:pPr>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B66793C1-B900-4953-A874-6D77133EE65F}" type="datetimeFigureOut">
              <a:rPr lang="en-US"/>
              <a:pPr>
                <a:defRPr/>
              </a:pPr>
              <a:t>08-Oct-2012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smtClean="0"/>
            </a:lvl1pPr>
          </a:lstStyle>
          <a:p>
            <a:pPr>
              <a:defRPr/>
            </a:pPr>
            <a:fld id="{1E72AC0E-037B-406E-B29B-6A93DC315FB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Good Practice Internal Audit Manual Template, developed by IA </a:t>
            </a:r>
            <a:r>
              <a:rPr lang="en-US" dirty="0" err="1" smtClean="0"/>
              <a:t>CoP</a:t>
            </a:r>
            <a:r>
              <a:rPr lang="en-US" dirty="0" smtClean="0"/>
              <a:t>, defines the importance and the impact that an effective audit strategy and audit plan can have on meeting the overall goals, objectives and the mission of the internal audit unit. Planning provides a systematic approach to the internal audit work and requires knowledge and competency in a broad number of areas such as risk assessment and internal control. The IA </a:t>
            </a:r>
            <a:r>
              <a:rPr lang="en-US" dirty="0" err="1" smtClean="0"/>
              <a:t>CoP</a:t>
            </a:r>
            <a:r>
              <a:rPr lang="en-US" dirty="0" smtClean="0"/>
              <a:t> has developed this Risk Assessment Methodology Template which is based on the IIA advisory and guidance as well as generally accepted good practice adopted for such exercises.</a:t>
            </a:r>
          </a:p>
          <a:p>
            <a:pPr>
              <a:spcBef>
                <a:spcPct val="0"/>
              </a:spcBef>
            </a:pPr>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22D9A9-08B1-4AB5-AE58-149F4F171873}" type="slidenum">
              <a:rPr lang="en-US"/>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What are the final objectives?</a:t>
            </a:r>
          </a:p>
          <a:p>
            <a:r>
              <a:rPr lang="nl-BE" dirty="0" smtClean="0"/>
              <a:t>What is the action plan?</a:t>
            </a:r>
          </a:p>
          <a:p>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solidFill>
                  <a:prstClr val="black"/>
                </a:solidFill>
              </a:rPr>
              <a:pPr>
                <a:defRPr/>
              </a:pPr>
              <a:t>9</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What did we already achieve?</a:t>
            </a:r>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Where do we go from here?</a:t>
            </a:r>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f-en-gore"/>
          <p:cNvPicPr>
            <a:picLocks noChangeAspect="1" noChangeArrowheads="1"/>
          </p:cNvPicPr>
          <p:nvPr/>
        </p:nvPicPr>
        <p:blipFill>
          <a:blip r:embed="rId2" cstate="print"/>
          <a:srcRect/>
          <a:stretch>
            <a:fillRect/>
          </a:stretch>
        </p:blipFill>
        <p:spPr bwMode="auto">
          <a:xfrm>
            <a:off x="20638" y="9525"/>
            <a:ext cx="5272087" cy="1058863"/>
          </a:xfrm>
          <a:prstGeom prst="rect">
            <a:avLst/>
          </a:prstGeom>
          <a:noFill/>
          <a:ln w="9525">
            <a:noFill/>
            <a:miter lim="800000"/>
            <a:headEnd/>
            <a:tailEnd/>
          </a:ln>
        </p:spPr>
      </p:pic>
      <p:pic>
        <p:nvPicPr>
          <p:cNvPr id="5" name="Picture 8" descr="mf-en-dolje"/>
          <p:cNvPicPr>
            <a:picLocks noChangeAspect="1" noChangeArrowheads="1"/>
          </p:cNvPicPr>
          <p:nvPr/>
        </p:nvPicPr>
        <p:blipFill>
          <a:blip r:embed="rId3" cstate="print"/>
          <a:srcRect/>
          <a:stretch>
            <a:fillRect/>
          </a:stretch>
        </p:blipFill>
        <p:spPr bwMode="auto">
          <a:xfrm>
            <a:off x="5843588" y="6334125"/>
            <a:ext cx="3314700" cy="523875"/>
          </a:xfrm>
          <a:prstGeom prst="rect">
            <a:avLst/>
          </a:prstGeom>
          <a:noFill/>
          <a:ln w="9525">
            <a:noFill/>
            <a:miter lim="800000"/>
            <a:headEnd/>
            <a:tailEnd/>
          </a:ln>
        </p:spPr>
      </p:pic>
      <p:sp>
        <p:nvSpPr>
          <p:cNvPr id="8194" name="Rectangle 2"/>
          <p:cNvSpPr>
            <a:spLocks noGrp="1" noChangeArrowheads="1"/>
          </p:cNvSpPr>
          <p:nvPr>
            <p:ph type="ctrTitle"/>
          </p:nvPr>
        </p:nvSpPr>
        <p:spPr>
          <a:xfrm>
            <a:off x="685800" y="2130425"/>
            <a:ext cx="7772400" cy="1470025"/>
          </a:xfrm>
        </p:spPr>
        <p:txBody>
          <a:bodyPr/>
          <a:lstStyle>
            <a:lvl1pPr>
              <a:defRPr/>
            </a:lvl1pPr>
          </a:lstStyle>
          <a:p>
            <a:r>
              <a:rPr lang="hr-HR"/>
              <a:t>Kliknite da biste uredili stil naslova matrice</a:t>
            </a:r>
          </a:p>
        </p:txBody>
      </p:sp>
      <p:sp>
        <p:nvSpPr>
          <p:cNvPr id="8195" name="Rectangle 3"/>
          <p:cNvSpPr>
            <a:spLocks noGrp="1" noChangeArrowheads="1"/>
          </p:cNvSpPr>
          <p:nvPr>
            <p:ph type="subTitle" idx="1"/>
          </p:nvPr>
        </p:nvSpPr>
        <p:spPr>
          <a:xfrm>
            <a:off x="2051050" y="4508500"/>
            <a:ext cx="6400800" cy="1104900"/>
          </a:xfrm>
        </p:spPr>
        <p:txBody>
          <a:bodyPr/>
          <a:lstStyle>
            <a:lvl1pPr marL="0" indent="0" algn="r">
              <a:buFontTx/>
              <a:buNone/>
              <a:defRPr/>
            </a:lvl1pPr>
          </a:lstStyle>
          <a:p>
            <a:r>
              <a:rPr lang="hr-HR"/>
              <a:t>Kliknite da biste uredili stil podnaslova matrice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578EAC2-957D-4E76-9A6E-4947D0B50E19}"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836613"/>
            <a:ext cx="2160587" cy="5318125"/>
          </a:xfr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250825" y="836613"/>
            <a:ext cx="6329363"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D4B2656-C3BF-4C83-97ED-838507DD8C82}" type="slidenum">
              <a:rPr lang="hr-HR"/>
              <a:pPr>
                <a:defRPr/>
              </a:pPr>
              <a:t>‹#›</a:t>
            </a:fld>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09EE0C6A-5423-4C9B-A245-D52BAA7BC2B2}" type="datetimeFigureOut">
              <a:rPr lang="et-EE"/>
              <a:pPr>
                <a:defRPr/>
              </a:pPr>
              <a:t>8.10.2012</a:t>
            </a:fld>
            <a:endParaRPr lang="et-EE" dirty="0"/>
          </a:p>
        </p:txBody>
      </p:sp>
      <p:sp>
        <p:nvSpPr>
          <p:cNvPr id="8" name="Footer Placeholder 7"/>
          <p:cNvSpPr>
            <a:spLocks noGrp="1"/>
          </p:cNvSpPr>
          <p:nvPr>
            <p:ph type="ftr" sz="quarter" idx="11"/>
          </p:nvPr>
        </p:nvSpPr>
        <p:spPr/>
        <p:txBody>
          <a:bodyPr/>
          <a:lstStyle>
            <a:lvl1pPr>
              <a:defRPr/>
            </a:lvl1pPr>
            <a:extLst/>
          </a:lstStyle>
          <a:p>
            <a:pPr>
              <a:defRPr/>
            </a:pPr>
            <a:endParaRPr lang="et-EE"/>
          </a:p>
        </p:txBody>
      </p:sp>
      <p:sp>
        <p:nvSpPr>
          <p:cNvPr id="9" name="Slide Number Placeholder 10"/>
          <p:cNvSpPr>
            <a:spLocks noGrp="1"/>
          </p:cNvSpPr>
          <p:nvPr>
            <p:ph type="sldNum" sz="quarter" idx="12"/>
          </p:nvPr>
        </p:nvSpPr>
        <p:spPr/>
        <p:txBody>
          <a:bodyPr/>
          <a:lstStyle>
            <a:lvl1pPr>
              <a:defRPr/>
            </a:lvl1pPr>
            <a:extLst/>
          </a:lstStyle>
          <a:p>
            <a:pPr>
              <a:defRPr/>
            </a:pPr>
            <a:fld id="{27F86011-42DE-4589-91A3-9FE8CCEB67DC}" type="slidenum">
              <a:rPr lang="et-EE"/>
              <a:pPr>
                <a:defRPr/>
              </a:pPr>
              <a:t>‹#›</a:t>
            </a:fld>
            <a:endParaRPr lang="et-E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A3C7EFDE-D166-4463-9A89-6E3BACBE21DA}" type="datetimeFigureOut">
              <a:rPr lang="et-EE"/>
              <a:pPr>
                <a:defRPr/>
              </a:pPr>
              <a:t>8.10.2012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D0D97B7C-CDAB-4F1B-A203-BC02F7BB61E3}" type="slidenum">
              <a:rPr lang="et-EE"/>
              <a:pPr>
                <a:defRPr/>
              </a:pPr>
              <a:t>‹#›</a:t>
            </a:fld>
            <a:endParaRPr lang="et-E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52A2B7C-CF0B-42BE-A004-08BCACEC3E84}" type="datetimeFigureOut">
              <a:rPr lang="et-EE"/>
              <a:pPr>
                <a:defRPr/>
              </a:pPr>
              <a:t>8.10.2012</a:t>
            </a:fld>
            <a:endParaRPr lang="et-EE" dirty="0"/>
          </a:p>
        </p:txBody>
      </p:sp>
      <p:sp>
        <p:nvSpPr>
          <p:cNvPr id="7" name="Footer Placeholder 4"/>
          <p:cNvSpPr>
            <a:spLocks noGrp="1"/>
          </p:cNvSpPr>
          <p:nvPr>
            <p:ph type="ftr" sz="quarter" idx="11"/>
          </p:nvPr>
        </p:nvSpPr>
        <p:spPr/>
        <p:txBody>
          <a:bodyPr/>
          <a:lstStyle>
            <a:lvl1pPr>
              <a:defRPr/>
            </a:lvl1pPr>
            <a:extLst/>
          </a:lstStyle>
          <a:p>
            <a:pPr>
              <a:defRPr/>
            </a:pPr>
            <a:endParaRPr lang="et-EE"/>
          </a:p>
        </p:txBody>
      </p:sp>
      <p:sp>
        <p:nvSpPr>
          <p:cNvPr id="8" name="Slide Number Placeholder 5"/>
          <p:cNvSpPr>
            <a:spLocks noGrp="1"/>
          </p:cNvSpPr>
          <p:nvPr>
            <p:ph type="sldNum" sz="quarter" idx="12"/>
          </p:nvPr>
        </p:nvSpPr>
        <p:spPr/>
        <p:txBody>
          <a:bodyPr/>
          <a:lstStyle>
            <a:lvl1pPr>
              <a:defRPr/>
            </a:lvl1pPr>
            <a:extLst/>
          </a:lstStyle>
          <a:p>
            <a:pPr>
              <a:defRPr/>
            </a:pPr>
            <a:fld id="{5AF61CC6-3712-4759-B311-1327297A8F55}" type="slidenum">
              <a:rPr lang="et-EE"/>
              <a:pPr>
                <a:defRPr/>
              </a:pPr>
              <a:t>‹#›</a:t>
            </a:fld>
            <a:endParaRPr lang="et-E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DF512D7E-AD20-4894-B4E5-0658BEF9D857}" type="datetimeFigureOut">
              <a:rPr lang="et-EE"/>
              <a:pPr>
                <a:defRPr/>
              </a:pPr>
              <a:t>8.10.2012</a:t>
            </a:fld>
            <a:endParaRPr lang="et-EE" dirty="0"/>
          </a:p>
        </p:txBody>
      </p:sp>
      <p:sp>
        <p:nvSpPr>
          <p:cNvPr id="6" name="Footer Placeholder 17"/>
          <p:cNvSpPr>
            <a:spLocks noGrp="1"/>
          </p:cNvSpPr>
          <p:nvPr>
            <p:ph type="ftr" sz="quarter" idx="11"/>
          </p:nvPr>
        </p:nvSpPr>
        <p:spPr/>
        <p:txBody>
          <a:bodyPr/>
          <a:lstStyle>
            <a:lvl1pPr>
              <a:defRPr/>
            </a:lvl1pPr>
          </a:lstStyle>
          <a:p>
            <a:pPr>
              <a:defRPr/>
            </a:pPr>
            <a:endParaRPr lang="et-EE"/>
          </a:p>
        </p:txBody>
      </p:sp>
      <p:sp>
        <p:nvSpPr>
          <p:cNvPr id="7" name="Slide Number Placeholder 4"/>
          <p:cNvSpPr>
            <a:spLocks noGrp="1"/>
          </p:cNvSpPr>
          <p:nvPr>
            <p:ph type="sldNum" sz="quarter" idx="12"/>
          </p:nvPr>
        </p:nvSpPr>
        <p:spPr/>
        <p:txBody>
          <a:bodyPr/>
          <a:lstStyle>
            <a:lvl1pPr>
              <a:defRPr/>
            </a:lvl1pPr>
          </a:lstStyle>
          <a:p>
            <a:pPr>
              <a:defRPr/>
            </a:pPr>
            <a:fld id="{35E661B4-38AA-4CC0-B4ED-AD30CAD37402}" type="slidenum">
              <a:rPr lang="et-EE"/>
              <a:pPr>
                <a:defRPr/>
              </a:pPr>
              <a:t>‹#›</a:t>
            </a:fld>
            <a:endParaRPr lang="et-E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EC41F233-F499-41FF-933B-4E893E1B5BD1}" type="datetimeFigureOut">
              <a:rPr lang="et-EE"/>
              <a:pPr>
                <a:defRPr/>
              </a:pPr>
              <a:t>8.10.2012</a:t>
            </a:fld>
            <a:endParaRPr lang="et-EE" dirty="0"/>
          </a:p>
        </p:txBody>
      </p:sp>
      <p:sp>
        <p:nvSpPr>
          <p:cNvPr id="8" name="Footer Placeholder 17"/>
          <p:cNvSpPr>
            <a:spLocks noGrp="1"/>
          </p:cNvSpPr>
          <p:nvPr>
            <p:ph type="ftr" sz="quarter" idx="11"/>
          </p:nvPr>
        </p:nvSpPr>
        <p:spPr/>
        <p:txBody>
          <a:bodyPr/>
          <a:lstStyle>
            <a:lvl1pPr>
              <a:defRPr/>
            </a:lvl1pPr>
          </a:lstStyle>
          <a:p>
            <a:pPr>
              <a:defRPr/>
            </a:pPr>
            <a:endParaRPr lang="et-EE"/>
          </a:p>
        </p:txBody>
      </p:sp>
      <p:sp>
        <p:nvSpPr>
          <p:cNvPr id="9" name="Slide Number Placeholder 4"/>
          <p:cNvSpPr>
            <a:spLocks noGrp="1"/>
          </p:cNvSpPr>
          <p:nvPr>
            <p:ph type="sldNum" sz="quarter" idx="12"/>
          </p:nvPr>
        </p:nvSpPr>
        <p:spPr/>
        <p:txBody>
          <a:bodyPr/>
          <a:lstStyle>
            <a:lvl1pPr>
              <a:defRPr/>
            </a:lvl1pPr>
          </a:lstStyle>
          <a:p>
            <a:pPr>
              <a:defRPr/>
            </a:pPr>
            <a:fld id="{37E8E50D-3FC1-4FCA-9498-C0183585712B}" type="slidenum">
              <a:rPr lang="et-EE"/>
              <a:pPr>
                <a:defRPr/>
              </a:pPr>
              <a:t>‹#›</a:t>
            </a:fld>
            <a:endParaRPr lang="et-E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FD3DFDDC-7D15-4621-AB04-482ED60E26DF}" type="datetimeFigureOut">
              <a:rPr lang="et-EE"/>
              <a:pPr>
                <a:defRPr/>
              </a:pPr>
              <a:t>8.10.2012</a:t>
            </a:fld>
            <a:endParaRPr lang="et-EE" dirty="0"/>
          </a:p>
        </p:txBody>
      </p:sp>
      <p:sp>
        <p:nvSpPr>
          <p:cNvPr id="4" name="Footer Placeholder 17"/>
          <p:cNvSpPr>
            <a:spLocks noGrp="1"/>
          </p:cNvSpPr>
          <p:nvPr>
            <p:ph type="ftr" sz="quarter" idx="11"/>
          </p:nvPr>
        </p:nvSpPr>
        <p:spPr/>
        <p:txBody>
          <a:bodyPr/>
          <a:lstStyle>
            <a:lvl1pPr>
              <a:defRPr/>
            </a:lvl1pPr>
          </a:lstStyle>
          <a:p>
            <a:pPr>
              <a:defRPr/>
            </a:pPr>
            <a:endParaRPr lang="et-EE"/>
          </a:p>
        </p:txBody>
      </p:sp>
      <p:sp>
        <p:nvSpPr>
          <p:cNvPr id="5" name="Slide Number Placeholder 4"/>
          <p:cNvSpPr>
            <a:spLocks noGrp="1"/>
          </p:cNvSpPr>
          <p:nvPr>
            <p:ph type="sldNum" sz="quarter" idx="12"/>
          </p:nvPr>
        </p:nvSpPr>
        <p:spPr/>
        <p:txBody>
          <a:bodyPr/>
          <a:lstStyle>
            <a:lvl1pPr>
              <a:defRPr/>
            </a:lvl1pPr>
          </a:lstStyle>
          <a:p>
            <a:pPr>
              <a:defRPr/>
            </a:pPr>
            <a:fld id="{292FFE4C-B666-4229-9A58-AA222946907D}" type="slidenum">
              <a:rPr lang="et-EE"/>
              <a:pPr>
                <a:defRPr/>
              </a:pPr>
              <a:t>‹#›</a:t>
            </a:fld>
            <a:endParaRPr lang="et-E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fld id="{AB67559A-00F2-43AC-BDCA-FE068D449404}" type="datetimeFigureOut">
              <a:rPr lang="et-EE"/>
              <a:pPr>
                <a:defRPr/>
              </a:pPr>
              <a:t>8.10.2012</a:t>
            </a:fld>
            <a:endParaRPr lang="et-EE" dirty="0"/>
          </a:p>
        </p:txBody>
      </p:sp>
      <p:sp>
        <p:nvSpPr>
          <p:cNvPr id="4" name="Footer Placeholder 2"/>
          <p:cNvSpPr>
            <a:spLocks noGrp="1"/>
          </p:cNvSpPr>
          <p:nvPr>
            <p:ph type="ftr" sz="quarter" idx="11"/>
          </p:nvPr>
        </p:nvSpPr>
        <p:spPr/>
        <p:txBody>
          <a:bodyPr/>
          <a:lstStyle>
            <a:lvl1pPr>
              <a:defRPr/>
            </a:lvl1pPr>
            <a:extLst/>
          </a:lstStyle>
          <a:p>
            <a:pPr>
              <a:defRPr/>
            </a:pPr>
            <a:endParaRPr lang="et-EE"/>
          </a:p>
        </p:txBody>
      </p:sp>
      <p:sp>
        <p:nvSpPr>
          <p:cNvPr id="5" name="Slide Number Placeholder 3"/>
          <p:cNvSpPr>
            <a:spLocks noGrp="1"/>
          </p:cNvSpPr>
          <p:nvPr>
            <p:ph type="sldNum" sz="quarter" idx="12"/>
          </p:nvPr>
        </p:nvSpPr>
        <p:spPr/>
        <p:txBody>
          <a:bodyPr/>
          <a:lstStyle>
            <a:lvl1pPr>
              <a:defRPr/>
            </a:lvl1pPr>
            <a:extLst/>
          </a:lstStyle>
          <a:p>
            <a:pPr>
              <a:defRPr/>
            </a:pPr>
            <a:fld id="{91BC43CF-C52F-47D1-84D1-41BE64D6472B}" type="slidenum">
              <a:rPr lang="et-EE"/>
              <a:pPr>
                <a:defRPr/>
              </a:pPr>
              <a:t>‹#›</a:t>
            </a:fld>
            <a:endParaRPr lang="et-E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A1D590D9-E007-4698-BC17-88E186A823BD}" type="datetimeFigureOut">
              <a:rPr lang="et-EE"/>
              <a:pPr>
                <a:defRPr/>
              </a:pPr>
              <a:t>8.10.2012</a:t>
            </a:fld>
            <a:endParaRPr lang="et-EE" dirty="0"/>
          </a:p>
        </p:txBody>
      </p:sp>
      <p:sp>
        <p:nvSpPr>
          <p:cNvPr id="6" name="Footer Placeholder 17"/>
          <p:cNvSpPr>
            <a:spLocks noGrp="1"/>
          </p:cNvSpPr>
          <p:nvPr>
            <p:ph type="ftr" sz="quarter" idx="11"/>
          </p:nvPr>
        </p:nvSpPr>
        <p:spPr/>
        <p:txBody>
          <a:bodyPr/>
          <a:lstStyle>
            <a:lvl1pPr>
              <a:defRPr/>
            </a:lvl1pPr>
          </a:lstStyle>
          <a:p>
            <a:pPr>
              <a:defRPr/>
            </a:pPr>
            <a:endParaRPr lang="et-EE"/>
          </a:p>
        </p:txBody>
      </p:sp>
      <p:sp>
        <p:nvSpPr>
          <p:cNvPr id="7" name="Slide Number Placeholder 4"/>
          <p:cNvSpPr>
            <a:spLocks noGrp="1"/>
          </p:cNvSpPr>
          <p:nvPr>
            <p:ph type="sldNum" sz="quarter" idx="12"/>
          </p:nvPr>
        </p:nvSpPr>
        <p:spPr/>
        <p:txBody>
          <a:bodyPr/>
          <a:lstStyle>
            <a:lvl1pPr>
              <a:defRPr/>
            </a:lvl1pPr>
          </a:lstStyle>
          <a:p>
            <a:pPr>
              <a:defRPr/>
            </a:pPr>
            <a:fld id="{5FBF17F4-3415-4C6A-8D13-146C9D936B92}" type="slidenum">
              <a:rPr lang="et-EE"/>
              <a:pPr>
                <a:defRPr/>
              </a:pPr>
              <a:t>‹#›</a:t>
            </a:fld>
            <a:endParaRPr lang="et-E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98AAB982-A848-4F62-9DC8-479F003DB288}" type="slidenum">
              <a:rPr lang="hr-HR"/>
              <a:pPr>
                <a:defRPr/>
              </a:pPr>
              <a:t>‹#›</a:t>
            </a:fld>
            <a:endParaRPr lang="hr-H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F7579629-E90A-4EDE-9AAA-A6AFDFD465CE}" type="datetimeFigureOut">
              <a:rPr lang="et-EE"/>
              <a:pPr>
                <a:defRPr/>
              </a:pPr>
              <a:t>8.10.2012</a:t>
            </a:fld>
            <a:endParaRPr lang="et-EE" dirty="0"/>
          </a:p>
        </p:txBody>
      </p:sp>
      <p:sp>
        <p:nvSpPr>
          <p:cNvPr id="8" name="Footer Placeholder 5"/>
          <p:cNvSpPr>
            <a:spLocks noGrp="1"/>
          </p:cNvSpPr>
          <p:nvPr>
            <p:ph type="ftr" sz="quarter" idx="11"/>
          </p:nvPr>
        </p:nvSpPr>
        <p:spPr/>
        <p:txBody>
          <a:bodyPr/>
          <a:lstStyle>
            <a:lvl1pPr>
              <a:defRPr/>
            </a:lvl1pPr>
            <a:extLst/>
          </a:lstStyle>
          <a:p>
            <a:pPr>
              <a:defRPr/>
            </a:pPr>
            <a:endParaRPr lang="et-EE"/>
          </a:p>
        </p:txBody>
      </p:sp>
      <p:sp>
        <p:nvSpPr>
          <p:cNvPr id="9" name="Slide Number Placeholder 6"/>
          <p:cNvSpPr>
            <a:spLocks noGrp="1"/>
          </p:cNvSpPr>
          <p:nvPr>
            <p:ph type="sldNum" sz="quarter" idx="12"/>
          </p:nvPr>
        </p:nvSpPr>
        <p:spPr/>
        <p:txBody>
          <a:bodyPr/>
          <a:lstStyle>
            <a:lvl1pPr>
              <a:defRPr/>
            </a:lvl1pPr>
            <a:extLst/>
          </a:lstStyle>
          <a:p>
            <a:pPr>
              <a:defRPr/>
            </a:pPr>
            <a:fld id="{6400CB0D-4952-4C9C-9AB3-B5C0B1DB9099}" type="slidenum">
              <a:rPr lang="et-EE"/>
              <a:pPr>
                <a:defRPr/>
              </a:pPr>
              <a:t>‹#›</a:t>
            </a:fld>
            <a:endParaRPr lang="et-E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38576A6D-1718-4BE6-924E-3F594D297162}" type="datetimeFigureOut">
              <a:rPr lang="et-EE"/>
              <a:pPr>
                <a:defRPr/>
              </a:pPr>
              <a:t>8.10.2012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B6BC2449-3915-4185-BB1A-FCC2A5E1C089}" type="slidenum">
              <a:rPr lang="et-EE"/>
              <a:pPr>
                <a:defRPr/>
              </a:pPr>
              <a:t>‹#›</a:t>
            </a:fld>
            <a:endParaRPr lang="et-E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7ECC8496-BDE9-40C5-A441-747526F87FB3}" type="datetimeFigureOut">
              <a:rPr lang="et-EE"/>
              <a:pPr>
                <a:defRPr/>
              </a:pPr>
              <a:t>8.10.2012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FBD16E81-B188-467C-BBC5-4C235808C43D}" type="slidenum">
              <a:rPr lang="et-EE"/>
              <a:pPr>
                <a:defRPr/>
              </a:pPr>
              <a:t>‹#›</a:t>
            </a:fld>
            <a:endParaRPr lang="et-E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f-en-gore"/>
          <p:cNvPicPr>
            <a:picLocks noChangeAspect="1" noChangeArrowheads="1"/>
          </p:cNvPicPr>
          <p:nvPr/>
        </p:nvPicPr>
        <p:blipFill>
          <a:blip r:embed="rId2" cstate="print"/>
          <a:srcRect/>
          <a:stretch>
            <a:fillRect/>
          </a:stretch>
        </p:blipFill>
        <p:spPr bwMode="auto">
          <a:xfrm>
            <a:off x="20638" y="9525"/>
            <a:ext cx="5272087" cy="1058863"/>
          </a:xfrm>
          <a:prstGeom prst="rect">
            <a:avLst/>
          </a:prstGeom>
          <a:noFill/>
          <a:ln w="9525">
            <a:noFill/>
            <a:miter lim="800000"/>
            <a:headEnd/>
            <a:tailEnd/>
          </a:ln>
        </p:spPr>
      </p:pic>
      <p:pic>
        <p:nvPicPr>
          <p:cNvPr id="5" name="Picture 8" descr="mf-en-dolje"/>
          <p:cNvPicPr>
            <a:picLocks noChangeAspect="1" noChangeArrowheads="1"/>
          </p:cNvPicPr>
          <p:nvPr/>
        </p:nvPicPr>
        <p:blipFill>
          <a:blip r:embed="rId3" cstate="print"/>
          <a:srcRect/>
          <a:stretch>
            <a:fillRect/>
          </a:stretch>
        </p:blipFill>
        <p:spPr bwMode="auto">
          <a:xfrm>
            <a:off x="5843588" y="6334125"/>
            <a:ext cx="3314700" cy="523875"/>
          </a:xfrm>
          <a:prstGeom prst="rect">
            <a:avLst/>
          </a:prstGeom>
          <a:noFill/>
          <a:ln w="9525">
            <a:noFill/>
            <a:miter lim="800000"/>
            <a:headEnd/>
            <a:tailEnd/>
          </a:ln>
        </p:spPr>
      </p:pic>
      <p:sp>
        <p:nvSpPr>
          <p:cNvPr id="8194" name="Rectangle 2"/>
          <p:cNvSpPr>
            <a:spLocks noGrp="1" noChangeArrowheads="1"/>
          </p:cNvSpPr>
          <p:nvPr>
            <p:ph type="ctrTitle"/>
          </p:nvPr>
        </p:nvSpPr>
        <p:spPr>
          <a:xfrm>
            <a:off x="685800" y="2130425"/>
            <a:ext cx="7772400" cy="1470025"/>
          </a:xfrm>
        </p:spPr>
        <p:txBody>
          <a:bodyPr/>
          <a:lstStyle>
            <a:lvl1pPr>
              <a:defRPr/>
            </a:lvl1pPr>
          </a:lstStyle>
          <a:p>
            <a:r>
              <a:rPr lang="hr-HR"/>
              <a:t>Kliknite da biste uredili stil naslova matrice</a:t>
            </a:r>
          </a:p>
        </p:txBody>
      </p:sp>
      <p:sp>
        <p:nvSpPr>
          <p:cNvPr id="8195" name="Rectangle 3"/>
          <p:cNvSpPr>
            <a:spLocks noGrp="1" noChangeArrowheads="1"/>
          </p:cNvSpPr>
          <p:nvPr>
            <p:ph type="subTitle" idx="1"/>
          </p:nvPr>
        </p:nvSpPr>
        <p:spPr>
          <a:xfrm>
            <a:off x="2051050" y="4508500"/>
            <a:ext cx="6400800" cy="1104900"/>
          </a:xfrm>
        </p:spPr>
        <p:txBody>
          <a:bodyPr/>
          <a:lstStyle>
            <a:lvl1pPr marL="0" indent="0" algn="r">
              <a:buFontTx/>
              <a:buNone/>
              <a:defRPr/>
            </a:lvl1pPr>
          </a:lstStyle>
          <a:p>
            <a:r>
              <a:rPr lang="hr-HR"/>
              <a:t>Kliknite da biste uredili stil podnaslova matrice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98AAB982-A848-4F62-9DC8-479F003DB288}"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p:txBody>
          <a:bodyPr/>
          <a:lstStyle>
            <a:lvl1pPr>
              <a:defRPr/>
            </a:lvl1pPr>
          </a:lstStyle>
          <a:p>
            <a:pPr>
              <a:defRPr/>
            </a:pPr>
            <a:fld id="{45ED6823-FB0B-4A55-B902-D54FF53A1857}"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sz="half" idx="1"/>
          </p:nvPr>
        </p:nvSpPr>
        <p:spPr>
          <a:xfrm>
            <a:off x="663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854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Rectangle 4"/>
          <p:cNvSpPr>
            <a:spLocks noGrp="1" noChangeArrowheads="1"/>
          </p:cNvSpPr>
          <p:nvPr>
            <p:ph type="sldNum" sz="quarter" idx="10"/>
          </p:nvPr>
        </p:nvSpPr>
        <p:spPr/>
        <p:txBody>
          <a:bodyPr/>
          <a:lstStyle>
            <a:lvl1pPr>
              <a:defRPr/>
            </a:lvl1pPr>
          </a:lstStyle>
          <a:p>
            <a:pPr>
              <a:defRPr/>
            </a:pPr>
            <a:fld id="{FA615226-CCDF-45BA-894B-09B7C7A621CC}"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Rectangle 4"/>
          <p:cNvSpPr>
            <a:spLocks noGrp="1" noChangeArrowheads="1"/>
          </p:cNvSpPr>
          <p:nvPr>
            <p:ph type="sldNum" sz="quarter" idx="10"/>
          </p:nvPr>
        </p:nvSpPr>
        <p:spPr/>
        <p:txBody>
          <a:bodyPr/>
          <a:lstStyle>
            <a:lvl1pPr>
              <a:defRPr/>
            </a:lvl1pPr>
          </a:lstStyle>
          <a:p>
            <a:pPr>
              <a:defRPr/>
            </a:pPr>
            <a:fld id="{D819CD29-D99C-4D90-B356-9396A89B9688}"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Rectangle 4"/>
          <p:cNvSpPr>
            <a:spLocks noGrp="1" noChangeArrowheads="1"/>
          </p:cNvSpPr>
          <p:nvPr>
            <p:ph type="sldNum" sz="quarter" idx="10"/>
          </p:nvPr>
        </p:nvSpPr>
        <p:spPr/>
        <p:txBody>
          <a:bodyPr/>
          <a:lstStyle>
            <a:lvl1pPr>
              <a:defRPr/>
            </a:lvl1pPr>
          </a:lstStyle>
          <a:p>
            <a:pPr>
              <a:defRPr/>
            </a:pPr>
            <a:fld id="{9DDA3F1C-9F5F-4FFF-B916-93E02A2E680B}"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a:defRPr/>
            </a:lvl1pPr>
          </a:lstStyle>
          <a:p>
            <a:pPr>
              <a:defRPr/>
            </a:pPr>
            <a:fld id="{2B1A9F15-08AF-41A8-9F34-68F04D2941BE}"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p:txBody>
          <a:bodyPr/>
          <a:lstStyle>
            <a:lvl1pPr>
              <a:defRPr/>
            </a:lvl1pPr>
          </a:lstStyle>
          <a:p>
            <a:pPr>
              <a:defRPr/>
            </a:pPr>
            <a:fld id="{45ED6823-FB0B-4A55-B902-D54FF53A1857}" type="slidenum">
              <a:rPr lang="hr-HR"/>
              <a:pPr>
                <a:defRPr/>
              </a:pPr>
              <a:t>‹#›</a:t>
            </a:fld>
            <a:endParaRPr lang="hr-H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FC6DF097-3736-4E74-9267-EFDB99044945}"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032FAEA9-DBFA-4450-8D63-629213193A27}"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578EAC2-957D-4E76-9A6E-4947D0B50E19}"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836613"/>
            <a:ext cx="2160587" cy="5318125"/>
          </a:xfr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250825" y="836613"/>
            <a:ext cx="6329363"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D4B2656-C3BF-4C83-97ED-838507DD8C82}"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sz="half" idx="1"/>
          </p:nvPr>
        </p:nvSpPr>
        <p:spPr>
          <a:xfrm>
            <a:off x="663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854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Rectangle 4"/>
          <p:cNvSpPr>
            <a:spLocks noGrp="1" noChangeArrowheads="1"/>
          </p:cNvSpPr>
          <p:nvPr>
            <p:ph type="sldNum" sz="quarter" idx="10"/>
          </p:nvPr>
        </p:nvSpPr>
        <p:spPr/>
        <p:txBody>
          <a:bodyPr/>
          <a:lstStyle>
            <a:lvl1pPr>
              <a:defRPr/>
            </a:lvl1pPr>
          </a:lstStyle>
          <a:p>
            <a:pPr>
              <a:defRPr/>
            </a:pPr>
            <a:fld id="{FA615226-CCDF-45BA-894B-09B7C7A621C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Rectangle 4"/>
          <p:cNvSpPr>
            <a:spLocks noGrp="1" noChangeArrowheads="1"/>
          </p:cNvSpPr>
          <p:nvPr>
            <p:ph type="sldNum" sz="quarter" idx="10"/>
          </p:nvPr>
        </p:nvSpPr>
        <p:spPr/>
        <p:txBody>
          <a:bodyPr/>
          <a:lstStyle>
            <a:lvl1pPr>
              <a:defRPr/>
            </a:lvl1pPr>
          </a:lstStyle>
          <a:p>
            <a:pPr>
              <a:defRPr/>
            </a:pPr>
            <a:fld id="{D819CD29-D99C-4D90-B356-9396A89B9688}"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Rectangle 4"/>
          <p:cNvSpPr>
            <a:spLocks noGrp="1" noChangeArrowheads="1"/>
          </p:cNvSpPr>
          <p:nvPr>
            <p:ph type="sldNum" sz="quarter" idx="10"/>
          </p:nvPr>
        </p:nvSpPr>
        <p:spPr/>
        <p:txBody>
          <a:bodyPr/>
          <a:lstStyle>
            <a:lvl1pPr>
              <a:defRPr/>
            </a:lvl1pPr>
          </a:lstStyle>
          <a:p>
            <a:pPr>
              <a:defRPr/>
            </a:pPr>
            <a:fld id="{9DDA3F1C-9F5F-4FFF-B916-93E02A2E680B}"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a:defRPr/>
            </a:lvl1pPr>
          </a:lstStyle>
          <a:p>
            <a:pPr>
              <a:defRPr/>
            </a:pPr>
            <a:fld id="{2B1A9F15-08AF-41A8-9F34-68F04D2941BE}"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FC6DF097-3736-4E74-9267-EFDB9904494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032FAEA9-DBFA-4450-8D63-629213193A27}"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836613"/>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ctangle 3"/>
          <p:cNvSpPr>
            <a:spLocks noGrp="1" noChangeArrowheads="1"/>
          </p:cNvSpPr>
          <p:nvPr>
            <p:ph type="body" idx="1"/>
          </p:nvPr>
        </p:nvSpPr>
        <p:spPr bwMode="auto">
          <a:xfrm>
            <a:off x="663575" y="1916113"/>
            <a:ext cx="8229600" cy="4238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7172" name="Rectangle 4"/>
          <p:cNvSpPr>
            <a:spLocks noGrp="1" noChangeArrowheads="1"/>
          </p:cNvSpPr>
          <p:nvPr>
            <p:ph type="sldNum" sz="quarter" idx="4"/>
          </p:nvPr>
        </p:nvSpPr>
        <p:spPr bwMode="auto">
          <a:xfrm>
            <a:off x="179388" y="6381750"/>
            <a:ext cx="576262" cy="33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EF72BB7D-6057-4550-97F9-8C216D37F2C6}" type="slidenum">
              <a:rPr lang="hr-HR"/>
              <a:pPr>
                <a:defRPr/>
              </a:pPr>
              <a:t>‹#›</a:t>
            </a:fld>
            <a:endParaRPr lang="hr-HR"/>
          </a:p>
        </p:txBody>
      </p:sp>
      <p:pic>
        <p:nvPicPr>
          <p:cNvPr id="1029" name="Picture 7" descr="mf-en-gore"/>
          <p:cNvPicPr>
            <a:picLocks noChangeAspect="1" noChangeArrowheads="1"/>
          </p:cNvPicPr>
          <p:nvPr/>
        </p:nvPicPr>
        <p:blipFill>
          <a:blip r:embed="rId13" cstate="print"/>
          <a:srcRect/>
          <a:stretch>
            <a:fillRect/>
          </a:stretch>
        </p:blipFill>
        <p:spPr bwMode="auto">
          <a:xfrm>
            <a:off x="0" y="0"/>
            <a:ext cx="3924300" cy="787400"/>
          </a:xfrm>
          <a:prstGeom prst="rect">
            <a:avLst/>
          </a:prstGeom>
          <a:noFill/>
          <a:ln w="9525">
            <a:noFill/>
            <a:miter lim="800000"/>
            <a:headEnd/>
            <a:tailEnd/>
          </a:ln>
        </p:spPr>
      </p:pic>
      <p:pic>
        <p:nvPicPr>
          <p:cNvPr id="1030" name="Picture 8" descr="mf-en-dolje"/>
          <p:cNvPicPr>
            <a:picLocks noChangeAspect="1" noChangeArrowheads="1"/>
          </p:cNvPicPr>
          <p:nvPr/>
        </p:nvPicPr>
        <p:blipFill>
          <a:blip r:embed="rId14" cstate="print"/>
          <a:srcRect/>
          <a:stretch>
            <a:fillRect/>
          </a:stretch>
        </p:blipFill>
        <p:spPr bwMode="auto">
          <a:xfrm>
            <a:off x="6132513" y="8024813"/>
            <a:ext cx="3314700" cy="523875"/>
          </a:xfrm>
          <a:prstGeom prst="rect">
            <a:avLst/>
          </a:prstGeom>
          <a:noFill/>
          <a:ln w="9525">
            <a:noFill/>
            <a:miter lim="800000"/>
            <a:headEnd/>
            <a:tailEnd/>
          </a:ln>
        </p:spPr>
      </p:pic>
      <p:pic>
        <p:nvPicPr>
          <p:cNvPr id="1031" name="Picture 9" descr="mf-en-dolje"/>
          <p:cNvPicPr>
            <a:picLocks noChangeAspect="1" noChangeArrowheads="1"/>
          </p:cNvPicPr>
          <p:nvPr/>
        </p:nvPicPr>
        <p:blipFill>
          <a:blip r:embed="rId14" cstate="print"/>
          <a:srcRect/>
          <a:stretch>
            <a:fillRect/>
          </a:stretch>
        </p:blipFill>
        <p:spPr bwMode="auto">
          <a:xfrm>
            <a:off x="5829300" y="6334125"/>
            <a:ext cx="3314700" cy="523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mj-lt"/>
          <a:ea typeface="Arial" charset="0"/>
          <a:cs typeface="+mj-cs"/>
        </a:defRPr>
      </a:lvl1pPr>
      <a:lvl2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2pPr>
      <a:lvl3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3pPr>
      <a:lvl4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4pPr>
      <a:lvl5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5pPr>
      <a:lvl6pPr marL="4572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2055"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fld id="{0EE13CD8-E5CE-412C-A902-85BEB5C2474C}" type="datetimeFigureOut">
              <a:rPr lang="et-EE"/>
              <a:pPr>
                <a:defRPr/>
              </a:pPr>
              <a:t>8.10.2012</a:t>
            </a:fld>
            <a:endParaRPr lang="et-EE"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endParaRPr lang="et-EE"/>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fld id="{47A865FC-B374-4B7F-84E4-60E28E6FBDF2}" type="slidenum">
              <a:rPr lang="et-EE"/>
              <a:pPr>
                <a:defRPr/>
              </a:pPr>
              <a:t>‹#›</a:t>
            </a:fld>
            <a:endParaRPr lang="et-EE" dirty="0"/>
          </a:p>
        </p:txBody>
      </p:sp>
    </p:spTree>
  </p:cSld>
  <p:clrMap bg1="lt1" tx1="dk1" bg2="lt2" tx2="dk2" accent1="accent1" accent2="accent2" accent3="accent3" accent4="accent4" accent5="accent5" accent6="accent6" hlink="hlink" folHlink="folHlink"/>
  <p:sldLayoutIdLst>
    <p:sldLayoutId id="2147483758" r:id="rId1"/>
    <p:sldLayoutId id="2147483740" r:id="rId2"/>
    <p:sldLayoutId id="2147483759" r:id="rId3"/>
    <p:sldLayoutId id="2147483741" r:id="rId4"/>
    <p:sldLayoutId id="2147483742" r:id="rId5"/>
    <p:sldLayoutId id="2147483743" r:id="rId6"/>
    <p:sldLayoutId id="2147483760" r:id="rId7"/>
    <p:sldLayoutId id="2147483744" r:id="rId8"/>
    <p:sldLayoutId id="2147483761" r:id="rId9"/>
    <p:sldLayoutId id="2147483745" r:id="rId10"/>
    <p:sldLayoutId id="2147483746"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836613"/>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ctangle 3"/>
          <p:cNvSpPr>
            <a:spLocks noGrp="1" noChangeArrowheads="1"/>
          </p:cNvSpPr>
          <p:nvPr>
            <p:ph type="body" idx="1"/>
          </p:nvPr>
        </p:nvSpPr>
        <p:spPr bwMode="auto">
          <a:xfrm>
            <a:off x="663575" y="1916113"/>
            <a:ext cx="8229600" cy="4238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7172" name="Rectangle 4"/>
          <p:cNvSpPr>
            <a:spLocks noGrp="1" noChangeArrowheads="1"/>
          </p:cNvSpPr>
          <p:nvPr>
            <p:ph type="sldNum" sz="quarter" idx="4"/>
          </p:nvPr>
        </p:nvSpPr>
        <p:spPr bwMode="auto">
          <a:xfrm>
            <a:off x="179388" y="6381750"/>
            <a:ext cx="576262" cy="33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EF72BB7D-6057-4550-97F9-8C216D37F2C6}" type="slidenum">
              <a:rPr lang="hr-HR">
                <a:solidFill>
                  <a:srgbClr val="000000"/>
                </a:solidFill>
              </a:rPr>
              <a:pPr>
                <a:defRPr/>
              </a:pPr>
              <a:t>‹#›</a:t>
            </a:fld>
            <a:endParaRPr lang="hr-HR">
              <a:solidFill>
                <a:srgbClr val="000000"/>
              </a:solidFill>
            </a:endParaRPr>
          </a:p>
        </p:txBody>
      </p:sp>
      <p:pic>
        <p:nvPicPr>
          <p:cNvPr id="1029" name="Picture 7" descr="mf-en-gore"/>
          <p:cNvPicPr>
            <a:picLocks noChangeAspect="1" noChangeArrowheads="1"/>
          </p:cNvPicPr>
          <p:nvPr/>
        </p:nvPicPr>
        <p:blipFill>
          <a:blip r:embed="rId13" cstate="print"/>
          <a:srcRect/>
          <a:stretch>
            <a:fillRect/>
          </a:stretch>
        </p:blipFill>
        <p:spPr bwMode="auto">
          <a:xfrm>
            <a:off x="0" y="0"/>
            <a:ext cx="3924300" cy="787400"/>
          </a:xfrm>
          <a:prstGeom prst="rect">
            <a:avLst/>
          </a:prstGeom>
          <a:noFill/>
          <a:ln w="9525">
            <a:noFill/>
            <a:miter lim="800000"/>
            <a:headEnd/>
            <a:tailEnd/>
          </a:ln>
        </p:spPr>
      </p:pic>
      <p:pic>
        <p:nvPicPr>
          <p:cNvPr id="1030" name="Picture 8" descr="mf-en-dolje"/>
          <p:cNvPicPr>
            <a:picLocks noChangeAspect="1" noChangeArrowheads="1"/>
          </p:cNvPicPr>
          <p:nvPr/>
        </p:nvPicPr>
        <p:blipFill>
          <a:blip r:embed="rId14" cstate="print"/>
          <a:srcRect/>
          <a:stretch>
            <a:fillRect/>
          </a:stretch>
        </p:blipFill>
        <p:spPr bwMode="auto">
          <a:xfrm>
            <a:off x="6132513" y="8024813"/>
            <a:ext cx="3314700" cy="523875"/>
          </a:xfrm>
          <a:prstGeom prst="rect">
            <a:avLst/>
          </a:prstGeom>
          <a:noFill/>
          <a:ln w="9525">
            <a:noFill/>
            <a:miter lim="800000"/>
            <a:headEnd/>
            <a:tailEnd/>
          </a:ln>
        </p:spPr>
      </p:pic>
      <p:pic>
        <p:nvPicPr>
          <p:cNvPr id="1031" name="Picture 9" descr="mf-en-dolje"/>
          <p:cNvPicPr>
            <a:picLocks noChangeAspect="1" noChangeArrowheads="1"/>
          </p:cNvPicPr>
          <p:nvPr/>
        </p:nvPicPr>
        <p:blipFill>
          <a:blip r:embed="rId14" cstate="print"/>
          <a:srcRect/>
          <a:stretch>
            <a:fillRect/>
          </a:stretch>
        </p:blipFill>
        <p:spPr bwMode="auto">
          <a:xfrm>
            <a:off x="5829300" y="6334125"/>
            <a:ext cx="3314700" cy="523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mj-lt"/>
          <a:ea typeface="Arial" charset="0"/>
          <a:cs typeface="+mj-cs"/>
        </a:defRPr>
      </a:lvl1pPr>
      <a:lvl2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2pPr>
      <a:lvl3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3pPr>
      <a:lvl4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4pPr>
      <a:lvl5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5pPr>
      <a:lvl6pPr marL="4572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484313"/>
            <a:ext cx="7772400" cy="1470025"/>
          </a:xfrm>
        </p:spPr>
        <p:txBody>
          <a:bodyPr/>
          <a:lstStyle/>
          <a:p>
            <a:pPr algn="ctr" eaLnBrk="1" hangingPunct="1">
              <a:defRPr/>
            </a:pPr>
            <a:r>
              <a:rPr lang="nl-BE" dirty="0" smtClean="0">
                <a:ea typeface="+mj-ea"/>
              </a:rPr>
              <a:t>Progress on Risk Assessment</a:t>
            </a:r>
            <a:r>
              <a:rPr lang="hr-HR" dirty="0" smtClean="0">
                <a:ea typeface="+mj-ea"/>
              </a:rPr>
              <a:t> </a:t>
            </a:r>
            <a:r>
              <a:rPr lang="nl-BE" dirty="0" smtClean="0">
                <a:ea typeface="+mj-ea"/>
              </a:rPr>
              <a:t/>
            </a:r>
            <a:br>
              <a:rPr lang="nl-BE" dirty="0" smtClean="0">
                <a:ea typeface="+mj-ea"/>
              </a:rPr>
            </a:br>
            <a:r>
              <a:rPr lang="nl-BE" dirty="0" smtClean="0">
                <a:ea typeface="+mj-ea"/>
              </a:rPr>
              <a:t/>
            </a:r>
            <a:br>
              <a:rPr lang="nl-BE" dirty="0" smtClean="0">
                <a:ea typeface="+mj-ea"/>
              </a:rPr>
            </a:br>
            <a:r>
              <a:rPr lang="nl-BE" dirty="0" smtClean="0">
                <a:ea typeface="+mj-ea"/>
              </a:rPr>
              <a:t>......continued</a:t>
            </a:r>
            <a:endParaRPr lang="hr-HR" dirty="0" smtClean="0">
              <a:ea typeface="+mj-ea"/>
            </a:endParaRPr>
          </a:p>
        </p:txBody>
      </p:sp>
      <p:sp>
        <p:nvSpPr>
          <p:cNvPr id="18435" name="Rectangle 3"/>
          <p:cNvSpPr>
            <a:spLocks noGrp="1" noChangeArrowheads="1"/>
          </p:cNvSpPr>
          <p:nvPr>
            <p:ph type="subTitle" idx="1"/>
          </p:nvPr>
        </p:nvSpPr>
        <p:spPr>
          <a:xfrm>
            <a:off x="2051050" y="4076700"/>
            <a:ext cx="6400800" cy="1728788"/>
          </a:xfrm>
        </p:spPr>
        <p:txBody>
          <a:bodyPr/>
          <a:lstStyle/>
          <a:p>
            <a:pPr algn="ctr" eaLnBrk="1" hangingPunct="1">
              <a:lnSpc>
                <a:spcPct val="80000"/>
              </a:lnSpc>
            </a:pPr>
            <a:r>
              <a:rPr lang="nl-BE" sz="1800" dirty="0" smtClean="0"/>
              <a:t>Ms. Albana Gjinopulli, MPA</a:t>
            </a:r>
          </a:p>
          <a:p>
            <a:pPr algn="ctr" eaLnBrk="1" hangingPunct="1">
              <a:lnSpc>
                <a:spcPct val="80000"/>
              </a:lnSpc>
            </a:pPr>
            <a:r>
              <a:rPr lang="nl-BE" sz="1800" dirty="0" smtClean="0"/>
              <a:t>Mr. </a:t>
            </a:r>
            <a:r>
              <a:rPr lang="nl-BE" sz="1800" dirty="0" smtClean="0"/>
              <a:t>Stanislav </a:t>
            </a:r>
            <a:r>
              <a:rPr lang="nl-BE" sz="1800" dirty="0" smtClean="0"/>
              <a:t>Buchkov</a:t>
            </a:r>
            <a:endParaRPr lang="hr-HR" sz="1800" dirty="0" smtClean="0"/>
          </a:p>
          <a:p>
            <a:pPr algn="ctr" eaLnBrk="1" hangingPunct="1">
              <a:lnSpc>
                <a:spcPct val="80000"/>
              </a:lnSpc>
            </a:pPr>
            <a:endParaRPr lang="hr-HR" sz="1800" dirty="0" smtClean="0"/>
          </a:p>
        </p:txBody>
      </p:sp>
      <p:pic>
        <p:nvPicPr>
          <p:cNvPr id="18436" name="Picture 4" descr="pem-pal-logo.JPG"/>
          <p:cNvPicPr>
            <a:picLocks noChangeAspect="1" noChangeArrowheads="1"/>
          </p:cNvPicPr>
          <p:nvPr/>
        </p:nvPicPr>
        <p:blipFill>
          <a:blip r:embed="rId2" cstate="print"/>
          <a:srcRect/>
          <a:stretch>
            <a:fillRect/>
          </a:stretch>
        </p:blipFill>
        <p:spPr bwMode="auto">
          <a:xfrm>
            <a:off x="0" y="4652963"/>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288" y="260350"/>
            <a:ext cx="8229600" cy="936625"/>
          </a:xfrm>
        </p:spPr>
        <p:txBody>
          <a:bodyPr/>
          <a:lstStyle/>
          <a:p>
            <a:pPr eaLnBrk="1" hangingPunct="1">
              <a:defRPr/>
            </a:pPr>
            <a:r>
              <a:rPr lang="nl-BE" dirty="0" smtClean="0">
                <a:ea typeface="+mj-ea"/>
              </a:rPr>
              <a:t>Establishment and Composition  </a:t>
            </a:r>
            <a:br>
              <a:rPr lang="nl-BE" dirty="0" smtClean="0">
                <a:ea typeface="+mj-ea"/>
              </a:rPr>
            </a:br>
            <a:r>
              <a:rPr lang="nl-BE" dirty="0" smtClean="0">
                <a:ea typeface="+mj-ea"/>
              </a:rPr>
              <a:t>of  Risk Assessment Working Group</a:t>
            </a:r>
            <a:endParaRPr lang="hr-HR" dirty="0" smtClean="0">
              <a:ea typeface="+mj-ea"/>
            </a:endParaRPr>
          </a:p>
        </p:txBody>
      </p:sp>
      <p:sp>
        <p:nvSpPr>
          <p:cNvPr id="20483" name="Rectangle 3"/>
          <p:cNvSpPr>
            <a:spLocks noGrp="1" noChangeArrowheads="1"/>
          </p:cNvSpPr>
          <p:nvPr>
            <p:ph type="body" idx="1"/>
          </p:nvPr>
        </p:nvSpPr>
        <p:spPr>
          <a:xfrm>
            <a:off x="395288" y="4581525"/>
            <a:ext cx="8497887" cy="1646238"/>
          </a:xfrm>
        </p:spPr>
        <p:txBody>
          <a:bodyPr/>
          <a:lstStyle/>
          <a:p>
            <a:pPr eaLnBrk="1" hangingPunct="1"/>
            <a:r>
              <a:rPr lang="nl-BE" sz="2400" dirty="0" smtClean="0">
                <a:ea typeface="宋体" pitchFamily="2" charset="-122"/>
              </a:rPr>
              <a:t>Albana Gjinopulli, leader</a:t>
            </a:r>
          </a:p>
          <a:p>
            <a:pPr eaLnBrk="1" hangingPunct="1"/>
            <a:r>
              <a:rPr lang="nl-BE" sz="2400" dirty="0" smtClean="0">
                <a:ea typeface="宋体" pitchFamily="2" charset="-122"/>
              </a:rPr>
              <a:t>Stanislav Bychkov, </a:t>
            </a:r>
            <a:r>
              <a:rPr lang="nl-BE" sz="2400" dirty="0" err="1" smtClean="0">
                <a:ea typeface="宋体" pitchFamily="2" charset="-122"/>
              </a:rPr>
              <a:t>co-leader</a:t>
            </a:r>
            <a:endParaRPr lang="nl-BE" sz="2400" dirty="0" smtClean="0">
              <a:ea typeface="宋体" pitchFamily="2" charset="-122"/>
            </a:endParaRPr>
          </a:p>
          <a:p>
            <a:pPr eaLnBrk="1" hangingPunct="1"/>
            <a:r>
              <a:rPr lang="nl-BE" sz="2400" dirty="0" smtClean="0">
                <a:ea typeface="宋体" pitchFamily="2" charset="-122"/>
              </a:rPr>
              <a:t>Joop Vrolijk, OECD/SIGMA</a:t>
            </a:r>
          </a:p>
          <a:p>
            <a:pPr eaLnBrk="1" hangingPunct="1"/>
            <a:r>
              <a:rPr lang="nl-BE" sz="2400" dirty="0" smtClean="0">
                <a:ea typeface="宋体" pitchFamily="2" charset="-122"/>
              </a:rPr>
              <a:t>Jean-Pierre </a:t>
            </a:r>
            <a:r>
              <a:rPr lang="nl-BE" sz="2400" dirty="0" smtClean="0">
                <a:ea typeface="宋体" pitchFamily="2" charset="-122"/>
              </a:rPr>
              <a:t>Garitte, </a:t>
            </a:r>
            <a:r>
              <a:rPr lang="nl-BE" sz="2400" dirty="0" smtClean="0">
                <a:ea typeface="宋体" pitchFamily="2" charset="-122"/>
              </a:rPr>
              <a:t>OECD/SIGMA </a:t>
            </a:r>
            <a:r>
              <a:rPr lang="nl-BE" sz="2400" dirty="0" smtClean="0">
                <a:ea typeface="宋体" pitchFamily="2" charset="-122"/>
              </a:rPr>
              <a:t>expert</a:t>
            </a:r>
          </a:p>
          <a:p>
            <a:pPr eaLnBrk="1" hangingPunct="1"/>
            <a:r>
              <a:rPr lang="nl-BE" sz="2400" dirty="0" err="1" smtClean="0">
                <a:ea typeface="宋体" pitchFamily="2" charset="-122"/>
              </a:rPr>
              <a:t>Other</a:t>
            </a:r>
            <a:r>
              <a:rPr lang="nl-BE" sz="2400" dirty="0" smtClean="0">
                <a:ea typeface="宋体" pitchFamily="2" charset="-122"/>
              </a:rPr>
              <a:t> </a:t>
            </a:r>
            <a:r>
              <a:rPr lang="nl-BE" sz="2400" dirty="0" err="1" smtClean="0">
                <a:ea typeface="宋体" pitchFamily="2" charset="-122"/>
              </a:rPr>
              <a:t>members</a:t>
            </a:r>
            <a:r>
              <a:rPr lang="nl-BE" sz="2400" dirty="0" smtClean="0">
                <a:ea typeface="宋体" pitchFamily="2" charset="-122"/>
              </a:rPr>
              <a:t> of IA COP</a:t>
            </a:r>
          </a:p>
          <a:p>
            <a:pPr eaLnBrk="1" hangingPunct="1"/>
            <a:endParaRPr lang="hr-HR" dirty="0" smtClean="0">
              <a:ea typeface="宋体" pitchFamily="2" charset="-122"/>
            </a:endParaRPr>
          </a:p>
        </p:txBody>
      </p:sp>
      <p:pic>
        <p:nvPicPr>
          <p:cNvPr id="20484" name="Picture 3" descr="E:\DSC_0671.JPG"/>
          <p:cNvPicPr>
            <a:picLocks noChangeAspect="1" noChangeArrowheads="1"/>
          </p:cNvPicPr>
          <p:nvPr/>
        </p:nvPicPr>
        <p:blipFill>
          <a:blip r:embed="rId2" cstate="print"/>
          <a:srcRect/>
          <a:stretch>
            <a:fillRect/>
          </a:stretch>
        </p:blipFill>
        <p:spPr bwMode="auto">
          <a:xfrm>
            <a:off x="323850" y="1341438"/>
            <a:ext cx="7848600" cy="3240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nl-BE" smtClean="0">
                <a:effectLst/>
              </a:rPr>
              <a:t>Objectives and results to be achieved..... </a:t>
            </a:r>
            <a:endParaRPr lang="hr-HR" smtClean="0">
              <a:effectLst/>
            </a:endParaRPr>
          </a:p>
        </p:txBody>
      </p:sp>
      <p:sp>
        <p:nvSpPr>
          <p:cNvPr id="21507" name="Rectangle 3"/>
          <p:cNvSpPr>
            <a:spLocks noGrp="1" noChangeArrowheads="1"/>
          </p:cNvSpPr>
          <p:nvPr>
            <p:ph type="body" idx="1"/>
          </p:nvPr>
        </p:nvSpPr>
        <p:spPr>
          <a:xfrm>
            <a:off x="1692275" y="1916113"/>
            <a:ext cx="7200900" cy="4238625"/>
          </a:xfrm>
        </p:spPr>
        <p:txBody>
          <a:bodyPr/>
          <a:lstStyle/>
          <a:p>
            <a:pPr eaLnBrk="1" hangingPunct="1"/>
            <a:r>
              <a:rPr lang="nl-BE" smtClean="0"/>
              <a:t>Inventorize current practices</a:t>
            </a:r>
          </a:p>
          <a:p>
            <a:pPr eaLnBrk="1" hangingPunct="1"/>
            <a:r>
              <a:rPr lang="nl-BE" smtClean="0"/>
              <a:t>Develop good practice model</a:t>
            </a:r>
          </a:p>
          <a:p>
            <a:pPr eaLnBrk="1" hangingPunct="1"/>
            <a:r>
              <a:rPr lang="nl-BE" smtClean="0"/>
              <a:t>Develop good practice guidance, </a:t>
            </a:r>
            <a:r>
              <a:rPr lang="nl-BE" i="1" smtClean="0"/>
              <a:t>which can be used by various countries as a basis for their risk assessment</a:t>
            </a:r>
            <a:endParaRPr lang="hr-HR" i="1" smtClean="0"/>
          </a:p>
          <a:p>
            <a:pPr eaLnBrk="1" hangingPunct="1"/>
            <a:endParaRPr lang="hr-HR" smtClean="0"/>
          </a:p>
        </p:txBody>
      </p:sp>
      <p:pic>
        <p:nvPicPr>
          <p:cNvPr id="21508" name="Picture 4" descr="pem-pal-logo.JPG"/>
          <p:cNvPicPr>
            <a:picLocks noChangeAspect="1" noChangeArrowheads="1"/>
          </p:cNvPicPr>
          <p:nvPr/>
        </p:nvPicPr>
        <p:blipFill>
          <a:blip r:embed="rId3" cstate="print"/>
          <a:srcRect/>
          <a:stretch>
            <a:fillRect/>
          </a:stretch>
        </p:blipFill>
        <p:spPr bwMode="auto">
          <a:xfrm>
            <a:off x="0" y="4752975"/>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0825" y="404813"/>
            <a:ext cx="8229600" cy="936625"/>
          </a:xfrm>
        </p:spPr>
        <p:txBody>
          <a:bodyPr/>
          <a:lstStyle/>
          <a:p>
            <a:pPr eaLnBrk="1" hangingPunct="1">
              <a:defRPr/>
            </a:pPr>
            <a:r>
              <a:rPr lang="nl-BE" dirty="0" smtClean="0">
                <a:ea typeface="+mj-ea"/>
              </a:rPr>
              <a:t>Next steps.......work to be done</a:t>
            </a:r>
            <a:endParaRPr lang="hr-HR" dirty="0" smtClean="0">
              <a:ea typeface="+mj-ea"/>
            </a:endParaRPr>
          </a:p>
        </p:txBody>
      </p:sp>
      <p:sp>
        <p:nvSpPr>
          <p:cNvPr id="25603" name="Rectangle 3"/>
          <p:cNvSpPr>
            <a:spLocks noGrp="1" noChangeArrowheads="1"/>
          </p:cNvSpPr>
          <p:nvPr>
            <p:ph type="body" idx="1"/>
          </p:nvPr>
        </p:nvSpPr>
        <p:spPr>
          <a:xfrm>
            <a:off x="1331913" y="1196975"/>
            <a:ext cx="7812087" cy="4598988"/>
          </a:xfrm>
        </p:spPr>
        <p:txBody>
          <a:bodyPr/>
          <a:lstStyle/>
          <a:p>
            <a:pPr eaLnBrk="1" hangingPunct="1"/>
            <a:r>
              <a:rPr lang="nl-BE" dirty="0" smtClean="0"/>
              <a:t>Develop content of each topic to be included in the model </a:t>
            </a:r>
            <a:r>
              <a:rPr lang="nl-BE" sz="2800" dirty="0" smtClean="0"/>
              <a:t>(</a:t>
            </a:r>
            <a:r>
              <a:rPr lang="nl-BE" sz="2800" i="1" dirty="0" smtClean="0"/>
              <a:t>between June  and October 2012)</a:t>
            </a:r>
          </a:p>
          <a:p>
            <a:pPr eaLnBrk="1" hangingPunct="1"/>
            <a:r>
              <a:rPr lang="nl-BE" dirty="0" smtClean="0"/>
              <a:t>Expose draft model to members of the IA COP </a:t>
            </a:r>
            <a:r>
              <a:rPr lang="nl-BE" sz="2800" dirty="0" smtClean="0"/>
              <a:t>(October 2012)</a:t>
            </a:r>
          </a:p>
          <a:p>
            <a:pPr eaLnBrk="1" hangingPunct="1"/>
            <a:r>
              <a:rPr lang="nl-BE" smtClean="0"/>
              <a:t>Discuss draft and comments in next meeting of RAWG </a:t>
            </a:r>
            <a:r>
              <a:rPr lang="nl-BE" sz="2800" smtClean="0"/>
              <a:t>(</a:t>
            </a:r>
            <a:r>
              <a:rPr lang="nl-BE" sz="2800" i="1" smtClean="0"/>
              <a:t>plus ongoing discussion)</a:t>
            </a:r>
          </a:p>
          <a:p>
            <a:pPr eaLnBrk="1" hangingPunct="1"/>
            <a:r>
              <a:rPr lang="nl-BE" dirty="0" smtClean="0"/>
              <a:t>Develop Good Practice Risk Assessment Template (</a:t>
            </a:r>
            <a:r>
              <a:rPr lang="nl-BE" sz="2000" i="1" dirty="0" smtClean="0"/>
              <a:t>January and on going)</a:t>
            </a:r>
            <a:endParaRPr lang="hr-HR" sz="2000" i="1" dirty="0" smtClean="0"/>
          </a:p>
        </p:txBody>
      </p:sp>
      <p:pic>
        <p:nvPicPr>
          <p:cNvPr id="25604" name="Picture 4" descr="pem-pal-logo.JPG"/>
          <p:cNvPicPr>
            <a:picLocks noChangeAspect="1" noChangeArrowheads="1"/>
          </p:cNvPicPr>
          <p:nvPr/>
        </p:nvPicPr>
        <p:blipFill>
          <a:blip r:embed="rId2" cstate="print"/>
          <a:srcRect/>
          <a:stretch>
            <a:fillRect/>
          </a:stretch>
        </p:blipFill>
        <p:spPr bwMode="auto">
          <a:xfrm>
            <a:off x="-180975" y="4752975"/>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0825" y="188913"/>
            <a:ext cx="8229600" cy="936625"/>
          </a:xfrm>
        </p:spPr>
        <p:txBody>
          <a:bodyPr/>
          <a:lstStyle/>
          <a:p>
            <a:r>
              <a:rPr lang="nl-BE" altLang="zh-CN" smtClean="0">
                <a:effectLst/>
                <a:ea typeface="宋体" pitchFamily="2" charset="-122"/>
              </a:rPr>
              <a:t>Intermediate results, Consolidation of inputs</a:t>
            </a:r>
            <a:endParaRPr lang="hr-HR" smtClean="0">
              <a:effectLst/>
            </a:endParaRPr>
          </a:p>
        </p:txBody>
      </p:sp>
      <p:graphicFrame>
        <p:nvGraphicFramePr>
          <p:cNvPr id="5" name="Table 4"/>
          <p:cNvGraphicFramePr>
            <a:graphicFrameLocks noGrp="1"/>
          </p:cNvGraphicFramePr>
          <p:nvPr/>
        </p:nvGraphicFramePr>
        <p:xfrm>
          <a:off x="179512" y="1196752"/>
          <a:ext cx="8784976" cy="4910952"/>
        </p:xfrm>
        <a:graphic>
          <a:graphicData uri="http://schemas.openxmlformats.org/drawingml/2006/table">
            <a:tbl>
              <a:tblPr>
                <a:tableStyleId>{08FB837D-C827-4EFA-A057-4D05807E0F7C}</a:tableStyleId>
              </a:tblPr>
              <a:tblGrid>
                <a:gridCol w="1155883"/>
                <a:gridCol w="356286"/>
                <a:gridCol w="3357954"/>
                <a:gridCol w="739766"/>
                <a:gridCol w="739766"/>
                <a:gridCol w="851145"/>
                <a:gridCol w="720080"/>
                <a:gridCol w="864096"/>
              </a:tblGrid>
              <a:tr h="648075">
                <a:tc gridSpan="2">
                  <a:txBody>
                    <a:bodyPr/>
                    <a:lstStyle/>
                    <a:p>
                      <a:pPr algn="l" fontAlgn="b"/>
                      <a:r>
                        <a:rPr lang="nl-BE" sz="1800" u="none" strike="noStrike" dirty="0"/>
                        <a:t>Components</a:t>
                      </a:r>
                      <a:endParaRPr lang="nl-BE" sz="1800" b="1"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BE" dirty="0"/>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nl-BE" sz="1800" u="none" strike="noStrike"/>
                        <a:t>Pink</a:t>
                      </a:r>
                      <a:endParaRPr lang="nl-BE" sz="1800" b="1"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a:t>Red</a:t>
                      </a:r>
                      <a:endParaRPr lang="nl-BE" sz="1800" b="1" i="0" u="none" strike="noStrike">
                        <a:solidFill>
                          <a:srgbClr val="000000"/>
                        </a:solidFill>
                        <a:latin typeface="Calibri"/>
                      </a:endParaRPr>
                    </a:p>
                  </a:txBody>
                  <a:tcPr marL="8223" marR="8223" marT="8223" marB="0" anchor="b"/>
                </a:tc>
                <a:tc>
                  <a:txBody>
                    <a:bodyPr/>
                    <a:lstStyle/>
                    <a:p>
                      <a:pPr algn="ctr" fontAlgn="b"/>
                      <a:r>
                        <a:rPr lang="nl-BE" sz="1800" u="none" strike="noStrike"/>
                        <a:t>Orange</a:t>
                      </a:r>
                      <a:endParaRPr lang="nl-BE" sz="1800" b="1" i="0" u="none" strike="noStrike">
                        <a:solidFill>
                          <a:srgbClr val="000000"/>
                        </a:solidFill>
                        <a:latin typeface="Calibri"/>
                      </a:endParaRPr>
                    </a:p>
                  </a:txBody>
                  <a:tcPr marL="8223" marR="8223" marT="8223" marB="0" anchor="b"/>
                </a:tc>
                <a:tc>
                  <a:txBody>
                    <a:bodyPr/>
                    <a:lstStyle/>
                    <a:p>
                      <a:pPr algn="ctr" fontAlgn="b"/>
                      <a:r>
                        <a:rPr lang="nl-BE" sz="1800" u="none" strike="noStrike"/>
                        <a:t>Green</a:t>
                      </a:r>
                      <a:endParaRPr lang="nl-BE" sz="1800" b="1" i="0" u="none" strike="noStrike">
                        <a:solidFill>
                          <a:srgbClr val="000000"/>
                        </a:solidFill>
                        <a:latin typeface="Calibri"/>
                      </a:endParaRPr>
                    </a:p>
                  </a:txBody>
                  <a:tcPr marL="8223" marR="8223" marT="8223" marB="0" anchor="b"/>
                </a:tc>
                <a:tc>
                  <a:txBody>
                    <a:bodyPr/>
                    <a:lstStyle/>
                    <a:p>
                      <a:pPr algn="ctr" fontAlgn="b"/>
                      <a:r>
                        <a:rPr lang="nl-BE" sz="1800" u="none" strike="noStrike"/>
                        <a:t>Yellow</a:t>
                      </a:r>
                      <a:endParaRPr lang="nl-BE" sz="1800" b="1" i="0" u="none" strike="noStrike">
                        <a:solidFill>
                          <a:srgbClr val="000000"/>
                        </a:solidFill>
                        <a:latin typeface="Calibri"/>
                      </a:endParaRPr>
                    </a:p>
                  </a:txBody>
                  <a:tcPr marL="8223" marR="8223" marT="8223" marB="0" anchor="b"/>
                </a:tc>
              </a:tr>
              <a:tr h="288032">
                <a:tc gridSpan="3">
                  <a:txBody>
                    <a:bodyPr/>
                    <a:lstStyle/>
                    <a:p>
                      <a:pPr algn="l" fontAlgn="b"/>
                      <a:r>
                        <a:rPr lang="nl-BE" sz="1800" u="none" strike="noStrike" dirty="0"/>
                        <a:t>Purpose of risk assessment</a:t>
                      </a:r>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nl-BE" sz="1800" u="none" strike="noStrike" dirty="0"/>
                        <a:t>Objective of template</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r>
                        <a:rPr lang="nl-BE" sz="1800" u="none" strike="noStrike" dirty="0"/>
                        <a:t>Standards</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gridSpan="3">
                  <a:txBody>
                    <a:bodyPr/>
                    <a:lstStyle/>
                    <a:p>
                      <a:pPr algn="l" fontAlgn="b"/>
                      <a:r>
                        <a:rPr lang="nl-BE" sz="1800" u="none" strike="noStrike" dirty="0"/>
                        <a:t>Objectives of the organization</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nl-BE" sz="1800" u="none" strike="noStrike" dirty="0"/>
                        <a:t>Strategic objectives</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nl-BE" sz="1800" u="none" strike="noStrike" dirty="0"/>
                        <a:t>Specific objectives</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800" u="none" strike="noStrike" dirty="0"/>
                        <a:t>Role of internal audit with regard to objectives</a:t>
                      </a:r>
                      <a:endParaRPr lang="en-US"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r>
                        <a:rPr lang="nl-BE" sz="1800" u="none" strike="noStrike" dirty="0"/>
                        <a:t>Audit universe</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gridSpan="3">
                  <a:txBody>
                    <a:bodyPr/>
                    <a:lstStyle/>
                    <a:p>
                      <a:pPr algn="l" fontAlgn="b"/>
                      <a:r>
                        <a:rPr lang="nl-BE" sz="1800" u="none" strike="noStrike"/>
                        <a:t>Processes (owners)</a:t>
                      </a:r>
                      <a:endParaRPr lang="nl-BE" sz="1800" b="0" i="0" u="none" strike="noStrike">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nl-BE" sz="1800" u="none" strike="noStrike" dirty="0"/>
                        <a:t>Risk owners</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endParaRPr lang="nl-BE"/>
                    </a:p>
                  </a:txBody>
                  <a:tcPr/>
                </a:tc>
                <a:tc>
                  <a:txBody>
                    <a:bodyPr/>
                    <a:lstStyle/>
                    <a:p>
                      <a:pPr algn="ctr"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800" u="none" strike="noStrike" dirty="0"/>
                        <a:t>Priority processes to be audited</a:t>
                      </a:r>
                      <a:endParaRPr lang="en-US"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dirty="0">
                        <a:solidFill>
                          <a:srgbClr val="000000"/>
                        </a:solidFill>
                        <a:latin typeface="Calibri"/>
                      </a:endParaRPr>
                    </a:p>
                  </a:txBody>
                  <a:tcPr marL="8223" marR="8223" marT="8223" marB="0" anchor="b"/>
                </a:tc>
              </a:tr>
              <a:tr h="288032">
                <a:tc>
                  <a:txBody>
                    <a:bodyPr/>
                    <a:lstStyle/>
                    <a:p>
                      <a:pPr algn="l" fontAlgn="b"/>
                      <a:r>
                        <a:rPr lang="nl-BE" sz="1800" u="none" strike="noStrike"/>
                        <a:t>Risk definition</a:t>
                      </a:r>
                      <a:endParaRPr lang="nl-BE" sz="1800" b="0" i="0" u="none" strike="noStrike">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tcPr>
                </a:tc>
                <a:tc gridSpan="2">
                  <a:txBody>
                    <a:bodyPr/>
                    <a:lstStyle/>
                    <a:p>
                      <a:pPr algn="l" fontAlgn="b"/>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tcPr>
                </a:tc>
                <a:tc hMerge="1">
                  <a:txBody>
                    <a:bodyPr/>
                    <a:lstStyle/>
                    <a:p>
                      <a:endParaRPr lang="nl-BE"/>
                    </a:p>
                  </a:txBody>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dirty="0">
                        <a:solidFill>
                          <a:srgbClr val="000000"/>
                        </a:solidFill>
                        <a:latin typeface="Calibri"/>
                      </a:endParaRPr>
                    </a:p>
                  </a:txBody>
                  <a:tcPr marL="8223" marR="8223" marT="8223" marB="0" anchor="b"/>
                </a:tc>
              </a:tr>
            </a:tbl>
          </a:graphicData>
        </a:graphic>
      </p:graphicFrame>
      <p:pic>
        <p:nvPicPr>
          <p:cNvPr id="23556" name="Picture 4" descr="pem-pal-logo.JPG"/>
          <p:cNvPicPr>
            <a:picLocks noChangeAspect="1" noChangeArrowheads="1"/>
          </p:cNvPicPr>
          <p:nvPr/>
        </p:nvPicPr>
        <p:blipFill>
          <a:blip r:embed="rId3" cstate="print"/>
          <a:srcRect/>
          <a:stretch>
            <a:fillRect/>
          </a:stretch>
        </p:blipFill>
        <p:spPr bwMode="auto">
          <a:xfrm>
            <a:off x="8316913" y="188913"/>
            <a:ext cx="827087"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625" y="500063"/>
          <a:ext cx="8358245" cy="6012307"/>
        </p:xfrm>
        <a:graphic>
          <a:graphicData uri="http://schemas.openxmlformats.org/drawingml/2006/table">
            <a:tbl>
              <a:tblPr/>
              <a:tblGrid>
                <a:gridCol w="2108635"/>
                <a:gridCol w="6249610"/>
              </a:tblGrid>
              <a:tr h="131775">
                <a:tc gridSpan="2">
                  <a:txBody>
                    <a:bodyPr/>
                    <a:lstStyle/>
                    <a:p>
                      <a:pPr algn="ctr">
                        <a:lnSpc>
                          <a:spcPct val="115000"/>
                        </a:lnSpc>
                        <a:spcAft>
                          <a:spcPts val="0"/>
                        </a:spcAft>
                      </a:pPr>
                      <a:r>
                        <a:rPr lang="en-US" sz="3200" b="1" i="1" dirty="0">
                          <a:solidFill>
                            <a:srgbClr val="000000"/>
                          </a:solidFill>
                          <a:latin typeface="Times New Roman"/>
                          <a:ea typeface="Times New Roman"/>
                          <a:cs typeface="Times New Roman"/>
                        </a:rPr>
                        <a:t>Table of Content</a:t>
                      </a:r>
                      <a:endParaRPr lang="en-US" sz="3200" dirty="0">
                        <a:latin typeface="Calibri"/>
                        <a:ea typeface="Times New Roman"/>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hMerge="1">
                  <a:txBody>
                    <a:bodyPr/>
                    <a:lstStyle/>
                    <a:p>
                      <a:endParaRPr lang="en-US"/>
                    </a:p>
                  </a:txBody>
                  <a:tcPr/>
                </a:tc>
              </a:tr>
              <a:tr h="383217">
                <a:tc>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AutoNum type="romanUcPeriod"/>
                      </a:pPr>
                      <a:r>
                        <a:rPr lang="en-US" sz="2000" b="1" dirty="0">
                          <a:solidFill>
                            <a:srgbClr val="000000"/>
                          </a:solidFill>
                          <a:latin typeface="Times New Roman"/>
                          <a:ea typeface="Times New Roman"/>
                          <a:cs typeface="Times New Roman"/>
                        </a:rPr>
                        <a:t>Introduction</a:t>
                      </a:r>
                      <a:endParaRPr lang="en-US" sz="2000" dirty="0">
                        <a:latin typeface="Calibri"/>
                        <a:ea typeface="Times New Roman"/>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a:txBody>
                    <a:bodyPr/>
                    <a:lstStyle/>
                    <a:p>
                      <a:pPr algn="l"/>
                      <a:endParaRPr lang="en-US" sz="2000">
                        <a:latin typeface="Calibri"/>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r>
              <a:tr h="255479">
                <a:tc gridSpan="2">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err="1" smtClean="0">
                          <a:solidFill>
                            <a:srgbClr val="000000"/>
                          </a:solidFill>
                          <a:latin typeface="Times New Roman"/>
                          <a:ea typeface="Times New Roman"/>
                          <a:cs typeface="Times New Roman"/>
                        </a:rPr>
                        <a:t>II.Purpose</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and  Principles of Risk Assessment </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255479">
                <a:tc gridSpan="2">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err="1" smtClean="0">
                          <a:solidFill>
                            <a:srgbClr val="000000"/>
                          </a:solidFill>
                          <a:latin typeface="Times New Roman"/>
                          <a:ea typeface="Times New Roman"/>
                          <a:cs typeface="Times New Roman"/>
                        </a:rPr>
                        <a:t>III.Objectives</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of the organization and Audit Universe</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131775">
                <a:tc>
                  <a:txBody>
                    <a:bodyPr/>
                    <a:lstStyle/>
                    <a:p>
                      <a:pPr algn="l"/>
                      <a:endParaRPr lang="en-US" sz="2000" dirty="0">
                        <a:latin typeface="Calibri"/>
                        <a:cs typeface="Times New Roman"/>
                      </a:endParaRPr>
                    </a:p>
                  </a:txBody>
                  <a:tcPr marL="29478" marR="29478" marT="0" marB="0">
                    <a:lnL>
                      <a:noFill/>
                    </a:lnL>
                    <a:lnR>
                      <a:noFill/>
                    </a:lnR>
                    <a:lnT>
                      <a:noFill/>
                    </a:lnT>
                    <a:lnB>
                      <a:noFill/>
                    </a:lnB>
                  </a:tcPr>
                </a:tc>
                <a:tc>
                  <a:txBody>
                    <a:bodyPr/>
                    <a:lstStyle/>
                    <a:p>
                      <a:pPr algn="l">
                        <a:lnSpc>
                          <a:spcPct val="115000"/>
                        </a:lnSpc>
                        <a:spcAft>
                          <a:spcPts val="0"/>
                        </a:spcAft>
                      </a:pPr>
                      <a:r>
                        <a:rPr lang="en-US" sz="2000">
                          <a:solidFill>
                            <a:srgbClr val="000000"/>
                          </a:solidFill>
                          <a:latin typeface="Times New Roman"/>
                          <a:ea typeface="Times New Roman"/>
                          <a:cs typeface="Times New Roman"/>
                        </a:rPr>
                        <a:t>Strategic objectives</a:t>
                      </a:r>
                      <a:endParaRPr lang="en-US" sz="2000">
                        <a:latin typeface="Calibri"/>
                        <a:ea typeface="Times New Roman"/>
                        <a:cs typeface="Times New Roman"/>
                      </a:endParaRPr>
                    </a:p>
                  </a:txBody>
                  <a:tcPr marL="29478" marR="29478" marT="0" marB="0">
                    <a:lnL>
                      <a:noFill/>
                    </a:lnL>
                    <a:lnR>
                      <a:noFill/>
                    </a:lnR>
                    <a:lnT>
                      <a:noFill/>
                    </a:lnT>
                    <a:lnB>
                      <a:noFill/>
                    </a:lnB>
                  </a:tcPr>
                </a:tc>
              </a:tr>
              <a:tr h="131775">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a:txBody>
                    <a:bodyPr/>
                    <a:lstStyle/>
                    <a:p>
                      <a:pPr algn="l">
                        <a:lnSpc>
                          <a:spcPct val="115000"/>
                        </a:lnSpc>
                        <a:spcAft>
                          <a:spcPts val="0"/>
                        </a:spcAft>
                      </a:pPr>
                      <a:r>
                        <a:rPr lang="en-US" sz="2000">
                          <a:solidFill>
                            <a:srgbClr val="000000"/>
                          </a:solidFill>
                          <a:latin typeface="Times New Roman"/>
                          <a:ea typeface="Times New Roman"/>
                          <a:cs typeface="Times New Roman"/>
                        </a:rPr>
                        <a:t>Specific objectives</a:t>
                      </a:r>
                      <a:endParaRPr lang="en-US" sz="2000">
                        <a:latin typeface="Calibri"/>
                        <a:ea typeface="Times New Roman"/>
                        <a:cs typeface="Times New Roman"/>
                      </a:endParaRPr>
                    </a:p>
                  </a:txBody>
                  <a:tcPr marL="29478" marR="29478" marT="0" marB="0">
                    <a:lnL>
                      <a:noFill/>
                    </a:lnL>
                    <a:lnR>
                      <a:noFill/>
                    </a:lnR>
                    <a:lnT>
                      <a:noFill/>
                    </a:lnT>
                    <a:lnB>
                      <a:noFill/>
                    </a:lnB>
                    <a:solidFill>
                      <a:srgbClr val="D2EAF1"/>
                    </a:solidFill>
                  </a:tcPr>
                </a:tc>
              </a:tr>
              <a:tr h="131775">
                <a:tc>
                  <a:txBody>
                    <a:bodyPr/>
                    <a:lstStyle/>
                    <a:p>
                      <a:pPr algn="l"/>
                      <a:endParaRPr lang="en-US" sz="2000">
                        <a:latin typeface="Calibri"/>
                        <a:cs typeface="Times New Roman"/>
                      </a:endParaRPr>
                    </a:p>
                  </a:txBody>
                  <a:tcPr marL="29478" marR="29478" marT="0" marB="0">
                    <a:lnL>
                      <a:noFill/>
                    </a:lnL>
                    <a:lnR>
                      <a:noFill/>
                    </a:lnR>
                    <a:lnT>
                      <a:noFill/>
                    </a:lnT>
                    <a:lnB>
                      <a:noFill/>
                    </a:lnB>
                  </a:tcPr>
                </a:tc>
                <a:tc>
                  <a:txBody>
                    <a:bodyPr/>
                    <a:lstStyle/>
                    <a:p>
                      <a:pPr algn="l">
                        <a:lnSpc>
                          <a:spcPct val="115000"/>
                        </a:lnSpc>
                        <a:spcAft>
                          <a:spcPts val="0"/>
                        </a:spcAft>
                      </a:pPr>
                      <a:r>
                        <a:rPr lang="en-US" sz="2000">
                          <a:solidFill>
                            <a:srgbClr val="000000"/>
                          </a:solidFill>
                          <a:latin typeface="Times New Roman"/>
                          <a:ea typeface="Times New Roman"/>
                          <a:cs typeface="Times New Roman"/>
                        </a:rPr>
                        <a:t>Role of internal audit with regard to objectives</a:t>
                      </a:r>
                      <a:endParaRPr lang="en-US" sz="2000">
                        <a:latin typeface="Calibri"/>
                        <a:ea typeface="Times New Roman"/>
                        <a:cs typeface="Times New Roman"/>
                      </a:endParaRPr>
                    </a:p>
                  </a:txBody>
                  <a:tcPr marL="29478" marR="29478" marT="0" marB="0">
                    <a:lnL>
                      <a:noFill/>
                    </a:lnL>
                    <a:lnR>
                      <a:noFill/>
                    </a:lnR>
                    <a:lnT>
                      <a:noFill/>
                    </a:lnT>
                    <a:lnB>
                      <a:noFill/>
                    </a:lnB>
                  </a:tcPr>
                </a:tc>
              </a:tr>
              <a:tr h="131775">
                <a:tc gridSpan="2">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IV. Process </a:t>
                      </a:r>
                      <a:r>
                        <a:rPr lang="en-US" sz="2000" b="1" dirty="0">
                          <a:solidFill>
                            <a:srgbClr val="000000"/>
                          </a:solidFill>
                          <a:latin typeface="Times New Roman"/>
                          <a:ea typeface="Times New Roman"/>
                          <a:cs typeface="Times New Roman"/>
                        </a:rPr>
                        <a:t>of Risk Assessment</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101457">
                <a:tc gridSpan="2">
                  <a:txBody>
                    <a:bodyPr/>
                    <a:lstStyle/>
                    <a:p>
                      <a:pPr algn="l"/>
                      <a:endParaRPr lang="en-US" sz="2000" dirty="0">
                        <a:latin typeface="Calibri"/>
                        <a:cs typeface="Times New Roman"/>
                      </a:endParaRPr>
                    </a:p>
                  </a:txBody>
                  <a:tcPr marL="29478" marR="29478" marT="0" marB="0">
                    <a:lnL>
                      <a:noFill/>
                    </a:lnL>
                    <a:lnR>
                      <a:noFill/>
                    </a:lnR>
                    <a:lnT>
                      <a:noFill/>
                    </a:lnT>
                    <a:lnB>
                      <a:noFill/>
                    </a:lnB>
                  </a:tcPr>
                </a:tc>
                <a:tc hMerge="1">
                  <a:txBody>
                    <a:bodyPr/>
                    <a:lstStyle/>
                    <a:p>
                      <a:endParaRPr lang="en-US"/>
                    </a:p>
                  </a:txBody>
                  <a:tcPr/>
                </a:tc>
              </a:tr>
              <a:tr h="131775">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smtClean="0">
                          <a:solidFill>
                            <a:srgbClr val="000000"/>
                          </a:solidFill>
                          <a:latin typeface="Times New Roman"/>
                          <a:ea typeface="Times New Roman"/>
                          <a:cs typeface="Times New Roman"/>
                        </a:rPr>
                        <a:t>IV.1   </a:t>
                      </a:r>
                      <a:r>
                        <a:rPr lang="en-US" sz="2000" dirty="0">
                          <a:solidFill>
                            <a:srgbClr val="000000"/>
                          </a:solidFill>
                          <a:latin typeface="Times New Roman"/>
                          <a:ea typeface="Times New Roman"/>
                          <a:cs typeface="Times New Roman"/>
                        </a:rPr>
                        <a:t>Definitions of Risk </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395324">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smtClean="0">
                          <a:solidFill>
                            <a:srgbClr val="000000"/>
                          </a:solidFill>
                          <a:latin typeface="Times New Roman"/>
                          <a:ea typeface="Times New Roman"/>
                          <a:cs typeface="Times New Roman"/>
                        </a:rPr>
                        <a:t>IV.2   </a:t>
                      </a:r>
                      <a:r>
                        <a:rPr lang="en-US" sz="2000" dirty="0">
                          <a:solidFill>
                            <a:srgbClr val="000000"/>
                          </a:solidFill>
                          <a:latin typeface="Times New Roman"/>
                          <a:ea typeface="Times New Roman"/>
                          <a:cs typeface="Times New Roman"/>
                        </a:rPr>
                        <a:t>Objective of Risk Assessment</a:t>
                      </a:r>
                      <a:endParaRPr lang="en-US" sz="2000" dirty="0">
                        <a:latin typeface="Calibri"/>
                        <a:ea typeface="Times New Roman"/>
                        <a:cs typeface="Times New Roman"/>
                      </a:endParaRPr>
                    </a:p>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smtClean="0">
                          <a:solidFill>
                            <a:srgbClr val="000000"/>
                          </a:solidFill>
                          <a:latin typeface="Times New Roman"/>
                          <a:ea typeface="Times New Roman"/>
                          <a:cs typeface="Times New Roman"/>
                        </a:rPr>
                        <a:t>IV</a:t>
                      </a:r>
                      <a:r>
                        <a:rPr lang="en-US" sz="2000" dirty="0">
                          <a:solidFill>
                            <a:srgbClr val="000000"/>
                          </a:solidFill>
                          <a:latin typeface="Times New Roman"/>
                          <a:ea typeface="Times New Roman"/>
                          <a:cs typeface="Times New Roman"/>
                        </a:rPr>
                        <a:t>. 3  The process</a:t>
                      </a:r>
                      <a:endParaRPr lang="en-US" sz="2000" dirty="0">
                        <a:latin typeface="Calibri"/>
                        <a:ea typeface="Times New Roman"/>
                        <a:cs typeface="Times New Roman"/>
                      </a:endParaRPr>
                    </a:p>
                    <a:p>
                      <a:pPr algn="l">
                        <a:lnSpc>
                          <a:spcPct val="115000"/>
                        </a:lnSpc>
                        <a:spcAft>
                          <a:spcPts val="0"/>
                        </a:spcAft>
                      </a:pPr>
                      <a:r>
                        <a:rPr lang="en-US" sz="2000" dirty="0">
                          <a:solidFill>
                            <a:srgbClr val="FF0000"/>
                          </a:solidFill>
                          <a:latin typeface="Times New Roman"/>
                          <a:ea typeface="Times New Roman"/>
                          <a:cs typeface="Times New Roman"/>
                        </a:rPr>
                        <a:t>                       </a:t>
                      </a:r>
                      <a:r>
                        <a:rPr lang="en-US" sz="2000" dirty="0" smtClean="0">
                          <a:solidFill>
                            <a:srgbClr val="FF0000"/>
                          </a:solidFill>
                          <a:latin typeface="Times New Roman"/>
                          <a:ea typeface="Times New Roman"/>
                          <a:cs typeface="Times New Roman"/>
                        </a:rPr>
                        <a:t>IV.4    </a:t>
                      </a:r>
                      <a:r>
                        <a:rPr lang="en-US" sz="2000" dirty="0">
                          <a:solidFill>
                            <a:srgbClr val="FF0000"/>
                          </a:solidFill>
                          <a:latin typeface="Times New Roman"/>
                          <a:ea typeface="Times New Roman"/>
                          <a:cs typeface="Times New Roman"/>
                        </a:rPr>
                        <a:t>Risk factors</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131775">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1500" y="571500"/>
          <a:ext cx="8001055" cy="5715039"/>
        </p:xfrm>
        <a:graphic>
          <a:graphicData uri="http://schemas.openxmlformats.org/drawingml/2006/table">
            <a:tbl>
              <a:tblPr/>
              <a:tblGrid>
                <a:gridCol w="1852483"/>
                <a:gridCol w="166039"/>
                <a:gridCol w="5982533"/>
              </a:tblGrid>
              <a:tr h="519549">
                <a:tc gridSpan="3">
                  <a:txBody>
                    <a:bodyPr/>
                    <a:lstStyle/>
                    <a:p>
                      <a:pPr marL="342900" lvl="0" indent="-342900" algn="l">
                        <a:lnSpc>
                          <a:spcPct val="115000"/>
                        </a:lnSpc>
                        <a:spcAft>
                          <a:spcPts val="0"/>
                        </a:spcAft>
                        <a:buFont typeface="+mj-lt"/>
                        <a:buNone/>
                      </a:pPr>
                      <a:r>
                        <a:rPr lang="en-US" sz="2000" b="1" dirty="0" smtClean="0">
                          <a:solidFill>
                            <a:srgbClr val="FF0000"/>
                          </a:solidFill>
                          <a:latin typeface="Times New Roman"/>
                          <a:ea typeface="Times New Roman"/>
                          <a:cs typeface="Times New Roman"/>
                        </a:rPr>
                        <a:t>V. Types </a:t>
                      </a:r>
                      <a:r>
                        <a:rPr lang="en-US" sz="2000" b="1" dirty="0">
                          <a:solidFill>
                            <a:srgbClr val="FF0000"/>
                          </a:solidFill>
                          <a:latin typeface="Times New Roman"/>
                          <a:ea typeface="Times New Roman"/>
                          <a:cs typeface="Times New Roman"/>
                        </a:rPr>
                        <a:t>of risk (categories)</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519549">
                <a:tc gridSpan="3">
                  <a:txBody>
                    <a:bodyPr/>
                    <a:lstStyle/>
                    <a:p>
                      <a:pPr marL="342900" lvl="0" indent="-342900" algn="l">
                        <a:lnSpc>
                          <a:spcPct val="115000"/>
                        </a:lnSpc>
                        <a:spcAft>
                          <a:spcPts val="0"/>
                        </a:spcAft>
                        <a:buFont typeface="+mj-lt"/>
                        <a:buNone/>
                      </a:pPr>
                      <a:r>
                        <a:rPr lang="en-US" sz="2000" b="1" dirty="0" err="1" smtClean="0">
                          <a:solidFill>
                            <a:srgbClr val="000000"/>
                          </a:solidFill>
                          <a:latin typeface="Times New Roman"/>
                          <a:ea typeface="Times New Roman"/>
                          <a:cs typeface="Times New Roman"/>
                        </a:rPr>
                        <a:t>VI.Risk</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identification</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a:solidFill>
                            <a:srgbClr val="000000"/>
                          </a:solidFill>
                          <a:latin typeface="Times New Roman"/>
                          <a:ea typeface="Times New Roman"/>
                          <a:cs typeface="Times New Roman"/>
                        </a:rPr>
                        <a:t>VI.1    Source of information</a:t>
                      </a:r>
                      <a:endParaRPr lang="en-US" sz="200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a:solidFill>
                            <a:srgbClr val="000000"/>
                          </a:solidFill>
                          <a:latin typeface="Times New Roman"/>
                          <a:ea typeface="Times New Roman"/>
                          <a:cs typeface="Times New Roman"/>
                        </a:rPr>
                        <a:t>VI.2   Techniques to gather information</a:t>
                      </a:r>
                      <a:endParaRPr lang="en-US" sz="200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a:t>
                      </a:r>
                      <a:r>
                        <a:rPr lang="en-US" sz="2000" b="1" baseline="0" dirty="0" smtClean="0">
                          <a:solidFill>
                            <a:srgbClr val="000000"/>
                          </a:solidFill>
                          <a:latin typeface="Times New Roman"/>
                          <a:ea typeface="Times New Roman"/>
                          <a:cs typeface="Times New Roman"/>
                        </a:rPr>
                        <a:t> </a:t>
                      </a:r>
                      <a:r>
                        <a:rPr lang="en-US" sz="2000" b="1" dirty="0" smtClean="0">
                          <a:solidFill>
                            <a:srgbClr val="000000"/>
                          </a:solidFill>
                          <a:latin typeface="Times New Roman"/>
                          <a:ea typeface="Times New Roman"/>
                          <a:cs typeface="Times New Roman"/>
                        </a:rPr>
                        <a:t>Risk </a:t>
                      </a:r>
                      <a:r>
                        <a:rPr lang="en-US" sz="2000" b="1" dirty="0">
                          <a:solidFill>
                            <a:srgbClr val="000000"/>
                          </a:solidFill>
                          <a:latin typeface="Times New Roman"/>
                          <a:ea typeface="Times New Roman"/>
                          <a:cs typeface="Times New Roman"/>
                        </a:rPr>
                        <a:t>assessment</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VII.1.  </a:t>
                      </a:r>
                      <a:r>
                        <a:rPr lang="en-US" sz="2000" dirty="0">
                          <a:solidFill>
                            <a:srgbClr val="FF0000"/>
                          </a:solidFill>
                          <a:latin typeface="Times New Roman"/>
                          <a:ea typeface="Times New Roman"/>
                          <a:cs typeface="Times New Roman"/>
                        </a:rPr>
                        <a:t>Inherent risk, residual risk</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VII.2.  </a:t>
                      </a:r>
                      <a:r>
                        <a:rPr lang="en-US" sz="2000" dirty="0">
                          <a:solidFill>
                            <a:srgbClr val="FF0000"/>
                          </a:solidFill>
                          <a:latin typeface="Times New Roman"/>
                          <a:ea typeface="Times New Roman"/>
                          <a:cs typeface="Times New Roman"/>
                        </a:rPr>
                        <a:t>Criteria for risk assessment</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VII.3.  Classification</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VII.4    </a:t>
                      </a:r>
                      <a:r>
                        <a:rPr lang="en-US" sz="2000" dirty="0">
                          <a:solidFill>
                            <a:srgbClr val="FF0000"/>
                          </a:solidFill>
                          <a:latin typeface="Times New Roman"/>
                          <a:ea typeface="Times New Roman"/>
                          <a:cs typeface="Times New Roman"/>
                        </a:rPr>
                        <a:t>Risk scoring</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VII.5    Risk rating</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VII.6    Risk matrix</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625" y="500063"/>
          <a:ext cx="8358245" cy="5357851"/>
        </p:xfrm>
        <a:graphic>
          <a:graphicData uri="http://schemas.openxmlformats.org/drawingml/2006/table">
            <a:tbl>
              <a:tblPr/>
              <a:tblGrid>
                <a:gridCol w="1935183"/>
                <a:gridCol w="173452"/>
                <a:gridCol w="6249610"/>
              </a:tblGrid>
              <a:tr h="386303">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a:t>
                      </a:r>
                      <a:r>
                        <a:rPr lang="en-US" sz="2000" b="1" baseline="0" dirty="0" smtClean="0">
                          <a:solidFill>
                            <a:srgbClr val="000000"/>
                          </a:solidFill>
                          <a:latin typeface="Times New Roman"/>
                          <a:ea typeface="Times New Roman"/>
                          <a:cs typeface="Times New Roman"/>
                        </a:rPr>
                        <a:t> </a:t>
                      </a:r>
                      <a:r>
                        <a:rPr lang="en-US" sz="2000" b="1" dirty="0" smtClean="0">
                          <a:solidFill>
                            <a:srgbClr val="000000"/>
                          </a:solidFill>
                          <a:latin typeface="Times New Roman"/>
                          <a:ea typeface="Times New Roman"/>
                          <a:cs typeface="Times New Roman"/>
                        </a:rPr>
                        <a:t>Processes </a:t>
                      </a:r>
                      <a:r>
                        <a:rPr lang="en-US" sz="2000" b="1" dirty="0">
                          <a:solidFill>
                            <a:srgbClr val="000000"/>
                          </a:solidFill>
                          <a:latin typeface="Times New Roman"/>
                          <a:ea typeface="Times New Roman"/>
                          <a:cs typeface="Times New Roman"/>
                        </a:rPr>
                        <a:t>(owners)</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algn="l">
                        <a:lnSpc>
                          <a:spcPct val="115000"/>
                        </a:lnSpc>
                        <a:spcAft>
                          <a:spcPts val="0"/>
                        </a:spcAft>
                      </a:pPr>
                      <a:r>
                        <a:rPr lang="en-US" sz="2000" dirty="0">
                          <a:solidFill>
                            <a:srgbClr val="000000"/>
                          </a:solidFill>
                          <a:latin typeface="Times New Roman"/>
                          <a:ea typeface="Times New Roman"/>
                          <a:cs typeface="Times New Roman"/>
                        </a:rPr>
                        <a:t>                                           Risk owners</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algn="l">
                        <a:lnSpc>
                          <a:spcPct val="115000"/>
                        </a:lnSpc>
                        <a:spcAft>
                          <a:spcPts val="0"/>
                        </a:spcAft>
                      </a:pPr>
                      <a:r>
                        <a:rPr lang="en-US" sz="2000" dirty="0">
                          <a:solidFill>
                            <a:srgbClr val="000000"/>
                          </a:solidFill>
                          <a:latin typeface="Times New Roman"/>
                          <a:ea typeface="Times New Roman"/>
                          <a:cs typeface="Times New Roman"/>
                        </a:rPr>
                        <a:t>                                           Priority processes to be audited</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35915">
                <a:tc gridSpan="3">
                  <a:txBody>
                    <a:bodyPr/>
                    <a:lstStyle/>
                    <a:p>
                      <a:pPr algn="l"/>
                      <a:endParaRPr lang="en-US" sz="2000" dirty="0">
                        <a:latin typeface="Calibri"/>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VIII.</a:t>
                      </a:r>
                      <a:r>
                        <a:rPr lang="en-US" sz="2000" b="1" baseline="0" dirty="0" smtClean="0">
                          <a:solidFill>
                            <a:srgbClr val="000000"/>
                          </a:solidFill>
                          <a:latin typeface="Times New Roman"/>
                          <a:ea typeface="Times New Roman"/>
                          <a:cs typeface="Times New Roman"/>
                        </a:rPr>
                        <a:t> </a:t>
                      </a:r>
                      <a:r>
                        <a:rPr lang="en-US" sz="2000" b="1" dirty="0" smtClean="0">
                          <a:solidFill>
                            <a:srgbClr val="000000"/>
                          </a:solidFill>
                          <a:latin typeface="Times New Roman"/>
                          <a:ea typeface="Times New Roman"/>
                          <a:cs typeface="Times New Roman"/>
                        </a:rPr>
                        <a:t>Addressing </a:t>
                      </a:r>
                      <a:r>
                        <a:rPr lang="en-US" sz="2000" b="1" dirty="0">
                          <a:solidFill>
                            <a:srgbClr val="000000"/>
                          </a:solidFill>
                          <a:latin typeface="Times New Roman"/>
                          <a:ea typeface="Times New Roman"/>
                          <a:cs typeface="Times New Roman"/>
                        </a:rPr>
                        <a:t>risk assessment</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VIII.1.   Prioritization</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a:solidFill>
                            <a:srgbClr val="000000"/>
                          </a:solidFill>
                          <a:latin typeface="Times New Roman"/>
                          <a:ea typeface="Times New Roman"/>
                          <a:cs typeface="Times New Roman"/>
                        </a:rPr>
                        <a:t>VIII.2    Frequency of audits</a:t>
                      </a:r>
                      <a:endParaRPr lang="en-US" sz="200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VIII.3    Coverage with resources</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IX. Validation </a:t>
                      </a:r>
                      <a:r>
                        <a:rPr lang="en-US" sz="2000" b="1" dirty="0">
                          <a:solidFill>
                            <a:srgbClr val="000000"/>
                          </a:solidFill>
                          <a:latin typeface="Times New Roman"/>
                          <a:ea typeface="Times New Roman"/>
                          <a:cs typeface="Times New Roman"/>
                        </a:rPr>
                        <a:t>of risk assessment results</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X. Documentation </a:t>
                      </a:r>
                      <a:r>
                        <a:rPr lang="en-US" sz="2000" b="1" dirty="0">
                          <a:solidFill>
                            <a:srgbClr val="000000"/>
                          </a:solidFill>
                          <a:latin typeface="Times New Roman"/>
                          <a:ea typeface="Times New Roman"/>
                          <a:cs typeface="Times New Roman"/>
                        </a:rPr>
                        <a:t>of risk assessment in audit plan</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XI.</a:t>
                      </a:r>
                      <a:r>
                        <a:rPr lang="en-US" sz="2000" b="1" baseline="0" dirty="0" smtClean="0">
                          <a:solidFill>
                            <a:srgbClr val="000000"/>
                          </a:solidFill>
                          <a:latin typeface="Times New Roman"/>
                          <a:ea typeface="Times New Roman"/>
                          <a:cs typeface="Times New Roman"/>
                        </a:rPr>
                        <a:t> </a:t>
                      </a:r>
                      <a:r>
                        <a:rPr lang="en-US" sz="2000" b="1" dirty="0" smtClean="0">
                          <a:solidFill>
                            <a:srgbClr val="000000"/>
                          </a:solidFill>
                          <a:latin typeface="Times New Roman"/>
                          <a:ea typeface="Times New Roman"/>
                          <a:cs typeface="Times New Roman"/>
                        </a:rPr>
                        <a:t>Monitoring </a:t>
                      </a:r>
                      <a:r>
                        <a:rPr lang="en-US" sz="2000" b="1" dirty="0">
                          <a:solidFill>
                            <a:srgbClr val="000000"/>
                          </a:solidFill>
                          <a:latin typeface="Times New Roman"/>
                          <a:ea typeface="Times New Roman"/>
                          <a:cs typeface="Times New Roman"/>
                        </a:rPr>
                        <a:t>process of Risk Assessment</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14375" y="2071688"/>
          <a:ext cx="7286676" cy="3214711"/>
        </p:xfrm>
        <a:graphic>
          <a:graphicData uri="http://schemas.openxmlformats.org/drawingml/2006/table">
            <a:tbl>
              <a:tblPr/>
              <a:tblGrid>
                <a:gridCol w="1838298"/>
                <a:gridCol w="5448378"/>
              </a:tblGrid>
              <a:tr h="1607355">
                <a:tc gridSpan="2">
                  <a:txBody>
                    <a:bodyPr/>
                    <a:lstStyle/>
                    <a:p>
                      <a:pPr algn="l">
                        <a:lnSpc>
                          <a:spcPct val="115000"/>
                        </a:lnSpc>
                        <a:spcAft>
                          <a:spcPts val="0"/>
                        </a:spcAft>
                      </a:pPr>
                      <a:endParaRPr lang="en-US" sz="2000" dirty="0">
                        <a:latin typeface="Calibri"/>
                        <a:ea typeface="Times New Roman"/>
                        <a:cs typeface="Times New Roman"/>
                      </a:endParaRPr>
                    </a:p>
                    <a:p>
                      <a:pPr algn="l">
                        <a:lnSpc>
                          <a:spcPct val="115000"/>
                        </a:lnSpc>
                        <a:spcAft>
                          <a:spcPts val="0"/>
                        </a:spcAft>
                      </a:pPr>
                      <a:r>
                        <a:rPr lang="en-US" sz="2000" b="1" dirty="0">
                          <a:solidFill>
                            <a:srgbClr val="000000"/>
                          </a:solidFill>
                          <a:latin typeface="Times New Roman"/>
                          <a:ea typeface="Times New Roman"/>
                          <a:cs typeface="Times New Roman"/>
                        </a:rPr>
                        <a:t>Annex 1: Risk Assessment questionnaire</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803678">
                <a:tc gridSpan="2">
                  <a:txBody>
                    <a:bodyPr/>
                    <a:lstStyle/>
                    <a:p>
                      <a:pPr algn="l">
                        <a:lnSpc>
                          <a:spcPct val="115000"/>
                        </a:lnSpc>
                        <a:spcAft>
                          <a:spcPts val="0"/>
                        </a:spcAft>
                      </a:pPr>
                      <a:r>
                        <a:rPr lang="en-US" sz="2000" b="1" dirty="0">
                          <a:solidFill>
                            <a:srgbClr val="000000"/>
                          </a:solidFill>
                          <a:latin typeface="Times New Roman"/>
                          <a:ea typeface="Times New Roman"/>
                          <a:cs typeface="Times New Roman"/>
                        </a:rPr>
                        <a:t>Annex 2: Practical examples of risk factors scores and weight</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803678">
                <a:tc gridSpan="2">
                  <a:txBody>
                    <a:bodyPr/>
                    <a:lstStyle/>
                    <a:p>
                      <a:pPr algn="l">
                        <a:lnSpc>
                          <a:spcPct val="115000"/>
                        </a:lnSpc>
                        <a:spcAft>
                          <a:spcPts val="0"/>
                        </a:spcAft>
                      </a:pPr>
                      <a:r>
                        <a:rPr lang="en-US" sz="2000" b="1" dirty="0">
                          <a:solidFill>
                            <a:srgbClr val="000000"/>
                          </a:solidFill>
                          <a:latin typeface="Times New Roman"/>
                          <a:ea typeface="Times New Roman"/>
                          <a:cs typeface="Times New Roman"/>
                        </a:rPr>
                        <a:t>Annex 2:Glossary of terms</a:t>
                      </a:r>
                      <a:endParaRPr lang="en-US" sz="2000" dirty="0">
                        <a:latin typeface="Calibri"/>
                        <a:ea typeface="Times New Roman"/>
                        <a:cs typeface="Times New Roman"/>
                      </a:endParaRPr>
                    </a:p>
                  </a:txBody>
                  <a:tcPr marL="29478" marR="29478" marT="0" marB="0">
                    <a:lnL>
                      <a:noFill/>
                    </a:lnL>
                    <a:lnR>
                      <a:noFill/>
                    </a:lnR>
                    <a:lnT>
                      <a:noFill/>
                    </a:lnT>
                    <a:lnB w="12700" cap="flat" cmpd="sng" algn="ctr">
                      <a:solidFill>
                        <a:srgbClr val="4BACC6"/>
                      </a:solidFill>
                      <a:prstDash val="solid"/>
                      <a:round/>
                      <a:headEnd type="none" w="med" len="med"/>
                      <a:tailEnd type="none" w="med" len="med"/>
                    </a:lnB>
                  </a:tcPr>
                </a:tc>
                <a:tc hMerge="1">
                  <a:txBody>
                    <a:bodyPr/>
                    <a:lstStyle/>
                    <a:p>
                      <a:endParaRPr lang="en-US"/>
                    </a:p>
                  </a:txBody>
                  <a:tcPr/>
                </a:tc>
              </a:tr>
            </a:tbl>
          </a:graphicData>
        </a:graphic>
      </p:graphicFrame>
      <p:sp>
        <p:nvSpPr>
          <p:cNvPr id="3" name="Title 2"/>
          <p:cNvSpPr>
            <a:spLocks noGrp="1"/>
          </p:cNvSpPr>
          <p:nvPr>
            <p:ph type="title"/>
          </p:nvPr>
        </p:nvSpPr>
        <p:spPr>
          <a:xfrm>
            <a:off x="500063" y="285750"/>
            <a:ext cx="8229600" cy="936625"/>
          </a:xfrm>
        </p:spPr>
        <p:txBody>
          <a:bodyPr/>
          <a:lstStyle/>
          <a:p>
            <a:pPr>
              <a:defRPr/>
            </a:pPr>
            <a:r>
              <a:rPr lang="en-US" dirty="0" smtClean="0"/>
              <a:t>ANNEXES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3238" y="4983163"/>
            <a:ext cx="8183562" cy="1052512"/>
          </a:xfrm>
        </p:spPr>
        <p:txBody>
          <a:bodyPr/>
          <a:lstStyle/>
          <a:p>
            <a:pPr>
              <a:defRPr/>
            </a:pPr>
            <a:r>
              <a:rPr lang="en-GB" dirty="0" smtClean="0"/>
              <a:t>Thank you for the attention....</a:t>
            </a:r>
            <a:endParaRPr lang="en-US" dirty="0"/>
          </a:p>
        </p:txBody>
      </p:sp>
      <p:pic>
        <p:nvPicPr>
          <p:cNvPr id="38915" name="Picture 8" descr="j0174020"/>
          <p:cNvPicPr>
            <a:picLocks noGrp="1" noChangeAspect="1" noChangeArrowheads="1" noCrop="1"/>
          </p:cNvPicPr>
          <p:nvPr>
            <p:ph idx="1"/>
          </p:nvPr>
        </p:nvPicPr>
        <p:blipFill>
          <a:blip r:embed="rId2" cstate="print"/>
          <a:srcRect/>
          <a:stretch>
            <a:fillRect/>
          </a:stretch>
        </p:blipFill>
        <p:spPr>
          <a:xfrm>
            <a:off x="827088" y="1125538"/>
            <a:ext cx="7129462" cy="4257675"/>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052512"/>
          </a:xfrm>
        </p:spPr>
        <p:txBody>
          <a:bodyPr/>
          <a:lstStyle/>
          <a:p>
            <a:pPr>
              <a:defRPr/>
            </a:pPr>
            <a:r>
              <a:rPr lang="en-US" dirty="0" smtClean="0"/>
              <a:t>What needs to be done?</a:t>
            </a:r>
            <a:endParaRPr lang="en-US" dirty="0"/>
          </a:p>
        </p:txBody>
      </p:sp>
      <p:sp>
        <p:nvSpPr>
          <p:cNvPr id="39939" name="Content Placeholder 2"/>
          <p:cNvSpPr>
            <a:spLocks noGrp="1"/>
          </p:cNvSpPr>
          <p:nvPr>
            <p:ph idx="1"/>
          </p:nvPr>
        </p:nvSpPr>
        <p:spPr>
          <a:xfrm>
            <a:off x="503238" y="530225"/>
            <a:ext cx="8183562" cy="4187825"/>
          </a:xfrm>
        </p:spPr>
        <p:txBody>
          <a:bodyPr/>
          <a:lstStyle/>
          <a:p>
            <a:r>
              <a:rPr lang="nl-BE" dirty="0" err="1" smtClean="0"/>
              <a:t>Take</a:t>
            </a:r>
            <a:r>
              <a:rPr lang="nl-BE" dirty="0" smtClean="0"/>
              <a:t> </a:t>
            </a:r>
            <a:r>
              <a:rPr lang="nl-BE" dirty="0" smtClean="0"/>
              <a:t>a deep dive into one process: identify sub-processes.</a:t>
            </a:r>
          </a:p>
          <a:p>
            <a:r>
              <a:rPr lang="nl-BE" dirty="0" smtClean="0"/>
              <a:t>Identify risk categories applicable to MoF.</a:t>
            </a:r>
          </a:p>
          <a:p>
            <a:r>
              <a:rPr lang="nl-BE" dirty="0" smtClean="0"/>
              <a:t>Identify risk criteria for impact and probability (or vulnerability).</a:t>
            </a:r>
          </a:p>
          <a:p>
            <a:r>
              <a:rPr lang="nl-BE" dirty="0" err="1" smtClean="0"/>
              <a:t>Identify</a:t>
            </a:r>
            <a:r>
              <a:rPr lang="nl-BE" dirty="0" smtClean="0"/>
              <a:t> risk scores (plus </a:t>
            </a:r>
            <a:r>
              <a:rPr lang="nl-BE" dirty="0" err="1" smtClean="0"/>
              <a:t>explanation</a:t>
            </a:r>
            <a:r>
              <a:rPr lang="nl-BE" dirty="0" smtClean="0"/>
              <a:t>) </a:t>
            </a:r>
            <a:r>
              <a:rPr lang="nl-BE" dirty="0" err="1" smtClean="0"/>
              <a:t>for</a:t>
            </a:r>
            <a:r>
              <a:rPr lang="nl-BE" dirty="0" smtClean="0"/>
              <a:t> </a:t>
            </a:r>
            <a:r>
              <a:rPr lang="nl-BE" dirty="0" err="1" smtClean="0"/>
              <a:t>selected</a:t>
            </a:r>
            <a:r>
              <a:rPr lang="nl-BE" dirty="0" smtClean="0"/>
              <a:t> </a:t>
            </a:r>
            <a:r>
              <a:rPr lang="nl-BE" dirty="0" err="1" smtClean="0"/>
              <a:t>sub-process</a:t>
            </a:r>
            <a:r>
              <a:rPr lang="nl-BE"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836613"/>
            <a:ext cx="8229600" cy="449262"/>
          </a:xfrm>
        </p:spPr>
        <p:txBody>
          <a:bodyPr/>
          <a:lstStyle/>
          <a:p>
            <a:pPr>
              <a:defRPr/>
            </a:pPr>
            <a:r>
              <a:rPr lang="en-US" b="1" dirty="0" smtClean="0"/>
              <a:t>Introduction</a:t>
            </a:r>
            <a:r>
              <a:rPr lang="en-US" dirty="0" smtClean="0"/>
              <a:t/>
            </a:r>
            <a:br>
              <a:rPr lang="en-US" dirty="0" smtClean="0"/>
            </a:br>
            <a:endParaRPr lang="en-US" dirty="0"/>
          </a:p>
        </p:txBody>
      </p:sp>
      <p:sp>
        <p:nvSpPr>
          <p:cNvPr id="24579" name="Content Placeholder 2"/>
          <p:cNvSpPr>
            <a:spLocks noGrp="1"/>
          </p:cNvSpPr>
          <p:nvPr>
            <p:ph idx="1"/>
          </p:nvPr>
        </p:nvSpPr>
        <p:spPr>
          <a:xfrm>
            <a:off x="663575" y="1214438"/>
            <a:ext cx="8229600" cy="4940300"/>
          </a:xfrm>
        </p:spPr>
        <p:txBody>
          <a:bodyPr/>
          <a:lstStyle/>
          <a:p>
            <a:r>
              <a:rPr lang="en-US" sz="2800" dirty="0" smtClean="0"/>
              <a:t>Good Practice Internal Audit Manual Template, developed by IA </a:t>
            </a:r>
            <a:r>
              <a:rPr lang="en-US" sz="2800" dirty="0" err="1" smtClean="0"/>
              <a:t>CoP</a:t>
            </a:r>
            <a:r>
              <a:rPr lang="en-US" sz="2800" dirty="0" smtClean="0"/>
              <a:t>, defines the importance and the impact that an effective audit strategy and audit plan can have on meeting the overall goals, objectives and the mission of the internal audit unit. </a:t>
            </a:r>
          </a:p>
          <a:p>
            <a:r>
              <a:rPr lang="en-US" sz="2800" dirty="0" smtClean="0"/>
              <a:t>Planning provides a systematic approach to the internal audit work and requires knowledge and competency in a broad number of areas such as risk assessment and internal control</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663575" y="500063"/>
            <a:ext cx="8229600" cy="5654675"/>
          </a:xfrm>
        </p:spPr>
        <p:txBody>
          <a:bodyPr/>
          <a:lstStyle/>
          <a:p>
            <a:r>
              <a:rPr lang="en-US" sz="2800" smtClean="0"/>
              <a:t>Risk Assessment is a process used to assign a number or score to potential risk areas based upon specific factors related to auditee’s operations, internal controls, and liability to the organization.</a:t>
            </a:r>
          </a:p>
          <a:p>
            <a:r>
              <a:rPr lang="en-US" sz="2800" smtClean="0"/>
              <a:t>Examples of specific risk factors used to formulate the risk assessment model include the amounts of budgeted expenditures, complexity of transactions, time since last audit, compliance with laws and regulations.</a:t>
            </a:r>
          </a:p>
          <a:p>
            <a:r>
              <a:rPr lang="en-US" sz="2800" i="1" smtClean="0">
                <a:solidFill>
                  <a:srgbClr val="FF0000"/>
                </a:solidFill>
              </a:rPr>
              <a:t>The complete list of risk factors and RA process will be described further in the methodology.</a:t>
            </a:r>
            <a:r>
              <a:rPr lang="en-US" sz="280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663575" y="571500"/>
            <a:ext cx="8229600" cy="5583238"/>
          </a:xfrm>
        </p:spPr>
        <p:txBody>
          <a:bodyPr/>
          <a:lstStyle/>
          <a:p>
            <a:r>
              <a:rPr lang="en-US" dirty="0" smtClean="0"/>
              <a:t>The development of Internal Audit Plan, using the risk assessment model as an integral component, is a dynamic process.</a:t>
            </a:r>
          </a:p>
          <a:p>
            <a:r>
              <a:rPr lang="en-US" dirty="0" smtClean="0"/>
              <a:t>The Internal Audit Unit should have access to current information about departments to use in the risk assessment process on an ongoing basis.</a:t>
            </a:r>
          </a:p>
          <a:p>
            <a:r>
              <a:rPr lang="en-US" dirty="0" smtClean="0"/>
              <a:t>The risk factors and scoring process will be reviewed and refined periodically as needed. </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85750"/>
            <a:ext cx="8229600" cy="936625"/>
          </a:xfrm>
        </p:spPr>
        <p:txBody>
          <a:bodyPr/>
          <a:lstStyle/>
          <a:p>
            <a:pPr>
              <a:defRPr/>
            </a:pPr>
            <a:r>
              <a:rPr lang="en-US" b="1" dirty="0" smtClean="0"/>
              <a:t>The purpose of RA Methodology </a:t>
            </a:r>
            <a:endParaRPr lang="en-US" dirty="0"/>
          </a:p>
        </p:txBody>
      </p:sp>
      <p:sp>
        <p:nvSpPr>
          <p:cNvPr id="27651" name="Content Placeholder 2"/>
          <p:cNvSpPr>
            <a:spLocks noGrp="1"/>
          </p:cNvSpPr>
          <p:nvPr>
            <p:ph idx="1"/>
          </p:nvPr>
        </p:nvSpPr>
        <p:spPr>
          <a:xfrm>
            <a:off x="663575" y="1428750"/>
            <a:ext cx="8229600" cy="4725988"/>
          </a:xfrm>
        </p:spPr>
        <p:txBody>
          <a:bodyPr/>
          <a:lstStyle/>
          <a:p>
            <a:r>
              <a:rPr lang="en-US" dirty="0" smtClean="0"/>
              <a:t>The main purpose of the Risk Assessment Methodology is to provide </a:t>
            </a:r>
            <a:r>
              <a:rPr lang="en-US" dirty="0" smtClean="0">
                <a:solidFill>
                  <a:srgbClr val="FF0000"/>
                </a:solidFill>
              </a:rPr>
              <a:t>for </a:t>
            </a:r>
            <a:r>
              <a:rPr lang="en-US" dirty="0" smtClean="0"/>
              <a:t>an objective and </a:t>
            </a:r>
            <a:r>
              <a:rPr lang="en-US" dirty="0" smtClean="0"/>
              <a:t>transparent </a:t>
            </a:r>
            <a:r>
              <a:rPr lang="en-US" dirty="0" smtClean="0"/>
              <a:t>basis for the preparation of Audit Plan.</a:t>
            </a:r>
          </a:p>
          <a:p>
            <a:r>
              <a:rPr lang="en-US" dirty="0" smtClean="0"/>
              <a:t>The purpose of Risk Assessment is for internal audit to give priority to higher risks for the organization</a:t>
            </a:r>
            <a:r>
              <a:rPr lang="en-US" dirty="0" smtClean="0"/>
              <a:t>.</a:t>
            </a:r>
          </a:p>
          <a:p>
            <a:r>
              <a:rPr lang="en-US" i="1" dirty="0" smtClean="0">
                <a:solidFill>
                  <a:srgbClr val="FF0000"/>
                </a:solidFill>
              </a:rPr>
              <a:t>Therefore</a:t>
            </a:r>
            <a:r>
              <a:rPr lang="en-US" i="1" dirty="0" smtClean="0">
                <a:solidFill>
                  <a:srgbClr val="FF0000"/>
                </a:solidFill>
              </a:rPr>
              <a:t>, the risk assessment methodology is one of the cornerstones of the internal audit activities.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663575" y="571500"/>
            <a:ext cx="8229600" cy="5583238"/>
          </a:xfrm>
        </p:spPr>
        <p:txBody>
          <a:bodyPr/>
          <a:lstStyle/>
          <a:p>
            <a:r>
              <a:rPr lang="en-US" dirty="0" smtClean="0"/>
              <a:t>The risk assessment process shall be described in detail and should cover:</a:t>
            </a:r>
          </a:p>
          <a:p>
            <a:pPr lvl="1"/>
            <a:r>
              <a:rPr lang="en-US" dirty="0" smtClean="0"/>
              <a:t>Identification and definition of appropriate risk categories;</a:t>
            </a:r>
          </a:p>
          <a:p>
            <a:pPr lvl="1"/>
            <a:r>
              <a:rPr lang="en-US" dirty="0" smtClean="0"/>
              <a:t>Identification and definition of risk criteria for impact and probability;</a:t>
            </a:r>
          </a:p>
          <a:p>
            <a:pPr lvl="1"/>
            <a:r>
              <a:rPr lang="en-US" dirty="0" smtClean="0"/>
              <a:t>Definition of risk scoring content and an explanation of the rationale for assigning a score of high, medium or low to a particular risk.</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3" y="285750"/>
            <a:ext cx="8229600" cy="500063"/>
          </a:xfrm>
        </p:spPr>
        <p:txBody>
          <a:bodyPr/>
          <a:lstStyle/>
          <a:p>
            <a:pPr>
              <a:defRPr/>
            </a:pPr>
            <a:r>
              <a:rPr lang="en-US" dirty="0" smtClean="0"/>
              <a:t>Definitions of Risk Assessment</a:t>
            </a:r>
            <a:br>
              <a:rPr lang="en-US" dirty="0" smtClean="0"/>
            </a:br>
            <a:endParaRPr lang="en-US" dirty="0"/>
          </a:p>
        </p:txBody>
      </p:sp>
      <p:sp>
        <p:nvSpPr>
          <p:cNvPr id="32771" name="Content Placeholder 2"/>
          <p:cNvSpPr>
            <a:spLocks noGrp="1"/>
          </p:cNvSpPr>
          <p:nvPr>
            <p:ph idx="1"/>
          </p:nvPr>
        </p:nvSpPr>
        <p:spPr>
          <a:xfrm>
            <a:off x="663575" y="857250"/>
            <a:ext cx="8229600" cy="5297488"/>
          </a:xfrm>
        </p:spPr>
        <p:txBody>
          <a:bodyPr/>
          <a:lstStyle/>
          <a:p>
            <a:r>
              <a:rPr lang="en-US" dirty="0" smtClean="0"/>
              <a:t>Risk is an uncertain future event which could adversely affect the achievement of an organization’s objectives.</a:t>
            </a:r>
          </a:p>
          <a:p>
            <a:r>
              <a:rPr lang="en-US" dirty="0" smtClean="0"/>
              <a:t>Risk likelihood- is the probability that a risk occurs. The factors that should be taken in the determination of the likelihood are: the source of the threat, capability of the source, nature of the vulnerability and existence and effectiveness of current controls.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285750" y="285750"/>
            <a:ext cx="8607425" cy="5868988"/>
          </a:xfrm>
        </p:spPr>
        <p:txBody>
          <a:bodyPr/>
          <a:lstStyle/>
          <a:p>
            <a:r>
              <a:rPr lang="en-US" sz="2800" smtClean="0"/>
              <a:t>Likelihood can be described as: high- an event is expected to occur in most circumstances; medium-an event will probably occur in many circumstances and low- an event may occur at some time;</a:t>
            </a:r>
          </a:p>
          <a:p>
            <a:r>
              <a:rPr lang="en-US" sz="2800" smtClean="0"/>
              <a:t>Risk impact- is the potential effect that a risk could have on the organization if it arises. The magnitude of impact can be categorizes as: high- serious impact on operation, reputation, or funding status; medium- significant impact on operations, reputation or funding status and low- less significant impact on operations, reputation or funding status.</a:t>
            </a:r>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nl-BE" altLang="zh-CN" dirty="0" smtClean="0">
                <a:effectLst/>
                <a:ea typeface="宋体" pitchFamily="2" charset="-122"/>
              </a:rPr>
              <a:t>Steps undertaken</a:t>
            </a:r>
            <a:endParaRPr lang="hr-HR" dirty="0" smtClean="0">
              <a:effectLst/>
            </a:endParaRPr>
          </a:p>
        </p:txBody>
      </p:sp>
      <p:sp>
        <p:nvSpPr>
          <p:cNvPr id="22531" name="Rectangle 3"/>
          <p:cNvSpPr>
            <a:spLocks noGrp="1" noChangeArrowheads="1"/>
          </p:cNvSpPr>
          <p:nvPr>
            <p:ph type="body" idx="1"/>
          </p:nvPr>
        </p:nvSpPr>
        <p:spPr>
          <a:xfrm>
            <a:off x="971550" y="2492375"/>
            <a:ext cx="7921625" cy="3662363"/>
          </a:xfrm>
        </p:spPr>
        <p:txBody>
          <a:bodyPr/>
          <a:lstStyle/>
          <a:p>
            <a:pPr eaLnBrk="1" hangingPunct="1">
              <a:lnSpc>
                <a:spcPct val="90000"/>
              </a:lnSpc>
            </a:pPr>
            <a:r>
              <a:rPr lang="nl-BE" altLang="zh-CN" smtClean="0">
                <a:ea typeface="宋体" pitchFamily="2" charset="-122"/>
              </a:rPr>
              <a:t>Establishment of working group in Ohrid</a:t>
            </a:r>
          </a:p>
          <a:p>
            <a:pPr eaLnBrk="1" hangingPunct="1">
              <a:lnSpc>
                <a:spcPct val="90000"/>
              </a:lnSpc>
            </a:pPr>
            <a:r>
              <a:rPr lang="nl-BE" altLang="zh-CN" smtClean="0">
                <a:ea typeface="宋体" pitchFamily="2" charset="-122"/>
              </a:rPr>
              <a:t>Development of survey</a:t>
            </a:r>
          </a:p>
          <a:p>
            <a:pPr eaLnBrk="1" hangingPunct="1">
              <a:lnSpc>
                <a:spcPct val="90000"/>
              </a:lnSpc>
            </a:pPr>
            <a:r>
              <a:rPr lang="nl-BE" altLang="zh-CN" smtClean="0">
                <a:ea typeface="宋体" pitchFamily="2" charset="-122"/>
              </a:rPr>
              <a:t>Analysis of survey results</a:t>
            </a:r>
          </a:p>
          <a:p>
            <a:pPr eaLnBrk="1" hangingPunct="1">
              <a:lnSpc>
                <a:spcPct val="90000"/>
              </a:lnSpc>
            </a:pPr>
            <a:r>
              <a:rPr lang="nl-BE" altLang="zh-CN" smtClean="0">
                <a:ea typeface="宋体" pitchFamily="2" charset="-122"/>
              </a:rPr>
              <a:t>Development of final objectives of working group</a:t>
            </a:r>
          </a:p>
          <a:p>
            <a:pPr eaLnBrk="1" hangingPunct="1">
              <a:lnSpc>
                <a:spcPct val="90000"/>
              </a:lnSpc>
            </a:pPr>
            <a:r>
              <a:rPr lang="nl-BE" altLang="zh-CN" smtClean="0">
                <a:ea typeface="宋体" pitchFamily="2" charset="-122"/>
              </a:rPr>
              <a:t>Development of action plan</a:t>
            </a:r>
            <a:endParaRPr lang="hr-HR" altLang="zh-CN" smtClean="0"/>
          </a:p>
          <a:p>
            <a:pPr lvl="1" eaLnBrk="1" hangingPunct="1">
              <a:lnSpc>
                <a:spcPct val="90000"/>
              </a:lnSpc>
            </a:pPr>
            <a:endParaRPr lang="hr-HR" altLang="zh-CN" smtClean="0"/>
          </a:p>
          <a:p>
            <a:pPr eaLnBrk="1" hangingPunct="1">
              <a:lnSpc>
                <a:spcPct val="90000"/>
              </a:lnSpc>
            </a:pPr>
            <a:endParaRPr lang="hr-HR" smtClean="0"/>
          </a:p>
        </p:txBody>
      </p:sp>
      <p:pic>
        <p:nvPicPr>
          <p:cNvPr id="22532" name="Picture 4" descr="pem-pal-logo.JPG"/>
          <p:cNvPicPr>
            <a:picLocks noChangeAspect="1" noChangeArrowheads="1"/>
          </p:cNvPicPr>
          <p:nvPr/>
        </p:nvPicPr>
        <p:blipFill>
          <a:blip r:embed="rId3" cstate="print"/>
          <a:srcRect/>
          <a:stretch>
            <a:fillRect/>
          </a:stretch>
        </p:blipFill>
        <p:spPr bwMode="auto">
          <a:xfrm>
            <a:off x="0" y="5219700"/>
            <a:ext cx="1258888" cy="1538288"/>
          </a:xfrm>
          <a:prstGeom prst="rect">
            <a:avLst/>
          </a:prstGeom>
          <a:noFill/>
          <a:ln w="9525">
            <a:noFill/>
            <a:miter lim="800000"/>
            <a:headEnd/>
            <a:tailEnd/>
          </a:ln>
        </p:spPr>
      </p:pic>
      <p:pic>
        <p:nvPicPr>
          <p:cNvPr id="22533" name="Picture 2" descr="E:\_MG_8914-001.JPG"/>
          <p:cNvPicPr>
            <a:picLocks noChangeAspect="1" noChangeArrowheads="1"/>
          </p:cNvPicPr>
          <p:nvPr/>
        </p:nvPicPr>
        <p:blipFill>
          <a:blip r:embed="rId4" cstate="print"/>
          <a:srcRect/>
          <a:stretch>
            <a:fillRect/>
          </a:stretch>
        </p:blipFill>
        <p:spPr bwMode="auto">
          <a:xfrm>
            <a:off x="4356100" y="0"/>
            <a:ext cx="4246563" cy="249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oF-predložak1">
  <a:themeElements>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F-predložak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lnDef>
  </a:objectDefaults>
  <a:extraClrSchemeLst>
    <a:extraClrScheme>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F-predložak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F-predložak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F-predložak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F-predložak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F-predložak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F-predložak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F-predložak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F-predložak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F-predložak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F-predložak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F-predložak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1_MoF-predložak1">
  <a:themeElements>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F-predložak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lnDef>
  </a:objectDefaults>
  <a:extraClrSchemeLst>
    <a:extraClrScheme>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F-predložak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F-predložak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F-predložak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F-predložak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F-predložak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F-predložak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F-predložak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F-predložak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F-predložak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F-predložak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F-predložak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543</TotalTime>
  <Words>1116</Words>
  <Application>Microsoft Office PowerPoint</Application>
  <PresentationFormat>On-screen Show (4:3)</PresentationFormat>
  <Paragraphs>154</Paragraphs>
  <Slides>19</Slides>
  <Notes>4</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MoF-predložak1</vt:lpstr>
      <vt:lpstr>Aspect</vt:lpstr>
      <vt:lpstr>1_MoF-predložak1</vt:lpstr>
      <vt:lpstr>Progress on Risk Assessment   ......continued</vt:lpstr>
      <vt:lpstr>Introduction </vt:lpstr>
      <vt:lpstr>Slide 3</vt:lpstr>
      <vt:lpstr>Slide 4</vt:lpstr>
      <vt:lpstr>The purpose of RA Methodology </vt:lpstr>
      <vt:lpstr>Slide 6</vt:lpstr>
      <vt:lpstr>Definitions of Risk Assessment </vt:lpstr>
      <vt:lpstr>Slide 8</vt:lpstr>
      <vt:lpstr>Steps undertaken</vt:lpstr>
      <vt:lpstr>Establishment and Composition   of  Risk Assessment Working Group</vt:lpstr>
      <vt:lpstr>Objectives and results to be achieved..... </vt:lpstr>
      <vt:lpstr>Next steps.......work to be done</vt:lpstr>
      <vt:lpstr>Intermediate results, Consolidation of inputs</vt:lpstr>
      <vt:lpstr>Slide 14</vt:lpstr>
      <vt:lpstr>Slide 15</vt:lpstr>
      <vt:lpstr>Slide 16</vt:lpstr>
      <vt:lpstr>ANNEXES</vt:lpstr>
      <vt:lpstr>Thank you for the attention....</vt:lpstr>
      <vt:lpstr>What needs to be done?</vt:lpstr>
    </vt:vector>
  </TitlesOfParts>
  <Company>Ministarstvo Financija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Tomislav Mičetić</dc:creator>
  <cp:lastModifiedBy>Vrolijk_J</cp:lastModifiedBy>
  <cp:revision>109</cp:revision>
  <dcterms:created xsi:type="dcterms:W3CDTF">2011-09-13T07:13:15Z</dcterms:created>
  <dcterms:modified xsi:type="dcterms:W3CDTF">2012-10-08T05:05:43Z</dcterms:modified>
</cp:coreProperties>
</file>