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313" r:id="rId3"/>
    <p:sldId id="319" r:id="rId4"/>
    <p:sldId id="316" r:id="rId5"/>
    <p:sldId id="320" r:id="rId6"/>
    <p:sldId id="324" r:id="rId7"/>
    <p:sldId id="330" r:id="rId8"/>
    <p:sldId id="323" r:id="rId9"/>
    <p:sldId id="333" r:id="rId10"/>
    <p:sldId id="334" r:id="rId11"/>
    <p:sldId id="335" r:id="rId12"/>
    <p:sldId id="336" r:id="rId13"/>
    <p:sldId id="337" r:id="rId14"/>
    <p:sldId id="325" r:id="rId15"/>
    <p:sldId id="292" r:id="rId1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AD7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 autoAdjust="0"/>
    <p:restoredTop sz="84244" autoAdjust="0"/>
  </p:normalViewPr>
  <p:slideViewPr>
    <p:cSldViewPr>
      <p:cViewPr>
        <p:scale>
          <a:sx n="56" d="100"/>
          <a:sy n="56" d="100"/>
        </p:scale>
        <p:origin x="-139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DBC6E-75B7-43E8-AF4E-17550138CCBB}" type="datetimeFigureOut">
              <a:rPr lang="et-EE" smtClean="0"/>
              <a:pPr/>
              <a:t>3.04.2012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8A7E4-DC25-4086-9091-9CDE4433A631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333835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E1C48-4052-41FF-8C47-2B30EA23CC7A}" type="datetimeFigureOut">
              <a:rPr lang="et-EE" smtClean="0"/>
              <a:pPr/>
              <a:t>3.04.2012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D717-CD98-4AFF-87FE-D5EB6884AD8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129321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D717-CD98-4AFF-87FE-D5EB6884AD80}" type="slidenum">
              <a:rPr lang="et-EE" smtClean="0"/>
              <a:pPr/>
              <a:t>1</a:t>
            </a:fld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0105F-7883-46C6-B497-FA4CBCC1DCC4}" type="slidenum">
              <a:rPr lang="en-GB"/>
              <a:pPr/>
              <a:t>5</a:t>
            </a:fld>
            <a:endParaRPr lang="en-GB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7E7212-70C8-4BAB-8669-FD6DA22A2C82}" type="slidenum">
              <a:rPr lang="et-EE" smtClean="0"/>
              <a:pPr>
                <a:defRPr/>
              </a:pPr>
              <a:t>15</a:t>
            </a:fld>
            <a:endParaRPr lang="et-E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ga avaslaid ilma pealkirjat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sinine taust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772816"/>
            <a:ext cx="7128792" cy="259228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568" y="5013176"/>
            <a:ext cx="7120880" cy="151216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endParaRPr lang="et-EE" dirty="0" smtClean="0"/>
          </a:p>
          <a:p>
            <a:r>
              <a:rPr lang="en-US" dirty="0" smtClean="0"/>
              <a:t>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valge taust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772816"/>
            <a:ext cx="7128792" cy="259228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568" y="4941168"/>
            <a:ext cx="7120880" cy="158417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endParaRPr lang="et-EE" dirty="0" smtClean="0"/>
          </a:p>
          <a:p>
            <a:r>
              <a:rPr lang="en-US" dirty="0" smtClean="0"/>
              <a:t>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929411"/>
          </a:xfrm>
        </p:spPr>
        <p:txBody>
          <a:bodyPr/>
          <a:lstStyle>
            <a:lvl1pPr>
              <a:buClr>
                <a:srgbClr val="1C9AD7"/>
              </a:buClr>
              <a:defRPr/>
            </a:lvl1pPr>
            <a:lvl2pPr>
              <a:buClr>
                <a:srgbClr val="1C9AD7"/>
              </a:buClr>
              <a:defRPr/>
            </a:lvl2pPr>
            <a:lvl3pPr>
              <a:buClr>
                <a:srgbClr val="1C9AD7"/>
              </a:buClr>
              <a:defRPr/>
            </a:lvl3pPr>
            <a:lvl4pPr>
              <a:buClr>
                <a:srgbClr val="1C9AD7"/>
              </a:buClr>
              <a:defRPr/>
            </a:lvl4pPr>
            <a:lvl5pPr>
              <a:buClr>
                <a:srgbClr val="1C9AD7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ealkiri ja kaks sisublo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100264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172272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leht logoga jal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 kasutamine koos pildial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332656"/>
            <a:ext cx="8424936" cy="58326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3848" y="476672"/>
            <a:ext cx="5486400" cy="29391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424936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237312"/>
            <a:ext cx="5040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C9AD7"/>
                </a:solidFill>
                <a:latin typeface="Georgia" pitchFamily="18" charset="0"/>
              </a:defRPr>
            </a:lvl1pPr>
          </a:lstStyle>
          <a:p>
            <a:fld id="{C0050C85-F798-4929-BBAD-CF106A4FE8BD}" type="slidenum">
              <a:rPr lang="et-EE" smtClean="0"/>
              <a:pPr/>
              <a:t>‹#›</a:t>
            </a:fld>
            <a:endParaRPr lang="et-E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4" r:id="rId6"/>
    <p:sldLayoutId id="2147483655" r:id="rId7"/>
    <p:sldLayoutId id="214748365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1C9AD7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Sistem sertifikacije i mentorstva za interne revizore u Estoniji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Evelin Pungas</a:t>
            </a:r>
          </a:p>
          <a:p>
            <a:r>
              <a:rPr lang="sr-Latn-CS" dirty="0" smtClean="0"/>
              <a:t>Sektor za finansijsku kontrolu </a:t>
            </a:r>
            <a:endParaRPr lang="en-GB" dirty="0" smtClean="0"/>
          </a:p>
          <a:p>
            <a:r>
              <a:rPr lang="sr-Latn-CS" dirty="0" smtClean="0"/>
              <a:t>Jedinica interne kontrolne koordinacije </a:t>
            </a:r>
            <a:r>
              <a:rPr lang="en-GB" dirty="0" smtClean="0"/>
              <a:t>(</a:t>
            </a:r>
            <a:r>
              <a:rPr lang="sr-Latn-CS" dirty="0" smtClean="0"/>
              <a:t>J</a:t>
            </a:r>
            <a:r>
              <a:rPr lang="en-GB" dirty="0" smtClean="0"/>
              <a:t>CH)</a:t>
            </a:r>
            <a:endParaRPr lang="en-GB" dirty="0" smtClean="0"/>
          </a:p>
          <a:p>
            <a:r>
              <a:rPr lang="en-GB" dirty="0" smtClean="0"/>
              <a:t>17.-20.04 </a:t>
            </a:r>
            <a:r>
              <a:rPr lang="en-GB" dirty="0" smtClean="0"/>
              <a:t>2012</a:t>
            </a:r>
            <a:r>
              <a:rPr lang="sr-Latn-CS" dirty="0" smtClean="0"/>
              <a:t>. godine,</a:t>
            </a:r>
            <a:r>
              <a:rPr lang="en-GB" dirty="0" smtClean="0"/>
              <a:t> </a:t>
            </a:r>
            <a:r>
              <a:rPr lang="en-GB" dirty="0" err="1" smtClean="0"/>
              <a:t>Sofi</a:t>
            </a:r>
            <a:r>
              <a:rPr lang="sr-Latn-CS" dirty="0" smtClean="0"/>
              <a:t>j</a:t>
            </a:r>
            <a:r>
              <a:rPr lang="en-GB" dirty="0" smtClean="0"/>
              <a:t>a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47664" y="4653136"/>
            <a:ext cx="64807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Program treninga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t-EE" dirty="0" smtClean="0"/>
              <a:t>	</a:t>
            </a:r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r>
              <a:rPr lang="et-EE" dirty="0" smtClean="0"/>
              <a:t>	</a:t>
            </a:r>
          </a:p>
          <a:p>
            <a:pPr>
              <a:buNone/>
            </a:pPr>
            <a:r>
              <a:rPr lang="et-EE" dirty="0" smtClean="0"/>
              <a:t>	</a:t>
            </a:r>
            <a:r>
              <a:rPr lang="sr-Latn-CS" dirty="0" smtClean="0"/>
              <a:t>Osoba koja se obučava, zajedno sa svojim instruktorom, treba da izgradi trening program.  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t-EE" dirty="0" smtClean="0"/>
              <a:t>T</a:t>
            </a:r>
            <a:r>
              <a:rPr lang="en-GB" dirty="0" smtClean="0"/>
              <a:t>r</a:t>
            </a:r>
            <a:r>
              <a:rPr lang="sr-Latn-CS" dirty="0" smtClean="0"/>
              <a:t>ening program trebaju potpisati obe strane i treba biti podnet Ministarstvu finansija. </a:t>
            </a:r>
            <a:r>
              <a:rPr lang="en-GB" dirty="0" smtClean="0"/>
              <a:t> </a:t>
            </a:r>
            <a:endParaRPr lang="en-GB" dirty="0" smtClean="0"/>
          </a:p>
        </p:txBody>
      </p:sp>
      <p:pic>
        <p:nvPicPr>
          <p:cNvPr id="6" name="Picture 2" descr="arrows,businesses,characters,concepts,directions,figures,finances,Fotolia,goals,icons,ideas,investments,markets,metaphors,presentations,profits,projections,successes,symb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1512168" cy="1512168"/>
          </a:xfrm>
          <a:prstGeom prst="rect">
            <a:avLst/>
          </a:prstGeom>
          <a:noFill/>
        </p:spPr>
      </p:pic>
      <p:pic>
        <p:nvPicPr>
          <p:cNvPr id="7" name="Picture 4" descr="activists,amplifies,announcements,coaches,communications,concepts,Fotolia,loud,loudspeakers,megaphones,microphones,presentations,speakers,speeches,warn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1440160" cy="1440160"/>
          </a:xfrm>
          <a:prstGeom prst="rect">
            <a:avLst/>
          </a:prstGeom>
          <a:noFill/>
        </p:spPr>
      </p:pic>
      <p:sp>
        <p:nvSpPr>
          <p:cNvPr id="8" name="Left-Right Arrow 7"/>
          <p:cNvSpPr/>
          <p:nvPr/>
        </p:nvSpPr>
        <p:spPr>
          <a:xfrm>
            <a:off x="3131840" y="2060848"/>
            <a:ext cx="1728192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Tr</a:t>
            </a:r>
            <a:r>
              <a:rPr lang="sr-Latn-CS" dirty="0" smtClean="0"/>
              <a:t>ening program u osnovnim crtama treba da uključuje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sr-Latn-CS" dirty="0" smtClean="0"/>
          </a:p>
          <a:p>
            <a:r>
              <a:rPr lang="sr-Latn-CS" dirty="0" smtClean="0"/>
              <a:t>i</a:t>
            </a:r>
            <a:r>
              <a:rPr lang="sr-Latn-CS" dirty="0" smtClean="0"/>
              <a:t>me, ličnu identifikacionu šifru i kontakt informacije osobe koja se obučava</a:t>
            </a:r>
            <a:r>
              <a:rPr lang="en-GB" dirty="0" smtClean="0"/>
              <a:t>;</a:t>
            </a:r>
            <a:endParaRPr lang="en-GB" dirty="0" smtClean="0"/>
          </a:p>
          <a:p>
            <a:r>
              <a:rPr lang="sr-Latn-CS" dirty="0" smtClean="0"/>
              <a:t>d</a:t>
            </a:r>
            <a:r>
              <a:rPr lang="en-GB" dirty="0" smtClean="0"/>
              <a:t>at</a:t>
            </a:r>
            <a:r>
              <a:rPr lang="sr-Latn-CS" dirty="0" smtClean="0"/>
              <a:t>um početka i vreme trajanja treninga</a:t>
            </a:r>
            <a:r>
              <a:rPr lang="en-GB" dirty="0" smtClean="0"/>
              <a:t>/</a:t>
            </a:r>
            <a:r>
              <a:rPr lang="en-GB" dirty="0" err="1" smtClean="0"/>
              <a:t>pra</a:t>
            </a:r>
            <a:r>
              <a:rPr lang="sr-Latn-CS" dirty="0" smtClean="0"/>
              <a:t>kse</a:t>
            </a:r>
            <a:r>
              <a:rPr lang="en-GB" dirty="0" smtClean="0"/>
              <a:t>;</a:t>
            </a:r>
            <a:endParaRPr lang="en-GB" dirty="0" smtClean="0"/>
          </a:p>
          <a:p>
            <a:r>
              <a:rPr lang="sr-Latn-CS" dirty="0" smtClean="0"/>
              <a:t>ime organizatora treninga </a:t>
            </a:r>
            <a:r>
              <a:rPr lang="en-GB" dirty="0" smtClean="0"/>
              <a:t>(</a:t>
            </a:r>
            <a:r>
              <a:rPr lang="en-GB" dirty="0" err="1" smtClean="0"/>
              <a:t>entit</a:t>
            </a:r>
            <a:r>
              <a:rPr lang="sr-Latn-CS" dirty="0" smtClean="0"/>
              <a:t>et ili osoba</a:t>
            </a:r>
            <a:r>
              <a:rPr lang="en-GB" dirty="0" smtClean="0"/>
              <a:t>)</a:t>
            </a:r>
            <a:r>
              <a:rPr lang="et-EE" dirty="0" smtClean="0"/>
              <a:t>;</a:t>
            </a:r>
            <a:endParaRPr lang="en-GB" dirty="0" smtClean="0"/>
          </a:p>
          <a:p>
            <a:r>
              <a:rPr lang="sr-Latn-CS" dirty="0" smtClean="0"/>
              <a:t>ime trenera</a:t>
            </a:r>
            <a:r>
              <a:rPr lang="en-GB" dirty="0" smtClean="0"/>
              <a:t>/</a:t>
            </a:r>
            <a:r>
              <a:rPr lang="en-GB" dirty="0" err="1" smtClean="0"/>
              <a:t>instru</a:t>
            </a:r>
            <a:r>
              <a:rPr lang="sr-Latn-CS" dirty="0" smtClean="0"/>
              <a:t>ktora</a:t>
            </a:r>
            <a:r>
              <a:rPr lang="en-GB" dirty="0" smtClean="0"/>
              <a:t>, </a:t>
            </a:r>
            <a:r>
              <a:rPr lang="sr-Latn-CS" dirty="0" smtClean="0"/>
              <a:t>njegove</a:t>
            </a:r>
            <a:r>
              <a:rPr lang="en-GB" dirty="0" smtClean="0"/>
              <a:t>/</a:t>
            </a:r>
            <a:r>
              <a:rPr lang="sr-Latn-CS" dirty="0" smtClean="0"/>
              <a:t>njene kvalifikacije i kontakt informacije</a:t>
            </a:r>
            <a:r>
              <a:rPr lang="en-GB" dirty="0" smtClean="0"/>
              <a:t>;</a:t>
            </a:r>
            <a:endParaRPr lang="en-GB" dirty="0" smtClean="0"/>
          </a:p>
          <a:p>
            <a:r>
              <a:rPr lang="sr-Latn-CS" dirty="0" smtClean="0"/>
              <a:t>p</a:t>
            </a:r>
            <a:r>
              <a:rPr lang="sr-Latn-CS" dirty="0" smtClean="0"/>
              <a:t>lan aktivnosti sa rasporedom koji pokazuje kako i kada će znanja, veštine i neophodna stučnost koji su neophodni za profesionalnu obuku internih revizora biti stečeni.  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Izveštaj o treningu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t-EE" dirty="0" smtClean="0"/>
              <a:t>	</a:t>
            </a:r>
            <a:r>
              <a:rPr lang="sr-Latn-CS" dirty="0" smtClean="0"/>
              <a:t>Po završetku perioda treninga</a:t>
            </a:r>
            <a:r>
              <a:rPr lang="en-GB" dirty="0" smtClean="0"/>
              <a:t>/</a:t>
            </a:r>
            <a:r>
              <a:rPr lang="en-GB" dirty="0" err="1" smtClean="0"/>
              <a:t>pra</a:t>
            </a:r>
            <a:r>
              <a:rPr lang="sr-Latn-CS" dirty="0" smtClean="0"/>
              <a:t>kse, osoba koja se obučavala treba da napravi izveštaj, koji u osnovnim crtama treba da sadrži sledeće elemente</a:t>
            </a:r>
            <a:r>
              <a:rPr lang="en-GB" dirty="0" smtClean="0"/>
              <a:t>: 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sr-Latn-CS" dirty="0" smtClean="0"/>
              <a:t>ime, ličnu identifikacionu širfu i kontakt informacije osobe koja se obučavala</a:t>
            </a:r>
            <a:r>
              <a:rPr lang="en-GB" dirty="0" smtClean="0"/>
              <a:t>;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sr-Latn-CS" dirty="0" err="1" smtClean="0"/>
              <a:t>d</a:t>
            </a:r>
            <a:r>
              <a:rPr lang="en-GB" dirty="0" smtClean="0"/>
              <a:t>at</a:t>
            </a:r>
            <a:r>
              <a:rPr lang="sr-Latn-CS" dirty="0" smtClean="0"/>
              <a:t>um početka i vreme trajanja treninga</a:t>
            </a:r>
            <a:r>
              <a:rPr lang="en-GB" dirty="0" smtClean="0"/>
              <a:t>/</a:t>
            </a:r>
            <a:r>
              <a:rPr lang="en-GB" dirty="0" err="1" smtClean="0"/>
              <a:t>pra</a:t>
            </a:r>
            <a:r>
              <a:rPr lang="sr-Latn-CS" dirty="0" smtClean="0"/>
              <a:t>kse</a:t>
            </a:r>
            <a:r>
              <a:rPr lang="en-GB" dirty="0" smtClean="0"/>
              <a:t>;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sr-Latn-CS" dirty="0" smtClean="0"/>
              <a:t>i</a:t>
            </a:r>
            <a:r>
              <a:rPr lang="sr-Latn-CS" dirty="0" smtClean="0"/>
              <a:t>me organizatora treninga </a:t>
            </a:r>
            <a:r>
              <a:rPr lang="en-GB" dirty="0" smtClean="0"/>
              <a:t>(</a:t>
            </a:r>
            <a:r>
              <a:rPr lang="en-GB" dirty="0" err="1" smtClean="0"/>
              <a:t>entit</a:t>
            </a:r>
            <a:r>
              <a:rPr lang="sr-Latn-CS" dirty="0" smtClean="0"/>
              <a:t>et ili osoba</a:t>
            </a:r>
            <a:r>
              <a:rPr lang="en-GB" dirty="0" smtClean="0"/>
              <a:t>)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sr-Latn-CS" dirty="0" smtClean="0"/>
              <a:t>i</a:t>
            </a:r>
            <a:r>
              <a:rPr lang="sr-Latn-CS" dirty="0" smtClean="0"/>
              <a:t>me trenera</a:t>
            </a:r>
            <a:r>
              <a:rPr lang="en-GB" dirty="0" smtClean="0"/>
              <a:t>/</a:t>
            </a:r>
            <a:r>
              <a:rPr lang="en-GB" dirty="0" err="1" smtClean="0"/>
              <a:t>instru</a:t>
            </a:r>
            <a:r>
              <a:rPr lang="sr-Latn-CS" dirty="0" smtClean="0"/>
              <a:t>ktora, njegove</a:t>
            </a:r>
            <a:r>
              <a:rPr lang="en-GB" dirty="0" smtClean="0"/>
              <a:t>/</a:t>
            </a:r>
            <a:r>
              <a:rPr lang="sr-Latn-CS" dirty="0" smtClean="0"/>
              <a:t>njene kvalifikacije i kontakt informacije</a:t>
            </a:r>
            <a:r>
              <a:rPr lang="en-GB" dirty="0" smtClean="0"/>
              <a:t>;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sr-Latn-CS" dirty="0" smtClean="0"/>
              <a:t>p</a:t>
            </a:r>
            <a:r>
              <a:rPr lang="sr-Latn-CS" dirty="0" smtClean="0"/>
              <a:t>eriod stvarnog </a:t>
            </a:r>
            <a:r>
              <a:rPr lang="en-GB" dirty="0" err="1" smtClean="0"/>
              <a:t>tr</a:t>
            </a:r>
            <a:r>
              <a:rPr lang="sr-Latn-CS" dirty="0" smtClean="0"/>
              <a:t>eninga</a:t>
            </a:r>
            <a:r>
              <a:rPr lang="en-GB" dirty="0" smtClean="0"/>
              <a:t>/</a:t>
            </a:r>
            <a:r>
              <a:rPr lang="en-GB" dirty="0" err="1" smtClean="0"/>
              <a:t>pra</a:t>
            </a:r>
            <a:r>
              <a:rPr lang="sr-Latn-CS" dirty="0" smtClean="0"/>
              <a:t>kse</a:t>
            </a:r>
            <a:r>
              <a:rPr lang="en-GB" dirty="0" smtClean="0"/>
              <a:t>;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sr-Latn-CS" dirty="0" smtClean="0"/>
              <a:t>o</a:t>
            </a:r>
            <a:r>
              <a:rPr lang="sr-Latn-CS" dirty="0" smtClean="0"/>
              <a:t>pis poslova i zadataka koje je osoba koja se obučavala ispunila tokom trening perioda, gde se takođe prikazuje i vreme provedeno na obavljanju ovih zadataka; </a:t>
            </a:r>
          </a:p>
          <a:p>
            <a:pPr lvl="1">
              <a:buFont typeface="Arial" pitchFamily="34" charset="0"/>
              <a:buChar char="•"/>
            </a:pPr>
            <a:r>
              <a:rPr lang="sr-Latn-CS" dirty="0" smtClean="0"/>
              <a:t>m</a:t>
            </a:r>
            <a:r>
              <a:rPr lang="sr-Latn-CS" dirty="0" smtClean="0"/>
              <a:t>išljenje </a:t>
            </a:r>
            <a:r>
              <a:rPr lang="en-GB" dirty="0" err="1" smtClean="0"/>
              <a:t>tr</a:t>
            </a:r>
            <a:r>
              <a:rPr lang="sr-Latn-CS" dirty="0" smtClean="0"/>
              <a:t>enera</a:t>
            </a:r>
            <a:r>
              <a:rPr lang="et-EE" dirty="0" smtClean="0"/>
              <a:t>.</a:t>
            </a:r>
            <a:endParaRPr lang="en-GB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</a:t>
            </a:r>
            <a:r>
              <a:rPr lang="sr-Latn-CS" dirty="0" smtClean="0"/>
              <a:t>ening program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1"/>
            <a:ext cx="8424936" cy="3672408"/>
          </a:xfrm>
        </p:spPr>
        <p:txBody>
          <a:bodyPr>
            <a:normAutofit fontScale="85000" lnSpcReduction="10000"/>
          </a:bodyPr>
          <a:lstStyle/>
          <a:p>
            <a:endParaRPr lang="et-EE" dirty="0" smtClean="0"/>
          </a:p>
          <a:p>
            <a:r>
              <a:rPr lang="sr-Latn-CS" dirty="0" smtClean="0"/>
              <a:t>izveštaj o treningu treba da bude potpisan od strane osobe koja se obučavala i trenera </a:t>
            </a:r>
            <a:r>
              <a:rPr lang="en-GB" dirty="0" smtClean="0"/>
              <a:t> </a:t>
            </a:r>
            <a:endParaRPr lang="en-GB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r>
              <a:rPr lang="en-GB" dirty="0" smtClean="0"/>
              <a:t>	</a:t>
            </a:r>
            <a:r>
              <a:rPr lang="sr-Latn-CS" dirty="0" smtClean="0"/>
              <a:t>i</a:t>
            </a:r>
            <a:r>
              <a:rPr lang="en-GB" dirty="0" smtClean="0"/>
              <a:t> </a:t>
            </a:r>
            <a:endParaRPr lang="en-GB" dirty="0" smtClean="0"/>
          </a:p>
          <a:p>
            <a:pPr>
              <a:buNone/>
            </a:pPr>
            <a:endParaRPr lang="en-GB" sz="1600" dirty="0" smtClean="0"/>
          </a:p>
          <a:p>
            <a:r>
              <a:rPr lang="sr-Latn-CS" dirty="0" smtClean="0"/>
              <a:t>k</a:t>
            </a:r>
            <a:r>
              <a:rPr lang="sr-Latn-CS" dirty="0" smtClean="0"/>
              <a:t>ada se osoba koja se obučavala prijavi za polaganje ispita za sticanje sertifikata, izveštaj o treningu/praksi treba biti priložen uz prijavu. </a:t>
            </a:r>
          </a:p>
        </p:txBody>
      </p:sp>
      <p:pic>
        <p:nvPicPr>
          <p:cNvPr id="4" name="Picture 2" descr="arrows,businesses,characters,concepts,directions,figures,finances,Fotolia,goals,icons,ideas,investments,markets,metaphors,presentations,profits,projections,successes,symb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40768"/>
            <a:ext cx="1368152" cy="1368152"/>
          </a:xfrm>
          <a:prstGeom prst="rect">
            <a:avLst/>
          </a:prstGeom>
          <a:noFill/>
        </p:spPr>
      </p:pic>
      <p:pic>
        <p:nvPicPr>
          <p:cNvPr id="5" name="Picture 4" descr="activists,amplifies,announcements,coaches,communications,concepts,Fotolia,loud,loudspeakers,megaphones,microphones,presentations,speakers,speeches,warn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12776"/>
            <a:ext cx="1224136" cy="1224136"/>
          </a:xfrm>
          <a:prstGeom prst="rect">
            <a:avLst/>
          </a:prstGeom>
          <a:noFill/>
        </p:spPr>
      </p:pic>
      <p:sp>
        <p:nvSpPr>
          <p:cNvPr id="9" name="Down Arrow Callout 8"/>
          <p:cNvSpPr/>
          <p:nvPr/>
        </p:nvSpPr>
        <p:spPr>
          <a:xfrm>
            <a:off x="4716016" y="2204864"/>
            <a:ext cx="1224136" cy="576064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F7F8CC-A9D3-4076-AAAF-79BF3F7D55C3}" type="slidenum">
              <a:rPr lang="en-US"/>
              <a:pPr/>
              <a:t>14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3200" dirty="0" smtClean="0"/>
              <a:t>Shema ispita </a:t>
            </a:r>
            <a:endParaRPr lang="en-GB" sz="3200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522413"/>
            <a:ext cx="8086725" cy="48641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t-EE" dirty="0" smtClean="0"/>
              <a:t>	</a:t>
            </a:r>
            <a:r>
              <a:rPr lang="sr-Latn-CS" dirty="0" smtClean="0"/>
              <a:t>Za interne revizore u javnom sektoru, postoji stručni kvalifikacioni podnivo koji se sastoji iz dva dela:  </a:t>
            </a:r>
          </a:p>
          <a:p>
            <a:pPr lvl="1"/>
            <a:r>
              <a:rPr lang="sr-Latn-CS" dirty="0" smtClean="0"/>
              <a:t>Ispit o estonskom Zakonu o javnom pravu </a:t>
            </a:r>
            <a:endParaRPr lang="et-EE" dirty="0" smtClean="0"/>
          </a:p>
          <a:p>
            <a:pPr lvl="1"/>
            <a:r>
              <a:rPr lang="en-GB" dirty="0" err="1" smtClean="0"/>
              <a:t>CGAP</a:t>
            </a:r>
            <a:r>
              <a:rPr lang="et-EE" dirty="0" smtClean="0"/>
              <a:t> </a:t>
            </a:r>
            <a:r>
              <a:rPr lang="en-GB" dirty="0" smtClean="0"/>
              <a:t>test</a:t>
            </a:r>
            <a:r>
              <a:rPr lang="et-EE" dirty="0" smtClean="0"/>
              <a:t> </a:t>
            </a:r>
          </a:p>
          <a:p>
            <a:pPr>
              <a:buNone/>
            </a:pPr>
            <a:r>
              <a:rPr lang="en-GB" sz="1400" dirty="0" smtClean="0"/>
              <a:t>	</a:t>
            </a:r>
            <a:endParaRPr lang="et-EE" sz="1400" dirty="0" smtClean="0"/>
          </a:p>
          <a:p>
            <a:pPr>
              <a:buNone/>
            </a:pPr>
            <a:r>
              <a:rPr lang="et-EE" sz="2600" dirty="0" smtClean="0"/>
              <a:t>	</a:t>
            </a:r>
            <a:r>
              <a:rPr lang="sr-Latn-CS" sz="2600" dirty="0" smtClean="0"/>
              <a:t>Kandidati koji polože ispite će steći zvanje stručnog kvalifikacionog podnivoa </a:t>
            </a:r>
            <a:r>
              <a:rPr lang="sr-Latn-CS" sz="2800" dirty="0" smtClean="0">
                <a:solidFill>
                  <a:srgbClr val="0070C0"/>
                </a:solidFill>
              </a:rPr>
              <a:t>internog r</a:t>
            </a:r>
            <a:r>
              <a:rPr lang="sr-Latn-CS" sz="2800" dirty="0" smtClean="0">
                <a:solidFill>
                  <a:srgbClr val="0070C0"/>
                </a:solidFill>
              </a:rPr>
              <a:t>evizora u javnom sektoru. </a:t>
            </a:r>
            <a:r>
              <a:rPr lang="en-GB" sz="2800" dirty="0" smtClean="0"/>
              <a:t> 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347864" y="3620140"/>
            <a:ext cx="4661879" cy="1211167"/>
          </a:xfrm>
        </p:spPr>
        <p:txBody>
          <a:bodyPr>
            <a:noAutofit/>
          </a:bodyPr>
          <a:lstStyle/>
          <a:p>
            <a:pPr algn="r"/>
            <a:r>
              <a:rPr lang="sr-Latn-CS" sz="4000" dirty="0" smtClean="0"/>
              <a:t>Hvala </a:t>
            </a:r>
            <a:r>
              <a:rPr lang="en-GB" dirty="0" smtClean="0"/>
              <a:t>!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r-Latn-CS" sz="3600" dirty="0" smtClean="0"/>
              <a:t>Ko je interni revizor </a:t>
            </a:r>
            <a:r>
              <a:rPr lang="en-GB" sz="3600" dirty="0" smtClean="0"/>
              <a:t>?</a:t>
            </a:r>
            <a:r>
              <a:rPr lang="et-EE" sz="3600" dirty="0" smtClean="0"/>
              <a:t>	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916832"/>
            <a:ext cx="4100264" cy="4281339"/>
          </a:xfrm>
        </p:spPr>
        <p:txBody>
          <a:bodyPr/>
          <a:lstStyle/>
          <a:p>
            <a:pPr eaLnBrk="1" hangingPunct="1">
              <a:buNone/>
            </a:pPr>
            <a:r>
              <a:rPr lang="sr-Latn-CS" dirty="0" smtClean="0"/>
              <a:t>Neka vrsta psa čuvara</a:t>
            </a:r>
            <a:r>
              <a:rPr lang="en-GB" dirty="0" smtClean="0"/>
              <a:t>?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95936" y="1196752"/>
            <a:ext cx="5688632" cy="4929411"/>
          </a:xfrm>
        </p:spPr>
        <p:txBody>
          <a:bodyPr/>
          <a:lstStyle/>
          <a:p>
            <a:r>
              <a:rPr lang="sr-Latn-CS" dirty="0" smtClean="0"/>
              <a:t>Illi neko ko je vrlo </a:t>
            </a:r>
          </a:p>
          <a:p>
            <a:pPr>
              <a:buNone/>
            </a:pPr>
            <a:r>
              <a:rPr lang="sr-Latn-CS" dirty="0" smtClean="0"/>
              <a:t>	</a:t>
            </a:r>
            <a:r>
              <a:rPr lang="sr-Latn-CS" dirty="0" smtClean="0"/>
              <a:t>kooperativan</a:t>
            </a:r>
            <a:r>
              <a:rPr lang="en-GB" dirty="0" smtClean="0"/>
              <a:t>? </a:t>
            </a:r>
            <a:endParaRPr lang="en-GB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sr-Latn-CS" dirty="0" smtClean="0"/>
          </a:p>
          <a:p>
            <a:r>
              <a:rPr lang="sr-Latn-CS" dirty="0" smtClean="0"/>
              <a:t>Ili ne toliko kooperativan</a:t>
            </a:r>
            <a:endParaRPr lang="en-GB" dirty="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C04426-A441-472A-BEB2-73368C86C936}" type="slidenum">
              <a:rPr lang="en-US"/>
              <a:pPr/>
              <a:t>2</a:t>
            </a:fld>
            <a:endParaRPr lang="en-US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 rot="5400000">
            <a:off x="939770" y="3028782"/>
            <a:ext cx="25119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5"/>
          <p:cNvGrpSpPr>
            <a:grpSpLocks noChangeAspect="1"/>
          </p:cNvGrpSpPr>
          <p:nvPr/>
        </p:nvGrpSpPr>
        <p:grpSpPr bwMode="auto">
          <a:xfrm>
            <a:off x="5724128" y="2132856"/>
            <a:ext cx="2807254" cy="1965800"/>
            <a:chOff x="2527" y="832"/>
            <a:chExt cx="2997" cy="3080"/>
          </a:xfrm>
        </p:grpSpPr>
        <p:sp>
          <p:nvSpPr>
            <p:cNvPr id="10" name="AutoShape 6"/>
            <p:cNvSpPr>
              <a:spLocks noChangeAspect="1" noChangeArrowheads="1"/>
            </p:cNvSpPr>
            <p:nvPr/>
          </p:nvSpPr>
          <p:spPr bwMode="auto">
            <a:xfrm>
              <a:off x="2527" y="832"/>
              <a:ext cx="2997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354" y="3354"/>
              <a:ext cx="1334" cy="498"/>
            </a:xfrm>
            <a:custGeom>
              <a:avLst/>
              <a:gdLst>
                <a:gd name="T0" fmla="*/ 928 w 928"/>
                <a:gd name="T1" fmla="*/ 95 h 376"/>
                <a:gd name="T2" fmla="*/ 810 w 928"/>
                <a:gd name="T3" fmla="*/ 205 h 376"/>
                <a:gd name="T4" fmla="*/ 705 w 928"/>
                <a:gd name="T5" fmla="*/ 257 h 376"/>
                <a:gd name="T6" fmla="*/ 661 w 928"/>
                <a:gd name="T7" fmla="*/ 301 h 376"/>
                <a:gd name="T8" fmla="*/ 634 w 928"/>
                <a:gd name="T9" fmla="*/ 367 h 376"/>
                <a:gd name="T10" fmla="*/ 490 w 928"/>
                <a:gd name="T11" fmla="*/ 376 h 376"/>
                <a:gd name="T12" fmla="*/ 250 w 928"/>
                <a:gd name="T13" fmla="*/ 306 h 376"/>
                <a:gd name="T14" fmla="*/ 127 w 928"/>
                <a:gd name="T15" fmla="*/ 297 h 376"/>
                <a:gd name="T16" fmla="*/ 61 w 928"/>
                <a:gd name="T17" fmla="*/ 310 h 376"/>
                <a:gd name="T18" fmla="*/ 0 w 928"/>
                <a:gd name="T19" fmla="*/ 293 h 376"/>
                <a:gd name="T20" fmla="*/ 97 w 928"/>
                <a:gd name="T21" fmla="*/ 213 h 376"/>
                <a:gd name="T22" fmla="*/ 284 w 928"/>
                <a:gd name="T23" fmla="*/ 87 h 376"/>
                <a:gd name="T24" fmla="*/ 407 w 928"/>
                <a:gd name="T25" fmla="*/ 0 h 376"/>
                <a:gd name="T26" fmla="*/ 670 w 928"/>
                <a:gd name="T27" fmla="*/ 61 h 376"/>
                <a:gd name="T28" fmla="*/ 928 w 928"/>
                <a:gd name="T29" fmla="*/ 95 h 376"/>
                <a:gd name="T30" fmla="*/ 928 w 928"/>
                <a:gd name="T31" fmla="*/ 95 h 3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8"/>
                <a:gd name="T49" fmla="*/ 0 h 376"/>
                <a:gd name="T50" fmla="*/ 928 w 928"/>
                <a:gd name="T51" fmla="*/ 376 h 3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8" h="376">
                  <a:moveTo>
                    <a:pt x="928" y="95"/>
                  </a:moveTo>
                  <a:lnTo>
                    <a:pt x="810" y="205"/>
                  </a:lnTo>
                  <a:lnTo>
                    <a:pt x="705" y="257"/>
                  </a:lnTo>
                  <a:lnTo>
                    <a:pt x="661" y="301"/>
                  </a:lnTo>
                  <a:lnTo>
                    <a:pt x="634" y="367"/>
                  </a:lnTo>
                  <a:lnTo>
                    <a:pt x="490" y="376"/>
                  </a:lnTo>
                  <a:lnTo>
                    <a:pt x="250" y="306"/>
                  </a:lnTo>
                  <a:lnTo>
                    <a:pt x="127" y="297"/>
                  </a:lnTo>
                  <a:lnTo>
                    <a:pt x="61" y="310"/>
                  </a:lnTo>
                  <a:lnTo>
                    <a:pt x="0" y="293"/>
                  </a:lnTo>
                  <a:lnTo>
                    <a:pt x="97" y="213"/>
                  </a:lnTo>
                  <a:lnTo>
                    <a:pt x="284" y="87"/>
                  </a:lnTo>
                  <a:lnTo>
                    <a:pt x="407" y="0"/>
                  </a:lnTo>
                  <a:lnTo>
                    <a:pt x="670" y="61"/>
                  </a:lnTo>
                  <a:lnTo>
                    <a:pt x="928" y="95"/>
                  </a:lnTo>
                  <a:close/>
                </a:path>
              </a:pathLst>
            </a:custGeom>
            <a:solidFill>
              <a:srgbClr val="FFFA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148" y="2724"/>
              <a:ext cx="678" cy="740"/>
            </a:xfrm>
            <a:custGeom>
              <a:avLst/>
              <a:gdLst>
                <a:gd name="T0" fmla="*/ 0 w 472"/>
                <a:gd name="T1" fmla="*/ 526 h 561"/>
                <a:gd name="T2" fmla="*/ 113 w 472"/>
                <a:gd name="T3" fmla="*/ 180 h 561"/>
                <a:gd name="T4" fmla="*/ 126 w 472"/>
                <a:gd name="T5" fmla="*/ 84 h 561"/>
                <a:gd name="T6" fmla="*/ 389 w 472"/>
                <a:gd name="T7" fmla="*/ 0 h 561"/>
                <a:gd name="T8" fmla="*/ 446 w 472"/>
                <a:gd name="T9" fmla="*/ 127 h 561"/>
                <a:gd name="T10" fmla="*/ 472 w 472"/>
                <a:gd name="T11" fmla="*/ 557 h 561"/>
                <a:gd name="T12" fmla="*/ 179 w 472"/>
                <a:gd name="T13" fmla="*/ 561 h 561"/>
                <a:gd name="T14" fmla="*/ 0 w 472"/>
                <a:gd name="T15" fmla="*/ 526 h 561"/>
                <a:gd name="T16" fmla="*/ 0 w 472"/>
                <a:gd name="T17" fmla="*/ 526 h 5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2"/>
                <a:gd name="T28" fmla="*/ 0 h 561"/>
                <a:gd name="T29" fmla="*/ 472 w 472"/>
                <a:gd name="T30" fmla="*/ 561 h 5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2" h="561">
                  <a:moveTo>
                    <a:pt x="0" y="526"/>
                  </a:moveTo>
                  <a:lnTo>
                    <a:pt x="113" y="180"/>
                  </a:lnTo>
                  <a:lnTo>
                    <a:pt x="126" y="84"/>
                  </a:lnTo>
                  <a:lnTo>
                    <a:pt x="389" y="0"/>
                  </a:lnTo>
                  <a:lnTo>
                    <a:pt x="446" y="127"/>
                  </a:lnTo>
                  <a:lnTo>
                    <a:pt x="472" y="557"/>
                  </a:lnTo>
                  <a:lnTo>
                    <a:pt x="179" y="561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731" y="2346"/>
              <a:ext cx="1486" cy="1124"/>
            </a:xfrm>
            <a:custGeom>
              <a:avLst/>
              <a:gdLst>
                <a:gd name="T0" fmla="*/ 1032 w 1032"/>
                <a:gd name="T1" fmla="*/ 789 h 855"/>
                <a:gd name="T2" fmla="*/ 822 w 1032"/>
                <a:gd name="T3" fmla="*/ 842 h 855"/>
                <a:gd name="T4" fmla="*/ 700 w 1032"/>
                <a:gd name="T5" fmla="*/ 855 h 855"/>
                <a:gd name="T6" fmla="*/ 708 w 1032"/>
                <a:gd name="T7" fmla="*/ 768 h 855"/>
                <a:gd name="T8" fmla="*/ 722 w 1032"/>
                <a:gd name="T9" fmla="*/ 583 h 855"/>
                <a:gd name="T10" fmla="*/ 704 w 1032"/>
                <a:gd name="T11" fmla="*/ 355 h 855"/>
                <a:gd name="T12" fmla="*/ 678 w 1032"/>
                <a:gd name="T13" fmla="*/ 281 h 855"/>
                <a:gd name="T14" fmla="*/ 407 w 1032"/>
                <a:gd name="T15" fmla="*/ 416 h 855"/>
                <a:gd name="T16" fmla="*/ 381 w 1032"/>
                <a:gd name="T17" fmla="*/ 540 h 855"/>
                <a:gd name="T18" fmla="*/ 328 w 1032"/>
                <a:gd name="T19" fmla="*/ 688 h 855"/>
                <a:gd name="T20" fmla="*/ 314 w 1032"/>
                <a:gd name="T21" fmla="*/ 829 h 855"/>
                <a:gd name="T22" fmla="*/ 122 w 1032"/>
                <a:gd name="T23" fmla="*/ 793 h 855"/>
                <a:gd name="T24" fmla="*/ 34 w 1032"/>
                <a:gd name="T25" fmla="*/ 732 h 855"/>
                <a:gd name="T26" fmla="*/ 0 w 1032"/>
                <a:gd name="T27" fmla="*/ 640 h 855"/>
                <a:gd name="T28" fmla="*/ 171 w 1032"/>
                <a:gd name="T29" fmla="*/ 294 h 855"/>
                <a:gd name="T30" fmla="*/ 333 w 1032"/>
                <a:gd name="T31" fmla="*/ 70 h 855"/>
                <a:gd name="T32" fmla="*/ 490 w 1032"/>
                <a:gd name="T33" fmla="*/ 0 h 855"/>
                <a:gd name="T34" fmla="*/ 647 w 1032"/>
                <a:gd name="T35" fmla="*/ 23 h 855"/>
                <a:gd name="T36" fmla="*/ 788 w 1032"/>
                <a:gd name="T37" fmla="*/ 97 h 855"/>
                <a:gd name="T38" fmla="*/ 832 w 1032"/>
                <a:gd name="T39" fmla="*/ 312 h 855"/>
                <a:gd name="T40" fmla="*/ 840 w 1032"/>
                <a:gd name="T41" fmla="*/ 513 h 855"/>
                <a:gd name="T42" fmla="*/ 884 w 1032"/>
                <a:gd name="T43" fmla="*/ 597 h 855"/>
                <a:gd name="T44" fmla="*/ 1032 w 1032"/>
                <a:gd name="T45" fmla="*/ 789 h 855"/>
                <a:gd name="T46" fmla="*/ 1032 w 1032"/>
                <a:gd name="T47" fmla="*/ 789 h 8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32"/>
                <a:gd name="T73" fmla="*/ 0 h 855"/>
                <a:gd name="T74" fmla="*/ 1032 w 1032"/>
                <a:gd name="T75" fmla="*/ 855 h 85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32" h="855">
                  <a:moveTo>
                    <a:pt x="1032" y="789"/>
                  </a:moveTo>
                  <a:lnTo>
                    <a:pt x="822" y="842"/>
                  </a:lnTo>
                  <a:lnTo>
                    <a:pt x="700" y="855"/>
                  </a:lnTo>
                  <a:lnTo>
                    <a:pt x="708" y="768"/>
                  </a:lnTo>
                  <a:lnTo>
                    <a:pt x="722" y="583"/>
                  </a:lnTo>
                  <a:lnTo>
                    <a:pt x="704" y="355"/>
                  </a:lnTo>
                  <a:lnTo>
                    <a:pt x="678" y="281"/>
                  </a:lnTo>
                  <a:lnTo>
                    <a:pt x="407" y="416"/>
                  </a:lnTo>
                  <a:lnTo>
                    <a:pt x="381" y="540"/>
                  </a:lnTo>
                  <a:lnTo>
                    <a:pt x="328" y="688"/>
                  </a:lnTo>
                  <a:lnTo>
                    <a:pt x="314" y="829"/>
                  </a:lnTo>
                  <a:lnTo>
                    <a:pt x="122" y="793"/>
                  </a:lnTo>
                  <a:lnTo>
                    <a:pt x="34" y="732"/>
                  </a:lnTo>
                  <a:lnTo>
                    <a:pt x="0" y="640"/>
                  </a:lnTo>
                  <a:lnTo>
                    <a:pt x="171" y="294"/>
                  </a:lnTo>
                  <a:lnTo>
                    <a:pt x="333" y="70"/>
                  </a:lnTo>
                  <a:lnTo>
                    <a:pt x="490" y="0"/>
                  </a:lnTo>
                  <a:lnTo>
                    <a:pt x="647" y="23"/>
                  </a:lnTo>
                  <a:lnTo>
                    <a:pt x="788" y="97"/>
                  </a:lnTo>
                  <a:lnTo>
                    <a:pt x="832" y="312"/>
                  </a:lnTo>
                  <a:lnTo>
                    <a:pt x="840" y="513"/>
                  </a:lnTo>
                  <a:lnTo>
                    <a:pt x="884" y="597"/>
                  </a:lnTo>
                  <a:lnTo>
                    <a:pt x="1032" y="789"/>
                  </a:lnTo>
                  <a:close/>
                </a:path>
              </a:pathLst>
            </a:custGeom>
            <a:solidFill>
              <a:srgbClr val="6699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633" y="1711"/>
              <a:ext cx="2779" cy="1783"/>
            </a:xfrm>
            <a:custGeom>
              <a:avLst/>
              <a:gdLst>
                <a:gd name="T0" fmla="*/ 569 w 1935"/>
                <a:gd name="T1" fmla="*/ 1353 h 1353"/>
                <a:gd name="T2" fmla="*/ 18 w 1935"/>
                <a:gd name="T3" fmla="*/ 1292 h 1353"/>
                <a:gd name="T4" fmla="*/ 0 w 1935"/>
                <a:gd name="T5" fmla="*/ 1192 h 1353"/>
                <a:gd name="T6" fmla="*/ 22 w 1935"/>
                <a:gd name="T7" fmla="*/ 1011 h 1353"/>
                <a:gd name="T8" fmla="*/ 83 w 1935"/>
                <a:gd name="T9" fmla="*/ 806 h 1353"/>
                <a:gd name="T10" fmla="*/ 193 w 1935"/>
                <a:gd name="T11" fmla="*/ 626 h 1353"/>
                <a:gd name="T12" fmla="*/ 319 w 1935"/>
                <a:gd name="T13" fmla="*/ 416 h 1353"/>
                <a:gd name="T14" fmla="*/ 372 w 1935"/>
                <a:gd name="T15" fmla="*/ 333 h 1353"/>
                <a:gd name="T16" fmla="*/ 416 w 1935"/>
                <a:gd name="T17" fmla="*/ 276 h 1353"/>
                <a:gd name="T18" fmla="*/ 749 w 1935"/>
                <a:gd name="T19" fmla="*/ 114 h 1353"/>
                <a:gd name="T20" fmla="*/ 888 w 1935"/>
                <a:gd name="T21" fmla="*/ 70 h 1353"/>
                <a:gd name="T22" fmla="*/ 1099 w 1935"/>
                <a:gd name="T23" fmla="*/ 34 h 1353"/>
                <a:gd name="T24" fmla="*/ 1190 w 1935"/>
                <a:gd name="T25" fmla="*/ 26 h 1353"/>
                <a:gd name="T26" fmla="*/ 1247 w 1935"/>
                <a:gd name="T27" fmla="*/ 74 h 1353"/>
                <a:gd name="T28" fmla="*/ 1343 w 1935"/>
                <a:gd name="T29" fmla="*/ 0 h 1353"/>
                <a:gd name="T30" fmla="*/ 1474 w 1935"/>
                <a:gd name="T31" fmla="*/ 9 h 1353"/>
                <a:gd name="T32" fmla="*/ 1610 w 1935"/>
                <a:gd name="T33" fmla="*/ 21 h 1353"/>
                <a:gd name="T34" fmla="*/ 1729 w 1935"/>
                <a:gd name="T35" fmla="*/ 91 h 1353"/>
                <a:gd name="T36" fmla="*/ 1798 w 1935"/>
                <a:gd name="T37" fmla="*/ 205 h 1353"/>
                <a:gd name="T38" fmla="*/ 1815 w 1935"/>
                <a:gd name="T39" fmla="*/ 350 h 1353"/>
                <a:gd name="T40" fmla="*/ 1733 w 1935"/>
                <a:gd name="T41" fmla="*/ 499 h 1353"/>
                <a:gd name="T42" fmla="*/ 1772 w 1935"/>
                <a:gd name="T43" fmla="*/ 722 h 1353"/>
                <a:gd name="T44" fmla="*/ 1868 w 1935"/>
                <a:gd name="T45" fmla="*/ 1099 h 1353"/>
                <a:gd name="T46" fmla="*/ 1935 w 1935"/>
                <a:gd name="T47" fmla="*/ 1249 h 1353"/>
                <a:gd name="T48" fmla="*/ 1930 w 1935"/>
                <a:gd name="T49" fmla="*/ 1283 h 1353"/>
                <a:gd name="T50" fmla="*/ 1851 w 1935"/>
                <a:gd name="T51" fmla="*/ 1287 h 1353"/>
                <a:gd name="T52" fmla="*/ 1760 w 1935"/>
                <a:gd name="T53" fmla="*/ 1196 h 1353"/>
                <a:gd name="T54" fmla="*/ 1628 w 1935"/>
                <a:gd name="T55" fmla="*/ 1064 h 1353"/>
                <a:gd name="T56" fmla="*/ 1536 w 1935"/>
                <a:gd name="T57" fmla="*/ 1021 h 1353"/>
                <a:gd name="T58" fmla="*/ 1474 w 1935"/>
                <a:gd name="T59" fmla="*/ 1003 h 1353"/>
                <a:gd name="T60" fmla="*/ 1536 w 1935"/>
                <a:gd name="T61" fmla="*/ 757 h 1353"/>
                <a:gd name="T62" fmla="*/ 1549 w 1935"/>
                <a:gd name="T63" fmla="*/ 570 h 1353"/>
                <a:gd name="T64" fmla="*/ 1457 w 1935"/>
                <a:gd name="T65" fmla="*/ 517 h 1353"/>
                <a:gd name="T66" fmla="*/ 1366 w 1935"/>
                <a:gd name="T67" fmla="*/ 504 h 1353"/>
                <a:gd name="T68" fmla="*/ 1120 w 1935"/>
                <a:gd name="T69" fmla="*/ 543 h 1353"/>
                <a:gd name="T70" fmla="*/ 967 w 1935"/>
                <a:gd name="T71" fmla="*/ 705 h 1353"/>
                <a:gd name="T72" fmla="*/ 871 w 1935"/>
                <a:gd name="T73" fmla="*/ 907 h 1353"/>
                <a:gd name="T74" fmla="*/ 806 w 1935"/>
                <a:gd name="T75" fmla="*/ 1029 h 1353"/>
                <a:gd name="T76" fmla="*/ 783 w 1935"/>
                <a:gd name="T77" fmla="*/ 1209 h 1353"/>
                <a:gd name="T78" fmla="*/ 687 w 1935"/>
                <a:gd name="T79" fmla="*/ 1336 h 1353"/>
                <a:gd name="T80" fmla="*/ 569 w 1935"/>
                <a:gd name="T81" fmla="*/ 1353 h 1353"/>
                <a:gd name="T82" fmla="*/ 569 w 1935"/>
                <a:gd name="T83" fmla="*/ 1353 h 13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35"/>
                <a:gd name="T127" fmla="*/ 0 h 1353"/>
                <a:gd name="T128" fmla="*/ 1935 w 1935"/>
                <a:gd name="T129" fmla="*/ 1353 h 13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35" h="1353">
                  <a:moveTo>
                    <a:pt x="569" y="1353"/>
                  </a:moveTo>
                  <a:lnTo>
                    <a:pt x="18" y="1292"/>
                  </a:lnTo>
                  <a:lnTo>
                    <a:pt x="0" y="1192"/>
                  </a:lnTo>
                  <a:lnTo>
                    <a:pt x="22" y="1011"/>
                  </a:lnTo>
                  <a:lnTo>
                    <a:pt x="83" y="806"/>
                  </a:lnTo>
                  <a:lnTo>
                    <a:pt x="193" y="626"/>
                  </a:lnTo>
                  <a:lnTo>
                    <a:pt x="319" y="416"/>
                  </a:lnTo>
                  <a:lnTo>
                    <a:pt x="372" y="333"/>
                  </a:lnTo>
                  <a:lnTo>
                    <a:pt x="416" y="276"/>
                  </a:lnTo>
                  <a:lnTo>
                    <a:pt x="749" y="114"/>
                  </a:lnTo>
                  <a:lnTo>
                    <a:pt x="888" y="70"/>
                  </a:lnTo>
                  <a:lnTo>
                    <a:pt x="1099" y="34"/>
                  </a:lnTo>
                  <a:lnTo>
                    <a:pt x="1190" y="26"/>
                  </a:lnTo>
                  <a:lnTo>
                    <a:pt x="1247" y="74"/>
                  </a:lnTo>
                  <a:lnTo>
                    <a:pt x="1343" y="0"/>
                  </a:lnTo>
                  <a:lnTo>
                    <a:pt x="1474" y="9"/>
                  </a:lnTo>
                  <a:lnTo>
                    <a:pt x="1610" y="21"/>
                  </a:lnTo>
                  <a:lnTo>
                    <a:pt x="1729" y="91"/>
                  </a:lnTo>
                  <a:lnTo>
                    <a:pt x="1798" y="205"/>
                  </a:lnTo>
                  <a:lnTo>
                    <a:pt x="1815" y="350"/>
                  </a:lnTo>
                  <a:lnTo>
                    <a:pt x="1733" y="499"/>
                  </a:lnTo>
                  <a:lnTo>
                    <a:pt x="1772" y="722"/>
                  </a:lnTo>
                  <a:lnTo>
                    <a:pt x="1868" y="1099"/>
                  </a:lnTo>
                  <a:lnTo>
                    <a:pt x="1935" y="1249"/>
                  </a:lnTo>
                  <a:lnTo>
                    <a:pt x="1930" y="1283"/>
                  </a:lnTo>
                  <a:lnTo>
                    <a:pt x="1851" y="1287"/>
                  </a:lnTo>
                  <a:lnTo>
                    <a:pt x="1760" y="1196"/>
                  </a:lnTo>
                  <a:lnTo>
                    <a:pt x="1628" y="1064"/>
                  </a:lnTo>
                  <a:lnTo>
                    <a:pt x="1536" y="1021"/>
                  </a:lnTo>
                  <a:lnTo>
                    <a:pt x="1474" y="1003"/>
                  </a:lnTo>
                  <a:lnTo>
                    <a:pt x="1536" y="757"/>
                  </a:lnTo>
                  <a:lnTo>
                    <a:pt x="1549" y="570"/>
                  </a:lnTo>
                  <a:lnTo>
                    <a:pt x="1457" y="517"/>
                  </a:lnTo>
                  <a:lnTo>
                    <a:pt x="1366" y="504"/>
                  </a:lnTo>
                  <a:lnTo>
                    <a:pt x="1120" y="543"/>
                  </a:lnTo>
                  <a:lnTo>
                    <a:pt x="967" y="705"/>
                  </a:lnTo>
                  <a:lnTo>
                    <a:pt x="871" y="907"/>
                  </a:lnTo>
                  <a:lnTo>
                    <a:pt x="806" y="1029"/>
                  </a:lnTo>
                  <a:lnTo>
                    <a:pt x="783" y="1209"/>
                  </a:lnTo>
                  <a:lnTo>
                    <a:pt x="687" y="1336"/>
                  </a:lnTo>
                  <a:lnTo>
                    <a:pt x="569" y="1353"/>
                  </a:lnTo>
                  <a:close/>
                </a:path>
              </a:pathLst>
            </a:custGeom>
            <a:solidFill>
              <a:srgbClr val="8C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242" y="1987"/>
              <a:ext cx="1070" cy="1344"/>
            </a:xfrm>
            <a:custGeom>
              <a:avLst/>
              <a:gdLst>
                <a:gd name="T0" fmla="*/ 17 w 743"/>
                <a:gd name="T1" fmla="*/ 96 h 1020"/>
                <a:gd name="T2" fmla="*/ 0 w 743"/>
                <a:gd name="T3" fmla="*/ 162 h 1020"/>
                <a:gd name="T4" fmla="*/ 0 w 743"/>
                <a:gd name="T5" fmla="*/ 341 h 1020"/>
                <a:gd name="T6" fmla="*/ 87 w 743"/>
                <a:gd name="T7" fmla="*/ 552 h 1020"/>
                <a:gd name="T8" fmla="*/ 148 w 743"/>
                <a:gd name="T9" fmla="*/ 649 h 1020"/>
                <a:gd name="T10" fmla="*/ 227 w 743"/>
                <a:gd name="T11" fmla="*/ 837 h 1020"/>
                <a:gd name="T12" fmla="*/ 293 w 743"/>
                <a:gd name="T13" fmla="*/ 972 h 1020"/>
                <a:gd name="T14" fmla="*/ 349 w 743"/>
                <a:gd name="T15" fmla="*/ 1020 h 1020"/>
                <a:gd name="T16" fmla="*/ 332 w 743"/>
                <a:gd name="T17" fmla="*/ 894 h 1020"/>
                <a:gd name="T18" fmla="*/ 385 w 743"/>
                <a:gd name="T19" fmla="*/ 793 h 1020"/>
                <a:gd name="T20" fmla="*/ 433 w 743"/>
                <a:gd name="T21" fmla="*/ 714 h 1020"/>
                <a:gd name="T22" fmla="*/ 503 w 743"/>
                <a:gd name="T23" fmla="*/ 573 h 1020"/>
                <a:gd name="T24" fmla="*/ 594 w 743"/>
                <a:gd name="T25" fmla="*/ 425 h 1020"/>
                <a:gd name="T26" fmla="*/ 743 w 743"/>
                <a:gd name="T27" fmla="*/ 307 h 1020"/>
                <a:gd name="T28" fmla="*/ 743 w 743"/>
                <a:gd name="T29" fmla="*/ 241 h 1020"/>
                <a:gd name="T30" fmla="*/ 642 w 743"/>
                <a:gd name="T31" fmla="*/ 197 h 1020"/>
                <a:gd name="T32" fmla="*/ 438 w 743"/>
                <a:gd name="T33" fmla="*/ 92 h 1020"/>
                <a:gd name="T34" fmla="*/ 328 w 743"/>
                <a:gd name="T35" fmla="*/ 13 h 1020"/>
                <a:gd name="T36" fmla="*/ 196 w 743"/>
                <a:gd name="T37" fmla="*/ 0 h 1020"/>
                <a:gd name="T38" fmla="*/ 17 w 743"/>
                <a:gd name="T39" fmla="*/ 96 h 1020"/>
                <a:gd name="T40" fmla="*/ 17 w 743"/>
                <a:gd name="T41" fmla="*/ 96 h 10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3"/>
                <a:gd name="T64" fmla="*/ 0 h 1020"/>
                <a:gd name="T65" fmla="*/ 743 w 743"/>
                <a:gd name="T66" fmla="*/ 1020 h 10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3" h="1020">
                  <a:moveTo>
                    <a:pt x="17" y="96"/>
                  </a:moveTo>
                  <a:lnTo>
                    <a:pt x="0" y="162"/>
                  </a:lnTo>
                  <a:lnTo>
                    <a:pt x="0" y="341"/>
                  </a:lnTo>
                  <a:lnTo>
                    <a:pt x="87" y="552"/>
                  </a:lnTo>
                  <a:lnTo>
                    <a:pt x="148" y="649"/>
                  </a:lnTo>
                  <a:lnTo>
                    <a:pt x="227" y="837"/>
                  </a:lnTo>
                  <a:lnTo>
                    <a:pt x="293" y="972"/>
                  </a:lnTo>
                  <a:lnTo>
                    <a:pt x="349" y="1020"/>
                  </a:lnTo>
                  <a:lnTo>
                    <a:pt x="332" y="894"/>
                  </a:lnTo>
                  <a:lnTo>
                    <a:pt x="385" y="793"/>
                  </a:lnTo>
                  <a:lnTo>
                    <a:pt x="433" y="714"/>
                  </a:lnTo>
                  <a:lnTo>
                    <a:pt x="503" y="573"/>
                  </a:lnTo>
                  <a:lnTo>
                    <a:pt x="594" y="425"/>
                  </a:lnTo>
                  <a:lnTo>
                    <a:pt x="743" y="307"/>
                  </a:lnTo>
                  <a:lnTo>
                    <a:pt x="743" y="241"/>
                  </a:lnTo>
                  <a:lnTo>
                    <a:pt x="642" y="197"/>
                  </a:lnTo>
                  <a:lnTo>
                    <a:pt x="438" y="92"/>
                  </a:lnTo>
                  <a:lnTo>
                    <a:pt x="328" y="13"/>
                  </a:lnTo>
                  <a:lnTo>
                    <a:pt x="196" y="0"/>
                  </a:lnTo>
                  <a:lnTo>
                    <a:pt x="17" y="96"/>
                  </a:lnTo>
                  <a:close/>
                </a:path>
              </a:pathLst>
            </a:custGeom>
            <a:solidFill>
              <a:srgbClr val="F2E5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042" y="1277"/>
              <a:ext cx="390" cy="429"/>
            </a:xfrm>
            <a:custGeom>
              <a:avLst/>
              <a:gdLst>
                <a:gd name="T0" fmla="*/ 123 w 272"/>
                <a:gd name="T1" fmla="*/ 325 h 325"/>
                <a:gd name="T2" fmla="*/ 79 w 272"/>
                <a:gd name="T3" fmla="*/ 325 h 325"/>
                <a:gd name="T4" fmla="*/ 35 w 272"/>
                <a:gd name="T5" fmla="*/ 241 h 325"/>
                <a:gd name="T6" fmla="*/ 0 w 272"/>
                <a:gd name="T7" fmla="*/ 207 h 325"/>
                <a:gd name="T8" fmla="*/ 14 w 272"/>
                <a:gd name="T9" fmla="*/ 158 h 325"/>
                <a:gd name="T10" fmla="*/ 18 w 272"/>
                <a:gd name="T11" fmla="*/ 101 h 325"/>
                <a:gd name="T12" fmla="*/ 53 w 272"/>
                <a:gd name="T13" fmla="*/ 101 h 325"/>
                <a:gd name="T14" fmla="*/ 79 w 272"/>
                <a:gd name="T15" fmla="*/ 36 h 325"/>
                <a:gd name="T16" fmla="*/ 114 w 272"/>
                <a:gd name="T17" fmla="*/ 0 h 325"/>
                <a:gd name="T18" fmla="*/ 166 w 272"/>
                <a:gd name="T19" fmla="*/ 26 h 325"/>
                <a:gd name="T20" fmla="*/ 223 w 272"/>
                <a:gd name="T21" fmla="*/ 49 h 325"/>
                <a:gd name="T22" fmla="*/ 272 w 272"/>
                <a:gd name="T23" fmla="*/ 79 h 325"/>
                <a:gd name="T24" fmla="*/ 263 w 272"/>
                <a:gd name="T25" fmla="*/ 188 h 325"/>
                <a:gd name="T26" fmla="*/ 123 w 272"/>
                <a:gd name="T27" fmla="*/ 325 h 325"/>
                <a:gd name="T28" fmla="*/ 123 w 272"/>
                <a:gd name="T29" fmla="*/ 325 h 3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2"/>
                <a:gd name="T46" fmla="*/ 0 h 325"/>
                <a:gd name="T47" fmla="*/ 272 w 272"/>
                <a:gd name="T48" fmla="*/ 325 h 3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2" h="325">
                  <a:moveTo>
                    <a:pt x="123" y="325"/>
                  </a:moveTo>
                  <a:lnTo>
                    <a:pt x="79" y="325"/>
                  </a:lnTo>
                  <a:lnTo>
                    <a:pt x="35" y="241"/>
                  </a:lnTo>
                  <a:lnTo>
                    <a:pt x="0" y="207"/>
                  </a:lnTo>
                  <a:lnTo>
                    <a:pt x="14" y="158"/>
                  </a:lnTo>
                  <a:lnTo>
                    <a:pt x="18" y="101"/>
                  </a:lnTo>
                  <a:lnTo>
                    <a:pt x="53" y="101"/>
                  </a:lnTo>
                  <a:lnTo>
                    <a:pt x="79" y="36"/>
                  </a:lnTo>
                  <a:lnTo>
                    <a:pt x="114" y="0"/>
                  </a:lnTo>
                  <a:lnTo>
                    <a:pt x="166" y="26"/>
                  </a:lnTo>
                  <a:lnTo>
                    <a:pt x="223" y="49"/>
                  </a:lnTo>
                  <a:lnTo>
                    <a:pt x="272" y="79"/>
                  </a:lnTo>
                  <a:lnTo>
                    <a:pt x="263" y="188"/>
                  </a:lnTo>
                  <a:lnTo>
                    <a:pt x="123" y="325"/>
                  </a:lnTo>
                  <a:close/>
                </a:path>
              </a:pathLst>
            </a:custGeom>
            <a:solidFill>
              <a:srgbClr val="FFD9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587" y="2888"/>
              <a:ext cx="328" cy="703"/>
            </a:xfrm>
            <a:custGeom>
              <a:avLst/>
              <a:gdLst>
                <a:gd name="T0" fmla="*/ 48 w 228"/>
                <a:gd name="T1" fmla="*/ 35 h 535"/>
                <a:gd name="T2" fmla="*/ 74 w 228"/>
                <a:gd name="T3" fmla="*/ 132 h 535"/>
                <a:gd name="T4" fmla="*/ 184 w 228"/>
                <a:gd name="T5" fmla="*/ 381 h 535"/>
                <a:gd name="T6" fmla="*/ 228 w 228"/>
                <a:gd name="T7" fmla="*/ 535 h 535"/>
                <a:gd name="T8" fmla="*/ 193 w 228"/>
                <a:gd name="T9" fmla="*/ 504 h 535"/>
                <a:gd name="T10" fmla="*/ 92 w 228"/>
                <a:gd name="T11" fmla="*/ 272 h 535"/>
                <a:gd name="T12" fmla="*/ 0 w 228"/>
                <a:gd name="T13" fmla="*/ 48 h 535"/>
                <a:gd name="T14" fmla="*/ 35 w 228"/>
                <a:gd name="T15" fmla="*/ 0 h 535"/>
                <a:gd name="T16" fmla="*/ 48 w 228"/>
                <a:gd name="T17" fmla="*/ 35 h 535"/>
                <a:gd name="T18" fmla="*/ 48 w 228"/>
                <a:gd name="T19" fmla="*/ 35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8"/>
                <a:gd name="T31" fmla="*/ 0 h 535"/>
                <a:gd name="T32" fmla="*/ 228 w 228"/>
                <a:gd name="T33" fmla="*/ 535 h 5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8" h="535">
                  <a:moveTo>
                    <a:pt x="48" y="35"/>
                  </a:moveTo>
                  <a:lnTo>
                    <a:pt x="74" y="132"/>
                  </a:lnTo>
                  <a:lnTo>
                    <a:pt x="184" y="381"/>
                  </a:lnTo>
                  <a:lnTo>
                    <a:pt x="228" y="535"/>
                  </a:lnTo>
                  <a:lnTo>
                    <a:pt x="193" y="504"/>
                  </a:lnTo>
                  <a:lnTo>
                    <a:pt x="92" y="272"/>
                  </a:lnTo>
                  <a:lnTo>
                    <a:pt x="0" y="48"/>
                  </a:lnTo>
                  <a:lnTo>
                    <a:pt x="35" y="0"/>
                  </a:lnTo>
                  <a:lnTo>
                    <a:pt x="48" y="35"/>
                  </a:lnTo>
                  <a:close/>
                </a:path>
              </a:pathLst>
            </a:custGeom>
            <a:solidFill>
              <a:srgbClr val="E5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932" y="2812"/>
              <a:ext cx="164" cy="765"/>
            </a:xfrm>
            <a:custGeom>
              <a:avLst/>
              <a:gdLst>
                <a:gd name="T0" fmla="*/ 62 w 114"/>
                <a:gd name="T1" fmla="*/ 4 h 583"/>
                <a:gd name="T2" fmla="*/ 114 w 114"/>
                <a:gd name="T3" fmla="*/ 0 h 583"/>
                <a:gd name="T4" fmla="*/ 71 w 114"/>
                <a:gd name="T5" fmla="*/ 175 h 583"/>
                <a:gd name="T6" fmla="*/ 49 w 114"/>
                <a:gd name="T7" fmla="*/ 430 h 583"/>
                <a:gd name="T8" fmla="*/ 23 w 114"/>
                <a:gd name="T9" fmla="*/ 583 h 583"/>
                <a:gd name="T10" fmla="*/ 0 w 114"/>
                <a:gd name="T11" fmla="*/ 535 h 583"/>
                <a:gd name="T12" fmla="*/ 32 w 114"/>
                <a:gd name="T13" fmla="*/ 198 h 583"/>
                <a:gd name="T14" fmla="*/ 62 w 114"/>
                <a:gd name="T15" fmla="*/ 4 h 583"/>
                <a:gd name="T16" fmla="*/ 62 w 114"/>
                <a:gd name="T17" fmla="*/ 4 h 5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"/>
                <a:gd name="T28" fmla="*/ 0 h 583"/>
                <a:gd name="T29" fmla="*/ 114 w 114"/>
                <a:gd name="T30" fmla="*/ 583 h 5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" h="583">
                  <a:moveTo>
                    <a:pt x="62" y="4"/>
                  </a:moveTo>
                  <a:lnTo>
                    <a:pt x="114" y="0"/>
                  </a:lnTo>
                  <a:lnTo>
                    <a:pt x="71" y="175"/>
                  </a:lnTo>
                  <a:lnTo>
                    <a:pt x="49" y="430"/>
                  </a:lnTo>
                  <a:lnTo>
                    <a:pt x="23" y="583"/>
                  </a:lnTo>
                  <a:lnTo>
                    <a:pt x="0" y="535"/>
                  </a:lnTo>
                  <a:lnTo>
                    <a:pt x="32" y="198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rgbClr val="B28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349" y="3006"/>
              <a:ext cx="192" cy="469"/>
            </a:xfrm>
            <a:custGeom>
              <a:avLst/>
              <a:gdLst>
                <a:gd name="T0" fmla="*/ 0 w 136"/>
                <a:gd name="T1" fmla="*/ 333 h 355"/>
                <a:gd name="T2" fmla="*/ 27 w 136"/>
                <a:gd name="T3" fmla="*/ 258 h 355"/>
                <a:gd name="T4" fmla="*/ 71 w 136"/>
                <a:gd name="T5" fmla="*/ 158 h 355"/>
                <a:gd name="T6" fmla="*/ 97 w 136"/>
                <a:gd name="T7" fmla="*/ 79 h 355"/>
                <a:gd name="T8" fmla="*/ 132 w 136"/>
                <a:gd name="T9" fmla="*/ 0 h 355"/>
                <a:gd name="T10" fmla="*/ 136 w 136"/>
                <a:gd name="T11" fmla="*/ 49 h 355"/>
                <a:gd name="T12" fmla="*/ 119 w 136"/>
                <a:gd name="T13" fmla="*/ 171 h 355"/>
                <a:gd name="T14" fmla="*/ 105 w 136"/>
                <a:gd name="T15" fmla="*/ 254 h 355"/>
                <a:gd name="T16" fmla="*/ 119 w 136"/>
                <a:gd name="T17" fmla="*/ 355 h 355"/>
                <a:gd name="T18" fmla="*/ 0 w 136"/>
                <a:gd name="T19" fmla="*/ 333 h 355"/>
                <a:gd name="T20" fmla="*/ 0 w 136"/>
                <a:gd name="T21" fmla="*/ 333 h 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355"/>
                <a:gd name="T35" fmla="*/ 136 w 136"/>
                <a:gd name="T36" fmla="*/ 355 h 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355">
                  <a:moveTo>
                    <a:pt x="0" y="333"/>
                  </a:moveTo>
                  <a:lnTo>
                    <a:pt x="27" y="258"/>
                  </a:lnTo>
                  <a:lnTo>
                    <a:pt x="71" y="158"/>
                  </a:lnTo>
                  <a:lnTo>
                    <a:pt x="97" y="79"/>
                  </a:lnTo>
                  <a:lnTo>
                    <a:pt x="132" y="0"/>
                  </a:lnTo>
                  <a:lnTo>
                    <a:pt x="136" y="49"/>
                  </a:lnTo>
                  <a:lnTo>
                    <a:pt x="119" y="171"/>
                  </a:lnTo>
                  <a:lnTo>
                    <a:pt x="105" y="254"/>
                  </a:lnTo>
                  <a:lnTo>
                    <a:pt x="119" y="355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481" y="2380"/>
              <a:ext cx="460" cy="571"/>
            </a:xfrm>
            <a:custGeom>
              <a:avLst/>
              <a:gdLst>
                <a:gd name="T0" fmla="*/ 0 w 319"/>
                <a:gd name="T1" fmla="*/ 66 h 433"/>
                <a:gd name="T2" fmla="*/ 87 w 319"/>
                <a:gd name="T3" fmla="*/ 74 h 433"/>
                <a:gd name="T4" fmla="*/ 139 w 319"/>
                <a:gd name="T5" fmla="*/ 162 h 433"/>
                <a:gd name="T6" fmla="*/ 205 w 319"/>
                <a:gd name="T7" fmla="*/ 306 h 433"/>
                <a:gd name="T8" fmla="*/ 258 w 319"/>
                <a:gd name="T9" fmla="*/ 433 h 433"/>
                <a:gd name="T10" fmla="*/ 319 w 319"/>
                <a:gd name="T11" fmla="*/ 306 h 433"/>
                <a:gd name="T12" fmla="*/ 245 w 319"/>
                <a:gd name="T13" fmla="*/ 218 h 433"/>
                <a:gd name="T14" fmla="*/ 122 w 319"/>
                <a:gd name="T15" fmla="*/ 62 h 433"/>
                <a:gd name="T16" fmla="*/ 109 w 319"/>
                <a:gd name="T17" fmla="*/ 0 h 433"/>
                <a:gd name="T18" fmla="*/ 26 w 319"/>
                <a:gd name="T19" fmla="*/ 48 h 433"/>
                <a:gd name="T20" fmla="*/ 0 w 319"/>
                <a:gd name="T21" fmla="*/ 66 h 433"/>
                <a:gd name="T22" fmla="*/ 0 w 319"/>
                <a:gd name="T23" fmla="*/ 66 h 4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433"/>
                <a:gd name="T38" fmla="*/ 319 w 319"/>
                <a:gd name="T39" fmla="*/ 433 h 4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433">
                  <a:moveTo>
                    <a:pt x="0" y="66"/>
                  </a:moveTo>
                  <a:lnTo>
                    <a:pt x="87" y="74"/>
                  </a:lnTo>
                  <a:lnTo>
                    <a:pt x="139" y="162"/>
                  </a:lnTo>
                  <a:lnTo>
                    <a:pt x="205" y="306"/>
                  </a:lnTo>
                  <a:lnTo>
                    <a:pt x="258" y="433"/>
                  </a:lnTo>
                  <a:lnTo>
                    <a:pt x="319" y="306"/>
                  </a:lnTo>
                  <a:lnTo>
                    <a:pt x="245" y="218"/>
                  </a:lnTo>
                  <a:lnTo>
                    <a:pt x="122" y="62"/>
                  </a:lnTo>
                  <a:lnTo>
                    <a:pt x="109" y="0"/>
                  </a:lnTo>
                  <a:lnTo>
                    <a:pt x="26" y="4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349" y="1914"/>
              <a:ext cx="339" cy="418"/>
            </a:xfrm>
            <a:custGeom>
              <a:avLst/>
              <a:gdLst>
                <a:gd name="T0" fmla="*/ 0 w 237"/>
                <a:gd name="T1" fmla="*/ 166 h 320"/>
                <a:gd name="T2" fmla="*/ 27 w 237"/>
                <a:gd name="T3" fmla="*/ 83 h 320"/>
                <a:gd name="T4" fmla="*/ 71 w 237"/>
                <a:gd name="T5" fmla="*/ 35 h 320"/>
                <a:gd name="T6" fmla="*/ 132 w 237"/>
                <a:gd name="T7" fmla="*/ 0 h 320"/>
                <a:gd name="T8" fmla="*/ 180 w 237"/>
                <a:gd name="T9" fmla="*/ 27 h 320"/>
                <a:gd name="T10" fmla="*/ 166 w 237"/>
                <a:gd name="T11" fmla="*/ 79 h 320"/>
                <a:gd name="T12" fmla="*/ 226 w 237"/>
                <a:gd name="T13" fmla="*/ 83 h 320"/>
                <a:gd name="T14" fmla="*/ 202 w 237"/>
                <a:gd name="T15" fmla="*/ 153 h 320"/>
                <a:gd name="T16" fmla="*/ 237 w 237"/>
                <a:gd name="T17" fmla="*/ 175 h 320"/>
                <a:gd name="T18" fmla="*/ 202 w 237"/>
                <a:gd name="T19" fmla="*/ 210 h 320"/>
                <a:gd name="T20" fmla="*/ 158 w 237"/>
                <a:gd name="T21" fmla="*/ 320 h 320"/>
                <a:gd name="T22" fmla="*/ 0 w 237"/>
                <a:gd name="T23" fmla="*/ 166 h 320"/>
                <a:gd name="T24" fmla="*/ 0 w 237"/>
                <a:gd name="T25" fmla="*/ 166 h 3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"/>
                <a:gd name="T40" fmla="*/ 0 h 320"/>
                <a:gd name="T41" fmla="*/ 237 w 237"/>
                <a:gd name="T42" fmla="*/ 320 h 3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" h="320">
                  <a:moveTo>
                    <a:pt x="0" y="166"/>
                  </a:moveTo>
                  <a:lnTo>
                    <a:pt x="27" y="83"/>
                  </a:lnTo>
                  <a:lnTo>
                    <a:pt x="71" y="35"/>
                  </a:lnTo>
                  <a:lnTo>
                    <a:pt x="132" y="0"/>
                  </a:lnTo>
                  <a:lnTo>
                    <a:pt x="180" y="27"/>
                  </a:lnTo>
                  <a:lnTo>
                    <a:pt x="166" y="79"/>
                  </a:lnTo>
                  <a:lnTo>
                    <a:pt x="226" y="83"/>
                  </a:lnTo>
                  <a:lnTo>
                    <a:pt x="202" y="153"/>
                  </a:lnTo>
                  <a:lnTo>
                    <a:pt x="237" y="175"/>
                  </a:lnTo>
                  <a:lnTo>
                    <a:pt x="202" y="210"/>
                  </a:lnTo>
                  <a:lnTo>
                    <a:pt x="158" y="32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B28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286" y="2109"/>
              <a:ext cx="413" cy="881"/>
            </a:xfrm>
            <a:custGeom>
              <a:avLst/>
              <a:gdLst>
                <a:gd name="T0" fmla="*/ 49 w 289"/>
                <a:gd name="T1" fmla="*/ 12 h 670"/>
                <a:gd name="T2" fmla="*/ 26 w 289"/>
                <a:gd name="T3" fmla="*/ 109 h 670"/>
                <a:gd name="T4" fmla="*/ 17 w 289"/>
                <a:gd name="T5" fmla="*/ 241 h 670"/>
                <a:gd name="T6" fmla="*/ 26 w 289"/>
                <a:gd name="T7" fmla="*/ 373 h 670"/>
                <a:gd name="T8" fmla="*/ 34 w 289"/>
                <a:gd name="T9" fmla="*/ 455 h 670"/>
                <a:gd name="T10" fmla="*/ 0 w 289"/>
                <a:gd name="T11" fmla="*/ 569 h 670"/>
                <a:gd name="T12" fmla="*/ 9 w 289"/>
                <a:gd name="T13" fmla="*/ 613 h 670"/>
                <a:gd name="T14" fmla="*/ 61 w 289"/>
                <a:gd name="T15" fmla="*/ 599 h 670"/>
                <a:gd name="T16" fmla="*/ 87 w 289"/>
                <a:gd name="T17" fmla="*/ 565 h 670"/>
                <a:gd name="T18" fmla="*/ 114 w 289"/>
                <a:gd name="T19" fmla="*/ 639 h 670"/>
                <a:gd name="T20" fmla="*/ 148 w 289"/>
                <a:gd name="T21" fmla="*/ 670 h 670"/>
                <a:gd name="T22" fmla="*/ 209 w 289"/>
                <a:gd name="T23" fmla="*/ 662 h 670"/>
                <a:gd name="T24" fmla="*/ 253 w 289"/>
                <a:gd name="T25" fmla="*/ 595 h 670"/>
                <a:gd name="T26" fmla="*/ 289 w 289"/>
                <a:gd name="T27" fmla="*/ 481 h 670"/>
                <a:gd name="T28" fmla="*/ 272 w 289"/>
                <a:gd name="T29" fmla="*/ 407 h 670"/>
                <a:gd name="T30" fmla="*/ 209 w 289"/>
                <a:gd name="T31" fmla="*/ 249 h 670"/>
                <a:gd name="T32" fmla="*/ 205 w 289"/>
                <a:gd name="T33" fmla="*/ 98 h 670"/>
                <a:gd name="T34" fmla="*/ 199 w 289"/>
                <a:gd name="T35" fmla="*/ 58 h 670"/>
                <a:gd name="T36" fmla="*/ 148 w 289"/>
                <a:gd name="T37" fmla="*/ 53 h 670"/>
                <a:gd name="T38" fmla="*/ 108 w 289"/>
                <a:gd name="T39" fmla="*/ 28 h 670"/>
                <a:gd name="T40" fmla="*/ 79 w 289"/>
                <a:gd name="T41" fmla="*/ 0 h 670"/>
                <a:gd name="T42" fmla="*/ 49 w 289"/>
                <a:gd name="T43" fmla="*/ 12 h 670"/>
                <a:gd name="T44" fmla="*/ 49 w 289"/>
                <a:gd name="T45" fmla="*/ 12 h 6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9"/>
                <a:gd name="T70" fmla="*/ 0 h 670"/>
                <a:gd name="T71" fmla="*/ 289 w 289"/>
                <a:gd name="T72" fmla="*/ 670 h 6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9" h="670">
                  <a:moveTo>
                    <a:pt x="49" y="12"/>
                  </a:moveTo>
                  <a:lnTo>
                    <a:pt x="26" y="109"/>
                  </a:lnTo>
                  <a:lnTo>
                    <a:pt x="17" y="241"/>
                  </a:lnTo>
                  <a:lnTo>
                    <a:pt x="26" y="373"/>
                  </a:lnTo>
                  <a:lnTo>
                    <a:pt x="34" y="455"/>
                  </a:lnTo>
                  <a:lnTo>
                    <a:pt x="0" y="569"/>
                  </a:lnTo>
                  <a:lnTo>
                    <a:pt x="9" y="613"/>
                  </a:lnTo>
                  <a:lnTo>
                    <a:pt x="61" y="599"/>
                  </a:lnTo>
                  <a:lnTo>
                    <a:pt x="87" y="565"/>
                  </a:lnTo>
                  <a:lnTo>
                    <a:pt x="114" y="639"/>
                  </a:lnTo>
                  <a:lnTo>
                    <a:pt x="148" y="670"/>
                  </a:lnTo>
                  <a:lnTo>
                    <a:pt x="209" y="662"/>
                  </a:lnTo>
                  <a:lnTo>
                    <a:pt x="253" y="595"/>
                  </a:lnTo>
                  <a:lnTo>
                    <a:pt x="289" y="481"/>
                  </a:lnTo>
                  <a:lnTo>
                    <a:pt x="272" y="407"/>
                  </a:lnTo>
                  <a:lnTo>
                    <a:pt x="209" y="249"/>
                  </a:lnTo>
                  <a:lnTo>
                    <a:pt x="205" y="98"/>
                  </a:lnTo>
                  <a:lnTo>
                    <a:pt x="199" y="58"/>
                  </a:lnTo>
                  <a:lnTo>
                    <a:pt x="148" y="53"/>
                  </a:lnTo>
                  <a:lnTo>
                    <a:pt x="108" y="28"/>
                  </a:lnTo>
                  <a:lnTo>
                    <a:pt x="79" y="0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F2D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3901" y="3156"/>
              <a:ext cx="195" cy="175"/>
            </a:xfrm>
            <a:custGeom>
              <a:avLst/>
              <a:gdLst>
                <a:gd name="T0" fmla="*/ 48 w 135"/>
                <a:gd name="T1" fmla="*/ 0 h 131"/>
                <a:gd name="T2" fmla="*/ 0 w 135"/>
                <a:gd name="T3" fmla="*/ 36 h 131"/>
                <a:gd name="T4" fmla="*/ 4 w 135"/>
                <a:gd name="T5" fmla="*/ 87 h 131"/>
                <a:gd name="T6" fmla="*/ 35 w 135"/>
                <a:gd name="T7" fmla="*/ 131 h 131"/>
                <a:gd name="T8" fmla="*/ 70 w 135"/>
                <a:gd name="T9" fmla="*/ 74 h 131"/>
                <a:gd name="T10" fmla="*/ 122 w 135"/>
                <a:gd name="T11" fmla="*/ 53 h 131"/>
                <a:gd name="T12" fmla="*/ 135 w 135"/>
                <a:gd name="T13" fmla="*/ 5 h 131"/>
                <a:gd name="T14" fmla="*/ 105 w 135"/>
                <a:gd name="T15" fmla="*/ 0 h 131"/>
                <a:gd name="T16" fmla="*/ 48 w 135"/>
                <a:gd name="T17" fmla="*/ 0 h 131"/>
                <a:gd name="T18" fmla="*/ 48 w 135"/>
                <a:gd name="T19" fmla="*/ 0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31"/>
                <a:gd name="T32" fmla="*/ 135 w 135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31">
                  <a:moveTo>
                    <a:pt x="48" y="0"/>
                  </a:moveTo>
                  <a:lnTo>
                    <a:pt x="0" y="36"/>
                  </a:lnTo>
                  <a:lnTo>
                    <a:pt x="4" y="87"/>
                  </a:lnTo>
                  <a:lnTo>
                    <a:pt x="35" y="131"/>
                  </a:lnTo>
                  <a:lnTo>
                    <a:pt x="70" y="74"/>
                  </a:lnTo>
                  <a:lnTo>
                    <a:pt x="122" y="53"/>
                  </a:lnTo>
                  <a:lnTo>
                    <a:pt x="135" y="5"/>
                  </a:lnTo>
                  <a:lnTo>
                    <a:pt x="105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D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619" y="3291"/>
              <a:ext cx="301" cy="179"/>
            </a:xfrm>
            <a:custGeom>
              <a:avLst/>
              <a:gdLst>
                <a:gd name="T0" fmla="*/ 43 w 210"/>
                <a:gd name="T1" fmla="*/ 43 h 136"/>
                <a:gd name="T2" fmla="*/ 0 w 210"/>
                <a:gd name="T3" fmla="*/ 131 h 136"/>
                <a:gd name="T4" fmla="*/ 5 w 210"/>
                <a:gd name="T5" fmla="*/ 136 h 136"/>
                <a:gd name="T6" fmla="*/ 105 w 210"/>
                <a:gd name="T7" fmla="*/ 118 h 136"/>
                <a:gd name="T8" fmla="*/ 206 w 210"/>
                <a:gd name="T9" fmla="*/ 123 h 136"/>
                <a:gd name="T10" fmla="*/ 210 w 210"/>
                <a:gd name="T11" fmla="*/ 92 h 136"/>
                <a:gd name="T12" fmla="*/ 136 w 210"/>
                <a:gd name="T13" fmla="*/ 49 h 136"/>
                <a:gd name="T14" fmla="*/ 162 w 210"/>
                <a:gd name="T15" fmla="*/ 0 h 136"/>
                <a:gd name="T16" fmla="*/ 43 w 210"/>
                <a:gd name="T17" fmla="*/ 43 h 136"/>
                <a:gd name="T18" fmla="*/ 43 w 210"/>
                <a:gd name="T19" fmla="*/ 43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0"/>
                <a:gd name="T31" fmla="*/ 0 h 136"/>
                <a:gd name="T32" fmla="*/ 210 w 210"/>
                <a:gd name="T33" fmla="*/ 136 h 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0" h="136">
                  <a:moveTo>
                    <a:pt x="43" y="43"/>
                  </a:moveTo>
                  <a:lnTo>
                    <a:pt x="0" y="131"/>
                  </a:lnTo>
                  <a:lnTo>
                    <a:pt x="5" y="136"/>
                  </a:lnTo>
                  <a:lnTo>
                    <a:pt x="105" y="118"/>
                  </a:lnTo>
                  <a:lnTo>
                    <a:pt x="206" y="123"/>
                  </a:lnTo>
                  <a:lnTo>
                    <a:pt x="210" y="92"/>
                  </a:lnTo>
                  <a:lnTo>
                    <a:pt x="136" y="49"/>
                  </a:lnTo>
                  <a:lnTo>
                    <a:pt x="162" y="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EBC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576" y="1622"/>
              <a:ext cx="281" cy="200"/>
            </a:xfrm>
            <a:custGeom>
              <a:avLst/>
              <a:gdLst>
                <a:gd name="T0" fmla="*/ 101 w 197"/>
                <a:gd name="T1" fmla="*/ 15 h 151"/>
                <a:gd name="T2" fmla="*/ 35 w 197"/>
                <a:gd name="T3" fmla="*/ 20 h 151"/>
                <a:gd name="T4" fmla="*/ 0 w 197"/>
                <a:gd name="T5" fmla="*/ 54 h 151"/>
                <a:gd name="T6" fmla="*/ 14 w 197"/>
                <a:gd name="T7" fmla="*/ 116 h 151"/>
                <a:gd name="T8" fmla="*/ 52 w 197"/>
                <a:gd name="T9" fmla="*/ 151 h 151"/>
                <a:gd name="T10" fmla="*/ 96 w 197"/>
                <a:gd name="T11" fmla="*/ 134 h 151"/>
                <a:gd name="T12" fmla="*/ 127 w 197"/>
                <a:gd name="T13" fmla="*/ 85 h 151"/>
                <a:gd name="T14" fmla="*/ 189 w 197"/>
                <a:gd name="T15" fmla="*/ 133 h 151"/>
                <a:gd name="T16" fmla="*/ 197 w 197"/>
                <a:gd name="T17" fmla="*/ 33 h 151"/>
                <a:gd name="T18" fmla="*/ 169 w 197"/>
                <a:gd name="T19" fmla="*/ 0 h 151"/>
                <a:gd name="T20" fmla="*/ 101 w 197"/>
                <a:gd name="T21" fmla="*/ 15 h 151"/>
                <a:gd name="T22" fmla="*/ 101 w 197"/>
                <a:gd name="T23" fmla="*/ 15 h 1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7"/>
                <a:gd name="T37" fmla="*/ 0 h 151"/>
                <a:gd name="T38" fmla="*/ 197 w 197"/>
                <a:gd name="T39" fmla="*/ 151 h 1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7" h="151">
                  <a:moveTo>
                    <a:pt x="101" y="15"/>
                  </a:moveTo>
                  <a:lnTo>
                    <a:pt x="35" y="20"/>
                  </a:lnTo>
                  <a:lnTo>
                    <a:pt x="0" y="54"/>
                  </a:lnTo>
                  <a:lnTo>
                    <a:pt x="14" y="116"/>
                  </a:lnTo>
                  <a:lnTo>
                    <a:pt x="52" y="151"/>
                  </a:lnTo>
                  <a:lnTo>
                    <a:pt x="96" y="134"/>
                  </a:lnTo>
                  <a:lnTo>
                    <a:pt x="127" y="85"/>
                  </a:lnTo>
                  <a:lnTo>
                    <a:pt x="189" y="133"/>
                  </a:lnTo>
                  <a:lnTo>
                    <a:pt x="197" y="33"/>
                  </a:lnTo>
                  <a:lnTo>
                    <a:pt x="169" y="0"/>
                  </a:lnTo>
                  <a:lnTo>
                    <a:pt x="101" y="15"/>
                  </a:lnTo>
                  <a:close/>
                </a:path>
              </a:pathLst>
            </a:custGeom>
            <a:solidFill>
              <a:srgbClr val="EBC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142" y="1372"/>
              <a:ext cx="502" cy="1047"/>
            </a:xfrm>
            <a:custGeom>
              <a:avLst/>
              <a:gdLst>
                <a:gd name="T0" fmla="*/ 57 w 350"/>
                <a:gd name="T1" fmla="*/ 219 h 797"/>
                <a:gd name="T2" fmla="*/ 39 w 350"/>
                <a:gd name="T3" fmla="*/ 154 h 797"/>
                <a:gd name="T4" fmla="*/ 0 w 350"/>
                <a:gd name="T5" fmla="*/ 101 h 797"/>
                <a:gd name="T6" fmla="*/ 17 w 350"/>
                <a:gd name="T7" fmla="*/ 70 h 797"/>
                <a:gd name="T8" fmla="*/ 13 w 350"/>
                <a:gd name="T9" fmla="*/ 31 h 797"/>
                <a:gd name="T10" fmla="*/ 57 w 350"/>
                <a:gd name="T11" fmla="*/ 0 h 797"/>
                <a:gd name="T12" fmla="*/ 95 w 350"/>
                <a:gd name="T13" fmla="*/ 0 h 797"/>
                <a:gd name="T14" fmla="*/ 148 w 350"/>
                <a:gd name="T15" fmla="*/ 40 h 797"/>
                <a:gd name="T16" fmla="*/ 201 w 350"/>
                <a:gd name="T17" fmla="*/ 215 h 797"/>
                <a:gd name="T18" fmla="*/ 249 w 350"/>
                <a:gd name="T19" fmla="*/ 439 h 797"/>
                <a:gd name="T20" fmla="*/ 280 w 350"/>
                <a:gd name="T21" fmla="*/ 535 h 797"/>
                <a:gd name="T22" fmla="*/ 337 w 350"/>
                <a:gd name="T23" fmla="*/ 596 h 797"/>
                <a:gd name="T24" fmla="*/ 350 w 350"/>
                <a:gd name="T25" fmla="*/ 631 h 797"/>
                <a:gd name="T26" fmla="*/ 301 w 350"/>
                <a:gd name="T27" fmla="*/ 639 h 797"/>
                <a:gd name="T28" fmla="*/ 319 w 350"/>
                <a:gd name="T29" fmla="*/ 728 h 797"/>
                <a:gd name="T30" fmla="*/ 310 w 350"/>
                <a:gd name="T31" fmla="*/ 797 h 797"/>
                <a:gd name="T32" fmla="*/ 266 w 350"/>
                <a:gd name="T33" fmla="*/ 797 h 797"/>
                <a:gd name="T34" fmla="*/ 179 w 350"/>
                <a:gd name="T35" fmla="*/ 723 h 797"/>
                <a:gd name="T36" fmla="*/ 100 w 350"/>
                <a:gd name="T37" fmla="*/ 587 h 797"/>
                <a:gd name="T38" fmla="*/ 83 w 350"/>
                <a:gd name="T39" fmla="*/ 526 h 797"/>
                <a:gd name="T40" fmla="*/ 65 w 350"/>
                <a:gd name="T41" fmla="*/ 337 h 797"/>
                <a:gd name="T42" fmla="*/ 57 w 350"/>
                <a:gd name="T43" fmla="*/ 219 h 797"/>
                <a:gd name="T44" fmla="*/ 57 w 350"/>
                <a:gd name="T45" fmla="*/ 219 h 7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0"/>
                <a:gd name="T70" fmla="*/ 0 h 797"/>
                <a:gd name="T71" fmla="*/ 350 w 350"/>
                <a:gd name="T72" fmla="*/ 797 h 7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0" h="797">
                  <a:moveTo>
                    <a:pt x="57" y="219"/>
                  </a:moveTo>
                  <a:lnTo>
                    <a:pt x="39" y="154"/>
                  </a:lnTo>
                  <a:lnTo>
                    <a:pt x="0" y="101"/>
                  </a:lnTo>
                  <a:lnTo>
                    <a:pt x="17" y="70"/>
                  </a:lnTo>
                  <a:lnTo>
                    <a:pt x="13" y="31"/>
                  </a:lnTo>
                  <a:lnTo>
                    <a:pt x="57" y="0"/>
                  </a:lnTo>
                  <a:lnTo>
                    <a:pt x="95" y="0"/>
                  </a:lnTo>
                  <a:lnTo>
                    <a:pt x="148" y="40"/>
                  </a:lnTo>
                  <a:lnTo>
                    <a:pt x="201" y="215"/>
                  </a:lnTo>
                  <a:lnTo>
                    <a:pt x="249" y="439"/>
                  </a:lnTo>
                  <a:lnTo>
                    <a:pt x="280" y="535"/>
                  </a:lnTo>
                  <a:lnTo>
                    <a:pt x="337" y="596"/>
                  </a:lnTo>
                  <a:lnTo>
                    <a:pt x="350" y="631"/>
                  </a:lnTo>
                  <a:lnTo>
                    <a:pt x="301" y="639"/>
                  </a:lnTo>
                  <a:lnTo>
                    <a:pt x="319" y="728"/>
                  </a:lnTo>
                  <a:lnTo>
                    <a:pt x="310" y="797"/>
                  </a:lnTo>
                  <a:lnTo>
                    <a:pt x="266" y="797"/>
                  </a:lnTo>
                  <a:lnTo>
                    <a:pt x="179" y="723"/>
                  </a:lnTo>
                  <a:lnTo>
                    <a:pt x="100" y="587"/>
                  </a:lnTo>
                  <a:lnTo>
                    <a:pt x="83" y="526"/>
                  </a:lnTo>
                  <a:lnTo>
                    <a:pt x="65" y="337"/>
                  </a:lnTo>
                  <a:lnTo>
                    <a:pt x="57" y="219"/>
                  </a:lnTo>
                  <a:close/>
                </a:path>
              </a:pathLst>
            </a:custGeom>
            <a:solidFill>
              <a:srgbClr val="EBC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105" y="1808"/>
              <a:ext cx="313" cy="256"/>
            </a:xfrm>
            <a:custGeom>
              <a:avLst/>
              <a:gdLst>
                <a:gd name="T0" fmla="*/ 193 w 219"/>
                <a:gd name="T1" fmla="*/ 0 h 193"/>
                <a:gd name="T2" fmla="*/ 70 w 219"/>
                <a:gd name="T3" fmla="*/ 49 h 193"/>
                <a:gd name="T4" fmla="*/ 0 w 219"/>
                <a:gd name="T5" fmla="*/ 74 h 193"/>
                <a:gd name="T6" fmla="*/ 0 w 219"/>
                <a:gd name="T7" fmla="*/ 131 h 193"/>
                <a:gd name="T8" fmla="*/ 4 w 219"/>
                <a:gd name="T9" fmla="*/ 175 h 193"/>
                <a:gd name="T10" fmla="*/ 57 w 219"/>
                <a:gd name="T11" fmla="*/ 193 h 193"/>
                <a:gd name="T12" fmla="*/ 166 w 219"/>
                <a:gd name="T13" fmla="*/ 162 h 193"/>
                <a:gd name="T14" fmla="*/ 210 w 219"/>
                <a:gd name="T15" fmla="*/ 131 h 193"/>
                <a:gd name="T16" fmla="*/ 219 w 219"/>
                <a:gd name="T17" fmla="*/ 70 h 193"/>
                <a:gd name="T18" fmla="*/ 202 w 219"/>
                <a:gd name="T19" fmla="*/ 31 h 193"/>
                <a:gd name="T20" fmla="*/ 193 w 219"/>
                <a:gd name="T21" fmla="*/ 0 h 193"/>
                <a:gd name="T22" fmla="*/ 193 w 219"/>
                <a:gd name="T23" fmla="*/ 0 h 1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9"/>
                <a:gd name="T37" fmla="*/ 0 h 193"/>
                <a:gd name="T38" fmla="*/ 219 w 219"/>
                <a:gd name="T39" fmla="*/ 193 h 1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9" h="193">
                  <a:moveTo>
                    <a:pt x="193" y="0"/>
                  </a:moveTo>
                  <a:lnTo>
                    <a:pt x="70" y="49"/>
                  </a:lnTo>
                  <a:lnTo>
                    <a:pt x="0" y="74"/>
                  </a:lnTo>
                  <a:lnTo>
                    <a:pt x="0" y="131"/>
                  </a:lnTo>
                  <a:lnTo>
                    <a:pt x="4" y="175"/>
                  </a:lnTo>
                  <a:lnTo>
                    <a:pt x="57" y="193"/>
                  </a:lnTo>
                  <a:lnTo>
                    <a:pt x="166" y="162"/>
                  </a:lnTo>
                  <a:lnTo>
                    <a:pt x="210" y="131"/>
                  </a:lnTo>
                  <a:lnTo>
                    <a:pt x="219" y="70"/>
                  </a:lnTo>
                  <a:lnTo>
                    <a:pt x="202" y="31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467" y="1741"/>
              <a:ext cx="327" cy="218"/>
            </a:xfrm>
            <a:custGeom>
              <a:avLst/>
              <a:gdLst>
                <a:gd name="T0" fmla="*/ 0 w 228"/>
                <a:gd name="T1" fmla="*/ 36 h 167"/>
                <a:gd name="T2" fmla="*/ 87 w 228"/>
                <a:gd name="T3" fmla="*/ 27 h 167"/>
                <a:gd name="T4" fmla="*/ 184 w 228"/>
                <a:gd name="T5" fmla="*/ 0 h 167"/>
                <a:gd name="T6" fmla="*/ 228 w 228"/>
                <a:gd name="T7" fmla="*/ 32 h 167"/>
                <a:gd name="T8" fmla="*/ 224 w 228"/>
                <a:gd name="T9" fmla="*/ 102 h 167"/>
                <a:gd name="T10" fmla="*/ 157 w 228"/>
                <a:gd name="T11" fmla="*/ 154 h 167"/>
                <a:gd name="T12" fmla="*/ 87 w 228"/>
                <a:gd name="T13" fmla="*/ 167 h 167"/>
                <a:gd name="T14" fmla="*/ 18 w 228"/>
                <a:gd name="T15" fmla="*/ 132 h 167"/>
                <a:gd name="T16" fmla="*/ 0 w 228"/>
                <a:gd name="T17" fmla="*/ 36 h 167"/>
                <a:gd name="T18" fmla="*/ 0 w 228"/>
                <a:gd name="T19" fmla="*/ 36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8"/>
                <a:gd name="T31" fmla="*/ 0 h 167"/>
                <a:gd name="T32" fmla="*/ 228 w 228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8" h="167">
                  <a:moveTo>
                    <a:pt x="0" y="36"/>
                  </a:moveTo>
                  <a:lnTo>
                    <a:pt x="87" y="27"/>
                  </a:lnTo>
                  <a:lnTo>
                    <a:pt x="184" y="0"/>
                  </a:lnTo>
                  <a:lnTo>
                    <a:pt x="228" y="32"/>
                  </a:lnTo>
                  <a:lnTo>
                    <a:pt x="224" y="102"/>
                  </a:lnTo>
                  <a:lnTo>
                    <a:pt x="157" y="154"/>
                  </a:lnTo>
                  <a:lnTo>
                    <a:pt x="87" y="167"/>
                  </a:lnTo>
                  <a:lnTo>
                    <a:pt x="18" y="1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3958" y="3599"/>
              <a:ext cx="342" cy="79"/>
            </a:xfrm>
            <a:custGeom>
              <a:avLst/>
              <a:gdLst>
                <a:gd name="T0" fmla="*/ 0 w 238"/>
                <a:gd name="T1" fmla="*/ 23 h 59"/>
                <a:gd name="T2" fmla="*/ 37 w 238"/>
                <a:gd name="T3" fmla="*/ 20 h 59"/>
                <a:gd name="T4" fmla="*/ 87 w 238"/>
                <a:gd name="T5" fmla="*/ 32 h 59"/>
                <a:gd name="T6" fmla="*/ 140 w 238"/>
                <a:gd name="T7" fmla="*/ 53 h 59"/>
                <a:gd name="T8" fmla="*/ 177 w 238"/>
                <a:gd name="T9" fmla="*/ 59 h 59"/>
                <a:gd name="T10" fmla="*/ 238 w 238"/>
                <a:gd name="T11" fmla="*/ 56 h 59"/>
                <a:gd name="T12" fmla="*/ 230 w 238"/>
                <a:gd name="T13" fmla="*/ 32 h 59"/>
                <a:gd name="T14" fmla="*/ 180 w 238"/>
                <a:gd name="T15" fmla="*/ 39 h 59"/>
                <a:gd name="T16" fmla="*/ 145 w 238"/>
                <a:gd name="T17" fmla="*/ 32 h 59"/>
                <a:gd name="T18" fmla="*/ 105 w 238"/>
                <a:gd name="T19" fmla="*/ 15 h 59"/>
                <a:gd name="T20" fmla="*/ 46 w 238"/>
                <a:gd name="T21" fmla="*/ 0 h 59"/>
                <a:gd name="T22" fmla="*/ 3 w 238"/>
                <a:gd name="T23" fmla="*/ 9 h 59"/>
                <a:gd name="T24" fmla="*/ 0 w 238"/>
                <a:gd name="T25" fmla="*/ 23 h 59"/>
                <a:gd name="T26" fmla="*/ 0 w 238"/>
                <a:gd name="T27" fmla="*/ 23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8"/>
                <a:gd name="T43" fmla="*/ 0 h 59"/>
                <a:gd name="T44" fmla="*/ 238 w 238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8" h="59">
                  <a:moveTo>
                    <a:pt x="0" y="23"/>
                  </a:moveTo>
                  <a:lnTo>
                    <a:pt x="37" y="20"/>
                  </a:lnTo>
                  <a:lnTo>
                    <a:pt x="87" y="32"/>
                  </a:lnTo>
                  <a:lnTo>
                    <a:pt x="140" y="53"/>
                  </a:lnTo>
                  <a:lnTo>
                    <a:pt x="177" y="59"/>
                  </a:lnTo>
                  <a:lnTo>
                    <a:pt x="238" y="56"/>
                  </a:lnTo>
                  <a:lnTo>
                    <a:pt x="230" y="32"/>
                  </a:lnTo>
                  <a:lnTo>
                    <a:pt x="180" y="39"/>
                  </a:lnTo>
                  <a:lnTo>
                    <a:pt x="145" y="32"/>
                  </a:lnTo>
                  <a:lnTo>
                    <a:pt x="105" y="15"/>
                  </a:lnTo>
                  <a:lnTo>
                    <a:pt x="46" y="0"/>
                  </a:lnTo>
                  <a:lnTo>
                    <a:pt x="3" y="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BC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3516" y="856"/>
              <a:ext cx="149" cy="402"/>
            </a:xfrm>
            <a:custGeom>
              <a:avLst/>
              <a:gdLst>
                <a:gd name="T0" fmla="*/ 63 w 104"/>
                <a:gd name="T1" fmla="*/ 0 h 308"/>
                <a:gd name="T2" fmla="*/ 32 w 104"/>
                <a:gd name="T3" fmla="*/ 98 h 308"/>
                <a:gd name="T4" fmla="*/ 3 w 104"/>
                <a:gd name="T5" fmla="*/ 210 h 308"/>
                <a:gd name="T6" fmla="*/ 0 w 104"/>
                <a:gd name="T7" fmla="*/ 262 h 308"/>
                <a:gd name="T8" fmla="*/ 6 w 104"/>
                <a:gd name="T9" fmla="*/ 308 h 308"/>
                <a:gd name="T10" fmla="*/ 32 w 104"/>
                <a:gd name="T11" fmla="*/ 253 h 308"/>
                <a:gd name="T12" fmla="*/ 69 w 104"/>
                <a:gd name="T13" fmla="*/ 170 h 308"/>
                <a:gd name="T14" fmla="*/ 98 w 104"/>
                <a:gd name="T15" fmla="*/ 66 h 308"/>
                <a:gd name="T16" fmla="*/ 104 w 104"/>
                <a:gd name="T17" fmla="*/ 15 h 308"/>
                <a:gd name="T18" fmla="*/ 87 w 104"/>
                <a:gd name="T19" fmla="*/ 3 h 308"/>
                <a:gd name="T20" fmla="*/ 63 w 104"/>
                <a:gd name="T21" fmla="*/ 0 h 308"/>
                <a:gd name="T22" fmla="*/ 63 w 104"/>
                <a:gd name="T23" fmla="*/ 0 h 3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308"/>
                <a:gd name="T38" fmla="*/ 104 w 104"/>
                <a:gd name="T39" fmla="*/ 308 h 3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308">
                  <a:moveTo>
                    <a:pt x="63" y="0"/>
                  </a:moveTo>
                  <a:lnTo>
                    <a:pt x="32" y="98"/>
                  </a:lnTo>
                  <a:lnTo>
                    <a:pt x="3" y="210"/>
                  </a:lnTo>
                  <a:lnTo>
                    <a:pt x="0" y="262"/>
                  </a:lnTo>
                  <a:lnTo>
                    <a:pt x="6" y="308"/>
                  </a:lnTo>
                  <a:lnTo>
                    <a:pt x="32" y="253"/>
                  </a:lnTo>
                  <a:lnTo>
                    <a:pt x="69" y="170"/>
                  </a:lnTo>
                  <a:lnTo>
                    <a:pt x="98" y="66"/>
                  </a:lnTo>
                  <a:lnTo>
                    <a:pt x="104" y="15"/>
                  </a:lnTo>
                  <a:lnTo>
                    <a:pt x="87" y="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3708" y="901"/>
              <a:ext cx="172" cy="294"/>
            </a:xfrm>
            <a:custGeom>
              <a:avLst/>
              <a:gdLst>
                <a:gd name="T0" fmla="*/ 85 w 120"/>
                <a:gd name="T1" fmla="*/ 3 h 224"/>
                <a:gd name="T2" fmla="*/ 42 w 120"/>
                <a:gd name="T3" fmla="*/ 83 h 224"/>
                <a:gd name="T4" fmla="*/ 25 w 120"/>
                <a:gd name="T5" fmla="*/ 121 h 224"/>
                <a:gd name="T6" fmla="*/ 0 w 120"/>
                <a:gd name="T7" fmla="*/ 224 h 224"/>
                <a:gd name="T8" fmla="*/ 60 w 120"/>
                <a:gd name="T9" fmla="*/ 167 h 224"/>
                <a:gd name="T10" fmla="*/ 102 w 120"/>
                <a:gd name="T11" fmla="*/ 83 h 224"/>
                <a:gd name="T12" fmla="*/ 120 w 120"/>
                <a:gd name="T13" fmla="*/ 9 h 224"/>
                <a:gd name="T14" fmla="*/ 105 w 120"/>
                <a:gd name="T15" fmla="*/ 0 h 224"/>
                <a:gd name="T16" fmla="*/ 85 w 120"/>
                <a:gd name="T17" fmla="*/ 3 h 224"/>
                <a:gd name="T18" fmla="*/ 85 w 120"/>
                <a:gd name="T19" fmla="*/ 3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224"/>
                <a:gd name="T32" fmla="*/ 120 w 120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224">
                  <a:moveTo>
                    <a:pt x="85" y="3"/>
                  </a:moveTo>
                  <a:lnTo>
                    <a:pt x="42" y="83"/>
                  </a:lnTo>
                  <a:lnTo>
                    <a:pt x="25" y="121"/>
                  </a:lnTo>
                  <a:lnTo>
                    <a:pt x="0" y="224"/>
                  </a:lnTo>
                  <a:lnTo>
                    <a:pt x="60" y="167"/>
                  </a:lnTo>
                  <a:lnTo>
                    <a:pt x="102" y="83"/>
                  </a:lnTo>
                  <a:lnTo>
                    <a:pt x="120" y="9"/>
                  </a:lnTo>
                  <a:lnTo>
                    <a:pt x="105" y="0"/>
                  </a:lnTo>
                  <a:lnTo>
                    <a:pt x="8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3878" y="988"/>
              <a:ext cx="341" cy="347"/>
            </a:xfrm>
            <a:custGeom>
              <a:avLst/>
              <a:gdLst>
                <a:gd name="T0" fmla="*/ 154 w 238"/>
                <a:gd name="T1" fmla="*/ 0 h 264"/>
                <a:gd name="T2" fmla="*/ 100 w 238"/>
                <a:gd name="T3" fmla="*/ 9 h 264"/>
                <a:gd name="T4" fmla="*/ 74 w 238"/>
                <a:gd name="T5" fmla="*/ 23 h 264"/>
                <a:gd name="T6" fmla="*/ 40 w 238"/>
                <a:gd name="T7" fmla="*/ 52 h 264"/>
                <a:gd name="T8" fmla="*/ 52 w 238"/>
                <a:gd name="T9" fmla="*/ 74 h 264"/>
                <a:gd name="T10" fmla="*/ 74 w 238"/>
                <a:gd name="T11" fmla="*/ 84 h 264"/>
                <a:gd name="T12" fmla="*/ 120 w 238"/>
                <a:gd name="T13" fmla="*/ 69 h 264"/>
                <a:gd name="T14" fmla="*/ 169 w 238"/>
                <a:gd name="T15" fmla="*/ 66 h 264"/>
                <a:gd name="T16" fmla="*/ 118 w 238"/>
                <a:gd name="T17" fmla="*/ 95 h 264"/>
                <a:gd name="T18" fmla="*/ 55 w 238"/>
                <a:gd name="T19" fmla="*/ 126 h 264"/>
                <a:gd name="T20" fmla="*/ 23 w 238"/>
                <a:gd name="T21" fmla="*/ 155 h 264"/>
                <a:gd name="T22" fmla="*/ 52 w 238"/>
                <a:gd name="T23" fmla="*/ 189 h 264"/>
                <a:gd name="T24" fmla="*/ 12 w 238"/>
                <a:gd name="T25" fmla="*/ 224 h 264"/>
                <a:gd name="T26" fmla="*/ 0 w 238"/>
                <a:gd name="T27" fmla="*/ 262 h 264"/>
                <a:gd name="T28" fmla="*/ 37 w 238"/>
                <a:gd name="T29" fmla="*/ 264 h 264"/>
                <a:gd name="T30" fmla="*/ 86 w 238"/>
                <a:gd name="T31" fmla="*/ 218 h 264"/>
                <a:gd name="T32" fmla="*/ 115 w 238"/>
                <a:gd name="T33" fmla="*/ 199 h 264"/>
                <a:gd name="T34" fmla="*/ 104 w 238"/>
                <a:gd name="T35" fmla="*/ 172 h 264"/>
                <a:gd name="T36" fmla="*/ 89 w 238"/>
                <a:gd name="T37" fmla="*/ 161 h 264"/>
                <a:gd name="T38" fmla="*/ 137 w 238"/>
                <a:gd name="T39" fmla="*/ 129 h 264"/>
                <a:gd name="T40" fmla="*/ 221 w 238"/>
                <a:gd name="T41" fmla="*/ 87 h 264"/>
                <a:gd name="T42" fmla="*/ 238 w 238"/>
                <a:gd name="T43" fmla="*/ 60 h 264"/>
                <a:gd name="T44" fmla="*/ 224 w 238"/>
                <a:gd name="T45" fmla="*/ 35 h 264"/>
                <a:gd name="T46" fmla="*/ 164 w 238"/>
                <a:gd name="T47" fmla="*/ 32 h 264"/>
                <a:gd name="T48" fmla="*/ 183 w 238"/>
                <a:gd name="T49" fmla="*/ 11 h 264"/>
                <a:gd name="T50" fmla="*/ 154 w 238"/>
                <a:gd name="T51" fmla="*/ 0 h 264"/>
                <a:gd name="T52" fmla="*/ 154 w 238"/>
                <a:gd name="T53" fmla="*/ 0 h 2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8"/>
                <a:gd name="T82" fmla="*/ 0 h 264"/>
                <a:gd name="T83" fmla="*/ 238 w 238"/>
                <a:gd name="T84" fmla="*/ 264 h 2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8" h="264">
                  <a:moveTo>
                    <a:pt x="154" y="0"/>
                  </a:moveTo>
                  <a:lnTo>
                    <a:pt x="100" y="9"/>
                  </a:lnTo>
                  <a:lnTo>
                    <a:pt x="74" y="23"/>
                  </a:lnTo>
                  <a:lnTo>
                    <a:pt x="40" y="52"/>
                  </a:lnTo>
                  <a:lnTo>
                    <a:pt x="52" y="74"/>
                  </a:lnTo>
                  <a:lnTo>
                    <a:pt x="74" y="84"/>
                  </a:lnTo>
                  <a:lnTo>
                    <a:pt x="120" y="69"/>
                  </a:lnTo>
                  <a:lnTo>
                    <a:pt x="169" y="66"/>
                  </a:lnTo>
                  <a:lnTo>
                    <a:pt x="118" y="95"/>
                  </a:lnTo>
                  <a:lnTo>
                    <a:pt x="55" y="126"/>
                  </a:lnTo>
                  <a:lnTo>
                    <a:pt x="23" y="155"/>
                  </a:lnTo>
                  <a:lnTo>
                    <a:pt x="52" y="189"/>
                  </a:lnTo>
                  <a:lnTo>
                    <a:pt x="12" y="224"/>
                  </a:lnTo>
                  <a:lnTo>
                    <a:pt x="0" y="262"/>
                  </a:lnTo>
                  <a:lnTo>
                    <a:pt x="37" y="264"/>
                  </a:lnTo>
                  <a:lnTo>
                    <a:pt x="86" y="218"/>
                  </a:lnTo>
                  <a:lnTo>
                    <a:pt x="115" y="199"/>
                  </a:lnTo>
                  <a:lnTo>
                    <a:pt x="104" y="172"/>
                  </a:lnTo>
                  <a:lnTo>
                    <a:pt x="89" y="161"/>
                  </a:lnTo>
                  <a:lnTo>
                    <a:pt x="137" y="129"/>
                  </a:lnTo>
                  <a:lnTo>
                    <a:pt x="221" y="87"/>
                  </a:lnTo>
                  <a:lnTo>
                    <a:pt x="238" y="60"/>
                  </a:lnTo>
                  <a:lnTo>
                    <a:pt x="224" y="35"/>
                  </a:lnTo>
                  <a:lnTo>
                    <a:pt x="164" y="32"/>
                  </a:lnTo>
                  <a:lnTo>
                    <a:pt x="183" y="11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774" y="1406"/>
              <a:ext cx="98" cy="110"/>
            </a:xfrm>
            <a:custGeom>
              <a:avLst/>
              <a:gdLst>
                <a:gd name="T0" fmla="*/ 32 w 69"/>
                <a:gd name="T1" fmla="*/ 0 h 83"/>
                <a:gd name="T2" fmla="*/ 0 w 69"/>
                <a:gd name="T3" fmla="*/ 57 h 83"/>
                <a:gd name="T4" fmla="*/ 43 w 69"/>
                <a:gd name="T5" fmla="*/ 83 h 83"/>
                <a:gd name="T6" fmla="*/ 69 w 69"/>
                <a:gd name="T7" fmla="*/ 52 h 83"/>
                <a:gd name="T8" fmla="*/ 66 w 69"/>
                <a:gd name="T9" fmla="*/ 31 h 83"/>
                <a:gd name="T10" fmla="*/ 60 w 69"/>
                <a:gd name="T11" fmla="*/ 3 h 83"/>
                <a:gd name="T12" fmla="*/ 32 w 69"/>
                <a:gd name="T13" fmla="*/ 0 h 83"/>
                <a:gd name="T14" fmla="*/ 32 w 69"/>
                <a:gd name="T15" fmla="*/ 0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83"/>
                <a:gd name="T26" fmla="*/ 69 w 69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83">
                  <a:moveTo>
                    <a:pt x="32" y="0"/>
                  </a:moveTo>
                  <a:lnTo>
                    <a:pt x="0" y="57"/>
                  </a:lnTo>
                  <a:lnTo>
                    <a:pt x="43" y="83"/>
                  </a:lnTo>
                  <a:lnTo>
                    <a:pt x="69" y="52"/>
                  </a:lnTo>
                  <a:lnTo>
                    <a:pt x="66" y="31"/>
                  </a:lnTo>
                  <a:lnTo>
                    <a:pt x="60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3653" y="1256"/>
              <a:ext cx="72" cy="79"/>
            </a:xfrm>
            <a:custGeom>
              <a:avLst/>
              <a:gdLst>
                <a:gd name="T0" fmla="*/ 49 w 49"/>
                <a:gd name="T1" fmla="*/ 26 h 60"/>
                <a:gd name="T2" fmla="*/ 28 w 49"/>
                <a:gd name="T3" fmla="*/ 60 h 60"/>
                <a:gd name="T4" fmla="*/ 6 w 49"/>
                <a:gd name="T5" fmla="*/ 60 h 60"/>
                <a:gd name="T6" fmla="*/ 0 w 49"/>
                <a:gd name="T7" fmla="*/ 42 h 60"/>
                <a:gd name="T8" fmla="*/ 14 w 49"/>
                <a:gd name="T9" fmla="*/ 6 h 60"/>
                <a:gd name="T10" fmla="*/ 43 w 49"/>
                <a:gd name="T11" fmla="*/ 0 h 60"/>
                <a:gd name="T12" fmla="*/ 49 w 49"/>
                <a:gd name="T13" fmla="*/ 26 h 60"/>
                <a:gd name="T14" fmla="*/ 49 w 49"/>
                <a:gd name="T15" fmla="*/ 26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60"/>
                <a:gd name="T26" fmla="*/ 49 w 49"/>
                <a:gd name="T27" fmla="*/ 60 h 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60">
                  <a:moveTo>
                    <a:pt x="49" y="26"/>
                  </a:moveTo>
                  <a:lnTo>
                    <a:pt x="28" y="60"/>
                  </a:lnTo>
                  <a:lnTo>
                    <a:pt x="6" y="60"/>
                  </a:lnTo>
                  <a:lnTo>
                    <a:pt x="0" y="42"/>
                  </a:lnTo>
                  <a:lnTo>
                    <a:pt x="14" y="6"/>
                  </a:lnTo>
                  <a:lnTo>
                    <a:pt x="43" y="0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3516" y="1274"/>
              <a:ext cx="60" cy="72"/>
            </a:xfrm>
            <a:custGeom>
              <a:avLst/>
              <a:gdLst>
                <a:gd name="T0" fmla="*/ 17 w 44"/>
                <a:gd name="T1" fmla="*/ 6 h 55"/>
                <a:gd name="T2" fmla="*/ 0 w 44"/>
                <a:gd name="T3" fmla="*/ 52 h 55"/>
                <a:gd name="T4" fmla="*/ 30 w 44"/>
                <a:gd name="T5" fmla="*/ 55 h 55"/>
                <a:gd name="T6" fmla="*/ 44 w 44"/>
                <a:gd name="T7" fmla="*/ 23 h 55"/>
                <a:gd name="T8" fmla="*/ 41 w 44"/>
                <a:gd name="T9" fmla="*/ 0 h 55"/>
                <a:gd name="T10" fmla="*/ 17 w 44"/>
                <a:gd name="T11" fmla="*/ 6 h 55"/>
                <a:gd name="T12" fmla="*/ 17 w 44"/>
                <a:gd name="T13" fmla="*/ 6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55"/>
                <a:gd name="T23" fmla="*/ 44 w 44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55">
                  <a:moveTo>
                    <a:pt x="17" y="6"/>
                  </a:moveTo>
                  <a:lnTo>
                    <a:pt x="0" y="52"/>
                  </a:lnTo>
                  <a:lnTo>
                    <a:pt x="30" y="55"/>
                  </a:lnTo>
                  <a:lnTo>
                    <a:pt x="44" y="23"/>
                  </a:lnTo>
                  <a:lnTo>
                    <a:pt x="41" y="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326" y="1332"/>
              <a:ext cx="135" cy="253"/>
            </a:xfrm>
            <a:custGeom>
              <a:avLst/>
              <a:gdLst>
                <a:gd name="T0" fmla="*/ 8 w 95"/>
                <a:gd name="T1" fmla="*/ 2 h 191"/>
                <a:gd name="T2" fmla="*/ 80 w 95"/>
                <a:gd name="T3" fmla="*/ 0 h 191"/>
                <a:gd name="T4" fmla="*/ 91 w 95"/>
                <a:gd name="T5" fmla="*/ 16 h 191"/>
                <a:gd name="T6" fmla="*/ 88 w 95"/>
                <a:gd name="T7" fmla="*/ 71 h 191"/>
                <a:gd name="T8" fmla="*/ 95 w 95"/>
                <a:gd name="T9" fmla="*/ 120 h 191"/>
                <a:gd name="T10" fmla="*/ 80 w 95"/>
                <a:gd name="T11" fmla="*/ 145 h 191"/>
                <a:gd name="T12" fmla="*/ 54 w 95"/>
                <a:gd name="T13" fmla="*/ 191 h 191"/>
                <a:gd name="T14" fmla="*/ 43 w 95"/>
                <a:gd name="T15" fmla="*/ 140 h 191"/>
                <a:gd name="T16" fmla="*/ 54 w 95"/>
                <a:gd name="T17" fmla="*/ 91 h 191"/>
                <a:gd name="T18" fmla="*/ 57 w 95"/>
                <a:gd name="T19" fmla="*/ 31 h 191"/>
                <a:gd name="T20" fmla="*/ 22 w 95"/>
                <a:gd name="T21" fmla="*/ 28 h 191"/>
                <a:gd name="T22" fmla="*/ 0 w 95"/>
                <a:gd name="T23" fmla="*/ 19 h 191"/>
                <a:gd name="T24" fmla="*/ 8 w 95"/>
                <a:gd name="T25" fmla="*/ 2 h 191"/>
                <a:gd name="T26" fmla="*/ 8 w 95"/>
                <a:gd name="T27" fmla="*/ 2 h 1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5"/>
                <a:gd name="T43" fmla="*/ 0 h 191"/>
                <a:gd name="T44" fmla="*/ 95 w 95"/>
                <a:gd name="T45" fmla="*/ 191 h 1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5" h="191">
                  <a:moveTo>
                    <a:pt x="8" y="2"/>
                  </a:moveTo>
                  <a:lnTo>
                    <a:pt x="80" y="0"/>
                  </a:lnTo>
                  <a:lnTo>
                    <a:pt x="91" y="16"/>
                  </a:lnTo>
                  <a:lnTo>
                    <a:pt x="88" y="71"/>
                  </a:lnTo>
                  <a:lnTo>
                    <a:pt x="95" y="120"/>
                  </a:lnTo>
                  <a:lnTo>
                    <a:pt x="80" y="145"/>
                  </a:lnTo>
                  <a:lnTo>
                    <a:pt x="54" y="191"/>
                  </a:lnTo>
                  <a:lnTo>
                    <a:pt x="43" y="140"/>
                  </a:lnTo>
                  <a:lnTo>
                    <a:pt x="54" y="91"/>
                  </a:lnTo>
                  <a:lnTo>
                    <a:pt x="57" y="31"/>
                  </a:lnTo>
                  <a:lnTo>
                    <a:pt x="22" y="28"/>
                  </a:lnTo>
                  <a:lnTo>
                    <a:pt x="0" y="19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185" y="1350"/>
              <a:ext cx="87" cy="53"/>
            </a:xfrm>
            <a:custGeom>
              <a:avLst/>
              <a:gdLst>
                <a:gd name="T0" fmla="*/ 40 w 60"/>
                <a:gd name="T1" fmla="*/ 0 h 40"/>
                <a:gd name="T2" fmla="*/ 6 w 60"/>
                <a:gd name="T3" fmla="*/ 14 h 40"/>
                <a:gd name="T4" fmla="*/ 0 w 60"/>
                <a:gd name="T5" fmla="*/ 40 h 40"/>
                <a:gd name="T6" fmla="*/ 32 w 60"/>
                <a:gd name="T7" fmla="*/ 25 h 40"/>
                <a:gd name="T8" fmla="*/ 60 w 60"/>
                <a:gd name="T9" fmla="*/ 17 h 40"/>
                <a:gd name="T10" fmla="*/ 40 w 60"/>
                <a:gd name="T11" fmla="*/ 0 h 40"/>
                <a:gd name="T12" fmla="*/ 40 w 60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40"/>
                <a:gd name="T23" fmla="*/ 60 w 6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40">
                  <a:moveTo>
                    <a:pt x="40" y="0"/>
                  </a:moveTo>
                  <a:lnTo>
                    <a:pt x="6" y="14"/>
                  </a:lnTo>
                  <a:lnTo>
                    <a:pt x="0" y="40"/>
                  </a:lnTo>
                  <a:lnTo>
                    <a:pt x="32" y="25"/>
                  </a:lnTo>
                  <a:lnTo>
                    <a:pt x="60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136" y="1485"/>
              <a:ext cx="95" cy="108"/>
            </a:xfrm>
            <a:custGeom>
              <a:avLst/>
              <a:gdLst>
                <a:gd name="T0" fmla="*/ 17 w 66"/>
                <a:gd name="T1" fmla="*/ 3 h 80"/>
                <a:gd name="T2" fmla="*/ 43 w 66"/>
                <a:gd name="T3" fmla="*/ 46 h 80"/>
                <a:gd name="T4" fmla="*/ 66 w 66"/>
                <a:gd name="T5" fmla="*/ 80 h 80"/>
                <a:gd name="T6" fmla="*/ 40 w 66"/>
                <a:gd name="T7" fmla="*/ 74 h 80"/>
                <a:gd name="T8" fmla="*/ 0 w 66"/>
                <a:gd name="T9" fmla="*/ 20 h 80"/>
                <a:gd name="T10" fmla="*/ 0 w 66"/>
                <a:gd name="T11" fmla="*/ 0 h 80"/>
                <a:gd name="T12" fmla="*/ 17 w 66"/>
                <a:gd name="T13" fmla="*/ 3 h 80"/>
                <a:gd name="T14" fmla="*/ 17 w 66"/>
                <a:gd name="T15" fmla="*/ 3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80"/>
                <a:gd name="T26" fmla="*/ 66 w 6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80">
                  <a:moveTo>
                    <a:pt x="17" y="3"/>
                  </a:moveTo>
                  <a:lnTo>
                    <a:pt x="43" y="46"/>
                  </a:lnTo>
                  <a:lnTo>
                    <a:pt x="66" y="80"/>
                  </a:lnTo>
                  <a:lnTo>
                    <a:pt x="40" y="74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3107" y="1264"/>
              <a:ext cx="193" cy="134"/>
            </a:xfrm>
            <a:custGeom>
              <a:avLst/>
              <a:gdLst>
                <a:gd name="T0" fmla="*/ 0 w 135"/>
                <a:gd name="T1" fmla="*/ 103 h 103"/>
                <a:gd name="T2" fmla="*/ 14 w 135"/>
                <a:gd name="T3" fmla="*/ 66 h 103"/>
                <a:gd name="T4" fmla="*/ 26 w 135"/>
                <a:gd name="T5" fmla="*/ 25 h 103"/>
                <a:gd name="T6" fmla="*/ 37 w 135"/>
                <a:gd name="T7" fmla="*/ 6 h 103"/>
                <a:gd name="T8" fmla="*/ 78 w 135"/>
                <a:gd name="T9" fmla="*/ 0 h 103"/>
                <a:gd name="T10" fmla="*/ 111 w 135"/>
                <a:gd name="T11" fmla="*/ 6 h 103"/>
                <a:gd name="T12" fmla="*/ 135 w 135"/>
                <a:gd name="T13" fmla="*/ 42 h 103"/>
                <a:gd name="T14" fmla="*/ 120 w 135"/>
                <a:gd name="T15" fmla="*/ 66 h 103"/>
                <a:gd name="T16" fmla="*/ 103 w 135"/>
                <a:gd name="T17" fmla="*/ 54 h 103"/>
                <a:gd name="T18" fmla="*/ 92 w 135"/>
                <a:gd name="T19" fmla="*/ 31 h 103"/>
                <a:gd name="T20" fmla="*/ 63 w 135"/>
                <a:gd name="T21" fmla="*/ 31 h 103"/>
                <a:gd name="T22" fmla="*/ 48 w 135"/>
                <a:gd name="T23" fmla="*/ 54 h 103"/>
                <a:gd name="T24" fmla="*/ 37 w 135"/>
                <a:gd name="T25" fmla="*/ 88 h 103"/>
                <a:gd name="T26" fmla="*/ 0 w 135"/>
                <a:gd name="T27" fmla="*/ 103 h 103"/>
                <a:gd name="T28" fmla="*/ 0 w 135"/>
                <a:gd name="T29" fmla="*/ 103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5"/>
                <a:gd name="T46" fmla="*/ 0 h 103"/>
                <a:gd name="T47" fmla="*/ 135 w 135"/>
                <a:gd name="T48" fmla="*/ 103 h 1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5" h="103">
                  <a:moveTo>
                    <a:pt x="0" y="103"/>
                  </a:moveTo>
                  <a:lnTo>
                    <a:pt x="14" y="66"/>
                  </a:lnTo>
                  <a:lnTo>
                    <a:pt x="26" y="25"/>
                  </a:lnTo>
                  <a:lnTo>
                    <a:pt x="37" y="6"/>
                  </a:lnTo>
                  <a:lnTo>
                    <a:pt x="78" y="0"/>
                  </a:lnTo>
                  <a:lnTo>
                    <a:pt x="111" y="6"/>
                  </a:lnTo>
                  <a:lnTo>
                    <a:pt x="135" y="42"/>
                  </a:lnTo>
                  <a:lnTo>
                    <a:pt x="120" y="66"/>
                  </a:lnTo>
                  <a:lnTo>
                    <a:pt x="103" y="54"/>
                  </a:lnTo>
                  <a:lnTo>
                    <a:pt x="92" y="31"/>
                  </a:lnTo>
                  <a:lnTo>
                    <a:pt x="63" y="31"/>
                  </a:lnTo>
                  <a:lnTo>
                    <a:pt x="48" y="54"/>
                  </a:lnTo>
                  <a:lnTo>
                    <a:pt x="37" y="88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300" y="1356"/>
              <a:ext cx="344" cy="837"/>
            </a:xfrm>
            <a:custGeom>
              <a:avLst/>
              <a:gdLst>
                <a:gd name="T0" fmla="*/ 0 w 240"/>
                <a:gd name="T1" fmla="*/ 12 h 634"/>
                <a:gd name="T2" fmla="*/ 28 w 240"/>
                <a:gd name="T3" fmla="*/ 61 h 634"/>
                <a:gd name="T4" fmla="*/ 48 w 240"/>
                <a:gd name="T5" fmla="*/ 132 h 634"/>
                <a:gd name="T6" fmla="*/ 71 w 240"/>
                <a:gd name="T7" fmla="*/ 213 h 634"/>
                <a:gd name="T8" fmla="*/ 102 w 240"/>
                <a:gd name="T9" fmla="*/ 339 h 634"/>
                <a:gd name="T10" fmla="*/ 126 w 240"/>
                <a:gd name="T11" fmla="*/ 443 h 634"/>
                <a:gd name="T12" fmla="*/ 148 w 240"/>
                <a:gd name="T13" fmla="*/ 517 h 634"/>
                <a:gd name="T14" fmla="*/ 165 w 240"/>
                <a:gd name="T15" fmla="*/ 569 h 634"/>
                <a:gd name="T16" fmla="*/ 197 w 240"/>
                <a:gd name="T17" fmla="*/ 603 h 634"/>
                <a:gd name="T18" fmla="*/ 240 w 240"/>
                <a:gd name="T19" fmla="*/ 634 h 634"/>
                <a:gd name="T20" fmla="*/ 238 w 240"/>
                <a:gd name="T21" fmla="*/ 612 h 634"/>
                <a:gd name="T22" fmla="*/ 211 w 240"/>
                <a:gd name="T23" fmla="*/ 571 h 634"/>
                <a:gd name="T24" fmla="*/ 178 w 240"/>
                <a:gd name="T25" fmla="*/ 506 h 634"/>
                <a:gd name="T26" fmla="*/ 163 w 240"/>
                <a:gd name="T27" fmla="*/ 451 h 634"/>
                <a:gd name="T28" fmla="*/ 134 w 240"/>
                <a:gd name="T29" fmla="*/ 362 h 634"/>
                <a:gd name="T30" fmla="*/ 112 w 240"/>
                <a:gd name="T31" fmla="*/ 252 h 634"/>
                <a:gd name="T32" fmla="*/ 77 w 240"/>
                <a:gd name="T33" fmla="*/ 132 h 634"/>
                <a:gd name="T34" fmla="*/ 57 w 240"/>
                <a:gd name="T35" fmla="*/ 72 h 634"/>
                <a:gd name="T36" fmla="*/ 31 w 240"/>
                <a:gd name="T37" fmla="*/ 14 h 634"/>
                <a:gd name="T38" fmla="*/ 17 w 240"/>
                <a:gd name="T39" fmla="*/ 0 h 634"/>
                <a:gd name="T40" fmla="*/ 0 w 240"/>
                <a:gd name="T41" fmla="*/ 12 h 634"/>
                <a:gd name="T42" fmla="*/ 0 w 240"/>
                <a:gd name="T43" fmla="*/ 12 h 6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0"/>
                <a:gd name="T67" fmla="*/ 0 h 634"/>
                <a:gd name="T68" fmla="*/ 240 w 240"/>
                <a:gd name="T69" fmla="*/ 634 h 6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0" h="634">
                  <a:moveTo>
                    <a:pt x="0" y="12"/>
                  </a:moveTo>
                  <a:lnTo>
                    <a:pt x="28" y="61"/>
                  </a:lnTo>
                  <a:lnTo>
                    <a:pt x="48" y="132"/>
                  </a:lnTo>
                  <a:lnTo>
                    <a:pt x="71" y="213"/>
                  </a:lnTo>
                  <a:lnTo>
                    <a:pt x="102" y="339"/>
                  </a:lnTo>
                  <a:lnTo>
                    <a:pt x="126" y="443"/>
                  </a:lnTo>
                  <a:lnTo>
                    <a:pt x="148" y="517"/>
                  </a:lnTo>
                  <a:lnTo>
                    <a:pt x="165" y="569"/>
                  </a:lnTo>
                  <a:lnTo>
                    <a:pt x="197" y="603"/>
                  </a:lnTo>
                  <a:lnTo>
                    <a:pt x="240" y="634"/>
                  </a:lnTo>
                  <a:lnTo>
                    <a:pt x="238" y="612"/>
                  </a:lnTo>
                  <a:lnTo>
                    <a:pt x="211" y="571"/>
                  </a:lnTo>
                  <a:lnTo>
                    <a:pt x="178" y="506"/>
                  </a:lnTo>
                  <a:lnTo>
                    <a:pt x="163" y="451"/>
                  </a:lnTo>
                  <a:lnTo>
                    <a:pt x="134" y="362"/>
                  </a:lnTo>
                  <a:lnTo>
                    <a:pt x="112" y="252"/>
                  </a:lnTo>
                  <a:lnTo>
                    <a:pt x="77" y="132"/>
                  </a:lnTo>
                  <a:lnTo>
                    <a:pt x="57" y="72"/>
                  </a:lnTo>
                  <a:lnTo>
                    <a:pt x="31" y="14"/>
                  </a:lnTo>
                  <a:lnTo>
                    <a:pt x="1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200" y="1622"/>
              <a:ext cx="72" cy="234"/>
            </a:xfrm>
            <a:custGeom>
              <a:avLst/>
              <a:gdLst>
                <a:gd name="T0" fmla="*/ 0 w 51"/>
                <a:gd name="T1" fmla="*/ 0 h 177"/>
                <a:gd name="T2" fmla="*/ 11 w 51"/>
                <a:gd name="T3" fmla="*/ 65 h 177"/>
                <a:gd name="T4" fmla="*/ 23 w 51"/>
                <a:gd name="T5" fmla="*/ 177 h 177"/>
                <a:gd name="T6" fmla="*/ 51 w 51"/>
                <a:gd name="T7" fmla="*/ 148 h 177"/>
                <a:gd name="T8" fmla="*/ 37 w 51"/>
                <a:gd name="T9" fmla="*/ 53 h 177"/>
                <a:gd name="T10" fmla="*/ 31 w 51"/>
                <a:gd name="T11" fmla="*/ 0 h 177"/>
                <a:gd name="T12" fmla="*/ 0 w 51"/>
                <a:gd name="T13" fmla="*/ 0 h 177"/>
                <a:gd name="T14" fmla="*/ 0 w 51"/>
                <a:gd name="T15" fmla="*/ 0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177"/>
                <a:gd name="T26" fmla="*/ 51 w 51"/>
                <a:gd name="T27" fmla="*/ 177 h 1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177">
                  <a:moveTo>
                    <a:pt x="0" y="0"/>
                  </a:moveTo>
                  <a:lnTo>
                    <a:pt x="11" y="65"/>
                  </a:lnTo>
                  <a:lnTo>
                    <a:pt x="23" y="177"/>
                  </a:lnTo>
                  <a:lnTo>
                    <a:pt x="51" y="148"/>
                  </a:lnTo>
                  <a:lnTo>
                    <a:pt x="37" y="5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3019" y="1385"/>
              <a:ext cx="215" cy="340"/>
            </a:xfrm>
            <a:custGeom>
              <a:avLst/>
              <a:gdLst>
                <a:gd name="T0" fmla="*/ 126 w 152"/>
                <a:gd name="T1" fmla="*/ 46 h 259"/>
                <a:gd name="T2" fmla="*/ 106 w 152"/>
                <a:gd name="T3" fmla="*/ 21 h 259"/>
                <a:gd name="T4" fmla="*/ 83 w 152"/>
                <a:gd name="T5" fmla="*/ 3 h 259"/>
                <a:gd name="T6" fmla="*/ 37 w 152"/>
                <a:gd name="T7" fmla="*/ 0 h 259"/>
                <a:gd name="T8" fmla="*/ 11 w 152"/>
                <a:gd name="T9" fmla="*/ 21 h 259"/>
                <a:gd name="T10" fmla="*/ 14 w 152"/>
                <a:gd name="T11" fmla="*/ 49 h 259"/>
                <a:gd name="T12" fmla="*/ 19 w 152"/>
                <a:gd name="T13" fmla="*/ 75 h 259"/>
                <a:gd name="T14" fmla="*/ 2 w 152"/>
                <a:gd name="T15" fmla="*/ 95 h 259"/>
                <a:gd name="T16" fmla="*/ 0 w 152"/>
                <a:gd name="T17" fmla="*/ 124 h 259"/>
                <a:gd name="T18" fmla="*/ 14 w 152"/>
                <a:gd name="T19" fmla="*/ 147 h 259"/>
                <a:gd name="T20" fmla="*/ 43 w 152"/>
                <a:gd name="T21" fmla="*/ 169 h 259"/>
                <a:gd name="T22" fmla="*/ 54 w 152"/>
                <a:gd name="T23" fmla="*/ 210 h 259"/>
                <a:gd name="T24" fmla="*/ 74 w 152"/>
                <a:gd name="T25" fmla="*/ 232 h 259"/>
                <a:gd name="T26" fmla="*/ 100 w 152"/>
                <a:gd name="T27" fmla="*/ 256 h 259"/>
                <a:gd name="T28" fmla="*/ 152 w 152"/>
                <a:gd name="T29" fmla="*/ 259 h 259"/>
                <a:gd name="T30" fmla="*/ 152 w 152"/>
                <a:gd name="T31" fmla="*/ 221 h 259"/>
                <a:gd name="T32" fmla="*/ 123 w 152"/>
                <a:gd name="T33" fmla="*/ 239 h 259"/>
                <a:gd name="T34" fmla="*/ 100 w 152"/>
                <a:gd name="T35" fmla="*/ 216 h 259"/>
                <a:gd name="T36" fmla="*/ 89 w 152"/>
                <a:gd name="T37" fmla="*/ 178 h 259"/>
                <a:gd name="T38" fmla="*/ 63 w 152"/>
                <a:gd name="T39" fmla="*/ 147 h 259"/>
                <a:gd name="T40" fmla="*/ 37 w 152"/>
                <a:gd name="T41" fmla="*/ 127 h 259"/>
                <a:gd name="T42" fmla="*/ 46 w 152"/>
                <a:gd name="T43" fmla="*/ 95 h 259"/>
                <a:gd name="T44" fmla="*/ 60 w 152"/>
                <a:gd name="T45" fmla="*/ 78 h 259"/>
                <a:gd name="T46" fmla="*/ 51 w 152"/>
                <a:gd name="T47" fmla="*/ 52 h 259"/>
                <a:gd name="T48" fmla="*/ 48 w 152"/>
                <a:gd name="T49" fmla="*/ 29 h 259"/>
                <a:gd name="T50" fmla="*/ 77 w 152"/>
                <a:gd name="T51" fmla="*/ 26 h 259"/>
                <a:gd name="T52" fmla="*/ 100 w 152"/>
                <a:gd name="T53" fmla="*/ 52 h 259"/>
                <a:gd name="T54" fmla="*/ 126 w 152"/>
                <a:gd name="T55" fmla="*/ 46 h 259"/>
                <a:gd name="T56" fmla="*/ 126 w 152"/>
                <a:gd name="T57" fmla="*/ 46 h 2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2"/>
                <a:gd name="T88" fmla="*/ 0 h 259"/>
                <a:gd name="T89" fmla="*/ 152 w 152"/>
                <a:gd name="T90" fmla="*/ 259 h 2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2" h="259">
                  <a:moveTo>
                    <a:pt x="126" y="46"/>
                  </a:moveTo>
                  <a:lnTo>
                    <a:pt x="106" y="21"/>
                  </a:lnTo>
                  <a:lnTo>
                    <a:pt x="83" y="3"/>
                  </a:lnTo>
                  <a:lnTo>
                    <a:pt x="37" y="0"/>
                  </a:lnTo>
                  <a:lnTo>
                    <a:pt x="11" y="21"/>
                  </a:lnTo>
                  <a:lnTo>
                    <a:pt x="14" y="49"/>
                  </a:lnTo>
                  <a:lnTo>
                    <a:pt x="19" y="75"/>
                  </a:lnTo>
                  <a:lnTo>
                    <a:pt x="2" y="95"/>
                  </a:lnTo>
                  <a:lnTo>
                    <a:pt x="0" y="124"/>
                  </a:lnTo>
                  <a:lnTo>
                    <a:pt x="14" y="147"/>
                  </a:lnTo>
                  <a:lnTo>
                    <a:pt x="43" y="169"/>
                  </a:lnTo>
                  <a:lnTo>
                    <a:pt x="54" y="210"/>
                  </a:lnTo>
                  <a:lnTo>
                    <a:pt x="74" y="232"/>
                  </a:lnTo>
                  <a:lnTo>
                    <a:pt x="100" y="256"/>
                  </a:lnTo>
                  <a:lnTo>
                    <a:pt x="152" y="259"/>
                  </a:lnTo>
                  <a:lnTo>
                    <a:pt x="152" y="221"/>
                  </a:lnTo>
                  <a:lnTo>
                    <a:pt x="123" y="239"/>
                  </a:lnTo>
                  <a:lnTo>
                    <a:pt x="100" y="216"/>
                  </a:lnTo>
                  <a:lnTo>
                    <a:pt x="89" y="178"/>
                  </a:lnTo>
                  <a:lnTo>
                    <a:pt x="63" y="147"/>
                  </a:lnTo>
                  <a:lnTo>
                    <a:pt x="37" y="127"/>
                  </a:lnTo>
                  <a:lnTo>
                    <a:pt x="46" y="95"/>
                  </a:lnTo>
                  <a:lnTo>
                    <a:pt x="60" y="78"/>
                  </a:lnTo>
                  <a:lnTo>
                    <a:pt x="51" y="52"/>
                  </a:lnTo>
                  <a:lnTo>
                    <a:pt x="48" y="29"/>
                  </a:lnTo>
                  <a:lnTo>
                    <a:pt x="77" y="26"/>
                  </a:lnTo>
                  <a:lnTo>
                    <a:pt x="100" y="52"/>
                  </a:lnTo>
                  <a:lnTo>
                    <a:pt x="126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3061" y="1798"/>
              <a:ext cx="392" cy="282"/>
            </a:xfrm>
            <a:custGeom>
              <a:avLst/>
              <a:gdLst>
                <a:gd name="T0" fmla="*/ 229 w 271"/>
                <a:gd name="T1" fmla="*/ 0 h 213"/>
                <a:gd name="T2" fmla="*/ 162 w 271"/>
                <a:gd name="T3" fmla="*/ 17 h 213"/>
                <a:gd name="T4" fmla="*/ 105 w 271"/>
                <a:gd name="T5" fmla="*/ 31 h 213"/>
                <a:gd name="T6" fmla="*/ 51 w 271"/>
                <a:gd name="T7" fmla="*/ 49 h 213"/>
                <a:gd name="T8" fmla="*/ 22 w 271"/>
                <a:gd name="T9" fmla="*/ 60 h 213"/>
                <a:gd name="T10" fmla="*/ 5 w 271"/>
                <a:gd name="T11" fmla="*/ 83 h 213"/>
                <a:gd name="T12" fmla="*/ 0 w 271"/>
                <a:gd name="T13" fmla="*/ 115 h 213"/>
                <a:gd name="T14" fmla="*/ 5 w 271"/>
                <a:gd name="T15" fmla="*/ 153 h 213"/>
                <a:gd name="T16" fmla="*/ 25 w 271"/>
                <a:gd name="T17" fmla="*/ 187 h 213"/>
                <a:gd name="T18" fmla="*/ 51 w 271"/>
                <a:gd name="T19" fmla="*/ 210 h 213"/>
                <a:gd name="T20" fmla="*/ 102 w 271"/>
                <a:gd name="T21" fmla="*/ 213 h 213"/>
                <a:gd name="T22" fmla="*/ 183 w 271"/>
                <a:gd name="T23" fmla="*/ 187 h 213"/>
                <a:gd name="T24" fmla="*/ 229 w 271"/>
                <a:gd name="T25" fmla="*/ 172 h 213"/>
                <a:gd name="T26" fmla="*/ 254 w 271"/>
                <a:gd name="T27" fmla="*/ 155 h 213"/>
                <a:gd name="T28" fmla="*/ 271 w 271"/>
                <a:gd name="T29" fmla="*/ 115 h 213"/>
                <a:gd name="T30" fmla="*/ 271 w 271"/>
                <a:gd name="T31" fmla="*/ 80 h 213"/>
                <a:gd name="T32" fmla="*/ 251 w 271"/>
                <a:gd name="T33" fmla="*/ 55 h 213"/>
                <a:gd name="T34" fmla="*/ 229 w 271"/>
                <a:gd name="T35" fmla="*/ 38 h 213"/>
                <a:gd name="T36" fmla="*/ 237 w 271"/>
                <a:gd name="T37" fmla="*/ 66 h 213"/>
                <a:gd name="T38" fmla="*/ 235 w 271"/>
                <a:gd name="T39" fmla="*/ 101 h 213"/>
                <a:gd name="T40" fmla="*/ 217 w 271"/>
                <a:gd name="T41" fmla="*/ 118 h 213"/>
                <a:gd name="T42" fmla="*/ 169 w 271"/>
                <a:gd name="T43" fmla="*/ 146 h 213"/>
                <a:gd name="T44" fmla="*/ 96 w 271"/>
                <a:gd name="T45" fmla="*/ 164 h 213"/>
                <a:gd name="T46" fmla="*/ 60 w 271"/>
                <a:gd name="T47" fmla="*/ 170 h 213"/>
                <a:gd name="T48" fmla="*/ 45 w 271"/>
                <a:gd name="T49" fmla="*/ 161 h 213"/>
                <a:gd name="T50" fmla="*/ 39 w 271"/>
                <a:gd name="T51" fmla="*/ 129 h 213"/>
                <a:gd name="T52" fmla="*/ 39 w 271"/>
                <a:gd name="T53" fmla="*/ 104 h 213"/>
                <a:gd name="T54" fmla="*/ 60 w 271"/>
                <a:gd name="T55" fmla="*/ 80 h 213"/>
                <a:gd name="T56" fmla="*/ 102 w 271"/>
                <a:gd name="T57" fmla="*/ 63 h 213"/>
                <a:gd name="T58" fmla="*/ 159 w 271"/>
                <a:gd name="T59" fmla="*/ 43 h 213"/>
                <a:gd name="T60" fmla="*/ 208 w 271"/>
                <a:gd name="T61" fmla="*/ 26 h 213"/>
                <a:gd name="T62" fmla="*/ 240 w 271"/>
                <a:gd name="T63" fmla="*/ 14 h 213"/>
                <a:gd name="T64" fmla="*/ 229 w 271"/>
                <a:gd name="T65" fmla="*/ 0 h 213"/>
                <a:gd name="T66" fmla="*/ 229 w 271"/>
                <a:gd name="T67" fmla="*/ 0 h 2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213"/>
                <a:gd name="T104" fmla="*/ 271 w 271"/>
                <a:gd name="T105" fmla="*/ 213 h 2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213">
                  <a:moveTo>
                    <a:pt x="229" y="0"/>
                  </a:moveTo>
                  <a:lnTo>
                    <a:pt x="162" y="17"/>
                  </a:lnTo>
                  <a:lnTo>
                    <a:pt x="105" y="31"/>
                  </a:lnTo>
                  <a:lnTo>
                    <a:pt x="51" y="49"/>
                  </a:lnTo>
                  <a:lnTo>
                    <a:pt x="22" y="60"/>
                  </a:lnTo>
                  <a:lnTo>
                    <a:pt x="5" y="83"/>
                  </a:lnTo>
                  <a:lnTo>
                    <a:pt x="0" y="115"/>
                  </a:lnTo>
                  <a:lnTo>
                    <a:pt x="5" y="153"/>
                  </a:lnTo>
                  <a:lnTo>
                    <a:pt x="25" y="187"/>
                  </a:lnTo>
                  <a:lnTo>
                    <a:pt x="51" y="210"/>
                  </a:lnTo>
                  <a:lnTo>
                    <a:pt x="102" y="213"/>
                  </a:lnTo>
                  <a:lnTo>
                    <a:pt x="183" y="187"/>
                  </a:lnTo>
                  <a:lnTo>
                    <a:pt x="229" y="172"/>
                  </a:lnTo>
                  <a:lnTo>
                    <a:pt x="254" y="155"/>
                  </a:lnTo>
                  <a:lnTo>
                    <a:pt x="271" y="115"/>
                  </a:lnTo>
                  <a:lnTo>
                    <a:pt x="271" y="80"/>
                  </a:lnTo>
                  <a:lnTo>
                    <a:pt x="251" y="55"/>
                  </a:lnTo>
                  <a:lnTo>
                    <a:pt x="229" y="38"/>
                  </a:lnTo>
                  <a:lnTo>
                    <a:pt x="237" y="66"/>
                  </a:lnTo>
                  <a:lnTo>
                    <a:pt x="235" y="101"/>
                  </a:lnTo>
                  <a:lnTo>
                    <a:pt x="217" y="118"/>
                  </a:lnTo>
                  <a:lnTo>
                    <a:pt x="169" y="146"/>
                  </a:lnTo>
                  <a:lnTo>
                    <a:pt x="96" y="164"/>
                  </a:lnTo>
                  <a:lnTo>
                    <a:pt x="60" y="170"/>
                  </a:lnTo>
                  <a:lnTo>
                    <a:pt x="45" y="161"/>
                  </a:lnTo>
                  <a:lnTo>
                    <a:pt x="39" y="129"/>
                  </a:lnTo>
                  <a:lnTo>
                    <a:pt x="39" y="104"/>
                  </a:lnTo>
                  <a:lnTo>
                    <a:pt x="60" y="80"/>
                  </a:lnTo>
                  <a:lnTo>
                    <a:pt x="102" y="63"/>
                  </a:lnTo>
                  <a:lnTo>
                    <a:pt x="159" y="43"/>
                  </a:lnTo>
                  <a:lnTo>
                    <a:pt x="208" y="26"/>
                  </a:lnTo>
                  <a:lnTo>
                    <a:pt x="240" y="14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3467" y="1708"/>
              <a:ext cx="358" cy="279"/>
            </a:xfrm>
            <a:custGeom>
              <a:avLst/>
              <a:gdLst>
                <a:gd name="T0" fmla="*/ 0 w 249"/>
                <a:gd name="T1" fmla="*/ 50 h 212"/>
                <a:gd name="T2" fmla="*/ 28 w 249"/>
                <a:gd name="T3" fmla="*/ 55 h 212"/>
                <a:gd name="T4" fmla="*/ 77 w 249"/>
                <a:gd name="T5" fmla="*/ 40 h 212"/>
                <a:gd name="T6" fmla="*/ 134 w 249"/>
                <a:gd name="T7" fmla="*/ 15 h 212"/>
                <a:gd name="T8" fmla="*/ 172 w 249"/>
                <a:gd name="T9" fmla="*/ 0 h 212"/>
                <a:gd name="T10" fmla="*/ 197 w 249"/>
                <a:gd name="T11" fmla="*/ 0 h 212"/>
                <a:gd name="T12" fmla="*/ 223 w 249"/>
                <a:gd name="T13" fmla="*/ 12 h 212"/>
                <a:gd name="T14" fmla="*/ 240 w 249"/>
                <a:gd name="T15" fmla="*/ 40 h 212"/>
                <a:gd name="T16" fmla="*/ 249 w 249"/>
                <a:gd name="T17" fmla="*/ 72 h 212"/>
                <a:gd name="T18" fmla="*/ 249 w 249"/>
                <a:gd name="T19" fmla="*/ 118 h 212"/>
                <a:gd name="T20" fmla="*/ 237 w 249"/>
                <a:gd name="T21" fmla="*/ 146 h 212"/>
                <a:gd name="T22" fmla="*/ 203 w 249"/>
                <a:gd name="T23" fmla="*/ 176 h 212"/>
                <a:gd name="T24" fmla="*/ 154 w 249"/>
                <a:gd name="T25" fmla="*/ 192 h 212"/>
                <a:gd name="T26" fmla="*/ 109 w 249"/>
                <a:gd name="T27" fmla="*/ 209 h 212"/>
                <a:gd name="T28" fmla="*/ 77 w 249"/>
                <a:gd name="T29" fmla="*/ 212 h 212"/>
                <a:gd name="T30" fmla="*/ 28 w 249"/>
                <a:gd name="T31" fmla="*/ 181 h 212"/>
                <a:gd name="T32" fmla="*/ 22 w 249"/>
                <a:gd name="T33" fmla="*/ 152 h 212"/>
                <a:gd name="T34" fmla="*/ 65 w 249"/>
                <a:gd name="T35" fmla="*/ 170 h 212"/>
                <a:gd name="T36" fmla="*/ 114 w 249"/>
                <a:gd name="T37" fmla="*/ 158 h 212"/>
                <a:gd name="T38" fmla="*/ 166 w 249"/>
                <a:gd name="T39" fmla="*/ 141 h 212"/>
                <a:gd name="T40" fmla="*/ 200 w 249"/>
                <a:gd name="T41" fmla="*/ 121 h 212"/>
                <a:gd name="T42" fmla="*/ 211 w 249"/>
                <a:gd name="T43" fmla="*/ 92 h 212"/>
                <a:gd name="T44" fmla="*/ 208 w 249"/>
                <a:gd name="T45" fmla="*/ 52 h 212"/>
                <a:gd name="T46" fmla="*/ 189 w 249"/>
                <a:gd name="T47" fmla="*/ 34 h 212"/>
                <a:gd name="T48" fmla="*/ 137 w 249"/>
                <a:gd name="T49" fmla="*/ 46 h 212"/>
                <a:gd name="T50" fmla="*/ 91 w 249"/>
                <a:gd name="T51" fmla="*/ 61 h 212"/>
                <a:gd name="T52" fmla="*/ 57 w 249"/>
                <a:gd name="T53" fmla="*/ 72 h 212"/>
                <a:gd name="T54" fmla="*/ 5 w 249"/>
                <a:gd name="T55" fmla="*/ 78 h 212"/>
                <a:gd name="T56" fmla="*/ 0 w 249"/>
                <a:gd name="T57" fmla="*/ 50 h 212"/>
                <a:gd name="T58" fmla="*/ 0 w 249"/>
                <a:gd name="T59" fmla="*/ 50 h 2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9"/>
                <a:gd name="T91" fmla="*/ 0 h 212"/>
                <a:gd name="T92" fmla="*/ 249 w 249"/>
                <a:gd name="T93" fmla="*/ 212 h 2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9" h="212">
                  <a:moveTo>
                    <a:pt x="0" y="50"/>
                  </a:moveTo>
                  <a:lnTo>
                    <a:pt x="28" y="55"/>
                  </a:lnTo>
                  <a:lnTo>
                    <a:pt x="77" y="40"/>
                  </a:lnTo>
                  <a:lnTo>
                    <a:pt x="134" y="15"/>
                  </a:lnTo>
                  <a:lnTo>
                    <a:pt x="172" y="0"/>
                  </a:lnTo>
                  <a:lnTo>
                    <a:pt x="197" y="0"/>
                  </a:lnTo>
                  <a:lnTo>
                    <a:pt x="223" y="12"/>
                  </a:lnTo>
                  <a:lnTo>
                    <a:pt x="240" y="40"/>
                  </a:lnTo>
                  <a:lnTo>
                    <a:pt x="249" y="72"/>
                  </a:lnTo>
                  <a:lnTo>
                    <a:pt x="249" y="118"/>
                  </a:lnTo>
                  <a:lnTo>
                    <a:pt x="237" y="146"/>
                  </a:lnTo>
                  <a:lnTo>
                    <a:pt x="203" y="176"/>
                  </a:lnTo>
                  <a:lnTo>
                    <a:pt x="154" y="192"/>
                  </a:lnTo>
                  <a:lnTo>
                    <a:pt x="109" y="209"/>
                  </a:lnTo>
                  <a:lnTo>
                    <a:pt x="77" y="212"/>
                  </a:lnTo>
                  <a:lnTo>
                    <a:pt x="28" y="181"/>
                  </a:lnTo>
                  <a:lnTo>
                    <a:pt x="22" y="152"/>
                  </a:lnTo>
                  <a:lnTo>
                    <a:pt x="65" y="170"/>
                  </a:lnTo>
                  <a:lnTo>
                    <a:pt x="114" y="158"/>
                  </a:lnTo>
                  <a:lnTo>
                    <a:pt x="166" y="141"/>
                  </a:lnTo>
                  <a:lnTo>
                    <a:pt x="200" y="121"/>
                  </a:lnTo>
                  <a:lnTo>
                    <a:pt x="211" y="92"/>
                  </a:lnTo>
                  <a:lnTo>
                    <a:pt x="208" y="52"/>
                  </a:lnTo>
                  <a:lnTo>
                    <a:pt x="189" y="34"/>
                  </a:lnTo>
                  <a:lnTo>
                    <a:pt x="137" y="46"/>
                  </a:lnTo>
                  <a:lnTo>
                    <a:pt x="91" y="61"/>
                  </a:lnTo>
                  <a:lnTo>
                    <a:pt x="57" y="72"/>
                  </a:lnTo>
                  <a:lnTo>
                    <a:pt x="5" y="78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3659" y="1993"/>
              <a:ext cx="630" cy="316"/>
            </a:xfrm>
            <a:custGeom>
              <a:avLst/>
              <a:gdLst>
                <a:gd name="T0" fmla="*/ 20 w 439"/>
                <a:gd name="T1" fmla="*/ 3 h 242"/>
                <a:gd name="T2" fmla="*/ 55 w 439"/>
                <a:gd name="T3" fmla="*/ 12 h 242"/>
                <a:gd name="T4" fmla="*/ 106 w 439"/>
                <a:gd name="T5" fmla="*/ 43 h 242"/>
                <a:gd name="T6" fmla="*/ 175 w 439"/>
                <a:gd name="T7" fmla="*/ 87 h 242"/>
                <a:gd name="T8" fmla="*/ 238 w 439"/>
                <a:gd name="T9" fmla="*/ 127 h 242"/>
                <a:gd name="T10" fmla="*/ 309 w 439"/>
                <a:gd name="T11" fmla="*/ 167 h 242"/>
                <a:gd name="T12" fmla="*/ 370 w 439"/>
                <a:gd name="T13" fmla="*/ 198 h 242"/>
                <a:gd name="T14" fmla="*/ 428 w 439"/>
                <a:gd name="T15" fmla="*/ 213 h 242"/>
                <a:gd name="T16" fmla="*/ 439 w 439"/>
                <a:gd name="T17" fmla="*/ 230 h 242"/>
                <a:gd name="T18" fmla="*/ 425 w 439"/>
                <a:gd name="T19" fmla="*/ 242 h 242"/>
                <a:gd name="T20" fmla="*/ 379 w 439"/>
                <a:gd name="T21" fmla="*/ 236 h 242"/>
                <a:gd name="T22" fmla="*/ 309 w 439"/>
                <a:gd name="T23" fmla="*/ 198 h 242"/>
                <a:gd name="T24" fmla="*/ 226 w 439"/>
                <a:gd name="T25" fmla="*/ 150 h 242"/>
                <a:gd name="T26" fmla="*/ 123 w 439"/>
                <a:gd name="T27" fmla="*/ 84 h 242"/>
                <a:gd name="T28" fmla="*/ 71 w 439"/>
                <a:gd name="T29" fmla="*/ 52 h 242"/>
                <a:gd name="T30" fmla="*/ 38 w 439"/>
                <a:gd name="T31" fmla="*/ 29 h 242"/>
                <a:gd name="T32" fmla="*/ 3 w 439"/>
                <a:gd name="T33" fmla="*/ 18 h 242"/>
                <a:gd name="T34" fmla="*/ 0 w 439"/>
                <a:gd name="T35" fmla="*/ 0 h 242"/>
                <a:gd name="T36" fmla="*/ 20 w 439"/>
                <a:gd name="T37" fmla="*/ 3 h 242"/>
                <a:gd name="T38" fmla="*/ 20 w 439"/>
                <a:gd name="T39" fmla="*/ 3 h 2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9"/>
                <a:gd name="T61" fmla="*/ 0 h 242"/>
                <a:gd name="T62" fmla="*/ 439 w 439"/>
                <a:gd name="T63" fmla="*/ 242 h 2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9" h="242">
                  <a:moveTo>
                    <a:pt x="20" y="3"/>
                  </a:moveTo>
                  <a:lnTo>
                    <a:pt x="55" y="12"/>
                  </a:lnTo>
                  <a:lnTo>
                    <a:pt x="106" y="43"/>
                  </a:lnTo>
                  <a:lnTo>
                    <a:pt x="175" y="87"/>
                  </a:lnTo>
                  <a:lnTo>
                    <a:pt x="238" y="127"/>
                  </a:lnTo>
                  <a:lnTo>
                    <a:pt x="309" y="167"/>
                  </a:lnTo>
                  <a:lnTo>
                    <a:pt x="370" y="198"/>
                  </a:lnTo>
                  <a:lnTo>
                    <a:pt x="428" y="213"/>
                  </a:lnTo>
                  <a:lnTo>
                    <a:pt x="439" y="230"/>
                  </a:lnTo>
                  <a:lnTo>
                    <a:pt x="425" y="242"/>
                  </a:lnTo>
                  <a:lnTo>
                    <a:pt x="379" y="236"/>
                  </a:lnTo>
                  <a:lnTo>
                    <a:pt x="309" y="198"/>
                  </a:lnTo>
                  <a:lnTo>
                    <a:pt x="226" y="150"/>
                  </a:lnTo>
                  <a:lnTo>
                    <a:pt x="123" y="84"/>
                  </a:lnTo>
                  <a:lnTo>
                    <a:pt x="71" y="52"/>
                  </a:lnTo>
                  <a:lnTo>
                    <a:pt x="38" y="29"/>
                  </a:lnTo>
                  <a:lnTo>
                    <a:pt x="3" y="18"/>
                  </a:lnTo>
                  <a:lnTo>
                    <a:pt x="0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4027" y="1917"/>
              <a:ext cx="359" cy="136"/>
            </a:xfrm>
            <a:custGeom>
              <a:avLst/>
              <a:gdLst>
                <a:gd name="T0" fmla="*/ 8 w 251"/>
                <a:gd name="T1" fmla="*/ 78 h 103"/>
                <a:gd name="T2" fmla="*/ 77 w 251"/>
                <a:gd name="T3" fmla="*/ 69 h 103"/>
                <a:gd name="T4" fmla="*/ 142 w 251"/>
                <a:gd name="T5" fmla="*/ 46 h 103"/>
                <a:gd name="T6" fmla="*/ 219 w 251"/>
                <a:gd name="T7" fmla="*/ 9 h 103"/>
                <a:gd name="T8" fmla="*/ 251 w 251"/>
                <a:gd name="T9" fmla="*/ 0 h 103"/>
                <a:gd name="T10" fmla="*/ 235 w 251"/>
                <a:gd name="T11" fmla="*/ 23 h 103"/>
                <a:gd name="T12" fmla="*/ 174 w 251"/>
                <a:gd name="T13" fmla="*/ 54 h 103"/>
                <a:gd name="T14" fmla="*/ 102 w 251"/>
                <a:gd name="T15" fmla="*/ 81 h 103"/>
                <a:gd name="T16" fmla="*/ 39 w 251"/>
                <a:gd name="T17" fmla="*/ 103 h 103"/>
                <a:gd name="T18" fmla="*/ 0 w 251"/>
                <a:gd name="T19" fmla="*/ 98 h 103"/>
                <a:gd name="T20" fmla="*/ 8 w 251"/>
                <a:gd name="T21" fmla="*/ 78 h 103"/>
                <a:gd name="T22" fmla="*/ 8 w 251"/>
                <a:gd name="T23" fmla="*/ 78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1"/>
                <a:gd name="T37" fmla="*/ 0 h 103"/>
                <a:gd name="T38" fmla="*/ 251 w 251"/>
                <a:gd name="T39" fmla="*/ 103 h 1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1" h="103">
                  <a:moveTo>
                    <a:pt x="8" y="78"/>
                  </a:moveTo>
                  <a:lnTo>
                    <a:pt x="77" y="69"/>
                  </a:lnTo>
                  <a:lnTo>
                    <a:pt x="142" y="46"/>
                  </a:lnTo>
                  <a:lnTo>
                    <a:pt x="219" y="9"/>
                  </a:lnTo>
                  <a:lnTo>
                    <a:pt x="251" y="0"/>
                  </a:lnTo>
                  <a:lnTo>
                    <a:pt x="235" y="23"/>
                  </a:lnTo>
                  <a:lnTo>
                    <a:pt x="174" y="54"/>
                  </a:lnTo>
                  <a:lnTo>
                    <a:pt x="102" y="81"/>
                  </a:lnTo>
                  <a:lnTo>
                    <a:pt x="39" y="103"/>
                  </a:lnTo>
                  <a:lnTo>
                    <a:pt x="0" y="98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3783" y="1688"/>
              <a:ext cx="807" cy="273"/>
            </a:xfrm>
            <a:custGeom>
              <a:avLst/>
              <a:gdLst>
                <a:gd name="T0" fmla="*/ 18 w 562"/>
                <a:gd name="T1" fmla="*/ 187 h 209"/>
                <a:gd name="T2" fmla="*/ 95 w 562"/>
                <a:gd name="T3" fmla="*/ 184 h 209"/>
                <a:gd name="T4" fmla="*/ 182 w 562"/>
                <a:gd name="T5" fmla="*/ 172 h 209"/>
                <a:gd name="T6" fmla="*/ 256 w 562"/>
                <a:gd name="T7" fmla="*/ 155 h 209"/>
                <a:gd name="T8" fmla="*/ 336 w 562"/>
                <a:gd name="T9" fmla="*/ 120 h 209"/>
                <a:gd name="T10" fmla="*/ 420 w 562"/>
                <a:gd name="T11" fmla="*/ 81 h 209"/>
                <a:gd name="T12" fmla="*/ 474 w 562"/>
                <a:gd name="T13" fmla="*/ 43 h 209"/>
                <a:gd name="T14" fmla="*/ 517 w 562"/>
                <a:gd name="T15" fmla="*/ 12 h 209"/>
                <a:gd name="T16" fmla="*/ 562 w 562"/>
                <a:gd name="T17" fmla="*/ 0 h 209"/>
                <a:gd name="T18" fmla="*/ 557 w 562"/>
                <a:gd name="T19" fmla="*/ 37 h 209"/>
                <a:gd name="T20" fmla="*/ 509 w 562"/>
                <a:gd name="T21" fmla="*/ 67 h 209"/>
                <a:gd name="T22" fmla="*/ 457 w 562"/>
                <a:gd name="T23" fmla="*/ 103 h 209"/>
                <a:gd name="T24" fmla="*/ 388 w 562"/>
                <a:gd name="T25" fmla="*/ 141 h 209"/>
                <a:gd name="T26" fmla="*/ 297 w 562"/>
                <a:gd name="T27" fmla="*/ 169 h 209"/>
                <a:gd name="T28" fmla="*/ 190 w 562"/>
                <a:gd name="T29" fmla="*/ 198 h 209"/>
                <a:gd name="T30" fmla="*/ 107 w 562"/>
                <a:gd name="T31" fmla="*/ 209 h 209"/>
                <a:gd name="T32" fmla="*/ 24 w 562"/>
                <a:gd name="T33" fmla="*/ 209 h 209"/>
                <a:gd name="T34" fmla="*/ 0 w 562"/>
                <a:gd name="T35" fmla="*/ 198 h 209"/>
                <a:gd name="T36" fmla="*/ 18 w 562"/>
                <a:gd name="T37" fmla="*/ 187 h 209"/>
                <a:gd name="T38" fmla="*/ 18 w 562"/>
                <a:gd name="T39" fmla="*/ 187 h 2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2"/>
                <a:gd name="T61" fmla="*/ 0 h 209"/>
                <a:gd name="T62" fmla="*/ 562 w 562"/>
                <a:gd name="T63" fmla="*/ 209 h 2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2" h="209">
                  <a:moveTo>
                    <a:pt x="18" y="187"/>
                  </a:moveTo>
                  <a:lnTo>
                    <a:pt x="95" y="184"/>
                  </a:lnTo>
                  <a:lnTo>
                    <a:pt x="182" y="172"/>
                  </a:lnTo>
                  <a:lnTo>
                    <a:pt x="256" y="155"/>
                  </a:lnTo>
                  <a:lnTo>
                    <a:pt x="336" y="120"/>
                  </a:lnTo>
                  <a:lnTo>
                    <a:pt x="420" y="81"/>
                  </a:lnTo>
                  <a:lnTo>
                    <a:pt x="474" y="43"/>
                  </a:lnTo>
                  <a:lnTo>
                    <a:pt x="517" y="12"/>
                  </a:lnTo>
                  <a:lnTo>
                    <a:pt x="562" y="0"/>
                  </a:lnTo>
                  <a:lnTo>
                    <a:pt x="557" y="37"/>
                  </a:lnTo>
                  <a:lnTo>
                    <a:pt x="509" y="67"/>
                  </a:lnTo>
                  <a:lnTo>
                    <a:pt x="457" y="103"/>
                  </a:lnTo>
                  <a:lnTo>
                    <a:pt x="388" y="141"/>
                  </a:lnTo>
                  <a:lnTo>
                    <a:pt x="297" y="169"/>
                  </a:lnTo>
                  <a:lnTo>
                    <a:pt x="190" y="198"/>
                  </a:lnTo>
                  <a:lnTo>
                    <a:pt x="107" y="209"/>
                  </a:lnTo>
                  <a:lnTo>
                    <a:pt x="24" y="209"/>
                  </a:lnTo>
                  <a:lnTo>
                    <a:pt x="0" y="198"/>
                  </a:lnTo>
                  <a:lnTo>
                    <a:pt x="18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4449" y="1774"/>
              <a:ext cx="173" cy="100"/>
            </a:xfrm>
            <a:custGeom>
              <a:avLst/>
              <a:gdLst>
                <a:gd name="T0" fmla="*/ 120 w 120"/>
                <a:gd name="T1" fmla="*/ 8 h 77"/>
                <a:gd name="T2" fmla="*/ 82 w 120"/>
                <a:gd name="T3" fmla="*/ 33 h 77"/>
                <a:gd name="T4" fmla="*/ 11 w 120"/>
                <a:gd name="T5" fmla="*/ 77 h 77"/>
                <a:gd name="T6" fmla="*/ 0 w 120"/>
                <a:gd name="T7" fmla="*/ 62 h 77"/>
                <a:gd name="T8" fmla="*/ 31 w 120"/>
                <a:gd name="T9" fmla="*/ 39 h 77"/>
                <a:gd name="T10" fmla="*/ 106 w 120"/>
                <a:gd name="T11" fmla="*/ 0 h 77"/>
                <a:gd name="T12" fmla="*/ 120 w 120"/>
                <a:gd name="T13" fmla="*/ 8 h 77"/>
                <a:gd name="T14" fmla="*/ 120 w 120"/>
                <a:gd name="T15" fmla="*/ 8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77"/>
                <a:gd name="T26" fmla="*/ 120 w 120"/>
                <a:gd name="T27" fmla="*/ 77 h 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77">
                  <a:moveTo>
                    <a:pt x="120" y="8"/>
                  </a:moveTo>
                  <a:lnTo>
                    <a:pt x="82" y="33"/>
                  </a:lnTo>
                  <a:lnTo>
                    <a:pt x="11" y="77"/>
                  </a:lnTo>
                  <a:lnTo>
                    <a:pt x="0" y="62"/>
                  </a:lnTo>
                  <a:lnTo>
                    <a:pt x="31" y="39"/>
                  </a:lnTo>
                  <a:lnTo>
                    <a:pt x="106" y="0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4725" y="1619"/>
              <a:ext cx="141" cy="150"/>
            </a:xfrm>
            <a:custGeom>
              <a:avLst/>
              <a:gdLst>
                <a:gd name="T0" fmla="*/ 63 w 98"/>
                <a:gd name="T1" fmla="*/ 0 h 115"/>
                <a:gd name="T2" fmla="*/ 27 w 98"/>
                <a:gd name="T3" fmla="*/ 24 h 115"/>
                <a:gd name="T4" fmla="*/ 0 w 98"/>
                <a:gd name="T5" fmla="*/ 64 h 115"/>
                <a:gd name="T6" fmla="*/ 0 w 98"/>
                <a:gd name="T7" fmla="*/ 84 h 115"/>
                <a:gd name="T8" fmla="*/ 17 w 98"/>
                <a:gd name="T9" fmla="*/ 106 h 115"/>
                <a:gd name="T10" fmla="*/ 44 w 98"/>
                <a:gd name="T11" fmla="*/ 86 h 115"/>
                <a:gd name="T12" fmla="*/ 75 w 98"/>
                <a:gd name="T13" fmla="*/ 61 h 115"/>
                <a:gd name="T14" fmla="*/ 75 w 98"/>
                <a:gd name="T15" fmla="*/ 95 h 115"/>
                <a:gd name="T16" fmla="*/ 92 w 98"/>
                <a:gd name="T17" fmla="*/ 115 h 115"/>
                <a:gd name="T18" fmla="*/ 98 w 98"/>
                <a:gd name="T19" fmla="*/ 32 h 115"/>
                <a:gd name="T20" fmla="*/ 72 w 98"/>
                <a:gd name="T21" fmla="*/ 43 h 115"/>
                <a:gd name="T22" fmla="*/ 52 w 98"/>
                <a:gd name="T23" fmla="*/ 52 h 115"/>
                <a:gd name="T24" fmla="*/ 27 w 98"/>
                <a:gd name="T25" fmla="*/ 75 h 115"/>
                <a:gd name="T26" fmla="*/ 32 w 98"/>
                <a:gd name="T27" fmla="*/ 54 h 115"/>
                <a:gd name="T28" fmla="*/ 49 w 98"/>
                <a:gd name="T29" fmla="*/ 32 h 115"/>
                <a:gd name="T30" fmla="*/ 81 w 98"/>
                <a:gd name="T31" fmla="*/ 21 h 115"/>
                <a:gd name="T32" fmla="*/ 63 w 98"/>
                <a:gd name="T33" fmla="*/ 0 h 115"/>
                <a:gd name="T34" fmla="*/ 63 w 98"/>
                <a:gd name="T35" fmla="*/ 0 h 1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8"/>
                <a:gd name="T55" fmla="*/ 0 h 115"/>
                <a:gd name="T56" fmla="*/ 98 w 98"/>
                <a:gd name="T57" fmla="*/ 115 h 1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8" h="115">
                  <a:moveTo>
                    <a:pt x="63" y="0"/>
                  </a:moveTo>
                  <a:lnTo>
                    <a:pt x="27" y="24"/>
                  </a:lnTo>
                  <a:lnTo>
                    <a:pt x="0" y="64"/>
                  </a:lnTo>
                  <a:lnTo>
                    <a:pt x="0" y="84"/>
                  </a:lnTo>
                  <a:lnTo>
                    <a:pt x="17" y="106"/>
                  </a:lnTo>
                  <a:lnTo>
                    <a:pt x="44" y="86"/>
                  </a:lnTo>
                  <a:lnTo>
                    <a:pt x="75" y="61"/>
                  </a:lnTo>
                  <a:lnTo>
                    <a:pt x="75" y="95"/>
                  </a:lnTo>
                  <a:lnTo>
                    <a:pt x="92" y="115"/>
                  </a:lnTo>
                  <a:lnTo>
                    <a:pt x="98" y="32"/>
                  </a:lnTo>
                  <a:lnTo>
                    <a:pt x="72" y="43"/>
                  </a:lnTo>
                  <a:lnTo>
                    <a:pt x="52" y="52"/>
                  </a:lnTo>
                  <a:lnTo>
                    <a:pt x="27" y="75"/>
                  </a:lnTo>
                  <a:lnTo>
                    <a:pt x="32" y="54"/>
                  </a:lnTo>
                  <a:lnTo>
                    <a:pt x="49" y="32"/>
                  </a:lnTo>
                  <a:lnTo>
                    <a:pt x="81" y="2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4561" y="1619"/>
              <a:ext cx="193" cy="216"/>
            </a:xfrm>
            <a:custGeom>
              <a:avLst/>
              <a:gdLst>
                <a:gd name="T0" fmla="*/ 120 w 135"/>
                <a:gd name="T1" fmla="*/ 15 h 164"/>
                <a:gd name="T2" fmla="*/ 89 w 135"/>
                <a:gd name="T3" fmla="*/ 0 h 164"/>
                <a:gd name="T4" fmla="*/ 43 w 135"/>
                <a:gd name="T5" fmla="*/ 4 h 164"/>
                <a:gd name="T6" fmla="*/ 23 w 135"/>
                <a:gd name="T7" fmla="*/ 21 h 164"/>
                <a:gd name="T8" fmla="*/ 2 w 135"/>
                <a:gd name="T9" fmla="*/ 54 h 164"/>
                <a:gd name="T10" fmla="*/ 0 w 135"/>
                <a:gd name="T11" fmla="*/ 95 h 164"/>
                <a:gd name="T12" fmla="*/ 5 w 135"/>
                <a:gd name="T13" fmla="*/ 115 h 164"/>
                <a:gd name="T14" fmla="*/ 26 w 135"/>
                <a:gd name="T15" fmla="*/ 130 h 164"/>
                <a:gd name="T16" fmla="*/ 40 w 135"/>
                <a:gd name="T17" fmla="*/ 158 h 164"/>
                <a:gd name="T18" fmla="*/ 68 w 135"/>
                <a:gd name="T19" fmla="*/ 164 h 164"/>
                <a:gd name="T20" fmla="*/ 86 w 135"/>
                <a:gd name="T21" fmla="*/ 149 h 164"/>
                <a:gd name="T22" fmla="*/ 114 w 135"/>
                <a:gd name="T23" fmla="*/ 149 h 164"/>
                <a:gd name="T24" fmla="*/ 135 w 135"/>
                <a:gd name="T25" fmla="*/ 112 h 164"/>
                <a:gd name="T26" fmla="*/ 126 w 135"/>
                <a:gd name="T27" fmla="*/ 95 h 164"/>
                <a:gd name="T28" fmla="*/ 103 w 135"/>
                <a:gd name="T29" fmla="*/ 115 h 164"/>
                <a:gd name="T30" fmla="*/ 83 w 135"/>
                <a:gd name="T31" fmla="*/ 115 h 164"/>
                <a:gd name="T32" fmla="*/ 68 w 135"/>
                <a:gd name="T33" fmla="*/ 133 h 164"/>
                <a:gd name="T34" fmla="*/ 63 w 135"/>
                <a:gd name="T35" fmla="*/ 106 h 164"/>
                <a:gd name="T36" fmla="*/ 71 w 135"/>
                <a:gd name="T37" fmla="*/ 78 h 164"/>
                <a:gd name="T38" fmla="*/ 71 w 135"/>
                <a:gd name="T39" fmla="*/ 52 h 164"/>
                <a:gd name="T40" fmla="*/ 57 w 135"/>
                <a:gd name="T41" fmla="*/ 49 h 164"/>
                <a:gd name="T42" fmla="*/ 46 w 135"/>
                <a:gd name="T43" fmla="*/ 72 h 164"/>
                <a:gd name="T44" fmla="*/ 35 w 135"/>
                <a:gd name="T45" fmla="*/ 106 h 164"/>
                <a:gd name="T46" fmla="*/ 35 w 135"/>
                <a:gd name="T47" fmla="*/ 64 h 164"/>
                <a:gd name="T48" fmla="*/ 46 w 135"/>
                <a:gd name="T49" fmla="*/ 40 h 164"/>
                <a:gd name="T50" fmla="*/ 63 w 135"/>
                <a:gd name="T51" fmla="*/ 26 h 164"/>
                <a:gd name="T52" fmla="*/ 92 w 135"/>
                <a:gd name="T53" fmla="*/ 32 h 164"/>
                <a:gd name="T54" fmla="*/ 114 w 135"/>
                <a:gd name="T55" fmla="*/ 40 h 164"/>
                <a:gd name="T56" fmla="*/ 120 w 135"/>
                <a:gd name="T57" fmla="*/ 15 h 164"/>
                <a:gd name="T58" fmla="*/ 120 w 135"/>
                <a:gd name="T59" fmla="*/ 15 h 1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5"/>
                <a:gd name="T91" fmla="*/ 0 h 164"/>
                <a:gd name="T92" fmla="*/ 135 w 135"/>
                <a:gd name="T93" fmla="*/ 164 h 1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5" h="164">
                  <a:moveTo>
                    <a:pt x="120" y="15"/>
                  </a:moveTo>
                  <a:lnTo>
                    <a:pt x="89" y="0"/>
                  </a:lnTo>
                  <a:lnTo>
                    <a:pt x="43" y="4"/>
                  </a:lnTo>
                  <a:lnTo>
                    <a:pt x="23" y="21"/>
                  </a:lnTo>
                  <a:lnTo>
                    <a:pt x="2" y="54"/>
                  </a:lnTo>
                  <a:lnTo>
                    <a:pt x="0" y="95"/>
                  </a:lnTo>
                  <a:lnTo>
                    <a:pt x="5" y="115"/>
                  </a:lnTo>
                  <a:lnTo>
                    <a:pt x="26" y="130"/>
                  </a:lnTo>
                  <a:lnTo>
                    <a:pt x="40" y="158"/>
                  </a:lnTo>
                  <a:lnTo>
                    <a:pt x="68" y="164"/>
                  </a:lnTo>
                  <a:lnTo>
                    <a:pt x="86" y="149"/>
                  </a:lnTo>
                  <a:lnTo>
                    <a:pt x="114" y="149"/>
                  </a:lnTo>
                  <a:lnTo>
                    <a:pt x="135" y="112"/>
                  </a:lnTo>
                  <a:lnTo>
                    <a:pt x="126" y="95"/>
                  </a:lnTo>
                  <a:lnTo>
                    <a:pt x="103" y="115"/>
                  </a:lnTo>
                  <a:lnTo>
                    <a:pt x="83" y="115"/>
                  </a:lnTo>
                  <a:lnTo>
                    <a:pt x="68" y="133"/>
                  </a:lnTo>
                  <a:lnTo>
                    <a:pt x="63" y="106"/>
                  </a:lnTo>
                  <a:lnTo>
                    <a:pt x="71" y="78"/>
                  </a:lnTo>
                  <a:lnTo>
                    <a:pt x="71" y="52"/>
                  </a:lnTo>
                  <a:lnTo>
                    <a:pt x="57" y="49"/>
                  </a:lnTo>
                  <a:lnTo>
                    <a:pt x="46" y="72"/>
                  </a:lnTo>
                  <a:lnTo>
                    <a:pt x="35" y="106"/>
                  </a:lnTo>
                  <a:lnTo>
                    <a:pt x="35" y="64"/>
                  </a:lnTo>
                  <a:lnTo>
                    <a:pt x="46" y="40"/>
                  </a:lnTo>
                  <a:lnTo>
                    <a:pt x="63" y="26"/>
                  </a:lnTo>
                  <a:lnTo>
                    <a:pt x="92" y="32"/>
                  </a:lnTo>
                  <a:lnTo>
                    <a:pt x="114" y="40"/>
                  </a:lnTo>
                  <a:lnTo>
                    <a:pt x="12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3694" y="2222"/>
              <a:ext cx="175" cy="158"/>
            </a:xfrm>
            <a:custGeom>
              <a:avLst/>
              <a:gdLst>
                <a:gd name="T0" fmla="*/ 23 w 123"/>
                <a:gd name="T1" fmla="*/ 8 h 120"/>
                <a:gd name="T2" fmla="*/ 83 w 123"/>
                <a:gd name="T3" fmla="*/ 71 h 120"/>
                <a:gd name="T4" fmla="*/ 123 w 123"/>
                <a:gd name="T5" fmla="*/ 120 h 120"/>
                <a:gd name="T6" fmla="*/ 103 w 123"/>
                <a:gd name="T7" fmla="*/ 111 h 120"/>
                <a:gd name="T8" fmla="*/ 32 w 123"/>
                <a:gd name="T9" fmla="*/ 48 h 120"/>
                <a:gd name="T10" fmla="*/ 0 w 123"/>
                <a:gd name="T11" fmla="*/ 14 h 120"/>
                <a:gd name="T12" fmla="*/ 9 w 123"/>
                <a:gd name="T13" fmla="*/ 0 h 120"/>
                <a:gd name="T14" fmla="*/ 23 w 123"/>
                <a:gd name="T15" fmla="*/ 8 h 120"/>
                <a:gd name="T16" fmla="*/ 23 w 123"/>
                <a:gd name="T17" fmla="*/ 8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20"/>
                <a:gd name="T29" fmla="*/ 123 w 123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20">
                  <a:moveTo>
                    <a:pt x="23" y="8"/>
                  </a:moveTo>
                  <a:lnTo>
                    <a:pt x="83" y="71"/>
                  </a:lnTo>
                  <a:lnTo>
                    <a:pt x="123" y="120"/>
                  </a:lnTo>
                  <a:lnTo>
                    <a:pt x="103" y="111"/>
                  </a:lnTo>
                  <a:lnTo>
                    <a:pt x="32" y="48"/>
                  </a:lnTo>
                  <a:lnTo>
                    <a:pt x="0" y="14"/>
                  </a:lnTo>
                  <a:lnTo>
                    <a:pt x="9" y="0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3438" y="2135"/>
              <a:ext cx="221" cy="95"/>
            </a:xfrm>
            <a:custGeom>
              <a:avLst/>
              <a:gdLst>
                <a:gd name="T0" fmla="*/ 21 w 155"/>
                <a:gd name="T1" fmla="*/ 0 h 73"/>
                <a:gd name="T2" fmla="*/ 63 w 155"/>
                <a:gd name="T3" fmla="*/ 24 h 73"/>
                <a:gd name="T4" fmla="*/ 98 w 155"/>
                <a:gd name="T5" fmla="*/ 43 h 73"/>
                <a:gd name="T6" fmla="*/ 155 w 155"/>
                <a:gd name="T7" fmla="*/ 52 h 73"/>
                <a:gd name="T8" fmla="*/ 146 w 155"/>
                <a:gd name="T9" fmla="*/ 70 h 73"/>
                <a:gd name="T10" fmla="*/ 123 w 155"/>
                <a:gd name="T11" fmla="*/ 73 h 73"/>
                <a:gd name="T12" fmla="*/ 95 w 155"/>
                <a:gd name="T13" fmla="*/ 70 h 73"/>
                <a:gd name="T14" fmla="*/ 52 w 155"/>
                <a:gd name="T15" fmla="*/ 46 h 73"/>
                <a:gd name="T16" fmla="*/ 14 w 155"/>
                <a:gd name="T17" fmla="*/ 29 h 73"/>
                <a:gd name="T18" fmla="*/ 0 w 155"/>
                <a:gd name="T19" fmla="*/ 10 h 73"/>
                <a:gd name="T20" fmla="*/ 21 w 155"/>
                <a:gd name="T21" fmla="*/ 0 h 73"/>
                <a:gd name="T22" fmla="*/ 21 w 155"/>
                <a:gd name="T23" fmla="*/ 0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5"/>
                <a:gd name="T37" fmla="*/ 0 h 73"/>
                <a:gd name="T38" fmla="*/ 155 w 155"/>
                <a:gd name="T39" fmla="*/ 73 h 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5" h="73">
                  <a:moveTo>
                    <a:pt x="21" y="0"/>
                  </a:moveTo>
                  <a:lnTo>
                    <a:pt x="63" y="24"/>
                  </a:lnTo>
                  <a:lnTo>
                    <a:pt x="98" y="43"/>
                  </a:lnTo>
                  <a:lnTo>
                    <a:pt x="155" y="52"/>
                  </a:lnTo>
                  <a:lnTo>
                    <a:pt x="146" y="70"/>
                  </a:lnTo>
                  <a:lnTo>
                    <a:pt x="123" y="73"/>
                  </a:lnTo>
                  <a:lnTo>
                    <a:pt x="95" y="70"/>
                  </a:lnTo>
                  <a:lnTo>
                    <a:pt x="52" y="46"/>
                  </a:lnTo>
                  <a:lnTo>
                    <a:pt x="14" y="29"/>
                  </a:lnTo>
                  <a:lnTo>
                    <a:pt x="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3254" y="2072"/>
              <a:ext cx="348" cy="229"/>
            </a:xfrm>
            <a:custGeom>
              <a:avLst/>
              <a:gdLst>
                <a:gd name="T0" fmla="*/ 11 w 241"/>
                <a:gd name="T1" fmla="*/ 0 h 176"/>
                <a:gd name="T2" fmla="*/ 38 w 241"/>
                <a:gd name="T3" fmla="*/ 49 h 176"/>
                <a:gd name="T4" fmla="*/ 55 w 241"/>
                <a:gd name="T5" fmla="*/ 84 h 176"/>
                <a:gd name="T6" fmla="*/ 77 w 241"/>
                <a:gd name="T7" fmla="*/ 119 h 176"/>
                <a:gd name="T8" fmla="*/ 95 w 241"/>
                <a:gd name="T9" fmla="*/ 138 h 176"/>
                <a:gd name="T10" fmla="*/ 123 w 241"/>
                <a:gd name="T11" fmla="*/ 150 h 176"/>
                <a:gd name="T12" fmla="*/ 180 w 241"/>
                <a:gd name="T13" fmla="*/ 141 h 176"/>
                <a:gd name="T14" fmla="*/ 221 w 241"/>
                <a:gd name="T15" fmla="*/ 127 h 176"/>
                <a:gd name="T16" fmla="*/ 241 w 241"/>
                <a:gd name="T17" fmla="*/ 133 h 176"/>
                <a:gd name="T18" fmla="*/ 232 w 241"/>
                <a:gd name="T19" fmla="*/ 155 h 176"/>
                <a:gd name="T20" fmla="*/ 192 w 241"/>
                <a:gd name="T21" fmla="*/ 167 h 176"/>
                <a:gd name="T22" fmla="*/ 158 w 241"/>
                <a:gd name="T23" fmla="*/ 176 h 176"/>
                <a:gd name="T24" fmla="*/ 129 w 241"/>
                <a:gd name="T25" fmla="*/ 176 h 176"/>
                <a:gd name="T26" fmla="*/ 106 w 241"/>
                <a:gd name="T27" fmla="*/ 176 h 176"/>
                <a:gd name="T28" fmla="*/ 77 w 241"/>
                <a:gd name="T29" fmla="*/ 167 h 176"/>
                <a:gd name="T30" fmla="*/ 55 w 241"/>
                <a:gd name="T31" fmla="*/ 136 h 176"/>
                <a:gd name="T32" fmla="*/ 32 w 241"/>
                <a:gd name="T33" fmla="*/ 98 h 176"/>
                <a:gd name="T34" fmla="*/ 14 w 241"/>
                <a:gd name="T35" fmla="*/ 73 h 176"/>
                <a:gd name="T36" fmla="*/ 0 w 241"/>
                <a:gd name="T37" fmla="*/ 21 h 176"/>
                <a:gd name="T38" fmla="*/ 11 w 241"/>
                <a:gd name="T39" fmla="*/ 0 h 176"/>
                <a:gd name="T40" fmla="*/ 11 w 241"/>
                <a:gd name="T41" fmla="*/ 0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1"/>
                <a:gd name="T64" fmla="*/ 0 h 176"/>
                <a:gd name="T65" fmla="*/ 241 w 241"/>
                <a:gd name="T66" fmla="*/ 176 h 1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1" h="176">
                  <a:moveTo>
                    <a:pt x="11" y="0"/>
                  </a:moveTo>
                  <a:lnTo>
                    <a:pt x="38" y="49"/>
                  </a:lnTo>
                  <a:lnTo>
                    <a:pt x="55" y="84"/>
                  </a:lnTo>
                  <a:lnTo>
                    <a:pt x="77" y="119"/>
                  </a:lnTo>
                  <a:lnTo>
                    <a:pt x="95" y="138"/>
                  </a:lnTo>
                  <a:lnTo>
                    <a:pt x="123" y="150"/>
                  </a:lnTo>
                  <a:lnTo>
                    <a:pt x="180" y="141"/>
                  </a:lnTo>
                  <a:lnTo>
                    <a:pt x="221" y="127"/>
                  </a:lnTo>
                  <a:lnTo>
                    <a:pt x="241" y="133"/>
                  </a:lnTo>
                  <a:lnTo>
                    <a:pt x="232" y="155"/>
                  </a:lnTo>
                  <a:lnTo>
                    <a:pt x="192" y="167"/>
                  </a:lnTo>
                  <a:lnTo>
                    <a:pt x="158" y="176"/>
                  </a:lnTo>
                  <a:lnTo>
                    <a:pt x="129" y="176"/>
                  </a:lnTo>
                  <a:lnTo>
                    <a:pt x="106" y="176"/>
                  </a:lnTo>
                  <a:lnTo>
                    <a:pt x="77" y="167"/>
                  </a:lnTo>
                  <a:lnTo>
                    <a:pt x="55" y="136"/>
                  </a:lnTo>
                  <a:lnTo>
                    <a:pt x="32" y="98"/>
                  </a:lnTo>
                  <a:lnTo>
                    <a:pt x="14" y="73"/>
                  </a:lnTo>
                  <a:lnTo>
                    <a:pt x="0" y="2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4941" y="2180"/>
              <a:ext cx="112" cy="682"/>
            </a:xfrm>
            <a:custGeom>
              <a:avLst/>
              <a:gdLst>
                <a:gd name="T0" fmla="*/ 0 w 77"/>
                <a:gd name="T1" fmla="*/ 11 h 516"/>
                <a:gd name="T2" fmla="*/ 22 w 77"/>
                <a:gd name="T3" fmla="*/ 123 h 516"/>
                <a:gd name="T4" fmla="*/ 39 w 77"/>
                <a:gd name="T5" fmla="*/ 227 h 516"/>
                <a:gd name="T6" fmla="*/ 49 w 77"/>
                <a:gd name="T7" fmla="*/ 309 h 516"/>
                <a:gd name="T8" fmla="*/ 57 w 77"/>
                <a:gd name="T9" fmla="*/ 390 h 516"/>
                <a:gd name="T10" fmla="*/ 66 w 77"/>
                <a:gd name="T11" fmla="*/ 516 h 516"/>
                <a:gd name="T12" fmla="*/ 77 w 77"/>
                <a:gd name="T13" fmla="*/ 494 h 516"/>
                <a:gd name="T14" fmla="*/ 68 w 77"/>
                <a:gd name="T15" fmla="*/ 327 h 516"/>
                <a:gd name="T16" fmla="*/ 54 w 77"/>
                <a:gd name="T17" fmla="*/ 198 h 516"/>
                <a:gd name="T18" fmla="*/ 22 w 77"/>
                <a:gd name="T19" fmla="*/ 49 h 516"/>
                <a:gd name="T20" fmla="*/ 14 w 77"/>
                <a:gd name="T21" fmla="*/ 0 h 516"/>
                <a:gd name="T22" fmla="*/ 0 w 77"/>
                <a:gd name="T23" fmla="*/ 11 h 516"/>
                <a:gd name="T24" fmla="*/ 0 w 77"/>
                <a:gd name="T25" fmla="*/ 11 h 5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"/>
                <a:gd name="T40" fmla="*/ 0 h 516"/>
                <a:gd name="T41" fmla="*/ 77 w 77"/>
                <a:gd name="T42" fmla="*/ 516 h 5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" h="516">
                  <a:moveTo>
                    <a:pt x="0" y="11"/>
                  </a:moveTo>
                  <a:lnTo>
                    <a:pt x="22" y="123"/>
                  </a:lnTo>
                  <a:lnTo>
                    <a:pt x="39" y="227"/>
                  </a:lnTo>
                  <a:lnTo>
                    <a:pt x="49" y="309"/>
                  </a:lnTo>
                  <a:lnTo>
                    <a:pt x="57" y="390"/>
                  </a:lnTo>
                  <a:lnTo>
                    <a:pt x="66" y="516"/>
                  </a:lnTo>
                  <a:lnTo>
                    <a:pt x="77" y="494"/>
                  </a:lnTo>
                  <a:lnTo>
                    <a:pt x="68" y="327"/>
                  </a:lnTo>
                  <a:lnTo>
                    <a:pt x="54" y="198"/>
                  </a:lnTo>
                  <a:lnTo>
                    <a:pt x="22" y="49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4421" y="2033"/>
              <a:ext cx="86" cy="118"/>
            </a:xfrm>
            <a:custGeom>
              <a:avLst/>
              <a:gdLst>
                <a:gd name="T0" fmla="*/ 32 w 60"/>
                <a:gd name="T1" fmla="*/ 0 h 89"/>
                <a:gd name="T2" fmla="*/ 9 w 60"/>
                <a:gd name="T3" fmla="*/ 49 h 89"/>
                <a:gd name="T4" fmla="*/ 0 w 60"/>
                <a:gd name="T5" fmla="*/ 80 h 89"/>
                <a:gd name="T6" fmla="*/ 23 w 60"/>
                <a:gd name="T7" fmla="*/ 89 h 89"/>
                <a:gd name="T8" fmla="*/ 38 w 60"/>
                <a:gd name="T9" fmla="*/ 49 h 89"/>
                <a:gd name="T10" fmla="*/ 60 w 60"/>
                <a:gd name="T11" fmla="*/ 3 h 89"/>
                <a:gd name="T12" fmla="*/ 32 w 60"/>
                <a:gd name="T13" fmla="*/ 0 h 89"/>
                <a:gd name="T14" fmla="*/ 32 w 60"/>
                <a:gd name="T15" fmla="*/ 0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89"/>
                <a:gd name="T26" fmla="*/ 60 w 60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89">
                  <a:moveTo>
                    <a:pt x="32" y="0"/>
                  </a:moveTo>
                  <a:lnTo>
                    <a:pt x="9" y="49"/>
                  </a:lnTo>
                  <a:lnTo>
                    <a:pt x="0" y="80"/>
                  </a:lnTo>
                  <a:lnTo>
                    <a:pt x="23" y="89"/>
                  </a:lnTo>
                  <a:lnTo>
                    <a:pt x="38" y="49"/>
                  </a:lnTo>
                  <a:lnTo>
                    <a:pt x="60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4470" y="2083"/>
              <a:ext cx="74" cy="97"/>
            </a:xfrm>
            <a:custGeom>
              <a:avLst/>
              <a:gdLst>
                <a:gd name="T0" fmla="*/ 29 w 52"/>
                <a:gd name="T1" fmla="*/ 2 h 74"/>
                <a:gd name="T2" fmla="*/ 11 w 52"/>
                <a:gd name="T3" fmla="*/ 19 h 74"/>
                <a:gd name="T4" fmla="*/ 0 w 52"/>
                <a:gd name="T5" fmla="*/ 60 h 74"/>
                <a:gd name="T6" fmla="*/ 22 w 52"/>
                <a:gd name="T7" fmla="*/ 74 h 74"/>
                <a:gd name="T8" fmla="*/ 29 w 52"/>
                <a:gd name="T9" fmla="*/ 45 h 74"/>
                <a:gd name="T10" fmla="*/ 52 w 52"/>
                <a:gd name="T11" fmla="*/ 0 h 74"/>
                <a:gd name="T12" fmla="*/ 29 w 52"/>
                <a:gd name="T13" fmla="*/ 2 h 74"/>
                <a:gd name="T14" fmla="*/ 29 w 52"/>
                <a:gd name="T15" fmla="*/ 2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74"/>
                <a:gd name="T26" fmla="*/ 52 w 52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74">
                  <a:moveTo>
                    <a:pt x="29" y="2"/>
                  </a:moveTo>
                  <a:lnTo>
                    <a:pt x="11" y="19"/>
                  </a:lnTo>
                  <a:lnTo>
                    <a:pt x="0" y="60"/>
                  </a:lnTo>
                  <a:lnTo>
                    <a:pt x="22" y="74"/>
                  </a:lnTo>
                  <a:lnTo>
                    <a:pt x="29" y="45"/>
                  </a:lnTo>
                  <a:lnTo>
                    <a:pt x="52" y="0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4610" y="2148"/>
              <a:ext cx="75" cy="124"/>
            </a:xfrm>
            <a:custGeom>
              <a:avLst/>
              <a:gdLst>
                <a:gd name="T0" fmla="*/ 28 w 51"/>
                <a:gd name="T1" fmla="*/ 0 h 94"/>
                <a:gd name="T2" fmla="*/ 11 w 51"/>
                <a:gd name="T3" fmla="*/ 19 h 94"/>
                <a:gd name="T4" fmla="*/ 0 w 51"/>
                <a:gd name="T5" fmla="*/ 50 h 94"/>
                <a:gd name="T6" fmla="*/ 0 w 51"/>
                <a:gd name="T7" fmla="*/ 94 h 94"/>
                <a:gd name="T8" fmla="*/ 16 w 51"/>
                <a:gd name="T9" fmla="*/ 71 h 94"/>
                <a:gd name="T10" fmla="*/ 33 w 51"/>
                <a:gd name="T11" fmla="*/ 36 h 94"/>
                <a:gd name="T12" fmla="*/ 51 w 51"/>
                <a:gd name="T13" fmla="*/ 5 h 94"/>
                <a:gd name="T14" fmla="*/ 28 w 51"/>
                <a:gd name="T15" fmla="*/ 0 h 94"/>
                <a:gd name="T16" fmla="*/ 28 w 51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94"/>
                <a:gd name="T29" fmla="*/ 51 w 51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94">
                  <a:moveTo>
                    <a:pt x="28" y="0"/>
                  </a:moveTo>
                  <a:lnTo>
                    <a:pt x="11" y="19"/>
                  </a:lnTo>
                  <a:lnTo>
                    <a:pt x="0" y="50"/>
                  </a:lnTo>
                  <a:lnTo>
                    <a:pt x="0" y="94"/>
                  </a:lnTo>
                  <a:lnTo>
                    <a:pt x="16" y="71"/>
                  </a:lnTo>
                  <a:lnTo>
                    <a:pt x="33" y="36"/>
                  </a:lnTo>
                  <a:lnTo>
                    <a:pt x="51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4582" y="2340"/>
              <a:ext cx="278" cy="158"/>
            </a:xfrm>
            <a:custGeom>
              <a:avLst/>
              <a:gdLst>
                <a:gd name="T0" fmla="*/ 0 w 195"/>
                <a:gd name="T1" fmla="*/ 0 h 121"/>
                <a:gd name="T2" fmla="*/ 49 w 195"/>
                <a:gd name="T3" fmla="*/ 6 h 121"/>
                <a:gd name="T4" fmla="*/ 103 w 195"/>
                <a:gd name="T5" fmla="*/ 27 h 121"/>
                <a:gd name="T6" fmla="*/ 152 w 195"/>
                <a:gd name="T7" fmla="*/ 52 h 121"/>
                <a:gd name="T8" fmla="*/ 195 w 195"/>
                <a:gd name="T9" fmla="*/ 80 h 121"/>
                <a:gd name="T10" fmla="*/ 195 w 195"/>
                <a:gd name="T11" fmla="*/ 121 h 121"/>
                <a:gd name="T12" fmla="*/ 161 w 195"/>
                <a:gd name="T13" fmla="*/ 93 h 121"/>
                <a:gd name="T14" fmla="*/ 103 w 195"/>
                <a:gd name="T15" fmla="*/ 58 h 121"/>
                <a:gd name="T16" fmla="*/ 67 w 195"/>
                <a:gd name="T17" fmla="*/ 44 h 121"/>
                <a:gd name="T18" fmla="*/ 3 w 195"/>
                <a:gd name="T19" fmla="*/ 41 h 121"/>
                <a:gd name="T20" fmla="*/ 0 w 195"/>
                <a:gd name="T21" fmla="*/ 0 h 121"/>
                <a:gd name="T22" fmla="*/ 0 w 195"/>
                <a:gd name="T23" fmla="*/ 0 h 1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121"/>
                <a:gd name="T38" fmla="*/ 195 w 195"/>
                <a:gd name="T39" fmla="*/ 121 h 1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121">
                  <a:moveTo>
                    <a:pt x="0" y="0"/>
                  </a:moveTo>
                  <a:lnTo>
                    <a:pt x="49" y="6"/>
                  </a:lnTo>
                  <a:lnTo>
                    <a:pt x="103" y="27"/>
                  </a:lnTo>
                  <a:lnTo>
                    <a:pt x="152" y="52"/>
                  </a:lnTo>
                  <a:lnTo>
                    <a:pt x="195" y="80"/>
                  </a:lnTo>
                  <a:lnTo>
                    <a:pt x="195" y="121"/>
                  </a:lnTo>
                  <a:lnTo>
                    <a:pt x="161" y="93"/>
                  </a:lnTo>
                  <a:lnTo>
                    <a:pt x="103" y="58"/>
                  </a:lnTo>
                  <a:lnTo>
                    <a:pt x="67" y="44"/>
                  </a:lnTo>
                  <a:lnTo>
                    <a:pt x="3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4547" y="2227"/>
              <a:ext cx="216" cy="672"/>
            </a:xfrm>
            <a:custGeom>
              <a:avLst/>
              <a:gdLst>
                <a:gd name="T0" fmla="*/ 17 w 150"/>
                <a:gd name="T1" fmla="*/ 0 h 511"/>
                <a:gd name="T2" fmla="*/ 0 w 150"/>
                <a:gd name="T3" fmla="*/ 45 h 511"/>
                <a:gd name="T4" fmla="*/ 6 w 150"/>
                <a:gd name="T5" fmla="*/ 120 h 511"/>
                <a:gd name="T6" fmla="*/ 11 w 150"/>
                <a:gd name="T7" fmla="*/ 163 h 511"/>
                <a:gd name="T8" fmla="*/ 46 w 150"/>
                <a:gd name="T9" fmla="*/ 249 h 511"/>
                <a:gd name="T10" fmla="*/ 77 w 150"/>
                <a:gd name="T11" fmla="*/ 321 h 511"/>
                <a:gd name="T12" fmla="*/ 101 w 150"/>
                <a:gd name="T13" fmla="*/ 372 h 511"/>
                <a:gd name="T14" fmla="*/ 135 w 150"/>
                <a:gd name="T15" fmla="*/ 511 h 511"/>
                <a:gd name="T16" fmla="*/ 150 w 150"/>
                <a:gd name="T17" fmla="*/ 444 h 511"/>
                <a:gd name="T18" fmla="*/ 123 w 150"/>
                <a:gd name="T19" fmla="*/ 358 h 511"/>
                <a:gd name="T20" fmla="*/ 95 w 150"/>
                <a:gd name="T21" fmla="*/ 298 h 511"/>
                <a:gd name="T22" fmla="*/ 66 w 150"/>
                <a:gd name="T23" fmla="*/ 229 h 511"/>
                <a:gd name="T24" fmla="*/ 44 w 150"/>
                <a:gd name="T25" fmla="*/ 163 h 511"/>
                <a:gd name="T26" fmla="*/ 38 w 150"/>
                <a:gd name="T27" fmla="*/ 105 h 511"/>
                <a:gd name="T28" fmla="*/ 35 w 150"/>
                <a:gd name="T29" fmla="*/ 39 h 511"/>
                <a:gd name="T30" fmla="*/ 32 w 150"/>
                <a:gd name="T31" fmla="*/ 0 h 511"/>
                <a:gd name="T32" fmla="*/ 17 w 150"/>
                <a:gd name="T33" fmla="*/ 0 h 511"/>
                <a:gd name="T34" fmla="*/ 17 w 150"/>
                <a:gd name="T35" fmla="*/ 0 h 5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"/>
                <a:gd name="T55" fmla="*/ 0 h 511"/>
                <a:gd name="T56" fmla="*/ 150 w 150"/>
                <a:gd name="T57" fmla="*/ 511 h 5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" h="511">
                  <a:moveTo>
                    <a:pt x="17" y="0"/>
                  </a:moveTo>
                  <a:lnTo>
                    <a:pt x="0" y="45"/>
                  </a:lnTo>
                  <a:lnTo>
                    <a:pt x="6" y="120"/>
                  </a:lnTo>
                  <a:lnTo>
                    <a:pt x="11" y="163"/>
                  </a:lnTo>
                  <a:lnTo>
                    <a:pt x="46" y="249"/>
                  </a:lnTo>
                  <a:lnTo>
                    <a:pt x="77" y="321"/>
                  </a:lnTo>
                  <a:lnTo>
                    <a:pt x="101" y="372"/>
                  </a:lnTo>
                  <a:lnTo>
                    <a:pt x="135" y="511"/>
                  </a:lnTo>
                  <a:lnTo>
                    <a:pt x="150" y="444"/>
                  </a:lnTo>
                  <a:lnTo>
                    <a:pt x="123" y="358"/>
                  </a:lnTo>
                  <a:lnTo>
                    <a:pt x="95" y="298"/>
                  </a:lnTo>
                  <a:lnTo>
                    <a:pt x="66" y="229"/>
                  </a:lnTo>
                  <a:lnTo>
                    <a:pt x="44" y="163"/>
                  </a:lnTo>
                  <a:lnTo>
                    <a:pt x="38" y="105"/>
                  </a:lnTo>
                  <a:lnTo>
                    <a:pt x="35" y="39"/>
                  </a:lnTo>
                  <a:lnTo>
                    <a:pt x="3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4343" y="1890"/>
              <a:ext cx="350" cy="261"/>
            </a:xfrm>
            <a:custGeom>
              <a:avLst/>
              <a:gdLst>
                <a:gd name="T0" fmla="*/ 0 w 245"/>
                <a:gd name="T1" fmla="*/ 155 h 198"/>
                <a:gd name="T2" fmla="*/ 10 w 245"/>
                <a:gd name="T3" fmla="*/ 112 h 198"/>
                <a:gd name="T4" fmla="*/ 44 w 245"/>
                <a:gd name="T5" fmla="*/ 54 h 198"/>
                <a:gd name="T6" fmla="*/ 52 w 245"/>
                <a:gd name="T7" fmla="*/ 40 h 198"/>
                <a:gd name="T8" fmla="*/ 84 w 245"/>
                <a:gd name="T9" fmla="*/ 38 h 198"/>
                <a:gd name="T10" fmla="*/ 127 w 245"/>
                <a:gd name="T11" fmla="*/ 3 h 198"/>
                <a:gd name="T12" fmla="*/ 164 w 245"/>
                <a:gd name="T13" fmla="*/ 0 h 198"/>
                <a:gd name="T14" fmla="*/ 164 w 245"/>
                <a:gd name="T15" fmla="*/ 20 h 198"/>
                <a:gd name="T16" fmla="*/ 199 w 245"/>
                <a:gd name="T17" fmla="*/ 17 h 198"/>
                <a:gd name="T18" fmla="*/ 207 w 245"/>
                <a:gd name="T19" fmla="*/ 32 h 198"/>
                <a:gd name="T20" fmla="*/ 182 w 245"/>
                <a:gd name="T21" fmla="*/ 77 h 198"/>
                <a:gd name="T22" fmla="*/ 207 w 245"/>
                <a:gd name="T23" fmla="*/ 77 h 198"/>
                <a:gd name="T24" fmla="*/ 227 w 245"/>
                <a:gd name="T25" fmla="*/ 84 h 198"/>
                <a:gd name="T26" fmla="*/ 245 w 245"/>
                <a:gd name="T27" fmla="*/ 101 h 198"/>
                <a:gd name="T28" fmla="*/ 239 w 245"/>
                <a:gd name="T29" fmla="*/ 120 h 198"/>
                <a:gd name="T30" fmla="*/ 221 w 245"/>
                <a:gd name="T31" fmla="*/ 149 h 198"/>
                <a:gd name="T32" fmla="*/ 216 w 245"/>
                <a:gd name="T33" fmla="*/ 175 h 198"/>
                <a:gd name="T34" fmla="*/ 202 w 245"/>
                <a:gd name="T35" fmla="*/ 198 h 198"/>
                <a:gd name="T36" fmla="*/ 188 w 245"/>
                <a:gd name="T37" fmla="*/ 186 h 198"/>
                <a:gd name="T38" fmla="*/ 188 w 245"/>
                <a:gd name="T39" fmla="*/ 164 h 198"/>
                <a:gd name="T40" fmla="*/ 188 w 245"/>
                <a:gd name="T41" fmla="*/ 137 h 198"/>
                <a:gd name="T42" fmla="*/ 202 w 245"/>
                <a:gd name="T43" fmla="*/ 106 h 198"/>
                <a:gd name="T44" fmla="*/ 176 w 245"/>
                <a:gd name="T45" fmla="*/ 106 h 198"/>
                <a:gd name="T46" fmla="*/ 158 w 245"/>
                <a:gd name="T47" fmla="*/ 95 h 198"/>
                <a:gd name="T48" fmla="*/ 153 w 245"/>
                <a:gd name="T49" fmla="*/ 74 h 198"/>
                <a:gd name="T50" fmla="*/ 170 w 245"/>
                <a:gd name="T51" fmla="*/ 49 h 198"/>
                <a:gd name="T52" fmla="*/ 147 w 245"/>
                <a:gd name="T53" fmla="*/ 38 h 198"/>
                <a:gd name="T54" fmla="*/ 101 w 245"/>
                <a:gd name="T55" fmla="*/ 74 h 198"/>
                <a:gd name="T56" fmla="*/ 67 w 245"/>
                <a:gd name="T57" fmla="*/ 74 h 198"/>
                <a:gd name="T58" fmla="*/ 47 w 245"/>
                <a:gd name="T59" fmla="*/ 106 h 198"/>
                <a:gd name="T60" fmla="*/ 30 w 245"/>
                <a:gd name="T61" fmla="*/ 129 h 198"/>
                <a:gd name="T62" fmla="*/ 27 w 245"/>
                <a:gd name="T63" fmla="*/ 161 h 198"/>
                <a:gd name="T64" fmla="*/ 0 w 245"/>
                <a:gd name="T65" fmla="*/ 155 h 198"/>
                <a:gd name="T66" fmla="*/ 0 w 245"/>
                <a:gd name="T67" fmla="*/ 155 h 1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5"/>
                <a:gd name="T103" fmla="*/ 0 h 198"/>
                <a:gd name="T104" fmla="*/ 245 w 245"/>
                <a:gd name="T105" fmla="*/ 198 h 1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5" h="198">
                  <a:moveTo>
                    <a:pt x="0" y="155"/>
                  </a:moveTo>
                  <a:lnTo>
                    <a:pt x="10" y="112"/>
                  </a:lnTo>
                  <a:lnTo>
                    <a:pt x="44" y="54"/>
                  </a:lnTo>
                  <a:lnTo>
                    <a:pt x="52" y="40"/>
                  </a:lnTo>
                  <a:lnTo>
                    <a:pt x="84" y="38"/>
                  </a:lnTo>
                  <a:lnTo>
                    <a:pt x="127" y="3"/>
                  </a:lnTo>
                  <a:lnTo>
                    <a:pt x="164" y="0"/>
                  </a:lnTo>
                  <a:lnTo>
                    <a:pt x="164" y="20"/>
                  </a:lnTo>
                  <a:lnTo>
                    <a:pt x="199" y="17"/>
                  </a:lnTo>
                  <a:lnTo>
                    <a:pt x="207" y="32"/>
                  </a:lnTo>
                  <a:lnTo>
                    <a:pt x="182" y="77"/>
                  </a:lnTo>
                  <a:lnTo>
                    <a:pt x="207" y="77"/>
                  </a:lnTo>
                  <a:lnTo>
                    <a:pt x="227" y="84"/>
                  </a:lnTo>
                  <a:lnTo>
                    <a:pt x="245" y="101"/>
                  </a:lnTo>
                  <a:lnTo>
                    <a:pt x="239" y="120"/>
                  </a:lnTo>
                  <a:lnTo>
                    <a:pt x="221" y="149"/>
                  </a:lnTo>
                  <a:lnTo>
                    <a:pt x="216" y="175"/>
                  </a:lnTo>
                  <a:lnTo>
                    <a:pt x="202" y="198"/>
                  </a:lnTo>
                  <a:lnTo>
                    <a:pt x="188" y="186"/>
                  </a:lnTo>
                  <a:lnTo>
                    <a:pt x="188" y="164"/>
                  </a:lnTo>
                  <a:lnTo>
                    <a:pt x="188" y="137"/>
                  </a:lnTo>
                  <a:lnTo>
                    <a:pt x="202" y="106"/>
                  </a:lnTo>
                  <a:lnTo>
                    <a:pt x="176" y="106"/>
                  </a:lnTo>
                  <a:lnTo>
                    <a:pt x="158" y="95"/>
                  </a:lnTo>
                  <a:lnTo>
                    <a:pt x="153" y="74"/>
                  </a:lnTo>
                  <a:lnTo>
                    <a:pt x="170" y="49"/>
                  </a:lnTo>
                  <a:lnTo>
                    <a:pt x="147" y="38"/>
                  </a:lnTo>
                  <a:lnTo>
                    <a:pt x="101" y="74"/>
                  </a:lnTo>
                  <a:lnTo>
                    <a:pt x="67" y="74"/>
                  </a:lnTo>
                  <a:lnTo>
                    <a:pt x="47" y="106"/>
                  </a:lnTo>
                  <a:lnTo>
                    <a:pt x="30" y="129"/>
                  </a:lnTo>
                  <a:lnTo>
                    <a:pt x="27" y="161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3328" y="2240"/>
              <a:ext cx="291" cy="206"/>
            </a:xfrm>
            <a:custGeom>
              <a:avLst/>
              <a:gdLst>
                <a:gd name="T0" fmla="*/ 0 w 200"/>
                <a:gd name="T1" fmla="*/ 0 h 154"/>
                <a:gd name="T2" fmla="*/ 31 w 200"/>
                <a:gd name="T3" fmla="*/ 57 h 154"/>
                <a:gd name="T4" fmla="*/ 63 w 200"/>
                <a:gd name="T5" fmla="*/ 97 h 154"/>
                <a:gd name="T6" fmla="*/ 95 w 200"/>
                <a:gd name="T7" fmla="*/ 126 h 154"/>
                <a:gd name="T8" fmla="*/ 123 w 200"/>
                <a:gd name="T9" fmla="*/ 140 h 154"/>
                <a:gd name="T10" fmla="*/ 152 w 200"/>
                <a:gd name="T11" fmla="*/ 154 h 154"/>
                <a:gd name="T12" fmla="*/ 180 w 200"/>
                <a:gd name="T13" fmla="*/ 149 h 154"/>
                <a:gd name="T14" fmla="*/ 194 w 200"/>
                <a:gd name="T15" fmla="*/ 132 h 154"/>
                <a:gd name="T16" fmla="*/ 200 w 200"/>
                <a:gd name="T17" fmla="*/ 86 h 154"/>
                <a:gd name="T18" fmla="*/ 197 w 200"/>
                <a:gd name="T19" fmla="*/ 43 h 154"/>
                <a:gd name="T20" fmla="*/ 189 w 200"/>
                <a:gd name="T21" fmla="*/ 28 h 154"/>
                <a:gd name="T22" fmla="*/ 166 w 200"/>
                <a:gd name="T23" fmla="*/ 14 h 154"/>
                <a:gd name="T24" fmla="*/ 169 w 200"/>
                <a:gd name="T25" fmla="*/ 52 h 154"/>
                <a:gd name="T26" fmla="*/ 172 w 200"/>
                <a:gd name="T27" fmla="*/ 91 h 154"/>
                <a:gd name="T28" fmla="*/ 169 w 200"/>
                <a:gd name="T29" fmla="*/ 115 h 154"/>
                <a:gd name="T30" fmla="*/ 158 w 200"/>
                <a:gd name="T31" fmla="*/ 123 h 154"/>
                <a:gd name="T32" fmla="*/ 137 w 200"/>
                <a:gd name="T33" fmla="*/ 115 h 154"/>
                <a:gd name="T34" fmla="*/ 106 w 200"/>
                <a:gd name="T35" fmla="*/ 94 h 154"/>
                <a:gd name="T36" fmla="*/ 74 w 200"/>
                <a:gd name="T37" fmla="*/ 66 h 154"/>
                <a:gd name="T38" fmla="*/ 37 w 200"/>
                <a:gd name="T39" fmla="*/ 25 h 154"/>
                <a:gd name="T40" fmla="*/ 0 w 200"/>
                <a:gd name="T41" fmla="*/ 0 h 154"/>
                <a:gd name="T42" fmla="*/ 0 w 200"/>
                <a:gd name="T43" fmla="*/ 0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154"/>
                <a:gd name="T68" fmla="*/ 200 w 200"/>
                <a:gd name="T69" fmla="*/ 154 h 1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154">
                  <a:moveTo>
                    <a:pt x="0" y="0"/>
                  </a:moveTo>
                  <a:lnTo>
                    <a:pt x="31" y="57"/>
                  </a:lnTo>
                  <a:lnTo>
                    <a:pt x="63" y="97"/>
                  </a:lnTo>
                  <a:lnTo>
                    <a:pt x="95" y="126"/>
                  </a:lnTo>
                  <a:lnTo>
                    <a:pt x="123" y="140"/>
                  </a:lnTo>
                  <a:lnTo>
                    <a:pt x="152" y="154"/>
                  </a:lnTo>
                  <a:lnTo>
                    <a:pt x="180" y="149"/>
                  </a:lnTo>
                  <a:lnTo>
                    <a:pt x="194" y="132"/>
                  </a:lnTo>
                  <a:lnTo>
                    <a:pt x="200" y="86"/>
                  </a:lnTo>
                  <a:lnTo>
                    <a:pt x="197" y="43"/>
                  </a:lnTo>
                  <a:lnTo>
                    <a:pt x="189" y="28"/>
                  </a:lnTo>
                  <a:lnTo>
                    <a:pt x="166" y="14"/>
                  </a:lnTo>
                  <a:lnTo>
                    <a:pt x="169" y="52"/>
                  </a:lnTo>
                  <a:lnTo>
                    <a:pt x="172" y="91"/>
                  </a:lnTo>
                  <a:lnTo>
                    <a:pt x="169" y="115"/>
                  </a:lnTo>
                  <a:lnTo>
                    <a:pt x="158" y="123"/>
                  </a:lnTo>
                  <a:lnTo>
                    <a:pt x="137" y="115"/>
                  </a:lnTo>
                  <a:lnTo>
                    <a:pt x="106" y="94"/>
                  </a:lnTo>
                  <a:lnTo>
                    <a:pt x="74" y="66"/>
                  </a:lnTo>
                  <a:lnTo>
                    <a:pt x="3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4266" y="2114"/>
              <a:ext cx="227" cy="811"/>
            </a:xfrm>
            <a:custGeom>
              <a:avLst/>
              <a:gdLst>
                <a:gd name="T0" fmla="*/ 52 w 158"/>
                <a:gd name="T1" fmla="*/ 6 h 617"/>
                <a:gd name="T2" fmla="*/ 35 w 158"/>
                <a:gd name="T3" fmla="*/ 66 h 617"/>
                <a:gd name="T4" fmla="*/ 23 w 158"/>
                <a:gd name="T5" fmla="*/ 132 h 617"/>
                <a:gd name="T6" fmla="*/ 18 w 158"/>
                <a:gd name="T7" fmla="*/ 227 h 617"/>
                <a:gd name="T8" fmla="*/ 21 w 158"/>
                <a:gd name="T9" fmla="*/ 290 h 617"/>
                <a:gd name="T10" fmla="*/ 26 w 158"/>
                <a:gd name="T11" fmla="*/ 345 h 617"/>
                <a:gd name="T12" fmla="*/ 35 w 158"/>
                <a:gd name="T13" fmla="*/ 402 h 617"/>
                <a:gd name="T14" fmla="*/ 35 w 158"/>
                <a:gd name="T15" fmla="*/ 468 h 617"/>
                <a:gd name="T16" fmla="*/ 12 w 158"/>
                <a:gd name="T17" fmla="*/ 534 h 617"/>
                <a:gd name="T18" fmla="*/ 0 w 158"/>
                <a:gd name="T19" fmla="*/ 588 h 617"/>
                <a:gd name="T20" fmla="*/ 15 w 158"/>
                <a:gd name="T21" fmla="*/ 609 h 617"/>
                <a:gd name="T22" fmla="*/ 40 w 158"/>
                <a:gd name="T23" fmla="*/ 617 h 617"/>
                <a:gd name="T24" fmla="*/ 72 w 158"/>
                <a:gd name="T25" fmla="*/ 615 h 617"/>
                <a:gd name="T26" fmla="*/ 106 w 158"/>
                <a:gd name="T27" fmla="*/ 583 h 617"/>
                <a:gd name="T28" fmla="*/ 132 w 158"/>
                <a:gd name="T29" fmla="*/ 540 h 617"/>
                <a:gd name="T30" fmla="*/ 158 w 158"/>
                <a:gd name="T31" fmla="*/ 505 h 617"/>
                <a:gd name="T32" fmla="*/ 152 w 158"/>
                <a:gd name="T33" fmla="*/ 489 h 617"/>
                <a:gd name="T34" fmla="*/ 130 w 158"/>
                <a:gd name="T35" fmla="*/ 494 h 617"/>
                <a:gd name="T36" fmla="*/ 115 w 158"/>
                <a:gd name="T37" fmla="*/ 531 h 617"/>
                <a:gd name="T38" fmla="*/ 75 w 158"/>
                <a:gd name="T39" fmla="*/ 568 h 617"/>
                <a:gd name="T40" fmla="*/ 52 w 158"/>
                <a:gd name="T41" fmla="*/ 598 h 617"/>
                <a:gd name="T42" fmla="*/ 35 w 158"/>
                <a:gd name="T43" fmla="*/ 591 h 617"/>
                <a:gd name="T44" fmla="*/ 29 w 158"/>
                <a:gd name="T45" fmla="*/ 577 h 617"/>
                <a:gd name="T46" fmla="*/ 43 w 158"/>
                <a:gd name="T47" fmla="*/ 534 h 617"/>
                <a:gd name="T48" fmla="*/ 57 w 158"/>
                <a:gd name="T49" fmla="*/ 483 h 617"/>
                <a:gd name="T50" fmla="*/ 67 w 158"/>
                <a:gd name="T51" fmla="*/ 442 h 617"/>
                <a:gd name="T52" fmla="*/ 61 w 158"/>
                <a:gd name="T53" fmla="*/ 385 h 617"/>
                <a:gd name="T54" fmla="*/ 49 w 158"/>
                <a:gd name="T55" fmla="*/ 298 h 617"/>
                <a:gd name="T56" fmla="*/ 49 w 158"/>
                <a:gd name="T57" fmla="*/ 227 h 617"/>
                <a:gd name="T58" fmla="*/ 52 w 158"/>
                <a:gd name="T59" fmla="*/ 150 h 617"/>
                <a:gd name="T60" fmla="*/ 57 w 158"/>
                <a:gd name="T61" fmla="*/ 87 h 617"/>
                <a:gd name="T62" fmla="*/ 72 w 158"/>
                <a:gd name="T63" fmla="*/ 35 h 617"/>
                <a:gd name="T64" fmla="*/ 81 w 158"/>
                <a:gd name="T65" fmla="*/ 0 h 617"/>
                <a:gd name="T66" fmla="*/ 52 w 158"/>
                <a:gd name="T67" fmla="*/ 6 h 617"/>
                <a:gd name="T68" fmla="*/ 52 w 158"/>
                <a:gd name="T69" fmla="*/ 6 h 6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8"/>
                <a:gd name="T106" fmla="*/ 0 h 617"/>
                <a:gd name="T107" fmla="*/ 158 w 158"/>
                <a:gd name="T108" fmla="*/ 617 h 6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8" h="617">
                  <a:moveTo>
                    <a:pt x="52" y="6"/>
                  </a:moveTo>
                  <a:lnTo>
                    <a:pt x="35" y="66"/>
                  </a:lnTo>
                  <a:lnTo>
                    <a:pt x="23" y="132"/>
                  </a:lnTo>
                  <a:lnTo>
                    <a:pt x="18" y="227"/>
                  </a:lnTo>
                  <a:lnTo>
                    <a:pt x="21" y="290"/>
                  </a:lnTo>
                  <a:lnTo>
                    <a:pt x="26" y="345"/>
                  </a:lnTo>
                  <a:lnTo>
                    <a:pt x="35" y="402"/>
                  </a:lnTo>
                  <a:lnTo>
                    <a:pt x="35" y="468"/>
                  </a:lnTo>
                  <a:lnTo>
                    <a:pt x="12" y="534"/>
                  </a:lnTo>
                  <a:lnTo>
                    <a:pt x="0" y="588"/>
                  </a:lnTo>
                  <a:lnTo>
                    <a:pt x="15" y="609"/>
                  </a:lnTo>
                  <a:lnTo>
                    <a:pt x="40" y="617"/>
                  </a:lnTo>
                  <a:lnTo>
                    <a:pt x="72" y="615"/>
                  </a:lnTo>
                  <a:lnTo>
                    <a:pt x="106" y="583"/>
                  </a:lnTo>
                  <a:lnTo>
                    <a:pt x="132" y="540"/>
                  </a:lnTo>
                  <a:lnTo>
                    <a:pt x="158" y="505"/>
                  </a:lnTo>
                  <a:lnTo>
                    <a:pt x="152" y="489"/>
                  </a:lnTo>
                  <a:lnTo>
                    <a:pt x="130" y="494"/>
                  </a:lnTo>
                  <a:lnTo>
                    <a:pt x="115" y="531"/>
                  </a:lnTo>
                  <a:lnTo>
                    <a:pt x="75" y="568"/>
                  </a:lnTo>
                  <a:lnTo>
                    <a:pt x="52" y="598"/>
                  </a:lnTo>
                  <a:lnTo>
                    <a:pt x="35" y="591"/>
                  </a:lnTo>
                  <a:lnTo>
                    <a:pt x="29" y="577"/>
                  </a:lnTo>
                  <a:lnTo>
                    <a:pt x="43" y="534"/>
                  </a:lnTo>
                  <a:lnTo>
                    <a:pt x="57" y="483"/>
                  </a:lnTo>
                  <a:lnTo>
                    <a:pt x="67" y="442"/>
                  </a:lnTo>
                  <a:lnTo>
                    <a:pt x="61" y="385"/>
                  </a:lnTo>
                  <a:lnTo>
                    <a:pt x="49" y="298"/>
                  </a:lnTo>
                  <a:lnTo>
                    <a:pt x="49" y="227"/>
                  </a:lnTo>
                  <a:lnTo>
                    <a:pt x="52" y="150"/>
                  </a:lnTo>
                  <a:lnTo>
                    <a:pt x="57" y="87"/>
                  </a:lnTo>
                  <a:lnTo>
                    <a:pt x="72" y="35"/>
                  </a:lnTo>
                  <a:lnTo>
                    <a:pt x="81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4386" y="2646"/>
              <a:ext cx="337" cy="371"/>
            </a:xfrm>
            <a:custGeom>
              <a:avLst/>
              <a:gdLst>
                <a:gd name="T0" fmla="*/ 198 w 232"/>
                <a:gd name="T1" fmla="*/ 0 h 281"/>
                <a:gd name="T2" fmla="*/ 195 w 232"/>
                <a:gd name="T3" fmla="*/ 63 h 281"/>
                <a:gd name="T4" fmla="*/ 192 w 232"/>
                <a:gd name="T5" fmla="*/ 120 h 281"/>
                <a:gd name="T6" fmla="*/ 175 w 232"/>
                <a:gd name="T7" fmla="*/ 180 h 281"/>
                <a:gd name="T8" fmla="*/ 150 w 232"/>
                <a:gd name="T9" fmla="*/ 224 h 281"/>
                <a:gd name="T10" fmla="*/ 126 w 232"/>
                <a:gd name="T11" fmla="*/ 246 h 281"/>
                <a:gd name="T12" fmla="*/ 104 w 232"/>
                <a:gd name="T13" fmla="*/ 253 h 281"/>
                <a:gd name="T14" fmla="*/ 90 w 232"/>
                <a:gd name="T15" fmla="*/ 250 h 281"/>
                <a:gd name="T16" fmla="*/ 72 w 232"/>
                <a:gd name="T17" fmla="*/ 238 h 281"/>
                <a:gd name="T18" fmla="*/ 55 w 232"/>
                <a:gd name="T19" fmla="*/ 221 h 281"/>
                <a:gd name="T20" fmla="*/ 87 w 232"/>
                <a:gd name="T21" fmla="*/ 212 h 281"/>
                <a:gd name="T22" fmla="*/ 115 w 232"/>
                <a:gd name="T23" fmla="*/ 189 h 281"/>
                <a:gd name="T24" fmla="*/ 150 w 232"/>
                <a:gd name="T25" fmla="*/ 166 h 281"/>
                <a:gd name="T26" fmla="*/ 172 w 232"/>
                <a:gd name="T27" fmla="*/ 132 h 281"/>
                <a:gd name="T28" fmla="*/ 184 w 232"/>
                <a:gd name="T29" fmla="*/ 89 h 281"/>
                <a:gd name="T30" fmla="*/ 156 w 232"/>
                <a:gd name="T31" fmla="*/ 126 h 281"/>
                <a:gd name="T32" fmla="*/ 123 w 232"/>
                <a:gd name="T33" fmla="*/ 158 h 281"/>
                <a:gd name="T34" fmla="*/ 83 w 232"/>
                <a:gd name="T35" fmla="*/ 183 h 281"/>
                <a:gd name="T36" fmla="*/ 44 w 232"/>
                <a:gd name="T37" fmla="*/ 198 h 281"/>
                <a:gd name="T38" fmla="*/ 20 w 232"/>
                <a:gd name="T39" fmla="*/ 158 h 281"/>
                <a:gd name="T40" fmla="*/ 0 w 232"/>
                <a:gd name="T41" fmla="*/ 175 h 281"/>
                <a:gd name="T42" fmla="*/ 26 w 232"/>
                <a:gd name="T43" fmla="*/ 215 h 281"/>
                <a:gd name="T44" fmla="*/ 46 w 232"/>
                <a:gd name="T45" fmla="*/ 243 h 281"/>
                <a:gd name="T46" fmla="*/ 69 w 232"/>
                <a:gd name="T47" fmla="*/ 267 h 281"/>
                <a:gd name="T48" fmla="*/ 101 w 232"/>
                <a:gd name="T49" fmla="*/ 281 h 281"/>
                <a:gd name="T50" fmla="*/ 135 w 232"/>
                <a:gd name="T51" fmla="*/ 278 h 281"/>
                <a:gd name="T52" fmla="*/ 170 w 232"/>
                <a:gd name="T53" fmla="*/ 232 h 281"/>
                <a:gd name="T54" fmla="*/ 198 w 232"/>
                <a:gd name="T55" fmla="*/ 193 h 281"/>
                <a:gd name="T56" fmla="*/ 216 w 232"/>
                <a:gd name="T57" fmla="*/ 138 h 281"/>
                <a:gd name="T58" fmla="*/ 232 w 232"/>
                <a:gd name="T59" fmla="*/ 92 h 281"/>
                <a:gd name="T60" fmla="*/ 198 w 232"/>
                <a:gd name="T61" fmla="*/ 0 h 281"/>
                <a:gd name="T62" fmla="*/ 198 w 232"/>
                <a:gd name="T63" fmla="*/ 0 h 2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2"/>
                <a:gd name="T97" fmla="*/ 0 h 281"/>
                <a:gd name="T98" fmla="*/ 232 w 232"/>
                <a:gd name="T99" fmla="*/ 281 h 2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2" h="281">
                  <a:moveTo>
                    <a:pt x="198" y="0"/>
                  </a:moveTo>
                  <a:lnTo>
                    <a:pt x="195" y="63"/>
                  </a:lnTo>
                  <a:lnTo>
                    <a:pt x="192" y="120"/>
                  </a:lnTo>
                  <a:lnTo>
                    <a:pt x="175" y="180"/>
                  </a:lnTo>
                  <a:lnTo>
                    <a:pt x="150" y="224"/>
                  </a:lnTo>
                  <a:lnTo>
                    <a:pt x="126" y="246"/>
                  </a:lnTo>
                  <a:lnTo>
                    <a:pt x="104" y="253"/>
                  </a:lnTo>
                  <a:lnTo>
                    <a:pt x="90" y="250"/>
                  </a:lnTo>
                  <a:lnTo>
                    <a:pt x="72" y="238"/>
                  </a:lnTo>
                  <a:lnTo>
                    <a:pt x="55" y="221"/>
                  </a:lnTo>
                  <a:lnTo>
                    <a:pt x="87" y="212"/>
                  </a:lnTo>
                  <a:lnTo>
                    <a:pt x="115" y="189"/>
                  </a:lnTo>
                  <a:lnTo>
                    <a:pt x="150" y="166"/>
                  </a:lnTo>
                  <a:lnTo>
                    <a:pt x="172" y="132"/>
                  </a:lnTo>
                  <a:lnTo>
                    <a:pt x="184" y="89"/>
                  </a:lnTo>
                  <a:lnTo>
                    <a:pt x="156" y="126"/>
                  </a:lnTo>
                  <a:lnTo>
                    <a:pt x="123" y="158"/>
                  </a:lnTo>
                  <a:lnTo>
                    <a:pt x="83" y="183"/>
                  </a:lnTo>
                  <a:lnTo>
                    <a:pt x="44" y="198"/>
                  </a:lnTo>
                  <a:lnTo>
                    <a:pt x="20" y="158"/>
                  </a:lnTo>
                  <a:lnTo>
                    <a:pt x="0" y="175"/>
                  </a:lnTo>
                  <a:lnTo>
                    <a:pt x="26" y="215"/>
                  </a:lnTo>
                  <a:lnTo>
                    <a:pt x="46" y="243"/>
                  </a:lnTo>
                  <a:lnTo>
                    <a:pt x="69" y="267"/>
                  </a:lnTo>
                  <a:lnTo>
                    <a:pt x="101" y="281"/>
                  </a:lnTo>
                  <a:lnTo>
                    <a:pt x="135" y="278"/>
                  </a:lnTo>
                  <a:lnTo>
                    <a:pt x="170" y="232"/>
                  </a:lnTo>
                  <a:lnTo>
                    <a:pt x="198" y="193"/>
                  </a:lnTo>
                  <a:lnTo>
                    <a:pt x="216" y="138"/>
                  </a:lnTo>
                  <a:lnTo>
                    <a:pt x="232" y="92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4734" y="1811"/>
              <a:ext cx="158" cy="1238"/>
            </a:xfrm>
            <a:custGeom>
              <a:avLst/>
              <a:gdLst>
                <a:gd name="T0" fmla="*/ 15 w 109"/>
                <a:gd name="T1" fmla="*/ 14 h 941"/>
                <a:gd name="T2" fmla="*/ 40 w 109"/>
                <a:gd name="T3" fmla="*/ 74 h 941"/>
                <a:gd name="T4" fmla="*/ 57 w 109"/>
                <a:gd name="T5" fmla="*/ 120 h 941"/>
                <a:gd name="T6" fmla="*/ 69 w 109"/>
                <a:gd name="T7" fmla="*/ 183 h 941"/>
                <a:gd name="T8" fmla="*/ 75 w 109"/>
                <a:gd name="T9" fmla="*/ 252 h 941"/>
                <a:gd name="T10" fmla="*/ 78 w 109"/>
                <a:gd name="T11" fmla="*/ 306 h 941"/>
                <a:gd name="T12" fmla="*/ 78 w 109"/>
                <a:gd name="T13" fmla="*/ 390 h 941"/>
                <a:gd name="T14" fmla="*/ 75 w 109"/>
                <a:gd name="T15" fmla="*/ 481 h 941"/>
                <a:gd name="T16" fmla="*/ 69 w 109"/>
                <a:gd name="T17" fmla="*/ 579 h 941"/>
                <a:gd name="T18" fmla="*/ 52 w 109"/>
                <a:gd name="T19" fmla="*/ 671 h 941"/>
                <a:gd name="T20" fmla="*/ 29 w 109"/>
                <a:gd name="T21" fmla="*/ 781 h 941"/>
                <a:gd name="T22" fmla="*/ 15 w 109"/>
                <a:gd name="T23" fmla="*/ 817 h 941"/>
                <a:gd name="T24" fmla="*/ 6 w 109"/>
                <a:gd name="T25" fmla="*/ 863 h 941"/>
                <a:gd name="T26" fmla="*/ 0 w 109"/>
                <a:gd name="T27" fmla="*/ 938 h 941"/>
                <a:gd name="T28" fmla="*/ 15 w 109"/>
                <a:gd name="T29" fmla="*/ 941 h 941"/>
                <a:gd name="T30" fmla="*/ 29 w 109"/>
                <a:gd name="T31" fmla="*/ 904 h 941"/>
                <a:gd name="T32" fmla="*/ 52 w 109"/>
                <a:gd name="T33" fmla="*/ 797 h 941"/>
                <a:gd name="T34" fmla="*/ 78 w 109"/>
                <a:gd name="T35" fmla="*/ 705 h 941"/>
                <a:gd name="T36" fmla="*/ 101 w 109"/>
                <a:gd name="T37" fmla="*/ 588 h 941"/>
                <a:gd name="T38" fmla="*/ 103 w 109"/>
                <a:gd name="T39" fmla="*/ 496 h 941"/>
                <a:gd name="T40" fmla="*/ 109 w 109"/>
                <a:gd name="T41" fmla="*/ 393 h 941"/>
                <a:gd name="T42" fmla="*/ 103 w 109"/>
                <a:gd name="T43" fmla="*/ 284 h 941"/>
                <a:gd name="T44" fmla="*/ 92 w 109"/>
                <a:gd name="T45" fmla="*/ 183 h 941"/>
                <a:gd name="T46" fmla="*/ 69 w 109"/>
                <a:gd name="T47" fmla="*/ 86 h 941"/>
                <a:gd name="T48" fmla="*/ 40 w 109"/>
                <a:gd name="T49" fmla="*/ 22 h 941"/>
                <a:gd name="T50" fmla="*/ 32 w 109"/>
                <a:gd name="T51" fmla="*/ 0 h 941"/>
                <a:gd name="T52" fmla="*/ 15 w 109"/>
                <a:gd name="T53" fmla="*/ 14 h 941"/>
                <a:gd name="T54" fmla="*/ 15 w 109"/>
                <a:gd name="T55" fmla="*/ 14 h 9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"/>
                <a:gd name="T85" fmla="*/ 0 h 941"/>
                <a:gd name="T86" fmla="*/ 109 w 109"/>
                <a:gd name="T87" fmla="*/ 941 h 9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" h="941">
                  <a:moveTo>
                    <a:pt x="15" y="14"/>
                  </a:moveTo>
                  <a:lnTo>
                    <a:pt x="40" y="74"/>
                  </a:lnTo>
                  <a:lnTo>
                    <a:pt x="57" y="120"/>
                  </a:lnTo>
                  <a:lnTo>
                    <a:pt x="69" y="183"/>
                  </a:lnTo>
                  <a:lnTo>
                    <a:pt x="75" y="252"/>
                  </a:lnTo>
                  <a:lnTo>
                    <a:pt x="78" y="306"/>
                  </a:lnTo>
                  <a:lnTo>
                    <a:pt x="78" y="390"/>
                  </a:lnTo>
                  <a:lnTo>
                    <a:pt x="75" y="481"/>
                  </a:lnTo>
                  <a:lnTo>
                    <a:pt x="69" y="579"/>
                  </a:lnTo>
                  <a:lnTo>
                    <a:pt x="52" y="671"/>
                  </a:lnTo>
                  <a:lnTo>
                    <a:pt x="29" y="781"/>
                  </a:lnTo>
                  <a:lnTo>
                    <a:pt x="15" y="817"/>
                  </a:lnTo>
                  <a:lnTo>
                    <a:pt x="6" y="863"/>
                  </a:lnTo>
                  <a:lnTo>
                    <a:pt x="0" y="938"/>
                  </a:lnTo>
                  <a:lnTo>
                    <a:pt x="15" y="941"/>
                  </a:lnTo>
                  <a:lnTo>
                    <a:pt x="29" y="904"/>
                  </a:lnTo>
                  <a:lnTo>
                    <a:pt x="52" y="797"/>
                  </a:lnTo>
                  <a:lnTo>
                    <a:pt x="78" y="705"/>
                  </a:lnTo>
                  <a:lnTo>
                    <a:pt x="101" y="588"/>
                  </a:lnTo>
                  <a:lnTo>
                    <a:pt x="103" y="496"/>
                  </a:lnTo>
                  <a:lnTo>
                    <a:pt x="109" y="393"/>
                  </a:lnTo>
                  <a:lnTo>
                    <a:pt x="103" y="284"/>
                  </a:lnTo>
                  <a:lnTo>
                    <a:pt x="92" y="183"/>
                  </a:lnTo>
                  <a:lnTo>
                    <a:pt x="69" y="86"/>
                  </a:lnTo>
                  <a:lnTo>
                    <a:pt x="40" y="22"/>
                  </a:lnTo>
                  <a:lnTo>
                    <a:pt x="32" y="0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3400" y="2356"/>
              <a:ext cx="429" cy="253"/>
            </a:xfrm>
            <a:custGeom>
              <a:avLst/>
              <a:gdLst>
                <a:gd name="T0" fmla="*/ 2 w 297"/>
                <a:gd name="T1" fmla="*/ 193 h 193"/>
                <a:gd name="T2" fmla="*/ 0 w 297"/>
                <a:gd name="T3" fmla="*/ 155 h 193"/>
                <a:gd name="T4" fmla="*/ 28 w 297"/>
                <a:gd name="T5" fmla="*/ 103 h 193"/>
                <a:gd name="T6" fmla="*/ 77 w 297"/>
                <a:gd name="T7" fmla="*/ 52 h 193"/>
                <a:gd name="T8" fmla="*/ 117 w 297"/>
                <a:gd name="T9" fmla="*/ 49 h 193"/>
                <a:gd name="T10" fmla="*/ 142 w 297"/>
                <a:gd name="T11" fmla="*/ 23 h 193"/>
                <a:gd name="T12" fmla="*/ 180 w 297"/>
                <a:gd name="T13" fmla="*/ 3 h 193"/>
                <a:gd name="T14" fmla="*/ 226 w 297"/>
                <a:gd name="T15" fmla="*/ 0 h 193"/>
                <a:gd name="T16" fmla="*/ 269 w 297"/>
                <a:gd name="T17" fmla="*/ 18 h 193"/>
                <a:gd name="T18" fmla="*/ 297 w 297"/>
                <a:gd name="T19" fmla="*/ 32 h 193"/>
                <a:gd name="T20" fmla="*/ 275 w 297"/>
                <a:gd name="T21" fmla="*/ 37 h 193"/>
                <a:gd name="T22" fmla="*/ 240 w 297"/>
                <a:gd name="T23" fmla="*/ 35 h 193"/>
                <a:gd name="T24" fmla="*/ 194 w 297"/>
                <a:gd name="T25" fmla="*/ 35 h 193"/>
                <a:gd name="T26" fmla="*/ 177 w 297"/>
                <a:gd name="T27" fmla="*/ 92 h 193"/>
                <a:gd name="T28" fmla="*/ 163 w 297"/>
                <a:gd name="T29" fmla="*/ 86 h 193"/>
                <a:gd name="T30" fmla="*/ 163 w 297"/>
                <a:gd name="T31" fmla="*/ 40 h 193"/>
                <a:gd name="T32" fmla="*/ 91 w 297"/>
                <a:gd name="T33" fmla="*/ 75 h 193"/>
                <a:gd name="T34" fmla="*/ 54 w 297"/>
                <a:gd name="T35" fmla="*/ 106 h 193"/>
                <a:gd name="T36" fmla="*/ 28 w 297"/>
                <a:gd name="T37" fmla="*/ 163 h 193"/>
                <a:gd name="T38" fmla="*/ 2 w 297"/>
                <a:gd name="T39" fmla="*/ 193 h 193"/>
                <a:gd name="T40" fmla="*/ 2 w 297"/>
                <a:gd name="T41" fmla="*/ 193 h 1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7"/>
                <a:gd name="T64" fmla="*/ 0 h 193"/>
                <a:gd name="T65" fmla="*/ 297 w 297"/>
                <a:gd name="T66" fmla="*/ 193 h 1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7" h="193">
                  <a:moveTo>
                    <a:pt x="2" y="193"/>
                  </a:moveTo>
                  <a:lnTo>
                    <a:pt x="0" y="155"/>
                  </a:lnTo>
                  <a:lnTo>
                    <a:pt x="28" y="103"/>
                  </a:lnTo>
                  <a:lnTo>
                    <a:pt x="77" y="52"/>
                  </a:lnTo>
                  <a:lnTo>
                    <a:pt x="117" y="49"/>
                  </a:lnTo>
                  <a:lnTo>
                    <a:pt x="142" y="23"/>
                  </a:lnTo>
                  <a:lnTo>
                    <a:pt x="180" y="3"/>
                  </a:lnTo>
                  <a:lnTo>
                    <a:pt x="226" y="0"/>
                  </a:lnTo>
                  <a:lnTo>
                    <a:pt x="269" y="18"/>
                  </a:lnTo>
                  <a:lnTo>
                    <a:pt x="297" y="32"/>
                  </a:lnTo>
                  <a:lnTo>
                    <a:pt x="275" y="37"/>
                  </a:lnTo>
                  <a:lnTo>
                    <a:pt x="240" y="35"/>
                  </a:lnTo>
                  <a:lnTo>
                    <a:pt x="194" y="35"/>
                  </a:lnTo>
                  <a:lnTo>
                    <a:pt x="177" y="92"/>
                  </a:lnTo>
                  <a:lnTo>
                    <a:pt x="163" y="86"/>
                  </a:lnTo>
                  <a:lnTo>
                    <a:pt x="163" y="40"/>
                  </a:lnTo>
                  <a:lnTo>
                    <a:pt x="91" y="75"/>
                  </a:lnTo>
                  <a:lnTo>
                    <a:pt x="54" y="106"/>
                  </a:lnTo>
                  <a:lnTo>
                    <a:pt x="28" y="163"/>
                  </a:lnTo>
                  <a:lnTo>
                    <a:pt x="2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3136" y="2043"/>
              <a:ext cx="141" cy="479"/>
            </a:xfrm>
            <a:custGeom>
              <a:avLst/>
              <a:gdLst>
                <a:gd name="T0" fmla="*/ 51 w 97"/>
                <a:gd name="T1" fmla="*/ 14 h 364"/>
                <a:gd name="T2" fmla="*/ 20 w 97"/>
                <a:gd name="T3" fmla="*/ 71 h 364"/>
                <a:gd name="T4" fmla="*/ 9 w 97"/>
                <a:gd name="T5" fmla="*/ 129 h 364"/>
                <a:gd name="T6" fmla="*/ 0 w 97"/>
                <a:gd name="T7" fmla="*/ 186 h 364"/>
                <a:gd name="T8" fmla="*/ 3 w 97"/>
                <a:gd name="T9" fmla="*/ 256 h 364"/>
                <a:gd name="T10" fmla="*/ 14 w 97"/>
                <a:gd name="T11" fmla="*/ 310 h 364"/>
                <a:gd name="T12" fmla="*/ 34 w 97"/>
                <a:gd name="T13" fmla="*/ 364 h 364"/>
                <a:gd name="T14" fmla="*/ 37 w 97"/>
                <a:gd name="T15" fmla="*/ 327 h 364"/>
                <a:gd name="T16" fmla="*/ 28 w 97"/>
                <a:gd name="T17" fmla="*/ 232 h 364"/>
                <a:gd name="T18" fmla="*/ 37 w 97"/>
                <a:gd name="T19" fmla="*/ 149 h 364"/>
                <a:gd name="T20" fmla="*/ 48 w 97"/>
                <a:gd name="T21" fmla="*/ 89 h 364"/>
                <a:gd name="T22" fmla="*/ 97 w 97"/>
                <a:gd name="T23" fmla="*/ 0 h 364"/>
                <a:gd name="T24" fmla="*/ 51 w 97"/>
                <a:gd name="T25" fmla="*/ 14 h 364"/>
                <a:gd name="T26" fmla="*/ 51 w 97"/>
                <a:gd name="T27" fmla="*/ 14 h 3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7"/>
                <a:gd name="T43" fmla="*/ 0 h 364"/>
                <a:gd name="T44" fmla="*/ 97 w 97"/>
                <a:gd name="T45" fmla="*/ 364 h 3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7" h="364">
                  <a:moveTo>
                    <a:pt x="51" y="14"/>
                  </a:moveTo>
                  <a:lnTo>
                    <a:pt x="20" y="71"/>
                  </a:lnTo>
                  <a:lnTo>
                    <a:pt x="9" y="129"/>
                  </a:lnTo>
                  <a:lnTo>
                    <a:pt x="0" y="186"/>
                  </a:lnTo>
                  <a:lnTo>
                    <a:pt x="3" y="256"/>
                  </a:lnTo>
                  <a:lnTo>
                    <a:pt x="14" y="310"/>
                  </a:lnTo>
                  <a:lnTo>
                    <a:pt x="34" y="364"/>
                  </a:lnTo>
                  <a:lnTo>
                    <a:pt x="37" y="327"/>
                  </a:lnTo>
                  <a:lnTo>
                    <a:pt x="28" y="232"/>
                  </a:lnTo>
                  <a:lnTo>
                    <a:pt x="37" y="149"/>
                  </a:lnTo>
                  <a:lnTo>
                    <a:pt x="48" y="89"/>
                  </a:lnTo>
                  <a:lnTo>
                    <a:pt x="97" y="0"/>
                  </a:lnTo>
                  <a:lnTo>
                    <a:pt x="5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3225" y="2080"/>
              <a:ext cx="261" cy="860"/>
            </a:xfrm>
            <a:custGeom>
              <a:avLst/>
              <a:gdLst>
                <a:gd name="T0" fmla="*/ 26 w 181"/>
                <a:gd name="T1" fmla="*/ 0 h 654"/>
                <a:gd name="T2" fmla="*/ 17 w 181"/>
                <a:gd name="T3" fmla="*/ 17 h 654"/>
                <a:gd name="T4" fmla="*/ 0 w 181"/>
                <a:gd name="T5" fmla="*/ 88 h 654"/>
                <a:gd name="T6" fmla="*/ 0 w 181"/>
                <a:gd name="T7" fmla="*/ 183 h 654"/>
                <a:gd name="T8" fmla="*/ 3 w 181"/>
                <a:gd name="T9" fmla="*/ 266 h 654"/>
                <a:gd name="T10" fmla="*/ 14 w 181"/>
                <a:gd name="T11" fmla="*/ 323 h 654"/>
                <a:gd name="T12" fmla="*/ 45 w 181"/>
                <a:gd name="T13" fmla="*/ 389 h 654"/>
                <a:gd name="T14" fmla="*/ 91 w 181"/>
                <a:gd name="T15" fmla="*/ 482 h 654"/>
                <a:gd name="T16" fmla="*/ 140 w 181"/>
                <a:gd name="T17" fmla="*/ 582 h 654"/>
                <a:gd name="T18" fmla="*/ 178 w 181"/>
                <a:gd name="T19" fmla="*/ 654 h 654"/>
                <a:gd name="T20" fmla="*/ 181 w 181"/>
                <a:gd name="T21" fmla="*/ 634 h 654"/>
                <a:gd name="T22" fmla="*/ 164 w 181"/>
                <a:gd name="T23" fmla="*/ 574 h 654"/>
                <a:gd name="T24" fmla="*/ 137 w 181"/>
                <a:gd name="T25" fmla="*/ 516 h 654"/>
                <a:gd name="T26" fmla="*/ 97 w 181"/>
                <a:gd name="T27" fmla="*/ 430 h 654"/>
                <a:gd name="T28" fmla="*/ 58 w 181"/>
                <a:gd name="T29" fmla="*/ 353 h 654"/>
                <a:gd name="T30" fmla="*/ 37 w 181"/>
                <a:gd name="T31" fmla="*/ 298 h 654"/>
                <a:gd name="T32" fmla="*/ 23 w 181"/>
                <a:gd name="T33" fmla="*/ 220 h 654"/>
                <a:gd name="T34" fmla="*/ 26 w 181"/>
                <a:gd name="T35" fmla="*/ 157 h 654"/>
                <a:gd name="T36" fmla="*/ 26 w 181"/>
                <a:gd name="T37" fmla="*/ 97 h 654"/>
                <a:gd name="T38" fmla="*/ 43 w 181"/>
                <a:gd name="T39" fmla="*/ 39 h 654"/>
                <a:gd name="T40" fmla="*/ 26 w 181"/>
                <a:gd name="T41" fmla="*/ 0 h 654"/>
                <a:gd name="T42" fmla="*/ 26 w 181"/>
                <a:gd name="T43" fmla="*/ 0 h 6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1"/>
                <a:gd name="T67" fmla="*/ 0 h 654"/>
                <a:gd name="T68" fmla="*/ 181 w 181"/>
                <a:gd name="T69" fmla="*/ 654 h 6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1" h="654">
                  <a:moveTo>
                    <a:pt x="26" y="0"/>
                  </a:moveTo>
                  <a:lnTo>
                    <a:pt x="17" y="17"/>
                  </a:lnTo>
                  <a:lnTo>
                    <a:pt x="0" y="88"/>
                  </a:lnTo>
                  <a:lnTo>
                    <a:pt x="0" y="183"/>
                  </a:lnTo>
                  <a:lnTo>
                    <a:pt x="3" y="266"/>
                  </a:lnTo>
                  <a:lnTo>
                    <a:pt x="14" y="323"/>
                  </a:lnTo>
                  <a:lnTo>
                    <a:pt x="45" y="389"/>
                  </a:lnTo>
                  <a:lnTo>
                    <a:pt x="91" y="482"/>
                  </a:lnTo>
                  <a:lnTo>
                    <a:pt x="140" y="582"/>
                  </a:lnTo>
                  <a:lnTo>
                    <a:pt x="178" y="654"/>
                  </a:lnTo>
                  <a:lnTo>
                    <a:pt x="181" y="634"/>
                  </a:lnTo>
                  <a:lnTo>
                    <a:pt x="164" y="574"/>
                  </a:lnTo>
                  <a:lnTo>
                    <a:pt x="137" y="516"/>
                  </a:lnTo>
                  <a:lnTo>
                    <a:pt x="97" y="430"/>
                  </a:lnTo>
                  <a:lnTo>
                    <a:pt x="58" y="353"/>
                  </a:lnTo>
                  <a:lnTo>
                    <a:pt x="37" y="298"/>
                  </a:lnTo>
                  <a:lnTo>
                    <a:pt x="23" y="220"/>
                  </a:lnTo>
                  <a:lnTo>
                    <a:pt x="26" y="157"/>
                  </a:lnTo>
                  <a:lnTo>
                    <a:pt x="26" y="97"/>
                  </a:lnTo>
                  <a:lnTo>
                    <a:pt x="43" y="3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3481" y="2448"/>
              <a:ext cx="388" cy="516"/>
            </a:xfrm>
            <a:custGeom>
              <a:avLst/>
              <a:gdLst>
                <a:gd name="T0" fmla="*/ 0 w 269"/>
                <a:gd name="T1" fmla="*/ 28 h 390"/>
                <a:gd name="T2" fmla="*/ 57 w 269"/>
                <a:gd name="T3" fmla="*/ 34 h 390"/>
                <a:gd name="T4" fmla="*/ 98 w 269"/>
                <a:gd name="T5" fmla="*/ 51 h 390"/>
                <a:gd name="T6" fmla="*/ 134 w 269"/>
                <a:gd name="T7" fmla="*/ 105 h 390"/>
                <a:gd name="T8" fmla="*/ 166 w 269"/>
                <a:gd name="T9" fmla="*/ 186 h 390"/>
                <a:gd name="T10" fmla="*/ 192 w 269"/>
                <a:gd name="T11" fmla="*/ 264 h 390"/>
                <a:gd name="T12" fmla="*/ 257 w 269"/>
                <a:gd name="T13" fmla="*/ 390 h 390"/>
                <a:gd name="T14" fmla="*/ 269 w 269"/>
                <a:gd name="T15" fmla="*/ 356 h 390"/>
                <a:gd name="T16" fmla="*/ 235 w 269"/>
                <a:gd name="T17" fmla="*/ 278 h 390"/>
                <a:gd name="T18" fmla="*/ 194 w 269"/>
                <a:gd name="T19" fmla="*/ 189 h 390"/>
                <a:gd name="T20" fmla="*/ 158 w 269"/>
                <a:gd name="T21" fmla="*/ 94 h 390"/>
                <a:gd name="T22" fmla="*/ 120 w 269"/>
                <a:gd name="T23" fmla="*/ 40 h 390"/>
                <a:gd name="T24" fmla="*/ 91 w 269"/>
                <a:gd name="T25" fmla="*/ 14 h 390"/>
                <a:gd name="T26" fmla="*/ 6 w 269"/>
                <a:gd name="T27" fmla="*/ 0 h 390"/>
                <a:gd name="T28" fmla="*/ 0 w 269"/>
                <a:gd name="T29" fmla="*/ 28 h 390"/>
                <a:gd name="T30" fmla="*/ 0 w 269"/>
                <a:gd name="T31" fmla="*/ 28 h 3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"/>
                <a:gd name="T49" fmla="*/ 0 h 390"/>
                <a:gd name="T50" fmla="*/ 269 w 269"/>
                <a:gd name="T51" fmla="*/ 390 h 3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" h="390">
                  <a:moveTo>
                    <a:pt x="0" y="28"/>
                  </a:moveTo>
                  <a:lnTo>
                    <a:pt x="57" y="34"/>
                  </a:lnTo>
                  <a:lnTo>
                    <a:pt x="98" y="51"/>
                  </a:lnTo>
                  <a:lnTo>
                    <a:pt x="134" y="105"/>
                  </a:lnTo>
                  <a:lnTo>
                    <a:pt x="166" y="186"/>
                  </a:lnTo>
                  <a:lnTo>
                    <a:pt x="192" y="264"/>
                  </a:lnTo>
                  <a:lnTo>
                    <a:pt x="257" y="390"/>
                  </a:lnTo>
                  <a:lnTo>
                    <a:pt x="269" y="356"/>
                  </a:lnTo>
                  <a:lnTo>
                    <a:pt x="235" y="278"/>
                  </a:lnTo>
                  <a:lnTo>
                    <a:pt x="194" y="189"/>
                  </a:lnTo>
                  <a:lnTo>
                    <a:pt x="158" y="94"/>
                  </a:lnTo>
                  <a:lnTo>
                    <a:pt x="120" y="40"/>
                  </a:lnTo>
                  <a:lnTo>
                    <a:pt x="91" y="14"/>
                  </a:lnTo>
                  <a:lnTo>
                    <a:pt x="6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3644" y="2428"/>
              <a:ext cx="311" cy="392"/>
            </a:xfrm>
            <a:custGeom>
              <a:avLst/>
              <a:gdLst>
                <a:gd name="T0" fmla="*/ 3 w 216"/>
                <a:gd name="T1" fmla="*/ 0 h 299"/>
                <a:gd name="T2" fmla="*/ 37 w 216"/>
                <a:gd name="T3" fmla="*/ 35 h 299"/>
                <a:gd name="T4" fmla="*/ 110 w 216"/>
                <a:gd name="T5" fmla="*/ 129 h 299"/>
                <a:gd name="T6" fmla="*/ 178 w 216"/>
                <a:gd name="T7" fmla="*/ 210 h 299"/>
                <a:gd name="T8" fmla="*/ 216 w 216"/>
                <a:gd name="T9" fmla="*/ 262 h 299"/>
                <a:gd name="T10" fmla="*/ 192 w 216"/>
                <a:gd name="T11" fmla="*/ 299 h 299"/>
                <a:gd name="T12" fmla="*/ 173 w 216"/>
                <a:gd name="T13" fmla="*/ 256 h 299"/>
                <a:gd name="T14" fmla="*/ 110 w 216"/>
                <a:gd name="T15" fmla="*/ 170 h 299"/>
                <a:gd name="T16" fmla="*/ 47 w 216"/>
                <a:gd name="T17" fmla="*/ 93 h 299"/>
                <a:gd name="T18" fmla="*/ 0 w 216"/>
                <a:gd name="T19" fmla="*/ 24 h 299"/>
                <a:gd name="T20" fmla="*/ 3 w 216"/>
                <a:gd name="T21" fmla="*/ 0 h 299"/>
                <a:gd name="T22" fmla="*/ 3 w 216"/>
                <a:gd name="T23" fmla="*/ 0 h 2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"/>
                <a:gd name="T37" fmla="*/ 0 h 299"/>
                <a:gd name="T38" fmla="*/ 216 w 216"/>
                <a:gd name="T39" fmla="*/ 299 h 2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" h="299">
                  <a:moveTo>
                    <a:pt x="3" y="0"/>
                  </a:moveTo>
                  <a:lnTo>
                    <a:pt x="37" y="35"/>
                  </a:lnTo>
                  <a:lnTo>
                    <a:pt x="110" y="129"/>
                  </a:lnTo>
                  <a:lnTo>
                    <a:pt x="178" y="210"/>
                  </a:lnTo>
                  <a:lnTo>
                    <a:pt x="216" y="262"/>
                  </a:lnTo>
                  <a:lnTo>
                    <a:pt x="192" y="299"/>
                  </a:lnTo>
                  <a:lnTo>
                    <a:pt x="173" y="256"/>
                  </a:lnTo>
                  <a:lnTo>
                    <a:pt x="110" y="170"/>
                  </a:lnTo>
                  <a:lnTo>
                    <a:pt x="47" y="93"/>
                  </a:lnTo>
                  <a:lnTo>
                    <a:pt x="0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4881" y="1711"/>
              <a:ext cx="396" cy="695"/>
            </a:xfrm>
            <a:custGeom>
              <a:avLst/>
              <a:gdLst>
                <a:gd name="T0" fmla="*/ 14 w 278"/>
                <a:gd name="T1" fmla="*/ 0 h 528"/>
                <a:gd name="T2" fmla="*/ 71 w 278"/>
                <a:gd name="T3" fmla="*/ 23 h 528"/>
                <a:gd name="T4" fmla="*/ 152 w 278"/>
                <a:gd name="T5" fmla="*/ 58 h 528"/>
                <a:gd name="T6" fmla="*/ 192 w 278"/>
                <a:gd name="T7" fmla="*/ 91 h 528"/>
                <a:gd name="T8" fmla="*/ 220 w 278"/>
                <a:gd name="T9" fmla="*/ 132 h 528"/>
                <a:gd name="T10" fmla="*/ 240 w 278"/>
                <a:gd name="T11" fmla="*/ 173 h 528"/>
                <a:gd name="T12" fmla="*/ 266 w 278"/>
                <a:gd name="T13" fmla="*/ 267 h 528"/>
                <a:gd name="T14" fmla="*/ 278 w 278"/>
                <a:gd name="T15" fmla="*/ 339 h 528"/>
                <a:gd name="T16" fmla="*/ 269 w 278"/>
                <a:gd name="T17" fmla="*/ 379 h 528"/>
                <a:gd name="T18" fmla="*/ 240 w 278"/>
                <a:gd name="T19" fmla="*/ 436 h 528"/>
                <a:gd name="T20" fmla="*/ 194 w 278"/>
                <a:gd name="T21" fmla="*/ 496 h 528"/>
                <a:gd name="T22" fmla="*/ 171 w 278"/>
                <a:gd name="T23" fmla="*/ 528 h 528"/>
                <a:gd name="T24" fmla="*/ 111 w 278"/>
                <a:gd name="T25" fmla="*/ 321 h 528"/>
                <a:gd name="T26" fmla="*/ 149 w 278"/>
                <a:gd name="T27" fmla="*/ 367 h 528"/>
                <a:gd name="T28" fmla="*/ 174 w 278"/>
                <a:gd name="T29" fmla="*/ 402 h 528"/>
                <a:gd name="T30" fmla="*/ 201 w 278"/>
                <a:gd name="T31" fmla="*/ 416 h 528"/>
                <a:gd name="T32" fmla="*/ 215 w 278"/>
                <a:gd name="T33" fmla="*/ 405 h 528"/>
                <a:gd name="T34" fmla="*/ 229 w 278"/>
                <a:gd name="T35" fmla="*/ 364 h 528"/>
                <a:gd name="T36" fmla="*/ 229 w 278"/>
                <a:gd name="T37" fmla="*/ 318 h 528"/>
                <a:gd name="T38" fmla="*/ 215 w 278"/>
                <a:gd name="T39" fmla="*/ 250 h 528"/>
                <a:gd name="T40" fmla="*/ 194 w 278"/>
                <a:gd name="T41" fmla="*/ 178 h 528"/>
                <a:gd name="T42" fmla="*/ 180 w 278"/>
                <a:gd name="T43" fmla="*/ 126 h 528"/>
                <a:gd name="T44" fmla="*/ 157 w 278"/>
                <a:gd name="T45" fmla="*/ 104 h 528"/>
                <a:gd name="T46" fmla="*/ 109 w 278"/>
                <a:gd name="T47" fmla="*/ 75 h 528"/>
                <a:gd name="T48" fmla="*/ 60 w 278"/>
                <a:gd name="T49" fmla="*/ 55 h 528"/>
                <a:gd name="T50" fmla="*/ 5 w 278"/>
                <a:gd name="T51" fmla="*/ 23 h 528"/>
                <a:gd name="T52" fmla="*/ 0 w 278"/>
                <a:gd name="T53" fmla="*/ 6 h 528"/>
                <a:gd name="T54" fmla="*/ 14 w 278"/>
                <a:gd name="T55" fmla="*/ 0 h 528"/>
                <a:gd name="T56" fmla="*/ 14 w 278"/>
                <a:gd name="T57" fmla="*/ 0 h 5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8"/>
                <a:gd name="T88" fmla="*/ 0 h 528"/>
                <a:gd name="T89" fmla="*/ 278 w 278"/>
                <a:gd name="T90" fmla="*/ 528 h 5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8" h="528">
                  <a:moveTo>
                    <a:pt x="14" y="0"/>
                  </a:moveTo>
                  <a:lnTo>
                    <a:pt x="71" y="23"/>
                  </a:lnTo>
                  <a:lnTo>
                    <a:pt x="152" y="58"/>
                  </a:lnTo>
                  <a:lnTo>
                    <a:pt x="192" y="91"/>
                  </a:lnTo>
                  <a:lnTo>
                    <a:pt x="220" y="132"/>
                  </a:lnTo>
                  <a:lnTo>
                    <a:pt x="240" y="173"/>
                  </a:lnTo>
                  <a:lnTo>
                    <a:pt x="266" y="267"/>
                  </a:lnTo>
                  <a:lnTo>
                    <a:pt x="278" y="339"/>
                  </a:lnTo>
                  <a:lnTo>
                    <a:pt x="269" y="379"/>
                  </a:lnTo>
                  <a:lnTo>
                    <a:pt x="240" y="436"/>
                  </a:lnTo>
                  <a:lnTo>
                    <a:pt x="194" y="496"/>
                  </a:lnTo>
                  <a:lnTo>
                    <a:pt x="171" y="528"/>
                  </a:lnTo>
                  <a:lnTo>
                    <a:pt x="111" y="321"/>
                  </a:lnTo>
                  <a:lnTo>
                    <a:pt x="149" y="367"/>
                  </a:lnTo>
                  <a:lnTo>
                    <a:pt x="174" y="402"/>
                  </a:lnTo>
                  <a:lnTo>
                    <a:pt x="201" y="416"/>
                  </a:lnTo>
                  <a:lnTo>
                    <a:pt x="215" y="405"/>
                  </a:lnTo>
                  <a:lnTo>
                    <a:pt x="229" y="364"/>
                  </a:lnTo>
                  <a:lnTo>
                    <a:pt x="229" y="318"/>
                  </a:lnTo>
                  <a:lnTo>
                    <a:pt x="215" y="250"/>
                  </a:lnTo>
                  <a:lnTo>
                    <a:pt x="194" y="178"/>
                  </a:lnTo>
                  <a:lnTo>
                    <a:pt x="180" y="126"/>
                  </a:lnTo>
                  <a:lnTo>
                    <a:pt x="157" y="104"/>
                  </a:lnTo>
                  <a:lnTo>
                    <a:pt x="109" y="75"/>
                  </a:lnTo>
                  <a:lnTo>
                    <a:pt x="60" y="55"/>
                  </a:lnTo>
                  <a:lnTo>
                    <a:pt x="5" y="23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3728" y="2369"/>
              <a:ext cx="578" cy="814"/>
            </a:xfrm>
            <a:custGeom>
              <a:avLst/>
              <a:gdLst>
                <a:gd name="T0" fmla="*/ 0 w 401"/>
                <a:gd name="T1" fmla="*/ 568 h 617"/>
                <a:gd name="T2" fmla="*/ 22 w 401"/>
                <a:gd name="T3" fmla="*/ 523 h 617"/>
                <a:gd name="T4" fmla="*/ 63 w 401"/>
                <a:gd name="T5" fmla="*/ 453 h 617"/>
                <a:gd name="T6" fmla="*/ 103 w 401"/>
                <a:gd name="T7" fmla="*/ 373 h 617"/>
                <a:gd name="T8" fmla="*/ 137 w 401"/>
                <a:gd name="T9" fmla="*/ 302 h 617"/>
                <a:gd name="T10" fmla="*/ 175 w 401"/>
                <a:gd name="T11" fmla="*/ 236 h 617"/>
                <a:gd name="T12" fmla="*/ 221 w 401"/>
                <a:gd name="T13" fmla="*/ 169 h 617"/>
                <a:gd name="T14" fmla="*/ 267 w 401"/>
                <a:gd name="T15" fmla="*/ 106 h 617"/>
                <a:gd name="T16" fmla="*/ 327 w 401"/>
                <a:gd name="T17" fmla="*/ 52 h 617"/>
                <a:gd name="T18" fmla="*/ 401 w 401"/>
                <a:gd name="T19" fmla="*/ 0 h 617"/>
                <a:gd name="T20" fmla="*/ 401 w 401"/>
                <a:gd name="T21" fmla="*/ 29 h 617"/>
                <a:gd name="T22" fmla="*/ 349 w 401"/>
                <a:gd name="T23" fmla="*/ 67 h 617"/>
                <a:gd name="T24" fmla="*/ 315 w 401"/>
                <a:gd name="T25" fmla="*/ 101 h 617"/>
                <a:gd name="T26" fmla="*/ 275 w 401"/>
                <a:gd name="T27" fmla="*/ 144 h 617"/>
                <a:gd name="T28" fmla="*/ 229 w 401"/>
                <a:gd name="T29" fmla="*/ 204 h 617"/>
                <a:gd name="T30" fmla="*/ 189 w 401"/>
                <a:gd name="T31" fmla="*/ 276 h 617"/>
                <a:gd name="T32" fmla="*/ 152 w 401"/>
                <a:gd name="T33" fmla="*/ 345 h 617"/>
                <a:gd name="T34" fmla="*/ 97 w 401"/>
                <a:gd name="T35" fmla="*/ 453 h 617"/>
                <a:gd name="T36" fmla="*/ 60 w 401"/>
                <a:gd name="T37" fmla="*/ 534 h 617"/>
                <a:gd name="T38" fmla="*/ 22 w 401"/>
                <a:gd name="T39" fmla="*/ 617 h 617"/>
                <a:gd name="T40" fmla="*/ 0 w 401"/>
                <a:gd name="T41" fmla="*/ 568 h 617"/>
                <a:gd name="T42" fmla="*/ 0 w 401"/>
                <a:gd name="T43" fmla="*/ 568 h 6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1"/>
                <a:gd name="T67" fmla="*/ 0 h 617"/>
                <a:gd name="T68" fmla="*/ 401 w 401"/>
                <a:gd name="T69" fmla="*/ 617 h 6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1" h="617">
                  <a:moveTo>
                    <a:pt x="0" y="568"/>
                  </a:moveTo>
                  <a:lnTo>
                    <a:pt x="22" y="523"/>
                  </a:lnTo>
                  <a:lnTo>
                    <a:pt x="63" y="453"/>
                  </a:lnTo>
                  <a:lnTo>
                    <a:pt x="103" y="373"/>
                  </a:lnTo>
                  <a:lnTo>
                    <a:pt x="137" y="302"/>
                  </a:lnTo>
                  <a:lnTo>
                    <a:pt x="175" y="236"/>
                  </a:lnTo>
                  <a:lnTo>
                    <a:pt x="221" y="169"/>
                  </a:lnTo>
                  <a:lnTo>
                    <a:pt x="267" y="106"/>
                  </a:lnTo>
                  <a:lnTo>
                    <a:pt x="327" y="52"/>
                  </a:lnTo>
                  <a:lnTo>
                    <a:pt x="401" y="0"/>
                  </a:lnTo>
                  <a:lnTo>
                    <a:pt x="401" y="29"/>
                  </a:lnTo>
                  <a:lnTo>
                    <a:pt x="349" y="67"/>
                  </a:lnTo>
                  <a:lnTo>
                    <a:pt x="315" y="101"/>
                  </a:lnTo>
                  <a:lnTo>
                    <a:pt x="275" y="144"/>
                  </a:lnTo>
                  <a:lnTo>
                    <a:pt x="229" y="204"/>
                  </a:lnTo>
                  <a:lnTo>
                    <a:pt x="189" y="276"/>
                  </a:lnTo>
                  <a:lnTo>
                    <a:pt x="152" y="345"/>
                  </a:lnTo>
                  <a:lnTo>
                    <a:pt x="97" y="453"/>
                  </a:lnTo>
                  <a:lnTo>
                    <a:pt x="60" y="534"/>
                  </a:lnTo>
                  <a:lnTo>
                    <a:pt x="22" y="617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3602" y="2883"/>
              <a:ext cx="40" cy="50"/>
            </a:xfrm>
            <a:custGeom>
              <a:avLst/>
              <a:gdLst>
                <a:gd name="T0" fmla="*/ 0 w 29"/>
                <a:gd name="T1" fmla="*/ 21 h 38"/>
                <a:gd name="T2" fmla="*/ 29 w 29"/>
                <a:gd name="T3" fmla="*/ 0 h 38"/>
                <a:gd name="T4" fmla="*/ 26 w 29"/>
                <a:gd name="T5" fmla="*/ 38 h 38"/>
                <a:gd name="T6" fmla="*/ 0 w 29"/>
                <a:gd name="T7" fmla="*/ 21 h 38"/>
                <a:gd name="T8" fmla="*/ 0 w 29"/>
                <a:gd name="T9" fmla="*/ 2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8"/>
                <a:gd name="T17" fmla="*/ 29 w 2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8">
                  <a:moveTo>
                    <a:pt x="0" y="21"/>
                  </a:moveTo>
                  <a:lnTo>
                    <a:pt x="29" y="0"/>
                  </a:lnTo>
                  <a:lnTo>
                    <a:pt x="26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3516" y="2983"/>
              <a:ext cx="106" cy="192"/>
            </a:xfrm>
            <a:custGeom>
              <a:avLst/>
              <a:gdLst>
                <a:gd name="T0" fmla="*/ 0 w 76"/>
                <a:gd name="T1" fmla="*/ 14 h 146"/>
                <a:gd name="T2" fmla="*/ 24 w 76"/>
                <a:gd name="T3" fmla="*/ 77 h 146"/>
                <a:gd name="T4" fmla="*/ 46 w 76"/>
                <a:gd name="T5" fmla="*/ 146 h 146"/>
                <a:gd name="T6" fmla="*/ 76 w 76"/>
                <a:gd name="T7" fmla="*/ 143 h 146"/>
                <a:gd name="T8" fmla="*/ 41 w 76"/>
                <a:gd name="T9" fmla="*/ 51 h 146"/>
                <a:gd name="T10" fmla="*/ 12 w 76"/>
                <a:gd name="T11" fmla="*/ 0 h 146"/>
                <a:gd name="T12" fmla="*/ 0 w 76"/>
                <a:gd name="T13" fmla="*/ 14 h 146"/>
                <a:gd name="T14" fmla="*/ 0 w 76"/>
                <a:gd name="T15" fmla="*/ 14 h 1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46"/>
                <a:gd name="T26" fmla="*/ 76 w 76"/>
                <a:gd name="T27" fmla="*/ 146 h 1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46">
                  <a:moveTo>
                    <a:pt x="0" y="14"/>
                  </a:moveTo>
                  <a:lnTo>
                    <a:pt x="24" y="77"/>
                  </a:lnTo>
                  <a:lnTo>
                    <a:pt x="46" y="146"/>
                  </a:lnTo>
                  <a:lnTo>
                    <a:pt x="76" y="143"/>
                  </a:lnTo>
                  <a:lnTo>
                    <a:pt x="41" y="51"/>
                  </a:lnTo>
                  <a:lnTo>
                    <a:pt x="1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4159" y="2906"/>
              <a:ext cx="164" cy="522"/>
            </a:xfrm>
            <a:custGeom>
              <a:avLst/>
              <a:gdLst>
                <a:gd name="T0" fmla="*/ 95 w 114"/>
                <a:gd name="T1" fmla="*/ 0 h 397"/>
                <a:gd name="T2" fmla="*/ 83 w 114"/>
                <a:gd name="T3" fmla="*/ 69 h 397"/>
                <a:gd name="T4" fmla="*/ 51 w 114"/>
                <a:gd name="T5" fmla="*/ 157 h 397"/>
                <a:gd name="T6" fmla="*/ 23 w 114"/>
                <a:gd name="T7" fmla="*/ 258 h 397"/>
                <a:gd name="T8" fmla="*/ 5 w 114"/>
                <a:gd name="T9" fmla="*/ 310 h 397"/>
                <a:gd name="T10" fmla="*/ 0 w 114"/>
                <a:gd name="T11" fmla="*/ 362 h 397"/>
                <a:gd name="T12" fmla="*/ 8 w 114"/>
                <a:gd name="T13" fmla="*/ 394 h 397"/>
                <a:gd name="T14" fmla="*/ 43 w 114"/>
                <a:gd name="T15" fmla="*/ 397 h 397"/>
                <a:gd name="T16" fmla="*/ 29 w 114"/>
                <a:gd name="T17" fmla="*/ 367 h 397"/>
                <a:gd name="T18" fmla="*/ 29 w 114"/>
                <a:gd name="T19" fmla="*/ 310 h 397"/>
                <a:gd name="T20" fmla="*/ 51 w 114"/>
                <a:gd name="T21" fmla="*/ 227 h 397"/>
                <a:gd name="T22" fmla="*/ 100 w 114"/>
                <a:gd name="T23" fmla="*/ 86 h 397"/>
                <a:gd name="T24" fmla="*/ 114 w 114"/>
                <a:gd name="T25" fmla="*/ 26 h 397"/>
                <a:gd name="T26" fmla="*/ 114 w 114"/>
                <a:gd name="T27" fmla="*/ 3 h 397"/>
                <a:gd name="T28" fmla="*/ 95 w 114"/>
                <a:gd name="T29" fmla="*/ 0 h 397"/>
                <a:gd name="T30" fmla="*/ 95 w 114"/>
                <a:gd name="T31" fmla="*/ 0 h 3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4"/>
                <a:gd name="T49" fmla="*/ 0 h 397"/>
                <a:gd name="T50" fmla="*/ 114 w 114"/>
                <a:gd name="T51" fmla="*/ 397 h 3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4" h="397">
                  <a:moveTo>
                    <a:pt x="95" y="0"/>
                  </a:moveTo>
                  <a:lnTo>
                    <a:pt x="83" y="69"/>
                  </a:lnTo>
                  <a:lnTo>
                    <a:pt x="51" y="157"/>
                  </a:lnTo>
                  <a:lnTo>
                    <a:pt x="23" y="258"/>
                  </a:lnTo>
                  <a:lnTo>
                    <a:pt x="5" y="310"/>
                  </a:lnTo>
                  <a:lnTo>
                    <a:pt x="0" y="362"/>
                  </a:lnTo>
                  <a:lnTo>
                    <a:pt x="8" y="394"/>
                  </a:lnTo>
                  <a:lnTo>
                    <a:pt x="43" y="397"/>
                  </a:lnTo>
                  <a:lnTo>
                    <a:pt x="29" y="367"/>
                  </a:lnTo>
                  <a:lnTo>
                    <a:pt x="29" y="310"/>
                  </a:lnTo>
                  <a:lnTo>
                    <a:pt x="51" y="227"/>
                  </a:lnTo>
                  <a:lnTo>
                    <a:pt x="100" y="86"/>
                  </a:lnTo>
                  <a:lnTo>
                    <a:pt x="114" y="26"/>
                  </a:lnTo>
                  <a:lnTo>
                    <a:pt x="114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4392" y="2977"/>
              <a:ext cx="287" cy="127"/>
            </a:xfrm>
            <a:custGeom>
              <a:avLst/>
              <a:gdLst>
                <a:gd name="T0" fmla="*/ 0 w 201"/>
                <a:gd name="T1" fmla="*/ 54 h 94"/>
                <a:gd name="T2" fmla="*/ 32 w 201"/>
                <a:gd name="T3" fmla="*/ 23 h 94"/>
                <a:gd name="T4" fmla="*/ 66 w 201"/>
                <a:gd name="T5" fmla="*/ 5 h 94"/>
                <a:gd name="T6" fmla="*/ 141 w 201"/>
                <a:gd name="T7" fmla="*/ 0 h 94"/>
                <a:gd name="T8" fmla="*/ 169 w 201"/>
                <a:gd name="T9" fmla="*/ 17 h 94"/>
                <a:gd name="T10" fmla="*/ 201 w 201"/>
                <a:gd name="T11" fmla="*/ 60 h 94"/>
                <a:gd name="T12" fmla="*/ 199 w 201"/>
                <a:gd name="T13" fmla="*/ 94 h 94"/>
                <a:gd name="T14" fmla="*/ 181 w 201"/>
                <a:gd name="T15" fmla="*/ 71 h 94"/>
                <a:gd name="T16" fmla="*/ 167 w 201"/>
                <a:gd name="T17" fmla="*/ 48 h 94"/>
                <a:gd name="T18" fmla="*/ 135 w 201"/>
                <a:gd name="T19" fmla="*/ 25 h 94"/>
                <a:gd name="T20" fmla="*/ 95 w 201"/>
                <a:gd name="T21" fmla="*/ 25 h 94"/>
                <a:gd name="T22" fmla="*/ 63 w 201"/>
                <a:gd name="T23" fmla="*/ 34 h 94"/>
                <a:gd name="T24" fmla="*/ 29 w 201"/>
                <a:gd name="T25" fmla="*/ 54 h 94"/>
                <a:gd name="T26" fmla="*/ 3 w 201"/>
                <a:gd name="T27" fmla="*/ 77 h 94"/>
                <a:gd name="T28" fmla="*/ 0 w 201"/>
                <a:gd name="T29" fmla="*/ 54 h 94"/>
                <a:gd name="T30" fmla="*/ 0 w 201"/>
                <a:gd name="T31" fmla="*/ 5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1"/>
                <a:gd name="T49" fmla="*/ 0 h 94"/>
                <a:gd name="T50" fmla="*/ 201 w 201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1" h="94">
                  <a:moveTo>
                    <a:pt x="0" y="54"/>
                  </a:moveTo>
                  <a:lnTo>
                    <a:pt x="32" y="23"/>
                  </a:lnTo>
                  <a:lnTo>
                    <a:pt x="66" y="5"/>
                  </a:lnTo>
                  <a:lnTo>
                    <a:pt x="141" y="0"/>
                  </a:lnTo>
                  <a:lnTo>
                    <a:pt x="169" y="17"/>
                  </a:lnTo>
                  <a:lnTo>
                    <a:pt x="201" y="60"/>
                  </a:lnTo>
                  <a:lnTo>
                    <a:pt x="199" y="94"/>
                  </a:lnTo>
                  <a:lnTo>
                    <a:pt x="181" y="71"/>
                  </a:lnTo>
                  <a:lnTo>
                    <a:pt x="167" y="48"/>
                  </a:lnTo>
                  <a:lnTo>
                    <a:pt x="135" y="25"/>
                  </a:lnTo>
                  <a:lnTo>
                    <a:pt x="95" y="25"/>
                  </a:lnTo>
                  <a:lnTo>
                    <a:pt x="63" y="34"/>
                  </a:lnTo>
                  <a:lnTo>
                    <a:pt x="29" y="54"/>
                  </a:lnTo>
                  <a:lnTo>
                    <a:pt x="3" y="7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4714" y="3083"/>
              <a:ext cx="69" cy="387"/>
            </a:xfrm>
            <a:custGeom>
              <a:avLst/>
              <a:gdLst>
                <a:gd name="T0" fmla="*/ 25 w 49"/>
                <a:gd name="T1" fmla="*/ 22 h 292"/>
                <a:gd name="T2" fmla="*/ 25 w 49"/>
                <a:gd name="T3" fmla="*/ 95 h 292"/>
                <a:gd name="T4" fmla="*/ 20 w 49"/>
                <a:gd name="T5" fmla="*/ 186 h 292"/>
                <a:gd name="T6" fmla="*/ 0 w 49"/>
                <a:gd name="T7" fmla="*/ 292 h 292"/>
                <a:gd name="T8" fmla="*/ 32 w 49"/>
                <a:gd name="T9" fmla="*/ 278 h 292"/>
                <a:gd name="T10" fmla="*/ 43 w 49"/>
                <a:gd name="T11" fmla="*/ 175 h 292"/>
                <a:gd name="T12" fmla="*/ 49 w 49"/>
                <a:gd name="T13" fmla="*/ 52 h 292"/>
                <a:gd name="T14" fmla="*/ 46 w 49"/>
                <a:gd name="T15" fmla="*/ 0 h 292"/>
                <a:gd name="T16" fmla="*/ 25 w 49"/>
                <a:gd name="T17" fmla="*/ 22 h 292"/>
                <a:gd name="T18" fmla="*/ 25 w 49"/>
                <a:gd name="T19" fmla="*/ 22 h 2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92"/>
                <a:gd name="T32" fmla="*/ 49 w 49"/>
                <a:gd name="T33" fmla="*/ 292 h 2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92">
                  <a:moveTo>
                    <a:pt x="25" y="22"/>
                  </a:moveTo>
                  <a:lnTo>
                    <a:pt x="25" y="95"/>
                  </a:lnTo>
                  <a:lnTo>
                    <a:pt x="20" y="186"/>
                  </a:lnTo>
                  <a:lnTo>
                    <a:pt x="0" y="292"/>
                  </a:lnTo>
                  <a:lnTo>
                    <a:pt x="32" y="278"/>
                  </a:lnTo>
                  <a:lnTo>
                    <a:pt x="43" y="175"/>
                  </a:lnTo>
                  <a:lnTo>
                    <a:pt x="49" y="52"/>
                  </a:lnTo>
                  <a:lnTo>
                    <a:pt x="46" y="0"/>
                  </a:lnTo>
                  <a:lnTo>
                    <a:pt x="25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352" y="2996"/>
              <a:ext cx="213" cy="476"/>
            </a:xfrm>
            <a:custGeom>
              <a:avLst/>
              <a:gdLst>
                <a:gd name="T0" fmla="*/ 100 w 148"/>
                <a:gd name="T1" fmla="*/ 0 h 361"/>
                <a:gd name="T2" fmla="*/ 100 w 148"/>
                <a:gd name="T3" fmla="*/ 55 h 361"/>
                <a:gd name="T4" fmla="*/ 77 w 148"/>
                <a:gd name="T5" fmla="*/ 121 h 361"/>
                <a:gd name="T6" fmla="*/ 42 w 148"/>
                <a:gd name="T7" fmla="*/ 195 h 361"/>
                <a:gd name="T8" fmla="*/ 23 w 148"/>
                <a:gd name="T9" fmla="*/ 235 h 361"/>
                <a:gd name="T10" fmla="*/ 11 w 148"/>
                <a:gd name="T11" fmla="*/ 281 h 361"/>
                <a:gd name="T12" fmla="*/ 0 w 148"/>
                <a:gd name="T13" fmla="*/ 339 h 361"/>
                <a:gd name="T14" fmla="*/ 25 w 148"/>
                <a:gd name="T15" fmla="*/ 344 h 361"/>
                <a:gd name="T16" fmla="*/ 34 w 148"/>
                <a:gd name="T17" fmla="*/ 278 h 361"/>
                <a:gd name="T18" fmla="*/ 60 w 148"/>
                <a:gd name="T19" fmla="*/ 200 h 361"/>
                <a:gd name="T20" fmla="*/ 94 w 148"/>
                <a:gd name="T21" fmla="*/ 137 h 361"/>
                <a:gd name="T22" fmla="*/ 123 w 148"/>
                <a:gd name="T23" fmla="*/ 37 h 361"/>
                <a:gd name="T24" fmla="*/ 102 w 148"/>
                <a:gd name="T25" fmla="*/ 158 h 361"/>
                <a:gd name="T26" fmla="*/ 94 w 148"/>
                <a:gd name="T27" fmla="*/ 221 h 361"/>
                <a:gd name="T28" fmla="*/ 88 w 148"/>
                <a:gd name="T29" fmla="*/ 276 h 361"/>
                <a:gd name="T30" fmla="*/ 91 w 148"/>
                <a:gd name="T31" fmla="*/ 312 h 361"/>
                <a:gd name="T32" fmla="*/ 108 w 148"/>
                <a:gd name="T33" fmla="*/ 361 h 361"/>
                <a:gd name="T34" fmla="*/ 140 w 148"/>
                <a:gd name="T35" fmla="*/ 356 h 361"/>
                <a:gd name="T36" fmla="*/ 126 w 148"/>
                <a:gd name="T37" fmla="*/ 315 h 361"/>
                <a:gd name="T38" fmla="*/ 120 w 148"/>
                <a:gd name="T39" fmla="*/ 276 h 361"/>
                <a:gd name="T40" fmla="*/ 123 w 148"/>
                <a:gd name="T41" fmla="*/ 216 h 361"/>
                <a:gd name="T42" fmla="*/ 132 w 148"/>
                <a:gd name="T43" fmla="*/ 169 h 361"/>
                <a:gd name="T44" fmla="*/ 143 w 148"/>
                <a:gd name="T45" fmla="*/ 109 h 361"/>
                <a:gd name="T46" fmla="*/ 148 w 148"/>
                <a:gd name="T47" fmla="*/ 60 h 361"/>
                <a:gd name="T48" fmla="*/ 146 w 148"/>
                <a:gd name="T49" fmla="*/ 6 h 361"/>
                <a:gd name="T50" fmla="*/ 100 w 148"/>
                <a:gd name="T51" fmla="*/ 0 h 361"/>
                <a:gd name="T52" fmla="*/ 100 w 148"/>
                <a:gd name="T53" fmla="*/ 0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8"/>
                <a:gd name="T82" fmla="*/ 0 h 361"/>
                <a:gd name="T83" fmla="*/ 148 w 148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8" h="361">
                  <a:moveTo>
                    <a:pt x="100" y="0"/>
                  </a:moveTo>
                  <a:lnTo>
                    <a:pt x="100" y="55"/>
                  </a:lnTo>
                  <a:lnTo>
                    <a:pt x="77" y="121"/>
                  </a:lnTo>
                  <a:lnTo>
                    <a:pt x="42" y="195"/>
                  </a:lnTo>
                  <a:lnTo>
                    <a:pt x="23" y="235"/>
                  </a:lnTo>
                  <a:lnTo>
                    <a:pt x="11" y="281"/>
                  </a:lnTo>
                  <a:lnTo>
                    <a:pt x="0" y="339"/>
                  </a:lnTo>
                  <a:lnTo>
                    <a:pt x="25" y="344"/>
                  </a:lnTo>
                  <a:lnTo>
                    <a:pt x="34" y="278"/>
                  </a:lnTo>
                  <a:lnTo>
                    <a:pt x="60" y="200"/>
                  </a:lnTo>
                  <a:lnTo>
                    <a:pt x="94" y="137"/>
                  </a:lnTo>
                  <a:lnTo>
                    <a:pt x="123" y="37"/>
                  </a:lnTo>
                  <a:lnTo>
                    <a:pt x="102" y="158"/>
                  </a:lnTo>
                  <a:lnTo>
                    <a:pt x="94" y="221"/>
                  </a:lnTo>
                  <a:lnTo>
                    <a:pt x="88" y="276"/>
                  </a:lnTo>
                  <a:lnTo>
                    <a:pt x="91" y="312"/>
                  </a:lnTo>
                  <a:lnTo>
                    <a:pt x="108" y="361"/>
                  </a:lnTo>
                  <a:lnTo>
                    <a:pt x="140" y="356"/>
                  </a:lnTo>
                  <a:lnTo>
                    <a:pt x="126" y="315"/>
                  </a:lnTo>
                  <a:lnTo>
                    <a:pt x="120" y="276"/>
                  </a:lnTo>
                  <a:lnTo>
                    <a:pt x="123" y="216"/>
                  </a:lnTo>
                  <a:lnTo>
                    <a:pt x="132" y="169"/>
                  </a:lnTo>
                  <a:lnTo>
                    <a:pt x="143" y="109"/>
                  </a:lnTo>
                  <a:lnTo>
                    <a:pt x="148" y="60"/>
                  </a:lnTo>
                  <a:lnTo>
                    <a:pt x="146" y="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3961" y="2801"/>
              <a:ext cx="80" cy="342"/>
            </a:xfrm>
            <a:custGeom>
              <a:avLst/>
              <a:gdLst>
                <a:gd name="T0" fmla="*/ 39 w 57"/>
                <a:gd name="T1" fmla="*/ 3 h 262"/>
                <a:gd name="T2" fmla="*/ 22 w 57"/>
                <a:gd name="T3" fmla="*/ 93 h 262"/>
                <a:gd name="T4" fmla="*/ 14 w 57"/>
                <a:gd name="T5" fmla="*/ 150 h 262"/>
                <a:gd name="T6" fmla="*/ 5 w 57"/>
                <a:gd name="T7" fmla="*/ 219 h 262"/>
                <a:gd name="T8" fmla="*/ 0 w 57"/>
                <a:gd name="T9" fmla="*/ 262 h 262"/>
                <a:gd name="T10" fmla="*/ 19 w 57"/>
                <a:gd name="T11" fmla="*/ 256 h 262"/>
                <a:gd name="T12" fmla="*/ 33 w 57"/>
                <a:gd name="T13" fmla="*/ 144 h 262"/>
                <a:gd name="T14" fmla="*/ 51 w 57"/>
                <a:gd name="T15" fmla="*/ 41 h 262"/>
                <a:gd name="T16" fmla="*/ 57 w 57"/>
                <a:gd name="T17" fmla="*/ 0 h 262"/>
                <a:gd name="T18" fmla="*/ 39 w 57"/>
                <a:gd name="T19" fmla="*/ 3 h 262"/>
                <a:gd name="T20" fmla="*/ 39 w 57"/>
                <a:gd name="T21" fmla="*/ 3 h 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262"/>
                <a:gd name="T35" fmla="*/ 57 w 57"/>
                <a:gd name="T36" fmla="*/ 262 h 2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262">
                  <a:moveTo>
                    <a:pt x="39" y="3"/>
                  </a:moveTo>
                  <a:lnTo>
                    <a:pt x="22" y="93"/>
                  </a:lnTo>
                  <a:lnTo>
                    <a:pt x="14" y="150"/>
                  </a:lnTo>
                  <a:lnTo>
                    <a:pt x="5" y="219"/>
                  </a:lnTo>
                  <a:lnTo>
                    <a:pt x="0" y="262"/>
                  </a:lnTo>
                  <a:lnTo>
                    <a:pt x="19" y="256"/>
                  </a:lnTo>
                  <a:lnTo>
                    <a:pt x="33" y="144"/>
                  </a:lnTo>
                  <a:lnTo>
                    <a:pt x="51" y="41"/>
                  </a:lnTo>
                  <a:lnTo>
                    <a:pt x="57" y="0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4007" y="2812"/>
              <a:ext cx="98" cy="360"/>
            </a:xfrm>
            <a:custGeom>
              <a:avLst/>
              <a:gdLst>
                <a:gd name="T0" fmla="*/ 51 w 68"/>
                <a:gd name="T1" fmla="*/ 0 h 273"/>
                <a:gd name="T2" fmla="*/ 37 w 68"/>
                <a:gd name="T3" fmla="*/ 26 h 273"/>
                <a:gd name="T4" fmla="*/ 26 w 68"/>
                <a:gd name="T5" fmla="*/ 86 h 273"/>
                <a:gd name="T6" fmla="*/ 15 w 68"/>
                <a:gd name="T7" fmla="*/ 164 h 273"/>
                <a:gd name="T8" fmla="*/ 0 w 68"/>
                <a:gd name="T9" fmla="*/ 273 h 273"/>
                <a:gd name="T10" fmla="*/ 20 w 68"/>
                <a:gd name="T11" fmla="*/ 262 h 273"/>
                <a:gd name="T12" fmla="*/ 37 w 68"/>
                <a:gd name="T13" fmla="*/ 187 h 273"/>
                <a:gd name="T14" fmla="*/ 51 w 68"/>
                <a:gd name="T15" fmla="*/ 78 h 273"/>
                <a:gd name="T16" fmla="*/ 68 w 68"/>
                <a:gd name="T17" fmla="*/ 0 h 273"/>
                <a:gd name="T18" fmla="*/ 51 w 68"/>
                <a:gd name="T19" fmla="*/ 0 h 273"/>
                <a:gd name="T20" fmla="*/ 51 w 68"/>
                <a:gd name="T21" fmla="*/ 0 h 2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273"/>
                <a:gd name="T35" fmla="*/ 68 w 68"/>
                <a:gd name="T36" fmla="*/ 273 h 2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273">
                  <a:moveTo>
                    <a:pt x="51" y="0"/>
                  </a:moveTo>
                  <a:lnTo>
                    <a:pt x="37" y="26"/>
                  </a:lnTo>
                  <a:lnTo>
                    <a:pt x="26" y="86"/>
                  </a:lnTo>
                  <a:lnTo>
                    <a:pt x="15" y="164"/>
                  </a:lnTo>
                  <a:lnTo>
                    <a:pt x="0" y="273"/>
                  </a:lnTo>
                  <a:lnTo>
                    <a:pt x="20" y="262"/>
                  </a:lnTo>
                  <a:lnTo>
                    <a:pt x="37" y="187"/>
                  </a:lnTo>
                  <a:lnTo>
                    <a:pt x="51" y="78"/>
                  </a:lnTo>
                  <a:lnTo>
                    <a:pt x="68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3889" y="3130"/>
              <a:ext cx="132" cy="168"/>
            </a:xfrm>
            <a:custGeom>
              <a:avLst/>
              <a:gdLst>
                <a:gd name="T0" fmla="*/ 17 w 91"/>
                <a:gd name="T1" fmla="*/ 129 h 129"/>
                <a:gd name="T2" fmla="*/ 3 w 91"/>
                <a:gd name="T3" fmla="*/ 91 h 129"/>
                <a:gd name="T4" fmla="*/ 0 w 91"/>
                <a:gd name="T5" fmla="*/ 60 h 129"/>
                <a:gd name="T6" fmla="*/ 3 w 91"/>
                <a:gd name="T7" fmla="*/ 36 h 129"/>
                <a:gd name="T8" fmla="*/ 54 w 91"/>
                <a:gd name="T9" fmla="*/ 0 h 129"/>
                <a:gd name="T10" fmla="*/ 74 w 91"/>
                <a:gd name="T11" fmla="*/ 25 h 129"/>
                <a:gd name="T12" fmla="*/ 88 w 91"/>
                <a:gd name="T13" fmla="*/ 54 h 129"/>
                <a:gd name="T14" fmla="*/ 91 w 91"/>
                <a:gd name="T15" fmla="*/ 97 h 129"/>
                <a:gd name="T16" fmla="*/ 65 w 91"/>
                <a:gd name="T17" fmla="*/ 97 h 129"/>
                <a:gd name="T18" fmla="*/ 60 w 91"/>
                <a:gd name="T19" fmla="*/ 66 h 129"/>
                <a:gd name="T20" fmla="*/ 51 w 91"/>
                <a:gd name="T21" fmla="*/ 28 h 129"/>
                <a:gd name="T22" fmla="*/ 22 w 91"/>
                <a:gd name="T23" fmla="*/ 48 h 129"/>
                <a:gd name="T24" fmla="*/ 22 w 91"/>
                <a:gd name="T25" fmla="*/ 74 h 129"/>
                <a:gd name="T26" fmla="*/ 33 w 91"/>
                <a:gd name="T27" fmla="*/ 99 h 129"/>
                <a:gd name="T28" fmla="*/ 46 w 91"/>
                <a:gd name="T29" fmla="*/ 117 h 129"/>
                <a:gd name="T30" fmla="*/ 17 w 91"/>
                <a:gd name="T31" fmla="*/ 129 h 129"/>
                <a:gd name="T32" fmla="*/ 17 w 91"/>
                <a:gd name="T33" fmla="*/ 129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129"/>
                <a:gd name="T53" fmla="*/ 91 w 91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129">
                  <a:moveTo>
                    <a:pt x="17" y="129"/>
                  </a:moveTo>
                  <a:lnTo>
                    <a:pt x="3" y="91"/>
                  </a:lnTo>
                  <a:lnTo>
                    <a:pt x="0" y="60"/>
                  </a:lnTo>
                  <a:lnTo>
                    <a:pt x="3" y="36"/>
                  </a:lnTo>
                  <a:lnTo>
                    <a:pt x="54" y="0"/>
                  </a:lnTo>
                  <a:lnTo>
                    <a:pt x="74" y="25"/>
                  </a:lnTo>
                  <a:lnTo>
                    <a:pt x="88" y="54"/>
                  </a:lnTo>
                  <a:lnTo>
                    <a:pt x="91" y="97"/>
                  </a:lnTo>
                  <a:lnTo>
                    <a:pt x="65" y="97"/>
                  </a:lnTo>
                  <a:lnTo>
                    <a:pt x="60" y="66"/>
                  </a:lnTo>
                  <a:lnTo>
                    <a:pt x="51" y="28"/>
                  </a:lnTo>
                  <a:lnTo>
                    <a:pt x="22" y="48"/>
                  </a:lnTo>
                  <a:lnTo>
                    <a:pt x="22" y="74"/>
                  </a:lnTo>
                  <a:lnTo>
                    <a:pt x="33" y="99"/>
                  </a:lnTo>
                  <a:lnTo>
                    <a:pt x="46" y="117"/>
                  </a:lnTo>
                  <a:lnTo>
                    <a:pt x="17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3573" y="2938"/>
              <a:ext cx="189" cy="363"/>
            </a:xfrm>
            <a:custGeom>
              <a:avLst/>
              <a:gdLst>
                <a:gd name="T0" fmla="*/ 0 w 131"/>
                <a:gd name="T1" fmla="*/ 8 h 278"/>
                <a:gd name="T2" fmla="*/ 37 w 131"/>
                <a:gd name="T3" fmla="*/ 95 h 278"/>
                <a:gd name="T4" fmla="*/ 85 w 131"/>
                <a:gd name="T5" fmla="*/ 221 h 278"/>
                <a:gd name="T6" fmla="*/ 115 w 131"/>
                <a:gd name="T7" fmla="*/ 278 h 278"/>
                <a:gd name="T8" fmla="*/ 131 w 131"/>
                <a:gd name="T9" fmla="*/ 267 h 278"/>
                <a:gd name="T10" fmla="*/ 115 w 131"/>
                <a:gd name="T11" fmla="*/ 218 h 278"/>
                <a:gd name="T12" fmla="*/ 77 w 131"/>
                <a:gd name="T13" fmla="*/ 137 h 278"/>
                <a:gd name="T14" fmla="*/ 35 w 131"/>
                <a:gd name="T15" fmla="*/ 37 h 278"/>
                <a:gd name="T16" fmla="*/ 14 w 131"/>
                <a:gd name="T17" fmla="*/ 0 h 278"/>
                <a:gd name="T18" fmla="*/ 0 w 131"/>
                <a:gd name="T19" fmla="*/ 8 h 278"/>
                <a:gd name="T20" fmla="*/ 0 w 131"/>
                <a:gd name="T21" fmla="*/ 8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278"/>
                <a:gd name="T35" fmla="*/ 131 w 131"/>
                <a:gd name="T36" fmla="*/ 278 h 2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278">
                  <a:moveTo>
                    <a:pt x="0" y="8"/>
                  </a:moveTo>
                  <a:lnTo>
                    <a:pt x="37" y="95"/>
                  </a:lnTo>
                  <a:lnTo>
                    <a:pt x="85" y="221"/>
                  </a:lnTo>
                  <a:lnTo>
                    <a:pt x="115" y="278"/>
                  </a:lnTo>
                  <a:lnTo>
                    <a:pt x="131" y="267"/>
                  </a:lnTo>
                  <a:lnTo>
                    <a:pt x="115" y="218"/>
                  </a:lnTo>
                  <a:lnTo>
                    <a:pt x="77" y="137"/>
                  </a:lnTo>
                  <a:lnTo>
                    <a:pt x="35" y="37"/>
                  </a:lnTo>
                  <a:lnTo>
                    <a:pt x="1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4030" y="3143"/>
              <a:ext cx="86" cy="119"/>
            </a:xfrm>
            <a:custGeom>
              <a:avLst/>
              <a:gdLst>
                <a:gd name="T0" fmla="*/ 3 w 61"/>
                <a:gd name="T1" fmla="*/ 11 h 88"/>
                <a:gd name="T2" fmla="*/ 17 w 61"/>
                <a:gd name="T3" fmla="*/ 3 h 88"/>
                <a:gd name="T4" fmla="*/ 43 w 61"/>
                <a:gd name="T5" fmla="*/ 0 h 88"/>
                <a:gd name="T6" fmla="*/ 61 w 61"/>
                <a:gd name="T7" fmla="*/ 11 h 88"/>
                <a:gd name="T8" fmla="*/ 55 w 61"/>
                <a:gd name="T9" fmla="*/ 37 h 88"/>
                <a:gd name="T10" fmla="*/ 31 w 61"/>
                <a:gd name="T11" fmla="*/ 71 h 88"/>
                <a:gd name="T12" fmla="*/ 3 w 61"/>
                <a:gd name="T13" fmla="*/ 88 h 88"/>
                <a:gd name="T14" fmla="*/ 0 w 61"/>
                <a:gd name="T15" fmla="*/ 71 h 88"/>
                <a:gd name="T16" fmla="*/ 20 w 61"/>
                <a:gd name="T17" fmla="*/ 55 h 88"/>
                <a:gd name="T18" fmla="*/ 31 w 61"/>
                <a:gd name="T19" fmla="*/ 20 h 88"/>
                <a:gd name="T20" fmla="*/ 17 w 61"/>
                <a:gd name="T21" fmla="*/ 28 h 88"/>
                <a:gd name="T22" fmla="*/ 3 w 61"/>
                <a:gd name="T23" fmla="*/ 28 h 88"/>
                <a:gd name="T24" fmla="*/ 3 w 61"/>
                <a:gd name="T25" fmla="*/ 11 h 88"/>
                <a:gd name="T26" fmla="*/ 3 w 61"/>
                <a:gd name="T27" fmla="*/ 11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88"/>
                <a:gd name="T44" fmla="*/ 61 w 61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88">
                  <a:moveTo>
                    <a:pt x="3" y="11"/>
                  </a:moveTo>
                  <a:lnTo>
                    <a:pt x="17" y="3"/>
                  </a:lnTo>
                  <a:lnTo>
                    <a:pt x="43" y="0"/>
                  </a:lnTo>
                  <a:lnTo>
                    <a:pt x="61" y="11"/>
                  </a:lnTo>
                  <a:lnTo>
                    <a:pt x="55" y="37"/>
                  </a:lnTo>
                  <a:lnTo>
                    <a:pt x="31" y="71"/>
                  </a:lnTo>
                  <a:lnTo>
                    <a:pt x="3" y="88"/>
                  </a:lnTo>
                  <a:lnTo>
                    <a:pt x="0" y="71"/>
                  </a:lnTo>
                  <a:lnTo>
                    <a:pt x="20" y="55"/>
                  </a:lnTo>
                  <a:lnTo>
                    <a:pt x="31" y="20"/>
                  </a:lnTo>
                  <a:lnTo>
                    <a:pt x="17" y="28"/>
                  </a:lnTo>
                  <a:lnTo>
                    <a:pt x="3" y="28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3611" y="3272"/>
              <a:ext cx="307" cy="208"/>
            </a:xfrm>
            <a:custGeom>
              <a:avLst/>
              <a:gdLst>
                <a:gd name="T0" fmla="*/ 0 w 215"/>
                <a:gd name="T1" fmla="*/ 158 h 158"/>
                <a:gd name="T2" fmla="*/ 3 w 215"/>
                <a:gd name="T3" fmla="*/ 124 h 158"/>
                <a:gd name="T4" fmla="*/ 32 w 215"/>
                <a:gd name="T5" fmla="*/ 72 h 158"/>
                <a:gd name="T6" fmla="*/ 49 w 215"/>
                <a:gd name="T7" fmla="*/ 43 h 158"/>
                <a:gd name="T8" fmla="*/ 87 w 215"/>
                <a:gd name="T9" fmla="*/ 40 h 158"/>
                <a:gd name="T10" fmla="*/ 127 w 215"/>
                <a:gd name="T11" fmla="*/ 21 h 158"/>
                <a:gd name="T12" fmla="*/ 158 w 215"/>
                <a:gd name="T13" fmla="*/ 7 h 158"/>
                <a:gd name="T14" fmla="*/ 181 w 215"/>
                <a:gd name="T15" fmla="*/ 0 h 158"/>
                <a:gd name="T16" fmla="*/ 181 w 215"/>
                <a:gd name="T17" fmla="*/ 26 h 158"/>
                <a:gd name="T18" fmla="*/ 158 w 215"/>
                <a:gd name="T19" fmla="*/ 52 h 158"/>
                <a:gd name="T20" fmla="*/ 184 w 215"/>
                <a:gd name="T21" fmla="*/ 69 h 158"/>
                <a:gd name="T22" fmla="*/ 215 w 215"/>
                <a:gd name="T23" fmla="*/ 92 h 158"/>
                <a:gd name="T24" fmla="*/ 215 w 215"/>
                <a:gd name="T25" fmla="*/ 106 h 158"/>
                <a:gd name="T26" fmla="*/ 181 w 215"/>
                <a:gd name="T27" fmla="*/ 89 h 158"/>
                <a:gd name="T28" fmla="*/ 144 w 215"/>
                <a:gd name="T29" fmla="*/ 72 h 158"/>
                <a:gd name="T30" fmla="*/ 124 w 215"/>
                <a:gd name="T31" fmla="*/ 67 h 158"/>
                <a:gd name="T32" fmla="*/ 118 w 215"/>
                <a:gd name="T33" fmla="*/ 49 h 158"/>
                <a:gd name="T34" fmla="*/ 138 w 215"/>
                <a:gd name="T35" fmla="*/ 43 h 158"/>
                <a:gd name="T36" fmla="*/ 147 w 215"/>
                <a:gd name="T37" fmla="*/ 23 h 158"/>
                <a:gd name="T38" fmla="*/ 109 w 215"/>
                <a:gd name="T39" fmla="*/ 43 h 158"/>
                <a:gd name="T40" fmla="*/ 70 w 215"/>
                <a:gd name="T41" fmla="*/ 67 h 158"/>
                <a:gd name="T42" fmla="*/ 58 w 215"/>
                <a:gd name="T43" fmla="*/ 89 h 158"/>
                <a:gd name="T44" fmla="*/ 35 w 215"/>
                <a:gd name="T45" fmla="*/ 112 h 158"/>
                <a:gd name="T46" fmla="*/ 21 w 215"/>
                <a:gd name="T47" fmla="*/ 144 h 158"/>
                <a:gd name="T48" fmla="*/ 0 w 215"/>
                <a:gd name="T49" fmla="*/ 158 h 158"/>
                <a:gd name="T50" fmla="*/ 0 w 215"/>
                <a:gd name="T51" fmla="*/ 158 h 1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5"/>
                <a:gd name="T79" fmla="*/ 0 h 158"/>
                <a:gd name="T80" fmla="*/ 215 w 215"/>
                <a:gd name="T81" fmla="*/ 158 h 1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5" h="158">
                  <a:moveTo>
                    <a:pt x="0" y="158"/>
                  </a:moveTo>
                  <a:lnTo>
                    <a:pt x="3" y="124"/>
                  </a:lnTo>
                  <a:lnTo>
                    <a:pt x="32" y="72"/>
                  </a:lnTo>
                  <a:lnTo>
                    <a:pt x="49" y="43"/>
                  </a:lnTo>
                  <a:lnTo>
                    <a:pt x="87" y="40"/>
                  </a:lnTo>
                  <a:lnTo>
                    <a:pt x="127" y="21"/>
                  </a:lnTo>
                  <a:lnTo>
                    <a:pt x="158" y="7"/>
                  </a:lnTo>
                  <a:lnTo>
                    <a:pt x="181" y="0"/>
                  </a:lnTo>
                  <a:lnTo>
                    <a:pt x="181" y="26"/>
                  </a:lnTo>
                  <a:lnTo>
                    <a:pt x="158" y="52"/>
                  </a:lnTo>
                  <a:lnTo>
                    <a:pt x="184" y="69"/>
                  </a:lnTo>
                  <a:lnTo>
                    <a:pt x="215" y="92"/>
                  </a:lnTo>
                  <a:lnTo>
                    <a:pt x="215" y="106"/>
                  </a:lnTo>
                  <a:lnTo>
                    <a:pt x="181" y="89"/>
                  </a:lnTo>
                  <a:lnTo>
                    <a:pt x="144" y="72"/>
                  </a:lnTo>
                  <a:lnTo>
                    <a:pt x="124" y="67"/>
                  </a:lnTo>
                  <a:lnTo>
                    <a:pt x="118" y="49"/>
                  </a:lnTo>
                  <a:lnTo>
                    <a:pt x="138" y="43"/>
                  </a:lnTo>
                  <a:lnTo>
                    <a:pt x="147" y="23"/>
                  </a:lnTo>
                  <a:lnTo>
                    <a:pt x="109" y="43"/>
                  </a:lnTo>
                  <a:lnTo>
                    <a:pt x="70" y="67"/>
                  </a:lnTo>
                  <a:lnTo>
                    <a:pt x="58" y="89"/>
                  </a:lnTo>
                  <a:lnTo>
                    <a:pt x="35" y="112"/>
                  </a:lnTo>
                  <a:lnTo>
                    <a:pt x="21" y="14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3964" y="3246"/>
              <a:ext cx="69" cy="327"/>
            </a:xfrm>
            <a:custGeom>
              <a:avLst/>
              <a:gdLst>
                <a:gd name="T0" fmla="*/ 31 w 49"/>
                <a:gd name="T1" fmla="*/ 0 h 247"/>
                <a:gd name="T2" fmla="*/ 20 w 49"/>
                <a:gd name="T3" fmla="*/ 52 h 247"/>
                <a:gd name="T4" fmla="*/ 14 w 49"/>
                <a:gd name="T5" fmla="*/ 132 h 247"/>
                <a:gd name="T6" fmla="*/ 0 w 49"/>
                <a:gd name="T7" fmla="*/ 210 h 247"/>
                <a:gd name="T8" fmla="*/ 3 w 49"/>
                <a:gd name="T9" fmla="*/ 247 h 247"/>
                <a:gd name="T10" fmla="*/ 20 w 49"/>
                <a:gd name="T11" fmla="*/ 235 h 247"/>
                <a:gd name="T12" fmla="*/ 31 w 49"/>
                <a:gd name="T13" fmla="*/ 136 h 247"/>
                <a:gd name="T14" fmla="*/ 40 w 49"/>
                <a:gd name="T15" fmla="*/ 52 h 247"/>
                <a:gd name="T16" fmla="*/ 49 w 49"/>
                <a:gd name="T17" fmla="*/ 11 h 247"/>
                <a:gd name="T18" fmla="*/ 31 w 49"/>
                <a:gd name="T19" fmla="*/ 0 h 247"/>
                <a:gd name="T20" fmla="*/ 31 w 49"/>
                <a:gd name="T21" fmla="*/ 0 h 2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247"/>
                <a:gd name="T35" fmla="*/ 49 w 49"/>
                <a:gd name="T36" fmla="*/ 247 h 2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247">
                  <a:moveTo>
                    <a:pt x="31" y="0"/>
                  </a:moveTo>
                  <a:lnTo>
                    <a:pt x="20" y="52"/>
                  </a:lnTo>
                  <a:lnTo>
                    <a:pt x="14" y="132"/>
                  </a:lnTo>
                  <a:lnTo>
                    <a:pt x="0" y="210"/>
                  </a:lnTo>
                  <a:lnTo>
                    <a:pt x="3" y="247"/>
                  </a:lnTo>
                  <a:lnTo>
                    <a:pt x="20" y="235"/>
                  </a:lnTo>
                  <a:lnTo>
                    <a:pt x="31" y="136"/>
                  </a:lnTo>
                  <a:lnTo>
                    <a:pt x="40" y="52"/>
                  </a:lnTo>
                  <a:lnTo>
                    <a:pt x="49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3639" y="2938"/>
              <a:ext cx="198" cy="360"/>
            </a:xfrm>
            <a:custGeom>
              <a:avLst/>
              <a:gdLst>
                <a:gd name="T0" fmla="*/ 20 w 137"/>
                <a:gd name="T1" fmla="*/ 0 h 276"/>
                <a:gd name="T2" fmla="*/ 34 w 137"/>
                <a:gd name="T3" fmla="*/ 52 h 276"/>
                <a:gd name="T4" fmla="*/ 52 w 137"/>
                <a:gd name="T5" fmla="*/ 92 h 276"/>
                <a:gd name="T6" fmla="*/ 117 w 137"/>
                <a:gd name="T7" fmla="*/ 224 h 276"/>
                <a:gd name="T8" fmla="*/ 137 w 137"/>
                <a:gd name="T9" fmla="*/ 273 h 276"/>
                <a:gd name="T10" fmla="*/ 115 w 137"/>
                <a:gd name="T11" fmla="*/ 276 h 276"/>
                <a:gd name="T12" fmla="*/ 83 w 137"/>
                <a:gd name="T13" fmla="*/ 215 h 276"/>
                <a:gd name="T14" fmla="*/ 37 w 137"/>
                <a:gd name="T15" fmla="*/ 117 h 276"/>
                <a:gd name="T16" fmla="*/ 17 w 137"/>
                <a:gd name="T17" fmla="*/ 55 h 276"/>
                <a:gd name="T18" fmla="*/ 0 w 137"/>
                <a:gd name="T19" fmla="*/ 3 h 276"/>
                <a:gd name="T20" fmla="*/ 20 w 137"/>
                <a:gd name="T21" fmla="*/ 0 h 276"/>
                <a:gd name="T22" fmla="*/ 20 w 137"/>
                <a:gd name="T23" fmla="*/ 0 h 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276"/>
                <a:gd name="T38" fmla="*/ 137 w 137"/>
                <a:gd name="T39" fmla="*/ 276 h 2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276">
                  <a:moveTo>
                    <a:pt x="20" y="0"/>
                  </a:moveTo>
                  <a:lnTo>
                    <a:pt x="34" y="52"/>
                  </a:lnTo>
                  <a:lnTo>
                    <a:pt x="52" y="92"/>
                  </a:lnTo>
                  <a:lnTo>
                    <a:pt x="117" y="224"/>
                  </a:lnTo>
                  <a:lnTo>
                    <a:pt x="137" y="273"/>
                  </a:lnTo>
                  <a:lnTo>
                    <a:pt x="115" y="276"/>
                  </a:lnTo>
                  <a:lnTo>
                    <a:pt x="83" y="215"/>
                  </a:lnTo>
                  <a:lnTo>
                    <a:pt x="37" y="117"/>
                  </a:lnTo>
                  <a:lnTo>
                    <a:pt x="17" y="55"/>
                  </a:lnTo>
                  <a:lnTo>
                    <a:pt x="0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3665" y="3409"/>
              <a:ext cx="253" cy="69"/>
            </a:xfrm>
            <a:custGeom>
              <a:avLst/>
              <a:gdLst>
                <a:gd name="T0" fmla="*/ 0 w 177"/>
                <a:gd name="T1" fmla="*/ 32 h 52"/>
                <a:gd name="T2" fmla="*/ 40 w 177"/>
                <a:gd name="T3" fmla="*/ 16 h 52"/>
                <a:gd name="T4" fmla="*/ 98 w 177"/>
                <a:gd name="T5" fmla="*/ 0 h 52"/>
                <a:gd name="T6" fmla="*/ 155 w 177"/>
                <a:gd name="T7" fmla="*/ 0 h 52"/>
                <a:gd name="T8" fmla="*/ 177 w 177"/>
                <a:gd name="T9" fmla="*/ 18 h 52"/>
                <a:gd name="T10" fmla="*/ 166 w 177"/>
                <a:gd name="T11" fmla="*/ 44 h 52"/>
                <a:gd name="T12" fmla="*/ 100 w 177"/>
                <a:gd name="T13" fmla="*/ 44 h 52"/>
                <a:gd name="T14" fmla="*/ 40 w 177"/>
                <a:gd name="T15" fmla="*/ 49 h 52"/>
                <a:gd name="T16" fmla="*/ 0 w 177"/>
                <a:gd name="T17" fmla="*/ 52 h 52"/>
                <a:gd name="T18" fmla="*/ 0 w 177"/>
                <a:gd name="T19" fmla="*/ 32 h 52"/>
                <a:gd name="T20" fmla="*/ 0 w 177"/>
                <a:gd name="T21" fmla="*/ 32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"/>
                <a:gd name="T34" fmla="*/ 0 h 52"/>
                <a:gd name="T35" fmla="*/ 177 w 177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" h="52">
                  <a:moveTo>
                    <a:pt x="0" y="32"/>
                  </a:moveTo>
                  <a:lnTo>
                    <a:pt x="40" y="16"/>
                  </a:lnTo>
                  <a:lnTo>
                    <a:pt x="98" y="0"/>
                  </a:lnTo>
                  <a:lnTo>
                    <a:pt x="155" y="0"/>
                  </a:lnTo>
                  <a:lnTo>
                    <a:pt x="177" y="18"/>
                  </a:lnTo>
                  <a:lnTo>
                    <a:pt x="166" y="44"/>
                  </a:lnTo>
                  <a:lnTo>
                    <a:pt x="100" y="44"/>
                  </a:lnTo>
                  <a:lnTo>
                    <a:pt x="40" y="49"/>
                  </a:lnTo>
                  <a:lnTo>
                    <a:pt x="0" y="5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3924" y="3296"/>
              <a:ext cx="43" cy="245"/>
            </a:xfrm>
            <a:custGeom>
              <a:avLst/>
              <a:gdLst>
                <a:gd name="T0" fmla="*/ 32 w 32"/>
                <a:gd name="T1" fmla="*/ 0 h 186"/>
                <a:gd name="T2" fmla="*/ 29 w 32"/>
                <a:gd name="T3" fmla="*/ 88 h 186"/>
                <a:gd name="T4" fmla="*/ 21 w 32"/>
                <a:gd name="T5" fmla="*/ 145 h 186"/>
                <a:gd name="T6" fmla="*/ 18 w 32"/>
                <a:gd name="T7" fmla="*/ 186 h 186"/>
                <a:gd name="T8" fmla="*/ 0 w 32"/>
                <a:gd name="T9" fmla="*/ 175 h 186"/>
                <a:gd name="T10" fmla="*/ 9 w 32"/>
                <a:gd name="T11" fmla="*/ 101 h 186"/>
                <a:gd name="T12" fmla="*/ 11 w 32"/>
                <a:gd name="T13" fmla="*/ 20 h 186"/>
                <a:gd name="T14" fmla="*/ 32 w 32"/>
                <a:gd name="T15" fmla="*/ 0 h 186"/>
                <a:gd name="T16" fmla="*/ 32 w 32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86"/>
                <a:gd name="T29" fmla="*/ 32 w 32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86">
                  <a:moveTo>
                    <a:pt x="32" y="0"/>
                  </a:moveTo>
                  <a:lnTo>
                    <a:pt x="29" y="88"/>
                  </a:lnTo>
                  <a:lnTo>
                    <a:pt x="21" y="145"/>
                  </a:lnTo>
                  <a:lnTo>
                    <a:pt x="18" y="186"/>
                  </a:lnTo>
                  <a:lnTo>
                    <a:pt x="0" y="175"/>
                  </a:lnTo>
                  <a:lnTo>
                    <a:pt x="9" y="101"/>
                  </a:lnTo>
                  <a:lnTo>
                    <a:pt x="11" y="2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3803" y="3435"/>
              <a:ext cx="124" cy="166"/>
            </a:xfrm>
            <a:custGeom>
              <a:avLst/>
              <a:gdLst>
                <a:gd name="T0" fmla="*/ 0 w 85"/>
                <a:gd name="T1" fmla="*/ 11 h 126"/>
                <a:gd name="T2" fmla="*/ 43 w 85"/>
                <a:gd name="T3" fmla="*/ 97 h 126"/>
                <a:gd name="T4" fmla="*/ 79 w 85"/>
                <a:gd name="T5" fmla="*/ 126 h 126"/>
                <a:gd name="T6" fmla="*/ 85 w 85"/>
                <a:gd name="T7" fmla="*/ 109 h 126"/>
                <a:gd name="T8" fmla="*/ 77 w 85"/>
                <a:gd name="T9" fmla="*/ 86 h 126"/>
                <a:gd name="T10" fmla="*/ 68 w 85"/>
                <a:gd name="T11" fmla="*/ 49 h 126"/>
                <a:gd name="T12" fmla="*/ 54 w 85"/>
                <a:gd name="T13" fmla="*/ 3 h 126"/>
                <a:gd name="T14" fmla="*/ 33 w 85"/>
                <a:gd name="T15" fmla="*/ 0 h 126"/>
                <a:gd name="T16" fmla="*/ 48 w 85"/>
                <a:gd name="T17" fmla="*/ 45 h 126"/>
                <a:gd name="T18" fmla="*/ 60 w 85"/>
                <a:gd name="T19" fmla="*/ 83 h 126"/>
                <a:gd name="T20" fmla="*/ 45 w 85"/>
                <a:gd name="T21" fmla="*/ 74 h 126"/>
                <a:gd name="T22" fmla="*/ 16 w 85"/>
                <a:gd name="T23" fmla="*/ 6 h 126"/>
                <a:gd name="T24" fmla="*/ 0 w 85"/>
                <a:gd name="T25" fmla="*/ 11 h 126"/>
                <a:gd name="T26" fmla="*/ 0 w 85"/>
                <a:gd name="T27" fmla="*/ 11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26"/>
                <a:gd name="T44" fmla="*/ 85 w 85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26">
                  <a:moveTo>
                    <a:pt x="0" y="11"/>
                  </a:moveTo>
                  <a:lnTo>
                    <a:pt x="43" y="97"/>
                  </a:lnTo>
                  <a:lnTo>
                    <a:pt x="79" y="126"/>
                  </a:lnTo>
                  <a:lnTo>
                    <a:pt x="85" y="109"/>
                  </a:lnTo>
                  <a:lnTo>
                    <a:pt x="77" y="86"/>
                  </a:lnTo>
                  <a:lnTo>
                    <a:pt x="68" y="49"/>
                  </a:lnTo>
                  <a:lnTo>
                    <a:pt x="54" y="3"/>
                  </a:lnTo>
                  <a:lnTo>
                    <a:pt x="33" y="0"/>
                  </a:lnTo>
                  <a:lnTo>
                    <a:pt x="48" y="45"/>
                  </a:lnTo>
                  <a:lnTo>
                    <a:pt x="60" y="83"/>
                  </a:lnTo>
                  <a:lnTo>
                    <a:pt x="45" y="74"/>
                  </a:lnTo>
                  <a:lnTo>
                    <a:pt x="16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3938" y="3557"/>
              <a:ext cx="46" cy="76"/>
            </a:xfrm>
            <a:custGeom>
              <a:avLst/>
              <a:gdLst>
                <a:gd name="T0" fmla="*/ 3 w 32"/>
                <a:gd name="T1" fmla="*/ 52 h 58"/>
                <a:gd name="T2" fmla="*/ 18 w 32"/>
                <a:gd name="T3" fmla="*/ 58 h 58"/>
                <a:gd name="T4" fmla="*/ 27 w 32"/>
                <a:gd name="T5" fmla="*/ 41 h 58"/>
                <a:gd name="T6" fmla="*/ 32 w 32"/>
                <a:gd name="T7" fmla="*/ 18 h 58"/>
                <a:gd name="T8" fmla="*/ 30 w 32"/>
                <a:gd name="T9" fmla="*/ 0 h 58"/>
                <a:gd name="T10" fmla="*/ 10 w 32"/>
                <a:gd name="T11" fmla="*/ 12 h 58"/>
                <a:gd name="T12" fmla="*/ 0 w 32"/>
                <a:gd name="T13" fmla="*/ 35 h 58"/>
                <a:gd name="T14" fmla="*/ 3 w 32"/>
                <a:gd name="T15" fmla="*/ 52 h 58"/>
                <a:gd name="T16" fmla="*/ 3 w 32"/>
                <a:gd name="T17" fmla="*/ 52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58"/>
                <a:gd name="T29" fmla="*/ 32 w 32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58">
                  <a:moveTo>
                    <a:pt x="3" y="52"/>
                  </a:moveTo>
                  <a:lnTo>
                    <a:pt x="18" y="58"/>
                  </a:lnTo>
                  <a:lnTo>
                    <a:pt x="27" y="41"/>
                  </a:lnTo>
                  <a:lnTo>
                    <a:pt x="32" y="18"/>
                  </a:lnTo>
                  <a:lnTo>
                    <a:pt x="30" y="0"/>
                  </a:lnTo>
                  <a:lnTo>
                    <a:pt x="10" y="12"/>
                  </a:lnTo>
                  <a:lnTo>
                    <a:pt x="0" y="35"/>
                  </a:lnTo>
                  <a:lnTo>
                    <a:pt x="3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3415" y="3720"/>
              <a:ext cx="871" cy="166"/>
            </a:xfrm>
            <a:custGeom>
              <a:avLst/>
              <a:gdLst>
                <a:gd name="T0" fmla="*/ 3 w 605"/>
                <a:gd name="T1" fmla="*/ 15 h 127"/>
                <a:gd name="T2" fmla="*/ 83 w 605"/>
                <a:gd name="T3" fmla="*/ 0 h 127"/>
                <a:gd name="T4" fmla="*/ 149 w 605"/>
                <a:gd name="T5" fmla="*/ 2 h 127"/>
                <a:gd name="T6" fmla="*/ 272 w 605"/>
                <a:gd name="T7" fmla="*/ 31 h 127"/>
                <a:gd name="T8" fmla="*/ 379 w 605"/>
                <a:gd name="T9" fmla="*/ 54 h 127"/>
                <a:gd name="T10" fmla="*/ 464 w 605"/>
                <a:gd name="T11" fmla="*/ 78 h 127"/>
                <a:gd name="T12" fmla="*/ 504 w 605"/>
                <a:gd name="T13" fmla="*/ 83 h 127"/>
                <a:gd name="T14" fmla="*/ 556 w 605"/>
                <a:gd name="T15" fmla="*/ 72 h 127"/>
                <a:gd name="T16" fmla="*/ 594 w 605"/>
                <a:gd name="T17" fmla="*/ 69 h 127"/>
                <a:gd name="T18" fmla="*/ 605 w 605"/>
                <a:gd name="T19" fmla="*/ 86 h 127"/>
                <a:gd name="T20" fmla="*/ 581 w 605"/>
                <a:gd name="T21" fmla="*/ 111 h 127"/>
                <a:gd name="T22" fmla="*/ 542 w 605"/>
                <a:gd name="T23" fmla="*/ 127 h 127"/>
                <a:gd name="T24" fmla="*/ 488 w 605"/>
                <a:gd name="T25" fmla="*/ 124 h 127"/>
                <a:gd name="T26" fmla="*/ 395 w 605"/>
                <a:gd name="T27" fmla="*/ 106 h 127"/>
                <a:gd name="T28" fmla="*/ 303 w 605"/>
                <a:gd name="T29" fmla="*/ 81 h 127"/>
                <a:gd name="T30" fmla="*/ 226 w 605"/>
                <a:gd name="T31" fmla="*/ 60 h 127"/>
                <a:gd name="T32" fmla="*/ 166 w 605"/>
                <a:gd name="T33" fmla="*/ 43 h 127"/>
                <a:gd name="T34" fmla="*/ 103 w 605"/>
                <a:gd name="T35" fmla="*/ 31 h 127"/>
                <a:gd name="T36" fmla="*/ 68 w 605"/>
                <a:gd name="T37" fmla="*/ 37 h 127"/>
                <a:gd name="T38" fmla="*/ 28 w 605"/>
                <a:gd name="T39" fmla="*/ 46 h 127"/>
                <a:gd name="T40" fmla="*/ 0 w 605"/>
                <a:gd name="T41" fmla="*/ 40 h 127"/>
                <a:gd name="T42" fmla="*/ 3 w 605"/>
                <a:gd name="T43" fmla="*/ 15 h 127"/>
                <a:gd name="T44" fmla="*/ 3 w 605"/>
                <a:gd name="T45" fmla="*/ 15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5"/>
                <a:gd name="T70" fmla="*/ 0 h 127"/>
                <a:gd name="T71" fmla="*/ 605 w 605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5" h="127">
                  <a:moveTo>
                    <a:pt x="3" y="15"/>
                  </a:moveTo>
                  <a:lnTo>
                    <a:pt x="83" y="0"/>
                  </a:lnTo>
                  <a:lnTo>
                    <a:pt x="149" y="2"/>
                  </a:lnTo>
                  <a:lnTo>
                    <a:pt x="272" y="31"/>
                  </a:lnTo>
                  <a:lnTo>
                    <a:pt x="379" y="54"/>
                  </a:lnTo>
                  <a:lnTo>
                    <a:pt x="464" y="78"/>
                  </a:lnTo>
                  <a:lnTo>
                    <a:pt x="504" y="83"/>
                  </a:lnTo>
                  <a:lnTo>
                    <a:pt x="556" y="72"/>
                  </a:lnTo>
                  <a:lnTo>
                    <a:pt x="594" y="69"/>
                  </a:lnTo>
                  <a:lnTo>
                    <a:pt x="605" y="86"/>
                  </a:lnTo>
                  <a:lnTo>
                    <a:pt x="581" y="111"/>
                  </a:lnTo>
                  <a:lnTo>
                    <a:pt x="542" y="127"/>
                  </a:lnTo>
                  <a:lnTo>
                    <a:pt x="488" y="124"/>
                  </a:lnTo>
                  <a:lnTo>
                    <a:pt x="395" y="106"/>
                  </a:lnTo>
                  <a:lnTo>
                    <a:pt x="303" y="81"/>
                  </a:lnTo>
                  <a:lnTo>
                    <a:pt x="226" y="60"/>
                  </a:lnTo>
                  <a:lnTo>
                    <a:pt x="166" y="43"/>
                  </a:lnTo>
                  <a:lnTo>
                    <a:pt x="103" y="31"/>
                  </a:lnTo>
                  <a:lnTo>
                    <a:pt x="68" y="37"/>
                  </a:lnTo>
                  <a:lnTo>
                    <a:pt x="28" y="46"/>
                  </a:lnTo>
                  <a:lnTo>
                    <a:pt x="0" y="40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3335" y="3491"/>
              <a:ext cx="436" cy="268"/>
            </a:xfrm>
            <a:custGeom>
              <a:avLst/>
              <a:gdLst>
                <a:gd name="T0" fmla="*/ 275 w 303"/>
                <a:gd name="T1" fmla="*/ 0 h 204"/>
                <a:gd name="T2" fmla="*/ 212 w 303"/>
                <a:gd name="T3" fmla="*/ 27 h 204"/>
                <a:gd name="T4" fmla="*/ 142 w 303"/>
                <a:gd name="T5" fmla="*/ 61 h 204"/>
                <a:gd name="T6" fmla="*/ 76 w 303"/>
                <a:gd name="T7" fmla="*/ 107 h 204"/>
                <a:gd name="T8" fmla="*/ 28 w 303"/>
                <a:gd name="T9" fmla="*/ 144 h 204"/>
                <a:gd name="T10" fmla="*/ 5 w 303"/>
                <a:gd name="T11" fmla="*/ 164 h 204"/>
                <a:gd name="T12" fmla="*/ 0 w 303"/>
                <a:gd name="T13" fmla="*/ 188 h 204"/>
                <a:gd name="T14" fmla="*/ 16 w 303"/>
                <a:gd name="T15" fmla="*/ 204 h 204"/>
                <a:gd name="T16" fmla="*/ 54 w 303"/>
                <a:gd name="T17" fmla="*/ 170 h 204"/>
                <a:gd name="T18" fmla="*/ 125 w 303"/>
                <a:gd name="T19" fmla="*/ 125 h 204"/>
                <a:gd name="T20" fmla="*/ 201 w 303"/>
                <a:gd name="T21" fmla="*/ 73 h 204"/>
                <a:gd name="T22" fmla="*/ 258 w 303"/>
                <a:gd name="T23" fmla="*/ 32 h 204"/>
                <a:gd name="T24" fmla="*/ 303 w 303"/>
                <a:gd name="T25" fmla="*/ 0 h 204"/>
                <a:gd name="T26" fmla="*/ 275 w 303"/>
                <a:gd name="T27" fmla="*/ 0 h 204"/>
                <a:gd name="T28" fmla="*/ 275 w 303"/>
                <a:gd name="T29" fmla="*/ 0 h 2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3"/>
                <a:gd name="T46" fmla="*/ 0 h 204"/>
                <a:gd name="T47" fmla="*/ 303 w 303"/>
                <a:gd name="T48" fmla="*/ 204 h 2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3" h="204">
                  <a:moveTo>
                    <a:pt x="275" y="0"/>
                  </a:moveTo>
                  <a:lnTo>
                    <a:pt x="212" y="27"/>
                  </a:lnTo>
                  <a:lnTo>
                    <a:pt x="142" y="61"/>
                  </a:lnTo>
                  <a:lnTo>
                    <a:pt x="76" y="107"/>
                  </a:lnTo>
                  <a:lnTo>
                    <a:pt x="28" y="144"/>
                  </a:lnTo>
                  <a:lnTo>
                    <a:pt x="5" y="164"/>
                  </a:lnTo>
                  <a:lnTo>
                    <a:pt x="0" y="188"/>
                  </a:lnTo>
                  <a:lnTo>
                    <a:pt x="16" y="204"/>
                  </a:lnTo>
                  <a:lnTo>
                    <a:pt x="54" y="170"/>
                  </a:lnTo>
                  <a:lnTo>
                    <a:pt x="125" y="125"/>
                  </a:lnTo>
                  <a:lnTo>
                    <a:pt x="201" y="73"/>
                  </a:lnTo>
                  <a:lnTo>
                    <a:pt x="258" y="32"/>
                  </a:lnTo>
                  <a:lnTo>
                    <a:pt x="303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090" y="2532"/>
              <a:ext cx="552" cy="801"/>
            </a:xfrm>
            <a:custGeom>
              <a:avLst/>
              <a:gdLst>
                <a:gd name="T0" fmla="*/ 20 w 385"/>
                <a:gd name="T1" fmla="*/ 6 h 608"/>
                <a:gd name="T2" fmla="*/ 60 w 385"/>
                <a:gd name="T3" fmla="*/ 109 h 608"/>
                <a:gd name="T4" fmla="*/ 106 w 385"/>
                <a:gd name="T5" fmla="*/ 227 h 608"/>
                <a:gd name="T6" fmla="*/ 158 w 385"/>
                <a:gd name="T7" fmla="*/ 327 h 608"/>
                <a:gd name="T8" fmla="*/ 207 w 385"/>
                <a:gd name="T9" fmla="*/ 410 h 608"/>
                <a:gd name="T10" fmla="*/ 270 w 385"/>
                <a:gd name="T11" fmla="*/ 482 h 608"/>
                <a:gd name="T12" fmla="*/ 336 w 385"/>
                <a:gd name="T13" fmla="*/ 553 h 608"/>
                <a:gd name="T14" fmla="*/ 382 w 385"/>
                <a:gd name="T15" fmla="*/ 577 h 608"/>
                <a:gd name="T16" fmla="*/ 385 w 385"/>
                <a:gd name="T17" fmla="*/ 608 h 608"/>
                <a:gd name="T18" fmla="*/ 358 w 385"/>
                <a:gd name="T19" fmla="*/ 605 h 608"/>
                <a:gd name="T20" fmla="*/ 312 w 385"/>
                <a:gd name="T21" fmla="*/ 585 h 608"/>
                <a:gd name="T22" fmla="*/ 249 w 385"/>
                <a:gd name="T23" fmla="*/ 525 h 608"/>
                <a:gd name="T24" fmla="*/ 186 w 385"/>
                <a:gd name="T25" fmla="*/ 444 h 608"/>
                <a:gd name="T26" fmla="*/ 138 w 385"/>
                <a:gd name="T27" fmla="*/ 364 h 608"/>
                <a:gd name="T28" fmla="*/ 86 w 385"/>
                <a:gd name="T29" fmla="*/ 261 h 608"/>
                <a:gd name="T30" fmla="*/ 44 w 385"/>
                <a:gd name="T31" fmla="*/ 143 h 608"/>
                <a:gd name="T32" fmla="*/ 3 w 385"/>
                <a:gd name="T33" fmla="*/ 31 h 608"/>
                <a:gd name="T34" fmla="*/ 0 w 385"/>
                <a:gd name="T35" fmla="*/ 0 h 608"/>
                <a:gd name="T36" fmla="*/ 20 w 385"/>
                <a:gd name="T37" fmla="*/ 6 h 608"/>
                <a:gd name="T38" fmla="*/ 20 w 385"/>
                <a:gd name="T39" fmla="*/ 6 h 6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5"/>
                <a:gd name="T61" fmla="*/ 0 h 608"/>
                <a:gd name="T62" fmla="*/ 385 w 385"/>
                <a:gd name="T63" fmla="*/ 608 h 6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5" h="608">
                  <a:moveTo>
                    <a:pt x="20" y="6"/>
                  </a:moveTo>
                  <a:lnTo>
                    <a:pt x="60" y="109"/>
                  </a:lnTo>
                  <a:lnTo>
                    <a:pt x="106" y="227"/>
                  </a:lnTo>
                  <a:lnTo>
                    <a:pt x="158" y="327"/>
                  </a:lnTo>
                  <a:lnTo>
                    <a:pt x="207" y="410"/>
                  </a:lnTo>
                  <a:lnTo>
                    <a:pt x="270" y="482"/>
                  </a:lnTo>
                  <a:lnTo>
                    <a:pt x="336" y="553"/>
                  </a:lnTo>
                  <a:lnTo>
                    <a:pt x="382" y="577"/>
                  </a:lnTo>
                  <a:lnTo>
                    <a:pt x="385" y="608"/>
                  </a:lnTo>
                  <a:lnTo>
                    <a:pt x="358" y="605"/>
                  </a:lnTo>
                  <a:lnTo>
                    <a:pt x="312" y="585"/>
                  </a:lnTo>
                  <a:lnTo>
                    <a:pt x="249" y="525"/>
                  </a:lnTo>
                  <a:lnTo>
                    <a:pt x="186" y="444"/>
                  </a:lnTo>
                  <a:lnTo>
                    <a:pt x="138" y="364"/>
                  </a:lnTo>
                  <a:lnTo>
                    <a:pt x="86" y="261"/>
                  </a:lnTo>
                  <a:lnTo>
                    <a:pt x="44" y="143"/>
                  </a:lnTo>
                  <a:lnTo>
                    <a:pt x="3" y="31"/>
                  </a:lnTo>
                  <a:lnTo>
                    <a:pt x="0" y="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4018" y="3019"/>
              <a:ext cx="1371" cy="780"/>
            </a:xfrm>
            <a:custGeom>
              <a:avLst/>
              <a:gdLst>
                <a:gd name="T0" fmla="*/ 23 w 955"/>
                <a:gd name="T1" fmla="*/ 281 h 591"/>
                <a:gd name="T2" fmla="*/ 121 w 955"/>
                <a:gd name="T3" fmla="*/ 295 h 591"/>
                <a:gd name="T4" fmla="*/ 244 w 955"/>
                <a:gd name="T5" fmla="*/ 311 h 591"/>
                <a:gd name="T6" fmla="*/ 356 w 955"/>
                <a:gd name="T7" fmla="*/ 316 h 591"/>
                <a:gd name="T8" fmla="*/ 433 w 955"/>
                <a:gd name="T9" fmla="*/ 316 h 591"/>
                <a:gd name="T10" fmla="*/ 505 w 955"/>
                <a:gd name="T11" fmla="*/ 311 h 591"/>
                <a:gd name="T12" fmla="*/ 631 w 955"/>
                <a:gd name="T13" fmla="*/ 287 h 591"/>
                <a:gd name="T14" fmla="*/ 743 w 955"/>
                <a:gd name="T15" fmla="*/ 253 h 591"/>
                <a:gd name="T16" fmla="*/ 791 w 955"/>
                <a:gd name="T17" fmla="*/ 232 h 591"/>
                <a:gd name="T18" fmla="*/ 743 w 955"/>
                <a:gd name="T19" fmla="*/ 181 h 591"/>
                <a:gd name="T20" fmla="*/ 689 w 955"/>
                <a:gd name="T21" fmla="*/ 118 h 591"/>
                <a:gd name="T22" fmla="*/ 646 w 955"/>
                <a:gd name="T23" fmla="*/ 74 h 591"/>
                <a:gd name="T24" fmla="*/ 600 w 955"/>
                <a:gd name="T25" fmla="*/ 43 h 591"/>
                <a:gd name="T26" fmla="*/ 574 w 955"/>
                <a:gd name="T27" fmla="*/ 40 h 591"/>
                <a:gd name="T28" fmla="*/ 534 w 955"/>
                <a:gd name="T29" fmla="*/ 20 h 591"/>
                <a:gd name="T30" fmla="*/ 545 w 955"/>
                <a:gd name="T31" fmla="*/ 0 h 591"/>
                <a:gd name="T32" fmla="*/ 600 w 955"/>
                <a:gd name="T33" fmla="*/ 11 h 591"/>
                <a:gd name="T34" fmla="*/ 660 w 955"/>
                <a:gd name="T35" fmla="*/ 40 h 591"/>
                <a:gd name="T36" fmla="*/ 717 w 955"/>
                <a:gd name="T37" fmla="*/ 92 h 591"/>
                <a:gd name="T38" fmla="*/ 763 w 955"/>
                <a:gd name="T39" fmla="*/ 141 h 591"/>
                <a:gd name="T40" fmla="*/ 806 w 955"/>
                <a:gd name="T41" fmla="*/ 186 h 591"/>
                <a:gd name="T42" fmla="*/ 840 w 955"/>
                <a:gd name="T43" fmla="*/ 227 h 591"/>
                <a:gd name="T44" fmla="*/ 883 w 955"/>
                <a:gd name="T45" fmla="*/ 246 h 591"/>
                <a:gd name="T46" fmla="*/ 915 w 955"/>
                <a:gd name="T47" fmla="*/ 264 h 591"/>
                <a:gd name="T48" fmla="*/ 955 w 955"/>
                <a:gd name="T49" fmla="*/ 264 h 591"/>
                <a:gd name="T50" fmla="*/ 955 w 955"/>
                <a:gd name="T51" fmla="*/ 298 h 591"/>
                <a:gd name="T52" fmla="*/ 929 w 955"/>
                <a:gd name="T53" fmla="*/ 304 h 591"/>
                <a:gd name="T54" fmla="*/ 910 w 955"/>
                <a:gd name="T55" fmla="*/ 322 h 591"/>
                <a:gd name="T56" fmla="*/ 829 w 955"/>
                <a:gd name="T57" fmla="*/ 333 h 591"/>
                <a:gd name="T58" fmla="*/ 741 w 955"/>
                <a:gd name="T59" fmla="*/ 339 h 591"/>
                <a:gd name="T60" fmla="*/ 697 w 955"/>
                <a:gd name="T61" fmla="*/ 353 h 591"/>
                <a:gd name="T62" fmla="*/ 646 w 955"/>
                <a:gd name="T63" fmla="*/ 373 h 591"/>
                <a:gd name="T64" fmla="*/ 577 w 955"/>
                <a:gd name="T65" fmla="*/ 385 h 591"/>
                <a:gd name="T66" fmla="*/ 479 w 955"/>
                <a:gd name="T67" fmla="*/ 373 h 591"/>
                <a:gd name="T68" fmla="*/ 436 w 955"/>
                <a:gd name="T69" fmla="*/ 422 h 591"/>
                <a:gd name="T70" fmla="*/ 373 w 955"/>
                <a:gd name="T71" fmla="*/ 465 h 591"/>
                <a:gd name="T72" fmla="*/ 287 w 955"/>
                <a:gd name="T73" fmla="*/ 511 h 591"/>
                <a:gd name="T74" fmla="*/ 229 w 955"/>
                <a:gd name="T75" fmla="*/ 546 h 591"/>
                <a:gd name="T76" fmla="*/ 210 w 955"/>
                <a:gd name="T77" fmla="*/ 557 h 591"/>
                <a:gd name="T78" fmla="*/ 193 w 955"/>
                <a:gd name="T79" fmla="*/ 591 h 591"/>
                <a:gd name="T80" fmla="*/ 172 w 955"/>
                <a:gd name="T81" fmla="*/ 579 h 591"/>
                <a:gd name="T82" fmla="*/ 187 w 955"/>
                <a:gd name="T83" fmla="*/ 551 h 591"/>
                <a:gd name="T84" fmla="*/ 258 w 955"/>
                <a:gd name="T85" fmla="*/ 494 h 591"/>
                <a:gd name="T86" fmla="*/ 362 w 955"/>
                <a:gd name="T87" fmla="*/ 425 h 591"/>
                <a:gd name="T88" fmla="*/ 425 w 955"/>
                <a:gd name="T89" fmla="*/ 368 h 591"/>
                <a:gd name="T90" fmla="*/ 341 w 955"/>
                <a:gd name="T91" fmla="*/ 361 h 591"/>
                <a:gd name="T92" fmla="*/ 210 w 955"/>
                <a:gd name="T93" fmla="*/ 344 h 591"/>
                <a:gd name="T94" fmla="*/ 89 w 955"/>
                <a:gd name="T95" fmla="*/ 322 h 591"/>
                <a:gd name="T96" fmla="*/ 15 w 955"/>
                <a:gd name="T97" fmla="*/ 304 h 591"/>
                <a:gd name="T98" fmla="*/ 0 w 955"/>
                <a:gd name="T99" fmla="*/ 290 h 591"/>
                <a:gd name="T100" fmla="*/ 23 w 955"/>
                <a:gd name="T101" fmla="*/ 281 h 591"/>
                <a:gd name="T102" fmla="*/ 23 w 955"/>
                <a:gd name="T103" fmla="*/ 281 h 5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55"/>
                <a:gd name="T157" fmla="*/ 0 h 591"/>
                <a:gd name="T158" fmla="*/ 955 w 955"/>
                <a:gd name="T159" fmla="*/ 591 h 5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55" h="591">
                  <a:moveTo>
                    <a:pt x="23" y="281"/>
                  </a:moveTo>
                  <a:lnTo>
                    <a:pt x="121" y="295"/>
                  </a:lnTo>
                  <a:lnTo>
                    <a:pt x="244" y="311"/>
                  </a:lnTo>
                  <a:lnTo>
                    <a:pt x="356" y="316"/>
                  </a:lnTo>
                  <a:lnTo>
                    <a:pt x="433" y="316"/>
                  </a:lnTo>
                  <a:lnTo>
                    <a:pt x="505" y="311"/>
                  </a:lnTo>
                  <a:lnTo>
                    <a:pt x="631" y="287"/>
                  </a:lnTo>
                  <a:lnTo>
                    <a:pt x="743" y="253"/>
                  </a:lnTo>
                  <a:lnTo>
                    <a:pt x="791" y="232"/>
                  </a:lnTo>
                  <a:lnTo>
                    <a:pt x="743" y="181"/>
                  </a:lnTo>
                  <a:lnTo>
                    <a:pt x="689" y="118"/>
                  </a:lnTo>
                  <a:lnTo>
                    <a:pt x="646" y="74"/>
                  </a:lnTo>
                  <a:lnTo>
                    <a:pt x="600" y="43"/>
                  </a:lnTo>
                  <a:lnTo>
                    <a:pt x="574" y="40"/>
                  </a:lnTo>
                  <a:lnTo>
                    <a:pt x="534" y="20"/>
                  </a:lnTo>
                  <a:lnTo>
                    <a:pt x="545" y="0"/>
                  </a:lnTo>
                  <a:lnTo>
                    <a:pt x="600" y="11"/>
                  </a:lnTo>
                  <a:lnTo>
                    <a:pt x="660" y="40"/>
                  </a:lnTo>
                  <a:lnTo>
                    <a:pt x="717" y="92"/>
                  </a:lnTo>
                  <a:lnTo>
                    <a:pt x="763" y="141"/>
                  </a:lnTo>
                  <a:lnTo>
                    <a:pt x="806" y="186"/>
                  </a:lnTo>
                  <a:lnTo>
                    <a:pt x="840" y="227"/>
                  </a:lnTo>
                  <a:lnTo>
                    <a:pt x="883" y="246"/>
                  </a:lnTo>
                  <a:lnTo>
                    <a:pt x="915" y="264"/>
                  </a:lnTo>
                  <a:lnTo>
                    <a:pt x="955" y="264"/>
                  </a:lnTo>
                  <a:lnTo>
                    <a:pt x="955" y="298"/>
                  </a:lnTo>
                  <a:lnTo>
                    <a:pt x="929" y="304"/>
                  </a:lnTo>
                  <a:lnTo>
                    <a:pt x="910" y="322"/>
                  </a:lnTo>
                  <a:lnTo>
                    <a:pt x="829" y="333"/>
                  </a:lnTo>
                  <a:lnTo>
                    <a:pt x="741" y="339"/>
                  </a:lnTo>
                  <a:lnTo>
                    <a:pt x="697" y="353"/>
                  </a:lnTo>
                  <a:lnTo>
                    <a:pt x="646" y="373"/>
                  </a:lnTo>
                  <a:lnTo>
                    <a:pt x="577" y="385"/>
                  </a:lnTo>
                  <a:lnTo>
                    <a:pt x="479" y="373"/>
                  </a:lnTo>
                  <a:lnTo>
                    <a:pt x="436" y="422"/>
                  </a:lnTo>
                  <a:lnTo>
                    <a:pt x="373" y="465"/>
                  </a:lnTo>
                  <a:lnTo>
                    <a:pt x="287" y="511"/>
                  </a:lnTo>
                  <a:lnTo>
                    <a:pt x="229" y="546"/>
                  </a:lnTo>
                  <a:lnTo>
                    <a:pt x="210" y="557"/>
                  </a:lnTo>
                  <a:lnTo>
                    <a:pt x="193" y="591"/>
                  </a:lnTo>
                  <a:lnTo>
                    <a:pt x="172" y="579"/>
                  </a:lnTo>
                  <a:lnTo>
                    <a:pt x="187" y="551"/>
                  </a:lnTo>
                  <a:lnTo>
                    <a:pt x="258" y="494"/>
                  </a:lnTo>
                  <a:lnTo>
                    <a:pt x="362" y="425"/>
                  </a:lnTo>
                  <a:lnTo>
                    <a:pt x="425" y="368"/>
                  </a:lnTo>
                  <a:lnTo>
                    <a:pt x="341" y="361"/>
                  </a:lnTo>
                  <a:lnTo>
                    <a:pt x="210" y="344"/>
                  </a:lnTo>
                  <a:lnTo>
                    <a:pt x="89" y="322"/>
                  </a:lnTo>
                  <a:lnTo>
                    <a:pt x="15" y="304"/>
                  </a:lnTo>
                  <a:lnTo>
                    <a:pt x="0" y="290"/>
                  </a:lnTo>
                  <a:lnTo>
                    <a:pt x="23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2691" y="3338"/>
              <a:ext cx="931" cy="179"/>
            </a:xfrm>
            <a:custGeom>
              <a:avLst/>
              <a:gdLst>
                <a:gd name="T0" fmla="*/ 11 w 649"/>
                <a:gd name="T1" fmla="*/ 46 h 138"/>
                <a:gd name="T2" fmla="*/ 178 w 649"/>
                <a:gd name="T3" fmla="*/ 63 h 138"/>
                <a:gd name="T4" fmla="*/ 361 w 649"/>
                <a:gd name="T5" fmla="*/ 86 h 138"/>
                <a:gd name="T6" fmla="*/ 464 w 649"/>
                <a:gd name="T7" fmla="*/ 98 h 138"/>
                <a:gd name="T8" fmla="*/ 533 w 649"/>
                <a:gd name="T9" fmla="*/ 95 h 138"/>
                <a:gd name="T10" fmla="*/ 590 w 649"/>
                <a:gd name="T11" fmla="*/ 81 h 138"/>
                <a:gd name="T12" fmla="*/ 614 w 649"/>
                <a:gd name="T13" fmla="*/ 35 h 138"/>
                <a:gd name="T14" fmla="*/ 634 w 649"/>
                <a:gd name="T15" fmla="*/ 0 h 138"/>
                <a:gd name="T16" fmla="*/ 649 w 649"/>
                <a:gd name="T17" fmla="*/ 23 h 138"/>
                <a:gd name="T18" fmla="*/ 622 w 649"/>
                <a:gd name="T19" fmla="*/ 70 h 138"/>
                <a:gd name="T20" fmla="*/ 614 w 649"/>
                <a:gd name="T21" fmla="*/ 98 h 138"/>
                <a:gd name="T22" fmla="*/ 590 w 649"/>
                <a:gd name="T23" fmla="*/ 120 h 138"/>
                <a:gd name="T24" fmla="*/ 527 w 649"/>
                <a:gd name="T25" fmla="*/ 138 h 138"/>
                <a:gd name="T26" fmla="*/ 373 w 649"/>
                <a:gd name="T27" fmla="*/ 127 h 138"/>
                <a:gd name="T28" fmla="*/ 189 w 649"/>
                <a:gd name="T29" fmla="*/ 106 h 138"/>
                <a:gd name="T30" fmla="*/ 43 w 649"/>
                <a:gd name="T31" fmla="*/ 75 h 138"/>
                <a:gd name="T32" fmla="*/ 0 w 649"/>
                <a:gd name="T33" fmla="*/ 67 h 138"/>
                <a:gd name="T34" fmla="*/ 11 w 649"/>
                <a:gd name="T35" fmla="*/ 46 h 138"/>
                <a:gd name="T36" fmla="*/ 11 w 649"/>
                <a:gd name="T37" fmla="*/ 46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9"/>
                <a:gd name="T58" fmla="*/ 0 h 138"/>
                <a:gd name="T59" fmla="*/ 649 w 649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9" h="138">
                  <a:moveTo>
                    <a:pt x="11" y="46"/>
                  </a:moveTo>
                  <a:lnTo>
                    <a:pt x="178" y="63"/>
                  </a:lnTo>
                  <a:lnTo>
                    <a:pt x="361" y="86"/>
                  </a:lnTo>
                  <a:lnTo>
                    <a:pt x="464" y="98"/>
                  </a:lnTo>
                  <a:lnTo>
                    <a:pt x="533" y="95"/>
                  </a:lnTo>
                  <a:lnTo>
                    <a:pt x="590" y="81"/>
                  </a:lnTo>
                  <a:lnTo>
                    <a:pt x="614" y="35"/>
                  </a:lnTo>
                  <a:lnTo>
                    <a:pt x="634" y="0"/>
                  </a:lnTo>
                  <a:lnTo>
                    <a:pt x="649" y="23"/>
                  </a:lnTo>
                  <a:lnTo>
                    <a:pt x="622" y="70"/>
                  </a:lnTo>
                  <a:lnTo>
                    <a:pt x="614" y="98"/>
                  </a:lnTo>
                  <a:lnTo>
                    <a:pt x="590" y="120"/>
                  </a:lnTo>
                  <a:lnTo>
                    <a:pt x="527" y="138"/>
                  </a:lnTo>
                  <a:lnTo>
                    <a:pt x="373" y="127"/>
                  </a:lnTo>
                  <a:lnTo>
                    <a:pt x="189" y="106"/>
                  </a:lnTo>
                  <a:lnTo>
                    <a:pt x="43" y="75"/>
                  </a:lnTo>
                  <a:lnTo>
                    <a:pt x="0" y="67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2613" y="2114"/>
              <a:ext cx="572" cy="1303"/>
            </a:xfrm>
            <a:custGeom>
              <a:avLst/>
              <a:gdLst>
                <a:gd name="T0" fmla="*/ 398 w 398"/>
                <a:gd name="T1" fmla="*/ 0 h 990"/>
                <a:gd name="T2" fmla="*/ 367 w 398"/>
                <a:gd name="T3" fmla="*/ 29 h 990"/>
                <a:gd name="T4" fmla="*/ 324 w 398"/>
                <a:gd name="T5" fmla="*/ 90 h 990"/>
                <a:gd name="T6" fmla="*/ 283 w 398"/>
                <a:gd name="T7" fmla="*/ 164 h 990"/>
                <a:gd name="T8" fmla="*/ 245 w 398"/>
                <a:gd name="T9" fmla="*/ 225 h 990"/>
                <a:gd name="T10" fmla="*/ 172 w 398"/>
                <a:gd name="T11" fmla="*/ 333 h 990"/>
                <a:gd name="T12" fmla="*/ 113 w 398"/>
                <a:gd name="T13" fmla="*/ 443 h 990"/>
                <a:gd name="T14" fmla="*/ 64 w 398"/>
                <a:gd name="T15" fmla="*/ 547 h 990"/>
                <a:gd name="T16" fmla="*/ 43 w 398"/>
                <a:gd name="T17" fmla="*/ 617 h 990"/>
                <a:gd name="T18" fmla="*/ 17 w 398"/>
                <a:gd name="T19" fmla="*/ 721 h 990"/>
                <a:gd name="T20" fmla="*/ 2 w 398"/>
                <a:gd name="T21" fmla="*/ 815 h 990"/>
                <a:gd name="T22" fmla="*/ 0 w 398"/>
                <a:gd name="T23" fmla="*/ 913 h 990"/>
                <a:gd name="T24" fmla="*/ 0 w 398"/>
                <a:gd name="T25" fmla="*/ 967 h 990"/>
                <a:gd name="T26" fmla="*/ 17 w 398"/>
                <a:gd name="T27" fmla="*/ 990 h 990"/>
                <a:gd name="T28" fmla="*/ 40 w 398"/>
                <a:gd name="T29" fmla="*/ 984 h 990"/>
                <a:gd name="T30" fmla="*/ 46 w 398"/>
                <a:gd name="T31" fmla="*/ 959 h 990"/>
                <a:gd name="T32" fmla="*/ 43 w 398"/>
                <a:gd name="T33" fmla="*/ 861 h 990"/>
                <a:gd name="T34" fmla="*/ 54 w 398"/>
                <a:gd name="T35" fmla="*/ 760 h 990"/>
                <a:gd name="T36" fmla="*/ 71 w 398"/>
                <a:gd name="T37" fmla="*/ 666 h 990"/>
                <a:gd name="T38" fmla="*/ 89 w 398"/>
                <a:gd name="T39" fmla="*/ 606 h 990"/>
                <a:gd name="T40" fmla="*/ 114 w 398"/>
                <a:gd name="T41" fmla="*/ 525 h 990"/>
                <a:gd name="T42" fmla="*/ 152 w 398"/>
                <a:gd name="T43" fmla="*/ 445 h 990"/>
                <a:gd name="T44" fmla="*/ 212 w 398"/>
                <a:gd name="T45" fmla="*/ 336 h 990"/>
                <a:gd name="T46" fmla="*/ 281 w 398"/>
                <a:gd name="T47" fmla="*/ 233 h 990"/>
                <a:gd name="T48" fmla="*/ 324 w 398"/>
                <a:gd name="T49" fmla="*/ 147 h 990"/>
                <a:gd name="T50" fmla="*/ 390 w 398"/>
                <a:gd name="T51" fmla="*/ 49 h 990"/>
                <a:gd name="T52" fmla="*/ 398 w 398"/>
                <a:gd name="T53" fmla="*/ 0 h 990"/>
                <a:gd name="T54" fmla="*/ 398 w 398"/>
                <a:gd name="T55" fmla="*/ 0 h 9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8"/>
                <a:gd name="T85" fmla="*/ 0 h 990"/>
                <a:gd name="T86" fmla="*/ 398 w 398"/>
                <a:gd name="T87" fmla="*/ 990 h 9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8" h="990">
                  <a:moveTo>
                    <a:pt x="398" y="0"/>
                  </a:moveTo>
                  <a:lnTo>
                    <a:pt x="367" y="29"/>
                  </a:lnTo>
                  <a:lnTo>
                    <a:pt x="324" y="90"/>
                  </a:lnTo>
                  <a:lnTo>
                    <a:pt x="283" y="164"/>
                  </a:lnTo>
                  <a:lnTo>
                    <a:pt x="245" y="225"/>
                  </a:lnTo>
                  <a:lnTo>
                    <a:pt x="172" y="333"/>
                  </a:lnTo>
                  <a:lnTo>
                    <a:pt x="113" y="443"/>
                  </a:lnTo>
                  <a:lnTo>
                    <a:pt x="64" y="547"/>
                  </a:lnTo>
                  <a:lnTo>
                    <a:pt x="43" y="617"/>
                  </a:lnTo>
                  <a:lnTo>
                    <a:pt x="17" y="721"/>
                  </a:lnTo>
                  <a:lnTo>
                    <a:pt x="2" y="815"/>
                  </a:lnTo>
                  <a:lnTo>
                    <a:pt x="0" y="913"/>
                  </a:lnTo>
                  <a:lnTo>
                    <a:pt x="0" y="967"/>
                  </a:lnTo>
                  <a:lnTo>
                    <a:pt x="17" y="990"/>
                  </a:lnTo>
                  <a:lnTo>
                    <a:pt x="40" y="984"/>
                  </a:lnTo>
                  <a:lnTo>
                    <a:pt x="46" y="959"/>
                  </a:lnTo>
                  <a:lnTo>
                    <a:pt x="43" y="861"/>
                  </a:lnTo>
                  <a:lnTo>
                    <a:pt x="54" y="760"/>
                  </a:lnTo>
                  <a:lnTo>
                    <a:pt x="71" y="666"/>
                  </a:lnTo>
                  <a:lnTo>
                    <a:pt x="89" y="606"/>
                  </a:lnTo>
                  <a:lnTo>
                    <a:pt x="114" y="525"/>
                  </a:lnTo>
                  <a:lnTo>
                    <a:pt x="152" y="445"/>
                  </a:lnTo>
                  <a:lnTo>
                    <a:pt x="212" y="336"/>
                  </a:lnTo>
                  <a:lnTo>
                    <a:pt x="281" y="233"/>
                  </a:lnTo>
                  <a:lnTo>
                    <a:pt x="324" y="147"/>
                  </a:lnTo>
                  <a:lnTo>
                    <a:pt x="390" y="49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4817" y="1761"/>
              <a:ext cx="635" cy="1656"/>
            </a:xfrm>
            <a:custGeom>
              <a:avLst/>
              <a:gdLst>
                <a:gd name="T0" fmla="*/ 6 w 442"/>
                <a:gd name="T1" fmla="*/ 0 h 1257"/>
                <a:gd name="T2" fmla="*/ 38 w 442"/>
                <a:gd name="T3" fmla="*/ 24 h 1257"/>
                <a:gd name="T4" fmla="*/ 87 w 442"/>
                <a:gd name="T5" fmla="*/ 112 h 1257"/>
                <a:gd name="T6" fmla="*/ 130 w 442"/>
                <a:gd name="T7" fmla="*/ 196 h 1257"/>
                <a:gd name="T8" fmla="*/ 158 w 442"/>
                <a:gd name="T9" fmla="*/ 264 h 1257"/>
                <a:gd name="T10" fmla="*/ 210 w 442"/>
                <a:gd name="T11" fmla="*/ 408 h 1257"/>
                <a:gd name="T12" fmla="*/ 253 w 442"/>
                <a:gd name="T13" fmla="*/ 583 h 1257"/>
                <a:gd name="T14" fmla="*/ 287 w 442"/>
                <a:gd name="T15" fmla="*/ 715 h 1257"/>
                <a:gd name="T16" fmla="*/ 325 w 442"/>
                <a:gd name="T17" fmla="*/ 865 h 1257"/>
                <a:gd name="T18" fmla="*/ 359 w 442"/>
                <a:gd name="T19" fmla="*/ 976 h 1257"/>
                <a:gd name="T20" fmla="*/ 402 w 442"/>
                <a:gd name="T21" fmla="*/ 1090 h 1257"/>
                <a:gd name="T22" fmla="*/ 431 w 442"/>
                <a:gd name="T23" fmla="*/ 1177 h 1257"/>
                <a:gd name="T24" fmla="*/ 442 w 442"/>
                <a:gd name="T25" fmla="*/ 1212 h 1257"/>
                <a:gd name="T26" fmla="*/ 442 w 442"/>
                <a:gd name="T27" fmla="*/ 1257 h 1257"/>
                <a:gd name="T28" fmla="*/ 425 w 442"/>
                <a:gd name="T29" fmla="*/ 1246 h 1257"/>
                <a:gd name="T30" fmla="*/ 396 w 442"/>
                <a:gd name="T31" fmla="*/ 1212 h 1257"/>
                <a:gd name="T32" fmla="*/ 371 w 442"/>
                <a:gd name="T33" fmla="*/ 1134 h 1257"/>
                <a:gd name="T34" fmla="*/ 330 w 442"/>
                <a:gd name="T35" fmla="*/ 1033 h 1257"/>
                <a:gd name="T36" fmla="*/ 279 w 442"/>
                <a:gd name="T37" fmla="*/ 873 h 1257"/>
                <a:gd name="T38" fmla="*/ 245 w 442"/>
                <a:gd name="T39" fmla="*/ 712 h 1257"/>
                <a:gd name="T40" fmla="*/ 201 w 442"/>
                <a:gd name="T41" fmla="*/ 549 h 1257"/>
                <a:gd name="T42" fmla="*/ 164 w 442"/>
                <a:gd name="T43" fmla="*/ 393 h 1257"/>
                <a:gd name="T44" fmla="*/ 123 w 442"/>
                <a:gd name="T45" fmla="*/ 264 h 1257"/>
                <a:gd name="T46" fmla="*/ 92 w 442"/>
                <a:gd name="T47" fmla="*/ 182 h 1257"/>
                <a:gd name="T48" fmla="*/ 49 w 442"/>
                <a:gd name="T49" fmla="*/ 89 h 1257"/>
                <a:gd name="T50" fmla="*/ 12 w 442"/>
                <a:gd name="T51" fmla="*/ 26 h 1257"/>
                <a:gd name="T52" fmla="*/ 0 w 442"/>
                <a:gd name="T53" fmla="*/ 18 h 1257"/>
                <a:gd name="T54" fmla="*/ 6 w 442"/>
                <a:gd name="T55" fmla="*/ 0 h 1257"/>
                <a:gd name="T56" fmla="*/ 6 w 442"/>
                <a:gd name="T57" fmla="*/ 0 h 12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2"/>
                <a:gd name="T88" fmla="*/ 0 h 1257"/>
                <a:gd name="T89" fmla="*/ 442 w 442"/>
                <a:gd name="T90" fmla="*/ 1257 h 12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2" h="1257">
                  <a:moveTo>
                    <a:pt x="6" y="0"/>
                  </a:moveTo>
                  <a:lnTo>
                    <a:pt x="38" y="24"/>
                  </a:lnTo>
                  <a:lnTo>
                    <a:pt x="87" y="112"/>
                  </a:lnTo>
                  <a:lnTo>
                    <a:pt x="130" y="196"/>
                  </a:lnTo>
                  <a:lnTo>
                    <a:pt x="158" y="264"/>
                  </a:lnTo>
                  <a:lnTo>
                    <a:pt x="210" y="408"/>
                  </a:lnTo>
                  <a:lnTo>
                    <a:pt x="253" y="583"/>
                  </a:lnTo>
                  <a:lnTo>
                    <a:pt x="287" y="715"/>
                  </a:lnTo>
                  <a:lnTo>
                    <a:pt x="325" y="865"/>
                  </a:lnTo>
                  <a:lnTo>
                    <a:pt x="359" y="976"/>
                  </a:lnTo>
                  <a:lnTo>
                    <a:pt x="402" y="1090"/>
                  </a:lnTo>
                  <a:lnTo>
                    <a:pt x="431" y="1177"/>
                  </a:lnTo>
                  <a:lnTo>
                    <a:pt x="442" y="1212"/>
                  </a:lnTo>
                  <a:lnTo>
                    <a:pt x="442" y="1257"/>
                  </a:lnTo>
                  <a:lnTo>
                    <a:pt x="425" y="1246"/>
                  </a:lnTo>
                  <a:lnTo>
                    <a:pt x="396" y="1212"/>
                  </a:lnTo>
                  <a:lnTo>
                    <a:pt x="371" y="1134"/>
                  </a:lnTo>
                  <a:lnTo>
                    <a:pt x="330" y="1033"/>
                  </a:lnTo>
                  <a:lnTo>
                    <a:pt x="279" y="873"/>
                  </a:lnTo>
                  <a:lnTo>
                    <a:pt x="245" y="712"/>
                  </a:lnTo>
                  <a:lnTo>
                    <a:pt x="201" y="549"/>
                  </a:lnTo>
                  <a:lnTo>
                    <a:pt x="164" y="393"/>
                  </a:lnTo>
                  <a:lnTo>
                    <a:pt x="123" y="264"/>
                  </a:lnTo>
                  <a:lnTo>
                    <a:pt x="92" y="182"/>
                  </a:lnTo>
                  <a:lnTo>
                    <a:pt x="49" y="89"/>
                  </a:lnTo>
                  <a:lnTo>
                    <a:pt x="12" y="26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3751" y="3638"/>
              <a:ext cx="339" cy="77"/>
            </a:xfrm>
            <a:custGeom>
              <a:avLst/>
              <a:gdLst>
                <a:gd name="T0" fmla="*/ 0 w 237"/>
                <a:gd name="T1" fmla="*/ 24 h 58"/>
                <a:gd name="T2" fmla="*/ 38 w 237"/>
                <a:gd name="T3" fmla="*/ 21 h 58"/>
                <a:gd name="T4" fmla="*/ 87 w 237"/>
                <a:gd name="T5" fmla="*/ 32 h 58"/>
                <a:gd name="T6" fmla="*/ 122 w 237"/>
                <a:gd name="T7" fmla="*/ 47 h 58"/>
                <a:gd name="T8" fmla="*/ 176 w 237"/>
                <a:gd name="T9" fmla="*/ 58 h 58"/>
                <a:gd name="T10" fmla="*/ 237 w 237"/>
                <a:gd name="T11" fmla="*/ 55 h 58"/>
                <a:gd name="T12" fmla="*/ 229 w 237"/>
                <a:gd name="T13" fmla="*/ 32 h 58"/>
                <a:gd name="T14" fmla="*/ 179 w 237"/>
                <a:gd name="T15" fmla="*/ 38 h 58"/>
                <a:gd name="T16" fmla="*/ 145 w 237"/>
                <a:gd name="T17" fmla="*/ 32 h 58"/>
                <a:gd name="T18" fmla="*/ 104 w 237"/>
                <a:gd name="T19" fmla="*/ 15 h 58"/>
                <a:gd name="T20" fmla="*/ 46 w 237"/>
                <a:gd name="T21" fmla="*/ 0 h 58"/>
                <a:gd name="T22" fmla="*/ 2 w 237"/>
                <a:gd name="T23" fmla="*/ 10 h 58"/>
                <a:gd name="T24" fmla="*/ 0 w 237"/>
                <a:gd name="T25" fmla="*/ 24 h 58"/>
                <a:gd name="T26" fmla="*/ 0 w 237"/>
                <a:gd name="T27" fmla="*/ 24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7"/>
                <a:gd name="T43" fmla="*/ 0 h 58"/>
                <a:gd name="T44" fmla="*/ 237 w 237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7" h="58">
                  <a:moveTo>
                    <a:pt x="0" y="24"/>
                  </a:moveTo>
                  <a:lnTo>
                    <a:pt x="38" y="21"/>
                  </a:lnTo>
                  <a:lnTo>
                    <a:pt x="87" y="32"/>
                  </a:lnTo>
                  <a:lnTo>
                    <a:pt x="122" y="47"/>
                  </a:lnTo>
                  <a:lnTo>
                    <a:pt x="176" y="58"/>
                  </a:lnTo>
                  <a:lnTo>
                    <a:pt x="237" y="55"/>
                  </a:lnTo>
                  <a:lnTo>
                    <a:pt x="229" y="32"/>
                  </a:lnTo>
                  <a:lnTo>
                    <a:pt x="179" y="38"/>
                  </a:lnTo>
                  <a:lnTo>
                    <a:pt x="145" y="32"/>
                  </a:lnTo>
                  <a:lnTo>
                    <a:pt x="104" y="15"/>
                  </a:lnTo>
                  <a:lnTo>
                    <a:pt x="46" y="0"/>
                  </a:lnTo>
                  <a:lnTo>
                    <a:pt x="2" y="1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BC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t-EE"/>
            </a:p>
          </p:txBody>
        </p:sp>
      </p:grp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5724128" y="4725144"/>
            <a:ext cx="2668761" cy="18008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CFBE70-02FB-422F-B0A4-C03302A6CD43}" type="slidenum">
              <a:rPr lang="en-US"/>
              <a:pPr/>
              <a:t>3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smtClean="0"/>
              <a:t>Intern</a:t>
            </a:r>
            <a:r>
              <a:rPr lang="sr-Latn-CS" sz="3200" dirty="0" smtClean="0"/>
              <a:t>i revozori trebaju biti poštovani </a:t>
            </a:r>
            <a:endParaRPr lang="en-GB" sz="3200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700213"/>
            <a:ext cx="8086725" cy="4881562"/>
          </a:xfrm>
        </p:spPr>
        <p:txBody>
          <a:bodyPr>
            <a:normAutofit/>
          </a:bodyPr>
          <a:lstStyle/>
          <a:p>
            <a:pPr eaLnBrk="1" hangingPunct="1"/>
            <a:endParaRPr lang="et-EE" sz="2000" dirty="0" smtClean="0"/>
          </a:p>
          <a:p>
            <a:pPr eaLnBrk="1" hangingPunct="1"/>
            <a:endParaRPr lang="et-EE" sz="2000" dirty="0" smtClean="0"/>
          </a:p>
          <a:p>
            <a:pPr eaLnBrk="1" hangingPunct="1"/>
            <a:endParaRPr lang="et-EE" sz="2000" dirty="0" smtClean="0"/>
          </a:p>
          <a:p>
            <a:pPr eaLnBrk="1" hangingPunct="1"/>
            <a:endParaRPr lang="et-EE" sz="2000" dirty="0" smtClean="0"/>
          </a:p>
          <a:p>
            <a:pPr eaLnBrk="1" hangingPunct="1"/>
            <a:endParaRPr lang="et-EE" sz="2000" dirty="0" smtClean="0"/>
          </a:p>
          <a:p>
            <a:pPr eaLnBrk="1" hangingPunct="1"/>
            <a:endParaRPr lang="et-EE" sz="2000" dirty="0" smtClean="0"/>
          </a:p>
          <a:p>
            <a:pPr eaLnBrk="1" hangingPunct="1"/>
            <a:endParaRPr lang="et-EE" sz="2000" dirty="0" smtClean="0"/>
          </a:p>
          <a:p>
            <a:pPr eaLnBrk="1" hangingPunct="1"/>
            <a:endParaRPr lang="et-EE" sz="2000" dirty="0" smtClean="0"/>
          </a:p>
          <a:p>
            <a:pPr eaLnBrk="1" hangingPunct="1"/>
            <a:endParaRPr lang="et-EE" sz="2000" dirty="0" smtClean="0"/>
          </a:p>
          <a:p>
            <a:pPr eaLnBrk="1" hangingPunct="1">
              <a:buNone/>
            </a:pPr>
            <a:endParaRPr lang="et-EE" sz="2000" dirty="0" smtClean="0"/>
          </a:p>
          <a:p>
            <a:pPr eaLnBrk="1" hangingPunct="1">
              <a:buNone/>
            </a:pPr>
            <a:endParaRPr lang="et-EE" sz="1000" dirty="0" smtClean="0"/>
          </a:p>
          <a:p>
            <a:pPr eaLnBrk="1" hangingPunct="1">
              <a:buNone/>
            </a:pPr>
            <a:r>
              <a:rPr lang="et-EE" b="1" dirty="0" smtClean="0"/>
              <a:t>   </a:t>
            </a:r>
            <a:r>
              <a:rPr lang="sr-Latn-CS" b="1" dirty="0" smtClean="0"/>
              <a:t>On, odnosno ona, je profesionalac </a:t>
            </a:r>
            <a:r>
              <a:rPr lang="en-US" b="1" dirty="0" smtClean="0"/>
              <a:t>!</a:t>
            </a:r>
            <a:endParaRPr lang="et-EE" b="1" dirty="0" smtClean="0"/>
          </a:p>
        </p:txBody>
      </p:sp>
      <p:pic>
        <p:nvPicPr>
          <p:cNvPr id="13317" name="Picture 5" descr="self_contr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27163"/>
            <a:ext cx="7058546" cy="409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DC3D74-F5B1-4C58-A208-A5BC54756F30}" type="slidenum">
              <a:rPr lang="en-US"/>
              <a:pPr/>
              <a:t>4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60648"/>
            <a:ext cx="8534400" cy="103951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sz="3200" dirty="0" smtClean="0"/>
              <a:t>Dakle, osnovno pitanje je </a:t>
            </a:r>
            <a:r>
              <a:rPr lang="en-GB" sz="3200" dirty="0" smtClean="0"/>
              <a:t>– </a:t>
            </a:r>
            <a:r>
              <a:rPr lang="sr-Latn-CS" sz="3200" dirty="0" smtClean="0"/>
              <a:t>kako unaprediti kvalitet interne revizije </a:t>
            </a:r>
            <a:r>
              <a:rPr lang="en-GB" sz="3200" dirty="0" smtClean="0"/>
              <a:t>? </a:t>
            </a:r>
            <a:endParaRPr lang="en-GB" sz="3200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340768"/>
            <a:ext cx="8086725" cy="523942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None/>
            </a:pPr>
            <a:endParaRPr lang="et-EE" dirty="0" smtClean="0"/>
          </a:p>
          <a:p>
            <a:pPr eaLnBrk="1" hangingPunct="1"/>
            <a:endParaRPr lang="et-EE" dirty="0" smtClean="0"/>
          </a:p>
          <a:p>
            <a:pPr eaLnBrk="1" hangingPunct="1"/>
            <a:endParaRPr lang="et-EE" dirty="0" smtClean="0"/>
          </a:p>
          <a:p>
            <a:pPr eaLnBrk="1" hangingPunct="1"/>
            <a:endParaRPr lang="et-EE" dirty="0" smtClean="0"/>
          </a:p>
          <a:p>
            <a:pPr eaLnBrk="1" hangingPunct="1"/>
            <a:endParaRPr lang="et-EE" dirty="0" smtClean="0"/>
          </a:p>
          <a:p>
            <a:pPr eaLnBrk="1" hangingPunct="1"/>
            <a:endParaRPr lang="et-EE" dirty="0" smtClean="0"/>
          </a:p>
          <a:p>
            <a:pPr eaLnBrk="1" hangingPunct="1"/>
            <a:endParaRPr lang="et-EE" dirty="0" smtClean="0"/>
          </a:p>
          <a:p>
            <a:pPr eaLnBrk="1" hangingPunct="1">
              <a:buNone/>
            </a:pPr>
            <a:endParaRPr lang="et-EE" dirty="0" smtClean="0"/>
          </a:p>
          <a:p>
            <a:pPr eaLnBrk="1" hangingPunct="1">
              <a:buFont typeface="Arial" charset="0"/>
              <a:buNone/>
            </a:pPr>
            <a:r>
              <a:rPr lang="et-EE" dirty="0" smtClean="0"/>
              <a:t>… </a:t>
            </a:r>
            <a:r>
              <a:rPr lang="sr-Latn-CS" dirty="0" smtClean="0"/>
              <a:t>uvažavanjem međunarodno prihvaćenog pristupa. </a:t>
            </a:r>
            <a:endParaRPr lang="en-GB" sz="3000" dirty="0" smtClean="0"/>
          </a:p>
          <a:p>
            <a:pPr eaLnBrk="1" hangingPunct="1">
              <a:buFont typeface="Arial" charset="0"/>
              <a:buNone/>
            </a:pPr>
            <a:r>
              <a:rPr lang="en-GB" sz="3000" dirty="0" smtClean="0"/>
              <a:t> </a:t>
            </a:r>
            <a:r>
              <a:rPr lang="et-EE" sz="3000" dirty="0" smtClean="0"/>
              <a:t>          </a:t>
            </a:r>
            <a:r>
              <a:rPr lang="sr-Latn-CS" sz="3000" dirty="0" smtClean="0">
                <a:solidFill>
                  <a:srgbClr val="1C9AD7"/>
                </a:solidFill>
              </a:rPr>
              <a:t>Ali se kvalitet ne može postići preko noći ! </a:t>
            </a:r>
            <a:endParaRPr lang="en-GB" sz="3000" dirty="0" smtClean="0">
              <a:solidFill>
                <a:srgbClr val="1C9AD7"/>
              </a:solidFill>
            </a:endParaRP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2" cstate="print">
            <a:lum bright="18000" contrast="-12000"/>
          </a:blip>
          <a:srcRect/>
          <a:stretch>
            <a:fillRect/>
          </a:stretch>
        </p:blipFill>
        <p:spPr bwMode="auto">
          <a:xfrm>
            <a:off x="1883797" y="1556792"/>
            <a:ext cx="5226467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A810CA-D30B-4190-A06E-2047B07C0DCC}" type="slidenum">
              <a:rPr lang="en-US"/>
              <a:pPr/>
              <a:t>5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77863"/>
            <a:ext cx="8484369" cy="590550"/>
          </a:xfrm>
        </p:spPr>
        <p:txBody>
          <a:bodyPr>
            <a:normAutofit/>
          </a:bodyPr>
          <a:lstStyle/>
          <a:p>
            <a:pPr eaLnBrk="1" hangingPunct="1"/>
            <a:r>
              <a:rPr lang="sr-Latn-CS" sz="3200" dirty="0" smtClean="0"/>
              <a:t>Potrebni su na kvalifikovani profesionalci </a:t>
            </a:r>
            <a:endParaRPr lang="en-GB" sz="320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700807"/>
            <a:ext cx="8086725" cy="4392489"/>
          </a:xfrm>
        </p:spPr>
        <p:txBody>
          <a:bodyPr>
            <a:normAutofit/>
          </a:bodyPr>
          <a:lstStyle/>
          <a:p>
            <a:r>
              <a:rPr lang="sr-Latn-CS" dirty="0" smtClean="0"/>
              <a:t>Profesionalizam podrazumeva</a:t>
            </a:r>
            <a:endParaRPr lang="et-EE" dirty="0" smtClean="0"/>
          </a:p>
          <a:p>
            <a:pPr lvl="1">
              <a:buFontTx/>
              <a:buChar char="-"/>
            </a:pPr>
            <a:r>
              <a:rPr lang="sr-Latn-CS" dirty="0" smtClean="0"/>
              <a:t>pridržavanje odredaba Standarda </a:t>
            </a:r>
            <a:endParaRPr lang="en-GB" dirty="0" smtClean="0"/>
          </a:p>
          <a:p>
            <a:pPr lvl="1">
              <a:buFontTx/>
              <a:buChar char="-"/>
            </a:pPr>
            <a:r>
              <a:rPr lang="sr-Latn-CS" dirty="0" smtClean="0"/>
              <a:t>u</a:t>
            </a:r>
            <a:r>
              <a:rPr lang="sr-Latn-CS" dirty="0" smtClean="0"/>
              <a:t>sklađenost sa Etičkim kodeksom </a:t>
            </a:r>
            <a:endParaRPr lang="en-GB" dirty="0" smtClean="0"/>
          </a:p>
          <a:p>
            <a:pPr lvl="1">
              <a:buFontTx/>
              <a:buChar char="-"/>
            </a:pPr>
            <a:r>
              <a:rPr lang="sr-Latn-CS" dirty="0" smtClean="0"/>
              <a:t>s</a:t>
            </a:r>
            <a:r>
              <a:rPr lang="sr-Latn-CS" dirty="0" smtClean="0"/>
              <a:t>tručnost, dokazana </a:t>
            </a:r>
            <a:r>
              <a:rPr lang="sr-Latn-CS" dirty="0" smtClean="0">
                <a:solidFill>
                  <a:srgbClr val="1C9AD7"/>
                </a:solidFill>
              </a:rPr>
              <a:t>s</a:t>
            </a:r>
            <a:r>
              <a:rPr lang="en-GB" dirty="0" err="1" smtClean="0">
                <a:solidFill>
                  <a:srgbClr val="1C9AD7"/>
                </a:solidFill>
              </a:rPr>
              <a:t>ertifi</a:t>
            </a:r>
            <a:r>
              <a:rPr lang="sr-Latn-CS" dirty="0" smtClean="0">
                <a:solidFill>
                  <a:srgbClr val="1C9AD7"/>
                </a:solidFill>
              </a:rPr>
              <a:t>katima </a:t>
            </a:r>
            <a:endParaRPr lang="en-GB" dirty="0" smtClean="0">
              <a:solidFill>
                <a:srgbClr val="1C9AD7"/>
              </a:solidFill>
            </a:endParaRPr>
          </a:p>
          <a:p>
            <a:pPr lvl="1">
              <a:buFontTx/>
              <a:buChar char="-"/>
            </a:pPr>
            <a:r>
              <a:rPr lang="sr-Latn-CS" dirty="0" smtClean="0"/>
              <a:t>t</a:t>
            </a:r>
            <a:r>
              <a:rPr lang="sr-Latn-CS" dirty="0" smtClean="0"/>
              <a:t>rajni profesionalni razvoj </a:t>
            </a:r>
          </a:p>
          <a:p>
            <a:pPr lvl="1">
              <a:buNone/>
            </a:pPr>
            <a:endParaRPr lang="en-GB" dirty="0" smtClean="0"/>
          </a:p>
          <a:p>
            <a:pPr lvl="1">
              <a:buFontTx/>
              <a:buChar char="-"/>
            </a:pPr>
            <a:r>
              <a:rPr lang="sr-Latn-CS" i="1" dirty="0" smtClean="0"/>
              <a:t>o</a:t>
            </a:r>
            <a:r>
              <a:rPr lang="sr-Latn-CS" i="1" dirty="0" smtClean="0"/>
              <a:t>državanje </a:t>
            </a:r>
            <a:r>
              <a:rPr lang="en-GB" i="1" dirty="0" smtClean="0"/>
              <a:t>“</a:t>
            </a:r>
            <a:r>
              <a:rPr lang="sr-Latn-CS" i="1" dirty="0" smtClean="0"/>
              <a:t>Osiguranja kvaliteta i Programa unapređenja</a:t>
            </a:r>
            <a:r>
              <a:rPr lang="en-GB" i="1" dirty="0" smtClean="0"/>
              <a:t>.”</a:t>
            </a:r>
            <a:endParaRPr lang="en-GB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855D36-0437-4240-A324-79FAE0CEA9C3}" type="slidenum">
              <a:rPr lang="en-US"/>
              <a:pPr/>
              <a:t>6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r-Latn-CS" sz="3200" dirty="0" smtClean="0"/>
              <a:t>Akt o revizorskim aktivnostima uređuje </a:t>
            </a:r>
            <a:endParaRPr lang="en-GB" sz="3200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086725" cy="460851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t-EE" b="1" dirty="0" smtClean="0"/>
              <a:t>	</a:t>
            </a:r>
            <a:r>
              <a:rPr lang="sr-Latn-CS" b="1" dirty="0" smtClean="0"/>
              <a:t>zahteve prema revizorima iz javnog sektora koji su u obavezi da: </a:t>
            </a:r>
            <a:r>
              <a:rPr lang="en-GB" b="1" dirty="0" smtClean="0"/>
              <a:t> </a:t>
            </a:r>
            <a:endParaRPr lang="en-GB" b="1" dirty="0" smtClean="0"/>
          </a:p>
          <a:p>
            <a:pPr lvl="1">
              <a:buFontTx/>
              <a:buChar char="-"/>
            </a:pPr>
            <a:r>
              <a:rPr lang="sr-Latn-CS" dirty="0" smtClean="0"/>
              <a:t>p</a:t>
            </a:r>
            <a:r>
              <a:rPr lang="sr-Latn-CS" dirty="0" smtClean="0"/>
              <a:t>rate Standarde </a:t>
            </a:r>
            <a:r>
              <a:rPr lang="en-GB" dirty="0" smtClean="0"/>
              <a:t>(</a:t>
            </a:r>
            <a:r>
              <a:rPr lang="sr-Latn-CS" sz="2400" i="1" dirty="0" smtClean="0"/>
              <a:t>Obavezna Smernica je stupila na snagu Uredbom ministra finansija</a:t>
            </a:r>
            <a:r>
              <a:rPr lang="en-GB" sz="2400" dirty="0" smtClean="0"/>
              <a:t>)</a:t>
            </a:r>
            <a:r>
              <a:rPr lang="et-EE" dirty="0" smtClean="0"/>
              <a:t>;</a:t>
            </a:r>
            <a:endParaRPr lang="en-GB" dirty="0" smtClean="0"/>
          </a:p>
          <a:p>
            <a:pPr lvl="1">
              <a:buFontTx/>
              <a:buChar char="-"/>
            </a:pPr>
            <a:r>
              <a:rPr lang="sr-Latn-CS" dirty="0" smtClean="0"/>
              <a:t>p</a:t>
            </a:r>
            <a:r>
              <a:rPr lang="sr-Latn-CS" dirty="0" smtClean="0"/>
              <a:t>ostupaju u skladu sa Etičkim kodeksom</a:t>
            </a:r>
            <a:r>
              <a:rPr lang="et-EE" dirty="0" smtClean="0"/>
              <a:t>;</a:t>
            </a:r>
            <a:endParaRPr lang="en-GB" dirty="0" smtClean="0"/>
          </a:p>
          <a:p>
            <a:pPr lvl="1">
              <a:buFontTx/>
              <a:buChar char="-"/>
            </a:pPr>
            <a:r>
              <a:rPr lang="sr-Latn-CS" dirty="0" smtClean="0"/>
              <a:t>u</a:t>
            </a:r>
            <a:r>
              <a:rPr lang="sr-Latn-CS" dirty="0" smtClean="0"/>
              <a:t>napređuju svoje sposobnosti preko kontinuiranog profesionalnog razvoja</a:t>
            </a:r>
            <a:r>
              <a:rPr lang="et-EE" dirty="0" smtClean="0"/>
              <a:t>.</a:t>
            </a:r>
            <a:r>
              <a:rPr lang="en-GB" dirty="0" smtClean="0"/>
              <a:t> </a:t>
            </a: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4808542"/>
            <a:ext cx="1440160" cy="137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CF4CBD-57FC-4D7D-9B8D-0018753FACAB}" type="slidenum">
              <a:rPr lang="en-US"/>
              <a:pPr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404813"/>
            <a:ext cx="8086725" cy="681037"/>
          </a:xfrm>
        </p:spPr>
        <p:txBody>
          <a:bodyPr>
            <a:normAutofit/>
          </a:bodyPr>
          <a:lstStyle/>
          <a:p>
            <a:pPr eaLnBrk="1" hangingPunct="1"/>
            <a:r>
              <a:rPr lang="sr-Latn-CS" dirty="0" smtClean="0"/>
              <a:t>Sistem sertifikacije </a:t>
            </a:r>
            <a:endParaRPr lang="en-US" dirty="0" smtClean="0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449263" y="1176338"/>
            <a:ext cx="8342312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E64600"/>
              </a:buClr>
              <a:buFont typeface="Arial" charset="0"/>
              <a:buNone/>
            </a:pPr>
            <a:r>
              <a:rPr lang="et-EE" sz="2400">
                <a:solidFill>
                  <a:srgbClr val="455434"/>
                </a:solidFill>
              </a:rPr>
              <a:t> </a:t>
            </a:r>
          </a:p>
        </p:txBody>
      </p:sp>
      <p:sp>
        <p:nvSpPr>
          <p:cNvPr id="24581" name="AutoShape 4"/>
          <p:cNvSpPr>
            <a:spLocks noChangeArrowheads="1"/>
          </p:cNvSpPr>
          <p:nvPr/>
        </p:nvSpPr>
        <p:spPr bwMode="auto">
          <a:xfrm>
            <a:off x="755576" y="2636912"/>
            <a:ext cx="3208338" cy="1117600"/>
          </a:xfrm>
          <a:prstGeom prst="beve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r-Latn-CS" sz="2000" b="1" dirty="0" smtClean="0"/>
              <a:t>Sistem sertifikacije za </a:t>
            </a:r>
            <a:r>
              <a:rPr lang="en-GB" sz="2000" b="1" dirty="0" smtClean="0"/>
              <a:t> </a:t>
            </a:r>
            <a:endParaRPr lang="en-GB" sz="2000" b="1" dirty="0" smtClean="0"/>
          </a:p>
          <a:p>
            <a:r>
              <a:rPr lang="sr-Latn-CS" sz="2000" b="1" dirty="0" smtClean="0"/>
              <a:t>r</a:t>
            </a:r>
            <a:r>
              <a:rPr lang="sr-Latn-CS" sz="2000" b="1" dirty="0" smtClean="0"/>
              <a:t>evizore u javnom sekotru </a:t>
            </a:r>
            <a:endParaRPr lang="en-GB" sz="2000" b="1" dirty="0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716016" y="2564904"/>
            <a:ext cx="1800200" cy="12922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r-Latn-CS" sz="2000" dirty="0" smtClean="0"/>
              <a:t>Održavanje </a:t>
            </a:r>
          </a:p>
          <a:p>
            <a:r>
              <a:rPr lang="sr-Latn-CS" sz="2000" dirty="0" smtClean="0"/>
              <a:t>k</a:t>
            </a:r>
            <a:r>
              <a:rPr lang="sr-Latn-CS" sz="2000" dirty="0" smtClean="0"/>
              <a:t>valifikacije </a:t>
            </a:r>
            <a:endParaRPr lang="en-GB" sz="2000" dirty="0"/>
          </a:p>
        </p:txBody>
      </p:sp>
      <p:sp>
        <p:nvSpPr>
          <p:cNvPr id="24584" name="AutoShape 7"/>
          <p:cNvSpPr>
            <a:spLocks noChangeArrowheads="1"/>
          </p:cNvSpPr>
          <p:nvPr/>
        </p:nvSpPr>
        <p:spPr bwMode="auto">
          <a:xfrm>
            <a:off x="971600" y="4077072"/>
            <a:ext cx="2592288" cy="81280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r-Latn-CS" dirty="0" smtClean="0"/>
              <a:t>Sistem ispitivanja </a:t>
            </a:r>
            <a:endParaRPr lang="en-GB" dirty="0"/>
          </a:p>
        </p:txBody>
      </p:sp>
      <p:sp>
        <p:nvSpPr>
          <p:cNvPr id="24585" name="AutoShape 8"/>
          <p:cNvSpPr>
            <a:spLocks noChangeArrowheads="1"/>
          </p:cNvSpPr>
          <p:nvPr/>
        </p:nvSpPr>
        <p:spPr bwMode="auto">
          <a:xfrm>
            <a:off x="395536" y="5157192"/>
            <a:ext cx="4321522" cy="864096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r-Latn-CS" dirty="0" smtClean="0"/>
              <a:t>Interni revizor jedinice </a:t>
            </a:r>
          </a:p>
          <a:p>
            <a:r>
              <a:rPr lang="en-GB" dirty="0" smtClean="0"/>
              <a:t> </a:t>
            </a:r>
            <a:r>
              <a:rPr lang="sr-Latn-CS" dirty="0" smtClean="0"/>
              <a:t>javnog sektora </a:t>
            </a:r>
            <a:endParaRPr lang="en-GB" dirty="0"/>
          </a:p>
        </p:txBody>
      </p:sp>
      <p:sp>
        <p:nvSpPr>
          <p:cNvPr id="24586" name="Text Box 9"/>
          <p:cNvSpPr txBox="1">
            <a:spLocks noChangeArrowheads="1"/>
          </p:cNvSpPr>
          <p:nvPr/>
        </p:nvSpPr>
        <p:spPr bwMode="auto">
          <a:xfrm>
            <a:off x="3059832" y="1628800"/>
            <a:ext cx="19018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i="1" dirty="0" smtClean="0">
                <a:solidFill>
                  <a:schemeClr val="bg1"/>
                </a:solidFill>
              </a:rPr>
              <a:t>Intern</a:t>
            </a:r>
            <a:r>
              <a:rPr lang="sr-Latn-CS" b="1" i="1" dirty="0" smtClean="0">
                <a:solidFill>
                  <a:schemeClr val="bg1"/>
                </a:solidFill>
              </a:rPr>
              <a:t>i revizori </a:t>
            </a:r>
            <a:endParaRPr lang="en-GB" b="1" i="1" dirty="0" smtClean="0">
              <a:solidFill>
                <a:schemeClr val="bg1"/>
              </a:solidFill>
            </a:endParaRPr>
          </a:p>
        </p:txBody>
      </p:sp>
      <p:sp>
        <p:nvSpPr>
          <p:cNvPr id="24592" name="AutoShape 15"/>
          <p:cNvSpPr>
            <a:spLocks noChangeArrowheads="1"/>
          </p:cNvSpPr>
          <p:nvPr/>
        </p:nvSpPr>
        <p:spPr bwMode="auto">
          <a:xfrm>
            <a:off x="1979712" y="3717032"/>
            <a:ext cx="485775" cy="3238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593" name="AutoShape 16"/>
          <p:cNvSpPr>
            <a:spLocks noChangeArrowheads="1"/>
          </p:cNvSpPr>
          <p:nvPr/>
        </p:nvSpPr>
        <p:spPr bwMode="auto">
          <a:xfrm>
            <a:off x="2051720" y="4869160"/>
            <a:ext cx="485775" cy="36004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594" name="AutoShape 17"/>
          <p:cNvSpPr>
            <a:spLocks noChangeArrowheads="1"/>
          </p:cNvSpPr>
          <p:nvPr/>
        </p:nvSpPr>
        <p:spPr bwMode="auto">
          <a:xfrm rot="-5400000">
            <a:off x="6601148" y="2840012"/>
            <a:ext cx="485775" cy="655638"/>
          </a:xfrm>
          <a:prstGeom prst="downArrow">
            <a:avLst>
              <a:gd name="adj1" fmla="val 50000"/>
              <a:gd name="adj2" fmla="val 3374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595" name="AutoShape 18"/>
          <p:cNvSpPr>
            <a:spLocks noChangeArrowheads="1"/>
          </p:cNvSpPr>
          <p:nvPr/>
        </p:nvSpPr>
        <p:spPr bwMode="auto">
          <a:xfrm rot="-5400000">
            <a:off x="4080867" y="2840013"/>
            <a:ext cx="485775" cy="655637"/>
          </a:xfrm>
          <a:prstGeom prst="downArrow">
            <a:avLst>
              <a:gd name="adj1" fmla="val 50000"/>
              <a:gd name="adj2" fmla="val 3374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599" name="AutoShape 22"/>
          <p:cNvSpPr>
            <a:spLocks noChangeArrowheads="1"/>
          </p:cNvSpPr>
          <p:nvPr/>
        </p:nvSpPr>
        <p:spPr bwMode="auto">
          <a:xfrm rot="16200000">
            <a:off x="7038020" y="2187116"/>
            <a:ext cx="2016224" cy="2195736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vert" wrap="none" anchor="ctr"/>
          <a:lstStyle/>
          <a:p>
            <a:r>
              <a:rPr lang="sr-Latn-CS" sz="2000" b="1" dirty="0" smtClean="0"/>
              <a:t>Izveštavanje</a:t>
            </a:r>
          </a:p>
          <a:p>
            <a:r>
              <a:rPr lang="sr-Latn-CS" sz="2000" b="1" dirty="0" smtClean="0"/>
              <a:t>o </a:t>
            </a:r>
          </a:p>
          <a:p>
            <a:r>
              <a:rPr lang="sr-Latn-CS" sz="2000" b="1" dirty="0" smtClean="0"/>
              <a:t>kontinuiranom </a:t>
            </a:r>
          </a:p>
          <a:p>
            <a:r>
              <a:rPr lang="sr-Latn-CS" sz="2000" b="1" dirty="0" smtClean="0"/>
              <a:t>profesionalnom</a:t>
            </a:r>
          </a:p>
          <a:p>
            <a:r>
              <a:rPr lang="sr-Latn-CS" sz="2000" b="1" dirty="0" smtClean="0"/>
              <a:t>o</a:t>
            </a:r>
            <a:r>
              <a:rPr lang="sr-Latn-CS" sz="2000" b="1" dirty="0" smtClean="0"/>
              <a:t>brazovanju </a:t>
            </a:r>
            <a:endParaRPr lang="en-GB" sz="2000" b="1" dirty="0"/>
          </a:p>
        </p:txBody>
      </p:sp>
      <p:sp>
        <p:nvSpPr>
          <p:cNvPr id="24600" name="AutoShape 23"/>
          <p:cNvSpPr>
            <a:spLocks noChangeArrowheads="1"/>
          </p:cNvSpPr>
          <p:nvPr/>
        </p:nvSpPr>
        <p:spPr bwMode="auto">
          <a:xfrm>
            <a:off x="1306513" y="1411288"/>
            <a:ext cx="623887" cy="884237"/>
          </a:xfrm>
          <a:prstGeom prst="flowChartExtra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603" name="AutoShape 28"/>
          <p:cNvSpPr>
            <a:spLocks noChangeArrowheads="1"/>
          </p:cNvSpPr>
          <p:nvPr/>
        </p:nvSpPr>
        <p:spPr bwMode="auto">
          <a:xfrm>
            <a:off x="2483768" y="2276872"/>
            <a:ext cx="347662" cy="361950"/>
          </a:xfrm>
          <a:prstGeom prst="downArrow">
            <a:avLst>
              <a:gd name="adj1" fmla="val 50000"/>
              <a:gd name="adj2" fmla="val 2602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604" name="AutoShape 29"/>
          <p:cNvSpPr>
            <a:spLocks noChangeArrowheads="1"/>
          </p:cNvSpPr>
          <p:nvPr/>
        </p:nvSpPr>
        <p:spPr bwMode="auto">
          <a:xfrm>
            <a:off x="2339752" y="1412776"/>
            <a:ext cx="623888" cy="884237"/>
          </a:xfrm>
          <a:prstGeom prst="flowChartExtra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605" name="AutoShape 30"/>
          <p:cNvSpPr>
            <a:spLocks noChangeArrowheads="1"/>
          </p:cNvSpPr>
          <p:nvPr/>
        </p:nvSpPr>
        <p:spPr bwMode="auto">
          <a:xfrm>
            <a:off x="1465263" y="1174750"/>
            <a:ext cx="333375" cy="261938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606" name="AutoShape 31"/>
          <p:cNvSpPr>
            <a:spLocks noChangeArrowheads="1"/>
          </p:cNvSpPr>
          <p:nvPr/>
        </p:nvSpPr>
        <p:spPr bwMode="auto">
          <a:xfrm>
            <a:off x="2483768" y="1196752"/>
            <a:ext cx="333375" cy="26193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607" name="AutoShape 32"/>
          <p:cNvSpPr>
            <a:spLocks noChangeArrowheads="1"/>
          </p:cNvSpPr>
          <p:nvPr/>
        </p:nvSpPr>
        <p:spPr bwMode="auto">
          <a:xfrm>
            <a:off x="1444625" y="2305050"/>
            <a:ext cx="347663" cy="361950"/>
          </a:xfrm>
          <a:prstGeom prst="downArrow">
            <a:avLst>
              <a:gd name="adj1" fmla="val 50000"/>
              <a:gd name="adj2" fmla="val 2602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4608" name="AutoShape 34"/>
          <p:cNvSpPr>
            <a:spLocks noChangeArrowheads="1"/>
          </p:cNvSpPr>
          <p:nvPr/>
        </p:nvSpPr>
        <p:spPr bwMode="auto">
          <a:xfrm>
            <a:off x="4788024" y="3933056"/>
            <a:ext cx="1331913" cy="1944216"/>
          </a:xfrm>
          <a:custGeom>
            <a:avLst/>
            <a:gdLst>
              <a:gd name="T0" fmla="*/ 951701 w 21600"/>
              <a:gd name="T1" fmla="*/ 0 h 21600"/>
              <a:gd name="T2" fmla="*/ 571489 w 21600"/>
              <a:gd name="T3" fmla="*/ 604837 h 21600"/>
              <a:gd name="T4" fmla="*/ 0 w 21600"/>
              <a:gd name="T5" fmla="*/ 1512933 h 21600"/>
              <a:gd name="T6" fmla="*/ 570749 w 21600"/>
              <a:gd name="T7" fmla="*/ 1814512 h 21600"/>
              <a:gd name="T8" fmla="*/ 1141437 w 21600"/>
              <a:gd name="T9" fmla="*/ 1260162 h 21600"/>
              <a:gd name="T10" fmla="*/ 1331913 w 21600"/>
              <a:gd name="T11" fmla="*/ 60483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19 h 21600"/>
              <a:gd name="T20" fmla="*/ 1851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34" y="0"/>
                </a:moveTo>
                <a:lnTo>
                  <a:pt x="9268" y="7200"/>
                </a:lnTo>
                <a:lnTo>
                  <a:pt x="12357" y="7200"/>
                </a:lnTo>
                <a:lnTo>
                  <a:pt x="12357" y="14419"/>
                </a:lnTo>
                <a:lnTo>
                  <a:pt x="0" y="14419"/>
                </a:lnTo>
                <a:lnTo>
                  <a:pt x="0" y="21600"/>
                </a:lnTo>
                <a:lnTo>
                  <a:pt x="18511" y="21600"/>
                </a:lnTo>
                <a:lnTo>
                  <a:pt x="18511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59FAD3-AFAE-4A81-B9A1-513184B44F49}" type="slidenum">
              <a:rPr lang="en-US"/>
              <a:pPr/>
              <a:t>8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z="3200" dirty="0" smtClean="0"/>
              <a:t>Akt o revizorskim aktivnostima takođe definiše </a:t>
            </a:r>
            <a:r>
              <a:rPr lang="en-GB" sz="3200" dirty="0" smtClean="0"/>
              <a:t> </a:t>
            </a:r>
            <a:endParaRPr lang="en-GB" sz="3200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424936" cy="47133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t-EE" sz="4000" dirty="0" smtClean="0"/>
              <a:t>   </a:t>
            </a:r>
            <a:r>
              <a:rPr lang="sr-Latn-CS" sz="4000" dirty="0" smtClean="0"/>
              <a:t>sledeće zahteve koji se odnose na ispitanike</a:t>
            </a:r>
            <a:r>
              <a:rPr lang="en-GB" sz="4000" dirty="0" smtClean="0"/>
              <a:t>: </a:t>
            </a:r>
            <a:endParaRPr lang="en-GB" dirty="0" smtClean="0"/>
          </a:p>
          <a:p>
            <a:pPr lvl="1"/>
            <a:r>
              <a:rPr lang="sr-Latn-CS" dirty="0" smtClean="0"/>
              <a:t>najmanje fakultetsko obrazovanje, ili više (univerzitetsko) obrazovanje ili ekvivalentnu obrazovnu kvalifikaciju; </a:t>
            </a:r>
          </a:p>
          <a:p>
            <a:pPr lvl="1"/>
            <a:r>
              <a:rPr lang="en-GB" sz="3200" dirty="0" smtClean="0">
                <a:solidFill>
                  <a:srgbClr val="1C9AD7"/>
                </a:solidFill>
              </a:rPr>
              <a:t>2 </a:t>
            </a:r>
            <a:r>
              <a:rPr lang="sr-Latn-CS" sz="3200" dirty="0" smtClean="0">
                <a:solidFill>
                  <a:srgbClr val="1C9AD7"/>
                </a:solidFill>
              </a:rPr>
              <a:t>godine radnog iskustva </a:t>
            </a:r>
            <a:r>
              <a:rPr lang="en-GB" sz="3200" dirty="0" smtClean="0">
                <a:solidFill>
                  <a:srgbClr val="1C9AD7"/>
                </a:solidFill>
              </a:rPr>
              <a:t> </a:t>
            </a:r>
            <a:endParaRPr lang="en-GB" sz="3200" dirty="0" smtClean="0">
              <a:solidFill>
                <a:srgbClr val="1C9AD7"/>
              </a:solidFill>
            </a:endParaRPr>
          </a:p>
          <a:p>
            <a:pPr lvl="1">
              <a:buNone/>
            </a:pPr>
            <a:r>
              <a:rPr lang="et-EE" sz="3200" i="1" dirty="0" smtClean="0"/>
              <a:t>	</a:t>
            </a:r>
            <a:r>
              <a:rPr lang="sr-Latn-CS" sz="2200" i="1" dirty="0" smtClean="0"/>
              <a:t>Ovi zahtevi će biti obavezni za ispunjavanje u slučaju osobe koja ima najmanje pet godina radnog iskustva u okviru profesije  </a:t>
            </a:r>
          </a:p>
          <a:p>
            <a:pPr lvl="1"/>
            <a:r>
              <a:rPr lang="sr-Latn-CS" dirty="0" smtClean="0"/>
              <a:t>plaćena nadoknada za polaganje ispita</a:t>
            </a:r>
          </a:p>
          <a:p>
            <a:pPr lvl="1"/>
            <a:r>
              <a:rPr lang="sr-Latn-CS" dirty="0" smtClean="0"/>
              <a:t>polaganje ispita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Postoje tri glavna igrača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8136904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dirty="0" smtClean="0"/>
              <a:t>u procesu </a:t>
            </a:r>
            <a:r>
              <a:rPr lang="en-GB" dirty="0" err="1" smtClean="0"/>
              <a:t>tr</a:t>
            </a:r>
            <a:r>
              <a:rPr lang="sr-Latn-CS" dirty="0" smtClean="0"/>
              <a:t>e</a:t>
            </a:r>
            <a:r>
              <a:rPr lang="en-GB" dirty="0" err="1" smtClean="0"/>
              <a:t>ning</a:t>
            </a:r>
            <a:r>
              <a:rPr lang="sr-Latn-CS" dirty="0" smtClean="0"/>
              <a:t>a</a:t>
            </a:r>
            <a:r>
              <a:rPr lang="en-GB" dirty="0" smtClean="0"/>
              <a:t>/</a:t>
            </a:r>
            <a:r>
              <a:rPr lang="en-GB" dirty="0" err="1" smtClean="0"/>
              <a:t>pra</a:t>
            </a:r>
            <a:r>
              <a:rPr lang="sr-Latn-CS" dirty="0" smtClean="0"/>
              <a:t>kse</a:t>
            </a:r>
            <a:r>
              <a:rPr lang="en-GB" dirty="0" smtClean="0"/>
              <a:t>: </a:t>
            </a:r>
            <a:endParaRPr lang="en-GB" dirty="0" smtClean="0"/>
          </a:p>
          <a:p>
            <a:endParaRPr lang="en-GB" dirty="0" smtClean="0"/>
          </a:p>
          <a:p>
            <a:pPr lvl="4">
              <a:buFont typeface="Wingdings" pitchFamily="2" charset="2"/>
              <a:buChar char="§"/>
            </a:pPr>
            <a:r>
              <a:rPr lang="sr-Latn-CS" sz="3600" dirty="0" smtClean="0"/>
              <a:t> onaj koji se obučava</a:t>
            </a:r>
            <a:r>
              <a:rPr lang="en-GB" sz="3600" dirty="0" smtClean="0"/>
              <a:t> </a:t>
            </a:r>
            <a:endParaRPr lang="en-GB" sz="3600" dirty="0" smtClean="0"/>
          </a:p>
          <a:p>
            <a:pPr>
              <a:buFont typeface="Wingdings" pitchFamily="2" charset="2"/>
              <a:buChar char="§"/>
            </a:pPr>
            <a:endParaRPr lang="en-GB" sz="3600" dirty="0" smtClean="0"/>
          </a:p>
          <a:p>
            <a:pPr lvl="4">
              <a:buFont typeface="Wingdings" pitchFamily="2" charset="2"/>
              <a:buChar char="§"/>
            </a:pPr>
            <a:r>
              <a:rPr lang="en-GB" sz="3600" dirty="0" err="1" smtClean="0"/>
              <a:t>tr</a:t>
            </a:r>
            <a:r>
              <a:rPr lang="sr-Latn-CS" sz="3600" dirty="0" smtClean="0"/>
              <a:t>ener</a:t>
            </a:r>
            <a:r>
              <a:rPr lang="et-EE" sz="3600" dirty="0" smtClean="0"/>
              <a:t>, </a:t>
            </a:r>
            <a:r>
              <a:rPr lang="en-GB" sz="3600" dirty="0" err="1" smtClean="0"/>
              <a:t>instru</a:t>
            </a:r>
            <a:r>
              <a:rPr lang="sr-Latn-CS" sz="3600" dirty="0" smtClean="0"/>
              <a:t>k</a:t>
            </a:r>
            <a:r>
              <a:rPr lang="en-GB" sz="3600" dirty="0" smtClean="0"/>
              <a:t>tor</a:t>
            </a:r>
            <a:endParaRPr lang="en-GB" sz="3600" dirty="0" smtClean="0"/>
          </a:p>
          <a:p>
            <a:pPr>
              <a:buFont typeface="Wingdings" pitchFamily="2" charset="2"/>
              <a:buChar char="§"/>
            </a:pPr>
            <a:endParaRPr lang="en-GB" sz="3600" dirty="0" smtClean="0"/>
          </a:p>
          <a:p>
            <a:pPr lvl="4">
              <a:buFont typeface="Wingdings" pitchFamily="2" charset="2"/>
              <a:buChar char="§"/>
            </a:pPr>
            <a:r>
              <a:rPr lang="sr-Latn-CS" sz="3600" dirty="0" smtClean="0"/>
              <a:t> organizator treninga </a:t>
            </a:r>
            <a:endParaRPr lang="en-GB" sz="3600" dirty="0"/>
          </a:p>
        </p:txBody>
      </p:sp>
      <p:pic>
        <p:nvPicPr>
          <p:cNvPr id="1026" name="Picture 2" descr="arrows,businesses,characters,concepts,directions,figures,finances,Fotolia,goals,icons,ideas,investments,markets,metaphors,presentations,profits,projections,successes,symb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1008112" cy="1008112"/>
          </a:xfrm>
          <a:prstGeom prst="rect">
            <a:avLst/>
          </a:prstGeom>
          <a:noFill/>
        </p:spPr>
      </p:pic>
      <p:pic>
        <p:nvPicPr>
          <p:cNvPr id="1028" name="Picture 4" descr="activists,amplifies,announcements,coaches,communications,concepts,Fotolia,loud,loudspeakers,megaphones,microphones,presentations,speakers,speeches,warn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01008"/>
            <a:ext cx="1071910" cy="1071910"/>
          </a:xfrm>
          <a:prstGeom prst="rect">
            <a:avLst/>
          </a:prstGeom>
          <a:noFill/>
        </p:spPr>
      </p:pic>
      <p:pic>
        <p:nvPicPr>
          <p:cNvPr id="1030" name="Picture 6" descr="arrows,business concepts,challenges,collaborations,communications,concepts,connections,Fotolia,games,joins,metaphors,offices,pieces,presentations,problems,puzzles,solutions,teamwo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25144"/>
            <a:ext cx="1276102" cy="1276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338</Words>
  <Application>Microsoft Office PowerPoint</Application>
  <PresentationFormat>On-screen Show (4:3)</PresentationFormat>
  <Paragraphs>129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Sistem sertifikacije i mentorstva za interne revizore u Estoniji  </vt:lpstr>
      <vt:lpstr>Ko je interni revizor ? </vt:lpstr>
      <vt:lpstr>Interni revozori trebaju biti poštovani </vt:lpstr>
      <vt:lpstr>Dakle, osnovno pitanje je – kako unaprediti kvalitet interne revizije ? </vt:lpstr>
      <vt:lpstr>Potrebni su na kvalifikovani profesionalci </vt:lpstr>
      <vt:lpstr>Akt o revizorskim aktivnostima uređuje </vt:lpstr>
      <vt:lpstr>Sistem sertifikacije </vt:lpstr>
      <vt:lpstr>Akt o revizorskim aktivnostima takođe definiše  </vt:lpstr>
      <vt:lpstr>Postoje tri glavna igrača </vt:lpstr>
      <vt:lpstr>Program treninga </vt:lpstr>
      <vt:lpstr>Trening program u osnovnim crtama treba da uključuje:</vt:lpstr>
      <vt:lpstr>Izveštaj o treningu </vt:lpstr>
      <vt:lpstr>Trening program </vt:lpstr>
      <vt:lpstr>Shema ispita </vt:lpstr>
      <vt:lpstr>Hvala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Marina</cp:lastModifiedBy>
  <cp:revision>241</cp:revision>
  <dcterms:created xsi:type="dcterms:W3CDTF">2011-08-03T11:52:15Z</dcterms:created>
  <dcterms:modified xsi:type="dcterms:W3CDTF">2012-04-03T10:30:14Z</dcterms:modified>
</cp:coreProperties>
</file>