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sldx" ContentType="application/vnd.openxmlformats-officedocument.presentationml.slide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426" r:id="rId2"/>
    <p:sldId id="427" r:id="rId3"/>
    <p:sldId id="447" r:id="rId4"/>
    <p:sldId id="448" r:id="rId5"/>
    <p:sldId id="449" r:id="rId6"/>
    <p:sldId id="450" r:id="rId7"/>
    <p:sldId id="403" r:id="rId8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A420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5758FB7-9AC5-4552-8A53-C91805E547FA}" styleName="Téma alapján készült stílus 1 – 5. jelölőszín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647" autoAdjust="0"/>
    <p:restoredTop sz="94049" autoAdjust="0"/>
  </p:normalViewPr>
  <p:slideViewPr>
    <p:cSldViewPr>
      <p:cViewPr varScale="1">
        <p:scale>
          <a:sx n="109" d="100"/>
          <a:sy n="109" d="100"/>
        </p:scale>
        <p:origin x="1560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72421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027" y="0"/>
            <a:ext cx="2972421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69F348-2C7F-401C-92D7-DC4CE7899B6F}" type="datetimeFigureOut">
              <a:rPr lang="en-US" smtClean="0"/>
              <a:pPr/>
              <a:t>7/20/2015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675"/>
            <a:ext cx="2972421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027" y="8829675"/>
            <a:ext cx="2972421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DAE607-FF26-4835-9EAD-DBB3FB491D1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2294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3907AD67-7C60-4008-9560-6C146AAB157C}" type="datetimeFigureOut">
              <a:rPr lang="en-US" smtClean="0"/>
              <a:pPr/>
              <a:t>7/20/2015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5790"/>
            <a:ext cx="548640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E66FA965-B4FE-420C-8A3C-83B71E304D1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61750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F2E64-0A67-474B-A639-17E615330E46}" type="datetime1">
              <a:rPr lang="en-US" smtClean="0"/>
              <a:pPr/>
              <a:t>7/20/2015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72771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2589C-FC03-4259-8BBC-0BD281CB6FD4}" type="datetime1">
              <a:rPr lang="en-US" smtClean="0"/>
              <a:pPr/>
              <a:t>7/20/2015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46088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EECDC-4F87-4C25-B3AD-A2774A9FCBD3}" type="datetime1">
              <a:rPr lang="en-US" smtClean="0"/>
              <a:pPr/>
              <a:t>7/20/2015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22171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F2C02-1F7B-454E-8A54-3041221DBA6F}" type="datetime1">
              <a:rPr lang="en-US" smtClean="0"/>
              <a:pPr/>
              <a:t>7/20/2015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76936-CDE1-44C9-8756-609327187BEC}" type="datetime1">
              <a:rPr lang="en-US" smtClean="0"/>
              <a:pPr/>
              <a:t>7/20/2015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35931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C727-D177-4367-A10D-85F66D20A87B}" type="datetime1">
              <a:rPr lang="en-US" smtClean="0"/>
              <a:pPr/>
              <a:t>7/20/2015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0295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27EE1-2D06-409D-94E9-C88BA720C917}" type="datetime1">
              <a:rPr lang="en-US" smtClean="0"/>
              <a:pPr/>
              <a:t>7/20/2015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89278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72D95-2A0A-4837-AE48-53DD1A2E57A4}" type="datetime1">
              <a:rPr lang="en-US" smtClean="0"/>
              <a:pPr/>
              <a:t>7/20/2015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92014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8A60B-CE01-4442-B45E-2835CD8C19AA}" type="datetime1">
              <a:rPr lang="en-US" smtClean="0"/>
              <a:pPr/>
              <a:t>7/20/2015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85100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01E71-AD02-4FB2-A70E-7F4274975F0E}" type="datetime1">
              <a:rPr lang="en-US" smtClean="0"/>
              <a:pPr/>
              <a:t>7/20/2015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27126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8F447-F262-404B-9C87-E9F53C2B0C74}" type="datetime1">
              <a:rPr lang="en-US" smtClean="0"/>
              <a:pPr/>
              <a:t>7/20/2015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5982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495E1-C638-4617-8F56-1143B3659993}" type="datetime1">
              <a:rPr lang="en-US" smtClean="0"/>
              <a:pPr/>
              <a:t>7/20/2015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48380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EF2C02-1F7B-454E-8A54-3041221DBA6F}" type="datetime1">
              <a:rPr lang="en-US" smtClean="0"/>
              <a:pPr/>
              <a:t>7/20/2015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11114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26" Type="http://schemas.openxmlformats.org/officeDocument/2006/relationships/image" Target="../media/image25.png"/><Relationship Id="rId3" Type="http://schemas.openxmlformats.org/officeDocument/2006/relationships/image" Target="../media/image2.png"/><Relationship Id="rId21" Type="http://schemas.openxmlformats.org/officeDocument/2006/relationships/image" Target="../media/image20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5" Type="http://schemas.openxmlformats.org/officeDocument/2006/relationships/image" Target="../media/image24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20" Type="http://schemas.openxmlformats.org/officeDocument/2006/relationships/image" Target="../media/image1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24" Type="http://schemas.openxmlformats.org/officeDocument/2006/relationships/image" Target="../media/image23.jpe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23" Type="http://schemas.openxmlformats.org/officeDocument/2006/relationships/image" Target="../media/image22.png"/><Relationship Id="rId10" Type="http://schemas.openxmlformats.org/officeDocument/2006/relationships/image" Target="../media/image9.png"/><Relationship Id="rId19" Type="http://schemas.openxmlformats.org/officeDocument/2006/relationships/image" Target="../media/image18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Relationship Id="rId22" Type="http://schemas.openxmlformats.org/officeDocument/2006/relationships/image" Target="../media/image2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7" Type="http://schemas.openxmlformats.org/officeDocument/2006/relationships/image" Target="../media/image26.e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package" Target="../embeddings/Microsoft_PowerPoint_Slide1.sldx"/><Relationship Id="rId5" Type="http://schemas.openxmlformats.org/officeDocument/2006/relationships/oleObject" Target="../embeddings/oleObject1.bin"/><Relationship Id="rId4" Type="http://schemas.openxmlformats.org/officeDocument/2006/relationships/image" Target="../media/image25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png"/><Relationship Id="rId3" Type="http://schemas.openxmlformats.org/officeDocument/2006/relationships/image" Target="../media/image28.png"/><Relationship Id="rId7" Type="http://schemas.openxmlformats.org/officeDocument/2006/relationships/image" Target="../media/image25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0.png"/><Relationship Id="rId5" Type="http://schemas.openxmlformats.org/officeDocument/2006/relationships/image" Target="../media/image23.jpeg"/><Relationship Id="rId4" Type="http://schemas.openxmlformats.org/officeDocument/2006/relationships/image" Target="../media/image2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32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4663" y="406400"/>
            <a:ext cx="647700" cy="436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39" name="Picture 2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1750" y="576263"/>
            <a:ext cx="720725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0" name="Picture 29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38838" y="981075"/>
            <a:ext cx="793750" cy="401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1" name="Picture 30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288" y="1916113"/>
            <a:ext cx="865187" cy="434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2" name="Picture 31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7163" y="2527300"/>
            <a:ext cx="7905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3" name="Picture 32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1013" y="3068638"/>
            <a:ext cx="719137" cy="3603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344" name="Picture 33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088" y="3573463"/>
            <a:ext cx="863600" cy="436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5" name="Picture 34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0588" y="4783138"/>
            <a:ext cx="720725" cy="482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346" name="Picture 35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3663" y="5024438"/>
            <a:ext cx="7191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7" name="Picture 36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4988" y="5264150"/>
            <a:ext cx="720725" cy="481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8" name="Picture 37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7900" y="5445125"/>
            <a:ext cx="64770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9" name="Picture 38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2863" y="5445125"/>
            <a:ext cx="64770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50" name="Picture 39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213" y="5229225"/>
            <a:ext cx="792162" cy="39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51" name="Picture 40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8175" y="4868863"/>
            <a:ext cx="865188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52" name="Picture 41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913" y="4292600"/>
            <a:ext cx="793750" cy="439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53" name="Picture 42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2995613"/>
            <a:ext cx="863600" cy="4333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354" name="Picture 43"/>
          <p:cNvPicPr>
            <a:picLocks noChangeAspect="1" noChangeArrowheads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" y="2205038"/>
            <a:ext cx="935038" cy="468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55" name="Picture 44"/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250" y="1484313"/>
            <a:ext cx="720725" cy="481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56" name="Picture 45"/>
          <p:cNvPicPr>
            <a:picLocks noChangeAspect="1" noChangeArrowheads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975" y="981075"/>
            <a:ext cx="788988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57" name="Picture 46"/>
          <p:cNvPicPr>
            <a:picLocks noChangeAspect="1" noChangeArrowheads="1"/>
          </p:cNvPicPr>
          <p:nvPr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7075" y="541338"/>
            <a:ext cx="788988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58" name="Picture 47" descr="Russia"/>
          <p:cNvPicPr>
            <a:picLocks noChangeAspect="1" noChangeArrowheads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3644900"/>
            <a:ext cx="792162" cy="4873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359" name="Picture 28" descr="flag_hungary"/>
          <p:cNvPicPr>
            <a:picLocks noChangeAspect="1" noChangeArrowheads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025" y="1341438"/>
            <a:ext cx="792163" cy="50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60" name="Rectangle 2"/>
          <p:cNvSpPr txBox="1">
            <a:spLocks noChangeArrowheads="1"/>
          </p:cNvSpPr>
          <p:nvPr/>
        </p:nvSpPr>
        <p:spPr bwMode="auto">
          <a:xfrm>
            <a:off x="2195513" y="2420938"/>
            <a:ext cx="4897437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hr-HR" altLang="en-US" sz="3600">
                <a:solidFill>
                  <a:schemeClr val="tx2"/>
                </a:solidFill>
              </a:rPr>
              <a:t/>
            </a:r>
            <a:br>
              <a:rPr lang="hr-HR" altLang="en-US" sz="3600">
                <a:solidFill>
                  <a:schemeClr val="tx2"/>
                </a:solidFill>
              </a:rPr>
            </a:br>
            <a:endParaRPr lang="hr-HR" altLang="en-US" sz="3600">
              <a:solidFill>
                <a:schemeClr val="tx2"/>
              </a:solidFill>
            </a:endParaRPr>
          </a:p>
        </p:txBody>
      </p:sp>
      <p:sp>
        <p:nvSpPr>
          <p:cNvPr id="14361" name="Rectangle 2"/>
          <p:cNvSpPr txBox="1">
            <a:spLocks noChangeArrowheads="1"/>
          </p:cNvSpPr>
          <p:nvPr/>
        </p:nvSpPr>
        <p:spPr bwMode="auto">
          <a:xfrm>
            <a:off x="2159001" y="2183804"/>
            <a:ext cx="4897437" cy="930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hr-HR" altLang="en-US" sz="3600" dirty="0" smtClean="0">
                <a:solidFill>
                  <a:srgbClr val="0070C0"/>
                </a:solidFill>
                <a:latin typeface="Algerian" pitchFamily="82" charset="0"/>
              </a:rPr>
              <a:t> </a:t>
            </a:r>
            <a:r>
              <a:rPr lang="en-US" altLang="en-US" sz="2800" dirty="0">
                <a:solidFill>
                  <a:srgbClr val="0070C0"/>
                </a:solidFill>
                <a:latin typeface="Algerian" pitchFamily="82" charset="0"/>
              </a:rPr>
              <a:t>Internal audit</a:t>
            </a:r>
          </a:p>
          <a:p>
            <a:pPr algn="ctr" eaLnBrk="1" hangingPunct="1"/>
            <a:r>
              <a:rPr lang="en-US" altLang="en-US" sz="2800" dirty="0">
                <a:solidFill>
                  <a:srgbClr val="0070C0"/>
                </a:solidFill>
                <a:latin typeface="Algerian" pitchFamily="82" charset="0"/>
              </a:rPr>
              <a:t>Community of </a:t>
            </a:r>
            <a:r>
              <a:rPr lang="en-US" altLang="en-US" sz="2800" dirty="0" smtClean="0">
                <a:solidFill>
                  <a:srgbClr val="0070C0"/>
                </a:solidFill>
                <a:latin typeface="Algerian" pitchFamily="82" charset="0"/>
              </a:rPr>
              <a:t>practice</a:t>
            </a:r>
            <a:endParaRPr lang="hu-HU" altLang="en-US" sz="2800" dirty="0" smtClean="0">
              <a:solidFill>
                <a:srgbClr val="0070C0"/>
              </a:solidFill>
              <a:latin typeface="Algerian" pitchFamily="82" charset="0"/>
            </a:endParaRPr>
          </a:p>
        </p:txBody>
      </p:sp>
      <p:pic>
        <p:nvPicPr>
          <p:cNvPr id="14362" name="Picture 9"/>
          <p:cNvPicPr>
            <a:picLocks noChangeAspect="1" noChangeArrowheads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7650" y="42863"/>
            <a:ext cx="1114425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63" name="Picture 28"/>
          <p:cNvPicPr>
            <a:picLocks noChangeAspect="1" noChangeArrowheads="1"/>
          </p:cNvPicPr>
          <p:nvPr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6175" y="4178300"/>
            <a:ext cx="741363" cy="49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" name="Рисунок 518"/>
          <p:cNvPicPr/>
          <p:nvPr/>
        </p:nvPicPr>
        <p:blipFill>
          <a:blip r:embed="rId2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2677"/>
          <a:stretch>
            <a:fillRect/>
          </a:stretch>
        </p:blipFill>
        <p:spPr bwMode="auto">
          <a:xfrm>
            <a:off x="0" y="6324600"/>
            <a:ext cx="9144000" cy="609600"/>
          </a:xfrm>
          <a:prstGeom prst="rect">
            <a:avLst/>
          </a:prstGeom>
          <a:noFill/>
          <a:ln>
            <a:noFill/>
          </a:ln>
        </p:spPr>
      </p:pic>
      <p:sp>
        <p:nvSpPr>
          <p:cNvPr id="30" name="Subtitle 2"/>
          <p:cNvSpPr>
            <a:spLocks noGrp="1"/>
          </p:cNvSpPr>
          <p:nvPr>
            <p:ph type="subTitle" idx="1"/>
          </p:nvPr>
        </p:nvSpPr>
        <p:spPr>
          <a:xfrm>
            <a:off x="2088066" y="3654639"/>
            <a:ext cx="5143500" cy="762000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800" b="1" i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Strategic Action Plan 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2800" b="1" i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FY2016-2017</a:t>
            </a:r>
          </a:p>
        </p:txBody>
      </p:sp>
    </p:spTree>
    <p:extLst>
      <p:ext uri="{BB962C8B-B14F-4D97-AF65-F5344CB8AC3E}">
        <p14:creationId xmlns:p14="http://schemas.microsoft.com/office/powerpoint/2010/main" val="3495375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Rectangle 16"/>
          <p:cNvSpPr txBox="1">
            <a:spLocks noChangeArrowheads="1"/>
          </p:cNvSpPr>
          <p:nvPr/>
        </p:nvSpPr>
        <p:spPr bwMode="auto">
          <a:xfrm>
            <a:off x="684213" y="136524"/>
            <a:ext cx="7391400" cy="7778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altLang="en-US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Our Mission</a:t>
            </a:r>
          </a:p>
        </p:txBody>
      </p:sp>
      <p:sp>
        <p:nvSpPr>
          <p:cNvPr id="3" name="Rectangle 2"/>
          <p:cNvSpPr/>
          <p:nvPr/>
        </p:nvSpPr>
        <p:spPr>
          <a:xfrm>
            <a:off x="590550" y="750888"/>
            <a:ext cx="7859713" cy="107721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sz="1600" dirty="0">
                <a:solidFill>
                  <a:srgbClr val="0070C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IA COP offer</a:t>
            </a:r>
            <a:r>
              <a:rPr lang="hr-HR" sz="1600" dirty="0">
                <a:solidFill>
                  <a:srgbClr val="0070C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s</a:t>
            </a:r>
            <a:r>
              <a:rPr lang="en-US" sz="1600" dirty="0">
                <a:solidFill>
                  <a:srgbClr val="0070C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support to its member countries</a:t>
            </a:r>
          </a:p>
          <a:p>
            <a:pPr algn="ctr" eaLnBrk="1" hangingPunct="1">
              <a:defRPr/>
            </a:pPr>
            <a:r>
              <a:rPr lang="en-US" sz="1600" dirty="0">
                <a:solidFill>
                  <a:srgbClr val="0070C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in establishing </a:t>
            </a:r>
            <a:r>
              <a:rPr lang="en-US" sz="1600" b="1" dirty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modern</a:t>
            </a:r>
            <a:r>
              <a:rPr lang="en-US" sz="1600" dirty="0">
                <a:solidFill>
                  <a:srgbClr val="C0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1600" dirty="0">
                <a:solidFill>
                  <a:srgbClr val="0070C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and </a:t>
            </a:r>
            <a:r>
              <a:rPr lang="en-US" sz="1600" b="1" dirty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effective</a:t>
            </a:r>
            <a:r>
              <a:rPr lang="en-US" sz="1600" dirty="0">
                <a:solidFill>
                  <a:srgbClr val="C0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1600" dirty="0">
                <a:solidFill>
                  <a:srgbClr val="0070C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Internal Audit system that </a:t>
            </a:r>
          </a:p>
          <a:p>
            <a:pPr algn="ctr" eaLnBrk="1" hangingPunct="1">
              <a:defRPr/>
            </a:pPr>
            <a:r>
              <a:rPr lang="en-US" sz="1600" dirty="0">
                <a:solidFill>
                  <a:srgbClr val="0070C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meets international </a:t>
            </a:r>
            <a:r>
              <a:rPr lang="en-US" sz="1600" dirty="0" smtClean="0">
                <a:solidFill>
                  <a:srgbClr val="0070C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standards </a:t>
            </a:r>
            <a:r>
              <a:rPr lang="en-US" sz="1600" dirty="0">
                <a:solidFill>
                  <a:srgbClr val="0070C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and </a:t>
            </a:r>
            <a:r>
              <a:rPr lang="en-US" sz="1600" dirty="0" smtClean="0">
                <a:solidFill>
                  <a:srgbClr val="0070C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best practices </a:t>
            </a:r>
            <a:r>
              <a:rPr lang="en-US" sz="1600" dirty="0">
                <a:solidFill>
                  <a:srgbClr val="0070C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and </a:t>
            </a:r>
          </a:p>
          <a:p>
            <a:pPr algn="ctr" eaLnBrk="1" hangingPunct="1">
              <a:defRPr/>
            </a:pPr>
            <a:r>
              <a:rPr lang="en-US" sz="1600" dirty="0">
                <a:solidFill>
                  <a:srgbClr val="0070C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is a key for </a:t>
            </a:r>
            <a:r>
              <a:rPr lang="en-US" sz="1600" b="1" dirty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good governance </a:t>
            </a:r>
            <a:r>
              <a:rPr lang="en-US" sz="1600" dirty="0">
                <a:solidFill>
                  <a:srgbClr val="0070C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and </a:t>
            </a:r>
            <a:r>
              <a:rPr lang="en-US" sz="1600" b="1" dirty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accountability</a:t>
            </a:r>
            <a:r>
              <a:rPr lang="en-US" sz="1600" dirty="0">
                <a:solidFill>
                  <a:srgbClr val="0070C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in the public </a:t>
            </a:r>
            <a:r>
              <a:rPr lang="en-US" sz="1600" dirty="0" smtClean="0">
                <a:solidFill>
                  <a:srgbClr val="0070C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sector</a:t>
            </a:r>
            <a:endParaRPr lang="en-US" sz="1600" dirty="0">
              <a:solidFill>
                <a:srgbClr val="0070C0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pic>
        <p:nvPicPr>
          <p:cNvPr id="15368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7650" y="42863"/>
            <a:ext cx="1114425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Рисунок 518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2677"/>
          <a:stretch>
            <a:fillRect/>
          </a:stretch>
        </p:blipFill>
        <p:spPr bwMode="auto">
          <a:xfrm>
            <a:off x="0" y="6324600"/>
            <a:ext cx="9144000" cy="609600"/>
          </a:xfrm>
          <a:prstGeom prst="rect">
            <a:avLst/>
          </a:prstGeom>
          <a:noFill/>
          <a:ln>
            <a:noFill/>
          </a:ln>
        </p:spPr>
      </p:pic>
      <p:sp>
        <p:nvSpPr>
          <p:cNvPr id="19" name="Rectangle 16"/>
          <p:cNvSpPr txBox="1">
            <a:spLocks noChangeArrowheads="1"/>
          </p:cNvSpPr>
          <p:nvPr/>
        </p:nvSpPr>
        <p:spPr bwMode="auto">
          <a:xfrm>
            <a:off x="836613" y="1702492"/>
            <a:ext cx="7391400" cy="7778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altLang="en-US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Our </a:t>
            </a:r>
            <a:r>
              <a:rPr lang="en-US" altLang="en-US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Core Values</a:t>
            </a:r>
            <a:endParaRPr lang="en-US" altLang="en-US" sz="24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742950" y="2316856"/>
            <a:ext cx="7859713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GB" sz="1600" b="1" dirty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Professionalism</a:t>
            </a:r>
            <a:r>
              <a:rPr lang="en-GB" sz="1600" dirty="0">
                <a:solidFill>
                  <a:srgbClr val="0070C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, </a:t>
            </a:r>
            <a:r>
              <a:rPr lang="en-GB" sz="1600" b="1" dirty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dedication</a:t>
            </a:r>
            <a:r>
              <a:rPr lang="en-GB" sz="1600" dirty="0">
                <a:solidFill>
                  <a:srgbClr val="0070C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to reforms, commitment to </a:t>
            </a:r>
            <a:r>
              <a:rPr lang="en-GB" sz="1600" b="1" dirty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sharing knowledge </a:t>
            </a:r>
            <a:endParaRPr lang="en-GB" sz="1600" b="1" dirty="0" smtClean="0">
              <a:solidFill>
                <a:srgbClr val="FF0000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algn="ctr"/>
            <a:r>
              <a:rPr lang="en-GB" sz="1600" dirty="0" smtClean="0">
                <a:solidFill>
                  <a:srgbClr val="0070C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and experience </a:t>
            </a:r>
            <a:r>
              <a:rPr lang="en-GB" sz="1600" dirty="0">
                <a:solidFill>
                  <a:srgbClr val="0070C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with the community (as professional family of peers), </a:t>
            </a:r>
            <a:endParaRPr lang="en-GB" sz="1600" dirty="0" smtClean="0">
              <a:solidFill>
                <a:srgbClr val="0070C0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algn="ctr"/>
            <a:r>
              <a:rPr lang="en-GB" sz="1600" b="1" dirty="0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trust</a:t>
            </a:r>
            <a:r>
              <a:rPr lang="en-GB" sz="1600" dirty="0">
                <a:solidFill>
                  <a:srgbClr val="0070C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, </a:t>
            </a:r>
            <a:r>
              <a:rPr lang="en-GB" sz="1600" b="1" dirty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unity</a:t>
            </a:r>
            <a:r>
              <a:rPr lang="en-GB" sz="1600" dirty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GB" sz="1600" dirty="0">
                <a:solidFill>
                  <a:srgbClr val="0070C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and </a:t>
            </a:r>
            <a:r>
              <a:rPr lang="en-GB" sz="1600" b="1" dirty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respect</a:t>
            </a:r>
            <a:r>
              <a:rPr lang="en-GB" sz="1600" dirty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GB" sz="1600" dirty="0">
                <a:solidFill>
                  <a:srgbClr val="0070C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to diversity of 23 member countries.  </a:t>
            </a:r>
            <a:endParaRPr lang="en-US" sz="1600" dirty="0">
              <a:solidFill>
                <a:srgbClr val="0070C0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21" name="Rectangle 16"/>
          <p:cNvSpPr txBox="1">
            <a:spLocks noChangeArrowheads="1"/>
          </p:cNvSpPr>
          <p:nvPr/>
        </p:nvSpPr>
        <p:spPr bwMode="auto">
          <a:xfrm>
            <a:off x="-609600" y="4082943"/>
            <a:ext cx="4634706" cy="7778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GB" sz="24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IACOP</a:t>
            </a:r>
            <a:r>
              <a:rPr lang="en-GB" sz="2400" b="1" dirty="0"/>
              <a:t> </a:t>
            </a:r>
            <a:r>
              <a:rPr lang="en-GB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Motto</a:t>
            </a:r>
            <a:endParaRPr lang="en-US" sz="24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5486400" y="3369451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42536305"/>
              </p:ext>
            </p:extLst>
          </p:nvPr>
        </p:nvGraphicFramePr>
        <p:xfrm>
          <a:off x="4503420" y="3257550"/>
          <a:ext cx="4486275" cy="3371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0" name="Slide" r:id="rId6" imgW="4495785" imgH="3372459" progId="PowerPoint.Slide.12">
                  <p:embed/>
                </p:oleObj>
              </mc:Choice>
              <mc:Fallback>
                <p:oleObj name="Slide" r:id="rId6" imgW="4495785" imgH="3372459" progId="PowerPoint.Slide.12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3420" y="3257550"/>
                        <a:ext cx="4486275" cy="3371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3" name="Group 22"/>
          <p:cNvGrpSpPr/>
          <p:nvPr/>
        </p:nvGrpSpPr>
        <p:grpSpPr>
          <a:xfrm>
            <a:off x="304800" y="4719935"/>
            <a:ext cx="2895600" cy="461665"/>
            <a:chOff x="990600" y="3698142"/>
            <a:chExt cx="2895600" cy="461665"/>
          </a:xfrm>
        </p:grpSpPr>
        <p:sp>
          <p:nvSpPr>
            <p:cNvPr id="22" name="Rectangle 21"/>
            <p:cNvSpPr/>
            <p:nvPr/>
          </p:nvSpPr>
          <p:spPr>
            <a:xfrm>
              <a:off x="990600" y="3698142"/>
              <a:ext cx="2895600" cy="461665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GB" sz="2400" b="1" i="1" dirty="0" err="1" smtClean="0">
                  <a:ln w="6600">
                    <a:solidFill>
                      <a:schemeClr val="accent2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dist="38100" dir="2700000" algn="tl" rotWithShape="0">
                      <a:schemeClr val="accent2"/>
                    </a:outerShdw>
                  </a:effectLst>
                </a:rPr>
                <a:t>unityINdiversity</a:t>
              </a:r>
              <a:endParaRPr lang="en-US" sz="24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2203450" y="3949700"/>
              <a:ext cx="76200" cy="45719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7" name="Right Arrow 26"/>
          <p:cNvSpPr/>
          <p:nvPr/>
        </p:nvSpPr>
        <p:spPr>
          <a:xfrm>
            <a:off x="2971800" y="4471881"/>
            <a:ext cx="1219200" cy="6335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13357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9" grpId="0"/>
      <p:bldP spid="20" grpId="0"/>
      <p:bldP spid="21" grpId="0"/>
      <p:bldP spid="2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2700" b="1" dirty="0" err="1">
                <a:solidFill>
                  <a:srgbClr val="0070C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IACOP</a:t>
            </a:r>
            <a:r>
              <a:rPr lang="en-GB" sz="2700" b="1" dirty="0">
                <a:solidFill>
                  <a:srgbClr val="0070C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Balanced Scorecard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5" name="AutoShape 3"/>
          <p:cNvSpPr>
            <a:spLocks noChangeArrowheads="1"/>
          </p:cNvSpPr>
          <p:nvPr/>
        </p:nvSpPr>
        <p:spPr bwMode="auto">
          <a:xfrm>
            <a:off x="1074258" y="2914889"/>
            <a:ext cx="2230122" cy="1777206"/>
          </a:xfrm>
          <a:prstGeom prst="roundRect">
            <a:avLst>
              <a:gd name="adj" fmla="val 16667"/>
            </a:avLst>
          </a:prstGeom>
          <a:solidFill>
            <a:srgbClr val="00B050"/>
          </a:solidFill>
          <a:ln>
            <a:noFill/>
          </a:ln>
          <a:extLst/>
        </p:spPr>
        <p:txBody>
          <a:bodyPr wrap="square" anchor="ctr">
            <a:noAutofit/>
          </a:bodyPr>
          <a:lstStyle/>
          <a:p>
            <a:pPr marL="0" marR="0" algn="ctr" fontAlgn="base">
              <a:spcBef>
                <a:spcPts val="0"/>
              </a:spcBef>
              <a:spcAft>
                <a:spcPts val="0"/>
              </a:spcAft>
            </a:pPr>
            <a:r>
              <a:rPr lang="hu-HU" sz="1400" b="1" kern="1200" dirty="0">
                <a:solidFill>
                  <a:srgbClr val="FFFF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Customer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algn="ctr" fontAlgn="base">
              <a:spcBef>
                <a:spcPts val="0"/>
              </a:spcBef>
              <a:spcAft>
                <a:spcPts val="0"/>
              </a:spcAft>
            </a:pPr>
            <a:r>
              <a:rPr lang="hu-HU" sz="1400" b="1" kern="1200" dirty="0">
                <a:solidFill>
                  <a:srgbClr val="FFFF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algn="ctr" fontAlgn="base">
              <a:spcBef>
                <a:spcPts val="0"/>
              </a:spcBef>
              <a:spcAft>
                <a:spcPts val="0"/>
              </a:spcAft>
            </a:pPr>
            <a:r>
              <a:rPr lang="hu-HU" sz="1400" kern="1200" dirty="0">
                <a:solidFill>
                  <a:srgbClr val="FFFF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To serve our 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algn="ctr" fontAlgn="base">
              <a:spcBef>
                <a:spcPts val="0"/>
              </a:spcBef>
              <a:spcAft>
                <a:spcPts val="0"/>
              </a:spcAft>
            </a:pPr>
            <a:r>
              <a:rPr lang="hu-HU" sz="1400" b="1" kern="1200" dirty="0">
                <a:solidFill>
                  <a:srgbClr val="FFFF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governments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" name="AutoShape 5"/>
          <p:cNvSpPr>
            <a:spLocks noChangeArrowheads="1"/>
          </p:cNvSpPr>
          <p:nvPr/>
        </p:nvSpPr>
        <p:spPr bwMode="auto">
          <a:xfrm>
            <a:off x="3139121" y="942977"/>
            <a:ext cx="2703195" cy="1935638"/>
          </a:xfrm>
          <a:prstGeom prst="roundRect">
            <a:avLst>
              <a:gd name="adj" fmla="val 16667"/>
            </a:avLst>
          </a:pr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anchor="ctr">
            <a:noAutofit/>
          </a:bodyPr>
          <a:lstStyle/>
          <a:p>
            <a:pPr marL="0" marR="0" algn="ctr" fontAlgn="base">
              <a:spcBef>
                <a:spcPts val="0"/>
              </a:spcBef>
              <a:spcAft>
                <a:spcPts val="0"/>
              </a:spcAft>
            </a:pPr>
            <a:r>
              <a:rPr lang="hu-HU" sz="1400" b="1" kern="1200">
                <a:solidFill>
                  <a:srgbClr val="FFFF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Internal Processes </a:t>
            </a:r>
            <a:endParaRPr lang="en-US" sz="12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algn="ctr" fontAlgn="base">
              <a:spcBef>
                <a:spcPts val="0"/>
              </a:spcBef>
              <a:spcAft>
                <a:spcPts val="0"/>
              </a:spcAft>
            </a:pPr>
            <a:r>
              <a:rPr lang="hu-HU" sz="14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n-US" sz="12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algn="ctr" fontAlgn="base">
              <a:spcBef>
                <a:spcPts val="0"/>
              </a:spcBef>
              <a:spcAft>
                <a:spcPts val="0"/>
              </a:spcAft>
            </a:pPr>
            <a:r>
              <a:rPr lang="hu-HU" sz="1400" kern="1200">
                <a:solidFill>
                  <a:srgbClr val="FFFF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To </a:t>
            </a:r>
            <a:r>
              <a:rPr lang="hu-HU" sz="1400" i="1" kern="1200">
                <a:solidFill>
                  <a:srgbClr val="FFFF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maintain</a:t>
            </a:r>
            <a:r>
              <a:rPr lang="hu-HU" sz="1400" kern="1200">
                <a:solidFill>
                  <a:srgbClr val="FFFF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and </a:t>
            </a:r>
            <a:r>
              <a:rPr lang="hu-HU" sz="1400" i="1" kern="1200">
                <a:solidFill>
                  <a:srgbClr val="FFFF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develop</a:t>
            </a:r>
            <a:r>
              <a:rPr lang="hu-HU" sz="1400" kern="1200">
                <a:solidFill>
                  <a:srgbClr val="FFFF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a </a:t>
            </a:r>
            <a:endParaRPr lang="en-US" sz="12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algn="ctr" fontAlgn="base">
              <a:spcBef>
                <a:spcPts val="0"/>
              </a:spcBef>
              <a:spcAft>
                <a:spcPts val="0"/>
              </a:spcAft>
            </a:pPr>
            <a:r>
              <a:rPr lang="hu-HU" sz="1400" b="1" kern="1200">
                <a:solidFill>
                  <a:srgbClr val="FFFF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volunteer</a:t>
            </a:r>
            <a:r>
              <a:rPr lang="hu-HU" sz="1400" kern="1200">
                <a:solidFill>
                  <a:srgbClr val="FFFF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network of internal audit professionals through ‘peer’ learning, </a:t>
            </a:r>
            <a:endParaRPr lang="en-US" sz="12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algn="ctr" fontAlgn="base">
              <a:spcBef>
                <a:spcPts val="0"/>
              </a:spcBef>
              <a:spcAft>
                <a:spcPts val="0"/>
              </a:spcAft>
            </a:pPr>
            <a:r>
              <a:rPr lang="hu-HU" sz="1400" kern="1200">
                <a:solidFill>
                  <a:srgbClr val="FFFF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knowledge management </a:t>
            </a:r>
            <a:endParaRPr lang="en-US" sz="12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algn="ctr" fontAlgn="base">
              <a:spcBef>
                <a:spcPts val="0"/>
              </a:spcBef>
              <a:spcAft>
                <a:spcPts val="0"/>
              </a:spcAft>
            </a:pPr>
            <a:r>
              <a:rPr lang="hu-HU" sz="1400" kern="1200">
                <a:solidFill>
                  <a:srgbClr val="FFFF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with range of activities</a:t>
            </a:r>
            <a:endParaRPr lang="en-US" sz="12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7" name="AutoShape 4"/>
          <p:cNvSpPr>
            <a:spLocks noChangeArrowheads="1"/>
          </p:cNvSpPr>
          <p:nvPr/>
        </p:nvSpPr>
        <p:spPr bwMode="auto">
          <a:xfrm>
            <a:off x="5682458" y="2863375"/>
            <a:ext cx="2432054" cy="1874680"/>
          </a:xfrm>
          <a:prstGeom prst="roundRect">
            <a:avLst>
              <a:gd name="adj" fmla="val 16667"/>
            </a:avLst>
          </a:prstGeom>
          <a:solidFill>
            <a:srgbClr val="C00000"/>
          </a:solidFill>
          <a:ln>
            <a:noFill/>
          </a:ln>
        </p:spPr>
        <p:txBody>
          <a:bodyPr wrap="square" anchor="ctr">
            <a:noAutofit/>
          </a:bodyPr>
          <a:lstStyle/>
          <a:p>
            <a:pPr marL="0" marR="0" algn="ctr" fontAlgn="base">
              <a:spcBef>
                <a:spcPts val="0"/>
              </a:spcBef>
              <a:spcAft>
                <a:spcPts val="0"/>
              </a:spcAft>
            </a:pPr>
            <a:r>
              <a:rPr lang="hu-HU" sz="1400" b="1" kern="1200" dirty="0">
                <a:solidFill>
                  <a:srgbClr val="FFFF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Financial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algn="ctr" fontAlgn="base">
              <a:spcBef>
                <a:spcPts val="0"/>
              </a:spcBef>
              <a:spcAft>
                <a:spcPts val="0"/>
              </a:spcAft>
            </a:pPr>
            <a:r>
              <a:rPr lang="hu-HU" sz="14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algn="ctr" fontAlgn="base">
              <a:spcBef>
                <a:spcPts val="0"/>
              </a:spcBef>
              <a:spcAft>
                <a:spcPts val="0"/>
              </a:spcAft>
            </a:pPr>
            <a:r>
              <a:rPr lang="hr-HR" sz="1400" kern="1200" dirty="0">
                <a:solidFill>
                  <a:srgbClr val="FFFF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</a:t>
            </a:r>
            <a:r>
              <a:rPr lang="hu-HU" sz="1400" kern="1200" dirty="0">
                <a:solidFill>
                  <a:srgbClr val="FFFF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ccomplish </a:t>
            </a:r>
            <a:r>
              <a:rPr lang="hr-HR" sz="1400" kern="1200" dirty="0">
                <a:solidFill>
                  <a:srgbClr val="FFFF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don</a:t>
            </a:r>
            <a:r>
              <a:rPr lang="hu-HU" sz="1400" kern="1200" dirty="0">
                <a:solidFill>
                  <a:srgbClr val="FFFF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ors’ needs</a:t>
            </a:r>
            <a:r>
              <a:rPr lang="hr-HR" sz="1400" kern="1200" dirty="0">
                <a:solidFill>
                  <a:srgbClr val="FFFF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and m</a:t>
            </a:r>
            <a:r>
              <a:rPr lang="hu-HU" sz="1400" kern="1200" dirty="0">
                <a:solidFill>
                  <a:srgbClr val="FFFF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ake best value for money of PEMPAL with the help of Secretariat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8" name="AutoShape 6"/>
          <p:cNvSpPr>
            <a:spLocks noChangeArrowheads="1"/>
          </p:cNvSpPr>
          <p:nvPr/>
        </p:nvSpPr>
        <p:spPr bwMode="auto">
          <a:xfrm>
            <a:off x="3160712" y="4724401"/>
            <a:ext cx="2683828" cy="1950719"/>
          </a:xfrm>
          <a:prstGeom prst="roundRect">
            <a:avLst>
              <a:gd name="adj" fmla="val 16667"/>
            </a:avLst>
          </a:prstGeom>
          <a:solidFill>
            <a:srgbClr val="FF99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anchor="ctr">
            <a:noAutofit/>
          </a:bodyPr>
          <a:lstStyle/>
          <a:p>
            <a:pPr marL="0" marR="0" algn="ctr" fontAlgn="base">
              <a:spcBef>
                <a:spcPts val="0"/>
              </a:spcBef>
              <a:spcAft>
                <a:spcPts val="0"/>
              </a:spcAft>
            </a:pPr>
            <a:r>
              <a:rPr lang="hu-HU" sz="1400" b="1" kern="1200" dirty="0">
                <a:solidFill>
                  <a:srgbClr val="FFFF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Learning and Growth 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algn="ctr" fontAlgn="base">
              <a:spcBef>
                <a:spcPts val="0"/>
              </a:spcBef>
              <a:spcAft>
                <a:spcPts val="0"/>
              </a:spcAft>
            </a:pPr>
            <a:r>
              <a:rPr lang="hu-HU" sz="14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algn="ctr" fontAlgn="base">
              <a:spcBef>
                <a:spcPts val="0"/>
              </a:spcBef>
              <a:spcAft>
                <a:spcPts val="0"/>
              </a:spcAft>
            </a:pPr>
            <a:r>
              <a:rPr lang="hu-HU" sz="1400" kern="1200" dirty="0">
                <a:solidFill>
                  <a:srgbClr val="FFFF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Develop the </a:t>
            </a:r>
            <a:r>
              <a:rPr lang="hr-HR" sz="1400" kern="1200" dirty="0">
                <a:solidFill>
                  <a:srgbClr val="FFFF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v</a:t>
            </a:r>
            <a:r>
              <a:rPr lang="hu-HU" sz="1400" kern="1200" dirty="0">
                <a:solidFill>
                  <a:srgbClr val="FFFF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olunteering</a:t>
            </a:r>
            <a:r>
              <a:rPr lang="hr-HR" sz="1400" kern="1200" dirty="0">
                <a:solidFill>
                  <a:srgbClr val="FFFF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,</a:t>
            </a:r>
            <a:r>
              <a:rPr lang="hr-HR" sz="1400" b="1" kern="1200" dirty="0">
                <a:solidFill>
                  <a:srgbClr val="FFFF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1400" kern="1200" dirty="0">
                <a:solidFill>
                  <a:srgbClr val="FFFF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Executive Committee leadership, self sustainability 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algn="ctr" fontAlgn="base">
              <a:spcBef>
                <a:spcPts val="0"/>
              </a:spcBef>
              <a:spcAft>
                <a:spcPts val="0"/>
              </a:spcAft>
            </a:pPr>
            <a:r>
              <a:rPr lang="hu-HU" sz="1400" kern="1200" dirty="0">
                <a:solidFill>
                  <a:srgbClr val="FFFF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of IA COP Working Groups, coordination with Steering Committee and other COPs 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9" name="Quad Arrow 8"/>
          <p:cNvSpPr/>
          <p:nvPr/>
        </p:nvSpPr>
        <p:spPr>
          <a:xfrm>
            <a:off x="3613114" y="2937511"/>
            <a:ext cx="1760610" cy="1731963"/>
          </a:xfrm>
          <a:prstGeom prst="quadArrow">
            <a:avLst>
              <a:gd name="adj1" fmla="val 8642"/>
              <a:gd name="adj2" fmla="val 14568"/>
              <a:gd name="adj3" fmla="val 2030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pic>
        <p:nvPicPr>
          <p:cNvPr id="10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7650" y="42863"/>
            <a:ext cx="1114425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32426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457200" y="454027"/>
            <a:ext cx="82296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b="1" dirty="0" err="1" smtClean="0">
                <a:solidFill>
                  <a:srgbClr val="0070C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IACOP</a:t>
            </a:r>
            <a:r>
              <a:rPr lang="hu-HU" sz="2400" b="1" dirty="0" smtClean="0">
                <a:solidFill>
                  <a:srgbClr val="0070C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Objectives</a:t>
            </a:r>
            <a:endParaRPr lang="ru-RU" sz="2400" b="1" dirty="0">
              <a:solidFill>
                <a:srgbClr val="0070C0"/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6" name="Tartalom helye 1"/>
          <p:cNvSpPr txBox="1">
            <a:spLocks/>
          </p:cNvSpPr>
          <p:nvPr/>
        </p:nvSpPr>
        <p:spPr>
          <a:xfrm>
            <a:off x="533400" y="12954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Font typeface="+mj-lt"/>
              <a:buAutoNum type="arabicParenR"/>
            </a:pPr>
            <a:r>
              <a:rPr lang="en-GB" sz="2000" dirty="0" smtClean="0"/>
              <a:t>Addressing </a:t>
            </a:r>
            <a:r>
              <a:rPr lang="en-GB" sz="2000" b="1" dirty="0" smtClean="0">
                <a:solidFill>
                  <a:srgbClr val="FF0000"/>
                </a:solidFill>
              </a:rPr>
              <a:t>priorities of member countries </a:t>
            </a:r>
            <a:r>
              <a:rPr lang="en-GB" sz="2000" dirty="0" smtClean="0"/>
              <a:t>and helping them to solve challenges in </a:t>
            </a:r>
            <a:r>
              <a:rPr lang="en-GB" sz="2000" dirty="0" err="1" smtClean="0"/>
              <a:t>IACOP</a:t>
            </a:r>
            <a:r>
              <a:rPr lang="en-GB" sz="2000" dirty="0" smtClean="0"/>
              <a:t> functional area.</a:t>
            </a:r>
            <a:endParaRPr lang="hu-HU" sz="2000" dirty="0" smtClean="0"/>
          </a:p>
          <a:p>
            <a:pPr algn="just">
              <a:buFont typeface="+mj-lt"/>
              <a:buAutoNum type="arabicParenR"/>
            </a:pPr>
            <a:r>
              <a:rPr lang="en-GB" sz="2000" dirty="0" smtClean="0"/>
              <a:t>Providing </a:t>
            </a:r>
            <a:r>
              <a:rPr lang="en-GB" sz="2000" b="1" dirty="0" smtClean="0">
                <a:solidFill>
                  <a:srgbClr val="FF0000"/>
                </a:solidFill>
              </a:rPr>
              <a:t>quality resources and sustainable network </a:t>
            </a:r>
            <a:r>
              <a:rPr lang="en-GB" sz="2000" dirty="0" smtClean="0"/>
              <a:t>services to members, which are in line with relevant IA best practices and international standards. Promoting dedicated, sustainable and professional membership having a voice and influence and supported by appropriate leadership and communication technologies.</a:t>
            </a:r>
            <a:endParaRPr lang="hu-HU" sz="2000" dirty="0" smtClean="0"/>
          </a:p>
          <a:p>
            <a:pPr algn="just">
              <a:buFont typeface="+mj-lt"/>
              <a:buAutoNum type="arabicParenR"/>
            </a:pPr>
            <a:r>
              <a:rPr lang="en-GB" sz="2000" dirty="0" smtClean="0"/>
              <a:t>Ensuring </a:t>
            </a:r>
            <a:r>
              <a:rPr lang="en-GB" sz="2000" b="1" dirty="0" smtClean="0">
                <a:solidFill>
                  <a:srgbClr val="FF0000"/>
                </a:solidFill>
              </a:rPr>
              <a:t>financially sustainable network </a:t>
            </a:r>
            <a:r>
              <a:rPr lang="en-GB" sz="2000" dirty="0" smtClean="0"/>
              <a:t>of IA professionals, supported by development partners and member countries’ in-kind and financial contributions, and via other sources of income (e.g. selling knowledge products, participation in </a:t>
            </a:r>
            <a:r>
              <a:rPr lang="en-GB" sz="2000" dirty="0" err="1" smtClean="0"/>
              <a:t>IACOP</a:t>
            </a:r>
            <a:r>
              <a:rPr lang="en-GB" sz="2000" dirty="0" smtClean="0"/>
              <a:t> events, etc.)</a:t>
            </a:r>
            <a:endParaRPr lang="hu-HU" sz="2000" dirty="0" smtClean="0"/>
          </a:p>
          <a:p>
            <a:pPr algn="just">
              <a:buFont typeface="+mj-lt"/>
              <a:buAutoNum type="arabicParenR"/>
            </a:pPr>
            <a:r>
              <a:rPr lang="en-GB" sz="2000" dirty="0" smtClean="0"/>
              <a:t>Raising </a:t>
            </a:r>
            <a:r>
              <a:rPr lang="en-GB" sz="2000" b="1" dirty="0" smtClean="0">
                <a:solidFill>
                  <a:srgbClr val="FF0000"/>
                </a:solidFill>
              </a:rPr>
              <a:t>awareness</a:t>
            </a:r>
            <a:r>
              <a:rPr lang="en-GB" sz="2000" dirty="0" smtClean="0"/>
              <a:t> of high government and political levels regarding the benefits and value of </a:t>
            </a:r>
            <a:r>
              <a:rPr lang="en-GB" sz="2000" dirty="0" err="1" smtClean="0"/>
              <a:t>IACOP</a:t>
            </a:r>
            <a:r>
              <a:rPr lang="en-GB" sz="2000" dirty="0" smtClean="0"/>
              <a:t> impact on reforms.</a:t>
            </a:r>
            <a:endParaRPr lang="hu-HU" sz="2000" dirty="0" smtClean="0"/>
          </a:p>
          <a:p>
            <a:pPr algn="just">
              <a:buFont typeface="+mj-lt"/>
              <a:buAutoNum type="arabicParenR"/>
            </a:pPr>
            <a:endParaRPr lang="hu-HU" sz="2000" dirty="0" smtClean="0"/>
          </a:p>
          <a:p>
            <a:pPr marL="0" indent="0" algn="just">
              <a:buFont typeface="Arial" pitchFamily="34" charset="0"/>
              <a:buNone/>
            </a:pPr>
            <a:endParaRPr lang="hu-HU" sz="2000" dirty="0"/>
          </a:p>
        </p:txBody>
      </p:sp>
      <p:pic>
        <p:nvPicPr>
          <p:cNvPr id="7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7650" y="42863"/>
            <a:ext cx="1114425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67188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5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7650" y="42863"/>
            <a:ext cx="1114425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304800" y="240507"/>
            <a:ext cx="8229600" cy="685800"/>
          </a:xfrm>
        </p:spPr>
        <p:txBody>
          <a:bodyPr>
            <a:normAutofit/>
          </a:bodyPr>
          <a:lstStyle/>
          <a:p>
            <a:r>
              <a:rPr lang="hu-HU" sz="2400" b="1" dirty="0" smtClean="0">
                <a:solidFill>
                  <a:srgbClr val="0070C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Strategic Priorities </a:t>
            </a:r>
            <a:r>
              <a:rPr lang="en-US" sz="2400" b="1" dirty="0" smtClean="0">
                <a:solidFill>
                  <a:srgbClr val="0070C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f</a:t>
            </a:r>
            <a:r>
              <a:rPr lang="hu-HU" sz="2400" b="1" dirty="0" smtClean="0">
                <a:solidFill>
                  <a:srgbClr val="0070C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or 2015-2017</a:t>
            </a:r>
            <a:endParaRPr lang="ru-RU" sz="2400" b="1" dirty="0">
              <a:solidFill>
                <a:srgbClr val="0070C0"/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7" name="Tartalom helye 1"/>
          <p:cNvSpPr>
            <a:spLocks noGrp="1"/>
          </p:cNvSpPr>
          <p:nvPr>
            <p:ph idx="1"/>
          </p:nvPr>
        </p:nvSpPr>
        <p:spPr>
          <a:xfrm>
            <a:off x="457200" y="1131571"/>
            <a:ext cx="8229600" cy="2830829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16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Priority themes for the FY </a:t>
            </a:r>
            <a:r>
              <a:rPr lang="en-US" sz="1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2016-2017</a:t>
            </a:r>
            <a:r>
              <a:rPr lang="en-US" sz="1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:</a:t>
            </a:r>
            <a:endParaRPr lang="hu-HU" sz="16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lvl="0" algn="just">
              <a:buFont typeface="Wingdings" panose="05000000000000000000" pitchFamily="2" charset="2"/>
              <a:buChar char="ü"/>
            </a:pPr>
            <a:r>
              <a:rPr lang="en-US" sz="1600" dirty="0"/>
              <a:t>FMC implementation with emphasize on accountability and transparency (new working group)</a:t>
            </a:r>
            <a:endParaRPr lang="hu-HU" sz="1600" dirty="0"/>
          </a:p>
          <a:p>
            <a:pPr lvl="0" algn="just">
              <a:buFont typeface="Wingdings" panose="05000000000000000000" pitchFamily="2" charset="2"/>
              <a:buChar char="ü"/>
            </a:pPr>
            <a:r>
              <a:rPr lang="en-US" sz="1600" dirty="0"/>
              <a:t>Relationship of Internal Audit with Financial Inspection and External Audit (RIFIX continuing working group)</a:t>
            </a:r>
            <a:endParaRPr lang="hu-HU" sz="1600" dirty="0"/>
          </a:p>
          <a:p>
            <a:pPr lvl="0" algn="just">
              <a:buFont typeface="Wingdings" panose="05000000000000000000" pitchFamily="2" charset="2"/>
              <a:buChar char="ü"/>
            </a:pPr>
            <a:r>
              <a:rPr lang="en-US" sz="1600" dirty="0"/>
              <a:t>Practical implementation of audit cycle, different type and models of audits, including IT solutions  (new working group)</a:t>
            </a:r>
            <a:endParaRPr lang="hu-HU" sz="1600" dirty="0"/>
          </a:p>
          <a:p>
            <a:pPr lvl="0" algn="just">
              <a:buFont typeface="Wingdings" panose="05000000000000000000" pitchFamily="2" charset="2"/>
              <a:buChar char="ü"/>
            </a:pPr>
            <a:r>
              <a:rPr lang="en-US" sz="1600" dirty="0"/>
              <a:t>Central harmonization units’ challenges at the different reform’s stages</a:t>
            </a:r>
            <a:endParaRPr lang="hu-HU" sz="1600" dirty="0"/>
          </a:p>
          <a:p>
            <a:pPr lvl="0" algn="just">
              <a:buFont typeface="Wingdings" panose="05000000000000000000" pitchFamily="2" charset="2"/>
              <a:buChar char="ü"/>
            </a:pPr>
            <a:r>
              <a:rPr lang="en-US" sz="1600" dirty="0"/>
              <a:t>Promotion of </a:t>
            </a:r>
            <a:r>
              <a:rPr lang="en-US" sz="1600" dirty="0" smtClean="0"/>
              <a:t>IAC</a:t>
            </a:r>
            <a:r>
              <a:rPr lang="hu-HU" sz="1600" dirty="0" smtClean="0"/>
              <a:t>O</a:t>
            </a:r>
            <a:r>
              <a:rPr lang="en-US" sz="1600" dirty="0" smtClean="0"/>
              <a:t>P</a:t>
            </a:r>
            <a:r>
              <a:rPr lang="en-US" sz="1600" dirty="0"/>
              <a:t>, including the existing knowledge products and experience gained in ongoing and previous working groups: T&amp;C, CPD, RA, QA, Body of knowledge</a:t>
            </a:r>
            <a:endParaRPr lang="hu-HU" sz="1600" dirty="0"/>
          </a:p>
          <a:p>
            <a:pPr marL="0" indent="0" algn="just">
              <a:buNone/>
            </a:pPr>
            <a:endParaRPr lang="hu-HU" sz="1000" b="1" dirty="0" smtClean="0"/>
          </a:p>
          <a:p>
            <a:pPr algn="just"/>
            <a:endParaRPr lang="hu-HU" sz="1600" dirty="0"/>
          </a:p>
        </p:txBody>
      </p:sp>
      <p:sp>
        <p:nvSpPr>
          <p:cNvPr id="8" name="Rectangle 7"/>
          <p:cNvSpPr/>
          <p:nvPr/>
        </p:nvSpPr>
        <p:spPr>
          <a:xfrm>
            <a:off x="457200" y="4069140"/>
            <a:ext cx="82296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6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The format of events proposed:</a:t>
            </a:r>
            <a:endParaRPr lang="hu-HU" sz="16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lvl="0" algn="just">
              <a:buFont typeface="Wingdings" panose="05000000000000000000" pitchFamily="2" charset="2"/>
              <a:buChar char="ü"/>
            </a:pPr>
            <a:r>
              <a:rPr lang="en-US" sz="1600" dirty="0"/>
              <a:t> Plenary, working group, thematic meetings, ex com members  and leaders’ meeting,  study visit</a:t>
            </a:r>
            <a:endParaRPr lang="hu-HU" sz="1600" dirty="0"/>
          </a:p>
          <a:p>
            <a:pPr lvl="0" algn="just">
              <a:buFont typeface="Wingdings" panose="05000000000000000000" pitchFamily="2" charset="2"/>
              <a:buChar char="ü"/>
            </a:pPr>
            <a:r>
              <a:rPr lang="en-US" sz="1600" dirty="0"/>
              <a:t> Promotion activities, including distribution and of existing knowledge products (participation at  national and international conference)</a:t>
            </a:r>
            <a:endParaRPr lang="hu-HU" sz="1600" dirty="0"/>
          </a:p>
          <a:p>
            <a:pPr lvl="0" algn="just">
              <a:buFont typeface="Wingdings" panose="05000000000000000000" pitchFamily="2" charset="2"/>
              <a:buChar char="ü"/>
            </a:pPr>
            <a:r>
              <a:rPr lang="en-US" sz="1600" dirty="0"/>
              <a:t> </a:t>
            </a:r>
            <a:r>
              <a:rPr lang="en-US" sz="1600" dirty="0" err="1"/>
              <a:t>IACOP</a:t>
            </a:r>
            <a:r>
              <a:rPr lang="en-US" sz="1600" dirty="0"/>
              <a:t> peers’ advisory missions and reverse study visit (types of thematic meeting)</a:t>
            </a:r>
            <a:endParaRPr lang="hu-HU" sz="1600" dirty="0"/>
          </a:p>
          <a:p>
            <a:pPr lvl="0" algn="just">
              <a:buFont typeface="Wingdings" panose="05000000000000000000" pitchFamily="2" charset="2"/>
              <a:buChar char="ü"/>
            </a:pPr>
            <a:r>
              <a:rPr lang="en-US" sz="1600" dirty="0"/>
              <a:t> Videoconferences, webinars (specifically for thematic meetings)</a:t>
            </a:r>
            <a:endParaRPr lang="hu-HU" sz="1600" dirty="0"/>
          </a:p>
        </p:txBody>
      </p:sp>
    </p:spTree>
    <p:extLst>
      <p:ext uri="{BB962C8B-B14F-4D97-AF65-F5344CB8AC3E}">
        <p14:creationId xmlns:p14="http://schemas.microsoft.com/office/powerpoint/2010/main" val="30095326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allAtOnce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 txBox="1">
            <a:spLocks noChangeArrowheads="1"/>
          </p:cNvSpPr>
          <p:nvPr/>
        </p:nvSpPr>
        <p:spPr bwMode="auto">
          <a:xfrm>
            <a:off x="-76200" y="-76200"/>
            <a:ext cx="8077199" cy="908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altLang="en-US" sz="3600" dirty="0" err="1" smtClean="0">
                <a:solidFill>
                  <a:srgbClr val="0070C0"/>
                </a:solidFill>
              </a:rPr>
              <a:t>IACOP</a:t>
            </a:r>
            <a:r>
              <a:rPr lang="en-US" altLang="en-US" sz="3600" dirty="0">
                <a:solidFill>
                  <a:srgbClr val="0070C0"/>
                </a:solidFill>
              </a:rPr>
              <a:t> </a:t>
            </a:r>
            <a:r>
              <a:rPr lang="en-US" altLang="en-US" sz="3600" dirty="0" smtClean="0">
                <a:solidFill>
                  <a:srgbClr val="0070C0"/>
                </a:solidFill>
              </a:rPr>
              <a:t>Good Practice Products</a:t>
            </a:r>
            <a:endParaRPr lang="en-US" altLang="en-US" sz="3600" dirty="0">
              <a:solidFill>
                <a:srgbClr val="0070C0"/>
              </a:solidFill>
            </a:endParaRPr>
          </a:p>
        </p:txBody>
      </p:sp>
      <p:sp>
        <p:nvSpPr>
          <p:cNvPr id="19459" name="Rectangle 3"/>
          <p:cNvSpPr txBox="1">
            <a:spLocks noChangeArrowheads="1"/>
          </p:cNvSpPr>
          <p:nvPr/>
        </p:nvSpPr>
        <p:spPr bwMode="auto">
          <a:xfrm>
            <a:off x="457200" y="836613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20000"/>
              </a:spcBef>
              <a:buFontTx/>
              <a:buAutoNum type="arabicPeriod"/>
            </a:pPr>
            <a:r>
              <a:rPr lang="en-US" altLang="en-US" sz="2000" dirty="0">
                <a:solidFill>
                  <a:srgbClr val="0070C0"/>
                </a:solidFill>
              </a:rPr>
              <a:t>Good Practice IA Manual Template </a:t>
            </a:r>
            <a:r>
              <a:rPr lang="en-US" sz="1400" dirty="0">
                <a:solidFill>
                  <a:srgbClr val="0070C0"/>
                </a:solidFill>
              </a:rPr>
              <a:t>(completed and published)</a:t>
            </a:r>
            <a:endParaRPr lang="en-US" altLang="en-US" sz="1400" dirty="0">
              <a:solidFill>
                <a:srgbClr val="0070C0"/>
              </a:solidFill>
            </a:endParaRPr>
          </a:p>
          <a:p>
            <a:pPr>
              <a:spcBef>
                <a:spcPct val="20000"/>
              </a:spcBef>
              <a:buFontTx/>
              <a:buAutoNum type="arabicPeriod"/>
            </a:pPr>
            <a:r>
              <a:rPr lang="en-US" altLang="en-US" sz="2000" dirty="0">
                <a:solidFill>
                  <a:srgbClr val="0070C0"/>
                </a:solidFill>
              </a:rPr>
              <a:t>Good Practice </a:t>
            </a:r>
            <a:r>
              <a:rPr lang="en-US" altLang="en-US" sz="2000" dirty="0" err="1">
                <a:solidFill>
                  <a:srgbClr val="0070C0"/>
                </a:solidFill>
              </a:rPr>
              <a:t>CPD</a:t>
            </a:r>
            <a:r>
              <a:rPr lang="en-US" altLang="en-US" sz="2000" dirty="0">
                <a:solidFill>
                  <a:srgbClr val="0070C0"/>
                </a:solidFill>
              </a:rPr>
              <a:t> Manual </a:t>
            </a:r>
            <a:r>
              <a:rPr lang="en-US" altLang="en-US" sz="2000" dirty="0" smtClean="0">
                <a:solidFill>
                  <a:srgbClr val="0070C0"/>
                </a:solidFill>
              </a:rPr>
              <a:t>Template </a:t>
            </a:r>
            <a:r>
              <a:rPr lang="en-US" sz="1400" dirty="0" smtClean="0">
                <a:solidFill>
                  <a:srgbClr val="0070C0"/>
                </a:solidFill>
              </a:rPr>
              <a:t>(</a:t>
            </a:r>
            <a:r>
              <a:rPr lang="en-US" sz="1400" dirty="0">
                <a:solidFill>
                  <a:srgbClr val="0070C0"/>
                </a:solidFill>
              </a:rPr>
              <a:t>completed and published)</a:t>
            </a:r>
            <a:endParaRPr lang="en-US" altLang="en-US" sz="1400" dirty="0">
              <a:solidFill>
                <a:srgbClr val="0070C0"/>
              </a:solidFill>
            </a:endParaRPr>
          </a:p>
          <a:p>
            <a:pPr>
              <a:spcBef>
                <a:spcPct val="20000"/>
              </a:spcBef>
              <a:buFontTx/>
              <a:buAutoNum type="arabicPeriod"/>
            </a:pPr>
            <a:r>
              <a:rPr lang="en-US" altLang="en-US" sz="2000" dirty="0" smtClean="0">
                <a:solidFill>
                  <a:srgbClr val="0070C0"/>
                </a:solidFill>
              </a:rPr>
              <a:t>Internal </a:t>
            </a:r>
            <a:r>
              <a:rPr lang="en-US" altLang="en-US" sz="2000" dirty="0">
                <a:solidFill>
                  <a:srgbClr val="0070C0"/>
                </a:solidFill>
              </a:rPr>
              <a:t>Audit Body of </a:t>
            </a:r>
            <a:r>
              <a:rPr lang="en-US" altLang="en-US" sz="2000" dirty="0" smtClean="0">
                <a:solidFill>
                  <a:srgbClr val="0070C0"/>
                </a:solidFill>
              </a:rPr>
              <a:t>Knowledge </a:t>
            </a:r>
            <a:r>
              <a:rPr lang="en-US" sz="1400" dirty="0">
                <a:solidFill>
                  <a:srgbClr val="0070C0"/>
                </a:solidFill>
              </a:rPr>
              <a:t>(completed and published)</a:t>
            </a:r>
            <a:endParaRPr lang="en-US" altLang="en-US" sz="1400" dirty="0">
              <a:solidFill>
                <a:srgbClr val="0070C0"/>
              </a:solidFill>
            </a:endParaRPr>
          </a:p>
          <a:p>
            <a:pPr>
              <a:spcBef>
                <a:spcPct val="20000"/>
              </a:spcBef>
              <a:buFontTx/>
              <a:buAutoNum type="arabicPeriod"/>
            </a:pPr>
            <a:r>
              <a:rPr lang="en-US" altLang="en-US" sz="2000" dirty="0" smtClean="0">
                <a:solidFill>
                  <a:srgbClr val="0070C0"/>
                </a:solidFill>
              </a:rPr>
              <a:t>Risk </a:t>
            </a:r>
            <a:r>
              <a:rPr lang="en-US" altLang="en-US" sz="2000" dirty="0">
                <a:solidFill>
                  <a:srgbClr val="0070C0"/>
                </a:solidFill>
              </a:rPr>
              <a:t>Assessment in Audit </a:t>
            </a:r>
            <a:r>
              <a:rPr lang="en-US" altLang="en-US" sz="2000" dirty="0" smtClean="0">
                <a:solidFill>
                  <a:srgbClr val="0070C0"/>
                </a:solidFill>
              </a:rPr>
              <a:t>Planning </a:t>
            </a:r>
            <a:r>
              <a:rPr lang="en-US" sz="1400" dirty="0">
                <a:solidFill>
                  <a:srgbClr val="0070C0"/>
                </a:solidFill>
              </a:rPr>
              <a:t>(completed and published)</a:t>
            </a:r>
            <a:endParaRPr lang="en-US" altLang="en-US" sz="1400" dirty="0">
              <a:solidFill>
                <a:srgbClr val="0070C0"/>
              </a:solidFill>
            </a:endParaRPr>
          </a:p>
          <a:p>
            <a:pPr>
              <a:spcBef>
                <a:spcPct val="20000"/>
              </a:spcBef>
              <a:buFontTx/>
              <a:buAutoNum type="arabicPeriod"/>
            </a:pPr>
            <a:r>
              <a:rPr lang="en-US" altLang="en-US" sz="2000" dirty="0" smtClean="0">
                <a:solidFill>
                  <a:srgbClr val="0070C0"/>
                </a:solidFill>
              </a:rPr>
              <a:t>Concept </a:t>
            </a:r>
            <a:r>
              <a:rPr lang="en-US" altLang="en-US" sz="2000" dirty="0">
                <a:solidFill>
                  <a:srgbClr val="0070C0"/>
                </a:solidFill>
              </a:rPr>
              <a:t>Note on </a:t>
            </a:r>
            <a:r>
              <a:rPr lang="en-US" altLang="en-US" sz="2000" dirty="0" err="1">
                <a:solidFill>
                  <a:srgbClr val="0070C0"/>
                </a:solidFill>
              </a:rPr>
              <a:t>RIFIX</a:t>
            </a:r>
            <a:r>
              <a:rPr lang="en-US" altLang="en-US" sz="2000" dirty="0">
                <a:solidFill>
                  <a:srgbClr val="0070C0"/>
                </a:solidFill>
              </a:rPr>
              <a:t> (</a:t>
            </a:r>
            <a:r>
              <a:rPr lang="en-US" altLang="en-US" sz="2000" dirty="0">
                <a:solidFill>
                  <a:srgbClr val="C00000"/>
                </a:solidFill>
              </a:rPr>
              <a:t>R</a:t>
            </a:r>
            <a:r>
              <a:rPr lang="en-US" altLang="en-US" sz="2000" dirty="0">
                <a:solidFill>
                  <a:srgbClr val="0070C0"/>
                </a:solidFill>
              </a:rPr>
              <a:t>elationship of </a:t>
            </a:r>
            <a:r>
              <a:rPr lang="en-US" altLang="en-US" sz="2000" dirty="0">
                <a:solidFill>
                  <a:srgbClr val="C00000"/>
                </a:solidFill>
              </a:rPr>
              <a:t>I</a:t>
            </a:r>
            <a:r>
              <a:rPr lang="en-US" altLang="en-US" sz="2000" dirty="0">
                <a:solidFill>
                  <a:srgbClr val="0070C0"/>
                </a:solidFill>
              </a:rPr>
              <a:t>nternal Audit with </a:t>
            </a:r>
            <a:r>
              <a:rPr lang="en-US" altLang="en-US" sz="2000" dirty="0">
                <a:solidFill>
                  <a:srgbClr val="C00000"/>
                </a:solidFill>
              </a:rPr>
              <a:t>F</a:t>
            </a:r>
            <a:r>
              <a:rPr lang="en-US" altLang="en-US" sz="2000" dirty="0">
                <a:solidFill>
                  <a:srgbClr val="0070C0"/>
                </a:solidFill>
              </a:rPr>
              <a:t>inancial </a:t>
            </a:r>
            <a:r>
              <a:rPr lang="en-US" altLang="en-US" sz="2000" dirty="0">
                <a:solidFill>
                  <a:srgbClr val="C00000"/>
                </a:solidFill>
              </a:rPr>
              <a:t>I</a:t>
            </a:r>
            <a:r>
              <a:rPr lang="en-US" altLang="en-US" sz="2000" dirty="0">
                <a:solidFill>
                  <a:srgbClr val="0070C0"/>
                </a:solidFill>
              </a:rPr>
              <a:t>nspection and External Audit) </a:t>
            </a:r>
            <a:r>
              <a:rPr lang="en-US" sz="1400" dirty="0">
                <a:solidFill>
                  <a:srgbClr val="0070C0"/>
                </a:solidFill>
              </a:rPr>
              <a:t>(to be completed in October 2015)</a:t>
            </a:r>
            <a:endParaRPr lang="en-US" altLang="en-US" sz="1400" dirty="0">
              <a:solidFill>
                <a:srgbClr val="0070C0"/>
              </a:solidFill>
            </a:endParaRPr>
          </a:p>
          <a:p>
            <a:pPr>
              <a:spcBef>
                <a:spcPct val="20000"/>
              </a:spcBef>
              <a:buFontTx/>
              <a:buAutoNum type="arabicPeriod"/>
            </a:pPr>
            <a:r>
              <a:rPr lang="en-US" altLang="en-US" sz="2000" dirty="0">
                <a:solidFill>
                  <a:srgbClr val="0070C0"/>
                </a:solidFill>
              </a:rPr>
              <a:t>Quality Assurance </a:t>
            </a:r>
            <a:r>
              <a:rPr lang="en-US" altLang="en-US" sz="2000" dirty="0" smtClean="0">
                <a:solidFill>
                  <a:srgbClr val="0070C0"/>
                </a:solidFill>
              </a:rPr>
              <a:t>Guide </a:t>
            </a:r>
            <a:r>
              <a:rPr lang="en-US" sz="1400" dirty="0" smtClean="0">
                <a:solidFill>
                  <a:srgbClr val="0070C0"/>
                </a:solidFill>
              </a:rPr>
              <a:t>(</a:t>
            </a:r>
            <a:r>
              <a:rPr lang="en-US" sz="1400" dirty="0">
                <a:solidFill>
                  <a:srgbClr val="0070C0"/>
                </a:solidFill>
              </a:rPr>
              <a:t>to be completed in October 2015)</a:t>
            </a:r>
            <a:endParaRPr lang="en-US" altLang="en-US" sz="1400" dirty="0">
              <a:solidFill>
                <a:srgbClr val="0070C0"/>
              </a:solidFill>
            </a:endParaRPr>
          </a:p>
          <a:p>
            <a:pPr>
              <a:spcBef>
                <a:spcPct val="20000"/>
              </a:spcBef>
              <a:buFontTx/>
              <a:buAutoNum type="arabicPeriod"/>
            </a:pPr>
            <a:r>
              <a:rPr lang="en-US" altLang="en-US" sz="2000" dirty="0" smtClean="0">
                <a:solidFill>
                  <a:srgbClr val="0070C0"/>
                </a:solidFill>
              </a:rPr>
              <a:t>Communiqués and 100+ other knowledge products</a:t>
            </a:r>
            <a:endParaRPr lang="en-US" altLang="en-US" sz="2000" dirty="0">
              <a:solidFill>
                <a:srgbClr val="0070C0"/>
              </a:solidFill>
            </a:endParaRPr>
          </a:p>
          <a:p>
            <a:pPr>
              <a:spcBef>
                <a:spcPct val="20000"/>
              </a:spcBef>
            </a:pPr>
            <a:endParaRPr lang="en-US" altLang="en-US" sz="3200" dirty="0">
              <a:solidFill>
                <a:srgbClr val="000000"/>
              </a:solidFill>
            </a:endParaRPr>
          </a:p>
        </p:txBody>
      </p:sp>
      <p:pic>
        <p:nvPicPr>
          <p:cNvPr id="19460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3762375"/>
            <a:ext cx="1498600" cy="2239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1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8963" y="3779838"/>
            <a:ext cx="1489075" cy="228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2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7575" y="3789363"/>
            <a:ext cx="1506538" cy="2284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3" name="Picture 9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7650" y="42863"/>
            <a:ext cx="1114425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4" name="Picture 8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3650" y="3779838"/>
            <a:ext cx="1493838" cy="2233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" name="Rectangle 24"/>
          <p:cNvSpPr>
            <a:spLocks noChangeArrowheads="1"/>
          </p:cNvSpPr>
          <p:nvPr/>
        </p:nvSpPr>
        <p:spPr bwMode="auto">
          <a:xfrm>
            <a:off x="7172960" y="3060700"/>
            <a:ext cx="1831975" cy="2143125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eaLnBrk="1" hangingPunct="1">
              <a:defRPr/>
            </a:pPr>
            <a:endParaRPr lang="hu-HU">
              <a:latin typeface="+mn-lt"/>
            </a:endParaRPr>
          </a:p>
        </p:txBody>
      </p: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7328298" y="3063874"/>
            <a:ext cx="1671637" cy="101600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defRPr/>
            </a:pPr>
            <a:r>
              <a:rPr lang="en-US" sz="2000" b="1" dirty="0">
                <a:solidFill>
                  <a:schemeClr val="bg1"/>
                </a:solidFill>
              </a:rPr>
              <a:t>Concept note on </a:t>
            </a:r>
            <a:r>
              <a:rPr lang="en-US" sz="2000" b="1" dirty="0" err="1" smtClean="0">
                <a:solidFill>
                  <a:schemeClr val="bg1"/>
                </a:solidFill>
              </a:rPr>
              <a:t>RIFIX</a:t>
            </a:r>
            <a:endParaRPr lang="en-US" sz="2000" b="1" dirty="0">
              <a:solidFill>
                <a:schemeClr val="bg1"/>
              </a:solidFill>
              <a:latin typeface="+mn-lt"/>
            </a:endParaRPr>
          </a:p>
        </p:txBody>
      </p:sp>
      <p:pic>
        <p:nvPicPr>
          <p:cNvPr id="13" name="Рисунок 518"/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2677"/>
          <a:stretch>
            <a:fillRect/>
          </a:stretch>
        </p:blipFill>
        <p:spPr bwMode="auto">
          <a:xfrm>
            <a:off x="0" y="6324600"/>
            <a:ext cx="9144000" cy="609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Picture 13"/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35432" y="3751263"/>
            <a:ext cx="1547971" cy="2311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5065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7</a:t>
            </a:fld>
            <a:endParaRPr lang="en-US" dirty="0"/>
          </a:p>
        </p:txBody>
      </p:sp>
      <p:pic>
        <p:nvPicPr>
          <p:cNvPr id="5" name="Pictur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0667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12"/>
          <p:cNvSpPr/>
          <p:nvPr/>
        </p:nvSpPr>
        <p:spPr>
          <a:xfrm>
            <a:off x="1447800" y="2971800"/>
            <a:ext cx="5715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 algn="ctr" eaLnBrk="0" hangingPunct="0">
              <a:spcBef>
                <a:spcPct val="20000"/>
              </a:spcBef>
              <a:defRPr/>
            </a:pPr>
            <a:r>
              <a:rPr lang="en-US" sz="3200" b="1" kern="0" dirty="0" smtClean="0">
                <a:solidFill>
                  <a:schemeClr val="tx2"/>
                </a:solidFill>
                <a:latin typeface="+mn-lt"/>
              </a:rPr>
              <a:t>Thank you</a:t>
            </a:r>
            <a:endParaRPr lang="hu-HU" sz="3200" b="1" kern="0" dirty="0" smtClean="0">
              <a:solidFill>
                <a:schemeClr val="tx2"/>
              </a:solidFill>
              <a:latin typeface="+mn-lt"/>
            </a:endParaRPr>
          </a:p>
        </p:txBody>
      </p:sp>
      <p:pic>
        <p:nvPicPr>
          <p:cNvPr id="6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1371600"/>
            <a:ext cx="1114425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8919</TotalTime>
  <Words>497</Words>
  <Application>Microsoft Office PowerPoint</Application>
  <PresentationFormat>On-screen Show (4:3)</PresentationFormat>
  <Paragraphs>65</Paragraphs>
  <Slides>7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Algerian</vt:lpstr>
      <vt:lpstr>Arial</vt:lpstr>
      <vt:lpstr>Calibri</vt:lpstr>
      <vt:lpstr>Times New Roman</vt:lpstr>
      <vt:lpstr>Wingdings</vt:lpstr>
      <vt:lpstr>Office Theme</vt:lpstr>
      <vt:lpstr>Slide</vt:lpstr>
      <vt:lpstr>PowerPoint Presentation</vt:lpstr>
      <vt:lpstr>PowerPoint Presentation</vt:lpstr>
      <vt:lpstr>IACOP Balanced Scorecard </vt:lpstr>
      <vt:lpstr>PowerPoint Presentation</vt:lpstr>
      <vt:lpstr>Strategic Priorities for 2015-2017</vt:lpstr>
      <vt:lpstr>PowerPoint Presentation</vt:lpstr>
      <vt:lpstr>PowerPoint Presentation</vt:lpstr>
    </vt:vector>
  </TitlesOfParts>
  <Company>CEF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COP presentation to PEMPAL Strategy MTR</dc:title>
  <dc:creator>Deanna Aubrey</dc:creator>
  <cp:keywords>Mid-term Review of PEMPAL Strategy</cp:keywords>
  <cp:lastModifiedBy>Ksenia Galantsova</cp:lastModifiedBy>
  <cp:revision>670</cp:revision>
  <cp:lastPrinted>2015-05-05T07:28:06Z</cp:lastPrinted>
  <dcterms:created xsi:type="dcterms:W3CDTF">2012-02-13T09:14:10Z</dcterms:created>
  <dcterms:modified xsi:type="dcterms:W3CDTF">2015-07-20T12:14:41Z</dcterms:modified>
  <cp:category>PEMPAL Strategy review</cp:category>
</cp:coreProperties>
</file>