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26" r:id="rId2"/>
    <p:sldId id="427" r:id="rId3"/>
    <p:sldId id="447" r:id="rId4"/>
    <p:sldId id="448" r:id="rId5"/>
    <p:sldId id="449" r:id="rId6"/>
    <p:sldId id="450" r:id="rId7"/>
    <p:sldId id="403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4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éma alapján készült stílus 1 – 5. jelölőszín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049" autoAdjust="0"/>
  </p:normalViewPr>
  <p:slideViewPr>
    <p:cSldViewPr>
      <p:cViewPr varScale="1">
        <p:scale>
          <a:sx n="109" d="100"/>
          <a:sy n="109" d="100"/>
        </p:scale>
        <p:origin x="156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jpe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PowerPoint_Slide1.sldx"/><Relationship Id="rId5" Type="http://schemas.openxmlformats.org/officeDocument/2006/relationships/oleObject" Target="../embeddings/oleObject1.bin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8.png"/><Relationship Id="rId7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3.jpe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06400"/>
            <a:ext cx="647700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576263"/>
            <a:ext cx="7207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838" y="981075"/>
            <a:ext cx="7937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916113"/>
            <a:ext cx="865187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3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2527300"/>
            <a:ext cx="790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3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3068638"/>
            <a:ext cx="719137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4" name="Picture 3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3573463"/>
            <a:ext cx="863600" cy="43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3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88" y="4783138"/>
            <a:ext cx="720725" cy="48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6" name="Picture 3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5024438"/>
            <a:ext cx="719137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3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8" y="5264150"/>
            <a:ext cx="72072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3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54451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3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863" y="5445125"/>
            <a:ext cx="6477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3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5229225"/>
            <a:ext cx="79216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4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68863"/>
            <a:ext cx="8651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2" name="Picture 4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292600"/>
            <a:ext cx="7937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Picture 4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995613"/>
            <a:ext cx="863600" cy="433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4" name="Picture 4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05038"/>
            <a:ext cx="935038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Picture 4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84313"/>
            <a:ext cx="72072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6" name="Picture 4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981075"/>
            <a:ext cx="78898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7" name="Picture 4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075" y="541338"/>
            <a:ext cx="788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8" name="Picture 47" descr="Russia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644900"/>
            <a:ext cx="792162" cy="487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59" name="Picture 28" descr="flag_hungary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341438"/>
            <a:ext cx="7921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60" name="Rectangle 2"/>
          <p:cNvSpPr txBox="1">
            <a:spLocks noChangeArrowheads="1"/>
          </p:cNvSpPr>
          <p:nvPr/>
        </p:nvSpPr>
        <p:spPr bwMode="auto">
          <a:xfrm>
            <a:off x="2195513" y="2420938"/>
            <a:ext cx="489743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en-US" sz="3600">
                <a:solidFill>
                  <a:schemeClr val="tx2"/>
                </a:solidFill>
              </a:rPr>
              <a:t/>
            </a:r>
            <a:br>
              <a:rPr lang="hr-HR" altLang="en-US" sz="3600">
                <a:solidFill>
                  <a:schemeClr val="tx2"/>
                </a:solidFill>
              </a:rPr>
            </a:br>
            <a:endParaRPr lang="hr-HR" altLang="en-US" sz="3600">
              <a:solidFill>
                <a:schemeClr val="tx2"/>
              </a:solidFill>
            </a:endParaRPr>
          </a:p>
        </p:txBody>
      </p:sp>
      <p:sp>
        <p:nvSpPr>
          <p:cNvPr id="14361" name="Rectangle 2"/>
          <p:cNvSpPr txBox="1">
            <a:spLocks noChangeArrowheads="1"/>
          </p:cNvSpPr>
          <p:nvPr/>
        </p:nvSpPr>
        <p:spPr bwMode="auto">
          <a:xfrm>
            <a:off x="2159001" y="2183804"/>
            <a:ext cx="4897437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r-HR" altLang="en-US" sz="3600" dirty="0" smtClean="0">
                <a:solidFill>
                  <a:srgbClr val="0070C0"/>
                </a:solidFill>
                <a:latin typeface="Algerian" pitchFamily="82" charset="0"/>
              </a:rPr>
              <a:t> </a:t>
            </a:r>
            <a:r>
              <a:rPr lang="en-US" altLang="en-US" sz="2800" dirty="0">
                <a:solidFill>
                  <a:srgbClr val="0070C0"/>
                </a:solidFill>
                <a:latin typeface="Algerian" pitchFamily="82" charset="0"/>
              </a:rPr>
              <a:t>Internal audit</a:t>
            </a:r>
          </a:p>
          <a:p>
            <a:pPr algn="ctr" eaLnBrk="1" hangingPunct="1"/>
            <a:r>
              <a:rPr lang="en-US" altLang="en-US" sz="2800" dirty="0">
                <a:solidFill>
                  <a:srgbClr val="0070C0"/>
                </a:solidFill>
                <a:latin typeface="Algerian" pitchFamily="82" charset="0"/>
              </a:rPr>
              <a:t>Community of </a:t>
            </a:r>
            <a:r>
              <a:rPr lang="en-US" altLang="en-US" sz="2800" dirty="0" smtClean="0">
                <a:solidFill>
                  <a:srgbClr val="0070C0"/>
                </a:solidFill>
                <a:latin typeface="Algerian" pitchFamily="82" charset="0"/>
              </a:rPr>
              <a:t>practice</a:t>
            </a:r>
            <a:endParaRPr lang="hu-HU" altLang="en-US" sz="2800" dirty="0" smtClean="0">
              <a:solidFill>
                <a:srgbClr val="0070C0"/>
              </a:solidFill>
              <a:latin typeface="Algerian" pitchFamily="82" charset="0"/>
            </a:endParaRPr>
          </a:p>
        </p:txBody>
      </p:sp>
      <p:pic>
        <p:nvPicPr>
          <p:cNvPr id="14362" name="Picture 9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3" name="Picture 28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175" y="4178300"/>
            <a:ext cx="74136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Рисунок 518"/>
          <p:cNvPicPr/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77"/>
          <a:stretch>
            <a:fillRect/>
          </a:stretch>
        </p:blipFill>
        <p:spPr bwMode="auto">
          <a:xfrm>
            <a:off x="0" y="6324600"/>
            <a:ext cx="91440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ubtitle 2"/>
          <p:cNvSpPr>
            <a:spLocks noGrp="1"/>
          </p:cNvSpPr>
          <p:nvPr>
            <p:ph type="subTitle" idx="1"/>
          </p:nvPr>
        </p:nvSpPr>
        <p:spPr>
          <a:xfrm>
            <a:off x="2088066" y="3654639"/>
            <a:ext cx="5143500" cy="762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Strategic Action Plan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i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FY2016-2017</a:t>
            </a:r>
          </a:p>
        </p:txBody>
      </p:sp>
    </p:spTree>
    <p:extLst>
      <p:ext uri="{BB962C8B-B14F-4D97-AF65-F5344CB8AC3E}">
        <p14:creationId xmlns:p14="http://schemas.microsoft.com/office/powerpoint/2010/main" val="34953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16"/>
          <p:cNvSpPr txBox="1">
            <a:spLocks noChangeArrowheads="1"/>
          </p:cNvSpPr>
          <p:nvPr/>
        </p:nvSpPr>
        <p:spPr bwMode="auto">
          <a:xfrm>
            <a:off x="684213" y="136524"/>
            <a:ext cx="7391400" cy="77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Our Mission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90550" y="750888"/>
            <a:ext cx="7859713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IA COP offer</a:t>
            </a:r>
            <a:r>
              <a:rPr lang="hr-HR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support to its member countries</a:t>
            </a:r>
          </a:p>
          <a:p>
            <a:pPr algn="ctr" eaLnBrk="1" hangingPunct="1">
              <a:defRPr/>
            </a:pP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in establishing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modern</a:t>
            </a:r>
            <a:r>
              <a:rPr lang="en-US" sz="1600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effective</a:t>
            </a:r>
            <a:r>
              <a:rPr lang="en-US" sz="1600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Internal Audit system that </a:t>
            </a:r>
          </a:p>
          <a:p>
            <a:pPr algn="ctr" eaLnBrk="1" hangingPunct="1">
              <a:defRPr/>
            </a:pP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meets international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standards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best practices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</a:t>
            </a:r>
          </a:p>
          <a:p>
            <a:pPr algn="ctr" eaLnBrk="1" hangingPunct="1">
              <a:defRPr/>
            </a:pP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is a key for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good governance 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accountability</a:t>
            </a:r>
            <a:r>
              <a:rPr lang="en-US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in the public </a:t>
            </a:r>
            <a:r>
              <a:rPr lang="en-US" sz="16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sector</a:t>
            </a:r>
            <a:endParaRPr lang="en-US" sz="1600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536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51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77"/>
          <a:stretch>
            <a:fillRect/>
          </a:stretch>
        </p:blipFill>
        <p:spPr bwMode="auto">
          <a:xfrm>
            <a:off x="0" y="6324600"/>
            <a:ext cx="914400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6"/>
          <p:cNvSpPr txBox="1">
            <a:spLocks noChangeArrowheads="1"/>
          </p:cNvSpPr>
          <p:nvPr/>
        </p:nvSpPr>
        <p:spPr bwMode="auto">
          <a:xfrm>
            <a:off x="836613" y="1702492"/>
            <a:ext cx="7391400" cy="77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Our </a:t>
            </a:r>
            <a:r>
              <a:rPr lang="en-US" alt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Core Values</a:t>
            </a:r>
            <a:endParaRPr lang="en-US" alt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2950" y="2316856"/>
            <a:ext cx="7859713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Professionalism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dedication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to reforms, commitment to </a:t>
            </a:r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sharing knowledge </a:t>
            </a:r>
            <a:endParaRPr lang="en-GB" sz="1600" b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en-GB" sz="1600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experience 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with the community (as professional family of peers), </a:t>
            </a:r>
            <a:endParaRPr lang="en-GB" sz="1600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en-GB" sz="16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trust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unity</a:t>
            </a:r>
            <a:r>
              <a:rPr lang="en-GB" sz="16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and </a:t>
            </a:r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respect</a:t>
            </a:r>
            <a:r>
              <a:rPr lang="en-GB" sz="16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to diversity of 23 member countries.  </a:t>
            </a:r>
            <a:endParaRPr lang="en-US" sz="1600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1" name="Rectangle 16"/>
          <p:cNvSpPr txBox="1">
            <a:spLocks noChangeArrowheads="1"/>
          </p:cNvSpPr>
          <p:nvPr/>
        </p:nvSpPr>
        <p:spPr bwMode="auto">
          <a:xfrm>
            <a:off x="-609600" y="4082943"/>
            <a:ext cx="4634706" cy="77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GB" sz="2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IACOP</a:t>
            </a:r>
            <a:r>
              <a:rPr lang="en-GB" sz="2400" b="1" dirty="0"/>
              <a:t> </a:t>
            </a:r>
            <a:r>
              <a:rPr lang="en-GB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Motto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486400" y="336945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536305"/>
              </p:ext>
            </p:extLst>
          </p:nvPr>
        </p:nvGraphicFramePr>
        <p:xfrm>
          <a:off x="4503420" y="3257550"/>
          <a:ext cx="4486275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Slide" r:id="rId6" imgW="4495785" imgH="3372459" progId="PowerPoint.Slide.12">
                  <p:embed/>
                </p:oleObj>
              </mc:Choice>
              <mc:Fallback>
                <p:oleObj name="Slide" r:id="rId6" imgW="4495785" imgH="3372459" progId="PowerPoint.Slide.12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3420" y="3257550"/>
                        <a:ext cx="4486275" cy="337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304800" y="4719935"/>
            <a:ext cx="2895600" cy="461665"/>
            <a:chOff x="990600" y="3698142"/>
            <a:chExt cx="2895600" cy="461665"/>
          </a:xfrm>
        </p:grpSpPr>
        <p:sp>
          <p:nvSpPr>
            <p:cNvPr id="22" name="Rectangle 21"/>
            <p:cNvSpPr/>
            <p:nvPr/>
          </p:nvSpPr>
          <p:spPr>
            <a:xfrm>
              <a:off x="990600" y="3698142"/>
              <a:ext cx="28956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2400" b="1" i="1" dirty="0" err="1" smtClean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rPr>
                <a:t>unityINdiversity</a:t>
              </a:r>
              <a:endPara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03450" y="3949700"/>
              <a:ext cx="76200" cy="45719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ight Arrow 26"/>
          <p:cNvSpPr/>
          <p:nvPr/>
        </p:nvSpPr>
        <p:spPr>
          <a:xfrm>
            <a:off x="2971800" y="4471881"/>
            <a:ext cx="1219200" cy="6335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3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  <p:bldP spid="21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700" b="1" dirty="0" err="1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IACOP</a:t>
            </a:r>
            <a:r>
              <a:rPr lang="en-GB" sz="27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Balanced Scorecard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4258" y="2914889"/>
            <a:ext cx="2230122" cy="1777206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Customer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serve our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governments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139121" y="942977"/>
            <a:ext cx="2703195" cy="1935638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Internal Processes 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</a:t>
            </a:r>
            <a:r>
              <a:rPr lang="hu-HU" sz="1400" i="1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maintain</a:t>
            </a: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hu-HU" sz="1400" i="1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</a:t>
            </a: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volunteer</a:t>
            </a: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network of internal audit professionals through ‘peer’ learning, 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knowledge management 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range of activities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682458" y="2863375"/>
            <a:ext cx="2432054" cy="1874680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>
            <a:noFill/>
          </a:ln>
        </p:spPr>
        <p:txBody>
          <a:bodyPr wrap="square" anchor="ctr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Financial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r-HR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ccomplish </a:t>
            </a:r>
            <a:r>
              <a:rPr lang="hr-HR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don</a:t>
            </a: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ors’ needs</a:t>
            </a:r>
            <a:r>
              <a:rPr lang="hr-HR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m</a:t>
            </a: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ake best value for money of PEMPAL with the help of Secretariat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160712" y="4724401"/>
            <a:ext cx="2683828" cy="1950719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Learning and Growth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Develop the </a:t>
            </a:r>
            <a:r>
              <a:rPr lang="hr-HR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olunteering</a:t>
            </a:r>
            <a:r>
              <a:rPr lang="hr-HR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hr-HR" sz="1400" b="1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Executive Committee leadership, self sustainability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hu-HU" sz="1400" kern="12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 IA COP Working Groups, coordination with Steering Committee and other COPs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Quad Arrow 8"/>
          <p:cNvSpPr/>
          <p:nvPr/>
        </p:nvSpPr>
        <p:spPr>
          <a:xfrm>
            <a:off x="3613114" y="2937511"/>
            <a:ext cx="1760610" cy="1731963"/>
          </a:xfrm>
          <a:prstGeom prst="quadArrow">
            <a:avLst>
              <a:gd name="adj1" fmla="val 8642"/>
              <a:gd name="adj2" fmla="val 14568"/>
              <a:gd name="adj3" fmla="val 203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242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54027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IACOP</a:t>
            </a:r>
            <a:r>
              <a:rPr lang="hu-HU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Objectives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Tartalom helye 1"/>
          <p:cNvSpPr txBox="1">
            <a:spLocks/>
          </p:cNvSpPr>
          <p:nvPr/>
        </p:nvSpPr>
        <p:spPr>
          <a:xfrm>
            <a:off x="533400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+mj-lt"/>
              <a:buAutoNum type="arabicParenR"/>
            </a:pPr>
            <a:r>
              <a:rPr lang="en-GB" sz="2000" dirty="0" smtClean="0"/>
              <a:t>Addressing </a:t>
            </a:r>
            <a:r>
              <a:rPr lang="en-GB" sz="2000" b="1" dirty="0" smtClean="0">
                <a:solidFill>
                  <a:srgbClr val="FF0000"/>
                </a:solidFill>
              </a:rPr>
              <a:t>priorities of member countries </a:t>
            </a:r>
            <a:r>
              <a:rPr lang="en-GB" sz="2000" dirty="0" smtClean="0"/>
              <a:t>and helping them to solve challenges in </a:t>
            </a:r>
            <a:r>
              <a:rPr lang="en-GB" sz="2000" dirty="0" err="1" smtClean="0"/>
              <a:t>IACOP</a:t>
            </a:r>
            <a:r>
              <a:rPr lang="en-GB" sz="2000" dirty="0" smtClean="0"/>
              <a:t> functional area.</a:t>
            </a:r>
            <a:endParaRPr lang="hu-HU" sz="2000" dirty="0" smtClean="0"/>
          </a:p>
          <a:p>
            <a:pPr algn="just">
              <a:buFont typeface="+mj-lt"/>
              <a:buAutoNum type="arabicParenR"/>
            </a:pPr>
            <a:r>
              <a:rPr lang="en-GB" sz="2000" dirty="0" smtClean="0"/>
              <a:t>Providing </a:t>
            </a:r>
            <a:r>
              <a:rPr lang="en-GB" sz="2000" b="1" dirty="0" smtClean="0">
                <a:solidFill>
                  <a:srgbClr val="FF0000"/>
                </a:solidFill>
              </a:rPr>
              <a:t>quality resources and sustainable network </a:t>
            </a:r>
            <a:r>
              <a:rPr lang="en-GB" sz="2000" dirty="0" smtClean="0"/>
              <a:t>services to members, which are in line with relevant IA best practices and international standards. Promoting dedicated, sustainable and professional membership having a voice and influence and supported by appropriate leadership and communication technologies.</a:t>
            </a:r>
            <a:endParaRPr lang="hu-HU" sz="2000" dirty="0" smtClean="0"/>
          </a:p>
          <a:p>
            <a:pPr algn="just">
              <a:buFont typeface="+mj-lt"/>
              <a:buAutoNum type="arabicParenR"/>
            </a:pPr>
            <a:r>
              <a:rPr lang="en-GB" sz="2000" dirty="0" smtClean="0"/>
              <a:t>Ensuring </a:t>
            </a:r>
            <a:r>
              <a:rPr lang="en-GB" sz="2000" b="1" dirty="0" smtClean="0">
                <a:solidFill>
                  <a:srgbClr val="FF0000"/>
                </a:solidFill>
              </a:rPr>
              <a:t>financially sustainable network </a:t>
            </a:r>
            <a:r>
              <a:rPr lang="en-GB" sz="2000" dirty="0" smtClean="0"/>
              <a:t>of IA professionals, supported by development partners and member countries’ in-kind and financial contributions, and via other sources of income (e.g. selling knowledge products, participation in </a:t>
            </a:r>
            <a:r>
              <a:rPr lang="en-GB" sz="2000" dirty="0" err="1" smtClean="0"/>
              <a:t>IACOP</a:t>
            </a:r>
            <a:r>
              <a:rPr lang="en-GB" sz="2000" dirty="0" smtClean="0"/>
              <a:t> events, etc.)</a:t>
            </a:r>
            <a:endParaRPr lang="hu-HU" sz="2000" dirty="0" smtClean="0"/>
          </a:p>
          <a:p>
            <a:pPr algn="just">
              <a:buFont typeface="+mj-lt"/>
              <a:buAutoNum type="arabicParenR"/>
            </a:pPr>
            <a:r>
              <a:rPr lang="en-GB" sz="2000" dirty="0" smtClean="0"/>
              <a:t>Raising </a:t>
            </a:r>
            <a:r>
              <a:rPr lang="en-GB" sz="2000" b="1" dirty="0" smtClean="0">
                <a:solidFill>
                  <a:srgbClr val="FF0000"/>
                </a:solidFill>
              </a:rPr>
              <a:t>awareness</a:t>
            </a:r>
            <a:r>
              <a:rPr lang="en-GB" sz="2000" dirty="0" smtClean="0"/>
              <a:t> of high government and political levels regarding the benefits and value of </a:t>
            </a:r>
            <a:r>
              <a:rPr lang="en-GB" sz="2000" dirty="0" err="1" smtClean="0"/>
              <a:t>IACOP</a:t>
            </a:r>
            <a:r>
              <a:rPr lang="en-GB" sz="2000" dirty="0" smtClean="0"/>
              <a:t> impact on reforms.</a:t>
            </a:r>
            <a:endParaRPr lang="hu-HU" sz="2000" dirty="0" smtClean="0"/>
          </a:p>
          <a:p>
            <a:pPr algn="just">
              <a:buFont typeface="+mj-lt"/>
              <a:buAutoNum type="arabicParenR"/>
            </a:pPr>
            <a:endParaRPr lang="hu-HU" sz="2000" dirty="0" smtClean="0"/>
          </a:p>
          <a:p>
            <a:pPr marL="0" indent="0" algn="just">
              <a:buFont typeface="Arial" pitchFamily="34" charset="0"/>
              <a:buNone/>
            </a:pPr>
            <a:endParaRPr lang="hu-HU" sz="2000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7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04800" y="240507"/>
            <a:ext cx="8229600" cy="68580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Strategic Priorities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hu-HU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or 2015-2017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artalom helye 1"/>
          <p:cNvSpPr>
            <a:spLocks noGrp="1"/>
          </p:cNvSpPr>
          <p:nvPr>
            <p:ph idx="1"/>
          </p:nvPr>
        </p:nvSpPr>
        <p:spPr>
          <a:xfrm>
            <a:off x="457200" y="1131571"/>
            <a:ext cx="8229600" cy="28308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Priority themes for the FY 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2016-2017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hu-HU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FMC implementation with emphasize on accountability and transparency (new working group)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Relationship of Internal Audit with Financial Inspection and External Audit (RIFIX continuing working group)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Practical implementation of audit cycle, different type and models of audits, including IT solutions  (new working group)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Central harmonization units’ challenges at the different reform’s stages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Promotion of </a:t>
            </a:r>
            <a:r>
              <a:rPr lang="en-US" sz="1600" dirty="0" smtClean="0"/>
              <a:t>IAC</a:t>
            </a:r>
            <a:r>
              <a:rPr lang="hu-HU" sz="1600" dirty="0" smtClean="0"/>
              <a:t>O</a:t>
            </a:r>
            <a:r>
              <a:rPr lang="en-US" sz="1600" dirty="0" smtClean="0"/>
              <a:t>P</a:t>
            </a:r>
            <a:r>
              <a:rPr lang="en-US" sz="1600" dirty="0"/>
              <a:t>, including the existing knowledge products and experience gained in ongoing and previous working groups: T&amp;C, CPD, RA, QA, Body of knowledge</a:t>
            </a:r>
            <a:endParaRPr lang="hu-HU" sz="1600" dirty="0"/>
          </a:p>
          <a:p>
            <a:pPr marL="0" indent="0" algn="just">
              <a:buNone/>
            </a:pPr>
            <a:endParaRPr lang="hu-HU" sz="1000" b="1" dirty="0" smtClean="0"/>
          </a:p>
          <a:p>
            <a:pPr algn="just"/>
            <a:endParaRPr lang="hu-HU" sz="1600" dirty="0"/>
          </a:p>
        </p:txBody>
      </p:sp>
      <p:sp>
        <p:nvSpPr>
          <p:cNvPr id="8" name="Rectangle 7"/>
          <p:cNvSpPr/>
          <p:nvPr/>
        </p:nvSpPr>
        <p:spPr>
          <a:xfrm>
            <a:off x="457200" y="406914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format of events proposed:</a:t>
            </a:r>
            <a:endParaRPr lang="hu-HU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 Plenary, working group, thematic meetings, ex com members  and leaders’ meeting,  study visit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 Promotion activities, including distribution and of existing knowledge products (participation at  national and international conference)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 </a:t>
            </a:r>
            <a:r>
              <a:rPr lang="en-US" sz="1600" dirty="0" err="1"/>
              <a:t>IACOP</a:t>
            </a:r>
            <a:r>
              <a:rPr lang="en-US" sz="1600" dirty="0"/>
              <a:t> peers’ advisory missions and reverse study visit (types of thematic meeting)</a:t>
            </a:r>
            <a:endParaRPr lang="hu-HU" sz="1600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sz="1600" dirty="0"/>
              <a:t> Videoconferences, webinars (specifically for thematic meetings)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0095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-76200" y="-76200"/>
            <a:ext cx="8077199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3600" dirty="0" err="1" smtClean="0">
                <a:solidFill>
                  <a:srgbClr val="0070C0"/>
                </a:solidFill>
              </a:rPr>
              <a:t>IACOP</a:t>
            </a:r>
            <a:r>
              <a:rPr lang="en-US" altLang="en-US" sz="3600" dirty="0">
                <a:solidFill>
                  <a:srgbClr val="0070C0"/>
                </a:solidFill>
              </a:rPr>
              <a:t> </a:t>
            </a:r>
            <a:r>
              <a:rPr lang="en-US" altLang="en-US" sz="3600" dirty="0" smtClean="0">
                <a:solidFill>
                  <a:srgbClr val="0070C0"/>
                </a:solidFill>
              </a:rPr>
              <a:t>Good Practice Products</a:t>
            </a:r>
            <a:endParaRPr lang="en-US" altLang="en-US" sz="3600" dirty="0">
              <a:solidFill>
                <a:srgbClr val="0070C0"/>
              </a:solidFill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457200" y="8366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Good Practice IA Manual Template </a:t>
            </a:r>
            <a:r>
              <a:rPr lang="en-US" sz="1400" dirty="0">
                <a:solidFill>
                  <a:srgbClr val="0070C0"/>
                </a:solidFill>
              </a:rPr>
              <a:t>(completed and published)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Good Practice </a:t>
            </a:r>
            <a:r>
              <a:rPr lang="en-US" altLang="en-US" sz="2000" dirty="0" err="1">
                <a:solidFill>
                  <a:srgbClr val="0070C0"/>
                </a:solidFill>
              </a:rPr>
              <a:t>CPD</a:t>
            </a:r>
            <a:r>
              <a:rPr lang="en-US" altLang="en-US" sz="2000" dirty="0">
                <a:solidFill>
                  <a:srgbClr val="0070C0"/>
                </a:solidFill>
              </a:rPr>
              <a:t> Manual </a:t>
            </a:r>
            <a:r>
              <a:rPr lang="en-US" altLang="en-US" sz="2000" dirty="0" smtClean="0">
                <a:solidFill>
                  <a:srgbClr val="0070C0"/>
                </a:solidFill>
              </a:rPr>
              <a:t>Template </a:t>
            </a:r>
            <a:r>
              <a:rPr lang="en-US" sz="1400" dirty="0" smtClean="0">
                <a:solidFill>
                  <a:srgbClr val="0070C0"/>
                </a:solidFill>
              </a:rPr>
              <a:t>(</a:t>
            </a:r>
            <a:r>
              <a:rPr lang="en-US" sz="1400" dirty="0">
                <a:solidFill>
                  <a:srgbClr val="0070C0"/>
                </a:solidFill>
              </a:rPr>
              <a:t>completed and published)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 smtClean="0">
                <a:solidFill>
                  <a:srgbClr val="0070C0"/>
                </a:solidFill>
              </a:rPr>
              <a:t>Internal </a:t>
            </a:r>
            <a:r>
              <a:rPr lang="en-US" altLang="en-US" sz="2000" dirty="0">
                <a:solidFill>
                  <a:srgbClr val="0070C0"/>
                </a:solidFill>
              </a:rPr>
              <a:t>Audit Body of </a:t>
            </a:r>
            <a:r>
              <a:rPr lang="en-US" altLang="en-US" sz="2000" dirty="0" smtClean="0">
                <a:solidFill>
                  <a:srgbClr val="0070C0"/>
                </a:solidFill>
              </a:rPr>
              <a:t>Knowledge </a:t>
            </a:r>
            <a:r>
              <a:rPr lang="en-US" sz="1400" dirty="0">
                <a:solidFill>
                  <a:srgbClr val="0070C0"/>
                </a:solidFill>
              </a:rPr>
              <a:t>(completed and published)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 smtClean="0">
                <a:solidFill>
                  <a:srgbClr val="0070C0"/>
                </a:solidFill>
              </a:rPr>
              <a:t>Risk </a:t>
            </a:r>
            <a:r>
              <a:rPr lang="en-US" altLang="en-US" sz="2000" dirty="0">
                <a:solidFill>
                  <a:srgbClr val="0070C0"/>
                </a:solidFill>
              </a:rPr>
              <a:t>Assessment in Audit </a:t>
            </a:r>
            <a:r>
              <a:rPr lang="en-US" altLang="en-US" sz="2000" dirty="0" smtClean="0">
                <a:solidFill>
                  <a:srgbClr val="0070C0"/>
                </a:solidFill>
              </a:rPr>
              <a:t>Planning </a:t>
            </a:r>
            <a:r>
              <a:rPr lang="en-US" sz="1400" dirty="0">
                <a:solidFill>
                  <a:srgbClr val="0070C0"/>
                </a:solidFill>
              </a:rPr>
              <a:t>(completed and published)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 smtClean="0">
                <a:solidFill>
                  <a:srgbClr val="0070C0"/>
                </a:solidFill>
              </a:rPr>
              <a:t>Concept </a:t>
            </a:r>
            <a:r>
              <a:rPr lang="en-US" altLang="en-US" sz="2000" dirty="0">
                <a:solidFill>
                  <a:srgbClr val="0070C0"/>
                </a:solidFill>
              </a:rPr>
              <a:t>Note on </a:t>
            </a:r>
            <a:r>
              <a:rPr lang="en-US" altLang="en-US" sz="2000" dirty="0" err="1">
                <a:solidFill>
                  <a:srgbClr val="0070C0"/>
                </a:solidFill>
              </a:rPr>
              <a:t>RIFIX</a:t>
            </a:r>
            <a:r>
              <a:rPr lang="en-US" altLang="en-US" sz="2000" dirty="0">
                <a:solidFill>
                  <a:srgbClr val="0070C0"/>
                </a:solidFill>
              </a:rPr>
              <a:t> (</a:t>
            </a:r>
            <a:r>
              <a:rPr lang="en-US" altLang="en-US" sz="2000" dirty="0">
                <a:solidFill>
                  <a:srgbClr val="C00000"/>
                </a:solidFill>
              </a:rPr>
              <a:t>R</a:t>
            </a:r>
            <a:r>
              <a:rPr lang="en-US" altLang="en-US" sz="2000" dirty="0">
                <a:solidFill>
                  <a:srgbClr val="0070C0"/>
                </a:solidFill>
              </a:rPr>
              <a:t>elationship of </a:t>
            </a:r>
            <a:r>
              <a:rPr lang="en-US" altLang="en-US" sz="2000" dirty="0">
                <a:solidFill>
                  <a:srgbClr val="C00000"/>
                </a:solidFill>
              </a:rPr>
              <a:t>I</a:t>
            </a:r>
            <a:r>
              <a:rPr lang="en-US" altLang="en-US" sz="2000" dirty="0">
                <a:solidFill>
                  <a:srgbClr val="0070C0"/>
                </a:solidFill>
              </a:rPr>
              <a:t>nternal Audit with </a:t>
            </a:r>
            <a:r>
              <a:rPr lang="en-US" altLang="en-US" sz="2000" dirty="0">
                <a:solidFill>
                  <a:srgbClr val="C00000"/>
                </a:solidFill>
              </a:rPr>
              <a:t>F</a:t>
            </a:r>
            <a:r>
              <a:rPr lang="en-US" altLang="en-US" sz="2000" dirty="0">
                <a:solidFill>
                  <a:srgbClr val="0070C0"/>
                </a:solidFill>
              </a:rPr>
              <a:t>inancial </a:t>
            </a:r>
            <a:r>
              <a:rPr lang="en-US" altLang="en-US" sz="2000" dirty="0">
                <a:solidFill>
                  <a:srgbClr val="C00000"/>
                </a:solidFill>
              </a:rPr>
              <a:t>I</a:t>
            </a:r>
            <a:r>
              <a:rPr lang="en-US" altLang="en-US" sz="2000" dirty="0">
                <a:solidFill>
                  <a:srgbClr val="0070C0"/>
                </a:solidFill>
              </a:rPr>
              <a:t>nspection and External Audit) </a:t>
            </a:r>
            <a:r>
              <a:rPr lang="en-US" sz="1400" dirty="0">
                <a:solidFill>
                  <a:srgbClr val="0070C0"/>
                </a:solidFill>
              </a:rPr>
              <a:t>(to be completed in October 2015)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70C0"/>
                </a:solidFill>
              </a:rPr>
              <a:t>Quality Assurance </a:t>
            </a:r>
            <a:r>
              <a:rPr lang="en-US" altLang="en-US" sz="2000" dirty="0" smtClean="0">
                <a:solidFill>
                  <a:srgbClr val="0070C0"/>
                </a:solidFill>
              </a:rPr>
              <a:t>Guide </a:t>
            </a:r>
            <a:r>
              <a:rPr lang="en-US" sz="1400" dirty="0" smtClean="0">
                <a:solidFill>
                  <a:srgbClr val="0070C0"/>
                </a:solidFill>
              </a:rPr>
              <a:t>(</a:t>
            </a:r>
            <a:r>
              <a:rPr lang="en-US" sz="1400" dirty="0">
                <a:solidFill>
                  <a:srgbClr val="0070C0"/>
                </a:solidFill>
              </a:rPr>
              <a:t>to be completed in October 2015)</a:t>
            </a:r>
            <a:endParaRPr lang="en-US" altLang="en-US" sz="14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en-US" altLang="en-US" sz="2000" dirty="0" smtClean="0">
                <a:solidFill>
                  <a:srgbClr val="0070C0"/>
                </a:solidFill>
              </a:rPr>
              <a:t>Communiqués and 100+ other knowledge products</a:t>
            </a:r>
            <a:endParaRPr lang="en-US" altLang="en-US" sz="2000" dirty="0">
              <a:solidFill>
                <a:srgbClr val="0070C0"/>
              </a:solidFill>
            </a:endParaRPr>
          </a:p>
          <a:p>
            <a:pPr>
              <a:spcBef>
                <a:spcPct val="20000"/>
              </a:spcBef>
            </a:pPr>
            <a:endParaRPr lang="en-US" altLang="en-US" sz="3200" dirty="0">
              <a:solidFill>
                <a:srgbClr val="000000"/>
              </a:solidFill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62375"/>
            <a:ext cx="149860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963" y="3779838"/>
            <a:ext cx="14890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3789363"/>
            <a:ext cx="1506538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2863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50" y="3779838"/>
            <a:ext cx="1493838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172960" y="3060700"/>
            <a:ext cx="1831975" cy="2143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hu-HU">
              <a:latin typeface="+mn-lt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328298" y="3063874"/>
            <a:ext cx="1671637" cy="1016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sz="2000" b="1" dirty="0">
                <a:solidFill>
                  <a:schemeClr val="bg1"/>
                </a:solidFill>
              </a:rPr>
              <a:t>Concept note on </a:t>
            </a:r>
            <a:r>
              <a:rPr lang="en-US" sz="2000" b="1" dirty="0" err="1" smtClean="0">
                <a:solidFill>
                  <a:schemeClr val="bg1"/>
                </a:solidFill>
              </a:rPr>
              <a:t>RIFIX</a:t>
            </a:r>
            <a:endParaRPr lang="en-US" sz="20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3" name="Рисунок 51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677"/>
          <a:stretch>
            <a:fillRect/>
          </a:stretch>
        </p:blipFill>
        <p:spPr bwMode="auto">
          <a:xfrm>
            <a:off x="0" y="6324600"/>
            <a:ext cx="91440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432" y="3751263"/>
            <a:ext cx="1547971" cy="231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06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2"/>
          <p:cNvSpPr/>
          <p:nvPr/>
        </p:nvSpPr>
        <p:spPr>
          <a:xfrm>
            <a:off x="1447800" y="2971800"/>
            <a:ext cx="5715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n-lt"/>
              </a:rPr>
              <a:t>Thank you</a:t>
            </a:r>
            <a:endParaRPr lang="hu-HU" sz="3200" b="1" kern="0" dirty="0" smtClean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371600"/>
            <a:ext cx="111442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8919</TotalTime>
  <Words>497</Words>
  <Application>Microsoft Office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Times New Roman</vt:lpstr>
      <vt:lpstr>Wingdings</vt:lpstr>
      <vt:lpstr>Office Theme</vt:lpstr>
      <vt:lpstr>Slide</vt:lpstr>
      <vt:lpstr>PowerPoint Presentation</vt:lpstr>
      <vt:lpstr>PowerPoint Presentation</vt:lpstr>
      <vt:lpstr>IACOP Balanced Scorecard </vt:lpstr>
      <vt:lpstr>PowerPoint Presentation</vt:lpstr>
      <vt:lpstr>Strategic Priorities for 2015-2017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presentation to PEMPAL Strategy MTR</dc:title>
  <dc:creator>Deanna Aubrey</dc:creator>
  <cp:keywords>Mid-term Review of PEMPAL Strategy</cp:keywords>
  <cp:lastModifiedBy>Ksenia Galantsova</cp:lastModifiedBy>
  <cp:revision>670</cp:revision>
  <cp:lastPrinted>2015-05-05T07:28:06Z</cp:lastPrinted>
  <dcterms:created xsi:type="dcterms:W3CDTF">2012-02-13T09:14:10Z</dcterms:created>
  <dcterms:modified xsi:type="dcterms:W3CDTF">2015-07-20T12:14:41Z</dcterms:modified>
  <cp:category>PEMPAL Strategy review</cp:category>
</cp:coreProperties>
</file>