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81" r:id="rId3"/>
    <p:sldId id="290" r:id="rId4"/>
    <p:sldId id="291" r:id="rId5"/>
    <p:sldId id="292" r:id="rId6"/>
    <p:sldId id="294" r:id="rId7"/>
    <p:sldId id="269" r:id="rId8"/>
    <p:sldId id="286" r:id="rId9"/>
    <p:sldId id="287" r:id="rId10"/>
    <p:sldId id="279" r:id="rId11"/>
    <p:sldId id="278" r:id="rId12"/>
    <p:sldId id="288" r:id="rId13"/>
    <p:sldId id="289" r:id="rId14"/>
  </p:sldIdLst>
  <p:sldSz cx="12192000" cy="6858000"/>
  <p:notesSz cx="6797675" cy="9928225"/>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ela Muftic" initials="AM" lastIdx="0" clrIdx="0">
    <p:extLst>
      <p:ext uri="{19B8F6BF-5375-455C-9EA6-DF929625EA0E}">
        <p15:presenceInfo xmlns:p15="http://schemas.microsoft.com/office/powerpoint/2012/main" userId="S-1-5-21-1113995871-3089247095-3476697785-21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6" d="100"/>
          <a:sy n="106" d="100"/>
        </p:scale>
        <p:origin x="65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bs-Latn-BA"/>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F1C1F2F3-2A30-4A23-B94A-E8C35B9A8FD9}" type="datetimeFigureOut">
              <a:rPr lang="bs-Latn-BA" smtClean="0"/>
              <a:pPr/>
              <a:t>23.6.2016</a:t>
            </a:fld>
            <a:endParaRPr lang="bs-Latn-BA"/>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bs-Latn-BA"/>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56BF8729-BF94-4656-BA47-8C61CA5AFB3D}" type="slidenum">
              <a:rPr lang="bs-Latn-BA" smtClean="0"/>
              <a:pPr/>
              <a:t>‹#›</a:t>
            </a:fld>
            <a:endParaRPr lang="bs-Latn-BA"/>
          </a:p>
        </p:txBody>
      </p:sp>
    </p:spTree>
    <p:extLst>
      <p:ext uri="{BB962C8B-B14F-4D97-AF65-F5344CB8AC3E}">
        <p14:creationId xmlns:p14="http://schemas.microsoft.com/office/powerpoint/2010/main" val="33083720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bs-Latn-BA"/>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975A9E2C-22FE-4215-809E-2ABBD9B3E622}" type="datetimeFigureOut">
              <a:rPr lang="bs-Latn-BA" smtClean="0"/>
              <a:pPr/>
              <a:t>23.6.2016</a:t>
            </a:fld>
            <a:endParaRPr lang="bs-Latn-BA"/>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bs-Latn-BA"/>
          </a:p>
        </p:txBody>
      </p:sp>
      <p:sp>
        <p:nvSpPr>
          <p:cNvPr id="5" name="Notes Placehold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s-Latn-BA"/>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bs-Latn-BA"/>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E160C514-6FB0-4D7A-86CA-25485FE318B6}" type="slidenum">
              <a:rPr lang="bs-Latn-BA" smtClean="0"/>
              <a:pPr/>
              <a:t>‹#›</a:t>
            </a:fld>
            <a:endParaRPr lang="bs-Latn-BA"/>
          </a:p>
        </p:txBody>
      </p:sp>
    </p:spTree>
    <p:extLst>
      <p:ext uri="{BB962C8B-B14F-4D97-AF65-F5344CB8AC3E}">
        <p14:creationId xmlns:p14="http://schemas.microsoft.com/office/powerpoint/2010/main" val="568051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s-Latn-BA"/>
          </a:p>
        </p:txBody>
      </p:sp>
      <p:sp>
        <p:nvSpPr>
          <p:cNvPr id="4" name="Slide Number Placeholder 3"/>
          <p:cNvSpPr>
            <a:spLocks noGrp="1"/>
          </p:cNvSpPr>
          <p:nvPr>
            <p:ph type="sldNum" sz="quarter" idx="10"/>
          </p:nvPr>
        </p:nvSpPr>
        <p:spPr/>
        <p:txBody>
          <a:bodyPr/>
          <a:lstStyle/>
          <a:p>
            <a:fld id="{E160C514-6FB0-4D7A-86CA-25485FE318B6}" type="slidenum">
              <a:rPr lang="bs-Latn-BA" smtClean="0"/>
              <a:pPr/>
              <a:t>1</a:t>
            </a:fld>
            <a:endParaRPr lang="bs-Latn-BA"/>
          </a:p>
        </p:txBody>
      </p:sp>
    </p:spTree>
    <p:extLst>
      <p:ext uri="{BB962C8B-B14F-4D97-AF65-F5344CB8AC3E}">
        <p14:creationId xmlns:p14="http://schemas.microsoft.com/office/powerpoint/2010/main" val="4103567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9B87C5-A183-46A6-88AC-BA22821AC246}" type="slidenum">
              <a:rPr lang="en-US" smtClean="0">
                <a:cs typeface="Arial" charset="0"/>
              </a:rPr>
              <a:pPr fontAlgn="base">
                <a:spcBef>
                  <a:spcPct val="0"/>
                </a:spcBef>
                <a:spcAft>
                  <a:spcPct val="0"/>
                </a:spcAft>
                <a:defRPr/>
              </a:pPr>
              <a:t>2</a:t>
            </a:fld>
            <a:endParaRPr lang="en-US" smtClean="0">
              <a:cs typeface="Arial" charset="0"/>
            </a:endParaRPr>
          </a:p>
        </p:txBody>
      </p:sp>
    </p:spTree>
    <p:extLst>
      <p:ext uri="{BB962C8B-B14F-4D97-AF65-F5344CB8AC3E}">
        <p14:creationId xmlns:p14="http://schemas.microsoft.com/office/powerpoint/2010/main" val="3121665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bs-Latn-B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bs-Latn-BA"/>
          </a:p>
        </p:txBody>
      </p:sp>
      <p:sp>
        <p:nvSpPr>
          <p:cNvPr id="4" name="Date Placeholder 3"/>
          <p:cNvSpPr>
            <a:spLocks noGrp="1"/>
          </p:cNvSpPr>
          <p:nvPr>
            <p:ph type="dt" sz="half" idx="10"/>
          </p:nvPr>
        </p:nvSpPr>
        <p:spPr/>
        <p:txBody>
          <a:bodyPr/>
          <a:lstStyle/>
          <a:p>
            <a:fld id="{FE7DD9AE-4428-4B7C-9AF7-BE6B7E066D98}" type="datetime1">
              <a:rPr lang="bs-Latn-BA" smtClean="0"/>
              <a:pPr/>
              <a:t>23.6.2016</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27E53376-D609-4EC2-99EB-506BE9AC6BEE}" type="slidenum">
              <a:rPr lang="bs-Latn-BA" smtClean="0"/>
              <a:pPr/>
              <a:t>‹#›</a:t>
            </a:fld>
            <a:endParaRPr lang="bs-Latn-BA"/>
          </a:p>
        </p:txBody>
      </p:sp>
    </p:spTree>
    <p:extLst>
      <p:ext uri="{BB962C8B-B14F-4D97-AF65-F5344CB8AC3E}">
        <p14:creationId xmlns:p14="http://schemas.microsoft.com/office/powerpoint/2010/main" val="268554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s-Latn-B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s-Latn-BA"/>
          </a:p>
        </p:txBody>
      </p:sp>
      <p:sp>
        <p:nvSpPr>
          <p:cNvPr id="4" name="Date Placeholder 3"/>
          <p:cNvSpPr>
            <a:spLocks noGrp="1"/>
          </p:cNvSpPr>
          <p:nvPr>
            <p:ph type="dt" sz="half" idx="10"/>
          </p:nvPr>
        </p:nvSpPr>
        <p:spPr/>
        <p:txBody>
          <a:bodyPr/>
          <a:lstStyle/>
          <a:p>
            <a:fld id="{23023842-1DE8-4739-B7D2-DDE82227A145}" type="datetime1">
              <a:rPr lang="bs-Latn-BA" smtClean="0"/>
              <a:pPr/>
              <a:t>23.6.2016</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27E53376-D609-4EC2-99EB-506BE9AC6BEE}" type="slidenum">
              <a:rPr lang="bs-Latn-BA" smtClean="0"/>
              <a:pPr/>
              <a:t>‹#›</a:t>
            </a:fld>
            <a:endParaRPr lang="bs-Latn-BA"/>
          </a:p>
        </p:txBody>
      </p:sp>
    </p:spTree>
    <p:extLst>
      <p:ext uri="{BB962C8B-B14F-4D97-AF65-F5344CB8AC3E}">
        <p14:creationId xmlns:p14="http://schemas.microsoft.com/office/powerpoint/2010/main" val="4225533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bs-Latn-B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s-Latn-BA"/>
          </a:p>
        </p:txBody>
      </p:sp>
      <p:sp>
        <p:nvSpPr>
          <p:cNvPr id="4" name="Date Placeholder 3"/>
          <p:cNvSpPr>
            <a:spLocks noGrp="1"/>
          </p:cNvSpPr>
          <p:nvPr>
            <p:ph type="dt" sz="half" idx="10"/>
          </p:nvPr>
        </p:nvSpPr>
        <p:spPr/>
        <p:txBody>
          <a:bodyPr/>
          <a:lstStyle/>
          <a:p>
            <a:fld id="{74AE96FA-E50E-4CB5-9BD8-676E2ACE4B2D}" type="datetime1">
              <a:rPr lang="bs-Latn-BA" smtClean="0"/>
              <a:pPr/>
              <a:t>23.6.2016</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27E53376-D609-4EC2-99EB-506BE9AC6BEE}" type="slidenum">
              <a:rPr lang="bs-Latn-BA" smtClean="0"/>
              <a:pPr/>
              <a:t>‹#›</a:t>
            </a:fld>
            <a:endParaRPr lang="bs-Latn-BA"/>
          </a:p>
        </p:txBody>
      </p:sp>
    </p:spTree>
    <p:extLst>
      <p:ext uri="{BB962C8B-B14F-4D97-AF65-F5344CB8AC3E}">
        <p14:creationId xmlns:p14="http://schemas.microsoft.com/office/powerpoint/2010/main" val="2959332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s-Latn-B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s-Latn-BA"/>
          </a:p>
        </p:txBody>
      </p:sp>
      <p:sp>
        <p:nvSpPr>
          <p:cNvPr id="4" name="Date Placeholder 3"/>
          <p:cNvSpPr>
            <a:spLocks noGrp="1"/>
          </p:cNvSpPr>
          <p:nvPr>
            <p:ph type="dt" sz="half" idx="10"/>
          </p:nvPr>
        </p:nvSpPr>
        <p:spPr/>
        <p:txBody>
          <a:bodyPr/>
          <a:lstStyle/>
          <a:p>
            <a:fld id="{B662FF03-9CA2-403C-A1B7-A623D6FA3168}" type="datetime1">
              <a:rPr lang="bs-Latn-BA" smtClean="0"/>
              <a:pPr/>
              <a:t>23.6.2016</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27E53376-D609-4EC2-99EB-506BE9AC6BEE}" type="slidenum">
              <a:rPr lang="bs-Latn-BA" smtClean="0"/>
              <a:pPr/>
              <a:t>‹#›</a:t>
            </a:fld>
            <a:endParaRPr lang="bs-Latn-BA"/>
          </a:p>
        </p:txBody>
      </p:sp>
    </p:spTree>
    <p:extLst>
      <p:ext uri="{BB962C8B-B14F-4D97-AF65-F5344CB8AC3E}">
        <p14:creationId xmlns:p14="http://schemas.microsoft.com/office/powerpoint/2010/main" val="458706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bs-Latn-B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0D6F0D-680D-4BC0-9C82-CB179B1DFB30}" type="datetime1">
              <a:rPr lang="bs-Latn-BA" smtClean="0"/>
              <a:pPr/>
              <a:t>23.6.2016</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27E53376-D609-4EC2-99EB-506BE9AC6BEE}" type="slidenum">
              <a:rPr lang="bs-Latn-BA" smtClean="0"/>
              <a:pPr/>
              <a:t>‹#›</a:t>
            </a:fld>
            <a:endParaRPr lang="bs-Latn-BA"/>
          </a:p>
        </p:txBody>
      </p:sp>
    </p:spTree>
    <p:extLst>
      <p:ext uri="{BB962C8B-B14F-4D97-AF65-F5344CB8AC3E}">
        <p14:creationId xmlns:p14="http://schemas.microsoft.com/office/powerpoint/2010/main" val="1336285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s-Latn-B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s-Latn-B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s-Latn-BA"/>
          </a:p>
        </p:txBody>
      </p:sp>
      <p:sp>
        <p:nvSpPr>
          <p:cNvPr id="5" name="Date Placeholder 4"/>
          <p:cNvSpPr>
            <a:spLocks noGrp="1"/>
          </p:cNvSpPr>
          <p:nvPr>
            <p:ph type="dt" sz="half" idx="10"/>
          </p:nvPr>
        </p:nvSpPr>
        <p:spPr/>
        <p:txBody>
          <a:bodyPr/>
          <a:lstStyle/>
          <a:p>
            <a:fld id="{BC32358F-B1F3-4050-BD36-9F14B028B96D}" type="datetime1">
              <a:rPr lang="bs-Latn-BA" smtClean="0"/>
              <a:pPr/>
              <a:t>23.6.2016</a:t>
            </a:fld>
            <a:endParaRPr lang="bs-Latn-BA"/>
          </a:p>
        </p:txBody>
      </p:sp>
      <p:sp>
        <p:nvSpPr>
          <p:cNvPr id="6" name="Footer Placeholder 5"/>
          <p:cNvSpPr>
            <a:spLocks noGrp="1"/>
          </p:cNvSpPr>
          <p:nvPr>
            <p:ph type="ftr" sz="quarter" idx="11"/>
          </p:nvPr>
        </p:nvSpPr>
        <p:spPr/>
        <p:txBody>
          <a:bodyPr/>
          <a:lstStyle/>
          <a:p>
            <a:endParaRPr lang="bs-Latn-BA"/>
          </a:p>
        </p:txBody>
      </p:sp>
      <p:sp>
        <p:nvSpPr>
          <p:cNvPr id="7" name="Slide Number Placeholder 6"/>
          <p:cNvSpPr>
            <a:spLocks noGrp="1"/>
          </p:cNvSpPr>
          <p:nvPr>
            <p:ph type="sldNum" sz="quarter" idx="12"/>
          </p:nvPr>
        </p:nvSpPr>
        <p:spPr/>
        <p:txBody>
          <a:bodyPr/>
          <a:lstStyle/>
          <a:p>
            <a:fld id="{27E53376-D609-4EC2-99EB-506BE9AC6BEE}" type="slidenum">
              <a:rPr lang="bs-Latn-BA" smtClean="0"/>
              <a:pPr/>
              <a:t>‹#›</a:t>
            </a:fld>
            <a:endParaRPr lang="bs-Latn-BA"/>
          </a:p>
        </p:txBody>
      </p:sp>
    </p:spTree>
    <p:extLst>
      <p:ext uri="{BB962C8B-B14F-4D97-AF65-F5344CB8AC3E}">
        <p14:creationId xmlns:p14="http://schemas.microsoft.com/office/powerpoint/2010/main" val="3322087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bs-Latn-B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s-Latn-B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s-Latn-BA"/>
          </a:p>
        </p:txBody>
      </p:sp>
      <p:sp>
        <p:nvSpPr>
          <p:cNvPr id="7" name="Date Placeholder 6"/>
          <p:cNvSpPr>
            <a:spLocks noGrp="1"/>
          </p:cNvSpPr>
          <p:nvPr>
            <p:ph type="dt" sz="half" idx="10"/>
          </p:nvPr>
        </p:nvSpPr>
        <p:spPr/>
        <p:txBody>
          <a:bodyPr/>
          <a:lstStyle/>
          <a:p>
            <a:fld id="{75B5B5DC-4F0B-4697-8251-B9103938B4F0}" type="datetime1">
              <a:rPr lang="bs-Latn-BA" smtClean="0"/>
              <a:pPr/>
              <a:t>23.6.2016</a:t>
            </a:fld>
            <a:endParaRPr lang="bs-Latn-BA"/>
          </a:p>
        </p:txBody>
      </p:sp>
      <p:sp>
        <p:nvSpPr>
          <p:cNvPr id="8" name="Footer Placeholder 7"/>
          <p:cNvSpPr>
            <a:spLocks noGrp="1"/>
          </p:cNvSpPr>
          <p:nvPr>
            <p:ph type="ftr" sz="quarter" idx="11"/>
          </p:nvPr>
        </p:nvSpPr>
        <p:spPr/>
        <p:txBody>
          <a:bodyPr/>
          <a:lstStyle/>
          <a:p>
            <a:endParaRPr lang="bs-Latn-BA"/>
          </a:p>
        </p:txBody>
      </p:sp>
      <p:sp>
        <p:nvSpPr>
          <p:cNvPr id="9" name="Slide Number Placeholder 8"/>
          <p:cNvSpPr>
            <a:spLocks noGrp="1"/>
          </p:cNvSpPr>
          <p:nvPr>
            <p:ph type="sldNum" sz="quarter" idx="12"/>
          </p:nvPr>
        </p:nvSpPr>
        <p:spPr/>
        <p:txBody>
          <a:bodyPr/>
          <a:lstStyle/>
          <a:p>
            <a:fld id="{27E53376-D609-4EC2-99EB-506BE9AC6BEE}" type="slidenum">
              <a:rPr lang="bs-Latn-BA" smtClean="0"/>
              <a:pPr/>
              <a:t>‹#›</a:t>
            </a:fld>
            <a:endParaRPr lang="bs-Latn-BA"/>
          </a:p>
        </p:txBody>
      </p:sp>
    </p:spTree>
    <p:extLst>
      <p:ext uri="{BB962C8B-B14F-4D97-AF65-F5344CB8AC3E}">
        <p14:creationId xmlns:p14="http://schemas.microsoft.com/office/powerpoint/2010/main" val="2616855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s-Latn-BA"/>
          </a:p>
        </p:txBody>
      </p:sp>
      <p:sp>
        <p:nvSpPr>
          <p:cNvPr id="3" name="Date Placeholder 2"/>
          <p:cNvSpPr>
            <a:spLocks noGrp="1"/>
          </p:cNvSpPr>
          <p:nvPr>
            <p:ph type="dt" sz="half" idx="10"/>
          </p:nvPr>
        </p:nvSpPr>
        <p:spPr/>
        <p:txBody>
          <a:bodyPr/>
          <a:lstStyle/>
          <a:p>
            <a:fld id="{8BF5FB59-9B73-4701-9827-FA5B5E4A2C06}" type="datetime1">
              <a:rPr lang="bs-Latn-BA" smtClean="0"/>
              <a:pPr/>
              <a:t>23.6.2016</a:t>
            </a:fld>
            <a:endParaRPr lang="bs-Latn-BA"/>
          </a:p>
        </p:txBody>
      </p:sp>
      <p:sp>
        <p:nvSpPr>
          <p:cNvPr id="4" name="Footer Placeholder 3"/>
          <p:cNvSpPr>
            <a:spLocks noGrp="1"/>
          </p:cNvSpPr>
          <p:nvPr>
            <p:ph type="ftr" sz="quarter" idx="11"/>
          </p:nvPr>
        </p:nvSpPr>
        <p:spPr/>
        <p:txBody>
          <a:bodyPr/>
          <a:lstStyle/>
          <a:p>
            <a:endParaRPr lang="bs-Latn-BA"/>
          </a:p>
        </p:txBody>
      </p:sp>
      <p:sp>
        <p:nvSpPr>
          <p:cNvPr id="5" name="Slide Number Placeholder 4"/>
          <p:cNvSpPr>
            <a:spLocks noGrp="1"/>
          </p:cNvSpPr>
          <p:nvPr>
            <p:ph type="sldNum" sz="quarter" idx="12"/>
          </p:nvPr>
        </p:nvSpPr>
        <p:spPr/>
        <p:txBody>
          <a:bodyPr/>
          <a:lstStyle/>
          <a:p>
            <a:fld id="{27E53376-D609-4EC2-99EB-506BE9AC6BEE}" type="slidenum">
              <a:rPr lang="bs-Latn-BA" smtClean="0"/>
              <a:pPr/>
              <a:t>‹#›</a:t>
            </a:fld>
            <a:endParaRPr lang="bs-Latn-BA"/>
          </a:p>
        </p:txBody>
      </p:sp>
    </p:spTree>
    <p:extLst>
      <p:ext uri="{BB962C8B-B14F-4D97-AF65-F5344CB8AC3E}">
        <p14:creationId xmlns:p14="http://schemas.microsoft.com/office/powerpoint/2010/main" val="1713272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272430-65BD-49B7-81A3-5DD8FCC5E268}" type="datetime1">
              <a:rPr lang="bs-Latn-BA" smtClean="0"/>
              <a:pPr/>
              <a:t>23.6.2016</a:t>
            </a:fld>
            <a:endParaRPr lang="bs-Latn-BA"/>
          </a:p>
        </p:txBody>
      </p:sp>
      <p:sp>
        <p:nvSpPr>
          <p:cNvPr id="3" name="Footer Placeholder 2"/>
          <p:cNvSpPr>
            <a:spLocks noGrp="1"/>
          </p:cNvSpPr>
          <p:nvPr>
            <p:ph type="ftr" sz="quarter" idx="11"/>
          </p:nvPr>
        </p:nvSpPr>
        <p:spPr/>
        <p:txBody>
          <a:bodyPr/>
          <a:lstStyle/>
          <a:p>
            <a:endParaRPr lang="bs-Latn-BA"/>
          </a:p>
        </p:txBody>
      </p:sp>
      <p:sp>
        <p:nvSpPr>
          <p:cNvPr id="4" name="Slide Number Placeholder 3"/>
          <p:cNvSpPr>
            <a:spLocks noGrp="1"/>
          </p:cNvSpPr>
          <p:nvPr>
            <p:ph type="sldNum" sz="quarter" idx="12"/>
          </p:nvPr>
        </p:nvSpPr>
        <p:spPr/>
        <p:txBody>
          <a:bodyPr/>
          <a:lstStyle/>
          <a:p>
            <a:fld id="{27E53376-D609-4EC2-99EB-506BE9AC6BEE}" type="slidenum">
              <a:rPr lang="bs-Latn-BA" smtClean="0"/>
              <a:pPr/>
              <a:t>‹#›</a:t>
            </a:fld>
            <a:endParaRPr lang="bs-Latn-BA"/>
          </a:p>
        </p:txBody>
      </p:sp>
    </p:spTree>
    <p:extLst>
      <p:ext uri="{BB962C8B-B14F-4D97-AF65-F5344CB8AC3E}">
        <p14:creationId xmlns:p14="http://schemas.microsoft.com/office/powerpoint/2010/main" val="2152969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bs-Latn-B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s-Latn-B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36EC81-3773-4256-BD07-F7DDC4D42BF7}" type="datetime1">
              <a:rPr lang="bs-Latn-BA" smtClean="0"/>
              <a:pPr/>
              <a:t>23.6.2016</a:t>
            </a:fld>
            <a:endParaRPr lang="bs-Latn-BA"/>
          </a:p>
        </p:txBody>
      </p:sp>
      <p:sp>
        <p:nvSpPr>
          <p:cNvPr id="6" name="Footer Placeholder 5"/>
          <p:cNvSpPr>
            <a:spLocks noGrp="1"/>
          </p:cNvSpPr>
          <p:nvPr>
            <p:ph type="ftr" sz="quarter" idx="11"/>
          </p:nvPr>
        </p:nvSpPr>
        <p:spPr/>
        <p:txBody>
          <a:bodyPr/>
          <a:lstStyle/>
          <a:p>
            <a:endParaRPr lang="bs-Latn-BA"/>
          </a:p>
        </p:txBody>
      </p:sp>
      <p:sp>
        <p:nvSpPr>
          <p:cNvPr id="7" name="Slide Number Placeholder 6"/>
          <p:cNvSpPr>
            <a:spLocks noGrp="1"/>
          </p:cNvSpPr>
          <p:nvPr>
            <p:ph type="sldNum" sz="quarter" idx="12"/>
          </p:nvPr>
        </p:nvSpPr>
        <p:spPr/>
        <p:txBody>
          <a:bodyPr/>
          <a:lstStyle/>
          <a:p>
            <a:fld id="{27E53376-D609-4EC2-99EB-506BE9AC6BEE}" type="slidenum">
              <a:rPr lang="bs-Latn-BA" smtClean="0"/>
              <a:pPr/>
              <a:t>‹#›</a:t>
            </a:fld>
            <a:endParaRPr lang="bs-Latn-BA"/>
          </a:p>
        </p:txBody>
      </p:sp>
    </p:spTree>
    <p:extLst>
      <p:ext uri="{BB962C8B-B14F-4D97-AF65-F5344CB8AC3E}">
        <p14:creationId xmlns:p14="http://schemas.microsoft.com/office/powerpoint/2010/main" val="52954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bs-Latn-B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s-Latn-B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250F70-D0C0-42D4-A536-FCD82EB26A85}" type="datetime1">
              <a:rPr lang="bs-Latn-BA" smtClean="0"/>
              <a:pPr/>
              <a:t>23.6.2016</a:t>
            </a:fld>
            <a:endParaRPr lang="bs-Latn-BA"/>
          </a:p>
        </p:txBody>
      </p:sp>
      <p:sp>
        <p:nvSpPr>
          <p:cNvPr id="6" name="Footer Placeholder 5"/>
          <p:cNvSpPr>
            <a:spLocks noGrp="1"/>
          </p:cNvSpPr>
          <p:nvPr>
            <p:ph type="ftr" sz="quarter" idx="11"/>
          </p:nvPr>
        </p:nvSpPr>
        <p:spPr/>
        <p:txBody>
          <a:bodyPr/>
          <a:lstStyle/>
          <a:p>
            <a:endParaRPr lang="bs-Latn-BA"/>
          </a:p>
        </p:txBody>
      </p:sp>
      <p:sp>
        <p:nvSpPr>
          <p:cNvPr id="7" name="Slide Number Placeholder 6"/>
          <p:cNvSpPr>
            <a:spLocks noGrp="1"/>
          </p:cNvSpPr>
          <p:nvPr>
            <p:ph type="sldNum" sz="quarter" idx="12"/>
          </p:nvPr>
        </p:nvSpPr>
        <p:spPr/>
        <p:txBody>
          <a:bodyPr/>
          <a:lstStyle/>
          <a:p>
            <a:fld id="{27E53376-D609-4EC2-99EB-506BE9AC6BEE}" type="slidenum">
              <a:rPr lang="bs-Latn-BA" smtClean="0"/>
              <a:pPr/>
              <a:t>‹#›</a:t>
            </a:fld>
            <a:endParaRPr lang="bs-Latn-BA"/>
          </a:p>
        </p:txBody>
      </p:sp>
    </p:spTree>
    <p:extLst>
      <p:ext uri="{BB962C8B-B14F-4D97-AF65-F5344CB8AC3E}">
        <p14:creationId xmlns:p14="http://schemas.microsoft.com/office/powerpoint/2010/main" val="3242277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bs-Latn-B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s-Latn-B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EF06F2-2EBE-4F9A-9560-C19731227577}" type="datetime1">
              <a:rPr lang="bs-Latn-BA" smtClean="0"/>
              <a:pPr/>
              <a:t>23.6.2016</a:t>
            </a:fld>
            <a:endParaRPr lang="bs-Latn-B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s-Latn-B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E53376-D609-4EC2-99EB-506BE9AC6BEE}" type="slidenum">
              <a:rPr lang="bs-Latn-BA" smtClean="0"/>
              <a:pPr/>
              <a:t>‹#›</a:t>
            </a:fld>
            <a:endParaRPr lang="bs-Latn-BA"/>
          </a:p>
        </p:txBody>
      </p:sp>
    </p:spTree>
    <p:extLst>
      <p:ext uri="{BB962C8B-B14F-4D97-AF65-F5344CB8AC3E}">
        <p14:creationId xmlns:p14="http://schemas.microsoft.com/office/powerpoint/2010/main" val="36278444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xml"/><Relationship Id="rId5" Type="http://schemas.openxmlformats.org/officeDocument/2006/relationships/image" Target="../media/image34.pn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40.jpe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pempaltc.wikispaces.com/37th+IACOP+meeting+-+Plenary"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
            </a:r>
            <a:br>
              <a:rPr lang="en-US" dirty="0" smtClean="0"/>
            </a:br>
            <a:endParaRPr lang="bs-Latn-BA" dirty="0"/>
          </a:p>
        </p:txBody>
      </p:sp>
      <p:sp>
        <p:nvSpPr>
          <p:cNvPr id="3" name="Subtitle 2"/>
          <p:cNvSpPr>
            <a:spLocks noGrp="1"/>
          </p:cNvSpPr>
          <p:nvPr>
            <p:ph type="subTitle" idx="1"/>
          </p:nvPr>
        </p:nvSpPr>
        <p:spPr/>
        <p:txBody>
          <a:bodyPr>
            <a:noAutofit/>
          </a:bodyPr>
          <a:lstStyle/>
          <a:p>
            <a:r>
              <a:rPr lang="en-US" sz="6000" b="1" dirty="0" smtClean="0">
                <a:solidFill>
                  <a:srgbClr val="7030A0"/>
                </a:solidFill>
              </a:rPr>
              <a:t>Value </a:t>
            </a:r>
            <a:r>
              <a:rPr lang="bs-Latn-BA" sz="6000" b="1" dirty="0">
                <a:solidFill>
                  <a:srgbClr val="7030A0"/>
                </a:solidFill>
              </a:rPr>
              <a:t>D</a:t>
            </a:r>
            <a:r>
              <a:rPr lang="en-US" sz="6000" b="1" dirty="0" err="1" smtClean="0">
                <a:solidFill>
                  <a:srgbClr val="7030A0"/>
                </a:solidFill>
              </a:rPr>
              <a:t>etectives</a:t>
            </a:r>
            <a:r>
              <a:rPr lang="en-US" sz="6000" b="1" dirty="0" smtClean="0">
                <a:solidFill>
                  <a:srgbClr val="7030A0"/>
                </a:solidFill>
              </a:rPr>
              <a:t>  </a:t>
            </a:r>
            <a:r>
              <a:rPr lang="bs-Latn-BA" sz="6000" dirty="0">
                <a:solidFill>
                  <a:srgbClr val="C00000"/>
                </a:solidFill>
              </a:rPr>
              <a:t/>
            </a:r>
            <a:br>
              <a:rPr lang="bs-Latn-BA" sz="6000" dirty="0">
                <a:solidFill>
                  <a:srgbClr val="C00000"/>
                </a:solidFill>
              </a:rPr>
            </a:br>
            <a:endParaRPr lang="bs-Latn-BA" sz="6000" dirty="0">
              <a:solidFill>
                <a:srgbClr val="C00000"/>
              </a:solidFill>
            </a:endParaRPr>
          </a:p>
        </p:txBody>
      </p:sp>
      <p:pic>
        <p:nvPicPr>
          <p:cNvPr id="5" name="Picture 4"/>
          <p:cNvPicPr>
            <a:picLocks noChangeAspect="1"/>
          </p:cNvPicPr>
          <p:nvPr/>
        </p:nvPicPr>
        <p:blipFill>
          <a:blip r:embed="rId3" cstate="print"/>
          <a:stretch>
            <a:fillRect/>
          </a:stretch>
        </p:blipFill>
        <p:spPr>
          <a:xfrm>
            <a:off x="0" y="6248347"/>
            <a:ext cx="12192000" cy="609653"/>
          </a:xfrm>
          <a:prstGeom prst="rect">
            <a:avLst/>
          </a:prstGeom>
        </p:spPr>
      </p:pic>
      <p:sp>
        <p:nvSpPr>
          <p:cNvPr id="6" name="Slide Number Placeholder 5"/>
          <p:cNvSpPr>
            <a:spLocks noGrp="1"/>
          </p:cNvSpPr>
          <p:nvPr>
            <p:ph type="sldNum" sz="quarter" idx="12"/>
          </p:nvPr>
        </p:nvSpPr>
        <p:spPr/>
        <p:txBody>
          <a:bodyPr/>
          <a:lstStyle/>
          <a:p>
            <a:fld id="{27E53376-D609-4EC2-99EB-506BE9AC6BEE}" type="slidenum">
              <a:rPr lang="bs-Latn-BA" smtClean="0"/>
              <a:pPr/>
              <a:t>1</a:t>
            </a:fld>
            <a:endParaRPr lang="bs-Latn-BA"/>
          </a:p>
        </p:txBody>
      </p:sp>
      <p:pic>
        <p:nvPicPr>
          <p:cNvPr id="7" name="Picture 6"/>
          <p:cNvPicPr>
            <a:picLocks noChangeAspect="1"/>
          </p:cNvPicPr>
          <p:nvPr/>
        </p:nvPicPr>
        <p:blipFill>
          <a:blip r:embed="rId4" cstate="print"/>
          <a:stretch>
            <a:fillRect/>
          </a:stretch>
        </p:blipFill>
        <p:spPr>
          <a:xfrm>
            <a:off x="4200807" y="894963"/>
            <a:ext cx="2884875" cy="1903737"/>
          </a:xfrm>
          <a:prstGeom prst="rect">
            <a:avLst/>
          </a:prstGeom>
        </p:spPr>
      </p:pic>
      <p:pic>
        <p:nvPicPr>
          <p:cNvPr id="8" name="Picture 11"/>
          <p:cNvPicPr>
            <a:picLocks noChangeAspect="1"/>
          </p:cNvPicPr>
          <p:nvPr/>
        </p:nvPicPr>
        <p:blipFill>
          <a:blip r:embed="rId5" cstate="print"/>
          <a:stretch>
            <a:fillRect/>
          </a:stretch>
        </p:blipFill>
        <p:spPr>
          <a:xfrm>
            <a:off x="403461" y="2450344"/>
            <a:ext cx="1959912" cy="3589675"/>
          </a:xfrm>
          <a:prstGeom prst="rect">
            <a:avLst/>
          </a:prstGeom>
        </p:spPr>
      </p:pic>
    </p:spTree>
    <p:extLst>
      <p:ext uri="{BB962C8B-B14F-4D97-AF65-F5344CB8AC3E}">
        <p14:creationId xmlns:p14="http://schemas.microsoft.com/office/powerpoint/2010/main" val="26951756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101"/>
            <a:ext cx="10515600" cy="1325563"/>
          </a:xfrm>
        </p:spPr>
        <p:txBody>
          <a:bodyPr/>
          <a:lstStyle/>
          <a:p>
            <a:r>
              <a:rPr lang="en-US" b="1" dirty="0" smtClean="0">
                <a:solidFill>
                  <a:srgbClr val="C00000"/>
                </a:solidFill>
              </a:rPr>
              <a:t>An example of </a:t>
            </a:r>
            <a:r>
              <a:rPr lang="en-US" b="1" dirty="0" err="1" smtClean="0">
                <a:solidFill>
                  <a:srgbClr val="C00000"/>
                </a:solidFill>
              </a:rPr>
              <a:t>IACOP</a:t>
            </a:r>
            <a:r>
              <a:rPr lang="en-US" b="1" dirty="0" smtClean="0">
                <a:solidFill>
                  <a:srgbClr val="C00000"/>
                </a:solidFill>
              </a:rPr>
              <a:t> value created</a:t>
            </a:r>
            <a:endParaRPr lang="bs-Latn-BA" b="1" dirty="0">
              <a:solidFill>
                <a:srgbClr val="C00000"/>
              </a:solidFill>
            </a:endParaRPr>
          </a:p>
        </p:txBody>
      </p:sp>
      <p:pic>
        <p:nvPicPr>
          <p:cNvPr id="4" name="Content Placeholder 3"/>
          <p:cNvPicPr>
            <a:picLocks noGrp="1" noChangeAspect="1"/>
          </p:cNvPicPr>
          <p:nvPr>
            <p:ph idx="1"/>
          </p:nvPr>
        </p:nvPicPr>
        <p:blipFill>
          <a:blip r:embed="rId2" cstate="print"/>
          <a:stretch>
            <a:fillRect/>
          </a:stretch>
        </p:blipFill>
        <p:spPr>
          <a:xfrm>
            <a:off x="0" y="1322363"/>
            <a:ext cx="7414053" cy="5029010"/>
          </a:xfrm>
          <a:prstGeom prst="rect">
            <a:avLst/>
          </a:prstGeom>
        </p:spPr>
      </p:pic>
      <p:pic>
        <p:nvPicPr>
          <p:cNvPr id="5" name="Picture 4"/>
          <p:cNvPicPr>
            <a:picLocks noChangeAspect="1"/>
          </p:cNvPicPr>
          <p:nvPr/>
        </p:nvPicPr>
        <p:blipFill>
          <a:blip r:embed="rId3" cstate="print"/>
          <a:stretch>
            <a:fillRect/>
          </a:stretch>
        </p:blipFill>
        <p:spPr>
          <a:xfrm>
            <a:off x="7778178" y="1338354"/>
            <a:ext cx="1499746" cy="2243522"/>
          </a:xfrm>
          <a:prstGeom prst="rect">
            <a:avLst/>
          </a:prstGeom>
        </p:spPr>
      </p:pic>
      <p:pic>
        <p:nvPicPr>
          <p:cNvPr id="6" name="Picture 5"/>
          <p:cNvPicPr>
            <a:picLocks noChangeAspect="1"/>
          </p:cNvPicPr>
          <p:nvPr/>
        </p:nvPicPr>
        <p:blipFill>
          <a:blip r:embed="rId4" cstate="print"/>
          <a:stretch>
            <a:fillRect/>
          </a:stretch>
        </p:blipFill>
        <p:spPr>
          <a:xfrm>
            <a:off x="8841333" y="423952"/>
            <a:ext cx="1487553" cy="2286198"/>
          </a:xfrm>
          <a:prstGeom prst="rect">
            <a:avLst/>
          </a:prstGeom>
        </p:spPr>
      </p:pic>
      <p:pic>
        <p:nvPicPr>
          <p:cNvPr id="7" name="Picture 6"/>
          <p:cNvPicPr>
            <a:picLocks noChangeAspect="1"/>
          </p:cNvPicPr>
          <p:nvPr/>
        </p:nvPicPr>
        <p:blipFill>
          <a:blip r:embed="rId5" cstate="print"/>
          <a:stretch>
            <a:fillRect/>
          </a:stretch>
        </p:blipFill>
        <p:spPr>
          <a:xfrm>
            <a:off x="9827982" y="1675407"/>
            <a:ext cx="1505843" cy="2280102"/>
          </a:xfrm>
          <a:prstGeom prst="rect">
            <a:avLst/>
          </a:prstGeom>
        </p:spPr>
      </p:pic>
      <p:pic>
        <p:nvPicPr>
          <p:cNvPr id="8" name="Picture 7"/>
          <p:cNvPicPr>
            <a:picLocks noChangeAspect="1"/>
          </p:cNvPicPr>
          <p:nvPr/>
        </p:nvPicPr>
        <p:blipFill>
          <a:blip r:embed="rId6" cstate="print"/>
          <a:stretch>
            <a:fillRect/>
          </a:stretch>
        </p:blipFill>
        <p:spPr>
          <a:xfrm>
            <a:off x="6995991" y="4177815"/>
            <a:ext cx="1493649" cy="2231329"/>
          </a:xfrm>
          <a:prstGeom prst="rect">
            <a:avLst/>
          </a:prstGeom>
        </p:spPr>
      </p:pic>
      <p:pic>
        <p:nvPicPr>
          <p:cNvPr id="9" name="Picture 8"/>
          <p:cNvPicPr>
            <a:picLocks noChangeAspect="1"/>
          </p:cNvPicPr>
          <p:nvPr/>
        </p:nvPicPr>
        <p:blipFill>
          <a:blip r:embed="rId7" cstate="print"/>
          <a:stretch>
            <a:fillRect/>
          </a:stretch>
        </p:blipFill>
        <p:spPr>
          <a:xfrm>
            <a:off x="8199631" y="3108352"/>
            <a:ext cx="1615580" cy="2280102"/>
          </a:xfrm>
          <a:prstGeom prst="rect">
            <a:avLst/>
          </a:prstGeom>
        </p:spPr>
      </p:pic>
      <p:grpSp>
        <p:nvGrpSpPr>
          <p:cNvPr id="3" name="Group 2"/>
          <p:cNvGrpSpPr/>
          <p:nvPr/>
        </p:nvGrpSpPr>
        <p:grpSpPr>
          <a:xfrm>
            <a:off x="9497068" y="4021473"/>
            <a:ext cx="1707704" cy="2158171"/>
            <a:chOff x="8174705" y="4021473"/>
            <a:chExt cx="1707704" cy="2158171"/>
          </a:xfrm>
        </p:grpSpPr>
        <p:pic>
          <p:nvPicPr>
            <p:cNvPr id="10" name="Picture 9"/>
            <p:cNvPicPr>
              <a:picLocks noChangeAspect="1"/>
            </p:cNvPicPr>
            <p:nvPr/>
          </p:nvPicPr>
          <p:blipFill>
            <a:blip r:embed="rId8" cstate="print"/>
            <a:stretch>
              <a:fillRect/>
            </a:stretch>
          </p:blipFill>
          <p:spPr>
            <a:xfrm>
              <a:off x="8174705" y="4021473"/>
              <a:ext cx="1707704" cy="2158171"/>
            </a:xfrm>
            <a:prstGeom prst="rect">
              <a:avLst/>
            </a:prstGeom>
          </p:spPr>
        </p:pic>
        <p:sp>
          <p:nvSpPr>
            <p:cNvPr id="13" name="TextBox 12"/>
            <p:cNvSpPr txBox="1"/>
            <p:nvPr/>
          </p:nvSpPr>
          <p:spPr>
            <a:xfrm>
              <a:off x="8476622" y="4990921"/>
              <a:ext cx="1103870" cy="923330"/>
            </a:xfrm>
            <a:prstGeom prst="rect">
              <a:avLst/>
            </a:prstGeom>
            <a:noFill/>
          </p:spPr>
          <p:txBody>
            <a:bodyPr wrap="square" rtlCol="0">
              <a:spAutoFit/>
            </a:bodyPr>
            <a:lstStyle/>
            <a:p>
              <a:r>
                <a:rPr lang="bs-Latn-BA" dirty="0" smtClean="0">
                  <a:solidFill>
                    <a:schemeClr val="bg1"/>
                  </a:solidFill>
                </a:rPr>
                <a:t>   RIFIX</a:t>
              </a:r>
              <a:endParaRPr lang="en-US" dirty="0" smtClean="0">
                <a:solidFill>
                  <a:schemeClr val="bg1"/>
                </a:solidFill>
              </a:endParaRPr>
            </a:p>
            <a:p>
              <a:pPr algn="ctr"/>
              <a:r>
                <a:rPr lang="en-US" dirty="0" smtClean="0">
                  <a:solidFill>
                    <a:schemeClr val="bg1"/>
                  </a:solidFill>
                </a:rPr>
                <a:t>Concept Note</a:t>
              </a:r>
              <a:endParaRPr lang="bs-Latn-BA" dirty="0">
                <a:solidFill>
                  <a:schemeClr val="bg1"/>
                </a:solidFill>
              </a:endParaRPr>
            </a:p>
          </p:txBody>
        </p:sp>
      </p:grpSp>
      <p:sp>
        <p:nvSpPr>
          <p:cNvPr id="11" name="Slide Number Placeholder 10"/>
          <p:cNvSpPr>
            <a:spLocks noGrp="1"/>
          </p:cNvSpPr>
          <p:nvPr>
            <p:ph type="sldNum" sz="quarter" idx="12"/>
          </p:nvPr>
        </p:nvSpPr>
        <p:spPr/>
        <p:txBody>
          <a:bodyPr/>
          <a:lstStyle/>
          <a:p>
            <a:fld id="{27E53376-D609-4EC2-99EB-506BE9AC6BEE}" type="slidenum">
              <a:rPr lang="bs-Latn-BA" smtClean="0"/>
              <a:pPr/>
              <a:t>10</a:t>
            </a:fld>
            <a:endParaRPr lang="bs-Latn-BA"/>
          </a:p>
        </p:txBody>
      </p:sp>
      <p:pic>
        <p:nvPicPr>
          <p:cNvPr id="12" name="Picture 11"/>
          <p:cNvPicPr>
            <a:picLocks noChangeAspect="1"/>
          </p:cNvPicPr>
          <p:nvPr/>
        </p:nvPicPr>
        <p:blipFill>
          <a:blip r:embed="rId9" cstate="print"/>
          <a:stretch>
            <a:fillRect/>
          </a:stretch>
        </p:blipFill>
        <p:spPr>
          <a:xfrm>
            <a:off x="-1057" y="6318547"/>
            <a:ext cx="12193057" cy="609653"/>
          </a:xfrm>
          <a:prstGeom prst="rect">
            <a:avLst/>
          </a:prstGeom>
        </p:spPr>
      </p:pic>
    </p:spTree>
    <p:extLst>
      <p:ext uri="{BB962C8B-B14F-4D97-AF65-F5344CB8AC3E}">
        <p14:creationId xmlns:p14="http://schemas.microsoft.com/office/powerpoint/2010/main" val="13116780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a:blip r:embed="rId2" cstate="print"/>
          <a:stretch>
            <a:fillRect/>
          </a:stretch>
        </p:blipFill>
        <p:spPr>
          <a:xfrm>
            <a:off x="334978" y="4232321"/>
            <a:ext cx="1828959" cy="1828959"/>
          </a:xfrm>
          <a:prstGeom prst="rect">
            <a:avLst/>
          </a:prstGeom>
        </p:spPr>
      </p:pic>
      <p:sp>
        <p:nvSpPr>
          <p:cNvPr id="5" name="Text Placeholder 4"/>
          <p:cNvSpPr>
            <a:spLocks noGrp="1"/>
          </p:cNvSpPr>
          <p:nvPr>
            <p:ph type="body" sz="quarter" idx="3"/>
          </p:nvPr>
        </p:nvSpPr>
        <p:spPr/>
        <p:txBody>
          <a:bodyPr/>
          <a:lstStyle/>
          <a:p>
            <a:endParaRPr lang="bs-Latn-BA"/>
          </a:p>
        </p:txBody>
      </p:sp>
      <p:sp>
        <p:nvSpPr>
          <p:cNvPr id="6" name="Content Placeholder 5"/>
          <p:cNvSpPr>
            <a:spLocks noGrp="1"/>
          </p:cNvSpPr>
          <p:nvPr>
            <p:ph sz="quarter" idx="4"/>
          </p:nvPr>
        </p:nvSpPr>
        <p:spPr>
          <a:xfrm>
            <a:off x="4992131" y="626076"/>
            <a:ext cx="7199870" cy="6231924"/>
          </a:xfrm>
        </p:spPr>
        <p:txBody>
          <a:bodyPr>
            <a:normAutofit fontScale="55000" lnSpcReduction="20000"/>
          </a:bodyPr>
          <a:lstStyle/>
          <a:p>
            <a:pPr marL="0" indent="0">
              <a:buNone/>
            </a:pPr>
            <a:endParaRPr lang="en-US" sz="4800" b="1" dirty="0" smtClean="0"/>
          </a:p>
          <a:p>
            <a:pPr marL="0" indent="0">
              <a:buNone/>
            </a:pPr>
            <a:r>
              <a:rPr lang="en-US" sz="5900" b="1" dirty="0" smtClean="0"/>
              <a:t>The </a:t>
            </a:r>
            <a:r>
              <a:rPr lang="en-GB" sz="5900" b="1" dirty="0"/>
              <a:t>"new born" Quality Assessment </a:t>
            </a:r>
            <a:r>
              <a:rPr lang="en-GB" sz="5900" b="1" dirty="0" smtClean="0"/>
              <a:t>Guide is </a:t>
            </a:r>
            <a:r>
              <a:rPr lang="en-GB" sz="5900" b="1" dirty="0"/>
              <a:t>a valuable document for Moldova’s CHU, and useful at the respective moment. </a:t>
            </a:r>
            <a:r>
              <a:rPr lang="en-GB" sz="5900" b="1" dirty="0" smtClean="0"/>
              <a:t>The </a:t>
            </a:r>
            <a:r>
              <a:rPr lang="en-GB" sz="5900" b="1" dirty="0"/>
              <a:t>QA Guide offers all the necessary steps to be carried by CHU in performing external assessment. The guide is so practical that can be easily adapted to national context. </a:t>
            </a:r>
            <a:endParaRPr lang="bs-Latn-BA" sz="5900" b="1" dirty="0"/>
          </a:p>
          <a:p>
            <a:pPr marL="0" indent="0">
              <a:buNone/>
            </a:pPr>
            <a:r>
              <a:rPr lang="en-GB" sz="5900" dirty="0"/>
              <a:t> </a:t>
            </a:r>
            <a:r>
              <a:rPr lang="en-GB" sz="5900" dirty="0" smtClean="0"/>
              <a:t>We </a:t>
            </a:r>
            <a:r>
              <a:rPr lang="en-GB" sz="5900" dirty="0"/>
              <a:t>would like to say that getting acquainted and communicating with the colleagues from other countries at PEM PAL events influenced considerably our professional development, common understanding of modern tendencies of public internal financial control evolution.</a:t>
            </a:r>
            <a:endParaRPr lang="bs-Latn-BA" sz="5900" dirty="0"/>
          </a:p>
          <a:p>
            <a:pPr marL="0" indent="0">
              <a:buNone/>
            </a:pPr>
            <a:r>
              <a:rPr lang="en-GB" sz="5900" dirty="0"/>
              <a:t> </a:t>
            </a:r>
            <a:endParaRPr lang="bs-Latn-BA" sz="5900" dirty="0"/>
          </a:p>
          <a:p>
            <a:pPr marL="0" indent="0">
              <a:buNone/>
            </a:pPr>
            <a:endParaRPr lang="bs-Latn-BA" dirty="0"/>
          </a:p>
        </p:txBody>
      </p:sp>
      <p:pic>
        <p:nvPicPr>
          <p:cNvPr id="8" name="Picture 7"/>
          <p:cNvPicPr>
            <a:picLocks noChangeAspect="1"/>
          </p:cNvPicPr>
          <p:nvPr/>
        </p:nvPicPr>
        <p:blipFill>
          <a:blip r:embed="rId3" cstate="print"/>
          <a:stretch>
            <a:fillRect/>
          </a:stretch>
        </p:blipFill>
        <p:spPr>
          <a:xfrm>
            <a:off x="3147214" y="626076"/>
            <a:ext cx="1682642" cy="1786283"/>
          </a:xfrm>
          <a:prstGeom prst="rect">
            <a:avLst/>
          </a:prstGeom>
        </p:spPr>
      </p:pic>
      <p:pic>
        <p:nvPicPr>
          <p:cNvPr id="9" name="Picture 8"/>
          <p:cNvPicPr>
            <a:picLocks noChangeAspect="1"/>
          </p:cNvPicPr>
          <p:nvPr/>
        </p:nvPicPr>
        <p:blipFill>
          <a:blip r:embed="rId4" cstate="print"/>
          <a:stretch>
            <a:fillRect/>
          </a:stretch>
        </p:blipFill>
        <p:spPr>
          <a:xfrm>
            <a:off x="1651080" y="2460256"/>
            <a:ext cx="2011854" cy="1786283"/>
          </a:xfrm>
          <a:prstGeom prst="rect">
            <a:avLst/>
          </a:prstGeom>
        </p:spPr>
      </p:pic>
      <p:sp>
        <p:nvSpPr>
          <p:cNvPr id="12" name="Slide Number Placeholder 11"/>
          <p:cNvSpPr>
            <a:spLocks noGrp="1"/>
          </p:cNvSpPr>
          <p:nvPr>
            <p:ph type="sldNum" sz="quarter" idx="12"/>
          </p:nvPr>
        </p:nvSpPr>
        <p:spPr/>
        <p:txBody>
          <a:bodyPr/>
          <a:lstStyle/>
          <a:p>
            <a:fld id="{27E53376-D609-4EC2-99EB-506BE9AC6BEE}" type="slidenum">
              <a:rPr lang="bs-Latn-BA" smtClean="0"/>
              <a:pPr/>
              <a:t>11</a:t>
            </a:fld>
            <a:endParaRPr lang="bs-Latn-BA"/>
          </a:p>
        </p:txBody>
      </p:sp>
      <p:pic>
        <p:nvPicPr>
          <p:cNvPr id="13" name="Picture 12"/>
          <p:cNvPicPr>
            <a:picLocks noChangeAspect="1"/>
          </p:cNvPicPr>
          <p:nvPr/>
        </p:nvPicPr>
        <p:blipFill>
          <a:blip r:embed="rId5" cstate="print"/>
          <a:stretch>
            <a:fillRect/>
          </a:stretch>
        </p:blipFill>
        <p:spPr>
          <a:xfrm>
            <a:off x="-1057" y="-31474"/>
            <a:ext cx="12193057" cy="609653"/>
          </a:xfrm>
          <a:prstGeom prst="rect">
            <a:avLst/>
          </a:prstGeom>
        </p:spPr>
      </p:pic>
    </p:spTree>
    <p:extLst>
      <p:ext uri="{BB962C8B-B14F-4D97-AF65-F5344CB8AC3E}">
        <p14:creationId xmlns:p14="http://schemas.microsoft.com/office/powerpoint/2010/main" val="27061458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6400" y="457200"/>
            <a:ext cx="11785600" cy="5181600"/>
          </a:xfrm>
        </p:spPr>
        <p:txBody>
          <a:bodyPr rtlCol="0">
            <a:normAutofit/>
          </a:bodyPr>
          <a:lstStyle/>
          <a:p>
            <a:pPr algn="l" fontAlgn="auto">
              <a:spcAft>
                <a:spcPts val="0"/>
              </a:spcAft>
              <a:defRPr/>
            </a:pPr>
            <a:endParaRPr lang="en-US" sz="5200" b="1" i="1" u="sng" dirty="0" smtClean="0">
              <a:solidFill>
                <a:schemeClr val="tx2">
                  <a:lumMod val="75000"/>
                </a:schemeClr>
              </a:solidFill>
            </a:endParaRPr>
          </a:p>
          <a:p>
            <a:pPr algn="l" fontAlgn="auto">
              <a:spcAft>
                <a:spcPts val="0"/>
              </a:spcAft>
              <a:defRPr/>
            </a:pPr>
            <a:r>
              <a:rPr lang="de-DE" sz="3000" b="1" i="1" dirty="0" smtClean="0"/>
              <a:t>   </a:t>
            </a:r>
            <a:r>
              <a:rPr lang="de-DE" sz="3000" b="1" i="1" dirty="0" err="1" smtClean="0"/>
              <a:t>Georgian</a:t>
            </a:r>
            <a:r>
              <a:rPr lang="de-DE" sz="3000" b="1" i="1" dirty="0" smtClean="0"/>
              <a:t> Internal Audit</a:t>
            </a:r>
          </a:p>
          <a:p>
            <a:pPr algn="l" fontAlgn="auto">
              <a:spcAft>
                <a:spcPts val="0"/>
              </a:spcAft>
              <a:defRPr/>
            </a:pPr>
            <a:r>
              <a:rPr lang="de-DE" sz="3000" b="1" i="1" dirty="0" smtClean="0"/>
              <a:t>  Manual is drafted </a:t>
            </a:r>
            <a:r>
              <a:rPr lang="de-DE" sz="3000" b="1" i="1" dirty="0" smtClean="0"/>
              <a:t>based on the </a:t>
            </a:r>
            <a:endParaRPr lang="de-DE" sz="3000" b="1" i="1" dirty="0" smtClean="0"/>
          </a:p>
          <a:p>
            <a:pPr algn="l" fontAlgn="auto">
              <a:spcAft>
                <a:spcPts val="0"/>
              </a:spcAft>
              <a:defRPr/>
            </a:pPr>
            <a:r>
              <a:rPr lang="de-DE" sz="3000" b="1" i="1" dirty="0" smtClean="0"/>
              <a:t>	IACOP template</a:t>
            </a:r>
            <a:endParaRPr lang="de-DE" sz="2000" b="1" i="1" dirty="0" smtClean="0"/>
          </a:p>
          <a:p>
            <a:pPr algn="l" fontAlgn="auto">
              <a:spcAft>
                <a:spcPts val="0"/>
              </a:spcAft>
              <a:defRPr/>
            </a:pPr>
            <a:r>
              <a:rPr lang="de-DE" sz="2400" b="1" i="1" dirty="0" smtClean="0"/>
              <a:t>                </a:t>
            </a:r>
          </a:p>
          <a:p>
            <a:pPr algn="l" fontAlgn="auto">
              <a:spcAft>
                <a:spcPts val="0"/>
              </a:spcAft>
              <a:defRPr/>
            </a:pPr>
            <a:endParaRPr lang="de-DE" sz="2400" b="1" i="1" dirty="0" smtClean="0"/>
          </a:p>
          <a:p>
            <a:pPr algn="l" fontAlgn="auto">
              <a:spcAft>
                <a:spcPts val="0"/>
              </a:spcAft>
              <a:defRPr/>
            </a:pPr>
            <a:r>
              <a:rPr lang="de-DE" sz="2400" b="1" i="1" dirty="0" smtClean="0"/>
              <a:t>                      </a:t>
            </a:r>
            <a:endParaRPr lang="en-US" dirty="0"/>
          </a:p>
        </p:txBody>
      </p:sp>
      <p:sp>
        <p:nvSpPr>
          <p:cNvPr id="6" name="Subtitle 2"/>
          <p:cNvSpPr txBox="1">
            <a:spLocks/>
          </p:cNvSpPr>
          <p:nvPr/>
        </p:nvSpPr>
        <p:spPr>
          <a:xfrm>
            <a:off x="4775200" y="2286000"/>
            <a:ext cx="5994400" cy="3352800"/>
          </a:xfrm>
          <a:prstGeom prst="rect">
            <a:avLst/>
          </a:prstGeom>
        </p:spPr>
        <p:txBody>
          <a:bodyPr>
            <a:normAutofit/>
          </a:bodyPr>
          <a:lstStyle/>
          <a:p>
            <a:pPr fontAlgn="auto">
              <a:spcBef>
                <a:spcPct val="20000"/>
              </a:spcBef>
              <a:spcAft>
                <a:spcPts val="0"/>
              </a:spcAft>
              <a:buFont typeface="Arial" pitchFamily="34" charset="0"/>
              <a:buNone/>
              <a:defRPr/>
            </a:pPr>
            <a:endParaRPr lang="de-DE" sz="3200" dirty="0">
              <a:solidFill>
                <a:schemeClr val="tx1">
                  <a:tint val="75000"/>
                </a:schemeClr>
              </a:solidFill>
              <a:latin typeface="+mn-lt"/>
              <a:cs typeface="+mn-cs"/>
            </a:endParaRPr>
          </a:p>
          <a:p>
            <a:pPr fontAlgn="auto">
              <a:spcBef>
                <a:spcPct val="20000"/>
              </a:spcBef>
              <a:spcAft>
                <a:spcPts val="0"/>
              </a:spcAft>
              <a:buFont typeface="Arial" pitchFamily="34" charset="0"/>
              <a:buNone/>
              <a:defRPr/>
            </a:pPr>
            <a:endParaRPr lang="de-DE" sz="3200" i="1" dirty="0">
              <a:solidFill>
                <a:schemeClr val="tx1">
                  <a:tint val="75000"/>
                </a:schemeClr>
              </a:solidFill>
              <a:latin typeface="+mn-lt"/>
              <a:cs typeface="+mn-cs"/>
            </a:endParaRPr>
          </a:p>
          <a:p>
            <a:pPr algn="ctr" fontAlgn="auto">
              <a:spcBef>
                <a:spcPct val="20000"/>
              </a:spcBef>
              <a:spcAft>
                <a:spcPts val="0"/>
              </a:spcAft>
              <a:buFont typeface="Arial" pitchFamily="34" charset="0"/>
              <a:buNone/>
              <a:defRPr/>
            </a:pPr>
            <a:endParaRPr lang="en-US" sz="3200" dirty="0">
              <a:solidFill>
                <a:schemeClr val="tx1">
                  <a:tint val="75000"/>
                </a:schemeClr>
              </a:solidFill>
              <a:latin typeface="+mn-lt"/>
              <a:cs typeface="+mn-cs"/>
            </a:endParaRPr>
          </a:p>
        </p:txBody>
      </p:sp>
      <p:pic>
        <p:nvPicPr>
          <p:cNvPr id="13318" name="Picture 9"/>
          <p:cNvPicPr>
            <a:picLocks noChangeAspect="1" noChangeArrowheads="1"/>
          </p:cNvPicPr>
          <p:nvPr/>
        </p:nvPicPr>
        <p:blipFill>
          <a:blip r:embed="rId2" cstate="print"/>
          <a:srcRect/>
          <a:stretch>
            <a:fillRect/>
          </a:stretch>
        </p:blipFill>
        <p:spPr bwMode="auto">
          <a:xfrm>
            <a:off x="9709151" y="115888"/>
            <a:ext cx="2385483" cy="722312"/>
          </a:xfrm>
          <a:prstGeom prst="rect">
            <a:avLst/>
          </a:prstGeom>
          <a:noFill/>
          <a:ln w="9525">
            <a:noFill/>
            <a:miter lim="800000"/>
            <a:headEnd/>
            <a:tailEnd/>
          </a:ln>
        </p:spPr>
      </p:pic>
      <p:sp>
        <p:nvSpPr>
          <p:cNvPr id="13319" name="Прямоугольник 10"/>
          <p:cNvSpPr>
            <a:spLocks noChangeArrowheads="1"/>
          </p:cNvSpPr>
          <p:nvPr/>
        </p:nvSpPr>
        <p:spPr bwMode="auto">
          <a:xfrm>
            <a:off x="3663092" y="3412854"/>
            <a:ext cx="6604000" cy="2862322"/>
          </a:xfrm>
          <a:prstGeom prst="rect">
            <a:avLst/>
          </a:prstGeom>
          <a:noFill/>
          <a:ln w="9525">
            <a:noFill/>
            <a:miter lim="800000"/>
            <a:headEnd/>
            <a:tailEnd/>
          </a:ln>
        </p:spPr>
        <p:txBody>
          <a:bodyPr wrap="square">
            <a:spAutoFit/>
          </a:bodyPr>
          <a:lstStyle/>
          <a:p>
            <a:r>
              <a:rPr lang="en-US" dirty="0"/>
              <a:t>√ We learned here the definition and methodology of internal audit </a:t>
            </a:r>
          </a:p>
          <a:p>
            <a:endParaRPr lang="en-US" dirty="0"/>
          </a:p>
          <a:p>
            <a:r>
              <a:rPr lang="en-US" dirty="0"/>
              <a:t> √ We used Bulgarian experience as a basis of our law of internal audit</a:t>
            </a:r>
          </a:p>
          <a:p>
            <a:endParaRPr lang="en-US" dirty="0" smtClean="0"/>
          </a:p>
          <a:p>
            <a:endParaRPr lang="en-US" dirty="0"/>
          </a:p>
          <a:p>
            <a:endParaRPr lang="en-US" dirty="0" smtClean="0"/>
          </a:p>
          <a:p>
            <a:endParaRPr lang="en-US" dirty="0"/>
          </a:p>
          <a:p>
            <a:r>
              <a:rPr lang="en-US" dirty="0"/>
              <a:t>√ Training &amp; Certification system </a:t>
            </a:r>
            <a:r>
              <a:rPr lang="en-US" dirty="0" smtClean="0"/>
              <a:t>in Tajikistan was </a:t>
            </a:r>
            <a:r>
              <a:rPr lang="en-US" dirty="0"/>
              <a:t>implemented </a:t>
            </a:r>
            <a:r>
              <a:rPr lang="en-US" dirty="0" smtClean="0"/>
              <a:t>following </a:t>
            </a:r>
            <a:r>
              <a:rPr lang="en-US" dirty="0" err="1" smtClean="0"/>
              <a:t>IACOP</a:t>
            </a:r>
            <a:r>
              <a:rPr lang="en-US" dirty="0" smtClean="0"/>
              <a:t> </a:t>
            </a:r>
            <a:r>
              <a:rPr lang="en-US" dirty="0"/>
              <a:t>template. </a:t>
            </a:r>
            <a:r>
              <a:rPr lang="en-US" dirty="0" smtClean="0"/>
              <a:t>- </a:t>
            </a:r>
            <a:r>
              <a:rPr lang="en-US" i="1" dirty="0" err="1" smtClean="0"/>
              <a:t>Umed</a:t>
            </a:r>
            <a:r>
              <a:rPr lang="en-US" i="1" dirty="0" smtClean="0"/>
              <a:t> </a:t>
            </a:r>
            <a:r>
              <a:rPr lang="en-US" i="1" dirty="0" err="1"/>
              <a:t>Sharapov</a:t>
            </a:r>
            <a:endParaRPr lang="ru-RU" i="1" dirty="0"/>
          </a:p>
        </p:txBody>
      </p:sp>
      <p:sp>
        <p:nvSpPr>
          <p:cNvPr id="13320" name="AutoShape 13" descr="data:image/jpeg;base64,/9j/4AAQSkZJRgABAQAAAQABAAD/2wCEAAkGBwgHBhUIBwgWFBUVGR4YGBgYDRsXHxgcHxYZGxwgHB8kIjEoJCYlJxwcJz0hKCovLjIyGiszODQvPSgvMDcBCgoKDg0OGhAQGDcjICIyLTQ3MDY3Nyw0MSszLC0yLzQsNzY3MDc0MDYsMDI4NDcsLiwsNTQsKzcwNy0wLDUsL//AABEIAJ8BPgMBEQACEQEDEQH/xAAcAAEAAwEBAQEBAAAAAAAAAAAAAgQFAwEGCAf/xAA6EAABAwEECQIDBgUFAAAAAAAAAQIDEQQGIVEFFhcxVZKT0dISQRNhgRUiMnGx8BRCoeHxJDSRssH/xAAbAQEAAwEBAQEAAAAAAAAAAAAAAwQFAgEGB//EADURAQABAgQEBQEGBgMBAAAAAAABAgMEERRRMWGR4QUSFiFBgRMicaHR8BUyM7HB8QYkskL/2gAMAwEAAhEDEQA/APgzEfqQAAAAAAAAAAAAAAAAAAAAAAAAAAAAAAAAAAAAAAAAAAAAAAAAAAAAAAAAAAAAAAAAAAAAAAAAAAAAAAAAAAAAAAAAAAAAAAAAAAAAAAAAAAAAAAAAAAAAAAAAAAAAAAAAAAAAAAAAAAAAAAAAAAAAAAAAAAAAAAAAAAAAAAAAAAAAAAAAAAAAAAAAAAAAAAAAAAAAAAAAAAAAAAAAAAAAAAAAAAAAAAAAAAAAAAAB91spvJnD1l8SzpLjD9QYTn07mym8mcPWXxGkuHqDCc+nc2U3kzh6y+I0lw9QYTn07mym8mcPWXxGkuHqDCc+nc2U3kzh6y+I0lw9QYTn07mym8mcPWXxGkuHqDCc+nc2U3kzh6y+I0lw9QYTn07mym8mcPWXxGkuHqDCc+nc2U3kzh6y+I0lw9QYTn07mym8mcPWXxGkuHqDCc+nc2U3kzh6y+I0lw9QYTn07mym8mcPWXxGkuHqDCc+nc2U3kzh6y+I0lw9QYTn07mym8mcPWXxGkuHqDCc+nc2U3kzh6y+I0lw9QYTn07mym8mcPWXxGkuHqDCc+nc2U3kzh6y+I0lw9QYTn07mym8mcPWXxGkuHqDCc+nc2U3kzh6y+I0lw9QYTn07mym8mcPWXxGkuHqDCc+nc2U3kzh6y+I0lw9QYTn07mym8mcPWXxGkuHqDCc+nc2U3kzh6y+I0lw9QYTn07mym8mcPWXxGkuHqDCc+nc2U3kzh6y+I0lw9QYTn07mym8mcPWXxGkuHqDCc+nc2U3kzh6y+I0lw9QYTn07mym8mcPWXxGkuHqDCc+nc2U3kzh6y+I0lw9QYTn07mym8mcPWXxGkuHqDCc+nc2U3kzh6y+I0lw9QYTn07mym8mcPWXxGkuHqDCc+nc2U3kzh6y+I0lw9QYTn07mym8mcPWXxGkuHqDCc+nc2U3kzh6y+I0lw9QYTn07mym8mcPWXxGkuHqDCc+nc2U3kzh6y+I0lw9QYTn07mym8mcPWXxGkuHqDCc+nc2U3kzh6y+I0lw9QYTn07mym8mcPWXxGkuHqDCc+nd/czSfEgAAAAAAAAAAAAAAAAAAhLI2KNZJFoiHFy5Tbpmuqcoh7TTNU5QmdvGdpe3vskVGRLVdzsKfMyPFfEK8Lb9qZznhPx+vDktYaxFyfefotWO0Laovi/CVqLurTEvYXEai3FzyzTE8M/lDct+SfLnm6SyNiZ65Fon96E1y5Tbp81U5Q4ppmqcoTO3gAAAAAAAAAAAAAAAAAAAAAAAAAAAAAAAAAAAAAAAMvTNjmtVGWdzsd/319NEzTOtDE8XwV3E+Wm1M5zx958uUbxvnlll/j2t4a7TRnNXdZ0ZE+Oyp8ZXer39T1XH5fIueHWq7diPtJnzfOc5+/Lltkiv1RNf3csuTtNZop3I6ZlabkXdj8ixew1q9MTcjPL4nh0cU3KqYnyzlm9giZBEkce5N2O47s2qbVEUUcIeVVTVOcs7TFjmtTkZZ3Ox/FV6+mibqpmY3i+Bu4iaabUz78fefLlG8b58Mu61hrtNGc1d1vRsb47KnxXOVy/i9TlXH5fIv+H2qqLEeeZmr5znP3/TbL43Q36omucssuS0XkIAAAAAAAAAAAAAAAAAAAAAAAAAAAAAAAAAAAB49VRtWtr8qnNUzEZxGb2OLJh0q+TSCwpZ3bkRG4VRUrVV/fsYVnxeqvF1Wvs5+Iy9vaYzzmf38QuVYaItxV5vq1zfUgCrLbUSVYoYnPVN/ppRPzVf0KVzGxFc27dE1zHHLLKPxmcozTU2c481U5QnZrUy0KrfSrXJva5KKn7zJMPiqb0zTlMVRxifaf8AX4Oa7c0e/GJ+Xcso0JXOZH6mM9XyRTi5VNNMzTTnye0xEzlM5MzR+lH2m1OjSFVqtUxT7qURMf37mJgPFqsReroiiePtyjKI9/r+PFcvYaKKInPu1jeUgAAAAAAAAAAAAAAAAAAAAAAAAAAAAAAAAAAACuyxWdjke1n3kVV9XuqrvqvzKlOBsU1RVFP3omZz+c545/ilm9XMZTPssFtEAZLktOi7Os7nte2qq5PTRcV319/b2MKrUeH2puzMVU5zMxllPvO/z75cY4LkeS/VFOWU/o7w2a0/xbbTPK2tFRURlKVxpWuOJas4XEfb037tUZ5TExEZceec5+6Oq5R5JophfNNXeKlUpU8mM4yHCGxWeByOhj9KolMPdPnmVrWCsWpiq3TlMRl9Oe/190lV6uqJiqc1gtIwAAAAAAAAAAAAAAAAAAAAAAAAAAAAAAAAAAGdpi2yWSBUZGuOCOrgimR4tjq8Lany08faJ+M/9LWGs03KveeHws2K0utUPxViVqLuqqYl3B4mcRbi55PLE8M/lFdtxRV5c81gtIgDP08qJop/0/7IZPjc/wDRr+n/AKhZwn9aPr/ZfRUVKoasTnGcKz09ADM0xb5LJHRsS4qlHVwwWqoY3i3iFeFo9qeOWU/HHOY6LeGsU3J95+i5ZJ3WmFJViVqLuqu9MzQwt+b9uLnl8sTwz2QXKIoq8uebuWUYAAAAAAAAAAAAAAAAAAAAAAAAAAAAAAAAAHKWCKZyLKytNyLu/wCCG7Yt3Zia4zyd011UxOXy9gjjhZ8OLcntXd7/APp7Zt0WqfJRwj42+XldU1TnLjb7ayxxVXFy/hbmpWx2NowtGc+9U8I3n9ElmzNyeSr9uQMq2eJzXJvSlcfzKP8AHrFGdN2maao4xx9+X7hNo6596ZiYVPiyactPw0arY24r+dMP8FH7Wvxe9FER5bVPvP4/H+vxS+WMNTnxql7ZNKPsH+kt0a/dwRUy9v8AJ7hfFqsF/wBbFUz932iY2+PpzLmGi79+3PFYfpuNyVs0LnImLlpSiVLdfjtFWc2aJqiPeZ4ZR+vRHGDmP5pyz4fi04ZY540kifVFNqzeovURXbnOJVKqZpnKYQlghmkRZWo5UTBFxpX5fQ4uWLV2qJrjOY+J58ntNdVMe3tmnDE2GNI40wTcd2rVNqiKKeEPKqpqnOUyRyAAAAAAAAAAAAAAAAAAAAAAAAAAAAAAAAAAAzrfoxbTL8aCZWO3LT3MnHeFzfr+0tXJoq+cvn+yzZxHkjy1RnDhDottjX+KmV0rkxRET3+q4lSz4TThZnEXJm5VHvlHefef3klqxM3PuU/dhHRzX2/C32OtP51Sirkm7E48Pprxnti7OeX/ANT7Tyjh/l7emLX9Ov6OulGTMs3wLAxqN96ORqpiWPE6L1NmLWEiIjlOUx+HD9XGHmmavNcn36u8MKWyzp9oRMV3yxp9exatWYxNqNXRTNXX9/SckdVf2dU/ZzOSi+WWz2xLOywKkeKKjW19dUpWtDLrvXbOIizTh8rfvExEZ+bP54R+c/isRTTXR55r+9z+En6Dc2T1WS1K1F9svqinVXgFVNc1WLs0xPx3iXkY2JjKunNoWCxNscaojlcq4q5fc18DgqcLRMZ+aZ4zPyrXr03J2haLqEAAAAAAAAAAAAAAAAAAAAAAAAAAAAAAAAAAAAAY88Ol55nNbKjW1WmNKp7bsT56/Z8VvXKoprimnP2+Pb6ZyvUV4emmJmM5Q+w5JMbRbVX6Kv6qR/wC5c/rX5n985e62mP5aE0u9ZveZ39Ox3H/ABvD/NdX5fo819e0PHXeg/lmd/QT/wAbsfFc/l+hGPr+YR+x7XD/ALa3L+WKfopx/BcVa/o4ifzj/M/2e6u3V/PQtaObpJk6strkVtMFw3/vMvYCnxCm5NOJmJpy4+3H8vzhFemxNOdvi0TXVQAAAAAAAAAAAAAAAAAAfnXXu9PGX8rexlai5uxdVd3Ne708Zfyt7DUXNzVXdzXu9PGX8rew1Fzc1V3c17vTxl/K3sNRc3NVd3Ne708Zfyt7DUXNzVXdzXu9PGX8rew1Fzc1V3c17vTxl/K3sNRc3NVd3Ne708Zfyt7DUXNzVXdzXu9PGX8rew1Fzc1V3c17vTxl/K3sNRc3NVd3Ne708Zfyt7DUXNzVXdzXu9PGX8rew1Fzc1V3c17vTxl/K3sNRc3NVd3Ne708Zfyt7DUXNzVXdzXu9PGX8rew1Fzc1V3c17vTxl/K3sNRc3NVd3Ne708Zfyt7DUXNzVXdzXu9PGX8rew1Fzc1V3c17vTxl/K3sNRc3NVd3Ne708Zfyt7DUXNzVXdzXu9PGX8rew1Fzc1V3c17vTxl/K3sNRc3NVd3Ne708Zfyt7DUXNzVXdzXu9PGX8rew1Fzc1V3c17vTxl/K3sNRc3NVd3Ne708Zfyt7DUXNzVXdzXu9PGX8rew1Fzc1V3c17vTxl/K3sNRc3NVd3Ne708Zfyt7DUXNzVXdzXu9PGX8rew1Fzc1V3c17vTxl/K3sNRc3NVd3Ne708Zfyt7DUXNzVXdzXu9PGX8rew1Fzc1V3c17vTxl/K3sNRc3NVd3Ne708Zfyt7DUXNzVXdzXu9PGX8rew1Fzc1V3c17vTxl/K3sNRc3NVd3Ne708Zfyt7DUXNzVXdzXu9PGX8rew1Fzc1V3c17vTxl/K3sNRc3NVd3fOEKuAAAAAAAAAAAAAAAAAAAAAAAAAAAAAAAAAAAAAAAAAAAAAAAAAAAAAAAAAAAAAAAAAAAAAAAAAAAAAAAAAAAAAAAAAAAAAAAAAAAAAAAAAAAAAAAAAAAAAAAAAAAAAAAAAAAAAAAAAAAAAAAAAAAAAAAAAAAAAAAAAAAAAAAAAAAAAAAAAAAAAAAAAAAAAAAAAAAAAAAAAAAAAAAAAAAAAAAAAAAAAAAAAAAAAAAAf/9k="/>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endParaRPr lang="ru-RU"/>
          </a:p>
        </p:txBody>
      </p:sp>
      <p:pic>
        <p:nvPicPr>
          <p:cNvPr id="13321" name="Picture 15" descr="http://www.mapsofworld.com/images/world-countries-flags/tajikistan-flag.gif"/>
          <p:cNvPicPr>
            <a:picLocks noChangeAspect="1" noChangeArrowheads="1"/>
          </p:cNvPicPr>
          <p:nvPr/>
        </p:nvPicPr>
        <p:blipFill>
          <a:blip r:embed="rId3" cstate="print"/>
          <a:srcRect/>
          <a:stretch>
            <a:fillRect/>
          </a:stretch>
        </p:blipFill>
        <p:spPr bwMode="auto">
          <a:xfrm>
            <a:off x="1536700" y="5503625"/>
            <a:ext cx="2108200" cy="1000125"/>
          </a:xfrm>
          <a:prstGeom prst="rect">
            <a:avLst/>
          </a:prstGeom>
          <a:noFill/>
          <a:ln w="9525">
            <a:noFill/>
            <a:miter lim="800000"/>
            <a:headEnd/>
            <a:tailEnd/>
          </a:ln>
        </p:spPr>
      </p:pic>
      <p:pic>
        <p:nvPicPr>
          <p:cNvPr id="13322" name="Picture 23" descr="Georgia Flag"/>
          <p:cNvPicPr>
            <a:picLocks noChangeAspect="1" noChangeArrowheads="1"/>
          </p:cNvPicPr>
          <p:nvPr/>
        </p:nvPicPr>
        <p:blipFill>
          <a:blip r:embed="rId4" cstate="print"/>
          <a:srcRect/>
          <a:stretch>
            <a:fillRect/>
          </a:stretch>
        </p:blipFill>
        <p:spPr bwMode="auto">
          <a:xfrm>
            <a:off x="9725498" y="1900237"/>
            <a:ext cx="1930400" cy="766763"/>
          </a:xfrm>
          <a:prstGeom prst="rect">
            <a:avLst/>
          </a:prstGeom>
          <a:noFill/>
          <a:ln w="9525">
            <a:noFill/>
            <a:miter lim="800000"/>
            <a:headEnd/>
            <a:tailEnd/>
          </a:ln>
        </p:spPr>
      </p:pic>
      <p:pic>
        <p:nvPicPr>
          <p:cNvPr id="13323" name="Picture 13" descr="https://scontent-b-lhr.xx.fbcdn.net/hphotos-frc3/t1.0-9/255647_10200459714988153_574804582_n.jpg"/>
          <p:cNvPicPr>
            <a:picLocks noChangeAspect="1" noChangeArrowheads="1"/>
          </p:cNvPicPr>
          <p:nvPr/>
        </p:nvPicPr>
        <p:blipFill>
          <a:blip r:embed="rId5" cstate="print"/>
          <a:srcRect/>
          <a:stretch>
            <a:fillRect/>
          </a:stretch>
        </p:blipFill>
        <p:spPr bwMode="auto">
          <a:xfrm>
            <a:off x="6908800" y="152400"/>
            <a:ext cx="2438400" cy="27511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
                                            <p:txEl>
                                              <p:pRg st="1" end="1"/>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
                                            <p:txEl>
                                              <p:pRg st="2" end="2"/>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3">
                                            <p:txEl>
                                              <p:pRg st="4" end="4"/>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3">
                                            <p:txEl>
                                              <p:pRg st="6" end="6"/>
                                            </p:tx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nodePh="1">
                                  <p:stCondLst>
                                    <p:cond delay="0"/>
                                  </p:stCondLst>
                                  <p:endCondLst>
                                    <p:cond evt="begin" delay="0">
                                      <p:tn val="20"/>
                                    </p:cond>
                                  </p:endCondLst>
                                  <p:childTnLst>
                                    <p:set>
                                      <p:cBhvr>
                                        <p:cTn id="21"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advAuto="0"/>
      <p:bldP spid="6"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1143000"/>
          </a:xfrm>
        </p:spPr>
        <p:txBody>
          <a:bodyPr rtlCol="0">
            <a:normAutofit fontScale="90000"/>
          </a:bodyPr>
          <a:lstStyle/>
          <a:p>
            <a:pPr algn="ctr" fontAlgn="auto">
              <a:spcAft>
                <a:spcPts val="0"/>
              </a:spcAft>
              <a:defRPr/>
            </a:pPr>
            <a:r>
              <a:rPr lang="en-US" sz="4000" b="1" dirty="0" smtClean="0">
                <a:solidFill>
                  <a:schemeClr val="tx2"/>
                </a:solidFill>
              </a:rPr>
              <a:t/>
            </a:r>
            <a:br>
              <a:rPr lang="en-US" sz="4000" b="1" dirty="0" smtClean="0">
                <a:solidFill>
                  <a:schemeClr val="tx2"/>
                </a:solidFill>
              </a:rPr>
            </a:br>
            <a:r>
              <a:rPr lang="en-US" sz="4000" b="1" dirty="0" smtClean="0">
                <a:solidFill>
                  <a:schemeClr val="tx2"/>
                </a:solidFill>
              </a:rPr>
              <a:t/>
            </a:r>
            <a:br>
              <a:rPr lang="en-US" sz="4000" b="1" dirty="0" smtClean="0">
                <a:solidFill>
                  <a:schemeClr val="tx2"/>
                </a:solidFill>
              </a:rPr>
            </a:br>
            <a:r>
              <a:rPr lang="en-US" sz="4000" b="1" dirty="0" smtClean="0">
                <a:solidFill>
                  <a:schemeClr val="tx2"/>
                </a:solidFill>
              </a:rPr>
              <a:t>You are </a:t>
            </a:r>
            <a:r>
              <a:rPr lang="en-US" sz="4000" b="1" dirty="0" smtClean="0">
                <a:solidFill>
                  <a:schemeClr val="tx2"/>
                </a:solidFill>
              </a:rPr>
              <a:t>welcomed to come back and</a:t>
            </a:r>
            <a:r>
              <a:rPr lang="en-US" sz="4000" b="1" dirty="0" smtClean="0">
                <a:solidFill>
                  <a:schemeClr val="tx2"/>
                </a:solidFill>
              </a:rPr>
              <a:t/>
            </a:r>
            <a:br>
              <a:rPr lang="en-US" sz="4000" b="1" dirty="0" smtClean="0">
                <a:solidFill>
                  <a:schemeClr val="tx2"/>
                </a:solidFill>
              </a:rPr>
            </a:br>
            <a:r>
              <a:rPr lang="en-US" sz="4000" b="1" dirty="0" smtClean="0">
                <a:solidFill>
                  <a:schemeClr val="tx2"/>
                </a:solidFill>
              </a:rPr>
              <a:t>we’ll show </a:t>
            </a:r>
            <a:r>
              <a:rPr lang="en-US" sz="4000" b="1" dirty="0" smtClean="0">
                <a:solidFill>
                  <a:schemeClr val="tx2"/>
                </a:solidFill>
              </a:rPr>
              <a:t>more </a:t>
            </a:r>
            <a:r>
              <a:rPr lang="en-US" sz="4000" b="1" dirty="0" err="1" smtClean="0">
                <a:solidFill>
                  <a:schemeClr val="tx2"/>
                </a:solidFill>
              </a:rPr>
              <a:t>IACOP</a:t>
            </a:r>
            <a:r>
              <a:rPr lang="en-US" sz="4000" b="1" dirty="0" smtClean="0">
                <a:solidFill>
                  <a:schemeClr val="tx2"/>
                </a:solidFill>
              </a:rPr>
              <a:t> values created!</a:t>
            </a:r>
            <a:r>
              <a:rPr lang="en-US" sz="4000" b="1" dirty="0">
                <a:solidFill>
                  <a:schemeClr val="tx2"/>
                </a:solidFill>
              </a:rPr>
              <a:t/>
            </a:r>
            <a:br>
              <a:rPr lang="en-US" sz="4000" b="1" dirty="0">
                <a:solidFill>
                  <a:schemeClr val="tx2"/>
                </a:solidFill>
              </a:rPr>
            </a:br>
            <a:r>
              <a:rPr lang="en-US" dirty="0" smtClean="0"/>
              <a:t/>
            </a:r>
            <a:br>
              <a:rPr lang="en-US" dirty="0" smtClean="0"/>
            </a:br>
            <a:r>
              <a:rPr lang="en-US" dirty="0" err="1" smtClean="0"/>
              <a:t>Come</a:t>
            </a:r>
            <a:r>
              <a:rPr lang="en-US" dirty="0" smtClean="0"/>
              <a:t> </a:t>
            </a:r>
            <a:endParaRPr lang="en-US" dirty="0"/>
          </a:p>
        </p:txBody>
      </p:sp>
      <p:pic>
        <p:nvPicPr>
          <p:cNvPr id="9219" name="Picture 2" descr="C:\Documents and Settings\Administrator\Desktop\hungary-my photos\IMG_0515.JPG"/>
          <p:cNvPicPr>
            <a:picLocks noGrp="1" noChangeAspect="1" noChangeArrowheads="1"/>
          </p:cNvPicPr>
          <p:nvPr>
            <p:ph idx="1"/>
          </p:nvPr>
        </p:nvPicPr>
        <p:blipFill>
          <a:blip r:embed="rId2" cstate="print"/>
          <a:srcRect/>
          <a:stretch>
            <a:fillRect/>
          </a:stretch>
        </p:blipFill>
        <p:spPr>
          <a:xfrm>
            <a:off x="3599724" y="1772817"/>
            <a:ext cx="4347633" cy="4892675"/>
          </a:xfrm>
        </p:spPr>
      </p:pic>
      <p:sp>
        <p:nvSpPr>
          <p:cNvPr id="5" name="Title 1"/>
          <p:cNvSpPr txBox="1">
            <a:spLocks/>
          </p:cNvSpPr>
          <p:nvPr/>
        </p:nvSpPr>
        <p:spPr>
          <a:xfrm>
            <a:off x="508000" y="5791200"/>
            <a:ext cx="11684000" cy="1143000"/>
          </a:xfrm>
          <a:prstGeom prst="rect">
            <a:avLst/>
          </a:prstGeom>
        </p:spPr>
        <p:txBody>
          <a:bodyPr anchor="ctr">
            <a:normAutofit fontScale="97500"/>
          </a:bodyPr>
          <a:lstStyle/>
          <a:p>
            <a:pPr algn="ctr" fontAlgn="auto">
              <a:spcAft>
                <a:spcPts val="0"/>
              </a:spcAft>
              <a:defRPr/>
            </a:pPr>
            <a:endParaRPr lang="en-US" sz="3400" dirty="0">
              <a:latin typeface="+mj-lt"/>
              <a:ea typeface="+mj-ea"/>
              <a:cs typeface="+mj-cs"/>
            </a:endParaRPr>
          </a:p>
        </p:txBody>
      </p:sp>
      <p:pic>
        <p:nvPicPr>
          <p:cNvPr id="9221" name="Picture 9"/>
          <p:cNvPicPr>
            <a:picLocks noChangeAspect="1" noChangeArrowheads="1"/>
          </p:cNvPicPr>
          <p:nvPr/>
        </p:nvPicPr>
        <p:blipFill>
          <a:blip r:embed="rId3" cstate="print"/>
          <a:srcRect/>
          <a:stretch>
            <a:fillRect/>
          </a:stretch>
        </p:blipFill>
        <p:spPr bwMode="auto">
          <a:xfrm>
            <a:off x="9709151" y="115888"/>
            <a:ext cx="2385483" cy="722312"/>
          </a:xfrm>
          <a:prstGeom prst="rect">
            <a:avLst/>
          </a:prstGeom>
          <a:noFill/>
          <a:ln w="9525">
            <a:noFill/>
            <a:miter lim="800000"/>
            <a:headEnd/>
            <a:tailEnd/>
          </a:ln>
        </p:spPr>
      </p:pic>
      <p:pic>
        <p:nvPicPr>
          <p:cNvPr id="9222" name="Рисунок 11" descr="pempal-logo.jpg"/>
          <p:cNvPicPr>
            <a:picLocks noChangeAspect="1"/>
          </p:cNvPicPr>
          <p:nvPr/>
        </p:nvPicPr>
        <p:blipFill>
          <a:blip r:embed="rId4" cstate="print"/>
          <a:srcRect/>
          <a:stretch>
            <a:fillRect/>
          </a:stretch>
        </p:blipFill>
        <p:spPr bwMode="auto">
          <a:xfrm>
            <a:off x="0" y="0"/>
            <a:ext cx="9398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1320800" y="381000"/>
            <a:ext cx="10668000" cy="1219200"/>
          </a:xfrm>
        </p:spPr>
        <p:txBody>
          <a:bodyPr/>
          <a:lstStyle/>
          <a:p>
            <a:pPr eaLnBrk="1" hangingPunct="1">
              <a:defRPr/>
            </a:pPr>
            <a:r>
              <a:rPr lang="ro-RO" b="1" dirty="0" smtClean="0">
                <a:solidFill>
                  <a:srgbClr val="7030A0"/>
                </a:solidFill>
              </a:rPr>
              <a:t>Value </a:t>
            </a:r>
            <a:r>
              <a:rPr lang="en-US" b="1" dirty="0" smtClean="0">
                <a:solidFill>
                  <a:srgbClr val="7030A0"/>
                </a:solidFill>
              </a:rPr>
              <a:t>D</a:t>
            </a:r>
            <a:r>
              <a:rPr lang="ro-RO" b="1" dirty="0" smtClean="0">
                <a:solidFill>
                  <a:srgbClr val="7030A0"/>
                </a:solidFill>
              </a:rPr>
              <a:t>etectives</a:t>
            </a:r>
            <a:r>
              <a:rPr lang="ro-RO" dirty="0" smtClean="0">
                <a:solidFill>
                  <a:srgbClr val="7030A0"/>
                </a:solidFill>
              </a:rPr>
              <a:t> </a:t>
            </a:r>
            <a:endParaRPr lang="en-US" b="1" dirty="0" smtClean="0">
              <a:solidFill>
                <a:srgbClr val="7030A0"/>
              </a:solidFill>
              <a:latin typeface="+mn-lt"/>
            </a:endParaRPr>
          </a:p>
        </p:txBody>
      </p:sp>
      <p:pic>
        <p:nvPicPr>
          <p:cNvPr id="10243" name="Picture 9"/>
          <p:cNvPicPr>
            <a:picLocks noChangeAspect="1" noChangeArrowheads="1"/>
          </p:cNvPicPr>
          <p:nvPr/>
        </p:nvPicPr>
        <p:blipFill>
          <a:blip r:embed="rId3" cstate="print"/>
          <a:srcRect/>
          <a:stretch>
            <a:fillRect/>
          </a:stretch>
        </p:blipFill>
        <p:spPr bwMode="auto">
          <a:xfrm>
            <a:off x="9709151" y="115888"/>
            <a:ext cx="2385483" cy="722312"/>
          </a:xfrm>
          <a:prstGeom prst="rect">
            <a:avLst/>
          </a:prstGeom>
          <a:noFill/>
          <a:ln w="9525">
            <a:noFill/>
            <a:miter lim="800000"/>
            <a:headEnd/>
            <a:tailEnd/>
          </a:ln>
        </p:spPr>
      </p:pic>
      <p:pic>
        <p:nvPicPr>
          <p:cNvPr id="10244" name="Picture 2"/>
          <p:cNvPicPr>
            <a:picLocks noChangeAspect="1" noChangeArrowheads="1"/>
          </p:cNvPicPr>
          <p:nvPr/>
        </p:nvPicPr>
        <p:blipFill>
          <a:blip r:embed="rId4" cstate="print"/>
          <a:srcRect/>
          <a:stretch>
            <a:fillRect/>
          </a:stretch>
        </p:blipFill>
        <p:spPr bwMode="auto">
          <a:xfrm>
            <a:off x="3048000" y="2057400"/>
            <a:ext cx="8839200" cy="4038600"/>
          </a:xfrm>
          <a:prstGeom prst="rect">
            <a:avLst/>
          </a:prstGeom>
          <a:noFill/>
          <a:ln w="9525">
            <a:noFill/>
            <a:miter lim="800000"/>
            <a:headEnd/>
            <a:tailEnd/>
          </a:ln>
        </p:spPr>
      </p:pic>
      <p:sp>
        <p:nvSpPr>
          <p:cNvPr id="10245" name="Содержимое 2"/>
          <p:cNvSpPr txBox="1">
            <a:spLocks/>
          </p:cNvSpPr>
          <p:nvPr/>
        </p:nvSpPr>
        <p:spPr bwMode="auto">
          <a:xfrm>
            <a:off x="508000" y="1905000"/>
            <a:ext cx="10668000" cy="1066800"/>
          </a:xfrm>
          <a:prstGeom prst="rect">
            <a:avLst/>
          </a:prstGeom>
          <a:noFill/>
          <a:ln w="9525">
            <a:noFill/>
            <a:miter lim="800000"/>
            <a:headEnd/>
            <a:tailEnd/>
          </a:ln>
        </p:spPr>
        <p:txBody>
          <a:bodyPr/>
          <a:lstStyle/>
          <a:p>
            <a:pPr marL="457200" indent="-457200" eaLnBrk="0" hangingPunct="0">
              <a:spcBef>
                <a:spcPct val="20000"/>
              </a:spcBef>
              <a:buFont typeface="Wingdings" pitchFamily="2" charset="2"/>
              <a:buChar char="ü"/>
            </a:pPr>
            <a:r>
              <a:rPr lang="en-US" sz="3200" dirty="0">
                <a:solidFill>
                  <a:schemeClr val="accent1">
                    <a:lumMod val="75000"/>
                  </a:schemeClr>
                </a:solidFill>
              </a:rPr>
              <a:t>E</a:t>
            </a:r>
            <a:r>
              <a:rPr lang="ro-RO" sz="3200" dirty="0">
                <a:solidFill>
                  <a:schemeClr val="accent1">
                    <a:lumMod val="75000"/>
                  </a:schemeClr>
                </a:solidFill>
              </a:rPr>
              <a:t>xplore created values</a:t>
            </a:r>
            <a:endParaRPr lang="ru-RU" sz="3200" dirty="0">
              <a:solidFill>
                <a:schemeClr val="accent1">
                  <a:lumMod val="75000"/>
                </a:schemeClr>
              </a:solidFill>
            </a:endParaRPr>
          </a:p>
          <a:p>
            <a:pPr marL="457200" indent="-457200" eaLnBrk="0" hangingPunct="0">
              <a:spcBef>
                <a:spcPct val="20000"/>
              </a:spcBef>
              <a:buFont typeface="Wingdings" pitchFamily="2" charset="2"/>
              <a:buChar char="ü"/>
            </a:pPr>
            <a:r>
              <a:rPr lang="ru-RU" sz="3200" dirty="0">
                <a:solidFill>
                  <a:schemeClr val="accent1">
                    <a:lumMod val="75000"/>
                  </a:schemeClr>
                </a:solidFill>
              </a:rPr>
              <a:t>Collect evidence of impact </a:t>
            </a:r>
          </a:p>
          <a:p>
            <a:pPr marL="457200" indent="-457200" eaLnBrk="0" hangingPunct="0">
              <a:spcBef>
                <a:spcPct val="20000"/>
              </a:spcBef>
              <a:buFont typeface="Wingdings" pitchFamily="2" charset="2"/>
              <a:buChar char="ü"/>
            </a:pPr>
            <a:r>
              <a:rPr lang="ru-RU" sz="3200" dirty="0">
                <a:solidFill>
                  <a:schemeClr val="accent1">
                    <a:lumMod val="75000"/>
                  </a:schemeClr>
                </a:solidFill>
              </a:rPr>
              <a:t>Record evidence in </a:t>
            </a:r>
            <a:r>
              <a:rPr lang="en-US" sz="3200" dirty="0">
                <a:solidFill>
                  <a:schemeClr val="accent1">
                    <a:lumMod val="75000"/>
                  </a:schemeClr>
                </a:solidFill>
              </a:rPr>
              <a:t>attractive </a:t>
            </a:r>
            <a:r>
              <a:rPr lang="ru-RU" sz="3200" dirty="0">
                <a:solidFill>
                  <a:schemeClr val="accent1">
                    <a:lumMod val="75000"/>
                  </a:schemeClr>
                </a:solidFill>
              </a:rPr>
              <a:t>way</a:t>
            </a:r>
            <a:endParaRPr lang="en-US" sz="3200" dirty="0">
              <a:solidFill>
                <a:schemeClr val="accent1">
                  <a:lumMod val="75000"/>
                </a:schemeClr>
              </a:solidFill>
            </a:endParaRPr>
          </a:p>
        </p:txBody>
      </p:sp>
      <p:pic>
        <p:nvPicPr>
          <p:cNvPr id="10246" name="Рисунок 11" descr="pempal-logo.jpg"/>
          <p:cNvPicPr>
            <a:picLocks noChangeAspect="1"/>
          </p:cNvPicPr>
          <p:nvPr/>
        </p:nvPicPr>
        <p:blipFill>
          <a:blip r:embed="rId5" cstate="print"/>
          <a:srcRect/>
          <a:stretch>
            <a:fillRect/>
          </a:stretch>
        </p:blipFill>
        <p:spPr bwMode="auto">
          <a:xfrm>
            <a:off x="0" y="6096000"/>
            <a:ext cx="1219200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872832"/>
          </a:xfrm>
        </p:spPr>
        <p:txBody>
          <a:bodyPr/>
          <a:lstStyle/>
          <a:p>
            <a:pPr algn="ctr"/>
            <a:r>
              <a:rPr lang="en-US" dirty="0" smtClean="0"/>
              <a:t>  </a:t>
            </a:r>
            <a:r>
              <a:rPr lang="en-US" b="1" dirty="0" smtClean="0">
                <a:solidFill>
                  <a:srgbClr val="7030A0"/>
                </a:solidFill>
              </a:rPr>
              <a:t>How we do this?</a:t>
            </a:r>
            <a:endParaRPr lang="ru-RU" b="1" dirty="0">
              <a:solidFill>
                <a:srgbClr val="7030A0"/>
              </a:solidFill>
            </a:endParaRPr>
          </a:p>
        </p:txBody>
      </p:sp>
      <p:sp>
        <p:nvSpPr>
          <p:cNvPr id="3" name="Содержимое 2"/>
          <p:cNvSpPr>
            <a:spLocks noGrp="1"/>
          </p:cNvSpPr>
          <p:nvPr>
            <p:ph idx="1"/>
          </p:nvPr>
        </p:nvSpPr>
        <p:spPr>
          <a:xfrm>
            <a:off x="1519310" y="1336431"/>
            <a:ext cx="9834489" cy="4840532"/>
          </a:xfrm>
        </p:spPr>
        <p:txBody>
          <a:bodyPr>
            <a:normAutofit fontScale="92500" lnSpcReduction="20000"/>
          </a:bodyPr>
          <a:lstStyle/>
          <a:p>
            <a:pPr marL="0" indent="0">
              <a:buNone/>
            </a:pPr>
            <a:r>
              <a:rPr lang="en-US" b="1" dirty="0" smtClean="0">
                <a:solidFill>
                  <a:schemeClr val="accent1">
                    <a:lumMod val="75000"/>
                  </a:schemeClr>
                </a:solidFill>
              </a:rPr>
              <a:t>Delegation of the responsibility </a:t>
            </a:r>
            <a:r>
              <a:rPr lang="en-US" b="1" dirty="0" smtClean="0">
                <a:solidFill>
                  <a:schemeClr val="accent1">
                    <a:lumMod val="75000"/>
                  </a:schemeClr>
                </a:solidFill>
              </a:rPr>
              <a:t>to two ExCom members</a:t>
            </a:r>
            <a:r>
              <a:rPr lang="bs-Latn-BA" b="1" dirty="0" smtClean="0">
                <a:solidFill>
                  <a:schemeClr val="accent1">
                    <a:lumMod val="75000"/>
                  </a:schemeClr>
                </a:solidFill>
              </a:rPr>
              <a:t>:</a:t>
            </a:r>
            <a:r>
              <a:rPr lang="en-US" dirty="0" smtClean="0">
                <a:solidFill>
                  <a:schemeClr val="accent1">
                    <a:lumMod val="75000"/>
                  </a:schemeClr>
                </a:solidFill>
              </a:rPr>
              <a:t>          </a:t>
            </a:r>
            <a:endParaRPr lang="bs-Latn-BA" dirty="0">
              <a:solidFill>
                <a:schemeClr val="accent1">
                  <a:lumMod val="75000"/>
                </a:schemeClr>
              </a:solidFill>
            </a:endParaRPr>
          </a:p>
          <a:p>
            <a:pPr marL="0" indent="0">
              <a:buNone/>
            </a:pPr>
            <a:endParaRPr lang="en-US" dirty="0" smtClean="0">
              <a:solidFill>
                <a:schemeClr val="accent1">
                  <a:lumMod val="75000"/>
                </a:schemeClr>
              </a:solidFill>
            </a:endParaRPr>
          </a:p>
          <a:p>
            <a:pPr>
              <a:buNone/>
            </a:pPr>
            <a:r>
              <a:rPr lang="en-US" b="1" dirty="0" smtClean="0">
                <a:solidFill>
                  <a:schemeClr val="accent1">
                    <a:lumMod val="75000"/>
                  </a:schemeClr>
                </a:solidFill>
              </a:rPr>
              <a:t>1) </a:t>
            </a:r>
            <a:r>
              <a:rPr lang="en-US" b="1" dirty="0" smtClean="0">
                <a:solidFill>
                  <a:schemeClr val="accent1">
                    <a:lumMod val="75000"/>
                  </a:schemeClr>
                </a:solidFill>
              </a:rPr>
              <a:t>Before and during </a:t>
            </a:r>
            <a:r>
              <a:rPr lang="en-US" b="1" dirty="0" smtClean="0">
                <a:solidFill>
                  <a:schemeClr val="accent1">
                    <a:lumMod val="75000"/>
                  </a:schemeClr>
                </a:solidFill>
              </a:rPr>
              <a:t>the events</a:t>
            </a:r>
            <a:r>
              <a:rPr lang="bs-Latn-BA" b="1" dirty="0" smtClean="0">
                <a:solidFill>
                  <a:schemeClr val="accent1">
                    <a:lumMod val="75000"/>
                  </a:schemeClr>
                </a:solidFill>
              </a:rPr>
              <a:t>:</a:t>
            </a:r>
            <a:r>
              <a:rPr lang="en-US" dirty="0" smtClean="0">
                <a:solidFill>
                  <a:schemeClr val="accent1">
                    <a:lumMod val="75000"/>
                  </a:schemeClr>
                </a:solidFill>
              </a:rPr>
              <a:t/>
            </a:r>
            <a:br>
              <a:rPr lang="en-US" dirty="0" smtClean="0">
                <a:solidFill>
                  <a:schemeClr val="accent1">
                    <a:lumMod val="75000"/>
                  </a:schemeClr>
                </a:solidFill>
              </a:rPr>
            </a:br>
            <a:endParaRPr lang="en-US" dirty="0" smtClean="0">
              <a:solidFill>
                <a:schemeClr val="accent1">
                  <a:lumMod val="75000"/>
                </a:schemeClr>
              </a:solidFill>
            </a:endParaRPr>
          </a:p>
          <a:p>
            <a:pPr>
              <a:buFont typeface="Wingdings" panose="05000000000000000000" pitchFamily="2" charset="2"/>
              <a:buChar char="ü"/>
            </a:pPr>
            <a:r>
              <a:rPr lang="en-US" dirty="0" smtClean="0">
                <a:solidFill>
                  <a:schemeClr val="accent1">
                    <a:lumMod val="75000"/>
                  </a:schemeClr>
                </a:solidFill>
              </a:rPr>
              <a:t>Prepare TOR </a:t>
            </a:r>
            <a:r>
              <a:rPr lang="en-US" dirty="0" smtClean="0">
                <a:solidFill>
                  <a:schemeClr val="accent1">
                    <a:lumMod val="75000"/>
                  </a:schemeClr>
                </a:solidFill>
              </a:rPr>
              <a:t>with clear tasks</a:t>
            </a:r>
            <a:endParaRPr lang="en-US" dirty="0" smtClean="0">
              <a:solidFill>
                <a:schemeClr val="accent1">
                  <a:lumMod val="75000"/>
                </a:schemeClr>
              </a:solidFill>
            </a:endParaRPr>
          </a:p>
          <a:p>
            <a:endParaRPr lang="en-US" dirty="0" smtClean="0">
              <a:solidFill>
                <a:schemeClr val="accent1">
                  <a:lumMod val="75000"/>
                </a:schemeClr>
              </a:solidFill>
            </a:endParaRPr>
          </a:p>
          <a:p>
            <a:pPr>
              <a:buFont typeface="Wingdings" panose="05000000000000000000" pitchFamily="2" charset="2"/>
              <a:buChar char="ü"/>
            </a:pPr>
            <a:r>
              <a:rPr lang="en-US" dirty="0" smtClean="0">
                <a:solidFill>
                  <a:schemeClr val="accent1">
                    <a:lumMod val="75000"/>
                  </a:schemeClr>
                </a:solidFill>
              </a:rPr>
              <a:t>Invite </a:t>
            </a:r>
            <a:r>
              <a:rPr lang="en-US" dirty="0" smtClean="0">
                <a:solidFill>
                  <a:schemeClr val="accent1">
                    <a:lumMod val="75000"/>
                  </a:schemeClr>
                </a:solidFill>
              </a:rPr>
              <a:t>volunteers to </a:t>
            </a:r>
            <a:r>
              <a:rPr lang="en-US" dirty="0" smtClean="0">
                <a:solidFill>
                  <a:schemeClr val="accent1">
                    <a:lumMod val="75000"/>
                  </a:schemeClr>
                </a:solidFill>
              </a:rPr>
              <a:t>collect information </a:t>
            </a:r>
            <a:endParaRPr lang="en-US" dirty="0" smtClean="0">
              <a:solidFill>
                <a:schemeClr val="accent1">
                  <a:lumMod val="75000"/>
                </a:schemeClr>
              </a:solidFill>
            </a:endParaRPr>
          </a:p>
          <a:p>
            <a:endParaRPr lang="en-US" dirty="0" smtClean="0">
              <a:solidFill>
                <a:schemeClr val="accent1">
                  <a:lumMod val="75000"/>
                </a:schemeClr>
              </a:solidFill>
            </a:endParaRPr>
          </a:p>
          <a:p>
            <a:pPr>
              <a:buFont typeface="Wingdings" panose="05000000000000000000" pitchFamily="2" charset="2"/>
              <a:buChar char="ü"/>
            </a:pPr>
            <a:r>
              <a:rPr lang="en-US" dirty="0" smtClean="0">
                <a:solidFill>
                  <a:schemeClr val="accent1">
                    <a:lumMod val="75000"/>
                  </a:schemeClr>
                </a:solidFill>
              </a:rPr>
              <a:t>Allocate time in the agenda</a:t>
            </a:r>
          </a:p>
          <a:p>
            <a:endParaRPr lang="en-US" dirty="0" smtClean="0">
              <a:solidFill>
                <a:schemeClr val="accent1">
                  <a:lumMod val="75000"/>
                </a:schemeClr>
              </a:solidFill>
            </a:endParaRPr>
          </a:p>
          <a:p>
            <a:pPr marL="0" indent="0">
              <a:buNone/>
            </a:pPr>
            <a:r>
              <a:rPr lang="en-US" b="1" dirty="0" smtClean="0">
                <a:solidFill>
                  <a:schemeClr val="accent1">
                    <a:lumMod val="75000"/>
                  </a:schemeClr>
                </a:solidFill>
              </a:rPr>
              <a:t>2) Once in </a:t>
            </a:r>
            <a:r>
              <a:rPr lang="en-US" b="1" dirty="0" smtClean="0">
                <a:solidFill>
                  <a:schemeClr val="accent1">
                    <a:lumMod val="75000"/>
                  </a:schemeClr>
                </a:solidFill>
              </a:rPr>
              <a:t>3-4 years: conduct country survey to assess the Impact</a:t>
            </a:r>
            <a:r>
              <a:rPr lang="en-US" dirty="0" smtClean="0">
                <a:solidFill>
                  <a:schemeClr val="accent1">
                    <a:lumMod val="75000"/>
                  </a:schemeClr>
                </a:solidFill>
              </a:rPr>
              <a:t/>
            </a:r>
            <a:br>
              <a:rPr lang="en-US" dirty="0" smtClean="0">
                <a:solidFill>
                  <a:schemeClr val="accent1">
                    <a:lumMod val="75000"/>
                  </a:schemeClr>
                </a:solidFill>
              </a:rPr>
            </a:br>
            <a:endParaRPr lang="ru-RU" dirty="0">
              <a:solidFill>
                <a:schemeClr val="accent1">
                  <a:lumMod val="75000"/>
                </a:schemeClr>
              </a:solidFill>
            </a:endParaRPr>
          </a:p>
        </p:txBody>
      </p:sp>
      <p:sp>
        <p:nvSpPr>
          <p:cNvPr id="4" name="Номер слайда 3"/>
          <p:cNvSpPr>
            <a:spLocks noGrp="1"/>
          </p:cNvSpPr>
          <p:nvPr>
            <p:ph type="sldNum" sz="quarter" idx="12"/>
          </p:nvPr>
        </p:nvSpPr>
        <p:spPr/>
        <p:txBody>
          <a:bodyPr/>
          <a:lstStyle/>
          <a:p>
            <a:fld id="{27E53376-D609-4EC2-99EB-506BE9AC6BEE}" type="slidenum">
              <a:rPr lang="bs-Latn-BA" smtClean="0"/>
              <a:pPr/>
              <a:t>3</a:t>
            </a:fld>
            <a:endParaRPr lang="bs-Latn-BA"/>
          </a:p>
        </p:txBody>
      </p:sp>
      <p:pic>
        <p:nvPicPr>
          <p:cNvPr id="6" name="Рисунок 11" descr="pempal-logo.jpg"/>
          <p:cNvPicPr>
            <a:picLocks noChangeAspect="1"/>
          </p:cNvPicPr>
          <p:nvPr/>
        </p:nvPicPr>
        <p:blipFill>
          <a:blip r:embed="rId2" cstate="print"/>
          <a:srcRect/>
          <a:stretch>
            <a:fillRect/>
          </a:stretch>
        </p:blipFill>
        <p:spPr bwMode="auto">
          <a:xfrm>
            <a:off x="0" y="6096000"/>
            <a:ext cx="12192000" cy="762000"/>
          </a:xfrm>
          <a:prstGeom prst="rect">
            <a:avLst/>
          </a:prstGeom>
          <a:noFill/>
          <a:ln w="9525">
            <a:noFill/>
            <a:miter lim="800000"/>
            <a:headEnd/>
            <a:tailEnd/>
          </a:ln>
        </p:spPr>
      </p:pic>
      <p:pic>
        <p:nvPicPr>
          <p:cNvPr id="7" name="Picture 9"/>
          <p:cNvPicPr>
            <a:picLocks noChangeAspect="1" noChangeArrowheads="1"/>
          </p:cNvPicPr>
          <p:nvPr/>
        </p:nvPicPr>
        <p:blipFill>
          <a:blip r:embed="rId3" cstate="print"/>
          <a:srcRect/>
          <a:stretch>
            <a:fillRect/>
          </a:stretch>
        </p:blipFill>
        <p:spPr bwMode="auto">
          <a:xfrm>
            <a:off x="9709151" y="115888"/>
            <a:ext cx="2385483" cy="722312"/>
          </a:xfrm>
          <a:prstGeom prst="rect">
            <a:avLst/>
          </a:prstGeom>
          <a:noFill/>
          <a:ln w="9525">
            <a:noFill/>
            <a:miter lim="800000"/>
            <a:headEnd/>
            <a:tailEnd/>
          </a:ln>
        </p:spPr>
      </p:pic>
    </p:spTree>
    <p:extLst>
      <p:ext uri="{BB962C8B-B14F-4D97-AF65-F5344CB8AC3E}">
        <p14:creationId xmlns:p14="http://schemas.microsoft.com/office/powerpoint/2010/main" val="17776075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738" y="533400"/>
            <a:ext cx="10597662" cy="1143000"/>
          </a:xfrm>
        </p:spPr>
        <p:txBody>
          <a:bodyPr rtlCol="0">
            <a:normAutofit fontScale="90000"/>
          </a:bodyPr>
          <a:lstStyle/>
          <a:p>
            <a:pPr algn="ctr" fontAlgn="auto">
              <a:spcAft>
                <a:spcPts val="0"/>
              </a:spcAft>
              <a:defRPr/>
            </a:pPr>
            <a:r>
              <a:rPr lang="en-US" sz="4000" b="1" dirty="0" smtClean="0">
                <a:solidFill>
                  <a:schemeClr val="tx2"/>
                </a:solidFill>
              </a:rPr>
              <a:t/>
            </a:r>
            <a:br>
              <a:rPr lang="en-US" sz="4000" b="1" dirty="0" smtClean="0">
                <a:solidFill>
                  <a:schemeClr val="tx2"/>
                </a:solidFill>
              </a:rPr>
            </a:br>
            <a:r>
              <a:rPr lang="en-US" sz="3600" b="1" dirty="0" smtClean="0">
                <a:solidFill>
                  <a:srgbClr val="C00000"/>
                </a:solidFill>
              </a:rPr>
              <a:t> </a:t>
            </a:r>
            <a:r>
              <a:rPr lang="en-US" sz="3600" b="1" dirty="0" smtClean="0">
                <a:solidFill>
                  <a:srgbClr val="7030A0"/>
                </a:solidFill>
              </a:rPr>
              <a:t>Our Value Detectives</a:t>
            </a:r>
            <a:r>
              <a:rPr lang="bs-Latn-BA" sz="3600" b="1" dirty="0" smtClean="0">
                <a:solidFill>
                  <a:srgbClr val="7030A0"/>
                </a:solidFill>
              </a:rPr>
              <a:t> </a:t>
            </a:r>
            <a:r>
              <a:rPr lang="en-US" sz="3600" b="1" dirty="0" smtClean="0">
                <a:solidFill>
                  <a:srgbClr val="7030A0"/>
                </a:solidFill>
              </a:rPr>
              <a:t>collect </a:t>
            </a:r>
            <a:r>
              <a:rPr lang="en-US" sz="4000" b="1" dirty="0" smtClean="0">
                <a:solidFill>
                  <a:srgbClr val="7030A0"/>
                </a:solidFill>
              </a:rPr>
              <a:t/>
            </a:r>
            <a:br>
              <a:rPr lang="en-US" sz="4000" b="1" dirty="0" smtClean="0">
                <a:solidFill>
                  <a:srgbClr val="7030A0"/>
                </a:solidFill>
              </a:rPr>
            </a:br>
            <a:r>
              <a:rPr lang="en-US" dirty="0" smtClean="0">
                <a:solidFill>
                  <a:srgbClr val="7030A0"/>
                </a:solidFill>
              </a:rPr>
              <a:t/>
            </a:r>
            <a:br>
              <a:rPr lang="en-US" dirty="0" smtClean="0">
                <a:solidFill>
                  <a:srgbClr val="7030A0"/>
                </a:solidFill>
              </a:rPr>
            </a:br>
            <a:endParaRPr lang="en-US" dirty="0">
              <a:solidFill>
                <a:srgbClr val="7030A0"/>
              </a:solidFill>
            </a:endParaRPr>
          </a:p>
        </p:txBody>
      </p:sp>
      <p:sp>
        <p:nvSpPr>
          <p:cNvPr id="5" name="Title 1"/>
          <p:cNvSpPr txBox="1">
            <a:spLocks/>
          </p:cNvSpPr>
          <p:nvPr/>
        </p:nvSpPr>
        <p:spPr>
          <a:xfrm>
            <a:off x="508000" y="5791200"/>
            <a:ext cx="11684000" cy="1143000"/>
          </a:xfrm>
          <a:prstGeom prst="rect">
            <a:avLst/>
          </a:prstGeom>
        </p:spPr>
        <p:txBody>
          <a:bodyPr anchor="ctr">
            <a:normAutofit fontScale="97500"/>
          </a:bodyPr>
          <a:lstStyle/>
          <a:p>
            <a:pPr algn="ctr" fontAlgn="auto">
              <a:spcAft>
                <a:spcPts val="0"/>
              </a:spcAft>
              <a:defRPr/>
            </a:pPr>
            <a:endParaRPr lang="en-US" sz="3400" dirty="0">
              <a:latin typeface="+mj-lt"/>
              <a:ea typeface="+mj-ea"/>
              <a:cs typeface="+mj-cs"/>
            </a:endParaRPr>
          </a:p>
        </p:txBody>
      </p:sp>
      <p:pic>
        <p:nvPicPr>
          <p:cNvPr id="9221" name="Picture 9"/>
          <p:cNvPicPr>
            <a:picLocks noChangeAspect="1" noChangeArrowheads="1"/>
          </p:cNvPicPr>
          <p:nvPr/>
        </p:nvPicPr>
        <p:blipFill>
          <a:blip r:embed="rId2" cstate="print"/>
          <a:srcRect/>
          <a:stretch>
            <a:fillRect/>
          </a:stretch>
        </p:blipFill>
        <p:spPr bwMode="auto">
          <a:xfrm>
            <a:off x="9709151" y="115888"/>
            <a:ext cx="2385483" cy="722312"/>
          </a:xfrm>
          <a:prstGeom prst="rect">
            <a:avLst/>
          </a:prstGeom>
          <a:noFill/>
          <a:ln w="9525">
            <a:noFill/>
            <a:miter lim="800000"/>
            <a:headEnd/>
            <a:tailEnd/>
          </a:ln>
        </p:spPr>
      </p:pic>
      <p:pic>
        <p:nvPicPr>
          <p:cNvPr id="9222" name="Рисунок 11" descr="pempal-logo.jpg"/>
          <p:cNvPicPr>
            <a:picLocks noChangeAspect="1"/>
          </p:cNvPicPr>
          <p:nvPr/>
        </p:nvPicPr>
        <p:blipFill>
          <a:blip r:embed="rId3" cstate="print"/>
          <a:srcRect/>
          <a:stretch>
            <a:fillRect/>
          </a:stretch>
        </p:blipFill>
        <p:spPr bwMode="auto">
          <a:xfrm>
            <a:off x="0" y="0"/>
            <a:ext cx="939800" cy="6858000"/>
          </a:xfrm>
          <a:prstGeom prst="rect">
            <a:avLst/>
          </a:prstGeom>
          <a:noFill/>
          <a:ln w="9525">
            <a:noFill/>
            <a:miter lim="800000"/>
            <a:headEnd/>
            <a:tailEnd/>
          </a:ln>
        </p:spPr>
      </p:pic>
      <p:pic>
        <p:nvPicPr>
          <p:cNvPr id="9223" name="Picture 2" descr="http://www.produse-papetarie.ro/userfiles/productlargeimages/product_27204.jpg"/>
          <p:cNvPicPr>
            <a:picLocks noChangeAspect="1" noChangeArrowheads="1"/>
          </p:cNvPicPr>
          <p:nvPr/>
        </p:nvPicPr>
        <p:blipFill>
          <a:blip r:embed="rId4" cstate="print"/>
          <a:srcRect/>
          <a:stretch>
            <a:fillRect/>
          </a:stretch>
        </p:blipFill>
        <p:spPr bwMode="auto">
          <a:xfrm>
            <a:off x="6959601" y="3008313"/>
            <a:ext cx="2171700" cy="2074862"/>
          </a:xfrm>
          <a:prstGeom prst="rect">
            <a:avLst/>
          </a:prstGeom>
          <a:noFill/>
          <a:ln w="9525">
            <a:noFill/>
            <a:miter lim="800000"/>
            <a:headEnd/>
            <a:tailEnd/>
          </a:ln>
        </p:spPr>
      </p:pic>
      <p:pic>
        <p:nvPicPr>
          <p:cNvPr id="9224" name="Picture 10" descr="https://encrypted-tbn2.gstatic.com/images?q=tbn:ANd9GcTtI9jvBKWXTFbN4dLzs4CWxPh-Ko47bZQRVr2f7Dn3uMvAkK24"/>
          <p:cNvPicPr>
            <a:picLocks noChangeAspect="1" noChangeArrowheads="1"/>
          </p:cNvPicPr>
          <p:nvPr/>
        </p:nvPicPr>
        <p:blipFill>
          <a:blip r:embed="rId5" cstate="print"/>
          <a:srcRect/>
          <a:stretch>
            <a:fillRect/>
          </a:stretch>
        </p:blipFill>
        <p:spPr bwMode="auto">
          <a:xfrm>
            <a:off x="9484784" y="4448176"/>
            <a:ext cx="2520949" cy="1343025"/>
          </a:xfrm>
          <a:prstGeom prst="rect">
            <a:avLst/>
          </a:prstGeom>
          <a:noFill/>
          <a:ln w="9525">
            <a:noFill/>
            <a:miter lim="800000"/>
            <a:headEnd/>
            <a:tailEnd/>
          </a:ln>
        </p:spPr>
      </p:pic>
      <p:pic>
        <p:nvPicPr>
          <p:cNvPr id="9225" name="Picture 12" descr="http://media-cache-ec0.pinimg.com/736x/ba/10/8a/ba108a43dc8b9fb04033620981aa97a7.jpg"/>
          <p:cNvPicPr>
            <a:picLocks noChangeAspect="1" noChangeArrowheads="1"/>
          </p:cNvPicPr>
          <p:nvPr/>
        </p:nvPicPr>
        <p:blipFill>
          <a:blip r:embed="rId6" cstate="print"/>
          <a:srcRect/>
          <a:stretch>
            <a:fillRect/>
          </a:stretch>
        </p:blipFill>
        <p:spPr bwMode="auto">
          <a:xfrm>
            <a:off x="9829800" y="2895600"/>
            <a:ext cx="914400" cy="685800"/>
          </a:xfrm>
          <a:prstGeom prst="rect">
            <a:avLst/>
          </a:prstGeom>
          <a:noFill/>
          <a:ln w="9525">
            <a:noFill/>
            <a:miter lim="800000"/>
            <a:headEnd/>
            <a:tailEnd/>
          </a:ln>
        </p:spPr>
      </p:pic>
      <p:pic>
        <p:nvPicPr>
          <p:cNvPr id="9226" name="Picture 14" descr="http://thumbs.dreamstime.com/x/block-note-pen-16078966.jpg"/>
          <p:cNvPicPr>
            <a:picLocks noChangeAspect="1" noChangeArrowheads="1"/>
          </p:cNvPicPr>
          <p:nvPr/>
        </p:nvPicPr>
        <p:blipFill>
          <a:blip r:embed="rId7" cstate="print"/>
          <a:srcRect/>
          <a:stretch>
            <a:fillRect/>
          </a:stretch>
        </p:blipFill>
        <p:spPr bwMode="auto">
          <a:xfrm>
            <a:off x="8016213" y="2204864"/>
            <a:ext cx="1727200" cy="865188"/>
          </a:xfrm>
          <a:prstGeom prst="rect">
            <a:avLst/>
          </a:prstGeom>
          <a:noFill/>
          <a:ln w="9525">
            <a:noFill/>
            <a:miter lim="800000"/>
            <a:headEnd/>
            <a:tailEnd/>
          </a:ln>
        </p:spPr>
      </p:pic>
      <p:sp>
        <p:nvSpPr>
          <p:cNvPr id="11" name="Содержимое 10"/>
          <p:cNvSpPr>
            <a:spLocks noGrp="1"/>
          </p:cNvSpPr>
          <p:nvPr>
            <p:ph idx="1"/>
          </p:nvPr>
        </p:nvSpPr>
        <p:spPr>
          <a:xfrm>
            <a:off x="956603" y="1124745"/>
            <a:ext cx="10721808" cy="5733257"/>
          </a:xfrm>
        </p:spPr>
        <p:txBody>
          <a:bodyPr>
            <a:normAutofit/>
          </a:bodyPr>
          <a:lstStyle/>
          <a:p>
            <a:pPr>
              <a:buNone/>
            </a:pPr>
            <a:r>
              <a:rPr lang="en-US" b="1" dirty="0" smtClean="0">
                <a:solidFill>
                  <a:schemeClr val="tx2"/>
                </a:solidFill>
              </a:rPr>
              <a:t/>
            </a:r>
            <a:br>
              <a:rPr lang="en-US" b="1" dirty="0" smtClean="0">
                <a:solidFill>
                  <a:schemeClr val="tx2"/>
                </a:solidFill>
              </a:rPr>
            </a:br>
            <a:endParaRPr lang="ru-RU" dirty="0"/>
          </a:p>
        </p:txBody>
      </p:sp>
      <p:sp>
        <p:nvSpPr>
          <p:cNvPr id="12" name="Content Placeholder 2"/>
          <p:cNvSpPr txBox="1">
            <a:spLocks/>
          </p:cNvSpPr>
          <p:nvPr/>
        </p:nvSpPr>
        <p:spPr>
          <a:xfrm>
            <a:off x="970530" y="1941342"/>
            <a:ext cx="6161790" cy="4192172"/>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2800" b="0" i="0" u="none" strike="noStrike" kern="1200" cap="none" spc="0" normalizeH="0" baseline="0" noProof="0" dirty="0" smtClean="0">
                <a:ln>
                  <a:noFill/>
                </a:ln>
                <a:solidFill>
                  <a:schemeClr val="accent1">
                    <a:lumMod val="75000"/>
                  </a:schemeClr>
                </a:solidFill>
                <a:effectLst/>
                <a:uLnTx/>
                <a:uFillTx/>
                <a:latin typeface="+mn-lt"/>
                <a:ea typeface="+mn-ea"/>
                <a:cs typeface="+mn-cs"/>
              </a:rPr>
              <a:t>I</a:t>
            </a:r>
            <a:r>
              <a:rPr kumimoji="0" lang="bs-Latn-BA" sz="2800" b="0" i="0" u="none" strike="noStrike" kern="1200" cap="none" spc="0" normalizeH="0" baseline="0" noProof="0" dirty="0" smtClean="0">
                <a:ln>
                  <a:noFill/>
                </a:ln>
                <a:solidFill>
                  <a:schemeClr val="accent1">
                    <a:lumMod val="75000"/>
                  </a:schemeClr>
                </a:solidFill>
                <a:effectLst/>
                <a:uLnTx/>
                <a:uFillTx/>
                <a:latin typeface="+mn-lt"/>
                <a:ea typeface="+mn-ea"/>
                <a:cs typeface="+mn-cs"/>
              </a:rPr>
              <a:t>nformation</a:t>
            </a:r>
            <a:r>
              <a:rPr kumimoji="0" lang="en-US" sz="2800" b="0" i="0" u="none" strike="noStrike" kern="1200" cap="none" spc="0" normalizeH="0" baseline="0" noProof="0" dirty="0" smtClean="0">
                <a:ln>
                  <a:noFill/>
                </a:ln>
                <a:solidFill>
                  <a:schemeClr val="accent1">
                    <a:lumMod val="75000"/>
                  </a:schemeClr>
                </a:solidFill>
                <a:effectLst/>
                <a:uLnTx/>
                <a:uFillTx/>
                <a:latin typeface="+mn-lt"/>
                <a:ea typeface="+mn-ea"/>
                <a:cs typeface="+mn-cs"/>
              </a:rPr>
              <a:t> (via face to face interviews, or surveys) </a:t>
            </a:r>
            <a:endParaRPr kumimoji="0" lang="bs-Latn-BA" sz="2800" b="0" i="0" u="none" strike="noStrike" kern="1200" cap="none" spc="0" normalizeH="0" baseline="0" noProof="0" dirty="0" smtClean="0">
              <a:ln>
                <a:noFill/>
              </a:ln>
              <a:solidFill>
                <a:schemeClr val="accent1">
                  <a:lumMod val="75000"/>
                </a:schemeClr>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2800" b="0" i="0" u="none" strike="noStrike" kern="1200" cap="none" spc="0" normalizeH="0" baseline="0" noProof="0" dirty="0" smtClean="0">
                <a:ln>
                  <a:noFill/>
                </a:ln>
                <a:solidFill>
                  <a:schemeClr val="accent1">
                    <a:lumMod val="75000"/>
                  </a:schemeClr>
                </a:solidFill>
                <a:effectLst/>
                <a:uLnTx/>
                <a:uFillTx/>
                <a:latin typeface="+mn-lt"/>
                <a:ea typeface="+mn-ea"/>
                <a:cs typeface="+mn-cs"/>
              </a:rPr>
              <a:t>Stories</a:t>
            </a:r>
            <a:r>
              <a:rPr kumimoji="0" lang="bs-Latn-BA" sz="2800" b="0" i="0" u="none" strike="noStrike" kern="1200" cap="none" spc="0" normalizeH="0" baseline="0" noProof="0" dirty="0" smtClean="0">
                <a:ln>
                  <a:noFill/>
                </a:ln>
                <a:solidFill>
                  <a:schemeClr val="accent1">
                    <a:lumMod val="75000"/>
                  </a:schemeClr>
                </a:solidFill>
                <a:effectLst/>
                <a:uLnTx/>
                <a:uFillTx/>
                <a:latin typeface="+mn-lt"/>
                <a:ea typeface="+mn-ea"/>
                <a:cs typeface="+mn-cs"/>
              </a:rPr>
              <a:t> </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2800" b="0" i="0" u="none" strike="noStrike" kern="1200" cap="none" spc="0" normalizeH="0" baseline="0" noProof="0" dirty="0" smtClean="0">
                <a:ln>
                  <a:noFill/>
                </a:ln>
                <a:solidFill>
                  <a:schemeClr val="accent1">
                    <a:lumMod val="75000"/>
                  </a:schemeClr>
                </a:solidFill>
                <a:effectLst/>
                <a:uLnTx/>
                <a:uFillTx/>
                <a:latin typeface="+mn-lt"/>
                <a:ea typeface="+mn-ea"/>
                <a:cs typeface="+mn-cs"/>
              </a:rPr>
              <a:t>Communication (e.g. </a:t>
            </a:r>
            <a:r>
              <a:rPr kumimoji="0" lang="bs-Latn-BA" sz="2800" b="0" i="0" u="none" strike="noStrike" kern="1200" cap="none" spc="0" normalizeH="0" baseline="0" noProof="0" dirty="0" smtClean="0">
                <a:ln>
                  <a:noFill/>
                </a:ln>
                <a:solidFill>
                  <a:schemeClr val="accent1">
                    <a:lumMod val="75000"/>
                  </a:schemeClr>
                </a:solidFill>
                <a:effectLst/>
                <a:uLnTx/>
                <a:uFillTx/>
                <a:latin typeface="+mn-lt"/>
                <a:ea typeface="+mn-ea"/>
                <a:cs typeface="+mn-cs"/>
              </a:rPr>
              <a:t>e</a:t>
            </a:r>
            <a:r>
              <a:rPr kumimoji="0" lang="en-US" sz="2800" b="0" i="0" u="none" strike="noStrike" kern="1200" cap="none" spc="0" normalizeH="0" baseline="0" noProof="0" dirty="0" smtClean="0">
                <a:ln>
                  <a:noFill/>
                </a:ln>
                <a:solidFill>
                  <a:schemeClr val="accent1">
                    <a:lumMod val="75000"/>
                  </a:schemeClr>
                </a:solidFill>
                <a:effectLst/>
                <a:uLnTx/>
                <a:uFillTx/>
                <a:latin typeface="+mn-lt"/>
                <a:ea typeface="+mn-ea"/>
                <a:cs typeface="+mn-cs"/>
              </a:rPr>
              <a:t>-</a:t>
            </a:r>
            <a:r>
              <a:rPr kumimoji="0" lang="bs-Latn-BA" sz="2800" b="0" i="0" u="none" strike="noStrike" kern="1200" cap="none" spc="0" normalizeH="0" baseline="0" noProof="0" dirty="0" smtClean="0">
                <a:ln>
                  <a:noFill/>
                </a:ln>
                <a:solidFill>
                  <a:schemeClr val="accent1">
                    <a:lumMod val="75000"/>
                  </a:schemeClr>
                </a:solidFill>
                <a:effectLst/>
                <a:uLnTx/>
                <a:uFillTx/>
                <a:latin typeface="+mn-lt"/>
                <a:ea typeface="+mn-ea"/>
                <a:cs typeface="+mn-cs"/>
              </a:rPr>
              <a:t>mails</a:t>
            </a:r>
            <a:r>
              <a:rPr kumimoji="0" lang="en-US" sz="2800" b="0" i="0" u="none" strike="noStrike" kern="1200" cap="none" spc="0" normalizeH="0" baseline="0" noProof="0" dirty="0" smtClean="0">
                <a:ln>
                  <a:noFill/>
                </a:ln>
                <a:solidFill>
                  <a:schemeClr val="accent1">
                    <a:lumMod val="75000"/>
                  </a:schemeClr>
                </a:solidFill>
                <a:effectLst/>
                <a:uLnTx/>
                <a:uFillTx/>
                <a:latin typeface="+mn-lt"/>
                <a:ea typeface="+mn-ea"/>
                <a:cs typeface="+mn-cs"/>
              </a:rPr>
              <a:t>)</a:t>
            </a:r>
            <a:endParaRPr kumimoji="0" lang="bs-Latn-BA" sz="2800" b="0" i="0" u="none" strike="noStrike" kern="1200" cap="none" spc="0" normalizeH="0" baseline="0" noProof="0" dirty="0" smtClean="0">
              <a:ln>
                <a:noFill/>
              </a:ln>
              <a:solidFill>
                <a:schemeClr val="accent1">
                  <a:lumMod val="75000"/>
                </a:schemeClr>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bs-Latn-BA" sz="2800" b="0" i="0" u="none" strike="noStrike" kern="1200" cap="none" spc="0" normalizeH="0" baseline="0" noProof="0" dirty="0" smtClean="0">
              <a:ln>
                <a:noFill/>
              </a:ln>
              <a:solidFill>
                <a:schemeClr val="accent1">
                  <a:lumMod val="75000"/>
                </a:schemeClr>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smtClean="0">
                <a:ln>
                  <a:noFill/>
                </a:ln>
                <a:solidFill>
                  <a:schemeClr val="accent1">
                    <a:lumMod val="75000"/>
                  </a:schemeClr>
                </a:solidFill>
                <a:effectLst/>
                <a:uLnTx/>
                <a:uFillTx/>
                <a:latin typeface="+mn-lt"/>
                <a:ea typeface="+mn-ea"/>
                <a:cs typeface="+mn-cs"/>
              </a:rPr>
              <a:t>that demonstrate the value of IACOP activities for </a:t>
            </a:r>
            <a:r>
              <a:rPr kumimoji="0" lang="bs-Latn-BA" sz="2800" b="0" i="0" u="none" strike="noStrike" kern="1200" cap="none" spc="0" normalizeH="0" baseline="0" noProof="0" dirty="0" smtClean="0">
                <a:ln>
                  <a:noFill/>
                </a:ln>
                <a:solidFill>
                  <a:schemeClr val="accent1">
                    <a:lumMod val="75000"/>
                  </a:schemeClr>
                </a:solidFill>
                <a:effectLst/>
                <a:uLnTx/>
                <a:uFillTx/>
                <a:latin typeface="+mn-lt"/>
                <a:ea typeface="+mn-ea"/>
                <a:cs typeface="+mn-cs"/>
              </a:rPr>
              <a:t>the member countries</a:t>
            </a:r>
            <a:r>
              <a:rPr kumimoji="0" lang="en-US" sz="2800" b="0" i="0" u="none" strike="noStrike" kern="1200" cap="none" spc="0" normalizeH="0" baseline="0" noProof="0" dirty="0" smtClean="0">
                <a:ln>
                  <a:noFill/>
                </a:ln>
                <a:solidFill>
                  <a:schemeClr val="accent1">
                    <a:lumMod val="75000"/>
                  </a:schemeClr>
                </a:solidFill>
                <a:effectLst/>
                <a:uLnTx/>
                <a:uFillTx/>
                <a:latin typeface="+mn-lt"/>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smtClean="0">
              <a:ln>
                <a:noFill/>
              </a:ln>
              <a:solidFill>
                <a:schemeClr val="accent1">
                  <a:lumMod val="75000"/>
                </a:schemeClr>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bs-Latn-BA" sz="2800" b="0" i="0" u="none" strike="noStrike" kern="1200" cap="none" spc="0" normalizeH="0" baseline="0" noProof="0" dirty="0">
              <a:ln>
                <a:noFill/>
              </a:ln>
              <a:solidFill>
                <a:schemeClr val="accent1">
                  <a:lumMod val="75000"/>
                </a:schemeClr>
              </a:solidFill>
              <a:effectLst/>
              <a:uLnTx/>
              <a:uFillTx/>
              <a:latin typeface="+mn-lt"/>
              <a:ea typeface="+mn-ea"/>
              <a:cs typeface="+mn-cs"/>
            </a:endParaRPr>
          </a:p>
        </p:txBody>
      </p:sp>
    </p:spTree>
    <p:extLst>
      <p:ext uri="{BB962C8B-B14F-4D97-AF65-F5344CB8AC3E}">
        <p14:creationId xmlns:p14="http://schemas.microsoft.com/office/powerpoint/2010/main" val="25050381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8287693" cy="774358"/>
          </a:xfrm>
        </p:spPr>
        <p:txBody>
          <a:bodyPr/>
          <a:lstStyle/>
          <a:p>
            <a:pPr algn="ctr"/>
            <a:r>
              <a:rPr lang="bs-Latn-BA" b="1" dirty="0" smtClean="0">
                <a:solidFill>
                  <a:srgbClr val="7030A0"/>
                </a:solidFill>
              </a:rPr>
              <a:t>Key questions</a:t>
            </a:r>
            <a:endParaRPr lang="bs-Latn-BA" b="1" dirty="0">
              <a:solidFill>
                <a:srgbClr val="7030A0"/>
              </a:solidFill>
            </a:endParaRPr>
          </a:p>
        </p:txBody>
      </p:sp>
      <p:sp>
        <p:nvSpPr>
          <p:cNvPr id="3" name="Content Placeholder 2"/>
          <p:cNvSpPr>
            <a:spLocks noGrp="1"/>
          </p:cNvSpPr>
          <p:nvPr>
            <p:ph idx="1"/>
          </p:nvPr>
        </p:nvSpPr>
        <p:spPr>
          <a:xfrm>
            <a:off x="998806" y="1336432"/>
            <a:ext cx="10354994" cy="5078436"/>
          </a:xfrm>
        </p:spPr>
        <p:txBody>
          <a:bodyPr/>
          <a:lstStyle/>
          <a:p>
            <a:endParaRPr lang="en-US" dirty="0" smtClean="0">
              <a:solidFill>
                <a:schemeClr val="accent1">
                  <a:lumMod val="75000"/>
                </a:schemeClr>
              </a:solidFill>
            </a:endParaRPr>
          </a:p>
          <a:p>
            <a:r>
              <a:rPr lang="bs-Latn-BA" dirty="0" smtClean="0">
                <a:solidFill>
                  <a:schemeClr val="accent1">
                    <a:lumMod val="75000"/>
                  </a:schemeClr>
                </a:solidFill>
              </a:rPr>
              <a:t>What value do members </a:t>
            </a:r>
            <a:r>
              <a:rPr lang="en-US" dirty="0" smtClean="0">
                <a:solidFill>
                  <a:schemeClr val="accent1">
                    <a:lumMod val="75000"/>
                  </a:schemeClr>
                </a:solidFill>
              </a:rPr>
              <a:t>gain </a:t>
            </a:r>
            <a:r>
              <a:rPr lang="bs-Latn-BA" dirty="0" smtClean="0">
                <a:solidFill>
                  <a:schemeClr val="accent1">
                    <a:lumMod val="75000"/>
                  </a:schemeClr>
                </a:solidFill>
              </a:rPr>
              <a:t>from </a:t>
            </a:r>
            <a:r>
              <a:rPr lang="bs-Latn-BA" dirty="0" smtClean="0">
                <a:solidFill>
                  <a:schemeClr val="accent1">
                    <a:lumMod val="75000"/>
                  </a:schemeClr>
                </a:solidFill>
              </a:rPr>
              <a:t>participating in the activities?</a:t>
            </a:r>
            <a:endParaRPr lang="en-US" dirty="0" smtClean="0">
              <a:solidFill>
                <a:schemeClr val="accent1">
                  <a:lumMod val="75000"/>
                </a:schemeClr>
              </a:solidFill>
            </a:endParaRPr>
          </a:p>
          <a:p>
            <a:endParaRPr lang="bs-Latn-BA" dirty="0" smtClean="0">
              <a:solidFill>
                <a:schemeClr val="accent1">
                  <a:lumMod val="75000"/>
                </a:schemeClr>
              </a:solidFill>
            </a:endParaRPr>
          </a:p>
          <a:p>
            <a:r>
              <a:rPr lang="bs-Latn-BA" dirty="0" smtClean="0">
                <a:solidFill>
                  <a:schemeClr val="accent1">
                    <a:lumMod val="75000"/>
                  </a:schemeClr>
                </a:solidFill>
              </a:rPr>
              <a:t>What value is being generated by the knowledge products?</a:t>
            </a:r>
            <a:endParaRPr lang="en-US" dirty="0" smtClean="0">
              <a:solidFill>
                <a:schemeClr val="accent1">
                  <a:lumMod val="75000"/>
                </a:schemeClr>
              </a:solidFill>
            </a:endParaRPr>
          </a:p>
          <a:p>
            <a:pPr>
              <a:buNone/>
            </a:pPr>
            <a:r>
              <a:rPr lang="bs-Latn-BA" dirty="0" smtClean="0">
                <a:solidFill>
                  <a:schemeClr val="accent1">
                    <a:lumMod val="75000"/>
                  </a:schemeClr>
                </a:solidFill>
              </a:rPr>
              <a:t> </a:t>
            </a:r>
          </a:p>
          <a:p>
            <a:r>
              <a:rPr lang="bs-Latn-BA" dirty="0" smtClean="0">
                <a:solidFill>
                  <a:schemeClr val="accent1">
                    <a:lumMod val="75000"/>
                  </a:schemeClr>
                </a:solidFill>
              </a:rPr>
              <a:t>How </a:t>
            </a:r>
            <a:r>
              <a:rPr lang="en-US" dirty="0" smtClean="0">
                <a:solidFill>
                  <a:schemeClr val="accent1">
                    <a:lumMod val="75000"/>
                  </a:schemeClr>
                </a:solidFill>
              </a:rPr>
              <a:t>do </a:t>
            </a:r>
            <a:r>
              <a:rPr lang="bs-Latn-BA" dirty="0" smtClean="0">
                <a:solidFill>
                  <a:schemeClr val="accent1">
                    <a:lumMod val="75000"/>
                  </a:schemeClr>
                </a:solidFill>
              </a:rPr>
              <a:t>people us</a:t>
            </a:r>
            <a:r>
              <a:rPr lang="en-US" dirty="0" smtClean="0">
                <a:solidFill>
                  <a:schemeClr val="accent1">
                    <a:lumMod val="75000"/>
                  </a:schemeClr>
                </a:solidFill>
              </a:rPr>
              <a:t>e</a:t>
            </a:r>
            <a:r>
              <a:rPr lang="bs-Latn-BA" dirty="0" smtClean="0">
                <a:solidFill>
                  <a:schemeClr val="accent1">
                    <a:lumMod val="75000"/>
                  </a:schemeClr>
                </a:solidFill>
              </a:rPr>
              <a:t> the knowledge products, </a:t>
            </a:r>
            <a:r>
              <a:rPr lang="en-US" dirty="0" smtClean="0">
                <a:solidFill>
                  <a:schemeClr val="accent1">
                    <a:lumMod val="75000"/>
                  </a:schemeClr>
                </a:solidFill>
              </a:rPr>
              <a:t>how</a:t>
            </a:r>
            <a:r>
              <a:rPr lang="bs-Latn-BA" dirty="0" smtClean="0">
                <a:solidFill>
                  <a:schemeClr val="accent1">
                    <a:lumMod val="75000"/>
                  </a:schemeClr>
                </a:solidFill>
              </a:rPr>
              <a:t> their work as </a:t>
            </a:r>
            <a:r>
              <a:rPr lang="en-US" dirty="0" smtClean="0">
                <a:solidFill>
                  <a:schemeClr val="accent1">
                    <a:lumMod val="75000"/>
                  </a:schemeClr>
                </a:solidFill>
              </a:rPr>
              <a:t>a reform leader in the area of </a:t>
            </a:r>
            <a:r>
              <a:rPr lang="bs-Latn-BA" dirty="0" smtClean="0">
                <a:solidFill>
                  <a:schemeClr val="accent1">
                    <a:lumMod val="75000"/>
                  </a:schemeClr>
                </a:solidFill>
              </a:rPr>
              <a:t>Internal Audit</a:t>
            </a:r>
            <a:r>
              <a:rPr lang="en-US" dirty="0" smtClean="0">
                <a:solidFill>
                  <a:schemeClr val="accent1">
                    <a:lumMod val="75000"/>
                  </a:schemeClr>
                </a:solidFill>
              </a:rPr>
              <a:t> is improved</a:t>
            </a:r>
            <a:r>
              <a:rPr lang="bs-Latn-BA" dirty="0" smtClean="0">
                <a:solidFill>
                  <a:schemeClr val="accent1">
                    <a:lumMod val="75000"/>
                  </a:schemeClr>
                </a:solidFill>
              </a:rPr>
              <a:t>?</a:t>
            </a:r>
            <a:endParaRPr lang="en-US" dirty="0" smtClean="0">
              <a:solidFill>
                <a:schemeClr val="accent1">
                  <a:lumMod val="75000"/>
                </a:schemeClr>
              </a:solidFill>
            </a:endParaRPr>
          </a:p>
          <a:p>
            <a:endParaRPr lang="bs-Latn-BA" dirty="0" smtClean="0">
              <a:solidFill>
                <a:schemeClr val="accent1">
                  <a:lumMod val="75000"/>
                </a:schemeClr>
              </a:solidFill>
            </a:endParaRPr>
          </a:p>
          <a:p>
            <a:r>
              <a:rPr lang="bs-Latn-BA" dirty="0" smtClean="0">
                <a:solidFill>
                  <a:schemeClr val="accent1">
                    <a:lumMod val="75000"/>
                  </a:schemeClr>
                </a:solidFill>
              </a:rPr>
              <a:t>How has the application of knowledge and other products contibuted to PFM reforms in member countries?</a:t>
            </a:r>
            <a:endParaRPr lang="bs-Latn-BA" dirty="0">
              <a:solidFill>
                <a:schemeClr val="accent1">
                  <a:lumMod val="75000"/>
                </a:schemeClr>
              </a:solidFill>
            </a:endParaRPr>
          </a:p>
        </p:txBody>
      </p:sp>
      <p:pic>
        <p:nvPicPr>
          <p:cNvPr id="4" name="Picture 3"/>
          <p:cNvPicPr>
            <a:picLocks noChangeAspect="1"/>
          </p:cNvPicPr>
          <p:nvPr/>
        </p:nvPicPr>
        <p:blipFill>
          <a:blip r:embed="rId2" cstate="print"/>
          <a:stretch>
            <a:fillRect/>
          </a:stretch>
        </p:blipFill>
        <p:spPr>
          <a:xfrm>
            <a:off x="8491924" y="238897"/>
            <a:ext cx="2457450" cy="1451791"/>
          </a:xfrm>
          <a:prstGeom prst="rect">
            <a:avLst/>
          </a:prstGeom>
        </p:spPr>
      </p:pic>
      <p:sp>
        <p:nvSpPr>
          <p:cNvPr id="6" name="Slide Number Placeholder 5"/>
          <p:cNvSpPr>
            <a:spLocks noGrp="1"/>
          </p:cNvSpPr>
          <p:nvPr>
            <p:ph type="sldNum" sz="quarter" idx="12"/>
          </p:nvPr>
        </p:nvSpPr>
        <p:spPr/>
        <p:txBody>
          <a:bodyPr/>
          <a:lstStyle/>
          <a:p>
            <a:fld id="{27E53376-D609-4EC2-99EB-506BE9AC6BEE}" type="slidenum">
              <a:rPr lang="bs-Latn-BA" smtClean="0"/>
              <a:pPr/>
              <a:t>5</a:t>
            </a:fld>
            <a:endParaRPr lang="bs-Latn-BA"/>
          </a:p>
        </p:txBody>
      </p:sp>
      <p:pic>
        <p:nvPicPr>
          <p:cNvPr id="8" name="Рисунок 11" descr="pempal-logo.jpg"/>
          <p:cNvPicPr>
            <a:picLocks noChangeAspect="1"/>
          </p:cNvPicPr>
          <p:nvPr/>
        </p:nvPicPr>
        <p:blipFill>
          <a:blip r:embed="rId3" cstate="print"/>
          <a:srcRect/>
          <a:stretch>
            <a:fillRect/>
          </a:stretch>
        </p:blipFill>
        <p:spPr bwMode="auto">
          <a:xfrm>
            <a:off x="0" y="0"/>
            <a:ext cx="939800" cy="6858000"/>
          </a:xfrm>
          <a:prstGeom prst="rect">
            <a:avLst/>
          </a:prstGeom>
          <a:noFill/>
          <a:ln w="9525">
            <a:noFill/>
            <a:miter lim="800000"/>
            <a:headEnd/>
            <a:tailEnd/>
          </a:ln>
        </p:spPr>
      </p:pic>
    </p:spTree>
    <p:extLst>
      <p:ext uri="{BB962C8B-B14F-4D97-AF65-F5344CB8AC3E}">
        <p14:creationId xmlns:p14="http://schemas.microsoft.com/office/powerpoint/2010/main" val="12751399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714" y="292337"/>
            <a:ext cx="10515600" cy="1325563"/>
          </a:xfrm>
        </p:spPr>
        <p:txBody>
          <a:bodyPr/>
          <a:lstStyle/>
          <a:p>
            <a:pPr algn="ctr"/>
            <a:r>
              <a:rPr lang="en-US" b="1" dirty="0">
                <a:solidFill>
                  <a:srgbClr val="7030A0"/>
                </a:solidFill>
              </a:rPr>
              <a:t>How we detect the created value and the </a:t>
            </a:r>
            <a:r>
              <a:rPr lang="en-US" b="1" dirty="0" err="1" smtClean="0">
                <a:solidFill>
                  <a:srgbClr val="7030A0"/>
                </a:solidFill>
              </a:rPr>
              <a:t>IACOP</a:t>
            </a:r>
            <a:r>
              <a:rPr lang="en-US" b="1" dirty="0" smtClean="0">
                <a:solidFill>
                  <a:srgbClr val="7030A0"/>
                </a:solidFill>
              </a:rPr>
              <a:t> impact?</a:t>
            </a:r>
            <a:endParaRPr lang="bs-Latn-BA" b="1" dirty="0">
              <a:solidFill>
                <a:srgbClr val="7030A0"/>
              </a:solidFill>
            </a:endParaRPr>
          </a:p>
        </p:txBody>
      </p:sp>
      <p:pic>
        <p:nvPicPr>
          <p:cNvPr id="7" name="Content Placeholder 6"/>
          <p:cNvPicPr>
            <a:picLocks noGrp="1" noChangeAspect="1"/>
          </p:cNvPicPr>
          <p:nvPr>
            <p:ph idx="1"/>
          </p:nvPr>
        </p:nvPicPr>
        <p:blipFill>
          <a:blip r:embed="rId2"/>
          <a:stretch>
            <a:fillRect/>
          </a:stretch>
        </p:blipFill>
        <p:spPr>
          <a:xfrm>
            <a:off x="841114" y="1233577"/>
            <a:ext cx="10512686" cy="4719099"/>
          </a:xfrm>
          <a:prstGeom prst="rect">
            <a:avLst/>
          </a:prstGeom>
        </p:spPr>
      </p:pic>
      <p:sp>
        <p:nvSpPr>
          <p:cNvPr id="4" name="Slide Number Placeholder 3"/>
          <p:cNvSpPr>
            <a:spLocks noGrp="1"/>
          </p:cNvSpPr>
          <p:nvPr>
            <p:ph type="sldNum" sz="quarter" idx="12"/>
          </p:nvPr>
        </p:nvSpPr>
        <p:spPr/>
        <p:txBody>
          <a:bodyPr/>
          <a:lstStyle/>
          <a:p>
            <a:fld id="{27E53376-D609-4EC2-99EB-506BE9AC6BEE}" type="slidenum">
              <a:rPr lang="bs-Latn-BA" smtClean="0"/>
              <a:t>6</a:t>
            </a:fld>
            <a:endParaRPr lang="bs-Latn-BA"/>
          </a:p>
        </p:txBody>
      </p:sp>
      <p:sp>
        <p:nvSpPr>
          <p:cNvPr id="8" name="Content Placeholder 2"/>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bs-Latn-BA" b="1" dirty="0" smtClean="0">
                <a:noFill/>
              </a:rPr>
              <a:t>PEMPAL documents /expceerienIm</a:t>
            </a:r>
            <a:endParaRPr lang="bs-Latn-BA" b="1" dirty="0">
              <a:noFill/>
            </a:endParaRPr>
          </a:p>
        </p:txBody>
      </p:sp>
      <p:sp>
        <p:nvSpPr>
          <p:cNvPr id="9" name="Rectangle 8"/>
          <p:cNvSpPr/>
          <p:nvPr/>
        </p:nvSpPr>
        <p:spPr>
          <a:xfrm>
            <a:off x="1078302" y="1646238"/>
            <a:ext cx="1567310" cy="5966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s-Latn-BA"/>
          </a:p>
        </p:txBody>
      </p:sp>
      <p:sp>
        <p:nvSpPr>
          <p:cNvPr id="10" name="Rectangle 9"/>
          <p:cNvSpPr/>
          <p:nvPr/>
        </p:nvSpPr>
        <p:spPr>
          <a:xfrm>
            <a:off x="3303917" y="1646238"/>
            <a:ext cx="1601816" cy="5362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s-Latn-BA"/>
          </a:p>
        </p:txBody>
      </p:sp>
      <p:sp>
        <p:nvSpPr>
          <p:cNvPr id="11" name="Rectangle 10"/>
          <p:cNvSpPr/>
          <p:nvPr/>
        </p:nvSpPr>
        <p:spPr>
          <a:xfrm>
            <a:off x="5564038" y="1646238"/>
            <a:ext cx="1500996" cy="5362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s-Latn-BA"/>
          </a:p>
        </p:txBody>
      </p:sp>
      <p:sp>
        <p:nvSpPr>
          <p:cNvPr id="12" name="Rectangle 11"/>
          <p:cNvSpPr/>
          <p:nvPr/>
        </p:nvSpPr>
        <p:spPr>
          <a:xfrm>
            <a:off x="7723339" y="1646238"/>
            <a:ext cx="1662201" cy="5362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s-Latn-BA"/>
          </a:p>
        </p:txBody>
      </p:sp>
      <p:sp>
        <p:nvSpPr>
          <p:cNvPr id="19" name="Flowchart: Alternate Process 18"/>
          <p:cNvSpPr/>
          <p:nvPr/>
        </p:nvSpPr>
        <p:spPr>
          <a:xfrm>
            <a:off x="1078302" y="5003320"/>
            <a:ext cx="1567310" cy="888695"/>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s-Latn-BA"/>
          </a:p>
        </p:txBody>
      </p:sp>
      <p:sp>
        <p:nvSpPr>
          <p:cNvPr id="20" name="Flowchart: Alternate Process 19"/>
          <p:cNvSpPr/>
          <p:nvPr/>
        </p:nvSpPr>
        <p:spPr>
          <a:xfrm>
            <a:off x="3303918" y="4999142"/>
            <a:ext cx="1601814" cy="892873"/>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s-Latn-BA"/>
          </a:p>
        </p:txBody>
      </p:sp>
      <p:sp>
        <p:nvSpPr>
          <p:cNvPr id="21" name="Flowchart: Alternate Process 20"/>
          <p:cNvSpPr/>
          <p:nvPr/>
        </p:nvSpPr>
        <p:spPr>
          <a:xfrm>
            <a:off x="5564038" y="4999141"/>
            <a:ext cx="1500996" cy="892873"/>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s-Latn-BA"/>
          </a:p>
        </p:txBody>
      </p:sp>
      <p:sp>
        <p:nvSpPr>
          <p:cNvPr id="22" name="Flowchart: Alternate Process 21"/>
          <p:cNvSpPr/>
          <p:nvPr/>
        </p:nvSpPr>
        <p:spPr>
          <a:xfrm>
            <a:off x="7723340" y="4999142"/>
            <a:ext cx="1757090" cy="892872"/>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s-Latn-BA"/>
          </a:p>
        </p:txBody>
      </p:sp>
      <p:sp>
        <p:nvSpPr>
          <p:cNvPr id="23" name="Content Placeholder 2"/>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bs-Latn-BA" b="1" dirty="0" smtClean="0">
                <a:noFill/>
              </a:rPr>
              <a:t>PEMPAL documents /expceerienIm</a:t>
            </a:r>
            <a:endParaRPr lang="bs-Latn-BA" b="1" dirty="0">
              <a:noFill/>
            </a:endParaRPr>
          </a:p>
        </p:txBody>
      </p:sp>
      <p:sp>
        <p:nvSpPr>
          <p:cNvPr id="24" name="TextBox 23"/>
          <p:cNvSpPr txBox="1"/>
          <p:nvPr/>
        </p:nvSpPr>
        <p:spPr>
          <a:xfrm>
            <a:off x="1491021" y="1793359"/>
            <a:ext cx="751848" cy="276999"/>
          </a:xfrm>
          <a:prstGeom prst="rect">
            <a:avLst/>
          </a:prstGeom>
          <a:noFill/>
        </p:spPr>
        <p:txBody>
          <a:bodyPr wrap="square" rtlCol="0">
            <a:spAutoFit/>
          </a:bodyPr>
          <a:lstStyle/>
          <a:p>
            <a:r>
              <a:rPr lang="bs-Latn-BA" sz="1200" b="1" dirty="0" smtClean="0"/>
              <a:t>Country</a:t>
            </a:r>
            <a:endParaRPr lang="bs-Latn-BA" sz="1200" b="1" dirty="0"/>
          </a:p>
        </p:txBody>
      </p:sp>
      <p:sp>
        <p:nvSpPr>
          <p:cNvPr id="25" name="Content Placeholder 2"/>
          <p:cNvSpPr txBox="1">
            <a:spLocks/>
          </p:cNvSpPr>
          <p:nvPr/>
        </p:nvSpPr>
        <p:spPr>
          <a:xfrm>
            <a:off x="508958" y="1362974"/>
            <a:ext cx="11149642" cy="51187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bs-Latn-BA" b="1" dirty="0" smtClean="0">
                <a:noFill/>
              </a:rPr>
              <a:t>PEMPAL documents /expceerienIm</a:t>
            </a:r>
            <a:endParaRPr lang="bs-Latn-BA" b="1" dirty="0">
              <a:noFill/>
            </a:endParaRPr>
          </a:p>
        </p:txBody>
      </p:sp>
      <p:sp>
        <p:nvSpPr>
          <p:cNvPr id="26" name="TextBox 25"/>
          <p:cNvSpPr txBox="1"/>
          <p:nvPr/>
        </p:nvSpPr>
        <p:spPr>
          <a:xfrm>
            <a:off x="3377381" y="1475051"/>
            <a:ext cx="1481044" cy="769441"/>
          </a:xfrm>
          <a:prstGeom prst="rect">
            <a:avLst/>
          </a:prstGeom>
          <a:noFill/>
        </p:spPr>
        <p:txBody>
          <a:bodyPr wrap="square" rtlCol="0">
            <a:spAutoFit/>
          </a:bodyPr>
          <a:lstStyle/>
          <a:p>
            <a:pPr algn="ctr"/>
            <a:endParaRPr lang="bs-Latn-BA" sz="1100" b="1" dirty="0" smtClean="0"/>
          </a:p>
          <a:p>
            <a:pPr algn="ctr"/>
            <a:r>
              <a:rPr lang="bs-Latn-BA" sz="1100" b="1" dirty="0" smtClean="0"/>
              <a:t>PEMPAL </a:t>
            </a:r>
            <a:r>
              <a:rPr lang="bs-Latn-BA" sz="1100" b="1" dirty="0" smtClean="0"/>
              <a:t>meet</a:t>
            </a:r>
            <a:r>
              <a:rPr lang="en-US" sz="1100" b="1" dirty="0" err="1" smtClean="0"/>
              <a:t>ings</a:t>
            </a:r>
            <a:r>
              <a:rPr lang="bs-Latn-BA" sz="1100" b="1" dirty="0" smtClean="0"/>
              <a:t>/docum</a:t>
            </a:r>
            <a:r>
              <a:rPr lang="en-US" sz="1100" b="1" dirty="0" err="1" smtClean="0"/>
              <a:t>ents</a:t>
            </a:r>
            <a:r>
              <a:rPr lang="bs-Latn-BA" sz="1100" b="1" dirty="0" smtClean="0"/>
              <a:t> </a:t>
            </a:r>
            <a:r>
              <a:rPr lang="bs-Latn-BA" sz="1100" b="1" dirty="0" smtClean="0"/>
              <a:t>/experience </a:t>
            </a:r>
            <a:endParaRPr lang="bs-Latn-BA" sz="1100" b="1" dirty="0"/>
          </a:p>
        </p:txBody>
      </p:sp>
      <p:sp>
        <p:nvSpPr>
          <p:cNvPr id="29" name="TextBox 28"/>
          <p:cNvSpPr txBox="1"/>
          <p:nvPr/>
        </p:nvSpPr>
        <p:spPr>
          <a:xfrm>
            <a:off x="5756536" y="1717159"/>
            <a:ext cx="920309" cy="276999"/>
          </a:xfrm>
          <a:prstGeom prst="rect">
            <a:avLst/>
          </a:prstGeom>
          <a:noFill/>
        </p:spPr>
        <p:txBody>
          <a:bodyPr wrap="square" rtlCol="0">
            <a:spAutoFit/>
          </a:bodyPr>
          <a:lstStyle/>
          <a:p>
            <a:pPr algn="ctr"/>
            <a:r>
              <a:rPr lang="bs-Latn-BA" sz="1200" b="1" dirty="0" smtClean="0"/>
              <a:t>Outputs</a:t>
            </a:r>
            <a:endParaRPr lang="bs-Latn-BA" sz="1200" b="1" dirty="0"/>
          </a:p>
        </p:txBody>
      </p:sp>
      <p:sp>
        <p:nvSpPr>
          <p:cNvPr id="30" name="TextBox 29"/>
          <p:cNvSpPr txBox="1"/>
          <p:nvPr/>
        </p:nvSpPr>
        <p:spPr>
          <a:xfrm>
            <a:off x="8097239" y="1738313"/>
            <a:ext cx="914400" cy="276999"/>
          </a:xfrm>
          <a:prstGeom prst="rect">
            <a:avLst/>
          </a:prstGeom>
          <a:noFill/>
        </p:spPr>
        <p:txBody>
          <a:bodyPr wrap="square" rtlCol="0">
            <a:spAutoFit/>
          </a:bodyPr>
          <a:lstStyle/>
          <a:p>
            <a:r>
              <a:rPr lang="bs-Latn-BA" sz="1200" b="1" dirty="0" smtClean="0"/>
              <a:t>Impacts</a:t>
            </a:r>
            <a:endParaRPr lang="bs-Latn-BA" sz="1200" b="1" dirty="0"/>
          </a:p>
        </p:txBody>
      </p:sp>
      <p:cxnSp>
        <p:nvCxnSpPr>
          <p:cNvPr id="32" name="Straight Arrow Connector 31"/>
          <p:cNvCxnSpPr/>
          <p:nvPr/>
        </p:nvCxnSpPr>
        <p:spPr>
          <a:xfrm>
            <a:off x="1861957" y="4408097"/>
            <a:ext cx="0" cy="5910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4081101" y="4408098"/>
            <a:ext cx="5350" cy="5910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21" idx="0"/>
          </p:cNvCxnSpPr>
          <p:nvPr/>
        </p:nvCxnSpPr>
        <p:spPr>
          <a:xfrm>
            <a:off x="6314536" y="4408098"/>
            <a:ext cx="0" cy="5910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8542622" y="4408098"/>
            <a:ext cx="5349" cy="6150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1239265" y="5346731"/>
            <a:ext cx="1433341" cy="307777"/>
          </a:xfrm>
          <a:prstGeom prst="rect">
            <a:avLst/>
          </a:prstGeom>
          <a:noFill/>
        </p:spPr>
        <p:txBody>
          <a:bodyPr wrap="none" rtlCol="0">
            <a:spAutoFit/>
          </a:bodyPr>
          <a:lstStyle/>
          <a:p>
            <a:pPr algn="ctr"/>
            <a:r>
              <a:rPr lang="bs-Latn-BA" sz="1400" b="1" i="1" dirty="0" smtClean="0"/>
              <a:t>Immediate value</a:t>
            </a:r>
            <a:endParaRPr lang="bs-Latn-BA" sz="1400" b="1" i="1" dirty="0"/>
          </a:p>
        </p:txBody>
      </p:sp>
      <p:sp>
        <p:nvSpPr>
          <p:cNvPr id="59" name="TextBox 58"/>
          <p:cNvSpPr txBox="1"/>
          <p:nvPr/>
        </p:nvSpPr>
        <p:spPr>
          <a:xfrm>
            <a:off x="3414658" y="5351511"/>
            <a:ext cx="1300397" cy="307777"/>
          </a:xfrm>
          <a:prstGeom prst="rect">
            <a:avLst/>
          </a:prstGeom>
          <a:noFill/>
        </p:spPr>
        <p:txBody>
          <a:bodyPr wrap="square" rtlCol="0">
            <a:spAutoFit/>
          </a:bodyPr>
          <a:lstStyle/>
          <a:p>
            <a:pPr algn="ctr"/>
            <a:r>
              <a:rPr lang="bs-Latn-BA" sz="1400" b="1" i="1" dirty="0" smtClean="0"/>
              <a:t>Potential value</a:t>
            </a:r>
            <a:endParaRPr lang="bs-Latn-BA" sz="1400" b="1" i="1" dirty="0"/>
          </a:p>
        </p:txBody>
      </p:sp>
      <p:sp>
        <p:nvSpPr>
          <p:cNvPr id="60" name="TextBox 59"/>
          <p:cNvSpPr txBox="1"/>
          <p:nvPr/>
        </p:nvSpPr>
        <p:spPr>
          <a:xfrm>
            <a:off x="5685930" y="5346731"/>
            <a:ext cx="1184428" cy="307777"/>
          </a:xfrm>
          <a:prstGeom prst="rect">
            <a:avLst/>
          </a:prstGeom>
          <a:noFill/>
        </p:spPr>
        <p:txBody>
          <a:bodyPr wrap="square" rtlCol="0">
            <a:spAutoFit/>
          </a:bodyPr>
          <a:lstStyle/>
          <a:p>
            <a:pPr algn="ctr"/>
            <a:r>
              <a:rPr lang="bs-Latn-BA" sz="1400" b="1" i="1" dirty="0" smtClean="0"/>
              <a:t>Aplied value</a:t>
            </a:r>
            <a:endParaRPr lang="bs-Latn-BA" sz="1400" b="1" i="1" dirty="0"/>
          </a:p>
        </p:txBody>
      </p:sp>
      <p:sp>
        <p:nvSpPr>
          <p:cNvPr id="61" name="TextBox 60"/>
          <p:cNvSpPr txBox="1"/>
          <p:nvPr/>
        </p:nvSpPr>
        <p:spPr>
          <a:xfrm>
            <a:off x="7824158" y="5351510"/>
            <a:ext cx="1655012" cy="307777"/>
          </a:xfrm>
          <a:prstGeom prst="rect">
            <a:avLst/>
          </a:prstGeom>
          <a:noFill/>
        </p:spPr>
        <p:txBody>
          <a:bodyPr wrap="square" rtlCol="0">
            <a:spAutoFit/>
          </a:bodyPr>
          <a:lstStyle/>
          <a:p>
            <a:pPr algn="ctr"/>
            <a:r>
              <a:rPr lang="bs-Latn-BA" sz="1400" b="1" i="1" dirty="0" smtClean="0"/>
              <a:t>Realised value</a:t>
            </a:r>
            <a:endParaRPr lang="bs-Latn-BA" sz="1400" b="1" i="1" dirty="0"/>
          </a:p>
        </p:txBody>
      </p:sp>
      <p:sp>
        <p:nvSpPr>
          <p:cNvPr id="36" name="Oval 35"/>
          <p:cNvSpPr/>
          <p:nvPr/>
        </p:nvSpPr>
        <p:spPr>
          <a:xfrm>
            <a:off x="1169471" y="2351334"/>
            <a:ext cx="1365590" cy="2052584"/>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s-Latn-BA"/>
          </a:p>
        </p:txBody>
      </p:sp>
      <p:sp>
        <p:nvSpPr>
          <p:cNvPr id="38" name="Oval 37"/>
          <p:cNvSpPr/>
          <p:nvPr/>
        </p:nvSpPr>
        <p:spPr>
          <a:xfrm>
            <a:off x="3435256" y="2296326"/>
            <a:ext cx="1318056" cy="2084785"/>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s-Latn-BA"/>
          </a:p>
        </p:txBody>
      </p:sp>
      <p:sp>
        <p:nvSpPr>
          <p:cNvPr id="39" name="Oval 38"/>
          <p:cNvSpPr/>
          <p:nvPr/>
        </p:nvSpPr>
        <p:spPr>
          <a:xfrm>
            <a:off x="5626806" y="2269338"/>
            <a:ext cx="1273918" cy="2111773"/>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s-Latn-BA"/>
          </a:p>
        </p:txBody>
      </p:sp>
      <p:sp>
        <p:nvSpPr>
          <p:cNvPr id="40" name="Oval 39"/>
          <p:cNvSpPr/>
          <p:nvPr/>
        </p:nvSpPr>
        <p:spPr>
          <a:xfrm>
            <a:off x="7854891" y="2251920"/>
            <a:ext cx="1270365" cy="2156177"/>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s-Latn-BA"/>
          </a:p>
        </p:txBody>
      </p:sp>
      <p:sp>
        <p:nvSpPr>
          <p:cNvPr id="42" name="TextBox 41"/>
          <p:cNvSpPr txBox="1"/>
          <p:nvPr/>
        </p:nvSpPr>
        <p:spPr>
          <a:xfrm>
            <a:off x="1395481" y="2737658"/>
            <a:ext cx="955589" cy="1107996"/>
          </a:xfrm>
          <a:prstGeom prst="rect">
            <a:avLst/>
          </a:prstGeom>
          <a:noFill/>
        </p:spPr>
        <p:txBody>
          <a:bodyPr wrap="square" rtlCol="0">
            <a:spAutoFit/>
          </a:bodyPr>
          <a:lstStyle/>
          <a:p>
            <a:r>
              <a:rPr lang="bs-Latn-BA" sz="1100" b="1" dirty="0" smtClean="0">
                <a:solidFill>
                  <a:schemeClr val="accent1">
                    <a:lumMod val="75000"/>
                  </a:schemeClr>
                </a:solidFill>
              </a:rPr>
              <a:t>A member participates in IACOP activity that generates interest, ....</a:t>
            </a:r>
            <a:endParaRPr lang="bs-Latn-BA" sz="1100" b="1" dirty="0">
              <a:solidFill>
                <a:schemeClr val="accent1">
                  <a:lumMod val="75000"/>
                </a:schemeClr>
              </a:solidFill>
            </a:endParaRPr>
          </a:p>
        </p:txBody>
      </p:sp>
      <p:sp>
        <p:nvSpPr>
          <p:cNvPr id="43" name="TextBox 42"/>
          <p:cNvSpPr txBox="1"/>
          <p:nvPr/>
        </p:nvSpPr>
        <p:spPr>
          <a:xfrm>
            <a:off x="3657678" y="2764644"/>
            <a:ext cx="1128583" cy="1446550"/>
          </a:xfrm>
          <a:prstGeom prst="rect">
            <a:avLst/>
          </a:prstGeom>
          <a:noFill/>
        </p:spPr>
        <p:txBody>
          <a:bodyPr wrap="square" rtlCol="0">
            <a:spAutoFit/>
          </a:bodyPr>
          <a:lstStyle/>
          <a:p>
            <a:r>
              <a:rPr lang="bs-Latn-BA" sz="1100" dirty="0" smtClean="0">
                <a:solidFill>
                  <a:schemeClr val="accent1">
                    <a:lumMod val="75000"/>
                  </a:schemeClr>
                </a:solidFill>
              </a:rPr>
              <a:t>..</a:t>
            </a:r>
            <a:r>
              <a:rPr lang="bs-Latn-BA" sz="1100" b="1" dirty="0" smtClean="0">
                <a:solidFill>
                  <a:schemeClr val="accent1">
                    <a:lumMod val="75000"/>
                  </a:schemeClr>
                </a:solidFill>
              </a:rPr>
              <a:t>This participation creates an insight, a knowledge product, or a new relationship</a:t>
            </a:r>
            <a:endParaRPr lang="bs-Latn-BA" sz="1100" b="1" dirty="0">
              <a:solidFill>
                <a:schemeClr val="accent1">
                  <a:lumMod val="75000"/>
                </a:schemeClr>
              </a:solidFill>
            </a:endParaRPr>
          </a:p>
        </p:txBody>
      </p:sp>
      <p:sp>
        <p:nvSpPr>
          <p:cNvPr id="44" name="TextBox 43"/>
          <p:cNvSpPr txBox="1"/>
          <p:nvPr/>
        </p:nvSpPr>
        <p:spPr>
          <a:xfrm>
            <a:off x="5813116" y="2520381"/>
            <a:ext cx="921522" cy="1785104"/>
          </a:xfrm>
          <a:prstGeom prst="rect">
            <a:avLst/>
          </a:prstGeom>
          <a:noFill/>
        </p:spPr>
        <p:txBody>
          <a:bodyPr wrap="square" rtlCol="0">
            <a:spAutoFit/>
          </a:bodyPr>
          <a:lstStyle/>
          <a:p>
            <a:r>
              <a:rPr lang="bs-Latn-BA" sz="1100" b="1" dirty="0" smtClean="0">
                <a:solidFill>
                  <a:schemeClr val="accent1">
                    <a:lumMod val="75000"/>
                  </a:schemeClr>
                </a:solidFill>
              </a:rPr>
              <a:t>The member returns home and does something with this insight, knowledge product, or connection</a:t>
            </a:r>
            <a:endParaRPr lang="bs-Latn-BA" sz="1100" b="1" dirty="0">
              <a:solidFill>
                <a:schemeClr val="accent1">
                  <a:lumMod val="75000"/>
                </a:schemeClr>
              </a:solidFill>
            </a:endParaRPr>
          </a:p>
        </p:txBody>
      </p:sp>
      <p:sp>
        <p:nvSpPr>
          <p:cNvPr id="45" name="TextBox 44"/>
          <p:cNvSpPr txBox="1"/>
          <p:nvPr/>
        </p:nvSpPr>
        <p:spPr>
          <a:xfrm>
            <a:off x="8010294" y="2965153"/>
            <a:ext cx="1004131" cy="938719"/>
          </a:xfrm>
          <a:prstGeom prst="rect">
            <a:avLst/>
          </a:prstGeom>
          <a:noFill/>
        </p:spPr>
        <p:txBody>
          <a:bodyPr wrap="square" rtlCol="0">
            <a:spAutoFit/>
          </a:bodyPr>
          <a:lstStyle/>
          <a:p>
            <a:r>
              <a:rPr lang="bs-Latn-BA" sz="1100" b="1" dirty="0" smtClean="0">
                <a:solidFill>
                  <a:schemeClr val="accent1">
                    <a:lumMod val="75000"/>
                  </a:schemeClr>
                </a:solidFill>
              </a:rPr>
              <a:t>...which leads to an improvement in PFM or PIC practices</a:t>
            </a:r>
            <a:endParaRPr lang="bs-Latn-BA" sz="1100" b="1" dirty="0">
              <a:solidFill>
                <a:schemeClr val="accent1">
                  <a:lumMod val="75000"/>
                </a:schemeClr>
              </a:solidFill>
            </a:endParaRPr>
          </a:p>
        </p:txBody>
      </p:sp>
      <p:cxnSp>
        <p:nvCxnSpPr>
          <p:cNvPr id="48" name="Straight Arrow Connector 47"/>
          <p:cNvCxnSpPr>
            <a:stCxn id="36" idx="6"/>
            <a:endCxn id="38" idx="2"/>
          </p:cNvCxnSpPr>
          <p:nvPr/>
        </p:nvCxnSpPr>
        <p:spPr>
          <a:xfrm flipV="1">
            <a:off x="2535061" y="3338719"/>
            <a:ext cx="900195" cy="389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38" idx="6"/>
            <a:endCxn id="39" idx="2"/>
          </p:cNvCxnSpPr>
          <p:nvPr/>
        </p:nvCxnSpPr>
        <p:spPr>
          <a:xfrm flipV="1">
            <a:off x="4753312" y="3325225"/>
            <a:ext cx="873494" cy="134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39" idx="6"/>
            <a:endCxn id="40" idx="2"/>
          </p:cNvCxnSpPr>
          <p:nvPr/>
        </p:nvCxnSpPr>
        <p:spPr>
          <a:xfrm>
            <a:off x="6900724" y="3325225"/>
            <a:ext cx="954167" cy="47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54178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26853"/>
          </a:xfrm>
        </p:spPr>
        <p:txBody>
          <a:bodyPr>
            <a:noAutofit/>
          </a:bodyPr>
          <a:lstStyle/>
          <a:p>
            <a:r>
              <a:rPr lang="bs-Latn-BA" sz="2000" dirty="0" smtClean="0">
                <a:hlinkClick r:id="rId2"/>
              </a:rPr>
              <a:t>http</a:t>
            </a:r>
            <a:r>
              <a:rPr lang="bs-Latn-BA" sz="2000" dirty="0">
                <a:hlinkClick r:id="rId2"/>
              </a:rPr>
              <a:t>://pempaltc.wikispaces.com/37th+IACOP+meeting+-+</a:t>
            </a:r>
            <a:r>
              <a:rPr lang="bs-Latn-BA" sz="2000" dirty="0" smtClean="0">
                <a:hlinkClick r:id="rId2"/>
              </a:rPr>
              <a:t>Plenary</a:t>
            </a:r>
            <a:r>
              <a:rPr lang="bs-Latn-BA" sz="2000" dirty="0" smtClean="0"/>
              <a:t> –</a:t>
            </a:r>
            <a:r>
              <a:rPr lang="bs-Latn-BA" sz="2000" b="1" dirty="0" smtClean="0">
                <a:solidFill>
                  <a:srgbClr val="C00000"/>
                </a:solidFill>
              </a:rPr>
              <a:t>RESULTS – value detectives</a:t>
            </a:r>
            <a:endParaRPr lang="bs-Latn-BA" sz="2000" b="1"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17910157"/>
              </p:ext>
            </p:extLst>
          </p:nvPr>
        </p:nvGraphicFramePr>
        <p:xfrm>
          <a:off x="838200" y="694741"/>
          <a:ext cx="10515600" cy="5905236"/>
        </p:xfrm>
        <a:graphic>
          <a:graphicData uri="http://schemas.openxmlformats.org/drawingml/2006/table">
            <a:tbl>
              <a:tblPr firstRow="1" bandRow="1">
                <a:tableStyleId>{5C22544A-7EE6-4342-B048-85BDC9FD1C3A}</a:tableStyleId>
              </a:tblPr>
              <a:tblGrid>
                <a:gridCol w="1229497"/>
                <a:gridCol w="3599935"/>
                <a:gridCol w="3057268"/>
                <a:gridCol w="2628900"/>
              </a:tblGrid>
              <a:tr h="402996">
                <a:tc>
                  <a:txBody>
                    <a:bodyPr/>
                    <a:lstStyle/>
                    <a:p>
                      <a:pPr algn="ctr"/>
                      <a:r>
                        <a:rPr lang="bs-Latn-BA" sz="1400" dirty="0" smtClean="0"/>
                        <a:t>Country</a:t>
                      </a:r>
                      <a:endParaRPr lang="bs-Latn-BA" sz="1400" dirty="0"/>
                    </a:p>
                  </a:txBody>
                  <a:tcPr/>
                </a:tc>
                <a:tc>
                  <a:txBody>
                    <a:bodyPr/>
                    <a:lstStyle/>
                    <a:p>
                      <a:pPr algn="ctr"/>
                      <a:r>
                        <a:rPr lang="bs-Latn-BA" sz="1400" dirty="0" smtClean="0"/>
                        <a:t>PEMPAL documents / experience</a:t>
                      </a:r>
                      <a:endParaRPr lang="bs-Latn-BA" sz="1400" dirty="0"/>
                    </a:p>
                  </a:txBody>
                  <a:tcPr/>
                </a:tc>
                <a:tc>
                  <a:txBody>
                    <a:bodyPr/>
                    <a:lstStyle/>
                    <a:p>
                      <a:pPr algn="ctr"/>
                      <a:r>
                        <a:rPr lang="bs-Latn-BA" sz="1400" dirty="0" smtClean="0"/>
                        <a:t>Outputs</a:t>
                      </a:r>
                      <a:endParaRPr lang="bs-Latn-BA" sz="1400" dirty="0"/>
                    </a:p>
                  </a:txBody>
                  <a:tcPr/>
                </a:tc>
                <a:tc>
                  <a:txBody>
                    <a:bodyPr/>
                    <a:lstStyle/>
                    <a:p>
                      <a:pPr algn="ctr"/>
                      <a:r>
                        <a:rPr lang="bs-Latn-BA" sz="1400" dirty="0" smtClean="0"/>
                        <a:t>Impacts</a:t>
                      </a:r>
                      <a:endParaRPr lang="bs-Latn-BA" sz="1400" dirty="0"/>
                    </a:p>
                  </a:txBody>
                  <a:tcPr/>
                </a:tc>
              </a:tr>
              <a:tr h="535131">
                <a:tc>
                  <a:txBody>
                    <a:bodyPr/>
                    <a:lstStyle/>
                    <a:p>
                      <a:r>
                        <a:rPr lang="bs-Latn-BA" sz="1500" dirty="0" smtClean="0"/>
                        <a:t>Moldova</a:t>
                      </a:r>
                      <a:endParaRPr lang="bs-Latn-BA" sz="1500" dirty="0"/>
                    </a:p>
                  </a:txBody>
                  <a:tcPr/>
                </a:tc>
                <a:tc>
                  <a:txBody>
                    <a:bodyPr/>
                    <a:lstStyle/>
                    <a:p>
                      <a:r>
                        <a:rPr lang="bs-Latn-BA" sz="1500" dirty="0" smtClean="0"/>
                        <a:t>Quality Assessment</a:t>
                      </a:r>
                      <a:r>
                        <a:rPr lang="en-US" sz="1500" dirty="0" smtClean="0"/>
                        <a:t> Guide</a:t>
                      </a:r>
                      <a:endParaRPr lang="bs-Latn-BA" sz="1500" dirty="0"/>
                    </a:p>
                  </a:txBody>
                  <a:tcPr/>
                </a:tc>
                <a:tc>
                  <a:txBody>
                    <a:bodyPr/>
                    <a:lstStyle/>
                    <a:p>
                      <a:r>
                        <a:rPr lang="en-US" sz="1500" dirty="0" smtClean="0"/>
                        <a:t>There was developed the Draft Regulation on EQA</a:t>
                      </a:r>
                      <a:endParaRPr lang="bs-Latn-BA" sz="1500" dirty="0"/>
                    </a:p>
                  </a:txBody>
                  <a:tcPr/>
                </a:tc>
                <a:tc>
                  <a:txBody>
                    <a:bodyPr/>
                    <a:lstStyle/>
                    <a:p>
                      <a:r>
                        <a:rPr lang="en-US" sz="1500" dirty="0" smtClean="0"/>
                        <a:t>5 internal audit units assessed in 2017</a:t>
                      </a:r>
                      <a:endParaRPr lang="bs-Latn-BA" sz="1500" dirty="0"/>
                    </a:p>
                  </a:txBody>
                  <a:tcPr/>
                </a:tc>
              </a:tr>
              <a:tr h="752854">
                <a:tc>
                  <a:txBody>
                    <a:bodyPr/>
                    <a:lstStyle/>
                    <a:p>
                      <a:r>
                        <a:rPr lang="bs-Latn-BA" sz="1500" dirty="0" smtClean="0"/>
                        <a:t>Albania</a:t>
                      </a:r>
                      <a:endParaRPr lang="bs-Latn-BA" sz="1500" dirty="0"/>
                    </a:p>
                  </a:txBody>
                  <a:tcPr/>
                </a:tc>
                <a:tc>
                  <a:txBody>
                    <a:bodyPr/>
                    <a:lstStyle/>
                    <a:p>
                      <a:r>
                        <a:rPr lang="bs-Latn-BA" sz="1500" dirty="0" smtClean="0"/>
                        <a:t>Manual for </a:t>
                      </a:r>
                      <a:r>
                        <a:rPr lang="en-US" sz="1500" dirty="0" smtClean="0"/>
                        <a:t>Continuing</a:t>
                      </a:r>
                      <a:r>
                        <a:rPr lang="en-US" sz="1500" baseline="0" dirty="0" smtClean="0"/>
                        <a:t> Professional Development</a:t>
                      </a:r>
                      <a:endParaRPr lang="bs-Latn-BA" sz="1500" dirty="0"/>
                    </a:p>
                  </a:txBody>
                  <a:tcPr/>
                </a:tc>
                <a:tc>
                  <a:txBody>
                    <a:bodyPr/>
                    <a:lstStyle/>
                    <a:p>
                      <a:r>
                        <a:rPr lang="en-US" sz="1500" dirty="0" smtClean="0"/>
                        <a:t>Discuss and share experience with others countries</a:t>
                      </a:r>
                      <a:endParaRPr lang="bs-Latn-BA" sz="1500" dirty="0"/>
                    </a:p>
                  </a:txBody>
                  <a:tcPr/>
                </a:tc>
                <a:tc>
                  <a:txBody>
                    <a:bodyPr/>
                    <a:lstStyle/>
                    <a:p>
                      <a:r>
                        <a:rPr lang="en-US" sz="1500" dirty="0" smtClean="0"/>
                        <a:t>Have to prepare the IA Continuous Program training in public sector </a:t>
                      </a:r>
                      <a:endParaRPr lang="bs-Latn-BA" sz="1500" dirty="0"/>
                    </a:p>
                  </a:txBody>
                  <a:tcPr/>
                </a:tc>
              </a:tr>
              <a:tr h="1122225">
                <a:tc>
                  <a:txBody>
                    <a:bodyPr/>
                    <a:lstStyle/>
                    <a:p>
                      <a:r>
                        <a:rPr lang="bs-Latn-BA" sz="1500" dirty="0" smtClean="0"/>
                        <a:t>Bulgaria</a:t>
                      </a:r>
                      <a:endParaRPr lang="bs-Latn-BA" sz="1500" dirty="0"/>
                    </a:p>
                  </a:txBody>
                  <a:tcPr/>
                </a:tc>
                <a:tc>
                  <a:txBody>
                    <a:bodyPr/>
                    <a:lstStyle/>
                    <a:p>
                      <a:r>
                        <a:rPr lang="en-US" sz="1500" dirty="0" smtClean="0"/>
                        <a:t>Discussion and presentations QA and RIFIX,</a:t>
                      </a:r>
                    </a:p>
                    <a:p>
                      <a:endParaRPr lang="en-US" sz="1500" dirty="0" smtClean="0"/>
                    </a:p>
                    <a:p>
                      <a:r>
                        <a:rPr lang="en-US" sz="1500" dirty="0" smtClean="0"/>
                        <a:t>Document for EAA (External Audit Assessment)</a:t>
                      </a:r>
                    </a:p>
                  </a:txBody>
                  <a:tcPr/>
                </a:tc>
                <a:tc>
                  <a:txBody>
                    <a:bodyPr/>
                    <a:lstStyle/>
                    <a:p>
                      <a:r>
                        <a:rPr lang="en-US" sz="1500" dirty="0" smtClean="0"/>
                        <a:t>Cooperation  Agreement MOF- SAI –FI (upgraded methodology)</a:t>
                      </a:r>
                      <a:endParaRPr lang="bs-Latn-BA" sz="1500" dirty="0" smtClean="0"/>
                    </a:p>
                    <a:p>
                      <a:r>
                        <a:rPr lang="bs-Latn-BA" sz="1500" dirty="0" smtClean="0"/>
                        <a:t>U</a:t>
                      </a:r>
                      <a:r>
                        <a:rPr lang="en-US" sz="1500" dirty="0" err="1" smtClean="0"/>
                        <a:t>seful</a:t>
                      </a:r>
                      <a:r>
                        <a:rPr lang="bs-Latn-BA" sz="1500" baseline="0" dirty="0" smtClean="0"/>
                        <a:t> </a:t>
                      </a:r>
                      <a:r>
                        <a:rPr lang="en-US" sz="1500" dirty="0" smtClean="0"/>
                        <a:t>questions from the questionnaire </a:t>
                      </a:r>
                    </a:p>
                  </a:txBody>
                  <a:tcPr/>
                </a:tc>
                <a:tc>
                  <a:txBody>
                    <a:bodyPr/>
                    <a:lstStyle/>
                    <a:p>
                      <a:endParaRPr lang="bs-Latn-BA" sz="1500" dirty="0" smtClean="0"/>
                    </a:p>
                    <a:p>
                      <a:r>
                        <a:rPr lang="en-US" sz="1500" dirty="0" smtClean="0"/>
                        <a:t>Improvements of the IA and FMC system</a:t>
                      </a:r>
                      <a:endParaRPr lang="bs-Latn-BA" sz="1500" dirty="0"/>
                    </a:p>
                  </a:txBody>
                  <a:tcPr/>
                </a:tc>
              </a:tr>
              <a:tr h="1362495">
                <a:tc>
                  <a:txBody>
                    <a:bodyPr/>
                    <a:lstStyle/>
                    <a:p>
                      <a:r>
                        <a:rPr lang="bs-Latn-BA" sz="1500" dirty="0" smtClean="0"/>
                        <a:t>K</a:t>
                      </a:r>
                      <a:r>
                        <a:rPr lang="en-US" sz="1500" dirty="0" smtClean="0"/>
                        <a:t>y</a:t>
                      </a:r>
                      <a:r>
                        <a:rPr lang="bs-Latn-BA" sz="1500" dirty="0" smtClean="0"/>
                        <a:t>rg</a:t>
                      </a:r>
                      <a:r>
                        <a:rPr lang="en-US" sz="1500" dirty="0" smtClean="0"/>
                        <a:t>y</a:t>
                      </a:r>
                      <a:r>
                        <a:rPr lang="bs-Latn-BA" sz="1500" dirty="0" smtClean="0"/>
                        <a:t>z Republic</a:t>
                      </a:r>
                      <a:endParaRPr lang="bs-Latn-BA" sz="1500" dirty="0"/>
                    </a:p>
                  </a:txBody>
                  <a:tcPr/>
                </a:tc>
                <a:tc>
                  <a:txBody>
                    <a:bodyPr/>
                    <a:lstStyle/>
                    <a:p>
                      <a:r>
                        <a:rPr lang="en-US" sz="1500" dirty="0" smtClean="0"/>
                        <a:t>Internal </a:t>
                      </a:r>
                      <a:r>
                        <a:rPr lang="bs-Latn-BA" sz="1500" dirty="0" smtClean="0"/>
                        <a:t>A</a:t>
                      </a:r>
                      <a:r>
                        <a:rPr lang="en-US" sz="1500" dirty="0" err="1" smtClean="0"/>
                        <a:t>udit</a:t>
                      </a:r>
                      <a:r>
                        <a:rPr lang="en-US" sz="1500" dirty="0" smtClean="0"/>
                        <a:t> </a:t>
                      </a:r>
                      <a:r>
                        <a:rPr lang="bs-Latn-BA" sz="1500" dirty="0" smtClean="0"/>
                        <a:t>M</a:t>
                      </a:r>
                      <a:r>
                        <a:rPr lang="en-US" sz="1500" dirty="0" err="1" smtClean="0"/>
                        <a:t>anual</a:t>
                      </a:r>
                      <a:r>
                        <a:rPr lang="en-US" sz="1500" dirty="0" smtClean="0"/>
                        <a:t> </a:t>
                      </a:r>
                      <a:r>
                        <a:rPr lang="bs-Latn-BA" sz="1500" dirty="0" smtClean="0"/>
                        <a:t>T</a:t>
                      </a:r>
                      <a:r>
                        <a:rPr lang="en-US" sz="1500" dirty="0" err="1" smtClean="0"/>
                        <a:t>emplate</a:t>
                      </a:r>
                      <a:endParaRPr lang="en-US" sz="1500" dirty="0" smtClean="0"/>
                    </a:p>
                    <a:p>
                      <a:r>
                        <a:rPr lang="en-US" sz="1500" dirty="0" smtClean="0"/>
                        <a:t>Risk </a:t>
                      </a:r>
                      <a:r>
                        <a:rPr lang="bs-Latn-BA" sz="1500" dirty="0" smtClean="0"/>
                        <a:t>A</a:t>
                      </a:r>
                      <a:r>
                        <a:rPr lang="en-US" sz="1500" dirty="0" err="1" smtClean="0"/>
                        <a:t>ssessment</a:t>
                      </a:r>
                      <a:r>
                        <a:rPr lang="en-US" sz="1500" dirty="0" smtClean="0"/>
                        <a:t> </a:t>
                      </a:r>
                      <a:r>
                        <a:rPr lang="bs-Latn-BA" sz="1500" dirty="0" smtClean="0"/>
                        <a:t>G</a:t>
                      </a:r>
                      <a:r>
                        <a:rPr lang="en-US" sz="1500" dirty="0" err="1" smtClean="0"/>
                        <a:t>uide</a:t>
                      </a:r>
                      <a:endParaRPr lang="en-US" sz="1500" dirty="0" smtClean="0"/>
                    </a:p>
                    <a:p>
                      <a:r>
                        <a:rPr lang="en-US" sz="1500" dirty="0" smtClean="0"/>
                        <a:t>Quality </a:t>
                      </a:r>
                      <a:r>
                        <a:rPr lang="bs-Latn-BA" sz="1500" dirty="0" smtClean="0"/>
                        <a:t>A</a:t>
                      </a:r>
                      <a:r>
                        <a:rPr lang="en-US" sz="1500" dirty="0" err="1" smtClean="0"/>
                        <a:t>ssessment</a:t>
                      </a:r>
                      <a:r>
                        <a:rPr lang="en-US" sz="1500" dirty="0" smtClean="0"/>
                        <a:t> </a:t>
                      </a:r>
                      <a:r>
                        <a:rPr lang="bs-Latn-BA" sz="1500" dirty="0" smtClean="0"/>
                        <a:t>G</a:t>
                      </a:r>
                      <a:r>
                        <a:rPr lang="en-US" sz="1500" dirty="0" err="1" smtClean="0"/>
                        <a:t>uide</a:t>
                      </a:r>
                      <a:endParaRPr lang="en-US" sz="1500" dirty="0" smtClean="0"/>
                    </a:p>
                    <a:p>
                      <a:r>
                        <a:rPr lang="en-US" sz="1500" dirty="0" smtClean="0"/>
                        <a:t>Experience from peers: legislation, methodology from PEMPAL member states</a:t>
                      </a:r>
                    </a:p>
                  </a:txBody>
                  <a:tcPr/>
                </a:tc>
                <a:tc>
                  <a:txBody>
                    <a:bodyPr/>
                    <a:lstStyle/>
                    <a:p>
                      <a:r>
                        <a:rPr lang="bs-Latn-BA" sz="1500" dirty="0" smtClean="0"/>
                        <a:t>D</a:t>
                      </a:r>
                      <a:r>
                        <a:rPr lang="en-US" sz="1500" dirty="0" smtClean="0"/>
                        <a:t>raft internal audit manual </a:t>
                      </a:r>
                    </a:p>
                    <a:p>
                      <a:r>
                        <a:rPr lang="bs-Latn-BA" sz="1500" dirty="0" smtClean="0"/>
                        <a:t>D</a:t>
                      </a:r>
                      <a:r>
                        <a:rPr lang="en-US" sz="1500" dirty="0" smtClean="0"/>
                        <a:t>raft risk assessment guide</a:t>
                      </a:r>
                    </a:p>
                    <a:p>
                      <a:r>
                        <a:rPr lang="bs-Latn-BA" sz="1500" dirty="0" smtClean="0"/>
                        <a:t>D</a:t>
                      </a:r>
                      <a:r>
                        <a:rPr lang="en-US" sz="1500" dirty="0" smtClean="0"/>
                        <a:t>raft of quality assurance program</a:t>
                      </a:r>
                    </a:p>
                  </a:txBody>
                  <a:tcPr/>
                </a:tc>
                <a:tc>
                  <a:txBody>
                    <a:bodyPr/>
                    <a:lstStyle/>
                    <a:p>
                      <a:r>
                        <a:rPr lang="en-US" sz="1500" dirty="0" smtClean="0"/>
                        <a:t>It influenced the development of internal audit function in the country and also the effectiveness of public institutions </a:t>
                      </a:r>
                      <a:endParaRPr lang="bs-Latn-BA" sz="1500" dirty="0"/>
                    </a:p>
                  </a:txBody>
                  <a:tcPr/>
                </a:tc>
              </a:tr>
              <a:tr h="1661449">
                <a:tc>
                  <a:txBody>
                    <a:bodyPr/>
                    <a:lstStyle/>
                    <a:p>
                      <a:r>
                        <a:rPr lang="bs-Latn-BA" sz="1500" dirty="0" smtClean="0"/>
                        <a:t>The Russian Federation</a:t>
                      </a:r>
                      <a:endParaRPr lang="bs-Latn-BA" sz="1500" dirty="0"/>
                    </a:p>
                  </a:txBody>
                  <a:tcPr/>
                </a:tc>
                <a:tc>
                  <a:txBody>
                    <a:bodyPr/>
                    <a:lstStyle/>
                    <a:p>
                      <a:r>
                        <a:rPr lang="en-US" sz="1500" dirty="0" smtClean="0"/>
                        <a:t>Quality Assessment Guide</a:t>
                      </a:r>
                    </a:p>
                    <a:p>
                      <a:endParaRPr lang="en-US" sz="1500" dirty="0" smtClean="0"/>
                    </a:p>
                    <a:p>
                      <a:r>
                        <a:rPr lang="en-US" sz="1500" dirty="0" err="1" smtClean="0"/>
                        <a:t>RIFIX</a:t>
                      </a:r>
                      <a:r>
                        <a:rPr lang="en-US" sz="1500" dirty="0" smtClean="0"/>
                        <a:t> concept paper</a:t>
                      </a:r>
                    </a:p>
                    <a:p>
                      <a:endParaRPr lang="bs-Latn-BA" sz="1500" dirty="0" smtClean="0"/>
                    </a:p>
                    <a:p>
                      <a:r>
                        <a:rPr lang="en-US" sz="1500" dirty="0" smtClean="0"/>
                        <a:t>Risk Assessment in Audit Planning</a:t>
                      </a:r>
                    </a:p>
                  </a:txBody>
                  <a:tcPr/>
                </a:tc>
                <a:tc>
                  <a:txBody>
                    <a:bodyPr/>
                    <a:lstStyle/>
                    <a:p>
                      <a:r>
                        <a:rPr lang="en-US" sz="1500" dirty="0" smtClean="0"/>
                        <a:t>Approach to be used, indexes</a:t>
                      </a:r>
                    </a:p>
                    <a:p>
                      <a:endParaRPr lang="en-US" sz="1500" dirty="0" smtClean="0"/>
                    </a:p>
                    <a:p>
                      <a:r>
                        <a:rPr lang="en-US" sz="1500" dirty="0" smtClean="0"/>
                        <a:t>Collaboration and relationship between IA and FI</a:t>
                      </a:r>
                    </a:p>
                    <a:p>
                      <a:r>
                        <a:rPr lang="bs-Latn-BA" sz="1500" dirty="0" smtClean="0"/>
                        <a:t>P</a:t>
                      </a:r>
                      <a:r>
                        <a:rPr lang="en-US" sz="1500" dirty="0" err="1" smtClean="0"/>
                        <a:t>artially</a:t>
                      </a:r>
                      <a:r>
                        <a:rPr lang="en-US" sz="1500" dirty="0" smtClean="0"/>
                        <a:t> used</a:t>
                      </a:r>
                    </a:p>
                  </a:txBody>
                  <a:tcPr/>
                </a:tc>
                <a:tc>
                  <a:txBody>
                    <a:bodyPr/>
                    <a:lstStyle/>
                    <a:p>
                      <a:r>
                        <a:rPr lang="en-US" sz="1500" dirty="0" smtClean="0"/>
                        <a:t>Could be implemented and used </a:t>
                      </a:r>
                    </a:p>
                    <a:p>
                      <a:r>
                        <a:rPr lang="en-US" sz="1500" dirty="0" smtClean="0"/>
                        <a:t>Is</a:t>
                      </a:r>
                      <a:r>
                        <a:rPr lang="en-US" sz="1500" baseline="0" dirty="0" smtClean="0"/>
                        <a:t> u</a:t>
                      </a:r>
                      <a:r>
                        <a:rPr lang="en-US" sz="1500" dirty="0" smtClean="0"/>
                        <a:t>sed in regulating the relationship, using the results of audits</a:t>
                      </a:r>
                      <a:endParaRPr lang="bs-Latn-BA" sz="1500" dirty="0" smtClean="0"/>
                    </a:p>
                    <a:p>
                      <a:r>
                        <a:rPr lang="en-US" sz="1500" dirty="0" smtClean="0"/>
                        <a:t>Decided to be used by internal audit units</a:t>
                      </a:r>
                    </a:p>
                  </a:txBody>
                  <a:tcPr/>
                </a:tc>
              </a:tr>
            </a:tbl>
          </a:graphicData>
        </a:graphic>
      </p:graphicFrame>
      <p:sp>
        <p:nvSpPr>
          <p:cNvPr id="6" name="Slide Number Placeholder 5"/>
          <p:cNvSpPr>
            <a:spLocks noGrp="1"/>
          </p:cNvSpPr>
          <p:nvPr>
            <p:ph type="sldNum" sz="quarter" idx="12"/>
          </p:nvPr>
        </p:nvSpPr>
        <p:spPr/>
        <p:txBody>
          <a:bodyPr/>
          <a:lstStyle/>
          <a:p>
            <a:fld id="{27E53376-D609-4EC2-99EB-506BE9AC6BEE}" type="slidenum">
              <a:rPr lang="bs-Latn-BA" smtClean="0"/>
              <a:pPr/>
              <a:t>7</a:t>
            </a:fld>
            <a:endParaRPr lang="bs-Latn-BA"/>
          </a:p>
        </p:txBody>
      </p:sp>
    </p:spTree>
    <p:extLst>
      <p:ext uri="{BB962C8B-B14F-4D97-AF65-F5344CB8AC3E}">
        <p14:creationId xmlns:p14="http://schemas.microsoft.com/office/powerpoint/2010/main" val="38672429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r"/>
            <a:r>
              <a:rPr lang="en-US" dirty="0" smtClean="0">
                <a:solidFill>
                  <a:srgbClr val="7030A0"/>
                </a:solidFill>
              </a:rPr>
              <a:t>How we do it? </a:t>
            </a:r>
            <a:endParaRPr lang="ru-RU" dirty="0">
              <a:solidFill>
                <a:srgbClr val="7030A0"/>
              </a:solidFill>
            </a:endParaRPr>
          </a:p>
        </p:txBody>
      </p:sp>
      <p:pic>
        <p:nvPicPr>
          <p:cNvPr id="4" name="Content Placeholder 3" descr="C:\Users\user\Desktop\PEM PAL\Cross CoP Moscow\CommunityKeepers.jpg"/>
          <p:cNvPicPr>
            <a:picLocks noGrp="1" noChangeAspect="1" noChangeArrowheads="1"/>
          </p:cNvPicPr>
          <p:nvPr>
            <p:ph idx="1"/>
          </p:nvPr>
        </p:nvPicPr>
        <p:blipFill>
          <a:blip r:embed="rId2" cstate="print"/>
          <a:srcRect/>
          <a:stretch>
            <a:fillRect/>
          </a:stretch>
        </p:blipFill>
        <p:spPr bwMode="auto">
          <a:xfrm>
            <a:off x="431371" y="260648"/>
            <a:ext cx="3648405" cy="4752528"/>
          </a:xfrm>
          <a:prstGeom prst="rect">
            <a:avLst/>
          </a:prstGeom>
          <a:noFill/>
          <a:ln w="9525">
            <a:noFill/>
            <a:miter lim="800000"/>
            <a:headEnd/>
            <a:tailEnd/>
          </a:ln>
        </p:spPr>
      </p:pic>
      <p:pic>
        <p:nvPicPr>
          <p:cNvPr id="1026" name="Picture 2" descr="C:\Users\user\Downloads\13514288_1114147585293782_1293521404_n.jpg"/>
          <p:cNvPicPr>
            <a:picLocks noChangeAspect="1" noChangeArrowheads="1"/>
          </p:cNvPicPr>
          <p:nvPr/>
        </p:nvPicPr>
        <p:blipFill>
          <a:blip r:embed="rId3" cstate="print"/>
          <a:srcRect/>
          <a:stretch>
            <a:fillRect/>
          </a:stretch>
        </p:blipFill>
        <p:spPr bwMode="auto">
          <a:xfrm>
            <a:off x="6864085" y="1700808"/>
            <a:ext cx="4704523" cy="5157192"/>
          </a:xfrm>
          <a:prstGeom prst="rect">
            <a:avLst/>
          </a:prstGeom>
          <a:noFill/>
        </p:spPr>
      </p:pic>
      <p:pic>
        <p:nvPicPr>
          <p:cNvPr id="5" name="Picture 6" descr="http://images04.olx-st.com/ui/2/49/61/1392020809_600104861_1-Pictures-of--Nikon-d90-with-23-lites-and-sony-1500-hd-video-camera-Rent-for-4500.jpg"/>
          <p:cNvPicPr>
            <a:picLocks noChangeAspect="1" noChangeArrowheads="1"/>
          </p:cNvPicPr>
          <p:nvPr/>
        </p:nvPicPr>
        <p:blipFill>
          <a:blip r:embed="rId4" cstate="print"/>
          <a:srcRect/>
          <a:stretch>
            <a:fillRect/>
          </a:stretch>
        </p:blipFill>
        <p:spPr bwMode="auto">
          <a:xfrm>
            <a:off x="3941805" y="745523"/>
            <a:ext cx="2781300" cy="1855788"/>
          </a:xfrm>
          <a:prstGeom prst="rect">
            <a:avLst/>
          </a:prstGeom>
          <a:noFill/>
          <a:ln w="9525">
            <a:noFill/>
            <a:miter lim="800000"/>
            <a:headEnd/>
            <a:tailEnd/>
          </a:ln>
        </p:spPr>
      </p:pic>
      <p:pic>
        <p:nvPicPr>
          <p:cNvPr id="6" name="Picture 2" descr="C:\Users\nini\Desktop\Social Reporters PemPal\interviews\IMG_0531.JPG"/>
          <p:cNvPicPr>
            <a:picLocks noChangeAspect="1" noChangeArrowheads="1"/>
          </p:cNvPicPr>
          <p:nvPr/>
        </p:nvPicPr>
        <p:blipFill>
          <a:blip r:embed="rId5" cstate="print"/>
          <a:srcRect/>
          <a:stretch>
            <a:fillRect/>
          </a:stretch>
        </p:blipFill>
        <p:spPr bwMode="auto">
          <a:xfrm>
            <a:off x="3534033" y="3892550"/>
            <a:ext cx="3505200" cy="2965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73" name="Picture 29" descr="C:\Users\nini\Desktop\Social Reporters PemPal\interviews\IMG_0480.JPG"/>
          <p:cNvPicPr>
            <a:picLocks noChangeAspect="1" noChangeArrowheads="1"/>
          </p:cNvPicPr>
          <p:nvPr/>
        </p:nvPicPr>
        <p:blipFill>
          <a:blip r:embed="rId2" cstate="print"/>
          <a:srcRect/>
          <a:stretch>
            <a:fillRect/>
          </a:stretch>
        </p:blipFill>
        <p:spPr bwMode="auto">
          <a:xfrm>
            <a:off x="2235200" y="3429000"/>
            <a:ext cx="2540000" cy="3429000"/>
          </a:xfrm>
          <a:prstGeom prst="rect">
            <a:avLst/>
          </a:prstGeom>
          <a:noFill/>
          <a:ln w="9525">
            <a:noFill/>
            <a:miter lim="800000"/>
            <a:headEnd/>
            <a:tailEnd/>
          </a:ln>
        </p:spPr>
      </p:pic>
      <p:pic>
        <p:nvPicPr>
          <p:cNvPr id="6177" name="Picture 33" descr="C:\Users\nini\Desktop\Social Reporters PemPal\interviews\IMG_0486.JPG"/>
          <p:cNvPicPr>
            <a:picLocks noChangeAspect="1" noChangeArrowheads="1"/>
          </p:cNvPicPr>
          <p:nvPr/>
        </p:nvPicPr>
        <p:blipFill>
          <a:blip r:embed="rId3" cstate="print"/>
          <a:srcRect r="13333"/>
          <a:stretch>
            <a:fillRect/>
          </a:stretch>
        </p:blipFill>
        <p:spPr bwMode="auto">
          <a:xfrm>
            <a:off x="9119286" y="0"/>
            <a:ext cx="3072714" cy="3429000"/>
          </a:xfrm>
          <a:prstGeom prst="rect">
            <a:avLst/>
          </a:prstGeom>
          <a:noFill/>
          <a:ln w="9525">
            <a:noFill/>
            <a:miter lim="800000"/>
            <a:headEnd/>
            <a:tailEnd/>
          </a:ln>
        </p:spPr>
      </p:pic>
      <p:pic>
        <p:nvPicPr>
          <p:cNvPr id="6179" name="Picture 35" descr="C:\Users\nini\Desktop\Social Reporters PemPal\interviews\IMG_0488.JPG"/>
          <p:cNvPicPr>
            <a:picLocks noChangeAspect="1" noChangeArrowheads="1"/>
          </p:cNvPicPr>
          <p:nvPr/>
        </p:nvPicPr>
        <p:blipFill>
          <a:blip r:embed="rId4" cstate="print"/>
          <a:srcRect/>
          <a:stretch>
            <a:fillRect/>
          </a:stretch>
        </p:blipFill>
        <p:spPr bwMode="auto">
          <a:xfrm>
            <a:off x="5955957" y="0"/>
            <a:ext cx="3163329" cy="3429000"/>
          </a:xfrm>
          <a:prstGeom prst="rect">
            <a:avLst/>
          </a:prstGeom>
          <a:noFill/>
          <a:ln w="9525">
            <a:noFill/>
            <a:miter lim="800000"/>
            <a:headEnd/>
            <a:tailEnd/>
          </a:ln>
        </p:spPr>
      </p:pic>
      <p:pic>
        <p:nvPicPr>
          <p:cNvPr id="6180" name="Picture 36" descr="C:\Users\nini\Desktop\Social Reporters PemPal\interviews\IMG_0489.JPG"/>
          <p:cNvPicPr>
            <a:picLocks noChangeAspect="1" noChangeArrowheads="1"/>
          </p:cNvPicPr>
          <p:nvPr/>
        </p:nvPicPr>
        <p:blipFill>
          <a:blip r:embed="rId5" cstate="print"/>
          <a:srcRect/>
          <a:stretch>
            <a:fillRect/>
          </a:stretch>
        </p:blipFill>
        <p:spPr bwMode="auto">
          <a:xfrm>
            <a:off x="2336799" y="0"/>
            <a:ext cx="3693297" cy="3429000"/>
          </a:xfrm>
          <a:prstGeom prst="rect">
            <a:avLst/>
          </a:prstGeom>
          <a:noFill/>
          <a:ln w="9525">
            <a:noFill/>
            <a:miter lim="800000"/>
            <a:headEnd/>
            <a:tailEnd/>
          </a:ln>
        </p:spPr>
      </p:pic>
      <p:pic>
        <p:nvPicPr>
          <p:cNvPr id="6181" name="Picture 37" descr="C:\Users\nini\Desktop\Social Reporters PemPal\interviews\IMG_0490.JPG"/>
          <p:cNvPicPr>
            <a:picLocks noChangeAspect="1" noChangeArrowheads="1"/>
          </p:cNvPicPr>
          <p:nvPr/>
        </p:nvPicPr>
        <p:blipFill>
          <a:blip r:embed="rId6" cstate="print"/>
          <a:srcRect/>
          <a:stretch>
            <a:fillRect/>
          </a:stretch>
        </p:blipFill>
        <p:spPr bwMode="auto">
          <a:xfrm>
            <a:off x="-1" y="0"/>
            <a:ext cx="3188043" cy="3429000"/>
          </a:xfrm>
          <a:prstGeom prst="rect">
            <a:avLst/>
          </a:prstGeom>
          <a:noFill/>
          <a:ln w="9525">
            <a:noFill/>
            <a:miter lim="800000"/>
            <a:headEnd/>
            <a:tailEnd/>
          </a:ln>
        </p:spPr>
      </p:pic>
      <p:pic>
        <p:nvPicPr>
          <p:cNvPr id="6175" name="Picture 31" descr="C:\Users\nini\Desktop\Social Reporters PemPal\interviews\IMG_0483.JPG"/>
          <p:cNvPicPr>
            <a:picLocks noChangeAspect="1" noChangeArrowheads="1"/>
          </p:cNvPicPr>
          <p:nvPr/>
        </p:nvPicPr>
        <p:blipFill>
          <a:blip r:embed="rId7" cstate="print"/>
          <a:srcRect l="13333"/>
          <a:stretch>
            <a:fillRect/>
          </a:stretch>
        </p:blipFill>
        <p:spPr bwMode="auto">
          <a:xfrm>
            <a:off x="9550400" y="3429000"/>
            <a:ext cx="2641600" cy="3429000"/>
          </a:xfrm>
          <a:prstGeom prst="rect">
            <a:avLst/>
          </a:prstGeom>
          <a:noFill/>
          <a:ln w="9525">
            <a:noFill/>
            <a:miter lim="800000"/>
            <a:headEnd/>
            <a:tailEnd/>
          </a:ln>
        </p:spPr>
      </p:pic>
      <p:pic>
        <p:nvPicPr>
          <p:cNvPr id="12" name="Picture 30" descr="C:\Users\nini\Desktop\Social Reporters PemPal\interviews\IMG_0481.JPG"/>
          <p:cNvPicPr>
            <a:picLocks noChangeAspect="1" noChangeArrowheads="1"/>
          </p:cNvPicPr>
          <p:nvPr/>
        </p:nvPicPr>
        <p:blipFill>
          <a:blip r:embed="rId8" cstate="print"/>
          <a:srcRect/>
          <a:stretch>
            <a:fillRect/>
          </a:stretch>
        </p:blipFill>
        <p:spPr bwMode="auto">
          <a:xfrm>
            <a:off x="0" y="3429000"/>
            <a:ext cx="2336800" cy="3429000"/>
          </a:xfrm>
          <a:prstGeom prst="rect">
            <a:avLst/>
          </a:prstGeom>
          <a:noFill/>
          <a:ln w="9525">
            <a:noFill/>
            <a:miter lim="800000"/>
            <a:headEnd/>
            <a:tailEnd/>
          </a:ln>
        </p:spPr>
      </p:pic>
      <p:pic>
        <p:nvPicPr>
          <p:cNvPr id="13" name="Picture 25" descr="C:\Users\nini\Desktop\Social Reporters PemPal\interviews\IMG_0541.JPG"/>
          <p:cNvPicPr>
            <a:picLocks noChangeAspect="1" noChangeArrowheads="1"/>
          </p:cNvPicPr>
          <p:nvPr/>
        </p:nvPicPr>
        <p:blipFill>
          <a:blip r:embed="rId9" cstate="print"/>
          <a:srcRect/>
          <a:stretch>
            <a:fillRect/>
          </a:stretch>
        </p:blipFill>
        <p:spPr bwMode="auto">
          <a:xfrm>
            <a:off x="4572000" y="3429000"/>
            <a:ext cx="2641600" cy="3429000"/>
          </a:xfrm>
          <a:prstGeom prst="rect">
            <a:avLst/>
          </a:prstGeom>
          <a:noFill/>
          <a:ln w="9525">
            <a:noFill/>
            <a:miter lim="800000"/>
            <a:headEnd/>
            <a:tailEnd/>
          </a:ln>
        </p:spPr>
      </p:pic>
      <p:pic>
        <p:nvPicPr>
          <p:cNvPr id="14" name="Picture 26" descr="C:\Users\nini\Desktop\Social Reporters PemPal\interviews\IMG_0477.JPG"/>
          <p:cNvPicPr>
            <a:picLocks noChangeAspect="1" noChangeArrowheads="1"/>
          </p:cNvPicPr>
          <p:nvPr/>
        </p:nvPicPr>
        <p:blipFill>
          <a:blip r:embed="rId10" cstate="print"/>
          <a:srcRect l="-2"/>
          <a:stretch>
            <a:fillRect/>
          </a:stretch>
        </p:blipFill>
        <p:spPr bwMode="auto">
          <a:xfrm>
            <a:off x="7213600" y="3429000"/>
            <a:ext cx="2336800" cy="3429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6181"/>
                                        </p:tgtEl>
                                        <p:attrNameLst>
                                          <p:attrName>style.visibility</p:attrName>
                                        </p:attrNameLst>
                                      </p:cBhvr>
                                      <p:to>
                                        <p:strVal val="visible"/>
                                      </p:to>
                                    </p:set>
                                    <p:animEffect transition="in" filter="fade">
                                      <p:cBhvr>
                                        <p:cTn id="7" dur="1000"/>
                                        <p:tgtEl>
                                          <p:spTgt spid="6181"/>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6180"/>
                                        </p:tgtEl>
                                        <p:attrNameLst>
                                          <p:attrName>style.visibility</p:attrName>
                                        </p:attrNameLst>
                                      </p:cBhvr>
                                      <p:to>
                                        <p:strVal val="visible"/>
                                      </p:to>
                                    </p:set>
                                    <p:animEffect transition="in" filter="fade">
                                      <p:cBhvr>
                                        <p:cTn id="11" dur="1000"/>
                                        <p:tgtEl>
                                          <p:spTgt spid="6180"/>
                                        </p:tgtEl>
                                      </p:cBhvr>
                                    </p:animEffect>
                                  </p:childTnLst>
                                </p:cTn>
                              </p:par>
                            </p:childTnLst>
                          </p:cTn>
                        </p:par>
                        <p:par>
                          <p:cTn id="12" fill="hold" nodeType="afterGroup">
                            <p:stCondLst>
                              <p:cond delay="2000"/>
                            </p:stCondLst>
                            <p:childTnLst>
                              <p:par>
                                <p:cTn id="13" presetID="10" presetClass="entr" presetSubtype="0" fill="hold" nodeType="afterEffect">
                                  <p:stCondLst>
                                    <p:cond delay="0"/>
                                  </p:stCondLst>
                                  <p:childTnLst>
                                    <p:set>
                                      <p:cBhvr>
                                        <p:cTn id="14" dur="1" fill="hold">
                                          <p:stCondLst>
                                            <p:cond delay="0"/>
                                          </p:stCondLst>
                                        </p:cTn>
                                        <p:tgtEl>
                                          <p:spTgt spid="6179"/>
                                        </p:tgtEl>
                                        <p:attrNameLst>
                                          <p:attrName>style.visibility</p:attrName>
                                        </p:attrNameLst>
                                      </p:cBhvr>
                                      <p:to>
                                        <p:strVal val="visible"/>
                                      </p:to>
                                    </p:set>
                                    <p:animEffect transition="in" filter="fade">
                                      <p:cBhvr>
                                        <p:cTn id="15" dur="1000"/>
                                        <p:tgtEl>
                                          <p:spTgt spid="6179"/>
                                        </p:tgtEl>
                                      </p:cBhvr>
                                    </p:animEffect>
                                  </p:childTnLst>
                                </p:cTn>
                              </p:par>
                            </p:childTnLst>
                          </p:cTn>
                        </p:par>
                        <p:par>
                          <p:cTn id="16" fill="hold" nodeType="afterGroup">
                            <p:stCondLst>
                              <p:cond delay="3000"/>
                            </p:stCondLst>
                            <p:childTnLst>
                              <p:par>
                                <p:cTn id="17" presetID="10" presetClass="entr" presetSubtype="0" fill="hold" nodeType="afterEffect">
                                  <p:stCondLst>
                                    <p:cond delay="0"/>
                                  </p:stCondLst>
                                  <p:childTnLst>
                                    <p:set>
                                      <p:cBhvr>
                                        <p:cTn id="18" dur="1" fill="hold">
                                          <p:stCondLst>
                                            <p:cond delay="0"/>
                                          </p:stCondLst>
                                        </p:cTn>
                                        <p:tgtEl>
                                          <p:spTgt spid="6177"/>
                                        </p:tgtEl>
                                        <p:attrNameLst>
                                          <p:attrName>style.visibility</p:attrName>
                                        </p:attrNameLst>
                                      </p:cBhvr>
                                      <p:to>
                                        <p:strVal val="visible"/>
                                      </p:to>
                                    </p:set>
                                    <p:animEffect transition="in" filter="fade">
                                      <p:cBhvr>
                                        <p:cTn id="19" dur="1000"/>
                                        <p:tgtEl>
                                          <p:spTgt spid="6177"/>
                                        </p:tgtEl>
                                      </p:cBhvr>
                                    </p:animEffect>
                                  </p:childTnLst>
                                </p:cTn>
                              </p:par>
                            </p:childTnLst>
                          </p:cTn>
                        </p:par>
                        <p:par>
                          <p:cTn id="20" fill="hold" nodeType="afterGroup">
                            <p:stCondLst>
                              <p:cond delay="4000"/>
                            </p:stCondLst>
                            <p:childTnLst>
                              <p:par>
                                <p:cTn id="21" presetID="10" presetClass="entr" presetSubtype="0" fill="hold" nodeType="afterEffect">
                                  <p:stCondLst>
                                    <p:cond delay="0"/>
                                  </p:stCondLst>
                                  <p:childTnLst>
                                    <p:set>
                                      <p:cBhvr>
                                        <p:cTn id="22" dur="1" fill="hold">
                                          <p:stCondLst>
                                            <p:cond delay="0"/>
                                          </p:stCondLst>
                                        </p:cTn>
                                        <p:tgtEl>
                                          <p:spTgt spid="6173"/>
                                        </p:tgtEl>
                                        <p:attrNameLst>
                                          <p:attrName>style.visibility</p:attrName>
                                        </p:attrNameLst>
                                      </p:cBhvr>
                                      <p:to>
                                        <p:strVal val="visible"/>
                                      </p:to>
                                    </p:set>
                                    <p:animEffect transition="in" filter="fade">
                                      <p:cBhvr>
                                        <p:cTn id="23" dur="1000"/>
                                        <p:tgtEl>
                                          <p:spTgt spid="6173"/>
                                        </p:tgtEl>
                                      </p:cBhvr>
                                    </p:animEffect>
                                  </p:childTnLst>
                                </p:cTn>
                              </p:par>
                            </p:childTnLst>
                          </p:cTn>
                        </p:par>
                        <p:par>
                          <p:cTn id="24" fill="hold" nodeType="afterGroup">
                            <p:stCondLst>
                              <p:cond delay="5000"/>
                            </p:stCondLst>
                            <p:childTnLst>
                              <p:par>
                                <p:cTn id="25" presetID="10" presetClass="entr" presetSubtype="0" fill="hold" nodeType="afterEffect">
                                  <p:stCondLst>
                                    <p:cond delay="0"/>
                                  </p:stCondLst>
                                  <p:childTnLst>
                                    <p:set>
                                      <p:cBhvr>
                                        <p:cTn id="26" dur="1" fill="hold">
                                          <p:stCondLst>
                                            <p:cond delay="0"/>
                                          </p:stCondLst>
                                        </p:cTn>
                                        <p:tgtEl>
                                          <p:spTgt spid="6175"/>
                                        </p:tgtEl>
                                        <p:attrNameLst>
                                          <p:attrName>style.visibility</p:attrName>
                                        </p:attrNameLst>
                                      </p:cBhvr>
                                      <p:to>
                                        <p:strVal val="visible"/>
                                      </p:to>
                                    </p:set>
                                    <p:animEffect transition="in" filter="fade">
                                      <p:cBhvr>
                                        <p:cTn id="27" dur="1000"/>
                                        <p:tgtEl>
                                          <p:spTgt spid="6175"/>
                                        </p:tgtEl>
                                      </p:cBhvr>
                                    </p:animEffect>
                                  </p:childTnLst>
                                </p:cTn>
                              </p:par>
                            </p:childTnLst>
                          </p:cTn>
                        </p:par>
                        <p:par>
                          <p:cTn id="28" fill="hold" nodeType="afterGroup">
                            <p:stCondLst>
                              <p:cond delay="6000"/>
                            </p:stCondLst>
                            <p:childTnLst>
                              <p:par>
                                <p:cTn id="29" presetID="10"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childTnLst>
                                </p:cTn>
                              </p:par>
                            </p:childTnLst>
                          </p:cTn>
                        </p:par>
                        <p:par>
                          <p:cTn id="32" fill="hold" nodeType="afterGroup">
                            <p:stCondLst>
                              <p:cond delay="7000"/>
                            </p:stCondLst>
                            <p:childTnLst>
                              <p:par>
                                <p:cTn id="33" presetID="10"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childTnLst>
                                </p:cTn>
                              </p:par>
                            </p:childTnLst>
                          </p:cTn>
                        </p:par>
                        <p:par>
                          <p:cTn id="36" fill="hold" nodeType="afterGroup">
                            <p:stCondLst>
                              <p:cond delay="8000"/>
                            </p:stCondLst>
                            <p:childTnLst>
                              <p:par>
                                <p:cTn id="37" presetID="10" presetClass="entr" presetSubtype="0"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716</TotalTime>
  <Words>628</Words>
  <Application>Microsoft Office PowerPoint</Application>
  <PresentationFormat>Widescreen</PresentationFormat>
  <Paragraphs>127</Paragraphs>
  <Slides>13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Wingdings</vt:lpstr>
      <vt:lpstr>Office Theme</vt:lpstr>
      <vt:lpstr> </vt:lpstr>
      <vt:lpstr>Value Detectives </vt:lpstr>
      <vt:lpstr>  How we do this?</vt:lpstr>
      <vt:lpstr>  Our Value Detectives collect   </vt:lpstr>
      <vt:lpstr>Key questions</vt:lpstr>
      <vt:lpstr>How we detect the created value and the IACOP impact?</vt:lpstr>
      <vt:lpstr>http://pempaltc.wikispaces.com/37th+IACOP+meeting+-+Plenary –RESULTS – value detectives</vt:lpstr>
      <vt:lpstr>How we do it? </vt:lpstr>
      <vt:lpstr>PowerPoint Presentation</vt:lpstr>
      <vt:lpstr>An example of IACOP value created</vt:lpstr>
      <vt:lpstr>PowerPoint Presentation</vt:lpstr>
      <vt:lpstr>PowerPoint Presentation</vt:lpstr>
      <vt:lpstr>  You are welcomed to come back and we’ll show more IACOP values created!  Come </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Amela Muftic</dc:creator>
  <cp:lastModifiedBy>Arman Vatyan</cp:lastModifiedBy>
  <cp:revision>87</cp:revision>
  <cp:lastPrinted>2016-06-21T13:32:17Z</cp:lastPrinted>
  <dcterms:created xsi:type="dcterms:W3CDTF">2016-06-20T11:00:01Z</dcterms:created>
  <dcterms:modified xsi:type="dcterms:W3CDTF">2016-06-23T10:48:29Z</dcterms:modified>
</cp:coreProperties>
</file>