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notesSlides/notesSlide10.xml" ContentType="application/vnd.openxmlformats-officedocument.presentationml.notesSlide+xml"/>
  <Override PartName="/ppt/charts/chart4.xml" ContentType="application/vnd.openxmlformats-officedocument.drawingml.chart+xml"/>
  <Override PartName="/ppt/notesSlides/notesSlide11.xml" ContentType="application/vnd.openxmlformats-officedocument.presentationml.notesSlide+xml"/>
  <Override PartName="/ppt/charts/chart5.xml" ContentType="application/vnd.openxmlformats-officedocument.drawingml.chart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22"/>
  </p:notesMasterIdLst>
  <p:sldIdLst>
    <p:sldId id="256" r:id="rId5"/>
    <p:sldId id="308" r:id="rId6"/>
    <p:sldId id="295" r:id="rId7"/>
    <p:sldId id="318" r:id="rId8"/>
    <p:sldId id="258" r:id="rId9"/>
    <p:sldId id="299" r:id="rId10"/>
    <p:sldId id="311" r:id="rId11"/>
    <p:sldId id="279" r:id="rId12"/>
    <p:sldId id="322" r:id="rId13"/>
    <p:sldId id="313" r:id="rId14"/>
    <p:sldId id="315" r:id="rId15"/>
    <p:sldId id="321" r:id="rId16"/>
    <p:sldId id="280" r:id="rId17"/>
    <p:sldId id="316" r:id="rId18"/>
    <p:sldId id="312" r:id="rId19"/>
    <p:sldId id="320" r:id="rId20"/>
    <p:sldId id="310" r:id="rId2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fchik" initials="k" lastIdx="15" clrIdx="0">
    <p:extLst/>
  </p:cmAuthor>
  <p:cmAuthor id="2" name="Alex Kreko" initials="AK" lastIdx="1" clrIdx="1">
    <p:extLst/>
  </p:cmAuthor>
  <p:cmAuthor id="3" name="Elena Mondo" initials="EM" lastIdx="1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CBF837-6BD2-45B9-AC35-B32687D07DD1}" v="114" dt="2020-04-22T00:58:30.3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11"/>
    <p:restoredTop sz="78745" autoAdjust="0"/>
  </p:normalViewPr>
  <p:slideViewPr>
    <p:cSldViewPr snapToGrid="0" snapToObjects="1">
      <p:cViewPr varScale="1">
        <p:scale>
          <a:sx n="117" d="100"/>
          <a:sy n="117" d="100"/>
        </p:scale>
        <p:origin x="-108" y="-18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1DCBF837-6BD2-45B9-AC35-B32687D07DD1}"/>
    <pc:docChg chg="modSld">
      <pc:chgData name="" userId="" providerId="" clId="Web-{1DCBF837-6BD2-45B9-AC35-B32687D07DD1}" dt="2020-04-22T00:58:30.391" v="114"/>
      <pc:docMkLst>
        <pc:docMk/>
      </pc:docMkLst>
      <pc:sldChg chg="modSp">
        <pc:chgData name="" userId="" providerId="" clId="Web-{1DCBF837-6BD2-45B9-AC35-B32687D07DD1}" dt="2020-04-22T00:55:49.107" v="94" actId="20577"/>
        <pc:sldMkLst>
          <pc:docMk/>
          <pc:sldMk cId="1046753623" sldId="295"/>
        </pc:sldMkLst>
        <pc:spChg chg="mod">
          <ac:chgData name="" userId="" providerId="" clId="Web-{1DCBF837-6BD2-45B9-AC35-B32687D07DD1}" dt="2020-04-22T00:55:49.107" v="94" actId="20577"/>
          <ac:spMkLst>
            <pc:docMk/>
            <pc:sldMk cId="1046753623" sldId="295"/>
            <ac:spMk id="6" creationId="{3A019D37-B9CE-455A-A394-126597D42800}"/>
          </ac:spMkLst>
        </pc:spChg>
      </pc:sldChg>
      <pc:sldChg chg="modSp">
        <pc:chgData name="" userId="" providerId="" clId="Web-{1DCBF837-6BD2-45B9-AC35-B32687D07DD1}" dt="2020-04-22T00:55:41.873" v="92" actId="20577"/>
        <pc:sldMkLst>
          <pc:docMk/>
          <pc:sldMk cId="803340765" sldId="308"/>
        </pc:sldMkLst>
        <pc:spChg chg="mod">
          <ac:chgData name="" userId="" providerId="" clId="Web-{1DCBF837-6BD2-45B9-AC35-B32687D07DD1}" dt="2020-04-22T00:54:40.513" v="67" actId="14100"/>
          <ac:spMkLst>
            <pc:docMk/>
            <pc:sldMk cId="803340765" sldId="308"/>
            <ac:spMk id="2" creationId="{B2E23DC5-C6A5-4287-ABEA-A519ECCF146A}"/>
          </ac:spMkLst>
        </pc:spChg>
        <pc:spChg chg="mod">
          <ac:chgData name="" userId="" providerId="" clId="Web-{1DCBF837-6BD2-45B9-AC35-B32687D07DD1}" dt="2020-04-22T00:55:41.873" v="92" actId="20577"/>
          <ac:spMkLst>
            <pc:docMk/>
            <pc:sldMk cId="803340765" sldId="308"/>
            <ac:spMk id="3" creationId="{9FA0B24C-18CC-4C39-BF20-366286641FFC}"/>
          </ac:spMkLst>
        </pc:spChg>
      </pc:sldChg>
      <pc:sldChg chg="addCm">
        <pc:chgData name="" userId="" providerId="" clId="Web-{1DCBF837-6BD2-45B9-AC35-B32687D07DD1}" dt="2020-04-22T00:58:30.391" v="114"/>
        <pc:sldMkLst>
          <pc:docMk/>
          <pc:sldMk cId="1822054858" sldId="312"/>
        </pc:sldMkLst>
      </pc:sldChg>
      <pc:sldChg chg="modSp">
        <pc:chgData name="" userId="" providerId="" clId="Web-{1DCBF837-6BD2-45B9-AC35-B32687D07DD1}" dt="2020-04-22T00:57:48.578" v="113" actId="14100"/>
        <pc:sldMkLst>
          <pc:docMk/>
          <pc:sldMk cId="1002505507" sldId="313"/>
        </pc:sldMkLst>
        <pc:spChg chg="mod">
          <ac:chgData name="" userId="" providerId="" clId="Web-{1DCBF837-6BD2-45B9-AC35-B32687D07DD1}" dt="2020-04-22T00:57:48.578" v="113" actId="14100"/>
          <ac:spMkLst>
            <pc:docMk/>
            <pc:sldMk cId="1002505507" sldId="313"/>
            <ac:spMk id="8" creationId="{7D992CD3-10A7-48BB-A4AB-FD8DEBAFB17F}"/>
          </ac:spMkLst>
        </pc:spChg>
        <pc:graphicFrameChg chg="mod">
          <ac:chgData name="" userId="" providerId="" clId="Web-{1DCBF837-6BD2-45B9-AC35-B32687D07DD1}" dt="2020-04-22T00:56:17.373" v="98" actId="1076"/>
          <ac:graphicFrameMkLst>
            <pc:docMk/>
            <pc:sldMk cId="1002505507" sldId="313"/>
            <ac:graphicFrameMk id="13" creationId="{A2444C81-056D-4C73-9C94-B6E141C1CBC1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score (max 100)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Sheet1!$A$2:$A$19</c:f>
              <c:strCache>
                <c:ptCount val="18"/>
                <c:pt idx="0">
                  <c:v>Kirgiska Republika</c:v>
                </c:pt>
                <c:pt idx="1">
                  <c:v>Ukrajina</c:v>
                </c:pt>
                <c:pt idx="2">
                  <c:v>Gruzija</c:v>
                </c:pt>
                <c:pt idx="3">
                  <c:v>Bugarska</c:v>
                </c:pt>
                <c:pt idx="4">
                  <c:v>Hrvatska</c:v>
                </c:pt>
                <c:pt idx="5">
                  <c:v>Rusija</c:v>
                </c:pt>
                <c:pt idx="6">
                  <c:v>Kazahstan</c:v>
                </c:pt>
                <c:pt idx="7">
                  <c:v>Češka</c:v>
                </c:pt>
                <c:pt idx="8">
                  <c:v>Azerbajdžan</c:v>
                </c:pt>
                <c:pt idx="9">
                  <c:v>Albanija</c:v>
                </c:pt>
                <c:pt idx="10">
                  <c:v>Bosna i Hercegovina</c:v>
                </c:pt>
                <c:pt idx="11">
                  <c:v>Tadžikistan</c:v>
                </c:pt>
                <c:pt idx="12">
                  <c:v>Mađarska</c:v>
                </c:pt>
                <c:pt idx="13">
                  <c:v>Moldova</c:v>
                </c:pt>
                <c:pt idx="14">
                  <c:v>Rumunjska</c:v>
                </c:pt>
                <c:pt idx="15">
                  <c:v>Srbija</c:v>
                </c:pt>
                <c:pt idx="16">
                  <c:v>Sjeverna Makedonija</c:v>
                </c:pt>
                <c:pt idx="17">
                  <c:v>Turska</c:v>
                </c:pt>
              </c:strCache>
            </c:strRef>
          </c:cat>
          <c:val>
            <c:numRef>
              <c:f>Sheet1!$B$2:$B$19</c:f>
              <c:numCache>
                <c:formatCode>General</c:formatCode>
                <c:ptCount val="18"/>
                <c:pt idx="0">
                  <c:v>33</c:v>
                </c:pt>
                <c:pt idx="1">
                  <c:v>33</c:v>
                </c:pt>
                <c:pt idx="2">
                  <c:v>28</c:v>
                </c:pt>
                <c:pt idx="3">
                  <c:v>26</c:v>
                </c:pt>
                <c:pt idx="4">
                  <c:v>22</c:v>
                </c:pt>
                <c:pt idx="5">
                  <c:v>22</c:v>
                </c:pt>
                <c:pt idx="6">
                  <c:v>17</c:v>
                </c:pt>
                <c:pt idx="7">
                  <c:v>11</c:v>
                </c:pt>
                <c:pt idx="8">
                  <c:v>9</c:v>
                </c:pt>
                <c:pt idx="9">
                  <c:v>7</c:v>
                </c:pt>
                <c:pt idx="10">
                  <c:v>7</c:v>
                </c:pt>
                <c:pt idx="11">
                  <c:v>7</c:v>
                </c:pt>
                <c:pt idx="12">
                  <c:v>4</c:v>
                </c:pt>
                <c:pt idx="13">
                  <c:v>4</c:v>
                </c:pt>
                <c:pt idx="14">
                  <c:v>2</c:v>
                </c:pt>
                <c:pt idx="15">
                  <c:v>2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0F6-4A80-99EA-3D87E6819A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8024960"/>
        <c:axId val="67985792"/>
      </c:barChart>
      <c:catAx>
        <c:axId val="680249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7985792"/>
        <c:crosses val="autoZero"/>
        <c:auto val="1"/>
        <c:lblAlgn val="ctr"/>
        <c:lblOffset val="100"/>
        <c:tickLblSkip val="1"/>
        <c:noMultiLvlLbl val="0"/>
      </c:catAx>
      <c:valAx>
        <c:axId val="67985792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8024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Prilike za sudjelovanje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REVIZORSKE ISTRAGE (VRI)</c:v>
                </c:pt>
                <c:pt idx="1">
                  <c:v>PROGRAM REVIZIJE (VRI)</c:v>
                </c:pt>
                <c:pt idx="2">
                  <c:v>REVIZORSKI IZVJEŠTAJ (ZAKONODAVNA VLAST)</c:v>
                </c:pt>
                <c:pt idx="3">
                  <c:v>FORMULACIJA ILI PROVEDBA (RESORNA MINISTARSTVA)</c:v>
                </c:pt>
                <c:pt idx="4">
                  <c:v>PROVEDBA (IZVRŠNA VLAST)</c:v>
                </c:pt>
                <c:pt idx="5">
                  <c:v>ODOBRENJE (ZAKONODAVNA VLAST)</c:v>
                </c:pt>
                <c:pt idx="6">
                  <c:v>FORMULACIJA (IZVRŠNA VLAST)</c:v>
                </c:pt>
              </c:strCache>
            </c:strRef>
          </c:cat>
          <c:val>
            <c:numRef>
              <c:f>Sheet1!$B$2:$B$8</c:f>
              <c:numCache>
                <c:formatCode>0</c:formatCode>
                <c:ptCount val="7"/>
                <c:pt idx="0">
                  <c:v>17</c:v>
                </c:pt>
                <c:pt idx="1">
                  <c:v>40</c:v>
                </c:pt>
                <c:pt idx="2">
                  <c:v>17</c:v>
                </c:pt>
                <c:pt idx="3">
                  <c:v>33</c:v>
                </c:pt>
                <c:pt idx="4">
                  <c:v>31</c:v>
                </c:pt>
                <c:pt idx="5">
                  <c:v>65</c:v>
                </c:pt>
                <c:pt idx="6">
                  <c:v>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0D3-4612-BDC7-427153606B6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Bez prilika za sudjelovanje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REVIZORSKE ISTRAGE (VRI)</c:v>
                </c:pt>
                <c:pt idx="1">
                  <c:v>PROGRAM REVIZIJE (VRI)</c:v>
                </c:pt>
                <c:pt idx="2">
                  <c:v>REVIZORSKI IZVJEŠTAJ (ZAKONODAVNA VLAST)</c:v>
                </c:pt>
                <c:pt idx="3">
                  <c:v>FORMULACIJA ILI PROVEDBA (RESORNA MINISTARSTVA)</c:v>
                </c:pt>
                <c:pt idx="4">
                  <c:v>PROVEDBA (IZVRŠNA VLAST)</c:v>
                </c:pt>
                <c:pt idx="5">
                  <c:v>ODOBRENJE (ZAKONODAVNA VLAST)</c:v>
                </c:pt>
                <c:pt idx="6">
                  <c:v>FORMULACIJA (IZVRŠNA VLAST)</c:v>
                </c:pt>
              </c:strCache>
            </c:strRef>
          </c:cat>
          <c:val>
            <c:numRef>
              <c:f>Sheet1!$C$2:$C$8</c:f>
              <c:numCache>
                <c:formatCode>0</c:formatCode>
                <c:ptCount val="7"/>
                <c:pt idx="0">
                  <c:v>100</c:v>
                </c:pt>
                <c:pt idx="1">
                  <c:v>77</c:v>
                </c:pt>
                <c:pt idx="2">
                  <c:v>100</c:v>
                </c:pt>
                <c:pt idx="3">
                  <c:v>84</c:v>
                </c:pt>
                <c:pt idx="4">
                  <c:v>86</c:v>
                </c:pt>
                <c:pt idx="5">
                  <c:v>52</c:v>
                </c:pt>
                <c:pt idx="6">
                  <c:v>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0D3-4612-BDC7-427153606B6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75306880"/>
        <c:axId val="75308416"/>
      </c:barChart>
      <c:catAx>
        <c:axId val="75306880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75308416"/>
        <c:crosses val="autoZero"/>
        <c:auto val="1"/>
        <c:lblAlgn val="ctr"/>
        <c:lblOffset val="100"/>
        <c:noMultiLvlLbl val="0"/>
      </c:catAx>
      <c:valAx>
        <c:axId val="75308416"/>
        <c:scaling>
          <c:orientation val="minMax"/>
        </c:scaling>
        <c:delete val="1"/>
        <c:axPos val="b"/>
        <c:numFmt formatCode="0" sourceLinked="1"/>
        <c:majorTickMark val="none"/>
        <c:minorTickMark val="none"/>
        <c:tickLblPos val="none"/>
        <c:crossAx val="75306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Prilike za sudjelovanje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REVIZORSKE ISTRAGE (VRI)</c:v>
                </c:pt>
                <c:pt idx="1">
                  <c:v>PROGRAM REVIZIJE (VRI)</c:v>
                </c:pt>
                <c:pt idx="2">
                  <c:v>REVIZORSKI IZVJEŠTAJ (ZAKONODAVNA VLAST)</c:v>
                </c:pt>
                <c:pt idx="3">
                  <c:v>FORMULACIJA ILI PROVEDBA (RESORNA MINISTARSTVA)</c:v>
                </c:pt>
                <c:pt idx="4">
                  <c:v>PROVEDBA (IZVRŠNA VLAST)</c:v>
                </c:pt>
                <c:pt idx="5">
                  <c:v>ODOBRENJE (ZAKONODAVNA VLAST)</c:v>
                </c:pt>
                <c:pt idx="6">
                  <c:v>FORMULACIJA (IZVRŠNA VLAST)</c:v>
                </c:pt>
              </c:strCache>
            </c:strRef>
          </c:cat>
          <c:val>
            <c:numRef>
              <c:f>Sheet1!$B$2:$B$8</c:f>
              <c:numCache>
                <c:formatCode>0</c:formatCode>
                <c:ptCount val="7"/>
                <c:pt idx="0">
                  <c:v>2</c:v>
                </c:pt>
                <c:pt idx="1">
                  <c:v>6</c:v>
                </c:pt>
                <c:pt idx="2">
                  <c:v>3</c:v>
                </c:pt>
                <c:pt idx="3">
                  <c:v>7</c:v>
                </c:pt>
                <c:pt idx="4">
                  <c:v>4</c:v>
                </c:pt>
                <c:pt idx="5">
                  <c:v>11</c:v>
                </c:pt>
                <c:pt idx="6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0D3-4612-BDC7-427153606B6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Bez prilika za sudjelovanje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REVIZORSKE ISTRAGE (VRI)</c:v>
                </c:pt>
                <c:pt idx="1">
                  <c:v>PROGRAM REVIZIJE (VRI)</c:v>
                </c:pt>
                <c:pt idx="2">
                  <c:v>REVIZORSKI IZVJEŠTAJ (ZAKONODAVNA VLAST)</c:v>
                </c:pt>
                <c:pt idx="3">
                  <c:v>FORMULACIJA ILI PROVEDBA (RESORNA MINISTARSTVA)</c:v>
                </c:pt>
                <c:pt idx="4">
                  <c:v>PROVEDBA (IZVRŠNA VLAST)</c:v>
                </c:pt>
                <c:pt idx="5">
                  <c:v>ODOBRENJE (ZAKONODAVNA VLAST)</c:v>
                </c:pt>
                <c:pt idx="6">
                  <c:v>FORMULACIJA (IZVRŠNA VLAST)</c:v>
                </c:pt>
              </c:strCache>
            </c:strRef>
          </c:cat>
          <c:val>
            <c:numRef>
              <c:f>Sheet1!$C$2:$C$8</c:f>
              <c:numCache>
                <c:formatCode>0</c:formatCode>
                <c:ptCount val="7"/>
                <c:pt idx="0">
                  <c:v>16</c:v>
                </c:pt>
                <c:pt idx="1">
                  <c:v>12</c:v>
                </c:pt>
                <c:pt idx="2">
                  <c:v>15</c:v>
                </c:pt>
                <c:pt idx="3">
                  <c:v>11</c:v>
                </c:pt>
                <c:pt idx="4">
                  <c:v>14</c:v>
                </c:pt>
                <c:pt idx="5">
                  <c:v>7</c:v>
                </c:pt>
                <c:pt idx="6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0D3-4612-BDC7-427153606B6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75436416"/>
        <c:axId val="75437952"/>
      </c:barChart>
      <c:catAx>
        <c:axId val="75436416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75437952"/>
        <c:crosses val="autoZero"/>
        <c:auto val="1"/>
        <c:lblAlgn val="ctr"/>
        <c:lblOffset val="100"/>
        <c:noMultiLvlLbl val="0"/>
      </c:catAx>
      <c:valAx>
        <c:axId val="75437952"/>
        <c:scaling>
          <c:orientation val="minMax"/>
        </c:scaling>
        <c:delete val="1"/>
        <c:axPos val="b"/>
        <c:numFmt formatCode="0" sourceLinked="1"/>
        <c:majorTickMark val="none"/>
        <c:minorTickMark val="none"/>
        <c:tickLblPos val="none"/>
        <c:crossAx val="75436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24</c:v>
                </c:pt>
                <c:pt idx="1">
                  <c:v>18</c:v>
                </c:pt>
                <c:pt idx="2">
                  <c:v>28</c:v>
                </c:pt>
                <c:pt idx="3">
                  <c:v>23</c:v>
                </c:pt>
                <c:pt idx="4">
                  <c:v>13</c:v>
                </c:pt>
                <c:pt idx="5">
                  <c:v>5</c:v>
                </c:pt>
                <c:pt idx="6">
                  <c:v>3</c:v>
                </c:pt>
                <c:pt idx="7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F90-48A4-A342-F8AC0050F1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78034048"/>
        <c:axId val="78035968"/>
      </c:barChart>
      <c:catAx>
        <c:axId val="780340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 algn="l">
                  <a:defRPr sz="133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b="1" dirty="0" smtClean="0">
                    <a:solidFill>
                      <a:srgbClr val="C00000"/>
                    </a:solidFill>
                  </a:rPr>
                  <a:t>Broj mehanizama sudjelovanja</a:t>
                </a:r>
                <a:endParaRPr lang="en-US" b="1" dirty="0">
                  <a:solidFill>
                    <a:srgbClr val="C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.11766378840326121"/>
              <c:y val="0.87037496518722934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78035968"/>
        <c:crosses val="autoZero"/>
        <c:auto val="1"/>
        <c:lblAlgn val="ctr"/>
        <c:lblOffset val="100"/>
        <c:noMultiLvlLbl val="0"/>
      </c:catAx>
      <c:valAx>
        <c:axId val="78035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 dirty="0" smtClean="0">
                    <a:solidFill>
                      <a:schemeClr val="tx1"/>
                    </a:solidFill>
                  </a:rPr>
                  <a:t>Broj zemalja</a:t>
                </a:r>
                <a:endParaRPr lang="en-US" sz="1400" b="1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8.0515297906602248E-3"/>
              <c:y val="0.2056230431003199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7803404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2</c:v>
                </c:pt>
                <c:pt idx="1">
                  <c:v>5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2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F90-48A4-A342-F8AC0050F1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78092544"/>
        <c:axId val="78102912"/>
      </c:barChart>
      <c:catAx>
        <c:axId val="780925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 algn="l">
                  <a:defRPr sz="133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b="1" dirty="0" smtClean="0">
                    <a:solidFill>
                      <a:srgbClr val="C00000"/>
                    </a:solidFill>
                  </a:rPr>
                  <a:t>Broj mehanizama sudjelovanja</a:t>
                </a:r>
                <a:endParaRPr lang="en-US" b="1" dirty="0">
                  <a:solidFill>
                    <a:srgbClr val="C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.11766378840326121"/>
              <c:y val="0.87037496518722934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78102912"/>
        <c:crosses val="autoZero"/>
        <c:auto val="1"/>
        <c:lblAlgn val="ctr"/>
        <c:lblOffset val="100"/>
        <c:noMultiLvlLbl val="0"/>
      </c:catAx>
      <c:valAx>
        <c:axId val="78102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 dirty="0" smtClean="0">
                    <a:solidFill>
                      <a:schemeClr val="tx1"/>
                    </a:solidFill>
                  </a:rPr>
                  <a:t>Broj zemalja</a:t>
                </a:r>
                <a:endParaRPr lang="en-US" sz="1400" b="1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8.0515297906602248E-3"/>
              <c:y val="0.2056230431003199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78092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3B0FB1-9D5B-41BF-9E49-65D7CF8A475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0167476-3B00-40A0-A64D-88513A3CAD65}">
      <dgm:prSet phldrT="[Text]" custT="1"/>
      <dgm:spPr>
        <a:solidFill>
          <a:srgbClr val="0083A9"/>
        </a:solidFill>
      </dgm:spPr>
      <dgm:t>
        <a:bodyPr/>
        <a:lstStyle/>
        <a:p>
          <a:r>
            <a:rPr lang="hr-HR" sz="3600" dirty="0">
              <a:latin typeface="Adelle" panose="02000503060000020004"/>
            </a:rPr>
            <a:t>45 / </a:t>
          </a:r>
          <a:r>
            <a:rPr lang="hr-HR" sz="3600" b="1" dirty="0">
              <a:solidFill>
                <a:schemeClr val="tx1">
                  <a:lumMod val="75000"/>
                </a:schemeClr>
              </a:solidFill>
              <a:latin typeface="Adelle" panose="02000503060000020004"/>
            </a:rPr>
            <a:t>54</a:t>
          </a:r>
        </a:p>
      </dgm:t>
    </dgm:pt>
    <dgm:pt modelId="{54F747B4-784A-4D4B-8C5D-31D922261998}" type="parTrans" cxnId="{324A611C-DAB3-44C8-8306-97EE5095D169}">
      <dgm:prSet/>
      <dgm:spPr/>
      <dgm:t>
        <a:bodyPr/>
        <a:lstStyle/>
        <a:p>
          <a:endParaRPr lang="en-US" sz="1400">
            <a:latin typeface="Adelle" panose="02000503060000020004"/>
          </a:endParaRPr>
        </a:p>
      </dgm:t>
    </dgm:pt>
    <dgm:pt modelId="{CDA11C7C-DB10-41E6-A153-4B8B2B0F8325}" type="sibTrans" cxnId="{324A611C-DAB3-44C8-8306-97EE5095D169}">
      <dgm:prSet/>
      <dgm:spPr/>
      <dgm:t>
        <a:bodyPr/>
        <a:lstStyle/>
        <a:p>
          <a:endParaRPr lang="en-US" sz="1400">
            <a:latin typeface="Adelle" panose="02000503060000020004"/>
          </a:endParaRPr>
        </a:p>
      </dgm:t>
    </dgm:pt>
    <dgm:pt modelId="{02BDFF72-11CA-4AAE-8806-61141ADD24F6}">
      <dgm:prSet phldrT="[Text]" custT="1"/>
      <dgm:spPr/>
      <dgm:t>
        <a:bodyPr/>
        <a:lstStyle/>
        <a:p>
          <a:pPr marL="0" indent="0" algn="l">
            <a:buNone/>
          </a:pPr>
          <a:r>
            <a:rPr lang="hr-HR" sz="2000">
              <a:solidFill>
                <a:schemeClr val="tx1"/>
              </a:solidFill>
              <a:latin typeface="Adelle" panose="02000503060000020004"/>
            </a:rPr>
            <a:t>Rezultat prosječne transparentnosti proračuna</a:t>
          </a:r>
        </a:p>
      </dgm:t>
    </dgm:pt>
    <dgm:pt modelId="{15BFD1B8-F892-4A37-84DC-8C5826B4185B}" type="parTrans" cxnId="{9236B464-FD34-4030-BCD9-5DB741FF17B0}">
      <dgm:prSet/>
      <dgm:spPr/>
      <dgm:t>
        <a:bodyPr/>
        <a:lstStyle/>
        <a:p>
          <a:endParaRPr lang="en-US" sz="1400">
            <a:latin typeface="Adelle" panose="02000503060000020004"/>
          </a:endParaRPr>
        </a:p>
      </dgm:t>
    </dgm:pt>
    <dgm:pt modelId="{46C02B38-2288-4895-92BC-E706D14B033C}" type="sibTrans" cxnId="{9236B464-FD34-4030-BCD9-5DB741FF17B0}">
      <dgm:prSet/>
      <dgm:spPr/>
      <dgm:t>
        <a:bodyPr/>
        <a:lstStyle/>
        <a:p>
          <a:endParaRPr lang="en-US" sz="1400">
            <a:latin typeface="Adelle" panose="02000503060000020004"/>
          </a:endParaRPr>
        </a:p>
      </dgm:t>
    </dgm:pt>
    <dgm:pt modelId="{1F14E41F-C05C-44D6-A25D-80CF0CABD373}">
      <dgm:prSet phldrT="[Text]" custT="1"/>
      <dgm:spPr/>
      <dgm:t>
        <a:bodyPr/>
        <a:lstStyle/>
        <a:p>
          <a:r>
            <a:rPr lang="hr-HR" sz="3600" dirty="0">
              <a:latin typeface="Adelle" panose="02000503060000020004"/>
            </a:rPr>
            <a:t>74% / </a:t>
          </a:r>
          <a:r>
            <a:rPr lang="hr-HR" sz="3600" b="1" dirty="0">
              <a:solidFill>
                <a:schemeClr val="tx1">
                  <a:lumMod val="75000"/>
                </a:schemeClr>
              </a:solidFill>
              <a:latin typeface="Adelle" panose="02000503060000020004"/>
            </a:rPr>
            <a:t>61%</a:t>
          </a:r>
        </a:p>
      </dgm:t>
    </dgm:pt>
    <dgm:pt modelId="{5D0F5326-1831-4843-A8ED-DF4588F41D24}" type="parTrans" cxnId="{10F2F862-3077-40F3-9FD3-32172B14342E}">
      <dgm:prSet/>
      <dgm:spPr/>
      <dgm:t>
        <a:bodyPr/>
        <a:lstStyle/>
        <a:p>
          <a:endParaRPr lang="en-US" sz="1400">
            <a:latin typeface="Adelle" panose="02000503060000020004"/>
          </a:endParaRPr>
        </a:p>
      </dgm:t>
    </dgm:pt>
    <dgm:pt modelId="{1182271A-A8DA-4A85-9DE2-F761EFBB8698}" type="sibTrans" cxnId="{10F2F862-3077-40F3-9FD3-32172B14342E}">
      <dgm:prSet/>
      <dgm:spPr/>
      <dgm:t>
        <a:bodyPr/>
        <a:lstStyle/>
        <a:p>
          <a:endParaRPr lang="en-US" sz="1400">
            <a:latin typeface="Adelle" panose="02000503060000020004"/>
          </a:endParaRPr>
        </a:p>
      </dgm:t>
    </dgm:pt>
    <dgm:pt modelId="{8CB0A02C-2B25-4C9D-899B-00141F5431EE}">
      <dgm:prSet phldrT="[Text]" custT="1"/>
      <dgm:spPr/>
      <dgm:t>
        <a:bodyPr/>
        <a:lstStyle/>
        <a:p>
          <a:pPr marL="0" indent="0">
            <a:buNone/>
          </a:pPr>
          <a:r>
            <a:rPr lang="hr-HR" sz="2000">
              <a:latin typeface="Adelle" panose="02000503060000020004"/>
            </a:rPr>
            <a:t>Postotak zemalja koje ne pružaju dovoljno informacija o proračunu. </a:t>
          </a:r>
        </a:p>
      </dgm:t>
    </dgm:pt>
    <dgm:pt modelId="{39D073D9-9DD5-4B11-8272-AA7E0D665F95}" type="parTrans" cxnId="{3C0CAE4F-FDB9-44D8-83CA-949E51997265}">
      <dgm:prSet/>
      <dgm:spPr/>
      <dgm:t>
        <a:bodyPr/>
        <a:lstStyle/>
        <a:p>
          <a:endParaRPr lang="en-US" sz="1400">
            <a:latin typeface="Adelle" panose="02000503060000020004"/>
          </a:endParaRPr>
        </a:p>
      </dgm:t>
    </dgm:pt>
    <dgm:pt modelId="{2D99265B-45DC-4D54-9D49-B652A99D993E}" type="sibTrans" cxnId="{3C0CAE4F-FDB9-44D8-83CA-949E51997265}">
      <dgm:prSet/>
      <dgm:spPr/>
      <dgm:t>
        <a:bodyPr/>
        <a:lstStyle/>
        <a:p>
          <a:endParaRPr lang="en-US" sz="1400">
            <a:latin typeface="Adelle" panose="02000503060000020004"/>
          </a:endParaRPr>
        </a:p>
      </dgm:t>
    </dgm:pt>
    <dgm:pt modelId="{421A6565-00E7-42EA-8ACE-6136282BF104}">
      <dgm:prSet phldrT="[Text]" custT="1"/>
      <dgm:spPr/>
      <dgm:t>
        <a:bodyPr/>
        <a:lstStyle/>
        <a:p>
          <a:r>
            <a:rPr lang="hr-HR" sz="2800" dirty="0">
              <a:latin typeface="Adelle" panose="02000503060000020004"/>
            </a:rPr>
            <a:t>1 </a:t>
          </a:r>
          <a:r>
            <a:rPr lang="hr-HR" sz="2800" dirty="0" smtClean="0">
              <a:latin typeface="Adelle" panose="02000503060000020004"/>
            </a:rPr>
            <a:t>od </a:t>
          </a:r>
          <a:r>
            <a:rPr lang="hr-HR" sz="2800" dirty="0">
              <a:latin typeface="Adelle" panose="02000503060000020004"/>
            </a:rPr>
            <a:t>3 / </a:t>
          </a:r>
          <a:r>
            <a:rPr lang="hr-HR" sz="2800" b="1" dirty="0">
              <a:solidFill>
                <a:schemeClr val="tx1">
                  <a:lumMod val="75000"/>
                </a:schemeClr>
              </a:solidFill>
              <a:latin typeface="Adelle" panose="02000503060000020004"/>
            </a:rPr>
            <a:t>1 </a:t>
          </a:r>
          <a:r>
            <a:rPr lang="hr-HR" sz="2800" b="1" dirty="0" smtClean="0">
              <a:solidFill>
                <a:schemeClr val="tx1">
                  <a:lumMod val="75000"/>
                </a:schemeClr>
              </a:solidFill>
              <a:latin typeface="Adelle" panose="02000503060000020004"/>
            </a:rPr>
            <a:t>od </a:t>
          </a:r>
          <a:r>
            <a:rPr lang="hr-HR" sz="2800" b="1" dirty="0">
              <a:solidFill>
                <a:schemeClr val="tx1">
                  <a:lumMod val="75000"/>
                </a:schemeClr>
              </a:solidFill>
              <a:latin typeface="Adelle" panose="02000503060000020004"/>
            </a:rPr>
            <a:t>6</a:t>
          </a:r>
        </a:p>
      </dgm:t>
    </dgm:pt>
    <dgm:pt modelId="{7EB63477-37C7-451C-8F9B-95B9C845872A}" type="parTrans" cxnId="{7C1A36B8-150C-4F1E-B2EE-B221E9FDE0FA}">
      <dgm:prSet/>
      <dgm:spPr/>
      <dgm:t>
        <a:bodyPr/>
        <a:lstStyle/>
        <a:p>
          <a:endParaRPr lang="en-US" sz="1400">
            <a:latin typeface="Adelle" panose="02000503060000020004"/>
          </a:endParaRPr>
        </a:p>
      </dgm:t>
    </dgm:pt>
    <dgm:pt modelId="{E8445544-6516-4844-B673-82CE4CFBDD98}" type="sibTrans" cxnId="{7C1A36B8-150C-4F1E-B2EE-B221E9FDE0FA}">
      <dgm:prSet/>
      <dgm:spPr/>
      <dgm:t>
        <a:bodyPr/>
        <a:lstStyle/>
        <a:p>
          <a:endParaRPr lang="en-US" sz="1400">
            <a:latin typeface="Adelle" panose="02000503060000020004"/>
          </a:endParaRPr>
        </a:p>
      </dgm:t>
    </dgm:pt>
    <dgm:pt modelId="{3A04D59D-26BC-42FD-AF29-9E372581ACAC}">
      <dgm:prSet phldrT="[Text]" custT="1"/>
      <dgm:spPr/>
      <dgm:t>
        <a:bodyPr/>
        <a:lstStyle/>
        <a:p>
          <a:pPr marL="0" indent="0">
            <a:buNone/>
          </a:pPr>
          <a:r>
            <a:rPr lang="hr-HR" sz="2000">
              <a:latin typeface="Adelle" panose="02000503060000020004"/>
            </a:rPr>
            <a:t>Ključni dokumenti o proračunu nisu javno objavljeni. </a:t>
          </a:r>
        </a:p>
      </dgm:t>
    </dgm:pt>
    <dgm:pt modelId="{FB774443-D4E0-450E-BE1F-9D5FECFBBA87}" type="parTrans" cxnId="{693868D8-F3EA-49C3-B389-9C392924D032}">
      <dgm:prSet/>
      <dgm:spPr/>
      <dgm:t>
        <a:bodyPr/>
        <a:lstStyle/>
        <a:p>
          <a:endParaRPr lang="en-US" sz="1400">
            <a:latin typeface="Adelle" panose="02000503060000020004"/>
          </a:endParaRPr>
        </a:p>
      </dgm:t>
    </dgm:pt>
    <dgm:pt modelId="{53A5D9E9-03B9-4F7B-9082-C19D2EFEFBBE}" type="sibTrans" cxnId="{693868D8-F3EA-49C3-B389-9C392924D032}">
      <dgm:prSet/>
      <dgm:spPr/>
      <dgm:t>
        <a:bodyPr/>
        <a:lstStyle/>
        <a:p>
          <a:endParaRPr lang="en-US" sz="1400">
            <a:latin typeface="Adelle" panose="02000503060000020004"/>
          </a:endParaRPr>
        </a:p>
      </dgm:t>
    </dgm:pt>
    <dgm:pt modelId="{C1AD47EA-FECD-403B-9045-9052BF0B1704}" type="pres">
      <dgm:prSet presAssocID="{383B0FB1-9D5B-41BF-9E49-65D7CF8A475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7D8E5204-D3A7-4FE5-B854-98B5B69653A6}" type="pres">
      <dgm:prSet presAssocID="{70167476-3B00-40A0-A64D-88513A3CAD65}" presName="linNode" presStyleCnt="0"/>
      <dgm:spPr/>
    </dgm:pt>
    <dgm:pt modelId="{053CC116-390A-40B1-8520-1BA0BE5DCB14}" type="pres">
      <dgm:prSet presAssocID="{70167476-3B00-40A0-A64D-88513A3CAD65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902C22D-8170-47A9-829F-2FC0FDDC0FE2}" type="pres">
      <dgm:prSet presAssocID="{70167476-3B00-40A0-A64D-88513A3CAD65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D98B050B-33C2-47F0-9ED9-96CF3F650FD0}" type="pres">
      <dgm:prSet presAssocID="{CDA11C7C-DB10-41E6-A153-4B8B2B0F8325}" presName="sp" presStyleCnt="0"/>
      <dgm:spPr/>
    </dgm:pt>
    <dgm:pt modelId="{342547B7-9928-4B90-B4E3-7516A21D9266}" type="pres">
      <dgm:prSet presAssocID="{1F14E41F-C05C-44D6-A25D-80CF0CABD373}" presName="linNode" presStyleCnt="0"/>
      <dgm:spPr/>
    </dgm:pt>
    <dgm:pt modelId="{169FF8D8-7058-43B2-865A-47295AEF8B5D}" type="pres">
      <dgm:prSet presAssocID="{1F14E41F-C05C-44D6-A25D-80CF0CABD373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4C7FF4E1-36A2-48D5-8DE1-1472190396EC}" type="pres">
      <dgm:prSet presAssocID="{1F14E41F-C05C-44D6-A25D-80CF0CABD373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8C541066-A112-44ED-B599-76EFC9A34BB2}" type="pres">
      <dgm:prSet presAssocID="{1182271A-A8DA-4A85-9DE2-F761EFBB8698}" presName="sp" presStyleCnt="0"/>
      <dgm:spPr/>
    </dgm:pt>
    <dgm:pt modelId="{2A62D659-7C56-45EE-AEEC-10D71078CCE2}" type="pres">
      <dgm:prSet presAssocID="{421A6565-00E7-42EA-8ACE-6136282BF104}" presName="linNode" presStyleCnt="0"/>
      <dgm:spPr/>
    </dgm:pt>
    <dgm:pt modelId="{09055261-638A-4B95-AE00-156F9D9918C3}" type="pres">
      <dgm:prSet presAssocID="{421A6565-00E7-42EA-8ACE-6136282BF104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9DBBED2F-B94A-46D3-9D3E-FB5E7E747FE1}" type="pres">
      <dgm:prSet presAssocID="{421A6565-00E7-42EA-8ACE-6136282BF104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7C1A36B8-150C-4F1E-B2EE-B221E9FDE0FA}" srcId="{383B0FB1-9D5B-41BF-9E49-65D7CF8A475C}" destId="{421A6565-00E7-42EA-8ACE-6136282BF104}" srcOrd="2" destOrd="0" parTransId="{7EB63477-37C7-451C-8F9B-95B9C845872A}" sibTransId="{E8445544-6516-4844-B673-82CE4CFBDD98}"/>
    <dgm:cxn modelId="{36FAAE06-3882-4724-BC14-365AE1ABEC64}" type="presOf" srcId="{02BDFF72-11CA-4AAE-8806-61141ADD24F6}" destId="{E902C22D-8170-47A9-829F-2FC0FDDC0FE2}" srcOrd="0" destOrd="0" presId="urn:microsoft.com/office/officeart/2005/8/layout/vList5"/>
    <dgm:cxn modelId="{10F2F862-3077-40F3-9FD3-32172B14342E}" srcId="{383B0FB1-9D5B-41BF-9E49-65D7CF8A475C}" destId="{1F14E41F-C05C-44D6-A25D-80CF0CABD373}" srcOrd="1" destOrd="0" parTransId="{5D0F5326-1831-4843-A8ED-DF4588F41D24}" sibTransId="{1182271A-A8DA-4A85-9DE2-F761EFBB8698}"/>
    <dgm:cxn modelId="{F00D16D0-FD09-4CE6-8639-77DF7EC23DBC}" type="presOf" srcId="{383B0FB1-9D5B-41BF-9E49-65D7CF8A475C}" destId="{C1AD47EA-FECD-403B-9045-9052BF0B1704}" srcOrd="0" destOrd="0" presId="urn:microsoft.com/office/officeart/2005/8/layout/vList5"/>
    <dgm:cxn modelId="{AE6ED1B7-C2FF-4750-A020-2147872F4365}" type="presOf" srcId="{70167476-3B00-40A0-A64D-88513A3CAD65}" destId="{053CC116-390A-40B1-8520-1BA0BE5DCB14}" srcOrd="0" destOrd="0" presId="urn:microsoft.com/office/officeart/2005/8/layout/vList5"/>
    <dgm:cxn modelId="{3F76C1B3-C7FC-45AA-9446-ADEDB3B22851}" type="presOf" srcId="{3A04D59D-26BC-42FD-AF29-9E372581ACAC}" destId="{9DBBED2F-B94A-46D3-9D3E-FB5E7E747FE1}" srcOrd="0" destOrd="0" presId="urn:microsoft.com/office/officeart/2005/8/layout/vList5"/>
    <dgm:cxn modelId="{B570D012-DBC5-40E2-BC7B-CA584261D33A}" type="presOf" srcId="{1F14E41F-C05C-44D6-A25D-80CF0CABD373}" destId="{169FF8D8-7058-43B2-865A-47295AEF8B5D}" srcOrd="0" destOrd="0" presId="urn:microsoft.com/office/officeart/2005/8/layout/vList5"/>
    <dgm:cxn modelId="{3C0CAE4F-FDB9-44D8-83CA-949E51997265}" srcId="{1F14E41F-C05C-44D6-A25D-80CF0CABD373}" destId="{8CB0A02C-2B25-4C9D-899B-00141F5431EE}" srcOrd="0" destOrd="0" parTransId="{39D073D9-9DD5-4B11-8272-AA7E0D665F95}" sibTransId="{2D99265B-45DC-4D54-9D49-B652A99D993E}"/>
    <dgm:cxn modelId="{324A611C-DAB3-44C8-8306-97EE5095D169}" srcId="{383B0FB1-9D5B-41BF-9E49-65D7CF8A475C}" destId="{70167476-3B00-40A0-A64D-88513A3CAD65}" srcOrd="0" destOrd="0" parTransId="{54F747B4-784A-4D4B-8C5D-31D922261998}" sibTransId="{CDA11C7C-DB10-41E6-A153-4B8B2B0F8325}"/>
    <dgm:cxn modelId="{9236B464-FD34-4030-BCD9-5DB741FF17B0}" srcId="{70167476-3B00-40A0-A64D-88513A3CAD65}" destId="{02BDFF72-11CA-4AAE-8806-61141ADD24F6}" srcOrd="0" destOrd="0" parTransId="{15BFD1B8-F892-4A37-84DC-8C5826B4185B}" sibTransId="{46C02B38-2288-4895-92BC-E706D14B033C}"/>
    <dgm:cxn modelId="{693868D8-F3EA-49C3-B389-9C392924D032}" srcId="{421A6565-00E7-42EA-8ACE-6136282BF104}" destId="{3A04D59D-26BC-42FD-AF29-9E372581ACAC}" srcOrd="0" destOrd="0" parTransId="{FB774443-D4E0-450E-BE1F-9D5FECFBBA87}" sibTransId="{53A5D9E9-03B9-4F7B-9082-C19D2EFEFBBE}"/>
    <dgm:cxn modelId="{CCCB249E-B7FB-4FBB-A3D4-CFA20423D352}" type="presOf" srcId="{8CB0A02C-2B25-4C9D-899B-00141F5431EE}" destId="{4C7FF4E1-36A2-48D5-8DE1-1472190396EC}" srcOrd="0" destOrd="0" presId="urn:microsoft.com/office/officeart/2005/8/layout/vList5"/>
    <dgm:cxn modelId="{2FB89949-7C91-4F1E-81B2-92A12E3F52AD}" type="presOf" srcId="{421A6565-00E7-42EA-8ACE-6136282BF104}" destId="{09055261-638A-4B95-AE00-156F9D9918C3}" srcOrd="0" destOrd="0" presId="urn:microsoft.com/office/officeart/2005/8/layout/vList5"/>
    <dgm:cxn modelId="{6A0B8AF7-1339-4D98-ADF3-1EEFB4EE0F28}" type="presParOf" srcId="{C1AD47EA-FECD-403B-9045-9052BF0B1704}" destId="{7D8E5204-D3A7-4FE5-B854-98B5B69653A6}" srcOrd="0" destOrd="0" presId="urn:microsoft.com/office/officeart/2005/8/layout/vList5"/>
    <dgm:cxn modelId="{36574E5F-DBD0-4AD3-B576-9A485080F6CA}" type="presParOf" srcId="{7D8E5204-D3A7-4FE5-B854-98B5B69653A6}" destId="{053CC116-390A-40B1-8520-1BA0BE5DCB14}" srcOrd="0" destOrd="0" presId="urn:microsoft.com/office/officeart/2005/8/layout/vList5"/>
    <dgm:cxn modelId="{FC0042C7-C32C-4735-B185-27E9FE516347}" type="presParOf" srcId="{7D8E5204-D3A7-4FE5-B854-98B5B69653A6}" destId="{E902C22D-8170-47A9-829F-2FC0FDDC0FE2}" srcOrd="1" destOrd="0" presId="urn:microsoft.com/office/officeart/2005/8/layout/vList5"/>
    <dgm:cxn modelId="{FE773BAC-AFED-4640-9BCF-4EDE0B968AAA}" type="presParOf" srcId="{C1AD47EA-FECD-403B-9045-9052BF0B1704}" destId="{D98B050B-33C2-47F0-9ED9-96CF3F650FD0}" srcOrd="1" destOrd="0" presId="urn:microsoft.com/office/officeart/2005/8/layout/vList5"/>
    <dgm:cxn modelId="{78655D58-A4E9-4580-9844-6756C3E9F183}" type="presParOf" srcId="{C1AD47EA-FECD-403B-9045-9052BF0B1704}" destId="{342547B7-9928-4B90-B4E3-7516A21D9266}" srcOrd="2" destOrd="0" presId="urn:microsoft.com/office/officeart/2005/8/layout/vList5"/>
    <dgm:cxn modelId="{6533BE90-EA73-409D-813A-4FF9CEC5E3C9}" type="presParOf" srcId="{342547B7-9928-4B90-B4E3-7516A21D9266}" destId="{169FF8D8-7058-43B2-865A-47295AEF8B5D}" srcOrd="0" destOrd="0" presId="urn:microsoft.com/office/officeart/2005/8/layout/vList5"/>
    <dgm:cxn modelId="{03BD4816-E1F1-4241-AA94-8DB66BD31E86}" type="presParOf" srcId="{342547B7-9928-4B90-B4E3-7516A21D9266}" destId="{4C7FF4E1-36A2-48D5-8DE1-1472190396EC}" srcOrd="1" destOrd="0" presId="urn:microsoft.com/office/officeart/2005/8/layout/vList5"/>
    <dgm:cxn modelId="{2D6725FF-A1E6-4598-9EA6-A5D96D6B4C50}" type="presParOf" srcId="{C1AD47EA-FECD-403B-9045-9052BF0B1704}" destId="{8C541066-A112-44ED-B599-76EFC9A34BB2}" srcOrd="3" destOrd="0" presId="urn:microsoft.com/office/officeart/2005/8/layout/vList5"/>
    <dgm:cxn modelId="{98A353D9-39DE-41DB-AA51-991A48DF00A9}" type="presParOf" srcId="{C1AD47EA-FECD-403B-9045-9052BF0B1704}" destId="{2A62D659-7C56-45EE-AEEC-10D71078CCE2}" srcOrd="4" destOrd="0" presId="urn:microsoft.com/office/officeart/2005/8/layout/vList5"/>
    <dgm:cxn modelId="{443E84BF-A5AC-4133-A835-F3FA813B8871}" type="presParOf" srcId="{2A62D659-7C56-45EE-AEEC-10D71078CCE2}" destId="{09055261-638A-4B95-AE00-156F9D9918C3}" srcOrd="0" destOrd="0" presId="urn:microsoft.com/office/officeart/2005/8/layout/vList5"/>
    <dgm:cxn modelId="{EA57F7B2-738D-4E40-89DB-C14748B6679C}" type="presParOf" srcId="{2A62D659-7C56-45EE-AEEC-10D71078CCE2}" destId="{9DBBED2F-B94A-46D3-9D3E-FB5E7E747FE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02C22D-8170-47A9-829F-2FC0FDDC0FE2}">
      <dsp:nvSpPr>
        <dsp:cNvPr id="0" name=""/>
        <dsp:cNvSpPr/>
      </dsp:nvSpPr>
      <dsp:spPr>
        <a:xfrm rot="5400000">
          <a:off x="4564226" y="-1859380"/>
          <a:ext cx="736699" cy="464242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2000" kern="1200">
              <a:solidFill>
                <a:schemeClr val="tx1"/>
              </a:solidFill>
              <a:latin typeface="Adelle" panose="02000503060000020004"/>
            </a:rPr>
            <a:t>Rezultat prosječne transparentnosti proračuna</a:t>
          </a:r>
        </a:p>
      </dsp:txBody>
      <dsp:txXfrm rot="-5400000">
        <a:off x="2611364" y="129445"/>
        <a:ext cx="4606461" cy="664773"/>
      </dsp:txXfrm>
    </dsp:sp>
    <dsp:sp modelId="{053CC116-390A-40B1-8520-1BA0BE5DCB14}">
      <dsp:nvSpPr>
        <dsp:cNvPr id="0" name=""/>
        <dsp:cNvSpPr/>
      </dsp:nvSpPr>
      <dsp:spPr>
        <a:xfrm>
          <a:off x="0" y="1395"/>
          <a:ext cx="2611364" cy="920874"/>
        </a:xfrm>
        <a:prstGeom prst="roundRect">
          <a:avLst/>
        </a:prstGeom>
        <a:solidFill>
          <a:srgbClr val="0083A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600" kern="1200" dirty="0">
              <a:latin typeface="Adelle" panose="02000503060000020004"/>
            </a:rPr>
            <a:t>45 / </a:t>
          </a:r>
          <a:r>
            <a:rPr lang="hr-HR" sz="3600" b="1" kern="1200" dirty="0">
              <a:solidFill>
                <a:schemeClr val="tx1">
                  <a:lumMod val="75000"/>
                </a:schemeClr>
              </a:solidFill>
              <a:latin typeface="Adelle" panose="02000503060000020004"/>
            </a:rPr>
            <a:t>54</a:t>
          </a:r>
        </a:p>
      </dsp:txBody>
      <dsp:txXfrm>
        <a:off x="44953" y="46348"/>
        <a:ext cx="2521458" cy="830968"/>
      </dsp:txXfrm>
    </dsp:sp>
    <dsp:sp modelId="{4C7FF4E1-36A2-48D5-8DE1-1472190396EC}">
      <dsp:nvSpPr>
        <dsp:cNvPr id="0" name=""/>
        <dsp:cNvSpPr/>
      </dsp:nvSpPr>
      <dsp:spPr>
        <a:xfrm rot="5400000">
          <a:off x="4564226" y="-892462"/>
          <a:ext cx="736699" cy="464242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2000" kern="1200">
              <a:latin typeface="Adelle" panose="02000503060000020004"/>
            </a:rPr>
            <a:t>Postotak zemalja koje ne pružaju dovoljno informacija o proračunu. </a:t>
          </a:r>
        </a:p>
      </dsp:txBody>
      <dsp:txXfrm rot="-5400000">
        <a:off x="2611364" y="1096363"/>
        <a:ext cx="4606461" cy="664773"/>
      </dsp:txXfrm>
    </dsp:sp>
    <dsp:sp modelId="{169FF8D8-7058-43B2-865A-47295AEF8B5D}">
      <dsp:nvSpPr>
        <dsp:cNvPr id="0" name=""/>
        <dsp:cNvSpPr/>
      </dsp:nvSpPr>
      <dsp:spPr>
        <a:xfrm>
          <a:off x="0" y="968312"/>
          <a:ext cx="2611364" cy="9208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600" kern="1200" dirty="0">
              <a:latin typeface="Adelle" panose="02000503060000020004"/>
            </a:rPr>
            <a:t>74% / </a:t>
          </a:r>
          <a:r>
            <a:rPr lang="hr-HR" sz="3600" b="1" kern="1200" dirty="0">
              <a:solidFill>
                <a:schemeClr val="tx1">
                  <a:lumMod val="75000"/>
                </a:schemeClr>
              </a:solidFill>
              <a:latin typeface="Adelle" panose="02000503060000020004"/>
            </a:rPr>
            <a:t>61%</a:t>
          </a:r>
        </a:p>
      </dsp:txBody>
      <dsp:txXfrm>
        <a:off x="44953" y="1013265"/>
        <a:ext cx="2521458" cy="830968"/>
      </dsp:txXfrm>
    </dsp:sp>
    <dsp:sp modelId="{9DBBED2F-B94A-46D3-9D3E-FB5E7E747FE1}">
      <dsp:nvSpPr>
        <dsp:cNvPr id="0" name=""/>
        <dsp:cNvSpPr/>
      </dsp:nvSpPr>
      <dsp:spPr>
        <a:xfrm rot="5400000">
          <a:off x="4564226" y="74455"/>
          <a:ext cx="736699" cy="464242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2000" kern="1200">
              <a:latin typeface="Adelle" panose="02000503060000020004"/>
            </a:rPr>
            <a:t>Ključni dokumenti o proračunu nisu javno objavljeni. </a:t>
          </a:r>
        </a:p>
      </dsp:txBody>
      <dsp:txXfrm rot="-5400000">
        <a:off x="2611364" y="2063281"/>
        <a:ext cx="4606461" cy="664773"/>
      </dsp:txXfrm>
    </dsp:sp>
    <dsp:sp modelId="{09055261-638A-4B95-AE00-156F9D9918C3}">
      <dsp:nvSpPr>
        <dsp:cNvPr id="0" name=""/>
        <dsp:cNvSpPr/>
      </dsp:nvSpPr>
      <dsp:spPr>
        <a:xfrm>
          <a:off x="0" y="1935230"/>
          <a:ext cx="2611364" cy="9208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800" kern="1200" dirty="0">
              <a:latin typeface="Adelle" panose="02000503060000020004"/>
            </a:rPr>
            <a:t>1 </a:t>
          </a:r>
          <a:r>
            <a:rPr lang="hr-HR" sz="2800" kern="1200" dirty="0" smtClean="0">
              <a:latin typeface="Adelle" panose="02000503060000020004"/>
            </a:rPr>
            <a:t>od </a:t>
          </a:r>
          <a:r>
            <a:rPr lang="hr-HR" sz="2800" kern="1200" dirty="0">
              <a:latin typeface="Adelle" panose="02000503060000020004"/>
            </a:rPr>
            <a:t>3 / </a:t>
          </a:r>
          <a:r>
            <a:rPr lang="hr-HR" sz="2800" b="1" kern="1200" dirty="0">
              <a:solidFill>
                <a:schemeClr val="tx1">
                  <a:lumMod val="75000"/>
                </a:schemeClr>
              </a:solidFill>
              <a:latin typeface="Adelle" panose="02000503060000020004"/>
            </a:rPr>
            <a:t>1 </a:t>
          </a:r>
          <a:r>
            <a:rPr lang="hr-HR" sz="2800" b="1" kern="1200" dirty="0" smtClean="0">
              <a:solidFill>
                <a:schemeClr val="tx1">
                  <a:lumMod val="75000"/>
                </a:schemeClr>
              </a:solidFill>
              <a:latin typeface="Adelle" panose="02000503060000020004"/>
            </a:rPr>
            <a:t>od </a:t>
          </a:r>
          <a:r>
            <a:rPr lang="hr-HR" sz="2800" b="1" kern="1200" dirty="0">
              <a:solidFill>
                <a:schemeClr val="tx1">
                  <a:lumMod val="75000"/>
                </a:schemeClr>
              </a:solidFill>
              <a:latin typeface="Adelle" panose="02000503060000020004"/>
            </a:rPr>
            <a:t>6</a:t>
          </a:r>
        </a:p>
      </dsp:txBody>
      <dsp:txXfrm>
        <a:off x="44953" y="1980183"/>
        <a:ext cx="2521458" cy="8309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7C7A70-F249-6E4B-A951-5753A70E8B7E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C45B7-3421-FC43-A22E-EEE00AB249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338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BC45B7-3421-FC43-A22E-EEE00AB249D1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406704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733E24-D0B1-4D7D-AADD-33F7315F82D6}" type="slidenum">
              <a:rPr lang="en-US" altLang="en-US" smtClean="0"/>
              <a:pPr>
                <a:defRPr/>
              </a:pPr>
              <a:t>11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229772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733E24-D0B1-4D7D-AADD-33F7315F82D6}" type="slidenum">
              <a:rPr lang="en-US" altLang="en-US" smtClean="0"/>
              <a:pPr>
                <a:defRPr/>
              </a:pPr>
              <a:t>12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078604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733E24-D0B1-4D7D-AADD-33F7315F82D6}" type="slidenum">
              <a:rPr lang="en-US" altLang="en-US" smtClean="0"/>
              <a:pPr>
                <a:defRPr/>
              </a:pPr>
              <a:t>13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800480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733E24-D0B1-4D7D-AADD-33F7315F82D6}" type="slidenum">
              <a:rPr lang="en-US" altLang="en-US" smtClean="0"/>
              <a:pPr>
                <a:defRPr/>
              </a:pPr>
              <a:t>14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05086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733E24-D0B1-4D7D-AADD-33F7315F82D6}" type="slidenum">
              <a:rPr lang="en-US" altLang="en-US" smtClean="0"/>
              <a:pPr>
                <a:defRPr/>
              </a:pPr>
              <a:t>15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880659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733E24-D0B1-4D7D-AADD-33F7315F82D6}" type="slidenum">
              <a:rPr lang="en-US" altLang="en-US" smtClean="0"/>
              <a:pPr>
                <a:defRPr/>
              </a:pPr>
              <a:t>16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783883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BC45B7-3421-FC43-A22E-EEE00AB249D1}" type="slidenum">
              <a:rPr lang="en-US" smtClean="0"/>
              <a:pPr/>
              <a:t>17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78503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733E24-D0B1-4D7D-AADD-33F7315F82D6}" type="slidenum">
              <a:rPr lang="en-US" altLang="en-US" smtClean="0"/>
              <a:pPr>
                <a:defRPr/>
              </a:pPr>
              <a:t>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646900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733E24-D0B1-4D7D-AADD-33F7315F82D6}" type="slidenum">
              <a:rPr lang="en-US" altLang="en-US" smtClean="0"/>
              <a:pPr>
                <a:defRPr/>
              </a:pPr>
              <a:t>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64695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733E24-D0B1-4D7D-AADD-33F7315F82D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83682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733E24-D0B1-4D7D-AADD-33F7315F82D6}" type="slidenum">
              <a:rPr lang="en-US" altLang="en-US" smtClean="0"/>
              <a:pPr>
                <a:defRPr/>
              </a:pPr>
              <a:t>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302421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733E24-D0B1-4D7D-AADD-33F7315F82D6}" type="slidenum">
              <a:rPr lang="en-US" altLang="en-US" smtClean="0"/>
              <a:pPr>
                <a:defRPr/>
              </a:pPr>
              <a:t>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943498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733E24-D0B1-4D7D-AADD-33F7315F82D6}" type="slidenum">
              <a:rPr lang="en-US" altLang="en-US" smtClean="0"/>
              <a:pPr>
                <a:defRPr/>
              </a:pPr>
              <a:t>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065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733E24-D0B1-4D7D-AADD-33F7315F82D6}" type="slidenum">
              <a:rPr lang="en-US" altLang="en-US" smtClean="0"/>
              <a:pPr>
                <a:defRPr/>
              </a:pPr>
              <a:t>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803772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733E24-D0B1-4D7D-AADD-33F7315F82D6}" type="slidenum">
              <a:rPr lang="en-US" altLang="en-US" smtClean="0"/>
              <a:pPr>
                <a:defRPr/>
              </a:pPr>
              <a:t>10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30824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69D0667B-EF2D-C742-8DAB-A8A9D4F977E5}"/>
              </a:ext>
            </a:extLst>
          </p:cNvPr>
          <p:cNvSpPr/>
          <p:nvPr userDrawn="1"/>
        </p:nvSpPr>
        <p:spPr>
          <a:xfrm>
            <a:off x="-1" y="3241288"/>
            <a:ext cx="9144000" cy="19022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1058"/>
            <a:ext cx="6858000" cy="124182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C3F64E83-BF2F-934D-AB33-9310CA27AF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240683" y="693904"/>
            <a:ext cx="4662633" cy="1949532"/>
          </a:xfrm>
          <a:prstGeom prst="rect">
            <a:avLst/>
          </a:prstGeom>
        </p:spPr>
      </p:pic>
      <p:pic>
        <p:nvPicPr>
          <p:cNvPr id="14" name="Picture 13" descr="A close up of a logo&#10;&#10;Description automatically generated">
            <a:extLst>
              <a:ext uri="{FF2B5EF4-FFF2-40B4-BE49-F238E27FC236}">
                <a16:creationId xmlns="" xmlns:a16="http://schemas.microsoft.com/office/drawing/2014/main" id="{F3471AC6-A74D-D646-ABAD-DCCE5EFD1E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5000"/>
          </a:blip>
          <a:srcRect t="8551" r="24290" b="69096"/>
          <a:stretch/>
        </p:blipFill>
        <p:spPr>
          <a:xfrm>
            <a:off x="2904564" y="3241289"/>
            <a:ext cx="6239436" cy="1902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768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umbrella, clock&#10;&#10;Description automatically generated">
            <a:extLst>
              <a:ext uri="{FF2B5EF4-FFF2-40B4-BE49-F238E27FC236}">
                <a16:creationId xmlns="" xmlns:a16="http://schemas.microsoft.com/office/drawing/2014/main" id="{750104C8-D857-7C48-8C5D-88AF0B3D63E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000"/>
          </a:blip>
          <a:srcRect r="20445" b="9975"/>
          <a:stretch/>
        </p:blipFill>
        <p:spPr>
          <a:xfrm>
            <a:off x="5181226" y="513063"/>
            <a:ext cx="3962774" cy="4630437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6A4E-2140-A448-8457-05517EDA63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442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umbrella, clock&#10;&#10;Description automatically generated">
            <a:extLst>
              <a:ext uri="{FF2B5EF4-FFF2-40B4-BE49-F238E27FC236}">
                <a16:creationId xmlns="" xmlns:a16="http://schemas.microsoft.com/office/drawing/2014/main" id="{0E1C657C-2582-F949-8415-F6524FCA243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000"/>
          </a:blip>
          <a:srcRect r="20445" b="9975"/>
          <a:stretch/>
        </p:blipFill>
        <p:spPr>
          <a:xfrm>
            <a:off x="5181226" y="513063"/>
            <a:ext cx="3962774" cy="4630437"/>
          </a:xfrm>
          <a:prstGeom prst="rect">
            <a:avLst/>
          </a:prstGeom>
        </p:spPr>
      </p:pic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E5777268-9E54-D44B-8B1E-ABB34854E89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4677841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6A4E-2140-A448-8457-05517EDA63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7354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E5777268-9E54-D44B-8B1E-ABB34854E89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572000" cy="4678851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2">
            <a:extLst>
              <a:ext uri="{FF2B5EF4-FFF2-40B4-BE49-F238E27FC236}">
                <a16:creationId xmlns="" xmlns:a16="http://schemas.microsoft.com/office/drawing/2014/main" id="{08E652C6-481E-A54C-901F-C2D99C9A598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572000" y="0"/>
            <a:ext cx="4572000" cy="2350691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="" xmlns:a16="http://schemas.microsoft.com/office/drawing/2014/main" id="{38EF284F-8A87-7244-8968-C1AEEE87095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572000" y="2350691"/>
            <a:ext cx="4572000" cy="233139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pic>
        <p:nvPicPr>
          <p:cNvPr id="5" name="Picture 4" descr="A picture containing umbrella, clock&#10;&#10;Description automatically generated">
            <a:extLst>
              <a:ext uri="{FF2B5EF4-FFF2-40B4-BE49-F238E27FC236}">
                <a16:creationId xmlns="" xmlns:a16="http://schemas.microsoft.com/office/drawing/2014/main" id="{750104C8-D857-7C48-8C5D-88AF0B3D63E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000"/>
          </a:blip>
          <a:srcRect r="20445" b="9975"/>
          <a:stretch/>
        </p:blipFill>
        <p:spPr>
          <a:xfrm>
            <a:off x="5181226" y="513063"/>
            <a:ext cx="3962774" cy="4630437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6A4E-2140-A448-8457-05517EDA63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750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69D0667B-EF2D-C742-8DAB-A8A9D4F977E5}"/>
              </a:ext>
            </a:extLst>
          </p:cNvPr>
          <p:cNvSpPr/>
          <p:nvPr userDrawn="1"/>
        </p:nvSpPr>
        <p:spPr>
          <a:xfrm flipV="1">
            <a:off x="-52039" y="0"/>
            <a:ext cx="9196039" cy="51435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picture containing clock&#10;&#10;Description automatically generated">
            <a:extLst>
              <a:ext uri="{FF2B5EF4-FFF2-40B4-BE49-F238E27FC236}">
                <a16:creationId xmlns="" xmlns:a16="http://schemas.microsoft.com/office/drawing/2014/main" id="{0D9665C3-AE01-EE47-9383-713FE590ADE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20445" b="9975"/>
          <a:stretch/>
        </p:blipFill>
        <p:spPr>
          <a:xfrm>
            <a:off x="5181226" y="513063"/>
            <a:ext cx="3962774" cy="463043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F858CA3C-9518-D34B-9D13-D13B366B43B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78935" y="4791619"/>
            <a:ext cx="2718110" cy="249488"/>
          </a:xfrm>
          <a:prstGeom prst="rect">
            <a:avLst/>
          </a:prstGeom>
        </p:spPr>
      </p:pic>
      <p:sp>
        <p:nvSpPr>
          <p:cNvPr id="13" name="Subtitle 2">
            <a:extLst>
              <a:ext uri="{FF2B5EF4-FFF2-40B4-BE49-F238E27FC236}">
                <a16:creationId xmlns="" xmlns:a16="http://schemas.microsoft.com/office/drawing/2014/main" id="{020FEB74-1EB9-4246-AEFD-9F74A22C77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8935" y="1178009"/>
            <a:ext cx="4792133" cy="604541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5" name="Picture 14" descr="A picture containing umbrella, clock&#10;&#10;Description automatically generated">
            <a:extLst>
              <a:ext uri="{FF2B5EF4-FFF2-40B4-BE49-F238E27FC236}">
                <a16:creationId xmlns="" xmlns:a16="http://schemas.microsoft.com/office/drawing/2014/main" id="{C3C94D47-4469-3A4A-BF10-31B94023C1B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alphaModFix amt="13000"/>
          </a:blip>
          <a:srcRect r="20445" b="9975"/>
          <a:stretch/>
        </p:blipFill>
        <p:spPr>
          <a:xfrm>
            <a:off x="5181226" y="513063"/>
            <a:ext cx="3962774" cy="4630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3750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Pic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="" xmlns:a16="http://schemas.microsoft.com/office/drawing/2014/main" id="{C188726A-1E3D-42B2-A3FC-0167B61845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670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DE35B01D-D897-B640-9363-6440595C9283}"/>
              </a:ext>
            </a:extLst>
          </p:cNvPr>
          <p:cNvSpPr/>
          <p:nvPr userDrawn="1"/>
        </p:nvSpPr>
        <p:spPr>
          <a:xfrm>
            <a:off x="0" y="3395133"/>
            <a:ext cx="9144000" cy="17483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69D0667B-EF2D-C742-8DAB-A8A9D4F977E5}"/>
              </a:ext>
            </a:extLst>
          </p:cNvPr>
          <p:cNvSpPr/>
          <p:nvPr userDrawn="1"/>
        </p:nvSpPr>
        <p:spPr>
          <a:xfrm flipV="1">
            <a:off x="0" y="0"/>
            <a:ext cx="9144000" cy="324128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799" y="3759200"/>
            <a:ext cx="4792133" cy="1083680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accent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C3F64E83-BF2F-934D-AB33-9310CA27AF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96550" y="3519409"/>
            <a:ext cx="3219115" cy="1345971"/>
          </a:xfrm>
          <a:prstGeom prst="rect">
            <a:avLst/>
          </a:prstGeom>
        </p:spPr>
      </p:pic>
      <p:sp>
        <p:nvSpPr>
          <p:cNvPr id="5" name="Picture Placeholder 4">
            <a:extLst>
              <a:ext uri="{FF2B5EF4-FFF2-40B4-BE49-F238E27FC236}">
                <a16:creationId xmlns="" xmlns:a16="http://schemas.microsoft.com/office/drawing/2014/main" id="{1766DD42-95D6-B04F-8432-9333C978D9C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" y="-17012"/>
            <a:ext cx="9143999" cy="32638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10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69D0667B-EF2D-C742-8DAB-A8A9D4F977E5}"/>
              </a:ext>
            </a:extLst>
          </p:cNvPr>
          <p:cNvSpPr/>
          <p:nvPr userDrawn="1"/>
        </p:nvSpPr>
        <p:spPr>
          <a:xfrm flipV="1">
            <a:off x="-52039" y="0"/>
            <a:ext cx="9196039" cy="51435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="" xmlns:a16="http://schemas.microsoft.com/office/drawing/2014/main" id="{1766DD42-95D6-B04F-8432-9333C978D9C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217886" y="-2124635"/>
            <a:ext cx="9196040" cy="5143500"/>
          </a:xfrm>
        </p:spPr>
        <p:txBody>
          <a:bodyPr/>
          <a:lstStyle>
            <a:lvl1pPr marL="171450" marR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F858CA3C-9518-D34B-9D13-D13B366B43B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8935" y="4791619"/>
            <a:ext cx="2718110" cy="249488"/>
          </a:xfrm>
          <a:prstGeom prst="rect">
            <a:avLst/>
          </a:prstGeom>
        </p:spPr>
      </p:pic>
      <p:sp>
        <p:nvSpPr>
          <p:cNvPr id="13" name="Subtitle 2">
            <a:extLst>
              <a:ext uri="{FF2B5EF4-FFF2-40B4-BE49-F238E27FC236}">
                <a16:creationId xmlns="" xmlns:a16="http://schemas.microsoft.com/office/drawing/2014/main" id="{020FEB74-1EB9-4246-AEFD-9F74A22C77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8935" y="3494762"/>
            <a:ext cx="4792133" cy="1005597"/>
          </a:xfrm>
        </p:spPr>
        <p:txBody>
          <a:bodyPr>
            <a:noAutofit/>
          </a:bodyPr>
          <a:lstStyle>
            <a:lvl1pPr marL="0" indent="0" algn="l">
              <a:buNone/>
              <a:defRPr sz="330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5" name="Picture 14" descr="A picture containing umbrella, clock&#10;&#10;Description automatically generated">
            <a:extLst>
              <a:ext uri="{FF2B5EF4-FFF2-40B4-BE49-F238E27FC236}">
                <a16:creationId xmlns="" xmlns:a16="http://schemas.microsoft.com/office/drawing/2014/main" id="{C3C94D47-4469-3A4A-BF10-31B94023C1B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alphaModFix amt="46000"/>
          </a:blip>
          <a:srcRect r="20445" b="9975"/>
          <a:stretch/>
        </p:blipFill>
        <p:spPr>
          <a:xfrm>
            <a:off x="5181226" y="513063"/>
            <a:ext cx="3962774" cy="4630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526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Divider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>
            <a:normAutofit/>
          </a:bodyPr>
          <a:lstStyle>
            <a:lvl1pPr>
              <a:defRPr sz="3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6A4E-2140-A448-8457-05517EDA631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A picture containing umbrella, clock&#10;&#10;Description automatically generated">
            <a:extLst>
              <a:ext uri="{FF2B5EF4-FFF2-40B4-BE49-F238E27FC236}">
                <a16:creationId xmlns="" xmlns:a16="http://schemas.microsoft.com/office/drawing/2014/main" id="{B1A05F14-BEEB-9346-801A-BF3F90B2D00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000"/>
          </a:blip>
          <a:srcRect r="20445" b="9975"/>
          <a:stretch/>
        </p:blipFill>
        <p:spPr>
          <a:xfrm>
            <a:off x="5181226" y="513063"/>
            <a:ext cx="3962774" cy="4630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546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umbrella, clock&#10;&#10;Description automatically generated">
            <a:extLst>
              <a:ext uri="{FF2B5EF4-FFF2-40B4-BE49-F238E27FC236}">
                <a16:creationId xmlns="" xmlns:a16="http://schemas.microsoft.com/office/drawing/2014/main" id="{E71F3827-9846-7E48-AAA6-6FE59306991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000"/>
          </a:blip>
          <a:srcRect r="20445" b="9975"/>
          <a:stretch/>
        </p:blipFill>
        <p:spPr>
          <a:xfrm>
            <a:off x="5181226" y="513063"/>
            <a:ext cx="3962774" cy="46304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6A4E-2140-A448-8457-05517EDA63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794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273844"/>
            <a:ext cx="4475501" cy="994172"/>
          </a:xfrm>
        </p:spPr>
        <p:txBody>
          <a:bodyPr/>
          <a:lstStyle/>
          <a:p>
            <a:r>
              <a:rPr lang="en-US" dirty="0"/>
              <a:t>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9219"/>
            <a:ext cx="4475501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6A4E-2140-A448-8457-05517EDA63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="" xmlns:a16="http://schemas.microsoft.com/office/drawing/2014/main" id="{BE611C49-A937-704D-A1C4-3B8B0015117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46688" y="0"/>
            <a:ext cx="3897312" cy="4677937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36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t Slide with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umbrella, clock&#10;&#10;Description automatically generated">
            <a:extLst>
              <a:ext uri="{FF2B5EF4-FFF2-40B4-BE49-F238E27FC236}">
                <a16:creationId xmlns="" xmlns:a16="http://schemas.microsoft.com/office/drawing/2014/main" id="{B12DAE3B-613B-9143-9B47-64B61177549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000"/>
          </a:blip>
          <a:srcRect r="20445" b="9975"/>
          <a:stretch/>
        </p:blipFill>
        <p:spPr>
          <a:xfrm>
            <a:off x="5181226" y="513063"/>
            <a:ext cx="3962774" cy="46304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6A4E-2140-A448-8457-05517EDA63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529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umbrella, clock&#10;&#10;Description automatically generated">
            <a:extLst>
              <a:ext uri="{FF2B5EF4-FFF2-40B4-BE49-F238E27FC236}">
                <a16:creationId xmlns="" xmlns:a16="http://schemas.microsoft.com/office/drawing/2014/main" id="{A400AB7D-D739-0E43-AE65-C5FDFBE9357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000"/>
          </a:blip>
          <a:srcRect r="20445" b="9975"/>
          <a:stretch/>
        </p:blipFill>
        <p:spPr>
          <a:xfrm>
            <a:off x="5181226" y="513063"/>
            <a:ext cx="3962774" cy="46304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6A4E-2140-A448-8457-05517EDA63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hart Placeholder 7">
            <a:extLst>
              <a:ext uri="{FF2B5EF4-FFF2-40B4-BE49-F238E27FC236}">
                <a16:creationId xmlns="" xmlns:a16="http://schemas.microsoft.com/office/drawing/2014/main" id="{F7C11B55-AE36-C943-8A59-045C1E1EB1C9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628650" y="1465263"/>
            <a:ext cx="7886700" cy="2962275"/>
          </a:xfrm>
        </p:spPr>
        <p:txBody>
          <a:bodyPr/>
          <a:lstStyle/>
          <a:p>
            <a:r>
              <a:rPr lang="en-US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1568138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umbrella, clock&#10;&#10;Description automatically generated">
            <a:extLst>
              <a:ext uri="{FF2B5EF4-FFF2-40B4-BE49-F238E27FC236}">
                <a16:creationId xmlns="" xmlns:a16="http://schemas.microsoft.com/office/drawing/2014/main" id="{A400AB7D-D739-0E43-AE65-C5FDFBE9357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000"/>
          </a:blip>
          <a:srcRect r="20445" b="9975"/>
          <a:stretch/>
        </p:blipFill>
        <p:spPr>
          <a:xfrm>
            <a:off x="5181226" y="513063"/>
            <a:ext cx="3962774" cy="46304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6A4E-2140-A448-8457-05517EDA63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able Placeholder 3">
            <a:extLst>
              <a:ext uri="{FF2B5EF4-FFF2-40B4-BE49-F238E27FC236}">
                <a16:creationId xmlns="" xmlns:a16="http://schemas.microsoft.com/office/drawing/2014/main" id="{91821F1C-284C-AE45-B528-45F2D6976247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628650" y="1430338"/>
            <a:ext cx="7886700" cy="2963862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380237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55A6BAA6-4112-0B44-AC57-CCC91661946A}"/>
              </a:ext>
            </a:extLst>
          </p:cNvPr>
          <p:cNvSpPr/>
          <p:nvPr userDrawn="1"/>
        </p:nvSpPr>
        <p:spPr>
          <a:xfrm>
            <a:off x="0" y="4680260"/>
            <a:ext cx="9144000" cy="4632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 i="0">
                <a:solidFill>
                  <a:schemeClr val="tx2"/>
                </a:solidFill>
                <a:latin typeface="Adelle SemiBold" panose="02000503060000020004" pitchFamily="2" charset="77"/>
              </a:defRPr>
            </a:lvl1pPr>
          </a:lstStyle>
          <a:p>
            <a:fld id="{EC0C6A4E-2140-A448-8457-05517EDA631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297C47FD-220A-414E-B253-577016D79CF0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578935" y="4791619"/>
            <a:ext cx="2718110" cy="249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494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9" r:id="rId2"/>
    <p:sldLayoutId id="2147483670" r:id="rId3"/>
    <p:sldLayoutId id="2147483663" r:id="rId4"/>
    <p:sldLayoutId id="2147483662" r:id="rId5"/>
    <p:sldLayoutId id="2147483668" r:id="rId6"/>
    <p:sldLayoutId id="2147483664" r:id="rId7"/>
    <p:sldLayoutId id="2147483666" r:id="rId8"/>
    <p:sldLayoutId id="2147483671" r:id="rId9"/>
    <p:sldLayoutId id="2147483667" r:id="rId10"/>
    <p:sldLayoutId id="2147483673" r:id="rId11"/>
    <p:sldLayoutId id="2147483674" r:id="rId12"/>
    <p:sldLayoutId id="2147483672" r:id="rId13"/>
    <p:sldLayoutId id="2147483677" r:id="rId14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 baseline="0">
          <a:solidFill>
            <a:schemeClr val="tx1"/>
          </a:solidFill>
          <a:latin typeface="Adelle" panose="02000503060000020004" pitchFamily="2" charset="77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 baseline="0">
          <a:solidFill>
            <a:schemeClr val="tx2"/>
          </a:solidFill>
          <a:latin typeface="Adelle" panose="02000503060000020004" pitchFamily="2" charset="77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Adelle" panose="02000503060000020004" pitchFamily="2" charset="77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 baseline="0">
          <a:solidFill>
            <a:schemeClr val="accent1"/>
          </a:solidFill>
          <a:latin typeface="Adelle" panose="02000503060000020004" pitchFamily="2" charset="77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 baseline="0">
          <a:solidFill>
            <a:schemeClr val="accent1"/>
          </a:solidFill>
          <a:latin typeface="Adelle" panose="02000503060000020004" pitchFamily="2" charset="77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 baseline="0">
          <a:solidFill>
            <a:schemeClr val="accent1"/>
          </a:solidFill>
          <a:latin typeface="Adelle" panose="02000503060000020004" pitchFamily="2" charset="77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File:Flag_of_New_Zealand_(3-2_aspect_ratio).svg" TargetMode="External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en.wikipedia.org/wiki/Kyrgyzstan" TargetMode="External"/><Relationship Id="rId5" Type="http://schemas.openxmlformats.org/officeDocument/2006/relationships/image" Target="../media/image8.png"/><Relationship Id="rId10" Type="http://schemas.openxmlformats.org/officeDocument/2006/relationships/image" Target="../media/image11.svg"/><Relationship Id="rId4" Type="http://schemas.openxmlformats.org/officeDocument/2006/relationships/hyperlink" Target="https://en.wikipedia.org/wiki/Mexico" TargetMode="External"/><Relationship Id="rId9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D1FAD47-14BC-9641-8530-5DF2D16D3F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Anketa o otvorenosti proračuna za 2019.:</a:t>
            </a:r>
          </a:p>
          <a:p>
            <a:r>
              <a:rPr lang="hr-HR" sz="2400" dirty="0"/>
              <a:t>Promjene u sudjelovanju javnosti i budućim pristupima</a:t>
            </a:r>
          </a:p>
        </p:txBody>
      </p:sp>
    </p:spTree>
    <p:extLst>
      <p:ext uri="{BB962C8B-B14F-4D97-AF65-F5344CB8AC3E}">
        <p14:creationId xmlns:p14="http://schemas.microsoft.com/office/powerpoint/2010/main" val="3940734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="" xmlns:a16="http://schemas.microsoft.com/office/drawing/2014/main" id="{7D992CD3-10A7-48BB-A4AB-FD8DEBAFB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471" y="252278"/>
            <a:ext cx="8307237" cy="897125"/>
          </a:xfrm>
        </p:spPr>
        <p:txBody>
          <a:bodyPr>
            <a:normAutofit fontScale="90000"/>
          </a:bodyPr>
          <a:lstStyle/>
          <a:p>
            <a:pPr algn="ctr"/>
            <a:r>
              <a:rPr lang="hr-HR">
                <a:solidFill>
                  <a:schemeClr val="tx2"/>
                </a:solidFill>
                <a:latin typeface="Adelle"/>
              </a:rPr>
              <a:t>Rezultati sudjelovanja zemalja članica PEMPAL </a:t>
            </a:r>
            <a:r>
              <a:rPr lang="hr-HR" sz="2000"/>
              <a:t/>
            </a:r>
            <a:br>
              <a:rPr lang="hr-HR" sz="2000"/>
            </a:br>
            <a:r>
              <a:rPr lang="hr-HR" sz="2000">
                <a:latin typeface="Adelle"/>
              </a:rPr>
              <a:t/>
            </a:r>
            <a:br>
              <a:rPr lang="hr-HR" sz="2000">
                <a:latin typeface="Adelle"/>
              </a:rPr>
            </a:br>
            <a:r>
              <a:rPr lang="hr-HR" sz="2000" i="1">
                <a:solidFill>
                  <a:schemeClr val="tx2"/>
                </a:solidFill>
                <a:latin typeface="Adelle"/>
              </a:rPr>
              <a:t>Slijedeći globalni trend, više je prilika tijekom izrade i odobrenja proračuna nego tijekom izvršenja</a:t>
            </a:r>
            <a:r>
              <a:rPr lang="hr-HR" sz="1800" i="1">
                <a:solidFill>
                  <a:schemeClr val="tx2"/>
                </a:solidFill>
                <a:latin typeface="Adelle"/>
              </a:rPr>
              <a:t> 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6D61FD1-1F2D-4D2D-9498-5E1E1697A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0ECE-881D-4944-849B-C7C3333C6680}" type="slidenum">
              <a:rPr lang="en-US" altLang="en-US" smtClean="0"/>
              <a:pPr/>
              <a:t>10</a:t>
            </a:fld>
            <a:endParaRPr lang="en-US" altLang="en-US" smtClean="0"/>
          </a:p>
        </p:txBody>
      </p:sp>
      <p:graphicFrame>
        <p:nvGraphicFramePr>
          <p:cNvPr id="13" name="Chart Placeholder 12">
            <a:extLst>
              <a:ext uri="{FF2B5EF4-FFF2-40B4-BE49-F238E27FC236}">
                <a16:creationId xmlns="" xmlns:a16="http://schemas.microsoft.com/office/drawing/2014/main" id="{A2444C81-056D-4C73-9C94-B6E141C1CBC1}"/>
              </a:ext>
            </a:extLst>
          </p:cNvPr>
          <p:cNvGraphicFramePr>
            <a:graphicFrameLocks noGrp="1"/>
          </p:cNvGraphicFramePr>
          <p:nvPr>
            <p:ph type="chart" sz="quarter" idx="13"/>
            <p:extLst>
              <p:ext uri="{D42A27DB-BD31-4B8C-83A1-F6EECF244321}">
                <p14:modId xmlns:p14="http://schemas.microsoft.com/office/powerpoint/2010/main" val="1228855941"/>
              </p:ext>
            </p:extLst>
          </p:nvPr>
        </p:nvGraphicFramePr>
        <p:xfrm>
          <a:off x="628650" y="1396191"/>
          <a:ext cx="7886700" cy="32470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02505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="" xmlns:a16="http://schemas.microsoft.com/office/drawing/2014/main" id="{7D992CD3-10A7-48BB-A4AB-FD8DEBAFB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>
                <a:solidFill>
                  <a:schemeClr val="tx2"/>
                </a:solidFill>
              </a:rPr>
              <a:t>Većina zemalja iz ankete nema više od dva mehanizma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6D61FD1-1F2D-4D2D-9498-5E1E1697A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0ECE-881D-4944-849B-C7C3333C6680}" type="slidenum">
              <a:rPr lang="en-US" altLang="en-US" smtClean="0"/>
              <a:pPr/>
              <a:t>11</a:t>
            </a:fld>
            <a:endParaRPr lang="en-US" altLang="en-US" smtClean="0"/>
          </a:p>
        </p:txBody>
      </p:sp>
      <p:graphicFrame>
        <p:nvGraphicFramePr>
          <p:cNvPr id="6" name="Chart Placeholder 5">
            <a:extLst>
              <a:ext uri="{FF2B5EF4-FFF2-40B4-BE49-F238E27FC236}">
                <a16:creationId xmlns="" xmlns:a16="http://schemas.microsoft.com/office/drawing/2014/main" id="{FFEB0396-3297-4349-8B58-21A58C8BF6CF}"/>
              </a:ext>
            </a:extLst>
          </p:cNvPr>
          <p:cNvGraphicFramePr>
            <a:graphicFrameLocks noGrp="1"/>
          </p:cNvGraphicFramePr>
          <p:nvPr>
            <p:ph type="chart" sz="quarter" idx="13"/>
            <p:extLst>
              <p:ext uri="{D42A27DB-BD31-4B8C-83A1-F6EECF244321}">
                <p14:modId xmlns:p14="http://schemas.microsoft.com/office/powerpoint/2010/main" val="1172362337"/>
              </p:ext>
            </p:extLst>
          </p:nvPr>
        </p:nvGraphicFramePr>
        <p:xfrm>
          <a:off x="628650" y="1465263"/>
          <a:ext cx="7886700" cy="2962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20216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="" xmlns:a16="http://schemas.microsoft.com/office/drawing/2014/main" id="{7D992CD3-10A7-48BB-A4AB-FD8DEBAFB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>
                <a:solidFill>
                  <a:schemeClr val="tx2"/>
                </a:solidFill>
              </a:rPr>
              <a:t>Slično tomu, 10 od 18 ocijenjenih zemalja članica PEMPAL-a ima na raspolaganju dva mehanizma ili manje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6D61FD1-1F2D-4D2D-9498-5E1E1697A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0ECE-881D-4944-849B-C7C3333C6680}" type="slidenum">
              <a:rPr lang="en-US" altLang="en-US" smtClean="0"/>
              <a:pPr/>
              <a:t>12</a:t>
            </a:fld>
            <a:endParaRPr lang="en-US" altLang="en-US" smtClean="0"/>
          </a:p>
        </p:txBody>
      </p:sp>
      <p:graphicFrame>
        <p:nvGraphicFramePr>
          <p:cNvPr id="6" name="Chart Placeholder 5">
            <a:extLst>
              <a:ext uri="{FF2B5EF4-FFF2-40B4-BE49-F238E27FC236}">
                <a16:creationId xmlns="" xmlns:a16="http://schemas.microsoft.com/office/drawing/2014/main" id="{FFEB0396-3297-4349-8B58-21A58C8BF6CF}"/>
              </a:ext>
            </a:extLst>
          </p:cNvPr>
          <p:cNvGraphicFramePr>
            <a:graphicFrameLocks noGrp="1"/>
          </p:cNvGraphicFramePr>
          <p:nvPr>
            <p:ph type="chart" sz="quarter" idx="13"/>
            <p:extLst>
              <p:ext uri="{D42A27DB-BD31-4B8C-83A1-F6EECF244321}">
                <p14:modId xmlns:p14="http://schemas.microsoft.com/office/powerpoint/2010/main" val="2448896556"/>
              </p:ext>
            </p:extLst>
          </p:nvPr>
        </p:nvGraphicFramePr>
        <p:xfrm>
          <a:off x="628650" y="1465263"/>
          <a:ext cx="7886700" cy="2962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500057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="" xmlns:a16="http://schemas.microsoft.com/office/drawing/2014/main" id="{7D992CD3-10A7-48BB-A4AB-FD8DEBAFB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2800">
                <a:solidFill>
                  <a:schemeClr val="tx2"/>
                </a:solidFill>
              </a:rPr>
              <a:t>Javnost sudjeluje u planiranju proračuna na mnogo različitih načina u različitim zemljama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6D61FD1-1F2D-4D2D-9498-5E1E1697A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0ECE-881D-4944-849B-C7C3333C6680}" type="slidenum">
              <a:rPr lang="en-US" altLang="en-US" smtClean="0"/>
              <a:pPr/>
              <a:t>13</a:t>
            </a:fld>
            <a:endParaRPr lang="en-US" altLang="en-US" smtClean="0"/>
          </a:p>
        </p:txBody>
      </p:sp>
      <p:grpSp>
        <p:nvGrpSpPr>
          <p:cNvPr id="20" name="Group 19">
            <a:extLst>
              <a:ext uri="{FF2B5EF4-FFF2-40B4-BE49-F238E27FC236}">
                <a16:creationId xmlns="" xmlns:a16="http://schemas.microsoft.com/office/drawing/2014/main" id="{C4ADFAA8-6CE0-4409-BD5B-FB6A23E93984}"/>
              </a:ext>
            </a:extLst>
          </p:cNvPr>
          <p:cNvGrpSpPr/>
          <p:nvPr/>
        </p:nvGrpSpPr>
        <p:grpSpPr>
          <a:xfrm>
            <a:off x="699836" y="1477209"/>
            <a:ext cx="8001000" cy="2782144"/>
            <a:chOff x="1371600" y="1600198"/>
            <a:chExt cx="8001000" cy="2782144"/>
          </a:xfrm>
        </p:grpSpPr>
        <p:grpSp>
          <p:nvGrpSpPr>
            <p:cNvPr id="15" name="Group 14">
              <a:extLst>
                <a:ext uri="{FF2B5EF4-FFF2-40B4-BE49-F238E27FC236}">
                  <a16:creationId xmlns="" xmlns:a16="http://schemas.microsoft.com/office/drawing/2014/main" id="{F11BCD49-859A-4544-8E3B-1F46E9FC5CA9}"/>
                </a:ext>
              </a:extLst>
            </p:cNvPr>
            <p:cNvGrpSpPr/>
            <p:nvPr/>
          </p:nvGrpSpPr>
          <p:grpSpPr>
            <a:xfrm>
              <a:off x="1381125" y="2322575"/>
              <a:ext cx="7991475" cy="596265"/>
              <a:chOff x="241300" y="2258567"/>
              <a:chExt cx="10655300" cy="795020"/>
            </a:xfrm>
          </p:grpSpPr>
          <p:sp>
            <p:nvSpPr>
              <p:cNvPr id="6" name="Content Placeholder 5">
                <a:extLst>
                  <a:ext uri="{FF2B5EF4-FFF2-40B4-BE49-F238E27FC236}">
                    <a16:creationId xmlns="" xmlns:a16="http://schemas.microsoft.com/office/drawing/2014/main" id="{80D55AB6-3BA6-4B35-9CC1-EA06BA00DCC9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1752600" y="2258567"/>
                <a:ext cx="9144000" cy="7950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34290" rIns="0" bIns="3429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kern="1200">
                    <a:solidFill>
                      <a:srgbClr val="0066A4"/>
                    </a:solidFill>
                    <a:latin typeface="Avenir Next LT Pro" panose="020B0504020202020204" pitchFamily="34" charset="0"/>
                    <a:ea typeface="+mn-ea"/>
                    <a:cs typeface="+mn-cs"/>
                  </a:defRPr>
                </a:lvl1pPr>
                <a:lvl2pPr marL="742950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kern="1200">
                    <a:solidFill>
                      <a:srgbClr val="F68026"/>
                    </a:solidFill>
                    <a:latin typeface="Avenir Next LT Pro" panose="020B0504020202020204" pitchFamily="34" charset="0"/>
                    <a:ea typeface="+mn-ea"/>
                    <a:cs typeface="+mn-cs"/>
                  </a:defRPr>
                </a:lvl2pPr>
                <a:lvl3pPr marL="1143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kern="1200">
                    <a:solidFill>
                      <a:srgbClr val="0066A4"/>
                    </a:solidFill>
                    <a:latin typeface="Avenir Next LT Pro" panose="020B0504020202020204" pitchFamily="34" charset="0"/>
                    <a:ea typeface="+mn-ea"/>
                    <a:cs typeface="+mn-cs"/>
                  </a:defRPr>
                </a:lvl3pPr>
                <a:lvl4pPr marL="1600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kern="1200">
                    <a:solidFill>
                      <a:srgbClr val="0066A4"/>
                    </a:solidFill>
                    <a:latin typeface="Avenir Next LT Pro" panose="020B0504020202020204" pitchFamily="34" charset="0"/>
                    <a:ea typeface="+mn-ea"/>
                    <a:cs typeface="+mn-cs"/>
                  </a:defRPr>
                </a:lvl4pPr>
                <a:lvl5pPr marL="20574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 kern="1200">
                    <a:solidFill>
                      <a:srgbClr val="0066A4"/>
                    </a:solidFill>
                    <a:latin typeface="Avenir Next LT Pro" panose="020B0504020202020204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hr-HR" sz="1600" dirty="0">
                    <a:solidFill>
                      <a:schemeClr val="tx1"/>
                    </a:solidFill>
                    <a:latin typeface="Adelle" panose="02000503060000020004"/>
                  </a:rPr>
                  <a:t>U </a:t>
                </a:r>
                <a:r>
                  <a:rPr lang="hr-HR" sz="1600" b="1" dirty="0">
                    <a:solidFill>
                      <a:schemeClr val="tx1"/>
                    </a:solidFill>
                    <a:latin typeface="Adelle" panose="02000503060000020004"/>
                  </a:rPr>
                  <a:t>Meksiku</a:t>
                </a:r>
                <a:r>
                  <a:rPr lang="hr-HR" sz="1600" dirty="0">
                    <a:solidFill>
                      <a:schemeClr val="tx1"/>
                    </a:solidFill>
                    <a:latin typeface="Adelle" panose="02000503060000020004"/>
                  </a:rPr>
                  <a:t>, vlada uspostavlja mehanizam pod nazivom Socijalni nadzornici: socijalni programi koje nadziru odbori korisnika.</a:t>
                </a:r>
              </a:p>
            </p:txBody>
          </p:sp>
          <p:pic>
            <p:nvPicPr>
              <p:cNvPr id="5" name="Picture 4" descr="A picture containing food, bird&#10;&#10;Description automatically generated">
                <a:extLst>
                  <a:ext uri="{FF2B5EF4-FFF2-40B4-BE49-F238E27FC236}">
                    <a16:creationId xmlns="" xmlns:a16="http://schemas.microsoft.com/office/drawing/2014/main" id="{0A8F91AD-BE8E-483E-9756-B707DD77DC7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="" xmlns:a1611="http://schemas.microsoft.com/office/drawing/2016/11/main" r:id="rId4"/>
                  </a:ext>
                </a:extLst>
              </a:blip>
              <a:stretch>
                <a:fillRect/>
              </a:stretch>
            </p:blipFill>
            <p:spPr>
              <a:xfrm>
                <a:off x="241300" y="2301347"/>
                <a:ext cx="1219200" cy="696976"/>
              </a:xfrm>
              <a:prstGeom prst="rect">
                <a:avLst/>
              </a:prstGeom>
            </p:spPr>
          </p:pic>
        </p:grpSp>
        <p:grpSp>
          <p:nvGrpSpPr>
            <p:cNvPr id="14" name="Group 13">
              <a:extLst>
                <a:ext uri="{FF2B5EF4-FFF2-40B4-BE49-F238E27FC236}">
                  <a16:creationId xmlns="" xmlns:a16="http://schemas.microsoft.com/office/drawing/2014/main" id="{47490143-0668-4211-8521-D8021855254B}"/>
                </a:ext>
              </a:extLst>
            </p:cNvPr>
            <p:cNvGrpSpPr/>
            <p:nvPr/>
          </p:nvGrpSpPr>
          <p:grpSpPr>
            <a:xfrm>
              <a:off x="1371600" y="1600198"/>
              <a:ext cx="7296148" cy="605789"/>
              <a:chOff x="304800" y="4419599"/>
              <a:chExt cx="9728197" cy="807719"/>
            </a:xfrm>
          </p:grpSpPr>
          <p:sp>
            <p:nvSpPr>
              <p:cNvPr id="10" name="Content Placeholder 5">
                <a:extLst>
                  <a:ext uri="{FF2B5EF4-FFF2-40B4-BE49-F238E27FC236}">
                    <a16:creationId xmlns="" xmlns:a16="http://schemas.microsoft.com/office/drawing/2014/main" id="{C0F424A4-9830-4545-9549-F10CADB0E8C4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1752600" y="4419599"/>
                <a:ext cx="8280397" cy="8077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34290" rIns="0" bIns="3429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kern="1200">
                    <a:solidFill>
                      <a:srgbClr val="0066A4"/>
                    </a:solidFill>
                    <a:latin typeface="Avenir Next LT Pro" panose="020B0504020202020204" pitchFamily="34" charset="0"/>
                    <a:ea typeface="+mn-ea"/>
                    <a:cs typeface="+mn-cs"/>
                  </a:defRPr>
                </a:lvl1pPr>
                <a:lvl2pPr marL="742950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kern="1200">
                    <a:solidFill>
                      <a:srgbClr val="F68026"/>
                    </a:solidFill>
                    <a:latin typeface="Avenir Next LT Pro" panose="020B0504020202020204" pitchFamily="34" charset="0"/>
                    <a:ea typeface="+mn-ea"/>
                    <a:cs typeface="+mn-cs"/>
                  </a:defRPr>
                </a:lvl2pPr>
                <a:lvl3pPr marL="1143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kern="1200">
                    <a:solidFill>
                      <a:srgbClr val="0066A4"/>
                    </a:solidFill>
                    <a:latin typeface="Avenir Next LT Pro" panose="020B0504020202020204" pitchFamily="34" charset="0"/>
                    <a:ea typeface="+mn-ea"/>
                    <a:cs typeface="+mn-cs"/>
                  </a:defRPr>
                </a:lvl3pPr>
                <a:lvl4pPr marL="1600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kern="1200">
                    <a:solidFill>
                      <a:srgbClr val="0066A4"/>
                    </a:solidFill>
                    <a:latin typeface="Avenir Next LT Pro" panose="020B0504020202020204" pitchFamily="34" charset="0"/>
                    <a:ea typeface="+mn-ea"/>
                    <a:cs typeface="+mn-cs"/>
                  </a:defRPr>
                </a:lvl4pPr>
                <a:lvl5pPr marL="20574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 kern="1200">
                    <a:solidFill>
                      <a:srgbClr val="0066A4"/>
                    </a:solidFill>
                    <a:latin typeface="Avenir Next LT Pro" panose="020B0504020202020204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hr-HR" sz="1600" dirty="0">
                    <a:solidFill>
                      <a:schemeClr val="tx1"/>
                    </a:solidFill>
                    <a:latin typeface="Adelle" panose="02000503060000020004"/>
                  </a:rPr>
                  <a:t>U</a:t>
                </a:r>
                <a:r>
                  <a:rPr lang="hr-HR" sz="1600" b="1" dirty="0">
                    <a:solidFill>
                      <a:schemeClr val="tx1"/>
                    </a:solidFill>
                    <a:latin typeface="Adelle" panose="02000503060000020004"/>
                  </a:rPr>
                  <a:t> </a:t>
                </a:r>
                <a:r>
                  <a:rPr lang="hr-HR" sz="1600" b="1" dirty="0" err="1">
                    <a:solidFill>
                      <a:schemeClr val="tx1"/>
                    </a:solidFill>
                    <a:latin typeface="Adelle" panose="02000503060000020004"/>
                  </a:rPr>
                  <a:t>Kirgiskoj</a:t>
                </a:r>
                <a:r>
                  <a:rPr lang="hr-HR" sz="1600" b="1" dirty="0">
                    <a:solidFill>
                      <a:schemeClr val="tx1"/>
                    </a:solidFill>
                    <a:latin typeface="Adelle" panose="02000503060000020004"/>
                  </a:rPr>
                  <a:t> Republici</a:t>
                </a:r>
                <a:r>
                  <a:rPr lang="hr-HR" sz="1600" dirty="0">
                    <a:solidFill>
                      <a:schemeClr val="tx1"/>
                    </a:solidFill>
                    <a:latin typeface="Adelle" panose="02000503060000020004"/>
                  </a:rPr>
                  <a:t>,</a:t>
                </a:r>
                <a:r>
                  <a:rPr lang="hr-HR" sz="1600" b="1" dirty="0">
                    <a:solidFill>
                      <a:schemeClr val="tx1"/>
                    </a:solidFill>
                    <a:latin typeface="Adelle" panose="02000503060000020004"/>
                  </a:rPr>
                  <a:t> </a:t>
                </a:r>
                <a:r>
                  <a:rPr lang="hr-HR" sz="1600" dirty="0">
                    <a:solidFill>
                      <a:schemeClr val="tx1"/>
                    </a:solidFill>
                    <a:latin typeface="Adelle" panose="02000503060000020004"/>
                  </a:rPr>
                  <a:t>Ministarstvo financija objavljuje materijale prije otvorenih javnih rasprava.</a:t>
                </a:r>
              </a:p>
            </p:txBody>
          </p:sp>
          <p:pic>
            <p:nvPicPr>
              <p:cNvPr id="12" name="Picture 11">
                <a:extLst>
                  <a:ext uri="{FF2B5EF4-FFF2-40B4-BE49-F238E27FC236}">
                    <a16:creationId xmlns="" xmlns:a16="http://schemas.microsoft.com/office/drawing/2014/main" id="{CAA0C326-2A3F-47A2-AE31-AC1CEA757EF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="" xmlns:a1611="http://schemas.microsoft.com/office/drawing/2016/11/main" r:id="rId6"/>
                  </a:ext>
                </a:extLst>
              </a:blip>
              <a:stretch>
                <a:fillRect/>
              </a:stretch>
            </p:blipFill>
            <p:spPr>
              <a:xfrm>
                <a:off x="304800" y="4462379"/>
                <a:ext cx="1219200" cy="731520"/>
              </a:xfrm>
              <a:prstGeom prst="rect">
                <a:avLst/>
              </a:prstGeom>
            </p:spPr>
          </p:pic>
        </p:grpSp>
        <p:pic>
          <p:nvPicPr>
            <p:cNvPr id="11" name="Picture 10" descr="A close up of a flag&#10;&#10;Description automatically generated">
              <a:extLst>
                <a:ext uri="{FF2B5EF4-FFF2-40B4-BE49-F238E27FC236}">
                  <a16:creationId xmlns="" xmlns:a16="http://schemas.microsoft.com/office/drawing/2014/main" id="{0892F4CE-05B7-407F-8F9A-10030DADCA1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="" xmlns:a1611="http://schemas.microsoft.com/office/drawing/2016/11/main" r:id="rId8"/>
                </a:ext>
              </a:extLst>
            </a:blip>
            <a:stretch>
              <a:fillRect/>
            </a:stretch>
          </p:blipFill>
          <p:spPr>
            <a:xfrm>
              <a:off x="1371600" y="3118184"/>
              <a:ext cx="914400" cy="522732"/>
            </a:xfrm>
            <a:prstGeom prst="rect">
              <a:avLst/>
            </a:prstGeom>
          </p:spPr>
        </p:pic>
        <p:sp>
          <p:nvSpPr>
            <p:cNvPr id="13" name="Content Placeholder 5">
              <a:extLst>
                <a:ext uri="{FF2B5EF4-FFF2-40B4-BE49-F238E27FC236}">
                  <a16:creationId xmlns="" xmlns:a16="http://schemas.microsoft.com/office/drawing/2014/main" id="{CC83FA47-42B5-4BD8-9655-18D8090B26D5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2475308" y="3086100"/>
              <a:ext cx="6858000" cy="6557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34290" rIns="0" bIns="3429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2800" kern="1200">
                  <a:solidFill>
                    <a:srgbClr val="0066A4"/>
                  </a:solidFill>
                  <a:latin typeface="Avenir Next LT Pro" panose="020B0504020202020204" pitchFamily="34" charset="0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400" kern="1200">
                  <a:solidFill>
                    <a:srgbClr val="F68026"/>
                  </a:solidFill>
                  <a:latin typeface="Avenir Next LT Pro" panose="020B0504020202020204" pitchFamily="34" charset="0"/>
                  <a:ea typeface="+mn-ea"/>
                  <a:cs typeface="+mn-cs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0066A4"/>
                  </a:solidFill>
                  <a:latin typeface="Avenir Next LT Pro" panose="020B0504020202020204" pitchFamily="34" charset="0"/>
                  <a:ea typeface="+mn-ea"/>
                  <a:cs typeface="+mn-cs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kern="1200">
                  <a:solidFill>
                    <a:srgbClr val="0066A4"/>
                  </a:solidFill>
                  <a:latin typeface="Avenir Next LT Pro" panose="020B0504020202020204" pitchFamily="34" charset="0"/>
                  <a:ea typeface="+mn-ea"/>
                  <a:cs typeface="+mn-cs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600" kern="1200">
                  <a:solidFill>
                    <a:srgbClr val="0066A4"/>
                  </a:solidFill>
                  <a:latin typeface="Avenir Next LT Pro" panose="020B0504020202020204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hr-HR" sz="1600" b="1" dirty="0">
                  <a:solidFill>
                    <a:schemeClr val="tx1"/>
                  </a:solidFill>
                  <a:latin typeface="Adelle" panose="02000503060000020004"/>
                </a:rPr>
                <a:t>Parlament Novog Zelanda</a:t>
              </a:r>
              <a:r>
                <a:rPr lang="hr-HR" sz="1600" dirty="0">
                  <a:solidFill>
                    <a:schemeClr val="tx1"/>
                  </a:solidFill>
                  <a:latin typeface="Adelle" panose="02000503060000020004"/>
                </a:rPr>
                <a:t> održava rasprave prije izrade proračuna, u kojima se traže pisani podnesci i usmena svjedočenja članova javnosti. </a:t>
              </a:r>
            </a:p>
          </p:txBody>
        </p:sp>
        <p:pic>
          <p:nvPicPr>
            <p:cNvPr id="16" name="Picture 15">
              <a:extLst>
                <a:ext uri="{FF2B5EF4-FFF2-40B4-BE49-F238E27FC236}">
                  <a16:creationId xmlns="" xmlns:a16="http://schemas.microsoft.com/office/drawing/2014/main" id="{74720FDD-B53B-4D96-BEC5-02A40423362E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="" xmlns:asvg="http://schemas.microsoft.com/office/drawing/2016/SVG/main" r:embed="rId10"/>
                </a:ext>
              </a:extLst>
            </a:blip>
            <a:srcRect/>
            <a:stretch/>
          </p:blipFill>
          <p:spPr>
            <a:xfrm>
              <a:off x="1375852" y="3861134"/>
              <a:ext cx="781812" cy="521208"/>
            </a:xfrm>
            <a:prstGeom prst="rect">
              <a:avLst/>
            </a:prstGeom>
          </p:spPr>
        </p:pic>
        <p:sp>
          <p:nvSpPr>
            <p:cNvPr id="17" name="Content Placeholder 5">
              <a:extLst>
                <a:ext uri="{FF2B5EF4-FFF2-40B4-BE49-F238E27FC236}">
                  <a16:creationId xmlns="" xmlns:a16="http://schemas.microsoft.com/office/drawing/2014/main" id="{95FF869D-64DD-464A-9CF2-00D0FE2CDCFD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2457450" y="3829049"/>
              <a:ext cx="6249590" cy="548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34290" rIns="0" bIns="3429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2800" kern="1200">
                  <a:solidFill>
                    <a:srgbClr val="0066A4"/>
                  </a:solidFill>
                  <a:latin typeface="Avenir Next LT Pro" panose="020B0504020202020204" pitchFamily="34" charset="0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400" kern="1200">
                  <a:solidFill>
                    <a:srgbClr val="F68026"/>
                  </a:solidFill>
                  <a:latin typeface="Avenir Next LT Pro" panose="020B0504020202020204" pitchFamily="34" charset="0"/>
                  <a:ea typeface="+mn-ea"/>
                  <a:cs typeface="+mn-cs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0066A4"/>
                  </a:solidFill>
                  <a:latin typeface="Avenir Next LT Pro" panose="020B0504020202020204" pitchFamily="34" charset="0"/>
                  <a:ea typeface="+mn-ea"/>
                  <a:cs typeface="+mn-cs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kern="1200">
                  <a:solidFill>
                    <a:srgbClr val="0066A4"/>
                  </a:solidFill>
                  <a:latin typeface="Avenir Next LT Pro" panose="020B0504020202020204" pitchFamily="34" charset="0"/>
                  <a:ea typeface="+mn-ea"/>
                  <a:cs typeface="+mn-cs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600" kern="1200">
                  <a:solidFill>
                    <a:srgbClr val="0066A4"/>
                  </a:solidFill>
                  <a:latin typeface="Avenir Next LT Pro" panose="020B0504020202020204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hr-HR" sz="1400" dirty="0">
                  <a:solidFill>
                    <a:schemeClr val="tx1"/>
                  </a:solidFill>
                  <a:latin typeface="Adelle" panose="02000503060000020004"/>
                </a:rPr>
                <a:t>U </a:t>
              </a:r>
              <a:r>
                <a:rPr lang="hr-HR" sz="1400" b="1" dirty="0">
                  <a:solidFill>
                    <a:schemeClr val="tx1"/>
                  </a:solidFill>
                  <a:latin typeface="Adelle" panose="02000503060000020004"/>
                </a:rPr>
                <a:t>Ukrajini</a:t>
              </a:r>
              <a:r>
                <a:rPr lang="hr-HR" sz="1400" dirty="0">
                  <a:solidFill>
                    <a:schemeClr val="tx1"/>
                  </a:solidFill>
                  <a:latin typeface="Adelle" panose="02000503060000020004"/>
                </a:rPr>
                <a:t>, mehanizam „stručne javnosti” unutar Ministarstva gospodarstva i trgovine omogućuje članovim civilnog društva da daju povrate informacije službenicima Ministarstva te da s njima razmjenjuju mišljenja.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528490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08C6C1B-3F1E-4176-89FD-FF501C99E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Preporuke za </a:t>
            </a:r>
            <a:r>
              <a:rPr lang="hr-HR" dirty="0" smtClean="0">
                <a:solidFill>
                  <a:schemeClr val="tx2"/>
                </a:solidFill>
              </a:rPr>
              <a:t>buduće povećanje </a:t>
            </a:r>
            <a:r>
              <a:rPr lang="hr-HR" dirty="0">
                <a:solidFill>
                  <a:schemeClr val="tx2"/>
                </a:solidFill>
              </a:rPr>
              <a:t>sudjelovanja javnosti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3A019D37-B9CE-455A-A394-126597D42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1"/>
                </a:solidFill>
              </a:rPr>
              <a:t>Daljnje institucionaliziranje novouvedenih mehanizama kako bi se izbjegla volatilnost i regresija.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1"/>
                </a:solidFill>
              </a:rPr>
              <a:t>Usmjeravanje pažnje na stvaranje više prilika za sudjelovanje u pregledu revizorskog izvješća koji provodi zakonodavna vlast i za doprinos istragama koje provodi VRI.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1"/>
                </a:solidFill>
              </a:rPr>
              <a:t>Ulaganje većih napora kako bi se uključili ranjivi i/ili nedovoljno zastupljeni članovi javnosti (npr. pojedinci koji žive u siromaštvu te vjerske ili etničke manjine).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1"/>
                </a:solidFill>
              </a:rPr>
              <a:t>Daljnje dokumentiranje novih i inovativnih praksi koje nastaju u Europi i srednjoj Aziji s pomoću alata kao što je proizvod znanja BLTWG-a.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C6FDCC9-61E8-42C7-81CD-2D26EF1E1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0ECE-881D-4944-849B-C7C3333C6680}" type="slidenum">
              <a:rPr lang="en-US" altLang="en-US" smtClean="0"/>
              <a:pPr/>
              <a:t>14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269120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08C6C1B-3F1E-4176-89FD-FF501C99E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036" y="273844"/>
            <a:ext cx="8066314" cy="994172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Napomene u pogledu proizvoda znanja BLTWG-a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3A019D37-B9CE-455A-A394-126597D42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1"/>
                </a:solidFill>
              </a:rPr>
              <a:t>U usporedbi s izmjenama odjeljka o sudjelovanju u anketi o otvorenosti proračuna od 2015. do 2017., pitanja uključena u anketu iz 2019. uglavnom se nisu promijenila od 2017. te se i dalje temelje na načelima ankete o otvorenosti proračuna; upućivanja u proizvodima znanja na anketu o otvorenosti proračuna stoga se ne moraju mijenjati.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1"/>
                </a:solidFill>
              </a:rPr>
              <a:t>Prvi put od unošenja trenutačnih pitanja o sudjelovanju u anketu o otvorenosti proračuna iz 2017., dvije zemlje pružaju prikladne (&gt;61/100) prilike za sudjelovanje u cijelom ciklusu planiranja proračuna: Južna Koreja i Ujedinjena Kraljevina.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1"/>
                </a:solidFill>
              </a:rPr>
              <a:t>Zemlje članice PEMPAL-a imaju bolje rezultate od svjetskog prosjeka, ali i dalje imaju mnogo prostora za povećanje sudjelovanja javnosti, osobito u pogledu pružanja više prilika nedovoljno zastupljenom stanovništvu, obuhvaćanja više tema tijekom komunikacije s građanima i pružanju povratnih informacija o tome kako se upotrijebilo mišljenje javnosti.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C6FDCC9-61E8-42C7-81CD-2D26EF1E1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0ECE-881D-4944-849B-C7C3333C6680}" type="slidenum">
              <a:rPr lang="en-US" altLang="en-US" smtClean="0"/>
              <a:pPr/>
              <a:t>15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220548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08C6C1B-3F1E-4176-89FD-FF501C99E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>
                <a:solidFill>
                  <a:schemeClr val="tx2"/>
                </a:solidFill>
              </a:rPr>
              <a:t>Novi poziv na djelovanje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3A019D37-B9CE-455A-A394-126597D42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>
                <a:solidFill>
                  <a:schemeClr val="tx1"/>
                </a:solidFill>
              </a:rPr>
              <a:t>Pozivamo vlade da u sljedećih pet godina: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pPr marL="857250" lvl="1" indent="-342900"/>
            <a:r>
              <a:rPr lang="hr-HR" sz="2100" b="1" dirty="0"/>
              <a:t>Omoguće dovoljnu transparentnost proračuna (postignu rezultat od 61 boda ili više) </a:t>
            </a:r>
          </a:p>
          <a:p>
            <a:pPr marL="857250" lvl="1" indent="-342900"/>
            <a:r>
              <a:rPr lang="hr-HR" sz="2100" b="1" dirty="0"/>
              <a:t>Povećaju sudjelovanje javnosti u planiranju proračuna (postignu rezultat od 41 boda ili više)</a:t>
            </a:r>
          </a:p>
          <a:p>
            <a:pPr marL="857250" lvl="1" indent="-342900"/>
            <a:r>
              <a:rPr lang="hr-HR" sz="2100" b="1" dirty="0"/>
              <a:t>Ojačaju kontrolu i nadzor izvršenja proračuna </a:t>
            </a:r>
          </a:p>
          <a:p>
            <a:pPr marL="857250" lvl="1" indent="-342900"/>
            <a:r>
              <a:rPr lang="hr-HR" sz="2100" b="1" dirty="0"/>
              <a:t>Održavaju i institucionaliziraju poboljšanja otvorenosti proračuna</a:t>
            </a:r>
          </a:p>
          <a:p>
            <a:pPr lvl="1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C6FDCC9-61E8-42C7-81CD-2D26EF1E1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0ECE-881D-4944-849B-C7C3333C6680}" type="slidenum">
              <a:rPr lang="en-US" altLang="en-US" smtClean="0"/>
              <a:pPr/>
              <a:t>16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744409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="" xmlns:a16="http://schemas.microsoft.com/office/drawing/2014/main" id="{41D4FDB1-DDC1-D940-B8CE-8A7A4E6822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7214" y="1178009"/>
            <a:ext cx="4683347" cy="2640012"/>
          </a:xfrm>
        </p:spPr>
        <p:txBody>
          <a:bodyPr>
            <a:normAutofit/>
          </a:bodyPr>
          <a:lstStyle/>
          <a:p>
            <a:r>
              <a:rPr lang="hr-HR" sz="3300" b="1"/>
              <a:t>Hvala!</a:t>
            </a:r>
          </a:p>
          <a:p>
            <a:endParaRPr lang="en-US" dirty="0"/>
          </a:p>
          <a:p>
            <a:r>
              <a:rPr lang="hr-HR" sz="2100" i="1">
                <a:solidFill>
                  <a:schemeClr val="bg1"/>
                </a:solidFill>
              </a:rPr>
              <a:t>Radujemo se vašim pitanjima tijekom bloka za pitanja i odgovore.</a:t>
            </a:r>
          </a:p>
        </p:txBody>
      </p:sp>
    </p:spTree>
    <p:extLst>
      <p:ext uri="{BB962C8B-B14F-4D97-AF65-F5344CB8AC3E}">
        <p14:creationId xmlns:p14="http://schemas.microsoft.com/office/powerpoint/2010/main" val="2586111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2E23DC5-C6A5-4287-ABEA-A519ECCF1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584418"/>
          </a:xfrm>
        </p:spPr>
        <p:txBody>
          <a:bodyPr>
            <a:normAutofit/>
          </a:bodyPr>
          <a:lstStyle/>
          <a:p>
            <a:r>
              <a:rPr lang="hr-HR">
                <a:solidFill>
                  <a:schemeClr val="tx2"/>
                </a:solidFill>
              </a:rPr>
              <a:t>Stalno zagovaranje otvorenih proračuna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FA0B24C-18CC-4C39-BF20-366286641F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386" y="1099644"/>
            <a:ext cx="7886700" cy="351151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1"/>
                </a:solidFill>
              </a:rPr>
              <a:t>Proračuni su ključni za stvarnu provedbu politika vlade, osobito za manje razvijene zajednice.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1"/>
                </a:solidFill>
                <a:latin typeface="Adelle"/>
              </a:rPr>
              <a:t>U odgovoru na </a:t>
            </a:r>
            <a:r>
              <a:rPr lang="hr-HR" dirty="0" err="1">
                <a:solidFill>
                  <a:schemeClr val="tx1"/>
                </a:solidFill>
                <a:latin typeface="Adelle"/>
              </a:rPr>
              <a:t>pandemiju</a:t>
            </a:r>
            <a:r>
              <a:rPr lang="hr-HR" dirty="0">
                <a:solidFill>
                  <a:schemeClr val="tx1"/>
                </a:solidFill>
                <a:latin typeface="Adelle"/>
              </a:rPr>
              <a:t> COVID-19 i njezine ekonomske posljedice, države su donijele dosad neviđene fiskalne odluke.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1"/>
                </a:solidFill>
                <a:latin typeface="Adelle"/>
              </a:rPr>
              <a:t>Tijekom kriza, ali i u razdobljima stabilnosti, presudni su </a:t>
            </a:r>
            <a:r>
              <a:rPr lang="hr-HR" b="1" dirty="0">
                <a:solidFill>
                  <a:schemeClr val="tx1"/>
                </a:solidFill>
                <a:latin typeface="Adelle"/>
              </a:rPr>
              <a:t>otvoreni </a:t>
            </a:r>
            <a:r>
              <a:rPr lang="hr-HR" dirty="0">
                <a:solidFill>
                  <a:schemeClr val="tx1"/>
                </a:solidFill>
                <a:latin typeface="Adelle"/>
              </a:rPr>
              <a:t>proračuni: omogućuju učinkovitiju alokaciju sredstava, poboljšavaju pružanje usluga i pridonose boljem upravljanju.</a:t>
            </a:r>
          </a:p>
          <a:p>
            <a:pPr marL="342900" indent="-342900">
              <a:buChar char="•"/>
            </a:pPr>
            <a:r>
              <a:rPr lang="hr-HR" dirty="0">
                <a:solidFill>
                  <a:schemeClr val="tx1"/>
                </a:solidFill>
                <a:latin typeface="Adelle"/>
              </a:rPr>
              <a:t>Transparentnost, sudjelovanje javnosti i strog nadzor ključni su u krizi kako bi se pridobilo povjerenje javnosti. </a:t>
            </a:r>
          </a:p>
          <a:p>
            <a:pPr marL="342900" indent="-342900"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80681400-AFD2-4BDD-9C52-63D95EBE0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6A4E-2140-A448-8457-05517EDA6312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03340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08C6C1B-3F1E-4176-89FD-FF501C99E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>
                <a:solidFill>
                  <a:schemeClr val="tx2"/>
                </a:solidFill>
              </a:rPr>
              <a:t>Anketa o otvorenosti proračuna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3A019D37-B9CE-455A-A394-126597D42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hr-HR" sz="2400">
                <a:solidFill>
                  <a:schemeClr val="tx1"/>
                </a:solidFill>
              </a:rPr>
              <a:t>Njome se mjere tri aspekta otvorenih proračuna: </a:t>
            </a:r>
          </a:p>
          <a:p>
            <a:endParaRPr lang="en-US" sz="2400" dirty="0">
              <a:solidFill>
                <a:schemeClr val="tx1"/>
              </a:solidFill>
              <a:latin typeface="Adelle"/>
            </a:endParaRPr>
          </a:p>
          <a:p>
            <a:pPr lvl="1"/>
            <a:r>
              <a:rPr lang="hr-HR" sz="2400" b="1"/>
              <a:t>transparentnost</a:t>
            </a:r>
            <a:r>
              <a:rPr lang="hr-HR" sz="2400"/>
              <a:t> u pogledu toga kako se prikupljaju i troše javna sredstva, </a:t>
            </a:r>
          </a:p>
          <a:p>
            <a:pPr lvl="1"/>
            <a:r>
              <a:rPr lang="hr-HR" sz="2400"/>
              <a:t>prilike za </a:t>
            </a:r>
            <a:r>
              <a:rPr lang="hr-HR" sz="2400" b="1"/>
              <a:t>sudjelovanje</a:t>
            </a:r>
            <a:r>
              <a:rPr lang="hr-HR" sz="2400"/>
              <a:t> u odlukama o proračunskoj politici, i</a:t>
            </a:r>
          </a:p>
          <a:p>
            <a:pPr lvl="1"/>
            <a:r>
              <a:rPr lang="hr-HR" sz="2400" b="1"/>
              <a:t>nadzor</a:t>
            </a:r>
            <a:r>
              <a:rPr lang="hr-HR" sz="2400"/>
              <a:t> koji provode neovisne zakonodavne vlasti i revizijske institucije.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C6FDCC9-61E8-42C7-81CD-2D26EF1E1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0ECE-881D-4944-849B-C7C3333C6680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46753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08C6C1B-3F1E-4176-89FD-FF501C99E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>
                <a:solidFill>
                  <a:schemeClr val="tx2"/>
                </a:solidFill>
              </a:rPr>
              <a:t>U Anketu o otvorenosti proračuna za 2019. uključene su zemlje članice PEMPAL-a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3A019D37-B9CE-455A-A394-126597D4280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hr-HR" sz="2200">
                <a:solidFill>
                  <a:schemeClr val="tx1"/>
                </a:solidFill>
              </a:rPr>
              <a:t>Albanija		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200">
                <a:solidFill>
                  <a:schemeClr val="tx1"/>
                </a:solidFill>
              </a:rPr>
              <a:t>Azerbajdžan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200">
                <a:solidFill>
                  <a:schemeClr val="tx1"/>
                </a:solidFill>
              </a:rPr>
              <a:t>Bosna i Hercegovina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200">
                <a:solidFill>
                  <a:schemeClr val="tx1"/>
                </a:solidFill>
              </a:rPr>
              <a:t>Bugarska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200">
                <a:solidFill>
                  <a:schemeClr val="tx1"/>
                </a:solidFill>
              </a:rPr>
              <a:t>Hrvatska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200">
                <a:solidFill>
                  <a:schemeClr val="tx1"/>
                </a:solidFill>
              </a:rPr>
              <a:t>Češka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200">
                <a:solidFill>
                  <a:schemeClr val="tx1"/>
                </a:solidFill>
              </a:rPr>
              <a:t>Gruzija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200">
                <a:solidFill>
                  <a:schemeClr val="tx1"/>
                </a:solidFill>
              </a:rPr>
              <a:t>Mađarska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200">
                <a:solidFill>
                  <a:schemeClr val="tx1"/>
                </a:solidFill>
              </a:rPr>
              <a:t>Kazahstan</a:t>
            </a:r>
          </a:p>
          <a:p>
            <a:r>
              <a:rPr lang="hr-HR" sz="2200">
                <a:solidFill>
                  <a:schemeClr val="tx1"/>
                </a:solidFill>
              </a:rPr>
              <a:t/>
            </a:r>
            <a:br>
              <a:rPr lang="hr-HR" sz="2200">
                <a:solidFill>
                  <a:schemeClr val="tx1"/>
                </a:solidFill>
              </a:rPr>
            </a:br>
            <a:endParaRPr lang="hr-HR" sz="220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7192386-9383-4D85-827D-BC4C32F9F11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 startAt="10"/>
            </a:pPr>
            <a:r>
              <a:rPr lang="hr-HR" sz="2200">
                <a:solidFill>
                  <a:schemeClr val="tx1"/>
                </a:solidFill>
              </a:rPr>
              <a:t>Kirgiska Republika</a:t>
            </a:r>
          </a:p>
          <a:p>
            <a:pPr marL="457200" indent="-457200">
              <a:buFont typeface="+mj-lt"/>
              <a:buAutoNum type="arabicPeriod" startAt="10"/>
            </a:pPr>
            <a:r>
              <a:rPr lang="hr-HR" sz="2200">
                <a:solidFill>
                  <a:schemeClr val="tx1"/>
                </a:solidFill>
              </a:rPr>
              <a:t>Moldova</a:t>
            </a:r>
          </a:p>
          <a:p>
            <a:pPr marL="457200" indent="-457200">
              <a:buFont typeface="+mj-lt"/>
              <a:buAutoNum type="arabicPeriod" startAt="10"/>
            </a:pPr>
            <a:r>
              <a:rPr lang="hr-HR" sz="2200">
                <a:solidFill>
                  <a:schemeClr val="tx1"/>
                </a:solidFill>
              </a:rPr>
              <a:t>Sjeverna Makedonija</a:t>
            </a:r>
          </a:p>
          <a:p>
            <a:pPr marL="457200" indent="-457200">
              <a:buFont typeface="+mj-lt"/>
              <a:buAutoNum type="arabicPeriod" startAt="10"/>
            </a:pPr>
            <a:r>
              <a:rPr lang="hr-HR" sz="2200">
                <a:solidFill>
                  <a:schemeClr val="tx1"/>
                </a:solidFill>
              </a:rPr>
              <a:t>Rumunjska</a:t>
            </a:r>
          </a:p>
          <a:p>
            <a:pPr marL="457200" indent="-457200">
              <a:buFont typeface="+mj-lt"/>
              <a:buAutoNum type="arabicPeriod" startAt="10"/>
            </a:pPr>
            <a:r>
              <a:rPr lang="hr-HR" sz="2200">
                <a:solidFill>
                  <a:schemeClr val="tx1"/>
                </a:solidFill>
              </a:rPr>
              <a:t>Rusija</a:t>
            </a:r>
          </a:p>
          <a:p>
            <a:pPr marL="457200" indent="-457200">
              <a:buFont typeface="+mj-lt"/>
              <a:buAutoNum type="arabicPeriod" startAt="10"/>
            </a:pPr>
            <a:r>
              <a:rPr lang="hr-HR" sz="2200">
                <a:solidFill>
                  <a:schemeClr val="tx1"/>
                </a:solidFill>
              </a:rPr>
              <a:t>Srbija</a:t>
            </a:r>
          </a:p>
          <a:p>
            <a:pPr marL="457200" indent="-457200">
              <a:buFont typeface="+mj-lt"/>
              <a:buAutoNum type="arabicPeriod" startAt="10"/>
            </a:pPr>
            <a:r>
              <a:rPr lang="hr-HR" sz="2200">
                <a:solidFill>
                  <a:schemeClr val="tx1"/>
                </a:solidFill>
              </a:rPr>
              <a:t>Tadžikistan</a:t>
            </a:r>
          </a:p>
          <a:p>
            <a:pPr marL="457200" indent="-457200">
              <a:buFont typeface="+mj-lt"/>
              <a:buAutoNum type="arabicPeriod" startAt="10"/>
            </a:pPr>
            <a:r>
              <a:rPr lang="hr-HR" sz="2200">
                <a:solidFill>
                  <a:schemeClr val="tx1"/>
                </a:solidFill>
              </a:rPr>
              <a:t>Turska</a:t>
            </a:r>
          </a:p>
          <a:p>
            <a:pPr marL="457200" indent="-457200">
              <a:buFont typeface="+mj-lt"/>
              <a:buAutoNum type="arabicPeriod" startAt="10"/>
            </a:pPr>
            <a:r>
              <a:rPr lang="hr-HR" sz="2200">
                <a:solidFill>
                  <a:schemeClr val="tx1"/>
                </a:solidFill>
              </a:rPr>
              <a:t>Ukrajina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C6FDCC9-61E8-42C7-81CD-2D26EF1E1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0ECE-881D-4944-849B-C7C3333C6680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12636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08C6C1B-3F1E-4176-89FD-FF501C99E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200">
                <a:solidFill>
                  <a:schemeClr val="tx2"/>
                </a:solidFill>
              </a:rPr>
              <a:t>Unatoč ostvarivanju dobiti, trenutačne razine transparentnosti i dalje su ograničene (globalno / </a:t>
            </a:r>
            <a:r>
              <a:rPr lang="hr-HR" sz="3200" b="1">
                <a:solidFill>
                  <a:schemeClr val="tx1">
                    <a:lumMod val="75000"/>
                  </a:schemeClr>
                </a:solidFill>
              </a:rPr>
              <a:t>PEMPAL</a:t>
            </a:r>
            <a:r>
              <a:rPr lang="hr-HR" sz="320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C6FDCC9-61E8-42C7-81CD-2D26EF1E1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B20ECE-881D-4944-849B-C7C3333C6680}" type="slidenum">
              <a:rPr kumimoji="0" lang="en-US" altLang="en-US" sz="1100" b="1" i="0" u="none" strike="noStrike" kern="1200" cap="none" spc="0" normalizeH="0" baseline="0" noProof="0" smtClean="0">
                <a:ln>
                  <a:noFill/>
                </a:ln>
                <a:solidFill>
                  <a:srgbClr val="EB7025"/>
                </a:solidFill>
                <a:effectLst/>
                <a:uLnTx/>
                <a:uFillTx/>
                <a:latin typeface="Adelle SemiBold" panose="02000503060000020004" pitchFamily="2" charset="77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100" b="1" i="0" u="none" strike="noStrike" kern="1200" cap="none" spc="0" normalizeH="0" baseline="0" noProof="0" smtClean="0">
              <a:ln>
                <a:noFill/>
              </a:ln>
              <a:solidFill>
                <a:srgbClr val="EB7025"/>
              </a:solidFill>
              <a:effectLst/>
              <a:uLnTx/>
              <a:uFillTx/>
              <a:latin typeface="Adelle SemiBold" panose="02000503060000020004" pitchFamily="2" charset="77"/>
              <a:ea typeface="+mn-ea"/>
              <a:cs typeface="+mn-cs"/>
            </a:endParaRPr>
          </a:p>
        </p:txBody>
      </p:sp>
      <p:graphicFrame>
        <p:nvGraphicFramePr>
          <p:cNvPr id="10" name="Diagram 9">
            <a:extLst>
              <a:ext uri="{FF2B5EF4-FFF2-40B4-BE49-F238E27FC236}">
                <a16:creationId xmlns="" xmlns:a16="http://schemas.microsoft.com/office/drawing/2014/main" id="{A1C868B6-E241-4BE3-AC22-679E6E65AB2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77741686"/>
              </p:ext>
            </p:extLst>
          </p:nvPr>
        </p:nvGraphicFramePr>
        <p:xfrm>
          <a:off x="945106" y="1404012"/>
          <a:ext cx="7253789" cy="2857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93374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08C6C1B-3F1E-4176-89FD-FF501C99E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>
                <a:solidFill>
                  <a:schemeClr val="tx2"/>
                </a:solidFill>
              </a:rPr>
              <a:t>Mjerenje razina sudjelovanja javnosti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3A019D37-B9CE-455A-A394-126597D42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>
                <a:solidFill>
                  <a:schemeClr val="tx1"/>
                </a:solidFill>
              </a:rPr>
              <a:t>U anketi o otvorenosti proračuna ocjenjuje se sudjelovanje javnosti na temelju GIFT-ovih načela sudjelovanja javnosti u fiskalnoj politici.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>
                <a:solidFill>
                  <a:schemeClr val="tx1"/>
                </a:solidFill>
              </a:rPr>
              <a:t>Istraživači procjenjuju službene prilike za sudjelovanje koje imaju pojedinci i organizacije kako bi tijekom planiranja proračuna izravno surađivali s izvršnim, zakonodavnim i revizijskim institucijama u svojoj zemlji.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>
                <a:solidFill>
                  <a:schemeClr val="tx1"/>
                </a:solidFill>
              </a:rPr>
              <a:t>Rezultati se izračunavaju na temelju običnog prosjeka ocjena u 18 pitanja koja obuhvaćaju sedam različitih mehanizama u tri vladina tijela.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C6FDCC9-61E8-42C7-81CD-2D26EF1E1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0ECE-881D-4944-849B-C7C3333C6680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12817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08C6C1B-3F1E-4176-89FD-FF501C99E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>
                <a:solidFill>
                  <a:schemeClr val="tx2"/>
                </a:solidFill>
              </a:rPr>
              <a:t>Prostor za inovacije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3A019D37-B9CE-455A-A394-126597D42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>
                <a:solidFill>
                  <a:schemeClr val="tx1"/>
                </a:solidFill>
              </a:rPr>
              <a:t>Tek nekolicina zemalja trenutačno pruža značajne prilike za sudjelovanje javnosti u planiranju proračuna, čime se </a:t>
            </a:r>
            <a:r>
              <a:rPr lang="hr-HR" b="1">
                <a:solidFill>
                  <a:schemeClr val="tx1"/>
                </a:solidFill>
              </a:rPr>
              <a:t>smanjuje sposobnost javnosti </a:t>
            </a:r>
            <a:r>
              <a:rPr lang="hr-HR">
                <a:solidFill>
                  <a:schemeClr val="tx1"/>
                </a:solidFill>
              </a:rPr>
              <a:t>da na djelotvoran način upotrebljava informacije o proračunu. </a:t>
            </a:r>
            <a:br>
              <a:rPr lang="hr-HR">
                <a:solidFill>
                  <a:schemeClr val="tx1"/>
                </a:solidFill>
              </a:rPr>
            </a:br>
            <a:r>
              <a:rPr lang="hr-HR" sz="1100">
                <a:solidFill>
                  <a:schemeClr val="tx1"/>
                </a:solidFill>
              </a:rPr>
              <a:t/>
            </a:r>
            <a:br>
              <a:rPr lang="hr-HR" sz="1100">
                <a:solidFill>
                  <a:schemeClr val="tx1"/>
                </a:solidFill>
              </a:rPr>
            </a:br>
            <a:r>
              <a:rPr lang="hr-HR">
                <a:solidFill>
                  <a:schemeClr val="tx1"/>
                </a:solidFill>
              </a:rPr>
              <a:t>Međutim, </a:t>
            </a:r>
            <a:r>
              <a:rPr lang="hr-HR" b="1">
                <a:solidFill>
                  <a:schemeClr val="tx1"/>
                </a:solidFill>
              </a:rPr>
              <a:t>nove i inovativne prakse</a:t>
            </a:r>
            <a:r>
              <a:rPr lang="hr-HR">
                <a:solidFill>
                  <a:schemeClr val="tx1"/>
                </a:solidFill>
              </a:rPr>
              <a:t> u nekim zemljama – među kojima su i zemlje članice PEMPAL-a – pokazuju kako vlade mogu potaknuti i ojačati mehanizme sudjelovanja javnosti.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C6FDCC9-61E8-42C7-81CD-2D26EF1E1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0ECE-881D-4944-849B-C7C3333C6680}" type="slidenum">
              <a:rPr lang="en-US" altLang="en-US" smtClean="0"/>
              <a:pPr/>
              <a:t>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77897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="" xmlns:a16="http://schemas.microsoft.com/office/drawing/2014/main" id="{7D992CD3-10A7-48BB-A4AB-FD8DEBAFB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>
                <a:solidFill>
                  <a:schemeClr val="tx2"/>
                </a:solidFill>
              </a:rPr>
              <a:t>Rezultati sudjelovanja javnosti  za 2019.: Zemlje članice PEMPAL-a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6D61FD1-1F2D-4D2D-9498-5E1E1697A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0ECE-881D-4944-849B-C7C3333C6680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  <p:graphicFrame>
        <p:nvGraphicFramePr>
          <p:cNvPr id="6" name="Chart Placeholder 5">
            <a:extLst>
              <a:ext uri="{FF2B5EF4-FFF2-40B4-BE49-F238E27FC236}">
                <a16:creationId xmlns="" xmlns:a16="http://schemas.microsoft.com/office/drawing/2014/main" id="{C916C46F-4288-485D-AEFF-416A84ABDE2B}"/>
              </a:ext>
            </a:extLst>
          </p:cNvPr>
          <p:cNvGraphicFramePr>
            <a:graphicFrameLocks noGrp="1"/>
          </p:cNvGraphicFramePr>
          <p:nvPr>
            <p:ph type="chart" sz="quarter" idx="13"/>
            <p:extLst>
              <p:ext uri="{D42A27DB-BD31-4B8C-83A1-F6EECF244321}">
                <p14:modId xmlns:p14="http://schemas.microsoft.com/office/powerpoint/2010/main" val="3485397952"/>
              </p:ext>
            </p:extLst>
          </p:nvPr>
        </p:nvGraphicFramePr>
        <p:xfrm>
          <a:off x="628650" y="982640"/>
          <a:ext cx="7886700" cy="3637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89109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="" xmlns:a16="http://schemas.microsoft.com/office/drawing/2014/main" id="{7D992CD3-10A7-48BB-A4AB-FD8DEBAFB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471" y="252278"/>
            <a:ext cx="8307237" cy="897125"/>
          </a:xfrm>
        </p:spPr>
        <p:txBody>
          <a:bodyPr>
            <a:normAutofit fontScale="90000"/>
          </a:bodyPr>
          <a:lstStyle/>
          <a:p>
            <a:r>
              <a:rPr lang="hr-HR">
                <a:solidFill>
                  <a:schemeClr val="tx2"/>
                </a:solidFill>
              </a:rPr>
              <a:t>Mehanizmi sudjelovanja najčešće se upotrebljavaju tijekom izrade i odobrenja proračuna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6D61FD1-1F2D-4D2D-9498-5E1E1697A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0ECE-881D-4944-849B-C7C3333C6680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  <p:graphicFrame>
        <p:nvGraphicFramePr>
          <p:cNvPr id="13" name="Chart Placeholder 12">
            <a:extLst>
              <a:ext uri="{FF2B5EF4-FFF2-40B4-BE49-F238E27FC236}">
                <a16:creationId xmlns="" xmlns:a16="http://schemas.microsoft.com/office/drawing/2014/main" id="{A2444C81-056D-4C73-9C94-B6E141C1CBC1}"/>
              </a:ext>
            </a:extLst>
          </p:cNvPr>
          <p:cNvGraphicFramePr>
            <a:graphicFrameLocks noGrp="1"/>
          </p:cNvGraphicFramePr>
          <p:nvPr>
            <p:ph type="chart" sz="quarter" idx="13"/>
            <p:extLst>
              <p:ext uri="{D42A27DB-BD31-4B8C-83A1-F6EECF244321}">
                <p14:modId xmlns:p14="http://schemas.microsoft.com/office/powerpoint/2010/main" val="688724536"/>
              </p:ext>
            </p:extLst>
          </p:nvPr>
        </p:nvGraphicFramePr>
        <p:xfrm>
          <a:off x="628650" y="1396191"/>
          <a:ext cx="7886700" cy="32470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97220038"/>
      </p:ext>
    </p:extLst>
  </p:cSld>
  <p:clrMapOvr>
    <a:masterClrMapping/>
  </p:clrMapOvr>
</p:sld>
</file>

<file path=ppt/theme/theme1.xml><?xml version="1.0" encoding="utf-8"?>
<a:theme xmlns:a="http://schemas.openxmlformats.org/drawingml/2006/main" name="Internation Budget Partnership Template">
  <a:themeElements>
    <a:clrScheme name="IBP Colors">
      <a:dk1>
        <a:srgbClr val="094C89"/>
      </a:dk1>
      <a:lt1>
        <a:srgbClr val="FFFFFF"/>
      </a:lt1>
      <a:dk2>
        <a:srgbClr val="EB7025"/>
      </a:dk2>
      <a:lt2>
        <a:srgbClr val="E7E6E6"/>
      </a:lt2>
      <a:accent1>
        <a:srgbClr val="0083A9"/>
      </a:accent1>
      <a:accent2>
        <a:srgbClr val="03ADC0"/>
      </a:accent2>
      <a:accent3>
        <a:srgbClr val="50C4C8"/>
      </a:accent3>
      <a:accent4>
        <a:srgbClr val="EE3727"/>
      </a:accent4>
      <a:accent5>
        <a:srgbClr val="D43E28"/>
      </a:accent5>
      <a:accent6>
        <a:srgbClr val="EDB9A9"/>
      </a:accent6>
      <a:hlink>
        <a:srgbClr val="0083A9"/>
      </a:hlink>
      <a:folHlink>
        <a:srgbClr val="EB7025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New Powerpoint Template April 2020" id="{04853729-2200-4E6F-8BC6-8DE08E154F6B}" vid="{1636EE37-C097-4A9F-A757-78044B86423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3D97A5466B00649A4CFAAB96F13E5E8" ma:contentTypeVersion="4" ma:contentTypeDescription="Crear nuevo documento." ma:contentTypeScope="" ma:versionID="48c005ad9c0ae8615d2a53001b1e47f9">
  <xsd:schema xmlns:xsd="http://www.w3.org/2001/XMLSchema" xmlns:xs="http://www.w3.org/2001/XMLSchema" xmlns:p="http://schemas.microsoft.com/office/2006/metadata/properties" xmlns:ns2="6606234b-2704-4bae-93e5-f5741f895a35" targetNamespace="http://schemas.microsoft.com/office/2006/metadata/properties" ma:root="true" ma:fieldsID="1a66e7b58a5cbdea7bec67046ca66890" ns2:_="">
    <xsd:import namespace="6606234b-2704-4bae-93e5-f5741f895a3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06234b-2704-4bae-93e5-f5741f895a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A139EBD-7D6B-4BCC-AC93-28E7F1B054E2}">
  <ds:schemaRefs>
    <ds:schemaRef ds:uri="6606234b-2704-4bae-93e5-f5741f895a35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F08ECBB-398A-4F80-9B67-398503E5CC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606234b-2704-4bae-93e5-f5741f895a3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C12DB5D-2362-43F6-8153-9EE0433D68E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704</TotalTime>
  <Words>817</Words>
  <Application>Microsoft Office PowerPoint</Application>
  <PresentationFormat>On-screen Show (16:9)</PresentationFormat>
  <Paragraphs>110</Paragraphs>
  <Slides>17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Internation Budget Partnership Template</vt:lpstr>
      <vt:lpstr>PowerPoint Presentation</vt:lpstr>
      <vt:lpstr>Stalno zagovaranje otvorenih proračuna </vt:lpstr>
      <vt:lpstr>Anketa o otvorenosti proračuna</vt:lpstr>
      <vt:lpstr>U Anketu o otvorenosti proračuna za 2019. uključene su zemlje članice PEMPAL-a</vt:lpstr>
      <vt:lpstr>Unatoč ostvarivanju dobiti, trenutačne razine transparentnosti i dalje su ograničene (globalno / PEMPAL)</vt:lpstr>
      <vt:lpstr>Mjerenje razina sudjelovanja javnosti </vt:lpstr>
      <vt:lpstr>Prostor za inovacije </vt:lpstr>
      <vt:lpstr>Rezultati sudjelovanja javnosti  za 2019.: Zemlje članice PEMPAL-a</vt:lpstr>
      <vt:lpstr>Mehanizmi sudjelovanja najčešće se upotrebljavaju tijekom izrade i odobrenja proračuna</vt:lpstr>
      <vt:lpstr>Rezultati sudjelovanja zemalja članica PEMPAL   Slijedeći globalni trend, više je prilika tijekom izrade i odobrenja proračuna nego tijekom izvršenja </vt:lpstr>
      <vt:lpstr>Većina zemalja iz ankete nema više od dva mehanizma</vt:lpstr>
      <vt:lpstr>Slično tomu, 10 od 18 ocijenjenih zemalja članica PEMPAL-a ima na raspolaganju dva mehanizma ili manje </vt:lpstr>
      <vt:lpstr>Javnost sudjeluje u planiranju proračuna na mnogo različitih načina u različitim zemljama</vt:lpstr>
      <vt:lpstr>Preporuke za buduće povećanje sudjelovanja javnosti </vt:lpstr>
      <vt:lpstr>Napomene u pogledu proizvoda znanja BLTWG-a</vt:lpstr>
      <vt:lpstr>Novi poziv na djelovanje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Caitlyn Stone</dc:creator>
  <cp:lastModifiedBy>Željka</cp:lastModifiedBy>
  <cp:revision>221</cp:revision>
  <dcterms:created xsi:type="dcterms:W3CDTF">2020-04-02T19:41:56Z</dcterms:created>
  <dcterms:modified xsi:type="dcterms:W3CDTF">2020-05-06T13:31:01Z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0x010100C3D97A5466B00649A4CFAAB96F13E5E8</vt:lpwstr>
  </property>
</Properties>
</file>