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6" r:id="rId4"/>
    <p:sldId id="267" r:id="rId5"/>
    <p:sldId id="265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75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01294E-6B87-4DB3-A2DF-96D95CCEC438}" type="datetimeFigureOut">
              <a:rPr lang="hu-HU" smtClean="0"/>
              <a:t>2019.03.28.</a:t>
            </a:fld>
            <a:endParaRPr lang="hu-H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pempal.org/events/iacop-internal-control-wg-and-audit-practice-wg-meeting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9519918-7F3F-466E-B4C7-FAFF556CC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768145"/>
            <a:ext cx="9068586" cy="2590800"/>
          </a:xfrm>
        </p:spPr>
        <p:txBody>
          <a:bodyPr/>
          <a:lstStyle/>
          <a:p>
            <a:r>
              <a:rPr lang="hu-HU" b="1" dirty="0" smtClean="0"/>
              <a:t>OBJECTIVES OF THE MEETING</a:t>
            </a:r>
            <a:r>
              <a:rPr lang="hu-HU" dirty="0"/>
              <a:t/>
            </a:r>
            <a:br>
              <a:rPr lang="hu-HU" dirty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02BCCF4-7A9C-47CB-B13F-0C0CA197A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0225" y="5038312"/>
            <a:ext cx="9070848" cy="457201"/>
          </a:xfrm>
        </p:spPr>
        <p:txBody>
          <a:bodyPr>
            <a:noAutofit/>
          </a:bodyPr>
          <a:lstStyle/>
          <a:p>
            <a:r>
              <a:rPr lang="en-GB" dirty="0" smtClean="0"/>
              <a:t>Edit </a:t>
            </a:r>
            <a:r>
              <a:rPr lang="en-GB" dirty="0"/>
              <a:t>Nemeth, Leader of WG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835" y="2080341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916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31" y="310094"/>
            <a:ext cx="11827762" cy="1371600"/>
          </a:xfrm>
        </p:spPr>
        <p:txBody>
          <a:bodyPr>
            <a:normAutofit/>
          </a:bodyPr>
          <a:lstStyle/>
          <a:p>
            <a:pPr algn="ctr"/>
            <a:r>
              <a:rPr lang="hu-HU" dirty="0" err="1" smtClean="0"/>
              <a:t>Objectives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meeting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676611" y="2192046"/>
            <a:ext cx="10699950" cy="3931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lvl1pPr>
            <a:lvl2pPr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/>
            </a:lvl2pPr>
            <a:lvl3pPr marL="73152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3pPr>
            <a:lvl4pPr marL="100584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4pPr>
            <a:lvl5pPr marL="128016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5pPr>
            <a:lvl6pPr marL="16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6pPr>
            <a:lvl7pPr marL="19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7pPr>
            <a:lvl8pPr marL="22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8pPr>
            <a:lvl9pPr marL="25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9pPr>
          </a:lstStyle>
          <a:p>
            <a:pPr marL="274320" lvl="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3100" dirty="0"/>
              <a:t>Understand Components 2 and 3 of the COSO - risk assessment and control activities – and how they apply with the related principles to the public sector</a:t>
            </a:r>
            <a:endParaRPr lang="hu-HU" sz="3100" dirty="0"/>
          </a:p>
          <a:p>
            <a:pPr marL="274320" lvl="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3100" dirty="0"/>
              <a:t>Determine criteria to assess these two COSO components in the public sector context</a:t>
            </a:r>
            <a:endParaRPr lang="hu-HU" sz="3100" dirty="0"/>
          </a:p>
          <a:p>
            <a:pPr marL="274320" lvl="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3100" dirty="0"/>
              <a:t>Share good practices and practical tools for applying risk assessment and establishing control activities in public sector organizations</a:t>
            </a:r>
            <a:endParaRPr lang="hu-HU" sz="3100" dirty="0"/>
          </a:p>
          <a:p>
            <a:pPr marL="274320" lvl="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3100" dirty="0"/>
              <a:t>Identify links between the COSO principles and the three lines of defense model</a:t>
            </a:r>
            <a:endParaRPr lang="hu-HU" sz="3100" dirty="0"/>
          </a:p>
          <a:p>
            <a:pPr marL="274320" lvl="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3100" dirty="0"/>
              <a:t>Learn experience from North Macedonia on the development of the Public Internal Financial Control Policy Paper</a:t>
            </a:r>
            <a:endParaRPr lang="hu-HU" sz="3100" dirty="0"/>
          </a:p>
          <a:p>
            <a:pPr marL="274320" indent="-274320">
              <a:lnSpc>
                <a:spcPct val="11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3100" dirty="0"/>
              <a:t>Review the draft Pempal Guidance for internal auditors on assessing the effectiveness of internal control</a:t>
            </a:r>
            <a:endParaRPr lang="hu-HU" sz="3100" dirty="0"/>
          </a:p>
          <a:p>
            <a:endParaRPr lang="hu-HU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394" y="585786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5378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Expected</a:t>
            </a:r>
            <a:r>
              <a:rPr lang="hu-HU" dirty="0" smtClean="0"/>
              <a:t> </a:t>
            </a:r>
            <a:r>
              <a:rPr lang="hu-HU" dirty="0" err="1" smtClean="0"/>
              <a:t>outcomes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Improved understanding of how to apply or adapt Components 2 and 3 of the COSO and related principles to the public sector</a:t>
            </a:r>
            <a:endParaRPr lang="hu-HU" dirty="0"/>
          </a:p>
          <a:p>
            <a:pPr lvl="0"/>
            <a:r>
              <a:rPr lang="en-US" dirty="0"/>
              <a:t>Drafted criteria for the assessment of these two COSO components in the public sector</a:t>
            </a:r>
            <a:endParaRPr lang="hu-HU" dirty="0"/>
          </a:p>
          <a:p>
            <a:pPr lvl="0"/>
            <a:r>
              <a:rPr lang="en-US" dirty="0"/>
              <a:t>Collected good practices and practical tools for the application of risk assessment and the establishment of control activities in a public sector organization</a:t>
            </a:r>
            <a:endParaRPr lang="hu-HU" dirty="0"/>
          </a:p>
          <a:p>
            <a:pPr lvl="0"/>
            <a:r>
              <a:rPr lang="en-US" dirty="0"/>
              <a:t>Understand country experience on the development of the Public Internal Financial Control Policy Paper</a:t>
            </a:r>
            <a:endParaRPr lang="hu-HU" dirty="0"/>
          </a:p>
          <a:p>
            <a:r>
              <a:rPr lang="en-US" dirty="0"/>
              <a:t>Extended draft PEMPAL Guidance for internal auditors on assessing the effectiveness of internal control by covering risk assessment and control activities and draft control environment section finalized</a:t>
            </a:r>
            <a:endParaRPr lang="hu-HU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394" y="585786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2236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3974" y="335953"/>
            <a:ext cx="10972800" cy="1143000"/>
          </a:xfrm>
        </p:spPr>
        <p:txBody>
          <a:bodyPr/>
          <a:lstStyle/>
          <a:p>
            <a:pPr algn="ctr"/>
            <a:r>
              <a:rPr lang="hu-HU" dirty="0" err="1" smtClean="0"/>
              <a:t>Pre-meeting</a:t>
            </a:r>
            <a:r>
              <a:rPr lang="hu-HU" dirty="0" smtClean="0"/>
              <a:t> </a:t>
            </a:r>
            <a:r>
              <a:rPr lang="hu-HU" dirty="0" err="1" smtClean="0"/>
              <a:t>reading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8977" y="1468748"/>
            <a:ext cx="10972800" cy="438912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Pre-meeting reading (www.pempal.org)</a:t>
            </a:r>
            <a:endParaRPr lang="hu-HU" sz="2000" dirty="0"/>
          </a:p>
          <a:p>
            <a:pPr lvl="0"/>
            <a:r>
              <a:rPr lang="en-GB" sz="2800" dirty="0"/>
              <a:t>Mandatory:   </a:t>
            </a:r>
            <a:endParaRPr lang="hu-HU" sz="2400" dirty="0"/>
          </a:p>
          <a:p>
            <a:pPr lvl="1"/>
            <a:r>
              <a:rPr lang="en-GB" dirty="0"/>
              <a:t>Welcome to PEMPAL guide (for new joiners)</a:t>
            </a:r>
            <a:endParaRPr lang="hu-HU" sz="2000" dirty="0"/>
          </a:p>
          <a:p>
            <a:pPr lvl="1"/>
            <a:r>
              <a:rPr lang="en-GB" dirty="0"/>
              <a:t>PEMPAL Guidance for internal auditors on assessing the effectiveness of internal control:</a:t>
            </a:r>
            <a:r>
              <a:rPr lang="en-US" u="sng" dirty="0">
                <a:hlinkClick r:id="rId2"/>
              </a:rPr>
              <a:t>https://www.pempal.org/events/iacop-internal-control-wg-and-audit-practice-wg-meetings</a:t>
            </a:r>
            <a:r>
              <a:rPr lang="en-US" dirty="0"/>
              <a:t> </a:t>
            </a:r>
            <a:r>
              <a:rPr lang="en-GB" dirty="0"/>
              <a:t>(all participants)</a:t>
            </a:r>
            <a:endParaRPr lang="hu-HU" sz="2000" dirty="0"/>
          </a:p>
          <a:p>
            <a:endParaRPr lang="hu-HU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366" y="6001972"/>
            <a:ext cx="3261055" cy="856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5860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174" y="488214"/>
            <a:ext cx="100584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Formats and need for active participation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1199125" y="2079822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endParaRPr lang="en-GB" sz="2400" dirty="0" smtClean="0"/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GB" sz="2600" dirty="0"/>
              <a:t>Talk show, panel discussion, table discussions – we seek for everybody's active </a:t>
            </a:r>
            <a:r>
              <a:rPr lang="en-GB" sz="2600" dirty="0" smtClean="0"/>
              <a:t>contribution</a:t>
            </a:r>
            <a:endParaRPr lang="hu-HU" sz="2600" dirty="0" smtClean="0"/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hu-HU" sz="2600" dirty="0" err="1" smtClean="0"/>
              <a:t>Use</a:t>
            </a:r>
            <a:r>
              <a:rPr lang="hu-HU" sz="2600" dirty="0" smtClean="0"/>
              <a:t>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networking</a:t>
            </a:r>
            <a:r>
              <a:rPr lang="hu-HU" sz="2600" dirty="0" smtClean="0"/>
              <a:t> </a:t>
            </a:r>
            <a:r>
              <a:rPr lang="hu-HU" sz="2600" dirty="0" err="1" smtClean="0"/>
              <a:t>breaks</a:t>
            </a:r>
            <a:r>
              <a:rPr lang="hu-HU" sz="2600" dirty="0" smtClean="0"/>
              <a:t> </a:t>
            </a:r>
            <a:r>
              <a:rPr lang="hu-HU" sz="2600" dirty="0" err="1" smtClean="0"/>
              <a:t>to</a:t>
            </a:r>
            <a:r>
              <a:rPr lang="hu-HU" sz="2600" dirty="0" smtClean="0"/>
              <a:t> </a:t>
            </a:r>
            <a:r>
              <a:rPr lang="hu-HU" sz="2600" dirty="0" err="1" smtClean="0"/>
              <a:t>approach</a:t>
            </a:r>
            <a:r>
              <a:rPr lang="hu-HU" sz="2600" dirty="0" smtClean="0"/>
              <a:t> </a:t>
            </a:r>
            <a:r>
              <a:rPr lang="hu-HU" sz="2600" dirty="0" err="1" smtClean="0"/>
              <a:t>our</a:t>
            </a:r>
            <a:r>
              <a:rPr lang="hu-HU" sz="2600" dirty="0" smtClean="0"/>
              <a:t> </a:t>
            </a:r>
            <a:r>
              <a:rPr lang="hu-HU" sz="2600" dirty="0" err="1" smtClean="0"/>
              <a:t>expert</a:t>
            </a:r>
            <a:r>
              <a:rPr lang="hu-HU" sz="2600" dirty="0" smtClean="0"/>
              <a:t> </a:t>
            </a:r>
            <a:r>
              <a:rPr lang="hu-HU" sz="2600" dirty="0" err="1" smtClean="0"/>
              <a:t>or</a:t>
            </a:r>
            <a:r>
              <a:rPr lang="hu-HU" sz="2600" dirty="0" smtClean="0"/>
              <a:t>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leadership</a:t>
            </a:r>
            <a:r>
              <a:rPr lang="hu-HU" sz="2600" dirty="0" smtClean="0"/>
              <a:t> of </a:t>
            </a:r>
            <a:r>
              <a:rPr lang="hu-HU" sz="2600" dirty="0" err="1" smtClean="0"/>
              <a:t>the</a:t>
            </a:r>
            <a:r>
              <a:rPr lang="hu-HU" sz="2600" dirty="0" smtClean="0"/>
              <a:t> ICWG</a:t>
            </a:r>
            <a:r>
              <a:rPr lang="en-GB" sz="2600" dirty="0" smtClean="0"/>
              <a:t> </a:t>
            </a:r>
            <a:endParaRPr lang="en-GB" sz="26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 algn="ctr">
              <a:buNone/>
            </a:pPr>
            <a:r>
              <a:rPr lang="en-GB" sz="2400" b="1" dirty="0" smtClean="0"/>
              <a:t>THE MORE YOU WILL BE INVOLVED THE MORE YOU LEARN!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394" y="585786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526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C3858D4-19B2-436C-89D7-8499AC907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623" y="2357089"/>
            <a:ext cx="9070848" cy="2587752"/>
          </a:xfrm>
        </p:spPr>
        <p:txBody>
          <a:bodyPr/>
          <a:lstStyle/>
          <a:p>
            <a:r>
              <a:rPr lang="en-GB" b="1" dirty="0" smtClean="0"/>
              <a:t>I wish</a:t>
            </a:r>
            <a:r>
              <a:rPr lang="hu-HU" b="1" dirty="0" smtClean="0"/>
              <a:t> US</a:t>
            </a:r>
            <a:r>
              <a:rPr lang="en-GB" b="1" dirty="0" smtClean="0"/>
              <a:t> a very fruitful event</a:t>
            </a:r>
            <a:endParaRPr lang="en-GB" b="1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028" y="2333501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775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226</Words>
  <Application>Microsoft Office PowerPoint</Application>
  <PresentationFormat>Широкоэкранный</PresentationFormat>
  <Paragraphs>28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Calibri</vt:lpstr>
      <vt:lpstr>Constantia</vt:lpstr>
      <vt:lpstr>Garamond</vt:lpstr>
      <vt:lpstr>Wingdings 2</vt:lpstr>
      <vt:lpstr>Áramlás</vt:lpstr>
      <vt:lpstr>OBJECTIVES OF THE MEETING  </vt:lpstr>
      <vt:lpstr>Objectives of the meeting</vt:lpstr>
      <vt:lpstr>Expected outcomes</vt:lpstr>
      <vt:lpstr>Pre-meeting reading</vt:lpstr>
      <vt:lpstr>Formats and need for active participation</vt:lpstr>
      <vt:lpstr>I wish US a very fruitful event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of ICWG</dc:title>
  <dc:creator>Németh Edit</dc:creator>
  <cp:lastModifiedBy>user</cp:lastModifiedBy>
  <cp:revision>12</cp:revision>
  <dcterms:created xsi:type="dcterms:W3CDTF">2017-10-14T18:10:15Z</dcterms:created>
  <dcterms:modified xsi:type="dcterms:W3CDTF">2019-03-28T20:54:03Z</dcterms:modified>
</cp:coreProperties>
</file>