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  <p:sldMasterId id="2147484258" r:id="rId2"/>
    <p:sldMasterId id="2147484373" r:id="rId3"/>
    <p:sldMasterId id="2147484380" r:id="rId4"/>
  </p:sldMasterIdLst>
  <p:notesMasterIdLst>
    <p:notesMasterId r:id="rId18"/>
  </p:notesMasterIdLst>
  <p:sldIdLst>
    <p:sldId id="290" r:id="rId5"/>
    <p:sldId id="393" r:id="rId6"/>
    <p:sldId id="409" r:id="rId7"/>
    <p:sldId id="410" r:id="rId8"/>
    <p:sldId id="412" r:id="rId9"/>
    <p:sldId id="411" r:id="rId10"/>
    <p:sldId id="413" r:id="rId11"/>
    <p:sldId id="414" r:id="rId12"/>
    <p:sldId id="415" r:id="rId13"/>
    <p:sldId id="416" r:id="rId14"/>
    <p:sldId id="417" r:id="rId15"/>
    <p:sldId id="418" r:id="rId16"/>
    <p:sldId id="292" r:id="rId17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D6"/>
    <a:srgbClr val="FDFB97"/>
    <a:srgbClr val="2494C5"/>
    <a:srgbClr val="529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706" autoAdjust="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27-3-2019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478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1543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822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17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53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922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Brussels, February 2018</a:t>
            </a:r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81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88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269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307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6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01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Brussels, February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buClr>
                <a:srgbClr val="0F5494"/>
              </a:buClr>
              <a:buSzPct val="90000"/>
              <a:defRPr b="0"/>
            </a:lvl2pPr>
            <a:lvl3pPr marL="1200150" indent="-285750">
              <a:buFont typeface="Arial" panose="020B0604020202020204" pitchFamily="34" charset="0"/>
              <a:buChar char="•"/>
              <a:defRPr b="0"/>
            </a:lvl3pPr>
          </a:lstStyle>
          <a:p>
            <a:pPr lvl="0"/>
            <a:r>
              <a:rPr lang="fr-BE" dirty="0"/>
              <a:t>Et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fragum</a:t>
            </a:r>
            <a:endParaRPr lang="en-GB" dirty="0"/>
          </a:p>
          <a:p>
            <a:pPr lvl="1"/>
            <a:r>
              <a:rPr lang="en-GB" dirty="0"/>
              <a:t>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  <a:p>
            <a:pPr lvl="2"/>
            <a:r>
              <a:rPr lang="en-GB" dirty="0"/>
              <a:t>-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494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Brussels, February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80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Brussels, February 2018</a:t>
            </a:r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608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60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04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56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8" r:id="rId6"/>
    <p:sldLayoutId id="2147484389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584700" y="2592470"/>
            <a:ext cx="4599493" cy="346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noProof="1">
                <a:solidFill>
                  <a:srgbClr val="FFFFFF"/>
                </a:solidFill>
              </a:rPr>
              <a:t>Оценка финансового управления и контроля на уровне организации</a:t>
            </a:r>
            <a:endParaRPr lang="en-US" noProof="1">
              <a:solidFill>
                <a:srgbClr val="FFFFFF"/>
              </a:solidFill>
            </a:endParaRPr>
          </a:p>
          <a:p>
            <a:endParaRPr lang="en-US" noProof="1">
              <a:solidFill>
                <a:srgbClr val="FFFFFF"/>
              </a:solidFill>
            </a:endParaRPr>
          </a:p>
          <a:p>
            <a:r>
              <a:rPr lang="ru-RU" sz="1100" i="1" noProof="1">
                <a:solidFill>
                  <a:srgbClr val="FFFFFF"/>
                </a:solidFill>
              </a:rPr>
              <a:t>Инструментарий, разработанный Национальной академией финансов и экономики</a:t>
            </a:r>
            <a:r>
              <a:rPr lang="en-US" sz="1100" i="1" noProof="1">
                <a:solidFill>
                  <a:srgbClr val="FFFFFF"/>
                </a:solidFill>
              </a:rPr>
              <a:t> (NAFE), </a:t>
            </a:r>
            <a:r>
              <a:rPr lang="ru-RU" sz="1100" i="1" noProof="1">
                <a:solidFill>
                  <a:srgbClr val="FFFFFF"/>
                </a:solidFill>
              </a:rPr>
              <a:t>Министерство финансов, Нидерланды</a:t>
            </a:r>
            <a:endParaRPr lang="en-US" sz="1100" i="1" noProof="1">
              <a:solidFill>
                <a:srgbClr val="FFFFFF"/>
              </a:solidFill>
            </a:endParaRPr>
          </a:p>
          <a:p>
            <a:endParaRPr lang="en-US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r>
              <a:rPr lang="nl-NL" sz="1200" noProof="1">
                <a:solidFill>
                  <a:srgbClr val="FFFFFF"/>
                </a:solidFill>
              </a:rPr>
              <a:t>PEMPAL, </a:t>
            </a:r>
            <a:r>
              <a:rPr lang="ru-RU" sz="1200" noProof="1">
                <a:solidFill>
                  <a:srgbClr val="FFFFFF"/>
                </a:solidFill>
              </a:rPr>
              <a:t>Скопье, апрель </a:t>
            </a:r>
            <a:r>
              <a:rPr lang="nl-NL" sz="1200" noProof="1">
                <a:solidFill>
                  <a:srgbClr val="FFFFFF"/>
                </a:solidFill>
              </a:rPr>
              <a:t>2019</a:t>
            </a:r>
            <a:r>
              <a:rPr lang="ru-RU" sz="1200" noProof="1">
                <a:solidFill>
                  <a:srgbClr val="FFFFFF"/>
                </a:solidFill>
              </a:rPr>
              <a:t> г.</a:t>
            </a:r>
            <a:endParaRPr lang="en-US" sz="12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723" y="1263650"/>
            <a:ext cx="8741328" cy="571500"/>
          </a:xfrm>
        </p:spPr>
        <p:txBody>
          <a:bodyPr/>
          <a:lstStyle/>
          <a:p>
            <a:r>
              <a:rPr lang="ru-RU" sz="2400" dirty="0"/>
              <a:t>Критерии, связанные с контролем/мониторингом</a:t>
            </a:r>
            <a:endParaRPr lang="en-US" sz="2400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933792"/>
              </p:ext>
            </p:extLst>
          </p:nvPr>
        </p:nvGraphicFramePr>
        <p:xfrm>
          <a:off x="219074" y="1835151"/>
          <a:ext cx="8801100" cy="4334193"/>
        </p:xfrm>
        <a:graphic>
          <a:graphicData uri="http://schemas.openxmlformats.org/drawingml/2006/table">
            <a:tbl>
              <a:tblPr firstRow="1" firstCol="1" bandRow="1"/>
              <a:tblGrid>
                <a:gridCol w="404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8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 охватывают критерии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35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</a:t>
                      </a:r>
                      <a:r>
                        <a:rPr lang="ru-RU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Критерии, связанные с контролем/мониторингом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Планирование в части контроля: как оно организовано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и мониторинг адекватности средств контроля в процессах «первой линии»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Актуальная, своевременная и достаточная информация для старшего руководства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Роль 1</a:t>
                      </a:r>
                      <a:r>
                        <a:rPr lang="ru-RU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2</a:t>
                      </a:r>
                      <a:r>
                        <a:rPr lang="ru-RU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«линий обороны» в части контроля и мониторинга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Роль внутреннего аудита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Координация контроля по горизонтали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напр., аудиторский комитет, функции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ru-RU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линии и т.д.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Применительно к бюджетному циклу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Консолидированная и интегрированная отчётность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эффективность, информация о бюджете, КПЭ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Анализ/оценка программ расходов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Отчёты о доходах/расходах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2704" y="0"/>
            <a:ext cx="1451295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96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Критерии, связанные с действиями по реагированию</a:t>
            </a:r>
            <a:endParaRPr lang="en-US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444225"/>
              </p:ext>
            </p:extLst>
          </p:nvPr>
        </p:nvGraphicFramePr>
        <p:xfrm>
          <a:off x="123825" y="2326380"/>
          <a:ext cx="8896350" cy="3600451"/>
        </p:xfrm>
        <a:graphic>
          <a:graphicData uri="http://schemas.openxmlformats.org/drawingml/2006/table">
            <a:tbl>
              <a:tblPr firstRow="1" firstCol="1" bandRow="1"/>
              <a:tblGrid>
                <a:gridCol w="44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Критерий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 охватывают критерии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E: </a:t>
                      </a:r>
                      <a:r>
                        <a:rPr lang="ru-RU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Критерии, связанные с действиями по реагированию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 процесса принятия решений с управленческой информацией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Адаптивные/ гибкие возможности по реагированию с учётом необходимых изменений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Пересмотр приоритетов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Адаптация КПЭ, целей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Действия на основании рекомендаций аудита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Применительно к бюджетному циклу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Использование данных/финансовой информации прежних периодов в следующем(их) бюджетном(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ых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цикле(ах)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6518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226" y="1098958"/>
            <a:ext cx="8296799" cy="736192"/>
          </a:xfrm>
        </p:spPr>
        <p:txBody>
          <a:bodyPr/>
          <a:lstStyle/>
          <a:p>
            <a:r>
              <a:rPr lang="ru-RU" sz="2200" dirty="0"/>
              <a:t>Практическое применение разработанного инструментария:</a:t>
            </a:r>
            <a:endParaRPr lang="en-US" sz="2200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12690"/>
            <a:ext cx="9144000" cy="42547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ym typeface="Wingdings" panose="05000000000000000000" pitchFamily="2" charset="2"/>
              </a:rPr>
              <a:t>Внутренняя рабочая группа: необходима хорошая подготовка и руководство со стороны экспертов </a:t>
            </a:r>
            <a:r>
              <a:rPr lang="en-US" sz="1400" dirty="0">
                <a:sym typeface="Wingdings" panose="05000000000000000000" pitchFamily="2" charset="2"/>
              </a:rPr>
              <a:t>(</a:t>
            </a:r>
            <a:r>
              <a:rPr lang="ru-RU" sz="1400" dirty="0">
                <a:sym typeface="Wingdings" panose="05000000000000000000" pitchFamily="2" charset="2"/>
              </a:rPr>
              <a:t>обучающие мероприятия/тренинги)</a:t>
            </a:r>
            <a:r>
              <a:rPr lang="en-US" sz="14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ym typeface="Wingdings" panose="05000000000000000000" pitchFamily="2" charset="2"/>
              </a:rPr>
              <a:t>Общие опросники на базе критериев могут обеспечить материал для более глубокого анализа на втором этапе;</a:t>
            </a: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ym typeface="Wingdings" panose="05000000000000000000" pitchFamily="2" charset="2"/>
              </a:rPr>
              <a:t>Более глубокий анализ посредством интервью с соответствующими представителями внутренних функций и заинтересованными сторонами: «три линии обороны»</a:t>
            </a:r>
            <a:r>
              <a:rPr lang="en-US" sz="14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ym typeface="Wingdings" panose="05000000000000000000" pitchFamily="2" charset="2"/>
              </a:rPr>
              <a:t>Рабочая группа готовит отчёт</a:t>
            </a:r>
            <a:r>
              <a:rPr lang="en-US" sz="14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ym typeface="Wingdings" panose="05000000000000000000" pitchFamily="2" charset="2"/>
              </a:rPr>
              <a:t>Необходимы и крайне важны поддержка и участие внутренних аудиторов</a:t>
            </a:r>
            <a:r>
              <a:rPr lang="en-US" sz="14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ym typeface="Wingdings" panose="05000000000000000000" pitchFamily="2" charset="2"/>
              </a:rPr>
              <a:t>По результатам готовится план действий</a:t>
            </a:r>
            <a:r>
              <a:rPr lang="en-US" sz="14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sym typeface="Wingdings" panose="05000000000000000000" pitchFamily="2" charset="2"/>
              </a:rPr>
              <a:t>Благодаря оценке нескольких организаций можно получить представление об общем состоянии ФУК в стране. </a:t>
            </a: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663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Thank yo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предыдущих заседаниях</a:t>
            </a:r>
            <a:r>
              <a:rPr lang="en-US" dirty="0"/>
              <a:t> PEMPAL: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03412"/>
            <a:ext cx="9144000" cy="44148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Национальная академия финансов и экономики </a:t>
            </a:r>
            <a:r>
              <a:rPr lang="en-US" dirty="0"/>
              <a:t>(NAFE)</a:t>
            </a:r>
            <a:r>
              <a:rPr lang="ru-RU" dirty="0"/>
              <a:t> при Министерстве финансов Нидерландов подготовила проект руководства по оценке ФУК и последующим шагам</a:t>
            </a:r>
            <a:r>
              <a:rPr lang="en-US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В руководстве описываются</a:t>
            </a:r>
            <a:r>
              <a:rPr lang="en-US" dirty="0"/>
              <a:t>: 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ru-RU" dirty="0"/>
              <a:t>шаги, которые необходимо выполнить для проведения качественной оценки</a:t>
            </a:r>
            <a:r>
              <a:rPr lang="en-US" dirty="0"/>
              <a:t>;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ru-RU" dirty="0"/>
              <a:t>инструментарий для проведения оценок ФУК</a:t>
            </a:r>
            <a:r>
              <a:rPr lang="en-US" dirty="0"/>
              <a:t>;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ru-RU" dirty="0"/>
              <a:t>шаги, следующие за оценкой: план действий</a:t>
            </a:r>
            <a:r>
              <a:rPr lang="en-US" dirty="0"/>
              <a:t>.</a:t>
            </a:r>
          </a:p>
          <a:p>
            <a:pPr marL="400050" lvl="5" indent="-400050">
              <a:buFont typeface="Arial" panose="020B0604020202020204" pitchFamily="34" charset="0"/>
              <a:buChar char="•"/>
            </a:pPr>
            <a:endParaRPr lang="en-US" dirty="0"/>
          </a:p>
          <a:p>
            <a:pPr marL="0" lvl="5" indent="0">
              <a:buNone/>
            </a:pPr>
            <a:r>
              <a:rPr lang="ru-RU" i="1" u="sng" dirty="0"/>
              <a:t>За прошедшее время</a:t>
            </a:r>
            <a:r>
              <a:rPr lang="en-US" i="1" u="sng" dirty="0"/>
              <a:t>:</a:t>
            </a:r>
          </a:p>
          <a:p>
            <a:pPr marL="0" lvl="5" indent="0">
              <a:buNone/>
            </a:pPr>
            <a:r>
              <a:rPr lang="en-US" dirty="0"/>
              <a:t>- </a:t>
            </a:r>
            <a:r>
              <a:rPr lang="ru-RU" dirty="0"/>
              <a:t>Внесены поправки и изменения с учётом </a:t>
            </a:r>
            <a:r>
              <a:rPr lang="ru-RU" u="sng" dirty="0"/>
              <a:t>практического</a:t>
            </a:r>
            <a:r>
              <a:rPr lang="ru-RU" dirty="0"/>
              <a:t> опыта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0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мы узнали на практике</a:t>
            </a:r>
            <a:endParaRPr lang="en-US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03412"/>
            <a:ext cx="9144000" cy="44148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Инструментарий оценки необходимо сосредоточивать на </a:t>
            </a:r>
            <a:r>
              <a:rPr lang="ru-RU" u="sng" dirty="0"/>
              <a:t>ключевых</a:t>
            </a:r>
            <a:r>
              <a:rPr lang="ru-RU" dirty="0"/>
              <a:t> вопросах</a:t>
            </a:r>
            <a:r>
              <a:rPr lang="en-US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Инструментарий оценки должен быть </a:t>
            </a:r>
            <a:r>
              <a:rPr lang="ru-RU" u="sng" dirty="0"/>
              <a:t>эффективным</a:t>
            </a:r>
            <a:r>
              <a:rPr lang="ru-RU" dirty="0"/>
              <a:t>, </a:t>
            </a:r>
            <a:r>
              <a:rPr lang="ru-RU" u="sng" dirty="0"/>
              <a:t>оперативным</a:t>
            </a:r>
            <a:r>
              <a:rPr lang="ru-RU" dirty="0"/>
              <a:t>, </a:t>
            </a:r>
            <a:r>
              <a:rPr lang="ru-RU" u="sng" dirty="0"/>
              <a:t>применимым на практике </a:t>
            </a:r>
            <a:r>
              <a:rPr lang="ru-RU" dirty="0"/>
              <a:t>и </a:t>
            </a:r>
            <a:r>
              <a:rPr lang="ru-RU" u="sng" dirty="0"/>
              <a:t>лёгким для понимания</a:t>
            </a:r>
            <a:r>
              <a:rPr lang="ru-RU" dirty="0"/>
              <a:t>;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Инструментарий оценки должен давать </a:t>
            </a:r>
            <a:r>
              <a:rPr lang="ru-RU" u="sng" dirty="0"/>
              <a:t>представление</a:t>
            </a:r>
            <a:r>
              <a:rPr lang="ru-RU" dirty="0"/>
              <a:t> о тех областях, где целевые </a:t>
            </a:r>
            <a:r>
              <a:rPr lang="ru-RU" u="sng" dirty="0"/>
              <a:t>действия</a:t>
            </a:r>
            <a:r>
              <a:rPr lang="ru-RU" dirty="0"/>
              <a:t> обоснованы и реалистичны</a:t>
            </a:r>
            <a:r>
              <a:rPr lang="en-US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Взаимодействие с внутренними рабочими группами требует эффективного </a:t>
            </a:r>
            <a:r>
              <a:rPr lang="ru-RU" u="sng" dirty="0"/>
              <a:t>руководства</a:t>
            </a:r>
            <a:r>
              <a:rPr lang="ru-RU" dirty="0"/>
              <a:t> со стороны экспертов.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3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780" y="1048624"/>
            <a:ext cx="8414245" cy="786526"/>
          </a:xfrm>
        </p:spPr>
        <p:txBody>
          <a:bodyPr/>
          <a:lstStyle/>
          <a:p>
            <a:r>
              <a:rPr lang="ru-RU" dirty="0"/>
              <a:t>Имеются различные инструменты для оценки, однако </a:t>
            </a:r>
            <a:r>
              <a:rPr lang="en-US" dirty="0"/>
              <a:t>….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67780" y="1937858"/>
            <a:ext cx="8976220" cy="37997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1600" dirty="0"/>
              <a:t>Нередко их охват слишком широк и покрывает весь  спектр ВК: </a:t>
            </a:r>
            <a:r>
              <a:rPr lang="en-US" sz="1600" dirty="0"/>
              <a:t> </a:t>
            </a:r>
            <a:r>
              <a:rPr lang="ru-RU" sz="1600" dirty="0"/>
              <a:t>элементы </a:t>
            </a:r>
            <a:r>
              <a:rPr lang="en-US" sz="1600" dirty="0"/>
              <a:t>COSO, </a:t>
            </a:r>
            <a:r>
              <a:rPr lang="ru-RU" sz="1600" dirty="0"/>
              <a:t>принципы </a:t>
            </a:r>
            <a:r>
              <a:rPr lang="en-US" sz="1600" dirty="0"/>
              <a:t>COSO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ru-RU" sz="1600" dirty="0">
                <a:sym typeface="Wingdings" panose="05000000000000000000" pitchFamily="2" charset="2"/>
              </a:rPr>
              <a:t>не является оперативным и эффективным, не всегда указывает на ключевые проблемы</a:t>
            </a:r>
            <a:r>
              <a:rPr lang="en-US" sz="16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ym typeface="Wingdings" panose="05000000000000000000" pitchFamily="2" charset="2"/>
              </a:rPr>
              <a:t>Некоторые инструменты дают так называемые «классификации уровня зрелости»</a:t>
            </a:r>
            <a:r>
              <a:rPr lang="en-US" sz="1600" dirty="0">
                <a:sym typeface="Wingdings" panose="05000000000000000000" pitchFamily="2" charset="2"/>
              </a:rPr>
              <a:t>: </a:t>
            </a:r>
            <a:r>
              <a:rPr lang="ru-RU" sz="1600" dirty="0">
                <a:sym typeface="Wingdings" panose="05000000000000000000" pitchFamily="2" charset="2"/>
              </a:rPr>
              <a:t>неясно, обеспечивает ли наличие представления о таком уровне достаточно информации о базовых проблемах</a:t>
            </a:r>
            <a:r>
              <a:rPr lang="en-US" sz="16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ym typeface="Wingdings" panose="05000000000000000000" pitchFamily="2" charset="2"/>
              </a:rPr>
              <a:t>Самооценка (без руководства со стороны экспертов) может давать «размытую» картину реального положения дел</a:t>
            </a:r>
            <a:r>
              <a:rPr lang="en-US" sz="16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ym typeface="Wingdings" panose="05000000000000000000" pitchFamily="2" charset="2"/>
              </a:rPr>
              <a:t>Нередко отсутствуют чёткие критерии оценки</a:t>
            </a:r>
            <a:r>
              <a:rPr lang="en-US" sz="16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ym typeface="Wingdings" panose="05000000000000000000" pitchFamily="2" charset="2"/>
              </a:rPr>
              <a:t>ЦПГ часто увлекаются сбором статистических данных, акцентируют соблюдение правил и положений, «ставят галочки».</a:t>
            </a: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64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2613" y="1073791"/>
            <a:ext cx="8439412" cy="761359"/>
          </a:xfrm>
        </p:spPr>
        <p:txBody>
          <a:bodyPr/>
          <a:lstStyle/>
          <a:p>
            <a:r>
              <a:rPr lang="ru-RU" sz="2400" dirty="0"/>
              <a:t>Характеристики инструментария, представленного в руководстве </a:t>
            </a:r>
            <a:r>
              <a:rPr lang="en-US" sz="2400" dirty="0"/>
              <a:t>NAFE</a:t>
            </a:r>
            <a:r>
              <a:rPr lang="en-US" dirty="0"/>
              <a:t>: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03412"/>
            <a:ext cx="9144000" cy="4226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ym typeface="Wingdings" panose="05000000000000000000" pitchFamily="2" charset="2"/>
              </a:rPr>
              <a:t>Ограниченный объём (не охватывает всего спектра ВК)</a:t>
            </a:r>
            <a:r>
              <a:rPr lang="en-US" sz="1600" dirty="0">
                <a:sym typeface="Wingdings" panose="05000000000000000000" pitchFamily="2" charset="2"/>
              </a:rPr>
              <a:t>: </a:t>
            </a:r>
            <a:r>
              <a:rPr lang="ru-RU" sz="1600" dirty="0">
                <a:sym typeface="Wingdings" panose="05000000000000000000" pitchFamily="2" charset="2"/>
              </a:rPr>
              <a:t>акцент – только на ключевых фундаментальных элементах систему финансового управления и контроля</a:t>
            </a:r>
            <a:r>
              <a:rPr lang="en-US" sz="1600" dirty="0">
                <a:sym typeface="Wingdings" panose="05000000000000000000" pitchFamily="2" charset="2"/>
              </a:rPr>
              <a:t>: </a:t>
            </a:r>
            <a:r>
              <a:rPr lang="ru-RU" sz="1600" b="1" i="1" dirty="0">
                <a:solidFill>
                  <a:schemeClr val="tx1"/>
                </a:solidFill>
                <a:sym typeface="Wingdings" panose="05000000000000000000" pitchFamily="2" charset="2"/>
              </a:rPr>
              <a:t>в совокупности оцениваются около 50 ключевых критериев</a:t>
            </a:r>
            <a:r>
              <a:rPr lang="en-US" sz="16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ym typeface="Wingdings" panose="05000000000000000000" pitchFamily="2" charset="2"/>
              </a:rPr>
              <a:t>В основу критериев легли</a:t>
            </a:r>
            <a:r>
              <a:rPr lang="en-US" sz="1600" dirty="0">
                <a:sym typeface="Wingdings" panose="05000000000000000000" pitchFamily="2" charset="2"/>
              </a:rPr>
              <a:t>: (</a:t>
            </a:r>
            <a:r>
              <a:rPr lang="ru-RU" sz="1600" dirty="0">
                <a:sym typeface="Wingdings" panose="05000000000000000000" pitchFamily="2" charset="2"/>
              </a:rPr>
              <a:t>частично</a:t>
            </a:r>
            <a:r>
              <a:rPr lang="en-US" sz="1600" dirty="0">
                <a:sym typeface="Wingdings" panose="05000000000000000000" pitchFamily="2" charset="2"/>
              </a:rPr>
              <a:t>) COSO, </a:t>
            </a:r>
            <a:r>
              <a:rPr lang="ru-RU" sz="1600" dirty="0">
                <a:sym typeface="Wingdings" panose="05000000000000000000" pitchFamily="2" charset="2"/>
              </a:rPr>
              <a:t>модель «трёх линий обороны» и 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ru-RU" sz="1600" b="1" u="sng" dirty="0">
                <a:sym typeface="Wingdings" panose="05000000000000000000" pitchFamily="2" charset="2"/>
              </a:rPr>
              <a:t>цикл управления/цикл Деминга (</a:t>
            </a:r>
            <a:r>
              <a:rPr lang="en-US" sz="1600" b="1" u="sng" dirty="0">
                <a:sym typeface="Wingdings" panose="05000000000000000000" pitchFamily="2" charset="2"/>
              </a:rPr>
              <a:t>PDCA</a:t>
            </a:r>
            <a:r>
              <a:rPr lang="ru-RU" sz="1600" b="1" u="sng" dirty="0">
                <a:sym typeface="Wingdings" panose="05000000000000000000" pitchFamily="2" charset="2"/>
              </a:rPr>
              <a:t> -«планируй, выполняй, проверяй, действуй»</a:t>
            </a:r>
            <a:r>
              <a:rPr lang="en-US" sz="1600" b="1" dirty="0">
                <a:sym typeface="Wingdings" panose="05000000000000000000" pitchFamily="2" charset="2"/>
              </a:rPr>
              <a:t>)</a:t>
            </a:r>
            <a:r>
              <a:rPr lang="ru-RU" sz="1600" b="1" dirty="0">
                <a:sym typeface="Wingdings" panose="05000000000000000000" pitchFamily="2" charset="2"/>
              </a:rPr>
              <a:t>, </a:t>
            </a:r>
            <a:r>
              <a:rPr lang="ru-RU" sz="1600" dirty="0">
                <a:sym typeface="Wingdings" panose="05000000000000000000" pitchFamily="2" charset="2"/>
              </a:rPr>
              <a:t>а также передовой опыт и существующие инструменты </a:t>
            </a:r>
            <a:r>
              <a:rPr lang="en-US" sz="1600" dirty="0">
                <a:sym typeface="Wingdings" panose="05000000000000000000" pitchFamily="2" charset="2"/>
              </a:rPr>
              <a:t>(</a:t>
            </a:r>
            <a:r>
              <a:rPr lang="ru-RU" sz="1600" dirty="0">
                <a:sym typeface="Wingdings" panose="05000000000000000000" pitchFamily="2" charset="2"/>
              </a:rPr>
              <a:t>напр. </a:t>
            </a:r>
            <a:r>
              <a:rPr lang="en-US" sz="1600" dirty="0">
                <a:sym typeface="Wingdings" panose="05000000000000000000" pitchFamily="2" charset="2"/>
              </a:rPr>
              <a:t>PEFA);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ym typeface="Wingdings" panose="05000000000000000000" pitchFamily="2" charset="2"/>
              </a:rPr>
              <a:t>Критерии оценки отражены в «матрице оценки», которая служит основой для разработки инструментов, таких как опросники, анализ документов, интервью и т.д.</a:t>
            </a:r>
            <a:r>
              <a:rPr lang="en-US" sz="16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>
                <a:sym typeface="Wingdings" panose="05000000000000000000" pitchFamily="2" charset="2"/>
              </a:rPr>
              <a:t>Основное внимание уделяется управленческой деятельности (а также обязанностям и требованиям подотчётности, связанным с ФУК) и бюджетному процессу</a:t>
            </a:r>
            <a:r>
              <a:rPr lang="en-US" sz="1600" dirty="0">
                <a:sym typeface="Wingdings" panose="05000000000000000000" pitchFamily="2" charset="2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80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критериев оценки</a:t>
            </a:r>
            <a:endParaRPr lang="en-US" dirty="0"/>
          </a:p>
        </p:txBody>
      </p:sp>
      <p:pic>
        <p:nvPicPr>
          <p:cNvPr id="5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8913" y="1263650"/>
            <a:ext cx="2562225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hoek 5"/>
          <p:cNvSpPr/>
          <p:nvPr/>
        </p:nvSpPr>
        <p:spPr>
          <a:xfrm>
            <a:off x="319087" y="1835150"/>
            <a:ext cx="5786439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 	</a:t>
            </a:r>
            <a:r>
              <a:rPr lang="ru-RU" sz="1400" i="1" dirty="0">
                <a:sym typeface="Wingdings" panose="05000000000000000000" pitchFamily="2" charset="2"/>
              </a:rPr>
              <a:t>Общие требования</a:t>
            </a:r>
            <a:r>
              <a:rPr lang="en-US" sz="1400" i="1" dirty="0">
                <a:sym typeface="Wingdings" panose="05000000000000000000" pitchFamily="2" charset="2"/>
              </a:rPr>
              <a:t>: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ru-RU" sz="1400" dirty="0">
                <a:sym typeface="Wingdings" panose="05000000000000000000" pitchFamily="2" charset="2"/>
              </a:rPr>
              <a:t>условия, необходимые для 	надёжного функционирования среды ФУК</a:t>
            </a:r>
            <a:r>
              <a:rPr lang="en-US" sz="14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 	</a:t>
            </a:r>
            <a:r>
              <a:rPr lang="ru-RU" sz="1400" i="1" dirty="0">
                <a:sym typeface="Wingdings" panose="05000000000000000000" pitchFamily="2" charset="2"/>
              </a:rPr>
              <a:t>Специальные критерии оценки </a:t>
            </a:r>
            <a:r>
              <a:rPr lang="ru-RU" sz="1400" dirty="0">
                <a:sym typeface="Wingdings" panose="05000000000000000000" pitchFamily="2" charset="2"/>
              </a:rPr>
              <a:t>для каждого 	элемента цикла Деминга</a:t>
            </a:r>
            <a:r>
              <a:rPr lang="en-US" sz="1400" dirty="0">
                <a:sym typeface="Wingdings" panose="05000000000000000000" pitchFamily="2" charset="2"/>
              </a:rPr>
              <a:t>.</a:t>
            </a:r>
            <a:r>
              <a:rPr lang="ru-RU" sz="1400" dirty="0">
                <a:sym typeface="Wingdings" panose="05000000000000000000" pitchFamily="2" charset="2"/>
              </a:rPr>
              <a:t> Эти критерии касаются 	функциональных требований к первой и второй 	«линиям обороны»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ru-RU" sz="1400" dirty="0">
                <a:sym typeface="Wingdings" panose="05000000000000000000" pitchFamily="2" charset="2"/>
              </a:rPr>
              <a:t>в среде ФУК, 	соответствующей передовой практике</a:t>
            </a:r>
            <a:r>
              <a:rPr lang="en-US" sz="1400" dirty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 	</a:t>
            </a:r>
            <a:r>
              <a:rPr lang="ru-RU" sz="1400" i="1" dirty="0">
                <a:sym typeface="Wingdings" panose="05000000000000000000" pitchFamily="2" charset="2"/>
              </a:rPr>
              <a:t>Акцент на два основных цикла </a:t>
            </a:r>
            <a:r>
              <a:rPr lang="en-US" sz="1400" i="1" dirty="0">
                <a:sym typeface="Wingdings" panose="05000000000000000000" pitchFamily="2" charset="2"/>
              </a:rPr>
              <a:t>PDCA</a:t>
            </a:r>
            <a:r>
              <a:rPr lang="en-US" sz="1400" dirty="0">
                <a:sym typeface="Wingdings" panose="05000000000000000000" pitchFamily="2" charset="2"/>
              </a:rPr>
              <a:t>: </a:t>
            </a:r>
            <a:r>
              <a:rPr lang="ru-RU" sz="1400" dirty="0">
                <a:sym typeface="Wingdings" panose="05000000000000000000" pitchFamily="2" charset="2"/>
              </a:rPr>
              <a:t>бюджетный 	цикл и управленческую функцию</a:t>
            </a:r>
            <a:r>
              <a:rPr lang="en-US" sz="1400" dirty="0">
                <a:sym typeface="Wingdings" panose="05000000000000000000" pitchFamily="2" charset="2"/>
              </a:rPr>
              <a:t> (1</a:t>
            </a:r>
            <a:r>
              <a:rPr lang="ru-RU" sz="1400" baseline="30000" dirty="0">
                <a:sym typeface="Wingdings" panose="05000000000000000000" pitchFamily="2" charset="2"/>
              </a:rPr>
              <a:t>я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ru-RU" sz="1400" dirty="0">
                <a:sym typeface="Wingdings" panose="05000000000000000000" pitchFamily="2" charset="2"/>
              </a:rPr>
              <a:t>и</a:t>
            </a:r>
            <a:r>
              <a:rPr lang="en-US" sz="1400" dirty="0">
                <a:sym typeface="Wingdings" panose="05000000000000000000" pitchFamily="2" charset="2"/>
              </a:rPr>
              <a:t> 2</a:t>
            </a:r>
            <a:r>
              <a:rPr lang="ru-RU" sz="1400" baseline="30000" dirty="0">
                <a:sym typeface="Wingdings" panose="05000000000000000000" pitchFamily="2" charset="2"/>
              </a:rPr>
              <a:t>я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ru-RU" sz="1400" dirty="0">
                <a:sym typeface="Wingdings" panose="05000000000000000000" pitchFamily="2" charset="2"/>
              </a:rPr>
              <a:t>линии</a:t>
            </a:r>
            <a:r>
              <a:rPr lang="en-US" sz="1400" dirty="0"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19087" y="4419600"/>
            <a:ext cx="8353426" cy="2031325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Сквозными темами в этой структуре являются:</a:t>
            </a:r>
            <a:endParaRPr lang="en-US" sz="1400" b="1" dirty="0">
              <a:solidFill>
                <a:srgbClr val="C00000"/>
              </a:solidFill>
            </a:endParaRP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i="1" dirty="0"/>
              <a:t>Интеграция</a:t>
            </a:r>
            <a:r>
              <a:rPr lang="en-US" sz="1400" dirty="0"/>
              <a:t> (</a:t>
            </a:r>
            <a:r>
              <a:rPr lang="ru-RU" sz="1400" dirty="0"/>
              <a:t>напр., планирование, бюджетирование и бухучёт</a:t>
            </a:r>
            <a:r>
              <a:rPr lang="en-US" sz="14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i="1" dirty="0"/>
              <a:t>Участие</a:t>
            </a:r>
            <a:r>
              <a:rPr lang="en-US" sz="1400" dirty="0"/>
              <a:t> (</a:t>
            </a:r>
            <a:r>
              <a:rPr lang="ru-RU" sz="1400" dirty="0"/>
              <a:t>напр., вовлечение «первой линии» в планирование и бюджетирование</a:t>
            </a:r>
            <a:r>
              <a:rPr lang="en-US" sz="14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i="1" dirty="0"/>
              <a:t>Координация</a:t>
            </a:r>
            <a:r>
              <a:rPr lang="en-US" sz="1400" dirty="0"/>
              <a:t> (</a:t>
            </a:r>
            <a:r>
              <a:rPr lang="ru-RU" sz="1400" dirty="0"/>
              <a:t>напр., координация действий на «второй линии» или мероприятий в рамках бюджетных программ</a:t>
            </a:r>
            <a:r>
              <a:rPr lang="en-US" sz="14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i="1" dirty="0"/>
              <a:t>Коммуникация</a:t>
            </a:r>
            <a:r>
              <a:rPr lang="en-US" sz="1400" b="1" dirty="0"/>
              <a:t> </a:t>
            </a:r>
            <a:r>
              <a:rPr lang="en-US" sz="1400" dirty="0"/>
              <a:t>(</a:t>
            </a:r>
            <a:r>
              <a:rPr lang="ru-RU" sz="1400" dirty="0"/>
              <a:t>напр.,</a:t>
            </a:r>
            <a:r>
              <a:rPr lang="en-US" sz="1400" dirty="0"/>
              <a:t> </a:t>
            </a:r>
            <a:r>
              <a:rPr lang="ru-RU" sz="1400" dirty="0"/>
              <a:t>прохождение управленческой информации, системы бухучёта</a:t>
            </a:r>
            <a:r>
              <a:rPr lang="en-US" sz="1400" dirty="0"/>
              <a:t>).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93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общих условий</a:t>
            </a:r>
            <a:endParaRPr lang="en-US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858904"/>
              </p:ext>
            </p:extLst>
          </p:nvPr>
        </p:nvGraphicFramePr>
        <p:xfrm>
          <a:off x="226218" y="1968500"/>
          <a:ext cx="8482014" cy="4415632"/>
        </p:xfrm>
        <a:graphic>
          <a:graphicData uri="http://schemas.openxmlformats.org/drawingml/2006/table">
            <a:tbl>
              <a:tblPr firstRow="1" firstCol="1" bandRow="1"/>
              <a:tblGrid>
                <a:gridCol w="4241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 охватывают критерии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81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 </a:t>
                      </a:r>
                      <a:r>
                        <a:rPr lang="ru-RU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 общих условий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 подотчётности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функции, полномочия, делегирование в отношении (бюджета) программ, ключевые задачи и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оргстурктура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Обязанности старшего руководства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Управление риском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Функции/обязанности, связанные с ФК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финансовым управлением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Применительно к бюджетному циклу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Делегированный бюджет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Интеграция бюджетного цикла с операционными процессами и требованиями подотчётности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Бюджетные системы, отвечающие принципам БОР и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БП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032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Критерии, связанные с планированием</a:t>
            </a:r>
            <a:endParaRPr lang="en-US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747821"/>
              </p:ext>
            </p:extLst>
          </p:nvPr>
        </p:nvGraphicFramePr>
        <p:xfrm>
          <a:off x="259555" y="1966119"/>
          <a:ext cx="8624890" cy="4334193"/>
        </p:xfrm>
        <a:graphic>
          <a:graphicData uri="http://schemas.openxmlformats.org/drawingml/2006/table">
            <a:tbl>
              <a:tblPr firstRow="1" firstCol="1" bandRow="1"/>
              <a:tblGrid>
                <a:gridCol w="4043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0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 охватывают критерии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B: </a:t>
                      </a:r>
                      <a:r>
                        <a:rPr lang="ru-RU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Критерии, связанные с планированием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Увязка стратегических целей с операционными целями и планами («каскад»)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Сбалансированное участие в процессе планирования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</a:t>
                      </a:r>
                      <a:r>
                        <a:rPr lang="ru-RU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</a:t>
                      </a:r>
                      <a:r>
                        <a:rPr lang="ru-RU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линии и старшее руководство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Качество «продукции» планирования (напр., целей)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Установление КПЭ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также для ФК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Рабочие процессы и связанные с ними ключевые риски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Применительно к бюджетному циклу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«первой линии» в процесс бюджетного планирования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Связность бюджетного планирования с целями и КПЭ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Бюджетирование по видам деятельности (АВВ), связь с результатами (планированием)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6423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Критерии, связанные с исполнением</a:t>
            </a:r>
            <a:endParaRPr lang="en-US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99944"/>
              </p:ext>
            </p:extLst>
          </p:nvPr>
        </p:nvGraphicFramePr>
        <p:xfrm>
          <a:off x="166689" y="1918493"/>
          <a:ext cx="8867774" cy="4423154"/>
        </p:xfrm>
        <a:graphic>
          <a:graphicData uri="http://schemas.openxmlformats.org/drawingml/2006/table">
            <a:tbl>
              <a:tblPr firstRow="1" firstCol="1" bandRow="1"/>
              <a:tblGrid>
                <a:gridCol w="4212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5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 охватывают критерии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50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</a:t>
                      </a:r>
                      <a:r>
                        <a:rPr lang="ru-RU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Критерии, связанные с исполнением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Выполнение заданий, обязанностей в соответствии с планами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Адекватные административные системы (системы бухучёта в отношении эффективности и финансовой администрации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интеграция/связность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Разделение обязанностей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454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Применительно к бюджетному циклу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Процесс исполнения бюджета (и его мониторинг)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Обмен информацией об исполнении бюджета (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линии)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Текущий контроль в отношении финансовых операций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Финансовые административные процессы: функции, обязанности и санкционирование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за расходованием средств сверх установленных лимитов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6510914"/>
      </p:ext>
    </p:extLst>
  </p:cSld>
  <p:clrMapOvr>
    <a:masterClrMapping/>
  </p:clrMapOvr>
</p:sld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3433</TotalTime>
  <Words>869</Words>
  <Application>Microsoft Office PowerPoint</Application>
  <PresentationFormat>On-screen Show (4:3)</PresentationFormat>
  <Paragraphs>177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Verdana</vt:lpstr>
      <vt:lpstr>Wingdings</vt:lpstr>
      <vt:lpstr>Inhoud bullet</vt:lpstr>
      <vt:lpstr>Standaardontwerp</vt:lpstr>
      <vt:lpstr>1_Standaardontwerp</vt:lpstr>
      <vt:lpstr>2_Standaardontwerp</vt:lpstr>
      <vt:lpstr>PowerPoint Presentation</vt:lpstr>
      <vt:lpstr>На предыдущих заседаниях PEMPAL:</vt:lpstr>
      <vt:lpstr>Что мы узнали на практике</vt:lpstr>
      <vt:lpstr>Имеются различные инструменты для оценки, однако ….</vt:lpstr>
      <vt:lpstr>Характеристики инструментария, представленного в руководстве NAFE:</vt:lpstr>
      <vt:lpstr>Структура критериев оценки</vt:lpstr>
      <vt:lpstr>Критерии общих условий</vt:lpstr>
      <vt:lpstr>Критерии, связанные с планированием</vt:lpstr>
      <vt:lpstr>Критерии, связанные с исполнением</vt:lpstr>
      <vt:lpstr>Критерии, связанные с контролем/мониторингом</vt:lpstr>
      <vt:lpstr>Критерии, связанные с действиями по реагированию</vt:lpstr>
      <vt:lpstr>Практическое применение разработанного инструментария:</vt:lpstr>
      <vt:lpstr>PowerPoint Presentation</vt:lpstr>
    </vt:vector>
  </TitlesOfParts>
  <Company>Ministerie van Financiën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Andrei Nikolaevich Salnikov</cp:lastModifiedBy>
  <cp:revision>282</cp:revision>
  <dcterms:created xsi:type="dcterms:W3CDTF">2009-01-23T09:04:29Z</dcterms:created>
  <dcterms:modified xsi:type="dcterms:W3CDTF">2019-03-27T08:46:54Z</dcterms:modified>
</cp:coreProperties>
</file>