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1" r:id="rId1"/>
    <p:sldMasterId id="2147484258" r:id="rId2"/>
    <p:sldMasterId id="2147484373" r:id="rId3"/>
    <p:sldMasterId id="2147484380" r:id="rId4"/>
  </p:sldMasterIdLst>
  <p:notesMasterIdLst>
    <p:notesMasterId r:id="rId18"/>
  </p:notesMasterIdLst>
  <p:sldIdLst>
    <p:sldId id="290" r:id="rId5"/>
    <p:sldId id="393" r:id="rId6"/>
    <p:sldId id="409" r:id="rId7"/>
    <p:sldId id="410" r:id="rId8"/>
    <p:sldId id="412" r:id="rId9"/>
    <p:sldId id="411" r:id="rId10"/>
    <p:sldId id="413" r:id="rId11"/>
    <p:sldId id="414" r:id="rId12"/>
    <p:sldId id="415" r:id="rId13"/>
    <p:sldId id="416" r:id="rId14"/>
    <p:sldId id="417" r:id="rId15"/>
    <p:sldId id="418" r:id="rId16"/>
    <p:sldId id="292" r:id="rId17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3D6"/>
    <a:srgbClr val="FDFB97"/>
    <a:srgbClr val="2494C5"/>
    <a:srgbClr val="529D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706" autoAdjust="0"/>
  </p:normalViewPr>
  <p:slideViewPr>
    <p:cSldViewPr snapToGrid="0">
      <p:cViewPr>
        <p:scale>
          <a:sx n="73" d="100"/>
          <a:sy n="73" d="100"/>
        </p:scale>
        <p:origin x="-330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7D7862-AF02-4284-A2C1-54F3289F3CC1}" type="datetimeFigureOut">
              <a:rPr lang="nl-NL"/>
              <a:pPr>
                <a:defRPr/>
              </a:pPr>
              <a:t>20-3-2019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956567-BFC8-4B99-B00E-55687266A1CF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3854781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956567-BFC8-4B99-B00E-55687266A1CF}" type="slidenum">
              <a:rPr lang="nl-NL" smtClean="0"/>
              <a:pPr>
                <a:defRPr/>
              </a:pPr>
              <a:t>1</a:t>
            </a:fld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911543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03822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22190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200174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585532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503922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prstClr val="white"/>
              </a:solidFill>
              <a:latin typeface="Verdana"/>
              <a:cs typeface="Arial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prstClr val="white"/>
              </a:solidFill>
              <a:latin typeface="Verdana"/>
              <a:cs typeface="Arial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Brussels, February 2018</a:t>
            </a:r>
            <a:endParaRPr lang="en-US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fld id="{5A6A1B73-A371-4597-82C6-788C897E157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464813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206887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883269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4078307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61069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3927013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Brussels, February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844824"/>
            <a:ext cx="8229600" cy="4065836"/>
          </a:xfrm>
        </p:spPr>
        <p:txBody>
          <a:bodyPr/>
          <a:lstStyle>
            <a:lvl1pPr marL="342900" indent="-342900">
              <a:spcAft>
                <a:spcPts val="900"/>
              </a:spcAft>
              <a:buClr>
                <a:srgbClr val="0F5494"/>
              </a:buClr>
              <a:buFont typeface="Arial" pitchFamily="34" charset="0"/>
              <a:buChar char="•"/>
              <a:defRPr b="0" i="0"/>
            </a:lvl1pPr>
            <a:lvl2pPr>
              <a:buClr>
                <a:srgbClr val="0F5494"/>
              </a:buClr>
              <a:buSzPct val="90000"/>
              <a:defRPr b="0"/>
            </a:lvl2pPr>
            <a:lvl3pPr marL="1200150" indent="-285750">
              <a:buFont typeface="Arial" panose="020B0604020202020204" pitchFamily="34" charset="0"/>
              <a:buChar char="•"/>
              <a:defRPr b="0"/>
            </a:lvl3pPr>
          </a:lstStyle>
          <a:p>
            <a:pPr lvl="0"/>
            <a:r>
              <a:rPr lang="fr-BE" dirty="0" smtClean="0"/>
              <a:t>Et </a:t>
            </a:r>
            <a:r>
              <a:rPr lang="fr-BE" dirty="0" err="1" smtClean="0"/>
              <a:t>dolor</a:t>
            </a:r>
            <a:r>
              <a:rPr lang="fr-BE" dirty="0" smtClean="0"/>
              <a:t> </a:t>
            </a:r>
            <a:r>
              <a:rPr lang="fr-BE" dirty="0" err="1" smtClean="0"/>
              <a:t>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</p:spTree>
    <p:extLst>
      <p:ext uri="{BB962C8B-B14F-4D97-AF65-F5344CB8AC3E}">
        <p14:creationId xmlns="" xmlns:p14="http://schemas.microsoft.com/office/powerpoint/2010/main" val="2528494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Brussels, February 2018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6480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1800">
              <a:solidFill>
                <a:schemeClr val="tx1"/>
              </a:solidFill>
            </a:endParaRP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6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78762-5911-4F11-92B8-8D32F6856A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el en twee tekst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F65EC-8FE1-431A-AA0F-BFDAD8A53B0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BCEA3-9CAC-457D-A7A3-F76AE74ECF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noProof="0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CB63D-B2D2-400E-B454-F8F5694E63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352425" y="1800225"/>
            <a:ext cx="4038600" cy="44148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43425" y="1800225"/>
            <a:ext cx="4038600" cy="4414838"/>
          </a:xfrm>
        </p:spPr>
        <p:txBody>
          <a:bodyPr/>
          <a:lstStyle/>
          <a:p>
            <a:pPr lvl="0"/>
            <a:endParaRPr lang="nl-NL" dirty="0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Voettekst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7" name="shpPagina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75F22-B737-4152-AE1C-D2A10550729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FBD32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>
          <a:xfrm>
            <a:off x="4641850" y="6542088"/>
            <a:ext cx="418465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645025" y="6362700"/>
            <a:ext cx="4183063" cy="2841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Brussels, February 2018</a:t>
            </a:r>
            <a:endParaRPr lang="en-US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cs typeface="Arial" pitchFamily="34" charset="0"/>
              </a:defRPr>
            </a:lvl1pPr>
          </a:lstStyle>
          <a:p>
            <a:pPr>
              <a:defRPr/>
            </a:pPr>
            <a:fld id="{5A6A1B73-A371-4597-82C6-788C897E157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203608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103438"/>
            <a:ext cx="37115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2797175"/>
            <a:ext cx="36957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58" r:id="rId2"/>
    <p:sldLayoutId id="2147484359" r:id="rId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60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 dirty="0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13040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4" r:id="rId1"/>
    <p:sldLayoutId id="2147484375" r:id="rId2"/>
    <p:sldLayoutId id="2147484376" r:id="rId3"/>
    <p:sldLayoutId id="2147484377" r:id="rId4"/>
    <p:sldLayoutId id="2147484378" r:id="rId5"/>
    <p:sldLayoutId id="2147484379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2051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2425" y="1800225"/>
            <a:ext cx="82296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028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6275" y="6540500"/>
            <a:ext cx="41576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8338" y="6386513"/>
            <a:ext cx="416560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nl-NL" smtClean="0"/>
              <a:t>Brussels, February 2018</a:t>
            </a:r>
            <a:endParaRPr lang="nl-NL"/>
          </a:p>
        </p:txBody>
      </p:sp>
      <p:sp>
        <p:nvSpPr>
          <p:cNvPr id="1030" name="shpPagina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4650" y="6378575"/>
            <a:ext cx="71278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88E5E4CB-8FFB-4F22-88D1-937CD4F0A0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1263650"/>
            <a:ext cx="8229600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solidFill>
                <a:prstClr val="white"/>
              </a:solidFill>
            </a:endParaRPr>
          </a:p>
        </p:txBody>
      </p:sp>
      <p:pic>
        <p:nvPicPr>
          <p:cNvPr id="2057" name="shpBeeldmerk" descr="RO__vervolgpagina~LPPT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356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2" r:id="rId2"/>
    <p:sldLayoutId id="2147484383" r:id="rId3"/>
    <p:sldLayoutId id="2147484384" r:id="rId4"/>
    <p:sldLayoutId id="2147484385" r:id="rId5"/>
    <p:sldLayoutId id="2147484388" r:id="rId6"/>
    <p:sldLayoutId id="2147484389" r:id="rId7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2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foto1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584700" cy="6858000"/>
          </a:xfrm>
          <a:prstGeom prst="rect">
            <a:avLst/>
          </a:prstGeom>
        </p:spPr>
      </p:pic>
      <p:sp>
        <p:nvSpPr>
          <p:cNvPr id="5122" name="shpDatum"/>
          <p:cNvSpPr>
            <a:spLocks noChangeArrowheads="1"/>
          </p:cNvSpPr>
          <p:nvPr/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000">
              <a:solidFill>
                <a:srgbClr val="FFFFFF"/>
              </a:solidFill>
            </a:endParaRPr>
          </a:p>
        </p:txBody>
      </p:sp>
      <p:sp>
        <p:nvSpPr>
          <p:cNvPr id="5123" name="Titel"/>
          <p:cNvSpPr>
            <a:spLocks noChangeArrowheads="1"/>
          </p:cNvSpPr>
          <p:nvPr/>
        </p:nvSpPr>
        <p:spPr bwMode="auto">
          <a:xfrm>
            <a:off x="4584700" y="2592470"/>
            <a:ext cx="4599493" cy="346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noProof="1" smtClean="0">
                <a:solidFill>
                  <a:srgbClr val="FFFFFF"/>
                </a:solidFill>
              </a:rPr>
              <a:t>Assessing Financial Management and Control on entity level</a:t>
            </a:r>
          </a:p>
          <a:p>
            <a:endParaRPr lang="en-US" noProof="1" smtClean="0">
              <a:solidFill>
                <a:srgbClr val="FFFFFF"/>
              </a:solidFill>
            </a:endParaRPr>
          </a:p>
          <a:p>
            <a:r>
              <a:rPr lang="en-US" sz="1100" i="1" noProof="1" smtClean="0">
                <a:solidFill>
                  <a:srgbClr val="FFFFFF"/>
                </a:solidFill>
              </a:rPr>
              <a:t>Instrument developed by the National Academy of Finance and Economics (NAFE), Ministry of Finance, the Netherlands</a:t>
            </a:r>
          </a:p>
          <a:p>
            <a:endParaRPr lang="en-US" sz="1200" noProof="1">
              <a:solidFill>
                <a:srgbClr val="FFFFFF"/>
              </a:solidFill>
            </a:endParaRPr>
          </a:p>
          <a:p>
            <a:endParaRPr lang="nl-NL" sz="1200" noProof="1" smtClean="0">
              <a:solidFill>
                <a:srgbClr val="FFFFFF"/>
              </a:solidFill>
            </a:endParaRPr>
          </a:p>
          <a:p>
            <a:endParaRPr lang="nl-NL" sz="1200" noProof="1" smtClean="0">
              <a:solidFill>
                <a:srgbClr val="FFFFFF"/>
              </a:solidFill>
            </a:endParaRPr>
          </a:p>
          <a:p>
            <a:endParaRPr lang="nl-NL" sz="1200" noProof="1" smtClean="0">
              <a:solidFill>
                <a:srgbClr val="FFFFFF"/>
              </a:solidFill>
            </a:endParaRPr>
          </a:p>
          <a:p>
            <a:r>
              <a:rPr lang="nl-NL" sz="1200" noProof="1" smtClean="0">
                <a:solidFill>
                  <a:srgbClr val="FFFFFF"/>
                </a:solidFill>
              </a:rPr>
              <a:t>PEMPAL, Skopje, April2019</a:t>
            </a:r>
            <a:endParaRPr lang="en-US" sz="1200" noProof="1">
              <a:solidFill>
                <a:srgbClr val="FFFFFF"/>
              </a:solidFill>
            </a:endParaRPr>
          </a:p>
        </p:txBody>
      </p:sp>
      <p:pic>
        <p:nvPicPr>
          <p:cNvPr id="5127" name="Picture 11" descr="RO_F_Logo_Powerpoint_diap_en 1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related to control/monitoring</a:t>
            </a:r>
            <a:endParaRPr lang="en-US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03381162"/>
              </p:ext>
            </p:extLst>
          </p:nvPr>
        </p:nvGraphicFramePr>
        <p:xfrm>
          <a:off x="219074" y="1990725"/>
          <a:ext cx="8801100" cy="4125468"/>
        </p:xfrm>
        <a:graphic>
          <a:graphicData uri="http://schemas.openxmlformats.org/drawingml/2006/table">
            <a:tbl>
              <a:tblPr firstRow="1" firstCol="1" bandRow="1"/>
              <a:tblGrid>
                <a:gridCol w="4400550"/>
                <a:gridCol w="440055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Category of criteria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Criteria are aimed at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Criteria related to control/monitoring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Planning in relation to controle: how is that organized;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 and monitoring on adequateness of controls in the first line processes;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Relevant, timely and adequate information for senior management;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 first and second line in control and monitoring;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 internal audit;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Horizontal control coordination (e.g. audit committee, 2</a:t>
                      </a:r>
                      <a:r>
                        <a:rPr lang="en-US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line functions etc.);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111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Specifically for the Budget cycle: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Consolidated and integrated reporting: performance, budget information, KPI’s;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Review/evaluation of expenditure programs;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Reports on revenue/expenditure.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7" descr="http://pleiadesservices.com/wp-content/uploads/2008/09/PDCASpiri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5712" y="0"/>
            <a:ext cx="1538288" cy="162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196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related to responsive actions</a:t>
            </a:r>
            <a:endParaRPr lang="en-US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0713982"/>
              </p:ext>
            </p:extLst>
          </p:nvPr>
        </p:nvGraphicFramePr>
        <p:xfrm>
          <a:off x="161925" y="2076449"/>
          <a:ext cx="8896350" cy="3391726"/>
        </p:xfrm>
        <a:graphic>
          <a:graphicData uri="http://schemas.openxmlformats.org/drawingml/2006/table">
            <a:tbl>
              <a:tblPr firstRow="1" firstCol="1" bandRow="1"/>
              <a:tblGrid>
                <a:gridCol w="4448175"/>
                <a:gridCol w="444817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Category of criteria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Criteria are aimed at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Criteria related to responsive actions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Linkage of decision making process to managerial information;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Adaptive/flexible possibilities to react on necessary changes;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Re-prioritization;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Adapting KPI’s, objectives;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Follow-up of audit recommendations.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111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Specifically for the Budget cycle: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of historical data/financial information in upcoming budget cycle(s).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7" descr="http://pleiadesservices.com/wp-content/uploads/2008/09/PDCASpiri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5712" y="0"/>
            <a:ext cx="1538288" cy="162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9651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use of the developed tool:</a:t>
            </a:r>
            <a:endParaRPr lang="en-US" dirty="0"/>
          </a:p>
        </p:txBody>
      </p:sp>
      <p:sp>
        <p:nvSpPr>
          <p:cNvPr id="5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0" y="1903412"/>
            <a:ext cx="9144000" cy="42640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sym typeface="Wingdings" panose="05000000000000000000" pitchFamily="2" charset="2"/>
              </a:rPr>
              <a:t>Internal working group: needs to be well instructed and guided by experts (workshops/training);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sym typeface="Wingdings" panose="05000000000000000000" pitchFamily="2" charset="2"/>
              </a:rPr>
              <a:t>General questionnaire based on the criteria can give input for a second stage deeper review;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sym typeface="Wingdings" panose="05000000000000000000" pitchFamily="2" charset="2"/>
              </a:rPr>
              <a:t>Deeper review by interviewing relevant internal functions and stakeholders: three lines;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sym typeface="Wingdings" panose="05000000000000000000" pitchFamily="2" charset="2"/>
              </a:rPr>
              <a:t>Working group composes report</a:t>
            </a:r>
            <a:r>
              <a:rPr lang="en-US" sz="1400" dirty="0" smtClean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sym typeface="Wingdings" panose="05000000000000000000" pitchFamily="2" charset="2"/>
              </a:rPr>
              <a:t>Support and involvement of internal audit is needed and essential;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sym typeface="Wingdings" panose="05000000000000000000" pitchFamily="2" charset="2"/>
              </a:rPr>
              <a:t>Action plan based on findings;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sym typeface="Wingdings" panose="05000000000000000000" pitchFamily="2" charset="2"/>
              </a:rPr>
              <a:t>Assessing several entities gives insight in general status of FMC in a country.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 smtClean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3666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6" descr="RO_F_Logo_Powerpoint_diap_en 1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Thank yo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73606"/>
            <a:ext cx="457200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PEMPAL meeting: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0" y="1903412"/>
            <a:ext cx="9144000" cy="44148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National Academy of Finance and Economics of the Dutch ministry of Finance developed a draft guide for guidance on assessing FMC and the steps after that;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developed guide describes: 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US" dirty="0" smtClean="0"/>
              <a:t>‘steps to take towards a proper assessment;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US" dirty="0" smtClean="0"/>
              <a:t>Instruments for conducting FMC-assessments;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US" dirty="0" smtClean="0"/>
              <a:t>Follow-up steps after assessment: action plan.</a:t>
            </a:r>
          </a:p>
          <a:p>
            <a:pPr marL="400050" lvl="5" indent="-400050">
              <a:buFont typeface="Arial" panose="020B0604020202020204" pitchFamily="34" charset="0"/>
              <a:buChar char="•"/>
            </a:pPr>
            <a:endParaRPr lang="en-US" dirty="0"/>
          </a:p>
          <a:p>
            <a:pPr marL="0" lvl="5" indent="0">
              <a:buNone/>
            </a:pPr>
            <a:r>
              <a:rPr lang="en-US" i="1" u="sng" dirty="0" smtClean="0"/>
              <a:t>Since then:</a:t>
            </a:r>
          </a:p>
          <a:p>
            <a:pPr marL="0" lvl="5" indent="0">
              <a:buNone/>
            </a:pPr>
            <a:r>
              <a:rPr lang="en-US" dirty="0" smtClean="0"/>
              <a:t>- Updates and changes made based on experiences in </a:t>
            </a:r>
            <a:r>
              <a:rPr lang="en-US" u="sng" dirty="0" smtClean="0"/>
              <a:t>practice</a:t>
            </a:r>
          </a:p>
          <a:p>
            <a:pPr lvl="5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3100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learned in the practice</a:t>
            </a:r>
            <a:endParaRPr lang="en-US" dirty="0"/>
          </a:p>
        </p:txBody>
      </p:sp>
      <p:sp>
        <p:nvSpPr>
          <p:cNvPr id="5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0" y="1903412"/>
            <a:ext cx="9144000" cy="44148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Assessment tools should focus on the </a:t>
            </a:r>
            <a:r>
              <a:rPr lang="en-US" u="sng" dirty="0" smtClean="0"/>
              <a:t>key</a:t>
            </a:r>
            <a:r>
              <a:rPr lang="en-US" dirty="0" smtClean="0"/>
              <a:t> issues;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Assessment tool should be </a:t>
            </a:r>
            <a:r>
              <a:rPr lang="en-US" u="sng" dirty="0" smtClean="0"/>
              <a:t>efficient</a:t>
            </a:r>
            <a:r>
              <a:rPr lang="en-US" dirty="0" smtClean="0"/>
              <a:t>, </a:t>
            </a:r>
            <a:r>
              <a:rPr lang="en-US" u="sng" dirty="0" smtClean="0"/>
              <a:t>swift</a:t>
            </a:r>
            <a:r>
              <a:rPr lang="en-US" dirty="0" smtClean="0"/>
              <a:t>, </a:t>
            </a:r>
            <a:r>
              <a:rPr lang="en-US" u="sng" dirty="0" smtClean="0"/>
              <a:t>practical</a:t>
            </a:r>
            <a:r>
              <a:rPr lang="en-US" dirty="0" smtClean="0"/>
              <a:t> and </a:t>
            </a:r>
            <a:r>
              <a:rPr lang="en-US" u="sng" dirty="0" smtClean="0"/>
              <a:t>understandable</a:t>
            </a:r>
            <a:r>
              <a:rPr lang="en-US" dirty="0" smtClean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Assessment tool should deliver </a:t>
            </a:r>
            <a:r>
              <a:rPr lang="en-US" u="sng" dirty="0" smtClean="0"/>
              <a:t>insight</a:t>
            </a:r>
            <a:r>
              <a:rPr lang="en-US" dirty="0" smtClean="0"/>
              <a:t> in area’s where targeted </a:t>
            </a:r>
            <a:r>
              <a:rPr lang="en-US" u="sng" dirty="0" smtClean="0"/>
              <a:t>actions</a:t>
            </a:r>
            <a:r>
              <a:rPr lang="en-US" dirty="0" smtClean="0"/>
              <a:t> make sense are realistic;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Working with internal working groups should be well </a:t>
            </a:r>
            <a:r>
              <a:rPr lang="en-US" u="sng" dirty="0" smtClean="0"/>
              <a:t>guided</a:t>
            </a:r>
            <a:r>
              <a:rPr lang="en-US" dirty="0" smtClean="0"/>
              <a:t> by experts.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643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Assessing tools are available but….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0" y="1903412"/>
            <a:ext cx="9144000" cy="38341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Often their scope is very broad, covering the total spectrum of IC: COSO-elements, COSO-principles </a:t>
            </a:r>
            <a:r>
              <a:rPr lang="en-US" sz="1600" dirty="0" smtClean="0">
                <a:sym typeface="Wingdings" panose="05000000000000000000" pitchFamily="2" charset="2"/>
              </a:rPr>
              <a:t> not swift, not efficient, not always pinpointing the key-issues;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Some lead to so called ‘maturity level classifications: it is questionable if maturity levels give enough information about underlying problems;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Self assessments (without guided expertise) might give blurred picture of reality;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Clear assessment criteria are often lacking;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>
                <a:sym typeface="Wingdings" panose="05000000000000000000" pitchFamily="2" charset="2"/>
              </a:rPr>
              <a:t>CHU’s</a:t>
            </a:r>
            <a:r>
              <a:rPr lang="en-US" sz="1600" dirty="0" smtClean="0">
                <a:sym typeface="Wingdings" panose="05000000000000000000" pitchFamily="2" charset="2"/>
              </a:rPr>
              <a:t> often focused on gathering statistical data, compliance orientated, ticking boxes.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864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Characteristics of the </a:t>
            </a:r>
            <a:r>
              <a:rPr lang="en-US" sz="2400" dirty="0" err="1" smtClean="0"/>
              <a:t>NAFE</a:t>
            </a:r>
            <a:r>
              <a:rPr lang="en-US" sz="2400" dirty="0" smtClean="0"/>
              <a:t>-assessment guidance</a:t>
            </a:r>
            <a:r>
              <a:rPr lang="en-US" sz="2400" dirty="0"/>
              <a:t> </a:t>
            </a:r>
            <a:r>
              <a:rPr lang="en-US" sz="2400" dirty="0" smtClean="0"/>
              <a:t>tool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0" y="1903412"/>
            <a:ext cx="9144000" cy="42260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Limited in scope than total spectrum of IC: it focusses on key fundamental elements of Financial Management and Financial Control only: </a:t>
            </a:r>
            <a:r>
              <a:rPr lang="en-US" sz="1600" b="1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total around 50 key-criteria to assess</a:t>
            </a:r>
            <a:r>
              <a:rPr lang="en-US" sz="1600" dirty="0" smtClean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Criteria are based on: (partly) COSO, Three lines of Defense and the </a:t>
            </a:r>
            <a:r>
              <a:rPr lang="en-US" sz="1600" b="1" u="sng" dirty="0" smtClean="0">
                <a:sym typeface="Wingdings" panose="05000000000000000000" pitchFamily="2" charset="2"/>
              </a:rPr>
              <a:t>management-/Deming-cycle (plan, do, check act</a:t>
            </a:r>
            <a:r>
              <a:rPr lang="en-US" sz="1600" b="1" dirty="0" smtClean="0">
                <a:sym typeface="Wingdings" panose="05000000000000000000" pitchFamily="2" charset="2"/>
              </a:rPr>
              <a:t>) </a:t>
            </a:r>
            <a:r>
              <a:rPr lang="en-US" sz="1600" dirty="0" smtClean="0">
                <a:sym typeface="Wingdings" panose="05000000000000000000" pitchFamily="2" charset="2"/>
              </a:rPr>
              <a:t>as well as best practice environments and existing tools (e.g. </a:t>
            </a:r>
            <a:r>
              <a:rPr lang="en-US" sz="1600" dirty="0" err="1" smtClean="0">
                <a:sym typeface="Wingdings" panose="05000000000000000000" pitchFamily="2" charset="2"/>
              </a:rPr>
              <a:t>PEFA</a:t>
            </a:r>
            <a:r>
              <a:rPr lang="en-US" sz="1600" dirty="0" smtClean="0">
                <a:sym typeface="Wingdings" panose="05000000000000000000" pitchFamily="2" charset="2"/>
              </a:rPr>
              <a:t>);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Assessment criteria have been plotted in an ‘assessment matrix’ which forms the basis for instruments like questionnaires, document analyses, interviews etc.;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Key focus is on the managerial activities (and FMC-related responsibilities and accountability requirements) and the budget process.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0180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assessment criteria</a:t>
            </a:r>
            <a:endParaRPr lang="en-US" dirty="0"/>
          </a:p>
        </p:txBody>
      </p:sp>
      <p:pic>
        <p:nvPicPr>
          <p:cNvPr id="5" name="Picture 7" descr="http://pleiadesservices.com/wp-content/uploads/2008/09/PDCASpiri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8913" y="1263650"/>
            <a:ext cx="2562225" cy="275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hthoek 5"/>
          <p:cNvSpPr/>
          <p:nvPr/>
        </p:nvSpPr>
        <p:spPr>
          <a:xfrm>
            <a:off x="319087" y="1835150"/>
            <a:ext cx="5786439" cy="2462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sym typeface="Wingdings" panose="05000000000000000000" pitchFamily="2" charset="2"/>
              </a:rPr>
              <a:t> 	</a:t>
            </a:r>
            <a:r>
              <a:rPr lang="en-US" sz="1400" i="1" dirty="0" smtClean="0">
                <a:sym typeface="Wingdings" panose="05000000000000000000" pitchFamily="2" charset="2"/>
              </a:rPr>
              <a:t>General requirements:</a:t>
            </a:r>
            <a:r>
              <a:rPr lang="en-US" sz="1400" dirty="0" smtClean="0">
                <a:sym typeface="Wingdings" panose="05000000000000000000" pitchFamily="2" charset="2"/>
              </a:rPr>
              <a:t> conditional aspects which 	make or break a sound functioning FMC-	environment;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sym typeface="Wingdings" panose="05000000000000000000" pitchFamily="2" charset="2"/>
              </a:rPr>
              <a:t> 	</a:t>
            </a:r>
            <a:r>
              <a:rPr lang="en-US" sz="1400" i="1" dirty="0" smtClean="0">
                <a:sym typeface="Wingdings" panose="05000000000000000000" pitchFamily="2" charset="2"/>
              </a:rPr>
              <a:t>specific </a:t>
            </a:r>
            <a:r>
              <a:rPr lang="en-US" sz="1400" i="1" dirty="0">
                <a:sym typeface="Wingdings" panose="05000000000000000000" pitchFamily="2" charset="2"/>
              </a:rPr>
              <a:t>assessment </a:t>
            </a:r>
            <a:r>
              <a:rPr lang="en-US" sz="1400" i="1" dirty="0" smtClean="0">
                <a:sym typeface="Wingdings" panose="05000000000000000000" pitchFamily="2" charset="2"/>
              </a:rPr>
              <a:t>criteria </a:t>
            </a:r>
            <a:r>
              <a:rPr lang="en-US" sz="1400" dirty="0" smtClean="0">
                <a:sym typeface="Wingdings" panose="05000000000000000000" pitchFamily="2" charset="2"/>
              </a:rPr>
              <a:t>for each element of the 	Deming Cycle. </a:t>
            </a:r>
            <a:r>
              <a:rPr lang="en-US" sz="1400" dirty="0">
                <a:sym typeface="Wingdings" panose="05000000000000000000" pitchFamily="2" charset="2"/>
              </a:rPr>
              <a:t>These criteria are related to </a:t>
            </a:r>
            <a:r>
              <a:rPr lang="en-US" sz="1400" dirty="0" smtClean="0">
                <a:sym typeface="Wingdings" panose="05000000000000000000" pitchFamily="2" charset="2"/>
              </a:rPr>
              <a:t>	functional </a:t>
            </a:r>
            <a:r>
              <a:rPr lang="en-US" sz="1400" dirty="0">
                <a:sym typeface="Wingdings" panose="05000000000000000000" pitchFamily="2" charset="2"/>
              </a:rPr>
              <a:t>requirements of first and second line </a:t>
            </a:r>
            <a:r>
              <a:rPr lang="en-US" sz="1400" dirty="0" smtClean="0">
                <a:sym typeface="Wingdings" panose="05000000000000000000" pitchFamily="2" charset="2"/>
              </a:rPr>
              <a:t>	functions </a:t>
            </a:r>
            <a:r>
              <a:rPr lang="en-US" sz="1400" dirty="0">
                <a:sym typeface="Wingdings" panose="05000000000000000000" pitchFamily="2" charset="2"/>
              </a:rPr>
              <a:t>in best practice FMC-environments</a:t>
            </a:r>
            <a:r>
              <a:rPr lang="en-US" sz="1400" dirty="0" smtClean="0">
                <a:sym typeface="Wingdings" panose="05000000000000000000" pitchFamily="2" charset="2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sym typeface="Wingdings" panose="05000000000000000000" pitchFamily="2" charset="2"/>
              </a:rPr>
              <a:t> 	</a:t>
            </a:r>
            <a:r>
              <a:rPr lang="en-US" sz="1400" i="1" dirty="0" smtClean="0">
                <a:sym typeface="Wingdings" panose="05000000000000000000" pitchFamily="2" charset="2"/>
              </a:rPr>
              <a:t>Emphasis on two main PDCA-cycles</a:t>
            </a:r>
            <a:r>
              <a:rPr lang="en-US" sz="1400" dirty="0" smtClean="0">
                <a:sym typeface="Wingdings" panose="05000000000000000000" pitchFamily="2" charset="2"/>
              </a:rPr>
              <a:t>: the budget 	cycle and the managerial function (1</a:t>
            </a:r>
            <a:r>
              <a:rPr lang="en-US" sz="1400" baseline="30000" dirty="0" smtClean="0">
                <a:sym typeface="Wingdings" panose="05000000000000000000" pitchFamily="2" charset="2"/>
              </a:rPr>
              <a:t>st</a:t>
            </a:r>
            <a:r>
              <a:rPr lang="en-US" sz="1400" dirty="0" smtClean="0">
                <a:sym typeface="Wingdings" panose="05000000000000000000" pitchFamily="2" charset="2"/>
              </a:rPr>
              <a:t> and 2</a:t>
            </a:r>
            <a:r>
              <a:rPr lang="en-US" sz="1400" baseline="30000" dirty="0" smtClean="0">
                <a:sym typeface="Wingdings" panose="05000000000000000000" pitchFamily="2" charset="2"/>
              </a:rPr>
              <a:t>nd</a:t>
            </a:r>
            <a:r>
              <a:rPr lang="en-US" sz="1400" dirty="0" smtClean="0">
                <a:sym typeface="Wingdings" panose="05000000000000000000" pitchFamily="2" charset="2"/>
              </a:rPr>
              <a:t> line)</a:t>
            </a:r>
            <a:endParaRPr lang="en-US" sz="1400" dirty="0">
              <a:sym typeface="Wingdings" panose="05000000000000000000" pitchFamily="2" charset="2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19087" y="4419600"/>
            <a:ext cx="8353426" cy="1815882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Throughout this structure the focus is on:</a:t>
            </a:r>
          </a:p>
          <a:p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 smtClean="0"/>
              <a:t>Integration</a:t>
            </a:r>
            <a:r>
              <a:rPr lang="en-US" sz="1400" dirty="0" smtClean="0"/>
              <a:t> (e.g. planning, budgeting and accounting);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 smtClean="0"/>
              <a:t>Participation</a:t>
            </a:r>
            <a:r>
              <a:rPr lang="en-US" sz="1400" dirty="0" smtClean="0"/>
              <a:t> (e.g. involvement first line functions in planning and budgeting);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 smtClean="0"/>
              <a:t>Coordination</a:t>
            </a:r>
            <a:r>
              <a:rPr lang="en-US" sz="1400" dirty="0" smtClean="0"/>
              <a:t> (e.g. coordinating activities in the second line or activities within budget programs);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 smtClean="0"/>
              <a:t>Communication</a:t>
            </a:r>
            <a:r>
              <a:rPr lang="en-US" sz="1400" b="1" dirty="0" smtClean="0"/>
              <a:t> </a:t>
            </a:r>
            <a:r>
              <a:rPr lang="en-US" sz="1400" dirty="0" smtClean="0"/>
              <a:t>(e.g. flow of managerial information, accounting systems).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40093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Conditional Criteria</a:t>
            </a:r>
            <a:endParaRPr lang="en-US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41133407"/>
              </p:ext>
            </p:extLst>
          </p:nvPr>
        </p:nvGraphicFramePr>
        <p:xfrm>
          <a:off x="226218" y="1968500"/>
          <a:ext cx="8482014" cy="3967004"/>
        </p:xfrm>
        <a:graphic>
          <a:graphicData uri="http://schemas.openxmlformats.org/drawingml/2006/table">
            <a:tbl>
              <a:tblPr firstRow="1" firstCol="1" bandRow="1"/>
              <a:tblGrid>
                <a:gridCol w="4241007"/>
                <a:gridCol w="4241007"/>
              </a:tblGrid>
              <a:tr h="4611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Category of criteria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Criteria are aimed at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2281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General Conditional Criteria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Accountability 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structure (mandates, authorities, delegation in relation to (budget)programs, key tasks and organizational structure);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Senior management responsibilities;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 management;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Roles/responsibilities related to financial control (and F-management);</a:t>
                      </a:r>
                    </a:p>
                    <a:p>
                      <a:pPr marL="3111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111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Specifically for the Budget cycle: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Delegated budget;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Integration of budget cycle with operational process and accountability requirements;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PBB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and MTBP-proof budget systems.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7" descr="http://pleiadesservices.com/wp-content/uploads/2008/09/PDCASpiri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5712" y="0"/>
            <a:ext cx="1538288" cy="162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7032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related to planning</a:t>
            </a:r>
            <a:endParaRPr lang="en-US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25474804"/>
              </p:ext>
            </p:extLst>
          </p:nvPr>
        </p:nvGraphicFramePr>
        <p:xfrm>
          <a:off x="259555" y="1966119"/>
          <a:ext cx="8624890" cy="3897186"/>
        </p:xfrm>
        <a:graphic>
          <a:graphicData uri="http://schemas.openxmlformats.org/drawingml/2006/table">
            <a:tbl>
              <a:tblPr firstRow="1" firstCol="1" bandRow="1"/>
              <a:tblGrid>
                <a:gridCol w="4312445"/>
                <a:gridCol w="431244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Category of criteria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Criteria are aimed at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Criteria related to planning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Alignment strategic objectives with operational objectives and –plans (cascade);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Balanced participation in planning process (1</a:t>
                      </a:r>
                      <a:r>
                        <a:rPr lang="en-US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st-line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</a:t>
                      </a:r>
                      <a:r>
                        <a:rPr lang="en-US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nd-line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and senior management);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Quality of planning ‘products’ (e.g. objectives);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Setting of KPI’s (also for fin control);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Business processes and related key-risks.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111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Specifically for the Budget cycle: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Involvement first line in budget planning process;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Connectivity of budget planning with objectives and KPI’s;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Activity based budgeting, relation with performance-(planning).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7" descr="http://pleiadesservices.com/wp-content/uploads/2008/09/PDCASpiri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5712" y="0"/>
            <a:ext cx="1538288" cy="162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96642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related to execution</a:t>
            </a:r>
            <a:endParaRPr lang="en-US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60344004"/>
              </p:ext>
            </p:extLst>
          </p:nvPr>
        </p:nvGraphicFramePr>
        <p:xfrm>
          <a:off x="166689" y="1918493"/>
          <a:ext cx="8867774" cy="4177507"/>
        </p:xfrm>
        <a:graphic>
          <a:graphicData uri="http://schemas.openxmlformats.org/drawingml/2006/table">
            <a:tbl>
              <a:tblPr firstRow="1" firstCol="1" bandRow="1"/>
              <a:tblGrid>
                <a:gridCol w="4433887"/>
                <a:gridCol w="4433887"/>
              </a:tblGrid>
              <a:tr h="552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Category of criteria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Criteria are aimed at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62505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Criteria related to execution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Execution of tasks, responsibilities in line with planning;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Adequate administrative systems (accounting systems on performance and financial administration, integration/connectivity);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Segregation of duties;</a:t>
                      </a:r>
                    </a:p>
                    <a:p>
                      <a:pPr marL="14541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1115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Specifically for the Budget cycle: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Budget execution process (and its monitoring);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 sharing on budget execution 1</a:t>
                      </a:r>
                      <a:r>
                        <a:rPr lang="en-US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stline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2</a:t>
                      </a:r>
                      <a:r>
                        <a:rPr lang="en-US" sz="14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ndline 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Ongoing control on financial transactions;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Financial administrative process: roles, responsibilities and authorizations;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Control on excess spending beyond approved ceilings.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Picture 7" descr="http://pleiadesservices.com/wp-content/uploads/2008/09/PDCASpiria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05712" y="0"/>
            <a:ext cx="1538288" cy="162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2651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tandaardontwerp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046F96"/>
      </a:accent1>
      <a:accent2>
        <a:srgbClr val="9ACCD4"/>
      </a:accent2>
      <a:accent3>
        <a:srgbClr val="ED8FBB"/>
      </a:accent3>
      <a:accent4>
        <a:srgbClr val="900079"/>
      </a:accent4>
      <a:accent5>
        <a:srgbClr val="47145C"/>
      </a:accent5>
      <a:accent6>
        <a:srgbClr val="0E4A10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3344</TotalTime>
  <Words>821</Words>
  <Application>Microsoft Office PowerPoint</Application>
  <PresentationFormat>Diavoorstelling (4:3)</PresentationFormat>
  <Paragraphs>180</Paragraphs>
  <Slides>13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4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Inhoud bullet</vt:lpstr>
      <vt:lpstr>Standaardontwerp</vt:lpstr>
      <vt:lpstr>1_Standaardontwerp</vt:lpstr>
      <vt:lpstr>2_Standaardontwerp</vt:lpstr>
      <vt:lpstr>Dia 1</vt:lpstr>
      <vt:lpstr>Previous PEMPAL meeting:</vt:lpstr>
      <vt:lpstr>What we learned in the practice</vt:lpstr>
      <vt:lpstr>Assessing tools are available but….</vt:lpstr>
      <vt:lpstr>Characteristics of the NAFE-assessment guidance tool:</vt:lpstr>
      <vt:lpstr>Structure of assessment criteria</vt:lpstr>
      <vt:lpstr>General Conditional Criteria</vt:lpstr>
      <vt:lpstr>Criteria related to planning</vt:lpstr>
      <vt:lpstr>Criteria related to execution</vt:lpstr>
      <vt:lpstr>Criteria related to control/monitoring</vt:lpstr>
      <vt:lpstr>Criteria related to responsive actions</vt:lpstr>
      <vt:lpstr>Practical use of the developed tool:</vt:lpstr>
      <vt:lpstr>Dia 13</vt:lpstr>
    </vt:vector>
  </TitlesOfParts>
  <Company>Ministerie van Financiën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Kesteren, M (Manfred) van (ADR/FIN3)</dc:creator>
  <cp:lastModifiedBy>KESTEREN_M</cp:lastModifiedBy>
  <cp:revision>263</cp:revision>
  <dcterms:created xsi:type="dcterms:W3CDTF">2009-01-23T09:04:29Z</dcterms:created>
  <dcterms:modified xsi:type="dcterms:W3CDTF">2019-03-20T07:26:04Z</dcterms:modified>
</cp:coreProperties>
</file>