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0"/>
  </p:notesMasterIdLst>
  <p:sldIdLst>
    <p:sldId id="256" r:id="rId2"/>
    <p:sldId id="259" r:id="rId3"/>
    <p:sldId id="257" r:id="rId4"/>
    <p:sldId id="258" r:id="rId5"/>
    <p:sldId id="260" r:id="rId6"/>
    <p:sldId id="261" r:id="rId7"/>
    <p:sldId id="262" r:id="rId8"/>
    <p:sldId id="263" r:id="rId9"/>
    <p:sldId id="264" r:id="rId10"/>
    <p:sldId id="278" r:id="rId11"/>
    <p:sldId id="268" r:id="rId12"/>
    <p:sldId id="269" r:id="rId13"/>
    <p:sldId id="270" r:id="rId14"/>
    <p:sldId id="271" r:id="rId15"/>
    <p:sldId id="279" r:id="rId16"/>
    <p:sldId id="280" r:id="rId17"/>
    <p:sldId id="274" r:id="rId18"/>
    <p:sldId id="275" r:id="rId19"/>
    <p:sldId id="276" r:id="rId20"/>
    <p:sldId id="266" r:id="rId21"/>
    <p:sldId id="281" r:id="rId22"/>
    <p:sldId id="283" r:id="rId23"/>
    <p:sldId id="284" r:id="rId24"/>
    <p:sldId id="285" r:id="rId25"/>
    <p:sldId id="267" r:id="rId26"/>
    <p:sldId id="282"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296A"/>
    <a:srgbClr val="05639C"/>
    <a:srgbClr val="6B7428"/>
    <a:srgbClr val="303337"/>
    <a:srgbClr val="932890"/>
    <a:srgbClr val="C5B0CE"/>
    <a:srgbClr val="9B55CE"/>
    <a:srgbClr val="7E8E72"/>
    <a:srgbClr val="F0B148"/>
    <a:srgbClr val="F2B2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04"/>
    <p:restoredTop sz="93769"/>
  </p:normalViewPr>
  <p:slideViewPr>
    <p:cSldViewPr snapToGrid="0" snapToObjects="1">
      <p:cViewPr>
        <p:scale>
          <a:sx n="112" d="100"/>
          <a:sy n="112" d="100"/>
        </p:scale>
        <p:origin x="304"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69F527-5CD1-9C47-ADC4-22E4F7166B27}" type="datetimeFigureOut">
              <a:rPr lang="en-US" smtClean="0"/>
              <a:t>2/19/19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9F56E0-1A3C-194F-988B-0176C476E4BD}" type="slidenum">
              <a:rPr lang="en-US" smtClean="0"/>
              <a:t>‹#›</a:t>
            </a:fld>
            <a:endParaRPr lang="en-US"/>
          </a:p>
        </p:txBody>
      </p:sp>
    </p:spTree>
    <p:extLst>
      <p:ext uri="{BB962C8B-B14F-4D97-AF65-F5344CB8AC3E}">
        <p14:creationId xmlns:p14="http://schemas.microsoft.com/office/powerpoint/2010/main" val="893208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F56E0-1A3C-194F-988B-0176C476E4BD}" type="slidenum">
              <a:rPr lang="en-US" smtClean="0"/>
              <a:t>3</a:t>
            </a:fld>
            <a:endParaRPr lang="en-US"/>
          </a:p>
        </p:txBody>
      </p:sp>
    </p:spTree>
    <p:extLst>
      <p:ext uri="{BB962C8B-B14F-4D97-AF65-F5344CB8AC3E}">
        <p14:creationId xmlns:p14="http://schemas.microsoft.com/office/powerpoint/2010/main" val="2101752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F56E0-1A3C-194F-988B-0176C476E4BD}" type="slidenum">
              <a:rPr lang="en-US" smtClean="0"/>
              <a:t>5</a:t>
            </a:fld>
            <a:endParaRPr lang="en-US"/>
          </a:p>
        </p:txBody>
      </p:sp>
    </p:spTree>
    <p:extLst>
      <p:ext uri="{BB962C8B-B14F-4D97-AF65-F5344CB8AC3E}">
        <p14:creationId xmlns:p14="http://schemas.microsoft.com/office/powerpoint/2010/main" val="3055617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9F56E0-1A3C-194F-988B-0176C476E4BD}" type="slidenum">
              <a:rPr lang="en-US" smtClean="0"/>
              <a:t>9</a:t>
            </a:fld>
            <a:endParaRPr lang="en-US"/>
          </a:p>
        </p:txBody>
      </p:sp>
    </p:spTree>
    <p:extLst>
      <p:ext uri="{BB962C8B-B14F-4D97-AF65-F5344CB8AC3E}">
        <p14:creationId xmlns:p14="http://schemas.microsoft.com/office/powerpoint/2010/main" val="2254130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F56E0-1A3C-194F-988B-0176C476E4BD}" type="slidenum">
              <a:rPr lang="en-US" smtClean="0"/>
              <a:t>10</a:t>
            </a:fld>
            <a:endParaRPr lang="en-US"/>
          </a:p>
        </p:txBody>
      </p:sp>
    </p:spTree>
    <p:extLst>
      <p:ext uri="{BB962C8B-B14F-4D97-AF65-F5344CB8AC3E}">
        <p14:creationId xmlns:p14="http://schemas.microsoft.com/office/powerpoint/2010/main" val="2776949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F56E0-1A3C-194F-988B-0176C476E4BD}" type="slidenum">
              <a:rPr lang="en-US" smtClean="0"/>
              <a:t>16</a:t>
            </a:fld>
            <a:endParaRPr lang="en-US"/>
          </a:p>
        </p:txBody>
      </p:sp>
    </p:spTree>
    <p:extLst>
      <p:ext uri="{BB962C8B-B14F-4D97-AF65-F5344CB8AC3E}">
        <p14:creationId xmlns:p14="http://schemas.microsoft.com/office/powerpoint/2010/main" val="1754173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F56E0-1A3C-194F-988B-0176C476E4BD}" type="slidenum">
              <a:rPr lang="en-US" smtClean="0"/>
              <a:t>21</a:t>
            </a:fld>
            <a:endParaRPr lang="en-US"/>
          </a:p>
        </p:txBody>
      </p:sp>
    </p:spTree>
    <p:extLst>
      <p:ext uri="{BB962C8B-B14F-4D97-AF65-F5344CB8AC3E}">
        <p14:creationId xmlns:p14="http://schemas.microsoft.com/office/powerpoint/2010/main" val="1072873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9F56E0-1A3C-194F-988B-0176C476E4BD}" type="slidenum">
              <a:rPr lang="en-US" smtClean="0"/>
              <a:t>23</a:t>
            </a:fld>
            <a:endParaRPr lang="en-US"/>
          </a:p>
        </p:txBody>
      </p:sp>
    </p:spTree>
    <p:extLst>
      <p:ext uri="{BB962C8B-B14F-4D97-AF65-F5344CB8AC3E}">
        <p14:creationId xmlns:p14="http://schemas.microsoft.com/office/powerpoint/2010/main" val="3507259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9F56E0-1A3C-194F-988B-0176C476E4BD}" type="slidenum">
              <a:rPr lang="en-US" smtClean="0"/>
              <a:t>27</a:t>
            </a:fld>
            <a:endParaRPr lang="en-US"/>
          </a:p>
        </p:txBody>
      </p:sp>
    </p:spTree>
    <p:extLst>
      <p:ext uri="{BB962C8B-B14F-4D97-AF65-F5344CB8AC3E}">
        <p14:creationId xmlns:p14="http://schemas.microsoft.com/office/powerpoint/2010/main" val="53717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6FAB-3702-ED4E-B248-633B80EB21E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DAF8EF0-0490-2F4F-AF17-AB438D7CC6E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4EBEC5D-B390-884D-B4CA-3D79545A9097}"/>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5A871C1B-E743-DF41-A3FA-C366328BB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0857E-23DF-C343-AD06-EF6ABE7FC9C3}"/>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231623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4762C-3C9D-5F41-9794-70F17997F9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FD784A-4ECF-184E-8E58-C2DF1BE2A62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CB612-D6BD-3240-9484-2FE56D5DB4F5}"/>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3D9B3338-019B-F849-843E-27B6823C1B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D825CB-F59F-C64F-8B65-335FE46568CD}"/>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354875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DB04F6-B97E-AB41-9BEB-395DBE0DB97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849567-ABEA-AB4E-9564-C9BFDB768347}"/>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D94822-234D-7B47-A2E1-E5EBDB459EDF}"/>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2180ACC4-7243-A948-8ABD-D98B6925EB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6ACE8-06E6-0F4F-B3FF-8DD051A6B2A7}"/>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25082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CE9F7-E0B5-E14C-876F-AD5DBBA1E6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EC5E03-8C52-914B-B76F-0647E39D6D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9D7737-9180-0E4C-95F3-401C5C93316A}"/>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D7158B6C-DF95-DC45-A43E-40E7A4CAE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7458CE-99DA-DD4F-9080-92D3972EEF5C}"/>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769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563E5-CF0F-6940-AAE9-0ECAD3AE16D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18D4043-E8A8-284D-B3AA-88626B696CB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71045F-63DC-C54D-A02C-02355A51E056}"/>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85A2BB06-F636-834C-951D-094905ADC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4B21A2-27E7-ED44-BBFB-35D904F945FA}"/>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204360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17523-E661-0C4E-A382-E3D8BBC9DC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ACC8D-B7B2-4C4F-A065-AF84CD211E0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664F4B-4046-C44A-B472-57ACC465DD5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B980EC-EAA8-4147-A1CC-79ADAABF5F2C}"/>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6" name="Footer Placeholder 5">
            <a:extLst>
              <a:ext uri="{FF2B5EF4-FFF2-40B4-BE49-F238E27FC236}">
                <a16:creationId xmlns:a16="http://schemas.microsoft.com/office/drawing/2014/main" id="{9FE39ADD-031D-1A4D-AE35-7377A8838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E8D5E8-22F7-9E49-9438-E18953C887B9}"/>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206938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04B1C-3766-4B43-AFB2-FFD99ADFDA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B49948-AB12-6C42-8D91-DDE09667045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5389C065-D82C-6C4B-8F08-257D2808460A}"/>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C59D89-2267-024A-8FD0-CF5786DC80C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83679C54-7598-FE43-BA12-254BF02AFD69}"/>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D015CB-3C5D-A949-857B-1F2669E98430}"/>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8" name="Footer Placeholder 7">
            <a:extLst>
              <a:ext uri="{FF2B5EF4-FFF2-40B4-BE49-F238E27FC236}">
                <a16:creationId xmlns:a16="http://schemas.microsoft.com/office/drawing/2014/main" id="{DE8DA38F-C7CE-F84D-BA00-365B8DCC4E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BF8507-1F7C-CA40-9535-BB6786407E52}"/>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365098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43477-79EC-2B48-9074-7D98ED59A4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9AD9D5-E897-C648-B1BF-DE204B92809F}"/>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4" name="Footer Placeholder 3">
            <a:extLst>
              <a:ext uri="{FF2B5EF4-FFF2-40B4-BE49-F238E27FC236}">
                <a16:creationId xmlns:a16="http://schemas.microsoft.com/office/drawing/2014/main" id="{B840FEE1-2DBA-8B4A-A900-AD86B67A57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9AD39E-C9FA-3B4A-BDB5-BC2567C8DA6A}"/>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105325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07AC82-F8A0-F44C-A719-6F4E93F7742C}"/>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3" name="Footer Placeholder 2">
            <a:extLst>
              <a:ext uri="{FF2B5EF4-FFF2-40B4-BE49-F238E27FC236}">
                <a16:creationId xmlns:a16="http://schemas.microsoft.com/office/drawing/2014/main" id="{EEE12E6E-5420-4B4C-B636-964920BBDA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AB3C5-69B4-DE41-8AFB-2B2EC099EF84}"/>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356360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21BA7-EA18-FB48-A654-D343A654D2E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F5AD657-7C33-3546-B068-29752EE554F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828D3B-FDCF-084D-8E7E-2A92D5C06F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7AC1574-8B59-D941-BCB9-58FDD68596F3}"/>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6" name="Footer Placeholder 5">
            <a:extLst>
              <a:ext uri="{FF2B5EF4-FFF2-40B4-BE49-F238E27FC236}">
                <a16:creationId xmlns:a16="http://schemas.microsoft.com/office/drawing/2014/main" id="{2F33A1EE-6607-E849-B66E-8A7EDFB43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5B5991-8A12-AB47-8CB9-D3F3390F6E30}"/>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314077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F43D-3291-D942-87DD-C3909DC8B0C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D80FC85-1832-A94D-9D98-1DEF959A5D4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B712E2B-C4A9-4C45-8F03-759B964D51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CB23DD0-368A-074B-A78C-5F9CF39D574A}"/>
              </a:ext>
            </a:extLst>
          </p:cNvPr>
          <p:cNvSpPr>
            <a:spLocks noGrp="1"/>
          </p:cNvSpPr>
          <p:nvPr>
            <p:ph type="dt" sz="half" idx="10"/>
          </p:nvPr>
        </p:nvSpPr>
        <p:spPr/>
        <p:txBody>
          <a:bodyPr/>
          <a:lstStyle/>
          <a:p>
            <a:fld id="{96494A8D-A8F7-8E45-9BB2-D0809532B6A9}" type="datetimeFigureOut">
              <a:rPr lang="en-US" smtClean="0"/>
              <a:t>2/19/19</a:t>
            </a:fld>
            <a:endParaRPr lang="en-US"/>
          </a:p>
        </p:txBody>
      </p:sp>
      <p:sp>
        <p:nvSpPr>
          <p:cNvPr id="6" name="Footer Placeholder 5">
            <a:extLst>
              <a:ext uri="{FF2B5EF4-FFF2-40B4-BE49-F238E27FC236}">
                <a16:creationId xmlns:a16="http://schemas.microsoft.com/office/drawing/2014/main" id="{0F018A2B-ECA0-2148-A220-E992B63F31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E92C54-914C-AD42-B04A-AB440F35FBF7}"/>
              </a:ext>
            </a:extLst>
          </p:cNvPr>
          <p:cNvSpPr>
            <a:spLocks noGrp="1"/>
          </p:cNvSpPr>
          <p:nvPr>
            <p:ph type="sldNum" sz="quarter" idx="12"/>
          </p:nvPr>
        </p:nvSpPr>
        <p:spPr/>
        <p:txBody>
          <a:bodyPr/>
          <a:lstStyle/>
          <a:p>
            <a:fld id="{912B5A60-D930-CE4E-A26B-7CE92AD378B7}" type="slidenum">
              <a:rPr lang="en-US" smtClean="0"/>
              <a:t>‹#›</a:t>
            </a:fld>
            <a:endParaRPr lang="en-US"/>
          </a:p>
        </p:txBody>
      </p:sp>
    </p:spTree>
    <p:extLst>
      <p:ext uri="{BB962C8B-B14F-4D97-AF65-F5344CB8AC3E}">
        <p14:creationId xmlns:p14="http://schemas.microsoft.com/office/powerpoint/2010/main" val="341988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132EEA-DB51-EF46-9A1F-969DE1EDDB9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2A67CB-A5A2-5B4F-A99A-6CB4AD6D7F0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0FF9E-E6AC-6F4A-A4DD-810E19B6D4C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494A8D-A8F7-8E45-9BB2-D0809532B6A9}" type="datetimeFigureOut">
              <a:rPr lang="en-US" smtClean="0"/>
              <a:t>2/19/19</a:t>
            </a:fld>
            <a:endParaRPr lang="en-US"/>
          </a:p>
        </p:txBody>
      </p:sp>
      <p:sp>
        <p:nvSpPr>
          <p:cNvPr id="5" name="Footer Placeholder 4">
            <a:extLst>
              <a:ext uri="{FF2B5EF4-FFF2-40B4-BE49-F238E27FC236}">
                <a16:creationId xmlns:a16="http://schemas.microsoft.com/office/drawing/2014/main" id="{D69974C1-7F1E-4846-BCB7-9E16AFEE052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603EFB-9656-F144-A754-D2D658D26EB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2B5A60-D930-CE4E-A26B-7CE92AD378B7}" type="slidenum">
              <a:rPr lang="en-US" smtClean="0"/>
              <a:t>‹#›</a:t>
            </a:fld>
            <a:endParaRPr lang="en-US"/>
          </a:p>
        </p:txBody>
      </p:sp>
    </p:spTree>
    <p:extLst>
      <p:ext uri="{BB962C8B-B14F-4D97-AF65-F5344CB8AC3E}">
        <p14:creationId xmlns:p14="http://schemas.microsoft.com/office/powerpoint/2010/main" val="17375975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19801BFF-2088-BF49-96C7-58AE56A279E9}"/>
              </a:ext>
            </a:extLst>
          </p:cNvPr>
          <p:cNvSpPr/>
          <p:nvPr/>
        </p:nvSpPr>
        <p:spPr>
          <a:xfrm>
            <a:off x="3693715" y="224630"/>
            <a:ext cx="1611896" cy="1119533"/>
          </a:xfrm>
          <a:prstGeom prst="roundRect">
            <a:avLst/>
          </a:prstGeom>
          <a:noFill/>
          <a:ln w="38100">
            <a:solidFill>
              <a:srgbClr val="F2B23B"/>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The control environment is the foundation for all other components of internal control. </a:t>
            </a:r>
            <a:endParaRPr lang="en-US" sz="1200" dirty="0">
              <a:effectLst/>
            </a:endParaRPr>
          </a:p>
        </p:txBody>
      </p:sp>
      <p:sp>
        <p:nvSpPr>
          <p:cNvPr id="14" name="Rounded Rectangle 13">
            <a:extLst>
              <a:ext uri="{FF2B5EF4-FFF2-40B4-BE49-F238E27FC236}">
                <a16:creationId xmlns:a16="http://schemas.microsoft.com/office/drawing/2014/main" id="{8088092F-19AC-034D-8335-8E88E96BE0CE}"/>
              </a:ext>
            </a:extLst>
          </p:cNvPr>
          <p:cNvSpPr/>
          <p:nvPr/>
        </p:nvSpPr>
        <p:spPr>
          <a:xfrm>
            <a:off x="6818412" y="1395390"/>
            <a:ext cx="2216062" cy="1600814"/>
          </a:xfrm>
          <a:prstGeom prst="roundRect">
            <a:avLst/>
          </a:prstGeom>
          <a:noFill/>
          <a:ln w="38100">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A dynamic and iterative process for identifying and analyzing risks to the achievement of the organization’s objectives, which forms a basis for determining how risks should be managed. </a:t>
            </a:r>
            <a:endParaRPr lang="en-US" sz="1200" dirty="0">
              <a:effectLst/>
            </a:endParaRPr>
          </a:p>
        </p:txBody>
      </p:sp>
      <p:sp>
        <p:nvSpPr>
          <p:cNvPr id="17" name="Rounded Rectangle 16">
            <a:extLst>
              <a:ext uri="{FF2B5EF4-FFF2-40B4-BE49-F238E27FC236}">
                <a16:creationId xmlns:a16="http://schemas.microsoft.com/office/drawing/2014/main" id="{F35A427A-F0FC-B64F-AE7F-510E611F5BEF}"/>
              </a:ext>
            </a:extLst>
          </p:cNvPr>
          <p:cNvSpPr/>
          <p:nvPr/>
        </p:nvSpPr>
        <p:spPr>
          <a:xfrm>
            <a:off x="181523" y="5255534"/>
            <a:ext cx="2807004" cy="1433581"/>
          </a:xfrm>
          <a:prstGeom prst="roundRect">
            <a:avLst/>
          </a:prstGeom>
          <a:noFill/>
          <a:ln w="38100">
            <a:solidFill>
              <a:srgbClr val="303337"/>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Effective communication is the lifeblood of internal control. The process of escalating information for consideration by senior management is particularly crucial for the effectiveness of internal control. </a:t>
            </a:r>
            <a:endParaRPr lang="en-US" sz="1200" dirty="0">
              <a:effectLst/>
            </a:endParaRPr>
          </a:p>
        </p:txBody>
      </p:sp>
      <p:sp>
        <p:nvSpPr>
          <p:cNvPr id="20" name="Rounded Rectangle 19">
            <a:extLst>
              <a:ext uri="{FF2B5EF4-FFF2-40B4-BE49-F238E27FC236}">
                <a16:creationId xmlns:a16="http://schemas.microsoft.com/office/drawing/2014/main" id="{2316B1F6-5F1C-1445-9555-7ED044472175}"/>
              </a:ext>
            </a:extLst>
          </p:cNvPr>
          <p:cNvSpPr/>
          <p:nvPr/>
        </p:nvSpPr>
        <p:spPr>
          <a:xfrm>
            <a:off x="85920" y="1344163"/>
            <a:ext cx="2069345" cy="1566912"/>
          </a:xfrm>
          <a:prstGeom prst="roundRect">
            <a:avLst/>
          </a:prstGeom>
          <a:noFill/>
          <a:ln w="38100">
            <a:solidFill>
              <a:srgbClr val="303337"/>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Internal control systems need to be monitored to assess the systems’ performance over time and and to ensure that internal control continues to operate effectively </a:t>
            </a:r>
            <a:endParaRPr lang="en-US" sz="1200" dirty="0">
              <a:effectLst/>
            </a:endParaRPr>
          </a:p>
        </p:txBody>
      </p:sp>
      <p:sp>
        <p:nvSpPr>
          <p:cNvPr id="39" name="Oval 38">
            <a:extLst>
              <a:ext uri="{FF2B5EF4-FFF2-40B4-BE49-F238E27FC236}">
                <a16:creationId xmlns:a16="http://schemas.microsoft.com/office/drawing/2014/main" id="{71F9B5DA-19BD-0440-8658-509A6F3988BE}"/>
              </a:ext>
            </a:extLst>
          </p:cNvPr>
          <p:cNvSpPr/>
          <p:nvPr/>
        </p:nvSpPr>
        <p:spPr>
          <a:xfrm>
            <a:off x="3764994" y="2919092"/>
            <a:ext cx="1488698" cy="116043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Internal Control Framework</a:t>
            </a:r>
          </a:p>
        </p:txBody>
      </p:sp>
      <p:sp>
        <p:nvSpPr>
          <p:cNvPr id="15" name="Rounded Rectangle 14">
            <a:extLst>
              <a:ext uri="{FF2B5EF4-FFF2-40B4-BE49-F238E27FC236}">
                <a16:creationId xmlns:a16="http://schemas.microsoft.com/office/drawing/2014/main" id="{3A18B54D-48B6-E943-AE6B-195A2555EAEB}"/>
              </a:ext>
            </a:extLst>
          </p:cNvPr>
          <p:cNvSpPr/>
          <p:nvPr/>
        </p:nvSpPr>
        <p:spPr>
          <a:xfrm>
            <a:off x="5634562" y="5231998"/>
            <a:ext cx="3308531" cy="1389413"/>
          </a:xfrm>
          <a:prstGeom prst="roundRect">
            <a:avLst/>
          </a:prstGeom>
          <a:noFill/>
          <a:ln w="38100">
            <a:solidFill>
              <a:srgbClr val="05639C"/>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Control activities help ensure that necessary actions are taken to address risks to the achievement of the organization’s objectives. Control activities are performed at all levels of the organization, at various stages of business processes and over the technology environments. </a:t>
            </a:r>
            <a:endParaRPr lang="en-US" sz="1200" dirty="0">
              <a:effectLst/>
            </a:endParaRPr>
          </a:p>
        </p:txBody>
      </p:sp>
      <p:cxnSp>
        <p:nvCxnSpPr>
          <p:cNvPr id="52" name="Straight Arrow Connector 51">
            <a:extLst>
              <a:ext uri="{FF2B5EF4-FFF2-40B4-BE49-F238E27FC236}">
                <a16:creationId xmlns:a16="http://schemas.microsoft.com/office/drawing/2014/main" id="{475B169A-693C-594A-BF8D-8406D5B0CE71}"/>
              </a:ext>
            </a:extLst>
          </p:cNvPr>
          <p:cNvCxnSpPr>
            <a:cxnSpLocks/>
            <a:stCxn id="39" idx="0"/>
            <a:endCxn id="8" idx="2"/>
          </p:cNvCxnSpPr>
          <p:nvPr/>
        </p:nvCxnSpPr>
        <p:spPr>
          <a:xfrm flipH="1" flipV="1">
            <a:off x="4504393" y="2230381"/>
            <a:ext cx="4950" cy="688711"/>
          </a:xfrm>
          <a:prstGeom prst="straightConnector1">
            <a:avLst/>
          </a:prstGeom>
          <a:ln w="19050" cap="flat" cmpd="sng" algn="ctr">
            <a:solidFill>
              <a:schemeClr val="dk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2" name="Straight Arrow Connector 41">
            <a:extLst>
              <a:ext uri="{FF2B5EF4-FFF2-40B4-BE49-F238E27FC236}">
                <a16:creationId xmlns:a16="http://schemas.microsoft.com/office/drawing/2014/main" id="{1BF6CAD8-EDE9-2142-9613-3F6003DFBE28}"/>
              </a:ext>
            </a:extLst>
          </p:cNvPr>
          <p:cNvCxnSpPr>
            <a:cxnSpLocks/>
            <a:stCxn id="39" idx="3"/>
          </p:cNvCxnSpPr>
          <p:nvPr/>
        </p:nvCxnSpPr>
        <p:spPr>
          <a:xfrm flipH="1">
            <a:off x="3773076" y="3909584"/>
            <a:ext cx="209933" cy="192388"/>
          </a:xfrm>
          <a:prstGeom prst="straightConnector1">
            <a:avLst/>
          </a:prstGeom>
          <a:ln w="19050" cap="flat" cmpd="sng" algn="ctr">
            <a:solidFill>
              <a:schemeClr val="dk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3" name="Straight Arrow Connector 42">
            <a:extLst>
              <a:ext uri="{FF2B5EF4-FFF2-40B4-BE49-F238E27FC236}">
                <a16:creationId xmlns:a16="http://schemas.microsoft.com/office/drawing/2014/main" id="{30C33F20-2F1E-C843-9ABC-C5E7F708C253}"/>
              </a:ext>
            </a:extLst>
          </p:cNvPr>
          <p:cNvCxnSpPr>
            <a:cxnSpLocks/>
            <a:stCxn id="39" idx="1"/>
          </p:cNvCxnSpPr>
          <p:nvPr/>
        </p:nvCxnSpPr>
        <p:spPr>
          <a:xfrm flipH="1" flipV="1">
            <a:off x="3739429" y="2886888"/>
            <a:ext cx="243580" cy="202146"/>
          </a:xfrm>
          <a:prstGeom prst="straightConnector1">
            <a:avLst/>
          </a:prstGeom>
          <a:ln w="19050" cap="flat" cmpd="sng" algn="ctr">
            <a:solidFill>
              <a:schemeClr val="dk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4" name="Straight Arrow Connector 43">
            <a:extLst>
              <a:ext uri="{FF2B5EF4-FFF2-40B4-BE49-F238E27FC236}">
                <a16:creationId xmlns:a16="http://schemas.microsoft.com/office/drawing/2014/main" id="{FF82DDA5-43A1-3141-927B-0D77E0612E0F}"/>
              </a:ext>
            </a:extLst>
          </p:cNvPr>
          <p:cNvCxnSpPr>
            <a:cxnSpLocks/>
          </p:cNvCxnSpPr>
          <p:nvPr/>
        </p:nvCxnSpPr>
        <p:spPr>
          <a:xfrm>
            <a:off x="5027795" y="3916303"/>
            <a:ext cx="214790" cy="195427"/>
          </a:xfrm>
          <a:prstGeom prst="straightConnector1">
            <a:avLst/>
          </a:prstGeom>
          <a:ln w="19050" cap="flat" cmpd="sng" algn="ctr">
            <a:solidFill>
              <a:schemeClr val="dk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45" name="Straight Arrow Connector 44">
            <a:extLst>
              <a:ext uri="{FF2B5EF4-FFF2-40B4-BE49-F238E27FC236}">
                <a16:creationId xmlns:a16="http://schemas.microsoft.com/office/drawing/2014/main" id="{EA8306B6-6270-2B4D-AD0A-744A68684225}"/>
              </a:ext>
            </a:extLst>
          </p:cNvPr>
          <p:cNvCxnSpPr>
            <a:cxnSpLocks/>
            <a:stCxn id="39" idx="7"/>
          </p:cNvCxnSpPr>
          <p:nvPr/>
        </p:nvCxnSpPr>
        <p:spPr>
          <a:xfrm flipV="1">
            <a:off x="5035677" y="2876817"/>
            <a:ext cx="268990" cy="212217"/>
          </a:xfrm>
          <a:prstGeom prst="straightConnector1">
            <a:avLst/>
          </a:prstGeom>
          <a:ln w="19050" cap="flat" cmpd="sng" algn="ctr">
            <a:solidFill>
              <a:schemeClr val="dk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grpSp>
        <p:nvGrpSpPr>
          <p:cNvPr id="103" name="Group 102">
            <a:extLst>
              <a:ext uri="{FF2B5EF4-FFF2-40B4-BE49-F238E27FC236}">
                <a16:creationId xmlns:a16="http://schemas.microsoft.com/office/drawing/2014/main" id="{475EC146-8319-0F48-8A2E-7D1AB076AB1A}"/>
              </a:ext>
            </a:extLst>
          </p:cNvPr>
          <p:cNvGrpSpPr/>
          <p:nvPr/>
        </p:nvGrpSpPr>
        <p:grpSpPr>
          <a:xfrm>
            <a:off x="1152849" y="143063"/>
            <a:ext cx="2078376" cy="1172552"/>
            <a:chOff x="1388139" y="77953"/>
            <a:chExt cx="2078376" cy="1172552"/>
          </a:xfrm>
        </p:grpSpPr>
        <p:sp>
          <p:nvSpPr>
            <p:cNvPr id="66" name="Cloud 65">
              <a:extLst>
                <a:ext uri="{FF2B5EF4-FFF2-40B4-BE49-F238E27FC236}">
                  <a16:creationId xmlns:a16="http://schemas.microsoft.com/office/drawing/2014/main" id="{E7F75648-ADEF-6A40-9920-7F53D306A219}"/>
                </a:ext>
              </a:extLst>
            </p:cNvPr>
            <p:cNvSpPr/>
            <p:nvPr/>
          </p:nvSpPr>
          <p:spPr>
            <a:xfrm>
              <a:off x="1388139" y="77953"/>
              <a:ext cx="2078376" cy="1172552"/>
            </a:xfrm>
            <a:prstGeom prst="cloud">
              <a:avLst/>
            </a:prstGeom>
            <a:solidFill>
              <a:schemeClr val="accent4">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1E8CA868-06E5-124A-8EE5-93985E447325}"/>
                </a:ext>
              </a:extLst>
            </p:cNvPr>
            <p:cNvSpPr txBox="1"/>
            <p:nvPr/>
          </p:nvSpPr>
          <p:spPr>
            <a:xfrm>
              <a:off x="1493991" y="225556"/>
              <a:ext cx="1820739" cy="921471"/>
            </a:xfrm>
            <a:prstGeom prst="rect">
              <a:avLst/>
            </a:prstGeom>
            <a:noFill/>
            <a:ln w="38100">
              <a:noFill/>
              <a:prstDash val="sys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This sets the tone of an organization, influencing the control consciousness of staff</a:t>
              </a:r>
            </a:p>
          </p:txBody>
        </p:sp>
      </p:grpSp>
      <p:grpSp>
        <p:nvGrpSpPr>
          <p:cNvPr id="69" name="Group 68">
            <a:extLst>
              <a:ext uri="{FF2B5EF4-FFF2-40B4-BE49-F238E27FC236}">
                <a16:creationId xmlns:a16="http://schemas.microsoft.com/office/drawing/2014/main" id="{870807A6-3E2A-934A-905F-732D832DD4CB}"/>
              </a:ext>
            </a:extLst>
          </p:cNvPr>
          <p:cNvGrpSpPr/>
          <p:nvPr/>
        </p:nvGrpSpPr>
        <p:grpSpPr>
          <a:xfrm>
            <a:off x="0" y="3117586"/>
            <a:ext cx="2214940" cy="1390843"/>
            <a:chOff x="114091" y="2901793"/>
            <a:chExt cx="2214940" cy="1390843"/>
          </a:xfrm>
        </p:grpSpPr>
        <p:sp>
          <p:nvSpPr>
            <p:cNvPr id="71" name="Cloud 70">
              <a:extLst>
                <a:ext uri="{FF2B5EF4-FFF2-40B4-BE49-F238E27FC236}">
                  <a16:creationId xmlns:a16="http://schemas.microsoft.com/office/drawing/2014/main" id="{898CC74E-6300-BA4F-B677-490D5F3B6C43}"/>
                </a:ext>
              </a:extLst>
            </p:cNvPr>
            <p:cNvSpPr/>
            <p:nvPr/>
          </p:nvSpPr>
          <p:spPr>
            <a:xfrm>
              <a:off x="114091" y="2901793"/>
              <a:ext cx="2214940" cy="1390843"/>
            </a:xfrm>
            <a:prstGeom prst="cloud">
              <a:avLst/>
            </a:prstGeom>
            <a:solidFill>
              <a:schemeClr val="bg1">
                <a:lumMod val="95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A339018-59C3-9244-B78B-517A7FD9C322}"/>
                </a:ext>
              </a:extLst>
            </p:cNvPr>
            <p:cNvSpPr txBox="1"/>
            <p:nvPr/>
          </p:nvSpPr>
          <p:spPr>
            <a:xfrm>
              <a:off x="298307" y="3164131"/>
              <a:ext cx="1914079" cy="831930"/>
            </a:xfrm>
            <a:prstGeom prst="rect">
              <a:avLst/>
            </a:prstGeom>
            <a:noFill/>
            <a:ln w="38100">
              <a:noFill/>
              <a:prstDash val="sys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The means of assessing the quality of the internal control system's performance over time</a:t>
              </a:r>
            </a:p>
          </p:txBody>
        </p:sp>
      </p:grpSp>
      <p:grpSp>
        <p:nvGrpSpPr>
          <p:cNvPr id="75" name="Group 74">
            <a:extLst>
              <a:ext uri="{FF2B5EF4-FFF2-40B4-BE49-F238E27FC236}">
                <a16:creationId xmlns:a16="http://schemas.microsoft.com/office/drawing/2014/main" id="{F5F13625-A9B5-BF4F-8FA5-2D106737231D}"/>
              </a:ext>
            </a:extLst>
          </p:cNvPr>
          <p:cNvGrpSpPr/>
          <p:nvPr/>
        </p:nvGrpSpPr>
        <p:grpSpPr>
          <a:xfrm>
            <a:off x="3266261" y="5285357"/>
            <a:ext cx="1998651" cy="1389413"/>
            <a:chOff x="2725263" y="5118513"/>
            <a:chExt cx="1998651" cy="1389413"/>
          </a:xfrm>
        </p:grpSpPr>
        <p:sp>
          <p:nvSpPr>
            <p:cNvPr id="64" name="Cloud 63">
              <a:extLst>
                <a:ext uri="{FF2B5EF4-FFF2-40B4-BE49-F238E27FC236}">
                  <a16:creationId xmlns:a16="http://schemas.microsoft.com/office/drawing/2014/main" id="{741E964D-79BB-8543-BD38-EB63F9D76AB0}"/>
                </a:ext>
              </a:extLst>
            </p:cNvPr>
            <p:cNvSpPr/>
            <p:nvPr/>
          </p:nvSpPr>
          <p:spPr>
            <a:xfrm>
              <a:off x="2725263" y="5118513"/>
              <a:ext cx="1976324" cy="1389413"/>
            </a:xfrm>
            <a:prstGeom prst="cloud">
              <a:avLst/>
            </a:prstGeom>
            <a:solidFill>
              <a:srgbClr val="C5B0CE"/>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98BACCD4-5924-EF46-8EE7-F7B2D93B7F0B}"/>
                </a:ext>
              </a:extLst>
            </p:cNvPr>
            <p:cNvSpPr txBox="1"/>
            <p:nvPr/>
          </p:nvSpPr>
          <p:spPr>
            <a:xfrm>
              <a:off x="2809835" y="5396289"/>
              <a:ext cx="1914079" cy="831930"/>
            </a:xfrm>
            <a:prstGeom prst="rect">
              <a:avLst/>
            </a:prstGeom>
            <a:noFill/>
            <a:ln w="38100">
              <a:noFill/>
              <a:prstDash val="sys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The information needed to help people to carry out their responsibilities</a:t>
              </a:r>
            </a:p>
          </p:txBody>
        </p:sp>
      </p:grpSp>
      <p:grpSp>
        <p:nvGrpSpPr>
          <p:cNvPr id="78" name="Group 77">
            <a:extLst>
              <a:ext uri="{FF2B5EF4-FFF2-40B4-BE49-F238E27FC236}">
                <a16:creationId xmlns:a16="http://schemas.microsoft.com/office/drawing/2014/main" id="{BF66256F-41AB-BD49-B3DE-00F3339EBEBE}"/>
              </a:ext>
            </a:extLst>
          </p:cNvPr>
          <p:cNvGrpSpPr/>
          <p:nvPr/>
        </p:nvGrpSpPr>
        <p:grpSpPr>
          <a:xfrm>
            <a:off x="6655851" y="3182560"/>
            <a:ext cx="2391137" cy="1858339"/>
            <a:chOff x="6716981" y="3020377"/>
            <a:chExt cx="2391137" cy="1858339"/>
          </a:xfrm>
        </p:grpSpPr>
        <p:sp>
          <p:nvSpPr>
            <p:cNvPr id="77" name="Cloud 76">
              <a:extLst>
                <a:ext uri="{FF2B5EF4-FFF2-40B4-BE49-F238E27FC236}">
                  <a16:creationId xmlns:a16="http://schemas.microsoft.com/office/drawing/2014/main" id="{D32BA2FE-B4D0-F64D-9B09-CFBAA5407098}"/>
                </a:ext>
              </a:extLst>
            </p:cNvPr>
            <p:cNvSpPr/>
            <p:nvPr/>
          </p:nvSpPr>
          <p:spPr>
            <a:xfrm>
              <a:off x="6716981" y="3020377"/>
              <a:ext cx="2391137" cy="1858339"/>
            </a:xfrm>
            <a:prstGeom prst="cloud">
              <a:avLst/>
            </a:prstGeom>
            <a:solidFill>
              <a:schemeClr val="accent1">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F79D2E3A-6748-A542-88D2-329C5478650A}"/>
                </a:ext>
              </a:extLst>
            </p:cNvPr>
            <p:cNvSpPr txBox="1"/>
            <p:nvPr/>
          </p:nvSpPr>
          <p:spPr>
            <a:xfrm>
              <a:off x="6920105" y="3370880"/>
              <a:ext cx="1914079" cy="1300714"/>
            </a:xfrm>
            <a:prstGeom prst="rect">
              <a:avLst/>
            </a:prstGeom>
            <a:noFill/>
            <a:ln w="38100">
              <a:noFill/>
              <a:prstDash val="sys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t>The controls put in place to respond to risks, and the policies and procedures that help ensure that management directives are carried out</a:t>
              </a:r>
            </a:p>
          </p:txBody>
        </p:sp>
      </p:grpSp>
      <p:cxnSp>
        <p:nvCxnSpPr>
          <p:cNvPr id="82" name="Straight Connector 81">
            <a:extLst>
              <a:ext uri="{FF2B5EF4-FFF2-40B4-BE49-F238E27FC236}">
                <a16:creationId xmlns:a16="http://schemas.microsoft.com/office/drawing/2014/main" id="{0F1C9467-0B02-434A-8C16-2F03268D7192}"/>
              </a:ext>
            </a:extLst>
          </p:cNvPr>
          <p:cNvCxnSpPr>
            <a:stCxn id="8" idx="0"/>
            <a:endCxn id="4" idx="2"/>
          </p:cNvCxnSpPr>
          <p:nvPr/>
        </p:nvCxnSpPr>
        <p:spPr>
          <a:xfrm flipH="1" flipV="1">
            <a:off x="4499663" y="1344163"/>
            <a:ext cx="4730" cy="323046"/>
          </a:xfrm>
          <a:prstGeom prst="line">
            <a:avLst/>
          </a:prstGeom>
          <a:ln w="38100">
            <a:solidFill>
              <a:srgbClr val="F2B23B"/>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6D00918F-30CB-A643-85F8-3D7A5A312020}"/>
              </a:ext>
            </a:extLst>
          </p:cNvPr>
          <p:cNvCxnSpPr>
            <a:cxnSpLocks/>
            <a:stCxn id="49" idx="0"/>
            <a:endCxn id="14" idx="1"/>
          </p:cNvCxnSpPr>
          <p:nvPr/>
        </p:nvCxnSpPr>
        <p:spPr>
          <a:xfrm flipV="1">
            <a:off x="6439724" y="2195797"/>
            <a:ext cx="378688" cy="96017"/>
          </a:xfrm>
          <a:prstGeom prst="line">
            <a:avLst/>
          </a:prstGeom>
          <a:ln w="38100">
            <a:solidFill>
              <a:srgbClr val="6B7428"/>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A1AE73B-F9C3-724F-A8CF-7EF375ADFDEF}"/>
              </a:ext>
            </a:extLst>
          </p:cNvPr>
          <p:cNvCxnSpPr>
            <a:cxnSpLocks/>
            <a:stCxn id="17" idx="0"/>
          </p:cNvCxnSpPr>
          <p:nvPr/>
        </p:nvCxnSpPr>
        <p:spPr>
          <a:xfrm flipV="1">
            <a:off x="1585025" y="4699686"/>
            <a:ext cx="843935" cy="555848"/>
          </a:xfrm>
          <a:prstGeom prst="line">
            <a:avLst/>
          </a:prstGeom>
          <a:ln w="38100">
            <a:solidFill>
              <a:srgbClr val="402A6B"/>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EC7B24A4-C0D7-5B4C-928B-8320EDB2837E}"/>
              </a:ext>
            </a:extLst>
          </p:cNvPr>
          <p:cNvCxnSpPr>
            <a:cxnSpLocks/>
            <a:stCxn id="15" idx="0"/>
          </p:cNvCxnSpPr>
          <p:nvPr/>
        </p:nvCxnSpPr>
        <p:spPr>
          <a:xfrm flipH="1" flipV="1">
            <a:off x="6283537" y="4725094"/>
            <a:ext cx="1005291" cy="506904"/>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88221313-39E0-DD4C-A58C-0CE487BB04E6}"/>
              </a:ext>
            </a:extLst>
          </p:cNvPr>
          <p:cNvCxnSpPr>
            <a:cxnSpLocks/>
            <a:endCxn id="20" idx="3"/>
          </p:cNvCxnSpPr>
          <p:nvPr/>
        </p:nvCxnSpPr>
        <p:spPr>
          <a:xfrm flipH="1" flipV="1">
            <a:off x="2155265" y="2127619"/>
            <a:ext cx="273695" cy="1617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62620081-DAA6-124F-A823-5CE272F72F4F}"/>
              </a:ext>
            </a:extLst>
          </p:cNvPr>
          <p:cNvCxnSpPr>
            <a:cxnSpLocks/>
          </p:cNvCxnSpPr>
          <p:nvPr/>
        </p:nvCxnSpPr>
        <p:spPr>
          <a:xfrm>
            <a:off x="7672443" y="1227397"/>
            <a:ext cx="0" cy="233531"/>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9" name="Straight Arrow Connector 108">
            <a:extLst>
              <a:ext uri="{FF2B5EF4-FFF2-40B4-BE49-F238E27FC236}">
                <a16:creationId xmlns:a16="http://schemas.microsoft.com/office/drawing/2014/main" id="{959DD8A3-39B5-BF42-9A5E-9A4C1925F912}"/>
              </a:ext>
            </a:extLst>
          </p:cNvPr>
          <p:cNvCxnSpPr>
            <a:cxnSpLocks/>
            <a:stCxn id="4" idx="1"/>
          </p:cNvCxnSpPr>
          <p:nvPr/>
        </p:nvCxnSpPr>
        <p:spPr>
          <a:xfrm flipH="1" flipV="1">
            <a:off x="3191085" y="729339"/>
            <a:ext cx="502630" cy="55058"/>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2" name="Straight Arrow Connector 111">
            <a:extLst>
              <a:ext uri="{FF2B5EF4-FFF2-40B4-BE49-F238E27FC236}">
                <a16:creationId xmlns:a16="http://schemas.microsoft.com/office/drawing/2014/main" id="{0B227500-F6B4-DA44-9B51-5A0B65D94969}"/>
              </a:ext>
            </a:extLst>
          </p:cNvPr>
          <p:cNvCxnSpPr>
            <a:cxnSpLocks/>
            <a:stCxn id="71" idx="3"/>
            <a:endCxn id="20" idx="2"/>
          </p:cNvCxnSpPr>
          <p:nvPr/>
        </p:nvCxnSpPr>
        <p:spPr>
          <a:xfrm flipV="1">
            <a:off x="1107470" y="2911075"/>
            <a:ext cx="13123" cy="286034"/>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3" name="Straight Arrow Connector 112">
            <a:extLst>
              <a:ext uri="{FF2B5EF4-FFF2-40B4-BE49-F238E27FC236}">
                <a16:creationId xmlns:a16="http://schemas.microsoft.com/office/drawing/2014/main" id="{662BA015-9A75-7744-A21B-E1445CBAD782}"/>
              </a:ext>
            </a:extLst>
          </p:cNvPr>
          <p:cNvCxnSpPr>
            <a:cxnSpLocks/>
            <a:stCxn id="64" idx="2"/>
            <a:endCxn id="17" idx="3"/>
          </p:cNvCxnSpPr>
          <p:nvPr/>
        </p:nvCxnSpPr>
        <p:spPr>
          <a:xfrm flipH="1" flipV="1">
            <a:off x="2988527" y="5972325"/>
            <a:ext cx="283864" cy="7739"/>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14" name="Straight Arrow Connector 113">
            <a:extLst>
              <a:ext uri="{FF2B5EF4-FFF2-40B4-BE49-F238E27FC236}">
                <a16:creationId xmlns:a16="http://schemas.microsoft.com/office/drawing/2014/main" id="{AE2B40E1-2A4B-714C-A7A2-8D0372738039}"/>
              </a:ext>
            </a:extLst>
          </p:cNvPr>
          <p:cNvCxnSpPr>
            <a:cxnSpLocks/>
            <a:endCxn id="77" idx="1"/>
          </p:cNvCxnSpPr>
          <p:nvPr/>
        </p:nvCxnSpPr>
        <p:spPr>
          <a:xfrm flipH="1" flipV="1">
            <a:off x="7851420" y="5038920"/>
            <a:ext cx="24037" cy="163030"/>
          </a:xfrm>
          <a:prstGeom prst="straightConnector1">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83" name="Group 82">
            <a:extLst>
              <a:ext uri="{FF2B5EF4-FFF2-40B4-BE49-F238E27FC236}">
                <a16:creationId xmlns:a16="http://schemas.microsoft.com/office/drawing/2014/main" id="{443AB4A8-08CF-D542-A0C8-4462E90D4DD0}"/>
              </a:ext>
            </a:extLst>
          </p:cNvPr>
          <p:cNvGrpSpPr/>
          <p:nvPr/>
        </p:nvGrpSpPr>
        <p:grpSpPr>
          <a:xfrm>
            <a:off x="3881804" y="1667209"/>
            <a:ext cx="1245177" cy="563172"/>
            <a:chOff x="3881804" y="1667209"/>
            <a:chExt cx="1245177" cy="563172"/>
          </a:xfrm>
        </p:grpSpPr>
        <p:sp>
          <p:nvSpPr>
            <p:cNvPr id="8" name="Rectangle 7">
              <a:extLst>
                <a:ext uri="{FF2B5EF4-FFF2-40B4-BE49-F238E27FC236}">
                  <a16:creationId xmlns:a16="http://schemas.microsoft.com/office/drawing/2014/main" id="{EC22B41F-719C-2544-9215-691D6E7EF777}"/>
                </a:ext>
              </a:extLst>
            </p:cNvPr>
            <p:cNvSpPr/>
            <p:nvPr/>
          </p:nvSpPr>
          <p:spPr>
            <a:xfrm>
              <a:off x="3881804" y="1667209"/>
              <a:ext cx="1245177" cy="563172"/>
            </a:xfrm>
            <a:prstGeom prst="rect">
              <a:avLst/>
            </a:prstGeom>
            <a:solidFill>
              <a:srgbClr val="F2B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Control Environment</a:t>
              </a:r>
            </a:p>
          </p:txBody>
        </p:sp>
        <p:sp>
          <p:nvSpPr>
            <p:cNvPr id="47" name="Oval 46">
              <a:extLst>
                <a:ext uri="{FF2B5EF4-FFF2-40B4-BE49-F238E27FC236}">
                  <a16:creationId xmlns:a16="http://schemas.microsoft.com/office/drawing/2014/main" id="{47E04DC4-1120-844A-9384-35FBA0DE079D}"/>
                </a:ext>
              </a:extLst>
            </p:cNvPr>
            <p:cNvSpPr/>
            <p:nvPr/>
          </p:nvSpPr>
          <p:spPr>
            <a:xfrm>
              <a:off x="3913444" y="1695555"/>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a:t>
              </a:r>
            </a:p>
          </p:txBody>
        </p:sp>
      </p:grpSp>
      <p:grpSp>
        <p:nvGrpSpPr>
          <p:cNvPr id="86" name="Group 85">
            <a:extLst>
              <a:ext uri="{FF2B5EF4-FFF2-40B4-BE49-F238E27FC236}">
                <a16:creationId xmlns:a16="http://schemas.microsoft.com/office/drawing/2014/main" id="{3BE0EDB1-18C5-4C4A-9DBF-4EAC3A3C685A}"/>
              </a:ext>
            </a:extLst>
          </p:cNvPr>
          <p:cNvGrpSpPr/>
          <p:nvPr/>
        </p:nvGrpSpPr>
        <p:grpSpPr>
          <a:xfrm>
            <a:off x="2385797" y="2248328"/>
            <a:ext cx="1387279" cy="617857"/>
            <a:chOff x="2385797" y="2248328"/>
            <a:chExt cx="1387279" cy="617857"/>
          </a:xfrm>
        </p:grpSpPr>
        <p:sp>
          <p:nvSpPr>
            <p:cNvPr id="38" name="Rectangle 37">
              <a:extLst>
                <a:ext uri="{FF2B5EF4-FFF2-40B4-BE49-F238E27FC236}">
                  <a16:creationId xmlns:a16="http://schemas.microsoft.com/office/drawing/2014/main" id="{2D47447E-130A-2C4F-A74C-9B93580F37CD}"/>
                </a:ext>
              </a:extLst>
            </p:cNvPr>
            <p:cNvSpPr/>
            <p:nvPr/>
          </p:nvSpPr>
          <p:spPr>
            <a:xfrm>
              <a:off x="2385797" y="2248328"/>
              <a:ext cx="1387279" cy="617857"/>
            </a:xfrm>
            <a:prstGeom prst="rect">
              <a:avLst/>
            </a:prstGeom>
            <a:solidFill>
              <a:srgbClr val="3033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Monitoring Activities</a:t>
              </a:r>
            </a:p>
          </p:txBody>
        </p:sp>
        <p:sp>
          <p:nvSpPr>
            <p:cNvPr id="48" name="Oval 47">
              <a:extLst>
                <a:ext uri="{FF2B5EF4-FFF2-40B4-BE49-F238E27FC236}">
                  <a16:creationId xmlns:a16="http://schemas.microsoft.com/office/drawing/2014/main" id="{DB23D319-5AF4-A747-86AF-944C87858A7C}"/>
                </a:ext>
              </a:extLst>
            </p:cNvPr>
            <p:cNvSpPr/>
            <p:nvPr/>
          </p:nvSpPr>
          <p:spPr>
            <a:xfrm>
              <a:off x="2415938" y="2273077"/>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5</a:t>
              </a:r>
            </a:p>
          </p:txBody>
        </p:sp>
      </p:grpSp>
      <p:grpSp>
        <p:nvGrpSpPr>
          <p:cNvPr id="87" name="Group 86">
            <a:extLst>
              <a:ext uri="{FF2B5EF4-FFF2-40B4-BE49-F238E27FC236}">
                <a16:creationId xmlns:a16="http://schemas.microsoft.com/office/drawing/2014/main" id="{35E85C4C-3B44-A04F-8697-71B35ABB03AD}"/>
              </a:ext>
            </a:extLst>
          </p:cNvPr>
          <p:cNvGrpSpPr/>
          <p:nvPr/>
        </p:nvGrpSpPr>
        <p:grpSpPr>
          <a:xfrm>
            <a:off x="5185762" y="2251876"/>
            <a:ext cx="1395461" cy="592566"/>
            <a:chOff x="5185762" y="2251876"/>
            <a:chExt cx="1395461" cy="592566"/>
          </a:xfrm>
        </p:grpSpPr>
        <p:sp>
          <p:nvSpPr>
            <p:cNvPr id="10" name="Rectangle 9">
              <a:extLst>
                <a:ext uri="{FF2B5EF4-FFF2-40B4-BE49-F238E27FC236}">
                  <a16:creationId xmlns:a16="http://schemas.microsoft.com/office/drawing/2014/main" id="{16CF655F-9CAE-3A45-9200-009A6A6F0444}"/>
                </a:ext>
              </a:extLst>
            </p:cNvPr>
            <p:cNvSpPr/>
            <p:nvPr/>
          </p:nvSpPr>
          <p:spPr>
            <a:xfrm>
              <a:off x="5185762" y="2251876"/>
              <a:ext cx="1395461" cy="592566"/>
            </a:xfrm>
            <a:prstGeom prst="rect">
              <a:avLst/>
            </a:prstGeom>
            <a:solidFill>
              <a:srgbClr val="6B74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Risk Assessment</a:t>
              </a:r>
            </a:p>
          </p:txBody>
        </p:sp>
        <p:sp>
          <p:nvSpPr>
            <p:cNvPr id="49" name="Oval 48">
              <a:extLst>
                <a:ext uri="{FF2B5EF4-FFF2-40B4-BE49-F238E27FC236}">
                  <a16:creationId xmlns:a16="http://schemas.microsoft.com/office/drawing/2014/main" id="{010D0FD8-4F64-EF4E-9E4C-215BF465857D}"/>
                </a:ext>
              </a:extLst>
            </p:cNvPr>
            <p:cNvSpPr/>
            <p:nvPr/>
          </p:nvSpPr>
          <p:spPr>
            <a:xfrm>
              <a:off x="6331940" y="2291814"/>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a:t>
              </a:r>
            </a:p>
          </p:txBody>
        </p:sp>
      </p:grpSp>
      <p:grpSp>
        <p:nvGrpSpPr>
          <p:cNvPr id="13" name="Group 12">
            <a:extLst>
              <a:ext uri="{FF2B5EF4-FFF2-40B4-BE49-F238E27FC236}">
                <a16:creationId xmlns:a16="http://schemas.microsoft.com/office/drawing/2014/main" id="{0B0AF374-E4AC-9245-8353-1D640EFD02D1}"/>
              </a:ext>
            </a:extLst>
          </p:cNvPr>
          <p:cNvGrpSpPr/>
          <p:nvPr/>
        </p:nvGrpSpPr>
        <p:grpSpPr>
          <a:xfrm>
            <a:off x="2337782" y="4116756"/>
            <a:ext cx="1643931" cy="628643"/>
            <a:chOff x="2295988" y="4112909"/>
            <a:chExt cx="1643931" cy="628643"/>
          </a:xfrm>
        </p:grpSpPr>
        <p:sp>
          <p:nvSpPr>
            <p:cNvPr id="11" name="Rectangle 10">
              <a:extLst>
                <a:ext uri="{FF2B5EF4-FFF2-40B4-BE49-F238E27FC236}">
                  <a16:creationId xmlns:a16="http://schemas.microsoft.com/office/drawing/2014/main" id="{34A60E49-C94B-0E49-B9D7-952751928798}"/>
                </a:ext>
              </a:extLst>
            </p:cNvPr>
            <p:cNvSpPr/>
            <p:nvPr/>
          </p:nvSpPr>
          <p:spPr>
            <a:xfrm>
              <a:off x="2295988" y="4112909"/>
              <a:ext cx="1643931" cy="628643"/>
            </a:xfrm>
            <a:prstGeom prst="rect">
              <a:avLst/>
            </a:prstGeom>
            <a:solidFill>
              <a:srgbClr val="402A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Information &amp; Communication</a:t>
              </a:r>
            </a:p>
          </p:txBody>
        </p:sp>
        <p:sp>
          <p:nvSpPr>
            <p:cNvPr id="50" name="Oval 49">
              <a:extLst>
                <a:ext uri="{FF2B5EF4-FFF2-40B4-BE49-F238E27FC236}">
                  <a16:creationId xmlns:a16="http://schemas.microsoft.com/office/drawing/2014/main" id="{55522F0C-CFF6-7E47-8363-4572101134E4}"/>
                </a:ext>
              </a:extLst>
            </p:cNvPr>
            <p:cNvSpPr/>
            <p:nvPr/>
          </p:nvSpPr>
          <p:spPr>
            <a:xfrm>
              <a:off x="2323956" y="4135674"/>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a:t>
              </a:r>
            </a:p>
          </p:txBody>
        </p:sp>
      </p:grpSp>
      <p:grpSp>
        <p:nvGrpSpPr>
          <p:cNvPr id="9" name="Group 8">
            <a:extLst>
              <a:ext uri="{FF2B5EF4-FFF2-40B4-BE49-F238E27FC236}">
                <a16:creationId xmlns:a16="http://schemas.microsoft.com/office/drawing/2014/main" id="{42721853-0718-E940-B908-C84B6150A72F}"/>
              </a:ext>
            </a:extLst>
          </p:cNvPr>
          <p:cNvGrpSpPr/>
          <p:nvPr/>
        </p:nvGrpSpPr>
        <p:grpSpPr>
          <a:xfrm>
            <a:off x="4843983" y="4122277"/>
            <a:ext cx="1537934" cy="623122"/>
            <a:chOff x="5086078" y="4162648"/>
            <a:chExt cx="1537934" cy="623122"/>
          </a:xfrm>
        </p:grpSpPr>
        <p:sp>
          <p:nvSpPr>
            <p:cNvPr id="12" name="Rectangle 11">
              <a:extLst>
                <a:ext uri="{FF2B5EF4-FFF2-40B4-BE49-F238E27FC236}">
                  <a16:creationId xmlns:a16="http://schemas.microsoft.com/office/drawing/2014/main" id="{CECD0BB8-FFF8-4441-A37B-D164D1C318DC}"/>
                </a:ext>
              </a:extLst>
            </p:cNvPr>
            <p:cNvSpPr/>
            <p:nvPr/>
          </p:nvSpPr>
          <p:spPr>
            <a:xfrm>
              <a:off x="5086078" y="4162648"/>
              <a:ext cx="1537934" cy="623122"/>
            </a:xfrm>
            <a:prstGeom prst="rect">
              <a:avLst/>
            </a:prstGeom>
            <a:solidFill>
              <a:srgbClr val="056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Control Activities</a:t>
              </a:r>
            </a:p>
          </p:txBody>
        </p:sp>
        <p:sp>
          <p:nvSpPr>
            <p:cNvPr id="53" name="Oval 52">
              <a:extLst>
                <a:ext uri="{FF2B5EF4-FFF2-40B4-BE49-F238E27FC236}">
                  <a16:creationId xmlns:a16="http://schemas.microsoft.com/office/drawing/2014/main" id="{1C4837E1-64E7-174E-96EA-1F5F79D4D34D}"/>
                </a:ext>
              </a:extLst>
            </p:cNvPr>
            <p:cNvSpPr/>
            <p:nvPr/>
          </p:nvSpPr>
          <p:spPr>
            <a:xfrm>
              <a:off x="6380811" y="4192183"/>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3</a:t>
              </a:r>
            </a:p>
          </p:txBody>
        </p:sp>
      </p:grpSp>
      <p:grpSp>
        <p:nvGrpSpPr>
          <p:cNvPr id="79" name="Group 78">
            <a:extLst>
              <a:ext uri="{FF2B5EF4-FFF2-40B4-BE49-F238E27FC236}">
                <a16:creationId xmlns:a16="http://schemas.microsoft.com/office/drawing/2014/main" id="{18EC00F1-127B-3644-B037-8DC106365138}"/>
              </a:ext>
            </a:extLst>
          </p:cNvPr>
          <p:cNvGrpSpPr/>
          <p:nvPr/>
        </p:nvGrpSpPr>
        <p:grpSpPr>
          <a:xfrm>
            <a:off x="6547507" y="21005"/>
            <a:ext cx="2050393" cy="1235001"/>
            <a:chOff x="5344554" y="231492"/>
            <a:chExt cx="2050393" cy="1190980"/>
          </a:xfrm>
          <a:noFill/>
        </p:grpSpPr>
        <p:sp>
          <p:nvSpPr>
            <p:cNvPr id="76" name="Cloud 75">
              <a:extLst>
                <a:ext uri="{FF2B5EF4-FFF2-40B4-BE49-F238E27FC236}">
                  <a16:creationId xmlns:a16="http://schemas.microsoft.com/office/drawing/2014/main" id="{4478D235-4993-1A46-92A6-A62D3CCFF050}"/>
                </a:ext>
              </a:extLst>
            </p:cNvPr>
            <p:cNvSpPr/>
            <p:nvPr/>
          </p:nvSpPr>
          <p:spPr>
            <a:xfrm>
              <a:off x="5344554" y="265486"/>
              <a:ext cx="2050393" cy="1156986"/>
            </a:xfrm>
            <a:prstGeom prst="cloud">
              <a:avLst/>
            </a:prstGeom>
            <a:solidFill>
              <a:schemeClr val="accent6">
                <a:lumMod val="40000"/>
                <a:lumOff val="6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3" name="TextBox 72">
              <a:extLst>
                <a:ext uri="{FF2B5EF4-FFF2-40B4-BE49-F238E27FC236}">
                  <a16:creationId xmlns:a16="http://schemas.microsoft.com/office/drawing/2014/main" id="{26999180-D38C-554E-B665-1B25969DE83D}"/>
                </a:ext>
              </a:extLst>
            </p:cNvPr>
            <p:cNvSpPr txBox="1"/>
            <p:nvPr/>
          </p:nvSpPr>
          <p:spPr>
            <a:xfrm>
              <a:off x="5452898" y="231492"/>
              <a:ext cx="1817806" cy="1110816"/>
            </a:xfrm>
            <a:prstGeom prst="rect">
              <a:avLst/>
            </a:prstGeom>
            <a:grpFill/>
            <a:ln w="38100">
              <a:noFill/>
              <a:prstDash val="sysDash"/>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2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dirty="0">
                  <a:solidFill>
                    <a:schemeClr val="tx1"/>
                  </a:solidFill>
                </a:rPr>
                <a:t>The actions needed to manage risks to the achievement of objectives</a:t>
              </a:r>
            </a:p>
          </p:txBody>
        </p:sp>
      </p:grpSp>
    </p:spTree>
    <p:extLst>
      <p:ext uri="{BB962C8B-B14F-4D97-AF65-F5344CB8AC3E}">
        <p14:creationId xmlns:p14="http://schemas.microsoft.com/office/powerpoint/2010/main" val="215213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7BA906-F4C4-0B4B-B66A-D3343A220C5B}"/>
              </a:ext>
            </a:extLst>
          </p:cNvPr>
          <p:cNvSpPr/>
          <p:nvPr/>
        </p:nvSpPr>
        <p:spPr>
          <a:xfrm>
            <a:off x="375593" y="312670"/>
            <a:ext cx="8430877" cy="549152"/>
          </a:xfrm>
          <a:prstGeom prst="rect">
            <a:avLst/>
          </a:prstGeom>
          <a:solidFill>
            <a:srgbClr val="6B74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RISK ASSESSMENT: PRINCIPLES AND POINTS OF FOCUS</a:t>
            </a:r>
          </a:p>
        </p:txBody>
      </p:sp>
      <p:sp>
        <p:nvSpPr>
          <p:cNvPr id="42" name="Rectangle 41">
            <a:extLst>
              <a:ext uri="{FF2B5EF4-FFF2-40B4-BE49-F238E27FC236}">
                <a16:creationId xmlns:a16="http://schemas.microsoft.com/office/drawing/2014/main" id="{38F9807A-F740-0F43-B41B-91B8BF61873E}"/>
              </a:ext>
            </a:extLst>
          </p:cNvPr>
          <p:cNvSpPr/>
          <p:nvPr/>
        </p:nvSpPr>
        <p:spPr>
          <a:xfrm>
            <a:off x="4758501" y="5412287"/>
            <a:ext cx="4043532" cy="34497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9.3 Assesses changes in leadership</a:t>
            </a:r>
          </a:p>
        </p:txBody>
      </p:sp>
      <p:sp>
        <p:nvSpPr>
          <p:cNvPr id="44" name="Rectangle 43">
            <a:extLst>
              <a:ext uri="{FF2B5EF4-FFF2-40B4-BE49-F238E27FC236}">
                <a16:creationId xmlns:a16="http://schemas.microsoft.com/office/drawing/2014/main" id="{56F1978E-D70A-9447-84BD-7C34727E1A79}"/>
              </a:ext>
            </a:extLst>
          </p:cNvPr>
          <p:cNvSpPr/>
          <p:nvPr/>
        </p:nvSpPr>
        <p:spPr>
          <a:xfrm>
            <a:off x="4758501" y="4936687"/>
            <a:ext cx="4043532" cy="33551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9.2 Assesses changes in the business model</a:t>
            </a:r>
          </a:p>
        </p:txBody>
      </p:sp>
      <p:sp>
        <p:nvSpPr>
          <p:cNvPr id="45" name="Rectangle 44">
            <a:extLst>
              <a:ext uri="{FF2B5EF4-FFF2-40B4-BE49-F238E27FC236}">
                <a16:creationId xmlns:a16="http://schemas.microsoft.com/office/drawing/2014/main" id="{A73F2C1D-48B7-7C4A-83C4-B7AC56227E92}"/>
              </a:ext>
            </a:extLst>
          </p:cNvPr>
          <p:cNvSpPr/>
          <p:nvPr/>
        </p:nvSpPr>
        <p:spPr>
          <a:xfrm>
            <a:off x="4758501" y="4486287"/>
            <a:ext cx="4043532" cy="31031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9.1 Assesses changes in the external environment</a:t>
            </a:r>
          </a:p>
        </p:txBody>
      </p:sp>
      <p:sp>
        <p:nvSpPr>
          <p:cNvPr id="41" name="Rectangle 40">
            <a:extLst>
              <a:ext uri="{FF2B5EF4-FFF2-40B4-BE49-F238E27FC236}">
                <a16:creationId xmlns:a16="http://schemas.microsoft.com/office/drawing/2014/main" id="{142B4DD7-0248-D245-95C9-763D4BC76BD5}"/>
              </a:ext>
            </a:extLst>
          </p:cNvPr>
          <p:cNvSpPr/>
          <p:nvPr/>
        </p:nvSpPr>
        <p:spPr>
          <a:xfrm>
            <a:off x="4755414" y="3840341"/>
            <a:ext cx="4043531" cy="506154"/>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identifies and assesses changes that could significantly impact the system of internal control</a:t>
            </a:r>
          </a:p>
        </p:txBody>
      </p:sp>
      <p:sp>
        <p:nvSpPr>
          <p:cNvPr id="55" name="Oval 54">
            <a:extLst>
              <a:ext uri="{FF2B5EF4-FFF2-40B4-BE49-F238E27FC236}">
                <a16:creationId xmlns:a16="http://schemas.microsoft.com/office/drawing/2014/main" id="{40C0CAAA-96A8-4343-9549-B766FF7198C1}"/>
              </a:ext>
            </a:extLst>
          </p:cNvPr>
          <p:cNvSpPr/>
          <p:nvPr/>
        </p:nvSpPr>
        <p:spPr>
          <a:xfrm>
            <a:off x="4656025" y="3727136"/>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9</a:t>
            </a:r>
          </a:p>
        </p:txBody>
      </p:sp>
      <p:sp>
        <p:nvSpPr>
          <p:cNvPr id="9" name="Rectangle 8">
            <a:extLst>
              <a:ext uri="{FF2B5EF4-FFF2-40B4-BE49-F238E27FC236}">
                <a16:creationId xmlns:a16="http://schemas.microsoft.com/office/drawing/2014/main" id="{58CA716C-1A1F-9F4C-84F3-28DB75944601}"/>
              </a:ext>
            </a:extLst>
          </p:cNvPr>
          <p:cNvSpPr/>
          <p:nvPr/>
        </p:nvSpPr>
        <p:spPr>
          <a:xfrm>
            <a:off x="350814" y="1963934"/>
            <a:ext cx="1851656"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6.1 Operations objectives</a:t>
            </a:r>
          </a:p>
        </p:txBody>
      </p:sp>
      <p:sp>
        <p:nvSpPr>
          <p:cNvPr id="13" name="Rectangle 12">
            <a:extLst>
              <a:ext uri="{FF2B5EF4-FFF2-40B4-BE49-F238E27FC236}">
                <a16:creationId xmlns:a16="http://schemas.microsoft.com/office/drawing/2014/main" id="{068D426B-74F9-2340-9CB8-F5E448CAEA04}"/>
              </a:ext>
            </a:extLst>
          </p:cNvPr>
          <p:cNvSpPr/>
          <p:nvPr/>
        </p:nvSpPr>
        <p:spPr>
          <a:xfrm>
            <a:off x="358949" y="2642958"/>
            <a:ext cx="1851657"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6.3 Internal reporting objectives</a:t>
            </a:r>
          </a:p>
        </p:txBody>
      </p:sp>
      <p:sp>
        <p:nvSpPr>
          <p:cNvPr id="14" name="Rectangle 13">
            <a:extLst>
              <a:ext uri="{FF2B5EF4-FFF2-40B4-BE49-F238E27FC236}">
                <a16:creationId xmlns:a16="http://schemas.microsoft.com/office/drawing/2014/main" id="{29EC54AC-4A7A-6343-81B9-98FD570F13F2}"/>
              </a:ext>
            </a:extLst>
          </p:cNvPr>
          <p:cNvSpPr/>
          <p:nvPr/>
        </p:nvSpPr>
        <p:spPr>
          <a:xfrm>
            <a:off x="2377066" y="1955290"/>
            <a:ext cx="1930523"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6.2  External reporting objectives</a:t>
            </a:r>
          </a:p>
        </p:txBody>
      </p:sp>
      <p:grpSp>
        <p:nvGrpSpPr>
          <p:cNvPr id="6" name="Group 5">
            <a:extLst>
              <a:ext uri="{FF2B5EF4-FFF2-40B4-BE49-F238E27FC236}">
                <a16:creationId xmlns:a16="http://schemas.microsoft.com/office/drawing/2014/main" id="{7BC96155-DD06-F348-B795-367D89028705}"/>
              </a:ext>
            </a:extLst>
          </p:cNvPr>
          <p:cNvGrpSpPr/>
          <p:nvPr/>
        </p:nvGrpSpPr>
        <p:grpSpPr>
          <a:xfrm>
            <a:off x="243031" y="1028943"/>
            <a:ext cx="4064564" cy="760185"/>
            <a:chOff x="243031" y="1057518"/>
            <a:chExt cx="4064564" cy="760185"/>
          </a:xfrm>
        </p:grpSpPr>
        <p:sp>
          <p:nvSpPr>
            <p:cNvPr id="7" name="Rectangle 6">
              <a:extLst>
                <a:ext uri="{FF2B5EF4-FFF2-40B4-BE49-F238E27FC236}">
                  <a16:creationId xmlns:a16="http://schemas.microsoft.com/office/drawing/2014/main" id="{6474B8A5-E97B-0B4C-A9DB-1766FDF4F484}"/>
                </a:ext>
              </a:extLst>
            </p:cNvPr>
            <p:cNvSpPr/>
            <p:nvPr/>
          </p:nvSpPr>
          <p:spPr>
            <a:xfrm>
              <a:off x="350819" y="1166470"/>
              <a:ext cx="3956776" cy="651233"/>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specifies objectives with sufficient clarity to enable the identification and assessment of risks relating to objectives </a:t>
              </a:r>
            </a:p>
          </p:txBody>
        </p:sp>
        <p:sp>
          <p:nvSpPr>
            <p:cNvPr id="53" name="Oval 52">
              <a:extLst>
                <a:ext uri="{FF2B5EF4-FFF2-40B4-BE49-F238E27FC236}">
                  <a16:creationId xmlns:a16="http://schemas.microsoft.com/office/drawing/2014/main" id="{8B26998D-22D1-BB40-96AB-E2220ADB6788}"/>
                </a:ext>
              </a:extLst>
            </p:cNvPr>
            <p:cNvSpPr/>
            <p:nvPr/>
          </p:nvSpPr>
          <p:spPr>
            <a:xfrm>
              <a:off x="243031" y="1057518"/>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6</a:t>
              </a:r>
            </a:p>
          </p:txBody>
        </p:sp>
      </p:grpSp>
      <p:sp>
        <p:nvSpPr>
          <p:cNvPr id="51" name="Rectangle 50">
            <a:extLst>
              <a:ext uri="{FF2B5EF4-FFF2-40B4-BE49-F238E27FC236}">
                <a16:creationId xmlns:a16="http://schemas.microsoft.com/office/drawing/2014/main" id="{33498390-5D05-4248-8A2A-0103B2869F3C}"/>
              </a:ext>
            </a:extLst>
          </p:cNvPr>
          <p:cNvSpPr/>
          <p:nvPr/>
        </p:nvSpPr>
        <p:spPr>
          <a:xfrm>
            <a:off x="2369797" y="2643890"/>
            <a:ext cx="1937792" cy="61743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6.4 Compliance objectives</a:t>
            </a:r>
          </a:p>
        </p:txBody>
      </p:sp>
      <p:sp>
        <p:nvSpPr>
          <p:cNvPr id="18" name="Rectangle 17">
            <a:extLst>
              <a:ext uri="{FF2B5EF4-FFF2-40B4-BE49-F238E27FC236}">
                <a16:creationId xmlns:a16="http://schemas.microsoft.com/office/drawing/2014/main" id="{00164778-B2A8-574E-B079-3CEA20AE5749}"/>
              </a:ext>
            </a:extLst>
          </p:cNvPr>
          <p:cNvSpPr/>
          <p:nvPr/>
        </p:nvSpPr>
        <p:spPr>
          <a:xfrm>
            <a:off x="4713245" y="1900519"/>
            <a:ext cx="1988103" cy="51931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7.1 Includes organization and main structures</a:t>
            </a:r>
          </a:p>
        </p:txBody>
      </p:sp>
      <p:sp>
        <p:nvSpPr>
          <p:cNvPr id="19" name="Rectangle 18">
            <a:extLst>
              <a:ext uri="{FF2B5EF4-FFF2-40B4-BE49-F238E27FC236}">
                <a16:creationId xmlns:a16="http://schemas.microsoft.com/office/drawing/2014/main" id="{6AB78DEB-CB62-BB44-AF8E-FE907F61793E}"/>
              </a:ext>
            </a:extLst>
          </p:cNvPr>
          <p:cNvSpPr/>
          <p:nvPr/>
        </p:nvSpPr>
        <p:spPr>
          <a:xfrm>
            <a:off x="6818367" y="1906968"/>
            <a:ext cx="1988103" cy="49282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7.2 Analyzes internal and external factors</a:t>
            </a:r>
          </a:p>
        </p:txBody>
      </p:sp>
      <p:sp>
        <p:nvSpPr>
          <p:cNvPr id="20" name="Rectangle 19">
            <a:extLst>
              <a:ext uri="{FF2B5EF4-FFF2-40B4-BE49-F238E27FC236}">
                <a16:creationId xmlns:a16="http://schemas.microsoft.com/office/drawing/2014/main" id="{9F37F4CF-F2D8-034D-A020-A9BF5840C736}"/>
              </a:ext>
            </a:extLst>
          </p:cNvPr>
          <p:cNvSpPr/>
          <p:nvPr/>
        </p:nvSpPr>
        <p:spPr>
          <a:xfrm>
            <a:off x="4713245" y="2544863"/>
            <a:ext cx="1988102" cy="60321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7.3 Involves appropriate levels of management</a:t>
            </a:r>
          </a:p>
        </p:txBody>
      </p:sp>
      <p:sp>
        <p:nvSpPr>
          <p:cNvPr id="21" name="Rectangle 20">
            <a:extLst>
              <a:ext uri="{FF2B5EF4-FFF2-40B4-BE49-F238E27FC236}">
                <a16:creationId xmlns:a16="http://schemas.microsoft.com/office/drawing/2014/main" id="{3A99A30A-B34E-F346-919F-C9544B21E74C}"/>
              </a:ext>
            </a:extLst>
          </p:cNvPr>
          <p:cNvSpPr/>
          <p:nvPr/>
        </p:nvSpPr>
        <p:spPr>
          <a:xfrm>
            <a:off x="6818367" y="2544863"/>
            <a:ext cx="1988103" cy="594081"/>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7.4 Estimates significance of risks identified</a:t>
            </a:r>
          </a:p>
        </p:txBody>
      </p:sp>
      <p:sp>
        <p:nvSpPr>
          <p:cNvPr id="17" name="Rectangle 16">
            <a:extLst>
              <a:ext uri="{FF2B5EF4-FFF2-40B4-BE49-F238E27FC236}">
                <a16:creationId xmlns:a16="http://schemas.microsoft.com/office/drawing/2014/main" id="{602A79F5-A311-2242-88B6-10FEAA38CFC9}"/>
              </a:ext>
            </a:extLst>
          </p:cNvPr>
          <p:cNvSpPr/>
          <p:nvPr/>
        </p:nvSpPr>
        <p:spPr>
          <a:xfrm>
            <a:off x="4702416" y="1134953"/>
            <a:ext cx="4104054" cy="642731"/>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identifies risks to the achievement of its objectives across the organization and analyzes risks as a basis for determining how the risks should be managed. </a:t>
            </a:r>
          </a:p>
        </p:txBody>
      </p:sp>
      <p:sp>
        <p:nvSpPr>
          <p:cNvPr id="56" name="Oval 55">
            <a:extLst>
              <a:ext uri="{FF2B5EF4-FFF2-40B4-BE49-F238E27FC236}">
                <a16:creationId xmlns:a16="http://schemas.microsoft.com/office/drawing/2014/main" id="{57DFAF33-E8EE-BA4E-8396-2F7D69F8C698}"/>
              </a:ext>
            </a:extLst>
          </p:cNvPr>
          <p:cNvSpPr/>
          <p:nvPr/>
        </p:nvSpPr>
        <p:spPr>
          <a:xfrm>
            <a:off x="4605461" y="1028943"/>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7</a:t>
            </a:r>
          </a:p>
        </p:txBody>
      </p:sp>
      <p:sp>
        <p:nvSpPr>
          <p:cNvPr id="64" name="Rectangle 63">
            <a:extLst>
              <a:ext uri="{FF2B5EF4-FFF2-40B4-BE49-F238E27FC236}">
                <a16:creationId xmlns:a16="http://schemas.microsoft.com/office/drawing/2014/main" id="{8F5BA2AF-F5C7-3C4E-98F7-8319859F08D2}"/>
              </a:ext>
            </a:extLst>
          </p:cNvPr>
          <p:cNvSpPr/>
          <p:nvPr/>
        </p:nvSpPr>
        <p:spPr>
          <a:xfrm>
            <a:off x="4713245" y="3276965"/>
            <a:ext cx="4093225" cy="37105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7.5 Determines how to respond to risks</a:t>
            </a:r>
          </a:p>
        </p:txBody>
      </p:sp>
      <p:grpSp>
        <p:nvGrpSpPr>
          <p:cNvPr id="22" name="Group 21">
            <a:extLst>
              <a:ext uri="{FF2B5EF4-FFF2-40B4-BE49-F238E27FC236}">
                <a16:creationId xmlns:a16="http://schemas.microsoft.com/office/drawing/2014/main" id="{54214643-F7A7-0C41-9D04-B69906139CAF}"/>
              </a:ext>
            </a:extLst>
          </p:cNvPr>
          <p:cNvGrpSpPr/>
          <p:nvPr/>
        </p:nvGrpSpPr>
        <p:grpSpPr>
          <a:xfrm>
            <a:off x="302464" y="3432827"/>
            <a:ext cx="4053485" cy="2304006"/>
            <a:chOff x="278510" y="3817689"/>
            <a:chExt cx="4053485" cy="2304006"/>
          </a:xfrm>
        </p:grpSpPr>
        <p:grpSp>
          <p:nvGrpSpPr>
            <p:cNvPr id="11" name="Group 10">
              <a:extLst>
                <a:ext uri="{FF2B5EF4-FFF2-40B4-BE49-F238E27FC236}">
                  <a16:creationId xmlns:a16="http://schemas.microsoft.com/office/drawing/2014/main" id="{F75F0204-FA7C-9D45-884F-D3A82E3AFEDF}"/>
                </a:ext>
              </a:extLst>
            </p:cNvPr>
            <p:cNvGrpSpPr/>
            <p:nvPr/>
          </p:nvGrpSpPr>
          <p:grpSpPr>
            <a:xfrm>
              <a:off x="278510" y="3817689"/>
              <a:ext cx="4042062" cy="884461"/>
              <a:chOff x="278510" y="3817689"/>
              <a:chExt cx="4042062" cy="884461"/>
            </a:xfrm>
          </p:grpSpPr>
          <p:sp>
            <p:nvSpPr>
              <p:cNvPr id="25" name="Rectangle 24">
                <a:extLst>
                  <a:ext uri="{FF2B5EF4-FFF2-40B4-BE49-F238E27FC236}">
                    <a16:creationId xmlns:a16="http://schemas.microsoft.com/office/drawing/2014/main" id="{26864D17-01A6-D340-8041-6A9B59A69E9E}"/>
                  </a:ext>
                </a:extLst>
              </p:cNvPr>
              <p:cNvSpPr/>
              <p:nvPr/>
            </p:nvSpPr>
            <p:spPr>
              <a:xfrm>
                <a:off x="369460" y="3914256"/>
                <a:ext cx="3951112" cy="787894"/>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considers the potential for fraud in assessing risks to the achievement of objectives.</a:t>
                </a:r>
              </a:p>
            </p:txBody>
          </p:sp>
          <p:sp>
            <p:nvSpPr>
              <p:cNvPr id="54" name="Oval 53">
                <a:extLst>
                  <a:ext uri="{FF2B5EF4-FFF2-40B4-BE49-F238E27FC236}">
                    <a16:creationId xmlns:a16="http://schemas.microsoft.com/office/drawing/2014/main" id="{0C801CE5-D3E7-5E4D-8EB7-8BCE94203D77}"/>
                  </a:ext>
                </a:extLst>
              </p:cNvPr>
              <p:cNvSpPr/>
              <p:nvPr/>
            </p:nvSpPr>
            <p:spPr>
              <a:xfrm>
                <a:off x="278510" y="3817689"/>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a:t>
                </a:r>
              </a:p>
            </p:txBody>
          </p:sp>
        </p:grpSp>
        <p:sp>
          <p:nvSpPr>
            <p:cNvPr id="65" name="Rectangle 64">
              <a:extLst>
                <a:ext uri="{FF2B5EF4-FFF2-40B4-BE49-F238E27FC236}">
                  <a16:creationId xmlns:a16="http://schemas.microsoft.com/office/drawing/2014/main" id="{1DEBB67D-D2F9-F246-A606-9FBF63050A6B}"/>
                </a:ext>
              </a:extLst>
            </p:cNvPr>
            <p:cNvSpPr/>
            <p:nvPr/>
          </p:nvSpPr>
          <p:spPr>
            <a:xfrm>
              <a:off x="383355" y="5624165"/>
              <a:ext cx="1819114" cy="49753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8.3 Assesses opportunities</a:t>
              </a:r>
            </a:p>
          </p:txBody>
        </p:sp>
        <p:sp>
          <p:nvSpPr>
            <p:cNvPr id="66" name="Rectangle 65">
              <a:extLst>
                <a:ext uri="{FF2B5EF4-FFF2-40B4-BE49-F238E27FC236}">
                  <a16:creationId xmlns:a16="http://schemas.microsoft.com/office/drawing/2014/main" id="{DC846885-A537-E44F-B66D-8924F1966E59}"/>
                </a:ext>
              </a:extLst>
            </p:cNvPr>
            <p:cNvSpPr/>
            <p:nvPr/>
          </p:nvSpPr>
          <p:spPr>
            <a:xfrm>
              <a:off x="2319490" y="5624165"/>
              <a:ext cx="2001082" cy="49753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8.4 Assesses attitudes and rationalizations</a:t>
              </a:r>
            </a:p>
          </p:txBody>
        </p:sp>
        <p:sp>
          <p:nvSpPr>
            <p:cNvPr id="67" name="Rectangle 66">
              <a:extLst>
                <a:ext uri="{FF2B5EF4-FFF2-40B4-BE49-F238E27FC236}">
                  <a16:creationId xmlns:a16="http://schemas.microsoft.com/office/drawing/2014/main" id="{3B9FE32A-EC95-4346-B9FA-03D75D85054E}"/>
                </a:ext>
              </a:extLst>
            </p:cNvPr>
            <p:cNvSpPr/>
            <p:nvPr/>
          </p:nvSpPr>
          <p:spPr>
            <a:xfrm>
              <a:off x="2319490" y="4913191"/>
              <a:ext cx="2012505" cy="50615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8.2 Assesses incentives and pressures</a:t>
              </a:r>
            </a:p>
          </p:txBody>
        </p:sp>
        <p:sp>
          <p:nvSpPr>
            <p:cNvPr id="68" name="Rectangle 67">
              <a:extLst>
                <a:ext uri="{FF2B5EF4-FFF2-40B4-BE49-F238E27FC236}">
                  <a16:creationId xmlns:a16="http://schemas.microsoft.com/office/drawing/2014/main" id="{B750AE5C-34F7-674E-9245-AA2D4F8206DC}"/>
                </a:ext>
              </a:extLst>
            </p:cNvPr>
            <p:cNvSpPr/>
            <p:nvPr/>
          </p:nvSpPr>
          <p:spPr>
            <a:xfrm>
              <a:off x="383354" y="4910069"/>
              <a:ext cx="1819115" cy="50615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8.1 Considers various types of fraud</a:t>
              </a:r>
            </a:p>
          </p:txBody>
        </p:sp>
      </p:grpSp>
    </p:spTree>
    <p:extLst>
      <p:ext uri="{BB962C8B-B14F-4D97-AF65-F5344CB8AC3E}">
        <p14:creationId xmlns:p14="http://schemas.microsoft.com/office/powerpoint/2010/main" val="379457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ocument 19">
            <a:extLst>
              <a:ext uri="{FF2B5EF4-FFF2-40B4-BE49-F238E27FC236}">
                <a16:creationId xmlns:a16="http://schemas.microsoft.com/office/drawing/2014/main" id="{7667D7D0-A40F-6A4C-A41A-BB7914888EE2}"/>
              </a:ext>
            </a:extLst>
          </p:cNvPr>
          <p:cNvSpPr/>
          <p:nvPr/>
        </p:nvSpPr>
        <p:spPr>
          <a:xfrm>
            <a:off x="344672" y="3564401"/>
            <a:ext cx="911483" cy="579464"/>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Budget</a:t>
            </a:r>
          </a:p>
        </p:txBody>
      </p:sp>
      <p:sp>
        <p:nvSpPr>
          <p:cNvPr id="22" name="Rounded Rectangle 21">
            <a:extLst>
              <a:ext uri="{FF2B5EF4-FFF2-40B4-BE49-F238E27FC236}">
                <a16:creationId xmlns:a16="http://schemas.microsoft.com/office/drawing/2014/main" id="{32AD751F-8D2F-3441-A899-EFC5BDDAC0DE}"/>
              </a:ext>
            </a:extLst>
          </p:cNvPr>
          <p:cNvSpPr/>
          <p:nvPr/>
        </p:nvSpPr>
        <p:spPr>
          <a:xfrm>
            <a:off x="2813106" y="1846373"/>
            <a:ext cx="1590105" cy="526632"/>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Considers tolerance for risk </a:t>
            </a:r>
          </a:p>
        </p:txBody>
      </p:sp>
      <p:grpSp>
        <p:nvGrpSpPr>
          <p:cNvPr id="254" name="Group 253">
            <a:extLst>
              <a:ext uri="{FF2B5EF4-FFF2-40B4-BE49-F238E27FC236}">
                <a16:creationId xmlns:a16="http://schemas.microsoft.com/office/drawing/2014/main" id="{DCC993D2-0707-A94C-B6FF-AE2C150106DB}"/>
              </a:ext>
            </a:extLst>
          </p:cNvPr>
          <p:cNvGrpSpPr/>
          <p:nvPr/>
        </p:nvGrpSpPr>
        <p:grpSpPr>
          <a:xfrm>
            <a:off x="1731795" y="238479"/>
            <a:ext cx="5680410" cy="592203"/>
            <a:chOff x="1731795" y="238479"/>
            <a:chExt cx="5680410" cy="592203"/>
          </a:xfrm>
        </p:grpSpPr>
        <p:sp>
          <p:nvSpPr>
            <p:cNvPr id="5" name="Rectangle 4">
              <a:extLst>
                <a:ext uri="{FF2B5EF4-FFF2-40B4-BE49-F238E27FC236}">
                  <a16:creationId xmlns:a16="http://schemas.microsoft.com/office/drawing/2014/main" id="{E5F042CE-3C1A-144F-BE72-AB256EFBACBC}"/>
                </a:ext>
              </a:extLst>
            </p:cNvPr>
            <p:cNvSpPr/>
            <p:nvPr/>
          </p:nvSpPr>
          <p:spPr>
            <a:xfrm>
              <a:off x="1731795" y="238479"/>
              <a:ext cx="5680410" cy="592203"/>
            </a:xfrm>
            <a:prstGeom prst="rect">
              <a:avLst/>
            </a:prstGeom>
            <a:solidFill>
              <a:srgbClr val="6B7428"/>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  The organization specifies objectives with sufficient clarity to enable </a:t>
              </a:r>
            </a:p>
            <a:p>
              <a:pPr algn="ctr"/>
              <a:r>
                <a:rPr lang="en-US" sz="1400" b="1" dirty="0">
                  <a:solidFill>
                    <a:schemeClr val="bg1"/>
                  </a:solidFill>
                </a:rPr>
                <a:t>the identification and assessment of risks relating to objectives</a:t>
              </a:r>
            </a:p>
          </p:txBody>
        </p:sp>
        <p:sp>
          <p:nvSpPr>
            <p:cNvPr id="211" name="Oval 210">
              <a:extLst>
                <a:ext uri="{FF2B5EF4-FFF2-40B4-BE49-F238E27FC236}">
                  <a16:creationId xmlns:a16="http://schemas.microsoft.com/office/drawing/2014/main" id="{0D832497-AEB7-B846-A4B1-161873C24A7E}"/>
                </a:ext>
              </a:extLst>
            </p:cNvPr>
            <p:cNvSpPr/>
            <p:nvPr/>
          </p:nvSpPr>
          <p:spPr>
            <a:xfrm>
              <a:off x="1802288" y="341828"/>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6</a:t>
              </a:r>
            </a:p>
          </p:txBody>
        </p:sp>
      </p:grpSp>
      <p:sp>
        <p:nvSpPr>
          <p:cNvPr id="13" name="Oval 12">
            <a:extLst>
              <a:ext uri="{FF2B5EF4-FFF2-40B4-BE49-F238E27FC236}">
                <a16:creationId xmlns:a16="http://schemas.microsoft.com/office/drawing/2014/main" id="{878B6ACE-0A8F-3340-ABA0-DA1145D10A32}"/>
              </a:ext>
            </a:extLst>
          </p:cNvPr>
          <p:cNvSpPr/>
          <p:nvPr/>
        </p:nvSpPr>
        <p:spPr>
          <a:xfrm>
            <a:off x="125858" y="856672"/>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6.1 Operations objectives</a:t>
            </a:r>
          </a:p>
        </p:txBody>
      </p:sp>
      <p:sp>
        <p:nvSpPr>
          <p:cNvPr id="14" name="Rounded Rectangle 13">
            <a:extLst>
              <a:ext uri="{FF2B5EF4-FFF2-40B4-BE49-F238E27FC236}">
                <a16:creationId xmlns:a16="http://schemas.microsoft.com/office/drawing/2014/main" id="{4067CBC1-B7C6-CA45-8F17-56A1AFCBBCF9}"/>
              </a:ext>
            </a:extLst>
          </p:cNvPr>
          <p:cNvSpPr/>
          <p:nvPr/>
        </p:nvSpPr>
        <p:spPr>
          <a:xfrm>
            <a:off x="2616637" y="984797"/>
            <a:ext cx="1349767" cy="713943"/>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Reflects management choices  </a:t>
            </a:r>
          </a:p>
        </p:txBody>
      </p:sp>
      <p:sp>
        <p:nvSpPr>
          <p:cNvPr id="18" name="Rounded Rectangle 17">
            <a:extLst>
              <a:ext uri="{FF2B5EF4-FFF2-40B4-BE49-F238E27FC236}">
                <a16:creationId xmlns:a16="http://schemas.microsoft.com/office/drawing/2014/main" id="{A927796C-E0A6-2C4C-AFAC-E64C46241C93}"/>
              </a:ext>
            </a:extLst>
          </p:cNvPr>
          <p:cNvSpPr/>
          <p:nvPr/>
        </p:nvSpPr>
        <p:spPr>
          <a:xfrm>
            <a:off x="127719" y="2491261"/>
            <a:ext cx="1378159" cy="802338"/>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The basis for committing resources</a:t>
            </a:r>
          </a:p>
        </p:txBody>
      </p:sp>
      <p:sp>
        <p:nvSpPr>
          <p:cNvPr id="19" name="Rounded Rectangle 18">
            <a:extLst>
              <a:ext uri="{FF2B5EF4-FFF2-40B4-BE49-F238E27FC236}">
                <a16:creationId xmlns:a16="http://schemas.microsoft.com/office/drawing/2014/main" id="{33892169-A99A-1249-B95F-C7407991C239}"/>
              </a:ext>
            </a:extLst>
          </p:cNvPr>
          <p:cNvSpPr/>
          <p:nvPr/>
        </p:nvSpPr>
        <p:spPr>
          <a:xfrm>
            <a:off x="1652675" y="2714431"/>
            <a:ext cx="1378027" cy="992999"/>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Includes operations and financial performance</a:t>
            </a:r>
          </a:p>
        </p:txBody>
      </p:sp>
      <p:grpSp>
        <p:nvGrpSpPr>
          <p:cNvPr id="174" name="Group 173">
            <a:extLst>
              <a:ext uri="{FF2B5EF4-FFF2-40B4-BE49-F238E27FC236}">
                <a16:creationId xmlns:a16="http://schemas.microsoft.com/office/drawing/2014/main" id="{FC079B4D-902D-6942-970F-7979B27234EE}"/>
              </a:ext>
            </a:extLst>
          </p:cNvPr>
          <p:cNvGrpSpPr/>
          <p:nvPr/>
        </p:nvGrpSpPr>
        <p:grpSpPr>
          <a:xfrm>
            <a:off x="3388451" y="2738000"/>
            <a:ext cx="1064226" cy="974494"/>
            <a:chOff x="3370930" y="2663910"/>
            <a:chExt cx="1064226" cy="974494"/>
          </a:xfrm>
        </p:grpSpPr>
        <p:sp>
          <p:nvSpPr>
            <p:cNvPr id="21" name="Document 20">
              <a:extLst>
                <a:ext uri="{FF2B5EF4-FFF2-40B4-BE49-F238E27FC236}">
                  <a16:creationId xmlns:a16="http://schemas.microsoft.com/office/drawing/2014/main" id="{C4AC72B5-5714-A548-8484-0595113E0D39}"/>
                </a:ext>
              </a:extLst>
            </p:cNvPr>
            <p:cNvSpPr/>
            <p:nvPr/>
          </p:nvSpPr>
          <p:spPr>
            <a:xfrm>
              <a:off x="3370930" y="2663910"/>
              <a:ext cx="911483" cy="579464"/>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Targets</a:t>
              </a:r>
            </a:p>
          </p:txBody>
        </p:sp>
        <p:sp>
          <p:nvSpPr>
            <p:cNvPr id="23" name="Document 22">
              <a:extLst>
                <a:ext uri="{FF2B5EF4-FFF2-40B4-BE49-F238E27FC236}">
                  <a16:creationId xmlns:a16="http://schemas.microsoft.com/office/drawing/2014/main" id="{5C22BA95-B297-4E4C-AD4D-62702F1D6A5B}"/>
                </a:ext>
              </a:extLst>
            </p:cNvPr>
            <p:cNvSpPr/>
            <p:nvPr/>
          </p:nvSpPr>
          <p:spPr>
            <a:xfrm>
              <a:off x="3523673" y="3058940"/>
              <a:ext cx="911483" cy="579464"/>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KPIs</a:t>
              </a:r>
            </a:p>
          </p:txBody>
        </p:sp>
      </p:grpSp>
      <p:cxnSp>
        <p:nvCxnSpPr>
          <p:cNvPr id="6" name="Straight Arrow Connector 5">
            <a:extLst>
              <a:ext uri="{FF2B5EF4-FFF2-40B4-BE49-F238E27FC236}">
                <a16:creationId xmlns:a16="http://schemas.microsoft.com/office/drawing/2014/main" id="{79D60B1C-0F9B-6F40-B341-4DB8E36DD579}"/>
              </a:ext>
            </a:extLst>
          </p:cNvPr>
          <p:cNvCxnSpPr>
            <a:cxnSpLocks/>
            <a:stCxn id="13" idx="6"/>
            <a:endCxn id="14" idx="1"/>
          </p:cNvCxnSpPr>
          <p:nvPr/>
        </p:nvCxnSpPr>
        <p:spPr>
          <a:xfrm flipV="1">
            <a:off x="2017855" y="1341769"/>
            <a:ext cx="598782" cy="16734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878EA4-29E8-F14E-870A-976D79F86AD6}"/>
              </a:ext>
            </a:extLst>
          </p:cNvPr>
          <p:cNvCxnSpPr>
            <a:cxnSpLocks/>
            <a:stCxn id="13" idx="5"/>
            <a:endCxn id="19" idx="0"/>
          </p:cNvCxnSpPr>
          <p:nvPr/>
        </p:nvCxnSpPr>
        <p:spPr>
          <a:xfrm>
            <a:off x="1740778" y="1970454"/>
            <a:ext cx="600911" cy="7439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497706F-E4AE-2942-B934-AB604B314FA0}"/>
              </a:ext>
            </a:extLst>
          </p:cNvPr>
          <p:cNvCxnSpPr>
            <a:stCxn id="13" idx="4"/>
            <a:endCxn id="18" idx="0"/>
          </p:cNvCxnSpPr>
          <p:nvPr/>
        </p:nvCxnSpPr>
        <p:spPr>
          <a:xfrm flipH="1">
            <a:off x="816799" y="2161549"/>
            <a:ext cx="255058" cy="32971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0262515-41DD-304B-AAF4-13AEDB248F02}"/>
              </a:ext>
            </a:extLst>
          </p:cNvPr>
          <p:cNvCxnSpPr>
            <a:cxnSpLocks/>
            <a:stCxn id="13" idx="6"/>
            <a:endCxn id="22" idx="1"/>
          </p:cNvCxnSpPr>
          <p:nvPr/>
        </p:nvCxnSpPr>
        <p:spPr>
          <a:xfrm>
            <a:off x="2017855" y="1509111"/>
            <a:ext cx="795251" cy="6005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BD4A2DFB-C8E9-AD4E-BE90-49DE8D8276F6}"/>
              </a:ext>
            </a:extLst>
          </p:cNvPr>
          <p:cNvCxnSpPr>
            <a:stCxn id="18" idx="2"/>
            <a:endCxn id="20" idx="0"/>
          </p:cNvCxnSpPr>
          <p:nvPr/>
        </p:nvCxnSpPr>
        <p:spPr>
          <a:xfrm flipH="1">
            <a:off x="800414" y="3293599"/>
            <a:ext cx="16385" cy="2708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ABC94D9-D03F-8F45-B24E-43DC40BD7CD5}"/>
              </a:ext>
            </a:extLst>
          </p:cNvPr>
          <p:cNvCxnSpPr>
            <a:cxnSpLocks/>
            <a:stCxn id="19" idx="3"/>
            <a:endCxn id="21" idx="1"/>
          </p:cNvCxnSpPr>
          <p:nvPr/>
        </p:nvCxnSpPr>
        <p:spPr>
          <a:xfrm flipV="1">
            <a:off x="3030702" y="3027732"/>
            <a:ext cx="357749" cy="1831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Group 196">
            <a:extLst>
              <a:ext uri="{FF2B5EF4-FFF2-40B4-BE49-F238E27FC236}">
                <a16:creationId xmlns:a16="http://schemas.microsoft.com/office/drawing/2014/main" id="{C660B0BC-BD65-D94E-BFE9-5663BA86D49E}"/>
              </a:ext>
            </a:extLst>
          </p:cNvPr>
          <p:cNvGrpSpPr/>
          <p:nvPr/>
        </p:nvGrpSpPr>
        <p:grpSpPr>
          <a:xfrm>
            <a:off x="5086539" y="1081846"/>
            <a:ext cx="3842039" cy="2415242"/>
            <a:chOff x="4979654" y="916719"/>
            <a:chExt cx="3842039" cy="2415242"/>
          </a:xfrm>
        </p:grpSpPr>
        <p:sp>
          <p:nvSpPr>
            <p:cNvPr id="28" name="Rounded Rectangle 27">
              <a:extLst>
                <a:ext uri="{FF2B5EF4-FFF2-40B4-BE49-F238E27FC236}">
                  <a16:creationId xmlns:a16="http://schemas.microsoft.com/office/drawing/2014/main" id="{C28AB254-5E83-C34C-8D9D-93D385BA82EC}"/>
                </a:ext>
              </a:extLst>
            </p:cNvPr>
            <p:cNvSpPr/>
            <p:nvPr/>
          </p:nvSpPr>
          <p:spPr>
            <a:xfrm>
              <a:off x="5359146" y="2427091"/>
              <a:ext cx="1269556" cy="904870"/>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Reflects the underlying transactions</a:t>
              </a:r>
            </a:p>
          </p:txBody>
        </p:sp>
        <p:sp>
          <p:nvSpPr>
            <p:cNvPr id="15" name="Oval 14">
              <a:extLst>
                <a:ext uri="{FF2B5EF4-FFF2-40B4-BE49-F238E27FC236}">
                  <a16:creationId xmlns:a16="http://schemas.microsoft.com/office/drawing/2014/main" id="{89327C71-1E27-6E4D-906D-A307DF7B7184}"/>
                </a:ext>
              </a:extLst>
            </p:cNvPr>
            <p:cNvSpPr/>
            <p:nvPr/>
          </p:nvSpPr>
          <p:spPr>
            <a:xfrm>
              <a:off x="4979654" y="916719"/>
              <a:ext cx="1891997" cy="1184153"/>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6.2 External reporting objectives</a:t>
              </a:r>
            </a:p>
          </p:txBody>
        </p:sp>
        <p:sp>
          <p:nvSpPr>
            <p:cNvPr id="24" name="Rounded Rectangle 23">
              <a:extLst>
                <a:ext uri="{FF2B5EF4-FFF2-40B4-BE49-F238E27FC236}">
                  <a16:creationId xmlns:a16="http://schemas.microsoft.com/office/drawing/2014/main" id="{34C7E9BD-6A97-634B-8E8F-F4792F70E97F}"/>
                </a:ext>
              </a:extLst>
            </p:cNvPr>
            <p:cNvSpPr/>
            <p:nvPr/>
          </p:nvSpPr>
          <p:spPr>
            <a:xfrm>
              <a:off x="7248914" y="1055768"/>
              <a:ext cx="1572779" cy="526061"/>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Meets accounting standards</a:t>
              </a:r>
            </a:p>
          </p:txBody>
        </p:sp>
        <p:sp>
          <p:nvSpPr>
            <p:cNvPr id="25" name="Rounded Rectangle 24">
              <a:extLst>
                <a:ext uri="{FF2B5EF4-FFF2-40B4-BE49-F238E27FC236}">
                  <a16:creationId xmlns:a16="http://schemas.microsoft.com/office/drawing/2014/main" id="{EB99902F-3CB0-3F48-9127-F751AE42C740}"/>
                </a:ext>
              </a:extLst>
            </p:cNvPr>
            <p:cNvSpPr/>
            <p:nvPr/>
          </p:nvSpPr>
          <p:spPr>
            <a:xfrm>
              <a:off x="7044003" y="2025120"/>
              <a:ext cx="1149742" cy="592203"/>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Considers materiality</a:t>
              </a:r>
            </a:p>
          </p:txBody>
        </p:sp>
        <p:cxnSp>
          <p:nvCxnSpPr>
            <p:cNvPr id="57" name="Straight Arrow Connector 56">
              <a:extLst>
                <a:ext uri="{FF2B5EF4-FFF2-40B4-BE49-F238E27FC236}">
                  <a16:creationId xmlns:a16="http://schemas.microsoft.com/office/drawing/2014/main" id="{51E19808-D9EC-194B-9014-D71CF619F6A0}"/>
                </a:ext>
              </a:extLst>
            </p:cNvPr>
            <p:cNvCxnSpPr>
              <a:cxnSpLocks/>
              <a:stCxn id="15" idx="6"/>
              <a:endCxn id="24" idx="1"/>
            </p:cNvCxnSpPr>
            <p:nvPr/>
          </p:nvCxnSpPr>
          <p:spPr>
            <a:xfrm flipV="1">
              <a:off x="6871651" y="1318799"/>
              <a:ext cx="377263" cy="1899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E91400CC-9195-6848-8367-14DA9CCF7C35}"/>
                </a:ext>
              </a:extLst>
            </p:cNvPr>
            <p:cNvCxnSpPr>
              <a:cxnSpLocks/>
              <a:stCxn id="15" idx="5"/>
              <a:endCxn id="25" idx="1"/>
            </p:cNvCxnSpPr>
            <p:nvPr/>
          </p:nvCxnSpPr>
          <p:spPr>
            <a:xfrm>
              <a:off x="6594574" y="1927457"/>
              <a:ext cx="449429" cy="393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AE9BB7C1-1F03-B64E-8637-D56EA92E1504}"/>
                </a:ext>
              </a:extLst>
            </p:cNvPr>
            <p:cNvCxnSpPr>
              <a:cxnSpLocks/>
              <a:stCxn id="15" idx="4"/>
              <a:endCxn id="28" idx="0"/>
            </p:cNvCxnSpPr>
            <p:nvPr/>
          </p:nvCxnSpPr>
          <p:spPr>
            <a:xfrm>
              <a:off x="5925653" y="2100872"/>
              <a:ext cx="68271" cy="3262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6" name="Group 195">
            <a:extLst>
              <a:ext uri="{FF2B5EF4-FFF2-40B4-BE49-F238E27FC236}">
                <a16:creationId xmlns:a16="http://schemas.microsoft.com/office/drawing/2014/main" id="{30B9B6F7-141D-8445-9C54-DB062817ED46}"/>
              </a:ext>
            </a:extLst>
          </p:cNvPr>
          <p:cNvGrpSpPr/>
          <p:nvPr/>
        </p:nvGrpSpPr>
        <p:grpSpPr>
          <a:xfrm>
            <a:off x="4917028" y="3875048"/>
            <a:ext cx="4014059" cy="2744473"/>
            <a:chOff x="4141495" y="3868604"/>
            <a:chExt cx="4014059" cy="2744473"/>
          </a:xfrm>
        </p:grpSpPr>
        <p:sp>
          <p:nvSpPr>
            <p:cNvPr id="38" name="Oval 37">
              <a:extLst>
                <a:ext uri="{FF2B5EF4-FFF2-40B4-BE49-F238E27FC236}">
                  <a16:creationId xmlns:a16="http://schemas.microsoft.com/office/drawing/2014/main" id="{D4AB4382-8F41-8A40-B2BC-7903FD1B966A}"/>
                </a:ext>
              </a:extLst>
            </p:cNvPr>
            <p:cNvSpPr/>
            <p:nvPr/>
          </p:nvSpPr>
          <p:spPr>
            <a:xfrm>
              <a:off x="4141495" y="3868604"/>
              <a:ext cx="1831965"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6.4 Compliance objectives</a:t>
              </a:r>
            </a:p>
          </p:txBody>
        </p:sp>
        <p:sp>
          <p:nvSpPr>
            <p:cNvPr id="30" name="Rounded Rectangle 29">
              <a:extLst>
                <a:ext uri="{FF2B5EF4-FFF2-40B4-BE49-F238E27FC236}">
                  <a16:creationId xmlns:a16="http://schemas.microsoft.com/office/drawing/2014/main" id="{FDDC9B33-5796-9A4D-BC1D-02AE5889E15E}"/>
                </a:ext>
              </a:extLst>
            </p:cNvPr>
            <p:cNvSpPr/>
            <p:nvPr/>
          </p:nvSpPr>
          <p:spPr>
            <a:xfrm>
              <a:off x="4422699" y="5489245"/>
              <a:ext cx="1269556" cy="1074159"/>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Reflects external laws and regulations</a:t>
              </a:r>
            </a:p>
          </p:txBody>
        </p:sp>
        <p:sp>
          <p:nvSpPr>
            <p:cNvPr id="31" name="Rounded Rectangle 30">
              <a:extLst>
                <a:ext uri="{FF2B5EF4-FFF2-40B4-BE49-F238E27FC236}">
                  <a16:creationId xmlns:a16="http://schemas.microsoft.com/office/drawing/2014/main" id="{5EF39C88-B358-1546-99C1-045236FD4CD4}"/>
                </a:ext>
              </a:extLst>
            </p:cNvPr>
            <p:cNvSpPr/>
            <p:nvPr/>
          </p:nvSpPr>
          <p:spPr>
            <a:xfrm>
              <a:off x="6439462" y="4107300"/>
              <a:ext cx="1216260" cy="827483"/>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Considers tolerance for risk </a:t>
              </a:r>
            </a:p>
          </p:txBody>
        </p:sp>
        <p:grpSp>
          <p:nvGrpSpPr>
            <p:cNvPr id="115" name="Group 114">
              <a:extLst>
                <a:ext uri="{FF2B5EF4-FFF2-40B4-BE49-F238E27FC236}">
                  <a16:creationId xmlns:a16="http://schemas.microsoft.com/office/drawing/2014/main" id="{C2061F9B-5DF5-144F-B8C4-9DE401AEA834}"/>
                </a:ext>
              </a:extLst>
            </p:cNvPr>
            <p:cNvGrpSpPr/>
            <p:nvPr/>
          </p:nvGrpSpPr>
          <p:grpSpPr>
            <a:xfrm>
              <a:off x="6418657" y="5338924"/>
              <a:ext cx="1736897" cy="1274153"/>
              <a:chOff x="6361109" y="5127719"/>
              <a:chExt cx="1736897" cy="1274153"/>
            </a:xfrm>
          </p:grpSpPr>
          <p:sp>
            <p:nvSpPr>
              <p:cNvPr id="32" name="Document 31">
                <a:extLst>
                  <a:ext uri="{FF2B5EF4-FFF2-40B4-BE49-F238E27FC236}">
                    <a16:creationId xmlns:a16="http://schemas.microsoft.com/office/drawing/2014/main" id="{72396BFF-10EF-A84E-A7B9-0EFB809BA6F1}"/>
                  </a:ext>
                </a:extLst>
              </p:cNvPr>
              <p:cNvSpPr/>
              <p:nvPr/>
            </p:nvSpPr>
            <p:spPr>
              <a:xfrm>
                <a:off x="6361109" y="5127719"/>
                <a:ext cx="1572778" cy="830862"/>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E.g. Environmental standards</a:t>
                </a:r>
              </a:p>
            </p:txBody>
          </p:sp>
          <p:sp>
            <p:nvSpPr>
              <p:cNvPr id="33" name="Document 32">
                <a:extLst>
                  <a:ext uri="{FF2B5EF4-FFF2-40B4-BE49-F238E27FC236}">
                    <a16:creationId xmlns:a16="http://schemas.microsoft.com/office/drawing/2014/main" id="{AE70ECE1-D28C-D444-BA3A-A432466FE3D6}"/>
                  </a:ext>
                </a:extLst>
              </p:cNvPr>
              <p:cNvSpPr/>
              <p:nvPr/>
            </p:nvSpPr>
            <p:spPr>
              <a:xfrm>
                <a:off x="6525229" y="5704063"/>
                <a:ext cx="1572777" cy="697809"/>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Competition rules</a:t>
                </a:r>
              </a:p>
            </p:txBody>
          </p:sp>
        </p:grpSp>
        <p:cxnSp>
          <p:nvCxnSpPr>
            <p:cNvPr id="71" name="Straight Arrow Connector 70">
              <a:extLst>
                <a:ext uri="{FF2B5EF4-FFF2-40B4-BE49-F238E27FC236}">
                  <a16:creationId xmlns:a16="http://schemas.microsoft.com/office/drawing/2014/main" id="{52DA99B5-53AD-4443-B39A-88138D895C6E}"/>
                </a:ext>
              </a:extLst>
            </p:cNvPr>
            <p:cNvCxnSpPr>
              <a:cxnSpLocks/>
              <a:stCxn id="32" idx="1"/>
              <a:endCxn id="30" idx="3"/>
            </p:cNvCxnSpPr>
            <p:nvPr/>
          </p:nvCxnSpPr>
          <p:spPr>
            <a:xfrm flipH="1">
              <a:off x="5692255" y="5754355"/>
              <a:ext cx="726402" cy="2719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90586A26-0323-FD40-8E05-B81C1F80B3C6}"/>
                </a:ext>
              </a:extLst>
            </p:cNvPr>
            <p:cNvCxnSpPr>
              <a:cxnSpLocks/>
              <a:stCxn id="38" idx="4"/>
              <a:endCxn id="30" idx="0"/>
            </p:cNvCxnSpPr>
            <p:nvPr/>
          </p:nvCxnSpPr>
          <p:spPr>
            <a:xfrm flipH="1">
              <a:off x="5057477" y="5173481"/>
              <a:ext cx="1" cy="3157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DA71D34D-3FCC-1844-BC6A-FD7926885994}"/>
                </a:ext>
              </a:extLst>
            </p:cNvPr>
            <p:cNvCxnSpPr>
              <a:cxnSpLocks/>
              <a:stCxn id="38" idx="6"/>
              <a:endCxn id="31" idx="1"/>
            </p:cNvCxnSpPr>
            <p:nvPr/>
          </p:nvCxnSpPr>
          <p:spPr>
            <a:xfrm flipV="1">
              <a:off x="5973460" y="4521042"/>
              <a:ext cx="466002"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16" name="Group 215">
            <a:extLst>
              <a:ext uri="{FF2B5EF4-FFF2-40B4-BE49-F238E27FC236}">
                <a16:creationId xmlns:a16="http://schemas.microsoft.com/office/drawing/2014/main" id="{9FF25E72-B335-5B40-8979-F9E1EFE4E066}"/>
              </a:ext>
            </a:extLst>
          </p:cNvPr>
          <p:cNvGrpSpPr/>
          <p:nvPr/>
        </p:nvGrpSpPr>
        <p:grpSpPr>
          <a:xfrm>
            <a:off x="673324" y="4218949"/>
            <a:ext cx="3577345" cy="2375533"/>
            <a:chOff x="188905" y="4174868"/>
            <a:chExt cx="3577345" cy="2375533"/>
          </a:xfrm>
        </p:grpSpPr>
        <p:sp>
          <p:nvSpPr>
            <p:cNvPr id="16" name="Oval 15">
              <a:extLst>
                <a:ext uri="{FF2B5EF4-FFF2-40B4-BE49-F238E27FC236}">
                  <a16:creationId xmlns:a16="http://schemas.microsoft.com/office/drawing/2014/main" id="{9A759B6A-F3D7-124F-9E9D-44B7BA02ACA9}"/>
                </a:ext>
              </a:extLst>
            </p:cNvPr>
            <p:cNvSpPr/>
            <p:nvPr/>
          </p:nvSpPr>
          <p:spPr>
            <a:xfrm>
              <a:off x="188905" y="4174868"/>
              <a:ext cx="1831965"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6.3 Internal reporting objectives</a:t>
              </a:r>
            </a:p>
          </p:txBody>
        </p:sp>
        <p:sp>
          <p:nvSpPr>
            <p:cNvPr id="26" name="Rounded Rectangle 25">
              <a:extLst>
                <a:ext uri="{FF2B5EF4-FFF2-40B4-BE49-F238E27FC236}">
                  <a16:creationId xmlns:a16="http://schemas.microsoft.com/office/drawing/2014/main" id="{6748D863-D3BC-0D41-9E96-53ECE1672372}"/>
                </a:ext>
              </a:extLst>
            </p:cNvPr>
            <p:cNvSpPr/>
            <p:nvPr/>
          </p:nvSpPr>
          <p:spPr>
            <a:xfrm>
              <a:off x="334808" y="5743456"/>
              <a:ext cx="1558779" cy="79820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Reflects management choices  </a:t>
              </a:r>
            </a:p>
          </p:txBody>
        </p:sp>
        <p:sp>
          <p:nvSpPr>
            <p:cNvPr id="27" name="Rounded Rectangle 26">
              <a:extLst>
                <a:ext uri="{FF2B5EF4-FFF2-40B4-BE49-F238E27FC236}">
                  <a16:creationId xmlns:a16="http://schemas.microsoft.com/office/drawing/2014/main" id="{DF40C6CD-AA57-7441-9A02-FF3A3B6D2849}"/>
                </a:ext>
              </a:extLst>
            </p:cNvPr>
            <p:cNvSpPr/>
            <p:nvPr/>
          </p:nvSpPr>
          <p:spPr>
            <a:xfrm>
              <a:off x="2496694" y="4465761"/>
              <a:ext cx="1269556" cy="822889"/>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Reflects the underlying transactions</a:t>
              </a:r>
            </a:p>
          </p:txBody>
        </p:sp>
        <p:sp>
          <p:nvSpPr>
            <p:cNvPr id="29" name="Rounded Rectangle 28">
              <a:extLst>
                <a:ext uri="{FF2B5EF4-FFF2-40B4-BE49-F238E27FC236}">
                  <a16:creationId xmlns:a16="http://schemas.microsoft.com/office/drawing/2014/main" id="{C689370B-388D-D747-982D-746CD2CE660E}"/>
                </a:ext>
              </a:extLst>
            </p:cNvPr>
            <p:cNvSpPr/>
            <p:nvPr/>
          </p:nvSpPr>
          <p:spPr>
            <a:xfrm>
              <a:off x="2309809" y="5541194"/>
              <a:ext cx="1446926" cy="100920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Considers the precision needed e.g. materiality</a:t>
              </a:r>
            </a:p>
          </p:txBody>
        </p:sp>
        <p:cxnSp>
          <p:nvCxnSpPr>
            <p:cNvPr id="135" name="Straight Arrow Connector 134">
              <a:extLst>
                <a:ext uri="{FF2B5EF4-FFF2-40B4-BE49-F238E27FC236}">
                  <a16:creationId xmlns:a16="http://schemas.microsoft.com/office/drawing/2014/main" id="{D926BF3B-1424-C140-9494-A3458AB175CC}"/>
                </a:ext>
              </a:extLst>
            </p:cNvPr>
            <p:cNvCxnSpPr>
              <a:cxnSpLocks/>
              <a:stCxn id="16" idx="6"/>
              <a:endCxn id="27" idx="1"/>
            </p:cNvCxnSpPr>
            <p:nvPr/>
          </p:nvCxnSpPr>
          <p:spPr>
            <a:xfrm>
              <a:off x="2020870" y="4827307"/>
              <a:ext cx="475824" cy="49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67297D17-7F6D-CE42-B7D9-CE15C784594E}"/>
                </a:ext>
              </a:extLst>
            </p:cNvPr>
            <p:cNvCxnSpPr>
              <a:cxnSpLocks/>
              <a:stCxn id="16" idx="5"/>
              <a:endCxn id="29" idx="1"/>
            </p:cNvCxnSpPr>
            <p:nvPr/>
          </p:nvCxnSpPr>
          <p:spPr>
            <a:xfrm>
              <a:off x="1752585" y="5288650"/>
              <a:ext cx="557224" cy="75714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B1C27F6A-513E-8E48-8F0E-9B288C413C77}"/>
                </a:ext>
              </a:extLst>
            </p:cNvPr>
            <p:cNvCxnSpPr>
              <a:cxnSpLocks/>
              <a:stCxn id="16" idx="4"/>
              <a:endCxn id="26" idx="0"/>
            </p:cNvCxnSpPr>
            <p:nvPr/>
          </p:nvCxnSpPr>
          <p:spPr>
            <a:xfrm>
              <a:off x="1104888" y="5479745"/>
              <a:ext cx="9310" cy="26371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76272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049A67-0B19-9E4D-BBC1-A0F76BDA745C}"/>
              </a:ext>
            </a:extLst>
          </p:cNvPr>
          <p:cNvSpPr/>
          <p:nvPr/>
        </p:nvSpPr>
        <p:spPr>
          <a:xfrm>
            <a:off x="939800" y="204844"/>
            <a:ext cx="7264399" cy="616747"/>
          </a:xfrm>
          <a:prstGeom prst="rect">
            <a:avLst/>
          </a:prstGeom>
          <a:solidFill>
            <a:srgbClr val="6B7428"/>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identifies risks to the achievement of its objectives across the </a:t>
            </a:r>
            <a:br>
              <a:rPr lang="en-US" sz="1400" b="1" dirty="0">
                <a:solidFill>
                  <a:schemeClr val="bg1"/>
                </a:solidFill>
              </a:rPr>
            </a:br>
            <a:r>
              <a:rPr lang="en-US" sz="1400" b="1" dirty="0">
                <a:solidFill>
                  <a:schemeClr val="bg1"/>
                </a:solidFill>
              </a:rPr>
              <a:t>organization and analyzes risks as a basis for determining how the risks should be managed. </a:t>
            </a:r>
          </a:p>
        </p:txBody>
      </p:sp>
      <p:sp>
        <p:nvSpPr>
          <p:cNvPr id="17" name="Oval 16">
            <a:extLst>
              <a:ext uri="{FF2B5EF4-FFF2-40B4-BE49-F238E27FC236}">
                <a16:creationId xmlns:a16="http://schemas.microsoft.com/office/drawing/2014/main" id="{607BDF73-2930-1645-9D09-E8DFC4B00A8A}"/>
              </a:ext>
            </a:extLst>
          </p:cNvPr>
          <p:cNvSpPr/>
          <p:nvPr/>
        </p:nvSpPr>
        <p:spPr>
          <a:xfrm>
            <a:off x="1011177" y="251900"/>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7</a:t>
            </a:r>
          </a:p>
        </p:txBody>
      </p:sp>
      <p:sp>
        <p:nvSpPr>
          <p:cNvPr id="20" name="Oval 19">
            <a:extLst>
              <a:ext uri="{FF2B5EF4-FFF2-40B4-BE49-F238E27FC236}">
                <a16:creationId xmlns:a16="http://schemas.microsoft.com/office/drawing/2014/main" id="{6E874B03-A900-D44F-B996-7F2D138B961B}"/>
              </a:ext>
            </a:extLst>
          </p:cNvPr>
          <p:cNvSpPr/>
          <p:nvPr/>
        </p:nvSpPr>
        <p:spPr>
          <a:xfrm>
            <a:off x="170729" y="1081452"/>
            <a:ext cx="1833533" cy="120967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7.1 includes organization and main structures</a:t>
            </a:r>
          </a:p>
        </p:txBody>
      </p:sp>
      <p:sp>
        <p:nvSpPr>
          <p:cNvPr id="21" name="Oval 20">
            <a:extLst>
              <a:ext uri="{FF2B5EF4-FFF2-40B4-BE49-F238E27FC236}">
                <a16:creationId xmlns:a16="http://schemas.microsoft.com/office/drawing/2014/main" id="{BEFD44D4-92FF-CA4D-BF8B-F009E3A015B0}"/>
              </a:ext>
            </a:extLst>
          </p:cNvPr>
          <p:cNvSpPr/>
          <p:nvPr/>
        </p:nvSpPr>
        <p:spPr>
          <a:xfrm>
            <a:off x="3976863" y="1020363"/>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7.2 Analyzes internal and External factors</a:t>
            </a:r>
          </a:p>
        </p:txBody>
      </p:sp>
      <p:sp>
        <p:nvSpPr>
          <p:cNvPr id="22" name="Oval 21">
            <a:extLst>
              <a:ext uri="{FF2B5EF4-FFF2-40B4-BE49-F238E27FC236}">
                <a16:creationId xmlns:a16="http://schemas.microsoft.com/office/drawing/2014/main" id="{6ADC24A6-09EE-BD4B-B5F4-57D572FAA00D}"/>
              </a:ext>
            </a:extLst>
          </p:cNvPr>
          <p:cNvSpPr/>
          <p:nvPr/>
        </p:nvSpPr>
        <p:spPr>
          <a:xfrm>
            <a:off x="3995578" y="2428923"/>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7.3 Involves appropriate levels of management</a:t>
            </a:r>
          </a:p>
        </p:txBody>
      </p:sp>
      <p:sp>
        <p:nvSpPr>
          <p:cNvPr id="23" name="Oval 22">
            <a:extLst>
              <a:ext uri="{FF2B5EF4-FFF2-40B4-BE49-F238E27FC236}">
                <a16:creationId xmlns:a16="http://schemas.microsoft.com/office/drawing/2014/main" id="{A8E9530E-405F-FF44-A1A4-CA53A4D254C2}"/>
              </a:ext>
            </a:extLst>
          </p:cNvPr>
          <p:cNvSpPr/>
          <p:nvPr/>
        </p:nvSpPr>
        <p:spPr>
          <a:xfrm>
            <a:off x="1256876" y="3245600"/>
            <a:ext cx="1871255" cy="1127895"/>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7.4 Estimates significance of risks identified</a:t>
            </a:r>
          </a:p>
        </p:txBody>
      </p:sp>
      <p:sp>
        <p:nvSpPr>
          <p:cNvPr id="24" name="Oval 23">
            <a:extLst>
              <a:ext uri="{FF2B5EF4-FFF2-40B4-BE49-F238E27FC236}">
                <a16:creationId xmlns:a16="http://schemas.microsoft.com/office/drawing/2014/main" id="{C0564CE9-17DE-934E-B6B6-852FB273ECAB}"/>
              </a:ext>
            </a:extLst>
          </p:cNvPr>
          <p:cNvSpPr/>
          <p:nvPr/>
        </p:nvSpPr>
        <p:spPr>
          <a:xfrm>
            <a:off x="4249650" y="3882539"/>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7.5 Determines how to respond to risks</a:t>
            </a:r>
          </a:p>
        </p:txBody>
      </p:sp>
      <p:sp>
        <p:nvSpPr>
          <p:cNvPr id="10" name="Rounded Rectangle 9">
            <a:extLst>
              <a:ext uri="{FF2B5EF4-FFF2-40B4-BE49-F238E27FC236}">
                <a16:creationId xmlns:a16="http://schemas.microsoft.com/office/drawing/2014/main" id="{ABC73BB4-F942-B145-ACAE-5C5693FFEA25}"/>
              </a:ext>
            </a:extLst>
          </p:cNvPr>
          <p:cNvSpPr/>
          <p:nvPr/>
        </p:nvSpPr>
        <p:spPr>
          <a:xfrm>
            <a:off x="6207127" y="2592381"/>
            <a:ext cx="2051773" cy="964571"/>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 organization ensures that all levels of staff are involved in risk assessment process</a:t>
            </a:r>
          </a:p>
        </p:txBody>
      </p:sp>
      <p:sp>
        <p:nvSpPr>
          <p:cNvPr id="13" name="Rounded Rectangle 12">
            <a:extLst>
              <a:ext uri="{FF2B5EF4-FFF2-40B4-BE49-F238E27FC236}">
                <a16:creationId xmlns:a16="http://schemas.microsoft.com/office/drawing/2014/main" id="{F47F166F-B9FC-5B46-A62B-1882D16A0962}"/>
              </a:ext>
            </a:extLst>
          </p:cNvPr>
          <p:cNvSpPr/>
          <p:nvPr/>
        </p:nvSpPr>
        <p:spPr>
          <a:xfrm>
            <a:off x="241610" y="4541552"/>
            <a:ext cx="3904117" cy="493863"/>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Identified risks are analyzed using processes that estimate the potential significance of the risk</a:t>
            </a:r>
          </a:p>
        </p:txBody>
      </p:sp>
      <p:sp>
        <p:nvSpPr>
          <p:cNvPr id="14" name="Rounded Rectangle 13">
            <a:extLst>
              <a:ext uri="{FF2B5EF4-FFF2-40B4-BE49-F238E27FC236}">
                <a16:creationId xmlns:a16="http://schemas.microsoft.com/office/drawing/2014/main" id="{739922E7-C3B8-FA49-8275-1B8CC662A320}"/>
              </a:ext>
            </a:extLst>
          </p:cNvPr>
          <p:cNvSpPr/>
          <p:nvPr/>
        </p:nvSpPr>
        <p:spPr>
          <a:xfrm>
            <a:off x="6141647" y="1024758"/>
            <a:ext cx="2051774" cy="129608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 organization considers internal and external events that may generate risks and opportunities</a:t>
            </a:r>
          </a:p>
        </p:txBody>
      </p:sp>
      <p:sp>
        <p:nvSpPr>
          <p:cNvPr id="15" name="Rounded Rectangle 14">
            <a:extLst>
              <a:ext uri="{FF2B5EF4-FFF2-40B4-BE49-F238E27FC236}">
                <a16:creationId xmlns:a16="http://schemas.microsoft.com/office/drawing/2014/main" id="{175133E1-1376-5C4B-97C0-361C2FE7F46E}"/>
              </a:ext>
            </a:extLst>
          </p:cNvPr>
          <p:cNvSpPr/>
          <p:nvPr/>
        </p:nvSpPr>
        <p:spPr>
          <a:xfrm>
            <a:off x="885100" y="2540913"/>
            <a:ext cx="1119162" cy="61674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Risks at the entity level </a:t>
            </a:r>
          </a:p>
        </p:txBody>
      </p:sp>
      <p:sp>
        <p:nvSpPr>
          <p:cNvPr id="19" name="Document 18">
            <a:extLst>
              <a:ext uri="{FF2B5EF4-FFF2-40B4-BE49-F238E27FC236}">
                <a16:creationId xmlns:a16="http://schemas.microsoft.com/office/drawing/2014/main" id="{285E5973-B45A-464C-8731-1E19D615635F}"/>
              </a:ext>
            </a:extLst>
          </p:cNvPr>
          <p:cNvSpPr/>
          <p:nvPr/>
        </p:nvSpPr>
        <p:spPr>
          <a:xfrm>
            <a:off x="7539918" y="4214985"/>
            <a:ext cx="914542" cy="616748"/>
          </a:xfrm>
          <a:prstGeom prst="flowChartDocumen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 RISK REGISTER</a:t>
            </a:r>
          </a:p>
        </p:txBody>
      </p:sp>
      <p:sp>
        <p:nvSpPr>
          <p:cNvPr id="26" name="Rounded Rectangle 25">
            <a:extLst>
              <a:ext uri="{FF2B5EF4-FFF2-40B4-BE49-F238E27FC236}">
                <a16:creationId xmlns:a16="http://schemas.microsoft.com/office/drawing/2014/main" id="{2D9A1FA2-34B7-1248-B546-01DB238653D6}"/>
              </a:ext>
            </a:extLst>
          </p:cNvPr>
          <p:cNvSpPr/>
          <p:nvPr/>
        </p:nvSpPr>
        <p:spPr>
          <a:xfrm>
            <a:off x="7800539" y="5996809"/>
            <a:ext cx="1057837" cy="61674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CONTROL ACTIVITIES</a:t>
            </a:r>
          </a:p>
        </p:txBody>
      </p:sp>
      <p:sp>
        <p:nvSpPr>
          <p:cNvPr id="27" name="Rounded Rectangle 26">
            <a:extLst>
              <a:ext uri="{FF2B5EF4-FFF2-40B4-BE49-F238E27FC236}">
                <a16:creationId xmlns:a16="http://schemas.microsoft.com/office/drawing/2014/main" id="{F7578269-7E87-974C-8362-81A5E9D88064}"/>
              </a:ext>
            </a:extLst>
          </p:cNvPr>
          <p:cNvSpPr/>
          <p:nvPr/>
        </p:nvSpPr>
        <p:spPr>
          <a:xfrm>
            <a:off x="151874" y="5369283"/>
            <a:ext cx="1315426" cy="130487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Likelihood</a:t>
            </a:r>
            <a:r>
              <a:rPr lang="en-US" sz="1400" dirty="0"/>
              <a:t> </a:t>
            </a:r>
            <a:br>
              <a:rPr lang="en-US" sz="1400" dirty="0"/>
            </a:br>
            <a:r>
              <a:rPr lang="en-US" sz="1400" dirty="0"/>
              <a:t>the probability that an event will occur </a:t>
            </a:r>
          </a:p>
        </p:txBody>
      </p:sp>
      <p:sp>
        <p:nvSpPr>
          <p:cNvPr id="28" name="Rounded Rectangle 27">
            <a:extLst>
              <a:ext uri="{FF2B5EF4-FFF2-40B4-BE49-F238E27FC236}">
                <a16:creationId xmlns:a16="http://schemas.microsoft.com/office/drawing/2014/main" id="{1717A05D-575C-6D4B-91A5-A226ED3042B0}"/>
              </a:ext>
            </a:extLst>
          </p:cNvPr>
          <p:cNvSpPr/>
          <p:nvPr/>
        </p:nvSpPr>
        <p:spPr>
          <a:xfrm>
            <a:off x="2269825" y="1090434"/>
            <a:ext cx="1347737" cy="120967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Risks at different levels of the organization structure</a:t>
            </a:r>
          </a:p>
        </p:txBody>
      </p:sp>
      <p:sp>
        <p:nvSpPr>
          <p:cNvPr id="29" name="Rounded Rectangle 28">
            <a:extLst>
              <a:ext uri="{FF2B5EF4-FFF2-40B4-BE49-F238E27FC236}">
                <a16:creationId xmlns:a16="http://schemas.microsoft.com/office/drawing/2014/main" id="{12F972DE-37ED-1641-B3DF-5313D1D7433C}"/>
              </a:ext>
            </a:extLst>
          </p:cNvPr>
          <p:cNvSpPr/>
          <p:nvPr/>
        </p:nvSpPr>
        <p:spPr>
          <a:xfrm>
            <a:off x="2211613" y="2548062"/>
            <a:ext cx="1482050" cy="61674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Risks at the transaction level </a:t>
            </a:r>
          </a:p>
        </p:txBody>
      </p:sp>
      <p:cxnSp>
        <p:nvCxnSpPr>
          <p:cNvPr id="5" name="Straight Arrow Connector 4">
            <a:extLst>
              <a:ext uri="{FF2B5EF4-FFF2-40B4-BE49-F238E27FC236}">
                <a16:creationId xmlns:a16="http://schemas.microsoft.com/office/drawing/2014/main" id="{D1C25D64-1FA1-1749-B470-E9B52CF6F1E2}"/>
              </a:ext>
            </a:extLst>
          </p:cNvPr>
          <p:cNvCxnSpPr>
            <a:cxnSpLocks/>
          </p:cNvCxnSpPr>
          <p:nvPr/>
        </p:nvCxnSpPr>
        <p:spPr>
          <a:xfrm>
            <a:off x="2036516" y="1686290"/>
            <a:ext cx="265563" cy="898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69B27EDA-72EA-104F-A930-3622632E776B}"/>
              </a:ext>
            </a:extLst>
          </p:cNvPr>
          <p:cNvCxnSpPr>
            <a:cxnSpLocks/>
            <a:stCxn id="28" idx="2"/>
            <a:endCxn id="29" idx="0"/>
          </p:cNvCxnSpPr>
          <p:nvPr/>
        </p:nvCxnSpPr>
        <p:spPr>
          <a:xfrm>
            <a:off x="2943694" y="2300110"/>
            <a:ext cx="8944" cy="2479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72AB0A56-8516-5548-891F-316CF6130550}"/>
              </a:ext>
            </a:extLst>
          </p:cNvPr>
          <p:cNvCxnSpPr>
            <a:cxnSpLocks/>
          </p:cNvCxnSpPr>
          <p:nvPr/>
        </p:nvCxnSpPr>
        <p:spPr>
          <a:xfrm flipH="1">
            <a:off x="1476935" y="2300110"/>
            <a:ext cx="1499013" cy="24080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Rounded Rectangle 52">
            <a:extLst>
              <a:ext uri="{FF2B5EF4-FFF2-40B4-BE49-F238E27FC236}">
                <a16:creationId xmlns:a16="http://schemas.microsoft.com/office/drawing/2014/main" id="{F3845DDE-4DCE-294B-A63F-13CF0D250206}"/>
              </a:ext>
            </a:extLst>
          </p:cNvPr>
          <p:cNvSpPr/>
          <p:nvPr/>
        </p:nvSpPr>
        <p:spPr>
          <a:xfrm>
            <a:off x="1558922" y="5386526"/>
            <a:ext cx="1315426" cy="130487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Impact</a:t>
            </a:r>
            <a:r>
              <a:rPr lang="en-US" sz="1400" dirty="0"/>
              <a:t> </a:t>
            </a:r>
            <a:br>
              <a:rPr lang="en-US" sz="1400" dirty="0"/>
            </a:br>
            <a:r>
              <a:rPr lang="en-US" sz="1400" dirty="0"/>
              <a:t>the consequence if it occurs </a:t>
            </a:r>
          </a:p>
        </p:txBody>
      </p:sp>
      <p:sp>
        <p:nvSpPr>
          <p:cNvPr id="54" name="Rounded Rectangle 53">
            <a:extLst>
              <a:ext uri="{FF2B5EF4-FFF2-40B4-BE49-F238E27FC236}">
                <a16:creationId xmlns:a16="http://schemas.microsoft.com/office/drawing/2014/main" id="{BFA6D6C1-5BB1-E542-BFFC-4D4ACBA87B65}"/>
              </a:ext>
            </a:extLst>
          </p:cNvPr>
          <p:cNvSpPr/>
          <p:nvPr/>
        </p:nvSpPr>
        <p:spPr>
          <a:xfrm>
            <a:off x="2975948" y="5357009"/>
            <a:ext cx="1214168" cy="130487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Velocity</a:t>
            </a:r>
            <a:br>
              <a:rPr lang="en-US" sz="1400" b="1" dirty="0"/>
            </a:br>
            <a:r>
              <a:rPr lang="en-US" sz="1400" dirty="0"/>
              <a:t>the pace at which an event happens </a:t>
            </a:r>
          </a:p>
        </p:txBody>
      </p:sp>
      <p:grpSp>
        <p:nvGrpSpPr>
          <p:cNvPr id="63" name="Group 62">
            <a:extLst>
              <a:ext uri="{FF2B5EF4-FFF2-40B4-BE49-F238E27FC236}">
                <a16:creationId xmlns:a16="http://schemas.microsoft.com/office/drawing/2014/main" id="{26B0D9E1-4F0E-1D4B-AD4D-757F28A9DD81}"/>
              </a:ext>
            </a:extLst>
          </p:cNvPr>
          <p:cNvGrpSpPr/>
          <p:nvPr/>
        </p:nvGrpSpPr>
        <p:grpSpPr>
          <a:xfrm>
            <a:off x="5413304" y="4682392"/>
            <a:ext cx="2886833" cy="1921833"/>
            <a:chOff x="4480819" y="4684735"/>
            <a:chExt cx="2886833" cy="1921833"/>
          </a:xfrm>
        </p:grpSpPr>
        <p:sp>
          <p:nvSpPr>
            <p:cNvPr id="61" name="Diamond 60">
              <a:extLst>
                <a:ext uri="{FF2B5EF4-FFF2-40B4-BE49-F238E27FC236}">
                  <a16:creationId xmlns:a16="http://schemas.microsoft.com/office/drawing/2014/main" id="{27E74485-04EE-D743-ABF6-DE8D0B403D80}"/>
                </a:ext>
              </a:extLst>
            </p:cNvPr>
            <p:cNvSpPr/>
            <p:nvPr/>
          </p:nvSpPr>
          <p:spPr>
            <a:xfrm>
              <a:off x="4974530" y="4882013"/>
              <a:ext cx="1855022" cy="1498283"/>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DECISION ON RESPONSE</a:t>
              </a:r>
            </a:p>
          </p:txBody>
        </p:sp>
        <p:sp>
          <p:nvSpPr>
            <p:cNvPr id="58" name="Rounded Rectangle 57">
              <a:extLst>
                <a:ext uri="{FF2B5EF4-FFF2-40B4-BE49-F238E27FC236}">
                  <a16:creationId xmlns:a16="http://schemas.microsoft.com/office/drawing/2014/main" id="{13EB40ED-5E8D-0045-94DF-06F95417192B}"/>
                </a:ext>
              </a:extLst>
            </p:cNvPr>
            <p:cNvSpPr/>
            <p:nvPr/>
          </p:nvSpPr>
          <p:spPr>
            <a:xfrm>
              <a:off x="5369262" y="4684735"/>
              <a:ext cx="999196" cy="616747"/>
            </a:xfrm>
            <a:prstGeom prst="roundRect">
              <a:avLst/>
            </a:prstGeom>
            <a:solidFill>
              <a:schemeClr val="bg1"/>
            </a:solidFill>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TRANSFER</a:t>
              </a:r>
              <a:br>
                <a:rPr lang="en-US" sz="1400" dirty="0"/>
              </a:br>
              <a:r>
                <a:rPr lang="en-US" sz="1400" dirty="0"/>
                <a:t>(SHARE) </a:t>
              </a:r>
            </a:p>
          </p:txBody>
        </p:sp>
        <p:sp>
          <p:nvSpPr>
            <p:cNvPr id="56" name="Rounded Rectangle 55">
              <a:extLst>
                <a:ext uri="{FF2B5EF4-FFF2-40B4-BE49-F238E27FC236}">
                  <a16:creationId xmlns:a16="http://schemas.microsoft.com/office/drawing/2014/main" id="{1CE6E540-F8C7-C842-8D22-4240A7646D43}"/>
                </a:ext>
              </a:extLst>
            </p:cNvPr>
            <p:cNvSpPr/>
            <p:nvPr/>
          </p:nvSpPr>
          <p:spPr>
            <a:xfrm>
              <a:off x="4480819" y="5438949"/>
              <a:ext cx="999195" cy="333773"/>
            </a:xfrm>
            <a:prstGeom prst="roundRect">
              <a:avLst/>
            </a:prstGeom>
            <a:solidFill>
              <a:schemeClr val="bg1"/>
            </a:solidFill>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AVOID </a:t>
              </a:r>
            </a:p>
          </p:txBody>
        </p:sp>
        <p:sp>
          <p:nvSpPr>
            <p:cNvPr id="57" name="Rounded Rectangle 56">
              <a:extLst>
                <a:ext uri="{FF2B5EF4-FFF2-40B4-BE49-F238E27FC236}">
                  <a16:creationId xmlns:a16="http://schemas.microsoft.com/office/drawing/2014/main" id="{803E35F9-7EF2-6642-B3BC-145818B01D88}"/>
                </a:ext>
              </a:extLst>
            </p:cNvPr>
            <p:cNvSpPr/>
            <p:nvPr/>
          </p:nvSpPr>
          <p:spPr>
            <a:xfrm>
              <a:off x="6368457" y="5453436"/>
              <a:ext cx="999195" cy="355439"/>
            </a:xfrm>
            <a:prstGeom prst="roundRect">
              <a:avLst/>
            </a:prstGeom>
            <a:solidFill>
              <a:schemeClr val="bg1"/>
            </a:solidFill>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ACCEPT </a:t>
              </a:r>
            </a:p>
          </p:txBody>
        </p:sp>
        <p:sp>
          <p:nvSpPr>
            <p:cNvPr id="59" name="Rounded Rectangle 58">
              <a:extLst>
                <a:ext uri="{FF2B5EF4-FFF2-40B4-BE49-F238E27FC236}">
                  <a16:creationId xmlns:a16="http://schemas.microsoft.com/office/drawing/2014/main" id="{85C745FD-F345-5B4B-83E5-8885F7AE9478}"/>
                </a:ext>
              </a:extLst>
            </p:cNvPr>
            <p:cNvSpPr/>
            <p:nvPr/>
          </p:nvSpPr>
          <p:spPr>
            <a:xfrm>
              <a:off x="5383966" y="5989821"/>
              <a:ext cx="999196" cy="616747"/>
            </a:xfrm>
            <a:prstGeom prst="roundRect">
              <a:avLst/>
            </a:prstGeom>
            <a:solidFill>
              <a:schemeClr val="bg1"/>
            </a:solidFill>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CONTROL</a:t>
              </a:r>
              <a:br>
                <a:rPr lang="en-US" sz="1400" dirty="0"/>
              </a:br>
              <a:r>
                <a:rPr lang="en-US" sz="1400" dirty="0"/>
                <a:t>(REDUCE)</a:t>
              </a:r>
            </a:p>
          </p:txBody>
        </p:sp>
      </p:grpSp>
      <p:cxnSp>
        <p:nvCxnSpPr>
          <p:cNvPr id="65" name="Straight Arrow Connector 64">
            <a:extLst>
              <a:ext uri="{FF2B5EF4-FFF2-40B4-BE49-F238E27FC236}">
                <a16:creationId xmlns:a16="http://schemas.microsoft.com/office/drawing/2014/main" id="{2F08EE42-7CD6-4A4E-89D4-673AF20171C9}"/>
              </a:ext>
            </a:extLst>
          </p:cNvPr>
          <p:cNvCxnSpPr>
            <a:stCxn id="21" idx="6"/>
            <a:endCxn id="14" idx="1"/>
          </p:cNvCxnSpPr>
          <p:nvPr/>
        </p:nvCxnSpPr>
        <p:spPr>
          <a:xfrm flipV="1">
            <a:off x="5868860" y="1672801"/>
            <a:ext cx="27278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9AE1E266-D1B6-8441-AA77-3A2257DBF012}"/>
              </a:ext>
            </a:extLst>
          </p:cNvPr>
          <p:cNvCxnSpPr>
            <a:cxnSpLocks/>
            <a:stCxn id="22" idx="6"/>
            <a:endCxn id="10" idx="1"/>
          </p:cNvCxnSpPr>
          <p:nvPr/>
        </p:nvCxnSpPr>
        <p:spPr>
          <a:xfrm flipV="1">
            <a:off x="5887575" y="3074667"/>
            <a:ext cx="319552" cy="669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BC13EE89-16EB-124F-9DF3-0EF46BE0C21A}"/>
              </a:ext>
            </a:extLst>
          </p:cNvPr>
          <p:cNvCxnSpPr>
            <a:stCxn id="24" idx="5"/>
          </p:cNvCxnSpPr>
          <p:nvPr/>
        </p:nvCxnSpPr>
        <p:spPr>
          <a:xfrm>
            <a:off x="5864570" y="4996321"/>
            <a:ext cx="354647" cy="32856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0AC8F272-D204-E94D-9D0C-6A015140A789}"/>
              </a:ext>
            </a:extLst>
          </p:cNvPr>
          <p:cNvCxnSpPr>
            <a:stCxn id="24" idx="6"/>
            <a:endCxn id="19" idx="1"/>
          </p:cNvCxnSpPr>
          <p:nvPr/>
        </p:nvCxnSpPr>
        <p:spPr>
          <a:xfrm flipV="1">
            <a:off x="6141647" y="4523359"/>
            <a:ext cx="1398271" cy="116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61E28EEB-280D-5F4A-9FBD-BFA5E79C71D1}"/>
              </a:ext>
            </a:extLst>
          </p:cNvPr>
          <p:cNvCxnSpPr>
            <a:stCxn id="59" idx="3"/>
            <a:endCxn id="59" idx="3"/>
          </p:cNvCxnSpPr>
          <p:nvPr/>
        </p:nvCxnSpPr>
        <p:spPr>
          <a:xfrm>
            <a:off x="7315647" y="629585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3AA072B-0128-DC49-9E07-2CD09F5B02CD}"/>
              </a:ext>
            </a:extLst>
          </p:cNvPr>
          <p:cNvCxnSpPr>
            <a:stCxn id="59" idx="3"/>
            <a:endCxn id="26" idx="1"/>
          </p:cNvCxnSpPr>
          <p:nvPr/>
        </p:nvCxnSpPr>
        <p:spPr>
          <a:xfrm>
            <a:off x="7315647" y="6295852"/>
            <a:ext cx="484892" cy="93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E76ED10D-3A86-AF44-832C-C60446F7C128}"/>
              </a:ext>
            </a:extLst>
          </p:cNvPr>
          <p:cNvCxnSpPr>
            <a:cxnSpLocks/>
            <a:stCxn id="23" idx="4"/>
            <a:endCxn id="13" idx="0"/>
          </p:cNvCxnSpPr>
          <p:nvPr/>
        </p:nvCxnSpPr>
        <p:spPr>
          <a:xfrm>
            <a:off x="2192504" y="4373495"/>
            <a:ext cx="1165" cy="16805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CFD53086-2C4B-F34B-A1A2-762F5C66FC39}"/>
              </a:ext>
            </a:extLst>
          </p:cNvPr>
          <p:cNvCxnSpPr>
            <a:cxnSpLocks/>
            <a:stCxn id="13" idx="2"/>
            <a:endCxn id="27" idx="0"/>
          </p:cNvCxnSpPr>
          <p:nvPr/>
        </p:nvCxnSpPr>
        <p:spPr>
          <a:xfrm flipH="1">
            <a:off x="809587" y="5035415"/>
            <a:ext cx="1384082" cy="33386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CABB020-FF2D-2E45-B176-86CCBE58E4BD}"/>
              </a:ext>
            </a:extLst>
          </p:cNvPr>
          <p:cNvCxnSpPr>
            <a:cxnSpLocks/>
            <a:stCxn id="13" idx="2"/>
            <a:endCxn id="53" idx="0"/>
          </p:cNvCxnSpPr>
          <p:nvPr/>
        </p:nvCxnSpPr>
        <p:spPr>
          <a:xfrm>
            <a:off x="2193669" y="5035415"/>
            <a:ext cx="22966" cy="35111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D3A2C9A4-4E37-C847-9ACD-706BF57F63FD}"/>
              </a:ext>
            </a:extLst>
          </p:cNvPr>
          <p:cNvCxnSpPr>
            <a:cxnSpLocks/>
            <a:stCxn id="13" idx="2"/>
            <a:endCxn id="54" idx="0"/>
          </p:cNvCxnSpPr>
          <p:nvPr/>
        </p:nvCxnSpPr>
        <p:spPr>
          <a:xfrm>
            <a:off x="2193669" y="5035415"/>
            <a:ext cx="1389363" cy="3215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27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81C665D-0004-EF48-BAE1-53DA4202BD29}"/>
              </a:ext>
            </a:extLst>
          </p:cNvPr>
          <p:cNvSpPr/>
          <p:nvPr/>
        </p:nvSpPr>
        <p:spPr>
          <a:xfrm>
            <a:off x="2226245" y="234086"/>
            <a:ext cx="4799294" cy="587506"/>
          </a:xfrm>
          <a:prstGeom prst="rect">
            <a:avLst/>
          </a:prstGeom>
          <a:solidFill>
            <a:srgbClr val="6B7428"/>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considers the potential for fraud </a:t>
            </a:r>
          </a:p>
          <a:p>
            <a:pPr algn="ctr"/>
            <a:r>
              <a:rPr lang="en-US" sz="1400" b="1" dirty="0">
                <a:solidFill>
                  <a:schemeClr val="bg1"/>
                </a:solidFill>
              </a:rPr>
              <a:t>in assessing risks to the achievement of objectives.</a:t>
            </a:r>
          </a:p>
        </p:txBody>
      </p:sp>
      <p:sp>
        <p:nvSpPr>
          <p:cNvPr id="4" name="Oval 3">
            <a:extLst>
              <a:ext uri="{FF2B5EF4-FFF2-40B4-BE49-F238E27FC236}">
                <a16:creationId xmlns:a16="http://schemas.microsoft.com/office/drawing/2014/main" id="{60348901-84EF-A540-A350-88E8F4BC965D}"/>
              </a:ext>
            </a:extLst>
          </p:cNvPr>
          <p:cNvSpPr/>
          <p:nvPr/>
        </p:nvSpPr>
        <p:spPr>
          <a:xfrm>
            <a:off x="2344405" y="316838"/>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8</a:t>
            </a:r>
          </a:p>
        </p:txBody>
      </p:sp>
      <p:sp>
        <p:nvSpPr>
          <p:cNvPr id="9" name="Oval 8">
            <a:extLst>
              <a:ext uri="{FF2B5EF4-FFF2-40B4-BE49-F238E27FC236}">
                <a16:creationId xmlns:a16="http://schemas.microsoft.com/office/drawing/2014/main" id="{126F2650-8E6A-0D4E-B10D-C1D12263529F}"/>
              </a:ext>
            </a:extLst>
          </p:cNvPr>
          <p:cNvSpPr/>
          <p:nvPr/>
        </p:nvSpPr>
        <p:spPr>
          <a:xfrm>
            <a:off x="5535394" y="3889656"/>
            <a:ext cx="1921904" cy="111567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8.4 Assesses attitudes and rationalizations</a:t>
            </a:r>
          </a:p>
        </p:txBody>
      </p:sp>
      <p:sp>
        <p:nvSpPr>
          <p:cNvPr id="23" name="Rounded Rectangle 22">
            <a:extLst>
              <a:ext uri="{FF2B5EF4-FFF2-40B4-BE49-F238E27FC236}">
                <a16:creationId xmlns:a16="http://schemas.microsoft.com/office/drawing/2014/main" id="{39870A0D-0836-F145-B197-D2AC06E4F77D}"/>
              </a:ext>
            </a:extLst>
          </p:cNvPr>
          <p:cNvSpPr/>
          <p:nvPr/>
        </p:nvSpPr>
        <p:spPr>
          <a:xfrm>
            <a:off x="5552812" y="5182697"/>
            <a:ext cx="1886839" cy="1560641"/>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 assessment of fraud risk considers how management and staff might engage in or justify inappropriate actions</a:t>
            </a:r>
          </a:p>
        </p:txBody>
      </p:sp>
      <p:grpSp>
        <p:nvGrpSpPr>
          <p:cNvPr id="63" name="Group 62">
            <a:extLst>
              <a:ext uri="{FF2B5EF4-FFF2-40B4-BE49-F238E27FC236}">
                <a16:creationId xmlns:a16="http://schemas.microsoft.com/office/drawing/2014/main" id="{F6833D3E-6162-E94D-B3AF-DB70E4F4AEF8}"/>
              </a:ext>
            </a:extLst>
          </p:cNvPr>
          <p:cNvGrpSpPr/>
          <p:nvPr/>
        </p:nvGrpSpPr>
        <p:grpSpPr>
          <a:xfrm>
            <a:off x="83825" y="4378657"/>
            <a:ext cx="5156949" cy="2364681"/>
            <a:chOff x="223163" y="2817171"/>
            <a:chExt cx="5156949" cy="2364681"/>
          </a:xfrm>
        </p:grpSpPr>
        <p:sp>
          <p:nvSpPr>
            <p:cNvPr id="8" name="Oval 7">
              <a:extLst>
                <a:ext uri="{FF2B5EF4-FFF2-40B4-BE49-F238E27FC236}">
                  <a16:creationId xmlns:a16="http://schemas.microsoft.com/office/drawing/2014/main" id="{22537806-9430-974A-8F4C-366CD6F57FED}"/>
                </a:ext>
              </a:extLst>
            </p:cNvPr>
            <p:cNvSpPr/>
            <p:nvPr/>
          </p:nvSpPr>
          <p:spPr>
            <a:xfrm>
              <a:off x="223163" y="2817171"/>
              <a:ext cx="1749852" cy="111567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8.3 Assesses opportunities</a:t>
              </a:r>
            </a:p>
          </p:txBody>
        </p:sp>
        <p:grpSp>
          <p:nvGrpSpPr>
            <p:cNvPr id="52" name="Group 51">
              <a:extLst>
                <a:ext uri="{FF2B5EF4-FFF2-40B4-BE49-F238E27FC236}">
                  <a16:creationId xmlns:a16="http://schemas.microsoft.com/office/drawing/2014/main" id="{23958D2C-EFFA-A24F-AB9C-1C8951F1E5D7}"/>
                </a:ext>
              </a:extLst>
            </p:cNvPr>
            <p:cNvGrpSpPr/>
            <p:nvPr/>
          </p:nvGrpSpPr>
          <p:grpSpPr>
            <a:xfrm>
              <a:off x="2261882" y="2817171"/>
              <a:ext cx="3118230" cy="2364681"/>
              <a:chOff x="2261882" y="2817171"/>
              <a:chExt cx="3118230" cy="2364681"/>
            </a:xfrm>
          </p:grpSpPr>
          <p:sp>
            <p:nvSpPr>
              <p:cNvPr id="19" name="Rounded Rectangle 18">
                <a:extLst>
                  <a:ext uri="{FF2B5EF4-FFF2-40B4-BE49-F238E27FC236}">
                    <a16:creationId xmlns:a16="http://schemas.microsoft.com/office/drawing/2014/main" id="{892517BC-F8C1-DF41-8F95-8629B8B4D919}"/>
                  </a:ext>
                </a:extLst>
              </p:cNvPr>
              <p:cNvSpPr/>
              <p:nvPr/>
            </p:nvSpPr>
            <p:spPr>
              <a:xfrm>
                <a:off x="4099930" y="3482995"/>
                <a:ext cx="1280181" cy="539496"/>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Lack of fear of detection</a:t>
                </a:r>
              </a:p>
            </p:txBody>
          </p:sp>
          <p:sp>
            <p:nvSpPr>
              <p:cNvPr id="21" name="Rounded Rectangle 20">
                <a:extLst>
                  <a:ext uri="{FF2B5EF4-FFF2-40B4-BE49-F238E27FC236}">
                    <a16:creationId xmlns:a16="http://schemas.microsoft.com/office/drawing/2014/main" id="{AD01D395-AA45-FA4A-813D-D156C1F877C6}"/>
                  </a:ext>
                </a:extLst>
              </p:cNvPr>
              <p:cNvSpPr/>
              <p:nvPr/>
            </p:nvSpPr>
            <p:spPr>
              <a:xfrm>
                <a:off x="2261882" y="2817171"/>
                <a:ext cx="1660267" cy="1115670"/>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assesses the range of  opportunities to commit fraud</a:t>
                </a:r>
              </a:p>
            </p:txBody>
          </p:sp>
          <p:sp>
            <p:nvSpPr>
              <p:cNvPr id="24" name="Rounded Rectangle 23">
                <a:extLst>
                  <a:ext uri="{FF2B5EF4-FFF2-40B4-BE49-F238E27FC236}">
                    <a16:creationId xmlns:a16="http://schemas.microsoft.com/office/drawing/2014/main" id="{1A2655FF-626A-574E-BCA6-FA5924744E34}"/>
                  </a:ext>
                </a:extLst>
              </p:cNvPr>
              <p:cNvSpPr/>
              <p:nvPr/>
            </p:nvSpPr>
            <p:spPr>
              <a:xfrm>
                <a:off x="2293047" y="4151202"/>
                <a:ext cx="1437481" cy="1030650"/>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Opportunity to acquire, use or dispose of assets</a:t>
                </a:r>
              </a:p>
            </p:txBody>
          </p:sp>
          <p:sp>
            <p:nvSpPr>
              <p:cNvPr id="25" name="Rounded Rectangle 24">
                <a:extLst>
                  <a:ext uri="{FF2B5EF4-FFF2-40B4-BE49-F238E27FC236}">
                    <a16:creationId xmlns:a16="http://schemas.microsoft.com/office/drawing/2014/main" id="{B498058B-DE28-EF4A-AD66-66D0FF30EAAF}"/>
                  </a:ext>
                </a:extLst>
              </p:cNvPr>
              <p:cNvSpPr/>
              <p:nvPr/>
            </p:nvSpPr>
            <p:spPr>
              <a:xfrm>
                <a:off x="4111498" y="2835510"/>
                <a:ext cx="1268614" cy="539496"/>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High turnover rates</a:t>
                </a:r>
              </a:p>
            </p:txBody>
          </p:sp>
          <p:sp>
            <p:nvSpPr>
              <p:cNvPr id="26" name="Rounded Rectangle 25">
                <a:extLst>
                  <a:ext uri="{FF2B5EF4-FFF2-40B4-BE49-F238E27FC236}">
                    <a16:creationId xmlns:a16="http://schemas.microsoft.com/office/drawing/2014/main" id="{F87C3C59-2846-AD48-B1E7-958379F2C44E}"/>
                  </a:ext>
                </a:extLst>
              </p:cNvPr>
              <p:cNvSpPr/>
              <p:nvPr/>
            </p:nvSpPr>
            <p:spPr>
              <a:xfrm>
                <a:off x="3882929" y="4151202"/>
                <a:ext cx="1497182" cy="1030650"/>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Complex or unstable organization structure</a:t>
                </a:r>
              </a:p>
            </p:txBody>
          </p:sp>
          <p:cxnSp>
            <p:nvCxnSpPr>
              <p:cNvPr id="27" name="Straight Arrow Connector 26">
                <a:extLst>
                  <a:ext uri="{FF2B5EF4-FFF2-40B4-BE49-F238E27FC236}">
                    <a16:creationId xmlns:a16="http://schemas.microsoft.com/office/drawing/2014/main" id="{7257277A-7042-1B48-99E8-79687BA7C10A}"/>
                  </a:ext>
                </a:extLst>
              </p:cNvPr>
              <p:cNvCxnSpPr>
                <a:cxnSpLocks/>
                <a:endCxn id="25" idx="1"/>
              </p:cNvCxnSpPr>
              <p:nvPr/>
            </p:nvCxnSpPr>
            <p:spPr>
              <a:xfrm flipV="1">
                <a:off x="3903675" y="3105258"/>
                <a:ext cx="207823" cy="1528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3EA58DD-6D67-8847-8DCA-D3610BFB4B2E}"/>
                  </a:ext>
                </a:extLst>
              </p:cNvPr>
              <p:cNvCxnSpPr>
                <a:cxnSpLocks/>
                <a:endCxn id="19" idx="1"/>
              </p:cNvCxnSpPr>
              <p:nvPr/>
            </p:nvCxnSpPr>
            <p:spPr>
              <a:xfrm>
                <a:off x="3922149" y="3634792"/>
                <a:ext cx="177781" cy="1179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67316AF-87AB-994A-8D42-FC97F42B683D}"/>
                  </a:ext>
                </a:extLst>
              </p:cNvPr>
              <p:cNvCxnSpPr>
                <a:stCxn id="21" idx="2"/>
                <a:endCxn id="24" idx="0"/>
              </p:cNvCxnSpPr>
              <p:nvPr/>
            </p:nvCxnSpPr>
            <p:spPr>
              <a:xfrm flipH="1">
                <a:off x="3011788" y="3932841"/>
                <a:ext cx="80228" cy="21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021F5129-6BF0-D842-B21C-5CFBE8DA06D2}"/>
                  </a:ext>
                </a:extLst>
              </p:cNvPr>
              <p:cNvCxnSpPr>
                <a:cxnSpLocks/>
              </p:cNvCxnSpPr>
              <p:nvPr/>
            </p:nvCxnSpPr>
            <p:spPr>
              <a:xfrm>
                <a:off x="3698934" y="3932841"/>
                <a:ext cx="303459" cy="21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6" name="Straight Arrow Connector 45">
              <a:extLst>
                <a:ext uri="{FF2B5EF4-FFF2-40B4-BE49-F238E27FC236}">
                  <a16:creationId xmlns:a16="http://schemas.microsoft.com/office/drawing/2014/main" id="{F7CF2EB5-CE48-664F-810C-695C9BD2B906}"/>
                </a:ext>
              </a:extLst>
            </p:cNvPr>
            <p:cNvCxnSpPr>
              <a:stCxn id="8" idx="6"/>
              <a:endCxn id="21" idx="1"/>
            </p:cNvCxnSpPr>
            <p:nvPr/>
          </p:nvCxnSpPr>
          <p:spPr>
            <a:xfrm>
              <a:off x="1973015" y="3375006"/>
              <a:ext cx="2888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9" name="Group 98">
            <a:extLst>
              <a:ext uri="{FF2B5EF4-FFF2-40B4-BE49-F238E27FC236}">
                <a16:creationId xmlns:a16="http://schemas.microsoft.com/office/drawing/2014/main" id="{AE53766F-8174-FA44-A0C8-0D1A8F2D21F5}"/>
              </a:ext>
            </a:extLst>
          </p:cNvPr>
          <p:cNvGrpSpPr/>
          <p:nvPr/>
        </p:nvGrpSpPr>
        <p:grpSpPr>
          <a:xfrm>
            <a:off x="5158068" y="1157510"/>
            <a:ext cx="3670933" cy="2343010"/>
            <a:chOff x="4850633" y="1113271"/>
            <a:chExt cx="3670933" cy="2343010"/>
          </a:xfrm>
        </p:grpSpPr>
        <p:sp>
          <p:nvSpPr>
            <p:cNvPr id="7" name="Oval 6">
              <a:extLst>
                <a:ext uri="{FF2B5EF4-FFF2-40B4-BE49-F238E27FC236}">
                  <a16:creationId xmlns:a16="http://schemas.microsoft.com/office/drawing/2014/main" id="{AABE6CBE-B554-2145-A09D-1DD0CC8F69BD}"/>
                </a:ext>
              </a:extLst>
            </p:cNvPr>
            <p:cNvSpPr/>
            <p:nvPr/>
          </p:nvSpPr>
          <p:spPr>
            <a:xfrm>
              <a:off x="4850633" y="1113271"/>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8.2</a:t>
              </a:r>
            </a:p>
            <a:p>
              <a:pPr algn="ctr"/>
              <a:r>
                <a:rPr lang="en-US" sz="1400" b="1" dirty="0">
                  <a:solidFill>
                    <a:schemeClr val="tx1"/>
                  </a:solidFill>
                </a:rPr>
                <a:t>Assesses incentives and pressures</a:t>
              </a:r>
            </a:p>
          </p:txBody>
        </p:sp>
        <p:sp>
          <p:nvSpPr>
            <p:cNvPr id="20" name="Rounded Rectangle 19">
              <a:extLst>
                <a:ext uri="{FF2B5EF4-FFF2-40B4-BE49-F238E27FC236}">
                  <a16:creationId xmlns:a16="http://schemas.microsoft.com/office/drawing/2014/main" id="{F3FE2621-40A9-8748-B52C-C5D72B346DD3}"/>
                </a:ext>
              </a:extLst>
            </p:cNvPr>
            <p:cNvSpPr/>
            <p:nvPr/>
          </p:nvSpPr>
          <p:spPr>
            <a:xfrm>
              <a:off x="7010605" y="1116774"/>
              <a:ext cx="1510961" cy="1297492"/>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The assessment of fraud risk considers incentives and pressures</a:t>
              </a:r>
            </a:p>
          </p:txBody>
        </p:sp>
        <p:sp>
          <p:nvSpPr>
            <p:cNvPr id="22" name="Rounded Rectangle 21">
              <a:extLst>
                <a:ext uri="{FF2B5EF4-FFF2-40B4-BE49-F238E27FC236}">
                  <a16:creationId xmlns:a16="http://schemas.microsoft.com/office/drawing/2014/main" id="{82F92DD4-0403-0447-89AD-EECE3E8599DA}"/>
                </a:ext>
              </a:extLst>
            </p:cNvPr>
            <p:cNvSpPr/>
            <p:nvPr/>
          </p:nvSpPr>
          <p:spPr>
            <a:xfrm>
              <a:off x="6313412" y="2645410"/>
              <a:ext cx="2197259" cy="810871"/>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Incentives and pressures are influenced by the control environment</a:t>
              </a:r>
            </a:p>
          </p:txBody>
        </p:sp>
        <p:cxnSp>
          <p:nvCxnSpPr>
            <p:cNvPr id="54" name="Straight Arrow Connector 53">
              <a:extLst>
                <a:ext uri="{FF2B5EF4-FFF2-40B4-BE49-F238E27FC236}">
                  <a16:creationId xmlns:a16="http://schemas.microsoft.com/office/drawing/2014/main" id="{A3B2FA94-8B1D-614D-8802-5AB27154980E}"/>
                </a:ext>
              </a:extLst>
            </p:cNvPr>
            <p:cNvCxnSpPr>
              <a:cxnSpLocks/>
              <a:stCxn id="7" idx="6"/>
              <a:endCxn id="20" idx="1"/>
            </p:cNvCxnSpPr>
            <p:nvPr/>
          </p:nvCxnSpPr>
          <p:spPr>
            <a:xfrm flipV="1">
              <a:off x="6742630" y="1765520"/>
              <a:ext cx="267975" cy="1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AF63B83-F1F9-BF48-990C-BDA76D507D6D}"/>
                </a:ext>
              </a:extLst>
            </p:cNvPr>
            <p:cNvCxnSpPr>
              <a:cxnSpLocks/>
              <a:stCxn id="20" idx="2"/>
            </p:cNvCxnSpPr>
            <p:nvPr/>
          </p:nvCxnSpPr>
          <p:spPr>
            <a:xfrm>
              <a:off x="7766086" y="2414266"/>
              <a:ext cx="0" cy="2311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64" name="Rounded Rectangle 63">
            <a:extLst>
              <a:ext uri="{FF2B5EF4-FFF2-40B4-BE49-F238E27FC236}">
                <a16:creationId xmlns:a16="http://schemas.microsoft.com/office/drawing/2014/main" id="{4525166B-D786-2947-93DB-B6FB46C426D8}"/>
              </a:ext>
            </a:extLst>
          </p:cNvPr>
          <p:cNvSpPr/>
          <p:nvPr/>
        </p:nvSpPr>
        <p:spPr>
          <a:xfrm>
            <a:off x="7700227" y="4068563"/>
            <a:ext cx="1301941" cy="757857"/>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How people rationalize their actions</a:t>
            </a:r>
          </a:p>
        </p:txBody>
      </p:sp>
      <p:sp>
        <p:nvSpPr>
          <p:cNvPr id="65" name="Rounded Rectangle 64">
            <a:extLst>
              <a:ext uri="{FF2B5EF4-FFF2-40B4-BE49-F238E27FC236}">
                <a16:creationId xmlns:a16="http://schemas.microsoft.com/office/drawing/2014/main" id="{84AA0AA3-7001-5F4A-8859-991635FDD957}"/>
              </a:ext>
            </a:extLst>
          </p:cNvPr>
          <p:cNvSpPr/>
          <p:nvPr/>
        </p:nvSpPr>
        <p:spPr>
          <a:xfrm>
            <a:off x="7700227" y="5044481"/>
            <a:ext cx="1301941" cy="757857"/>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E.g. Just borrowing money</a:t>
            </a:r>
          </a:p>
        </p:txBody>
      </p:sp>
      <p:cxnSp>
        <p:nvCxnSpPr>
          <p:cNvPr id="67" name="Straight Arrow Connector 66">
            <a:extLst>
              <a:ext uri="{FF2B5EF4-FFF2-40B4-BE49-F238E27FC236}">
                <a16:creationId xmlns:a16="http://schemas.microsoft.com/office/drawing/2014/main" id="{1AEAE516-88D1-1742-B1C6-9BA2A974B1DD}"/>
              </a:ext>
            </a:extLst>
          </p:cNvPr>
          <p:cNvCxnSpPr>
            <a:stCxn id="9" idx="6"/>
            <a:endCxn id="64" idx="1"/>
          </p:cNvCxnSpPr>
          <p:nvPr/>
        </p:nvCxnSpPr>
        <p:spPr>
          <a:xfrm>
            <a:off x="7457298" y="4447492"/>
            <a:ext cx="24292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0A193250-E40D-8E4C-9C3C-6C9D8DFD69DC}"/>
              </a:ext>
            </a:extLst>
          </p:cNvPr>
          <p:cNvCxnSpPr>
            <a:stCxn id="9" idx="4"/>
            <a:endCxn id="23" idx="0"/>
          </p:cNvCxnSpPr>
          <p:nvPr/>
        </p:nvCxnSpPr>
        <p:spPr>
          <a:xfrm flipH="1">
            <a:off x="6496232" y="5005327"/>
            <a:ext cx="114" cy="1773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22CB42C-950A-0849-AAD8-4F7D0D9FC49A}"/>
              </a:ext>
            </a:extLst>
          </p:cNvPr>
          <p:cNvCxnSpPr>
            <a:stCxn id="64" idx="2"/>
            <a:endCxn id="65" idx="0"/>
          </p:cNvCxnSpPr>
          <p:nvPr/>
        </p:nvCxnSpPr>
        <p:spPr>
          <a:xfrm>
            <a:off x="8351198" y="4826420"/>
            <a:ext cx="0" cy="2180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8" name="Group 97">
            <a:extLst>
              <a:ext uri="{FF2B5EF4-FFF2-40B4-BE49-F238E27FC236}">
                <a16:creationId xmlns:a16="http://schemas.microsoft.com/office/drawing/2014/main" id="{7954AFA4-A17D-0842-9F72-F641878D8F89}"/>
              </a:ext>
            </a:extLst>
          </p:cNvPr>
          <p:cNvGrpSpPr/>
          <p:nvPr/>
        </p:nvGrpSpPr>
        <p:grpSpPr>
          <a:xfrm>
            <a:off x="83825" y="752922"/>
            <a:ext cx="4876610" cy="3335513"/>
            <a:chOff x="83825" y="752922"/>
            <a:chExt cx="4876610" cy="3335513"/>
          </a:xfrm>
        </p:grpSpPr>
        <p:sp>
          <p:nvSpPr>
            <p:cNvPr id="6" name="Oval 5">
              <a:extLst>
                <a:ext uri="{FF2B5EF4-FFF2-40B4-BE49-F238E27FC236}">
                  <a16:creationId xmlns:a16="http://schemas.microsoft.com/office/drawing/2014/main" id="{38C444FC-095A-B34A-9288-49B2E0926D1A}"/>
                </a:ext>
              </a:extLst>
            </p:cNvPr>
            <p:cNvSpPr/>
            <p:nvPr/>
          </p:nvSpPr>
          <p:spPr>
            <a:xfrm>
              <a:off x="83825" y="752922"/>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8.1 Considers various types of fraud</a:t>
              </a:r>
            </a:p>
          </p:txBody>
        </p:sp>
        <p:grpSp>
          <p:nvGrpSpPr>
            <p:cNvPr id="97" name="Group 96">
              <a:extLst>
                <a:ext uri="{FF2B5EF4-FFF2-40B4-BE49-F238E27FC236}">
                  <a16:creationId xmlns:a16="http://schemas.microsoft.com/office/drawing/2014/main" id="{25057529-B6A0-114A-9C6A-DFE3E2F0C540}"/>
                </a:ext>
              </a:extLst>
            </p:cNvPr>
            <p:cNvGrpSpPr/>
            <p:nvPr/>
          </p:nvGrpSpPr>
          <p:grpSpPr>
            <a:xfrm>
              <a:off x="1395618" y="1405361"/>
              <a:ext cx="3564817" cy="2683074"/>
              <a:chOff x="1395618" y="1405361"/>
              <a:chExt cx="3564817" cy="2683074"/>
            </a:xfrm>
          </p:grpSpPr>
          <p:sp>
            <p:nvSpPr>
              <p:cNvPr id="11" name="Rounded Rectangle 10">
                <a:extLst>
                  <a:ext uri="{FF2B5EF4-FFF2-40B4-BE49-F238E27FC236}">
                    <a16:creationId xmlns:a16="http://schemas.microsoft.com/office/drawing/2014/main" id="{CB677C04-7ECD-814E-954C-98670D3926B5}"/>
                  </a:ext>
                </a:extLst>
              </p:cNvPr>
              <p:cNvSpPr/>
              <p:nvPr/>
            </p:nvSpPr>
            <p:spPr>
              <a:xfrm>
                <a:off x="1395618" y="3548938"/>
                <a:ext cx="727686" cy="539496"/>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Illegal acts</a:t>
                </a:r>
              </a:p>
            </p:txBody>
          </p:sp>
          <p:sp>
            <p:nvSpPr>
              <p:cNvPr id="17" name="Rounded Rectangle 16">
                <a:extLst>
                  <a:ext uri="{FF2B5EF4-FFF2-40B4-BE49-F238E27FC236}">
                    <a16:creationId xmlns:a16="http://schemas.microsoft.com/office/drawing/2014/main" id="{4F3A3515-3F9C-CC4C-A334-F7E5BB579292}"/>
                  </a:ext>
                </a:extLst>
              </p:cNvPr>
              <p:cNvSpPr/>
              <p:nvPr/>
            </p:nvSpPr>
            <p:spPr>
              <a:xfrm>
                <a:off x="2165451" y="3561215"/>
                <a:ext cx="1306815" cy="527219"/>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override</a:t>
                </a:r>
              </a:p>
            </p:txBody>
          </p:sp>
          <p:sp>
            <p:nvSpPr>
              <p:cNvPr id="18" name="Rounded Rectangle 17">
                <a:extLst>
                  <a:ext uri="{FF2B5EF4-FFF2-40B4-BE49-F238E27FC236}">
                    <a16:creationId xmlns:a16="http://schemas.microsoft.com/office/drawing/2014/main" id="{AD20EBBE-7B99-7D46-B697-A0298ADCF60E}"/>
                  </a:ext>
                </a:extLst>
              </p:cNvPr>
              <p:cNvSpPr/>
              <p:nvPr/>
            </p:nvSpPr>
            <p:spPr>
              <a:xfrm>
                <a:off x="1722934" y="2126328"/>
                <a:ext cx="1660266" cy="1115669"/>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consider the different ways that fraud may be committed</a:t>
                </a:r>
              </a:p>
            </p:txBody>
          </p:sp>
          <p:sp>
            <p:nvSpPr>
              <p:cNvPr id="75" name="Rounded Rectangle 74">
                <a:extLst>
                  <a:ext uri="{FF2B5EF4-FFF2-40B4-BE49-F238E27FC236}">
                    <a16:creationId xmlns:a16="http://schemas.microsoft.com/office/drawing/2014/main" id="{CA3EE3C4-85A3-B442-B9C6-583DA64EF6FE}"/>
                  </a:ext>
                </a:extLst>
              </p:cNvPr>
              <p:cNvSpPr/>
              <p:nvPr/>
            </p:nvSpPr>
            <p:spPr>
              <a:xfrm>
                <a:off x="3675922" y="1913903"/>
                <a:ext cx="1044855" cy="436837"/>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Deception</a:t>
                </a:r>
              </a:p>
            </p:txBody>
          </p:sp>
          <p:sp>
            <p:nvSpPr>
              <p:cNvPr id="76" name="Rounded Rectangle 75">
                <a:extLst>
                  <a:ext uri="{FF2B5EF4-FFF2-40B4-BE49-F238E27FC236}">
                    <a16:creationId xmlns:a16="http://schemas.microsoft.com/office/drawing/2014/main" id="{3913DB8F-605C-1D48-9E81-C5BD204440DA}"/>
                  </a:ext>
                </a:extLst>
              </p:cNvPr>
              <p:cNvSpPr/>
              <p:nvPr/>
            </p:nvSpPr>
            <p:spPr>
              <a:xfrm>
                <a:off x="3383200" y="1405361"/>
                <a:ext cx="854207" cy="445628"/>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Theft</a:t>
                </a:r>
              </a:p>
            </p:txBody>
          </p:sp>
          <p:sp>
            <p:nvSpPr>
              <p:cNvPr id="77" name="Rounded Rectangle 76">
                <a:extLst>
                  <a:ext uri="{FF2B5EF4-FFF2-40B4-BE49-F238E27FC236}">
                    <a16:creationId xmlns:a16="http://schemas.microsoft.com/office/drawing/2014/main" id="{35B4FE44-8AAE-E44B-BD13-180CFFC3FD7F}"/>
                  </a:ext>
                </a:extLst>
              </p:cNvPr>
              <p:cNvSpPr/>
              <p:nvPr/>
            </p:nvSpPr>
            <p:spPr>
              <a:xfrm>
                <a:off x="3837071" y="2415226"/>
                <a:ext cx="1123364" cy="445628"/>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Corruption</a:t>
                </a:r>
              </a:p>
            </p:txBody>
          </p:sp>
          <p:sp>
            <p:nvSpPr>
              <p:cNvPr id="78" name="Rounded Rectangle 77">
                <a:extLst>
                  <a:ext uri="{FF2B5EF4-FFF2-40B4-BE49-F238E27FC236}">
                    <a16:creationId xmlns:a16="http://schemas.microsoft.com/office/drawing/2014/main" id="{98A87817-E28F-1041-B717-A49D7D634D68}"/>
                  </a:ext>
                </a:extLst>
              </p:cNvPr>
              <p:cNvSpPr/>
              <p:nvPr/>
            </p:nvSpPr>
            <p:spPr>
              <a:xfrm>
                <a:off x="3556560" y="3561216"/>
                <a:ext cx="1123364" cy="527219"/>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Fraudulent reporting</a:t>
                </a:r>
              </a:p>
            </p:txBody>
          </p:sp>
          <p:sp>
            <p:nvSpPr>
              <p:cNvPr id="79" name="Rounded Rectangle 78">
                <a:extLst>
                  <a:ext uri="{FF2B5EF4-FFF2-40B4-BE49-F238E27FC236}">
                    <a16:creationId xmlns:a16="http://schemas.microsoft.com/office/drawing/2014/main" id="{F24C503C-5DB1-D946-B531-47CFB2DBC280}"/>
                  </a:ext>
                </a:extLst>
              </p:cNvPr>
              <p:cNvSpPr/>
              <p:nvPr/>
            </p:nvSpPr>
            <p:spPr>
              <a:xfrm>
                <a:off x="3602931" y="2931671"/>
                <a:ext cx="1268614" cy="539496"/>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Inappropriate use of assets</a:t>
                </a:r>
              </a:p>
            </p:txBody>
          </p:sp>
          <p:cxnSp>
            <p:nvCxnSpPr>
              <p:cNvPr id="81" name="Straight Arrow Connector 80">
                <a:extLst>
                  <a:ext uri="{FF2B5EF4-FFF2-40B4-BE49-F238E27FC236}">
                    <a16:creationId xmlns:a16="http://schemas.microsoft.com/office/drawing/2014/main" id="{24C490EB-7FD6-F441-A06E-5DE7933359C0}"/>
                  </a:ext>
                </a:extLst>
              </p:cNvPr>
              <p:cNvCxnSpPr>
                <a:cxnSpLocks/>
                <a:stCxn id="6" idx="5"/>
                <a:endCxn id="18" idx="0"/>
              </p:cNvCxnSpPr>
              <p:nvPr/>
            </p:nvCxnSpPr>
            <p:spPr>
              <a:xfrm>
                <a:off x="1698745" y="1866704"/>
                <a:ext cx="854322" cy="2596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E31868BC-877F-E444-9FCF-2AF2656F25B4}"/>
                  </a:ext>
                </a:extLst>
              </p:cNvPr>
              <p:cNvCxnSpPr/>
              <p:nvPr/>
            </p:nvCxnSpPr>
            <p:spPr>
              <a:xfrm flipV="1">
                <a:off x="2872450" y="1765520"/>
                <a:ext cx="510750" cy="3608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34641311-8E17-CC4E-98AC-45142B74FFFB}"/>
                  </a:ext>
                </a:extLst>
              </p:cNvPr>
              <p:cNvCxnSpPr>
                <a:stCxn id="18" idx="3"/>
                <a:endCxn id="77" idx="1"/>
              </p:cNvCxnSpPr>
              <p:nvPr/>
            </p:nvCxnSpPr>
            <p:spPr>
              <a:xfrm flipV="1">
                <a:off x="3383200" y="2638040"/>
                <a:ext cx="453871" cy="461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9E2BDF45-7B44-824D-BB20-37082FA10A1C}"/>
                  </a:ext>
                </a:extLst>
              </p:cNvPr>
              <p:cNvCxnSpPr>
                <a:endCxn id="75" idx="1"/>
              </p:cNvCxnSpPr>
              <p:nvPr/>
            </p:nvCxnSpPr>
            <p:spPr>
              <a:xfrm flipV="1">
                <a:off x="3383200" y="2132322"/>
                <a:ext cx="292722" cy="1300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82014B36-CCF4-DA4E-B1E6-46FCCCDF9D6B}"/>
                  </a:ext>
                </a:extLst>
              </p:cNvPr>
              <p:cNvCxnSpPr/>
              <p:nvPr/>
            </p:nvCxnSpPr>
            <p:spPr>
              <a:xfrm>
                <a:off x="3383200" y="3048000"/>
                <a:ext cx="173360" cy="1394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975A39F3-53D4-5448-B69D-70CB6F2804DD}"/>
                  </a:ext>
                </a:extLst>
              </p:cNvPr>
              <p:cNvCxnSpPr/>
              <p:nvPr/>
            </p:nvCxnSpPr>
            <p:spPr>
              <a:xfrm>
                <a:off x="3208149" y="3241997"/>
                <a:ext cx="383041" cy="31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77668D43-6ACA-D74C-B131-7EFDB41904E8}"/>
                  </a:ext>
                </a:extLst>
              </p:cNvPr>
              <p:cNvCxnSpPr>
                <a:stCxn id="18" idx="2"/>
                <a:endCxn id="17" idx="0"/>
              </p:cNvCxnSpPr>
              <p:nvPr/>
            </p:nvCxnSpPr>
            <p:spPr>
              <a:xfrm>
                <a:off x="2553067" y="3241997"/>
                <a:ext cx="265792" cy="3192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5370F9C5-4FD7-CA42-8264-3A128C241361}"/>
                  </a:ext>
                </a:extLst>
              </p:cNvPr>
              <p:cNvCxnSpPr>
                <a:endCxn id="11" idx="0"/>
              </p:cNvCxnSpPr>
              <p:nvPr/>
            </p:nvCxnSpPr>
            <p:spPr>
              <a:xfrm flipH="1">
                <a:off x="1759461" y="3235859"/>
                <a:ext cx="163229" cy="3130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100" name="Rounded Rectangle 99">
            <a:extLst>
              <a:ext uri="{FF2B5EF4-FFF2-40B4-BE49-F238E27FC236}">
                <a16:creationId xmlns:a16="http://schemas.microsoft.com/office/drawing/2014/main" id="{87C06EEA-B5B8-FC4C-A5AC-5C05E75B71EC}"/>
              </a:ext>
            </a:extLst>
          </p:cNvPr>
          <p:cNvSpPr/>
          <p:nvPr/>
        </p:nvSpPr>
        <p:spPr>
          <a:xfrm>
            <a:off x="122459" y="6033356"/>
            <a:ext cx="1186372" cy="709982"/>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Illustrations or examples</a:t>
            </a:r>
          </a:p>
        </p:txBody>
      </p:sp>
    </p:spTree>
    <p:extLst>
      <p:ext uri="{BB962C8B-B14F-4D97-AF65-F5344CB8AC3E}">
        <p14:creationId xmlns:p14="http://schemas.microsoft.com/office/powerpoint/2010/main" val="393589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8C15B96-F554-6B42-8316-3F9835D252B5}"/>
              </a:ext>
            </a:extLst>
          </p:cNvPr>
          <p:cNvSpPr/>
          <p:nvPr/>
        </p:nvSpPr>
        <p:spPr>
          <a:xfrm>
            <a:off x="2226245" y="258186"/>
            <a:ext cx="4799294" cy="643514"/>
          </a:xfrm>
          <a:prstGeom prst="rect">
            <a:avLst/>
          </a:prstGeom>
          <a:solidFill>
            <a:srgbClr val="6B7428"/>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identifies and assesses changes that</a:t>
            </a:r>
            <a:br>
              <a:rPr lang="en-US" sz="1400" b="1" dirty="0">
                <a:solidFill>
                  <a:schemeClr val="bg1"/>
                </a:solidFill>
              </a:rPr>
            </a:br>
            <a:r>
              <a:rPr lang="en-US" sz="1400" b="1" dirty="0">
                <a:solidFill>
                  <a:schemeClr val="bg1"/>
                </a:solidFill>
              </a:rPr>
              <a:t> could significantly impact the system of internal control</a:t>
            </a:r>
          </a:p>
        </p:txBody>
      </p:sp>
      <p:sp>
        <p:nvSpPr>
          <p:cNvPr id="4" name="Oval 3">
            <a:extLst>
              <a:ext uri="{FF2B5EF4-FFF2-40B4-BE49-F238E27FC236}">
                <a16:creationId xmlns:a16="http://schemas.microsoft.com/office/drawing/2014/main" id="{EF262393-879C-774F-98EE-0690E0DA8238}"/>
              </a:ext>
            </a:extLst>
          </p:cNvPr>
          <p:cNvSpPr/>
          <p:nvPr/>
        </p:nvSpPr>
        <p:spPr>
          <a:xfrm>
            <a:off x="2334026" y="354850"/>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9</a:t>
            </a:r>
          </a:p>
        </p:txBody>
      </p:sp>
      <p:grpSp>
        <p:nvGrpSpPr>
          <p:cNvPr id="32" name="Group 31">
            <a:extLst>
              <a:ext uri="{FF2B5EF4-FFF2-40B4-BE49-F238E27FC236}">
                <a16:creationId xmlns:a16="http://schemas.microsoft.com/office/drawing/2014/main" id="{8901C217-D917-B549-9FB0-7C07EBDE6A1A}"/>
              </a:ext>
            </a:extLst>
          </p:cNvPr>
          <p:cNvGrpSpPr/>
          <p:nvPr/>
        </p:nvGrpSpPr>
        <p:grpSpPr>
          <a:xfrm>
            <a:off x="1511630" y="4988482"/>
            <a:ext cx="6506407" cy="1669457"/>
            <a:chOff x="1099079" y="4930357"/>
            <a:chExt cx="6506407" cy="1669457"/>
          </a:xfrm>
        </p:grpSpPr>
        <p:sp>
          <p:nvSpPr>
            <p:cNvPr id="6" name="Oval 5">
              <a:extLst>
                <a:ext uri="{FF2B5EF4-FFF2-40B4-BE49-F238E27FC236}">
                  <a16:creationId xmlns:a16="http://schemas.microsoft.com/office/drawing/2014/main" id="{ABD346C4-8345-1E46-91AE-AC77D39DF74C}"/>
                </a:ext>
              </a:extLst>
            </p:cNvPr>
            <p:cNvSpPr/>
            <p:nvPr/>
          </p:nvSpPr>
          <p:spPr>
            <a:xfrm>
              <a:off x="1099079" y="5112647"/>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9.3 Assesses changes in leadership</a:t>
              </a:r>
            </a:p>
          </p:txBody>
        </p:sp>
        <p:sp>
          <p:nvSpPr>
            <p:cNvPr id="12" name="Rounded Rectangle 11">
              <a:extLst>
                <a:ext uri="{FF2B5EF4-FFF2-40B4-BE49-F238E27FC236}">
                  <a16:creationId xmlns:a16="http://schemas.microsoft.com/office/drawing/2014/main" id="{3366C977-0436-2745-B4B7-27DC0D4401FB}"/>
                </a:ext>
              </a:extLst>
            </p:cNvPr>
            <p:cNvSpPr/>
            <p:nvPr/>
          </p:nvSpPr>
          <p:spPr>
            <a:xfrm>
              <a:off x="5502097" y="4930357"/>
              <a:ext cx="2103387" cy="645801"/>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Consider levels of turnover of senior staff</a:t>
              </a:r>
            </a:p>
          </p:txBody>
        </p:sp>
        <p:sp>
          <p:nvSpPr>
            <p:cNvPr id="22" name="Rounded Rectangle 21">
              <a:extLst>
                <a:ext uri="{FF2B5EF4-FFF2-40B4-BE49-F238E27FC236}">
                  <a16:creationId xmlns:a16="http://schemas.microsoft.com/office/drawing/2014/main" id="{E8426216-9500-7E4F-A627-A4CAE66EC7C7}"/>
                </a:ext>
              </a:extLst>
            </p:cNvPr>
            <p:cNvSpPr/>
            <p:nvPr/>
          </p:nvSpPr>
          <p:spPr>
            <a:xfrm>
              <a:off x="5502098" y="5785278"/>
              <a:ext cx="2103388" cy="81453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Ensure effective handover arrangements for senior staff</a:t>
              </a:r>
            </a:p>
          </p:txBody>
        </p:sp>
        <p:sp>
          <p:nvSpPr>
            <p:cNvPr id="23" name="Rounded Rectangle 22">
              <a:extLst>
                <a:ext uri="{FF2B5EF4-FFF2-40B4-BE49-F238E27FC236}">
                  <a16:creationId xmlns:a16="http://schemas.microsoft.com/office/drawing/2014/main" id="{E0F47295-88C6-8445-BE6F-BC2B55012501}"/>
                </a:ext>
              </a:extLst>
            </p:cNvPr>
            <p:cNvSpPr/>
            <p:nvPr/>
          </p:nvSpPr>
          <p:spPr>
            <a:xfrm>
              <a:off x="3249642" y="4930358"/>
              <a:ext cx="1896746" cy="166945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considers changes in management and related attitudes in philosophies for internal control</a:t>
              </a:r>
            </a:p>
          </p:txBody>
        </p:sp>
        <p:cxnSp>
          <p:nvCxnSpPr>
            <p:cNvPr id="25" name="Straight Arrow Connector 24">
              <a:extLst>
                <a:ext uri="{FF2B5EF4-FFF2-40B4-BE49-F238E27FC236}">
                  <a16:creationId xmlns:a16="http://schemas.microsoft.com/office/drawing/2014/main" id="{022166A1-1AAB-B441-B636-CB82CA155D4B}"/>
                </a:ext>
              </a:extLst>
            </p:cNvPr>
            <p:cNvCxnSpPr>
              <a:cxnSpLocks/>
              <a:stCxn id="6" idx="6"/>
              <a:endCxn id="23" idx="1"/>
            </p:cNvCxnSpPr>
            <p:nvPr/>
          </p:nvCxnSpPr>
          <p:spPr>
            <a:xfrm>
              <a:off x="2991076" y="5765086"/>
              <a:ext cx="2585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62A4110-1424-5F47-80CE-29436B9A1F9D}"/>
                </a:ext>
              </a:extLst>
            </p:cNvPr>
            <p:cNvCxnSpPr>
              <a:cxnSpLocks/>
              <a:stCxn id="23" idx="3"/>
              <a:endCxn id="12" idx="1"/>
            </p:cNvCxnSpPr>
            <p:nvPr/>
          </p:nvCxnSpPr>
          <p:spPr>
            <a:xfrm flipV="1">
              <a:off x="5146388" y="5253258"/>
              <a:ext cx="355709" cy="5118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CCED3AA-4357-214A-BE9E-81EE8E605188}"/>
                </a:ext>
              </a:extLst>
            </p:cNvPr>
            <p:cNvCxnSpPr>
              <a:cxnSpLocks/>
              <a:stCxn id="23" idx="3"/>
              <a:endCxn id="22" idx="1"/>
            </p:cNvCxnSpPr>
            <p:nvPr/>
          </p:nvCxnSpPr>
          <p:spPr>
            <a:xfrm>
              <a:off x="5146388" y="5765086"/>
              <a:ext cx="355710" cy="4274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2B9B6019-124C-184C-AFF6-4F183625798E}"/>
              </a:ext>
            </a:extLst>
          </p:cNvPr>
          <p:cNvGrpSpPr/>
          <p:nvPr/>
        </p:nvGrpSpPr>
        <p:grpSpPr>
          <a:xfrm>
            <a:off x="3472858" y="998364"/>
            <a:ext cx="5426621" cy="3617047"/>
            <a:chOff x="3472858" y="998364"/>
            <a:chExt cx="5426621" cy="3617047"/>
          </a:xfrm>
        </p:grpSpPr>
        <p:sp>
          <p:nvSpPr>
            <p:cNvPr id="7" name="Oval 6">
              <a:extLst>
                <a:ext uri="{FF2B5EF4-FFF2-40B4-BE49-F238E27FC236}">
                  <a16:creationId xmlns:a16="http://schemas.microsoft.com/office/drawing/2014/main" id="{0FFC8F40-AC96-F940-8EDB-191D64BEEB9F}"/>
                </a:ext>
              </a:extLst>
            </p:cNvPr>
            <p:cNvSpPr/>
            <p:nvPr/>
          </p:nvSpPr>
          <p:spPr>
            <a:xfrm>
              <a:off x="5187550" y="998364"/>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9.2 Assesses changes in the business model</a:t>
              </a:r>
            </a:p>
          </p:txBody>
        </p:sp>
        <p:sp>
          <p:nvSpPr>
            <p:cNvPr id="9" name="Rounded Rectangle 8">
              <a:extLst>
                <a:ext uri="{FF2B5EF4-FFF2-40B4-BE49-F238E27FC236}">
                  <a16:creationId xmlns:a16="http://schemas.microsoft.com/office/drawing/2014/main" id="{79D8E2AF-8ADE-0943-9A9E-6EBA706F895E}"/>
                </a:ext>
              </a:extLst>
            </p:cNvPr>
            <p:cNvSpPr/>
            <p:nvPr/>
          </p:nvSpPr>
          <p:spPr>
            <a:xfrm>
              <a:off x="5081854" y="4181083"/>
              <a:ext cx="2103387" cy="423887"/>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Major change projects </a:t>
              </a:r>
            </a:p>
          </p:txBody>
        </p:sp>
        <p:sp>
          <p:nvSpPr>
            <p:cNvPr id="17" name="Rounded Rectangle 16">
              <a:extLst>
                <a:ext uri="{FF2B5EF4-FFF2-40B4-BE49-F238E27FC236}">
                  <a16:creationId xmlns:a16="http://schemas.microsoft.com/office/drawing/2014/main" id="{0E20FB14-4F94-794C-A8DD-698DBC562CC3}"/>
                </a:ext>
              </a:extLst>
            </p:cNvPr>
            <p:cNvSpPr/>
            <p:nvPr/>
          </p:nvSpPr>
          <p:spPr>
            <a:xfrm>
              <a:off x="3478737" y="3601847"/>
              <a:ext cx="1295341" cy="1013564"/>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Opening or closing office locations</a:t>
              </a:r>
            </a:p>
          </p:txBody>
        </p:sp>
        <p:sp>
          <p:nvSpPr>
            <p:cNvPr id="18" name="Rounded Rectangle 17">
              <a:extLst>
                <a:ext uri="{FF2B5EF4-FFF2-40B4-BE49-F238E27FC236}">
                  <a16:creationId xmlns:a16="http://schemas.microsoft.com/office/drawing/2014/main" id="{BE317938-B01C-CD47-A74F-3174BB77B216}"/>
                </a:ext>
              </a:extLst>
            </p:cNvPr>
            <p:cNvSpPr/>
            <p:nvPr/>
          </p:nvSpPr>
          <p:spPr>
            <a:xfrm>
              <a:off x="4939629" y="2559113"/>
              <a:ext cx="2387839" cy="1460107"/>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 organization considers the potential impacts of new ways of working including rapid growth in new technologies.</a:t>
              </a:r>
            </a:p>
          </p:txBody>
        </p:sp>
        <p:sp>
          <p:nvSpPr>
            <p:cNvPr id="19" name="Rounded Rectangle 18">
              <a:extLst>
                <a:ext uri="{FF2B5EF4-FFF2-40B4-BE49-F238E27FC236}">
                  <a16:creationId xmlns:a16="http://schemas.microsoft.com/office/drawing/2014/main" id="{F532B4CA-FB03-1D4B-923F-E3C76C525D7B}"/>
                </a:ext>
              </a:extLst>
            </p:cNvPr>
            <p:cNvSpPr/>
            <p:nvPr/>
          </p:nvSpPr>
          <p:spPr>
            <a:xfrm>
              <a:off x="3472858" y="2542348"/>
              <a:ext cx="1291976" cy="862573"/>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New mobile data applications </a:t>
              </a:r>
            </a:p>
          </p:txBody>
        </p:sp>
        <p:sp>
          <p:nvSpPr>
            <p:cNvPr id="20" name="Rounded Rectangle 19">
              <a:extLst>
                <a:ext uri="{FF2B5EF4-FFF2-40B4-BE49-F238E27FC236}">
                  <a16:creationId xmlns:a16="http://schemas.microsoft.com/office/drawing/2014/main" id="{50EA0E12-F703-7D43-A223-608D40DB9D6F}"/>
                </a:ext>
              </a:extLst>
            </p:cNvPr>
            <p:cNvSpPr/>
            <p:nvPr/>
          </p:nvSpPr>
          <p:spPr>
            <a:xfrm>
              <a:off x="7502263" y="2542348"/>
              <a:ext cx="1397216" cy="709982"/>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Introduction of new IT systems</a:t>
              </a:r>
            </a:p>
          </p:txBody>
        </p:sp>
        <p:sp>
          <p:nvSpPr>
            <p:cNvPr id="21" name="Rounded Rectangle 20">
              <a:extLst>
                <a:ext uri="{FF2B5EF4-FFF2-40B4-BE49-F238E27FC236}">
                  <a16:creationId xmlns:a16="http://schemas.microsoft.com/office/drawing/2014/main" id="{3AD16DA1-BBCD-824C-B3EA-D18537F47380}"/>
                </a:ext>
              </a:extLst>
            </p:cNvPr>
            <p:cNvSpPr/>
            <p:nvPr/>
          </p:nvSpPr>
          <p:spPr>
            <a:xfrm>
              <a:off x="7502263" y="3376508"/>
              <a:ext cx="1397215" cy="1238903"/>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New areas of policy and/or government activities</a:t>
              </a:r>
            </a:p>
          </p:txBody>
        </p:sp>
        <p:cxnSp>
          <p:nvCxnSpPr>
            <p:cNvPr id="51" name="Straight Arrow Connector 50">
              <a:extLst>
                <a:ext uri="{FF2B5EF4-FFF2-40B4-BE49-F238E27FC236}">
                  <a16:creationId xmlns:a16="http://schemas.microsoft.com/office/drawing/2014/main" id="{AFAD7C4B-3B44-3041-9E5E-9592D6DE6878}"/>
                </a:ext>
              </a:extLst>
            </p:cNvPr>
            <p:cNvCxnSpPr>
              <a:cxnSpLocks/>
            </p:cNvCxnSpPr>
            <p:nvPr/>
          </p:nvCxnSpPr>
          <p:spPr>
            <a:xfrm>
              <a:off x="6137967" y="2303241"/>
              <a:ext cx="0" cy="2558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8C5537B-4851-3243-9AE8-A317349CDFC1}"/>
                </a:ext>
              </a:extLst>
            </p:cNvPr>
            <p:cNvCxnSpPr>
              <a:cxnSpLocks/>
            </p:cNvCxnSpPr>
            <p:nvPr/>
          </p:nvCxnSpPr>
          <p:spPr>
            <a:xfrm>
              <a:off x="7327468" y="3508202"/>
              <a:ext cx="174795" cy="936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13F46C9B-2BCF-4640-BD8D-1C62D832CB0A}"/>
                </a:ext>
              </a:extLst>
            </p:cNvPr>
            <p:cNvCxnSpPr>
              <a:endCxn id="20" idx="1"/>
            </p:cNvCxnSpPr>
            <p:nvPr/>
          </p:nvCxnSpPr>
          <p:spPr>
            <a:xfrm>
              <a:off x="7327468" y="2897339"/>
              <a:ext cx="1747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148771A-9486-044F-8DB4-FCAD9B5DAE8D}"/>
                </a:ext>
              </a:extLst>
            </p:cNvPr>
            <p:cNvCxnSpPr>
              <a:stCxn id="18" idx="2"/>
              <a:endCxn id="9" idx="0"/>
            </p:cNvCxnSpPr>
            <p:nvPr/>
          </p:nvCxnSpPr>
          <p:spPr>
            <a:xfrm flipH="1">
              <a:off x="6133548" y="4019220"/>
              <a:ext cx="1" cy="1618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EDAD100-B024-4F4A-838D-92E76381981F}"/>
                </a:ext>
              </a:extLst>
            </p:cNvPr>
            <p:cNvCxnSpPr>
              <a:cxnSpLocks/>
            </p:cNvCxnSpPr>
            <p:nvPr/>
          </p:nvCxnSpPr>
          <p:spPr>
            <a:xfrm flipH="1">
              <a:off x="4774078" y="3863990"/>
              <a:ext cx="165552" cy="1319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92EE113E-DDF6-C742-B199-EAB3F49D4152}"/>
                </a:ext>
              </a:extLst>
            </p:cNvPr>
            <p:cNvCxnSpPr/>
            <p:nvPr/>
          </p:nvCxnSpPr>
          <p:spPr>
            <a:xfrm flipH="1">
              <a:off x="4769252" y="2897339"/>
              <a:ext cx="17479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D850E50D-A131-874A-B54D-CF2127CF4370}"/>
              </a:ext>
            </a:extLst>
          </p:cNvPr>
          <p:cNvGrpSpPr/>
          <p:nvPr/>
        </p:nvGrpSpPr>
        <p:grpSpPr>
          <a:xfrm>
            <a:off x="239849" y="998364"/>
            <a:ext cx="2287012" cy="4043743"/>
            <a:chOff x="239849" y="998364"/>
            <a:chExt cx="2287012" cy="4043743"/>
          </a:xfrm>
        </p:grpSpPr>
        <p:sp>
          <p:nvSpPr>
            <p:cNvPr id="5" name="Oval 4">
              <a:extLst>
                <a:ext uri="{FF2B5EF4-FFF2-40B4-BE49-F238E27FC236}">
                  <a16:creationId xmlns:a16="http://schemas.microsoft.com/office/drawing/2014/main" id="{DB71844F-6924-8A4C-991B-3231E156D7A8}"/>
                </a:ext>
              </a:extLst>
            </p:cNvPr>
            <p:cNvSpPr/>
            <p:nvPr/>
          </p:nvSpPr>
          <p:spPr>
            <a:xfrm>
              <a:off x="442028" y="998364"/>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9.1 Assesses changes in the external environment</a:t>
              </a:r>
            </a:p>
          </p:txBody>
        </p:sp>
        <p:sp>
          <p:nvSpPr>
            <p:cNvPr id="16" name="Rounded Rectangle 15">
              <a:extLst>
                <a:ext uri="{FF2B5EF4-FFF2-40B4-BE49-F238E27FC236}">
                  <a16:creationId xmlns:a16="http://schemas.microsoft.com/office/drawing/2014/main" id="{A861DD81-7C80-C141-8456-66EBD6FF8883}"/>
                </a:ext>
              </a:extLst>
            </p:cNvPr>
            <p:cNvSpPr/>
            <p:nvPr/>
          </p:nvSpPr>
          <p:spPr>
            <a:xfrm>
              <a:off x="239849" y="2553284"/>
              <a:ext cx="2287012" cy="1582296"/>
            </a:xfrm>
            <a:prstGeom prst="roundRect">
              <a:avLst/>
            </a:prstGeom>
            <a:ln w="28575">
              <a:solidFill>
                <a:srgbClr val="6B7428"/>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The risk identification process considers changes to the political, legal, budgetary and physical environment in which the organization operates</a:t>
              </a:r>
            </a:p>
          </p:txBody>
        </p:sp>
        <p:cxnSp>
          <p:nvCxnSpPr>
            <p:cNvPr id="34" name="Straight Arrow Connector 33">
              <a:extLst>
                <a:ext uri="{FF2B5EF4-FFF2-40B4-BE49-F238E27FC236}">
                  <a16:creationId xmlns:a16="http://schemas.microsoft.com/office/drawing/2014/main" id="{562721B6-881D-9B4C-993F-D75C9752F889}"/>
                </a:ext>
              </a:extLst>
            </p:cNvPr>
            <p:cNvCxnSpPr>
              <a:stCxn id="5" idx="4"/>
              <a:endCxn id="16" idx="0"/>
            </p:cNvCxnSpPr>
            <p:nvPr/>
          </p:nvCxnSpPr>
          <p:spPr>
            <a:xfrm flipH="1">
              <a:off x="1383355" y="2303241"/>
              <a:ext cx="4672" cy="250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Rounded Rectangle 72">
              <a:extLst>
                <a:ext uri="{FF2B5EF4-FFF2-40B4-BE49-F238E27FC236}">
                  <a16:creationId xmlns:a16="http://schemas.microsoft.com/office/drawing/2014/main" id="{781E7804-7C26-2E46-B813-1ABAC99AE3FA}"/>
                </a:ext>
              </a:extLst>
            </p:cNvPr>
            <p:cNvSpPr/>
            <p:nvPr/>
          </p:nvSpPr>
          <p:spPr>
            <a:xfrm>
              <a:off x="276117" y="4332125"/>
              <a:ext cx="1186372" cy="709982"/>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Change of Government</a:t>
              </a:r>
            </a:p>
          </p:txBody>
        </p:sp>
        <p:sp>
          <p:nvSpPr>
            <p:cNvPr id="74" name="Rounded Rectangle 73">
              <a:extLst>
                <a:ext uri="{FF2B5EF4-FFF2-40B4-BE49-F238E27FC236}">
                  <a16:creationId xmlns:a16="http://schemas.microsoft.com/office/drawing/2014/main" id="{916D2A4C-5535-A74D-9B3D-AA6BF69541A2}"/>
                </a:ext>
              </a:extLst>
            </p:cNvPr>
            <p:cNvSpPr/>
            <p:nvPr/>
          </p:nvSpPr>
          <p:spPr>
            <a:xfrm>
              <a:off x="1591772" y="4332125"/>
              <a:ext cx="935089" cy="709982"/>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Climate change</a:t>
              </a:r>
            </a:p>
          </p:txBody>
        </p:sp>
        <p:cxnSp>
          <p:nvCxnSpPr>
            <p:cNvPr id="92" name="Straight Arrow Connector 91">
              <a:extLst>
                <a:ext uri="{FF2B5EF4-FFF2-40B4-BE49-F238E27FC236}">
                  <a16:creationId xmlns:a16="http://schemas.microsoft.com/office/drawing/2014/main" id="{AAA43F78-A981-1B48-82AD-F2DDA68E1990}"/>
                </a:ext>
              </a:extLst>
            </p:cNvPr>
            <p:cNvCxnSpPr>
              <a:stCxn id="16" idx="2"/>
              <a:endCxn id="73" idx="0"/>
            </p:cNvCxnSpPr>
            <p:nvPr/>
          </p:nvCxnSpPr>
          <p:spPr>
            <a:xfrm flipH="1">
              <a:off x="869303" y="4135580"/>
              <a:ext cx="514052" cy="1965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A9523F70-7F9A-2D4A-AB3F-A8C9B8E952D5}"/>
                </a:ext>
              </a:extLst>
            </p:cNvPr>
            <p:cNvCxnSpPr>
              <a:stCxn id="16" idx="2"/>
              <a:endCxn id="74" idx="0"/>
            </p:cNvCxnSpPr>
            <p:nvPr/>
          </p:nvCxnSpPr>
          <p:spPr>
            <a:xfrm>
              <a:off x="1383355" y="4135580"/>
              <a:ext cx="675962" cy="1965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7" name="Rounded Rectangle 96">
            <a:extLst>
              <a:ext uri="{FF2B5EF4-FFF2-40B4-BE49-F238E27FC236}">
                <a16:creationId xmlns:a16="http://schemas.microsoft.com/office/drawing/2014/main" id="{0814C3C0-6720-CA44-8DF8-C0101D1190C7}"/>
              </a:ext>
            </a:extLst>
          </p:cNvPr>
          <p:cNvSpPr/>
          <p:nvPr/>
        </p:nvSpPr>
        <p:spPr>
          <a:xfrm>
            <a:off x="136645" y="6036941"/>
            <a:ext cx="1186372" cy="709982"/>
          </a:xfrm>
          <a:prstGeom prst="roundRect">
            <a:avLst/>
          </a:prstGeom>
          <a:ln w="28575">
            <a:solidFill>
              <a:srgbClr val="6B7428"/>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Illustrations or examples</a:t>
            </a:r>
          </a:p>
        </p:txBody>
      </p:sp>
    </p:spTree>
    <p:extLst>
      <p:ext uri="{BB962C8B-B14F-4D97-AF65-F5344CB8AC3E}">
        <p14:creationId xmlns:p14="http://schemas.microsoft.com/office/powerpoint/2010/main" val="3739417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71DF42-55A1-7841-BA55-1CB09CC28126}"/>
              </a:ext>
            </a:extLst>
          </p:cNvPr>
          <p:cNvSpPr/>
          <p:nvPr/>
        </p:nvSpPr>
        <p:spPr>
          <a:xfrm>
            <a:off x="1424131" y="1218532"/>
            <a:ext cx="6139601" cy="549152"/>
          </a:xfrm>
          <a:prstGeom prst="rect">
            <a:avLst/>
          </a:prstGeom>
          <a:solidFill>
            <a:srgbClr val="056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CONTROL ACTIVITIES PRINCIPLES</a:t>
            </a:r>
          </a:p>
        </p:txBody>
      </p:sp>
      <p:sp>
        <p:nvSpPr>
          <p:cNvPr id="10" name="Rectangle 9">
            <a:extLst>
              <a:ext uri="{FF2B5EF4-FFF2-40B4-BE49-F238E27FC236}">
                <a16:creationId xmlns:a16="http://schemas.microsoft.com/office/drawing/2014/main" id="{9C287BC9-4EBC-074A-B860-9C66F2DE327B}"/>
              </a:ext>
            </a:extLst>
          </p:cNvPr>
          <p:cNvSpPr/>
          <p:nvPr/>
        </p:nvSpPr>
        <p:spPr>
          <a:xfrm>
            <a:off x="1533027" y="1943319"/>
            <a:ext cx="6035413" cy="549152"/>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develops control activities that contribute to the mitigation of risks to the achievement of objectives to acceptable levels</a:t>
            </a:r>
            <a:r>
              <a:rPr lang="en-US" sz="1200" dirty="0">
                <a:solidFill>
                  <a:schemeClr val="tx1"/>
                </a:solidFill>
              </a:rPr>
              <a:t>. </a:t>
            </a:r>
          </a:p>
        </p:txBody>
      </p:sp>
      <p:grpSp>
        <p:nvGrpSpPr>
          <p:cNvPr id="17" name="Group 16">
            <a:extLst>
              <a:ext uri="{FF2B5EF4-FFF2-40B4-BE49-F238E27FC236}">
                <a16:creationId xmlns:a16="http://schemas.microsoft.com/office/drawing/2014/main" id="{8CF32A58-B72D-1744-A2D3-884A0491A8CD}"/>
              </a:ext>
            </a:extLst>
          </p:cNvPr>
          <p:cNvGrpSpPr/>
          <p:nvPr/>
        </p:nvGrpSpPr>
        <p:grpSpPr>
          <a:xfrm>
            <a:off x="1287027" y="3544183"/>
            <a:ext cx="6256031" cy="694055"/>
            <a:chOff x="1287027" y="3544183"/>
            <a:chExt cx="6256031" cy="694055"/>
          </a:xfrm>
        </p:grpSpPr>
        <p:sp>
          <p:nvSpPr>
            <p:cNvPr id="4" name="Rectangle 3">
              <a:extLst>
                <a:ext uri="{FF2B5EF4-FFF2-40B4-BE49-F238E27FC236}">
                  <a16:creationId xmlns:a16="http://schemas.microsoft.com/office/drawing/2014/main" id="{7831C28C-50A3-FE40-9DD8-5F3335244A8A}"/>
                </a:ext>
              </a:extLst>
            </p:cNvPr>
            <p:cNvSpPr/>
            <p:nvPr/>
          </p:nvSpPr>
          <p:spPr>
            <a:xfrm>
              <a:off x="1536959" y="3651967"/>
              <a:ext cx="6006099" cy="586271"/>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deploys control activities through policies that establish what is expected and in procedures that put policies into action. </a:t>
              </a:r>
            </a:p>
          </p:txBody>
        </p:sp>
        <p:sp>
          <p:nvSpPr>
            <p:cNvPr id="13" name="Oval 12">
              <a:extLst>
                <a:ext uri="{FF2B5EF4-FFF2-40B4-BE49-F238E27FC236}">
                  <a16:creationId xmlns:a16="http://schemas.microsoft.com/office/drawing/2014/main" id="{D9DA01CA-241D-2143-9659-5626B104706D}"/>
                </a:ext>
              </a:extLst>
            </p:cNvPr>
            <p:cNvSpPr/>
            <p:nvPr/>
          </p:nvSpPr>
          <p:spPr>
            <a:xfrm>
              <a:off x="1287027" y="3544183"/>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12</a:t>
              </a:r>
            </a:p>
          </p:txBody>
        </p:sp>
      </p:grpSp>
      <p:grpSp>
        <p:nvGrpSpPr>
          <p:cNvPr id="16" name="Group 15">
            <a:extLst>
              <a:ext uri="{FF2B5EF4-FFF2-40B4-BE49-F238E27FC236}">
                <a16:creationId xmlns:a16="http://schemas.microsoft.com/office/drawing/2014/main" id="{DA9DF7C0-6BC7-7B4B-9FEA-A5BC3361189F}"/>
              </a:ext>
            </a:extLst>
          </p:cNvPr>
          <p:cNvGrpSpPr/>
          <p:nvPr/>
        </p:nvGrpSpPr>
        <p:grpSpPr>
          <a:xfrm>
            <a:off x="1262103" y="2586885"/>
            <a:ext cx="6252098" cy="870441"/>
            <a:chOff x="1262103" y="2586885"/>
            <a:chExt cx="6252098" cy="870441"/>
          </a:xfrm>
        </p:grpSpPr>
        <p:sp>
          <p:nvSpPr>
            <p:cNvPr id="7" name="Rectangle 6">
              <a:extLst>
                <a:ext uri="{FF2B5EF4-FFF2-40B4-BE49-F238E27FC236}">
                  <a16:creationId xmlns:a16="http://schemas.microsoft.com/office/drawing/2014/main" id="{E7380EA7-8A13-0946-8802-83ADD66B204B}"/>
                </a:ext>
              </a:extLst>
            </p:cNvPr>
            <p:cNvSpPr/>
            <p:nvPr/>
          </p:nvSpPr>
          <p:spPr>
            <a:xfrm>
              <a:off x="1508103" y="2687112"/>
              <a:ext cx="6006098" cy="770214"/>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selects and develops general control activities over technology to support the achievement of objectives.</a:t>
              </a:r>
            </a:p>
          </p:txBody>
        </p:sp>
        <p:sp>
          <p:nvSpPr>
            <p:cNvPr id="14" name="Oval 13">
              <a:extLst>
                <a:ext uri="{FF2B5EF4-FFF2-40B4-BE49-F238E27FC236}">
                  <a16:creationId xmlns:a16="http://schemas.microsoft.com/office/drawing/2014/main" id="{EB8C8E84-1FCB-4343-9BA2-CD823188692E}"/>
                </a:ext>
              </a:extLst>
            </p:cNvPr>
            <p:cNvSpPr/>
            <p:nvPr/>
          </p:nvSpPr>
          <p:spPr>
            <a:xfrm>
              <a:off x="1262103" y="2586885"/>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11</a:t>
              </a:r>
            </a:p>
          </p:txBody>
        </p:sp>
      </p:grpSp>
      <p:sp>
        <p:nvSpPr>
          <p:cNvPr id="12" name="Oval 11">
            <a:extLst>
              <a:ext uri="{FF2B5EF4-FFF2-40B4-BE49-F238E27FC236}">
                <a16:creationId xmlns:a16="http://schemas.microsoft.com/office/drawing/2014/main" id="{94DF5843-0D5E-6846-8AD5-121047F10D44}"/>
              </a:ext>
            </a:extLst>
          </p:cNvPr>
          <p:cNvSpPr/>
          <p:nvPr/>
        </p:nvSpPr>
        <p:spPr>
          <a:xfrm>
            <a:off x="1287027" y="1859811"/>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10</a:t>
            </a:r>
          </a:p>
        </p:txBody>
      </p:sp>
    </p:spTree>
    <p:extLst>
      <p:ext uri="{BB962C8B-B14F-4D97-AF65-F5344CB8AC3E}">
        <p14:creationId xmlns:p14="http://schemas.microsoft.com/office/powerpoint/2010/main" val="3374294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8CA716C-1A1F-9F4C-84F3-28DB75944601}"/>
              </a:ext>
            </a:extLst>
          </p:cNvPr>
          <p:cNvSpPr/>
          <p:nvPr/>
        </p:nvSpPr>
        <p:spPr>
          <a:xfrm>
            <a:off x="383865" y="2013382"/>
            <a:ext cx="1943042" cy="51392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10.1  Integrates with risk assessment</a:t>
            </a:r>
          </a:p>
        </p:txBody>
      </p:sp>
      <p:sp>
        <p:nvSpPr>
          <p:cNvPr id="12" name="Rectangle 11">
            <a:extLst>
              <a:ext uri="{FF2B5EF4-FFF2-40B4-BE49-F238E27FC236}">
                <a16:creationId xmlns:a16="http://schemas.microsoft.com/office/drawing/2014/main" id="{0228E588-37BC-BB42-9F97-09BCD830918E}"/>
              </a:ext>
            </a:extLst>
          </p:cNvPr>
          <p:cNvSpPr/>
          <p:nvPr/>
        </p:nvSpPr>
        <p:spPr>
          <a:xfrm>
            <a:off x="383865" y="2643587"/>
            <a:ext cx="1943043"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10.3 Determines relevant business processes </a:t>
            </a:r>
          </a:p>
        </p:txBody>
      </p:sp>
      <p:sp>
        <p:nvSpPr>
          <p:cNvPr id="13" name="Rectangle 12">
            <a:extLst>
              <a:ext uri="{FF2B5EF4-FFF2-40B4-BE49-F238E27FC236}">
                <a16:creationId xmlns:a16="http://schemas.microsoft.com/office/drawing/2014/main" id="{068D426B-74F9-2340-9CB8-F5E448CAEA04}"/>
              </a:ext>
            </a:extLst>
          </p:cNvPr>
          <p:cNvSpPr/>
          <p:nvPr/>
        </p:nvSpPr>
        <p:spPr>
          <a:xfrm>
            <a:off x="2406326" y="2644619"/>
            <a:ext cx="1988103" cy="6261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10.4  Evaluates a mix of control activities</a:t>
            </a:r>
          </a:p>
        </p:txBody>
      </p:sp>
      <p:sp>
        <p:nvSpPr>
          <p:cNvPr id="14" name="Rectangle 13">
            <a:extLst>
              <a:ext uri="{FF2B5EF4-FFF2-40B4-BE49-F238E27FC236}">
                <a16:creationId xmlns:a16="http://schemas.microsoft.com/office/drawing/2014/main" id="{29EC54AC-4A7A-6343-81B9-98FD570F13F2}"/>
              </a:ext>
            </a:extLst>
          </p:cNvPr>
          <p:cNvSpPr/>
          <p:nvPr/>
        </p:nvSpPr>
        <p:spPr>
          <a:xfrm>
            <a:off x="2406326" y="2013382"/>
            <a:ext cx="1988103"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10.2 Considers organization specific factors</a:t>
            </a:r>
          </a:p>
        </p:txBody>
      </p:sp>
      <p:sp>
        <p:nvSpPr>
          <p:cNvPr id="7" name="Rectangle 6">
            <a:extLst>
              <a:ext uri="{FF2B5EF4-FFF2-40B4-BE49-F238E27FC236}">
                <a16:creationId xmlns:a16="http://schemas.microsoft.com/office/drawing/2014/main" id="{6474B8A5-E97B-0B4C-A9DB-1766FDF4F484}"/>
              </a:ext>
            </a:extLst>
          </p:cNvPr>
          <p:cNvSpPr/>
          <p:nvPr/>
        </p:nvSpPr>
        <p:spPr>
          <a:xfrm>
            <a:off x="383870" y="1248064"/>
            <a:ext cx="3956776" cy="651233"/>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develops control activities that contribute to the mitigation of risks to the achievement of objectives to acceptable levels</a:t>
            </a:r>
          </a:p>
        </p:txBody>
      </p:sp>
      <p:sp>
        <p:nvSpPr>
          <p:cNvPr id="53" name="Oval 52">
            <a:extLst>
              <a:ext uri="{FF2B5EF4-FFF2-40B4-BE49-F238E27FC236}">
                <a16:creationId xmlns:a16="http://schemas.microsoft.com/office/drawing/2014/main" id="{8B26998D-22D1-BB40-96AB-E2220ADB6788}"/>
              </a:ext>
            </a:extLst>
          </p:cNvPr>
          <p:cNvSpPr/>
          <p:nvPr/>
        </p:nvSpPr>
        <p:spPr>
          <a:xfrm>
            <a:off x="151445" y="1139112"/>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10</a:t>
            </a:r>
          </a:p>
        </p:txBody>
      </p:sp>
      <p:sp>
        <p:nvSpPr>
          <p:cNvPr id="18" name="Rectangle 17">
            <a:extLst>
              <a:ext uri="{FF2B5EF4-FFF2-40B4-BE49-F238E27FC236}">
                <a16:creationId xmlns:a16="http://schemas.microsoft.com/office/drawing/2014/main" id="{00164778-B2A8-574E-B079-3CEA20AE5749}"/>
              </a:ext>
            </a:extLst>
          </p:cNvPr>
          <p:cNvSpPr/>
          <p:nvPr/>
        </p:nvSpPr>
        <p:spPr>
          <a:xfrm>
            <a:off x="429973" y="5266187"/>
            <a:ext cx="1945912" cy="1127893"/>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12.1 Establishes policies and procedures to support deployment of management’s directives</a:t>
            </a:r>
          </a:p>
        </p:txBody>
      </p:sp>
      <p:sp>
        <p:nvSpPr>
          <p:cNvPr id="19" name="Rectangle 18">
            <a:extLst>
              <a:ext uri="{FF2B5EF4-FFF2-40B4-BE49-F238E27FC236}">
                <a16:creationId xmlns:a16="http://schemas.microsoft.com/office/drawing/2014/main" id="{6AB78DEB-CB62-BB44-AF8E-FE907F61793E}"/>
              </a:ext>
            </a:extLst>
          </p:cNvPr>
          <p:cNvSpPr/>
          <p:nvPr/>
        </p:nvSpPr>
        <p:spPr>
          <a:xfrm>
            <a:off x="6860224" y="2030495"/>
            <a:ext cx="1979297" cy="82341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11.2 Establishes relevant technology infrastructure control activities</a:t>
            </a:r>
          </a:p>
        </p:txBody>
      </p:sp>
      <p:sp>
        <p:nvSpPr>
          <p:cNvPr id="20" name="Rectangle 19">
            <a:extLst>
              <a:ext uri="{FF2B5EF4-FFF2-40B4-BE49-F238E27FC236}">
                <a16:creationId xmlns:a16="http://schemas.microsoft.com/office/drawing/2014/main" id="{9F37F4CF-F2D8-034D-A020-A9BF5840C736}"/>
              </a:ext>
            </a:extLst>
          </p:cNvPr>
          <p:cNvSpPr/>
          <p:nvPr/>
        </p:nvSpPr>
        <p:spPr>
          <a:xfrm>
            <a:off x="4756561" y="3166873"/>
            <a:ext cx="1943043" cy="84025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11.3 Establishes relevant security management process control activities</a:t>
            </a:r>
          </a:p>
        </p:txBody>
      </p:sp>
      <p:sp>
        <p:nvSpPr>
          <p:cNvPr id="21" name="Rectangle 20">
            <a:extLst>
              <a:ext uri="{FF2B5EF4-FFF2-40B4-BE49-F238E27FC236}">
                <a16:creationId xmlns:a16="http://schemas.microsoft.com/office/drawing/2014/main" id="{3A99A30A-B34E-F346-919F-C9544B21E74C}"/>
              </a:ext>
            </a:extLst>
          </p:cNvPr>
          <p:cNvSpPr/>
          <p:nvPr/>
        </p:nvSpPr>
        <p:spPr>
          <a:xfrm>
            <a:off x="6860224" y="2961697"/>
            <a:ext cx="1979297" cy="1042391"/>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11.4 Establishes relevant technology acquisition, development and maintenance process control activities</a:t>
            </a:r>
          </a:p>
        </p:txBody>
      </p:sp>
      <p:sp>
        <p:nvSpPr>
          <p:cNvPr id="17" name="Rectangle 16">
            <a:extLst>
              <a:ext uri="{FF2B5EF4-FFF2-40B4-BE49-F238E27FC236}">
                <a16:creationId xmlns:a16="http://schemas.microsoft.com/office/drawing/2014/main" id="{602A79F5-A311-2242-88B6-10FEAA38CFC9}"/>
              </a:ext>
            </a:extLst>
          </p:cNvPr>
          <p:cNvSpPr/>
          <p:nvPr/>
        </p:nvSpPr>
        <p:spPr>
          <a:xfrm>
            <a:off x="4735467" y="1245122"/>
            <a:ext cx="4104054" cy="642731"/>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selects and develops general control activities over technology to support the achievement of objectives.</a:t>
            </a:r>
          </a:p>
        </p:txBody>
      </p:sp>
      <p:sp>
        <p:nvSpPr>
          <p:cNvPr id="25" name="Rectangle 24">
            <a:extLst>
              <a:ext uri="{FF2B5EF4-FFF2-40B4-BE49-F238E27FC236}">
                <a16:creationId xmlns:a16="http://schemas.microsoft.com/office/drawing/2014/main" id="{26864D17-01A6-D340-8041-6A9B59A69E9E}"/>
              </a:ext>
            </a:extLst>
          </p:cNvPr>
          <p:cNvSpPr/>
          <p:nvPr/>
        </p:nvSpPr>
        <p:spPr>
          <a:xfrm>
            <a:off x="2737476" y="4254105"/>
            <a:ext cx="3951112" cy="787894"/>
          </a:xfrm>
          <a:prstGeom prst="rect">
            <a:avLst/>
          </a:prstGeom>
          <a:noFill/>
          <a:ln w="28575">
            <a:solidFill>
              <a:srgbClr val="0563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The organization deploys control activities through policies that establish what is expected and in procedures that put policies into action. </a:t>
            </a:r>
          </a:p>
        </p:txBody>
      </p:sp>
      <p:sp>
        <p:nvSpPr>
          <p:cNvPr id="65" name="Rectangle 64">
            <a:extLst>
              <a:ext uri="{FF2B5EF4-FFF2-40B4-BE49-F238E27FC236}">
                <a16:creationId xmlns:a16="http://schemas.microsoft.com/office/drawing/2014/main" id="{1DEBB67D-D2F9-F246-A606-9FBF63050A6B}"/>
              </a:ext>
            </a:extLst>
          </p:cNvPr>
          <p:cNvSpPr/>
          <p:nvPr/>
        </p:nvSpPr>
        <p:spPr>
          <a:xfrm>
            <a:off x="4880491" y="5899524"/>
            <a:ext cx="1819113" cy="49753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12.5 Performs using competent personnel</a:t>
            </a:r>
          </a:p>
        </p:txBody>
      </p:sp>
      <p:sp>
        <p:nvSpPr>
          <p:cNvPr id="66" name="Rectangle 65">
            <a:extLst>
              <a:ext uri="{FF2B5EF4-FFF2-40B4-BE49-F238E27FC236}">
                <a16:creationId xmlns:a16="http://schemas.microsoft.com/office/drawing/2014/main" id="{DC846885-A537-E44F-B66D-8924F1966E59}"/>
              </a:ext>
            </a:extLst>
          </p:cNvPr>
          <p:cNvSpPr/>
          <p:nvPr/>
        </p:nvSpPr>
        <p:spPr>
          <a:xfrm>
            <a:off x="6895944" y="5899524"/>
            <a:ext cx="2001082" cy="49753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12.6 Reassesses policies and procedures</a:t>
            </a:r>
          </a:p>
        </p:txBody>
      </p:sp>
      <p:sp>
        <p:nvSpPr>
          <p:cNvPr id="67" name="Rectangle 66">
            <a:extLst>
              <a:ext uri="{FF2B5EF4-FFF2-40B4-BE49-F238E27FC236}">
                <a16:creationId xmlns:a16="http://schemas.microsoft.com/office/drawing/2014/main" id="{3B9FE32A-EC95-4346-B9FA-03D75D85054E}"/>
              </a:ext>
            </a:extLst>
          </p:cNvPr>
          <p:cNvSpPr/>
          <p:nvPr/>
        </p:nvSpPr>
        <p:spPr>
          <a:xfrm>
            <a:off x="6904300" y="5268548"/>
            <a:ext cx="1988102" cy="50615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12.4 Takes corrective action</a:t>
            </a:r>
          </a:p>
        </p:txBody>
      </p:sp>
      <p:sp>
        <p:nvSpPr>
          <p:cNvPr id="68" name="Rectangle 67">
            <a:extLst>
              <a:ext uri="{FF2B5EF4-FFF2-40B4-BE49-F238E27FC236}">
                <a16:creationId xmlns:a16="http://schemas.microsoft.com/office/drawing/2014/main" id="{B750AE5C-34F7-674E-9245-AA2D4F8206DC}"/>
              </a:ext>
            </a:extLst>
          </p:cNvPr>
          <p:cNvSpPr/>
          <p:nvPr/>
        </p:nvSpPr>
        <p:spPr>
          <a:xfrm>
            <a:off x="4880491" y="5270942"/>
            <a:ext cx="1819114" cy="50615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12.3 Performs in a timely manner</a:t>
            </a:r>
          </a:p>
        </p:txBody>
      </p:sp>
      <p:sp>
        <p:nvSpPr>
          <p:cNvPr id="33" name="Rectangle 32">
            <a:extLst>
              <a:ext uri="{FF2B5EF4-FFF2-40B4-BE49-F238E27FC236}">
                <a16:creationId xmlns:a16="http://schemas.microsoft.com/office/drawing/2014/main" id="{538ADC3C-59CD-7C45-8720-7310D2335956}"/>
              </a:ext>
            </a:extLst>
          </p:cNvPr>
          <p:cNvSpPr/>
          <p:nvPr/>
        </p:nvSpPr>
        <p:spPr>
          <a:xfrm>
            <a:off x="383296" y="337310"/>
            <a:ext cx="8439996" cy="549152"/>
          </a:xfrm>
          <a:prstGeom prst="rect">
            <a:avLst/>
          </a:prstGeom>
          <a:solidFill>
            <a:srgbClr val="0563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CONTROL ACTIVITIES: PRINCIPLES AND POINTS OF FOCUS</a:t>
            </a:r>
          </a:p>
        </p:txBody>
      </p:sp>
      <p:sp>
        <p:nvSpPr>
          <p:cNvPr id="34" name="Rectangle 33">
            <a:extLst>
              <a:ext uri="{FF2B5EF4-FFF2-40B4-BE49-F238E27FC236}">
                <a16:creationId xmlns:a16="http://schemas.microsoft.com/office/drawing/2014/main" id="{43C72A05-245F-2249-B985-EBA363E32BA2}"/>
              </a:ext>
            </a:extLst>
          </p:cNvPr>
          <p:cNvSpPr/>
          <p:nvPr/>
        </p:nvSpPr>
        <p:spPr>
          <a:xfrm>
            <a:off x="383865" y="3408066"/>
            <a:ext cx="1945912"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10.5 Considers at what level control activities are applied</a:t>
            </a:r>
          </a:p>
        </p:txBody>
      </p:sp>
      <p:sp>
        <p:nvSpPr>
          <p:cNvPr id="35" name="Rectangle 34">
            <a:extLst>
              <a:ext uri="{FF2B5EF4-FFF2-40B4-BE49-F238E27FC236}">
                <a16:creationId xmlns:a16="http://schemas.microsoft.com/office/drawing/2014/main" id="{5DB653E7-3988-C345-A478-A8B239DE2BAE}"/>
              </a:ext>
            </a:extLst>
          </p:cNvPr>
          <p:cNvSpPr/>
          <p:nvPr/>
        </p:nvSpPr>
        <p:spPr>
          <a:xfrm>
            <a:off x="2406327" y="3402896"/>
            <a:ext cx="1999852" cy="63232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10.6 Addresses segregation of duties</a:t>
            </a:r>
          </a:p>
        </p:txBody>
      </p:sp>
      <p:sp>
        <p:nvSpPr>
          <p:cNvPr id="4" name="TextBox 3">
            <a:extLst>
              <a:ext uri="{FF2B5EF4-FFF2-40B4-BE49-F238E27FC236}">
                <a16:creationId xmlns:a16="http://schemas.microsoft.com/office/drawing/2014/main" id="{AC843793-4C4B-0841-8AD4-9DA200E8E903}"/>
              </a:ext>
            </a:extLst>
          </p:cNvPr>
          <p:cNvSpPr txBox="1"/>
          <p:nvPr/>
        </p:nvSpPr>
        <p:spPr>
          <a:xfrm>
            <a:off x="6488935" y="1553379"/>
            <a:ext cx="184731" cy="369332"/>
          </a:xfrm>
          <a:prstGeom prst="rect">
            <a:avLst/>
          </a:prstGeom>
          <a:noFill/>
        </p:spPr>
        <p:txBody>
          <a:bodyPr wrap="none" rtlCol="0">
            <a:spAutoFit/>
          </a:bodyPr>
          <a:lstStyle/>
          <a:p>
            <a:endParaRPr lang="en-US" dirty="0"/>
          </a:p>
        </p:txBody>
      </p:sp>
      <p:sp>
        <p:nvSpPr>
          <p:cNvPr id="38" name="Oval 37">
            <a:extLst>
              <a:ext uri="{FF2B5EF4-FFF2-40B4-BE49-F238E27FC236}">
                <a16:creationId xmlns:a16="http://schemas.microsoft.com/office/drawing/2014/main" id="{D26B4D8E-7F60-8B4A-914B-840F0EE943E7}"/>
              </a:ext>
            </a:extLst>
          </p:cNvPr>
          <p:cNvSpPr/>
          <p:nvPr/>
        </p:nvSpPr>
        <p:spPr>
          <a:xfrm>
            <a:off x="4503047" y="1115838"/>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11</a:t>
            </a:r>
          </a:p>
        </p:txBody>
      </p:sp>
      <p:sp>
        <p:nvSpPr>
          <p:cNvPr id="39" name="Oval 38">
            <a:extLst>
              <a:ext uri="{FF2B5EF4-FFF2-40B4-BE49-F238E27FC236}">
                <a16:creationId xmlns:a16="http://schemas.microsoft.com/office/drawing/2014/main" id="{C8D03368-1BE5-F740-9A8F-ECD36054BF26}"/>
              </a:ext>
            </a:extLst>
          </p:cNvPr>
          <p:cNvSpPr/>
          <p:nvPr/>
        </p:nvSpPr>
        <p:spPr>
          <a:xfrm>
            <a:off x="2505056" y="4146321"/>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12</a:t>
            </a:r>
          </a:p>
        </p:txBody>
      </p:sp>
      <p:sp>
        <p:nvSpPr>
          <p:cNvPr id="40" name="Rectangle 39">
            <a:extLst>
              <a:ext uri="{FF2B5EF4-FFF2-40B4-BE49-F238E27FC236}">
                <a16:creationId xmlns:a16="http://schemas.microsoft.com/office/drawing/2014/main" id="{A924293F-7949-4C42-89AC-AAECADEEEDC5}"/>
              </a:ext>
            </a:extLst>
          </p:cNvPr>
          <p:cNvSpPr/>
          <p:nvPr/>
        </p:nvSpPr>
        <p:spPr>
          <a:xfrm>
            <a:off x="2682418" y="5266187"/>
            <a:ext cx="1945911" cy="1127893"/>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12.2 Establishes responsibility and accountability for executing policies and procedures</a:t>
            </a:r>
          </a:p>
        </p:txBody>
      </p:sp>
      <p:sp>
        <p:nvSpPr>
          <p:cNvPr id="43" name="Rectangle 42">
            <a:extLst>
              <a:ext uri="{FF2B5EF4-FFF2-40B4-BE49-F238E27FC236}">
                <a16:creationId xmlns:a16="http://schemas.microsoft.com/office/drawing/2014/main" id="{BE86DB99-29FA-1E43-8447-7D0590C655F7}"/>
              </a:ext>
            </a:extLst>
          </p:cNvPr>
          <p:cNvSpPr/>
          <p:nvPr/>
        </p:nvSpPr>
        <p:spPr>
          <a:xfrm>
            <a:off x="4756562" y="2030495"/>
            <a:ext cx="1945912" cy="102770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11.1 Determines dependency between the use of technology in business processes and technology general controls</a:t>
            </a:r>
          </a:p>
        </p:txBody>
      </p:sp>
    </p:spTree>
    <p:extLst>
      <p:ext uri="{BB962C8B-B14F-4D97-AF65-F5344CB8AC3E}">
        <p14:creationId xmlns:p14="http://schemas.microsoft.com/office/powerpoint/2010/main" val="1933502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CDDEF910-31E8-3241-B02D-97815040AC69}"/>
              </a:ext>
            </a:extLst>
          </p:cNvPr>
          <p:cNvGrpSpPr/>
          <p:nvPr/>
        </p:nvGrpSpPr>
        <p:grpSpPr>
          <a:xfrm>
            <a:off x="1964478" y="165898"/>
            <a:ext cx="6035413" cy="623611"/>
            <a:chOff x="1554293" y="191636"/>
            <a:chExt cx="6035413" cy="623611"/>
          </a:xfrm>
        </p:grpSpPr>
        <p:sp>
          <p:nvSpPr>
            <p:cNvPr id="2" name="Rectangle 1">
              <a:extLst>
                <a:ext uri="{FF2B5EF4-FFF2-40B4-BE49-F238E27FC236}">
                  <a16:creationId xmlns:a16="http://schemas.microsoft.com/office/drawing/2014/main" id="{7EEBB2A5-BBFD-B945-BB20-2B9AA13262E1}"/>
                </a:ext>
              </a:extLst>
            </p:cNvPr>
            <p:cNvSpPr/>
            <p:nvPr/>
          </p:nvSpPr>
          <p:spPr>
            <a:xfrm>
              <a:off x="1554293" y="191636"/>
              <a:ext cx="6035413" cy="623611"/>
            </a:xfrm>
            <a:prstGeom prst="rect">
              <a:avLst/>
            </a:prstGeom>
            <a:solidFill>
              <a:srgbClr val="05639C"/>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      The organization develops control activities that contribute to the mitigation of risks to the achievement of objectives to acceptable levels. </a:t>
              </a:r>
            </a:p>
          </p:txBody>
        </p:sp>
        <p:sp>
          <p:nvSpPr>
            <p:cNvPr id="12" name="Oval 11">
              <a:extLst>
                <a:ext uri="{FF2B5EF4-FFF2-40B4-BE49-F238E27FC236}">
                  <a16:creationId xmlns:a16="http://schemas.microsoft.com/office/drawing/2014/main" id="{8A118EC6-B402-1346-9E98-C27C0D67AD38}"/>
                </a:ext>
              </a:extLst>
            </p:cNvPr>
            <p:cNvSpPr/>
            <p:nvPr/>
          </p:nvSpPr>
          <p:spPr>
            <a:xfrm>
              <a:off x="1593171" y="219420"/>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10</a:t>
              </a:r>
            </a:p>
          </p:txBody>
        </p:sp>
      </p:grpSp>
      <p:grpSp>
        <p:nvGrpSpPr>
          <p:cNvPr id="43" name="Group 42">
            <a:extLst>
              <a:ext uri="{FF2B5EF4-FFF2-40B4-BE49-F238E27FC236}">
                <a16:creationId xmlns:a16="http://schemas.microsoft.com/office/drawing/2014/main" id="{BFEE1A1A-D6A1-6D41-A0F9-CB25B302A55B}"/>
              </a:ext>
            </a:extLst>
          </p:cNvPr>
          <p:cNvGrpSpPr/>
          <p:nvPr/>
        </p:nvGrpSpPr>
        <p:grpSpPr>
          <a:xfrm>
            <a:off x="68136" y="4352897"/>
            <a:ext cx="3645211" cy="1103732"/>
            <a:chOff x="91940" y="4333779"/>
            <a:chExt cx="3645211" cy="1103732"/>
          </a:xfrm>
        </p:grpSpPr>
        <p:sp>
          <p:nvSpPr>
            <p:cNvPr id="10" name="Oval 9">
              <a:extLst>
                <a:ext uri="{FF2B5EF4-FFF2-40B4-BE49-F238E27FC236}">
                  <a16:creationId xmlns:a16="http://schemas.microsoft.com/office/drawing/2014/main" id="{1C5EC7C6-7A16-434D-B9EF-32AD10FF787D}"/>
                </a:ext>
              </a:extLst>
            </p:cNvPr>
            <p:cNvSpPr/>
            <p:nvPr/>
          </p:nvSpPr>
          <p:spPr>
            <a:xfrm>
              <a:off x="91940" y="4333779"/>
              <a:ext cx="2111852" cy="1103732"/>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10.5 Considers at what level control activities are applied</a:t>
              </a:r>
            </a:p>
          </p:txBody>
        </p:sp>
        <p:sp>
          <p:nvSpPr>
            <p:cNvPr id="17" name="Rounded Rectangle 16">
              <a:extLst>
                <a:ext uri="{FF2B5EF4-FFF2-40B4-BE49-F238E27FC236}">
                  <a16:creationId xmlns:a16="http://schemas.microsoft.com/office/drawing/2014/main" id="{C9597FA2-599F-D74D-BC8F-0D96EBACF503}"/>
                </a:ext>
              </a:extLst>
            </p:cNvPr>
            <p:cNvSpPr/>
            <p:nvPr/>
          </p:nvSpPr>
          <p:spPr>
            <a:xfrm>
              <a:off x="2356192" y="4491320"/>
              <a:ext cx="1380959" cy="788650"/>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Transaction or supervisory level</a:t>
              </a:r>
            </a:p>
          </p:txBody>
        </p:sp>
      </p:grpSp>
      <p:grpSp>
        <p:nvGrpSpPr>
          <p:cNvPr id="42" name="Group 41">
            <a:extLst>
              <a:ext uri="{FF2B5EF4-FFF2-40B4-BE49-F238E27FC236}">
                <a16:creationId xmlns:a16="http://schemas.microsoft.com/office/drawing/2014/main" id="{C601DA23-540C-3840-885C-F891E5A944B0}"/>
              </a:ext>
            </a:extLst>
          </p:cNvPr>
          <p:cNvGrpSpPr/>
          <p:nvPr/>
        </p:nvGrpSpPr>
        <p:grpSpPr>
          <a:xfrm>
            <a:off x="219646" y="2196405"/>
            <a:ext cx="3652802" cy="1958764"/>
            <a:chOff x="26523" y="2048319"/>
            <a:chExt cx="3652802" cy="1958764"/>
          </a:xfrm>
        </p:grpSpPr>
        <p:sp>
          <p:nvSpPr>
            <p:cNvPr id="4" name="Oval 3">
              <a:extLst>
                <a:ext uri="{FF2B5EF4-FFF2-40B4-BE49-F238E27FC236}">
                  <a16:creationId xmlns:a16="http://schemas.microsoft.com/office/drawing/2014/main" id="{165E36E6-9E7A-7C46-B9A0-05B9E26CAD0F}"/>
                </a:ext>
              </a:extLst>
            </p:cNvPr>
            <p:cNvSpPr/>
            <p:nvPr/>
          </p:nvSpPr>
          <p:spPr>
            <a:xfrm>
              <a:off x="26523" y="2048319"/>
              <a:ext cx="2111852" cy="97697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10.3 Determines relevant business processes </a:t>
              </a:r>
            </a:p>
          </p:txBody>
        </p:sp>
        <p:sp>
          <p:nvSpPr>
            <p:cNvPr id="20" name="Rounded Rectangle 19">
              <a:extLst>
                <a:ext uri="{FF2B5EF4-FFF2-40B4-BE49-F238E27FC236}">
                  <a16:creationId xmlns:a16="http://schemas.microsoft.com/office/drawing/2014/main" id="{0EA776ED-E55A-1F4A-95BA-44A4680C74C4}"/>
                </a:ext>
              </a:extLst>
            </p:cNvPr>
            <p:cNvSpPr/>
            <p:nvPr/>
          </p:nvSpPr>
          <p:spPr>
            <a:xfrm>
              <a:off x="266037" y="3178979"/>
              <a:ext cx="1630738" cy="828104"/>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Which business Processes require control activities</a:t>
              </a:r>
            </a:p>
          </p:txBody>
        </p:sp>
        <p:sp>
          <p:nvSpPr>
            <p:cNvPr id="28" name="Rounded Rectangle 27">
              <a:extLst>
                <a:ext uri="{FF2B5EF4-FFF2-40B4-BE49-F238E27FC236}">
                  <a16:creationId xmlns:a16="http://schemas.microsoft.com/office/drawing/2014/main" id="{34F1189C-1471-6C45-A95A-A21F2E38FF8B}"/>
                </a:ext>
              </a:extLst>
            </p:cNvPr>
            <p:cNvSpPr/>
            <p:nvPr/>
          </p:nvSpPr>
          <p:spPr>
            <a:xfrm>
              <a:off x="2171137" y="2619288"/>
              <a:ext cx="1508188" cy="1387795"/>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Consider process objectives of </a:t>
              </a:r>
              <a:r>
                <a:rPr lang="en-US" sz="1400" b="1" dirty="0"/>
                <a:t>completeness, accuracy and validity</a:t>
              </a:r>
            </a:p>
          </p:txBody>
        </p:sp>
      </p:grpSp>
      <p:grpSp>
        <p:nvGrpSpPr>
          <p:cNvPr id="76" name="Group 75">
            <a:extLst>
              <a:ext uri="{FF2B5EF4-FFF2-40B4-BE49-F238E27FC236}">
                <a16:creationId xmlns:a16="http://schemas.microsoft.com/office/drawing/2014/main" id="{5CDF4F25-2E02-0145-B20D-367316C2302B}"/>
              </a:ext>
            </a:extLst>
          </p:cNvPr>
          <p:cNvGrpSpPr/>
          <p:nvPr/>
        </p:nvGrpSpPr>
        <p:grpSpPr>
          <a:xfrm>
            <a:off x="168513" y="208981"/>
            <a:ext cx="3311960" cy="1802886"/>
            <a:chOff x="-2695" y="151481"/>
            <a:chExt cx="3311960" cy="1802886"/>
          </a:xfrm>
        </p:grpSpPr>
        <p:sp>
          <p:nvSpPr>
            <p:cNvPr id="3" name="Oval 2">
              <a:extLst>
                <a:ext uri="{FF2B5EF4-FFF2-40B4-BE49-F238E27FC236}">
                  <a16:creationId xmlns:a16="http://schemas.microsoft.com/office/drawing/2014/main" id="{4570847A-756B-7748-85F0-CCD9B2B6BF42}"/>
                </a:ext>
              </a:extLst>
            </p:cNvPr>
            <p:cNvSpPr/>
            <p:nvPr/>
          </p:nvSpPr>
          <p:spPr>
            <a:xfrm>
              <a:off x="-2695" y="977393"/>
              <a:ext cx="1602375" cy="97697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10.1  Integrates with risk assessment</a:t>
              </a:r>
            </a:p>
          </p:txBody>
        </p:sp>
        <p:sp>
          <p:nvSpPr>
            <p:cNvPr id="7" name="Rounded Rectangle 6">
              <a:extLst>
                <a:ext uri="{FF2B5EF4-FFF2-40B4-BE49-F238E27FC236}">
                  <a16:creationId xmlns:a16="http://schemas.microsoft.com/office/drawing/2014/main" id="{4D63F5CA-822A-AC48-8993-044F8B0CB1CF}"/>
                </a:ext>
              </a:extLst>
            </p:cNvPr>
            <p:cNvSpPr/>
            <p:nvPr/>
          </p:nvSpPr>
          <p:spPr>
            <a:xfrm>
              <a:off x="1798305" y="995797"/>
              <a:ext cx="1510960" cy="913598"/>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Control Activities help ensure that risk responses are carried out  </a:t>
              </a:r>
            </a:p>
          </p:txBody>
        </p:sp>
        <p:cxnSp>
          <p:nvCxnSpPr>
            <p:cNvPr id="24" name="Straight Arrow Connector 23">
              <a:extLst>
                <a:ext uri="{FF2B5EF4-FFF2-40B4-BE49-F238E27FC236}">
                  <a16:creationId xmlns:a16="http://schemas.microsoft.com/office/drawing/2014/main" id="{E3B50FC1-B432-7E43-BF6D-905D7891283D}"/>
                </a:ext>
              </a:extLst>
            </p:cNvPr>
            <p:cNvCxnSpPr>
              <a:stCxn id="3" idx="6"/>
              <a:endCxn id="7" idx="1"/>
            </p:cNvCxnSpPr>
            <p:nvPr/>
          </p:nvCxnSpPr>
          <p:spPr>
            <a:xfrm flipV="1">
              <a:off x="1599680" y="1452596"/>
              <a:ext cx="198625" cy="132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ounded Rectangle 29">
              <a:extLst>
                <a:ext uri="{FF2B5EF4-FFF2-40B4-BE49-F238E27FC236}">
                  <a16:creationId xmlns:a16="http://schemas.microsoft.com/office/drawing/2014/main" id="{4C3F3E23-3CA3-4946-8CA4-11857F2F4F8F}"/>
                </a:ext>
              </a:extLst>
            </p:cNvPr>
            <p:cNvSpPr/>
            <p:nvPr/>
          </p:nvSpPr>
          <p:spPr>
            <a:xfrm>
              <a:off x="183517" y="151481"/>
              <a:ext cx="1207512" cy="660164"/>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Linked to risk assessment </a:t>
              </a:r>
            </a:p>
          </p:txBody>
        </p:sp>
      </p:grpSp>
      <p:grpSp>
        <p:nvGrpSpPr>
          <p:cNvPr id="75" name="Group 74">
            <a:extLst>
              <a:ext uri="{FF2B5EF4-FFF2-40B4-BE49-F238E27FC236}">
                <a16:creationId xmlns:a16="http://schemas.microsoft.com/office/drawing/2014/main" id="{78A99879-9168-E541-A404-D798864B9585}"/>
              </a:ext>
            </a:extLst>
          </p:cNvPr>
          <p:cNvGrpSpPr/>
          <p:nvPr/>
        </p:nvGrpSpPr>
        <p:grpSpPr>
          <a:xfrm>
            <a:off x="3975015" y="988139"/>
            <a:ext cx="4213822" cy="1717354"/>
            <a:chOff x="3632442" y="960069"/>
            <a:chExt cx="4213822" cy="1717354"/>
          </a:xfrm>
        </p:grpSpPr>
        <p:sp>
          <p:nvSpPr>
            <p:cNvPr id="5" name="Oval 4">
              <a:extLst>
                <a:ext uri="{FF2B5EF4-FFF2-40B4-BE49-F238E27FC236}">
                  <a16:creationId xmlns:a16="http://schemas.microsoft.com/office/drawing/2014/main" id="{29CA3B0F-4B4F-084A-9AC7-5057CA49BDB0}"/>
                </a:ext>
              </a:extLst>
            </p:cNvPr>
            <p:cNvSpPr/>
            <p:nvPr/>
          </p:nvSpPr>
          <p:spPr>
            <a:xfrm>
              <a:off x="3632442" y="960069"/>
              <a:ext cx="1891997" cy="1035218"/>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10.2 Considers organization specific factors</a:t>
              </a:r>
            </a:p>
          </p:txBody>
        </p:sp>
        <p:sp>
          <p:nvSpPr>
            <p:cNvPr id="31" name="Rounded Rectangle 30">
              <a:extLst>
                <a:ext uri="{FF2B5EF4-FFF2-40B4-BE49-F238E27FC236}">
                  <a16:creationId xmlns:a16="http://schemas.microsoft.com/office/drawing/2014/main" id="{585133ED-F7D8-9C46-947B-A60F05FF5229}"/>
                </a:ext>
              </a:extLst>
            </p:cNvPr>
            <p:cNvSpPr/>
            <p:nvPr/>
          </p:nvSpPr>
          <p:spPr>
            <a:xfrm>
              <a:off x="4045269" y="2156359"/>
              <a:ext cx="1406393" cy="521064"/>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E.g.  Level of IT automation</a:t>
              </a:r>
            </a:p>
          </p:txBody>
        </p:sp>
        <p:sp>
          <p:nvSpPr>
            <p:cNvPr id="32" name="Rounded Rectangle 31">
              <a:extLst>
                <a:ext uri="{FF2B5EF4-FFF2-40B4-BE49-F238E27FC236}">
                  <a16:creationId xmlns:a16="http://schemas.microsoft.com/office/drawing/2014/main" id="{DD9BAE38-8FBF-5E4C-BF07-7E4316EB45AA}"/>
                </a:ext>
              </a:extLst>
            </p:cNvPr>
            <p:cNvSpPr/>
            <p:nvPr/>
          </p:nvSpPr>
          <p:spPr>
            <a:xfrm>
              <a:off x="5614471" y="1595548"/>
              <a:ext cx="2231793" cy="331499"/>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E.g. decentralized structure</a:t>
              </a:r>
            </a:p>
          </p:txBody>
        </p:sp>
        <p:sp>
          <p:nvSpPr>
            <p:cNvPr id="33" name="Rounded Rectangle 32">
              <a:extLst>
                <a:ext uri="{FF2B5EF4-FFF2-40B4-BE49-F238E27FC236}">
                  <a16:creationId xmlns:a16="http://schemas.microsoft.com/office/drawing/2014/main" id="{90669FFF-F3B8-2340-88AF-3155FEA13201}"/>
                </a:ext>
              </a:extLst>
            </p:cNvPr>
            <p:cNvSpPr/>
            <p:nvPr/>
          </p:nvSpPr>
          <p:spPr>
            <a:xfrm>
              <a:off x="5634015" y="960069"/>
              <a:ext cx="2212249" cy="523143"/>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E.g. Environment and complexity of activities </a:t>
              </a:r>
            </a:p>
          </p:txBody>
        </p:sp>
        <p:cxnSp>
          <p:nvCxnSpPr>
            <p:cNvPr id="45" name="Straight Arrow Connector 44">
              <a:extLst>
                <a:ext uri="{FF2B5EF4-FFF2-40B4-BE49-F238E27FC236}">
                  <a16:creationId xmlns:a16="http://schemas.microsoft.com/office/drawing/2014/main" id="{1360D132-9C4F-F147-8F8D-77C85E099157}"/>
                </a:ext>
              </a:extLst>
            </p:cNvPr>
            <p:cNvCxnSpPr>
              <a:stCxn id="5" idx="7"/>
            </p:cNvCxnSpPr>
            <p:nvPr/>
          </p:nvCxnSpPr>
          <p:spPr>
            <a:xfrm>
              <a:off x="5247362" y="1111673"/>
              <a:ext cx="386653" cy="15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C69CB5D9-9E3D-A042-BE73-8D59252B8304}"/>
                </a:ext>
              </a:extLst>
            </p:cNvPr>
            <p:cNvCxnSpPr>
              <a:endCxn id="32" idx="1"/>
            </p:cNvCxnSpPr>
            <p:nvPr/>
          </p:nvCxnSpPr>
          <p:spPr>
            <a:xfrm>
              <a:off x="5413089" y="1714865"/>
              <a:ext cx="201382" cy="464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C128CAA-CC47-FE4C-9F1C-B33E0B96F8F3}"/>
                </a:ext>
              </a:extLst>
            </p:cNvPr>
            <p:cNvCxnSpPr>
              <a:stCxn id="5" idx="4"/>
              <a:endCxn id="31" idx="0"/>
            </p:cNvCxnSpPr>
            <p:nvPr/>
          </p:nvCxnSpPr>
          <p:spPr>
            <a:xfrm>
              <a:off x="4578441" y="1995287"/>
              <a:ext cx="170025" cy="161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a16="http://schemas.microsoft.com/office/drawing/2014/main" id="{EB37647B-52BA-CC44-8C8C-8FD0135F2FC5}"/>
              </a:ext>
            </a:extLst>
          </p:cNvPr>
          <p:cNvGrpSpPr/>
          <p:nvPr/>
        </p:nvGrpSpPr>
        <p:grpSpPr>
          <a:xfrm>
            <a:off x="4134076" y="2124772"/>
            <a:ext cx="4905424" cy="3430018"/>
            <a:chOff x="4070703" y="2060203"/>
            <a:chExt cx="4905424" cy="3430018"/>
          </a:xfrm>
        </p:grpSpPr>
        <p:sp>
          <p:nvSpPr>
            <p:cNvPr id="9" name="Oval 8">
              <a:extLst>
                <a:ext uri="{FF2B5EF4-FFF2-40B4-BE49-F238E27FC236}">
                  <a16:creationId xmlns:a16="http://schemas.microsoft.com/office/drawing/2014/main" id="{A5495536-0720-3448-BF44-FE56A351B1EE}"/>
                </a:ext>
              </a:extLst>
            </p:cNvPr>
            <p:cNvSpPr/>
            <p:nvPr/>
          </p:nvSpPr>
          <p:spPr>
            <a:xfrm>
              <a:off x="6264034" y="2060203"/>
              <a:ext cx="1917965" cy="97697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10.4  Evaluates a mix of control activities</a:t>
              </a:r>
            </a:p>
          </p:txBody>
        </p:sp>
        <p:sp>
          <p:nvSpPr>
            <p:cNvPr id="18" name="Rounded Rectangle 17">
              <a:extLst>
                <a:ext uri="{FF2B5EF4-FFF2-40B4-BE49-F238E27FC236}">
                  <a16:creationId xmlns:a16="http://schemas.microsoft.com/office/drawing/2014/main" id="{302B4F6B-B675-2B4F-89F5-FE6AE05724E9}"/>
                </a:ext>
              </a:extLst>
            </p:cNvPr>
            <p:cNvSpPr/>
            <p:nvPr/>
          </p:nvSpPr>
          <p:spPr>
            <a:xfrm>
              <a:off x="7170188" y="4155169"/>
              <a:ext cx="1805939" cy="1335052"/>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a:t>
              </a:r>
              <a:r>
                <a:rPr lang="en-US" sz="1400" b="1" dirty="0"/>
                <a:t>Types of controls </a:t>
              </a:r>
              <a:r>
                <a:rPr lang="en-US" sz="1400" dirty="0"/>
                <a:t>e.g. reconciliations, physical controls,</a:t>
              </a:r>
            </a:p>
            <a:p>
              <a:pPr algn="ctr"/>
              <a:r>
                <a:rPr lang="en-US" sz="1400" dirty="0"/>
                <a:t>authorizations &amp; approvals and verifications</a:t>
              </a:r>
            </a:p>
          </p:txBody>
        </p:sp>
        <p:sp>
          <p:nvSpPr>
            <p:cNvPr id="19" name="Rounded Rectangle 18">
              <a:extLst>
                <a:ext uri="{FF2B5EF4-FFF2-40B4-BE49-F238E27FC236}">
                  <a16:creationId xmlns:a16="http://schemas.microsoft.com/office/drawing/2014/main" id="{B4C8341F-23FC-9C4F-9354-D23F873DEBFB}"/>
                </a:ext>
              </a:extLst>
            </p:cNvPr>
            <p:cNvSpPr/>
            <p:nvPr/>
          </p:nvSpPr>
          <p:spPr>
            <a:xfrm>
              <a:off x="4070703" y="3187936"/>
              <a:ext cx="4905424" cy="786150"/>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Control activities should include a balance of approaches considering manual and automated controls and a mix of  </a:t>
              </a:r>
              <a:r>
                <a:rPr lang="en-US" sz="1400" b="1" dirty="0"/>
                <a:t>preventive and detective </a:t>
              </a:r>
              <a:r>
                <a:rPr lang="en-US" sz="1400" dirty="0"/>
                <a:t>controls</a:t>
              </a:r>
            </a:p>
          </p:txBody>
        </p:sp>
        <p:sp>
          <p:nvSpPr>
            <p:cNvPr id="26" name="Rounded Rectangle 25">
              <a:extLst>
                <a:ext uri="{FF2B5EF4-FFF2-40B4-BE49-F238E27FC236}">
                  <a16:creationId xmlns:a16="http://schemas.microsoft.com/office/drawing/2014/main" id="{3C5E722F-752F-F444-8836-1BDEFE1A5612}"/>
                </a:ext>
              </a:extLst>
            </p:cNvPr>
            <p:cNvSpPr/>
            <p:nvPr/>
          </p:nvSpPr>
          <p:spPr>
            <a:xfrm>
              <a:off x="5583776" y="4169846"/>
              <a:ext cx="1434012" cy="1320375"/>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Detective controls </a:t>
              </a:r>
              <a:r>
                <a:rPr lang="en-US" sz="1400" dirty="0"/>
                <a:t>detect errors that have occurred </a:t>
              </a:r>
            </a:p>
          </p:txBody>
        </p:sp>
        <p:sp>
          <p:nvSpPr>
            <p:cNvPr id="27" name="Rounded Rectangle 26">
              <a:extLst>
                <a:ext uri="{FF2B5EF4-FFF2-40B4-BE49-F238E27FC236}">
                  <a16:creationId xmlns:a16="http://schemas.microsoft.com/office/drawing/2014/main" id="{D752C6D0-2C94-214A-8E13-49007B2BCE59}"/>
                </a:ext>
              </a:extLst>
            </p:cNvPr>
            <p:cNvSpPr/>
            <p:nvPr/>
          </p:nvSpPr>
          <p:spPr>
            <a:xfrm>
              <a:off x="4070703" y="4169846"/>
              <a:ext cx="1380959" cy="1304677"/>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a:t>
              </a:r>
              <a:r>
                <a:rPr lang="en-US" sz="1400" b="1" dirty="0"/>
                <a:t>Preventive controls </a:t>
              </a:r>
              <a:r>
                <a:rPr lang="en-US" sz="1400" dirty="0"/>
                <a:t>stop errors occurring</a:t>
              </a:r>
            </a:p>
          </p:txBody>
        </p:sp>
        <p:cxnSp>
          <p:nvCxnSpPr>
            <p:cNvPr id="52" name="Straight Arrow Connector 51">
              <a:extLst>
                <a:ext uri="{FF2B5EF4-FFF2-40B4-BE49-F238E27FC236}">
                  <a16:creationId xmlns:a16="http://schemas.microsoft.com/office/drawing/2014/main" id="{1006ABF2-486E-C54A-A2F4-B3693B300F7B}"/>
                </a:ext>
              </a:extLst>
            </p:cNvPr>
            <p:cNvCxnSpPr>
              <a:cxnSpLocks/>
              <a:stCxn id="9" idx="4"/>
            </p:cNvCxnSpPr>
            <p:nvPr/>
          </p:nvCxnSpPr>
          <p:spPr>
            <a:xfrm flipH="1">
              <a:off x="7223016" y="3037177"/>
              <a:ext cx="1" cy="1609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62CCE36-3232-2F48-9D66-75623AE11072}"/>
                </a:ext>
              </a:extLst>
            </p:cNvPr>
            <p:cNvCxnSpPr>
              <a:cxnSpLocks/>
              <a:stCxn id="19" idx="2"/>
              <a:endCxn id="26" idx="0"/>
            </p:cNvCxnSpPr>
            <p:nvPr/>
          </p:nvCxnSpPr>
          <p:spPr>
            <a:xfrm flipH="1">
              <a:off x="6300782" y="3974086"/>
              <a:ext cx="222633" cy="195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F28803CC-D10F-D746-B0B5-4B7A7318BC6B}"/>
                </a:ext>
              </a:extLst>
            </p:cNvPr>
            <p:cNvCxnSpPr>
              <a:cxnSpLocks/>
              <a:endCxn id="27" idx="0"/>
            </p:cNvCxnSpPr>
            <p:nvPr/>
          </p:nvCxnSpPr>
          <p:spPr>
            <a:xfrm flipH="1">
              <a:off x="4761183" y="3974086"/>
              <a:ext cx="221002" cy="195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144C47AC-9F0B-5A48-83B6-DC3A0987F83D}"/>
                </a:ext>
              </a:extLst>
            </p:cNvPr>
            <p:cNvCxnSpPr/>
            <p:nvPr/>
          </p:nvCxnSpPr>
          <p:spPr>
            <a:xfrm>
              <a:off x="7842012" y="3986873"/>
              <a:ext cx="194888" cy="170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4" name="Straight Arrow Connector 63">
            <a:extLst>
              <a:ext uri="{FF2B5EF4-FFF2-40B4-BE49-F238E27FC236}">
                <a16:creationId xmlns:a16="http://schemas.microsoft.com/office/drawing/2014/main" id="{F4399819-C205-AB42-A676-071385C6BFAB}"/>
              </a:ext>
            </a:extLst>
          </p:cNvPr>
          <p:cNvCxnSpPr>
            <a:stCxn id="4" idx="4"/>
            <a:endCxn id="20" idx="0"/>
          </p:cNvCxnSpPr>
          <p:nvPr/>
        </p:nvCxnSpPr>
        <p:spPr>
          <a:xfrm flipH="1">
            <a:off x="1274529" y="3173379"/>
            <a:ext cx="1043" cy="1536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A64CE295-604D-FD45-94A3-E74AA1CF77F9}"/>
              </a:ext>
            </a:extLst>
          </p:cNvPr>
          <p:cNvCxnSpPr>
            <a:stCxn id="4" idx="5"/>
          </p:cNvCxnSpPr>
          <p:nvPr/>
        </p:nvCxnSpPr>
        <p:spPr>
          <a:xfrm>
            <a:off x="2022224" y="3030304"/>
            <a:ext cx="317463" cy="1266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A02DAE36-321F-594A-AADD-FA74AFF91F30}"/>
              </a:ext>
            </a:extLst>
          </p:cNvPr>
          <p:cNvCxnSpPr>
            <a:stCxn id="10" idx="6"/>
            <a:endCxn id="17" idx="1"/>
          </p:cNvCxnSpPr>
          <p:nvPr/>
        </p:nvCxnSpPr>
        <p:spPr>
          <a:xfrm>
            <a:off x="2179988" y="4904763"/>
            <a:ext cx="152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7" name="Group 76">
            <a:extLst>
              <a:ext uri="{FF2B5EF4-FFF2-40B4-BE49-F238E27FC236}">
                <a16:creationId xmlns:a16="http://schemas.microsoft.com/office/drawing/2014/main" id="{D2F10C47-0E08-0145-A2DC-64C6812312DA}"/>
              </a:ext>
            </a:extLst>
          </p:cNvPr>
          <p:cNvGrpSpPr/>
          <p:nvPr/>
        </p:nvGrpSpPr>
        <p:grpSpPr>
          <a:xfrm>
            <a:off x="75979" y="5676039"/>
            <a:ext cx="8987566" cy="1103732"/>
            <a:chOff x="75979" y="5676039"/>
            <a:chExt cx="8987566" cy="1103732"/>
          </a:xfrm>
        </p:grpSpPr>
        <p:sp>
          <p:nvSpPr>
            <p:cNvPr id="11" name="Oval 10">
              <a:extLst>
                <a:ext uri="{FF2B5EF4-FFF2-40B4-BE49-F238E27FC236}">
                  <a16:creationId xmlns:a16="http://schemas.microsoft.com/office/drawing/2014/main" id="{A1E185F9-39A6-7B4D-BACB-C0833B4767DB}"/>
                </a:ext>
              </a:extLst>
            </p:cNvPr>
            <p:cNvSpPr/>
            <p:nvPr/>
          </p:nvSpPr>
          <p:spPr>
            <a:xfrm>
              <a:off x="75979" y="5676039"/>
              <a:ext cx="1757764" cy="1103732"/>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10.6 Addresses segregation of duties</a:t>
              </a:r>
            </a:p>
          </p:txBody>
        </p:sp>
        <p:sp>
          <p:nvSpPr>
            <p:cNvPr id="15" name="Rounded Rectangle 14">
              <a:extLst>
                <a:ext uri="{FF2B5EF4-FFF2-40B4-BE49-F238E27FC236}">
                  <a16:creationId xmlns:a16="http://schemas.microsoft.com/office/drawing/2014/main" id="{023B576E-6E5D-4643-8891-966C528CE521}"/>
                </a:ext>
              </a:extLst>
            </p:cNvPr>
            <p:cNvSpPr/>
            <p:nvPr/>
          </p:nvSpPr>
          <p:spPr>
            <a:xfrm>
              <a:off x="5342970" y="5708699"/>
              <a:ext cx="3720575" cy="1038787"/>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a:t>
              </a:r>
              <a:r>
                <a:rPr lang="en-US" sz="1400" b="1" dirty="0"/>
                <a:t>Separates key functions </a:t>
              </a:r>
              <a:r>
                <a:rPr lang="en-US" sz="1400" dirty="0"/>
                <a:t>of (1) </a:t>
              </a:r>
              <a:r>
                <a:rPr lang="en-US" sz="1400" b="1" dirty="0"/>
                <a:t>authorizing expenditure,</a:t>
              </a:r>
              <a:r>
                <a:rPr lang="en-US" sz="1400" dirty="0"/>
                <a:t>  (2) </a:t>
              </a:r>
              <a:r>
                <a:rPr lang="en-US" sz="1400" b="1" dirty="0"/>
                <a:t>certifying goods received and approving payment, (3) making payments</a:t>
              </a:r>
              <a:r>
                <a:rPr lang="en-US" sz="1400" dirty="0"/>
                <a:t> and (4) </a:t>
              </a:r>
              <a:r>
                <a:rPr lang="en-US" sz="1400" b="1" dirty="0"/>
                <a:t>recording</a:t>
              </a:r>
              <a:r>
                <a:rPr lang="en-US" sz="1400" dirty="0"/>
                <a:t> </a:t>
              </a:r>
              <a:r>
                <a:rPr lang="en-US" sz="1400" b="1" dirty="0"/>
                <a:t>transactions</a:t>
              </a:r>
            </a:p>
          </p:txBody>
        </p:sp>
        <p:sp>
          <p:nvSpPr>
            <p:cNvPr id="16" name="Rounded Rectangle 15">
              <a:extLst>
                <a:ext uri="{FF2B5EF4-FFF2-40B4-BE49-F238E27FC236}">
                  <a16:creationId xmlns:a16="http://schemas.microsoft.com/office/drawing/2014/main" id="{CF5F7E49-1E53-6C43-89E2-C287ACD07B12}"/>
                </a:ext>
              </a:extLst>
            </p:cNvPr>
            <p:cNvSpPr/>
            <p:nvPr/>
          </p:nvSpPr>
          <p:spPr>
            <a:xfrm>
              <a:off x="2077758" y="5708512"/>
              <a:ext cx="3005264" cy="1038787"/>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segregates incompatible duties and where this is not possible selects and develops alternative control activities</a:t>
              </a:r>
            </a:p>
          </p:txBody>
        </p:sp>
        <p:cxnSp>
          <p:nvCxnSpPr>
            <p:cNvPr id="71" name="Straight Arrow Connector 70">
              <a:extLst>
                <a:ext uri="{FF2B5EF4-FFF2-40B4-BE49-F238E27FC236}">
                  <a16:creationId xmlns:a16="http://schemas.microsoft.com/office/drawing/2014/main" id="{290CC2ED-4F4D-6241-89D0-AB6BC3BC2A20}"/>
                </a:ext>
              </a:extLst>
            </p:cNvPr>
            <p:cNvCxnSpPr>
              <a:stCxn id="11" idx="6"/>
              <a:endCxn id="16" idx="1"/>
            </p:cNvCxnSpPr>
            <p:nvPr/>
          </p:nvCxnSpPr>
          <p:spPr>
            <a:xfrm>
              <a:off x="1833743" y="6227905"/>
              <a:ext cx="244015"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22465C7-2CA2-684A-9960-78FBC12FF802}"/>
                </a:ext>
              </a:extLst>
            </p:cNvPr>
            <p:cNvCxnSpPr>
              <a:stCxn id="16" idx="3"/>
              <a:endCxn id="15" idx="1"/>
            </p:cNvCxnSpPr>
            <p:nvPr/>
          </p:nvCxnSpPr>
          <p:spPr>
            <a:xfrm>
              <a:off x="5083022" y="6227906"/>
              <a:ext cx="259948" cy="1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0" name="Straight Arrow Connector 79">
            <a:extLst>
              <a:ext uri="{FF2B5EF4-FFF2-40B4-BE49-F238E27FC236}">
                <a16:creationId xmlns:a16="http://schemas.microsoft.com/office/drawing/2014/main" id="{909725E0-1098-E44D-BBF1-A7FDEBA60F19}"/>
              </a:ext>
            </a:extLst>
          </p:cNvPr>
          <p:cNvCxnSpPr>
            <a:stCxn id="3" idx="0"/>
            <a:endCxn id="30" idx="2"/>
          </p:cNvCxnSpPr>
          <p:nvPr/>
        </p:nvCxnSpPr>
        <p:spPr>
          <a:xfrm flipH="1" flipV="1">
            <a:off x="958481" y="869145"/>
            <a:ext cx="11220" cy="1657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3112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D4A7CDF9-06EB-7D42-BD92-3658AF7909C3}"/>
              </a:ext>
            </a:extLst>
          </p:cNvPr>
          <p:cNvSpPr/>
          <p:nvPr/>
        </p:nvSpPr>
        <p:spPr>
          <a:xfrm>
            <a:off x="5278901" y="1012678"/>
            <a:ext cx="2573489"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11.2 Establishes relevant technology infrastructure control activities</a:t>
            </a:r>
          </a:p>
        </p:txBody>
      </p:sp>
      <p:sp>
        <p:nvSpPr>
          <p:cNvPr id="6" name="Oval 5">
            <a:extLst>
              <a:ext uri="{FF2B5EF4-FFF2-40B4-BE49-F238E27FC236}">
                <a16:creationId xmlns:a16="http://schemas.microsoft.com/office/drawing/2014/main" id="{A5681FC0-B96A-344A-AEFD-65D2EE57F4C0}"/>
              </a:ext>
            </a:extLst>
          </p:cNvPr>
          <p:cNvSpPr/>
          <p:nvPr/>
        </p:nvSpPr>
        <p:spPr>
          <a:xfrm>
            <a:off x="105568" y="3924844"/>
            <a:ext cx="2573489"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11.3 Establishes relevant security management process control activities</a:t>
            </a:r>
          </a:p>
        </p:txBody>
      </p:sp>
      <p:sp>
        <p:nvSpPr>
          <p:cNvPr id="7" name="Document 6">
            <a:extLst>
              <a:ext uri="{FF2B5EF4-FFF2-40B4-BE49-F238E27FC236}">
                <a16:creationId xmlns:a16="http://schemas.microsoft.com/office/drawing/2014/main" id="{4319E66F-53AD-0849-8367-F91CC7C242E9}"/>
              </a:ext>
            </a:extLst>
          </p:cNvPr>
          <p:cNvSpPr/>
          <p:nvPr/>
        </p:nvSpPr>
        <p:spPr>
          <a:xfrm>
            <a:off x="9861111" y="2448437"/>
            <a:ext cx="1543719" cy="1184153"/>
          </a:xfrm>
          <a:prstGeom prst="flowChartDocumen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 </a:t>
            </a:r>
          </a:p>
        </p:txBody>
      </p:sp>
      <p:sp>
        <p:nvSpPr>
          <p:cNvPr id="8" name="Rounded Rectangle 7">
            <a:extLst>
              <a:ext uri="{FF2B5EF4-FFF2-40B4-BE49-F238E27FC236}">
                <a16:creationId xmlns:a16="http://schemas.microsoft.com/office/drawing/2014/main" id="{7AE860F0-AA48-4342-BA70-964762EE7E85}"/>
              </a:ext>
            </a:extLst>
          </p:cNvPr>
          <p:cNvSpPr/>
          <p:nvPr/>
        </p:nvSpPr>
        <p:spPr>
          <a:xfrm>
            <a:off x="9785317" y="1113868"/>
            <a:ext cx="1510960" cy="913598"/>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9" name="Rounded Rectangle 8">
            <a:extLst>
              <a:ext uri="{FF2B5EF4-FFF2-40B4-BE49-F238E27FC236}">
                <a16:creationId xmlns:a16="http://schemas.microsoft.com/office/drawing/2014/main" id="{B5397A28-29F6-5541-9C2D-957F6239C12B}"/>
              </a:ext>
            </a:extLst>
          </p:cNvPr>
          <p:cNvSpPr/>
          <p:nvPr/>
        </p:nvSpPr>
        <p:spPr>
          <a:xfrm>
            <a:off x="9943501" y="3859889"/>
            <a:ext cx="1352776" cy="1231906"/>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a:t>
            </a:r>
          </a:p>
        </p:txBody>
      </p:sp>
      <p:sp>
        <p:nvSpPr>
          <p:cNvPr id="10" name="Oval 9">
            <a:extLst>
              <a:ext uri="{FF2B5EF4-FFF2-40B4-BE49-F238E27FC236}">
                <a16:creationId xmlns:a16="http://schemas.microsoft.com/office/drawing/2014/main" id="{ED23784B-FE26-8C42-9482-84C58CAD3712}"/>
              </a:ext>
            </a:extLst>
          </p:cNvPr>
          <p:cNvSpPr/>
          <p:nvPr/>
        </p:nvSpPr>
        <p:spPr>
          <a:xfrm>
            <a:off x="135407" y="975840"/>
            <a:ext cx="3259921"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11.1 Determines dependency between the use of technology in business processes and technology general controls</a:t>
            </a:r>
          </a:p>
        </p:txBody>
      </p:sp>
      <p:sp>
        <p:nvSpPr>
          <p:cNvPr id="11" name="Oval 10">
            <a:extLst>
              <a:ext uri="{FF2B5EF4-FFF2-40B4-BE49-F238E27FC236}">
                <a16:creationId xmlns:a16="http://schemas.microsoft.com/office/drawing/2014/main" id="{72073AA2-B101-2147-A683-229AE241F001}"/>
              </a:ext>
            </a:extLst>
          </p:cNvPr>
          <p:cNvSpPr/>
          <p:nvPr/>
        </p:nvSpPr>
        <p:spPr>
          <a:xfrm>
            <a:off x="4177573" y="3976393"/>
            <a:ext cx="2522933" cy="1858615"/>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11.4 Establishes relevant technology acquisition, development and maintenance process control activities</a:t>
            </a:r>
          </a:p>
        </p:txBody>
      </p:sp>
      <p:sp>
        <p:nvSpPr>
          <p:cNvPr id="12" name="Document 11">
            <a:extLst>
              <a:ext uri="{FF2B5EF4-FFF2-40B4-BE49-F238E27FC236}">
                <a16:creationId xmlns:a16="http://schemas.microsoft.com/office/drawing/2014/main" id="{BA35C101-BEC1-384C-A292-A8A00B00FB00}"/>
              </a:ext>
            </a:extLst>
          </p:cNvPr>
          <p:cNvSpPr/>
          <p:nvPr/>
        </p:nvSpPr>
        <p:spPr>
          <a:xfrm>
            <a:off x="10013511" y="2600837"/>
            <a:ext cx="1543719" cy="1184153"/>
          </a:xfrm>
          <a:prstGeom prst="flowChartDocumen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 </a:t>
            </a:r>
          </a:p>
        </p:txBody>
      </p:sp>
      <p:sp>
        <p:nvSpPr>
          <p:cNvPr id="13" name="Rounded Rectangle 12">
            <a:extLst>
              <a:ext uri="{FF2B5EF4-FFF2-40B4-BE49-F238E27FC236}">
                <a16:creationId xmlns:a16="http://schemas.microsoft.com/office/drawing/2014/main" id="{3760F221-4772-4742-8759-3CD42FD138C9}"/>
              </a:ext>
            </a:extLst>
          </p:cNvPr>
          <p:cNvSpPr/>
          <p:nvPr/>
        </p:nvSpPr>
        <p:spPr>
          <a:xfrm>
            <a:off x="9937717" y="1266268"/>
            <a:ext cx="1510960" cy="913598"/>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14" name="Rounded Rectangle 13">
            <a:extLst>
              <a:ext uri="{FF2B5EF4-FFF2-40B4-BE49-F238E27FC236}">
                <a16:creationId xmlns:a16="http://schemas.microsoft.com/office/drawing/2014/main" id="{D475C00A-2AF5-D14E-AF22-902EDC5FD25C}"/>
              </a:ext>
            </a:extLst>
          </p:cNvPr>
          <p:cNvSpPr/>
          <p:nvPr/>
        </p:nvSpPr>
        <p:spPr>
          <a:xfrm>
            <a:off x="10095901" y="4012289"/>
            <a:ext cx="1352776" cy="1231906"/>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a:t>
            </a:r>
          </a:p>
        </p:txBody>
      </p:sp>
      <p:sp>
        <p:nvSpPr>
          <p:cNvPr id="15" name="Document 14">
            <a:extLst>
              <a:ext uri="{FF2B5EF4-FFF2-40B4-BE49-F238E27FC236}">
                <a16:creationId xmlns:a16="http://schemas.microsoft.com/office/drawing/2014/main" id="{0AE3D712-DAF8-1B4D-98B6-E3B832C0C061}"/>
              </a:ext>
            </a:extLst>
          </p:cNvPr>
          <p:cNvSpPr/>
          <p:nvPr/>
        </p:nvSpPr>
        <p:spPr>
          <a:xfrm>
            <a:off x="10165911" y="2753237"/>
            <a:ext cx="1543719" cy="1184153"/>
          </a:xfrm>
          <a:prstGeom prst="flowChartDocumen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 </a:t>
            </a:r>
          </a:p>
        </p:txBody>
      </p:sp>
      <p:sp>
        <p:nvSpPr>
          <p:cNvPr id="16" name="Rounded Rectangle 15">
            <a:extLst>
              <a:ext uri="{FF2B5EF4-FFF2-40B4-BE49-F238E27FC236}">
                <a16:creationId xmlns:a16="http://schemas.microsoft.com/office/drawing/2014/main" id="{9D1E9720-2019-934E-A0BC-0CDE55B0AA65}"/>
              </a:ext>
            </a:extLst>
          </p:cNvPr>
          <p:cNvSpPr/>
          <p:nvPr/>
        </p:nvSpPr>
        <p:spPr>
          <a:xfrm>
            <a:off x="10090117" y="1418668"/>
            <a:ext cx="1510960" cy="913598"/>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17" name="Rounded Rectangle 16">
            <a:extLst>
              <a:ext uri="{FF2B5EF4-FFF2-40B4-BE49-F238E27FC236}">
                <a16:creationId xmlns:a16="http://schemas.microsoft.com/office/drawing/2014/main" id="{B424A9BD-C22A-1449-B3C3-B8AF3B20ACAF}"/>
              </a:ext>
            </a:extLst>
          </p:cNvPr>
          <p:cNvSpPr/>
          <p:nvPr/>
        </p:nvSpPr>
        <p:spPr>
          <a:xfrm>
            <a:off x="2830565" y="3985207"/>
            <a:ext cx="1282766" cy="1184153"/>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Need to protect from internal and external threats</a:t>
            </a:r>
          </a:p>
        </p:txBody>
      </p:sp>
      <p:sp>
        <p:nvSpPr>
          <p:cNvPr id="18" name="Document 17">
            <a:extLst>
              <a:ext uri="{FF2B5EF4-FFF2-40B4-BE49-F238E27FC236}">
                <a16:creationId xmlns:a16="http://schemas.microsoft.com/office/drawing/2014/main" id="{CBEA98C6-5F65-304A-B21D-B513DCCE3E7C}"/>
              </a:ext>
            </a:extLst>
          </p:cNvPr>
          <p:cNvSpPr/>
          <p:nvPr/>
        </p:nvSpPr>
        <p:spPr>
          <a:xfrm>
            <a:off x="10318311" y="2905637"/>
            <a:ext cx="1543719" cy="1184153"/>
          </a:xfrm>
          <a:prstGeom prst="flowChartDocumen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 </a:t>
            </a:r>
          </a:p>
        </p:txBody>
      </p:sp>
      <p:sp>
        <p:nvSpPr>
          <p:cNvPr id="19" name="Rounded Rectangle 18">
            <a:extLst>
              <a:ext uri="{FF2B5EF4-FFF2-40B4-BE49-F238E27FC236}">
                <a16:creationId xmlns:a16="http://schemas.microsoft.com/office/drawing/2014/main" id="{A3340192-BD74-FE4C-9C37-B3E902C7F43D}"/>
              </a:ext>
            </a:extLst>
          </p:cNvPr>
          <p:cNvSpPr/>
          <p:nvPr/>
        </p:nvSpPr>
        <p:spPr>
          <a:xfrm>
            <a:off x="5237658" y="2533591"/>
            <a:ext cx="3753975" cy="1174116"/>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selects and develops control activities over technology infrastructure, which are designed to ensure completeness, accuracy and availability of technology processing</a:t>
            </a:r>
          </a:p>
        </p:txBody>
      </p:sp>
      <p:sp>
        <p:nvSpPr>
          <p:cNvPr id="20" name="Rounded Rectangle 19">
            <a:extLst>
              <a:ext uri="{FF2B5EF4-FFF2-40B4-BE49-F238E27FC236}">
                <a16:creationId xmlns:a16="http://schemas.microsoft.com/office/drawing/2014/main" id="{D0409453-A2AC-3E48-8BDB-F7DE53547636}"/>
              </a:ext>
            </a:extLst>
          </p:cNvPr>
          <p:cNvSpPr/>
          <p:nvPr/>
        </p:nvSpPr>
        <p:spPr>
          <a:xfrm>
            <a:off x="256097" y="2425560"/>
            <a:ext cx="3018540" cy="1304877"/>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Management understands and determines the dependency and linkage between business processes automated controls activities and technology general controls</a:t>
            </a:r>
          </a:p>
        </p:txBody>
      </p:sp>
      <p:grpSp>
        <p:nvGrpSpPr>
          <p:cNvPr id="3" name="Group 2">
            <a:extLst>
              <a:ext uri="{FF2B5EF4-FFF2-40B4-BE49-F238E27FC236}">
                <a16:creationId xmlns:a16="http://schemas.microsoft.com/office/drawing/2014/main" id="{0F111983-22AA-A846-94A0-5A5A14633B4B}"/>
              </a:ext>
            </a:extLst>
          </p:cNvPr>
          <p:cNvGrpSpPr/>
          <p:nvPr/>
        </p:nvGrpSpPr>
        <p:grpSpPr>
          <a:xfrm>
            <a:off x="2289387" y="208317"/>
            <a:ext cx="6006098" cy="710951"/>
            <a:chOff x="1568951" y="208317"/>
            <a:chExt cx="6006098" cy="710951"/>
          </a:xfrm>
        </p:grpSpPr>
        <p:sp>
          <p:nvSpPr>
            <p:cNvPr id="2" name="Rectangle 1">
              <a:extLst>
                <a:ext uri="{FF2B5EF4-FFF2-40B4-BE49-F238E27FC236}">
                  <a16:creationId xmlns:a16="http://schemas.microsoft.com/office/drawing/2014/main" id="{B6B1CE76-C1B6-C841-8D0C-19894354ADF7}"/>
                </a:ext>
              </a:extLst>
            </p:cNvPr>
            <p:cNvSpPr/>
            <p:nvPr/>
          </p:nvSpPr>
          <p:spPr>
            <a:xfrm>
              <a:off x="1568951" y="208317"/>
              <a:ext cx="6006098" cy="710951"/>
            </a:xfrm>
            <a:prstGeom prst="rect">
              <a:avLst/>
            </a:prstGeom>
            <a:solidFill>
              <a:srgbClr val="05639C"/>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selects and develops general control activities </a:t>
              </a:r>
              <a:br>
                <a:rPr lang="en-US" sz="1400" b="1" dirty="0">
                  <a:solidFill>
                    <a:schemeClr val="bg1"/>
                  </a:solidFill>
                </a:rPr>
              </a:br>
              <a:r>
                <a:rPr lang="en-US" sz="1400" b="1" dirty="0">
                  <a:solidFill>
                    <a:schemeClr val="bg1"/>
                  </a:solidFill>
                </a:rPr>
                <a:t>over technology to support the achievement of objectives.</a:t>
              </a:r>
            </a:p>
          </p:txBody>
        </p:sp>
        <p:sp>
          <p:nvSpPr>
            <p:cNvPr id="21" name="Oval 20">
              <a:extLst>
                <a:ext uri="{FF2B5EF4-FFF2-40B4-BE49-F238E27FC236}">
                  <a16:creationId xmlns:a16="http://schemas.microsoft.com/office/drawing/2014/main" id="{A1AA769F-67E1-024C-8920-7A3682328E37}"/>
                </a:ext>
              </a:extLst>
            </p:cNvPr>
            <p:cNvSpPr/>
            <p:nvPr/>
          </p:nvSpPr>
          <p:spPr>
            <a:xfrm>
              <a:off x="1654779" y="328939"/>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11</a:t>
              </a:r>
            </a:p>
          </p:txBody>
        </p:sp>
      </p:grpSp>
      <p:sp>
        <p:nvSpPr>
          <p:cNvPr id="22" name="Rounded Rectangle 21">
            <a:extLst>
              <a:ext uri="{FF2B5EF4-FFF2-40B4-BE49-F238E27FC236}">
                <a16:creationId xmlns:a16="http://schemas.microsoft.com/office/drawing/2014/main" id="{D8DE0071-68C4-9D48-8B6D-1900B72D3B31}"/>
              </a:ext>
            </a:extLst>
          </p:cNvPr>
          <p:cNvSpPr/>
          <p:nvPr/>
        </p:nvSpPr>
        <p:spPr>
          <a:xfrm>
            <a:off x="8004790" y="1073039"/>
            <a:ext cx="1110818" cy="1184153"/>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Includes back-up and recovery procedures</a:t>
            </a:r>
          </a:p>
        </p:txBody>
      </p:sp>
      <p:sp>
        <p:nvSpPr>
          <p:cNvPr id="23" name="Rounded Rectangle 22">
            <a:extLst>
              <a:ext uri="{FF2B5EF4-FFF2-40B4-BE49-F238E27FC236}">
                <a16:creationId xmlns:a16="http://schemas.microsoft.com/office/drawing/2014/main" id="{FEFA8A73-34F1-5143-8A17-18C7E56B0758}"/>
              </a:ext>
            </a:extLst>
          </p:cNvPr>
          <p:cNvSpPr/>
          <p:nvPr/>
        </p:nvSpPr>
        <p:spPr>
          <a:xfrm>
            <a:off x="3471528" y="1418668"/>
            <a:ext cx="1543720" cy="2319973"/>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Considers all types of technology for example: client/server, end-user computing, mobile devices and operational technology</a:t>
            </a:r>
          </a:p>
        </p:txBody>
      </p:sp>
      <p:sp>
        <p:nvSpPr>
          <p:cNvPr id="24" name="Rounded Rectangle 23">
            <a:extLst>
              <a:ext uri="{FF2B5EF4-FFF2-40B4-BE49-F238E27FC236}">
                <a16:creationId xmlns:a16="http://schemas.microsoft.com/office/drawing/2014/main" id="{C936FAF0-8D96-4947-8F7B-7DF28A2EA5A9}"/>
              </a:ext>
            </a:extLst>
          </p:cNvPr>
          <p:cNvSpPr/>
          <p:nvPr/>
        </p:nvSpPr>
        <p:spPr>
          <a:xfrm>
            <a:off x="172127" y="81509"/>
            <a:ext cx="1365728" cy="837759"/>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Considers operating infrastructure</a:t>
            </a:r>
          </a:p>
        </p:txBody>
      </p:sp>
      <p:sp>
        <p:nvSpPr>
          <p:cNvPr id="25" name="Rounded Rectangle 24">
            <a:extLst>
              <a:ext uri="{FF2B5EF4-FFF2-40B4-BE49-F238E27FC236}">
                <a16:creationId xmlns:a16="http://schemas.microsoft.com/office/drawing/2014/main" id="{5DF81E7B-E7E0-E141-9DBF-E0BDB6F0B005}"/>
              </a:ext>
            </a:extLst>
          </p:cNvPr>
          <p:cNvSpPr/>
          <p:nvPr/>
        </p:nvSpPr>
        <p:spPr>
          <a:xfrm>
            <a:off x="6922916" y="3946469"/>
            <a:ext cx="2125752" cy="2340917"/>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selects and develops control activities over the acquisition, development and maintenance of technology and its infrastructure to achieve management’s objectives</a:t>
            </a:r>
          </a:p>
        </p:txBody>
      </p:sp>
      <p:sp>
        <p:nvSpPr>
          <p:cNvPr id="26" name="Rounded Rectangle 25">
            <a:extLst>
              <a:ext uri="{FF2B5EF4-FFF2-40B4-BE49-F238E27FC236}">
                <a16:creationId xmlns:a16="http://schemas.microsoft.com/office/drawing/2014/main" id="{2631F592-0C3F-5849-B249-288AFA2A43D0}"/>
              </a:ext>
            </a:extLst>
          </p:cNvPr>
          <p:cNvSpPr/>
          <p:nvPr/>
        </p:nvSpPr>
        <p:spPr>
          <a:xfrm>
            <a:off x="5237658" y="5998856"/>
            <a:ext cx="1352776" cy="765976"/>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Use of COBIT information criteria</a:t>
            </a:r>
          </a:p>
        </p:txBody>
      </p:sp>
      <p:sp>
        <p:nvSpPr>
          <p:cNvPr id="27" name="Rounded Rectangle 26">
            <a:extLst>
              <a:ext uri="{FF2B5EF4-FFF2-40B4-BE49-F238E27FC236}">
                <a16:creationId xmlns:a16="http://schemas.microsoft.com/office/drawing/2014/main" id="{8A28BE0E-E75F-8248-90BA-A9C0AF9DC2A6}"/>
              </a:ext>
            </a:extLst>
          </p:cNvPr>
          <p:cNvSpPr/>
          <p:nvPr/>
        </p:nvSpPr>
        <p:spPr>
          <a:xfrm>
            <a:off x="120583" y="5366184"/>
            <a:ext cx="3753975" cy="765976"/>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selects and develops control activities to restrict access rights to authorized users in line with their job responsibilities</a:t>
            </a:r>
          </a:p>
        </p:txBody>
      </p:sp>
      <p:sp>
        <p:nvSpPr>
          <p:cNvPr id="28" name="Rounded Rectangle 27">
            <a:extLst>
              <a:ext uri="{FF2B5EF4-FFF2-40B4-BE49-F238E27FC236}">
                <a16:creationId xmlns:a16="http://schemas.microsoft.com/office/drawing/2014/main" id="{3F1CE373-078A-5A4F-87CA-34286172A043}"/>
              </a:ext>
            </a:extLst>
          </p:cNvPr>
          <p:cNvSpPr/>
          <p:nvPr/>
        </p:nvSpPr>
        <p:spPr>
          <a:xfrm>
            <a:off x="1997569" y="6254273"/>
            <a:ext cx="1743157" cy="520099"/>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User access codes – passwords and keys</a:t>
            </a:r>
          </a:p>
        </p:txBody>
      </p:sp>
      <p:sp>
        <p:nvSpPr>
          <p:cNvPr id="29" name="Rounded Rectangle 28">
            <a:extLst>
              <a:ext uri="{FF2B5EF4-FFF2-40B4-BE49-F238E27FC236}">
                <a16:creationId xmlns:a16="http://schemas.microsoft.com/office/drawing/2014/main" id="{BB03F4E7-4283-1B4B-928E-13D2581E1B58}"/>
              </a:ext>
            </a:extLst>
          </p:cNvPr>
          <p:cNvSpPr/>
          <p:nvPr/>
        </p:nvSpPr>
        <p:spPr>
          <a:xfrm>
            <a:off x="172127" y="6254273"/>
            <a:ext cx="1629962" cy="520099"/>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Physical controls over access </a:t>
            </a:r>
          </a:p>
        </p:txBody>
      </p:sp>
      <p:cxnSp>
        <p:nvCxnSpPr>
          <p:cNvPr id="30" name="Straight Arrow Connector 29">
            <a:extLst>
              <a:ext uri="{FF2B5EF4-FFF2-40B4-BE49-F238E27FC236}">
                <a16:creationId xmlns:a16="http://schemas.microsoft.com/office/drawing/2014/main" id="{12A98A75-5AE9-F746-B0BF-19800CF0599F}"/>
              </a:ext>
            </a:extLst>
          </p:cNvPr>
          <p:cNvCxnSpPr>
            <a:cxnSpLocks/>
            <a:endCxn id="24" idx="2"/>
          </p:cNvCxnSpPr>
          <p:nvPr/>
        </p:nvCxnSpPr>
        <p:spPr>
          <a:xfrm flipH="1" flipV="1">
            <a:off x="854991" y="919268"/>
            <a:ext cx="132117" cy="1221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562B974-D80B-344A-A724-3A3D4F00E1F6}"/>
              </a:ext>
            </a:extLst>
          </p:cNvPr>
          <p:cNvCxnSpPr>
            <a:cxnSpLocks/>
          </p:cNvCxnSpPr>
          <p:nvPr/>
        </p:nvCxnSpPr>
        <p:spPr>
          <a:xfrm>
            <a:off x="3152194" y="1954735"/>
            <a:ext cx="305799" cy="727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255DAC60-5EC3-214D-987E-A571DE58FCBF}"/>
              </a:ext>
            </a:extLst>
          </p:cNvPr>
          <p:cNvCxnSpPr>
            <a:stCxn id="10" idx="4"/>
            <a:endCxn id="20" idx="0"/>
          </p:cNvCxnSpPr>
          <p:nvPr/>
        </p:nvCxnSpPr>
        <p:spPr>
          <a:xfrm flipH="1">
            <a:off x="1765367" y="2280717"/>
            <a:ext cx="1" cy="1448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63040E21-4A3B-FF41-A282-AA5F5E5655D8}"/>
              </a:ext>
            </a:extLst>
          </p:cNvPr>
          <p:cNvCxnSpPr>
            <a:cxnSpLocks/>
            <a:stCxn id="4" idx="4"/>
          </p:cNvCxnSpPr>
          <p:nvPr/>
        </p:nvCxnSpPr>
        <p:spPr>
          <a:xfrm>
            <a:off x="6565646" y="2317555"/>
            <a:ext cx="0" cy="2057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CE899160-8998-7345-BB61-2D5A86C36CEA}"/>
              </a:ext>
            </a:extLst>
          </p:cNvPr>
          <p:cNvCxnSpPr>
            <a:stCxn id="4" idx="6"/>
            <a:endCxn id="22" idx="1"/>
          </p:cNvCxnSpPr>
          <p:nvPr/>
        </p:nvCxnSpPr>
        <p:spPr>
          <a:xfrm flipV="1">
            <a:off x="7852390" y="1665116"/>
            <a:ext cx="15240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EA01958A-1B43-8043-ADFA-8EA390655189}"/>
              </a:ext>
            </a:extLst>
          </p:cNvPr>
          <p:cNvCxnSpPr>
            <a:cxnSpLocks/>
            <a:stCxn id="11" idx="6"/>
          </p:cNvCxnSpPr>
          <p:nvPr/>
        </p:nvCxnSpPr>
        <p:spPr>
          <a:xfrm flipV="1">
            <a:off x="6700506" y="4905700"/>
            <a:ext cx="22241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EC1C3197-51AF-F547-8883-DE041638682F}"/>
              </a:ext>
            </a:extLst>
          </p:cNvPr>
          <p:cNvCxnSpPr/>
          <p:nvPr/>
        </p:nvCxnSpPr>
        <p:spPr>
          <a:xfrm flipH="1">
            <a:off x="6590434" y="5998856"/>
            <a:ext cx="332482" cy="1333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14F0AE3C-0368-324C-90EC-BAFC50F4513E}"/>
              </a:ext>
            </a:extLst>
          </p:cNvPr>
          <p:cNvCxnSpPr>
            <a:stCxn id="6" idx="6"/>
            <a:endCxn id="17" idx="1"/>
          </p:cNvCxnSpPr>
          <p:nvPr/>
        </p:nvCxnSpPr>
        <p:spPr>
          <a:xfrm>
            <a:off x="2679057" y="4577283"/>
            <a:ext cx="15150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6E835CCC-52E1-044E-AACA-FB4EBE6D2C77}"/>
              </a:ext>
            </a:extLst>
          </p:cNvPr>
          <p:cNvCxnSpPr>
            <a:stCxn id="6" idx="4"/>
          </p:cNvCxnSpPr>
          <p:nvPr/>
        </p:nvCxnSpPr>
        <p:spPr>
          <a:xfrm flipH="1">
            <a:off x="1392312" y="5229721"/>
            <a:ext cx="1" cy="1169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02EB033-D169-FF48-8189-E02386B12DC8}"/>
              </a:ext>
            </a:extLst>
          </p:cNvPr>
          <p:cNvCxnSpPr>
            <a:endCxn id="29" idx="0"/>
          </p:cNvCxnSpPr>
          <p:nvPr/>
        </p:nvCxnSpPr>
        <p:spPr>
          <a:xfrm>
            <a:off x="987108" y="6132160"/>
            <a:ext cx="0" cy="1221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10B5356-0FEE-5D43-A432-EADFC6F64F78}"/>
              </a:ext>
            </a:extLst>
          </p:cNvPr>
          <p:cNvCxnSpPr>
            <a:cxnSpLocks/>
            <a:endCxn id="28" idx="0"/>
          </p:cNvCxnSpPr>
          <p:nvPr/>
        </p:nvCxnSpPr>
        <p:spPr>
          <a:xfrm>
            <a:off x="2869148" y="6132160"/>
            <a:ext cx="0" cy="1221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224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45B263BF-37E9-104A-8DD2-F6D0DAAF9B2A}"/>
              </a:ext>
            </a:extLst>
          </p:cNvPr>
          <p:cNvGrpSpPr/>
          <p:nvPr/>
        </p:nvGrpSpPr>
        <p:grpSpPr>
          <a:xfrm>
            <a:off x="5320516" y="3870665"/>
            <a:ext cx="3767373" cy="2698235"/>
            <a:chOff x="5227476" y="4059760"/>
            <a:chExt cx="3767373" cy="2698235"/>
          </a:xfrm>
        </p:grpSpPr>
        <p:sp>
          <p:nvSpPr>
            <p:cNvPr id="19" name="Rounded Rectangle 18">
              <a:extLst>
                <a:ext uri="{FF2B5EF4-FFF2-40B4-BE49-F238E27FC236}">
                  <a16:creationId xmlns:a16="http://schemas.microsoft.com/office/drawing/2014/main" id="{895632B5-1D14-5541-B4B5-0799B4DA852E}"/>
                </a:ext>
              </a:extLst>
            </p:cNvPr>
            <p:cNvSpPr/>
            <p:nvPr/>
          </p:nvSpPr>
          <p:spPr>
            <a:xfrm>
              <a:off x="5227476" y="5585211"/>
              <a:ext cx="1244382" cy="1166713"/>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Beware of build up of controls over time</a:t>
              </a:r>
            </a:p>
          </p:txBody>
        </p:sp>
        <p:grpSp>
          <p:nvGrpSpPr>
            <p:cNvPr id="44" name="Group 43">
              <a:extLst>
                <a:ext uri="{FF2B5EF4-FFF2-40B4-BE49-F238E27FC236}">
                  <a16:creationId xmlns:a16="http://schemas.microsoft.com/office/drawing/2014/main" id="{A602B6EF-AB6D-F44B-92BB-3F2C0862AD2E}"/>
                </a:ext>
              </a:extLst>
            </p:cNvPr>
            <p:cNvGrpSpPr/>
            <p:nvPr/>
          </p:nvGrpSpPr>
          <p:grpSpPr>
            <a:xfrm>
              <a:off x="6707335" y="4059760"/>
              <a:ext cx="2287514" cy="2698235"/>
              <a:chOff x="6575073" y="4059760"/>
              <a:chExt cx="2287514" cy="2698235"/>
            </a:xfrm>
          </p:grpSpPr>
          <p:sp>
            <p:nvSpPr>
              <p:cNvPr id="12" name="Oval 11">
                <a:extLst>
                  <a:ext uri="{FF2B5EF4-FFF2-40B4-BE49-F238E27FC236}">
                    <a16:creationId xmlns:a16="http://schemas.microsoft.com/office/drawing/2014/main" id="{DA5E59C7-888F-E346-8D0C-F646362C4BF2}"/>
                  </a:ext>
                </a:extLst>
              </p:cNvPr>
              <p:cNvSpPr/>
              <p:nvPr/>
            </p:nvSpPr>
            <p:spPr>
              <a:xfrm>
                <a:off x="6754177" y="4059760"/>
                <a:ext cx="1929306"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12.6 Reassesses policies and procedures</a:t>
                </a:r>
              </a:p>
            </p:txBody>
          </p:sp>
          <p:sp>
            <p:nvSpPr>
              <p:cNvPr id="21" name="Rounded Rectangle 20">
                <a:extLst>
                  <a:ext uri="{FF2B5EF4-FFF2-40B4-BE49-F238E27FC236}">
                    <a16:creationId xmlns:a16="http://schemas.microsoft.com/office/drawing/2014/main" id="{1491B609-3DF9-F04C-AAB2-2248DBD7C312}"/>
                  </a:ext>
                </a:extLst>
              </p:cNvPr>
              <p:cNvSpPr/>
              <p:nvPr/>
            </p:nvSpPr>
            <p:spPr>
              <a:xfrm>
                <a:off x="6575073" y="5576450"/>
                <a:ext cx="2287514" cy="1181545"/>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periodically reviews control activities to determine their continued relevance and refreshes them when necessary</a:t>
                </a:r>
              </a:p>
            </p:txBody>
          </p:sp>
        </p:grpSp>
      </p:grpSp>
      <p:grpSp>
        <p:nvGrpSpPr>
          <p:cNvPr id="2" name="Group 1">
            <a:extLst>
              <a:ext uri="{FF2B5EF4-FFF2-40B4-BE49-F238E27FC236}">
                <a16:creationId xmlns:a16="http://schemas.microsoft.com/office/drawing/2014/main" id="{C0D2E81D-A745-6843-A885-8806FF3B0483}"/>
              </a:ext>
            </a:extLst>
          </p:cNvPr>
          <p:cNvGrpSpPr/>
          <p:nvPr/>
        </p:nvGrpSpPr>
        <p:grpSpPr>
          <a:xfrm>
            <a:off x="1844993" y="202844"/>
            <a:ext cx="6006099" cy="586271"/>
            <a:chOff x="1844993" y="202844"/>
            <a:chExt cx="6006099" cy="586271"/>
          </a:xfrm>
        </p:grpSpPr>
        <p:sp>
          <p:nvSpPr>
            <p:cNvPr id="16" name="Rectangle 15">
              <a:extLst>
                <a:ext uri="{FF2B5EF4-FFF2-40B4-BE49-F238E27FC236}">
                  <a16:creationId xmlns:a16="http://schemas.microsoft.com/office/drawing/2014/main" id="{CB62D908-0AEC-2C4E-A1D7-9D356C76B2FF}"/>
                </a:ext>
              </a:extLst>
            </p:cNvPr>
            <p:cNvSpPr/>
            <p:nvPr/>
          </p:nvSpPr>
          <p:spPr>
            <a:xfrm>
              <a:off x="1844993" y="202844"/>
              <a:ext cx="6006099" cy="586271"/>
            </a:xfrm>
            <a:prstGeom prst="rect">
              <a:avLst/>
            </a:prstGeom>
            <a:solidFill>
              <a:srgbClr val="05639C"/>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          The organization deploys control activities through policies that establish what is expected and in procedures that put policies into action. </a:t>
              </a:r>
            </a:p>
          </p:txBody>
        </p:sp>
        <p:sp>
          <p:nvSpPr>
            <p:cNvPr id="26" name="Oval 25">
              <a:extLst>
                <a:ext uri="{FF2B5EF4-FFF2-40B4-BE49-F238E27FC236}">
                  <a16:creationId xmlns:a16="http://schemas.microsoft.com/office/drawing/2014/main" id="{02C5170B-758B-574A-BE2F-280334595B7F}"/>
                </a:ext>
              </a:extLst>
            </p:cNvPr>
            <p:cNvSpPr/>
            <p:nvPr/>
          </p:nvSpPr>
          <p:spPr>
            <a:xfrm>
              <a:off x="1844993" y="319996"/>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12</a:t>
              </a:r>
            </a:p>
          </p:txBody>
        </p:sp>
      </p:grpSp>
      <p:grpSp>
        <p:nvGrpSpPr>
          <p:cNvPr id="78" name="Group 77">
            <a:extLst>
              <a:ext uri="{FF2B5EF4-FFF2-40B4-BE49-F238E27FC236}">
                <a16:creationId xmlns:a16="http://schemas.microsoft.com/office/drawing/2014/main" id="{B21A9F7C-481F-1D49-889D-7A3863ACEA69}"/>
              </a:ext>
            </a:extLst>
          </p:cNvPr>
          <p:cNvGrpSpPr/>
          <p:nvPr/>
        </p:nvGrpSpPr>
        <p:grpSpPr>
          <a:xfrm>
            <a:off x="6974747" y="1028599"/>
            <a:ext cx="1929306" cy="2130786"/>
            <a:chOff x="6974748" y="912892"/>
            <a:chExt cx="1929306" cy="2130786"/>
          </a:xfrm>
        </p:grpSpPr>
        <p:sp>
          <p:nvSpPr>
            <p:cNvPr id="5" name="Oval 4">
              <a:extLst>
                <a:ext uri="{FF2B5EF4-FFF2-40B4-BE49-F238E27FC236}">
                  <a16:creationId xmlns:a16="http://schemas.microsoft.com/office/drawing/2014/main" id="{6EF86C7E-1D97-3846-A8E9-12F490947948}"/>
                </a:ext>
              </a:extLst>
            </p:cNvPr>
            <p:cNvSpPr/>
            <p:nvPr/>
          </p:nvSpPr>
          <p:spPr>
            <a:xfrm>
              <a:off x="6974748" y="912892"/>
              <a:ext cx="1929306" cy="1009645"/>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12.3 Performs in a timely manner</a:t>
              </a:r>
            </a:p>
          </p:txBody>
        </p:sp>
        <p:sp>
          <p:nvSpPr>
            <p:cNvPr id="22" name="Rounded Rectangle 21">
              <a:extLst>
                <a:ext uri="{FF2B5EF4-FFF2-40B4-BE49-F238E27FC236}">
                  <a16:creationId xmlns:a16="http://schemas.microsoft.com/office/drawing/2014/main" id="{74E7510A-73BD-094C-A1A6-6FB23DCB8A4C}"/>
                </a:ext>
              </a:extLst>
            </p:cNvPr>
            <p:cNvSpPr/>
            <p:nvPr/>
          </p:nvSpPr>
          <p:spPr>
            <a:xfrm>
              <a:off x="7018399" y="2046314"/>
              <a:ext cx="1842003" cy="997364"/>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Untimely procedures can reduce the usefulness of the control activity</a:t>
              </a:r>
            </a:p>
          </p:txBody>
        </p:sp>
        <p:cxnSp>
          <p:nvCxnSpPr>
            <p:cNvPr id="28" name="Straight Arrow Connector 27">
              <a:extLst>
                <a:ext uri="{FF2B5EF4-FFF2-40B4-BE49-F238E27FC236}">
                  <a16:creationId xmlns:a16="http://schemas.microsoft.com/office/drawing/2014/main" id="{4B02D423-51C9-5D43-94A0-965E8227A4C4}"/>
                </a:ext>
              </a:extLst>
            </p:cNvPr>
            <p:cNvCxnSpPr>
              <a:stCxn id="5" idx="4"/>
              <a:endCxn id="22" idx="0"/>
            </p:cNvCxnSpPr>
            <p:nvPr/>
          </p:nvCxnSpPr>
          <p:spPr>
            <a:xfrm>
              <a:off x="7939401" y="1922537"/>
              <a:ext cx="0" cy="1237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ED652B32-DF98-3043-9F4A-1D3B0CAFD60C}"/>
              </a:ext>
            </a:extLst>
          </p:cNvPr>
          <p:cNvGrpSpPr/>
          <p:nvPr/>
        </p:nvGrpSpPr>
        <p:grpSpPr>
          <a:xfrm>
            <a:off x="16393" y="897603"/>
            <a:ext cx="6443556" cy="1584607"/>
            <a:chOff x="15989" y="986311"/>
            <a:chExt cx="6443556" cy="1584607"/>
          </a:xfrm>
        </p:grpSpPr>
        <p:sp>
          <p:nvSpPr>
            <p:cNvPr id="9" name="Oval 8">
              <a:extLst>
                <a:ext uri="{FF2B5EF4-FFF2-40B4-BE49-F238E27FC236}">
                  <a16:creationId xmlns:a16="http://schemas.microsoft.com/office/drawing/2014/main" id="{64BE996E-5FBA-B141-8361-A7EEBA5EF901}"/>
                </a:ext>
              </a:extLst>
            </p:cNvPr>
            <p:cNvSpPr/>
            <p:nvPr/>
          </p:nvSpPr>
          <p:spPr>
            <a:xfrm>
              <a:off x="15989" y="999703"/>
              <a:ext cx="2723654" cy="155544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12.1 Establishes policies and procedures to support deployment of management’s directives</a:t>
              </a:r>
            </a:p>
          </p:txBody>
        </p:sp>
        <p:sp>
          <p:nvSpPr>
            <p:cNvPr id="24" name="Rounded Rectangle 23">
              <a:extLst>
                <a:ext uri="{FF2B5EF4-FFF2-40B4-BE49-F238E27FC236}">
                  <a16:creationId xmlns:a16="http://schemas.microsoft.com/office/drawing/2014/main" id="{023A8A8A-9848-E64B-956D-010B8AE34BB9}"/>
                </a:ext>
              </a:extLst>
            </p:cNvPr>
            <p:cNvSpPr/>
            <p:nvPr/>
          </p:nvSpPr>
          <p:spPr>
            <a:xfrm>
              <a:off x="2892043" y="986311"/>
              <a:ext cx="2036766" cy="1584607"/>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establish control activities that are built into business procedures and the day to day activities of staff through policies</a:t>
              </a:r>
            </a:p>
          </p:txBody>
        </p:sp>
        <p:sp>
          <p:nvSpPr>
            <p:cNvPr id="25" name="Rounded Rectangle 24">
              <a:extLst>
                <a:ext uri="{FF2B5EF4-FFF2-40B4-BE49-F238E27FC236}">
                  <a16:creationId xmlns:a16="http://schemas.microsoft.com/office/drawing/2014/main" id="{E5DBF6BC-C6EC-674B-8412-8AE6B1695A50}"/>
                </a:ext>
              </a:extLst>
            </p:cNvPr>
            <p:cNvSpPr/>
            <p:nvPr/>
          </p:nvSpPr>
          <p:spPr>
            <a:xfrm>
              <a:off x="5106769" y="991088"/>
              <a:ext cx="1352776" cy="687162"/>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 Policies </a:t>
              </a:r>
              <a:r>
                <a:rPr lang="en-US" sz="1400" dirty="0"/>
                <a:t>– what should be done</a:t>
              </a:r>
            </a:p>
          </p:txBody>
        </p:sp>
        <p:sp>
          <p:nvSpPr>
            <p:cNvPr id="27" name="Rounded Rectangle 26">
              <a:extLst>
                <a:ext uri="{FF2B5EF4-FFF2-40B4-BE49-F238E27FC236}">
                  <a16:creationId xmlns:a16="http://schemas.microsoft.com/office/drawing/2014/main" id="{EB8A8388-97F3-0949-8C1D-419B776FF693}"/>
                </a:ext>
              </a:extLst>
            </p:cNvPr>
            <p:cNvSpPr/>
            <p:nvPr/>
          </p:nvSpPr>
          <p:spPr>
            <a:xfrm>
              <a:off x="5106769" y="1808746"/>
              <a:ext cx="1352776" cy="733928"/>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 Procedures </a:t>
              </a:r>
              <a:r>
                <a:rPr lang="en-US" sz="1400" dirty="0"/>
                <a:t>to put  the policy into action</a:t>
              </a:r>
            </a:p>
          </p:txBody>
        </p:sp>
        <p:cxnSp>
          <p:nvCxnSpPr>
            <p:cNvPr id="31" name="Straight Arrow Connector 30">
              <a:extLst>
                <a:ext uri="{FF2B5EF4-FFF2-40B4-BE49-F238E27FC236}">
                  <a16:creationId xmlns:a16="http://schemas.microsoft.com/office/drawing/2014/main" id="{F49F2663-8AEA-C04D-BDA1-0BF5B7F0B338}"/>
                </a:ext>
              </a:extLst>
            </p:cNvPr>
            <p:cNvCxnSpPr>
              <a:endCxn id="25" idx="1"/>
            </p:cNvCxnSpPr>
            <p:nvPr/>
          </p:nvCxnSpPr>
          <p:spPr>
            <a:xfrm>
              <a:off x="4928809" y="1334669"/>
              <a:ext cx="1779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332BDB0-4775-7442-B01A-95F9E79F7867}"/>
                </a:ext>
              </a:extLst>
            </p:cNvPr>
            <p:cNvCxnSpPr>
              <a:cxnSpLocks/>
              <a:endCxn id="27" idx="1"/>
            </p:cNvCxnSpPr>
            <p:nvPr/>
          </p:nvCxnSpPr>
          <p:spPr>
            <a:xfrm>
              <a:off x="4928809" y="2175710"/>
              <a:ext cx="1779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C52F104F-0ADB-EF4B-BD67-66A943E7FFFF}"/>
                </a:ext>
              </a:extLst>
            </p:cNvPr>
            <p:cNvCxnSpPr>
              <a:stCxn id="9" idx="6"/>
              <a:endCxn id="24" idx="1"/>
            </p:cNvCxnSpPr>
            <p:nvPr/>
          </p:nvCxnSpPr>
          <p:spPr>
            <a:xfrm>
              <a:off x="2739643" y="1777423"/>
              <a:ext cx="152400" cy="11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0" name="Straight Arrow Connector 39">
            <a:extLst>
              <a:ext uri="{FF2B5EF4-FFF2-40B4-BE49-F238E27FC236}">
                <a16:creationId xmlns:a16="http://schemas.microsoft.com/office/drawing/2014/main" id="{7FFE0DD6-5A5C-BD48-9701-9A1D5AE2D5DD}"/>
              </a:ext>
            </a:extLst>
          </p:cNvPr>
          <p:cNvCxnSpPr>
            <a:cxnSpLocks/>
            <a:stCxn id="12" idx="4"/>
            <a:endCxn id="21" idx="0"/>
          </p:cNvCxnSpPr>
          <p:nvPr/>
        </p:nvCxnSpPr>
        <p:spPr>
          <a:xfrm>
            <a:off x="7944132" y="5175542"/>
            <a:ext cx="0" cy="2118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F57DD6A6-47E0-9F44-92EE-0EFBF1FC8663}"/>
              </a:ext>
            </a:extLst>
          </p:cNvPr>
          <p:cNvCxnSpPr>
            <a:cxnSpLocks/>
            <a:stCxn id="21" idx="1"/>
            <a:endCxn id="19" idx="3"/>
          </p:cNvCxnSpPr>
          <p:nvPr/>
        </p:nvCxnSpPr>
        <p:spPr>
          <a:xfrm flipH="1">
            <a:off x="6564898" y="5978128"/>
            <a:ext cx="235477" cy="1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 name="Group 49">
            <a:extLst>
              <a:ext uri="{FF2B5EF4-FFF2-40B4-BE49-F238E27FC236}">
                <a16:creationId xmlns:a16="http://schemas.microsoft.com/office/drawing/2014/main" id="{C5D6471E-D17A-A94B-8500-56C463BFD965}"/>
              </a:ext>
            </a:extLst>
          </p:cNvPr>
          <p:cNvGrpSpPr/>
          <p:nvPr/>
        </p:nvGrpSpPr>
        <p:grpSpPr>
          <a:xfrm>
            <a:off x="2901826" y="2770720"/>
            <a:ext cx="3938299" cy="1960817"/>
            <a:chOff x="2389690" y="2998977"/>
            <a:chExt cx="3938299" cy="1960817"/>
          </a:xfrm>
        </p:grpSpPr>
        <p:sp>
          <p:nvSpPr>
            <p:cNvPr id="11" name="Oval 10">
              <a:extLst>
                <a:ext uri="{FF2B5EF4-FFF2-40B4-BE49-F238E27FC236}">
                  <a16:creationId xmlns:a16="http://schemas.microsoft.com/office/drawing/2014/main" id="{203AEF12-B5E2-134A-95AF-8F154D73F95C}"/>
                </a:ext>
              </a:extLst>
            </p:cNvPr>
            <p:cNvSpPr/>
            <p:nvPr/>
          </p:nvSpPr>
          <p:spPr>
            <a:xfrm>
              <a:off x="4129337" y="2998977"/>
              <a:ext cx="2198652" cy="1046708"/>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12.5 Performs using competent personnel</a:t>
              </a:r>
            </a:p>
          </p:txBody>
        </p:sp>
        <p:sp>
          <p:nvSpPr>
            <p:cNvPr id="15" name="Rounded Rectangle 14">
              <a:extLst>
                <a:ext uri="{FF2B5EF4-FFF2-40B4-BE49-F238E27FC236}">
                  <a16:creationId xmlns:a16="http://schemas.microsoft.com/office/drawing/2014/main" id="{2B90715C-501D-F14F-B6DD-1BB59085ABAA}"/>
                </a:ext>
              </a:extLst>
            </p:cNvPr>
            <p:cNvSpPr/>
            <p:nvPr/>
          </p:nvSpPr>
          <p:spPr>
            <a:xfrm>
              <a:off x="4129337" y="4227670"/>
              <a:ext cx="2198652" cy="732124"/>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Staff have sufficient authority to perform the control</a:t>
              </a:r>
            </a:p>
          </p:txBody>
        </p:sp>
        <p:sp>
          <p:nvSpPr>
            <p:cNvPr id="49" name="Rounded Rectangle 48">
              <a:extLst>
                <a:ext uri="{FF2B5EF4-FFF2-40B4-BE49-F238E27FC236}">
                  <a16:creationId xmlns:a16="http://schemas.microsoft.com/office/drawing/2014/main" id="{752B6F43-A8EE-EC48-B3D0-9AC5734917C9}"/>
                </a:ext>
              </a:extLst>
            </p:cNvPr>
            <p:cNvSpPr/>
            <p:nvPr/>
          </p:nvSpPr>
          <p:spPr>
            <a:xfrm>
              <a:off x="2389690" y="3050392"/>
              <a:ext cx="1554816" cy="944535"/>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Competence needed is linked to complexity of control</a:t>
              </a:r>
            </a:p>
          </p:txBody>
        </p:sp>
      </p:grpSp>
      <p:cxnSp>
        <p:nvCxnSpPr>
          <p:cNvPr id="52" name="Straight Arrow Connector 51">
            <a:extLst>
              <a:ext uri="{FF2B5EF4-FFF2-40B4-BE49-F238E27FC236}">
                <a16:creationId xmlns:a16="http://schemas.microsoft.com/office/drawing/2014/main" id="{C16B4093-EEBF-054C-A31B-9B11B968C4FF}"/>
              </a:ext>
            </a:extLst>
          </p:cNvPr>
          <p:cNvCxnSpPr>
            <a:cxnSpLocks/>
            <a:stCxn id="11" idx="2"/>
            <a:endCxn id="49" idx="3"/>
          </p:cNvCxnSpPr>
          <p:nvPr/>
        </p:nvCxnSpPr>
        <p:spPr>
          <a:xfrm flipH="1">
            <a:off x="4456642" y="3294074"/>
            <a:ext cx="184831" cy="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A008806-6BC0-E84D-B7FA-4272D981BD3F}"/>
              </a:ext>
            </a:extLst>
          </p:cNvPr>
          <p:cNvCxnSpPr>
            <a:cxnSpLocks/>
            <a:stCxn id="11" idx="4"/>
            <a:endCxn id="15" idx="0"/>
          </p:cNvCxnSpPr>
          <p:nvPr/>
        </p:nvCxnSpPr>
        <p:spPr>
          <a:xfrm>
            <a:off x="5740799" y="3817428"/>
            <a:ext cx="0" cy="1819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CC518B7C-7386-1C4B-9D24-BF99CE3B67DE}"/>
              </a:ext>
            </a:extLst>
          </p:cNvPr>
          <p:cNvGrpSpPr/>
          <p:nvPr/>
        </p:nvGrpSpPr>
        <p:grpSpPr>
          <a:xfrm>
            <a:off x="143507" y="2645696"/>
            <a:ext cx="4050698" cy="2500583"/>
            <a:chOff x="113928" y="2740345"/>
            <a:chExt cx="4050698" cy="2500583"/>
          </a:xfrm>
        </p:grpSpPr>
        <p:sp>
          <p:nvSpPr>
            <p:cNvPr id="4" name="Oval 3">
              <a:extLst>
                <a:ext uri="{FF2B5EF4-FFF2-40B4-BE49-F238E27FC236}">
                  <a16:creationId xmlns:a16="http://schemas.microsoft.com/office/drawing/2014/main" id="{5CBD5542-303A-E14E-89C9-A4D0FAACAA9F}"/>
                </a:ext>
              </a:extLst>
            </p:cNvPr>
            <p:cNvSpPr/>
            <p:nvPr/>
          </p:nvSpPr>
          <p:spPr>
            <a:xfrm>
              <a:off x="113928" y="2740345"/>
              <a:ext cx="2573489"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12.2 Establishes responsibility and accountability for executing policies and procedures</a:t>
              </a:r>
            </a:p>
          </p:txBody>
        </p:sp>
        <p:sp>
          <p:nvSpPr>
            <p:cNvPr id="18" name="Rounded Rectangle 17">
              <a:extLst>
                <a:ext uri="{FF2B5EF4-FFF2-40B4-BE49-F238E27FC236}">
                  <a16:creationId xmlns:a16="http://schemas.microsoft.com/office/drawing/2014/main" id="{3C721D16-DC23-1245-AAAF-AB443D0AC6E1}"/>
                </a:ext>
              </a:extLst>
            </p:cNvPr>
            <p:cNvSpPr/>
            <p:nvPr/>
          </p:nvSpPr>
          <p:spPr>
            <a:xfrm>
              <a:off x="341951" y="4239852"/>
              <a:ext cx="2117441" cy="1001076"/>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Responsibility and accountability assigned to managers of relevant business unit</a:t>
              </a:r>
            </a:p>
          </p:txBody>
        </p:sp>
        <p:sp>
          <p:nvSpPr>
            <p:cNvPr id="58" name="Rounded Rectangle 57">
              <a:extLst>
                <a:ext uri="{FF2B5EF4-FFF2-40B4-BE49-F238E27FC236}">
                  <a16:creationId xmlns:a16="http://schemas.microsoft.com/office/drawing/2014/main" id="{4C640650-EAEE-8B4D-82FA-482A5AC82A56}"/>
                </a:ext>
              </a:extLst>
            </p:cNvPr>
            <p:cNvSpPr/>
            <p:nvPr/>
          </p:nvSpPr>
          <p:spPr>
            <a:xfrm>
              <a:off x="2609809" y="4230424"/>
              <a:ext cx="1554817" cy="975092"/>
            </a:xfrm>
            <a:prstGeom prst="roundRect">
              <a:avLst/>
            </a:prstGeom>
            <a:ln w="28575">
              <a:solidFill>
                <a:srgbClr val="05639C"/>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 Implemented thoughtfully conscientiously and consistently</a:t>
              </a:r>
            </a:p>
          </p:txBody>
        </p:sp>
        <p:cxnSp>
          <p:nvCxnSpPr>
            <p:cNvPr id="61" name="Straight Arrow Connector 60">
              <a:extLst>
                <a:ext uri="{FF2B5EF4-FFF2-40B4-BE49-F238E27FC236}">
                  <a16:creationId xmlns:a16="http://schemas.microsoft.com/office/drawing/2014/main" id="{C1DB0CAD-26B3-EE49-9DB5-EA90D19B09E5}"/>
                </a:ext>
              </a:extLst>
            </p:cNvPr>
            <p:cNvCxnSpPr>
              <a:stCxn id="4" idx="4"/>
              <a:endCxn id="18" idx="0"/>
            </p:cNvCxnSpPr>
            <p:nvPr/>
          </p:nvCxnSpPr>
          <p:spPr>
            <a:xfrm flipH="1">
              <a:off x="1400672" y="4045222"/>
              <a:ext cx="1" cy="1946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DB1F6D65-0154-1144-85CF-638489484853}"/>
                </a:ext>
              </a:extLst>
            </p:cNvPr>
            <p:cNvCxnSpPr>
              <a:cxnSpLocks/>
              <a:stCxn id="4" idx="5"/>
            </p:cNvCxnSpPr>
            <p:nvPr/>
          </p:nvCxnSpPr>
          <p:spPr>
            <a:xfrm>
              <a:off x="2310538" y="3854127"/>
              <a:ext cx="348129" cy="3857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87CA5FD1-C43E-CF4F-A0E8-7D52BC385DA6}"/>
              </a:ext>
            </a:extLst>
          </p:cNvPr>
          <p:cNvGrpSpPr/>
          <p:nvPr/>
        </p:nvGrpSpPr>
        <p:grpSpPr>
          <a:xfrm>
            <a:off x="106568" y="5219783"/>
            <a:ext cx="4978471" cy="1544649"/>
            <a:chOff x="106568" y="5219783"/>
            <a:chExt cx="4978471" cy="1544649"/>
          </a:xfrm>
        </p:grpSpPr>
        <p:sp>
          <p:nvSpPr>
            <p:cNvPr id="7" name="Rounded Rectangle 6">
              <a:extLst>
                <a:ext uri="{FF2B5EF4-FFF2-40B4-BE49-F238E27FC236}">
                  <a16:creationId xmlns:a16="http://schemas.microsoft.com/office/drawing/2014/main" id="{102A68CF-9BE0-BB48-8AF2-292511BD891C}"/>
                </a:ext>
              </a:extLst>
            </p:cNvPr>
            <p:cNvSpPr/>
            <p:nvPr/>
          </p:nvSpPr>
          <p:spPr>
            <a:xfrm>
              <a:off x="3846977" y="5219783"/>
              <a:ext cx="1238062" cy="709953"/>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Investigate</a:t>
              </a:r>
              <a:r>
                <a:rPr lang="en-US" sz="1400" dirty="0"/>
                <a:t> matters for follow-up</a:t>
              </a:r>
            </a:p>
          </p:txBody>
        </p:sp>
        <p:sp>
          <p:nvSpPr>
            <p:cNvPr id="10" name="Oval 9">
              <a:extLst>
                <a:ext uri="{FF2B5EF4-FFF2-40B4-BE49-F238E27FC236}">
                  <a16:creationId xmlns:a16="http://schemas.microsoft.com/office/drawing/2014/main" id="{86C48B70-0852-2844-91CE-98971A5CCD26}"/>
                </a:ext>
              </a:extLst>
            </p:cNvPr>
            <p:cNvSpPr/>
            <p:nvPr/>
          </p:nvSpPr>
          <p:spPr>
            <a:xfrm>
              <a:off x="106568" y="5533920"/>
              <a:ext cx="1550751" cy="1001075"/>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12.4 Takes corrective action</a:t>
              </a:r>
            </a:p>
          </p:txBody>
        </p:sp>
        <p:sp>
          <p:nvSpPr>
            <p:cNvPr id="14" name="Rounded Rectangle 13">
              <a:extLst>
                <a:ext uri="{FF2B5EF4-FFF2-40B4-BE49-F238E27FC236}">
                  <a16:creationId xmlns:a16="http://schemas.microsoft.com/office/drawing/2014/main" id="{A3F71907-E94C-1B43-AA0B-BDF6CF871778}"/>
                </a:ext>
              </a:extLst>
            </p:cNvPr>
            <p:cNvSpPr/>
            <p:nvPr/>
          </p:nvSpPr>
          <p:spPr>
            <a:xfrm>
              <a:off x="1813523" y="5430907"/>
              <a:ext cx="1863159" cy="1209334"/>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Responsible personnel investigate and act on matters identified as a result of control activities</a:t>
              </a:r>
            </a:p>
          </p:txBody>
        </p:sp>
        <p:cxnSp>
          <p:nvCxnSpPr>
            <p:cNvPr id="68" name="Straight Arrow Connector 67">
              <a:extLst>
                <a:ext uri="{FF2B5EF4-FFF2-40B4-BE49-F238E27FC236}">
                  <a16:creationId xmlns:a16="http://schemas.microsoft.com/office/drawing/2014/main" id="{C89D1BED-4143-364F-A4BA-F6B131884E62}"/>
                </a:ext>
              </a:extLst>
            </p:cNvPr>
            <p:cNvCxnSpPr>
              <a:cxnSpLocks/>
              <a:stCxn id="10" idx="6"/>
              <a:endCxn id="14" idx="1"/>
            </p:cNvCxnSpPr>
            <p:nvPr/>
          </p:nvCxnSpPr>
          <p:spPr>
            <a:xfrm>
              <a:off x="1657319" y="6034458"/>
              <a:ext cx="156204" cy="11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ounded Rectangle 73">
              <a:extLst>
                <a:ext uri="{FF2B5EF4-FFF2-40B4-BE49-F238E27FC236}">
                  <a16:creationId xmlns:a16="http://schemas.microsoft.com/office/drawing/2014/main" id="{FB13E894-5B49-C143-96B6-19B514F83504}"/>
                </a:ext>
              </a:extLst>
            </p:cNvPr>
            <p:cNvSpPr/>
            <p:nvPr/>
          </p:nvSpPr>
          <p:spPr>
            <a:xfrm>
              <a:off x="3846978" y="6064587"/>
              <a:ext cx="1238061" cy="699845"/>
            </a:xfrm>
            <a:prstGeom prst="roundRect">
              <a:avLst/>
            </a:prstGeom>
            <a:ln w="28575">
              <a:solidFill>
                <a:srgbClr val="05639C"/>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Take </a:t>
              </a:r>
              <a:r>
                <a:rPr lang="en-US" sz="1400" dirty="0"/>
                <a:t> corrective action</a:t>
              </a:r>
            </a:p>
          </p:txBody>
        </p:sp>
        <p:cxnSp>
          <p:nvCxnSpPr>
            <p:cNvPr id="81" name="Straight Arrow Connector 80">
              <a:extLst>
                <a:ext uri="{FF2B5EF4-FFF2-40B4-BE49-F238E27FC236}">
                  <a16:creationId xmlns:a16="http://schemas.microsoft.com/office/drawing/2014/main" id="{418D07F5-5E0A-0A4D-8F73-548DA05B2DF3}"/>
                </a:ext>
              </a:extLst>
            </p:cNvPr>
            <p:cNvCxnSpPr>
              <a:cxnSpLocks/>
              <a:endCxn id="7" idx="1"/>
            </p:cNvCxnSpPr>
            <p:nvPr/>
          </p:nvCxnSpPr>
          <p:spPr>
            <a:xfrm>
              <a:off x="3676682" y="5574760"/>
              <a:ext cx="1702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E1D4FC8E-9986-1B4F-ABE7-B105AEBF736C}"/>
                </a:ext>
              </a:extLst>
            </p:cNvPr>
            <p:cNvCxnSpPr>
              <a:cxnSpLocks/>
              <a:stCxn id="7" idx="2"/>
              <a:endCxn id="74" idx="0"/>
            </p:cNvCxnSpPr>
            <p:nvPr/>
          </p:nvCxnSpPr>
          <p:spPr>
            <a:xfrm>
              <a:off x="4466008" y="5929736"/>
              <a:ext cx="1" cy="134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046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7BA906-F4C4-0B4B-B66A-D3343A220C5B}"/>
              </a:ext>
            </a:extLst>
          </p:cNvPr>
          <p:cNvSpPr/>
          <p:nvPr/>
        </p:nvSpPr>
        <p:spPr>
          <a:xfrm>
            <a:off x="1424131" y="1218532"/>
            <a:ext cx="6139601" cy="549152"/>
          </a:xfrm>
          <a:prstGeom prst="rect">
            <a:avLst/>
          </a:prstGeom>
          <a:solidFill>
            <a:srgbClr val="F2B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CONTROL ENVIRONMENT PRINCIPLES</a:t>
            </a:r>
          </a:p>
        </p:txBody>
      </p:sp>
      <p:sp>
        <p:nvSpPr>
          <p:cNvPr id="7" name="Rectangle 6">
            <a:extLst>
              <a:ext uri="{FF2B5EF4-FFF2-40B4-BE49-F238E27FC236}">
                <a16:creationId xmlns:a16="http://schemas.microsoft.com/office/drawing/2014/main" id="{6474B8A5-E97B-0B4C-A9DB-1766FDF4F484}"/>
              </a:ext>
            </a:extLst>
          </p:cNvPr>
          <p:cNvSpPr/>
          <p:nvPr/>
        </p:nvSpPr>
        <p:spPr>
          <a:xfrm>
            <a:off x="1528320" y="1922764"/>
            <a:ext cx="6035413" cy="387312"/>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demonstrates a commitment to integrity and ethical Values</a:t>
            </a:r>
          </a:p>
        </p:txBody>
      </p:sp>
      <p:sp>
        <p:nvSpPr>
          <p:cNvPr id="25" name="Rectangle 24">
            <a:extLst>
              <a:ext uri="{FF2B5EF4-FFF2-40B4-BE49-F238E27FC236}">
                <a16:creationId xmlns:a16="http://schemas.microsoft.com/office/drawing/2014/main" id="{26864D17-01A6-D340-8041-6A9B59A69E9E}"/>
              </a:ext>
            </a:extLst>
          </p:cNvPr>
          <p:cNvSpPr/>
          <p:nvPr/>
        </p:nvSpPr>
        <p:spPr>
          <a:xfrm>
            <a:off x="1503547" y="3195094"/>
            <a:ext cx="6060185" cy="586271"/>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Management establishes, with governing body oversight, structures, reporting lines, and appropriate authorities and responsibilities in the pursuit of objectives.</a:t>
            </a:r>
          </a:p>
        </p:txBody>
      </p:sp>
      <p:sp>
        <p:nvSpPr>
          <p:cNvPr id="54" name="Oval 53">
            <a:extLst>
              <a:ext uri="{FF2B5EF4-FFF2-40B4-BE49-F238E27FC236}">
                <a16:creationId xmlns:a16="http://schemas.microsoft.com/office/drawing/2014/main" id="{0C801CE5-D3E7-5E4D-8EB7-8BCE94203D77}"/>
              </a:ext>
            </a:extLst>
          </p:cNvPr>
          <p:cNvSpPr/>
          <p:nvPr/>
        </p:nvSpPr>
        <p:spPr>
          <a:xfrm>
            <a:off x="1405372" y="3086288"/>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3</a:t>
            </a:r>
          </a:p>
        </p:txBody>
      </p:sp>
      <p:sp>
        <p:nvSpPr>
          <p:cNvPr id="41" name="Rectangle 40">
            <a:extLst>
              <a:ext uri="{FF2B5EF4-FFF2-40B4-BE49-F238E27FC236}">
                <a16:creationId xmlns:a16="http://schemas.microsoft.com/office/drawing/2014/main" id="{142B4DD7-0248-D245-95C9-763D4BC76BD5}"/>
              </a:ext>
            </a:extLst>
          </p:cNvPr>
          <p:cNvSpPr/>
          <p:nvPr/>
        </p:nvSpPr>
        <p:spPr>
          <a:xfrm>
            <a:off x="1511114" y="3951637"/>
            <a:ext cx="6052618" cy="438352"/>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demonstrates a commitment to attract develop and retain individuals </a:t>
            </a:r>
          </a:p>
        </p:txBody>
      </p:sp>
      <p:sp>
        <p:nvSpPr>
          <p:cNvPr id="55" name="Oval 54">
            <a:extLst>
              <a:ext uri="{FF2B5EF4-FFF2-40B4-BE49-F238E27FC236}">
                <a16:creationId xmlns:a16="http://schemas.microsoft.com/office/drawing/2014/main" id="{40C0CAAA-96A8-4343-9549-B766FF7198C1}"/>
              </a:ext>
            </a:extLst>
          </p:cNvPr>
          <p:cNvSpPr/>
          <p:nvPr/>
        </p:nvSpPr>
        <p:spPr>
          <a:xfrm>
            <a:off x="1405372" y="3839780"/>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a:t>
            </a:r>
          </a:p>
        </p:txBody>
      </p:sp>
      <p:sp>
        <p:nvSpPr>
          <p:cNvPr id="17" name="Rectangle 16">
            <a:extLst>
              <a:ext uri="{FF2B5EF4-FFF2-40B4-BE49-F238E27FC236}">
                <a16:creationId xmlns:a16="http://schemas.microsoft.com/office/drawing/2014/main" id="{602A79F5-A311-2242-88B6-10FEAA38CFC9}"/>
              </a:ext>
            </a:extLst>
          </p:cNvPr>
          <p:cNvSpPr/>
          <p:nvPr/>
        </p:nvSpPr>
        <p:spPr>
          <a:xfrm>
            <a:off x="1524521" y="2513397"/>
            <a:ext cx="6039211" cy="479269"/>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governing bodies demonstrate independence from management and exercises oversight of the development and performance of internal control</a:t>
            </a:r>
          </a:p>
        </p:txBody>
      </p:sp>
      <p:sp>
        <p:nvSpPr>
          <p:cNvPr id="56" name="Oval 55">
            <a:extLst>
              <a:ext uri="{FF2B5EF4-FFF2-40B4-BE49-F238E27FC236}">
                <a16:creationId xmlns:a16="http://schemas.microsoft.com/office/drawing/2014/main" id="{57DFAF33-E8EE-BA4E-8396-2F7D69F8C698}"/>
              </a:ext>
            </a:extLst>
          </p:cNvPr>
          <p:cNvSpPr/>
          <p:nvPr/>
        </p:nvSpPr>
        <p:spPr>
          <a:xfrm>
            <a:off x="1420551" y="2404231"/>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a:t>
            </a:r>
          </a:p>
        </p:txBody>
      </p:sp>
      <p:sp>
        <p:nvSpPr>
          <p:cNvPr id="32" name="Rectangle 31">
            <a:extLst>
              <a:ext uri="{FF2B5EF4-FFF2-40B4-BE49-F238E27FC236}">
                <a16:creationId xmlns:a16="http://schemas.microsoft.com/office/drawing/2014/main" id="{B0769CDA-29A5-5E4A-88AA-C8C4178CF5E6}"/>
              </a:ext>
            </a:extLst>
          </p:cNvPr>
          <p:cNvSpPr/>
          <p:nvPr/>
        </p:nvSpPr>
        <p:spPr>
          <a:xfrm>
            <a:off x="1535107" y="4620459"/>
            <a:ext cx="6028625" cy="559187"/>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holds individuals accountable for their Internal Control responsibilities in the pursuit of objectives</a:t>
            </a:r>
          </a:p>
        </p:txBody>
      </p:sp>
      <p:sp>
        <p:nvSpPr>
          <p:cNvPr id="57" name="Oval 56">
            <a:extLst>
              <a:ext uri="{FF2B5EF4-FFF2-40B4-BE49-F238E27FC236}">
                <a16:creationId xmlns:a16="http://schemas.microsoft.com/office/drawing/2014/main" id="{806E9847-1EE5-AE4E-8F5B-EDD34E335A7B}"/>
              </a:ext>
            </a:extLst>
          </p:cNvPr>
          <p:cNvSpPr/>
          <p:nvPr/>
        </p:nvSpPr>
        <p:spPr>
          <a:xfrm>
            <a:off x="1416732" y="4501846"/>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5</a:t>
            </a:r>
          </a:p>
        </p:txBody>
      </p:sp>
      <p:sp>
        <p:nvSpPr>
          <p:cNvPr id="53" name="Oval 52">
            <a:extLst>
              <a:ext uri="{FF2B5EF4-FFF2-40B4-BE49-F238E27FC236}">
                <a16:creationId xmlns:a16="http://schemas.microsoft.com/office/drawing/2014/main" id="{8B26998D-22D1-BB40-96AB-E2220ADB6788}"/>
              </a:ext>
            </a:extLst>
          </p:cNvPr>
          <p:cNvSpPr/>
          <p:nvPr/>
        </p:nvSpPr>
        <p:spPr>
          <a:xfrm>
            <a:off x="1438784" y="1914498"/>
            <a:ext cx="227211" cy="2272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a:t>
            </a:r>
          </a:p>
        </p:txBody>
      </p:sp>
    </p:spTree>
    <p:extLst>
      <p:ext uri="{BB962C8B-B14F-4D97-AF65-F5344CB8AC3E}">
        <p14:creationId xmlns:p14="http://schemas.microsoft.com/office/powerpoint/2010/main" val="3789622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7D876D-679E-5047-92FD-E347EF7A970F}"/>
              </a:ext>
            </a:extLst>
          </p:cNvPr>
          <p:cNvSpPr/>
          <p:nvPr/>
        </p:nvSpPr>
        <p:spPr>
          <a:xfrm>
            <a:off x="1424131" y="1218532"/>
            <a:ext cx="6139601" cy="549152"/>
          </a:xfrm>
          <a:prstGeom prst="rect">
            <a:avLst/>
          </a:prstGeom>
          <a:solidFill>
            <a:srgbClr val="4029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INFORMATION &amp; COMMUNICATION PRINCIPLES</a:t>
            </a:r>
          </a:p>
        </p:txBody>
      </p:sp>
      <p:grpSp>
        <p:nvGrpSpPr>
          <p:cNvPr id="9" name="Group 8">
            <a:extLst>
              <a:ext uri="{FF2B5EF4-FFF2-40B4-BE49-F238E27FC236}">
                <a16:creationId xmlns:a16="http://schemas.microsoft.com/office/drawing/2014/main" id="{B9A6956A-20E0-3047-B748-57CFEF5DA138}"/>
              </a:ext>
            </a:extLst>
          </p:cNvPr>
          <p:cNvGrpSpPr/>
          <p:nvPr/>
        </p:nvGrpSpPr>
        <p:grpSpPr>
          <a:xfrm>
            <a:off x="1287026" y="1845155"/>
            <a:ext cx="6224611" cy="577000"/>
            <a:chOff x="1287026" y="1845155"/>
            <a:chExt cx="6224611" cy="577000"/>
          </a:xfrm>
        </p:grpSpPr>
        <p:sp>
          <p:nvSpPr>
            <p:cNvPr id="5" name="Rectangle 4">
              <a:extLst>
                <a:ext uri="{FF2B5EF4-FFF2-40B4-BE49-F238E27FC236}">
                  <a16:creationId xmlns:a16="http://schemas.microsoft.com/office/drawing/2014/main" id="{C38C607A-C61A-C949-9880-2A710FEB7200}"/>
                </a:ext>
              </a:extLst>
            </p:cNvPr>
            <p:cNvSpPr/>
            <p:nvPr/>
          </p:nvSpPr>
          <p:spPr>
            <a:xfrm>
              <a:off x="1476224" y="1873003"/>
              <a:ext cx="6035413" cy="549152"/>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      The organization obtains or generates and uses relevant, quality information to support the functioning of internal control.</a:t>
              </a:r>
            </a:p>
          </p:txBody>
        </p:sp>
        <p:sp>
          <p:nvSpPr>
            <p:cNvPr id="6" name="Oval 5">
              <a:extLst>
                <a:ext uri="{FF2B5EF4-FFF2-40B4-BE49-F238E27FC236}">
                  <a16:creationId xmlns:a16="http://schemas.microsoft.com/office/drawing/2014/main" id="{66082C3E-6B0C-294D-8050-86EAA39C926A}"/>
                </a:ext>
              </a:extLst>
            </p:cNvPr>
            <p:cNvSpPr/>
            <p:nvPr/>
          </p:nvSpPr>
          <p:spPr>
            <a:xfrm>
              <a:off x="1287026" y="1845155"/>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13</a:t>
              </a:r>
            </a:p>
          </p:txBody>
        </p:sp>
      </p:grpSp>
      <p:grpSp>
        <p:nvGrpSpPr>
          <p:cNvPr id="11" name="Group 10">
            <a:extLst>
              <a:ext uri="{FF2B5EF4-FFF2-40B4-BE49-F238E27FC236}">
                <a16:creationId xmlns:a16="http://schemas.microsoft.com/office/drawing/2014/main" id="{30B44D7A-36C6-8548-9AD2-2B91095B9A2C}"/>
              </a:ext>
            </a:extLst>
          </p:cNvPr>
          <p:cNvGrpSpPr/>
          <p:nvPr/>
        </p:nvGrpSpPr>
        <p:grpSpPr>
          <a:xfrm>
            <a:off x="1287027" y="3544183"/>
            <a:ext cx="6256031" cy="694055"/>
            <a:chOff x="1287027" y="3544183"/>
            <a:chExt cx="6256031" cy="694055"/>
          </a:xfrm>
        </p:grpSpPr>
        <p:sp>
          <p:nvSpPr>
            <p:cNvPr id="3" name="Rectangle 2">
              <a:extLst>
                <a:ext uri="{FF2B5EF4-FFF2-40B4-BE49-F238E27FC236}">
                  <a16:creationId xmlns:a16="http://schemas.microsoft.com/office/drawing/2014/main" id="{6F978559-CA36-824D-AD07-8C84AD4D1634}"/>
                </a:ext>
              </a:extLst>
            </p:cNvPr>
            <p:cNvSpPr/>
            <p:nvPr/>
          </p:nvSpPr>
          <p:spPr>
            <a:xfrm>
              <a:off x="1536959" y="3651967"/>
              <a:ext cx="6006099" cy="586271"/>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communicates with external parties regarding matters affecting the functioning of internal control. </a:t>
              </a:r>
            </a:p>
          </p:txBody>
        </p:sp>
        <p:sp>
          <p:nvSpPr>
            <p:cNvPr id="7" name="Oval 6">
              <a:extLst>
                <a:ext uri="{FF2B5EF4-FFF2-40B4-BE49-F238E27FC236}">
                  <a16:creationId xmlns:a16="http://schemas.microsoft.com/office/drawing/2014/main" id="{639F4919-A923-DC4B-B73D-5B7463F38EE3}"/>
                </a:ext>
              </a:extLst>
            </p:cNvPr>
            <p:cNvSpPr/>
            <p:nvPr/>
          </p:nvSpPr>
          <p:spPr>
            <a:xfrm>
              <a:off x="1287027" y="3544183"/>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15</a:t>
              </a:r>
            </a:p>
          </p:txBody>
        </p:sp>
      </p:grpSp>
      <p:grpSp>
        <p:nvGrpSpPr>
          <p:cNvPr id="10" name="Group 9">
            <a:extLst>
              <a:ext uri="{FF2B5EF4-FFF2-40B4-BE49-F238E27FC236}">
                <a16:creationId xmlns:a16="http://schemas.microsoft.com/office/drawing/2014/main" id="{7651F10F-BA60-F941-8ED1-02A8BF7408B6}"/>
              </a:ext>
            </a:extLst>
          </p:cNvPr>
          <p:cNvGrpSpPr/>
          <p:nvPr/>
        </p:nvGrpSpPr>
        <p:grpSpPr>
          <a:xfrm>
            <a:off x="1262103" y="2586885"/>
            <a:ext cx="6277020" cy="863917"/>
            <a:chOff x="1262103" y="2586885"/>
            <a:chExt cx="6277020" cy="863917"/>
          </a:xfrm>
        </p:grpSpPr>
        <p:sp>
          <p:nvSpPr>
            <p:cNvPr id="4" name="Rectangle 3">
              <a:extLst>
                <a:ext uri="{FF2B5EF4-FFF2-40B4-BE49-F238E27FC236}">
                  <a16:creationId xmlns:a16="http://schemas.microsoft.com/office/drawing/2014/main" id="{F41B6650-B49E-4341-B8AD-2FE69F465D51}"/>
                </a:ext>
              </a:extLst>
            </p:cNvPr>
            <p:cNvSpPr/>
            <p:nvPr/>
          </p:nvSpPr>
          <p:spPr>
            <a:xfrm>
              <a:off x="1533025" y="2680588"/>
              <a:ext cx="6006098" cy="770214"/>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internally communicates information, including objectives and responsibilities for internal control, necessary to support the functioning of internal control. </a:t>
              </a:r>
            </a:p>
          </p:txBody>
        </p:sp>
        <p:sp>
          <p:nvSpPr>
            <p:cNvPr id="8" name="Oval 7">
              <a:extLst>
                <a:ext uri="{FF2B5EF4-FFF2-40B4-BE49-F238E27FC236}">
                  <a16:creationId xmlns:a16="http://schemas.microsoft.com/office/drawing/2014/main" id="{AEA1C0AD-FAE3-1949-9862-03814092C7D3}"/>
                </a:ext>
              </a:extLst>
            </p:cNvPr>
            <p:cNvSpPr/>
            <p:nvPr/>
          </p:nvSpPr>
          <p:spPr>
            <a:xfrm>
              <a:off x="1262103" y="2586885"/>
              <a:ext cx="491999"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14</a:t>
              </a:r>
            </a:p>
          </p:txBody>
        </p:sp>
      </p:grpSp>
    </p:spTree>
    <p:extLst>
      <p:ext uri="{BB962C8B-B14F-4D97-AF65-F5344CB8AC3E}">
        <p14:creationId xmlns:p14="http://schemas.microsoft.com/office/powerpoint/2010/main" val="29598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8CA716C-1A1F-9F4C-84F3-28DB75944601}"/>
              </a:ext>
            </a:extLst>
          </p:cNvPr>
          <p:cNvSpPr/>
          <p:nvPr/>
        </p:nvSpPr>
        <p:spPr>
          <a:xfrm>
            <a:off x="383865" y="2013382"/>
            <a:ext cx="1943042" cy="51392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13.1 Identifies information requirements</a:t>
            </a:r>
          </a:p>
        </p:txBody>
      </p:sp>
      <p:sp>
        <p:nvSpPr>
          <p:cNvPr id="12" name="Rectangle 11">
            <a:extLst>
              <a:ext uri="{FF2B5EF4-FFF2-40B4-BE49-F238E27FC236}">
                <a16:creationId xmlns:a16="http://schemas.microsoft.com/office/drawing/2014/main" id="{0228E588-37BC-BB42-9F97-09BCD830918E}"/>
              </a:ext>
            </a:extLst>
          </p:cNvPr>
          <p:cNvSpPr/>
          <p:nvPr/>
        </p:nvSpPr>
        <p:spPr>
          <a:xfrm>
            <a:off x="383865" y="2643587"/>
            <a:ext cx="1943043"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13.3 Processes relevant data into information</a:t>
            </a:r>
          </a:p>
        </p:txBody>
      </p:sp>
      <p:sp>
        <p:nvSpPr>
          <p:cNvPr id="13" name="Rectangle 12">
            <a:extLst>
              <a:ext uri="{FF2B5EF4-FFF2-40B4-BE49-F238E27FC236}">
                <a16:creationId xmlns:a16="http://schemas.microsoft.com/office/drawing/2014/main" id="{068D426B-74F9-2340-9CB8-F5E448CAEA04}"/>
              </a:ext>
            </a:extLst>
          </p:cNvPr>
          <p:cNvSpPr/>
          <p:nvPr/>
        </p:nvSpPr>
        <p:spPr>
          <a:xfrm>
            <a:off x="2406326" y="2644619"/>
            <a:ext cx="1988103" cy="6261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13.4 Maintains quality throughout processing</a:t>
            </a:r>
          </a:p>
        </p:txBody>
      </p:sp>
      <p:sp>
        <p:nvSpPr>
          <p:cNvPr id="14" name="Rectangle 13">
            <a:extLst>
              <a:ext uri="{FF2B5EF4-FFF2-40B4-BE49-F238E27FC236}">
                <a16:creationId xmlns:a16="http://schemas.microsoft.com/office/drawing/2014/main" id="{29EC54AC-4A7A-6343-81B9-98FD570F13F2}"/>
              </a:ext>
            </a:extLst>
          </p:cNvPr>
          <p:cNvSpPr/>
          <p:nvPr/>
        </p:nvSpPr>
        <p:spPr>
          <a:xfrm>
            <a:off x="2406326" y="2013382"/>
            <a:ext cx="1988103"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13.2 Captures internal and external sources of data</a:t>
            </a:r>
          </a:p>
        </p:txBody>
      </p:sp>
      <p:sp>
        <p:nvSpPr>
          <p:cNvPr id="7" name="Rectangle 6">
            <a:extLst>
              <a:ext uri="{FF2B5EF4-FFF2-40B4-BE49-F238E27FC236}">
                <a16:creationId xmlns:a16="http://schemas.microsoft.com/office/drawing/2014/main" id="{6474B8A5-E97B-0B4C-A9DB-1766FDF4F484}"/>
              </a:ext>
            </a:extLst>
          </p:cNvPr>
          <p:cNvSpPr/>
          <p:nvPr/>
        </p:nvSpPr>
        <p:spPr>
          <a:xfrm>
            <a:off x="383870" y="1248064"/>
            <a:ext cx="3956776" cy="651233"/>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obtains or generates and uses relevant, quality information to support the functioning of internal control</a:t>
            </a:r>
          </a:p>
        </p:txBody>
      </p:sp>
      <p:sp>
        <p:nvSpPr>
          <p:cNvPr id="53" name="Oval 52">
            <a:extLst>
              <a:ext uri="{FF2B5EF4-FFF2-40B4-BE49-F238E27FC236}">
                <a16:creationId xmlns:a16="http://schemas.microsoft.com/office/drawing/2014/main" id="{8B26998D-22D1-BB40-96AB-E2220ADB6788}"/>
              </a:ext>
            </a:extLst>
          </p:cNvPr>
          <p:cNvSpPr/>
          <p:nvPr/>
        </p:nvSpPr>
        <p:spPr>
          <a:xfrm>
            <a:off x="151445" y="1139112"/>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13</a:t>
            </a:r>
          </a:p>
        </p:txBody>
      </p:sp>
      <p:sp>
        <p:nvSpPr>
          <p:cNvPr id="18" name="Rectangle 17">
            <a:extLst>
              <a:ext uri="{FF2B5EF4-FFF2-40B4-BE49-F238E27FC236}">
                <a16:creationId xmlns:a16="http://schemas.microsoft.com/office/drawing/2014/main" id="{00164778-B2A8-574E-B079-3CEA20AE5749}"/>
              </a:ext>
            </a:extLst>
          </p:cNvPr>
          <p:cNvSpPr/>
          <p:nvPr/>
        </p:nvSpPr>
        <p:spPr>
          <a:xfrm>
            <a:off x="399509" y="5460662"/>
            <a:ext cx="1453911"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15.1 Communicates to external parties</a:t>
            </a:r>
          </a:p>
        </p:txBody>
      </p:sp>
      <p:sp>
        <p:nvSpPr>
          <p:cNvPr id="19" name="Rectangle 18">
            <a:extLst>
              <a:ext uri="{FF2B5EF4-FFF2-40B4-BE49-F238E27FC236}">
                <a16:creationId xmlns:a16="http://schemas.microsoft.com/office/drawing/2014/main" id="{6AB78DEB-CB62-BB44-AF8E-FE907F61793E}"/>
              </a:ext>
            </a:extLst>
          </p:cNvPr>
          <p:cNvSpPr/>
          <p:nvPr/>
        </p:nvSpPr>
        <p:spPr>
          <a:xfrm>
            <a:off x="6860224" y="2030495"/>
            <a:ext cx="1979297" cy="865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14.2 Communicates with the governing bodies</a:t>
            </a:r>
          </a:p>
        </p:txBody>
      </p:sp>
      <p:sp>
        <p:nvSpPr>
          <p:cNvPr id="20" name="Rectangle 19">
            <a:extLst>
              <a:ext uri="{FF2B5EF4-FFF2-40B4-BE49-F238E27FC236}">
                <a16:creationId xmlns:a16="http://schemas.microsoft.com/office/drawing/2014/main" id="{9F37F4CF-F2D8-034D-A020-A9BF5840C736}"/>
              </a:ext>
            </a:extLst>
          </p:cNvPr>
          <p:cNvSpPr/>
          <p:nvPr/>
        </p:nvSpPr>
        <p:spPr>
          <a:xfrm>
            <a:off x="4792703" y="3138938"/>
            <a:ext cx="1943043"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14.3 Provides separate communication lines</a:t>
            </a:r>
          </a:p>
        </p:txBody>
      </p:sp>
      <p:sp>
        <p:nvSpPr>
          <p:cNvPr id="21" name="Rectangle 20">
            <a:extLst>
              <a:ext uri="{FF2B5EF4-FFF2-40B4-BE49-F238E27FC236}">
                <a16:creationId xmlns:a16="http://schemas.microsoft.com/office/drawing/2014/main" id="{3A99A30A-B34E-F346-919F-C9544B21E74C}"/>
              </a:ext>
            </a:extLst>
          </p:cNvPr>
          <p:cNvSpPr/>
          <p:nvPr/>
        </p:nvSpPr>
        <p:spPr>
          <a:xfrm>
            <a:off x="6860224" y="3138938"/>
            <a:ext cx="1979297"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14.4 Selects relevant method of communication</a:t>
            </a:r>
          </a:p>
        </p:txBody>
      </p:sp>
      <p:sp>
        <p:nvSpPr>
          <p:cNvPr id="17" name="Rectangle 16">
            <a:extLst>
              <a:ext uri="{FF2B5EF4-FFF2-40B4-BE49-F238E27FC236}">
                <a16:creationId xmlns:a16="http://schemas.microsoft.com/office/drawing/2014/main" id="{602A79F5-A311-2242-88B6-10FEAA38CFC9}"/>
              </a:ext>
            </a:extLst>
          </p:cNvPr>
          <p:cNvSpPr/>
          <p:nvPr/>
        </p:nvSpPr>
        <p:spPr>
          <a:xfrm>
            <a:off x="4735467" y="1245122"/>
            <a:ext cx="4104054" cy="642731"/>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internally communicates information, including objectives and responsibilities for internal control, necessary to support the functioning of internal control</a:t>
            </a:r>
          </a:p>
        </p:txBody>
      </p:sp>
      <p:sp>
        <p:nvSpPr>
          <p:cNvPr id="25" name="Rectangle 24">
            <a:extLst>
              <a:ext uri="{FF2B5EF4-FFF2-40B4-BE49-F238E27FC236}">
                <a16:creationId xmlns:a16="http://schemas.microsoft.com/office/drawing/2014/main" id="{26864D17-01A6-D340-8041-6A9B59A69E9E}"/>
              </a:ext>
            </a:extLst>
          </p:cNvPr>
          <p:cNvSpPr/>
          <p:nvPr/>
        </p:nvSpPr>
        <p:spPr>
          <a:xfrm>
            <a:off x="2671544" y="4438474"/>
            <a:ext cx="3951112" cy="787894"/>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The organization communicates with external parties regarding matters affecting the functioning of internal control. </a:t>
            </a:r>
          </a:p>
        </p:txBody>
      </p:sp>
      <p:sp>
        <p:nvSpPr>
          <p:cNvPr id="67" name="Rectangle 66">
            <a:extLst>
              <a:ext uri="{FF2B5EF4-FFF2-40B4-BE49-F238E27FC236}">
                <a16:creationId xmlns:a16="http://schemas.microsoft.com/office/drawing/2014/main" id="{3B9FE32A-EC95-4346-B9FA-03D75D85054E}"/>
              </a:ext>
            </a:extLst>
          </p:cNvPr>
          <p:cNvSpPr/>
          <p:nvPr/>
        </p:nvSpPr>
        <p:spPr>
          <a:xfrm>
            <a:off x="5334210" y="5483845"/>
            <a:ext cx="1646681"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15.4 Provides separate communication lines</a:t>
            </a:r>
          </a:p>
        </p:txBody>
      </p:sp>
      <p:sp>
        <p:nvSpPr>
          <p:cNvPr id="68" name="Rectangle 67">
            <a:extLst>
              <a:ext uri="{FF2B5EF4-FFF2-40B4-BE49-F238E27FC236}">
                <a16:creationId xmlns:a16="http://schemas.microsoft.com/office/drawing/2014/main" id="{B750AE5C-34F7-674E-9245-AA2D4F8206DC}"/>
              </a:ext>
            </a:extLst>
          </p:cNvPr>
          <p:cNvSpPr/>
          <p:nvPr/>
        </p:nvSpPr>
        <p:spPr>
          <a:xfrm>
            <a:off x="3682727" y="5486837"/>
            <a:ext cx="1423403" cy="890295"/>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15.3 Communicates with the governing  bodies</a:t>
            </a:r>
          </a:p>
        </p:txBody>
      </p:sp>
      <p:sp>
        <p:nvSpPr>
          <p:cNvPr id="33" name="Rectangle 32">
            <a:extLst>
              <a:ext uri="{FF2B5EF4-FFF2-40B4-BE49-F238E27FC236}">
                <a16:creationId xmlns:a16="http://schemas.microsoft.com/office/drawing/2014/main" id="{538ADC3C-59CD-7C45-8720-7310D2335956}"/>
              </a:ext>
            </a:extLst>
          </p:cNvPr>
          <p:cNvSpPr/>
          <p:nvPr/>
        </p:nvSpPr>
        <p:spPr>
          <a:xfrm>
            <a:off x="383296" y="337310"/>
            <a:ext cx="8439996" cy="549152"/>
          </a:xfrm>
          <a:prstGeom prst="rect">
            <a:avLst/>
          </a:prstGeom>
          <a:solidFill>
            <a:srgbClr val="4029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INFORMATION &amp; COMMUNICATION: PRINCIPLES AND POINTS OF FOCUS</a:t>
            </a:r>
          </a:p>
        </p:txBody>
      </p:sp>
      <p:sp>
        <p:nvSpPr>
          <p:cNvPr id="34" name="Rectangle 33">
            <a:extLst>
              <a:ext uri="{FF2B5EF4-FFF2-40B4-BE49-F238E27FC236}">
                <a16:creationId xmlns:a16="http://schemas.microsoft.com/office/drawing/2014/main" id="{43C72A05-245F-2249-B985-EBA363E32BA2}"/>
              </a:ext>
            </a:extLst>
          </p:cNvPr>
          <p:cNvSpPr/>
          <p:nvPr/>
        </p:nvSpPr>
        <p:spPr>
          <a:xfrm>
            <a:off x="383865" y="3408066"/>
            <a:ext cx="4010564"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13.5 Considers costs and benefits</a:t>
            </a:r>
          </a:p>
        </p:txBody>
      </p:sp>
      <p:sp>
        <p:nvSpPr>
          <p:cNvPr id="4" name="TextBox 3">
            <a:extLst>
              <a:ext uri="{FF2B5EF4-FFF2-40B4-BE49-F238E27FC236}">
                <a16:creationId xmlns:a16="http://schemas.microsoft.com/office/drawing/2014/main" id="{AC843793-4C4B-0841-8AD4-9DA200E8E903}"/>
              </a:ext>
            </a:extLst>
          </p:cNvPr>
          <p:cNvSpPr txBox="1"/>
          <p:nvPr/>
        </p:nvSpPr>
        <p:spPr>
          <a:xfrm>
            <a:off x="6488935" y="1553379"/>
            <a:ext cx="184731" cy="369332"/>
          </a:xfrm>
          <a:prstGeom prst="rect">
            <a:avLst/>
          </a:prstGeom>
          <a:noFill/>
        </p:spPr>
        <p:txBody>
          <a:bodyPr wrap="none" rtlCol="0">
            <a:spAutoFit/>
          </a:bodyPr>
          <a:lstStyle/>
          <a:p>
            <a:endParaRPr lang="en-US" dirty="0"/>
          </a:p>
        </p:txBody>
      </p:sp>
      <p:sp>
        <p:nvSpPr>
          <p:cNvPr id="38" name="Oval 37">
            <a:extLst>
              <a:ext uri="{FF2B5EF4-FFF2-40B4-BE49-F238E27FC236}">
                <a16:creationId xmlns:a16="http://schemas.microsoft.com/office/drawing/2014/main" id="{D26B4D8E-7F60-8B4A-914B-840F0EE943E7}"/>
              </a:ext>
            </a:extLst>
          </p:cNvPr>
          <p:cNvSpPr/>
          <p:nvPr/>
        </p:nvSpPr>
        <p:spPr>
          <a:xfrm>
            <a:off x="4503047" y="1115838"/>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14</a:t>
            </a:r>
          </a:p>
        </p:txBody>
      </p:sp>
      <p:sp>
        <p:nvSpPr>
          <p:cNvPr id="39" name="Oval 38">
            <a:extLst>
              <a:ext uri="{FF2B5EF4-FFF2-40B4-BE49-F238E27FC236}">
                <a16:creationId xmlns:a16="http://schemas.microsoft.com/office/drawing/2014/main" id="{C8D03368-1BE5-F740-9A8F-ECD36054BF26}"/>
              </a:ext>
            </a:extLst>
          </p:cNvPr>
          <p:cNvSpPr/>
          <p:nvPr/>
        </p:nvSpPr>
        <p:spPr>
          <a:xfrm>
            <a:off x="2439124" y="4330690"/>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15</a:t>
            </a:r>
          </a:p>
        </p:txBody>
      </p:sp>
      <p:sp>
        <p:nvSpPr>
          <p:cNvPr id="40" name="Rectangle 39">
            <a:extLst>
              <a:ext uri="{FF2B5EF4-FFF2-40B4-BE49-F238E27FC236}">
                <a16:creationId xmlns:a16="http://schemas.microsoft.com/office/drawing/2014/main" id="{A924293F-7949-4C42-89AC-AAECADEEEDC5}"/>
              </a:ext>
            </a:extLst>
          </p:cNvPr>
          <p:cNvSpPr/>
          <p:nvPr/>
        </p:nvSpPr>
        <p:spPr>
          <a:xfrm>
            <a:off x="2010560" y="5462609"/>
            <a:ext cx="1423402"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15.2 Enables inbound communication</a:t>
            </a:r>
          </a:p>
        </p:txBody>
      </p:sp>
      <p:sp>
        <p:nvSpPr>
          <p:cNvPr id="43" name="Rectangle 42">
            <a:extLst>
              <a:ext uri="{FF2B5EF4-FFF2-40B4-BE49-F238E27FC236}">
                <a16:creationId xmlns:a16="http://schemas.microsoft.com/office/drawing/2014/main" id="{BE86DB99-29FA-1E43-8447-7D0590C655F7}"/>
              </a:ext>
            </a:extLst>
          </p:cNvPr>
          <p:cNvSpPr/>
          <p:nvPr/>
        </p:nvSpPr>
        <p:spPr>
          <a:xfrm>
            <a:off x="4756562" y="2030495"/>
            <a:ext cx="1945912"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14.1 Communicates Internal Control Information</a:t>
            </a:r>
          </a:p>
        </p:txBody>
      </p:sp>
      <p:sp>
        <p:nvSpPr>
          <p:cNvPr id="26" name="Rectangle 25">
            <a:extLst>
              <a:ext uri="{FF2B5EF4-FFF2-40B4-BE49-F238E27FC236}">
                <a16:creationId xmlns:a16="http://schemas.microsoft.com/office/drawing/2014/main" id="{CBBC4667-37BD-CC4E-AEBC-DA90D634A690}"/>
              </a:ext>
            </a:extLst>
          </p:cNvPr>
          <p:cNvSpPr/>
          <p:nvPr/>
        </p:nvSpPr>
        <p:spPr>
          <a:xfrm>
            <a:off x="7194183" y="5483845"/>
            <a:ext cx="1731845" cy="89029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15.5 Selects relevant method of communication</a:t>
            </a:r>
          </a:p>
        </p:txBody>
      </p:sp>
    </p:spTree>
    <p:extLst>
      <p:ext uri="{BB962C8B-B14F-4D97-AF65-F5344CB8AC3E}">
        <p14:creationId xmlns:p14="http://schemas.microsoft.com/office/powerpoint/2010/main" val="3857884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049A67-0B19-9E4D-BBC1-A0F76BDA745C}"/>
              </a:ext>
            </a:extLst>
          </p:cNvPr>
          <p:cNvSpPr/>
          <p:nvPr/>
        </p:nvSpPr>
        <p:spPr>
          <a:xfrm>
            <a:off x="939800" y="204844"/>
            <a:ext cx="7264399" cy="616747"/>
          </a:xfrm>
          <a:prstGeom prst="rect">
            <a:avLst/>
          </a:prstGeom>
          <a:solidFill>
            <a:srgbClr val="40296A"/>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obtains or generates and uses relevant, quality information </a:t>
            </a:r>
            <a:br>
              <a:rPr lang="en-US" sz="1400" b="1" dirty="0">
                <a:solidFill>
                  <a:schemeClr val="bg1"/>
                </a:solidFill>
              </a:rPr>
            </a:br>
            <a:r>
              <a:rPr lang="en-US" sz="1400" b="1" dirty="0">
                <a:solidFill>
                  <a:schemeClr val="bg1"/>
                </a:solidFill>
              </a:rPr>
              <a:t>to support the functioning of internal control. </a:t>
            </a:r>
          </a:p>
        </p:txBody>
      </p:sp>
      <p:grpSp>
        <p:nvGrpSpPr>
          <p:cNvPr id="11" name="Group 10">
            <a:extLst>
              <a:ext uri="{FF2B5EF4-FFF2-40B4-BE49-F238E27FC236}">
                <a16:creationId xmlns:a16="http://schemas.microsoft.com/office/drawing/2014/main" id="{8E41657E-F1F4-FD44-8C85-3D972B263A6B}"/>
              </a:ext>
            </a:extLst>
          </p:cNvPr>
          <p:cNvGrpSpPr/>
          <p:nvPr/>
        </p:nvGrpSpPr>
        <p:grpSpPr>
          <a:xfrm>
            <a:off x="6804430" y="959652"/>
            <a:ext cx="2155865" cy="3587587"/>
            <a:chOff x="6804430" y="959652"/>
            <a:chExt cx="2155865" cy="3587587"/>
          </a:xfrm>
        </p:grpSpPr>
        <p:sp>
          <p:nvSpPr>
            <p:cNvPr id="23" name="Oval 22">
              <a:extLst>
                <a:ext uri="{FF2B5EF4-FFF2-40B4-BE49-F238E27FC236}">
                  <a16:creationId xmlns:a16="http://schemas.microsoft.com/office/drawing/2014/main" id="{A8E9530E-405F-FF44-A1A4-CA53A4D254C2}"/>
                </a:ext>
              </a:extLst>
            </p:cNvPr>
            <p:cNvSpPr/>
            <p:nvPr/>
          </p:nvSpPr>
          <p:spPr>
            <a:xfrm>
              <a:off x="6816891" y="959652"/>
              <a:ext cx="2130945" cy="114706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13.4 Maintains quality throughout processing</a:t>
              </a:r>
            </a:p>
          </p:txBody>
        </p:sp>
        <p:sp>
          <p:nvSpPr>
            <p:cNvPr id="40" name="Rounded Rectangle 39">
              <a:extLst>
                <a:ext uri="{FF2B5EF4-FFF2-40B4-BE49-F238E27FC236}">
                  <a16:creationId xmlns:a16="http://schemas.microsoft.com/office/drawing/2014/main" id="{223FC121-3698-5C43-808E-B3EC7B2584F4}"/>
                </a:ext>
              </a:extLst>
            </p:cNvPr>
            <p:cNvSpPr/>
            <p:nvPr/>
          </p:nvSpPr>
          <p:spPr>
            <a:xfrm>
              <a:off x="6804430" y="2310760"/>
              <a:ext cx="2155865" cy="2236479"/>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Information systems produce timely, current accurate, complete, accessible, protected, verified and retained information which is reviewed to assess its relevance in supporting internal control</a:t>
              </a:r>
            </a:p>
          </p:txBody>
        </p:sp>
      </p:grpSp>
      <p:grpSp>
        <p:nvGrpSpPr>
          <p:cNvPr id="12" name="Group 11">
            <a:extLst>
              <a:ext uri="{FF2B5EF4-FFF2-40B4-BE49-F238E27FC236}">
                <a16:creationId xmlns:a16="http://schemas.microsoft.com/office/drawing/2014/main" id="{45BCA304-6675-484C-A7A3-06AD4A343D3B}"/>
              </a:ext>
            </a:extLst>
          </p:cNvPr>
          <p:cNvGrpSpPr/>
          <p:nvPr/>
        </p:nvGrpSpPr>
        <p:grpSpPr>
          <a:xfrm>
            <a:off x="4462781" y="4044733"/>
            <a:ext cx="4552337" cy="2680896"/>
            <a:chOff x="4462781" y="4044733"/>
            <a:chExt cx="4552337" cy="2680896"/>
          </a:xfrm>
        </p:grpSpPr>
        <p:sp>
          <p:nvSpPr>
            <p:cNvPr id="24" name="Oval 23">
              <a:extLst>
                <a:ext uri="{FF2B5EF4-FFF2-40B4-BE49-F238E27FC236}">
                  <a16:creationId xmlns:a16="http://schemas.microsoft.com/office/drawing/2014/main" id="{C0564CE9-17DE-934E-B6B6-852FB273ECAB}"/>
                </a:ext>
              </a:extLst>
            </p:cNvPr>
            <p:cNvSpPr/>
            <p:nvPr/>
          </p:nvSpPr>
          <p:spPr>
            <a:xfrm>
              <a:off x="4731539" y="4044733"/>
              <a:ext cx="1791674" cy="102806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13.5 Considers costs and benefits</a:t>
              </a:r>
            </a:p>
          </p:txBody>
        </p:sp>
        <p:sp>
          <p:nvSpPr>
            <p:cNvPr id="41" name="Rounded Rectangle 40">
              <a:extLst>
                <a:ext uri="{FF2B5EF4-FFF2-40B4-BE49-F238E27FC236}">
                  <a16:creationId xmlns:a16="http://schemas.microsoft.com/office/drawing/2014/main" id="{18F22FB8-B018-0F40-8AB2-5857ECE7D6C7}"/>
                </a:ext>
              </a:extLst>
            </p:cNvPr>
            <p:cNvSpPr/>
            <p:nvPr/>
          </p:nvSpPr>
          <p:spPr>
            <a:xfrm>
              <a:off x="4462781" y="5186764"/>
              <a:ext cx="2329190" cy="1538865"/>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The nature quantity and precision of information communicated are commensurate with and support the achievement of objectives</a:t>
              </a:r>
            </a:p>
          </p:txBody>
        </p:sp>
        <p:sp>
          <p:nvSpPr>
            <p:cNvPr id="45" name="Rounded Rectangle 44">
              <a:extLst>
                <a:ext uri="{FF2B5EF4-FFF2-40B4-BE49-F238E27FC236}">
                  <a16:creationId xmlns:a16="http://schemas.microsoft.com/office/drawing/2014/main" id="{2E83FB66-A5CE-FC42-941D-F9462A6660BA}"/>
                </a:ext>
              </a:extLst>
            </p:cNvPr>
            <p:cNvSpPr/>
            <p:nvPr/>
          </p:nvSpPr>
          <p:spPr>
            <a:xfrm>
              <a:off x="7083645" y="5192620"/>
              <a:ext cx="1931472" cy="617157"/>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Need to maintain the right balance</a:t>
              </a:r>
            </a:p>
          </p:txBody>
        </p:sp>
        <p:sp>
          <p:nvSpPr>
            <p:cNvPr id="46" name="Rounded Rectangle 45">
              <a:extLst>
                <a:ext uri="{FF2B5EF4-FFF2-40B4-BE49-F238E27FC236}">
                  <a16:creationId xmlns:a16="http://schemas.microsoft.com/office/drawing/2014/main" id="{6E65EE10-571D-8049-89BD-F49C8560B932}"/>
                </a:ext>
              </a:extLst>
            </p:cNvPr>
            <p:cNvSpPr/>
            <p:nvPr/>
          </p:nvSpPr>
          <p:spPr>
            <a:xfrm>
              <a:off x="7083646" y="5912591"/>
              <a:ext cx="1931472" cy="796164"/>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 a mix of formal and informal ways to communicate</a:t>
              </a:r>
            </a:p>
          </p:txBody>
        </p:sp>
      </p:grpSp>
      <p:sp>
        <p:nvSpPr>
          <p:cNvPr id="55" name="Oval 54">
            <a:extLst>
              <a:ext uri="{FF2B5EF4-FFF2-40B4-BE49-F238E27FC236}">
                <a16:creationId xmlns:a16="http://schemas.microsoft.com/office/drawing/2014/main" id="{DB91D444-6902-D847-8D2C-B1F516F4C74C}"/>
              </a:ext>
            </a:extLst>
          </p:cNvPr>
          <p:cNvSpPr/>
          <p:nvPr/>
        </p:nvSpPr>
        <p:spPr>
          <a:xfrm>
            <a:off x="1051778" y="336809"/>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13</a:t>
            </a:r>
          </a:p>
        </p:txBody>
      </p:sp>
      <p:grpSp>
        <p:nvGrpSpPr>
          <p:cNvPr id="80" name="Group 79">
            <a:extLst>
              <a:ext uri="{FF2B5EF4-FFF2-40B4-BE49-F238E27FC236}">
                <a16:creationId xmlns:a16="http://schemas.microsoft.com/office/drawing/2014/main" id="{0E353F57-D809-DE44-81DC-BB5D246F6AFD}"/>
              </a:ext>
            </a:extLst>
          </p:cNvPr>
          <p:cNvGrpSpPr/>
          <p:nvPr/>
        </p:nvGrpSpPr>
        <p:grpSpPr>
          <a:xfrm>
            <a:off x="92688" y="1035560"/>
            <a:ext cx="6553838" cy="1209676"/>
            <a:chOff x="92688" y="1035560"/>
            <a:chExt cx="6553838" cy="1209676"/>
          </a:xfrm>
        </p:grpSpPr>
        <p:grpSp>
          <p:nvGrpSpPr>
            <p:cNvPr id="25" name="Group 24">
              <a:extLst>
                <a:ext uri="{FF2B5EF4-FFF2-40B4-BE49-F238E27FC236}">
                  <a16:creationId xmlns:a16="http://schemas.microsoft.com/office/drawing/2014/main" id="{A9350344-000A-C248-9BFC-6EA9D623F992}"/>
                </a:ext>
              </a:extLst>
            </p:cNvPr>
            <p:cNvGrpSpPr/>
            <p:nvPr/>
          </p:nvGrpSpPr>
          <p:grpSpPr>
            <a:xfrm>
              <a:off x="92688" y="1035560"/>
              <a:ext cx="6553838" cy="1209676"/>
              <a:chOff x="83959" y="1018694"/>
              <a:chExt cx="6553838" cy="1209676"/>
            </a:xfrm>
          </p:grpSpPr>
          <p:sp>
            <p:nvSpPr>
              <p:cNvPr id="20" name="Oval 19">
                <a:extLst>
                  <a:ext uri="{FF2B5EF4-FFF2-40B4-BE49-F238E27FC236}">
                    <a16:creationId xmlns:a16="http://schemas.microsoft.com/office/drawing/2014/main" id="{6E874B03-A900-D44F-B996-7F2D138B961B}"/>
                  </a:ext>
                </a:extLst>
              </p:cNvPr>
              <p:cNvSpPr/>
              <p:nvPr/>
            </p:nvSpPr>
            <p:spPr>
              <a:xfrm>
                <a:off x="83959" y="1018694"/>
                <a:ext cx="1833533" cy="120967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13.1 Identifies information requirements</a:t>
                </a:r>
              </a:p>
            </p:txBody>
          </p:sp>
          <p:sp>
            <p:nvSpPr>
              <p:cNvPr id="42" name="Rounded Rectangle 41">
                <a:extLst>
                  <a:ext uri="{FF2B5EF4-FFF2-40B4-BE49-F238E27FC236}">
                    <a16:creationId xmlns:a16="http://schemas.microsoft.com/office/drawing/2014/main" id="{DCF6F84D-195C-8643-95F9-84D6A6D6C7C2}"/>
                  </a:ext>
                </a:extLst>
              </p:cNvPr>
              <p:cNvSpPr/>
              <p:nvPr/>
            </p:nvSpPr>
            <p:spPr>
              <a:xfrm>
                <a:off x="2044369" y="1032887"/>
                <a:ext cx="2207167" cy="1183030"/>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A process is in place to identify the information required and expected to support the functioning on internal control</a:t>
                </a:r>
              </a:p>
            </p:txBody>
          </p:sp>
          <p:sp>
            <p:nvSpPr>
              <p:cNvPr id="47" name="Rounded Rectangle 46">
                <a:extLst>
                  <a:ext uri="{FF2B5EF4-FFF2-40B4-BE49-F238E27FC236}">
                    <a16:creationId xmlns:a16="http://schemas.microsoft.com/office/drawing/2014/main" id="{2B2940CD-FA54-0947-AB49-AE38FF0ED204}"/>
                  </a:ext>
                </a:extLst>
              </p:cNvPr>
              <p:cNvSpPr/>
              <p:nvPr/>
            </p:nvSpPr>
            <p:spPr>
              <a:xfrm>
                <a:off x="4430630" y="1051620"/>
                <a:ext cx="2207167" cy="1145563"/>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Communication </a:t>
                </a:r>
                <a:r>
                  <a:rPr lang="en-US" sz="1400" dirty="0"/>
                  <a:t>is the continual iterative process of providing, sharing an obtaining necessary information </a:t>
                </a:r>
              </a:p>
            </p:txBody>
          </p:sp>
        </p:grpSp>
        <p:cxnSp>
          <p:nvCxnSpPr>
            <p:cNvPr id="32" name="Straight Arrow Connector 31">
              <a:extLst>
                <a:ext uri="{FF2B5EF4-FFF2-40B4-BE49-F238E27FC236}">
                  <a16:creationId xmlns:a16="http://schemas.microsoft.com/office/drawing/2014/main" id="{5E3C7803-423C-A543-98D7-5013955C09B8}"/>
                </a:ext>
              </a:extLst>
            </p:cNvPr>
            <p:cNvCxnSpPr>
              <a:cxnSpLocks/>
            </p:cNvCxnSpPr>
            <p:nvPr/>
          </p:nvCxnSpPr>
          <p:spPr>
            <a:xfrm>
              <a:off x="1921246" y="1640398"/>
              <a:ext cx="126877" cy="870"/>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63D3F27-2FD1-5342-94C0-EC2D6D7D8223}"/>
                </a:ext>
              </a:extLst>
            </p:cNvPr>
            <p:cNvCxnSpPr>
              <a:stCxn id="42" idx="3"/>
              <a:endCxn id="47" idx="1"/>
            </p:cNvCxnSpPr>
            <p:nvPr/>
          </p:nvCxnSpPr>
          <p:spPr>
            <a:xfrm>
              <a:off x="4260265" y="1641268"/>
              <a:ext cx="179094" cy="0"/>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2A31388B-CF09-E746-A519-5167ACBBB597}"/>
              </a:ext>
            </a:extLst>
          </p:cNvPr>
          <p:cNvGrpSpPr/>
          <p:nvPr/>
        </p:nvGrpSpPr>
        <p:grpSpPr>
          <a:xfrm>
            <a:off x="196164" y="2336264"/>
            <a:ext cx="6532420" cy="1594504"/>
            <a:chOff x="196164" y="2336264"/>
            <a:chExt cx="6532420" cy="1594504"/>
          </a:xfrm>
        </p:grpSpPr>
        <p:grpSp>
          <p:nvGrpSpPr>
            <p:cNvPr id="18" name="Group 17">
              <a:extLst>
                <a:ext uri="{FF2B5EF4-FFF2-40B4-BE49-F238E27FC236}">
                  <a16:creationId xmlns:a16="http://schemas.microsoft.com/office/drawing/2014/main" id="{B66F8C68-C663-4D44-AB74-D092958274C7}"/>
                </a:ext>
              </a:extLst>
            </p:cNvPr>
            <p:cNvGrpSpPr/>
            <p:nvPr/>
          </p:nvGrpSpPr>
          <p:grpSpPr>
            <a:xfrm>
              <a:off x="196164" y="2336264"/>
              <a:ext cx="6532420" cy="1594504"/>
              <a:chOff x="2457" y="2348494"/>
              <a:chExt cx="6532420" cy="1594504"/>
            </a:xfrm>
          </p:grpSpPr>
          <p:sp>
            <p:nvSpPr>
              <p:cNvPr id="22" name="Oval 21">
                <a:extLst>
                  <a:ext uri="{FF2B5EF4-FFF2-40B4-BE49-F238E27FC236}">
                    <a16:creationId xmlns:a16="http://schemas.microsoft.com/office/drawing/2014/main" id="{6ADC24A6-09EE-BD4B-B5F4-57D572FAA00D}"/>
                  </a:ext>
                </a:extLst>
              </p:cNvPr>
              <p:cNvSpPr/>
              <p:nvPr/>
            </p:nvSpPr>
            <p:spPr>
              <a:xfrm>
                <a:off x="2457" y="2551691"/>
                <a:ext cx="1891997"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13.3 Processes relevant data into information</a:t>
                </a:r>
              </a:p>
            </p:txBody>
          </p:sp>
          <p:sp>
            <p:nvSpPr>
              <p:cNvPr id="60" name="Rounded Rectangle 59">
                <a:extLst>
                  <a:ext uri="{FF2B5EF4-FFF2-40B4-BE49-F238E27FC236}">
                    <a16:creationId xmlns:a16="http://schemas.microsoft.com/office/drawing/2014/main" id="{85AEF29F-EDBA-C142-B94D-1C6A87719F44}"/>
                  </a:ext>
                </a:extLst>
              </p:cNvPr>
              <p:cNvSpPr/>
              <p:nvPr/>
            </p:nvSpPr>
            <p:spPr>
              <a:xfrm>
                <a:off x="2058346" y="3384262"/>
                <a:ext cx="4474522" cy="558736"/>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Information</a:t>
                </a:r>
                <a:r>
                  <a:rPr lang="en-US" sz="1400" dirty="0"/>
                  <a:t> is the data that is combined and summarized based on relevance to information requirements</a:t>
                </a:r>
              </a:p>
            </p:txBody>
          </p:sp>
          <p:sp>
            <p:nvSpPr>
              <p:cNvPr id="62" name="Rounded Rectangle 61">
                <a:extLst>
                  <a:ext uri="{FF2B5EF4-FFF2-40B4-BE49-F238E27FC236}">
                    <a16:creationId xmlns:a16="http://schemas.microsoft.com/office/drawing/2014/main" id="{7C283ED1-2D1C-BC40-A9C2-BB222668DF0F}"/>
                  </a:ext>
                </a:extLst>
              </p:cNvPr>
              <p:cNvSpPr/>
              <p:nvPr/>
            </p:nvSpPr>
            <p:spPr>
              <a:xfrm>
                <a:off x="2026317" y="2348494"/>
                <a:ext cx="1888373" cy="901741"/>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Information systems process and transform data into information</a:t>
                </a:r>
              </a:p>
            </p:txBody>
          </p:sp>
          <p:sp>
            <p:nvSpPr>
              <p:cNvPr id="64" name="Rounded Rectangle 63">
                <a:extLst>
                  <a:ext uri="{FF2B5EF4-FFF2-40B4-BE49-F238E27FC236}">
                    <a16:creationId xmlns:a16="http://schemas.microsoft.com/office/drawing/2014/main" id="{A0FF5312-8882-1341-B827-B8B8A8260291}"/>
                  </a:ext>
                </a:extLst>
              </p:cNvPr>
              <p:cNvSpPr/>
              <p:nvPr/>
            </p:nvSpPr>
            <p:spPr>
              <a:xfrm>
                <a:off x="4105973" y="2348495"/>
                <a:ext cx="2428904" cy="901741"/>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Information systems </a:t>
                </a:r>
                <a:r>
                  <a:rPr lang="en-US" sz="1400" dirty="0"/>
                  <a:t>encompass a combination of people, processes, data and technology</a:t>
                </a:r>
              </a:p>
            </p:txBody>
          </p:sp>
        </p:grpSp>
        <p:cxnSp>
          <p:nvCxnSpPr>
            <p:cNvPr id="37" name="Straight Arrow Connector 36">
              <a:extLst>
                <a:ext uri="{FF2B5EF4-FFF2-40B4-BE49-F238E27FC236}">
                  <a16:creationId xmlns:a16="http://schemas.microsoft.com/office/drawing/2014/main" id="{FADA6F0B-B161-C042-A9B9-B576FF928B7E}"/>
                </a:ext>
              </a:extLst>
            </p:cNvPr>
            <p:cNvCxnSpPr>
              <a:cxnSpLocks/>
            </p:cNvCxnSpPr>
            <p:nvPr/>
          </p:nvCxnSpPr>
          <p:spPr>
            <a:xfrm>
              <a:off x="1646209" y="2641545"/>
              <a:ext cx="564480" cy="0"/>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503A031-BBBC-9549-8A1E-813B4D79CA83}"/>
                </a:ext>
              </a:extLst>
            </p:cNvPr>
            <p:cNvCxnSpPr>
              <a:stCxn id="62" idx="3"/>
              <a:endCxn id="64" idx="1"/>
            </p:cNvCxnSpPr>
            <p:nvPr/>
          </p:nvCxnSpPr>
          <p:spPr>
            <a:xfrm>
              <a:off x="4108397" y="2787135"/>
              <a:ext cx="191283" cy="1"/>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0FA1B12-1F58-5E47-B7D2-30B463D164C5}"/>
                </a:ext>
              </a:extLst>
            </p:cNvPr>
            <p:cNvCxnSpPr>
              <a:stCxn id="62" idx="2"/>
            </p:cNvCxnSpPr>
            <p:nvPr/>
          </p:nvCxnSpPr>
          <p:spPr>
            <a:xfrm flipH="1">
              <a:off x="3164210" y="3238005"/>
              <a:ext cx="1" cy="121898"/>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0" name="Group 89">
            <a:extLst>
              <a:ext uri="{FF2B5EF4-FFF2-40B4-BE49-F238E27FC236}">
                <a16:creationId xmlns:a16="http://schemas.microsoft.com/office/drawing/2014/main" id="{683AE965-3A21-9F43-AA06-48E89D55F105}"/>
              </a:ext>
            </a:extLst>
          </p:cNvPr>
          <p:cNvGrpSpPr/>
          <p:nvPr/>
        </p:nvGrpSpPr>
        <p:grpSpPr>
          <a:xfrm>
            <a:off x="92688" y="4095453"/>
            <a:ext cx="3819532" cy="2630176"/>
            <a:chOff x="92688" y="4095453"/>
            <a:chExt cx="3819532" cy="2630176"/>
          </a:xfrm>
        </p:grpSpPr>
        <p:grpSp>
          <p:nvGrpSpPr>
            <p:cNvPr id="16" name="Group 15">
              <a:extLst>
                <a:ext uri="{FF2B5EF4-FFF2-40B4-BE49-F238E27FC236}">
                  <a16:creationId xmlns:a16="http://schemas.microsoft.com/office/drawing/2014/main" id="{CE8983E5-45CC-9F4E-8045-45BD673484D5}"/>
                </a:ext>
              </a:extLst>
            </p:cNvPr>
            <p:cNvGrpSpPr/>
            <p:nvPr/>
          </p:nvGrpSpPr>
          <p:grpSpPr>
            <a:xfrm>
              <a:off x="92688" y="4095453"/>
              <a:ext cx="3819532" cy="2630176"/>
              <a:chOff x="95158" y="4095454"/>
              <a:chExt cx="3819532" cy="2630176"/>
            </a:xfrm>
          </p:grpSpPr>
          <p:sp>
            <p:nvSpPr>
              <p:cNvPr id="21" name="Oval 20">
                <a:extLst>
                  <a:ext uri="{FF2B5EF4-FFF2-40B4-BE49-F238E27FC236}">
                    <a16:creationId xmlns:a16="http://schemas.microsoft.com/office/drawing/2014/main" id="{BEFD44D4-92FF-CA4D-BF8B-F009E3A015B0}"/>
                  </a:ext>
                </a:extLst>
              </p:cNvPr>
              <p:cNvSpPr/>
              <p:nvPr/>
            </p:nvSpPr>
            <p:spPr>
              <a:xfrm>
                <a:off x="725063" y="4095454"/>
                <a:ext cx="2548473" cy="101727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13.2 Captures internal and external sources of data</a:t>
                </a:r>
              </a:p>
            </p:txBody>
          </p:sp>
          <p:sp>
            <p:nvSpPr>
              <p:cNvPr id="28" name="Rounded Rectangle 27">
                <a:extLst>
                  <a:ext uri="{FF2B5EF4-FFF2-40B4-BE49-F238E27FC236}">
                    <a16:creationId xmlns:a16="http://schemas.microsoft.com/office/drawing/2014/main" id="{1717A05D-575C-6D4B-91A5-A226ED3042B0}"/>
                  </a:ext>
                </a:extLst>
              </p:cNvPr>
              <p:cNvSpPr/>
              <p:nvPr/>
            </p:nvSpPr>
            <p:spPr>
              <a:xfrm>
                <a:off x="95158" y="5228388"/>
                <a:ext cx="1807785" cy="1497242"/>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Internal Sources </a:t>
                </a:r>
                <a:r>
                  <a:rPr lang="en-US" sz="1400" dirty="0"/>
                  <a:t>include:</a:t>
                </a:r>
              </a:p>
              <a:p>
                <a:pPr algn="ctr"/>
                <a:r>
                  <a:rPr lang="en-US" sz="1400" dirty="0"/>
                  <a:t>Email, data analytics, financial reports, budget implementation reports </a:t>
                </a:r>
              </a:p>
            </p:txBody>
          </p:sp>
          <p:sp>
            <p:nvSpPr>
              <p:cNvPr id="66" name="Rounded Rectangle 65">
                <a:extLst>
                  <a:ext uri="{FF2B5EF4-FFF2-40B4-BE49-F238E27FC236}">
                    <a16:creationId xmlns:a16="http://schemas.microsoft.com/office/drawing/2014/main" id="{98533914-6FA5-384C-8CD0-A47C97FE45C4}"/>
                  </a:ext>
                </a:extLst>
              </p:cNvPr>
              <p:cNvSpPr/>
              <p:nvPr/>
            </p:nvSpPr>
            <p:spPr>
              <a:xfrm>
                <a:off x="2060355" y="5234622"/>
                <a:ext cx="1854335" cy="1491008"/>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External Sources </a:t>
                </a:r>
                <a:r>
                  <a:rPr lang="en-US" sz="1400" dirty="0"/>
                  <a:t>include:</a:t>
                </a:r>
              </a:p>
              <a:p>
                <a:pPr algn="ctr"/>
                <a:r>
                  <a:rPr lang="en-US" sz="1400" dirty="0"/>
                  <a:t>Parliamentary debates; survey results, international agreements. </a:t>
                </a:r>
                <a:r>
                  <a:rPr lang="en-US" sz="1400" dirty="0" err="1"/>
                  <a:t>etc</a:t>
                </a:r>
                <a:endParaRPr lang="en-US" sz="1400" dirty="0"/>
              </a:p>
            </p:txBody>
          </p:sp>
        </p:grpSp>
        <p:cxnSp>
          <p:nvCxnSpPr>
            <p:cNvPr id="83" name="Straight Arrow Connector 82">
              <a:extLst>
                <a:ext uri="{FF2B5EF4-FFF2-40B4-BE49-F238E27FC236}">
                  <a16:creationId xmlns:a16="http://schemas.microsoft.com/office/drawing/2014/main" id="{0C01572C-B320-3242-B57F-FDC9D5BB3198}"/>
                </a:ext>
              </a:extLst>
            </p:cNvPr>
            <p:cNvCxnSpPr>
              <a:stCxn id="21" idx="3"/>
              <a:endCxn id="28" idx="0"/>
            </p:cNvCxnSpPr>
            <p:nvPr/>
          </p:nvCxnSpPr>
          <p:spPr>
            <a:xfrm flipH="1">
              <a:off x="996581" y="4963747"/>
              <a:ext cx="99227" cy="264640"/>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F3496513-55A5-524F-A793-134FAAD06E8D}"/>
                </a:ext>
              </a:extLst>
            </p:cNvPr>
            <p:cNvCxnSpPr>
              <a:cxnSpLocks/>
              <a:stCxn id="21" idx="5"/>
            </p:cNvCxnSpPr>
            <p:nvPr/>
          </p:nvCxnSpPr>
          <p:spPr>
            <a:xfrm>
              <a:off x="2897851" y="4963747"/>
              <a:ext cx="90251" cy="284413"/>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grpSp>
      <p:cxnSp>
        <p:nvCxnSpPr>
          <p:cNvPr id="92" name="Straight Arrow Connector 91">
            <a:extLst>
              <a:ext uri="{FF2B5EF4-FFF2-40B4-BE49-F238E27FC236}">
                <a16:creationId xmlns:a16="http://schemas.microsoft.com/office/drawing/2014/main" id="{0C4BFF92-6044-6842-BA4E-9F4BE14E4ECC}"/>
              </a:ext>
            </a:extLst>
          </p:cNvPr>
          <p:cNvCxnSpPr>
            <a:stCxn id="24" idx="4"/>
            <a:endCxn id="41" idx="0"/>
          </p:cNvCxnSpPr>
          <p:nvPr/>
        </p:nvCxnSpPr>
        <p:spPr>
          <a:xfrm>
            <a:off x="5627376" y="5072799"/>
            <a:ext cx="0" cy="113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0879BA62-0334-4845-A538-2CE8C32C1A1D}"/>
              </a:ext>
            </a:extLst>
          </p:cNvPr>
          <p:cNvCxnSpPr>
            <a:stCxn id="41" idx="3"/>
            <a:endCxn id="45" idx="1"/>
          </p:cNvCxnSpPr>
          <p:nvPr/>
        </p:nvCxnSpPr>
        <p:spPr>
          <a:xfrm flipV="1">
            <a:off x="6791971" y="5501199"/>
            <a:ext cx="291674" cy="454998"/>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7FE7D8D-7E1A-5846-93B5-B85341847C19}"/>
              </a:ext>
            </a:extLst>
          </p:cNvPr>
          <p:cNvCxnSpPr>
            <a:stCxn id="41" idx="3"/>
            <a:endCxn id="46" idx="1"/>
          </p:cNvCxnSpPr>
          <p:nvPr/>
        </p:nvCxnSpPr>
        <p:spPr>
          <a:xfrm>
            <a:off x="6791971" y="5956197"/>
            <a:ext cx="291675" cy="354476"/>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FCE3520C-DC15-B84F-BFFB-152D570C732B}"/>
              </a:ext>
            </a:extLst>
          </p:cNvPr>
          <p:cNvCxnSpPr>
            <a:stCxn id="23" idx="4"/>
            <a:endCxn id="40" idx="0"/>
          </p:cNvCxnSpPr>
          <p:nvPr/>
        </p:nvCxnSpPr>
        <p:spPr>
          <a:xfrm flipH="1">
            <a:off x="7882363" y="2106712"/>
            <a:ext cx="1" cy="204048"/>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4582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6E874B03-A900-D44F-B996-7F2D138B961B}"/>
              </a:ext>
            </a:extLst>
          </p:cNvPr>
          <p:cNvSpPr/>
          <p:nvPr/>
        </p:nvSpPr>
        <p:spPr>
          <a:xfrm>
            <a:off x="113850" y="862743"/>
            <a:ext cx="2155865" cy="120967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14.1 Communicates Internal Control Information</a:t>
            </a:r>
          </a:p>
        </p:txBody>
      </p:sp>
      <p:sp>
        <p:nvSpPr>
          <p:cNvPr id="28" name="Rounded Rectangle 27">
            <a:extLst>
              <a:ext uri="{FF2B5EF4-FFF2-40B4-BE49-F238E27FC236}">
                <a16:creationId xmlns:a16="http://schemas.microsoft.com/office/drawing/2014/main" id="{1717A05D-575C-6D4B-91A5-A226ED3042B0}"/>
              </a:ext>
            </a:extLst>
          </p:cNvPr>
          <p:cNvSpPr/>
          <p:nvPr/>
        </p:nvSpPr>
        <p:spPr>
          <a:xfrm>
            <a:off x="9363891" y="936198"/>
            <a:ext cx="1278403" cy="616747"/>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43" name="Rounded Rectangle 42">
            <a:extLst>
              <a:ext uri="{FF2B5EF4-FFF2-40B4-BE49-F238E27FC236}">
                <a16:creationId xmlns:a16="http://schemas.microsoft.com/office/drawing/2014/main" id="{7C516BBE-719E-A748-B834-1DB6763E7AB6}"/>
              </a:ext>
            </a:extLst>
          </p:cNvPr>
          <p:cNvSpPr/>
          <p:nvPr/>
        </p:nvSpPr>
        <p:spPr>
          <a:xfrm>
            <a:off x="9516291" y="2527259"/>
            <a:ext cx="1278403" cy="901741"/>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grpSp>
        <p:nvGrpSpPr>
          <p:cNvPr id="2" name="Group 1">
            <a:extLst>
              <a:ext uri="{FF2B5EF4-FFF2-40B4-BE49-F238E27FC236}">
                <a16:creationId xmlns:a16="http://schemas.microsoft.com/office/drawing/2014/main" id="{03DE39CA-D2F3-A34E-8AD4-05FA53CE8710}"/>
              </a:ext>
            </a:extLst>
          </p:cNvPr>
          <p:cNvGrpSpPr/>
          <p:nvPr/>
        </p:nvGrpSpPr>
        <p:grpSpPr>
          <a:xfrm>
            <a:off x="589402" y="147587"/>
            <a:ext cx="7965196" cy="616747"/>
            <a:chOff x="484743" y="166351"/>
            <a:chExt cx="7965196" cy="616747"/>
          </a:xfrm>
        </p:grpSpPr>
        <p:sp>
          <p:nvSpPr>
            <p:cNvPr id="3" name="Rectangle 2">
              <a:extLst>
                <a:ext uri="{FF2B5EF4-FFF2-40B4-BE49-F238E27FC236}">
                  <a16:creationId xmlns:a16="http://schemas.microsoft.com/office/drawing/2014/main" id="{39049A67-0B19-9E4D-BBC1-A0F76BDA745C}"/>
                </a:ext>
              </a:extLst>
            </p:cNvPr>
            <p:cNvSpPr/>
            <p:nvPr/>
          </p:nvSpPr>
          <p:spPr>
            <a:xfrm>
              <a:off x="484743" y="166351"/>
              <a:ext cx="7965196" cy="616747"/>
            </a:xfrm>
            <a:prstGeom prst="rect">
              <a:avLst/>
            </a:prstGeom>
            <a:solidFill>
              <a:srgbClr val="40296A"/>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internally communicates information, including objectives and </a:t>
              </a:r>
            </a:p>
            <a:p>
              <a:pPr algn="ctr"/>
              <a:r>
                <a:rPr lang="en-US" sz="1400" b="1" dirty="0">
                  <a:solidFill>
                    <a:schemeClr val="bg1"/>
                  </a:solidFill>
                </a:rPr>
                <a:t>responsibilities for internal control, necessary to support the functioning of internal control</a:t>
              </a:r>
            </a:p>
          </p:txBody>
        </p:sp>
        <p:sp>
          <p:nvSpPr>
            <p:cNvPr id="55" name="Oval 54">
              <a:extLst>
                <a:ext uri="{FF2B5EF4-FFF2-40B4-BE49-F238E27FC236}">
                  <a16:creationId xmlns:a16="http://schemas.microsoft.com/office/drawing/2014/main" id="{DB91D444-6902-D847-8D2C-B1F516F4C74C}"/>
                </a:ext>
              </a:extLst>
            </p:cNvPr>
            <p:cNvSpPr/>
            <p:nvPr/>
          </p:nvSpPr>
          <p:spPr>
            <a:xfrm>
              <a:off x="576469" y="276822"/>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14</a:t>
              </a:r>
            </a:p>
          </p:txBody>
        </p:sp>
      </p:grpSp>
      <p:sp>
        <p:nvSpPr>
          <p:cNvPr id="32" name="Rounded Rectangle 31">
            <a:extLst>
              <a:ext uri="{FF2B5EF4-FFF2-40B4-BE49-F238E27FC236}">
                <a16:creationId xmlns:a16="http://schemas.microsoft.com/office/drawing/2014/main" id="{9E94D136-C4CC-B049-A40D-CD1EF75657CA}"/>
              </a:ext>
            </a:extLst>
          </p:cNvPr>
          <p:cNvSpPr/>
          <p:nvPr/>
        </p:nvSpPr>
        <p:spPr>
          <a:xfrm>
            <a:off x="113850" y="2256237"/>
            <a:ext cx="2155866" cy="1591061"/>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A process is in place to communicate required information to enable all personnel to understand and carry out their internal control responsibilities </a:t>
            </a:r>
          </a:p>
        </p:txBody>
      </p:sp>
      <p:grpSp>
        <p:nvGrpSpPr>
          <p:cNvPr id="5" name="Group 4">
            <a:extLst>
              <a:ext uri="{FF2B5EF4-FFF2-40B4-BE49-F238E27FC236}">
                <a16:creationId xmlns:a16="http://schemas.microsoft.com/office/drawing/2014/main" id="{66A12FD5-BD56-764E-8A2A-6CFB8D0DDDED}"/>
              </a:ext>
            </a:extLst>
          </p:cNvPr>
          <p:cNvGrpSpPr/>
          <p:nvPr/>
        </p:nvGrpSpPr>
        <p:grpSpPr>
          <a:xfrm>
            <a:off x="2483995" y="842306"/>
            <a:ext cx="3142690" cy="3179543"/>
            <a:chOff x="2646448" y="810725"/>
            <a:chExt cx="3142690" cy="3179543"/>
          </a:xfrm>
        </p:grpSpPr>
        <p:sp>
          <p:nvSpPr>
            <p:cNvPr id="31" name="Rounded Rectangle 30">
              <a:extLst>
                <a:ext uri="{FF2B5EF4-FFF2-40B4-BE49-F238E27FC236}">
                  <a16:creationId xmlns:a16="http://schemas.microsoft.com/office/drawing/2014/main" id="{0EC4F9FD-0554-E145-800E-0960F1A19F8A}"/>
                </a:ext>
              </a:extLst>
            </p:cNvPr>
            <p:cNvSpPr/>
            <p:nvPr/>
          </p:nvSpPr>
          <p:spPr>
            <a:xfrm>
              <a:off x="2646448" y="810725"/>
              <a:ext cx="3142690" cy="3179543"/>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t"/>
            <a:lstStyle/>
            <a:p>
              <a:pPr algn="ctr"/>
              <a:r>
                <a:rPr lang="en-US" sz="1400" b="1" dirty="0"/>
                <a:t>Key Elements</a:t>
              </a:r>
            </a:p>
          </p:txBody>
        </p:sp>
        <p:sp>
          <p:nvSpPr>
            <p:cNvPr id="46" name="Rounded Rectangle 45">
              <a:extLst>
                <a:ext uri="{FF2B5EF4-FFF2-40B4-BE49-F238E27FC236}">
                  <a16:creationId xmlns:a16="http://schemas.microsoft.com/office/drawing/2014/main" id="{6E65EE10-571D-8049-89BD-F49C8560B932}"/>
                </a:ext>
              </a:extLst>
            </p:cNvPr>
            <p:cNvSpPr/>
            <p:nvPr/>
          </p:nvSpPr>
          <p:spPr>
            <a:xfrm>
              <a:off x="2862517" y="1304154"/>
              <a:ext cx="1240974" cy="1237204"/>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Policies&amp; Procedures for internal control</a:t>
              </a:r>
            </a:p>
          </p:txBody>
        </p:sp>
        <p:sp>
          <p:nvSpPr>
            <p:cNvPr id="36" name="Rounded Rectangle 35">
              <a:extLst>
                <a:ext uri="{FF2B5EF4-FFF2-40B4-BE49-F238E27FC236}">
                  <a16:creationId xmlns:a16="http://schemas.microsoft.com/office/drawing/2014/main" id="{022A2488-D935-E740-BC1D-351701E243A6}"/>
                </a:ext>
              </a:extLst>
            </p:cNvPr>
            <p:cNvSpPr/>
            <p:nvPr/>
          </p:nvSpPr>
          <p:spPr>
            <a:xfrm>
              <a:off x="2894434" y="2622381"/>
              <a:ext cx="1417031" cy="1231710"/>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Roles &amp; responsibilities in performing internal controls</a:t>
              </a:r>
            </a:p>
          </p:txBody>
        </p:sp>
        <p:sp>
          <p:nvSpPr>
            <p:cNvPr id="37" name="Rounded Rectangle 36">
              <a:extLst>
                <a:ext uri="{FF2B5EF4-FFF2-40B4-BE49-F238E27FC236}">
                  <a16:creationId xmlns:a16="http://schemas.microsoft.com/office/drawing/2014/main" id="{7C86288A-E1CD-0B47-BDED-EAE6540A8EC3}"/>
                </a:ext>
              </a:extLst>
            </p:cNvPr>
            <p:cNvSpPr/>
            <p:nvPr/>
          </p:nvSpPr>
          <p:spPr>
            <a:xfrm>
              <a:off x="4217793" y="1287863"/>
              <a:ext cx="1371647" cy="1253495"/>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Importance, relevance and benefits of internal control</a:t>
              </a:r>
            </a:p>
          </p:txBody>
        </p:sp>
        <p:sp>
          <p:nvSpPr>
            <p:cNvPr id="38" name="Rounded Rectangle 37">
              <a:extLst>
                <a:ext uri="{FF2B5EF4-FFF2-40B4-BE49-F238E27FC236}">
                  <a16:creationId xmlns:a16="http://schemas.microsoft.com/office/drawing/2014/main" id="{8A8E0759-BAE0-6541-8048-25ADBB9B1DEF}"/>
                </a:ext>
              </a:extLst>
            </p:cNvPr>
            <p:cNvSpPr/>
            <p:nvPr/>
          </p:nvSpPr>
          <p:spPr>
            <a:xfrm>
              <a:off x="4434038" y="2626220"/>
              <a:ext cx="1155402" cy="1201863"/>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Controls to ensure information is shared</a:t>
              </a:r>
            </a:p>
          </p:txBody>
        </p:sp>
      </p:grpSp>
      <p:grpSp>
        <p:nvGrpSpPr>
          <p:cNvPr id="60" name="Group 59">
            <a:extLst>
              <a:ext uri="{FF2B5EF4-FFF2-40B4-BE49-F238E27FC236}">
                <a16:creationId xmlns:a16="http://schemas.microsoft.com/office/drawing/2014/main" id="{B5960711-4941-384C-BB29-29409C0A0B45}"/>
              </a:ext>
            </a:extLst>
          </p:cNvPr>
          <p:cNvGrpSpPr/>
          <p:nvPr/>
        </p:nvGrpSpPr>
        <p:grpSpPr>
          <a:xfrm>
            <a:off x="6149833" y="3835962"/>
            <a:ext cx="2803517" cy="2968493"/>
            <a:chOff x="6149833" y="3835962"/>
            <a:chExt cx="2803517" cy="2968493"/>
          </a:xfrm>
        </p:grpSpPr>
        <p:sp>
          <p:nvSpPr>
            <p:cNvPr id="22" name="Oval 21">
              <a:extLst>
                <a:ext uri="{FF2B5EF4-FFF2-40B4-BE49-F238E27FC236}">
                  <a16:creationId xmlns:a16="http://schemas.microsoft.com/office/drawing/2014/main" id="{6ADC24A6-09EE-BD4B-B5F4-57D572FAA00D}"/>
                </a:ext>
              </a:extLst>
            </p:cNvPr>
            <p:cNvSpPr/>
            <p:nvPr/>
          </p:nvSpPr>
          <p:spPr>
            <a:xfrm>
              <a:off x="6552256" y="3835962"/>
              <a:ext cx="1998672" cy="1304877"/>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14.3 Provides separate communication lines</a:t>
              </a:r>
            </a:p>
          </p:txBody>
        </p:sp>
        <p:sp>
          <p:nvSpPr>
            <p:cNvPr id="41" name="Rounded Rectangle 40">
              <a:extLst>
                <a:ext uri="{FF2B5EF4-FFF2-40B4-BE49-F238E27FC236}">
                  <a16:creationId xmlns:a16="http://schemas.microsoft.com/office/drawing/2014/main" id="{18F22FB8-B018-0F40-8AB2-5857ECE7D6C7}"/>
                </a:ext>
              </a:extLst>
            </p:cNvPr>
            <p:cNvSpPr/>
            <p:nvPr/>
          </p:nvSpPr>
          <p:spPr>
            <a:xfrm>
              <a:off x="6149833" y="5271018"/>
              <a:ext cx="2803517" cy="1533437"/>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Separate communication channels, for example whistleblower hotlines to provide a fail-safe mechanism to enable confidential communication when normal channels are inoperative or ineffective</a:t>
              </a:r>
            </a:p>
          </p:txBody>
        </p:sp>
        <p:cxnSp>
          <p:nvCxnSpPr>
            <p:cNvPr id="7" name="Straight Arrow Connector 6">
              <a:extLst>
                <a:ext uri="{FF2B5EF4-FFF2-40B4-BE49-F238E27FC236}">
                  <a16:creationId xmlns:a16="http://schemas.microsoft.com/office/drawing/2014/main" id="{A539B0B9-2A2F-CD4B-B155-948C6CC531BF}"/>
                </a:ext>
              </a:extLst>
            </p:cNvPr>
            <p:cNvCxnSpPr>
              <a:stCxn id="22" idx="4"/>
              <a:endCxn id="41" idx="0"/>
            </p:cNvCxnSpPr>
            <p:nvPr/>
          </p:nvCxnSpPr>
          <p:spPr>
            <a:xfrm>
              <a:off x="7551592" y="5140839"/>
              <a:ext cx="0" cy="130179"/>
            </a:xfrm>
            <a:prstGeom prst="straightConnector1">
              <a:avLst/>
            </a:prstGeom>
            <a:ln>
              <a:solidFill>
                <a:srgbClr val="40296A"/>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610A71B-F761-A142-847D-0B3CF5D0B81F}"/>
              </a:ext>
            </a:extLst>
          </p:cNvPr>
          <p:cNvGrpSpPr/>
          <p:nvPr/>
        </p:nvGrpSpPr>
        <p:grpSpPr>
          <a:xfrm>
            <a:off x="5716204" y="823521"/>
            <a:ext cx="3383077" cy="2940354"/>
            <a:chOff x="5716204" y="823521"/>
            <a:chExt cx="3383077" cy="2940354"/>
          </a:xfrm>
        </p:grpSpPr>
        <p:sp>
          <p:nvSpPr>
            <p:cNvPr id="21" name="Oval 20">
              <a:extLst>
                <a:ext uri="{FF2B5EF4-FFF2-40B4-BE49-F238E27FC236}">
                  <a16:creationId xmlns:a16="http://schemas.microsoft.com/office/drawing/2014/main" id="{BEFD44D4-92FF-CA4D-BF8B-F009E3A015B0}"/>
                </a:ext>
              </a:extLst>
            </p:cNvPr>
            <p:cNvSpPr/>
            <p:nvPr/>
          </p:nvSpPr>
          <p:spPr>
            <a:xfrm>
              <a:off x="5716204" y="823521"/>
              <a:ext cx="1835388" cy="1230113"/>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14.2 Communicates with the governing bodies</a:t>
              </a:r>
            </a:p>
          </p:txBody>
        </p:sp>
        <p:sp>
          <p:nvSpPr>
            <p:cNvPr id="40" name="Rounded Rectangle 39">
              <a:extLst>
                <a:ext uri="{FF2B5EF4-FFF2-40B4-BE49-F238E27FC236}">
                  <a16:creationId xmlns:a16="http://schemas.microsoft.com/office/drawing/2014/main" id="{223FC121-3698-5C43-808E-B3EC7B2584F4}"/>
                </a:ext>
              </a:extLst>
            </p:cNvPr>
            <p:cNvSpPr/>
            <p:nvPr/>
          </p:nvSpPr>
          <p:spPr>
            <a:xfrm>
              <a:off x="5762949" y="2230438"/>
              <a:ext cx="2243560" cy="1533437"/>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Communication exists between management and the governing bodies to ensure that both have the information needed to fulfill their internal control responsibilities</a:t>
              </a:r>
            </a:p>
          </p:txBody>
        </p:sp>
        <p:sp>
          <p:nvSpPr>
            <p:cNvPr id="44" name="Rounded Rectangle 43">
              <a:extLst>
                <a:ext uri="{FF2B5EF4-FFF2-40B4-BE49-F238E27FC236}">
                  <a16:creationId xmlns:a16="http://schemas.microsoft.com/office/drawing/2014/main" id="{56E1E7EC-2987-CC46-8D27-CD7501AB38AF}"/>
                </a:ext>
              </a:extLst>
            </p:cNvPr>
            <p:cNvSpPr/>
            <p:nvPr/>
          </p:nvSpPr>
          <p:spPr>
            <a:xfrm>
              <a:off x="7641113" y="862743"/>
              <a:ext cx="1441008" cy="957672"/>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Communication from IA or Audit Committee</a:t>
              </a:r>
            </a:p>
          </p:txBody>
        </p:sp>
        <p:sp>
          <p:nvSpPr>
            <p:cNvPr id="45" name="Rounded Rectangle 44">
              <a:extLst>
                <a:ext uri="{FF2B5EF4-FFF2-40B4-BE49-F238E27FC236}">
                  <a16:creationId xmlns:a16="http://schemas.microsoft.com/office/drawing/2014/main" id="{2E83FB66-A5CE-FC42-941D-F9462A6660BA}"/>
                </a:ext>
              </a:extLst>
            </p:cNvPr>
            <p:cNvSpPr/>
            <p:nvPr/>
          </p:nvSpPr>
          <p:spPr>
            <a:xfrm>
              <a:off x="8120978" y="1954878"/>
              <a:ext cx="978303" cy="1020035"/>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GB has Direct access to staff</a:t>
              </a:r>
            </a:p>
          </p:txBody>
        </p:sp>
        <p:cxnSp>
          <p:nvCxnSpPr>
            <p:cNvPr id="13" name="Straight Arrow Connector 12">
              <a:extLst>
                <a:ext uri="{FF2B5EF4-FFF2-40B4-BE49-F238E27FC236}">
                  <a16:creationId xmlns:a16="http://schemas.microsoft.com/office/drawing/2014/main" id="{B8C63D27-1DF9-964F-9C16-010D6E2FB742}"/>
                </a:ext>
              </a:extLst>
            </p:cNvPr>
            <p:cNvCxnSpPr>
              <a:cxnSpLocks/>
              <a:stCxn id="21" idx="4"/>
            </p:cNvCxnSpPr>
            <p:nvPr/>
          </p:nvCxnSpPr>
          <p:spPr>
            <a:xfrm>
              <a:off x="6633898" y="2053634"/>
              <a:ext cx="0" cy="1679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FC70ABA-4B26-4448-B562-CCC2B72786C1}"/>
                </a:ext>
              </a:extLst>
            </p:cNvPr>
            <p:cNvCxnSpPr>
              <a:stCxn id="44" idx="1"/>
            </p:cNvCxnSpPr>
            <p:nvPr/>
          </p:nvCxnSpPr>
          <p:spPr>
            <a:xfrm flipH="1" flipV="1">
              <a:off x="7472742" y="1335735"/>
              <a:ext cx="168371" cy="58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B4D231EE-EDC7-E042-B0C5-398CE6349861}"/>
                </a:ext>
              </a:extLst>
            </p:cNvPr>
            <p:cNvCxnSpPr>
              <a:cxnSpLocks/>
              <a:stCxn id="21" idx="5"/>
            </p:cNvCxnSpPr>
            <p:nvPr/>
          </p:nvCxnSpPr>
          <p:spPr>
            <a:xfrm>
              <a:off x="7282806" y="1873488"/>
              <a:ext cx="838171" cy="2641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F13FCD-1746-CF43-82C1-570B93FA8B1B}"/>
              </a:ext>
            </a:extLst>
          </p:cNvPr>
          <p:cNvGrpSpPr/>
          <p:nvPr/>
        </p:nvGrpSpPr>
        <p:grpSpPr>
          <a:xfrm>
            <a:off x="20283" y="4021849"/>
            <a:ext cx="5829558" cy="2732772"/>
            <a:chOff x="20283" y="4021849"/>
            <a:chExt cx="5829558" cy="2732772"/>
          </a:xfrm>
        </p:grpSpPr>
        <p:sp>
          <p:nvSpPr>
            <p:cNvPr id="23" name="Oval 22">
              <a:extLst>
                <a:ext uri="{FF2B5EF4-FFF2-40B4-BE49-F238E27FC236}">
                  <a16:creationId xmlns:a16="http://schemas.microsoft.com/office/drawing/2014/main" id="{A8E9530E-405F-FF44-A1A4-CA53A4D254C2}"/>
                </a:ext>
              </a:extLst>
            </p:cNvPr>
            <p:cNvSpPr/>
            <p:nvPr/>
          </p:nvSpPr>
          <p:spPr>
            <a:xfrm>
              <a:off x="20283" y="4021849"/>
              <a:ext cx="1964413" cy="1282688"/>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14.4 Selects relevant method of communication</a:t>
              </a:r>
            </a:p>
          </p:txBody>
        </p:sp>
        <p:sp>
          <p:nvSpPr>
            <p:cNvPr id="42" name="Rounded Rectangle 41">
              <a:extLst>
                <a:ext uri="{FF2B5EF4-FFF2-40B4-BE49-F238E27FC236}">
                  <a16:creationId xmlns:a16="http://schemas.microsoft.com/office/drawing/2014/main" id="{DCF6F84D-195C-8643-95F9-84D6A6D6C7C2}"/>
                </a:ext>
              </a:extLst>
            </p:cNvPr>
            <p:cNvSpPr/>
            <p:nvPr/>
          </p:nvSpPr>
          <p:spPr>
            <a:xfrm>
              <a:off x="210887" y="5461500"/>
              <a:ext cx="1583203" cy="1282688"/>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Method of communication considers the timing, audience and nature of information</a:t>
              </a:r>
            </a:p>
          </p:txBody>
        </p:sp>
        <p:sp>
          <p:nvSpPr>
            <p:cNvPr id="47" name="Rounded Rectangle 46">
              <a:extLst>
                <a:ext uri="{FF2B5EF4-FFF2-40B4-BE49-F238E27FC236}">
                  <a16:creationId xmlns:a16="http://schemas.microsoft.com/office/drawing/2014/main" id="{2B2940CD-FA54-0947-AB49-AE38FF0ED204}"/>
                </a:ext>
              </a:extLst>
            </p:cNvPr>
            <p:cNvSpPr/>
            <p:nvPr/>
          </p:nvSpPr>
          <p:spPr>
            <a:xfrm>
              <a:off x="4150573" y="4177521"/>
              <a:ext cx="1699268" cy="753819"/>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Reinforce messages with actions – </a:t>
              </a:r>
              <a:br>
                <a:rPr lang="en-US" sz="1400" dirty="0"/>
              </a:br>
              <a:r>
                <a:rPr lang="en-US" sz="1400" dirty="0"/>
                <a:t>“walk the talk”</a:t>
              </a:r>
            </a:p>
          </p:txBody>
        </p:sp>
        <p:sp>
          <p:nvSpPr>
            <p:cNvPr id="30" name="Rounded Rectangle 29">
              <a:extLst>
                <a:ext uri="{FF2B5EF4-FFF2-40B4-BE49-F238E27FC236}">
                  <a16:creationId xmlns:a16="http://schemas.microsoft.com/office/drawing/2014/main" id="{955B13E6-CF0B-F041-B33B-3E7E3A0D0F26}"/>
                </a:ext>
              </a:extLst>
            </p:cNvPr>
            <p:cNvSpPr/>
            <p:nvPr/>
          </p:nvSpPr>
          <p:spPr>
            <a:xfrm>
              <a:off x="2090344" y="5087012"/>
              <a:ext cx="2181241" cy="1667609"/>
            </a:xfrm>
            <a:prstGeom prst="roundRect">
              <a:avLst/>
            </a:prstGeom>
            <a:ln w="28575">
              <a:solidFill>
                <a:srgbClr val="40296A"/>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Methods include</a:t>
              </a:r>
              <a:r>
                <a:rPr lang="en-US" sz="1400" dirty="0"/>
                <a:t>: </a:t>
              </a:r>
            </a:p>
            <a:p>
              <a:pPr algn="ctr"/>
              <a:r>
                <a:rPr lang="en-US" sz="1400" dirty="0"/>
                <a:t>Dashboards, Emails. Presentations, Training courses, Webcasts, Videos Social media postings, Text messages Performance appraisals </a:t>
              </a:r>
            </a:p>
          </p:txBody>
        </p:sp>
        <p:sp>
          <p:nvSpPr>
            <p:cNvPr id="33" name="Rounded Rectangle 32">
              <a:extLst>
                <a:ext uri="{FF2B5EF4-FFF2-40B4-BE49-F238E27FC236}">
                  <a16:creationId xmlns:a16="http://schemas.microsoft.com/office/drawing/2014/main" id="{5BF123FA-8A42-4244-A8CB-A6821E29AA62}"/>
                </a:ext>
              </a:extLst>
            </p:cNvPr>
            <p:cNvSpPr/>
            <p:nvPr/>
          </p:nvSpPr>
          <p:spPr>
            <a:xfrm>
              <a:off x="4451271" y="5087012"/>
              <a:ext cx="1370156" cy="690076"/>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Use formal and informal methods</a:t>
              </a:r>
            </a:p>
          </p:txBody>
        </p:sp>
        <p:sp>
          <p:nvSpPr>
            <p:cNvPr id="34" name="Rounded Rectangle 33">
              <a:extLst>
                <a:ext uri="{FF2B5EF4-FFF2-40B4-BE49-F238E27FC236}">
                  <a16:creationId xmlns:a16="http://schemas.microsoft.com/office/drawing/2014/main" id="{BDD3AA91-CB58-CE4E-A3DB-AC80318ED763}"/>
                </a:ext>
              </a:extLst>
            </p:cNvPr>
            <p:cNvSpPr/>
            <p:nvPr/>
          </p:nvSpPr>
          <p:spPr>
            <a:xfrm>
              <a:off x="4448681" y="5879268"/>
              <a:ext cx="1370156" cy="831145"/>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 the need to retain information for future use</a:t>
              </a:r>
            </a:p>
          </p:txBody>
        </p:sp>
        <p:sp>
          <p:nvSpPr>
            <p:cNvPr id="35" name="Rounded Rectangle 34">
              <a:extLst>
                <a:ext uri="{FF2B5EF4-FFF2-40B4-BE49-F238E27FC236}">
                  <a16:creationId xmlns:a16="http://schemas.microsoft.com/office/drawing/2014/main" id="{F216FBDF-0086-4C41-805D-00B5B1AFC537}"/>
                </a:ext>
              </a:extLst>
            </p:cNvPr>
            <p:cNvSpPr/>
            <p:nvPr/>
          </p:nvSpPr>
          <p:spPr>
            <a:xfrm>
              <a:off x="2052419" y="4177521"/>
              <a:ext cx="1995303" cy="753819"/>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 cultural, ethnic and generational differences</a:t>
              </a:r>
            </a:p>
          </p:txBody>
        </p:sp>
        <p:cxnSp>
          <p:nvCxnSpPr>
            <p:cNvPr id="62" name="Straight Arrow Connector 61">
              <a:extLst>
                <a:ext uri="{FF2B5EF4-FFF2-40B4-BE49-F238E27FC236}">
                  <a16:creationId xmlns:a16="http://schemas.microsoft.com/office/drawing/2014/main" id="{4318C692-649A-4242-8C57-A33E09B7F7F3}"/>
                </a:ext>
              </a:extLst>
            </p:cNvPr>
            <p:cNvCxnSpPr>
              <a:stCxn id="23" idx="4"/>
              <a:endCxn id="42" idx="0"/>
            </p:cNvCxnSpPr>
            <p:nvPr/>
          </p:nvCxnSpPr>
          <p:spPr>
            <a:xfrm flipH="1">
              <a:off x="1002489" y="5304537"/>
              <a:ext cx="1" cy="1569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11A0EA54-8BCE-734C-B2A5-FE95FC45E45F}"/>
                </a:ext>
              </a:extLst>
            </p:cNvPr>
            <p:cNvCxnSpPr>
              <a:stCxn id="23" idx="5"/>
            </p:cNvCxnSpPr>
            <p:nvPr/>
          </p:nvCxnSpPr>
          <p:spPr>
            <a:xfrm>
              <a:off x="1697014" y="5116692"/>
              <a:ext cx="355405" cy="1878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5CD71EE0-62CC-3942-B3F2-254634736B50}"/>
                </a:ext>
              </a:extLst>
            </p:cNvPr>
            <p:cNvCxnSpPr>
              <a:stCxn id="30" idx="0"/>
            </p:cNvCxnSpPr>
            <p:nvPr/>
          </p:nvCxnSpPr>
          <p:spPr>
            <a:xfrm flipV="1">
              <a:off x="3180965" y="4931340"/>
              <a:ext cx="139586" cy="1556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6203DDE8-8409-2947-9A62-28AC7F910AAC}"/>
                </a:ext>
              </a:extLst>
            </p:cNvPr>
            <p:cNvCxnSpPr/>
            <p:nvPr/>
          </p:nvCxnSpPr>
          <p:spPr>
            <a:xfrm flipV="1">
              <a:off x="4122865" y="4946180"/>
              <a:ext cx="186645" cy="2065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8ABE5B39-A7F4-CE41-A133-5D23E0A8133B}"/>
                </a:ext>
              </a:extLst>
            </p:cNvPr>
            <p:cNvCxnSpPr>
              <a:endCxn id="33" idx="1"/>
            </p:cNvCxnSpPr>
            <p:nvPr/>
          </p:nvCxnSpPr>
          <p:spPr>
            <a:xfrm flipV="1">
              <a:off x="4309510" y="5432050"/>
              <a:ext cx="141761" cy="135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1659F8B0-8E22-1D45-A7BE-0052DD7B2447}"/>
                </a:ext>
              </a:extLst>
            </p:cNvPr>
            <p:cNvCxnSpPr>
              <a:endCxn id="34" idx="1"/>
            </p:cNvCxnSpPr>
            <p:nvPr/>
          </p:nvCxnSpPr>
          <p:spPr>
            <a:xfrm>
              <a:off x="4271585" y="6294840"/>
              <a:ext cx="177096"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5" name="Straight Arrow Connector 84">
            <a:extLst>
              <a:ext uri="{FF2B5EF4-FFF2-40B4-BE49-F238E27FC236}">
                <a16:creationId xmlns:a16="http://schemas.microsoft.com/office/drawing/2014/main" id="{DD4EE608-8615-5848-AC2C-02491B5C4C5F}"/>
              </a:ext>
            </a:extLst>
          </p:cNvPr>
          <p:cNvCxnSpPr>
            <a:cxnSpLocks/>
            <a:stCxn id="20" idx="6"/>
          </p:cNvCxnSpPr>
          <p:nvPr/>
        </p:nvCxnSpPr>
        <p:spPr>
          <a:xfrm>
            <a:off x="2269715" y="1467581"/>
            <a:ext cx="21428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16D2979A-BC67-7546-AF0B-44EBB29EA894}"/>
              </a:ext>
            </a:extLst>
          </p:cNvPr>
          <p:cNvCxnSpPr>
            <a:cxnSpLocks/>
            <a:stCxn id="20" idx="4"/>
            <a:endCxn id="32" idx="0"/>
          </p:cNvCxnSpPr>
          <p:nvPr/>
        </p:nvCxnSpPr>
        <p:spPr>
          <a:xfrm>
            <a:off x="1191783" y="2072419"/>
            <a:ext cx="0" cy="1838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6063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049A67-0B19-9E4D-BBC1-A0F76BDA745C}"/>
              </a:ext>
            </a:extLst>
          </p:cNvPr>
          <p:cNvSpPr/>
          <p:nvPr/>
        </p:nvSpPr>
        <p:spPr>
          <a:xfrm>
            <a:off x="965804" y="150254"/>
            <a:ext cx="7264399" cy="616747"/>
          </a:xfrm>
          <a:prstGeom prst="rect">
            <a:avLst/>
          </a:prstGeom>
          <a:solidFill>
            <a:srgbClr val="40296A"/>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communicates with external parties regarding</a:t>
            </a:r>
          </a:p>
          <a:p>
            <a:pPr algn="ctr"/>
            <a:r>
              <a:rPr lang="en-US" sz="1400" b="1" dirty="0">
                <a:solidFill>
                  <a:schemeClr val="bg1"/>
                </a:solidFill>
              </a:rPr>
              <a:t> matters affecting the functioning of internal control </a:t>
            </a:r>
          </a:p>
        </p:txBody>
      </p:sp>
      <p:sp>
        <p:nvSpPr>
          <p:cNvPr id="55" name="Oval 54">
            <a:extLst>
              <a:ext uri="{FF2B5EF4-FFF2-40B4-BE49-F238E27FC236}">
                <a16:creationId xmlns:a16="http://schemas.microsoft.com/office/drawing/2014/main" id="{DB91D444-6902-D847-8D2C-B1F516F4C74C}"/>
              </a:ext>
            </a:extLst>
          </p:cNvPr>
          <p:cNvSpPr/>
          <p:nvPr/>
        </p:nvSpPr>
        <p:spPr>
          <a:xfrm>
            <a:off x="1051778" y="336809"/>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15</a:t>
            </a:r>
          </a:p>
        </p:txBody>
      </p:sp>
      <p:grpSp>
        <p:nvGrpSpPr>
          <p:cNvPr id="14" name="Group 13">
            <a:extLst>
              <a:ext uri="{FF2B5EF4-FFF2-40B4-BE49-F238E27FC236}">
                <a16:creationId xmlns:a16="http://schemas.microsoft.com/office/drawing/2014/main" id="{F4360125-FD94-D748-BE63-4244579D4E9E}"/>
              </a:ext>
            </a:extLst>
          </p:cNvPr>
          <p:cNvGrpSpPr/>
          <p:nvPr/>
        </p:nvGrpSpPr>
        <p:grpSpPr>
          <a:xfrm>
            <a:off x="86774" y="938101"/>
            <a:ext cx="3098716" cy="4380087"/>
            <a:chOff x="22721" y="838690"/>
            <a:chExt cx="3098716" cy="4380087"/>
          </a:xfrm>
        </p:grpSpPr>
        <p:sp>
          <p:nvSpPr>
            <p:cNvPr id="20" name="Oval 19">
              <a:extLst>
                <a:ext uri="{FF2B5EF4-FFF2-40B4-BE49-F238E27FC236}">
                  <a16:creationId xmlns:a16="http://schemas.microsoft.com/office/drawing/2014/main" id="{6E874B03-A900-D44F-B996-7F2D138B961B}"/>
                </a:ext>
              </a:extLst>
            </p:cNvPr>
            <p:cNvSpPr/>
            <p:nvPr/>
          </p:nvSpPr>
          <p:spPr>
            <a:xfrm>
              <a:off x="607212" y="838690"/>
              <a:ext cx="1932184" cy="950103"/>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15.1 Communicates to external parties</a:t>
              </a:r>
            </a:p>
          </p:txBody>
        </p:sp>
        <p:sp>
          <p:nvSpPr>
            <p:cNvPr id="42" name="Rounded Rectangle 41">
              <a:extLst>
                <a:ext uri="{FF2B5EF4-FFF2-40B4-BE49-F238E27FC236}">
                  <a16:creationId xmlns:a16="http://schemas.microsoft.com/office/drawing/2014/main" id="{DCF6F84D-195C-8643-95F9-84D6A6D6C7C2}"/>
                </a:ext>
              </a:extLst>
            </p:cNvPr>
            <p:cNvSpPr/>
            <p:nvPr/>
          </p:nvSpPr>
          <p:spPr>
            <a:xfrm>
              <a:off x="22721" y="1939792"/>
              <a:ext cx="3098716" cy="1221181"/>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Processes are in place to communicate relevant and timely information to external parties, including parliament, partners, regulators and other external parties </a:t>
              </a:r>
            </a:p>
          </p:txBody>
        </p:sp>
        <p:sp>
          <p:nvSpPr>
            <p:cNvPr id="47" name="Rounded Rectangle 46">
              <a:extLst>
                <a:ext uri="{FF2B5EF4-FFF2-40B4-BE49-F238E27FC236}">
                  <a16:creationId xmlns:a16="http://schemas.microsoft.com/office/drawing/2014/main" id="{2B2940CD-FA54-0947-AB49-AE38FF0ED204}"/>
                </a:ext>
              </a:extLst>
            </p:cNvPr>
            <p:cNvSpPr/>
            <p:nvPr/>
          </p:nvSpPr>
          <p:spPr>
            <a:xfrm>
              <a:off x="150931" y="3311597"/>
              <a:ext cx="1421148" cy="901741"/>
            </a:xfrm>
            <a:prstGeom prst="roundRect">
              <a:avLst/>
            </a:prstGeom>
            <a:ln w="28575">
              <a:solidFill>
                <a:srgbClr val="40296A"/>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Controls to facilitate external communication</a:t>
              </a:r>
            </a:p>
          </p:txBody>
        </p:sp>
        <p:sp>
          <p:nvSpPr>
            <p:cNvPr id="35" name="Document 34">
              <a:extLst>
                <a:ext uri="{FF2B5EF4-FFF2-40B4-BE49-F238E27FC236}">
                  <a16:creationId xmlns:a16="http://schemas.microsoft.com/office/drawing/2014/main" id="{1CE1E863-44EE-D949-8F79-D945653AB3F8}"/>
                </a:ext>
              </a:extLst>
            </p:cNvPr>
            <p:cNvSpPr/>
            <p:nvPr/>
          </p:nvSpPr>
          <p:spPr>
            <a:xfrm>
              <a:off x="1700289" y="3311597"/>
              <a:ext cx="1421148" cy="1172218"/>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Policies &amp; procedures to obtain or received info. </a:t>
              </a:r>
            </a:p>
          </p:txBody>
        </p:sp>
        <p:sp>
          <p:nvSpPr>
            <p:cNvPr id="19" name="Rounded Rectangle 18">
              <a:extLst>
                <a:ext uri="{FF2B5EF4-FFF2-40B4-BE49-F238E27FC236}">
                  <a16:creationId xmlns:a16="http://schemas.microsoft.com/office/drawing/2014/main" id="{6D4D1CE8-9733-0A4B-B14D-4E58DFC4E9D6}"/>
                </a:ext>
              </a:extLst>
            </p:cNvPr>
            <p:cNvSpPr/>
            <p:nvPr/>
          </p:nvSpPr>
          <p:spPr>
            <a:xfrm>
              <a:off x="150931" y="4317036"/>
              <a:ext cx="1421148" cy="901741"/>
            </a:xfrm>
            <a:prstGeom prst="roundRect">
              <a:avLst/>
            </a:prstGeom>
            <a:ln w="28575">
              <a:solidFill>
                <a:srgbClr val="40296A"/>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Processes to share information internally</a:t>
              </a:r>
            </a:p>
          </p:txBody>
        </p:sp>
        <p:cxnSp>
          <p:nvCxnSpPr>
            <p:cNvPr id="6" name="Straight Arrow Connector 5">
              <a:extLst>
                <a:ext uri="{FF2B5EF4-FFF2-40B4-BE49-F238E27FC236}">
                  <a16:creationId xmlns:a16="http://schemas.microsoft.com/office/drawing/2014/main" id="{6C6A75CD-0358-5541-BB4F-F9B663324923}"/>
                </a:ext>
              </a:extLst>
            </p:cNvPr>
            <p:cNvCxnSpPr>
              <a:stCxn id="20" idx="4"/>
              <a:endCxn id="42" idx="0"/>
            </p:cNvCxnSpPr>
            <p:nvPr/>
          </p:nvCxnSpPr>
          <p:spPr>
            <a:xfrm flipH="1">
              <a:off x="1572079" y="1788793"/>
              <a:ext cx="1225" cy="1509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8ACC414-53C6-8B4C-8DEC-8BABF3B492F8}"/>
                </a:ext>
              </a:extLst>
            </p:cNvPr>
            <p:cNvCxnSpPr>
              <a:endCxn id="47" idx="0"/>
            </p:cNvCxnSpPr>
            <p:nvPr/>
          </p:nvCxnSpPr>
          <p:spPr>
            <a:xfrm>
              <a:off x="861505" y="3181184"/>
              <a:ext cx="0" cy="1304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611B026-D506-244D-9F09-CD9C470E980A}"/>
                </a:ext>
              </a:extLst>
            </p:cNvPr>
            <p:cNvCxnSpPr>
              <a:stCxn id="47" idx="3"/>
            </p:cNvCxnSpPr>
            <p:nvPr/>
          </p:nvCxnSpPr>
          <p:spPr>
            <a:xfrm flipV="1">
              <a:off x="1572079" y="3760013"/>
              <a:ext cx="128210" cy="24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70A3B8D-68CB-8142-A317-6704426E919F}"/>
                </a:ext>
              </a:extLst>
            </p:cNvPr>
            <p:cNvCxnSpPr>
              <a:endCxn id="19" idx="3"/>
            </p:cNvCxnSpPr>
            <p:nvPr/>
          </p:nvCxnSpPr>
          <p:spPr>
            <a:xfrm flipH="1">
              <a:off x="1572079" y="4483815"/>
              <a:ext cx="446916" cy="2840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D557AA08-4836-D64C-976B-24190C5CDCEA}"/>
              </a:ext>
            </a:extLst>
          </p:cNvPr>
          <p:cNvGrpSpPr/>
          <p:nvPr/>
        </p:nvGrpSpPr>
        <p:grpSpPr>
          <a:xfrm>
            <a:off x="86774" y="5541992"/>
            <a:ext cx="6194947" cy="1252215"/>
            <a:chOff x="161087" y="5396443"/>
            <a:chExt cx="6194947" cy="1252215"/>
          </a:xfrm>
        </p:grpSpPr>
        <p:sp>
          <p:nvSpPr>
            <p:cNvPr id="23" name="Oval 22">
              <a:extLst>
                <a:ext uri="{FF2B5EF4-FFF2-40B4-BE49-F238E27FC236}">
                  <a16:creationId xmlns:a16="http://schemas.microsoft.com/office/drawing/2014/main" id="{A8E9530E-405F-FF44-A1A4-CA53A4D254C2}"/>
                </a:ext>
              </a:extLst>
            </p:cNvPr>
            <p:cNvSpPr/>
            <p:nvPr/>
          </p:nvSpPr>
          <p:spPr>
            <a:xfrm>
              <a:off x="161087" y="5502897"/>
              <a:ext cx="2267395" cy="104830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15.4 Provides separate communication lines</a:t>
              </a:r>
            </a:p>
          </p:txBody>
        </p:sp>
        <p:sp>
          <p:nvSpPr>
            <p:cNvPr id="40" name="Rounded Rectangle 39">
              <a:extLst>
                <a:ext uri="{FF2B5EF4-FFF2-40B4-BE49-F238E27FC236}">
                  <a16:creationId xmlns:a16="http://schemas.microsoft.com/office/drawing/2014/main" id="{223FC121-3698-5C43-808E-B3EC7B2584F4}"/>
                </a:ext>
              </a:extLst>
            </p:cNvPr>
            <p:cNvSpPr/>
            <p:nvPr/>
          </p:nvSpPr>
          <p:spPr>
            <a:xfrm>
              <a:off x="2589232" y="5396443"/>
              <a:ext cx="3766802" cy="1252215"/>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Separate communication channels, such as whistle-blower hotlines, are in place and serve as fail-safe mechanisms to enable anonymous or confidential communication when normal channels are inoperative or ineffective </a:t>
              </a:r>
            </a:p>
          </p:txBody>
        </p:sp>
        <p:cxnSp>
          <p:nvCxnSpPr>
            <p:cNvPr id="29" name="Straight Arrow Connector 28">
              <a:extLst>
                <a:ext uri="{FF2B5EF4-FFF2-40B4-BE49-F238E27FC236}">
                  <a16:creationId xmlns:a16="http://schemas.microsoft.com/office/drawing/2014/main" id="{F58D5D11-B4EC-1D4B-83D1-948DD388AF4D}"/>
                </a:ext>
              </a:extLst>
            </p:cNvPr>
            <p:cNvCxnSpPr>
              <a:stCxn id="23" idx="6"/>
              <a:endCxn id="40" idx="1"/>
            </p:cNvCxnSpPr>
            <p:nvPr/>
          </p:nvCxnSpPr>
          <p:spPr>
            <a:xfrm flipV="1">
              <a:off x="2428482" y="6022551"/>
              <a:ext cx="160750" cy="44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750C98D-D367-5747-BC0C-4354DBB112B8}"/>
              </a:ext>
            </a:extLst>
          </p:cNvPr>
          <p:cNvGrpSpPr/>
          <p:nvPr/>
        </p:nvGrpSpPr>
        <p:grpSpPr>
          <a:xfrm>
            <a:off x="5979512" y="813309"/>
            <a:ext cx="3077714" cy="2341187"/>
            <a:chOff x="6043565" y="916623"/>
            <a:chExt cx="3077714" cy="2341187"/>
          </a:xfrm>
        </p:grpSpPr>
        <p:sp>
          <p:nvSpPr>
            <p:cNvPr id="22" name="Oval 21">
              <a:extLst>
                <a:ext uri="{FF2B5EF4-FFF2-40B4-BE49-F238E27FC236}">
                  <a16:creationId xmlns:a16="http://schemas.microsoft.com/office/drawing/2014/main" id="{6ADC24A6-09EE-BD4B-B5F4-57D572FAA00D}"/>
                </a:ext>
              </a:extLst>
            </p:cNvPr>
            <p:cNvSpPr/>
            <p:nvPr/>
          </p:nvSpPr>
          <p:spPr>
            <a:xfrm>
              <a:off x="6615126" y="916623"/>
              <a:ext cx="1913589" cy="118306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15.3 Communicates with the governing  bodies</a:t>
              </a:r>
            </a:p>
          </p:txBody>
        </p:sp>
        <p:sp>
          <p:nvSpPr>
            <p:cNvPr id="41" name="Rounded Rectangle 40">
              <a:extLst>
                <a:ext uri="{FF2B5EF4-FFF2-40B4-BE49-F238E27FC236}">
                  <a16:creationId xmlns:a16="http://schemas.microsoft.com/office/drawing/2014/main" id="{18F22FB8-B018-0F40-8AB2-5857ECE7D6C7}"/>
                </a:ext>
              </a:extLst>
            </p:cNvPr>
            <p:cNvSpPr/>
            <p:nvPr/>
          </p:nvSpPr>
          <p:spPr>
            <a:xfrm>
              <a:off x="6043565" y="2225508"/>
              <a:ext cx="3077714" cy="1032302"/>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Relevant information resulting from assessments conducted by external parties is communicated to the governing bodies </a:t>
              </a:r>
            </a:p>
          </p:txBody>
        </p:sp>
        <p:cxnSp>
          <p:nvCxnSpPr>
            <p:cNvPr id="38" name="Straight Arrow Connector 37">
              <a:extLst>
                <a:ext uri="{FF2B5EF4-FFF2-40B4-BE49-F238E27FC236}">
                  <a16:creationId xmlns:a16="http://schemas.microsoft.com/office/drawing/2014/main" id="{0CE2E711-3BAE-4A4E-867C-CDE00C19B664}"/>
                </a:ext>
              </a:extLst>
            </p:cNvPr>
            <p:cNvCxnSpPr>
              <a:stCxn id="22" idx="4"/>
              <a:endCxn id="41" idx="0"/>
            </p:cNvCxnSpPr>
            <p:nvPr/>
          </p:nvCxnSpPr>
          <p:spPr>
            <a:xfrm>
              <a:off x="7571921" y="2099687"/>
              <a:ext cx="10501" cy="1258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6B536DDD-C03E-5141-886C-5F4CCB4C04AB}"/>
              </a:ext>
            </a:extLst>
          </p:cNvPr>
          <p:cNvGrpSpPr/>
          <p:nvPr/>
        </p:nvGrpSpPr>
        <p:grpSpPr>
          <a:xfrm>
            <a:off x="6417148" y="3255297"/>
            <a:ext cx="2614756" cy="3531625"/>
            <a:chOff x="6370607" y="3262582"/>
            <a:chExt cx="2614756" cy="3531625"/>
          </a:xfrm>
        </p:grpSpPr>
        <p:sp>
          <p:nvSpPr>
            <p:cNvPr id="24" name="Oval 23">
              <a:extLst>
                <a:ext uri="{FF2B5EF4-FFF2-40B4-BE49-F238E27FC236}">
                  <a16:creationId xmlns:a16="http://schemas.microsoft.com/office/drawing/2014/main" id="{C0564CE9-17DE-934E-B6B6-852FB273ECAB}"/>
                </a:ext>
              </a:extLst>
            </p:cNvPr>
            <p:cNvSpPr/>
            <p:nvPr/>
          </p:nvSpPr>
          <p:spPr>
            <a:xfrm>
              <a:off x="6578335" y="3262582"/>
              <a:ext cx="2196937" cy="1032302"/>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15.5 Selects relevant method of communication</a:t>
              </a:r>
            </a:p>
          </p:txBody>
        </p:sp>
        <p:sp>
          <p:nvSpPr>
            <p:cNvPr id="34" name="Rounded Rectangle 33">
              <a:extLst>
                <a:ext uri="{FF2B5EF4-FFF2-40B4-BE49-F238E27FC236}">
                  <a16:creationId xmlns:a16="http://schemas.microsoft.com/office/drawing/2014/main" id="{12B5C185-7EE4-2E49-8FA9-37BEA141E356}"/>
                </a:ext>
              </a:extLst>
            </p:cNvPr>
            <p:cNvSpPr/>
            <p:nvPr/>
          </p:nvSpPr>
          <p:spPr>
            <a:xfrm>
              <a:off x="6370607" y="4430243"/>
              <a:ext cx="2614755" cy="706292"/>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The method of communication considers timing, audience and nature of the communication</a:t>
              </a:r>
            </a:p>
          </p:txBody>
        </p:sp>
        <p:sp>
          <p:nvSpPr>
            <p:cNvPr id="46" name="Rounded Rectangle 45">
              <a:extLst>
                <a:ext uri="{FF2B5EF4-FFF2-40B4-BE49-F238E27FC236}">
                  <a16:creationId xmlns:a16="http://schemas.microsoft.com/office/drawing/2014/main" id="{924F7428-359E-BA46-A5BE-B772CB5FC6E2}"/>
                </a:ext>
              </a:extLst>
            </p:cNvPr>
            <p:cNvSpPr/>
            <p:nvPr/>
          </p:nvSpPr>
          <p:spPr>
            <a:xfrm>
              <a:off x="6370608" y="5259729"/>
              <a:ext cx="2614755" cy="1534478"/>
            </a:xfrm>
            <a:prstGeom prst="roundRect">
              <a:avLst/>
            </a:prstGeom>
            <a:ln w="28575">
              <a:solidFill>
                <a:srgbClr val="40296A"/>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Methods include</a:t>
              </a:r>
              <a:r>
                <a:rPr lang="en-US" sz="1400" dirty="0"/>
                <a:t>: Press and news releases through public relations channels and more directed approaches such as blogs social media and email to reach special audiences</a:t>
              </a:r>
            </a:p>
          </p:txBody>
        </p:sp>
        <p:cxnSp>
          <p:nvCxnSpPr>
            <p:cNvPr id="45" name="Straight Arrow Connector 44">
              <a:extLst>
                <a:ext uri="{FF2B5EF4-FFF2-40B4-BE49-F238E27FC236}">
                  <a16:creationId xmlns:a16="http://schemas.microsoft.com/office/drawing/2014/main" id="{B3F1F576-9BBC-CA4A-91CD-05B62F20B3DB}"/>
                </a:ext>
              </a:extLst>
            </p:cNvPr>
            <p:cNvCxnSpPr>
              <a:cxnSpLocks/>
              <a:stCxn id="34" idx="2"/>
              <a:endCxn id="46" idx="0"/>
            </p:cNvCxnSpPr>
            <p:nvPr/>
          </p:nvCxnSpPr>
          <p:spPr>
            <a:xfrm>
              <a:off x="7677985" y="5136535"/>
              <a:ext cx="1" cy="123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086D591A-91EC-5345-A4D3-F45B88C4C0A2}"/>
                </a:ext>
              </a:extLst>
            </p:cNvPr>
            <p:cNvCxnSpPr>
              <a:cxnSpLocks/>
              <a:stCxn id="24" idx="4"/>
              <a:endCxn id="34" idx="0"/>
            </p:cNvCxnSpPr>
            <p:nvPr/>
          </p:nvCxnSpPr>
          <p:spPr>
            <a:xfrm>
              <a:off x="7676804" y="4294884"/>
              <a:ext cx="1181" cy="1353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EA4CC003-2271-A64D-B14F-1C068E43F076}"/>
              </a:ext>
            </a:extLst>
          </p:cNvPr>
          <p:cNvGrpSpPr/>
          <p:nvPr/>
        </p:nvGrpSpPr>
        <p:grpSpPr>
          <a:xfrm>
            <a:off x="3104195" y="1050541"/>
            <a:ext cx="3002831" cy="4374941"/>
            <a:chOff x="3116669" y="916623"/>
            <a:chExt cx="3002831" cy="4374941"/>
          </a:xfrm>
        </p:grpSpPr>
        <p:sp>
          <p:nvSpPr>
            <p:cNvPr id="21" name="Oval 20">
              <a:extLst>
                <a:ext uri="{FF2B5EF4-FFF2-40B4-BE49-F238E27FC236}">
                  <a16:creationId xmlns:a16="http://schemas.microsoft.com/office/drawing/2014/main" id="{BEFD44D4-92FF-CA4D-BF8B-F009E3A015B0}"/>
                </a:ext>
              </a:extLst>
            </p:cNvPr>
            <p:cNvSpPr/>
            <p:nvPr/>
          </p:nvSpPr>
          <p:spPr>
            <a:xfrm>
              <a:off x="3637130" y="916623"/>
              <a:ext cx="1891997" cy="110028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15.2 Enables inbound communication</a:t>
              </a:r>
            </a:p>
          </p:txBody>
        </p:sp>
        <p:sp>
          <p:nvSpPr>
            <p:cNvPr id="31" name="Rounded Rectangle 30">
              <a:extLst>
                <a:ext uri="{FF2B5EF4-FFF2-40B4-BE49-F238E27FC236}">
                  <a16:creationId xmlns:a16="http://schemas.microsoft.com/office/drawing/2014/main" id="{C483D071-7434-2644-9F17-6CB0FFEFAEEB}"/>
                </a:ext>
              </a:extLst>
            </p:cNvPr>
            <p:cNvSpPr/>
            <p:nvPr/>
          </p:nvSpPr>
          <p:spPr>
            <a:xfrm>
              <a:off x="3364659" y="2175166"/>
              <a:ext cx="2435684" cy="1953298"/>
            </a:xfrm>
            <a:prstGeom prst="roundRect">
              <a:avLst/>
            </a:prstGeom>
            <a:ln w="28575">
              <a:solidFill>
                <a:srgbClr val="40296A"/>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Open communication channels allow input from parliament beneficiaries or clients, suppliers, external auditors, regulators and others, providing management and the governing bodies with relevant information. </a:t>
              </a:r>
            </a:p>
          </p:txBody>
        </p:sp>
        <p:sp>
          <p:nvSpPr>
            <p:cNvPr id="30" name="Rounded Rectangle 29">
              <a:extLst>
                <a:ext uri="{FF2B5EF4-FFF2-40B4-BE49-F238E27FC236}">
                  <a16:creationId xmlns:a16="http://schemas.microsoft.com/office/drawing/2014/main" id="{513463EB-840F-9147-974C-78FCD281AADB}"/>
                </a:ext>
              </a:extLst>
            </p:cNvPr>
            <p:cNvSpPr/>
            <p:nvPr/>
          </p:nvSpPr>
          <p:spPr>
            <a:xfrm>
              <a:off x="3116669" y="4378892"/>
              <a:ext cx="1421148" cy="901741"/>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E.g. Major reviews by parliamentary committees</a:t>
              </a:r>
            </a:p>
          </p:txBody>
        </p:sp>
        <p:cxnSp>
          <p:nvCxnSpPr>
            <p:cNvPr id="16" name="Straight Arrow Connector 15">
              <a:extLst>
                <a:ext uri="{FF2B5EF4-FFF2-40B4-BE49-F238E27FC236}">
                  <a16:creationId xmlns:a16="http://schemas.microsoft.com/office/drawing/2014/main" id="{59C8D144-3E3B-9D40-A74A-D2CE5AEDBA21}"/>
                </a:ext>
              </a:extLst>
            </p:cNvPr>
            <p:cNvCxnSpPr>
              <a:stCxn id="21" idx="4"/>
              <a:endCxn id="31" idx="0"/>
            </p:cNvCxnSpPr>
            <p:nvPr/>
          </p:nvCxnSpPr>
          <p:spPr>
            <a:xfrm flipH="1">
              <a:off x="4582501" y="2016903"/>
              <a:ext cx="628" cy="1582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A36BC16-9C14-504F-B232-E120796AE6AD}"/>
                </a:ext>
              </a:extLst>
            </p:cNvPr>
            <p:cNvCxnSpPr>
              <a:stCxn id="31" idx="2"/>
              <a:endCxn id="30" idx="0"/>
            </p:cNvCxnSpPr>
            <p:nvPr/>
          </p:nvCxnSpPr>
          <p:spPr>
            <a:xfrm flipH="1">
              <a:off x="3827243" y="4128464"/>
              <a:ext cx="755258" cy="2504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ounded Rectangle 53">
              <a:extLst>
                <a:ext uri="{FF2B5EF4-FFF2-40B4-BE49-F238E27FC236}">
                  <a16:creationId xmlns:a16="http://schemas.microsoft.com/office/drawing/2014/main" id="{56BF6315-BDC4-A447-A331-24C50ED64869}"/>
                </a:ext>
              </a:extLst>
            </p:cNvPr>
            <p:cNvSpPr/>
            <p:nvPr/>
          </p:nvSpPr>
          <p:spPr>
            <a:xfrm>
              <a:off x="4698352" y="4389823"/>
              <a:ext cx="1421148" cy="901741"/>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E.g. Complaints from suppliers or beneficiaries</a:t>
              </a:r>
            </a:p>
          </p:txBody>
        </p:sp>
        <p:cxnSp>
          <p:nvCxnSpPr>
            <p:cNvPr id="57" name="Straight Arrow Connector 56">
              <a:extLst>
                <a:ext uri="{FF2B5EF4-FFF2-40B4-BE49-F238E27FC236}">
                  <a16:creationId xmlns:a16="http://schemas.microsoft.com/office/drawing/2014/main" id="{E3693769-5A61-C14F-87C3-704BAB1B9338}"/>
                </a:ext>
              </a:extLst>
            </p:cNvPr>
            <p:cNvCxnSpPr>
              <a:stCxn id="31" idx="2"/>
              <a:endCxn id="54" idx="0"/>
            </p:cNvCxnSpPr>
            <p:nvPr/>
          </p:nvCxnSpPr>
          <p:spPr>
            <a:xfrm>
              <a:off x="4582501" y="4128464"/>
              <a:ext cx="826425" cy="2613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167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D8BA5E-1F34-FE49-93F8-30D32F1E1FD6}"/>
              </a:ext>
            </a:extLst>
          </p:cNvPr>
          <p:cNvSpPr/>
          <p:nvPr/>
        </p:nvSpPr>
        <p:spPr>
          <a:xfrm>
            <a:off x="1424128" y="1218532"/>
            <a:ext cx="6139601" cy="549152"/>
          </a:xfrm>
          <a:prstGeom prst="rect">
            <a:avLst/>
          </a:prstGeom>
          <a:solidFill>
            <a:srgbClr val="303337"/>
          </a:solidFill>
          <a:ln>
            <a:solidFill>
              <a:srgbClr val="3033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MONITORING ACTIVITIES PRINCIPLES</a:t>
            </a:r>
          </a:p>
        </p:txBody>
      </p:sp>
      <p:grpSp>
        <p:nvGrpSpPr>
          <p:cNvPr id="10" name="Group 9">
            <a:extLst>
              <a:ext uri="{FF2B5EF4-FFF2-40B4-BE49-F238E27FC236}">
                <a16:creationId xmlns:a16="http://schemas.microsoft.com/office/drawing/2014/main" id="{9D446B76-0C69-7F49-8631-F5B74A147BD9}"/>
              </a:ext>
            </a:extLst>
          </p:cNvPr>
          <p:cNvGrpSpPr/>
          <p:nvPr/>
        </p:nvGrpSpPr>
        <p:grpSpPr>
          <a:xfrm>
            <a:off x="1287026" y="1845155"/>
            <a:ext cx="6276706" cy="741730"/>
            <a:chOff x="1287026" y="1845155"/>
            <a:chExt cx="6276706" cy="741730"/>
          </a:xfrm>
        </p:grpSpPr>
        <p:sp>
          <p:nvSpPr>
            <p:cNvPr id="5" name="Rectangle 4">
              <a:extLst>
                <a:ext uri="{FF2B5EF4-FFF2-40B4-BE49-F238E27FC236}">
                  <a16:creationId xmlns:a16="http://schemas.microsoft.com/office/drawing/2014/main" id="{1DD1AE81-B035-3F47-92F5-CC8DB08BCE92}"/>
                </a:ext>
              </a:extLst>
            </p:cNvPr>
            <p:cNvSpPr/>
            <p:nvPr/>
          </p:nvSpPr>
          <p:spPr>
            <a:xfrm>
              <a:off x="1533027" y="1943319"/>
              <a:ext cx="6030705" cy="643566"/>
            </a:xfrm>
            <a:prstGeom prst="rect">
              <a:avLst/>
            </a:prstGeom>
            <a:noFill/>
            <a:ln w="28575">
              <a:solidFill>
                <a:srgbClr val="4029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selects, develops, and performs ongoing and/or separate evaluations to ascertain whether the components of internal control are present and functioning </a:t>
              </a:r>
            </a:p>
          </p:txBody>
        </p:sp>
        <p:sp>
          <p:nvSpPr>
            <p:cNvPr id="6" name="Oval 5">
              <a:extLst>
                <a:ext uri="{FF2B5EF4-FFF2-40B4-BE49-F238E27FC236}">
                  <a16:creationId xmlns:a16="http://schemas.microsoft.com/office/drawing/2014/main" id="{39B3F8F5-2D49-224C-96AA-9D1B586642A4}"/>
                </a:ext>
              </a:extLst>
            </p:cNvPr>
            <p:cNvSpPr/>
            <p:nvPr/>
          </p:nvSpPr>
          <p:spPr>
            <a:xfrm>
              <a:off x="1287026" y="1845155"/>
              <a:ext cx="491999" cy="215567"/>
            </a:xfrm>
            <a:prstGeom prst="ellipse">
              <a:avLst/>
            </a:prstGeom>
            <a:solidFill>
              <a:schemeClr val="bg1"/>
            </a:solidFill>
            <a:ln>
              <a:solidFill>
                <a:srgbClr val="3033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16</a:t>
              </a:r>
            </a:p>
          </p:txBody>
        </p:sp>
      </p:grpSp>
      <p:grpSp>
        <p:nvGrpSpPr>
          <p:cNvPr id="9" name="Group 8">
            <a:extLst>
              <a:ext uri="{FF2B5EF4-FFF2-40B4-BE49-F238E27FC236}">
                <a16:creationId xmlns:a16="http://schemas.microsoft.com/office/drawing/2014/main" id="{4D57368E-2EBD-2343-974F-0A89FC38BAAC}"/>
              </a:ext>
            </a:extLst>
          </p:cNvPr>
          <p:cNvGrpSpPr/>
          <p:nvPr/>
        </p:nvGrpSpPr>
        <p:grpSpPr>
          <a:xfrm>
            <a:off x="1334271" y="2762520"/>
            <a:ext cx="6229458" cy="917364"/>
            <a:chOff x="1334271" y="2762520"/>
            <a:chExt cx="6229458" cy="917364"/>
          </a:xfrm>
        </p:grpSpPr>
        <p:sp>
          <p:nvSpPr>
            <p:cNvPr id="4" name="Rectangle 3">
              <a:extLst>
                <a:ext uri="{FF2B5EF4-FFF2-40B4-BE49-F238E27FC236}">
                  <a16:creationId xmlns:a16="http://schemas.microsoft.com/office/drawing/2014/main" id="{FA15872F-3461-E64C-BACB-A3C4C57DC7F6}"/>
                </a:ext>
              </a:extLst>
            </p:cNvPr>
            <p:cNvSpPr/>
            <p:nvPr/>
          </p:nvSpPr>
          <p:spPr>
            <a:xfrm>
              <a:off x="1533024" y="2859767"/>
              <a:ext cx="6030705" cy="820117"/>
            </a:xfrm>
            <a:prstGeom prst="rect">
              <a:avLst/>
            </a:prstGeom>
            <a:noFill/>
            <a:ln w="28575">
              <a:solidFill>
                <a:srgbClr val="3033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selects, evaluates and communicates internal control deficiencies in a timely manner to those parties responsible for taking corrective action, including senior management and the Governing Bodies as appropriate. </a:t>
              </a:r>
            </a:p>
          </p:txBody>
        </p:sp>
        <p:sp>
          <p:nvSpPr>
            <p:cNvPr id="8" name="Oval 7">
              <a:extLst>
                <a:ext uri="{FF2B5EF4-FFF2-40B4-BE49-F238E27FC236}">
                  <a16:creationId xmlns:a16="http://schemas.microsoft.com/office/drawing/2014/main" id="{457295AF-A25A-7842-9BF3-A588E8BE5875}"/>
                </a:ext>
              </a:extLst>
            </p:cNvPr>
            <p:cNvSpPr/>
            <p:nvPr/>
          </p:nvSpPr>
          <p:spPr>
            <a:xfrm>
              <a:off x="1334271" y="2762520"/>
              <a:ext cx="491999" cy="215567"/>
            </a:xfrm>
            <a:prstGeom prst="ellipse">
              <a:avLst/>
            </a:prstGeom>
            <a:solidFill>
              <a:schemeClr val="bg1"/>
            </a:solidFill>
            <a:ln>
              <a:solidFill>
                <a:srgbClr val="3033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17</a:t>
              </a:r>
            </a:p>
          </p:txBody>
        </p:sp>
      </p:grpSp>
    </p:spTree>
    <p:extLst>
      <p:ext uri="{BB962C8B-B14F-4D97-AF65-F5344CB8AC3E}">
        <p14:creationId xmlns:p14="http://schemas.microsoft.com/office/powerpoint/2010/main" val="27378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FAB9B9-5555-CC4C-9506-EEBAA2B7B482}"/>
              </a:ext>
            </a:extLst>
          </p:cNvPr>
          <p:cNvSpPr/>
          <p:nvPr/>
        </p:nvSpPr>
        <p:spPr>
          <a:xfrm>
            <a:off x="361715" y="2318176"/>
            <a:ext cx="1943042" cy="6507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16.1 Considers a mix of ongoing and separate evaluations</a:t>
            </a:r>
          </a:p>
        </p:txBody>
      </p:sp>
      <p:sp>
        <p:nvSpPr>
          <p:cNvPr id="3" name="Rectangle 2">
            <a:extLst>
              <a:ext uri="{FF2B5EF4-FFF2-40B4-BE49-F238E27FC236}">
                <a16:creationId xmlns:a16="http://schemas.microsoft.com/office/drawing/2014/main" id="{C2DCEC4C-F5FB-C944-8CC7-60EAD7925591}"/>
              </a:ext>
            </a:extLst>
          </p:cNvPr>
          <p:cNvSpPr/>
          <p:nvPr/>
        </p:nvSpPr>
        <p:spPr>
          <a:xfrm>
            <a:off x="367877" y="3087897"/>
            <a:ext cx="1943043"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16.3 Established baseline understanding</a:t>
            </a:r>
          </a:p>
        </p:txBody>
      </p:sp>
      <p:sp>
        <p:nvSpPr>
          <p:cNvPr id="4" name="Rectangle 3">
            <a:extLst>
              <a:ext uri="{FF2B5EF4-FFF2-40B4-BE49-F238E27FC236}">
                <a16:creationId xmlns:a16="http://schemas.microsoft.com/office/drawing/2014/main" id="{2612312E-B7B1-AA45-B1B5-ECC153E0852E}"/>
              </a:ext>
            </a:extLst>
          </p:cNvPr>
          <p:cNvSpPr/>
          <p:nvPr/>
        </p:nvSpPr>
        <p:spPr>
          <a:xfrm>
            <a:off x="2390338" y="3088929"/>
            <a:ext cx="1988103" cy="6261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16.4 Uses knowledgeable personnel</a:t>
            </a:r>
          </a:p>
        </p:txBody>
      </p:sp>
      <p:sp>
        <p:nvSpPr>
          <p:cNvPr id="5" name="Rectangle 4">
            <a:extLst>
              <a:ext uri="{FF2B5EF4-FFF2-40B4-BE49-F238E27FC236}">
                <a16:creationId xmlns:a16="http://schemas.microsoft.com/office/drawing/2014/main" id="{CEBE7C45-23B0-8049-871A-9EF29AFF4228}"/>
              </a:ext>
            </a:extLst>
          </p:cNvPr>
          <p:cNvSpPr/>
          <p:nvPr/>
        </p:nvSpPr>
        <p:spPr>
          <a:xfrm>
            <a:off x="2384176" y="2318176"/>
            <a:ext cx="1988103" cy="6507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16.2 Considers rate of change</a:t>
            </a:r>
          </a:p>
        </p:txBody>
      </p:sp>
      <p:sp>
        <p:nvSpPr>
          <p:cNvPr id="6" name="Rectangle 5">
            <a:extLst>
              <a:ext uri="{FF2B5EF4-FFF2-40B4-BE49-F238E27FC236}">
                <a16:creationId xmlns:a16="http://schemas.microsoft.com/office/drawing/2014/main" id="{44F97066-1554-DC4F-AE5F-040A7BDB36FD}"/>
              </a:ext>
            </a:extLst>
          </p:cNvPr>
          <p:cNvSpPr/>
          <p:nvPr/>
        </p:nvSpPr>
        <p:spPr>
          <a:xfrm>
            <a:off x="383870" y="1248064"/>
            <a:ext cx="3956776" cy="88735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selects, develops, and performs ongoing and/or separate evaluations to ascertain whether the components of internal control are present and functioning</a:t>
            </a:r>
          </a:p>
        </p:txBody>
      </p:sp>
      <p:sp>
        <p:nvSpPr>
          <p:cNvPr id="7" name="Oval 6">
            <a:extLst>
              <a:ext uri="{FF2B5EF4-FFF2-40B4-BE49-F238E27FC236}">
                <a16:creationId xmlns:a16="http://schemas.microsoft.com/office/drawing/2014/main" id="{AE8520A6-4038-0D49-8F78-577D1DF81F87}"/>
              </a:ext>
            </a:extLst>
          </p:cNvPr>
          <p:cNvSpPr/>
          <p:nvPr/>
        </p:nvSpPr>
        <p:spPr>
          <a:xfrm>
            <a:off x="151445" y="1139112"/>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16</a:t>
            </a:r>
          </a:p>
        </p:txBody>
      </p:sp>
      <p:sp>
        <p:nvSpPr>
          <p:cNvPr id="8" name="Rectangle 7">
            <a:extLst>
              <a:ext uri="{FF2B5EF4-FFF2-40B4-BE49-F238E27FC236}">
                <a16:creationId xmlns:a16="http://schemas.microsoft.com/office/drawing/2014/main" id="{74661B91-EAD6-244D-ADA5-1D7E227F9CC6}"/>
              </a:ext>
            </a:extLst>
          </p:cNvPr>
          <p:cNvSpPr/>
          <p:nvPr/>
        </p:nvSpPr>
        <p:spPr>
          <a:xfrm>
            <a:off x="6896479" y="2303885"/>
            <a:ext cx="1988103" cy="51392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17.2  Communicates deficiencies</a:t>
            </a:r>
          </a:p>
        </p:txBody>
      </p:sp>
      <p:sp>
        <p:nvSpPr>
          <p:cNvPr id="9" name="Rectangle 8">
            <a:extLst>
              <a:ext uri="{FF2B5EF4-FFF2-40B4-BE49-F238E27FC236}">
                <a16:creationId xmlns:a16="http://schemas.microsoft.com/office/drawing/2014/main" id="{61036AC2-B5A3-3B4A-9799-570772126B86}"/>
              </a:ext>
            </a:extLst>
          </p:cNvPr>
          <p:cNvSpPr/>
          <p:nvPr/>
        </p:nvSpPr>
        <p:spPr>
          <a:xfrm>
            <a:off x="4771723" y="2948382"/>
            <a:ext cx="4087825" cy="62611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17.3 Monitors corrective actions</a:t>
            </a:r>
          </a:p>
        </p:txBody>
      </p:sp>
      <p:sp>
        <p:nvSpPr>
          <p:cNvPr id="11" name="Rectangle 10">
            <a:extLst>
              <a:ext uri="{FF2B5EF4-FFF2-40B4-BE49-F238E27FC236}">
                <a16:creationId xmlns:a16="http://schemas.microsoft.com/office/drawing/2014/main" id="{6A209B01-FF60-BD4D-85F5-007CE674A0DF}"/>
              </a:ext>
            </a:extLst>
          </p:cNvPr>
          <p:cNvSpPr/>
          <p:nvPr/>
        </p:nvSpPr>
        <p:spPr>
          <a:xfrm>
            <a:off x="4735467" y="1245122"/>
            <a:ext cx="4104054" cy="8902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 The organization selects, evaluates and communicates internal control deficiencies in a timely manner to those parties responsible for taking corrective action, including senior management and the governing bodies as appropriate</a:t>
            </a:r>
          </a:p>
        </p:txBody>
      </p:sp>
      <p:sp>
        <p:nvSpPr>
          <p:cNvPr id="12" name="Rectangle 11">
            <a:extLst>
              <a:ext uri="{FF2B5EF4-FFF2-40B4-BE49-F238E27FC236}">
                <a16:creationId xmlns:a16="http://schemas.microsoft.com/office/drawing/2014/main" id="{84CA165A-6135-454A-8576-C0B69F423ADA}"/>
              </a:ext>
            </a:extLst>
          </p:cNvPr>
          <p:cNvSpPr/>
          <p:nvPr/>
        </p:nvSpPr>
        <p:spPr>
          <a:xfrm>
            <a:off x="383296" y="337310"/>
            <a:ext cx="8439996" cy="5491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MONITORING &amp; EVALUATION: PRINCIPLES AND POINTS OF FOCUS</a:t>
            </a:r>
          </a:p>
        </p:txBody>
      </p:sp>
      <p:sp>
        <p:nvSpPr>
          <p:cNvPr id="13" name="Rectangle 12">
            <a:extLst>
              <a:ext uri="{FF2B5EF4-FFF2-40B4-BE49-F238E27FC236}">
                <a16:creationId xmlns:a16="http://schemas.microsoft.com/office/drawing/2014/main" id="{16D62EF6-2A12-C04E-BCBF-33857B24086E}"/>
              </a:ext>
            </a:extLst>
          </p:cNvPr>
          <p:cNvSpPr/>
          <p:nvPr/>
        </p:nvSpPr>
        <p:spPr>
          <a:xfrm>
            <a:off x="367877" y="4548525"/>
            <a:ext cx="4010564"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16.7 Objectively evaluates</a:t>
            </a:r>
          </a:p>
        </p:txBody>
      </p:sp>
      <p:sp>
        <p:nvSpPr>
          <p:cNvPr id="14" name="TextBox 13">
            <a:extLst>
              <a:ext uri="{FF2B5EF4-FFF2-40B4-BE49-F238E27FC236}">
                <a16:creationId xmlns:a16="http://schemas.microsoft.com/office/drawing/2014/main" id="{D4B23D6D-108F-824E-93AC-00AEAA45F1B3}"/>
              </a:ext>
            </a:extLst>
          </p:cNvPr>
          <p:cNvSpPr txBox="1"/>
          <p:nvPr/>
        </p:nvSpPr>
        <p:spPr>
          <a:xfrm>
            <a:off x="6488935" y="1553379"/>
            <a:ext cx="184731" cy="369332"/>
          </a:xfrm>
          <a:prstGeom prst="rect">
            <a:avLst/>
          </a:prstGeom>
          <a:noFill/>
        </p:spPr>
        <p:txBody>
          <a:bodyPr wrap="none" rtlCol="0">
            <a:spAutoFit/>
          </a:bodyPr>
          <a:lstStyle/>
          <a:p>
            <a:endParaRPr lang="en-US" dirty="0"/>
          </a:p>
        </p:txBody>
      </p:sp>
      <p:sp>
        <p:nvSpPr>
          <p:cNvPr id="15" name="Oval 14">
            <a:extLst>
              <a:ext uri="{FF2B5EF4-FFF2-40B4-BE49-F238E27FC236}">
                <a16:creationId xmlns:a16="http://schemas.microsoft.com/office/drawing/2014/main" id="{87854F6A-02D4-1B48-B685-3345F359F038}"/>
              </a:ext>
            </a:extLst>
          </p:cNvPr>
          <p:cNvSpPr/>
          <p:nvPr/>
        </p:nvSpPr>
        <p:spPr>
          <a:xfrm>
            <a:off x="4503047" y="1115838"/>
            <a:ext cx="464840"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17</a:t>
            </a:r>
          </a:p>
        </p:txBody>
      </p:sp>
      <p:sp>
        <p:nvSpPr>
          <p:cNvPr id="16" name="Rectangle 15">
            <a:extLst>
              <a:ext uri="{FF2B5EF4-FFF2-40B4-BE49-F238E27FC236}">
                <a16:creationId xmlns:a16="http://schemas.microsoft.com/office/drawing/2014/main" id="{E1AB6D21-013C-1641-954B-5C7D49A8C1C3}"/>
              </a:ext>
            </a:extLst>
          </p:cNvPr>
          <p:cNvSpPr/>
          <p:nvPr/>
        </p:nvSpPr>
        <p:spPr>
          <a:xfrm>
            <a:off x="4735466" y="2318176"/>
            <a:ext cx="1938199"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17.1 Assesses results</a:t>
            </a:r>
          </a:p>
        </p:txBody>
      </p:sp>
      <p:sp>
        <p:nvSpPr>
          <p:cNvPr id="17" name="Rectangle 16">
            <a:extLst>
              <a:ext uri="{FF2B5EF4-FFF2-40B4-BE49-F238E27FC236}">
                <a16:creationId xmlns:a16="http://schemas.microsoft.com/office/drawing/2014/main" id="{25A7F989-391C-934C-8E83-0AEE8868D14E}"/>
              </a:ext>
            </a:extLst>
          </p:cNvPr>
          <p:cNvSpPr/>
          <p:nvPr/>
        </p:nvSpPr>
        <p:spPr>
          <a:xfrm>
            <a:off x="377231" y="3830292"/>
            <a:ext cx="1943043" cy="62715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16.5 Integrates with business process</a:t>
            </a:r>
          </a:p>
        </p:txBody>
      </p:sp>
      <p:sp>
        <p:nvSpPr>
          <p:cNvPr id="18" name="Rectangle 17">
            <a:extLst>
              <a:ext uri="{FF2B5EF4-FFF2-40B4-BE49-F238E27FC236}">
                <a16:creationId xmlns:a16="http://schemas.microsoft.com/office/drawing/2014/main" id="{A35E0811-8153-894A-A874-1BEDC969F9A6}"/>
              </a:ext>
            </a:extLst>
          </p:cNvPr>
          <p:cNvSpPr/>
          <p:nvPr/>
        </p:nvSpPr>
        <p:spPr>
          <a:xfrm>
            <a:off x="2399692" y="3831324"/>
            <a:ext cx="1988103" cy="62611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16.6 Adjusts scope and frequency</a:t>
            </a:r>
          </a:p>
        </p:txBody>
      </p:sp>
    </p:spTree>
    <p:extLst>
      <p:ext uri="{BB962C8B-B14F-4D97-AF65-F5344CB8AC3E}">
        <p14:creationId xmlns:p14="http://schemas.microsoft.com/office/powerpoint/2010/main" val="759299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DB36622-A1B6-A441-9CB2-CD0417E01E6C}"/>
              </a:ext>
            </a:extLst>
          </p:cNvPr>
          <p:cNvGrpSpPr/>
          <p:nvPr/>
        </p:nvGrpSpPr>
        <p:grpSpPr>
          <a:xfrm>
            <a:off x="628651" y="89748"/>
            <a:ext cx="7886698" cy="588687"/>
            <a:chOff x="628651" y="89748"/>
            <a:chExt cx="7886698" cy="588687"/>
          </a:xfrm>
        </p:grpSpPr>
        <p:sp>
          <p:nvSpPr>
            <p:cNvPr id="3" name="Rectangle 2">
              <a:extLst>
                <a:ext uri="{FF2B5EF4-FFF2-40B4-BE49-F238E27FC236}">
                  <a16:creationId xmlns:a16="http://schemas.microsoft.com/office/drawing/2014/main" id="{39049A67-0B19-9E4D-BBC1-A0F76BDA745C}"/>
                </a:ext>
              </a:extLst>
            </p:cNvPr>
            <p:cNvSpPr/>
            <p:nvPr/>
          </p:nvSpPr>
          <p:spPr>
            <a:xfrm>
              <a:off x="628651" y="89748"/>
              <a:ext cx="7886698" cy="588687"/>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selects, develops, and performs ongoing and/or separate evaluations to </a:t>
              </a:r>
              <a:br>
                <a:rPr lang="en-US" sz="1400" b="1" dirty="0">
                  <a:solidFill>
                    <a:schemeClr val="bg1"/>
                  </a:solidFill>
                </a:rPr>
              </a:br>
              <a:r>
                <a:rPr lang="en-US" sz="1400" b="1" dirty="0">
                  <a:solidFill>
                    <a:schemeClr val="bg1"/>
                  </a:solidFill>
                </a:rPr>
                <a:t>ascertain whether the components of internal control are present and functioning</a:t>
              </a:r>
            </a:p>
          </p:txBody>
        </p:sp>
        <p:sp>
          <p:nvSpPr>
            <p:cNvPr id="55" name="Oval 54">
              <a:extLst>
                <a:ext uri="{FF2B5EF4-FFF2-40B4-BE49-F238E27FC236}">
                  <a16:creationId xmlns:a16="http://schemas.microsoft.com/office/drawing/2014/main" id="{DB91D444-6902-D847-8D2C-B1F516F4C74C}"/>
                </a:ext>
              </a:extLst>
            </p:cNvPr>
            <p:cNvSpPr/>
            <p:nvPr/>
          </p:nvSpPr>
          <p:spPr>
            <a:xfrm>
              <a:off x="707861" y="184325"/>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16</a:t>
              </a:r>
            </a:p>
          </p:txBody>
        </p:sp>
      </p:grpSp>
      <p:grpSp>
        <p:nvGrpSpPr>
          <p:cNvPr id="8" name="Group 7">
            <a:extLst>
              <a:ext uri="{FF2B5EF4-FFF2-40B4-BE49-F238E27FC236}">
                <a16:creationId xmlns:a16="http://schemas.microsoft.com/office/drawing/2014/main" id="{040A46C0-B7E9-AE4C-81D7-51411264156C}"/>
              </a:ext>
            </a:extLst>
          </p:cNvPr>
          <p:cNvGrpSpPr/>
          <p:nvPr/>
        </p:nvGrpSpPr>
        <p:grpSpPr>
          <a:xfrm>
            <a:off x="70775" y="772259"/>
            <a:ext cx="3750447" cy="2187815"/>
            <a:chOff x="70775" y="772259"/>
            <a:chExt cx="3750447" cy="2187815"/>
          </a:xfrm>
        </p:grpSpPr>
        <p:sp>
          <p:nvSpPr>
            <p:cNvPr id="20" name="Oval 19">
              <a:extLst>
                <a:ext uri="{FF2B5EF4-FFF2-40B4-BE49-F238E27FC236}">
                  <a16:creationId xmlns:a16="http://schemas.microsoft.com/office/drawing/2014/main" id="{6E874B03-A900-D44F-B996-7F2D138B961B}"/>
                </a:ext>
              </a:extLst>
            </p:cNvPr>
            <p:cNvSpPr/>
            <p:nvPr/>
          </p:nvSpPr>
          <p:spPr>
            <a:xfrm>
              <a:off x="70775" y="826911"/>
              <a:ext cx="2437899" cy="82817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16.1 Considers a mix of ongoing and separate evaluations</a:t>
              </a:r>
            </a:p>
          </p:txBody>
        </p:sp>
        <p:sp>
          <p:nvSpPr>
            <p:cNvPr id="42" name="Rounded Rectangle 41">
              <a:extLst>
                <a:ext uri="{FF2B5EF4-FFF2-40B4-BE49-F238E27FC236}">
                  <a16:creationId xmlns:a16="http://schemas.microsoft.com/office/drawing/2014/main" id="{DCF6F84D-195C-8643-95F9-84D6A6D6C7C2}"/>
                </a:ext>
              </a:extLst>
            </p:cNvPr>
            <p:cNvSpPr/>
            <p:nvPr/>
          </p:nvSpPr>
          <p:spPr>
            <a:xfrm>
              <a:off x="2641636" y="772259"/>
              <a:ext cx="1179586" cy="1615833"/>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Ongoing Evaluations – </a:t>
              </a:r>
              <a:r>
                <a:rPr lang="en-US" sz="1400" dirty="0"/>
                <a:t>built into normal day to day operations of staff</a:t>
              </a:r>
              <a:endParaRPr lang="en-US" sz="1400" b="1" dirty="0"/>
            </a:p>
          </p:txBody>
        </p:sp>
        <p:sp>
          <p:nvSpPr>
            <p:cNvPr id="25" name="Rounded Rectangle 24">
              <a:extLst>
                <a:ext uri="{FF2B5EF4-FFF2-40B4-BE49-F238E27FC236}">
                  <a16:creationId xmlns:a16="http://schemas.microsoft.com/office/drawing/2014/main" id="{9999D358-74E6-D545-B891-311911454E56}"/>
                </a:ext>
              </a:extLst>
            </p:cNvPr>
            <p:cNvSpPr/>
            <p:nvPr/>
          </p:nvSpPr>
          <p:spPr>
            <a:xfrm>
              <a:off x="211791" y="1786250"/>
              <a:ext cx="2155865" cy="1173824"/>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Separate Evaluations – </a:t>
              </a:r>
              <a:r>
                <a:rPr lang="en-US" sz="1400" dirty="0"/>
                <a:t>conducted periodically by objective management staff, IA and evaluation functions</a:t>
              </a:r>
              <a:endParaRPr lang="en-US" sz="1400" b="1" dirty="0"/>
            </a:p>
          </p:txBody>
        </p:sp>
        <p:cxnSp>
          <p:nvCxnSpPr>
            <p:cNvPr id="5" name="Straight Arrow Connector 4">
              <a:extLst>
                <a:ext uri="{FF2B5EF4-FFF2-40B4-BE49-F238E27FC236}">
                  <a16:creationId xmlns:a16="http://schemas.microsoft.com/office/drawing/2014/main" id="{71625697-BC55-8441-B30B-6728A4DBB79F}"/>
                </a:ext>
              </a:extLst>
            </p:cNvPr>
            <p:cNvCxnSpPr>
              <a:cxnSpLocks/>
              <a:stCxn id="20" idx="4"/>
              <a:endCxn id="25" idx="0"/>
            </p:cNvCxnSpPr>
            <p:nvPr/>
          </p:nvCxnSpPr>
          <p:spPr>
            <a:xfrm flipH="1">
              <a:off x="1289724" y="1655085"/>
              <a:ext cx="1" cy="1311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2051A25-C25D-2343-A8BF-F6E53DE1F85E}"/>
                </a:ext>
              </a:extLst>
            </p:cNvPr>
            <p:cNvCxnSpPr>
              <a:stCxn id="20" idx="6"/>
            </p:cNvCxnSpPr>
            <p:nvPr/>
          </p:nvCxnSpPr>
          <p:spPr>
            <a:xfrm>
              <a:off x="2508674" y="1240998"/>
              <a:ext cx="1329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20979173-F562-C54A-B03E-B87D90ADD435}"/>
              </a:ext>
            </a:extLst>
          </p:cNvPr>
          <p:cNvGrpSpPr/>
          <p:nvPr/>
        </p:nvGrpSpPr>
        <p:grpSpPr>
          <a:xfrm>
            <a:off x="209018" y="3051672"/>
            <a:ext cx="1920669" cy="1640670"/>
            <a:chOff x="188180" y="3073570"/>
            <a:chExt cx="1920669" cy="1640670"/>
          </a:xfrm>
        </p:grpSpPr>
        <p:sp>
          <p:nvSpPr>
            <p:cNvPr id="41" name="Rounded Rectangle 40">
              <a:extLst>
                <a:ext uri="{FF2B5EF4-FFF2-40B4-BE49-F238E27FC236}">
                  <a16:creationId xmlns:a16="http://schemas.microsoft.com/office/drawing/2014/main" id="{18F22FB8-B018-0F40-8AB2-5857ECE7D6C7}"/>
                </a:ext>
              </a:extLst>
            </p:cNvPr>
            <p:cNvSpPr/>
            <p:nvPr/>
          </p:nvSpPr>
          <p:spPr>
            <a:xfrm>
              <a:off x="188180" y="4009113"/>
              <a:ext cx="1920669" cy="705127"/>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Business functions changing quickly are reviewed more often</a:t>
              </a:r>
            </a:p>
          </p:txBody>
        </p:sp>
        <p:grpSp>
          <p:nvGrpSpPr>
            <p:cNvPr id="13" name="Group 12">
              <a:extLst>
                <a:ext uri="{FF2B5EF4-FFF2-40B4-BE49-F238E27FC236}">
                  <a16:creationId xmlns:a16="http://schemas.microsoft.com/office/drawing/2014/main" id="{31244B3D-A329-724F-9087-234B5B758668}"/>
                </a:ext>
              </a:extLst>
            </p:cNvPr>
            <p:cNvGrpSpPr/>
            <p:nvPr/>
          </p:nvGrpSpPr>
          <p:grpSpPr>
            <a:xfrm>
              <a:off x="272378" y="3073570"/>
              <a:ext cx="1752272" cy="935543"/>
              <a:chOff x="272378" y="3073570"/>
              <a:chExt cx="1752272" cy="935543"/>
            </a:xfrm>
          </p:grpSpPr>
          <p:sp>
            <p:nvSpPr>
              <p:cNvPr id="21" name="Oval 20">
                <a:extLst>
                  <a:ext uri="{FF2B5EF4-FFF2-40B4-BE49-F238E27FC236}">
                    <a16:creationId xmlns:a16="http://schemas.microsoft.com/office/drawing/2014/main" id="{BEFD44D4-92FF-CA4D-BF8B-F009E3A015B0}"/>
                  </a:ext>
                </a:extLst>
              </p:cNvPr>
              <p:cNvSpPr/>
              <p:nvPr/>
            </p:nvSpPr>
            <p:spPr>
              <a:xfrm>
                <a:off x="272378" y="3073570"/>
                <a:ext cx="1752272" cy="79336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16.2 Considers rate of change</a:t>
                </a:r>
              </a:p>
            </p:txBody>
          </p:sp>
          <p:cxnSp>
            <p:nvCxnSpPr>
              <p:cNvPr id="11" name="Straight Arrow Connector 10">
                <a:extLst>
                  <a:ext uri="{FF2B5EF4-FFF2-40B4-BE49-F238E27FC236}">
                    <a16:creationId xmlns:a16="http://schemas.microsoft.com/office/drawing/2014/main" id="{6642238C-5807-9F45-9E62-492BCB321244}"/>
                  </a:ext>
                </a:extLst>
              </p:cNvPr>
              <p:cNvCxnSpPr>
                <a:cxnSpLocks/>
                <a:stCxn id="21" idx="4"/>
                <a:endCxn id="41" idx="0"/>
              </p:cNvCxnSpPr>
              <p:nvPr/>
            </p:nvCxnSpPr>
            <p:spPr>
              <a:xfrm>
                <a:off x="1148514" y="3866931"/>
                <a:ext cx="1" cy="1421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84" name="Group 83">
            <a:extLst>
              <a:ext uri="{FF2B5EF4-FFF2-40B4-BE49-F238E27FC236}">
                <a16:creationId xmlns:a16="http://schemas.microsoft.com/office/drawing/2014/main" id="{06364B11-21F4-1947-8600-308CE1F7FE3F}"/>
              </a:ext>
            </a:extLst>
          </p:cNvPr>
          <p:cNvGrpSpPr/>
          <p:nvPr/>
        </p:nvGrpSpPr>
        <p:grpSpPr>
          <a:xfrm>
            <a:off x="63511" y="4778624"/>
            <a:ext cx="3518175" cy="2009464"/>
            <a:chOff x="63511" y="4778624"/>
            <a:chExt cx="3518175" cy="2009464"/>
          </a:xfrm>
        </p:grpSpPr>
        <p:sp>
          <p:nvSpPr>
            <p:cNvPr id="22" name="Oval 21">
              <a:extLst>
                <a:ext uri="{FF2B5EF4-FFF2-40B4-BE49-F238E27FC236}">
                  <a16:creationId xmlns:a16="http://schemas.microsoft.com/office/drawing/2014/main" id="{6ADC24A6-09EE-BD4B-B5F4-57D572FAA00D}"/>
                </a:ext>
              </a:extLst>
            </p:cNvPr>
            <p:cNvSpPr/>
            <p:nvPr/>
          </p:nvSpPr>
          <p:spPr>
            <a:xfrm>
              <a:off x="63511" y="4778624"/>
              <a:ext cx="2288599" cy="90174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16.3 Establishes baseline understanding</a:t>
              </a:r>
            </a:p>
          </p:txBody>
        </p:sp>
        <p:sp>
          <p:nvSpPr>
            <p:cNvPr id="47" name="Rounded Rectangle 46">
              <a:extLst>
                <a:ext uri="{FF2B5EF4-FFF2-40B4-BE49-F238E27FC236}">
                  <a16:creationId xmlns:a16="http://schemas.microsoft.com/office/drawing/2014/main" id="{2B2940CD-FA54-0947-AB49-AE38FF0ED204}"/>
                </a:ext>
              </a:extLst>
            </p:cNvPr>
            <p:cNvSpPr/>
            <p:nvPr/>
          </p:nvSpPr>
          <p:spPr>
            <a:xfrm>
              <a:off x="2420477" y="5189476"/>
              <a:ext cx="1161209" cy="1598612"/>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Reviewers must understand what the IC system was designed to do</a:t>
              </a:r>
            </a:p>
          </p:txBody>
        </p:sp>
        <p:sp>
          <p:nvSpPr>
            <p:cNvPr id="38" name="Rounded Rectangle 37">
              <a:extLst>
                <a:ext uri="{FF2B5EF4-FFF2-40B4-BE49-F238E27FC236}">
                  <a16:creationId xmlns:a16="http://schemas.microsoft.com/office/drawing/2014/main" id="{09DB5789-E92D-784C-BAA1-6ADD1E449000}"/>
                </a:ext>
              </a:extLst>
            </p:cNvPr>
            <p:cNvSpPr/>
            <p:nvPr/>
          </p:nvSpPr>
          <p:spPr>
            <a:xfrm>
              <a:off x="283469" y="5797647"/>
              <a:ext cx="1846218" cy="976650"/>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The design and current state of the IC system are used to establish a baseline</a:t>
              </a:r>
            </a:p>
          </p:txBody>
        </p:sp>
        <p:cxnSp>
          <p:nvCxnSpPr>
            <p:cNvPr id="30" name="Straight Arrow Connector 29">
              <a:extLst>
                <a:ext uri="{FF2B5EF4-FFF2-40B4-BE49-F238E27FC236}">
                  <a16:creationId xmlns:a16="http://schemas.microsoft.com/office/drawing/2014/main" id="{586F9F65-C954-7A4C-A0D1-4F262A803357}"/>
                </a:ext>
              </a:extLst>
            </p:cNvPr>
            <p:cNvCxnSpPr>
              <a:stCxn id="22" idx="4"/>
              <a:endCxn id="38" idx="0"/>
            </p:cNvCxnSpPr>
            <p:nvPr/>
          </p:nvCxnSpPr>
          <p:spPr>
            <a:xfrm flipH="1">
              <a:off x="1206578" y="5680365"/>
              <a:ext cx="1233" cy="1172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8BC6C007-654B-FD4A-A8E6-10F47859E600}"/>
                </a:ext>
              </a:extLst>
            </p:cNvPr>
            <p:cNvCxnSpPr>
              <a:cxnSpLocks/>
              <a:stCxn id="38" idx="3"/>
            </p:cNvCxnSpPr>
            <p:nvPr/>
          </p:nvCxnSpPr>
          <p:spPr>
            <a:xfrm>
              <a:off x="2129687" y="6285972"/>
              <a:ext cx="2781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0E4F89FE-1180-144F-BECB-2899098F8F56}"/>
              </a:ext>
            </a:extLst>
          </p:cNvPr>
          <p:cNvGrpSpPr/>
          <p:nvPr/>
        </p:nvGrpSpPr>
        <p:grpSpPr>
          <a:xfrm>
            <a:off x="4028465" y="901386"/>
            <a:ext cx="5044760" cy="1674630"/>
            <a:chOff x="3887449" y="899285"/>
            <a:chExt cx="5044760" cy="1674630"/>
          </a:xfrm>
        </p:grpSpPr>
        <p:sp>
          <p:nvSpPr>
            <p:cNvPr id="45" name="Rounded Rectangle 44">
              <a:extLst>
                <a:ext uri="{FF2B5EF4-FFF2-40B4-BE49-F238E27FC236}">
                  <a16:creationId xmlns:a16="http://schemas.microsoft.com/office/drawing/2014/main" id="{2E83FB66-A5CE-FC42-941D-F9462A6660BA}"/>
                </a:ext>
              </a:extLst>
            </p:cNvPr>
            <p:cNvSpPr/>
            <p:nvPr/>
          </p:nvSpPr>
          <p:spPr>
            <a:xfrm>
              <a:off x="6078926" y="1980496"/>
              <a:ext cx="1443546" cy="593419"/>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Knowledge of the organization</a:t>
              </a:r>
            </a:p>
          </p:txBody>
        </p:sp>
        <p:sp>
          <p:nvSpPr>
            <p:cNvPr id="46" name="Rounded Rectangle 45">
              <a:extLst>
                <a:ext uri="{FF2B5EF4-FFF2-40B4-BE49-F238E27FC236}">
                  <a16:creationId xmlns:a16="http://schemas.microsoft.com/office/drawing/2014/main" id="{6E65EE10-571D-8049-89BD-F49C8560B932}"/>
                </a:ext>
              </a:extLst>
            </p:cNvPr>
            <p:cNvSpPr/>
            <p:nvPr/>
          </p:nvSpPr>
          <p:spPr>
            <a:xfrm>
              <a:off x="7640114" y="1980496"/>
              <a:ext cx="1292095" cy="593419"/>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Technical skills as needed</a:t>
              </a:r>
            </a:p>
          </p:txBody>
        </p:sp>
        <p:grpSp>
          <p:nvGrpSpPr>
            <p:cNvPr id="58" name="Group 57">
              <a:extLst>
                <a:ext uri="{FF2B5EF4-FFF2-40B4-BE49-F238E27FC236}">
                  <a16:creationId xmlns:a16="http://schemas.microsoft.com/office/drawing/2014/main" id="{635FDA2E-943D-2245-94EE-6C8B382D4A83}"/>
                </a:ext>
              </a:extLst>
            </p:cNvPr>
            <p:cNvGrpSpPr/>
            <p:nvPr/>
          </p:nvGrpSpPr>
          <p:grpSpPr>
            <a:xfrm>
              <a:off x="3887449" y="899285"/>
              <a:ext cx="5044760" cy="1167717"/>
              <a:chOff x="3887449" y="899285"/>
              <a:chExt cx="5044760" cy="1167717"/>
            </a:xfrm>
          </p:grpSpPr>
          <p:sp>
            <p:nvSpPr>
              <p:cNvPr id="23" name="Oval 22">
                <a:extLst>
                  <a:ext uri="{FF2B5EF4-FFF2-40B4-BE49-F238E27FC236}">
                    <a16:creationId xmlns:a16="http://schemas.microsoft.com/office/drawing/2014/main" id="{A8E9530E-405F-FF44-A1A4-CA53A4D254C2}"/>
                  </a:ext>
                </a:extLst>
              </p:cNvPr>
              <p:cNvSpPr/>
              <p:nvPr/>
            </p:nvSpPr>
            <p:spPr>
              <a:xfrm>
                <a:off x="3887449" y="1026673"/>
                <a:ext cx="1906853" cy="1040329"/>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16.4 Uses knowledgeable personnel</a:t>
                </a:r>
              </a:p>
            </p:txBody>
          </p:sp>
          <p:sp>
            <p:nvSpPr>
              <p:cNvPr id="37" name="Rounded Rectangle 36">
                <a:extLst>
                  <a:ext uri="{FF2B5EF4-FFF2-40B4-BE49-F238E27FC236}">
                    <a16:creationId xmlns:a16="http://schemas.microsoft.com/office/drawing/2014/main" id="{84F3FF47-8AFA-7A46-AE09-1233F1FB1B9C}"/>
                  </a:ext>
                </a:extLst>
              </p:cNvPr>
              <p:cNvSpPr/>
              <p:nvPr/>
            </p:nvSpPr>
            <p:spPr>
              <a:xfrm>
                <a:off x="6078926" y="899285"/>
                <a:ext cx="2853283" cy="952361"/>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People performing ongoing and separate evaluations have sufficient knowledge to understand what is being evaluated</a:t>
                </a:r>
              </a:p>
            </p:txBody>
          </p:sp>
          <p:cxnSp>
            <p:nvCxnSpPr>
              <p:cNvPr id="39" name="Straight Arrow Connector 38">
                <a:extLst>
                  <a:ext uri="{FF2B5EF4-FFF2-40B4-BE49-F238E27FC236}">
                    <a16:creationId xmlns:a16="http://schemas.microsoft.com/office/drawing/2014/main" id="{7A7BD840-9700-3644-B8DE-4A14A4E264D1}"/>
                  </a:ext>
                </a:extLst>
              </p:cNvPr>
              <p:cNvCxnSpPr>
                <a:cxnSpLocks/>
                <a:stCxn id="23" idx="6"/>
              </p:cNvCxnSpPr>
              <p:nvPr/>
            </p:nvCxnSpPr>
            <p:spPr>
              <a:xfrm>
                <a:off x="5794302" y="1546838"/>
                <a:ext cx="2655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2" name="Straight Arrow Connector 51">
              <a:extLst>
                <a:ext uri="{FF2B5EF4-FFF2-40B4-BE49-F238E27FC236}">
                  <a16:creationId xmlns:a16="http://schemas.microsoft.com/office/drawing/2014/main" id="{7A9FCA76-D4E6-3247-8053-5FB1AC53C850}"/>
                </a:ext>
              </a:extLst>
            </p:cNvPr>
            <p:cNvCxnSpPr>
              <a:cxnSpLocks/>
              <a:endCxn id="45" idx="0"/>
            </p:cNvCxnSpPr>
            <p:nvPr/>
          </p:nvCxnSpPr>
          <p:spPr>
            <a:xfrm>
              <a:off x="6800699" y="1851646"/>
              <a:ext cx="0" cy="1288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562E1A95-EA23-9441-93AC-C2566FA83CA2}"/>
                </a:ext>
              </a:extLst>
            </p:cNvPr>
            <p:cNvCxnSpPr>
              <a:cxnSpLocks/>
              <a:endCxn id="46" idx="0"/>
            </p:cNvCxnSpPr>
            <p:nvPr/>
          </p:nvCxnSpPr>
          <p:spPr>
            <a:xfrm>
              <a:off x="8286162" y="1871825"/>
              <a:ext cx="0" cy="1086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6152EF10-12BF-EB4E-A6DD-2D1858E63CCE}"/>
              </a:ext>
            </a:extLst>
          </p:cNvPr>
          <p:cNvGrpSpPr/>
          <p:nvPr/>
        </p:nvGrpSpPr>
        <p:grpSpPr>
          <a:xfrm>
            <a:off x="2407824" y="2363772"/>
            <a:ext cx="3612989" cy="2109932"/>
            <a:chOff x="2555377" y="2582917"/>
            <a:chExt cx="3612989" cy="2109932"/>
          </a:xfrm>
        </p:grpSpPr>
        <p:sp>
          <p:nvSpPr>
            <p:cNvPr id="44" name="Rounded Rectangle 43">
              <a:extLst>
                <a:ext uri="{FF2B5EF4-FFF2-40B4-BE49-F238E27FC236}">
                  <a16:creationId xmlns:a16="http://schemas.microsoft.com/office/drawing/2014/main" id="{56E1E7EC-2987-CC46-8D27-CD7501AB38AF}"/>
                </a:ext>
              </a:extLst>
            </p:cNvPr>
            <p:cNvSpPr/>
            <p:nvPr/>
          </p:nvSpPr>
          <p:spPr>
            <a:xfrm>
              <a:off x="4889963" y="3791109"/>
              <a:ext cx="1278403" cy="901740"/>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Manual and automated processes</a:t>
              </a:r>
            </a:p>
          </p:txBody>
        </p:sp>
        <p:sp>
          <p:nvSpPr>
            <p:cNvPr id="24" name="Oval 23">
              <a:extLst>
                <a:ext uri="{FF2B5EF4-FFF2-40B4-BE49-F238E27FC236}">
                  <a16:creationId xmlns:a16="http://schemas.microsoft.com/office/drawing/2014/main" id="{C0564CE9-17DE-934E-B6B6-852FB273ECAB}"/>
                </a:ext>
              </a:extLst>
            </p:cNvPr>
            <p:cNvSpPr/>
            <p:nvPr/>
          </p:nvSpPr>
          <p:spPr>
            <a:xfrm>
              <a:off x="2555377" y="2764367"/>
              <a:ext cx="2155865" cy="90174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16.5 Integrates with business process</a:t>
              </a:r>
            </a:p>
          </p:txBody>
        </p:sp>
        <p:sp>
          <p:nvSpPr>
            <p:cNvPr id="40" name="Rounded Rectangle 39">
              <a:extLst>
                <a:ext uri="{FF2B5EF4-FFF2-40B4-BE49-F238E27FC236}">
                  <a16:creationId xmlns:a16="http://schemas.microsoft.com/office/drawing/2014/main" id="{223FC121-3698-5C43-808E-B3EC7B2584F4}"/>
                </a:ext>
              </a:extLst>
            </p:cNvPr>
            <p:cNvSpPr/>
            <p:nvPr/>
          </p:nvSpPr>
          <p:spPr>
            <a:xfrm>
              <a:off x="2555377" y="3790602"/>
              <a:ext cx="2155865" cy="901740"/>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Ongoing evaluations are built into the business processes and adjust to changing conditions</a:t>
              </a:r>
            </a:p>
          </p:txBody>
        </p:sp>
        <p:cxnSp>
          <p:nvCxnSpPr>
            <p:cNvPr id="16" name="Straight Arrow Connector 15">
              <a:extLst>
                <a:ext uri="{FF2B5EF4-FFF2-40B4-BE49-F238E27FC236}">
                  <a16:creationId xmlns:a16="http://schemas.microsoft.com/office/drawing/2014/main" id="{2DB74D51-17E0-564F-AC56-80577C6063F2}"/>
                </a:ext>
              </a:extLst>
            </p:cNvPr>
            <p:cNvCxnSpPr>
              <a:stCxn id="24" idx="4"/>
              <a:endCxn id="40" idx="0"/>
            </p:cNvCxnSpPr>
            <p:nvPr/>
          </p:nvCxnSpPr>
          <p:spPr>
            <a:xfrm>
              <a:off x="3633310" y="3666108"/>
              <a:ext cx="0" cy="1244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ounded Rectangle 59">
              <a:extLst>
                <a:ext uri="{FF2B5EF4-FFF2-40B4-BE49-F238E27FC236}">
                  <a16:creationId xmlns:a16="http://schemas.microsoft.com/office/drawing/2014/main" id="{8B6FEBBF-B27D-CF49-9572-5F100A48475C}"/>
                </a:ext>
              </a:extLst>
            </p:cNvPr>
            <p:cNvSpPr/>
            <p:nvPr/>
          </p:nvSpPr>
          <p:spPr>
            <a:xfrm>
              <a:off x="4889963" y="2582917"/>
              <a:ext cx="1278403" cy="1028066"/>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Review of the results of automated processes</a:t>
              </a:r>
            </a:p>
          </p:txBody>
        </p:sp>
        <p:cxnSp>
          <p:nvCxnSpPr>
            <p:cNvPr id="62" name="Straight Arrow Connector 61">
              <a:extLst>
                <a:ext uri="{FF2B5EF4-FFF2-40B4-BE49-F238E27FC236}">
                  <a16:creationId xmlns:a16="http://schemas.microsoft.com/office/drawing/2014/main" id="{8F1AD868-4492-1448-BC16-B7A51F0ED30B}"/>
                </a:ext>
              </a:extLst>
            </p:cNvPr>
            <p:cNvCxnSpPr>
              <a:stCxn id="40" idx="3"/>
              <a:endCxn id="44" idx="1"/>
            </p:cNvCxnSpPr>
            <p:nvPr/>
          </p:nvCxnSpPr>
          <p:spPr>
            <a:xfrm>
              <a:off x="4711242" y="4241472"/>
              <a:ext cx="178721" cy="5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5E9717F-792A-1C48-812D-B84686639577}"/>
                </a:ext>
              </a:extLst>
            </p:cNvPr>
            <p:cNvCxnSpPr>
              <a:cxnSpLocks/>
              <a:stCxn id="44" idx="0"/>
              <a:endCxn id="60" idx="2"/>
            </p:cNvCxnSpPr>
            <p:nvPr/>
          </p:nvCxnSpPr>
          <p:spPr>
            <a:xfrm flipV="1">
              <a:off x="5529165" y="3610983"/>
              <a:ext cx="0" cy="1801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4" name="Group 73">
            <a:extLst>
              <a:ext uri="{FF2B5EF4-FFF2-40B4-BE49-F238E27FC236}">
                <a16:creationId xmlns:a16="http://schemas.microsoft.com/office/drawing/2014/main" id="{C7560C93-E772-5046-9B8C-5CE1C90944D1}"/>
              </a:ext>
            </a:extLst>
          </p:cNvPr>
          <p:cNvGrpSpPr/>
          <p:nvPr/>
        </p:nvGrpSpPr>
        <p:grpSpPr>
          <a:xfrm>
            <a:off x="6671363" y="2711525"/>
            <a:ext cx="2195150" cy="3932834"/>
            <a:chOff x="6545276" y="2804007"/>
            <a:chExt cx="2195150" cy="3932834"/>
          </a:xfrm>
        </p:grpSpPr>
        <p:sp>
          <p:nvSpPr>
            <p:cNvPr id="28" name="Rounded Rectangle 27">
              <a:extLst>
                <a:ext uri="{FF2B5EF4-FFF2-40B4-BE49-F238E27FC236}">
                  <a16:creationId xmlns:a16="http://schemas.microsoft.com/office/drawing/2014/main" id="{1717A05D-575C-6D4B-91A5-A226ED3042B0}"/>
                </a:ext>
              </a:extLst>
            </p:cNvPr>
            <p:cNvSpPr/>
            <p:nvPr/>
          </p:nvSpPr>
          <p:spPr>
            <a:xfrm>
              <a:off x="6545276" y="3956408"/>
              <a:ext cx="2189674" cy="928402"/>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Separate evaluations are performed periodically to provide objective feedback</a:t>
              </a:r>
            </a:p>
          </p:txBody>
        </p:sp>
        <p:sp>
          <p:nvSpPr>
            <p:cNvPr id="43" name="Rounded Rectangle 42">
              <a:extLst>
                <a:ext uri="{FF2B5EF4-FFF2-40B4-BE49-F238E27FC236}">
                  <a16:creationId xmlns:a16="http://schemas.microsoft.com/office/drawing/2014/main" id="{7C516BBE-719E-A748-B834-1DB6763E7AB6}"/>
                </a:ext>
              </a:extLst>
            </p:cNvPr>
            <p:cNvSpPr/>
            <p:nvPr/>
          </p:nvSpPr>
          <p:spPr>
            <a:xfrm>
              <a:off x="6550752" y="6143422"/>
              <a:ext cx="2189674" cy="593419"/>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Variety of approaches available</a:t>
              </a:r>
            </a:p>
          </p:txBody>
        </p:sp>
        <p:sp>
          <p:nvSpPr>
            <p:cNvPr id="19" name="Oval 18">
              <a:extLst>
                <a:ext uri="{FF2B5EF4-FFF2-40B4-BE49-F238E27FC236}">
                  <a16:creationId xmlns:a16="http://schemas.microsoft.com/office/drawing/2014/main" id="{3F3EAF58-3671-DA4B-B24C-802418C7750B}"/>
                </a:ext>
              </a:extLst>
            </p:cNvPr>
            <p:cNvSpPr/>
            <p:nvPr/>
          </p:nvSpPr>
          <p:spPr>
            <a:xfrm>
              <a:off x="6562181" y="2804007"/>
              <a:ext cx="2155865" cy="102806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16.7 Objectively evaluates</a:t>
              </a:r>
            </a:p>
          </p:txBody>
        </p:sp>
        <p:cxnSp>
          <p:nvCxnSpPr>
            <p:cNvPr id="66" name="Straight Arrow Connector 65">
              <a:extLst>
                <a:ext uri="{FF2B5EF4-FFF2-40B4-BE49-F238E27FC236}">
                  <a16:creationId xmlns:a16="http://schemas.microsoft.com/office/drawing/2014/main" id="{A43844AB-1C04-D24D-8A92-C62B35AE536F}"/>
                </a:ext>
              </a:extLst>
            </p:cNvPr>
            <p:cNvCxnSpPr>
              <a:stCxn id="19" idx="4"/>
              <a:endCxn id="28" idx="0"/>
            </p:cNvCxnSpPr>
            <p:nvPr/>
          </p:nvCxnSpPr>
          <p:spPr>
            <a:xfrm flipH="1">
              <a:off x="7640113" y="3832073"/>
              <a:ext cx="1" cy="124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Rounded Rectangle 66">
              <a:extLst>
                <a:ext uri="{FF2B5EF4-FFF2-40B4-BE49-F238E27FC236}">
                  <a16:creationId xmlns:a16="http://schemas.microsoft.com/office/drawing/2014/main" id="{EC670D2F-0682-1B46-9DC6-E701F06BE88F}"/>
                </a:ext>
              </a:extLst>
            </p:cNvPr>
            <p:cNvSpPr/>
            <p:nvPr/>
          </p:nvSpPr>
          <p:spPr>
            <a:xfrm>
              <a:off x="6554561" y="5059261"/>
              <a:ext cx="2172769" cy="878883"/>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Includes separate evaluations of the overall internal control system or one component</a:t>
              </a:r>
            </a:p>
          </p:txBody>
        </p:sp>
        <p:cxnSp>
          <p:nvCxnSpPr>
            <p:cNvPr id="69" name="Straight Arrow Connector 68">
              <a:extLst>
                <a:ext uri="{FF2B5EF4-FFF2-40B4-BE49-F238E27FC236}">
                  <a16:creationId xmlns:a16="http://schemas.microsoft.com/office/drawing/2014/main" id="{1DA53F56-0E59-9946-9928-089F516CB30B}"/>
                </a:ext>
              </a:extLst>
            </p:cNvPr>
            <p:cNvCxnSpPr>
              <a:cxnSpLocks/>
              <a:stCxn id="28" idx="2"/>
              <a:endCxn id="67" idx="0"/>
            </p:cNvCxnSpPr>
            <p:nvPr/>
          </p:nvCxnSpPr>
          <p:spPr>
            <a:xfrm>
              <a:off x="7640113" y="4884810"/>
              <a:ext cx="833" cy="174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361CD26-122D-674C-A6EE-FB59AFD201B9}"/>
                </a:ext>
              </a:extLst>
            </p:cNvPr>
            <p:cNvCxnSpPr>
              <a:cxnSpLocks/>
              <a:stCxn id="67" idx="2"/>
              <a:endCxn id="43" idx="0"/>
            </p:cNvCxnSpPr>
            <p:nvPr/>
          </p:nvCxnSpPr>
          <p:spPr>
            <a:xfrm>
              <a:off x="7640946" y="5938144"/>
              <a:ext cx="4643" cy="2052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368FCDEB-0B43-7348-B77A-CF976B0B8E0F}"/>
              </a:ext>
            </a:extLst>
          </p:cNvPr>
          <p:cNvGrpSpPr/>
          <p:nvPr/>
        </p:nvGrpSpPr>
        <p:grpSpPr>
          <a:xfrm>
            <a:off x="3815814" y="4642513"/>
            <a:ext cx="2612137" cy="2001846"/>
            <a:chOff x="3753669" y="4786669"/>
            <a:chExt cx="2612137" cy="2001846"/>
          </a:xfrm>
        </p:grpSpPr>
        <p:sp>
          <p:nvSpPr>
            <p:cNvPr id="18" name="Oval 17">
              <a:extLst>
                <a:ext uri="{FF2B5EF4-FFF2-40B4-BE49-F238E27FC236}">
                  <a16:creationId xmlns:a16="http://schemas.microsoft.com/office/drawing/2014/main" id="{14646150-F436-5244-BB87-F55CCB50E210}"/>
                </a:ext>
              </a:extLst>
            </p:cNvPr>
            <p:cNvSpPr/>
            <p:nvPr/>
          </p:nvSpPr>
          <p:spPr>
            <a:xfrm>
              <a:off x="3993588" y="4786669"/>
              <a:ext cx="2132297" cy="783214"/>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16.6 Adjusts scope and frequency</a:t>
              </a:r>
            </a:p>
          </p:txBody>
        </p:sp>
        <p:sp>
          <p:nvSpPr>
            <p:cNvPr id="36" name="Rounded Rectangle 35">
              <a:extLst>
                <a:ext uri="{FF2B5EF4-FFF2-40B4-BE49-F238E27FC236}">
                  <a16:creationId xmlns:a16="http://schemas.microsoft.com/office/drawing/2014/main" id="{B534864A-D7F2-044B-BD23-3832E28A2287}"/>
                </a:ext>
              </a:extLst>
            </p:cNvPr>
            <p:cNvSpPr/>
            <p:nvPr/>
          </p:nvSpPr>
          <p:spPr>
            <a:xfrm>
              <a:off x="3753669" y="5692454"/>
              <a:ext cx="2612137" cy="1096061"/>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vary the scope and frequency of separate evaluations depending on risk, for example to reflect changes in risk levels </a:t>
              </a:r>
            </a:p>
          </p:txBody>
        </p:sp>
        <p:cxnSp>
          <p:nvCxnSpPr>
            <p:cNvPr id="77" name="Straight Arrow Connector 76">
              <a:extLst>
                <a:ext uri="{FF2B5EF4-FFF2-40B4-BE49-F238E27FC236}">
                  <a16:creationId xmlns:a16="http://schemas.microsoft.com/office/drawing/2014/main" id="{2B2782A1-66D5-C04B-8ECA-B0F5FEF249A2}"/>
                </a:ext>
              </a:extLst>
            </p:cNvPr>
            <p:cNvCxnSpPr>
              <a:stCxn id="18" idx="4"/>
              <a:endCxn id="36" idx="0"/>
            </p:cNvCxnSpPr>
            <p:nvPr/>
          </p:nvCxnSpPr>
          <p:spPr>
            <a:xfrm>
              <a:off x="5059737" y="5569883"/>
              <a:ext cx="1" cy="1225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1383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049A67-0B19-9E4D-BBC1-A0F76BDA745C}"/>
              </a:ext>
            </a:extLst>
          </p:cNvPr>
          <p:cNvSpPr/>
          <p:nvPr/>
        </p:nvSpPr>
        <p:spPr>
          <a:xfrm>
            <a:off x="939800" y="204844"/>
            <a:ext cx="7264399" cy="784138"/>
          </a:xfrm>
          <a:prstGeom prst="rect">
            <a:avLst/>
          </a:prstGeom>
          <a:solidFill>
            <a:schemeClr val="tx1"/>
          </a:solid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The Organization selects, evaluates and communicates internal control deficiencies </a:t>
            </a:r>
          </a:p>
          <a:p>
            <a:pPr algn="ctr"/>
            <a:r>
              <a:rPr lang="en-US" sz="1400" b="1" dirty="0">
                <a:solidFill>
                  <a:schemeClr val="bg1"/>
                </a:solidFill>
              </a:rPr>
              <a:t>in a timely manner to those parties responsible for taking corrective action, </a:t>
            </a:r>
          </a:p>
          <a:p>
            <a:pPr algn="ctr"/>
            <a:r>
              <a:rPr lang="en-US" sz="1400" b="1" dirty="0">
                <a:solidFill>
                  <a:schemeClr val="bg1"/>
                </a:solidFill>
              </a:rPr>
              <a:t>including senior management and the Governing Bodies as appropriate</a:t>
            </a:r>
          </a:p>
        </p:txBody>
      </p:sp>
      <p:sp>
        <p:nvSpPr>
          <p:cNvPr id="28" name="Rounded Rectangle 27">
            <a:extLst>
              <a:ext uri="{FF2B5EF4-FFF2-40B4-BE49-F238E27FC236}">
                <a16:creationId xmlns:a16="http://schemas.microsoft.com/office/drawing/2014/main" id="{1717A05D-575C-6D4B-91A5-A226ED3042B0}"/>
              </a:ext>
            </a:extLst>
          </p:cNvPr>
          <p:cNvSpPr/>
          <p:nvPr/>
        </p:nvSpPr>
        <p:spPr>
          <a:xfrm>
            <a:off x="9363891" y="936198"/>
            <a:ext cx="1278403" cy="616747"/>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400" dirty="0"/>
          </a:p>
        </p:txBody>
      </p:sp>
      <p:sp>
        <p:nvSpPr>
          <p:cNvPr id="55" name="Oval 54">
            <a:extLst>
              <a:ext uri="{FF2B5EF4-FFF2-40B4-BE49-F238E27FC236}">
                <a16:creationId xmlns:a16="http://schemas.microsoft.com/office/drawing/2014/main" id="{DB91D444-6902-D847-8D2C-B1F516F4C74C}"/>
              </a:ext>
            </a:extLst>
          </p:cNvPr>
          <p:cNvSpPr/>
          <p:nvPr/>
        </p:nvSpPr>
        <p:spPr>
          <a:xfrm>
            <a:off x="1029744" y="420505"/>
            <a:ext cx="486015" cy="352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17</a:t>
            </a:r>
          </a:p>
        </p:txBody>
      </p:sp>
      <p:grpSp>
        <p:nvGrpSpPr>
          <p:cNvPr id="34" name="Group 33">
            <a:extLst>
              <a:ext uri="{FF2B5EF4-FFF2-40B4-BE49-F238E27FC236}">
                <a16:creationId xmlns:a16="http://schemas.microsoft.com/office/drawing/2014/main" id="{B3A0793D-1A1D-BE49-AEDE-49238C3CCEDB}"/>
              </a:ext>
            </a:extLst>
          </p:cNvPr>
          <p:cNvGrpSpPr/>
          <p:nvPr/>
        </p:nvGrpSpPr>
        <p:grpSpPr>
          <a:xfrm>
            <a:off x="119700" y="1207767"/>
            <a:ext cx="4204290" cy="3954683"/>
            <a:chOff x="106453" y="1082102"/>
            <a:chExt cx="4204290" cy="3954683"/>
          </a:xfrm>
        </p:grpSpPr>
        <p:sp>
          <p:nvSpPr>
            <p:cNvPr id="20" name="Oval 19">
              <a:extLst>
                <a:ext uri="{FF2B5EF4-FFF2-40B4-BE49-F238E27FC236}">
                  <a16:creationId xmlns:a16="http://schemas.microsoft.com/office/drawing/2014/main" id="{6E874B03-A900-D44F-B996-7F2D138B961B}"/>
                </a:ext>
              </a:extLst>
            </p:cNvPr>
            <p:cNvSpPr/>
            <p:nvPr/>
          </p:nvSpPr>
          <p:spPr>
            <a:xfrm>
              <a:off x="1490194" y="2085776"/>
              <a:ext cx="1699853" cy="1141410"/>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1"/>
                  </a:solidFill>
                </a:rPr>
                <a:t>P</a:t>
              </a:r>
              <a:r>
                <a:rPr lang="en-US" sz="1400" b="1" dirty="0">
                  <a:solidFill>
                    <a:schemeClr val="tx1"/>
                  </a:solidFill>
                </a:rPr>
                <a:t>F 17.1 Assesses results</a:t>
              </a:r>
            </a:p>
          </p:txBody>
        </p:sp>
        <p:sp>
          <p:nvSpPr>
            <p:cNvPr id="18" name="Document 17">
              <a:extLst>
                <a:ext uri="{FF2B5EF4-FFF2-40B4-BE49-F238E27FC236}">
                  <a16:creationId xmlns:a16="http://schemas.microsoft.com/office/drawing/2014/main" id="{E5820830-0F59-FE4F-9A0A-1ADA3A9D84B0}"/>
                </a:ext>
              </a:extLst>
            </p:cNvPr>
            <p:cNvSpPr/>
            <p:nvPr/>
          </p:nvSpPr>
          <p:spPr>
            <a:xfrm>
              <a:off x="169050" y="1082102"/>
              <a:ext cx="1169740" cy="905655"/>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Reports by the second line</a:t>
              </a:r>
            </a:p>
          </p:txBody>
        </p:sp>
        <p:sp>
          <p:nvSpPr>
            <p:cNvPr id="19" name="Document 18">
              <a:extLst>
                <a:ext uri="{FF2B5EF4-FFF2-40B4-BE49-F238E27FC236}">
                  <a16:creationId xmlns:a16="http://schemas.microsoft.com/office/drawing/2014/main" id="{4415B984-5FF7-AA4D-9490-C9B8BCCF82A3}"/>
                </a:ext>
              </a:extLst>
            </p:cNvPr>
            <p:cNvSpPr/>
            <p:nvPr/>
          </p:nvSpPr>
          <p:spPr>
            <a:xfrm>
              <a:off x="1615023" y="1098500"/>
              <a:ext cx="1169740" cy="901741"/>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Reports by internal audit</a:t>
              </a:r>
            </a:p>
          </p:txBody>
        </p:sp>
        <p:sp>
          <p:nvSpPr>
            <p:cNvPr id="23" name="Document 22">
              <a:extLst>
                <a:ext uri="{FF2B5EF4-FFF2-40B4-BE49-F238E27FC236}">
                  <a16:creationId xmlns:a16="http://schemas.microsoft.com/office/drawing/2014/main" id="{11DAAC05-250E-5D46-BD63-5C5D3D97F7F4}"/>
                </a:ext>
              </a:extLst>
            </p:cNvPr>
            <p:cNvSpPr/>
            <p:nvPr/>
          </p:nvSpPr>
          <p:spPr>
            <a:xfrm>
              <a:off x="106453" y="2203654"/>
              <a:ext cx="1169740" cy="905655"/>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Audit committee reports</a:t>
              </a:r>
            </a:p>
          </p:txBody>
        </p:sp>
        <p:sp>
          <p:nvSpPr>
            <p:cNvPr id="24" name="Document 23">
              <a:extLst>
                <a:ext uri="{FF2B5EF4-FFF2-40B4-BE49-F238E27FC236}">
                  <a16:creationId xmlns:a16="http://schemas.microsoft.com/office/drawing/2014/main" id="{07AA6FF6-EF36-C04A-AB94-CC55CA1C14FA}"/>
                </a:ext>
              </a:extLst>
            </p:cNvPr>
            <p:cNvSpPr/>
            <p:nvPr/>
          </p:nvSpPr>
          <p:spPr>
            <a:xfrm>
              <a:off x="3046210" y="1098500"/>
              <a:ext cx="1169740" cy="905655"/>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Corporate risk register</a:t>
              </a:r>
            </a:p>
          </p:txBody>
        </p:sp>
        <p:cxnSp>
          <p:nvCxnSpPr>
            <p:cNvPr id="6" name="Straight Arrow Connector 5">
              <a:extLst>
                <a:ext uri="{FF2B5EF4-FFF2-40B4-BE49-F238E27FC236}">
                  <a16:creationId xmlns:a16="http://schemas.microsoft.com/office/drawing/2014/main" id="{3C7A18A2-1159-2B46-90EE-D01FD9464308}"/>
                </a:ext>
              </a:extLst>
            </p:cNvPr>
            <p:cNvCxnSpPr>
              <a:stCxn id="23" idx="3"/>
              <a:endCxn id="20" idx="2"/>
            </p:cNvCxnSpPr>
            <p:nvPr/>
          </p:nvCxnSpPr>
          <p:spPr>
            <a:xfrm flipV="1">
              <a:off x="1276193" y="2656481"/>
              <a:ext cx="21400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6D02FF4-89BE-6745-9C73-176924C9ED03}"/>
                </a:ext>
              </a:extLst>
            </p:cNvPr>
            <p:cNvCxnSpPr>
              <a:stCxn id="18" idx="2"/>
              <a:endCxn id="20" idx="1"/>
            </p:cNvCxnSpPr>
            <p:nvPr/>
          </p:nvCxnSpPr>
          <p:spPr>
            <a:xfrm>
              <a:off x="753920" y="1927883"/>
              <a:ext cx="985212" cy="3250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A688E71-1B65-A840-BE03-B425D7FB04C5}"/>
                </a:ext>
              </a:extLst>
            </p:cNvPr>
            <p:cNvCxnSpPr>
              <a:stCxn id="19" idx="2"/>
              <a:endCxn id="20" idx="0"/>
            </p:cNvCxnSpPr>
            <p:nvPr/>
          </p:nvCxnSpPr>
          <p:spPr>
            <a:xfrm>
              <a:off x="2199893" y="1940626"/>
              <a:ext cx="140228" cy="1451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851123A-2720-D140-8ECB-41EA9F40E6EE}"/>
                </a:ext>
              </a:extLst>
            </p:cNvPr>
            <p:cNvCxnSpPr>
              <a:stCxn id="24" idx="2"/>
              <a:endCxn id="20" idx="7"/>
            </p:cNvCxnSpPr>
            <p:nvPr/>
          </p:nvCxnSpPr>
          <p:spPr>
            <a:xfrm flipH="1">
              <a:off x="2941109" y="1944281"/>
              <a:ext cx="689971" cy="3086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A46BCC13-9FAF-8841-8D07-C67BEAD63255}"/>
                </a:ext>
              </a:extLst>
            </p:cNvPr>
            <p:cNvGrpSpPr/>
            <p:nvPr/>
          </p:nvGrpSpPr>
          <p:grpSpPr>
            <a:xfrm>
              <a:off x="113082" y="3227186"/>
              <a:ext cx="4197661" cy="1809599"/>
              <a:chOff x="113082" y="3227186"/>
              <a:chExt cx="4197661" cy="1809599"/>
            </a:xfrm>
          </p:grpSpPr>
          <p:sp>
            <p:nvSpPr>
              <p:cNvPr id="41" name="Rounded Rectangle 40">
                <a:extLst>
                  <a:ext uri="{FF2B5EF4-FFF2-40B4-BE49-F238E27FC236}">
                    <a16:creationId xmlns:a16="http://schemas.microsoft.com/office/drawing/2014/main" id="{18F22FB8-B018-0F40-8AB2-5857ECE7D6C7}"/>
                  </a:ext>
                </a:extLst>
              </p:cNvPr>
              <p:cNvSpPr/>
              <p:nvPr/>
            </p:nvSpPr>
            <p:spPr>
              <a:xfrm>
                <a:off x="1038339" y="3341731"/>
                <a:ext cx="2603562" cy="784138"/>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and the governing bodies assess results of ongoing and separate evaluations</a:t>
                </a:r>
              </a:p>
            </p:txBody>
          </p:sp>
          <p:sp>
            <p:nvSpPr>
              <p:cNvPr id="46" name="Rounded Rectangle 45">
                <a:extLst>
                  <a:ext uri="{FF2B5EF4-FFF2-40B4-BE49-F238E27FC236}">
                    <a16:creationId xmlns:a16="http://schemas.microsoft.com/office/drawing/2014/main" id="{6E65EE10-571D-8049-89BD-F49C8560B932}"/>
                  </a:ext>
                </a:extLst>
              </p:cNvPr>
              <p:cNvSpPr/>
              <p:nvPr/>
            </p:nvSpPr>
            <p:spPr>
              <a:xfrm>
                <a:off x="2784763" y="4252646"/>
                <a:ext cx="1525980" cy="771907"/>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Identify unit to oversee the actions needed</a:t>
                </a:r>
              </a:p>
            </p:txBody>
          </p:sp>
          <p:sp>
            <p:nvSpPr>
              <p:cNvPr id="47" name="Rounded Rectangle 46">
                <a:extLst>
                  <a:ext uri="{FF2B5EF4-FFF2-40B4-BE49-F238E27FC236}">
                    <a16:creationId xmlns:a16="http://schemas.microsoft.com/office/drawing/2014/main" id="{2B2940CD-FA54-0947-AB49-AE38FF0ED204}"/>
                  </a:ext>
                </a:extLst>
              </p:cNvPr>
              <p:cNvSpPr/>
              <p:nvPr/>
            </p:nvSpPr>
            <p:spPr>
              <a:xfrm>
                <a:off x="113082" y="4252646"/>
                <a:ext cx="2451415" cy="784139"/>
              </a:xfrm>
              <a:prstGeom prst="roundRect">
                <a:avLst/>
              </a:prstGeom>
              <a:ln w="28575">
                <a:solidFill>
                  <a:schemeClr val="tx1"/>
                </a:solidFill>
                <a:prstDash val="sys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 the implications of all the deficiencies identified from different sources</a:t>
                </a:r>
              </a:p>
            </p:txBody>
          </p:sp>
          <p:cxnSp>
            <p:nvCxnSpPr>
              <p:cNvPr id="14" name="Straight Arrow Connector 13">
                <a:extLst>
                  <a:ext uri="{FF2B5EF4-FFF2-40B4-BE49-F238E27FC236}">
                    <a16:creationId xmlns:a16="http://schemas.microsoft.com/office/drawing/2014/main" id="{10BEDE31-DEA6-1D42-8BA6-C89BDE6EC4A3}"/>
                  </a:ext>
                </a:extLst>
              </p:cNvPr>
              <p:cNvCxnSpPr>
                <a:stCxn id="20" idx="4"/>
                <a:endCxn id="41" idx="0"/>
              </p:cNvCxnSpPr>
              <p:nvPr/>
            </p:nvCxnSpPr>
            <p:spPr>
              <a:xfrm flipH="1">
                <a:off x="2340120" y="3227186"/>
                <a:ext cx="1" cy="1145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1F5E87F-3F68-F44E-B1AE-D1B6421E296E}"/>
                  </a:ext>
                </a:extLst>
              </p:cNvPr>
              <p:cNvCxnSpPr>
                <a:cxnSpLocks/>
              </p:cNvCxnSpPr>
              <p:nvPr/>
            </p:nvCxnSpPr>
            <p:spPr>
              <a:xfrm>
                <a:off x="3227540" y="4125869"/>
                <a:ext cx="87682" cy="1145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F8B9CB8-C2EF-8447-8433-7A88929F5061}"/>
                  </a:ext>
                </a:extLst>
              </p:cNvPr>
              <p:cNvCxnSpPr>
                <a:cxnSpLocks/>
                <a:stCxn id="41" idx="2"/>
              </p:cNvCxnSpPr>
              <p:nvPr/>
            </p:nvCxnSpPr>
            <p:spPr>
              <a:xfrm flipH="1">
                <a:off x="2233808" y="4125869"/>
                <a:ext cx="106312" cy="1267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74" name="Group 73">
            <a:extLst>
              <a:ext uri="{FF2B5EF4-FFF2-40B4-BE49-F238E27FC236}">
                <a16:creationId xmlns:a16="http://schemas.microsoft.com/office/drawing/2014/main" id="{7D148214-64AF-0D45-B795-4B3CDBF09EE6}"/>
              </a:ext>
            </a:extLst>
          </p:cNvPr>
          <p:cNvGrpSpPr/>
          <p:nvPr/>
        </p:nvGrpSpPr>
        <p:grpSpPr>
          <a:xfrm>
            <a:off x="342110" y="4042175"/>
            <a:ext cx="7585650" cy="2669456"/>
            <a:chOff x="354809" y="4020598"/>
            <a:chExt cx="7585650" cy="2669456"/>
          </a:xfrm>
        </p:grpSpPr>
        <p:sp>
          <p:nvSpPr>
            <p:cNvPr id="21" name="Oval 20">
              <a:extLst>
                <a:ext uri="{FF2B5EF4-FFF2-40B4-BE49-F238E27FC236}">
                  <a16:creationId xmlns:a16="http://schemas.microsoft.com/office/drawing/2014/main" id="{BEFD44D4-92FF-CA4D-BF8B-F009E3A015B0}"/>
                </a:ext>
              </a:extLst>
            </p:cNvPr>
            <p:cNvSpPr/>
            <p:nvPr/>
          </p:nvSpPr>
          <p:spPr>
            <a:xfrm>
              <a:off x="354809" y="5593316"/>
              <a:ext cx="1920348" cy="904886"/>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17.2  Communicates deficiencies</a:t>
              </a:r>
            </a:p>
          </p:txBody>
        </p:sp>
        <p:sp>
          <p:nvSpPr>
            <p:cNvPr id="40" name="Rounded Rectangle 39">
              <a:extLst>
                <a:ext uri="{FF2B5EF4-FFF2-40B4-BE49-F238E27FC236}">
                  <a16:creationId xmlns:a16="http://schemas.microsoft.com/office/drawing/2014/main" id="{223FC121-3698-5C43-808E-B3EC7B2584F4}"/>
                </a:ext>
              </a:extLst>
            </p:cNvPr>
            <p:cNvSpPr/>
            <p:nvPr/>
          </p:nvSpPr>
          <p:spPr>
            <a:xfrm>
              <a:off x="2463068" y="5510122"/>
              <a:ext cx="3332537" cy="1064136"/>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Deficiencies are communicated to parties responsible for taking corrective actions and the senior management and the governing bodies</a:t>
              </a:r>
            </a:p>
          </p:txBody>
        </p:sp>
        <p:sp>
          <p:nvSpPr>
            <p:cNvPr id="48" name="Document 47">
              <a:extLst>
                <a:ext uri="{FF2B5EF4-FFF2-40B4-BE49-F238E27FC236}">
                  <a16:creationId xmlns:a16="http://schemas.microsoft.com/office/drawing/2014/main" id="{176D62B9-69AC-5D4E-91D6-35724DDD96E4}"/>
                </a:ext>
              </a:extLst>
            </p:cNvPr>
            <p:cNvSpPr/>
            <p:nvPr/>
          </p:nvSpPr>
          <p:spPr>
            <a:xfrm>
              <a:off x="4656269" y="4020598"/>
              <a:ext cx="1169740" cy="905655"/>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Reports to audit committee</a:t>
              </a:r>
            </a:p>
          </p:txBody>
        </p:sp>
        <p:sp>
          <p:nvSpPr>
            <p:cNvPr id="49" name="Document 48">
              <a:extLst>
                <a:ext uri="{FF2B5EF4-FFF2-40B4-BE49-F238E27FC236}">
                  <a16:creationId xmlns:a16="http://schemas.microsoft.com/office/drawing/2014/main" id="{6D915C36-4EA0-4744-8DB0-9E02352F1153}"/>
                </a:ext>
              </a:extLst>
            </p:cNvPr>
            <p:cNvSpPr/>
            <p:nvPr/>
          </p:nvSpPr>
          <p:spPr>
            <a:xfrm>
              <a:off x="6058180" y="4301434"/>
              <a:ext cx="1169740" cy="1121299"/>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Summary reports to governing bodies</a:t>
              </a:r>
            </a:p>
          </p:txBody>
        </p:sp>
        <p:sp>
          <p:nvSpPr>
            <p:cNvPr id="50" name="Document 49">
              <a:extLst>
                <a:ext uri="{FF2B5EF4-FFF2-40B4-BE49-F238E27FC236}">
                  <a16:creationId xmlns:a16="http://schemas.microsoft.com/office/drawing/2014/main" id="{25EFB895-76D7-B140-B368-47D2B503A378}"/>
                </a:ext>
              </a:extLst>
            </p:cNvPr>
            <p:cNvSpPr/>
            <p:nvPr/>
          </p:nvSpPr>
          <p:spPr>
            <a:xfrm>
              <a:off x="6372939" y="5575207"/>
              <a:ext cx="1567520" cy="1114847"/>
            </a:xfrm>
            <a:prstGeom prst="flowChartDocumen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KPIs on IA recommendations outstanding</a:t>
              </a:r>
            </a:p>
          </p:txBody>
        </p:sp>
        <p:cxnSp>
          <p:nvCxnSpPr>
            <p:cNvPr id="36" name="Straight Arrow Connector 35">
              <a:extLst>
                <a:ext uri="{FF2B5EF4-FFF2-40B4-BE49-F238E27FC236}">
                  <a16:creationId xmlns:a16="http://schemas.microsoft.com/office/drawing/2014/main" id="{61C4165A-EB80-7941-8B8D-221EC2194A80}"/>
                </a:ext>
              </a:extLst>
            </p:cNvPr>
            <p:cNvCxnSpPr>
              <a:stCxn id="40" idx="3"/>
              <a:endCxn id="50" idx="1"/>
            </p:cNvCxnSpPr>
            <p:nvPr/>
          </p:nvCxnSpPr>
          <p:spPr>
            <a:xfrm>
              <a:off x="5795605" y="6042190"/>
              <a:ext cx="577334" cy="904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B52FAC02-597E-9B42-9203-DC12EA14AA58}"/>
                </a:ext>
              </a:extLst>
            </p:cNvPr>
            <p:cNvCxnSpPr>
              <a:cxnSpLocks/>
              <a:endCxn id="48" idx="2"/>
            </p:cNvCxnSpPr>
            <p:nvPr/>
          </p:nvCxnSpPr>
          <p:spPr>
            <a:xfrm flipV="1">
              <a:off x="5155146" y="4866379"/>
              <a:ext cx="85993" cy="6437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F06D5F0-E879-1445-90E3-8FDED4C61DAB}"/>
                </a:ext>
              </a:extLst>
            </p:cNvPr>
            <p:cNvCxnSpPr/>
            <p:nvPr/>
          </p:nvCxnSpPr>
          <p:spPr>
            <a:xfrm flipV="1">
              <a:off x="5651790" y="5338026"/>
              <a:ext cx="396797" cy="1979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D2D96493-34BC-704E-80F4-A5F169360EEA}"/>
                </a:ext>
              </a:extLst>
            </p:cNvPr>
            <p:cNvCxnSpPr>
              <a:stCxn id="21" idx="6"/>
              <a:endCxn id="40" idx="1"/>
            </p:cNvCxnSpPr>
            <p:nvPr/>
          </p:nvCxnSpPr>
          <p:spPr>
            <a:xfrm flipV="1">
              <a:off x="2275157" y="6042190"/>
              <a:ext cx="187911" cy="35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6E9A1F50-03DE-264C-B5AF-DC874A444C54}"/>
              </a:ext>
            </a:extLst>
          </p:cNvPr>
          <p:cNvGrpSpPr/>
          <p:nvPr/>
        </p:nvGrpSpPr>
        <p:grpSpPr>
          <a:xfrm>
            <a:off x="4481058" y="1069086"/>
            <a:ext cx="4514384" cy="3530563"/>
            <a:chOff x="4529711" y="1143037"/>
            <a:chExt cx="4514384" cy="3530563"/>
          </a:xfrm>
        </p:grpSpPr>
        <p:sp>
          <p:nvSpPr>
            <p:cNvPr id="44" name="Rounded Rectangle 43">
              <a:extLst>
                <a:ext uri="{FF2B5EF4-FFF2-40B4-BE49-F238E27FC236}">
                  <a16:creationId xmlns:a16="http://schemas.microsoft.com/office/drawing/2014/main" id="{56E1E7EC-2987-CC46-8D27-CD7501AB38AF}"/>
                </a:ext>
              </a:extLst>
            </p:cNvPr>
            <p:cNvSpPr/>
            <p:nvPr/>
          </p:nvSpPr>
          <p:spPr>
            <a:xfrm>
              <a:off x="4732575" y="3183184"/>
              <a:ext cx="2495346" cy="576775"/>
            </a:xfrm>
            <a:prstGeom prst="roundRect">
              <a:avLst/>
            </a:prstGeom>
            <a:ln w="28575">
              <a:solidFill>
                <a:schemeClr val="tx1"/>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IA also monitor action taken on their recommendations</a:t>
              </a:r>
            </a:p>
          </p:txBody>
        </p:sp>
        <p:sp>
          <p:nvSpPr>
            <p:cNvPr id="45" name="Rounded Rectangle 44">
              <a:extLst>
                <a:ext uri="{FF2B5EF4-FFF2-40B4-BE49-F238E27FC236}">
                  <a16:creationId xmlns:a16="http://schemas.microsoft.com/office/drawing/2014/main" id="{2E83FB66-A5CE-FC42-941D-F9462A6660BA}"/>
                </a:ext>
              </a:extLst>
            </p:cNvPr>
            <p:cNvSpPr/>
            <p:nvPr/>
          </p:nvSpPr>
          <p:spPr>
            <a:xfrm>
              <a:off x="6922417" y="1530457"/>
              <a:ext cx="2107993" cy="876297"/>
            </a:xfrm>
            <a:prstGeom prst="roundRect">
              <a:avLst/>
            </a:prstGeom>
            <a:ln w="28575">
              <a:solidFill>
                <a:schemeClr val="tx1"/>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One unit should be responsible for monitoring action taken</a:t>
              </a:r>
            </a:p>
          </p:txBody>
        </p:sp>
        <p:grpSp>
          <p:nvGrpSpPr>
            <p:cNvPr id="58" name="Group 57">
              <a:extLst>
                <a:ext uri="{FF2B5EF4-FFF2-40B4-BE49-F238E27FC236}">
                  <a16:creationId xmlns:a16="http://schemas.microsoft.com/office/drawing/2014/main" id="{37118D53-3E76-3643-91A5-E9D9D4FC909D}"/>
                </a:ext>
              </a:extLst>
            </p:cNvPr>
            <p:cNvGrpSpPr/>
            <p:nvPr/>
          </p:nvGrpSpPr>
          <p:grpSpPr>
            <a:xfrm>
              <a:off x="4529711" y="1143037"/>
              <a:ext cx="2287011" cy="1873557"/>
              <a:chOff x="4769975" y="1525398"/>
              <a:chExt cx="2287011" cy="1873557"/>
            </a:xfrm>
          </p:grpSpPr>
          <p:sp>
            <p:nvSpPr>
              <p:cNvPr id="22" name="Oval 21">
                <a:extLst>
                  <a:ext uri="{FF2B5EF4-FFF2-40B4-BE49-F238E27FC236}">
                    <a16:creationId xmlns:a16="http://schemas.microsoft.com/office/drawing/2014/main" id="{6ADC24A6-09EE-BD4B-B5F4-57D572FAA00D}"/>
                  </a:ext>
                </a:extLst>
              </p:cNvPr>
              <p:cNvSpPr/>
              <p:nvPr/>
            </p:nvSpPr>
            <p:spPr>
              <a:xfrm>
                <a:off x="4848508" y="1525398"/>
                <a:ext cx="2129946" cy="901741"/>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17.3 Monitors corrective actions</a:t>
                </a:r>
              </a:p>
            </p:txBody>
          </p:sp>
          <p:sp>
            <p:nvSpPr>
              <p:cNvPr id="42" name="Rounded Rectangle 41">
                <a:extLst>
                  <a:ext uri="{FF2B5EF4-FFF2-40B4-BE49-F238E27FC236}">
                    <a16:creationId xmlns:a16="http://schemas.microsoft.com/office/drawing/2014/main" id="{DCF6F84D-195C-8643-95F9-84D6A6D6C7C2}"/>
                  </a:ext>
                </a:extLst>
              </p:cNvPr>
              <p:cNvSpPr/>
              <p:nvPr/>
            </p:nvSpPr>
            <p:spPr>
              <a:xfrm>
                <a:off x="4769975" y="2614817"/>
                <a:ext cx="2287011" cy="784138"/>
              </a:xfrm>
              <a:prstGeom prst="roundRect">
                <a:avLst/>
              </a:prstGeom>
              <a:ln w="28575">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tracks that deficiencies are addressed in a timely manner</a:t>
                </a:r>
              </a:p>
            </p:txBody>
          </p:sp>
          <p:cxnSp>
            <p:nvCxnSpPr>
              <p:cNvPr id="4" name="Straight Arrow Connector 3">
                <a:extLst>
                  <a:ext uri="{FF2B5EF4-FFF2-40B4-BE49-F238E27FC236}">
                    <a16:creationId xmlns:a16="http://schemas.microsoft.com/office/drawing/2014/main" id="{36DE76E1-0061-244E-A292-6A623B1122C2}"/>
                  </a:ext>
                </a:extLst>
              </p:cNvPr>
              <p:cNvCxnSpPr>
                <a:stCxn id="22" idx="4"/>
                <a:endCxn id="42" idx="0"/>
              </p:cNvCxnSpPr>
              <p:nvPr/>
            </p:nvCxnSpPr>
            <p:spPr>
              <a:xfrm>
                <a:off x="5913481" y="2427139"/>
                <a:ext cx="0" cy="1876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0" name="Straight Arrow Connector 59">
              <a:extLst>
                <a:ext uri="{FF2B5EF4-FFF2-40B4-BE49-F238E27FC236}">
                  <a16:creationId xmlns:a16="http://schemas.microsoft.com/office/drawing/2014/main" id="{122D6E49-B8F4-4A4C-865B-14F6FF216F3A}"/>
                </a:ext>
              </a:extLst>
            </p:cNvPr>
            <p:cNvCxnSpPr>
              <a:stCxn id="42" idx="2"/>
            </p:cNvCxnSpPr>
            <p:nvPr/>
          </p:nvCxnSpPr>
          <p:spPr>
            <a:xfrm>
              <a:off x="5673217" y="3016594"/>
              <a:ext cx="176971" cy="1665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3CB1BDC9-4CF0-9946-B58A-3E4681D41428}"/>
                </a:ext>
              </a:extLst>
            </p:cNvPr>
            <p:cNvCxnSpPr/>
            <p:nvPr/>
          </p:nvCxnSpPr>
          <p:spPr>
            <a:xfrm flipV="1">
              <a:off x="6676783" y="2138617"/>
              <a:ext cx="223751" cy="938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Document 62">
              <a:extLst>
                <a:ext uri="{FF2B5EF4-FFF2-40B4-BE49-F238E27FC236}">
                  <a16:creationId xmlns:a16="http://schemas.microsoft.com/office/drawing/2014/main" id="{9793DC8A-C79C-A842-9270-BC1D8E0004F3}"/>
                </a:ext>
              </a:extLst>
            </p:cNvPr>
            <p:cNvSpPr/>
            <p:nvPr/>
          </p:nvSpPr>
          <p:spPr>
            <a:xfrm>
              <a:off x="7430952" y="2686056"/>
              <a:ext cx="1613143" cy="1987544"/>
            </a:xfrm>
            <a:prstGeom prst="flowChartDocument">
              <a:avLst/>
            </a:prstGeom>
            <a:ln w="28575">
              <a:solidFill>
                <a:schemeClr val="tx1"/>
              </a:solidFill>
              <a:prstDash val="solid"/>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Results feature in any annual statement on the effectiveness of internal control by IA or Management</a:t>
              </a:r>
            </a:p>
          </p:txBody>
        </p:sp>
        <p:cxnSp>
          <p:nvCxnSpPr>
            <p:cNvPr id="65" name="Straight Arrow Connector 64">
              <a:extLst>
                <a:ext uri="{FF2B5EF4-FFF2-40B4-BE49-F238E27FC236}">
                  <a16:creationId xmlns:a16="http://schemas.microsoft.com/office/drawing/2014/main" id="{B13FB324-7D9F-0345-AB2C-D1AF0AC0B5AC}"/>
                </a:ext>
              </a:extLst>
            </p:cNvPr>
            <p:cNvCxnSpPr>
              <a:cxnSpLocks/>
              <a:stCxn id="45" idx="2"/>
              <a:endCxn id="63" idx="0"/>
            </p:cNvCxnSpPr>
            <p:nvPr/>
          </p:nvCxnSpPr>
          <p:spPr>
            <a:xfrm>
              <a:off x="7976414" y="2406754"/>
              <a:ext cx="261110" cy="2793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C9A501F-00E6-CD40-8743-DFBFA831A036}"/>
                </a:ext>
              </a:extLst>
            </p:cNvPr>
            <p:cNvCxnSpPr>
              <a:cxnSpLocks/>
              <a:stCxn id="44" idx="3"/>
            </p:cNvCxnSpPr>
            <p:nvPr/>
          </p:nvCxnSpPr>
          <p:spPr>
            <a:xfrm>
              <a:off x="7227921" y="3471572"/>
              <a:ext cx="2030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750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7BA906-F4C4-0B4B-B66A-D3343A220C5B}"/>
              </a:ext>
            </a:extLst>
          </p:cNvPr>
          <p:cNvSpPr/>
          <p:nvPr/>
        </p:nvSpPr>
        <p:spPr>
          <a:xfrm>
            <a:off x="350815" y="386634"/>
            <a:ext cx="8430877" cy="549152"/>
          </a:xfrm>
          <a:prstGeom prst="rect">
            <a:avLst/>
          </a:prstGeom>
          <a:solidFill>
            <a:srgbClr val="F2B2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CONTROL ENVIRONMENT: PRINCIPLES AND POINTS OF FOCUS</a:t>
            </a:r>
          </a:p>
        </p:txBody>
      </p:sp>
      <p:grpSp>
        <p:nvGrpSpPr>
          <p:cNvPr id="58" name="Group 57">
            <a:extLst>
              <a:ext uri="{FF2B5EF4-FFF2-40B4-BE49-F238E27FC236}">
                <a16:creationId xmlns:a16="http://schemas.microsoft.com/office/drawing/2014/main" id="{27372576-3C07-ED44-B7AA-2BDBEF775DE6}"/>
              </a:ext>
            </a:extLst>
          </p:cNvPr>
          <p:cNvGrpSpPr/>
          <p:nvPr/>
        </p:nvGrpSpPr>
        <p:grpSpPr>
          <a:xfrm>
            <a:off x="243031" y="1057518"/>
            <a:ext cx="3717991" cy="2092697"/>
            <a:chOff x="243031" y="1057518"/>
            <a:chExt cx="3717991" cy="2092697"/>
          </a:xfrm>
        </p:grpSpPr>
        <p:grpSp>
          <p:nvGrpSpPr>
            <p:cNvPr id="22" name="Group 21">
              <a:extLst>
                <a:ext uri="{FF2B5EF4-FFF2-40B4-BE49-F238E27FC236}">
                  <a16:creationId xmlns:a16="http://schemas.microsoft.com/office/drawing/2014/main" id="{1D94A78D-4A08-0C4D-ACB6-0CE3004DBDA2}"/>
                </a:ext>
              </a:extLst>
            </p:cNvPr>
            <p:cNvGrpSpPr/>
            <p:nvPr/>
          </p:nvGrpSpPr>
          <p:grpSpPr>
            <a:xfrm>
              <a:off x="350816" y="1166470"/>
              <a:ext cx="3610206" cy="1983745"/>
              <a:chOff x="388017" y="994687"/>
              <a:chExt cx="3610206" cy="1983745"/>
            </a:xfrm>
          </p:grpSpPr>
          <p:sp>
            <p:nvSpPr>
              <p:cNvPr id="7" name="Rectangle 6">
                <a:extLst>
                  <a:ext uri="{FF2B5EF4-FFF2-40B4-BE49-F238E27FC236}">
                    <a16:creationId xmlns:a16="http://schemas.microsoft.com/office/drawing/2014/main" id="{6474B8A5-E97B-0B4C-A9DB-1766FDF4F484}"/>
                  </a:ext>
                </a:extLst>
              </p:cNvPr>
              <p:cNvSpPr/>
              <p:nvPr/>
            </p:nvSpPr>
            <p:spPr>
              <a:xfrm>
                <a:off x="388020" y="994687"/>
                <a:ext cx="3610203" cy="651233"/>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demonstrates a commitment to integrity and ethical Values</a:t>
                </a:r>
              </a:p>
            </p:txBody>
          </p:sp>
          <p:sp>
            <p:nvSpPr>
              <p:cNvPr id="9" name="Rectangle 8">
                <a:extLst>
                  <a:ext uri="{FF2B5EF4-FFF2-40B4-BE49-F238E27FC236}">
                    <a16:creationId xmlns:a16="http://schemas.microsoft.com/office/drawing/2014/main" id="{58CA716C-1A1F-9F4C-84F3-28DB75944601}"/>
                  </a:ext>
                </a:extLst>
              </p:cNvPr>
              <p:cNvSpPr/>
              <p:nvPr/>
            </p:nvSpPr>
            <p:spPr>
              <a:xfrm>
                <a:off x="388018" y="1822724"/>
                <a:ext cx="1756871"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1.1 Sets the tone at the top</a:t>
                </a:r>
              </a:p>
            </p:txBody>
          </p:sp>
          <p:sp>
            <p:nvSpPr>
              <p:cNvPr id="12" name="Rectangle 11">
                <a:extLst>
                  <a:ext uri="{FF2B5EF4-FFF2-40B4-BE49-F238E27FC236}">
                    <a16:creationId xmlns:a16="http://schemas.microsoft.com/office/drawing/2014/main" id="{0228E588-37BC-BB42-9F97-09BCD830918E}"/>
                  </a:ext>
                </a:extLst>
              </p:cNvPr>
              <p:cNvSpPr/>
              <p:nvPr/>
            </p:nvSpPr>
            <p:spPr>
              <a:xfrm>
                <a:off x="388017" y="2422466"/>
                <a:ext cx="1756871" cy="55596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1.3 Checks adherence to standards of conduct</a:t>
                </a:r>
              </a:p>
            </p:txBody>
          </p:sp>
          <p:sp>
            <p:nvSpPr>
              <p:cNvPr id="13" name="Rectangle 12">
                <a:extLst>
                  <a:ext uri="{FF2B5EF4-FFF2-40B4-BE49-F238E27FC236}">
                    <a16:creationId xmlns:a16="http://schemas.microsoft.com/office/drawing/2014/main" id="{068D426B-74F9-2340-9CB8-F5E448CAEA04}"/>
                  </a:ext>
                </a:extLst>
              </p:cNvPr>
              <p:cNvSpPr/>
              <p:nvPr/>
            </p:nvSpPr>
            <p:spPr>
              <a:xfrm>
                <a:off x="2226329" y="2413012"/>
                <a:ext cx="1771893" cy="55596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1.4 Addresses deviations promptly</a:t>
                </a:r>
              </a:p>
            </p:txBody>
          </p:sp>
          <p:sp>
            <p:nvSpPr>
              <p:cNvPr id="14" name="Rectangle 13">
                <a:extLst>
                  <a:ext uri="{FF2B5EF4-FFF2-40B4-BE49-F238E27FC236}">
                    <a16:creationId xmlns:a16="http://schemas.microsoft.com/office/drawing/2014/main" id="{29EC54AC-4A7A-6343-81B9-98FD570F13F2}"/>
                  </a:ext>
                </a:extLst>
              </p:cNvPr>
              <p:cNvSpPr/>
              <p:nvPr/>
            </p:nvSpPr>
            <p:spPr>
              <a:xfrm>
                <a:off x="2226329" y="1822724"/>
                <a:ext cx="1771894"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1.2 Establishes standards of conduct</a:t>
                </a:r>
              </a:p>
            </p:txBody>
          </p:sp>
        </p:grpSp>
        <p:sp>
          <p:nvSpPr>
            <p:cNvPr id="53" name="Oval 52">
              <a:extLst>
                <a:ext uri="{FF2B5EF4-FFF2-40B4-BE49-F238E27FC236}">
                  <a16:creationId xmlns:a16="http://schemas.microsoft.com/office/drawing/2014/main" id="{8B26998D-22D1-BB40-96AB-E2220ADB6788}"/>
                </a:ext>
              </a:extLst>
            </p:cNvPr>
            <p:cNvSpPr/>
            <p:nvPr/>
          </p:nvSpPr>
          <p:spPr>
            <a:xfrm>
              <a:off x="243031" y="1057518"/>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1</a:t>
              </a:r>
            </a:p>
          </p:txBody>
        </p:sp>
      </p:grpSp>
      <p:grpSp>
        <p:nvGrpSpPr>
          <p:cNvPr id="60" name="Group 59">
            <a:extLst>
              <a:ext uri="{FF2B5EF4-FFF2-40B4-BE49-F238E27FC236}">
                <a16:creationId xmlns:a16="http://schemas.microsoft.com/office/drawing/2014/main" id="{9CAA02AA-580C-524C-9666-A3A12C6D1AE7}"/>
              </a:ext>
            </a:extLst>
          </p:cNvPr>
          <p:cNvGrpSpPr/>
          <p:nvPr/>
        </p:nvGrpSpPr>
        <p:grpSpPr>
          <a:xfrm>
            <a:off x="243031" y="3254857"/>
            <a:ext cx="2635534" cy="3326899"/>
            <a:chOff x="243031" y="3254857"/>
            <a:chExt cx="2635534" cy="3326899"/>
          </a:xfrm>
        </p:grpSpPr>
        <p:grpSp>
          <p:nvGrpSpPr>
            <p:cNvPr id="48" name="Group 47">
              <a:extLst>
                <a:ext uri="{FF2B5EF4-FFF2-40B4-BE49-F238E27FC236}">
                  <a16:creationId xmlns:a16="http://schemas.microsoft.com/office/drawing/2014/main" id="{FC8B9E36-7F4E-3B4A-8969-EBA0BDE2ABD7}"/>
                </a:ext>
              </a:extLst>
            </p:cNvPr>
            <p:cNvGrpSpPr/>
            <p:nvPr/>
          </p:nvGrpSpPr>
          <p:grpSpPr>
            <a:xfrm>
              <a:off x="350816" y="3351321"/>
              <a:ext cx="2527749" cy="3230435"/>
              <a:chOff x="2893815" y="2531630"/>
              <a:chExt cx="2527749" cy="3230435"/>
            </a:xfrm>
          </p:grpSpPr>
          <p:sp>
            <p:nvSpPr>
              <p:cNvPr id="25" name="Rectangle 24">
                <a:extLst>
                  <a:ext uri="{FF2B5EF4-FFF2-40B4-BE49-F238E27FC236}">
                    <a16:creationId xmlns:a16="http://schemas.microsoft.com/office/drawing/2014/main" id="{26864D17-01A6-D340-8041-6A9B59A69E9E}"/>
                  </a:ext>
                </a:extLst>
              </p:cNvPr>
              <p:cNvSpPr/>
              <p:nvPr/>
            </p:nvSpPr>
            <p:spPr>
              <a:xfrm>
                <a:off x="2893815" y="2531630"/>
                <a:ext cx="2527348" cy="1196136"/>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Management establishes, with governing body oversight, structures, reporting lines, and appropriate authorities and responsibilities in the pursuit of objectives.</a:t>
                </a:r>
              </a:p>
            </p:txBody>
          </p:sp>
          <p:sp>
            <p:nvSpPr>
              <p:cNvPr id="26" name="Rectangle 25">
                <a:extLst>
                  <a:ext uri="{FF2B5EF4-FFF2-40B4-BE49-F238E27FC236}">
                    <a16:creationId xmlns:a16="http://schemas.microsoft.com/office/drawing/2014/main" id="{19915412-DD6C-6F40-8CEA-A694755CBD61}"/>
                  </a:ext>
                </a:extLst>
              </p:cNvPr>
              <p:cNvSpPr/>
              <p:nvPr/>
            </p:nvSpPr>
            <p:spPr>
              <a:xfrm>
                <a:off x="2901327" y="3864142"/>
                <a:ext cx="2520237" cy="51392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3.1 Considers all Structures of the organization</a:t>
                </a:r>
              </a:p>
            </p:txBody>
          </p:sp>
          <p:sp>
            <p:nvSpPr>
              <p:cNvPr id="27" name="Rectangle 26">
                <a:extLst>
                  <a:ext uri="{FF2B5EF4-FFF2-40B4-BE49-F238E27FC236}">
                    <a16:creationId xmlns:a16="http://schemas.microsoft.com/office/drawing/2014/main" id="{65ED8C99-4C1A-C743-BFD3-CE5CBBE2592F}"/>
                  </a:ext>
                </a:extLst>
              </p:cNvPr>
              <p:cNvSpPr/>
              <p:nvPr/>
            </p:nvSpPr>
            <p:spPr>
              <a:xfrm>
                <a:off x="2893815" y="4514102"/>
                <a:ext cx="2520237" cy="55596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3.2 Establishes reporting lines</a:t>
                </a:r>
              </a:p>
            </p:txBody>
          </p:sp>
          <p:sp>
            <p:nvSpPr>
              <p:cNvPr id="28" name="Rectangle 27">
                <a:extLst>
                  <a:ext uri="{FF2B5EF4-FFF2-40B4-BE49-F238E27FC236}">
                    <a16:creationId xmlns:a16="http://schemas.microsoft.com/office/drawing/2014/main" id="{5D923AEB-A05C-314A-AF8C-F4F906FB9614}"/>
                  </a:ext>
                </a:extLst>
              </p:cNvPr>
              <p:cNvSpPr/>
              <p:nvPr/>
            </p:nvSpPr>
            <p:spPr>
              <a:xfrm>
                <a:off x="2901327" y="5206099"/>
                <a:ext cx="2512725" cy="55596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3.3 Defines, assigns and limits authorities and responsibilities</a:t>
                </a:r>
              </a:p>
            </p:txBody>
          </p:sp>
        </p:grpSp>
        <p:sp>
          <p:nvSpPr>
            <p:cNvPr id="54" name="Oval 53">
              <a:extLst>
                <a:ext uri="{FF2B5EF4-FFF2-40B4-BE49-F238E27FC236}">
                  <a16:creationId xmlns:a16="http://schemas.microsoft.com/office/drawing/2014/main" id="{0C801CE5-D3E7-5E4D-8EB7-8BCE94203D77}"/>
                </a:ext>
              </a:extLst>
            </p:cNvPr>
            <p:cNvSpPr/>
            <p:nvPr/>
          </p:nvSpPr>
          <p:spPr>
            <a:xfrm>
              <a:off x="243031" y="3254857"/>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3</a:t>
              </a:r>
            </a:p>
          </p:txBody>
        </p:sp>
      </p:grpSp>
      <p:grpSp>
        <p:nvGrpSpPr>
          <p:cNvPr id="61" name="Group 60">
            <a:extLst>
              <a:ext uri="{FF2B5EF4-FFF2-40B4-BE49-F238E27FC236}">
                <a16:creationId xmlns:a16="http://schemas.microsoft.com/office/drawing/2014/main" id="{A982305E-2333-7C47-AFFE-05B22BA3F9F9}"/>
              </a:ext>
            </a:extLst>
          </p:cNvPr>
          <p:cNvGrpSpPr/>
          <p:nvPr/>
        </p:nvGrpSpPr>
        <p:grpSpPr>
          <a:xfrm>
            <a:off x="3001188" y="3242658"/>
            <a:ext cx="2573491" cy="3339098"/>
            <a:chOff x="3001188" y="3242658"/>
            <a:chExt cx="2573491" cy="3339098"/>
          </a:xfrm>
        </p:grpSpPr>
        <p:grpSp>
          <p:nvGrpSpPr>
            <p:cNvPr id="49" name="Group 48">
              <a:extLst>
                <a:ext uri="{FF2B5EF4-FFF2-40B4-BE49-F238E27FC236}">
                  <a16:creationId xmlns:a16="http://schemas.microsoft.com/office/drawing/2014/main" id="{6918CB6C-0270-9A4F-A3F3-9EC0E6F57EC9}"/>
                </a:ext>
              </a:extLst>
            </p:cNvPr>
            <p:cNvGrpSpPr/>
            <p:nvPr/>
          </p:nvGrpSpPr>
          <p:grpSpPr>
            <a:xfrm>
              <a:off x="3106930" y="3354514"/>
              <a:ext cx="2467749" cy="3227242"/>
              <a:chOff x="2973681" y="3249584"/>
              <a:chExt cx="2702526" cy="3227242"/>
            </a:xfrm>
          </p:grpSpPr>
          <p:sp>
            <p:nvSpPr>
              <p:cNvPr id="41" name="Rectangle 40">
                <a:extLst>
                  <a:ext uri="{FF2B5EF4-FFF2-40B4-BE49-F238E27FC236}">
                    <a16:creationId xmlns:a16="http://schemas.microsoft.com/office/drawing/2014/main" id="{142B4DD7-0248-D245-95C9-763D4BC76BD5}"/>
                  </a:ext>
                </a:extLst>
              </p:cNvPr>
              <p:cNvSpPr/>
              <p:nvPr/>
            </p:nvSpPr>
            <p:spPr>
              <a:xfrm>
                <a:off x="2973681" y="3249584"/>
                <a:ext cx="2695134" cy="788885"/>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demonstrates a commitment to attract develop and retain individuals </a:t>
                </a:r>
              </a:p>
            </p:txBody>
          </p:sp>
          <p:sp>
            <p:nvSpPr>
              <p:cNvPr id="42" name="Rectangle 41">
                <a:extLst>
                  <a:ext uri="{FF2B5EF4-FFF2-40B4-BE49-F238E27FC236}">
                    <a16:creationId xmlns:a16="http://schemas.microsoft.com/office/drawing/2014/main" id="{38F9807A-F740-0F43-B41B-91B8BF61873E}"/>
                  </a:ext>
                </a:extLst>
              </p:cNvPr>
              <p:cNvSpPr/>
              <p:nvPr/>
            </p:nvSpPr>
            <p:spPr>
              <a:xfrm>
                <a:off x="2994099" y="5371150"/>
                <a:ext cx="2674717" cy="520425"/>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4.3 Attracts develops and retains individuals </a:t>
                </a:r>
              </a:p>
            </p:txBody>
          </p:sp>
          <p:sp>
            <p:nvSpPr>
              <p:cNvPr id="43" name="Rectangle 42">
                <a:extLst>
                  <a:ext uri="{FF2B5EF4-FFF2-40B4-BE49-F238E27FC236}">
                    <a16:creationId xmlns:a16="http://schemas.microsoft.com/office/drawing/2014/main" id="{C9D33BF2-2C93-114E-B53E-B3159DE6579B}"/>
                  </a:ext>
                </a:extLst>
              </p:cNvPr>
              <p:cNvSpPr/>
              <p:nvPr/>
            </p:nvSpPr>
            <p:spPr>
              <a:xfrm>
                <a:off x="2994099" y="6026386"/>
                <a:ext cx="2682108" cy="45044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4.4 Plans and prepares for succession</a:t>
                </a:r>
              </a:p>
            </p:txBody>
          </p:sp>
          <p:sp>
            <p:nvSpPr>
              <p:cNvPr id="44" name="Rectangle 43">
                <a:extLst>
                  <a:ext uri="{FF2B5EF4-FFF2-40B4-BE49-F238E27FC236}">
                    <a16:creationId xmlns:a16="http://schemas.microsoft.com/office/drawing/2014/main" id="{56F1978E-D70A-9447-84BD-7C34727E1A79}"/>
                  </a:ext>
                </a:extLst>
              </p:cNvPr>
              <p:cNvSpPr/>
              <p:nvPr/>
            </p:nvSpPr>
            <p:spPr>
              <a:xfrm>
                <a:off x="2994099" y="4753140"/>
                <a:ext cx="2674716" cy="50615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4.2  Evaluates competence and addresses shortcomings</a:t>
                </a:r>
              </a:p>
            </p:txBody>
          </p:sp>
          <p:sp>
            <p:nvSpPr>
              <p:cNvPr id="45" name="Rectangle 44">
                <a:extLst>
                  <a:ext uri="{FF2B5EF4-FFF2-40B4-BE49-F238E27FC236}">
                    <a16:creationId xmlns:a16="http://schemas.microsoft.com/office/drawing/2014/main" id="{A73F2C1D-48B7-7C4A-83C4-B7AC56227E92}"/>
                  </a:ext>
                </a:extLst>
              </p:cNvPr>
              <p:cNvSpPr/>
              <p:nvPr/>
            </p:nvSpPr>
            <p:spPr>
              <a:xfrm>
                <a:off x="2994099" y="4126283"/>
                <a:ext cx="2682108" cy="46813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4.1 Establishes policies and practice</a:t>
                </a:r>
              </a:p>
            </p:txBody>
          </p:sp>
        </p:grpSp>
        <p:sp>
          <p:nvSpPr>
            <p:cNvPr id="55" name="Oval 54">
              <a:extLst>
                <a:ext uri="{FF2B5EF4-FFF2-40B4-BE49-F238E27FC236}">
                  <a16:creationId xmlns:a16="http://schemas.microsoft.com/office/drawing/2014/main" id="{40C0CAAA-96A8-4343-9549-B766FF7198C1}"/>
                </a:ext>
              </a:extLst>
            </p:cNvPr>
            <p:cNvSpPr/>
            <p:nvPr/>
          </p:nvSpPr>
          <p:spPr>
            <a:xfrm>
              <a:off x="3001188" y="3242658"/>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4</a:t>
              </a:r>
            </a:p>
          </p:txBody>
        </p:sp>
      </p:grpSp>
      <p:grpSp>
        <p:nvGrpSpPr>
          <p:cNvPr id="59" name="Group 58">
            <a:extLst>
              <a:ext uri="{FF2B5EF4-FFF2-40B4-BE49-F238E27FC236}">
                <a16:creationId xmlns:a16="http://schemas.microsoft.com/office/drawing/2014/main" id="{BA9AD2C6-DF54-7D4C-804F-AAFD5073674A}"/>
              </a:ext>
            </a:extLst>
          </p:cNvPr>
          <p:cNvGrpSpPr/>
          <p:nvPr/>
        </p:nvGrpSpPr>
        <p:grpSpPr>
          <a:xfrm>
            <a:off x="4290543" y="1056496"/>
            <a:ext cx="4491149" cy="2072908"/>
            <a:chOff x="4290543" y="1056496"/>
            <a:chExt cx="4491149" cy="2072908"/>
          </a:xfrm>
        </p:grpSpPr>
        <p:grpSp>
          <p:nvGrpSpPr>
            <p:cNvPr id="47" name="Group 46">
              <a:extLst>
                <a:ext uri="{FF2B5EF4-FFF2-40B4-BE49-F238E27FC236}">
                  <a16:creationId xmlns:a16="http://schemas.microsoft.com/office/drawing/2014/main" id="{EB828AD2-5C50-FB43-BB01-63C2F0B02378}"/>
                </a:ext>
              </a:extLst>
            </p:cNvPr>
            <p:cNvGrpSpPr/>
            <p:nvPr/>
          </p:nvGrpSpPr>
          <p:grpSpPr>
            <a:xfrm>
              <a:off x="4392968" y="1163528"/>
              <a:ext cx="4388724" cy="1965876"/>
              <a:chOff x="-4209157" y="2533024"/>
              <a:chExt cx="4388724" cy="1965876"/>
            </a:xfrm>
          </p:grpSpPr>
          <p:sp>
            <p:nvSpPr>
              <p:cNvPr id="17" name="Rectangle 16">
                <a:extLst>
                  <a:ext uri="{FF2B5EF4-FFF2-40B4-BE49-F238E27FC236}">
                    <a16:creationId xmlns:a16="http://schemas.microsoft.com/office/drawing/2014/main" id="{602A79F5-A311-2242-88B6-10FEAA38CFC9}"/>
                  </a:ext>
                </a:extLst>
              </p:cNvPr>
              <p:cNvSpPr/>
              <p:nvPr/>
            </p:nvSpPr>
            <p:spPr>
              <a:xfrm>
                <a:off x="-4209157" y="2533024"/>
                <a:ext cx="4380092" cy="717779"/>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governing bodies demonstrate independence from management and exercises oversight of the development and performance of internal control</a:t>
                </a:r>
              </a:p>
            </p:txBody>
          </p:sp>
          <p:sp>
            <p:nvSpPr>
              <p:cNvPr id="18" name="Rectangle 17">
                <a:extLst>
                  <a:ext uri="{FF2B5EF4-FFF2-40B4-BE49-F238E27FC236}">
                    <a16:creationId xmlns:a16="http://schemas.microsoft.com/office/drawing/2014/main" id="{00164778-B2A8-574E-B079-3CEA20AE5749}"/>
                  </a:ext>
                </a:extLst>
              </p:cNvPr>
              <p:cNvSpPr/>
              <p:nvPr/>
            </p:nvSpPr>
            <p:spPr>
              <a:xfrm>
                <a:off x="-4209157" y="3328168"/>
                <a:ext cx="2153963" cy="519319"/>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2.1 Establishes oversight responsibilities</a:t>
                </a:r>
              </a:p>
            </p:txBody>
          </p:sp>
          <p:sp>
            <p:nvSpPr>
              <p:cNvPr id="19" name="Rectangle 18">
                <a:extLst>
                  <a:ext uri="{FF2B5EF4-FFF2-40B4-BE49-F238E27FC236}">
                    <a16:creationId xmlns:a16="http://schemas.microsoft.com/office/drawing/2014/main" id="{6AB78DEB-CB62-BB44-AF8E-FE907F61793E}"/>
                  </a:ext>
                </a:extLst>
              </p:cNvPr>
              <p:cNvSpPr/>
              <p:nvPr/>
            </p:nvSpPr>
            <p:spPr>
              <a:xfrm>
                <a:off x="-1897799" y="3354668"/>
                <a:ext cx="2068734" cy="492820"/>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2.2 Has access to relevant Skills</a:t>
                </a:r>
              </a:p>
            </p:txBody>
          </p:sp>
          <p:sp>
            <p:nvSpPr>
              <p:cNvPr id="20" name="Rectangle 19">
                <a:extLst>
                  <a:ext uri="{FF2B5EF4-FFF2-40B4-BE49-F238E27FC236}">
                    <a16:creationId xmlns:a16="http://schemas.microsoft.com/office/drawing/2014/main" id="{9F37F4CF-F2D8-034D-A020-A9BF5840C736}"/>
                  </a:ext>
                </a:extLst>
              </p:cNvPr>
              <p:cNvSpPr/>
              <p:nvPr/>
            </p:nvSpPr>
            <p:spPr>
              <a:xfrm>
                <a:off x="-4209157" y="3942934"/>
                <a:ext cx="2153963" cy="555966"/>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2.3 Operates independently </a:t>
                </a:r>
              </a:p>
            </p:txBody>
          </p:sp>
          <p:sp>
            <p:nvSpPr>
              <p:cNvPr id="21" name="Rectangle 20">
                <a:extLst>
                  <a:ext uri="{FF2B5EF4-FFF2-40B4-BE49-F238E27FC236}">
                    <a16:creationId xmlns:a16="http://schemas.microsoft.com/office/drawing/2014/main" id="{3A99A30A-B34E-F346-919F-C9544B21E74C}"/>
                  </a:ext>
                </a:extLst>
              </p:cNvPr>
              <p:cNvSpPr/>
              <p:nvPr/>
            </p:nvSpPr>
            <p:spPr>
              <a:xfrm>
                <a:off x="-1900777" y="3951353"/>
                <a:ext cx="2080344" cy="54754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2.4 Provides oversight of the system of internal control</a:t>
                </a:r>
              </a:p>
            </p:txBody>
          </p:sp>
        </p:grpSp>
        <p:sp>
          <p:nvSpPr>
            <p:cNvPr id="56" name="Oval 55">
              <a:extLst>
                <a:ext uri="{FF2B5EF4-FFF2-40B4-BE49-F238E27FC236}">
                  <a16:creationId xmlns:a16="http://schemas.microsoft.com/office/drawing/2014/main" id="{57DFAF33-E8EE-BA4E-8396-2F7D69F8C698}"/>
                </a:ext>
              </a:extLst>
            </p:cNvPr>
            <p:cNvSpPr/>
            <p:nvPr/>
          </p:nvSpPr>
          <p:spPr>
            <a:xfrm>
              <a:off x="4290543" y="1056496"/>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2</a:t>
              </a:r>
            </a:p>
          </p:txBody>
        </p:sp>
      </p:grpSp>
      <p:grpSp>
        <p:nvGrpSpPr>
          <p:cNvPr id="50" name="Group 49">
            <a:extLst>
              <a:ext uri="{FF2B5EF4-FFF2-40B4-BE49-F238E27FC236}">
                <a16:creationId xmlns:a16="http://schemas.microsoft.com/office/drawing/2014/main" id="{7BD1DB89-7DA3-9448-91B1-B03311955A9A}"/>
              </a:ext>
            </a:extLst>
          </p:cNvPr>
          <p:cNvGrpSpPr/>
          <p:nvPr/>
        </p:nvGrpSpPr>
        <p:grpSpPr>
          <a:xfrm>
            <a:off x="5774061" y="3341795"/>
            <a:ext cx="2969616" cy="3230435"/>
            <a:chOff x="5966713" y="3246391"/>
            <a:chExt cx="2969616" cy="3230435"/>
          </a:xfrm>
        </p:grpSpPr>
        <p:sp>
          <p:nvSpPr>
            <p:cNvPr id="32" name="Rectangle 31">
              <a:extLst>
                <a:ext uri="{FF2B5EF4-FFF2-40B4-BE49-F238E27FC236}">
                  <a16:creationId xmlns:a16="http://schemas.microsoft.com/office/drawing/2014/main" id="{B0769CDA-29A5-5E4A-88AA-C8C4178CF5E6}"/>
                </a:ext>
              </a:extLst>
            </p:cNvPr>
            <p:cNvSpPr/>
            <p:nvPr/>
          </p:nvSpPr>
          <p:spPr>
            <a:xfrm>
              <a:off x="5966713" y="3246391"/>
              <a:ext cx="2967627" cy="879892"/>
            </a:xfrm>
            <a:prstGeom prst="rect">
              <a:avLst/>
            </a:prstGeom>
            <a:no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The organization holds individuals accountable for their Internal Control responsibilities in the pursuit of objectives</a:t>
              </a:r>
            </a:p>
          </p:txBody>
        </p:sp>
        <p:sp>
          <p:nvSpPr>
            <p:cNvPr id="33" name="Rectangle 32">
              <a:extLst>
                <a:ext uri="{FF2B5EF4-FFF2-40B4-BE49-F238E27FC236}">
                  <a16:creationId xmlns:a16="http://schemas.microsoft.com/office/drawing/2014/main" id="{8941D469-B3D2-464A-B3DC-22C0B90C6230}"/>
                </a:ext>
              </a:extLst>
            </p:cNvPr>
            <p:cNvSpPr/>
            <p:nvPr/>
          </p:nvSpPr>
          <p:spPr>
            <a:xfrm>
              <a:off x="5972120" y="4269308"/>
              <a:ext cx="1442793" cy="98852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5.1 Enforces accountability through structures authorities and responsibilities </a:t>
              </a:r>
            </a:p>
          </p:txBody>
        </p:sp>
        <p:sp>
          <p:nvSpPr>
            <p:cNvPr id="34" name="Rectangle 33">
              <a:extLst>
                <a:ext uri="{FF2B5EF4-FFF2-40B4-BE49-F238E27FC236}">
                  <a16:creationId xmlns:a16="http://schemas.microsoft.com/office/drawing/2014/main" id="{D528A930-A50E-674C-82F0-84F22B1872EB}"/>
                </a:ext>
              </a:extLst>
            </p:cNvPr>
            <p:cNvSpPr/>
            <p:nvPr/>
          </p:nvSpPr>
          <p:spPr>
            <a:xfrm>
              <a:off x="7485946" y="5342009"/>
              <a:ext cx="1442792" cy="59775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5.4 Considers excessive pressures</a:t>
              </a:r>
            </a:p>
          </p:txBody>
        </p:sp>
        <p:sp>
          <p:nvSpPr>
            <p:cNvPr id="35" name="Rectangle 34">
              <a:extLst>
                <a:ext uri="{FF2B5EF4-FFF2-40B4-BE49-F238E27FC236}">
                  <a16:creationId xmlns:a16="http://schemas.microsoft.com/office/drawing/2014/main" id="{496A9D19-742E-4B4E-8415-5C7A8C096FCC}"/>
                </a:ext>
              </a:extLst>
            </p:cNvPr>
            <p:cNvSpPr/>
            <p:nvPr/>
          </p:nvSpPr>
          <p:spPr>
            <a:xfrm>
              <a:off x="5966713" y="6035912"/>
              <a:ext cx="2969616" cy="440914"/>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5.5 Evaluates performance and rewards or disciplines individuals</a:t>
              </a:r>
            </a:p>
          </p:txBody>
        </p:sp>
        <p:sp>
          <p:nvSpPr>
            <p:cNvPr id="36" name="Rectangle 35">
              <a:extLst>
                <a:ext uri="{FF2B5EF4-FFF2-40B4-BE49-F238E27FC236}">
                  <a16:creationId xmlns:a16="http://schemas.microsoft.com/office/drawing/2014/main" id="{1ADD750B-4D63-4149-B8F9-285F7E018817}"/>
                </a:ext>
              </a:extLst>
            </p:cNvPr>
            <p:cNvSpPr/>
            <p:nvPr/>
          </p:nvSpPr>
          <p:spPr>
            <a:xfrm>
              <a:off x="7485946" y="4268402"/>
              <a:ext cx="1448394" cy="988528"/>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5.2 Establishes performance measures incentives and rewards</a:t>
              </a:r>
            </a:p>
          </p:txBody>
        </p:sp>
      </p:grpSp>
      <p:sp>
        <p:nvSpPr>
          <p:cNvPr id="57" name="Oval 56">
            <a:extLst>
              <a:ext uri="{FF2B5EF4-FFF2-40B4-BE49-F238E27FC236}">
                <a16:creationId xmlns:a16="http://schemas.microsoft.com/office/drawing/2014/main" id="{806E9847-1EE5-AE4E-8F5B-EDD34E335A7B}"/>
              </a:ext>
            </a:extLst>
          </p:cNvPr>
          <p:cNvSpPr/>
          <p:nvPr/>
        </p:nvSpPr>
        <p:spPr>
          <a:xfrm>
            <a:off x="5673671" y="3240034"/>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5</a:t>
            </a:r>
          </a:p>
        </p:txBody>
      </p:sp>
      <p:sp>
        <p:nvSpPr>
          <p:cNvPr id="46" name="Rectangle 45">
            <a:extLst>
              <a:ext uri="{FF2B5EF4-FFF2-40B4-BE49-F238E27FC236}">
                <a16:creationId xmlns:a16="http://schemas.microsoft.com/office/drawing/2014/main" id="{4AAD54AD-726D-A64D-9577-EB17B896595C}"/>
              </a:ext>
            </a:extLst>
          </p:cNvPr>
          <p:cNvSpPr/>
          <p:nvPr/>
        </p:nvSpPr>
        <p:spPr>
          <a:xfrm>
            <a:off x="5774061" y="5437413"/>
            <a:ext cx="1442792" cy="597757"/>
          </a:xfrm>
          <a:prstGeom prst="rect">
            <a:avLst/>
          </a:prstGeom>
          <a:noFill/>
          <a:ln w="28575">
            <a:solidFill>
              <a:srgbClr val="932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PF 5.3 Evaluates Performance measure relevance</a:t>
            </a:r>
          </a:p>
        </p:txBody>
      </p:sp>
    </p:spTree>
    <p:extLst>
      <p:ext uri="{BB962C8B-B14F-4D97-AF65-F5344CB8AC3E}">
        <p14:creationId xmlns:p14="http://schemas.microsoft.com/office/powerpoint/2010/main" val="2258110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ocument 29">
            <a:extLst>
              <a:ext uri="{FF2B5EF4-FFF2-40B4-BE49-F238E27FC236}">
                <a16:creationId xmlns:a16="http://schemas.microsoft.com/office/drawing/2014/main" id="{6D507610-C777-2646-ADCB-81CC86909ACE}"/>
              </a:ext>
            </a:extLst>
          </p:cNvPr>
          <p:cNvSpPr/>
          <p:nvPr/>
        </p:nvSpPr>
        <p:spPr>
          <a:xfrm>
            <a:off x="7045724" y="773642"/>
            <a:ext cx="1423780" cy="80588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Policy on sexual harassment</a:t>
            </a:r>
          </a:p>
        </p:txBody>
      </p:sp>
      <p:sp>
        <p:nvSpPr>
          <p:cNvPr id="10" name="Rounded Rectangle 9">
            <a:extLst>
              <a:ext uri="{FF2B5EF4-FFF2-40B4-BE49-F238E27FC236}">
                <a16:creationId xmlns:a16="http://schemas.microsoft.com/office/drawing/2014/main" id="{DF84657D-9791-F747-BC6B-7A017668E337}"/>
              </a:ext>
            </a:extLst>
          </p:cNvPr>
          <p:cNvSpPr/>
          <p:nvPr/>
        </p:nvSpPr>
        <p:spPr>
          <a:xfrm>
            <a:off x="2236286" y="779150"/>
            <a:ext cx="819151" cy="437245"/>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Values</a:t>
            </a:r>
          </a:p>
        </p:txBody>
      </p:sp>
      <p:sp>
        <p:nvSpPr>
          <p:cNvPr id="11" name="Rounded Rectangle 10">
            <a:extLst>
              <a:ext uri="{FF2B5EF4-FFF2-40B4-BE49-F238E27FC236}">
                <a16:creationId xmlns:a16="http://schemas.microsoft.com/office/drawing/2014/main" id="{B6E9A138-AB49-1D49-ADA9-635E5581AA1E}"/>
              </a:ext>
            </a:extLst>
          </p:cNvPr>
          <p:cNvSpPr/>
          <p:nvPr/>
        </p:nvSpPr>
        <p:spPr>
          <a:xfrm>
            <a:off x="284745" y="820111"/>
            <a:ext cx="1016207" cy="437245"/>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Behavior</a:t>
            </a:r>
          </a:p>
        </p:txBody>
      </p:sp>
      <p:sp>
        <p:nvSpPr>
          <p:cNvPr id="12" name="Rounded Rectangle 11">
            <a:extLst>
              <a:ext uri="{FF2B5EF4-FFF2-40B4-BE49-F238E27FC236}">
                <a16:creationId xmlns:a16="http://schemas.microsoft.com/office/drawing/2014/main" id="{EFA6F801-46CE-D24C-9F76-31D8B0799BE3}"/>
              </a:ext>
            </a:extLst>
          </p:cNvPr>
          <p:cNvSpPr/>
          <p:nvPr/>
        </p:nvSpPr>
        <p:spPr>
          <a:xfrm>
            <a:off x="985012" y="222296"/>
            <a:ext cx="1383190" cy="457052"/>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Operating style</a:t>
            </a:r>
          </a:p>
        </p:txBody>
      </p:sp>
      <p:sp>
        <p:nvSpPr>
          <p:cNvPr id="13" name="Oval 12">
            <a:extLst>
              <a:ext uri="{FF2B5EF4-FFF2-40B4-BE49-F238E27FC236}">
                <a16:creationId xmlns:a16="http://schemas.microsoft.com/office/drawing/2014/main" id="{878B6ACE-0A8F-3340-ABA0-DA1145D10A32}"/>
              </a:ext>
            </a:extLst>
          </p:cNvPr>
          <p:cNvSpPr/>
          <p:nvPr/>
        </p:nvSpPr>
        <p:spPr>
          <a:xfrm>
            <a:off x="924317" y="1289390"/>
            <a:ext cx="1727201" cy="1147839"/>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1.1 Sets the tone at the top</a:t>
            </a:r>
          </a:p>
        </p:txBody>
      </p:sp>
      <p:sp>
        <p:nvSpPr>
          <p:cNvPr id="14" name="Rounded Rectangle 13">
            <a:extLst>
              <a:ext uri="{FF2B5EF4-FFF2-40B4-BE49-F238E27FC236}">
                <a16:creationId xmlns:a16="http://schemas.microsoft.com/office/drawing/2014/main" id="{8E266400-9472-5144-B548-4D8F658A5D8B}"/>
              </a:ext>
            </a:extLst>
          </p:cNvPr>
          <p:cNvSpPr/>
          <p:nvPr/>
        </p:nvSpPr>
        <p:spPr>
          <a:xfrm>
            <a:off x="2331356" y="2475244"/>
            <a:ext cx="1832699" cy="949472"/>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sets high personal standards of behavior</a:t>
            </a:r>
          </a:p>
        </p:txBody>
      </p:sp>
      <p:sp>
        <p:nvSpPr>
          <p:cNvPr id="15" name="Oval 14">
            <a:extLst>
              <a:ext uri="{FF2B5EF4-FFF2-40B4-BE49-F238E27FC236}">
                <a16:creationId xmlns:a16="http://schemas.microsoft.com/office/drawing/2014/main" id="{89327C71-1E27-6E4D-906D-A307DF7B7184}"/>
              </a:ext>
            </a:extLst>
          </p:cNvPr>
          <p:cNvSpPr/>
          <p:nvPr/>
        </p:nvSpPr>
        <p:spPr>
          <a:xfrm>
            <a:off x="5052335" y="1144874"/>
            <a:ext cx="1727201" cy="1147839"/>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1.2 Establishes standards of conduct</a:t>
            </a:r>
          </a:p>
        </p:txBody>
      </p:sp>
      <p:sp>
        <p:nvSpPr>
          <p:cNvPr id="16" name="Oval 15">
            <a:extLst>
              <a:ext uri="{FF2B5EF4-FFF2-40B4-BE49-F238E27FC236}">
                <a16:creationId xmlns:a16="http://schemas.microsoft.com/office/drawing/2014/main" id="{9A759B6A-F3D7-124F-9E9D-44B7BA02ACA9}"/>
              </a:ext>
            </a:extLst>
          </p:cNvPr>
          <p:cNvSpPr/>
          <p:nvPr/>
        </p:nvSpPr>
        <p:spPr>
          <a:xfrm>
            <a:off x="6095048" y="3471593"/>
            <a:ext cx="1831965"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1.3 Evaluate adherence to standards of conduct</a:t>
            </a:r>
          </a:p>
        </p:txBody>
      </p:sp>
      <p:sp>
        <p:nvSpPr>
          <p:cNvPr id="17" name="Oval 16">
            <a:extLst>
              <a:ext uri="{FF2B5EF4-FFF2-40B4-BE49-F238E27FC236}">
                <a16:creationId xmlns:a16="http://schemas.microsoft.com/office/drawing/2014/main" id="{BB9A6C90-9E5C-7341-A87A-615F17007099}"/>
              </a:ext>
            </a:extLst>
          </p:cNvPr>
          <p:cNvSpPr/>
          <p:nvPr/>
        </p:nvSpPr>
        <p:spPr>
          <a:xfrm>
            <a:off x="2480752" y="4406390"/>
            <a:ext cx="1796724" cy="1312915"/>
          </a:xfrm>
          <a:prstGeom prst="ellipse">
            <a:avLst/>
          </a:prstGeom>
          <a:gradFill flip="none" rotWithShape="1">
            <a:gsLst>
              <a:gs pos="0">
                <a:srgbClr val="9B55CE">
                  <a:tint val="66000"/>
                  <a:satMod val="160000"/>
                </a:srgbClr>
              </a:gs>
              <a:gs pos="4700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 Addresses deviations promptly</a:t>
            </a:r>
          </a:p>
        </p:txBody>
      </p:sp>
      <p:sp>
        <p:nvSpPr>
          <p:cNvPr id="20" name="Document 19">
            <a:extLst>
              <a:ext uri="{FF2B5EF4-FFF2-40B4-BE49-F238E27FC236}">
                <a16:creationId xmlns:a16="http://schemas.microsoft.com/office/drawing/2014/main" id="{7667D7D0-A40F-6A4C-A41A-BB7914888EE2}"/>
              </a:ext>
            </a:extLst>
          </p:cNvPr>
          <p:cNvSpPr/>
          <p:nvPr/>
        </p:nvSpPr>
        <p:spPr>
          <a:xfrm>
            <a:off x="360129" y="3445611"/>
            <a:ext cx="1543719" cy="1184153"/>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Regular reports to staff of disciplinary action taken</a:t>
            </a:r>
          </a:p>
        </p:txBody>
      </p:sp>
      <p:sp>
        <p:nvSpPr>
          <p:cNvPr id="21" name="Document 20">
            <a:extLst>
              <a:ext uri="{FF2B5EF4-FFF2-40B4-BE49-F238E27FC236}">
                <a16:creationId xmlns:a16="http://schemas.microsoft.com/office/drawing/2014/main" id="{DF799A29-74DB-914A-8292-D1657778BA10}"/>
              </a:ext>
            </a:extLst>
          </p:cNvPr>
          <p:cNvSpPr/>
          <p:nvPr/>
        </p:nvSpPr>
        <p:spPr>
          <a:xfrm>
            <a:off x="7051784" y="2475244"/>
            <a:ext cx="1423780" cy="80588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Whistleblower protection policy</a:t>
            </a:r>
          </a:p>
        </p:txBody>
      </p:sp>
      <p:sp>
        <p:nvSpPr>
          <p:cNvPr id="19" name="Document 18">
            <a:extLst>
              <a:ext uri="{FF2B5EF4-FFF2-40B4-BE49-F238E27FC236}">
                <a16:creationId xmlns:a16="http://schemas.microsoft.com/office/drawing/2014/main" id="{C5C40FAB-C506-CA41-A8FA-315D36C49CEE}"/>
              </a:ext>
            </a:extLst>
          </p:cNvPr>
          <p:cNvSpPr/>
          <p:nvPr/>
        </p:nvSpPr>
        <p:spPr>
          <a:xfrm>
            <a:off x="5434129" y="2475244"/>
            <a:ext cx="1423780" cy="911167"/>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Anti-fraud and anti- corruption  policy</a:t>
            </a:r>
          </a:p>
        </p:txBody>
      </p:sp>
      <p:sp>
        <p:nvSpPr>
          <p:cNvPr id="22" name="Rounded Rectangle 21">
            <a:extLst>
              <a:ext uri="{FF2B5EF4-FFF2-40B4-BE49-F238E27FC236}">
                <a16:creationId xmlns:a16="http://schemas.microsoft.com/office/drawing/2014/main" id="{32AD751F-8D2F-3441-A899-EFC5BDDAC0DE}"/>
              </a:ext>
            </a:extLst>
          </p:cNvPr>
          <p:cNvSpPr/>
          <p:nvPr/>
        </p:nvSpPr>
        <p:spPr>
          <a:xfrm>
            <a:off x="4925173" y="5062848"/>
            <a:ext cx="1510960" cy="539496"/>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Management reviews</a:t>
            </a:r>
          </a:p>
        </p:txBody>
      </p:sp>
      <p:sp>
        <p:nvSpPr>
          <p:cNvPr id="23" name="Rounded Rectangle 22">
            <a:extLst>
              <a:ext uri="{FF2B5EF4-FFF2-40B4-BE49-F238E27FC236}">
                <a16:creationId xmlns:a16="http://schemas.microsoft.com/office/drawing/2014/main" id="{9C4660CE-3D9F-2C4A-87D0-FD5E37FA1827}"/>
              </a:ext>
            </a:extLst>
          </p:cNvPr>
          <p:cNvSpPr/>
          <p:nvPr/>
        </p:nvSpPr>
        <p:spPr>
          <a:xfrm>
            <a:off x="5816082" y="5864360"/>
            <a:ext cx="1421021" cy="794416"/>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Personal performance assessments </a:t>
            </a:r>
          </a:p>
        </p:txBody>
      </p:sp>
      <p:sp>
        <p:nvSpPr>
          <p:cNvPr id="24" name="Rounded Rectangle 23">
            <a:extLst>
              <a:ext uri="{FF2B5EF4-FFF2-40B4-BE49-F238E27FC236}">
                <a16:creationId xmlns:a16="http://schemas.microsoft.com/office/drawing/2014/main" id="{DD021A10-F385-C344-9D2D-29DF5A0FF9A2}"/>
              </a:ext>
            </a:extLst>
          </p:cNvPr>
          <p:cNvSpPr/>
          <p:nvPr/>
        </p:nvSpPr>
        <p:spPr>
          <a:xfrm>
            <a:off x="7101491" y="5091889"/>
            <a:ext cx="1383190" cy="457052"/>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Investigations</a:t>
            </a:r>
          </a:p>
        </p:txBody>
      </p:sp>
      <p:sp>
        <p:nvSpPr>
          <p:cNvPr id="28" name="Rounded Rectangle 27">
            <a:extLst>
              <a:ext uri="{FF2B5EF4-FFF2-40B4-BE49-F238E27FC236}">
                <a16:creationId xmlns:a16="http://schemas.microsoft.com/office/drawing/2014/main" id="{C28AB254-5E83-C34C-8D9D-93D385BA82EC}"/>
              </a:ext>
            </a:extLst>
          </p:cNvPr>
          <p:cNvSpPr/>
          <p:nvPr/>
        </p:nvSpPr>
        <p:spPr>
          <a:xfrm>
            <a:off x="455601" y="4916724"/>
            <a:ext cx="1352776" cy="1231906"/>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Takes disciplinary action when needed</a:t>
            </a:r>
          </a:p>
        </p:txBody>
      </p:sp>
      <p:cxnSp>
        <p:nvCxnSpPr>
          <p:cNvPr id="3" name="Straight Arrow Connector 2">
            <a:extLst>
              <a:ext uri="{FF2B5EF4-FFF2-40B4-BE49-F238E27FC236}">
                <a16:creationId xmlns:a16="http://schemas.microsoft.com/office/drawing/2014/main" id="{37F98017-A3AF-FF48-ABD1-F187E97724FE}"/>
              </a:ext>
            </a:extLst>
          </p:cNvPr>
          <p:cNvCxnSpPr>
            <a:cxnSpLocks/>
            <a:stCxn id="15" idx="6"/>
            <a:endCxn id="18" idx="1"/>
          </p:cNvCxnSpPr>
          <p:nvPr/>
        </p:nvCxnSpPr>
        <p:spPr>
          <a:xfrm>
            <a:off x="6779536" y="1718794"/>
            <a:ext cx="725135" cy="289033"/>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 name="Straight Arrow Connector 6">
            <a:extLst>
              <a:ext uri="{FF2B5EF4-FFF2-40B4-BE49-F238E27FC236}">
                <a16:creationId xmlns:a16="http://schemas.microsoft.com/office/drawing/2014/main" id="{6D80BE91-CA55-2A4C-932C-F581496ED226}"/>
              </a:ext>
            </a:extLst>
          </p:cNvPr>
          <p:cNvCxnSpPr>
            <a:cxnSpLocks/>
            <a:stCxn id="15" idx="4"/>
            <a:endCxn id="19" idx="0"/>
          </p:cNvCxnSpPr>
          <p:nvPr/>
        </p:nvCxnSpPr>
        <p:spPr>
          <a:xfrm>
            <a:off x="5915936" y="2292713"/>
            <a:ext cx="230083" cy="18253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1" name="Straight Arrow Connector 30">
            <a:extLst>
              <a:ext uri="{FF2B5EF4-FFF2-40B4-BE49-F238E27FC236}">
                <a16:creationId xmlns:a16="http://schemas.microsoft.com/office/drawing/2014/main" id="{106011F0-5EA1-CD42-B405-DC4A35FC7754}"/>
              </a:ext>
            </a:extLst>
          </p:cNvPr>
          <p:cNvCxnSpPr>
            <a:cxnSpLocks/>
            <a:stCxn id="15" idx="5"/>
            <a:endCxn id="21" idx="0"/>
          </p:cNvCxnSpPr>
          <p:nvPr/>
        </p:nvCxnSpPr>
        <p:spPr>
          <a:xfrm>
            <a:off x="6526593" y="2124616"/>
            <a:ext cx="1237081" cy="350628"/>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2" name="Straight Arrow Connector 31">
            <a:extLst>
              <a:ext uri="{FF2B5EF4-FFF2-40B4-BE49-F238E27FC236}">
                <a16:creationId xmlns:a16="http://schemas.microsoft.com/office/drawing/2014/main" id="{16E3BC56-60B5-974B-8AA3-51F11F3E44E4}"/>
              </a:ext>
            </a:extLst>
          </p:cNvPr>
          <p:cNvCxnSpPr>
            <a:cxnSpLocks/>
            <a:stCxn id="15" idx="7"/>
            <a:endCxn id="30" idx="1"/>
          </p:cNvCxnSpPr>
          <p:nvPr/>
        </p:nvCxnSpPr>
        <p:spPr>
          <a:xfrm flipV="1">
            <a:off x="6526593" y="1176584"/>
            <a:ext cx="519131" cy="136387"/>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5" name="Straight Arrow Connector 34">
            <a:extLst>
              <a:ext uri="{FF2B5EF4-FFF2-40B4-BE49-F238E27FC236}">
                <a16:creationId xmlns:a16="http://schemas.microsoft.com/office/drawing/2014/main" id="{7C4AFA6F-2093-6D49-90D4-962B875BBBAC}"/>
              </a:ext>
            </a:extLst>
          </p:cNvPr>
          <p:cNvCxnSpPr>
            <a:cxnSpLocks/>
            <a:stCxn id="11" idx="2"/>
            <a:endCxn id="13" idx="1"/>
          </p:cNvCxnSpPr>
          <p:nvPr/>
        </p:nvCxnSpPr>
        <p:spPr>
          <a:xfrm>
            <a:off x="792849" y="1257356"/>
            <a:ext cx="384411" cy="20013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a:extLst>
              <a:ext uri="{FF2B5EF4-FFF2-40B4-BE49-F238E27FC236}">
                <a16:creationId xmlns:a16="http://schemas.microsoft.com/office/drawing/2014/main" id="{4B35B26B-0BF8-5D42-91C2-06F6F79A1E3D}"/>
              </a:ext>
            </a:extLst>
          </p:cNvPr>
          <p:cNvCxnSpPr>
            <a:cxnSpLocks/>
            <a:stCxn id="10" idx="2"/>
            <a:endCxn id="13" idx="7"/>
          </p:cNvCxnSpPr>
          <p:nvPr/>
        </p:nvCxnSpPr>
        <p:spPr>
          <a:xfrm flipH="1">
            <a:off x="2398575" y="1216395"/>
            <a:ext cx="247287" cy="241092"/>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Straight Arrow Connector 36">
            <a:extLst>
              <a:ext uri="{FF2B5EF4-FFF2-40B4-BE49-F238E27FC236}">
                <a16:creationId xmlns:a16="http://schemas.microsoft.com/office/drawing/2014/main" id="{F93F2211-4F34-754E-BC33-F9FA2DCA1F0B}"/>
              </a:ext>
            </a:extLst>
          </p:cNvPr>
          <p:cNvCxnSpPr>
            <a:cxnSpLocks/>
            <a:stCxn id="12" idx="2"/>
            <a:endCxn id="13" idx="0"/>
          </p:cNvCxnSpPr>
          <p:nvPr/>
        </p:nvCxnSpPr>
        <p:spPr>
          <a:xfrm>
            <a:off x="1676607" y="679348"/>
            <a:ext cx="111311" cy="610042"/>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0" name="Straight Arrow Connector 49">
            <a:extLst>
              <a:ext uri="{FF2B5EF4-FFF2-40B4-BE49-F238E27FC236}">
                <a16:creationId xmlns:a16="http://schemas.microsoft.com/office/drawing/2014/main" id="{949C6578-E42C-A049-8E7D-CC0304D2A76B}"/>
              </a:ext>
            </a:extLst>
          </p:cNvPr>
          <p:cNvCxnSpPr>
            <a:cxnSpLocks/>
            <a:stCxn id="16" idx="5"/>
            <a:endCxn id="24" idx="0"/>
          </p:cNvCxnSpPr>
          <p:nvPr/>
        </p:nvCxnSpPr>
        <p:spPr>
          <a:xfrm>
            <a:off x="7658728" y="4585375"/>
            <a:ext cx="134358" cy="506514"/>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1" name="Straight Arrow Connector 50">
            <a:extLst>
              <a:ext uri="{FF2B5EF4-FFF2-40B4-BE49-F238E27FC236}">
                <a16:creationId xmlns:a16="http://schemas.microsoft.com/office/drawing/2014/main" id="{E3624A52-C155-7B40-AC95-43C8ACE48389}"/>
              </a:ext>
            </a:extLst>
          </p:cNvPr>
          <p:cNvCxnSpPr>
            <a:cxnSpLocks/>
            <a:stCxn id="28" idx="0"/>
            <a:endCxn id="20" idx="2"/>
          </p:cNvCxnSpPr>
          <p:nvPr/>
        </p:nvCxnSpPr>
        <p:spPr>
          <a:xfrm flipV="1">
            <a:off x="1131989" y="4551478"/>
            <a:ext cx="0" cy="365246"/>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2" name="Straight Arrow Connector 51">
            <a:extLst>
              <a:ext uri="{FF2B5EF4-FFF2-40B4-BE49-F238E27FC236}">
                <a16:creationId xmlns:a16="http://schemas.microsoft.com/office/drawing/2014/main" id="{D2DACB6E-ADEC-0B44-A7A7-03C5A0404700}"/>
              </a:ext>
            </a:extLst>
          </p:cNvPr>
          <p:cNvCxnSpPr>
            <a:cxnSpLocks/>
            <a:stCxn id="16" idx="3"/>
            <a:endCxn id="22" idx="0"/>
          </p:cNvCxnSpPr>
          <p:nvPr/>
        </p:nvCxnSpPr>
        <p:spPr>
          <a:xfrm flipH="1">
            <a:off x="5680653" y="4585375"/>
            <a:ext cx="682680" cy="477473"/>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3" name="Straight Arrow Connector 52">
            <a:extLst>
              <a:ext uri="{FF2B5EF4-FFF2-40B4-BE49-F238E27FC236}">
                <a16:creationId xmlns:a16="http://schemas.microsoft.com/office/drawing/2014/main" id="{65800645-1924-4340-A0A3-0E8F786B6E07}"/>
              </a:ext>
            </a:extLst>
          </p:cNvPr>
          <p:cNvCxnSpPr>
            <a:cxnSpLocks/>
            <a:stCxn id="16" idx="4"/>
            <a:endCxn id="23" idx="0"/>
          </p:cNvCxnSpPr>
          <p:nvPr/>
        </p:nvCxnSpPr>
        <p:spPr>
          <a:xfrm flipH="1">
            <a:off x="6526593" y="4776470"/>
            <a:ext cx="484438" cy="108789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4" name="Straight Arrow Connector 53">
            <a:extLst>
              <a:ext uri="{FF2B5EF4-FFF2-40B4-BE49-F238E27FC236}">
                <a16:creationId xmlns:a16="http://schemas.microsoft.com/office/drawing/2014/main" id="{DDBEAAF4-C907-134C-A918-2188B7B1ED54}"/>
              </a:ext>
            </a:extLst>
          </p:cNvPr>
          <p:cNvCxnSpPr>
            <a:cxnSpLocks/>
            <a:stCxn id="13" idx="4"/>
            <a:endCxn id="14" idx="1"/>
          </p:cNvCxnSpPr>
          <p:nvPr/>
        </p:nvCxnSpPr>
        <p:spPr>
          <a:xfrm>
            <a:off x="1787918" y="2437229"/>
            <a:ext cx="543438" cy="51275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3" name="Straight Arrow Connector 82">
            <a:extLst>
              <a:ext uri="{FF2B5EF4-FFF2-40B4-BE49-F238E27FC236}">
                <a16:creationId xmlns:a16="http://schemas.microsoft.com/office/drawing/2014/main" id="{28BC119B-1885-AE42-B032-379754D28913}"/>
              </a:ext>
            </a:extLst>
          </p:cNvPr>
          <p:cNvCxnSpPr>
            <a:cxnSpLocks/>
            <a:stCxn id="17" idx="2"/>
            <a:endCxn id="28" idx="3"/>
          </p:cNvCxnSpPr>
          <p:nvPr/>
        </p:nvCxnSpPr>
        <p:spPr>
          <a:xfrm flipH="1">
            <a:off x="1808377" y="5062848"/>
            <a:ext cx="672375" cy="469829"/>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8" name="Document 17">
            <a:extLst>
              <a:ext uri="{FF2B5EF4-FFF2-40B4-BE49-F238E27FC236}">
                <a16:creationId xmlns:a16="http://schemas.microsoft.com/office/drawing/2014/main" id="{8F7ADB52-D46F-434C-B06B-B3343438B9E7}"/>
              </a:ext>
            </a:extLst>
          </p:cNvPr>
          <p:cNvSpPr/>
          <p:nvPr/>
        </p:nvSpPr>
        <p:spPr>
          <a:xfrm>
            <a:off x="7504671" y="1691900"/>
            <a:ext cx="1206348" cy="63185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Code of conduct </a:t>
            </a:r>
          </a:p>
        </p:txBody>
      </p:sp>
      <p:grpSp>
        <p:nvGrpSpPr>
          <p:cNvPr id="212" name="Group 211">
            <a:extLst>
              <a:ext uri="{FF2B5EF4-FFF2-40B4-BE49-F238E27FC236}">
                <a16:creationId xmlns:a16="http://schemas.microsoft.com/office/drawing/2014/main" id="{F856B2C0-B6A4-CE4C-8E8A-60DC6ACF472B}"/>
              </a:ext>
            </a:extLst>
          </p:cNvPr>
          <p:cNvGrpSpPr/>
          <p:nvPr/>
        </p:nvGrpSpPr>
        <p:grpSpPr>
          <a:xfrm>
            <a:off x="3247706" y="141242"/>
            <a:ext cx="3610203" cy="614389"/>
            <a:chOff x="3247706" y="141242"/>
            <a:chExt cx="3610203" cy="614389"/>
          </a:xfrm>
        </p:grpSpPr>
        <p:sp>
          <p:nvSpPr>
            <p:cNvPr id="5" name="Rectangle 4">
              <a:extLst>
                <a:ext uri="{FF2B5EF4-FFF2-40B4-BE49-F238E27FC236}">
                  <a16:creationId xmlns:a16="http://schemas.microsoft.com/office/drawing/2014/main" id="{E5F042CE-3C1A-144F-BE72-AB256EFBACBC}"/>
                </a:ext>
              </a:extLst>
            </p:cNvPr>
            <p:cNvSpPr/>
            <p:nvPr/>
          </p:nvSpPr>
          <p:spPr>
            <a:xfrm>
              <a:off x="3247706" y="141242"/>
              <a:ext cx="3610203" cy="614389"/>
            </a:xfrm>
            <a:prstGeom prst="rect">
              <a:avLst/>
            </a:prstGeom>
            <a:solidFill>
              <a:srgbClr val="F0B148"/>
            </a:solid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  The organization demonstrates a commitment to integrity and ethical Values</a:t>
              </a:r>
            </a:p>
          </p:txBody>
        </p:sp>
        <p:sp>
          <p:nvSpPr>
            <p:cNvPr id="211" name="Oval 210">
              <a:extLst>
                <a:ext uri="{FF2B5EF4-FFF2-40B4-BE49-F238E27FC236}">
                  <a16:creationId xmlns:a16="http://schemas.microsoft.com/office/drawing/2014/main" id="{0D832497-AEB7-B846-A4B1-161873C24A7E}"/>
                </a:ext>
              </a:extLst>
            </p:cNvPr>
            <p:cNvSpPr/>
            <p:nvPr/>
          </p:nvSpPr>
          <p:spPr>
            <a:xfrm>
              <a:off x="3458499" y="221160"/>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a:t>
              </a:r>
            </a:p>
          </p:txBody>
        </p:sp>
      </p:grpSp>
    </p:spTree>
    <p:extLst>
      <p:ext uri="{BB962C8B-B14F-4D97-AF65-F5344CB8AC3E}">
        <p14:creationId xmlns:p14="http://schemas.microsoft.com/office/powerpoint/2010/main" val="382967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 name="Group 162">
            <a:extLst>
              <a:ext uri="{FF2B5EF4-FFF2-40B4-BE49-F238E27FC236}">
                <a16:creationId xmlns:a16="http://schemas.microsoft.com/office/drawing/2014/main" id="{C28BA026-393D-194D-BC41-C40D0CC20250}"/>
              </a:ext>
            </a:extLst>
          </p:cNvPr>
          <p:cNvGrpSpPr/>
          <p:nvPr/>
        </p:nvGrpSpPr>
        <p:grpSpPr>
          <a:xfrm>
            <a:off x="5450449" y="3873405"/>
            <a:ext cx="3395833" cy="2608980"/>
            <a:chOff x="5513613" y="2912042"/>
            <a:chExt cx="3395833" cy="2608980"/>
          </a:xfrm>
        </p:grpSpPr>
        <p:sp>
          <p:nvSpPr>
            <p:cNvPr id="16" name="Oval 15">
              <a:extLst>
                <a:ext uri="{FF2B5EF4-FFF2-40B4-BE49-F238E27FC236}">
                  <a16:creationId xmlns:a16="http://schemas.microsoft.com/office/drawing/2014/main" id="{9A759B6A-F3D7-124F-9E9D-44B7BA02ACA9}"/>
                </a:ext>
              </a:extLst>
            </p:cNvPr>
            <p:cNvSpPr/>
            <p:nvPr/>
          </p:nvSpPr>
          <p:spPr>
            <a:xfrm>
              <a:off x="6242791" y="2912042"/>
              <a:ext cx="1831965"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2.3 Operates independently</a:t>
              </a:r>
            </a:p>
          </p:txBody>
        </p:sp>
        <p:sp>
          <p:nvSpPr>
            <p:cNvPr id="22" name="Rounded Rectangle 21">
              <a:extLst>
                <a:ext uri="{FF2B5EF4-FFF2-40B4-BE49-F238E27FC236}">
                  <a16:creationId xmlns:a16="http://schemas.microsoft.com/office/drawing/2014/main" id="{32AD751F-8D2F-3441-A899-EFC5BDDAC0DE}"/>
                </a:ext>
              </a:extLst>
            </p:cNvPr>
            <p:cNvSpPr/>
            <p:nvPr/>
          </p:nvSpPr>
          <p:spPr>
            <a:xfrm>
              <a:off x="5513613" y="4502522"/>
              <a:ext cx="1607177" cy="101850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Governing body members are independent from managers </a:t>
              </a:r>
            </a:p>
          </p:txBody>
        </p:sp>
        <p:sp>
          <p:nvSpPr>
            <p:cNvPr id="24" name="Rounded Rectangle 23">
              <a:extLst>
                <a:ext uri="{FF2B5EF4-FFF2-40B4-BE49-F238E27FC236}">
                  <a16:creationId xmlns:a16="http://schemas.microsoft.com/office/drawing/2014/main" id="{DD021A10-F385-C344-9D2D-29DF5A0FF9A2}"/>
                </a:ext>
              </a:extLst>
            </p:cNvPr>
            <p:cNvSpPr/>
            <p:nvPr/>
          </p:nvSpPr>
          <p:spPr>
            <a:xfrm>
              <a:off x="7294782" y="4502522"/>
              <a:ext cx="1614664" cy="101850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Any conflicts of interest are identified by governing bodies</a:t>
              </a:r>
            </a:p>
          </p:txBody>
        </p:sp>
        <p:cxnSp>
          <p:nvCxnSpPr>
            <p:cNvPr id="50" name="Straight Arrow Connector 49">
              <a:extLst>
                <a:ext uri="{FF2B5EF4-FFF2-40B4-BE49-F238E27FC236}">
                  <a16:creationId xmlns:a16="http://schemas.microsoft.com/office/drawing/2014/main" id="{949C6578-E42C-A049-8E7D-CC0304D2A76B}"/>
                </a:ext>
              </a:extLst>
            </p:cNvPr>
            <p:cNvCxnSpPr>
              <a:cxnSpLocks/>
              <a:stCxn id="16" idx="5"/>
              <a:endCxn id="24" idx="0"/>
            </p:cNvCxnSpPr>
            <p:nvPr/>
          </p:nvCxnSpPr>
          <p:spPr>
            <a:xfrm>
              <a:off x="7806471" y="4025824"/>
              <a:ext cx="295643" cy="476698"/>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2" name="Straight Arrow Connector 51">
              <a:extLst>
                <a:ext uri="{FF2B5EF4-FFF2-40B4-BE49-F238E27FC236}">
                  <a16:creationId xmlns:a16="http://schemas.microsoft.com/office/drawing/2014/main" id="{D2DACB6E-ADEC-0B44-A7A7-03C5A0404700}"/>
                </a:ext>
              </a:extLst>
            </p:cNvPr>
            <p:cNvCxnSpPr>
              <a:cxnSpLocks/>
              <a:stCxn id="16" idx="3"/>
              <a:endCxn id="22" idx="0"/>
            </p:cNvCxnSpPr>
            <p:nvPr/>
          </p:nvCxnSpPr>
          <p:spPr>
            <a:xfrm flipH="1">
              <a:off x="6317202" y="4025824"/>
              <a:ext cx="193874" cy="476698"/>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
        <p:nvSpPr>
          <p:cNvPr id="5" name="Rectangle 4">
            <a:extLst>
              <a:ext uri="{FF2B5EF4-FFF2-40B4-BE49-F238E27FC236}">
                <a16:creationId xmlns:a16="http://schemas.microsoft.com/office/drawing/2014/main" id="{E5F042CE-3C1A-144F-BE72-AB256EFBACBC}"/>
              </a:ext>
            </a:extLst>
          </p:cNvPr>
          <p:cNvSpPr/>
          <p:nvPr/>
        </p:nvSpPr>
        <p:spPr>
          <a:xfrm>
            <a:off x="1295097" y="141614"/>
            <a:ext cx="6455679" cy="721788"/>
          </a:xfrm>
          <a:prstGeom prst="rect">
            <a:avLst/>
          </a:prstGeom>
          <a:solidFill>
            <a:srgbClr val="F0B148"/>
          </a:solid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        The governing bodies demonstrate independence from management and exercise oversight of the development and performance of internal control</a:t>
            </a:r>
          </a:p>
        </p:txBody>
      </p:sp>
      <p:sp>
        <p:nvSpPr>
          <p:cNvPr id="211" name="Oval 210">
            <a:extLst>
              <a:ext uri="{FF2B5EF4-FFF2-40B4-BE49-F238E27FC236}">
                <a16:creationId xmlns:a16="http://schemas.microsoft.com/office/drawing/2014/main" id="{0D832497-AEB7-B846-A4B1-161873C24A7E}"/>
              </a:ext>
            </a:extLst>
          </p:cNvPr>
          <p:cNvSpPr/>
          <p:nvPr/>
        </p:nvSpPr>
        <p:spPr>
          <a:xfrm>
            <a:off x="1717255" y="286941"/>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a:t>
            </a:r>
          </a:p>
        </p:txBody>
      </p:sp>
      <p:grpSp>
        <p:nvGrpSpPr>
          <p:cNvPr id="2" name="Group 1">
            <a:extLst>
              <a:ext uri="{FF2B5EF4-FFF2-40B4-BE49-F238E27FC236}">
                <a16:creationId xmlns:a16="http://schemas.microsoft.com/office/drawing/2014/main" id="{8B412558-3371-2441-9AD1-DDFDCAC6E5DB}"/>
              </a:ext>
            </a:extLst>
          </p:cNvPr>
          <p:cNvGrpSpPr/>
          <p:nvPr/>
        </p:nvGrpSpPr>
        <p:grpSpPr>
          <a:xfrm>
            <a:off x="575921" y="3873405"/>
            <a:ext cx="4297903" cy="2723480"/>
            <a:chOff x="712792" y="4057169"/>
            <a:chExt cx="4297903" cy="2723480"/>
          </a:xfrm>
        </p:grpSpPr>
        <p:sp>
          <p:nvSpPr>
            <p:cNvPr id="14" name="Rounded Rectangle 13">
              <a:extLst>
                <a:ext uri="{FF2B5EF4-FFF2-40B4-BE49-F238E27FC236}">
                  <a16:creationId xmlns:a16="http://schemas.microsoft.com/office/drawing/2014/main" id="{8E266400-9472-5144-B548-4D8F658A5D8B}"/>
                </a:ext>
              </a:extLst>
            </p:cNvPr>
            <p:cNvSpPr/>
            <p:nvPr/>
          </p:nvSpPr>
          <p:spPr>
            <a:xfrm>
              <a:off x="727533" y="4141862"/>
              <a:ext cx="1712971" cy="643668"/>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Considers oversight body reports</a:t>
              </a:r>
            </a:p>
          </p:txBody>
        </p:sp>
        <p:sp>
          <p:nvSpPr>
            <p:cNvPr id="17" name="Oval 16">
              <a:extLst>
                <a:ext uri="{FF2B5EF4-FFF2-40B4-BE49-F238E27FC236}">
                  <a16:creationId xmlns:a16="http://schemas.microsoft.com/office/drawing/2014/main" id="{BB9A6C90-9E5C-7341-A87A-615F17007099}"/>
                </a:ext>
              </a:extLst>
            </p:cNvPr>
            <p:cNvSpPr/>
            <p:nvPr/>
          </p:nvSpPr>
          <p:spPr>
            <a:xfrm>
              <a:off x="2989816" y="4057169"/>
              <a:ext cx="1919026" cy="1312915"/>
            </a:xfrm>
            <a:prstGeom prst="ellipse">
              <a:avLst/>
            </a:prstGeom>
            <a:gradFill flip="none" rotWithShape="1">
              <a:gsLst>
                <a:gs pos="0">
                  <a:srgbClr val="9B55CE">
                    <a:tint val="66000"/>
                    <a:satMod val="160000"/>
                  </a:srgbClr>
                </a:gs>
                <a:gs pos="4700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1.4 Provides oversight of system of Internal Control</a:t>
              </a:r>
            </a:p>
          </p:txBody>
        </p:sp>
        <p:sp>
          <p:nvSpPr>
            <p:cNvPr id="20" name="Document 19">
              <a:extLst>
                <a:ext uri="{FF2B5EF4-FFF2-40B4-BE49-F238E27FC236}">
                  <a16:creationId xmlns:a16="http://schemas.microsoft.com/office/drawing/2014/main" id="{7667D7D0-A40F-6A4C-A41A-BB7914888EE2}"/>
                </a:ext>
              </a:extLst>
            </p:cNvPr>
            <p:cNvSpPr/>
            <p:nvPr/>
          </p:nvSpPr>
          <p:spPr>
            <a:xfrm>
              <a:off x="2900403" y="5833435"/>
              <a:ext cx="2110292" cy="94721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Reports of oversight bodies at second  and third line of defence</a:t>
              </a:r>
            </a:p>
          </p:txBody>
        </p:sp>
        <p:sp>
          <p:nvSpPr>
            <p:cNvPr id="28" name="Rounded Rectangle 27">
              <a:extLst>
                <a:ext uri="{FF2B5EF4-FFF2-40B4-BE49-F238E27FC236}">
                  <a16:creationId xmlns:a16="http://schemas.microsoft.com/office/drawing/2014/main" id="{C28AB254-5E83-C34C-8D9D-93D385BA82EC}"/>
                </a:ext>
              </a:extLst>
            </p:cNvPr>
            <p:cNvSpPr/>
            <p:nvPr/>
          </p:nvSpPr>
          <p:spPr>
            <a:xfrm>
              <a:off x="712792" y="5041315"/>
              <a:ext cx="1797268" cy="1656103"/>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Governing bodies retain oversight responsibility for the way management has designed internal control</a:t>
              </a:r>
            </a:p>
          </p:txBody>
        </p:sp>
        <p:cxnSp>
          <p:nvCxnSpPr>
            <p:cNvPr id="54" name="Straight Arrow Connector 53">
              <a:extLst>
                <a:ext uri="{FF2B5EF4-FFF2-40B4-BE49-F238E27FC236}">
                  <a16:creationId xmlns:a16="http://schemas.microsoft.com/office/drawing/2014/main" id="{DDBEAAF4-C907-134C-A918-2188B7B1ED54}"/>
                </a:ext>
              </a:extLst>
            </p:cNvPr>
            <p:cNvCxnSpPr>
              <a:cxnSpLocks/>
              <a:stCxn id="17" idx="2"/>
              <a:endCxn id="14" idx="3"/>
            </p:cNvCxnSpPr>
            <p:nvPr/>
          </p:nvCxnSpPr>
          <p:spPr>
            <a:xfrm flipH="1" flipV="1">
              <a:off x="2440504" y="4463696"/>
              <a:ext cx="549312" cy="24993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3" name="Straight Arrow Connector 82">
              <a:extLst>
                <a:ext uri="{FF2B5EF4-FFF2-40B4-BE49-F238E27FC236}">
                  <a16:creationId xmlns:a16="http://schemas.microsoft.com/office/drawing/2014/main" id="{28BC119B-1885-AE42-B032-379754D28913}"/>
                </a:ext>
              </a:extLst>
            </p:cNvPr>
            <p:cNvCxnSpPr>
              <a:cxnSpLocks/>
              <a:stCxn id="17" idx="3"/>
              <a:endCxn id="28" idx="3"/>
            </p:cNvCxnSpPr>
            <p:nvPr/>
          </p:nvCxnSpPr>
          <p:spPr>
            <a:xfrm flipH="1">
              <a:off x="2510060" y="5177812"/>
              <a:ext cx="760791" cy="691555"/>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95" name="Straight Arrow Connector 94">
              <a:extLst>
                <a:ext uri="{FF2B5EF4-FFF2-40B4-BE49-F238E27FC236}">
                  <a16:creationId xmlns:a16="http://schemas.microsoft.com/office/drawing/2014/main" id="{E319406C-FA69-7643-A6D9-B4A3619BFBA6}"/>
                </a:ext>
              </a:extLst>
            </p:cNvPr>
            <p:cNvCxnSpPr>
              <a:cxnSpLocks/>
              <a:stCxn id="20" idx="0"/>
              <a:endCxn id="17" idx="4"/>
            </p:cNvCxnSpPr>
            <p:nvPr/>
          </p:nvCxnSpPr>
          <p:spPr>
            <a:xfrm flipH="1" flipV="1">
              <a:off x="3949329" y="5370084"/>
              <a:ext cx="6220" cy="46335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4" name="Group 3">
            <a:extLst>
              <a:ext uri="{FF2B5EF4-FFF2-40B4-BE49-F238E27FC236}">
                <a16:creationId xmlns:a16="http://schemas.microsoft.com/office/drawing/2014/main" id="{BC0CD809-E80A-1849-91B9-6875D71C944D}"/>
              </a:ext>
            </a:extLst>
          </p:cNvPr>
          <p:cNvGrpSpPr/>
          <p:nvPr/>
        </p:nvGrpSpPr>
        <p:grpSpPr>
          <a:xfrm>
            <a:off x="4347902" y="1032967"/>
            <a:ext cx="4532512" cy="2385591"/>
            <a:chOff x="4522937" y="969897"/>
            <a:chExt cx="4532512" cy="2385591"/>
          </a:xfrm>
        </p:grpSpPr>
        <p:sp>
          <p:nvSpPr>
            <p:cNvPr id="15" name="Oval 14">
              <a:extLst>
                <a:ext uri="{FF2B5EF4-FFF2-40B4-BE49-F238E27FC236}">
                  <a16:creationId xmlns:a16="http://schemas.microsoft.com/office/drawing/2014/main" id="{89327C71-1E27-6E4D-906D-A307DF7B7184}"/>
                </a:ext>
              </a:extLst>
            </p:cNvPr>
            <p:cNvSpPr/>
            <p:nvPr/>
          </p:nvSpPr>
          <p:spPr>
            <a:xfrm>
              <a:off x="4522937" y="1119752"/>
              <a:ext cx="1727201" cy="1147839"/>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2.2 Has access to relevant skills</a:t>
              </a:r>
            </a:p>
          </p:txBody>
        </p:sp>
        <p:cxnSp>
          <p:nvCxnSpPr>
            <p:cNvPr id="32" name="Straight Arrow Connector 31">
              <a:extLst>
                <a:ext uri="{FF2B5EF4-FFF2-40B4-BE49-F238E27FC236}">
                  <a16:creationId xmlns:a16="http://schemas.microsoft.com/office/drawing/2014/main" id="{16E3BC56-60B5-974B-8AA3-51F11F3E44E4}"/>
                </a:ext>
              </a:extLst>
            </p:cNvPr>
            <p:cNvCxnSpPr>
              <a:cxnSpLocks/>
              <a:stCxn id="15" idx="6"/>
              <a:endCxn id="155" idx="1"/>
            </p:cNvCxnSpPr>
            <p:nvPr/>
          </p:nvCxnSpPr>
          <p:spPr>
            <a:xfrm>
              <a:off x="6250138" y="1693672"/>
              <a:ext cx="262193"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3" name="Rounded Rectangle 42">
              <a:extLst>
                <a:ext uri="{FF2B5EF4-FFF2-40B4-BE49-F238E27FC236}">
                  <a16:creationId xmlns:a16="http://schemas.microsoft.com/office/drawing/2014/main" id="{74A53F5F-FBBA-9144-AA3D-A86627274DFC}"/>
                </a:ext>
              </a:extLst>
            </p:cNvPr>
            <p:cNvSpPr/>
            <p:nvPr/>
          </p:nvSpPr>
          <p:spPr>
            <a:xfrm>
              <a:off x="8186627" y="1530093"/>
              <a:ext cx="868822" cy="647357"/>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Policy skills?</a:t>
              </a:r>
            </a:p>
          </p:txBody>
        </p:sp>
        <p:sp>
          <p:nvSpPr>
            <p:cNvPr id="44" name="Rounded Rectangle 43">
              <a:extLst>
                <a:ext uri="{FF2B5EF4-FFF2-40B4-BE49-F238E27FC236}">
                  <a16:creationId xmlns:a16="http://schemas.microsoft.com/office/drawing/2014/main" id="{9227D5B3-03CA-F74E-99BF-851D395C6291}"/>
                </a:ext>
              </a:extLst>
            </p:cNvPr>
            <p:cNvSpPr/>
            <p:nvPr/>
          </p:nvSpPr>
          <p:spPr>
            <a:xfrm>
              <a:off x="5960927" y="2640147"/>
              <a:ext cx="1102808" cy="715341"/>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Financial skills?</a:t>
              </a:r>
            </a:p>
          </p:txBody>
        </p:sp>
        <p:sp>
          <p:nvSpPr>
            <p:cNvPr id="55" name="Rounded Rectangle 54">
              <a:extLst>
                <a:ext uri="{FF2B5EF4-FFF2-40B4-BE49-F238E27FC236}">
                  <a16:creationId xmlns:a16="http://schemas.microsoft.com/office/drawing/2014/main" id="{ACD556B6-191F-9C46-9C30-C98FB28EA406}"/>
                </a:ext>
              </a:extLst>
            </p:cNvPr>
            <p:cNvSpPr/>
            <p:nvPr/>
          </p:nvSpPr>
          <p:spPr>
            <a:xfrm>
              <a:off x="7400299" y="2658774"/>
              <a:ext cx="1215061" cy="678086"/>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Investigation skills?</a:t>
              </a:r>
            </a:p>
          </p:txBody>
        </p:sp>
        <p:sp>
          <p:nvSpPr>
            <p:cNvPr id="155" name="Rounded Rectangle 154">
              <a:extLst>
                <a:ext uri="{FF2B5EF4-FFF2-40B4-BE49-F238E27FC236}">
                  <a16:creationId xmlns:a16="http://schemas.microsoft.com/office/drawing/2014/main" id="{E428F47A-D2E5-BC4E-85A7-A58C13EA50B4}"/>
                </a:ext>
              </a:extLst>
            </p:cNvPr>
            <p:cNvSpPr/>
            <p:nvPr/>
          </p:nvSpPr>
          <p:spPr>
            <a:xfrm>
              <a:off x="6512331" y="969897"/>
              <a:ext cx="1495499" cy="144755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Governing Body considers skills needed and addresses gaps in skills</a:t>
              </a:r>
            </a:p>
          </p:txBody>
        </p:sp>
      </p:grpSp>
      <p:grpSp>
        <p:nvGrpSpPr>
          <p:cNvPr id="6" name="Group 5">
            <a:extLst>
              <a:ext uri="{FF2B5EF4-FFF2-40B4-BE49-F238E27FC236}">
                <a16:creationId xmlns:a16="http://schemas.microsoft.com/office/drawing/2014/main" id="{F974F003-32E9-994A-B18E-6E0F2C17258C}"/>
              </a:ext>
            </a:extLst>
          </p:cNvPr>
          <p:cNvGrpSpPr/>
          <p:nvPr/>
        </p:nvGrpSpPr>
        <p:grpSpPr>
          <a:xfrm>
            <a:off x="254355" y="1177956"/>
            <a:ext cx="3831354" cy="2396677"/>
            <a:chOff x="76455" y="1143081"/>
            <a:chExt cx="3831354" cy="2396677"/>
          </a:xfrm>
        </p:grpSpPr>
        <p:sp>
          <p:nvSpPr>
            <p:cNvPr id="13" name="Oval 12">
              <a:extLst>
                <a:ext uri="{FF2B5EF4-FFF2-40B4-BE49-F238E27FC236}">
                  <a16:creationId xmlns:a16="http://schemas.microsoft.com/office/drawing/2014/main" id="{878B6ACE-0A8F-3340-ABA0-DA1145D10A32}"/>
                </a:ext>
              </a:extLst>
            </p:cNvPr>
            <p:cNvSpPr/>
            <p:nvPr/>
          </p:nvSpPr>
          <p:spPr>
            <a:xfrm>
              <a:off x="1969285" y="1143081"/>
              <a:ext cx="1938524" cy="1147839"/>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2.1 Establishes oversight responsibilities</a:t>
              </a:r>
            </a:p>
          </p:txBody>
        </p:sp>
        <p:cxnSp>
          <p:nvCxnSpPr>
            <p:cNvPr id="35" name="Straight Arrow Connector 34">
              <a:extLst>
                <a:ext uri="{FF2B5EF4-FFF2-40B4-BE49-F238E27FC236}">
                  <a16:creationId xmlns:a16="http://schemas.microsoft.com/office/drawing/2014/main" id="{7C4AFA6F-2093-6D49-90D4-962B875BBBAC}"/>
                </a:ext>
              </a:extLst>
            </p:cNvPr>
            <p:cNvCxnSpPr>
              <a:cxnSpLocks/>
              <a:stCxn id="13" idx="4"/>
              <a:endCxn id="256" idx="0"/>
            </p:cNvCxnSpPr>
            <p:nvPr/>
          </p:nvCxnSpPr>
          <p:spPr>
            <a:xfrm>
              <a:off x="2938547" y="2290920"/>
              <a:ext cx="0" cy="217964"/>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Straight Arrow Connector 36">
              <a:extLst>
                <a:ext uri="{FF2B5EF4-FFF2-40B4-BE49-F238E27FC236}">
                  <a16:creationId xmlns:a16="http://schemas.microsoft.com/office/drawing/2014/main" id="{F93F2211-4F34-754E-BC33-F9FA2DCA1F0B}"/>
                </a:ext>
              </a:extLst>
            </p:cNvPr>
            <p:cNvCxnSpPr>
              <a:cxnSpLocks/>
              <a:stCxn id="257" idx="3"/>
              <a:endCxn id="13" idx="2"/>
            </p:cNvCxnSpPr>
            <p:nvPr/>
          </p:nvCxnSpPr>
          <p:spPr>
            <a:xfrm>
              <a:off x="1680794" y="1706527"/>
              <a:ext cx="288491" cy="10474"/>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56" name="Document 255">
              <a:extLst>
                <a:ext uri="{FF2B5EF4-FFF2-40B4-BE49-F238E27FC236}">
                  <a16:creationId xmlns:a16="http://schemas.microsoft.com/office/drawing/2014/main" id="{392D9A62-53C8-9644-909D-942530C426FC}"/>
                </a:ext>
              </a:extLst>
            </p:cNvPr>
            <p:cNvSpPr/>
            <p:nvPr/>
          </p:nvSpPr>
          <p:spPr>
            <a:xfrm>
              <a:off x="2016150" y="2508884"/>
              <a:ext cx="1844794" cy="103087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Governing Body rules of procedure provide for effective oversight</a:t>
              </a:r>
            </a:p>
          </p:txBody>
        </p:sp>
        <p:sp>
          <p:nvSpPr>
            <p:cNvPr id="257" name="Document 256">
              <a:extLst>
                <a:ext uri="{FF2B5EF4-FFF2-40B4-BE49-F238E27FC236}">
                  <a16:creationId xmlns:a16="http://schemas.microsoft.com/office/drawing/2014/main" id="{0F5E0FE7-71D3-444C-8217-3F1198FC9853}"/>
                </a:ext>
              </a:extLst>
            </p:cNvPr>
            <p:cNvSpPr/>
            <p:nvPr/>
          </p:nvSpPr>
          <p:spPr>
            <a:xfrm>
              <a:off x="76455" y="1191090"/>
              <a:ext cx="1604339" cy="1030874"/>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Legal framework specifies oversight responsibilities</a:t>
              </a:r>
            </a:p>
          </p:txBody>
        </p:sp>
      </p:grpSp>
    </p:spTree>
    <p:extLst>
      <p:ext uri="{BB962C8B-B14F-4D97-AF65-F5344CB8AC3E}">
        <p14:creationId xmlns:p14="http://schemas.microsoft.com/office/powerpoint/2010/main" val="426283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878B6ACE-0A8F-3340-ABA0-DA1145D10A32}"/>
              </a:ext>
            </a:extLst>
          </p:cNvPr>
          <p:cNvSpPr/>
          <p:nvPr/>
        </p:nvSpPr>
        <p:spPr>
          <a:xfrm>
            <a:off x="276269" y="1082027"/>
            <a:ext cx="1938524" cy="1147839"/>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3.1 Considers all structures</a:t>
            </a:r>
          </a:p>
        </p:txBody>
      </p:sp>
      <p:sp>
        <p:nvSpPr>
          <p:cNvPr id="15" name="Oval 14">
            <a:extLst>
              <a:ext uri="{FF2B5EF4-FFF2-40B4-BE49-F238E27FC236}">
                <a16:creationId xmlns:a16="http://schemas.microsoft.com/office/drawing/2014/main" id="{89327C71-1E27-6E4D-906D-A307DF7B7184}"/>
              </a:ext>
            </a:extLst>
          </p:cNvPr>
          <p:cNvSpPr/>
          <p:nvPr/>
        </p:nvSpPr>
        <p:spPr>
          <a:xfrm>
            <a:off x="198403" y="4455267"/>
            <a:ext cx="1727201" cy="1147839"/>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3.2 Establishes reporting lines</a:t>
            </a:r>
          </a:p>
        </p:txBody>
      </p:sp>
      <p:sp>
        <p:nvSpPr>
          <p:cNvPr id="20" name="Document 19">
            <a:extLst>
              <a:ext uri="{FF2B5EF4-FFF2-40B4-BE49-F238E27FC236}">
                <a16:creationId xmlns:a16="http://schemas.microsoft.com/office/drawing/2014/main" id="{7667D7D0-A40F-6A4C-A41A-BB7914888EE2}"/>
              </a:ext>
            </a:extLst>
          </p:cNvPr>
          <p:cNvSpPr/>
          <p:nvPr/>
        </p:nvSpPr>
        <p:spPr>
          <a:xfrm>
            <a:off x="431801" y="5845516"/>
            <a:ext cx="1260404" cy="677852"/>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Organization charts</a:t>
            </a:r>
          </a:p>
        </p:txBody>
      </p:sp>
      <p:cxnSp>
        <p:nvCxnSpPr>
          <p:cNvPr id="32" name="Straight Arrow Connector 31">
            <a:extLst>
              <a:ext uri="{FF2B5EF4-FFF2-40B4-BE49-F238E27FC236}">
                <a16:creationId xmlns:a16="http://schemas.microsoft.com/office/drawing/2014/main" id="{16E3BC56-60B5-974B-8AA3-51F11F3E44E4}"/>
              </a:ext>
            </a:extLst>
          </p:cNvPr>
          <p:cNvCxnSpPr>
            <a:cxnSpLocks/>
            <a:stCxn id="15" idx="4"/>
            <a:endCxn id="20" idx="0"/>
          </p:cNvCxnSpPr>
          <p:nvPr/>
        </p:nvCxnSpPr>
        <p:spPr>
          <a:xfrm flipH="1">
            <a:off x="1062003" y="5603106"/>
            <a:ext cx="1" cy="24241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5" name="Straight Arrow Connector 34">
            <a:extLst>
              <a:ext uri="{FF2B5EF4-FFF2-40B4-BE49-F238E27FC236}">
                <a16:creationId xmlns:a16="http://schemas.microsoft.com/office/drawing/2014/main" id="{7C4AFA6F-2093-6D49-90D4-962B875BBBAC}"/>
              </a:ext>
            </a:extLst>
          </p:cNvPr>
          <p:cNvCxnSpPr>
            <a:cxnSpLocks/>
            <a:stCxn id="13" idx="5"/>
            <a:endCxn id="22" idx="1"/>
          </p:cNvCxnSpPr>
          <p:nvPr/>
        </p:nvCxnSpPr>
        <p:spPr>
          <a:xfrm>
            <a:off x="1930903" y="2061769"/>
            <a:ext cx="687759" cy="328249"/>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 name="Rectangle 4">
            <a:extLst>
              <a:ext uri="{FF2B5EF4-FFF2-40B4-BE49-F238E27FC236}">
                <a16:creationId xmlns:a16="http://schemas.microsoft.com/office/drawing/2014/main" id="{E5F042CE-3C1A-144F-BE72-AB256EFBACBC}"/>
              </a:ext>
            </a:extLst>
          </p:cNvPr>
          <p:cNvSpPr/>
          <p:nvPr/>
        </p:nvSpPr>
        <p:spPr>
          <a:xfrm>
            <a:off x="1295097" y="150608"/>
            <a:ext cx="6455679" cy="721788"/>
          </a:xfrm>
          <a:prstGeom prst="rect">
            <a:avLst/>
          </a:prstGeom>
          <a:solidFill>
            <a:srgbClr val="F0B148"/>
          </a:solid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        Management establishes, with governing body oversight, structures, reporting lines, and appropriate authorities and responsibilities in the pursuit of objectives</a:t>
            </a:r>
            <a:r>
              <a:rPr lang="en-US" sz="1400" dirty="0">
                <a:solidFill>
                  <a:schemeClr val="tx1"/>
                </a:solidFill>
              </a:rPr>
              <a:t>.</a:t>
            </a:r>
          </a:p>
        </p:txBody>
      </p:sp>
      <p:sp>
        <p:nvSpPr>
          <p:cNvPr id="211" name="Oval 210">
            <a:extLst>
              <a:ext uri="{FF2B5EF4-FFF2-40B4-BE49-F238E27FC236}">
                <a16:creationId xmlns:a16="http://schemas.microsoft.com/office/drawing/2014/main" id="{0D832497-AEB7-B846-A4B1-161873C24A7E}"/>
              </a:ext>
            </a:extLst>
          </p:cNvPr>
          <p:cNvSpPr/>
          <p:nvPr/>
        </p:nvSpPr>
        <p:spPr>
          <a:xfrm>
            <a:off x="1503642" y="295935"/>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3</a:t>
            </a:r>
          </a:p>
        </p:txBody>
      </p:sp>
      <p:grpSp>
        <p:nvGrpSpPr>
          <p:cNvPr id="6" name="Group 5">
            <a:extLst>
              <a:ext uri="{FF2B5EF4-FFF2-40B4-BE49-F238E27FC236}">
                <a16:creationId xmlns:a16="http://schemas.microsoft.com/office/drawing/2014/main" id="{10775EB7-0A8B-7D46-8101-9B80D8FA7913}"/>
              </a:ext>
            </a:extLst>
          </p:cNvPr>
          <p:cNvGrpSpPr/>
          <p:nvPr/>
        </p:nvGrpSpPr>
        <p:grpSpPr>
          <a:xfrm>
            <a:off x="2618662" y="1296458"/>
            <a:ext cx="2060165" cy="2187120"/>
            <a:chOff x="183594" y="2199475"/>
            <a:chExt cx="2060165" cy="2187120"/>
          </a:xfrm>
        </p:grpSpPr>
        <p:sp>
          <p:nvSpPr>
            <p:cNvPr id="22" name="Rounded Rectangle 21">
              <a:extLst>
                <a:ext uri="{FF2B5EF4-FFF2-40B4-BE49-F238E27FC236}">
                  <a16:creationId xmlns:a16="http://schemas.microsoft.com/office/drawing/2014/main" id="{32AD751F-8D2F-3441-A899-EFC5BDDAC0DE}"/>
                </a:ext>
              </a:extLst>
            </p:cNvPr>
            <p:cNvSpPr/>
            <p:nvPr/>
          </p:nvSpPr>
          <p:spPr>
            <a:xfrm>
              <a:off x="183594" y="2199475"/>
              <a:ext cx="2060165" cy="218712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t"/>
            <a:lstStyle/>
            <a:p>
              <a:pPr algn="ctr"/>
              <a:r>
                <a:rPr lang="en-US" sz="1400" b="1" dirty="0"/>
                <a:t>Internal Structures </a:t>
              </a:r>
            </a:p>
          </p:txBody>
        </p:sp>
        <p:sp>
          <p:nvSpPr>
            <p:cNvPr id="44" name="Rounded Rectangle 43">
              <a:extLst>
                <a:ext uri="{FF2B5EF4-FFF2-40B4-BE49-F238E27FC236}">
                  <a16:creationId xmlns:a16="http://schemas.microsoft.com/office/drawing/2014/main" id="{9227D5B3-03CA-F74E-99BF-851D395C6291}"/>
                </a:ext>
              </a:extLst>
            </p:cNvPr>
            <p:cNvSpPr/>
            <p:nvPr/>
          </p:nvSpPr>
          <p:spPr>
            <a:xfrm>
              <a:off x="372505" y="2724295"/>
              <a:ext cx="1673028" cy="425553"/>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Regional units?</a:t>
              </a:r>
            </a:p>
          </p:txBody>
        </p:sp>
        <p:sp>
          <p:nvSpPr>
            <p:cNvPr id="30" name="Rounded Rectangle 29">
              <a:extLst>
                <a:ext uri="{FF2B5EF4-FFF2-40B4-BE49-F238E27FC236}">
                  <a16:creationId xmlns:a16="http://schemas.microsoft.com/office/drawing/2014/main" id="{EB058D4A-9BB4-CD46-B50F-07208C45F1B8}"/>
                </a:ext>
              </a:extLst>
            </p:cNvPr>
            <p:cNvSpPr/>
            <p:nvPr/>
          </p:nvSpPr>
          <p:spPr>
            <a:xfrm>
              <a:off x="365138" y="3246093"/>
              <a:ext cx="1673028" cy="425553"/>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Operating units?</a:t>
              </a:r>
            </a:p>
          </p:txBody>
        </p:sp>
        <p:sp>
          <p:nvSpPr>
            <p:cNvPr id="31" name="Rounded Rectangle 30">
              <a:extLst>
                <a:ext uri="{FF2B5EF4-FFF2-40B4-BE49-F238E27FC236}">
                  <a16:creationId xmlns:a16="http://schemas.microsoft.com/office/drawing/2014/main" id="{560A6590-1DC4-7644-8AA3-C50F8A7899EF}"/>
                </a:ext>
              </a:extLst>
            </p:cNvPr>
            <p:cNvSpPr/>
            <p:nvPr/>
          </p:nvSpPr>
          <p:spPr>
            <a:xfrm>
              <a:off x="372505" y="3796000"/>
              <a:ext cx="1673028" cy="425553"/>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Product units?</a:t>
              </a:r>
            </a:p>
          </p:txBody>
        </p:sp>
      </p:grpSp>
      <p:grpSp>
        <p:nvGrpSpPr>
          <p:cNvPr id="29" name="Group 28">
            <a:extLst>
              <a:ext uri="{FF2B5EF4-FFF2-40B4-BE49-F238E27FC236}">
                <a16:creationId xmlns:a16="http://schemas.microsoft.com/office/drawing/2014/main" id="{C1EA6E65-8947-7C44-82D3-FD35D76C7E4F}"/>
              </a:ext>
            </a:extLst>
          </p:cNvPr>
          <p:cNvGrpSpPr/>
          <p:nvPr/>
        </p:nvGrpSpPr>
        <p:grpSpPr>
          <a:xfrm>
            <a:off x="215448" y="2445264"/>
            <a:ext cx="2060165" cy="1767593"/>
            <a:chOff x="163174" y="2936015"/>
            <a:chExt cx="2060165" cy="1767593"/>
          </a:xfrm>
        </p:grpSpPr>
        <p:sp>
          <p:nvSpPr>
            <p:cNvPr id="41" name="Rounded Rectangle 40">
              <a:extLst>
                <a:ext uri="{FF2B5EF4-FFF2-40B4-BE49-F238E27FC236}">
                  <a16:creationId xmlns:a16="http://schemas.microsoft.com/office/drawing/2014/main" id="{6A2528F6-E098-394A-B52D-F63C74EF3A80}"/>
                </a:ext>
              </a:extLst>
            </p:cNvPr>
            <p:cNvSpPr/>
            <p:nvPr/>
          </p:nvSpPr>
          <p:spPr>
            <a:xfrm>
              <a:off x="163174" y="2936015"/>
              <a:ext cx="2060165" cy="1767593"/>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t"/>
            <a:lstStyle/>
            <a:p>
              <a:pPr algn="ctr"/>
              <a:r>
                <a:rPr lang="en-US" sz="1400" b="1" dirty="0"/>
                <a:t>External Structures </a:t>
              </a:r>
            </a:p>
          </p:txBody>
        </p:sp>
        <p:sp>
          <p:nvSpPr>
            <p:cNvPr id="42" name="Rounded Rectangle 41">
              <a:extLst>
                <a:ext uri="{FF2B5EF4-FFF2-40B4-BE49-F238E27FC236}">
                  <a16:creationId xmlns:a16="http://schemas.microsoft.com/office/drawing/2014/main" id="{CB47847C-FA56-6941-B625-EB0344CA89A3}"/>
                </a:ext>
              </a:extLst>
            </p:cNvPr>
            <p:cNvSpPr/>
            <p:nvPr/>
          </p:nvSpPr>
          <p:spPr>
            <a:xfrm>
              <a:off x="367376" y="3353100"/>
              <a:ext cx="1673028" cy="425553"/>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Partnerships?</a:t>
              </a:r>
            </a:p>
          </p:txBody>
        </p:sp>
        <p:sp>
          <p:nvSpPr>
            <p:cNvPr id="45" name="Rounded Rectangle 44">
              <a:extLst>
                <a:ext uri="{FF2B5EF4-FFF2-40B4-BE49-F238E27FC236}">
                  <a16:creationId xmlns:a16="http://schemas.microsoft.com/office/drawing/2014/main" id="{788FEA1C-692C-9249-AF28-F4108C36433E}"/>
                </a:ext>
              </a:extLst>
            </p:cNvPr>
            <p:cNvSpPr/>
            <p:nvPr/>
          </p:nvSpPr>
          <p:spPr>
            <a:xfrm>
              <a:off x="367375" y="3930544"/>
              <a:ext cx="1673028" cy="596817"/>
            </a:xfrm>
            <a:prstGeom prst="roundRect">
              <a:avLst/>
            </a:prstGeom>
            <a:ln w="28575">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Outsourced service providers? </a:t>
              </a:r>
            </a:p>
          </p:txBody>
        </p:sp>
      </p:grpSp>
      <p:cxnSp>
        <p:nvCxnSpPr>
          <p:cNvPr id="47" name="Straight Arrow Connector 46">
            <a:extLst>
              <a:ext uri="{FF2B5EF4-FFF2-40B4-BE49-F238E27FC236}">
                <a16:creationId xmlns:a16="http://schemas.microsoft.com/office/drawing/2014/main" id="{2A1B4947-844C-D74C-AB76-B67E1ACF5F22}"/>
              </a:ext>
            </a:extLst>
          </p:cNvPr>
          <p:cNvCxnSpPr>
            <a:cxnSpLocks/>
            <a:stCxn id="13" idx="4"/>
            <a:endCxn id="41" idx="0"/>
          </p:cNvCxnSpPr>
          <p:nvPr/>
        </p:nvCxnSpPr>
        <p:spPr>
          <a:xfrm>
            <a:off x="1245531" y="2229866"/>
            <a:ext cx="0" cy="215398"/>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179" name="Group 178">
            <a:extLst>
              <a:ext uri="{FF2B5EF4-FFF2-40B4-BE49-F238E27FC236}">
                <a16:creationId xmlns:a16="http://schemas.microsoft.com/office/drawing/2014/main" id="{0CBAA5EE-E60E-F047-97C6-074D8A0DCB05}"/>
              </a:ext>
            </a:extLst>
          </p:cNvPr>
          <p:cNvGrpSpPr/>
          <p:nvPr/>
        </p:nvGrpSpPr>
        <p:grpSpPr>
          <a:xfrm>
            <a:off x="2395019" y="4055666"/>
            <a:ext cx="6615198" cy="2641798"/>
            <a:chOff x="2395019" y="4055666"/>
            <a:chExt cx="6615198" cy="2641798"/>
          </a:xfrm>
        </p:grpSpPr>
        <p:sp>
          <p:nvSpPr>
            <p:cNvPr id="155" name="Rounded Rectangle 154">
              <a:extLst>
                <a:ext uri="{FF2B5EF4-FFF2-40B4-BE49-F238E27FC236}">
                  <a16:creationId xmlns:a16="http://schemas.microsoft.com/office/drawing/2014/main" id="{E428F47A-D2E5-BC4E-85A7-A58C13EA50B4}"/>
                </a:ext>
              </a:extLst>
            </p:cNvPr>
            <p:cNvSpPr/>
            <p:nvPr/>
          </p:nvSpPr>
          <p:spPr>
            <a:xfrm>
              <a:off x="2395019" y="4055666"/>
              <a:ext cx="6615198" cy="2641798"/>
            </a:xfrm>
            <a:prstGeom prst="roundRect">
              <a:avLst/>
            </a:prstGeom>
            <a:ln w="28575">
              <a:prstDash val="solid"/>
            </a:ln>
          </p:spPr>
          <p:style>
            <a:lnRef idx="2">
              <a:schemeClr val="accent4"/>
            </a:lnRef>
            <a:fillRef idx="1">
              <a:schemeClr val="lt1"/>
            </a:fillRef>
            <a:effectRef idx="0">
              <a:schemeClr val="accent4"/>
            </a:effectRef>
            <a:fontRef idx="minor">
              <a:schemeClr val="dk1"/>
            </a:fontRef>
          </p:style>
          <p:txBody>
            <a:bodyPr vert="horz" rtlCol="0" anchor="t"/>
            <a:lstStyle/>
            <a:p>
              <a:pPr algn="ctr"/>
              <a:r>
                <a:rPr lang="en-US" sz="1400" b="1" dirty="0"/>
                <a:t>Uses  the Three Lines of Defence model</a:t>
              </a:r>
            </a:p>
          </p:txBody>
        </p:sp>
        <p:sp>
          <p:nvSpPr>
            <p:cNvPr id="112" name="Right Arrow 111">
              <a:extLst>
                <a:ext uri="{FF2B5EF4-FFF2-40B4-BE49-F238E27FC236}">
                  <a16:creationId xmlns:a16="http://schemas.microsoft.com/office/drawing/2014/main" id="{FAF09FF5-6E93-BD41-8F6B-FBA8235BB79B}"/>
                </a:ext>
              </a:extLst>
            </p:cNvPr>
            <p:cNvSpPr/>
            <p:nvPr/>
          </p:nvSpPr>
          <p:spPr>
            <a:xfrm>
              <a:off x="2583930" y="4640568"/>
              <a:ext cx="1525231" cy="550502"/>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First Line</a:t>
              </a:r>
            </a:p>
          </p:txBody>
        </p:sp>
        <p:sp>
          <p:nvSpPr>
            <p:cNvPr id="119" name="Right Arrow 118">
              <a:extLst>
                <a:ext uri="{FF2B5EF4-FFF2-40B4-BE49-F238E27FC236}">
                  <a16:creationId xmlns:a16="http://schemas.microsoft.com/office/drawing/2014/main" id="{0BD0E233-5FD3-DC4B-B7E4-768294221132}"/>
                </a:ext>
              </a:extLst>
            </p:cNvPr>
            <p:cNvSpPr/>
            <p:nvPr/>
          </p:nvSpPr>
          <p:spPr>
            <a:xfrm>
              <a:off x="2612580" y="5296848"/>
              <a:ext cx="1525231" cy="550502"/>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Second Line</a:t>
              </a:r>
            </a:p>
          </p:txBody>
        </p:sp>
        <p:sp>
          <p:nvSpPr>
            <p:cNvPr id="121" name="Right Arrow 120">
              <a:extLst>
                <a:ext uri="{FF2B5EF4-FFF2-40B4-BE49-F238E27FC236}">
                  <a16:creationId xmlns:a16="http://schemas.microsoft.com/office/drawing/2014/main" id="{066BD306-F5BA-2F4F-B212-57C95E124131}"/>
                </a:ext>
              </a:extLst>
            </p:cNvPr>
            <p:cNvSpPr/>
            <p:nvPr/>
          </p:nvSpPr>
          <p:spPr>
            <a:xfrm>
              <a:off x="2612579" y="5953128"/>
              <a:ext cx="1525231" cy="550502"/>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Third Line</a:t>
              </a:r>
            </a:p>
          </p:txBody>
        </p:sp>
        <p:sp>
          <p:nvSpPr>
            <p:cNvPr id="127" name="Rounded Rectangle 126">
              <a:extLst>
                <a:ext uri="{FF2B5EF4-FFF2-40B4-BE49-F238E27FC236}">
                  <a16:creationId xmlns:a16="http://schemas.microsoft.com/office/drawing/2014/main" id="{F0992091-24EA-BA47-92C5-8A5E75B2B216}"/>
                </a:ext>
              </a:extLst>
            </p:cNvPr>
            <p:cNvSpPr/>
            <p:nvPr/>
          </p:nvSpPr>
          <p:spPr>
            <a:xfrm>
              <a:off x="4268484" y="4640568"/>
              <a:ext cx="4490396" cy="5505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Management and other personnel </a:t>
              </a:r>
              <a:r>
                <a:rPr lang="en-US" sz="1200" dirty="0">
                  <a:solidFill>
                    <a:schemeClr val="tx1"/>
                  </a:solidFill>
                </a:rPr>
                <a:t>on the front line responsible for providing effective internal control day to day.</a:t>
              </a:r>
            </a:p>
          </p:txBody>
        </p:sp>
        <p:sp>
          <p:nvSpPr>
            <p:cNvPr id="134" name="Rounded Rectangle 133">
              <a:extLst>
                <a:ext uri="{FF2B5EF4-FFF2-40B4-BE49-F238E27FC236}">
                  <a16:creationId xmlns:a16="http://schemas.microsoft.com/office/drawing/2014/main" id="{1DAADCD3-F463-B640-857E-1299893A2150}"/>
                </a:ext>
              </a:extLst>
            </p:cNvPr>
            <p:cNvSpPr/>
            <p:nvPr/>
          </p:nvSpPr>
          <p:spPr>
            <a:xfrm>
              <a:off x="4268483" y="5296848"/>
              <a:ext cx="4490396" cy="5505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Support functions </a:t>
              </a:r>
              <a:r>
                <a:rPr lang="en-US" sz="1200" dirty="0">
                  <a:solidFill>
                    <a:schemeClr val="tx1"/>
                  </a:solidFill>
                </a:rPr>
                <a:t>who provide guidance on internal control requirements and evaluate adherence to defined standards</a:t>
              </a:r>
            </a:p>
          </p:txBody>
        </p:sp>
        <p:sp>
          <p:nvSpPr>
            <p:cNvPr id="135" name="Rounded Rectangle 134">
              <a:extLst>
                <a:ext uri="{FF2B5EF4-FFF2-40B4-BE49-F238E27FC236}">
                  <a16:creationId xmlns:a16="http://schemas.microsoft.com/office/drawing/2014/main" id="{4D0C08E5-AC84-FF44-9570-5722F0368424}"/>
                </a:ext>
              </a:extLst>
            </p:cNvPr>
            <p:cNvSpPr/>
            <p:nvPr/>
          </p:nvSpPr>
          <p:spPr>
            <a:xfrm>
              <a:off x="4268483" y="5953127"/>
              <a:ext cx="4490396" cy="6279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Independent functions</a:t>
              </a:r>
              <a:r>
                <a:rPr lang="en-US" sz="1200" dirty="0">
                  <a:solidFill>
                    <a:schemeClr val="tx1"/>
                  </a:solidFill>
                </a:rPr>
                <a:t>, specifically the Office of the Inspector General and Office of Evaluation assessing and reporting on internal control and recommending corrective action</a:t>
              </a:r>
            </a:p>
          </p:txBody>
        </p:sp>
      </p:grpSp>
      <p:cxnSp>
        <p:nvCxnSpPr>
          <p:cNvPr id="147" name="Straight Arrow Connector 146">
            <a:extLst>
              <a:ext uri="{FF2B5EF4-FFF2-40B4-BE49-F238E27FC236}">
                <a16:creationId xmlns:a16="http://schemas.microsoft.com/office/drawing/2014/main" id="{787865C7-797D-BB41-AE79-363737AE7A0F}"/>
              </a:ext>
            </a:extLst>
          </p:cNvPr>
          <p:cNvCxnSpPr>
            <a:cxnSpLocks/>
            <a:stCxn id="15" idx="6"/>
          </p:cNvCxnSpPr>
          <p:nvPr/>
        </p:nvCxnSpPr>
        <p:spPr>
          <a:xfrm>
            <a:off x="1925604" y="5029187"/>
            <a:ext cx="4694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180" name="Group 179">
            <a:extLst>
              <a:ext uri="{FF2B5EF4-FFF2-40B4-BE49-F238E27FC236}">
                <a16:creationId xmlns:a16="http://schemas.microsoft.com/office/drawing/2014/main" id="{D824CF7D-2AF4-B847-AEA3-3B40EB3BA409}"/>
              </a:ext>
            </a:extLst>
          </p:cNvPr>
          <p:cNvGrpSpPr/>
          <p:nvPr/>
        </p:nvGrpSpPr>
        <p:grpSpPr>
          <a:xfrm>
            <a:off x="4955004" y="1230771"/>
            <a:ext cx="3694711" cy="2428986"/>
            <a:chOff x="4924082" y="1110641"/>
            <a:chExt cx="3694711" cy="2428986"/>
          </a:xfrm>
        </p:grpSpPr>
        <p:sp>
          <p:nvSpPr>
            <p:cNvPr id="16" name="Oval 15">
              <a:extLst>
                <a:ext uri="{FF2B5EF4-FFF2-40B4-BE49-F238E27FC236}">
                  <a16:creationId xmlns:a16="http://schemas.microsoft.com/office/drawing/2014/main" id="{9A759B6A-F3D7-124F-9E9D-44B7BA02ACA9}"/>
                </a:ext>
              </a:extLst>
            </p:cNvPr>
            <p:cNvSpPr/>
            <p:nvPr/>
          </p:nvSpPr>
          <p:spPr>
            <a:xfrm>
              <a:off x="4924082" y="1110641"/>
              <a:ext cx="2285366"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3.3 Defines, assigns and limits authorities and responsibilities</a:t>
              </a:r>
            </a:p>
          </p:txBody>
        </p:sp>
        <p:sp>
          <p:nvSpPr>
            <p:cNvPr id="24" name="Rounded Rectangle 23">
              <a:extLst>
                <a:ext uri="{FF2B5EF4-FFF2-40B4-BE49-F238E27FC236}">
                  <a16:creationId xmlns:a16="http://schemas.microsoft.com/office/drawing/2014/main" id="{DD021A10-F385-C344-9D2D-29DF5A0FF9A2}"/>
                </a:ext>
              </a:extLst>
            </p:cNvPr>
            <p:cNvSpPr/>
            <p:nvPr/>
          </p:nvSpPr>
          <p:spPr>
            <a:xfrm>
              <a:off x="5377807" y="2659462"/>
              <a:ext cx="1377915" cy="780331"/>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Establishes limits of authority </a:t>
              </a:r>
            </a:p>
          </p:txBody>
        </p:sp>
        <p:cxnSp>
          <p:nvCxnSpPr>
            <p:cNvPr id="50" name="Straight Arrow Connector 49">
              <a:extLst>
                <a:ext uri="{FF2B5EF4-FFF2-40B4-BE49-F238E27FC236}">
                  <a16:creationId xmlns:a16="http://schemas.microsoft.com/office/drawing/2014/main" id="{949C6578-E42C-A049-8E7D-CC0304D2A76B}"/>
                </a:ext>
              </a:extLst>
            </p:cNvPr>
            <p:cNvCxnSpPr>
              <a:cxnSpLocks/>
              <a:stCxn id="16" idx="4"/>
              <a:endCxn id="24" idx="0"/>
            </p:cNvCxnSpPr>
            <p:nvPr/>
          </p:nvCxnSpPr>
          <p:spPr>
            <a:xfrm>
              <a:off x="6066765" y="2415518"/>
              <a:ext cx="0" cy="243944"/>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4" name="Straight Arrow Connector 53">
              <a:extLst>
                <a:ext uri="{FF2B5EF4-FFF2-40B4-BE49-F238E27FC236}">
                  <a16:creationId xmlns:a16="http://schemas.microsoft.com/office/drawing/2014/main" id="{DDBEAAF4-C907-134C-A918-2188B7B1ED54}"/>
                </a:ext>
              </a:extLst>
            </p:cNvPr>
            <p:cNvCxnSpPr>
              <a:cxnSpLocks/>
              <a:stCxn id="24" idx="3"/>
              <a:endCxn id="64" idx="1"/>
            </p:cNvCxnSpPr>
            <p:nvPr/>
          </p:nvCxnSpPr>
          <p:spPr>
            <a:xfrm>
              <a:off x="6755722" y="3049628"/>
              <a:ext cx="453726" cy="1455"/>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4" name="Document 63">
              <a:extLst>
                <a:ext uri="{FF2B5EF4-FFF2-40B4-BE49-F238E27FC236}">
                  <a16:creationId xmlns:a16="http://schemas.microsoft.com/office/drawing/2014/main" id="{C3FEE17C-B49D-5244-942D-D9822EC66736}"/>
                </a:ext>
              </a:extLst>
            </p:cNvPr>
            <p:cNvSpPr/>
            <p:nvPr/>
          </p:nvSpPr>
          <p:spPr>
            <a:xfrm>
              <a:off x="7209448" y="2562538"/>
              <a:ext cx="1409345" cy="977089"/>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Lists of delegated responsibilities</a:t>
              </a:r>
            </a:p>
          </p:txBody>
        </p:sp>
        <p:sp>
          <p:nvSpPr>
            <p:cNvPr id="168" name="Document 167">
              <a:extLst>
                <a:ext uri="{FF2B5EF4-FFF2-40B4-BE49-F238E27FC236}">
                  <a16:creationId xmlns:a16="http://schemas.microsoft.com/office/drawing/2014/main" id="{A6C08D41-E62E-F843-B3FC-F6173ACE94A2}"/>
                </a:ext>
              </a:extLst>
            </p:cNvPr>
            <p:cNvSpPr/>
            <p:nvPr/>
          </p:nvSpPr>
          <p:spPr>
            <a:xfrm>
              <a:off x="7451484" y="1359962"/>
              <a:ext cx="1167309" cy="777023"/>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Manuals &amp; guides</a:t>
              </a:r>
            </a:p>
          </p:txBody>
        </p:sp>
        <p:cxnSp>
          <p:nvCxnSpPr>
            <p:cNvPr id="169" name="Straight Arrow Connector 168">
              <a:extLst>
                <a:ext uri="{FF2B5EF4-FFF2-40B4-BE49-F238E27FC236}">
                  <a16:creationId xmlns:a16="http://schemas.microsoft.com/office/drawing/2014/main" id="{FBB4E0B5-6A0D-4645-A1CC-6F2DCA3ABDA0}"/>
                </a:ext>
              </a:extLst>
            </p:cNvPr>
            <p:cNvCxnSpPr>
              <a:cxnSpLocks/>
              <a:stCxn id="16" idx="6"/>
              <a:endCxn id="168" idx="1"/>
            </p:cNvCxnSpPr>
            <p:nvPr/>
          </p:nvCxnSpPr>
          <p:spPr>
            <a:xfrm flipV="1">
              <a:off x="7209448" y="1748474"/>
              <a:ext cx="242036" cy="14606"/>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Tree>
    <p:extLst>
      <p:ext uri="{BB962C8B-B14F-4D97-AF65-F5344CB8AC3E}">
        <p14:creationId xmlns:p14="http://schemas.microsoft.com/office/powerpoint/2010/main" val="264389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878B6ACE-0A8F-3340-ABA0-DA1145D10A32}"/>
              </a:ext>
            </a:extLst>
          </p:cNvPr>
          <p:cNvSpPr/>
          <p:nvPr/>
        </p:nvSpPr>
        <p:spPr>
          <a:xfrm>
            <a:off x="182068" y="969710"/>
            <a:ext cx="1938524" cy="1147839"/>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4.1 Establishes policies and procedures</a:t>
            </a:r>
          </a:p>
        </p:txBody>
      </p:sp>
      <p:sp>
        <p:nvSpPr>
          <p:cNvPr id="14" name="Rounded Rectangle 13">
            <a:extLst>
              <a:ext uri="{FF2B5EF4-FFF2-40B4-BE49-F238E27FC236}">
                <a16:creationId xmlns:a16="http://schemas.microsoft.com/office/drawing/2014/main" id="{8E266400-9472-5144-B548-4D8F658A5D8B}"/>
              </a:ext>
            </a:extLst>
          </p:cNvPr>
          <p:cNvSpPr/>
          <p:nvPr/>
        </p:nvSpPr>
        <p:spPr>
          <a:xfrm>
            <a:off x="4539919" y="2735975"/>
            <a:ext cx="2617560" cy="817089"/>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Identification of staff competence and skills needed to achieve objectives </a:t>
            </a:r>
          </a:p>
        </p:txBody>
      </p:sp>
      <p:sp>
        <p:nvSpPr>
          <p:cNvPr id="15" name="Oval 14">
            <a:extLst>
              <a:ext uri="{FF2B5EF4-FFF2-40B4-BE49-F238E27FC236}">
                <a16:creationId xmlns:a16="http://schemas.microsoft.com/office/drawing/2014/main" id="{89327C71-1E27-6E4D-906D-A307DF7B7184}"/>
              </a:ext>
            </a:extLst>
          </p:cNvPr>
          <p:cNvSpPr/>
          <p:nvPr/>
        </p:nvSpPr>
        <p:spPr>
          <a:xfrm>
            <a:off x="4866288" y="1178265"/>
            <a:ext cx="1964822" cy="1297695"/>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4.2 Evaluates competence and addresses shortcomings</a:t>
            </a:r>
          </a:p>
        </p:txBody>
      </p:sp>
      <p:cxnSp>
        <p:nvCxnSpPr>
          <p:cNvPr id="32" name="Straight Arrow Connector 31">
            <a:extLst>
              <a:ext uri="{FF2B5EF4-FFF2-40B4-BE49-F238E27FC236}">
                <a16:creationId xmlns:a16="http://schemas.microsoft.com/office/drawing/2014/main" id="{16E3BC56-60B5-974B-8AA3-51F11F3E44E4}"/>
              </a:ext>
            </a:extLst>
          </p:cNvPr>
          <p:cNvCxnSpPr>
            <a:cxnSpLocks/>
            <a:stCxn id="13" idx="6"/>
            <a:endCxn id="155" idx="1"/>
          </p:cNvCxnSpPr>
          <p:nvPr/>
        </p:nvCxnSpPr>
        <p:spPr>
          <a:xfrm>
            <a:off x="2120592" y="1543630"/>
            <a:ext cx="198640" cy="6957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7" name="Straight Arrow Connector 36">
            <a:extLst>
              <a:ext uri="{FF2B5EF4-FFF2-40B4-BE49-F238E27FC236}">
                <a16:creationId xmlns:a16="http://schemas.microsoft.com/office/drawing/2014/main" id="{F93F2211-4F34-754E-BC33-F9FA2DCA1F0B}"/>
              </a:ext>
            </a:extLst>
          </p:cNvPr>
          <p:cNvCxnSpPr>
            <a:cxnSpLocks/>
            <a:stCxn id="13" idx="4"/>
            <a:endCxn id="257" idx="0"/>
          </p:cNvCxnSpPr>
          <p:nvPr/>
        </p:nvCxnSpPr>
        <p:spPr>
          <a:xfrm>
            <a:off x="1151330" y="2117549"/>
            <a:ext cx="0" cy="29167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6" name="Oval 15">
            <a:extLst>
              <a:ext uri="{FF2B5EF4-FFF2-40B4-BE49-F238E27FC236}">
                <a16:creationId xmlns:a16="http://schemas.microsoft.com/office/drawing/2014/main" id="{9A759B6A-F3D7-124F-9E9D-44B7BA02ACA9}"/>
              </a:ext>
            </a:extLst>
          </p:cNvPr>
          <p:cNvSpPr/>
          <p:nvPr/>
        </p:nvSpPr>
        <p:spPr>
          <a:xfrm>
            <a:off x="5438679" y="3933735"/>
            <a:ext cx="1831965"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4.3 Attracts develops and retains individuals</a:t>
            </a:r>
          </a:p>
        </p:txBody>
      </p:sp>
      <p:sp>
        <p:nvSpPr>
          <p:cNvPr id="22" name="Rounded Rectangle 21">
            <a:extLst>
              <a:ext uri="{FF2B5EF4-FFF2-40B4-BE49-F238E27FC236}">
                <a16:creationId xmlns:a16="http://schemas.microsoft.com/office/drawing/2014/main" id="{32AD751F-8D2F-3441-A899-EFC5BDDAC0DE}"/>
              </a:ext>
            </a:extLst>
          </p:cNvPr>
          <p:cNvSpPr/>
          <p:nvPr/>
        </p:nvSpPr>
        <p:spPr>
          <a:xfrm>
            <a:off x="4002258" y="5585054"/>
            <a:ext cx="2639934" cy="101850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Develop</a:t>
            </a:r>
            <a:r>
              <a:rPr lang="en-US" sz="1400" dirty="0"/>
              <a:t> staff through training  coaching and mentoring. Evaluate performance well </a:t>
            </a:r>
          </a:p>
        </p:txBody>
      </p:sp>
      <p:sp>
        <p:nvSpPr>
          <p:cNvPr id="24" name="Rounded Rectangle 23">
            <a:extLst>
              <a:ext uri="{FF2B5EF4-FFF2-40B4-BE49-F238E27FC236}">
                <a16:creationId xmlns:a16="http://schemas.microsoft.com/office/drawing/2014/main" id="{DD021A10-F385-C344-9D2D-29DF5A0FF9A2}"/>
              </a:ext>
            </a:extLst>
          </p:cNvPr>
          <p:cNvSpPr/>
          <p:nvPr/>
        </p:nvSpPr>
        <p:spPr>
          <a:xfrm>
            <a:off x="6781651" y="5578217"/>
            <a:ext cx="2229614" cy="101850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Retain</a:t>
            </a:r>
            <a:r>
              <a:rPr lang="en-US" sz="1400" dirty="0"/>
              <a:t> staff by providing incentives to motivate  good performance</a:t>
            </a:r>
          </a:p>
        </p:txBody>
      </p:sp>
      <p:cxnSp>
        <p:nvCxnSpPr>
          <p:cNvPr id="50" name="Straight Arrow Connector 49">
            <a:extLst>
              <a:ext uri="{FF2B5EF4-FFF2-40B4-BE49-F238E27FC236}">
                <a16:creationId xmlns:a16="http://schemas.microsoft.com/office/drawing/2014/main" id="{949C6578-E42C-A049-8E7D-CC0304D2A76B}"/>
              </a:ext>
            </a:extLst>
          </p:cNvPr>
          <p:cNvCxnSpPr>
            <a:cxnSpLocks/>
            <a:stCxn id="16" idx="5"/>
            <a:endCxn id="24" idx="0"/>
          </p:cNvCxnSpPr>
          <p:nvPr/>
        </p:nvCxnSpPr>
        <p:spPr>
          <a:xfrm>
            <a:off x="7002359" y="5047517"/>
            <a:ext cx="894099" cy="5307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2" name="Straight Arrow Connector 51">
            <a:extLst>
              <a:ext uri="{FF2B5EF4-FFF2-40B4-BE49-F238E27FC236}">
                <a16:creationId xmlns:a16="http://schemas.microsoft.com/office/drawing/2014/main" id="{D2DACB6E-ADEC-0B44-A7A7-03C5A0404700}"/>
              </a:ext>
            </a:extLst>
          </p:cNvPr>
          <p:cNvCxnSpPr>
            <a:cxnSpLocks/>
            <a:stCxn id="16" idx="3"/>
            <a:endCxn id="22" idx="0"/>
          </p:cNvCxnSpPr>
          <p:nvPr/>
        </p:nvCxnSpPr>
        <p:spPr>
          <a:xfrm flipH="1">
            <a:off x="5322225" y="5047517"/>
            <a:ext cx="384739" cy="537537"/>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4" name="Straight Arrow Connector 53">
            <a:extLst>
              <a:ext uri="{FF2B5EF4-FFF2-40B4-BE49-F238E27FC236}">
                <a16:creationId xmlns:a16="http://schemas.microsoft.com/office/drawing/2014/main" id="{DDBEAAF4-C907-134C-A918-2188B7B1ED54}"/>
              </a:ext>
            </a:extLst>
          </p:cNvPr>
          <p:cNvCxnSpPr>
            <a:cxnSpLocks/>
            <a:stCxn id="15" idx="6"/>
            <a:endCxn id="69" idx="1"/>
          </p:cNvCxnSpPr>
          <p:nvPr/>
        </p:nvCxnSpPr>
        <p:spPr>
          <a:xfrm>
            <a:off x="6831110" y="1827113"/>
            <a:ext cx="463753" cy="81478"/>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3" name="Group 2">
            <a:extLst>
              <a:ext uri="{FF2B5EF4-FFF2-40B4-BE49-F238E27FC236}">
                <a16:creationId xmlns:a16="http://schemas.microsoft.com/office/drawing/2014/main" id="{BD20697C-EE14-964C-A63D-83586028B12A}"/>
              </a:ext>
            </a:extLst>
          </p:cNvPr>
          <p:cNvGrpSpPr/>
          <p:nvPr/>
        </p:nvGrpSpPr>
        <p:grpSpPr>
          <a:xfrm>
            <a:off x="1822515" y="185501"/>
            <a:ext cx="5340364" cy="593874"/>
            <a:chOff x="2143335" y="186749"/>
            <a:chExt cx="5340364" cy="593874"/>
          </a:xfrm>
        </p:grpSpPr>
        <p:sp>
          <p:nvSpPr>
            <p:cNvPr id="5" name="Rectangle 4">
              <a:extLst>
                <a:ext uri="{FF2B5EF4-FFF2-40B4-BE49-F238E27FC236}">
                  <a16:creationId xmlns:a16="http://schemas.microsoft.com/office/drawing/2014/main" id="{E5F042CE-3C1A-144F-BE72-AB256EFBACBC}"/>
                </a:ext>
              </a:extLst>
            </p:cNvPr>
            <p:cNvSpPr/>
            <p:nvPr/>
          </p:nvSpPr>
          <p:spPr>
            <a:xfrm>
              <a:off x="2143335" y="186749"/>
              <a:ext cx="5340364" cy="593874"/>
            </a:xfrm>
            <a:prstGeom prst="rect">
              <a:avLst/>
            </a:prstGeom>
            <a:solidFill>
              <a:srgbClr val="F0B148"/>
            </a:solid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       The organization demonstrates a commitment to attract develop and retain competent individuals in alignment with objectives </a:t>
              </a:r>
            </a:p>
          </p:txBody>
        </p:sp>
        <p:sp>
          <p:nvSpPr>
            <p:cNvPr id="211" name="Oval 210">
              <a:extLst>
                <a:ext uri="{FF2B5EF4-FFF2-40B4-BE49-F238E27FC236}">
                  <a16:creationId xmlns:a16="http://schemas.microsoft.com/office/drawing/2014/main" id="{0D832497-AEB7-B846-A4B1-161873C24A7E}"/>
                </a:ext>
              </a:extLst>
            </p:cNvPr>
            <p:cNvSpPr/>
            <p:nvPr/>
          </p:nvSpPr>
          <p:spPr>
            <a:xfrm>
              <a:off x="2211448" y="256743"/>
              <a:ext cx="215567" cy="2155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a:t>
              </a:r>
            </a:p>
          </p:txBody>
        </p:sp>
      </p:grpSp>
      <p:sp>
        <p:nvSpPr>
          <p:cNvPr id="155" name="Rounded Rectangle 154">
            <a:extLst>
              <a:ext uri="{FF2B5EF4-FFF2-40B4-BE49-F238E27FC236}">
                <a16:creationId xmlns:a16="http://schemas.microsoft.com/office/drawing/2014/main" id="{E428F47A-D2E5-BC4E-85A7-A58C13EA50B4}"/>
              </a:ext>
            </a:extLst>
          </p:cNvPr>
          <p:cNvSpPr/>
          <p:nvPr/>
        </p:nvSpPr>
        <p:spPr>
          <a:xfrm>
            <a:off x="2319232" y="1108852"/>
            <a:ext cx="1677562" cy="1008697"/>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Policies reflect expectation of competence needed</a:t>
            </a:r>
          </a:p>
        </p:txBody>
      </p:sp>
      <p:sp>
        <p:nvSpPr>
          <p:cNvPr id="257" name="Document 256">
            <a:extLst>
              <a:ext uri="{FF2B5EF4-FFF2-40B4-BE49-F238E27FC236}">
                <a16:creationId xmlns:a16="http://schemas.microsoft.com/office/drawing/2014/main" id="{0F5E0FE7-71D3-444C-8217-3F1198FC9853}"/>
              </a:ext>
            </a:extLst>
          </p:cNvPr>
          <p:cNvSpPr/>
          <p:nvPr/>
        </p:nvSpPr>
        <p:spPr>
          <a:xfrm>
            <a:off x="349160" y="2409219"/>
            <a:ext cx="1604339" cy="1252067"/>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Human resource strategy, policies, manuals and guidance </a:t>
            </a:r>
          </a:p>
        </p:txBody>
      </p:sp>
      <p:grpSp>
        <p:nvGrpSpPr>
          <p:cNvPr id="62" name="Group 61">
            <a:extLst>
              <a:ext uri="{FF2B5EF4-FFF2-40B4-BE49-F238E27FC236}">
                <a16:creationId xmlns:a16="http://schemas.microsoft.com/office/drawing/2014/main" id="{68CA1011-D2ED-964F-AC95-7837DC2C06A0}"/>
              </a:ext>
            </a:extLst>
          </p:cNvPr>
          <p:cNvGrpSpPr/>
          <p:nvPr/>
        </p:nvGrpSpPr>
        <p:grpSpPr>
          <a:xfrm>
            <a:off x="7002359" y="872120"/>
            <a:ext cx="1833166" cy="1851507"/>
            <a:chOff x="6607761" y="788678"/>
            <a:chExt cx="1833166" cy="1851507"/>
          </a:xfrm>
        </p:grpSpPr>
        <p:sp>
          <p:nvSpPr>
            <p:cNvPr id="256" name="Document 255">
              <a:extLst>
                <a:ext uri="{FF2B5EF4-FFF2-40B4-BE49-F238E27FC236}">
                  <a16:creationId xmlns:a16="http://schemas.microsoft.com/office/drawing/2014/main" id="{392D9A62-53C8-9644-909D-942530C426FC}"/>
                </a:ext>
              </a:extLst>
            </p:cNvPr>
            <p:cNvSpPr/>
            <p:nvPr/>
          </p:nvSpPr>
          <p:spPr>
            <a:xfrm rot="21162086">
              <a:off x="6607761" y="788678"/>
              <a:ext cx="1236538" cy="769270"/>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Career frameworks</a:t>
              </a:r>
            </a:p>
          </p:txBody>
        </p:sp>
        <p:sp>
          <p:nvSpPr>
            <p:cNvPr id="69" name="Document 68">
              <a:extLst>
                <a:ext uri="{FF2B5EF4-FFF2-40B4-BE49-F238E27FC236}">
                  <a16:creationId xmlns:a16="http://schemas.microsoft.com/office/drawing/2014/main" id="{A8C0D179-B70C-A047-9FDD-5BB9C50611B3}"/>
                </a:ext>
              </a:extLst>
            </p:cNvPr>
            <p:cNvSpPr/>
            <p:nvPr/>
          </p:nvSpPr>
          <p:spPr>
            <a:xfrm rot="21162086">
              <a:off x="6895256" y="1361969"/>
              <a:ext cx="1236538" cy="769270"/>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Job profiles</a:t>
              </a:r>
            </a:p>
          </p:txBody>
        </p:sp>
        <p:sp>
          <p:nvSpPr>
            <p:cNvPr id="70" name="Document 69">
              <a:extLst>
                <a:ext uri="{FF2B5EF4-FFF2-40B4-BE49-F238E27FC236}">
                  <a16:creationId xmlns:a16="http://schemas.microsoft.com/office/drawing/2014/main" id="{6A94AD66-5697-B84D-9679-613C80D4DC78}"/>
                </a:ext>
              </a:extLst>
            </p:cNvPr>
            <p:cNvSpPr/>
            <p:nvPr/>
          </p:nvSpPr>
          <p:spPr>
            <a:xfrm rot="21162086">
              <a:off x="7204389" y="1870915"/>
              <a:ext cx="1236538" cy="769270"/>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Job descriptions</a:t>
              </a:r>
            </a:p>
          </p:txBody>
        </p:sp>
      </p:grpSp>
      <p:cxnSp>
        <p:nvCxnSpPr>
          <p:cNvPr id="76" name="Straight Arrow Connector 75">
            <a:extLst>
              <a:ext uri="{FF2B5EF4-FFF2-40B4-BE49-F238E27FC236}">
                <a16:creationId xmlns:a16="http://schemas.microsoft.com/office/drawing/2014/main" id="{00E6C44D-C09B-FC49-9195-4022E9E6988C}"/>
              </a:ext>
            </a:extLst>
          </p:cNvPr>
          <p:cNvCxnSpPr>
            <a:cxnSpLocks/>
            <a:stCxn id="15" idx="4"/>
            <a:endCxn id="14" idx="0"/>
          </p:cNvCxnSpPr>
          <p:nvPr/>
        </p:nvCxnSpPr>
        <p:spPr>
          <a:xfrm>
            <a:off x="5848699" y="2475960"/>
            <a:ext cx="0" cy="260015"/>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Oval 16">
            <a:extLst>
              <a:ext uri="{FF2B5EF4-FFF2-40B4-BE49-F238E27FC236}">
                <a16:creationId xmlns:a16="http://schemas.microsoft.com/office/drawing/2014/main" id="{BB9A6C90-9E5C-7341-A87A-615F17007099}"/>
              </a:ext>
            </a:extLst>
          </p:cNvPr>
          <p:cNvSpPr/>
          <p:nvPr/>
        </p:nvSpPr>
        <p:spPr>
          <a:xfrm>
            <a:off x="2137224" y="3740332"/>
            <a:ext cx="1919026" cy="1312915"/>
          </a:xfrm>
          <a:prstGeom prst="ellipse">
            <a:avLst/>
          </a:prstGeom>
          <a:gradFill flip="none" rotWithShape="1">
            <a:gsLst>
              <a:gs pos="0">
                <a:srgbClr val="9B55CE">
                  <a:tint val="66000"/>
                  <a:satMod val="160000"/>
                </a:srgbClr>
              </a:gs>
              <a:gs pos="4700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4.4 Plans and prepares for succession</a:t>
            </a:r>
          </a:p>
        </p:txBody>
      </p:sp>
      <p:sp>
        <p:nvSpPr>
          <p:cNvPr id="28" name="Rounded Rectangle 27">
            <a:extLst>
              <a:ext uri="{FF2B5EF4-FFF2-40B4-BE49-F238E27FC236}">
                <a16:creationId xmlns:a16="http://schemas.microsoft.com/office/drawing/2014/main" id="{C28AB254-5E83-C34C-8D9D-93D385BA82EC}"/>
              </a:ext>
            </a:extLst>
          </p:cNvPr>
          <p:cNvSpPr/>
          <p:nvPr/>
        </p:nvSpPr>
        <p:spPr>
          <a:xfrm>
            <a:off x="301839" y="3891973"/>
            <a:ext cx="1520676" cy="1009635"/>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Identify essential functions that need succession planning </a:t>
            </a:r>
          </a:p>
        </p:txBody>
      </p:sp>
      <p:cxnSp>
        <p:nvCxnSpPr>
          <p:cNvPr id="83" name="Straight Arrow Connector 82">
            <a:extLst>
              <a:ext uri="{FF2B5EF4-FFF2-40B4-BE49-F238E27FC236}">
                <a16:creationId xmlns:a16="http://schemas.microsoft.com/office/drawing/2014/main" id="{28BC119B-1885-AE42-B032-379754D28913}"/>
              </a:ext>
            </a:extLst>
          </p:cNvPr>
          <p:cNvCxnSpPr>
            <a:cxnSpLocks/>
            <a:stCxn id="17" idx="2"/>
            <a:endCxn id="28" idx="3"/>
          </p:cNvCxnSpPr>
          <p:nvPr/>
        </p:nvCxnSpPr>
        <p:spPr>
          <a:xfrm flipH="1">
            <a:off x="1822515" y="4396790"/>
            <a:ext cx="314709" cy="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4" name="Straight Arrow Connector 73">
            <a:extLst>
              <a:ext uri="{FF2B5EF4-FFF2-40B4-BE49-F238E27FC236}">
                <a16:creationId xmlns:a16="http://schemas.microsoft.com/office/drawing/2014/main" id="{FA64D8C6-6A92-2742-8D1A-BF43ABA97F40}"/>
              </a:ext>
            </a:extLst>
          </p:cNvPr>
          <p:cNvCxnSpPr>
            <a:cxnSpLocks/>
            <a:stCxn id="28" idx="2"/>
            <a:endCxn id="85" idx="0"/>
          </p:cNvCxnSpPr>
          <p:nvPr/>
        </p:nvCxnSpPr>
        <p:spPr>
          <a:xfrm>
            <a:off x="1062177" y="4901608"/>
            <a:ext cx="0" cy="268755"/>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5" name="Rounded Rectangle 84">
            <a:extLst>
              <a:ext uri="{FF2B5EF4-FFF2-40B4-BE49-F238E27FC236}">
                <a16:creationId xmlns:a16="http://schemas.microsoft.com/office/drawing/2014/main" id="{B252EDA9-83C4-B242-A41E-C9DF010A9AE8}"/>
              </a:ext>
            </a:extLst>
          </p:cNvPr>
          <p:cNvSpPr/>
          <p:nvPr/>
        </p:nvSpPr>
        <p:spPr>
          <a:xfrm>
            <a:off x="301839" y="5170363"/>
            <a:ext cx="1520676" cy="574989"/>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Establish plans for succession</a:t>
            </a:r>
          </a:p>
        </p:txBody>
      </p:sp>
      <p:sp>
        <p:nvSpPr>
          <p:cNvPr id="96" name="Rounded Rectangle 95">
            <a:extLst>
              <a:ext uri="{FF2B5EF4-FFF2-40B4-BE49-F238E27FC236}">
                <a16:creationId xmlns:a16="http://schemas.microsoft.com/office/drawing/2014/main" id="{AD5BB854-C195-344F-A061-A2B45B07126B}"/>
              </a:ext>
            </a:extLst>
          </p:cNvPr>
          <p:cNvSpPr/>
          <p:nvPr/>
        </p:nvSpPr>
        <p:spPr>
          <a:xfrm>
            <a:off x="2224309" y="5578217"/>
            <a:ext cx="1607177" cy="101850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a:t>Attract</a:t>
            </a:r>
            <a:r>
              <a:rPr lang="en-US" sz="1400" dirty="0"/>
              <a:t> the right candidates through effective recruitment </a:t>
            </a:r>
          </a:p>
        </p:txBody>
      </p:sp>
      <p:cxnSp>
        <p:nvCxnSpPr>
          <p:cNvPr id="114" name="Straight Arrow Connector 113">
            <a:extLst>
              <a:ext uri="{FF2B5EF4-FFF2-40B4-BE49-F238E27FC236}">
                <a16:creationId xmlns:a16="http://schemas.microsoft.com/office/drawing/2014/main" id="{8619FAEB-E92D-0F4F-9FA5-CB05A708C92F}"/>
              </a:ext>
            </a:extLst>
          </p:cNvPr>
          <p:cNvCxnSpPr>
            <a:cxnSpLocks/>
            <a:stCxn id="16" idx="2"/>
            <a:endCxn id="96" idx="0"/>
          </p:cNvCxnSpPr>
          <p:nvPr/>
        </p:nvCxnSpPr>
        <p:spPr>
          <a:xfrm flipH="1">
            <a:off x="3027898" y="4586174"/>
            <a:ext cx="2410781" cy="992043"/>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623824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878B6ACE-0A8F-3340-ABA0-DA1145D10A32}"/>
              </a:ext>
            </a:extLst>
          </p:cNvPr>
          <p:cNvSpPr/>
          <p:nvPr/>
        </p:nvSpPr>
        <p:spPr>
          <a:xfrm>
            <a:off x="155070" y="977140"/>
            <a:ext cx="2350058" cy="1336852"/>
          </a:xfrm>
          <a:prstGeom prst="ellipse">
            <a:avLst/>
          </a:prstGeom>
          <a:gradFill flip="none" rotWithShape="1">
            <a:gsLst>
              <a:gs pos="0">
                <a:srgbClr val="9B55CE">
                  <a:tint val="66000"/>
                  <a:satMod val="160000"/>
                </a:srgbClr>
              </a:gs>
              <a:gs pos="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5.1 Enforces accountability through structures authorities and responsibilities </a:t>
            </a:r>
          </a:p>
        </p:txBody>
      </p:sp>
      <p:sp>
        <p:nvSpPr>
          <p:cNvPr id="14" name="Rounded Rectangle 13">
            <a:extLst>
              <a:ext uri="{FF2B5EF4-FFF2-40B4-BE49-F238E27FC236}">
                <a16:creationId xmlns:a16="http://schemas.microsoft.com/office/drawing/2014/main" id="{8E266400-9472-5144-B548-4D8F658A5D8B}"/>
              </a:ext>
            </a:extLst>
          </p:cNvPr>
          <p:cNvSpPr/>
          <p:nvPr/>
        </p:nvSpPr>
        <p:spPr>
          <a:xfrm>
            <a:off x="265786" y="2576248"/>
            <a:ext cx="2128626" cy="949472"/>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Establish mechanisms to hold individuals accountable for internal control responsibilities </a:t>
            </a:r>
          </a:p>
        </p:txBody>
      </p:sp>
      <p:sp>
        <p:nvSpPr>
          <p:cNvPr id="15" name="Oval 14">
            <a:extLst>
              <a:ext uri="{FF2B5EF4-FFF2-40B4-BE49-F238E27FC236}">
                <a16:creationId xmlns:a16="http://schemas.microsoft.com/office/drawing/2014/main" id="{89327C71-1E27-6E4D-906D-A307DF7B7184}"/>
              </a:ext>
            </a:extLst>
          </p:cNvPr>
          <p:cNvSpPr/>
          <p:nvPr/>
        </p:nvSpPr>
        <p:spPr>
          <a:xfrm>
            <a:off x="3033306" y="930475"/>
            <a:ext cx="2260787" cy="1470412"/>
          </a:xfrm>
          <a:prstGeom prst="ellipse">
            <a:avLst/>
          </a:prstGeom>
          <a:gradFill flip="none" rotWithShape="1">
            <a:gsLst>
              <a:gs pos="100000">
                <a:srgbClr val="9B55CE">
                  <a:tint val="66000"/>
                  <a:satMod val="160000"/>
                </a:srgbClr>
              </a:gs>
              <a:gs pos="69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5.2 Establishes performance measures incentives and rewards</a:t>
            </a:r>
          </a:p>
        </p:txBody>
      </p:sp>
      <p:sp>
        <p:nvSpPr>
          <p:cNvPr id="19" name="Document 18">
            <a:extLst>
              <a:ext uri="{FF2B5EF4-FFF2-40B4-BE49-F238E27FC236}">
                <a16:creationId xmlns:a16="http://schemas.microsoft.com/office/drawing/2014/main" id="{C5C40FAB-C506-CA41-A8FA-315D36C49CEE}"/>
              </a:ext>
            </a:extLst>
          </p:cNvPr>
          <p:cNvSpPr/>
          <p:nvPr/>
        </p:nvSpPr>
        <p:spPr>
          <a:xfrm>
            <a:off x="405494" y="5386943"/>
            <a:ext cx="1619593" cy="911167"/>
          </a:xfrm>
          <a:prstGeom prst="flowChartDocument">
            <a:avLst/>
          </a:prstGeom>
          <a:ln w="28575"/>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t>Regular performance appraisal reports</a:t>
            </a:r>
          </a:p>
        </p:txBody>
      </p:sp>
      <p:sp>
        <p:nvSpPr>
          <p:cNvPr id="28" name="Rounded Rectangle 27">
            <a:extLst>
              <a:ext uri="{FF2B5EF4-FFF2-40B4-BE49-F238E27FC236}">
                <a16:creationId xmlns:a16="http://schemas.microsoft.com/office/drawing/2014/main" id="{C28AB254-5E83-C34C-8D9D-93D385BA82EC}"/>
              </a:ext>
            </a:extLst>
          </p:cNvPr>
          <p:cNvSpPr/>
          <p:nvPr/>
        </p:nvSpPr>
        <p:spPr>
          <a:xfrm>
            <a:off x="6002232" y="1103606"/>
            <a:ext cx="2361338" cy="1147709"/>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Establish performance measure incentives and rewards appropriate for all levels in the organization </a:t>
            </a:r>
          </a:p>
        </p:txBody>
      </p:sp>
      <p:cxnSp>
        <p:nvCxnSpPr>
          <p:cNvPr id="35" name="Straight Arrow Connector 34">
            <a:extLst>
              <a:ext uri="{FF2B5EF4-FFF2-40B4-BE49-F238E27FC236}">
                <a16:creationId xmlns:a16="http://schemas.microsoft.com/office/drawing/2014/main" id="{7C4AFA6F-2093-6D49-90D4-962B875BBBAC}"/>
              </a:ext>
            </a:extLst>
          </p:cNvPr>
          <p:cNvCxnSpPr>
            <a:cxnSpLocks/>
            <a:stCxn id="13" idx="4"/>
            <a:endCxn id="14" idx="0"/>
          </p:cNvCxnSpPr>
          <p:nvPr/>
        </p:nvCxnSpPr>
        <p:spPr>
          <a:xfrm>
            <a:off x="1330099" y="2313992"/>
            <a:ext cx="0" cy="262256"/>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6" name="Straight Arrow Connector 35">
            <a:extLst>
              <a:ext uri="{FF2B5EF4-FFF2-40B4-BE49-F238E27FC236}">
                <a16:creationId xmlns:a16="http://schemas.microsoft.com/office/drawing/2014/main" id="{4B35B26B-0BF8-5D42-91C2-06F6F79A1E3D}"/>
              </a:ext>
            </a:extLst>
          </p:cNvPr>
          <p:cNvCxnSpPr>
            <a:cxnSpLocks/>
            <a:stCxn id="82" idx="2"/>
            <a:endCxn id="19" idx="0"/>
          </p:cNvCxnSpPr>
          <p:nvPr/>
        </p:nvCxnSpPr>
        <p:spPr>
          <a:xfrm flipH="1">
            <a:off x="1215291" y="4995772"/>
            <a:ext cx="1" cy="39117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87" name="Group 86">
            <a:extLst>
              <a:ext uri="{FF2B5EF4-FFF2-40B4-BE49-F238E27FC236}">
                <a16:creationId xmlns:a16="http://schemas.microsoft.com/office/drawing/2014/main" id="{98284AD1-5C1D-504C-AE36-03431FCF3546}"/>
              </a:ext>
            </a:extLst>
          </p:cNvPr>
          <p:cNvGrpSpPr/>
          <p:nvPr/>
        </p:nvGrpSpPr>
        <p:grpSpPr>
          <a:xfrm>
            <a:off x="2834884" y="5377700"/>
            <a:ext cx="4526195" cy="1254905"/>
            <a:chOff x="3637744" y="5386943"/>
            <a:chExt cx="4526195" cy="1254905"/>
          </a:xfrm>
        </p:grpSpPr>
        <p:sp>
          <p:nvSpPr>
            <p:cNvPr id="17" name="Oval 16">
              <a:extLst>
                <a:ext uri="{FF2B5EF4-FFF2-40B4-BE49-F238E27FC236}">
                  <a16:creationId xmlns:a16="http://schemas.microsoft.com/office/drawing/2014/main" id="{BB9A6C90-9E5C-7341-A87A-615F17007099}"/>
                </a:ext>
              </a:extLst>
            </p:cNvPr>
            <p:cNvSpPr/>
            <p:nvPr/>
          </p:nvSpPr>
          <p:spPr>
            <a:xfrm>
              <a:off x="6158950" y="5485024"/>
              <a:ext cx="2004989" cy="1058745"/>
            </a:xfrm>
            <a:prstGeom prst="ellipse">
              <a:avLst/>
            </a:prstGeom>
            <a:gradFill flip="none" rotWithShape="1">
              <a:gsLst>
                <a:gs pos="0">
                  <a:srgbClr val="9B55CE">
                    <a:tint val="66000"/>
                    <a:satMod val="160000"/>
                  </a:srgbClr>
                </a:gs>
                <a:gs pos="4700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5.4 </a:t>
              </a:r>
              <a:r>
                <a:rPr lang="en-US" sz="1400" dirty="0">
                  <a:solidFill>
                    <a:schemeClr val="tx1"/>
                  </a:solidFill>
                </a:rPr>
                <a:t>C</a:t>
              </a:r>
              <a:r>
                <a:rPr lang="en-US" sz="1400" b="1" dirty="0">
                  <a:solidFill>
                    <a:schemeClr val="tx1"/>
                  </a:solidFill>
                </a:rPr>
                <a:t>onsiders excessive pressures </a:t>
              </a:r>
            </a:p>
          </p:txBody>
        </p:sp>
        <p:sp>
          <p:nvSpPr>
            <p:cNvPr id="24" name="Rounded Rectangle 23">
              <a:extLst>
                <a:ext uri="{FF2B5EF4-FFF2-40B4-BE49-F238E27FC236}">
                  <a16:creationId xmlns:a16="http://schemas.microsoft.com/office/drawing/2014/main" id="{DD021A10-F385-C344-9D2D-29DF5A0FF9A2}"/>
                </a:ext>
              </a:extLst>
            </p:cNvPr>
            <p:cNvSpPr/>
            <p:nvPr/>
          </p:nvSpPr>
          <p:spPr>
            <a:xfrm>
              <a:off x="3637744" y="5386943"/>
              <a:ext cx="2096636" cy="1254905"/>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Ensure staff are not facing excessive pressures to perform tasks that could result in poor internal control</a:t>
              </a:r>
            </a:p>
          </p:txBody>
        </p:sp>
        <p:cxnSp>
          <p:nvCxnSpPr>
            <p:cNvPr id="37" name="Straight Arrow Connector 36">
              <a:extLst>
                <a:ext uri="{FF2B5EF4-FFF2-40B4-BE49-F238E27FC236}">
                  <a16:creationId xmlns:a16="http://schemas.microsoft.com/office/drawing/2014/main" id="{F93F2211-4F34-754E-BC33-F9FA2DCA1F0B}"/>
                </a:ext>
              </a:extLst>
            </p:cNvPr>
            <p:cNvCxnSpPr>
              <a:cxnSpLocks/>
              <a:stCxn id="17" idx="2"/>
              <a:endCxn id="24" idx="3"/>
            </p:cNvCxnSpPr>
            <p:nvPr/>
          </p:nvCxnSpPr>
          <p:spPr>
            <a:xfrm flipH="1" flipV="1">
              <a:off x="5734380" y="6014396"/>
              <a:ext cx="424570" cy="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89" name="Group 88">
            <a:extLst>
              <a:ext uri="{FF2B5EF4-FFF2-40B4-BE49-F238E27FC236}">
                <a16:creationId xmlns:a16="http://schemas.microsoft.com/office/drawing/2014/main" id="{C76CAF18-C751-924E-AA87-FAE52AE85E56}"/>
              </a:ext>
            </a:extLst>
          </p:cNvPr>
          <p:cNvGrpSpPr/>
          <p:nvPr/>
        </p:nvGrpSpPr>
        <p:grpSpPr>
          <a:xfrm>
            <a:off x="5856190" y="2535089"/>
            <a:ext cx="2653422" cy="2656918"/>
            <a:chOff x="6177589" y="2557747"/>
            <a:chExt cx="2653422" cy="2656918"/>
          </a:xfrm>
        </p:grpSpPr>
        <p:sp>
          <p:nvSpPr>
            <p:cNvPr id="16" name="Oval 15">
              <a:extLst>
                <a:ext uri="{FF2B5EF4-FFF2-40B4-BE49-F238E27FC236}">
                  <a16:creationId xmlns:a16="http://schemas.microsoft.com/office/drawing/2014/main" id="{9A759B6A-F3D7-124F-9E9D-44B7BA02ACA9}"/>
                </a:ext>
              </a:extLst>
            </p:cNvPr>
            <p:cNvSpPr/>
            <p:nvPr/>
          </p:nvSpPr>
          <p:spPr>
            <a:xfrm>
              <a:off x="6483153" y="2557747"/>
              <a:ext cx="2042293" cy="1304877"/>
            </a:xfrm>
            <a:prstGeom prst="ellipse">
              <a:avLst/>
            </a:prstGeom>
            <a:gradFill flip="none" rotWithShape="1">
              <a:gsLst>
                <a:gs pos="99000">
                  <a:srgbClr val="9B55CE">
                    <a:tint val="66000"/>
                    <a:satMod val="160000"/>
                  </a:srgbClr>
                </a:gs>
                <a:gs pos="75000">
                  <a:srgbClr val="9B55CE">
                    <a:tint val="44500"/>
                    <a:satMod val="160000"/>
                  </a:srgbClr>
                </a:gs>
                <a:gs pos="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5.3 Evaluates Performance measure relevance</a:t>
              </a:r>
            </a:p>
          </p:txBody>
        </p:sp>
        <p:sp>
          <p:nvSpPr>
            <p:cNvPr id="23" name="Rounded Rectangle 22">
              <a:extLst>
                <a:ext uri="{FF2B5EF4-FFF2-40B4-BE49-F238E27FC236}">
                  <a16:creationId xmlns:a16="http://schemas.microsoft.com/office/drawing/2014/main" id="{9C4660CE-3D9F-2C4A-87D0-FD5E37FA1827}"/>
                </a:ext>
              </a:extLst>
            </p:cNvPr>
            <p:cNvSpPr/>
            <p:nvPr/>
          </p:nvSpPr>
          <p:spPr>
            <a:xfrm>
              <a:off x="6177589" y="4147791"/>
              <a:ext cx="2653422" cy="1066874"/>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Ensure that performance measures and incentives  are appropriate and do not result in perverse incentives </a:t>
              </a:r>
            </a:p>
          </p:txBody>
        </p:sp>
        <p:cxnSp>
          <p:nvCxnSpPr>
            <p:cNvPr id="53" name="Straight Arrow Connector 52">
              <a:extLst>
                <a:ext uri="{FF2B5EF4-FFF2-40B4-BE49-F238E27FC236}">
                  <a16:creationId xmlns:a16="http://schemas.microsoft.com/office/drawing/2014/main" id="{65800645-1924-4340-A0A3-0E8F786B6E07}"/>
                </a:ext>
              </a:extLst>
            </p:cNvPr>
            <p:cNvCxnSpPr>
              <a:cxnSpLocks/>
              <a:stCxn id="16" idx="4"/>
              <a:endCxn id="23" idx="0"/>
            </p:cNvCxnSpPr>
            <p:nvPr/>
          </p:nvCxnSpPr>
          <p:spPr>
            <a:xfrm>
              <a:off x="7504300" y="3862624"/>
              <a:ext cx="0" cy="285167"/>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cxnSp>
        <p:nvCxnSpPr>
          <p:cNvPr id="54" name="Straight Arrow Connector 53">
            <a:extLst>
              <a:ext uri="{FF2B5EF4-FFF2-40B4-BE49-F238E27FC236}">
                <a16:creationId xmlns:a16="http://schemas.microsoft.com/office/drawing/2014/main" id="{DDBEAAF4-C907-134C-A918-2188B7B1ED54}"/>
              </a:ext>
            </a:extLst>
          </p:cNvPr>
          <p:cNvCxnSpPr>
            <a:cxnSpLocks/>
            <a:stCxn id="57" idx="2"/>
            <a:endCxn id="82" idx="3"/>
          </p:cNvCxnSpPr>
          <p:nvPr/>
        </p:nvCxnSpPr>
        <p:spPr>
          <a:xfrm flipH="1">
            <a:off x="2184471" y="4450186"/>
            <a:ext cx="320657" cy="1"/>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3" name="Straight Arrow Connector 82">
            <a:extLst>
              <a:ext uri="{FF2B5EF4-FFF2-40B4-BE49-F238E27FC236}">
                <a16:creationId xmlns:a16="http://schemas.microsoft.com/office/drawing/2014/main" id="{28BC119B-1885-AE42-B032-379754D28913}"/>
              </a:ext>
            </a:extLst>
          </p:cNvPr>
          <p:cNvCxnSpPr>
            <a:cxnSpLocks/>
            <a:stCxn id="15" idx="6"/>
            <a:endCxn id="28" idx="1"/>
          </p:cNvCxnSpPr>
          <p:nvPr/>
        </p:nvCxnSpPr>
        <p:spPr>
          <a:xfrm>
            <a:off x="5294093" y="1665681"/>
            <a:ext cx="708139" cy="1178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12" name="Group 211">
            <a:extLst>
              <a:ext uri="{FF2B5EF4-FFF2-40B4-BE49-F238E27FC236}">
                <a16:creationId xmlns:a16="http://schemas.microsoft.com/office/drawing/2014/main" id="{F856B2C0-B6A4-CE4C-8E8A-60DC6ACF472B}"/>
              </a:ext>
            </a:extLst>
          </p:cNvPr>
          <p:cNvGrpSpPr/>
          <p:nvPr/>
        </p:nvGrpSpPr>
        <p:grpSpPr>
          <a:xfrm>
            <a:off x="902621" y="201500"/>
            <a:ext cx="7566883" cy="614389"/>
            <a:chOff x="3247705" y="141242"/>
            <a:chExt cx="4550567" cy="614389"/>
          </a:xfrm>
        </p:grpSpPr>
        <p:sp>
          <p:nvSpPr>
            <p:cNvPr id="5" name="Rectangle 4">
              <a:extLst>
                <a:ext uri="{FF2B5EF4-FFF2-40B4-BE49-F238E27FC236}">
                  <a16:creationId xmlns:a16="http://schemas.microsoft.com/office/drawing/2014/main" id="{E5F042CE-3C1A-144F-BE72-AB256EFBACBC}"/>
                </a:ext>
              </a:extLst>
            </p:cNvPr>
            <p:cNvSpPr/>
            <p:nvPr/>
          </p:nvSpPr>
          <p:spPr>
            <a:xfrm>
              <a:off x="3247705" y="141242"/>
              <a:ext cx="4550567" cy="614389"/>
            </a:xfrm>
            <a:prstGeom prst="rect">
              <a:avLst/>
            </a:prstGeom>
            <a:solidFill>
              <a:srgbClr val="F0B148"/>
            </a:solidFill>
            <a:ln w="28575">
              <a:solidFill>
                <a:srgbClr val="F2B2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        The Organization holds individuals accountable for their internal control responsibilities in the pursuit of objectives</a:t>
              </a:r>
            </a:p>
          </p:txBody>
        </p:sp>
        <p:sp>
          <p:nvSpPr>
            <p:cNvPr id="211" name="Oval 210">
              <a:extLst>
                <a:ext uri="{FF2B5EF4-FFF2-40B4-BE49-F238E27FC236}">
                  <a16:creationId xmlns:a16="http://schemas.microsoft.com/office/drawing/2014/main" id="{0D832497-AEB7-B846-A4B1-161873C24A7E}"/>
                </a:ext>
              </a:extLst>
            </p:cNvPr>
            <p:cNvSpPr/>
            <p:nvPr/>
          </p:nvSpPr>
          <p:spPr>
            <a:xfrm>
              <a:off x="3305120" y="222960"/>
              <a:ext cx="148028" cy="23781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5</a:t>
              </a:r>
            </a:p>
          </p:txBody>
        </p:sp>
      </p:grpSp>
      <p:sp>
        <p:nvSpPr>
          <p:cNvPr id="57" name="Oval 56">
            <a:extLst>
              <a:ext uri="{FF2B5EF4-FFF2-40B4-BE49-F238E27FC236}">
                <a16:creationId xmlns:a16="http://schemas.microsoft.com/office/drawing/2014/main" id="{2F0E7783-4104-5544-BD08-02EA357A6C38}"/>
              </a:ext>
            </a:extLst>
          </p:cNvPr>
          <p:cNvSpPr/>
          <p:nvPr/>
        </p:nvSpPr>
        <p:spPr>
          <a:xfrm>
            <a:off x="2505128" y="3794915"/>
            <a:ext cx="2540339" cy="1310541"/>
          </a:xfrm>
          <a:prstGeom prst="ellipse">
            <a:avLst/>
          </a:prstGeom>
          <a:gradFill flip="none" rotWithShape="1">
            <a:gsLst>
              <a:gs pos="0">
                <a:srgbClr val="9B55CE">
                  <a:tint val="66000"/>
                  <a:satMod val="160000"/>
                </a:srgbClr>
              </a:gs>
              <a:gs pos="47000">
                <a:srgbClr val="9B55CE">
                  <a:tint val="44500"/>
                  <a:satMod val="160000"/>
                </a:srgbClr>
              </a:gs>
              <a:gs pos="100000">
                <a:srgbClr val="9B55CE">
                  <a:tint val="23500"/>
                  <a:satMod val="160000"/>
                </a:srgbClr>
              </a:gs>
            </a:gsLst>
            <a:lin ang="0" scaled="1"/>
            <a:tileRect/>
          </a:gra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1"/>
                </a:solidFill>
              </a:rPr>
              <a:t>PF 5.5 </a:t>
            </a:r>
            <a:r>
              <a:rPr lang="en-US" sz="1400" dirty="0">
                <a:solidFill>
                  <a:schemeClr val="tx1"/>
                </a:solidFill>
              </a:rPr>
              <a:t>E</a:t>
            </a:r>
            <a:r>
              <a:rPr lang="en-US" sz="1400" b="1" dirty="0">
                <a:solidFill>
                  <a:schemeClr val="tx1"/>
                </a:solidFill>
              </a:rPr>
              <a:t>valuates performance and rewards or disciplines individuals</a:t>
            </a:r>
          </a:p>
        </p:txBody>
      </p:sp>
      <p:sp>
        <p:nvSpPr>
          <p:cNvPr id="82" name="Rounded Rectangle 81">
            <a:extLst>
              <a:ext uri="{FF2B5EF4-FFF2-40B4-BE49-F238E27FC236}">
                <a16:creationId xmlns:a16="http://schemas.microsoft.com/office/drawing/2014/main" id="{54967107-4973-904D-A189-2C5A28BCC122}"/>
              </a:ext>
            </a:extLst>
          </p:cNvPr>
          <p:cNvSpPr/>
          <p:nvPr/>
        </p:nvSpPr>
        <p:spPr>
          <a:xfrm>
            <a:off x="246112" y="3904601"/>
            <a:ext cx="1938359" cy="1091171"/>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Effective process for assessing individual performance in  line with objectives </a:t>
            </a:r>
          </a:p>
        </p:txBody>
      </p:sp>
    </p:spTree>
    <p:extLst>
      <p:ext uri="{BB962C8B-B14F-4D97-AF65-F5344CB8AC3E}">
        <p14:creationId xmlns:p14="http://schemas.microsoft.com/office/powerpoint/2010/main" val="105616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4F1EDA-6E09-8749-831F-B0D0025B3FC4}"/>
              </a:ext>
            </a:extLst>
          </p:cNvPr>
          <p:cNvSpPr/>
          <p:nvPr/>
        </p:nvSpPr>
        <p:spPr>
          <a:xfrm>
            <a:off x="1424131" y="1218532"/>
            <a:ext cx="6139601" cy="549152"/>
          </a:xfrm>
          <a:prstGeom prst="rect">
            <a:avLst/>
          </a:prstGeom>
          <a:solidFill>
            <a:srgbClr val="6B74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RISK MANAGEMENT PRINCIPLES</a:t>
            </a:r>
          </a:p>
        </p:txBody>
      </p:sp>
      <p:grpSp>
        <p:nvGrpSpPr>
          <p:cNvPr id="15" name="Group 14">
            <a:extLst>
              <a:ext uri="{FF2B5EF4-FFF2-40B4-BE49-F238E27FC236}">
                <a16:creationId xmlns:a16="http://schemas.microsoft.com/office/drawing/2014/main" id="{E23A75FC-0770-F044-9A3D-F58C794AC942}"/>
              </a:ext>
            </a:extLst>
          </p:cNvPr>
          <p:cNvGrpSpPr/>
          <p:nvPr/>
        </p:nvGrpSpPr>
        <p:grpSpPr>
          <a:xfrm>
            <a:off x="1438784" y="3543161"/>
            <a:ext cx="6104274" cy="695077"/>
            <a:chOff x="1438784" y="3543161"/>
            <a:chExt cx="6104274" cy="695077"/>
          </a:xfrm>
        </p:grpSpPr>
        <p:sp>
          <p:nvSpPr>
            <p:cNvPr id="4" name="Rectangle 3">
              <a:extLst>
                <a:ext uri="{FF2B5EF4-FFF2-40B4-BE49-F238E27FC236}">
                  <a16:creationId xmlns:a16="http://schemas.microsoft.com/office/drawing/2014/main" id="{42643E14-279F-9D44-8800-C2C71F0AD5AA}"/>
                </a:ext>
              </a:extLst>
            </p:cNvPr>
            <p:cNvSpPr/>
            <p:nvPr/>
          </p:nvSpPr>
          <p:spPr>
            <a:xfrm>
              <a:off x="1536959" y="3651967"/>
              <a:ext cx="6006099" cy="586271"/>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considers the potential for fraud in assessing risks to the achievement of objectives.</a:t>
              </a:r>
            </a:p>
          </p:txBody>
        </p:sp>
        <p:sp>
          <p:nvSpPr>
            <p:cNvPr id="5" name="Oval 4">
              <a:extLst>
                <a:ext uri="{FF2B5EF4-FFF2-40B4-BE49-F238E27FC236}">
                  <a16:creationId xmlns:a16="http://schemas.microsoft.com/office/drawing/2014/main" id="{8DE7C306-D2A6-924B-99B0-77C4E18A5330}"/>
                </a:ext>
              </a:extLst>
            </p:cNvPr>
            <p:cNvSpPr/>
            <p:nvPr/>
          </p:nvSpPr>
          <p:spPr>
            <a:xfrm>
              <a:off x="1438784" y="3543161"/>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8</a:t>
              </a:r>
            </a:p>
          </p:txBody>
        </p:sp>
      </p:grpSp>
      <p:grpSp>
        <p:nvGrpSpPr>
          <p:cNvPr id="16" name="Group 15">
            <a:extLst>
              <a:ext uri="{FF2B5EF4-FFF2-40B4-BE49-F238E27FC236}">
                <a16:creationId xmlns:a16="http://schemas.microsoft.com/office/drawing/2014/main" id="{CBFD052F-A04D-8F40-9F3C-2F0ED12B028C}"/>
              </a:ext>
            </a:extLst>
          </p:cNvPr>
          <p:cNvGrpSpPr/>
          <p:nvPr/>
        </p:nvGrpSpPr>
        <p:grpSpPr>
          <a:xfrm>
            <a:off x="1438784" y="4375846"/>
            <a:ext cx="6104274" cy="546136"/>
            <a:chOff x="1438784" y="4375846"/>
            <a:chExt cx="6104274" cy="546136"/>
          </a:xfrm>
        </p:grpSpPr>
        <p:sp>
          <p:nvSpPr>
            <p:cNvPr id="6" name="Rectangle 5">
              <a:extLst>
                <a:ext uri="{FF2B5EF4-FFF2-40B4-BE49-F238E27FC236}">
                  <a16:creationId xmlns:a16="http://schemas.microsoft.com/office/drawing/2014/main" id="{EB2ED765-F021-3B49-BA94-9DAA753AA84B}"/>
                </a:ext>
              </a:extLst>
            </p:cNvPr>
            <p:cNvSpPr/>
            <p:nvPr/>
          </p:nvSpPr>
          <p:spPr>
            <a:xfrm>
              <a:off x="1536960" y="4483630"/>
              <a:ext cx="6006098" cy="438352"/>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identifies and assesses changes that could significantly impact the system of internal control</a:t>
              </a:r>
            </a:p>
          </p:txBody>
        </p:sp>
        <p:sp>
          <p:nvSpPr>
            <p:cNvPr id="7" name="Oval 6">
              <a:extLst>
                <a:ext uri="{FF2B5EF4-FFF2-40B4-BE49-F238E27FC236}">
                  <a16:creationId xmlns:a16="http://schemas.microsoft.com/office/drawing/2014/main" id="{7DE44570-1BB5-E445-9446-DB88C64AC8AD}"/>
                </a:ext>
              </a:extLst>
            </p:cNvPr>
            <p:cNvSpPr/>
            <p:nvPr/>
          </p:nvSpPr>
          <p:spPr>
            <a:xfrm>
              <a:off x="1438784" y="4375846"/>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9</a:t>
              </a:r>
            </a:p>
          </p:txBody>
        </p:sp>
      </p:grpSp>
      <p:grpSp>
        <p:nvGrpSpPr>
          <p:cNvPr id="14" name="Group 13">
            <a:extLst>
              <a:ext uri="{FF2B5EF4-FFF2-40B4-BE49-F238E27FC236}">
                <a16:creationId xmlns:a16="http://schemas.microsoft.com/office/drawing/2014/main" id="{5E1AD901-B5A6-0646-AE0D-138D5975F494}"/>
              </a:ext>
            </a:extLst>
          </p:cNvPr>
          <p:cNvGrpSpPr/>
          <p:nvPr/>
        </p:nvGrpSpPr>
        <p:grpSpPr>
          <a:xfrm>
            <a:off x="1424131" y="2595949"/>
            <a:ext cx="6090070" cy="861377"/>
            <a:chOff x="1461327" y="2606565"/>
            <a:chExt cx="6090070" cy="861377"/>
          </a:xfrm>
        </p:grpSpPr>
        <p:sp>
          <p:nvSpPr>
            <p:cNvPr id="8" name="Rectangle 7">
              <a:extLst>
                <a:ext uri="{FF2B5EF4-FFF2-40B4-BE49-F238E27FC236}">
                  <a16:creationId xmlns:a16="http://schemas.microsoft.com/office/drawing/2014/main" id="{175F4FD8-3673-6743-A4B3-0573A53C1069}"/>
                </a:ext>
              </a:extLst>
            </p:cNvPr>
            <p:cNvSpPr/>
            <p:nvPr/>
          </p:nvSpPr>
          <p:spPr>
            <a:xfrm>
              <a:off x="1545299" y="2697728"/>
              <a:ext cx="6006098" cy="770214"/>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identifies risks to the achievement of its objectives across the organization and analyzes risks as a basis for determining how the risks should be managed. </a:t>
              </a:r>
            </a:p>
          </p:txBody>
        </p:sp>
        <p:sp>
          <p:nvSpPr>
            <p:cNvPr id="9" name="Oval 8">
              <a:extLst>
                <a:ext uri="{FF2B5EF4-FFF2-40B4-BE49-F238E27FC236}">
                  <a16:creationId xmlns:a16="http://schemas.microsoft.com/office/drawing/2014/main" id="{6D42C78C-EC36-234E-9C4A-FEB4A6B16AD9}"/>
                </a:ext>
              </a:extLst>
            </p:cNvPr>
            <p:cNvSpPr/>
            <p:nvPr/>
          </p:nvSpPr>
          <p:spPr>
            <a:xfrm>
              <a:off x="1461327" y="2606565"/>
              <a:ext cx="215567" cy="2155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7</a:t>
              </a:r>
            </a:p>
          </p:txBody>
        </p:sp>
      </p:grpSp>
      <p:grpSp>
        <p:nvGrpSpPr>
          <p:cNvPr id="13" name="Group 12">
            <a:extLst>
              <a:ext uri="{FF2B5EF4-FFF2-40B4-BE49-F238E27FC236}">
                <a16:creationId xmlns:a16="http://schemas.microsoft.com/office/drawing/2014/main" id="{89B3EC58-4D53-C642-8980-8C8BCD4237CF}"/>
              </a:ext>
            </a:extLst>
          </p:cNvPr>
          <p:cNvGrpSpPr/>
          <p:nvPr/>
        </p:nvGrpSpPr>
        <p:grpSpPr>
          <a:xfrm>
            <a:off x="1424131" y="1837110"/>
            <a:ext cx="6149018" cy="651603"/>
            <a:chOff x="1402379" y="1812339"/>
            <a:chExt cx="6149018" cy="651603"/>
          </a:xfrm>
        </p:grpSpPr>
        <p:sp>
          <p:nvSpPr>
            <p:cNvPr id="3" name="Rectangle 2">
              <a:extLst>
                <a:ext uri="{FF2B5EF4-FFF2-40B4-BE49-F238E27FC236}">
                  <a16:creationId xmlns:a16="http://schemas.microsoft.com/office/drawing/2014/main" id="{FDF8AFA2-AA04-B24D-902F-6B19715A5B2D}"/>
                </a:ext>
              </a:extLst>
            </p:cNvPr>
            <p:cNvSpPr/>
            <p:nvPr/>
          </p:nvSpPr>
          <p:spPr>
            <a:xfrm>
              <a:off x="1515984" y="1914790"/>
              <a:ext cx="6035413" cy="549152"/>
            </a:xfrm>
            <a:prstGeom prst="rect">
              <a:avLst/>
            </a:prstGeom>
            <a:noFill/>
            <a:ln w="28575">
              <a:solidFill>
                <a:srgbClr val="6B74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The organization specifies objectives with sufficient clarity to enable the identification and assessment of risks relating to objectives </a:t>
              </a:r>
            </a:p>
          </p:txBody>
        </p:sp>
        <p:sp>
          <p:nvSpPr>
            <p:cNvPr id="12" name="Oval 11">
              <a:extLst>
                <a:ext uri="{FF2B5EF4-FFF2-40B4-BE49-F238E27FC236}">
                  <a16:creationId xmlns:a16="http://schemas.microsoft.com/office/drawing/2014/main" id="{12CE9452-EA8B-FA42-99D7-0C2165B10A4F}"/>
                </a:ext>
              </a:extLst>
            </p:cNvPr>
            <p:cNvSpPr/>
            <p:nvPr/>
          </p:nvSpPr>
          <p:spPr>
            <a:xfrm>
              <a:off x="1402379" y="1812339"/>
              <a:ext cx="227211" cy="2272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6</a:t>
              </a:r>
            </a:p>
          </p:txBody>
        </p:sp>
      </p:grpSp>
    </p:spTree>
    <p:extLst>
      <p:ext uri="{BB962C8B-B14F-4D97-AF65-F5344CB8AC3E}">
        <p14:creationId xmlns:p14="http://schemas.microsoft.com/office/powerpoint/2010/main" val="2480613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2363</TotalTime>
  <Words>4266</Words>
  <Application>Microsoft Macintosh PowerPoint</Application>
  <PresentationFormat>On-screen Show (4:3)</PresentationFormat>
  <Paragraphs>540</Paragraphs>
  <Slides>28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Maggs</dc:creator>
  <cp:lastModifiedBy>Microsoft Office User</cp:lastModifiedBy>
  <cp:revision>169</cp:revision>
  <dcterms:created xsi:type="dcterms:W3CDTF">2018-09-14T16:31:18Z</dcterms:created>
  <dcterms:modified xsi:type="dcterms:W3CDTF">2019-02-19T14:18:57Z</dcterms:modified>
</cp:coreProperties>
</file>