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0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78" r:id="rId11"/>
    <p:sldId id="268" r:id="rId12"/>
    <p:sldId id="269" r:id="rId13"/>
    <p:sldId id="270" r:id="rId14"/>
    <p:sldId id="271" r:id="rId15"/>
    <p:sldId id="279" r:id="rId16"/>
    <p:sldId id="280" r:id="rId17"/>
    <p:sldId id="274" r:id="rId18"/>
    <p:sldId id="275" r:id="rId19"/>
    <p:sldId id="276" r:id="rId20"/>
    <p:sldId id="266" r:id="rId21"/>
    <p:sldId id="281" r:id="rId22"/>
    <p:sldId id="283" r:id="rId23"/>
    <p:sldId id="284" r:id="rId24"/>
    <p:sldId id="285" r:id="rId25"/>
    <p:sldId id="267" r:id="rId26"/>
    <p:sldId id="282" r:id="rId27"/>
    <p:sldId id="286" r:id="rId28"/>
    <p:sldId id="28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296A"/>
    <a:srgbClr val="05639C"/>
    <a:srgbClr val="6B7428"/>
    <a:srgbClr val="303337"/>
    <a:srgbClr val="932890"/>
    <a:srgbClr val="C5B0CE"/>
    <a:srgbClr val="9B55CE"/>
    <a:srgbClr val="7E8E72"/>
    <a:srgbClr val="F0B148"/>
    <a:srgbClr val="F2B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69"/>
  </p:normalViewPr>
  <p:slideViewPr>
    <p:cSldViewPr snapToGrid="0" snapToObjects="1"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9F527-5CD1-9C47-ADC4-22E4F7166B27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F56E0-1A3C-194F-988B-0176C476E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08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F56E0-1A3C-194F-988B-0176C476E4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52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F56E0-1A3C-194F-988B-0176C476E4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17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9F56E0-1A3C-194F-988B-0176C476E4B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30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F56E0-1A3C-194F-988B-0176C476E4B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49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F56E0-1A3C-194F-988B-0176C476E4B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73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F56E0-1A3C-194F-988B-0176C476E4B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73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9F56E0-1A3C-194F-988B-0176C476E4B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59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9F56E0-1A3C-194F-988B-0176C476E4B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71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56FAB-3702-ED4E-B248-633B80EB2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AF8EF0-0490-2F4F-AF17-AB438D7CC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BEC5D-B390-884D-B4CA-3D79545A9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71C1B-E743-DF41-A3FA-C366328BB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0857E-23DF-C343-AD06-EF6ABE7FC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3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4762C-3C9D-5F41-9794-70F17997F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FD784A-4ECF-184E-8E58-C2DF1BE2A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CB612-D6BD-3240-9484-2FE56D5DB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B3338-019B-F849-843E-27B6823C1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25CB-F59F-C64F-8B65-335FE4656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DB04F6-B97E-AB41-9BEB-395DBE0DB9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849567-ABEA-AB4E-9564-C9BFDB768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94822-234D-7B47-A2E1-E5EBDB459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0ACC4-7243-A948-8ABD-D98B6925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6ACE8-06E6-0F4F-B3FF-8DD051A6B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CE9F7-E0B5-E14C-876F-AD5DBBA1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C5E03-8C52-914B-B76F-0647E39D6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D7737-9180-0E4C-95F3-401C5C933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58B6C-DF95-DC45-A43E-40E7A4CAE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58CE-99DA-DD4F-9080-92D3972E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1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563E5-CF0F-6940-AAE9-0ECAD3AE1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D4043-E8A8-284D-B3AA-88626B696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1045F-63DC-C54D-A02C-02355A51E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2BB06-F636-834C-951D-094905ADC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B21A2-27E7-ED44-BBFB-35D904F94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0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17523-E661-0C4E-A382-E3D8BBC9D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ACC8D-B7B2-4C4F-A065-AF84CD211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64F4B-4046-C44A-B472-57ACC465D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B980EC-EAA8-4147-A1CC-79ADAABF5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E39ADD-031D-1A4D-AE35-7377A8838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E8D5E8-22F7-9E49-9438-E18953C88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8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04B1C-3766-4B43-AFB2-FFD99ADFD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49948-AB12-6C42-8D91-DDE0966704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9C065-D82C-6C4B-8F08-257D28084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C59D89-2267-024A-8FD0-CF5786DC8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79C54-7598-FE43-BA12-254BF02AFD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D015CB-3C5D-A949-857B-1F2669E98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8DA38F-C7CE-F84D-BA00-365B8DCC4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BF8507-1F7C-CA40-9535-BB6786407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86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43477-79EC-2B48-9074-7D98ED59A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9AD9D5-E897-C648-B1BF-DE204B928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40FEE1-2DBA-8B4A-A900-AD86B67A5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9AD39E-C9FA-3B4A-BDB5-BC2567C8D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5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7AC82-F8A0-F44C-A719-6F4E93F7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E12E6E-5420-4B4C-B636-964920BBD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AB3C5-69B4-DE41-8AFB-2B2EC099E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0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21BA7-EA18-FB48-A654-D343A654D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AD657-7C33-3546-B068-29752EE55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828D3B-FDCF-084D-8E7E-2A92D5C06F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C1574-8B59-D941-BCB9-58FDD6859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3A1EE-6607-E849-B66E-8A7EDFB43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B5991-8A12-AB47-8CB9-D3F3390F6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7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DF43D-3291-D942-87DD-C3909DC8B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80FC85-1832-A94D-9D98-1DEF959A5D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12E2B-C4A9-4C45-8F03-759B964D5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23DD0-368A-074B-A78C-5F9CF39D5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18A2B-ECA0-2148-A220-E992B63F3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92C54-914C-AD42-B04A-AB440F35F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8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132EEA-DB51-EF46-9A1F-969DE1EDD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A67CB-A5A2-5B4F-A99A-6CB4AD6D7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0FF9E-E6AC-6F4A-A4DD-810E19B6D4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94A8D-A8F7-8E45-9BB2-D0809532B6A9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974C1-7F1E-4846-BCB7-9E16AFEE0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03EFB-9656-F144-A754-D2D658D26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5A60-D930-CE4E-A26B-7CE92AD37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9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19801BFF-2088-BF49-96C7-58AE56A279E9}"/>
              </a:ext>
            </a:extLst>
          </p:cNvPr>
          <p:cNvSpPr/>
          <p:nvPr/>
        </p:nvSpPr>
        <p:spPr>
          <a:xfrm>
            <a:off x="3693715" y="224630"/>
            <a:ext cx="1611896" cy="1119533"/>
          </a:xfrm>
          <a:prstGeom prst="roundRect">
            <a:avLst/>
          </a:prstGeom>
          <a:noFill/>
          <a:ln w="38100">
            <a:solidFill>
              <a:srgbClr val="F2B23B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/>
              <a:t>Контрольная среда является основой всех других компонентов внутреннего контроля</a:t>
            </a:r>
            <a:r>
              <a:rPr lang="en-US" sz="1200" dirty="0"/>
              <a:t>. </a:t>
            </a:r>
            <a:endParaRPr lang="en-US" sz="1200" dirty="0">
              <a:effectLst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088092F-19AC-034D-8335-8E88E96BE0CE}"/>
              </a:ext>
            </a:extLst>
          </p:cNvPr>
          <p:cNvSpPr/>
          <p:nvPr/>
        </p:nvSpPr>
        <p:spPr>
          <a:xfrm>
            <a:off x="6818412" y="1395390"/>
            <a:ext cx="2216062" cy="1600814"/>
          </a:xfrm>
          <a:prstGeom prst="roundRect">
            <a:avLst/>
          </a:prstGeom>
          <a:noFill/>
          <a:ln w="38100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/>
              <a:t>Динамичный и цикличный процесс выявления и анализа рисков на пути достижения целей организации</a:t>
            </a:r>
            <a:r>
              <a:rPr lang="en-US" sz="1200" dirty="0"/>
              <a:t>, </a:t>
            </a:r>
            <a:r>
              <a:rPr lang="ru-RU" sz="1200" dirty="0"/>
              <a:t>формирующий основу для определения методики управления рисками</a:t>
            </a:r>
            <a:r>
              <a:rPr lang="en-US" sz="1200" dirty="0"/>
              <a:t>. </a:t>
            </a:r>
            <a:endParaRPr lang="en-US" sz="1200" dirty="0">
              <a:effectLst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F35A427A-F0FC-B64F-AE7F-510E611F5BEF}"/>
              </a:ext>
            </a:extLst>
          </p:cNvPr>
          <p:cNvSpPr/>
          <p:nvPr/>
        </p:nvSpPr>
        <p:spPr>
          <a:xfrm>
            <a:off x="181523" y="5040900"/>
            <a:ext cx="2897917" cy="1648216"/>
          </a:xfrm>
          <a:prstGeom prst="roundRect">
            <a:avLst/>
          </a:prstGeom>
          <a:noFill/>
          <a:ln w="38100">
            <a:solidFill>
              <a:srgbClr val="303337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/>
              <a:t>Эффективная коммуникация - это источник жизненных сил системы внутреннего контроля</a:t>
            </a:r>
            <a:r>
              <a:rPr lang="en-US" sz="1200" dirty="0"/>
              <a:t>. </a:t>
            </a:r>
            <a:r>
              <a:rPr lang="ru-RU" sz="1200" dirty="0"/>
              <a:t>Процесс продвижения информации на более высокие уровни с целью ее рассмотрения руководителями старшего звена особенно важен для повышения действенности внутреннего контроля</a:t>
            </a:r>
            <a:r>
              <a:rPr lang="en-US" sz="1200" dirty="0"/>
              <a:t>. </a:t>
            </a:r>
            <a:endParaRPr lang="en-US" sz="1200" dirty="0">
              <a:effectLst/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316B1F6-5F1C-1445-9555-7ED044472175}"/>
              </a:ext>
            </a:extLst>
          </p:cNvPr>
          <p:cNvSpPr/>
          <p:nvPr/>
        </p:nvSpPr>
        <p:spPr>
          <a:xfrm>
            <a:off x="85920" y="1344163"/>
            <a:ext cx="2069345" cy="1566912"/>
          </a:xfrm>
          <a:prstGeom prst="roundRect">
            <a:avLst/>
          </a:prstGeom>
          <a:noFill/>
          <a:ln w="38100">
            <a:solidFill>
              <a:srgbClr val="303337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dirty="0"/>
              <a:t>Системы внутреннего контроля должны подвергаться мониторингу с целью оценки результативности работы системы в динамике и обеспечения действенности внутреннего контроля</a:t>
            </a:r>
            <a:endParaRPr lang="en-US" sz="1100" dirty="0">
              <a:effectLst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1F9B5DA-19BD-0440-8658-509A6F3988BE}"/>
              </a:ext>
            </a:extLst>
          </p:cNvPr>
          <p:cNvSpPr/>
          <p:nvPr/>
        </p:nvSpPr>
        <p:spPr>
          <a:xfrm>
            <a:off x="3693715" y="2919092"/>
            <a:ext cx="1643931" cy="116043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Механизм внутреннего контроля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A18B54D-48B6-E943-AE6B-195A2555EAEB}"/>
              </a:ext>
            </a:extLst>
          </p:cNvPr>
          <p:cNvSpPr/>
          <p:nvPr/>
        </p:nvSpPr>
        <p:spPr>
          <a:xfrm>
            <a:off x="5634562" y="5231998"/>
            <a:ext cx="3308531" cy="1389413"/>
          </a:xfrm>
          <a:prstGeom prst="roundRect">
            <a:avLst/>
          </a:prstGeom>
          <a:noFill/>
          <a:ln w="38100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/>
              <a:t>Меры контроля помогают обеспечить необходимые усилия для ослабления рисков на пути достижения целей организации</a:t>
            </a:r>
            <a:r>
              <a:rPr lang="en-US" sz="1200" dirty="0"/>
              <a:t>. </a:t>
            </a:r>
            <a:r>
              <a:rPr lang="ru-RU" sz="1200" dirty="0"/>
              <a:t>Контрольная деятельность ведется на всех уровнях организации</a:t>
            </a:r>
            <a:r>
              <a:rPr lang="en-US" sz="1200" dirty="0"/>
              <a:t>, </a:t>
            </a:r>
            <a:r>
              <a:rPr lang="ru-RU" sz="1200" dirty="0"/>
              <a:t>на различных этапах бизнес-процессов и в технологических средах</a:t>
            </a:r>
            <a:endParaRPr lang="en-US" sz="1200" dirty="0">
              <a:effectLst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75B169A-693C-594A-BF8D-8406D5B0CE71}"/>
              </a:ext>
            </a:extLst>
          </p:cNvPr>
          <p:cNvCxnSpPr>
            <a:cxnSpLocks/>
            <a:stCxn id="39" idx="0"/>
            <a:endCxn id="8" idx="2"/>
          </p:cNvCxnSpPr>
          <p:nvPr/>
        </p:nvCxnSpPr>
        <p:spPr>
          <a:xfrm flipH="1" flipV="1">
            <a:off x="4504393" y="2230381"/>
            <a:ext cx="11288" cy="688711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BF6CAD8-EDE9-2142-9613-3F6003DFBE28}"/>
              </a:ext>
            </a:extLst>
          </p:cNvPr>
          <p:cNvCxnSpPr>
            <a:cxnSpLocks/>
            <a:stCxn id="39" idx="3"/>
          </p:cNvCxnSpPr>
          <p:nvPr/>
        </p:nvCxnSpPr>
        <p:spPr>
          <a:xfrm flipH="1">
            <a:off x="3773079" y="3909584"/>
            <a:ext cx="161384" cy="192388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0C33F20-2F1E-C843-9ABC-C5E7F708C253}"/>
              </a:ext>
            </a:extLst>
          </p:cNvPr>
          <p:cNvCxnSpPr>
            <a:cxnSpLocks/>
            <a:stCxn id="39" idx="1"/>
          </p:cNvCxnSpPr>
          <p:nvPr/>
        </p:nvCxnSpPr>
        <p:spPr>
          <a:xfrm flipH="1" flipV="1">
            <a:off x="3739431" y="2886888"/>
            <a:ext cx="195032" cy="20214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F82DDA5-43A1-3141-927B-0D77E0612E0F}"/>
              </a:ext>
            </a:extLst>
          </p:cNvPr>
          <p:cNvCxnSpPr>
            <a:cxnSpLocks/>
          </p:cNvCxnSpPr>
          <p:nvPr/>
        </p:nvCxnSpPr>
        <p:spPr>
          <a:xfrm>
            <a:off x="5027795" y="3916303"/>
            <a:ext cx="214790" cy="195427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A8306B6-6270-2B4D-AD0A-744A68684225}"/>
              </a:ext>
            </a:extLst>
          </p:cNvPr>
          <p:cNvCxnSpPr>
            <a:cxnSpLocks/>
            <a:stCxn id="39" idx="7"/>
          </p:cNvCxnSpPr>
          <p:nvPr/>
        </p:nvCxnSpPr>
        <p:spPr>
          <a:xfrm flipV="1">
            <a:off x="5096898" y="2876818"/>
            <a:ext cx="207769" cy="21221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475EC146-8319-0F48-8A2E-7D1AB076AB1A}"/>
              </a:ext>
            </a:extLst>
          </p:cNvPr>
          <p:cNvGrpSpPr/>
          <p:nvPr/>
        </p:nvGrpSpPr>
        <p:grpSpPr>
          <a:xfrm>
            <a:off x="1152849" y="143063"/>
            <a:ext cx="2078376" cy="1172552"/>
            <a:chOff x="1388139" y="77953"/>
            <a:chExt cx="2078376" cy="1172552"/>
          </a:xfrm>
        </p:grpSpPr>
        <p:sp>
          <p:nvSpPr>
            <p:cNvPr id="66" name="Cloud 65">
              <a:extLst>
                <a:ext uri="{FF2B5EF4-FFF2-40B4-BE49-F238E27FC236}">
                  <a16:creationId xmlns:a16="http://schemas.microsoft.com/office/drawing/2014/main" id="{E7F75648-ADEF-6A40-9920-7F53D306A219}"/>
                </a:ext>
              </a:extLst>
            </p:cNvPr>
            <p:cNvSpPr/>
            <p:nvPr/>
          </p:nvSpPr>
          <p:spPr>
            <a:xfrm>
              <a:off x="1388139" y="77953"/>
              <a:ext cx="2078376" cy="1172552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E8CA868-06E5-124A-8EE5-93985E447325}"/>
                </a:ext>
              </a:extLst>
            </p:cNvPr>
            <p:cNvSpPr txBox="1"/>
            <p:nvPr/>
          </p:nvSpPr>
          <p:spPr>
            <a:xfrm>
              <a:off x="1493991" y="225556"/>
              <a:ext cx="1820739" cy="921471"/>
            </a:xfrm>
            <a:prstGeom prst="rect">
              <a:avLst/>
            </a:prstGeom>
            <a:noFill/>
            <a:ln w="38100">
              <a:noFill/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200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ru-RU" dirty="0"/>
                <a:t>Она задает тон всей организации</a:t>
              </a:r>
              <a:r>
                <a:rPr lang="en-US" dirty="0"/>
                <a:t>, </a:t>
              </a:r>
              <a:r>
                <a:rPr lang="ru-RU" dirty="0"/>
                <a:t>ориентируя сознание персонала на правильное восприятие контроля и участие в нем</a:t>
              </a:r>
              <a:endParaRPr lang="en-US" dirty="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70807A6-3E2A-934A-905F-732D832DD4CB}"/>
              </a:ext>
            </a:extLst>
          </p:cNvPr>
          <p:cNvGrpSpPr/>
          <p:nvPr/>
        </p:nvGrpSpPr>
        <p:grpSpPr>
          <a:xfrm>
            <a:off x="0" y="3117586"/>
            <a:ext cx="2214940" cy="1390843"/>
            <a:chOff x="114091" y="2901793"/>
            <a:chExt cx="2214940" cy="1390843"/>
          </a:xfrm>
        </p:grpSpPr>
        <p:sp>
          <p:nvSpPr>
            <p:cNvPr id="71" name="Cloud 70">
              <a:extLst>
                <a:ext uri="{FF2B5EF4-FFF2-40B4-BE49-F238E27FC236}">
                  <a16:creationId xmlns:a16="http://schemas.microsoft.com/office/drawing/2014/main" id="{898CC74E-6300-BA4F-B677-490D5F3B6C43}"/>
                </a:ext>
              </a:extLst>
            </p:cNvPr>
            <p:cNvSpPr/>
            <p:nvPr/>
          </p:nvSpPr>
          <p:spPr>
            <a:xfrm>
              <a:off x="114091" y="2901793"/>
              <a:ext cx="2214940" cy="1390843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A339018-59C3-9244-B78B-517A7FD9C322}"/>
                </a:ext>
              </a:extLst>
            </p:cNvPr>
            <p:cNvSpPr txBox="1"/>
            <p:nvPr/>
          </p:nvSpPr>
          <p:spPr>
            <a:xfrm>
              <a:off x="298307" y="3164131"/>
              <a:ext cx="1914079" cy="831930"/>
            </a:xfrm>
            <a:prstGeom prst="rect">
              <a:avLst/>
            </a:prstGeom>
            <a:noFill/>
            <a:ln w="38100">
              <a:noFill/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200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ru-RU" dirty="0"/>
                <a:t>Средства оценки качества работы системы внутреннего контроля в динамике</a:t>
              </a:r>
              <a:endParaRPr lang="en-US" dirty="0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5F13625-A9B5-BF4F-8FA5-2D106737231D}"/>
              </a:ext>
            </a:extLst>
          </p:cNvPr>
          <p:cNvGrpSpPr/>
          <p:nvPr/>
        </p:nvGrpSpPr>
        <p:grpSpPr>
          <a:xfrm>
            <a:off x="3266261" y="5285357"/>
            <a:ext cx="1998651" cy="1389413"/>
            <a:chOff x="2725263" y="5118513"/>
            <a:chExt cx="1998651" cy="1389413"/>
          </a:xfrm>
        </p:grpSpPr>
        <p:sp>
          <p:nvSpPr>
            <p:cNvPr id="64" name="Cloud 63">
              <a:extLst>
                <a:ext uri="{FF2B5EF4-FFF2-40B4-BE49-F238E27FC236}">
                  <a16:creationId xmlns:a16="http://schemas.microsoft.com/office/drawing/2014/main" id="{741E964D-79BB-8543-BD38-EB63F9D76AB0}"/>
                </a:ext>
              </a:extLst>
            </p:cNvPr>
            <p:cNvSpPr/>
            <p:nvPr/>
          </p:nvSpPr>
          <p:spPr>
            <a:xfrm>
              <a:off x="2725263" y="5118513"/>
              <a:ext cx="1976324" cy="1389413"/>
            </a:xfrm>
            <a:prstGeom prst="cloud">
              <a:avLst/>
            </a:prstGeom>
            <a:solidFill>
              <a:srgbClr val="C5B0CE"/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98BACCD4-5924-EF46-8EE7-F7B2D93B7F0B}"/>
                </a:ext>
              </a:extLst>
            </p:cNvPr>
            <p:cNvSpPr txBox="1"/>
            <p:nvPr/>
          </p:nvSpPr>
          <p:spPr>
            <a:xfrm>
              <a:off x="2809835" y="5396289"/>
              <a:ext cx="1914079" cy="831930"/>
            </a:xfrm>
            <a:prstGeom prst="rect">
              <a:avLst/>
            </a:prstGeom>
            <a:noFill/>
            <a:ln w="38100">
              <a:noFill/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200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ru-RU" dirty="0"/>
                <a:t>Информация, необходимая для выполнения сотрудниками их обязанностей</a:t>
              </a:r>
              <a:endParaRPr lang="en-US" dirty="0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BF66256F-41AB-BD49-B3DE-00F3339EBEBE}"/>
              </a:ext>
            </a:extLst>
          </p:cNvPr>
          <p:cNvGrpSpPr/>
          <p:nvPr/>
        </p:nvGrpSpPr>
        <p:grpSpPr>
          <a:xfrm>
            <a:off x="6655851" y="3182560"/>
            <a:ext cx="2391137" cy="1858339"/>
            <a:chOff x="6716981" y="3020377"/>
            <a:chExt cx="2391137" cy="1858339"/>
          </a:xfrm>
        </p:grpSpPr>
        <p:sp>
          <p:nvSpPr>
            <p:cNvPr id="77" name="Cloud 76">
              <a:extLst>
                <a:ext uri="{FF2B5EF4-FFF2-40B4-BE49-F238E27FC236}">
                  <a16:creationId xmlns:a16="http://schemas.microsoft.com/office/drawing/2014/main" id="{D32BA2FE-B4D0-F64D-9B09-CFBAA5407098}"/>
                </a:ext>
              </a:extLst>
            </p:cNvPr>
            <p:cNvSpPr/>
            <p:nvPr/>
          </p:nvSpPr>
          <p:spPr>
            <a:xfrm>
              <a:off x="6716981" y="3020377"/>
              <a:ext cx="2391137" cy="1858339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79D2E3A-6748-A542-88D2-329C5478650A}"/>
                </a:ext>
              </a:extLst>
            </p:cNvPr>
            <p:cNvSpPr txBox="1"/>
            <p:nvPr/>
          </p:nvSpPr>
          <p:spPr>
            <a:xfrm>
              <a:off x="6920105" y="3370880"/>
              <a:ext cx="1914079" cy="1300714"/>
            </a:xfrm>
            <a:prstGeom prst="rect">
              <a:avLst/>
            </a:prstGeom>
            <a:noFill/>
            <a:ln w="38100">
              <a:noFill/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200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ru-RU" dirty="0"/>
                <a:t>Средства контроля, введенные для реагирования на риски</a:t>
              </a:r>
              <a:r>
                <a:rPr lang="en-US" dirty="0"/>
                <a:t>, </a:t>
              </a:r>
              <a:r>
                <a:rPr lang="ru-RU" dirty="0"/>
                <a:t>и программы и процедуры, помогающие в обеспечении исполнения директив руководства</a:t>
              </a:r>
              <a:endParaRPr lang="en-US" dirty="0"/>
            </a:p>
          </p:txBody>
        </p: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F1C9467-0B02-434A-8C16-2F03268D7192}"/>
              </a:ext>
            </a:extLst>
          </p:cNvPr>
          <p:cNvCxnSpPr>
            <a:stCxn id="8" idx="0"/>
            <a:endCxn id="4" idx="2"/>
          </p:cNvCxnSpPr>
          <p:nvPr/>
        </p:nvCxnSpPr>
        <p:spPr>
          <a:xfrm flipH="1" flipV="1">
            <a:off x="4499663" y="1344163"/>
            <a:ext cx="4730" cy="323046"/>
          </a:xfrm>
          <a:prstGeom prst="line">
            <a:avLst/>
          </a:prstGeom>
          <a:ln w="38100">
            <a:solidFill>
              <a:srgbClr val="F2B23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D00918F-30CB-A643-85F8-3D7A5A312020}"/>
              </a:ext>
            </a:extLst>
          </p:cNvPr>
          <p:cNvCxnSpPr>
            <a:cxnSpLocks/>
            <a:stCxn id="49" idx="0"/>
            <a:endCxn id="14" idx="1"/>
          </p:cNvCxnSpPr>
          <p:nvPr/>
        </p:nvCxnSpPr>
        <p:spPr>
          <a:xfrm flipV="1">
            <a:off x="6439724" y="2195797"/>
            <a:ext cx="378688" cy="96017"/>
          </a:xfrm>
          <a:prstGeom prst="line">
            <a:avLst/>
          </a:prstGeom>
          <a:ln w="38100">
            <a:solidFill>
              <a:srgbClr val="6B74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2A1AE73B-F9C3-724F-A8CF-7EF375ADFDEF}"/>
              </a:ext>
            </a:extLst>
          </p:cNvPr>
          <p:cNvCxnSpPr>
            <a:cxnSpLocks/>
            <a:stCxn id="17" idx="0"/>
          </p:cNvCxnSpPr>
          <p:nvPr/>
        </p:nvCxnSpPr>
        <p:spPr>
          <a:xfrm flipV="1">
            <a:off x="1630482" y="4699686"/>
            <a:ext cx="798478" cy="341214"/>
          </a:xfrm>
          <a:prstGeom prst="line">
            <a:avLst/>
          </a:prstGeom>
          <a:ln w="38100">
            <a:solidFill>
              <a:srgbClr val="402A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C7B24A4-C0D7-5B4C-928B-8320EDB2837E}"/>
              </a:ext>
            </a:extLst>
          </p:cNvPr>
          <p:cNvCxnSpPr>
            <a:cxnSpLocks/>
            <a:stCxn id="15" idx="0"/>
          </p:cNvCxnSpPr>
          <p:nvPr/>
        </p:nvCxnSpPr>
        <p:spPr>
          <a:xfrm flipH="1" flipV="1">
            <a:off x="6283537" y="4725094"/>
            <a:ext cx="1005291" cy="50690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8221313-39E0-DD4C-A58C-0CE487BB04E6}"/>
              </a:ext>
            </a:extLst>
          </p:cNvPr>
          <p:cNvCxnSpPr>
            <a:cxnSpLocks/>
            <a:endCxn id="20" idx="3"/>
          </p:cNvCxnSpPr>
          <p:nvPr/>
        </p:nvCxnSpPr>
        <p:spPr>
          <a:xfrm flipH="1" flipV="1">
            <a:off x="2155265" y="2127619"/>
            <a:ext cx="273695" cy="1617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62620081-DAA6-124F-A823-5CE272F72F4F}"/>
              </a:ext>
            </a:extLst>
          </p:cNvPr>
          <p:cNvCxnSpPr>
            <a:cxnSpLocks/>
          </p:cNvCxnSpPr>
          <p:nvPr/>
        </p:nvCxnSpPr>
        <p:spPr>
          <a:xfrm>
            <a:off x="7672443" y="1227397"/>
            <a:ext cx="0" cy="23353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959DD8A3-39B5-BF42-9A5E-9A4C1925F912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3191085" y="729339"/>
            <a:ext cx="502630" cy="55058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0B227500-F6B4-DA44-9B51-5A0B65D94969}"/>
              </a:ext>
            </a:extLst>
          </p:cNvPr>
          <p:cNvCxnSpPr>
            <a:cxnSpLocks/>
            <a:stCxn id="71" idx="3"/>
            <a:endCxn id="20" idx="2"/>
          </p:cNvCxnSpPr>
          <p:nvPr/>
        </p:nvCxnSpPr>
        <p:spPr>
          <a:xfrm flipV="1">
            <a:off x="1107470" y="2911075"/>
            <a:ext cx="13123" cy="286034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662BA015-9A75-7744-A21B-E1445CBAD782}"/>
              </a:ext>
            </a:extLst>
          </p:cNvPr>
          <p:cNvCxnSpPr>
            <a:cxnSpLocks/>
            <a:stCxn id="64" idx="2"/>
            <a:endCxn id="17" idx="3"/>
          </p:cNvCxnSpPr>
          <p:nvPr/>
        </p:nvCxnSpPr>
        <p:spPr>
          <a:xfrm flipH="1" flipV="1">
            <a:off x="3079440" y="5865008"/>
            <a:ext cx="192951" cy="11505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AE2B40E1-2A4B-714C-A7A2-8D0372738039}"/>
              </a:ext>
            </a:extLst>
          </p:cNvPr>
          <p:cNvCxnSpPr>
            <a:cxnSpLocks/>
            <a:endCxn id="77" idx="1"/>
          </p:cNvCxnSpPr>
          <p:nvPr/>
        </p:nvCxnSpPr>
        <p:spPr>
          <a:xfrm flipH="1" flipV="1">
            <a:off x="7851420" y="5038920"/>
            <a:ext cx="24037" cy="16303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83" name="Group 82">
            <a:extLst>
              <a:ext uri="{FF2B5EF4-FFF2-40B4-BE49-F238E27FC236}">
                <a16:creationId xmlns:a16="http://schemas.microsoft.com/office/drawing/2014/main" id="{443AB4A8-08CF-D542-A0C8-4462E90D4DD0}"/>
              </a:ext>
            </a:extLst>
          </p:cNvPr>
          <p:cNvGrpSpPr/>
          <p:nvPr/>
        </p:nvGrpSpPr>
        <p:grpSpPr>
          <a:xfrm>
            <a:off x="3881804" y="1667209"/>
            <a:ext cx="1245177" cy="563172"/>
            <a:chOff x="3881804" y="1667209"/>
            <a:chExt cx="1245177" cy="56317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C22B41F-719C-2544-9215-691D6E7EF777}"/>
                </a:ext>
              </a:extLst>
            </p:cNvPr>
            <p:cNvSpPr/>
            <p:nvPr/>
          </p:nvSpPr>
          <p:spPr>
            <a:xfrm>
              <a:off x="3881804" y="1667209"/>
              <a:ext cx="1245177" cy="563172"/>
            </a:xfrm>
            <a:prstGeom prst="rect">
              <a:avLst/>
            </a:prstGeom>
            <a:solidFill>
              <a:srgbClr val="F2B2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/>
                <a:t>Контрольная среда</a:t>
              </a:r>
              <a:endParaRPr lang="en-US" sz="1400" b="1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7E04DC4-1120-844A-9384-35FBA0DE079D}"/>
                </a:ext>
              </a:extLst>
            </p:cNvPr>
            <p:cNvSpPr/>
            <p:nvPr/>
          </p:nvSpPr>
          <p:spPr>
            <a:xfrm>
              <a:off x="3913444" y="1695555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3BE0EDB1-18C5-4C4A-9DBF-4EAC3A3C685A}"/>
              </a:ext>
            </a:extLst>
          </p:cNvPr>
          <p:cNvGrpSpPr/>
          <p:nvPr/>
        </p:nvGrpSpPr>
        <p:grpSpPr>
          <a:xfrm>
            <a:off x="2385797" y="2248328"/>
            <a:ext cx="1387279" cy="617857"/>
            <a:chOff x="2385797" y="2248328"/>
            <a:chExt cx="1387279" cy="617857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D47447E-130A-2C4F-A74C-9B93580F37CD}"/>
                </a:ext>
              </a:extLst>
            </p:cNvPr>
            <p:cNvSpPr/>
            <p:nvPr/>
          </p:nvSpPr>
          <p:spPr>
            <a:xfrm>
              <a:off x="2385797" y="2248328"/>
              <a:ext cx="1387279" cy="617857"/>
            </a:xfrm>
            <a:prstGeom prst="rect">
              <a:avLst/>
            </a:prstGeom>
            <a:solidFill>
              <a:srgbClr val="3033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/>
                <a:t>Меры мониторинга</a:t>
              </a:r>
              <a:endParaRPr lang="en-US" sz="1400" b="1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B23D319-5AF4-A747-86AF-944C87858A7C}"/>
                </a:ext>
              </a:extLst>
            </p:cNvPr>
            <p:cNvSpPr/>
            <p:nvPr/>
          </p:nvSpPr>
          <p:spPr>
            <a:xfrm>
              <a:off x="2415938" y="2273077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35E85C4C-3B44-A04F-8697-71B35ABB03AD}"/>
              </a:ext>
            </a:extLst>
          </p:cNvPr>
          <p:cNvGrpSpPr/>
          <p:nvPr/>
        </p:nvGrpSpPr>
        <p:grpSpPr>
          <a:xfrm>
            <a:off x="5185762" y="2251876"/>
            <a:ext cx="1395461" cy="592566"/>
            <a:chOff x="5185762" y="2251876"/>
            <a:chExt cx="1395461" cy="59256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6CF655F-9CAE-3A45-9200-009A6A6F0444}"/>
                </a:ext>
              </a:extLst>
            </p:cNvPr>
            <p:cNvSpPr/>
            <p:nvPr/>
          </p:nvSpPr>
          <p:spPr>
            <a:xfrm>
              <a:off x="5185762" y="2251876"/>
              <a:ext cx="1395461" cy="592566"/>
            </a:xfrm>
            <a:prstGeom prst="rect">
              <a:avLst/>
            </a:prstGeom>
            <a:solidFill>
              <a:srgbClr val="6B74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/>
                <a:t>Оценка риска</a:t>
              </a:r>
              <a:endParaRPr lang="en-US" sz="1400" b="1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10D0FD8-4F64-EF4E-9E4C-215BF465857D}"/>
                </a:ext>
              </a:extLst>
            </p:cNvPr>
            <p:cNvSpPr/>
            <p:nvPr/>
          </p:nvSpPr>
          <p:spPr>
            <a:xfrm>
              <a:off x="6331940" y="2291814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B0AF374-E4AC-9245-8353-1D640EFD02D1}"/>
              </a:ext>
            </a:extLst>
          </p:cNvPr>
          <p:cNvGrpSpPr/>
          <p:nvPr/>
        </p:nvGrpSpPr>
        <p:grpSpPr>
          <a:xfrm>
            <a:off x="2337782" y="4116756"/>
            <a:ext cx="1643931" cy="628643"/>
            <a:chOff x="2295988" y="4112909"/>
            <a:chExt cx="1643931" cy="62864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4A60E49-C94B-0E49-B9D7-952751928798}"/>
                </a:ext>
              </a:extLst>
            </p:cNvPr>
            <p:cNvSpPr/>
            <p:nvPr/>
          </p:nvSpPr>
          <p:spPr>
            <a:xfrm>
              <a:off x="2295988" y="4112909"/>
              <a:ext cx="1643931" cy="628643"/>
            </a:xfrm>
            <a:prstGeom prst="rect">
              <a:avLst/>
            </a:prstGeom>
            <a:solidFill>
              <a:srgbClr val="402A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/>
                <a:t>Информация и коммуникация</a:t>
              </a:r>
              <a:endParaRPr lang="en-US" sz="1400" b="1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5522F0C-CFF6-7E47-8363-4572101134E4}"/>
                </a:ext>
              </a:extLst>
            </p:cNvPr>
            <p:cNvSpPr/>
            <p:nvPr/>
          </p:nvSpPr>
          <p:spPr>
            <a:xfrm>
              <a:off x="2323956" y="4135674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2721853-0718-E940-B908-C84B6150A72F}"/>
              </a:ext>
            </a:extLst>
          </p:cNvPr>
          <p:cNvGrpSpPr/>
          <p:nvPr/>
        </p:nvGrpSpPr>
        <p:grpSpPr>
          <a:xfrm>
            <a:off x="4843983" y="4122277"/>
            <a:ext cx="1537934" cy="623122"/>
            <a:chOff x="5086078" y="4162648"/>
            <a:chExt cx="1537934" cy="62312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ECD0BB8-FFF8-4441-A37B-D164D1C318DC}"/>
                </a:ext>
              </a:extLst>
            </p:cNvPr>
            <p:cNvSpPr/>
            <p:nvPr/>
          </p:nvSpPr>
          <p:spPr>
            <a:xfrm>
              <a:off x="5086078" y="4162648"/>
              <a:ext cx="1537934" cy="623122"/>
            </a:xfrm>
            <a:prstGeom prst="rect">
              <a:avLst/>
            </a:prstGeom>
            <a:solidFill>
              <a:srgbClr val="0563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/>
                <a:t>Контрольные мероприятия</a:t>
              </a:r>
              <a:endParaRPr lang="en-US" sz="1400" b="1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1C4837E1-64E7-174E-96EA-1F5F79D4D34D}"/>
                </a:ext>
              </a:extLst>
            </p:cNvPr>
            <p:cNvSpPr/>
            <p:nvPr/>
          </p:nvSpPr>
          <p:spPr>
            <a:xfrm>
              <a:off x="6380811" y="4192183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18EC00F1-127B-3644-B037-8DC106365138}"/>
              </a:ext>
            </a:extLst>
          </p:cNvPr>
          <p:cNvGrpSpPr/>
          <p:nvPr/>
        </p:nvGrpSpPr>
        <p:grpSpPr>
          <a:xfrm>
            <a:off x="6547507" y="21005"/>
            <a:ext cx="2050393" cy="1235001"/>
            <a:chOff x="5344554" y="231492"/>
            <a:chExt cx="2050393" cy="1190980"/>
          </a:xfrm>
          <a:noFill/>
        </p:grpSpPr>
        <p:sp>
          <p:nvSpPr>
            <p:cNvPr id="76" name="Cloud 75">
              <a:extLst>
                <a:ext uri="{FF2B5EF4-FFF2-40B4-BE49-F238E27FC236}">
                  <a16:creationId xmlns:a16="http://schemas.microsoft.com/office/drawing/2014/main" id="{4478D235-4993-1A46-92A6-A62D3CCFF050}"/>
                </a:ext>
              </a:extLst>
            </p:cNvPr>
            <p:cNvSpPr/>
            <p:nvPr/>
          </p:nvSpPr>
          <p:spPr>
            <a:xfrm>
              <a:off x="5344554" y="265486"/>
              <a:ext cx="2050393" cy="1156986"/>
            </a:xfrm>
            <a:prstGeom prst="cloud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6999180-D38C-554E-B665-1B25969DE83D}"/>
                </a:ext>
              </a:extLst>
            </p:cNvPr>
            <p:cNvSpPr txBox="1"/>
            <p:nvPr/>
          </p:nvSpPr>
          <p:spPr>
            <a:xfrm>
              <a:off x="5452898" y="231492"/>
              <a:ext cx="1817806" cy="1110816"/>
            </a:xfrm>
            <a:prstGeom prst="rect">
              <a:avLst/>
            </a:prstGeom>
            <a:grpFill/>
            <a:ln w="38100">
              <a:noFill/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200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r>
                <a:rPr lang="ru-RU" dirty="0">
                  <a:solidFill>
                    <a:schemeClr val="tx1"/>
                  </a:solidFill>
                </a:rPr>
                <a:t>Действия, необходимые для управления рисками</a:t>
              </a:r>
              <a:r>
                <a:rPr lang="en-GB" dirty="0">
                  <a:solidFill>
                    <a:schemeClr val="tx1"/>
                  </a:solidFill>
                </a:rPr>
                <a:t> </a:t>
              </a:r>
              <a:r>
                <a:rPr lang="ru-RU" dirty="0">
                  <a:solidFill>
                    <a:schemeClr val="tx1"/>
                  </a:solidFill>
                </a:rPr>
                <a:t>на пути к достижению целей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2138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7BA906-F4C4-0B4B-B66A-D3343A220C5B}"/>
              </a:ext>
            </a:extLst>
          </p:cNvPr>
          <p:cNvSpPr/>
          <p:nvPr/>
        </p:nvSpPr>
        <p:spPr>
          <a:xfrm>
            <a:off x="375593" y="312670"/>
            <a:ext cx="8430877" cy="549152"/>
          </a:xfrm>
          <a:prstGeom prst="rect">
            <a:avLst/>
          </a:prstGeom>
          <a:solidFill>
            <a:srgbClr val="6B7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ОЦЕНКА РИСКА: ПРИНЦИПЫ И «ТОЧКИ ФОКУСА»</a:t>
            </a:r>
            <a:endParaRPr lang="en-US" sz="2000" b="1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8F9807A-F740-0F43-B41B-91B8BF61873E}"/>
              </a:ext>
            </a:extLst>
          </p:cNvPr>
          <p:cNvSpPr/>
          <p:nvPr/>
        </p:nvSpPr>
        <p:spPr>
          <a:xfrm>
            <a:off x="4758501" y="5412287"/>
            <a:ext cx="4043532" cy="34497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9.3 </a:t>
            </a:r>
            <a:r>
              <a:rPr lang="ru-RU" sz="1200" dirty="0">
                <a:solidFill>
                  <a:schemeClr val="tx1"/>
                </a:solidFill>
              </a:rPr>
              <a:t>Оценивает изменения в руководстве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6F1978E-D70A-9447-84BD-7C34727E1A79}"/>
              </a:ext>
            </a:extLst>
          </p:cNvPr>
          <p:cNvSpPr/>
          <p:nvPr/>
        </p:nvSpPr>
        <p:spPr>
          <a:xfrm>
            <a:off x="4758501" y="4936687"/>
            <a:ext cx="4043532" cy="33551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9.2 </a:t>
            </a:r>
            <a:r>
              <a:rPr lang="ru-RU" sz="1200" dirty="0">
                <a:solidFill>
                  <a:schemeClr val="tx1"/>
                </a:solidFill>
              </a:rPr>
              <a:t>Оценивает изменения в бизнес-модели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73F2C1D-48B7-7C4A-83C4-B7AC56227E92}"/>
              </a:ext>
            </a:extLst>
          </p:cNvPr>
          <p:cNvSpPr/>
          <p:nvPr/>
        </p:nvSpPr>
        <p:spPr>
          <a:xfrm>
            <a:off x="4758501" y="4486287"/>
            <a:ext cx="4043532" cy="31031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9.1 </a:t>
            </a:r>
            <a:r>
              <a:rPr lang="ru-RU" sz="1200" dirty="0">
                <a:solidFill>
                  <a:schemeClr val="tx1"/>
                </a:solidFill>
              </a:rPr>
              <a:t>Оценивает изменения во внешней среде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42B4DD7-0248-D245-95C9-763D4BC76BD5}"/>
              </a:ext>
            </a:extLst>
          </p:cNvPr>
          <p:cNvSpPr/>
          <p:nvPr/>
        </p:nvSpPr>
        <p:spPr>
          <a:xfrm>
            <a:off x="4755414" y="3840341"/>
            <a:ext cx="4104054" cy="506154"/>
          </a:xfrm>
          <a:prstGeom prst="rect">
            <a:avLst/>
          </a:prstGeom>
          <a:noFill/>
          <a:ln w="28575">
            <a:solidFill>
              <a:srgbClr val="6B74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Организация выявляет и оценивает изменения, способные оказать существенное влияние на систему внутреннего контроля.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0C0CAAA-96A8-4343-9549-B766FF7198C1}"/>
              </a:ext>
            </a:extLst>
          </p:cNvPr>
          <p:cNvSpPr/>
          <p:nvPr/>
        </p:nvSpPr>
        <p:spPr>
          <a:xfrm>
            <a:off x="4656025" y="3727136"/>
            <a:ext cx="215567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CA716C-1A1F-9F4C-84F3-28DB75944601}"/>
              </a:ext>
            </a:extLst>
          </p:cNvPr>
          <p:cNvSpPr/>
          <p:nvPr/>
        </p:nvSpPr>
        <p:spPr>
          <a:xfrm>
            <a:off x="350814" y="1963934"/>
            <a:ext cx="1851656" cy="513929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6.1 </a:t>
            </a:r>
            <a:r>
              <a:rPr lang="ru-RU" sz="1200" dirty="0">
                <a:solidFill>
                  <a:schemeClr val="tx1"/>
                </a:solidFill>
              </a:rPr>
              <a:t>Цели операционной деятельности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8D426B-74F9-2340-9CB8-F5E448CAEA04}"/>
              </a:ext>
            </a:extLst>
          </p:cNvPr>
          <p:cNvSpPr/>
          <p:nvPr/>
        </p:nvSpPr>
        <p:spPr>
          <a:xfrm>
            <a:off x="358949" y="2642958"/>
            <a:ext cx="1851657" cy="62715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6.3 </a:t>
            </a:r>
            <a:r>
              <a:rPr lang="ru-RU" sz="1200" dirty="0">
                <a:solidFill>
                  <a:schemeClr val="tx1"/>
                </a:solidFill>
              </a:rPr>
              <a:t>Цели внутренней отчетности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EC54AC-4A7A-6343-81B9-98FD570F13F2}"/>
              </a:ext>
            </a:extLst>
          </p:cNvPr>
          <p:cNvSpPr/>
          <p:nvPr/>
        </p:nvSpPr>
        <p:spPr>
          <a:xfrm>
            <a:off x="2377066" y="1955290"/>
            <a:ext cx="1930523" cy="513929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6.2  </a:t>
            </a:r>
            <a:r>
              <a:rPr lang="ru-RU" sz="1200" dirty="0">
                <a:solidFill>
                  <a:schemeClr val="tx1"/>
                </a:solidFill>
              </a:rPr>
              <a:t>Цели внешней отчетности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BC96155-DD06-F348-B795-367D89028705}"/>
              </a:ext>
            </a:extLst>
          </p:cNvPr>
          <p:cNvGrpSpPr/>
          <p:nvPr/>
        </p:nvGrpSpPr>
        <p:grpSpPr>
          <a:xfrm>
            <a:off x="243031" y="1028943"/>
            <a:ext cx="4064564" cy="760185"/>
            <a:chOff x="243031" y="1057518"/>
            <a:chExt cx="4064564" cy="76018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474B8A5-E97B-0B4C-A9DB-1766FDF4F484}"/>
                </a:ext>
              </a:extLst>
            </p:cNvPr>
            <p:cNvSpPr/>
            <p:nvPr/>
          </p:nvSpPr>
          <p:spPr>
            <a:xfrm>
              <a:off x="350819" y="1166470"/>
              <a:ext cx="3956776" cy="651233"/>
            </a:xfrm>
            <a:prstGeom prst="rect">
              <a:avLst/>
            </a:prstGeom>
            <a:noFill/>
            <a:ln w="28575">
              <a:solidFill>
                <a:srgbClr val="6B74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Организация определяет цели достаточно чётко, чтобы позволить выявлять и оценивать риски, связанные с достижением целей. 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8B26998D-22D1-BB40-96AB-E2220ADB6788}"/>
                </a:ext>
              </a:extLst>
            </p:cNvPr>
            <p:cNvSpPr/>
            <p:nvPr/>
          </p:nvSpPr>
          <p:spPr>
            <a:xfrm>
              <a:off x="243031" y="1057518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6</a:t>
              </a:r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33498390-5D05-4248-8A2A-0103B2869F3C}"/>
              </a:ext>
            </a:extLst>
          </p:cNvPr>
          <p:cNvSpPr/>
          <p:nvPr/>
        </p:nvSpPr>
        <p:spPr>
          <a:xfrm>
            <a:off x="2369797" y="2643890"/>
            <a:ext cx="1937792" cy="617436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6.4 </a:t>
            </a:r>
            <a:r>
              <a:rPr lang="ru-RU" sz="1200" dirty="0">
                <a:solidFill>
                  <a:schemeClr val="tx1"/>
                </a:solidFill>
              </a:rPr>
              <a:t>Цели обеспечения соответствия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164778-B2A8-574E-B079-3CEA20AE5749}"/>
              </a:ext>
            </a:extLst>
          </p:cNvPr>
          <p:cNvSpPr/>
          <p:nvPr/>
        </p:nvSpPr>
        <p:spPr>
          <a:xfrm>
            <a:off x="4713245" y="1900519"/>
            <a:ext cx="1988103" cy="519319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7.1 </a:t>
            </a:r>
            <a:r>
              <a:rPr lang="ru-RU" sz="1200" dirty="0">
                <a:solidFill>
                  <a:schemeClr val="tx1"/>
                </a:solidFill>
              </a:rPr>
              <a:t>Включает организацию и основные структуры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B78DEB-CB62-BB44-AF8E-FE907F61793E}"/>
              </a:ext>
            </a:extLst>
          </p:cNvPr>
          <p:cNvSpPr/>
          <p:nvPr/>
        </p:nvSpPr>
        <p:spPr>
          <a:xfrm>
            <a:off x="6818367" y="1906968"/>
            <a:ext cx="1988103" cy="49282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7.2 </a:t>
            </a:r>
            <a:r>
              <a:rPr lang="ru-RU" sz="1200" dirty="0">
                <a:solidFill>
                  <a:schemeClr val="tx1"/>
                </a:solidFill>
              </a:rPr>
              <a:t>Анализирует внутренние и внешние факторы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37F4CF-F2D8-034D-A020-A9BF5840C736}"/>
              </a:ext>
            </a:extLst>
          </p:cNvPr>
          <p:cNvSpPr/>
          <p:nvPr/>
        </p:nvSpPr>
        <p:spPr>
          <a:xfrm>
            <a:off x="4713245" y="2544863"/>
            <a:ext cx="1988102" cy="603216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7.3 </a:t>
            </a:r>
            <a:r>
              <a:rPr lang="ru-RU" sz="1200" dirty="0">
                <a:solidFill>
                  <a:schemeClr val="tx1"/>
                </a:solidFill>
              </a:rPr>
              <a:t>Вовлекает руководство соответствующих уровней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99A30A-B34E-F346-919F-C9544B21E74C}"/>
              </a:ext>
            </a:extLst>
          </p:cNvPr>
          <p:cNvSpPr/>
          <p:nvPr/>
        </p:nvSpPr>
        <p:spPr>
          <a:xfrm>
            <a:off x="6818367" y="2544863"/>
            <a:ext cx="1988103" cy="594081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7.4 </a:t>
            </a:r>
            <a:r>
              <a:rPr lang="ru-RU" sz="1200" dirty="0">
                <a:solidFill>
                  <a:schemeClr val="tx1"/>
                </a:solidFill>
              </a:rPr>
              <a:t>Рассчитывает значимость выявленных рисков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2A79F5-A311-2242-88B6-10FEAA38CFC9}"/>
              </a:ext>
            </a:extLst>
          </p:cNvPr>
          <p:cNvSpPr/>
          <p:nvPr/>
        </p:nvSpPr>
        <p:spPr>
          <a:xfrm>
            <a:off x="4702416" y="1134953"/>
            <a:ext cx="4104054" cy="642731"/>
          </a:xfrm>
          <a:prstGeom prst="rect">
            <a:avLst/>
          </a:prstGeom>
          <a:noFill/>
          <a:ln w="28575">
            <a:solidFill>
              <a:srgbClr val="6B74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Организация комплексно выявляет риски для достижения своих целей и анализирует их; на основании этого принимается решение о способе управления рисками 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57DFAF33-E8EE-BA4E-8396-2F7D69F8C698}"/>
              </a:ext>
            </a:extLst>
          </p:cNvPr>
          <p:cNvSpPr/>
          <p:nvPr/>
        </p:nvSpPr>
        <p:spPr>
          <a:xfrm>
            <a:off x="4605461" y="1028943"/>
            <a:ext cx="215567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8F5BA2AF-F5C7-3C4E-98F7-8319859F08D2}"/>
              </a:ext>
            </a:extLst>
          </p:cNvPr>
          <p:cNvSpPr/>
          <p:nvPr/>
        </p:nvSpPr>
        <p:spPr>
          <a:xfrm>
            <a:off x="4713245" y="3276965"/>
            <a:ext cx="4093225" cy="371057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7.5 </a:t>
            </a:r>
            <a:r>
              <a:rPr lang="ru-RU" sz="1200" dirty="0">
                <a:solidFill>
                  <a:schemeClr val="tx1"/>
                </a:solidFill>
              </a:rPr>
              <a:t>Определяет методы реагирования на риски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4214643-F7A7-0C41-9D04-B69906139CAF}"/>
              </a:ext>
            </a:extLst>
          </p:cNvPr>
          <p:cNvGrpSpPr/>
          <p:nvPr/>
        </p:nvGrpSpPr>
        <p:grpSpPr>
          <a:xfrm>
            <a:off x="302464" y="3432827"/>
            <a:ext cx="4053485" cy="2304006"/>
            <a:chOff x="278510" y="3817689"/>
            <a:chExt cx="4053485" cy="230400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75F0204-FA7C-9D45-884F-D3A82E3AFEDF}"/>
                </a:ext>
              </a:extLst>
            </p:cNvPr>
            <p:cNvGrpSpPr/>
            <p:nvPr/>
          </p:nvGrpSpPr>
          <p:grpSpPr>
            <a:xfrm>
              <a:off x="278510" y="3817689"/>
              <a:ext cx="4042062" cy="884461"/>
              <a:chOff x="278510" y="3817689"/>
              <a:chExt cx="4042062" cy="884461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6864D17-01A6-D340-8041-6A9B59A69E9E}"/>
                  </a:ext>
                </a:extLst>
              </p:cNvPr>
              <p:cNvSpPr/>
              <p:nvPr/>
            </p:nvSpPr>
            <p:spPr>
              <a:xfrm>
                <a:off x="369460" y="3914256"/>
                <a:ext cx="3951112" cy="787894"/>
              </a:xfrm>
              <a:prstGeom prst="rect">
                <a:avLst/>
              </a:prstGeom>
              <a:noFill/>
              <a:ln w="28575">
                <a:solidFill>
                  <a:srgbClr val="6B742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2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Организация принимает во внимание возможные мошеннические действия при оценке риска для достижения целей. </a:t>
                </a:r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0C801CE5-D3E7-5E4D-8EB7-8BCE94203D77}"/>
                  </a:ext>
                </a:extLst>
              </p:cNvPr>
              <p:cNvSpPr/>
              <p:nvPr/>
            </p:nvSpPr>
            <p:spPr>
              <a:xfrm>
                <a:off x="278510" y="3817689"/>
                <a:ext cx="215567" cy="21556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</p:grp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1DEBB67D-D2F9-F246-A606-9FBF63050A6B}"/>
                </a:ext>
              </a:extLst>
            </p:cNvPr>
            <p:cNvSpPr/>
            <p:nvPr/>
          </p:nvSpPr>
          <p:spPr>
            <a:xfrm>
              <a:off x="383355" y="5624165"/>
              <a:ext cx="1819114" cy="497530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ТФ</a:t>
              </a:r>
              <a:r>
                <a:rPr lang="en-US" sz="1200" dirty="0">
                  <a:solidFill>
                    <a:schemeClr val="tx1"/>
                  </a:solidFill>
                </a:rPr>
                <a:t> 8.3 </a:t>
              </a:r>
              <a:r>
                <a:rPr lang="ru-RU" sz="1200" dirty="0">
                  <a:solidFill>
                    <a:schemeClr val="tx1"/>
                  </a:solidFill>
                </a:rPr>
                <a:t>Оценивает возможности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DC846885-A537-E44F-B66D-8924F1966E59}"/>
                </a:ext>
              </a:extLst>
            </p:cNvPr>
            <p:cNvSpPr/>
            <p:nvPr/>
          </p:nvSpPr>
          <p:spPr>
            <a:xfrm>
              <a:off x="2319490" y="5624165"/>
              <a:ext cx="2001082" cy="497530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ТФ</a:t>
              </a:r>
              <a:r>
                <a:rPr lang="en-US" sz="1200" dirty="0">
                  <a:solidFill>
                    <a:schemeClr val="tx1"/>
                  </a:solidFill>
                </a:rPr>
                <a:t> 8.4 </a:t>
              </a:r>
              <a:r>
                <a:rPr lang="ru-RU" sz="1200" dirty="0">
                  <a:solidFill>
                    <a:schemeClr val="tx1"/>
                  </a:solidFill>
                </a:rPr>
                <a:t>Оценивает психологический настрой и объяснения намерений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B9FE32A-EC95-4346-B9FA-03D75D85054E}"/>
                </a:ext>
              </a:extLst>
            </p:cNvPr>
            <p:cNvSpPr/>
            <p:nvPr/>
          </p:nvSpPr>
          <p:spPr>
            <a:xfrm>
              <a:off x="2319490" y="4913191"/>
              <a:ext cx="2012505" cy="506154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8.2 </a:t>
              </a:r>
              <a:r>
                <a:rPr lang="ru-RU" sz="1200" dirty="0">
                  <a:solidFill>
                    <a:schemeClr val="tx1"/>
                  </a:solidFill>
                </a:rPr>
                <a:t>Оценивает стимулы и нагрузку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B750AE5C-34F7-674E-9245-AA2D4F8206DC}"/>
                </a:ext>
              </a:extLst>
            </p:cNvPr>
            <p:cNvSpPr/>
            <p:nvPr/>
          </p:nvSpPr>
          <p:spPr>
            <a:xfrm>
              <a:off x="383354" y="4910069"/>
              <a:ext cx="1819115" cy="506154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ТФ</a:t>
              </a:r>
              <a:r>
                <a:rPr lang="en-US" sz="1200" dirty="0">
                  <a:solidFill>
                    <a:schemeClr val="tx1"/>
                  </a:solidFill>
                </a:rPr>
                <a:t> 8.1 </a:t>
              </a:r>
              <a:r>
                <a:rPr lang="ru-RU" sz="1200" dirty="0">
                  <a:solidFill>
                    <a:schemeClr val="tx1"/>
                  </a:solidFill>
                </a:rPr>
                <a:t>Рассматривает различные виды мошенничества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4579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ocument 19">
            <a:extLst>
              <a:ext uri="{FF2B5EF4-FFF2-40B4-BE49-F238E27FC236}">
                <a16:creationId xmlns:a16="http://schemas.microsoft.com/office/drawing/2014/main" id="{7667D7D0-A40F-6A4C-A41A-BB7914888EE2}"/>
              </a:ext>
            </a:extLst>
          </p:cNvPr>
          <p:cNvSpPr/>
          <p:nvPr/>
        </p:nvSpPr>
        <p:spPr>
          <a:xfrm>
            <a:off x="344672" y="3564401"/>
            <a:ext cx="911483" cy="579464"/>
          </a:xfrm>
          <a:prstGeom prst="flowChartDocumen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/>
              <a:t>Бюджет</a:t>
            </a:r>
            <a:endParaRPr lang="en-US" sz="1400" dirty="0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32AD751F-8D2F-3441-A899-EFC5BDDAC0DE}"/>
              </a:ext>
            </a:extLst>
          </p:cNvPr>
          <p:cNvSpPr/>
          <p:nvPr/>
        </p:nvSpPr>
        <p:spPr>
          <a:xfrm>
            <a:off x="2813106" y="1914142"/>
            <a:ext cx="1590105" cy="615514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Учитывает толерантность к риску</a:t>
            </a:r>
            <a:endParaRPr lang="en-US" sz="1400" dirty="0"/>
          </a:p>
        </p:txBody>
      </p: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DCC993D2-0707-A94C-B6FF-AE2C150106DB}"/>
              </a:ext>
            </a:extLst>
          </p:cNvPr>
          <p:cNvGrpSpPr/>
          <p:nvPr/>
        </p:nvGrpSpPr>
        <p:grpSpPr>
          <a:xfrm>
            <a:off x="1731795" y="238479"/>
            <a:ext cx="5680410" cy="592203"/>
            <a:chOff x="1731795" y="238479"/>
            <a:chExt cx="5680410" cy="59220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5F042CE-3C1A-144F-BE72-AB256EFBACBC}"/>
                </a:ext>
              </a:extLst>
            </p:cNvPr>
            <p:cNvSpPr/>
            <p:nvPr/>
          </p:nvSpPr>
          <p:spPr>
            <a:xfrm>
              <a:off x="1731795" y="238479"/>
              <a:ext cx="5680410" cy="592203"/>
            </a:xfrm>
            <a:prstGeom prst="rect">
              <a:avLst/>
            </a:prstGeom>
            <a:solidFill>
              <a:srgbClr val="6B7428"/>
            </a:solidFill>
            <a:ln w="28575">
              <a:solidFill>
                <a:srgbClr val="6B74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  </a:t>
              </a:r>
              <a:endParaRPr lang="ru-RU" sz="1400" b="1" dirty="0">
                <a:solidFill>
                  <a:schemeClr val="bg1"/>
                </a:solidFill>
              </a:endParaRPr>
            </a:p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Организация определяет цели достаточно чётко, чтобы позволить выявлять и оценивать риски, связанные с достижением целей. </a:t>
              </a:r>
              <a:endParaRPr lang="en-US" sz="1400" b="1" dirty="0">
                <a:solidFill>
                  <a:schemeClr val="bg1"/>
                </a:solidFill>
              </a:endParaRPr>
            </a:p>
            <a:p>
              <a:pPr algn="ctr"/>
              <a:endParaRPr lang="ru-R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0D832497-AEB7-B846-A4B1-161873C24A7E}"/>
                </a:ext>
              </a:extLst>
            </p:cNvPr>
            <p:cNvSpPr/>
            <p:nvPr/>
          </p:nvSpPr>
          <p:spPr>
            <a:xfrm>
              <a:off x="1802288" y="341828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6</a:t>
              </a: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878B6ACE-0A8F-3340-ABA0-DA1145D10A32}"/>
              </a:ext>
            </a:extLst>
          </p:cNvPr>
          <p:cNvSpPr/>
          <p:nvPr/>
        </p:nvSpPr>
        <p:spPr>
          <a:xfrm>
            <a:off x="125858" y="856672"/>
            <a:ext cx="1891997" cy="1304877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6.1 </a:t>
            </a:r>
            <a:r>
              <a:rPr lang="ru-RU" sz="1400" b="1" dirty="0">
                <a:solidFill>
                  <a:schemeClr val="tx1"/>
                </a:solidFill>
              </a:rPr>
              <a:t>Цели операционной деятельности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4067CBC1-B7C6-CA45-8F17-56A1AFCBBCF9}"/>
              </a:ext>
            </a:extLst>
          </p:cNvPr>
          <p:cNvSpPr/>
          <p:nvPr/>
        </p:nvSpPr>
        <p:spPr>
          <a:xfrm>
            <a:off x="2616637" y="984797"/>
            <a:ext cx="1349767" cy="822812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Отражает варианты, выбранные руководством</a:t>
            </a:r>
            <a:endParaRPr lang="en-US" sz="1400" dirty="0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A927796C-E0A6-2C4C-AFAC-E64C46241C93}"/>
              </a:ext>
            </a:extLst>
          </p:cNvPr>
          <p:cNvSpPr/>
          <p:nvPr/>
        </p:nvSpPr>
        <p:spPr>
          <a:xfrm>
            <a:off x="127719" y="2491261"/>
            <a:ext cx="1378159" cy="802338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Основа для выделения ресурсов</a:t>
            </a:r>
            <a:endParaRPr lang="en-US" sz="1400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3892169-A99A-1249-B95F-C7407991C239}"/>
              </a:ext>
            </a:extLst>
          </p:cNvPr>
          <p:cNvSpPr/>
          <p:nvPr/>
        </p:nvSpPr>
        <p:spPr>
          <a:xfrm>
            <a:off x="1652675" y="2592219"/>
            <a:ext cx="1473218" cy="1115212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Включает производственную и финансовую эффективность</a:t>
            </a:r>
            <a:endParaRPr lang="en-US" sz="1400" dirty="0"/>
          </a:p>
        </p:txBody>
      </p: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FC079B4D-902D-6942-970F-7979B27234EE}"/>
              </a:ext>
            </a:extLst>
          </p:cNvPr>
          <p:cNvGrpSpPr/>
          <p:nvPr/>
        </p:nvGrpSpPr>
        <p:grpSpPr>
          <a:xfrm>
            <a:off x="3388451" y="2738000"/>
            <a:ext cx="1064226" cy="974494"/>
            <a:chOff x="3370930" y="2663910"/>
            <a:chExt cx="1064226" cy="974494"/>
          </a:xfrm>
        </p:grpSpPr>
        <p:sp>
          <p:nvSpPr>
            <p:cNvPr id="21" name="Document 20">
              <a:extLst>
                <a:ext uri="{FF2B5EF4-FFF2-40B4-BE49-F238E27FC236}">
                  <a16:creationId xmlns:a16="http://schemas.microsoft.com/office/drawing/2014/main" id="{C4AC72B5-5714-A548-8484-0595113E0D39}"/>
                </a:ext>
              </a:extLst>
            </p:cNvPr>
            <p:cNvSpPr/>
            <p:nvPr/>
          </p:nvSpPr>
          <p:spPr>
            <a:xfrm>
              <a:off x="3370930" y="2663910"/>
              <a:ext cx="911483" cy="579464"/>
            </a:xfrm>
            <a:prstGeom prst="flowChartDocumen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Целевые </a:t>
              </a:r>
              <a:r>
                <a:rPr lang="ru-RU" sz="1400" dirty="0" err="1"/>
                <a:t>показатеди</a:t>
              </a:r>
              <a:endParaRPr lang="en-US" sz="1400" dirty="0"/>
            </a:p>
          </p:txBody>
        </p:sp>
        <p:sp>
          <p:nvSpPr>
            <p:cNvPr id="23" name="Document 22">
              <a:extLst>
                <a:ext uri="{FF2B5EF4-FFF2-40B4-BE49-F238E27FC236}">
                  <a16:creationId xmlns:a16="http://schemas.microsoft.com/office/drawing/2014/main" id="{5C22BA95-B297-4E4C-AD4D-62702F1D6A5B}"/>
                </a:ext>
              </a:extLst>
            </p:cNvPr>
            <p:cNvSpPr/>
            <p:nvPr/>
          </p:nvSpPr>
          <p:spPr>
            <a:xfrm>
              <a:off x="3523673" y="3058940"/>
              <a:ext cx="911483" cy="579464"/>
            </a:xfrm>
            <a:prstGeom prst="flowChartDocumen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КПЭ</a:t>
              </a:r>
              <a:endParaRPr lang="en-US" sz="1400" dirty="0"/>
            </a:p>
          </p:txBody>
        </p:sp>
      </p:grp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9D60B1C-0F9B-6F40-B341-4DB8E36DD579}"/>
              </a:ext>
            </a:extLst>
          </p:cNvPr>
          <p:cNvCxnSpPr>
            <a:cxnSpLocks/>
            <a:stCxn id="13" idx="6"/>
            <a:endCxn id="14" idx="1"/>
          </p:cNvCxnSpPr>
          <p:nvPr/>
        </p:nvCxnSpPr>
        <p:spPr>
          <a:xfrm flipV="1">
            <a:off x="2017855" y="1396203"/>
            <a:ext cx="598782" cy="11290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9878EA4-29E8-F14E-870A-976D79F86AD6}"/>
              </a:ext>
            </a:extLst>
          </p:cNvPr>
          <p:cNvCxnSpPr>
            <a:cxnSpLocks/>
            <a:stCxn id="13" idx="5"/>
            <a:endCxn id="19" idx="0"/>
          </p:cNvCxnSpPr>
          <p:nvPr/>
        </p:nvCxnSpPr>
        <p:spPr>
          <a:xfrm>
            <a:off x="1740778" y="1970454"/>
            <a:ext cx="648506" cy="62176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497706F-E4AE-2942-B934-AB604B314FA0}"/>
              </a:ext>
            </a:extLst>
          </p:cNvPr>
          <p:cNvCxnSpPr>
            <a:stCxn id="13" idx="4"/>
            <a:endCxn id="18" idx="0"/>
          </p:cNvCxnSpPr>
          <p:nvPr/>
        </p:nvCxnSpPr>
        <p:spPr>
          <a:xfrm flipH="1">
            <a:off x="816799" y="2161549"/>
            <a:ext cx="255058" cy="32971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0262515-41DD-304B-AAF4-13AEDB248F02}"/>
              </a:ext>
            </a:extLst>
          </p:cNvPr>
          <p:cNvCxnSpPr>
            <a:cxnSpLocks/>
            <a:stCxn id="13" idx="6"/>
            <a:endCxn id="22" idx="1"/>
          </p:cNvCxnSpPr>
          <p:nvPr/>
        </p:nvCxnSpPr>
        <p:spPr>
          <a:xfrm>
            <a:off x="2017855" y="1509111"/>
            <a:ext cx="795251" cy="7127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D4A2DFB-C8E9-AD4E-BE90-49DE8D8276F6}"/>
              </a:ext>
            </a:extLst>
          </p:cNvPr>
          <p:cNvCxnSpPr>
            <a:stCxn id="18" idx="2"/>
            <a:endCxn id="20" idx="0"/>
          </p:cNvCxnSpPr>
          <p:nvPr/>
        </p:nvCxnSpPr>
        <p:spPr>
          <a:xfrm flipH="1">
            <a:off x="800414" y="3293599"/>
            <a:ext cx="16385" cy="27080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ABC94D9-D03F-8F45-B24E-43DC40BD7CD5}"/>
              </a:ext>
            </a:extLst>
          </p:cNvPr>
          <p:cNvCxnSpPr>
            <a:cxnSpLocks/>
            <a:stCxn id="19" idx="3"/>
            <a:endCxn id="21" idx="1"/>
          </p:cNvCxnSpPr>
          <p:nvPr/>
        </p:nvCxnSpPr>
        <p:spPr>
          <a:xfrm flipV="1">
            <a:off x="3125893" y="3027732"/>
            <a:ext cx="262558" cy="12209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C660B0BC-BD65-D94E-BFE9-5663BA86D49E}"/>
              </a:ext>
            </a:extLst>
          </p:cNvPr>
          <p:cNvGrpSpPr/>
          <p:nvPr/>
        </p:nvGrpSpPr>
        <p:grpSpPr>
          <a:xfrm>
            <a:off x="5086539" y="1081846"/>
            <a:ext cx="3842039" cy="2415242"/>
            <a:chOff x="4979654" y="916719"/>
            <a:chExt cx="3842039" cy="2415242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C28AB254-5E83-C34C-8D9D-93D385BA82EC}"/>
                </a:ext>
              </a:extLst>
            </p:cNvPr>
            <p:cNvSpPr/>
            <p:nvPr/>
          </p:nvSpPr>
          <p:spPr>
            <a:xfrm>
              <a:off x="5359146" y="2427091"/>
              <a:ext cx="1269556" cy="904870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 </a:t>
              </a:r>
              <a:r>
                <a:rPr lang="ru-RU" sz="1400" dirty="0"/>
                <a:t>Отражает основные операции</a:t>
              </a:r>
              <a:endParaRPr lang="en-US" sz="1400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9327C71-1E27-6E4D-906D-A307DF7B7184}"/>
                </a:ext>
              </a:extLst>
            </p:cNvPr>
            <p:cNvSpPr/>
            <p:nvPr/>
          </p:nvSpPr>
          <p:spPr>
            <a:xfrm>
              <a:off x="4979654" y="916719"/>
              <a:ext cx="1891997" cy="1184153"/>
            </a:xfrm>
            <a:prstGeom prst="ellipse">
              <a:avLst/>
            </a:prstGeom>
            <a:gradFill flip="none" rotWithShape="1">
              <a:gsLst>
                <a:gs pos="100000">
                  <a:srgbClr val="9B55CE">
                    <a:tint val="66000"/>
                    <a:satMod val="160000"/>
                  </a:srgbClr>
                </a:gs>
                <a:gs pos="69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6.2 </a:t>
              </a:r>
              <a:r>
                <a:rPr lang="ru-RU" sz="1400" b="1" dirty="0">
                  <a:solidFill>
                    <a:schemeClr val="tx1"/>
                  </a:solidFill>
                </a:rPr>
                <a:t>Цели внешней отчетности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34C7E9BD-6A97-634B-8E8F-F4792F70E97F}"/>
                </a:ext>
              </a:extLst>
            </p:cNvPr>
            <p:cNvSpPr/>
            <p:nvPr/>
          </p:nvSpPr>
          <p:spPr>
            <a:xfrm>
              <a:off x="7248914" y="1055768"/>
              <a:ext cx="1572779" cy="526061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Соответствует стандартам учета</a:t>
              </a:r>
              <a:endParaRPr lang="en-US" sz="1400" dirty="0"/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EB99902F-3CB0-3F48-9127-F751AE42C740}"/>
                </a:ext>
              </a:extLst>
            </p:cNvPr>
            <p:cNvSpPr/>
            <p:nvPr/>
          </p:nvSpPr>
          <p:spPr>
            <a:xfrm>
              <a:off x="7044003" y="2025120"/>
              <a:ext cx="1149742" cy="592203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Учитывает материальность</a:t>
              </a:r>
              <a:endParaRPr lang="en-US" sz="1400" dirty="0"/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51E19808-D9EC-194B-9014-D71CF619F6A0}"/>
                </a:ext>
              </a:extLst>
            </p:cNvPr>
            <p:cNvCxnSpPr>
              <a:cxnSpLocks/>
              <a:stCxn id="15" idx="6"/>
              <a:endCxn id="24" idx="1"/>
            </p:cNvCxnSpPr>
            <p:nvPr/>
          </p:nvCxnSpPr>
          <p:spPr>
            <a:xfrm flipV="1">
              <a:off x="6871651" y="1318799"/>
              <a:ext cx="377263" cy="189997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E91400CC-9195-6848-8367-14DA9CCF7C35}"/>
                </a:ext>
              </a:extLst>
            </p:cNvPr>
            <p:cNvCxnSpPr>
              <a:cxnSpLocks/>
              <a:stCxn id="15" idx="5"/>
              <a:endCxn id="25" idx="1"/>
            </p:cNvCxnSpPr>
            <p:nvPr/>
          </p:nvCxnSpPr>
          <p:spPr>
            <a:xfrm>
              <a:off x="6594574" y="1927457"/>
              <a:ext cx="449429" cy="39376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AE9BB7C1-1F03-B64E-8637-D56EA92E1504}"/>
                </a:ext>
              </a:extLst>
            </p:cNvPr>
            <p:cNvCxnSpPr>
              <a:cxnSpLocks/>
              <a:stCxn id="15" idx="4"/>
              <a:endCxn id="28" idx="0"/>
            </p:cNvCxnSpPr>
            <p:nvPr/>
          </p:nvCxnSpPr>
          <p:spPr>
            <a:xfrm>
              <a:off x="5925653" y="2100872"/>
              <a:ext cx="68271" cy="32621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30B9B6F7-141D-8445-9C54-DB062817ED46}"/>
              </a:ext>
            </a:extLst>
          </p:cNvPr>
          <p:cNvGrpSpPr/>
          <p:nvPr/>
        </p:nvGrpSpPr>
        <p:grpSpPr>
          <a:xfrm>
            <a:off x="4917028" y="3875048"/>
            <a:ext cx="4014059" cy="2744473"/>
            <a:chOff x="4141495" y="3868604"/>
            <a:chExt cx="4014059" cy="2744473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D4AB4382-8F41-8A40-B2BC-7903FD1B966A}"/>
                </a:ext>
              </a:extLst>
            </p:cNvPr>
            <p:cNvSpPr/>
            <p:nvPr/>
          </p:nvSpPr>
          <p:spPr>
            <a:xfrm>
              <a:off x="4141495" y="3868604"/>
              <a:ext cx="1831965" cy="1304877"/>
            </a:xfrm>
            <a:prstGeom prst="ellipse">
              <a:avLst/>
            </a:prstGeom>
            <a:gradFill flip="none" rotWithShape="1">
              <a:gsLst>
                <a:gs pos="99000">
                  <a:srgbClr val="9B55CE">
                    <a:tint val="66000"/>
                    <a:satMod val="160000"/>
                  </a:srgbClr>
                </a:gs>
                <a:gs pos="75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6.4 </a:t>
              </a:r>
              <a:r>
                <a:rPr lang="ru-RU" sz="1400" b="1" dirty="0">
                  <a:solidFill>
                    <a:schemeClr val="tx1"/>
                  </a:solidFill>
                </a:rPr>
                <a:t>Цели обеспечения соответствия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FDDC9B33-5796-9A4D-BC1D-02AE5889E15E}"/>
                </a:ext>
              </a:extLst>
            </p:cNvPr>
            <p:cNvSpPr/>
            <p:nvPr/>
          </p:nvSpPr>
          <p:spPr>
            <a:xfrm>
              <a:off x="4422699" y="5489245"/>
              <a:ext cx="1269556" cy="1074159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 </a:t>
              </a:r>
              <a:r>
                <a:rPr lang="ru-RU" sz="1400" dirty="0"/>
                <a:t>Отражает внешние нормативно-правовые документы</a:t>
              </a:r>
              <a:endParaRPr lang="en-US" sz="1400" dirty="0"/>
            </a:p>
          </p:txBody>
        </p:sp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5EF39C88-B358-1546-99C1-045236FD4CD4}"/>
                </a:ext>
              </a:extLst>
            </p:cNvPr>
            <p:cNvSpPr/>
            <p:nvPr/>
          </p:nvSpPr>
          <p:spPr>
            <a:xfrm>
              <a:off x="6439462" y="4107300"/>
              <a:ext cx="1216260" cy="827483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Учитывает толерантность к риску</a:t>
              </a:r>
              <a:endParaRPr lang="en-US" sz="1400" dirty="0"/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C2061F9B-5DF5-144F-B8C4-9DE401AEA834}"/>
                </a:ext>
              </a:extLst>
            </p:cNvPr>
            <p:cNvGrpSpPr/>
            <p:nvPr/>
          </p:nvGrpSpPr>
          <p:grpSpPr>
            <a:xfrm>
              <a:off x="6418657" y="5338924"/>
              <a:ext cx="1736897" cy="1274153"/>
              <a:chOff x="6361109" y="5127719"/>
              <a:chExt cx="1736897" cy="1274153"/>
            </a:xfrm>
          </p:grpSpPr>
          <p:sp>
            <p:nvSpPr>
              <p:cNvPr id="32" name="Document 31">
                <a:extLst>
                  <a:ext uri="{FF2B5EF4-FFF2-40B4-BE49-F238E27FC236}">
                    <a16:creationId xmlns:a16="http://schemas.microsoft.com/office/drawing/2014/main" id="{72396BFF-10EF-A84E-A7B9-0EFB809BA6F1}"/>
                  </a:ext>
                </a:extLst>
              </p:cNvPr>
              <p:cNvSpPr/>
              <p:nvPr/>
            </p:nvSpPr>
            <p:spPr>
              <a:xfrm>
                <a:off x="6361109" y="5127719"/>
                <a:ext cx="1572778" cy="830862"/>
              </a:xfrm>
              <a:prstGeom prst="flowChartDocument">
                <a:avLst/>
              </a:prstGeom>
              <a:ln w="28575">
                <a:solidFill>
                  <a:srgbClr val="6B7428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400" dirty="0"/>
                  <a:t>Напр., экологические нормы</a:t>
                </a:r>
                <a:endParaRPr lang="en-US" sz="1400" dirty="0"/>
              </a:p>
            </p:txBody>
          </p:sp>
          <p:sp>
            <p:nvSpPr>
              <p:cNvPr id="33" name="Document 32">
                <a:extLst>
                  <a:ext uri="{FF2B5EF4-FFF2-40B4-BE49-F238E27FC236}">
                    <a16:creationId xmlns:a16="http://schemas.microsoft.com/office/drawing/2014/main" id="{AE70ECE1-D28C-D444-BA3A-A432466FE3D6}"/>
                  </a:ext>
                </a:extLst>
              </p:cNvPr>
              <p:cNvSpPr/>
              <p:nvPr/>
            </p:nvSpPr>
            <p:spPr>
              <a:xfrm>
                <a:off x="6525229" y="5704063"/>
                <a:ext cx="1572777" cy="697809"/>
              </a:xfrm>
              <a:prstGeom prst="flowChartDocument">
                <a:avLst/>
              </a:prstGeom>
              <a:ln w="28575">
                <a:solidFill>
                  <a:srgbClr val="6B7428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400" dirty="0"/>
                  <a:t>Правила конкуренции</a:t>
                </a:r>
                <a:endParaRPr lang="en-US" sz="1400" dirty="0"/>
              </a:p>
            </p:txBody>
          </p:sp>
        </p:grp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52DA99B5-53AD-4443-B39A-88138D895C6E}"/>
                </a:ext>
              </a:extLst>
            </p:cNvPr>
            <p:cNvCxnSpPr>
              <a:cxnSpLocks/>
              <a:stCxn id="32" idx="1"/>
              <a:endCxn id="30" idx="3"/>
            </p:cNvCxnSpPr>
            <p:nvPr/>
          </p:nvCxnSpPr>
          <p:spPr>
            <a:xfrm flipH="1">
              <a:off x="5692255" y="5754355"/>
              <a:ext cx="726402" cy="27197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90586A26-0323-FD40-8E05-B81C1F80B3C6}"/>
                </a:ext>
              </a:extLst>
            </p:cNvPr>
            <p:cNvCxnSpPr>
              <a:cxnSpLocks/>
              <a:stCxn id="38" idx="4"/>
              <a:endCxn id="30" idx="0"/>
            </p:cNvCxnSpPr>
            <p:nvPr/>
          </p:nvCxnSpPr>
          <p:spPr>
            <a:xfrm flipH="1">
              <a:off x="5057477" y="5173481"/>
              <a:ext cx="1" cy="31576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>
              <a:extLst>
                <a:ext uri="{FF2B5EF4-FFF2-40B4-BE49-F238E27FC236}">
                  <a16:creationId xmlns:a16="http://schemas.microsoft.com/office/drawing/2014/main" id="{DA71D34D-3FCC-1844-BC6A-FD7926885994}"/>
                </a:ext>
              </a:extLst>
            </p:cNvPr>
            <p:cNvCxnSpPr>
              <a:cxnSpLocks/>
              <a:stCxn id="38" idx="6"/>
              <a:endCxn id="31" idx="1"/>
            </p:cNvCxnSpPr>
            <p:nvPr/>
          </p:nvCxnSpPr>
          <p:spPr>
            <a:xfrm flipV="1">
              <a:off x="5973460" y="4521042"/>
              <a:ext cx="466002" cy="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9FF25E72-B335-5B40-8979-F9E1EFE4E066}"/>
              </a:ext>
            </a:extLst>
          </p:cNvPr>
          <p:cNvGrpSpPr/>
          <p:nvPr/>
        </p:nvGrpSpPr>
        <p:grpSpPr>
          <a:xfrm>
            <a:off x="673324" y="4218949"/>
            <a:ext cx="3577345" cy="2375533"/>
            <a:chOff x="188905" y="4174868"/>
            <a:chExt cx="3577345" cy="2375533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759B6A-F3D7-124F-9E9D-44B7BA02ACA9}"/>
                </a:ext>
              </a:extLst>
            </p:cNvPr>
            <p:cNvSpPr/>
            <p:nvPr/>
          </p:nvSpPr>
          <p:spPr>
            <a:xfrm>
              <a:off x="188905" y="4174868"/>
              <a:ext cx="1831965" cy="1304877"/>
            </a:xfrm>
            <a:prstGeom prst="ellipse">
              <a:avLst/>
            </a:prstGeom>
            <a:gradFill flip="none" rotWithShape="1">
              <a:gsLst>
                <a:gs pos="99000">
                  <a:srgbClr val="9B55CE">
                    <a:tint val="66000"/>
                    <a:satMod val="160000"/>
                  </a:srgbClr>
                </a:gs>
                <a:gs pos="75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6.3 </a:t>
              </a:r>
              <a:r>
                <a:rPr lang="ru-RU" sz="1400" b="1" dirty="0">
                  <a:solidFill>
                    <a:schemeClr val="tx1"/>
                  </a:solidFill>
                </a:rPr>
                <a:t>Цели внутренней отчетности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6748D863-D3BC-0D41-9E96-53ECE1672372}"/>
                </a:ext>
              </a:extLst>
            </p:cNvPr>
            <p:cNvSpPr/>
            <p:nvPr/>
          </p:nvSpPr>
          <p:spPr>
            <a:xfrm>
              <a:off x="334808" y="5743456"/>
              <a:ext cx="1558779" cy="798207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Отражает варианты, выбранные руководством</a:t>
              </a:r>
              <a:endParaRPr lang="en-US" sz="1400" dirty="0"/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DF40C6CD-AA57-7441-9A02-FF3A3B6D2849}"/>
                </a:ext>
              </a:extLst>
            </p:cNvPr>
            <p:cNvSpPr/>
            <p:nvPr/>
          </p:nvSpPr>
          <p:spPr>
            <a:xfrm>
              <a:off x="2496694" y="4465761"/>
              <a:ext cx="1269556" cy="822889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 </a:t>
              </a:r>
              <a:r>
                <a:rPr lang="ru-RU" sz="1400" dirty="0"/>
                <a:t>Отражает основные операции</a:t>
              </a:r>
              <a:endParaRPr lang="en-US" sz="1400" dirty="0"/>
            </a:p>
          </p:txBody>
        </p:sp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C689370B-388D-D747-982D-746CD2CE660E}"/>
                </a:ext>
              </a:extLst>
            </p:cNvPr>
            <p:cNvSpPr/>
            <p:nvPr/>
          </p:nvSpPr>
          <p:spPr>
            <a:xfrm>
              <a:off x="2207266" y="5541194"/>
              <a:ext cx="1549469" cy="1009207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Учитывает необходимую точность, напр., материальность</a:t>
              </a:r>
              <a:endParaRPr lang="en-US" sz="1400" dirty="0"/>
            </a:p>
          </p:txBody>
        </p: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D926BF3B-1424-C140-9494-A3458AB175CC}"/>
                </a:ext>
              </a:extLst>
            </p:cNvPr>
            <p:cNvCxnSpPr>
              <a:cxnSpLocks/>
              <a:stCxn id="16" idx="6"/>
              <a:endCxn id="27" idx="1"/>
            </p:cNvCxnSpPr>
            <p:nvPr/>
          </p:nvCxnSpPr>
          <p:spPr>
            <a:xfrm>
              <a:off x="2020870" y="4827307"/>
              <a:ext cx="475824" cy="49899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67297D17-7F6D-CE42-B7D9-CE15C784594E}"/>
                </a:ext>
              </a:extLst>
            </p:cNvPr>
            <p:cNvCxnSpPr>
              <a:cxnSpLocks/>
              <a:stCxn id="16" idx="5"/>
              <a:endCxn id="29" idx="1"/>
            </p:cNvCxnSpPr>
            <p:nvPr/>
          </p:nvCxnSpPr>
          <p:spPr>
            <a:xfrm>
              <a:off x="1752585" y="5288650"/>
              <a:ext cx="454681" cy="75714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B1C27F6A-513E-8E48-8F0E-9B288C413C77}"/>
                </a:ext>
              </a:extLst>
            </p:cNvPr>
            <p:cNvCxnSpPr>
              <a:cxnSpLocks/>
              <a:stCxn id="16" idx="4"/>
              <a:endCxn id="26" idx="0"/>
            </p:cNvCxnSpPr>
            <p:nvPr/>
          </p:nvCxnSpPr>
          <p:spPr>
            <a:xfrm>
              <a:off x="1104888" y="5479745"/>
              <a:ext cx="9310" cy="263711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6272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049A67-0B19-9E4D-BBC1-A0F76BDA745C}"/>
              </a:ext>
            </a:extLst>
          </p:cNvPr>
          <p:cNvSpPr/>
          <p:nvPr/>
        </p:nvSpPr>
        <p:spPr>
          <a:xfrm>
            <a:off x="1082180" y="204844"/>
            <a:ext cx="7122019" cy="616747"/>
          </a:xfrm>
          <a:prstGeom prst="rect">
            <a:avLst/>
          </a:prstGeom>
          <a:solidFill>
            <a:srgbClr val="6B7428"/>
          </a:solidFill>
          <a:ln w="28575">
            <a:solidFill>
              <a:srgbClr val="6B74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Организация комплексно выявляет риски для достижения своих целей и анализирует их; на основании этого принимается решение о способе управления рисками 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07BDF73-2930-1645-9D09-E8DFC4B00A8A}"/>
              </a:ext>
            </a:extLst>
          </p:cNvPr>
          <p:cNvSpPr/>
          <p:nvPr/>
        </p:nvSpPr>
        <p:spPr>
          <a:xfrm>
            <a:off x="1011177" y="251900"/>
            <a:ext cx="215567" cy="21556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874B03-A900-D44F-B996-7F2D138B961B}"/>
              </a:ext>
            </a:extLst>
          </p:cNvPr>
          <p:cNvSpPr/>
          <p:nvPr/>
        </p:nvSpPr>
        <p:spPr>
          <a:xfrm>
            <a:off x="170729" y="1081452"/>
            <a:ext cx="1833533" cy="1209676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7.1 </a:t>
            </a:r>
            <a:r>
              <a:rPr lang="ru-RU" sz="1400" b="1" dirty="0">
                <a:solidFill>
                  <a:schemeClr val="tx1"/>
                </a:solidFill>
              </a:rPr>
              <a:t>Включает организацию и основные структуры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EFD44D4-92FF-CA4D-BF8B-F009E3A015B0}"/>
              </a:ext>
            </a:extLst>
          </p:cNvPr>
          <p:cNvSpPr/>
          <p:nvPr/>
        </p:nvSpPr>
        <p:spPr>
          <a:xfrm>
            <a:off x="3976863" y="1020363"/>
            <a:ext cx="1891997" cy="1304877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7.2 </a:t>
            </a:r>
            <a:r>
              <a:rPr lang="ru-RU" sz="1400" b="1" dirty="0">
                <a:solidFill>
                  <a:schemeClr val="tx1"/>
                </a:solidFill>
              </a:rPr>
              <a:t>Анализирует внутренние и внешние факторы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ADC24A6-09EE-BD4B-B5F4-57D572FAA00D}"/>
              </a:ext>
            </a:extLst>
          </p:cNvPr>
          <p:cNvSpPr/>
          <p:nvPr/>
        </p:nvSpPr>
        <p:spPr>
          <a:xfrm>
            <a:off x="3995578" y="2428923"/>
            <a:ext cx="1891997" cy="1304877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7.3 </a:t>
            </a:r>
            <a:r>
              <a:rPr lang="ru-RU" sz="1400" b="1" dirty="0">
                <a:solidFill>
                  <a:schemeClr val="tx1"/>
                </a:solidFill>
              </a:rPr>
              <a:t>Вовлекает руководство соответствующих уровней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8E9530E-405F-FF44-A1A4-CA53A4D254C2}"/>
              </a:ext>
            </a:extLst>
          </p:cNvPr>
          <p:cNvSpPr/>
          <p:nvPr/>
        </p:nvSpPr>
        <p:spPr>
          <a:xfrm>
            <a:off x="1256876" y="3245600"/>
            <a:ext cx="1871255" cy="1127895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7.4 </a:t>
            </a:r>
            <a:r>
              <a:rPr lang="ru-RU" sz="1400" b="1" dirty="0">
                <a:solidFill>
                  <a:schemeClr val="tx1"/>
                </a:solidFill>
              </a:rPr>
              <a:t>Рассчитывает значимость выявленных рисков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0564CE9-17DE-934E-B6B6-852FB273ECAB}"/>
              </a:ext>
            </a:extLst>
          </p:cNvPr>
          <p:cNvSpPr/>
          <p:nvPr/>
        </p:nvSpPr>
        <p:spPr>
          <a:xfrm>
            <a:off x="4249650" y="3882539"/>
            <a:ext cx="1891997" cy="1304877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7.5 </a:t>
            </a:r>
            <a:r>
              <a:rPr lang="ru-RU" sz="1400" b="1" dirty="0">
                <a:solidFill>
                  <a:schemeClr val="tx1"/>
                </a:solidFill>
              </a:rPr>
              <a:t>Определяет методы реагирования на риски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BC73BB4-F942-B145-ACAE-5C5693FFEA25}"/>
              </a:ext>
            </a:extLst>
          </p:cNvPr>
          <p:cNvSpPr/>
          <p:nvPr/>
        </p:nvSpPr>
        <p:spPr>
          <a:xfrm>
            <a:off x="6207127" y="2592381"/>
            <a:ext cx="2247333" cy="1027609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  <a:r>
              <a:rPr lang="ru-RU" sz="1400" dirty="0"/>
              <a:t>Организация обеспечивает вовлечение в процесс оценки персонала на всех уровнях</a:t>
            </a:r>
            <a:endParaRPr lang="en-US" sz="14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47F166F-B9FC-5B46-A62B-1882D16A0962}"/>
              </a:ext>
            </a:extLst>
          </p:cNvPr>
          <p:cNvSpPr/>
          <p:nvPr/>
        </p:nvSpPr>
        <p:spPr>
          <a:xfrm>
            <a:off x="151874" y="4418670"/>
            <a:ext cx="4106556" cy="616746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Анализирует выявленные риски при помощи процессов расчета потенциальной значимости риска</a:t>
            </a:r>
            <a:endParaRPr lang="en-US" sz="1400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739922E7-C3B8-FA49-8275-1B8CC662A320}"/>
              </a:ext>
            </a:extLst>
          </p:cNvPr>
          <p:cNvSpPr/>
          <p:nvPr/>
        </p:nvSpPr>
        <p:spPr>
          <a:xfrm>
            <a:off x="6141646" y="1024758"/>
            <a:ext cx="2238955" cy="1430156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Организация рассматривает внутренние и внешние события, которые могут быть</a:t>
            </a:r>
            <a:r>
              <a:rPr lang="en-US" sz="1400" dirty="0"/>
              <a:t> </a:t>
            </a:r>
            <a:r>
              <a:rPr lang="ru-RU" sz="1400" dirty="0"/>
              <a:t>причинами рисков и возможностей</a:t>
            </a:r>
            <a:endParaRPr lang="en-US" sz="1400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175133E1-1376-5C4B-97C0-361C2FE7F46E}"/>
              </a:ext>
            </a:extLst>
          </p:cNvPr>
          <p:cNvSpPr/>
          <p:nvPr/>
        </p:nvSpPr>
        <p:spPr>
          <a:xfrm>
            <a:off x="522212" y="2540913"/>
            <a:ext cx="1482050" cy="616747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Риски на уровне предприятия</a:t>
            </a:r>
            <a:endParaRPr lang="en-US" sz="1400" dirty="0"/>
          </a:p>
        </p:txBody>
      </p:sp>
      <p:sp>
        <p:nvSpPr>
          <p:cNvPr id="19" name="Document 18">
            <a:extLst>
              <a:ext uri="{FF2B5EF4-FFF2-40B4-BE49-F238E27FC236}">
                <a16:creationId xmlns:a16="http://schemas.microsoft.com/office/drawing/2014/main" id="{285E5973-B45A-464C-8731-1E19D615635F}"/>
              </a:ext>
            </a:extLst>
          </p:cNvPr>
          <p:cNvSpPr/>
          <p:nvPr/>
        </p:nvSpPr>
        <p:spPr>
          <a:xfrm>
            <a:off x="7539918" y="4214985"/>
            <a:ext cx="914542" cy="616748"/>
          </a:xfrm>
          <a:prstGeom prst="flowChartDocumen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/>
              <a:t>РЕЕСТР РИСКОВ</a:t>
            </a:r>
            <a:endParaRPr lang="en-US" sz="1400" dirty="0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2D9A1FA2-34B7-1248-B546-01DB238653D6}"/>
              </a:ext>
            </a:extLst>
          </p:cNvPr>
          <p:cNvSpPr/>
          <p:nvPr/>
        </p:nvSpPr>
        <p:spPr>
          <a:xfrm>
            <a:off x="7800539" y="5996809"/>
            <a:ext cx="1057837" cy="616747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  <a:r>
              <a:rPr lang="ru-RU" sz="1200" dirty="0"/>
              <a:t>СРЕДСТВА КОНТРОЛЯ</a:t>
            </a:r>
            <a:endParaRPr lang="en-US" sz="1200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F7578269-7E87-974C-8362-81A5E9D88064}"/>
              </a:ext>
            </a:extLst>
          </p:cNvPr>
          <p:cNvSpPr/>
          <p:nvPr/>
        </p:nvSpPr>
        <p:spPr>
          <a:xfrm>
            <a:off x="151874" y="5369283"/>
            <a:ext cx="1315426" cy="1304876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Вероятность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ru-RU" sz="1400" dirty="0"/>
              <a:t>возможность наступления события</a:t>
            </a:r>
            <a:endParaRPr lang="en-US" sz="1400" dirty="0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1717A05D-575C-6D4B-91A5-A226ED3042B0}"/>
              </a:ext>
            </a:extLst>
          </p:cNvPr>
          <p:cNvSpPr/>
          <p:nvPr/>
        </p:nvSpPr>
        <p:spPr>
          <a:xfrm>
            <a:off x="2269825" y="1090434"/>
            <a:ext cx="1347737" cy="1209676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/>
              <a:t>Риски на различных уровнях организационной структуры</a:t>
            </a:r>
            <a:endParaRPr lang="en-US" sz="1300" dirty="0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12F972DE-37ED-1641-B3DF-5313D1D7433C}"/>
              </a:ext>
            </a:extLst>
          </p:cNvPr>
          <p:cNvSpPr/>
          <p:nvPr/>
        </p:nvSpPr>
        <p:spPr>
          <a:xfrm>
            <a:off x="2211613" y="2548062"/>
            <a:ext cx="1482050" cy="616747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Риски на уровне сделок</a:t>
            </a:r>
            <a:endParaRPr lang="en-US" sz="14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1C25D64-1FA1-1749-B470-E9B52CF6F1E2}"/>
              </a:ext>
            </a:extLst>
          </p:cNvPr>
          <p:cNvCxnSpPr>
            <a:cxnSpLocks/>
          </p:cNvCxnSpPr>
          <p:nvPr/>
        </p:nvCxnSpPr>
        <p:spPr>
          <a:xfrm>
            <a:off x="2036516" y="1686290"/>
            <a:ext cx="265563" cy="89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9B27EDA-72EA-104F-A930-3622632E776B}"/>
              </a:ext>
            </a:extLst>
          </p:cNvPr>
          <p:cNvCxnSpPr>
            <a:cxnSpLocks/>
            <a:stCxn id="28" idx="2"/>
            <a:endCxn id="29" idx="0"/>
          </p:cNvCxnSpPr>
          <p:nvPr/>
        </p:nvCxnSpPr>
        <p:spPr>
          <a:xfrm>
            <a:off x="2943694" y="2300110"/>
            <a:ext cx="8944" cy="24795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2AB0A56-8516-5548-891F-316CF6130550}"/>
              </a:ext>
            </a:extLst>
          </p:cNvPr>
          <p:cNvCxnSpPr>
            <a:cxnSpLocks/>
          </p:cNvCxnSpPr>
          <p:nvPr/>
        </p:nvCxnSpPr>
        <p:spPr>
          <a:xfrm flipH="1">
            <a:off x="1476935" y="2300110"/>
            <a:ext cx="1499013" cy="24080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id="{F3845DDE-4DCE-294B-A63F-13CF0D250206}"/>
              </a:ext>
            </a:extLst>
          </p:cNvPr>
          <p:cNvSpPr/>
          <p:nvPr/>
        </p:nvSpPr>
        <p:spPr>
          <a:xfrm>
            <a:off x="1558922" y="5386526"/>
            <a:ext cx="1315426" cy="1304876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Воздействие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ru-RU" sz="1400" dirty="0"/>
              <a:t>последствия, если событие происходит</a:t>
            </a:r>
            <a:endParaRPr lang="en-US" sz="1400" dirty="0"/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BFA6D6C1-5BB1-E542-BFFC-4D4ACBA87B65}"/>
              </a:ext>
            </a:extLst>
          </p:cNvPr>
          <p:cNvSpPr/>
          <p:nvPr/>
        </p:nvSpPr>
        <p:spPr>
          <a:xfrm>
            <a:off x="2975948" y="5357009"/>
            <a:ext cx="1282482" cy="1304876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Быстрота</a:t>
            </a:r>
            <a:br>
              <a:rPr lang="en-US" sz="1400" b="1" dirty="0"/>
            </a:br>
            <a:r>
              <a:rPr lang="ru-RU" sz="1400" dirty="0"/>
              <a:t>быстрота наступления события</a:t>
            </a:r>
            <a:endParaRPr lang="en-US" sz="1400" dirty="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6B0D9E1-4F0E-1D4B-AD4D-757F28A9DD81}"/>
              </a:ext>
            </a:extLst>
          </p:cNvPr>
          <p:cNvGrpSpPr/>
          <p:nvPr/>
        </p:nvGrpSpPr>
        <p:grpSpPr>
          <a:xfrm>
            <a:off x="5413304" y="4682392"/>
            <a:ext cx="2886833" cy="1921833"/>
            <a:chOff x="4480819" y="4684735"/>
            <a:chExt cx="2886833" cy="1921833"/>
          </a:xfrm>
        </p:grpSpPr>
        <p:sp>
          <p:nvSpPr>
            <p:cNvPr id="61" name="Diamond 60">
              <a:extLst>
                <a:ext uri="{FF2B5EF4-FFF2-40B4-BE49-F238E27FC236}">
                  <a16:creationId xmlns:a16="http://schemas.microsoft.com/office/drawing/2014/main" id="{27E74485-04EE-D743-ABF6-DE8D0B403D80}"/>
                </a:ext>
              </a:extLst>
            </p:cNvPr>
            <p:cNvSpPr/>
            <p:nvPr/>
          </p:nvSpPr>
          <p:spPr>
            <a:xfrm>
              <a:off x="4974530" y="4882013"/>
              <a:ext cx="1855022" cy="1498283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РЕШЕНИЕ О РЕАГИРОВАНИИ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13EB40ED-5E8D-0045-94DF-06F95417192B}"/>
                </a:ext>
              </a:extLst>
            </p:cNvPr>
            <p:cNvSpPr/>
            <p:nvPr/>
          </p:nvSpPr>
          <p:spPr>
            <a:xfrm>
              <a:off x="5369262" y="4684735"/>
              <a:ext cx="999195" cy="616747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50" dirty="0"/>
                <a:t>ПЕРЕДАВАТЬ</a:t>
              </a:r>
              <a:br>
                <a:rPr lang="en-US" sz="1050" dirty="0"/>
              </a:br>
              <a:r>
                <a:rPr lang="en-US" sz="1050" dirty="0"/>
                <a:t>(</a:t>
              </a:r>
              <a:r>
                <a:rPr lang="ru-RU" sz="1050" dirty="0"/>
                <a:t>РАСПРЕДЕЛЯТЬ</a:t>
              </a:r>
              <a:r>
                <a:rPr lang="en-US" sz="1050" dirty="0"/>
                <a:t>) </a:t>
              </a:r>
            </a:p>
          </p:txBody>
        </p:sp>
        <p:sp>
          <p:nvSpPr>
            <p:cNvPr id="56" name="Rounded Rectangle 55">
              <a:extLst>
                <a:ext uri="{FF2B5EF4-FFF2-40B4-BE49-F238E27FC236}">
                  <a16:creationId xmlns:a16="http://schemas.microsoft.com/office/drawing/2014/main" id="{1CE6E540-F8C7-C842-8D22-4240A7646D43}"/>
                </a:ext>
              </a:extLst>
            </p:cNvPr>
            <p:cNvSpPr/>
            <p:nvPr/>
          </p:nvSpPr>
          <p:spPr>
            <a:xfrm>
              <a:off x="4480819" y="5438949"/>
              <a:ext cx="999195" cy="33377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ИЗБЕГАТЬ</a:t>
              </a:r>
              <a:r>
                <a:rPr lang="en-US" sz="1400" dirty="0"/>
                <a:t> </a:t>
              </a:r>
            </a:p>
          </p:txBody>
        </p:sp>
        <p:sp>
          <p:nvSpPr>
            <p:cNvPr id="57" name="Rounded Rectangle 56">
              <a:extLst>
                <a:ext uri="{FF2B5EF4-FFF2-40B4-BE49-F238E27FC236}">
                  <a16:creationId xmlns:a16="http://schemas.microsoft.com/office/drawing/2014/main" id="{803E35F9-7EF2-6642-B3BC-145818B01D88}"/>
                </a:ext>
              </a:extLst>
            </p:cNvPr>
            <p:cNvSpPr/>
            <p:nvPr/>
          </p:nvSpPr>
          <p:spPr>
            <a:xfrm>
              <a:off x="6368457" y="5453436"/>
              <a:ext cx="999195" cy="355439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dirty="0"/>
                <a:t>ПРИНИМАТЬ</a:t>
              </a:r>
              <a:r>
                <a:rPr lang="en-US" sz="1400" dirty="0"/>
                <a:t> </a:t>
              </a:r>
            </a:p>
          </p:txBody>
        </p:sp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85C745FD-F345-5B4B-83E5-8885F7AE9478}"/>
                </a:ext>
              </a:extLst>
            </p:cNvPr>
            <p:cNvSpPr/>
            <p:nvPr/>
          </p:nvSpPr>
          <p:spPr>
            <a:xfrm>
              <a:off x="5383966" y="5989821"/>
              <a:ext cx="999196" cy="616747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50" dirty="0"/>
                <a:t>КОНТРОЛИРОВАТЬ</a:t>
              </a:r>
              <a:br>
                <a:rPr lang="en-US" sz="1050" dirty="0"/>
              </a:br>
              <a:r>
                <a:rPr lang="en-US" sz="1050" dirty="0"/>
                <a:t>(</a:t>
              </a:r>
              <a:r>
                <a:rPr lang="ru-RU" sz="1050" dirty="0"/>
                <a:t>ОСЛАБЛЯТЬ</a:t>
              </a:r>
              <a:r>
                <a:rPr lang="en-US" sz="1050" dirty="0"/>
                <a:t>)</a:t>
              </a:r>
            </a:p>
          </p:txBody>
        </p:sp>
      </p:grp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2F08EE42-7CD6-4A4E-89D4-673AF20171C9}"/>
              </a:ext>
            </a:extLst>
          </p:cNvPr>
          <p:cNvCxnSpPr>
            <a:cxnSpLocks/>
            <a:stCxn id="21" idx="6"/>
            <a:endCxn id="14" idx="1"/>
          </p:cNvCxnSpPr>
          <p:nvPr/>
        </p:nvCxnSpPr>
        <p:spPr>
          <a:xfrm>
            <a:off x="5868860" y="1672802"/>
            <a:ext cx="272786" cy="670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AE1E266-D1B6-8441-AA77-3A2257DBF012}"/>
              </a:ext>
            </a:extLst>
          </p:cNvPr>
          <p:cNvCxnSpPr>
            <a:cxnSpLocks/>
            <a:stCxn id="22" idx="6"/>
            <a:endCxn id="10" idx="1"/>
          </p:cNvCxnSpPr>
          <p:nvPr/>
        </p:nvCxnSpPr>
        <p:spPr>
          <a:xfrm>
            <a:off x="5887575" y="3081362"/>
            <a:ext cx="319552" cy="24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C13EE89-16EB-124F-9DF3-0EF46BE0C21A}"/>
              </a:ext>
            </a:extLst>
          </p:cNvPr>
          <p:cNvCxnSpPr>
            <a:stCxn id="24" idx="5"/>
          </p:cNvCxnSpPr>
          <p:nvPr/>
        </p:nvCxnSpPr>
        <p:spPr>
          <a:xfrm>
            <a:off x="5864570" y="4996321"/>
            <a:ext cx="354647" cy="32856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0AC8F272-D204-E94D-9D0C-6A015140A789}"/>
              </a:ext>
            </a:extLst>
          </p:cNvPr>
          <p:cNvCxnSpPr>
            <a:stCxn id="24" idx="6"/>
            <a:endCxn id="19" idx="1"/>
          </p:cNvCxnSpPr>
          <p:nvPr/>
        </p:nvCxnSpPr>
        <p:spPr>
          <a:xfrm flipV="1">
            <a:off x="6141647" y="4523359"/>
            <a:ext cx="1398271" cy="11619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1E28EEB-280D-5F4A-9FBD-BFA5E79C71D1}"/>
              </a:ext>
            </a:extLst>
          </p:cNvPr>
          <p:cNvCxnSpPr>
            <a:stCxn id="59" idx="3"/>
            <a:endCxn id="59" idx="3"/>
          </p:cNvCxnSpPr>
          <p:nvPr/>
        </p:nvCxnSpPr>
        <p:spPr>
          <a:xfrm>
            <a:off x="7315647" y="6295852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A3AA072B-0128-DC49-9E07-2CD09F5B02CD}"/>
              </a:ext>
            </a:extLst>
          </p:cNvPr>
          <p:cNvCxnSpPr>
            <a:stCxn id="59" idx="3"/>
            <a:endCxn id="26" idx="1"/>
          </p:cNvCxnSpPr>
          <p:nvPr/>
        </p:nvCxnSpPr>
        <p:spPr>
          <a:xfrm>
            <a:off x="7315647" y="6295852"/>
            <a:ext cx="484892" cy="933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E76ED10D-3A86-AF44-832C-C60446F7C128}"/>
              </a:ext>
            </a:extLst>
          </p:cNvPr>
          <p:cNvCxnSpPr>
            <a:cxnSpLocks/>
            <a:stCxn id="23" idx="4"/>
            <a:endCxn id="13" idx="0"/>
          </p:cNvCxnSpPr>
          <p:nvPr/>
        </p:nvCxnSpPr>
        <p:spPr>
          <a:xfrm>
            <a:off x="2192504" y="4373495"/>
            <a:ext cx="12648" cy="4517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FD53086-2C4B-F34B-A1A2-762F5C66FC39}"/>
              </a:ext>
            </a:extLst>
          </p:cNvPr>
          <p:cNvCxnSpPr>
            <a:cxnSpLocks/>
            <a:stCxn id="13" idx="2"/>
            <a:endCxn id="27" idx="0"/>
          </p:cNvCxnSpPr>
          <p:nvPr/>
        </p:nvCxnSpPr>
        <p:spPr>
          <a:xfrm flipH="1">
            <a:off x="809587" y="5035416"/>
            <a:ext cx="1395565" cy="33386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BCABB020-FF2D-2E45-B176-86CCBE58E4BD}"/>
              </a:ext>
            </a:extLst>
          </p:cNvPr>
          <p:cNvCxnSpPr>
            <a:cxnSpLocks/>
            <a:stCxn id="13" idx="2"/>
            <a:endCxn id="53" idx="0"/>
          </p:cNvCxnSpPr>
          <p:nvPr/>
        </p:nvCxnSpPr>
        <p:spPr>
          <a:xfrm>
            <a:off x="2205152" y="5035416"/>
            <a:ext cx="11483" cy="35111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3A2C9A4-4E37-C847-9ACD-706BF57F63FD}"/>
              </a:ext>
            </a:extLst>
          </p:cNvPr>
          <p:cNvCxnSpPr>
            <a:cxnSpLocks/>
            <a:stCxn id="13" idx="2"/>
            <a:endCxn id="54" idx="0"/>
          </p:cNvCxnSpPr>
          <p:nvPr/>
        </p:nvCxnSpPr>
        <p:spPr>
          <a:xfrm>
            <a:off x="2205152" y="5035416"/>
            <a:ext cx="1412037" cy="32159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272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81C665D-0004-EF48-BAE1-53DA4202BD29}"/>
              </a:ext>
            </a:extLst>
          </p:cNvPr>
          <p:cNvSpPr/>
          <p:nvPr/>
        </p:nvSpPr>
        <p:spPr>
          <a:xfrm>
            <a:off x="2344405" y="234086"/>
            <a:ext cx="5355822" cy="587506"/>
          </a:xfrm>
          <a:prstGeom prst="rect">
            <a:avLst/>
          </a:prstGeom>
          <a:solidFill>
            <a:srgbClr val="6B7428"/>
          </a:solidFill>
          <a:ln w="28575">
            <a:solidFill>
              <a:srgbClr val="6B74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Организация принимает во внимание возможные мошеннические действия при оценке риска для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b="1" dirty="0">
                <a:solidFill>
                  <a:schemeClr val="bg1"/>
                </a:solidFill>
              </a:rPr>
              <a:t>достижения целей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0348901-84EF-A540-A350-88E8F4BC965D}"/>
              </a:ext>
            </a:extLst>
          </p:cNvPr>
          <p:cNvSpPr/>
          <p:nvPr/>
        </p:nvSpPr>
        <p:spPr>
          <a:xfrm>
            <a:off x="2226246" y="316838"/>
            <a:ext cx="206562" cy="21556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26F2650-8E6A-0D4E-B10D-C1D12263529F}"/>
              </a:ext>
            </a:extLst>
          </p:cNvPr>
          <p:cNvSpPr/>
          <p:nvPr/>
        </p:nvSpPr>
        <p:spPr>
          <a:xfrm>
            <a:off x="5260039" y="3889656"/>
            <a:ext cx="2197259" cy="1115671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8.4 </a:t>
            </a:r>
            <a:r>
              <a:rPr lang="ru-RU" sz="1400" b="1" dirty="0">
                <a:solidFill>
                  <a:schemeClr val="tx1"/>
                </a:solidFill>
              </a:rPr>
              <a:t>Оценивает психологический настрой и объяснения намерений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39870A0D-0836-F145-B197-D2AC06E4F77D}"/>
              </a:ext>
            </a:extLst>
          </p:cNvPr>
          <p:cNvSpPr/>
          <p:nvPr/>
        </p:nvSpPr>
        <p:spPr>
          <a:xfrm>
            <a:off x="5393174" y="5182697"/>
            <a:ext cx="2046477" cy="1560641"/>
          </a:xfrm>
          <a:prstGeom prst="roundRect">
            <a:avLst/>
          </a:prstGeom>
          <a:ln w="28575">
            <a:solidFill>
              <a:srgbClr val="6B7428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 </a:t>
            </a:r>
            <a:r>
              <a:rPr lang="ru-RU" sz="1200" dirty="0"/>
              <a:t>Оценка риска мошенничества рассматривает пути возможной вовлеченности персонала в неправомерные действия и их оправдания</a:t>
            </a:r>
            <a:endParaRPr lang="en-US" sz="1200" dirty="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6833D3E-6162-E94D-B3AF-DB70E4F4AEF8}"/>
              </a:ext>
            </a:extLst>
          </p:cNvPr>
          <p:cNvGrpSpPr/>
          <p:nvPr/>
        </p:nvGrpSpPr>
        <p:grpSpPr>
          <a:xfrm>
            <a:off x="83825" y="4378657"/>
            <a:ext cx="5156949" cy="2364681"/>
            <a:chOff x="223163" y="2817171"/>
            <a:chExt cx="5156949" cy="236468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2537806-9430-974A-8F4C-366CD6F57FED}"/>
                </a:ext>
              </a:extLst>
            </p:cNvPr>
            <p:cNvSpPr/>
            <p:nvPr/>
          </p:nvSpPr>
          <p:spPr>
            <a:xfrm>
              <a:off x="223163" y="2817171"/>
              <a:ext cx="1749852" cy="1115670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8.3 </a:t>
              </a:r>
              <a:r>
                <a:rPr lang="ru-RU" sz="1400" b="1" dirty="0">
                  <a:solidFill>
                    <a:schemeClr val="tx1"/>
                  </a:solidFill>
                </a:rPr>
                <a:t>Оценивает возможности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23958D2C-EFFA-A24F-AB9C-1C8951F1E5D7}"/>
                </a:ext>
              </a:extLst>
            </p:cNvPr>
            <p:cNvGrpSpPr/>
            <p:nvPr/>
          </p:nvGrpSpPr>
          <p:grpSpPr>
            <a:xfrm>
              <a:off x="2062029" y="2817171"/>
              <a:ext cx="3318083" cy="2364681"/>
              <a:chOff x="2062029" y="2817171"/>
              <a:chExt cx="3318083" cy="2364681"/>
            </a:xfrm>
          </p:grpSpPr>
          <p:sp>
            <p:nvSpPr>
              <p:cNvPr id="19" name="Rounded Rectangle 18">
                <a:extLst>
                  <a:ext uri="{FF2B5EF4-FFF2-40B4-BE49-F238E27FC236}">
                    <a16:creationId xmlns:a16="http://schemas.microsoft.com/office/drawing/2014/main" id="{892517BC-F8C1-DF41-8F95-8629B8B4D919}"/>
                  </a:ext>
                </a:extLst>
              </p:cNvPr>
              <p:cNvSpPr/>
              <p:nvPr/>
            </p:nvSpPr>
            <p:spPr>
              <a:xfrm>
                <a:off x="4099930" y="3482995"/>
                <a:ext cx="1280181" cy="539496"/>
              </a:xfrm>
              <a:prstGeom prst="roundRect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 </a:t>
                </a:r>
                <a:r>
                  <a:rPr lang="ru-RU" sz="1200" dirty="0"/>
                  <a:t>Отсутствие боязни быть обнаруженным</a:t>
                </a:r>
                <a:endParaRPr lang="en-US" sz="1200" dirty="0"/>
              </a:p>
            </p:txBody>
          </p:sp>
          <p:sp>
            <p:nvSpPr>
              <p:cNvPr id="21" name="Rounded Rectangle 20">
                <a:extLst>
                  <a:ext uri="{FF2B5EF4-FFF2-40B4-BE49-F238E27FC236}">
                    <a16:creationId xmlns:a16="http://schemas.microsoft.com/office/drawing/2014/main" id="{AD01D395-AA45-FA4A-813D-D156C1F877C6}"/>
                  </a:ext>
                </a:extLst>
              </p:cNvPr>
              <p:cNvSpPr/>
              <p:nvPr/>
            </p:nvSpPr>
            <p:spPr>
              <a:xfrm>
                <a:off x="2261882" y="2817171"/>
                <a:ext cx="1660267" cy="1115670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 </a:t>
                </a:r>
                <a:r>
                  <a:rPr lang="ru-RU" sz="1400" dirty="0"/>
                  <a:t>Руководство оценивает круг возможностей совершения мошенничества</a:t>
                </a:r>
                <a:endParaRPr lang="en-US" sz="1400" dirty="0"/>
              </a:p>
            </p:txBody>
          </p:sp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id="{1A2655FF-626A-574E-BCA6-FA5924744E34}"/>
                  </a:ext>
                </a:extLst>
              </p:cNvPr>
              <p:cNvSpPr/>
              <p:nvPr/>
            </p:nvSpPr>
            <p:spPr>
              <a:xfrm>
                <a:off x="2062029" y="4151202"/>
                <a:ext cx="1668500" cy="1030650"/>
              </a:xfrm>
              <a:prstGeom prst="roundRect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/>
                  <a:t>Возможность приобретения, пользования имуществом и распоряжения им</a:t>
                </a:r>
                <a:endParaRPr lang="en-US" sz="1400" dirty="0"/>
              </a:p>
            </p:txBody>
          </p:sp>
          <p:sp>
            <p:nvSpPr>
              <p:cNvPr id="25" name="Rounded Rectangle 24">
                <a:extLst>
                  <a:ext uri="{FF2B5EF4-FFF2-40B4-BE49-F238E27FC236}">
                    <a16:creationId xmlns:a16="http://schemas.microsoft.com/office/drawing/2014/main" id="{B498058B-DE28-EF4A-AD66-66D0FF30EAAF}"/>
                  </a:ext>
                </a:extLst>
              </p:cNvPr>
              <p:cNvSpPr/>
              <p:nvPr/>
            </p:nvSpPr>
            <p:spPr>
              <a:xfrm>
                <a:off x="4111498" y="2835510"/>
                <a:ext cx="1268614" cy="539496"/>
              </a:xfrm>
              <a:prstGeom prst="roundRect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/>
                  <a:t>Высокая текучесть кадров</a:t>
                </a:r>
                <a:endParaRPr lang="en-US" sz="1400" dirty="0"/>
              </a:p>
            </p:txBody>
          </p:sp>
          <p:sp>
            <p:nvSpPr>
              <p:cNvPr id="26" name="Rounded Rectangle 25">
                <a:extLst>
                  <a:ext uri="{FF2B5EF4-FFF2-40B4-BE49-F238E27FC236}">
                    <a16:creationId xmlns:a16="http://schemas.microsoft.com/office/drawing/2014/main" id="{F87C3C59-2846-AD48-B1E7-958379F2C44E}"/>
                  </a:ext>
                </a:extLst>
              </p:cNvPr>
              <p:cNvSpPr/>
              <p:nvPr/>
            </p:nvSpPr>
            <p:spPr>
              <a:xfrm>
                <a:off x="3882929" y="4151202"/>
                <a:ext cx="1497182" cy="1030650"/>
              </a:xfrm>
              <a:prstGeom prst="roundRect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/>
                  <a:t>Сложная или нестабильная организационная структура</a:t>
                </a:r>
                <a:endParaRPr lang="en-US" sz="1400" dirty="0"/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7257277A-7042-1B48-99E8-79687BA7C10A}"/>
                  </a:ext>
                </a:extLst>
              </p:cNvPr>
              <p:cNvCxnSpPr>
                <a:cxnSpLocks/>
                <a:endCxn id="25" idx="1"/>
              </p:cNvCxnSpPr>
              <p:nvPr/>
            </p:nvCxnSpPr>
            <p:spPr>
              <a:xfrm flipV="1">
                <a:off x="3903675" y="3105258"/>
                <a:ext cx="207823" cy="15281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03EA58DD-6D67-8847-8DCA-D3610BFB4B2E}"/>
                  </a:ext>
                </a:extLst>
              </p:cNvPr>
              <p:cNvCxnSpPr>
                <a:cxnSpLocks/>
                <a:endCxn id="19" idx="1"/>
              </p:cNvCxnSpPr>
              <p:nvPr/>
            </p:nvCxnSpPr>
            <p:spPr>
              <a:xfrm>
                <a:off x="3922149" y="3634792"/>
                <a:ext cx="177781" cy="1179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067316AF-87AB-994A-8D42-FC97F42B683D}"/>
                  </a:ext>
                </a:extLst>
              </p:cNvPr>
              <p:cNvCxnSpPr>
                <a:cxnSpLocks/>
                <a:stCxn id="21" idx="2"/>
                <a:endCxn id="24" idx="0"/>
              </p:cNvCxnSpPr>
              <p:nvPr/>
            </p:nvCxnSpPr>
            <p:spPr>
              <a:xfrm flipH="1">
                <a:off x="2896279" y="3932841"/>
                <a:ext cx="195737" cy="2183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021F5129-6BF0-D842-B21C-5CFBE8DA06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98934" y="3932841"/>
                <a:ext cx="303459" cy="2183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F7CF2EB5-CE48-664F-810C-695C9BD2B906}"/>
                </a:ext>
              </a:extLst>
            </p:cNvPr>
            <p:cNvCxnSpPr>
              <a:stCxn id="8" idx="6"/>
              <a:endCxn id="21" idx="1"/>
            </p:cNvCxnSpPr>
            <p:nvPr/>
          </p:nvCxnSpPr>
          <p:spPr>
            <a:xfrm>
              <a:off x="1973015" y="3375006"/>
              <a:ext cx="288867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E53766F-8174-FA44-A0C8-0D1A8F2D21F5}"/>
              </a:ext>
            </a:extLst>
          </p:cNvPr>
          <p:cNvGrpSpPr/>
          <p:nvPr/>
        </p:nvGrpSpPr>
        <p:grpSpPr>
          <a:xfrm>
            <a:off x="5158068" y="1157510"/>
            <a:ext cx="3776207" cy="2343010"/>
            <a:chOff x="4850633" y="1113271"/>
            <a:chExt cx="3776207" cy="234301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ABE6CBE-B554-2145-A09D-1DD0CC8F69BD}"/>
                </a:ext>
              </a:extLst>
            </p:cNvPr>
            <p:cNvSpPr/>
            <p:nvPr/>
          </p:nvSpPr>
          <p:spPr>
            <a:xfrm>
              <a:off x="4850633" y="1113271"/>
              <a:ext cx="1891997" cy="1304877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8.2</a:t>
              </a:r>
            </a:p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Оценивает стимулы и нагрузку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F3FE2621-40A9-8748-B52C-C5D72B346DD3}"/>
                </a:ext>
              </a:extLst>
            </p:cNvPr>
            <p:cNvSpPr/>
            <p:nvPr/>
          </p:nvSpPr>
          <p:spPr>
            <a:xfrm>
              <a:off x="7010605" y="1116774"/>
              <a:ext cx="1616235" cy="1297492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Оценка риска мошенничества учитывает стимулы и нагрузку</a:t>
              </a:r>
              <a:endParaRPr lang="en-US" sz="1400" dirty="0"/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82F92DD4-0403-0447-89AD-EECE3E8599DA}"/>
                </a:ext>
              </a:extLst>
            </p:cNvPr>
            <p:cNvSpPr/>
            <p:nvPr/>
          </p:nvSpPr>
          <p:spPr>
            <a:xfrm>
              <a:off x="6313412" y="2645410"/>
              <a:ext cx="2197259" cy="810871"/>
            </a:xfrm>
            <a:prstGeom prst="roundRect">
              <a:avLst/>
            </a:prstGeom>
            <a:ln w="28575">
              <a:solidFill>
                <a:srgbClr val="6B7428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На  стимулы и нагрузку оказывает воздействие контрольная среда</a:t>
              </a:r>
              <a:endParaRPr lang="en-US" sz="1400" dirty="0"/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A3B2FA94-8B1D-614D-8802-5AB27154980E}"/>
                </a:ext>
              </a:extLst>
            </p:cNvPr>
            <p:cNvCxnSpPr>
              <a:cxnSpLocks/>
              <a:stCxn id="7" idx="6"/>
              <a:endCxn id="20" idx="1"/>
            </p:cNvCxnSpPr>
            <p:nvPr/>
          </p:nvCxnSpPr>
          <p:spPr>
            <a:xfrm flipV="1">
              <a:off x="6742630" y="1765520"/>
              <a:ext cx="267975" cy="1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AAF63B83-F1F9-BF48-990C-BDA76D507D6D}"/>
                </a:ext>
              </a:extLst>
            </p:cNvPr>
            <p:cNvCxnSpPr>
              <a:cxnSpLocks/>
              <a:stCxn id="20" idx="2"/>
            </p:cNvCxnSpPr>
            <p:nvPr/>
          </p:nvCxnSpPr>
          <p:spPr>
            <a:xfrm flipH="1">
              <a:off x="7766087" y="2414266"/>
              <a:ext cx="52636" cy="23114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4525166B-D786-2947-93DB-B6FB46C426D8}"/>
              </a:ext>
            </a:extLst>
          </p:cNvPr>
          <p:cNvSpPr/>
          <p:nvPr/>
        </p:nvSpPr>
        <p:spPr>
          <a:xfrm>
            <a:off x="7700227" y="4068563"/>
            <a:ext cx="1301941" cy="757857"/>
          </a:xfrm>
          <a:prstGeom prst="roundRect">
            <a:avLst/>
          </a:prstGeom>
          <a:ln w="28575">
            <a:solidFill>
              <a:srgbClr val="6B7428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Как люди оправдывают свои действия</a:t>
            </a:r>
            <a:endParaRPr lang="en-US" sz="1400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84AA0AA3-7001-5F4A-8859-991635FDD957}"/>
              </a:ext>
            </a:extLst>
          </p:cNvPr>
          <p:cNvSpPr/>
          <p:nvPr/>
        </p:nvSpPr>
        <p:spPr>
          <a:xfrm>
            <a:off x="7516537" y="5044481"/>
            <a:ext cx="1485632" cy="757857"/>
          </a:xfrm>
          <a:prstGeom prst="roundRect">
            <a:avLst/>
          </a:prstGeom>
          <a:ln w="28575">
            <a:solidFill>
              <a:srgbClr val="6B7428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Например, «просто позаимствовал деньги»</a:t>
            </a:r>
            <a:endParaRPr lang="en-US" sz="1400" dirty="0"/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AEAE516-88D1-1742-B1C6-9BA2A974B1DD}"/>
              </a:ext>
            </a:extLst>
          </p:cNvPr>
          <p:cNvCxnSpPr>
            <a:cxnSpLocks/>
            <a:stCxn id="9" idx="6"/>
            <a:endCxn id="64" idx="1"/>
          </p:cNvCxnSpPr>
          <p:nvPr/>
        </p:nvCxnSpPr>
        <p:spPr>
          <a:xfrm>
            <a:off x="7457298" y="4447492"/>
            <a:ext cx="24292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0A193250-E40D-8E4C-9C3C-6C9D8DFD69DC}"/>
              </a:ext>
            </a:extLst>
          </p:cNvPr>
          <p:cNvCxnSpPr>
            <a:cxnSpLocks/>
            <a:stCxn id="9" idx="4"/>
            <a:endCxn id="23" idx="0"/>
          </p:cNvCxnSpPr>
          <p:nvPr/>
        </p:nvCxnSpPr>
        <p:spPr>
          <a:xfrm>
            <a:off x="6358669" y="5005327"/>
            <a:ext cx="57744" cy="1773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22CB42C-950A-0849-AAD8-4F7D0D9FC49A}"/>
              </a:ext>
            </a:extLst>
          </p:cNvPr>
          <p:cNvCxnSpPr>
            <a:cxnSpLocks/>
            <a:stCxn id="64" idx="2"/>
            <a:endCxn id="65" idx="0"/>
          </p:cNvCxnSpPr>
          <p:nvPr/>
        </p:nvCxnSpPr>
        <p:spPr>
          <a:xfrm flipH="1">
            <a:off x="8259353" y="4826420"/>
            <a:ext cx="91845" cy="2180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>
            <a:extLst>
              <a:ext uri="{FF2B5EF4-FFF2-40B4-BE49-F238E27FC236}">
                <a16:creationId xmlns:a16="http://schemas.microsoft.com/office/drawing/2014/main" id="{7954AFA4-A17D-0842-9F72-F641878D8F89}"/>
              </a:ext>
            </a:extLst>
          </p:cNvPr>
          <p:cNvGrpSpPr/>
          <p:nvPr/>
        </p:nvGrpSpPr>
        <p:grpSpPr>
          <a:xfrm>
            <a:off x="83825" y="752922"/>
            <a:ext cx="4876610" cy="3335513"/>
            <a:chOff x="83825" y="752922"/>
            <a:chExt cx="4876610" cy="333551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8C444FC-095A-B34A-9288-49B2E0926D1A}"/>
                </a:ext>
              </a:extLst>
            </p:cNvPr>
            <p:cNvSpPr/>
            <p:nvPr/>
          </p:nvSpPr>
          <p:spPr>
            <a:xfrm>
              <a:off x="83825" y="752922"/>
              <a:ext cx="2260580" cy="1304877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8.1 </a:t>
              </a:r>
              <a:r>
                <a:rPr lang="ru-RU" sz="1400" b="1" dirty="0">
                  <a:solidFill>
                    <a:schemeClr val="tx1"/>
                  </a:solidFill>
                </a:rPr>
                <a:t>Рассматривает различные виды мошенничества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5057529-B6A0-114A-9C6A-DFE3E2F0C540}"/>
                </a:ext>
              </a:extLst>
            </p:cNvPr>
            <p:cNvGrpSpPr/>
            <p:nvPr/>
          </p:nvGrpSpPr>
          <p:grpSpPr>
            <a:xfrm>
              <a:off x="816489" y="1405361"/>
              <a:ext cx="4143946" cy="2683074"/>
              <a:chOff x="816489" y="1405361"/>
              <a:chExt cx="4143946" cy="2683074"/>
            </a:xfrm>
          </p:grpSpPr>
          <p:sp>
            <p:nvSpPr>
              <p:cNvPr id="11" name="Rounded Rectangle 10">
                <a:extLst>
                  <a:ext uri="{FF2B5EF4-FFF2-40B4-BE49-F238E27FC236}">
                    <a16:creationId xmlns:a16="http://schemas.microsoft.com/office/drawing/2014/main" id="{CB677C04-7ECD-814E-954C-98670D3926B5}"/>
                  </a:ext>
                </a:extLst>
              </p:cNvPr>
              <p:cNvSpPr/>
              <p:nvPr/>
            </p:nvSpPr>
            <p:spPr>
              <a:xfrm>
                <a:off x="816489" y="3548938"/>
                <a:ext cx="1306815" cy="539496"/>
              </a:xfrm>
              <a:prstGeom prst="roundRect">
                <a:avLst/>
              </a:prstGeom>
              <a:ln w="28575">
                <a:solidFill>
                  <a:srgbClr val="6B7428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 </a:t>
                </a:r>
                <a:r>
                  <a:rPr lang="ru-RU" sz="1400" dirty="0"/>
                  <a:t>Незаконные действия</a:t>
                </a:r>
                <a:endParaRPr lang="en-US" sz="1400" dirty="0"/>
              </a:p>
            </p:txBody>
          </p:sp>
          <p:sp>
            <p:nvSpPr>
              <p:cNvPr id="17" name="Rounded Rectangle 16">
                <a:extLst>
                  <a:ext uri="{FF2B5EF4-FFF2-40B4-BE49-F238E27FC236}">
                    <a16:creationId xmlns:a16="http://schemas.microsoft.com/office/drawing/2014/main" id="{4F3A3515-3F9C-CC4C-A334-F7E5BB579292}"/>
                  </a:ext>
                </a:extLst>
              </p:cNvPr>
              <p:cNvSpPr/>
              <p:nvPr/>
            </p:nvSpPr>
            <p:spPr>
              <a:xfrm>
                <a:off x="2165451" y="3561215"/>
                <a:ext cx="1306815" cy="527219"/>
              </a:xfrm>
              <a:prstGeom prst="roundRect">
                <a:avLst/>
              </a:prstGeom>
              <a:ln w="28575">
                <a:solidFill>
                  <a:srgbClr val="6B7428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 </a:t>
                </a:r>
                <a:r>
                  <a:rPr lang="ru-RU" sz="1300" dirty="0"/>
                  <a:t>Блокирование решений руководства</a:t>
                </a:r>
                <a:endParaRPr lang="en-US" sz="1300" dirty="0"/>
              </a:p>
            </p:txBody>
          </p:sp>
          <p:sp>
            <p:nvSpPr>
              <p:cNvPr id="18" name="Rounded Rectangle 17">
                <a:extLst>
                  <a:ext uri="{FF2B5EF4-FFF2-40B4-BE49-F238E27FC236}">
                    <a16:creationId xmlns:a16="http://schemas.microsoft.com/office/drawing/2014/main" id="{AD20EBBE-7B99-7D46-B697-A0298ADCF60E}"/>
                  </a:ext>
                </a:extLst>
              </p:cNvPr>
              <p:cNvSpPr/>
              <p:nvPr/>
            </p:nvSpPr>
            <p:spPr>
              <a:xfrm>
                <a:off x="1722934" y="2126328"/>
                <a:ext cx="1660266" cy="1115669"/>
              </a:xfrm>
              <a:prstGeom prst="roundRect">
                <a:avLst/>
              </a:prstGeom>
              <a:ln w="28575">
                <a:solidFill>
                  <a:srgbClr val="6B7428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 </a:t>
                </a:r>
                <a:r>
                  <a:rPr lang="ru-RU" sz="1200" dirty="0"/>
                  <a:t>Руководство учитывает различные способы совершения мошенничества</a:t>
                </a:r>
                <a:endParaRPr lang="en-US" sz="1200" dirty="0"/>
              </a:p>
            </p:txBody>
          </p:sp>
          <p:sp>
            <p:nvSpPr>
              <p:cNvPr id="75" name="Rounded Rectangle 74">
                <a:extLst>
                  <a:ext uri="{FF2B5EF4-FFF2-40B4-BE49-F238E27FC236}">
                    <a16:creationId xmlns:a16="http://schemas.microsoft.com/office/drawing/2014/main" id="{CA3EE3C4-85A3-B442-B9C6-583DA64EF6FE}"/>
                  </a:ext>
                </a:extLst>
              </p:cNvPr>
              <p:cNvSpPr/>
              <p:nvPr/>
            </p:nvSpPr>
            <p:spPr>
              <a:xfrm>
                <a:off x="3675922" y="1913903"/>
                <a:ext cx="1044855" cy="436837"/>
              </a:xfrm>
              <a:prstGeom prst="roundRect">
                <a:avLst/>
              </a:prstGeom>
              <a:ln w="28575">
                <a:solidFill>
                  <a:srgbClr val="6B7428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 </a:t>
                </a:r>
                <a:r>
                  <a:rPr lang="ru-RU" sz="1400" dirty="0"/>
                  <a:t>Обман</a:t>
                </a:r>
                <a:endParaRPr lang="en-US" sz="1400" dirty="0"/>
              </a:p>
            </p:txBody>
          </p:sp>
          <p:sp>
            <p:nvSpPr>
              <p:cNvPr id="76" name="Rounded Rectangle 75">
                <a:extLst>
                  <a:ext uri="{FF2B5EF4-FFF2-40B4-BE49-F238E27FC236}">
                    <a16:creationId xmlns:a16="http://schemas.microsoft.com/office/drawing/2014/main" id="{3913DB8F-605C-1D48-9E81-C5BD204440DA}"/>
                  </a:ext>
                </a:extLst>
              </p:cNvPr>
              <p:cNvSpPr/>
              <p:nvPr/>
            </p:nvSpPr>
            <p:spPr>
              <a:xfrm>
                <a:off x="3383200" y="1405361"/>
                <a:ext cx="854207" cy="445628"/>
              </a:xfrm>
              <a:prstGeom prst="roundRect">
                <a:avLst/>
              </a:prstGeom>
              <a:ln w="28575">
                <a:solidFill>
                  <a:srgbClr val="6B7428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 </a:t>
                </a:r>
                <a:r>
                  <a:rPr lang="ru-RU" sz="1400" dirty="0"/>
                  <a:t>Кража</a:t>
                </a:r>
                <a:endParaRPr lang="en-US" sz="1400" dirty="0"/>
              </a:p>
            </p:txBody>
          </p:sp>
          <p:sp>
            <p:nvSpPr>
              <p:cNvPr id="77" name="Rounded Rectangle 76">
                <a:extLst>
                  <a:ext uri="{FF2B5EF4-FFF2-40B4-BE49-F238E27FC236}">
                    <a16:creationId xmlns:a16="http://schemas.microsoft.com/office/drawing/2014/main" id="{35B4FE44-8AAE-E44B-BD13-180CFFC3FD7F}"/>
                  </a:ext>
                </a:extLst>
              </p:cNvPr>
              <p:cNvSpPr/>
              <p:nvPr/>
            </p:nvSpPr>
            <p:spPr>
              <a:xfrm>
                <a:off x="3837071" y="2415226"/>
                <a:ext cx="1123364" cy="445628"/>
              </a:xfrm>
              <a:prstGeom prst="roundRect">
                <a:avLst/>
              </a:prstGeom>
              <a:ln w="28575">
                <a:solidFill>
                  <a:srgbClr val="6B7428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 </a:t>
                </a:r>
                <a:r>
                  <a:rPr lang="ru-RU" sz="1400" dirty="0"/>
                  <a:t>Коррупция</a:t>
                </a:r>
                <a:endParaRPr lang="en-US" sz="1400" dirty="0"/>
              </a:p>
            </p:txBody>
          </p:sp>
          <p:sp>
            <p:nvSpPr>
              <p:cNvPr id="78" name="Rounded Rectangle 77">
                <a:extLst>
                  <a:ext uri="{FF2B5EF4-FFF2-40B4-BE49-F238E27FC236}">
                    <a16:creationId xmlns:a16="http://schemas.microsoft.com/office/drawing/2014/main" id="{98A87817-E28F-1041-B717-A49D7D634D68}"/>
                  </a:ext>
                </a:extLst>
              </p:cNvPr>
              <p:cNvSpPr/>
              <p:nvPr/>
            </p:nvSpPr>
            <p:spPr>
              <a:xfrm>
                <a:off x="3556560" y="3561216"/>
                <a:ext cx="1123364" cy="527219"/>
              </a:xfrm>
              <a:prstGeom prst="roundRect">
                <a:avLst/>
              </a:prstGeom>
              <a:ln w="28575">
                <a:solidFill>
                  <a:srgbClr val="6B7428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/>
                  <a:t>Подложная отчетность</a:t>
                </a:r>
                <a:endParaRPr lang="en-US" sz="1400" dirty="0"/>
              </a:p>
            </p:txBody>
          </p:sp>
          <p:sp>
            <p:nvSpPr>
              <p:cNvPr id="79" name="Rounded Rectangle 78">
                <a:extLst>
                  <a:ext uri="{FF2B5EF4-FFF2-40B4-BE49-F238E27FC236}">
                    <a16:creationId xmlns:a16="http://schemas.microsoft.com/office/drawing/2014/main" id="{F24C503C-5DB1-D946-B531-47CFB2DBC280}"/>
                  </a:ext>
                </a:extLst>
              </p:cNvPr>
              <p:cNvSpPr/>
              <p:nvPr/>
            </p:nvSpPr>
            <p:spPr>
              <a:xfrm>
                <a:off x="3602931" y="2931671"/>
                <a:ext cx="1268614" cy="539496"/>
              </a:xfrm>
              <a:prstGeom prst="roundRect">
                <a:avLst/>
              </a:prstGeom>
              <a:ln w="28575">
                <a:solidFill>
                  <a:srgbClr val="6B7428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/>
                  <a:t>Нецелевое использование активов</a:t>
                </a:r>
                <a:endParaRPr lang="en-US" sz="1200" dirty="0"/>
              </a:p>
            </p:txBody>
          </p: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24C490EB-7FD6-F441-A06E-5DE7933359C0}"/>
                  </a:ext>
                </a:extLst>
              </p:cNvPr>
              <p:cNvCxnSpPr>
                <a:cxnSpLocks/>
                <a:stCxn id="6" idx="5"/>
                <a:endCxn id="18" idx="0"/>
              </p:cNvCxnSpPr>
              <p:nvPr/>
            </p:nvCxnSpPr>
            <p:spPr>
              <a:xfrm>
                <a:off x="2013351" y="1866704"/>
                <a:ext cx="539716" cy="2596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E31868BC-877F-E444-9FCF-2AF2656F25B4}"/>
                  </a:ext>
                </a:extLst>
              </p:cNvPr>
              <p:cNvCxnSpPr/>
              <p:nvPr/>
            </p:nvCxnSpPr>
            <p:spPr>
              <a:xfrm flipV="1">
                <a:off x="2872450" y="1765520"/>
                <a:ext cx="510750" cy="36080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34641311-8E17-CC4E-98AC-45142B74FFFB}"/>
                  </a:ext>
                </a:extLst>
              </p:cNvPr>
              <p:cNvCxnSpPr>
                <a:stCxn id="18" idx="3"/>
                <a:endCxn id="77" idx="1"/>
              </p:cNvCxnSpPr>
              <p:nvPr/>
            </p:nvCxnSpPr>
            <p:spPr>
              <a:xfrm flipV="1">
                <a:off x="3383200" y="2638040"/>
                <a:ext cx="453871" cy="4612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>
                <a:extLst>
                  <a:ext uri="{FF2B5EF4-FFF2-40B4-BE49-F238E27FC236}">
                    <a16:creationId xmlns:a16="http://schemas.microsoft.com/office/drawing/2014/main" id="{9E2BDF45-7B44-824D-BB20-37082FA10A1C}"/>
                  </a:ext>
                </a:extLst>
              </p:cNvPr>
              <p:cNvCxnSpPr>
                <a:endCxn id="75" idx="1"/>
              </p:cNvCxnSpPr>
              <p:nvPr/>
            </p:nvCxnSpPr>
            <p:spPr>
              <a:xfrm flipV="1">
                <a:off x="3383200" y="2132322"/>
                <a:ext cx="292722" cy="13003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82014B36-CCF4-DA4E-B1E6-46FCCCDF9D6B}"/>
                  </a:ext>
                </a:extLst>
              </p:cNvPr>
              <p:cNvCxnSpPr/>
              <p:nvPr/>
            </p:nvCxnSpPr>
            <p:spPr>
              <a:xfrm>
                <a:off x="3383200" y="3048000"/>
                <a:ext cx="173360" cy="13948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>
                <a:extLst>
                  <a:ext uri="{FF2B5EF4-FFF2-40B4-BE49-F238E27FC236}">
                    <a16:creationId xmlns:a16="http://schemas.microsoft.com/office/drawing/2014/main" id="{975A39F3-53D4-5448-B69D-70CB6F2804DD}"/>
                  </a:ext>
                </a:extLst>
              </p:cNvPr>
              <p:cNvCxnSpPr/>
              <p:nvPr/>
            </p:nvCxnSpPr>
            <p:spPr>
              <a:xfrm>
                <a:off x="3208149" y="3241997"/>
                <a:ext cx="383041" cy="3192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77668D43-6ACA-D74C-B131-7EFDB41904E8}"/>
                  </a:ext>
                </a:extLst>
              </p:cNvPr>
              <p:cNvCxnSpPr>
                <a:stCxn id="18" idx="2"/>
                <a:endCxn id="17" idx="0"/>
              </p:cNvCxnSpPr>
              <p:nvPr/>
            </p:nvCxnSpPr>
            <p:spPr>
              <a:xfrm>
                <a:off x="2553067" y="3241997"/>
                <a:ext cx="265792" cy="3192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5370F9C5-4FD7-CA42-8264-3A128C241361}"/>
                  </a:ext>
                </a:extLst>
              </p:cNvPr>
              <p:cNvCxnSpPr>
                <a:cxnSpLocks/>
                <a:endCxn id="11" idx="0"/>
              </p:cNvCxnSpPr>
              <p:nvPr/>
            </p:nvCxnSpPr>
            <p:spPr>
              <a:xfrm flipH="1">
                <a:off x="1469897" y="3235859"/>
                <a:ext cx="452794" cy="31307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87C06EEA-B5B8-FC4C-A5AC-5C05E75B71EC}"/>
              </a:ext>
            </a:extLst>
          </p:cNvPr>
          <p:cNvSpPr/>
          <p:nvPr/>
        </p:nvSpPr>
        <p:spPr>
          <a:xfrm>
            <a:off x="122458" y="6033356"/>
            <a:ext cx="1454671" cy="709982"/>
          </a:xfrm>
          <a:prstGeom prst="roundRect">
            <a:avLst/>
          </a:prstGeom>
          <a:ln w="28575">
            <a:solidFill>
              <a:srgbClr val="6B7428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Иллюстрации или примеры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35890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8C15B96-F554-6B42-8316-3F9835D252B5}"/>
              </a:ext>
            </a:extLst>
          </p:cNvPr>
          <p:cNvSpPr/>
          <p:nvPr/>
        </p:nvSpPr>
        <p:spPr>
          <a:xfrm>
            <a:off x="2226244" y="258186"/>
            <a:ext cx="5969799" cy="643514"/>
          </a:xfrm>
          <a:prstGeom prst="rect">
            <a:avLst/>
          </a:prstGeom>
          <a:solidFill>
            <a:srgbClr val="6B7428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Организация выявляет и оценивает изменения, способные оказать существенное влияние на систему внутреннего контроля.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F262393-879C-774F-98EE-0690E0DA8238}"/>
              </a:ext>
            </a:extLst>
          </p:cNvPr>
          <p:cNvSpPr/>
          <p:nvPr/>
        </p:nvSpPr>
        <p:spPr>
          <a:xfrm>
            <a:off x="2334026" y="354850"/>
            <a:ext cx="215567" cy="21556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9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901C217-D917-B549-9FB0-7C07EBDE6A1A}"/>
              </a:ext>
            </a:extLst>
          </p:cNvPr>
          <p:cNvGrpSpPr/>
          <p:nvPr/>
        </p:nvGrpSpPr>
        <p:grpSpPr>
          <a:xfrm>
            <a:off x="1511630" y="4988482"/>
            <a:ext cx="6506407" cy="1669457"/>
            <a:chOff x="1099079" y="4930357"/>
            <a:chExt cx="6506407" cy="166945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BD346C4-8345-1E46-91AE-AC77D39DF74C}"/>
                </a:ext>
              </a:extLst>
            </p:cNvPr>
            <p:cNvSpPr/>
            <p:nvPr/>
          </p:nvSpPr>
          <p:spPr>
            <a:xfrm>
              <a:off x="1099079" y="5112647"/>
              <a:ext cx="1891997" cy="1304877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9.3 </a:t>
              </a:r>
              <a:r>
                <a:rPr lang="ru-RU" sz="1400" b="1" dirty="0">
                  <a:solidFill>
                    <a:schemeClr val="tx1"/>
                  </a:solidFill>
                </a:rPr>
                <a:t>Оценивает изменения в руководстве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3366C977-0436-2745-B4B7-27DC0D4401FB}"/>
                </a:ext>
              </a:extLst>
            </p:cNvPr>
            <p:cNvSpPr/>
            <p:nvPr/>
          </p:nvSpPr>
          <p:spPr>
            <a:xfrm>
              <a:off x="5502097" y="4930357"/>
              <a:ext cx="2103387" cy="645801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 </a:t>
              </a:r>
              <a:r>
                <a:rPr lang="ru-RU" sz="1400" dirty="0"/>
                <a:t>Учитывает текучесть руководящих кадров старшего звена</a:t>
              </a:r>
              <a:endParaRPr lang="en-US" sz="1400" dirty="0"/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E8426216-9500-7E4F-A627-A4CAE66EC7C7}"/>
                </a:ext>
              </a:extLst>
            </p:cNvPr>
            <p:cNvSpPr/>
            <p:nvPr/>
          </p:nvSpPr>
          <p:spPr>
            <a:xfrm>
              <a:off x="5502098" y="5785278"/>
              <a:ext cx="2103388" cy="814536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Обеспечивает эффективную передачу полномочий новым руководителям старшего звена</a:t>
              </a:r>
              <a:endParaRPr lang="en-US" sz="1200" dirty="0"/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E0F47295-88C6-8445-BE6F-BC2B55012501}"/>
                </a:ext>
              </a:extLst>
            </p:cNvPr>
            <p:cNvSpPr/>
            <p:nvPr/>
          </p:nvSpPr>
          <p:spPr>
            <a:xfrm>
              <a:off x="3249642" y="4930358"/>
              <a:ext cx="1896746" cy="1669456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  <a:r>
                <a:rPr lang="ru-RU" sz="1200" dirty="0"/>
                <a:t>Руководство рассматривает изменения в управлении и в связанных с ними мировоззренческих </a:t>
              </a:r>
              <a:r>
                <a:rPr lang="en-GB" sz="1200" dirty="0"/>
                <a:t> </a:t>
              </a:r>
              <a:r>
                <a:rPr lang="ru-RU" sz="1200" dirty="0"/>
                <a:t>подходах к внутреннему контролю</a:t>
              </a:r>
              <a:endParaRPr lang="en-US" sz="1200" dirty="0"/>
            </a:p>
          </p:txBody>
        </p: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022166A1-1AAB-B441-B636-CB82CA155D4B}"/>
                </a:ext>
              </a:extLst>
            </p:cNvPr>
            <p:cNvCxnSpPr>
              <a:cxnSpLocks/>
              <a:stCxn id="6" idx="6"/>
              <a:endCxn id="23" idx="1"/>
            </p:cNvCxnSpPr>
            <p:nvPr/>
          </p:nvCxnSpPr>
          <p:spPr>
            <a:xfrm>
              <a:off x="2991076" y="5765086"/>
              <a:ext cx="25856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F62A4110-1424-5F47-80CE-29436B9A1F9D}"/>
                </a:ext>
              </a:extLst>
            </p:cNvPr>
            <p:cNvCxnSpPr>
              <a:cxnSpLocks/>
              <a:stCxn id="23" idx="3"/>
              <a:endCxn id="12" idx="1"/>
            </p:cNvCxnSpPr>
            <p:nvPr/>
          </p:nvCxnSpPr>
          <p:spPr>
            <a:xfrm flipV="1">
              <a:off x="5146388" y="5253258"/>
              <a:ext cx="355709" cy="51182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CCED3AA-4357-214A-BE9E-81EE8E605188}"/>
                </a:ext>
              </a:extLst>
            </p:cNvPr>
            <p:cNvCxnSpPr>
              <a:cxnSpLocks/>
              <a:stCxn id="23" idx="3"/>
              <a:endCxn id="22" idx="1"/>
            </p:cNvCxnSpPr>
            <p:nvPr/>
          </p:nvCxnSpPr>
          <p:spPr>
            <a:xfrm>
              <a:off x="5146388" y="5765086"/>
              <a:ext cx="355710" cy="4274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2B9B6019-124C-184C-AFF6-4F183625798E}"/>
              </a:ext>
            </a:extLst>
          </p:cNvPr>
          <p:cNvGrpSpPr/>
          <p:nvPr/>
        </p:nvGrpSpPr>
        <p:grpSpPr>
          <a:xfrm>
            <a:off x="3472858" y="998364"/>
            <a:ext cx="5426621" cy="3617047"/>
            <a:chOff x="3472858" y="998364"/>
            <a:chExt cx="5426621" cy="3617047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FFC8F40-AC96-F940-8EDB-191D64BEEB9F}"/>
                </a:ext>
              </a:extLst>
            </p:cNvPr>
            <p:cNvSpPr/>
            <p:nvPr/>
          </p:nvSpPr>
          <p:spPr>
            <a:xfrm>
              <a:off x="5187550" y="998364"/>
              <a:ext cx="1891997" cy="1304877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9.2 </a:t>
              </a:r>
              <a:r>
                <a:rPr lang="ru-RU" sz="1400" b="1" dirty="0">
                  <a:solidFill>
                    <a:schemeClr val="tx1"/>
                  </a:solidFill>
                </a:rPr>
                <a:t>Оценивает изменения в бизнес-модели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79D8E2AF-8ADE-0943-9A9E-6EBA706F895E}"/>
                </a:ext>
              </a:extLst>
            </p:cNvPr>
            <p:cNvSpPr/>
            <p:nvPr/>
          </p:nvSpPr>
          <p:spPr>
            <a:xfrm>
              <a:off x="4939630" y="4181083"/>
              <a:ext cx="2245612" cy="423887"/>
            </a:xfrm>
            <a:prstGeom prst="roundRect">
              <a:avLst/>
            </a:prstGeom>
            <a:ln w="28575">
              <a:solidFill>
                <a:srgbClr val="6B7428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Проекты, нацеленные на серьезные изменения</a:t>
              </a:r>
              <a:endParaRPr lang="en-US" sz="1400" dirty="0"/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0E20FB14-4F94-794C-A8DD-698DBC562CC3}"/>
                </a:ext>
              </a:extLst>
            </p:cNvPr>
            <p:cNvSpPr/>
            <p:nvPr/>
          </p:nvSpPr>
          <p:spPr>
            <a:xfrm>
              <a:off x="3478737" y="3601847"/>
              <a:ext cx="1295341" cy="1013564"/>
            </a:xfrm>
            <a:prstGeom prst="roundRect">
              <a:avLst/>
            </a:prstGeom>
            <a:ln w="28575">
              <a:solidFill>
                <a:srgbClr val="6B7428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 </a:t>
              </a:r>
              <a:r>
                <a:rPr lang="ru-RU" sz="1400" dirty="0"/>
                <a:t>Открытие или закрытие офисов</a:t>
              </a:r>
              <a:endParaRPr lang="en-US" sz="1400" dirty="0"/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BE317938-B01C-CD47-A74F-3174BB77B216}"/>
                </a:ext>
              </a:extLst>
            </p:cNvPr>
            <p:cNvSpPr/>
            <p:nvPr/>
          </p:nvSpPr>
          <p:spPr>
            <a:xfrm>
              <a:off x="4939629" y="2559113"/>
              <a:ext cx="2387839" cy="1460107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Организация рассматривает потенциальное воздействие новых методов работы, в том  числе быстрый рост новых технологий</a:t>
              </a:r>
              <a:r>
                <a:rPr lang="en-US" sz="1400" dirty="0"/>
                <a:t>.</a:t>
              </a: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F532B4CA-FB03-1D4B-923F-E3C76C525D7B}"/>
                </a:ext>
              </a:extLst>
            </p:cNvPr>
            <p:cNvSpPr/>
            <p:nvPr/>
          </p:nvSpPr>
          <p:spPr>
            <a:xfrm>
              <a:off x="3472858" y="2542348"/>
              <a:ext cx="1291976" cy="862573"/>
            </a:xfrm>
            <a:prstGeom prst="roundRect">
              <a:avLst/>
            </a:prstGeom>
            <a:ln w="28575">
              <a:solidFill>
                <a:srgbClr val="6B7428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Новые мобильные приложения</a:t>
              </a:r>
              <a:endParaRPr lang="en-US" sz="1400" dirty="0"/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50EA0E12-F703-7D43-A223-608D40DB9D6F}"/>
                </a:ext>
              </a:extLst>
            </p:cNvPr>
            <p:cNvSpPr/>
            <p:nvPr/>
          </p:nvSpPr>
          <p:spPr>
            <a:xfrm>
              <a:off x="7502263" y="2542348"/>
              <a:ext cx="1397216" cy="709982"/>
            </a:xfrm>
            <a:prstGeom prst="roundRect">
              <a:avLst/>
            </a:prstGeom>
            <a:ln w="28575">
              <a:solidFill>
                <a:srgbClr val="6B7428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Внедрение новых ИТ-систем</a:t>
              </a:r>
              <a:endParaRPr lang="en-US" sz="1400" dirty="0"/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3AD16DA1-BBCD-824C-B3EA-D18537F47380}"/>
                </a:ext>
              </a:extLst>
            </p:cNvPr>
            <p:cNvSpPr/>
            <p:nvPr/>
          </p:nvSpPr>
          <p:spPr>
            <a:xfrm>
              <a:off x="7502263" y="3376508"/>
              <a:ext cx="1397215" cy="1238903"/>
            </a:xfrm>
            <a:prstGeom prst="roundRect">
              <a:avLst/>
            </a:prstGeom>
            <a:ln w="28575">
              <a:solidFill>
                <a:srgbClr val="6B7428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Новые направления политики и/или работы правительства</a:t>
              </a:r>
              <a:endParaRPr lang="en-US" sz="1400" dirty="0"/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AFAD7C4B-3B44-3041-9E5E-9592D6DE6878}"/>
                </a:ext>
              </a:extLst>
            </p:cNvPr>
            <p:cNvCxnSpPr>
              <a:cxnSpLocks/>
            </p:cNvCxnSpPr>
            <p:nvPr/>
          </p:nvCxnSpPr>
          <p:spPr>
            <a:xfrm>
              <a:off x="6137967" y="2303241"/>
              <a:ext cx="0" cy="25587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A8C5537B-4851-3243-9AE8-A317349CDFC1}"/>
                </a:ext>
              </a:extLst>
            </p:cNvPr>
            <p:cNvCxnSpPr>
              <a:cxnSpLocks/>
            </p:cNvCxnSpPr>
            <p:nvPr/>
          </p:nvCxnSpPr>
          <p:spPr>
            <a:xfrm>
              <a:off x="7327468" y="3508202"/>
              <a:ext cx="174795" cy="9364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13F46C9B-2BCF-4640-BD8D-1C62D832CB0A}"/>
                </a:ext>
              </a:extLst>
            </p:cNvPr>
            <p:cNvCxnSpPr>
              <a:endCxn id="20" idx="1"/>
            </p:cNvCxnSpPr>
            <p:nvPr/>
          </p:nvCxnSpPr>
          <p:spPr>
            <a:xfrm>
              <a:off x="7327468" y="2897339"/>
              <a:ext cx="17479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6148771A-9486-044F-8DB4-FCAD9B5DAE8D}"/>
                </a:ext>
              </a:extLst>
            </p:cNvPr>
            <p:cNvCxnSpPr>
              <a:cxnSpLocks/>
              <a:stCxn id="18" idx="2"/>
              <a:endCxn id="9" idx="0"/>
            </p:cNvCxnSpPr>
            <p:nvPr/>
          </p:nvCxnSpPr>
          <p:spPr>
            <a:xfrm flipH="1">
              <a:off x="6062436" y="4019220"/>
              <a:ext cx="71113" cy="16186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BEDAD100-B024-4F4A-838D-92E76381981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74078" y="3863990"/>
              <a:ext cx="165552" cy="1319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92EE113E-DDF6-C742-B199-EAB3F49D4152}"/>
                </a:ext>
              </a:extLst>
            </p:cNvPr>
            <p:cNvCxnSpPr/>
            <p:nvPr/>
          </p:nvCxnSpPr>
          <p:spPr>
            <a:xfrm flipH="1">
              <a:off x="4769252" y="2897339"/>
              <a:ext cx="17479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850E50D-A131-874A-B54D-CF2127CF4370}"/>
              </a:ext>
            </a:extLst>
          </p:cNvPr>
          <p:cNvGrpSpPr/>
          <p:nvPr/>
        </p:nvGrpSpPr>
        <p:grpSpPr>
          <a:xfrm>
            <a:off x="136644" y="998364"/>
            <a:ext cx="2740780" cy="4043743"/>
            <a:chOff x="136644" y="998364"/>
            <a:chExt cx="2740780" cy="4043743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B71844F-6924-8A4C-991B-3231E156D7A8}"/>
                </a:ext>
              </a:extLst>
            </p:cNvPr>
            <p:cNvSpPr/>
            <p:nvPr/>
          </p:nvSpPr>
          <p:spPr>
            <a:xfrm>
              <a:off x="442028" y="998364"/>
              <a:ext cx="1891997" cy="1304877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9.1 </a:t>
              </a:r>
              <a:r>
                <a:rPr lang="ru-RU" sz="1400" b="1" dirty="0">
                  <a:solidFill>
                    <a:schemeClr val="tx1"/>
                  </a:solidFill>
                </a:rPr>
                <a:t>Оценивает изменения во внешней среде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A861DD81-7C80-C141-8456-66EBD6FF8883}"/>
                </a:ext>
              </a:extLst>
            </p:cNvPr>
            <p:cNvSpPr/>
            <p:nvPr/>
          </p:nvSpPr>
          <p:spPr>
            <a:xfrm>
              <a:off x="239849" y="2553284"/>
              <a:ext cx="2387838" cy="1582296"/>
            </a:xfrm>
            <a:prstGeom prst="roundRect">
              <a:avLst/>
            </a:prstGeom>
            <a:ln w="28575">
              <a:solidFill>
                <a:srgbClr val="6B7428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 </a:t>
              </a:r>
              <a:r>
                <a:rPr lang="ru-RU" sz="1400" dirty="0"/>
                <a:t>В процессе выявления рисков рассматриваются изменения в политической, правовой</a:t>
              </a:r>
              <a:r>
                <a:rPr lang="en-US" sz="1400" dirty="0"/>
                <a:t>, </a:t>
              </a:r>
              <a:r>
                <a:rPr lang="ru-RU" sz="1400" dirty="0"/>
                <a:t>бюджетной и физической средах, в которых действует организация</a:t>
              </a:r>
              <a:endParaRPr lang="en-US" sz="1400" dirty="0"/>
            </a:p>
          </p:txBody>
        </p: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562721B6-881D-9B4C-993F-D75C9752F889}"/>
                </a:ext>
              </a:extLst>
            </p:cNvPr>
            <p:cNvCxnSpPr>
              <a:cxnSpLocks/>
              <a:stCxn id="5" idx="4"/>
              <a:endCxn id="16" idx="0"/>
            </p:cNvCxnSpPr>
            <p:nvPr/>
          </p:nvCxnSpPr>
          <p:spPr>
            <a:xfrm>
              <a:off x="1388027" y="2303241"/>
              <a:ext cx="45741" cy="2500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ounded Rectangle 72">
              <a:extLst>
                <a:ext uri="{FF2B5EF4-FFF2-40B4-BE49-F238E27FC236}">
                  <a16:creationId xmlns:a16="http://schemas.microsoft.com/office/drawing/2014/main" id="{781E7804-7C26-2E46-B813-1ABAC99AE3FA}"/>
                </a:ext>
              </a:extLst>
            </p:cNvPr>
            <p:cNvSpPr/>
            <p:nvPr/>
          </p:nvSpPr>
          <p:spPr>
            <a:xfrm>
              <a:off x="136644" y="4332125"/>
              <a:ext cx="1455128" cy="709982"/>
            </a:xfrm>
            <a:prstGeom prst="roundRect">
              <a:avLst/>
            </a:prstGeom>
            <a:ln w="28575">
              <a:solidFill>
                <a:srgbClr val="6B7428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Смена правительства</a:t>
              </a:r>
              <a:endParaRPr lang="en-US" sz="1400" dirty="0"/>
            </a:p>
          </p:txBody>
        </p:sp>
        <p:sp>
          <p:nvSpPr>
            <p:cNvPr id="74" name="Rounded Rectangle 73">
              <a:extLst>
                <a:ext uri="{FF2B5EF4-FFF2-40B4-BE49-F238E27FC236}">
                  <a16:creationId xmlns:a16="http://schemas.microsoft.com/office/drawing/2014/main" id="{916D2A4C-5535-A74D-9B3D-AA6BF69541A2}"/>
                </a:ext>
              </a:extLst>
            </p:cNvPr>
            <p:cNvSpPr/>
            <p:nvPr/>
          </p:nvSpPr>
          <p:spPr>
            <a:xfrm>
              <a:off x="1692334" y="4332125"/>
              <a:ext cx="1185090" cy="709982"/>
            </a:xfrm>
            <a:prstGeom prst="roundRect">
              <a:avLst/>
            </a:prstGeom>
            <a:ln w="28575">
              <a:solidFill>
                <a:srgbClr val="6B7428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Изменение климата</a:t>
              </a:r>
              <a:endParaRPr lang="en-US" sz="1400" dirty="0"/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AAA43F78-A981-1B48-82AD-F2DDA68E1990}"/>
                </a:ext>
              </a:extLst>
            </p:cNvPr>
            <p:cNvCxnSpPr>
              <a:cxnSpLocks/>
              <a:stCxn id="16" idx="2"/>
              <a:endCxn id="73" idx="0"/>
            </p:cNvCxnSpPr>
            <p:nvPr/>
          </p:nvCxnSpPr>
          <p:spPr>
            <a:xfrm flipH="1">
              <a:off x="864208" y="4135580"/>
              <a:ext cx="569560" cy="19654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A9523F70-7F9A-2D4A-AB3F-A8C9B8E952D5}"/>
                </a:ext>
              </a:extLst>
            </p:cNvPr>
            <p:cNvCxnSpPr>
              <a:cxnSpLocks/>
              <a:stCxn id="16" idx="2"/>
              <a:endCxn id="74" idx="0"/>
            </p:cNvCxnSpPr>
            <p:nvPr/>
          </p:nvCxnSpPr>
          <p:spPr>
            <a:xfrm>
              <a:off x="1433768" y="4135580"/>
              <a:ext cx="851111" cy="19654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0814C3C0-6720-CA44-8DF8-C0101D1190C7}"/>
              </a:ext>
            </a:extLst>
          </p:cNvPr>
          <p:cNvSpPr/>
          <p:nvPr/>
        </p:nvSpPr>
        <p:spPr>
          <a:xfrm>
            <a:off x="136644" y="6036941"/>
            <a:ext cx="1374985" cy="709982"/>
          </a:xfrm>
          <a:prstGeom prst="roundRect">
            <a:avLst/>
          </a:prstGeom>
          <a:ln w="28575">
            <a:solidFill>
              <a:srgbClr val="6B7428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Иллюстрации или примеры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39417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71DF42-55A1-7841-BA55-1CB09CC28126}"/>
              </a:ext>
            </a:extLst>
          </p:cNvPr>
          <p:cNvSpPr/>
          <p:nvPr/>
        </p:nvSpPr>
        <p:spPr>
          <a:xfrm>
            <a:off x="1424131" y="1218532"/>
            <a:ext cx="6139601" cy="549152"/>
          </a:xfrm>
          <a:prstGeom prst="rect">
            <a:avLst/>
          </a:prstGeom>
          <a:solidFill>
            <a:srgbClr val="056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ПРИНЦИПЫ МЕР ВНУТРЕННЕГО КОНТРОЛЯ</a:t>
            </a:r>
            <a:endParaRPr lang="en-US" sz="20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C287BC9-4EBC-074A-B860-9C66F2DE327B}"/>
              </a:ext>
            </a:extLst>
          </p:cNvPr>
          <p:cNvSpPr/>
          <p:nvPr/>
        </p:nvSpPr>
        <p:spPr>
          <a:xfrm>
            <a:off x="1533027" y="1943319"/>
            <a:ext cx="6503626" cy="549152"/>
          </a:xfrm>
          <a:prstGeom prst="rect">
            <a:avLst/>
          </a:prstGeom>
          <a:noFill/>
          <a:ln w="28575">
            <a:solidFill>
              <a:srgbClr val="0563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Организация отбирает и дорабатывает контрольные мероприятия, которые способствуют смягчению рисков для достижения целей до приемлемых уровней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CF32A58-B72D-1744-A2D3-884A0491A8CD}"/>
              </a:ext>
            </a:extLst>
          </p:cNvPr>
          <p:cNvGrpSpPr/>
          <p:nvPr/>
        </p:nvGrpSpPr>
        <p:grpSpPr>
          <a:xfrm>
            <a:off x="1287027" y="3544183"/>
            <a:ext cx="6724702" cy="694055"/>
            <a:chOff x="1287027" y="3544183"/>
            <a:chExt cx="6724702" cy="69405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831C28C-50A3-FE40-9DD8-5F3335244A8A}"/>
                </a:ext>
              </a:extLst>
            </p:cNvPr>
            <p:cNvSpPr/>
            <p:nvPr/>
          </p:nvSpPr>
          <p:spPr>
            <a:xfrm>
              <a:off x="1536959" y="3651967"/>
              <a:ext cx="6474770" cy="586271"/>
            </a:xfrm>
            <a:prstGeom prst="rect">
              <a:avLst/>
            </a:prstGeom>
            <a:noFill/>
            <a:ln w="28575">
              <a:solidFill>
                <a:srgbClr val="05639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Организация реализует контрольные мероприятия посредством мер политики, а также устанавливает ожидаемые результаты и порядок реализации таких мер политики</a:t>
              </a:r>
              <a:r>
                <a:rPr lang="en-US" sz="1400" dirty="0">
                  <a:solidFill>
                    <a:schemeClr val="tx1"/>
                  </a:solidFill>
                </a:rPr>
                <a:t>. 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9DA01CA-241D-2143-9659-5626B104706D}"/>
                </a:ext>
              </a:extLst>
            </p:cNvPr>
            <p:cNvSpPr/>
            <p:nvPr/>
          </p:nvSpPr>
          <p:spPr>
            <a:xfrm>
              <a:off x="1287027" y="3544183"/>
              <a:ext cx="491999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A9DF7C0-6BC7-7B4B-9FEA-A5BC3361189F}"/>
              </a:ext>
            </a:extLst>
          </p:cNvPr>
          <p:cNvGrpSpPr/>
          <p:nvPr/>
        </p:nvGrpSpPr>
        <p:grpSpPr>
          <a:xfrm>
            <a:off x="1262103" y="2555423"/>
            <a:ext cx="6749626" cy="870441"/>
            <a:chOff x="1262103" y="2586885"/>
            <a:chExt cx="6749626" cy="87044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7380EA7-8A13-0946-8802-83ADD66B204B}"/>
                </a:ext>
              </a:extLst>
            </p:cNvPr>
            <p:cNvSpPr/>
            <p:nvPr/>
          </p:nvSpPr>
          <p:spPr>
            <a:xfrm>
              <a:off x="1508103" y="2687112"/>
              <a:ext cx="6503626" cy="770214"/>
            </a:xfrm>
            <a:prstGeom prst="rect">
              <a:avLst/>
            </a:prstGeom>
            <a:noFill/>
            <a:ln w="28575">
              <a:solidFill>
                <a:srgbClr val="05639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Организация отбирает и дорабатывает контрольные мероприятия общего характера в отношении технологий, чтобы обеспечить достижение целей.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B8C8E84-1FCB-4343-9BA2-CD823188692E}"/>
                </a:ext>
              </a:extLst>
            </p:cNvPr>
            <p:cNvSpPr/>
            <p:nvPr/>
          </p:nvSpPr>
          <p:spPr>
            <a:xfrm>
              <a:off x="1262103" y="2586885"/>
              <a:ext cx="491999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11</a:t>
              </a:r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94DF5843-0D5E-6846-8AD5-121047F10D44}"/>
              </a:ext>
            </a:extLst>
          </p:cNvPr>
          <p:cNvSpPr/>
          <p:nvPr/>
        </p:nvSpPr>
        <p:spPr>
          <a:xfrm>
            <a:off x="1287027" y="1859811"/>
            <a:ext cx="491999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374294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8CA716C-1A1F-9F4C-84F3-28DB75944601}"/>
              </a:ext>
            </a:extLst>
          </p:cNvPr>
          <p:cNvSpPr/>
          <p:nvPr/>
        </p:nvSpPr>
        <p:spPr>
          <a:xfrm>
            <a:off x="383865" y="2013382"/>
            <a:ext cx="1943042" cy="513928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10.1  </a:t>
            </a:r>
            <a:r>
              <a:rPr lang="ru-RU" sz="1200" dirty="0">
                <a:solidFill>
                  <a:schemeClr val="tx1"/>
                </a:solidFill>
              </a:rPr>
              <a:t>Объединяет с оценкой рисков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28E588-37BC-BB42-9F97-09BCD830918E}"/>
              </a:ext>
            </a:extLst>
          </p:cNvPr>
          <p:cNvSpPr/>
          <p:nvPr/>
        </p:nvSpPr>
        <p:spPr>
          <a:xfrm>
            <a:off x="383865" y="2643587"/>
            <a:ext cx="1943043" cy="62715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10.3 </a:t>
            </a:r>
            <a:r>
              <a:rPr lang="ru-RU" sz="1200" dirty="0">
                <a:solidFill>
                  <a:schemeClr val="tx1"/>
                </a:solidFill>
              </a:rPr>
              <a:t>Определяет актуальные рабочие процессы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8D426B-74F9-2340-9CB8-F5E448CAEA04}"/>
              </a:ext>
            </a:extLst>
          </p:cNvPr>
          <p:cNvSpPr/>
          <p:nvPr/>
        </p:nvSpPr>
        <p:spPr>
          <a:xfrm>
            <a:off x="2406326" y="2644619"/>
            <a:ext cx="1988103" cy="626117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10.4  </a:t>
            </a:r>
            <a:r>
              <a:rPr lang="ru-RU" sz="1200" dirty="0">
                <a:solidFill>
                  <a:schemeClr val="tx1"/>
                </a:solidFill>
              </a:rPr>
              <a:t>Оценивает набор типов контрольных мероприятий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EC54AC-4A7A-6343-81B9-98FD570F13F2}"/>
              </a:ext>
            </a:extLst>
          </p:cNvPr>
          <p:cNvSpPr/>
          <p:nvPr/>
        </p:nvSpPr>
        <p:spPr>
          <a:xfrm>
            <a:off x="2406326" y="2013382"/>
            <a:ext cx="1988103" cy="513929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10.2 </a:t>
            </a:r>
            <a:r>
              <a:rPr lang="ru-RU" sz="1200" dirty="0">
                <a:solidFill>
                  <a:schemeClr val="tx1"/>
                </a:solidFill>
              </a:rPr>
              <a:t>Учитывает факторы, присущие конкретной организации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74B8A5-E97B-0B4C-A9DB-1766FDF4F484}"/>
              </a:ext>
            </a:extLst>
          </p:cNvPr>
          <p:cNvSpPr/>
          <p:nvPr/>
        </p:nvSpPr>
        <p:spPr>
          <a:xfrm>
            <a:off x="383870" y="1248064"/>
            <a:ext cx="3956776" cy="651233"/>
          </a:xfrm>
          <a:prstGeom prst="rect">
            <a:avLst/>
          </a:prstGeom>
          <a:noFill/>
          <a:ln w="28575">
            <a:solidFill>
              <a:srgbClr val="0563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Организация отбирает и дорабатывает контрольные мероприятия, которые способствуют смягчению рисков для достижения целей до приемлемых уровней</a:t>
            </a:r>
            <a:r>
              <a:rPr lang="en-US" sz="12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8B26998D-22D1-BB40-96AB-E2220ADB6788}"/>
              </a:ext>
            </a:extLst>
          </p:cNvPr>
          <p:cNvSpPr/>
          <p:nvPr/>
        </p:nvSpPr>
        <p:spPr>
          <a:xfrm>
            <a:off x="151445" y="1139112"/>
            <a:ext cx="464840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164778-B2A8-574E-B079-3CEA20AE5749}"/>
              </a:ext>
            </a:extLst>
          </p:cNvPr>
          <p:cNvSpPr/>
          <p:nvPr/>
        </p:nvSpPr>
        <p:spPr>
          <a:xfrm>
            <a:off x="429973" y="5266187"/>
            <a:ext cx="1945912" cy="1127893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12.1 </a:t>
            </a:r>
            <a:r>
              <a:rPr lang="ru-RU" sz="1200" dirty="0">
                <a:solidFill>
                  <a:schemeClr val="tx1"/>
                </a:solidFill>
              </a:rPr>
              <a:t>Устанавливает меры политики и процедуры в поддержку выполнения указаний руководства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B78DEB-CB62-BB44-AF8E-FE907F61793E}"/>
              </a:ext>
            </a:extLst>
          </p:cNvPr>
          <p:cNvSpPr/>
          <p:nvPr/>
        </p:nvSpPr>
        <p:spPr>
          <a:xfrm>
            <a:off x="6860224" y="1960306"/>
            <a:ext cx="1979297" cy="893607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11.2 </a:t>
            </a:r>
            <a:r>
              <a:rPr lang="ru-RU" sz="1200" dirty="0">
                <a:solidFill>
                  <a:schemeClr val="tx1"/>
                </a:solidFill>
              </a:rPr>
              <a:t>Вводит контрольные мероприятия, подходящие для технологической инфраструктуры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37F4CF-F2D8-034D-A020-A9BF5840C736}"/>
              </a:ext>
            </a:extLst>
          </p:cNvPr>
          <p:cNvSpPr/>
          <p:nvPr/>
        </p:nvSpPr>
        <p:spPr>
          <a:xfrm>
            <a:off x="4503047" y="3166873"/>
            <a:ext cx="2311178" cy="840257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11.3 </a:t>
            </a:r>
            <a:r>
              <a:rPr lang="ru-RU" sz="1200" dirty="0">
                <a:solidFill>
                  <a:schemeClr val="tx1"/>
                </a:solidFill>
              </a:rPr>
              <a:t>Устанавливает соответствующие контрольные мероприятия в отношении процесса управления безопасностью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99A30A-B34E-F346-919F-C9544B21E74C}"/>
              </a:ext>
            </a:extLst>
          </p:cNvPr>
          <p:cNvSpPr/>
          <p:nvPr/>
        </p:nvSpPr>
        <p:spPr>
          <a:xfrm>
            <a:off x="6860224" y="2961697"/>
            <a:ext cx="2199093" cy="1042391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11.4 </a:t>
            </a:r>
            <a:r>
              <a:rPr lang="ru-RU" sz="1100" dirty="0">
                <a:solidFill>
                  <a:schemeClr val="tx1"/>
                </a:solidFill>
              </a:rPr>
              <a:t>Устанавливает соответствующие контрольные мероприятия в отношении процессов приобретения, разработки и технического обслуживания техники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2A79F5-A311-2242-88B6-10FEAA38CFC9}"/>
              </a:ext>
            </a:extLst>
          </p:cNvPr>
          <p:cNvSpPr/>
          <p:nvPr/>
        </p:nvSpPr>
        <p:spPr>
          <a:xfrm>
            <a:off x="4735467" y="1245122"/>
            <a:ext cx="4104054" cy="642731"/>
          </a:xfrm>
          <a:prstGeom prst="rect">
            <a:avLst/>
          </a:prstGeom>
          <a:noFill/>
          <a:ln w="28575">
            <a:solidFill>
              <a:srgbClr val="0563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Организация отбирает и дорабатывает контрольные мероприятия общего характера в отношении технологий, чтобы обеспечить достижение целей.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6864D17-01A6-D340-8041-6A9B59A69E9E}"/>
              </a:ext>
            </a:extLst>
          </p:cNvPr>
          <p:cNvSpPr/>
          <p:nvPr/>
        </p:nvSpPr>
        <p:spPr>
          <a:xfrm>
            <a:off x="2737476" y="4254105"/>
            <a:ext cx="3951112" cy="787894"/>
          </a:xfrm>
          <a:prstGeom prst="rect">
            <a:avLst/>
          </a:prstGeom>
          <a:noFill/>
          <a:ln w="28575">
            <a:solidFill>
              <a:srgbClr val="0563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Организация реализует контрольные мероприятия посредством мер политики, а также устанавливает ожидаемые результаты и порядок реализации таких мер политики</a:t>
            </a:r>
            <a:r>
              <a:rPr lang="en-US" sz="1200" dirty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DEBB67D-D2F9-F246-A606-9FBF63050A6B}"/>
              </a:ext>
            </a:extLst>
          </p:cNvPr>
          <p:cNvSpPr/>
          <p:nvPr/>
        </p:nvSpPr>
        <p:spPr>
          <a:xfrm>
            <a:off x="4880491" y="5899524"/>
            <a:ext cx="1819113" cy="49753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12.5 </a:t>
            </a:r>
            <a:r>
              <a:rPr lang="ru-RU" sz="1200" dirty="0">
                <a:solidFill>
                  <a:schemeClr val="tx1"/>
                </a:solidFill>
              </a:rPr>
              <a:t>Привлекает компетентный персонал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C846885-A537-E44F-B66D-8924F1966E59}"/>
              </a:ext>
            </a:extLst>
          </p:cNvPr>
          <p:cNvSpPr/>
          <p:nvPr/>
        </p:nvSpPr>
        <p:spPr>
          <a:xfrm>
            <a:off x="6895944" y="5899524"/>
            <a:ext cx="2001082" cy="49753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12.6 </a:t>
            </a:r>
            <a:r>
              <a:rPr lang="ru-RU" sz="1200" dirty="0">
                <a:solidFill>
                  <a:schemeClr val="tx1"/>
                </a:solidFill>
              </a:rPr>
              <a:t>Пересматривает программы и процедуры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B9FE32A-EC95-4346-B9FA-03D75D85054E}"/>
              </a:ext>
            </a:extLst>
          </p:cNvPr>
          <p:cNvSpPr/>
          <p:nvPr/>
        </p:nvSpPr>
        <p:spPr>
          <a:xfrm>
            <a:off x="6904300" y="5268548"/>
            <a:ext cx="1988102" cy="50615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12.4 </a:t>
            </a:r>
            <a:r>
              <a:rPr lang="ru-RU" sz="1200" dirty="0">
                <a:solidFill>
                  <a:schemeClr val="tx1"/>
                </a:solidFill>
              </a:rPr>
              <a:t>Осуществляет действия по устранению недостатков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750AE5C-34F7-674E-9245-AA2D4F8206DC}"/>
              </a:ext>
            </a:extLst>
          </p:cNvPr>
          <p:cNvSpPr/>
          <p:nvPr/>
        </p:nvSpPr>
        <p:spPr>
          <a:xfrm>
            <a:off x="4880491" y="5270942"/>
            <a:ext cx="1819114" cy="50615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12.3 </a:t>
            </a:r>
            <a:r>
              <a:rPr lang="ru-RU" sz="1200" dirty="0">
                <a:solidFill>
                  <a:schemeClr val="tx1"/>
                </a:solidFill>
              </a:rPr>
              <a:t>Действует своевременно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8ADC3C-59CD-7C45-8720-7310D2335956}"/>
              </a:ext>
            </a:extLst>
          </p:cNvPr>
          <p:cNvSpPr/>
          <p:nvPr/>
        </p:nvSpPr>
        <p:spPr>
          <a:xfrm>
            <a:off x="383296" y="337310"/>
            <a:ext cx="8439996" cy="549152"/>
          </a:xfrm>
          <a:prstGeom prst="rect">
            <a:avLst/>
          </a:prstGeom>
          <a:solidFill>
            <a:srgbClr val="056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МЕРЫ КОНТРОЛЯ</a:t>
            </a:r>
            <a:r>
              <a:rPr lang="en-US" sz="2000" b="1" dirty="0"/>
              <a:t>: </a:t>
            </a:r>
            <a:r>
              <a:rPr lang="ru-RU" sz="2000" b="1" dirty="0"/>
              <a:t>ПРИНЦИПЫ И «ТОЧКИ ФОКУСА»</a:t>
            </a:r>
            <a:endParaRPr lang="en-US" sz="2000" b="1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C72A05-245F-2249-B985-EBA363E32BA2}"/>
              </a:ext>
            </a:extLst>
          </p:cNvPr>
          <p:cNvSpPr/>
          <p:nvPr/>
        </p:nvSpPr>
        <p:spPr>
          <a:xfrm>
            <a:off x="383865" y="3408066"/>
            <a:ext cx="1945912" cy="62715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10.5 </a:t>
            </a:r>
            <a:r>
              <a:rPr lang="ru-RU" sz="1200" dirty="0">
                <a:solidFill>
                  <a:schemeClr val="tx1"/>
                </a:solidFill>
              </a:rPr>
              <a:t>Учитывает уровень осуществления контрольных мероприятий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DB653E7-3988-C345-A478-A8B239DE2BAE}"/>
              </a:ext>
            </a:extLst>
          </p:cNvPr>
          <p:cNvSpPr/>
          <p:nvPr/>
        </p:nvSpPr>
        <p:spPr>
          <a:xfrm>
            <a:off x="2406327" y="3402896"/>
            <a:ext cx="1999852" cy="63232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10.6 </a:t>
            </a:r>
            <a:r>
              <a:rPr lang="ru-RU" sz="1200" dirty="0">
                <a:solidFill>
                  <a:schemeClr val="tx1"/>
                </a:solidFill>
              </a:rPr>
              <a:t>Разделяет обязанности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843793-4C4B-0841-8AD4-9DA200E8E903}"/>
              </a:ext>
            </a:extLst>
          </p:cNvPr>
          <p:cNvSpPr txBox="1"/>
          <p:nvPr/>
        </p:nvSpPr>
        <p:spPr>
          <a:xfrm>
            <a:off x="6488935" y="15533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26B4D8E-7F60-8B4A-914B-840F0EE943E7}"/>
              </a:ext>
            </a:extLst>
          </p:cNvPr>
          <p:cNvSpPr/>
          <p:nvPr/>
        </p:nvSpPr>
        <p:spPr>
          <a:xfrm>
            <a:off x="4503047" y="1115838"/>
            <a:ext cx="464840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8D03368-1BE5-F740-9A8F-ECD36054BF26}"/>
              </a:ext>
            </a:extLst>
          </p:cNvPr>
          <p:cNvSpPr/>
          <p:nvPr/>
        </p:nvSpPr>
        <p:spPr>
          <a:xfrm>
            <a:off x="2505056" y="4146321"/>
            <a:ext cx="464840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924293F-7949-4C42-89AC-AAECADEEEDC5}"/>
              </a:ext>
            </a:extLst>
          </p:cNvPr>
          <p:cNvSpPr/>
          <p:nvPr/>
        </p:nvSpPr>
        <p:spPr>
          <a:xfrm>
            <a:off x="2682418" y="5266187"/>
            <a:ext cx="1945911" cy="1127893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12.2 </a:t>
            </a:r>
            <a:r>
              <a:rPr lang="ru-RU" sz="1200" dirty="0">
                <a:solidFill>
                  <a:schemeClr val="tx1"/>
                </a:solidFill>
              </a:rPr>
              <a:t>Устанавливает ответственность и подотчетность за исполнение мер политики и процедур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E86DB99-29FA-1E43-8447-7D0590C655F7}"/>
              </a:ext>
            </a:extLst>
          </p:cNvPr>
          <p:cNvSpPr/>
          <p:nvPr/>
        </p:nvSpPr>
        <p:spPr>
          <a:xfrm>
            <a:off x="4572000" y="2030495"/>
            <a:ext cx="2130474" cy="102770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11.1 </a:t>
            </a:r>
            <a:r>
              <a:rPr lang="ru-RU" sz="1100" dirty="0">
                <a:solidFill>
                  <a:schemeClr val="tx1"/>
                </a:solidFill>
              </a:rPr>
              <a:t>Определяет зависимость между применением технологий в рабочих процессах и контрольными мероприятиями общего характера 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502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>
            <a:extLst>
              <a:ext uri="{FF2B5EF4-FFF2-40B4-BE49-F238E27FC236}">
                <a16:creationId xmlns:a16="http://schemas.microsoft.com/office/drawing/2014/main" id="{CDDEF910-31E8-3241-B02D-97815040AC69}"/>
              </a:ext>
            </a:extLst>
          </p:cNvPr>
          <p:cNvGrpSpPr/>
          <p:nvPr/>
        </p:nvGrpSpPr>
        <p:grpSpPr>
          <a:xfrm>
            <a:off x="1833743" y="165898"/>
            <a:ext cx="7205757" cy="623611"/>
            <a:chOff x="1442768" y="191636"/>
            <a:chExt cx="6146938" cy="62361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EEBB2A5-BBFD-B945-BB20-2B9AA13262E1}"/>
                </a:ext>
              </a:extLst>
            </p:cNvPr>
            <p:cNvSpPr/>
            <p:nvPr/>
          </p:nvSpPr>
          <p:spPr>
            <a:xfrm>
              <a:off x="1554293" y="191636"/>
              <a:ext cx="6035413" cy="623611"/>
            </a:xfrm>
            <a:prstGeom prst="rect">
              <a:avLst/>
            </a:prstGeom>
            <a:solidFill>
              <a:srgbClr val="05639C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      </a:t>
              </a:r>
              <a:r>
                <a:rPr lang="ru-RU" sz="1400" b="1" dirty="0">
                  <a:solidFill>
                    <a:schemeClr val="bg1"/>
                  </a:solidFill>
                </a:rPr>
                <a:t>Организация отбирает и дорабатывает контрольные мероприятия, которые способствуют смягчению рисков для достижения целей до приемлемых уровней</a:t>
              </a:r>
              <a:r>
                <a:rPr lang="en-US" sz="1400" b="1" dirty="0">
                  <a:solidFill>
                    <a:schemeClr val="bg1"/>
                  </a:solidFill>
                </a:rPr>
                <a:t>. </a:t>
              </a:r>
            </a:p>
            <a:p>
              <a:pPr algn="ctr"/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A118EC6-B402-1346-9E98-C27C0D67AD38}"/>
                </a:ext>
              </a:extLst>
            </p:cNvPr>
            <p:cNvSpPr/>
            <p:nvPr/>
          </p:nvSpPr>
          <p:spPr>
            <a:xfrm>
              <a:off x="1442768" y="219420"/>
              <a:ext cx="424615" cy="3528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10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FEE1A1A-D6A1-6D41-A0F9-CB25B302A55B}"/>
              </a:ext>
            </a:extLst>
          </p:cNvPr>
          <p:cNvGrpSpPr/>
          <p:nvPr/>
        </p:nvGrpSpPr>
        <p:grpSpPr>
          <a:xfrm>
            <a:off x="68136" y="4352897"/>
            <a:ext cx="3933826" cy="1103732"/>
            <a:chOff x="91940" y="4333779"/>
            <a:chExt cx="3645211" cy="1103732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C5EC7C6-7A16-434D-B9EF-32AD10FF787D}"/>
                </a:ext>
              </a:extLst>
            </p:cNvPr>
            <p:cNvSpPr/>
            <p:nvPr/>
          </p:nvSpPr>
          <p:spPr>
            <a:xfrm>
              <a:off x="91940" y="4333779"/>
              <a:ext cx="2111852" cy="1103732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10.5 </a:t>
              </a:r>
              <a:r>
                <a:rPr lang="ru-RU" sz="1400" b="1" dirty="0">
                  <a:solidFill>
                    <a:schemeClr val="tx1"/>
                  </a:solidFill>
                </a:rPr>
                <a:t>Учитывает уровень осуществления контрольных мероприятий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C9597FA2-599F-D74D-BC8F-0D96EBACF503}"/>
                </a:ext>
              </a:extLst>
            </p:cNvPr>
            <p:cNvSpPr/>
            <p:nvPr/>
          </p:nvSpPr>
          <p:spPr>
            <a:xfrm>
              <a:off x="2356192" y="4491320"/>
              <a:ext cx="1380959" cy="788650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Производственный или управленческий уровень</a:t>
              </a:r>
              <a:endParaRPr lang="en-US" sz="1400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601DA23-540C-3840-885C-F891E5A944B0}"/>
              </a:ext>
            </a:extLst>
          </p:cNvPr>
          <p:cNvGrpSpPr/>
          <p:nvPr/>
        </p:nvGrpSpPr>
        <p:grpSpPr>
          <a:xfrm>
            <a:off x="0" y="2196405"/>
            <a:ext cx="3872448" cy="1958764"/>
            <a:chOff x="-193123" y="2048319"/>
            <a:chExt cx="3872448" cy="1958764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165E36E6-9E7A-7C46-B9A0-05B9E26CAD0F}"/>
                </a:ext>
              </a:extLst>
            </p:cNvPr>
            <p:cNvSpPr/>
            <p:nvPr/>
          </p:nvSpPr>
          <p:spPr>
            <a:xfrm>
              <a:off x="-193123" y="2048319"/>
              <a:ext cx="2331498" cy="976974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10.3 </a:t>
              </a:r>
              <a:r>
                <a:rPr lang="ru-RU" sz="1400" b="1" dirty="0">
                  <a:solidFill>
                    <a:schemeClr val="tx1"/>
                  </a:solidFill>
                </a:rPr>
                <a:t>Определяет актуальные рабочие процессы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0EA776ED-E55A-1F4A-95BA-44A4680C74C4}"/>
                </a:ext>
              </a:extLst>
            </p:cNvPr>
            <p:cNvSpPr/>
            <p:nvPr/>
          </p:nvSpPr>
          <p:spPr>
            <a:xfrm>
              <a:off x="266037" y="3178979"/>
              <a:ext cx="1630738" cy="828104"/>
            </a:xfrm>
            <a:prstGeom prst="roundRect">
              <a:avLst/>
            </a:prstGeom>
            <a:ln w="28575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Для каких процессов требуются меры контроля</a:t>
              </a:r>
              <a:endParaRPr lang="en-US" sz="1200" dirty="0"/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34F1189C-1471-6C45-A95A-A21F2E38FF8B}"/>
                </a:ext>
              </a:extLst>
            </p:cNvPr>
            <p:cNvSpPr/>
            <p:nvPr/>
          </p:nvSpPr>
          <p:spPr>
            <a:xfrm>
              <a:off x="2171137" y="2619288"/>
              <a:ext cx="1508188" cy="1387795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 </a:t>
              </a:r>
              <a:r>
                <a:rPr lang="ru-RU" sz="1400" dirty="0"/>
                <a:t>Учесть задачи обеспечения </a:t>
              </a:r>
              <a:r>
                <a:rPr lang="ru-RU" sz="1400" b="1" dirty="0"/>
                <a:t>полноты</a:t>
              </a:r>
              <a:r>
                <a:rPr lang="en-US" sz="1400" b="1" dirty="0"/>
                <a:t>, </a:t>
              </a:r>
              <a:r>
                <a:rPr lang="ru-RU" sz="1400" b="1" dirty="0"/>
                <a:t>точности и достоверности</a:t>
              </a:r>
              <a:endParaRPr lang="en-US" sz="1400" b="1" dirty="0"/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5CDF4F25-2E02-0145-B20D-367316C2302B}"/>
              </a:ext>
            </a:extLst>
          </p:cNvPr>
          <p:cNvGrpSpPr/>
          <p:nvPr/>
        </p:nvGrpSpPr>
        <p:grpSpPr>
          <a:xfrm>
            <a:off x="168513" y="208981"/>
            <a:ext cx="3311960" cy="2006528"/>
            <a:chOff x="-2695" y="151481"/>
            <a:chExt cx="3311960" cy="2006528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70847A-756B-7748-85F0-CCD9B2B6BF42}"/>
                </a:ext>
              </a:extLst>
            </p:cNvPr>
            <p:cNvSpPr/>
            <p:nvPr/>
          </p:nvSpPr>
          <p:spPr>
            <a:xfrm>
              <a:off x="-2695" y="977393"/>
              <a:ext cx="1602375" cy="976974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10.1  </a:t>
              </a:r>
              <a:r>
                <a:rPr lang="ru-RU" sz="1400" b="1" dirty="0">
                  <a:solidFill>
                    <a:schemeClr val="tx1"/>
                  </a:solidFill>
                </a:rPr>
                <a:t>Объединяет с оценкой рисков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4D63F5CA-822A-AC48-8993-044F8B0CB1CF}"/>
                </a:ext>
              </a:extLst>
            </p:cNvPr>
            <p:cNvSpPr/>
            <p:nvPr/>
          </p:nvSpPr>
          <p:spPr>
            <a:xfrm>
              <a:off x="1798305" y="995797"/>
              <a:ext cx="1510960" cy="1162212"/>
            </a:xfrm>
            <a:prstGeom prst="roundRect">
              <a:avLst/>
            </a:prstGeom>
            <a:ln w="28575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dirty="0"/>
                <a:t>Контрольные мероприятия помогают убедиться, что меры к снижению риска принимаются</a:t>
              </a:r>
              <a:endParaRPr lang="en-US" sz="1100" dirty="0"/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3B50FC1-B432-7E43-BF6D-905D7891283D}"/>
                </a:ext>
              </a:extLst>
            </p:cNvPr>
            <p:cNvCxnSpPr>
              <a:cxnSpLocks/>
              <a:stCxn id="3" idx="6"/>
              <a:endCxn id="7" idx="1"/>
            </p:cNvCxnSpPr>
            <p:nvPr/>
          </p:nvCxnSpPr>
          <p:spPr>
            <a:xfrm>
              <a:off x="1599680" y="1465880"/>
              <a:ext cx="198625" cy="11102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4C3F3E23-3CA3-4946-8CA4-11857F2F4F8F}"/>
                </a:ext>
              </a:extLst>
            </p:cNvPr>
            <p:cNvSpPr/>
            <p:nvPr/>
          </p:nvSpPr>
          <p:spPr>
            <a:xfrm>
              <a:off x="183517" y="151481"/>
              <a:ext cx="1207512" cy="660164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Увязано с оценкой рисков</a:t>
              </a:r>
              <a:endParaRPr lang="en-US" sz="1400" dirty="0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78A99879-9168-E541-A404-D798864B9585}"/>
              </a:ext>
            </a:extLst>
          </p:cNvPr>
          <p:cNvGrpSpPr/>
          <p:nvPr/>
        </p:nvGrpSpPr>
        <p:grpSpPr>
          <a:xfrm>
            <a:off x="3872449" y="988139"/>
            <a:ext cx="4316388" cy="1906062"/>
            <a:chOff x="3529876" y="960069"/>
            <a:chExt cx="4316388" cy="1906062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9CA3B0F-4B4F-084A-9AC7-5057CA49BDB0}"/>
                </a:ext>
              </a:extLst>
            </p:cNvPr>
            <p:cNvSpPr/>
            <p:nvPr/>
          </p:nvSpPr>
          <p:spPr>
            <a:xfrm>
              <a:off x="3529876" y="960069"/>
              <a:ext cx="1994564" cy="1035218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b="1" dirty="0">
                  <a:solidFill>
                    <a:schemeClr val="tx1"/>
                  </a:solidFill>
                </a:rPr>
                <a:t>ТФ</a:t>
              </a:r>
              <a:r>
                <a:rPr lang="en-US" sz="1200" b="1" dirty="0">
                  <a:solidFill>
                    <a:schemeClr val="tx1"/>
                  </a:solidFill>
                </a:rPr>
                <a:t> 10.2 </a:t>
              </a:r>
              <a:r>
                <a:rPr lang="ru-RU" sz="1200" b="1" dirty="0">
                  <a:solidFill>
                    <a:schemeClr val="tx1"/>
                  </a:solidFill>
                </a:rPr>
                <a:t>Учитывает факторы, присущие конкретной организации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585133ED-F7D8-9C46-947B-A60F05FF5229}"/>
                </a:ext>
              </a:extLst>
            </p:cNvPr>
            <p:cNvSpPr/>
            <p:nvPr/>
          </p:nvSpPr>
          <p:spPr>
            <a:xfrm>
              <a:off x="4045269" y="2156358"/>
              <a:ext cx="1406393" cy="709773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Напр., уровень ИТ-автоматизации</a:t>
              </a:r>
              <a:endParaRPr lang="en-US" sz="1400" dirty="0"/>
            </a:p>
          </p:txBody>
        </p:sp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DD9BAE38-8FBF-5E4C-BF07-7E4316EB45AA}"/>
                </a:ext>
              </a:extLst>
            </p:cNvPr>
            <p:cNvSpPr/>
            <p:nvPr/>
          </p:nvSpPr>
          <p:spPr>
            <a:xfrm>
              <a:off x="5614471" y="1595548"/>
              <a:ext cx="2231793" cy="331499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 </a:t>
              </a:r>
              <a:r>
                <a:rPr lang="ru-RU" sz="1200" dirty="0"/>
                <a:t>Напр.,</a:t>
              </a:r>
              <a:r>
                <a:rPr lang="en-US" sz="1200" dirty="0"/>
                <a:t> </a:t>
              </a:r>
              <a:r>
                <a:rPr lang="ru-RU" sz="1200" dirty="0"/>
                <a:t>децентрализованная структура</a:t>
              </a:r>
              <a:endParaRPr lang="en-US" sz="1200" dirty="0"/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90669FFF-F3B8-2340-88AF-3155FEA13201}"/>
                </a:ext>
              </a:extLst>
            </p:cNvPr>
            <p:cNvSpPr/>
            <p:nvPr/>
          </p:nvSpPr>
          <p:spPr>
            <a:xfrm>
              <a:off x="5634015" y="960069"/>
              <a:ext cx="2212249" cy="523143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Напр., среда и сложность деятельности</a:t>
              </a:r>
              <a:endParaRPr lang="en-US" sz="1400" dirty="0"/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1360D132-9C4F-F147-8F8D-77C85E099157}"/>
                </a:ext>
              </a:extLst>
            </p:cNvPr>
            <p:cNvCxnSpPr>
              <a:cxnSpLocks/>
              <a:stCxn id="5" idx="7"/>
            </p:cNvCxnSpPr>
            <p:nvPr/>
          </p:nvCxnSpPr>
          <p:spPr>
            <a:xfrm>
              <a:off x="5232343" y="1111673"/>
              <a:ext cx="401672" cy="15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C69CB5D9-9E3D-A042-BE73-8D59252B8304}"/>
                </a:ext>
              </a:extLst>
            </p:cNvPr>
            <p:cNvCxnSpPr>
              <a:endCxn id="32" idx="1"/>
            </p:cNvCxnSpPr>
            <p:nvPr/>
          </p:nvCxnSpPr>
          <p:spPr>
            <a:xfrm>
              <a:off x="5413089" y="1714865"/>
              <a:ext cx="201382" cy="4643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3C128CAA-CC47-FE4C-9F1C-B33E0B96F8F3}"/>
                </a:ext>
              </a:extLst>
            </p:cNvPr>
            <p:cNvCxnSpPr>
              <a:cxnSpLocks/>
              <a:stCxn id="5" idx="4"/>
              <a:endCxn id="31" idx="0"/>
            </p:cNvCxnSpPr>
            <p:nvPr/>
          </p:nvCxnSpPr>
          <p:spPr>
            <a:xfrm>
              <a:off x="4527158" y="1995287"/>
              <a:ext cx="221308" cy="16107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B37647B-52BA-CC44-8C8C-8FD0135F2FC5}"/>
              </a:ext>
            </a:extLst>
          </p:cNvPr>
          <p:cNvGrpSpPr/>
          <p:nvPr/>
        </p:nvGrpSpPr>
        <p:grpSpPr>
          <a:xfrm>
            <a:off x="4134076" y="2124772"/>
            <a:ext cx="4905424" cy="3430018"/>
            <a:chOff x="4070703" y="2060203"/>
            <a:chExt cx="4905424" cy="3430018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5495536-0720-3448-BF44-FE56A351B1EE}"/>
                </a:ext>
              </a:extLst>
            </p:cNvPr>
            <p:cNvSpPr/>
            <p:nvPr/>
          </p:nvSpPr>
          <p:spPr>
            <a:xfrm>
              <a:off x="6264034" y="2060203"/>
              <a:ext cx="2531367" cy="976974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10.4  </a:t>
              </a:r>
              <a:r>
                <a:rPr lang="ru-RU" sz="1400" b="1" dirty="0">
                  <a:solidFill>
                    <a:schemeClr val="tx1"/>
                  </a:solidFill>
                </a:rPr>
                <a:t>Оценивает набор типов контрольных мероприятий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302B4F6B-B675-2B4F-89F5-FE6AE05724E9}"/>
                </a:ext>
              </a:extLst>
            </p:cNvPr>
            <p:cNvSpPr/>
            <p:nvPr/>
          </p:nvSpPr>
          <p:spPr>
            <a:xfrm>
              <a:off x="7170188" y="4155169"/>
              <a:ext cx="1805939" cy="1335052"/>
            </a:xfrm>
            <a:prstGeom prst="roundRect">
              <a:avLst/>
            </a:prstGeom>
            <a:ln w="28575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 </a:t>
              </a:r>
              <a:r>
                <a:rPr lang="ru-RU" sz="1400" b="1" dirty="0"/>
                <a:t>Виды контроля </a:t>
              </a:r>
              <a:r>
                <a:rPr lang="ru-RU" sz="1300" dirty="0"/>
                <a:t>напр., сверки</a:t>
              </a:r>
              <a:r>
                <a:rPr lang="en-US" sz="1300" dirty="0"/>
                <a:t>, </a:t>
              </a:r>
              <a:r>
                <a:rPr lang="ru-RU" sz="1300" dirty="0"/>
                <a:t>меры физического контроля</a:t>
              </a:r>
              <a:r>
                <a:rPr lang="en-US" sz="1300" dirty="0"/>
                <a:t>,</a:t>
              </a:r>
            </a:p>
            <a:p>
              <a:pPr algn="ctr"/>
              <a:r>
                <a:rPr lang="ru-RU" sz="1300" dirty="0"/>
                <a:t>Разрешения и согласования</a:t>
              </a:r>
              <a:r>
                <a:rPr lang="en-US" sz="1300" dirty="0"/>
                <a:t> </a:t>
              </a:r>
              <a:r>
                <a:rPr lang="ru-RU" sz="1300" dirty="0"/>
                <a:t>и проверки</a:t>
              </a:r>
              <a:endParaRPr lang="en-US" sz="1300" dirty="0"/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B4C8341F-23FC-9C4F-9354-D23F873DEBFB}"/>
                </a:ext>
              </a:extLst>
            </p:cNvPr>
            <p:cNvSpPr/>
            <p:nvPr/>
          </p:nvSpPr>
          <p:spPr>
            <a:xfrm>
              <a:off x="4070703" y="3187936"/>
              <a:ext cx="4905424" cy="786150"/>
            </a:xfrm>
            <a:prstGeom prst="roundRect">
              <a:avLst/>
            </a:prstGeom>
            <a:ln w="28575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Контрольная деятельность должна быть сбалансирована с учетом автоматизированных и неавтоматизированных мер контроля, а также мер </a:t>
              </a:r>
              <a:r>
                <a:rPr lang="ru-RU" sz="1400" b="1" dirty="0"/>
                <a:t>по предотвращению </a:t>
              </a:r>
              <a:r>
                <a:rPr lang="ru-RU" sz="1400" dirty="0"/>
                <a:t>и мер по </a:t>
              </a:r>
              <a:r>
                <a:rPr lang="ru-RU" sz="1400" b="1" dirty="0"/>
                <a:t>выявлению </a:t>
              </a:r>
              <a:r>
                <a:rPr lang="ru-RU" sz="1400" dirty="0"/>
                <a:t>ошибок</a:t>
              </a:r>
              <a:endParaRPr lang="en-US" sz="1400" dirty="0"/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3C5E722F-752F-F444-8836-1BDEFE1A5612}"/>
                </a:ext>
              </a:extLst>
            </p:cNvPr>
            <p:cNvSpPr/>
            <p:nvPr/>
          </p:nvSpPr>
          <p:spPr>
            <a:xfrm>
              <a:off x="5583776" y="4169846"/>
              <a:ext cx="1434012" cy="1320375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/>
                <a:t>Меры по выявлению</a:t>
              </a:r>
              <a:r>
                <a:rPr lang="en-US" sz="1400" b="1" dirty="0"/>
                <a:t> </a:t>
              </a:r>
              <a:r>
                <a:rPr lang="ru-RU" sz="1300" dirty="0"/>
                <a:t>обнаруживают уже совершенные ошибки</a:t>
              </a:r>
              <a:endParaRPr lang="en-US" sz="1300" dirty="0"/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D752C6D0-2C94-214A-8E13-49007B2BCE59}"/>
                </a:ext>
              </a:extLst>
            </p:cNvPr>
            <p:cNvSpPr/>
            <p:nvPr/>
          </p:nvSpPr>
          <p:spPr>
            <a:xfrm>
              <a:off x="4070703" y="4169846"/>
              <a:ext cx="1490298" cy="1304677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/>
                <a:t>Меры по предотвращению </a:t>
              </a:r>
              <a:r>
                <a:rPr lang="ru-RU" sz="1300" dirty="0"/>
                <a:t>предотвращают совершение ошибок</a:t>
              </a:r>
              <a:endParaRPr lang="en-US" sz="1300" dirty="0"/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1006ABF2-486E-C54A-A2F4-B3693B300F7B}"/>
                </a:ext>
              </a:extLst>
            </p:cNvPr>
            <p:cNvCxnSpPr>
              <a:cxnSpLocks/>
              <a:stCxn id="9" idx="4"/>
            </p:cNvCxnSpPr>
            <p:nvPr/>
          </p:nvCxnSpPr>
          <p:spPr>
            <a:xfrm flipH="1">
              <a:off x="7223018" y="3037177"/>
              <a:ext cx="306700" cy="16092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A62CCE36-3232-2F48-9D66-75623AE11072}"/>
                </a:ext>
              </a:extLst>
            </p:cNvPr>
            <p:cNvCxnSpPr>
              <a:cxnSpLocks/>
              <a:stCxn id="19" idx="2"/>
              <a:endCxn id="26" idx="0"/>
            </p:cNvCxnSpPr>
            <p:nvPr/>
          </p:nvCxnSpPr>
          <p:spPr>
            <a:xfrm flipH="1">
              <a:off x="6300782" y="3974086"/>
              <a:ext cx="222633" cy="1957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F28803CC-D10F-D746-B0B5-4B7A7318BC6B}"/>
                </a:ext>
              </a:extLst>
            </p:cNvPr>
            <p:cNvCxnSpPr>
              <a:cxnSpLocks/>
              <a:endCxn id="27" idx="0"/>
            </p:cNvCxnSpPr>
            <p:nvPr/>
          </p:nvCxnSpPr>
          <p:spPr>
            <a:xfrm flipH="1">
              <a:off x="4815852" y="3974086"/>
              <a:ext cx="166334" cy="1957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144C47AC-9F0B-5A48-83B6-DC3A0987F83D}"/>
                </a:ext>
              </a:extLst>
            </p:cNvPr>
            <p:cNvCxnSpPr/>
            <p:nvPr/>
          </p:nvCxnSpPr>
          <p:spPr>
            <a:xfrm>
              <a:off x="7842012" y="3986873"/>
              <a:ext cx="194888" cy="170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F4399819-C205-AB42-A676-071385C6BFAB}"/>
              </a:ext>
            </a:extLst>
          </p:cNvPr>
          <p:cNvCxnSpPr>
            <a:cxnSpLocks/>
            <a:stCxn id="4" idx="4"/>
            <a:endCxn id="20" idx="0"/>
          </p:cNvCxnSpPr>
          <p:nvPr/>
        </p:nvCxnSpPr>
        <p:spPr>
          <a:xfrm>
            <a:off x="1165749" y="3173379"/>
            <a:ext cx="108780" cy="1536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A64CE295-604D-FD45-94A3-E74AA1CF77F9}"/>
              </a:ext>
            </a:extLst>
          </p:cNvPr>
          <p:cNvCxnSpPr>
            <a:cxnSpLocks/>
            <a:stCxn id="4" idx="5"/>
          </p:cNvCxnSpPr>
          <p:nvPr/>
        </p:nvCxnSpPr>
        <p:spPr>
          <a:xfrm>
            <a:off x="1990058" y="3030304"/>
            <a:ext cx="349629" cy="1266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A02DAE36-321F-594A-AADD-FA74AFF91F30}"/>
              </a:ext>
            </a:extLst>
          </p:cNvPr>
          <p:cNvCxnSpPr>
            <a:stCxn id="10" idx="6"/>
            <a:endCxn id="17" idx="1"/>
          </p:cNvCxnSpPr>
          <p:nvPr/>
        </p:nvCxnSpPr>
        <p:spPr>
          <a:xfrm>
            <a:off x="2347197" y="4904763"/>
            <a:ext cx="16446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D2F10C47-0E08-0145-A2DC-64C6812312DA}"/>
              </a:ext>
            </a:extLst>
          </p:cNvPr>
          <p:cNvGrpSpPr/>
          <p:nvPr/>
        </p:nvGrpSpPr>
        <p:grpSpPr>
          <a:xfrm>
            <a:off x="75979" y="5676039"/>
            <a:ext cx="8987566" cy="1103732"/>
            <a:chOff x="75979" y="5676039"/>
            <a:chExt cx="8987566" cy="1103732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1E185F9-39A6-7B4D-BACB-C0833B4767DB}"/>
                </a:ext>
              </a:extLst>
            </p:cNvPr>
            <p:cNvSpPr/>
            <p:nvPr/>
          </p:nvSpPr>
          <p:spPr>
            <a:xfrm>
              <a:off x="75979" y="5676039"/>
              <a:ext cx="1757764" cy="1103732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10.6 </a:t>
              </a:r>
              <a:r>
                <a:rPr lang="ru-RU" sz="1400" b="1" dirty="0">
                  <a:solidFill>
                    <a:schemeClr val="tx1"/>
                  </a:solidFill>
                </a:rPr>
                <a:t>Разделяет обязанности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023B576E-6E5D-4643-8891-966C528CE521}"/>
                </a:ext>
              </a:extLst>
            </p:cNvPr>
            <p:cNvSpPr/>
            <p:nvPr/>
          </p:nvSpPr>
          <p:spPr>
            <a:xfrm>
              <a:off x="5342970" y="5708699"/>
              <a:ext cx="3720575" cy="1038787"/>
            </a:xfrm>
            <a:prstGeom prst="roundRect">
              <a:avLst/>
            </a:prstGeom>
            <a:ln w="28575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300" b="1" dirty="0"/>
                <a:t>Разделяет ключевые функции</a:t>
              </a:r>
              <a:r>
                <a:rPr lang="en-US" sz="1300" dirty="0"/>
                <a:t> (1)</a:t>
              </a:r>
              <a:r>
                <a:rPr lang="ru-RU" sz="1300" b="1" dirty="0"/>
                <a:t> санкционирование расходов; </a:t>
              </a:r>
              <a:r>
                <a:rPr lang="ru-RU" sz="1300" dirty="0"/>
                <a:t>(2)</a:t>
              </a:r>
              <a:r>
                <a:rPr lang="ru-RU" sz="1300" b="1" dirty="0"/>
                <a:t> документальное подтверждение получения товаров и утверждение платежа за них; </a:t>
              </a:r>
              <a:r>
                <a:rPr lang="ru-RU" sz="1300" dirty="0"/>
                <a:t>(3)</a:t>
              </a:r>
              <a:r>
                <a:rPr lang="ru-RU" sz="1300" b="1" dirty="0"/>
                <a:t> проведение платежей; </a:t>
              </a:r>
              <a:r>
                <a:rPr lang="ru-RU" sz="1300" dirty="0"/>
                <a:t>(4)</a:t>
              </a:r>
              <a:r>
                <a:rPr lang="ru-RU" sz="1300" b="1" dirty="0"/>
                <a:t> регистрацию сделок</a:t>
              </a:r>
              <a:endParaRPr lang="en-US" sz="1300" b="1" dirty="0"/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CF5F7E49-1E53-6C43-89E2-C287ACD07B12}"/>
                </a:ext>
              </a:extLst>
            </p:cNvPr>
            <p:cNvSpPr/>
            <p:nvPr/>
          </p:nvSpPr>
          <p:spPr>
            <a:xfrm>
              <a:off x="2077758" y="5708512"/>
              <a:ext cx="3005264" cy="1038787"/>
            </a:xfrm>
            <a:prstGeom prst="roundRect">
              <a:avLst/>
            </a:prstGeom>
            <a:ln w="28575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 </a:t>
              </a:r>
              <a:r>
                <a:rPr lang="ru-RU" sz="1400" dirty="0"/>
                <a:t>Руководство разделяет несовместимые обязанности; если это невозможно -</a:t>
              </a:r>
              <a:r>
                <a:rPr lang="en-US" sz="1400" dirty="0"/>
                <a:t> </a:t>
              </a:r>
              <a:r>
                <a:rPr lang="ru-RU" sz="1400" dirty="0"/>
                <a:t>отбирает и разрабатывает иные варианты  контрольных мероприятий</a:t>
              </a:r>
              <a:endParaRPr lang="en-US" sz="1400" dirty="0"/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290CC2ED-4F4D-6241-89D0-AB6BC3BC2A20}"/>
                </a:ext>
              </a:extLst>
            </p:cNvPr>
            <p:cNvCxnSpPr>
              <a:stCxn id="11" idx="6"/>
              <a:endCxn id="16" idx="1"/>
            </p:cNvCxnSpPr>
            <p:nvPr/>
          </p:nvCxnSpPr>
          <p:spPr>
            <a:xfrm>
              <a:off x="1833743" y="6227905"/>
              <a:ext cx="244015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422465C7-2CA2-684A-9960-78FBC12FF802}"/>
                </a:ext>
              </a:extLst>
            </p:cNvPr>
            <p:cNvCxnSpPr>
              <a:stCxn id="16" idx="3"/>
              <a:endCxn id="15" idx="1"/>
            </p:cNvCxnSpPr>
            <p:nvPr/>
          </p:nvCxnSpPr>
          <p:spPr>
            <a:xfrm>
              <a:off x="5083022" y="6227906"/>
              <a:ext cx="259948" cy="18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909725E0-1098-E44D-BBF1-A7FDEBA60F19}"/>
              </a:ext>
            </a:extLst>
          </p:cNvPr>
          <p:cNvCxnSpPr>
            <a:stCxn id="3" idx="0"/>
            <a:endCxn id="30" idx="2"/>
          </p:cNvCxnSpPr>
          <p:nvPr/>
        </p:nvCxnSpPr>
        <p:spPr>
          <a:xfrm flipH="1" flipV="1">
            <a:off x="958481" y="869145"/>
            <a:ext cx="11220" cy="1657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112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D4A7CDF9-06EB-7D42-BD92-3658AF7909C3}"/>
              </a:ext>
            </a:extLst>
          </p:cNvPr>
          <p:cNvSpPr/>
          <p:nvPr/>
        </p:nvSpPr>
        <p:spPr>
          <a:xfrm>
            <a:off x="5148341" y="1012678"/>
            <a:ext cx="2704049" cy="1304877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11.2 </a:t>
            </a:r>
            <a:r>
              <a:rPr lang="ru-RU" sz="1400" b="1" dirty="0">
                <a:solidFill>
                  <a:schemeClr val="tx1"/>
                </a:solidFill>
              </a:rPr>
              <a:t>Вводит контрольные мероприятия, подходящие для технологической инфраструктуры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5681FC0-B96A-344A-AEFD-65D2EE57F4C0}"/>
              </a:ext>
            </a:extLst>
          </p:cNvPr>
          <p:cNvSpPr/>
          <p:nvPr/>
        </p:nvSpPr>
        <p:spPr>
          <a:xfrm>
            <a:off x="105568" y="3924844"/>
            <a:ext cx="2573489" cy="1304877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ТФ</a:t>
            </a:r>
            <a:r>
              <a:rPr lang="en-US" sz="1200" b="1" dirty="0">
                <a:solidFill>
                  <a:schemeClr val="tx1"/>
                </a:solidFill>
              </a:rPr>
              <a:t> 11.3 </a:t>
            </a:r>
            <a:r>
              <a:rPr lang="ru-RU" sz="1200" b="1" dirty="0">
                <a:solidFill>
                  <a:schemeClr val="tx1"/>
                </a:solidFill>
              </a:rPr>
              <a:t> Устанавливает соответствующие контрольные мероприятия в отношении процесса управления безопасностью 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7" name="Document 6">
            <a:extLst>
              <a:ext uri="{FF2B5EF4-FFF2-40B4-BE49-F238E27FC236}">
                <a16:creationId xmlns:a16="http://schemas.microsoft.com/office/drawing/2014/main" id="{4319E66F-53AD-0849-8367-F91CC7C242E9}"/>
              </a:ext>
            </a:extLst>
          </p:cNvPr>
          <p:cNvSpPr/>
          <p:nvPr/>
        </p:nvSpPr>
        <p:spPr>
          <a:xfrm>
            <a:off x="9861111" y="2448437"/>
            <a:ext cx="1543719" cy="1184153"/>
          </a:xfrm>
          <a:prstGeom prst="flowChartDocumen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 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7AE860F0-AA48-4342-BA70-964762EE7E85}"/>
              </a:ext>
            </a:extLst>
          </p:cNvPr>
          <p:cNvSpPr/>
          <p:nvPr/>
        </p:nvSpPr>
        <p:spPr>
          <a:xfrm>
            <a:off x="9785317" y="1113868"/>
            <a:ext cx="1510960" cy="913598"/>
          </a:xfrm>
          <a:prstGeom prst="roundRec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5397A28-29F6-5541-9C2D-957F6239C12B}"/>
              </a:ext>
            </a:extLst>
          </p:cNvPr>
          <p:cNvSpPr/>
          <p:nvPr/>
        </p:nvSpPr>
        <p:spPr>
          <a:xfrm>
            <a:off x="9943501" y="3859889"/>
            <a:ext cx="1352776" cy="1231906"/>
          </a:xfrm>
          <a:prstGeom prst="roundRec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D23784B-FE26-8C42-9482-84C58CAD3712}"/>
              </a:ext>
            </a:extLst>
          </p:cNvPr>
          <p:cNvSpPr/>
          <p:nvPr/>
        </p:nvSpPr>
        <p:spPr>
          <a:xfrm>
            <a:off x="28393" y="975840"/>
            <a:ext cx="3366936" cy="1304877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11.1 </a:t>
            </a:r>
            <a:r>
              <a:rPr lang="ru-RU" sz="1400" b="1" dirty="0">
                <a:solidFill>
                  <a:schemeClr val="tx1"/>
                </a:solidFill>
              </a:rPr>
              <a:t>Определяет зависимость между применением технологий в рабочих процессах и контрольными мероприятиями общего характера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2073AA2-B101-2147-A683-229AE241F001}"/>
              </a:ext>
            </a:extLst>
          </p:cNvPr>
          <p:cNvSpPr/>
          <p:nvPr/>
        </p:nvSpPr>
        <p:spPr>
          <a:xfrm>
            <a:off x="4177573" y="3976393"/>
            <a:ext cx="2522933" cy="1858615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ТФ</a:t>
            </a:r>
            <a:r>
              <a:rPr lang="en-US" sz="1200" b="1" dirty="0">
                <a:solidFill>
                  <a:schemeClr val="tx1"/>
                </a:solidFill>
              </a:rPr>
              <a:t> 11.4 </a:t>
            </a:r>
            <a:r>
              <a:rPr lang="ru-RU" sz="1200" b="1" dirty="0">
                <a:solidFill>
                  <a:schemeClr val="tx1"/>
                </a:solidFill>
              </a:rPr>
              <a:t>Устанавливает соответствующие контрольные мероприятия в отношении процессов приобретения, разработки и технического обслуживания техники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2" name="Document 11">
            <a:extLst>
              <a:ext uri="{FF2B5EF4-FFF2-40B4-BE49-F238E27FC236}">
                <a16:creationId xmlns:a16="http://schemas.microsoft.com/office/drawing/2014/main" id="{BA35C101-BEC1-384C-A292-A8A00B00FB00}"/>
              </a:ext>
            </a:extLst>
          </p:cNvPr>
          <p:cNvSpPr/>
          <p:nvPr/>
        </p:nvSpPr>
        <p:spPr>
          <a:xfrm>
            <a:off x="10013511" y="2600837"/>
            <a:ext cx="1543719" cy="1184153"/>
          </a:xfrm>
          <a:prstGeom prst="flowChartDocumen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 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3760F221-4772-4742-8759-3CD42FD138C9}"/>
              </a:ext>
            </a:extLst>
          </p:cNvPr>
          <p:cNvSpPr/>
          <p:nvPr/>
        </p:nvSpPr>
        <p:spPr>
          <a:xfrm>
            <a:off x="9937717" y="1266268"/>
            <a:ext cx="1510960" cy="913598"/>
          </a:xfrm>
          <a:prstGeom prst="roundRec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475C00A-2AF5-D14E-AF22-902EDC5FD25C}"/>
              </a:ext>
            </a:extLst>
          </p:cNvPr>
          <p:cNvSpPr/>
          <p:nvPr/>
        </p:nvSpPr>
        <p:spPr>
          <a:xfrm>
            <a:off x="10095901" y="4012289"/>
            <a:ext cx="1352776" cy="1231906"/>
          </a:xfrm>
          <a:prstGeom prst="roundRec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</a:p>
        </p:txBody>
      </p:sp>
      <p:sp>
        <p:nvSpPr>
          <p:cNvPr id="15" name="Document 14">
            <a:extLst>
              <a:ext uri="{FF2B5EF4-FFF2-40B4-BE49-F238E27FC236}">
                <a16:creationId xmlns:a16="http://schemas.microsoft.com/office/drawing/2014/main" id="{0AE3D712-DAF8-1B4D-98B6-E3B832C0C061}"/>
              </a:ext>
            </a:extLst>
          </p:cNvPr>
          <p:cNvSpPr/>
          <p:nvPr/>
        </p:nvSpPr>
        <p:spPr>
          <a:xfrm>
            <a:off x="10165911" y="2753237"/>
            <a:ext cx="1543719" cy="1184153"/>
          </a:xfrm>
          <a:prstGeom prst="flowChartDocumen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 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9D1E9720-2019-934E-A0BC-0CDE55B0AA65}"/>
              </a:ext>
            </a:extLst>
          </p:cNvPr>
          <p:cNvSpPr/>
          <p:nvPr/>
        </p:nvSpPr>
        <p:spPr>
          <a:xfrm>
            <a:off x="10090117" y="1418668"/>
            <a:ext cx="1510960" cy="913598"/>
          </a:xfrm>
          <a:prstGeom prst="roundRec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B424A9BD-C22A-1449-B3C3-B8AF3B20ACAF}"/>
              </a:ext>
            </a:extLst>
          </p:cNvPr>
          <p:cNvSpPr/>
          <p:nvPr/>
        </p:nvSpPr>
        <p:spPr>
          <a:xfrm>
            <a:off x="2830565" y="3985207"/>
            <a:ext cx="1431042" cy="1184153"/>
          </a:xfrm>
          <a:prstGeom prst="roundRect">
            <a:avLst/>
          </a:prstGeom>
          <a:ln w="28575">
            <a:solidFill>
              <a:srgbClr val="05639C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Необходимость защиты от внутренних и внешних угроз</a:t>
            </a:r>
            <a:endParaRPr lang="en-US" sz="1200" dirty="0"/>
          </a:p>
        </p:txBody>
      </p:sp>
      <p:sp>
        <p:nvSpPr>
          <p:cNvPr id="18" name="Document 17">
            <a:extLst>
              <a:ext uri="{FF2B5EF4-FFF2-40B4-BE49-F238E27FC236}">
                <a16:creationId xmlns:a16="http://schemas.microsoft.com/office/drawing/2014/main" id="{CBEA98C6-5F65-304A-B21D-B513DCCE3E7C}"/>
              </a:ext>
            </a:extLst>
          </p:cNvPr>
          <p:cNvSpPr/>
          <p:nvPr/>
        </p:nvSpPr>
        <p:spPr>
          <a:xfrm>
            <a:off x="10318311" y="2905637"/>
            <a:ext cx="1543719" cy="1184153"/>
          </a:xfrm>
          <a:prstGeom prst="flowChartDocumen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/>
              <a:t> 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A3340192-BD74-FE4C-9C37-B3E902C7F43D}"/>
              </a:ext>
            </a:extLst>
          </p:cNvPr>
          <p:cNvSpPr/>
          <p:nvPr/>
        </p:nvSpPr>
        <p:spPr>
          <a:xfrm>
            <a:off x="5237658" y="2533591"/>
            <a:ext cx="3753975" cy="1174116"/>
          </a:xfrm>
          <a:prstGeom prst="roundRec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Руководство отбирает и разрабатывает меры контроля за технологической инфраструктурой</a:t>
            </a:r>
            <a:r>
              <a:rPr lang="en-US" sz="1400" dirty="0"/>
              <a:t>, </a:t>
            </a:r>
            <a:r>
              <a:rPr lang="ru-RU" sz="1400" dirty="0"/>
              <a:t>предназначенные для обеспечения полноты, точности и готовности технологической обработки</a:t>
            </a:r>
            <a:endParaRPr lang="en-US" sz="1400" dirty="0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0409453-A2AC-3E48-8BDB-F7DE53547636}"/>
              </a:ext>
            </a:extLst>
          </p:cNvPr>
          <p:cNvSpPr/>
          <p:nvPr/>
        </p:nvSpPr>
        <p:spPr>
          <a:xfrm>
            <a:off x="256097" y="2425560"/>
            <a:ext cx="3018540" cy="1304877"/>
          </a:xfrm>
          <a:prstGeom prst="roundRec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  <a:r>
              <a:rPr lang="ru-RU" sz="1300" dirty="0"/>
              <a:t>Руководство понимает  и определяет взаимозависимости и взаимосвязи автоматизированных контрольных мероприятий бизнес-процессов и </a:t>
            </a:r>
            <a:r>
              <a:rPr lang="ru-RU" sz="1300" dirty="0" err="1"/>
              <a:t>общетехнологическими</a:t>
            </a:r>
            <a:r>
              <a:rPr lang="ru-RU" sz="1300" dirty="0"/>
              <a:t> средствами контроля</a:t>
            </a:r>
            <a:endParaRPr lang="en-US" sz="13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F111983-22AA-A846-94A0-5A5A14633B4B}"/>
              </a:ext>
            </a:extLst>
          </p:cNvPr>
          <p:cNvGrpSpPr/>
          <p:nvPr/>
        </p:nvGrpSpPr>
        <p:grpSpPr>
          <a:xfrm>
            <a:off x="2375215" y="320270"/>
            <a:ext cx="6066873" cy="710951"/>
            <a:chOff x="1654779" y="320270"/>
            <a:chExt cx="6066873" cy="71095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6B1CE76-C1B6-C841-8D0C-19894354ADF7}"/>
                </a:ext>
              </a:extLst>
            </p:cNvPr>
            <p:cNvSpPr/>
            <p:nvPr/>
          </p:nvSpPr>
          <p:spPr>
            <a:xfrm>
              <a:off x="1787872" y="320270"/>
              <a:ext cx="5933780" cy="710951"/>
            </a:xfrm>
            <a:prstGeom prst="rect">
              <a:avLst/>
            </a:prstGeom>
            <a:solidFill>
              <a:srgbClr val="05639C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Организация отбирает и дорабатывает контрольные мероприятия общего характера в отношении технологий, чтобы обеспечить достижение целей</a:t>
              </a:r>
              <a:r>
                <a:rPr lang="en-US" sz="1400" b="1" dirty="0">
                  <a:solidFill>
                    <a:schemeClr val="bg1"/>
                  </a:solidFill>
                </a:rPr>
                <a:t>.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1AA769F-67E1-024C-8920-7A3682328E37}"/>
                </a:ext>
              </a:extLst>
            </p:cNvPr>
            <p:cNvSpPr/>
            <p:nvPr/>
          </p:nvSpPr>
          <p:spPr>
            <a:xfrm>
              <a:off x="1654779" y="328939"/>
              <a:ext cx="486015" cy="3528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11</a:t>
              </a:r>
            </a:p>
          </p:txBody>
        </p:sp>
      </p:grp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D8DE0071-68C4-9D48-8B6D-1900B72D3B31}"/>
              </a:ext>
            </a:extLst>
          </p:cNvPr>
          <p:cNvSpPr/>
          <p:nvPr/>
        </p:nvSpPr>
        <p:spPr>
          <a:xfrm>
            <a:off x="8004790" y="1073039"/>
            <a:ext cx="1110818" cy="1184153"/>
          </a:xfrm>
          <a:prstGeom prst="roundRect">
            <a:avLst/>
          </a:prstGeom>
          <a:ln w="28575">
            <a:solidFill>
              <a:srgbClr val="05639C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 </a:t>
            </a:r>
            <a:r>
              <a:rPr lang="ru-RU" sz="1200" dirty="0"/>
              <a:t>Включает процедуры резервирования и восстановления</a:t>
            </a:r>
            <a:endParaRPr lang="en-US" sz="1200" dirty="0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EFA8A73-34F1-5143-8A17-18C7E56B0758}"/>
              </a:ext>
            </a:extLst>
          </p:cNvPr>
          <p:cNvSpPr/>
          <p:nvPr/>
        </p:nvSpPr>
        <p:spPr>
          <a:xfrm>
            <a:off x="3471528" y="1418668"/>
            <a:ext cx="1543720" cy="2319973"/>
          </a:xfrm>
          <a:prstGeom prst="roundRect">
            <a:avLst/>
          </a:prstGeom>
          <a:ln w="28575">
            <a:solidFill>
              <a:srgbClr val="05639C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00" dirty="0"/>
              <a:t> </a:t>
            </a:r>
            <a:r>
              <a:rPr lang="ru-RU" sz="1300" dirty="0"/>
              <a:t>Учитывает все виды технологии, напр.,</a:t>
            </a:r>
            <a:r>
              <a:rPr lang="en-US" sz="1300" dirty="0"/>
              <a:t> : </a:t>
            </a:r>
            <a:r>
              <a:rPr lang="ru-RU" sz="1300" dirty="0"/>
              <a:t>клиент</a:t>
            </a:r>
            <a:r>
              <a:rPr lang="en-US" sz="1300" dirty="0"/>
              <a:t>/</a:t>
            </a:r>
            <a:r>
              <a:rPr lang="ru-RU" sz="1300" dirty="0"/>
              <a:t>сервер</a:t>
            </a:r>
            <a:r>
              <a:rPr lang="en-US" sz="1300" dirty="0"/>
              <a:t>, </a:t>
            </a:r>
            <a:r>
              <a:rPr lang="ru-RU" sz="1300" dirty="0"/>
              <a:t>вычисления конечного пользователя</a:t>
            </a:r>
            <a:r>
              <a:rPr lang="en-US" sz="1300" dirty="0"/>
              <a:t>, </a:t>
            </a:r>
            <a:r>
              <a:rPr lang="ru-RU" sz="1300" dirty="0"/>
              <a:t>мобильные устройства и действующая технология</a:t>
            </a:r>
            <a:endParaRPr lang="en-US" sz="1300" dirty="0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C936FAF0-8D96-4947-8F7B-7DF28A2EA5A9}"/>
              </a:ext>
            </a:extLst>
          </p:cNvPr>
          <p:cNvSpPr/>
          <p:nvPr/>
        </p:nvSpPr>
        <p:spPr>
          <a:xfrm>
            <a:off x="172127" y="81509"/>
            <a:ext cx="1365728" cy="837759"/>
          </a:xfrm>
          <a:prstGeom prst="roundRect">
            <a:avLst/>
          </a:prstGeom>
          <a:ln w="28575">
            <a:solidFill>
              <a:srgbClr val="05639C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  <a:r>
              <a:rPr lang="ru-RU" sz="1200" dirty="0"/>
              <a:t>Учитывает производственную инфраструктуру</a:t>
            </a:r>
            <a:endParaRPr lang="en-US" sz="1200" dirty="0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5DF81E7B-E7E0-E141-9DBF-E0BDB6F0B005}"/>
              </a:ext>
            </a:extLst>
          </p:cNvPr>
          <p:cNvSpPr/>
          <p:nvPr/>
        </p:nvSpPr>
        <p:spPr>
          <a:xfrm>
            <a:off x="6922916" y="3946469"/>
            <a:ext cx="2125752" cy="2340917"/>
          </a:xfrm>
          <a:prstGeom prst="roundRec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Руководство отбирает и разрабатывает контрольные мероприятия в отношении приобретения, разработки, технического обслуживания технологии и соответствующей инфраструктуры для достижения своих целей</a:t>
            </a:r>
            <a:endParaRPr lang="en-US" sz="1200" dirty="0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2631F592-0C3F-5849-B249-288AFA2A43D0}"/>
              </a:ext>
            </a:extLst>
          </p:cNvPr>
          <p:cNvSpPr/>
          <p:nvPr/>
        </p:nvSpPr>
        <p:spPr>
          <a:xfrm>
            <a:off x="5040876" y="5998856"/>
            <a:ext cx="1549558" cy="765976"/>
          </a:xfrm>
          <a:prstGeom prst="roundRect">
            <a:avLst/>
          </a:prstGeom>
          <a:ln w="28575">
            <a:solidFill>
              <a:srgbClr val="05639C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  <a:r>
              <a:rPr lang="ru-RU" sz="1300" dirty="0"/>
              <a:t>Использование информационных критериев </a:t>
            </a:r>
            <a:r>
              <a:rPr lang="en-US" sz="1300" dirty="0"/>
              <a:t>COBIT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A28BE0E-E75F-8248-90BA-A9C0AF9DC2A6}"/>
              </a:ext>
            </a:extLst>
          </p:cNvPr>
          <p:cNvSpPr/>
          <p:nvPr/>
        </p:nvSpPr>
        <p:spPr>
          <a:xfrm>
            <a:off x="120583" y="5366184"/>
            <a:ext cx="3753975" cy="765976"/>
          </a:xfrm>
          <a:prstGeom prst="roundRect">
            <a:avLst/>
          </a:prstGeom>
          <a:ln w="28575">
            <a:solidFill>
              <a:srgbClr val="05639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Руководство отбирает и разрабатывает контрольные мероприятия для ограничения прав доступа авторизованных пользователей на основе их должностных обязанностей</a:t>
            </a:r>
            <a:endParaRPr lang="en-US" sz="1400" dirty="0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3F1CE373-078A-5A4F-87CA-34286172A043}"/>
              </a:ext>
            </a:extLst>
          </p:cNvPr>
          <p:cNvSpPr/>
          <p:nvPr/>
        </p:nvSpPr>
        <p:spPr>
          <a:xfrm>
            <a:off x="1997569" y="6254273"/>
            <a:ext cx="1743157" cy="520099"/>
          </a:xfrm>
          <a:prstGeom prst="roundRect">
            <a:avLst/>
          </a:prstGeom>
          <a:ln w="28575">
            <a:solidFill>
              <a:srgbClr val="05639C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  <a:r>
              <a:rPr lang="ru-RU" sz="1400" dirty="0"/>
              <a:t>Пользовательские коды доступа</a:t>
            </a:r>
            <a:r>
              <a:rPr lang="en-US" sz="1400" dirty="0"/>
              <a:t> – </a:t>
            </a:r>
            <a:r>
              <a:rPr lang="ru-RU" sz="1400" dirty="0"/>
              <a:t>пароли и ключи</a:t>
            </a:r>
            <a:endParaRPr lang="en-US" sz="1400" dirty="0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BB03F4E7-4283-1B4B-928E-13D2581E1B58}"/>
              </a:ext>
            </a:extLst>
          </p:cNvPr>
          <p:cNvSpPr/>
          <p:nvPr/>
        </p:nvSpPr>
        <p:spPr>
          <a:xfrm>
            <a:off x="172127" y="6254273"/>
            <a:ext cx="1629962" cy="520099"/>
          </a:xfrm>
          <a:prstGeom prst="roundRect">
            <a:avLst/>
          </a:prstGeom>
          <a:ln w="28575">
            <a:solidFill>
              <a:srgbClr val="05639C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Физический контроль доступа</a:t>
            </a:r>
            <a:endParaRPr lang="en-US" sz="1400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2A98A75-5AE9-F746-B0BF-19800CF0599F}"/>
              </a:ext>
            </a:extLst>
          </p:cNvPr>
          <p:cNvCxnSpPr>
            <a:cxnSpLocks/>
            <a:endCxn id="24" idx="2"/>
          </p:cNvCxnSpPr>
          <p:nvPr/>
        </p:nvCxnSpPr>
        <p:spPr>
          <a:xfrm flipH="1" flipV="1">
            <a:off x="854991" y="919268"/>
            <a:ext cx="132117" cy="1221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562B974-D80B-344A-A724-3A3D4F00E1F6}"/>
              </a:ext>
            </a:extLst>
          </p:cNvPr>
          <p:cNvCxnSpPr>
            <a:cxnSpLocks/>
          </p:cNvCxnSpPr>
          <p:nvPr/>
        </p:nvCxnSpPr>
        <p:spPr>
          <a:xfrm>
            <a:off x="3152194" y="1954735"/>
            <a:ext cx="305799" cy="727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55DAC60-5EC3-214D-987E-A571DE58FCBF}"/>
              </a:ext>
            </a:extLst>
          </p:cNvPr>
          <p:cNvCxnSpPr>
            <a:cxnSpLocks/>
            <a:stCxn id="10" idx="4"/>
            <a:endCxn id="20" idx="0"/>
          </p:cNvCxnSpPr>
          <p:nvPr/>
        </p:nvCxnSpPr>
        <p:spPr>
          <a:xfrm>
            <a:off x="1711861" y="2280717"/>
            <a:ext cx="53506" cy="1448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3040E21-4A3B-FF41-A282-AA5F5E5655D8}"/>
              </a:ext>
            </a:extLst>
          </p:cNvPr>
          <p:cNvCxnSpPr>
            <a:cxnSpLocks/>
            <a:stCxn id="4" idx="4"/>
          </p:cNvCxnSpPr>
          <p:nvPr/>
        </p:nvCxnSpPr>
        <p:spPr>
          <a:xfrm>
            <a:off x="6500366" y="2317555"/>
            <a:ext cx="65280" cy="2057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E899160-8998-7345-BB61-2D5A86C36CEA}"/>
              </a:ext>
            </a:extLst>
          </p:cNvPr>
          <p:cNvCxnSpPr>
            <a:cxnSpLocks/>
            <a:stCxn id="4" idx="6"/>
            <a:endCxn id="22" idx="1"/>
          </p:cNvCxnSpPr>
          <p:nvPr/>
        </p:nvCxnSpPr>
        <p:spPr>
          <a:xfrm flipV="1">
            <a:off x="7852390" y="1665116"/>
            <a:ext cx="15240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A01958A-1B43-8043-ADFA-8EA390655189}"/>
              </a:ext>
            </a:extLst>
          </p:cNvPr>
          <p:cNvCxnSpPr>
            <a:cxnSpLocks/>
            <a:stCxn id="11" idx="6"/>
          </p:cNvCxnSpPr>
          <p:nvPr/>
        </p:nvCxnSpPr>
        <p:spPr>
          <a:xfrm flipV="1">
            <a:off x="6700506" y="4905700"/>
            <a:ext cx="22241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C1C3197-51AF-F547-8883-DE041638682F}"/>
              </a:ext>
            </a:extLst>
          </p:cNvPr>
          <p:cNvCxnSpPr/>
          <p:nvPr/>
        </p:nvCxnSpPr>
        <p:spPr>
          <a:xfrm flipH="1">
            <a:off x="6590434" y="5998856"/>
            <a:ext cx="332482" cy="1333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4F0AE3C-0368-324C-90EC-BAFC50F4513E}"/>
              </a:ext>
            </a:extLst>
          </p:cNvPr>
          <p:cNvCxnSpPr>
            <a:cxnSpLocks/>
            <a:stCxn id="6" idx="6"/>
            <a:endCxn id="17" idx="1"/>
          </p:cNvCxnSpPr>
          <p:nvPr/>
        </p:nvCxnSpPr>
        <p:spPr>
          <a:xfrm>
            <a:off x="2679057" y="4577283"/>
            <a:ext cx="15150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E835CCC-52E1-044E-AACA-FB4EBE6D2C77}"/>
              </a:ext>
            </a:extLst>
          </p:cNvPr>
          <p:cNvCxnSpPr>
            <a:stCxn id="6" idx="4"/>
          </p:cNvCxnSpPr>
          <p:nvPr/>
        </p:nvCxnSpPr>
        <p:spPr>
          <a:xfrm flipH="1">
            <a:off x="1392312" y="5229721"/>
            <a:ext cx="1" cy="11693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02EB033-D169-FF48-8189-E02386B12DC8}"/>
              </a:ext>
            </a:extLst>
          </p:cNvPr>
          <p:cNvCxnSpPr>
            <a:endCxn id="29" idx="0"/>
          </p:cNvCxnSpPr>
          <p:nvPr/>
        </p:nvCxnSpPr>
        <p:spPr>
          <a:xfrm>
            <a:off x="987108" y="6132160"/>
            <a:ext cx="0" cy="1221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910B5356-0FEE-5D43-A432-EADFC6F64F78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2869148" y="6132160"/>
            <a:ext cx="0" cy="1221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224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:a16="http://schemas.microsoft.com/office/drawing/2014/main" id="{45B263BF-37E9-104A-8DD2-F6D0DAAF9B2A}"/>
              </a:ext>
            </a:extLst>
          </p:cNvPr>
          <p:cNvGrpSpPr/>
          <p:nvPr/>
        </p:nvGrpSpPr>
        <p:grpSpPr>
          <a:xfrm>
            <a:off x="5320516" y="3870665"/>
            <a:ext cx="3767373" cy="2698235"/>
            <a:chOff x="5227476" y="4059760"/>
            <a:chExt cx="3767373" cy="2698235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895632B5-1D14-5541-B4B5-0799B4DA852E}"/>
                </a:ext>
              </a:extLst>
            </p:cNvPr>
            <p:cNvSpPr/>
            <p:nvPr/>
          </p:nvSpPr>
          <p:spPr>
            <a:xfrm>
              <a:off x="5227476" y="5408879"/>
              <a:ext cx="1244382" cy="1343046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Остерегаться разрастания круга контрольных мер с течением времени</a:t>
              </a:r>
              <a:endParaRPr lang="en-US" sz="1200" dirty="0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A602B6EF-AB6D-F44B-92BB-3F2C0862AD2E}"/>
                </a:ext>
              </a:extLst>
            </p:cNvPr>
            <p:cNvGrpSpPr/>
            <p:nvPr/>
          </p:nvGrpSpPr>
          <p:grpSpPr>
            <a:xfrm>
              <a:off x="6707335" y="4059760"/>
              <a:ext cx="2287514" cy="2698235"/>
              <a:chOff x="6575073" y="4059760"/>
              <a:chExt cx="2287514" cy="2698235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DA5E59C7-888F-E346-8D0C-F646362C4BF2}"/>
                  </a:ext>
                </a:extLst>
              </p:cNvPr>
              <p:cNvSpPr/>
              <p:nvPr/>
            </p:nvSpPr>
            <p:spPr>
              <a:xfrm>
                <a:off x="6754177" y="4059760"/>
                <a:ext cx="2108410" cy="1304877"/>
              </a:xfrm>
              <a:prstGeom prst="ellipse">
                <a:avLst/>
              </a:prstGeom>
              <a:gradFill flip="none" rotWithShape="1">
                <a:gsLst>
                  <a:gs pos="0">
                    <a:srgbClr val="9B55CE">
                      <a:tint val="66000"/>
                      <a:satMod val="160000"/>
                    </a:srgbClr>
                  </a:gs>
                  <a:gs pos="0">
                    <a:srgbClr val="9B55CE">
                      <a:tint val="44500"/>
                      <a:satMod val="160000"/>
                    </a:srgbClr>
                  </a:gs>
                  <a:gs pos="100000">
                    <a:srgbClr val="9B55CE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400" b="1" dirty="0">
                    <a:solidFill>
                      <a:schemeClr val="tx1"/>
                    </a:solidFill>
                  </a:rPr>
                  <a:t>ТФ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 12.6 </a:t>
                </a:r>
                <a:r>
                  <a:rPr lang="ru-RU" sz="1400" b="1" dirty="0">
                    <a:solidFill>
                      <a:schemeClr val="tx1"/>
                    </a:solidFill>
                  </a:rPr>
                  <a:t>Пересматривает программы и процедуры</a:t>
                </a:r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>
                <a:extLst>
                  <a:ext uri="{FF2B5EF4-FFF2-40B4-BE49-F238E27FC236}">
                    <a16:creationId xmlns:a16="http://schemas.microsoft.com/office/drawing/2014/main" id="{1491B609-3DF9-F04C-AAB2-2248DBD7C312}"/>
                  </a:ext>
                </a:extLst>
              </p:cNvPr>
              <p:cNvSpPr/>
              <p:nvPr/>
            </p:nvSpPr>
            <p:spPr>
              <a:xfrm>
                <a:off x="6575073" y="5576450"/>
                <a:ext cx="2287514" cy="1181545"/>
              </a:xfrm>
              <a:prstGeom prst="roundRect">
                <a:avLst/>
              </a:prstGeom>
              <a:ln w="28575">
                <a:solidFill>
                  <a:srgbClr val="05639C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100" dirty="0"/>
                  <a:t>Руководство периодически пересматривает контрольные  мероприятия на предмет сохранения ими своей актуальности и при необходимости обновляет их</a:t>
                </a:r>
                <a:endParaRPr lang="en-US" sz="1100" dirty="0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C0D2E81D-A745-6843-A885-8806FF3B0483}"/>
              </a:ext>
            </a:extLst>
          </p:cNvPr>
          <p:cNvGrpSpPr/>
          <p:nvPr/>
        </p:nvGrpSpPr>
        <p:grpSpPr>
          <a:xfrm>
            <a:off x="1844993" y="202844"/>
            <a:ext cx="7299007" cy="586271"/>
            <a:chOff x="1844993" y="202844"/>
            <a:chExt cx="6006099" cy="586271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B62D908-0AEC-2C4E-A1D7-9D356C76B2FF}"/>
                </a:ext>
              </a:extLst>
            </p:cNvPr>
            <p:cNvSpPr/>
            <p:nvPr/>
          </p:nvSpPr>
          <p:spPr>
            <a:xfrm>
              <a:off x="1844993" y="202844"/>
              <a:ext cx="6006099" cy="586271"/>
            </a:xfrm>
            <a:prstGeom prst="rect">
              <a:avLst/>
            </a:prstGeom>
            <a:solidFill>
              <a:srgbClr val="05639C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          </a:t>
              </a:r>
              <a:r>
                <a:rPr lang="ru-RU" sz="1400" b="1" dirty="0">
                  <a:solidFill>
                    <a:schemeClr val="bg1"/>
                  </a:solidFill>
                </a:rPr>
                <a:t>Организация реализует контрольные мероприятия посредством мер политики, а также устанавливает ожидаемые результаты и порядок реализации таких мер политики</a:t>
              </a:r>
              <a:r>
                <a:rPr lang="en-US" sz="1400" b="1" dirty="0">
                  <a:solidFill>
                    <a:schemeClr val="bg1"/>
                  </a:solidFill>
                </a:rPr>
                <a:t>. </a:t>
              </a:r>
            </a:p>
            <a:p>
              <a:pPr algn="ctr"/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2C5170B-758B-574A-BE2F-280334595B7F}"/>
                </a:ext>
              </a:extLst>
            </p:cNvPr>
            <p:cNvSpPr/>
            <p:nvPr/>
          </p:nvSpPr>
          <p:spPr>
            <a:xfrm>
              <a:off x="1844993" y="319996"/>
              <a:ext cx="486015" cy="3528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12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B21A9F7C-481F-1D49-889D-7A3863ACEA69}"/>
              </a:ext>
            </a:extLst>
          </p:cNvPr>
          <p:cNvGrpSpPr/>
          <p:nvPr/>
        </p:nvGrpSpPr>
        <p:grpSpPr>
          <a:xfrm>
            <a:off x="6974747" y="1028599"/>
            <a:ext cx="1929306" cy="2130786"/>
            <a:chOff x="6974748" y="912892"/>
            <a:chExt cx="1929306" cy="2130786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EF86C7E-1D97-3846-A8E9-12F490947948}"/>
                </a:ext>
              </a:extLst>
            </p:cNvPr>
            <p:cNvSpPr/>
            <p:nvPr/>
          </p:nvSpPr>
          <p:spPr>
            <a:xfrm>
              <a:off x="6974748" y="912892"/>
              <a:ext cx="1929306" cy="1009645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12.3 </a:t>
              </a:r>
              <a:r>
                <a:rPr lang="ru-RU" sz="1400" b="1" dirty="0">
                  <a:solidFill>
                    <a:schemeClr val="tx1"/>
                  </a:solidFill>
                </a:rPr>
                <a:t>Действует своевременно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74E7510A-73BD-094C-A1A6-6FB23DCB8A4C}"/>
                </a:ext>
              </a:extLst>
            </p:cNvPr>
            <p:cNvSpPr/>
            <p:nvPr/>
          </p:nvSpPr>
          <p:spPr>
            <a:xfrm>
              <a:off x="7018399" y="2046314"/>
              <a:ext cx="1842003" cy="997364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/>
                <a:t> </a:t>
              </a:r>
              <a:r>
                <a:rPr lang="ru-RU" sz="1300" dirty="0"/>
                <a:t>Несвоевременность процедур может снизить результативность контроля</a:t>
              </a:r>
              <a:endParaRPr lang="en-US" sz="1300" dirty="0"/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4B02D423-51C9-5D43-94A0-965E8227A4C4}"/>
                </a:ext>
              </a:extLst>
            </p:cNvPr>
            <p:cNvCxnSpPr>
              <a:stCxn id="5" idx="4"/>
              <a:endCxn id="22" idx="0"/>
            </p:cNvCxnSpPr>
            <p:nvPr/>
          </p:nvCxnSpPr>
          <p:spPr>
            <a:xfrm>
              <a:off x="7939401" y="1922537"/>
              <a:ext cx="0" cy="1237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D652B32-DF98-3043-9F4A-1D3B0CAFD60C}"/>
              </a:ext>
            </a:extLst>
          </p:cNvPr>
          <p:cNvGrpSpPr/>
          <p:nvPr/>
        </p:nvGrpSpPr>
        <p:grpSpPr>
          <a:xfrm>
            <a:off x="16393" y="897603"/>
            <a:ext cx="6443556" cy="1584607"/>
            <a:chOff x="15989" y="986311"/>
            <a:chExt cx="6443556" cy="1584607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4BE996E-5FBA-B141-8361-A7EEBA5EF901}"/>
                </a:ext>
              </a:extLst>
            </p:cNvPr>
            <p:cNvSpPr/>
            <p:nvPr/>
          </p:nvSpPr>
          <p:spPr>
            <a:xfrm>
              <a:off x="15989" y="999703"/>
              <a:ext cx="2723654" cy="1555440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12.1 </a:t>
              </a:r>
              <a:r>
                <a:rPr lang="ru-RU" sz="1400" b="1" dirty="0">
                  <a:solidFill>
                    <a:schemeClr val="tx1"/>
                  </a:solidFill>
                </a:rPr>
                <a:t>Устанавливает меры политики и процедуры в поддержку выполнения указаний руководства 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023A8A8A-9848-E64B-956D-010B8AE34BB9}"/>
                </a:ext>
              </a:extLst>
            </p:cNvPr>
            <p:cNvSpPr/>
            <p:nvPr/>
          </p:nvSpPr>
          <p:spPr>
            <a:xfrm>
              <a:off x="2892042" y="986311"/>
              <a:ext cx="2132559" cy="1584607"/>
            </a:xfrm>
            <a:prstGeom prst="roundRect">
              <a:avLst/>
            </a:prstGeom>
            <a:ln w="28575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300" dirty="0"/>
                <a:t>Руководство вводит </a:t>
              </a:r>
              <a:r>
                <a:rPr lang="ru-RU" sz="1200" dirty="0"/>
                <a:t>контрольные мероприятия, встраиваемые в бизнес-процедуры и повседневную деятельность сотрудников, посредством программ</a:t>
              </a:r>
              <a:endParaRPr lang="en-US" sz="1200" dirty="0"/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E5DBF6BC-C6EC-674B-8412-8AE6B1695A50}"/>
                </a:ext>
              </a:extLst>
            </p:cNvPr>
            <p:cNvSpPr/>
            <p:nvPr/>
          </p:nvSpPr>
          <p:spPr>
            <a:xfrm>
              <a:off x="5106769" y="991088"/>
              <a:ext cx="1352776" cy="687162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 </a:t>
              </a:r>
              <a:r>
                <a:rPr lang="ru-RU" sz="1400" b="1" dirty="0"/>
                <a:t>Программы</a:t>
              </a:r>
              <a:r>
                <a:rPr lang="en-US" sz="1400" b="1" dirty="0"/>
                <a:t> </a:t>
              </a:r>
              <a:r>
                <a:rPr lang="en-US" sz="1400" dirty="0"/>
                <a:t>– </a:t>
              </a:r>
              <a:r>
                <a:rPr lang="ru-RU" sz="1400" dirty="0"/>
                <a:t>что должно делаться</a:t>
              </a:r>
              <a:endParaRPr lang="en-US" sz="1400" dirty="0"/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EB8A8388-97F3-0949-8C1D-419B776FF693}"/>
                </a:ext>
              </a:extLst>
            </p:cNvPr>
            <p:cNvSpPr/>
            <p:nvPr/>
          </p:nvSpPr>
          <p:spPr>
            <a:xfrm>
              <a:off x="5106769" y="1808746"/>
              <a:ext cx="1352776" cy="733928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b="1" dirty="0"/>
                <a:t> </a:t>
              </a:r>
              <a:r>
                <a:rPr lang="ru-RU" sz="1400" b="1" dirty="0"/>
                <a:t>Процедуры -</a:t>
              </a:r>
              <a:r>
                <a:rPr lang="en-US" sz="1400" b="1" dirty="0"/>
                <a:t> </a:t>
              </a:r>
              <a:r>
                <a:rPr lang="ru-RU" sz="1400" dirty="0"/>
                <a:t>для реализации программ</a:t>
              </a:r>
              <a:endParaRPr lang="en-US" sz="1400" dirty="0"/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F49F2663-8AEA-C04D-BDA1-0BF5B7F0B338}"/>
                </a:ext>
              </a:extLst>
            </p:cNvPr>
            <p:cNvCxnSpPr>
              <a:endCxn id="25" idx="1"/>
            </p:cNvCxnSpPr>
            <p:nvPr/>
          </p:nvCxnSpPr>
          <p:spPr>
            <a:xfrm>
              <a:off x="4928809" y="1334669"/>
              <a:ext cx="1779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332BDB0-4775-7442-B01A-95F9E79F7867}"/>
                </a:ext>
              </a:extLst>
            </p:cNvPr>
            <p:cNvCxnSpPr>
              <a:cxnSpLocks/>
              <a:endCxn id="27" idx="1"/>
            </p:cNvCxnSpPr>
            <p:nvPr/>
          </p:nvCxnSpPr>
          <p:spPr>
            <a:xfrm>
              <a:off x="4928809" y="2175710"/>
              <a:ext cx="1779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C52F104F-0ADB-EF4B-BD67-66A943E7FFFF}"/>
                </a:ext>
              </a:extLst>
            </p:cNvPr>
            <p:cNvCxnSpPr>
              <a:cxnSpLocks/>
              <a:stCxn id="9" idx="6"/>
              <a:endCxn id="24" idx="1"/>
            </p:cNvCxnSpPr>
            <p:nvPr/>
          </p:nvCxnSpPr>
          <p:spPr>
            <a:xfrm>
              <a:off x="2739643" y="1777423"/>
              <a:ext cx="152399" cy="11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FFE0DD6-5A5C-BD48-9701-9A1D5AE2D5DD}"/>
              </a:ext>
            </a:extLst>
          </p:cNvPr>
          <p:cNvCxnSpPr>
            <a:cxnSpLocks/>
            <a:stCxn id="12" idx="4"/>
            <a:endCxn id="21" idx="0"/>
          </p:cNvCxnSpPr>
          <p:nvPr/>
        </p:nvCxnSpPr>
        <p:spPr>
          <a:xfrm flipH="1">
            <a:off x="7944132" y="5175542"/>
            <a:ext cx="89552" cy="2118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57DD6A6-47E0-9F44-92EE-0EFBF1FC8663}"/>
              </a:ext>
            </a:extLst>
          </p:cNvPr>
          <p:cNvCxnSpPr>
            <a:cxnSpLocks/>
            <a:stCxn id="21" idx="1"/>
            <a:endCxn id="19" idx="3"/>
          </p:cNvCxnSpPr>
          <p:nvPr/>
        </p:nvCxnSpPr>
        <p:spPr>
          <a:xfrm flipH="1" flipV="1">
            <a:off x="6564898" y="5891307"/>
            <a:ext cx="235477" cy="868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5D6471E-D17A-A94B-8500-56C463BFD965}"/>
              </a:ext>
            </a:extLst>
          </p:cNvPr>
          <p:cNvGrpSpPr/>
          <p:nvPr/>
        </p:nvGrpSpPr>
        <p:grpSpPr>
          <a:xfrm>
            <a:off x="2901826" y="2770720"/>
            <a:ext cx="3938299" cy="2203785"/>
            <a:chOff x="2389690" y="2998977"/>
            <a:chExt cx="3938299" cy="2203785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03AEF12-B5E2-134A-95AF-8F154D73F95C}"/>
                </a:ext>
              </a:extLst>
            </p:cNvPr>
            <p:cNvSpPr/>
            <p:nvPr/>
          </p:nvSpPr>
          <p:spPr>
            <a:xfrm>
              <a:off x="4129337" y="2998977"/>
              <a:ext cx="2198652" cy="1046708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12.5 </a:t>
              </a:r>
              <a:r>
                <a:rPr lang="ru-RU" sz="1400" b="1" dirty="0">
                  <a:solidFill>
                    <a:schemeClr val="tx1"/>
                  </a:solidFill>
                </a:rPr>
                <a:t>Привлекает компетентный персонал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2B90715C-501D-F14F-B6DD-1BB59085ABAA}"/>
                </a:ext>
              </a:extLst>
            </p:cNvPr>
            <p:cNvSpPr/>
            <p:nvPr/>
          </p:nvSpPr>
          <p:spPr>
            <a:xfrm>
              <a:off x="4129337" y="4227670"/>
              <a:ext cx="2198652" cy="975092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 </a:t>
              </a:r>
              <a:r>
                <a:rPr lang="ru-RU" sz="1400" dirty="0"/>
                <a:t>У сотрудников достаточные для проведения контроля полномочия</a:t>
              </a:r>
              <a:endParaRPr lang="en-US" sz="1400" dirty="0"/>
            </a:p>
          </p:txBody>
        </p:sp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752B6F43-A8EE-EC48-B3D0-9AC5734917C9}"/>
                </a:ext>
              </a:extLst>
            </p:cNvPr>
            <p:cNvSpPr/>
            <p:nvPr/>
          </p:nvSpPr>
          <p:spPr>
            <a:xfrm>
              <a:off x="2389690" y="3050392"/>
              <a:ext cx="1554816" cy="944535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 </a:t>
              </a:r>
              <a:r>
                <a:rPr lang="ru-RU" sz="1400" dirty="0"/>
                <a:t>Необходимая компетенция увязана со сложностью контроля</a:t>
              </a:r>
              <a:endParaRPr lang="en-US" sz="1400" dirty="0"/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C16B4093-EEBF-054C-A31B-9B11B968C4FF}"/>
              </a:ext>
            </a:extLst>
          </p:cNvPr>
          <p:cNvCxnSpPr>
            <a:cxnSpLocks/>
            <a:stCxn id="11" idx="2"/>
            <a:endCxn id="49" idx="3"/>
          </p:cNvCxnSpPr>
          <p:nvPr/>
        </p:nvCxnSpPr>
        <p:spPr>
          <a:xfrm flipH="1">
            <a:off x="4456642" y="3294074"/>
            <a:ext cx="184831" cy="3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A008806-6BC0-E84D-B7FA-4272D981BD3F}"/>
              </a:ext>
            </a:extLst>
          </p:cNvPr>
          <p:cNvCxnSpPr>
            <a:cxnSpLocks/>
            <a:stCxn id="11" idx="4"/>
            <a:endCxn id="15" idx="0"/>
          </p:cNvCxnSpPr>
          <p:nvPr/>
        </p:nvCxnSpPr>
        <p:spPr>
          <a:xfrm>
            <a:off x="5740799" y="3817428"/>
            <a:ext cx="0" cy="1819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C518B7C-7386-1C4B-9D24-BF99CE3B67DE}"/>
              </a:ext>
            </a:extLst>
          </p:cNvPr>
          <p:cNvGrpSpPr/>
          <p:nvPr/>
        </p:nvGrpSpPr>
        <p:grpSpPr>
          <a:xfrm>
            <a:off x="-6657" y="2645696"/>
            <a:ext cx="4200862" cy="2465171"/>
            <a:chOff x="-36236" y="2740345"/>
            <a:chExt cx="4200862" cy="2465171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5CBD5542-303A-E14E-89C9-A4D0FAACAA9F}"/>
                </a:ext>
              </a:extLst>
            </p:cNvPr>
            <p:cNvSpPr/>
            <p:nvPr/>
          </p:nvSpPr>
          <p:spPr>
            <a:xfrm>
              <a:off x="-36236" y="2740345"/>
              <a:ext cx="2723653" cy="1304877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300" b="1" dirty="0">
                  <a:solidFill>
                    <a:schemeClr val="tx1"/>
                  </a:solidFill>
                </a:rPr>
                <a:t>ТФ</a:t>
              </a:r>
              <a:r>
                <a:rPr lang="en-US" sz="1300" b="1" dirty="0">
                  <a:solidFill>
                    <a:schemeClr val="tx1"/>
                  </a:solidFill>
                </a:rPr>
                <a:t> 12.2 </a:t>
              </a:r>
              <a:r>
                <a:rPr lang="ru-RU" sz="1400" b="1" dirty="0">
                  <a:solidFill>
                    <a:schemeClr val="tx1"/>
                  </a:solidFill>
                </a:rPr>
                <a:t>Устанавливает ответственность и подотчетность за исполнение мер политики и процедур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3C721D16-DC23-1245-AAAF-AB443D0AC6E1}"/>
                </a:ext>
              </a:extLst>
            </p:cNvPr>
            <p:cNvSpPr/>
            <p:nvPr/>
          </p:nvSpPr>
          <p:spPr>
            <a:xfrm>
              <a:off x="452784" y="4157928"/>
              <a:ext cx="2117441" cy="1001076"/>
            </a:xfrm>
            <a:prstGeom prst="roundRect">
              <a:avLst/>
            </a:prstGeom>
            <a:ln w="28575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Ответственными и подотчетными назначены руководители соответствующих производственных единиц</a:t>
              </a:r>
              <a:endParaRPr lang="en-US" sz="1200" dirty="0"/>
            </a:p>
          </p:txBody>
        </p: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4C640650-EAEE-8B4D-82FA-482A5AC82A56}"/>
                </a:ext>
              </a:extLst>
            </p:cNvPr>
            <p:cNvSpPr/>
            <p:nvPr/>
          </p:nvSpPr>
          <p:spPr>
            <a:xfrm>
              <a:off x="2609809" y="4230424"/>
              <a:ext cx="1554817" cy="975092"/>
            </a:xfrm>
            <a:prstGeom prst="roundRect">
              <a:avLst/>
            </a:prstGeom>
            <a:ln w="28575">
              <a:solidFill>
                <a:srgbClr val="05639C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300" dirty="0"/>
                <a:t> </a:t>
              </a:r>
              <a:r>
                <a:rPr lang="ru-RU" sz="1300" dirty="0"/>
                <a:t>Реализуется продуманно, усердно и последовательно</a:t>
              </a:r>
              <a:endParaRPr lang="en-US" sz="1300" dirty="0"/>
            </a:p>
          </p:txBody>
        </p: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C1DB0CAD-26B3-EE49-9DB5-EA90D19B09E5}"/>
                </a:ext>
              </a:extLst>
            </p:cNvPr>
            <p:cNvCxnSpPr>
              <a:cxnSpLocks/>
              <a:stCxn id="4" idx="4"/>
              <a:endCxn id="18" idx="0"/>
            </p:cNvCxnSpPr>
            <p:nvPr/>
          </p:nvCxnSpPr>
          <p:spPr>
            <a:xfrm>
              <a:off x="1325591" y="4045222"/>
              <a:ext cx="185914" cy="1127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DB1F6D65-0154-1144-85CF-638489484853}"/>
                </a:ext>
              </a:extLst>
            </p:cNvPr>
            <p:cNvCxnSpPr>
              <a:cxnSpLocks/>
              <a:stCxn id="4" idx="5"/>
            </p:cNvCxnSpPr>
            <p:nvPr/>
          </p:nvCxnSpPr>
          <p:spPr>
            <a:xfrm>
              <a:off x="2288547" y="3854127"/>
              <a:ext cx="370120" cy="3857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87CA5FD1-C43E-CF4F-A0E8-7D52BC385DA6}"/>
              </a:ext>
            </a:extLst>
          </p:cNvPr>
          <p:cNvGrpSpPr/>
          <p:nvPr/>
        </p:nvGrpSpPr>
        <p:grpSpPr>
          <a:xfrm>
            <a:off x="-142612" y="5219783"/>
            <a:ext cx="5227651" cy="1544649"/>
            <a:chOff x="-142612" y="5219783"/>
            <a:chExt cx="5227651" cy="1544649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102A68CF-9BE0-BB48-8AF2-292511BD891C}"/>
                </a:ext>
              </a:extLst>
            </p:cNvPr>
            <p:cNvSpPr/>
            <p:nvPr/>
          </p:nvSpPr>
          <p:spPr>
            <a:xfrm>
              <a:off x="3846977" y="5219783"/>
              <a:ext cx="1238062" cy="709953"/>
            </a:xfrm>
            <a:prstGeom prst="roundRect">
              <a:avLst/>
            </a:prstGeom>
            <a:ln w="28575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b="1" dirty="0"/>
                <a:t>Расследовать </a:t>
              </a:r>
              <a:r>
                <a:rPr lang="ru-RU" sz="1200" dirty="0"/>
                <a:t>для последующих действий</a:t>
              </a:r>
              <a:endParaRPr lang="en-US" sz="1200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6C48B70-0852-2844-91CE-98971A5CCD26}"/>
                </a:ext>
              </a:extLst>
            </p:cNvPr>
            <p:cNvSpPr/>
            <p:nvPr/>
          </p:nvSpPr>
          <p:spPr>
            <a:xfrm>
              <a:off x="-142612" y="5533920"/>
              <a:ext cx="1956136" cy="1001075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b="1" dirty="0">
                  <a:solidFill>
                    <a:schemeClr val="tx1"/>
                  </a:solidFill>
                </a:rPr>
                <a:t>ТФ</a:t>
              </a:r>
              <a:r>
                <a:rPr lang="en-US" sz="1200" b="1" dirty="0">
                  <a:solidFill>
                    <a:schemeClr val="tx1"/>
                  </a:solidFill>
                </a:rPr>
                <a:t> 12.4 </a:t>
              </a:r>
              <a:r>
                <a:rPr lang="ru-RU" sz="1200" b="1" dirty="0">
                  <a:solidFill>
                    <a:schemeClr val="tx1"/>
                  </a:solidFill>
                </a:rPr>
                <a:t>Предпринимает действия по устранению недостатков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A3F71907-E94C-1B43-AA0B-BDF6CF871778}"/>
                </a:ext>
              </a:extLst>
            </p:cNvPr>
            <p:cNvSpPr/>
            <p:nvPr/>
          </p:nvSpPr>
          <p:spPr>
            <a:xfrm>
              <a:off x="1813523" y="5430907"/>
              <a:ext cx="1863159" cy="1209334"/>
            </a:xfrm>
            <a:prstGeom prst="roundRect">
              <a:avLst/>
            </a:prstGeom>
            <a:ln w="28575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Ответственные сотрудники проводят расследование и действуют в отношении проблем, выявленных в результате контроля</a:t>
              </a:r>
              <a:endParaRPr lang="en-US" sz="1200" dirty="0"/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C89D1BED-4143-364F-A4BA-F6B131884E62}"/>
                </a:ext>
              </a:extLst>
            </p:cNvPr>
            <p:cNvCxnSpPr>
              <a:cxnSpLocks/>
              <a:stCxn id="10" idx="6"/>
              <a:endCxn id="14" idx="1"/>
            </p:cNvCxnSpPr>
            <p:nvPr/>
          </p:nvCxnSpPr>
          <p:spPr>
            <a:xfrm flipH="1">
              <a:off x="1813523" y="6034458"/>
              <a:ext cx="1" cy="11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ounded Rectangle 73">
              <a:extLst>
                <a:ext uri="{FF2B5EF4-FFF2-40B4-BE49-F238E27FC236}">
                  <a16:creationId xmlns:a16="http://schemas.microsoft.com/office/drawing/2014/main" id="{FB13E894-5B49-C143-96B6-19B514F83504}"/>
                </a:ext>
              </a:extLst>
            </p:cNvPr>
            <p:cNvSpPr/>
            <p:nvPr/>
          </p:nvSpPr>
          <p:spPr>
            <a:xfrm>
              <a:off x="3846978" y="6064587"/>
              <a:ext cx="1238061" cy="699845"/>
            </a:xfrm>
            <a:prstGeom prst="roundRect">
              <a:avLst/>
            </a:prstGeom>
            <a:ln w="28575">
              <a:solidFill>
                <a:srgbClr val="05639C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/>
                <a:t>Принять </a:t>
              </a:r>
              <a:r>
                <a:rPr lang="ru-RU" sz="1400" dirty="0"/>
                <a:t>меры по устранению</a:t>
              </a:r>
              <a:endParaRPr lang="en-US" sz="1400" dirty="0"/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418D07F5-5E0A-0A4D-8F73-548DA05B2DF3}"/>
                </a:ext>
              </a:extLst>
            </p:cNvPr>
            <p:cNvCxnSpPr>
              <a:cxnSpLocks/>
              <a:endCxn id="7" idx="1"/>
            </p:cNvCxnSpPr>
            <p:nvPr/>
          </p:nvCxnSpPr>
          <p:spPr>
            <a:xfrm>
              <a:off x="3676682" y="5574760"/>
              <a:ext cx="17029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E1D4FC8E-9986-1B4F-ABE7-B105AEBF736C}"/>
                </a:ext>
              </a:extLst>
            </p:cNvPr>
            <p:cNvCxnSpPr>
              <a:cxnSpLocks/>
              <a:stCxn id="7" idx="2"/>
              <a:endCxn id="74" idx="0"/>
            </p:cNvCxnSpPr>
            <p:nvPr/>
          </p:nvCxnSpPr>
          <p:spPr>
            <a:xfrm>
              <a:off x="4466008" y="5929736"/>
              <a:ext cx="1" cy="1348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20466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7BA906-F4C4-0B4B-B66A-D3343A220C5B}"/>
              </a:ext>
            </a:extLst>
          </p:cNvPr>
          <p:cNvSpPr/>
          <p:nvPr/>
        </p:nvSpPr>
        <p:spPr>
          <a:xfrm>
            <a:off x="1424131" y="1218532"/>
            <a:ext cx="6139601" cy="549152"/>
          </a:xfrm>
          <a:prstGeom prst="rect">
            <a:avLst/>
          </a:prstGeom>
          <a:solidFill>
            <a:srgbClr val="F2B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ПРИНЦИПЫ КОНТРОЛЬНОЙ СРЕДЫ</a:t>
            </a:r>
            <a:endParaRPr lang="en-US" sz="2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74B8A5-E97B-0B4C-A9DB-1766FDF4F484}"/>
              </a:ext>
            </a:extLst>
          </p:cNvPr>
          <p:cNvSpPr/>
          <p:nvPr/>
        </p:nvSpPr>
        <p:spPr>
          <a:xfrm>
            <a:off x="1528320" y="1922764"/>
            <a:ext cx="6035413" cy="387312"/>
          </a:xfrm>
          <a:prstGeom prst="rect">
            <a:avLst/>
          </a:prstGeom>
          <a:noFill/>
          <a:ln w="28575">
            <a:solidFill>
              <a:srgbClr val="F2B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Организация демонстрирует честность и приверженность этическим ценностям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6864D17-01A6-D340-8041-6A9B59A69E9E}"/>
              </a:ext>
            </a:extLst>
          </p:cNvPr>
          <p:cNvSpPr/>
          <p:nvPr/>
        </p:nvSpPr>
        <p:spPr>
          <a:xfrm>
            <a:off x="1503547" y="3195094"/>
            <a:ext cx="6060185" cy="586271"/>
          </a:xfrm>
          <a:prstGeom prst="rect">
            <a:avLst/>
          </a:prstGeom>
          <a:noFill/>
          <a:ln w="28575">
            <a:solidFill>
              <a:srgbClr val="F2B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Руководство – под надзором руководящего органа – устанавливает структуры, порядок подчинённости, полномочия и обязанности в части достижения целей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0C801CE5-D3E7-5E4D-8EB7-8BCE94203D77}"/>
              </a:ext>
            </a:extLst>
          </p:cNvPr>
          <p:cNvSpPr/>
          <p:nvPr/>
        </p:nvSpPr>
        <p:spPr>
          <a:xfrm>
            <a:off x="1405372" y="3086288"/>
            <a:ext cx="215567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42B4DD7-0248-D245-95C9-763D4BC76BD5}"/>
              </a:ext>
            </a:extLst>
          </p:cNvPr>
          <p:cNvSpPr/>
          <p:nvPr/>
        </p:nvSpPr>
        <p:spPr>
          <a:xfrm>
            <a:off x="1511114" y="3951637"/>
            <a:ext cx="6052618" cy="438352"/>
          </a:xfrm>
          <a:prstGeom prst="rect">
            <a:avLst/>
          </a:prstGeom>
          <a:noFill/>
          <a:ln w="28575">
            <a:solidFill>
              <a:srgbClr val="F2B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Организация демонстрирует заинтересованность в привлечении, развитии и удержании компетентных сотрудников в соответствии с целями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40C0CAAA-96A8-4343-9549-B766FF7198C1}"/>
              </a:ext>
            </a:extLst>
          </p:cNvPr>
          <p:cNvSpPr/>
          <p:nvPr/>
        </p:nvSpPr>
        <p:spPr>
          <a:xfrm>
            <a:off x="1405372" y="3839780"/>
            <a:ext cx="215567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2A79F5-A311-2242-88B6-10FEAA38CFC9}"/>
              </a:ext>
            </a:extLst>
          </p:cNvPr>
          <p:cNvSpPr/>
          <p:nvPr/>
        </p:nvSpPr>
        <p:spPr>
          <a:xfrm>
            <a:off x="1524521" y="2404231"/>
            <a:ext cx="6039211" cy="588435"/>
          </a:xfrm>
          <a:prstGeom prst="rect">
            <a:avLst/>
          </a:prstGeom>
          <a:noFill/>
          <a:ln w="28575">
            <a:solidFill>
              <a:srgbClr val="F2B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Руководящие органы демонстрируют независимость от руководства и осуществляют надзор за развитием и результатами работы системы внутреннего контроля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57DFAF33-E8EE-BA4E-8396-2F7D69F8C698}"/>
              </a:ext>
            </a:extLst>
          </p:cNvPr>
          <p:cNvSpPr/>
          <p:nvPr/>
        </p:nvSpPr>
        <p:spPr>
          <a:xfrm>
            <a:off x="1420551" y="2404231"/>
            <a:ext cx="215567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0769CDA-29A5-5E4A-88AA-C8C4178CF5E6}"/>
              </a:ext>
            </a:extLst>
          </p:cNvPr>
          <p:cNvSpPr/>
          <p:nvPr/>
        </p:nvSpPr>
        <p:spPr>
          <a:xfrm>
            <a:off x="1535107" y="4620459"/>
            <a:ext cx="6028625" cy="559187"/>
          </a:xfrm>
          <a:prstGeom prst="rect">
            <a:avLst/>
          </a:prstGeom>
          <a:noFill/>
          <a:ln w="28575">
            <a:solidFill>
              <a:srgbClr val="F2B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Организация требует от сотрудников отчёта за выполнение ими своих обязанностей в сфере внутреннего контроля при достижении целей.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806E9847-1EE5-AE4E-8F5B-EDD34E335A7B}"/>
              </a:ext>
            </a:extLst>
          </p:cNvPr>
          <p:cNvSpPr/>
          <p:nvPr/>
        </p:nvSpPr>
        <p:spPr>
          <a:xfrm>
            <a:off x="1416732" y="4501846"/>
            <a:ext cx="215567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8B26998D-22D1-BB40-96AB-E2220ADB6788}"/>
              </a:ext>
            </a:extLst>
          </p:cNvPr>
          <p:cNvSpPr/>
          <p:nvPr/>
        </p:nvSpPr>
        <p:spPr>
          <a:xfrm>
            <a:off x="1438784" y="1914498"/>
            <a:ext cx="227211" cy="22721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89622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7D876D-679E-5047-92FD-E347EF7A970F}"/>
              </a:ext>
            </a:extLst>
          </p:cNvPr>
          <p:cNvSpPr/>
          <p:nvPr/>
        </p:nvSpPr>
        <p:spPr>
          <a:xfrm>
            <a:off x="1424131" y="1218532"/>
            <a:ext cx="6139601" cy="549152"/>
          </a:xfrm>
          <a:prstGeom prst="rect">
            <a:avLst/>
          </a:prstGeom>
          <a:solidFill>
            <a:srgbClr val="4029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ПРИНЦИПЫ В СФЕРЕ ИНФОРМАЦИИ И КОММУНИКАЦИИ</a:t>
            </a:r>
            <a:endParaRPr lang="en-US" sz="2000" b="1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9A6956A-20E0-3047-B748-57CFEF5DA138}"/>
              </a:ext>
            </a:extLst>
          </p:cNvPr>
          <p:cNvGrpSpPr/>
          <p:nvPr/>
        </p:nvGrpSpPr>
        <p:grpSpPr>
          <a:xfrm>
            <a:off x="1287026" y="1845155"/>
            <a:ext cx="6573458" cy="577000"/>
            <a:chOff x="1287026" y="1845155"/>
            <a:chExt cx="6224611" cy="5770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38C607A-C61A-C949-9880-2A710FEB7200}"/>
                </a:ext>
              </a:extLst>
            </p:cNvPr>
            <p:cNvSpPr/>
            <p:nvPr/>
          </p:nvSpPr>
          <p:spPr>
            <a:xfrm>
              <a:off x="1476224" y="1873003"/>
              <a:ext cx="6035413" cy="549152"/>
            </a:xfrm>
            <a:prstGeom prst="rect">
              <a:avLst/>
            </a:prstGeom>
            <a:noFill/>
            <a:ln w="28575">
              <a:solidFill>
                <a:srgbClr val="4029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 </a:t>
              </a:r>
              <a:r>
                <a:rPr lang="ru-RU" sz="1400" dirty="0">
                  <a:solidFill>
                    <a:schemeClr val="tx1"/>
                  </a:solidFill>
                </a:rPr>
                <a:t>Организация получает или формирует актуальную, качественную информацию, необходимую для функционирования системы внутреннего контроля.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6082C3E-6B0C-294D-8050-86EAA39C926A}"/>
                </a:ext>
              </a:extLst>
            </p:cNvPr>
            <p:cNvSpPr/>
            <p:nvPr/>
          </p:nvSpPr>
          <p:spPr>
            <a:xfrm>
              <a:off x="1287026" y="1845155"/>
              <a:ext cx="491999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13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0B44D7A-36C6-8548-9AD2-2B91095B9A2C}"/>
              </a:ext>
            </a:extLst>
          </p:cNvPr>
          <p:cNvGrpSpPr/>
          <p:nvPr/>
        </p:nvGrpSpPr>
        <p:grpSpPr>
          <a:xfrm>
            <a:off x="1287027" y="3544183"/>
            <a:ext cx="6573457" cy="694055"/>
            <a:chOff x="1287027" y="3544183"/>
            <a:chExt cx="6256031" cy="69405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F978559-CA36-824D-AD07-8C84AD4D1634}"/>
                </a:ext>
              </a:extLst>
            </p:cNvPr>
            <p:cNvSpPr/>
            <p:nvPr/>
          </p:nvSpPr>
          <p:spPr>
            <a:xfrm>
              <a:off x="1536959" y="3651967"/>
              <a:ext cx="6006099" cy="586271"/>
            </a:xfrm>
            <a:prstGeom prst="rect">
              <a:avLst/>
            </a:prstGeom>
            <a:noFill/>
            <a:ln w="28575">
              <a:solidFill>
                <a:srgbClr val="4029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Организация доводит до внешних сторон информацию о вопросах, влияющих на функционирование системы внутреннего контроля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39F4919-A923-DC4B-B73D-5B7463F38EE3}"/>
                </a:ext>
              </a:extLst>
            </p:cNvPr>
            <p:cNvSpPr/>
            <p:nvPr/>
          </p:nvSpPr>
          <p:spPr>
            <a:xfrm>
              <a:off x="1287027" y="3544183"/>
              <a:ext cx="491999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15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651F10F-BA60-F941-8ED1-02A8BF7408B6}"/>
              </a:ext>
            </a:extLst>
          </p:cNvPr>
          <p:cNvGrpSpPr/>
          <p:nvPr/>
        </p:nvGrpSpPr>
        <p:grpSpPr>
          <a:xfrm>
            <a:off x="1262103" y="2586885"/>
            <a:ext cx="6598380" cy="863917"/>
            <a:chOff x="1262103" y="2586885"/>
            <a:chExt cx="6598380" cy="86391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41B6650-B49E-4341-B8AD-2FE69F465D51}"/>
                </a:ext>
              </a:extLst>
            </p:cNvPr>
            <p:cNvSpPr/>
            <p:nvPr/>
          </p:nvSpPr>
          <p:spPr>
            <a:xfrm>
              <a:off x="1533024" y="2680588"/>
              <a:ext cx="6327459" cy="770214"/>
            </a:xfrm>
            <a:prstGeom prst="rect">
              <a:avLst/>
            </a:prstGeom>
            <a:noFill/>
            <a:ln w="28575">
              <a:solidFill>
                <a:srgbClr val="4029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Организация доводит до своих внутренних структур информацию (включая цели и обязанности в части внутреннего контроля), необходимую для функционирования системы внутреннего контроля</a:t>
              </a:r>
              <a:r>
                <a:rPr lang="ru-RU" dirty="0"/>
                <a:t>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EA1C0AD-FAE3-1949-9862-03814092C7D3}"/>
                </a:ext>
              </a:extLst>
            </p:cNvPr>
            <p:cNvSpPr/>
            <p:nvPr/>
          </p:nvSpPr>
          <p:spPr>
            <a:xfrm>
              <a:off x="1262103" y="2586885"/>
              <a:ext cx="491999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598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8CA716C-1A1F-9F4C-84F3-28DB75944601}"/>
              </a:ext>
            </a:extLst>
          </p:cNvPr>
          <p:cNvSpPr/>
          <p:nvPr/>
        </p:nvSpPr>
        <p:spPr>
          <a:xfrm>
            <a:off x="383865" y="2013382"/>
            <a:ext cx="1943042" cy="513928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13.1 </a:t>
            </a:r>
            <a:r>
              <a:rPr lang="ru-RU" sz="1200" dirty="0">
                <a:solidFill>
                  <a:schemeClr val="tx1"/>
                </a:solidFill>
              </a:rPr>
              <a:t>Определяет требования к информации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28E588-37BC-BB42-9F97-09BCD830918E}"/>
              </a:ext>
            </a:extLst>
          </p:cNvPr>
          <p:cNvSpPr/>
          <p:nvPr/>
        </p:nvSpPr>
        <p:spPr>
          <a:xfrm>
            <a:off x="383865" y="2643587"/>
            <a:ext cx="1943043" cy="62715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13.3 </a:t>
            </a:r>
            <a:r>
              <a:rPr lang="ru-RU" sz="1200" dirty="0">
                <a:solidFill>
                  <a:schemeClr val="tx1"/>
                </a:solidFill>
              </a:rPr>
              <a:t>Преобразует актуальные данные в информацию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8D426B-74F9-2340-9CB8-F5E448CAEA04}"/>
              </a:ext>
            </a:extLst>
          </p:cNvPr>
          <p:cNvSpPr/>
          <p:nvPr/>
        </p:nvSpPr>
        <p:spPr>
          <a:xfrm>
            <a:off x="2406326" y="2635095"/>
            <a:ext cx="1988103" cy="635641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13.4 </a:t>
            </a:r>
            <a:r>
              <a:rPr lang="ru-RU" sz="1200" dirty="0">
                <a:solidFill>
                  <a:schemeClr val="tx1"/>
                </a:solidFill>
              </a:rPr>
              <a:t>Сохраняет качество в процессе преобразования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EC54AC-4A7A-6343-81B9-98FD570F13F2}"/>
              </a:ext>
            </a:extLst>
          </p:cNvPr>
          <p:cNvSpPr/>
          <p:nvPr/>
        </p:nvSpPr>
        <p:spPr>
          <a:xfrm>
            <a:off x="2406326" y="2013382"/>
            <a:ext cx="1988103" cy="513929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ТФ</a:t>
            </a:r>
            <a:r>
              <a:rPr lang="en-US" sz="1100" dirty="0">
                <a:solidFill>
                  <a:schemeClr val="tx1"/>
                </a:solidFill>
              </a:rPr>
              <a:t> 13.2 </a:t>
            </a:r>
            <a:r>
              <a:rPr lang="ru-RU" sz="1200" dirty="0">
                <a:solidFill>
                  <a:schemeClr val="tx1"/>
                </a:solidFill>
              </a:rPr>
              <a:t>Задействует внутренние и внешние источники данных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74B8A5-E97B-0B4C-A9DB-1766FDF4F484}"/>
              </a:ext>
            </a:extLst>
          </p:cNvPr>
          <p:cNvSpPr/>
          <p:nvPr/>
        </p:nvSpPr>
        <p:spPr>
          <a:xfrm>
            <a:off x="383870" y="1248064"/>
            <a:ext cx="3956776" cy="651233"/>
          </a:xfrm>
          <a:prstGeom prst="rect">
            <a:avLst/>
          </a:prstGeom>
          <a:noFill/>
          <a:ln w="28575">
            <a:solidFill>
              <a:srgbClr val="4029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Организация получает или формирует актуальную, качественную информацию, необходимую для функционирования системы внутреннего контроля.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8B26998D-22D1-BB40-96AB-E2220ADB6788}"/>
              </a:ext>
            </a:extLst>
          </p:cNvPr>
          <p:cNvSpPr/>
          <p:nvPr/>
        </p:nvSpPr>
        <p:spPr>
          <a:xfrm>
            <a:off x="151445" y="1139112"/>
            <a:ext cx="464840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164778-B2A8-574E-B079-3CEA20AE5749}"/>
              </a:ext>
            </a:extLst>
          </p:cNvPr>
          <p:cNvSpPr/>
          <p:nvPr/>
        </p:nvSpPr>
        <p:spPr>
          <a:xfrm>
            <a:off x="399509" y="5460662"/>
            <a:ext cx="1453911" cy="89029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15.1 </a:t>
            </a:r>
            <a:r>
              <a:rPr lang="ru-RU" sz="1200" dirty="0">
                <a:solidFill>
                  <a:schemeClr val="tx1"/>
                </a:solidFill>
              </a:rPr>
              <a:t>Доводит информацию до внешних сторон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B78DEB-CB62-BB44-AF8E-FE907F61793E}"/>
              </a:ext>
            </a:extLst>
          </p:cNvPr>
          <p:cNvSpPr/>
          <p:nvPr/>
        </p:nvSpPr>
        <p:spPr>
          <a:xfrm>
            <a:off x="6860224" y="2030495"/>
            <a:ext cx="1979297" cy="86515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14.2 </a:t>
            </a:r>
            <a:r>
              <a:rPr lang="ru-RU" sz="1200" dirty="0">
                <a:solidFill>
                  <a:schemeClr val="tx1"/>
                </a:solidFill>
              </a:rPr>
              <a:t>Доводит информацию до руководящих органов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37F4CF-F2D8-034D-A020-A9BF5840C736}"/>
              </a:ext>
            </a:extLst>
          </p:cNvPr>
          <p:cNvSpPr/>
          <p:nvPr/>
        </p:nvSpPr>
        <p:spPr>
          <a:xfrm>
            <a:off x="4792703" y="3138938"/>
            <a:ext cx="1943043" cy="89029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14.3 </a:t>
            </a:r>
            <a:r>
              <a:rPr lang="ru-RU" sz="1200" dirty="0">
                <a:solidFill>
                  <a:schemeClr val="tx1"/>
                </a:solidFill>
              </a:rPr>
              <a:t>Организует отдельные каналы доведения информации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99A30A-B34E-F346-919F-C9544B21E74C}"/>
              </a:ext>
            </a:extLst>
          </p:cNvPr>
          <p:cNvSpPr/>
          <p:nvPr/>
        </p:nvSpPr>
        <p:spPr>
          <a:xfrm>
            <a:off x="6860224" y="3138938"/>
            <a:ext cx="1979297" cy="89029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14.4 </a:t>
            </a:r>
            <a:r>
              <a:rPr lang="ru-RU" sz="1200" dirty="0">
                <a:solidFill>
                  <a:schemeClr val="tx1"/>
                </a:solidFill>
              </a:rPr>
              <a:t>Подбирает подходящий способ доведения информации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02A79F5-A311-2242-88B6-10FEAA38CFC9}"/>
              </a:ext>
            </a:extLst>
          </p:cNvPr>
          <p:cNvSpPr/>
          <p:nvPr/>
        </p:nvSpPr>
        <p:spPr>
          <a:xfrm>
            <a:off x="4735467" y="1245122"/>
            <a:ext cx="4104054" cy="642731"/>
          </a:xfrm>
          <a:prstGeom prst="rect">
            <a:avLst/>
          </a:prstGeom>
          <a:noFill/>
          <a:ln w="28575">
            <a:solidFill>
              <a:srgbClr val="4029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Организация доводит до своих внутренних структур информацию (включая цели и обязанности в части внутреннего контроля), необходимую для функционирования системы внутреннего контроля</a:t>
            </a:r>
            <a:r>
              <a:rPr lang="ru-RU" sz="1100" dirty="0"/>
              <a:t>.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6864D17-01A6-D340-8041-6A9B59A69E9E}"/>
              </a:ext>
            </a:extLst>
          </p:cNvPr>
          <p:cNvSpPr/>
          <p:nvPr/>
        </p:nvSpPr>
        <p:spPr>
          <a:xfrm>
            <a:off x="2671544" y="4438474"/>
            <a:ext cx="3951112" cy="787894"/>
          </a:xfrm>
          <a:prstGeom prst="rect">
            <a:avLst/>
          </a:prstGeom>
          <a:noFill/>
          <a:ln w="28575">
            <a:solidFill>
              <a:srgbClr val="4029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  </a:t>
            </a:r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Организация доводит до внешних сторон информацию о вопросах, влияющих на функционирование системы внутреннего контроля</a:t>
            </a:r>
            <a:r>
              <a:rPr lang="en-US" sz="12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B9FE32A-EC95-4346-B9FA-03D75D85054E}"/>
              </a:ext>
            </a:extLst>
          </p:cNvPr>
          <p:cNvSpPr/>
          <p:nvPr/>
        </p:nvSpPr>
        <p:spPr>
          <a:xfrm>
            <a:off x="5334210" y="5483845"/>
            <a:ext cx="1646681" cy="89029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15.4 </a:t>
            </a:r>
            <a:r>
              <a:rPr lang="ru-RU" sz="1200" dirty="0">
                <a:solidFill>
                  <a:schemeClr val="tx1"/>
                </a:solidFill>
              </a:rPr>
              <a:t>Организует отдельные каналы доведения информации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750AE5C-34F7-674E-9245-AA2D4F8206DC}"/>
              </a:ext>
            </a:extLst>
          </p:cNvPr>
          <p:cNvSpPr/>
          <p:nvPr/>
        </p:nvSpPr>
        <p:spPr>
          <a:xfrm>
            <a:off x="3682727" y="5486837"/>
            <a:ext cx="1423403" cy="890295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15.3 </a:t>
            </a:r>
            <a:r>
              <a:rPr lang="ru-RU" sz="1200" dirty="0">
                <a:solidFill>
                  <a:schemeClr val="tx1"/>
                </a:solidFill>
              </a:rPr>
              <a:t>Доводит информацию до руководящих органов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8ADC3C-59CD-7C45-8720-7310D2335956}"/>
              </a:ext>
            </a:extLst>
          </p:cNvPr>
          <p:cNvSpPr/>
          <p:nvPr/>
        </p:nvSpPr>
        <p:spPr>
          <a:xfrm>
            <a:off x="383296" y="337310"/>
            <a:ext cx="8439996" cy="549152"/>
          </a:xfrm>
          <a:prstGeom prst="rect">
            <a:avLst/>
          </a:prstGeom>
          <a:solidFill>
            <a:srgbClr val="4029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ИНФОРМАЦИЯ И КОММУНИКАЦИЯ </a:t>
            </a:r>
            <a:r>
              <a:rPr lang="en-US" sz="2000" b="1" dirty="0"/>
              <a:t>: </a:t>
            </a:r>
            <a:r>
              <a:rPr lang="ru-RU" sz="2000" b="1" dirty="0"/>
              <a:t>ПРИНЦИПЫ И «ТОЧКИ ФОКУСА»</a:t>
            </a:r>
            <a:endParaRPr lang="en-US" sz="2000" b="1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3C72A05-245F-2249-B985-EBA363E32BA2}"/>
              </a:ext>
            </a:extLst>
          </p:cNvPr>
          <p:cNvSpPr/>
          <p:nvPr/>
        </p:nvSpPr>
        <p:spPr>
          <a:xfrm>
            <a:off x="383865" y="3408066"/>
            <a:ext cx="4010564" cy="62715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13.5 </a:t>
            </a:r>
            <a:r>
              <a:rPr lang="ru-RU" sz="1200" dirty="0">
                <a:solidFill>
                  <a:schemeClr val="tx1"/>
                </a:solidFill>
              </a:rPr>
              <a:t>Учитывает затраты и выгоды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843793-4C4B-0841-8AD4-9DA200E8E903}"/>
              </a:ext>
            </a:extLst>
          </p:cNvPr>
          <p:cNvSpPr txBox="1"/>
          <p:nvPr/>
        </p:nvSpPr>
        <p:spPr>
          <a:xfrm>
            <a:off x="6488935" y="15533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26B4D8E-7F60-8B4A-914B-840F0EE943E7}"/>
              </a:ext>
            </a:extLst>
          </p:cNvPr>
          <p:cNvSpPr/>
          <p:nvPr/>
        </p:nvSpPr>
        <p:spPr>
          <a:xfrm>
            <a:off x="4503047" y="1115838"/>
            <a:ext cx="464840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8D03368-1BE5-F740-9A8F-ECD36054BF26}"/>
              </a:ext>
            </a:extLst>
          </p:cNvPr>
          <p:cNvSpPr/>
          <p:nvPr/>
        </p:nvSpPr>
        <p:spPr>
          <a:xfrm>
            <a:off x="2439124" y="4330690"/>
            <a:ext cx="464840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924293F-7949-4C42-89AC-AAECADEEEDC5}"/>
              </a:ext>
            </a:extLst>
          </p:cNvPr>
          <p:cNvSpPr/>
          <p:nvPr/>
        </p:nvSpPr>
        <p:spPr>
          <a:xfrm>
            <a:off x="2010560" y="5462609"/>
            <a:ext cx="1563150" cy="89029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15.2 </a:t>
            </a:r>
            <a:r>
              <a:rPr lang="ru-RU" sz="1200" dirty="0">
                <a:solidFill>
                  <a:schemeClr val="tx1"/>
                </a:solidFill>
              </a:rPr>
              <a:t>Обеспечивает поступление входящей информации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E86DB99-29FA-1E43-8447-7D0590C655F7}"/>
              </a:ext>
            </a:extLst>
          </p:cNvPr>
          <p:cNvSpPr/>
          <p:nvPr/>
        </p:nvSpPr>
        <p:spPr>
          <a:xfrm>
            <a:off x="4756562" y="2030495"/>
            <a:ext cx="1945912" cy="89029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14.1 </a:t>
            </a:r>
            <a:r>
              <a:rPr lang="ru-RU" sz="1200" dirty="0">
                <a:solidFill>
                  <a:schemeClr val="tx1"/>
                </a:solidFill>
              </a:rPr>
              <a:t>Доводит информацию, связанную с ВК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BC4667-37BD-CC4E-AEBC-DA90D634A690}"/>
              </a:ext>
            </a:extLst>
          </p:cNvPr>
          <p:cNvSpPr/>
          <p:nvPr/>
        </p:nvSpPr>
        <p:spPr>
          <a:xfrm>
            <a:off x="7194183" y="5483845"/>
            <a:ext cx="1731845" cy="890294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15.5 </a:t>
            </a:r>
            <a:r>
              <a:rPr lang="ru-RU" sz="1200" dirty="0">
                <a:solidFill>
                  <a:schemeClr val="tx1"/>
                </a:solidFill>
              </a:rPr>
              <a:t>Подбирает подходящий способ доведения информации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884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049A67-0B19-9E4D-BBC1-A0F76BDA745C}"/>
              </a:ext>
            </a:extLst>
          </p:cNvPr>
          <p:cNvSpPr/>
          <p:nvPr/>
        </p:nvSpPr>
        <p:spPr>
          <a:xfrm>
            <a:off x="939800" y="204844"/>
            <a:ext cx="7264399" cy="616747"/>
          </a:xfrm>
          <a:prstGeom prst="rect">
            <a:avLst/>
          </a:prstGeom>
          <a:solidFill>
            <a:srgbClr val="40296A"/>
          </a:solidFill>
          <a:ln w="28575">
            <a:solidFill>
              <a:srgbClr val="6B74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Организация получает или формирует актуальную, качественную информацию, необходимую для функционирования системы внутреннего контроля.</a:t>
            </a:r>
            <a:endParaRPr lang="en-US" sz="1400" b="1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.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E41657E-F1F4-FD44-8C85-3D972B263A6B}"/>
              </a:ext>
            </a:extLst>
          </p:cNvPr>
          <p:cNvGrpSpPr/>
          <p:nvPr/>
        </p:nvGrpSpPr>
        <p:grpSpPr>
          <a:xfrm>
            <a:off x="6804430" y="959652"/>
            <a:ext cx="2246882" cy="3587587"/>
            <a:chOff x="6804430" y="959652"/>
            <a:chExt cx="2246882" cy="3587587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8E9530E-405F-FF44-A1A4-CA53A4D254C2}"/>
                </a:ext>
              </a:extLst>
            </p:cNvPr>
            <p:cNvSpPr/>
            <p:nvPr/>
          </p:nvSpPr>
          <p:spPr>
            <a:xfrm>
              <a:off x="6816891" y="959652"/>
              <a:ext cx="2234421" cy="1147060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13.4 </a:t>
              </a:r>
              <a:r>
                <a:rPr lang="ru-RU" sz="1400" b="1" dirty="0">
                  <a:solidFill>
                    <a:schemeClr val="tx1"/>
                  </a:solidFill>
                </a:rPr>
                <a:t>Сохраняет качество в процессе преобразования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223FC121-3698-5C43-808E-B3EC7B2584F4}"/>
                </a:ext>
              </a:extLst>
            </p:cNvPr>
            <p:cNvSpPr/>
            <p:nvPr/>
          </p:nvSpPr>
          <p:spPr>
            <a:xfrm>
              <a:off x="6804430" y="2310760"/>
              <a:ext cx="2155865" cy="2236479"/>
            </a:xfrm>
            <a:prstGeom prst="roundRect">
              <a:avLst/>
            </a:prstGeom>
            <a:ln w="28575">
              <a:solidFill>
                <a:srgbClr val="40296A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dirty="0"/>
                <a:t>Информационные системы производят своевременную, актуальную, точную, полную, доступную, защищенную, проверенную и сохраненную информацию, которая анализируется на предмет ее пригодности для поддержки системы внутреннего контроля</a:t>
              </a:r>
              <a:endParaRPr lang="en-US" sz="11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5BCA304-6675-484C-A7A3-06AD4A343D3B}"/>
              </a:ext>
            </a:extLst>
          </p:cNvPr>
          <p:cNvGrpSpPr/>
          <p:nvPr/>
        </p:nvGrpSpPr>
        <p:grpSpPr>
          <a:xfrm>
            <a:off x="4462781" y="4044733"/>
            <a:ext cx="4552337" cy="2680896"/>
            <a:chOff x="4462781" y="4044733"/>
            <a:chExt cx="4552337" cy="2680896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0564CE9-17DE-934E-B6B6-852FB273ECAB}"/>
                </a:ext>
              </a:extLst>
            </p:cNvPr>
            <p:cNvSpPr/>
            <p:nvPr/>
          </p:nvSpPr>
          <p:spPr>
            <a:xfrm>
              <a:off x="4731539" y="4044733"/>
              <a:ext cx="1791674" cy="1028066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13.5 </a:t>
              </a:r>
              <a:r>
                <a:rPr lang="ru-RU" sz="1400" b="1" dirty="0">
                  <a:solidFill>
                    <a:schemeClr val="tx1"/>
                  </a:solidFill>
                </a:rPr>
                <a:t>Учитывает затраты и выгоды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18F22FB8-B018-0F40-8AB2-5857ECE7D6C7}"/>
                </a:ext>
              </a:extLst>
            </p:cNvPr>
            <p:cNvSpPr/>
            <p:nvPr/>
          </p:nvSpPr>
          <p:spPr>
            <a:xfrm>
              <a:off x="4462781" y="5186764"/>
              <a:ext cx="2329190" cy="1538865"/>
            </a:xfrm>
            <a:prstGeom prst="roundRect">
              <a:avLst/>
            </a:prstGeom>
            <a:ln w="28575">
              <a:solidFill>
                <a:srgbClr val="40296A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Передаваемая информация по характеру, количеству и точности соответствует целям и способствует их достижению</a:t>
              </a:r>
              <a:endParaRPr lang="en-US" sz="1400" dirty="0"/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2E83FB66-A5CE-FC42-941D-F9462A6660BA}"/>
                </a:ext>
              </a:extLst>
            </p:cNvPr>
            <p:cNvSpPr/>
            <p:nvPr/>
          </p:nvSpPr>
          <p:spPr>
            <a:xfrm>
              <a:off x="7083645" y="5192620"/>
              <a:ext cx="1931472" cy="617157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Необходимость поддерживать правильный баланс</a:t>
              </a:r>
              <a:endParaRPr lang="en-US" sz="1400" dirty="0"/>
            </a:p>
          </p:txBody>
        </p:sp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6E65EE10-571D-8049-89BD-F49C8560B932}"/>
                </a:ext>
              </a:extLst>
            </p:cNvPr>
            <p:cNvSpPr/>
            <p:nvPr/>
          </p:nvSpPr>
          <p:spPr>
            <a:xfrm>
              <a:off x="7083646" y="5912591"/>
              <a:ext cx="1931472" cy="796164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Рассмотреть комплекс официальных и неофициальных способов коммуникации</a:t>
              </a:r>
              <a:endParaRPr lang="en-US" sz="1200" dirty="0"/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DB91D444-6902-D847-8D2C-B1F516F4C74C}"/>
              </a:ext>
            </a:extLst>
          </p:cNvPr>
          <p:cNvSpPr/>
          <p:nvPr/>
        </p:nvSpPr>
        <p:spPr>
          <a:xfrm>
            <a:off x="1051778" y="336809"/>
            <a:ext cx="486015" cy="3528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13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0E353F57-D809-DE44-81DC-BB5D246F6AFD}"/>
              </a:ext>
            </a:extLst>
          </p:cNvPr>
          <p:cNvGrpSpPr/>
          <p:nvPr/>
        </p:nvGrpSpPr>
        <p:grpSpPr>
          <a:xfrm>
            <a:off x="92688" y="1035560"/>
            <a:ext cx="6553838" cy="1209676"/>
            <a:chOff x="92688" y="1035560"/>
            <a:chExt cx="6553838" cy="1209676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9350344-000A-C248-9BFC-6EA9D623F992}"/>
                </a:ext>
              </a:extLst>
            </p:cNvPr>
            <p:cNvGrpSpPr/>
            <p:nvPr/>
          </p:nvGrpSpPr>
          <p:grpSpPr>
            <a:xfrm>
              <a:off x="92688" y="1035560"/>
              <a:ext cx="6553838" cy="1209676"/>
              <a:chOff x="83959" y="1018694"/>
              <a:chExt cx="6553838" cy="1209676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6E874B03-A900-D44F-B996-7F2D138B961B}"/>
                  </a:ext>
                </a:extLst>
              </p:cNvPr>
              <p:cNvSpPr/>
              <p:nvPr/>
            </p:nvSpPr>
            <p:spPr>
              <a:xfrm>
                <a:off x="83959" y="1018694"/>
                <a:ext cx="1833533" cy="1209676"/>
              </a:xfrm>
              <a:prstGeom prst="ellipse">
                <a:avLst/>
              </a:prstGeom>
              <a:gradFill flip="none" rotWithShape="1">
                <a:gsLst>
                  <a:gs pos="0">
                    <a:srgbClr val="9B55CE">
                      <a:tint val="66000"/>
                      <a:satMod val="160000"/>
                    </a:srgbClr>
                  </a:gs>
                  <a:gs pos="0">
                    <a:srgbClr val="9B55CE">
                      <a:tint val="44500"/>
                      <a:satMod val="160000"/>
                    </a:srgbClr>
                  </a:gs>
                  <a:gs pos="100000">
                    <a:srgbClr val="9B55CE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400" b="1" dirty="0">
                    <a:solidFill>
                      <a:schemeClr val="tx1"/>
                    </a:solidFill>
                  </a:rPr>
                  <a:t>ТФ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 13.1 </a:t>
                </a:r>
                <a:r>
                  <a:rPr lang="ru-RU" sz="1400" b="1" dirty="0">
                    <a:solidFill>
                      <a:schemeClr val="tx1"/>
                    </a:solidFill>
                  </a:rPr>
                  <a:t>Определяет требования к информации</a:t>
                </a:r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ounded Rectangle 41">
                <a:extLst>
                  <a:ext uri="{FF2B5EF4-FFF2-40B4-BE49-F238E27FC236}">
                    <a16:creationId xmlns:a16="http://schemas.microsoft.com/office/drawing/2014/main" id="{DCF6F84D-195C-8643-95F9-84D6A6D6C7C2}"/>
                  </a:ext>
                </a:extLst>
              </p:cNvPr>
              <p:cNvSpPr/>
              <p:nvPr/>
            </p:nvSpPr>
            <p:spPr>
              <a:xfrm>
                <a:off x="2044369" y="1032887"/>
                <a:ext cx="2207167" cy="1183030"/>
              </a:xfrm>
              <a:prstGeom prst="roundRect">
                <a:avLst/>
              </a:prstGeom>
              <a:ln w="28575">
                <a:solidFill>
                  <a:srgbClr val="40296A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/>
                  <a:t>Действует процесс выявления необходимой информации для поддержки функционирования системы внутреннего контроля</a:t>
                </a:r>
                <a:endParaRPr lang="en-US" sz="1400" dirty="0"/>
              </a:p>
            </p:txBody>
          </p:sp>
          <p:sp>
            <p:nvSpPr>
              <p:cNvPr id="47" name="Rounded Rectangle 46">
                <a:extLst>
                  <a:ext uri="{FF2B5EF4-FFF2-40B4-BE49-F238E27FC236}">
                    <a16:creationId xmlns:a16="http://schemas.microsoft.com/office/drawing/2014/main" id="{2B2940CD-FA54-0947-AB49-AE38FF0ED204}"/>
                  </a:ext>
                </a:extLst>
              </p:cNvPr>
              <p:cNvSpPr/>
              <p:nvPr/>
            </p:nvSpPr>
            <p:spPr>
              <a:xfrm>
                <a:off x="4430630" y="1051620"/>
                <a:ext cx="2207167" cy="1145563"/>
              </a:xfrm>
              <a:prstGeom prst="roundRect">
                <a:avLst/>
              </a:prstGeom>
              <a:ln w="28575">
                <a:solidFill>
                  <a:srgbClr val="40296A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b="1" dirty="0"/>
                  <a:t>Коммуникация</a:t>
                </a:r>
                <a:r>
                  <a:rPr lang="en-US" sz="1200" b="1" dirty="0"/>
                  <a:t> </a:t>
                </a:r>
                <a:r>
                  <a:rPr lang="ru-RU" sz="1200" b="1" dirty="0"/>
                  <a:t>–</a:t>
                </a:r>
                <a:r>
                  <a:rPr lang="ru-RU" sz="1200" dirty="0"/>
                  <a:t>непрерывный циклический процесс предоставления, распространения и получения необходимой информации</a:t>
                </a:r>
                <a:endParaRPr lang="en-US" sz="1400" dirty="0"/>
              </a:p>
            </p:txBody>
          </p:sp>
        </p:grp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5E3C7803-423C-A543-98D7-5013955C09B8}"/>
                </a:ext>
              </a:extLst>
            </p:cNvPr>
            <p:cNvCxnSpPr>
              <a:cxnSpLocks/>
            </p:cNvCxnSpPr>
            <p:nvPr/>
          </p:nvCxnSpPr>
          <p:spPr>
            <a:xfrm>
              <a:off x="1921246" y="1640398"/>
              <a:ext cx="126877" cy="870"/>
            </a:xfrm>
            <a:prstGeom prst="straightConnector1">
              <a:avLst/>
            </a:prstGeom>
            <a:ln>
              <a:solidFill>
                <a:srgbClr val="40296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263D3F27-2FD1-5342-94C0-EC2D6D7D8223}"/>
                </a:ext>
              </a:extLst>
            </p:cNvPr>
            <p:cNvCxnSpPr>
              <a:stCxn id="42" idx="3"/>
              <a:endCxn id="47" idx="1"/>
            </p:cNvCxnSpPr>
            <p:nvPr/>
          </p:nvCxnSpPr>
          <p:spPr>
            <a:xfrm>
              <a:off x="4260265" y="1641268"/>
              <a:ext cx="179094" cy="0"/>
            </a:xfrm>
            <a:prstGeom prst="straightConnector1">
              <a:avLst/>
            </a:prstGeom>
            <a:ln>
              <a:solidFill>
                <a:srgbClr val="40296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2A31388B-CF09-E746-A519-5167ACBBB597}"/>
              </a:ext>
            </a:extLst>
          </p:cNvPr>
          <p:cNvGrpSpPr/>
          <p:nvPr/>
        </p:nvGrpSpPr>
        <p:grpSpPr>
          <a:xfrm>
            <a:off x="196164" y="2336264"/>
            <a:ext cx="6532420" cy="1594504"/>
            <a:chOff x="196164" y="2336264"/>
            <a:chExt cx="6532420" cy="159450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66F8C68-C663-4D44-AB74-D092958274C7}"/>
                </a:ext>
              </a:extLst>
            </p:cNvPr>
            <p:cNvGrpSpPr/>
            <p:nvPr/>
          </p:nvGrpSpPr>
          <p:grpSpPr>
            <a:xfrm>
              <a:off x="196164" y="2336264"/>
              <a:ext cx="6532420" cy="1594504"/>
              <a:chOff x="2457" y="2348494"/>
              <a:chExt cx="6532420" cy="1594504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6ADC24A6-09EE-BD4B-B5F4-57D572FAA00D}"/>
                  </a:ext>
                </a:extLst>
              </p:cNvPr>
              <p:cNvSpPr/>
              <p:nvPr/>
            </p:nvSpPr>
            <p:spPr>
              <a:xfrm>
                <a:off x="2457" y="2551691"/>
                <a:ext cx="1891997" cy="1304877"/>
              </a:xfrm>
              <a:prstGeom prst="ellipse">
                <a:avLst/>
              </a:prstGeom>
              <a:gradFill flip="none" rotWithShape="1">
                <a:gsLst>
                  <a:gs pos="0">
                    <a:srgbClr val="9B55CE">
                      <a:tint val="66000"/>
                      <a:satMod val="160000"/>
                    </a:srgbClr>
                  </a:gs>
                  <a:gs pos="0">
                    <a:srgbClr val="9B55CE">
                      <a:tint val="44500"/>
                      <a:satMod val="160000"/>
                    </a:srgbClr>
                  </a:gs>
                  <a:gs pos="100000">
                    <a:srgbClr val="9B55CE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400" b="1" dirty="0">
                    <a:solidFill>
                      <a:schemeClr val="tx1"/>
                    </a:solidFill>
                  </a:rPr>
                  <a:t>ТФ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 13.3 </a:t>
                </a:r>
                <a:r>
                  <a:rPr lang="ru-RU" sz="1400" b="1" dirty="0">
                    <a:solidFill>
                      <a:schemeClr val="tx1"/>
                    </a:solidFill>
                  </a:rPr>
                  <a:t>Преобразует актуальные данные в информацию</a:t>
                </a:r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ounded Rectangle 59">
                <a:extLst>
                  <a:ext uri="{FF2B5EF4-FFF2-40B4-BE49-F238E27FC236}">
                    <a16:creationId xmlns:a16="http://schemas.microsoft.com/office/drawing/2014/main" id="{85AEF29F-EDBA-C142-B94D-1C6A87719F44}"/>
                  </a:ext>
                </a:extLst>
              </p:cNvPr>
              <p:cNvSpPr/>
              <p:nvPr/>
            </p:nvSpPr>
            <p:spPr>
              <a:xfrm>
                <a:off x="2058346" y="3384262"/>
                <a:ext cx="4474522" cy="558736"/>
              </a:xfrm>
              <a:prstGeom prst="roundRect">
                <a:avLst/>
              </a:prstGeom>
              <a:ln w="28575">
                <a:solidFill>
                  <a:srgbClr val="40296A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/>
                  <a:t>Информация</a:t>
                </a:r>
                <a:r>
                  <a:rPr lang="en-US" sz="1400" dirty="0"/>
                  <a:t> </a:t>
                </a:r>
                <a:r>
                  <a:rPr lang="ru-RU" sz="1400" dirty="0"/>
                  <a:t>это данные, скомпонованные и обобщенные на основе их соответствия требованиям, предъявляемым к информации</a:t>
                </a:r>
                <a:endParaRPr lang="en-US" sz="1400" dirty="0"/>
              </a:p>
            </p:txBody>
          </p:sp>
          <p:sp>
            <p:nvSpPr>
              <p:cNvPr id="62" name="Rounded Rectangle 61">
                <a:extLst>
                  <a:ext uri="{FF2B5EF4-FFF2-40B4-BE49-F238E27FC236}">
                    <a16:creationId xmlns:a16="http://schemas.microsoft.com/office/drawing/2014/main" id="{7C283ED1-2D1C-BC40-A9C2-BB222668DF0F}"/>
                  </a:ext>
                </a:extLst>
              </p:cNvPr>
              <p:cNvSpPr/>
              <p:nvPr/>
            </p:nvSpPr>
            <p:spPr>
              <a:xfrm>
                <a:off x="2026317" y="2348494"/>
                <a:ext cx="1888373" cy="901741"/>
              </a:xfrm>
              <a:prstGeom prst="roundRect">
                <a:avLst/>
              </a:prstGeom>
              <a:ln w="28575">
                <a:solidFill>
                  <a:srgbClr val="40296A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/>
                  <a:t>Информационные системы обрабатывают и преобразуют данные в информацию</a:t>
                </a:r>
                <a:endParaRPr lang="en-US" sz="1200" dirty="0"/>
              </a:p>
            </p:txBody>
          </p:sp>
          <p:sp>
            <p:nvSpPr>
              <p:cNvPr id="64" name="Rounded Rectangle 63">
                <a:extLst>
                  <a:ext uri="{FF2B5EF4-FFF2-40B4-BE49-F238E27FC236}">
                    <a16:creationId xmlns:a16="http://schemas.microsoft.com/office/drawing/2014/main" id="{A0FF5312-8882-1341-B827-B8B8A8260291}"/>
                  </a:ext>
                </a:extLst>
              </p:cNvPr>
              <p:cNvSpPr/>
              <p:nvPr/>
            </p:nvSpPr>
            <p:spPr>
              <a:xfrm>
                <a:off x="4105973" y="2348495"/>
                <a:ext cx="2428904" cy="901741"/>
              </a:xfrm>
              <a:prstGeom prst="roundRect">
                <a:avLst/>
              </a:prstGeom>
              <a:ln w="28575">
                <a:solidFill>
                  <a:srgbClr val="40296A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b="1" dirty="0"/>
                  <a:t>Информационные системы </a:t>
                </a:r>
                <a:r>
                  <a:rPr lang="ru-RU" sz="1400" dirty="0"/>
                  <a:t>охватывают людей, процессы, данные и технологию</a:t>
                </a:r>
                <a:endParaRPr lang="en-US" sz="1400" dirty="0"/>
              </a:p>
            </p:txBody>
          </p:sp>
        </p:grp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ADA6F0B-B161-C042-A9B9-B576FF928B7E}"/>
                </a:ext>
              </a:extLst>
            </p:cNvPr>
            <p:cNvCxnSpPr>
              <a:cxnSpLocks/>
            </p:cNvCxnSpPr>
            <p:nvPr/>
          </p:nvCxnSpPr>
          <p:spPr>
            <a:xfrm>
              <a:off x="1646209" y="2641545"/>
              <a:ext cx="564480" cy="0"/>
            </a:xfrm>
            <a:prstGeom prst="straightConnector1">
              <a:avLst/>
            </a:prstGeom>
            <a:ln>
              <a:solidFill>
                <a:srgbClr val="40296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4503A031-BBBC-9549-8A1E-813B4D79CA83}"/>
                </a:ext>
              </a:extLst>
            </p:cNvPr>
            <p:cNvCxnSpPr>
              <a:stCxn id="62" idx="3"/>
              <a:endCxn id="64" idx="1"/>
            </p:cNvCxnSpPr>
            <p:nvPr/>
          </p:nvCxnSpPr>
          <p:spPr>
            <a:xfrm>
              <a:off x="4108397" y="2787135"/>
              <a:ext cx="191283" cy="1"/>
            </a:xfrm>
            <a:prstGeom prst="straightConnector1">
              <a:avLst/>
            </a:prstGeom>
            <a:ln>
              <a:solidFill>
                <a:srgbClr val="40296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C0FA1B12-1F58-5E47-B7D2-30B463D164C5}"/>
                </a:ext>
              </a:extLst>
            </p:cNvPr>
            <p:cNvCxnSpPr>
              <a:stCxn id="62" idx="2"/>
            </p:cNvCxnSpPr>
            <p:nvPr/>
          </p:nvCxnSpPr>
          <p:spPr>
            <a:xfrm flipH="1">
              <a:off x="3164210" y="3238005"/>
              <a:ext cx="1" cy="121898"/>
            </a:xfrm>
            <a:prstGeom prst="straightConnector1">
              <a:avLst/>
            </a:prstGeom>
            <a:ln>
              <a:solidFill>
                <a:srgbClr val="40296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83AE965-3A21-9F43-AA06-48E89D55F105}"/>
              </a:ext>
            </a:extLst>
          </p:cNvPr>
          <p:cNvGrpSpPr/>
          <p:nvPr/>
        </p:nvGrpSpPr>
        <p:grpSpPr>
          <a:xfrm>
            <a:off x="92688" y="4095453"/>
            <a:ext cx="3819532" cy="2630176"/>
            <a:chOff x="92688" y="4095453"/>
            <a:chExt cx="3819532" cy="2630176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E8983E5-45CC-9F4E-8045-45BD673484D5}"/>
                </a:ext>
              </a:extLst>
            </p:cNvPr>
            <p:cNvGrpSpPr/>
            <p:nvPr/>
          </p:nvGrpSpPr>
          <p:grpSpPr>
            <a:xfrm>
              <a:off x="92688" y="4095453"/>
              <a:ext cx="3819532" cy="2630176"/>
              <a:chOff x="95158" y="4095454"/>
              <a:chExt cx="3819532" cy="2630176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BEFD44D4-92FF-CA4D-BF8B-F009E3A015B0}"/>
                  </a:ext>
                </a:extLst>
              </p:cNvPr>
              <p:cNvSpPr/>
              <p:nvPr/>
            </p:nvSpPr>
            <p:spPr>
              <a:xfrm>
                <a:off x="725063" y="4095454"/>
                <a:ext cx="2548473" cy="1017270"/>
              </a:xfrm>
              <a:prstGeom prst="ellipse">
                <a:avLst/>
              </a:prstGeom>
              <a:gradFill flip="none" rotWithShape="1">
                <a:gsLst>
                  <a:gs pos="0">
                    <a:srgbClr val="9B55CE">
                      <a:tint val="66000"/>
                      <a:satMod val="160000"/>
                    </a:srgbClr>
                  </a:gs>
                  <a:gs pos="0">
                    <a:srgbClr val="9B55CE">
                      <a:tint val="44500"/>
                      <a:satMod val="160000"/>
                    </a:srgbClr>
                  </a:gs>
                  <a:gs pos="100000">
                    <a:srgbClr val="9B55CE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400" b="1" dirty="0">
                    <a:solidFill>
                      <a:schemeClr val="tx1"/>
                    </a:solidFill>
                  </a:rPr>
                  <a:t>ТФ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 13.2 </a:t>
                </a:r>
                <a:r>
                  <a:rPr lang="ru-RU" sz="1400" b="1" dirty="0">
                    <a:solidFill>
                      <a:schemeClr val="tx1"/>
                    </a:solidFill>
                  </a:rPr>
                  <a:t>Задействует внутренние и внешние источники данных</a:t>
                </a:r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ounded Rectangle 27">
                <a:extLst>
                  <a:ext uri="{FF2B5EF4-FFF2-40B4-BE49-F238E27FC236}">
                    <a16:creationId xmlns:a16="http://schemas.microsoft.com/office/drawing/2014/main" id="{1717A05D-575C-6D4B-91A5-A226ED3042B0}"/>
                  </a:ext>
                </a:extLst>
              </p:cNvPr>
              <p:cNvSpPr/>
              <p:nvPr/>
            </p:nvSpPr>
            <p:spPr>
              <a:xfrm>
                <a:off x="95158" y="5228388"/>
                <a:ext cx="1807785" cy="1497242"/>
              </a:xfrm>
              <a:prstGeom prst="roundRect">
                <a:avLst/>
              </a:prstGeom>
              <a:ln w="28575">
                <a:solidFill>
                  <a:srgbClr val="40296A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b="1" dirty="0"/>
                  <a:t>Внутренние источники </a:t>
                </a:r>
                <a:r>
                  <a:rPr lang="ru-RU" sz="1200" dirty="0"/>
                  <a:t>включают в себя</a:t>
                </a:r>
                <a:r>
                  <a:rPr lang="en-US" sz="1200" dirty="0"/>
                  <a:t>:</a:t>
                </a:r>
              </a:p>
              <a:p>
                <a:pPr algn="ctr"/>
                <a:r>
                  <a:rPr lang="ru-RU" sz="1200" dirty="0"/>
                  <a:t>эл. почту</a:t>
                </a:r>
                <a:r>
                  <a:rPr lang="en-US" sz="1200" dirty="0"/>
                  <a:t>,</a:t>
                </a:r>
                <a:r>
                  <a:rPr lang="ru-RU" sz="1200" dirty="0"/>
                  <a:t> аналитику данных</a:t>
                </a:r>
                <a:r>
                  <a:rPr lang="en-US" sz="1200" dirty="0"/>
                  <a:t>, </a:t>
                </a:r>
                <a:r>
                  <a:rPr lang="ru-RU" sz="1200" dirty="0"/>
                  <a:t>финансовые отчеты</a:t>
                </a:r>
                <a:r>
                  <a:rPr lang="en-US" sz="1200" dirty="0"/>
                  <a:t>, </a:t>
                </a:r>
                <a:r>
                  <a:rPr lang="ru-RU" sz="1200" dirty="0"/>
                  <a:t>отчеты об исполнении бюджета</a:t>
                </a:r>
                <a:endParaRPr lang="en-US" sz="1200" dirty="0"/>
              </a:p>
            </p:txBody>
          </p:sp>
          <p:sp>
            <p:nvSpPr>
              <p:cNvPr id="66" name="Rounded Rectangle 65">
                <a:extLst>
                  <a:ext uri="{FF2B5EF4-FFF2-40B4-BE49-F238E27FC236}">
                    <a16:creationId xmlns:a16="http://schemas.microsoft.com/office/drawing/2014/main" id="{98533914-6FA5-384C-8CD0-A47C97FE45C4}"/>
                  </a:ext>
                </a:extLst>
              </p:cNvPr>
              <p:cNvSpPr/>
              <p:nvPr/>
            </p:nvSpPr>
            <p:spPr>
              <a:xfrm>
                <a:off x="2060355" y="5234622"/>
                <a:ext cx="1854335" cy="1491008"/>
              </a:xfrm>
              <a:prstGeom prst="roundRect">
                <a:avLst/>
              </a:prstGeom>
              <a:ln w="28575">
                <a:solidFill>
                  <a:srgbClr val="40296A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b="1" dirty="0"/>
                  <a:t>Внешние источники </a:t>
                </a:r>
                <a:r>
                  <a:rPr lang="ru-RU" sz="1200" dirty="0"/>
                  <a:t>включают в себя</a:t>
                </a:r>
                <a:r>
                  <a:rPr lang="en-US" sz="1200" dirty="0"/>
                  <a:t>:</a:t>
                </a:r>
              </a:p>
              <a:p>
                <a:pPr algn="ctr"/>
                <a:r>
                  <a:rPr lang="ru-RU" sz="1200" dirty="0"/>
                  <a:t>парламентские дебаты</a:t>
                </a:r>
                <a:r>
                  <a:rPr lang="en-US" sz="1200" dirty="0"/>
                  <a:t>; </a:t>
                </a:r>
                <a:r>
                  <a:rPr lang="ru-RU" sz="1200" dirty="0"/>
                  <a:t>результаты опросов</a:t>
                </a:r>
                <a:r>
                  <a:rPr lang="en-US" sz="1200" dirty="0"/>
                  <a:t>, </a:t>
                </a:r>
                <a:r>
                  <a:rPr lang="ru-RU" sz="1200" dirty="0"/>
                  <a:t>международные договоры, и т.д.</a:t>
                </a:r>
                <a:endParaRPr lang="en-US" sz="1200" dirty="0"/>
              </a:p>
            </p:txBody>
          </p:sp>
        </p:grp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0C01572C-B320-3242-B57F-FDC9D5BB3198}"/>
                </a:ext>
              </a:extLst>
            </p:cNvPr>
            <p:cNvCxnSpPr>
              <a:stCxn id="21" idx="3"/>
              <a:endCxn id="28" idx="0"/>
            </p:cNvCxnSpPr>
            <p:nvPr/>
          </p:nvCxnSpPr>
          <p:spPr>
            <a:xfrm flipH="1">
              <a:off x="996581" y="4963747"/>
              <a:ext cx="99227" cy="264640"/>
            </a:xfrm>
            <a:prstGeom prst="straightConnector1">
              <a:avLst/>
            </a:prstGeom>
            <a:ln>
              <a:solidFill>
                <a:srgbClr val="40296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F3496513-55A5-524F-A793-134FAAD06E8D}"/>
                </a:ext>
              </a:extLst>
            </p:cNvPr>
            <p:cNvCxnSpPr>
              <a:cxnSpLocks/>
              <a:stCxn id="21" idx="5"/>
            </p:cNvCxnSpPr>
            <p:nvPr/>
          </p:nvCxnSpPr>
          <p:spPr>
            <a:xfrm>
              <a:off x="2897851" y="4963747"/>
              <a:ext cx="90251" cy="284413"/>
            </a:xfrm>
            <a:prstGeom prst="straightConnector1">
              <a:avLst/>
            </a:prstGeom>
            <a:ln>
              <a:solidFill>
                <a:srgbClr val="40296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0C4BFF92-6044-6842-BA4E-9F4BE14E4ECC}"/>
              </a:ext>
            </a:extLst>
          </p:cNvPr>
          <p:cNvCxnSpPr>
            <a:stCxn id="24" idx="4"/>
            <a:endCxn id="41" idx="0"/>
          </p:cNvCxnSpPr>
          <p:nvPr/>
        </p:nvCxnSpPr>
        <p:spPr>
          <a:xfrm>
            <a:off x="5627376" y="5072799"/>
            <a:ext cx="0" cy="11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879BA62-0334-4845-A538-2CE8C32C1A1D}"/>
              </a:ext>
            </a:extLst>
          </p:cNvPr>
          <p:cNvCxnSpPr>
            <a:stCxn id="41" idx="3"/>
            <a:endCxn id="45" idx="1"/>
          </p:cNvCxnSpPr>
          <p:nvPr/>
        </p:nvCxnSpPr>
        <p:spPr>
          <a:xfrm flipV="1">
            <a:off x="6791971" y="5501199"/>
            <a:ext cx="291674" cy="454998"/>
          </a:xfrm>
          <a:prstGeom prst="straightConnector1">
            <a:avLst/>
          </a:prstGeom>
          <a:ln>
            <a:solidFill>
              <a:srgbClr val="40296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C7FE7D8D-7E1A-5846-93B5-B85341847C19}"/>
              </a:ext>
            </a:extLst>
          </p:cNvPr>
          <p:cNvCxnSpPr>
            <a:stCxn id="41" idx="3"/>
            <a:endCxn id="46" idx="1"/>
          </p:cNvCxnSpPr>
          <p:nvPr/>
        </p:nvCxnSpPr>
        <p:spPr>
          <a:xfrm>
            <a:off x="6791971" y="5956197"/>
            <a:ext cx="291675" cy="354476"/>
          </a:xfrm>
          <a:prstGeom prst="straightConnector1">
            <a:avLst/>
          </a:prstGeom>
          <a:ln>
            <a:solidFill>
              <a:srgbClr val="40296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CE3520C-DC15-B84F-BFFB-152D570C732B}"/>
              </a:ext>
            </a:extLst>
          </p:cNvPr>
          <p:cNvCxnSpPr>
            <a:cxnSpLocks/>
            <a:stCxn id="23" idx="4"/>
            <a:endCxn id="40" idx="0"/>
          </p:cNvCxnSpPr>
          <p:nvPr/>
        </p:nvCxnSpPr>
        <p:spPr>
          <a:xfrm flipH="1">
            <a:off x="7882363" y="2106712"/>
            <a:ext cx="51739" cy="204048"/>
          </a:xfrm>
          <a:prstGeom prst="straightConnector1">
            <a:avLst/>
          </a:prstGeom>
          <a:ln>
            <a:solidFill>
              <a:srgbClr val="40296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582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 19">
            <a:extLst>
              <a:ext uri="{FF2B5EF4-FFF2-40B4-BE49-F238E27FC236}">
                <a16:creationId xmlns:a16="http://schemas.microsoft.com/office/drawing/2014/main" id="{6E874B03-A900-D44F-B996-7F2D138B961B}"/>
              </a:ext>
            </a:extLst>
          </p:cNvPr>
          <p:cNvSpPr/>
          <p:nvPr/>
        </p:nvSpPr>
        <p:spPr>
          <a:xfrm>
            <a:off x="113850" y="862743"/>
            <a:ext cx="2155865" cy="1209676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 14.1 </a:t>
            </a:r>
            <a:r>
              <a:rPr lang="ru-RU" sz="1400" b="1" dirty="0">
                <a:solidFill>
                  <a:schemeClr val="tx1"/>
                </a:solidFill>
              </a:rPr>
              <a:t>Доводит информацию, связанную с ВК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1717A05D-575C-6D4B-91A5-A226ED3042B0}"/>
              </a:ext>
            </a:extLst>
          </p:cNvPr>
          <p:cNvSpPr/>
          <p:nvPr/>
        </p:nvSpPr>
        <p:spPr>
          <a:xfrm>
            <a:off x="9363891" y="936198"/>
            <a:ext cx="1278403" cy="616747"/>
          </a:xfrm>
          <a:prstGeom prst="roundRect">
            <a:avLst/>
          </a:prstGeom>
          <a:ln w="28575">
            <a:solidFill>
              <a:srgbClr val="40296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7C516BBE-719E-A748-B834-1DB6763E7AB6}"/>
              </a:ext>
            </a:extLst>
          </p:cNvPr>
          <p:cNvSpPr/>
          <p:nvPr/>
        </p:nvSpPr>
        <p:spPr>
          <a:xfrm>
            <a:off x="9516291" y="2527259"/>
            <a:ext cx="1278403" cy="901741"/>
          </a:xfrm>
          <a:prstGeom prst="roundRect">
            <a:avLst/>
          </a:prstGeom>
          <a:ln w="28575">
            <a:solidFill>
              <a:srgbClr val="40296A"/>
            </a:solidFill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3DE39CA-D2F3-A34E-8AD4-05FA53CE8710}"/>
              </a:ext>
            </a:extLst>
          </p:cNvPr>
          <p:cNvGrpSpPr/>
          <p:nvPr/>
        </p:nvGrpSpPr>
        <p:grpSpPr>
          <a:xfrm>
            <a:off x="360728" y="147587"/>
            <a:ext cx="8193870" cy="616747"/>
            <a:chOff x="256069" y="166351"/>
            <a:chExt cx="8193870" cy="61674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9049A67-0B19-9E4D-BBC1-A0F76BDA745C}"/>
                </a:ext>
              </a:extLst>
            </p:cNvPr>
            <p:cNvSpPr/>
            <p:nvPr/>
          </p:nvSpPr>
          <p:spPr>
            <a:xfrm>
              <a:off x="484743" y="166351"/>
              <a:ext cx="7965196" cy="616747"/>
            </a:xfrm>
            <a:prstGeom prst="rect">
              <a:avLst/>
            </a:prstGeom>
            <a:solidFill>
              <a:srgbClr val="40296A"/>
            </a:solidFill>
            <a:ln w="28575">
              <a:solidFill>
                <a:srgbClr val="6B74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Организация доводит до своих внутренних структур информацию (включая цели и обязанности в части внутреннего контроля), необходимую для функционирования системы внутреннего контроля.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B91D444-6902-D847-8D2C-B1F516F4C74C}"/>
                </a:ext>
              </a:extLst>
            </p:cNvPr>
            <p:cNvSpPr/>
            <p:nvPr/>
          </p:nvSpPr>
          <p:spPr>
            <a:xfrm>
              <a:off x="256069" y="276822"/>
              <a:ext cx="511728" cy="3528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14</a:t>
              </a:r>
            </a:p>
          </p:txBody>
        </p:sp>
      </p:grp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9E94D136-C4CC-B049-A40D-CD1EF75657CA}"/>
              </a:ext>
            </a:extLst>
          </p:cNvPr>
          <p:cNvSpPr/>
          <p:nvPr/>
        </p:nvSpPr>
        <p:spPr>
          <a:xfrm>
            <a:off x="113850" y="2256237"/>
            <a:ext cx="2155866" cy="1591061"/>
          </a:xfrm>
          <a:prstGeom prst="roundRect">
            <a:avLst/>
          </a:prstGeom>
          <a:ln w="28575">
            <a:solidFill>
              <a:srgbClr val="40296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Налажен процесс передачи необходимой информации, позволяющей персоналу</a:t>
            </a:r>
            <a:r>
              <a:rPr lang="en-US" sz="1400" dirty="0"/>
              <a:t> </a:t>
            </a:r>
            <a:r>
              <a:rPr lang="ru-RU" sz="1400" dirty="0"/>
              <a:t>понимать и выполнять обязанности по внутреннему контролю</a:t>
            </a:r>
            <a:endParaRPr lang="en-US" sz="1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6A12FD5-BD56-764E-8A2A-6CFB8D0DDDED}"/>
              </a:ext>
            </a:extLst>
          </p:cNvPr>
          <p:cNvGrpSpPr/>
          <p:nvPr/>
        </p:nvGrpSpPr>
        <p:grpSpPr>
          <a:xfrm>
            <a:off x="2483995" y="842306"/>
            <a:ext cx="3142690" cy="3179543"/>
            <a:chOff x="2646448" y="810725"/>
            <a:chExt cx="3142690" cy="3179543"/>
          </a:xfrm>
        </p:grpSpPr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0EC4F9FD-0554-E145-800E-0960F1A19F8A}"/>
                </a:ext>
              </a:extLst>
            </p:cNvPr>
            <p:cNvSpPr/>
            <p:nvPr/>
          </p:nvSpPr>
          <p:spPr>
            <a:xfrm>
              <a:off x="2646448" y="810725"/>
              <a:ext cx="3142690" cy="3179543"/>
            </a:xfrm>
            <a:prstGeom prst="roundRect">
              <a:avLst/>
            </a:prstGeom>
            <a:ln w="28575">
              <a:solidFill>
                <a:srgbClr val="40296A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sz="1400" b="1" dirty="0"/>
                <a:t>Ключевые элементы</a:t>
              </a:r>
              <a:endParaRPr lang="en-US" sz="1400" b="1" dirty="0"/>
            </a:p>
          </p:txBody>
        </p:sp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6E65EE10-571D-8049-89BD-F49C8560B932}"/>
                </a:ext>
              </a:extLst>
            </p:cNvPr>
            <p:cNvSpPr/>
            <p:nvPr/>
          </p:nvSpPr>
          <p:spPr>
            <a:xfrm>
              <a:off x="2776785" y="1304154"/>
              <a:ext cx="1326706" cy="1237204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Программы и процедуры внутреннего контроля</a:t>
              </a:r>
              <a:endParaRPr lang="en-US" sz="1400" dirty="0"/>
            </a:p>
          </p:txBody>
        </p:sp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022A2488-D935-E740-BC1D-351701E243A6}"/>
                </a:ext>
              </a:extLst>
            </p:cNvPr>
            <p:cNvSpPr/>
            <p:nvPr/>
          </p:nvSpPr>
          <p:spPr>
            <a:xfrm>
              <a:off x="2776786" y="2622381"/>
              <a:ext cx="1534680" cy="1231710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Роли и ответственность при проведении внутреннего контроля</a:t>
              </a:r>
              <a:endParaRPr lang="en-US" sz="1400" dirty="0"/>
            </a:p>
          </p:txBody>
        </p:sp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7C86288A-E1CD-0B47-BDED-EAE6540A8EC3}"/>
                </a:ext>
              </a:extLst>
            </p:cNvPr>
            <p:cNvSpPr/>
            <p:nvPr/>
          </p:nvSpPr>
          <p:spPr>
            <a:xfrm>
              <a:off x="4217793" y="1287863"/>
              <a:ext cx="1452300" cy="1253495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Важность, актуальность и преимущества внутреннего контроля</a:t>
              </a:r>
              <a:endParaRPr lang="en-US" sz="1400" dirty="0"/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8A8E0759-BAE0-6541-8048-25ADBB9B1DEF}"/>
                </a:ext>
              </a:extLst>
            </p:cNvPr>
            <p:cNvSpPr/>
            <p:nvPr/>
          </p:nvSpPr>
          <p:spPr>
            <a:xfrm>
              <a:off x="4415621" y="2626220"/>
              <a:ext cx="1254472" cy="1201863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300" dirty="0"/>
                <a:t>Средства контроля для доведения информации</a:t>
              </a:r>
              <a:endParaRPr lang="en-US" sz="13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5960711-4941-384C-BB29-29409C0A0B45}"/>
              </a:ext>
            </a:extLst>
          </p:cNvPr>
          <p:cNvGrpSpPr/>
          <p:nvPr/>
        </p:nvGrpSpPr>
        <p:grpSpPr>
          <a:xfrm>
            <a:off x="6149833" y="3835962"/>
            <a:ext cx="2803517" cy="2968493"/>
            <a:chOff x="6149833" y="3835962"/>
            <a:chExt cx="2803517" cy="2968493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ADC24A6-09EE-BD4B-B5F4-57D572FAA00D}"/>
                </a:ext>
              </a:extLst>
            </p:cNvPr>
            <p:cNvSpPr/>
            <p:nvPr/>
          </p:nvSpPr>
          <p:spPr>
            <a:xfrm>
              <a:off x="6192903" y="3835962"/>
              <a:ext cx="2358025" cy="1304877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14.3 </a:t>
              </a:r>
              <a:r>
                <a:rPr lang="ru-RU" sz="1400" b="1" dirty="0">
                  <a:solidFill>
                    <a:schemeClr val="tx1"/>
                  </a:solidFill>
                </a:rPr>
                <a:t>Организует отдельные каналы доведения информации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18F22FB8-B018-0F40-8AB2-5857ECE7D6C7}"/>
                </a:ext>
              </a:extLst>
            </p:cNvPr>
            <p:cNvSpPr/>
            <p:nvPr/>
          </p:nvSpPr>
          <p:spPr>
            <a:xfrm>
              <a:off x="6149833" y="5271018"/>
              <a:ext cx="2803517" cy="1533437"/>
            </a:xfrm>
            <a:prstGeom prst="roundRect">
              <a:avLst/>
            </a:prstGeom>
            <a:ln w="28575">
              <a:solidFill>
                <a:srgbClr val="40296A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Выделенные каналы связи</a:t>
              </a:r>
              <a:r>
                <a:rPr lang="en-US" sz="1200" dirty="0"/>
                <a:t>, </a:t>
              </a:r>
              <a:r>
                <a:rPr lang="ru-RU" sz="1200" dirty="0"/>
                <a:t>например, горячие линии для сообщений о нарушениях, обеспечивают безотказность механизма</a:t>
              </a:r>
              <a:r>
                <a:rPr lang="en-US" sz="1200" dirty="0"/>
                <a:t> </a:t>
              </a:r>
              <a:r>
                <a:rPr lang="ru-RU" sz="1200" dirty="0"/>
                <a:t>конфиденциальной связи в тех случаях, когда обычные каналы не работают или не дают результата</a:t>
              </a:r>
              <a:endParaRPr lang="en-US" sz="1200" dirty="0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A539B0B9-2A2F-CD4B-B155-948C6CC531BF}"/>
                </a:ext>
              </a:extLst>
            </p:cNvPr>
            <p:cNvCxnSpPr>
              <a:cxnSpLocks/>
              <a:stCxn id="22" idx="4"/>
              <a:endCxn id="41" idx="0"/>
            </p:cNvCxnSpPr>
            <p:nvPr/>
          </p:nvCxnSpPr>
          <p:spPr>
            <a:xfrm>
              <a:off x="7371916" y="5140839"/>
              <a:ext cx="179676" cy="130179"/>
            </a:xfrm>
            <a:prstGeom prst="straightConnector1">
              <a:avLst/>
            </a:prstGeom>
            <a:ln>
              <a:solidFill>
                <a:srgbClr val="40296A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610A71B-F761-A142-847D-0B3CF5D0B81F}"/>
              </a:ext>
            </a:extLst>
          </p:cNvPr>
          <p:cNvGrpSpPr/>
          <p:nvPr/>
        </p:nvGrpSpPr>
        <p:grpSpPr>
          <a:xfrm>
            <a:off x="5716204" y="823521"/>
            <a:ext cx="3383077" cy="2940354"/>
            <a:chOff x="5716204" y="823521"/>
            <a:chExt cx="3383077" cy="2940354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EFD44D4-92FF-CA4D-BF8B-F009E3A015B0}"/>
                </a:ext>
              </a:extLst>
            </p:cNvPr>
            <p:cNvSpPr/>
            <p:nvPr/>
          </p:nvSpPr>
          <p:spPr>
            <a:xfrm>
              <a:off x="5716204" y="823521"/>
              <a:ext cx="1835388" cy="1230113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14.2 </a:t>
              </a:r>
              <a:r>
                <a:rPr lang="ru-RU" sz="1400" b="1" dirty="0">
                  <a:solidFill>
                    <a:schemeClr val="tx1"/>
                  </a:solidFill>
                </a:rPr>
                <a:t>Доводит информацию до руководящих органов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223FC121-3698-5C43-808E-B3EC7B2584F4}"/>
                </a:ext>
              </a:extLst>
            </p:cNvPr>
            <p:cNvSpPr/>
            <p:nvPr/>
          </p:nvSpPr>
          <p:spPr>
            <a:xfrm>
              <a:off x="5762948" y="2230438"/>
              <a:ext cx="2358025" cy="1533437"/>
            </a:xfrm>
            <a:prstGeom prst="roundRect">
              <a:avLst/>
            </a:prstGeom>
            <a:ln w="28575">
              <a:solidFill>
                <a:srgbClr val="40296A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Налажена коммуникация между руководителями и руководящими органами (РО) – и те и другие должны иметь информацию, необходимую </a:t>
              </a:r>
              <a:r>
                <a:rPr lang="en-US" sz="1200" dirty="0"/>
                <a:t> </a:t>
              </a:r>
              <a:r>
                <a:rPr lang="ru-RU" sz="1200" dirty="0"/>
                <a:t>для выполнения ими  обязанностей по внутреннему контролю</a:t>
              </a:r>
              <a:endParaRPr lang="en-US" sz="1200" dirty="0"/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56E1E7EC-2987-CC46-8D27-CD7501AB38AF}"/>
                </a:ext>
              </a:extLst>
            </p:cNvPr>
            <p:cNvSpPr/>
            <p:nvPr/>
          </p:nvSpPr>
          <p:spPr>
            <a:xfrm>
              <a:off x="7641113" y="862743"/>
              <a:ext cx="1441008" cy="957672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Передача информации от ВА или АК</a:t>
              </a:r>
              <a:endParaRPr lang="en-US" sz="1200" dirty="0"/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2E83FB66-A5CE-FC42-941D-F9462A6660BA}"/>
                </a:ext>
              </a:extLst>
            </p:cNvPr>
            <p:cNvSpPr/>
            <p:nvPr/>
          </p:nvSpPr>
          <p:spPr>
            <a:xfrm>
              <a:off x="8120978" y="1954878"/>
              <a:ext cx="978303" cy="1020035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РО</a:t>
              </a:r>
              <a:r>
                <a:rPr lang="en-US" sz="1200" dirty="0"/>
                <a:t> </a:t>
              </a:r>
              <a:r>
                <a:rPr lang="ru-RU" sz="1200" dirty="0"/>
                <a:t>имеет прямой доступ к персоналу</a:t>
              </a:r>
              <a:endParaRPr lang="en-US" sz="1200" dirty="0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8C63D27-1DF9-964F-9C16-010D6E2FB742}"/>
                </a:ext>
              </a:extLst>
            </p:cNvPr>
            <p:cNvCxnSpPr>
              <a:cxnSpLocks/>
              <a:stCxn id="21" idx="4"/>
            </p:cNvCxnSpPr>
            <p:nvPr/>
          </p:nvCxnSpPr>
          <p:spPr>
            <a:xfrm>
              <a:off x="6633898" y="2053634"/>
              <a:ext cx="0" cy="1679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0FC70ABA-4B26-4448-B562-CCC2B72786C1}"/>
                </a:ext>
              </a:extLst>
            </p:cNvPr>
            <p:cNvCxnSpPr>
              <a:stCxn id="44" idx="1"/>
            </p:cNvCxnSpPr>
            <p:nvPr/>
          </p:nvCxnSpPr>
          <p:spPr>
            <a:xfrm flipH="1" flipV="1">
              <a:off x="7472742" y="1335735"/>
              <a:ext cx="168371" cy="584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B4D231EE-EDC7-E042-B0C5-398CE6349861}"/>
                </a:ext>
              </a:extLst>
            </p:cNvPr>
            <p:cNvCxnSpPr>
              <a:cxnSpLocks/>
              <a:stCxn id="21" idx="5"/>
            </p:cNvCxnSpPr>
            <p:nvPr/>
          </p:nvCxnSpPr>
          <p:spPr>
            <a:xfrm>
              <a:off x="7282806" y="1873488"/>
              <a:ext cx="838171" cy="26413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6EF13FCD-1746-CF43-82C1-570B93FA8B1B}"/>
              </a:ext>
            </a:extLst>
          </p:cNvPr>
          <p:cNvGrpSpPr/>
          <p:nvPr/>
        </p:nvGrpSpPr>
        <p:grpSpPr>
          <a:xfrm>
            <a:off x="20283" y="4021849"/>
            <a:ext cx="6056216" cy="2732772"/>
            <a:chOff x="20283" y="4021849"/>
            <a:chExt cx="6056216" cy="2732772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8E9530E-405F-FF44-A1A4-CA53A4D254C2}"/>
                </a:ext>
              </a:extLst>
            </p:cNvPr>
            <p:cNvSpPr/>
            <p:nvPr/>
          </p:nvSpPr>
          <p:spPr>
            <a:xfrm>
              <a:off x="20283" y="4021849"/>
              <a:ext cx="1964413" cy="1282688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14.4 </a:t>
              </a:r>
              <a:r>
                <a:rPr lang="ru-RU" sz="1400" b="1" dirty="0">
                  <a:solidFill>
                    <a:schemeClr val="tx1"/>
                  </a:solidFill>
                </a:rPr>
                <a:t>Подбирает подходящий способ доведения информации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DCF6F84D-195C-8643-95F9-84D6A6D6C7C2}"/>
                </a:ext>
              </a:extLst>
            </p:cNvPr>
            <p:cNvSpPr/>
            <p:nvPr/>
          </p:nvSpPr>
          <p:spPr>
            <a:xfrm>
              <a:off x="210887" y="5461500"/>
              <a:ext cx="1583203" cy="1282688"/>
            </a:xfrm>
            <a:prstGeom prst="roundRect">
              <a:avLst/>
            </a:prstGeom>
            <a:ln w="28575">
              <a:solidFill>
                <a:srgbClr val="40296A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Метод коммуникации с учетом времени, аудитории и характера информации</a:t>
              </a:r>
              <a:endParaRPr lang="en-US" sz="1200" dirty="0"/>
            </a:p>
          </p:txBody>
        </p:sp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2B2940CD-FA54-0947-AB49-AE38FF0ED204}"/>
                </a:ext>
              </a:extLst>
            </p:cNvPr>
            <p:cNvSpPr/>
            <p:nvPr/>
          </p:nvSpPr>
          <p:spPr>
            <a:xfrm>
              <a:off x="4150573" y="4177521"/>
              <a:ext cx="1699268" cy="753819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Поддерживать слова делом </a:t>
              </a:r>
              <a:r>
                <a:rPr lang="en-US" sz="1200" dirty="0"/>
                <a:t>– </a:t>
              </a:r>
              <a:br>
                <a:rPr lang="en-US" sz="1200" dirty="0"/>
              </a:br>
              <a:r>
                <a:rPr lang="ru-RU" sz="1200" dirty="0"/>
                <a:t>«слово не расходится с делом»</a:t>
              </a:r>
              <a:r>
                <a:rPr lang="en-US" sz="1400" dirty="0"/>
                <a:t>”</a:t>
              </a:r>
            </a:p>
          </p:txBody>
        </p:sp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955B13E6-CF0B-F041-B33B-3E7E3A0D0F26}"/>
                </a:ext>
              </a:extLst>
            </p:cNvPr>
            <p:cNvSpPr/>
            <p:nvPr/>
          </p:nvSpPr>
          <p:spPr>
            <a:xfrm>
              <a:off x="2090344" y="5087012"/>
              <a:ext cx="2181241" cy="1667609"/>
            </a:xfrm>
            <a:prstGeom prst="roundRect">
              <a:avLst/>
            </a:prstGeom>
            <a:ln w="28575">
              <a:solidFill>
                <a:srgbClr val="40296A"/>
              </a:solidFill>
              <a:prstDash val="soli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b="1" dirty="0"/>
                <a:t>Методы включают в себя</a:t>
              </a:r>
              <a:r>
                <a:rPr lang="en-US" sz="1200" dirty="0"/>
                <a:t>: </a:t>
              </a:r>
            </a:p>
            <a:p>
              <a:pPr algn="ctr"/>
              <a:r>
                <a:rPr lang="ru-RU" sz="1200" dirty="0"/>
                <a:t>Информационные панели</a:t>
              </a:r>
              <a:r>
                <a:rPr lang="en-US" sz="1200" dirty="0"/>
                <a:t>, </a:t>
              </a:r>
              <a:r>
                <a:rPr lang="ru-RU" sz="1200" dirty="0"/>
                <a:t>эл. почта,</a:t>
              </a:r>
              <a:r>
                <a:rPr lang="en-US" sz="1200" dirty="0"/>
                <a:t> </a:t>
              </a:r>
              <a:r>
                <a:rPr lang="ru-RU" sz="1200" dirty="0"/>
                <a:t>презентации</a:t>
              </a:r>
              <a:r>
                <a:rPr lang="en-US" sz="1200" dirty="0"/>
                <a:t>, </a:t>
              </a:r>
              <a:r>
                <a:rPr lang="ru-RU" sz="1200" dirty="0"/>
                <a:t>учебные курсы</a:t>
              </a:r>
              <a:r>
                <a:rPr lang="en-US" sz="1200" dirty="0"/>
                <a:t>, </a:t>
              </a:r>
              <a:r>
                <a:rPr lang="ru-RU" sz="1200" dirty="0" err="1"/>
                <a:t>вебкасты</a:t>
              </a:r>
              <a:r>
                <a:rPr lang="en-US" sz="1200" dirty="0"/>
                <a:t>, </a:t>
              </a:r>
              <a:r>
                <a:rPr lang="ru-RU" sz="1200" dirty="0"/>
                <a:t>видеоматериалы, посты в соцсетях</a:t>
              </a:r>
              <a:r>
                <a:rPr lang="en-US" sz="1200" dirty="0"/>
                <a:t>, </a:t>
              </a:r>
              <a:r>
                <a:rPr lang="ru-RU" sz="1200" dirty="0"/>
                <a:t>текстовые сообщения, оценки эффективности работы</a:t>
              </a:r>
              <a:endParaRPr lang="en-US" sz="1200" dirty="0"/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5BF123FA-8A42-4244-A8CB-A6821E29AA62}"/>
                </a:ext>
              </a:extLst>
            </p:cNvPr>
            <p:cNvSpPr/>
            <p:nvPr/>
          </p:nvSpPr>
          <p:spPr>
            <a:xfrm>
              <a:off x="4451271" y="5087012"/>
              <a:ext cx="1370156" cy="690076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Использовать официальные и неофициальные методы</a:t>
              </a:r>
              <a:endParaRPr lang="en-US" sz="1400" dirty="0"/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BDD3AA91-CB58-CE4E-A3DB-AC80318ED763}"/>
                </a:ext>
              </a:extLst>
            </p:cNvPr>
            <p:cNvSpPr/>
            <p:nvPr/>
          </p:nvSpPr>
          <p:spPr>
            <a:xfrm>
              <a:off x="4377232" y="5879268"/>
              <a:ext cx="1699267" cy="831145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dirty="0"/>
                <a:t>Учесть необходимость сохранения информации для использования в будущем</a:t>
              </a:r>
              <a:endParaRPr lang="en-US" sz="1100" dirty="0"/>
            </a:p>
          </p:txBody>
        </p:sp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F216FBDF-0086-4C41-805D-00B5B1AFC537}"/>
                </a:ext>
              </a:extLst>
            </p:cNvPr>
            <p:cNvSpPr/>
            <p:nvPr/>
          </p:nvSpPr>
          <p:spPr>
            <a:xfrm>
              <a:off x="2052419" y="4177521"/>
              <a:ext cx="1995303" cy="753819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Учитывать культурные, этнические и </a:t>
              </a:r>
              <a:r>
                <a:rPr lang="ru-RU" sz="1400" dirty="0" err="1"/>
                <a:t>поколенческие</a:t>
              </a:r>
              <a:r>
                <a:rPr lang="ru-RU" sz="1400" dirty="0"/>
                <a:t> различия</a:t>
              </a:r>
              <a:endParaRPr lang="en-US" sz="1400" dirty="0"/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4318C692-649A-4242-8C57-A33E09B7F7F3}"/>
                </a:ext>
              </a:extLst>
            </p:cNvPr>
            <p:cNvCxnSpPr>
              <a:stCxn id="23" idx="4"/>
              <a:endCxn id="42" idx="0"/>
            </p:cNvCxnSpPr>
            <p:nvPr/>
          </p:nvCxnSpPr>
          <p:spPr>
            <a:xfrm flipH="1">
              <a:off x="1002489" y="5304537"/>
              <a:ext cx="1" cy="15696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11A0EA54-8BCE-734C-B2A5-FE95FC45E45F}"/>
                </a:ext>
              </a:extLst>
            </p:cNvPr>
            <p:cNvCxnSpPr>
              <a:stCxn id="23" idx="5"/>
            </p:cNvCxnSpPr>
            <p:nvPr/>
          </p:nvCxnSpPr>
          <p:spPr>
            <a:xfrm>
              <a:off x="1697014" y="5116692"/>
              <a:ext cx="355405" cy="18784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5CD71EE0-62CC-3942-B3F2-254634736B50}"/>
                </a:ext>
              </a:extLst>
            </p:cNvPr>
            <p:cNvCxnSpPr>
              <a:stCxn id="30" idx="0"/>
            </p:cNvCxnSpPr>
            <p:nvPr/>
          </p:nvCxnSpPr>
          <p:spPr>
            <a:xfrm flipV="1">
              <a:off x="3180965" y="4931340"/>
              <a:ext cx="139586" cy="15567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6203DDE8-8409-2947-9A62-28AC7F910AAC}"/>
                </a:ext>
              </a:extLst>
            </p:cNvPr>
            <p:cNvCxnSpPr/>
            <p:nvPr/>
          </p:nvCxnSpPr>
          <p:spPr>
            <a:xfrm flipV="1">
              <a:off x="4122865" y="4946180"/>
              <a:ext cx="186645" cy="20658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8ABE5B39-A7F4-CE41-A133-5D23E0A8133B}"/>
                </a:ext>
              </a:extLst>
            </p:cNvPr>
            <p:cNvCxnSpPr>
              <a:endCxn id="33" idx="1"/>
            </p:cNvCxnSpPr>
            <p:nvPr/>
          </p:nvCxnSpPr>
          <p:spPr>
            <a:xfrm flipV="1">
              <a:off x="4309510" y="5432050"/>
              <a:ext cx="141761" cy="1352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1659F8B0-8E22-1D45-A7BE-0052DD7B2447}"/>
                </a:ext>
              </a:extLst>
            </p:cNvPr>
            <p:cNvCxnSpPr>
              <a:cxnSpLocks/>
              <a:endCxn id="34" idx="1"/>
            </p:cNvCxnSpPr>
            <p:nvPr/>
          </p:nvCxnSpPr>
          <p:spPr>
            <a:xfrm>
              <a:off x="4271585" y="6294840"/>
              <a:ext cx="105647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DD4EE608-8615-5848-AC2C-02491B5C4C5F}"/>
              </a:ext>
            </a:extLst>
          </p:cNvPr>
          <p:cNvCxnSpPr>
            <a:cxnSpLocks/>
            <a:stCxn id="20" idx="6"/>
          </p:cNvCxnSpPr>
          <p:nvPr/>
        </p:nvCxnSpPr>
        <p:spPr>
          <a:xfrm>
            <a:off x="2269715" y="1467581"/>
            <a:ext cx="21428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6D2979A-BC67-7546-AF0B-44EBB29EA894}"/>
              </a:ext>
            </a:extLst>
          </p:cNvPr>
          <p:cNvCxnSpPr>
            <a:cxnSpLocks/>
            <a:stCxn id="20" idx="4"/>
            <a:endCxn id="32" idx="0"/>
          </p:cNvCxnSpPr>
          <p:nvPr/>
        </p:nvCxnSpPr>
        <p:spPr>
          <a:xfrm>
            <a:off x="1191783" y="2072419"/>
            <a:ext cx="0" cy="1838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063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049A67-0B19-9E4D-BBC1-A0F76BDA745C}"/>
              </a:ext>
            </a:extLst>
          </p:cNvPr>
          <p:cNvSpPr/>
          <p:nvPr/>
        </p:nvSpPr>
        <p:spPr>
          <a:xfrm>
            <a:off x="965804" y="150254"/>
            <a:ext cx="7264399" cy="616747"/>
          </a:xfrm>
          <a:prstGeom prst="rect">
            <a:avLst/>
          </a:prstGeom>
          <a:solidFill>
            <a:srgbClr val="40296A"/>
          </a:solidFill>
          <a:ln w="28575">
            <a:solidFill>
              <a:srgbClr val="6B74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Организация доводит до внешних сторон информацию о вопросах, влияющих на функционирование системы внутреннего контроля</a:t>
            </a:r>
            <a:r>
              <a:rPr lang="en-US" sz="1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B91D444-6902-D847-8D2C-B1F516F4C74C}"/>
              </a:ext>
            </a:extLst>
          </p:cNvPr>
          <p:cNvSpPr/>
          <p:nvPr/>
        </p:nvSpPr>
        <p:spPr>
          <a:xfrm>
            <a:off x="1051778" y="336809"/>
            <a:ext cx="486015" cy="3528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15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4360125-FD94-D748-BE63-4244579D4E9E}"/>
              </a:ext>
            </a:extLst>
          </p:cNvPr>
          <p:cNvGrpSpPr/>
          <p:nvPr/>
        </p:nvGrpSpPr>
        <p:grpSpPr>
          <a:xfrm>
            <a:off x="86774" y="938101"/>
            <a:ext cx="3098716" cy="4380087"/>
            <a:chOff x="22721" y="838690"/>
            <a:chExt cx="3098716" cy="4380087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E874B03-A900-D44F-B996-7F2D138B961B}"/>
                </a:ext>
              </a:extLst>
            </p:cNvPr>
            <p:cNvSpPr/>
            <p:nvPr/>
          </p:nvSpPr>
          <p:spPr>
            <a:xfrm>
              <a:off x="607212" y="838690"/>
              <a:ext cx="1932184" cy="950103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b="1" dirty="0">
                  <a:solidFill>
                    <a:schemeClr val="tx1"/>
                  </a:solidFill>
                </a:rPr>
                <a:t>ТФ</a:t>
              </a:r>
              <a:r>
                <a:rPr lang="en-US" sz="1200" b="1" dirty="0">
                  <a:solidFill>
                    <a:schemeClr val="tx1"/>
                  </a:solidFill>
                </a:rPr>
                <a:t> 15.1 </a:t>
              </a:r>
              <a:r>
                <a:rPr lang="ru-RU" sz="1200" b="1" dirty="0">
                  <a:solidFill>
                    <a:schemeClr val="tx1"/>
                  </a:solidFill>
                </a:rPr>
                <a:t>Доводит информацию до внешний сторон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DCF6F84D-195C-8643-95F9-84D6A6D6C7C2}"/>
                </a:ext>
              </a:extLst>
            </p:cNvPr>
            <p:cNvSpPr/>
            <p:nvPr/>
          </p:nvSpPr>
          <p:spPr>
            <a:xfrm>
              <a:off x="22721" y="1939792"/>
              <a:ext cx="3098716" cy="1221181"/>
            </a:xfrm>
            <a:prstGeom prst="roundRect">
              <a:avLst/>
            </a:prstGeom>
            <a:ln w="28575">
              <a:solidFill>
                <a:srgbClr val="40296A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Внедрены процессы для передачи актуальной и своевременной информации внешним сторонам, включая парламент, партнеров, регуляторов и другие структуры</a:t>
              </a:r>
              <a:endParaRPr lang="en-US" sz="1400" dirty="0"/>
            </a:p>
          </p:txBody>
        </p:sp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2B2940CD-FA54-0947-AB49-AE38FF0ED204}"/>
                </a:ext>
              </a:extLst>
            </p:cNvPr>
            <p:cNvSpPr/>
            <p:nvPr/>
          </p:nvSpPr>
          <p:spPr>
            <a:xfrm>
              <a:off x="150931" y="3311597"/>
              <a:ext cx="1421148" cy="901741"/>
            </a:xfrm>
            <a:prstGeom prst="roundRect">
              <a:avLst/>
            </a:prstGeom>
            <a:ln w="28575">
              <a:solidFill>
                <a:srgbClr val="40296A"/>
              </a:solidFill>
              <a:prstDash val="soli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Средства контроля для обеспечения внешней коммуникации</a:t>
              </a:r>
              <a:endParaRPr lang="en-US" sz="1200" dirty="0"/>
            </a:p>
          </p:txBody>
        </p:sp>
        <p:sp>
          <p:nvSpPr>
            <p:cNvPr id="35" name="Document 34">
              <a:extLst>
                <a:ext uri="{FF2B5EF4-FFF2-40B4-BE49-F238E27FC236}">
                  <a16:creationId xmlns:a16="http://schemas.microsoft.com/office/drawing/2014/main" id="{1CE1E863-44EE-D949-8F79-D945653AB3F8}"/>
                </a:ext>
              </a:extLst>
            </p:cNvPr>
            <p:cNvSpPr/>
            <p:nvPr/>
          </p:nvSpPr>
          <p:spPr>
            <a:xfrm>
              <a:off x="1700289" y="3311597"/>
              <a:ext cx="1421148" cy="1172218"/>
            </a:xfrm>
            <a:prstGeom prst="flowChartDocumen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Программы и процедуры получения информации</a:t>
              </a:r>
              <a:r>
                <a:rPr lang="en-US" sz="1400" dirty="0"/>
                <a:t>. </a:t>
              </a:r>
            </a:p>
          </p:txBody>
        </p:sp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6D4D1CE8-9733-0A4B-B14D-4E58DFC4E9D6}"/>
                </a:ext>
              </a:extLst>
            </p:cNvPr>
            <p:cNvSpPr/>
            <p:nvPr/>
          </p:nvSpPr>
          <p:spPr>
            <a:xfrm>
              <a:off x="150931" y="4317036"/>
              <a:ext cx="1421148" cy="901741"/>
            </a:xfrm>
            <a:prstGeom prst="roundRect">
              <a:avLst/>
            </a:prstGeom>
            <a:ln w="28575">
              <a:solidFill>
                <a:srgbClr val="40296A"/>
              </a:solidFill>
              <a:prstDash val="soli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Процессы для обмена информацией внутри организации</a:t>
              </a:r>
              <a:endParaRPr lang="en-US" sz="1200" dirty="0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6C6A75CD-0358-5541-BB4F-F9B663324923}"/>
                </a:ext>
              </a:extLst>
            </p:cNvPr>
            <p:cNvCxnSpPr>
              <a:stCxn id="20" idx="4"/>
              <a:endCxn id="42" idx="0"/>
            </p:cNvCxnSpPr>
            <p:nvPr/>
          </p:nvCxnSpPr>
          <p:spPr>
            <a:xfrm flipH="1">
              <a:off x="1572079" y="1788793"/>
              <a:ext cx="1225" cy="1509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F8ACC414-53C6-8B4C-8DEC-8BABF3B492F8}"/>
                </a:ext>
              </a:extLst>
            </p:cNvPr>
            <p:cNvCxnSpPr>
              <a:endCxn id="47" idx="0"/>
            </p:cNvCxnSpPr>
            <p:nvPr/>
          </p:nvCxnSpPr>
          <p:spPr>
            <a:xfrm>
              <a:off x="861505" y="3181184"/>
              <a:ext cx="0" cy="13041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611B026-D506-244D-9F09-CD9C470E980A}"/>
                </a:ext>
              </a:extLst>
            </p:cNvPr>
            <p:cNvCxnSpPr>
              <a:stCxn id="47" idx="3"/>
            </p:cNvCxnSpPr>
            <p:nvPr/>
          </p:nvCxnSpPr>
          <p:spPr>
            <a:xfrm flipV="1">
              <a:off x="1572079" y="3760013"/>
              <a:ext cx="128210" cy="245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70A3B8D-68CB-8142-A317-6704426E919F}"/>
                </a:ext>
              </a:extLst>
            </p:cNvPr>
            <p:cNvCxnSpPr>
              <a:endCxn id="19" idx="3"/>
            </p:cNvCxnSpPr>
            <p:nvPr/>
          </p:nvCxnSpPr>
          <p:spPr>
            <a:xfrm flipH="1">
              <a:off x="1572079" y="4483815"/>
              <a:ext cx="446916" cy="2840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557AA08-4836-D64C-976B-24190C5CDCEA}"/>
              </a:ext>
            </a:extLst>
          </p:cNvPr>
          <p:cNvGrpSpPr/>
          <p:nvPr/>
        </p:nvGrpSpPr>
        <p:grpSpPr>
          <a:xfrm>
            <a:off x="86774" y="5541992"/>
            <a:ext cx="6194947" cy="1252215"/>
            <a:chOff x="161087" y="5396443"/>
            <a:chExt cx="6194947" cy="1252215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8E9530E-405F-FF44-A1A4-CA53A4D254C2}"/>
                </a:ext>
              </a:extLst>
            </p:cNvPr>
            <p:cNvSpPr/>
            <p:nvPr/>
          </p:nvSpPr>
          <p:spPr>
            <a:xfrm>
              <a:off x="161087" y="5502897"/>
              <a:ext cx="2267395" cy="1048301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15.4 </a:t>
              </a:r>
              <a:r>
                <a:rPr lang="ru-RU" sz="1300" b="1" dirty="0">
                  <a:solidFill>
                    <a:schemeClr val="tx1"/>
                  </a:solidFill>
                </a:rPr>
                <a:t>Организует отдельные каналы доведения информации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223FC121-3698-5C43-808E-B3EC7B2584F4}"/>
                </a:ext>
              </a:extLst>
            </p:cNvPr>
            <p:cNvSpPr/>
            <p:nvPr/>
          </p:nvSpPr>
          <p:spPr>
            <a:xfrm>
              <a:off x="2589232" y="5396443"/>
              <a:ext cx="3766802" cy="1252215"/>
            </a:xfrm>
            <a:prstGeom prst="roundRect">
              <a:avLst/>
            </a:prstGeom>
            <a:ln w="28575">
              <a:solidFill>
                <a:srgbClr val="40296A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Выделенные каналы связи</a:t>
              </a:r>
              <a:r>
                <a:rPr lang="en-US" sz="1400" dirty="0"/>
                <a:t>, </a:t>
              </a:r>
              <a:r>
                <a:rPr lang="ru-RU" sz="1400" dirty="0"/>
                <a:t>например, горячие линии для сообщений о нарушениях, обеспечивают безотказность механизма</a:t>
              </a:r>
              <a:r>
                <a:rPr lang="en-US" sz="1400" dirty="0"/>
                <a:t> </a:t>
              </a:r>
              <a:r>
                <a:rPr lang="ru-RU" sz="1400" dirty="0"/>
                <a:t>конфиденциальной связи в тех случаях, когда обычные каналы не работают или не дают результата</a:t>
              </a:r>
              <a:endParaRPr lang="en-US" sz="1400" dirty="0"/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F58D5D11-B4EC-1D4B-83D1-948DD388AF4D}"/>
                </a:ext>
              </a:extLst>
            </p:cNvPr>
            <p:cNvCxnSpPr>
              <a:stCxn id="23" idx="6"/>
              <a:endCxn id="40" idx="1"/>
            </p:cNvCxnSpPr>
            <p:nvPr/>
          </p:nvCxnSpPr>
          <p:spPr>
            <a:xfrm flipV="1">
              <a:off x="2428482" y="6022551"/>
              <a:ext cx="160750" cy="449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750C98D-D367-5747-BC0C-4354DBB112B8}"/>
              </a:ext>
            </a:extLst>
          </p:cNvPr>
          <p:cNvGrpSpPr/>
          <p:nvPr/>
        </p:nvGrpSpPr>
        <p:grpSpPr>
          <a:xfrm>
            <a:off x="5979512" y="813309"/>
            <a:ext cx="3077714" cy="2341187"/>
            <a:chOff x="6043565" y="916623"/>
            <a:chExt cx="3077714" cy="2341187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ADC24A6-09EE-BD4B-B5F4-57D572FAA00D}"/>
                </a:ext>
              </a:extLst>
            </p:cNvPr>
            <p:cNvSpPr/>
            <p:nvPr/>
          </p:nvSpPr>
          <p:spPr>
            <a:xfrm>
              <a:off x="6345774" y="916623"/>
              <a:ext cx="2182941" cy="1183064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15.3 </a:t>
              </a:r>
              <a:r>
                <a:rPr lang="ru-RU" sz="1400" b="1" dirty="0">
                  <a:solidFill>
                    <a:schemeClr val="tx1"/>
                  </a:solidFill>
                </a:rPr>
                <a:t>Доводит информацию до руководящих органов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18F22FB8-B018-0F40-8AB2-5857ECE7D6C7}"/>
                </a:ext>
              </a:extLst>
            </p:cNvPr>
            <p:cNvSpPr/>
            <p:nvPr/>
          </p:nvSpPr>
          <p:spPr>
            <a:xfrm>
              <a:off x="6043565" y="2225508"/>
              <a:ext cx="3077714" cy="1032302"/>
            </a:xfrm>
            <a:prstGeom prst="roundRect">
              <a:avLst/>
            </a:prstGeom>
            <a:ln w="28575">
              <a:solidFill>
                <a:srgbClr val="40296A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Актуальная информация, полученная в результате оценок, проведенных внешними организациями, передается управляющим органам</a:t>
              </a:r>
              <a:endParaRPr lang="en-US" sz="1400" dirty="0"/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0CE2E711-3BAE-4A4E-867C-CDE00C19B664}"/>
                </a:ext>
              </a:extLst>
            </p:cNvPr>
            <p:cNvCxnSpPr>
              <a:cxnSpLocks/>
              <a:stCxn id="22" idx="4"/>
              <a:endCxn id="41" idx="0"/>
            </p:cNvCxnSpPr>
            <p:nvPr/>
          </p:nvCxnSpPr>
          <p:spPr>
            <a:xfrm>
              <a:off x="7437245" y="2099687"/>
              <a:ext cx="145177" cy="12582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B536DDD-C03E-5141-886C-5F4CCB4C04AB}"/>
              </a:ext>
            </a:extLst>
          </p:cNvPr>
          <p:cNvGrpSpPr/>
          <p:nvPr/>
        </p:nvGrpSpPr>
        <p:grpSpPr>
          <a:xfrm>
            <a:off x="6417148" y="3255297"/>
            <a:ext cx="2614756" cy="3531625"/>
            <a:chOff x="6370607" y="3262582"/>
            <a:chExt cx="2614756" cy="3531625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0564CE9-17DE-934E-B6B6-852FB273ECAB}"/>
                </a:ext>
              </a:extLst>
            </p:cNvPr>
            <p:cNvSpPr/>
            <p:nvPr/>
          </p:nvSpPr>
          <p:spPr>
            <a:xfrm>
              <a:off x="6578335" y="3262582"/>
              <a:ext cx="2196937" cy="1032302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15.5 </a:t>
              </a:r>
              <a:r>
                <a:rPr lang="ru-RU" sz="1200" b="1" dirty="0">
                  <a:solidFill>
                    <a:schemeClr val="tx1"/>
                  </a:solidFill>
                </a:rPr>
                <a:t>Подбирает подходящий способ доведения информации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12B5C185-7EE4-2E49-8FA9-37BEA141E356}"/>
                </a:ext>
              </a:extLst>
            </p:cNvPr>
            <p:cNvSpPr/>
            <p:nvPr/>
          </p:nvSpPr>
          <p:spPr>
            <a:xfrm>
              <a:off x="6370607" y="4430243"/>
              <a:ext cx="2614755" cy="706292"/>
            </a:xfrm>
            <a:prstGeom prst="roundRect">
              <a:avLst/>
            </a:prstGeom>
            <a:ln w="28575">
              <a:solidFill>
                <a:srgbClr val="40296A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Метод коммуникации учитывает время, аудиторию и характер коммуникации</a:t>
              </a:r>
              <a:endParaRPr lang="en-US" sz="1400" dirty="0"/>
            </a:p>
          </p:txBody>
        </p:sp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924F7428-359E-BA46-A5BE-B772CB5FC6E2}"/>
                </a:ext>
              </a:extLst>
            </p:cNvPr>
            <p:cNvSpPr/>
            <p:nvPr/>
          </p:nvSpPr>
          <p:spPr>
            <a:xfrm>
              <a:off x="6370608" y="5259729"/>
              <a:ext cx="2614755" cy="1534478"/>
            </a:xfrm>
            <a:prstGeom prst="roundRect">
              <a:avLst/>
            </a:prstGeom>
            <a:ln w="28575">
              <a:solidFill>
                <a:srgbClr val="40296A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b="1" dirty="0"/>
                <a:t>Методы включают в себя</a:t>
              </a:r>
              <a:r>
                <a:rPr lang="en-US" sz="1200" dirty="0"/>
                <a:t>: </a:t>
              </a:r>
              <a:r>
                <a:rPr lang="ru-RU" sz="1200" dirty="0"/>
                <a:t>пресс-релизы и новости, передаваемые по публичным каналам</a:t>
              </a:r>
              <a:r>
                <a:rPr lang="en-US" sz="1200" dirty="0"/>
                <a:t> </a:t>
              </a:r>
              <a:r>
                <a:rPr lang="ru-RU" sz="1200" dirty="0"/>
                <a:t>и более целенаправленные подходы, в частности, блоги в соцсетях и адресные сообщения конкретным аудиториям по электронной почте</a:t>
              </a:r>
              <a:endParaRPr lang="en-US" sz="1200" dirty="0"/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B3F1F576-9BBC-CA4A-91CD-05B62F20B3DB}"/>
                </a:ext>
              </a:extLst>
            </p:cNvPr>
            <p:cNvCxnSpPr>
              <a:cxnSpLocks/>
              <a:stCxn id="34" idx="2"/>
              <a:endCxn id="46" idx="0"/>
            </p:cNvCxnSpPr>
            <p:nvPr/>
          </p:nvCxnSpPr>
          <p:spPr>
            <a:xfrm>
              <a:off x="7677985" y="5136535"/>
              <a:ext cx="1" cy="12319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086D591A-91EC-5345-A4D3-F45B88C4C0A2}"/>
                </a:ext>
              </a:extLst>
            </p:cNvPr>
            <p:cNvCxnSpPr>
              <a:cxnSpLocks/>
              <a:stCxn id="24" idx="4"/>
              <a:endCxn id="34" idx="0"/>
            </p:cNvCxnSpPr>
            <p:nvPr/>
          </p:nvCxnSpPr>
          <p:spPr>
            <a:xfrm>
              <a:off x="7676804" y="4294884"/>
              <a:ext cx="1181" cy="13535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A4CC003-2271-A64D-B14F-1C068E43F076}"/>
              </a:ext>
            </a:extLst>
          </p:cNvPr>
          <p:cNvGrpSpPr/>
          <p:nvPr/>
        </p:nvGrpSpPr>
        <p:grpSpPr>
          <a:xfrm>
            <a:off x="3104195" y="1050541"/>
            <a:ext cx="3002831" cy="4364010"/>
            <a:chOff x="3116669" y="916623"/>
            <a:chExt cx="3002831" cy="4364010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EFD44D4-92FF-CA4D-BF8B-F009E3A015B0}"/>
                </a:ext>
              </a:extLst>
            </p:cNvPr>
            <p:cNvSpPr/>
            <p:nvPr/>
          </p:nvSpPr>
          <p:spPr>
            <a:xfrm>
              <a:off x="3637130" y="916623"/>
              <a:ext cx="1891997" cy="1100280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15.2 </a:t>
              </a:r>
              <a:r>
                <a:rPr lang="ru-RU" sz="1400" b="1" dirty="0">
                  <a:solidFill>
                    <a:schemeClr val="tx1"/>
                  </a:solidFill>
                </a:rPr>
                <a:t>Обеспечивает поступление входящей информации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C483D071-7434-2644-9F17-6CB0FFEFAEEB}"/>
                </a:ext>
              </a:extLst>
            </p:cNvPr>
            <p:cNvSpPr/>
            <p:nvPr/>
          </p:nvSpPr>
          <p:spPr>
            <a:xfrm>
              <a:off x="3364659" y="2175166"/>
              <a:ext cx="2435684" cy="1953298"/>
            </a:xfrm>
            <a:prstGeom prst="roundRect">
              <a:avLst/>
            </a:prstGeom>
            <a:ln w="28575">
              <a:solidFill>
                <a:srgbClr val="40296A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Открытые каналы связи позволяют осуществлять коммуникацию с парламентом, бенефициарами или клиентами</a:t>
              </a:r>
              <a:r>
                <a:rPr lang="en-US" sz="1200" dirty="0"/>
                <a:t>, </a:t>
              </a:r>
              <a:r>
                <a:rPr lang="ru-RU" sz="1200" dirty="0"/>
                <a:t>поставщиками</a:t>
              </a:r>
              <a:r>
                <a:rPr lang="en-US" sz="1200" dirty="0"/>
                <a:t>, </a:t>
              </a:r>
              <a:r>
                <a:rPr lang="ru-RU" sz="1200" dirty="0"/>
                <a:t>внешними аудиторами</a:t>
              </a:r>
              <a:r>
                <a:rPr lang="en-US" sz="1200" dirty="0"/>
                <a:t>, </a:t>
              </a:r>
              <a:r>
                <a:rPr lang="ru-RU" sz="1200" dirty="0"/>
                <a:t>регуляторами и иными лицами</a:t>
              </a:r>
              <a:r>
                <a:rPr lang="en-US" sz="1200" dirty="0"/>
                <a:t>, </a:t>
              </a:r>
              <a:r>
                <a:rPr lang="ru-RU" sz="1200" dirty="0"/>
                <a:t>и дают возможность руководству и РО получать актуальную информацию</a:t>
              </a:r>
              <a:r>
                <a:rPr lang="en-US" sz="1400" dirty="0"/>
                <a:t>. </a:t>
              </a:r>
            </a:p>
          </p:txBody>
        </p:sp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513463EB-840F-9147-974C-78FCD281AADB}"/>
                </a:ext>
              </a:extLst>
            </p:cNvPr>
            <p:cNvSpPr/>
            <p:nvPr/>
          </p:nvSpPr>
          <p:spPr>
            <a:xfrm>
              <a:off x="3116669" y="4378892"/>
              <a:ext cx="1421148" cy="901741"/>
            </a:xfrm>
            <a:prstGeom prst="roundRect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Напр., основные обзоры, проводимые парламентскими комитетами</a:t>
              </a:r>
              <a:endParaRPr lang="en-US" sz="1200" dirty="0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59C8D144-3E3B-9D40-A74A-D2CE5AEDBA21}"/>
                </a:ext>
              </a:extLst>
            </p:cNvPr>
            <p:cNvCxnSpPr>
              <a:stCxn id="21" idx="4"/>
              <a:endCxn id="31" idx="0"/>
            </p:cNvCxnSpPr>
            <p:nvPr/>
          </p:nvCxnSpPr>
          <p:spPr>
            <a:xfrm flipH="1">
              <a:off x="4582501" y="2016903"/>
              <a:ext cx="628" cy="15826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A36BC16-9C14-504F-B232-E120796AE6AD}"/>
                </a:ext>
              </a:extLst>
            </p:cNvPr>
            <p:cNvCxnSpPr>
              <a:stCxn id="31" idx="2"/>
              <a:endCxn id="30" idx="0"/>
            </p:cNvCxnSpPr>
            <p:nvPr/>
          </p:nvCxnSpPr>
          <p:spPr>
            <a:xfrm flipH="1">
              <a:off x="3827243" y="4128464"/>
              <a:ext cx="755258" cy="25042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56BF6315-BDC4-A447-A331-24C50ED64869}"/>
                </a:ext>
              </a:extLst>
            </p:cNvPr>
            <p:cNvSpPr/>
            <p:nvPr/>
          </p:nvSpPr>
          <p:spPr>
            <a:xfrm>
              <a:off x="4698352" y="4378892"/>
              <a:ext cx="1421148" cy="901741"/>
            </a:xfrm>
            <a:prstGeom prst="roundRect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Напр., претензии от поставщиков или получателей</a:t>
              </a:r>
              <a:endParaRPr lang="en-US" sz="1200" dirty="0"/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E3693769-5A61-C14F-87C3-704BAB1B9338}"/>
                </a:ext>
              </a:extLst>
            </p:cNvPr>
            <p:cNvCxnSpPr>
              <a:stCxn id="31" idx="2"/>
              <a:endCxn id="54" idx="0"/>
            </p:cNvCxnSpPr>
            <p:nvPr/>
          </p:nvCxnSpPr>
          <p:spPr>
            <a:xfrm>
              <a:off x="4582501" y="4128464"/>
              <a:ext cx="826425" cy="25042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16702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D8BA5E-1F34-FE49-93F8-30D32F1E1FD6}"/>
              </a:ext>
            </a:extLst>
          </p:cNvPr>
          <p:cNvSpPr/>
          <p:nvPr/>
        </p:nvSpPr>
        <p:spPr>
          <a:xfrm>
            <a:off x="1424128" y="1218532"/>
            <a:ext cx="6139601" cy="549152"/>
          </a:xfrm>
          <a:prstGeom prst="rect">
            <a:avLst/>
          </a:prstGeom>
          <a:solidFill>
            <a:srgbClr val="303337"/>
          </a:solidFill>
          <a:ln>
            <a:solidFill>
              <a:srgbClr val="3033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ПРИНЦИПЫ В СФЕРЕ МОНИТОРИНГА</a:t>
            </a:r>
            <a:endParaRPr lang="en-US" sz="2000" b="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D446B76-0C69-7F49-8631-F5B74A147BD9}"/>
              </a:ext>
            </a:extLst>
          </p:cNvPr>
          <p:cNvGrpSpPr/>
          <p:nvPr/>
        </p:nvGrpSpPr>
        <p:grpSpPr>
          <a:xfrm>
            <a:off x="1287026" y="1845155"/>
            <a:ext cx="6222254" cy="926984"/>
            <a:chOff x="1287026" y="1845155"/>
            <a:chExt cx="6222254" cy="92698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DD1AE81-B035-3F47-92F5-CC8DB08BCE92}"/>
                </a:ext>
              </a:extLst>
            </p:cNvPr>
            <p:cNvSpPr/>
            <p:nvPr/>
          </p:nvSpPr>
          <p:spPr>
            <a:xfrm>
              <a:off x="1478575" y="1952938"/>
              <a:ext cx="6030705" cy="819201"/>
            </a:xfrm>
            <a:prstGeom prst="rect">
              <a:avLst/>
            </a:prstGeom>
            <a:noFill/>
            <a:ln w="28575">
              <a:solidFill>
                <a:srgbClr val="4029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Организация отбирает, разрабатывает и проводит текущие и/или отдельные оценочные мероприятия, чтобы убедиться в наличии и функционировании компонентов системы внутреннего контроля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9B3F8F5-2D49-224C-96AA-9D1B586642A4}"/>
                </a:ext>
              </a:extLst>
            </p:cNvPr>
            <p:cNvSpPr/>
            <p:nvPr/>
          </p:nvSpPr>
          <p:spPr>
            <a:xfrm>
              <a:off x="1287026" y="1845155"/>
              <a:ext cx="491999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033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16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D57368E-2EBD-2343-974F-0A89FC38BAAC}"/>
              </a:ext>
            </a:extLst>
          </p:cNvPr>
          <p:cNvGrpSpPr/>
          <p:nvPr/>
        </p:nvGrpSpPr>
        <p:grpSpPr>
          <a:xfrm>
            <a:off x="1334271" y="2762520"/>
            <a:ext cx="6229458" cy="1279393"/>
            <a:chOff x="1334271" y="2762520"/>
            <a:chExt cx="6229458" cy="127939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A15872F-3461-E64C-BACB-A3C4C57DC7F6}"/>
                </a:ext>
              </a:extLst>
            </p:cNvPr>
            <p:cNvSpPr/>
            <p:nvPr/>
          </p:nvSpPr>
          <p:spPr>
            <a:xfrm>
              <a:off x="1533024" y="2859767"/>
              <a:ext cx="6030705" cy="1182146"/>
            </a:xfrm>
            <a:prstGeom prst="rect">
              <a:avLst/>
            </a:prstGeom>
            <a:noFill/>
            <a:ln w="28575">
              <a:solidFill>
                <a:srgbClr val="3033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О</a:t>
              </a:r>
              <a:r>
                <a:rPr lang="ru-RU" sz="1400" dirty="0">
                  <a:solidFill>
                    <a:schemeClr val="tx1"/>
                  </a:solidFill>
                </a:rPr>
                <a:t>рганизация выявляет и оценивает недостатки системы внутреннего контроля, а также своевременно доводит информацию о них сторонам, ответственным за меры по их устранению, включая высшее руководство и руководящие органы по мере необходимости.</a:t>
              </a:r>
              <a:r>
                <a:rPr lang="en-US" sz="1400" dirty="0">
                  <a:solidFill>
                    <a:schemeClr val="tx1"/>
                  </a:solidFill>
                </a:rPr>
                <a:t>. 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57295AF-A25A-7842-9BF3-A588E8BE5875}"/>
                </a:ext>
              </a:extLst>
            </p:cNvPr>
            <p:cNvSpPr/>
            <p:nvPr/>
          </p:nvSpPr>
          <p:spPr>
            <a:xfrm>
              <a:off x="1334271" y="2762520"/>
              <a:ext cx="491999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033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788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FAB9B9-5555-CC4C-9506-EEBAA2B7B482}"/>
              </a:ext>
            </a:extLst>
          </p:cNvPr>
          <p:cNvSpPr/>
          <p:nvPr/>
        </p:nvSpPr>
        <p:spPr>
          <a:xfrm>
            <a:off x="361715" y="2318176"/>
            <a:ext cx="1943042" cy="650717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16.1 </a:t>
            </a:r>
            <a:r>
              <a:rPr lang="ru-RU" sz="1200" dirty="0">
                <a:solidFill>
                  <a:schemeClr val="tx1"/>
                </a:solidFill>
              </a:rPr>
              <a:t>Рассматривает сочетание текущих и отдельных оценочных мероприятий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DCEC4C-F5FB-C944-8CC7-60EAD7925591}"/>
              </a:ext>
            </a:extLst>
          </p:cNvPr>
          <p:cNvSpPr/>
          <p:nvPr/>
        </p:nvSpPr>
        <p:spPr>
          <a:xfrm>
            <a:off x="367877" y="3087897"/>
            <a:ext cx="1943043" cy="62715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16.3 </a:t>
            </a:r>
            <a:r>
              <a:rPr lang="ru-RU" sz="1200" dirty="0">
                <a:solidFill>
                  <a:schemeClr val="tx1"/>
                </a:solidFill>
              </a:rPr>
              <a:t>Устанавливает базовые параметры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612312E-B7B1-AA45-B1B5-ECC153E0852E}"/>
              </a:ext>
            </a:extLst>
          </p:cNvPr>
          <p:cNvSpPr/>
          <p:nvPr/>
        </p:nvSpPr>
        <p:spPr>
          <a:xfrm>
            <a:off x="2390338" y="3088929"/>
            <a:ext cx="1988103" cy="626117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 </a:t>
            </a:r>
            <a:r>
              <a:rPr lang="en-US" sz="1200" dirty="0">
                <a:solidFill>
                  <a:schemeClr val="tx1"/>
                </a:solidFill>
              </a:rPr>
              <a:t>16.4 </a:t>
            </a:r>
            <a:r>
              <a:rPr lang="ru-RU" sz="1200" dirty="0">
                <a:solidFill>
                  <a:schemeClr val="tx1"/>
                </a:solidFill>
              </a:rPr>
              <a:t>Привлекает квалифицированный персонал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E7C45-23B0-8049-871A-9EF29AFF4228}"/>
              </a:ext>
            </a:extLst>
          </p:cNvPr>
          <p:cNvSpPr/>
          <p:nvPr/>
        </p:nvSpPr>
        <p:spPr>
          <a:xfrm>
            <a:off x="2384176" y="2318176"/>
            <a:ext cx="1988103" cy="650717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16.2 </a:t>
            </a:r>
            <a:r>
              <a:rPr lang="ru-RU" sz="1200" dirty="0">
                <a:solidFill>
                  <a:schemeClr val="tx1"/>
                </a:solidFill>
              </a:rPr>
              <a:t>Анализирует темпы изменений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F97066-1554-DC4F-AE5F-040A7BDB36FD}"/>
              </a:ext>
            </a:extLst>
          </p:cNvPr>
          <p:cNvSpPr/>
          <p:nvPr/>
        </p:nvSpPr>
        <p:spPr>
          <a:xfrm>
            <a:off x="383870" y="1248064"/>
            <a:ext cx="3956776" cy="8873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Организация отбирает, разрабатывает и проводит текущие и/или отдельные оценочные мероприятия, чтобы убедиться в наличии и функционировании компонентов системы внутреннего контроля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E8520A6-4038-0D49-8F78-577D1DF81F87}"/>
              </a:ext>
            </a:extLst>
          </p:cNvPr>
          <p:cNvSpPr/>
          <p:nvPr/>
        </p:nvSpPr>
        <p:spPr>
          <a:xfrm>
            <a:off x="151445" y="1139112"/>
            <a:ext cx="464840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661B91-EAD6-244D-ADA5-1D7E227F9CC6}"/>
              </a:ext>
            </a:extLst>
          </p:cNvPr>
          <p:cNvSpPr/>
          <p:nvPr/>
        </p:nvSpPr>
        <p:spPr>
          <a:xfrm>
            <a:off x="6896479" y="2303885"/>
            <a:ext cx="1988103" cy="513928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17.2  </a:t>
            </a:r>
            <a:r>
              <a:rPr lang="ru-RU" sz="1200" dirty="0">
                <a:solidFill>
                  <a:schemeClr val="tx1"/>
                </a:solidFill>
              </a:rPr>
              <a:t>Доводит информацию о  недостатках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036AC2-B5A3-3B4A-9799-570772126B86}"/>
              </a:ext>
            </a:extLst>
          </p:cNvPr>
          <p:cNvSpPr/>
          <p:nvPr/>
        </p:nvSpPr>
        <p:spPr>
          <a:xfrm>
            <a:off x="4771723" y="2948382"/>
            <a:ext cx="4087825" cy="626116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17.3 </a:t>
            </a:r>
            <a:r>
              <a:rPr lang="ru-RU" sz="1200" dirty="0">
                <a:solidFill>
                  <a:schemeClr val="tx1"/>
                </a:solidFill>
              </a:rPr>
              <a:t>Контролирует выполнение мер по устранению недостатков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209B01-FF60-BD4D-85F5-007CE674A0DF}"/>
              </a:ext>
            </a:extLst>
          </p:cNvPr>
          <p:cNvSpPr/>
          <p:nvPr/>
        </p:nvSpPr>
        <p:spPr>
          <a:xfrm>
            <a:off x="4735467" y="1245122"/>
            <a:ext cx="4104054" cy="89029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 </a:t>
            </a:r>
            <a:endParaRPr lang="ru-RU" sz="1050" dirty="0">
              <a:solidFill>
                <a:schemeClr val="tx1"/>
              </a:solidFill>
            </a:endParaRPr>
          </a:p>
          <a:p>
            <a:pPr algn="ctr"/>
            <a:r>
              <a:rPr lang="ru-RU" sz="1050" dirty="0">
                <a:solidFill>
                  <a:schemeClr val="tx1"/>
                </a:solidFill>
              </a:rPr>
              <a:t>Организация выявляет и оценивает недостатки системы внутреннего контроля, а также своевременно доводит информацию о них сторонам, ответственным за меры по их устранению, включая высшее руководство и руководящие органы по мере необходимости.</a:t>
            </a:r>
            <a:endParaRPr lang="en-US" sz="1050" dirty="0">
              <a:solidFill>
                <a:schemeClr val="tx1"/>
              </a:solidFill>
            </a:endParaRPr>
          </a:p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CA165A-6135-454A-8576-C0B69F423ADA}"/>
              </a:ext>
            </a:extLst>
          </p:cNvPr>
          <p:cNvSpPr/>
          <p:nvPr/>
        </p:nvSpPr>
        <p:spPr>
          <a:xfrm>
            <a:off x="383296" y="337310"/>
            <a:ext cx="8439996" cy="549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МОНИТОРИНГ И ОЦЕНКА</a:t>
            </a:r>
            <a:r>
              <a:rPr lang="en-US" sz="2000" b="1" dirty="0"/>
              <a:t>: </a:t>
            </a:r>
            <a:r>
              <a:rPr lang="ru-RU" sz="2000" b="1" dirty="0"/>
              <a:t>ПРИНЦИПЫ И «ТОЧКИ ФОКУСА»</a:t>
            </a:r>
            <a:endParaRPr lang="en-US" sz="20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6D62EF6-2A12-C04E-BCBF-33857B24086E}"/>
              </a:ext>
            </a:extLst>
          </p:cNvPr>
          <p:cNvSpPr/>
          <p:nvPr/>
        </p:nvSpPr>
        <p:spPr>
          <a:xfrm>
            <a:off x="367877" y="4548525"/>
            <a:ext cx="4010564" cy="62715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16.7 </a:t>
            </a:r>
            <a:r>
              <a:rPr lang="ru-RU" sz="1200" dirty="0">
                <a:solidFill>
                  <a:schemeClr val="tx1"/>
                </a:solidFill>
              </a:rPr>
              <a:t>Осуществляет объективную оценку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B23D6D-108F-824E-93AC-00AEAA45F1B3}"/>
              </a:ext>
            </a:extLst>
          </p:cNvPr>
          <p:cNvSpPr txBox="1"/>
          <p:nvPr/>
        </p:nvSpPr>
        <p:spPr>
          <a:xfrm>
            <a:off x="6488935" y="15533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7854F6A-02D4-1B48-B685-3345F359F038}"/>
              </a:ext>
            </a:extLst>
          </p:cNvPr>
          <p:cNvSpPr/>
          <p:nvPr/>
        </p:nvSpPr>
        <p:spPr>
          <a:xfrm>
            <a:off x="4503047" y="1115838"/>
            <a:ext cx="464840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AB6D21-013C-1641-954B-5C7D49A8C1C3}"/>
              </a:ext>
            </a:extLst>
          </p:cNvPr>
          <p:cNvSpPr/>
          <p:nvPr/>
        </p:nvSpPr>
        <p:spPr>
          <a:xfrm>
            <a:off x="4735466" y="2318176"/>
            <a:ext cx="1938199" cy="513929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17.1 </a:t>
            </a:r>
            <a:r>
              <a:rPr lang="ru-RU" sz="1200" dirty="0">
                <a:solidFill>
                  <a:schemeClr val="tx1"/>
                </a:solidFill>
              </a:rPr>
              <a:t>Оценивает результаты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A7F989-391C-934C-8E83-0AEE8868D14E}"/>
              </a:ext>
            </a:extLst>
          </p:cNvPr>
          <p:cNvSpPr/>
          <p:nvPr/>
        </p:nvSpPr>
        <p:spPr>
          <a:xfrm>
            <a:off x="377231" y="3830292"/>
            <a:ext cx="1943043" cy="627150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16.5 </a:t>
            </a:r>
            <a:r>
              <a:rPr lang="ru-RU" sz="1200" dirty="0">
                <a:solidFill>
                  <a:schemeClr val="tx1"/>
                </a:solidFill>
              </a:rPr>
              <a:t>Встраивает в рабочие процессы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35E0811-8153-894A-A874-1BEDC969F9A6}"/>
              </a:ext>
            </a:extLst>
          </p:cNvPr>
          <p:cNvSpPr/>
          <p:nvPr/>
        </p:nvSpPr>
        <p:spPr>
          <a:xfrm>
            <a:off x="2399692" y="3831324"/>
            <a:ext cx="1988103" cy="626117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ТФ</a:t>
            </a:r>
            <a:r>
              <a:rPr lang="en-US" sz="1200" dirty="0">
                <a:solidFill>
                  <a:schemeClr val="tx1"/>
                </a:solidFill>
              </a:rPr>
              <a:t> 16.6 </a:t>
            </a:r>
            <a:r>
              <a:rPr lang="ru-RU" sz="1200" dirty="0">
                <a:solidFill>
                  <a:schemeClr val="tx1"/>
                </a:solidFill>
              </a:rPr>
              <a:t>Корректирует объём и периодичность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2995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DB36622-A1B6-A441-9CB2-CD0417E01E6C}"/>
              </a:ext>
            </a:extLst>
          </p:cNvPr>
          <p:cNvGrpSpPr/>
          <p:nvPr/>
        </p:nvGrpSpPr>
        <p:grpSpPr>
          <a:xfrm>
            <a:off x="628651" y="89748"/>
            <a:ext cx="7886698" cy="588687"/>
            <a:chOff x="628651" y="89748"/>
            <a:chExt cx="7886698" cy="58868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9049A67-0B19-9E4D-BBC1-A0F76BDA745C}"/>
                </a:ext>
              </a:extLst>
            </p:cNvPr>
            <p:cNvSpPr/>
            <p:nvPr/>
          </p:nvSpPr>
          <p:spPr>
            <a:xfrm>
              <a:off x="628651" y="89748"/>
              <a:ext cx="7886698" cy="588687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bg1"/>
                  </a:solidFill>
                </a:rPr>
                <a:t>Организация отбирает, разрабатывает и проводит текущие и/или отдельные оценочные мероприятия, чтобы убедиться в наличии и функционировании компонентов системы внутреннего контроля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B91D444-6902-D847-8D2C-B1F516F4C74C}"/>
                </a:ext>
              </a:extLst>
            </p:cNvPr>
            <p:cNvSpPr/>
            <p:nvPr/>
          </p:nvSpPr>
          <p:spPr>
            <a:xfrm>
              <a:off x="707861" y="184325"/>
              <a:ext cx="486015" cy="3528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16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40A46C0-B7E9-AE4C-81D7-51411264156C}"/>
              </a:ext>
            </a:extLst>
          </p:cNvPr>
          <p:cNvGrpSpPr/>
          <p:nvPr/>
        </p:nvGrpSpPr>
        <p:grpSpPr>
          <a:xfrm>
            <a:off x="70775" y="772259"/>
            <a:ext cx="3923357" cy="2187815"/>
            <a:chOff x="70775" y="772259"/>
            <a:chExt cx="3923357" cy="2187815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E874B03-A900-D44F-B996-7F2D138B961B}"/>
                </a:ext>
              </a:extLst>
            </p:cNvPr>
            <p:cNvSpPr/>
            <p:nvPr/>
          </p:nvSpPr>
          <p:spPr>
            <a:xfrm>
              <a:off x="70775" y="826911"/>
              <a:ext cx="2437899" cy="828174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100" b="1" dirty="0">
                  <a:solidFill>
                    <a:schemeClr val="tx1"/>
                  </a:solidFill>
                </a:rPr>
                <a:t>ТФ</a:t>
              </a:r>
              <a:r>
                <a:rPr lang="en-US" sz="1100" b="1" dirty="0">
                  <a:solidFill>
                    <a:schemeClr val="tx1"/>
                  </a:solidFill>
                </a:rPr>
                <a:t> 16.1 </a:t>
              </a:r>
              <a:r>
                <a:rPr lang="ru-RU" sz="1100" b="1" dirty="0">
                  <a:solidFill>
                    <a:schemeClr val="tx1"/>
                  </a:solidFill>
                </a:rPr>
                <a:t>Рассматривает сочетание текущих и отдельных оценочных мероприятий</a:t>
              </a:r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DCF6F84D-195C-8643-95F9-84D6A6D6C7C2}"/>
                </a:ext>
              </a:extLst>
            </p:cNvPr>
            <p:cNvSpPr/>
            <p:nvPr/>
          </p:nvSpPr>
          <p:spPr>
            <a:xfrm>
              <a:off x="2641635" y="772259"/>
              <a:ext cx="1352497" cy="1615833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b="1" dirty="0"/>
                <a:t>Текущие/постоянные оценки</a:t>
              </a:r>
              <a:r>
                <a:rPr lang="en-US" sz="1400" b="1" dirty="0"/>
                <a:t> – </a:t>
              </a:r>
              <a:r>
                <a:rPr lang="ru-RU" sz="1400" dirty="0"/>
                <a:t>встроены в обычную повседневную работу персонала</a:t>
              </a:r>
              <a:endParaRPr lang="en-US" sz="1400" b="1" dirty="0"/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9999D358-74E6-D545-B891-311911454E56}"/>
                </a:ext>
              </a:extLst>
            </p:cNvPr>
            <p:cNvSpPr/>
            <p:nvPr/>
          </p:nvSpPr>
          <p:spPr>
            <a:xfrm>
              <a:off x="211791" y="1786250"/>
              <a:ext cx="2155865" cy="1173824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b="1" dirty="0"/>
                <a:t>Отдельные оценки </a:t>
              </a:r>
              <a:r>
                <a:rPr lang="en-US" sz="1100" b="1" dirty="0"/>
                <a:t>– </a:t>
              </a:r>
              <a:r>
                <a:rPr lang="ru-RU" sz="1100" dirty="0"/>
                <a:t>проводятся периодически сотрудниками служб объективного управления,</a:t>
              </a:r>
              <a:r>
                <a:rPr lang="en-US" sz="1100" dirty="0"/>
                <a:t> </a:t>
              </a:r>
              <a:r>
                <a:rPr lang="ru-RU" sz="1100" dirty="0"/>
                <a:t>ВА</a:t>
              </a:r>
              <a:r>
                <a:rPr lang="en-US" sz="1100" dirty="0"/>
                <a:t> </a:t>
              </a:r>
              <a:r>
                <a:rPr lang="ru-RU" sz="1100" dirty="0"/>
                <a:t>и оценки</a:t>
              </a:r>
              <a:endParaRPr lang="en-US" sz="1100" b="1" dirty="0"/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71625697-BC55-8441-B30B-6728A4DBB79F}"/>
                </a:ext>
              </a:extLst>
            </p:cNvPr>
            <p:cNvCxnSpPr>
              <a:cxnSpLocks/>
              <a:stCxn id="20" idx="4"/>
              <a:endCxn id="25" idx="0"/>
            </p:cNvCxnSpPr>
            <p:nvPr/>
          </p:nvCxnSpPr>
          <p:spPr>
            <a:xfrm flipH="1">
              <a:off x="1289724" y="1655085"/>
              <a:ext cx="1" cy="1311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C2051A25-C25D-2343-A8BF-F6E53DE1F85E}"/>
                </a:ext>
              </a:extLst>
            </p:cNvPr>
            <p:cNvCxnSpPr>
              <a:stCxn id="20" idx="6"/>
            </p:cNvCxnSpPr>
            <p:nvPr/>
          </p:nvCxnSpPr>
          <p:spPr>
            <a:xfrm>
              <a:off x="2508674" y="1240998"/>
              <a:ext cx="1329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0979173-F562-C54A-B03E-B87D90ADD435}"/>
              </a:ext>
            </a:extLst>
          </p:cNvPr>
          <p:cNvGrpSpPr/>
          <p:nvPr/>
        </p:nvGrpSpPr>
        <p:grpSpPr>
          <a:xfrm>
            <a:off x="209018" y="3051672"/>
            <a:ext cx="1920669" cy="1640670"/>
            <a:chOff x="188180" y="3073570"/>
            <a:chExt cx="1920669" cy="1640670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18F22FB8-B018-0F40-8AB2-5857ECE7D6C7}"/>
                </a:ext>
              </a:extLst>
            </p:cNvPr>
            <p:cNvSpPr/>
            <p:nvPr/>
          </p:nvSpPr>
          <p:spPr>
            <a:xfrm>
              <a:off x="188180" y="4009113"/>
              <a:ext cx="1920669" cy="705127"/>
            </a:xfrm>
            <a:prstGeom prst="roundRect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dirty="0"/>
                <a:t>Производственные функции, в которых изменения происходят быстро, чаще проверяются</a:t>
              </a:r>
              <a:endParaRPr lang="en-US" sz="1100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31244B3D-A329-724F-9087-234B5B758668}"/>
                </a:ext>
              </a:extLst>
            </p:cNvPr>
            <p:cNvGrpSpPr/>
            <p:nvPr/>
          </p:nvGrpSpPr>
          <p:grpSpPr>
            <a:xfrm>
              <a:off x="272378" y="3073570"/>
              <a:ext cx="1752272" cy="935543"/>
              <a:chOff x="272378" y="3073570"/>
              <a:chExt cx="1752272" cy="935543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BEFD44D4-92FF-CA4D-BF8B-F009E3A015B0}"/>
                  </a:ext>
                </a:extLst>
              </p:cNvPr>
              <p:cNvSpPr/>
              <p:nvPr/>
            </p:nvSpPr>
            <p:spPr>
              <a:xfrm>
                <a:off x="272378" y="3073570"/>
                <a:ext cx="1752272" cy="793361"/>
              </a:xfrm>
              <a:prstGeom prst="ellipse">
                <a:avLst/>
              </a:prstGeom>
              <a:gradFill flip="none" rotWithShape="1">
                <a:gsLst>
                  <a:gs pos="0">
                    <a:srgbClr val="9B55CE">
                      <a:tint val="66000"/>
                      <a:satMod val="160000"/>
                    </a:srgbClr>
                  </a:gs>
                  <a:gs pos="0">
                    <a:srgbClr val="9B55CE">
                      <a:tint val="44500"/>
                      <a:satMod val="160000"/>
                    </a:srgbClr>
                  </a:gs>
                  <a:gs pos="100000">
                    <a:srgbClr val="9B55CE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400" b="1" dirty="0">
                    <a:solidFill>
                      <a:schemeClr val="tx1"/>
                    </a:solidFill>
                  </a:rPr>
                  <a:t>ТФ</a:t>
                </a:r>
                <a:r>
                  <a:rPr lang="en-US" sz="1400" b="1" dirty="0">
                    <a:solidFill>
                      <a:schemeClr val="tx1"/>
                    </a:solidFill>
                  </a:rPr>
                  <a:t> 16.2 </a:t>
                </a:r>
                <a:r>
                  <a:rPr lang="ru-RU" sz="1400" b="1" dirty="0">
                    <a:solidFill>
                      <a:schemeClr val="tx1"/>
                    </a:solidFill>
                  </a:rPr>
                  <a:t>Анализирует темпы изменений </a:t>
                </a:r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6642238C-5807-9F45-9E62-492BCB321244}"/>
                  </a:ext>
                </a:extLst>
              </p:cNvPr>
              <p:cNvCxnSpPr>
                <a:cxnSpLocks/>
                <a:stCxn id="21" idx="4"/>
                <a:endCxn id="41" idx="0"/>
              </p:cNvCxnSpPr>
              <p:nvPr/>
            </p:nvCxnSpPr>
            <p:spPr>
              <a:xfrm>
                <a:off x="1148514" y="3866931"/>
                <a:ext cx="1" cy="1421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06364B11-21F4-1947-8600-308CE1F7FE3F}"/>
              </a:ext>
            </a:extLst>
          </p:cNvPr>
          <p:cNvGrpSpPr/>
          <p:nvPr/>
        </p:nvGrpSpPr>
        <p:grpSpPr>
          <a:xfrm>
            <a:off x="63511" y="4778624"/>
            <a:ext cx="3518175" cy="2079375"/>
            <a:chOff x="63511" y="4778624"/>
            <a:chExt cx="3518175" cy="2079375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6ADC24A6-09EE-BD4B-B5F4-57D572FAA00D}"/>
                </a:ext>
              </a:extLst>
            </p:cNvPr>
            <p:cNvSpPr/>
            <p:nvPr/>
          </p:nvSpPr>
          <p:spPr>
            <a:xfrm>
              <a:off x="63511" y="4778624"/>
              <a:ext cx="2288599" cy="901741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16.3 </a:t>
              </a:r>
              <a:r>
                <a:rPr lang="ru-RU" sz="1400" b="1" dirty="0">
                  <a:solidFill>
                    <a:schemeClr val="tx1"/>
                  </a:solidFill>
                </a:rPr>
                <a:t>Устанавливает базовые параметры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2B2940CD-FA54-0947-AB49-AE38FF0ED204}"/>
                </a:ext>
              </a:extLst>
            </p:cNvPr>
            <p:cNvSpPr/>
            <p:nvPr/>
          </p:nvSpPr>
          <p:spPr>
            <a:xfrm>
              <a:off x="2420477" y="5189476"/>
              <a:ext cx="1161209" cy="1598612"/>
            </a:xfrm>
            <a:prstGeom prst="roundRect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dirty="0"/>
                <a:t>Проверяющие должны понимать, для выполнения какой функции  предназначена система </a:t>
              </a:r>
              <a:r>
                <a:rPr lang="en-US" sz="1100" dirty="0"/>
                <a:t> </a:t>
              </a:r>
              <a:r>
                <a:rPr lang="ru-RU" sz="1100" dirty="0"/>
                <a:t>ВК</a:t>
              </a:r>
              <a:endParaRPr lang="en-US" sz="1100" dirty="0"/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09DB5789-E92D-784C-BAA1-6ADD1E449000}"/>
                </a:ext>
              </a:extLst>
            </p:cNvPr>
            <p:cNvSpPr/>
            <p:nvPr/>
          </p:nvSpPr>
          <p:spPr>
            <a:xfrm>
              <a:off x="63511" y="5797646"/>
              <a:ext cx="2066176" cy="1060353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Структура и текущее состояние системы ВК используются для установления базовых/ исходных параметров</a:t>
              </a:r>
              <a:endParaRPr lang="en-US" sz="1200" dirty="0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86F9F65-C954-7A4C-A0D1-4F262A803357}"/>
                </a:ext>
              </a:extLst>
            </p:cNvPr>
            <p:cNvCxnSpPr>
              <a:cxnSpLocks/>
              <a:stCxn id="22" idx="4"/>
              <a:endCxn id="38" idx="0"/>
            </p:cNvCxnSpPr>
            <p:nvPr/>
          </p:nvCxnSpPr>
          <p:spPr>
            <a:xfrm flipH="1">
              <a:off x="1096599" y="5680365"/>
              <a:ext cx="111212" cy="1172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8BC6C007-654B-FD4A-A8E6-10F47859E600}"/>
                </a:ext>
              </a:extLst>
            </p:cNvPr>
            <p:cNvCxnSpPr>
              <a:cxnSpLocks/>
              <a:stCxn id="38" idx="3"/>
            </p:cNvCxnSpPr>
            <p:nvPr/>
          </p:nvCxnSpPr>
          <p:spPr>
            <a:xfrm flipV="1">
              <a:off x="2129687" y="6285973"/>
              <a:ext cx="278137" cy="418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E4F89FE-1180-144F-BECB-2899098F8F56}"/>
              </a:ext>
            </a:extLst>
          </p:cNvPr>
          <p:cNvGrpSpPr/>
          <p:nvPr/>
        </p:nvGrpSpPr>
        <p:grpSpPr>
          <a:xfrm>
            <a:off x="4028465" y="901386"/>
            <a:ext cx="5044760" cy="1674630"/>
            <a:chOff x="3887449" y="899285"/>
            <a:chExt cx="5044760" cy="1674630"/>
          </a:xfrm>
        </p:grpSpPr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2E83FB66-A5CE-FC42-941D-F9462A6660BA}"/>
                </a:ext>
              </a:extLst>
            </p:cNvPr>
            <p:cNvSpPr/>
            <p:nvPr/>
          </p:nvSpPr>
          <p:spPr>
            <a:xfrm>
              <a:off x="6078926" y="1980496"/>
              <a:ext cx="1443546" cy="593419"/>
            </a:xfrm>
            <a:prstGeom prst="roundRect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Знание организации</a:t>
              </a:r>
              <a:endParaRPr lang="en-US" sz="1400" dirty="0"/>
            </a:p>
          </p:txBody>
        </p:sp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6E65EE10-571D-8049-89BD-F49C8560B932}"/>
                </a:ext>
              </a:extLst>
            </p:cNvPr>
            <p:cNvSpPr/>
            <p:nvPr/>
          </p:nvSpPr>
          <p:spPr>
            <a:xfrm>
              <a:off x="7640114" y="1980496"/>
              <a:ext cx="1292095" cy="593419"/>
            </a:xfrm>
            <a:prstGeom prst="roundRect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100" dirty="0"/>
                <a:t>Технические навыки по мере необходимости</a:t>
              </a:r>
              <a:endParaRPr lang="en-US" sz="1100" dirty="0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635FDA2E-943D-2245-94EE-6C8B382D4A83}"/>
                </a:ext>
              </a:extLst>
            </p:cNvPr>
            <p:cNvGrpSpPr/>
            <p:nvPr/>
          </p:nvGrpSpPr>
          <p:grpSpPr>
            <a:xfrm>
              <a:off x="3887449" y="899285"/>
              <a:ext cx="5044760" cy="1167717"/>
              <a:chOff x="3887449" y="899285"/>
              <a:chExt cx="5044760" cy="1167717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A8E9530E-405F-FF44-A1A4-CA53A4D254C2}"/>
                  </a:ext>
                </a:extLst>
              </p:cNvPr>
              <p:cNvSpPr/>
              <p:nvPr/>
            </p:nvSpPr>
            <p:spPr>
              <a:xfrm>
                <a:off x="3887449" y="1026673"/>
                <a:ext cx="1906853" cy="1040329"/>
              </a:xfrm>
              <a:prstGeom prst="ellipse">
                <a:avLst/>
              </a:prstGeom>
              <a:gradFill flip="none" rotWithShape="1">
                <a:gsLst>
                  <a:gs pos="0">
                    <a:srgbClr val="9B55CE">
                      <a:tint val="66000"/>
                      <a:satMod val="160000"/>
                    </a:srgbClr>
                  </a:gs>
                  <a:gs pos="0">
                    <a:srgbClr val="9B55CE">
                      <a:tint val="44500"/>
                      <a:satMod val="160000"/>
                    </a:srgbClr>
                  </a:gs>
                  <a:gs pos="100000">
                    <a:srgbClr val="9B55CE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200" b="1" dirty="0">
                    <a:solidFill>
                      <a:schemeClr val="tx1"/>
                    </a:solidFill>
                  </a:rPr>
                  <a:t>ТФ 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16.4 </a:t>
                </a:r>
                <a:r>
                  <a:rPr lang="ru-RU" sz="1200" b="1" dirty="0">
                    <a:solidFill>
                      <a:schemeClr val="tx1"/>
                    </a:solidFill>
                  </a:rPr>
                  <a:t>Привлекает квалифицированный персонал</a:t>
                </a:r>
                <a:endParaRPr lang="en-US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ounded Rectangle 36">
                <a:extLst>
                  <a:ext uri="{FF2B5EF4-FFF2-40B4-BE49-F238E27FC236}">
                    <a16:creationId xmlns:a16="http://schemas.microsoft.com/office/drawing/2014/main" id="{84F3FF47-8AFA-7A46-AE09-1233F1FB1B9C}"/>
                  </a:ext>
                </a:extLst>
              </p:cNvPr>
              <p:cNvSpPr/>
              <p:nvPr/>
            </p:nvSpPr>
            <p:spPr>
              <a:xfrm>
                <a:off x="6078926" y="899285"/>
                <a:ext cx="2853283" cy="952361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/>
                  <a:t>Лица, проводящие текущую и отдельные оценки, имеют достаточные знания для понимания предмета оценки</a:t>
                </a:r>
                <a:endParaRPr lang="en-US" sz="1400" dirty="0"/>
              </a:p>
            </p:txBody>
          </p: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7A7BD840-9700-3644-B8DE-4A14A4E264D1}"/>
                  </a:ext>
                </a:extLst>
              </p:cNvPr>
              <p:cNvCxnSpPr>
                <a:cxnSpLocks/>
                <a:stCxn id="23" idx="6"/>
              </p:cNvCxnSpPr>
              <p:nvPr/>
            </p:nvCxnSpPr>
            <p:spPr>
              <a:xfrm>
                <a:off x="5794302" y="1546838"/>
                <a:ext cx="265512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7A9FCA76-D4E6-3247-8053-5FB1AC53C850}"/>
                </a:ext>
              </a:extLst>
            </p:cNvPr>
            <p:cNvCxnSpPr>
              <a:cxnSpLocks/>
              <a:endCxn id="45" idx="0"/>
            </p:cNvCxnSpPr>
            <p:nvPr/>
          </p:nvCxnSpPr>
          <p:spPr>
            <a:xfrm>
              <a:off x="6800699" y="1851646"/>
              <a:ext cx="0" cy="1288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562E1A95-EA23-9441-93AC-C2566FA83CA2}"/>
                </a:ext>
              </a:extLst>
            </p:cNvPr>
            <p:cNvCxnSpPr>
              <a:cxnSpLocks/>
              <a:endCxn id="46" idx="0"/>
            </p:cNvCxnSpPr>
            <p:nvPr/>
          </p:nvCxnSpPr>
          <p:spPr>
            <a:xfrm>
              <a:off x="8286162" y="1871825"/>
              <a:ext cx="0" cy="10867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6152EF10-12BF-EB4E-A6DD-2D1858E63CCE}"/>
              </a:ext>
            </a:extLst>
          </p:cNvPr>
          <p:cNvGrpSpPr/>
          <p:nvPr/>
        </p:nvGrpSpPr>
        <p:grpSpPr>
          <a:xfrm>
            <a:off x="2407824" y="2363772"/>
            <a:ext cx="3612989" cy="2109932"/>
            <a:chOff x="2555377" y="2582917"/>
            <a:chExt cx="3612989" cy="2109932"/>
          </a:xfrm>
        </p:grpSpPr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56E1E7EC-2987-CC46-8D27-CD7501AB38AF}"/>
                </a:ext>
              </a:extLst>
            </p:cNvPr>
            <p:cNvSpPr/>
            <p:nvPr/>
          </p:nvSpPr>
          <p:spPr>
            <a:xfrm>
              <a:off x="4889963" y="3791109"/>
              <a:ext cx="1278403" cy="901740"/>
            </a:xfrm>
            <a:prstGeom prst="roundRect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Неавтоматизированные и автоматизированные процессы</a:t>
              </a:r>
              <a:endParaRPr lang="en-US" sz="1200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C0564CE9-17DE-934E-B6B6-852FB273ECAB}"/>
                </a:ext>
              </a:extLst>
            </p:cNvPr>
            <p:cNvSpPr/>
            <p:nvPr/>
          </p:nvSpPr>
          <p:spPr>
            <a:xfrm>
              <a:off x="2555377" y="2764367"/>
              <a:ext cx="2155865" cy="901741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16.5 </a:t>
              </a:r>
              <a:r>
                <a:rPr lang="ru-RU" sz="1400" b="1" dirty="0">
                  <a:solidFill>
                    <a:schemeClr val="tx1"/>
                  </a:solidFill>
                </a:rPr>
                <a:t>Встраивает в рабочие процессы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223FC121-3698-5C43-808E-B3EC7B2584F4}"/>
                </a:ext>
              </a:extLst>
            </p:cNvPr>
            <p:cNvSpPr/>
            <p:nvPr/>
          </p:nvSpPr>
          <p:spPr>
            <a:xfrm>
              <a:off x="2555377" y="3790602"/>
              <a:ext cx="2155865" cy="901740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Текущие оценки встроены в рабочие процессы и адаптируются под изменяющиеся условия</a:t>
              </a:r>
              <a:endParaRPr lang="en-US" sz="1200" dirty="0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DB74D51-17E0-564F-AC56-80577C6063F2}"/>
                </a:ext>
              </a:extLst>
            </p:cNvPr>
            <p:cNvCxnSpPr>
              <a:stCxn id="24" idx="4"/>
              <a:endCxn id="40" idx="0"/>
            </p:cNvCxnSpPr>
            <p:nvPr/>
          </p:nvCxnSpPr>
          <p:spPr>
            <a:xfrm>
              <a:off x="3633310" y="3666108"/>
              <a:ext cx="0" cy="12449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ounded Rectangle 59">
              <a:extLst>
                <a:ext uri="{FF2B5EF4-FFF2-40B4-BE49-F238E27FC236}">
                  <a16:creationId xmlns:a16="http://schemas.microsoft.com/office/drawing/2014/main" id="{8B6FEBBF-B27D-CF49-9572-5F100A48475C}"/>
                </a:ext>
              </a:extLst>
            </p:cNvPr>
            <p:cNvSpPr/>
            <p:nvPr/>
          </p:nvSpPr>
          <p:spPr>
            <a:xfrm>
              <a:off x="4889963" y="2582917"/>
              <a:ext cx="1278403" cy="1028066"/>
            </a:xfrm>
            <a:prstGeom prst="roundRect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Анализ результатов автоматизированных процессов</a:t>
              </a:r>
              <a:endParaRPr lang="en-US" sz="1400" dirty="0"/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8F1AD868-4492-1448-BC16-B7A51F0ED30B}"/>
                </a:ext>
              </a:extLst>
            </p:cNvPr>
            <p:cNvCxnSpPr>
              <a:stCxn id="40" idx="3"/>
              <a:endCxn id="44" idx="1"/>
            </p:cNvCxnSpPr>
            <p:nvPr/>
          </p:nvCxnSpPr>
          <p:spPr>
            <a:xfrm>
              <a:off x="4711242" y="4241472"/>
              <a:ext cx="178721" cy="50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85E9717F-792A-1C48-812D-B84686639577}"/>
                </a:ext>
              </a:extLst>
            </p:cNvPr>
            <p:cNvCxnSpPr>
              <a:cxnSpLocks/>
              <a:stCxn id="44" idx="0"/>
              <a:endCxn id="60" idx="2"/>
            </p:cNvCxnSpPr>
            <p:nvPr/>
          </p:nvCxnSpPr>
          <p:spPr>
            <a:xfrm flipV="1">
              <a:off x="5529165" y="3610983"/>
              <a:ext cx="0" cy="1801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7560C93-E772-5046-9B8C-5CE1C90944D1}"/>
              </a:ext>
            </a:extLst>
          </p:cNvPr>
          <p:cNvGrpSpPr/>
          <p:nvPr/>
        </p:nvGrpSpPr>
        <p:grpSpPr>
          <a:xfrm>
            <a:off x="6671363" y="2711525"/>
            <a:ext cx="2195150" cy="3932834"/>
            <a:chOff x="6545276" y="2804007"/>
            <a:chExt cx="2195150" cy="3932834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1717A05D-575C-6D4B-91A5-A226ED3042B0}"/>
                </a:ext>
              </a:extLst>
            </p:cNvPr>
            <p:cNvSpPr/>
            <p:nvPr/>
          </p:nvSpPr>
          <p:spPr>
            <a:xfrm>
              <a:off x="6545276" y="3956408"/>
              <a:ext cx="2189674" cy="928402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Отдельные оценки проводятся периодически для получения объективной обратной связи</a:t>
              </a:r>
              <a:endParaRPr lang="en-US" sz="1200" dirty="0"/>
            </a:p>
          </p:txBody>
        </p:sp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7C516BBE-719E-A748-B834-1DB6763E7AB6}"/>
                </a:ext>
              </a:extLst>
            </p:cNvPr>
            <p:cNvSpPr/>
            <p:nvPr/>
          </p:nvSpPr>
          <p:spPr>
            <a:xfrm>
              <a:off x="6550752" y="6143422"/>
              <a:ext cx="2189674" cy="593419"/>
            </a:xfrm>
            <a:prstGeom prst="roundRect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Имеется широкий выбор подходов</a:t>
              </a:r>
              <a:endParaRPr lang="en-US" sz="1400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F3EAF58-3671-DA4B-B24C-802418C7750B}"/>
                </a:ext>
              </a:extLst>
            </p:cNvPr>
            <p:cNvSpPr/>
            <p:nvPr/>
          </p:nvSpPr>
          <p:spPr>
            <a:xfrm>
              <a:off x="6562181" y="2804007"/>
              <a:ext cx="2155865" cy="1028066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16.7 </a:t>
              </a:r>
              <a:r>
                <a:rPr lang="ru-RU" sz="1400" b="1" dirty="0">
                  <a:solidFill>
                    <a:schemeClr val="tx1"/>
                  </a:solidFill>
                </a:rPr>
                <a:t>Осуществляет объективную оценку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A43844AB-1C04-D24D-8A92-C62B35AE536F}"/>
                </a:ext>
              </a:extLst>
            </p:cNvPr>
            <p:cNvCxnSpPr>
              <a:stCxn id="19" idx="4"/>
              <a:endCxn id="28" idx="0"/>
            </p:cNvCxnSpPr>
            <p:nvPr/>
          </p:nvCxnSpPr>
          <p:spPr>
            <a:xfrm flipH="1">
              <a:off x="7640113" y="3832073"/>
              <a:ext cx="1" cy="1243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EC670D2F-0682-1B46-9DC6-E701F06BE88F}"/>
                </a:ext>
              </a:extLst>
            </p:cNvPr>
            <p:cNvSpPr/>
            <p:nvPr/>
          </p:nvSpPr>
          <p:spPr>
            <a:xfrm>
              <a:off x="6554561" y="5059261"/>
              <a:ext cx="2172769" cy="878883"/>
            </a:xfrm>
            <a:prstGeom prst="roundRect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Включает в себя отдельные оценки всей системы ВК или отдельных ее компонентов</a:t>
              </a:r>
              <a:endParaRPr lang="en-US" sz="1200" dirty="0"/>
            </a:p>
          </p:txBody>
        </p: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1DA53F56-0E59-9946-9928-089F516CB30B}"/>
                </a:ext>
              </a:extLst>
            </p:cNvPr>
            <p:cNvCxnSpPr>
              <a:cxnSpLocks/>
              <a:stCxn id="28" idx="2"/>
              <a:endCxn id="67" idx="0"/>
            </p:cNvCxnSpPr>
            <p:nvPr/>
          </p:nvCxnSpPr>
          <p:spPr>
            <a:xfrm>
              <a:off x="7640113" y="4884810"/>
              <a:ext cx="833" cy="1744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1361CD26-122D-674C-A6EE-FB59AFD201B9}"/>
                </a:ext>
              </a:extLst>
            </p:cNvPr>
            <p:cNvCxnSpPr>
              <a:cxnSpLocks/>
              <a:stCxn id="67" idx="2"/>
              <a:endCxn id="43" idx="0"/>
            </p:cNvCxnSpPr>
            <p:nvPr/>
          </p:nvCxnSpPr>
          <p:spPr>
            <a:xfrm>
              <a:off x="7640946" y="5938144"/>
              <a:ext cx="4643" cy="2052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368FCDEB-0B43-7348-B77A-CF976B0B8E0F}"/>
              </a:ext>
            </a:extLst>
          </p:cNvPr>
          <p:cNvGrpSpPr/>
          <p:nvPr/>
        </p:nvGrpSpPr>
        <p:grpSpPr>
          <a:xfrm>
            <a:off x="3815814" y="4642513"/>
            <a:ext cx="2612137" cy="2001846"/>
            <a:chOff x="3753669" y="4786669"/>
            <a:chExt cx="2612137" cy="2001846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4646150-F436-5244-BB87-F55CCB50E210}"/>
                </a:ext>
              </a:extLst>
            </p:cNvPr>
            <p:cNvSpPr/>
            <p:nvPr/>
          </p:nvSpPr>
          <p:spPr>
            <a:xfrm>
              <a:off x="3993588" y="4786669"/>
              <a:ext cx="2132297" cy="783214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b="1" dirty="0">
                  <a:solidFill>
                    <a:schemeClr val="tx1"/>
                  </a:solidFill>
                </a:rPr>
                <a:t>ТФ</a:t>
              </a:r>
              <a:r>
                <a:rPr lang="en-US" sz="1200" b="1" dirty="0">
                  <a:solidFill>
                    <a:schemeClr val="tx1"/>
                  </a:solidFill>
                </a:rPr>
                <a:t> 16.6 </a:t>
              </a:r>
              <a:r>
                <a:rPr lang="ru-RU" sz="1200" b="1" dirty="0">
                  <a:solidFill>
                    <a:schemeClr val="tx1"/>
                  </a:solidFill>
                </a:rPr>
                <a:t>Корректирует объём и периодичность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B534864A-D7F2-044B-BD23-3832E28A2287}"/>
                </a:ext>
              </a:extLst>
            </p:cNvPr>
            <p:cNvSpPr/>
            <p:nvPr/>
          </p:nvSpPr>
          <p:spPr>
            <a:xfrm>
              <a:off x="3753669" y="5692454"/>
              <a:ext cx="2612137" cy="1096061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Руководство меняет объём и периодичность отдельных оценок в зависимости от риска</a:t>
              </a:r>
              <a:r>
                <a:rPr lang="en-US" sz="1400" dirty="0"/>
                <a:t>, </a:t>
              </a:r>
              <a:r>
                <a:rPr lang="ru-RU" sz="1400" dirty="0"/>
                <a:t>например, в связи с изменением уровней рисков</a:t>
              </a:r>
              <a:endParaRPr lang="en-US" sz="1400" dirty="0"/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B2782A1-66D5-C04B-8ECA-B0F5FEF249A2}"/>
                </a:ext>
              </a:extLst>
            </p:cNvPr>
            <p:cNvCxnSpPr>
              <a:stCxn id="18" idx="4"/>
              <a:endCxn id="36" idx="0"/>
            </p:cNvCxnSpPr>
            <p:nvPr/>
          </p:nvCxnSpPr>
          <p:spPr>
            <a:xfrm>
              <a:off x="5059737" y="5569883"/>
              <a:ext cx="1" cy="12257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1383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049A67-0B19-9E4D-BBC1-A0F76BDA745C}"/>
              </a:ext>
            </a:extLst>
          </p:cNvPr>
          <p:cNvSpPr/>
          <p:nvPr/>
        </p:nvSpPr>
        <p:spPr>
          <a:xfrm>
            <a:off x="939800" y="204844"/>
            <a:ext cx="7264399" cy="784138"/>
          </a:xfrm>
          <a:prstGeom prst="rect">
            <a:avLst/>
          </a:prstGeom>
          <a:solidFill>
            <a:schemeClr val="tx1"/>
          </a:solidFill>
          <a:ln w="28575">
            <a:solidFill>
              <a:srgbClr val="6B74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Организация выявляет и оценивает недостатки системы внутреннего контроля, а также своевременно доводит информацию о них сторонам, ответственным за меры по их устранению, включая высшее руководство и руководящие органы по мере необходимости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1717A05D-575C-6D4B-91A5-A226ED3042B0}"/>
              </a:ext>
            </a:extLst>
          </p:cNvPr>
          <p:cNvSpPr/>
          <p:nvPr/>
        </p:nvSpPr>
        <p:spPr>
          <a:xfrm>
            <a:off x="9363891" y="936198"/>
            <a:ext cx="1278403" cy="616747"/>
          </a:xfrm>
          <a:prstGeom prst="round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B91D444-6902-D847-8D2C-B1F516F4C74C}"/>
              </a:ext>
            </a:extLst>
          </p:cNvPr>
          <p:cNvSpPr/>
          <p:nvPr/>
        </p:nvSpPr>
        <p:spPr>
          <a:xfrm>
            <a:off x="767167" y="420505"/>
            <a:ext cx="522274" cy="35281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17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3A0793D-1A1D-BE49-AEDE-49238C3CCEDB}"/>
              </a:ext>
            </a:extLst>
          </p:cNvPr>
          <p:cNvGrpSpPr/>
          <p:nvPr/>
        </p:nvGrpSpPr>
        <p:grpSpPr>
          <a:xfrm>
            <a:off x="119699" y="1207767"/>
            <a:ext cx="4204291" cy="3954683"/>
            <a:chOff x="106452" y="1082102"/>
            <a:chExt cx="4204291" cy="3954683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6E874B03-A900-D44F-B996-7F2D138B961B}"/>
                </a:ext>
              </a:extLst>
            </p:cNvPr>
            <p:cNvSpPr/>
            <p:nvPr/>
          </p:nvSpPr>
          <p:spPr>
            <a:xfrm>
              <a:off x="1490194" y="2085776"/>
              <a:ext cx="1699853" cy="1141410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17.1 </a:t>
              </a:r>
              <a:r>
                <a:rPr lang="ru-RU" sz="1400" b="1" dirty="0">
                  <a:solidFill>
                    <a:schemeClr val="tx1"/>
                  </a:solidFill>
                </a:rPr>
                <a:t>Оценивает результаты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Document 17">
              <a:extLst>
                <a:ext uri="{FF2B5EF4-FFF2-40B4-BE49-F238E27FC236}">
                  <a16:creationId xmlns:a16="http://schemas.microsoft.com/office/drawing/2014/main" id="{E5820830-0F59-FE4F-9A0A-1ADA3A9D84B0}"/>
                </a:ext>
              </a:extLst>
            </p:cNvPr>
            <p:cNvSpPr/>
            <p:nvPr/>
          </p:nvSpPr>
          <p:spPr>
            <a:xfrm>
              <a:off x="169050" y="1082102"/>
              <a:ext cx="1169740" cy="905655"/>
            </a:xfrm>
            <a:prstGeom prst="flowChartDocumen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Отчеты второй линии</a:t>
              </a:r>
              <a:endParaRPr lang="en-US" sz="1400" dirty="0"/>
            </a:p>
          </p:txBody>
        </p:sp>
        <p:sp>
          <p:nvSpPr>
            <p:cNvPr id="19" name="Document 18">
              <a:extLst>
                <a:ext uri="{FF2B5EF4-FFF2-40B4-BE49-F238E27FC236}">
                  <a16:creationId xmlns:a16="http://schemas.microsoft.com/office/drawing/2014/main" id="{4415B984-5FF7-AA4D-9490-C9B8BCCF82A3}"/>
                </a:ext>
              </a:extLst>
            </p:cNvPr>
            <p:cNvSpPr/>
            <p:nvPr/>
          </p:nvSpPr>
          <p:spPr>
            <a:xfrm>
              <a:off x="1615023" y="1098500"/>
              <a:ext cx="1169740" cy="901741"/>
            </a:xfrm>
            <a:prstGeom prst="flowChartDocumen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Отчеты внутреннего аудита</a:t>
              </a:r>
              <a:endParaRPr lang="en-US" sz="1400" dirty="0"/>
            </a:p>
          </p:txBody>
        </p:sp>
        <p:sp>
          <p:nvSpPr>
            <p:cNvPr id="23" name="Document 22">
              <a:extLst>
                <a:ext uri="{FF2B5EF4-FFF2-40B4-BE49-F238E27FC236}">
                  <a16:creationId xmlns:a16="http://schemas.microsoft.com/office/drawing/2014/main" id="{11DAAC05-250E-5D46-BD63-5C5D3D97F7F4}"/>
                </a:ext>
              </a:extLst>
            </p:cNvPr>
            <p:cNvSpPr/>
            <p:nvPr/>
          </p:nvSpPr>
          <p:spPr>
            <a:xfrm>
              <a:off x="106452" y="2203654"/>
              <a:ext cx="1232337" cy="905655"/>
            </a:xfrm>
            <a:prstGeom prst="flowChartDocumen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Отчеты Аудиторского комитета</a:t>
              </a:r>
              <a:endParaRPr lang="en-US" sz="1400" dirty="0"/>
            </a:p>
          </p:txBody>
        </p:sp>
        <p:sp>
          <p:nvSpPr>
            <p:cNvPr id="24" name="Document 23">
              <a:extLst>
                <a:ext uri="{FF2B5EF4-FFF2-40B4-BE49-F238E27FC236}">
                  <a16:creationId xmlns:a16="http://schemas.microsoft.com/office/drawing/2014/main" id="{07AA6FF6-EF36-C04A-AB94-CC55CA1C14FA}"/>
                </a:ext>
              </a:extLst>
            </p:cNvPr>
            <p:cNvSpPr/>
            <p:nvPr/>
          </p:nvSpPr>
          <p:spPr>
            <a:xfrm>
              <a:off x="3046210" y="1098500"/>
              <a:ext cx="1169740" cy="905655"/>
            </a:xfrm>
            <a:prstGeom prst="flowChartDocumen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Корпоративный реестр рисков</a:t>
              </a:r>
              <a:endParaRPr lang="en-US" sz="1400" dirty="0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C7A18A2-1159-2B46-90EE-D01FD9464308}"/>
                </a:ext>
              </a:extLst>
            </p:cNvPr>
            <p:cNvCxnSpPr>
              <a:cxnSpLocks/>
              <a:stCxn id="23" idx="3"/>
              <a:endCxn id="20" idx="2"/>
            </p:cNvCxnSpPr>
            <p:nvPr/>
          </p:nvCxnSpPr>
          <p:spPr>
            <a:xfrm flipV="1">
              <a:off x="1338789" y="2656481"/>
              <a:ext cx="151405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A6D02FF4-89BE-6745-9C73-176924C9ED03}"/>
                </a:ext>
              </a:extLst>
            </p:cNvPr>
            <p:cNvCxnSpPr>
              <a:stCxn id="18" idx="2"/>
              <a:endCxn id="20" idx="1"/>
            </p:cNvCxnSpPr>
            <p:nvPr/>
          </p:nvCxnSpPr>
          <p:spPr>
            <a:xfrm>
              <a:off x="753920" y="1927883"/>
              <a:ext cx="985212" cy="32504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A688E71-1B65-A840-BE03-B425D7FB04C5}"/>
                </a:ext>
              </a:extLst>
            </p:cNvPr>
            <p:cNvCxnSpPr>
              <a:stCxn id="19" idx="2"/>
              <a:endCxn id="20" idx="0"/>
            </p:cNvCxnSpPr>
            <p:nvPr/>
          </p:nvCxnSpPr>
          <p:spPr>
            <a:xfrm>
              <a:off x="2199893" y="1940626"/>
              <a:ext cx="140228" cy="1451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851123A-2720-D140-8ECB-41EA9F40E6EE}"/>
                </a:ext>
              </a:extLst>
            </p:cNvPr>
            <p:cNvCxnSpPr>
              <a:stCxn id="24" idx="2"/>
              <a:endCxn id="20" idx="7"/>
            </p:cNvCxnSpPr>
            <p:nvPr/>
          </p:nvCxnSpPr>
          <p:spPr>
            <a:xfrm flipH="1">
              <a:off x="2941109" y="1944281"/>
              <a:ext cx="689971" cy="3086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46BCC13-9FAF-8841-8D07-C67BEAD63255}"/>
                </a:ext>
              </a:extLst>
            </p:cNvPr>
            <p:cNvGrpSpPr/>
            <p:nvPr/>
          </p:nvGrpSpPr>
          <p:grpSpPr>
            <a:xfrm>
              <a:off x="113082" y="3227186"/>
              <a:ext cx="4197661" cy="1809599"/>
              <a:chOff x="113082" y="3227186"/>
              <a:chExt cx="4197661" cy="1809599"/>
            </a:xfrm>
          </p:grpSpPr>
          <p:sp>
            <p:nvSpPr>
              <p:cNvPr id="41" name="Rounded Rectangle 40">
                <a:extLst>
                  <a:ext uri="{FF2B5EF4-FFF2-40B4-BE49-F238E27FC236}">
                    <a16:creationId xmlns:a16="http://schemas.microsoft.com/office/drawing/2014/main" id="{18F22FB8-B018-0F40-8AB2-5857ECE7D6C7}"/>
                  </a:ext>
                </a:extLst>
              </p:cNvPr>
              <p:cNvSpPr/>
              <p:nvPr/>
            </p:nvSpPr>
            <p:spPr>
              <a:xfrm>
                <a:off x="1038339" y="3341731"/>
                <a:ext cx="2603562" cy="784138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/>
                  <a:t>Административное руководство и руководящие органы оценивают результаты текущих и отдельных оценочных мероприятий</a:t>
                </a:r>
                <a:endParaRPr lang="en-US" sz="1200" dirty="0"/>
              </a:p>
            </p:txBody>
          </p:sp>
          <p:sp>
            <p:nvSpPr>
              <p:cNvPr id="46" name="Rounded Rectangle 45">
                <a:extLst>
                  <a:ext uri="{FF2B5EF4-FFF2-40B4-BE49-F238E27FC236}">
                    <a16:creationId xmlns:a16="http://schemas.microsoft.com/office/drawing/2014/main" id="{6E65EE10-571D-8049-89BD-F49C8560B932}"/>
                  </a:ext>
                </a:extLst>
              </p:cNvPr>
              <p:cNvSpPr/>
              <p:nvPr/>
            </p:nvSpPr>
            <p:spPr>
              <a:xfrm>
                <a:off x="2784763" y="4252646"/>
                <a:ext cx="1525980" cy="771907"/>
              </a:xfrm>
              <a:prstGeom prst="roundRect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/>
                  <a:t>Определить отдел для надзора за необходимыми мероприятиями</a:t>
                </a:r>
                <a:endParaRPr lang="en-US" sz="1200" dirty="0"/>
              </a:p>
            </p:txBody>
          </p:sp>
          <p:sp>
            <p:nvSpPr>
              <p:cNvPr id="47" name="Rounded Rectangle 46">
                <a:extLst>
                  <a:ext uri="{FF2B5EF4-FFF2-40B4-BE49-F238E27FC236}">
                    <a16:creationId xmlns:a16="http://schemas.microsoft.com/office/drawing/2014/main" id="{2B2940CD-FA54-0947-AB49-AE38FF0ED204}"/>
                  </a:ext>
                </a:extLst>
              </p:cNvPr>
              <p:cNvSpPr/>
              <p:nvPr/>
            </p:nvSpPr>
            <p:spPr>
              <a:xfrm>
                <a:off x="113082" y="4252646"/>
                <a:ext cx="2451415" cy="784139"/>
              </a:xfrm>
              <a:prstGeom prst="roundRect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/>
                  <a:t>Учесть возможные последствия всех недостатков, установленных различными источниками</a:t>
                </a:r>
                <a:endParaRPr lang="en-US" sz="1200" dirty="0"/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10BEDE31-DEA6-1D42-8BA6-C89BDE6EC4A3}"/>
                  </a:ext>
                </a:extLst>
              </p:cNvPr>
              <p:cNvCxnSpPr>
                <a:stCxn id="20" idx="4"/>
                <a:endCxn id="41" idx="0"/>
              </p:cNvCxnSpPr>
              <p:nvPr/>
            </p:nvCxnSpPr>
            <p:spPr>
              <a:xfrm flipH="1">
                <a:off x="2340120" y="3227186"/>
                <a:ext cx="1" cy="11454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71F5E87F-3F68-F44E-B1AE-D1B6421E29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27540" y="4125869"/>
                <a:ext cx="87682" cy="11454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EF8B9CB8-C2EF-8447-8433-7A88929F5061}"/>
                  </a:ext>
                </a:extLst>
              </p:cNvPr>
              <p:cNvCxnSpPr>
                <a:cxnSpLocks/>
                <a:stCxn id="41" idx="2"/>
              </p:cNvCxnSpPr>
              <p:nvPr/>
            </p:nvCxnSpPr>
            <p:spPr>
              <a:xfrm flipH="1">
                <a:off x="2233808" y="4125869"/>
                <a:ext cx="106312" cy="12677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7D148214-64AF-0D45-B795-4B3CDBF09EE6}"/>
              </a:ext>
            </a:extLst>
          </p:cNvPr>
          <p:cNvGrpSpPr/>
          <p:nvPr/>
        </p:nvGrpSpPr>
        <p:grpSpPr>
          <a:xfrm>
            <a:off x="342110" y="4042175"/>
            <a:ext cx="7585650" cy="2669456"/>
            <a:chOff x="354809" y="4020598"/>
            <a:chExt cx="7585650" cy="266945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EFD44D4-92FF-CA4D-BF8B-F009E3A015B0}"/>
                </a:ext>
              </a:extLst>
            </p:cNvPr>
            <p:cNvSpPr/>
            <p:nvPr/>
          </p:nvSpPr>
          <p:spPr>
            <a:xfrm>
              <a:off x="354809" y="5593316"/>
              <a:ext cx="1920348" cy="904886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17.2  </a:t>
              </a:r>
              <a:r>
                <a:rPr lang="ru-RU" sz="1400" b="1" dirty="0">
                  <a:solidFill>
                    <a:schemeClr val="tx1"/>
                  </a:solidFill>
                </a:rPr>
                <a:t>Доводит информацию о недостатках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223FC121-3698-5C43-808E-B3EC7B2584F4}"/>
                </a:ext>
              </a:extLst>
            </p:cNvPr>
            <p:cNvSpPr/>
            <p:nvPr/>
          </p:nvSpPr>
          <p:spPr>
            <a:xfrm>
              <a:off x="2463068" y="5510122"/>
              <a:ext cx="3332537" cy="1064136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Сообщения о сбоях передаются сторонам, ответственным за устранение недостатков, а также руководству старшего звена и руководящим органам организации.</a:t>
              </a:r>
              <a:endParaRPr lang="en-US" sz="1400" dirty="0"/>
            </a:p>
          </p:txBody>
        </p:sp>
        <p:sp>
          <p:nvSpPr>
            <p:cNvPr id="48" name="Document 47">
              <a:extLst>
                <a:ext uri="{FF2B5EF4-FFF2-40B4-BE49-F238E27FC236}">
                  <a16:creationId xmlns:a16="http://schemas.microsoft.com/office/drawing/2014/main" id="{176D62B9-69AC-5D4E-91D6-35724DDD96E4}"/>
                </a:ext>
              </a:extLst>
            </p:cNvPr>
            <p:cNvSpPr/>
            <p:nvPr/>
          </p:nvSpPr>
          <p:spPr>
            <a:xfrm>
              <a:off x="4584699" y="4020598"/>
              <a:ext cx="1332754" cy="905655"/>
            </a:xfrm>
            <a:prstGeom prst="flowChartDocumen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Докладывает Аудиторскому комитету</a:t>
              </a:r>
              <a:endParaRPr lang="en-US" sz="1400" dirty="0"/>
            </a:p>
          </p:txBody>
        </p:sp>
        <p:sp>
          <p:nvSpPr>
            <p:cNvPr id="49" name="Document 48">
              <a:extLst>
                <a:ext uri="{FF2B5EF4-FFF2-40B4-BE49-F238E27FC236}">
                  <a16:creationId xmlns:a16="http://schemas.microsoft.com/office/drawing/2014/main" id="{6D915C36-4EA0-4744-8DB0-9E02352F1153}"/>
                </a:ext>
              </a:extLst>
            </p:cNvPr>
            <p:cNvSpPr/>
            <p:nvPr/>
          </p:nvSpPr>
          <p:spPr>
            <a:xfrm>
              <a:off x="6058179" y="4301434"/>
              <a:ext cx="1269719" cy="1121299"/>
            </a:xfrm>
            <a:prstGeom prst="flowChartDocumen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Краткие доклады руководящим органам</a:t>
              </a:r>
              <a:endParaRPr lang="en-US" sz="1400" dirty="0"/>
            </a:p>
          </p:txBody>
        </p:sp>
        <p:sp>
          <p:nvSpPr>
            <p:cNvPr id="50" name="Document 49">
              <a:extLst>
                <a:ext uri="{FF2B5EF4-FFF2-40B4-BE49-F238E27FC236}">
                  <a16:creationId xmlns:a16="http://schemas.microsoft.com/office/drawing/2014/main" id="{25EFB895-76D7-B140-B368-47D2B503A378}"/>
                </a:ext>
              </a:extLst>
            </p:cNvPr>
            <p:cNvSpPr/>
            <p:nvPr/>
          </p:nvSpPr>
          <p:spPr>
            <a:xfrm>
              <a:off x="6372939" y="5575207"/>
              <a:ext cx="1567520" cy="1114847"/>
            </a:xfrm>
            <a:prstGeom prst="flowChartDocumen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Невыполненные КПЭ по рекомендациям ВА</a:t>
              </a:r>
              <a:endParaRPr lang="en-US" sz="1400" dirty="0"/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61C4165A-EB80-7941-8B8D-221EC2194A80}"/>
                </a:ext>
              </a:extLst>
            </p:cNvPr>
            <p:cNvCxnSpPr>
              <a:stCxn id="40" idx="3"/>
              <a:endCxn id="50" idx="1"/>
            </p:cNvCxnSpPr>
            <p:nvPr/>
          </p:nvCxnSpPr>
          <p:spPr>
            <a:xfrm>
              <a:off x="5795605" y="6042190"/>
              <a:ext cx="577334" cy="904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B52FAC02-597E-9B42-9203-DC12EA14AA58}"/>
                </a:ext>
              </a:extLst>
            </p:cNvPr>
            <p:cNvCxnSpPr>
              <a:cxnSpLocks/>
              <a:endCxn id="48" idx="2"/>
            </p:cNvCxnSpPr>
            <p:nvPr/>
          </p:nvCxnSpPr>
          <p:spPr>
            <a:xfrm flipV="1">
              <a:off x="5155146" y="4866379"/>
              <a:ext cx="95930" cy="64374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8F06D5F0-E879-1445-90E3-8FDED4C61DAB}"/>
                </a:ext>
              </a:extLst>
            </p:cNvPr>
            <p:cNvCxnSpPr/>
            <p:nvPr/>
          </p:nvCxnSpPr>
          <p:spPr>
            <a:xfrm flipV="1">
              <a:off x="5651790" y="5338026"/>
              <a:ext cx="396797" cy="19798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2D96493-34BC-704E-80F4-A5F169360EEA}"/>
                </a:ext>
              </a:extLst>
            </p:cNvPr>
            <p:cNvCxnSpPr>
              <a:stCxn id="21" idx="6"/>
              <a:endCxn id="40" idx="1"/>
            </p:cNvCxnSpPr>
            <p:nvPr/>
          </p:nvCxnSpPr>
          <p:spPr>
            <a:xfrm flipV="1">
              <a:off x="2275157" y="6042190"/>
              <a:ext cx="187911" cy="35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6E9A1F50-03DE-264C-B5AF-DC874A444C54}"/>
              </a:ext>
            </a:extLst>
          </p:cNvPr>
          <p:cNvGrpSpPr/>
          <p:nvPr/>
        </p:nvGrpSpPr>
        <p:grpSpPr>
          <a:xfrm>
            <a:off x="4481058" y="1069086"/>
            <a:ext cx="4514384" cy="3530563"/>
            <a:chOff x="4529711" y="1143037"/>
            <a:chExt cx="4514384" cy="3530563"/>
          </a:xfrm>
        </p:grpSpPr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56E1E7EC-2987-CC46-8D27-CD7501AB38AF}"/>
                </a:ext>
              </a:extLst>
            </p:cNvPr>
            <p:cNvSpPr/>
            <p:nvPr/>
          </p:nvSpPr>
          <p:spPr>
            <a:xfrm>
              <a:off x="4620653" y="3183184"/>
              <a:ext cx="2607268" cy="845781"/>
            </a:xfrm>
            <a:prstGeom prst="roundRect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ВА также контролирует выполнение мер, принимаемых по его рекомендациям</a:t>
              </a:r>
              <a:endParaRPr lang="en-US" sz="1400" dirty="0"/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2E83FB66-A5CE-FC42-941D-F9462A6660BA}"/>
                </a:ext>
              </a:extLst>
            </p:cNvPr>
            <p:cNvSpPr/>
            <p:nvPr/>
          </p:nvSpPr>
          <p:spPr>
            <a:xfrm>
              <a:off x="6832911" y="1272411"/>
              <a:ext cx="2197500" cy="1134344"/>
            </a:xfrm>
            <a:prstGeom prst="roundRect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Контроль за осуществляемыми мерами должно осуществлять одно подразделение</a:t>
              </a:r>
              <a:endParaRPr lang="en-US" sz="1400" dirty="0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37118D53-3E76-3643-91A5-E9D9D4FC909D}"/>
                </a:ext>
              </a:extLst>
            </p:cNvPr>
            <p:cNvGrpSpPr/>
            <p:nvPr/>
          </p:nvGrpSpPr>
          <p:grpSpPr>
            <a:xfrm>
              <a:off x="4529711" y="1143037"/>
              <a:ext cx="2287011" cy="1873557"/>
              <a:chOff x="4769975" y="1525398"/>
              <a:chExt cx="2287011" cy="1873557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6ADC24A6-09EE-BD4B-B5F4-57D572FAA00D}"/>
                  </a:ext>
                </a:extLst>
              </p:cNvPr>
              <p:cNvSpPr/>
              <p:nvPr/>
            </p:nvSpPr>
            <p:spPr>
              <a:xfrm>
                <a:off x="4848508" y="1525398"/>
                <a:ext cx="2129946" cy="901741"/>
              </a:xfrm>
              <a:prstGeom prst="ellipse">
                <a:avLst/>
              </a:prstGeom>
              <a:gradFill flip="none" rotWithShape="1">
                <a:gsLst>
                  <a:gs pos="0">
                    <a:srgbClr val="9B55CE">
                      <a:tint val="66000"/>
                      <a:satMod val="160000"/>
                    </a:srgbClr>
                  </a:gs>
                  <a:gs pos="0">
                    <a:srgbClr val="9B55CE">
                      <a:tint val="44500"/>
                      <a:satMod val="160000"/>
                    </a:srgbClr>
                  </a:gs>
                  <a:gs pos="100000">
                    <a:srgbClr val="9B55CE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ru-RU" sz="1050" b="1" dirty="0">
                    <a:solidFill>
                      <a:schemeClr val="tx1"/>
                    </a:solidFill>
                  </a:rPr>
                  <a:t>ТФ</a:t>
                </a:r>
                <a:r>
                  <a:rPr lang="en-US" sz="1050" b="1" dirty="0">
                    <a:solidFill>
                      <a:schemeClr val="tx1"/>
                    </a:solidFill>
                  </a:rPr>
                  <a:t> 17.3 </a:t>
                </a:r>
                <a:r>
                  <a:rPr lang="ru-RU" sz="1100" b="1" dirty="0">
                    <a:solidFill>
                      <a:schemeClr val="tx1"/>
                    </a:solidFill>
                  </a:rPr>
                  <a:t>Контролирует выполнение мер по устранению недостатков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ounded Rectangle 41">
                <a:extLst>
                  <a:ext uri="{FF2B5EF4-FFF2-40B4-BE49-F238E27FC236}">
                    <a16:creationId xmlns:a16="http://schemas.microsoft.com/office/drawing/2014/main" id="{DCF6F84D-195C-8643-95F9-84D6A6D6C7C2}"/>
                  </a:ext>
                </a:extLst>
              </p:cNvPr>
              <p:cNvSpPr/>
              <p:nvPr/>
            </p:nvSpPr>
            <p:spPr>
              <a:xfrm>
                <a:off x="4769975" y="2614817"/>
                <a:ext cx="2287011" cy="784138"/>
              </a:xfrm>
              <a:prstGeom prst="roundRect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1400" dirty="0"/>
                  <a:t>Руководство отслеживает своевременность устранения сбоев</a:t>
                </a:r>
                <a:endParaRPr lang="en-US" sz="1400" dirty="0"/>
              </a:p>
            </p:txBody>
          </p:sp>
          <p:cxnSp>
            <p:nvCxnSpPr>
              <p:cNvPr id="4" name="Straight Arrow Connector 3">
                <a:extLst>
                  <a:ext uri="{FF2B5EF4-FFF2-40B4-BE49-F238E27FC236}">
                    <a16:creationId xmlns:a16="http://schemas.microsoft.com/office/drawing/2014/main" id="{36DE76E1-0061-244E-A292-6A623B1122C2}"/>
                  </a:ext>
                </a:extLst>
              </p:cNvPr>
              <p:cNvCxnSpPr>
                <a:stCxn id="22" idx="4"/>
                <a:endCxn id="42" idx="0"/>
              </p:cNvCxnSpPr>
              <p:nvPr/>
            </p:nvCxnSpPr>
            <p:spPr>
              <a:xfrm>
                <a:off x="5913481" y="2427139"/>
                <a:ext cx="0" cy="18767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122D6E49-B8F4-4A4C-865B-14F6FF216F3A}"/>
                </a:ext>
              </a:extLst>
            </p:cNvPr>
            <p:cNvCxnSpPr>
              <a:stCxn id="42" idx="2"/>
            </p:cNvCxnSpPr>
            <p:nvPr/>
          </p:nvCxnSpPr>
          <p:spPr>
            <a:xfrm>
              <a:off x="5673217" y="3016594"/>
              <a:ext cx="176971" cy="1665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3CB1BDC9-4CF0-9946-B58A-3E4681D41428}"/>
                </a:ext>
              </a:extLst>
            </p:cNvPr>
            <p:cNvCxnSpPr/>
            <p:nvPr/>
          </p:nvCxnSpPr>
          <p:spPr>
            <a:xfrm flipV="1">
              <a:off x="6676783" y="2138617"/>
              <a:ext cx="223751" cy="9383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Document 62">
              <a:extLst>
                <a:ext uri="{FF2B5EF4-FFF2-40B4-BE49-F238E27FC236}">
                  <a16:creationId xmlns:a16="http://schemas.microsoft.com/office/drawing/2014/main" id="{9793DC8A-C79C-A842-9270-BC1D8E0004F3}"/>
                </a:ext>
              </a:extLst>
            </p:cNvPr>
            <p:cNvSpPr/>
            <p:nvPr/>
          </p:nvSpPr>
          <p:spPr>
            <a:xfrm>
              <a:off x="7430952" y="2559229"/>
              <a:ext cx="1613143" cy="2114371"/>
            </a:xfrm>
            <a:prstGeom prst="flowChartDocument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300" dirty="0"/>
                <a:t>Результаты отражаются во всех годовых справках о действенности внутреннего контроля, которые готовятся ВА и руководством </a:t>
              </a:r>
              <a:endParaRPr lang="en-US" sz="1300" dirty="0"/>
            </a:p>
          </p:txBody>
        </p: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B13FB324-7D9F-0345-AB2C-D1AF0AC0B5AC}"/>
                </a:ext>
              </a:extLst>
            </p:cNvPr>
            <p:cNvCxnSpPr>
              <a:cxnSpLocks/>
              <a:stCxn id="45" idx="2"/>
              <a:endCxn id="63" idx="0"/>
            </p:cNvCxnSpPr>
            <p:nvPr/>
          </p:nvCxnSpPr>
          <p:spPr>
            <a:xfrm>
              <a:off x="7931661" y="2406755"/>
              <a:ext cx="305863" cy="1524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1C9A501F-00E6-CD40-8743-DFBFA831A036}"/>
                </a:ext>
              </a:extLst>
            </p:cNvPr>
            <p:cNvCxnSpPr>
              <a:cxnSpLocks/>
              <a:stCxn id="44" idx="3"/>
            </p:cNvCxnSpPr>
            <p:nvPr/>
          </p:nvCxnSpPr>
          <p:spPr>
            <a:xfrm flipV="1">
              <a:off x="7227921" y="3471573"/>
              <a:ext cx="203031" cy="1345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750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7BA906-F4C4-0B4B-B66A-D3343A220C5B}"/>
              </a:ext>
            </a:extLst>
          </p:cNvPr>
          <p:cNvSpPr/>
          <p:nvPr/>
        </p:nvSpPr>
        <p:spPr>
          <a:xfrm>
            <a:off x="350815" y="386634"/>
            <a:ext cx="8430877" cy="549152"/>
          </a:xfrm>
          <a:prstGeom prst="rect">
            <a:avLst/>
          </a:prstGeom>
          <a:solidFill>
            <a:srgbClr val="F2B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КОНТРОЛЬНАЯ СРЕДА</a:t>
            </a:r>
            <a:r>
              <a:rPr lang="en-US" sz="2000" b="1" dirty="0"/>
              <a:t>: </a:t>
            </a:r>
            <a:r>
              <a:rPr lang="ru-RU" sz="2000" b="1" dirty="0"/>
              <a:t>ПРИНЦИПЫ И «ТОЧКИ ФОКУСА»</a:t>
            </a:r>
            <a:endParaRPr lang="en-US" sz="2000" b="1" dirty="0"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7372576-3C07-ED44-B7AA-2BDBEF775DE6}"/>
              </a:ext>
            </a:extLst>
          </p:cNvPr>
          <p:cNvGrpSpPr/>
          <p:nvPr/>
        </p:nvGrpSpPr>
        <p:grpSpPr>
          <a:xfrm>
            <a:off x="243031" y="1057518"/>
            <a:ext cx="3717991" cy="2092697"/>
            <a:chOff x="243031" y="1057518"/>
            <a:chExt cx="3717991" cy="2092697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D94A78D-4A08-0C4D-ACB6-0CE3004DBDA2}"/>
                </a:ext>
              </a:extLst>
            </p:cNvPr>
            <p:cNvGrpSpPr/>
            <p:nvPr/>
          </p:nvGrpSpPr>
          <p:grpSpPr>
            <a:xfrm>
              <a:off x="350816" y="1166470"/>
              <a:ext cx="3610206" cy="1983745"/>
              <a:chOff x="388017" y="994687"/>
              <a:chExt cx="3610206" cy="1983745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474B8A5-E97B-0B4C-A9DB-1766FDF4F484}"/>
                  </a:ext>
                </a:extLst>
              </p:cNvPr>
              <p:cNvSpPr/>
              <p:nvPr/>
            </p:nvSpPr>
            <p:spPr>
              <a:xfrm>
                <a:off x="388020" y="994687"/>
                <a:ext cx="3610203" cy="651233"/>
              </a:xfrm>
              <a:prstGeom prst="rect">
                <a:avLst/>
              </a:prstGeom>
              <a:noFill/>
              <a:ln w="28575">
                <a:solidFill>
                  <a:srgbClr val="F2B23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Организация демонстрирует честность и приверженность этическим ценностям 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8CA716C-1A1F-9F4C-84F3-28DB75944601}"/>
                  </a:ext>
                </a:extLst>
              </p:cNvPr>
              <p:cNvSpPr/>
              <p:nvPr/>
            </p:nvSpPr>
            <p:spPr>
              <a:xfrm>
                <a:off x="388018" y="1822724"/>
                <a:ext cx="1756871" cy="513929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1.1 </a:t>
                </a:r>
                <a:r>
                  <a:rPr lang="ru-RU" sz="1200" dirty="0">
                    <a:solidFill>
                      <a:schemeClr val="tx1"/>
                    </a:solidFill>
                  </a:rPr>
                  <a:t>Тон в организации задается сверху 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228E588-37BC-BB42-9F97-09BCD830918E}"/>
                  </a:ext>
                </a:extLst>
              </p:cNvPr>
              <p:cNvSpPr/>
              <p:nvPr/>
            </p:nvSpPr>
            <p:spPr>
              <a:xfrm>
                <a:off x="388017" y="2422466"/>
                <a:ext cx="1756871" cy="555966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1.3 </a:t>
                </a:r>
                <a:r>
                  <a:rPr lang="ru-RU" sz="1200" dirty="0">
                    <a:solidFill>
                      <a:schemeClr val="tx1"/>
                    </a:solidFill>
                  </a:rPr>
                  <a:t>Проверяет выполнение норм поведения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68D426B-74F9-2340-9CB8-F5E448CAEA04}"/>
                  </a:ext>
                </a:extLst>
              </p:cNvPr>
              <p:cNvSpPr/>
              <p:nvPr/>
            </p:nvSpPr>
            <p:spPr>
              <a:xfrm>
                <a:off x="2226329" y="2413012"/>
                <a:ext cx="1771893" cy="555966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1.4 </a:t>
                </a:r>
                <a:r>
                  <a:rPr lang="ru-RU" sz="1200" dirty="0">
                    <a:solidFill>
                      <a:schemeClr val="tx1"/>
                    </a:solidFill>
                  </a:rPr>
                  <a:t>Оперативно реагирует на отклонения 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9EC54AC-4A7A-6343-81B9-98FD570F13F2}"/>
                  </a:ext>
                </a:extLst>
              </p:cNvPr>
              <p:cNvSpPr/>
              <p:nvPr/>
            </p:nvSpPr>
            <p:spPr>
              <a:xfrm>
                <a:off x="2226329" y="1822724"/>
                <a:ext cx="1771894" cy="513929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1.2 </a:t>
                </a:r>
                <a:r>
                  <a:rPr lang="ru-RU" sz="1200" dirty="0">
                    <a:solidFill>
                      <a:schemeClr val="tx1"/>
                    </a:solidFill>
                  </a:rPr>
                  <a:t>Устанавливает нормы поведения 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8B26998D-22D1-BB40-96AB-E2220ADB6788}"/>
                </a:ext>
              </a:extLst>
            </p:cNvPr>
            <p:cNvSpPr/>
            <p:nvPr/>
          </p:nvSpPr>
          <p:spPr>
            <a:xfrm>
              <a:off x="243031" y="1057518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9CAA02AA-580C-524C-9666-A3A12C6D1AE7}"/>
              </a:ext>
            </a:extLst>
          </p:cNvPr>
          <p:cNvGrpSpPr/>
          <p:nvPr/>
        </p:nvGrpSpPr>
        <p:grpSpPr>
          <a:xfrm>
            <a:off x="243031" y="3254857"/>
            <a:ext cx="2635534" cy="3326899"/>
            <a:chOff x="243031" y="3254857"/>
            <a:chExt cx="2635534" cy="3326899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C8B9E36-7F4E-3B4A-8969-EBA0BDE2ABD7}"/>
                </a:ext>
              </a:extLst>
            </p:cNvPr>
            <p:cNvGrpSpPr/>
            <p:nvPr/>
          </p:nvGrpSpPr>
          <p:grpSpPr>
            <a:xfrm>
              <a:off x="350816" y="3351321"/>
              <a:ext cx="2527749" cy="3230435"/>
              <a:chOff x="2893815" y="2531630"/>
              <a:chExt cx="2527749" cy="3230435"/>
            </a:xfrm>
          </p:grpSpPr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6864D17-01A6-D340-8041-6A9B59A69E9E}"/>
                  </a:ext>
                </a:extLst>
              </p:cNvPr>
              <p:cNvSpPr/>
              <p:nvPr/>
            </p:nvSpPr>
            <p:spPr>
              <a:xfrm>
                <a:off x="2893815" y="2531630"/>
                <a:ext cx="2527348" cy="1196136"/>
              </a:xfrm>
              <a:prstGeom prst="rect">
                <a:avLst/>
              </a:prstGeom>
              <a:noFill/>
              <a:ln w="28575">
                <a:solidFill>
                  <a:srgbClr val="F2B23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Руководство – под надзором руководящего органа – устанавливает структуры, порядок подчинённости, полномочия и обязанности в части достижения целей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9915412-DD6C-6F40-8CEA-A694755CBD61}"/>
                  </a:ext>
                </a:extLst>
              </p:cNvPr>
              <p:cNvSpPr/>
              <p:nvPr/>
            </p:nvSpPr>
            <p:spPr>
              <a:xfrm>
                <a:off x="2901327" y="3864142"/>
                <a:ext cx="2520237" cy="513929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3.1 </a:t>
                </a:r>
                <a:r>
                  <a:rPr lang="ru-RU" sz="1200" dirty="0">
                    <a:solidFill>
                      <a:schemeClr val="tx1"/>
                    </a:solidFill>
                  </a:rPr>
                  <a:t>Учитывает все структуры организации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5ED8C99-4C1A-C743-BFD3-CE5CBBE2592F}"/>
                  </a:ext>
                </a:extLst>
              </p:cNvPr>
              <p:cNvSpPr/>
              <p:nvPr/>
            </p:nvSpPr>
            <p:spPr>
              <a:xfrm>
                <a:off x="2893815" y="4514102"/>
                <a:ext cx="2520237" cy="555966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3.3 </a:t>
                </a:r>
                <a:r>
                  <a:rPr lang="ru-RU" sz="1200" dirty="0">
                    <a:solidFill>
                      <a:schemeClr val="tx1"/>
                    </a:solidFill>
                  </a:rPr>
                  <a:t>устанавливает порядок подчиненности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D923AEB-A05C-314A-AF8C-F4F906FB9614}"/>
                  </a:ext>
                </a:extLst>
              </p:cNvPr>
              <p:cNvSpPr/>
              <p:nvPr/>
            </p:nvSpPr>
            <p:spPr>
              <a:xfrm>
                <a:off x="2901327" y="5206099"/>
                <a:ext cx="2512725" cy="555966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3.2 </a:t>
                </a:r>
                <a:r>
                  <a:rPr lang="ru-RU" sz="1200" dirty="0">
                    <a:solidFill>
                      <a:schemeClr val="tx1"/>
                    </a:solidFill>
                  </a:rPr>
                  <a:t>Определяет, устанавливает и ограничивает полномочия и обязанности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C801CE5-D3E7-5E4D-8EB7-8BCE94203D77}"/>
                </a:ext>
              </a:extLst>
            </p:cNvPr>
            <p:cNvSpPr/>
            <p:nvPr/>
          </p:nvSpPr>
          <p:spPr>
            <a:xfrm>
              <a:off x="243031" y="3254857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982305E-2333-7C47-AFFE-05B22BA3F9F9}"/>
              </a:ext>
            </a:extLst>
          </p:cNvPr>
          <p:cNvGrpSpPr/>
          <p:nvPr/>
        </p:nvGrpSpPr>
        <p:grpSpPr>
          <a:xfrm>
            <a:off x="2978555" y="3242658"/>
            <a:ext cx="2695116" cy="3339098"/>
            <a:chOff x="2978555" y="3242658"/>
            <a:chExt cx="2695116" cy="3339098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6918CB6C-0270-9A4F-A3F3-9EC0E6F57EC9}"/>
                </a:ext>
              </a:extLst>
            </p:cNvPr>
            <p:cNvGrpSpPr/>
            <p:nvPr/>
          </p:nvGrpSpPr>
          <p:grpSpPr>
            <a:xfrm>
              <a:off x="2978555" y="3354514"/>
              <a:ext cx="2695116" cy="3227242"/>
              <a:chOff x="2833092" y="3249584"/>
              <a:chExt cx="2951524" cy="3227242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142B4DD7-0248-D245-95C9-763D4BC76BD5}"/>
                  </a:ext>
                </a:extLst>
              </p:cNvPr>
              <p:cNvSpPr/>
              <p:nvPr/>
            </p:nvSpPr>
            <p:spPr>
              <a:xfrm>
                <a:off x="2833092" y="3249584"/>
                <a:ext cx="2951524" cy="788885"/>
              </a:xfrm>
              <a:prstGeom prst="rect">
                <a:avLst/>
              </a:prstGeom>
              <a:noFill/>
              <a:ln w="28575">
                <a:solidFill>
                  <a:srgbClr val="F2B23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Организация демонстрирует заинтересованность в привлечении, развитии и удержании компетентных сотрудников в соответствии с целями 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38F9807A-F740-0F43-B41B-91B8BF61873E}"/>
                  </a:ext>
                </a:extLst>
              </p:cNvPr>
              <p:cNvSpPr/>
              <p:nvPr/>
            </p:nvSpPr>
            <p:spPr>
              <a:xfrm>
                <a:off x="2994099" y="5371150"/>
                <a:ext cx="2674717" cy="520425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4.3 </a:t>
                </a:r>
                <a:r>
                  <a:rPr lang="ru-RU" sz="1200" dirty="0">
                    <a:solidFill>
                      <a:schemeClr val="tx1"/>
                    </a:solidFill>
                  </a:rPr>
                  <a:t>Привлекает, развивает и удерживает кадры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9D33BF2-2C93-114E-B53E-B3159DE6579B}"/>
                  </a:ext>
                </a:extLst>
              </p:cNvPr>
              <p:cNvSpPr/>
              <p:nvPr/>
            </p:nvSpPr>
            <p:spPr>
              <a:xfrm>
                <a:off x="2924427" y="6026386"/>
                <a:ext cx="2751781" cy="450440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4.4 </a:t>
                </a:r>
                <a:r>
                  <a:rPr lang="ru-RU" sz="1200" dirty="0">
                    <a:solidFill>
                      <a:schemeClr val="tx1"/>
                    </a:solidFill>
                  </a:rPr>
                  <a:t>Планирует преемственность и готовится к ней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56F1978E-D70A-9447-84BD-7C34727E1A79}"/>
                  </a:ext>
                </a:extLst>
              </p:cNvPr>
              <p:cNvSpPr/>
              <p:nvPr/>
            </p:nvSpPr>
            <p:spPr>
              <a:xfrm>
                <a:off x="2947860" y="4753140"/>
                <a:ext cx="2720955" cy="506154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4.2  </a:t>
                </a:r>
                <a:r>
                  <a:rPr lang="ru-RU" sz="1200" dirty="0">
                    <a:solidFill>
                      <a:schemeClr val="tx1"/>
                    </a:solidFill>
                  </a:rPr>
                  <a:t>Оценивает уровень компетентности и работает с недостатками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A73F2C1D-48B7-7C4A-83C4-B7AC56227E92}"/>
                  </a:ext>
                </a:extLst>
              </p:cNvPr>
              <p:cNvSpPr/>
              <p:nvPr/>
            </p:nvSpPr>
            <p:spPr>
              <a:xfrm>
                <a:off x="2994099" y="4126283"/>
                <a:ext cx="2682108" cy="468137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4.1 </a:t>
                </a:r>
                <a:r>
                  <a:rPr lang="ru-RU" sz="1200" dirty="0">
                    <a:solidFill>
                      <a:schemeClr val="tx1"/>
                    </a:solidFill>
                  </a:rPr>
                  <a:t>Формирует и внедряет программы и процедуры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0C0CAAA-96A8-4343-9549-B766FF7198C1}"/>
                </a:ext>
              </a:extLst>
            </p:cNvPr>
            <p:cNvSpPr/>
            <p:nvPr/>
          </p:nvSpPr>
          <p:spPr>
            <a:xfrm>
              <a:off x="3001188" y="3242658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A9AD2C6-DF54-7D4C-804F-AAFD5073674A}"/>
              </a:ext>
            </a:extLst>
          </p:cNvPr>
          <p:cNvGrpSpPr/>
          <p:nvPr/>
        </p:nvGrpSpPr>
        <p:grpSpPr>
          <a:xfrm>
            <a:off x="4290543" y="1056496"/>
            <a:ext cx="4541668" cy="2072908"/>
            <a:chOff x="4290543" y="1056496"/>
            <a:chExt cx="4541668" cy="2072908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EB828AD2-5C50-FB43-BB01-63C2F0B02378}"/>
                </a:ext>
              </a:extLst>
            </p:cNvPr>
            <p:cNvGrpSpPr/>
            <p:nvPr/>
          </p:nvGrpSpPr>
          <p:grpSpPr>
            <a:xfrm>
              <a:off x="4392968" y="1163528"/>
              <a:ext cx="4439243" cy="1965876"/>
              <a:chOff x="-4209157" y="2533024"/>
              <a:chExt cx="4439243" cy="1965876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02A79F5-A311-2242-88B6-10FEAA38CFC9}"/>
                  </a:ext>
                </a:extLst>
              </p:cNvPr>
              <p:cNvSpPr/>
              <p:nvPr/>
            </p:nvSpPr>
            <p:spPr>
              <a:xfrm>
                <a:off x="-4209157" y="2533024"/>
                <a:ext cx="4380092" cy="717779"/>
              </a:xfrm>
              <a:prstGeom prst="rect">
                <a:avLst/>
              </a:prstGeom>
              <a:noFill/>
              <a:ln w="28575">
                <a:solidFill>
                  <a:srgbClr val="F2B23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Руководящие органы демонстрируют независимость от руководства и осуществляют надзор за развитием и результатами работы системы внутреннего контроля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00164778-B2A8-574E-B079-3CEA20AE5749}"/>
                  </a:ext>
                </a:extLst>
              </p:cNvPr>
              <p:cNvSpPr/>
              <p:nvPr/>
            </p:nvSpPr>
            <p:spPr>
              <a:xfrm>
                <a:off x="-4209157" y="3328168"/>
                <a:ext cx="2153963" cy="519319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2.1 </a:t>
                </a:r>
                <a:r>
                  <a:rPr lang="ru-RU" sz="1200" dirty="0">
                    <a:solidFill>
                      <a:schemeClr val="tx1"/>
                    </a:solidFill>
                  </a:rPr>
                  <a:t>Устанавливает обязанности по надзору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AB78DEB-CB62-BB44-AF8E-FE907F61793E}"/>
                  </a:ext>
                </a:extLst>
              </p:cNvPr>
              <p:cNvSpPr/>
              <p:nvPr/>
            </p:nvSpPr>
            <p:spPr>
              <a:xfrm>
                <a:off x="-1983028" y="3354668"/>
                <a:ext cx="2213114" cy="492820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2.2 </a:t>
                </a:r>
                <a:r>
                  <a:rPr lang="ru-RU" sz="1200" dirty="0" err="1">
                    <a:solidFill>
                      <a:schemeClr val="tx1"/>
                    </a:solidFill>
                  </a:rPr>
                  <a:t>Имееет</a:t>
                </a:r>
                <a:r>
                  <a:rPr lang="ru-RU" sz="1200" dirty="0">
                    <a:solidFill>
                      <a:schemeClr val="tx1"/>
                    </a:solidFill>
                  </a:rPr>
                  <a:t> </a:t>
                </a:r>
                <a:r>
                  <a:rPr lang="ru-RU" sz="1200" dirty="0" err="1">
                    <a:solidFill>
                      <a:schemeClr val="tx1"/>
                    </a:solidFill>
                  </a:rPr>
                  <a:t>возможость</a:t>
                </a:r>
                <a:r>
                  <a:rPr lang="ru-RU" sz="1200" dirty="0">
                    <a:solidFill>
                      <a:schemeClr val="tx1"/>
                    </a:solidFill>
                  </a:rPr>
                  <a:t> привлекать лица с необходимыми навыками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F37F4CF-F2D8-034D-A020-A9BF5840C736}"/>
                  </a:ext>
                </a:extLst>
              </p:cNvPr>
              <p:cNvSpPr/>
              <p:nvPr/>
            </p:nvSpPr>
            <p:spPr>
              <a:xfrm>
                <a:off x="-4209157" y="3942934"/>
                <a:ext cx="2153963" cy="555966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2.3 </a:t>
                </a:r>
                <a:r>
                  <a:rPr lang="ru-RU" sz="1200" dirty="0">
                    <a:solidFill>
                      <a:schemeClr val="tx1"/>
                    </a:solidFill>
                  </a:rPr>
                  <a:t>Действует независимо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A99A30A-B34E-F346-919F-C9544B21E74C}"/>
                  </a:ext>
                </a:extLst>
              </p:cNvPr>
              <p:cNvSpPr/>
              <p:nvPr/>
            </p:nvSpPr>
            <p:spPr>
              <a:xfrm>
                <a:off x="-1900777" y="3951353"/>
                <a:ext cx="2080344" cy="547547"/>
              </a:xfrm>
              <a:prstGeom prst="rect">
                <a:avLst/>
              </a:prstGeom>
              <a:noFill/>
              <a:ln w="28575">
                <a:solidFill>
                  <a:srgbClr val="9328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200" dirty="0">
                    <a:solidFill>
                      <a:schemeClr val="tx1"/>
                    </a:solidFill>
                  </a:rPr>
                  <a:t>ТФ</a:t>
                </a:r>
                <a:r>
                  <a:rPr lang="en-US" sz="1200" dirty="0">
                    <a:solidFill>
                      <a:schemeClr val="tx1"/>
                    </a:solidFill>
                  </a:rPr>
                  <a:t> 2.4 </a:t>
                </a:r>
                <a:r>
                  <a:rPr lang="ru-RU" sz="1200" dirty="0">
                    <a:solidFill>
                      <a:schemeClr val="tx1"/>
                    </a:solidFill>
                  </a:rPr>
                  <a:t>Обеспечивает надзор за системой внутреннего контроля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57DFAF33-E8EE-BA4E-8396-2F7D69F8C698}"/>
                </a:ext>
              </a:extLst>
            </p:cNvPr>
            <p:cNvSpPr/>
            <p:nvPr/>
          </p:nvSpPr>
          <p:spPr>
            <a:xfrm>
              <a:off x="4290543" y="1056496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BD1DB89-7DA3-9448-91B1-B03311955A9A}"/>
              </a:ext>
            </a:extLst>
          </p:cNvPr>
          <p:cNvGrpSpPr/>
          <p:nvPr/>
        </p:nvGrpSpPr>
        <p:grpSpPr>
          <a:xfrm>
            <a:off x="5774061" y="3341795"/>
            <a:ext cx="2969616" cy="3230435"/>
            <a:chOff x="5966713" y="3246391"/>
            <a:chExt cx="2969616" cy="3230435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0769CDA-29A5-5E4A-88AA-C8C4178CF5E6}"/>
                </a:ext>
              </a:extLst>
            </p:cNvPr>
            <p:cNvSpPr/>
            <p:nvPr/>
          </p:nvSpPr>
          <p:spPr>
            <a:xfrm>
              <a:off x="5966713" y="3246391"/>
              <a:ext cx="2967627" cy="879892"/>
            </a:xfrm>
            <a:prstGeom prst="rect">
              <a:avLst/>
            </a:prstGeom>
            <a:noFill/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Организация требует от сотрудников отчёта за выполнение ими своих обязанностей в сфере внутреннего контроля при достижении целей. 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941D469-B3D2-464A-B3DC-22C0B90C6230}"/>
                </a:ext>
              </a:extLst>
            </p:cNvPr>
            <p:cNvSpPr/>
            <p:nvPr/>
          </p:nvSpPr>
          <p:spPr>
            <a:xfrm>
              <a:off x="5972120" y="4269308"/>
              <a:ext cx="1442793" cy="988528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900" dirty="0">
                  <a:solidFill>
                    <a:schemeClr val="tx1"/>
                  </a:solidFill>
                </a:rPr>
                <a:t>ТФ</a:t>
              </a:r>
              <a:r>
                <a:rPr lang="en-US" sz="900" dirty="0">
                  <a:solidFill>
                    <a:schemeClr val="tx1"/>
                  </a:solidFill>
                </a:rPr>
                <a:t> 5.1 </a:t>
              </a:r>
              <a:r>
                <a:rPr lang="ru-RU" sz="900" dirty="0">
                  <a:solidFill>
                    <a:schemeClr val="tx1"/>
                  </a:solidFill>
                </a:rPr>
                <a:t>Обеспечивает исполнение требований по ответственности и подотчетности через структуры, полномочия и обязанности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528A930-A50E-674C-82F0-84F22B1872EB}"/>
                </a:ext>
              </a:extLst>
            </p:cNvPr>
            <p:cNvSpPr/>
            <p:nvPr/>
          </p:nvSpPr>
          <p:spPr>
            <a:xfrm>
              <a:off x="7485946" y="5342009"/>
              <a:ext cx="1442792" cy="597757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ТФ</a:t>
              </a:r>
              <a:r>
                <a:rPr lang="en-US" sz="1200" dirty="0">
                  <a:solidFill>
                    <a:schemeClr val="tx1"/>
                  </a:solidFill>
                </a:rPr>
                <a:t> 5.4 </a:t>
              </a:r>
              <a:r>
                <a:rPr lang="ru-RU" sz="1200" dirty="0">
                  <a:solidFill>
                    <a:schemeClr val="tx1"/>
                  </a:solidFill>
                </a:rPr>
                <a:t>Учитывает чрезмерную нагрузку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96A9D19-742E-4B4E-8415-5C7A8C096FCC}"/>
                </a:ext>
              </a:extLst>
            </p:cNvPr>
            <p:cNvSpPr/>
            <p:nvPr/>
          </p:nvSpPr>
          <p:spPr>
            <a:xfrm>
              <a:off x="5966713" y="6035912"/>
              <a:ext cx="2969616" cy="440914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solidFill>
                    <a:schemeClr val="tx1"/>
                  </a:solidFill>
                </a:rPr>
                <a:t>ТФ</a:t>
              </a:r>
              <a:r>
                <a:rPr lang="en-US" sz="1200" dirty="0">
                  <a:solidFill>
                    <a:schemeClr val="tx1"/>
                  </a:solidFill>
                </a:rPr>
                <a:t> 5.5 </a:t>
              </a:r>
              <a:r>
                <a:rPr lang="ru-RU" sz="1200" dirty="0">
                  <a:solidFill>
                    <a:schemeClr val="tx1"/>
                  </a:solidFill>
                </a:rPr>
                <a:t>Оценивает эффективность; применяет взыскания/поощрения 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ADD750B-4D63-4149-B8F9-285F7E018817}"/>
                </a:ext>
              </a:extLst>
            </p:cNvPr>
            <p:cNvSpPr/>
            <p:nvPr/>
          </p:nvSpPr>
          <p:spPr>
            <a:xfrm>
              <a:off x="7485946" y="4268402"/>
              <a:ext cx="1448394" cy="988528"/>
            </a:xfrm>
            <a:prstGeom prst="rect">
              <a:avLst/>
            </a:prstGeom>
            <a:noFill/>
            <a:ln w="28575">
              <a:solidFill>
                <a:srgbClr val="93289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dirty="0">
                  <a:solidFill>
                    <a:schemeClr val="tx1"/>
                  </a:solidFill>
                </a:rPr>
                <a:t>ТФ</a:t>
              </a:r>
              <a:r>
                <a:rPr lang="en-US" sz="1000" dirty="0">
                  <a:solidFill>
                    <a:schemeClr val="tx1"/>
                  </a:solidFill>
                </a:rPr>
                <a:t> 5.2 </a:t>
              </a:r>
              <a:r>
                <a:rPr lang="ru-RU" sz="1000" dirty="0">
                  <a:solidFill>
                    <a:schemeClr val="tx1"/>
                  </a:solidFill>
                </a:rPr>
                <a:t>Вводит показатели эффективности работы, определяет меры стимулирования и поощрения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57" name="Oval 56">
            <a:extLst>
              <a:ext uri="{FF2B5EF4-FFF2-40B4-BE49-F238E27FC236}">
                <a16:creationId xmlns:a16="http://schemas.microsoft.com/office/drawing/2014/main" id="{806E9847-1EE5-AE4E-8F5B-EDD34E335A7B}"/>
              </a:ext>
            </a:extLst>
          </p:cNvPr>
          <p:cNvSpPr/>
          <p:nvPr/>
        </p:nvSpPr>
        <p:spPr>
          <a:xfrm>
            <a:off x="5673671" y="3240034"/>
            <a:ext cx="215567" cy="21556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AAD54AD-726D-A64D-9577-EB17B896595C}"/>
              </a:ext>
            </a:extLst>
          </p:cNvPr>
          <p:cNvSpPr/>
          <p:nvPr/>
        </p:nvSpPr>
        <p:spPr>
          <a:xfrm>
            <a:off x="5774061" y="5437413"/>
            <a:ext cx="1442792" cy="597757"/>
          </a:xfrm>
          <a:prstGeom prst="rect">
            <a:avLst/>
          </a:prstGeom>
          <a:noFill/>
          <a:ln w="28575">
            <a:solidFill>
              <a:srgbClr val="9328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</a:rPr>
              <a:t>ТФ</a:t>
            </a:r>
            <a:r>
              <a:rPr lang="en-US" sz="1000" dirty="0">
                <a:solidFill>
                  <a:schemeClr val="tx1"/>
                </a:solidFill>
              </a:rPr>
              <a:t> 5.3 </a:t>
            </a:r>
            <a:r>
              <a:rPr lang="ru-RU" sz="1000" dirty="0">
                <a:solidFill>
                  <a:schemeClr val="tx1"/>
                </a:solidFill>
              </a:rPr>
              <a:t>Оценивает актуальность показателей эффективности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110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cument 29">
            <a:extLst>
              <a:ext uri="{FF2B5EF4-FFF2-40B4-BE49-F238E27FC236}">
                <a16:creationId xmlns:a16="http://schemas.microsoft.com/office/drawing/2014/main" id="{6D507610-C777-2646-ADCB-81CC86909ACE}"/>
              </a:ext>
            </a:extLst>
          </p:cNvPr>
          <p:cNvSpPr/>
          <p:nvPr/>
        </p:nvSpPr>
        <p:spPr>
          <a:xfrm>
            <a:off x="7045723" y="773642"/>
            <a:ext cx="1538441" cy="805884"/>
          </a:xfrm>
          <a:prstGeom prst="flowChartDocumen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/>
              <a:t>Программа по борьбе с сексуальными домогательствами</a:t>
            </a:r>
            <a:endParaRPr lang="en-US" sz="1200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F84657D-9791-F747-BC6B-7A017668E337}"/>
              </a:ext>
            </a:extLst>
          </p:cNvPr>
          <p:cNvSpPr/>
          <p:nvPr/>
        </p:nvSpPr>
        <p:spPr>
          <a:xfrm>
            <a:off x="2236286" y="779150"/>
            <a:ext cx="1011420" cy="437245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Ценности</a:t>
            </a:r>
            <a:endParaRPr lang="en-US" sz="1400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6E9A138-AB49-1D49-ADA9-635E5581AA1E}"/>
              </a:ext>
            </a:extLst>
          </p:cNvPr>
          <p:cNvSpPr/>
          <p:nvPr/>
        </p:nvSpPr>
        <p:spPr>
          <a:xfrm>
            <a:off x="216819" y="820111"/>
            <a:ext cx="1084133" cy="437245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Поведение</a:t>
            </a:r>
            <a:endParaRPr lang="en-US" sz="1400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FA6F801-46CE-D24C-9F76-31D8B0799BE3}"/>
              </a:ext>
            </a:extLst>
          </p:cNvPr>
          <p:cNvSpPr/>
          <p:nvPr/>
        </p:nvSpPr>
        <p:spPr>
          <a:xfrm>
            <a:off x="985012" y="222296"/>
            <a:ext cx="1383190" cy="457052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Стиль работы</a:t>
            </a:r>
            <a:endParaRPr lang="en-US" sz="14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8B6ACE-0A8F-3340-ABA0-DA1145D10A32}"/>
              </a:ext>
            </a:extLst>
          </p:cNvPr>
          <p:cNvSpPr/>
          <p:nvPr/>
        </p:nvSpPr>
        <p:spPr>
          <a:xfrm>
            <a:off x="924317" y="1289390"/>
            <a:ext cx="1727201" cy="1147839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1.1 </a:t>
            </a:r>
            <a:r>
              <a:rPr lang="ru-RU" sz="1400" b="1" dirty="0">
                <a:solidFill>
                  <a:schemeClr val="tx1"/>
                </a:solidFill>
              </a:rPr>
              <a:t>Задает тон сверху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E266400-9472-5144-B548-4D8F658A5D8B}"/>
              </a:ext>
            </a:extLst>
          </p:cNvPr>
          <p:cNvSpPr/>
          <p:nvPr/>
        </p:nvSpPr>
        <p:spPr>
          <a:xfrm>
            <a:off x="2331356" y="2475244"/>
            <a:ext cx="1832699" cy="949472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Руководство ставит высокую личную планку норм поведения</a:t>
            </a:r>
            <a:endParaRPr lang="en-US" sz="14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9327C71-1E27-6E4D-906D-A307DF7B7184}"/>
              </a:ext>
            </a:extLst>
          </p:cNvPr>
          <p:cNvSpPr/>
          <p:nvPr/>
        </p:nvSpPr>
        <p:spPr>
          <a:xfrm>
            <a:off x="5052335" y="1144874"/>
            <a:ext cx="1727201" cy="1147839"/>
          </a:xfrm>
          <a:prstGeom prst="ellipse">
            <a:avLst/>
          </a:prstGeom>
          <a:gradFill flip="none" rotWithShape="1">
            <a:gsLst>
              <a:gs pos="100000">
                <a:srgbClr val="9B55CE">
                  <a:tint val="66000"/>
                  <a:satMod val="160000"/>
                </a:srgbClr>
              </a:gs>
              <a:gs pos="69000">
                <a:srgbClr val="9B55CE">
                  <a:tint val="44500"/>
                  <a:satMod val="160000"/>
                </a:srgbClr>
              </a:gs>
              <a:gs pos="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1.2 </a:t>
            </a:r>
            <a:r>
              <a:rPr lang="ru-RU" sz="1400" b="1" dirty="0">
                <a:solidFill>
                  <a:schemeClr val="tx1"/>
                </a:solidFill>
              </a:rPr>
              <a:t>Устанавливает нормы поведения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A759B6A-F3D7-124F-9E9D-44B7BA02ACA9}"/>
              </a:ext>
            </a:extLst>
          </p:cNvPr>
          <p:cNvSpPr/>
          <p:nvPr/>
        </p:nvSpPr>
        <p:spPr>
          <a:xfrm>
            <a:off x="6095048" y="3471593"/>
            <a:ext cx="1831965" cy="1304877"/>
          </a:xfrm>
          <a:prstGeom prst="ellipse">
            <a:avLst/>
          </a:prstGeom>
          <a:gradFill flip="none" rotWithShape="1">
            <a:gsLst>
              <a:gs pos="99000">
                <a:srgbClr val="9B55CE">
                  <a:tint val="66000"/>
                  <a:satMod val="160000"/>
                </a:srgbClr>
              </a:gs>
              <a:gs pos="75000">
                <a:srgbClr val="9B55CE">
                  <a:tint val="44500"/>
                  <a:satMod val="160000"/>
                </a:srgbClr>
              </a:gs>
              <a:gs pos="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1.3 </a:t>
            </a:r>
            <a:r>
              <a:rPr lang="ru-RU" sz="1400" b="1" dirty="0">
                <a:solidFill>
                  <a:schemeClr val="tx1"/>
                </a:solidFill>
              </a:rPr>
              <a:t>Проверяет выполнение норм поведения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B9A6C90-9E5C-7341-A87A-615F17007099}"/>
              </a:ext>
            </a:extLst>
          </p:cNvPr>
          <p:cNvSpPr/>
          <p:nvPr/>
        </p:nvSpPr>
        <p:spPr>
          <a:xfrm>
            <a:off x="2480752" y="4406390"/>
            <a:ext cx="1796724" cy="1312915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4700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1.4 </a:t>
            </a:r>
            <a:r>
              <a:rPr lang="ru-RU" sz="1400" b="1" dirty="0">
                <a:solidFill>
                  <a:schemeClr val="tx1"/>
                </a:solidFill>
              </a:rPr>
              <a:t>Оперативно реагирует на отклонения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0" name="Document 19">
            <a:extLst>
              <a:ext uri="{FF2B5EF4-FFF2-40B4-BE49-F238E27FC236}">
                <a16:creationId xmlns:a16="http://schemas.microsoft.com/office/drawing/2014/main" id="{7667D7D0-A40F-6A4C-A41A-BB7914888EE2}"/>
              </a:ext>
            </a:extLst>
          </p:cNvPr>
          <p:cNvSpPr/>
          <p:nvPr/>
        </p:nvSpPr>
        <p:spPr>
          <a:xfrm>
            <a:off x="360129" y="3445611"/>
            <a:ext cx="1727201" cy="1184153"/>
          </a:xfrm>
          <a:prstGeom prst="flowChartDocumen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dirty="0"/>
              <a:t>Регулярно отчитывается перед персоналом о принятых дисциплинарных мерах</a:t>
            </a:r>
            <a:endParaRPr lang="en-US" sz="1100" dirty="0"/>
          </a:p>
        </p:txBody>
      </p:sp>
      <p:sp>
        <p:nvSpPr>
          <p:cNvPr id="21" name="Document 20">
            <a:extLst>
              <a:ext uri="{FF2B5EF4-FFF2-40B4-BE49-F238E27FC236}">
                <a16:creationId xmlns:a16="http://schemas.microsoft.com/office/drawing/2014/main" id="{DF799A29-74DB-914A-8292-D1657778BA10}"/>
              </a:ext>
            </a:extLst>
          </p:cNvPr>
          <p:cNvSpPr/>
          <p:nvPr/>
        </p:nvSpPr>
        <p:spPr>
          <a:xfrm>
            <a:off x="7051784" y="2475244"/>
            <a:ext cx="1423780" cy="805884"/>
          </a:xfrm>
          <a:prstGeom prst="flowChartDocumen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dirty="0"/>
              <a:t>Программа защиты сотрудников, сигнализирующих о нарушениях</a:t>
            </a:r>
            <a:endParaRPr lang="en-US" sz="1100" dirty="0"/>
          </a:p>
        </p:txBody>
      </p:sp>
      <p:sp>
        <p:nvSpPr>
          <p:cNvPr id="19" name="Document 18">
            <a:extLst>
              <a:ext uri="{FF2B5EF4-FFF2-40B4-BE49-F238E27FC236}">
                <a16:creationId xmlns:a16="http://schemas.microsoft.com/office/drawing/2014/main" id="{C5C40FAB-C506-CA41-A8FA-315D36C49CEE}"/>
              </a:ext>
            </a:extLst>
          </p:cNvPr>
          <p:cNvSpPr/>
          <p:nvPr/>
        </p:nvSpPr>
        <p:spPr>
          <a:xfrm>
            <a:off x="5219085" y="2475244"/>
            <a:ext cx="1638824" cy="911167"/>
          </a:xfrm>
          <a:prstGeom prst="flowChartDocumen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/>
              <a:t>Программа борьбы с мошенничеством и коррупцией</a:t>
            </a:r>
            <a:endParaRPr lang="en-US" sz="1400" dirty="0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32AD751F-8D2F-3441-A899-EFC5BDDAC0DE}"/>
              </a:ext>
            </a:extLst>
          </p:cNvPr>
          <p:cNvSpPr/>
          <p:nvPr/>
        </p:nvSpPr>
        <p:spPr>
          <a:xfrm>
            <a:off x="4925173" y="5062848"/>
            <a:ext cx="1510960" cy="539496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Проверки со стороны руководства</a:t>
            </a:r>
            <a:endParaRPr lang="en-US" sz="1400" dirty="0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9C4660CE-3D9F-2C4A-87D0-FD5E37FA1827}"/>
              </a:ext>
            </a:extLst>
          </p:cNvPr>
          <p:cNvSpPr/>
          <p:nvPr/>
        </p:nvSpPr>
        <p:spPr>
          <a:xfrm>
            <a:off x="5816082" y="5864360"/>
            <a:ext cx="1421021" cy="794416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Самооценка выполнения</a:t>
            </a:r>
            <a:endParaRPr lang="en-US" sz="1400" dirty="0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DD021A10-F385-C344-9D2D-29DF5A0FF9A2}"/>
              </a:ext>
            </a:extLst>
          </p:cNvPr>
          <p:cNvSpPr/>
          <p:nvPr/>
        </p:nvSpPr>
        <p:spPr>
          <a:xfrm>
            <a:off x="7101491" y="5091889"/>
            <a:ext cx="1383190" cy="457052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Расследования</a:t>
            </a:r>
            <a:endParaRPr lang="en-US" sz="1400" dirty="0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C28AB254-5E83-C34C-8D9D-93D385BA82EC}"/>
              </a:ext>
            </a:extLst>
          </p:cNvPr>
          <p:cNvSpPr/>
          <p:nvPr/>
        </p:nvSpPr>
        <p:spPr>
          <a:xfrm>
            <a:off x="360129" y="4916724"/>
            <a:ext cx="1448248" cy="1231906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При необходимости принимает дисциплинарные меры</a:t>
            </a:r>
            <a:endParaRPr lang="en-US" sz="14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7F98017-A3AF-FF48-ABD1-F187E97724FE}"/>
              </a:ext>
            </a:extLst>
          </p:cNvPr>
          <p:cNvCxnSpPr>
            <a:cxnSpLocks/>
            <a:stCxn id="15" idx="6"/>
            <a:endCxn id="18" idx="1"/>
          </p:cNvCxnSpPr>
          <p:nvPr/>
        </p:nvCxnSpPr>
        <p:spPr>
          <a:xfrm>
            <a:off x="6779536" y="1718794"/>
            <a:ext cx="725135" cy="289033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D80BE91-CA55-2A4C-932C-F581496ED226}"/>
              </a:ext>
            </a:extLst>
          </p:cNvPr>
          <p:cNvCxnSpPr>
            <a:cxnSpLocks/>
            <a:stCxn id="15" idx="4"/>
            <a:endCxn id="19" idx="0"/>
          </p:cNvCxnSpPr>
          <p:nvPr/>
        </p:nvCxnSpPr>
        <p:spPr>
          <a:xfrm>
            <a:off x="5915936" y="2292713"/>
            <a:ext cx="122561" cy="18253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06011F0-5EA1-CD42-B405-DC4A35FC7754}"/>
              </a:ext>
            </a:extLst>
          </p:cNvPr>
          <p:cNvCxnSpPr>
            <a:cxnSpLocks/>
            <a:stCxn id="15" idx="5"/>
            <a:endCxn id="21" idx="0"/>
          </p:cNvCxnSpPr>
          <p:nvPr/>
        </p:nvCxnSpPr>
        <p:spPr>
          <a:xfrm>
            <a:off x="6526593" y="2124616"/>
            <a:ext cx="1237081" cy="350628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6E3BC56-60B5-974B-8AA3-51F11F3E44E4}"/>
              </a:ext>
            </a:extLst>
          </p:cNvPr>
          <p:cNvCxnSpPr>
            <a:cxnSpLocks/>
            <a:stCxn id="15" idx="7"/>
            <a:endCxn id="30" idx="1"/>
          </p:cNvCxnSpPr>
          <p:nvPr/>
        </p:nvCxnSpPr>
        <p:spPr>
          <a:xfrm flipV="1">
            <a:off x="6526593" y="1176584"/>
            <a:ext cx="519130" cy="136387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C4AFA6F-2093-6D49-90D4-962B875BBBAC}"/>
              </a:ext>
            </a:extLst>
          </p:cNvPr>
          <p:cNvCxnSpPr>
            <a:cxnSpLocks/>
            <a:stCxn id="11" idx="2"/>
            <a:endCxn id="13" idx="1"/>
          </p:cNvCxnSpPr>
          <p:nvPr/>
        </p:nvCxnSpPr>
        <p:spPr>
          <a:xfrm>
            <a:off x="758886" y="1257356"/>
            <a:ext cx="418374" cy="20013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B35B26B-0BF8-5D42-91C2-06F6F79A1E3D}"/>
              </a:ext>
            </a:extLst>
          </p:cNvPr>
          <p:cNvCxnSpPr>
            <a:cxnSpLocks/>
            <a:stCxn id="10" idx="2"/>
            <a:endCxn id="13" idx="7"/>
          </p:cNvCxnSpPr>
          <p:nvPr/>
        </p:nvCxnSpPr>
        <p:spPr>
          <a:xfrm flipH="1">
            <a:off x="2398575" y="1216395"/>
            <a:ext cx="343421" cy="24109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93F2211-4F34-754E-BC33-F9FA2DCA1F0B}"/>
              </a:ext>
            </a:extLst>
          </p:cNvPr>
          <p:cNvCxnSpPr>
            <a:cxnSpLocks/>
            <a:stCxn id="12" idx="2"/>
            <a:endCxn id="13" idx="0"/>
          </p:cNvCxnSpPr>
          <p:nvPr/>
        </p:nvCxnSpPr>
        <p:spPr>
          <a:xfrm>
            <a:off x="1676607" y="679348"/>
            <a:ext cx="111311" cy="61004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49C6578-E42C-A049-8E7D-CC0304D2A76B}"/>
              </a:ext>
            </a:extLst>
          </p:cNvPr>
          <p:cNvCxnSpPr>
            <a:cxnSpLocks/>
            <a:stCxn id="16" idx="5"/>
            <a:endCxn id="24" idx="0"/>
          </p:cNvCxnSpPr>
          <p:nvPr/>
        </p:nvCxnSpPr>
        <p:spPr>
          <a:xfrm>
            <a:off x="7658728" y="4585375"/>
            <a:ext cx="134358" cy="506514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3624A52-C155-7B40-AC95-43C8ACE48389}"/>
              </a:ext>
            </a:extLst>
          </p:cNvPr>
          <p:cNvCxnSpPr>
            <a:cxnSpLocks/>
            <a:stCxn id="28" idx="0"/>
            <a:endCxn id="20" idx="2"/>
          </p:cNvCxnSpPr>
          <p:nvPr/>
        </p:nvCxnSpPr>
        <p:spPr>
          <a:xfrm flipV="1">
            <a:off x="1084253" y="4551478"/>
            <a:ext cx="139477" cy="36524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2DACB6E-ADEC-0B44-A7A7-03C5A0404700}"/>
              </a:ext>
            </a:extLst>
          </p:cNvPr>
          <p:cNvCxnSpPr>
            <a:cxnSpLocks/>
            <a:stCxn id="16" idx="3"/>
            <a:endCxn id="22" idx="0"/>
          </p:cNvCxnSpPr>
          <p:nvPr/>
        </p:nvCxnSpPr>
        <p:spPr>
          <a:xfrm flipH="1">
            <a:off x="5680653" y="4585375"/>
            <a:ext cx="682680" cy="477473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5800645-1924-4340-A0A3-0E8F786B6E07}"/>
              </a:ext>
            </a:extLst>
          </p:cNvPr>
          <p:cNvCxnSpPr>
            <a:cxnSpLocks/>
            <a:stCxn id="16" idx="4"/>
            <a:endCxn id="23" idx="0"/>
          </p:cNvCxnSpPr>
          <p:nvPr/>
        </p:nvCxnSpPr>
        <p:spPr>
          <a:xfrm flipH="1">
            <a:off x="6526593" y="4776470"/>
            <a:ext cx="484438" cy="108789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DBEAAF4-C907-134C-A918-2188B7B1ED54}"/>
              </a:ext>
            </a:extLst>
          </p:cNvPr>
          <p:cNvCxnSpPr>
            <a:cxnSpLocks/>
            <a:stCxn id="13" idx="4"/>
            <a:endCxn id="14" idx="1"/>
          </p:cNvCxnSpPr>
          <p:nvPr/>
        </p:nvCxnSpPr>
        <p:spPr>
          <a:xfrm>
            <a:off x="1787918" y="2437229"/>
            <a:ext cx="543438" cy="51275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8BC119B-1885-AE42-B032-379754D28913}"/>
              </a:ext>
            </a:extLst>
          </p:cNvPr>
          <p:cNvCxnSpPr>
            <a:cxnSpLocks/>
            <a:stCxn id="17" idx="2"/>
            <a:endCxn id="28" idx="3"/>
          </p:cNvCxnSpPr>
          <p:nvPr/>
        </p:nvCxnSpPr>
        <p:spPr>
          <a:xfrm flipH="1">
            <a:off x="1808377" y="5062848"/>
            <a:ext cx="672375" cy="469829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Document 17">
            <a:extLst>
              <a:ext uri="{FF2B5EF4-FFF2-40B4-BE49-F238E27FC236}">
                <a16:creationId xmlns:a16="http://schemas.microsoft.com/office/drawing/2014/main" id="{8F7ADB52-D46F-434C-B06B-B3343438B9E7}"/>
              </a:ext>
            </a:extLst>
          </p:cNvPr>
          <p:cNvSpPr/>
          <p:nvPr/>
        </p:nvSpPr>
        <p:spPr>
          <a:xfrm>
            <a:off x="7504671" y="1691900"/>
            <a:ext cx="1206348" cy="631854"/>
          </a:xfrm>
          <a:prstGeom prst="flowChartDocumen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/>
              <a:t>Кодекс поведения</a:t>
            </a:r>
            <a:endParaRPr lang="en-US" sz="1400" dirty="0"/>
          </a:p>
        </p:txBody>
      </p: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856B2C0-B6A4-CE4C-8E8A-60DC6ACF472B}"/>
              </a:ext>
            </a:extLst>
          </p:cNvPr>
          <p:cNvGrpSpPr/>
          <p:nvPr/>
        </p:nvGrpSpPr>
        <p:grpSpPr>
          <a:xfrm>
            <a:off x="3379114" y="56985"/>
            <a:ext cx="3610203" cy="689430"/>
            <a:chOff x="3379114" y="56985"/>
            <a:chExt cx="3610203" cy="68943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5F042CE-3C1A-144F-BE72-AB256EFBACBC}"/>
                </a:ext>
              </a:extLst>
            </p:cNvPr>
            <p:cNvSpPr/>
            <p:nvPr/>
          </p:nvSpPr>
          <p:spPr>
            <a:xfrm>
              <a:off x="3379114" y="56985"/>
              <a:ext cx="3610203" cy="689430"/>
            </a:xfrm>
            <a:prstGeom prst="rect">
              <a:avLst/>
            </a:prstGeom>
            <a:solidFill>
              <a:srgbClr val="F0B148"/>
            </a:solidFill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  </a:t>
              </a:r>
              <a:endParaRPr lang="ru-RU" sz="1400" b="1" dirty="0">
                <a:solidFill>
                  <a:schemeClr val="tx1"/>
                </a:solidFill>
              </a:endParaRPr>
            </a:p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Организация демонстрирует честность и приверженность этическим ценностям 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endParaRPr lang="en-US" sz="1400" dirty="0">
                <a:solidFill>
                  <a:schemeClr val="tx1"/>
                </a:solidFill>
              </a:endParaRPr>
            </a:p>
            <a:p>
              <a:pPr algn="ctr"/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0D832497-AEB7-B846-A4B1-161873C24A7E}"/>
                </a:ext>
              </a:extLst>
            </p:cNvPr>
            <p:cNvSpPr/>
            <p:nvPr/>
          </p:nvSpPr>
          <p:spPr>
            <a:xfrm>
              <a:off x="3458499" y="221160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967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roup 162">
            <a:extLst>
              <a:ext uri="{FF2B5EF4-FFF2-40B4-BE49-F238E27FC236}">
                <a16:creationId xmlns:a16="http://schemas.microsoft.com/office/drawing/2014/main" id="{C28BA026-393D-194D-BC41-C40D0CC20250}"/>
              </a:ext>
            </a:extLst>
          </p:cNvPr>
          <p:cNvGrpSpPr/>
          <p:nvPr/>
        </p:nvGrpSpPr>
        <p:grpSpPr>
          <a:xfrm>
            <a:off x="5450449" y="3873405"/>
            <a:ext cx="3395833" cy="2608980"/>
            <a:chOff x="5513613" y="2912042"/>
            <a:chExt cx="3395833" cy="260898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759B6A-F3D7-124F-9E9D-44B7BA02ACA9}"/>
                </a:ext>
              </a:extLst>
            </p:cNvPr>
            <p:cNvSpPr/>
            <p:nvPr/>
          </p:nvSpPr>
          <p:spPr>
            <a:xfrm>
              <a:off x="6242791" y="2912042"/>
              <a:ext cx="1831965" cy="1304877"/>
            </a:xfrm>
            <a:prstGeom prst="ellipse">
              <a:avLst/>
            </a:prstGeom>
            <a:gradFill flip="none" rotWithShape="1">
              <a:gsLst>
                <a:gs pos="99000">
                  <a:srgbClr val="9B55CE">
                    <a:tint val="66000"/>
                    <a:satMod val="160000"/>
                  </a:srgbClr>
                </a:gs>
                <a:gs pos="75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2.3 </a:t>
              </a:r>
              <a:r>
                <a:rPr lang="ru-RU" sz="1400" b="1" dirty="0">
                  <a:solidFill>
                    <a:schemeClr val="tx1"/>
                  </a:solidFill>
                </a:rPr>
                <a:t>Действует независимо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32AD751F-8D2F-3441-A899-EFC5BDDAC0DE}"/>
                </a:ext>
              </a:extLst>
            </p:cNvPr>
            <p:cNvSpPr/>
            <p:nvPr/>
          </p:nvSpPr>
          <p:spPr>
            <a:xfrm>
              <a:off x="5513613" y="4502522"/>
              <a:ext cx="1607177" cy="1018500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Члены руководящего органа независимы от оперативных руководителей</a:t>
              </a:r>
              <a:endParaRPr lang="en-US" sz="1200" dirty="0"/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DD021A10-F385-C344-9D2D-29DF5A0FF9A2}"/>
                </a:ext>
              </a:extLst>
            </p:cNvPr>
            <p:cNvSpPr/>
            <p:nvPr/>
          </p:nvSpPr>
          <p:spPr>
            <a:xfrm>
              <a:off x="7294782" y="4502522"/>
              <a:ext cx="1614664" cy="1018500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Любые конфликты интересов выявляются руководящими органами</a:t>
              </a:r>
              <a:endParaRPr lang="en-US" sz="1200" dirty="0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49C6578-E42C-A049-8E7D-CC0304D2A76B}"/>
                </a:ext>
              </a:extLst>
            </p:cNvPr>
            <p:cNvCxnSpPr>
              <a:cxnSpLocks/>
              <a:stCxn id="16" idx="5"/>
              <a:endCxn id="24" idx="0"/>
            </p:cNvCxnSpPr>
            <p:nvPr/>
          </p:nvCxnSpPr>
          <p:spPr>
            <a:xfrm>
              <a:off x="7806471" y="4025824"/>
              <a:ext cx="295643" cy="476698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D2DACB6E-ADEC-0B44-A7A7-03C5A0404700}"/>
                </a:ext>
              </a:extLst>
            </p:cNvPr>
            <p:cNvCxnSpPr>
              <a:cxnSpLocks/>
              <a:stCxn id="16" idx="3"/>
              <a:endCxn id="22" idx="0"/>
            </p:cNvCxnSpPr>
            <p:nvPr/>
          </p:nvCxnSpPr>
          <p:spPr>
            <a:xfrm flipH="1">
              <a:off x="6317202" y="4025824"/>
              <a:ext cx="193874" cy="476698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E5F042CE-3C1A-144F-BE72-AB256EFBACBC}"/>
              </a:ext>
            </a:extLst>
          </p:cNvPr>
          <p:cNvSpPr/>
          <p:nvPr/>
        </p:nvSpPr>
        <p:spPr>
          <a:xfrm>
            <a:off x="1295097" y="141614"/>
            <a:ext cx="6455679" cy="721788"/>
          </a:xfrm>
          <a:prstGeom prst="rect">
            <a:avLst/>
          </a:prstGeom>
          <a:solidFill>
            <a:srgbClr val="F0B148"/>
          </a:solidFill>
          <a:ln w="28575">
            <a:solidFill>
              <a:srgbClr val="F2B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        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ru-RU" sz="1400" b="1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Руководящие органы демонстрируют независимость от руководства и осуществляют надзор за развитием и результатами работы системы внутреннего контроля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0D832497-AEB7-B846-A4B1-161873C24A7E}"/>
              </a:ext>
            </a:extLst>
          </p:cNvPr>
          <p:cNvSpPr/>
          <p:nvPr/>
        </p:nvSpPr>
        <p:spPr>
          <a:xfrm>
            <a:off x="1717255" y="286941"/>
            <a:ext cx="215567" cy="21556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B412558-3371-2441-9AD1-DDFDCAC6E5DB}"/>
              </a:ext>
            </a:extLst>
          </p:cNvPr>
          <p:cNvGrpSpPr/>
          <p:nvPr/>
        </p:nvGrpSpPr>
        <p:grpSpPr>
          <a:xfrm>
            <a:off x="575921" y="3873405"/>
            <a:ext cx="4297903" cy="2723480"/>
            <a:chOff x="712792" y="4057169"/>
            <a:chExt cx="4297903" cy="2723480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8E266400-9472-5144-B548-4D8F658A5D8B}"/>
                </a:ext>
              </a:extLst>
            </p:cNvPr>
            <p:cNvSpPr/>
            <p:nvPr/>
          </p:nvSpPr>
          <p:spPr>
            <a:xfrm>
              <a:off x="727533" y="4141862"/>
              <a:ext cx="1712971" cy="643668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Рассматривает отчеты органов надзора</a:t>
              </a:r>
              <a:endParaRPr lang="en-US" sz="1400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B9A6C90-9E5C-7341-A87A-615F17007099}"/>
                </a:ext>
              </a:extLst>
            </p:cNvPr>
            <p:cNvSpPr/>
            <p:nvPr/>
          </p:nvSpPr>
          <p:spPr>
            <a:xfrm>
              <a:off x="2989816" y="4057169"/>
              <a:ext cx="1919026" cy="1312915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4700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1.4 </a:t>
              </a:r>
              <a:r>
                <a:rPr lang="ru-RU" sz="1400" b="1" dirty="0">
                  <a:solidFill>
                    <a:schemeClr val="tx1"/>
                  </a:solidFill>
                </a:rPr>
                <a:t>Обеспечивает надзор за системой ВК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Document 19">
              <a:extLst>
                <a:ext uri="{FF2B5EF4-FFF2-40B4-BE49-F238E27FC236}">
                  <a16:creationId xmlns:a16="http://schemas.microsoft.com/office/drawing/2014/main" id="{7667D7D0-A40F-6A4C-A41A-BB7914888EE2}"/>
                </a:ext>
              </a:extLst>
            </p:cNvPr>
            <p:cNvSpPr/>
            <p:nvPr/>
          </p:nvSpPr>
          <p:spPr>
            <a:xfrm>
              <a:off x="2745847" y="5833435"/>
              <a:ext cx="2264848" cy="947214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Отчеты надзорных органов на второй и третьей «линиях обороны»</a:t>
              </a:r>
              <a:endParaRPr lang="en-US" sz="1400" dirty="0"/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C28AB254-5E83-C34C-8D9D-93D385BA82EC}"/>
                </a:ext>
              </a:extLst>
            </p:cNvPr>
            <p:cNvSpPr/>
            <p:nvPr/>
          </p:nvSpPr>
          <p:spPr>
            <a:xfrm>
              <a:off x="712792" y="5041315"/>
              <a:ext cx="1797268" cy="1656103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Руководящие органы сохраняют обязанность по надзору за тем, как административный аппарат строит систему внутреннего контроля</a:t>
              </a:r>
              <a:endParaRPr lang="en-US" sz="1200" dirty="0"/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DBEAAF4-C907-134C-A918-2188B7B1ED54}"/>
                </a:ext>
              </a:extLst>
            </p:cNvPr>
            <p:cNvCxnSpPr>
              <a:cxnSpLocks/>
              <a:stCxn id="17" idx="2"/>
              <a:endCxn id="14" idx="3"/>
            </p:cNvCxnSpPr>
            <p:nvPr/>
          </p:nvCxnSpPr>
          <p:spPr>
            <a:xfrm flipH="1" flipV="1">
              <a:off x="2440504" y="4463696"/>
              <a:ext cx="549312" cy="24993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28BC119B-1885-AE42-B032-379754D28913}"/>
                </a:ext>
              </a:extLst>
            </p:cNvPr>
            <p:cNvCxnSpPr>
              <a:cxnSpLocks/>
              <a:stCxn id="17" idx="3"/>
              <a:endCxn id="28" idx="3"/>
            </p:cNvCxnSpPr>
            <p:nvPr/>
          </p:nvCxnSpPr>
          <p:spPr>
            <a:xfrm flipH="1">
              <a:off x="2510060" y="5177812"/>
              <a:ext cx="760791" cy="691555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E319406C-FA69-7643-A6D9-B4A3619BFBA6}"/>
                </a:ext>
              </a:extLst>
            </p:cNvPr>
            <p:cNvCxnSpPr>
              <a:cxnSpLocks/>
              <a:stCxn id="20" idx="0"/>
              <a:endCxn id="17" idx="4"/>
            </p:cNvCxnSpPr>
            <p:nvPr/>
          </p:nvCxnSpPr>
          <p:spPr>
            <a:xfrm flipV="1">
              <a:off x="3878271" y="5370084"/>
              <a:ext cx="71058" cy="46335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BC0CD809-E80A-1849-91B9-6875D71C944D}"/>
              </a:ext>
            </a:extLst>
          </p:cNvPr>
          <p:cNvGrpSpPr/>
          <p:nvPr/>
        </p:nvGrpSpPr>
        <p:grpSpPr>
          <a:xfrm>
            <a:off x="4347903" y="1032967"/>
            <a:ext cx="4532511" cy="2385591"/>
            <a:chOff x="4522938" y="969897"/>
            <a:chExt cx="4532511" cy="238559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9327C71-1E27-6E4D-906D-A307DF7B7184}"/>
                </a:ext>
              </a:extLst>
            </p:cNvPr>
            <p:cNvSpPr/>
            <p:nvPr/>
          </p:nvSpPr>
          <p:spPr>
            <a:xfrm>
              <a:off x="4522938" y="1119752"/>
              <a:ext cx="1679652" cy="1147839"/>
            </a:xfrm>
            <a:prstGeom prst="ellipse">
              <a:avLst/>
            </a:prstGeom>
            <a:gradFill flip="none" rotWithShape="1">
              <a:gsLst>
                <a:gs pos="100000">
                  <a:srgbClr val="9B55CE">
                    <a:tint val="66000"/>
                    <a:satMod val="160000"/>
                  </a:srgbClr>
                </a:gs>
                <a:gs pos="69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ru-RU" sz="1050" b="1" dirty="0">
                  <a:solidFill>
                    <a:schemeClr val="tx1"/>
                  </a:solidFill>
                </a:rPr>
                <a:t>ТФ</a:t>
              </a:r>
              <a:r>
                <a:rPr lang="en-US" sz="1050" b="1" dirty="0">
                  <a:solidFill>
                    <a:schemeClr val="tx1"/>
                  </a:solidFill>
                </a:rPr>
                <a:t> 2.2 </a:t>
              </a:r>
              <a:r>
                <a:rPr lang="ru-RU" sz="1050" b="1" dirty="0">
                  <a:solidFill>
                    <a:schemeClr val="tx1"/>
                  </a:solidFill>
                </a:rPr>
                <a:t>Имеет возможность привлекать лица, имеющие необходимые навыки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16E3BC56-60B5-974B-8AA3-51F11F3E44E4}"/>
                </a:ext>
              </a:extLst>
            </p:cNvPr>
            <p:cNvCxnSpPr>
              <a:cxnSpLocks/>
              <a:stCxn id="15" idx="6"/>
              <a:endCxn id="155" idx="1"/>
            </p:cNvCxnSpPr>
            <p:nvPr/>
          </p:nvCxnSpPr>
          <p:spPr>
            <a:xfrm>
              <a:off x="6202590" y="1693672"/>
              <a:ext cx="309741" cy="0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74A53F5F-FBBA-9144-AA3D-A86627274DFC}"/>
                </a:ext>
              </a:extLst>
            </p:cNvPr>
            <p:cNvSpPr/>
            <p:nvPr/>
          </p:nvSpPr>
          <p:spPr>
            <a:xfrm>
              <a:off x="8186627" y="1530093"/>
              <a:ext cx="868822" cy="647357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50" dirty="0"/>
                <a:t>Навыки формирования политики</a:t>
              </a:r>
              <a:r>
                <a:rPr lang="en-US" sz="1400" dirty="0"/>
                <a:t>?</a:t>
              </a:r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9227D5B3-03CA-F74E-99BF-851D395C6291}"/>
                </a:ext>
              </a:extLst>
            </p:cNvPr>
            <p:cNvSpPr/>
            <p:nvPr/>
          </p:nvSpPr>
          <p:spPr>
            <a:xfrm>
              <a:off x="5820826" y="2640147"/>
              <a:ext cx="1242909" cy="715341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Финансовые навыки</a:t>
              </a:r>
              <a:r>
                <a:rPr lang="en-US" sz="1400" dirty="0"/>
                <a:t>?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ACD556B6-191F-9C46-9C30-C98FB28EA406}"/>
                </a:ext>
              </a:extLst>
            </p:cNvPr>
            <p:cNvSpPr/>
            <p:nvPr/>
          </p:nvSpPr>
          <p:spPr>
            <a:xfrm>
              <a:off x="7400299" y="2658774"/>
              <a:ext cx="1495499" cy="678086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Навыки ведения расследования</a:t>
              </a:r>
              <a:r>
                <a:rPr lang="en-US" sz="1400" dirty="0"/>
                <a:t>?</a:t>
              </a:r>
            </a:p>
          </p:txBody>
        </p:sp>
        <p:sp>
          <p:nvSpPr>
            <p:cNvPr id="155" name="Rounded Rectangle 154">
              <a:extLst>
                <a:ext uri="{FF2B5EF4-FFF2-40B4-BE49-F238E27FC236}">
                  <a16:creationId xmlns:a16="http://schemas.microsoft.com/office/drawing/2014/main" id="{E428F47A-D2E5-BC4E-85A7-A58C13EA50B4}"/>
                </a:ext>
              </a:extLst>
            </p:cNvPr>
            <p:cNvSpPr/>
            <p:nvPr/>
          </p:nvSpPr>
          <p:spPr>
            <a:xfrm>
              <a:off x="6512331" y="969897"/>
              <a:ext cx="1495499" cy="1447550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Руководящий орган учитывает потребности в навыках и ликвидирует пробелы</a:t>
              </a:r>
              <a:endParaRPr lang="en-US" sz="140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974F003-32E9-994A-B18E-6E0F2C17258C}"/>
              </a:ext>
            </a:extLst>
          </p:cNvPr>
          <p:cNvGrpSpPr/>
          <p:nvPr/>
        </p:nvGrpSpPr>
        <p:grpSpPr>
          <a:xfrm>
            <a:off x="254355" y="1177956"/>
            <a:ext cx="3831354" cy="2396677"/>
            <a:chOff x="76455" y="1143081"/>
            <a:chExt cx="3831354" cy="2396677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78B6ACE-0A8F-3340-ABA0-DA1145D10A32}"/>
                </a:ext>
              </a:extLst>
            </p:cNvPr>
            <p:cNvSpPr/>
            <p:nvPr/>
          </p:nvSpPr>
          <p:spPr>
            <a:xfrm>
              <a:off x="1969285" y="1143081"/>
              <a:ext cx="1938524" cy="1147839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2.1 </a:t>
              </a:r>
              <a:r>
                <a:rPr lang="ru-RU" sz="1400" b="1" dirty="0">
                  <a:solidFill>
                    <a:schemeClr val="tx1"/>
                  </a:solidFill>
                </a:rPr>
                <a:t>Устанавливает обязанности по надзору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7C4AFA6F-2093-6D49-90D4-962B875BBBAC}"/>
                </a:ext>
              </a:extLst>
            </p:cNvPr>
            <p:cNvCxnSpPr>
              <a:cxnSpLocks/>
              <a:stCxn id="13" idx="4"/>
              <a:endCxn id="256" idx="0"/>
            </p:cNvCxnSpPr>
            <p:nvPr/>
          </p:nvCxnSpPr>
          <p:spPr>
            <a:xfrm>
              <a:off x="2938547" y="2290920"/>
              <a:ext cx="0" cy="21796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93F2211-4F34-754E-BC33-F9FA2DCA1F0B}"/>
                </a:ext>
              </a:extLst>
            </p:cNvPr>
            <p:cNvCxnSpPr>
              <a:cxnSpLocks/>
              <a:stCxn id="257" idx="3"/>
              <a:endCxn id="13" idx="2"/>
            </p:cNvCxnSpPr>
            <p:nvPr/>
          </p:nvCxnSpPr>
          <p:spPr>
            <a:xfrm>
              <a:off x="1680794" y="1706527"/>
              <a:ext cx="288491" cy="1047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56" name="Document 255">
              <a:extLst>
                <a:ext uri="{FF2B5EF4-FFF2-40B4-BE49-F238E27FC236}">
                  <a16:creationId xmlns:a16="http://schemas.microsoft.com/office/drawing/2014/main" id="{392D9A62-53C8-9644-909D-942530C426FC}"/>
                </a:ext>
              </a:extLst>
            </p:cNvPr>
            <p:cNvSpPr/>
            <p:nvPr/>
          </p:nvSpPr>
          <p:spPr>
            <a:xfrm>
              <a:off x="2016150" y="2508884"/>
              <a:ext cx="1844794" cy="1030874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dirty="0"/>
                <a:t>Регламент работы руководящего органа предусматривает действенный надзор</a:t>
              </a:r>
              <a:endParaRPr lang="en-US" sz="1200" dirty="0"/>
            </a:p>
          </p:txBody>
        </p:sp>
        <p:sp>
          <p:nvSpPr>
            <p:cNvPr id="257" name="Document 256">
              <a:extLst>
                <a:ext uri="{FF2B5EF4-FFF2-40B4-BE49-F238E27FC236}">
                  <a16:creationId xmlns:a16="http://schemas.microsoft.com/office/drawing/2014/main" id="{0F5E0FE7-71D3-444C-8217-3F1198FC9853}"/>
                </a:ext>
              </a:extLst>
            </p:cNvPr>
            <p:cNvSpPr/>
            <p:nvPr/>
          </p:nvSpPr>
          <p:spPr>
            <a:xfrm>
              <a:off x="76455" y="1191090"/>
              <a:ext cx="1604339" cy="1030874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dirty="0"/>
                <a:t>Нормативно-правовая основа четко определяет обязанности по надзору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6283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878B6ACE-0A8F-3340-ABA0-DA1145D10A32}"/>
              </a:ext>
            </a:extLst>
          </p:cNvPr>
          <p:cNvSpPr/>
          <p:nvPr/>
        </p:nvSpPr>
        <p:spPr>
          <a:xfrm>
            <a:off x="276269" y="1082027"/>
            <a:ext cx="1938524" cy="1147839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3.1 </a:t>
            </a:r>
            <a:r>
              <a:rPr lang="ru-RU" sz="1400" b="1" dirty="0">
                <a:solidFill>
                  <a:schemeClr val="tx1"/>
                </a:solidFill>
              </a:rPr>
              <a:t>Учитывает все структуры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9327C71-1E27-6E4D-906D-A307DF7B7184}"/>
              </a:ext>
            </a:extLst>
          </p:cNvPr>
          <p:cNvSpPr/>
          <p:nvPr/>
        </p:nvSpPr>
        <p:spPr>
          <a:xfrm>
            <a:off x="198403" y="4455267"/>
            <a:ext cx="1727201" cy="1147839"/>
          </a:xfrm>
          <a:prstGeom prst="ellipse">
            <a:avLst/>
          </a:prstGeom>
          <a:gradFill flip="none" rotWithShape="1">
            <a:gsLst>
              <a:gs pos="100000">
                <a:srgbClr val="9B55CE">
                  <a:tint val="66000"/>
                  <a:satMod val="160000"/>
                </a:srgbClr>
              </a:gs>
              <a:gs pos="69000">
                <a:srgbClr val="9B55CE">
                  <a:tint val="44500"/>
                  <a:satMod val="160000"/>
                </a:srgbClr>
              </a:gs>
              <a:gs pos="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3.2 </a:t>
            </a:r>
            <a:r>
              <a:rPr lang="ru-RU" sz="1400" b="1" dirty="0">
                <a:solidFill>
                  <a:schemeClr val="tx1"/>
                </a:solidFill>
              </a:rPr>
              <a:t>Устанавливает порядок подчиненности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0" name="Document 19">
            <a:extLst>
              <a:ext uri="{FF2B5EF4-FFF2-40B4-BE49-F238E27FC236}">
                <a16:creationId xmlns:a16="http://schemas.microsoft.com/office/drawing/2014/main" id="{7667D7D0-A40F-6A4C-A41A-BB7914888EE2}"/>
              </a:ext>
            </a:extLst>
          </p:cNvPr>
          <p:cNvSpPr/>
          <p:nvPr/>
        </p:nvSpPr>
        <p:spPr>
          <a:xfrm>
            <a:off x="431801" y="5845516"/>
            <a:ext cx="1260404" cy="677852"/>
          </a:xfrm>
          <a:prstGeom prst="flowChartDocumen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/>
              <a:t>Структурные схемы организации</a:t>
            </a:r>
            <a:endParaRPr lang="en-US" sz="1400" dirty="0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6E3BC56-60B5-974B-8AA3-51F11F3E44E4}"/>
              </a:ext>
            </a:extLst>
          </p:cNvPr>
          <p:cNvCxnSpPr>
            <a:cxnSpLocks/>
            <a:stCxn id="15" idx="4"/>
            <a:endCxn id="20" idx="0"/>
          </p:cNvCxnSpPr>
          <p:nvPr/>
        </p:nvCxnSpPr>
        <p:spPr>
          <a:xfrm flipH="1">
            <a:off x="1062003" y="5603106"/>
            <a:ext cx="1" cy="24241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C4AFA6F-2093-6D49-90D4-962B875BBBAC}"/>
              </a:ext>
            </a:extLst>
          </p:cNvPr>
          <p:cNvCxnSpPr>
            <a:cxnSpLocks/>
            <a:stCxn id="13" idx="5"/>
            <a:endCxn id="22" idx="1"/>
          </p:cNvCxnSpPr>
          <p:nvPr/>
        </p:nvCxnSpPr>
        <p:spPr>
          <a:xfrm>
            <a:off x="1930903" y="2061769"/>
            <a:ext cx="687759" cy="328249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E5F042CE-3C1A-144F-BE72-AB256EFBACBC}"/>
              </a:ext>
            </a:extLst>
          </p:cNvPr>
          <p:cNvSpPr/>
          <p:nvPr/>
        </p:nvSpPr>
        <p:spPr>
          <a:xfrm>
            <a:off x="1503642" y="150608"/>
            <a:ext cx="6541400" cy="721788"/>
          </a:xfrm>
          <a:prstGeom prst="rect">
            <a:avLst/>
          </a:prstGeom>
          <a:solidFill>
            <a:srgbClr val="F0B148"/>
          </a:solidFill>
          <a:ln w="28575">
            <a:solidFill>
              <a:srgbClr val="F2B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       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Руководство – под надзором руководящего органа – устанавливает структуры, порядок подчинённости, полномочия и обязанности в части достижения целей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0D832497-AEB7-B846-A4B1-161873C24A7E}"/>
              </a:ext>
            </a:extLst>
          </p:cNvPr>
          <p:cNvSpPr/>
          <p:nvPr/>
        </p:nvSpPr>
        <p:spPr>
          <a:xfrm>
            <a:off x="1503642" y="295935"/>
            <a:ext cx="215567" cy="21556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3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0775EB7-0A8B-7D46-8101-9B80D8FA7913}"/>
              </a:ext>
            </a:extLst>
          </p:cNvPr>
          <p:cNvGrpSpPr/>
          <p:nvPr/>
        </p:nvGrpSpPr>
        <p:grpSpPr>
          <a:xfrm>
            <a:off x="2618662" y="1296458"/>
            <a:ext cx="2060165" cy="2187120"/>
            <a:chOff x="183594" y="2199475"/>
            <a:chExt cx="2060165" cy="2187120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32AD751F-8D2F-3441-A899-EFC5BDDAC0DE}"/>
                </a:ext>
              </a:extLst>
            </p:cNvPr>
            <p:cNvSpPr/>
            <p:nvPr/>
          </p:nvSpPr>
          <p:spPr>
            <a:xfrm>
              <a:off x="183594" y="2199475"/>
              <a:ext cx="2060165" cy="2187120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sz="1200" b="1" dirty="0"/>
                <a:t>Внутренние структуры</a:t>
              </a:r>
              <a:endParaRPr lang="en-US" sz="1200" b="1" dirty="0"/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9227D5B3-03CA-F74E-99BF-851D395C6291}"/>
                </a:ext>
              </a:extLst>
            </p:cNvPr>
            <p:cNvSpPr/>
            <p:nvPr/>
          </p:nvSpPr>
          <p:spPr>
            <a:xfrm>
              <a:off x="372505" y="2724295"/>
              <a:ext cx="1673028" cy="425553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Региональные подразделения</a:t>
              </a:r>
              <a:r>
                <a:rPr lang="en-US" sz="1400" dirty="0"/>
                <a:t>?</a:t>
              </a:r>
            </a:p>
          </p:txBody>
        </p:sp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EB058D4A-9BB4-CD46-B50F-07208C45F1B8}"/>
                </a:ext>
              </a:extLst>
            </p:cNvPr>
            <p:cNvSpPr/>
            <p:nvPr/>
          </p:nvSpPr>
          <p:spPr>
            <a:xfrm>
              <a:off x="365138" y="3246093"/>
              <a:ext cx="1673028" cy="425553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Оперативные подразделения</a:t>
              </a:r>
              <a:r>
                <a:rPr lang="en-US" sz="1400" dirty="0"/>
                <a:t>?</a:t>
              </a:r>
            </a:p>
          </p:txBody>
        </p:sp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560A6590-1DC4-7644-8AA3-C50F8A7899EF}"/>
                </a:ext>
              </a:extLst>
            </p:cNvPr>
            <p:cNvSpPr/>
            <p:nvPr/>
          </p:nvSpPr>
          <p:spPr>
            <a:xfrm>
              <a:off x="372505" y="3796000"/>
              <a:ext cx="1673028" cy="425553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Производственные подразделения</a:t>
              </a:r>
              <a:r>
                <a:rPr lang="en-US" sz="1400" dirty="0"/>
                <a:t>?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1EA6E65-8947-7C44-82D3-FD35D76C7E4F}"/>
              </a:ext>
            </a:extLst>
          </p:cNvPr>
          <p:cNvGrpSpPr/>
          <p:nvPr/>
        </p:nvGrpSpPr>
        <p:grpSpPr>
          <a:xfrm>
            <a:off x="215448" y="2445264"/>
            <a:ext cx="2060165" cy="1767593"/>
            <a:chOff x="163174" y="2936015"/>
            <a:chExt cx="2060165" cy="1767593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6A2528F6-E098-394A-B52D-F63C74EF3A80}"/>
                </a:ext>
              </a:extLst>
            </p:cNvPr>
            <p:cNvSpPr/>
            <p:nvPr/>
          </p:nvSpPr>
          <p:spPr>
            <a:xfrm>
              <a:off x="163174" y="2936015"/>
              <a:ext cx="2060165" cy="1767593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sz="1400" b="1" dirty="0"/>
                <a:t>Внешние структуры</a:t>
              </a:r>
              <a:endParaRPr lang="en-US" sz="1400" b="1" dirty="0"/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CB47847C-FA56-6941-B625-EB0344CA89A3}"/>
                </a:ext>
              </a:extLst>
            </p:cNvPr>
            <p:cNvSpPr/>
            <p:nvPr/>
          </p:nvSpPr>
          <p:spPr>
            <a:xfrm>
              <a:off x="367376" y="3353100"/>
              <a:ext cx="1673028" cy="425553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Партнерства</a:t>
              </a:r>
              <a:r>
                <a:rPr lang="en-US" sz="1400" dirty="0"/>
                <a:t>?</a:t>
              </a:r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788FEA1C-692C-9249-AF28-F4108C36433E}"/>
                </a:ext>
              </a:extLst>
            </p:cNvPr>
            <p:cNvSpPr/>
            <p:nvPr/>
          </p:nvSpPr>
          <p:spPr>
            <a:xfrm>
              <a:off x="367375" y="3930544"/>
              <a:ext cx="1673028" cy="596817"/>
            </a:xfrm>
            <a:prstGeom prst="roundRect">
              <a:avLst/>
            </a:prstGeom>
            <a:ln w="28575">
              <a:prstDash val="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Внешние поставщики услуг</a:t>
              </a:r>
              <a:r>
                <a:rPr lang="en-US" sz="1400" dirty="0"/>
                <a:t>? </a:t>
              </a:r>
            </a:p>
          </p:txBody>
        </p:sp>
      </p:grp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A1B4947-844C-D74C-AB76-B67E1ACF5F22}"/>
              </a:ext>
            </a:extLst>
          </p:cNvPr>
          <p:cNvCxnSpPr>
            <a:cxnSpLocks/>
            <a:stCxn id="13" idx="4"/>
            <a:endCxn id="41" idx="0"/>
          </p:cNvCxnSpPr>
          <p:nvPr/>
        </p:nvCxnSpPr>
        <p:spPr>
          <a:xfrm>
            <a:off x="1245531" y="2229866"/>
            <a:ext cx="0" cy="215398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0CBAA5EE-E60E-F047-97C6-074D8A0DCB05}"/>
              </a:ext>
            </a:extLst>
          </p:cNvPr>
          <p:cNvGrpSpPr/>
          <p:nvPr/>
        </p:nvGrpSpPr>
        <p:grpSpPr>
          <a:xfrm>
            <a:off x="2395019" y="4055666"/>
            <a:ext cx="6615198" cy="2641798"/>
            <a:chOff x="2395019" y="4055666"/>
            <a:chExt cx="6615198" cy="2641798"/>
          </a:xfrm>
        </p:grpSpPr>
        <p:sp>
          <p:nvSpPr>
            <p:cNvPr id="155" name="Rounded Rectangle 154">
              <a:extLst>
                <a:ext uri="{FF2B5EF4-FFF2-40B4-BE49-F238E27FC236}">
                  <a16:creationId xmlns:a16="http://schemas.microsoft.com/office/drawing/2014/main" id="{E428F47A-D2E5-BC4E-85A7-A58C13EA50B4}"/>
                </a:ext>
              </a:extLst>
            </p:cNvPr>
            <p:cNvSpPr/>
            <p:nvPr/>
          </p:nvSpPr>
          <p:spPr>
            <a:xfrm>
              <a:off x="2395019" y="4055666"/>
              <a:ext cx="6615198" cy="2641798"/>
            </a:xfrm>
            <a:prstGeom prst="roundRect">
              <a:avLst/>
            </a:prstGeom>
            <a:ln w="28575">
              <a:prstDash val="soli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rtlCol="0" anchor="t"/>
            <a:lstStyle/>
            <a:p>
              <a:pPr algn="ctr"/>
              <a:r>
                <a:rPr lang="ru-RU" sz="1400" b="1" dirty="0"/>
                <a:t>Использует модель «трех линий обороны»</a:t>
              </a:r>
              <a:endParaRPr lang="en-US" sz="1400" b="1" dirty="0"/>
            </a:p>
          </p:txBody>
        </p:sp>
        <p:sp>
          <p:nvSpPr>
            <p:cNvPr id="112" name="Right Arrow 111">
              <a:extLst>
                <a:ext uri="{FF2B5EF4-FFF2-40B4-BE49-F238E27FC236}">
                  <a16:creationId xmlns:a16="http://schemas.microsoft.com/office/drawing/2014/main" id="{FAF09FF5-6E93-BD41-8F6B-FBA8235BB79B}"/>
                </a:ext>
              </a:extLst>
            </p:cNvPr>
            <p:cNvSpPr/>
            <p:nvPr/>
          </p:nvSpPr>
          <p:spPr>
            <a:xfrm>
              <a:off x="2583930" y="4640568"/>
              <a:ext cx="1525231" cy="550502"/>
            </a:xfrm>
            <a:prstGeom prst="rightArrow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tx1"/>
                  </a:solidFill>
                </a:rPr>
                <a:t>Первая линия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9" name="Right Arrow 118">
              <a:extLst>
                <a:ext uri="{FF2B5EF4-FFF2-40B4-BE49-F238E27FC236}">
                  <a16:creationId xmlns:a16="http://schemas.microsoft.com/office/drawing/2014/main" id="{0BD0E233-5FD3-DC4B-B7E4-768294221132}"/>
                </a:ext>
              </a:extLst>
            </p:cNvPr>
            <p:cNvSpPr/>
            <p:nvPr/>
          </p:nvSpPr>
          <p:spPr>
            <a:xfrm>
              <a:off x="2612580" y="5296848"/>
              <a:ext cx="1525231" cy="550502"/>
            </a:xfrm>
            <a:prstGeom prst="rightArrow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tx1"/>
                  </a:solidFill>
                </a:rPr>
                <a:t>Вторая линия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1" name="Right Arrow 120">
              <a:extLst>
                <a:ext uri="{FF2B5EF4-FFF2-40B4-BE49-F238E27FC236}">
                  <a16:creationId xmlns:a16="http://schemas.microsoft.com/office/drawing/2014/main" id="{066BD306-F5BA-2F4F-B212-57C95E124131}"/>
                </a:ext>
              </a:extLst>
            </p:cNvPr>
            <p:cNvSpPr/>
            <p:nvPr/>
          </p:nvSpPr>
          <p:spPr>
            <a:xfrm>
              <a:off x="2612579" y="5953128"/>
              <a:ext cx="1525231" cy="550502"/>
            </a:xfrm>
            <a:prstGeom prst="rightArrow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dirty="0">
                  <a:solidFill>
                    <a:schemeClr val="tx1"/>
                  </a:solidFill>
                </a:rPr>
                <a:t>Третья линия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7" name="Rounded Rectangle 126">
              <a:extLst>
                <a:ext uri="{FF2B5EF4-FFF2-40B4-BE49-F238E27FC236}">
                  <a16:creationId xmlns:a16="http://schemas.microsoft.com/office/drawing/2014/main" id="{F0992091-24EA-BA47-92C5-8A5E75B2B216}"/>
                </a:ext>
              </a:extLst>
            </p:cNvPr>
            <p:cNvSpPr/>
            <p:nvPr/>
          </p:nvSpPr>
          <p:spPr>
            <a:xfrm>
              <a:off x="4268484" y="4640568"/>
              <a:ext cx="4490396" cy="55050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200" b="1" dirty="0">
                  <a:solidFill>
                    <a:schemeClr val="tx1"/>
                  </a:solidFill>
                </a:rPr>
                <a:t>Административный аппарат и другой персонал </a:t>
              </a:r>
              <a:r>
                <a:rPr lang="ru-RU" sz="1200" dirty="0">
                  <a:solidFill>
                    <a:schemeClr val="tx1"/>
                  </a:solidFill>
                </a:rPr>
                <a:t>на передней линии, отвечающий за повседневное осуществление эффективного внутреннего контроля</a:t>
              </a:r>
              <a:r>
                <a:rPr lang="en-US" sz="1200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134" name="Rounded Rectangle 133">
              <a:extLst>
                <a:ext uri="{FF2B5EF4-FFF2-40B4-BE49-F238E27FC236}">
                  <a16:creationId xmlns:a16="http://schemas.microsoft.com/office/drawing/2014/main" id="{1DAADCD3-F463-B640-857E-1299893A2150}"/>
                </a:ext>
              </a:extLst>
            </p:cNvPr>
            <p:cNvSpPr/>
            <p:nvPr/>
          </p:nvSpPr>
          <p:spPr>
            <a:xfrm>
              <a:off x="4268483" y="5296848"/>
              <a:ext cx="4490396" cy="55050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200" b="1" dirty="0">
                  <a:solidFill>
                    <a:schemeClr val="tx1"/>
                  </a:solidFill>
                </a:rPr>
                <a:t>Вспомогательные службы, </a:t>
              </a:r>
              <a:r>
                <a:rPr lang="ru-RU" sz="1200" dirty="0">
                  <a:solidFill>
                    <a:schemeClr val="tx1"/>
                  </a:solidFill>
                </a:rPr>
                <a:t>инструктирующие по вопросам требований внутреннего контроля и оценивающие исполнение предписанных норм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5" name="Rounded Rectangle 134">
              <a:extLst>
                <a:ext uri="{FF2B5EF4-FFF2-40B4-BE49-F238E27FC236}">
                  <a16:creationId xmlns:a16="http://schemas.microsoft.com/office/drawing/2014/main" id="{4D0C08E5-AC84-FF44-9570-5722F0368424}"/>
                </a:ext>
              </a:extLst>
            </p:cNvPr>
            <p:cNvSpPr/>
            <p:nvPr/>
          </p:nvSpPr>
          <p:spPr>
            <a:xfrm>
              <a:off x="4268483" y="5953127"/>
              <a:ext cx="4490396" cy="62797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200" b="1" dirty="0">
                  <a:solidFill>
                    <a:schemeClr val="tx1"/>
                  </a:solidFill>
                </a:rPr>
                <a:t>Независимые службы</a:t>
              </a:r>
              <a:r>
                <a:rPr lang="en-US" sz="1200" dirty="0">
                  <a:solidFill>
                    <a:schemeClr val="tx1"/>
                  </a:solidFill>
                </a:rPr>
                <a:t>, </a:t>
              </a:r>
              <a:r>
                <a:rPr lang="ru-RU" sz="1200" dirty="0">
                  <a:solidFill>
                    <a:schemeClr val="tx1"/>
                  </a:solidFill>
                </a:rPr>
                <a:t>в частности, Аппарат Генерального инспектора и Управление оценки, оценивающие внутренний контроль, формирующие отчеты по результатом оценки и рекомендующие меры по устранению недостатков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787865C7-797D-BB41-AE79-363737AE7A0F}"/>
              </a:ext>
            </a:extLst>
          </p:cNvPr>
          <p:cNvCxnSpPr>
            <a:cxnSpLocks/>
            <a:stCxn id="15" idx="6"/>
          </p:cNvCxnSpPr>
          <p:nvPr/>
        </p:nvCxnSpPr>
        <p:spPr>
          <a:xfrm>
            <a:off x="1925604" y="5029187"/>
            <a:ext cx="469415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D824CF7D-2AF4-B847-AEA3-3B40EB3BA409}"/>
              </a:ext>
            </a:extLst>
          </p:cNvPr>
          <p:cNvGrpSpPr/>
          <p:nvPr/>
        </p:nvGrpSpPr>
        <p:grpSpPr>
          <a:xfrm>
            <a:off x="4955004" y="1230771"/>
            <a:ext cx="3803876" cy="2428986"/>
            <a:chOff x="4924082" y="1110641"/>
            <a:chExt cx="3803876" cy="2428986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759B6A-F3D7-124F-9E9D-44B7BA02ACA9}"/>
                </a:ext>
              </a:extLst>
            </p:cNvPr>
            <p:cNvSpPr/>
            <p:nvPr/>
          </p:nvSpPr>
          <p:spPr>
            <a:xfrm>
              <a:off x="4924082" y="1110641"/>
              <a:ext cx="2285366" cy="1304877"/>
            </a:xfrm>
            <a:prstGeom prst="ellipse">
              <a:avLst/>
            </a:prstGeom>
            <a:gradFill flip="none" rotWithShape="1">
              <a:gsLst>
                <a:gs pos="99000">
                  <a:srgbClr val="9B55CE">
                    <a:tint val="66000"/>
                    <a:satMod val="160000"/>
                  </a:srgbClr>
                </a:gs>
                <a:gs pos="75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3.3 </a:t>
              </a:r>
              <a:r>
                <a:rPr lang="ru-RU" sz="1400" b="1" dirty="0">
                  <a:solidFill>
                    <a:schemeClr val="tx1"/>
                  </a:solidFill>
                </a:rPr>
                <a:t>Определяет, устанавливает и ограничивает полномочия и обязанности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DD021A10-F385-C344-9D2D-29DF5A0FF9A2}"/>
                </a:ext>
              </a:extLst>
            </p:cNvPr>
            <p:cNvSpPr/>
            <p:nvPr/>
          </p:nvSpPr>
          <p:spPr>
            <a:xfrm>
              <a:off x="5377807" y="2659462"/>
              <a:ext cx="1377915" cy="780331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Устанавливает границы полномочий</a:t>
              </a:r>
              <a:endParaRPr lang="en-US" sz="1400" dirty="0"/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949C6578-E42C-A049-8E7D-CC0304D2A76B}"/>
                </a:ext>
              </a:extLst>
            </p:cNvPr>
            <p:cNvCxnSpPr>
              <a:cxnSpLocks/>
              <a:stCxn id="16" idx="4"/>
              <a:endCxn id="24" idx="0"/>
            </p:cNvCxnSpPr>
            <p:nvPr/>
          </p:nvCxnSpPr>
          <p:spPr>
            <a:xfrm>
              <a:off x="6066765" y="2415518"/>
              <a:ext cx="0" cy="243944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DDBEAAF4-C907-134C-A918-2188B7B1ED54}"/>
                </a:ext>
              </a:extLst>
            </p:cNvPr>
            <p:cNvCxnSpPr>
              <a:cxnSpLocks/>
              <a:stCxn id="24" idx="3"/>
              <a:endCxn id="64" idx="1"/>
            </p:cNvCxnSpPr>
            <p:nvPr/>
          </p:nvCxnSpPr>
          <p:spPr>
            <a:xfrm>
              <a:off x="6755722" y="3049628"/>
              <a:ext cx="453726" cy="1455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64" name="Document 63">
              <a:extLst>
                <a:ext uri="{FF2B5EF4-FFF2-40B4-BE49-F238E27FC236}">
                  <a16:creationId xmlns:a16="http://schemas.microsoft.com/office/drawing/2014/main" id="{C3FEE17C-B49D-5244-942D-D9822EC66736}"/>
                </a:ext>
              </a:extLst>
            </p:cNvPr>
            <p:cNvSpPr/>
            <p:nvPr/>
          </p:nvSpPr>
          <p:spPr>
            <a:xfrm>
              <a:off x="7209448" y="2562538"/>
              <a:ext cx="1518510" cy="977089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Перечни делегированных полномочий</a:t>
              </a:r>
              <a:endParaRPr lang="en-US" sz="1400" dirty="0"/>
            </a:p>
          </p:txBody>
        </p:sp>
        <p:sp>
          <p:nvSpPr>
            <p:cNvPr id="168" name="Document 167">
              <a:extLst>
                <a:ext uri="{FF2B5EF4-FFF2-40B4-BE49-F238E27FC236}">
                  <a16:creationId xmlns:a16="http://schemas.microsoft.com/office/drawing/2014/main" id="{A6C08D41-E62E-F843-B3FC-F6173ACE94A2}"/>
                </a:ext>
              </a:extLst>
            </p:cNvPr>
            <p:cNvSpPr/>
            <p:nvPr/>
          </p:nvSpPr>
          <p:spPr>
            <a:xfrm>
              <a:off x="7451484" y="1359962"/>
              <a:ext cx="1167309" cy="777023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Руководства и инструкции</a:t>
              </a:r>
              <a:endParaRPr lang="en-US" sz="1400" dirty="0"/>
            </a:p>
          </p:txBody>
        </p:sp>
        <p:cxnSp>
          <p:nvCxnSpPr>
            <p:cNvPr id="169" name="Straight Arrow Connector 168">
              <a:extLst>
                <a:ext uri="{FF2B5EF4-FFF2-40B4-BE49-F238E27FC236}">
                  <a16:creationId xmlns:a16="http://schemas.microsoft.com/office/drawing/2014/main" id="{FBB4E0B5-6A0D-4645-A1CC-6F2DCA3ABDA0}"/>
                </a:ext>
              </a:extLst>
            </p:cNvPr>
            <p:cNvCxnSpPr>
              <a:cxnSpLocks/>
              <a:stCxn id="16" idx="6"/>
              <a:endCxn id="168" idx="1"/>
            </p:cNvCxnSpPr>
            <p:nvPr/>
          </p:nvCxnSpPr>
          <p:spPr>
            <a:xfrm flipV="1">
              <a:off x="7209448" y="1748474"/>
              <a:ext cx="242036" cy="14606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43897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878B6ACE-0A8F-3340-ABA0-DA1145D10A32}"/>
              </a:ext>
            </a:extLst>
          </p:cNvPr>
          <p:cNvSpPr/>
          <p:nvPr/>
        </p:nvSpPr>
        <p:spPr>
          <a:xfrm>
            <a:off x="182068" y="969710"/>
            <a:ext cx="1938524" cy="1147839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4.1 </a:t>
            </a:r>
            <a:r>
              <a:rPr lang="ru-RU" sz="1400" b="1" dirty="0">
                <a:solidFill>
                  <a:schemeClr val="tx1"/>
                </a:solidFill>
              </a:rPr>
              <a:t>Формирует и внедряет программы и процедуры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E266400-9472-5144-B548-4D8F658A5D8B}"/>
              </a:ext>
            </a:extLst>
          </p:cNvPr>
          <p:cNvSpPr/>
          <p:nvPr/>
        </p:nvSpPr>
        <p:spPr>
          <a:xfrm>
            <a:off x="4539919" y="2735975"/>
            <a:ext cx="2617560" cy="817089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Определение компетенции и навыков персонала, необходимых для достижения целей</a:t>
            </a:r>
            <a:endParaRPr lang="en-US" sz="14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9327C71-1E27-6E4D-906D-A307DF7B7184}"/>
              </a:ext>
            </a:extLst>
          </p:cNvPr>
          <p:cNvSpPr/>
          <p:nvPr/>
        </p:nvSpPr>
        <p:spPr>
          <a:xfrm>
            <a:off x="4866288" y="1178265"/>
            <a:ext cx="1964822" cy="1297695"/>
          </a:xfrm>
          <a:prstGeom prst="ellipse">
            <a:avLst/>
          </a:prstGeom>
          <a:gradFill flip="none" rotWithShape="1">
            <a:gsLst>
              <a:gs pos="100000">
                <a:srgbClr val="9B55CE">
                  <a:tint val="66000"/>
                  <a:satMod val="160000"/>
                </a:srgbClr>
              </a:gs>
              <a:gs pos="69000">
                <a:srgbClr val="9B55CE">
                  <a:tint val="44500"/>
                  <a:satMod val="160000"/>
                </a:srgbClr>
              </a:gs>
              <a:gs pos="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300" b="1" dirty="0">
                <a:solidFill>
                  <a:schemeClr val="tx1"/>
                </a:solidFill>
              </a:rPr>
              <a:t>ТФ</a:t>
            </a:r>
            <a:r>
              <a:rPr lang="en-US" sz="1300" b="1" dirty="0">
                <a:solidFill>
                  <a:schemeClr val="tx1"/>
                </a:solidFill>
              </a:rPr>
              <a:t> 4.2 </a:t>
            </a:r>
            <a:r>
              <a:rPr lang="ru-RU" sz="1300" b="1" dirty="0">
                <a:solidFill>
                  <a:schemeClr val="tx1"/>
                </a:solidFill>
              </a:rPr>
              <a:t>Оценивает уровень компетентности и работает с недостатками</a:t>
            </a:r>
            <a:endParaRPr lang="en-US" sz="1300" b="1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6E3BC56-60B5-974B-8AA3-51F11F3E44E4}"/>
              </a:ext>
            </a:extLst>
          </p:cNvPr>
          <p:cNvCxnSpPr>
            <a:cxnSpLocks/>
            <a:stCxn id="13" idx="6"/>
            <a:endCxn id="155" idx="1"/>
          </p:cNvCxnSpPr>
          <p:nvPr/>
        </p:nvCxnSpPr>
        <p:spPr>
          <a:xfrm>
            <a:off x="2120592" y="1543630"/>
            <a:ext cx="198640" cy="6957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93F2211-4F34-754E-BC33-F9FA2DCA1F0B}"/>
              </a:ext>
            </a:extLst>
          </p:cNvPr>
          <p:cNvCxnSpPr>
            <a:cxnSpLocks/>
            <a:stCxn id="13" idx="4"/>
            <a:endCxn id="257" idx="0"/>
          </p:cNvCxnSpPr>
          <p:nvPr/>
        </p:nvCxnSpPr>
        <p:spPr>
          <a:xfrm>
            <a:off x="1151330" y="2117549"/>
            <a:ext cx="0" cy="29167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9A759B6A-F3D7-124F-9E9D-44B7BA02ACA9}"/>
              </a:ext>
            </a:extLst>
          </p:cNvPr>
          <p:cNvSpPr/>
          <p:nvPr/>
        </p:nvSpPr>
        <p:spPr>
          <a:xfrm>
            <a:off x="5438679" y="3933735"/>
            <a:ext cx="1831965" cy="1304877"/>
          </a:xfrm>
          <a:prstGeom prst="ellipse">
            <a:avLst/>
          </a:prstGeom>
          <a:gradFill flip="none" rotWithShape="1">
            <a:gsLst>
              <a:gs pos="99000">
                <a:srgbClr val="9B55CE">
                  <a:tint val="66000"/>
                  <a:satMod val="160000"/>
                </a:srgbClr>
              </a:gs>
              <a:gs pos="75000">
                <a:srgbClr val="9B55CE">
                  <a:tint val="44500"/>
                  <a:satMod val="160000"/>
                </a:srgbClr>
              </a:gs>
              <a:gs pos="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b="1" dirty="0">
                <a:solidFill>
                  <a:schemeClr val="tx1"/>
                </a:solidFill>
              </a:rPr>
              <a:t>ТФ</a:t>
            </a:r>
            <a:r>
              <a:rPr lang="en-US" sz="1100" b="1" dirty="0">
                <a:solidFill>
                  <a:schemeClr val="tx1"/>
                </a:solidFill>
              </a:rPr>
              <a:t> 4.3 </a:t>
            </a:r>
            <a:r>
              <a:rPr lang="ru-RU" sz="1100" b="1" dirty="0">
                <a:solidFill>
                  <a:schemeClr val="tx1"/>
                </a:solidFill>
              </a:rPr>
              <a:t>Привлекает, развивает и удерживает кадры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32AD751F-8D2F-3441-A899-EFC5BDDAC0DE}"/>
              </a:ext>
            </a:extLst>
          </p:cNvPr>
          <p:cNvSpPr/>
          <p:nvPr/>
        </p:nvSpPr>
        <p:spPr>
          <a:xfrm>
            <a:off x="3909270" y="5585054"/>
            <a:ext cx="2921840" cy="1018500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Развивать </a:t>
            </a:r>
            <a:r>
              <a:rPr lang="ru-RU" sz="1400" dirty="0"/>
              <a:t>персонал (повышать его квалификацию) посредством обучения, коучинга и наставничества</a:t>
            </a:r>
            <a:r>
              <a:rPr lang="en-US" sz="1400" dirty="0"/>
              <a:t>. </a:t>
            </a:r>
            <a:r>
              <a:rPr lang="ru-RU" sz="1400" dirty="0"/>
              <a:t>Грамотно оценивать результативность</a:t>
            </a:r>
            <a:endParaRPr lang="en-US" sz="1400" dirty="0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DD021A10-F385-C344-9D2D-29DF5A0FF9A2}"/>
              </a:ext>
            </a:extLst>
          </p:cNvPr>
          <p:cNvSpPr/>
          <p:nvPr/>
        </p:nvSpPr>
        <p:spPr>
          <a:xfrm>
            <a:off x="6781651" y="5578217"/>
            <a:ext cx="2229614" cy="1018500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Удерживать </a:t>
            </a:r>
            <a:r>
              <a:rPr lang="en-US" sz="1400" dirty="0"/>
              <a:t> </a:t>
            </a:r>
            <a:r>
              <a:rPr lang="ru-RU" sz="1400" dirty="0"/>
              <a:t>кадры за счет стимулов, мотивирующих на результативную работу</a:t>
            </a:r>
            <a:endParaRPr lang="en-US" sz="1400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49C6578-E42C-A049-8E7D-CC0304D2A76B}"/>
              </a:ext>
            </a:extLst>
          </p:cNvPr>
          <p:cNvCxnSpPr>
            <a:cxnSpLocks/>
            <a:stCxn id="16" idx="5"/>
            <a:endCxn id="24" idx="0"/>
          </p:cNvCxnSpPr>
          <p:nvPr/>
        </p:nvCxnSpPr>
        <p:spPr>
          <a:xfrm>
            <a:off x="7002359" y="5047517"/>
            <a:ext cx="894099" cy="53070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2DACB6E-ADEC-0B44-A7A7-03C5A0404700}"/>
              </a:ext>
            </a:extLst>
          </p:cNvPr>
          <p:cNvCxnSpPr>
            <a:cxnSpLocks/>
            <a:stCxn id="16" idx="3"/>
            <a:endCxn id="22" idx="0"/>
          </p:cNvCxnSpPr>
          <p:nvPr/>
        </p:nvCxnSpPr>
        <p:spPr>
          <a:xfrm flipH="1">
            <a:off x="5370190" y="5047517"/>
            <a:ext cx="336774" cy="537537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DBEAAF4-C907-134C-A918-2188B7B1ED54}"/>
              </a:ext>
            </a:extLst>
          </p:cNvPr>
          <p:cNvCxnSpPr>
            <a:cxnSpLocks/>
            <a:stCxn id="15" idx="6"/>
            <a:endCxn id="69" idx="1"/>
          </p:cNvCxnSpPr>
          <p:nvPr/>
        </p:nvCxnSpPr>
        <p:spPr>
          <a:xfrm>
            <a:off x="6831110" y="1827113"/>
            <a:ext cx="463753" cy="81478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BD20697C-EE14-964C-A63D-83586028B12A}"/>
              </a:ext>
            </a:extLst>
          </p:cNvPr>
          <p:cNvGrpSpPr/>
          <p:nvPr/>
        </p:nvGrpSpPr>
        <p:grpSpPr>
          <a:xfrm>
            <a:off x="1822514" y="185501"/>
            <a:ext cx="6073944" cy="593874"/>
            <a:chOff x="2143335" y="186749"/>
            <a:chExt cx="5658336" cy="5938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5F042CE-3C1A-144F-BE72-AB256EFBACBC}"/>
                </a:ext>
              </a:extLst>
            </p:cNvPr>
            <p:cNvSpPr/>
            <p:nvPr/>
          </p:nvSpPr>
          <p:spPr>
            <a:xfrm>
              <a:off x="2143335" y="186749"/>
              <a:ext cx="5658336" cy="593874"/>
            </a:xfrm>
            <a:prstGeom prst="rect">
              <a:avLst/>
            </a:prstGeom>
            <a:solidFill>
              <a:srgbClr val="F0B148"/>
            </a:solidFill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      </a:t>
              </a:r>
              <a:r>
                <a:rPr lang="ru-RU" sz="1400" dirty="0">
                  <a:solidFill>
                    <a:schemeClr val="tx1"/>
                  </a:solidFill>
                </a:rPr>
                <a:t>Организация демонстрирует заинтересованность в привлечении, развитии и удержании компетентных сотрудников в соответствии с целями </a:t>
              </a:r>
              <a:endParaRPr lang="en-US" sz="1400" dirty="0">
                <a:solidFill>
                  <a:schemeClr val="tx1"/>
                </a:solidFill>
              </a:endParaRPr>
            </a:p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0D832497-AEB7-B846-A4B1-161873C24A7E}"/>
                </a:ext>
              </a:extLst>
            </p:cNvPr>
            <p:cNvSpPr/>
            <p:nvPr/>
          </p:nvSpPr>
          <p:spPr>
            <a:xfrm>
              <a:off x="2211448" y="256743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155" name="Rounded Rectangle 154">
            <a:extLst>
              <a:ext uri="{FF2B5EF4-FFF2-40B4-BE49-F238E27FC236}">
                <a16:creationId xmlns:a16="http://schemas.microsoft.com/office/drawing/2014/main" id="{E428F47A-D2E5-BC4E-85A7-A58C13EA50B4}"/>
              </a:ext>
            </a:extLst>
          </p:cNvPr>
          <p:cNvSpPr/>
          <p:nvPr/>
        </p:nvSpPr>
        <p:spPr>
          <a:xfrm>
            <a:off x="2319232" y="1108852"/>
            <a:ext cx="1677562" cy="1008697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Программы отражают ожидаемый уровень необходимой компетенции</a:t>
            </a:r>
            <a:endParaRPr lang="en-US" sz="1200" dirty="0"/>
          </a:p>
        </p:txBody>
      </p:sp>
      <p:sp>
        <p:nvSpPr>
          <p:cNvPr id="257" name="Document 256">
            <a:extLst>
              <a:ext uri="{FF2B5EF4-FFF2-40B4-BE49-F238E27FC236}">
                <a16:creationId xmlns:a16="http://schemas.microsoft.com/office/drawing/2014/main" id="{0F5E0FE7-71D3-444C-8217-3F1198FC9853}"/>
              </a:ext>
            </a:extLst>
          </p:cNvPr>
          <p:cNvSpPr/>
          <p:nvPr/>
        </p:nvSpPr>
        <p:spPr>
          <a:xfrm>
            <a:off x="349160" y="2409219"/>
            <a:ext cx="1604339" cy="1252067"/>
          </a:xfrm>
          <a:prstGeom prst="flowChartDocumen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/>
              <a:t>Кадровая стратегия, программы</a:t>
            </a:r>
            <a:r>
              <a:rPr lang="en-US" sz="1400" dirty="0"/>
              <a:t>, </a:t>
            </a:r>
            <a:r>
              <a:rPr lang="ru-RU" sz="1400" dirty="0"/>
              <a:t>руководства и инструкции</a:t>
            </a:r>
            <a:endParaRPr lang="en-US" sz="1400" dirty="0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8CA1011-D2ED-964F-AC95-7837DC2C06A0}"/>
              </a:ext>
            </a:extLst>
          </p:cNvPr>
          <p:cNvGrpSpPr/>
          <p:nvPr/>
        </p:nvGrpSpPr>
        <p:grpSpPr>
          <a:xfrm>
            <a:off x="7002359" y="872120"/>
            <a:ext cx="1833166" cy="1851507"/>
            <a:chOff x="6607761" y="788678"/>
            <a:chExt cx="1833166" cy="1851507"/>
          </a:xfrm>
        </p:grpSpPr>
        <p:sp>
          <p:nvSpPr>
            <p:cNvPr id="256" name="Document 255">
              <a:extLst>
                <a:ext uri="{FF2B5EF4-FFF2-40B4-BE49-F238E27FC236}">
                  <a16:creationId xmlns:a16="http://schemas.microsoft.com/office/drawing/2014/main" id="{392D9A62-53C8-9644-909D-942530C426FC}"/>
                </a:ext>
              </a:extLst>
            </p:cNvPr>
            <p:cNvSpPr/>
            <p:nvPr/>
          </p:nvSpPr>
          <p:spPr>
            <a:xfrm rot="21162086">
              <a:off x="6607761" y="788678"/>
              <a:ext cx="1236538" cy="769270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Карьерные структуры</a:t>
              </a:r>
              <a:endParaRPr lang="en-US" sz="1400" dirty="0"/>
            </a:p>
          </p:txBody>
        </p:sp>
        <p:sp>
          <p:nvSpPr>
            <p:cNvPr id="69" name="Document 68">
              <a:extLst>
                <a:ext uri="{FF2B5EF4-FFF2-40B4-BE49-F238E27FC236}">
                  <a16:creationId xmlns:a16="http://schemas.microsoft.com/office/drawing/2014/main" id="{A8C0D179-B70C-A047-9FDD-5BB9C50611B3}"/>
                </a:ext>
              </a:extLst>
            </p:cNvPr>
            <p:cNvSpPr/>
            <p:nvPr/>
          </p:nvSpPr>
          <p:spPr>
            <a:xfrm rot="21162086">
              <a:off x="6895256" y="1361969"/>
              <a:ext cx="1236538" cy="769270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200" dirty="0"/>
                <a:t>Квалификационные требования</a:t>
              </a:r>
              <a:endParaRPr lang="en-US" sz="1200" dirty="0"/>
            </a:p>
          </p:txBody>
        </p:sp>
        <p:sp>
          <p:nvSpPr>
            <p:cNvPr id="70" name="Document 69">
              <a:extLst>
                <a:ext uri="{FF2B5EF4-FFF2-40B4-BE49-F238E27FC236}">
                  <a16:creationId xmlns:a16="http://schemas.microsoft.com/office/drawing/2014/main" id="{6A94AD66-5697-B84D-9679-613C80D4DC78}"/>
                </a:ext>
              </a:extLst>
            </p:cNvPr>
            <p:cNvSpPr/>
            <p:nvPr/>
          </p:nvSpPr>
          <p:spPr>
            <a:xfrm rot="21162086">
              <a:off x="7204389" y="1870915"/>
              <a:ext cx="1236538" cy="769270"/>
            </a:xfrm>
            <a:prstGeom prst="flowChartDocumen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dirty="0"/>
                <a:t>Должностные инструкции</a:t>
              </a:r>
              <a:endParaRPr lang="en-US" sz="1400" dirty="0"/>
            </a:p>
          </p:txBody>
        </p:sp>
      </p:grp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0E6C44D-C09B-FC49-9195-4022E9E6988C}"/>
              </a:ext>
            </a:extLst>
          </p:cNvPr>
          <p:cNvCxnSpPr>
            <a:cxnSpLocks/>
            <a:stCxn id="15" idx="4"/>
            <a:endCxn id="14" idx="0"/>
          </p:cNvCxnSpPr>
          <p:nvPr/>
        </p:nvCxnSpPr>
        <p:spPr>
          <a:xfrm>
            <a:off x="5848699" y="2475960"/>
            <a:ext cx="0" cy="260015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BB9A6C90-9E5C-7341-A87A-615F17007099}"/>
              </a:ext>
            </a:extLst>
          </p:cNvPr>
          <p:cNvSpPr/>
          <p:nvPr/>
        </p:nvSpPr>
        <p:spPr>
          <a:xfrm>
            <a:off x="2137224" y="3734602"/>
            <a:ext cx="2070194" cy="1312915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4700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300" b="1" dirty="0">
                <a:solidFill>
                  <a:schemeClr val="tx1"/>
                </a:solidFill>
              </a:rPr>
              <a:t>ТФ</a:t>
            </a:r>
            <a:r>
              <a:rPr lang="en-US" sz="1300" b="1" dirty="0">
                <a:solidFill>
                  <a:schemeClr val="tx1"/>
                </a:solidFill>
              </a:rPr>
              <a:t> 4.4 </a:t>
            </a:r>
            <a:r>
              <a:rPr lang="ru-RU" sz="1300" b="1" dirty="0">
                <a:solidFill>
                  <a:schemeClr val="tx1"/>
                </a:solidFill>
              </a:rPr>
              <a:t>Планирует преемственность и готовится к ней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C28AB254-5E83-C34C-8D9D-93D385BA82EC}"/>
              </a:ext>
            </a:extLst>
          </p:cNvPr>
          <p:cNvSpPr/>
          <p:nvPr/>
        </p:nvSpPr>
        <p:spPr>
          <a:xfrm>
            <a:off x="301839" y="3891973"/>
            <a:ext cx="1520676" cy="1009635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/>
              <a:t>Выявить важнейшие службы, в которых необходимо планировать преемственность</a:t>
            </a:r>
            <a:endParaRPr lang="en-US" sz="1100" dirty="0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8BC119B-1885-AE42-B032-379754D28913}"/>
              </a:ext>
            </a:extLst>
          </p:cNvPr>
          <p:cNvCxnSpPr>
            <a:cxnSpLocks/>
            <a:stCxn id="17" idx="2"/>
            <a:endCxn id="28" idx="3"/>
          </p:cNvCxnSpPr>
          <p:nvPr/>
        </p:nvCxnSpPr>
        <p:spPr>
          <a:xfrm flipH="1">
            <a:off x="1822515" y="4391060"/>
            <a:ext cx="314709" cy="573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FA64D8C6-6A92-2742-8D1A-BF43ABA97F40}"/>
              </a:ext>
            </a:extLst>
          </p:cNvPr>
          <p:cNvCxnSpPr>
            <a:cxnSpLocks/>
            <a:stCxn id="28" idx="2"/>
            <a:endCxn id="85" idx="0"/>
          </p:cNvCxnSpPr>
          <p:nvPr/>
        </p:nvCxnSpPr>
        <p:spPr>
          <a:xfrm>
            <a:off x="1062177" y="4901608"/>
            <a:ext cx="0" cy="268755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B252EDA9-83C4-B242-A41E-C9DF010A9AE8}"/>
              </a:ext>
            </a:extLst>
          </p:cNvPr>
          <p:cNvSpPr/>
          <p:nvPr/>
        </p:nvSpPr>
        <p:spPr>
          <a:xfrm>
            <a:off x="301839" y="5170363"/>
            <a:ext cx="1520676" cy="574989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/>
              <a:t>Сформировать планы преемственности</a:t>
            </a:r>
            <a:endParaRPr lang="en-US" sz="1300" dirty="0"/>
          </a:p>
        </p:txBody>
      </p:sp>
      <p:sp>
        <p:nvSpPr>
          <p:cNvPr id="96" name="Rounded Rectangle 95">
            <a:extLst>
              <a:ext uri="{FF2B5EF4-FFF2-40B4-BE49-F238E27FC236}">
                <a16:creationId xmlns:a16="http://schemas.microsoft.com/office/drawing/2014/main" id="{AD5BB854-C195-344F-A061-A2B45B07126B}"/>
              </a:ext>
            </a:extLst>
          </p:cNvPr>
          <p:cNvSpPr/>
          <p:nvPr/>
        </p:nvSpPr>
        <p:spPr>
          <a:xfrm>
            <a:off x="2224309" y="5578217"/>
            <a:ext cx="1607177" cy="1018500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Привлекать</a:t>
            </a:r>
            <a:r>
              <a:rPr lang="en-US" sz="1200" dirty="0"/>
              <a:t> </a:t>
            </a:r>
            <a:r>
              <a:rPr lang="ru-RU" sz="1200" dirty="0"/>
              <a:t>нужных кандидатов при помощи эффективной политики найма</a:t>
            </a:r>
            <a:endParaRPr lang="en-US" sz="1200" dirty="0"/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8619FAEB-E92D-0F4F-9FA5-CB05A708C92F}"/>
              </a:ext>
            </a:extLst>
          </p:cNvPr>
          <p:cNvCxnSpPr>
            <a:cxnSpLocks/>
            <a:stCxn id="16" idx="2"/>
            <a:endCxn id="96" idx="0"/>
          </p:cNvCxnSpPr>
          <p:nvPr/>
        </p:nvCxnSpPr>
        <p:spPr>
          <a:xfrm flipH="1">
            <a:off x="3027898" y="4586174"/>
            <a:ext cx="2410781" cy="992043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824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878B6ACE-0A8F-3340-ABA0-DA1145D10A32}"/>
              </a:ext>
            </a:extLst>
          </p:cNvPr>
          <p:cNvSpPr/>
          <p:nvPr/>
        </p:nvSpPr>
        <p:spPr>
          <a:xfrm>
            <a:off x="155069" y="897607"/>
            <a:ext cx="2777685" cy="1503277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ТФ</a:t>
            </a:r>
            <a:r>
              <a:rPr lang="en-US" sz="1200" b="1" dirty="0">
                <a:solidFill>
                  <a:schemeClr val="tx1"/>
                </a:solidFill>
              </a:rPr>
              <a:t> 5.1 </a:t>
            </a:r>
            <a:r>
              <a:rPr lang="ru-RU" sz="1200" b="1" dirty="0">
                <a:solidFill>
                  <a:schemeClr val="tx1"/>
                </a:solidFill>
              </a:rPr>
              <a:t>Обеспечивает исполнение требований по ответственности и подотчетности через структуры, полномочия и обязанности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E266400-9472-5144-B548-4D8F658A5D8B}"/>
              </a:ext>
            </a:extLst>
          </p:cNvPr>
          <p:cNvSpPr/>
          <p:nvPr/>
        </p:nvSpPr>
        <p:spPr>
          <a:xfrm>
            <a:off x="265786" y="2576248"/>
            <a:ext cx="2128626" cy="949472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/>
              <a:t>Сформировать механизмы для обеспечения персональной ответственности лиц за исполнение обязанностей по внутреннему контролю</a:t>
            </a:r>
            <a:endParaRPr lang="en-US" sz="11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9327C71-1E27-6E4D-906D-A307DF7B7184}"/>
              </a:ext>
            </a:extLst>
          </p:cNvPr>
          <p:cNvSpPr/>
          <p:nvPr/>
        </p:nvSpPr>
        <p:spPr>
          <a:xfrm>
            <a:off x="3033306" y="930474"/>
            <a:ext cx="2260787" cy="1779157"/>
          </a:xfrm>
          <a:prstGeom prst="ellipse">
            <a:avLst/>
          </a:prstGeom>
          <a:gradFill flip="none" rotWithShape="1">
            <a:gsLst>
              <a:gs pos="100000">
                <a:srgbClr val="9B55CE">
                  <a:tint val="66000"/>
                  <a:satMod val="160000"/>
                </a:srgbClr>
              </a:gs>
              <a:gs pos="69000">
                <a:srgbClr val="9B55CE">
                  <a:tint val="44500"/>
                  <a:satMod val="160000"/>
                </a:srgbClr>
              </a:gs>
              <a:gs pos="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5.2 </a:t>
            </a:r>
            <a:r>
              <a:rPr lang="ru-RU" sz="1400" b="1" dirty="0">
                <a:solidFill>
                  <a:schemeClr val="tx1"/>
                </a:solidFill>
              </a:rPr>
              <a:t>Вводит показатели эффективности работы, определяет меры стимулирования и поощрения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9" name="Document 18">
            <a:extLst>
              <a:ext uri="{FF2B5EF4-FFF2-40B4-BE49-F238E27FC236}">
                <a16:creationId xmlns:a16="http://schemas.microsoft.com/office/drawing/2014/main" id="{C5C40FAB-C506-CA41-A8FA-315D36C49CEE}"/>
              </a:ext>
            </a:extLst>
          </p:cNvPr>
          <p:cNvSpPr/>
          <p:nvPr/>
        </p:nvSpPr>
        <p:spPr>
          <a:xfrm>
            <a:off x="405494" y="5386943"/>
            <a:ext cx="1619593" cy="911167"/>
          </a:xfrm>
          <a:prstGeom prst="flowChartDocumen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dirty="0"/>
              <a:t>Регулярные отчеты по оценке эффективности</a:t>
            </a:r>
            <a:endParaRPr lang="en-US" sz="1400" dirty="0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C28AB254-5E83-C34C-8D9D-93D385BA82EC}"/>
              </a:ext>
            </a:extLst>
          </p:cNvPr>
          <p:cNvSpPr/>
          <p:nvPr/>
        </p:nvSpPr>
        <p:spPr>
          <a:xfrm>
            <a:off x="6002232" y="1103606"/>
            <a:ext cx="2361338" cy="1147709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/>
              <a:t>Установить стимулы и поощрения по показателям эффективности, приемлемые для всех уровней организации</a:t>
            </a:r>
            <a:endParaRPr lang="en-US" sz="1300" dirty="0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C4AFA6F-2093-6D49-90D4-962B875BBBAC}"/>
              </a:ext>
            </a:extLst>
          </p:cNvPr>
          <p:cNvCxnSpPr>
            <a:cxnSpLocks/>
            <a:stCxn id="13" idx="4"/>
            <a:endCxn id="14" idx="0"/>
          </p:cNvCxnSpPr>
          <p:nvPr/>
        </p:nvCxnSpPr>
        <p:spPr>
          <a:xfrm flipH="1">
            <a:off x="1330099" y="2400884"/>
            <a:ext cx="213813" cy="175364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B35B26B-0BF8-5D42-91C2-06F6F79A1E3D}"/>
              </a:ext>
            </a:extLst>
          </p:cNvPr>
          <p:cNvCxnSpPr>
            <a:cxnSpLocks/>
            <a:stCxn id="82" idx="2"/>
            <a:endCxn id="19" idx="0"/>
          </p:cNvCxnSpPr>
          <p:nvPr/>
        </p:nvCxnSpPr>
        <p:spPr>
          <a:xfrm flipH="1">
            <a:off x="1215291" y="4995772"/>
            <a:ext cx="1" cy="39117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87" name="Group 86">
            <a:extLst>
              <a:ext uri="{FF2B5EF4-FFF2-40B4-BE49-F238E27FC236}">
                <a16:creationId xmlns:a16="http://schemas.microsoft.com/office/drawing/2014/main" id="{98284AD1-5C1D-504C-AE36-03431FCF3546}"/>
              </a:ext>
            </a:extLst>
          </p:cNvPr>
          <p:cNvGrpSpPr/>
          <p:nvPr/>
        </p:nvGrpSpPr>
        <p:grpSpPr>
          <a:xfrm>
            <a:off x="2834884" y="5377700"/>
            <a:ext cx="4526195" cy="1254905"/>
            <a:chOff x="3637744" y="5386943"/>
            <a:chExt cx="4526195" cy="125490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BB9A6C90-9E5C-7341-A87A-615F17007099}"/>
                </a:ext>
              </a:extLst>
            </p:cNvPr>
            <p:cNvSpPr/>
            <p:nvPr/>
          </p:nvSpPr>
          <p:spPr>
            <a:xfrm>
              <a:off x="6158950" y="5485024"/>
              <a:ext cx="2004989" cy="1058745"/>
            </a:xfrm>
            <a:prstGeom prst="ellipse">
              <a:avLst/>
            </a:prstGeom>
            <a:gradFill flip="none" rotWithShape="1">
              <a:gsLst>
                <a:gs pos="0">
                  <a:srgbClr val="9B55CE">
                    <a:tint val="66000"/>
                    <a:satMod val="160000"/>
                  </a:srgbClr>
                </a:gs>
                <a:gs pos="47000">
                  <a:srgbClr val="9B55CE">
                    <a:tint val="44500"/>
                    <a:satMod val="160000"/>
                  </a:srgbClr>
                </a:gs>
                <a:gs pos="10000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5.4 </a:t>
              </a:r>
              <a:r>
                <a:rPr lang="ru-RU" sz="1400" b="1" dirty="0">
                  <a:solidFill>
                    <a:schemeClr val="tx1"/>
                  </a:solidFill>
                </a:rPr>
                <a:t>Учитывает чрезмерную нагрузку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DD021A10-F385-C344-9D2D-29DF5A0FF9A2}"/>
                </a:ext>
              </a:extLst>
            </p:cNvPr>
            <p:cNvSpPr/>
            <p:nvPr/>
          </p:nvSpPr>
          <p:spPr>
            <a:xfrm>
              <a:off x="3637744" y="5386943"/>
              <a:ext cx="2096636" cy="1254905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/>
                <a:t>Обеспечить отсутствие чрезмерной нагрузки на сотрудников, выполняющих задачи внутреннего контроля, чтобы избежать снижения его качества</a:t>
              </a:r>
              <a:endParaRPr lang="en-US" sz="1200" dirty="0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93F2211-4F34-754E-BC33-F9FA2DCA1F0B}"/>
                </a:ext>
              </a:extLst>
            </p:cNvPr>
            <p:cNvCxnSpPr>
              <a:cxnSpLocks/>
              <a:stCxn id="17" idx="2"/>
              <a:endCxn id="24" idx="3"/>
            </p:cNvCxnSpPr>
            <p:nvPr/>
          </p:nvCxnSpPr>
          <p:spPr>
            <a:xfrm flipH="1" flipV="1">
              <a:off x="5734380" y="6014396"/>
              <a:ext cx="424570" cy="1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C76CAF18-C751-924E-AA87-FAE52AE85E56}"/>
              </a:ext>
            </a:extLst>
          </p:cNvPr>
          <p:cNvGrpSpPr/>
          <p:nvPr/>
        </p:nvGrpSpPr>
        <p:grpSpPr>
          <a:xfrm>
            <a:off x="5856190" y="2535089"/>
            <a:ext cx="2653422" cy="2656918"/>
            <a:chOff x="6177589" y="2557747"/>
            <a:chExt cx="2653422" cy="265691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A759B6A-F3D7-124F-9E9D-44B7BA02ACA9}"/>
                </a:ext>
              </a:extLst>
            </p:cNvPr>
            <p:cNvSpPr/>
            <p:nvPr/>
          </p:nvSpPr>
          <p:spPr>
            <a:xfrm>
              <a:off x="6483153" y="2557747"/>
              <a:ext cx="2042293" cy="1304877"/>
            </a:xfrm>
            <a:prstGeom prst="ellipse">
              <a:avLst/>
            </a:prstGeom>
            <a:gradFill flip="none" rotWithShape="1">
              <a:gsLst>
                <a:gs pos="99000">
                  <a:srgbClr val="9B55CE">
                    <a:tint val="66000"/>
                    <a:satMod val="160000"/>
                  </a:srgbClr>
                </a:gs>
                <a:gs pos="75000">
                  <a:srgbClr val="9B55CE">
                    <a:tint val="44500"/>
                    <a:satMod val="160000"/>
                  </a:srgbClr>
                </a:gs>
                <a:gs pos="0">
                  <a:srgbClr val="9B55CE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</a:rPr>
                <a:t>ТФ</a:t>
              </a:r>
              <a:r>
                <a:rPr lang="en-US" sz="1400" b="1" dirty="0">
                  <a:solidFill>
                    <a:schemeClr val="tx1"/>
                  </a:solidFill>
                </a:rPr>
                <a:t> 5.3 </a:t>
              </a:r>
              <a:r>
                <a:rPr lang="ru-RU" sz="1400" b="1" dirty="0">
                  <a:solidFill>
                    <a:schemeClr val="tx1"/>
                  </a:solidFill>
                </a:rPr>
                <a:t>Оценивает актуальность показателей результативности</a:t>
              </a:r>
              <a:endParaRPr 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9C4660CE-3D9F-2C4A-87D0-FD5E37FA1827}"/>
                </a:ext>
              </a:extLst>
            </p:cNvPr>
            <p:cNvSpPr/>
            <p:nvPr/>
          </p:nvSpPr>
          <p:spPr>
            <a:xfrm>
              <a:off x="6177589" y="4147791"/>
              <a:ext cx="2653422" cy="1066874"/>
            </a:xfrm>
            <a:prstGeom prst="roundRect">
              <a:avLst/>
            </a:prstGeom>
            <a:ln w="28575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400" dirty="0"/>
                <a:t>Убедиться в том, что показатели результативности и стимулы приемлемы и не порождают ложного стимулирования</a:t>
              </a:r>
              <a:endParaRPr lang="en-US" sz="1400" dirty="0"/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65800645-1924-4340-A0A3-0E8F786B6E07}"/>
                </a:ext>
              </a:extLst>
            </p:cNvPr>
            <p:cNvCxnSpPr>
              <a:cxnSpLocks/>
              <a:stCxn id="16" idx="4"/>
              <a:endCxn id="23" idx="0"/>
            </p:cNvCxnSpPr>
            <p:nvPr/>
          </p:nvCxnSpPr>
          <p:spPr>
            <a:xfrm>
              <a:off x="7504300" y="3862624"/>
              <a:ext cx="0" cy="285167"/>
            </a:xfrm>
            <a:prstGeom prst="straightConnector1">
              <a:avLst/>
            </a:prstGeom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DBEAAF4-C907-134C-A918-2188B7B1ED54}"/>
              </a:ext>
            </a:extLst>
          </p:cNvPr>
          <p:cNvCxnSpPr>
            <a:cxnSpLocks/>
            <a:stCxn id="57" idx="2"/>
            <a:endCxn id="82" idx="3"/>
          </p:cNvCxnSpPr>
          <p:nvPr/>
        </p:nvCxnSpPr>
        <p:spPr>
          <a:xfrm flipH="1">
            <a:off x="2184471" y="4450186"/>
            <a:ext cx="320657" cy="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8BC119B-1885-AE42-B032-379754D28913}"/>
              </a:ext>
            </a:extLst>
          </p:cNvPr>
          <p:cNvCxnSpPr>
            <a:cxnSpLocks/>
            <a:stCxn id="15" idx="6"/>
            <a:endCxn id="28" idx="1"/>
          </p:cNvCxnSpPr>
          <p:nvPr/>
        </p:nvCxnSpPr>
        <p:spPr>
          <a:xfrm flipV="1">
            <a:off x="5294093" y="1677461"/>
            <a:ext cx="708139" cy="14259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F856B2C0-B6A4-CE4C-8E8A-60DC6ACF472B}"/>
              </a:ext>
            </a:extLst>
          </p:cNvPr>
          <p:cNvGrpSpPr/>
          <p:nvPr/>
        </p:nvGrpSpPr>
        <p:grpSpPr>
          <a:xfrm>
            <a:off x="998093" y="201500"/>
            <a:ext cx="7471411" cy="614389"/>
            <a:chOff x="3305120" y="141242"/>
            <a:chExt cx="4493152" cy="61438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5F042CE-3C1A-144F-BE72-AB256EFBACBC}"/>
                </a:ext>
              </a:extLst>
            </p:cNvPr>
            <p:cNvSpPr/>
            <p:nvPr/>
          </p:nvSpPr>
          <p:spPr>
            <a:xfrm>
              <a:off x="3453148" y="141242"/>
              <a:ext cx="4345124" cy="614389"/>
            </a:xfrm>
            <a:prstGeom prst="rect">
              <a:avLst/>
            </a:prstGeom>
            <a:solidFill>
              <a:srgbClr val="F0B148"/>
            </a:solidFill>
            <a:ln w="28575">
              <a:solidFill>
                <a:srgbClr val="F2B2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>
                  <a:solidFill>
                    <a:schemeClr val="tx1"/>
                  </a:solidFill>
                </a:rPr>
                <a:t>        </a:t>
              </a:r>
              <a:endParaRPr lang="ru-RU" sz="1400" b="1" dirty="0">
                <a:solidFill>
                  <a:schemeClr val="tx1"/>
                </a:solidFill>
              </a:endParaRPr>
            </a:p>
            <a:p>
              <a:r>
                <a:rPr lang="ru-RU" sz="1400" dirty="0">
                  <a:solidFill>
                    <a:schemeClr val="tx1"/>
                  </a:solidFill>
                </a:rPr>
                <a:t>Организация требует от сотрудников отчёта за выполнение ими своих обязанностей в сфере внутреннего контроля при достижении целей. </a:t>
              </a:r>
              <a:endParaRPr lang="en-US" sz="1400" dirty="0">
                <a:solidFill>
                  <a:schemeClr val="tx1"/>
                </a:solidFill>
              </a:endParaRPr>
            </a:p>
            <a:p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1" name="Oval 210">
              <a:extLst>
                <a:ext uri="{FF2B5EF4-FFF2-40B4-BE49-F238E27FC236}">
                  <a16:creationId xmlns:a16="http://schemas.microsoft.com/office/drawing/2014/main" id="{0D832497-AEB7-B846-A4B1-161873C24A7E}"/>
                </a:ext>
              </a:extLst>
            </p:cNvPr>
            <p:cNvSpPr/>
            <p:nvPr/>
          </p:nvSpPr>
          <p:spPr>
            <a:xfrm>
              <a:off x="3305120" y="222960"/>
              <a:ext cx="148028" cy="2378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5</a:t>
              </a:r>
            </a:p>
          </p:txBody>
        </p:sp>
      </p:grpSp>
      <p:sp>
        <p:nvSpPr>
          <p:cNvPr id="57" name="Oval 56">
            <a:extLst>
              <a:ext uri="{FF2B5EF4-FFF2-40B4-BE49-F238E27FC236}">
                <a16:creationId xmlns:a16="http://schemas.microsoft.com/office/drawing/2014/main" id="{2F0E7783-4104-5544-BD08-02EA357A6C38}"/>
              </a:ext>
            </a:extLst>
          </p:cNvPr>
          <p:cNvSpPr/>
          <p:nvPr/>
        </p:nvSpPr>
        <p:spPr>
          <a:xfrm>
            <a:off x="2505128" y="3794915"/>
            <a:ext cx="2540339" cy="1310541"/>
          </a:xfrm>
          <a:prstGeom prst="ellipse">
            <a:avLst/>
          </a:prstGeom>
          <a:gradFill flip="none" rotWithShape="1">
            <a:gsLst>
              <a:gs pos="0">
                <a:srgbClr val="9B55CE">
                  <a:tint val="66000"/>
                  <a:satMod val="160000"/>
                </a:srgbClr>
              </a:gs>
              <a:gs pos="47000">
                <a:srgbClr val="9B55CE">
                  <a:tint val="44500"/>
                  <a:satMod val="160000"/>
                </a:srgbClr>
              </a:gs>
              <a:gs pos="100000">
                <a:srgbClr val="9B55CE">
                  <a:tint val="23500"/>
                  <a:satMod val="160000"/>
                </a:srgbClr>
              </a:gs>
            </a:gsLst>
            <a:lin ang="0" scaled="1"/>
            <a:tileRect/>
          </a:gra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ТФ</a:t>
            </a:r>
            <a:r>
              <a:rPr lang="en-US" sz="1400" b="1" dirty="0">
                <a:solidFill>
                  <a:schemeClr val="tx1"/>
                </a:solidFill>
              </a:rPr>
              <a:t> 5.5 </a:t>
            </a:r>
            <a:r>
              <a:rPr lang="ru-RU" sz="1400" b="1" dirty="0">
                <a:solidFill>
                  <a:schemeClr val="tx1"/>
                </a:solidFill>
              </a:rPr>
              <a:t>Оценивает результативность и применяет меры поощрения/ взыскания 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2" name="Rounded Rectangle 81">
            <a:extLst>
              <a:ext uri="{FF2B5EF4-FFF2-40B4-BE49-F238E27FC236}">
                <a16:creationId xmlns:a16="http://schemas.microsoft.com/office/drawing/2014/main" id="{54967107-4973-904D-A189-2C5A28BCC122}"/>
              </a:ext>
            </a:extLst>
          </p:cNvPr>
          <p:cNvSpPr/>
          <p:nvPr/>
        </p:nvSpPr>
        <p:spPr>
          <a:xfrm>
            <a:off x="246112" y="3904601"/>
            <a:ext cx="1938359" cy="1091171"/>
          </a:xfrm>
          <a:prstGeom prst="round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/>
              <a:t>Эффективный процесс оценки эффективности работы сотрудника сообразно поставленным задачам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5616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4F1EDA-6E09-8749-831F-B0D0025B3FC4}"/>
              </a:ext>
            </a:extLst>
          </p:cNvPr>
          <p:cNvSpPr/>
          <p:nvPr/>
        </p:nvSpPr>
        <p:spPr>
          <a:xfrm>
            <a:off x="1424131" y="1218532"/>
            <a:ext cx="6139601" cy="549152"/>
          </a:xfrm>
          <a:prstGeom prst="rect">
            <a:avLst/>
          </a:prstGeom>
          <a:solidFill>
            <a:srgbClr val="6B7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ПРИНЦИПЫ УПРАВЛЕНИЯ РИСКАМИ</a:t>
            </a:r>
            <a:endParaRPr lang="en-US" sz="2000" b="1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23A75FC-0770-F044-9A3D-F58C794AC942}"/>
              </a:ext>
            </a:extLst>
          </p:cNvPr>
          <p:cNvGrpSpPr/>
          <p:nvPr/>
        </p:nvGrpSpPr>
        <p:grpSpPr>
          <a:xfrm>
            <a:off x="1438784" y="3543161"/>
            <a:ext cx="6104274" cy="695077"/>
            <a:chOff x="1438784" y="3543161"/>
            <a:chExt cx="6104274" cy="69507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2643E14-279F-9D44-8800-C2C71F0AD5AA}"/>
                </a:ext>
              </a:extLst>
            </p:cNvPr>
            <p:cNvSpPr/>
            <p:nvPr/>
          </p:nvSpPr>
          <p:spPr>
            <a:xfrm>
              <a:off x="1536959" y="3651967"/>
              <a:ext cx="6006099" cy="586271"/>
            </a:xfrm>
            <a:prstGeom prst="rect">
              <a:avLst/>
            </a:prstGeom>
            <a:noFill/>
            <a:ln w="28575">
              <a:solidFill>
                <a:srgbClr val="6B74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Организация принимает во внимание возможные мошеннические действия при оценке риска для достижения целей. 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DE7C306-D2A6-924B-99B0-77C4E18A5330}"/>
                </a:ext>
              </a:extLst>
            </p:cNvPr>
            <p:cNvSpPr/>
            <p:nvPr/>
          </p:nvSpPr>
          <p:spPr>
            <a:xfrm>
              <a:off x="1438784" y="3543161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8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BFD052F-A04D-8F40-9F3C-2F0ED12B028C}"/>
              </a:ext>
            </a:extLst>
          </p:cNvPr>
          <p:cNvGrpSpPr/>
          <p:nvPr/>
        </p:nvGrpSpPr>
        <p:grpSpPr>
          <a:xfrm>
            <a:off x="1438784" y="4375846"/>
            <a:ext cx="6104274" cy="546136"/>
            <a:chOff x="1438784" y="4375846"/>
            <a:chExt cx="6104274" cy="54613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B2ED765-F021-3B49-BA94-9DAA753AA84B}"/>
                </a:ext>
              </a:extLst>
            </p:cNvPr>
            <p:cNvSpPr/>
            <p:nvPr/>
          </p:nvSpPr>
          <p:spPr>
            <a:xfrm>
              <a:off x="1536960" y="4483630"/>
              <a:ext cx="6006098" cy="438352"/>
            </a:xfrm>
            <a:prstGeom prst="rect">
              <a:avLst/>
            </a:prstGeom>
            <a:noFill/>
            <a:ln w="28575">
              <a:solidFill>
                <a:srgbClr val="6B74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Организация выявляет и оценивает изменения, способные оказать существенное влияние на систему внутреннего контроля.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DE44570-1BB5-E445-9446-DB88C64AC8AD}"/>
                </a:ext>
              </a:extLst>
            </p:cNvPr>
            <p:cNvSpPr/>
            <p:nvPr/>
          </p:nvSpPr>
          <p:spPr>
            <a:xfrm>
              <a:off x="1438784" y="4375846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9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E1AD901-B5A6-0646-AE0D-138D5975F494}"/>
              </a:ext>
            </a:extLst>
          </p:cNvPr>
          <p:cNvGrpSpPr/>
          <p:nvPr/>
        </p:nvGrpSpPr>
        <p:grpSpPr>
          <a:xfrm>
            <a:off x="1424131" y="2595949"/>
            <a:ext cx="6090070" cy="861377"/>
            <a:chOff x="1461327" y="2606565"/>
            <a:chExt cx="6090070" cy="86137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75F4FD8-3673-6743-A4B3-0573A53C1069}"/>
                </a:ext>
              </a:extLst>
            </p:cNvPr>
            <p:cNvSpPr/>
            <p:nvPr/>
          </p:nvSpPr>
          <p:spPr>
            <a:xfrm>
              <a:off x="1545299" y="2697728"/>
              <a:ext cx="6006098" cy="770214"/>
            </a:xfrm>
            <a:prstGeom prst="rect">
              <a:avLst/>
            </a:prstGeom>
            <a:noFill/>
            <a:ln w="28575">
              <a:solidFill>
                <a:srgbClr val="6B74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Организация комплексно выявляет риски для достижения своих целей и анализирует их; на основании этого принимается решение о способе управления рисками </a:t>
              </a:r>
              <a:r>
                <a:rPr lang="en-US" sz="14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D42C78C-EC36-234E-9C4A-FEB4A6B16AD9}"/>
                </a:ext>
              </a:extLst>
            </p:cNvPr>
            <p:cNvSpPr/>
            <p:nvPr/>
          </p:nvSpPr>
          <p:spPr>
            <a:xfrm>
              <a:off x="1461327" y="2606565"/>
              <a:ext cx="215567" cy="21556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9B3EC58-4D53-C642-8980-8C8BCD4237CF}"/>
              </a:ext>
            </a:extLst>
          </p:cNvPr>
          <p:cNvGrpSpPr/>
          <p:nvPr/>
        </p:nvGrpSpPr>
        <p:grpSpPr>
          <a:xfrm>
            <a:off x="1424131" y="1837110"/>
            <a:ext cx="6149018" cy="651603"/>
            <a:chOff x="1402379" y="1812339"/>
            <a:chExt cx="6149018" cy="65160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DF8AFA2-AA04-B24D-902F-6B19715A5B2D}"/>
                </a:ext>
              </a:extLst>
            </p:cNvPr>
            <p:cNvSpPr/>
            <p:nvPr/>
          </p:nvSpPr>
          <p:spPr>
            <a:xfrm>
              <a:off x="1515984" y="1914790"/>
              <a:ext cx="6035413" cy="549152"/>
            </a:xfrm>
            <a:prstGeom prst="rect">
              <a:avLst/>
            </a:prstGeom>
            <a:noFill/>
            <a:ln w="28575">
              <a:solidFill>
                <a:srgbClr val="6B74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Организация определяет цели достаточно чётко, чтобы позволить выявлять и оценивать риски, связанные с достижением целей. 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2CE9452-EA8B-FA42-99D7-0C2165B10A4F}"/>
                </a:ext>
              </a:extLst>
            </p:cNvPr>
            <p:cNvSpPr/>
            <p:nvPr/>
          </p:nvSpPr>
          <p:spPr>
            <a:xfrm>
              <a:off x="1402379" y="1812339"/>
              <a:ext cx="227211" cy="22721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061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5618</TotalTime>
  <Words>4224</Words>
  <Application>Microsoft Office PowerPoint</Application>
  <PresentationFormat>On-screen Show (4:3)</PresentationFormat>
  <Paragraphs>550</Paragraphs>
  <Slides>28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Maggs</dc:creator>
  <cp:lastModifiedBy>Andrei Nikolaevich Salnikov</cp:lastModifiedBy>
  <cp:revision>274</cp:revision>
  <dcterms:created xsi:type="dcterms:W3CDTF">2018-09-14T16:31:18Z</dcterms:created>
  <dcterms:modified xsi:type="dcterms:W3CDTF">2019-03-26T13:00:04Z</dcterms:modified>
</cp:coreProperties>
</file>