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314" r:id="rId3"/>
    <p:sldId id="315" r:id="rId4"/>
    <p:sldId id="312" r:id="rId5"/>
    <p:sldId id="318" r:id="rId6"/>
    <p:sldId id="311" r:id="rId7"/>
    <p:sldId id="316" r:id="rId8"/>
    <p:sldId id="313" r:id="rId9"/>
    <p:sldId id="308" r:id="rId10"/>
    <p:sldId id="321" r:id="rId11"/>
    <p:sldId id="323" r:id="rId12"/>
    <p:sldId id="324" r:id="rId13"/>
    <p:sldId id="319" r:id="rId14"/>
    <p:sldId id="299" r:id="rId15"/>
  </p:sldIdLst>
  <p:sldSz cx="9144000" cy="6858000" type="screen4x3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B3530B-5782-4133-BA22-CD5D711874CF}" v="196" dt="2021-06-01T14:22:02.9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94660"/>
  </p:normalViewPr>
  <p:slideViewPr>
    <p:cSldViewPr>
      <p:cViewPr varScale="1">
        <p:scale>
          <a:sx n="32" d="100"/>
          <a:sy n="32" d="100"/>
        </p:scale>
        <p:origin x="1344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9A8F04-892D-47CC-98B2-66BA1C03EF3F}" type="doc">
      <dgm:prSet loTypeId="urn:microsoft.com/office/officeart/2008/layout/CircleAccentTimeline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69C80BD-2F5E-4536-874B-0A86214A1DEB}">
      <dgm:prSet phldrT="[Text]" custT="1"/>
      <dgm:spPr/>
      <dgm:t>
        <a:bodyPr/>
        <a:lstStyle/>
        <a:p>
          <a:r>
            <a:rPr lang="hr-HR" sz="900" b="1"/>
            <a:t>Početak aktivnosti</a:t>
          </a:r>
        </a:p>
        <a:p>
          <a:r>
            <a:rPr lang="hr-HR" sz="900" b="1"/>
            <a:t>studeni/novembar 2018.</a:t>
          </a:r>
        </a:p>
      </dgm:t>
    </dgm:pt>
    <dgm:pt modelId="{9DF871C7-72D9-415B-BD4A-5939CC6D0881}" type="parTrans" cxnId="{00B54B6F-F7AB-4D74-89E3-9FD7DF6D96BE}">
      <dgm:prSet/>
      <dgm:spPr/>
      <dgm:t>
        <a:bodyPr/>
        <a:lstStyle/>
        <a:p>
          <a:endParaRPr lang="en-US" sz="1100"/>
        </a:p>
      </dgm:t>
    </dgm:pt>
    <dgm:pt modelId="{8DD7BDFA-032A-43D7-8E9B-DF3B0271EEE0}" type="sibTrans" cxnId="{00B54B6F-F7AB-4D74-89E3-9FD7DF6D96BE}">
      <dgm:prSet/>
      <dgm:spPr/>
      <dgm:t>
        <a:bodyPr/>
        <a:lstStyle/>
        <a:p>
          <a:endParaRPr lang="en-US" sz="1100"/>
        </a:p>
      </dgm:t>
    </dgm:pt>
    <dgm:pt modelId="{87B13058-F8F6-473B-8D40-F283DC328CC6}">
      <dgm:prSet phldrT="[Text]" custT="1"/>
      <dgm:spPr/>
      <dgm:t>
        <a:bodyPr/>
        <a:lstStyle/>
        <a:p>
          <a:r>
            <a:rPr lang="hr-HR" sz="900" b="1" dirty="0"/>
            <a:t>Prikupljanje podataka, prosinac/decembar 2018.</a:t>
          </a:r>
        </a:p>
      </dgm:t>
    </dgm:pt>
    <dgm:pt modelId="{D581A1D2-A2BD-4A83-871D-0C229CA439EC}" type="parTrans" cxnId="{6D38D7F8-41BB-485A-8C17-F2798D34607D}">
      <dgm:prSet/>
      <dgm:spPr/>
      <dgm:t>
        <a:bodyPr/>
        <a:lstStyle/>
        <a:p>
          <a:endParaRPr lang="en-US" sz="1100"/>
        </a:p>
      </dgm:t>
    </dgm:pt>
    <dgm:pt modelId="{0A4C2DC7-C170-413F-8C72-462B46F508FF}" type="sibTrans" cxnId="{6D38D7F8-41BB-485A-8C17-F2798D34607D}">
      <dgm:prSet/>
      <dgm:spPr/>
      <dgm:t>
        <a:bodyPr/>
        <a:lstStyle/>
        <a:p>
          <a:endParaRPr lang="en-US" sz="1100"/>
        </a:p>
      </dgm:t>
    </dgm:pt>
    <dgm:pt modelId="{CECA1657-70EB-4035-A7F8-E76D8133FB33}">
      <dgm:prSet phldrT="[Text]" custT="1"/>
      <dgm:spPr/>
      <dgm:t>
        <a:bodyPr/>
        <a:lstStyle/>
        <a:p>
          <a:r>
            <a:rPr lang="hr-HR" sz="900" b="1"/>
            <a:t>Procjena postojećih informacijskih sustava upravljanja javnim financijama, veljača/februar 2019.</a:t>
          </a:r>
        </a:p>
      </dgm:t>
    </dgm:pt>
    <dgm:pt modelId="{C2D686B1-1C98-48DD-939A-3E884BDB1901}" type="parTrans" cxnId="{5808A98A-7F26-4EC6-BBA6-07BBF2D69C3D}">
      <dgm:prSet/>
      <dgm:spPr/>
      <dgm:t>
        <a:bodyPr/>
        <a:lstStyle/>
        <a:p>
          <a:endParaRPr lang="en-US" sz="1100"/>
        </a:p>
      </dgm:t>
    </dgm:pt>
    <dgm:pt modelId="{2403FE54-0A43-4625-A065-115FB624AFD1}" type="sibTrans" cxnId="{5808A98A-7F26-4EC6-BBA6-07BBF2D69C3D}">
      <dgm:prSet/>
      <dgm:spPr/>
      <dgm:t>
        <a:bodyPr/>
        <a:lstStyle/>
        <a:p>
          <a:endParaRPr lang="en-US" sz="1100"/>
        </a:p>
      </dgm:t>
    </dgm:pt>
    <dgm:pt modelId="{1560B92E-E429-4C8E-BC30-86129DB19859}">
      <dgm:prSet phldrT="[Text]" custT="1"/>
      <dgm:spPr/>
      <dgm:t>
        <a:bodyPr/>
        <a:lstStyle/>
        <a:p>
          <a:r>
            <a:rPr lang="hr-HR" sz="900" b="1"/>
            <a:t>posjet u veljači/februaru 2019.</a:t>
          </a:r>
        </a:p>
      </dgm:t>
    </dgm:pt>
    <dgm:pt modelId="{3F111E7C-8D72-45DE-8AEF-206B2C1F3937}" type="parTrans" cxnId="{D691330C-019F-4D03-8357-9D6AE03E5E5E}">
      <dgm:prSet/>
      <dgm:spPr/>
      <dgm:t>
        <a:bodyPr/>
        <a:lstStyle/>
        <a:p>
          <a:endParaRPr lang="en-US" sz="1100"/>
        </a:p>
      </dgm:t>
    </dgm:pt>
    <dgm:pt modelId="{A8F94B64-2D54-4EE4-BFB8-44E3F79BC73E}" type="sibTrans" cxnId="{D691330C-019F-4D03-8357-9D6AE03E5E5E}">
      <dgm:prSet/>
      <dgm:spPr/>
      <dgm:t>
        <a:bodyPr/>
        <a:lstStyle/>
        <a:p>
          <a:endParaRPr lang="en-US" sz="1100"/>
        </a:p>
      </dgm:t>
    </dgm:pt>
    <dgm:pt modelId="{3A683F12-350E-4713-966B-4BABF7E3ABDE}">
      <dgm:prSet phldrT="[Text]" custT="1"/>
      <dgm:spPr/>
      <dgm:t>
        <a:bodyPr/>
        <a:lstStyle/>
        <a:p>
          <a:r>
            <a:rPr lang="hr-HR" sz="900" b="1"/>
            <a:t>Savjetodavna radionica o mogućnostima IISFU-a, travanj/april 2019.</a:t>
          </a:r>
        </a:p>
      </dgm:t>
    </dgm:pt>
    <dgm:pt modelId="{A719B56E-8E42-4A45-8A81-BA05BCBAC2E3}" type="parTrans" cxnId="{D64E829D-1B5B-4A76-BAE2-E33AE2ABDCB6}">
      <dgm:prSet/>
      <dgm:spPr/>
      <dgm:t>
        <a:bodyPr/>
        <a:lstStyle/>
        <a:p>
          <a:endParaRPr lang="en-US" sz="1100"/>
        </a:p>
      </dgm:t>
    </dgm:pt>
    <dgm:pt modelId="{47873CBF-863A-413F-86B6-085BB9CAFE66}" type="sibTrans" cxnId="{D64E829D-1B5B-4A76-BAE2-E33AE2ABDCB6}">
      <dgm:prSet/>
      <dgm:spPr/>
      <dgm:t>
        <a:bodyPr/>
        <a:lstStyle/>
        <a:p>
          <a:endParaRPr lang="en-US" sz="1100"/>
        </a:p>
      </dgm:t>
    </dgm:pt>
    <dgm:pt modelId="{960C7A39-79EB-492D-9ED5-DD6253E3B679}">
      <dgm:prSet phldrT="[Text]" custT="1"/>
      <dgm:spPr/>
      <dgm:t>
        <a:bodyPr/>
        <a:lstStyle/>
        <a:p>
          <a:r>
            <a:rPr lang="hr-HR" sz="900" b="1"/>
            <a:t>Radionica o (budućim) zahtjevima i planu aktivnosti IISFU-a, prosinac/decembar 2019.</a:t>
          </a:r>
        </a:p>
      </dgm:t>
    </dgm:pt>
    <dgm:pt modelId="{46F16434-79F8-470A-B8F0-FB7939456FDC}" type="parTrans" cxnId="{8BC05B66-D91E-4E20-8224-7EB9831BA6E7}">
      <dgm:prSet/>
      <dgm:spPr/>
      <dgm:t>
        <a:bodyPr/>
        <a:lstStyle/>
        <a:p>
          <a:endParaRPr lang="en-US" sz="1100"/>
        </a:p>
      </dgm:t>
    </dgm:pt>
    <dgm:pt modelId="{EF38D96D-5805-49DF-B69F-74091EC9D0DF}" type="sibTrans" cxnId="{8BC05B66-D91E-4E20-8224-7EB9831BA6E7}">
      <dgm:prSet/>
      <dgm:spPr/>
      <dgm:t>
        <a:bodyPr/>
        <a:lstStyle/>
        <a:p>
          <a:endParaRPr lang="en-US" sz="1100"/>
        </a:p>
      </dgm:t>
    </dgm:pt>
    <dgm:pt modelId="{FA923B17-C025-4E9C-9632-0579E2A5BA27}">
      <dgm:prSet phldrT="[Text]" custT="1"/>
      <dgm:spPr/>
      <dgm:t>
        <a:bodyPr/>
        <a:lstStyle/>
        <a:p>
          <a:pPr algn="l"/>
          <a:r>
            <a:rPr lang="hr-HR" sz="900" b="1"/>
            <a:t>Radionice o IISFU-u i OZP-u</a:t>
          </a:r>
        </a:p>
        <a:p>
          <a:pPr algn="l"/>
          <a:r>
            <a:rPr lang="hr-HR" sz="900" b="1"/>
            <a:t>lipanj/juni 2019.</a:t>
          </a:r>
        </a:p>
      </dgm:t>
    </dgm:pt>
    <dgm:pt modelId="{BD7D7125-576E-40FD-BBCF-7DFEE302C54F}" type="parTrans" cxnId="{A8C35FBF-E7C9-4A88-A389-68AF753F6686}">
      <dgm:prSet/>
      <dgm:spPr/>
      <dgm:t>
        <a:bodyPr/>
        <a:lstStyle/>
        <a:p>
          <a:endParaRPr lang="en-US" sz="1100"/>
        </a:p>
      </dgm:t>
    </dgm:pt>
    <dgm:pt modelId="{94CCA89B-8A88-4F36-9858-B2735D682E08}" type="sibTrans" cxnId="{A8C35FBF-E7C9-4A88-A389-68AF753F6686}">
      <dgm:prSet/>
      <dgm:spPr/>
      <dgm:t>
        <a:bodyPr/>
        <a:lstStyle/>
        <a:p>
          <a:endParaRPr lang="en-US" sz="1100"/>
        </a:p>
      </dgm:t>
    </dgm:pt>
    <dgm:pt modelId="{C7170BFD-96F1-4F6B-9655-FA7B19B0BF8A}">
      <dgm:prSet phldrT="[Text]" custT="1"/>
      <dgm:spPr/>
      <dgm:t>
        <a:bodyPr/>
        <a:lstStyle/>
        <a:p>
          <a:r>
            <a:rPr lang="hr-HR" sz="900" b="1"/>
            <a:t>posjet u listopadu/oktobru 2019.</a:t>
          </a:r>
        </a:p>
      </dgm:t>
    </dgm:pt>
    <dgm:pt modelId="{8E01C53E-5AB2-42F9-AAE9-53A15E0E1654}" type="parTrans" cxnId="{BB55CCDF-4B50-4586-BC90-40655759E71C}">
      <dgm:prSet/>
      <dgm:spPr/>
      <dgm:t>
        <a:bodyPr/>
        <a:lstStyle/>
        <a:p>
          <a:endParaRPr lang="en-US" sz="1100"/>
        </a:p>
      </dgm:t>
    </dgm:pt>
    <dgm:pt modelId="{C31D8D0C-4808-4A54-AD8A-1796D97C635D}" type="sibTrans" cxnId="{BB55CCDF-4B50-4586-BC90-40655759E71C}">
      <dgm:prSet/>
      <dgm:spPr/>
      <dgm:t>
        <a:bodyPr/>
        <a:lstStyle/>
        <a:p>
          <a:endParaRPr lang="en-US" sz="1100"/>
        </a:p>
      </dgm:t>
    </dgm:pt>
    <dgm:pt modelId="{6E8206F2-FD35-488E-A0D7-DE3697C0FCED}">
      <dgm:prSet phldrT="[Text]" custT="1"/>
      <dgm:spPr/>
      <dgm:t>
        <a:bodyPr/>
        <a:lstStyle/>
        <a:p>
          <a:r>
            <a:rPr lang="hr-HR" sz="900" b="1"/>
            <a:t>Ažuriranje zahtjeva IISFU-a, travanj/april 2020.</a:t>
          </a:r>
        </a:p>
      </dgm:t>
    </dgm:pt>
    <dgm:pt modelId="{89640E1A-240F-4EDB-BF15-6095F4024C4B}" type="parTrans" cxnId="{3E8F1CCC-E698-446C-B4E9-8D2920A4DD58}">
      <dgm:prSet/>
      <dgm:spPr/>
      <dgm:t>
        <a:bodyPr/>
        <a:lstStyle/>
        <a:p>
          <a:endParaRPr lang="en-US" sz="1100"/>
        </a:p>
      </dgm:t>
    </dgm:pt>
    <dgm:pt modelId="{674D78FD-C22E-403D-9E65-4103CC1DCBFF}" type="sibTrans" cxnId="{3E8F1CCC-E698-446C-B4E9-8D2920A4DD58}">
      <dgm:prSet/>
      <dgm:spPr/>
      <dgm:t>
        <a:bodyPr/>
        <a:lstStyle/>
        <a:p>
          <a:endParaRPr lang="en-US" sz="1100"/>
        </a:p>
      </dgm:t>
    </dgm:pt>
    <dgm:pt modelId="{86AEBE95-0BA8-4E93-8EDA-EB39EB0B3FE9}">
      <dgm:prSet phldrT="[Text]" custT="1"/>
      <dgm:spPr/>
      <dgm:t>
        <a:bodyPr/>
        <a:lstStyle/>
        <a:p>
          <a:r>
            <a:rPr lang="hr-HR" sz="900" b="1"/>
            <a:t>Ažuriranje zahtjeva IISFU-a, siječanj/januar 2021.</a:t>
          </a:r>
        </a:p>
      </dgm:t>
    </dgm:pt>
    <dgm:pt modelId="{363BA33D-E729-46AD-BB2F-5973C9BCF269}" type="parTrans" cxnId="{ED0935A7-DF13-4ACB-BFC3-45F73903F2BC}">
      <dgm:prSet/>
      <dgm:spPr/>
      <dgm:t>
        <a:bodyPr/>
        <a:lstStyle/>
        <a:p>
          <a:endParaRPr lang="en-US" sz="1100"/>
        </a:p>
      </dgm:t>
    </dgm:pt>
    <dgm:pt modelId="{BEBC0950-4BB5-46C8-9E7E-2C4A95B1A8D7}" type="sibTrans" cxnId="{ED0935A7-DF13-4ACB-BFC3-45F73903F2BC}">
      <dgm:prSet/>
      <dgm:spPr/>
      <dgm:t>
        <a:bodyPr/>
        <a:lstStyle/>
        <a:p>
          <a:endParaRPr lang="en-US" sz="1100"/>
        </a:p>
      </dgm:t>
    </dgm:pt>
    <dgm:pt modelId="{6B2296AA-9D22-4860-AF0B-D3BABB539DB6}">
      <dgm:prSet phldrT="[Text]" custT="1"/>
      <dgm:spPr/>
      <dgm:t>
        <a:bodyPr/>
        <a:lstStyle/>
        <a:p>
          <a:r>
            <a:rPr lang="hr-HR" sz="900" b="1"/>
            <a:t>Misija prethodne identifikacije Svjetske banke o potencijalnom pozajmljivanju za IISFU i IISR-a (25. siječnja/januara – 5. veljače/februara 2021.)</a:t>
          </a:r>
        </a:p>
      </dgm:t>
    </dgm:pt>
    <dgm:pt modelId="{FAD0F4B7-4BAA-4402-AED1-5AA6F02000D4}" type="parTrans" cxnId="{ED924A8E-9073-49B4-B142-91CE9DB78C4D}">
      <dgm:prSet/>
      <dgm:spPr/>
      <dgm:t>
        <a:bodyPr/>
        <a:lstStyle/>
        <a:p>
          <a:endParaRPr lang="en-US" sz="1100"/>
        </a:p>
      </dgm:t>
    </dgm:pt>
    <dgm:pt modelId="{DEE9926A-9D1D-4E39-BF63-F408F630C3D2}" type="sibTrans" cxnId="{ED924A8E-9073-49B4-B142-91CE9DB78C4D}">
      <dgm:prSet/>
      <dgm:spPr/>
      <dgm:t>
        <a:bodyPr/>
        <a:lstStyle/>
        <a:p>
          <a:endParaRPr lang="en-US" sz="1100"/>
        </a:p>
      </dgm:t>
    </dgm:pt>
    <dgm:pt modelId="{3808397B-8FD9-415E-BC51-118A23039E59}">
      <dgm:prSet phldrT="[Text]" custT="1"/>
      <dgm:spPr/>
      <dgm:t>
        <a:bodyPr/>
        <a:lstStyle/>
        <a:p>
          <a:r>
            <a:rPr lang="hr-HR" sz="900" b="1"/>
            <a:t>Pismo Svjetskoj banci o Odluci ministra kojom se uspostavlja jedinica za IISFU</a:t>
          </a:r>
        </a:p>
      </dgm:t>
    </dgm:pt>
    <dgm:pt modelId="{32E15DBE-250C-4869-BE71-C1BF0C2A1FAD}" type="parTrans" cxnId="{00AB219D-CC5E-439E-BBCB-18EEC5B2BFFA}">
      <dgm:prSet/>
      <dgm:spPr/>
      <dgm:t>
        <a:bodyPr/>
        <a:lstStyle/>
        <a:p>
          <a:endParaRPr lang="en-US" sz="1100"/>
        </a:p>
      </dgm:t>
    </dgm:pt>
    <dgm:pt modelId="{BA4716AF-4784-4753-BF71-4DF989949F32}" type="sibTrans" cxnId="{00AB219D-CC5E-439E-BBCB-18EEC5B2BFFA}">
      <dgm:prSet/>
      <dgm:spPr/>
      <dgm:t>
        <a:bodyPr/>
        <a:lstStyle/>
        <a:p>
          <a:endParaRPr lang="en-US" sz="1100"/>
        </a:p>
      </dgm:t>
    </dgm:pt>
    <dgm:pt modelId="{70819C4D-2A24-4AB6-B898-2333C1049A92}" type="pres">
      <dgm:prSet presAssocID="{BA9A8F04-892D-47CC-98B2-66BA1C03EF3F}" presName="Name0" presStyleCnt="0">
        <dgm:presLayoutVars>
          <dgm:dir/>
        </dgm:presLayoutVars>
      </dgm:prSet>
      <dgm:spPr/>
    </dgm:pt>
    <dgm:pt modelId="{4B4CA063-9697-4BD7-BEE7-2048B3F686B6}" type="pres">
      <dgm:prSet presAssocID="{369C80BD-2F5E-4536-874B-0A86214A1DEB}" presName="parComposite" presStyleCnt="0"/>
      <dgm:spPr/>
    </dgm:pt>
    <dgm:pt modelId="{CBE76EF1-5B5C-4A8C-B6F6-D04CCEB1E933}" type="pres">
      <dgm:prSet presAssocID="{369C80BD-2F5E-4536-874B-0A86214A1DEB}" presName="parBigCircle" presStyleLbl="node0" presStyleIdx="0" presStyleCnt="5" custScaleX="80399" custScaleY="80399"/>
      <dgm:spPr/>
    </dgm:pt>
    <dgm:pt modelId="{ADE9F003-52FB-44AB-BBC7-628B7FF1320D}" type="pres">
      <dgm:prSet presAssocID="{369C80BD-2F5E-4536-874B-0A86214A1DEB}" presName="parTx" presStyleLbl="revTx" presStyleIdx="0" presStyleCnt="19"/>
      <dgm:spPr/>
    </dgm:pt>
    <dgm:pt modelId="{83E325AD-4640-49D0-BB41-1394BC9B00AF}" type="pres">
      <dgm:prSet presAssocID="{369C80BD-2F5E-4536-874B-0A86214A1DEB}" presName="bSpace" presStyleCnt="0"/>
      <dgm:spPr/>
    </dgm:pt>
    <dgm:pt modelId="{C12E214B-D644-4605-988B-2FBAEBB35012}" type="pres">
      <dgm:prSet presAssocID="{369C80BD-2F5E-4536-874B-0A86214A1DEB}" presName="parBackupNorm" presStyleCnt="0"/>
      <dgm:spPr/>
    </dgm:pt>
    <dgm:pt modelId="{0916FDE0-1A26-439C-8CFC-C4A2079D2DA7}" type="pres">
      <dgm:prSet presAssocID="{8DD7BDFA-032A-43D7-8E9B-DF3B0271EEE0}" presName="parSpace" presStyleCnt="0"/>
      <dgm:spPr/>
    </dgm:pt>
    <dgm:pt modelId="{376833A6-E744-4484-8492-121A4CBB871B}" type="pres">
      <dgm:prSet presAssocID="{87B13058-F8F6-473B-8D40-F283DC328CC6}" presName="desBackupLeftNorm" presStyleCnt="0"/>
      <dgm:spPr/>
    </dgm:pt>
    <dgm:pt modelId="{6135FCE3-2FAD-490A-8123-5F60E48B1C28}" type="pres">
      <dgm:prSet presAssocID="{87B13058-F8F6-473B-8D40-F283DC328CC6}" presName="desComposite" presStyleCnt="0"/>
      <dgm:spPr/>
    </dgm:pt>
    <dgm:pt modelId="{A514684B-4EB7-43C8-9E3B-D1D22CD3275D}" type="pres">
      <dgm:prSet presAssocID="{87B13058-F8F6-473B-8D40-F283DC328CC6}" presName="desCircle" presStyleLbl="node1" presStyleIdx="0" presStyleCnt="7" custScaleX="76615" custScaleY="76615"/>
      <dgm:spPr/>
    </dgm:pt>
    <dgm:pt modelId="{D74588EC-9567-4D86-B7DF-1E5B56995D3F}" type="pres">
      <dgm:prSet presAssocID="{87B13058-F8F6-473B-8D40-F283DC328CC6}" presName="chTx" presStyleLbl="revTx" presStyleIdx="1" presStyleCnt="19"/>
      <dgm:spPr/>
    </dgm:pt>
    <dgm:pt modelId="{2E2749E8-704A-4FED-923D-E389317DC466}" type="pres">
      <dgm:prSet presAssocID="{87B13058-F8F6-473B-8D40-F283DC328CC6}" presName="desTx" presStyleLbl="revTx" presStyleIdx="2" presStyleCnt="19">
        <dgm:presLayoutVars>
          <dgm:bulletEnabled val="1"/>
        </dgm:presLayoutVars>
      </dgm:prSet>
      <dgm:spPr/>
    </dgm:pt>
    <dgm:pt modelId="{5CB0B883-1B46-4211-BC49-6935F8163070}" type="pres">
      <dgm:prSet presAssocID="{87B13058-F8F6-473B-8D40-F283DC328CC6}" presName="desBackupRightNorm" presStyleCnt="0"/>
      <dgm:spPr/>
    </dgm:pt>
    <dgm:pt modelId="{BA642089-B270-4F7E-BC78-94253E288FEE}" type="pres">
      <dgm:prSet presAssocID="{0A4C2DC7-C170-413F-8C72-462B46F508FF}" presName="desSpace" presStyleCnt="0"/>
      <dgm:spPr/>
    </dgm:pt>
    <dgm:pt modelId="{8AF9A18D-8704-44B0-95B3-E938BD2FF56D}" type="pres">
      <dgm:prSet presAssocID="{CECA1657-70EB-4035-A7F8-E76D8133FB33}" presName="parComposite" presStyleCnt="0"/>
      <dgm:spPr/>
    </dgm:pt>
    <dgm:pt modelId="{ADFF4195-D2B5-41BB-89F3-3F0F8B656C92}" type="pres">
      <dgm:prSet presAssocID="{CECA1657-70EB-4035-A7F8-E76D8133FB33}" presName="parBigCircle" presStyleLbl="node0" presStyleIdx="1" presStyleCnt="5" custScaleX="80399" custScaleY="80399"/>
      <dgm:spPr/>
    </dgm:pt>
    <dgm:pt modelId="{AD5DB85E-527A-4BD4-BA93-A0B42FCFA65C}" type="pres">
      <dgm:prSet presAssocID="{CECA1657-70EB-4035-A7F8-E76D8133FB33}" presName="parTx" presStyleLbl="revTx" presStyleIdx="3" presStyleCnt="19" custScaleX="103667" custScaleY="124177"/>
      <dgm:spPr/>
    </dgm:pt>
    <dgm:pt modelId="{7521AF47-9DA4-46FF-BB5E-E5DD3F8591C0}" type="pres">
      <dgm:prSet presAssocID="{CECA1657-70EB-4035-A7F8-E76D8133FB33}" presName="bSpace" presStyleCnt="0"/>
      <dgm:spPr/>
    </dgm:pt>
    <dgm:pt modelId="{91A8E57E-7006-430B-B331-AB90B9605205}" type="pres">
      <dgm:prSet presAssocID="{CECA1657-70EB-4035-A7F8-E76D8133FB33}" presName="parBackupNorm" presStyleCnt="0"/>
      <dgm:spPr/>
    </dgm:pt>
    <dgm:pt modelId="{700502E7-5BA4-456F-8C7B-1B27DBD8DCBC}" type="pres">
      <dgm:prSet presAssocID="{2403FE54-0A43-4625-A065-115FB624AFD1}" presName="parSpace" presStyleCnt="0"/>
      <dgm:spPr/>
    </dgm:pt>
    <dgm:pt modelId="{06C7FCE7-6E7E-479B-BF67-CC10E0257D6B}" type="pres">
      <dgm:prSet presAssocID="{1560B92E-E429-4C8E-BC30-86129DB19859}" presName="desBackupLeftNorm" presStyleCnt="0"/>
      <dgm:spPr/>
    </dgm:pt>
    <dgm:pt modelId="{B0670B99-B029-40CF-AD4B-212B89CD58F0}" type="pres">
      <dgm:prSet presAssocID="{1560B92E-E429-4C8E-BC30-86129DB19859}" presName="desComposite" presStyleCnt="0"/>
      <dgm:spPr/>
    </dgm:pt>
    <dgm:pt modelId="{8170B80C-11F5-4C29-920B-0A01356F30C1}" type="pres">
      <dgm:prSet presAssocID="{1560B92E-E429-4C8E-BC30-86129DB19859}" presName="desCircle" presStyleLbl="node1" presStyleIdx="1" presStyleCnt="7" custScaleX="76615" custScaleY="76615"/>
      <dgm:spPr/>
    </dgm:pt>
    <dgm:pt modelId="{7864A8D8-DB47-42C2-AF5B-4719F8DAD2B0}" type="pres">
      <dgm:prSet presAssocID="{1560B92E-E429-4C8E-BC30-86129DB19859}" presName="chTx" presStyleLbl="revTx" presStyleIdx="4" presStyleCnt="19"/>
      <dgm:spPr/>
    </dgm:pt>
    <dgm:pt modelId="{427FBB13-DF3F-44EC-88AD-E53BE0968A0A}" type="pres">
      <dgm:prSet presAssocID="{1560B92E-E429-4C8E-BC30-86129DB19859}" presName="desTx" presStyleLbl="revTx" presStyleIdx="5" presStyleCnt="19">
        <dgm:presLayoutVars>
          <dgm:bulletEnabled val="1"/>
        </dgm:presLayoutVars>
      </dgm:prSet>
      <dgm:spPr/>
    </dgm:pt>
    <dgm:pt modelId="{B6024BDA-4F07-4FAE-B4BF-6B0B4417B559}" type="pres">
      <dgm:prSet presAssocID="{1560B92E-E429-4C8E-BC30-86129DB19859}" presName="desBackupRightNorm" presStyleCnt="0"/>
      <dgm:spPr/>
    </dgm:pt>
    <dgm:pt modelId="{075CD0F6-E3A9-4B0B-9DA0-B137DDED7D9C}" type="pres">
      <dgm:prSet presAssocID="{A8F94B64-2D54-4EE4-BFB8-44E3F79BC73E}" presName="desSpace" presStyleCnt="0"/>
      <dgm:spPr/>
    </dgm:pt>
    <dgm:pt modelId="{8B90ABA7-757B-4392-A8EA-6A0641E7ABF7}" type="pres">
      <dgm:prSet presAssocID="{3A683F12-350E-4713-966B-4BABF7E3ABDE}" presName="parComposite" presStyleCnt="0"/>
      <dgm:spPr/>
    </dgm:pt>
    <dgm:pt modelId="{20C5DEE0-F48E-4AE9-8522-3C9ED8980506}" type="pres">
      <dgm:prSet presAssocID="{3A683F12-350E-4713-966B-4BABF7E3ABDE}" presName="parBigCircle" presStyleLbl="node0" presStyleIdx="2" presStyleCnt="5" custScaleX="80399" custScaleY="80399" custLinFactNeighborX="-865"/>
      <dgm:spPr/>
    </dgm:pt>
    <dgm:pt modelId="{A95B076A-F450-4A29-9D94-CAC877B37497}" type="pres">
      <dgm:prSet presAssocID="{3A683F12-350E-4713-966B-4BABF7E3ABDE}" presName="parTx" presStyleLbl="revTx" presStyleIdx="6" presStyleCnt="19" custLinFactNeighborX="-16481" custLinFactNeighborY="-2678"/>
      <dgm:spPr/>
    </dgm:pt>
    <dgm:pt modelId="{E631B8A2-B976-41F6-AB6C-3A07382E9CA3}" type="pres">
      <dgm:prSet presAssocID="{3A683F12-350E-4713-966B-4BABF7E3ABDE}" presName="bSpace" presStyleCnt="0"/>
      <dgm:spPr/>
    </dgm:pt>
    <dgm:pt modelId="{A8FD3DF1-E017-4D4F-B39B-B22F22AC53E0}" type="pres">
      <dgm:prSet presAssocID="{3A683F12-350E-4713-966B-4BABF7E3ABDE}" presName="parBackupNorm" presStyleCnt="0"/>
      <dgm:spPr/>
    </dgm:pt>
    <dgm:pt modelId="{311EA49F-A53D-41F4-8695-356790E8252D}" type="pres">
      <dgm:prSet presAssocID="{47873CBF-863A-413F-86B6-085BB9CAFE66}" presName="parSpace" presStyleCnt="0"/>
      <dgm:spPr/>
    </dgm:pt>
    <dgm:pt modelId="{02C34A4B-0DE0-4921-B732-8E906A807CDA}" type="pres">
      <dgm:prSet presAssocID="{FA923B17-C025-4E9C-9632-0579E2A5BA27}" presName="desBackupLeftNorm" presStyleCnt="0"/>
      <dgm:spPr/>
    </dgm:pt>
    <dgm:pt modelId="{D06FD6E1-40C7-4EE2-BB1B-7962EA3A4B1F}" type="pres">
      <dgm:prSet presAssocID="{FA923B17-C025-4E9C-9632-0579E2A5BA27}" presName="desComposite" presStyleCnt="0"/>
      <dgm:spPr/>
    </dgm:pt>
    <dgm:pt modelId="{2920DA43-5F57-4117-A21C-3700DDBD6EBC}" type="pres">
      <dgm:prSet presAssocID="{FA923B17-C025-4E9C-9632-0579E2A5BA27}" presName="desCircle" presStyleLbl="node1" presStyleIdx="2" presStyleCnt="7" custScaleX="76615" custScaleY="76615"/>
      <dgm:spPr/>
    </dgm:pt>
    <dgm:pt modelId="{EEB2484A-1F2B-4C43-86A2-0F084DD8DAB8}" type="pres">
      <dgm:prSet presAssocID="{FA923B17-C025-4E9C-9632-0579E2A5BA27}" presName="chTx" presStyleLbl="revTx" presStyleIdx="7" presStyleCnt="19" custLinFactNeighborX="0" custLinFactNeighborY="5792"/>
      <dgm:spPr/>
    </dgm:pt>
    <dgm:pt modelId="{EB7E01CA-8384-4817-977F-72EFAE29D5C0}" type="pres">
      <dgm:prSet presAssocID="{FA923B17-C025-4E9C-9632-0579E2A5BA27}" presName="desTx" presStyleLbl="revTx" presStyleIdx="8" presStyleCnt="19">
        <dgm:presLayoutVars>
          <dgm:bulletEnabled val="1"/>
        </dgm:presLayoutVars>
      </dgm:prSet>
      <dgm:spPr/>
    </dgm:pt>
    <dgm:pt modelId="{F1EC58DF-EA27-451A-A170-7C21567BB68B}" type="pres">
      <dgm:prSet presAssocID="{FA923B17-C025-4E9C-9632-0579E2A5BA27}" presName="desBackupRightNorm" presStyleCnt="0"/>
      <dgm:spPr/>
    </dgm:pt>
    <dgm:pt modelId="{4FE70AB4-92B8-474F-9E78-D7842507E05A}" type="pres">
      <dgm:prSet presAssocID="{94CCA89B-8A88-4F36-9858-B2735D682E08}" presName="desSpace" presStyleCnt="0"/>
      <dgm:spPr/>
    </dgm:pt>
    <dgm:pt modelId="{D6F584AA-C1E1-43F3-B439-20F37E82386D}" type="pres">
      <dgm:prSet presAssocID="{C7170BFD-96F1-4F6B-9655-FA7B19B0BF8A}" presName="desBackupLeftNorm" presStyleCnt="0"/>
      <dgm:spPr/>
    </dgm:pt>
    <dgm:pt modelId="{78C36339-6EA1-4D46-97B5-B714B471A761}" type="pres">
      <dgm:prSet presAssocID="{C7170BFD-96F1-4F6B-9655-FA7B19B0BF8A}" presName="desComposite" presStyleCnt="0"/>
      <dgm:spPr/>
    </dgm:pt>
    <dgm:pt modelId="{17099C66-5D5B-4DFF-8241-41ADDDD03805}" type="pres">
      <dgm:prSet presAssocID="{C7170BFD-96F1-4F6B-9655-FA7B19B0BF8A}" presName="desCircle" presStyleLbl="node1" presStyleIdx="3" presStyleCnt="7" custScaleX="76615" custScaleY="76615" custLinFactNeighborX="14994" custLinFactNeighborY="-4738"/>
      <dgm:spPr/>
    </dgm:pt>
    <dgm:pt modelId="{98856E67-A704-46AD-8E5B-F6E353B8C2BC}" type="pres">
      <dgm:prSet presAssocID="{C7170BFD-96F1-4F6B-9655-FA7B19B0BF8A}" presName="chTx" presStyleLbl="revTx" presStyleIdx="9" presStyleCnt="19" custScaleY="97295" custLinFactY="-30933" custLinFactNeighborX="74053" custLinFactNeighborY="-100000"/>
      <dgm:spPr/>
    </dgm:pt>
    <dgm:pt modelId="{5076D3DF-516E-4F98-963C-692F25FE128A}" type="pres">
      <dgm:prSet presAssocID="{C7170BFD-96F1-4F6B-9655-FA7B19B0BF8A}" presName="desTx" presStyleLbl="revTx" presStyleIdx="10" presStyleCnt="19">
        <dgm:presLayoutVars>
          <dgm:bulletEnabled val="1"/>
        </dgm:presLayoutVars>
      </dgm:prSet>
      <dgm:spPr/>
    </dgm:pt>
    <dgm:pt modelId="{FF8403A3-6F70-46FD-AB02-22214C4C7661}" type="pres">
      <dgm:prSet presAssocID="{C7170BFD-96F1-4F6B-9655-FA7B19B0BF8A}" presName="desBackupRightNorm" presStyleCnt="0"/>
      <dgm:spPr/>
    </dgm:pt>
    <dgm:pt modelId="{93370AD3-F805-4C98-A88C-5EB948F299F9}" type="pres">
      <dgm:prSet presAssocID="{C31D8D0C-4808-4A54-AD8A-1796D97C635D}" presName="desSpace" presStyleCnt="0"/>
      <dgm:spPr/>
    </dgm:pt>
    <dgm:pt modelId="{6B1B1B3A-D49C-48E2-BB31-19FAA271D541}" type="pres">
      <dgm:prSet presAssocID="{960C7A39-79EB-492D-9ED5-DD6253E3B679}" presName="parComposite" presStyleCnt="0"/>
      <dgm:spPr/>
    </dgm:pt>
    <dgm:pt modelId="{B00B789C-993D-42FC-B599-6AC718D5CF32}" type="pres">
      <dgm:prSet presAssocID="{960C7A39-79EB-492D-9ED5-DD6253E3B679}" presName="parBigCircle" presStyleLbl="node0" presStyleIdx="3" presStyleCnt="5" custScaleX="80399" custScaleY="80399" custLinFactNeighborX="21448" custLinFactNeighborY="2154"/>
      <dgm:spPr/>
    </dgm:pt>
    <dgm:pt modelId="{7599B10D-888A-4292-A10D-5776FDA1E71C}" type="pres">
      <dgm:prSet presAssocID="{960C7A39-79EB-492D-9ED5-DD6253E3B679}" presName="parTx" presStyleLbl="revTx" presStyleIdx="11" presStyleCnt="19" custScaleX="134511" custScaleY="133802" custLinFactNeighborX="32961" custLinFactNeighborY="-17380"/>
      <dgm:spPr/>
    </dgm:pt>
    <dgm:pt modelId="{FF3350F5-D4BD-4796-AB3D-94A71DF81405}" type="pres">
      <dgm:prSet presAssocID="{960C7A39-79EB-492D-9ED5-DD6253E3B679}" presName="bSpace" presStyleCnt="0"/>
      <dgm:spPr/>
    </dgm:pt>
    <dgm:pt modelId="{91FF9C91-003C-4304-9B5D-D0AF51E9D7A3}" type="pres">
      <dgm:prSet presAssocID="{960C7A39-79EB-492D-9ED5-DD6253E3B679}" presName="parBackupNorm" presStyleCnt="0"/>
      <dgm:spPr/>
    </dgm:pt>
    <dgm:pt modelId="{DAE2E66E-C146-45A8-A78F-27FFA77EB63E}" type="pres">
      <dgm:prSet presAssocID="{EF38D96D-5805-49DF-B69F-74091EC9D0DF}" presName="parSpace" presStyleCnt="0"/>
      <dgm:spPr/>
    </dgm:pt>
    <dgm:pt modelId="{25C601C6-B8E3-4A8D-A20F-B930CC2440E5}" type="pres">
      <dgm:prSet presAssocID="{6E8206F2-FD35-488E-A0D7-DE3697C0FCED}" presName="desBackupLeftNorm" presStyleCnt="0"/>
      <dgm:spPr/>
    </dgm:pt>
    <dgm:pt modelId="{C41BAEDC-2CE3-4DC1-BD88-4E72A09DFCCC}" type="pres">
      <dgm:prSet presAssocID="{6E8206F2-FD35-488E-A0D7-DE3697C0FCED}" presName="desComposite" presStyleCnt="0"/>
      <dgm:spPr/>
    </dgm:pt>
    <dgm:pt modelId="{14BBA489-5974-4499-AEDE-5CE1C0F82DC9}" type="pres">
      <dgm:prSet presAssocID="{6E8206F2-FD35-488E-A0D7-DE3697C0FCED}" presName="desCircle" presStyleLbl="node1" presStyleIdx="4" presStyleCnt="7" custScaleX="76604" custScaleY="76604" custLinFactNeighborX="41901" custLinFactNeighborY="-972"/>
      <dgm:spPr/>
    </dgm:pt>
    <dgm:pt modelId="{EFFD227A-9249-445E-8A73-B2D75110F966}" type="pres">
      <dgm:prSet presAssocID="{6E8206F2-FD35-488E-A0D7-DE3697C0FCED}" presName="chTx" presStyleLbl="revTx" presStyleIdx="12" presStyleCnt="19" custLinFactX="15874" custLinFactY="-30933" custLinFactNeighborX="100000" custLinFactNeighborY="-100000"/>
      <dgm:spPr/>
    </dgm:pt>
    <dgm:pt modelId="{8C71D90F-36BB-48DA-8A8B-211702335F5D}" type="pres">
      <dgm:prSet presAssocID="{6E8206F2-FD35-488E-A0D7-DE3697C0FCED}" presName="desTx" presStyleLbl="revTx" presStyleIdx="13" presStyleCnt="19">
        <dgm:presLayoutVars>
          <dgm:bulletEnabled val="1"/>
        </dgm:presLayoutVars>
      </dgm:prSet>
      <dgm:spPr/>
    </dgm:pt>
    <dgm:pt modelId="{5ED65FED-681B-4C44-AA55-B2B6A7BB7CE5}" type="pres">
      <dgm:prSet presAssocID="{6E8206F2-FD35-488E-A0D7-DE3697C0FCED}" presName="desBackupRightNorm" presStyleCnt="0"/>
      <dgm:spPr/>
    </dgm:pt>
    <dgm:pt modelId="{70B4FB3E-1071-4F86-BFE2-FBFED5EFA4BD}" type="pres">
      <dgm:prSet presAssocID="{674D78FD-C22E-403D-9E65-4103CC1DCBFF}" presName="desSpace" presStyleCnt="0"/>
      <dgm:spPr/>
    </dgm:pt>
    <dgm:pt modelId="{D7E77059-FEFC-4F50-B98E-A6B61080A873}" type="pres">
      <dgm:prSet presAssocID="{3808397B-8FD9-415E-BC51-118A23039E59}" presName="desBackupLeftNorm" presStyleCnt="0"/>
      <dgm:spPr/>
    </dgm:pt>
    <dgm:pt modelId="{6DB05540-40EB-4FE2-A8A2-E70299F9F545}" type="pres">
      <dgm:prSet presAssocID="{3808397B-8FD9-415E-BC51-118A23039E59}" presName="desComposite" presStyleCnt="0"/>
      <dgm:spPr/>
    </dgm:pt>
    <dgm:pt modelId="{9D7F7F6A-F885-4242-880B-1B74D46BCEFE}" type="pres">
      <dgm:prSet presAssocID="{3808397B-8FD9-415E-BC51-118A23039E59}" presName="desCircle" presStyleLbl="node1" presStyleIdx="5" presStyleCnt="7" custScaleX="77446" custScaleY="77446" custLinFactNeighborX="4735" custLinFactNeighborY="87414"/>
      <dgm:spPr/>
    </dgm:pt>
    <dgm:pt modelId="{6DF940C7-C021-4861-BEBC-B3ACDD76CCE6}" type="pres">
      <dgm:prSet presAssocID="{3808397B-8FD9-415E-BC51-118A23039E59}" presName="chTx" presStyleLbl="revTx" presStyleIdx="14" presStyleCnt="19" custScaleX="142528" custScaleY="177797" custLinFactNeighborX="-29638" custLinFactNeighborY="69298"/>
      <dgm:spPr/>
    </dgm:pt>
    <dgm:pt modelId="{FDB3D953-AF7A-4E26-8DEC-79BB6DF9281F}" type="pres">
      <dgm:prSet presAssocID="{3808397B-8FD9-415E-BC51-118A23039E59}" presName="desTx" presStyleLbl="revTx" presStyleIdx="15" presStyleCnt="19">
        <dgm:presLayoutVars>
          <dgm:bulletEnabled val="1"/>
        </dgm:presLayoutVars>
      </dgm:prSet>
      <dgm:spPr/>
    </dgm:pt>
    <dgm:pt modelId="{BB4FEBE0-653E-42DF-B64A-E1A96150A11F}" type="pres">
      <dgm:prSet presAssocID="{3808397B-8FD9-415E-BC51-118A23039E59}" presName="desBackupRightNorm" presStyleCnt="0"/>
      <dgm:spPr/>
    </dgm:pt>
    <dgm:pt modelId="{F2CF4598-29E7-4C3B-9311-07E8D4774C58}" type="pres">
      <dgm:prSet presAssocID="{BA4716AF-4784-4753-BF71-4DF989949F32}" presName="desSpace" presStyleCnt="0"/>
      <dgm:spPr/>
    </dgm:pt>
    <dgm:pt modelId="{727FFD93-1FBE-4701-821B-7E8AD21A83F5}" type="pres">
      <dgm:prSet presAssocID="{86AEBE95-0BA8-4E93-8EDA-EB39EB0B3FE9}" presName="desBackupLeftNorm" presStyleCnt="0"/>
      <dgm:spPr/>
    </dgm:pt>
    <dgm:pt modelId="{0F12DA56-61F5-494C-AB29-AAABBCC90826}" type="pres">
      <dgm:prSet presAssocID="{86AEBE95-0BA8-4E93-8EDA-EB39EB0B3FE9}" presName="desComposite" presStyleCnt="0"/>
      <dgm:spPr/>
    </dgm:pt>
    <dgm:pt modelId="{FDB74234-F931-40AE-A377-09A52132D763}" type="pres">
      <dgm:prSet presAssocID="{86AEBE95-0BA8-4E93-8EDA-EB39EB0B3FE9}" presName="desCircle" presStyleLbl="node1" presStyleIdx="6" presStyleCnt="7" custScaleX="77446" custScaleY="77446"/>
      <dgm:spPr/>
    </dgm:pt>
    <dgm:pt modelId="{8EC72553-E235-4C45-8842-7BE0D0D6DF1C}" type="pres">
      <dgm:prSet presAssocID="{86AEBE95-0BA8-4E93-8EDA-EB39EB0B3FE9}" presName="chTx" presStyleLbl="revTx" presStyleIdx="16" presStyleCnt="19" custLinFactNeighborX="26956" custLinFactNeighborY="28183"/>
      <dgm:spPr/>
    </dgm:pt>
    <dgm:pt modelId="{AFC96E1F-A87B-4A86-8119-F922F3F23E91}" type="pres">
      <dgm:prSet presAssocID="{86AEBE95-0BA8-4E93-8EDA-EB39EB0B3FE9}" presName="desTx" presStyleLbl="revTx" presStyleIdx="17" presStyleCnt="19">
        <dgm:presLayoutVars>
          <dgm:bulletEnabled val="1"/>
        </dgm:presLayoutVars>
      </dgm:prSet>
      <dgm:spPr/>
    </dgm:pt>
    <dgm:pt modelId="{B266CD3B-EFA0-495E-A3AB-549ADA536A36}" type="pres">
      <dgm:prSet presAssocID="{86AEBE95-0BA8-4E93-8EDA-EB39EB0B3FE9}" presName="desBackupRightNorm" presStyleCnt="0"/>
      <dgm:spPr/>
    </dgm:pt>
    <dgm:pt modelId="{62AFBB59-B066-4A13-A0E7-B5C52AF2E253}" type="pres">
      <dgm:prSet presAssocID="{BEBC0950-4BB5-46C8-9E7E-2C4A95B1A8D7}" presName="desSpace" presStyleCnt="0"/>
      <dgm:spPr/>
    </dgm:pt>
    <dgm:pt modelId="{2C7BB24C-4285-44E7-9D2B-1A19510F1081}" type="pres">
      <dgm:prSet presAssocID="{6B2296AA-9D22-4860-AF0B-D3BABB539DB6}" presName="parComposite" presStyleCnt="0"/>
      <dgm:spPr/>
    </dgm:pt>
    <dgm:pt modelId="{948F908D-ABE6-4D0D-A28D-0E75F4D70D19}" type="pres">
      <dgm:prSet presAssocID="{6B2296AA-9D22-4860-AF0B-D3BABB539DB6}" presName="parBigCircle" presStyleLbl="node0" presStyleIdx="4" presStyleCnt="5" custScaleX="80399" custScaleY="80399"/>
      <dgm:spPr/>
    </dgm:pt>
    <dgm:pt modelId="{8A551736-DD3B-4522-A3A6-3B58EC13CE6A}" type="pres">
      <dgm:prSet presAssocID="{6B2296AA-9D22-4860-AF0B-D3BABB539DB6}" presName="parTx" presStyleLbl="revTx" presStyleIdx="18" presStyleCnt="19" custScaleX="134511" custScaleY="133802" custLinFactNeighborX="-10088" custLinFactNeighborY="-29233"/>
      <dgm:spPr/>
    </dgm:pt>
    <dgm:pt modelId="{C853F58F-5502-40D0-A9E1-54B03923878A}" type="pres">
      <dgm:prSet presAssocID="{6B2296AA-9D22-4860-AF0B-D3BABB539DB6}" presName="bSpace" presStyleCnt="0"/>
      <dgm:spPr/>
    </dgm:pt>
    <dgm:pt modelId="{C50E738A-A7C7-4B10-AA2D-4AC913D3AF27}" type="pres">
      <dgm:prSet presAssocID="{6B2296AA-9D22-4860-AF0B-D3BABB539DB6}" presName="parBackupNorm" presStyleCnt="0"/>
      <dgm:spPr/>
    </dgm:pt>
    <dgm:pt modelId="{C67F93E2-1B15-43D4-82DF-8EF5AED002D0}" type="pres">
      <dgm:prSet presAssocID="{DEE9926A-9D1D-4E39-BF63-F408F630C3D2}" presName="parSpace" presStyleCnt="0"/>
      <dgm:spPr/>
    </dgm:pt>
  </dgm:ptLst>
  <dgm:cxnLst>
    <dgm:cxn modelId="{6D651D01-A1A2-499B-B2FA-D9FCCB442590}" type="presOf" srcId="{87B13058-F8F6-473B-8D40-F283DC328CC6}" destId="{D74588EC-9567-4D86-B7DF-1E5B56995D3F}" srcOrd="0" destOrd="0" presId="urn:microsoft.com/office/officeart/2008/layout/CircleAccentTimeline"/>
    <dgm:cxn modelId="{D691330C-019F-4D03-8357-9D6AE03E5E5E}" srcId="{CECA1657-70EB-4035-A7F8-E76D8133FB33}" destId="{1560B92E-E429-4C8E-BC30-86129DB19859}" srcOrd="0" destOrd="0" parTransId="{3F111E7C-8D72-45DE-8AEF-206B2C1F3937}" sibTransId="{A8F94B64-2D54-4EE4-BFB8-44E3F79BC73E}"/>
    <dgm:cxn modelId="{2242171C-11CB-4C4C-89A7-B894C34AB75F}" type="presOf" srcId="{C7170BFD-96F1-4F6B-9655-FA7B19B0BF8A}" destId="{98856E67-A704-46AD-8E5B-F6E353B8C2BC}" srcOrd="0" destOrd="0" presId="urn:microsoft.com/office/officeart/2008/layout/CircleAccentTimeline"/>
    <dgm:cxn modelId="{3B7EDD1C-183D-4ED8-91E2-F73D3B5A112C}" type="presOf" srcId="{86AEBE95-0BA8-4E93-8EDA-EB39EB0B3FE9}" destId="{8EC72553-E235-4C45-8842-7BE0D0D6DF1C}" srcOrd="0" destOrd="0" presId="urn:microsoft.com/office/officeart/2008/layout/CircleAccentTimeline"/>
    <dgm:cxn modelId="{240CC332-5642-4994-BE45-594EB3ACB1CE}" type="presOf" srcId="{BA9A8F04-892D-47CC-98B2-66BA1C03EF3F}" destId="{70819C4D-2A24-4AB6-B898-2333C1049A92}" srcOrd="0" destOrd="0" presId="urn:microsoft.com/office/officeart/2008/layout/CircleAccentTimeline"/>
    <dgm:cxn modelId="{A1B0EC35-9294-4939-9770-25F9744B4F0E}" type="presOf" srcId="{CECA1657-70EB-4035-A7F8-E76D8133FB33}" destId="{AD5DB85E-527A-4BD4-BA93-A0B42FCFA65C}" srcOrd="0" destOrd="0" presId="urn:microsoft.com/office/officeart/2008/layout/CircleAccentTimeline"/>
    <dgm:cxn modelId="{8BC05B66-D91E-4E20-8224-7EB9831BA6E7}" srcId="{BA9A8F04-892D-47CC-98B2-66BA1C03EF3F}" destId="{960C7A39-79EB-492D-9ED5-DD6253E3B679}" srcOrd="3" destOrd="0" parTransId="{46F16434-79F8-470A-B8F0-FB7939456FDC}" sibTransId="{EF38D96D-5805-49DF-B69F-74091EC9D0DF}"/>
    <dgm:cxn modelId="{DBB45C47-E79F-4E8C-A81B-AB28C4E246B1}" type="presOf" srcId="{6B2296AA-9D22-4860-AF0B-D3BABB539DB6}" destId="{8A551736-DD3B-4522-A3A6-3B58EC13CE6A}" srcOrd="0" destOrd="0" presId="urn:microsoft.com/office/officeart/2008/layout/CircleAccentTimeline"/>
    <dgm:cxn modelId="{D944CD68-B386-404D-8A05-F700C375311B}" type="presOf" srcId="{FA923B17-C025-4E9C-9632-0579E2A5BA27}" destId="{EEB2484A-1F2B-4C43-86A2-0F084DD8DAB8}" srcOrd="0" destOrd="0" presId="urn:microsoft.com/office/officeart/2008/layout/CircleAccentTimeline"/>
    <dgm:cxn modelId="{00B54B6F-F7AB-4D74-89E3-9FD7DF6D96BE}" srcId="{BA9A8F04-892D-47CC-98B2-66BA1C03EF3F}" destId="{369C80BD-2F5E-4536-874B-0A86214A1DEB}" srcOrd="0" destOrd="0" parTransId="{9DF871C7-72D9-415B-BD4A-5939CC6D0881}" sibTransId="{8DD7BDFA-032A-43D7-8E9B-DF3B0271EEE0}"/>
    <dgm:cxn modelId="{3A5A4C79-E8C6-4587-AE14-FC74DD1E449E}" type="presOf" srcId="{3A683F12-350E-4713-966B-4BABF7E3ABDE}" destId="{A95B076A-F450-4A29-9D94-CAC877B37497}" srcOrd="0" destOrd="0" presId="urn:microsoft.com/office/officeart/2008/layout/CircleAccentTimeline"/>
    <dgm:cxn modelId="{5808A98A-7F26-4EC6-BBA6-07BBF2D69C3D}" srcId="{BA9A8F04-892D-47CC-98B2-66BA1C03EF3F}" destId="{CECA1657-70EB-4035-A7F8-E76D8133FB33}" srcOrd="1" destOrd="0" parTransId="{C2D686B1-1C98-48DD-939A-3E884BDB1901}" sibTransId="{2403FE54-0A43-4625-A065-115FB624AFD1}"/>
    <dgm:cxn modelId="{ABF0218C-1A29-4E2A-B81C-27BAAA6EE586}" type="presOf" srcId="{1560B92E-E429-4C8E-BC30-86129DB19859}" destId="{7864A8D8-DB47-42C2-AF5B-4719F8DAD2B0}" srcOrd="0" destOrd="0" presId="urn:microsoft.com/office/officeart/2008/layout/CircleAccentTimeline"/>
    <dgm:cxn modelId="{0D07AC8C-7807-4A3F-B0EF-90A4F029704D}" type="presOf" srcId="{6E8206F2-FD35-488E-A0D7-DE3697C0FCED}" destId="{EFFD227A-9249-445E-8A73-B2D75110F966}" srcOrd="0" destOrd="0" presId="urn:microsoft.com/office/officeart/2008/layout/CircleAccentTimeline"/>
    <dgm:cxn modelId="{ED924A8E-9073-49B4-B142-91CE9DB78C4D}" srcId="{BA9A8F04-892D-47CC-98B2-66BA1C03EF3F}" destId="{6B2296AA-9D22-4860-AF0B-D3BABB539DB6}" srcOrd="4" destOrd="0" parTransId="{FAD0F4B7-4BAA-4402-AED1-5AA6F02000D4}" sibTransId="{DEE9926A-9D1D-4E39-BF63-F408F630C3D2}"/>
    <dgm:cxn modelId="{00AB219D-CC5E-439E-BBCB-18EEC5B2BFFA}" srcId="{960C7A39-79EB-492D-9ED5-DD6253E3B679}" destId="{3808397B-8FD9-415E-BC51-118A23039E59}" srcOrd="1" destOrd="0" parTransId="{32E15DBE-250C-4869-BE71-C1BF0C2A1FAD}" sibTransId="{BA4716AF-4784-4753-BF71-4DF989949F32}"/>
    <dgm:cxn modelId="{D64E829D-1B5B-4A76-BAE2-E33AE2ABDCB6}" srcId="{BA9A8F04-892D-47CC-98B2-66BA1C03EF3F}" destId="{3A683F12-350E-4713-966B-4BABF7E3ABDE}" srcOrd="2" destOrd="0" parTransId="{A719B56E-8E42-4A45-8A81-BA05BCBAC2E3}" sibTransId="{47873CBF-863A-413F-86B6-085BB9CAFE66}"/>
    <dgm:cxn modelId="{41B234A7-22F2-41B3-B97C-5A44CA76D484}" type="presOf" srcId="{960C7A39-79EB-492D-9ED5-DD6253E3B679}" destId="{7599B10D-888A-4292-A10D-5776FDA1E71C}" srcOrd="0" destOrd="0" presId="urn:microsoft.com/office/officeart/2008/layout/CircleAccentTimeline"/>
    <dgm:cxn modelId="{ED0935A7-DF13-4ACB-BFC3-45F73903F2BC}" srcId="{960C7A39-79EB-492D-9ED5-DD6253E3B679}" destId="{86AEBE95-0BA8-4E93-8EDA-EB39EB0B3FE9}" srcOrd="2" destOrd="0" parTransId="{363BA33D-E729-46AD-BB2F-5973C9BCF269}" sibTransId="{BEBC0950-4BB5-46C8-9E7E-2C4A95B1A8D7}"/>
    <dgm:cxn modelId="{1A37EFA9-143C-4E57-9659-AB32F5F54BFE}" type="presOf" srcId="{3808397B-8FD9-415E-BC51-118A23039E59}" destId="{6DF940C7-C021-4861-BEBC-B3ACDD76CCE6}" srcOrd="0" destOrd="0" presId="urn:microsoft.com/office/officeart/2008/layout/CircleAccentTimeline"/>
    <dgm:cxn modelId="{4912CABD-231B-4C61-97AE-8CD44C252D37}" type="presOf" srcId="{369C80BD-2F5E-4536-874B-0A86214A1DEB}" destId="{ADE9F003-52FB-44AB-BBC7-628B7FF1320D}" srcOrd="0" destOrd="0" presId="urn:microsoft.com/office/officeart/2008/layout/CircleAccentTimeline"/>
    <dgm:cxn modelId="{A8C35FBF-E7C9-4A88-A389-68AF753F6686}" srcId="{3A683F12-350E-4713-966B-4BABF7E3ABDE}" destId="{FA923B17-C025-4E9C-9632-0579E2A5BA27}" srcOrd="0" destOrd="0" parTransId="{BD7D7125-576E-40FD-BBCF-7DFEE302C54F}" sibTransId="{94CCA89B-8A88-4F36-9858-B2735D682E08}"/>
    <dgm:cxn modelId="{3E8F1CCC-E698-446C-B4E9-8D2920A4DD58}" srcId="{960C7A39-79EB-492D-9ED5-DD6253E3B679}" destId="{6E8206F2-FD35-488E-A0D7-DE3697C0FCED}" srcOrd="0" destOrd="0" parTransId="{89640E1A-240F-4EDB-BF15-6095F4024C4B}" sibTransId="{674D78FD-C22E-403D-9E65-4103CC1DCBFF}"/>
    <dgm:cxn modelId="{BB55CCDF-4B50-4586-BC90-40655759E71C}" srcId="{3A683F12-350E-4713-966B-4BABF7E3ABDE}" destId="{C7170BFD-96F1-4F6B-9655-FA7B19B0BF8A}" srcOrd="1" destOrd="0" parTransId="{8E01C53E-5AB2-42F9-AAE9-53A15E0E1654}" sibTransId="{C31D8D0C-4808-4A54-AD8A-1796D97C635D}"/>
    <dgm:cxn modelId="{6D38D7F8-41BB-485A-8C17-F2798D34607D}" srcId="{369C80BD-2F5E-4536-874B-0A86214A1DEB}" destId="{87B13058-F8F6-473B-8D40-F283DC328CC6}" srcOrd="0" destOrd="0" parTransId="{D581A1D2-A2BD-4A83-871D-0C229CA439EC}" sibTransId="{0A4C2DC7-C170-413F-8C72-462B46F508FF}"/>
    <dgm:cxn modelId="{1C9C67DE-8052-49BC-B536-96352C7D6FF3}" type="presParOf" srcId="{70819C4D-2A24-4AB6-B898-2333C1049A92}" destId="{4B4CA063-9697-4BD7-BEE7-2048B3F686B6}" srcOrd="0" destOrd="0" presId="urn:microsoft.com/office/officeart/2008/layout/CircleAccentTimeline"/>
    <dgm:cxn modelId="{02F29653-3743-4B39-AA97-B5BD01432CC6}" type="presParOf" srcId="{4B4CA063-9697-4BD7-BEE7-2048B3F686B6}" destId="{CBE76EF1-5B5C-4A8C-B6F6-D04CCEB1E933}" srcOrd="0" destOrd="0" presId="urn:microsoft.com/office/officeart/2008/layout/CircleAccentTimeline"/>
    <dgm:cxn modelId="{567DDE25-07EE-4B10-BC50-BC41D28610B2}" type="presParOf" srcId="{4B4CA063-9697-4BD7-BEE7-2048B3F686B6}" destId="{ADE9F003-52FB-44AB-BBC7-628B7FF1320D}" srcOrd="1" destOrd="0" presId="urn:microsoft.com/office/officeart/2008/layout/CircleAccentTimeline"/>
    <dgm:cxn modelId="{4B26EBDD-1A9C-4FD1-BEFF-69FA8C1BCE1C}" type="presParOf" srcId="{4B4CA063-9697-4BD7-BEE7-2048B3F686B6}" destId="{83E325AD-4640-49D0-BB41-1394BC9B00AF}" srcOrd="2" destOrd="0" presId="urn:microsoft.com/office/officeart/2008/layout/CircleAccentTimeline"/>
    <dgm:cxn modelId="{68093FA7-BE5C-48FC-9456-F29984CE8A5C}" type="presParOf" srcId="{70819C4D-2A24-4AB6-B898-2333C1049A92}" destId="{C12E214B-D644-4605-988B-2FBAEBB35012}" srcOrd="1" destOrd="0" presId="urn:microsoft.com/office/officeart/2008/layout/CircleAccentTimeline"/>
    <dgm:cxn modelId="{4CDFA13A-F5D7-42B3-B0BF-EB9F961937FD}" type="presParOf" srcId="{70819C4D-2A24-4AB6-B898-2333C1049A92}" destId="{0916FDE0-1A26-439C-8CFC-C4A2079D2DA7}" srcOrd="2" destOrd="0" presId="urn:microsoft.com/office/officeart/2008/layout/CircleAccentTimeline"/>
    <dgm:cxn modelId="{C5A4E565-F8A9-456B-B87F-8A1288742B45}" type="presParOf" srcId="{70819C4D-2A24-4AB6-B898-2333C1049A92}" destId="{376833A6-E744-4484-8492-121A4CBB871B}" srcOrd="3" destOrd="0" presId="urn:microsoft.com/office/officeart/2008/layout/CircleAccentTimeline"/>
    <dgm:cxn modelId="{45560F36-84E5-4E3E-B839-C5058C84750F}" type="presParOf" srcId="{70819C4D-2A24-4AB6-B898-2333C1049A92}" destId="{6135FCE3-2FAD-490A-8123-5F60E48B1C28}" srcOrd="4" destOrd="0" presId="urn:microsoft.com/office/officeart/2008/layout/CircleAccentTimeline"/>
    <dgm:cxn modelId="{C732340A-C5F8-415A-81A7-68C0F00DCAAE}" type="presParOf" srcId="{6135FCE3-2FAD-490A-8123-5F60E48B1C28}" destId="{A514684B-4EB7-43C8-9E3B-D1D22CD3275D}" srcOrd="0" destOrd="0" presId="urn:microsoft.com/office/officeart/2008/layout/CircleAccentTimeline"/>
    <dgm:cxn modelId="{155BADAE-FA21-4EDD-A556-5E10C497594F}" type="presParOf" srcId="{6135FCE3-2FAD-490A-8123-5F60E48B1C28}" destId="{D74588EC-9567-4D86-B7DF-1E5B56995D3F}" srcOrd="1" destOrd="0" presId="urn:microsoft.com/office/officeart/2008/layout/CircleAccentTimeline"/>
    <dgm:cxn modelId="{05A9EFBA-B2FB-4AC0-85A3-15DD521694CD}" type="presParOf" srcId="{6135FCE3-2FAD-490A-8123-5F60E48B1C28}" destId="{2E2749E8-704A-4FED-923D-E389317DC466}" srcOrd="2" destOrd="0" presId="urn:microsoft.com/office/officeart/2008/layout/CircleAccentTimeline"/>
    <dgm:cxn modelId="{EAA8B986-EF47-467C-8F3F-5DCCE10AA294}" type="presParOf" srcId="{70819C4D-2A24-4AB6-B898-2333C1049A92}" destId="{5CB0B883-1B46-4211-BC49-6935F8163070}" srcOrd="5" destOrd="0" presId="urn:microsoft.com/office/officeart/2008/layout/CircleAccentTimeline"/>
    <dgm:cxn modelId="{8DE89315-605A-43B4-BB2D-6F03BFF49B34}" type="presParOf" srcId="{70819C4D-2A24-4AB6-B898-2333C1049A92}" destId="{BA642089-B270-4F7E-BC78-94253E288FEE}" srcOrd="6" destOrd="0" presId="urn:microsoft.com/office/officeart/2008/layout/CircleAccentTimeline"/>
    <dgm:cxn modelId="{1AF0CBAB-9DB2-4779-AB58-55400FFC8DFB}" type="presParOf" srcId="{70819C4D-2A24-4AB6-B898-2333C1049A92}" destId="{8AF9A18D-8704-44B0-95B3-E938BD2FF56D}" srcOrd="7" destOrd="0" presId="urn:microsoft.com/office/officeart/2008/layout/CircleAccentTimeline"/>
    <dgm:cxn modelId="{59CFC964-D4BB-4046-A989-EA75ADB9ED28}" type="presParOf" srcId="{8AF9A18D-8704-44B0-95B3-E938BD2FF56D}" destId="{ADFF4195-D2B5-41BB-89F3-3F0F8B656C92}" srcOrd="0" destOrd="0" presId="urn:microsoft.com/office/officeart/2008/layout/CircleAccentTimeline"/>
    <dgm:cxn modelId="{99417C0D-C78B-4659-84BE-6B418D726A54}" type="presParOf" srcId="{8AF9A18D-8704-44B0-95B3-E938BD2FF56D}" destId="{AD5DB85E-527A-4BD4-BA93-A0B42FCFA65C}" srcOrd="1" destOrd="0" presId="urn:microsoft.com/office/officeart/2008/layout/CircleAccentTimeline"/>
    <dgm:cxn modelId="{5BCE91E9-0AE8-4F11-AFB9-B3109A8BD511}" type="presParOf" srcId="{8AF9A18D-8704-44B0-95B3-E938BD2FF56D}" destId="{7521AF47-9DA4-46FF-BB5E-E5DD3F8591C0}" srcOrd="2" destOrd="0" presId="urn:microsoft.com/office/officeart/2008/layout/CircleAccentTimeline"/>
    <dgm:cxn modelId="{19B9EED0-B772-49C5-BF92-37683342888E}" type="presParOf" srcId="{70819C4D-2A24-4AB6-B898-2333C1049A92}" destId="{91A8E57E-7006-430B-B331-AB90B9605205}" srcOrd="8" destOrd="0" presId="urn:microsoft.com/office/officeart/2008/layout/CircleAccentTimeline"/>
    <dgm:cxn modelId="{58E35D87-C06E-40AB-A707-BA4562F31196}" type="presParOf" srcId="{70819C4D-2A24-4AB6-B898-2333C1049A92}" destId="{700502E7-5BA4-456F-8C7B-1B27DBD8DCBC}" srcOrd="9" destOrd="0" presId="urn:microsoft.com/office/officeart/2008/layout/CircleAccentTimeline"/>
    <dgm:cxn modelId="{40015394-EBCD-44CD-9704-914FF20C346B}" type="presParOf" srcId="{70819C4D-2A24-4AB6-B898-2333C1049A92}" destId="{06C7FCE7-6E7E-479B-BF67-CC10E0257D6B}" srcOrd="10" destOrd="0" presId="urn:microsoft.com/office/officeart/2008/layout/CircleAccentTimeline"/>
    <dgm:cxn modelId="{4B06EF40-FB85-47E4-B7C4-CA53A6397D0F}" type="presParOf" srcId="{70819C4D-2A24-4AB6-B898-2333C1049A92}" destId="{B0670B99-B029-40CF-AD4B-212B89CD58F0}" srcOrd="11" destOrd="0" presId="urn:microsoft.com/office/officeart/2008/layout/CircleAccentTimeline"/>
    <dgm:cxn modelId="{92421BCA-CBAB-4396-B48C-B2E5E3BBF396}" type="presParOf" srcId="{B0670B99-B029-40CF-AD4B-212B89CD58F0}" destId="{8170B80C-11F5-4C29-920B-0A01356F30C1}" srcOrd="0" destOrd="0" presId="urn:microsoft.com/office/officeart/2008/layout/CircleAccentTimeline"/>
    <dgm:cxn modelId="{8D84D829-EF5D-41C6-8149-8F108697869A}" type="presParOf" srcId="{B0670B99-B029-40CF-AD4B-212B89CD58F0}" destId="{7864A8D8-DB47-42C2-AF5B-4719F8DAD2B0}" srcOrd="1" destOrd="0" presId="urn:microsoft.com/office/officeart/2008/layout/CircleAccentTimeline"/>
    <dgm:cxn modelId="{6B156FF6-0147-45DA-8B3C-CC1C7523B4D4}" type="presParOf" srcId="{B0670B99-B029-40CF-AD4B-212B89CD58F0}" destId="{427FBB13-DF3F-44EC-88AD-E53BE0968A0A}" srcOrd="2" destOrd="0" presId="urn:microsoft.com/office/officeart/2008/layout/CircleAccentTimeline"/>
    <dgm:cxn modelId="{31B4AE9E-178C-49C9-91D3-26680231F7F6}" type="presParOf" srcId="{70819C4D-2A24-4AB6-B898-2333C1049A92}" destId="{B6024BDA-4F07-4FAE-B4BF-6B0B4417B559}" srcOrd="12" destOrd="0" presId="urn:microsoft.com/office/officeart/2008/layout/CircleAccentTimeline"/>
    <dgm:cxn modelId="{3D2DFCA7-E57B-4C47-A049-564CE3AD2D7B}" type="presParOf" srcId="{70819C4D-2A24-4AB6-B898-2333C1049A92}" destId="{075CD0F6-E3A9-4B0B-9DA0-B137DDED7D9C}" srcOrd="13" destOrd="0" presId="urn:microsoft.com/office/officeart/2008/layout/CircleAccentTimeline"/>
    <dgm:cxn modelId="{9B817848-F14F-44C1-BFFF-C46A55B8614B}" type="presParOf" srcId="{70819C4D-2A24-4AB6-B898-2333C1049A92}" destId="{8B90ABA7-757B-4392-A8EA-6A0641E7ABF7}" srcOrd="14" destOrd="0" presId="urn:microsoft.com/office/officeart/2008/layout/CircleAccentTimeline"/>
    <dgm:cxn modelId="{B8200C5E-ED92-4ED4-9F13-6CF07DFF6715}" type="presParOf" srcId="{8B90ABA7-757B-4392-A8EA-6A0641E7ABF7}" destId="{20C5DEE0-F48E-4AE9-8522-3C9ED8980506}" srcOrd="0" destOrd="0" presId="urn:microsoft.com/office/officeart/2008/layout/CircleAccentTimeline"/>
    <dgm:cxn modelId="{EBBB3F52-0939-42D1-8037-8B3F56B5C937}" type="presParOf" srcId="{8B90ABA7-757B-4392-A8EA-6A0641E7ABF7}" destId="{A95B076A-F450-4A29-9D94-CAC877B37497}" srcOrd="1" destOrd="0" presId="urn:microsoft.com/office/officeart/2008/layout/CircleAccentTimeline"/>
    <dgm:cxn modelId="{E71C65F4-BF6E-4309-A9E7-F022B57C1CC6}" type="presParOf" srcId="{8B90ABA7-757B-4392-A8EA-6A0641E7ABF7}" destId="{E631B8A2-B976-41F6-AB6C-3A07382E9CA3}" srcOrd="2" destOrd="0" presId="urn:microsoft.com/office/officeart/2008/layout/CircleAccentTimeline"/>
    <dgm:cxn modelId="{F6793415-EAC4-487E-A29F-07CA83381378}" type="presParOf" srcId="{70819C4D-2A24-4AB6-B898-2333C1049A92}" destId="{A8FD3DF1-E017-4D4F-B39B-B22F22AC53E0}" srcOrd="15" destOrd="0" presId="urn:microsoft.com/office/officeart/2008/layout/CircleAccentTimeline"/>
    <dgm:cxn modelId="{B6B14318-F098-4CF2-917C-EDE321B4EBAB}" type="presParOf" srcId="{70819C4D-2A24-4AB6-B898-2333C1049A92}" destId="{311EA49F-A53D-41F4-8695-356790E8252D}" srcOrd="16" destOrd="0" presId="urn:microsoft.com/office/officeart/2008/layout/CircleAccentTimeline"/>
    <dgm:cxn modelId="{D7881BF6-966E-430F-8D7D-54352FBF225F}" type="presParOf" srcId="{70819C4D-2A24-4AB6-B898-2333C1049A92}" destId="{02C34A4B-0DE0-4921-B732-8E906A807CDA}" srcOrd="17" destOrd="0" presId="urn:microsoft.com/office/officeart/2008/layout/CircleAccentTimeline"/>
    <dgm:cxn modelId="{39B090CA-139C-40D1-BAA1-4688E42C0492}" type="presParOf" srcId="{70819C4D-2A24-4AB6-B898-2333C1049A92}" destId="{D06FD6E1-40C7-4EE2-BB1B-7962EA3A4B1F}" srcOrd="18" destOrd="0" presId="urn:microsoft.com/office/officeart/2008/layout/CircleAccentTimeline"/>
    <dgm:cxn modelId="{A0242C16-BC00-44D4-9A8D-DDCB079C858A}" type="presParOf" srcId="{D06FD6E1-40C7-4EE2-BB1B-7962EA3A4B1F}" destId="{2920DA43-5F57-4117-A21C-3700DDBD6EBC}" srcOrd="0" destOrd="0" presId="urn:microsoft.com/office/officeart/2008/layout/CircleAccentTimeline"/>
    <dgm:cxn modelId="{242DA8B4-1983-494E-8E6F-9771CA9AFE56}" type="presParOf" srcId="{D06FD6E1-40C7-4EE2-BB1B-7962EA3A4B1F}" destId="{EEB2484A-1F2B-4C43-86A2-0F084DD8DAB8}" srcOrd="1" destOrd="0" presId="urn:microsoft.com/office/officeart/2008/layout/CircleAccentTimeline"/>
    <dgm:cxn modelId="{83F07DAA-B9F7-4842-885E-B0A4D9FAD7E7}" type="presParOf" srcId="{D06FD6E1-40C7-4EE2-BB1B-7962EA3A4B1F}" destId="{EB7E01CA-8384-4817-977F-72EFAE29D5C0}" srcOrd="2" destOrd="0" presId="urn:microsoft.com/office/officeart/2008/layout/CircleAccentTimeline"/>
    <dgm:cxn modelId="{8721EBA1-EFBA-49DA-A392-003F5D2F2878}" type="presParOf" srcId="{70819C4D-2A24-4AB6-B898-2333C1049A92}" destId="{F1EC58DF-EA27-451A-A170-7C21567BB68B}" srcOrd="19" destOrd="0" presId="urn:microsoft.com/office/officeart/2008/layout/CircleAccentTimeline"/>
    <dgm:cxn modelId="{EB9036E5-8003-4172-934D-97EB616CAFDE}" type="presParOf" srcId="{70819C4D-2A24-4AB6-B898-2333C1049A92}" destId="{4FE70AB4-92B8-474F-9E78-D7842507E05A}" srcOrd="20" destOrd="0" presId="urn:microsoft.com/office/officeart/2008/layout/CircleAccentTimeline"/>
    <dgm:cxn modelId="{59206678-42AF-4EC0-99CD-22FC3A7A4113}" type="presParOf" srcId="{70819C4D-2A24-4AB6-B898-2333C1049A92}" destId="{D6F584AA-C1E1-43F3-B439-20F37E82386D}" srcOrd="21" destOrd="0" presId="urn:microsoft.com/office/officeart/2008/layout/CircleAccentTimeline"/>
    <dgm:cxn modelId="{837037FE-8D78-4197-A520-9C3EA5ADCEBC}" type="presParOf" srcId="{70819C4D-2A24-4AB6-B898-2333C1049A92}" destId="{78C36339-6EA1-4D46-97B5-B714B471A761}" srcOrd="22" destOrd="0" presId="urn:microsoft.com/office/officeart/2008/layout/CircleAccentTimeline"/>
    <dgm:cxn modelId="{9D2D70FC-B275-4357-8C31-E95A9FB77D10}" type="presParOf" srcId="{78C36339-6EA1-4D46-97B5-B714B471A761}" destId="{17099C66-5D5B-4DFF-8241-41ADDDD03805}" srcOrd="0" destOrd="0" presId="urn:microsoft.com/office/officeart/2008/layout/CircleAccentTimeline"/>
    <dgm:cxn modelId="{2E6AD6EC-D2A5-441C-84B7-F52C2E1E4654}" type="presParOf" srcId="{78C36339-6EA1-4D46-97B5-B714B471A761}" destId="{98856E67-A704-46AD-8E5B-F6E353B8C2BC}" srcOrd="1" destOrd="0" presId="urn:microsoft.com/office/officeart/2008/layout/CircleAccentTimeline"/>
    <dgm:cxn modelId="{6D170CA9-315B-4FC0-B7E1-CB2E2130130E}" type="presParOf" srcId="{78C36339-6EA1-4D46-97B5-B714B471A761}" destId="{5076D3DF-516E-4F98-963C-692F25FE128A}" srcOrd="2" destOrd="0" presId="urn:microsoft.com/office/officeart/2008/layout/CircleAccentTimeline"/>
    <dgm:cxn modelId="{EA2C9155-6FB3-4A67-80A1-7C85E54DB448}" type="presParOf" srcId="{70819C4D-2A24-4AB6-B898-2333C1049A92}" destId="{FF8403A3-6F70-46FD-AB02-22214C4C7661}" srcOrd="23" destOrd="0" presId="urn:microsoft.com/office/officeart/2008/layout/CircleAccentTimeline"/>
    <dgm:cxn modelId="{201137CD-1FB3-4519-8822-1C23FC95CE51}" type="presParOf" srcId="{70819C4D-2A24-4AB6-B898-2333C1049A92}" destId="{93370AD3-F805-4C98-A88C-5EB948F299F9}" srcOrd="24" destOrd="0" presId="urn:microsoft.com/office/officeart/2008/layout/CircleAccentTimeline"/>
    <dgm:cxn modelId="{6481B7D0-825F-4F41-88CF-D4BF14A7F933}" type="presParOf" srcId="{70819C4D-2A24-4AB6-B898-2333C1049A92}" destId="{6B1B1B3A-D49C-48E2-BB31-19FAA271D541}" srcOrd="25" destOrd="0" presId="urn:microsoft.com/office/officeart/2008/layout/CircleAccentTimeline"/>
    <dgm:cxn modelId="{4C982974-AB43-4ABA-AD63-DFD20481FCA7}" type="presParOf" srcId="{6B1B1B3A-D49C-48E2-BB31-19FAA271D541}" destId="{B00B789C-993D-42FC-B599-6AC718D5CF32}" srcOrd="0" destOrd="0" presId="urn:microsoft.com/office/officeart/2008/layout/CircleAccentTimeline"/>
    <dgm:cxn modelId="{20EDD805-E1BC-4A12-A694-B36E29189EE5}" type="presParOf" srcId="{6B1B1B3A-D49C-48E2-BB31-19FAA271D541}" destId="{7599B10D-888A-4292-A10D-5776FDA1E71C}" srcOrd="1" destOrd="0" presId="urn:microsoft.com/office/officeart/2008/layout/CircleAccentTimeline"/>
    <dgm:cxn modelId="{B1A76F97-1F49-4310-B13F-AF64FED6BC99}" type="presParOf" srcId="{6B1B1B3A-D49C-48E2-BB31-19FAA271D541}" destId="{FF3350F5-D4BD-4796-AB3D-94A71DF81405}" srcOrd="2" destOrd="0" presId="urn:microsoft.com/office/officeart/2008/layout/CircleAccentTimeline"/>
    <dgm:cxn modelId="{2EE2876B-6A88-4AEA-A697-26CE8DD6B99B}" type="presParOf" srcId="{70819C4D-2A24-4AB6-B898-2333C1049A92}" destId="{91FF9C91-003C-4304-9B5D-D0AF51E9D7A3}" srcOrd="26" destOrd="0" presId="urn:microsoft.com/office/officeart/2008/layout/CircleAccentTimeline"/>
    <dgm:cxn modelId="{88722032-2485-489A-8626-34A6D7ADFEE4}" type="presParOf" srcId="{70819C4D-2A24-4AB6-B898-2333C1049A92}" destId="{DAE2E66E-C146-45A8-A78F-27FFA77EB63E}" srcOrd="27" destOrd="0" presId="urn:microsoft.com/office/officeart/2008/layout/CircleAccentTimeline"/>
    <dgm:cxn modelId="{EE8DA178-F844-4E5E-9075-FD2992E1A086}" type="presParOf" srcId="{70819C4D-2A24-4AB6-B898-2333C1049A92}" destId="{25C601C6-B8E3-4A8D-A20F-B930CC2440E5}" srcOrd="28" destOrd="0" presId="urn:microsoft.com/office/officeart/2008/layout/CircleAccentTimeline"/>
    <dgm:cxn modelId="{A6F99BDF-051F-4897-A634-60EAB52E0E1D}" type="presParOf" srcId="{70819C4D-2A24-4AB6-B898-2333C1049A92}" destId="{C41BAEDC-2CE3-4DC1-BD88-4E72A09DFCCC}" srcOrd="29" destOrd="0" presId="urn:microsoft.com/office/officeart/2008/layout/CircleAccentTimeline"/>
    <dgm:cxn modelId="{F6B15076-F5CE-4AC5-81A0-54DAD6E4A416}" type="presParOf" srcId="{C41BAEDC-2CE3-4DC1-BD88-4E72A09DFCCC}" destId="{14BBA489-5974-4499-AEDE-5CE1C0F82DC9}" srcOrd="0" destOrd="0" presId="urn:microsoft.com/office/officeart/2008/layout/CircleAccentTimeline"/>
    <dgm:cxn modelId="{B011FE30-B529-442F-BC93-910FCBFF7B3D}" type="presParOf" srcId="{C41BAEDC-2CE3-4DC1-BD88-4E72A09DFCCC}" destId="{EFFD227A-9249-445E-8A73-B2D75110F966}" srcOrd="1" destOrd="0" presId="urn:microsoft.com/office/officeart/2008/layout/CircleAccentTimeline"/>
    <dgm:cxn modelId="{5894919A-AB85-43BB-BAAF-A7C7B22BC306}" type="presParOf" srcId="{C41BAEDC-2CE3-4DC1-BD88-4E72A09DFCCC}" destId="{8C71D90F-36BB-48DA-8A8B-211702335F5D}" srcOrd="2" destOrd="0" presId="urn:microsoft.com/office/officeart/2008/layout/CircleAccentTimeline"/>
    <dgm:cxn modelId="{05A0C2CD-C174-449C-A302-050AFE8C8E81}" type="presParOf" srcId="{70819C4D-2A24-4AB6-B898-2333C1049A92}" destId="{5ED65FED-681B-4C44-AA55-B2B6A7BB7CE5}" srcOrd="30" destOrd="0" presId="urn:microsoft.com/office/officeart/2008/layout/CircleAccentTimeline"/>
    <dgm:cxn modelId="{152079FF-AD61-48F2-85D7-2ADEE4301559}" type="presParOf" srcId="{70819C4D-2A24-4AB6-B898-2333C1049A92}" destId="{70B4FB3E-1071-4F86-BFE2-FBFED5EFA4BD}" srcOrd="31" destOrd="0" presId="urn:microsoft.com/office/officeart/2008/layout/CircleAccentTimeline"/>
    <dgm:cxn modelId="{BA33CFA4-D674-4347-9434-3705C490BFE8}" type="presParOf" srcId="{70819C4D-2A24-4AB6-B898-2333C1049A92}" destId="{D7E77059-FEFC-4F50-B98E-A6B61080A873}" srcOrd="32" destOrd="0" presId="urn:microsoft.com/office/officeart/2008/layout/CircleAccentTimeline"/>
    <dgm:cxn modelId="{1E72778F-71EB-48CA-8601-ECE9B23278BB}" type="presParOf" srcId="{70819C4D-2A24-4AB6-B898-2333C1049A92}" destId="{6DB05540-40EB-4FE2-A8A2-E70299F9F545}" srcOrd="33" destOrd="0" presId="urn:microsoft.com/office/officeart/2008/layout/CircleAccentTimeline"/>
    <dgm:cxn modelId="{37F7A1BB-15D8-46E3-A9FD-025C4C454EC9}" type="presParOf" srcId="{6DB05540-40EB-4FE2-A8A2-E70299F9F545}" destId="{9D7F7F6A-F885-4242-880B-1B74D46BCEFE}" srcOrd="0" destOrd="0" presId="urn:microsoft.com/office/officeart/2008/layout/CircleAccentTimeline"/>
    <dgm:cxn modelId="{B8947A22-D617-47DB-B0C2-3406045D1890}" type="presParOf" srcId="{6DB05540-40EB-4FE2-A8A2-E70299F9F545}" destId="{6DF940C7-C021-4861-BEBC-B3ACDD76CCE6}" srcOrd="1" destOrd="0" presId="urn:microsoft.com/office/officeart/2008/layout/CircleAccentTimeline"/>
    <dgm:cxn modelId="{0BDEF8C7-99AA-4732-BAE4-D4C0A36B1897}" type="presParOf" srcId="{6DB05540-40EB-4FE2-A8A2-E70299F9F545}" destId="{FDB3D953-AF7A-4E26-8DEC-79BB6DF9281F}" srcOrd="2" destOrd="0" presId="urn:microsoft.com/office/officeart/2008/layout/CircleAccentTimeline"/>
    <dgm:cxn modelId="{A6C1BEAB-21B8-4CA1-A83E-450E1766AA6E}" type="presParOf" srcId="{70819C4D-2A24-4AB6-B898-2333C1049A92}" destId="{BB4FEBE0-653E-42DF-B64A-E1A96150A11F}" srcOrd="34" destOrd="0" presId="urn:microsoft.com/office/officeart/2008/layout/CircleAccentTimeline"/>
    <dgm:cxn modelId="{00233F44-CADC-4B9F-BADB-F0CCC3BCD89E}" type="presParOf" srcId="{70819C4D-2A24-4AB6-B898-2333C1049A92}" destId="{F2CF4598-29E7-4C3B-9311-07E8D4774C58}" srcOrd="35" destOrd="0" presId="urn:microsoft.com/office/officeart/2008/layout/CircleAccentTimeline"/>
    <dgm:cxn modelId="{DA0DB6F1-152F-4C85-A3D6-38A2E1086ACB}" type="presParOf" srcId="{70819C4D-2A24-4AB6-B898-2333C1049A92}" destId="{727FFD93-1FBE-4701-821B-7E8AD21A83F5}" srcOrd="36" destOrd="0" presId="urn:microsoft.com/office/officeart/2008/layout/CircleAccentTimeline"/>
    <dgm:cxn modelId="{8F4B4568-AE66-47EC-9D20-0214B1D56DB7}" type="presParOf" srcId="{70819C4D-2A24-4AB6-B898-2333C1049A92}" destId="{0F12DA56-61F5-494C-AB29-AAABBCC90826}" srcOrd="37" destOrd="0" presId="urn:microsoft.com/office/officeart/2008/layout/CircleAccentTimeline"/>
    <dgm:cxn modelId="{9902D221-BDC8-460C-917E-021346B32A92}" type="presParOf" srcId="{0F12DA56-61F5-494C-AB29-AAABBCC90826}" destId="{FDB74234-F931-40AE-A377-09A52132D763}" srcOrd="0" destOrd="0" presId="urn:microsoft.com/office/officeart/2008/layout/CircleAccentTimeline"/>
    <dgm:cxn modelId="{A8FF7906-FBEA-4755-99A1-7BDC24F208AA}" type="presParOf" srcId="{0F12DA56-61F5-494C-AB29-AAABBCC90826}" destId="{8EC72553-E235-4C45-8842-7BE0D0D6DF1C}" srcOrd="1" destOrd="0" presId="urn:microsoft.com/office/officeart/2008/layout/CircleAccentTimeline"/>
    <dgm:cxn modelId="{F3E746A6-EAFB-471A-B61A-E92FDB4CC859}" type="presParOf" srcId="{0F12DA56-61F5-494C-AB29-AAABBCC90826}" destId="{AFC96E1F-A87B-4A86-8119-F922F3F23E91}" srcOrd="2" destOrd="0" presId="urn:microsoft.com/office/officeart/2008/layout/CircleAccentTimeline"/>
    <dgm:cxn modelId="{C0C92512-E175-43E7-9502-7B4A2E76F731}" type="presParOf" srcId="{70819C4D-2A24-4AB6-B898-2333C1049A92}" destId="{B266CD3B-EFA0-495E-A3AB-549ADA536A36}" srcOrd="38" destOrd="0" presId="urn:microsoft.com/office/officeart/2008/layout/CircleAccentTimeline"/>
    <dgm:cxn modelId="{E6E52E3E-9047-412E-AD04-A75618E566C0}" type="presParOf" srcId="{70819C4D-2A24-4AB6-B898-2333C1049A92}" destId="{62AFBB59-B066-4A13-A0E7-B5C52AF2E253}" srcOrd="39" destOrd="0" presId="urn:microsoft.com/office/officeart/2008/layout/CircleAccentTimeline"/>
    <dgm:cxn modelId="{602A387B-C414-4B83-8E60-17E32910CE33}" type="presParOf" srcId="{70819C4D-2A24-4AB6-B898-2333C1049A92}" destId="{2C7BB24C-4285-44E7-9D2B-1A19510F1081}" srcOrd="40" destOrd="0" presId="urn:microsoft.com/office/officeart/2008/layout/CircleAccentTimeline"/>
    <dgm:cxn modelId="{E606E034-6A08-4A40-B8C0-803318FF1BC3}" type="presParOf" srcId="{2C7BB24C-4285-44E7-9D2B-1A19510F1081}" destId="{948F908D-ABE6-4D0D-A28D-0E75F4D70D19}" srcOrd="0" destOrd="0" presId="urn:microsoft.com/office/officeart/2008/layout/CircleAccentTimeline"/>
    <dgm:cxn modelId="{70F2D1CF-E826-4300-9C40-875BC65E7813}" type="presParOf" srcId="{2C7BB24C-4285-44E7-9D2B-1A19510F1081}" destId="{8A551736-DD3B-4522-A3A6-3B58EC13CE6A}" srcOrd="1" destOrd="0" presId="urn:microsoft.com/office/officeart/2008/layout/CircleAccentTimeline"/>
    <dgm:cxn modelId="{7262D27B-1AEF-4E69-947B-201D96AFF887}" type="presParOf" srcId="{2C7BB24C-4285-44E7-9D2B-1A19510F1081}" destId="{C853F58F-5502-40D0-A9E1-54B03923878A}" srcOrd="2" destOrd="0" presId="urn:microsoft.com/office/officeart/2008/layout/CircleAccentTimeline"/>
    <dgm:cxn modelId="{8F731D36-0A58-411B-BA43-E6F37421715F}" type="presParOf" srcId="{70819C4D-2A24-4AB6-B898-2333C1049A92}" destId="{C50E738A-A7C7-4B10-AA2D-4AC913D3AF27}" srcOrd="41" destOrd="0" presId="urn:microsoft.com/office/officeart/2008/layout/CircleAccentTimeline"/>
    <dgm:cxn modelId="{1A2CC29C-C335-4D77-9806-464694CC67AA}" type="presParOf" srcId="{70819C4D-2A24-4AB6-B898-2333C1049A92}" destId="{C67F93E2-1B15-43D4-82DF-8EF5AED002D0}" srcOrd="42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E76EF1-5B5C-4A8C-B6F6-D04CCEB1E933}">
      <dsp:nvSpPr>
        <dsp:cNvPr id="0" name=""/>
        <dsp:cNvSpPr/>
      </dsp:nvSpPr>
      <dsp:spPr>
        <a:xfrm>
          <a:off x="79755" y="2048664"/>
          <a:ext cx="640080" cy="640080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E9F003-52FB-44AB-BBC7-628B7FF1320D}">
      <dsp:nvSpPr>
        <dsp:cNvPr id="0" name=""/>
        <dsp:cNvSpPr/>
      </dsp:nvSpPr>
      <dsp:spPr>
        <a:xfrm rot="17700000">
          <a:off x="282251" y="1321631"/>
          <a:ext cx="989677" cy="4769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0" rIns="0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b="1" kern="1200"/>
            <a:t>Početak aktivnosti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b="1" kern="1200"/>
            <a:t>studeni/novembar 2018.</a:t>
          </a:r>
        </a:p>
      </dsp:txBody>
      <dsp:txXfrm>
        <a:off x="282251" y="1321631"/>
        <a:ext cx="989677" cy="476947"/>
      </dsp:txXfrm>
    </dsp:sp>
    <dsp:sp modelId="{A514684B-4EB7-43C8-9E3B-D1D22CD3275D}">
      <dsp:nvSpPr>
        <dsp:cNvPr id="0" name=""/>
        <dsp:cNvSpPr/>
      </dsp:nvSpPr>
      <dsp:spPr>
        <a:xfrm>
          <a:off x="906146" y="2210401"/>
          <a:ext cx="316605" cy="31660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4588EC-9567-4D86-B7DF-1E5B56995D3F}">
      <dsp:nvSpPr>
        <dsp:cNvPr id="0" name=""/>
        <dsp:cNvSpPr/>
      </dsp:nvSpPr>
      <dsp:spPr>
        <a:xfrm rot="17700000">
          <a:off x="368399" y="2737250"/>
          <a:ext cx="856117" cy="41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860" bIns="0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b="1" kern="1200" dirty="0"/>
            <a:t>Prikupljanje podataka, prosinac/decembar 2018.</a:t>
          </a:r>
        </a:p>
      </dsp:txBody>
      <dsp:txXfrm>
        <a:off x="368399" y="2737250"/>
        <a:ext cx="856117" cy="412787"/>
      </dsp:txXfrm>
    </dsp:sp>
    <dsp:sp modelId="{2E2749E8-704A-4FED-923D-E389317DC466}">
      <dsp:nvSpPr>
        <dsp:cNvPr id="0" name=""/>
        <dsp:cNvSpPr/>
      </dsp:nvSpPr>
      <dsp:spPr>
        <a:xfrm rot="17700000">
          <a:off x="904380" y="1587370"/>
          <a:ext cx="856117" cy="41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FF4195-D2B5-41BB-89F3-3F0F8B656C92}">
      <dsp:nvSpPr>
        <dsp:cNvPr id="0" name=""/>
        <dsp:cNvSpPr/>
      </dsp:nvSpPr>
      <dsp:spPr>
        <a:xfrm>
          <a:off x="1409061" y="2048664"/>
          <a:ext cx="640080" cy="640080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5DB85E-527A-4BD4-BA93-A0B42FCFA65C}">
      <dsp:nvSpPr>
        <dsp:cNvPr id="0" name=""/>
        <dsp:cNvSpPr/>
      </dsp:nvSpPr>
      <dsp:spPr>
        <a:xfrm rot="17700000">
          <a:off x="1584822" y="1316891"/>
          <a:ext cx="1043146" cy="486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0" rIns="0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b="1" kern="1200"/>
            <a:t>Procjena postojećih informacijskih sustava upravljanja javnim financijama, veljača/februar 2019.</a:t>
          </a:r>
        </a:p>
      </dsp:txBody>
      <dsp:txXfrm>
        <a:off x="1584822" y="1316891"/>
        <a:ext cx="1043146" cy="486427"/>
      </dsp:txXfrm>
    </dsp:sp>
    <dsp:sp modelId="{8170B80C-11F5-4C29-920B-0A01356F30C1}">
      <dsp:nvSpPr>
        <dsp:cNvPr id="0" name=""/>
        <dsp:cNvSpPr/>
      </dsp:nvSpPr>
      <dsp:spPr>
        <a:xfrm>
          <a:off x="2251045" y="2210401"/>
          <a:ext cx="316605" cy="31660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64A8D8-DB47-42C2-AF5B-4719F8DAD2B0}">
      <dsp:nvSpPr>
        <dsp:cNvPr id="0" name=""/>
        <dsp:cNvSpPr/>
      </dsp:nvSpPr>
      <dsp:spPr>
        <a:xfrm rot="17700000">
          <a:off x="1713299" y="2737250"/>
          <a:ext cx="856117" cy="41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860" bIns="0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b="1" kern="1200"/>
            <a:t>posjet u veljači/februaru 2019.</a:t>
          </a:r>
        </a:p>
      </dsp:txBody>
      <dsp:txXfrm>
        <a:off x="1713299" y="2737250"/>
        <a:ext cx="856117" cy="412787"/>
      </dsp:txXfrm>
    </dsp:sp>
    <dsp:sp modelId="{427FBB13-DF3F-44EC-88AD-E53BE0968A0A}">
      <dsp:nvSpPr>
        <dsp:cNvPr id="0" name=""/>
        <dsp:cNvSpPr/>
      </dsp:nvSpPr>
      <dsp:spPr>
        <a:xfrm rot="17700000">
          <a:off x="2249279" y="1587370"/>
          <a:ext cx="856117" cy="41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5DEE0-F48E-4AE9-8522-3C9ED8980506}">
      <dsp:nvSpPr>
        <dsp:cNvPr id="0" name=""/>
        <dsp:cNvSpPr/>
      </dsp:nvSpPr>
      <dsp:spPr>
        <a:xfrm>
          <a:off x="2747074" y="2048664"/>
          <a:ext cx="640080" cy="640080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5B076A-F450-4A29-9D94-CAC877B37497}">
      <dsp:nvSpPr>
        <dsp:cNvPr id="0" name=""/>
        <dsp:cNvSpPr/>
      </dsp:nvSpPr>
      <dsp:spPr>
        <a:xfrm rot="17700000">
          <a:off x="2816282" y="1292213"/>
          <a:ext cx="989677" cy="4769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0" rIns="0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b="1" kern="1200"/>
            <a:t>Savjetodavna radionica o mogućnostima IISFU-a, travanj/april 2019.</a:t>
          </a:r>
        </a:p>
      </dsp:txBody>
      <dsp:txXfrm>
        <a:off x="2816282" y="1292213"/>
        <a:ext cx="989677" cy="476947"/>
      </dsp:txXfrm>
    </dsp:sp>
    <dsp:sp modelId="{2920DA43-5F57-4117-A21C-3700DDBD6EBC}">
      <dsp:nvSpPr>
        <dsp:cNvPr id="0" name=""/>
        <dsp:cNvSpPr/>
      </dsp:nvSpPr>
      <dsp:spPr>
        <a:xfrm>
          <a:off x="3580351" y="2210401"/>
          <a:ext cx="316605" cy="31660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B2484A-1F2B-4C43-86A2-0F084DD8DAB8}">
      <dsp:nvSpPr>
        <dsp:cNvPr id="0" name=""/>
        <dsp:cNvSpPr/>
      </dsp:nvSpPr>
      <dsp:spPr>
        <a:xfrm rot="17700000">
          <a:off x="3042605" y="2792295"/>
          <a:ext cx="856117" cy="41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860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b="1" kern="1200"/>
            <a:t>Radionice o IISFU-u i OZP-u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b="1" kern="1200"/>
            <a:t>lipanj/juni 2019.</a:t>
          </a:r>
        </a:p>
      </dsp:txBody>
      <dsp:txXfrm>
        <a:off x="3042605" y="2792295"/>
        <a:ext cx="856117" cy="412787"/>
      </dsp:txXfrm>
    </dsp:sp>
    <dsp:sp modelId="{EB7E01CA-8384-4817-977F-72EFAE29D5C0}">
      <dsp:nvSpPr>
        <dsp:cNvPr id="0" name=""/>
        <dsp:cNvSpPr/>
      </dsp:nvSpPr>
      <dsp:spPr>
        <a:xfrm rot="17700000">
          <a:off x="3578585" y="1587370"/>
          <a:ext cx="856117" cy="41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99C66-5D5B-4DFF-8241-41ADDDD03805}">
      <dsp:nvSpPr>
        <dsp:cNvPr id="0" name=""/>
        <dsp:cNvSpPr/>
      </dsp:nvSpPr>
      <dsp:spPr>
        <a:xfrm>
          <a:off x="4115458" y="2203675"/>
          <a:ext cx="316605" cy="31660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856E67-A704-46AD-8E5B-F6E353B8C2BC}">
      <dsp:nvSpPr>
        <dsp:cNvPr id="0" name=""/>
        <dsp:cNvSpPr/>
      </dsp:nvSpPr>
      <dsp:spPr>
        <a:xfrm rot="17700000">
          <a:off x="4078847" y="1497321"/>
          <a:ext cx="819871" cy="429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860" bIns="0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b="1" kern="1200"/>
            <a:t>posjet u listopadu/oktobru 2019.</a:t>
          </a:r>
        </a:p>
      </dsp:txBody>
      <dsp:txXfrm>
        <a:off x="4078847" y="1497321"/>
        <a:ext cx="819871" cy="429689"/>
      </dsp:txXfrm>
    </dsp:sp>
    <dsp:sp modelId="{5076D3DF-516E-4F98-963C-692F25FE128A}">
      <dsp:nvSpPr>
        <dsp:cNvPr id="0" name=""/>
        <dsp:cNvSpPr/>
      </dsp:nvSpPr>
      <dsp:spPr>
        <a:xfrm rot="17700000">
          <a:off x="4051730" y="1600223"/>
          <a:ext cx="856117" cy="41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B789C-993D-42FC-B599-6AC718D5CF32}">
      <dsp:nvSpPr>
        <dsp:cNvPr id="0" name=""/>
        <dsp:cNvSpPr/>
      </dsp:nvSpPr>
      <dsp:spPr>
        <a:xfrm>
          <a:off x="4727165" y="2065812"/>
          <a:ext cx="640080" cy="640080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99B10D-888A-4292-A10D-5776FDA1E71C}">
      <dsp:nvSpPr>
        <dsp:cNvPr id="0" name=""/>
        <dsp:cNvSpPr/>
      </dsp:nvSpPr>
      <dsp:spPr>
        <a:xfrm rot="17700000">
          <a:off x="4873963" y="1045848"/>
          <a:ext cx="1320243" cy="646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0" rIns="0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b="1" kern="1200"/>
            <a:t>Radionica o (budućim) zahtjevima i planu aktivnosti IISFU-a, prosinac/decembar 2019.</a:t>
          </a:r>
        </a:p>
      </dsp:txBody>
      <dsp:txXfrm>
        <a:off x="4873963" y="1045848"/>
        <a:ext cx="1320243" cy="646668"/>
      </dsp:txXfrm>
    </dsp:sp>
    <dsp:sp modelId="{14BBA489-5974-4499-AEDE-5CE1C0F82DC9}">
      <dsp:nvSpPr>
        <dsp:cNvPr id="0" name=""/>
        <dsp:cNvSpPr/>
      </dsp:nvSpPr>
      <dsp:spPr>
        <a:xfrm>
          <a:off x="5702738" y="2206407"/>
          <a:ext cx="316559" cy="31655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FD227A-9249-445E-8A73-B2D75110F966}">
      <dsp:nvSpPr>
        <dsp:cNvPr id="0" name=""/>
        <dsp:cNvSpPr/>
      </dsp:nvSpPr>
      <dsp:spPr>
        <a:xfrm rot="17700000">
          <a:off x="5844561" y="1492918"/>
          <a:ext cx="856117" cy="41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860" bIns="0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b="1" kern="1200"/>
            <a:t>Ažuriranje zahtjeva IISFU-a, travanj/april 2020.</a:t>
          </a:r>
        </a:p>
      </dsp:txBody>
      <dsp:txXfrm>
        <a:off x="5844561" y="1492918"/>
        <a:ext cx="856117" cy="412787"/>
      </dsp:txXfrm>
    </dsp:sp>
    <dsp:sp modelId="{8C71D90F-36BB-48DA-8A8B-211702335F5D}">
      <dsp:nvSpPr>
        <dsp:cNvPr id="0" name=""/>
        <dsp:cNvSpPr/>
      </dsp:nvSpPr>
      <dsp:spPr>
        <a:xfrm rot="17700000">
          <a:off x="5527797" y="1587370"/>
          <a:ext cx="856117" cy="41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F7F6A-F885-4242-880B-1B74D46BCEFE}">
      <dsp:nvSpPr>
        <dsp:cNvPr id="0" name=""/>
        <dsp:cNvSpPr/>
      </dsp:nvSpPr>
      <dsp:spPr>
        <a:xfrm>
          <a:off x="6177045" y="2200240"/>
          <a:ext cx="320039" cy="32003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F940C7-C021-4861-BEBC-B3ACDD76CCE6}">
      <dsp:nvSpPr>
        <dsp:cNvPr id="0" name=""/>
        <dsp:cNvSpPr/>
      </dsp:nvSpPr>
      <dsp:spPr>
        <a:xfrm rot="17700000">
          <a:off x="5210919" y="2943215"/>
          <a:ext cx="1240951" cy="5786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860" bIns="0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b="1" kern="1200"/>
            <a:t>Pismo Svjetskoj banci o Odluci ministra kojom se uspostavlja jedinica za IISFU</a:t>
          </a:r>
        </a:p>
      </dsp:txBody>
      <dsp:txXfrm>
        <a:off x="5210919" y="2943215"/>
        <a:ext cx="1240951" cy="578665"/>
      </dsp:txXfrm>
    </dsp:sp>
    <dsp:sp modelId="{FDB3D953-AF7A-4E26-8DEC-79BB6DF9281F}">
      <dsp:nvSpPr>
        <dsp:cNvPr id="0" name=""/>
        <dsp:cNvSpPr/>
      </dsp:nvSpPr>
      <dsp:spPr>
        <a:xfrm rot="17700000">
          <a:off x="6157429" y="1217695"/>
          <a:ext cx="856117" cy="41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B74234-F931-40AE-A377-09A52132D763}">
      <dsp:nvSpPr>
        <dsp:cNvPr id="0" name=""/>
        <dsp:cNvSpPr/>
      </dsp:nvSpPr>
      <dsp:spPr>
        <a:xfrm>
          <a:off x="6630623" y="2208684"/>
          <a:ext cx="320039" cy="32003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C72553-E235-4C45-8842-7BE0D0D6DF1C}">
      <dsp:nvSpPr>
        <dsp:cNvPr id="0" name=""/>
        <dsp:cNvSpPr/>
      </dsp:nvSpPr>
      <dsp:spPr>
        <a:xfrm rot="17700000">
          <a:off x="6292969" y="3005089"/>
          <a:ext cx="856117" cy="41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2860" bIns="0" numCol="1" spcCol="1270" anchor="ctr" anchorCtr="0">
          <a:noAutofit/>
        </a:bodyPr>
        <a:lstStyle/>
        <a:p>
          <a:pPr marL="0" lvl="0" indent="0" algn="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b="1" kern="1200"/>
            <a:t>Ažuriranje zahtjeva IISFU-a, siječanj/januar 2021.</a:t>
          </a:r>
        </a:p>
      </dsp:txBody>
      <dsp:txXfrm>
        <a:off x="6292969" y="3005089"/>
        <a:ext cx="856117" cy="412787"/>
      </dsp:txXfrm>
    </dsp:sp>
    <dsp:sp modelId="{AFC96E1F-A87B-4A86-8119-F922F3F23E91}">
      <dsp:nvSpPr>
        <dsp:cNvPr id="0" name=""/>
        <dsp:cNvSpPr/>
      </dsp:nvSpPr>
      <dsp:spPr>
        <a:xfrm rot="17700000">
          <a:off x="6630574" y="1587370"/>
          <a:ext cx="856117" cy="412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F908D-ABE6-4D0D-A28D-0E75F4D70D19}">
      <dsp:nvSpPr>
        <dsp:cNvPr id="0" name=""/>
        <dsp:cNvSpPr/>
      </dsp:nvSpPr>
      <dsp:spPr>
        <a:xfrm>
          <a:off x="7135256" y="2048664"/>
          <a:ext cx="640080" cy="640080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551736-DD3B-4522-A3A6-3B58EC13CE6A}">
      <dsp:nvSpPr>
        <dsp:cNvPr id="0" name=""/>
        <dsp:cNvSpPr/>
      </dsp:nvSpPr>
      <dsp:spPr>
        <a:xfrm rot="17700000">
          <a:off x="7086668" y="915641"/>
          <a:ext cx="1320243" cy="646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0" rIns="0" bIns="0" numCol="1" spcCol="1270" anchor="ctr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900" b="1" kern="1200"/>
            <a:t>Misija prethodne identifikacije Svjetske banke o potencijalnom pozajmljivanju za IISFU i IISR-a (25. siječnja/januara – 5. veljače/februara 2021.)</a:t>
          </a:r>
        </a:p>
      </dsp:txBody>
      <dsp:txXfrm>
        <a:off x="7086668" y="915641"/>
        <a:ext cx="1320243" cy="646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6F266-95E0-40F0-B356-60BAAF622007}" type="datetimeFigureOut">
              <a:rPr lang="mk-MK" smtClean="0"/>
              <a:t>08.6.2021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66ED6-79E9-4453-82E0-13636381076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596883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66ED6-79E9-4453-82E0-13636381076E}" type="slidenum">
              <a:rPr lang="mk-MK" smtClean="0"/>
              <a:t>12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681137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2E35DD-7C66-462D-A2CD-8EF33A65FCF1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550"/>
            <a:ext cx="7489825" cy="1281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11613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1213" y="1719263"/>
            <a:ext cx="4011612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0866C-ECDC-4324-9704-69EC16DD92C6}" type="slidenum">
              <a:rPr lang="en-GB" altLang="mk-MK"/>
              <a:pPr>
                <a:defRPr/>
              </a:pPr>
              <a:t>‹#›</a:t>
            </a:fld>
            <a:endParaRPr lang="en-GB" altLang="mk-MK"/>
          </a:p>
        </p:txBody>
      </p:sp>
    </p:spTree>
    <p:extLst>
      <p:ext uri="{BB962C8B-B14F-4D97-AF65-F5344CB8AC3E}">
        <p14:creationId xmlns:p14="http://schemas.microsoft.com/office/powerpoint/2010/main" val="2115520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2E35DD-7C66-462D-A2CD-8EF33A65FCF1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2E35DD-7C66-462D-A2CD-8EF33A65FCF1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2E35DD-7C66-462D-A2CD-8EF33A65FCF1}" type="datetimeFigureOut">
              <a:rPr lang="en-US" smtClean="0"/>
              <a:pPr/>
              <a:t>6/8/2021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215" y="908720"/>
            <a:ext cx="8163790" cy="2520280"/>
          </a:xfrm>
        </p:spPr>
        <p:txBody>
          <a:bodyPr>
            <a:normAutofit/>
          </a:bodyPr>
          <a:lstStyle/>
          <a:p>
            <a:pPr algn="ctr"/>
            <a:r>
              <a:rPr lang="hr-HR" sz="2800" b="0">
                <a:latin typeface="Calibri" panose="020F0502020204030204" pitchFamily="34" charset="0"/>
                <a:cs typeface="Arial" panose="020B0604020202020204" pitchFamily="34" charset="0"/>
              </a:rPr>
              <a:t>Ministarstvo financija</a:t>
            </a:r>
            <a:br>
              <a:rPr lang="hr-HR" sz="2800" b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hr-HR" sz="2800" b="0">
                <a:latin typeface="Calibri" panose="020F0502020204030204" pitchFamily="34" charset="0"/>
                <a:cs typeface="Arial" panose="020B0604020202020204" pitchFamily="34" charset="0"/>
              </a:rPr>
              <a:t>Sjeverna Makedonija</a:t>
            </a:r>
            <a:br>
              <a:rPr lang="hr-HR" sz="310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270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2700"/>
            </a:br>
            <a:r>
              <a:rPr lang="hr-HR" sz="3200"/>
              <a:t>Razvoj IISFU-a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5658296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hr-HR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07.06.2021.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89825" cy="576064"/>
          </a:xfrm>
        </p:spPr>
        <p:txBody>
          <a:bodyPr>
            <a:normAutofit/>
          </a:bodyPr>
          <a:lstStyle/>
          <a:p>
            <a:pPr algn="ctr"/>
            <a:r>
              <a:rPr lang="hr-HR" sz="2600" b="0">
                <a:latin typeface="Calibri" panose="020F0502020204030204" pitchFamily="34" charset="0"/>
              </a:rPr>
              <a:t>Uvođenje IISFU-a pridonijet će: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9552" y="1196752"/>
            <a:ext cx="7931224" cy="5400600"/>
          </a:xfrm>
        </p:spPr>
        <p:txBody>
          <a:bodyPr>
            <a:normAutofit/>
          </a:bodyPr>
          <a:lstStyle/>
          <a:p>
            <a:pPr lvl="0" algn="just"/>
            <a:r>
              <a:rPr lang="hr-HR" sz="1800">
                <a:latin typeface="Calibri" panose="020F0502020204030204" pitchFamily="34" charset="0"/>
              </a:rPr>
              <a:t>poboljšanju efikasnosti poslovnih procesa</a:t>
            </a:r>
          </a:p>
          <a:p>
            <a:pPr lvl="0" algn="just"/>
            <a:r>
              <a:rPr lang="hr-HR" sz="1800">
                <a:latin typeface="Calibri" panose="020F0502020204030204" pitchFamily="34" charset="0"/>
              </a:rPr>
              <a:t>pripremi višegodišnje projekcije i planiranje proračuna</a:t>
            </a:r>
          </a:p>
          <a:p>
            <a:pPr lvl="0" algn="just"/>
            <a:r>
              <a:rPr lang="hr-HR" sz="1800">
                <a:latin typeface="Calibri" panose="020F0502020204030204" pitchFamily="34" charset="0"/>
              </a:rPr>
              <a:t>planiranju proračuna i fiskalne strategije prema politici</a:t>
            </a:r>
          </a:p>
          <a:p>
            <a:pPr lvl="0" algn="just"/>
            <a:r>
              <a:rPr lang="hr-HR" sz="1800">
                <a:latin typeface="Calibri" panose="020F0502020204030204" pitchFamily="34" charset="0"/>
              </a:rPr>
              <a:t>uvesti aktivno upravljanje novčanim sredstvima.</a:t>
            </a:r>
          </a:p>
          <a:p>
            <a:pPr lvl="0" algn="just"/>
            <a:r>
              <a:rPr lang="hr-HR" sz="1800">
                <a:latin typeface="Calibri" panose="020F0502020204030204" pitchFamily="34" charset="0"/>
              </a:rPr>
              <a:t>sposobnosti kontroliranja preuzetih obveza i ostalih fiskalnih rizika/pitanja</a:t>
            </a:r>
          </a:p>
          <a:p>
            <a:pPr lvl="0" algn="just"/>
            <a:r>
              <a:rPr lang="hr-HR" sz="1800">
                <a:latin typeface="Calibri" panose="020F0502020204030204" pitchFamily="34" charset="0"/>
              </a:rPr>
              <a:t>poboljšanju pokrivenosti i kvalitete financijskog izvještavanja</a:t>
            </a:r>
          </a:p>
          <a:p>
            <a:pPr lvl="0" algn="just"/>
            <a:r>
              <a:rPr lang="hr-HR" sz="1800">
                <a:latin typeface="Calibri" panose="020F0502020204030204" pitchFamily="34" charset="0"/>
              </a:rPr>
              <a:t>uvođenju planiranja i upravljanja javnim ulaganjima</a:t>
            </a:r>
          </a:p>
          <a:p>
            <a:pPr lvl="0" algn="just"/>
            <a:r>
              <a:rPr lang="hr-HR" sz="1800">
                <a:latin typeface="Calibri" panose="020F0502020204030204" pitchFamily="34" charset="0"/>
              </a:rPr>
              <a:t>poboljšati upravljanje imovinom i obvezama</a:t>
            </a:r>
          </a:p>
          <a:p>
            <a:pPr lvl="0" algn="just"/>
            <a:r>
              <a:rPr lang="hr-HR" sz="1800">
                <a:latin typeface="Calibri" panose="020F0502020204030204" pitchFamily="34" charset="0"/>
              </a:rPr>
              <a:t>ojačati računovodstvo i izvještavanje</a:t>
            </a:r>
          </a:p>
          <a:p>
            <a:pPr lvl="0" algn="just"/>
            <a:r>
              <a:rPr lang="hr-HR" sz="1800">
                <a:latin typeface="Calibri" panose="020F0502020204030204" pitchFamily="34" charset="0"/>
              </a:rPr>
              <a:t>povećati transparentnost javnih financija</a:t>
            </a:r>
          </a:p>
        </p:txBody>
      </p:sp>
    </p:spTree>
    <p:extLst>
      <p:ext uri="{BB962C8B-B14F-4D97-AF65-F5344CB8AC3E}">
        <p14:creationId xmlns:p14="http://schemas.microsoft.com/office/powerpoint/2010/main" val="678875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82551"/>
            <a:ext cx="7839521" cy="394122"/>
          </a:xfrm>
        </p:spPr>
        <p:txBody>
          <a:bodyPr>
            <a:noAutofit/>
          </a:bodyPr>
          <a:lstStyle/>
          <a:p>
            <a:pPr algn="ctr"/>
            <a:r>
              <a:rPr lang="hr-HR" sz="2600" b="0">
                <a:latin typeface="Calibri" panose="020F0502020204030204" pitchFamily="34" charset="0"/>
              </a:rPr>
              <a:t>Prednosti modula IISFU-a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92696"/>
            <a:ext cx="2483768" cy="5616624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hr-HR" sz="1400" b="1">
                <a:latin typeface="Calibri" panose="020F0502020204030204" pitchFamily="34" charset="0"/>
              </a:rPr>
              <a:t>Modul za planiranje i izradu proračuna</a:t>
            </a:r>
          </a:p>
          <a:p>
            <a:pPr marL="171450" indent="-171450">
              <a:buFontTx/>
              <a:buChar char="-"/>
            </a:pP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hr-HR" sz="1400">
                <a:solidFill>
                  <a:srgbClr val="0070C0"/>
                </a:solidFill>
                <a:latin typeface="Calibri" panose="020F0502020204030204" pitchFamily="34" charset="0"/>
              </a:rPr>
              <a:t>Centralizirana baza podataka koja sadržava registre i kategorizacije </a:t>
            </a:r>
          </a:p>
          <a:p>
            <a:pPr marL="171450" indent="-171450">
              <a:buFontTx/>
              <a:buChar char="-"/>
            </a:pP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hr-HR" sz="1400">
                <a:solidFill>
                  <a:srgbClr val="0070C0"/>
                </a:solidFill>
                <a:latin typeface="Calibri" panose="020F0502020204030204" pitchFamily="34" charset="0"/>
              </a:rPr>
              <a:t>ojačana izrada srednjoročnog proračuna </a:t>
            </a:r>
          </a:p>
          <a:p>
            <a:pPr marL="171450" indent="-171450">
              <a:buFontTx/>
              <a:buChar char="-"/>
            </a:pP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hr-HR" sz="1400">
                <a:solidFill>
                  <a:srgbClr val="0070C0"/>
                </a:solidFill>
                <a:latin typeface="Calibri" panose="020F0502020204030204" pitchFamily="34" charset="0"/>
              </a:rPr>
              <a:t>planiranje proračuna prema programima (prema načelu „program, projekt, aktivnost”)</a:t>
            </a:r>
          </a:p>
          <a:p>
            <a:pPr marL="171450" indent="-171450">
              <a:buFontTx/>
              <a:buChar char="-"/>
            </a:pPr>
            <a:endParaRPr lang="mk-MK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hr-HR" sz="1400">
                <a:solidFill>
                  <a:srgbClr val="0070C0"/>
                </a:solidFill>
                <a:latin typeface="Calibri" panose="020F0502020204030204" pitchFamily="34" charset="0"/>
              </a:rPr>
              <a:t>pokazatelji učinka</a:t>
            </a:r>
          </a:p>
          <a:p>
            <a:pPr marL="171450" indent="-171450">
              <a:buFontTx/>
              <a:buChar char="-"/>
            </a:pP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hr-HR" sz="1400">
                <a:solidFill>
                  <a:srgbClr val="0070C0"/>
                </a:solidFill>
                <a:latin typeface="Calibri" panose="020F0502020204030204" pitchFamily="34" charset="0"/>
              </a:rPr>
              <a:t>modul za upravljanje javnim ulaganjima (upravljanje modulom za javna ulaganja / upravljanje projektima i povezani monitoring)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90363" y="692695"/>
            <a:ext cx="1965613" cy="5544615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hr-HR" sz="1400" b="1">
                <a:latin typeface="Calibri" panose="020F0502020204030204" pitchFamily="34" charset="0"/>
              </a:rPr>
              <a:t>Modul za izvršenje proračuna</a:t>
            </a:r>
          </a:p>
          <a:p>
            <a:pPr marL="109728" indent="0">
              <a:buNone/>
            </a:pPr>
            <a:endParaRPr lang="mk-MK" sz="1400" dirty="0"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hr-HR" sz="1400">
                <a:solidFill>
                  <a:srgbClr val="0070C0"/>
                </a:solidFill>
                <a:latin typeface="Calibri" panose="020F0502020204030204" pitchFamily="34" charset="0"/>
              </a:rPr>
              <a:t>kontrola prethodnog preuzimanja obveza</a:t>
            </a:r>
            <a:r>
              <a:rPr lang="hr-HR" sz="1400">
                <a:latin typeface="Calibri" panose="020F0502020204030204" pitchFamily="34" charset="0"/>
              </a:rPr>
              <a:t> </a:t>
            </a:r>
          </a:p>
          <a:p>
            <a:pPr marL="171450" indent="-171450">
              <a:buFontTx/>
              <a:buChar char="-"/>
            </a:pPr>
            <a:endParaRPr lang="en-US" sz="1400" dirty="0"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hr-HR" sz="1400">
                <a:solidFill>
                  <a:srgbClr val="0070C0"/>
                </a:solidFill>
                <a:latin typeface="Calibri" panose="020F0502020204030204" pitchFamily="34" charset="0"/>
              </a:rPr>
              <a:t>evidentiranje faktura</a:t>
            </a:r>
          </a:p>
          <a:p>
            <a:pPr marL="171450" indent="-171450">
              <a:buFontTx/>
              <a:buChar char="-"/>
            </a:pPr>
            <a:endParaRPr lang="mk-MK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hr-HR" sz="1400">
                <a:solidFill>
                  <a:srgbClr val="0070C0"/>
                </a:solidFill>
                <a:latin typeface="Calibri" panose="020F0502020204030204" pitchFamily="34" charset="0"/>
              </a:rPr>
              <a:t>aktivno upravljanje novčanim sredstvima</a:t>
            </a:r>
            <a:r>
              <a:rPr lang="hr-HR" sz="140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</a:p>
          <a:p>
            <a:pPr marL="171450" indent="-171450">
              <a:buFontTx/>
              <a:buChar char="-"/>
            </a:pPr>
            <a:endParaRPr lang="en-US" sz="1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hr-HR" sz="1400">
                <a:solidFill>
                  <a:srgbClr val="0070C0"/>
                </a:solidFill>
                <a:latin typeface="Calibri" panose="020F0502020204030204" pitchFamily="34" charset="0"/>
              </a:rPr>
              <a:t>računovodstveni modul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061546" y="548681"/>
            <a:ext cx="1495148" cy="56166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hr-HR" sz="1400" b="1">
                <a:latin typeface="Calibri" panose="020F0502020204030204" pitchFamily="34" charset="0"/>
              </a:rPr>
              <a:t>Modul za</a:t>
            </a:r>
            <a:r>
              <a:rPr lang="hr-HR" sz="1200" b="1">
                <a:latin typeface="Calibri" panose="020F0502020204030204" pitchFamily="34" charset="0"/>
              </a:rPr>
              <a:t> transparentno izvještavanje</a:t>
            </a:r>
          </a:p>
          <a:p>
            <a:pPr marL="171450" indent="-171450">
              <a:buFontTx/>
              <a:buChar char="-"/>
            </a:pPr>
            <a:endParaRPr lang="en-US" sz="12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hr-HR" sz="1200">
                <a:solidFill>
                  <a:srgbClr val="0070C0"/>
                </a:solidFill>
                <a:latin typeface="Calibri" panose="020F0502020204030204" pitchFamily="34" charset="0"/>
              </a:rPr>
              <a:t>financijski izvještaji (skladište podataka)</a:t>
            </a:r>
          </a:p>
          <a:p>
            <a:pPr marL="171450" indent="-171450">
              <a:buFontTx/>
              <a:buChar char="-"/>
            </a:pPr>
            <a:r>
              <a:rPr lang="hr-HR" sz="1200">
                <a:solidFill>
                  <a:srgbClr val="0070C0"/>
                </a:solidFill>
                <a:latin typeface="Calibri" panose="020F0502020204030204" pitchFamily="34" charset="0"/>
              </a:rPr>
              <a:t>simplificirani izvještaji (vizualizacijski alati)</a:t>
            </a:r>
          </a:p>
          <a:p>
            <a:endParaRPr lang="mk-MK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891511" y="2060848"/>
            <a:ext cx="2111027" cy="380007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mk-MK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283968" y="727826"/>
            <a:ext cx="1965613" cy="550948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hr-HR" sz="1400" b="1">
                <a:latin typeface="Calibri" panose="020F0502020204030204" pitchFamily="34" charset="0"/>
              </a:rPr>
              <a:t>Ostali moduli</a:t>
            </a:r>
          </a:p>
          <a:p>
            <a:pPr marL="109728" indent="0">
              <a:buNone/>
            </a:pPr>
            <a:endParaRPr lang="mk-MK" sz="1400" b="1" dirty="0"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hr-HR" sz="1400">
                <a:solidFill>
                  <a:srgbClr val="0070C0"/>
                </a:solidFill>
                <a:latin typeface="Calibri" panose="020F0502020204030204" pitchFamily="34" charset="0"/>
              </a:rPr>
              <a:t>podmodul za pozajmljivanje </a:t>
            </a:r>
          </a:p>
          <a:p>
            <a:pPr marL="171450" indent="-171450">
              <a:buFontTx/>
              <a:buChar char="-"/>
            </a:pP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hr-HR" sz="1400">
                <a:solidFill>
                  <a:srgbClr val="0070C0"/>
                </a:solidFill>
                <a:latin typeface="Calibri" panose="020F0502020204030204" pitchFamily="34" charset="0"/>
              </a:rPr>
              <a:t>izvještaji povezani s javnim dugom</a:t>
            </a:r>
          </a:p>
          <a:p>
            <a:pPr marL="171450" indent="-171450">
              <a:buFontTx/>
              <a:buChar char="-"/>
            </a:pP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hr-HR" sz="1400">
                <a:solidFill>
                  <a:srgbClr val="0070C0"/>
                </a:solidFill>
                <a:latin typeface="Calibri" panose="020F0502020204030204" pitchFamily="34" charset="0"/>
              </a:rPr>
              <a:t>podmodul za jamstva </a:t>
            </a:r>
          </a:p>
          <a:p>
            <a:pPr marL="171450" indent="-171450">
              <a:buFontTx/>
              <a:buChar char="-"/>
            </a:pP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hr-HR" sz="1400">
                <a:solidFill>
                  <a:srgbClr val="0070C0"/>
                </a:solidFill>
                <a:latin typeface="Calibri" panose="020F0502020204030204" pitchFamily="34" charset="0"/>
              </a:rPr>
              <a:t>modul za upravljanje imovinom i obvezama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7624210" y="548681"/>
            <a:ext cx="1423221" cy="5437478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hr-HR" sz="1400" b="1">
                <a:latin typeface="Calibri" panose="020F0502020204030204" pitchFamily="34" charset="0"/>
              </a:rPr>
              <a:t>Povezanost s ostalim sustavima</a:t>
            </a:r>
          </a:p>
          <a:p>
            <a:pPr marL="171450" indent="-171450">
              <a:buFontTx/>
              <a:buChar char="-"/>
            </a:pPr>
            <a:r>
              <a:rPr lang="hr-HR" sz="1400">
                <a:solidFill>
                  <a:srgbClr val="0070C0"/>
                </a:solidFill>
                <a:latin typeface="Calibri" panose="020F0502020204030204" pitchFamily="34" charset="0"/>
              </a:rPr>
              <a:t>razmjena podataka s ostalim sustavima u sektoru upravljanja javnim financijama i ostalim institucijama (javne istraživačke organizacije, kreditne unije, Ured za javnu nabavu, Ministarstvo za informatičko društvo i upravu i druge)</a:t>
            </a:r>
          </a:p>
          <a:p>
            <a:endParaRPr lang="mk-MK" sz="1400" dirty="0"/>
          </a:p>
        </p:txBody>
      </p:sp>
    </p:spTree>
    <p:extLst>
      <p:ext uri="{BB962C8B-B14F-4D97-AF65-F5344CB8AC3E}">
        <p14:creationId xmlns:p14="http://schemas.microsoft.com/office/powerpoint/2010/main" val="1399134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064" y="402795"/>
            <a:ext cx="7983489" cy="35605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hr-HR" sz="2400" b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Vremenski okvir aktivnosti IISFU-a</a:t>
            </a:r>
          </a:p>
        </p:txBody>
      </p:sp>
      <p:cxnSp>
        <p:nvCxnSpPr>
          <p:cNvPr id="46083" name="Straight Arrow Connector 6"/>
          <p:cNvCxnSpPr>
            <a:cxnSpLocks noChangeShapeType="1"/>
          </p:cNvCxnSpPr>
          <p:nvPr/>
        </p:nvCxnSpPr>
        <p:spPr bwMode="auto">
          <a:xfrm flipV="1">
            <a:off x="249064" y="3140968"/>
            <a:ext cx="8312150" cy="47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85" name="Straight Arrow Connector 8"/>
          <p:cNvCxnSpPr>
            <a:cxnSpLocks/>
          </p:cNvCxnSpPr>
          <p:nvPr/>
        </p:nvCxnSpPr>
        <p:spPr bwMode="auto">
          <a:xfrm>
            <a:off x="1475656" y="3140968"/>
            <a:ext cx="0" cy="5831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87" name="TextBox 8"/>
          <p:cNvSpPr txBox="1">
            <a:spLocks noChangeArrowheads="1"/>
          </p:cNvSpPr>
          <p:nvPr/>
        </p:nvSpPr>
        <p:spPr bwMode="auto">
          <a:xfrm>
            <a:off x="178419" y="2574442"/>
            <a:ext cx="9660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ožujak/ mart 2021.</a:t>
            </a:r>
          </a:p>
        </p:txBody>
      </p:sp>
      <p:sp>
        <p:nvSpPr>
          <p:cNvPr id="46088" name="TextBox 12"/>
          <p:cNvSpPr txBox="1">
            <a:spLocks noChangeArrowheads="1"/>
          </p:cNvSpPr>
          <p:nvPr/>
        </p:nvSpPr>
        <p:spPr bwMode="auto">
          <a:xfrm>
            <a:off x="178420" y="3889761"/>
            <a:ext cx="958346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hr-HR" sz="900" dirty="0">
                <a:solidFill>
                  <a:schemeClr val="tx1"/>
                </a:solidFill>
                <a:latin typeface="Calibri" panose="020F0502020204030204" pitchFamily="34" charset="0"/>
              </a:rPr>
              <a:t>Uspostavljanje Radne skupine za IISFU u svrhu koordinacije </a:t>
            </a:r>
            <a:r>
              <a:rPr lang="hr-HR" sz="1100" dirty="0">
                <a:solidFill>
                  <a:schemeClr val="tx1"/>
                </a:solidFill>
                <a:latin typeface="Calibri" panose="020F0502020204030204" pitchFamily="34" charset="0"/>
              </a:rPr>
              <a:t>aktivnosti</a:t>
            </a:r>
            <a:r>
              <a:rPr lang="hr-HR" sz="900" dirty="0">
                <a:solidFill>
                  <a:schemeClr val="tx1"/>
                </a:solidFill>
                <a:latin typeface="Calibri" panose="020F0502020204030204" pitchFamily="34" charset="0"/>
              </a:rPr>
              <a:t> pripreme</a:t>
            </a:r>
          </a:p>
        </p:txBody>
      </p:sp>
      <p:sp>
        <p:nvSpPr>
          <p:cNvPr id="46089" name="TextBox 13"/>
          <p:cNvSpPr txBox="1">
            <a:spLocks noChangeArrowheads="1"/>
          </p:cNvSpPr>
          <p:nvPr/>
        </p:nvSpPr>
        <p:spPr bwMode="auto">
          <a:xfrm>
            <a:off x="1126212" y="2205110"/>
            <a:ext cx="87800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lipanj/</a:t>
            </a:r>
          </a:p>
          <a:p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juni-srpanj</a:t>
            </a:r>
          </a:p>
          <a:p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/juli</a:t>
            </a:r>
          </a:p>
          <a:p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2021.</a:t>
            </a:r>
          </a:p>
        </p:txBody>
      </p:sp>
      <p:sp>
        <p:nvSpPr>
          <p:cNvPr id="46090" name="TextBox 14"/>
          <p:cNvSpPr txBox="1">
            <a:spLocks noChangeArrowheads="1"/>
          </p:cNvSpPr>
          <p:nvPr/>
        </p:nvSpPr>
        <p:spPr bwMode="auto">
          <a:xfrm>
            <a:off x="1136766" y="3889761"/>
            <a:ext cx="80411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hr-HR"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Donošenje OZP-a</a:t>
            </a:r>
          </a:p>
        </p:txBody>
      </p:sp>
      <p:sp>
        <p:nvSpPr>
          <p:cNvPr id="46092" name="TextBox 17"/>
          <p:cNvSpPr txBox="1">
            <a:spLocks noChangeArrowheads="1"/>
          </p:cNvSpPr>
          <p:nvPr/>
        </p:nvSpPr>
        <p:spPr bwMode="auto">
          <a:xfrm>
            <a:off x="4228478" y="3889761"/>
            <a:ext cx="113991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hr-HR"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Zakon o zaduživanju za IISFU i IISR</a:t>
            </a:r>
          </a:p>
          <a:p>
            <a:endParaRPr lang="mk-MK" altLang="mk-MK" sz="11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6094" name="TextBox 19"/>
          <p:cNvSpPr txBox="1">
            <a:spLocks noChangeArrowheads="1"/>
          </p:cNvSpPr>
          <p:nvPr/>
        </p:nvSpPr>
        <p:spPr bwMode="auto">
          <a:xfrm>
            <a:off x="2866218" y="1556643"/>
            <a:ext cx="61206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hr-HR"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Savjetodavna potpora i monitoring tijekom razvoja IISFU-a </a:t>
            </a: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2049510" y="2196372"/>
            <a:ext cx="80458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srpanj/ juli – kolovoz/ august</a:t>
            </a:r>
          </a:p>
          <a:p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2021.</a:t>
            </a:r>
          </a:p>
        </p:txBody>
      </p:sp>
      <p:sp>
        <p:nvSpPr>
          <p:cNvPr id="20" name="TextBox 14"/>
          <p:cNvSpPr txBox="1">
            <a:spLocks noChangeArrowheads="1"/>
          </p:cNvSpPr>
          <p:nvPr/>
        </p:nvSpPr>
        <p:spPr bwMode="auto">
          <a:xfrm>
            <a:off x="2999489" y="3889761"/>
            <a:ext cx="969288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hr-HR"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Uspostavljanje Jedinice za IISFU</a:t>
            </a:r>
          </a:p>
        </p:txBody>
      </p:sp>
      <p:sp>
        <p:nvSpPr>
          <p:cNvPr id="23" name="TextBox 14"/>
          <p:cNvSpPr txBox="1">
            <a:spLocks noChangeArrowheads="1"/>
          </p:cNvSpPr>
          <p:nvPr/>
        </p:nvSpPr>
        <p:spPr bwMode="auto">
          <a:xfrm>
            <a:off x="1915168" y="3889761"/>
            <a:ext cx="93892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hr-HR"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Uspostavljanje Jedinice za provedbu projekta Svjetske banke</a:t>
            </a:r>
          </a:p>
        </p:txBody>
      </p:sp>
      <p:sp>
        <p:nvSpPr>
          <p:cNvPr id="24" name="TextBox 13"/>
          <p:cNvSpPr txBox="1">
            <a:spLocks noChangeArrowheads="1"/>
          </p:cNvSpPr>
          <p:nvPr/>
        </p:nvSpPr>
        <p:spPr bwMode="auto">
          <a:xfrm>
            <a:off x="2952010" y="2574442"/>
            <a:ext cx="11045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3. tromjesečje</a:t>
            </a:r>
          </a:p>
          <a:p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2021.</a:t>
            </a:r>
          </a:p>
        </p:txBody>
      </p:sp>
      <p:sp>
        <p:nvSpPr>
          <p:cNvPr id="28" name="TextBox 16"/>
          <p:cNvSpPr txBox="1">
            <a:spLocks noChangeArrowheads="1"/>
          </p:cNvSpPr>
          <p:nvPr/>
        </p:nvSpPr>
        <p:spPr bwMode="auto">
          <a:xfrm>
            <a:off x="5219693" y="2574442"/>
            <a:ext cx="12128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prosinac/ decembar</a:t>
            </a:r>
          </a:p>
          <a:p>
            <a:pPr algn="ctr"/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2021.</a:t>
            </a:r>
          </a:p>
        </p:txBody>
      </p:sp>
      <p:sp>
        <p:nvSpPr>
          <p:cNvPr id="33" name="TextBox 19"/>
          <p:cNvSpPr txBox="1">
            <a:spLocks noChangeArrowheads="1"/>
          </p:cNvSpPr>
          <p:nvPr/>
        </p:nvSpPr>
        <p:spPr bwMode="auto">
          <a:xfrm>
            <a:off x="2856084" y="1310571"/>
            <a:ext cx="396044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hr-HR"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Upravljanje promjenama</a:t>
            </a:r>
          </a:p>
        </p:txBody>
      </p:sp>
      <p:sp>
        <p:nvSpPr>
          <p:cNvPr id="35" name="TextBox 13"/>
          <p:cNvSpPr txBox="1">
            <a:spLocks noChangeArrowheads="1"/>
          </p:cNvSpPr>
          <p:nvPr/>
        </p:nvSpPr>
        <p:spPr bwMode="auto">
          <a:xfrm>
            <a:off x="249064" y="1073050"/>
            <a:ext cx="38908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hr-HR"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Finalizacija tehničkih zahtjeva u vezi s dokumentacijom IISFU-a</a:t>
            </a:r>
          </a:p>
        </p:txBody>
      </p:sp>
      <p:cxnSp>
        <p:nvCxnSpPr>
          <p:cNvPr id="45" name="Straight Arrow Connector 8"/>
          <p:cNvCxnSpPr>
            <a:cxnSpLocks/>
          </p:cNvCxnSpPr>
          <p:nvPr/>
        </p:nvCxnSpPr>
        <p:spPr bwMode="auto">
          <a:xfrm>
            <a:off x="2306387" y="3140968"/>
            <a:ext cx="0" cy="5831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Arrow Connector 8"/>
          <p:cNvCxnSpPr>
            <a:cxnSpLocks/>
          </p:cNvCxnSpPr>
          <p:nvPr/>
        </p:nvCxnSpPr>
        <p:spPr bwMode="auto">
          <a:xfrm>
            <a:off x="3347864" y="3140968"/>
            <a:ext cx="0" cy="5831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Arrow Connector 8"/>
          <p:cNvCxnSpPr>
            <a:cxnSpLocks/>
          </p:cNvCxnSpPr>
          <p:nvPr/>
        </p:nvCxnSpPr>
        <p:spPr bwMode="auto">
          <a:xfrm>
            <a:off x="4780138" y="3140968"/>
            <a:ext cx="0" cy="5831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Arrow Connector 8"/>
          <p:cNvCxnSpPr>
            <a:cxnSpLocks/>
          </p:cNvCxnSpPr>
          <p:nvPr/>
        </p:nvCxnSpPr>
        <p:spPr bwMode="auto">
          <a:xfrm>
            <a:off x="5819200" y="3140968"/>
            <a:ext cx="0" cy="5831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Arrow Connector 8"/>
          <p:cNvCxnSpPr>
            <a:cxnSpLocks/>
          </p:cNvCxnSpPr>
          <p:nvPr/>
        </p:nvCxnSpPr>
        <p:spPr bwMode="auto">
          <a:xfrm>
            <a:off x="323528" y="3140968"/>
            <a:ext cx="0" cy="5831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Box 16"/>
          <p:cNvSpPr txBox="1">
            <a:spLocks noChangeArrowheads="1"/>
          </p:cNvSpPr>
          <p:nvPr/>
        </p:nvSpPr>
        <p:spPr bwMode="auto">
          <a:xfrm>
            <a:off x="4158007" y="2565704"/>
            <a:ext cx="12128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studeni/ novembar</a:t>
            </a:r>
          </a:p>
          <a:p>
            <a:pPr algn="ctr"/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2021.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516216" y="3889761"/>
            <a:ext cx="97819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100">
                <a:latin typeface="Calibri" panose="020F0502020204030204" pitchFamily="34" charset="0"/>
                <a:cs typeface="Arial" panose="020B0604020202020204" pitchFamily="34" charset="0"/>
              </a:rPr>
              <a:t>natječaj za IISFU / evaluacija/ odabir pružatelja rješenja</a:t>
            </a:r>
          </a:p>
        </p:txBody>
      </p:sp>
      <p:sp>
        <p:nvSpPr>
          <p:cNvPr id="52" name="TextBox 16"/>
          <p:cNvSpPr txBox="1">
            <a:spLocks noChangeArrowheads="1"/>
          </p:cNvSpPr>
          <p:nvPr/>
        </p:nvSpPr>
        <p:spPr bwMode="auto">
          <a:xfrm>
            <a:off x="6481406" y="2481712"/>
            <a:ext cx="103037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1. tromjesečje</a:t>
            </a:r>
          </a:p>
          <a:p>
            <a:pPr algn="ctr"/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2022.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538363" y="3889761"/>
            <a:ext cx="7763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100">
                <a:latin typeface="Calibri" panose="020F0502020204030204" pitchFamily="34" charset="0"/>
                <a:cs typeface="Arial" panose="020B0604020202020204" pitchFamily="34" charset="0"/>
              </a:rPr>
              <a:t>Natječaj za IISFU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49064" y="1802864"/>
            <a:ext cx="81407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49064" y="1556792"/>
            <a:ext cx="81407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49064" y="1310571"/>
            <a:ext cx="2306712" cy="427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2890004" y="1809013"/>
            <a:ext cx="398766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hr-HR"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Aktivnosti pripreme natječajne dokumentacije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451802" y="2035864"/>
            <a:ext cx="5914731" cy="2498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8"/>
          <p:cNvCxnSpPr>
            <a:cxnSpLocks/>
          </p:cNvCxnSpPr>
          <p:nvPr/>
        </p:nvCxnSpPr>
        <p:spPr bwMode="auto">
          <a:xfrm>
            <a:off x="7024058" y="3140968"/>
            <a:ext cx="0" cy="5831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Straight Arrow Connector 8"/>
          <p:cNvCxnSpPr>
            <a:cxnSpLocks/>
          </p:cNvCxnSpPr>
          <p:nvPr/>
        </p:nvCxnSpPr>
        <p:spPr bwMode="auto">
          <a:xfrm>
            <a:off x="7999496" y="3140968"/>
            <a:ext cx="0" cy="5831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ectangle 61"/>
          <p:cNvSpPr/>
          <p:nvPr/>
        </p:nvSpPr>
        <p:spPr>
          <a:xfrm>
            <a:off x="7655988" y="3889761"/>
            <a:ext cx="123649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100">
                <a:latin typeface="Calibri" panose="020F0502020204030204" pitchFamily="34" charset="0"/>
                <a:cs typeface="Arial" panose="020B0604020202020204" pitchFamily="34" charset="0"/>
              </a:rPr>
              <a:t>Faza provedbe</a:t>
            </a:r>
          </a:p>
        </p:txBody>
      </p:sp>
      <p:sp>
        <p:nvSpPr>
          <p:cNvPr id="63" name="TextBox 16"/>
          <p:cNvSpPr txBox="1">
            <a:spLocks noChangeArrowheads="1"/>
          </p:cNvSpPr>
          <p:nvPr/>
        </p:nvSpPr>
        <p:spPr bwMode="auto">
          <a:xfrm>
            <a:off x="7546658" y="2574442"/>
            <a:ext cx="10890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2. tromjesečje</a:t>
            </a:r>
          </a:p>
          <a:p>
            <a:pPr algn="ctr"/>
            <a:r>
              <a:rPr lang="hr-HR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2022.</a:t>
            </a:r>
          </a:p>
        </p:txBody>
      </p:sp>
    </p:spTree>
    <p:extLst>
      <p:ext uri="{BB962C8B-B14F-4D97-AF65-F5344CB8AC3E}">
        <p14:creationId xmlns:p14="http://schemas.microsoft.com/office/powerpoint/2010/main" val="687208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3"/>
            <a:ext cx="8229600" cy="4320481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n-US" sz="1800" b="1" kern="0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n-US" sz="1800" b="1" kern="0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hr-HR" sz="1600">
                <a:latin typeface="Calibri" panose="020F0502020204030204" pitchFamily="34" charset="0"/>
              </a:rPr>
              <a:t>Razvoj IISFU-a nastavlja se tijekom pandemije (utjecala je na vremenski raspored projekta, no dodatno je istaknula potrebu za digitalizacijom i integracijom procesa upravljanja javnim financijama, posebice u ovim okolnostima) 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hr-HR" sz="1600">
                <a:latin typeface="Calibri" panose="020F0502020204030204" pitchFamily="34" charset="0"/>
              </a:rPr>
              <a:t>Planiranjem proračuna prema programima i učincima prilagođen je sustav javne nabave kako bi se pružila mogućnost označavanja javnih nabava povezanih s koronavirusnom bolesti COVID-19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hr-HR" sz="1600">
                <a:latin typeface="Calibri" panose="020F0502020204030204" pitchFamily="34" charset="0"/>
              </a:rPr>
              <a:t>Vlada je izradila web-stranicu koronavirus.gov.mk kako bi objavljivala podatke povezane s krizom, kao što su:</a:t>
            </a:r>
          </a:p>
          <a:p>
            <a:pPr marL="569913" indent="-225425" algn="just">
              <a:buNone/>
              <a:defRPr/>
            </a:pPr>
            <a:r>
              <a:rPr lang="hr-HR" sz="1600">
                <a:latin typeface="Calibri" panose="020F0502020204030204" pitchFamily="34" charset="0"/>
              </a:rPr>
              <a:t> – statistički podaci o stanju u zdravstvu, sve gospodarske mjere, evidencije svih financijskih i nefinancijskih donacija primljenih u vezi s rješavanjem krize uzrokovane koronavirusnom bolesti (COVID-19), podaci o svim pojedinačnim uplatama iz proračuna koje su izvršene unutar proračunskog potprograma povezanog s tom krizom (povezanost s portalom Open Finance i sustavom planiranja proračuna prema programima i učincima)</a:t>
            </a:r>
          </a:p>
          <a:p>
            <a:pPr lvl="0" algn="just"/>
            <a:endParaRPr lang="mk-MK" sz="1600" dirty="0">
              <a:latin typeface="Calibri" panose="020F0502020204030204" pitchFamily="34" charset="0"/>
            </a:endParaRPr>
          </a:p>
          <a:p>
            <a:endParaRPr lang="en-US" sz="1500" dirty="0">
              <a:latin typeface="Calibri" panose="020F0502020204030204" pitchFamily="34" charset="0"/>
            </a:endParaRPr>
          </a:p>
          <a:p>
            <a:endParaRPr lang="mk-MK" sz="150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hr-HR" sz="2600" b="0">
                <a:solidFill>
                  <a:schemeClr val="tx1"/>
                </a:solidFill>
              </a:rPr>
              <a:t>Informacijski sustavi i koronavirusna bolest (COVID-19)</a:t>
            </a:r>
          </a:p>
        </p:txBody>
      </p:sp>
    </p:spTree>
    <p:extLst>
      <p:ext uri="{BB962C8B-B14F-4D97-AF65-F5344CB8AC3E}">
        <p14:creationId xmlns:p14="http://schemas.microsoft.com/office/powerpoint/2010/main" val="3938609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489825" cy="8874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hr-HR" sz="3000">
                <a:latin typeface="Calibri" panose="020F0502020204030204" pitchFamily="34" charset="0"/>
                <a:cs typeface="Arial" panose="020B0604020202020204" pitchFamily="34" charset="0"/>
              </a:rPr>
              <a:t>Hvala na pozornosti!</a:t>
            </a:r>
          </a:p>
        </p:txBody>
      </p:sp>
    </p:spTree>
    <p:extLst>
      <p:ext uri="{BB962C8B-B14F-4D97-AF65-F5344CB8AC3E}">
        <p14:creationId xmlns:p14="http://schemas.microsoft.com/office/powerpoint/2010/main" val="4168386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571305"/>
            <a:ext cx="4402832" cy="4032448"/>
          </a:xfrm>
        </p:spPr>
        <p:txBody>
          <a:bodyPr>
            <a:noAutofit/>
          </a:bodyPr>
          <a:lstStyle/>
          <a:p>
            <a:pPr marL="231775" indent="-231775" fontAlgn="t">
              <a:spcBef>
                <a:spcPts val="0"/>
              </a:spcBef>
              <a:spcAft>
                <a:spcPts val="1800"/>
              </a:spcAft>
            </a:pPr>
            <a:r>
              <a:rPr lang="hr-HR" sz="2000">
                <a:latin typeface="Calibri" panose="020F0502020204030204" pitchFamily="34" charset="0"/>
              </a:rPr>
              <a:t>Unaprijeđen fiskalni okvir </a:t>
            </a:r>
          </a:p>
          <a:p>
            <a:pPr marL="231775" indent="-231775" fontAlgn="t">
              <a:spcBef>
                <a:spcPts val="0"/>
              </a:spcBef>
              <a:spcAft>
                <a:spcPts val="1800"/>
              </a:spcAft>
            </a:pPr>
            <a:r>
              <a:rPr lang="hr-HR" sz="2000">
                <a:latin typeface="Calibri" panose="020F0502020204030204" pitchFamily="34" charset="0"/>
              </a:rPr>
              <a:t>Mobilizacija prihoda</a:t>
            </a:r>
          </a:p>
          <a:p>
            <a:pPr marL="231775" indent="-231775" fontAlgn="t">
              <a:spcBef>
                <a:spcPts val="0"/>
              </a:spcBef>
              <a:spcAft>
                <a:spcPts val="1800"/>
              </a:spcAft>
            </a:pPr>
            <a:r>
              <a:rPr lang="hr-HR" sz="2000">
                <a:latin typeface="Calibri" panose="020F0502020204030204" pitchFamily="34" charset="0"/>
              </a:rPr>
              <a:t>Planiranje i izrada proračuna</a:t>
            </a:r>
          </a:p>
          <a:p>
            <a:pPr marL="231775" indent="-231775" fontAlgn="t">
              <a:spcBef>
                <a:spcPts val="0"/>
              </a:spcBef>
              <a:spcAft>
                <a:spcPts val="1800"/>
              </a:spcAft>
            </a:pPr>
            <a:r>
              <a:rPr lang="hr-HR" sz="2000">
                <a:latin typeface="Calibri" panose="020F0502020204030204" pitchFamily="34" charset="0"/>
              </a:rPr>
              <a:t>Izvršenje proračuna</a:t>
            </a:r>
          </a:p>
          <a:p>
            <a:pPr marL="231775" indent="-231775" fontAlgn="t">
              <a:spcBef>
                <a:spcPts val="0"/>
              </a:spcBef>
              <a:spcAft>
                <a:spcPts val="1800"/>
              </a:spcAft>
            </a:pPr>
            <a:r>
              <a:rPr lang="hr-HR" sz="2000">
                <a:latin typeface="Calibri" panose="020F0502020204030204" pitchFamily="34" charset="0"/>
              </a:rPr>
              <a:t>Transparentno izvještavanje vlade</a:t>
            </a:r>
          </a:p>
          <a:p>
            <a:pPr marL="231775" indent="-231775" fontAlgn="t">
              <a:spcBef>
                <a:spcPts val="0"/>
              </a:spcBef>
              <a:spcAft>
                <a:spcPts val="1800"/>
              </a:spcAft>
            </a:pPr>
            <a:r>
              <a:rPr lang="hr-HR" sz="2000">
                <a:latin typeface="Calibri" panose="020F0502020204030204" pitchFamily="34" charset="0"/>
              </a:rPr>
              <a:t>Unutarnja kontrola</a:t>
            </a:r>
          </a:p>
          <a:p>
            <a:pPr marL="231775" indent="-231775" fontAlgn="t">
              <a:spcBef>
                <a:spcPts val="0"/>
              </a:spcBef>
              <a:spcAft>
                <a:spcPts val="1800"/>
              </a:spcAft>
            </a:pPr>
            <a:r>
              <a:rPr lang="hr-HR" sz="2000">
                <a:latin typeface="Calibri" panose="020F0502020204030204" pitchFamily="34" charset="0"/>
              </a:rPr>
              <a:t>Vanjska kontrola i parlamentarni nadzor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2600">
                <a:latin typeface="Calibri" panose="020F0502020204030204" pitchFamily="34" charset="0"/>
              </a:rPr>
              <a:t>Program reformi upravljanja javnim financijama 2018. – 2021.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860032" y="1196752"/>
            <a:ext cx="4038600" cy="4525963"/>
          </a:xfrm>
        </p:spPr>
        <p:txBody>
          <a:bodyPr/>
          <a:lstStyle/>
          <a:p>
            <a:endParaRPr lang="en-US" sz="25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endParaRPr lang="en-US" sz="25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endParaRPr lang="en-US" sz="25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endParaRPr lang="en-US" sz="25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255588" indent="-255588"/>
            <a:r>
              <a:rPr lang="hr-HR" sz="200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Uvođenje novog Integriranog informacijskog sustava za upravljanje financijama (IISFU)</a:t>
            </a:r>
          </a:p>
          <a:p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4031208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70634" y="332656"/>
            <a:ext cx="4329358" cy="5616624"/>
          </a:xfrm>
        </p:spPr>
        <p:txBody>
          <a:bodyPr>
            <a:noAutofit/>
          </a:bodyPr>
          <a:lstStyle/>
          <a:p>
            <a:pPr marL="109728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hr-HR" sz="2400" b="1">
                <a:solidFill>
                  <a:srgbClr val="0000CC"/>
                </a:solidFill>
                <a:latin typeface="Calibri" panose="020F0502020204030204" pitchFamily="34" charset="0"/>
              </a:rPr>
              <a:t>Novi OZP</a:t>
            </a:r>
          </a:p>
          <a:p>
            <a:pPr marL="231775" indent="-23177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hr-HR" sz="1600">
                <a:latin typeface="Calibri" panose="020F0502020204030204" pitchFamily="34" charset="0"/>
                <a:ea typeface="Calibri" panose="020F0502020204030204" pitchFamily="34" charset="0"/>
              </a:rPr>
              <a:t>Priprema višegodišnje projekcije i planiranje proračuna</a:t>
            </a:r>
          </a:p>
          <a:p>
            <a:pPr marL="231775" indent="-23177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hr-HR" sz="1600">
                <a:latin typeface="Calibri" panose="020F0502020204030204" pitchFamily="34" charset="0"/>
                <a:ea typeface="Calibri" panose="020F0502020204030204" pitchFamily="34" charset="0"/>
              </a:rPr>
              <a:t>Uspostavljanje veze između strategija, politika i proračuna</a:t>
            </a:r>
          </a:p>
          <a:p>
            <a:pPr marL="231775" indent="-23177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hr-HR" sz="1600">
                <a:latin typeface="Calibri" panose="020F0502020204030204" pitchFamily="34" charset="0"/>
                <a:ea typeface="Calibri" panose="020F0502020204030204" pitchFamily="34" charset="0"/>
              </a:rPr>
              <a:t>Usvajanje fiskalne discipline putem fiskalnog pravila i Fiskalnog vijeća</a:t>
            </a:r>
          </a:p>
          <a:p>
            <a:pPr marL="231775" indent="-23177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hr-HR" sz="1600">
                <a:latin typeface="Calibri" panose="020F0502020204030204" pitchFamily="34" charset="0"/>
                <a:ea typeface="Calibri" panose="020F0502020204030204" pitchFamily="34" charset="0"/>
              </a:rPr>
              <a:t>Uvođenje </a:t>
            </a:r>
            <a:r>
              <a:rPr lang="hr-HR" sz="1600" b="1">
                <a:latin typeface="Calibri" panose="020F0502020204030204" pitchFamily="34" charset="0"/>
                <a:ea typeface="Calibri" panose="020F0502020204030204" pitchFamily="34" charset="0"/>
              </a:rPr>
              <a:t>novog sustava IISFU-a </a:t>
            </a:r>
            <a:r>
              <a:rPr lang="hr-HR" sz="1600">
                <a:latin typeface="Calibri" panose="020F0502020204030204" pitchFamily="34" charset="0"/>
                <a:ea typeface="Calibri" panose="020F0502020204030204" pitchFamily="34" charset="0"/>
              </a:rPr>
              <a:t>i njegove sposobnosti da upravlja preuzetim obvezama i drugim fiskalnim rizicima/pitanjima</a:t>
            </a:r>
          </a:p>
          <a:p>
            <a:pPr marL="231775" indent="-23177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hr-HR" sz="1600">
                <a:latin typeface="Calibri" panose="020F0502020204030204" pitchFamily="34" charset="0"/>
                <a:ea typeface="Calibri" panose="020F0502020204030204" pitchFamily="34" charset="0"/>
              </a:rPr>
              <a:t>Poboljšanje pokrivenosti i kvalitete financijskog izvještavanja</a:t>
            </a:r>
          </a:p>
          <a:p>
            <a:pPr marL="231775" indent="-23177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hr-HR" sz="1600">
                <a:latin typeface="Calibri" panose="020F0502020204030204" pitchFamily="34" charset="0"/>
                <a:ea typeface="Calibri" panose="020F0502020204030204" pitchFamily="34" charset="0"/>
              </a:rPr>
              <a:t>Osiguravanje transparentnosti i pristupa i upotrebe proračunske dokumentacije za građane (web-portal)</a:t>
            </a:r>
          </a:p>
          <a:p>
            <a:pPr marL="231775" indent="-23177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hr-HR" sz="1600">
                <a:latin typeface="Calibri" panose="020F0502020204030204" pitchFamily="34" charset="0"/>
                <a:ea typeface="Calibri" panose="020F0502020204030204" pitchFamily="34" charset="0"/>
              </a:rPr>
              <a:t>Jačanje kontrola financijskog upravljanja i unutarnje revizije </a:t>
            </a:r>
          </a:p>
          <a:p>
            <a:pPr marL="231775" indent="-23177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hr-HR" sz="1600">
                <a:latin typeface="Calibri" panose="020F0502020204030204" pitchFamily="34" charset="0"/>
                <a:ea typeface="Calibri" panose="020F0502020204030204" pitchFamily="34" charset="0"/>
              </a:rPr>
              <a:t>Proširenje opsega unutarnje revizije</a:t>
            </a:r>
          </a:p>
          <a:p>
            <a:pPr>
              <a:lnSpc>
                <a:spcPct val="125000"/>
              </a:lnSpc>
              <a:spcBef>
                <a:spcPts val="0"/>
              </a:spcBef>
              <a:buSzPct val="80000"/>
            </a:pPr>
            <a:endParaRPr lang="en-US" sz="16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endParaRPr lang="mk-MK" sz="16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80878" y="332656"/>
            <a:ext cx="4311602" cy="5760640"/>
          </a:xfrm>
        </p:spPr>
        <p:txBody>
          <a:bodyPr>
            <a:noAutofit/>
          </a:bodyPr>
          <a:lstStyle/>
          <a:p>
            <a:pPr marL="109728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hr-HR" sz="2400" b="1">
                <a:solidFill>
                  <a:srgbClr val="0000CC"/>
                </a:solidFill>
                <a:latin typeface="Calibri" panose="020F0502020204030204" pitchFamily="34" charset="0"/>
              </a:rPr>
              <a:t>Ciljevi IISFU-a</a:t>
            </a:r>
          </a:p>
          <a:p>
            <a:pPr marL="231775" indent="-20002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hr-HR" sz="1600">
                <a:latin typeface="Calibri" panose="020F0502020204030204" pitchFamily="34" charset="0"/>
                <a:ea typeface="Calibri" panose="020F0502020204030204" pitchFamily="34" charset="0"/>
              </a:rPr>
              <a:t>Glavni cilj razvoja IISFU-a jest </a:t>
            </a:r>
            <a:r>
              <a:rPr lang="hr-HR" sz="1600" b="1">
                <a:latin typeface="Calibri" panose="020F0502020204030204" pitchFamily="34" charset="0"/>
                <a:ea typeface="Calibri" panose="020F0502020204030204" pitchFamily="34" charset="0"/>
              </a:rPr>
              <a:t>unaprjeđenje efikasnosti aktivnosti upravljanja javnim financijama</a:t>
            </a:r>
            <a:r>
              <a:rPr lang="hr-HR" sz="1600">
                <a:latin typeface="Calibri" panose="020F0502020204030204" pitchFamily="34" charset="0"/>
                <a:ea typeface="Calibri" panose="020F0502020204030204" pitchFamily="34" charset="0"/>
              </a:rPr>
              <a:t> prijelazom s postojećih fragmentiranih i nepovezanih sustava na centraliziranu zajedničku web-platformu koja se temelji najnovijim digitalnim tehnologijama.</a:t>
            </a:r>
          </a:p>
          <a:p>
            <a:pPr marL="231775" indent="-20002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hr-HR" sz="1600">
                <a:latin typeface="Calibri" panose="020F0502020204030204" pitchFamily="34" charset="0"/>
                <a:ea typeface="Calibri" panose="020F0502020204030204" pitchFamily="34" charset="0"/>
              </a:rPr>
              <a:t>Očekuje se da će novi IISFU podržavati provedbu novog Organskog zakona o proračunu (OZP) proširenjem opsega monitoringa izvršenja proračuna i fiskalnog izvještavanja, pokrivanjem svih faza rashodovnog ciklusa (od nabave do plaćanja), praćenjem svih proračunskih korisnika i pravovremenim stjecanjem konsolidirane slike javne potrošnje</a:t>
            </a:r>
          </a:p>
          <a:p>
            <a:pPr>
              <a:lnSpc>
                <a:spcPct val="125000"/>
              </a:lnSpc>
              <a:spcBef>
                <a:spcPts val="0"/>
              </a:spcBef>
              <a:buSzPct val="80000"/>
            </a:pPr>
            <a:endParaRPr lang="mk-MK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buSzPct val="80000"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mk-MK" sz="1600" dirty="0"/>
          </a:p>
        </p:txBody>
      </p:sp>
    </p:spTree>
    <p:extLst>
      <p:ext uri="{BB962C8B-B14F-4D97-AF65-F5344CB8AC3E}">
        <p14:creationId xmlns:p14="http://schemas.microsoft.com/office/powerpoint/2010/main" val="504755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row: Chevron 5">
            <a:extLst>
              <a:ext uri="{FF2B5EF4-FFF2-40B4-BE49-F238E27FC236}">
                <a16:creationId xmlns:a16="http://schemas.microsoft.com/office/drawing/2014/main" id="{8AF240B0-AD14-432B-859C-3672992D15CB}"/>
              </a:ext>
            </a:extLst>
          </p:cNvPr>
          <p:cNvSpPr/>
          <p:nvPr/>
        </p:nvSpPr>
        <p:spPr>
          <a:xfrm>
            <a:off x="75376" y="3573016"/>
            <a:ext cx="8961120" cy="731520"/>
          </a:xfrm>
          <a:prstGeom prst="chevron">
            <a:avLst>
              <a:gd name="adj" fmla="val 30435"/>
            </a:avLst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3" y="4857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r-HR" sz="2600" b="0">
                <a:solidFill>
                  <a:srgbClr val="000000"/>
                </a:solidFill>
                <a:latin typeface="Calibri" panose="020F0502020204030204" pitchFamily="34" charset="0"/>
                <a:ea typeface="MS Mincho" panose="02020609040205080304" pitchFamily="49" charset="-128"/>
              </a:rPr>
              <a:t>Projekt Svjetske banke – Podržavanje razvoja Integriranog informacijskog sustava za upravljanje financijama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A6315A4-D23B-44BE-ADAC-ADB163A062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9372628"/>
              </p:ext>
            </p:extLst>
          </p:nvPr>
        </p:nvGraphicFramePr>
        <p:xfrm>
          <a:off x="379173" y="1556792"/>
          <a:ext cx="8406341" cy="4244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414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412776"/>
            <a:ext cx="7920880" cy="4204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6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hr-HR" b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Izvještaj o POSTOJEĆEM STANJU </a:t>
            </a:r>
            <a:r>
              <a:rPr lang="hr-HR" b="1"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– </a:t>
            </a:r>
            <a:r>
              <a:rPr lang="hr-HR"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opis poslovne procese koji se trenutačno upotrebljavaju u sektoru javnih financija, pojedinačne IT sustave i naglasak na potrebi za uspostavljanjem integriranog informacijskog sustava za upravljanje javnim financijama. </a:t>
            </a:r>
          </a:p>
          <a:p>
            <a:pPr marL="342900" lvl="0" indent="-342900" algn="just">
              <a:lnSpc>
                <a:spcPct val="106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hr-HR" b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Izvještaj o modelu i mogućnostima IISFU-a </a:t>
            </a:r>
            <a:r>
              <a:rPr lang="hr-HR" b="1"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– </a:t>
            </a:r>
            <a:r>
              <a:rPr lang="hr-HR"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opis mogućnosti integriranog sustava i modula koje bi sadržavao. Mogućnosti su bile: 1. zajednička platforma i web-portal IISFU-a; 2. decentralizirane aktivnosti IISFU-a; 3. hibridna platforma IISFU-a – umjesto nabave potpuno novog sustava, održavanje postojećih osnovnih modula, unaprjeđenje njihovih funkcionalnosti,integracija procesa Ministarstva financija te povezivanje tog sustava sa sustavima ostalih relevantnih institucija.  </a:t>
            </a: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r-HR" b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Funkcionalni i tehnički zahtjevi IISFU-a</a:t>
            </a:r>
            <a:r>
              <a:rPr lang="hr-HR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 </a:t>
            </a:r>
            <a:r>
              <a:rPr lang="hr-HR"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– tehnička dokumentacija za novi IISFU koja sadržava detaljan opis svih poslovnih procesa i funkcionalnosti modula koje će sadržavati novi IISFU.</a:t>
            </a: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476672"/>
            <a:ext cx="8229600" cy="850106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mk-MK" sz="24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35596" y="708755"/>
            <a:ext cx="7416824" cy="498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hr-HR" sz="2600"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Rezultati projekta:</a:t>
            </a:r>
          </a:p>
        </p:txBody>
      </p:sp>
    </p:spTree>
    <p:extLst>
      <p:ext uri="{BB962C8B-B14F-4D97-AF65-F5344CB8AC3E}">
        <p14:creationId xmlns:p14="http://schemas.microsoft.com/office/powerpoint/2010/main" val="775498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hr-HR" sz="2600" b="0">
                <a:solidFill>
                  <a:schemeClr val="tx1"/>
                </a:solidFill>
                <a:latin typeface="Calibri" panose="020F0502020204030204" pitchFamily="34" charset="0"/>
              </a:rPr>
              <a:t>Postojeći model upravljanja javnim financijama (fragmentirani sustavi)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556791"/>
            <a:ext cx="388718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278188" y="1466724"/>
            <a:ext cx="4686300" cy="44319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hr-HR" sz="140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e-Proračun</a:t>
            </a:r>
            <a:r>
              <a:rPr lang="hr-HR" sz="1400" b="1">
                <a:solidFill>
                  <a:srgbClr val="FFC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hr-HR" sz="1400">
                <a:solidFill>
                  <a:prstClr val="black"/>
                </a:solidFill>
                <a:latin typeface="Calibri" pitchFamily="34" charset="0"/>
                <a:cs typeface="Arial" charset="0"/>
              </a:rPr>
              <a:t>(sustav za planiranje proračuna (e-Cirkular), e-Odgovornost i sustav za pripremu višegodišnjeg proračuna (e-Proračun))</a:t>
            </a:r>
          </a:p>
          <a:p>
            <a:pPr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hr-HR" sz="140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TrIS – Informacijski sustav riznice </a:t>
            </a:r>
            <a:r>
              <a:rPr lang="hr-HR" sz="1400">
                <a:solidFill>
                  <a:prstClr val="black"/>
                </a:solidFill>
                <a:latin typeface="Calibri" pitchFamily="34" charset="0"/>
                <a:cs typeface="Arial" charset="0"/>
              </a:rPr>
              <a:t>(modul za izvorne registre, modul za financijske planove, modul za upravljanje preuzetim obvezama, modul za izvještavanje, modul za platni promet, modul za izvršenje proračuna i alokaciju sredstava</a:t>
            </a:r>
            <a:r>
              <a:rPr lang="hr-HR" sz="1400" i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r>
              <a:rPr lang="hr-HR" sz="1400">
                <a:solidFill>
                  <a:prstClr val="black"/>
                </a:solidFill>
                <a:latin typeface="Calibri" pitchFamily="34" charset="0"/>
                <a:cs typeface="Arial" charset="0"/>
              </a:rPr>
              <a:t>modul za upravljanje arhivom (pomoćni))</a:t>
            </a:r>
          </a:p>
          <a:p>
            <a:pPr algn="just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hr-HR" sz="140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Sučelja sustava TrIS </a:t>
            </a:r>
            <a:r>
              <a:rPr lang="hr-HR" sz="1400">
                <a:solidFill>
                  <a:prstClr val="black"/>
                </a:solidFill>
                <a:latin typeface="Calibri" pitchFamily="34" charset="0"/>
                <a:cs typeface="Arial" charset="0"/>
              </a:rPr>
              <a:t>(sučelje s nacionalnim sustavom plaćanja, Carinskim uredom, Poreznim uredom, Fondom za mirovinsko osiguranje i Fondom za zdravstveno osiguranje)</a:t>
            </a:r>
          </a:p>
          <a:p>
            <a:pPr marL="0" lvl="2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hr-HR" sz="140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e-Riznica </a:t>
            </a:r>
            <a:r>
              <a:rPr lang="hr-HR" sz="1400">
                <a:solidFill>
                  <a:prstClr val="black"/>
                </a:solidFill>
                <a:latin typeface="Calibri" pitchFamily="34" charset="0"/>
                <a:cs typeface="Arial" charset="0"/>
              </a:rPr>
              <a:t>(e-Obveze i e-Plaćanja)</a:t>
            </a:r>
          </a:p>
          <a:p>
            <a:pPr marL="0" lvl="1" algn="just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hr-HR" sz="140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e-Dug</a:t>
            </a:r>
            <a:r>
              <a:rPr lang="hr-HR" sz="1400">
                <a:solidFill>
                  <a:srgbClr val="44546A">
                    <a:lumMod val="60000"/>
                    <a:lumOff val="40000"/>
                  </a:srgbClr>
                </a:solidFill>
                <a:latin typeface="Calibri" pitchFamily="34" charset="0"/>
                <a:cs typeface="Arial" charset="0"/>
              </a:rPr>
              <a:t> </a:t>
            </a:r>
            <a:r>
              <a:rPr lang="hr-HR" sz="1400">
                <a:solidFill>
                  <a:prstClr val="black"/>
                </a:solidFill>
                <a:latin typeface="Calibri" pitchFamily="34" charset="0"/>
                <a:cs typeface="Arial" charset="0"/>
              </a:rPr>
              <a:t>(za upravljanje javnim dugom, projekcije duga, izvještavanje o ukupnom dugu i vladine vrijednosne papire)</a:t>
            </a:r>
          </a:p>
          <a:p>
            <a:pPr marL="0" lvl="1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hr-HR" sz="140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FAMA </a:t>
            </a:r>
            <a:r>
              <a:rPr lang="hr-HR" sz="1400">
                <a:solidFill>
                  <a:prstClr val="black"/>
                </a:solidFill>
                <a:latin typeface="Calibri" pitchFamily="34" charset="0"/>
                <a:cs typeface="Arial" charset="0"/>
              </a:rPr>
              <a:t>(aplikacija za upravljanje inozemnom pomoći) </a:t>
            </a:r>
          </a:p>
          <a:p>
            <a:pPr algn="just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hr-HR" sz="140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Ostali sustavi i sučelja u području upravljanja javnim financijama</a:t>
            </a:r>
            <a:r>
              <a:rPr lang="hr-HR" sz="1400">
                <a:solidFill>
                  <a:prstClr val="black"/>
                </a:solidFill>
                <a:latin typeface="Calibri" pitchFamily="34" charset="0"/>
                <a:cs typeface="Arial" charset="0"/>
              </a:rPr>
              <a:t>(upravljanje prihodima, e-Nabava, HRMIS / Obračun plaća, informacijski sustavi za upravljanje javnim financijama za MOA-e (posebni sustavi ministarstava, odjela i agencija).</a:t>
            </a:r>
          </a:p>
        </p:txBody>
      </p:sp>
    </p:spTree>
    <p:extLst>
      <p:ext uri="{BB962C8B-B14F-4D97-AF65-F5344CB8AC3E}">
        <p14:creationId xmlns:p14="http://schemas.microsoft.com/office/powerpoint/2010/main" val="1267125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18356" y="1628800"/>
            <a:ext cx="8507288" cy="3888432"/>
          </a:xfrm>
        </p:spPr>
        <p:txBody>
          <a:bodyPr>
            <a:noAutofit/>
          </a:bodyPr>
          <a:lstStyle/>
          <a:p>
            <a:r>
              <a:rPr lang="hr-HR" sz="2000">
                <a:latin typeface="Calibri" panose="020F0502020204030204" pitchFamily="34" charset="0"/>
              </a:rPr>
              <a:t>Preferirana mogućnost: </a:t>
            </a:r>
            <a:r>
              <a:rPr lang="hr-HR" sz="2000" b="1">
                <a:solidFill>
                  <a:srgbClr val="0070C0"/>
                </a:solidFill>
                <a:latin typeface="Calibri" panose="020F0502020204030204" pitchFamily="34" charset="0"/>
              </a:rPr>
              <a:t>Hibridna platforma i web portal IISFU-a</a:t>
            </a:r>
          </a:p>
          <a:p>
            <a:endParaRPr lang="en-US" sz="2000" b="1" dirty="0">
              <a:latin typeface="Calibri" panose="020F0502020204030204" pitchFamily="34" charset="0"/>
            </a:endParaRPr>
          </a:p>
          <a:p>
            <a:r>
              <a:rPr lang="hr-HR" sz="2000">
                <a:latin typeface="Calibri" panose="020F0502020204030204" pitchFamily="34" charset="0"/>
              </a:rPr>
              <a:t>Hibridna platforma IISFU-a u kojoj su temeljni moduli za upravljanje javnim financijama putem zajedničke platforme IISFU-a i web portala dostupni proračunskim korisnicima, dok se brojne druge funkcije i dalje mogu decentralizirati, a pritom ostati povezane sa zajedničkom platformom putem web portala/sučelja.</a:t>
            </a:r>
          </a:p>
          <a:p>
            <a:endParaRPr lang="en-GB" sz="2000" dirty="0">
              <a:latin typeface="Calibri" panose="020F0502020204030204" pitchFamily="34" charset="0"/>
            </a:endParaRPr>
          </a:p>
          <a:p>
            <a:r>
              <a:rPr lang="hr-HR" sz="2000">
                <a:latin typeface="Calibri" panose="020F0502020204030204" pitchFamily="34" charset="0"/>
              </a:rPr>
              <a:t>Zajednički moduli IISFU-a koji podržavaju većinu proračunskih korisnika putem interneta</a:t>
            </a:r>
          </a:p>
          <a:p>
            <a:endParaRPr lang="en-GB" sz="2000" dirty="0">
              <a:latin typeface="Calibri" panose="020F0502020204030204" pitchFamily="34" charset="0"/>
            </a:endParaRPr>
          </a:p>
          <a:p>
            <a:r>
              <a:rPr lang="hr-HR" sz="2000" b="1">
                <a:latin typeface="Calibri" panose="020F0502020204030204" pitchFamily="34" charset="0"/>
              </a:rPr>
              <a:t>Područje primjene IISFU-a</a:t>
            </a:r>
            <a:r>
              <a:rPr lang="hr-HR" sz="2000">
                <a:latin typeface="Calibri" panose="020F0502020204030204" pitchFamily="34" charset="0"/>
              </a:rPr>
              <a:t>  Više od 1 360 institucija i 6 000 korisnika iz središnje i lokalne razine vlasti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r-HR" sz="2600" b="0">
                <a:latin typeface="Calibri" panose="020F0502020204030204" pitchFamily="34" charset="0"/>
              </a:rPr>
              <a:t>Platforma modela IISFU-a</a:t>
            </a:r>
          </a:p>
        </p:txBody>
      </p:sp>
    </p:spTree>
    <p:extLst>
      <p:ext uri="{BB962C8B-B14F-4D97-AF65-F5344CB8AC3E}">
        <p14:creationId xmlns:p14="http://schemas.microsoft.com/office/powerpoint/2010/main" val="141340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hr-HR" sz="2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Moduli IISFU-a za podršku OZP-u i reformama upravljanja javnim financijama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66707E-50DF-4534-963B-7E21CFA94780}"/>
              </a:ext>
            </a:extLst>
          </p:cNvPr>
          <p:cNvSpPr/>
          <p:nvPr/>
        </p:nvSpPr>
        <p:spPr>
          <a:xfrm>
            <a:off x="506894" y="800120"/>
            <a:ext cx="8120269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1.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PBM</a:t>
            </a:r>
            <a:r>
              <a:rPr lang="hr-HR" sz="14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hr-HR" sz="1400" b="1" dirty="0">
                <a:solidFill>
                  <a:srgbClr val="0070C0"/>
                </a:solidFill>
                <a:latin typeface="Calibri"/>
              </a:rPr>
              <a:t>Modul za planiranje i izradu proračuna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BPM</a:t>
            </a:r>
            <a:r>
              <a:rPr lang="hr-HR" sz="1400" dirty="0">
                <a:solidFill>
                  <a:prstClr val="black"/>
                </a:solidFill>
                <a:latin typeface="Calibri"/>
              </a:rPr>
              <a:t> &gt; Priprema višegodišnjeg proračuna	                </a:t>
            </a:r>
            <a:r>
              <a:rPr lang="hr-HR" sz="1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Zamjena za e-Proračun, e-Cirkular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PIM</a:t>
            </a:r>
            <a:r>
              <a:rPr lang="hr-HR" sz="1400" dirty="0">
                <a:solidFill>
                  <a:prstClr val="black"/>
                </a:solidFill>
                <a:latin typeface="Calibri"/>
              </a:rPr>
              <a:t> &gt; Javna ulaganja / upravljanje projektima	                 	</a:t>
            </a:r>
            <a:r>
              <a:rPr lang="hr-HR" sz="1400" dirty="0">
                <a:solidFill>
                  <a:srgbClr val="00B0F0"/>
                </a:solidFill>
                <a:latin typeface="Calibri"/>
              </a:rPr>
              <a:t>		</a:t>
            </a:r>
            <a:r>
              <a:rPr lang="hr-HR" sz="1400" b="1" dirty="0">
                <a:solidFill>
                  <a:srgbClr val="0070C0"/>
                </a:solidFill>
                <a:latin typeface="Calibri"/>
              </a:rPr>
              <a:t>Novo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MPC</a:t>
            </a:r>
            <a:r>
              <a:rPr lang="hr-HR" sz="1400" dirty="0">
                <a:solidFill>
                  <a:prstClr val="black"/>
                </a:solidFill>
                <a:latin typeface="Calibri"/>
              </a:rPr>
              <a:t> &gt; Monitoring projekata i ugovora 	         		</a:t>
            </a:r>
            <a:r>
              <a:rPr lang="hr-HR" sz="1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Unaprjeđenje aplikacije FAMA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REG</a:t>
            </a:r>
            <a:r>
              <a:rPr lang="hr-HR" sz="1400" dirty="0">
                <a:solidFill>
                  <a:prstClr val="black"/>
                </a:solidFill>
                <a:latin typeface="Calibri"/>
              </a:rPr>
              <a:t> &gt; Upravljanje registrima i proračunskim kategorizacijama 			</a:t>
            </a:r>
            <a:r>
              <a:rPr lang="hr-HR" sz="1400" b="1" dirty="0">
                <a:solidFill>
                  <a:srgbClr val="0070C0"/>
                </a:solidFill>
                <a:latin typeface="Calibri"/>
              </a:rPr>
              <a:t>Novo</a:t>
            </a:r>
          </a:p>
          <a:p>
            <a:pPr>
              <a:tabLst>
                <a:tab pos="4572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2.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BEX</a:t>
            </a:r>
            <a:r>
              <a:rPr lang="hr-HR" sz="14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hr-HR" sz="1400" b="1" dirty="0">
                <a:solidFill>
                  <a:srgbClr val="0070C0"/>
                </a:solidFill>
                <a:latin typeface="Calibri"/>
              </a:rPr>
              <a:t>Modul za izvršenje proračuna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MBA</a:t>
            </a:r>
            <a:r>
              <a:rPr lang="hr-HR" sz="1400" dirty="0">
                <a:solidFill>
                  <a:prstClr val="black"/>
                </a:solidFill>
                <a:latin typeface="Calibri"/>
              </a:rPr>
              <a:t> &gt; Upravljanje proračunskim alokacijama			 </a:t>
            </a:r>
            <a:r>
              <a:rPr lang="hr-HR" sz="1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Zamjena za TrIS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MEX</a:t>
            </a:r>
            <a:r>
              <a:rPr lang="hr-HR" sz="1400" dirty="0">
                <a:solidFill>
                  <a:prstClr val="black"/>
                </a:solidFill>
                <a:latin typeface="Calibri"/>
              </a:rPr>
              <a:t> &gt; Upravljanje rashodima	 		   	 </a:t>
            </a:r>
            <a:r>
              <a:rPr lang="hr-HR" sz="1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Zamjena za TrIS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MRE</a:t>
            </a:r>
            <a:r>
              <a:rPr lang="hr-HR" sz="1400" dirty="0">
                <a:solidFill>
                  <a:prstClr val="black"/>
                </a:solidFill>
                <a:latin typeface="Calibri"/>
              </a:rPr>
              <a:t> &gt; Upravljanje primicima				 </a:t>
            </a:r>
            <a:r>
              <a:rPr lang="hr-HR" sz="1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Zamjena za TrIS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CCM</a:t>
            </a:r>
            <a:r>
              <a:rPr lang="hr-HR" sz="1400" dirty="0">
                <a:solidFill>
                  <a:prstClr val="black"/>
                </a:solidFill>
                <a:latin typeface="Calibri"/>
              </a:rPr>
              <a:t> &gt; Kontrola preuzetih obveza i upravljanje preuzetim obvezama								       	             </a:t>
            </a:r>
            <a:r>
              <a:rPr lang="hr-HR" sz="1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Zamjena za e-Obveze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CFM</a:t>
            </a:r>
            <a:r>
              <a:rPr lang="hr-HR" sz="1400" dirty="0">
                <a:solidFill>
                  <a:prstClr val="black"/>
                </a:solidFill>
                <a:latin typeface="Calibri"/>
              </a:rPr>
              <a:t> &gt; Izrada projekcija gotovinskih sredstava i upravljanje gotovinskim sredstvima										</a:t>
            </a:r>
            <a:r>
              <a:rPr lang="hr-HR" sz="1400" b="1" dirty="0">
                <a:solidFill>
                  <a:srgbClr val="0070C0"/>
                </a:solidFill>
                <a:latin typeface="Calibri"/>
              </a:rPr>
              <a:t>Novo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ACC </a:t>
            </a:r>
            <a:r>
              <a:rPr lang="hr-HR" sz="1400" dirty="0">
                <a:solidFill>
                  <a:prstClr val="black"/>
                </a:solidFill>
                <a:latin typeface="Calibri"/>
              </a:rPr>
              <a:t>&gt; Računovodstvo / Glavna knjiga					</a:t>
            </a:r>
            <a:r>
              <a:rPr lang="hr-HR" sz="1400" b="1" dirty="0">
                <a:solidFill>
                  <a:srgbClr val="0070C0"/>
                </a:solidFill>
                <a:latin typeface="Calibri"/>
              </a:rPr>
              <a:t>Novo</a:t>
            </a:r>
          </a:p>
          <a:p>
            <a:pPr>
              <a:tabLst>
                <a:tab pos="4572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3.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OTH &gt; </a:t>
            </a:r>
            <a:r>
              <a:rPr lang="hr-HR" sz="1400" b="1" dirty="0">
                <a:solidFill>
                  <a:srgbClr val="0070C0"/>
                </a:solidFill>
                <a:latin typeface="Calibri"/>
              </a:rPr>
              <a:t>Ostali moduli za upravljanje javnim financijama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PDM</a:t>
            </a:r>
            <a:r>
              <a:rPr lang="hr-HR" sz="1400" dirty="0">
                <a:solidFill>
                  <a:prstClr val="black"/>
                </a:solidFill>
                <a:latin typeface="Calibri"/>
              </a:rPr>
              <a:t> &gt; Upravljanje javnim dugom		              		</a:t>
            </a:r>
            <a:r>
              <a:rPr lang="hr-HR" sz="1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Zamjena za e-Dug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FAM</a:t>
            </a:r>
            <a:r>
              <a:rPr lang="hr-HR" sz="1400" dirty="0">
                <a:solidFill>
                  <a:prstClr val="black"/>
                </a:solidFill>
                <a:latin typeface="Calibri"/>
              </a:rPr>
              <a:t> &gt; Upravljanje dugotrajnom i (financijskom) imovinom			</a:t>
            </a:r>
            <a:r>
              <a:rPr lang="hr-HR" sz="1400" b="1" dirty="0">
                <a:solidFill>
                  <a:srgbClr val="0070C0"/>
                </a:solidFill>
                <a:latin typeface="Calibri"/>
              </a:rPr>
              <a:t>New</a:t>
            </a:r>
          </a:p>
          <a:p>
            <a:pPr>
              <a:tabLst>
                <a:tab pos="4572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4.	</a:t>
            </a:r>
            <a:r>
              <a:rPr lang="hr-HR" sz="1400" dirty="0">
                <a:latin typeface="Calibri"/>
              </a:rPr>
              <a:t>Transparentno izvještavanje vlade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OBD</a:t>
            </a:r>
            <a:r>
              <a:rPr lang="hr-HR" sz="1400" dirty="0">
                <a:solidFill>
                  <a:prstClr val="black"/>
                </a:solidFill>
                <a:latin typeface="Calibri"/>
              </a:rPr>
              <a:t> &gt; Financijski izvještaji / otvoreni proračunski podaci       </a:t>
            </a:r>
            <a:r>
              <a:rPr lang="hr-HR" sz="1400" dirty="0">
                <a:latin typeface="Calibri"/>
              </a:rPr>
              <a:t>(stvoreni u IISFU-u)   	</a:t>
            </a:r>
            <a:r>
              <a:rPr lang="hr-HR" sz="1400" b="1" dirty="0">
                <a:solidFill>
                  <a:srgbClr val="0070C0"/>
                </a:solidFill>
                <a:latin typeface="Calibri"/>
              </a:rPr>
              <a:t>Novo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DWH</a:t>
            </a:r>
            <a:r>
              <a:rPr lang="hr-HR" sz="1400" dirty="0">
                <a:solidFill>
                  <a:prstClr val="black"/>
                </a:solidFill>
                <a:latin typeface="Calibri"/>
              </a:rPr>
              <a:t> &gt; Skladište podataka, alati proračunskih institucija, web-portal											</a:t>
            </a:r>
            <a:r>
              <a:rPr lang="hr-HR" sz="1400" b="1" dirty="0">
                <a:solidFill>
                  <a:srgbClr val="0070C0"/>
                </a:solidFill>
                <a:latin typeface="Calibri"/>
              </a:rPr>
              <a:t>Novo</a:t>
            </a:r>
          </a:p>
          <a:p>
            <a:pPr>
              <a:tabLst>
                <a:tab pos="457200" algn="l"/>
              </a:tabLst>
            </a:pPr>
            <a:r>
              <a:rPr lang="hr-HR" sz="1400" dirty="0">
                <a:solidFill>
                  <a:prstClr val="black"/>
                </a:solidFill>
                <a:latin typeface="Calibri"/>
              </a:rPr>
              <a:t>5.	</a:t>
            </a:r>
            <a:r>
              <a:rPr lang="hr-HR" sz="1400" b="1" dirty="0">
                <a:solidFill>
                  <a:prstClr val="black"/>
                </a:solidFill>
                <a:latin typeface="Calibri"/>
              </a:rPr>
              <a:t>INT &gt; </a:t>
            </a:r>
            <a:r>
              <a:rPr lang="hr-HR" sz="1400" b="1" dirty="0">
                <a:solidFill>
                  <a:srgbClr val="0070C0"/>
                </a:solidFill>
                <a:latin typeface="Calibri"/>
              </a:rPr>
              <a:t>Sučelja s ostalim sustavima za upravljanje javnim financijama</a:t>
            </a:r>
            <a:r>
              <a:rPr lang="hr-HR" sz="1400" b="1" dirty="0">
                <a:solidFill>
                  <a:srgbClr val="0000CC"/>
                </a:solidFill>
                <a:latin typeface="Calibri"/>
              </a:rPr>
              <a:t>			                  									</a:t>
            </a:r>
            <a:r>
              <a:rPr lang="hr-HR" sz="1400" b="1" dirty="0">
                <a:solidFill>
                  <a:srgbClr val="0070C0"/>
                </a:solidFill>
                <a:latin typeface="Calibri"/>
              </a:rPr>
              <a:t>Novo </a:t>
            </a:r>
          </a:p>
        </p:txBody>
      </p:sp>
    </p:spTree>
    <p:extLst>
      <p:ext uri="{BB962C8B-B14F-4D97-AF65-F5344CB8AC3E}">
        <p14:creationId xmlns:p14="http://schemas.microsoft.com/office/powerpoint/2010/main" val="2092629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 noChangeArrowheads="1"/>
          </p:cNvSpPr>
          <p:nvPr/>
        </p:nvSpPr>
        <p:spPr bwMode="auto">
          <a:xfrm>
            <a:off x="755576" y="116632"/>
            <a:ext cx="7010921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Rockwell" pitchFamily="18" charset="0"/>
              </a:defRPr>
            </a:lvl1pPr>
            <a:lvl2pPr marL="685800" indent="-22860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defTabSz="449263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defTabSz="449263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defTabSz="449263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defTabSz="449263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algn="ctr">
              <a:spcBef>
                <a:spcPts val="0"/>
              </a:spcBef>
              <a:buNone/>
              <a:defRPr/>
            </a:pPr>
            <a:r>
              <a:rPr lang="hr-HR" b="1">
                <a:latin typeface="Calibri" panose="020F0502020204030204" pitchFamily="34" charset="0"/>
                <a:cs typeface="Calibri" panose="020F0502020204030204" pitchFamily="34" charset="0"/>
              </a:rPr>
              <a:t>Prijedlog modela IISFU-a</a:t>
            </a:r>
          </a:p>
        </p:txBody>
      </p:sp>
      <p:sp>
        <p:nvSpPr>
          <p:cNvPr id="11" name="Text Box 58">
            <a:extLst>
              <a:ext uri="{FF2B5EF4-FFF2-40B4-BE49-F238E27FC236}">
                <a16:creationId xmlns:a16="http://schemas.microsoft.com/office/drawing/2014/main" id="{ADC33657-790C-44CD-BA2C-A2875844A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6082" y="5429828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Upravljanje imovinom/inventarom</a:t>
            </a:r>
          </a:p>
        </p:txBody>
      </p:sp>
      <p:sp>
        <p:nvSpPr>
          <p:cNvPr id="12" name="Text Box 57">
            <a:extLst>
              <a:ext uri="{FF2B5EF4-FFF2-40B4-BE49-F238E27FC236}">
                <a16:creationId xmlns:a16="http://schemas.microsoft.com/office/drawing/2014/main" id="{6F66B501-3167-4595-A4E4-3E38B8A43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8532" y="3956628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Nabava/</a:t>
            </a:r>
          </a:p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Kupnja</a:t>
            </a:r>
          </a:p>
        </p:txBody>
      </p:sp>
      <p:sp>
        <p:nvSpPr>
          <p:cNvPr id="13" name="Arc 38">
            <a:extLst>
              <a:ext uri="{FF2B5EF4-FFF2-40B4-BE49-F238E27FC236}">
                <a16:creationId xmlns:a16="http://schemas.microsoft.com/office/drawing/2014/main" id="{AFC1BC9B-138A-4965-966F-C58B5EC8C82D}"/>
              </a:ext>
            </a:extLst>
          </p:cNvPr>
          <p:cNvSpPr>
            <a:spLocks/>
          </p:cNvSpPr>
          <p:nvPr/>
        </p:nvSpPr>
        <p:spPr bwMode="auto">
          <a:xfrm>
            <a:off x="4293707" y="2448503"/>
            <a:ext cx="2500313" cy="1179513"/>
          </a:xfrm>
          <a:custGeom>
            <a:avLst/>
            <a:gdLst>
              <a:gd name="T0" fmla="*/ 2147483647 w 21477"/>
              <a:gd name="T1" fmla="*/ 0 h 10136"/>
              <a:gd name="T2" fmla="*/ 2147483647 w 21477"/>
              <a:gd name="T3" fmla="*/ 2147483647 h 10136"/>
              <a:gd name="T4" fmla="*/ 0 w 21477"/>
              <a:gd name="T5" fmla="*/ 2147483647 h 10136"/>
              <a:gd name="T6" fmla="*/ 0 60000 65536"/>
              <a:gd name="T7" fmla="*/ 0 60000 65536"/>
              <a:gd name="T8" fmla="*/ 0 60000 65536"/>
              <a:gd name="T9" fmla="*/ 0 w 21477"/>
              <a:gd name="T10" fmla="*/ 0 h 10136"/>
              <a:gd name="T11" fmla="*/ 21477 w 21477"/>
              <a:gd name="T12" fmla="*/ 10136 h 10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77" h="10136" fill="none" extrusionOk="0">
                <a:moveTo>
                  <a:pt x="19074" y="-1"/>
                </a:moveTo>
                <a:cubicBezTo>
                  <a:pt x="20367" y="2434"/>
                  <a:pt x="21183" y="5093"/>
                  <a:pt x="21477" y="7834"/>
                </a:cubicBezTo>
              </a:path>
              <a:path w="21477" h="10136" stroke="0" extrusionOk="0">
                <a:moveTo>
                  <a:pt x="19074" y="-1"/>
                </a:moveTo>
                <a:cubicBezTo>
                  <a:pt x="20367" y="2434"/>
                  <a:pt x="21183" y="5093"/>
                  <a:pt x="21477" y="7834"/>
                </a:cubicBezTo>
                <a:lnTo>
                  <a:pt x="0" y="10136"/>
                </a:lnTo>
                <a:close/>
              </a:path>
            </a:pathLst>
          </a:custGeom>
          <a:noFill/>
          <a:ln w="762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31535BDC-E500-4371-9B9C-CA8D7387E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2732" y="1948441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Upravljanje proračunskim ovlaštenjima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307AA062-6186-47E3-8912-9785D8698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1232" y="3391478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Dodjela financijskih sredstava</a:t>
            </a: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8A30893C-2581-4BB2-AC8C-478DC3B2C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2732" y="4880553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Upravljanje plaćanjima i primanjima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B5B61581-6356-44FE-ACEB-CEFCA0090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320" y="5901316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Upravljanje</a:t>
            </a:r>
          </a:p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novčanim sredstvima</a:t>
            </a:r>
          </a:p>
        </p:txBody>
      </p:sp>
      <p:sp>
        <p:nvSpPr>
          <p:cNvPr id="18" name="Text Box 7">
            <a:extLst>
              <a:ext uri="{FF2B5EF4-FFF2-40B4-BE49-F238E27FC236}">
                <a16:creationId xmlns:a16="http://schemas.microsoft.com/office/drawing/2014/main" id="{86A02305-C26E-4224-A693-472BB9C7A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320" y="4880553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Upravljanje dugom i pomoći</a:t>
            </a: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9819C9E3-5D25-45A1-A8C1-48A28F9AB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4582" y="3410528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Fiskani izvještaji i pregled proračuna</a:t>
            </a: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DA846435-FA2B-4B7B-8C91-B4F7519EC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320" y="1948441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Revizija i evaluacija</a:t>
            </a: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6AC95096-8287-4C6A-B056-808BFE9FE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320" y="911803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Priprema proračuna</a:t>
            </a:r>
          </a:p>
        </p:txBody>
      </p:sp>
      <p:sp>
        <p:nvSpPr>
          <p:cNvPr id="22" name="Arc 19">
            <a:extLst>
              <a:ext uri="{FF2B5EF4-FFF2-40B4-BE49-F238E27FC236}">
                <a16:creationId xmlns:a16="http://schemas.microsoft.com/office/drawing/2014/main" id="{85562903-0F4F-438F-88AA-BDE6FEB4F781}"/>
              </a:ext>
            </a:extLst>
          </p:cNvPr>
          <p:cNvSpPr>
            <a:spLocks/>
          </p:cNvSpPr>
          <p:nvPr/>
        </p:nvSpPr>
        <p:spPr bwMode="auto">
          <a:xfrm>
            <a:off x="3287894" y="5112226"/>
            <a:ext cx="838152" cy="1555845"/>
          </a:xfrm>
          <a:custGeom>
            <a:avLst/>
            <a:gdLst>
              <a:gd name="T0" fmla="*/ 0 w 17332"/>
              <a:gd name="T1" fmla="*/ 0 h 21600"/>
              <a:gd name="T2" fmla="*/ 2147483647 w 17332"/>
              <a:gd name="T3" fmla="*/ 2147483647 h 21600"/>
              <a:gd name="T4" fmla="*/ 2147483647 w 17332"/>
              <a:gd name="T5" fmla="*/ 2147483647 h 21600"/>
              <a:gd name="T6" fmla="*/ 0 60000 65536"/>
              <a:gd name="T7" fmla="*/ 0 60000 65536"/>
              <a:gd name="T8" fmla="*/ 0 60000 65536"/>
              <a:gd name="T9" fmla="*/ 0 w 17332"/>
              <a:gd name="T10" fmla="*/ 0 h 21600"/>
              <a:gd name="T11" fmla="*/ 17332 w 17332"/>
              <a:gd name="T12" fmla="*/ 21600 h 21600"/>
              <a:gd name="connsiteX0" fmla="*/ 0 w 17331"/>
              <a:gd name="connsiteY0" fmla="*/ 1 h 21601"/>
              <a:gd name="connsiteX1" fmla="*/ 131 w 17331"/>
              <a:gd name="connsiteY1" fmla="*/ 1 h 21601"/>
              <a:gd name="connsiteX2" fmla="*/ 17331 w 17331"/>
              <a:gd name="connsiteY2" fmla="*/ 8536 h 21601"/>
              <a:gd name="connsiteX0" fmla="*/ 0 w 17331"/>
              <a:gd name="connsiteY0" fmla="*/ 1 h 21601"/>
              <a:gd name="connsiteX1" fmla="*/ 131 w 17331"/>
              <a:gd name="connsiteY1" fmla="*/ 1 h 21601"/>
              <a:gd name="connsiteX2" fmla="*/ 17331 w 17331"/>
              <a:gd name="connsiteY2" fmla="*/ 8536 h 21601"/>
              <a:gd name="connsiteX3" fmla="*/ 17309 w 17331"/>
              <a:gd name="connsiteY3" fmla="*/ 8596 h 21601"/>
              <a:gd name="connsiteX4" fmla="*/ 131 w 17331"/>
              <a:gd name="connsiteY4" fmla="*/ 21601 h 21601"/>
              <a:gd name="connsiteX5" fmla="*/ 0 w 17331"/>
              <a:gd name="connsiteY5" fmla="*/ 1 h 21601"/>
              <a:gd name="connsiteX0" fmla="*/ 0 w 17331"/>
              <a:gd name="connsiteY0" fmla="*/ 1 h 21601"/>
              <a:gd name="connsiteX1" fmla="*/ 131 w 17331"/>
              <a:gd name="connsiteY1" fmla="*/ 1 h 21601"/>
              <a:gd name="connsiteX2" fmla="*/ 17331 w 17331"/>
              <a:gd name="connsiteY2" fmla="*/ 8536 h 21601"/>
              <a:gd name="connsiteX0" fmla="*/ 0 w 17331"/>
              <a:gd name="connsiteY0" fmla="*/ 1 h 21601"/>
              <a:gd name="connsiteX1" fmla="*/ 131 w 17331"/>
              <a:gd name="connsiteY1" fmla="*/ 1 h 21601"/>
              <a:gd name="connsiteX2" fmla="*/ 17331 w 17331"/>
              <a:gd name="connsiteY2" fmla="*/ 8536 h 21601"/>
              <a:gd name="connsiteX3" fmla="*/ 17309 w 17331"/>
              <a:gd name="connsiteY3" fmla="*/ 8596 h 21601"/>
              <a:gd name="connsiteX4" fmla="*/ 131 w 17331"/>
              <a:gd name="connsiteY4" fmla="*/ 21601 h 21601"/>
              <a:gd name="connsiteX5" fmla="*/ 0 w 17331"/>
              <a:gd name="connsiteY5" fmla="*/ 1 h 21601"/>
              <a:gd name="connsiteX0" fmla="*/ 0 w 17331"/>
              <a:gd name="connsiteY0" fmla="*/ 1 h 16810"/>
              <a:gd name="connsiteX1" fmla="*/ 131 w 17331"/>
              <a:gd name="connsiteY1" fmla="*/ 1 h 16810"/>
              <a:gd name="connsiteX2" fmla="*/ 17331 w 17331"/>
              <a:gd name="connsiteY2" fmla="*/ 8536 h 16810"/>
              <a:gd name="connsiteX0" fmla="*/ 0 w 17331"/>
              <a:gd name="connsiteY0" fmla="*/ 1 h 16810"/>
              <a:gd name="connsiteX1" fmla="*/ 131 w 17331"/>
              <a:gd name="connsiteY1" fmla="*/ 1 h 16810"/>
              <a:gd name="connsiteX2" fmla="*/ 17331 w 17331"/>
              <a:gd name="connsiteY2" fmla="*/ 8536 h 16810"/>
              <a:gd name="connsiteX3" fmla="*/ 17309 w 17331"/>
              <a:gd name="connsiteY3" fmla="*/ 8596 h 16810"/>
              <a:gd name="connsiteX4" fmla="*/ 131 w 17331"/>
              <a:gd name="connsiteY4" fmla="*/ 16810 h 16810"/>
              <a:gd name="connsiteX5" fmla="*/ 0 w 17331"/>
              <a:gd name="connsiteY5" fmla="*/ 1 h 16810"/>
              <a:gd name="connsiteX0" fmla="*/ 0 w 17331"/>
              <a:gd name="connsiteY0" fmla="*/ 1 h 16810"/>
              <a:gd name="connsiteX1" fmla="*/ 131 w 17331"/>
              <a:gd name="connsiteY1" fmla="*/ 1 h 16810"/>
              <a:gd name="connsiteX2" fmla="*/ 17331 w 17331"/>
              <a:gd name="connsiteY2" fmla="*/ 8536 h 16810"/>
              <a:gd name="connsiteX0" fmla="*/ 0 w 17331"/>
              <a:gd name="connsiteY0" fmla="*/ 1 h 16810"/>
              <a:gd name="connsiteX1" fmla="*/ 131 w 17331"/>
              <a:gd name="connsiteY1" fmla="*/ 1 h 16810"/>
              <a:gd name="connsiteX2" fmla="*/ 17331 w 17331"/>
              <a:gd name="connsiteY2" fmla="*/ 8536 h 16810"/>
              <a:gd name="connsiteX3" fmla="*/ 17309 w 17331"/>
              <a:gd name="connsiteY3" fmla="*/ 8596 h 16810"/>
              <a:gd name="connsiteX4" fmla="*/ 131 w 17331"/>
              <a:gd name="connsiteY4" fmla="*/ 16810 h 16810"/>
              <a:gd name="connsiteX5" fmla="*/ 0 w 17331"/>
              <a:gd name="connsiteY5" fmla="*/ 1 h 16810"/>
              <a:gd name="connsiteX0" fmla="*/ 0 w 18727"/>
              <a:gd name="connsiteY0" fmla="*/ 1 h 16810"/>
              <a:gd name="connsiteX1" fmla="*/ 131 w 18727"/>
              <a:gd name="connsiteY1" fmla="*/ 1 h 16810"/>
              <a:gd name="connsiteX2" fmla="*/ 17331 w 18727"/>
              <a:gd name="connsiteY2" fmla="*/ 8536 h 16810"/>
              <a:gd name="connsiteX0" fmla="*/ 0 w 18727"/>
              <a:gd name="connsiteY0" fmla="*/ 1 h 16810"/>
              <a:gd name="connsiteX1" fmla="*/ 131 w 18727"/>
              <a:gd name="connsiteY1" fmla="*/ 1 h 16810"/>
              <a:gd name="connsiteX2" fmla="*/ 17331 w 18727"/>
              <a:gd name="connsiteY2" fmla="*/ 8536 h 16810"/>
              <a:gd name="connsiteX3" fmla="*/ 17309 w 18727"/>
              <a:gd name="connsiteY3" fmla="*/ 8596 h 16810"/>
              <a:gd name="connsiteX4" fmla="*/ 131 w 18727"/>
              <a:gd name="connsiteY4" fmla="*/ 16810 h 16810"/>
              <a:gd name="connsiteX5" fmla="*/ 0 w 18727"/>
              <a:gd name="connsiteY5" fmla="*/ 1 h 16810"/>
              <a:gd name="connsiteX0" fmla="*/ 0 w 17331"/>
              <a:gd name="connsiteY0" fmla="*/ 1 h 18232"/>
              <a:gd name="connsiteX1" fmla="*/ 131 w 17331"/>
              <a:gd name="connsiteY1" fmla="*/ 1 h 18232"/>
              <a:gd name="connsiteX2" fmla="*/ 17331 w 17331"/>
              <a:gd name="connsiteY2" fmla="*/ 8536 h 18232"/>
              <a:gd name="connsiteX0" fmla="*/ 0 w 17331"/>
              <a:gd name="connsiteY0" fmla="*/ 1 h 18232"/>
              <a:gd name="connsiteX1" fmla="*/ 131 w 17331"/>
              <a:gd name="connsiteY1" fmla="*/ 1 h 18232"/>
              <a:gd name="connsiteX2" fmla="*/ 17331 w 17331"/>
              <a:gd name="connsiteY2" fmla="*/ 8536 h 18232"/>
              <a:gd name="connsiteX3" fmla="*/ 131 w 17331"/>
              <a:gd name="connsiteY3" fmla="*/ 16810 h 18232"/>
              <a:gd name="connsiteX4" fmla="*/ 0 w 17331"/>
              <a:gd name="connsiteY4" fmla="*/ 1 h 18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31" h="18232" fill="none" extrusionOk="0">
                <a:moveTo>
                  <a:pt x="0" y="1"/>
                </a:moveTo>
                <a:cubicBezTo>
                  <a:pt x="43" y="1"/>
                  <a:pt x="87" y="0"/>
                  <a:pt x="131" y="1"/>
                </a:cubicBezTo>
                <a:cubicBezTo>
                  <a:pt x="6883" y="1"/>
                  <a:pt x="13247" y="3158"/>
                  <a:pt x="17331" y="8536"/>
                </a:cubicBezTo>
              </a:path>
              <a:path w="17331" h="18232" stroke="0" extrusionOk="0">
                <a:moveTo>
                  <a:pt x="0" y="1"/>
                </a:moveTo>
                <a:cubicBezTo>
                  <a:pt x="43" y="1"/>
                  <a:pt x="87" y="0"/>
                  <a:pt x="131" y="1"/>
                </a:cubicBezTo>
                <a:cubicBezTo>
                  <a:pt x="6883" y="1"/>
                  <a:pt x="13247" y="3158"/>
                  <a:pt x="17331" y="8536"/>
                </a:cubicBezTo>
                <a:cubicBezTo>
                  <a:pt x="17331" y="11337"/>
                  <a:pt x="3019" y="18232"/>
                  <a:pt x="131" y="16810"/>
                </a:cubicBezTo>
                <a:cubicBezTo>
                  <a:pt x="87" y="9610"/>
                  <a:pt x="44" y="7201"/>
                  <a:pt x="0" y="1"/>
                </a:cubicBez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23" name="Arc 20">
            <a:extLst>
              <a:ext uri="{FF2B5EF4-FFF2-40B4-BE49-F238E27FC236}">
                <a16:creationId xmlns:a16="http://schemas.microsoft.com/office/drawing/2014/main" id="{65395B2F-755B-4ED3-B997-1C18F51C9E83}"/>
              </a:ext>
            </a:extLst>
          </p:cNvPr>
          <p:cNvSpPr>
            <a:spLocks/>
          </p:cNvSpPr>
          <p:nvPr/>
        </p:nvSpPr>
        <p:spPr bwMode="auto">
          <a:xfrm>
            <a:off x="4474682" y="3629603"/>
            <a:ext cx="1579563" cy="2495550"/>
          </a:xfrm>
          <a:custGeom>
            <a:avLst/>
            <a:gdLst>
              <a:gd name="T0" fmla="*/ 0 w 23048"/>
              <a:gd name="T1" fmla="*/ 2147483647 h 21600"/>
              <a:gd name="T2" fmla="*/ 2147483647 w 23048"/>
              <a:gd name="T3" fmla="*/ 2147483647 h 21600"/>
              <a:gd name="T4" fmla="*/ 2147483647 w 23048"/>
              <a:gd name="T5" fmla="*/ 2147483647 h 21600"/>
              <a:gd name="T6" fmla="*/ 0 60000 65536"/>
              <a:gd name="T7" fmla="*/ 0 60000 65536"/>
              <a:gd name="T8" fmla="*/ 0 60000 65536"/>
              <a:gd name="T9" fmla="*/ 0 w 23048"/>
              <a:gd name="T10" fmla="*/ 0 h 21600"/>
              <a:gd name="T11" fmla="*/ 23048 w 2304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048" h="21600" fill="none" extrusionOk="0">
                <a:moveTo>
                  <a:pt x="0" y="19099"/>
                </a:moveTo>
                <a:cubicBezTo>
                  <a:pt x="1269" y="8210"/>
                  <a:pt x="10493" y="-1"/>
                  <a:pt x="21455" y="0"/>
                </a:cubicBezTo>
                <a:cubicBezTo>
                  <a:pt x="21986" y="0"/>
                  <a:pt x="22517" y="19"/>
                  <a:pt x="23048" y="58"/>
                </a:cubicBezTo>
              </a:path>
              <a:path w="23048" h="21600" stroke="0" extrusionOk="0">
                <a:moveTo>
                  <a:pt x="0" y="19099"/>
                </a:moveTo>
                <a:cubicBezTo>
                  <a:pt x="1269" y="8210"/>
                  <a:pt x="10493" y="-1"/>
                  <a:pt x="21455" y="0"/>
                </a:cubicBezTo>
                <a:cubicBezTo>
                  <a:pt x="21986" y="0"/>
                  <a:pt x="22517" y="19"/>
                  <a:pt x="23048" y="58"/>
                </a:cubicBezTo>
                <a:lnTo>
                  <a:pt x="21455" y="21600"/>
                </a:ln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24" name="Arc 21">
            <a:extLst>
              <a:ext uri="{FF2B5EF4-FFF2-40B4-BE49-F238E27FC236}">
                <a16:creationId xmlns:a16="http://schemas.microsoft.com/office/drawing/2014/main" id="{9CFFB670-2D4E-4BDD-ACFA-8316CA8AA28D}"/>
              </a:ext>
            </a:extLst>
          </p:cNvPr>
          <p:cNvSpPr>
            <a:spLocks/>
          </p:cNvSpPr>
          <p:nvPr/>
        </p:nvSpPr>
        <p:spPr bwMode="auto">
          <a:xfrm>
            <a:off x="2080732" y="2189741"/>
            <a:ext cx="3263900" cy="1430337"/>
          </a:xfrm>
          <a:custGeom>
            <a:avLst/>
            <a:gdLst>
              <a:gd name="T0" fmla="*/ 0 w 21425"/>
              <a:gd name="T1" fmla="*/ 2147483647 h 21600"/>
              <a:gd name="T2" fmla="*/ 2147483647 w 21425"/>
              <a:gd name="T3" fmla="*/ 2147483647 h 21600"/>
              <a:gd name="T4" fmla="*/ 2147483647 w 21425"/>
              <a:gd name="T5" fmla="*/ 2147483647 h 21600"/>
              <a:gd name="T6" fmla="*/ 0 60000 65536"/>
              <a:gd name="T7" fmla="*/ 0 60000 65536"/>
              <a:gd name="T8" fmla="*/ 0 60000 65536"/>
              <a:gd name="T9" fmla="*/ 0 w 21425"/>
              <a:gd name="T10" fmla="*/ 0 h 21600"/>
              <a:gd name="T11" fmla="*/ 21425 w 2142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25" h="21600" fill="none" extrusionOk="0">
                <a:moveTo>
                  <a:pt x="-1" y="17689"/>
                </a:moveTo>
                <a:cubicBezTo>
                  <a:pt x="1886" y="7440"/>
                  <a:pt x="10821" y="-1"/>
                  <a:pt x="21243" y="0"/>
                </a:cubicBezTo>
                <a:cubicBezTo>
                  <a:pt x="21303" y="0"/>
                  <a:pt x="21364" y="0"/>
                  <a:pt x="21425" y="0"/>
                </a:cubicBezTo>
              </a:path>
              <a:path w="21425" h="21600" stroke="0" extrusionOk="0">
                <a:moveTo>
                  <a:pt x="-1" y="17689"/>
                </a:moveTo>
                <a:cubicBezTo>
                  <a:pt x="1886" y="7440"/>
                  <a:pt x="10821" y="-1"/>
                  <a:pt x="21243" y="0"/>
                </a:cubicBezTo>
                <a:cubicBezTo>
                  <a:pt x="21303" y="0"/>
                  <a:pt x="21364" y="0"/>
                  <a:pt x="21425" y="0"/>
                </a:cubicBezTo>
                <a:lnTo>
                  <a:pt x="21243" y="21600"/>
                </a:ln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25" name="Text Box 30">
            <a:extLst>
              <a:ext uri="{FF2B5EF4-FFF2-40B4-BE49-F238E27FC236}">
                <a16:creationId xmlns:a16="http://schemas.microsoft.com/office/drawing/2014/main" id="{0DDC8C0E-4061-438A-AB66-DEFB681A6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532" y="911803"/>
            <a:ext cx="18288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 i="1">
                <a:solidFill>
                  <a:srgbClr val="3399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Razvoj i pregled politike</a:t>
            </a:r>
          </a:p>
        </p:txBody>
      </p:sp>
      <p:sp>
        <p:nvSpPr>
          <p:cNvPr id="26" name="Arc 32">
            <a:extLst>
              <a:ext uri="{FF2B5EF4-FFF2-40B4-BE49-F238E27FC236}">
                <a16:creationId xmlns:a16="http://schemas.microsoft.com/office/drawing/2014/main" id="{C1A114D4-F11E-43A6-91AE-DC8543334E2D}"/>
              </a:ext>
            </a:extLst>
          </p:cNvPr>
          <p:cNvSpPr>
            <a:spLocks/>
          </p:cNvSpPr>
          <p:nvPr/>
        </p:nvSpPr>
        <p:spPr bwMode="auto">
          <a:xfrm rot="21350543">
            <a:off x="718657" y="1329316"/>
            <a:ext cx="3052763" cy="1968500"/>
          </a:xfrm>
          <a:custGeom>
            <a:avLst/>
            <a:gdLst>
              <a:gd name="T0" fmla="*/ 2147483647 w 21600"/>
              <a:gd name="T1" fmla="*/ 2147483647 h 22092"/>
              <a:gd name="T2" fmla="*/ 2147483647 w 21600"/>
              <a:gd name="T3" fmla="*/ 0 h 22092"/>
              <a:gd name="T4" fmla="*/ 2147483647 w 21600"/>
              <a:gd name="T5" fmla="*/ 2147483647 h 22092"/>
              <a:gd name="T6" fmla="*/ 0 60000 65536"/>
              <a:gd name="T7" fmla="*/ 0 60000 65536"/>
              <a:gd name="T8" fmla="*/ 0 60000 65536"/>
              <a:gd name="T9" fmla="*/ 0 w 21600"/>
              <a:gd name="T10" fmla="*/ 0 h 22092"/>
              <a:gd name="T11" fmla="*/ 21600 w 21600"/>
              <a:gd name="T12" fmla="*/ 22092 h 220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092" fill="none" extrusionOk="0">
                <a:moveTo>
                  <a:pt x="2335" y="22091"/>
                </a:moveTo>
                <a:cubicBezTo>
                  <a:pt x="800" y="19064"/>
                  <a:pt x="0" y="15717"/>
                  <a:pt x="0" y="12323"/>
                </a:cubicBezTo>
                <a:cubicBezTo>
                  <a:pt x="-1" y="7917"/>
                  <a:pt x="1346" y="3617"/>
                  <a:pt x="3860" y="0"/>
                </a:cubicBezTo>
              </a:path>
              <a:path w="21600" h="22092" stroke="0" extrusionOk="0">
                <a:moveTo>
                  <a:pt x="2335" y="22091"/>
                </a:moveTo>
                <a:cubicBezTo>
                  <a:pt x="800" y="19064"/>
                  <a:pt x="0" y="15717"/>
                  <a:pt x="0" y="12323"/>
                </a:cubicBezTo>
                <a:cubicBezTo>
                  <a:pt x="-1" y="7917"/>
                  <a:pt x="1346" y="3617"/>
                  <a:pt x="3860" y="0"/>
                </a:cubicBezTo>
                <a:lnTo>
                  <a:pt x="21600" y="12323"/>
                </a:lnTo>
                <a:close/>
              </a:path>
            </a:pathLst>
          </a:custGeom>
          <a:noFill/>
          <a:ln w="76200">
            <a:solidFill>
              <a:srgbClr val="CC0000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27" name="Arc 33">
            <a:extLst>
              <a:ext uri="{FF2B5EF4-FFF2-40B4-BE49-F238E27FC236}">
                <a16:creationId xmlns:a16="http://schemas.microsoft.com/office/drawing/2014/main" id="{0CA9D9DD-06FC-4795-94F4-188047D84B7B}"/>
              </a:ext>
            </a:extLst>
          </p:cNvPr>
          <p:cNvSpPr>
            <a:spLocks/>
          </p:cNvSpPr>
          <p:nvPr/>
        </p:nvSpPr>
        <p:spPr bwMode="auto">
          <a:xfrm>
            <a:off x="1501295" y="1195966"/>
            <a:ext cx="4470400" cy="723900"/>
          </a:xfrm>
          <a:custGeom>
            <a:avLst/>
            <a:gdLst>
              <a:gd name="T0" fmla="*/ 2147483647 w 21476"/>
              <a:gd name="T1" fmla="*/ 2147483647 h 8115"/>
              <a:gd name="T2" fmla="*/ 0 w 21476"/>
              <a:gd name="T3" fmla="*/ 2147483647 h 8115"/>
              <a:gd name="T4" fmla="*/ 2147483647 w 21476"/>
              <a:gd name="T5" fmla="*/ 0 h 8115"/>
              <a:gd name="T6" fmla="*/ 0 60000 65536"/>
              <a:gd name="T7" fmla="*/ 0 60000 65536"/>
              <a:gd name="T8" fmla="*/ 0 60000 65536"/>
              <a:gd name="T9" fmla="*/ 0 w 21476"/>
              <a:gd name="T10" fmla="*/ 0 h 8115"/>
              <a:gd name="T11" fmla="*/ 21476 w 21476"/>
              <a:gd name="T12" fmla="*/ 8115 h 81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76" h="8115" fill="none" extrusionOk="0">
                <a:moveTo>
                  <a:pt x="1458" y="8114"/>
                </a:moveTo>
                <a:cubicBezTo>
                  <a:pt x="705" y="6256"/>
                  <a:pt x="214" y="4303"/>
                  <a:pt x="-1" y="2310"/>
                </a:cubicBezTo>
              </a:path>
              <a:path w="21476" h="8115" stroke="0" extrusionOk="0">
                <a:moveTo>
                  <a:pt x="1458" y="8114"/>
                </a:moveTo>
                <a:cubicBezTo>
                  <a:pt x="705" y="6256"/>
                  <a:pt x="214" y="4303"/>
                  <a:pt x="-1" y="2310"/>
                </a:cubicBezTo>
                <a:lnTo>
                  <a:pt x="21476" y="0"/>
                </a:lnTo>
                <a:close/>
              </a:path>
            </a:pathLst>
          </a:custGeom>
          <a:noFill/>
          <a:ln w="76200">
            <a:solidFill>
              <a:srgbClr val="CC0000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28" name="Arc 37">
            <a:extLst>
              <a:ext uri="{FF2B5EF4-FFF2-40B4-BE49-F238E27FC236}">
                <a16:creationId xmlns:a16="http://schemas.microsoft.com/office/drawing/2014/main" id="{45DE874E-3984-4599-9D65-D9D997D172E5}"/>
              </a:ext>
            </a:extLst>
          </p:cNvPr>
          <p:cNvSpPr>
            <a:spLocks/>
          </p:cNvSpPr>
          <p:nvPr/>
        </p:nvSpPr>
        <p:spPr bwMode="auto">
          <a:xfrm>
            <a:off x="4334982" y="1226128"/>
            <a:ext cx="1809750" cy="2414588"/>
          </a:xfrm>
          <a:custGeom>
            <a:avLst/>
            <a:gdLst>
              <a:gd name="T0" fmla="*/ 2147483647 w 15545"/>
              <a:gd name="T1" fmla="*/ 0 h 20740"/>
              <a:gd name="T2" fmla="*/ 2147483647 w 15545"/>
              <a:gd name="T3" fmla="*/ 2147483647 h 20740"/>
              <a:gd name="T4" fmla="*/ 0 w 15545"/>
              <a:gd name="T5" fmla="*/ 2147483647 h 20740"/>
              <a:gd name="T6" fmla="*/ 0 60000 65536"/>
              <a:gd name="T7" fmla="*/ 0 60000 65536"/>
              <a:gd name="T8" fmla="*/ 0 60000 65536"/>
              <a:gd name="T9" fmla="*/ 0 w 15545"/>
              <a:gd name="T10" fmla="*/ 0 h 20740"/>
              <a:gd name="T11" fmla="*/ 15545 w 15545"/>
              <a:gd name="T12" fmla="*/ 20740 h 207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545" h="20740" fill="none" extrusionOk="0">
                <a:moveTo>
                  <a:pt x="6034" y="0"/>
                </a:moveTo>
                <a:cubicBezTo>
                  <a:pt x="9651" y="1052"/>
                  <a:pt x="12929" y="3032"/>
                  <a:pt x="15545" y="5742"/>
                </a:cubicBezTo>
              </a:path>
              <a:path w="15545" h="20740" stroke="0" extrusionOk="0">
                <a:moveTo>
                  <a:pt x="6034" y="0"/>
                </a:moveTo>
                <a:cubicBezTo>
                  <a:pt x="9651" y="1052"/>
                  <a:pt x="12929" y="3032"/>
                  <a:pt x="15545" y="5742"/>
                </a:cubicBezTo>
                <a:lnTo>
                  <a:pt x="0" y="20740"/>
                </a:lnTo>
                <a:close/>
              </a:path>
            </a:pathLst>
          </a:custGeom>
          <a:noFill/>
          <a:ln w="762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29" name="Arc 39">
            <a:extLst>
              <a:ext uri="{FF2B5EF4-FFF2-40B4-BE49-F238E27FC236}">
                <a16:creationId xmlns:a16="http://schemas.microsoft.com/office/drawing/2014/main" id="{5D4E6FAD-4F4C-45A3-B6DD-A54D2A20DEB6}"/>
              </a:ext>
            </a:extLst>
          </p:cNvPr>
          <p:cNvSpPr>
            <a:spLocks/>
          </p:cNvSpPr>
          <p:nvPr/>
        </p:nvSpPr>
        <p:spPr bwMode="auto">
          <a:xfrm flipH="1">
            <a:off x="2437920" y="1207078"/>
            <a:ext cx="1827212" cy="2406650"/>
          </a:xfrm>
          <a:custGeom>
            <a:avLst/>
            <a:gdLst>
              <a:gd name="T0" fmla="*/ 2147483647 w 15699"/>
              <a:gd name="T1" fmla="*/ 0 h 20668"/>
              <a:gd name="T2" fmla="*/ 2147483647 w 15699"/>
              <a:gd name="T3" fmla="*/ 2147483647 h 20668"/>
              <a:gd name="T4" fmla="*/ 0 w 15699"/>
              <a:gd name="T5" fmla="*/ 2147483647 h 20668"/>
              <a:gd name="T6" fmla="*/ 0 60000 65536"/>
              <a:gd name="T7" fmla="*/ 0 60000 65536"/>
              <a:gd name="T8" fmla="*/ 0 60000 65536"/>
              <a:gd name="T9" fmla="*/ 0 w 15699"/>
              <a:gd name="T10" fmla="*/ 0 h 20668"/>
              <a:gd name="T11" fmla="*/ 15699 w 15699"/>
              <a:gd name="T12" fmla="*/ 20668 h 206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699" h="20668" fill="none" extrusionOk="0">
                <a:moveTo>
                  <a:pt x="6276" y="-1"/>
                </a:moveTo>
                <a:cubicBezTo>
                  <a:pt x="9870" y="1091"/>
                  <a:pt x="13118" y="3101"/>
                  <a:pt x="15698" y="5832"/>
                </a:cubicBezTo>
              </a:path>
              <a:path w="15699" h="20668" stroke="0" extrusionOk="0">
                <a:moveTo>
                  <a:pt x="6276" y="-1"/>
                </a:moveTo>
                <a:cubicBezTo>
                  <a:pt x="9870" y="1091"/>
                  <a:pt x="13118" y="3101"/>
                  <a:pt x="15698" y="5832"/>
                </a:cubicBezTo>
                <a:lnTo>
                  <a:pt x="0" y="20668"/>
                </a:lnTo>
                <a:close/>
              </a:path>
            </a:pathLst>
          </a:custGeom>
          <a:noFill/>
          <a:ln w="76200">
            <a:solidFill>
              <a:srgbClr val="000099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30" name="Arc 40">
            <a:extLst>
              <a:ext uri="{FF2B5EF4-FFF2-40B4-BE49-F238E27FC236}">
                <a16:creationId xmlns:a16="http://schemas.microsoft.com/office/drawing/2014/main" id="{42A68890-40F1-45D6-93F5-3F8736F19621}"/>
              </a:ext>
            </a:extLst>
          </p:cNvPr>
          <p:cNvSpPr>
            <a:spLocks/>
          </p:cNvSpPr>
          <p:nvPr/>
        </p:nvSpPr>
        <p:spPr bwMode="auto">
          <a:xfrm flipH="1">
            <a:off x="1794982" y="2419928"/>
            <a:ext cx="2498725" cy="1220788"/>
          </a:xfrm>
          <a:custGeom>
            <a:avLst/>
            <a:gdLst>
              <a:gd name="T0" fmla="*/ 2147483647 w 21467"/>
              <a:gd name="T1" fmla="*/ 0 h 10481"/>
              <a:gd name="T2" fmla="*/ 2147483647 w 21467"/>
              <a:gd name="T3" fmla="*/ 2147483647 h 10481"/>
              <a:gd name="T4" fmla="*/ 0 w 21467"/>
              <a:gd name="T5" fmla="*/ 2147483647 h 10481"/>
              <a:gd name="T6" fmla="*/ 0 60000 65536"/>
              <a:gd name="T7" fmla="*/ 0 60000 65536"/>
              <a:gd name="T8" fmla="*/ 0 60000 65536"/>
              <a:gd name="T9" fmla="*/ 0 w 21467"/>
              <a:gd name="T10" fmla="*/ 0 h 10481"/>
              <a:gd name="T11" fmla="*/ 21467 w 21467"/>
              <a:gd name="T12" fmla="*/ 10481 h 104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67" h="10481" fill="none" extrusionOk="0">
                <a:moveTo>
                  <a:pt x="18886" y="0"/>
                </a:moveTo>
                <a:cubicBezTo>
                  <a:pt x="20272" y="2497"/>
                  <a:pt x="21149" y="5245"/>
                  <a:pt x="21466" y="8085"/>
                </a:cubicBezTo>
              </a:path>
              <a:path w="21467" h="10481" stroke="0" extrusionOk="0">
                <a:moveTo>
                  <a:pt x="18886" y="0"/>
                </a:moveTo>
                <a:cubicBezTo>
                  <a:pt x="20272" y="2497"/>
                  <a:pt x="21149" y="5245"/>
                  <a:pt x="21466" y="8085"/>
                </a:cubicBezTo>
                <a:lnTo>
                  <a:pt x="0" y="10481"/>
                </a:lnTo>
                <a:close/>
              </a:path>
            </a:pathLst>
          </a:custGeom>
          <a:noFill/>
          <a:ln w="76200">
            <a:solidFill>
              <a:srgbClr val="000099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31" name="Arc 42">
            <a:extLst>
              <a:ext uri="{FF2B5EF4-FFF2-40B4-BE49-F238E27FC236}">
                <a16:creationId xmlns:a16="http://schemas.microsoft.com/office/drawing/2014/main" id="{201B90D9-D54D-4D30-BE92-FCB4AEB1751B}"/>
              </a:ext>
            </a:extLst>
          </p:cNvPr>
          <p:cNvSpPr>
            <a:spLocks/>
          </p:cNvSpPr>
          <p:nvPr/>
        </p:nvSpPr>
        <p:spPr bwMode="auto">
          <a:xfrm flipH="1" flipV="1">
            <a:off x="2437920" y="3658178"/>
            <a:ext cx="1841500" cy="2406650"/>
          </a:xfrm>
          <a:custGeom>
            <a:avLst/>
            <a:gdLst>
              <a:gd name="T0" fmla="*/ 2147483647 w 15814"/>
              <a:gd name="T1" fmla="*/ 0 h 20668"/>
              <a:gd name="T2" fmla="*/ 2147483647 w 15814"/>
              <a:gd name="T3" fmla="*/ 2147483647 h 20668"/>
              <a:gd name="T4" fmla="*/ 0 w 15814"/>
              <a:gd name="T5" fmla="*/ 2147483647 h 20668"/>
              <a:gd name="T6" fmla="*/ 0 60000 65536"/>
              <a:gd name="T7" fmla="*/ 0 60000 65536"/>
              <a:gd name="T8" fmla="*/ 0 60000 65536"/>
              <a:gd name="T9" fmla="*/ 0 w 15814"/>
              <a:gd name="T10" fmla="*/ 0 h 20668"/>
              <a:gd name="T11" fmla="*/ 15814 w 15814"/>
              <a:gd name="T12" fmla="*/ 20668 h 206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14" h="20668" fill="none" extrusionOk="0">
                <a:moveTo>
                  <a:pt x="6276" y="-1"/>
                </a:moveTo>
                <a:cubicBezTo>
                  <a:pt x="9925" y="1108"/>
                  <a:pt x="13216" y="3162"/>
                  <a:pt x="15814" y="5954"/>
                </a:cubicBezTo>
              </a:path>
              <a:path w="15814" h="20668" stroke="0" extrusionOk="0">
                <a:moveTo>
                  <a:pt x="6276" y="-1"/>
                </a:moveTo>
                <a:cubicBezTo>
                  <a:pt x="9925" y="1108"/>
                  <a:pt x="13216" y="3162"/>
                  <a:pt x="15814" y="5954"/>
                </a:cubicBezTo>
                <a:lnTo>
                  <a:pt x="0" y="20668"/>
                </a:lnTo>
                <a:close/>
              </a:path>
            </a:pathLst>
          </a:custGeom>
          <a:noFill/>
          <a:ln w="762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32" name="Arc 45">
            <a:extLst>
              <a:ext uri="{FF2B5EF4-FFF2-40B4-BE49-F238E27FC236}">
                <a16:creationId xmlns:a16="http://schemas.microsoft.com/office/drawing/2014/main" id="{6CFE185A-B377-4329-9FC8-214BBA528D83}"/>
              </a:ext>
            </a:extLst>
          </p:cNvPr>
          <p:cNvSpPr>
            <a:spLocks/>
          </p:cNvSpPr>
          <p:nvPr/>
        </p:nvSpPr>
        <p:spPr bwMode="auto">
          <a:xfrm flipV="1">
            <a:off x="4281007" y="3655003"/>
            <a:ext cx="1820863" cy="2408238"/>
          </a:xfrm>
          <a:custGeom>
            <a:avLst/>
            <a:gdLst>
              <a:gd name="T0" fmla="*/ 2147483647 w 15647"/>
              <a:gd name="T1" fmla="*/ 0 h 20680"/>
              <a:gd name="T2" fmla="*/ 2147483647 w 15647"/>
              <a:gd name="T3" fmla="*/ 2147483647 h 20680"/>
              <a:gd name="T4" fmla="*/ 0 w 15647"/>
              <a:gd name="T5" fmla="*/ 2147483647 h 20680"/>
              <a:gd name="T6" fmla="*/ 0 60000 65536"/>
              <a:gd name="T7" fmla="*/ 0 60000 65536"/>
              <a:gd name="T8" fmla="*/ 0 60000 65536"/>
              <a:gd name="T9" fmla="*/ 0 w 15647"/>
              <a:gd name="T10" fmla="*/ 0 h 20680"/>
              <a:gd name="T11" fmla="*/ 15647 w 15647"/>
              <a:gd name="T12" fmla="*/ 20680 h 20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647" h="20680" fill="none" extrusionOk="0">
                <a:moveTo>
                  <a:pt x="6236" y="-1"/>
                </a:moveTo>
                <a:cubicBezTo>
                  <a:pt x="9821" y="1081"/>
                  <a:pt x="13064" y="3076"/>
                  <a:pt x="15646" y="5789"/>
                </a:cubicBezTo>
              </a:path>
              <a:path w="15647" h="20680" stroke="0" extrusionOk="0">
                <a:moveTo>
                  <a:pt x="6236" y="-1"/>
                </a:moveTo>
                <a:cubicBezTo>
                  <a:pt x="9821" y="1081"/>
                  <a:pt x="13064" y="3076"/>
                  <a:pt x="15646" y="5789"/>
                </a:cubicBezTo>
                <a:lnTo>
                  <a:pt x="0" y="20680"/>
                </a:lnTo>
                <a:close/>
              </a:path>
            </a:pathLst>
          </a:custGeom>
          <a:noFill/>
          <a:ln w="76200">
            <a:solidFill>
              <a:srgbClr val="000099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33" name="Arc 46">
            <a:extLst>
              <a:ext uri="{FF2B5EF4-FFF2-40B4-BE49-F238E27FC236}">
                <a16:creationId xmlns:a16="http://schemas.microsoft.com/office/drawing/2014/main" id="{23A40DC3-5606-41F7-A431-0AF5A9BF756C}"/>
              </a:ext>
            </a:extLst>
          </p:cNvPr>
          <p:cNvSpPr>
            <a:spLocks/>
          </p:cNvSpPr>
          <p:nvPr/>
        </p:nvSpPr>
        <p:spPr bwMode="auto">
          <a:xfrm flipV="1">
            <a:off x="4293707" y="3655003"/>
            <a:ext cx="2501900" cy="1192213"/>
          </a:xfrm>
          <a:custGeom>
            <a:avLst/>
            <a:gdLst>
              <a:gd name="T0" fmla="*/ 2147483647 w 21487"/>
              <a:gd name="T1" fmla="*/ 0 h 10238"/>
              <a:gd name="T2" fmla="*/ 2147483647 w 21487"/>
              <a:gd name="T3" fmla="*/ 2147483647 h 10238"/>
              <a:gd name="T4" fmla="*/ 0 w 21487"/>
              <a:gd name="T5" fmla="*/ 2147483647 h 10238"/>
              <a:gd name="T6" fmla="*/ 0 60000 65536"/>
              <a:gd name="T7" fmla="*/ 0 60000 65536"/>
              <a:gd name="T8" fmla="*/ 0 60000 65536"/>
              <a:gd name="T9" fmla="*/ 0 w 21487"/>
              <a:gd name="T10" fmla="*/ 0 h 10238"/>
              <a:gd name="T11" fmla="*/ 21487 w 21487"/>
              <a:gd name="T12" fmla="*/ 10238 h 102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7" h="10238" fill="none" extrusionOk="0">
                <a:moveTo>
                  <a:pt x="19019" y="-1"/>
                </a:moveTo>
                <a:cubicBezTo>
                  <a:pt x="20359" y="2489"/>
                  <a:pt x="21198" y="5218"/>
                  <a:pt x="21487" y="8031"/>
                </a:cubicBezTo>
              </a:path>
              <a:path w="21487" h="10238" stroke="0" extrusionOk="0">
                <a:moveTo>
                  <a:pt x="19019" y="-1"/>
                </a:moveTo>
                <a:cubicBezTo>
                  <a:pt x="20359" y="2489"/>
                  <a:pt x="21198" y="5218"/>
                  <a:pt x="21487" y="8031"/>
                </a:cubicBezTo>
                <a:lnTo>
                  <a:pt x="0" y="10238"/>
                </a:lnTo>
                <a:close/>
              </a:path>
            </a:pathLst>
          </a:custGeom>
          <a:noFill/>
          <a:ln w="76200">
            <a:solidFill>
              <a:srgbClr val="000099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34" name="Arc 47">
            <a:extLst>
              <a:ext uri="{FF2B5EF4-FFF2-40B4-BE49-F238E27FC236}">
                <a16:creationId xmlns:a16="http://schemas.microsoft.com/office/drawing/2014/main" id="{1849BFCD-DDCB-4878-A9AD-94EECD460D67}"/>
              </a:ext>
            </a:extLst>
          </p:cNvPr>
          <p:cNvSpPr>
            <a:spLocks/>
          </p:cNvSpPr>
          <p:nvPr/>
        </p:nvSpPr>
        <p:spPr bwMode="auto">
          <a:xfrm flipH="1" flipV="1">
            <a:off x="1791807" y="3629603"/>
            <a:ext cx="2501900" cy="1204913"/>
          </a:xfrm>
          <a:custGeom>
            <a:avLst/>
            <a:gdLst>
              <a:gd name="T0" fmla="*/ 2147483647 w 21489"/>
              <a:gd name="T1" fmla="*/ 0 h 10351"/>
              <a:gd name="T2" fmla="*/ 2147483647 w 21489"/>
              <a:gd name="T3" fmla="*/ 2147483647 h 10351"/>
              <a:gd name="T4" fmla="*/ 0 w 21489"/>
              <a:gd name="T5" fmla="*/ 2147483647 h 10351"/>
              <a:gd name="T6" fmla="*/ 0 60000 65536"/>
              <a:gd name="T7" fmla="*/ 0 60000 65536"/>
              <a:gd name="T8" fmla="*/ 0 60000 65536"/>
              <a:gd name="T9" fmla="*/ 0 w 21489"/>
              <a:gd name="T10" fmla="*/ 0 h 10351"/>
              <a:gd name="T11" fmla="*/ 21489 w 21489"/>
              <a:gd name="T12" fmla="*/ 10351 h 103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9" h="10351" fill="none" extrusionOk="0">
                <a:moveTo>
                  <a:pt x="18958" y="-1"/>
                </a:moveTo>
                <a:cubicBezTo>
                  <a:pt x="20337" y="2526"/>
                  <a:pt x="21198" y="5303"/>
                  <a:pt x="21489" y="8166"/>
                </a:cubicBezTo>
              </a:path>
              <a:path w="21489" h="10351" stroke="0" extrusionOk="0">
                <a:moveTo>
                  <a:pt x="18958" y="-1"/>
                </a:moveTo>
                <a:cubicBezTo>
                  <a:pt x="20337" y="2526"/>
                  <a:pt x="21198" y="5303"/>
                  <a:pt x="21489" y="8166"/>
                </a:cubicBezTo>
                <a:lnTo>
                  <a:pt x="0" y="10351"/>
                </a:lnTo>
                <a:close/>
              </a:path>
            </a:pathLst>
          </a:custGeom>
          <a:noFill/>
          <a:ln w="762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35" name="Line 48">
            <a:extLst>
              <a:ext uri="{FF2B5EF4-FFF2-40B4-BE49-F238E27FC236}">
                <a16:creationId xmlns:a16="http://schemas.microsoft.com/office/drawing/2014/main" id="{8554B44F-EDBE-46CF-89B0-A3905B7BC6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50607" y="1062616"/>
            <a:ext cx="1189038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36" name="Text Box 59">
            <a:extLst>
              <a:ext uri="{FF2B5EF4-FFF2-40B4-BE49-F238E27FC236}">
                <a16:creationId xmlns:a16="http://schemas.microsoft.com/office/drawing/2014/main" id="{5680AC53-F182-4513-9146-7C4CDA2C4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5995" y="5982278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Izračuni plaća</a:t>
            </a:r>
          </a:p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Upravljanje</a:t>
            </a:r>
          </a:p>
        </p:txBody>
      </p:sp>
      <p:sp>
        <p:nvSpPr>
          <p:cNvPr id="37" name="Text Box 60">
            <a:extLst>
              <a:ext uri="{FF2B5EF4-FFF2-40B4-BE49-F238E27FC236}">
                <a16:creationId xmlns:a16="http://schemas.microsoft.com/office/drawing/2014/main" id="{80FBFE8A-D2EF-41E0-81F3-3A898E58A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195" y="3959803"/>
            <a:ext cx="14400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Web-portal / SP</a:t>
            </a:r>
          </a:p>
          <a:p>
            <a:pPr algn="ctr"/>
            <a:r>
              <a:rPr lang="hr-HR" sz="1100" b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Objava/praćenje</a:t>
            </a:r>
          </a:p>
        </p:txBody>
      </p:sp>
      <p:grpSp>
        <p:nvGrpSpPr>
          <p:cNvPr id="38" name="Group 64">
            <a:extLst>
              <a:ext uri="{FF2B5EF4-FFF2-40B4-BE49-F238E27FC236}">
                <a16:creationId xmlns:a16="http://schemas.microsoft.com/office/drawing/2014/main" id="{D151F4F7-2B6C-488A-9385-AA02FC7CA7B5}"/>
              </a:ext>
            </a:extLst>
          </p:cNvPr>
          <p:cNvGrpSpPr>
            <a:grpSpLocks/>
          </p:cNvGrpSpPr>
          <p:nvPr/>
        </p:nvGrpSpPr>
        <p:grpSpPr bwMode="auto">
          <a:xfrm>
            <a:off x="3572343" y="3279646"/>
            <a:ext cx="1476000" cy="720000"/>
            <a:chOff x="2352" y="1848"/>
            <a:chExt cx="960" cy="528"/>
          </a:xfrm>
          <a:solidFill>
            <a:srgbClr val="FFFFCC"/>
          </a:solidFill>
        </p:grpSpPr>
        <p:sp>
          <p:nvSpPr>
            <p:cNvPr id="39" name="AutoShape 61">
              <a:extLst>
                <a:ext uri="{FF2B5EF4-FFF2-40B4-BE49-F238E27FC236}">
                  <a16:creationId xmlns:a16="http://schemas.microsoft.com/office/drawing/2014/main" id="{9AB9A951-F658-49CE-AA06-4418EA00D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848"/>
              <a:ext cx="960" cy="528"/>
            </a:xfrm>
            <a:prstGeom prst="can">
              <a:avLst>
                <a:gd name="adj" fmla="val 25000"/>
              </a:avLst>
            </a:prstGeom>
            <a:grp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l-SI" sz="1400">
                <a:latin typeface="Calibri" pitchFamily="34" charset="0"/>
              </a:endParaRPr>
            </a:p>
          </p:txBody>
        </p:sp>
        <p:sp>
          <p:nvSpPr>
            <p:cNvPr id="40" name="WordArt 63">
              <a:extLst>
                <a:ext uri="{FF2B5EF4-FFF2-40B4-BE49-F238E27FC236}">
                  <a16:creationId xmlns:a16="http://schemas.microsoft.com/office/drawing/2014/main" id="{B63FC4D1-B6A6-42A6-AEF1-2F7A1E4866B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429" y="2047"/>
              <a:ext cx="822" cy="217"/>
            </a:xfrm>
            <a:prstGeom prst="rect">
              <a:avLst/>
            </a:prstGeom>
            <a:grpFill/>
          </p:spPr>
          <p:txBody>
            <a:bodyPr wrap="none" fromWordArt="1">
              <a:prstTxWarp prst="textCanDown">
                <a:avLst>
                  <a:gd name="adj" fmla="val 25806"/>
                </a:avLst>
              </a:prstTxWarp>
            </a:bodyPr>
            <a:lstStyle/>
            <a:p>
              <a:r>
                <a:rPr lang="hr-HR" sz="1600">
                  <a:ln w="9525">
                    <a:noFill/>
                    <a:round/>
                    <a:headEnd/>
                    <a:tailEnd/>
                  </a:ln>
                  <a:solidFill>
                    <a:srgbClr val="000080"/>
                  </a:solidFill>
                  <a:cs typeface="Times New Roman"/>
                </a:rPr>
                <a:t>ISFU BP</a:t>
              </a:r>
            </a:p>
          </p:txBody>
        </p:sp>
      </p:grpSp>
      <p:sp>
        <p:nvSpPr>
          <p:cNvPr id="41" name="Text Box 10">
            <a:extLst>
              <a:ext uri="{FF2B5EF4-FFF2-40B4-BE49-F238E27FC236}">
                <a16:creationId xmlns:a16="http://schemas.microsoft.com/office/drawing/2014/main" id="{1DA85AD5-CD6F-444D-BAB5-5166A4290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7707" y="1473778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Javne investicije</a:t>
            </a:r>
          </a:p>
        </p:txBody>
      </p:sp>
      <p:sp>
        <p:nvSpPr>
          <p:cNvPr id="42" name="Text Box 58">
            <a:extLst>
              <a:ext uri="{FF2B5EF4-FFF2-40B4-BE49-F238E27FC236}">
                <a16:creationId xmlns:a16="http://schemas.microsoft.com/office/drawing/2014/main" id="{E948D60B-FE7C-4A24-893E-FAF980EE2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3170" y="4883728"/>
            <a:ext cx="1096962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Porez i carina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F004851-3E33-459B-96EA-AD00B6C97D57}"/>
              </a:ext>
            </a:extLst>
          </p:cNvPr>
          <p:cNvCxnSpPr/>
          <p:nvPr/>
        </p:nvCxnSpPr>
        <p:spPr>
          <a:xfrm rot="10800000">
            <a:off x="6800061" y="5112328"/>
            <a:ext cx="731838" cy="1588"/>
          </a:xfrm>
          <a:prstGeom prst="straightConnector1">
            <a:avLst/>
          </a:prstGeom>
          <a:ln w="63500">
            <a:solidFill>
              <a:srgbClr val="00CC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19">
            <a:extLst>
              <a:ext uri="{FF2B5EF4-FFF2-40B4-BE49-F238E27FC236}">
                <a16:creationId xmlns:a16="http://schemas.microsoft.com/office/drawing/2014/main" id="{E5B2B620-63A1-46EB-BD2B-1B018FA35FB0}"/>
              </a:ext>
            </a:extLst>
          </p:cNvPr>
          <p:cNvSpPr>
            <a:spLocks/>
          </p:cNvSpPr>
          <p:nvPr/>
        </p:nvSpPr>
        <p:spPr bwMode="auto">
          <a:xfrm rot="11283402">
            <a:off x="6246332" y="4772603"/>
            <a:ext cx="563563" cy="1100138"/>
          </a:xfrm>
          <a:custGeom>
            <a:avLst/>
            <a:gdLst>
              <a:gd name="T0" fmla="*/ 0 w 17332"/>
              <a:gd name="T1" fmla="*/ 0 h 21600"/>
              <a:gd name="T2" fmla="*/ 2147483647 w 17332"/>
              <a:gd name="T3" fmla="*/ 2147483647 h 21600"/>
              <a:gd name="T4" fmla="*/ 2147483647 w 17332"/>
              <a:gd name="T5" fmla="*/ 2147483647 h 21600"/>
              <a:gd name="T6" fmla="*/ 0 60000 65536"/>
              <a:gd name="T7" fmla="*/ 0 60000 65536"/>
              <a:gd name="T8" fmla="*/ 0 60000 65536"/>
              <a:gd name="T9" fmla="*/ 0 w 17332"/>
              <a:gd name="T10" fmla="*/ 0 h 21600"/>
              <a:gd name="T11" fmla="*/ 17332 w 1733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32" h="21600" fill="none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</a:path>
              <a:path w="17332" h="21600" stroke="0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  <a:lnTo>
                  <a:pt x="131" y="21600"/>
                </a:ln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45" name="Arc 19">
            <a:extLst>
              <a:ext uri="{FF2B5EF4-FFF2-40B4-BE49-F238E27FC236}">
                <a16:creationId xmlns:a16="http://schemas.microsoft.com/office/drawing/2014/main" id="{68220CAC-C58D-4F58-9657-7A7B95A2FEE5}"/>
              </a:ext>
            </a:extLst>
          </p:cNvPr>
          <p:cNvSpPr>
            <a:spLocks/>
          </p:cNvSpPr>
          <p:nvPr/>
        </p:nvSpPr>
        <p:spPr bwMode="auto">
          <a:xfrm rot="10800000">
            <a:off x="6938482" y="3464503"/>
            <a:ext cx="344488" cy="735013"/>
          </a:xfrm>
          <a:custGeom>
            <a:avLst/>
            <a:gdLst>
              <a:gd name="T0" fmla="*/ 0 w 17332"/>
              <a:gd name="T1" fmla="*/ 0 h 21600"/>
              <a:gd name="T2" fmla="*/ 2147483647 w 17332"/>
              <a:gd name="T3" fmla="*/ 2147483647 h 21600"/>
              <a:gd name="T4" fmla="*/ 2147483647 w 17332"/>
              <a:gd name="T5" fmla="*/ 2147483647 h 21600"/>
              <a:gd name="T6" fmla="*/ 0 60000 65536"/>
              <a:gd name="T7" fmla="*/ 0 60000 65536"/>
              <a:gd name="T8" fmla="*/ 0 60000 65536"/>
              <a:gd name="T9" fmla="*/ 0 w 17332"/>
              <a:gd name="T10" fmla="*/ 0 h 21600"/>
              <a:gd name="T11" fmla="*/ 17332 w 1733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32" h="21600" fill="none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</a:path>
              <a:path w="17332" h="21600" stroke="0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  <a:lnTo>
                  <a:pt x="131" y="21600"/>
                </a:ln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46" name="Arc 19">
            <a:extLst>
              <a:ext uri="{FF2B5EF4-FFF2-40B4-BE49-F238E27FC236}">
                <a16:creationId xmlns:a16="http://schemas.microsoft.com/office/drawing/2014/main" id="{3F5EC4F5-4458-4924-8EAC-5B857A97A81D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4704870" y="964191"/>
            <a:ext cx="344487" cy="733425"/>
          </a:xfrm>
          <a:custGeom>
            <a:avLst/>
            <a:gdLst>
              <a:gd name="T0" fmla="*/ 0 w 17332"/>
              <a:gd name="T1" fmla="*/ 0 h 21600"/>
              <a:gd name="T2" fmla="*/ 2147483647 w 17332"/>
              <a:gd name="T3" fmla="*/ 2147483647 h 21600"/>
              <a:gd name="T4" fmla="*/ 2147483647 w 17332"/>
              <a:gd name="T5" fmla="*/ 2147483647 h 21600"/>
              <a:gd name="T6" fmla="*/ 0 60000 65536"/>
              <a:gd name="T7" fmla="*/ 0 60000 65536"/>
              <a:gd name="T8" fmla="*/ 0 60000 65536"/>
              <a:gd name="T9" fmla="*/ 0 w 17332"/>
              <a:gd name="T10" fmla="*/ 0 h 21600"/>
              <a:gd name="T11" fmla="*/ 17332 w 1733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32" h="21600" fill="none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</a:path>
              <a:path w="17332" h="21600" stroke="0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  <a:lnTo>
                  <a:pt x="131" y="21600"/>
                </a:ln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47" name="Arc 19">
            <a:extLst>
              <a:ext uri="{FF2B5EF4-FFF2-40B4-BE49-F238E27FC236}">
                <a16:creationId xmlns:a16="http://schemas.microsoft.com/office/drawing/2014/main" id="{02B9DDA9-3625-4FFA-AE29-D2948B67C7D1}"/>
              </a:ext>
            </a:extLst>
          </p:cNvPr>
          <p:cNvSpPr>
            <a:spLocks/>
          </p:cNvSpPr>
          <p:nvPr/>
        </p:nvSpPr>
        <p:spPr bwMode="auto">
          <a:xfrm rot="10800000" flipV="1">
            <a:off x="699607" y="3634366"/>
            <a:ext cx="390525" cy="733425"/>
          </a:xfrm>
          <a:custGeom>
            <a:avLst/>
            <a:gdLst>
              <a:gd name="T0" fmla="*/ 0 w 17332"/>
              <a:gd name="T1" fmla="*/ 0 h 21600"/>
              <a:gd name="T2" fmla="*/ 2147483647 w 17332"/>
              <a:gd name="T3" fmla="*/ 2147483647 h 21600"/>
              <a:gd name="T4" fmla="*/ 2147483647 w 17332"/>
              <a:gd name="T5" fmla="*/ 2147483647 h 21600"/>
              <a:gd name="T6" fmla="*/ 0 60000 65536"/>
              <a:gd name="T7" fmla="*/ 0 60000 65536"/>
              <a:gd name="T8" fmla="*/ 0 60000 65536"/>
              <a:gd name="T9" fmla="*/ 0 w 17332"/>
              <a:gd name="T10" fmla="*/ 0 h 21600"/>
              <a:gd name="T11" fmla="*/ 17332 w 1733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32" h="21600" fill="none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</a:path>
              <a:path w="17332" h="21600" stroke="0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  <a:lnTo>
                  <a:pt x="131" y="21600"/>
                </a:ln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40E1A30-42FD-482D-8012-34C62631077C}"/>
              </a:ext>
            </a:extLst>
          </p:cNvPr>
          <p:cNvSpPr txBox="1"/>
          <p:nvPr/>
        </p:nvSpPr>
        <p:spPr>
          <a:xfrm>
            <a:off x="1960080" y="3866140"/>
            <a:ext cx="14097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50" b="1">
                <a:solidFill>
                  <a:srgbClr val="0000CC"/>
                </a:solidFill>
                <a:latin typeface="Trebuchet MS" pitchFamily="34" charset="0"/>
              </a:rPr>
              <a:t>Glavna knjiga</a:t>
            </a:r>
          </a:p>
          <a:p>
            <a:pPr algn="ctr"/>
            <a:r>
              <a:rPr lang="hr-HR" sz="1050" b="1">
                <a:solidFill>
                  <a:srgbClr val="0000CC"/>
                </a:solidFill>
                <a:latin typeface="Trebuchet MS" pitchFamily="34" charset="0"/>
              </a:rPr>
              <a:t>Računovodstvo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CF1D591-9A3E-4F52-B53E-3B0C6293E7F2}"/>
              </a:ext>
            </a:extLst>
          </p:cNvPr>
          <p:cNvSpPr txBox="1"/>
          <p:nvPr/>
        </p:nvSpPr>
        <p:spPr>
          <a:xfrm>
            <a:off x="4788024" y="4407495"/>
            <a:ext cx="10382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50" b="1">
                <a:solidFill>
                  <a:srgbClr val="0000CC"/>
                </a:solidFill>
                <a:latin typeface="Trebuchet MS" pitchFamily="34" charset="0"/>
              </a:rPr>
              <a:t>Dnevne operacije</a:t>
            </a:r>
          </a:p>
        </p:txBody>
      </p:sp>
      <p:sp>
        <p:nvSpPr>
          <p:cNvPr id="51" name="Text Box 7">
            <a:extLst>
              <a:ext uri="{FF2B5EF4-FFF2-40B4-BE49-F238E27FC236}">
                <a16:creationId xmlns:a16="http://schemas.microsoft.com/office/drawing/2014/main" id="{06993DC8-134A-4F1F-93E5-72B6C25D8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4582" y="6118758"/>
            <a:ext cx="14400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Transakcije na tržištu</a:t>
            </a:r>
          </a:p>
          <a:p>
            <a:pPr algn="ctr"/>
            <a:r>
              <a:rPr lang="hr-HR" sz="11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obveznice</a:t>
            </a:r>
          </a:p>
        </p:txBody>
      </p:sp>
      <p:sp>
        <p:nvSpPr>
          <p:cNvPr id="52" name="Arc 19">
            <a:extLst>
              <a:ext uri="{FF2B5EF4-FFF2-40B4-BE49-F238E27FC236}">
                <a16:creationId xmlns:a16="http://schemas.microsoft.com/office/drawing/2014/main" id="{EA767621-48D3-4222-85B0-0D250A025AD8}"/>
              </a:ext>
            </a:extLst>
          </p:cNvPr>
          <p:cNvSpPr>
            <a:spLocks/>
          </p:cNvSpPr>
          <p:nvPr/>
        </p:nvSpPr>
        <p:spPr bwMode="auto">
          <a:xfrm rot="6239936">
            <a:off x="2240910" y="5043016"/>
            <a:ext cx="431195" cy="2125047"/>
          </a:xfrm>
          <a:custGeom>
            <a:avLst/>
            <a:gdLst>
              <a:gd name="T0" fmla="*/ 0 w 17332"/>
              <a:gd name="T1" fmla="*/ 0 h 21600"/>
              <a:gd name="T2" fmla="*/ 2147483647 w 17332"/>
              <a:gd name="T3" fmla="*/ 2147483647 h 21600"/>
              <a:gd name="T4" fmla="*/ 2147483647 w 17332"/>
              <a:gd name="T5" fmla="*/ 2147483647 h 21600"/>
              <a:gd name="T6" fmla="*/ 0 60000 65536"/>
              <a:gd name="T7" fmla="*/ 0 60000 65536"/>
              <a:gd name="T8" fmla="*/ 0 60000 65536"/>
              <a:gd name="T9" fmla="*/ 0 w 17332"/>
              <a:gd name="T10" fmla="*/ 0 h 21600"/>
              <a:gd name="T11" fmla="*/ 17332 w 1733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32" h="21600" fill="none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</a:path>
              <a:path w="17332" h="21600" stroke="0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  <a:lnTo>
                  <a:pt x="131" y="21600"/>
                </a:ln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53" name="Arc 19">
            <a:extLst>
              <a:ext uri="{FF2B5EF4-FFF2-40B4-BE49-F238E27FC236}">
                <a16:creationId xmlns:a16="http://schemas.microsoft.com/office/drawing/2014/main" id="{08032BCE-DD9E-49F2-9754-BC110C552D8B}"/>
              </a:ext>
            </a:extLst>
          </p:cNvPr>
          <p:cNvSpPr>
            <a:spLocks/>
          </p:cNvSpPr>
          <p:nvPr/>
        </p:nvSpPr>
        <p:spPr bwMode="auto">
          <a:xfrm rot="5722598">
            <a:off x="1461635" y="5300814"/>
            <a:ext cx="711020" cy="821667"/>
          </a:xfrm>
          <a:custGeom>
            <a:avLst/>
            <a:gdLst>
              <a:gd name="T0" fmla="*/ 0 w 17332"/>
              <a:gd name="T1" fmla="*/ 0 h 21600"/>
              <a:gd name="T2" fmla="*/ 2147483647 w 17332"/>
              <a:gd name="T3" fmla="*/ 2147483647 h 21600"/>
              <a:gd name="T4" fmla="*/ 2147483647 w 17332"/>
              <a:gd name="T5" fmla="*/ 2147483647 h 21600"/>
              <a:gd name="T6" fmla="*/ 0 60000 65536"/>
              <a:gd name="T7" fmla="*/ 0 60000 65536"/>
              <a:gd name="T8" fmla="*/ 0 60000 65536"/>
              <a:gd name="T9" fmla="*/ 0 w 17332"/>
              <a:gd name="T10" fmla="*/ 0 h 21600"/>
              <a:gd name="T11" fmla="*/ 17332 w 1733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32" h="21600" fill="none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</a:path>
              <a:path w="17332" h="21600" stroke="0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  <a:lnTo>
                  <a:pt x="131" y="21600"/>
                </a:ln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 sz="1400">
              <a:latin typeface="Calibri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983AE62-DF7E-4B78-B8C9-E3B27F5CE48B}"/>
              </a:ext>
            </a:extLst>
          </p:cNvPr>
          <p:cNvSpPr txBox="1"/>
          <p:nvPr/>
        </p:nvSpPr>
        <p:spPr>
          <a:xfrm>
            <a:off x="194034" y="4428253"/>
            <a:ext cx="109728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50" b="1">
                <a:solidFill>
                  <a:srgbClr val="0000CC"/>
                </a:solidFill>
                <a:latin typeface="Trebuchet MS" pitchFamily="34" charset="0"/>
              </a:rPr>
              <a:t>Otvoreni proračunski podaci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F175990-21A3-49E2-9B85-E3040D5D531B}"/>
              </a:ext>
            </a:extLst>
          </p:cNvPr>
          <p:cNvSpPr txBox="1"/>
          <p:nvPr/>
        </p:nvSpPr>
        <p:spPr>
          <a:xfrm>
            <a:off x="4559822" y="5229381"/>
            <a:ext cx="82296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050" b="1">
                <a:solidFill>
                  <a:srgbClr val="C00000"/>
                </a:solidFill>
                <a:latin typeface="Trebuchet MS" pitchFamily="34" charset="0"/>
              </a:rPr>
              <a:t>Jedinstveni račun riznice</a:t>
            </a:r>
          </a:p>
        </p:txBody>
      </p:sp>
      <p:sp>
        <p:nvSpPr>
          <p:cNvPr id="56" name="AutoShape 61">
            <a:extLst>
              <a:ext uri="{FF2B5EF4-FFF2-40B4-BE49-F238E27FC236}">
                <a16:creationId xmlns:a16="http://schemas.microsoft.com/office/drawing/2014/main" id="{116D59B9-34DE-4A24-811D-70D166201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66" y="3156528"/>
            <a:ext cx="731520" cy="457200"/>
          </a:xfrm>
          <a:prstGeom prst="ca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l-SI" sz="1100" dirty="0">
              <a:latin typeface="Calibri" pitchFamily="34" charset="0"/>
            </a:endParaRPr>
          </a:p>
        </p:txBody>
      </p:sp>
      <p:sp>
        <p:nvSpPr>
          <p:cNvPr id="57" name="WordArt 63">
            <a:extLst>
              <a:ext uri="{FF2B5EF4-FFF2-40B4-BE49-F238E27FC236}">
                <a16:creationId xmlns:a16="http://schemas.microsoft.com/office/drawing/2014/main" id="{C659E092-CE71-48CE-A169-C7EE7F84D56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006" y="3321481"/>
            <a:ext cx="548640" cy="2286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25806"/>
              </a:avLst>
            </a:prstTxWarp>
          </a:bodyPr>
          <a:lstStyle/>
          <a:p>
            <a:r>
              <a:rPr lang="hr-HR" sz="120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cs typeface="Times New Roman"/>
              </a:rPr>
              <a:t>SP</a:t>
            </a:r>
          </a:p>
        </p:txBody>
      </p:sp>
      <p:sp>
        <p:nvSpPr>
          <p:cNvPr id="59" name="TextBox 51">
            <a:extLst>
              <a:ext uri="{FF2B5EF4-FFF2-40B4-BE49-F238E27FC236}">
                <a16:creationId xmlns:a16="http://schemas.microsoft.com/office/drawing/2014/main" id="{6D74BE4C-0602-4A09-9808-AE0FE380B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1295" y="699907"/>
            <a:ext cx="248877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1600" b="1">
                <a:solidFill>
                  <a:srgbClr val="000099"/>
                </a:solidFill>
                <a:latin typeface="Trebuchet MS" pitchFamily="34" charset="0"/>
              </a:rPr>
              <a:t>IISFU</a:t>
            </a:r>
            <a:r>
              <a:rPr lang="hr-HR" sz="1600" b="1">
                <a:latin typeface="Trebuchet MS" pitchFamily="34" charset="0"/>
              </a:rPr>
              <a:t> = PRIPREMA PRORAČUNA + IZVRŠENJE/RIZNICA (+ OSTALO)</a:t>
            </a:r>
          </a:p>
        </p:txBody>
      </p:sp>
      <p:sp>
        <p:nvSpPr>
          <p:cNvPr id="60" name="TextBox 51">
            <a:extLst>
              <a:ext uri="{FF2B5EF4-FFF2-40B4-BE49-F238E27FC236}">
                <a16:creationId xmlns:a16="http://schemas.microsoft.com/office/drawing/2014/main" id="{7963F238-4EB8-4E01-8D0A-E0CF7A334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1295" y="1394192"/>
            <a:ext cx="253130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hr-HR" sz="1100" b="1">
                <a:solidFill>
                  <a:srgbClr val="C00000"/>
                </a:solidFill>
                <a:latin typeface="Comic Sans MS" pitchFamily="66" charset="0"/>
              </a:rPr>
              <a:t>Novi i prošireni moduli spojit će se u hibridnom IISFU-u</a:t>
            </a:r>
          </a:p>
        </p:txBody>
      </p:sp>
      <p:sp>
        <p:nvSpPr>
          <p:cNvPr id="61" name="Text Box 53">
            <a:extLst>
              <a:ext uri="{FF2B5EF4-FFF2-40B4-BE49-F238E27FC236}">
                <a16:creationId xmlns:a16="http://schemas.microsoft.com/office/drawing/2014/main" id="{18425407-79F7-42A9-915E-4C52347FD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7920" y="756701"/>
            <a:ext cx="1166812" cy="450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C00000"/>
                </a:solidFill>
                <a:latin typeface="Comic Sans MS" pitchFamily="66" charset="0"/>
              </a:rPr>
              <a:t>e-Proračun</a:t>
            </a:r>
          </a:p>
          <a:p>
            <a:pPr algn="ctr"/>
            <a:r>
              <a:rPr lang="hr-HR" sz="1100" b="1">
                <a:solidFill>
                  <a:srgbClr val="C00000"/>
                </a:solidFill>
                <a:latin typeface="Comic Sans MS" pitchFamily="66" charset="0"/>
              </a:rPr>
              <a:t>e-Cirkular</a:t>
            </a:r>
          </a:p>
        </p:txBody>
      </p:sp>
      <p:sp>
        <p:nvSpPr>
          <p:cNvPr id="62" name="Text Box 53">
            <a:extLst>
              <a:ext uri="{FF2B5EF4-FFF2-40B4-BE49-F238E27FC236}">
                <a16:creationId xmlns:a16="http://schemas.microsoft.com/office/drawing/2014/main" id="{B6D3FE77-A0B2-4FA8-8A4F-3B02C34EA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9864" y="3929876"/>
            <a:ext cx="1371600" cy="450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C00000"/>
                </a:solidFill>
                <a:latin typeface="Comic Sans MS" pitchFamily="66" charset="0"/>
              </a:rPr>
              <a:t>TrIS</a:t>
            </a:r>
          </a:p>
          <a:p>
            <a:pPr algn="ctr"/>
            <a:r>
              <a:rPr lang="hr-HR" sz="1100" b="1">
                <a:solidFill>
                  <a:srgbClr val="C00000"/>
                </a:solidFill>
                <a:latin typeface="Comic Sans MS" pitchFamily="66" charset="0"/>
              </a:rPr>
              <a:t>e-Obveze</a:t>
            </a:r>
          </a:p>
        </p:txBody>
      </p:sp>
      <p:sp>
        <p:nvSpPr>
          <p:cNvPr id="63" name="Text Box 53">
            <a:extLst>
              <a:ext uri="{FF2B5EF4-FFF2-40B4-BE49-F238E27FC236}">
                <a16:creationId xmlns:a16="http://schemas.microsoft.com/office/drawing/2014/main" id="{B7DACEE2-4436-4E7E-BA31-E5C1E9C9C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1688" y="4613219"/>
            <a:ext cx="1166812" cy="2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C00000"/>
                </a:solidFill>
                <a:latin typeface="Comic Sans MS" pitchFamily="66" charset="0"/>
              </a:rPr>
              <a:t>e-Dug</a:t>
            </a:r>
          </a:p>
        </p:txBody>
      </p:sp>
      <p:sp>
        <p:nvSpPr>
          <p:cNvPr id="64" name="Text Box 53">
            <a:extLst>
              <a:ext uri="{FF2B5EF4-FFF2-40B4-BE49-F238E27FC236}">
                <a16:creationId xmlns:a16="http://schemas.microsoft.com/office/drawing/2014/main" id="{9D578A04-9A5F-4CD9-B4C7-64ADEE789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3175" y="3711904"/>
            <a:ext cx="1166812" cy="2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C00000"/>
                </a:solidFill>
                <a:latin typeface="Comic Sans MS" pitchFamily="66" charset="0"/>
              </a:rPr>
              <a:t>ESPP</a:t>
            </a:r>
          </a:p>
        </p:txBody>
      </p:sp>
      <p:sp>
        <p:nvSpPr>
          <p:cNvPr id="65" name="Text Box 53">
            <a:extLst>
              <a:ext uri="{FF2B5EF4-FFF2-40B4-BE49-F238E27FC236}">
                <a16:creationId xmlns:a16="http://schemas.microsoft.com/office/drawing/2014/main" id="{E41608D7-E3D1-405A-9773-8CF3E304A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542" y="4581128"/>
            <a:ext cx="1805723" cy="248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C00000"/>
                </a:solidFill>
                <a:latin typeface="Comic Sans MS" pitchFamily="66" charset="0"/>
              </a:rPr>
              <a:t>e-Porez i e-Carina</a:t>
            </a:r>
          </a:p>
        </p:txBody>
      </p:sp>
      <p:sp>
        <p:nvSpPr>
          <p:cNvPr id="66" name="Text Box 53">
            <a:extLst>
              <a:ext uri="{FF2B5EF4-FFF2-40B4-BE49-F238E27FC236}">
                <a16:creationId xmlns:a16="http://schemas.microsoft.com/office/drawing/2014/main" id="{03BAD9BC-8658-4F02-9B21-4B5B24138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0924" y="6088168"/>
            <a:ext cx="1166812" cy="2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hr-HR" sz="1100" b="1">
                <a:solidFill>
                  <a:srgbClr val="C00000"/>
                </a:solidFill>
                <a:latin typeface="Comic Sans MS" pitchFamily="66" charset="0"/>
              </a:rPr>
              <a:t>HRMIS</a:t>
            </a:r>
          </a:p>
        </p:txBody>
      </p:sp>
    </p:spTree>
    <p:extLst>
      <p:ext uri="{BB962C8B-B14F-4D97-AF65-F5344CB8AC3E}">
        <p14:creationId xmlns:p14="http://schemas.microsoft.com/office/powerpoint/2010/main" val="392484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1624</TotalTime>
  <Words>1629</Words>
  <Application>Microsoft Office PowerPoint</Application>
  <PresentationFormat>On-screen Show (4:3)</PresentationFormat>
  <Paragraphs>209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Calibri</vt:lpstr>
      <vt:lpstr>Comic Sans MS</vt:lpstr>
      <vt:lpstr>Lucida Sans Unicode</vt:lpstr>
      <vt:lpstr>Symbol</vt:lpstr>
      <vt:lpstr>Trebuchet MS</vt:lpstr>
      <vt:lpstr>Verdana</vt:lpstr>
      <vt:lpstr>Wingdings</vt:lpstr>
      <vt:lpstr>Wingdings 2</vt:lpstr>
      <vt:lpstr>Wingdings 3</vt:lpstr>
      <vt:lpstr>Concourse</vt:lpstr>
      <vt:lpstr>Ministarstvo financija Sjeverna Makedonija   Razvoj IISFU-a</vt:lpstr>
      <vt:lpstr>Program reformi upravljanja javnim financijama 2018. – 2021.</vt:lpstr>
      <vt:lpstr>PowerPoint Presentation</vt:lpstr>
      <vt:lpstr>Projekt Svjetske banke – Podržavanje razvoja Integriranog informacijskog sustava za upravljanje financijama</vt:lpstr>
      <vt:lpstr>PowerPoint Presentation</vt:lpstr>
      <vt:lpstr>Postojeći model upravljanja javnim financijama (fragmentirani sustavi)</vt:lpstr>
      <vt:lpstr>Platforma modela IISFU-a</vt:lpstr>
      <vt:lpstr>Moduli IISFU-a za podršku OZP-u i reformama upravljanja javnim financijama</vt:lpstr>
      <vt:lpstr>PowerPoint Presentation</vt:lpstr>
      <vt:lpstr>Uvođenje IISFU-a pridonijet će:</vt:lpstr>
      <vt:lpstr>Prednosti modula IISFU-a</vt:lpstr>
      <vt:lpstr>Vremenski okvir aktivnosti IISFU-a</vt:lpstr>
      <vt:lpstr>Informacijski sustavi i koronavirusna bolest (COVID-19)</vt:lpstr>
      <vt:lpstr>Hvala na pozornosti!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Новини во Нацрт Законот за сиситемот на внатрешна финансиска контрола во јавниот сектор</dc:title>
  <dc:creator>Mitra Spasovska</dc:creator>
  <cp:lastModifiedBy>Ekaterina A Zaleeva</cp:lastModifiedBy>
  <cp:revision>161</cp:revision>
  <cp:lastPrinted>2021-05-31T09:39:09Z</cp:lastPrinted>
  <dcterms:created xsi:type="dcterms:W3CDTF">2020-12-05T22:29:15Z</dcterms:created>
  <dcterms:modified xsi:type="dcterms:W3CDTF">2021-06-08T12:04:27Z</dcterms:modified>
</cp:coreProperties>
</file>