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1153" r:id="rId2"/>
    <p:sldId id="1201" r:id="rId3"/>
    <p:sldId id="1183" r:id="rId4"/>
    <p:sldId id="1197" r:id="rId5"/>
    <p:sldId id="1199" r:id="rId6"/>
    <p:sldId id="1190" r:id="rId7"/>
    <p:sldId id="1191" r:id="rId8"/>
    <p:sldId id="1192" r:id="rId9"/>
    <p:sldId id="1179" r:id="rId10"/>
    <p:sldId id="1178" r:id="rId11"/>
    <p:sldId id="1162" r:id="rId12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31754463-30FA-824E-9681-17E0926DDDD5}">
          <p14:sldIdLst>
            <p14:sldId id="1153"/>
            <p14:sldId id="1201"/>
            <p14:sldId id="1183"/>
            <p14:sldId id="1197"/>
            <p14:sldId id="1199"/>
            <p14:sldId id="1190"/>
            <p14:sldId id="1191"/>
            <p14:sldId id="1192"/>
            <p14:sldId id="1179"/>
            <p14:sldId id="1178"/>
            <p14:sldId id="11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dwa, Boaz" initials="NB" lastIdx="10" clrIdx="0"/>
  <p:cmAuthor id="2" name="Kamil Dybczak" initials="KD" lastIdx="10" clrIdx="1"/>
  <p:cmAuthor id="3" name="Tamirisa, Natalia" initials="TN" lastIdx="12" clrIdx="2"/>
  <p:cmAuthor id="4" name="Almalik, Mansour" initials="AM" lastIdx="6" clrIdx="3"/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424A"/>
    <a:srgbClr val="5C2777"/>
    <a:srgbClr val="004C97"/>
    <a:srgbClr val="52CCFF"/>
    <a:srgbClr val="E46C0A"/>
    <a:srgbClr val="25D129"/>
    <a:srgbClr val="DC4234"/>
    <a:srgbClr val="00AEB3"/>
    <a:srgbClr val="FFCC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53" autoAdjust="0"/>
    <p:restoredTop sz="93792" autoAdjust="0"/>
  </p:normalViewPr>
  <p:slideViewPr>
    <p:cSldViewPr snapToGrid="0">
      <p:cViewPr varScale="1">
        <p:scale>
          <a:sx n="112" d="100"/>
          <a:sy n="112" d="100"/>
        </p:scale>
        <p:origin x="138" y="336"/>
      </p:cViewPr>
      <p:guideLst/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EDCB5-AC48-4C09-9957-E966728629F3}" type="doc">
      <dgm:prSet loTypeId="urn:microsoft.com/office/officeart/2005/8/layout/cycle4" loCatId="matrix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9ABA5AB2-D38A-4855-8986-2CD17ABB4E3D}">
      <dgm:prSet custT="1"/>
      <dgm:spPr/>
      <dgm:t>
        <a:bodyPr/>
        <a:lstStyle/>
        <a:p>
          <a:pPr marL="0" indent="0"/>
          <a:r>
            <a:rPr lang="hr-HR" dirty="1" sz="1400" b="1"/>
            <a:t>Konsolidacija gotovinsknih sredstava</a:t>
          </a:r>
        </a:p>
      </dgm:t>
    </dgm:pt>
    <dgm:pt modelId="{7FED9F5C-9F79-4ECA-A846-799C4200D9DD}" type="parTrans" cxnId="{1FB640C8-E32C-4B90-8ECF-EB972E973200}">
      <dgm:prSet/>
      <dgm:spPr/>
      <dgm:t>
        <a:bodyPr/>
        <a:lstStyle/>
        <a:p>
          <a:endParaRPr lang="en-US" sz="2000"/>
        </a:p>
      </dgm:t>
    </dgm:pt>
    <dgm:pt modelId="{2D07C390-5D0E-4E80-AA90-59C619A52B94}" type="sibTrans" cxnId="{1FB640C8-E32C-4B90-8ECF-EB972E973200}">
      <dgm:prSet/>
      <dgm:spPr/>
      <dgm:t>
        <a:bodyPr/>
        <a:lstStyle/>
        <a:p>
          <a:endParaRPr lang="en-US" sz="2000"/>
        </a:p>
      </dgm:t>
    </dgm:pt>
    <dgm:pt modelId="{F34315BE-D67C-4BFC-A069-2A9914A264CD}">
      <dgm:prSet custT="1"/>
      <dgm:spPr/>
      <dgm:t>
        <a:bodyPr/>
        <a:lstStyle/>
        <a:p>
          <a:r>
            <a:rPr lang="hr-HR" dirty="1" sz="1400" b="1"/>
            <a:t>Izrada projekcija novčanog toka</a:t>
          </a:r>
        </a:p>
      </dgm:t>
    </dgm:pt>
    <dgm:pt modelId="{42AEED6A-4464-4CF7-8082-205B9816C6F0}" type="parTrans" cxnId="{DADC31C6-F8BD-4FBC-9533-D04B09F332A9}">
      <dgm:prSet/>
      <dgm:spPr/>
      <dgm:t>
        <a:bodyPr/>
        <a:lstStyle/>
        <a:p>
          <a:endParaRPr lang="en-US" sz="2000"/>
        </a:p>
      </dgm:t>
    </dgm:pt>
    <dgm:pt modelId="{062D37FC-A8AD-40B8-8982-8B7A33F96145}" type="sibTrans" cxnId="{DADC31C6-F8BD-4FBC-9533-D04B09F332A9}">
      <dgm:prSet/>
      <dgm:spPr/>
      <dgm:t>
        <a:bodyPr/>
        <a:lstStyle/>
        <a:p>
          <a:endParaRPr lang="en-US" sz="2000"/>
        </a:p>
      </dgm:t>
    </dgm:pt>
    <dgm:pt modelId="{9EB2E4C1-62A3-4A63-B77B-970AED2A718D}">
      <dgm:prSet custT="1"/>
      <dgm:spPr/>
      <dgm:t>
        <a:bodyPr/>
        <a:lstStyle/>
        <a:p>
          <a:r>
            <a:rPr lang="hr-HR" dirty="1" sz="1400" b="1"/>
            <a:t>Institucijski i organizacijski aranžmani</a:t>
          </a:r>
        </a:p>
      </dgm:t>
    </dgm:pt>
    <dgm:pt modelId="{1F94D3ED-7A11-42BC-9021-DA9F020AA944}" type="parTrans" cxnId="{6C597990-648E-440C-BF61-5B85C35224C1}">
      <dgm:prSet/>
      <dgm:spPr/>
      <dgm:t>
        <a:bodyPr/>
        <a:lstStyle/>
        <a:p>
          <a:endParaRPr lang="en-US" sz="2000"/>
        </a:p>
      </dgm:t>
    </dgm:pt>
    <dgm:pt modelId="{BE970B2A-14DB-4AB7-9616-26F282C82878}" type="sibTrans" cxnId="{6C597990-648E-440C-BF61-5B85C35224C1}">
      <dgm:prSet/>
      <dgm:spPr/>
      <dgm:t>
        <a:bodyPr/>
        <a:lstStyle/>
        <a:p>
          <a:endParaRPr lang="en-US" sz="2000"/>
        </a:p>
      </dgm:t>
    </dgm:pt>
    <dgm:pt modelId="{22BF9FF9-DF82-4FF0-B5FB-917D40568DEB}">
      <dgm:prSet custT="1"/>
      <dgm:spPr/>
      <dgm:t>
        <a:bodyPr/>
        <a:lstStyle/>
        <a:p>
          <a:r>
            <a:rPr lang="hr-HR" dirty="1" sz="1400" b="1"/>
            <a:t>Upravljanje gotovinskim saldom</a:t>
          </a:r>
        </a:p>
      </dgm:t>
    </dgm:pt>
    <dgm:pt modelId="{6B78B5EC-FB0A-4D92-80CF-85C840C3F75A}" type="parTrans" cxnId="{4A7F5BAE-0DD2-41D6-8826-4B681E7BDD95}">
      <dgm:prSet/>
      <dgm:spPr/>
      <dgm:t>
        <a:bodyPr/>
        <a:lstStyle/>
        <a:p>
          <a:endParaRPr lang="en-US" sz="2000"/>
        </a:p>
      </dgm:t>
    </dgm:pt>
    <dgm:pt modelId="{1F944AA2-74B9-4EB7-8EEF-B67454994667}" type="sibTrans" cxnId="{4A7F5BAE-0DD2-41D6-8826-4B681E7BDD95}">
      <dgm:prSet/>
      <dgm:spPr/>
      <dgm:t>
        <a:bodyPr/>
        <a:lstStyle/>
        <a:p>
          <a:endParaRPr lang="en-US" sz="2000"/>
        </a:p>
      </dgm:t>
    </dgm:pt>
    <dgm:pt modelId="{7C558DC2-82E3-4A28-8C5D-0A2A1D9BA0A8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Koje će institucionalne mjere biti bolja podrška upravljanju krizom?</a:t>
          </a:r>
          <a:r>
            <a:rPr lang="hr-HR" dirty="1" sz="1600">
              <a:solidFill>
                <a:srgbClr val="700000"/>
              </a:solidFill>
            </a:rPr>
            <a:t> </a:t>
          </a:r>
        </a:p>
      </dgm:t>
    </dgm:pt>
    <dgm:pt modelId="{2E7661BE-B548-4D0E-B253-B30FFAF00B6D}" type="parTrans" cxnId="{8DB9CA6B-4678-48A1-8F9B-7560A5905FF2}">
      <dgm:prSet/>
      <dgm:spPr/>
      <dgm:t>
        <a:bodyPr/>
        <a:lstStyle/>
        <a:p>
          <a:endParaRPr lang="en-US" sz="2000"/>
        </a:p>
      </dgm:t>
    </dgm:pt>
    <dgm:pt modelId="{DD1E589B-BD84-450C-841B-F60B410D3D55}" type="sibTrans" cxnId="{8DB9CA6B-4678-48A1-8F9B-7560A5905FF2}">
      <dgm:prSet/>
      <dgm:spPr/>
      <dgm:t>
        <a:bodyPr/>
        <a:lstStyle/>
        <a:p>
          <a:endParaRPr lang="en-US" sz="2000"/>
        </a:p>
      </dgm:t>
    </dgm:pt>
    <dgm:pt modelId="{649AA471-5DC7-4986-AA09-0053592F089A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Postoje li kakvi nekonvencionalni izvori financiranja koji se mogu iskoristiti?</a:t>
          </a:r>
        </a:p>
      </dgm:t>
    </dgm:pt>
    <dgm:pt modelId="{ECDD475F-789C-49F9-961A-5D2093640489}" type="parTrans" cxnId="{2964A029-93AF-4769-BB78-A27F2AA6FBD8}">
      <dgm:prSet/>
      <dgm:spPr/>
      <dgm:t>
        <a:bodyPr/>
        <a:lstStyle/>
        <a:p>
          <a:endParaRPr lang="en-US" sz="2000"/>
        </a:p>
      </dgm:t>
    </dgm:pt>
    <dgm:pt modelId="{F979BD0F-B152-4D04-A13C-A45EAF9E55DF}" type="sibTrans" cxnId="{2964A029-93AF-4769-BB78-A27F2AA6FBD8}">
      <dgm:prSet/>
      <dgm:spPr/>
      <dgm:t>
        <a:bodyPr/>
        <a:lstStyle/>
        <a:p>
          <a:endParaRPr lang="en-US" sz="2000"/>
        </a:p>
      </dgm:t>
    </dgm:pt>
    <dgm:pt modelId="{64C416A9-F26A-4B12-8400-AD4E683AFB02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Suprotno tomu, kako izbjeći dodatnu fragmentaciju gotovinskih sredstava?</a:t>
          </a:r>
        </a:p>
      </dgm:t>
    </dgm:pt>
    <dgm:pt modelId="{38D1DE55-6E5C-4481-BF8C-922D143DA4A6}" type="parTrans" cxnId="{8AEA9954-424B-4025-A841-20FE763D803F}">
      <dgm:prSet/>
      <dgm:spPr/>
      <dgm:t>
        <a:bodyPr/>
        <a:lstStyle/>
        <a:p>
          <a:endParaRPr lang="en-US" sz="2000"/>
        </a:p>
      </dgm:t>
    </dgm:pt>
    <dgm:pt modelId="{D4D8407E-D37C-4E94-B1A4-AF2AFD1B9768}" type="sibTrans" cxnId="{8AEA9954-424B-4025-A841-20FE763D803F}">
      <dgm:prSet/>
      <dgm:spPr/>
      <dgm:t>
        <a:bodyPr/>
        <a:lstStyle/>
        <a:p>
          <a:endParaRPr lang="en-US" sz="2000"/>
        </a:p>
      </dgm:t>
    </dgm:pt>
    <dgm:pt modelId="{E93EDAF7-EE57-49B5-AD85-AB3C65595562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Kako bi se trebale upotrebljavati dostupne sigurnosne mreže?</a:t>
          </a:r>
          <a:r>
            <a:rPr lang="hr-HR" dirty="1" sz="1600">
              <a:solidFill>
                <a:srgbClr val="700000"/>
              </a:solidFill>
            </a:rPr>
            <a:t> </a:t>
          </a:r>
        </a:p>
      </dgm:t>
    </dgm:pt>
    <dgm:pt modelId="{5C66F754-56A9-402E-BF21-750FB6877E64}" type="parTrans" cxnId="{AF2F408F-1FC7-4EC4-8B46-C313D956E9D0}">
      <dgm:prSet/>
      <dgm:spPr/>
      <dgm:t>
        <a:bodyPr/>
        <a:lstStyle/>
        <a:p>
          <a:endParaRPr lang="en-US"/>
        </a:p>
      </dgm:t>
    </dgm:pt>
    <dgm:pt modelId="{3DEF937D-67D4-49F2-8096-1B2D5C4046ED}" type="sibTrans" cxnId="{AF2F408F-1FC7-4EC4-8B46-C313D956E9D0}">
      <dgm:prSet/>
      <dgm:spPr/>
      <dgm:t>
        <a:bodyPr/>
        <a:lstStyle/>
        <a:p>
          <a:endParaRPr lang="en-US"/>
        </a:p>
      </dgm:t>
    </dgm:pt>
    <dgm:pt modelId="{1DB01CF9-1F9A-40C3-B33A-2C8434CFBA2F}">
      <dgm:prSet custT="1"/>
      <dgm:spPr/>
      <dgm:t>
        <a:bodyPr/>
        <a:lstStyle/>
        <a:p>
          <a:pPr marL="114300" indent="-114300">
            <a:lnSpc>
              <a:spcPct val="100000"/>
            </a:lnSpc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Što možemo učiniti kako bi projekcije bile pouzdanije?</a:t>
          </a:r>
        </a:p>
      </dgm:t>
    </dgm:pt>
    <dgm:pt modelId="{6AC3A787-4092-464A-8120-014AEB638128}" type="parTrans" cxnId="{DCBC7658-3DE5-4BE9-B30E-FDC07D10F774}">
      <dgm:prSet/>
      <dgm:spPr/>
      <dgm:t>
        <a:bodyPr/>
        <a:lstStyle/>
        <a:p>
          <a:endParaRPr lang="en-US"/>
        </a:p>
      </dgm:t>
    </dgm:pt>
    <dgm:pt modelId="{0FB6AE86-01D4-4B1D-A90B-E3A96BD71741}" type="sibTrans" cxnId="{DCBC7658-3DE5-4BE9-B30E-FDC07D10F774}">
      <dgm:prSet/>
      <dgm:spPr/>
      <dgm:t>
        <a:bodyPr/>
        <a:lstStyle/>
        <a:p>
          <a:endParaRPr lang="en-US"/>
        </a:p>
      </dgm:t>
    </dgm:pt>
    <dgm:pt modelId="{3F061553-2237-4C50-8807-425A548457EB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Možemo li proširiti izvor gotovinskih sredstava Riznice?</a:t>
          </a:r>
        </a:p>
      </dgm:t>
    </dgm:pt>
    <dgm:pt modelId="{983835C3-1D79-4127-AB3D-E1D804295134}" type="parTrans" cxnId="{06A0B644-BEDA-442D-B385-880EBF09A701}">
      <dgm:prSet/>
      <dgm:spPr/>
      <dgm:t>
        <a:bodyPr/>
        <a:lstStyle/>
        <a:p>
          <a:endParaRPr lang="en-US"/>
        </a:p>
      </dgm:t>
    </dgm:pt>
    <dgm:pt modelId="{2998C4C8-45EA-4B60-99D3-5A41F5CF79B3}" type="sibTrans" cxnId="{06A0B644-BEDA-442D-B385-880EBF09A701}">
      <dgm:prSet/>
      <dgm:spPr/>
      <dgm:t>
        <a:bodyPr/>
        <a:lstStyle/>
        <a:p>
          <a:endParaRPr lang="en-US"/>
        </a:p>
      </dgm:t>
    </dgm:pt>
    <dgm:pt modelId="{5C9FAB63-AAE2-4EFE-89E2-F90BA937ED2B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C0F60886-E5B1-4DFD-AEF2-D1214207214D}" type="parTrans" cxnId="{BB1F5473-B1BF-497A-A83B-28495AEA3F70}">
      <dgm:prSet/>
      <dgm:spPr/>
      <dgm:t>
        <a:bodyPr/>
        <a:lstStyle/>
        <a:p>
          <a:endParaRPr lang="en-US"/>
        </a:p>
      </dgm:t>
    </dgm:pt>
    <dgm:pt modelId="{ABFED668-2AAF-4C9A-A37C-6C137926D05B}" type="sibTrans" cxnId="{BB1F5473-B1BF-497A-A83B-28495AEA3F70}">
      <dgm:prSet/>
      <dgm:spPr/>
      <dgm:t>
        <a:bodyPr/>
        <a:lstStyle/>
        <a:p>
          <a:endParaRPr lang="en-US"/>
        </a:p>
      </dgm:t>
    </dgm:pt>
    <dgm:pt modelId="{381ED6E0-3416-41F1-BFFF-506E693FC641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74486FA5-614B-4E97-AE9F-0F530A329F78}" type="parTrans" cxnId="{B6860239-E0E7-4694-BE45-FD0FD6E22DD2}">
      <dgm:prSet/>
      <dgm:spPr/>
      <dgm:t>
        <a:bodyPr/>
        <a:lstStyle/>
        <a:p>
          <a:endParaRPr lang="en-US"/>
        </a:p>
      </dgm:t>
    </dgm:pt>
    <dgm:pt modelId="{AF5BE0BE-0689-45EE-AFFA-0E7D74DB335D}" type="sibTrans" cxnId="{B6860239-E0E7-4694-BE45-FD0FD6E22DD2}">
      <dgm:prSet/>
      <dgm:spPr/>
      <dgm:t>
        <a:bodyPr/>
        <a:lstStyle/>
        <a:p>
          <a:endParaRPr lang="en-US"/>
        </a:p>
      </dgm:t>
    </dgm:pt>
    <dgm:pt modelId="{7ED1E553-15F0-4BFD-85F0-1B10A7B29BFA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1336E1AA-B67D-4F2C-BD49-C744F9D500C5}" type="parTrans" cxnId="{17A1412D-D47A-4F3E-B3D3-3D32FFF6415B}">
      <dgm:prSet/>
      <dgm:spPr/>
      <dgm:t>
        <a:bodyPr/>
        <a:lstStyle/>
        <a:p>
          <a:endParaRPr lang="en-US"/>
        </a:p>
      </dgm:t>
    </dgm:pt>
    <dgm:pt modelId="{E6B1291A-C3C4-473A-8C25-20FDA2B7F4A7}" type="sibTrans" cxnId="{17A1412D-D47A-4F3E-B3D3-3D32FFF6415B}">
      <dgm:prSet/>
      <dgm:spPr/>
      <dgm:t>
        <a:bodyPr/>
        <a:lstStyle/>
        <a:p>
          <a:endParaRPr lang="en-US"/>
        </a:p>
      </dgm:t>
    </dgm:pt>
    <dgm:pt modelId="{04A1C00C-6373-47B2-A63E-4F37F2454824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34C42BD4-742E-4B7A-89BC-E1D484BDE51A}" type="parTrans" cxnId="{99200D15-25E0-442B-A24D-34681CCF1950}">
      <dgm:prSet/>
      <dgm:spPr/>
      <dgm:t>
        <a:bodyPr/>
        <a:lstStyle/>
        <a:p>
          <a:endParaRPr lang="en-US"/>
        </a:p>
      </dgm:t>
    </dgm:pt>
    <dgm:pt modelId="{6E464CC9-E3AE-4F7F-8B85-D39F1A9B957B}" type="sibTrans" cxnId="{99200D15-25E0-442B-A24D-34681CCF1950}">
      <dgm:prSet/>
      <dgm:spPr/>
      <dgm:t>
        <a:bodyPr/>
        <a:lstStyle/>
        <a:p>
          <a:endParaRPr lang="en-US"/>
        </a:p>
      </dgm:t>
    </dgm:pt>
    <dgm:pt modelId="{C796FBD6-EA40-486C-A9FC-2E681395AFCC}">
      <dgm:prSet custT="1"/>
      <dgm:spPr/>
      <dgm:t>
        <a:bodyPr/>
        <a:lstStyle/>
        <a:p>
          <a:pPr marL="114300" indent="-114300">
            <a:lnSpc>
              <a:spcPct val="100000"/>
            </a:lnSpc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Koji se rizici mogu ostvariti i utjecati na projekcije gotovinskih tokova i gotovinska salda?</a:t>
          </a:r>
          <a:r>
            <a:rPr lang="hr-HR" dirty="1" sz="1600">
              <a:solidFill>
                <a:srgbClr val="700000"/>
              </a:solidFill>
            </a:rPr>
            <a:t> </a:t>
          </a:r>
        </a:p>
      </dgm:t>
    </dgm:pt>
    <dgm:pt modelId="{93D8CE67-00D0-411E-B917-B750921C5BF0}" type="parTrans" cxnId="{02CC3482-ACB4-4359-9C59-053FBF64576A}">
      <dgm:prSet/>
      <dgm:spPr/>
      <dgm:t>
        <a:bodyPr/>
        <a:lstStyle/>
        <a:p>
          <a:endParaRPr lang="en-US"/>
        </a:p>
      </dgm:t>
    </dgm:pt>
    <dgm:pt modelId="{D14D0796-CBDB-43C8-86F5-C903050AE81E}" type="sibTrans" cxnId="{02CC3482-ACB4-4359-9C59-053FBF64576A}">
      <dgm:prSet/>
      <dgm:spPr/>
      <dgm:t>
        <a:bodyPr/>
        <a:lstStyle/>
        <a:p>
          <a:endParaRPr lang="en-US"/>
        </a:p>
      </dgm:t>
    </dgm:pt>
    <dgm:pt modelId="{CCAA97B4-29B0-4E08-90EA-BF54D7B17F6F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75F07A0C-F1F6-4B58-AFB0-23B71F3D5C22}" type="parTrans" cxnId="{D2CAF069-E3E1-4658-88FA-CBFA6BE57E3A}">
      <dgm:prSet/>
      <dgm:spPr/>
      <dgm:t>
        <a:bodyPr/>
        <a:lstStyle/>
        <a:p>
          <a:endParaRPr lang="en-US"/>
        </a:p>
      </dgm:t>
    </dgm:pt>
    <dgm:pt modelId="{360FA6B7-2BB9-4B00-B0B2-9095B1EAF630}" type="sibTrans" cxnId="{D2CAF069-E3E1-4658-88FA-CBFA6BE57E3A}">
      <dgm:prSet/>
      <dgm:spPr/>
      <dgm:t>
        <a:bodyPr/>
        <a:lstStyle/>
        <a:p>
          <a:endParaRPr lang="en-US"/>
        </a:p>
      </dgm:t>
    </dgm:pt>
    <dgm:pt modelId="{9F37F904-9914-4411-B055-7FEE5BF4F879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Postoji li potreba za ponovnom kalibracijom gotovinskih rezervi?</a:t>
          </a:r>
        </a:p>
      </dgm:t>
    </dgm:pt>
    <dgm:pt modelId="{3E7702DA-0B80-420A-917A-DB6706E78A63}" type="parTrans" cxnId="{A4D252B3-3ACA-44CE-AAE8-DE4222702A9E}">
      <dgm:prSet/>
      <dgm:spPr/>
      <dgm:t>
        <a:bodyPr/>
        <a:lstStyle/>
        <a:p>
          <a:endParaRPr lang="en-US"/>
        </a:p>
      </dgm:t>
    </dgm:pt>
    <dgm:pt modelId="{F375AC18-D49E-45FC-A275-AD53408DCD3E}" type="sibTrans" cxnId="{A4D252B3-3ACA-44CE-AAE8-DE4222702A9E}">
      <dgm:prSet/>
      <dgm:spPr/>
      <dgm:t>
        <a:bodyPr/>
        <a:lstStyle/>
        <a:p>
          <a:endParaRPr lang="en-US"/>
        </a:p>
      </dgm:t>
    </dgm:pt>
    <dgm:pt modelId="{488C6E6D-8F89-41D6-B532-7BB21C242107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400" dirty="0"/>
        </a:p>
      </dgm:t>
    </dgm:pt>
    <dgm:pt modelId="{6DA0E246-55F6-450B-B738-B808F20A6BAA}" type="parTrans" cxnId="{6C735796-4CCF-4A52-A40E-1D6591A9FD55}">
      <dgm:prSet/>
      <dgm:spPr/>
      <dgm:t>
        <a:bodyPr/>
        <a:lstStyle/>
        <a:p>
          <a:endParaRPr lang="en-US"/>
        </a:p>
      </dgm:t>
    </dgm:pt>
    <dgm:pt modelId="{2BAFED74-62A0-4532-AC01-33DD157E98BD}" type="sibTrans" cxnId="{6C735796-4CCF-4A52-A40E-1D6591A9FD55}">
      <dgm:prSet/>
      <dgm:spPr/>
      <dgm:t>
        <a:bodyPr/>
        <a:lstStyle/>
        <a:p>
          <a:endParaRPr lang="en-US"/>
        </a:p>
      </dgm:t>
    </dgm:pt>
    <dgm:pt modelId="{AE0BD550-BC93-4B59-AC55-E8CE76A385AB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Kako bolje integrirati upravljanje gotovinskim sredstvima i dugom?</a:t>
          </a:r>
          <a:r>
            <a:rPr lang="hr-HR" dirty="1" sz="1600">
              <a:solidFill>
                <a:srgbClr val="700000"/>
              </a:solidFill>
            </a:rPr>
            <a:t> </a:t>
          </a:r>
        </a:p>
      </dgm:t>
    </dgm:pt>
    <dgm:pt modelId="{ADCFE8E3-41F5-42BA-B1DA-3F32131A5AA8}" type="parTrans" cxnId="{46BF6DDB-3451-48FC-9ED5-30D26B5D0545}">
      <dgm:prSet/>
      <dgm:spPr/>
      <dgm:t>
        <a:bodyPr/>
        <a:lstStyle/>
        <a:p>
          <a:endParaRPr lang="en-US"/>
        </a:p>
      </dgm:t>
    </dgm:pt>
    <dgm:pt modelId="{1B0739FB-DC46-4C3C-9992-0B42C5CF88E1}" type="sibTrans" cxnId="{46BF6DDB-3451-48FC-9ED5-30D26B5D0545}">
      <dgm:prSet/>
      <dgm:spPr/>
      <dgm:t>
        <a:bodyPr/>
        <a:lstStyle/>
        <a:p>
          <a:endParaRPr lang="en-US"/>
        </a:p>
      </dgm:t>
    </dgm:pt>
    <dgm:pt modelId="{01C7740B-81E8-441A-9819-A8A5EB987B4B}">
      <dgm:prSet custT="1"/>
      <dgm:spPr/>
      <dgm:t>
        <a:bodyPr/>
        <a:lstStyle/>
        <a:p>
          <a:pPr marL="114300" indent="-114300">
            <a:lnSpc>
              <a:spcPct val="100000"/>
            </a:lnSpc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Kako uključiti posljedice krize u projekcije o gotovinskim sredstvima?</a:t>
          </a:r>
        </a:p>
      </dgm:t>
    </dgm:pt>
    <dgm:pt modelId="{2B1C4341-C262-41F5-8247-3E901EA96274}" type="parTrans" cxnId="{486B8B33-9D0C-483E-AFD4-58A7902679D7}">
      <dgm:prSet/>
      <dgm:spPr/>
      <dgm:t>
        <a:bodyPr/>
        <a:lstStyle/>
        <a:p>
          <a:endParaRPr lang="en-US"/>
        </a:p>
      </dgm:t>
    </dgm:pt>
    <dgm:pt modelId="{8806F113-E486-45FD-9B94-3392B3E18F26}" type="sibTrans" cxnId="{486B8B33-9D0C-483E-AFD4-58A7902679D7}">
      <dgm:prSet/>
      <dgm:spPr/>
      <dgm:t>
        <a:bodyPr/>
        <a:lstStyle/>
        <a:p>
          <a:endParaRPr lang="en-US"/>
        </a:p>
      </dgm:t>
    </dgm:pt>
    <dgm:pt modelId="{5F25CEBA-0D09-46B2-B3E5-7EFA4E0FBE8C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hr-HR" dirty="1" sz="1600">
              <a:solidFill>
                <a:srgbClr val="700000"/>
              </a:solidFill>
            </a:rPr>
            <a:t>Postoji li mogućnost za kratkoročno zaduživanje na zahtjev kod državnih poduzeća, mirovinskih fondova i izvanproračunskih subjekata koji imaju velike depozite neangažiranih gotovinskih sredstava?</a:t>
          </a:r>
        </a:p>
      </dgm:t>
    </dgm:pt>
    <dgm:pt modelId="{9A3E6356-AA9D-48B8-9797-D743E355587D}" type="parTrans" cxnId="{91BE89D5-23F7-4F5D-9810-829AEE949C67}">
      <dgm:prSet/>
      <dgm:spPr/>
      <dgm:t>
        <a:bodyPr/>
        <a:lstStyle/>
        <a:p>
          <a:endParaRPr lang="en-US"/>
        </a:p>
      </dgm:t>
    </dgm:pt>
    <dgm:pt modelId="{A947DCD5-B83B-4B82-9C11-F1EF9EBB5F26}" type="sibTrans" cxnId="{91BE89D5-23F7-4F5D-9810-829AEE949C67}">
      <dgm:prSet/>
      <dgm:spPr/>
      <dgm:t>
        <a:bodyPr/>
        <a:lstStyle/>
        <a:p>
          <a:endParaRPr lang="en-US"/>
        </a:p>
      </dgm:t>
    </dgm:pt>
    <dgm:pt modelId="{8362B85C-FA30-44E8-8B4C-D53F02A5A829}">
      <dgm:prSet custT="1"/>
      <dgm:spPr/>
      <dgm:t>
        <a:bodyPr/>
        <a:lstStyle/>
        <a:p>
          <a:pPr marL="114300" indent="-114300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hr-HR" dirty="1" sz="1600">
              <a:solidFill>
                <a:srgbClr val="700000"/>
              </a:solidFill>
            </a:rPr>
            <a:t>        </a:t>
          </a:r>
          <a:r>
            <a:rPr lang="hr-HR" dirty="1" sz="1600">
              <a:solidFill>
                <a:srgbClr val="700000"/>
              </a:solidFill>
            </a:rPr>
            <a:t>Postoji li potreba za dodatnom analizom scenarija?</a:t>
          </a:r>
          <a:r>
            <a:rPr lang="hr-HR" dirty="1" sz="1600">
              <a:solidFill>
                <a:srgbClr val="700000"/>
              </a:solidFill>
            </a:rPr>
            <a:t>  </a:t>
          </a:r>
        </a:p>
      </dgm:t>
    </dgm:pt>
    <dgm:pt modelId="{7836B020-B936-41BB-A9B5-69D3EBD7C21C}" type="parTrans" cxnId="{2009DABC-A459-4CA8-942B-5D99EAF0DFD9}">
      <dgm:prSet/>
      <dgm:spPr/>
      <dgm:t>
        <a:bodyPr/>
        <a:lstStyle/>
        <a:p>
          <a:endParaRPr lang="en-US"/>
        </a:p>
      </dgm:t>
    </dgm:pt>
    <dgm:pt modelId="{7A57C306-0A2F-4E9C-AFE8-A5C66E1F8002}" type="sibTrans" cxnId="{2009DABC-A459-4CA8-942B-5D99EAF0DFD9}">
      <dgm:prSet/>
      <dgm:spPr/>
      <dgm:t>
        <a:bodyPr/>
        <a:lstStyle/>
        <a:p>
          <a:endParaRPr lang="en-US"/>
        </a:p>
      </dgm:t>
    </dgm:pt>
    <dgm:pt modelId="{AFD1232F-B1DF-4885-BD0B-30BA2A30CAA2}" type="pres">
      <dgm:prSet presAssocID="{4FAEDCB5-AC48-4C09-9957-E966728629F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F47EFF1F-5DCE-40A1-B14F-39FE5544743F}" type="pres">
      <dgm:prSet presAssocID="{4FAEDCB5-AC48-4C09-9957-E966728629F3}" presName="children" presStyleCnt="0"/>
      <dgm:spPr/>
    </dgm:pt>
    <dgm:pt modelId="{DEADE750-6197-4BC0-9BAF-23C97FA76FF7}" type="pres">
      <dgm:prSet presAssocID="{4FAEDCB5-AC48-4C09-9957-E966728629F3}" presName="child1group" presStyleCnt="0"/>
      <dgm:spPr/>
    </dgm:pt>
    <dgm:pt modelId="{43FE08BC-5A4A-447C-9BDE-1F71D62263ED}" type="pres">
      <dgm:prSet presAssocID="{4FAEDCB5-AC48-4C09-9957-E966728629F3}" presName="child1" presStyleLbl="bgAcc1" presStyleIdx="0" presStyleCnt="4" custScaleX="188746" custScaleY="152537" custLinFactNeighborX="-21466" custLinFactNeighborY="31027"/>
      <dgm:spPr/>
    </dgm:pt>
    <dgm:pt modelId="{C7FF74C6-3C02-4F1A-88C8-01D4AF0663CA}" type="pres">
      <dgm:prSet presAssocID="{4FAEDCB5-AC48-4C09-9957-E966728629F3}" presName="child1Text" presStyleLbl="bgAcc1" presStyleIdx="0" presStyleCnt="4">
        <dgm:presLayoutVars>
          <dgm:bulletEnabled val="1"/>
        </dgm:presLayoutVars>
      </dgm:prSet>
      <dgm:spPr/>
    </dgm:pt>
    <dgm:pt modelId="{FDE4C2ED-14FD-4A98-9297-50C524F70919}" type="pres">
      <dgm:prSet presAssocID="{4FAEDCB5-AC48-4C09-9957-E966728629F3}" presName="child2group" presStyleCnt="0"/>
      <dgm:spPr/>
    </dgm:pt>
    <dgm:pt modelId="{8D19CBBD-95D0-4CB4-AB2B-3CEE1C8144A8}" type="pres">
      <dgm:prSet presAssocID="{4FAEDCB5-AC48-4C09-9957-E966728629F3}" presName="child2" presStyleLbl="bgAcc1" presStyleIdx="1" presStyleCnt="4" custAng="0" custScaleX="183799" custScaleY="160705" custLinFactNeighborX="23875" custLinFactNeighborY="27714"/>
      <dgm:spPr/>
    </dgm:pt>
    <dgm:pt modelId="{BF62FE37-0772-4650-B68D-943183EDE4CD}" type="pres">
      <dgm:prSet presAssocID="{4FAEDCB5-AC48-4C09-9957-E966728629F3}" presName="child2Text" presStyleLbl="bgAcc1" presStyleIdx="1" presStyleCnt="4">
        <dgm:presLayoutVars>
          <dgm:bulletEnabled val="1"/>
        </dgm:presLayoutVars>
      </dgm:prSet>
      <dgm:spPr/>
    </dgm:pt>
    <dgm:pt modelId="{402EABAA-454B-4E46-A728-B5D0BD64C28B}" type="pres">
      <dgm:prSet presAssocID="{4FAEDCB5-AC48-4C09-9957-E966728629F3}" presName="child3group" presStyleCnt="0"/>
      <dgm:spPr/>
    </dgm:pt>
    <dgm:pt modelId="{A33048B2-CFE4-49C7-B878-5A1436C66AB9}" type="pres">
      <dgm:prSet presAssocID="{4FAEDCB5-AC48-4C09-9957-E966728629F3}" presName="child3" presStyleLbl="bgAcc1" presStyleIdx="2" presStyleCnt="4" custScaleX="173091" custScaleY="156053" custLinFactNeighborX="28744" custLinFactNeighborY="-23848"/>
      <dgm:spPr/>
    </dgm:pt>
    <dgm:pt modelId="{6CEB745A-E0E7-4ECE-A0B2-7BE06B8C21BC}" type="pres">
      <dgm:prSet presAssocID="{4FAEDCB5-AC48-4C09-9957-E966728629F3}" presName="child3Text" presStyleLbl="bgAcc1" presStyleIdx="2" presStyleCnt="4">
        <dgm:presLayoutVars>
          <dgm:bulletEnabled val="1"/>
        </dgm:presLayoutVars>
      </dgm:prSet>
      <dgm:spPr/>
    </dgm:pt>
    <dgm:pt modelId="{D2F1532E-6A67-4366-B625-8E7B92C939EC}" type="pres">
      <dgm:prSet presAssocID="{4FAEDCB5-AC48-4C09-9957-E966728629F3}" presName="child4group" presStyleCnt="0"/>
      <dgm:spPr/>
    </dgm:pt>
    <dgm:pt modelId="{9DDFF51C-468A-4D08-90C3-2B4DBD21B3B0}" type="pres">
      <dgm:prSet presAssocID="{4FAEDCB5-AC48-4C09-9957-E966728629F3}" presName="child4" presStyleLbl="bgAcc1" presStyleIdx="3" presStyleCnt="4" custScaleX="186523" custScaleY="149952" custLinFactNeighborX="-26792" custLinFactNeighborY="-27823"/>
      <dgm:spPr/>
    </dgm:pt>
    <dgm:pt modelId="{72A58D51-D7C0-4BFA-9D91-397C13876BBE}" type="pres">
      <dgm:prSet presAssocID="{4FAEDCB5-AC48-4C09-9957-E966728629F3}" presName="child4Text" presStyleLbl="bgAcc1" presStyleIdx="3" presStyleCnt="4">
        <dgm:presLayoutVars>
          <dgm:bulletEnabled val="1"/>
        </dgm:presLayoutVars>
      </dgm:prSet>
      <dgm:spPr/>
    </dgm:pt>
    <dgm:pt modelId="{ABFB4EB5-5BF3-4543-BFEF-78F1E0C3AC59}" type="pres">
      <dgm:prSet presAssocID="{4FAEDCB5-AC48-4C09-9957-E966728629F3}" presName="childPlaceholder" presStyleCnt="0"/>
      <dgm:spPr/>
    </dgm:pt>
    <dgm:pt modelId="{12C79DB7-A7A0-4144-B5F6-F388EDCB1B79}" type="pres">
      <dgm:prSet presAssocID="{4FAEDCB5-AC48-4C09-9957-E966728629F3}" presName="circle" presStyleCnt="0"/>
      <dgm:spPr/>
    </dgm:pt>
    <dgm:pt modelId="{1AF9ECA0-6353-4534-A678-55076F117EB2}" type="pres">
      <dgm:prSet presAssocID="{4FAEDCB5-AC48-4C09-9957-E966728629F3}" presName="quadrant1" presStyleLbl="node1" presStyleIdx="0" presStyleCnt="4" custScaleX="102087" custScaleY="101553">
        <dgm:presLayoutVars>
          <dgm:chMax val="1"/>
          <dgm:bulletEnabled val="1"/>
        </dgm:presLayoutVars>
      </dgm:prSet>
      <dgm:spPr/>
    </dgm:pt>
    <dgm:pt modelId="{02AED561-8BA4-44CA-AA7A-1362CB2AEBD2}" type="pres">
      <dgm:prSet presAssocID="{4FAEDCB5-AC48-4C09-9957-E966728629F3}" presName="quadrant2" presStyleLbl="node1" presStyleIdx="1" presStyleCnt="4" custLinFactNeighborX="422" custLinFactNeighborY="1265">
        <dgm:presLayoutVars>
          <dgm:chMax val="1"/>
          <dgm:bulletEnabled val="1"/>
        </dgm:presLayoutVars>
      </dgm:prSet>
      <dgm:spPr/>
    </dgm:pt>
    <dgm:pt modelId="{9401815D-6CDB-4661-AB9C-873C1972E462}" type="pres">
      <dgm:prSet presAssocID="{4FAEDCB5-AC48-4C09-9957-E966728629F3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73799D6-B55F-4F83-8975-D91B2E1CB07F}" type="pres">
      <dgm:prSet presAssocID="{4FAEDCB5-AC48-4C09-9957-E966728629F3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7F06665-F0E9-47D9-804D-8842C57E7CC0}" type="pres">
      <dgm:prSet presAssocID="{4FAEDCB5-AC48-4C09-9957-E966728629F3}" presName="quadrantPlaceholder" presStyleCnt="0"/>
      <dgm:spPr/>
    </dgm:pt>
    <dgm:pt modelId="{2D3AC9E5-289E-4A08-A42D-2B0A3DAE1FB0}" type="pres">
      <dgm:prSet presAssocID="{4FAEDCB5-AC48-4C09-9957-E966728629F3}" presName="center1" presStyleLbl="fgShp" presStyleIdx="0" presStyleCnt="2"/>
      <dgm:spPr/>
    </dgm:pt>
    <dgm:pt modelId="{6E66EC40-0484-49F1-A86E-67FFB464E004}" type="pres">
      <dgm:prSet presAssocID="{4FAEDCB5-AC48-4C09-9957-E966728629F3}" presName="center2" presStyleLbl="fgShp" presStyleIdx="1" presStyleCnt="2"/>
      <dgm:spPr/>
    </dgm:pt>
  </dgm:ptLst>
  <dgm:cxnLst>
    <dgm:cxn modelId="{77F8370A-0139-433B-AC2C-2A11FBB6C4E1}" type="presOf" srcId="{649AA471-5DC7-4986-AA09-0053592F089A}" destId="{6CEB745A-E0E7-4ECE-A0B2-7BE06B8C21BC}" srcOrd="1" destOrd="0" presId="urn:microsoft.com/office/officeart/2005/8/layout/cycle4"/>
    <dgm:cxn modelId="{46711D11-4A08-43E0-AD49-DCDFF6FA1F64}" type="presOf" srcId="{CCAA97B4-29B0-4E08-90EA-BF54D7B17F6F}" destId="{6CEB745A-E0E7-4ECE-A0B2-7BE06B8C21BC}" srcOrd="1" destOrd="3" presId="urn:microsoft.com/office/officeart/2005/8/layout/cycle4"/>
    <dgm:cxn modelId="{99200D15-25E0-442B-A24D-34681CCF1950}" srcId="{22BF9FF9-DF82-4FF0-B5FB-917D40568DEB}" destId="{04A1C00C-6373-47B2-A63E-4F37F2454824}" srcOrd="5" destOrd="0" parTransId="{34C42BD4-742E-4B7A-89BC-E1D484BDE51A}" sibTransId="{6E464CC9-E3AE-4F7F-8B85-D39F1A9B957B}"/>
    <dgm:cxn modelId="{7EC33018-229C-4D2E-94D0-CDAB2B0DD16B}" type="presOf" srcId="{CCAA97B4-29B0-4E08-90EA-BF54D7B17F6F}" destId="{A33048B2-CFE4-49C7-B878-5A1436C66AB9}" srcOrd="0" destOrd="3" presId="urn:microsoft.com/office/officeart/2005/8/layout/cycle4"/>
    <dgm:cxn modelId="{0569B226-63B8-4D22-B751-7E3C52392C0A}" type="presOf" srcId="{9ABA5AB2-D38A-4855-8986-2CD17ABB4E3D}" destId="{1AF9ECA0-6353-4534-A678-55076F117EB2}" srcOrd="0" destOrd="0" presId="urn:microsoft.com/office/officeart/2005/8/layout/cycle4"/>
    <dgm:cxn modelId="{2964A029-93AF-4769-BB78-A27F2AA6FBD8}" srcId="{22BF9FF9-DF82-4FF0-B5FB-917D40568DEB}" destId="{649AA471-5DC7-4986-AA09-0053592F089A}" srcOrd="0" destOrd="0" parTransId="{ECDD475F-789C-49F9-961A-5D2093640489}" sibTransId="{F979BD0F-B152-4D04-A13C-A45EAF9E55DF}"/>
    <dgm:cxn modelId="{738ECE2B-983E-4821-865B-CFAB866ED7D0}" type="presOf" srcId="{AE0BD550-BC93-4B59-AC55-E8CE76A385AB}" destId="{72A58D51-D7C0-4BFA-9D91-397C13876BBE}" srcOrd="1" destOrd="1" presId="urn:microsoft.com/office/officeart/2005/8/layout/cycle4"/>
    <dgm:cxn modelId="{17A1412D-D47A-4F3E-B3D3-3D32FFF6415B}" srcId="{22BF9FF9-DF82-4FF0-B5FB-917D40568DEB}" destId="{7ED1E553-15F0-4BFD-85F0-1B10A7B29BFA}" srcOrd="4" destOrd="0" parTransId="{1336E1AA-B67D-4F2C-BD49-C744F9D500C5}" sibTransId="{E6B1291A-C3C4-473A-8C25-20FDA2B7F4A7}"/>
    <dgm:cxn modelId="{486B8B33-9D0C-483E-AFD4-58A7902679D7}" srcId="{F34315BE-D67C-4BFC-A069-2A9914A264CD}" destId="{01C7740B-81E8-441A-9819-A8A5EB987B4B}" srcOrd="1" destOrd="0" parTransId="{2B1C4341-C262-41F5-8247-3E901EA96274}" sibTransId="{8806F113-E486-45FD-9B94-3392B3E18F26}"/>
    <dgm:cxn modelId="{B6860239-E0E7-4694-BE45-FD0FD6E22DD2}" srcId="{22BF9FF9-DF82-4FF0-B5FB-917D40568DEB}" destId="{381ED6E0-3416-41F1-BFFF-506E693FC641}" srcOrd="6" destOrd="0" parTransId="{74486FA5-614B-4E97-AE9F-0F530A329F78}" sibTransId="{AF5BE0BE-0689-45EE-AFFA-0E7D74DB335D}"/>
    <dgm:cxn modelId="{75817440-DDB7-4F5D-BB7A-71B3B2A0D138}" type="presOf" srcId="{7ED1E553-15F0-4BFD-85F0-1B10A7B29BFA}" destId="{A33048B2-CFE4-49C7-B878-5A1436C66AB9}" srcOrd="0" destOrd="4" presId="urn:microsoft.com/office/officeart/2005/8/layout/cycle4"/>
    <dgm:cxn modelId="{E5E36C5D-42D0-467A-BB05-7D0AFA0B0D91}" type="presOf" srcId="{7C558DC2-82E3-4A28-8C5D-0A2A1D9BA0A8}" destId="{9DDFF51C-468A-4D08-90C3-2B4DBD21B3B0}" srcOrd="0" destOrd="0" presId="urn:microsoft.com/office/officeart/2005/8/layout/cycle4"/>
    <dgm:cxn modelId="{269B0B5F-FA6B-475B-921F-01057FB7ABA9}" type="presOf" srcId="{5C9FAB63-AAE2-4EFE-89E2-F90BA937ED2B}" destId="{A33048B2-CFE4-49C7-B878-5A1436C66AB9}" srcOrd="0" destOrd="7" presId="urn:microsoft.com/office/officeart/2005/8/layout/cycle4"/>
    <dgm:cxn modelId="{5F791543-4757-43F2-9070-60107B01CFBF}" type="presOf" srcId="{649AA471-5DC7-4986-AA09-0053592F089A}" destId="{A33048B2-CFE4-49C7-B878-5A1436C66AB9}" srcOrd="0" destOrd="0" presId="urn:microsoft.com/office/officeart/2005/8/layout/cycle4"/>
    <dgm:cxn modelId="{06A0B644-BEDA-442D-B385-880EBF09A701}" srcId="{9ABA5AB2-D38A-4855-8986-2CD17ABB4E3D}" destId="{3F061553-2237-4C50-8807-425A548457EB}" srcOrd="0" destOrd="0" parTransId="{983835C3-1D79-4127-AB3D-E1D804295134}" sibTransId="{2998C4C8-45EA-4B60-99D3-5A41F5CF79B3}"/>
    <dgm:cxn modelId="{32E71667-EF04-46A1-9893-3E9C0192FDCF}" type="presOf" srcId="{01C7740B-81E8-441A-9819-A8A5EB987B4B}" destId="{8D19CBBD-95D0-4CB4-AB2B-3CEE1C8144A8}" srcOrd="0" destOrd="1" presId="urn:microsoft.com/office/officeart/2005/8/layout/cycle4"/>
    <dgm:cxn modelId="{6E9B0469-8A07-4D1B-A317-1B46772EB30E}" type="presOf" srcId="{488C6E6D-8F89-41D6-B532-7BB21C242107}" destId="{9DDFF51C-468A-4D08-90C3-2B4DBD21B3B0}" srcOrd="0" destOrd="2" presId="urn:microsoft.com/office/officeart/2005/8/layout/cycle4"/>
    <dgm:cxn modelId="{D2CAF069-E3E1-4658-88FA-CBFA6BE57E3A}" srcId="{22BF9FF9-DF82-4FF0-B5FB-917D40568DEB}" destId="{CCAA97B4-29B0-4E08-90EA-BF54D7B17F6F}" srcOrd="3" destOrd="0" parTransId="{75F07A0C-F1F6-4B58-AFB0-23B71F3D5C22}" sibTransId="{360FA6B7-2BB9-4B00-B0B2-9095B1EAF630}"/>
    <dgm:cxn modelId="{8DB9CA6B-4678-48A1-8F9B-7560A5905FF2}" srcId="{9EB2E4C1-62A3-4A63-B77B-970AED2A718D}" destId="{7C558DC2-82E3-4A28-8C5D-0A2A1D9BA0A8}" srcOrd="0" destOrd="0" parTransId="{2E7661BE-B548-4D0E-B253-B30FFAF00B6D}" sibTransId="{DD1E589B-BD84-450C-841B-F60B410D3D55}"/>
    <dgm:cxn modelId="{ED4F314E-856D-401F-8BDA-4FC6A17D97BF}" type="presOf" srcId="{5F25CEBA-0D09-46B2-B3E5-7EFA4E0FBE8C}" destId="{43FE08BC-5A4A-447C-9BDE-1F71D62263ED}" srcOrd="0" destOrd="2" presId="urn:microsoft.com/office/officeart/2005/8/layout/cycle4"/>
    <dgm:cxn modelId="{01DC6371-D09C-435D-9D11-47D7156AC1C5}" type="presOf" srcId="{E93EDAF7-EE57-49B5-AD85-AB3C65595562}" destId="{A33048B2-CFE4-49C7-B878-5A1436C66AB9}" srcOrd="0" destOrd="1" presId="urn:microsoft.com/office/officeart/2005/8/layout/cycle4"/>
    <dgm:cxn modelId="{CF65CC72-88CC-439E-86FA-7A6C02834C80}" type="presOf" srcId="{04A1C00C-6373-47B2-A63E-4F37F2454824}" destId="{6CEB745A-E0E7-4ECE-A0B2-7BE06B8C21BC}" srcOrd="1" destOrd="5" presId="urn:microsoft.com/office/officeart/2005/8/layout/cycle4"/>
    <dgm:cxn modelId="{E1542453-8D94-4179-A901-3E09E96D5622}" type="presOf" srcId="{9EB2E4C1-62A3-4A63-B77B-970AED2A718D}" destId="{973799D6-B55F-4F83-8975-D91B2E1CB07F}" srcOrd="0" destOrd="0" presId="urn:microsoft.com/office/officeart/2005/8/layout/cycle4"/>
    <dgm:cxn modelId="{BB1F5473-B1BF-497A-A83B-28495AEA3F70}" srcId="{22BF9FF9-DF82-4FF0-B5FB-917D40568DEB}" destId="{5C9FAB63-AAE2-4EFE-89E2-F90BA937ED2B}" srcOrd="7" destOrd="0" parTransId="{C0F60886-E5B1-4DFD-AEF2-D1214207214D}" sibTransId="{ABFED668-2AAF-4C9A-A37C-6C137926D05B}"/>
    <dgm:cxn modelId="{8AEA9954-424B-4025-A841-20FE763D803F}" srcId="{9ABA5AB2-D38A-4855-8986-2CD17ABB4E3D}" destId="{64C416A9-F26A-4B12-8400-AD4E683AFB02}" srcOrd="1" destOrd="0" parTransId="{38D1DE55-6E5C-4481-BF8C-922D143DA4A6}" sibTransId="{D4D8407E-D37C-4E94-B1A4-AF2AFD1B9768}"/>
    <dgm:cxn modelId="{9E1B3A55-421A-421C-B049-C9A1E1E2C22F}" type="presOf" srcId="{5F25CEBA-0D09-46B2-B3E5-7EFA4E0FBE8C}" destId="{C7FF74C6-3C02-4F1A-88C8-01D4AF0663CA}" srcOrd="1" destOrd="2" presId="urn:microsoft.com/office/officeart/2005/8/layout/cycle4"/>
    <dgm:cxn modelId="{96389757-9A52-4FCF-8294-BB755A535A62}" type="presOf" srcId="{5C9FAB63-AAE2-4EFE-89E2-F90BA937ED2B}" destId="{6CEB745A-E0E7-4ECE-A0B2-7BE06B8C21BC}" srcOrd="1" destOrd="7" presId="urn:microsoft.com/office/officeart/2005/8/layout/cycle4"/>
    <dgm:cxn modelId="{DCBC7658-3DE5-4BE9-B30E-FDC07D10F774}" srcId="{F34315BE-D67C-4BFC-A069-2A9914A264CD}" destId="{1DB01CF9-1F9A-40C3-B33A-2C8434CFBA2F}" srcOrd="0" destOrd="0" parTransId="{6AC3A787-4092-464A-8120-014AEB638128}" sibTransId="{0FB6AE86-01D4-4B1D-A90B-E3A96BD71741}"/>
    <dgm:cxn modelId="{4EA35878-5F43-4696-8A91-F432CF210A1B}" type="presOf" srcId="{7ED1E553-15F0-4BFD-85F0-1B10A7B29BFA}" destId="{6CEB745A-E0E7-4ECE-A0B2-7BE06B8C21BC}" srcOrd="1" destOrd="4" presId="urn:microsoft.com/office/officeart/2005/8/layout/cycle4"/>
    <dgm:cxn modelId="{02CC3482-ACB4-4359-9C59-053FBF64576A}" srcId="{F34315BE-D67C-4BFC-A069-2A9914A264CD}" destId="{C796FBD6-EA40-486C-A9FC-2E681395AFCC}" srcOrd="2" destOrd="0" parTransId="{93D8CE67-00D0-411E-B917-B750921C5BF0}" sibTransId="{D14D0796-CBDB-43C8-86F5-C903050AE81E}"/>
    <dgm:cxn modelId="{B60C6783-63BC-4F43-AF4A-9F9F02C6A49E}" type="presOf" srcId="{381ED6E0-3416-41F1-BFFF-506E693FC641}" destId="{A33048B2-CFE4-49C7-B878-5A1436C66AB9}" srcOrd="0" destOrd="6" presId="urn:microsoft.com/office/officeart/2005/8/layout/cycle4"/>
    <dgm:cxn modelId="{B706C886-0E39-49DB-A729-A16E15677D55}" type="presOf" srcId="{22BF9FF9-DF82-4FF0-B5FB-917D40568DEB}" destId="{9401815D-6CDB-4661-AB9C-873C1972E462}" srcOrd="0" destOrd="0" presId="urn:microsoft.com/office/officeart/2005/8/layout/cycle4"/>
    <dgm:cxn modelId="{92072C87-CD08-48BB-B3F9-40858E3A1276}" type="presOf" srcId="{E93EDAF7-EE57-49B5-AD85-AB3C65595562}" destId="{6CEB745A-E0E7-4ECE-A0B2-7BE06B8C21BC}" srcOrd="1" destOrd="1" presId="urn:microsoft.com/office/officeart/2005/8/layout/cycle4"/>
    <dgm:cxn modelId="{E0F6AB89-1031-458B-A091-B6A87A1F7D6B}" type="presOf" srcId="{AE0BD550-BC93-4B59-AC55-E8CE76A385AB}" destId="{9DDFF51C-468A-4D08-90C3-2B4DBD21B3B0}" srcOrd="0" destOrd="1" presId="urn:microsoft.com/office/officeart/2005/8/layout/cycle4"/>
    <dgm:cxn modelId="{A58D9A8A-2452-4B72-9D5A-64A0314F3837}" type="presOf" srcId="{F34315BE-D67C-4BFC-A069-2A9914A264CD}" destId="{02AED561-8BA4-44CA-AA7A-1362CB2AEBD2}" srcOrd="0" destOrd="0" presId="urn:microsoft.com/office/officeart/2005/8/layout/cycle4"/>
    <dgm:cxn modelId="{9E96DD8A-611A-4A14-AB36-1B63A0F3E95C}" type="presOf" srcId="{01C7740B-81E8-441A-9819-A8A5EB987B4B}" destId="{BF62FE37-0772-4650-B68D-943183EDE4CD}" srcOrd="1" destOrd="1" presId="urn:microsoft.com/office/officeart/2005/8/layout/cycle4"/>
    <dgm:cxn modelId="{AF2F408F-1FC7-4EC4-8B46-C313D956E9D0}" srcId="{22BF9FF9-DF82-4FF0-B5FB-917D40568DEB}" destId="{E93EDAF7-EE57-49B5-AD85-AB3C65595562}" srcOrd="1" destOrd="0" parTransId="{5C66F754-56A9-402E-BF21-750FB6877E64}" sibTransId="{3DEF937D-67D4-49F2-8096-1B2D5C4046ED}"/>
    <dgm:cxn modelId="{6C597990-648E-440C-BF61-5B85C35224C1}" srcId="{4FAEDCB5-AC48-4C09-9957-E966728629F3}" destId="{9EB2E4C1-62A3-4A63-B77B-970AED2A718D}" srcOrd="3" destOrd="0" parTransId="{1F94D3ED-7A11-42BC-9021-DA9F020AA944}" sibTransId="{BE970B2A-14DB-4AB7-9616-26F282C82878}"/>
    <dgm:cxn modelId="{04B60F92-9E45-4275-AC7D-8C6902A6D66A}" type="presOf" srcId="{3F061553-2237-4C50-8807-425A548457EB}" destId="{C7FF74C6-3C02-4F1A-88C8-01D4AF0663CA}" srcOrd="1" destOrd="0" presId="urn:microsoft.com/office/officeart/2005/8/layout/cycle4"/>
    <dgm:cxn modelId="{42707592-D131-48D4-BACA-623EA14D0E92}" type="presOf" srcId="{1DB01CF9-1F9A-40C3-B33A-2C8434CFBA2F}" destId="{BF62FE37-0772-4650-B68D-943183EDE4CD}" srcOrd="1" destOrd="0" presId="urn:microsoft.com/office/officeart/2005/8/layout/cycle4"/>
    <dgm:cxn modelId="{EBAF0794-5EEB-4A43-9670-3E3BD2A55D26}" type="presOf" srcId="{64C416A9-F26A-4B12-8400-AD4E683AFB02}" destId="{43FE08BC-5A4A-447C-9BDE-1F71D62263ED}" srcOrd="0" destOrd="1" presId="urn:microsoft.com/office/officeart/2005/8/layout/cycle4"/>
    <dgm:cxn modelId="{2CDD7595-A1DE-4F31-833F-15704DB54726}" type="presOf" srcId="{04A1C00C-6373-47B2-A63E-4F37F2454824}" destId="{A33048B2-CFE4-49C7-B878-5A1436C66AB9}" srcOrd="0" destOrd="5" presId="urn:microsoft.com/office/officeart/2005/8/layout/cycle4"/>
    <dgm:cxn modelId="{6C735796-4CCF-4A52-A40E-1D6591A9FD55}" srcId="{9EB2E4C1-62A3-4A63-B77B-970AED2A718D}" destId="{488C6E6D-8F89-41D6-B532-7BB21C242107}" srcOrd="2" destOrd="0" parTransId="{6DA0E246-55F6-450B-B738-B808F20A6BAA}" sibTransId="{2BAFED74-62A0-4532-AC01-33DD157E98BD}"/>
    <dgm:cxn modelId="{87FAD2A0-6C0A-4FC5-B71B-5C11F92D834B}" type="presOf" srcId="{9F37F904-9914-4411-B055-7FEE5BF4F879}" destId="{6CEB745A-E0E7-4ECE-A0B2-7BE06B8C21BC}" srcOrd="1" destOrd="2" presId="urn:microsoft.com/office/officeart/2005/8/layout/cycle4"/>
    <dgm:cxn modelId="{B7A71AA4-2887-4D70-AE30-E75BBC79E8AC}" type="presOf" srcId="{9F37F904-9914-4411-B055-7FEE5BF4F879}" destId="{A33048B2-CFE4-49C7-B878-5A1436C66AB9}" srcOrd="0" destOrd="2" presId="urn:microsoft.com/office/officeart/2005/8/layout/cycle4"/>
    <dgm:cxn modelId="{F8D3E1AD-DEC1-40EE-99DF-E054E45B778F}" type="presOf" srcId="{8362B85C-FA30-44E8-8B4C-D53F02A5A829}" destId="{BF62FE37-0772-4650-B68D-943183EDE4CD}" srcOrd="1" destOrd="3" presId="urn:microsoft.com/office/officeart/2005/8/layout/cycle4"/>
    <dgm:cxn modelId="{4A7F5BAE-0DD2-41D6-8826-4B681E7BDD95}" srcId="{4FAEDCB5-AC48-4C09-9957-E966728629F3}" destId="{22BF9FF9-DF82-4FF0-B5FB-917D40568DEB}" srcOrd="2" destOrd="0" parTransId="{6B78B5EC-FB0A-4D92-80CF-85C840C3F75A}" sibTransId="{1F944AA2-74B9-4EB7-8EEF-B67454994667}"/>
    <dgm:cxn modelId="{A4D252B3-3ACA-44CE-AAE8-DE4222702A9E}" srcId="{22BF9FF9-DF82-4FF0-B5FB-917D40568DEB}" destId="{9F37F904-9914-4411-B055-7FEE5BF4F879}" srcOrd="2" destOrd="0" parTransId="{3E7702DA-0B80-420A-917A-DB6706E78A63}" sibTransId="{F375AC18-D49E-45FC-A275-AD53408DCD3E}"/>
    <dgm:cxn modelId="{2009DABC-A459-4CA8-942B-5D99EAF0DFD9}" srcId="{F34315BE-D67C-4BFC-A069-2A9914A264CD}" destId="{8362B85C-FA30-44E8-8B4C-D53F02A5A829}" srcOrd="3" destOrd="0" parTransId="{7836B020-B936-41BB-A9B5-69D3EBD7C21C}" sibTransId="{7A57C306-0A2F-4E9C-AFE8-A5C66E1F8002}"/>
    <dgm:cxn modelId="{237BE4BE-5622-4304-AF59-ECADE18F4051}" type="presOf" srcId="{3F061553-2237-4C50-8807-425A548457EB}" destId="{43FE08BC-5A4A-447C-9BDE-1F71D62263ED}" srcOrd="0" destOrd="0" presId="urn:microsoft.com/office/officeart/2005/8/layout/cycle4"/>
    <dgm:cxn modelId="{1FE28CC2-5E9C-4E9F-B676-22BA105E5687}" type="presOf" srcId="{488C6E6D-8F89-41D6-B532-7BB21C242107}" destId="{72A58D51-D7C0-4BFA-9D91-397C13876BBE}" srcOrd="1" destOrd="2" presId="urn:microsoft.com/office/officeart/2005/8/layout/cycle4"/>
    <dgm:cxn modelId="{00E8AAC2-9A34-4139-BA10-C32929442C95}" type="presOf" srcId="{1DB01CF9-1F9A-40C3-B33A-2C8434CFBA2F}" destId="{8D19CBBD-95D0-4CB4-AB2B-3CEE1C8144A8}" srcOrd="0" destOrd="0" presId="urn:microsoft.com/office/officeart/2005/8/layout/cycle4"/>
    <dgm:cxn modelId="{593D66C5-F567-47BA-980D-D840C125BF8B}" type="presOf" srcId="{64C416A9-F26A-4B12-8400-AD4E683AFB02}" destId="{C7FF74C6-3C02-4F1A-88C8-01D4AF0663CA}" srcOrd="1" destOrd="1" presId="urn:microsoft.com/office/officeart/2005/8/layout/cycle4"/>
    <dgm:cxn modelId="{DADC31C6-F8BD-4FBC-9533-D04B09F332A9}" srcId="{4FAEDCB5-AC48-4C09-9957-E966728629F3}" destId="{F34315BE-D67C-4BFC-A069-2A9914A264CD}" srcOrd="1" destOrd="0" parTransId="{42AEED6A-4464-4CF7-8082-205B9816C6F0}" sibTransId="{062D37FC-A8AD-40B8-8982-8B7A33F96145}"/>
    <dgm:cxn modelId="{91B1D0C7-A463-4738-8262-2EE6CCC5F7EE}" type="presOf" srcId="{8362B85C-FA30-44E8-8B4C-D53F02A5A829}" destId="{8D19CBBD-95D0-4CB4-AB2B-3CEE1C8144A8}" srcOrd="0" destOrd="3" presId="urn:microsoft.com/office/officeart/2005/8/layout/cycle4"/>
    <dgm:cxn modelId="{1FB640C8-E32C-4B90-8ECF-EB972E973200}" srcId="{4FAEDCB5-AC48-4C09-9957-E966728629F3}" destId="{9ABA5AB2-D38A-4855-8986-2CD17ABB4E3D}" srcOrd="0" destOrd="0" parTransId="{7FED9F5C-9F79-4ECA-A846-799C4200D9DD}" sibTransId="{2D07C390-5D0E-4E80-AA90-59C619A52B94}"/>
    <dgm:cxn modelId="{326577CC-A13D-4D7B-AE88-B41825E0BCC8}" type="presOf" srcId="{7C558DC2-82E3-4A28-8C5D-0A2A1D9BA0A8}" destId="{72A58D51-D7C0-4BFA-9D91-397C13876BBE}" srcOrd="1" destOrd="0" presId="urn:microsoft.com/office/officeart/2005/8/layout/cycle4"/>
    <dgm:cxn modelId="{91BE89D5-23F7-4F5D-9810-829AEE949C67}" srcId="{9ABA5AB2-D38A-4855-8986-2CD17ABB4E3D}" destId="{5F25CEBA-0D09-46B2-B3E5-7EFA4E0FBE8C}" srcOrd="2" destOrd="0" parTransId="{9A3E6356-AA9D-48B8-9797-D743E355587D}" sibTransId="{A947DCD5-B83B-4B82-9C11-F1EF9EBB5F26}"/>
    <dgm:cxn modelId="{46BF6DDB-3451-48FC-9ED5-30D26B5D0545}" srcId="{9EB2E4C1-62A3-4A63-B77B-970AED2A718D}" destId="{AE0BD550-BC93-4B59-AC55-E8CE76A385AB}" srcOrd="1" destOrd="0" parTransId="{ADCFE8E3-41F5-42BA-B1DA-3F32131A5AA8}" sibTransId="{1B0739FB-DC46-4C3C-9992-0B42C5CF88E1}"/>
    <dgm:cxn modelId="{B00948DC-2756-48BC-86D4-15CE602D30B8}" type="presOf" srcId="{C796FBD6-EA40-486C-A9FC-2E681395AFCC}" destId="{BF62FE37-0772-4650-B68D-943183EDE4CD}" srcOrd="1" destOrd="2" presId="urn:microsoft.com/office/officeart/2005/8/layout/cycle4"/>
    <dgm:cxn modelId="{7FE385E0-F7CB-4E9E-A394-22499EB5795F}" type="presOf" srcId="{381ED6E0-3416-41F1-BFFF-506E693FC641}" destId="{6CEB745A-E0E7-4ECE-A0B2-7BE06B8C21BC}" srcOrd="1" destOrd="6" presId="urn:microsoft.com/office/officeart/2005/8/layout/cycle4"/>
    <dgm:cxn modelId="{E70DA2F4-9483-4031-9907-EC138FB262A2}" type="presOf" srcId="{C796FBD6-EA40-486C-A9FC-2E681395AFCC}" destId="{8D19CBBD-95D0-4CB4-AB2B-3CEE1C8144A8}" srcOrd="0" destOrd="2" presId="urn:microsoft.com/office/officeart/2005/8/layout/cycle4"/>
    <dgm:cxn modelId="{04A9CDF8-54CD-40D4-AB64-145DC1B0AEE8}" type="presOf" srcId="{4FAEDCB5-AC48-4C09-9957-E966728629F3}" destId="{AFD1232F-B1DF-4885-BD0B-30BA2A30CAA2}" srcOrd="0" destOrd="0" presId="urn:microsoft.com/office/officeart/2005/8/layout/cycle4"/>
    <dgm:cxn modelId="{7C4B4303-ABC1-4E2B-B4B0-986D43A60B70}" type="presParOf" srcId="{AFD1232F-B1DF-4885-BD0B-30BA2A30CAA2}" destId="{F47EFF1F-5DCE-40A1-B14F-39FE5544743F}" srcOrd="0" destOrd="0" presId="urn:microsoft.com/office/officeart/2005/8/layout/cycle4"/>
    <dgm:cxn modelId="{6514008E-7444-4AC1-B26E-3165C9434C16}" type="presParOf" srcId="{F47EFF1F-5DCE-40A1-B14F-39FE5544743F}" destId="{DEADE750-6197-4BC0-9BAF-23C97FA76FF7}" srcOrd="0" destOrd="0" presId="urn:microsoft.com/office/officeart/2005/8/layout/cycle4"/>
    <dgm:cxn modelId="{A813C8C7-977E-4ACD-B2A6-0257C84E65A0}" type="presParOf" srcId="{DEADE750-6197-4BC0-9BAF-23C97FA76FF7}" destId="{43FE08BC-5A4A-447C-9BDE-1F71D62263ED}" srcOrd="0" destOrd="0" presId="urn:microsoft.com/office/officeart/2005/8/layout/cycle4"/>
    <dgm:cxn modelId="{FCD87574-1376-4880-81A9-B22962FF58B4}" type="presParOf" srcId="{DEADE750-6197-4BC0-9BAF-23C97FA76FF7}" destId="{C7FF74C6-3C02-4F1A-88C8-01D4AF0663CA}" srcOrd="1" destOrd="0" presId="urn:microsoft.com/office/officeart/2005/8/layout/cycle4"/>
    <dgm:cxn modelId="{10E294FE-2FE1-47B6-AF16-7AAD9313A88B}" type="presParOf" srcId="{F47EFF1F-5DCE-40A1-B14F-39FE5544743F}" destId="{FDE4C2ED-14FD-4A98-9297-50C524F70919}" srcOrd="1" destOrd="0" presId="urn:microsoft.com/office/officeart/2005/8/layout/cycle4"/>
    <dgm:cxn modelId="{F791A61A-DD22-4136-B083-7986D7C66E2F}" type="presParOf" srcId="{FDE4C2ED-14FD-4A98-9297-50C524F70919}" destId="{8D19CBBD-95D0-4CB4-AB2B-3CEE1C8144A8}" srcOrd="0" destOrd="0" presId="urn:microsoft.com/office/officeart/2005/8/layout/cycle4"/>
    <dgm:cxn modelId="{171597B9-F8AB-4355-BDDE-1A6D84538979}" type="presParOf" srcId="{FDE4C2ED-14FD-4A98-9297-50C524F70919}" destId="{BF62FE37-0772-4650-B68D-943183EDE4CD}" srcOrd="1" destOrd="0" presId="urn:microsoft.com/office/officeart/2005/8/layout/cycle4"/>
    <dgm:cxn modelId="{812CC921-093B-403B-AEA3-8D7FFF296D91}" type="presParOf" srcId="{F47EFF1F-5DCE-40A1-B14F-39FE5544743F}" destId="{402EABAA-454B-4E46-A728-B5D0BD64C28B}" srcOrd="2" destOrd="0" presId="urn:microsoft.com/office/officeart/2005/8/layout/cycle4"/>
    <dgm:cxn modelId="{E9D6B063-57F8-4E09-BAD8-491D18F08FB9}" type="presParOf" srcId="{402EABAA-454B-4E46-A728-B5D0BD64C28B}" destId="{A33048B2-CFE4-49C7-B878-5A1436C66AB9}" srcOrd="0" destOrd="0" presId="urn:microsoft.com/office/officeart/2005/8/layout/cycle4"/>
    <dgm:cxn modelId="{04AB648F-B6D8-4F5F-AC41-EBFB63A7BD44}" type="presParOf" srcId="{402EABAA-454B-4E46-A728-B5D0BD64C28B}" destId="{6CEB745A-E0E7-4ECE-A0B2-7BE06B8C21BC}" srcOrd="1" destOrd="0" presId="urn:microsoft.com/office/officeart/2005/8/layout/cycle4"/>
    <dgm:cxn modelId="{4924A15F-BAB7-4660-A3A3-A8702DA47A37}" type="presParOf" srcId="{F47EFF1F-5DCE-40A1-B14F-39FE5544743F}" destId="{D2F1532E-6A67-4366-B625-8E7B92C939EC}" srcOrd="3" destOrd="0" presId="urn:microsoft.com/office/officeart/2005/8/layout/cycle4"/>
    <dgm:cxn modelId="{905FF8F0-C50D-4A48-BCBE-2A82BE9AC495}" type="presParOf" srcId="{D2F1532E-6A67-4366-B625-8E7B92C939EC}" destId="{9DDFF51C-468A-4D08-90C3-2B4DBD21B3B0}" srcOrd="0" destOrd="0" presId="urn:microsoft.com/office/officeart/2005/8/layout/cycle4"/>
    <dgm:cxn modelId="{EAB80B8A-4E83-4BB4-9B2C-13ADB6049ECA}" type="presParOf" srcId="{D2F1532E-6A67-4366-B625-8E7B92C939EC}" destId="{72A58D51-D7C0-4BFA-9D91-397C13876BBE}" srcOrd="1" destOrd="0" presId="urn:microsoft.com/office/officeart/2005/8/layout/cycle4"/>
    <dgm:cxn modelId="{A8E2A238-D841-4672-8221-6892EEC25AAB}" type="presParOf" srcId="{F47EFF1F-5DCE-40A1-B14F-39FE5544743F}" destId="{ABFB4EB5-5BF3-4543-BFEF-78F1E0C3AC59}" srcOrd="4" destOrd="0" presId="urn:microsoft.com/office/officeart/2005/8/layout/cycle4"/>
    <dgm:cxn modelId="{8458F9D9-514D-4CA6-97B0-F4834811F74C}" type="presParOf" srcId="{AFD1232F-B1DF-4885-BD0B-30BA2A30CAA2}" destId="{12C79DB7-A7A0-4144-B5F6-F388EDCB1B79}" srcOrd="1" destOrd="0" presId="urn:microsoft.com/office/officeart/2005/8/layout/cycle4"/>
    <dgm:cxn modelId="{1F15A383-FBFC-4A38-AC59-DCAAB03474BB}" type="presParOf" srcId="{12C79DB7-A7A0-4144-B5F6-F388EDCB1B79}" destId="{1AF9ECA0-6353-4534-A678-55076F117EB2}" srcOrd="0" destOrd="0" presId="urn:microsoft.com/office/officeart/2005/8/layout/cycle4"/>
    <dgm:cxn modelId="{4BC27F35-628E-4BCD-A6B4-2909D5175CC2}" type="presParOf" srcId="{12C79DB7-A7A0-4144-B5F6-F388EDCB1B79}" destId="{02AED561-8BA4-44CA-AA7A-1362CB2AEBD2}" srcOrd="1" destOrd="0" presId="urn:microsoft.com/office/officeart/2005/8/layout/cycle4"/>
    <dgm:cxn modelId="{14C67116-8DF2-4415-8F5D-57D8AE0C03CB}" type="presParOf" srcId="{12C79DB7-A7A0-4144-B5F6-F388EDCB1B79}" destId="{9401815D-6CDB-4661-AB9C-873C1972E462}" srcOrd="2" destOrd="0" presId="urn:microsoft.com/office/officeart/2005/8/layout/cycle4"/>
    <dgm:cxn modelId="{486AAFA7-56D8-456C-8049-B5C952788C1E}" type="presParOf" srcId="{12C79DB7-A7A0-4144-B5F6-F388EDCB1B79}" destId="{973799D6-B55F-4F83-8975-D91B2E1CB07F}" srcOrd="3" destOrd="0" presId="urn:microsoft.com/office/officeart/2005/8/layout/cycle4"/>
    <dgm:cxn modelId="{8DC2F61F-10E3-417E-B4CD-57B383C5B565}" type="presParOf" srcId="{12C79DB7-A7A0-4144-B5F6-F388EDCB1B79}" destId="{A7F06665-F0E9-47D9-804D-8842C57E7CC0}" srcOrd="4" destOrd="0" presId="urn:microsoft.com/office/officeart/2005/8/layout/cycle4"/>
    <dgm:cxn modelId="{112692CC-C9DB-4D4F-8BAB-0F73986DA023}" type="presParOf" srcId="{AFD1232F-B1DF-4885-BD0B-30BA2A30CAA2}" destId="{2D3AC9E5-289E-4A08-A42D-2B0A3DAE1FB0}" srcOrd="2" destOrd="0" presId="urn:microsoft.com/office/officeart/2005/8/layout/cycle4"/>
    <dgm:cxn modelId="{AABF90F6-2831-4332-AA97-1D7A13AD7B06}" type="presParOf" srcId="{AFD1232F-B1DF-4885-BD0B-30BA2A30CAA2}" destId="{6E66EC40-0484-49F1-A86E-67FFB464E00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C09DEE3D-143B-44DF-B591-2AB360481F6F}">
      <dgm:prSet custT="1"/>
      <dgm:spPr/>
      <dgm:t>
        <a:bodyPr/>
        <a:lstStyle/>
        <a:p>
          <a:r>
            <a:rPr lang="hr-HR" dirty="1" sz="1700" b="1">
              <a:solidFill>
                <a:srgbClr val="700000"/>
              </a:solidFill>
            </a:rPr>
            <a:t>Konsolidacija gotovinskih sredstava</a:t>
          </a:r>
        </a:p>
      </dgm:t>
    </dgm:pt>
    <dgm:pt modelId="{3D2C1CF2-C5A7-44C1-87E1-D5105D7C7770}" type="parTrans" cxnId="{0318196E-6901-4F2F-95B2-A19A64BBC956}">
      <dgm:prSet/>
      <dgm:spPr/>
      <dgm:t>
        <a:bodyPr/>
        <a:lstStyle/>
        <a:p>
          <a:endParaRPr lang="en-US" sz="1700"/>
        </a:p>
      </dgm:t>
    </dgm:pt>
    <dgm:pt modelId="{D137DFA5-F126-4FBD-8A54-9E8CDF20B925}" type="sibTrans" cxnId="{0318196E-6901-4F2F-95B2-A19A64BBC956}">
      <dgm:prSet/>
      <dgm:spPr/>
      <dgm:t>
        <a:bodyPr/>
        <a:lstStyle/>
        <a:p>
          <a:endParaRPr lang="en-US" sz="1700"/>
        </a:p>
      </dgm:t>
    </dgm:pt>
    <dgm:pt modelId="{0973E6F2-4E3A-44DD-A714-94A50E403F6B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hr-HR" dirty="1" sz="1600"/>
            <a:t>Potražiti bilo kakva značajna gotovinska salda koja se mogu realistično integrirati u Jedinstveni račun riznice (JRR).</a:t>
          </a:r>
        </a:p>
      </dgm:t>
    </dgm:pt>
    <dgm:pt modelId="{FD2EE47E-46DE-48A2-B1A4-9D697A2E24A0}" type="parTrans" cxnId="{13E1BB3B-1932-44E2-B220-B07814D7A722}">
      <dgm:prSet/>
      <dgm:spPr/>
      <dgm:t>
        <a:bodyPr/>
        <a:lstStyle/>
        <a:p>
          <a:endParaRPr lang="en-US" sz="1700"/>
        </a:p>
      </dgm:t>
    </dgm:pt>
    <dgm:pt modelId="{0B39D273-C1A4-4016-A0C8-4A73D9702984}" type="sibTrans" cxnId="{13E1BB3B-1932-44E2-B220-B07814D7A722}">
      <dgm:prSet/>
      <dgm:spPr/>
      <dgm:t>
        <a:bodyPr/>
        <a:lstStyle/>
        <a:p>
          <a:endParaRPr lang="en-US" sz="1700"/>
        </a:p>
      </dgm:t>
    </dgm:pt>
    <dgm:pt modelId="{D3C4D5F3-E9C7-4E3F-B568-2260A414C7E0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hr-HR" dirty="1" sz="160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Prepoznati prilike za ubrzavanje kretanja novca kroz sustav JRR-a.</a:t>
          </a:r>
        </a:p>
      </dgm:t>
    </dgm:pt>
    <dgm:pt modelId="{B1E1D265-A905-44B5-AA4E-FA669C38F92E}" type="parTrans" cxnId="{A6A9734C-74A2-43FE-B0B0-E372D57A97A8}">
      <dgm:prSet/>
      <dgm:spPr/>
      <dgm:t>
        <a:bodyPr/>
        <a:lstStyle/>
        <a:p>
          <a:endParaRPr lang="en-US"/>
        </a:p>
      </dgm:t>
    </dgm:pt>
    <dgm:pt modelId="{5D67E3C3-2CFC-4C23-811D-4DCE7BA64884}" type="sibTrans" cxnId="{A6A9734C-74A2-43FE-B0B0-E372D57A97A8}">
      <dgm:prSet/>
      <dgm:spPr/>
      <dgm:t>
        <a:bodyPr/>
        <a:lstStyle/>
        <a:p>
          <a:endParaRPr lang="en-US"/>
        </a:p>
      </dgm:t>
    </dgm:pt>
    <dgm:pt modelId="{B6571C4D-79C2-4018-9812-FC88D5FE408D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hr-HR" dirty="1" sz="1600"/>
            <a:t>Provjeriti postoje li velika gotovinska salda u državnim poduzećima, mirovinskim fondovima za pozajmiti</a:t>
          </a:r>
        </a:p>
      </dgm:t>
    </dgm:pt>
    <dgm:pt modelId="{D3279DB2-A983-4268-B7FB-9141C1B10709}" type="parTrans" cxnId="{63DFBF19-58B6-4515-A81F-24D28A5DF695}">
      <dgm:prSet/>
      <dgm:spPr/>
      <dgm:t>
        <a:bodyPr/>
        <a:lstStyle/>
        <a:p>
          <a:endParaRPr lang="en-US"/>
        </a:p>
      </dgm:t>
    </dgm:pt>
    <dgm:pt modelId="{08A861AF-3E49-4C9E-A6FF-4C81B97E5CC9}" type="sibTrans" cxnId="{63DFBF19-58B6-4515-A81F-24D28A5DF695}">
      <dgm:prSet/>
      <dgm:spPr/>
      <dgm:t>
        <a:bodyPr/>
        <a:lstStyle/>
        <a:p>
          <a:endParaRPr lang="en-US"/>
        </a:p>
      </dgm:t>
    </dgm:pt>
    <dgm:pt modelId="{7CC44D14-2794-4D8A-88EA-6E15286A61A6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hr-HR" dirty="1" sz="160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Izbjegavati otvaranje bankovnih računa za transakcije povezane s krizom izvan JRR-a</a:t>
          </a:r>
        </a:p>
      </dgm:t>
    </dgm:pt>
    <dgm:pt modelId="{FB93C42E-E335-46DB-BF7B-486B9541D191}" type="parTrans" cxnId="{312C41DD-E30A-426D-A0BD-1B2B14F5FDA1}">
      <dgm:prSet/>
      <dgm:spPr/>
      <dgm:t>
        <a:bodyPr/>
        <a:lstStyle/>
        <a:p>
          <a:endParaRPr lang="en-US"/>
        </a:p>
      </dgm:t>
    </dgm:pt>
    <dgm:pt modelId="{96D13A19-AA4F-45BA-BCAD-8EE6E78CF118}" type="sibTrans" cxnId="{312C41DD-E30A-426D-A0BD-1B2B14F5FDA1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14FBB094-8CC3-4DF8-9A15-A02D5DC1034F}" type="pres">
      <dgm:prSet presAssocID="{C09DEE3D-143B-44DF-B591-2AB360481F6F}" presName="composite" presStyleCnt="0"/>
      <dgm:spPr/>
    </dgm:pt>
    <dgm:pt modelId="{236440EC-FE1C-4A7B-8F23-1C6B2E11C8B8}" type="pres">
      <dgm:prSet presAssocID="{C09DEE3D-143B-44DF-B591-2AB360481F6F}" presName="parTx" presStyleLbl="alignNode1" presStyleIdx="0" presStyleCnt="1" custScaleY="103317" custLinFactNeighborX="753" custLinFactNeighborY="-724">
        <dgm:presLayoutVars>
          <dgm:chMax val="0"/>
          <dgm:chPref val="0"/>
          <dgm:bulletEnabled val="1"/>
        </dgm:presLayoutVars>
      </dgm:prSet>
      <dgm:spPr/>
    </dgm:pt>
    <dgm:pt modelId="{497FBFC6-FB89-4A06-AD10-AEED7C9F97C7}" type="pres">
      <dgm:prSet presAssocID="{C09DEE3D-143B-44DF-B591-2AB360481F6F}" presName="desTx" presStyleLbl="alignAccFollowNode1" presStyleIdx="0" presStyleCnt="1" custScaleY="112512">
        <dgm:presLayoutVars>
          <dgm:bulletEnabled val="1"/>
        </dgm:presLayoutVars>
      </dgm:prSet>
      <dgm:spPr/>
    </dgm:pt>
  </dgm:ptLst>
  <dgm:cxnLst>
    <dgm:cxn modelId="{63DFBF19-58B6-4515-A81F-24D28A5DF695}" srcId="{C09DEE3D-143B-44DF-B591-2AB360481F6F}" destId="{B6571C4D-79C2-4018-9812-FC88D5FE408D}" srcOrd="3" destOrd="0" parTransId="{D3279DB2-A983-4268-B7FB-9141C1B10709}" sibTransId="{08A861AF-3E49-4C9E-A6FF-4C81B97E5CC9}"/>
    <dgm:cxn modelId="{54521A30-65FE-4E60-AE38-54D93C551422}" type="presOf" srcId="{7CC44D14-2794-4D8A-88EA-6E15286A61A6}" destId="{497FBFC6-FB89-4A06-AD10-AEED7C9F97C7}" srcOrd="0" destOrd="2" presId="urn:microsoft.com/office/officeart/2005/8/layout/hList1"/>
    <dgm:cxn modelId="{13E1BB3B-1932-44E2-B220-B07814D7A722}" srcId="{C09DEE3D-143B-44DF-B591-2AB360481F6F}" destId="{0973E6F2-4E3A-44DD-A714-94A50E403F6B}" srcOrd="0" destOrd="0" parTransId="{FD2EE47E-46DE-48A2-B1A4-9D697A2E24A0}" sibTransId="{0B39D273-C1A4-4016-A0C8-4A73D9702984}"/>
    <dgm:cxn modelId="{44E1A26A-6970-4D0D-80E9-C641C0D87022}" type="presOf" srcId="{B6571C4D-79C2-4018-9812-FC88D5FE408D}" destId="{497FBFC6-FB89-4A06-AD10-AEED7C9F97C7}" srcOrd="0" destOrd="3" presId="urn:microsoft.com/office/officeart/2005/8/layout/hList1"/>
    <dgm:cxn modelId="{A6A9734C-74A2-43FE-B0B0-E372D57A97A8}" srcId="{C09DEE3D-143B-44DF-B591-2AB360481F6F}" destId="{D3C4D5F3-E9C7-4E3F-B568-2260A414C7E0}" srcOrd="1" destOrd="0" parTransId="{B1E1D265-A905-44B5-AA4E-FA669C38F92E}" sibTransId="{5D67E3C3-2CFC-4C23-811D-4DCE7BA64884}"/>
    <dgm:cxn modelId="{0318196E-6901-4F2F-95B2-A19A64BBC956}" srcId="{C4E0BAD3-5BBA-4642-AA87-2117A059FBD4}" destId="{C09DEE3D-143B-44DF-B591-2AB360481F6F}" srcOrd="0" destOrd="0" parTransId="{3D2C1CF2-C5A7-44C1-87E1-D5105D7C7770}" sibTransId="{D137DFA5-F126-4FBD-8A54-9E8CDF20B925}"/>
    <dgm:cxn modelId="{5118098F-C354-4743-BF40-6BAB61248541}" type="presOf" srcId="{D3C4D5F3-E9C7-4E3F-B568-2260A414C7E0}" destId="{497FBFC6-FB89-4A06-AD10-AEED7C9F97C7}" srcOrd="0" destOrd="1" presId="urn:microsoft.com/office/officeart/2005/8/layout/hList1"/>
    <dgm:cxn modelId="{EC0C19A5-4793-4747-8785-E148B8D99521}" type="presOf" srcId="{C09DEE3D-143B-44DF-B591-2AB360481F6F}" destId="{236440EC-FE1C-4A7B-8F23-1C6B2E11C8B8}" srcOrd="0" destOrd="0" presId="urn:microsoft.com/office/officeart/2005/8/layout/hList1"/>
    <dgm:cxn modelId="{684E10B8-9073-45CB-8536-059DDAC2EF01}" type="presOf" srcId="{0973E6F2-4E3A-44DD-A714-94A50E403F6B}" destId="{497FBFC6-FB89-4A06-AD10-AEED7C9F97C7}" srcOrd="0" destOrd="0" presId="urn:microsoft.com/office/officeart/2005/8/layout/hList1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312C41DD-E30A-426D-A0BD-1B2B14F5FDA1}" srcId="{C09DEE3D-143B-44DF-B591-2AB360481F6F}" destId="{7CC44D14-2794-4D8A-88EA-6E15286A61A6}" srcOrd="2" destOrd="0" parTransId="{FB93C42E-E335-46DB-BF7B-486B9541D191}" sibTransId="{96D13A19-AA4F-45BA-BCAD-8EE6E78CF118}"/>
    <dgm:cxn modelId="{D61B94B2-D670-4DDB-A730-6912365FA0BE}" type="presParOf" srcId="{3747B938-306B-48D2-ACCC-9737ADC2A9C2}" destId="{14FBB094-8CC3-4DF8-9A15-A02D5DC1034F}" srcOrd="0" destOrd="0" presId="urn:microsoft.com/office/officeart/2005/8/layout/hList1"/>
    <dgm:cxn modelId="{10D956A6-AAC0-4DA6-A659-91272BECB681}" type="presParOf" srcId="{14FBB094-8CC3-4DF8-9A15-A02D5DC1034F}" destId="{236440EC-FE1C-4A7B-8F23-1C6B2E11C8B8}" srcOrd="0" destOrd="0" presId="urn:microsoft.com/office/officeart/2005/8/layout/hList1"/>
    <dgm:cxn modelId="{40924E04-8F7D-42F4-BDB4-76D3A487C820}" type="presParOf" srcId="{14FBB094-8CC3-4DF8-9A15-A02D5DC1034F}" destId="{497FBFC6-FB89-4A06-AD10-AEED7C9F97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84EE2D7-1848-47B1-B300-B5E4DB02BB8C}" type="presOf" srcId="{C4E0BAD3-5BBA-4642-AA87-2117A059FBD4}" destId="{3747B938-306B-48D2-ACCC-9737ADC2A9C2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27603D6-F730-48B9-9B27-4A00A21132A2}">
      <dgm:prSet custT="1"/>
      <dgm:spPr/>
      <dgm:t>
        <a:bodyPr/>
        <a:lstStyle/>
        <a:p>
          <a:r>
            <a:rPr lang="hr-HR" dirty="1" sz="1700" b="1">
              <a:solidFill>
                <a:srgbClr val="700000"/>
              </a:solidFill>
            </a:rPr>
            <a:t>Projekcija novčanog toka</a:t>
          </a:r>
        </a:p>
      </dgm:t>
    </dgm:pt>
    <dgm:pt modelId="{4DA54750-A14B-4BF0-8DD4-E2C171B363A6}" type="parTrans" cxnId="{0FDF29E1-4310-409A-B607-179590B19D89}">
      <dgm:prSet/>
      <dgm:spPr/>
      <dgm:t>
        <a:bodyPr/>
        <a:lstStyle/>
        <a:p>
          <a:endParaRPr lang="en-US"/>
        </a:p>
      </dgm:t>
    </dgm:pt>
    <dgm:pt modelId="{A75A23E6-6F0A-42ED-A20E-D2214CD8C6FD}" type="sibTrans" cxnId="{0FDF29E1-4310-409A-B607-179590B19D89}">
      <dgm:prSet/>
      <dgm:spPr/>
      <dgm:t>
        <a:bodyPr/>
        <a:lstStyle/>
        <a:p>
          <a:endParaRPr lang="en-US"/>
        </a:p>
      </dgm:t>
    </dgm:pt>
    <dgm:pt modelId="{DF43116A-DD7A-40BF-983B-A77725A0774F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dirty="1" sz="18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Analizirati kratkoročni utjecaj makroekonomskih uvjeta i vladinih odgovora u obliku politike</a:t>
          </a:r>
        </a:p>
      </dgm:t>
    </dgm:pt>
    <dgm:pt modelId="{F9429607-E174-4436-8DDF-BA4BB69F853F}" type="parTrans" cxnId="{7F9E9AB0-809F-4E3F-AB82-109EA0099242}">
      <dgm:prSet/>
      <dgm:spPr/>
      <dgm:t>
        <a:bodyPr/>
        <a:lstStyle/>
        <a:p>
          <a:endParaRPr lang="en-US"/>
        </a:p>
      </dgm:t>
    </dgm:pt>
    <dgm:pt modelId="{45717402-75F2-4351-A2BC-8978DA68A1D0}" type="sibTrans" cxnId="{7F9E9AB0-809F-4E3F-AB82-109EA0099242}">
      <dgm:prSet/>
      <dgm:spPr/>
      <dgm:t>
        <a:bodyPr/>
        <a:lstStyle/>
        <a:p>
          <a:endParaRPr lang="en-US"/>
        </a:p>
      </dgm:t>
    </dgm:pt>
    <dgm:pt modelId="{4300D7DB-0843-4FC2-A132-361524CF7CC5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dirty="1" sz="16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 </a:t>
          </a:r>
          <a:r>
            <a:rPr lang="hr-HR" dirty="1" sz="18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Osnažiti bazu podataka „odozdo prema gore“ od glavnih odjela za potrošnju i prihode.</a:t>
          </a:r>
        </a:p>
      </dgm:t>
    </dgm:pt>
    <dgm:pt modelId="{A9BDEAB2-70C8-47C3-BC18-F42CAF59DC91}" type="parTrans" cxnId="{9DCB857F-76A9-43EE-A03B-D3EAEA633E83}">
      <dgm:prSet/>
      <dgm:spPr/>
      <dgm:t>
        <a:bodyPr/>
        <a:lstStyle/>
        <a:p>
          <a:endParaRPr lang="en-US"/>
        </a:p>
      </dgm:t>
    </dgm:pt>
    <dgm:pt modelId="{C2DED6FB-0E35-479B-8946-37AC34E6210C}" type="sibTrans" cxnId="{9DCB857F-76A9-43EE-A03B-D3EAEA633E83}">
      <dgm:prSet/>
      <dgm:spPr/>
      <dgm:t>
        <a:bodyPr/>
        <a:lstStyle/>
        <a:p>
          <a:endParaRPr lang="en-US"/>
        </a:p>
      </dgm:t>
    </dgm:pt>
    <dgm:pt modelId="{CAF18331-E447-486E-B8E6-27109D9DA0BD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dirty="1" sz="18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Posebna usredotočenost na vrlo kratkoročne projekcije (4 – 6 tjedana)</a:t>
          </a:r>
        </a:p>
      </dgm:t>
    </dgm:pt>
    <dgm:pt modelId="{CCB11F56-945D-495C-A347-B382834EF580}" type="parTrans" cxnId="{89BDC10B-5658-4EF8-AB83-311DFBA36471}">
      <dgm:prSet/>
      <dgm:spPr/>
      <dgm:t>
        <a:bodyPr/>
        <a:lstStyle/>
        <a:p>
          <a:endParaRPr lang="en-US"/>
        </a:p>
      </dgm:t>
    </dgm:pt>
    <dgm:pt modelId="{57173371-C68E-4AF7-8494-7DEBD020245E}" type="sibTrans" cxnId="{89BDC10B-5658-4EF8-AB83-311DFBA36471}">
      <dgm:prSet/>
      <dgm:spPr/>
      <dgm:t>
        <a:bodyPr/>
        <a:lstStyle/>
        <a:p>
          <a:endParaRPr lang="en-US"/>
        </a:p>
      </dgm:t>
    </dgm:pt>
    <dgm:pt modelId="{3E085EE1-D496-4191-9DF2-21AFE15C9C34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dirty="1" sz="18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Pomno provoditi monitoring ostvarenja i analizirati pogreške u projekciji</a:t>
          </a:r>
        </a:p>
      </dgm:t>
    </dgm:pt>
    <dgm:pt modelId="{E644C5E2-7165-442B-A27C-2528028D0CF9}" type="parTrans" cxnId="{CD0DF968-3B2F-4A79-B189-98F241D8BC2A}">
      <dgm:prSet/>
      <dgm:spPr/>
      <dgm:t>
        <a:bodyPr/>
        <a:lstStyle/>
        <a:p>
          <a:endParaRPr lang="en-US"/>
        </a:p>
      </dgm:t>
    </dgm:pt>
    <dgm:pt modelId="{11B77BE3-E3D0-4D18-BCDC-17DCBD39B791}" type="sibTrans" cxnId="{CD0DF968-3B2F-4A79-B189-98F241D8BC2A}">
      <dgm:prSet/>
      <dgm:spPr/>
      <dgm:t>
        <a:bodyPr/>
        <a:lstStyle/>
        <a:p>
          <a:endParaRPr lang="en-US"/>
        </a:p>
      </dgm:t>
    </dgm:pt>
    <dgm:pt modelId="{60F3FA20-5589-4BA1-B7EB-4F6790515FE9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dirty="1" sz="18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Često ažurirati projekcije (idealno svakodnevno)</a:t>
          </a:r>
        </a:p>
      </dgm:t>
    </dgm:pt>
    <dgm:pt modelId="{FAD66EF1-D323-44B4-8DD8-A7B3F0BA4865}" type="parTrans" cxnId="{D0D3E0C0-F35E-4003-8AC5-0130299556EA}">
      <dgm:prSet/>
      <dgm:spPr/>
      <dgm:t>
        <a:bodyPr/>
        <a:lstStyle/>
        <a:p>
          <a:endParaRPr lang="en-US"/>
        </a:p>
      </dgm:t>
    </dgm:pt>
    <dgm:pt modelId="{B04A6C64-B1B4-4AA4-8D35-EAEBB5DBCE94}" type="sibTrans" cxnId="{D0D3E0C0-F35E-4003-8AC5-0130299556EA}">
      <dgm:prSet/>
      <dgm:spPr/>
      <dgm:t>
        <a:bodyPr/>
        <a:lstStyle/>
        <a:p>
          <a:endParaRPr lang="en-US"/>
        </a:p>
      </dgm:t>
    </dgm:pt>
    <dgm:pt modelId="{2FA58FE3-7299-4F3F-9E0F-30E38D74E271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1D82A880-30BE-4C07-9809-D07099A6C54B}" type="parTrans" cxnId="{2F7EC906-054C-477C-ACD9-8B128EA42DEB}">
      <dgm:prSet/>
      <dgm:spPr/>
      <dgm:t>
        <a:bodyPr/>
        <a:lstStyle/>
        <a:p>
          <a:endParaRPr lang="en-US"/>
        </a:p>
      </dgm:t>
    </dgm:pt>
    <dgm:pt modelId="{C3019E44-1690-4B95-8D79-92206AD02475}" type="sibTrans" cxnId="{2F7EC906-054C-477C-ACD9-8B128EA42DEB}">
      <dgm:prSet/>
      <dgm:spPr/>
      <dgm:t>
        <a:bodyPr/>
        <a:lstStyle/>
        <a:p>
          <a:endParaRPr lang="en-US"/>
        </a:p>
      </dgm:t>
    </dgm:pt>
    <dgm:pt modelId="{011F6A13-48FD-4073-A942-67EBEE8CB1DE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0D119458-6926-41B1-98AF-A7DA0F18702A}" type="parTrans" cxnId="{C4C9E0E4-F38B-4990-86CF-17C674E760BB}">
      <dgm:prSet/>
      <dgm:spPr/>
      <dgm:t>
        <a:bodyPr/>
        <a:lstStyle/>
        <a:p>
          <a:endParaRPr lang="en-US"/>
        </a:p>
      </dgm:t>
    </dgm:pt>
    <dgm:pt modelId="{141DD6E5-8163-479B-A846-FBAB9256EC23}" type="sibTrans" cxnId="{C4C9E0E4-F38B-4990-86CF-17C674E760BB}">
      <dgm:prSet/>
      <dgm:spPr/>
      <dgm:t>
        <a:bodyPr/>
        <a:lstStyle/>
        <a:p>
          <a:endParaRPr lang="en-US"/>
        </a:p>
      </dgm:t>
    </dgm:pt>
    <dgm:pt modelId="{D04B8F36-3CB0-4AB2-BB66-A5C6BD76F69D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A084A948-A482-4B63-BDFB-9B376B1C5263}" type="parTrans" cxnId="{5F88057C-3585-4D1F-BAEE-43F6B2324DAF}">
      <dgm:prSet/>
      <dgm:spPr/>
      <dgm:t>
        <a:bodyPr/>
        <a:lstStyle/>
        <a:p>
          <a:endParaRPr lang="en-US"/>
        </a:p>
      </dgm:t>
    </dgm:pt>
    <dgm:pt modelId="{5AEF2217-C498-4842-A5DE-9D1A0C6E393D}" type="sibTrans" cxnId="{5F88057C-3585-4D1F-BAEE-43F6B2324DAF}">
      <dgm:prSet/>
      <dgm:spPr/>
      <dgm:t>
        <a:bodyPr/>
        <a:lstStyle/>
        <a:p>
          <a:endParaRPr lang="en-US"/>
        </a:p>
      </dgm:t>
    </dgm:pt>
    <dgm:pt modelId="{5437B5C5-2BA7-4818-B204-F1C568F8C858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4261436A-D817-4784-A473-075C6E652EA9}" type="parTrans" cxnId="{3042FC8A-F68B-47C1-8751-C118D5D37EBC}">
      <dgm:prSet/>
      <dgm:spPr/>
      <dgm:t>
        <a:bodyPr/>
        <a:lstStyle/>
        <a:p>
          <a:endParaRPr lang="en-US"/>
        </a:p>
      </dgm:t>
    </dgm:pt>
    <dgm:pt modelId="{B2326B32-D234-4DA7-B836-C0EEC614DDE6}" type="sibTrans" cxnId="{3042FC8A-F68B-47C1-8751-C118D5D37EBC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9E864631-B856-4053-9211-B570BE50123A}" type="pres">
      <dgm:prSet presAssocID="{127603D6-F730-48B9-9B27-4A00A21132A2}" presName="composite" presStyleCnt="0"/>
      <dgm:spPr/>
    </dgm:pt>
    <dgm:pt modelId="{FAEE6E5C-BCA5-4506-8305-5D7370636EE3}" type="pres">
      <dgm:prSet presAssocID="{127603D6-F730-48B9-9B27-4A00A21132A2}" presName="parTx" presStyleLbl="alignNode1" presStyleIdx="0" presStyleCnt="1" custLinFactNeighborX="40" custLinFactNeighborY="651">
        <dgm:presLayoutVars>
          <dgm:chMax val="0"/>
          <dgm:chPref val="0"/>
          <dgm:bulletEnabled val="1"/>
        </dgm:presLayoutVars>
      </dgm:prSet>
      <dgm:spPr/>
    </dgm:pt>
    <dgm:pt modelId="{90FC3A14-BC3F-46DC-A461-66AF00DA90A3}" type="pres">
      <dgm:prSet presAssocID="{127603D6-F730-48B9-9B27-4A00A21132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56D4FE01-00D1-4F8A-99D2-D6818D54D0C4}" type="presOf" srcId="{D04B8F36-3CB0-4AB2-BB66-A5C6BD76F69D}" destId="{90FC3A14-BC3F-46DC-A461-66AF00DA90A3}" srcOrd="0" destOrd="5" presId="urn:microsoft.com/office/officeart/2005/8/layout/hList1"/>
    <dgm:cxn modelId="{2F7EC906-054C-477C-ACD9-8B128EA42DEB}" srcId="{127603D6-F730-48B9-9B27-4A00A21132A2}" destId="{2FA58FE3-7299-4F3F-9E0F-30E38D74E271}" srcOrd="1" destOrd="0" parTransId="{1D82A880-30BE-4C07-9809-D07099A6C54B}" sibTransId="{C3019E44-1690-4B95-8D79-92206AD02475}"/>
    <dgm:cxn modelId="{4F17FB09-286F-4F7F-AA7B-9AA3880BACB5}" type="presOf" srcId="{CAF18331-E447-486E-B8E6-27109D9DA0BD}" destId="{90FC3A14-BC3F-46DC-A461-66AF00DA90A3}" srcOrd="0" destOrd="4" presId="urn:microsoft.com/office/officeart/2005/8/layout/hList1"/>
    <dgm:cxn modelId="{89BDC10B-5658-4EF8-AB83-311DFBA36471}" srcId="{127603D6-F730-48B9-9B27-4A00A21132A2}" destId="{CAF18331-E447-486E-B8E6-27109D9DA0BD}" srcOrd="4" destOrd="0" parTransId="{CCB11F56-945D-495C-A347-B382834EF580}" sibTransId="{57173371-C68E-4AF7-8494-7DEBD020245E}"/>
    <dgm:cxn modelId="{CD891D16-4713-443D-A494-B3E441CB6C28}" type="presOf" srcId="{5437B5C5-2BA7-4818-B204-F1C568F8C858}" destId="{90FC3A14-BC3F-46DC-A461-66AF00DA90A3}" srcOrd="0" destOrd="7" presId="urn:microsoft.com/office/officeart/2005/8/layout/hList1"/>
    <dgm:cxn modelId="{C6C4422A-62C6-44A3-A147-7383FCC6E2CD}" type="presOf" srcId="{127603D6-F730-48B9-9B27-4A00A21132A2}" destId="{FAEE6E5C-BCA5-4506-8305-5D7370636EE3}" srcOrd="0" destOrd="0" presId="urn:microsoft.com/office/officeart/2005/8/layout/hList1"/>
    <dgm:cxn modelId="{CED3D92A-6FAB-49D4-8F9B-02E5FD548244}" type="presOf" srcId="{DF43116A-DD7A-40BF-983B-A77725A0774F}" destId="{90FC3A14-BC3F-46DC-A461-66AF00DA90A3}" srcOrd="0" destOrd="0" presId="urn:microsoft.com/office/officeart/2005/8/layout/hList1"/>
    <dgm:cxn modelId="{CD0DF968-3B2F-4A79-B189-98F241D8BC2A}" srcId="{127603D6-F730-48B9-9B27-4A00A21132A2}" destId="{3E085EE1-D496-4191-9DF2-21AFE15C9C34}" srcOrd="6" destOrd="0" parTransId="{E644C5E2-7165-442B-A27C-2528028D0CF9}" sibTransId="{11B77BE3-E3D0-4D18-BCDC-17DCBD39B791}"/>
    <dgm:cxn modelId="{5C7CA869-75B9-49C9-8DF8-537A8610DD62}" type="presOf" srcId="{2FA58FE3-7299-4F3F-9E0F-30E38D74E271}" destId="{90FC3A14-BC3F-46DC-A461-66AF00DA90A3}" srcOrd="0" destOrd="1" presId="urn:microsoft.com/office/officeart/2005/8/layout/hList1"/>
    <dgm:cxn modelId="{5F88057C-3585-4D1F-BAEE-43F6B2324DAF}" srcId="{127603D6-F730-48B9-9B27-4A00A21132A2}" destId="{D04B8F36-3CB0-4AB2-BB66-A5C6BD76F69D}" srcOrd="5" destOrd="0" parTransId="{A084A948-A482-4B63-BDFB-9B376B1C5263}" sibTransId="{5AEF2217-C498-4842-A5DE-9D1A0C6E393D}"/>
    <dgm:cxn modelId="{9DCB857F-76A9-43EE-A03B-D3EAEA633E83}" srcId="{127603D6-F730-48B9-9B27-4A00A21132A2}" destId="{4300D7DB-0843-4FC2-A132-361524CF7CC5}" srcOrd="2" destOrd="0" parTransId="{A9BDEAB2-70C8-47C3-BC18-F42CAF59DC91}" sibTransId="{C2DED6FB-0E35-479B-8946-37AC34E6210C}"/>
    <dgm:cxn modelId="{3042FC8A-F68B-47C1-8751-C118D5D37EBC}" srcId="{127603D6-F730-48B9-9B27-4A00A21132A2}" destId="{5437B5C5-2BA7-4818-B204-F1C568F8C858}" srcOrd="7" destOrd="0" parTransId="{4261436A-D817-4784-A473-075C6E652EA9}" sibTransId="{B2326B32-D234-4DA7-B836-C0EEC614DDE6}"/>
    <dgm:cxn modelId="{540D858E-BA32-4816-9071-D601E0E31FD1}" type="presOf" srcId="{4300D7DB-0843-4FC2-A132-361524CF7CC5}" destId="{90FC3A14-BC3F-46DC-A461-66AF00DA90A3}" srcOrd="0" destOrd="2" presId="urn:microsoft.com/office/officeart/2005/8/layout/hList1"/>
    <dgm:cxn modelId="{7F9E9AB0-809F-4E3F-AB82-109EA0099242}" srcId="{127603D6-F730-48B9-9B27-4A00A21132A2}" destId="{DF43116A-DD7A-40BF-983B-A77725A0774F}" srcOrd="0" destOrd="0" parTransId="{F9429607-E174-4436-8DDF-BA4BB69F853F}" sibTransId="{45717402-75F2-4351-A2BC-8978DA68A1D0}"/>
    <dgm:cxn modelId="{EABC91BB-3437-4A12-A7DD-1630678AF650}" type="presOf" srcId="{60F3FA20-5589-4BA1-B7EB-4F6790515FE9}" destId="{90FC3A14-BC3F-46DC-A461-66AF00DA90A3}" srcOrd="0" destOrd="8" presId="urn:microsoft.com/office/officeart/2005/8/layout/hList1"/>
    <dgm:cxn modelId="{8DFBE8BD-93E2-419B-8BE0-6FFA821A47AD}" type="presOf" srcId="{3E085EE1-D496-4191-9DF2-21AFE15C9C34}" destId="{90FC3A14-BC3F-46DC-A461-66AF00DA90A3}" srcOrd="0" destOrd="6" presId="urn:microsoft.com/office/officeart/2005/8/layout/hList1"/>
    <dgm:cxn modelId="{D0D3E0C0-F35E-4003-8AC5-0130299556EA}" srcId="{127603D6-F730-48B9-9B27-4A00A21132A2}" destId="{60F3FA20-5589-4BA1-B7EB-4F6790515FE9}" srcOrd="8" destOrd="0" parTransId="{FAD66EF1-D323-44B4-8DD8-A7B3F0BA4865}" sibTransId="{B04A6C64-B1B4-4AA4-8D35-EAEBB5DBCE94}"/>
    <dgm:cxn modelId="{2EF86FD5-2518-41E3-8203-1DE10BFFE7DB}" type="presOf" srcId="{011F6A13-48FD-4073-A942-67EBEE8CB1DE}" destId="{90FC3A14-BC3F-46DC-A461-66AF00DA90A3}" srcOrd="0" destOrd="3" presId="urn:microsoft.com/office/officeart/2005/8/layout/hList1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0FDF29E1-4310-409A-B607-179590B19D89}" srcId="{C4E0BAD3-5BBA-4642-AA87-2117A059FBD4}" destId="{127603D6-F730-48B9-9B27-4A00A21132A2}" srcOrd="0" destOrd="0" parTransId="{4DA54750-A14B-4BF0-8DD4-E2C171B363A6}" sibTransId="{A75A23E6-6F0A-42ED-A20E-D2214CD8C6FD}"/>
    <dgm:cxn modelId="{C4C9E0E4-F38B-4990-86CF-17C674E760BB}" srcId="{127603D6-F730-48B9-9B27-4A00A21132A2}" destId="{011F6A13-48FD-4073-A942-67EBEE8CB1DE}" srcOrd="3" destOrd="0" parTransId="{0D119458-6926-41B1-98AF-A7DA0F18702A}" sibTransId="{141DD6E5-8163-479B-A846-FBAB9256EC23}"/>
    <dgm:cxn modelId="{6F43C32F-FE7A-4415-8B91-1AF112C344B6}" type="presParOf" srcId="{3747B938-306B-48D2-ACCC-9737ADC2A9C2}" destId="{9E864631-B856-4053-9211-B570BE50123A}" srcOrd="0" destOrd="0" presId="urn:microsoft.com/office/officeart/2005/8/layout/hList1"/>
    <dgm:cxn modelId="{86E12AFA-FB0A-4EC8-9DF3-25463B6871E4}" type="presParOf" srcId="{9E864631-B856-4053-9211-B570BE50123A}" destId="{FAEE6E5C-BCA5-4506-8305-5D7370636EE3}" srcOrd="0" destOrd="0" presId="urn:microsoft.com/office/officeart/2005/8/layout/hList1"/>
    <dgm:cxn modelId="{6236B172-5DB9-46D1-BCD3-C211D194E142}" type="presParOf" srcId="{9E864631-B856-4053-9211-B570BE50123A}" destId="{90FC3A14-BC3F-46DC-A461-66AF00DA90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27603D6-F730-48B9-9B27-4A00A21132A2}">
      <dgm:prSet custT="1"/>
      <dgm:spPr/>
      <dgm:t>
        <a:bodyPr/>
        <a:lstStyle/>
        <a:p>
          <a:r>
            <a:rPr lang="hr-HR" dirty="1" sz="1700" b="1">
              <a:solidFill>
                <a:srgbClr val="700000"/>
              </a:solidFill>
            </a:rPr>
            <a:t>Upravljanje gotovinskim saldom</a:t>
          </a:r>
        </a:p>
      </dgm:t>
    </dgm:pt>
    <dgm:pt modelId="{4DA54750-A14B-4BF0-8DD4-E2C171B363A6}" type="parTrans" cxnId="{0FDF29E1-4310-409A-B607-179590B19D89}">
      <dgm:prSet/>
      <dgm:spPr/>
      <dgm:t>
        <a:bodyPr/>
        <a:lstStyle/>
        <a:p>
          <a:endParaRPr lang="en-US"/>
        </a:p>
      </dgm:t>
    </dgm:pt>
    <dgm:pt modelId="{A75A23E6-6F0A-42ED-A20E-D2214CD8C6FD}" type="sibTrans" cxnId="{0FDF29E1-4310-409A-B607-179590B19D89}">
      <dgm:prSet/>
      <dgm:spPr/>
      <dgm:t>
        <a:bodyPr/>
        <a:lstStyle/>
        <a:p>
          <a:endParaRPr lang="en-US"/>
        </a:p>
      </dgm:t>
    </dgm:pt>
    <dgm:pt modelId="{DF43116A-DD7A-40BF-983B-A77725A0774F}">
      <dgm:prSet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dirty="1" sz="18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Istražiti kratkoročne mogućnosti zaduživanja:</a:t>
          </a:r>
        </a:p>
      </dgm:t>
    </dgm:pt>
    <dgm:pt modelId="{F9429607-E174-4436-8DDF-BA4BB69F853F}" type="parTrans" cxnId="{7F9E9AB0-809F-4E3F-AB82-109EA0099242}">
      <dgm:prSet/>
      <dgm:spPr/>
      <dgm:t>
        <a:bodyPr/>
        <a:lstStyle/>
        <a:p>
          <a:endParaRPr lang="en-US"/>
        </a:p>
      </dgm:t>
    </dgm:pt>
    <dgm:pt modelId="{45717402-75F2-4351-A2BC-8978DA68A1D0}" type="sibTrans" cxnId="{7F9E9AB0-809F-4E3F-AB82-109EA0099242}">
      <dgm:prSet/>
      <dgm:spPr/>
      <dgm:t>
        <a:bodyPr/>
        <a:lstStyle/>
        <a:p>
          <a:endParaRPr lang="en-US"/>
        </a:p>
      </dgm:t>
    </dgm:pt>
    <dgm:pt modelId="{28DF527F-6475-4935-99DF-9FFFC8F5B8CB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hr-HR" dirty="1" sz="16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Kreditne linije s poslovnim bankama</a:t>
          </a:r>
        </a:p>
      </dgm:t>
    </dgm:pt>
    <dgm:pt modelId="{98C1032D-01B4-4504-9ADD-1BCD2753F016}" type="parTrans" cxnId="{D7014060-A952-444A-AF2E-E73037F4B4B2}">
      <dgm:prSet/>
      <dgm:spPr/>
      <dgm:t>
        <a:bodyPr/>
        <a:lstStyle/>
        <a:p>
          <a:endParaRPr lang="en-US"/>
        </a:p>
      </dgm:t>
    </dgm:pt>
    <dgm:pt modelId="{22AC8DE5-3A55-4507-A371-5EE5C60ACF3D}" type="sibTrans" cxnId="{D7014060-A952-444A-AF2E-E73037F4B4B2}">
      <dgm:prSet/>
      <dgm:spPr/>
      <dgm:t>
        <a:bodyPr/>
        <a:lstStyle/>
        <a:p>
          <a:endParaRPr lang="en-US"/>
        </a:p>
      </dgm:t>
    </dgm:pt>
    <dgm:pt modelId="{4B188602-CD39-4AE2-8813-CF8ECA464912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hr-HR" dirty="1" sz="16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Dopušteno prekoračenje sa središnjom bankom (mora biti regulirano)</a:t>
          </a:r>
        </a:p>
      </dgm:t>
    </dgm:pt>
    <dgm:pt modelId="{6F1F34B2-B8D8-4F55-B9D5-8789C794B328}" type="parTrans" cxnId="{60661EFB-AAFD-4C0A-B7FD-B95C218AC761}">
      <dgm:prSet/>
      <dgm:spPr/>
      <dgm:t>
        <a:bodyPr/>
        <a:lstStyle/>
        <a:p>
          <a:endParaRPr lang="en-US"/>
        </a:p>
      </dgm:t>
    </dgm:pt>
    <dgm:pt modelId="{E1B37AC7-3AF4-4B45-8809-F3B0A85EFF1B}" type="sibTrans" cxnId="{60661EFB-AAFD-4C0A-B7FD-B95C218AC761}">
      <dgm:prSet/>
      <dgm:spPr/>
      <dgm:t>
        <a:bodyPr/>
        <a:lstStyle/>
        <a:p>
          <a:endParaRPr lang="en-US"/>
        </a:p>
      </dgm:t>
    </dgm:pt>
    <dgm:pt modelId="{0D13A9C7-461C-44AD-97E2-E381D6354F9E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hr-HR" dirty="1" sz="16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Zaduživanje na zahtjev kod javnih poduzeća, izvanproračunskih fondova</a:t>
          </a:r>
        </a:p>
      </dgm:t>
    </dgm:pt>
    <dgm:pt modelId="{7D4F5B7A-734B-45A5-8075-81E8CB84E0EB}" type="parTrans" cxnId="{44BDCCE0-D54B-4FF5-AA0C-045E89773B69}">
      <dgm:prSet/>
      <dgm:spPr/>
      <dgm:t>
        <a:bodyPr/>
        <a:lstStyle/>
        <a:p>
          <a:endParaRPr lang="en-US"/>
        </a:p>
      </dgm:t>
    </dgm:pt>
    <dgm:pt modelId="{5266B41B-6DD1-43A1-BE6A-D6FAB6CD4526}" type="sibTrans" cxnId="{44BDCCE0-D54B-4FF5-AA0C-045E89773B69}">
      <dgm:prSet/>
      <dgm:spPr/>
      <dgm:t>
        <a:bodyPr/>
        <a:lstStyle/>
        <a:p>
          <a:endParaRPr lang="en-US"/>
        </a:p>
      </dgm:t>
    </dgm:pt>
    <dgm:pt modelId="{F72A96C5-E927-4B7C-8777-80A62B18FD5B}">
      <dgm:prSet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dirty="1" sz="18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Ponovno kalibrirati razinu gotovinske rezerve.</a:t>
          </a:r>
        </a:p>
      </dgm:t>
    </dgm:pt>
    <dgm:pt modelId="{DF8A11B8-F56C-4F36-AA4E-0DCFDFE8A782}" type="parTrans" cxnId="{CEFC1650-8C72-494F-9F95-F1BF4F8BC50B}">
      <dgm:prSet/>
      <dgm:spPr/>
      <dgm:t>
        <a:bodyPr/>
        <a:lstStyle/>
        <a:p>
          <a:endParaRPr lang="en-US"/>
        </a:p>
      </dgm:t>
    </dgm:pt>
    <dgm:pt modelId="{CE185964-F0F3-42E7-8BD6-6474236761E4}" type="sibTrans" cxnId="{CEFC1650-8C72-494F-9F95-F1BF4F8BC50B}">
      <dgm:prSet/>
      <dgm:spPr/>
      <dgm:t>
        <a:bodyPr/>
        <a:lstStyle/>
        <a:p>
          <a:endParaRPr lang="en-US"/>
        </a:p>
      </dgm:t>
    </dgm:pt>
    <dgm:pt modelId="{0D4B4517-00E1-4F76-8BD3-01CFE92CDAAB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hr-HR" dirty="1" sz="16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Analizirati izvedivost uporabe rezervi (npr. rezervni fond za gotovinska sredstva, devizne rezerve, amortizacijski fond).</a:t>
          </a:r>
        </a:p>
      </dgm:t>
    </dgm:pt>
    <dgm:pt modelId="{D0B6AA81-27C8-452D-BB17-B8A7B752634A}" type="parTrans" cxnId="{A4D1A61F-187E-4888-A9D3-A7BCF02D6E74}">
      <dgm:prSet/>
      <dgm:spPr/>
      <dgm:t>
        <a:bodyPr/>
        <a:lstStyle/>
        <a:p>
          <a:endParaRPr lang="en-US"/>
        </a:p>
      </dgm:t>
    </dgm:pt>
    <dgm:pt modelId="{E24E554E-EDDC-4FC9-B186-DD82398CE6AE}" type="sibTrans" cxnId="{A4D1A61F-187E-4888-A9D3-A7BCF02D6E74}">
      <dgm:prSet/>
      <dgm:spPr/>
      <dgm:t>
        <a:bodyPr/>
        <a:lstStyle/>
        <a:p>
          <a:endParaRPr lang="en-US"/>
        </a:p>
      </dgm:t>
    </dgm:pt>
    <dgm:pt modelId="{33B2A935-0881-44CB-8C26-33DBECF36BF7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hr-HR" dirty="1" sz="160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Koliko i u kojem razdoblju?</a:t>
          </a:r>
        </a:p>
      </dgm:t>
    </dgm:pt>
    <dgm:pt modelId="{177B8E7D-A1E0-4FDF-85C8-B319F84B9080}" type="parTrans" cxnId="{56B2705A-12C3-46B6-B60F-B7ED4634B7A2}">
      <dgm:prSet/>
      <dgm:spPr/>
      <dgm:t>
        <a:bodyPr/>
        <a:lstStyle/>
        <a:p>
          <a:endParaRPr lang="en-US"/>
        </a:p>
      </dgm:t>
    </dgm:pt>
    <dgm:pt modelId="{F52A576A-C4DA-4CFE-8A3D-9ECB20F764F3}" type="sibTrans" cxnId="{56B2705A-12C3-46B6-B60F-B7ED4634B7A2}">
      <dgm:prSet/>
      <dgm:spPr/>
      <dgm:t>
        <a:bodyPr/>
        <a:lstStyle/>
        <a:p>
          <a:endParaRPr lang="en-US"/>
        </a:p>
      </dgm:t>
    </dgm:pt>
    <dgm:pt modelId="{377562F7-3BCB-4E18-9EE5-C2A359C2C86D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endParaRPr lang="en-US" sz="16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7C3FA75C-0829-4770-A658-D8AA2502DAF1}" type="parTrans" cxnId="{02F1A9DF-0FDC-414B-AEBA-1773AC2E1DBF}">
      <dgm:prSet/>
      <dgm:spPr/>
      <dgm:t>
        <a:bodyPr/>
        <a:lstStyle/>
        <a:p>
          <a:endParaRPr lang="en-US"/>
        </a:p>
      </dgm:t>
    </dgm:pt>
    <dgm:pt modelId="{68611CF6-B596-4B2D-9D93-C46494B4D68C}" type="sibTrans" cxnId="{02F1A9DF-0FDC-414B-AEBA-1773AC2E1DBF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9E864631-B856-4053-9211-B570BE50123A}" type="pres">
      <dgm:prSet presAssocID="{127603D6-F730-48B9-9B27-4A00A21132A2}" presName="composite" presStyleCnt="0"/>
      <dgm:spPr/>
    </dgm:pt>
    <dgm:pt modelId="{FAEE6E5C-BCA5-4506-8305-5D7370636EE3}" type="pres">
      <dgm:prSet presAssocID="{127603D6-F730-48B9-9B27-4A00A21132A2}" presName="parTx" presStyleLbl="alignNode1" presStyleIdx="0" presStyleCnt="1" custLinFactNeighborX="40" custLinFactNeighborY="651">
        <dgm:presLayoutVars>
          <dgm:chMax val="0"/>
          <dgm:chPref val="0"/>
          <dgm:bulletEnabled val="1"/>
        </dgm:presLayoutVars>
      </dgm:prSet>
      <dgm:spPr/>
    </dgm:pt>
    <dgm:pt modelId="{90FC3A14-BC3F-46DC-A461-66AF00DA90A3}" type="pres">
      <dgm:prSet presAssocID="{127603D6-F730-48B9-9B27-4A00A21132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537FD602-9DC6-48E4-A318-80A7AA2220E9}" type="presOf" srcId="{F72A96C5-E927-4B7C-8777-80A62B18FD5B}" destId="{90FC3A14-BC3F-46DC-A461-66AF00DA90A3}" srcOrd="0" destOrd="5" presId="urn:microsoft.com/office/officeart/2005/8/layout/hList1"/>
    <dgm:cxn modelId="{153D6D10-59F8-40F6-8BBB-8E461E3754A7}" type="presOf" srcId="{4B188602-CD39-4AE2-8813-CF8ECA464912}" destId="{90FC3A14-BC3F-46DC-A461-66AF00DA90A3}" srcOrd="0" destOrd="2" presId="urn:microsoft.com/office/officeart/2005/8/layout/hList1"/>
    <dgm:cxn modelId="{A4D1A61F-187E-4888-A9D3-A7BCF02D6E74}" srcId="{127603D6-F730-48B9-9B27-4A00A21132A2}" destId="{0D4B4517-00E1-4F76-8BD3-01CFE92CDAAB}" srcOrd="2" destOrd="0" parTransId="{D0B6AA81-27C8-452D-BB17-B8A7B752634A}" sibTransId="{E24E554E-EDDC-4FC9-B186-DD82398CE6AE}"/>
    <dgm:cxn modelId="{C6C4422A-62C6-44A3-A147-7383FCC6E2CD}" type="presOf" srcId="{127603D6-F730-48B9-9B27-4A00A21132A2}" destId="{FAEE6E5C-BCA5-4506-8305-5D7370636EE3}" srcOrd="0" destOrd="0" presId="urn:microsoft.com/office/officeart/2005/8/layout/hList1"/>
    <dgm:cxn modelId="{CED3D92A-6FAB-49D4-8F9B-02E5FD548244}" type="presOf" srcId="{DF43116A-DD7A-40BF-983B-A77725A0774F}" destId="{90FC3A14-BC3F-46DC-A461-66AF00DA90A3}" srcOrd="0" destOrd="0" presId="urn:microsoft.com/office/officeart/2005/8/layout/hList1"/>
    <dgm:cxn modelId="{61B5BC5E-E491-47D3-ACD8-980739369696}" type="presOf" srcId="{28DF527F-6475-4935-99DF-9FFFC8F5B8CB}" destId="{90FC3A14-BC3F-46DC-A461-66AF00DA90A3}" srcOrd="0" destOrd="1" presId="urn:microsoft.com/office/officeart/2005/8/layout/hList1"/>
    <dgm:cxn modelId="{D7014060-A952-444A-AF2E-E73037F4B4B2}" srcId="{DF43116A-DD7A-40BF-983B-A77725A0774F}" destId="{28DF527F-6475-4935-99DF-9FFFC8F5B8CB}" srcOrd="0" destOrd="0" parTransId="{98C1032D-01B4-4504-9ADD-1BCD2753F016}" sibTransId="{22AC8DE5-3A55-4507-A371-5EE5C60ACF3D}"/>
    <dgm:cxn modelId="{CEFC1650-8C72-494F-9F95-F1BF4F8BC50B}" srcId="{127603D6-F730-48B9-9B27-4A00A21132A2}" destId="{F72A96C5-E927-4B7C-8777-80A62B18FD5B}" srcOrd="1" destOrd="0" parTransId="{DF8A11B8-F56C-4F36-AA4E-0DCFDFE8A782}" sibTransId="{CE185964-F0F3-42E7-8BD6-6474236761E4}"/>
    <dgm:cxn modelId="{56B2705A-12C3-46B6-B60F-B7ED4634B7A2}" srcId="{0D4B4517-00E1-4F76-8BD3-01CFE92CDAAB}" destId="{33B2A935-0881-44CB-8C26-33DBECF36BF7}" srcOrd="0" destOrd="0" parTransId="{177B8E7D-A1E0-4FDF-85C8-B319F84B9080}" sibTransId="{F52A576A-C4DA-4CFE-8A3D-9ECB20F764F3}"/>
    <dgm:cxn modelId="{F8BFF19A-828A-4247-A0E3-23A3A8E6A50B}" type="presOf" srcId="{377562F7-3BCB-4E18-9EE5-C2A359C2C86D}" destId="{90FC3A14-BC3F-46DC-A461-66AF00DA90A3}" srcOrd="0" destOrd="4" presId="urn:microsoft.com/office/officeart/2005/8/layout/hList1"/>
    <dgm:cxn modelId="{7F9E9AB0-809F-4E3F-AB82-109EA0099242}" srcId="{127603D6-F730-48B9-9B27-4A00A21132A2}" destId="{DF43116A-DD7A-40BF-983B-A77725A0774F}" srcOrd="0" destOrd="0" parTransId="{F9429607-E174-4436-8DDF-BA4BB69F853F}" sibTransId="{45717402-75F2-4351-A2BC-8978DA68A1D0}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58338DD9-C1B8-42FC-A79F-3511572C27AB}" type="presOf" srcId="{33B2A935-0881-44CB-8C26-33DBECF36BF7}" destId="{90FC3A14-BC3F-46DC-A461-66AF00DA90A3}" srcOrd="0" destOrd="7" presId="urn:microsoft.com/office/officeart/2005/8/layout/hList1"/>
    <dgm:cxn modelId="{02F1A9DF-0FDC-414B-AEBA-1773AC2E1DBF}" srcId="{DF43116A-DD7A-40BF-983B-A77725A0774F}" destId="{377562F7-3BCB-4E18-9EE5-C2A359C2C86D}" srcOrd="3" destOrd="0" parTransId="{7C3FA75C-0829-4770-A658-D8AA2502DAF1}" sibTransId="{68611CF6-B596-4B2D-9D93-C46494B4D68C}"/>
    <dgm:cxn modelId="{44BDCCE0-D54B-4FF5-AA0C-045E89773B69}" srcId="{DF43116A-DD7A-40BF-983B-A77725A0774F}" destId="{0D13A9C7-461C-44AD-97E2-E381D6354F9E}" srcOrd="2" destOrd="0" parTransId="{7D4F5B7A-734B-45A5-8075-81E8CB84E0EB}" sibTransId="{5266B41B-6DD1-43A1-BE6A-D6FAB6CD4526}"/>
    <dgm:cxn modelId="{0FDF29E1-4310-409A-B607-179590B19D89}" srcId="{C4E0BAD3-5BBA-4642-AA87-2117A059FBD4}" destId="{127603D6-F730-48B9-9B27-4A00A21132A2}" srcOrd="0" destOrd="0" parTransId="{4DA54750-A14B-4BF0-8DD4-E2C171B363A6}" sibTransId="{A75A23E6-6F0A-42ED-A20E-D2214CD8C6FD}"/>
    <dgm:cxn modelId="{DF75E8E6-C204-4D6F-8AAF-59360488A91B}" type="presOf" srcId="{0D13A9C7-461C-44AD-97E2-E381D6354F9E}" destId="{90FC3A14-BC3F-46DC-A461-66AF00DA90A3}" srcOrd="0" destOrd="3" presId="urn:microsoft.com/office/officeart/2005/8/layout/hList1"/>
    <dgm:cxn modelId="{25C82BFA-F9DF-41E2-9A90-3C9FFA9753C7}" type="presOf" srcId="{0D4B4517-00E1-4F76-8BD3-01CFE92CDAAB}" destId="{90FC3A14-BC3F-46DC-A461-66AF00DA90A3}" srcOrd="0" destOrd="6" presId="urn:microsoft.com/office/officeart/2005/8/layout/hList1"/>
    <dgm:cxn modelId="{60661EFB-AAFD-4C0A-B7FD-B95C218AC761}" srcId="{DF43116A-DD7A-40BF-983B-A77725A0774F}" destId="{4B188602-CD39-4AE2-8813-CF8ECA464912}" srcOrd="1" destOrd="0" parTransId="{6F1F34B2-B8D8-4F55-B9D5-8789C794B328}" sibTransId="{E1B37AC7-3AF4-4B45-8809-F3B0A85EFF1B}"/>
    <dgm:cxn modelId="{6F43C32F-FE7A-4415-8B91-1AF112C344B6}" type="presParOf" srcId="{3747B938-306B-48D2-ACCC-9737ADC2A9C2}" destId="{9E864631-B856-4053-9211-B570BE50123A}" srcOrd="0" destOrd="0" presId="urn:microsoft.com/office/officeart/2005/8/layout/hList1"/>
    <dgm:cxn modelId="{86E12AFA-FB0A-4EC8-9DF3-25463B6871E4}" type="presParOf" srcId="{9E864631-B856-4053-9211-B570BE50123A}" destId="{FAEE6E5C-BCA5-4506-8305-5D7370636EE3}" srcOrd="0" destOrd="0" presId="urn:microsoft.com/office/officeart/2005/8/layout/hList1"/>
    <dgm:cxn modelId="{6236B172-5DB9-46D1-BCD3-C211D194E142}" type="presParOf" srcId="{9E864631-B856-4053-9211-B570BE50123A}" destId="{90FC3A14-BC3F-46DC-A461-66AF00DA90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E709CC-BA05-4CB0-8F0F-DA5EA5AD3656}" type="doc">
      <dgm:prSet loTypeId="urn:microsoft.com/office/officeart/2005/8/layout/pyramid2" loCatId="pyramid" qsTypeId="urn:microsoft.com/office/officeart/2005/8/quickstyle/simple5" qsCatId="simple" csTypeId="urn:microsoft.com/office/officeart/2005/8/colors/accent1_2" csCatId="accent1" phldr="1"/>
      <dgm:spPr/>
    </dgm:pt>
    <dgm:pt modelId="{C93F232A-3AF1-4116-B5A6-C05A9B25A1C7}">
      <dgm:prSet phldrT="[Text]"/>
      <dgm:spPr/>
      <dgm:t>
        <a:bodyPr/>
        <a:lstStyle/>
        <a:p>
          <a:r>
            <a:rPr lang="hr-HR" dirty="1"/>
            <a:t>Skupina za upravljanje krizom (fiskalno)</a:t>
          </a:r>
          <a:r>
            <a:rPr lang="hr-HR" dirty="1"/>
            <a:t> </a:t>
          </a:r>
        </a:p>
      </dgm:t>
    </dgm:pt>
    <dgm:pt modelId="{93FC66E8-BED5-4D6B-AEA1-871B31B10880}" type="parTrans" cxnId="{1BF99F94-502C-485C-80B0-CEF75AB0B004}">
      <dgm:prSet/>
      <dgm:spPr/>
      <dgm:t>
        <a:bodyPr/>
        <a:lstStyle/>
        <a:p>
          <a:endParaRPr lang="en-US"/>
        </a:p>
      </dgm:t>
    </dgm:pt>
    <dgm:pt modelId="{066633F9-FB5A-4D27-8DF3-68E1F9874A8F}" type="sibTrans" cxnId="{1BF99F94-502C-485C-80B0-CEF75AB0B004}">
      <dgm:prSet/>
      <dgm:spPr/>
      <dgm:t>
        <a:bodyPr/>
        <a:lstStyle/>
        <a:p>
          <a:endParaRPr lang="en-US"/>
        </a:p>
      </dgm:t>
    </dgm:pt>
    <dgm:pt modelId="{3C40D0D0-E6C6-41D8-8F57-407681074EC6}">
      <dgm:prSet phldrT="[Text]"/>
      <dgm:spPr/>
      <dgm:t>
        <a:bodyPr/>
        <a:lstStyle/>
        <a:p>
          <a:r>
            <a:rPr lang="hr-HR" dirty="1"/>
            <a:t>Skupina za koordinaciju gotovinskih sredstava</a:t>
          </a:r>
        </a:p>
      </dgm:t>
    </dgm:pt>
    <dgm:pt modelId="{BBE028A9-7418-4D32-9E49-C488E73975E5}" type="parTrans" cxnId="{FC1B3A52-C6A8-4E8A-8BAB-92B324EE027B}">
      <dgm:prSet/>
      <dgm:spPr/>
      <dgm:t>
        <a:bodyPr/>
        <a:lstStyle/>
        <a:p>
          <a:endParaRPr lang="en-US"/>
        </a:p>
      </dgm:t>
    </dgm:pt>
    <dgm:pt modelId="{CC1EFA9A-A2EA-42F8-B49E-A36A66B7250E}" type="sibTrans" cxnId="{FC1B3A52-C6A8-4E8A-8BAB-92B324EE027B}">
      <dgm:prSet/>
      <dgm:spPr/>
      <dgm:t>
        <a:bodyPr/>
        <a:lstStyle/>
        <a:p>
          <a:endParaRPr lang="en-US"/>
        </a:p>
      </dgm:t>
    </dgm:pt>
    <dgm:pt modelId="{78BDB0B1-DEAB-4FD0-A590-909668652790}">
      <dgm:prSet phldrT="[Text]"/>
      <dgm:spPr/>
      <dgm:t>
        <a:bodyPr/>
        <a:lstStyle/>
        <a:p>
          <a:r>
            <a:rPr lang="hr-HR" dirty="1"/>
            <a:t>Jedinica za upravljanje gotovinskim sredstvima</a:t>
          </a:r>
        </a:p>
      </dgm:t>
    </dgm:pt>
    <dgm:pt modelId="{9CCB1E94-D1F4-4095-B5F0-B091AE2A8959}" type="parTrans" cxnId="{DC610069-022F-4832-A448-73E2A88355C0}">
      <dgm:prSet/>
      <dgm:spPr/>
      <dgm:t>
        <a:bodyPr/>
        <a:lstStyle/>
        <a:p>
          <a:endParaRPr lang="en-US"/>
        </a:p>
      </dgm:t>
    </dgm:pt>
    <dgm:pt modelId="{F9008944-F425-4D82-9F18-0384B23C0A6D}" type="sibTrans" cxnId="{DC610069-022F-4832-A448-73E2A88355C0}">
      <dgm:prSet/>
      <dgm:spPr/>
      <dgm:t>
        <a:bodyPr/>
        <a:lstStyle/>
        <a:p>
          <a:endParaRPr lang="en-US"/>
        </a:p>
      </dgm:t>
    </dgm:pt>
    <dgm:pt modelId="{0F708A6E-927E-4224-8B46-9214157F4CCA}" type="pres">
      <dgm:prSet presAssocID="{29E709CC-BA05-4CB0-8F0F-DA5EA5AD3656}" presName="compositeShape" presStyleCnt="0">
        <dgm:presLayoutVars>
          <dgm:dir/>
          <dgm:resizeHandles/>
        </dgm:presLayoutVars>
      </dgm:prSet>
      <dgm:spPr/>
    </dgm:pt>
    <dgm:pt modelId="{C3589DB0-6E51-485F-AD42-04073F637CB1}" type="pres">
      <dgm:prSet presAssocID="{29E709CC-BA05-4CB0-8F0F-DA5EA5AD3656}" presName="pyramid" presStyleLbl="node1" presStyleIdx="0" presStyleCnt="1"/>
      <dgm:spPr/>
    </dgm:pt>
    <dgm:pt modelId="{B13F5384-5D5C-4A27-81F5-4D7D383DBABE}" type="pres">
      <dgm:prSet presAssocID="{29E709CC-BA05-4CB0-8F0F-DA5EA5AD3656}" presName="theList" presStyleCnt="0"/>
      <dgm:spPr/>
    </dgm:pt>
    <dgm:pt modelId="{3889A5B7-8920-43B3-89D3-25F32A49719E}" type="pres">
      <dgm:prSet presAssocID="{C93F232A-3AF1-4116-B5A6-C05A9B25A1C7}" presName="aNode" presStyleLbl="fgAcc1" presStyleIdx="0" presStyleCnt="3" custLinFactY="-5834" custLinFactNeighborX="1162" custLinFactNeighborY="-100000">
        <dgm:presLayoutVars>
          <dgm:bulletEnabled val="1"/>
        </dgm:presLayoutVars>
      </dgm:prSet>
      <dgm:spPr/>
    </dgm:pt>
    <dgm:pt modelId="{B449BD0D-1363-49EE-83C3-3412D65D1CE3}" type="pres">
      <dgm:prSet presAssocID="{C93F232A-3AF1-4116-B5A6-C05A9B25A1C7}" presName="aSpace" presStyleCnt="0"/>
      <dgm:spPr/>
    </dgm:pt>
    <dgm:pt modelId="{D0AB696E-71EA-4CAE-90E2-CC5B74090898}" type="pres">
      <dgm:prSet presAssocID="{3C40D0D0-E6C6-41D8-8F57-407681074EC6}" presName="aNode" presStyleLbl="fgAcc1" presStyleIdx="1" presStyleCnt="3" custLinFactNeighborX="387" custLinFactNeighborY="-15120">
        <dgm:presLayoutVars>
          <dgm:bulletEnabled val="1"/>
        </dgm:presLayoutVars>
      </dgm:prSet>
      <dgm:spPr/>
    </dgm:pt>
    <dgm:pt modelId="{A10D94C1-452A-42CF-BB49-6E7D851967C9}" type="pres">
      <dgm:prSet presAssocID="{3C40D0D0-E6C6-41D8-8F57-407681074EC6}" presName="aSpace" presStyleCnt="0"/>
      <dgm:spPr/>
    </dgm:pt>
    <dgm:pt modelId="{BA445926-A048-44BC-B555-033984CF5805}" type="pres">
      <dgm:prSet presAssocID="{78BDB0B1-DEAB-4FD0-A590-909668652790}" presName="aNode" presStyleLbl="fgAcc1" presStyleIdx="2" presStyleCnt="3" custLinFactY="5789" custLinFactNeighborY="100000">
        <dgm:presLayoutVars>
          <dgm:bulletEnabled val="1"/>
        </dgm:presLayoutVars>
      </dgm:prSet>
      <dgm:spPr/>
    </dgm:pt>
    <dgm:pt modelId="{09EB92C8-13A5-4C56-9121-A9525B5807EA}" type="pres">
      <dgm:prSet presAssocID="{78BDB0B1-DEAB-4FD0-A590-909668652790}" presName="aSpace" presStyleCnt="0"/>
      <dgm:spPr/>
    </dgm:pt>
  </dgm:ptLst>
  <dgm:cxnLst>
    <dgm:cxn modelId="{7B379F09-659E-4171-9B42-2D3251BCB72D}" type="presOf" srcId="{C93F232A-3AF1-4116-B5A6-C05A9B25A1C7}" destId="{3889A5B7-8920-43B3-89D3-25F32A49719E}" srcOrd="0" destOrd="0" presId="urn:microsoft.com/office/officeart/2005/8/layout/pyramid2"/>
    <dgm:cxn modelId="{DC610069-022F-4832-A448-73E2A88355C0}" srcId="{29E709CC-BA05-4CB0-8F0F-DA5EA5AD3656}" destId="{78BDB0B1-DEAB-4FD0-A590-909668652790}" srcOrd="2" destOrd="0" parTransId="{9CCB1E94-D1F4-4095-B5F0-B091AE2A8959}" sibTransId="{F9008944-F425-4D82-9F18-0384B23C0A6D}"/>
    <dgm:cxn modelId="{FC1B3A52-C6A8-4E8A-8BAB-92B324EE027B}" srcId="{29E709CC-BA05-4CB0-8F0F-DA5EA5AD3656}" destId="{3C40D0D0-E6C6-41D8-8F57-407681074EC6}" srcOrd="1" destOrd="0" parTransId="{BBE028A9-7418-4D32-9E49-C488E73975E5}" sibTransId="{CC1EFA9A-A2EA-42F8-B49E-A36A66B7250E}"/>
    <dgm:cxn modelId="{D121137D-24BF-4210-9F79-5260320AB5F7}" type="presOf" srcId="{3C40D0D0-E6C6-41D8-8F57-407681074EC6}" destId="{D0AB696E-71EA-4CAE-90E2-CC5B74090898}" srcOrd="0" destOrd="0" presId="urn:microsoft.com/office/officeart/2005/8/layout/pyramid2"/>
    <dgm:cxn modelId="{1BF99F94-502C-485C-80B0-CEF75AB0B004}" srcId="{29E709CC-BA05-4CB0-8F0F-DA5EA5AD3656}" destId="{C93F232A-3AF1-4116-B5A6-C05A9B25A1C7}" srcOrd="0" destOrd="0" parTransId="{93FC66E8-BED5-4D6B-AEA1-871B31B10880}" sibTransId="{066633F9-FB5A-4D27-8DF3-68E1F9874A8F}"/>
    <dgm:cxn modelId="{B23E4DDA-4CE3-408A-AE8E-D18FD59D3EC7}" type="presOf" srcId="{78BDB0B1-DEAB-4FD0-A590-909668652790}" destId="{BA445926-A048-44BC-B555-033984CF5805}" srcOrd="0" destOrd="0" presId="urn:microsoft.com/office/officeart/2005/8/layout/pyramid2"/>
    <dgm:cxn modelId="{2A5EBCE4-BD18-459F-96ED-69CB9F496ABA}" type="presOf" srcId="{29E709CC-BA05-4CB0-8F0F-DA5EA5AD3656}" destId="{0F708A6E-927E-4224-8B46-9214157F4CCA}" srcOrd="0" destOrd="0" presId="urn:microsoft.com/office/officeart/2005/8/layout/pyramid2"/>
    <dgm:cxn modelId="{5779685B-EBF5-48CC-8EB6-B1043F71A376}" type="presParOf" srcId="{0F708A6E-927E-4224-8B46-9214157F4CCA}" destId="{C3589DB0-6E51-485F-AD42-04073F637CB1}" srcOrd="0" destOrd="0" presId="urn:microsoft.com/office/officeart/2005/8/layout/pyramid2"/>
    <dgm:cxn modelId="{9AE337A7-7552-478B-B53B-2C42AF7A9F90}" type="presParOf" srcId="{0F708A6E-927E-4224-8B46-9214157F4CCA}" destId="{B13F5384-5D5C-4A27-81F5-4D7D383DBABE}" srcOrd="1" destOrd="0" presId="urn:microsoft.com/office/officeart/2005/8/layout/pyramid2"/>
    <dgm:cxn modelId="{4AB0BF73-372E-4D56-9FBC-08DE2FBB7CDC}" type="presParOf" srcId="{B13F5384-5D5C-4A27-81F5-4D7D383DBABE}" destId="{3889A5B7-8920-43B3-89D3-25F32A49719E}" srcOrd="0" destOrd="0" presId="urn:microsoft.com/office/officeart/2005/8/layout/pyramid2"/>
    <dgm:cxn modelId="{36206B80-6294-44E8-B996-FF82D9062E04}" type="presParOf" srcId="{B13F5384-5D5C-4A27-81F5-4D7D383DBABE}" destId="{B449BD0D-1363-49EE-83C3-3412D65D1CE3}" srcOrd="1" destOrd="0" presId="urn:microsoft.com/office/officeart/2005/8/layout/pyramid2"/>
    <dgm:cxn modelId="{DE4142E7-E859-4842-8802-7A07FD4709EE}" type="presParOf" srcId="{B13F5384-5D5C-4A27-81F5-4D7D383DBABE}" destId="{D0AB696E-71EA-4CAE-90E2-CC5B74090898}" srcOrd="2" destOrd="0" presId="urn:microsoft.com/office/officeart/2005/8/layout/pyramid2"/>
    <dgm:cxn modelId="{1050EBEB-C4E3-44E2-9320-9F70FAA08CD9}" type="presParOf" srcId="{B13F5384-5D5C-4A27-81F5-4D7D383DBABE}" destId="{A10D94C1-452A-42CF-BB49-6E7D851967C9}" srcOrd="3" destOrd="0" presId="urn:microsoft.com/office/officeart/2005/8/layout/pyramid2"/>
    <dgm:cxn modelId="{29D3B4B5-81CB-4AB4-8DCC-E9D234EFF13A}" type="presParOf" srcId="{B13F5384-5D5C-4A27-81F5-4D7D383DBABE}" destId="{BA445926-A048-44BC-B555-033984CF5805}" srcOrd="4" destOrd="0" presId="urn:microsoft.com/office/officeart/2005/8/layout/pyramid2"/>
    <dgm:cxn modelId="{46C08391-3891-43AE-93C7-561EB4530D09}" type="presParOf" srcId="{B13F5384-5D5C-4A27-81F5-4D7D383DBABE}" destId="{09EB92C8-13A5-4C56-9121-A9525B5807E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048B2-CFE4-49C7-B878-5A1436C66AB9}">
      <dsp:nvSpPr>
        <dsp:cNvPr id="0" name=""/>
        <dsp:cNvSpPr/>
      </dsp:nvSpPr>
      <dsp:spPr>
        <a:xfrm>
          <a:off x="5713947" y="2720332"/>
          <a:ext cx="4476799" cy="261449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Are there any unconventional financing sources that can be tapped?</a:t>
          </a: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How should the available safety nets be used? </a:t>
          </a: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Any need for recalibration of cash buffers?</a:t>
          </a: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</dsp:txBody>
      <dsp:txXfrm>
        <a:off x="7114419" y="3431389"/>
        <a:ext cx="3018895" cy="1846009"/>
      </dsp:txXfrm>
    </dsp:sp>
    <dsp:sp modelId="{9DDFF51C-468A-4D08-90C3-2B4DBD21B3B0}">
      <dsp:nvSpPr>
        <dsp:cNvPr id="0" name=""/>
        <dsp:cNvSpPr/>
      </dsp:nvSpPr>
      <dsp:spPr>
        <a:xfrm>
          <a:off x="0" y="2704843"/>
          <a:ext cx="4824202" cy="2512282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What institutional measures will better support crisis management? </a:t>
          </a:r>
          <a:endParaRPr lang="en-U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How to better integrate cash and debt management? </a:t>
          </a:r>
          <a:endParaRPr lang="en-US" sz="16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400" kern="1200" dirty="0"/>
        </a:p>
      </dsp:txBody>
      <dsp:txXfrm>
        <a:off x="55187" y="3388101"/>
        <a:ext cx="3266568" cy="1773837"/>
      </dsp:txXfrm>
    </dsp:sp>
    <dsp:sp modelId="{8D19CBBD-95D0-4CB4-AB2B-3CEE1C8144A8}">
      <dsp:nvSpPr>
        <dsp:cNvPr id="0" name=""/>
        <dsp:cNvSpPr/>
      </dsp:nvSpPr>
      <dsp:spPr>
        <a:xfrm>
          <a:off x="5436997" y="-14977"/>
          <a:ext cx="4753749" cy="2692437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What can we do to make forecasts more reliable?</a:t>
          </a:r>
        </a:p>
        <a:p>
          <a:pPr marL="114300" lvl="1" indent="-11430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How to incorporate the affects of crisis in cash forecasts?</a:t>
          </a:r>
        </a:p>
        <a:p>
          <a:pPr marL="114300" lvl="1" indent="-11430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What risks can be materialized and affect the cash forecasts and cash balances? </a:t>
          </a:r>
        </a:p>
        <a:p>
          <a:pPr marL="114300" lvl="1" indent="-11430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kern="1200" dirty="0">
              <a:solidFill>
                <a:srgbClr val="700000"/>
              </a:solidFill>
            </a:rPr>
            <a:t>        Any need for more scenario analysis?  </a:t>
          </a:r>
        </a:p>
      </dsp:txBody>
      <dsp:txXfrm>
        <a:off x="6922266" y="44167"/>
        <a:ext cx="3209336" cy="1901039"/>
      </dsp:txXfrm>
    </dsp:sp>
    <dsp:sp modelId="{43FE08BC-5A4A-447C-9BDE-1F71D62263ED}">
      <dsp:nvSpPr>
        <dsp:cNvPr id="0" name=""/>
        <dsp:cNvSpPr/>
      </dsp:nvSpPr>
      <dsp:spPr>
        <a:xfrm>
          <a:off x="21372" y="108950"/>
          <a:ext cx="4881698" cy="2555591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Can we widen the Treasury’s pool of cash resources?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Conversely, how do we avoid further cash fragmentation?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Any possibility of on-demand short-term borrowing from SOEs, pension funds and EBEs that hold large idle cash deposits?</a:t>
          </a:r>
        </a:p>
      </dsp:txBody>
      <dsp:txXfrm>
        <a:off x="77510" y="165088"/>
        <a:ext cx="3304912" cy="1804417"/>
      </dsp:txXfrm>
    </dsp:sp>
    <dsp:sp modelId="{1AF9ECA0-6353-4534-A678-55076F117EB2}">
      <dsp:nvSpPr>
        <dsp:cNvPr id="0" name=""/>
        <dsp:cNvSpPr/>
      </dsp:nvSpPr>
      <dsp:spPr>
        <a:xfrm>
          <a:off x="2752347" y="290568"/>
          <a:ext cx="2314326" cy="2302220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Cash consolidation</a:t>
          </a:r>
        </a:p>
      </dsp:txBody>
      <dsp:txXfrm>
        <a:off x="3430197" y="964873"/>
        <a:ext cx="1636476" cy="1627915"/>
      </dsp:txXfrm>
    </dsp:sp>
    <dsp:sp modelId="{02AED561-8BA4-44CA-AA7A-1362CB2AEBD2}">
      <dsp:nvSpPr>
        <dsp:cNvPr id="0" name=""/>
        <dsp:cNvSpPr/>
      </dsp:nvSpPr>
      <dsp:spPr>
        <a:xfrm rot="5400000">
          <a:off x="5157296" y="336849"/>
          <a:ext cx="2267013" cy="226701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Cashflow forecasting</a:t>
          </a:r>
        </a:p>
      </dsp:txBody>
      <dsp:txXfrm rot="-5400000">
        <a:off x="5157296" y="1000842"/>
        <a:ext cx="1603020" cy="1603020"/>
      </dsp:txXfrm>
    </dsp:sp>
    <dsp:sp modelId="{9401815D-6CDB-4661-AB9C-873C1972E462}">
      <dsp:nvSpPr>
        <dsp:cNvPr id="0" name=""/>
        <dsp:cNvSpPr/>
      </dsp:nvSpPr>
      <dsp:spPr>
        <a:xfrm rot="10800000">
          <a:off x="5147729" y="2679896"/>
          <a:ext cx="2267013" cy="226701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Cash balance management</a:t>
          </a:r>
        </a:p>
      </dsp:txBody>
      <dsp:txXfrm rot="10800000">
        <a:off x="5147729" y="2679896"/>
        <a:ext cx="1603020" cy="1603020"/>
      </dsp:txXfrm>
    </dsp:sp>
    <dsp:sp modelId="{973799D6-B55F-4F83-8975-D91B2E1CB07F}">
      <dsp:nvSpPr>
        <dsp:cNvPr id="0" name=""/>
        <dsp:cNvSpPr/>
      </dsp:nvSpPr>
      <dsp:spPr>
        <a:xfrm rot="16200000">
          <a:off x="2776003" y="2679896"/>
          <a:ext cx="2267013" cy="226701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Institutional and organizational arrangements</a:t>
          </a:r>
        </a:p>
      </dsp:txBody>
      <dsp:txXfrm rot="5400000">
        <a:off x="3439996" y="2679896"/>
        <a:ext cx="1603020" cy="1603020"/>
      </dsp:txXfrm>
    </dsp:sp>
    <dsp:sp modelId="{2D3AC9E5-289E-4A08-A42D-2B0A3DAE1FB0}">
      <dsp:nvSpPr>
        <dsp:cNvPr id="0" name=""/>
        <dsp:cNvSpPr/>
      </dsp:nvSpPr>
      <dsp:spPr>
        <a:xfrm>
          <a:off x="4704012" y="2156337"/>
          <a:ext cx="782721" cy="680627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66EC40-0484-49F1-A86E-67FFB464E004}">
      <dsp:nvSpPr>
        <dsp:cNvPr id="0" name=""/>
        <dsp:cNvSpPr/>
      </dsp:nvSpPr>
      <dsp:spPr>
        <a:xfrm rot="10800000">
          <a:off x="4704012" y="2418117"/>
          <a:ext cx="782721" cy="680627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440EC-FE1C-4A7B-8F23-1C6B2E11C8B8}">
      <dsp:nvSpPr>
        <dsp:cNvPr id="0" name=""/>
        <dsp:cNvSpPr/>
      </dsp:nvSpPr>
      <dsp:spPr>
        <a:xfrm>
          <a:off x="0" y="7997"/>
          <a:ext cx="3536272" cy="13984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700000"/>
              </a:solidFill>
            </a:rPr>
            <a:t>Cash Consolidation</a:t>
          </a:r>
          <a:endParaRPr lang="en-US" sz="1700" b="1" kern="1200" dirty="0">
            <a:solidFill>
              <a:srgbClr val="700000"/>
            </a:solidFill>
          </a:endParaRPr>
        </a:p>
      </dsp:txBody>
      <dsp:txXfrm>
        <a:off x="0" y="7997"/>
        <a:ext cx="3536272" cy="1398498"/>
      </dsp:txXfrm>
    </dsp:sp>
    <dsp:sp modelId="{497FBFC6-FB89-4A06-AD10-AEED7C9F97C7}">
      <dsp:nvSpPr>
        <dsp:cNvPr id="0" name=""/>
        <dsp:cNvSpPr/>
      </dsp:nvSpPr>
      <dsp:spPr>
        <a:xfrm>
          <a:off x="0" y="1158089"/>
          <a:ext cx="3536272" cy="424002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600" kern="1200" dirty="0"/>
            <a:t>Look for any significant cash balances that can be realistically integrated with the treasury single account (TSA).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Identify opportunities for speeding up the movement of money through the TSA system.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Avoid opening bank accounts for crisis related transactions outside the TSA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600" kern="1200" dirty="0"/>
            <a:t>Check if there is any large cash balances in SOEs, pension funds to borrow</a:t>
          </a:r>
          <a:endParaRPr lang="en-US" sz="1600" kern="1200" dirty="0">
            <a:solidFill>
              <a:srgbClr val="004C9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0" y="1158089"/>
        <a:ext cx="3536272" cy="4240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E6E5C-BCA5-4506-8305-5D7370636EE3}">
      <dsp:nvSpPr>
        <dsp:cNvPr id="0" name=""/>
        <dsp:cNvSpPr/>
      </dsp:nvSpPr>
      <dsp:spPr>
        <a:xfrm>
          <a:off x="0" y="19394"/>
          <a:ext cx="3536272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700000"/>
              </a:solidFill>
            </a:rPr>
            <a:t>Cash Forecasting</a:t>
          </a:r>
          <a:endParaRPr lang="en-US" sz="1700" b="1" kern="1200" dirty="0">
            <a:solidFill>
              <a:srgbClr val="700000"/>
            </a:solidFill>
          </a:endParaRPr>
        </a:p>
      </dsp:txBody>
      <dsp:txXfrm>
        <a:off x="0" y="19394"/>
        <a:ext cx="3536272" cy="720000"/>
      </dsp:txXfrm>
    </dsp:sp>
    <dsp:sp modelId="{90FC3A14-BC3F-46DC-A461-66AF00DA90A3}">
      <dsp:nvSpPr>
        <dsp:cNvPr id="0" name=""/>
        <dsp:cNvSpPr/>
      </dsp:nvSpPr>
      <dsp:spPr>
        <a:xfrm>
          <a:off x="0" y="734707"/>
          <a:ext cx="3536272" cy="46665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Analyze short-term impact of the macroeconomic conditions and the government’s policy response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 </a:t>
          </a: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Strengthen the bottom-up information base from major spending and revenue departments.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Extra focus on very short-term forecasts (4-6 weeks)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Closely monitor outturn and analyze forecast errors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Update forecasts frequently (ideally daily)</a:t>
          </a:r>
        </a:p>
      </dsp:txBody>
      <dsp:txXfrm>
        <a:off x="0" y="734707"/>
        <a:ext cx="3536272" cy="4666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E6E5C-BCA5-4506-8305-5D7370636EE3}">
      <dsp:nvSpPr>
        <dsp:cNvPr id="0" name=""/>
        <dsp:cNvSpPr/>
      </dsp:nvSpPr>
      <dsp:spPr>
        <a:xfrm>
          <a:off x="0" y="31477"/>
          <a:ext cx="3536272" cy="979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700000"/>
              </a:solidFill>
            </a:rPr>
            <a:t>Cash Balance Management</a:t>
          </a:r>
          <a:endParaRPr lang="en-US" sz="1700" b="1" kern="1200" dirty="0">
            <a:solidFill>
              <a:srgbClr val="700000"/>
            </a:solidFill>
          </a:endParaRPr>
        </a:p>
      </dsp:txBody>
      <dsp:txXfrm>
        <a:off x="0" y="31477"/>
        <a:ext cx="3536272" cy="979200"/>
      </dsp:txXfrm>
    </dsp:sp>
    <dsp:sp modelId="{90FC3A14-BC3F-46DC-A461-66AF00DA90A3}">
      <dsp:nvSpPr>
        <dsp:cNvPr id="0" name=""/>
        <dsp:cNvSpPr/>
      </dsp:nvSpPr>
      <dsp:spPr>
        <a:xfrm>
          <a:off x="0" y="1004302"/>
          <a:ext cx="3536272" cy="438651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Explore short-term borrowing options: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Credit lines with commercial banks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Overdraft facility with the central bank (must be regulated)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On call borrowing from public enterprises, extra budgetary funds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endParaRPr lang="en-US" sz="16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Recalibrate the cash buffer level.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Analyze the feasibility of using reserves (e.g., cash reserve fund, forex reserves, sinking fund).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How much and over what period?</a:t>
          </a:r>
        </a:p>
      </dsp:txBody>
      <dsp:txXfrm>
        <a:off x="0" y="1004302"/>
        <a:ext cx="3536272" cy="43865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89DB0-6E51-485F-AD42-04073F637CB1}">
      <dsp:nvSpPr>
        <dsp:cNvPr id="0" name=""/>
        <dsp:cNvSpPr/>
      </dsp:nvSpPr>
      <dsp:spPr>
        <a:xfrm>
          <a:off x="0" y="0"/>
          <a:ext cx="3946843" cy="51244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89A5B7-8920-43B3-89D3-25F32A49719E}">
      <dsp:nvSpPr>
        <dsp:cNvPr id="0" name=""/>
        <dsp:cNvSpPr/>
      </dsp:nvSpPr>
      <dsp:spPr>
        <a:xfrm>
          <a:off x="1973421" y="292796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Crisis Management Group (Fiscal) </a:t>
          </a:r>
        </a:p>
      </dsp:txBody>
      <dsp:txXfrm>
        <a:off x="2032637" y="352012"/>
        <a:ext cx="2447016" cy="1094621"/>
      </dsp:txXfrm>
    </dsp:sp>
    <dsp:sp modelId="{D0AB696E-71EA-4CAE-90E2-CC5B74090898}">
      <dsp:nvSpPr>
        <dsp:cNvPr id="0" name=""/>
        <dsp:cNvSpPr/>
      </dsp:nvSpPr>
      <dsp:spPr>
        <a:xfrm>
          <a:off x="1973421" y="1856955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Cash Coordination Group</a:t>
          </a:r>
        </a:p>
      </dsp:txBody>
      <dsp:txXfrm>
        <a:off x="2032637" y="1916171"/>
        <a:ext cx="2447016" cy="1094621"/>
      </dsp:txXfrm>
    </dsp:sp>
    <dsp:sp modelId="{BA445926-A048-44BC-B555-033984CF5805}">
      <dsp:nvSpPr>
        <dsp:cNvPr id="0" name=""/>
        <dsp:cNvSpPr/>
      </dsp:nvSpPr>
      <dsp:spPr>
        <a:xfrm>
          <a:off x="1973421" y="3466422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Cash Management Unit</a:t>
          </a:r>
        </a:p>
      </dsp:txBody>
      <dsp:txXfrm>
        <a:off x="2032637" y="3525638"/>
        <a:ext cx="2447016" cy="1094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5/26/2021</a:t>
            </a:fld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</a:p>
        </p:txBody>
      </p:sp>
    </p:spTree>
    <p:extLst>
      <p:ext uri="{BB962C8B-B14F-4D97-AF65-F5344CB8AC3E}">
        <p14:creationId xmlns:p14="http://schemas.microsoft.com/office/powerpoint/2010/main" val="1580908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r-HR" dirty="1" sz="1200" b="1">
                <a:solidFill>
                  <a:srgbClr val="002060"/>
                </a:solidFill>
              </a:rPr>
              <a:t>Izazovi za upravitelje gotovinskih sredstava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1" sz="1200">
                <a:solidFill>
                  <a:srgbClr val="002060"/>
                </a:solidFill>
              </a:rPr>
              <a:t>Kako prepoznati i procijeniti utjecaj kriza i različitih hitnih odgovora u obliku politike na gotovinske transakcije vlade?</a:t>
            </a:r>
          </a:p>
          <a:p>
            <a:endParaRPr lang="en-US" sz="12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1" sz="1200">
                <a:solidFill>
                  <a:srgbClr val="002060"/>
                </a:solidFill>
              </a:rPr>
              <a:t>Kako izraditi projekciju stanja dnevnih gotovinskih salda vlade i zahtjeva u pogledu novčanih tokova?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1" sz="1200">
                <a:solidFill>
                  <a:srgbClr val="002060"/>
                </a:solidFill>
              </a:rPr>
              <a:t>Kako pronaći dovoljno gotovinskih sredstava kako bi se ispunile potrebe u pogledu likvidnosti dok se financijska tržišta suočavaju s poteškoćama?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5/26/2021</a:t>
            </a:fld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4</a:t>
            </a:fld>
          </a:p>
        </p:txBody>
      </p:sp>
    </p:spTree>
    <p:extLst>
      <p:ext uri="{BB962C8B-B14F-4D97-AF65-F5344CB8AC3E}">
        <p14:creationId xmlns:p14="http://schemas.microsoft.com/office/powerpoint/2010/main" val="683038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5/26/2021</a:t>
            </a:fld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</a:p>
        </p:txBody>
      </p:sp>
    </p:spTree>
    <p:extLst>
      <p:ext uri="{BB962C8B-B14F-4D97-AF65-F5344CB8AC3E}">
        <p14:creationId xmlns:p14="http://schemas.microsoft.com/office/powerpoint/2010/main" val="1344318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5/26/2021</a:t>
            </a:fld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7</a:t>
            </a:fld>
          </a:p>
        </p:txBody>
      </p:sp>
    </p:spTree>
    <p:extLst>
      <p:ext uri="{BB962C8B-B14F-4D97-AF65-F5344CB8AC3E}">
        <p14:creationId xmlns:p14="http://schemas.microsoft.com/office/powerpoint/2010/main" val="121565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5/26/2021</a:t>
            </a:fld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11</a:t>
            </a:fld>
          </a:p>
        </p:txBody>
      </p:sp>
    </p:spTree>
    <p:extLst>
      <p:ext uri="{BB962C8B-B14F-4D97-AF65-F5344CB8AC3E}">
        <p14:creationId xmlns:p14="http://schemas.microsoft.com/office/powerpoint/2010/main" val="311266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665"/>
            <a:ext cx="10972800" cy="1118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0175"/>
            <a:ext cx="10972800" cy="5124450"/>
          </a:xfrm>
          <a:prstGeom prst="rect">
            <a:avLst/>
          </a:prstGeom>
        </p:spPr>
        <p:txBody>
          <a:bodyPr/>
          <a:lstStyle>
            <a:lvl1pPr marL="288925" indent="-28892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 sz="2600" b="0">
                <a:solidFill>
                  <a:schemeClr val="tx1"/>
                </a:solidFill>
              </a:defRPr>
            </a:lvl1pPr>
            <a:lvl2pPr marL="457200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rgbClr val="700000"/>
              </a:buClr>
              <a:buSzPct val="110000"/>
              <a:defRPr sz="2400">
                <a:solidFill>
                  <a:srgbClr val="700000"/>
                </a:solidFill>
              </a:defRPr>
            </a:lvl2pPr>
            <a:lvl3pPr marL="685800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rgbClr val="002060"/>
              </a:buClr>
              <a:buSzPct val="110000"/>
              <a:defRPr sz="2200"/>
            </a:lvl3pPr>
            <a:lvl4pPr marL="974725" indent="-288925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SzPct val="110000"/>
              <a:defRPr/>
            </a:lvl4pPr>
            <a:lvl5pPr marL="1203325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SzPct val="11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38D4-8052-4FCD-97A2-9426F9AF89C7}" type="datetime1">
              <a:rPr lang="en-US" smtClean="0"/>
              <a:t>5/26/2021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5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77" y="39686"/>
            <a:ext cx="10972800" cy="1118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80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  <p:sldLayoutId id="2147483750" r:id="rId10"/>
    <p:sldLayoutId id="2147483751" r:id="rId11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11.xml.rels>&#65279;<?xml version="1.0" encoding="utf-8" standalone="yes"?><Relationships xmlns="http://schemas.openxmlformats.org/package/2006/relationships"><Relationship Id="rId8" Type="http://schemas.openxmlformats.org/officeDocument/2006/relationships/image" Target="../media/image4.png" /><Relationship Id="rId3" Type="http://schemas.openxmlformats.org/officeDocument/2006/relationships/hyperlink" Target="https://www.imf.org/en/Topics/imf-and-covid19/COVID-Lending-Tracker" TargetMode="External" /><Relationship Id="rId7" Type="http://schemas.openxmlformats.org/officeDocument/2006/relationships/hyperlink" Target="https://www.imf.org/en/Publications/FM/Issues/2020/04/06/fiscal-monitor-april-2020" TargetMode="External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7.xml" /><Relationship Id="rId6" Type="http://schemas.openxmlformats.org/officeDocument/2006/relationships/hyperlink" Target="https://www.imf.org/en/About/Factsheets/Sheets/2020/02/28/how-the-imf-can-help-countries-address-the-economic-impact-of-coronavirus" TargetMode="External" /><Relationship Id="rId5" Type="http://schemas.openxmlformats.org/officeDocument/2006/relationships/hyperlink" Target="https://www.imf.org/en/Topics/imf-and-covid19/Policy-Responses-to-COVID-19" TargetMode="External" /><Relationship Id="rId4" Type="http://schemas.openxmlformats.org/officeDocument/2006/relationships/hyperlink" Target="https://www.imf.org/en/Publications/SPROLLs/covid19-special-notes" TargetMode="External" /><Relationship Id="rId9" Type="http://schemas.openxmlformats.org/officeDocument/2006/relationships/image" Target="../media/image5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4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0.xml" /></Relationships>
</file>

<file path=ppt/slides/_rels/slide5.xml.rels>&#65279;<?xml version="1.0" encoding="utf-8" standalone="yes"?>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1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6.xml.rels>&#65279;<?xml version="1.0" encoding="utf-8" standalone="yes"?>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10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7.xml.rels>&#65279;<?xml version="1.0" encoding="utf-8" standalone="yes"?><Relationships xmlns="http://schemas.openxmlformats.org/package/2006/relationships"><Relationship Id="rId8" Type="http://schemas.openxmlformats.org/officeDocument/2006/relationships/diagramData" Target="../diagrams/data4.xml" /><Relationship Id="rId3" Type="http://schemas.openxmlformats.org/officeDocument/2006/relationships/diagramData" Target="../diagrams/data3.xml" /><Relationship Id="rId7" Type="http://schemas.microsoft.com/office/2007/relationships/diagramDrawing" Target="../diagrams/drawing3.xml" /><Relationship Id="rId12" Type="http://schemas.microsoft.com/office/2007/relationships/diagramDrawing" Target="../diagrams/drawing4.xml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0.xml" /><Relationship Id="rId6" Type="http://schemas.openxmlformats.org/officeDocument/2006/relationships/diagramColors" Target="../diagrams/colors3.xml" /><Relationship Id="rId11" Type="http://schemas.openxmlformats.org/officeDocument/2006/relationships/diagramColors" Target="../diagrams/colors4.xml" /><Relationship Id="rId5" Type="http://schemas.openxmlformats.org/officeDocument/2006/relationships/diagramQuickStyle" Target="../diagrams/quickStyle3.xml" /><Relationship Id="rId10" Type="http://schemas.openxmlformats.org/officeDocument/2006/relationships/diagramQuickStyle" Target="../diagrams/quickStyle4.xml" /><Relationship Id="rId4" Type="http://schemas.openxmlformats.org/officeDocument/2006/relationships/diagramLayout" Target="../diagrams/layout3.xml" /><Relationship Id="rId9" Type="http://schemas.openxmlformats.org/officeDocument/2006/relationships/diagramLayout" Target="../diagrams/layout4.xml" /></Relationships>
</file>

<file path=ppt/slides/_rels/slide8.xml.rels>&#65279;<?xml version="1.0" encoding="utf-8" standalone="yes"?>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10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9.xml.rels>&#65279;<?xml version="1.0" encoding="utf-8" standalone="yes"?><Relationships xmlns="http://schemas.openxmlformats.org/package/2006/relationships"><Relationship Id="rId3" Type="http://schemas.openxmlformats.org/officeDocument/2006/relationships/diagramLayout" Target="../diagrams/layout6.xml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10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2822" y="1940929"/>
            <a:ext cx="5515284" cy="2239337"/>
          </a:xfrm>
        </p:spPr>
        <p:txBody>
          <a:bodyPr>
            <a:normAutofit/>
          </a:bodyPr>
          <a:lstStyle/>
          <a:p>
            <a:r>
              <a:rPr lang="hr-HR" dirty="1"/>
              <a:t>Vladino upravljanje gotovinom pod fiskalnim stresom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1"/>
              <a:t>3. LIPNJA/JUNA 2021.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r-HR" dirty="1"/>
              <a:t>Yasemin Hürcan</a:t>
            </a:r>
          </a:p>
          <a:p>
            <a:r>
              <a:rPr lang="hr-HR" dirty="1"/>
              <a:t>Odjel za fiskalne poslove</a:t>
            </a:r>
            <a:r>
              <a:rPr lang="hr-HR" dirty="1"/>
              <a:t> </a:t>
            </a:r>
          </a:p>
          <a:p>
            <a:r>
              <a:rPr lang="hr-HR" dirty="1"/>
              <a:t>Odjel za upravljanje javnim financijama I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Graphic 10">
            <a:extLst>
              <a:ext uri="{FF2B5EF4-FFF2-40B4-BE49-F238E27FC236}">
                <a16:creationId xmlns:a16="http://schemas.microsoft.com/office/drawing/2014/main" id="{943EE7E6-E9DD-464D-93A2-D7CA7C97CB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39" y="764930"/>
            <a:ext cx="3995447" cy="117599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74E4969-2F76-4FDF-B3F3-E745304CF1E7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5" r="40915"/>
          <a:stretch>
            <a:fillRect/>
          </a:stretch>
        </p:blipFill>
        <p:spPr bwMode="auto">
          <a:xfrm>
            <a:off x="-1" y="-1"/>
            <a:ext cx="4891089" cy="685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83907CE-D364-4A72-B008-7EFA419EE2F3}"/>
              </a:ext>
            </a:extLst>
          </p:cNvPr>
          <p:cNvSpPr txBox="1"/>
          <p:nvPr/>
        </p:nvSpPr>
        <p:spPr>
          <a:xfrm>
            <a:off x="6751178" y="1091320"/>
            <a:ext cx="309777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2800" b="1">
                <a:solidFill>
                  <a:srgbClr val="0070C0"/>
                </a:solidFill>
              </a:rPr>
              <a:t>FISKALNI POSLOVI</a:t>
            </a:r>
          </a:p>
        </p:txBody>
      </p:sp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1"/>
              <a:t>Koordinacija upravljanja gotovinskim sredstvima i dugom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187EB-268D-4560-B263-CE7207A90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1" sz="2900">
                <a:solidFill>
                  <a:srgbClr val="002060"/>
                </a:solidFill>
              </a:rPr>
              <a:t>Potreban je integriraniji okvir</a:t>
            </a:r>
            <a:r>
              <a:rPr lang="hr-HR" dirty="1" sz="2900">
                <a:solidFill>
                  <a:srgbClr val="002060"/>
                </a:solidFill>
              </a:rPr>
              <a:t> </a:t>
            </a:r>
          </a:p>
          <a:p>
            <a:pPr marL="396875" lvl="2" indent="0">
              <a:buNone/>
            </a:pPr>
            <a:r>
              <a:rPr lang="hr-HR" dirty="1" sz="2600">
                <a:solidFill>
                  <a:schemeClr val="accent4">
                    <a:lumMod val="75000"/>
                  </a:schemeClr>
                </a:solidFill>
              </a:rPr>
              <a:t>Revidirati program zaduživanja u skladu s projekcijama gotovinskih tokova, ažurirati kalendar izdavanja i obavijestiti tržišta da si zajmodavci prilagode portfelj</a:t>
            </a:r>
          </a:p>
          <a:p>
            <a:pPr marL="396875" lvl="2" indent="0">
              <a:buNone/>
            </a:pPr>
            <a:r>
              <a:rPr lang="hr-HR" dirty="1" sz="2600">
                <a:solidFill>
                  <a:schemeClr val="accent4">
                    <a:lumMod val="75000"/>
                  </a:schemeClr>
                </a:solidFill>
              </a:rPr>
              <a:t>Tipične poteškoće s koordinacijom:</a:t>
            </a:r>
            <a:r>
              <a:rPr lang="hr-HR" dirty="1" sz="260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hr-HR" dirty="1" sz="2600">
                <a:solidFill>
                  <a:schemeClr val="accent4">
                    <a:lumMod val="75000"/>
                  </a:schemeClr>
                </a:solidFill>
              </a:rPr>
              <a:t>Datumi dospijeća odabrani tako da se izbjegnu tjedni i posebno dani velikih odljeva novca (npr. isplata plaća): umjesto ciljanih dana novčanih priljeva</a:t>
            </a:r>
            <a:r>
              <a:rPr lang="hr-HR" dirty="1" sz="260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hr-HR" dirty="1">
                <a:solidFill>
                  <a:srgbClr val="002060"/>
                </a:solidFill>
              </a:rPr>
              <a:t>Istražiti mogućnost pozajmljivanja kod neovisne fiskalne institucije</a:t>
            </a:r>
          </a:p>
          <a:p>
            <a:pPr marL="396875" lvl="2" indent="0">
              <a:buNone/>
            </a:pPr>
            <a:r>
              <a:rPr lang="hr-HR" dirty="1" sz="2600">
                <a:solidFill>
                  <a:schemeClr val="accent4">
                    <a:lumMod val="75000"/>
                  </a:schemeClr>
                </a:solidFill>
              </a:rPr>
              <a:t>Mogućnosti za smanjenje zaduženosti i koncesijsko financiranje?</a:t>
            </a:r>
          </a:p>
          <a:p>
            <a:r>
              <a:rPr lang="hr-HR" dirty="1">
                <a:solidFill>
                  <a:srgbClr val="002060"/>
                </a:solidFill>
              </a:rPr>
              <a:t>Poslovi upravljanja obvezama iz perspektive upravljanja gotovinskim sredstvima</a:t>
            </a:r>
          </a:p>
          <a:p>
            <a:pPr marL="396875" lvl="2" indent="0">
              <a:buNone/>
            </a:pPr>
            <a:r>
              <a:rPr lang="hr-HR" dirty="1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hr-HR" dirty="1" sz="2600">
                <a:solidFill>
                  <a:schemeClr val="accent4">
                    <a:lumMod val="75000"/>
                  </a:schemeClr>
                </a:solidFill>
              </a:rPr>
              <a:t>Razmjene obveznica idealno izbjegavaju otkup gotovinskih sredstava</a:t>
            </a:r>
          </a:p>
          <a:p>
            <a:r>
              <a:rPr lang="hr-HR" dirty="1">
                <a:solidFill>
                  <a:srgbClr val="002060"/>
                </a:solidFill>
              </a:rPr>
              <a:t>Koordinirati izdavanje s drugim javnim subjektima (npr. podnacionalne razine vlasti) kako bi se izbjeglo natjecanje</a:t>
            </a:r>
          </a:p>
          <a:p>
            <a:r>
              <a:rPr lang="hr-HR" dirty="1">
                <a:solidFill>
                  <a:srgbClr val="002060"/>
                </a:solidFill>
              </a:rPr>
              <a:t>Srednjoročno pratiti rizike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6BCF74-3158-4668-84F4-57C41F846E97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3306669445"/>
      </p:ext>
    </p:extLst>
  </p:cSld>
  <p:clrMapOvr>
    <a:masterClrMapping/>
  </p:clrMapOvr>
</p:sld>
</file>

<file path=ppt/slides/slide11.xml>﻿<?xml version="1.0" encoding="UTF-8" standalone="yes"?>
<p:sld xmlns:a="http://schemas.openxmlformats.org/drawingml/2006/main" xmlns:r="http://schemas.openxmlformats.org/officeDocument/2006/relationships" xmlns:p="http://schemas.openxmlformats.org/presentationml/2006/main"><p:cSld><p:spTree><p:nvGrpSpPr><p:cNvPr id="1" name=""/><p:cNvGrpSpPr/><p:nvPr/></p:nvGrpSpPr><p:grpSpPr><a:xfrm><a:off x="0" y="0"/><a:ext cx="0" cy="0"/><a:chOff x="0" y="0"/><a:chExt cx="0" cy="0"/></a:xfrm></p:grpSpPr><p:sp><p:nvSpPr><p:cNvPr id="2" name="Title 1"><a:extLst><a:ext uri="{FF2B5EF4-FFF2-40B4-BE49-F238E27FC236}"><a16:creationId xmlns:a16="http://schemas.microsoft.com/office/drawing/2014/main" id="{338BA6C5-46E9-2542-86E7-BBA1E556CB5F}"/></a:ext></a:extLst></p:cNvPr><p:cNvSpPr><a:spLocks noGrp="1"/></p:cNvSpPr><p:nvPr><p:ph type="title"/></p:nvPr></p:nvSpPr><p:spPr/><p:txBody><a:bodyPr/><a:lstStyle/><a:p><a:r><a:rPr lang="hr-HR" dirty="1"/><a:t>Dodatne informacije</a:t></a:r></a:p></p:txBody></p:sp><p:sp><p:nvSpPr><p:cNvPr id="3" name="Text Placeholder 2"><a:extLst><a:ext uri="{FF2B5EF4-FFF2-40B4-BE49-F238E27FC236}"><a16:creationId xmlns:a16="http://schemas.microsoft.com/office/drawing/2014/main" id="{6FBCE7DF-D409-474D-9579-B16CABE4451E}"/></a:ext></a:extLst></p:cNvPr><p:cNvSpPr><a:spLocks noGrp="1"/></p:cNvSpPr><p:nvPr><p:ph type="body" sz="quarter" idx="11"/></p:nvPr></p:nvSpPr><p:spPr><a:xfrm><a:off x="4197363" y="1256909"/><a:ext cx="6523964" cy="4088749"/></a:xfrm></p:spPr><p:txBody><a:bodyPr><a:normAutofit fontScale="92500" lnSpcReduction="20000"/></a:bodyPr><a:lstStyle/><a:p><a:pPr><a:spcBef><a:spcPts val="4800"/></a:spcBef></a:pPr><a:r><a:rPr lang="hr-HR" dirty="1" sz="1600"/><a:t>Sažetak hitnog pozajmljivanja MMF-a</a:t></a:r><a:br><a:rPr lang="hr-HR" dirty="1" sz="1600"/></a:br><a:r><a:rPr lang="hr-HR" dirty="1" sz="1400"><a:solidFill><a:schemeClr val="bg2"/></a:solidFill><a:hlinkClick r:id="rId3"><a:extLst><a:ext uri="{A12FA001-AC4F-418D-AE19-62706E023703}"><ahyp:hlinkClr xmlns:ahyp="http://schemas.microsoft.com/office/drawing/2018/hyperlinkcolor" val="tx"/></a:ext></a:extLst></a:rPr><a:t>https://www.imf.org/en/Topics/imf-and-covid19/COVID-Lending-Tracker</a:t></a:r><a:br><a:rPr lang="hr-HR" dirty="1" sz="1400"><a:solidFill><a:schemeClr val="bg2"/></a:solidFill></a:rPr></a:br><a:br><a:rPr lang="hr-HR" dirty="1" sz="1600"/></a:br><a:br><a:rPr lang="hr-HR" dirty="1" sz="1600"/></a:br><a:r><a:rPr lang="hr-HR" dirty="1" sz="1600"/><a:t>Izvješća o politici o tome kako se pripremiti i suočiti s krizom</a:t></a:r><a:br><a:rPr lang="hr-HR" dirty="1" sz="1600"/></a:br><a:r><a:rPr lang="hr-HR" dirty="1" sz="1400"><a:solidFill><a:schemeClr val="bg2"/></a:solidFill><a:hlinkClick r:id="rId4"><a:extLst><a:ext uri="{A12FA001-AC4F-418D-AE19-62706E023703}"><ahyp:hlinkClr xmlns:ahyp="http://schemas.microsoft.com/office/drawing/2018/hyperlinkcolor" val="tx"/></a:ext></a:extLst></a:rPr><a:t>https://www.imf.org/en/Publications/SPROLLs/covid19-special-notes</a:t></a:r><a:br><a:rPr lang="hr-HR" dirty="1" sz="1600"/></a:br><a:br><a:rPr lang="hr-HR" dirty="1" sz="1600"/></a:br><a:br><a:rPr lang="hr-HR" dirty="1" sz="1600"/></a:br><a:r><a:rPr lang="hr-HR" dirty="1" sz="1600"/><a:t>Sustav za praćenje politika mjera odgovora </a:t></a:r><a:br><a:rPr lang="hr-HR" dirty="1" sz="1600"/></a:br><a:r><a:rPr lang="hr-HR" dirty="1" sz="1400"><a:solidFill><a:schemeClr val="bg2"/></a:solidFill><a:hlinkClick r:id="rId5"><a:extLst><a:ext uri="{A12FA001-AC4F-418D-AE19-62706E023703}"><ahyp:hlinkClr xmlns:ahyp="http://schemas.microsoft.com/office/drawing/2018/hyperlinkcolor" val="tx"/></a:ext></a:extLst></a:rPr><a:t>https://www.imf.org/en/Topics/imf-and-covid19/Policy-Responses-to-COVID-19</a:t></a:r><a:r><a:rPr lang="hr-HR" dirty="1" sz="1400"><a:solidFill><a:schemeClr val="bg2"/></a:solidFill></a:rPr><a:t> </a:t></a:r></a:p><a:p><a:br><a:rPr lang="hr-HR" dirty="1" sz="1600"/></a:br><a:r><a:rPr lang="hr-HR" dirty="1" sz="1600"/><a:t>Sažetak instrumenata pozajmljivanja</a:t></a:r><a:br><a:rPr lang="hr-HR" dirty="1" sz="1600"/></a:br><a:r><a:rPr lang="hr-HR" dirty="1" sz="1400"><a:solidFill><a:schemeClr val="bg2"/></a:solidFill><a:hlinkClick r:id="rId6"><a:extLst><a:ext uri="{A12FA001-AC4F-418D-AE19-62706E023703}"><ahyp:hlinkClr xmlns:ahyp="http://schemas.microsoft.com/office/drawing/2018/hyperlinkcolor" val="tx"/></a:ext></a:extLst></a:rPr><a:t>https://www.imf.org/en/About/Factsheets/Sheets/2020/02/28/how-the-imf-can-help-countries-address-the-economic-impact-of-coronavirus</a:t></a:r><a:r><a:rPr lang="hr-HR" dirty="1" sz="1400"><a:solidFill><a:schemeClr val="bg2"/></a:solidFill></a:rPr><a:t> </a:t></a:r></a:p><a:p><a:r><a:rPr lang="hr-HR" dirty="1"/><a:t>MMF Fiscal Monitor</a:t></a:r></a:p><a:p><a:r><a:rPr lang="hr-HR" dirty="1" sz="1600"><a:solidFill><a:schemeClr val="bg2"/></a:solidFill><a:hlinkClick r:id="rId7"><a:extLst><a:ext uri="{A12FA001-AC4F-418D-AE19-62706E023703}"><ahyp:hlinkClr xmlns:ahyp="http://schemas.microsoft.com/office/drawing/2018/hyperlinkcolor" val="tx"/></a:ext></a:extLst></a:rPr><a:t>https://www.imf.org/en/Publications/FM/Issues/2020/04/06/fiscal-monitor-april-2020</a:t></a:r></a:p><a:p><a:endParaRPr lang="en-US" sz="1600" dirty="0"><a:solidFill><a:schemeClr val="bg2"/></a:solidFill></a:endParaRPr></a:p></p:txBody></p:sp><p:pic><p:nvPicPr><p:cNvPr id="9" name="Picture 8"><a:extLst><a:ext uri="{FF2B5EF4-FFF2-40B4-BE49-F238E27FC236}"><a16:creationId xmlns:a16="http://schemas.microsoft.com/office/drawing/2014/main" id="{CBA38658-9D96-4076-B721-46802077BCD4}"/></a:ext></a:extLst></p:cNvPr><p:cNvPicPr><a:picLocks noChangeAspect="1"/></p:cNvPicPr><p:nvPr/></p:nvPicPr><p:blipFill><a:blip r:embed="rId8"/><a:stretch><a:fillRect/></a:stretch></p:blipFill><p:spPr><a:xfrm><a:off x="1236662" y="1384625"/><a:ext cx="1998970" cy="4088749"/></a:xfrm><a:prstGeom prst="rect"><a:avLst/></a:prstGeom></p:spPr></p:pic><p:sp><p:nvSpPr><p:cNvPr id="12" name="TextBox 11"><a:extLst><a:ext uri="{FF2B5EF4-FFF2-40B4-BE49-F238E27FC236}"><a16:creationId xmlns:a16="http://schemas.microsoft.com/office/drawing/2014/main" id="{AEA328C4-9013-42B0-A82B-8094D1A173DE}"/></a:ext></a:extLst></p:cNvPr><p:cNvSpPr txBox="1"/><p:nvPr/></p:nvSpPr><p:spPr><a:xfrm><a:off x="1310615" y="4737737"/><a:ext cx="1914640" cy="461665"/></a:xfrm><a:prstGeom prst="rect"><a:avLst/></a:prstGeom><a:solidFill><a:srgbClr val="E3424A"/></a:solidFill></p:spPr><p:txBody><a:bodyPr wrap="square" rtlCol="0"><a:spAutoFit/></a:bodyPr><a:lstStyle/><a:p><a:r><a:rPr lang="hr-HR" dirty="1" sz="800"><a:solidFill><a:schemeClr val="bg1"/></a:solidFill></a:rPr><a:t>Kako MMF može pomoći zemljama u suočavanju s ekonomskim posljedicama pandemije koronavirusne bolesti</a:t></a:r></a:p></p:txBody></p:sp><p:pic><p:nvPicPr><p:cNvPr id="4" name="Picture 3"><a:extLst><a:ext uri="{FF2B5EF4-FFF2-40B4-BE49-F238E27FC236}"><a16:creationId xmlns:a16="http://schemas.microsoft.com/office/drawing/2014/main" id="{81311A33-CEEB-41A2-BDEB-B55974703FF3}"/></a:ext></a:extLst></p:cNvPr><p:cNvPicPr><a:picLocks noChangeAspect="1"/></p:cNvPicPr><p:nvPr/></p:nvPicPr><p:blipFill><a:blip r:embed="rId9"/><a:stretch><a:fillRect/></a:stretch></p:blipFill><p:spPr><a:xfrm><a:off x="1236663" y="5775866"/><a:ext cx="1970828" cy="518204"/></a:xfrm><a:prstGeom prst="rect"><a:avLst/></a:prstGeom></p:spPr></p:pic><p:sp><p:nvSpPr><p:cNvPr id="6" name="TextBox 5"><a:extLst><a:ext uri="{FF2B5EF4-FFF2-40B4-BE49-F238E27FC236}"><a16:creationId xmlns:a16="http://schemas.microsoft.com/office/drawing/2014/main" id="{C9EDB8E7-A63E-4210-9AB5-5715A2B44071}"/></a:ext></a:extLst></p:cNvPr><p:cNvSpPr txBox="1"/><p:nvPr/></p:nvSpPr><p:spPr><a:xfrm><a:off x="0" y="6566744"/><a:ext cx="2621230" cy="261610"/></a:xfrm><a:prstGeom prst="rect"><a:avLst/></a:prstGeom><a:solidFill><a:srgbClr val="004C97"/></a:solidFill></p:spPr><p:txBody><a:bodyPr wrap="none" rtlCol="0"><a:spAutoFit/></a:bodyPr><a:lstStyle/><a:p><a:r><a:rPr lang="hr-HR" dirty="1" sz="1100" b="1"><a:solidFill><a:srgbClr val="52CCFF"/></a:solidFill></a:rPr><a:t>MEĐUNARODNI MONETARNI FOND</a:t></a:r></a:p></p:txBody></p:sp><p:sp><p:nvSpPr><p:cNvPr id="7" name="TextBox 6"><a:extLst><a:ext uri="{FF2B5EF4-FFF2-40B4-BE49-F238E27FC236}"><a16:creationId xmlns:a16="http://schemas.microsoft.com/office/drawing/2014/main" id="{62EAD16B-7105-4C35-8F5D-07C42CDE2D2C}"/></a:ext></a:extLst></p:cNvPr><p:cNvSpPr txBox="1"/><p:nvPr/></p:nvSpPr><p:spPr><a:xfrm><a:off x="1310615" y="5775390"/><a:ext cx="1462755" cy="523220"/></a:xfrm><a:prstGeom prst="rect"><a:avLst/></a:prstGeom><a:solidFill><a:srgbClr val="5C2777"/></a:solidFill></p:spPr><p:txBody><a:bodyPr wrap="square" rtlCol="0"><a:spAutoFit/></a:bodyPr><a:lstStyle/><a:p><a:r><a:rPr lang="hr-HR" dirty="1" sz="1400" b="1"><a:solidFill><a:schemeClr val="bg1"/></a:solidFill></a:rPr><a:t>FISCAL MONITOR</a:t></a:r></a:p></p:txBody></p:sp><p:sp><p:nvSpPr><p:cNvPr id="8" name="TextBox 7"><a:extLst><a:ext uri="{FF2B5EF4-FFF2-40B4-BE49-F238E27FC236}"><a16:creationId xmlns:a16="http://schemas.microsoft.com/office/drawing/2014/main" id="{10AAD326-AA1C-4B2A-83B7-87C511777F69}"/></a:ext></a:extLst></p:cNvPr><p:cNvSpPr txBox="1"/><p:nvPr/></p:nvSpPr><p:spPr><a:xfrm><a:off x="1278827" y="2123700"/><a:ext cx="1914640" cy="307777"/></a:xfrm><a:prstGeom prst="rect"><a:avLst/></a:prstGeom><a:solidFill><a:schemeClr val="bg1"/></a:solidFill></p:spPr><p:txBody><a:bodyPr wrap="square" rtlCol="0"><a:spAutoFit/></a:bodyPr><a:lstStyle/><a:p><a:r><a:rPr lang="hr-HR" dirty="1" sz="700"><a:solidFill><a:schemeClr val="bg1"><a:lumMod val="10000"/></a:schemeClr></a:solidFill></a:rPr><a:t>HITNA FINANCIJSKA POMOĆ PREMA REGIJI</a:t></a:r></a:p></p:txBody></p:sp><p:sp><p:nvSpPr><p:cNvPr id="10" name="TextBox 9"><a:extLst><a:ext uri="{FF2B5EF4-FFF2-40B4-BE49-F238E27FC236}"><a16:creationId xmlns:a16="http://schemas.microsoft.com/office/drawing/2014/main" id="{C83D1055-F4F5-4D74-8C66-2011A9D22104}"/></a:ext></a:extLst></p:cNvPr><p:cNvSpPr txBox="1"/><p:nvPr/></p:nvSpPr><p:spPr><a:xfrm><a:off x="1264757" y="3221250"/><a:ext cx="1914640" cy="415498"/></a:xfrm><a:prstGeom prst="rect"><a:avLst/></a:prstGeom><a:solidFill><a:schemeClr val="bg1"/></a:solidFill></p:spPr><p:txBody><a:bodyPr wrap="square" rtlCol="0"><a:spAutoFit/></a:bodyPr><a:lstStyle/><a:p><a:r><a:rPr lang="hr-HR" dirty="1" sz="700"><a:solidFill><a:schemeClr val="bg1"><a:lumMod val="10000"/></a:schemeClr></a:solidFill></a:rPr><a:t>NAPOMENE:</a:t></a:r><a:r><a:rPr lang="hr-HR" dirty="1" sz="700"><a:solidFill><a:schemeClr val="bg1"><a:lumMod val="10000"/></a:schemeClr></a:solidFill></a:rPr><a:t> </a:t></a:r><a:r><a:rPr lang="hr-HR" dirty="1" sz="700"><a:solidFill><a:schemeClr val="bg1"><a:lumMod val="10000"/></a:schemeClr></a:solidFill></a:rPr><a:t>KAKO VLADE MOGU PRUŽITI PODRŠKU OSOBAMA I PODUZEĆIMA TIJEKOM PANDEMIJE BOLESTI COVID-19</a:t></a:r></a:p></p:txBody></p:sp><p:sp><p:nvSpPr><p:cNvPr id="11" name="TextBox 10"><a:extLst><a:ext uri="{FF2B5EF4-FFF2-40B4-BE49-F238E27FC236}"><a16:creationId xmlns:a16="http://schemas.microsoft.com/office/drawing/2014/main" id="{69D6C505-C333-44B5-9A68-F09195869DCC}"/></a:ext></a:extLst></p:cNvPr><p:cNvSpPr txBox="1"/><p:nvPr/></p:nvSpPr><p:spPr><a:xfrm><a:off x="1264757" y="4322239"/><a:ext cx="1914640" cy="415498"/></a:xfrm><a:prstGeom prst="rect"><a:avLst/></a:prstGeom><a:solidFill><a:schemeClr val="bg1"/></a:solidFill></p:spPr><p:txBody><a:bodyPr wrap="square" rtlCol="0"><a:spAutoFit/></a:bodyPr><a:lstStyle/><a:p><a:r><a:rPr lang="hr-HR" dirty="1" sz="700"><a:solidFill><a:schemeClr val="bg1"><a:lumMod val="10000"/></a:schemeClr></a:solidFill></a:rPr><a:t>SUSTAV ZA PRAĆENJE POLITIKA:</a:t></a:r><a:r><a:rPr lang="hr-HR" dirty="1" sz="700"><a:solidFill><a:schemeClr val="bg1"><a:lumMod val="10000"/></a:schemeClr></a:solidFill></a:rPr><a:t> </a:t></a:r><a:r><a:rPr lang="hr-HR" dirty="1" sz="700"><a:solidFill><a:schemeClr val="bg1"><a:lumMod val="10000"/></a:schemeClr></a:solidFill></a:rPr><a:t>GOSPODARSKI ODGOVORI 193 DRŽAVE NA KORONAVIRUSNU BOLEST COVID-19</a:t></a:r></a:p></p:txBody></p:sp></p:spTree><p:extLst><p:ext uri="{BB962C8B-B14F-4D97-AF65-F5344CB8AC3E}"><p14:creationId xmlns:p14="http://schemas.microsoft.com/office/powerpoint/2010/main" val="1631762192"/></p:ext></p:extLst></p:cSld><p:clrMapOvr><a:masterClrMapping/></p:clrMapOvr><p:transition><p:fade/></p:transition>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1"/>
              <a:t>Pregled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45AB3C-D5FF-44C2-A330-A7880DF8FCF5}"/>
              </a:ext>
            </a:extLst>
          </p:cNvPr>
          <p:cNvSpPr/>
          <p:nvPr/>
        </p:nvSpPr>
        <p:spPr>
          <a:xfrm>
            <a:off x="923277" y="1411549"/>
            <a:ext cx="94369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romanUcPeriod"/>
            </a:pPr>
            <a:r>
              <a:rPr lang="hr-HR" dirty="1" sz="2400" b="1">
                <a:solidFill>
                  <a:srgbClr val="002060"/>
                </a:solidFill>
              </a:rPr>
              <a:t>Izazovi i mogućnosti koje predstavlja kriza</a:t>
            </a:r>
          </a:p>
          <a:p>
            <a:pPr marL="514350" lvl="0" indent="-514350">
              <a:buAutoNum type="romanUcPeriod"/>
            </a:pP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AutoNum type="romanUcPeriod"/>
            </a:pPr>
            <a:r>
              <a:rPr lang="hr-HR" dirty="1" sz="2400" b="1">
                <a:solidFill>
                  <a:srgbClr val="002060"/>
                </a:solidFill>
              </a:rPr>
              <a:t>Što mogu učiniti upravitelji gotovinskih sredstava kako bi se najbolje iskoristili dostupni izvori likvidnosti?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 dirty="1" sz="2400">
                <a:solidFill>
                  <a:srgbClr val="002060"/>
                </a:solidFill>
              </a:rPr>
              <a:t>Konsolidacija gotovinskih sredstava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 dirty="1" sz="2400">
                <a:solidFill>
                  <a:srgbClr val="002060"/>
                </a:solidFill>
              </a:rPr>
              <a:t>Projekcije gotovinskih tokova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 dirty="1" sz="2400">
                <a:solidFill>
                  <a:srgbClr val="002060"/>
                </a:solidFill>
              </a:rPr>
              <a:t>Upravljanje gotovinskim saldom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hr-HR" dirty="1" sz="2400">
                <a:solidFill>
                  <a:srgbClr val="002060"/>
                </a:solidFill>
              </a:rPr>
              <a:t>Institucijski i organizacijski aranžmani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576263" lvl="1" indent="-342900">
              <a:buFontTx/>
              <a:buChar char="-"/>
            </a:pP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B625DD-36B6-48B8-B57C-D42D49FC1D65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129874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1"/>
              <a:t>Izazovno vrijeme za ministarstva financija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627890-F2D0-4A8E-8322-C8B33BDF3FC8}"/>
              </a:ext>
            </a:extLst>
          </p:cNvPr>
          <p:cNvSpPr/>
          <p:nvPr/>
        </p:nvSpPr>
        <p:spPr>
          <a:xfrm>
            <a:off x="923277" y="1411549"/>
            <a:ext cx="94369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dirty="1" sz="2400" b="1">
                <a:solidFill>
                  <a:srgbClr val="002060"/>
                </a:solidFill>
              </a:rPr>
              <a:t>Hitan odgovor</a:t>
            </a:r>
          </a:p>
          <a:p>
            <a:pPr marL="576263" lvl="1" indent="-342900">
              <a:buFontTx/>
              <a:buChar char="-"/>
            </a:pPr>
            <a:r>
              <a:rPr lang="hr-HR" dirty="1" sz="2400">
                <a:solidFill>
                  <a:srgbClr val="002060"/>
                </a:solidFill>
              </a:rPr>
              <a:t>Omogućavanje usluga zdravstva i socijalne skrbi</a:t>
            </a:r>
          </a:p>
          <a:p>
            <a:pPr marL="576263" lvl="1" indent="-342900">
              <a:buFontTx/>
              <a:buChar char="-"/>
            </a:pPr>
            <a:r>
              <a:rPr lang="hr-HR" dirty="1" sz="2400">
                <a:solidFill>
                  <a:srgbClr val="002060"/>
                </a:solidFill>
              </a:rPr>
              <a:t>Omogućavanje učinkovitog funkcioniranja vlade</a:t>
            </a:r>
          </a:p>
          <a:p>
            <a:pPr lvl="1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r>
              <a:rPr lang="hr-HR" dirty="1" sz="2400" b="1">
                <a:solidFill>
                  <a:srgbClr val="002060"/>
                </a:solidFill>
              </a:rPr>
              <a:t>Podrška odgovorima u obliku politike za podupiranje gospodarstva</a:t>
            </a:r>
          </a:p>
          <a:p>
            <a:pPr marL="576263" lvl="1" indent="-342900">
              <a:buFontTx/>
              <a:buChar char="-"/>
            </a:pPr>
            <a:r>
              <a:rPr lang="hr-HR" dirty="1" sz="2400">
                <a:solidFill>
                  <a:srgbClr val="002060"/>
                </a:solidFill>
              </a:rPr>
              <a:t>Politike za potporu pojedincima, poduzećima, likvidnosti tržišta</a:t>
            </a:r>
          </a:p>
          <a:p>
            <a:pPr marL="233363" lvl="1"/>
            <a:endParaRPr lang="en-US" sz="2400" dirty="0">
              <a:solidFill>
                <a:srgbClr val="002060"/>
              </a:solidFill>
            </a:endParaRPr>
          </a:p>
          <a:p>
            <a:pPr lvl="0"/>
            <a:r>
              <a:rPr lang="hr-HR" dirty="1" sz="2400" b="1">
                <a:solidFill>
                  <a:srgbClr val="002060"/>
                </a:solidFill>
              </a:rPr>
              <a:t>Zaštita srednjoročne fiskalne održivosti</a:t>
            </a:r>
          </a:p>
          <a:p>
            <a:pPr marL="576263" lvl="1" indent="-342900">
              <a:buFontTx/>
              <a:buChar char="-"/>
            </a:pPr>
            <a:r>
              <a:rPr lang="hr-HR" dirty="1" sz="2400">
                <a:solidFill>
                  <a:srgbClr val="002060"/>
                </a:solidFill>
              </a:rPr>
              <a:t>Upravljanje odgovorima u obliku politike, fiskalnim rizicima (novim i starim)</a:t>
            </a:r>
            <a:r>
              <a:rPr lang="hr-HR" dirty="1" sz="2400">
                <a:solidFill>
                  <a:srgbClr val="002060"/>
                </a:solidFill>
              </a:rPr>
              <a:t> </a:t>
            </a:r>
          </a:p>
          <a:p>
            <a:pPr marL="576263" lvl="1" indent="-342900">
              <a:buFontTx/>
              <a:buChar char="-"/>
            </a:pPr>
            <a:endParaRPr lang="en-US" sz="2400" dirty="0">
              <a:solidFill>
                <a:srgbClr val="002060"/>
              </a:solidFill>
            </a:endParaRPr>
          </a:p>
          <a:p>
            <a:pPr marL="233363" lvl="1"/>
            <a:r>
              <a:rPr lang="hr-HR" dirty="1" sz="2400" b="1" i="1">
                <a:solidFill>
                  <a:schemeClr val="accent4">
                    <a:lumMod val="75000"/>
                  </a:schemeClr>
                </a:solidFill>
              </a:rPr>
              <a:t>Ispunjavanje dugoročnih potreba za gotovinskim sredstvima</a:t>
            </a:r>
          </a:p>
          <a:p>
            <a:pPr marL="576263" lvl="1" indent="-342900">
              <a:buFontTx/>
              <a:buChar char="-"/>
            </a:pP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CFC863-F63B-4C4D-84A9-F5512F2B0DA2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185369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1"/>
              <a:t>Kriza predstavlja i mogućnosti i izazove za upravljanje gotovinom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8F4C318-4D01-4B3E-BE9D-29D10F91E57D}"/>
              </a:ext>
            </a:extLst>
          </p:cNvPr>
          <p:cNvGrpSpPr/>
          <p:nvPr/>
        </p:nvGrpSpPr>
        <p:grpSpPr>
          <a:xfrm>
            <a:off x="1051039" y="1409127"/>
            <a:ext cx="9850132" cy="4966735"/>
            <a:chOff x="1436050" y="2048412"/>
            <a:chExt cx="9850132" cy="415069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775347D-7AC2-4DE5-831E-53422B647594}"/>
                </a:ext>
              </a:extLst>
            </p:cNvPr>
            <p:cNvGrpSpPr/>
            <p:nvPr/>
          </p:nvGrpSpPr>
          <p:grpSpPr>
            <a:xfrm>
              <a:off x="1466288" y="5318768"/>
              <a:ext cx="9259424" cy="880340"/>
              <a:chOff x="1694811" y="4841690"/>
              <a:chExt cx="9259424" cy="880340"/>
            </a:xfrm>
          </p:grpSpPr>
          <p:sp>
            <p:nvSpPr>
              <p:cNvPr id="6" name="Isosceles Triangle 5">
                <a:extLst>
                  <a:ext uri="{FF2B5EF4-FFF2-40B4-BE49-F238E27FC236}">
                    <a16:creationId xmlns:a16="http://schemas.microsoft.com/office/drawing/2014/main" id="{8D6A1AB5-C5CF-4B70-AF17-6F01FC0911D8}"/>
                  </a:ext>
                </a:extLst>
              </p:cNvPr>
              <p:cNvSpPr/>
              <p:nvPr/>
            </p:nvSpPr>
            <p:spPr>
              <a:xfrm>
                <a:off x="5792855" y="4877204"/>
                <a:ext cx="606287" cy="84482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20AEA4C-3AB6-4772-8291-84F42E18CFA1}"/>
                  </a:ext>
                </a:extLst>
              </p:cNvPr>
              <p:cNvSpPr/>
              <p:nvPr/>
            </p:nvSpPr>
            <p:spPr>
              <a:xfrm rot="570193">
                <a:off x="1694811" y="4841690"/>
                <a:ext cx="9259424" cy="2468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5D0E2893-610D-43EA-AA70-D283E8B9DC50}"/>
                </a:ext>
              </a:extLst>
            </p:cNvPr>
            <p:cNvSpPr txBox="1">
              <a:spLocks/>
            </p:cNvSpPr>
            <p:nvPr/>
          </p:nvSpPr>
          <p:spPr>
            <a:xfrm>
              <a:off x="1436050" y="2048412"/>
              <a:ext cx="4572000" cy="2565416"/>
            </a:xfrm>
            <a:ln/>
          </p:spPr>
          <p:txBody>
            <a:bodyPr>
              <a:noAutofit/>
            </a:bodyPr>
            <a:lstStyle>
              <a:defPPr>
                <a:defRPr lang="en-US"/>
              </a:defPPr>
              <a:lvl1pPr marL="0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57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14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72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628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85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942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100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257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hr-HR" dirty="1">
                  <a:solidFill>
                    <a:srgbClr val="C00000"/>
                  </a:solidFill>
                </a:rPr>
                <a:t>Upravljanje gotovinom dobiva na važnosti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Ključno za podršku potrošnji povezanoj s krizom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Osiguravanje pravovremene isplate obveza vlade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Povećanje važnosti koordinacije među upraviteljima gotovinskih sredstava, upravitelja duga i drugim relevantnim odjelima i resornim ministarstvima Ministarstva financija i monetarnom vlasti</a:t>
              </a:r>
              <a:r>
                <a:rPr lang="hr-HR" dirty="1">
                  <a:solidFill>
                    <a:srgbClr val="002060"/>
                  </a:solidFill>
                </a:rPr>
                <a:t> </a:t>
              </a:r>
            </a:p>
          </p:txBody>
        </p:sp>
        <p:sp>
          <p:nvSpPr>
            <p:cNvPr id="9" name="Text Placeholder 3">
              <a:extLst>
                <a:ext uri="{FF2B5EF4-FFF2-40B4-BE49-F238E27FC236}">
                  <a16:creationId xmlns:a16="http://schemas.microsoft.com/office/drawing/2014/main" id="{9276ED3A-E512-47E6-8DCE-8FF9683872B2}"/>
                </a:ext>
              </a:extLst>
            </p:cNvPr>
            <p:cNvSpPr txBox="1">
              <a:spLocks/>
            </p:cNvSpPr>
            <p:nvPr/>
          </p:nvSpPr>
          <p:spPr>
            <a:xfrm>
              <a:off x="6714182" y="2761872"/>
              <a:ext cx="4572000" cy="301482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314" rtl="0" eaLnBrk="1" latinLnBrk="0" hangingPunct="1">
                <a:spcBef>
                  <a:spcPts val="2400"/>
                </a:spcBef>
                <a:buClr>
                  <a:schemeClr val="accent1"/>
                </a:buClr>
                <a:buSzPct val="110000"/>
                <a:buFont typeface="Wingdings" charset="2"/>
                <a:buNone/>
                <a:tabLst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3363" indent="-233363" algn="l" defTabSz="914314" rtl="0" eaLnBrk="1" latinLnBrk="0" hangingPunct="1">
                <a:spcBef>
                  <a:spcPts val="600"/>
                </a:spcBef>
                <a:buClr>
                  <a:srgbClr val="C00000"/>
                </a:buClr>
                <a:buSzPct val="10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lvl2pPr>
              <a:lvl3pPr marL="458788" indent="-225425" algn="l" defTabSz="914314" rtl="0" eaLnBrk="1" latinLnBrk="0" hangingPunct="1">
                <a:spcBef>
                  <a:spcPts val="600"/>
                </a:spcBef>
                <a:buClr>
                  <a:srgbClr val="002060"/>
                </a:buClr>
                <a:buSzPct val="10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lvl3pPr>
              <a:lvl4pPr marL="692150" indent="-233363" algn="l" defTabSz="914314" rtl="0" eaLnBrk="1" latinLnBrk="0" hangingPunct="1">
                <a:spcBef>
                  <a:spcPts val="600"/>
                </a:spcBef>
                <a:buClr>
                  <a:srgbClr val="ED7D31"/>
                </a:buClr>
                <a:buSzPct val="100000"/>
                <a:buFont typeface="LucidaGrande" charset="0"/>
                <a:buChar char="◆"/>
                <a:tabLst/>
                <a:defRPr sz="1800" kern="1200">
                  <a:solidFill>
                    <a:srgbClr val="ED7D31"/>
                  </a:solidFill>
                  <a:latin typeface="+mn-lt"/>
                  <a:ea typeface="+mn-ea"/>
                  <a:cs typeface="+mn-cs"/>
                </a:defRPr>
              </a:lvl4pPr>
              <a:lvl5pPr marL="917575" indent="-225425" algn="l" defTabSz="914314" rtl="0" eaLnBrk="1" latinLnBrk="0" hangingPunct="1">
                <a:spcBef>
                  <a:spcPts val="600"/>
                </a:spcBef>
                <a:buClr>
                  <a:schemeClr val="bg1">
                    <a:lumMod val="50000"/>
                  </a:schemeClr>
                </a:buClr>
                <a:buFont typeface=".HelveticaNeueDeskInterface-Regular"/>
                <a:buChar char="●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364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522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679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835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>
                <a:buNone/>
              </a:pPr>
              <a:r>
                <a:rPr lang="hr-HR" dirty="1" sz="1800"/>
                <a:t>Izazovi i rizici su se povećali</a:t>
              </a:r>
            </a:p>
            <a:p>
              <a:pPr lvl="2"/>
              <a:r>
                <a:rPr lang="hr-HR" dirty="1"/>
                <a:t>Veće potrebe za financiranjem zbog pada prihoda i (više) potrošnje povezane s krizom</a:t>
              </a:r>
            </a:p>
            <a:p>
              <a:pPr lvl="2"/>
              <a:r>
                <a:rPr lang="hr-HR" dirty="1"/>
                <a:t>Povećana nesigurnost i volatilnost gotovinskih tokova vlade</a:t>
              </a:r>
            </a:p>
            <a:p>
              <a:pPr lvl="2"/>
              <a:r>
                <a:rPr lang="hr-HR" dirty="1"/>
                <a:t>Ograničen pristup financijskim tržištima</a:t>
              </a:r>
            </a:p>
            <a:p>
              <a:pPr lvl="2"/>
              <a:r>
                <a:rPr lang="hr-HR" dirty="1"/>
                <a:t>Ostvarenje visokih rizika</a:t>
              </a:r>
            </a:p>
            <a:p>
              <a:endParaRPr lang="en-US" sz="18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C5CB0C4-6E16-4026-A2EB-ABA5ED1696A7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87512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0E2829-FA75-4F34-8433-3FC718C3C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76" y="39686"/>
            <a:ext cx="11278269" cy="1118064"/>
          </a:xfrm>
        </p:spPr>
        <p:txBody>
          <a:bodyPr>
            <a:normAutofit fontScale="90000"/>
          </a:bodyPr>
          <a:lstStyle/>
          <a:p>
            <a:r>
              <a:rPr lang="hr-HR" dirty="1"/>
              <a:t>Što mogu učiniti upravitelji gotovinskih sredstava kako bi se najbolje iskoristili dostupni izvori likvidnosti?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905F655-E181-4E3C-85F7-4376BE583A51}"/>
              </a:ext>
            </a:extLst>
          </p:cNvPr>
          <p:cNvGraphicFramePr/>
          <p:nvPr/>
        </p:nvGraphicFramePr>
        <p:xfrm>
          <a:off x="697832" y="1157750"/>
          <a:ext cx="10190747" cy="525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49CCE08-CE35-4A37-8C0A-A120EE2D1B92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38545526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1"/>
              <a:t>Konsolidacija gotovinskih sredstava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934213"/>
              </p:ext>
            </p:extLst>
          </p:nvPr>
        </p:nvGraphicFramePr>
        <p:xfrm>
          <a:off x="609600" y="1019933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434840" y="1209729"/>
            <a:ext cx="763524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dirty="1" sz="2000" b="1">
                <a:solidFill>
                  <a:srgbClr val="700000"/>
                </a:solidFill>
              </a:rPr>
              <a:t>Problemi koje je potrebno uzeti u obzir: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dirty="1" sz="2000">
                <a:solidFill>
                  <a:srgbClr val="700000"/>
                </a:solidFill>
              </a:rPr>
              <a:t>Države s JRR-om u odnosu na države bez JRR-a</a:t>
            </a:r>
            <a:r>
              <a:rPr lang="hr-HR" dirty="1" sz="2000">
                <a:solidFill>
                  <a:srgbClr val="700000"/>
                </a:solidFill>
              </a:rPr>
              <a:t> 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b="1" dirty="0">
              <a:solidFill>
                <a:srgbClr val="700000"/>
              </a:solidFill>
              <a:latin typeface="Arial" panose="020B0604020202020204"/>
            </a:endParaRP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Postoje li bankovni računi za MOA-e i izvanproračunske fondove centralne vlade izvan kontrole riznice?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Postoji li prostor za poboljšanje u aranžmanima prijenosa iz poslovnih banaka na račun glavne riznice u središnjoj banci?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Postoji li prostor za ugovaranje kreditnih linija s bankama za zemlje koje se oslanjaju na raspodjelu gotovinskih sredstava kako bi se osiguralo neometano pružanje ključnih javnih usluga?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Postoje li neangažirana gotovinska sredstva u državnim poduzećima, izvanproračunskim fondovima, mirovinskim fondovima itd.?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Postoje li odvojeni bankovni računi za prikupljanje prihoda i izdataka u vezi s koronavirusnom bolešću COVID-19?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Internetski pristup bankovnim računima?</a:t>
            </a: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A10CD3-C49B-424C-B185-0E65D6A4CFCA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112090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1"/>
              <a:t>Projekcija gotovinskih tokova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820778"/>
              </p:ext>
            </p:extLst>
          </p:nvPr>
        </p:nvGraphicFramePr>
        <p:xfrm>
          <a:off x="609600" y="1019933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495800" y="929689"/>
            <a:ext cx="777358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dirty="1" sz="2000" b="1">
                <a:solidFill>
                  <a:srgbClr val="700000"/>
                </a:solidFill>
              </a:rPr>
              <a:t>Problemi koje je potrebno uzeti u obzir</a:t>
            </a:r>
            <a:r>
              <a:rPr lang="hr-HR" dirty="1" sz="2000" b="1">
                <a:solidFill>
                  <a:srgbClr val="700000"/>
                </a:solidFill>
                <a:latin typeface="Arial" panose="020B0604020202020204"/>
              </a:rPr>
              <a:t>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dirty="1" sz="2000">
                <a:solidFill>
                  <a:srgbClr val="700000"/>
                </a:solidFill>
                <a:latin typeface="Arial" panose="020B0604020202020204"/>
              </a:rPr>
              <a:t>Prikupljanje informacija za projekcije gotovinskih sredstava „odozgo prema dolje“ i „odozdo prema gore“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Jesu li prepoznate kakve ključne kontaktne točke za pravovremene novosti o hitnoj potrošnji, financiranju (razvojni partneri, neovisne fiskalne institucije)?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Postoje li izravni komunikacijski kanali s velikim korisnicima proračunskih sredstava koji upravljaju potrošnjom povezanom s krizom i agencijama za naplatu prihoda?</a:t>
            </a: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 </a:t>
            </a: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Ako da, koliko često?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Postoji li analiza scenarija u svrhu donošenja odluka?</a:t>
            </a: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 </a:t>
            </a:r>
            <a:r>
              <a:rPr lang="hr-HR" dirty="1" sz="2000">
                <a:solidFill>
                  <a:schemeClr val="accent4">
                    <a:lumMod val="75000"/>
                  </a:schemeClr>
                </a:solidFill>
                <a:latin typeface="Arial" panose="020B0604020202020204"/>
              </a:rPr>
              <a:t>Alat za testiranje otpornosti na koronavirusnu bolest COVID-19 Odjela fiskalnih poslova MMF-a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Postoji li razmatranje o potencijalnim obvezama u scenarijima?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Postoji li redovna svakodnevna diskusija o projekcijama gotovinskih sredstava s uredom za proračun, odjelom za upravljanje dugom i središnjom bankom?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Postoje li odvojeni bankovni računi za prikupljanje prihoda i izdataka u vezi s koronavirusnom bolešću COVID-19?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Internetski pristup bankovnim računima?</a:t>
            </a:r>
            <a:r>
              <a:rPr lang="hr-HR" dirty="1" sz="2000">
                <a:solidFill>
                  <a:srgbClr val="002060"/>
                </a:solidFill>
                <a:latin typeface="Arial" panose="020B0604020202020204"/>
              </a:rPr>
              <a:t> </a:t>
            </a:r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9B89C847-2900-4426-843B-915F76FA01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12255"/>
              </p:ext>
            </p:extLst>
          </p:nvPr>
        </p:nvGraphicFramePr>
        <p:xfrm>
          <a:off x="521378" y="1019931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EDA6E3F-9A85-4985-B16B-19B1742217A0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359451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1"/>
              <a:t>Upravljanje gotovinskim saldom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884940"/>
              </p:ext>
            </p:extLst>
          </p:nvPr>
        </p:nvGraphicFramePr>
        <p:xfrm>
          <a:off x="609600" y="1019933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560570" y="1019932"/>
            <a:ext cx="7372350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dirty="1" sz="2400" b="1">
                <a:solidFill>
                  <a:srgbClr val="700000"/>
                </a:solidFill>
                <a:latin typeface="Arial" panose="020B0604020202020204"/>
              </a:rPr>
              <a:t>Problemi koje je potrebno uzeti u obzir: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dirty="1" sz="2400">
                <a:solidFill>
                  <a:srgbClr val="700000"/>
                </a:solidFill>
                <a:latin typeface="Arial" panose="020B0604020202020204"/>
              </a:rPr>
              <a:t>Iskoristiti sva dostupna sredstva uzimajući u obzir troškove i rizike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dirty="0">
              <a:solidFill>
                <a:srgbClr val="700000"/>
              </a:solidFill>
              <a:latin typeface="Arial" panose="020B0604020202020204"/>
            </a:endParaRP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400">
                <a:solidFill>
                  <a:srgbClr val="002060"/>
                </a:solidFill>
                <a:latin typeface="Arial" panose="020B0604020202020204"/>
              </a:rPr>
              <a:t>Postoji li mogućnost uspostavljanja ili širenja kreditnih linija s bankama i dopuštenog prekoračenja sa središnjom bankom?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400">
                <a:solidFill>
                  <a:srgbClr val="002060"/>
                </a:solidFill>
                <a:latin typeface="Arial" panose="020B0604020202020204"/>
              </a:rPr>
              <a:t>Postoje li promjene u razinama gotovinske rezerve?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400">
                <a:solidFill>
                  <a:srgbClr val="002060"/>
                </a:solidFill>
                <a:latin typeface="Arial" panose="020B0604020202020204"/>
              </a:rPr>
              <a:t>Postoje li drugi ograđeni fondovi, npr. amortizacijski fondovi?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dirty="1" sz="2400">
                <a:solidFill>
                  <a:srgbClr val="002060"/>
                </a:solidFill>
                <a:latin typeface="Arial" panose="020B0604020202020204"/>
              </a:rPr>
              <a:t>Ima li prostora za ulaganje privremenog viška likvidnosti?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E76A82-0600-4B68-90EA-CBEB4502B5AC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74736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B9822-C17D-4AE9-8CD1-2CEDB9709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1"/>
              <a:t>Osnaživanje institucijskih aranžmana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8ED351-E355-43CA-8CC6-EC338C1FFE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1609" y="1400175"/>
          <a:ext cx="4538870" cy="512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0D4D3188-697B-4934-88E1-B0D9728735D2}"/>
              </a:ext>
            </a:extLst>
          </p:cNvPr>
          <p:cNvGrpSpPr/>
          <p:nvPr/>
        </p:nvGrpSpPr>
        <p:grpSpPr>
          <a:xfrm>
            <a:off x="5271052" y="2145558"/>
            <a:ext cx="6311348" cy="3916807"/>
            <a:chOff x="5271052" y="2145558"/>
            <a:chExt cx="6311348" cy="391680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93006A4-DF64-40FC-8787-F0D174F8858E}"/>
                </a:ext>
              </a:extLst>
            </p:cNvPr>
            <p:cNvSpPr txBox="1"/>
            <p:nvPr/>
          </p:nvSpPr>
          <p:spPr>
            <a:xfrm>
              <a:off x="5340627" y="3124994"/>
              <a:ext cx="6241773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1">
                  <a:solidFill>
                    <a:srgbClr val="700000"/>
                  </a:solidFill>
                </a:rPr>
                <a:t>Međuresorna skupina visoke razine za taktičko i operativno donošenje odluka</a:t>
              </a:r>
              <a:r>
                <a:rPr lang="hr-HR" dirty="1">
                  <a:solidFill>
                    <a:srgbClr val="700000"/>
                  </a:solidFill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pregledava projekcije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prepoznaje potencijalne nedostatke u sredstvima i mogućnosti financiranja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analizira mogućnosti za potencijalne nepovoljne scenarije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informira Skupinu za upravljanje krizom o potrebi za strateškom izmjenom/prilagodbom.</a:t>
              </a:r>
              <a:r>
                <a:rPr lang="hr-HR" dirty="1">
                  <a:solidFill>
                    <a:srgbClr val="002060"/>
                  </a:solidFill>
                </a:rPr>
                <a:t>  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FDB078-945D-437F-9BE8-9B04AF81093D}"/>
                </a:ext>
              </a:extLst>
            </p:cNvPr>
            <p:cNvSpPr txBox="1"/>
            <p:nvPr/>
          </p:nvSpPr>
          <p:spPr>
            <a:xfrm>
              <a:off x="5271052" y="5139035"/>
              <a:ext cx="624177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1">
                  <a:solidFill>
                    <a:srgbClr val="700000"/>
                  </a:solidFill>
                </a:rPr>
                <a:t>Mali tehnički tim</a:t>
              </a:r>
              <a:r>
                <a:rPr lang="hr-HR" dirty="1">
                  <a:solidFill>
                    <a:srgbClr val="700000"/>
                  </a:solidFill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nadzire gotovinski saldo, priprema projekcije gotovinskih tokova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r-HR" dirty="1">
                  <a:solidFill>
                    <a:srgbClr val="002060"/>
                  </a:solidFill>
                </a:rPr>
                <a:t>savjetuje Skupinu za koordinaciju gotovinskih sredstava o potrebama u pogledu upravljanja gotovinskim saldom.</a:t>
              </a:r>
              <a:r>
                <a:rPr lang="hr-HR" dirty="1">
                  <a:solidFill>
                    <a:srgbClr val="002060"/>
                  </a:solidFill>
                </a:rPr>
                <a:t>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30A64D-74FE-490E-8B0E-31425C45AA8F}"/>
                </a:ext>
              </a:extLst>
            </p:cNvPr>
            <p:cNvSpPr txBox="1"/>
            <p:nvPr/>
          </p:nvSpPr>
          <p:spPr>
            <a:xfrm>
              <a:off x="5340626" y="2145558"/>
              <a:ext cx="62417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dirty="1">
                  <a:solidFill>
                    <a:srgbClr val="700000"/>
                  </a:solidFill>
                </a:rPr>
                <a:t>Više rukovodstvo Ministarstva financija za strateško donošenje odluka.</a:t>
              </a:r>
              <a:r>
                <a:rPr lang="hr-HR" dirty="1">
                  <a:solidFill>
                    <a:srgbClr val="700000"/>
                  </a:solidFill>
                </a:rPr>
                <a:t> 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F7D060A-CA09-4A83-A4D8-5AB882BF3B08}"/>
              </a:ext>
            </a:extLst>
          </p:cNvPr>
          <p:cNvSpPr txBox="1"/>
          <p:nvPr/>
        </p:nvSpPr>
        <p:spPr>
          <a:xfrm>
            <a:off x="0" y="6581001"/>
            <a:ext cx="262123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dirty="1" sz="1100" b="1">
                <a:solidFill>
                  <a:schemeClr val="bg1">
                    <a:lumMod val="75000"/>
                  </a:schemeClr>
                </a:solidFill>
              </a:rPr>
              <a:t>MEĐUNARODNI MONETARNI FOND</a:t>
            </a:r>
          </a:p>
        </p:txBody>
      </p:sp>
    </p:spTree>
    <p:extLst>
      <p:ext uri="{BB962C8B-B14F-4D97-AF65-F5344CB8AC3E}">
        <p14:creationId xmlns:p14="http://schemas.microsoft.com/office/powerpoint/2010/main" val="163068143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9719</TotalTime>
  <Words>1276</Words>
  <Application>Microsoft Office PowerPoint</Application>
  <PresentationFormat>Widescreen</PresentationFormat>
  <Paragraphs>162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.HelveticaNeueDeskInterface-Regular</vt:lpstr>
      <vt:lpstr>Arial</vt:lpstr>
      <vt:lpstr>Arial Black</vt:lpstr>
      <vt:lpstr>ArialMT</vt:lpstr>
      <vt:lpstr>Calibri</vt:lpstr>
      <vt:lpstr>LucidaGrande</vt:lpstr>
      <vt:lpstr>Wingdings</vt:lpstr>
      <vt:lpstr>Custom Design</vt:lpstr>
      <vt:lpstr>Government Cash Management under Fiscal Stress</vt:lpstr>
      <vt:lpstr>Outline</vt:lpstr>
      <vt:lpstr>Time of challenge for finance ministries</vt:lpstr>
      <vt:lpstr>Crisis presents both opportunities and challenges for cash management</vt:lpstr>
      <vt:lpstr>What can cash managers do to utilize all available sources of liquidity in the best way?</vt:lpstr>
      <vt:lpstr>Cash consolidation</vt:lpstr>
      <vt:lpstr>Cash forecasting</vt:lpstr>
      <vt:lpstr>Cash balance management</vt:lpstr>
      <vt:lpstr>Strengthening Institutional Arrangements</vt:lpstr>
      <vt:lpstr>Coordinated Cash and Debt Management</vt:lpstr>
      <vt:lpstr>Further information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Stentor</cp:lastModifiedBy>
  <cp:revision>94</cp:revision>
  <cp:lastPrinted>2017-12-21T20:31:56Z</cp:lastPrinted>
  <dcterms:created xsi:type="dcterms:W3CDTF">2018-03-12T18:37:20Z</dcterms:created>
  <dcterms:modified xsi:type="dcterms:W3CDTF">2021-05-26T13:57:09Z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