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1153" r:id="rId2"/>
    <p:sldId id="1318" r:id="rId3"/>
    <p:sldId id="1309" r:id="rId4"/>
    <p:sldId id="1311" r:id="rId5"/>
    <p:sldId id="1295" r:id="rId6"/>
    <p:sldId id="1312" r:id="rId7"/>
    <p:sldId id="1317" r:id="rId8"/>
    <p:sldId id="1307" r:id="rId9"/>
  </p:sldIdLst>
  <p:sldSz cx="12192000" cy="6858000"/>
  <p:notesSz cx="7023100" cy="9309100"/>
  <p:defaultTextStyle>
    <a:defPPr>
      <a:defRPr lang="en-US"/>
    </a:defPPr>
    <a:lvl1pPr marL="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adana sekcija" id="{31754463-30FA-824E-9681-17E0926DDDD5}">
          <p14:sldIdLst>
            <p14:sldId id="1153"/>
            <p14:sldId id="1318"/>
            <p14:sldId id="1309"/>
            <p14:sldId id="1311"/>
            <p14:sldId id="1295"/>
            <p14:sldId id="1312"/>
            <p14:sldId id="1317"/>
            <p14:sldId id="130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44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ayegh, Amanda" initials="SA" lastIdx="13" clrIdx="6">
    <p:extLst>
      <p:ext uri="{19B8F6BF-5375-455C-9EA6-DF929625EA0E}">
        <p15:presenceInfo xmlns:p15="http://schemas.microsoft.com/office/powerpoint/2012/main" userId="S::ASayegh@IMF.ORG::1395cd34-f9a9-4710-8569-d75482f30368" providerId="AD"/>
      </p:ext>
    </p:extLst>
  </p:cmAuthor>
  <p:cmAuthor id="1" name="Nandwa, Boaz" initials="NB" lastIdx="10" clrIdx="0"/>
  <p:cmAuthor id="8" name="Espinoza, Raphael Andre" initials="ERA" lastIdx="20" clrIdx="7">
    <p:extLst>
      <p:ext uri="{19B8F6BF-5375-455C-9EA6-DF929625EA0E}">
        <p15:presenceInfo xmlns:p15="http://schemas.microsoft.com/office/powerpoint/2012/main" userId="S::REspinoza@IMF.ORG::b41ed91b-b734-4572-82c8-19d2d1f7edf0" providerId="AD"/>
      </p:ext>
    </p:extLst>
  </p:cmAuthor>
  <p:cmAuthor id="2" name="Kamil Dybczak" initials="KD" lastIdx="10" clrIdx="1"/>
  <p:cmAuthor id="9" name="Ralyea, John" initials="RJ" lastIdx="3" clrIdx="8">
    <p:extLst>
      <p:ext uri="{19B8F6BF-5375-455C-9EA6-DF929625EA0E}">
        <p15:presenceInfo xmlns:p15="http://schemas.microsoft.com/office/powerpoint/2012/main" userId="S::JRalyea@IMF.ORG::ee32544a-5c26-4c82-83e9-a6a659087207" providerId="AD"/>
      </p:ext>
    </p:extLst>
  </p:cmAuthor>
  <p:cmAuthor id="3" name="Tamirisa, Natalia" initials="TN" lastIdx="12" clrIdx="2"/>
  <p:cmAuthor id="10" name="Yasemin Hurcan" initials="YH" lastIdx="1" clrIdx="9">
    <p:extLst>
      <p:ext uri="{19B8F6BF-5375-455C-9EA6-DF929625EA0E}">
        <p15:presenceInfo xmlns:p15="http://schemas.microsoft.com/office/powerpoint/2012/main" userId="Yasemin Hurcan" providerId="None"/>
      </p:ext>
    </p:extLst>
  </p:cmAuthor>
  <p:cmAuthor id="4" name="Almalik, Mansour" initials="AM" lastIdx="6" clrIdx="3"/>
  <p:cmAuthor id="11" name="Ryan, Patrick Francis" initials="RPF" lastIdx="2" clrIdx="10">
    <p:extLst>
      <p:ext uri="{19B8F6BF-5375-455C-9EA6-DF929625EA0E}">
        <p15:presenceInfo xmlns:p15="http://schemas.microsoft.com/office/powerpoint/2012/main" userId="S::PRyan@imf.org::8a7a28c4-11ec-4f54-8b0b-3236c8e98ba2" providerId="AD"/>
      </p:ext>
    </p:extLst>
  </p:cmAuthor>
  <p:cmAuthor id="5" name="Pierre, Gaelle" initials="PG" lastIdx="3" clrIdx="4"/>
  <p:cmAuthor id="6" name="Basile, Gregory" initials="BG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234"/>
    <a:srgbClr val="E46C0A"/>
    <a:srgbClr val="25D129"/>
    <a:srgbClr val="00AEB3"/>
    <a:srgbClr val="FFCC00"/>
    <a:srgbClr val="ED7D31"/>
    <a:srgbClr val="A6A6A6"/>
    <a:srgbClr val="70A814"/>
    <a:srgbClr val="F7964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0834" autoAdjust="0"/>
  </p:normalViewPr>
  <p:slideViewPr>
    <p:cSldViewPr snapToGrid="0">
      <p:cViewPr varScale="1">
        <p:scale>
          <a:sx n="57" d="100"/>
          <a:sy n="57" d="100"/>
        </p:scale>
        <p:origin x="1016" y="28"/>
      </p:cViewPr>
      <p:guideLst/>
    </p:cSldViewPr>
  </p:slideViewPr>
  <p:outlineViewPr>
    <p:cViewPr>
      <p:scale>
        <a:sx n="33" d="100"/>
        <a:sy n="33" d="100"/>
      </p:scale>
      <p:origin x="0" y="-11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4152" y="184"/>
      </p:cViewPr>
      <p:guideLst>
        <p:guide orient="horz" pos="2844"/>
        <p:guide pos="2124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15-45BC-AA56-B697BE83956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15-45BC-AA56-B697BE8395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15-45BC-AA56-B697BE83956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15-45BC-AA56-B697BE83956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615-45BC-AA56-B697BE83956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615-45BC-AA56-B697BE839568}"/>
              </c:ext>
            </c:extLst>
          </c:dPt>
          <c:dPt>
            <c:idx val="6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615-45BC-AA56-B697BE83956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615-45BC-AA56-B697BE839568}"/>
              </c:ext>
            </c:extLst>
          </c:dPt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12.5</c:v>
                </c:pt>
                <c:pt idx="1">
                  <c:v>12.5</c:v>
                </c:pt>
                <c:pt idx="2">
                  <c:v>12.5</c:v>
                </c:pt>
                <c:pt idx="3">
                  <c:v>12.5</c:v>
                </c:pt>
                <c:pt idx="4">
                  <c:v>12.5</c:v>
                </c:pt>
                <c:pt idx="5">
                  <c:v>12.5</c:v>
                </c:pt>
                <c:pt idx="6">
                  <c:v>12.5</c:v>
                </c:pt>
                <c:pt idx="7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615-45BC-AA56-B697BE839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explosion val="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B0-4019-AAA7-03C58CECCF04}"/>
              </c:ext>
            </c:extLst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B0-4019-AAA7-03C58CECCF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B0-4019-AAA7-03C58CECCF04}"/>
              </c:ext>
            </c:extLst>
          </c:dPt>
          <c:dPt>
            <c:idx val="3"/>
            <c:bubble3D val="0"/>
            <c:explosion val="2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B0-4019-AAA7-03C58CECCF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0B0-4019-AAA7-03C58CECCF0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0B0-4019-AAA7-03C58CECCF04}"/>
              </c:ext>
            </c:extLst>
          </c:dPt>
          <c:dPt>
            <c:idx val="6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0B0-4019-AAA7-03C58CECCF0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0B0-4019-AAA7-03C58CECCF04}"/>
              </c:ext>
            </c:extLst>
          </c:dPt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12.5</c:v>
                </c:pt>
                <c:pt idx="1">
                  <c:v>12.5</c:v>
                </c:pt>
                <c:pt idx="2">
                  <c:v>12.5</c:v>
                </c:pt>
                <c:pt idx="3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0B0-4019-AAA7-03C58CECC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0.35546</cdr:x>
      <cdr:y>0.28319</cdr:y>
    </cdr:from>
    <cdr:to>
      <cdr:x>0.64454</cdr:x>
      <cdr:y>0.71681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C7AF787B-6550-8F4E-82A3-7782EE9AAE48}"/>
            </a:ext>
          </a:extLst>
        </cdr:cNvPr>
        <cdr:cNvSpPr/>
      </cdr:nvSpPr>
      <cdr:spPr>
        <a:xfrm xmlns:a="http://schemas.openxmlformats.org/drawingml/2006/main">
          <a:off x="2293269" y="1233782"/>
          <a:ext cx="1865014" cy="188916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0.51122</cdr:x>
      <cdr:y>0.70884</cdr:y>
    </cdr:from>
    <cdr:to>
      <cdr:x>0.66609</cdr:x>
      <cdr:y>0.84582</cdr:y>
    </cdr:to>
    <cdr:sp macro="" textlink="">
      <cdr:nvSpPr>
        <cdr:cNvPr id="3" name="TextBox 56">
          <a:extLst xmlns:a="http://schemas.openxmlformats.org/drawingml/2006/main">
            <a:ext uri="{FF2B5EF4-FFF2-40B4-BE49-F238E27FC236}">
              <a16:creationId xmlns:a16="http://schemas.microsoft.com/office/drawing/2014/main" id="{40E0C05B-2210-D840-B968-15BB068714FC}"/>
            </a:ext>
          </a:extLst>
        </cdr:cNvPr>
        <cdr:cNvSpPr txBox="1"/>
      </cdr:nvSpPr>
      <cdr:spPr>
        <a:xfrm xmlns:a="http://schemas.openxmlformats.org/drawingml/2006/main">
          <a:off x="3298143" y="3088207"/>
          <a:ext cx="999152" cy="59678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1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314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47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628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5785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294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10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2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 defTabSz="914400">
            <a:defRPr/>
          </a:pPr>
          <a:r>
            <a:rPr lang="en-US" b="1" kern="0" dirty="0">
              <a:solidFill>
                <a:prstClr val="white"/>
              </a:solidFill>
              <a:latin typeface="Arial (Body)"/>
              <a:cs typeface="Arial" panose="020B0604020202020204" pitchFamily="34" charset="0"/>
            </a:rPr>
            <a:t>SOE</a:t>
          </a:r>
          <a:br>
            <a:rPr lang="en-US" b="1" kern="0" dirty="0">
              <a:solidFill>
                <a:prstClr val="white"/>
              </a:solidFill>
              <a:latin typeface="Arial (Body)"/>
              <a:cs typeface="Arial" panose="020B0604020202020204" pitchFamily="34" charset="0"/>
            </a:rPr>
          </a:br>
          <a:r>
            <a:rPr lang="en-US" sz="1100" dirty="0">
              <a:solidFill>
                <a:schemeClr val="bg1"/>
              </a:solidFill>
            </a:rPr>
            <a:t>Forecasting &amp; Stress Testing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0.31723</cdr:x>
      <cdr:y>0.29541</cdr:y>
    </cdr:from>
    <cdr:to>
      <cdr:x>0.68277</cdr:x>
      <cdr:y>0.72903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C7AF787B-6550-8F4E-82A3-7782EE9AAE48}"/>
            </a:ext>
          </a:extLst>
        </cdr:cNvPr>
        <cdr:cNvSpPr/>
      </cdr:nvSpPr>
      <cdr:spPr>
        <a:xfrm xmlns:a="http://schemas.openxmlformats.org/drawingml/2006/main">
          <a:off x="1506707" y="1188849"/>
          <a:ext cx="1736100" cy="174506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0.55771</cdr:x>
      <cdr:y>0.6886</cdr:y>
    </cdr:from>
    <cdr:to>
      <cdr:x>0.8143</cdr:x>
      <cdr:y>0.76527</cdr:y>
    </cdr:to>
    <cdr:sp macro="" textlink="">
      <cdr:nvSpPr>
        <cdr:cNvPr id="3" name="TextBox 56">
          <a:extLst xmlns:a="http://schemas.openxmlformats.org/drawingml/2006/main">
            <a:ext uri="{FF2B5EF4-FFF2-40B4-BE49-F238E27FC236}">
              <a16:creationId xmlns:a16="http://schemas.microsoft.com/office/drawing/2014/main" id="{40E0C05B-2210-D840-B968-15BB068714FC}"/>
            </a:ext>
          </a:extLst>
        </cdr:cNvPr>
        <cdr:cNvSpPr txBox="1"/>
      </cdr:nvSpPr>
      <cdr:spPr>
        <a:xfrm xmlns:a="http://schemas.openxmlformats.org/drawingml/2006/main">
          <a:off x="2648849" y="2771187"/>
          <a:ext cx="1218673" cy="3085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1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314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47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628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5785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294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10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2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 defTabSz="914400">
            <a:defRPr/>
          </a:pPr>
          <a:r>
            <a:rPr lang="en-US" sz="1600" b="1" kern="0" dirty="0">
              <a:solidFill>
                <a:prstClr val="white"/>
              </a:solidFill>
              <a:latin typeface="Arial (Body)"/>
              <a:cs typeface="Arial" panose="020B0604020202020204" pitchFamily="34" charset="0"/>
            </a:rPr>
            <a:t>Systems</a:t>
          </a:r>
          <a:endParaRPr lang="en-US" sz="16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2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75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r">
              <a:defRPr sz="1200"/>
            </a:lvl1pPr>
          </a:lstStyle>
          <a:p>
            <a:fld id="{70787CFD-D5C7-455D-B121-683BFE13FB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89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9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49E4E862-E263-8B4A-AFB5-DFAAA754BCA9}" type="datetime1">
              <a:rPr lang="en-US" smtClean="0"/>
              <a:t>8/25/2021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7" rIns="93134" bIns="4656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3" y="4421825"/>
            <a:ext cx="5618480" cy="4189095"/>
          </a:xfrm>
          <a:prstGeom prst="rect">
            <a:avLst/>
          </a:prstGeom>
        </p:spPr>
        <p:txBody>
          <a:bodyPr vert="horz" lIns="93134" tIns="46567" rIns="93134" bIns="4656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9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BA49F774-CCF9-492C-9AEB-F2814D4A66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10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2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99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25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8/25/2021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11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4E862-E263-8B4A-AFB5-DFAAA754BCA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8/25/2021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49F774-CCF9-492C-9AEB-F2814D4A66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1696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605BF9-2A92-FA4A-AE68-6B1AFBD20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714" y="697150"/>
            <a:ext cx="1241727" cy="1243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799" userDrawn="1">
          <p15:clr>
            <a:srgbClr val="FBAE40"/>
          </p15:clr>
        </p15:guide>
        <p15:guide id="3" pos="3600" userDrawn="1">
          <p15:clr>
            <a:srgbClr val="FBAE40"/>
          </p15:clr>
        </p15:guide>
        <p15:guide id="4" pos="30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49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28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304800"/>
            <a:ext cx="12192000" cy="762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422400" y="457200"/>
            <a:ext cx="9550400" cy="838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309360"/>
            <a:ext cx="2572377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3584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97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85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51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381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851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46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80802756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81" userDrawn="1">
          <p15:clr>
            <a:srgbClr val="FBAE40"/>
          </p15:clr>
        </p15:guide>
        <p15:guide id="4" pos="6901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66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28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48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860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9286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102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507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443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838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White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3670137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37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2B71F5-23BD-A943-8CA6-64D3C92123D3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5849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-Photo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White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799884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68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Blue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1576932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589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Blue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48" r:id="rId3"/>
    <p:sldLayoutId id="2147483744" r:id="rId4"/>
    <p:sldLayoutId id="2147483747" r:id="rId5"/>
    <p:sldLayoutId id="2147483745" r:id="rId6"/>
    <p:sldLayoutId id="2147483749" r:id="rId7"/>
    <p:sldLayoutId id="2147483746" r:id="rId8"/>
    <p:sldLayoutId id="2147483743" r:id="rId9"/>
    <p:sldLayoutId id="2147483752" r:id="rId10"/>
    <p:sldLayoutId id="2147483753" r:id="rId11"/>
    <p:sldLayoutId id="2147483755" r:id="rId12"/>
    <p:sldLayoutId id="2147483757" r:id="rId13"/>
    <p:sldLayoutId id="2147483762" r:id="rId14"/>
    <p:sldLayoutId id="2147483763" r:id="rId15"/>
    <p:sldLayoutId id="2147483764" r:id="rId16"/>
    <p:sldLayoutId id="2147483765" r:id="rId17"/>
    <p:sldLayoutId id="2147483766" r:id="rId18"/>
    <p:sldLayoutId id="2147483767" r:id="rId19"/>
    <p:sldLayoutId id="2147483768" r:id="rId20"/>
    <p:sldLayoutId id="2147483769" r:id="rId21"/>
    <p:sldLayoutId id="2147483770" r:id="rId22"/>
    <p:sldLayoutId id="2147483771" r:id="rId23"/>
    <p:sldLayoutId id="2147483772" r:id="rId24"/>
    <p:sldLayoutId id="2147483773" r:id="rId25"/>
    <p:sldLayoutId id="2147483774" r:id="rId26"/>
    <p:sldLayoutId id="2147483775" r:id="rId27"/>
    <p:sldLayoutId id="2147483776" r:id="rId28"/>
    <p:sldLayoutId id="2147483777" r:id="rId29"/>
    <p:sldLayoutId id="2147483778" r:id="rId30"/>
  </p:sldLayoutIdLst>
  <p:transition>
    <p:fade/>
  </p:transition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ArialMT"/>
        <a:buChar char="►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svg"/><Relationship Id="rId3" Type="http://schemas.openxmlformats.org/officeDocument/2006/relationships/chart" Target="../charts/chart1.xml"/><Relationship Id="rId7" Type="http://schemas.openxmlformats.org/officeDocument/2006/relationships/image" Target="../media/image15.sv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svg"/><Relationship Id="rId5" Type="http://schemas.openxmlformats.org/officeDocument/2006/relationships/image" Target="../media/image13.sv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4EC1-60D1-CD48-8690-FF0B6D8A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1047" y="2871410"/>
            <a:ext cx="5919909" cy="2239337"/>
          </a:xfrm>
        </p:spPr>
        <p:txBody>
          <a:bodyPr>
            <a:normAutofit fontScale="90000"/>
          </a:bodyPr>
          <a:lstStyle/>
          <a:p>
            <a:br>
              <a:rPr lang="hr-HR"/>
            </a:br>
            <a:br>
              <a:rPr lang="hr-HR"/>
            </a:br>
            <a:br>
              <a:rPr lang="hr-HR"/>
            </a:br>
            <a:r>
              <a:rPr lang="hr-HR"/>
              <a:t>Upravljanje rizicima u pandemiji koronavirusne bolesti COVID-19</a:t>
            </a:r>
            <a:br>
              <a:rPr lang="hr-HR"/>
            </a:br>
            <a:br>
              <a:rPr lang="hr-HR"/>
            </a:b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4567D-8DF8-2F4C-807C-947F097BF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41048" y="4645507"/>
            <a:ext cx="5515284" cy="465240"/>
          </a:xfrm>
        </p:spPr>
        <p:txBody>
          <a:bodyPr/>
          <a:lstStyle/>
          <a:p>
            <a:r>
              <a:rPr lang="hr-HR"/>
              <a:t>1. lipnja/juna 2021.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EA944-E770-B641-8381-99B0FD277F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41047" y="5347546"/>
            <a:ext cx="5515284" cy="830832"/>
          </a:xfrm>
        </p:spPr>
        <p:txBody>
          <a:bodyPr>
            <a:normAutofit/>
          </a:bodyPr>
          <a:lstStyle/>
          <a:p>
            <a:r>
              <a:rPr lang="hr-HR"/>
              <a:t>Jason Harris</a:t>
            </a:r>
          </a:p>
          <a:p>
            <a:r>
              <a:rPr lang="hr-HR"/>
              <a:t>Odjel za fiskalne poslove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7C6D8A-CE6C-104A-8E75-5BB9958B67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hr-HR"/>
              <a:t>Lake Mansfield, Great Barrington MA, Sjedinjene Američke Države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59584F8-67EE-4332-A836-970B85F8FA3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21" b="21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CBD7404-508A-46A1-A794-2BA2FB0222D6}"/>
              </a:ext>
            </a:extLst>
          </p:cNvPr>
          <p:cNvSpPr txBox="1">
            <a:spLocks/>
          </p:cNvSpPr>
          <p:nvPr/>
        </p:nvSpPr>
        <p:spPr>
          <a:xfrm>
            <a:off x="7109184" y="109621"/>
            <a:ext cx="2824526" cy="2119745"/>
          </a:xfrm>
          <a:prstGeom prst="rect">
            <a:avLst/>
          </a:prstGeom>
        </p:spPr>
        <p:txBody>
          <a:bodyPr vert="horz" lIns="0" tIns="0" rIns="0" bIns="45720" rtlCol="0" anchor="b" anchorCtr="0">
            <a:normAutofit fontScale="75000" lnSpcReduction="20000"/>
          </a:bodyPr>
          <a:lstStyle>
            <a:lvl1pPr algn="l" defTabSz="914314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000" b="0" i="0" kern="1200">
                <a:solidFill>
                  <a:schemeClr val="tx2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br>
              <a:rPr lang="hr-HR"/>
            </a:br>
            <a:br>
              <a:rPr lang="hr-HR"/>
            </a:br>
            <a:br>
              <a:rPr lang="hr-HR"/>
            </a:br>
            <a:r>
              <a:rPr lang="hr-HR"/>
              <a:t>Fiskalni poslovi</a:t>
            </a:r>
            <a:br>
              <a:rPr lang="hr-HR"/>
            </a:br>
            <a:br>
              <a:rPr lang="hr-HR"/>
            </a:b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971448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DC712-2B23-4619-B799-8CB696A0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765" y="221558"/>
            <a:ext cx="9715500" cy="661669"/>
          </a:xfrm>
        </p:spPr>
        <p:txBody>
          <a:bodyPr>
            <a:normAutofit fontScale="90000"/>
          </a:bodyPr>
          <a:lstStyle/>
          <a:p>
            <a:r>
              <a:rPr lang="hr-HR" dirty="0"/>
              <a:t>Središnja Azija i istočna Europa prošle su godine doživjele značajnu ekonomsku volatilnost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F99BDA-A702-49B6-A57D-B361C360AC62}"/>
              </a:ext>
            </a:extLst>
          </p:cNvPr>
          <p:cNvGrpSpPr/>
          <p:nvPr/>
        </p:nvGrpSpPr>
        <p:grpSpPr>
          <a:xfrm>
            <a:off x="770504" y="824149"/>
            <a:ext cx="4953011" cy="3045537"/>
            <a:chOff x="632782" y="1760124"/>
            <a:chExt cx="5220157" cy="395663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368ED55-5F85-488C-BEEF-8F8A3CDA5165}"/>
                </a:ext>
              </a:extLst>
            </p:cNvPr>
            <p:cNvSpPr txBox="1"/>
            <p:nvPr/>
          </p:nvSpPr>
          <p:spPr>
            <a:xfrm>
              <a:off x="632782" y="1760124"/>
              <a:ext cx="5157216" cy="599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200" b="1"/>
                <a:t>Regionalni nominalni rast BDP-a</a:t>
              </a:r>
            </a:p>
            <a:p>
              <a:pPr algn="ctr"/>
              <a:r>
                <a:rPr lang="hr-HR" sz="1200"/>
                <a:t>(ponderirani prosjek, postotak BDP-a)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996C2B6-4CEE-4D7B-8F0C-E3CAD5A08A08}"/>
                </a:ext>
              </a:extLst>
            </p:cNvPr>
            <p:cNvSpPr txBox="1"/>
            <p:nvPr/>
          </p:nvSpPr>
          <p:spPr>
            <a:xfrm>
              <a:off x="928514" y="5416874"/>
              <a:ext cx="4924425" cy="299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>
                  <a:solidFill>
                    <a:srgbClr val="000000"/>
                  </a:solidFill>
                </a:rPr>
                <a:t>Izvor: Svjetski gospodarski izgledi i </a:t>
              </a:r>
              <a:r>
                <a:rPr lang="hr-HR" sz="900"/>
                <a:t>procjene osoblja MMF-a.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39FAAE0-A07E-463F-954F-34620CAB59B7}"/>
              </a:ext>
            </a:extLst>
          </p:cNvPr>
          <p:cNvGrpSpPr/>
          <p:nvPr/>
        </p:nvGrpSpPr>
        <p:grpSpPr>
          <a:xfrm>
            <a:off x="6528207" y="824149"/>
            <a:ext cx="5148361" cy="3115284"/>
            <a:chOff x="3528613" y="1931938"/>
            <a:chExt cx="5598406" cy="375534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3F9C2F3-8479-4523-9046-481973874745}"/>
                </a:ext>
              </a:extLst>
            </p:cNvPr>
            <p:cNvSpPr txBox="1"/>
            <p:nvPr/>
          </p:nvSpPr>
          <p:spPr>
            <a:xfrm>
              <a:off x="3528613" y="1931938"/>
              <a:ext cx="5157216" cy="5565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200" b="1"/>
                <a:t>Regionalni stvarni rast BDP-a</a:t>
              </a:r>
            </a:p>
            <a:p>
              <a:pPr algn="ctr"/>
              <a:r>
                <a:rPr lang="hr-HR" sz="1200"/>
                <a:t>(ponderirani prosjek, postotak BDP-a)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4DEFFA1-E006-4E48-B75E-368A71AB7284}"/>
                </a:ext>
              </a:extLst>
            </p:cNvPr>
            <p:cNvSpPr txBox="1"/>
            <p:nvPr/>
          </p:nvSpPr>
          <p:spPr>
            <a:xfrm>
              <a:off x="3620836" y="5395809"/>
              <a:ext cx="5506183" cy="291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900">
                  <a:solidFill>
                    <a:srgbClr val="000000"/>
                  </a:solidFill>
                </a:rPr>
                <a:t>Izvor: Svjetski gospodarski izgledi i </a:t>
              </a:r>
              <a:r>
                <a:rPr lang="hr-HR" sz="900"/>
                <a:t>procjene osoblja MMF-a.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4E8FF64-1C93-4A63-B256-127E16D31EAA}"/>
              </a:ext>
            </a:extLst>
          </p:cNvPr>
          <p:cNvGrpSpPr/>
          <p:nvPr/>
        </p:nvGrpSpPr>
        <p:grpSpPr>
          <a:xfrm>
            <a:off x="871302" y="3988118"/>
            <a:ext cx="5147815" cy="2495808"/>
            <a:chOff x="6556169" y="2032560"/>
            <a:chExt cx="5157216" cy="367075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9A5E98-0290-4410-8AC6-FD15A61C1DAD}"/>
                </a:ext>
              </a:extLst>
            </p:cNvPr>
            <p:cNvSpPr txBox="1"/>
            <p:nvPr/>
          </p:nvSpPr>
          <p:spPr>
            <a:xfrm>
              <a:off x="6556169" y="2032560"/>
              <a:ext cx="5157216" cy="4074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200" b="1" dirty="0"/>
                <a:t>Nominalni rast BDP-a u 2020.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8510016-C995-4BE0-81B5-6EB73C8B82AD}"/>
                </a:ext>
              </a:extLst>
            </p:cNvPr>
            <p:cNvSpPr txBox="1"/>
            <p:nvPr/>
          </p:nvSpPr>
          <p:spPr>
            <a:xfrm>
              <a:off x="6721828" y="5472484"/>
              <a:ext cx="316625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sz="900">
                  <a:solidFill>
                    <a:srgbClr val="000000"/>
                  </a:solidFill>
                </a:rPr>
                <a:t>Izvor: Svjetski gospodarski izgledi i </a:t>
              </a:r>
              <a:r>
                <a:rPr lang="hr-HR" sz="900"/>
                <a:t>procjene osoblja MMF-a.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3C94221-D9DD-4D16-9E3D-AE32E8DAA1D8}"/>
              </a:ext>
            </a:extLst>
          </p:cNvPr>
          <p:cNvSpPr txBox="1"/>
          <p:nvPr/>
        </p:nvSpPr>
        <p:spPr>
          <a:xfrm>
            <a:off x="6292102" y="3977879"/>
            <a:ext cx="5231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b="1"/>
              <a:t>Doprinosi regionalnom nominalnom rastu BDP-a</a:t>
            </a:r>
          </a:p>
          <a:p>
            <a:pPr algn="ctr"/>
            <a:r>
              <a:rPr lang="hr-HR" sz="1200"/>
              <a:t>(ponderirani prosjek, postotak BDP-a)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1F5509A-A2ED-4F1C-A7B0-67C2CA4E0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3712" y="1253178"/>
            <a:ext cx="5753903" cy="270547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03395B-CA50-4A3E-A647-DCACEAF004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765" y="1277950"/>
            <a:ext cx="4972744" cy="24196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F7C1C82-C64B-46C5-BE54-BA5E604587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2402" y="1396766"/>
            <a:ext cx="1486107" cy="38105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D7E239C-6B27-429D-9C23-3C8C2E23FF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968" y="4209744"/>
            <a:ext cx="4944165" cy="2191056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7534FAA-C49D-41F3-8F4F-D38BC9B962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54753" y="4410495"/>
            <a:ext cx="5106113" cy="221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16661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45A9-68E4-47C0-91AE-524761056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/>
              <a:t>Posljedice su pogoršanje stanja javnih financija i porast novog zaduživanja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E7D6EB-46B4-4632-A14C-9AC8FC4CEE37}"/>
              </a:ext>
            </a:extLst>
          </p:cNvPr>
          <p:cNvSpPr txBox="1"/>
          <p:nvPr/>
        </p:nvSpPr>
        <p:spPr>
          <a:xfrm>
            <a:off x="632781" y="1851200"/>
            <a:ext cx="5157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/>
              <a:t>Regionalno neto pozajmljivanje (zaduživanje)</a:t>
            </a:r>
          </a:p>
          <a:p>
            <a:pPr algn="ctr"/>
            <a:r>
              <a:rPr lang="hr-HR" sz="1400"/>
              <a:t>(ponderirani prosjek, postotak BDP-a)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4FC39A-0294-4626-8959-DD49322D0D18}"/>
              </a:ext>
            </a:extLst>
          </p:cNvPr>
          <p:cNvSpPr txBox="1"/>
          <p:nvPr/>
        </p:nvSpPr>
        <p:spPr>
          <a:xfrm>
            <a:off x="6605432" y="2048737"/>
            <a:ext cx="5157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/>
              <a:t>Dug opće države na regionalnoj razini</a:t>
            </a:r>
          </a:p>
          <a:p>
            <a:pPr algn="ctr"/>
            <a:r>
              <a:rPr lang="hr-HR" sz="1400"/>
              <a:t>(ponderirani prosjek, postotak BDP-a)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21BF2-DE83-44C7-9179-060B7005CA2A}"/>
              </a:ext>
            </a:extLst>
          </p:cNvPr>
          <p:cNvSpPr txBox="1"/>
          <p:nvPr/>
        </p:nvSpPr>
        <p:spPr>
          <a:xfrm>
            <a:off x="749176" y="5320084"/>
            <a:ext cx="48628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>
                <a:solidFill>
                  <a:srgbClr val="000000"/>
                </a:solidFill>
              </a:rPr>
              <a:t>Izvor: Svjetski gospodarski izgledi i </a:t>
            </a:r>
            <a:r>
              <a:rPr lang="hr-HR" sz="900"/>
              <a:t>procjene osoblja MMF-a.</a:t>
            </a:r>
          </a:p>
          <a:p>
            <a:r>
              <a:rPr lang="hr-HR" sz="900" i="0"/>
              <a:t>Napomena</a:t>
            </a:r>
            <a:r>
              <a:rPr lang="hr-HR" sz="900" i="1"/>
              <a:t>:</a:t>
            </a:r>
            <a:r>
              <a:rPr lang="hr-HR" sz="900"/>
              <a:t> Puna crta predstavlja ostvarenje; isprekidana crta predstavlja projekcije WEO-a za svaku odgovarajuću godinu.</a:t>
            </a:r>
          </a:p>
          <a:p>
            <a:endParaRPr lang="en-US" sz="900" dirty="0"/>
          </a:p>
          <a:p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12F6E0-FE2A-4944-B962-7BCF88C8FE53}"/>
              </a:ext>
            </a:extLst>
          </p:cNvPr>
          <p:cNvSpPr txBox="1"/>
          <p:nvPr/>
        </p:nvSpPr>
        <p:spPr>
          <a:xfrm>
            <a:off x="6605432" y="5472484"/>
            <a:ext cx="497927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>
                <a:solidFill>
                  <a:srgbClr val="000000"/>
                </a:solidFill>
              </a:rPr>
              <a:t>Izvor: Svjetski gospodarski izgledi i </a:t>
            </a:r>
            <a:r>
              <a:rPr lang="hr-HR" sz="900"/>
              <a:t>procjene osoblja MMF-a.</a:t>
            </a:r>
          </a:p>
          <a:p>
            <a:r>
              <a:rPr lang="hr-HR" sz="900" i="0"/>
              <a:t>Napomena</a:t>
            </a:r>
            <a:r>
              <a:rPr lang="hr-HR" sz="900" i="1"/>
              <a:t>:</a:t>
            </a:r>
            <a:r>
              <a:rPr lang="hr-HR" sz="900"/>
              <a:t> Puna crta predstavlja ostvarenje; isprekidana crta predstavlja projekcije WEO-a za svaku odgovarajuću godinu.</a:t>
            </a:r>
          </a:p>
          <a:p>
            <a:endParaRPr lang="en-US" sz="900" dirty="0"/>
          </a:p>
          <a:p>
            <a:endParaRPr lang="en-US" sz="900" dirty="0">
              <a:solidFill>
                <a:srgbClr val="00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1CC766-5FF4-43BE-BA9A-98EC4A73E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411" y="2427829"/>
            <a:ext cx="4915586" cy="28388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C907BB6-13A4-439E-9EE5-166FF7F0B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0063" y="2575686"/>
            <a:ext cx="4867954" cy="2791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39130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A6B42-9766-40C0-BF8E-E0BA4DBA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/>
              <a:t>Vlade su uvele pakete poticaja u borbi protiv ekonomskih posljedica pandemije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D4DA6-0A1C-49B7-B75A-AFC534E23A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980" y="1341484"/>
            <a:ext cx="7242320" cy="79707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hr-HR" b="1">
                <a:solidFill>
                  <a:srgbClr val="FF0000"/>
                </a:solidFill>
              </a:rPr>
              <a:t>Iako opseg i vrste intervencija značajno variraju od zemlje do zemlje, vlade moraju bolje razumjeti ove fiskalne izloženosti i nedostatke povezane s dugom.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18B6F8-3A56-4608-AEA8-F4D68060DA96}"/>
              </a:ext>
            </a:extLst>
          </p:cNvPr>
          <p:cNvSpPr txBox="1"/>
          <p:nvPr/>
        </p:nvSpPr>
        <p:spPr>
          <a:xfrm>
            <a:off x="1335954" y="5997283"/>
            <a:ext cx="7386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>
                <a:solidFill>
                  <a:schemeClr val="dk1"/>
                </a:solidFill>
              </a:rPr>
              <a:t>Izvori: Baza podataka fiskalnih mjera zemalja kao odgovor na pandemiju koronavirusne bolesti COVID-19; te procjene osoblja MMF-a.</a:t>
            </a:r>
          </a:p>
          <a:p>
            <a:r>
              <a:rPr lang="hr-HR" sz="900" i="0">
                <a:solidFill>
                  <a:schemeClr val="dk1"/>
                </a:solidFill>
              </a:rPr>
              <a:t>Napomena</a:t>
            </a:r>
            <a:r>
              <a:rPr lang="hr-HR" sz="900" i="1">
                <a:solidFill>
                  <a:schemeClr val="dk1"/>
                </a:solidFill>
              </a:rPr>
              <a:t>:</a:t>
            </a:r>
            <a:r>
              <a:rPr lang="hr-HR" sz="900">
                <a:solidFill>
                  <a:schemeClr val="dk1"/>
                </a:solidFill>
              </a:rPr>
              <a:t> Procjene na dan 17. ožujka/marta 2021.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C985816-F642-4CFD-B3DD-C71330A2E63B}"/>
              </a:ext>
            </a:extLst>
          </p:cNvPr>
          <p:cNvSpPr txBox="1">
            <a:spLocks/>
          </p:cNvSpPr>
          <p:nvPr/>
        </p:nvSpPr>
        <p:spPr>
          <a:xfrm>
            <a:off x="8285019" y="1561665"/>
            <a:ext cx="3276167" cy="4804950"/>
          </a:xfrm>
          <a:prstGeom prst="rect">
            <a:avLst/>
          </a:prstGeom>
        </p:spPr>
        <p:txBody>
          <a:bodyPr vert="horz" lIns="0" tIns="137160" rIns="0" bIns="0" rtlCol="0">
            <a:normAutofit fontScale="62500" lnSpcReduction="20000"/>
          </a:bodyPr>
          <a:lstStyle>
            <a:lvl1pPr marL="0" indent="0" algn="l" defTabSz="914314" rtl="0" eaLnBrk="1" latinLnBrk="0" hangingPunct="1">
              <a:spcBef>
                <a:spcPts val="2400"/>
              </a:spcBef>
              <a:buClr>
                <a:schemeClr val="accent1"/>
              </a:buClr>
              <a:buSzPct val="110000"/>
              <a:buFont typeface="Wingdings" charset="2"/>
              <a:buNone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3363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2150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LucidaGrande" charset="0"/>
              <a:buChar char="◆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7575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.HelveticaNeueDeskInterface-Regular"/>
              <a:buChar char="●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64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22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9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35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>
                <a:solidFill>
                  <a:schemeClr val="tx2">
                    <a:lumMod val="75000"/>
                  </a:schemeClr>
                </a:solidFill>
              </a:rPr>
              <a:t>Dodatna potrošnja: Bonusi za rizičnost posla medicinskog osoblja i osoblja za socijalnu pomoć; hitna potrošnja na zdravstvene programe, kupnja medicinske i zaštitne opreme; subvencije za plaće, naknade za nezaposlene.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>
                <a:solidFill>
                  <a:schemeClr val="tx2">
                    <a:lumMod val="75000"/>
                  </a:schemeClr>
                </a:solidFill>
              </a:rPr>
              <a:t>Odgođeni prihodi: Odgoda plaćanja poreza (i) za MSP-ove i poduzeća na koja to najviše utječe za većinu poreza (Rusija); (ii) za samozaposlene, poljoprivrednike, krojače, trgovce mješovitom robom, odvjetnike (Turska)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>
                <a:solidFill>
                  <a:schemeClr val="tx2">
                    <a:lumMod val="75000"/>
                  </a:schemeClr>
                </a:solidFill>
              </a:rPr>
              <a:t>Potencijalne obveze: Program državnog jamstva za bankovne zajmove MSP-ima (Sjeverna Makedonija, Albanija, Srbija)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b="1">
                <a:solidFill>
                  <a:schemeClr val="tx2">
                    <a:lumMod val="75000"/>
                  </a:schemeClr>
                </a:solidFill>
              </a:rPr>
              <a:t>Mjere ispod crte: Subvencionirano pozajmljivanje kao pomoć MSP-ovima (Kazahstan); ulaganja vladinog vlasničkog kapitala i novi zajmovi državnim poduzećima za otplatu duga i financiranje dodatnih ulaganja (Uzbekistan</a:t>
            </a:r>
            <a:r>
              <a:rPr lang="hr-HR" sz="1600" b="1">
                <a:solidFill>
                  <a:schemeClr val="tx2">
                    <a:lumMod val="75000"/>
                  </a:schemeClr>
                </a:solidFill>
              </a:rPr>
              <a:t>).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EA3E83-98AD-41B1-89EE-713C649F79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1930" y="2159631"/>
            <a:ext cx="6538904" cy="3548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60369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0ACB-6517-4B11-A48B-7C9458C3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516" y="227670"/>
            <a:ext cx="9715500" cy="978486"/>
          </a:xfrm>
        </p:spPr>
        <p:txBody>
          <a:bodyPr>
            <a:normAutofit/>
          </a:bodyPr>
          <a:lstStyle/>
          <a:p>
            <a:r>
              <a:rPr lang="hr-HR" sz="2400"/>
              <a:t>MMF pruža podršku zemljama kako bi bolje procijenile nedostatke povezane s dugom i fiskalnim rizicima te njima bolje upravljale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BF31CE-CE6F-4F89-AD5C-7DAB6A9AF07C}"/>
              </a:ext>
            </a:extLst>
          </p:cNvPr>
          <p:cNvGrpSpPr/>
          <p:nvPr/>
        </p:nvGrpSpPr>
        <p:grpSpPr>
          <a:xfrm>
            <a:off x="12579" y="2249918"/>
            <a:ext cx="6451552" cy="4356727"/>
            <a:chOff x="-856415" y="1100666"/>
            <a:chExt cx="8128000" cy="5418667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A90C725F-F75F-4D70-96C2-F2C5D56D5475}"/>
                </a:ext>
              </a:extLst>
            </p:cNvPr>
            <p:cNvGraphicFramePr/>
            <p:nvPr/>
          </p:nvGraphicFramePr>
          <p:xfrm>
            <a:off x="-856415" y="1100666"/>
            <a:ext cx="8128000" cy="54186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E255CDF2-3A20-4D6E-A090-0463057656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726020" y="3039093"/>
              <a:ext cx="963128" cy="963128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549017F-24B1-4F27-87A2-35DB3A2C80E3}"/>
                </a:ext>
              </a:extLst>
            </p:cNvPr>
            <p:cNvSpPr txBox="1"/>
            <p:nvPr/>
          </p:nvSpPr>
          <p:spPr>
            <a:xfrm>
              <a:off x="3708837" y="2662461"/>
              <a:ext cx="2511706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b="1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PSBS</a:t>
              </a:r>
            </a:p>
            <a:p>
              <a:pPr algn="ctr">
                <a:defRPr/>
              </a:pPr>
              <a:r>
                <a:rPr lang="hr-HR" sz="1100">
                  <a:solidFill>
                    <a:schemeClr val="bg1"/>
                  </a:solidFill>
                </a:rPr>
                <a:t>Bilanca stanja</a:t>
              </a:r>
              <a:br>
                <a:rPr lang="hr-HR" sz="1100">
                  <a:solidFill>
                    <a:schemeClr val="bg1"/>
                  </a:solidFill>
                </a:rPr>
              </a:br>
              <a:r>
                <a:rPr lang="hr-HR" sz="1100">
                  <a:solidFill>
                    <a:schemeClr val="bg1"/>
                  </a:solidFill>
                </a:rPr>
                <a:t>javnog sektora</a:t>
              </a:r>
            </a:p>
            <a:p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A6CB3FF-90D9-41E0-8686-CA2CAE3DD811}"/>
                </a:ext>
              </a:extLst>
            </p:cNvPr>
            <p:cNvSpPr txBox="1"/>
            <p:nvPr/>
          </p:nvSpPr>
          <p:spPr>
            <a:xfrm>
              <a:off x="754682" y="4043294"/>
              <a:ext cx="1353065" cy="538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b="1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FST</a:t>
              </a:r>
            </a:p>
            <a:p>
              <a:pPr lvl="0" algn="ctr"/>
              <a:r>
                <a:rPr lang="hr-HR" sz="1100">
                  <a:solidFill>
                    <a:srgbClr val="FEFEFE"/>
                  </a:solidFill>
                </a:rPr>
                <a:t>Fiskalni stres test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832C91B-D1C4-40DC-9285-EFC03C936A33}"/>
                </a:ext>
              </a:extLst>
            </p:cNvPr>
            <p:cNvSpPr txBox="1"/>
            <p:nvPr/>
          </p:nvSpPr>
          <p:spPr>
            <a:xfrm>
              <a:off x="3244087" y="1669536"/>
              <a:ext cx="1321284" cy="1052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1600" b="1" dirty="0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FRA</a:t>
              </a:r>
            </a:p>
            <a:p>
              <a:pPr algn="ctr"/>
              <a:r>
                <a:rPr lang="hr-HR" sz="1050" dirty="0">
                  <a:solidFill>
                    <a:schemeClr val="bg1"/>
                  </a:solidFill>
                </a:rPr>
                <a:t>Analiza fiskalnih</a:t>
              </a:r>
            </a:p>
            <a:p>
              <a:pPr algn="ctr"/>
              <a:r>
                <a:rPr lang="hr-HR" sz="1050" dirty="0">
                  <a:solidFill>
                    <a:schemeClr val="bg1"/>
                  </a:solidFill>
                </a:rPr>
                <a:t>Procjena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BD8B94-0FE6-4CF4-9E31-A6268AB60E4F}"/>
                </a:ext>
              </a:extLst>
            </p:cNvPr>
            <p:cNvSpPr txBox="1"/>
            <p:nvPr/>
          </p:nvSpPr>
          <p:spPr>
            <a:xfrm>
              <a:off x="4289972" y="4092311"/>
              <a:ext cx="1258748" cy="742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hr-HR" b="1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  <a:t>SOE</a:t>
              </a:r>
              <a:br>
                <a:rPr lang="hr-HR" b="1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</a:br>
              <a:r>
                <a:rPr lang="hr-HR" sz="1100">
                  <a:solidFill>
                    <a:schemeClr val="bg1"/>
                  </a:solidFill>
                </a:rPr>
                <a:t>Alat za provjeru stanja 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7EC1836-86C1-4F3E-9C47-7FCBA4FD3C01}"/>
                </a:ext>
              </a:extLst>
            </p:cNvPr>
            <p:cNvSpPr txBox="1"/>
            <p:nvPr/>
          </p:nvSpPr>
          <p:spPr>
            <a:xfrm>
              <a:off x="1686699" y="1624045"/>
              <a:ext cx="1580428" cy="1052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hr-HR" sz="1600" b="1" dirty="0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  <a:t>PFRAM</a:t>
              </a:r>
            </a:p>
            <a:p>
              <a:pPr lvl="0" algn="ctr">
                <a:defRPr/>
              </a:pPr>
              <a:r>
                <a:rPr lang="hr-HR" sz="1050" dirty="0">
                  <a:solidFill>
                    <a:schemeClr val="bg1"/>
                  </a:solidFill>
                </a:rPr>
                <a:t>Modul procjene</a:t>
              </a:r>
              <a:br>
                <a:rPr lang="hr-HR" sz="1050" dirty="0">
                  <a:solidFill>
                    <a:schemeClr val="bg1"/>
                  </a:solidFill>
                </a:rPr>
              </a:br>
              <a:r>
                <a:rPr lang="hr-HR" sz="1050" dirty="0">
                  <a:solidFill>
                    <a:schemeClr val="bg1"/>
                  </a:solidFill>
                </a:rPr>
                <a:t>fiskalnog rizika JPP-ova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8AE56F0-A8A9-4997-8DA5-62B199D10916}"/>
                </a:ext>
              </a:extLst>
            </p:cNvPr>
            <p:cNvSpPr txBox="1"/>
            <p:nvPr/>
          </p:nvSpPr>
          <p:spPr>
            <a:xfrm>
              <a:off x="917867" y="2538451"/>
              <a:ext cx="963128" cy="12440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hr-HR" sz="1100" b="1" dirty="0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  <a:t>C-ST</a:t>
              </a:r>
            </a:p>
            <a:p>
              <a:pPr lvl="0" algn="ctr">
                <a:defRPr/>
              </a:pPr>
              <a:r>
                <a:rPr lang="hr-HR" sz="800" dirty="0">
                  <a:solidFill>
                    <a:schemeClr val="bg1"/>
                  </a:solidFill>
                </a:rPr>
                <a:t>Testiranje otpornosti na</a:t>
              </a:r>
              <a:br>
                <a:rPr lang="hr-HR" sz="800" dirty="0">
                  <a:solidFill>
                    <a:schemeClr val="bg1"/>
                  </a:solidFill>
                </a:rPr>
              </a:br>
              <a:r>
                <a:rPr lang="hr-HR" sz="800" dirty="0">
                  <a:solidFill>
                    <a:schemeClr val="bg1"/>
                  </a:solidFill>
                </a:rPr>
                <a:t>koronavirusnu bolest COVID-19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E7316C-660B-4695-9518-C740720D070F}"/>
                </a:ext>
              </a:extLst>
            </p:cNvPr>
            <p:cNvSpPr txBox="1"/>
            <p:nvPr/>
          </p:nvSpPr>
          <p:spPr>
            <a:xfrm>
              <a:off x="1115224" y="5065305"/>
              <a:ext cx="2511706" cy="1032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b="1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L&amp;G</a:t>
              </a:r>
            </a:p>
            <a:p>
              <a:pPr algn="ctr">
                <a:defRPr/>
              </a:pPr>
              <a:r>
                <a:rPr lang="hr-HR" sz="1100">
                  <a:solidFill>
                    <a:schemeClr val="bg1"/>
                  </a:solidFill>
                </a:rPr>
                <a:t>Procjena</a:t>
              </a:r>
              <a:br>
                <a:rPr lang="hr-HR" sz="1100">
                  <a:solidFill>
                    <a:schemeClr val="bg1"/>
                  </a:solidFill>
                </a:rPr>
              </a:br>
              <a:r>
                <a:rPr lang="hr-HR" sz="1100">
                  <a:solidFill>
                    <a:schemeClr val="bg1"/>
                  </a:solidFill>
                </a:rPr>
                <a:t>zajmova i jamstava</a:t>
              </a:r>
            </a:p>
            <a:p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A6FFFEE-FCCE-4407-9243-FAA4C3B5134A}"/>
                </a:ext>
              </a:extLst>
            </p:cNvPr>
            <p:cNvSpPr txBox="1"/>
            <p:nvPr/>
          </p:nvSpPr>
          <p:spPr>
            <a:xfrm>
              <a:off x="2045834" y="3956730"/>
              <a:ext cx="2244138" cy="995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hr-HR" sz="1600" b="1" dirty="0">
                  <a:solidFill>
                    <a:schemeClr val="tx2"/>
                  </a:solidFill>
                  <a:latin typeface="Arial (Body)"/>
                  <a:cs typeface="Arial" panose="020B0604020202020204" pitchFamily="34" charset="0"/>
                </a:rPr>
                <a:t>Analiza fiskalnih</a:t>
              </a:r>
            </a:p>
            <a:p>
              <a:pPr lvl="0" algn="ctr" defTabSz="914400">
                <a:defRPr/>
              </a:pPr>
              <a:r>
                <a:rPr lang="hr-HR" sz="1600" b="1" dirty="0">
                  <a:solidFill>
                    <a:schemeClr val="tx2"/>
                  </a:solidFill>
                  <a:latin typeface="Arial (Body)"/>
                  <a:cs typeface="Arial" panose="020B0604020202020204" pitchFamily="34" charset="0"/>
                </a:rPr>
                <a:t>alata</a:t>
              </a:r>
            </a:p>
            <a:p>
              <a:endParaRPr lang="en-US" sz="1400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40768E5-CC97-4764-8A92-A758AB44BF40}"/>
              </a:ext>
            </a:extLst>
          </p:cNvPr>
          <p:cNvGrpSpPr/>
          <p:nvPr/>
        </p:nvGrpSpPr>
        <p:grpSpPr>
          <a:xfrm>
            <a:off x="6446190" y="2848430"/>
            <a:ext cx="5254528" cy="3395651"/>
            <a:chOff x="2814831" y="2070637"/>
            <a:chExt cx="5254528" cy="3395651"/>
          </a:xfrm>
        </p:grpSpPr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B389724D-366A-45DD-B02D-3F1BA92FA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814831" y="4789626"/>
              <a:ext cx="676662" cy="676662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E9290FA-0FCF-49C5-B8E8-3E8C20C8B3CA}"/>
                </a:ext>
              </a:extLst>
            </p:cNvPr>
            <p:cNvSpPr/>
            <p:nvPr/>
          </p:nvSpPr>
          <p:spPr>
            <a:xfrm>
              <a:off x="3756960" y="4892333"/>
              <a:ext cx="361669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2000" b="1">
                  <a:solidFill>
                    <a:schemeClr val="tx2"/>
                  </a:solidFill>
                </a:rPr>
                <a:t>Otpornije </a:t>
              </a:r>
              <a:r>
                <a:rPr lang="hr-HR" sz="2000">
                  <a:solidFill>
                    <a:schemeClr val="tx2"/>
                  </a:solidFill>
                </a:rPr>
                <a:t>javne financije</a:t>
              </a: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4B689F87-7471-4054-95F4-314F87004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814831" y="2070637"/>
              <a:ext cx="676662" cy="676662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9C6DA75-C0B3-4FB7-B5ED-76AF47FF0E8D}"/>
                </a:ext>
              </a:extLst>
            </p:cNvPr>
            <p:cNvSpPr/>
            <p:nvPr/>
          </p:nvSpPr>
          <p:spPr>
            <a:xfrm>
              <a:off x="3756960" y="2262576"/>
              <a:ext cx="411683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2000" b="1">
                  <a:solidFill>
                    <a:schemeClr val="tx2"/>
                  </a:solidFill>
                </a:rPr>
                <a:t>Za bolje</a:t>
              </a:r>
              <a:r>
                <a:rPr lang="hr-HR" sz="2000">
                  <a:solidFill>
                    <a:schemeClr val="tx2"/>
                  </a:solidFill>
                </a:rPr>
                <a:t> </a:t>
              </a:r>
              <a:r>
                <a:rPr lang="hr-HR" sz="2000" b="1">
                  <a:solidFill>
                    <a:schemeClr val="tx2"/>
                  </a:solidFill>
                </a:rPr>
                <a:t>razumijevanje</a:t>
              </a:r>
              <a:r>
                <a:rPr lang="hr-HR" sz="2000">
                  <a:solidFill>
                    <a:schemeClr val="tx2"/>
                  </a:solidFill>
                </a:rPr>
                <a:t> izloženosti riziku</a:t>
              </a:r>
            </a:p>
          </p:txBody>
        </p:sp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309805A5-DD48-43F9-B668-D54030EDC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840857" y="3040409"/>
              <a:ext cx="624611" cy="624611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81EFB7-3B44-49E2-9693-CBD0A818794D}"/>
                </a:ext>
              </a:extLst>
            </p:cNvPr>
            <p:cNvSpPr/>
            <p:nvPr/>
          </p:nvSpPr>
          <p:spPr>
            <a:xfrm>
              <a:off x="3756960" y="3151018"/>
              <a:ext cx="428514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2000" b="1">
                  <a:solidFill>
                    <a:schemeClr val="tx2"/>
                  </a:solidFill>
                </a:rPr>
                <a:t>Poboljšano</a:t>
              </a:r>
              <a:r>
                <a:rPr lang="hr-HR" sz="2000">
                  <a:solidFill>
                    <a:schemeClr val="tx2"/>
                  </a:solidFill>
                </a:rPr>
                <a:t> upravljanje fiskalnim rizicima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5FFDD32-A1E5-4A81-8AD3-0C44D3BFE7E3}"/>
                </a:ext>
              </a:extLst>
            </p:cNvPr>
            <p:cNvSpPr/>
            <p:nvPr/>
          </p:nvSpPr>
          <p:spPr>
            <a:xfrm>
              <a:off x="3756960" y="4039460"/>
              <a:ext cx="431239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hr-HR" sz="2000" b="1">
                  <a:solidFill>
                    <a:schemeClr val="tx2"/>
                  </a:solidFill>
                </a:rPr>
                <a:t>Transparentnije </a:t>
              </a:r>
              <a:r>
                <a:rPr lang="hr-HR" sz="2000">
                  <a:solidFill>
                    <a:schemeClr val="tx2"/>
                  </a:solidFill>
                </a:rPr>
                <a:t>izvještavanje o rizicima</a:t>
              </a:r>
              <a:r>
                <a:rPr lang="hr-HR" sz="2000" b="1">
                  <a:solidFill>
                    <a:schemeClr val="tx2"/>
                  </a:solidFill>
                </a:rPr>
                <a:t> </a:t>
              </a:r>
            </a:p>
          </p:txBody>
        </p:sp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29EEF085-618C-4EC4-966F-0E4160CBD78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2814831" y="3901184"/>
              <a:ext cx="676662" cy="676662"/>
            </a:xfrm>
            <a:prstGeom prst="rect">
              <a:avLst/>
            </a:prstGeom>
          </p:spPr>
        </p:pic>
      </p:grp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45689519-A527-40BD-B720-921FD0C63331}"/>
              </a:ext>
            </a:extLst>
          </p:cNvPr>
          <p:cNvSpPr txBox="1">
            <a:spLocks noChangeArrowheads="1"/>
          </p:cNvSpPr>
          <p:nvPr/>
        </p:nvSpPr>
        <p:spPr>
          <a:xfrm>
            <a:off x="828358" y="1416560"/>
            <a:ext cx="10763266" cy="53790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14" rtl="0" eaLnBrk="1" latinLnBrk="0" hangingPunct="1">
              <a:spcBef>
                <a:spcPts val="2400"/>
              </a:spcBef>
              <a:buClr>
                <a:schemeClr val="accent1"/>
              </a:buClr>
              <a:buSzPct val="110000"/>
              <a:buFont typeface="Wingdings" charset="2"/>
              <a:buNone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3363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8788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2150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LucidaGrande" charset="0"/>
              <a:buChar char="◆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7575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.HelveticaNeueDeskInterface-Regular"/>
              <a:buChar char="●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64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22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9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35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defRPr/>
            </a:pPr>
            <a:r>
              <a:rPr lang="hr-HR" b="1">
                <a:solidFill>
                  <a:schemeClr val="tx2"/>
                </a:solidFill>
              </a:rPr>
              <a:t>Osim jačanja upravljanja javnim dugom i analize održivosti duga, MMF izrađuje i proširuje svoj priručnik o fiskalnom riziku</a:t>
            </a:r>
          </a:p>
        </p:txBody>
      </p:sp>
    </p:spTree>
    <p:extLst>
      <p:ext uri="{BB962C8B-B14F-4D97-AF65-F5344CB8AC3E}">
        <p14:creationId xmlns:p14="http://schemas.microsoft.com/office/powerpoint/2010/main" val="266275883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702DD9-AE3F-4212-A7FA-C1F7578CD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10952"/>
            <a:ext cx="7661189" cy="52168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5F0ACB-6517-4B11-A48B-7C9458C3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358" y="251355"/>
            <a:ext cx="9715500" cy="978486"/>
          </a:xfrm>
        </p:spPr>
        <p:txBody>
          <a:bodyPr>
            <a:normAutofit/>
          </a:bodyPr>
          <a:lstStyle/>
          <a:p>
            <a:r>
              <a:rPr lang="hr-HR" sz="2400"/>
              <a:t>Razvoj kapaciteta MMF-a podržao je brojne zemlje u nizu tema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BCD174-B2F6-41CF-9A29-DE3A4AE18240}"/>
              </a:ext>
            </a:extLst>
          </p:cNvPr>
          <p:cNvSpPr txBox="1"/>
          <p:nvPr/>
        </p:nvSpPr>
        <p:spPr>
          <a:xfrm>
            <a:off x="7498015" y="1612964"/>
            <a:ext cx="4693985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hr-HR" b="1" dirty="0">
                <a:solidFill>
                  <a:schemeClr val="tx2"/>
                </a:solidFill>
              </a:rPr>
              <a:t>Razvoj kapaciteta bio je usmjeren na pomaganje zemljama da osnaže: 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hr-HR" dirty="0">
                <a:solidFill>
                  <a:schemeClr val="accent1"/>
                </a:solidFill>
              </a:rPr>
              <a:t>Pravni i regulatorni okviri 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hr-HR" dirty="0">
                <a:solidFill>
                  <a:schemeClr val="accent1"/>
                </a:solidFill>
              </a:rPr>
              <a:t>Fiskalna pravila povezana s dugovanjem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hr-HR" dirty="0">
                <a:solidFill>
                  <a:schemeClr val="accent1"/>
                </a:solidFill>
              </a:rPr>
              <a:t>Informacijski sustavi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hr-HR" dirty="0">
                <a:solidFill>
                  <a:schemeClr val="accent1"/>
                </a:solidFill>
              </a:rPr>
              <a:t>Monitoring zaostalih plaćanja i izvještavanje o njima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hr-HR" dirty="0">
                <a:solidFill>
                  <a:schemeClr val="accent1"/>
                </a:solidFill>
              </a:rPr>
              <a:t>Kontrole potencijalnih obveza, uključujući upravljanje Programom kreditnog jamstva i njegov dizajn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hr-HR" dirty="0">
                <a:solidFill>
                  <a:schemeClr val="accent1"/>
                </a:solidFill>
              </a:rPr>
              <a:t>Središnji nadzor državnih poduzeća i javno-privatnih partnerstva 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hr-HR" dirty="0">
                <a:solidFill>
                  <a:schemeClr val="accent1"/>
                </a:solidFill>
              </a:rPr>
              <a:t>Kvantifikacija fiskalnih rizika 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hr-HR" dirty="0">
                <a:solidFill>
                  <a:schemeClr val="accent1"/>
                </a:solidFill>
              </a:rPr>
              <a:t>Navođenje u izvještajima o fiskalnim rizicima i financijskim izvještajima</a:t>
            </a:r>
          </a:p>
          <a:p>
            <a:pPr marL="111125" lvl="1">
              <a:spcBef>
                <a:spcPts val="600"/>
              </a:spcBef>
              <a:buClr>
                <a:schemeClr val="accent1"/>
              </a:buClr>
              <a:buSzPct val="100000"/>
              <a:defRPr/>
            </a:pPr>
            <a:r>
              <a:rPr lang="hr-HR" dirty="0">
                <a:solidFill>
                  <a:schemeClr val="accent1"/>
                </a:solidFill>
              </a:rPr>
              <a:t>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F3054D-F69A-4DD8-B4B3-496BDBDF46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3" y="5723252"/>
            <a:ext cx="1192999" cy="80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32325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0ACB-6517-4B11-A48B-7C9458C3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484" y="231593"/>
            <a:ext cx="8552281" cy="840157"/>
          </a:xfrm>
        </p:spPr>
        <p:txBody>
          <a:bodyPr>
            <a:normAutofit/>
          </a:bodyPr>
          <a:lstStyle/>
          <a:p>
            <a:r>
              <a:rPr lang="hr-HR" sz="2400"/>
              <a:t>Operativni rizici i planovi poslovnog kontinuiteta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4B36798-CADC-43AD-AC79-858188CC0A8D}"/>
              </a:ext>
            </a:extLst>
          </p:cNvPr>
          <p:cNvGrpSpPr/>
          <p:nvPr/>
        </p:nvGrpSpPr>
        <p:grpSpPr>
          <a:xfrm>
            <a:off x="7831368" y="1146683"/>
            <a:ext cx="4749515" cy="4024407"/>
            <a:chOff x="-566744" y="515469"/>
            <a:chExt cx="8976779" cy="5970441"/>
          </a:xfrm>
        </p:grpSpPr>
        <p:graphicFrame>
          <p:nvGraphicFramePr>
            <p:cNvPr id="8" name="Chart 7">
              <a:extLst>
                <a:ext uri="{FF2B5EF4-FFF2-40B4-BE49-F238E27FC236}">
                  <a16:creationId xmlns:a16="http://schemas.microsoft.com/office/drawing/2014/main" id="{0F324DF0-FDE1-4431-B7A3-0E36AC2F3E5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57810415"/>
                </p:ext>
              </p:extLst>
            </p:nvPr>
          </p:nvGraphicFramePr>
          <p:xfrm>
            <a:off x="-566744" y="515469"/>
            <a:ext cx="8976779" cy="597044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008A39D-839D-40D9-B00F-8E0352236845}"/>
                </a:ext>
              </a:extLst>
            </p:cNvPr>
            <p:cNvSpPr txBox="1"/>
            <p:nvPr/>
          </p:nvSpPr>
          <p:spPr>
            <a:xfrm>
              <a:off x="990463" y="4464484"/>
              <a:ext cx="2151640" cy="873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1" i="0" u="none" strike="noStrike" cap="none" normalizeH="0" baseline="0" noProof="0">
                  <a:ln>
                    <a:noFill/>
                  </a:ln>
                  <a:solidFill>
                    <a:srgbClr val="FEFEFE"/>
                  </a:solidFill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Vanjski događaji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D01ACE2-C4E0-4ACB-A928-CF4801C8BEAA}"/>
                </a:ext>
              </a:extLst>
            </p:cNvPr>
            <p:cNvSpPr txBox="1"/>
            <p:nvPr/>
          </p:nvSpPr>
          <p:spPr>
            <a:xfrm>
              <a:off x="4286215" y="1458740"/>
              <a:ext cx="2456817" cy="837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1" i="0" u="none" strike="noStrike" cap="none" normalizeH="0" baseline="0" noProof="0">
                  <a:ln>
                    <a:noFill/>
                  </a:ln>
                  <a:solidFill>
                    <a:srgbClr val="FEFEFE"/>
                  </a:solidFill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Ljudski resursi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6ECD09E-827C-4E2E-9BD2-BE9F5796C418}"/>
                </a:ext>
              </a:extLst>
            </p:cNvPr>
            <p:cNvSpPr txBox="1"/>
            <p:nvPr/>
          </p:nvSpPr>
          <p:spPr>
            <a:xfrm>
              <a:off x="1054314" y="1458740"/>
              <a:ext cx="2777387" cy="873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1" i="0" u="none" strike="noStrike" cap="none" normalizeH="0" baseline="0" noProof="0">
                  <a:ln>
                    <a:noFill/>
                  </a:ln>
                  <a:solidFill>
                    <a:prstClr val="white"/>
                  </a:solidFill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Interni procesi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22C5310-4711-4714-96DA-E533CE895979}"/>
                </a:ext>
              </a:extLst>
            </p:cNvPr>
            <p:cNvSpPr txBox="1"/>
            <p:nvPr/>
          </p:nvSpPr>
          <p:spPr>
            <a:xfrm>
              <a:off x="2252986" y="2486450"/>
              <a:ext cx="3337318" cy="21146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 (Body)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hr-HR" sz="1600" b="1" i="0" u="none" strike="noStrike" cap="none" normalizeH="0" baseline="0" noProof="0">
                  <a:ln>
                    <a:noFill/>
                  </a:ln>
                  <a:solidFill>
                    <a:srgbClr val="004C97"/>
                  </a:solidFill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Operativni rizici za riznice</a:t>
              </a:r>
            </a:p>
            <a:p>
              <a:pPr marL="0" marR="0" lvl="0" indent="0" algn="l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A12BC73-8071-47BA-BD12-C73B8E53A293}"/>
              </a:ext>
            </a:extLst>
          </p:cNvPr>
          <p:cNvSpPr txBox="1"/>
          <p:nvPr/>
        </p:nvSpPr>
        <p:spPr>
          <a:xfrm>
            <a:off x="196560" y="1071750"/>
            <a:ext cx="81303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004C97"/>
                </a:solidFill>
                <a:uLnTx/>
                <a:uFillTx/>
                <a:latin typeface="Arial" panose="020B0604020202020204"/>
                <a:ea typeface="+mn-ea"/>
                <a:cs typeface="+mn-cs"/>
              </a:rPr>
              <a:t>Operativni rizici i disrupcije poslovanja – velik razlog za zabrinutost riznica i drugih institucija, s transakcijskom funkcijom.</a:t>
            </a: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004C97"/>
                </a:solidFill>
                <a:uLnTx/>
                <a:uFillTx/>
                <a:latin typeface="Arial" panose="020B0604020202020204"/>
                <a:ea typeface="+mn-ea"/>
                <a:cs typeface="+mn-cs"/>
              </a:rPr>
              <a:t>Disrupcije poslovanja vladinim operacijama upravljanja gotovinskim sredstvima i dugom mogu imati učinke koji prelaze na isporuku vladinih usluga te na funkcioniranje financijskih tržišta. </a:t>
            </a: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004C97"/>
                </a:solidFill>
                <a:uLnTx/>
                <a:uFillTx/>
                <a:latin typeface="Arial" panose="020B0604020202020204"/>
                <a:ea typeface="+mn-ea"/>
                <a:cs typeface="+mn-cs"/>
              </a:rPr>
              <a:t>Kako bi se osigurala operativna otpornost tijekom disrupcija poslovanja, riznice bi trebale imati plan kontinuiteta poslovanja koji:</a:t>
            </a:r>
          </a:p>
          <a:p>
            <a:pPr marL="742907" marR="0" lvl="2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004C97"/>
                </a:solidFill>
                <a:uLnTx/>
                <a:uFillTx/>
                <a:latin typeface="Arial" panose="020B0604020202020204"/>
                <a:ea typeface="+mn-ea"/>
                <a:cs typeface="+mn-cs"/>
              </a:rPr>
              <a:t>Je usmjeren na rizike „visokog učinka” te na ključne funkcije i aktivnosti riznice.</a:t>
            </a:r>
          </a:p>
          <a:p>
            <a:pPr marL="742907" marR="0" lvl="2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004C97"/>
                </a:solidFill>
                <a:uLnTx/>
                <a:uFillTx/>
                <a:latin typeface="Arial" panose="020B0604020202020204"/>
                <a:ea typeface="+mn-ea"/>
                <a:cs typeface="+mn-cs"/>
              </a:rPr>
              <a:t>Pomaže u sprječavanju utjecaja incidenta ili disruptivnog događanja, u pripremi za njega, upravljanju njime te na oporavku od njegovog učinka. </a:t>
            </a:r>
          </a:p>
          <a:p>
            <a:pPr marL="742907" marR="0" lvl="2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004C97"/>
                </a:solidFill>
                <a:uLnTx/>
                <a:uFillTx/>
                <a:latin typeface="Arial" panose="020B0604020202020204"/>
                <a:ea typeface="+mn-ea"/>
                <a:cs typeface="+mn-cs"/>
              </a:rPr>
              <a:t>Jednostavne mjere koje se poduzmu po hitnom postupku mogu učiniti značajnu razliku.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D3286E-C9CA-4692-A42D-B917D7228038}"/>
              </a:ext>
            </a:extLst>
          </p:cNvPr>
          <p:cNvSpPr txBox="1"/>
          <p:nvPr/>
        </p:nvSpPr>
        <p:spPr>
          <a:xfrm>
            <a:off x="196560" y="5711317"/>
            <a:ext cx="11200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hr-HR" sz="1800" b="1" i="0" u="none" strike="noStrike" cap="none" normalizeH="0" baseline="0" noProof="0">
                <a:ln>
                  <a:noFill/>
                </a:ln>
                <a:solidFill>
                  <a:srgbClr val="004C97"/>
                </a:solidFill>
                <a:uLnTx/>
                <a:uFillTx/>
                <a:latin typeface="Arial" panose="020B0604020202020204"/>
                <a:ea typeface="+mn-ea"/>
                <a:cs typeface="+mn-cs"/>
              </a:rPr>
              <a:t>Javne informacije na ovu temu vrlo su ograničene jer one otkrivaju nedostatke. Nekoliko primjera zemalja uključuje Ugandu, Portugal, SAD, Brazil, Koreju, Tursku.  </a:t>
            </a:r>
          </a:p>
        </p:txBody>
      </p:sp>
    </p:spTree>
    <p:extLst>
      <p:ext uri="{BB962C8B-B14F-4D97-AF65-F5344CB8AC3E}">
        <p14:creationId xmlns:p14="http://schemas.microsoft.com/office/powerpoint/2010/main" val="280017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FFE85-5C04-4D20-870C-A6677128BF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39838" y="2679547"/>
            <a:ext cx="9715500" cy="749453"/>
          </a:xfrm>
        </p:spPr>
        <p:txBody>
          <a:bodyPr>
            <a:normAutofit/>
          </a:bodyPr>
          <a:lstStyle/>
          <a:p>
            <a:pPr algn="ctr"/>
            <a:r>
              <a:rPr lang="hr-HR" sz="3000" b="1"/>
              <a:t>Hvala!</a:t>
            </a:r>
          </a:p>
        </p:txBody>
      </p:sp>
    </p:spTree>
    <p:extLst>
      <p:ext uri="{BB962C8B-B14F-4D97-AF65-F5344CB8AC3E}">
        <p14:creationId xmlns:p14="http://schemas.microsoft.com/office/powerpoint/2010/main" val="22819046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ustom Design">
  <a:themeElements>
    <a:clrScheme name="MCD-Test1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1A800"/>
      </a:accent2>
      <a:accent3>
        <a:srgbClr val="712EA5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ExternalPowerPoint" id="{1321CDCF-73F3-F24E-AE22-CEC7E53E1B8D}" vid="{BD453AAE-108E-BA46-89C7-F40981556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IMF_GenericExternalPowerPoint</Template>
  <TotalTime>16581</TotalTime>
  <Words>757</Words>
  <Application>Microsoft Office PowerPoint</Application>
  <PresentationFormat>Widescreen</PresentationFormat>
  <Paragraphs>95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.HelveticaNeueDeskInterface-Regular</vt:lpstr>
      <vt:lpstr>Arial</vt:lpstr>
      <vt:lpstr>Arial (Body)</vt:lpstr>
      <vt:lpstr>Arial Black</vt:lpstr>
      <vt:lpstr>ArialMT</vt:lpstr>
      <vt:lpstr>Calibri</vt:lpstr>
      <vt:lpstr>Courier New</vt:lpstr>
      <vt:lpstr>LucidaGrande</vt:lpstr>
      <vt:lpstr>Wingdings</vt:lpstr>
      <vt:lpstr>Custom Design</vt:lpstr>
      <vt:lpstr>   Upravljanje rizicima u pandemiji koronavirusne bolesti COVID-19  </vt:lpstr>
      <vt:lpstr>Središnja Azija i istočna Europa prošle su godine doživjele značajnu ekonomsku volatilnost</vt:lpstr>
      <vt:lpstr>Posljedice su pogoršanje stanja javnih financija i porast novog zaduživanja</vt:lpstr>
      <vt:lpstr>Vlade su uvele pakete poticaja u borbi protiv ekonomskih posljedica pandemije</vt:lpstr>
      <vt:lpstr>MMF pruža podršku zemljama kako bi bolje procijenile nedostatke povezane s dugom i fiskalnim rizicima te njima bolje upravljale</vt:lpstr>
      <vt:lpstr>Razvoj kapaciteta MMF-a podržao je brojne zemlje u nizu tema</vt:lpstr>
      <vt:lpstr>Operativni rizici i planovi poslovnog kontinuiteta </vt:lpstr>
      <vt:lpstr>PowerPoint Presentation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visually integrated Fund</dc:title>
  <dc:creator>Kourdali, Baya</dc:creator>
  <cp:lastModifiedBy>Ekaterina A Zaleeva</cp:lastModifiedBy>
  <cp:revision>505</cp:revision>
  <cp:lastPrinted>2017-12-21T20:31:56Z</cp:lastPrinted>
  <dcterms:created xsi:type="dcterms:W3CDTF">2018-03-12T18:37:20Z</dcterms:created>
  <dcterms:modified xsi:type="dcterms:W3CDTF">2021-08-25T14:17:49Z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