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1153" r:id="rId2"/>
    <p:sldId id="1318" r:id="rId3"/>
    <p:sldId id="1309" r:id="rId4"/>
    <p:sldId id="1311" r:id="rId5"/>
    <p:sldId id="1295" r:id="rId6"/>
    <p:sldId id="1312" r:id="rId7"/>
    <p:sldId id="1317" r:id="rId8"/>
    <p:sldId id="1307" r:id="rId9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754463-30FA-824E-9681-17E0926DDDD5}">
          <p14:sldIdLst>
            <p14:sldId id="1153"/>
            <p14:sldId id="1318"/>
            <p14:sldId id="1309"/>
            <p14:sldId id="1311"/>
            <p14:sldId id="1295"/>
            <p14:sldId id="1312"/>
            <p14:sldId id="1317"/>
            <p14:sldId id="130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ayegh, Amanda" initials="SA" lastIdx="13" clrIdx="6">
    <p:extLst>
      <p:ext uri="{19B8F6BF-5375-455C-9EA6-DF929625EA0E}">
        <p15:presenceInfo xmlns:p15="http://schemas.microsoft.com/office/powerpoint/2012/main" userId="S::ASayegh@IMF.ORG::1395cd34-f9a9-4710-8569-d75482f30368" providerId="AD"/>
      </p:ext>
    </p:extLst>
  </p:cmAuthor>
  <p:cmAuthor id="1" name="Nandwa, Boaz" initials="NB" lastIdx="10" clrIdx="0"/>
  <p:cmAuthor id="8" name="Espinoza, Raphael Andre" initials="ERA" lastIdx="20" clrIdx="7">
    <p:extLst>
      <p:ext uri="{19B8F6BF-5375-455C-9EA6-DF929625EA0E}">
        <p15:presenceInfo xmlns:p15="http://schemas.microsoft.com/office/powerpoint/2012/main" userId="S::REspinoza@IMF.ORG::b41ed91b-b734-4572-82c8-19d2d1f7edf0" providerId="AD"/>
      </p:ext>
    </p:extLst>
  </p:cmAuthor>
  <p:cmAuthor id="2" name="Kamil Dybczak" initials="KD" lastIdx="10" clrIdx="1"/>
  <p:cmAuthor id="9" name="Ralyea, John" initials="RJ" lastIdx="3" clrIdx="8">
    <p:extLst>
      <p:ext uri="{19B8F6BF-5375-455C-9EA6-DF929625EA0E}">
        <p15:presenceInfo xmlns:p15="http://schemas.microsoft.com/office/powerpoint/2012/main" userId="S::JRalyea@IMF.ORG::ee32544a-5c26-4c82-83e9-a6a659087207" providerId="AD"/>
      </p:ext>
    </p:extLst>
  </p:cmAuthor>
  <p:cmAuthor id="3" name="Tamirisa, Natalia" initials="TN" lastIdx="12" clrIdx="2"/>
  <p:cmAuthor id="10" name="Yasemin Hurcan" initials="YH" lastIdx="1" clrIdx="9">
    <p:extLst>
      <p:ext uri="{19B8F6BF-5375-455C-9EA6-DF929625EA0E}">
        <p15:presenceInfo xmlns:p15="http://schemas.microsoft.com/office/powerpoint/2012/main" userId="Yasemin Hurcan" providerId="None"/>
      </p:ext>
    </p:extLst>
  </p:cmAuthor>
  <p:cmAuthor id="4" name="Almalik, Mansour" initials="AM" lastIdx="6" clrIdx="3"/>
  <p:cmAuthor id="11" name="Ryan, Patrick Francis" initials="RPF" lastIdx="2" clrIdx="10">
    <p:extLst>
      <p:ext uri="{19B8F6BF-5375-455C-9EA6-DF929625EA0E}">
        <p15:presenceInfo xmlns:p15="http://schemas.microsoft.com/office/powerpoint/2012/main" userId="S::PRyan@imf.org::8a7a28c4-11ec-4f54-8b0b-3236c8e98ba2" providerId="AD"/>
      </p:ext>
    </p:extLst>
  </p:cmAuthor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234"/>
    <a:srgbClr val="E46C0A"/>
    <a:srgbClr val="25D129"/>
    <a:srgbClr val="00AEB3"/>
    <a:srgbClr val="FFCC00"/>
    <a:srgbClr val="ED7D31"/>
    <a:srgbClr val="A6A6A6"/>
    <a:srgbClr val="70A814"/>
    <a:srgbClr val="F796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0834" autoAdjust="0"/>
  </p:normalViewPr>
  <p:slideViewPr>
    <p:cSldViewPr snapToGrid="0">
      <p:cViewPr varScale="1">
        <p:scale>
          <a:sx n="32" d="100"/>
          <a:sy n="32" d="100"/>
        </p:scale>
        <p:origin x="1152" y="32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15-45BC-AA56-B697BE8395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15-45BC-AA56-B697BE8395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15-45BC-AA56-B697BE8395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15-45BC-AA56-B697BE83956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15-45BC-AA56-B697BE83956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15-45BC-AA56-B697BE839568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15-45BC-AA56-B697BE83956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615-45BC-AA56-B697BE839568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12.5</c:v>
                </c:pt>
                <c:pt idx="7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615-45BC-AA56-B697BE839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B0-4019-AAA7-03C58CECCF04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B0-4019-AAA7-03C58CECCF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B0-4019-AAA7-03C58CECCF04}"/>
              </c:ext>
            </c:extLst>
          </c:dPt>
          <c:dPt>
            <c:idx val="3"/>
            <c:bubble3D val="0"/>
            <c:explosion val="2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B0-4019-AAA7-03C58CECCF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0B0-4019-AAA7-03C58CECCF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0B0-4019-AAA7-03C58CECCF04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0B0-4019-AAA7-03C58CECCF0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0B0-4019-AAA7-03C58CECCF04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0B0-4019-AAA7-03C58CECC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0.35546</cdr:x>
      <cdr:y>0.28319</cdr:y>
    </cdr:from>
    <cdr:to>
      <cdr:x>0.64454</cdr:x>
      <cdr:y>0.71681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C7AF787B-6550-8F4E-82A3-7782EE9AAE48}"/>
            </a:ext>
          </a:extLst>
        </cdr:cNvPr>
        <cdr:cNvSpPr/>
      </cdr:nvSpPr>
      <cdr:spPr>
        <a:xfrm xmlns:a="http://schemas.openxmlformats.org/drawingml/2006/main">
          <a:off x="2293269" y="1233782"/>
          <a:ext cx="1865014" cy="188916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0.51122</cdr:x>
      <cdr:y>0.70884</cdr:y>
    </cdr:from>
    <cdr:to>
      <cdr:x>0.66609</cdr:x>
      <cdr:y>0.84582</cdr:y>
    </cdr:to>
    <cdr:sp macro="" textlink="">
      <cdr:nvSpPr>
        <cdr:cNvPr id="3" name="TextBox 56">
          <a:extLst xmlns:a="http://schemas.openxmlformats.org/drawingml/2006/main">
            <a:ext uri="{FF2B5EF4-FFF2-40B4-BE49-F238E27FC236}">
              <a16:creationId xmlns:a16="http://schemas.microsoft.com/office/drawing/2014/main" id="{40E0C05B-2210-D840-B968-15BB068714FC}"/>
            </a:ext>
          </a:extLst>
        </cdr:cNvPr>
        <cdr:cNvSpPr txBox="1"/>
      </cdr:nvSpPr>
      <cdr:spPr>
        <a:xfrm xmlns:a="http://schemas.openxmlformats.org/drawingml/2006/main">
          <a:off x="3298143" y="3088207"/>
          <a:ext cx="999152" cy="5967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314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7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628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85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94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10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2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defTabSz="914400">
            <a:defRPr/>
          </a:pPr>
          <a:r>
            <a:rPr lang="en-US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  <a:t>SOE</a:t>
          </a:r>
          <a:br>
            <a:rPr lang="en-US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</a:br>
          <a:r>
            <a:rPr lang="en-US" sz="1100" dirty="0">
              <a:solidFill>
                <a:schemeClr val="bg1"/>
              </a:solidFill>
            </a:rPr>
            <a:t>Forecasting &amp; Stress Testing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0.31723</cdr:x>
      <cdr:y>0.29541</cdr:y>
    </cdr:from>
    <cdr:to>
      <cdr:x>0.68277</cdr:x>
      <cdr:y>0.72903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C7AF787B-6550-8F4E-82A3-7782EE9AAE48}"/>
            </a:ext>
          </a:extLst>
        </cdr:cNvPr>
        <cdr:cNvSpPr/>
      </cdr:nvSpPr>
      <cdr:spPr>
        <a:xfrm xmlns:a="http://schemas.openxmlformats.org/drawingml/2006/main">
          <a:off x="1506707" y="1188849"/>
          <a:ext cx="1736100" cy="174506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0.55771</cdr:x>
      <cdr:y>0.6886</cdr:y>
    </cdr:from>
    <cdr:to>
      <cdr:x>0.8143</cdr:x>
      <cdr:y>0.76527</cdr:y>
    </cdr:to>
    <cdr:sp macro="" textlink="">
      <cdr:nvSpPr>
        <cdr:cNvPr id="3" name="TextBox 56">
          <a:extLst xmlns:a="http://schemas.openxmlformats.org/drawingml/2006/main">
            <a:ext uri="{FF2B5EF4-FFF2-40B4-BE49-F238E27FC236}">
              <a16:creationId xmlns:a16="http://schemas.microsoft.com/office/drawing/2014/main" id="{40E0C05B-2210-D840-B968-15BB068714FC}"/>
            </a:ext>
          </a:extLst>
        </cdr:cNvPr>
        <cdr:cNvSpPr txBox="1"/>
      </cdr:nvSpPr>
      <cdr:spPr>
        <a:xfrm xmlns:a="http://schemas.openxmlformats.org/drawingml/2006/main">
          <a:off x="2648849" y="2771187"/>
          <a:ext cx="1218673" cy="3085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314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7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628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85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94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10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2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defTabSz="914400">
            <a:defRPr/>
          </a:pPr>
          <a:r>
            <a:rPr lang="en-US" sz="1600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  <a:t>Systems</a:t>
          </a:r>
          <a:endParaRPr lang="en-US" sz="16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42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799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25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1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4E862-E263-8B4A-AFB5-DFAAA754BCA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5/31/2021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9F774-CCF9-492C-9AEB-F2814D4A66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69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49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28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304800"/>
            <a:ext cx="12192000" cy="762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422400" y="457200"/>
            <a:ext cx="9550400" cy="838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309360"/>
            <a:ext cx="2572377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3584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97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5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51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81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51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46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6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8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48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860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286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02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0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44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83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3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  <p:sldLayoutId id="2147483752" r:id="rId10"/>
    <p:sldLayoutId id="2147483753" r:id="rId11"/>
    <p:sldLayoutId id="2147483755" r:id="rId12"/>
    <p:sldLayoutId id="2147483757" r:id="rId13"/>
    <p:sldLayoutId id="2147483762" r:id="rId14"/>
    <p:sldLayoutId id="2147483763" r:id="rId15"/>
    <p:sldLayoutId id="2147483764" r:id="rId16"/>
    <p:sldLayoutId id="2147483765" r:id="rId17"/>
    <p:sldLayoutId id="2147483766" r:id="rId18"/>
    <p:sldLayoutId id="2147483767" r:id="rId19"/>
    <p:sldLayoutId id="2147483768" r:id="rId20"/>
    <p:sldLayoutId id="2147483769" r:id="rId21"/>
    <p:sldLayoutId id="2147483770" r:id="rId22"/>
    <p:sldLayoutId id="2147483771" r:id="rId23"/>
    <p:sldLayoutId id="2147483772" r:id="rId24"/>
    <p:sldLayoutId id="2147483773" r:id="rId25"/>
    <p:sldLayoutId id="2147483774" r:id="rId26"/>
    <p:sldLayoutId id="2147483775" r:id="rId27"/>
    <p:sldLayoutId id="2147483776" r:id="rId28"/>
    <p:sldLayoutId id="2147483777" r:id="rId29"/>
    <p:sldLayoutId id="2147483778" r:id="rId30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chart" Target="../charts/chart1.xml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1047" y="2871410"/>
            <a:ext cx="5919909" cy="22393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GB" dirty="0"/>
              <a:t>Managing Risks Under COVID-19</a:t>
            </a:r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1048" y="4645507"/>
            <a:ext cx="5515284" cy="465240"/>
          </a:xfrm>
        </p:spPr>
        <p:txBody>
          <a:bodyPr/>
          <a:lstStyle/>
          <a:p>
            <a:r>
              <a:rPr lang="en-US" dirty="0"/>
              <a:t>June 1, 2021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1047" y="5347546"/>
            <a:ext cx="5515284" cy="830832"/>
          </a:xfrm>
        </p:spPr>
        <p:txBody>
          <a:bodyPr>
            <a:normAutofit/>
          </a:bodyPr>
          <a:lstStyle/>
          <a:p>
            <a:r>
              <a:rPr lang="en-US" dirty="0"/>
              <a:t>Jason Harris</a:t>
            </a:r>
          </a:p>
          <a:p>
            <a:r>
              <a:rPr lang="en-US" dirty="0"/>
              <a:t>Fiscal Affairs Department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Lake Mansfield, Great Barrington MA, United States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59584F8-67EE-4332-A836-970B85F8FA3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21" b="21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CBD7404-508A-46A1-A794-2BA2FB0222D6}"/>
              </a:ext>
            </a:extLst>
          </p:cNvPr>
          <p:cNvSpPr txBox="1">
            <a:spLocks/>
          </p:cNvSpPr>
          <p:nvPr/>
        </p:nvSpPr>
        <p:spPr>
          <a:xfrm>
            <a:off x="7109184" y="109621"/>
            <a:ext cx="2824526" cy="2119745"/>
          </a:xfrm>
          <a:prstGeom prst="rect">
            <a:avLst/>
          </a:prstGeom>
        </p:spPr>
        <p:txBody>
          <a:bodyPr vert="horz" lIns="0" tIns="0" rIns="0" bIns="45720" rtlCol="0" anchor="b" anchorCtr="0">
            <a:normAutofit fontScale="75000" lnSpcReduction="20000"/>
          </a:bodyPr>
          <a:lstStyle>
            <a:lvl1pPr algn="l" defTabSz="914314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000" b="0" i="0" kern="1200">
                <a:solidFill>
                  <a:schemeClr val="tx2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GB" dirty="0"/>
              <a:t>Fiscal Affairs</a:t>
            </a:r>
            <a:br>
              <a:rPr lang="en-GB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C712-2B23-4619-B799-8CB696A0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765" y="221558"/>
            <a:ext cx="9715500" cy="661669"/>
          </a:xfrm>
        </p:spPr>
        <p:txBody>
          <a:bodyPr>
            <a:normAutofit fontScale="90000"/>
          </a:bodyPr>
          <a:lstStyle/>
          <a:p>
            <a:r>
              <a:rPr lang="en-US" dirty="0"/>
              <a:t>Central Asia and Eastern Europe experienced significant economic volatility last year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F99BDA-A702-49B6-A57D-B361C360AC62}"/>
              </a:ext>
            </a:extLst>
          </p:cNvPr>
          <p:cNvGrpSpPr/>
          <p:nvPr/>
        </p:nvGrpSpPr>
        <p:grpSpPr>
          <a:xfrm>
            <a:off x="770504" y="883227"/>
            <a:ext cx="4953011" cy="3045537"/>
            <a:chOff x="632782" y="1760124"/>
            <a:chExt cx="5220157" cy="395663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68ED55-5F85-488C-BEEF-8F8A3CDA5165}"/>
                </a:ext>
              </a:extLst>
            </p:cNvPr>
            <p:cNvSpPr txBox="1"/>
            <p:nvPr/>
          </p:nvSpPr>
          <p:spPr>
            <a:xfrm>
              <a:off x="632782" y="1760124"/>
              <a:ext cx="5157216" cy="59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Regional Nominal GDP Growth</a:t>
              </a:r>
            </a:p>
            <a:p>
              <a:pPr algn="ctr"/>
              <a:r>
                <a:rPr lang="en-US" sz="1200" dirty="0"/>
                <a:t>(Weighted Average, Percent of GDP)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4D429F8-B4DC-48B3-A552-98843FA43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9177" y="2788043"/>
              <a:ext cx="4924425" cy="2676318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996C2B6-4CEE-4D7B-8F0C-E3CAD5A08A08}"/>
                </a:ext>
              </a:extLst>
            </p:cNvPr>
            <p:cNvSpPr txBox="1"/>
            <p:nvPr/>
          </p:nvSpPr>
          <p:spPr>
            <a:xfrm>
              <a:off x="928514" y="5416874"/>
              <a:ext cx="4924425" cy="299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900" dirty="0">
                  <a:solidFill>
                    <a:srgbClr val="000000"/>
                  </a:solidFill>
                </a:rPr>
                <a:t>Source: World Economic Outlook and </a:t>
              </a:r>
              <a:r>
                <a:rPr lang="en-US" sz="900" dirty="0"/>
                <a:t>IMF Staff estimates.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39FAAE0-A07E-463F-954F-34620CAB59B7}"/>
              </a:ext>
            </a:extLst>
          </p:cNvPr>
          <p:cNvGrpSpPr/>
          <p:nvPr/>
        </p:nvGrpSpPr>
        <p:grpSpPr>
          <a:xfrm>
            <a:off x="6292102" y="824150"/>
            <a:ext cx="5384466" cy="3115283"/>
            <a:chOff x="3271869" y="1931939"/>
            <a:chExt cx="5855150" cy="3755344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7BB135A-080D-40DD-BA0D-5C8EFBA605BE}"/>
                </a:ext>
              </a:extLst>
            </p:cNvPr>
            <p:cNvGrpSpPr/>
            <p:nvPr/>
          </p:nvGrpSpPr>
          <p:grpSpPr>
            <a:xfrm>
              <a:off x="3271869" y="1931939"/>
              <a:ext cx="5855150" cy="3550715"/>
              <a:chOff x="3271869" y="1924040"/>
              <a:chExt cx="5855150" cy="373821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F9C2F3-8479-4523-9046-481973874745}"/>
                  </a:ext>
                </a:extLst>
              </p:cNvPr>
              <p:cNvSpPr txBox="1"/>
              <p:nvPr/>
            </p:nvSpPr>
            <p:spPr>
              <a:xfrm>
                <a:off x="3528613" y="1924040"/>
                <a:ext cx="5157216" cy="585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/>
                  <a:t>Regional Real GDP Growth</a:t>
                </a:r>
              </a:p>
              <a:p>
                <a:pPr algn="ctr"/>
                <a:r>
                  <a:rPr lang="en-US" sz="1200" dirty="0"/>
                  <a:t>(Weighted Average, Percent of GDP)</a:t>
                </a:r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10023ECA-BF62-4192-A127-2829A3A20B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1869" y="2921823"/>
                <a:ext cx="5855150" cy="2740432"/>
              </a:xfrm>
              <a:prstGeom prst="rect">
                <a:avLst/>
              </a:prstGeom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4DEFFA1-E006-4E48-B75E-368A71AB7284}"/>
                </a:ext>
              </a:extLst>
            </p:cNvPr>
            <p:cNvSpPr txBox="1"/>
            <p:nvPr/>
          </p:nvSpPr>
          <p:spPr>
            <a:xfrm>
              <a:off x="3620836" y="5395809"/>
              <a:ext cx="5506183" cy="291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900" dirty="0">
                  <a:solidFill>
                    <a:srgbClr val="000000"/>
                  </a:solidFill>
                </a:rPr>
                <a:t>Source: World Economic Outlook and </a:t>
              </a:r>
              <a:r>
                <a:rPr lang="en-US" sz="900" dirty="0"/>
                <a:t>IMF Staff estimates.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E8FF64-1C93-4A63-B256-127E16D31EAA}"/>
              </a:ext>
            </a:extLst>
          </p:cNvPr>
          <p:cNvGrpSpPr/>
          <p:nvPr/>
        </p:nvGrpSpPr>
        <p:grpSpPr>
          <a:xfrm>
            <a:off x="920475" y="3999117"/>
            <a:ext cx="5147815" cy="2484809"/>
            <a:chOff x="6605432" y="2048737"/>
            <a:chExt cx="5157216" cy="365457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9A5E98-0290-4410-8AC6-FD15A61C1DAD}"/>
                </a:ext>
              </a:extLst>
            </p:cNvPr>
            <p:cNvSpPr txBox="1"/>
            <p:nvPr/>
          </p:nvSpPr>
          <p:spPr>
            <a:xfrm>
              <a:off x="6605432" y="2048737"/>
              <a:ext cx="5157216" cy="407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2020 Nominal GDP Growth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510016-C995-4BE0-81B5-6EB73C8B82AD}"/>
                </a:ext>
              </a:extLst>
            </p:cNvPr>
            <p:cNvSpPr txBox="1"/>
            <p:nvPr/>
          </p:nvSpPr>
          <p:spPr>
            <a:xfrm>
              <a:off x="6721828" y="5472484"/>
              <a:ext cx="31662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900" dirty="0">
                  <a:solidFill>
                    <a:srgbClr val="000000"/>
                  </a:solidFill>
                </a:rPr>
                <a:t>Source: World Economic Outlook and </a:t>
              </a:r>
              <a:r>
                <a:rPr lang="en-US" sz="900" dirty="0"/>
                <a:t>IMF Staff estimates.</a:t>
              </a: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B962019-87A0-4538-84E3-F5FADD03D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21828" y="2445275"/>
              <a:ext cx="4924423" cy="2987037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548C00B-DA82-4FED-8CB2-9B96B53BCFA0}"/>
              </a:ext>
            </a:extLst>
          </p:cNvPr>
          <p:cNvGrpSpPr/>
          <p:nvPr/>
        </p:nvGrpSpPr>
        <p:grpSpPr>
          <a:xfrm>
            <a:off x="6292102" y="3977879"/>
            <a:ext cx="5231416" cy="2422921"/>
            <a:chOff x="6605432" y="2018883"/>
            <a:chExt cx="5157216" cy="340591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F6471CA2-56B0-4F16-99EB-D9FF1F37A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92463" y="2600635"/>
              <a:ext cx="4983154" cy="2824163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3C94221-D9DD-4D16-9E3D-AE32E8DAA1D8}"/>
                </a:ext>
              </a:extLst>
            </p:cNvPr>
            <p:cNvSpPr txBox="1"/>
            <p:nvPr/>
          </p:nvSpPr>
          <p:spPr>
            <a:xfrm>
              <a:off x="6605432" y="2018883"/>
              <a:ext cx="5157216" cy="648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Contributions to Regional Nominal GDP Growth</a:t>
              </a:r>
            </a:p>
            <a:p>
              <a:pPr algn="ctr"/>
              <a:r>
                <a:rPr lang="en-US" sz="1200" dirty="0"/>
                <a:t>(Weighted Average, Percent of GDP)</a:t>
              </a: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54EDD3A5-A3B2-4F6D-B531-9EB0483675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8110" y="1492919"/>
            <a:ext cx="1440180" cy="35052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1AEDF6-E2AF-4A9E-B146-494BC6E8D6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51285" y="1369636"/>
            <a:ext cx="1440180" cy="35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6661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45A9-68E4-47C0-91AE-52476105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Resulting in a deterioration of public finances and a build up of new debt issuance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E7D6EB-46B4-4632-A14C-9AC8FC4CEE37}"/>
              </a:ext>
            </a:extLst>
          </p:cNvPr>
          <p:cNvSpPr txBox="1"/>
          <p:nvPr/>
        </p:nvSpPr>
        <p:spPr>
          <a:xfrm>
            <a:off x="632781" y="1851200"/>
            <a:ext cx="5157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Regional Net Lending (Borrowing)</a:t>
            </a:r>
          </a:p>
          <a:p>
            <a:pPr algn="ctr"/>
            <a:r>
              <a:rPr lang="en-US" sz="1400" dirty="0"/>
              <a:t>(Weighted Average, Percent of GDP)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4FC39A-0294-4626-8959-DD49322D0D18}"/>
              </a:ext>
            </a:extLst>
          </p:cNvPr>
          <p:cNvSpPr txBox="1"/>
          <p:nvPr/>
        </p:nvSpPr>
        <p:spPr>
          <a:xfrm>
            <a:off x="6605432" y="2048737"/>
            <a:ext cx="5157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Regional General Government Debt</a:t>
            </a:r>
          </a:p>
          <a:p>
            <a:pPr algn="ctr"/>
            <a:r>
              <a:rPr lang="en-US" sz="1400" dirty="0"/>
              <a:t>(Weighted Average, Percent of GDP)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21BF2-DE83-44C7-9179-060B7005CA2A}"/>
              </a:ext>
            </a:extLst>
          </p:cNvPr>
          <p:cNvSpPr txBox="1"/>
          <p:nvPr/>
        </p:nvSpPr>
        <p:spPr>
          <a:xfrm>
            <a:off x="749176" y="5320084"/>
            <a:ext cx="48628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900" dirty="0">
                <a:solidFill>
                  <a:srgbClr val="000000"/>
                </a:solidFill>
              </a:rPr>
              <a:t>Source: World Economic Outlook and </a:t>
            </a:r>
            <a:r>
              <a:rPr lang="en-US" sz="900" dirty="0"/>
              <a:t>IMF Staff estimates.</a:t>
            </a:r>
          </a:p>
          <a:p>
            <a:r>
              <a:rPr lang="en-US" sz="900" dirty="0"/>
              <a:t>Note: Solid line represents outturns; dashed lines represent WEO forecasts for each respective vintage.</a:t>
            </a:r>
          </a:p>
          <a:p>
            <a:endParaRPr lang="en-US" sz="900" dirty="0"/>
          </a:p>
          <a:p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12F6E0-FE2A-4944-B962-7BCF88C8FE53}"/>
              </a:ext>
            </a:extLst>
          </p:cNvPr>
          <p:cNvSpPr txBox="1"/>
          <p:nvPr/>
        </p:nvSpPr>
        <p:spPr>
          <a:xfrm>
            <a:off x="6605432" y="5472484"/>
            <a:ext cx="49792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900" dirty="0">
                <a:solidFill>
                  <a:srgbClr val="000000"/>
                </a:solidFill>
              </a:rPr>
              <a:t>Source: World Economic Outlook and </a:t>
            </a:r>
            <a:r>
              <a:rPr lang="en-US" sz="900" dirty="0"/>
              <a:t>IMF Staff estimates.</a:t>
            </a:r>
          </a:p>
          <a:p>
            <a:r>
              <a:rPr lang="en-US" sz="900" dirty="0"/>
              <a:t>Note: Solid line represents outturns; dashed lines represent WEO forecasts for each respective vintage.</a:t>
            </a:r>
          </a:p>
          <a:p>
            <a:endParaRPr lang="en-US" sz="900" dirty="0"/>
          </a:p>
          <a:p>
            <a:endParaRPr lang="en-US" sz="900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A31D26-6C61-47C8-AE18-03780C1B4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27" y="2571957"/>
            <a:ext cx="4801324" cy="26791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893127-D884-485B-B369-FB250B1CE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378" y="2571957"/>
            <a:ext cx="4801324" cy="27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39130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A6B42-9766-40C0-BF8E-E0BA4DBA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Governments enacted stimulus packages to combat the economic fallout from the pandemic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D4DA6-0A1C-49B7-B75A-AFC534E23A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980" y="1341484"/>
            <a:ext cx="7242320" cy="79707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Though the size and types of interventions vary substantially across countries, governments must better understand these fiscal exposures and debt vulnerabilities.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6E2A1C-CA66-4DD0-B753-19942F081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821" y="2090071"/>
            <a:ext cx="7386638" cy="39260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18B6F8-3A56-4608-AEA8-F4D68060DA96}"/>
              </a:ext>
            </a:extLst>
          </p:cNvPr>
          <p:cNvSpPr txBox="1"/>
          <p:nvPr/>
        </p:nvSpPr>
        <p:spPr>
          <a:xfrm>
            <a:off x="1335954" y="5997283"/>
            <a:ext cx="7386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dk1"/>
                </a:solidFill>
              </a:rPr>
              <a:t>Sources: Database of Country Fiscal Measures in Response to the COVID-19 Pandemic; and IMF staff estimates.</a:t>
            </a:r>
          </a:p>
          <a:p>
            <a:r>
              <a:rPr lang="en-US" sz="900" dirty="0">
                <a:solidFill>
                  <a:schemeClr val="dk1"/>
                </a:solidFill>
              </a:rPr>
              <a:t>Note: Estimates as of March 17, 2021.</a:t>
            </a:r>
            <a:endParaRPr lang="en-US" sz="900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C985816-F642-4CFD-B3DD-C71330A2E63B}"/>
              </a:ext>
            </a:extLst>
          </p:cNvPr>
          <p:cNvSpPr txBox="1">
            <a:spLocks/>
          </p:cNvSpPr>
          <p:nvPr/>
        </p:nvSpPr>
        <p:spPr>
          <a:xfrm>
            <a:off x="8285019" y="1561665"/>
            <a:ext cx="3276167" cy="4804950"/>
          </a:xfrm>
          <a:prstGeom prst="rect">
            <a:avLst/>
          </a:prstGeom>
        </p:spPr>
        <p:txBody>
          <a:bodyPr vert="horz" lIns="0" tIns="137160" rIns="0" bIns="0" rtlCol="0">
            <a:normAutofit fontScale="62500" lnSpcReduction="20000"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Additional Spending: Risk bonuses for the medical and social assistance staff; Emergency spending on health programs, purchases of medical and protective equipment; wage subsidies, unemployment benefits.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Deferred Revenue: Tax deferrals (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) for SMEs and most affected companies on most taxes (Russia);  (ii) for the self-employed, farmers, tailors, grocers, lawyers (Turkey)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Contingent liabilities: A state guarantee scheme for bank loans to SMEs (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N.Macedonia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, Albania, Serbia)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Below-the-line measures: Subsidized lending to help SMEs (Kazakhstan); Government equity injections and new loans to SOEs to repay debt and finance additional investment (Uzbekistan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646036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516" y="227670"/>
            <a:ext cx="9715500" cy="978486"/>
          </a:xfrm>
        </p:spPr>
        <p:txBody>
          <a:bodyPr>
            <a:normAutofit/>
          </a:bodyPr>
          <a:lstStyle/>
          <a:p>
            <a:r>
              <a:rPr lang="en-US" sz="2400" dirty="0"/>
              <a:t>IMF supports countries to better assess and manage debt vulnerabilities and fiscal risks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BF31CE-CE6F-4F89-AD5C-7DAB6A9AF07C}"/>
              </a:ext>
            </a:extLst>
          </p:cNvPr>
          <p:cNvGrpSpPr/>
          <p:nvPr/>
        </p:nvGrpSpPr>
        <p:grpSpPr>
          <a:xfrm>
            <a:off x="12579" y="2249918"/>
            <a:ext cx="6451552" cy="4356727"/>
            <a:chOff x="-856415" y="1100666"/>
            <a:chExt cx="8128000" cy="5418667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A90C725F-F75F-4D70-96C2-F2C5D56D5475}"/>
                </a:ext>
              </a:extLst>
            </p:cNvPr>
            <p:cNvGraphicFramePr/>
            <p:nvPr/>
          </p:nvGraphicFramePr>
          <p:xfrm>
            <a:off x="-856415" y="1100666"/>
            <a:ext cx="812800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E255CDF2-3A20-4D6E-A090-046305765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26020" y="3039093"/>
              <a:ext cx="963128" cy="96312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549017F-24B1-4F27-87A2-35DB3A2C80E3}"/>
                </a:ext>
              </a:extLst>
            </p:cNvPr>
            <p:cNvSpPr txBox="1"/>
            <p:nvPr/>
          </p:nvSpPr>
          <p:spPr>
            <a:xfrm>
              <a:off x="3708837" y="2662461"/>
              <a:ext cx="2511706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PSBS</a:t>
              </a:r>
            </a:p>
            <a:p>
              <a:pPr algn="ctr">
                <a:defRPr/>
              </a:pPr>
              <a:r>
                <a:rPr lang="en-US" sz="1100" dirty="0">
                  <a:solidFill>
                    <a:schemeClr val="bg1"/>
                  </a:solidFill>
                </a:rPr>
                <a:t>Public Sector</a:t>
              </a:r>
              <a:br>
                <a:rPr lang="en-US" sz="1100" dirty="0">
                  <a:solidFill>
                    <a:schemeClr val="bg1"/>
                  </a:solidFill>
                </a:rPr>
              </a:br>
              <a:r>
                <a:rPr lang="en-US" sz="1100" dirty="0">
                  <a:solidFill>
                    <a:schemeClr val="bg1"/>
                  </a:solidFill>
                </a:rPr>
                <a:t>Balance Sheet</a:t>
              </a:r>
            </a:p>
            <a:p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A6CB3FF-90D9-41E0-8686-CA2CAE3DD811}"/>
                </a:ext>
              </a:extLst>
            </p:cNvPr>
            <p:cNvSpPr txBox="1"/>
            <p:nvPr/>
          </p:nvSpPr>
          <p:spPr>
            <a:xfrm>
              <a:off x="754682" y="4043294"/>
              <a:ext cx="1353065" cy="538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FST</a:t>
              </a:r>
            </a:p>
            <a:p>
              <a:pPr lvl="0" algn="ctr"/>
              <a:r>
                <a:rPr lang="en-US" sz="1100" dirty="0">
                  <a:solidFill>
                    <a:srgbClr val="FEFEFE"/>
                  </a:solidFill>
                </a:rPr>
                <a:t>Fiscal Stress Test</a:t>
              </a:r>
              <a:endParaRPr lang="en-US" kern="0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832C91B-D1C4-40DC-9285-EFC03C936A33}"/>
                </a:ext>
              </a:extLst>
            </p:cNvPr>
            <p:cNvSpPr txBox="1"/>
            <p:nvPr/>
          </p:nvSpPr>
          <p:spPr>
            <a:xfrm>
              <a:off x="3244087" y="1669536"/>
              <a:ext cx="13212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FRA</a:t>
              </a:r>
            </a:p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Fiscal Risk</a:t>
              </a:r>
            </a:p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Assessment</a:t>
              </a:r>
              <a:endParaRPr lang="en-US" sz="1100" kern="0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BD8B94-0FE6-4CF4-9E31-A6268AB60E4F}"/>
                </a:ext>
              </a:extLst>
            </p:cNvPr>
            <p:cNvSpPr txBox="1"/>
            <p:nvPr/>
          </p:nvSpPr>
          <p:spPr>
            <a:xfrm>
              <a:off x="4289972" y="4092311"/>
              <a:ext cx="1258748" cy="742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SOE</a:t>
              </a:r>
              <a:b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chemeClr val="bg1"/>
                  </a:solidFill>
                </a:rPr>
                <a:t>Health Check Tool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7EC1836-86C1-4F3E-9C47-7FCBA4FD3C01}"/>
                </a:ext>
              </a:extLst>
            </p:cNvPr>
            <p:cNvSpPr txBox="1"/>
            <p:nvPr/>
          </p:nvSpPr>
          <p:spPr>
            <a:xfrm>
              <a:off x="1686699" y="1624045"/>
              <a:ext cx="15804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PFRAM</a:t>
              </a:r>
            </a:p>
            <a:p>
              <a:pPr lvl="0" algn="ctr">
                <a:defRPr/>
              </a:pPr>
              <a:r>
                <a:rPr lang="en-US" sz="1100" dirty="0">
                  <a:solidFill>
                    <a:schemeClr val="bg1"/>
                  </a:solidFill>
                </a:rPr>
                <a:t>PPP Fiscal Risk</a:t>
              </a:r>
              <a:br>
                <a:rPr lang="en-US" sz="1100" dirty="0">
                  <a:solidFill>
                    <a:schemeClr val="bg1"/>
                  </a:solidFill>
                </a:rPr>
              </a:br>
              <a:r>
                <a:rPr lang="en-US" sz="1100" dirty="0">
                  <a:solidFill>
                    <a:schemeClr val="bg1"/>
                  </a:solidFill>
                </a:rPr>
                <a:t>Assessment Module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AE56F0-A8A9-4997-8DA5-62B199D10916}"/>
                </a:ext>
              </a:extLst>
            </p:cNvPr>
            <p:cNvSpPr txBox="1"/>
            <p:nvPr/>
          </p:nvSpPr>
          <p:spPr>
            <a:xfrm>
              <a:off x="917867" y="2538451"/>
              <a:ext cx="9631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C-ST</a:t>
              </a:r>
            </a:p>
            <a:p>
              <a:pPr lvl="0" algn="ctr">
                <a:defRPr/>
              </a:pPr>
              <a:r>
                <a:rPr lang="en-US" sz="1100" dirty="0">
                  <a:solidFill>
                    <a:schemeClr val="bg1"/>
                  </a:solidFill>
                </a:rPr>
                <a:t>COVID-19</a:t>
              </a:r>
              <a:br>
                <a:rPr lang="en-US" sz="1100" dirty="0">
                  <a:solidFill>
                    <a:schemeClr val="bg1"/>
                  </a:solidFill>
                </a:rPr>
              </a:br>
              <a:r>
                <a:rPr lang="en-US" sz="1100" dirty="0">
                  <a:solidFill>
                    <a:schemeClr val="bg1"/>
                  </a:solidFill>
                </a:rPr>
                <a:t>Stress Test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E7316C-660B-4695-9518-C740720D070F}"/>
                </a:ext>
              </a:extLst>
            </p:cNvPr>
            <p:cNvSpPr txBox="1"/>
            <p:nvPr/>
          </p:nvSpPr>
          <p:spPr>
            <a:xfrm>
              <a:off x="1115224" y="5065305"/>
              <a:ext cx="2511706" cy="1032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L&amp;G*</a:t>
              </a:r>
            </a:p>
            <a:p>
              <a:pPr algn="ctr">
                <a:defRPr/>
              </a:pPr>
              <a:r>
                <a:rPr lang="en-US" sz="1100" dirty="0">
                  <a:solidFill>
                    <a:schemeClr val="bg1"/>
                  </a:solidFill>
                </a:rPr>
                <a:t>Loans &amp; Guarantees</a:t>
              </a:r>
              <a:br>
                <a:rPr lang="en-US" sz="1100" dirty="0">
                  <a:solidFill>
                    <a:schemeClr val="bg1"/>
                  </a:solidFill>
                </a:rPr>
              </a:br>
              <a:r>
                <a:rPr lang="en-US" sz="1100" dirty="0">
                  <a:solidFill>
                    <a:schemeClr val="bg1"/>
                  </a:solidFill>
                </a:rPr>
                <a:t>Assessment</a:t>
              </a:r>
            </a:p>
            <a:p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6FFFEE-FCCE-4407-9243-FAA4C3B5134A}"/>
                </a:ext>
              </a:extLst>
            </p:cNvPr>
            <p:cNvSpPr txBox="1"/>
            <p:nvPr/>
          </p:nvSpPr>
          <p:spPr>
            <a:xfrm>
              <a:off x="2045834" y="3956730"/>
              <a:ext cx="2244138" cy="1224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en-US" sz="2000" b="1" kern="0" dirty="0">
                  <a:solidFill>
                    <a:schemeClr val="tx2"/>
                  </a:solidFill>
                  <a:latin typeface="Arial (Body)"/>
                  <a:cs typeface="Arial" panose="020B0604020202020204" pitchFamily="34" charset="0"/>
                </a:rPr>
                <a:t>Fiscal Risk</a:t>
              </a:r>
            </a:p>
            <a:p>
              <a:pPr lvl="0" algn="ctr" defTabSz="914400">
                <a:defRPr/>
              </a:pPr>
              <a:r>
                <a:rPr lang="en-US" sz="2000" b="1" kern="0" dirty="0">
                  <a:solidFill>
                    <a:schemeClr val="tx2"/>
                  </a:solidFill>
                  <a:latin typeface="Arial (Body)"/>
                  <a:cs typeface="Arial" panose="020B0604020202020204" pitchFamily="34" charset="0"/>
                </a:rPr>
                <a:t>Toolkit</a:t>
              </a:r>
            </a:p>
            <a:p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40768E5-CC97-4764-8A92-A758AB44BF40}"/>
              </a:ext>
            </a:extLst>
          </p:cNvPr>
          <p:cNvGrpSpPr/>
          <p:nvPr/>
        </p:nvGrpSpPr>
        <p:grpSpPr>
          <a:xfrm>
            <a:off x="6446190" y="2848430"/>
            <a:ext cx="5254528" cy="3395651"/>
            <a:chOff x="2814831" y="2070637"/>
            <a:chExt cx="5254528" cy="3395651"/>
          </a:xfrm>
        </p:grpSpPr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389724D-366A-45DD-B02D-3F1BA92FA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14831" y="4789626"/>
              <a:ext cx="676662" cy="676662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E9290FA-0FCF-49C5-B8E8-3E8C20C8B3CA}"/>
                </a:ext>
              </a:extLst>
            </p:cNvPr>
            <p:cNvSpPr/>
            <p:nvPr/>
          </p:nvSpPr>
          <p:spPr>
            <a:xfrm>
              <a:off x="3756960" y="4892333"/>
              <a:ext cx="36166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More resilient </a:t>
              </a:r>
              <a:r>
                <a:rPr lang="en-US" sz="2000" dirty="0">
                  <a:solidFill>
                    <a:schemeClr val="tx2"/>
                  </a:solidFill>
                </a:rPr>
                <a:t>public finances</a:t>
              </a: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4B689F87-7471-4054-95F4-314F87004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814831" y="2070637"/>
              <a:ext cx="676662" cy="67666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9C6DA75-C0B3-4FB7-B5ED-76AF47FF0E8D}"/>
                </a:ext>
              </a:extLst>
            </p:cNvPr>
            <p:cNvSpPr/>
            <p:nvPr/>
          </p:nvSpPr>
          <p:spPr>
            <a:xfrm>
              <a:off x="3756960" y="2262576"/>
              <a:ext cx="411683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Better</a:t>
              </a:r>
              <a:r>
                <a:rPr lang="en-US" sz="2000" dirty="0">
                  <a:solidFill>
                    <a:schemeClr val="tx2"/>
                  </a:solidFill>
                </a:rPr>
                <a:t> </a:t>
              </a:r>
              <a:r>
                <a:rPr lang="en-US" sz="2000" b="1" dirty="0">
                  <a:solidFill>
                    <a:schemeClr val="tx2"/>
                  </a:solidFill>
                </a:rPr>
                <a:t>understand</a:t>
              </a:r>
              <a:r>
                <a:rPr lang="en-US" sz="2000" dirty="0">
                  <a:solidFill>
                    <a:schemeClr val="tx2"/>
                  </a:solidFill>
                </a:rPr>
                <a:t> risk exposures</a:t>
              </a: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309805A5-DD48-43F9-B668-D54030EDC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40857" y="3040409"/>
              <a:ext cx="624611" cy="62461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81EFB7-3B44-49E2-9693-CBD0A818794D}"/>
                </a:ext>
              </a:extLst>
            </p:cNvPr>
            <p:cNvSpPr/>
            <p:nvPr/>
          </p:nvSpPr>
          <p:spPr>
            <a:xfrm>
              <a:off x="3756960" y="3151018"/>
              <a:ext cx="428514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Improve</a:t>
              </a:r>
              <a:r>
                <a:rPr lang="en-US" sz="2000" dirty="0">
                  <a:solidFill>
                    <a:schemeClr val="tx2"/>
                  </a:solidFill>
                </a:rPr>
                <a:t> management of fiscal risks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5FFDD32-A1E5-4A81-8AD3-0C44D3BFE7E3}"/>
                </a:ext>
              </a:extLst>
            </p:cNvPr>
            <p:cNvSpPr/>
            <p:nvPr/>
          </p:nvSpPr>
          <p:spPr>
            <a:xfrm>
              <a:off x="3756960" y="4039460"/>
              <a:ext cx="431239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More transparent </a:t>
              </a:r>
              <a:r>
                <a:rPr lang="en-US" sz="2000" dirty="0">
                  <a:solidFill>
                    <a:schemeClr val="tx2"/>
                  </a:solidFill>
                </a:rPr>
                <a:t>reporting of risks</a:t>
              </a:r>
              <a:r>
                <a:rPr lang="en-US" sz="2000" b="1" dirty="0">
                  <a:solidFill>
                    <a:schemeClr val="tx2"/>
                  </a:solidFill>
                </a:rPr>
                <a:t> 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29EEF085-618C-4EC4-966F-0E4160CBD7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814831" y="3901184"/>
              <a:ext cx="676662" cy="676662"/>
            </a:xfrm>
            <a:prstGeom prst="rect">
              <a:avLst/>
            </a:prstGeom>
          </p:spPr>
        </p:pic>
      </p:grp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45689519-A527-40BD-B720-921FD0C63331}"/>
              </a:ext>
            </a:extLst>
          </p:cNvPr>
          <p:cNvSpPr txBox="1">
            <a:spLocks noChangeArrowheads="1"/>
          </p:cNvSpPr>
          <p:nvPr/>
        </p:nvSpPr>
        <p:spPr>
          <a:xfrm>
            <a:off x="828358" y="1416560"/>
            <a:ext cx="10763266" cy="53790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8788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en-US" altLang="en-US" b="1" dirty="0">
                <a:solidFill>
                  <a:schemeClr val="tx2"/>
                </a:solidFill>
              </a:rPr>
              <a:t>In addition to strengthening public debt management and debt sustainability analysis, the IMF is developing and expanding its fiscal risk toolkit</a:t>
            </a:r>
            <a:endParaRPr lang="en-AU" alt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7588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702DD9-AE3F-4212-A7FA-C1F7578CD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0952"/>
            <a:ext cx="7661189" cy="52168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358" y="251355"/>
            <a:ext cx="9715500" cy="978486"/>
          </a:xfrm>
        </p:spPr>
        <p:txBody>
          <a:bodyPr>
            <a:normAutofit/>
          </a:bodyPr>
          <a:lstStyle/>
          <a:p>
            <a:r>
              <a:rPr lang="en-US" sz="2400" dirty="0"/>
              <a:t>IMF Capacity Development has supported many countries across a wide range of topics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BCD174-B2F6-41CF-9A29-DE3A4AE18240}"/>
              </a:ext>
            </a:extLst>
          </p:cNvPr>
          <p:cNvSpPr txBox="1"/>
          <p:nvPr/>
        </p:nvSpPr>
        <p:spPr>
          <a:xfrm>
            <a:off x="7498015" y="1612964"/>
            <a:ext cx="469398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>
                <a:solidFill>
                  <a:schemeClr val="tx2"/>
                </a:solidFill>
              </a:rPr>
              <a:t>Capacity Development has focused on helping countries strengthen: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Legal and regulatory frameworks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Fiscal rules related to debt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Information systems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Monitoring and reporting of arrears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Controls over contingent liabilities, including the design and management of a Credit Guarantee Scheme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Central oversight of SOE and PPPs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Quantification of fiscal risks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accent1"/>
                </a:solidFill>
              </a:rPr>
              <a:t>Disclosure in fiscal risk statements    and financial statements</a:t>
            </a:r>
          </a:p>
          <a:p>
            <a:pPr marL="111125" lvl="1"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r>
              <a:rPr lang="en-US" dirty="0">
                <a:solidFill>
                  <a:schemeClr val="accent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9732325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484" y="231593"/>
            <a:ext cx="8552281" cy="840157"/>
          </a:xfrm>
        </p:spPr>
        <p:txBody>
          <a:bodyPr>
            <a:normAutofit/>
          </a:bodyPr>
          <a:lstStyle/>
          <a:p>
            <a:r>
              <a:rPr lang="en-US" sz="2400" dirty="0"/>
              <a:t>Operational risks and business continuity plans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B36798-CADC-43AD-AC79-858188CC0A8D}"/>
              </a:ext>
            </a:extLst>
          </p:cNvPr>
          <p:cNvGrpSpPr/>
          <p:nvPr/>
        </p:nvGrpSpPr>
        <p:grpSpPr>
          <a:xfrm>
            <a:off x="7831368" y="1146683"/>
            <a:ext cx="4749515" cy="4024407"/>
            <a:chOff x="-566744" y="515469"/>
            <a:chExt cx="8976779" cy="5970441"/>
          </a:xfrm>
        </p:grpSpPr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0F324DF0-FDE1-4431-B7A3-0E36AC2F3E5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57810415"/>
                </p:ext>
              </p:extLst>
            </p:nvPr>
          </p:nvGraphicFramePr>
          <p:xfrm>
            <a:off x="-566744" y="515469"/>
            <a:ext cx="8976779" cy="59704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08A39D-839D-40D9-B00F-8E0352236845}"/>
                </a:ext>
              </a:extLst>
            </p:cNvPr>
            <p:cNvSpPr txBox="1"/>
            <p:nvPr/>
          </p:nvSpPr>
          <p:spPr>
            <a:xfrm>
              <a:off x="990463" y="4464484"/>
              <a:ext cx="2151640" cy="873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EFEFE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External Events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 (Body)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D01ACE2-C4E0-4ACB-A928-CF4801C8BEAA}"/>
                </a:ext>
              </a:extLst>
            </p:cNvPr>
            <p:cNvSpPr txBox="1"/>
            <p:nvPr/>
          </p:nvSpPr>
          <p:spPr>
            <a:xfrm>
              <a:off x="4286215" y="1458740"/>
              <a:ext cx="2456817" cy="837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EFEFE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Human Resources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 (Body)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6ECD09E-827C-4E2E-9BD2-BE9F5796C418}"/>
                </a:ext>
              </a:extLst>
            </p:cNvPr>
            <p:cNvSpPr txBox="1"/>
            <p:nvPr/>
          </p:nvSpPr>
          <p:spPr>
            <a:xfrm>
              <a:off x="1054314" y="1458740"/>
              <a:ext cx="2777387" cy="873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Internal Processes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22C5310-4711-4714-96DA-E533CE895979}"/>
                </a:ext>
              </a:extLst>
            </p:cNvPr>
            <p:cNvSpPr txBox="1"/>
            <p:nvPr/>
          </p:nvSpPr>
          <p:spPr>
            <a:xfrm>
              <a:off x="2252986" y="2486450"/>
              <a:ext cx="3337318" cy="2114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 (Body)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4C97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Operational Risks to Treasuries</a:t>
              </a:r>
            </a:p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A12BC73-8071-47BA-BD12-C73B8E53A293}"/>
              </a:ext>
            </a:extLst>
          </p:cNvPr>
          <p:cNvSpPr txBox="1"/>
          <p:nvPr/>
        </p:nvSpPr>
        <p:spPr>
          <a:xfrm>
            <a:off x="196560" y="1071750"/>
            <a:ext cx="8130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Operational risks  and business disruptions - major concern for Treasuries and other institutions, with transactional function.</a:t>
            </a: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Business disruptions to governments’ cash and debt management operations can have spill-over effects on the delivery of government services and on the functioning of financial markets. </a:t>
            </a: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ensure operational resilience under business disruptions, Treasuries should have Business Continuity Plan which: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Is focused on “high-impact” risks and on the critical functions and activities of the treasury.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Assists in preventing, preparing for, responding to, managing, and recovering from the impacts of an incident or disruptive event. 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 urgent basis, simple measures undertaken can make a big difference.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D3286E-C9CA-4692-A42D-B917D7228038}"/>
              </a:ext>
            </a:extLst>
          </p:cNvPr>
          <p:cNvSpPr txBox="1"/>
          <p:nvPr/>
        </p:nvSpPr>
        <p:spPr>
          <a:xfrm>
            <a:off x="196560" y="5711317"/>
            <a:ext cx="1120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Public information on this topic is very limited as it exposes vulnerabilities. A few country examples are Uganda, Portugal, USA, Brazil, Korea, Turkey.  </a:t>
            </a:r>
          </a:p>
        </p:txBody>
      </p:sp>
    </p:spTree>
    <p:extLst>
      <p:ext uri="{BB962C8B-B14F-4D97-AF65-F5344CB8AC3E}">
        <p14:creationId xmlns:p14="http://schemas.microsoft.com/office/powerpoint/2010/main" val="28001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FFE85-5C04-4D20-870C-A6677128B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9838" y="2679547"/>
            <a:ext cx="9715500" cy="749453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819046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16569</TotalTime>
  <Words>746</Words>
  <Application>Microsoft Office PowerPoint</Application>
  <PresentationFormat>Widescreen</PresentationFormat>
  <Paragraphs>95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.HelveticaNeueDeskInterface-Regular</vt:lpstr>
      <vt:lpstr>Arial</vt:lpstr>
      <vt:lpstr>Arial (Body)</vt:lpstr>
      <vt:lpstr>Arial Black</vt:lpstr>
      <vt:lpstr>ArialMT</vt:lpstr>
      <vt:lpstr>Calibri</vt:lpstr>
      <vt:lpstr>Courier New</vt:lpstr>
      <vt:lpstr>LucidaGrande</vt:lpstr>
      <vt:lpstr>Wingdings</vt:lpstr>
      <vt:lpstr>Custom Design</vt:lpstr>
      <vt:lpstr>   Managing Risks Under COVID-19  </vt:lpstr>
      <vt:lpstr>Central Asia and Eastern Europe experienced significant economic volatility last year</vt:lpstr>
      <vt:lpstr>Resulting in a deterioration of public finances and a build up of new debt issuance</vt:lpstr>
      <vt:lpstr>Governments enacted stimulus packages to combat the economic fallout from the pandemic</vt:lpstr>
      <vt:lpstr>IMF supports countries to better assess and manage debt vulnerabilities and fiscal risks</vt:lpstr>
      <vt:lpstr>IMF Capacity Development has supported many countries across a wide range of topics</vt:lpstr>
      <vt:lpstr>Operational risks and business continuity plans </vt:lpstr>
      <vt:lpstr>PowerPoint Presentation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Ekaterina A Zaleeva</cp:lastModifiedBy>
  <cp:revision>503</cp:revision>
  <cp:lastPrinted>2017-12-21T20:31:56Z</cp:lastPrinted>
  <dcterms:created xsi:type="dcterms:W3CDTF">2018-03-12T18:37:20Z</dcterms:created>
  <dcterms:modified xsi:type="dcterms:W3CDTF">2021-05-31T07:37:27Z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