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1153" r:id="rId2"/>
    <p:sldId id="1321" r:id="rId3"/>
    <p:sldId id="1322" r:id="rId4"/>
    <p:sldId id="1320" r:id="rId5"/>
    <p:sldId id="1295" r:id="rId6"/>
    <p:sldId id="1319" r:id="rId7"/>
    <p:sldId id="1317" r:id="rId8"/>
    <p:sldId id="1307" r:id="rId9"/>
  </p:sldIdLst>
  <p:sldSz cx="12192000" cy="6858000"/>
  <p:notesSz cx="7023100" cy="9309100"/>
  <p:defaultTextStyle>
    <a:defPPr>
      <a:defRPr lang="en-US"/>
    </a:defPPr>
    <a:lvl1pPr marL="0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7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14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72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28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85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42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00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57" algn="l" defTabSz="91431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1754463-30FA-824E-9681-17E0926DDDD5}">
          <p14:sldIdLst>
            <p14:sldId id="1153"/>
            <p14:sldId id="1321"/>
            <p14:sldId id="1322"/>
            <p14:sldId id="1320"/>
            <p14:sldId id="1295"/>
            <p14:sldId id="1319"/>
            <p14:sldId id="1317"/>
            <p14:sldId id="130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44" userDrawn="1">
          <p15:clr>
            <a:srgbClr val="A4A3A4"/>
          </p15:clr>
        </p15:guide>
        <p15:guide id="2" pos="2124" userDrawn="1">
          <p15:clr>
            <a:srgbClr val="A4A3A4"/>
          </p15:clr>
        </p15:guide>
        <p15:guide id="3" orient="horz" pos="2932" userDrawn="1">
          <p15:clr>
            <a:srgbClr val="A4A3A4"/>
          </p15:clr>
        </p15:guide>
        <p15:guide id="4" pos="221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Sayegh, Amanda" initials="SA" lastIdx="13" clrIdx="6">
    <p:extLst>
      <p:ext uri="{19B8F6BF-5375-455C-9EA6-DF929625EA0E}">
        <p15:presenceInfo xmlns:p15="http://schemas.microsoft.com/office/powerpoint/2012/main" userId="S::ASayegh@IMF.ORG::1395cd34-f9a9-4710-8569-d75482f30368" providerId="AD"/>
      </p:ext>
    </p:extLst>
  </p:cmAuthor>
  <p:cmAuthor id="1" name="Nandwa, Boaz" initials="NB" lastIdx="10" clrIdx="0"/>
  <p:cmAuthor id="8" name="Espinoza, Raphael Andre" initials="ERA" lastIdx="20" clrIdx="7">
    <p:extLst>
      <p:ext uri="{19B8F6BF-5375-455C-9EA6-DF929625EA0E}">
        <p15:presenceInfo xmlns:p15="http://schemas.microsoft.com/office/powerpoint/2012/main" userId="S::REspinoza@IMF.ORG::b41ed91b-b734-4572-82c8-19d2d1f7edf0" providerId="AD"/>
      </p:ext>
    </p:extLst>
  </p:cmAuthor>
  <p:cmAuthor id="2" name="Kamil Dybczak" initials="KD" lastIdx="10" clrIdx="1"/>
  <p:cmAuthor id="9" name="Ralyea, John" initials="RJ" lastIdx="3" clrIdx="8">
    <p:extLst>
      <p:ext uri="{19B8F6BF-5375-455C-9EA6-DF929625EA0E}">
        <p15:presenceInfo xmlns:p15="http://schemas.microsoft.com/office/powerpoint/2012/main" userId="S::JRalyea@IMF.ORG::ee32544a-5c26-4c82-83e9-a6a659087207" providerId="AD"/>
      </p:ext>
    </p:extLst>
  </p:cmAuthor>
  <p:cmAuthor id="3" name="Tamirisa, Natalia" initials="TN" lastIdx="12" clrIdx="2"/>
  <p:cmAuthor id="10" name="Yasemin Hurcan" initials="YH" lastIdx="1" clrIdx="9">
    <p:extLst>
      <p:ext uri="{19B8F6BF-5375-455C-9EA6-DF929625EA0E}">
        <p15:presenceInfo xmlns:p15="http://schemas.microsoft.com/office/powerpoint/2012/main" userId="Yasemin Hurcan" providerId="None"/>
      </p:ext>
    </p:extLst>
  </p:cmAuthor>
  <p:cmAuthor id="4" name="Almalik, Mansour" initials="AM" lastIdx="6" clrIdx="3"/>
  <p:cmAuthor id="11" name="Ryan, Patrick Francis" initials="RPF" lastIdx="2" clrIdx="10">
    <p:extLst>
      <p:ext uri="{19B8F6BF-5375-455C-9EA6-DF929625EA0E}">
        <p15:presenceInfo xmlns:p15="http://schemas.microsoft.com/office/powerpoint/2012/main" userId="S::PRyan@imf.org::8a7a28c4-11ec-4f54-8b0b-3236c8e98ba2" providerId="AD"/>
      </p:ext>
    </p:extLst>
  </p:cmAuthor>
  <p:cmAuthor id="5" name="Pierre, Gaelle" initials="PG" lastIdx="3" clrIdx="4"/>
  <p:cmAuthor id="6" name="Basile, Gregory" initials="BG" lastIdx="9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4234"/>
    <a:srgbClr val="E46C0A"/>
    <a:srgbClr val="25D129"/>
    <a:srgbClr val="00AEB3"/>
    <a:srgbClr val="FFCC00"/>
    <a:srgbClr val="ED7D31"/>
    <a:srgbClr val="A6A6A6"/>
    <a:srgbClr val="70A814"/>
    <a:srgbClr val="F7964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E709B3-A62F-93B5-D04F-00748302851C}" v="2" dt="2021-06-01T09:48:52.4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35" autoAdjust="0"/>
    <p:restoredTop sz="86424" autoAdjust="0"/>
  </p:normalViewPr>
  <p:slideViewPr>
    <p:cSldViewPr snapToGrid="0">
      <p:cViewPr varScale="1">
        <p:scale>
          <a:sx n="42" d="100"/>
          <a:sy n="42" d="100"/>
        </p:scale>
        <p:origin x="20" y="240"/>
      </p:cViewPr>
      <p:guideLst/>
    </p:cSldViewPr>
  </p:slideViewPr>
  <p:outlineViewPr>
    <p:cViewPr>
      <p:scale>
        <a:sx n="33" d="100"/>
        <a:sy n="33" d="100"/>
      </p:scale>
      <p:origin x="0" y="-1806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167" d="100"/>
          <a:sy n="167" d="100"/>
        </p:scale>
        <p:origin x="4152" y="184"/>
      </p:cViewPr>
      <p:guideLst>
        <p:guide orient="horz" pos="2844"/>
        <p:guide pos="2124"/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elena Slizhevskaya" userId="c31c118f-cc09-4814-95e2-f268a72c0a23" providerId="ADAL" clId="{947CED83-FEDF-46CE-8C1E-1AAC08D324C1}"/>
    <pc:docChg chg="custSel modSld">
      <pc:chgData name="Yelena Slizhevskaya" userId="c31c118f-cc09-4814-95e2-f268a72c0a23" providerId="ADAL" clId="{947CED83-FEDF-46CE-8C1E-1AAC08D324C1}" dt="2021-06-01T09:46:43.886" v="167" actId="6549"/>
      <pc:docMkLst>
        <pc:docMk/>
      </pc:docMkLst>
      <pc:sldChg chg="modSp mod">
        <pc:chgData name="Yelena Slizhevskaya" userId="c31c118f-cc09-4814-95e2-f268a72c0a23" providerId="ADAL" clId="{947CED83-FEDF-46CE-8C1E-1AAC08D324C1}" dt="2021-06-01T09:42:25.485" v="95" actId="20577"/>
        <pc:sldMkLst>
          <pc:docMk/>
          <pc:sldMk cId="3289714482" sldId="1153"/>
        </pc:sldMkLst>
        <pc:spChg chg="mod">
          <ac:chgData name="Yelena Slizhevskaya" userId="c31c118f-cc09-4814-95e2-f268a72c0a23" providerId="ADAL" clId="{947CED83-FEDF-46CE-8C1E-1AAC08D324C1}" dt="2021-06-01T09:42:05.752" v="49" actId="20577"/>
          <ac:spMkLst>
            <pc:docMk/>
            <pc:sldMk cId="3289714482" sldId="1153"/>
            <ac:spMk id="2" creationId="{A9354EC1-60D1-CD48-8690-FF0B6D8AC540}"/>
          </ac:spMkLst>
        </pc:spChg>
        <pc:spChg chg="mod">
          <ac:chgData name="Yelena Slizhevskaya" userId="c31c118f-cc09-4814-95e2-f268a72c0a23" providerId="ADAL" clId="{947CED83-FEDF-46CE-8C1E-1AAC08D324C1}" dt="2021-06-01T09:42:25.485" v="95" actId="20577"/>
          <ac:spMkLst>
            <pc:docMk/>
            <pc:sldMk cId="3289714482" sldId="1153"/>
            <ac:spMk id="4" creationId="{EF2EA944-E770-B641-8381-99B0FD277FBC}"/>
          </ac:spMkLst>
        </pc:spChg>
        <pc:spChg chg="mod">
          <ac:chgData name="Yelena Slizhevskaya" userId="c31c118f-cc09-4814-95e2-f268a72c0a23" providerId="ADAL" clId="{947CED83-FEDF-46CE-8C1E-1AAC08D324C1}" dt="2021-06-01T09:40:11.751" v="41" actId="27636"/>
          <ac:spMkLst>
            <pc:docMk/>
            <pc:sldMk cId="3289714482" sldId="1153"/>
            <ac:spMk id="10" creationId="{4CBD7404-508A-46A1-A794-2BA2FB0222D6}"/>
          </ac:spMkLst>
        </pc:spChg>
      </pc:sldChg>
      <pc:sldChg chg="modSp mod">
        <pc:chgData name="Yelena Slizhevskaya" userId="c31c118f-cc09-4814-95e2-f268a72c0a23" providerId="ADAL" clId="{947CED83-FEDF-46CE-8C1E-1AAC08D324C1}" dt="2021-06-01T09:46:15.476" v="146" actId="6549"/>
        <pc:sldMkLst>
          <pc:docMk/>
          <pc:sldMk cId="2662758830" sldId="1295"/>
        </pc:sldMkLst>
        <pc:spChg chg="mod">
          <ac:chgData name="Yelena Slizhevskaya" userId="c31c118f-cc09-4814-95e2-f268a72c0a23" providerId="ADAL" clId="{947CED83-FEDF-46CE-8C1E-1AAC08D324C1}" dt="2021-06-01T09:46:15.476" v="146" actId="6549"/>
          <ac:spMkLst>
            <pc:docMk/>
            <pc:sldMk cId="2662758830" sldId="1295"/>
            <ac:spMk id="18" creationId="{6E9290FA-0FCF-49C5-B8E8-3E8C20C8B3CA}"/>
          </ac:spMkLst>
        </pc:spChg>
        <pc:spChg chg="mod">
          <ac:chgData name="Yelena Slizhevskaya" userId="c31c118f-cc09-4814-95e2-f268a72c0a23" providerId="ADAL" clId="{947CED83-FEDF-46CE-8C1E-1AAC08D324C1}" dt="2021-06-01T09:45:47.982" v="122" actId="20577"/>
          <ac:spMkLst>
            <pc:docMk/>
            <pc:sldMk cId="2662758830" sldId="1295"/>
            <ac:spMk id="20" creationId="{59C6DA75-C0B3-4FB7-B5ED-76AF47FF0E8D}"/>
          </ac:spMkLst>
        </pc:spChg>
      </pc:sldChg>
      <pc:sldChg chg="modSp mod">
        <pc:chgData name="Yelena Slizhevskaya" userId="c31c118f-cc09-4814-95e2-f268a72c0a23" providerId="ADAL" clId="{947CED83-FEDF-46CE-8C1E-1AAC08D324C1}" dt="2021-06-01T09:46:43.886" v="167" actId="6549"/>
        <pc:sldMkLst>
          <pc:docMk/>
          <pc:sldMk cId="1536476639" sldId="1319"/>
        </pc:sldMkLst>
        <pc:spChg chg="mod">
          <ac:chgData name="Yelena Slizhevskaya" userId="c31c118f-cc09-4814-95e2-f268a72c0a23" providerId="ADAL" clId="{947CED83-FEDF-46CE-8C1E-1AAC08D324C1}" dt="2021-06-01T09:46:43.886" v="167" actId="6549"/>
          <ac:spMkLst>
            <pc:docMk/>
            <pc:sldMk cId="1536476639" sldId="1319"/>
            <ac:spMk id="3" creationId="{02BCD174-B2F6-41CF-9A29-DE3A4AE18240}"/>
          </ac:spMkLst>
        </pc:spChg>
      </pc:sldChg>
      <pc:sldChg chg="modSp mod">
        <pc:chgData name="Yelena Slizhevskaya" userId="c31c118f-cc09-4814-95e2-f268a72c0a23" providerId="ADAL" clId="{947CED83-FEDF-46CE-8C1E-1AAC08D324C1}" dt="2021-06-01T09:44:50.156" v="121" actId="27636"/>
        <pc:sldMkLst>
          <pc:docMk/>
          <pc:sldMk cId="615134" sldId="1320"/>
        </pc:sldMkLst>
        <pc:spChg chg="mod">
          <ac:chgData name="Yelena Slizhevskaya" userId="c31c118f-cc09-4814-95e2-f268a72c0a23" providerId="ADAL" clId="{947CED83-FEDF-46CE-8C1E-1AAC08D324C1}" dt="2021-06-01T09:44:50.156" v="121" actId="27636"/>
          <ac:spMkLst>
            <pc:docMk/>
            <pc:sldMk cId="615134" sldId="1320"/>
            <ac:spMk id="6" creationId="{EC985816-F642-4CFD-B3DD-C71330A2E63B}"/>
          </ac:spMkLst>
        </pc:spChg>
        <pc:spChg chg="mod">
          <ac:chgData name="Yelena Slizhevskaya" userId="c31c118f-cc09-4814-95e2-f268a72c0a23" providerId="ADAL" clId="{947CED83-FEDF-46CE-8C1E-1AAC08D324C1}" dt="2021-06-01T09:44:06.635" v="109" actId="14100"/>
          <ac:spMkLst>
            <pc:docMk/>
            <pc:sldMk cId="615134" sldId="1320"/>
            <ac:spMk id="8" creationId="{0D72ACA4-0983-4412-8C04-513059735327}"/>
          </ac:spMkLst>
        </pc:spChg>
      </pc:sldChg>
      <pc:sldChg chg="modSp mod">
        <pc:chgData name="Yelena Slizhevskaya" userId="c31c118f-cc09-4814-95e2-f268a72c0a23" providerId="ADAL" clId="{947CED83-FEDF-46CE-8C1E-1AAC08D324C1}" dt="2021-06-01T09:43:18.803" v="108" actId="6549"/>
        <pc:sldMkLst>
          <pc:docMk/>
          <pc:sldMk cId="845924740" sldId="1322"/>
        </pc:sldMkLst>
        <pc:spChg chg="mod">
          <ac:chgData name="Yelena Slizhevskaya" userId="c31c118f-cc09-4814-95e2-f268a72c0a23" providerId="ADAL" clId="{947CED83-FEDF-46CE-8C1E-1AAC08D324C1}" dt="2021-06-01T09:43:18.803" v="108" actId="6549"/>
          <ac:spMkLst>
            <pc:docMk/>
            <pc:sldMk cId="845924740" sldId="1322"/>
            <ac:spMk id="5" creationId="{DFE7D6EB-46B4-4632-A14C-9AC8FC4CEE37}"/>
          </ac:spMkLst>
        </pc:spChg>
      </pc:sldChg>
    </pc:docChg>
  </pc:docChgLst>
  <pc:docChgLst>
    <pc:chgData name="Yelena Slizhevskaya" userId="S::yslizhevskaya@worldbank.org::c31c118f-cc09-4814-95e2-f268a72c0a23" providerId="AD" clId="Web-{B9E709B3-A62F-93B5-D04F-00748302851C}"/>
    <pc:docChg chg="modSld">
      <pc:chgData name="Yelena Slizhevskaya" userId="S::yslizhevskaya@worldbank.org::c31c118f-cc09-4814-95e2-f268a72c0a23" providerId="AD" clId="Web-{B9E709B3-A62F-93B5-D04F-00748302851C}" dt="2021-06-01T09:48:52.456" v="0" actId="20577"/>
      <pc:docMkLst>
        <pc:docMk/>
      </pc:docMkLst>
      <pc:sldChg chg="modSp">
        <pc:chgData name="Yelena Slizhevskaya" userId="S::yslizhevskaya@worldbank.org::c31c118f-cc09-4814-95e2-f268a72c0a23" providerId="AD" clId="Web-{B9E709B3-A62F-93B5-D04F-00748302851C}" dt="2021-06-01T09:48:52.456" v="0" actId="20577"/>
        <pc:sldMkLst>
          <pc:docMk/>
          <pc:sldMk cId="3289714482" sldId="1153"/>
        </pc:sldMkLst>
        <pc:spChg chg="mod">
          <ac:chgData name="Yelena Slizhevskaya" userId="S::yslizhevskaya@worldbank.org::c31c118f-cc09-4814-95e2-f268a72c0a23" providerId="AD" clId="Web-{B9E709B3-A62F-93B5-D04F-00748302851C}" dt="2021-06-01T09:48:52.456" v="0" actId="20577"/>
          <ac:spMkLst>
            <pc:docMk/>
            <pc:sldMk cId="3289714482" sldId="1153"/>
            <ac:spMk id="2" creationId="{A9354EC1-60D1-CD48-8690-FF0B6D8AC540}"/>
          </ac:spMkLst>
        </pc:spChg>
      </pc:sldChg>
    </pc:docChg>
  </pc:docChgLst>
  <pc:docChgLst>
    <pc:chgData name="Tatyana Ossennikova" userId="e0388720-9774-471c-ad60-52e2072014ae" providerId="ADAL" clId="{B5D62678-178C-4246-99B2-3E96839E798B}"/>
    <pc:docChg chg="modSld">
      <pc:chgData name="Tatyana Ossennikova" userId="e0388720-9774-471c-ad60-52e2072014ae" providerId="ADAL" clId="{B5D62678-178C-4246-99B2-3E96839E798B}" dt="2021-05-31T09:05:03.478" v="0" actId="338"/>
      <pc:docMkLst>
        <pc:docMk/>
      </pc:docMkLst>
      <pc:sldChg chg="addSp">
        <pc:chgData name="Tatyana Ossennikova" userId="e0388720-9774-471c-ad60-52e2072014ae" providerId="ADAL" clId="{B5D62678-178C-4246-99B2-3E96839E798B}" dt="2021-05-31T09:05:03.478" v="0" actId="338"/>
        <pc:sldMkLst>
          <pc:docMk/>
          <pc:sldMk cId="443166619" sldId="1318"/>
        </pc:sldMkLst>
        <pc:picChg chg="add">
          <ac:chgData name="Tatyana Ossennikova" userId="e0388720-9774-471c-ad60-52e2072014ae" providerId="ADAL" clId="{B5D62678-178C-4246-99B2-3E96839E798B}" dt="2021-05-31T09:05:03.478" v="0" actId="338"/>
          <ac:picMkLst>
            <pc:docMk/>
            <pc:sldMk cId="443166619" sldId="1318"/>
            <ac:picMk id="28" creationId="{54EDD3A5-A3B2-4F6D-B531-9EB048367501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615-45BC-AA56-B697BE83956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615-45BC-AA56-B697BE83956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615-45BC-AA56-B697BE83956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615-45BC-AA56-B697BE83956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615-45BC-AA56-B697BE83956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615-45BC-AA56-B697BE839568}"/>
              </c:ext>
            </c:extLst>
          </c:dPt>
          <c:dPt>
            <c:idx val="6"/>
            <c:bubble3D val="0"/>
            <c:spPr>
              <a:solidFill>
                <a:schemeClr val="tx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2615-45BC-AA56-B697BE839568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2615-45BC-AA56-B697BE839568}"/>
              </c:ext>
            </c:extLst>
          </c:dPt>
          <c:cat>
            <c:numRef>
              <c:f>Sheet1!$A$2:$A$9</c:f>
              <c:numCache>
                <c:formatCode>General</c:formatCode>
                <c:ptCount val="8"/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12.5</c:v>
                </c:pt>
                <c:pt idx="1">
                  <c:v>12.5</c:v>
                </c:pt>
                <c:pt idx="2">
                  <c:v>12.5</c:v>
                </c:pt>
                <c:pt idx="3">
                  <c:v>12.5</c:v>
                </c:pt>
                <c:pt idx="4">
                  <c:v>12.5</c:v>
                </c:pt>
                <c:pt idx="5">
                  <c:v>12.5</c:v>
                </c:pt>
                <c:pt idx="6">
                  <c:v>12.5</c:v>
                </c:pt>
                <c:pt idx="7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2615-45BC-AA56-B697BE8395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explosion val="1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0B0-4019-AAA7-03C58CECCF04}"/>
              </c:ext>
            </c:extLst>
          </c:dPt>
          <c:dPt>
            <c:idx val="1"/>
            <c:bubble3D val="0"/>
            <c:spPr>
              <a:solidFill>
                <a:schemeClr val="accent5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0B0-4019-AAA7-03C58CECCF0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0B0-4019-AAA7-03C58CECCF04}"/>
              </c:ext>
            </c:extLst>
          </c:dPt>
          <c:dPt>
            <c:idx val="3"/>
            <c:bubble3D val="0"/>
            <c:explosion val="2"/>
            <c:spPr>
              <a:solidFill>
                <a:schemeClr val="accent4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0B0-4019-AAA7-03C58CECCF0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0B0-4019-AAA7-03C58CECCF0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0B0-4019-AAA7-03C58CECCF04}"/>
              </c:ext>
            </c:extLst>
          </c:dPt>
          <c:dPt>
            <c:idx val="6"/>
            <c:bubble3D val="0"/>
            <c:spPr>
              <a:solidFill>
                <a:schemeClr val="tx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00B0-4019-AAA7-03C58CECCF0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00B0-4019-AAA7-03C58CECCF04}"/>
              </c:ext>
            </c:extLst>
          </c:dPt>
          <c:cat>
            <c:numRef>
              <c:f>Sheet1!$A$2:$A$9</c:f>
              <c:numCache>
                <c:formatCode>General</c:formatCode>
                <c:ptCount val="8"/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12.5</c:v>
                </c:pt>
                <c:pt idx="1">
                  <c:v>12.5</c:v>
                </c:pt>
                <c:pt idx="2">
                  <c:v>12.5</c:v>
                </c:pt>
                <c:pt idx="3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00B0-4019-AAA7-03C58CECCF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0.35546</cdr:x>
      <cdr:y>0.28319</cdr:y>
    </cdr:from>
    <cdr:to>
      <cdr:x>0.64454</cdr:x>
      <cdr:y>0.71681</cdr:y>
    </cdr:to>
    <cdr:sp macro="" textlink="">
      <cdr:nvSpPr>
        <cdr:cNvPr id="2" name="Oval 1">
          <a:extLst xmlns:a="http://schemas.openxmlformats.org/drawingml/2006/main">
            <a:ext uri="{FF2B5EF4-FFF2-40B4-BE49-F238E27FC236}">
              <a16:creationId xmlns:a16="http://schemas.microsoft.com/office/drawing/2014/main" id="{C7AF787B-6550-8F4E-82A3-7782EE9AAE48}"/>
            </a:ext>
          </a:extLst>
        </cdr:cNvPr>
        <cdr:cNvSpPr/>
      </cdr:nvSpPr>
      <cdr:spPr>
        <a:xfrm xmlns:a="http://schemas.openxmlformats.org/drawingml/2006/main">
          <a:off x="2293269" y="1233782"/>
          <a:ext cx="1865014" cy="1889163"/>
        </a:xfrm>
        <a:prstGeom xmlns:a="http://schemas.openxmlformats.org/drawingml/2006/main" prst="ellipse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  <cdr:relSizeAnchor xmlns:cdr="http://schemas.openxmlformats.org/drawingml/2006/chartDrawing">
    <cdr:from>
      <cdr:x>0.51122</cdr:x>
      <cdr:y>0.54435</cdr:y>
    </cdr:from>
    <cdr:to>
      <cdr:x>0.66609</cdr:x>
      <cdr:y>0.91169</cdr:y>
    </cdr:to>
    <cdr:sp macro="" textlink="">
      <cdr:nvSpPr>
        <cdr:cNvPr id="3" name="TextBox 56">
          <a:extLst xmlns:a="http://schemas.openxmlformats.org/drawingml/2006/main">
            <a:ext uri="{FF2B5EF4-FFF2-40B4-BE49-F238E27FC236}">
              <a16:creationId xmlns:a16="http://schemas.microsoft.com/office/drawing/2014/main" id="{40E0C05B-2210-D840-B968-15BB068714FC}"/>
            </a:ext>
          </a:extLst>
        </cdr:cNvPr>
        <cdr:cNvSpPr txBox="1"/>
      </cdr:nvSpPr>
      <cdr:spPr>
        <a:xfrm xmlns:a="http://schemas.openxmlformats.org/drawingml/2006/main">
          <a:off x="3298162" y="2371568"/>
          <a:ext cx="999152" cy="160043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157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314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472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628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5785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2942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100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257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lvl="0" algn="ctr" defTabSz="914400">
            <a:defRPr/>
          </a:pPr>
          <a:endParaRPr lang="ru-RU" b="1" kern="0" dirty="0">
            <a:solidFill>
              <a:prstClr val="white"/>
            </a:solidFill>
            <a:latin typeface="Arial (Body)"/>
            <a:cs typeface="Arial" panose="020B0604020202020204" pitchFamily="34" charset="0"/>
          </a:endParaRPr>
        </a:p>
        <a:p xmlns:a="http://schemas.openxmlformats.org/drawingml/2006/main">
          <a:pPr lvl="0" algn="ctr" defTabSz="914400">
            <a:defRPr/>
          </a:pPr>
          <a:endParaRPr lang="ru-RU" b="1" kern="0" dirty="0">
            <a:solidFill>
              <a:prstClr val="white"/>
            </a:solidFill>
            <a:latin typeface="Arial (Body)"/>
            <a:cs typeface="Arial" panose="020B0604020202020204" pitchFamily="34" charset="0"/>
          </a:endParaRPr>
        </a:p>
        <a:p xmlns:a="http://schemas.openxmlformats.org/drawingml/2006/main">
          <a:pPr lvl="0" algn="ctr" defTabSz="914400">
            <a:defRPr/>
          </a:pPr>
          <a:r>
            <a:rPr lang="en-US" b="1" kern="0" dirty="0">
              <a:solidFill>
                <a:prstClr val="white"/>
              </a:solidFill>
              <a:latin typeface="Arial (Body)"/>
              <a:cs typeface="Arial" panose="020B0604020202020204" pitchFamily="34" charset="0"/>
            </a:rPr>
            <a:t>SOE</a:t>
          </a:r>
          <a:endParaRPr lang="ru-RU" b="1" kern="0" dirty="0">
            <a:solidFill>
              <a:prstClr val="white"/>
            </a:solidFill>
            <a:latin typeface="Arial (Body)"/>
            <a:cs typeface="Arial" panose="020B0604020202020204" pitchFamily="34" charset="0"/>
          </a:endParaRPr>
        </a:p>
        <a:p xmlns:a="http://schemas.openxmlformats.org/drawingml/2006/main">
          <a:pPr lvl="0" algn="ctr" defTabSz="914400">
            <a:defRPr/>
          </a:pPr>
          <a:r>
            <a:rPr lang="ru-RU" sz="1100" dirty="0">
              <a:solidFill>
                <a:schemeClr val="bg1"/>
              </a:solidFill>
            </a:rPr>
            <a:t>Прогноз-е и стресс-тестирование</a:t>
          </a:r>
          <a:endParaRPr lang="en-US" sz="1100" dirty="0">
            <a:solidFill>
              <a:schemeClr val="bg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0.31723</cdr:x>
      <cdr:y>0.29541</cdr:y>
    </cdr:from>
    <cdr:to>
      <cdr:x>0.68277</cdr:x>
      <cdr:y>0.72903</cdr:y>
    </cdr:to>
    <cdr:sp macro="" textlink="">
      <cdr:nvSpPr>
        <cdr:cNvPr id="2" name="Oval 1">
          <a:extLst xmlns:a="http://schemas.openxmlformats.org/drawingml/2006/main">
            <a:ext uri="{FF2B5EF4-FFF2-40B4-BE49-F238E27FC236}">
              <a16:creationId xmlns:a16="http://schemas.microsoft.com/office/drawing/2014/main" id="{C7AF787B-6550-8F4E-82A3-7782EE9AAE48}"/>
            </a:ext>
          </a:extLst>
        </cdr:cNvPr>
        <cdr:cNvSpPr/>
      </cdr:nvSpPr>
      <cdr:spPr>
        <a:xfrm xmlns:a="http://schemas.openxmlformats.org/drawingml/2006/main">
          <a:off x="1506707" y="1188849"/>
          <a:ext cx="1736100" cy="1745063"/>
        </a:xfrm>
        <a:prstGeom xmlns:a="http://schemas.openxmlformats.org/drawingml/2006/main" prst="ellipse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  <cdr:relSizeAnchor xmlns:cdr="http://schemas.openxmlformats.org/drawingml/2006/chartDrawing">
    <cdr:from>
      <cdr:x>0.55771</cdr:x>
      <cdr:y>0.6886</cdr:y>
    </cdr:from>
    <cdr:to>
      <cdr:x>0.8143</cdr:x>
      <cdr:y>0.77273</cdr:y>
    </cdr:to>
    <cdr:sp macro="" textlink="">
      <cdr:nvSpPr>
        <cdr:cNvPr id="3" name="TextBox 56">
          <a:extLst xmlns:a="http://schemas.openxmlformats.org/drawingml/2006/main">
            <a:ext uri="{FF2B5EF4-FFF2-40B4-BE49-F238E27FC236}">
              <a16:creationId xmlns:a16="http://schemas.microsoft.com/office/drawing/2014/main" id="{40E0C05B-2210-D840-B968-15BB068714FC}"/>
            </a:ext>
          </a:extLst>
        </cdr:cNvPr>
        <cdr:cNvSpPr txBox="1"/>
      </cdr:nvSpPr>
      <cdr:spPr>
        <a:xfrm xmlns:a="http://schemas.openxmlformats.org/drawingml/2006/main">
          <a:off x="2648852" y="2771207"/>
          <a:ext cx="1218678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157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314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472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628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5785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2942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100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257" algn="l" defTabSz="914314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lvl="0" algn="ctr" defTabSz="914400">
            <a:defRPr/>
          </a:pPr>
          <a:r>
            <a:rPr lang="ru-RU" sz="1600" b="1" kern="0" dirty="0">
              <a:solidFill>
                <a:prstClr val="white"/>
              </a:solidFill>
              <a:latin typeface="Arial (Body)"/>
              <a:cs typeface="Arial" panose="020B0604020202020204" pitchFamily="34" charset="0"/>
            </a:rPr>
            <a:t>Системы</a:t>
          </a:r>
          <a:endParaRPr lang="en-US" sz="1600" dirty="0">
            <a:solidFill>
              <a:schemeClr val="bg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2" y="12"/>
            <a:ext cx="3043447" cy="464977"/>
          </a:xfrm>
          <a:prstGeom prst="rect">
            <a:avLst/>
          </a:prstGeom>
        </p:spPr>
        <p:txBody>
          <a:bodyPr vert="horz" lIns="91239" tIns="45618" rIns="91239" bIns="4561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2" y="8842547"/>
            <a:ext cx="3043447" cy="464977"/>
          </a:xfrm>
          <a:prstGeom prst="rect">
            <a:avLst/>
          </a:prstGeom>
        </p:spPr>
        <p:txBody>
          <a:bodyPr vert="horz" lIns="91239" tIns="45618" rIns="91239" bIns="4561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075" y="8842547"/>
            <a:ext cx="3043447" cy="464977"/>
          </a:xfrm>
          <a:prstGeom prst="rect">
            <a:avLst/>
          </a:prstGeom>
        </p:spPr>
        <p:txBody>
          <a:bodyPr vert="horz" lIns="91239" tIns="45618" rIns="91239" bIns="45618" rtlCol="0" anchor="b"/>
          <a:lstStyle>
            <a:lvl1pPr algn="r">
              <a:defRPr sz="1200"/>
            </a:lvl1pPr>
          </a:lstStyle>
          <a:p>
            <a:fld id="{70787CFD-D5C7-455D-B121-683BFE13FB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98984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6"/>
            <a:ext cx="3043343" cy="465455"/>
          </a:xfrm>
          <a:prstGeom prst="rect">
            <a:avLst/>
          </a:prstGeom>
        </p:spPr>
        <p:txBody>
          <a:bodyPr vert="horz" lIns="93134" tIns="46567" rIns="93134" bIns="4656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9" y="6"/>
            <a:ext cx="3043343" cy="465455"/>
          </a:xfrm>
          <a:prstGeom prst="rect">
            <a:avLst/>
          </a:prstGeom>
        </p:spPr>
        <p:txBody>
          <a:bodyPr vert="horz" lIns="93134" tIns="46567" rIns="93134" bIns="46567" rtlCol="0"/>
          <a:lstStyle>
            <a:lvl1pPr algn="r">
              <a:defRPr sz="1200"/>
            </a:lvl1pPr>
          </a:lstStyle>
          <a:p>
            <a:fld id="{49E4E862-E263-8B4A-AFB5-DFAAA754BCA9}" type="datetime1">
              <a:rPr lang="en-US" smtClean="0"/>
              <a:t>6/1/2021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7" rIns="93134" bIns="4656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3" y="4421825"/>
            <a:ext cx="5618480" cy="4189095"/>
          </a:xfrm>
          <a:prstGeom prst="rect">
            <a:avLst/>
          </a:prstGeom>
        </p:spPr>
        <p:txBody>
          <a:bodyPr vert="horz" lIns="93134" tIns="46567" rIns="93134" bIns="4656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6"/>
            <a:ext cx="3043343" cy="465455"/>
          </a:xfrm>
          <a:prstGeom prst="rect">
            <a:avLst/>
          </a:prstGeom>
        </p:spPr>
        <p:txBody>
          <a:bodyPr vert="horz" lIns="93134" tIns="46567" rIns="93134" bIns="4656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9" y="8842036"/>
            <a:ext cx="3043343" cy="465455"/>
          </a:xfrm>
          <a:prstGeom prst="rect">
            <a:avLst/>
          </a:prstGeom>
        </p:spPr>
        <p:txBody>
          <a:bodyPr vert="horz" lIns="93134" tIns="46567" rIns="93134" bIns="46567" rtlCol="0" anchor="b"/>
          <a:lstStyle>
            <a:lvl1pPr algn="r">
              <a:defRPr sz="1200"/>
            </a:lvl1pPr>
          </a:lstStyle>
          <a:p>
            <a:fld id="{BA49F774-CCF9-492C-9AEB-F2814D4A662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01023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7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14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72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28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85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42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00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57" algn="l" defTabSz="91431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6/1/2021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422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6/1/2021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0170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6/1/2021</a:t>
            </a:fld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2623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6/1/2021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9258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E4E862-E263-8B4A-AFB5-DFAAA754BCA9}" type="datetime1">
              <a:rPr lang="en-US" smtClean="0"/>
              <a:t>6/1/2021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49F774-CCF9-492C-9AEB-F2814D4A662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791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E4E862-E263-8B4A-AFB5-DFAAA754BCA9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1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6/1/2021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49F774-CCF9-492C-9AEB-F2814D4A662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1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1696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D605BF9-2A92-FA4A-AE68-6B1AFBD208D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714" y="697150"/>
            <a:ext cx="1241727" cy="124378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FE35A615-44B8-AC4C-BDEB-B9D50F7261D9}"/>
              </a:ext>
            </a:extLst>
          </p:cNvPr>
          <p:cNvSpPr/>
          <p:nvPr userDrawn="1"/>
        </p:nvSpPr>
        <p:spPr>
          <a:xfrm>
            <a:off x="11938958" y="-2"/>
            <a:ext cx="253042" cy="685800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741048" y="1940930"/>
            <a:ext cx="5515284" cy="2239337"/>
          </a:xfrm>
        </p:spPr>
        <p:txBody>
          <a:bodyPr lIns="0" tIns="0" rIns="0" bIns="45720" anchor="b" anchorCtr="0">
            <a:normAutofit/>
          </a:bodyPr>
          <a:lstStyle>
            <a:lvl1pPr algn="l">
              <a:lnSpc>
                <a:spcPct val="95000"/>
              </a:lnSpc>
              <a:defRPr sz="4000" b="0" i="0">
                <a:solidFill>
                  <a:schemeClr val="tx2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US" dirty="0"/>
              <a:t>Presentation Title up to three lines in length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41048" y="4180267"/>
            <a:ext cx="5515284" cy="465240"/>
          </a:xfrm>
        </p:spPr>
        <p:txBody>
          <a:bodyPr lIns="0" tIns="91440" rIns="0" bIns="0"/>
          <a:lstStyle>
            <a:lvl1pPr marL="0" indent="0" algn="l">
              <a:buNone/>
              <a:defRPr b="1" cap="all" baseline="0">
                <a:solidFill>
                  <a:schemeClr val="tx2"/>
                </a:solidFill>
              </a:defRPr>
            </a:lvl1pPr>
            <a:lvl2pPr marL="457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Month </a:t>
            </a:r>
            <a:r>
              <a:rPr lang="en-US" dirty="0" err="1"/>
              <a:t>dd</a:t>
            </a:r>
            <a:r>
              <a:rPr lang="en-US" dirty="0"/>
              <a:t>, </a:t>
            </a:r>
            <a:r>
              <a:rPr lang="en-US" dirty="0" err="1"/>
              <a:t>yyyy</a:t>
            </a: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F8FC6B8-AF18-8A44-98A9-C2E79C68535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741048" y="4879731"/>
            <a:ext cx="5515284" cy="1213338"/>
          </a:xfrm>
        </p:spPr>
        <p:txBody>
          <a:bodyPr lIns="0" tIns="0" rIns="0" bIns="0" anchor="b" anchorCtr="0"/>
          <a:lstStyle>
            <a:lvl1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 marL="0" indent="0">
              <a:spcBef>
                <a:spcPts val="300"/>
              </a:spcBef>
              <a:buNone/>
              <a:tabLst/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Speaker Name</a:t>
            </a:r>
          </a:p>
          <a:p>
            <a:pPr lvl="0"/>
            <a:r>
              <a:rPr lang="en-US" dirty="0"/>
              <a:t>Division/Title/Affiliation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DD8EAEE-101A-B04C-9480-47C14533CE5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4891088" cy="6858000"/>
          </a:xfrm>
          <a:solidFill>
            <a:schemeClr val="tx2"/>
          </a:solidFill>
        </p:spPr>
        <p:txBody>
          <a:bodyPr lIns="365760" tIns="365760" rIns="365760" bIns="2971800" anchor="b">
            <a:normAutofit/>
          </a:bodyPr>
          <a:lstStyle>
            <a:lvl1pPr marL="0" indent="0" algn="ctr">
              <a:buNone/>
              <a:defRPr sz="1600" i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FEFAF05C-419E-4343-8983-4850A83FB6C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6597160"/>
            <a:ext cx="4891089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orient="horz" pos="3799" userDrawn="1">
          <p15:clr>
            <a:srgbClr val="FBAE40"/>
          </p15:clr>
        </p15:guide>
        <p15:guide id="3" pos="3600" userDrawn="1">
          <p15:clr>
            <a:srgbClr val="FBAE40"/>
          </p15:clr>
        </p15:guide>
        <p15:guide id="4" pos="3081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6300654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499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6300654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0285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12192000" cy="228600"/>
          </a:xfrm>
          <a:prstGeom prst="rect">
            <a:avLst/>
          </a:prstGeom>
          <a:solidFill>
            <a:schemeClr val="tx2">
              <a:alpha val="75000"/>
            </a:schemeClr>
          </a:solidFill>
          <a:ln w="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304800"/>
            <a:ext cx="12192000" cy="76200"/>
          </a:xfrm>
          <a:prstGeom prst="rect">
            <a:avLst/>
          </a:prstGeom>
          <a:solidFill>
            <a:schemeClr val="tx2">
              <a:alpha val="75000"/>
            </a:schemeClr>
          </a:solidFill>
          <a:ln w="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422400" y="457200"/>
            <a:ext cx="9550400" cy="8382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6300654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309360"/>
            <a:ext cx="2572377" cy="548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3584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8976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1854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8519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3816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8518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1464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3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-Column,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Slide Title for Single-Column, White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9715500" cy="4860591"/>
          </a:xfrm>
        </p:spPr>
        <p:txBody>
          <a:bodyPr/>
          <a:lstStyle>
            <a:lvl1pPr>
              <a:spcBef>
                <a:spcPts val="2400"/>
              </a:spcBef>
              <a:defRPr>
                <a:solidFill>
                  <a:schemeClr val="tx1"/>
                </a:solidFill>
              </a:defRPr>
            </a:lvl1pPr>
            <a:lvl2pPr>
              <a:defRPr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</p:spTree>
    <p:extLst>
      <p:ext uri="{BB962C8B-B14F-4D97-AF65-F5344CB8AC3E}">
        <p14:creationId xmlns:p14="http://schemas.microsoft.com/office/powerpoint/2010/main" val="808027569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81" userDrawn="1">
          <p15:clr>
            <a:srgbClr val="FBAE40"/>
          </p15:clr>
        </p15:guide>
        <p15:guide id="4" pos="6901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8669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288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5486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8602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92864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1027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507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8443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48386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36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+Text,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</a:t>
            </a:r>
            <a:r>
              <a:rPr lang="en-US" dirty="0" err="1"/>
              <a:t>Photo+Text</a:t>
            </a:r>
            <a:r>
              <a:rPr lang="en-US" dirty="0"/>
              <a:t>, White Layout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defRPr sz="1800"/>
            </a:lvl4pPr>
            <a:lvl5pPr marL="917575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Tx/>
              <a:buFont typeface=".HelveticaNeueDeskInterface-Regular"/>
              <a:buChar char="●"/>
              <a:tabLst/>
              <a:defRPr sz="1800"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marL="917575" marR="0" lvl="4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Tx/>
              <a:buFont typeface=".HelveticaNeueDeskInterface-Regular"/>
              <a:buChar char="●"/>
              <a:tabLst/>
              <a:defRPr/>
            </a:pPr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68106178-1013-D249-8751-3EA29B2109C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239838" y="1669499"/>
            <a:ext cx="4856162" cy="4480560"/>
          </a:xfrm>
          <a:solidFill>
            <a:schemeClr val="bg1">
              <a:lumMod val="9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CDAF09BB-AD0B-2041-83F2-50D0A4E860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39839" y="5889219"/>
            <a:ext cx="4856162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3536701377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725A302-2A1D-D84D-8AAC-C6BAB6E081D7}"/>
              </a:ext>
            </a:extLst>
          </p:cNvPr>
          <p:cNvCxnSpPr/>
          <p:nvPr userDrawn="1"/>
        </p:nvCxnSpPr>
        <p:spPr>
          <a:xfrm>
            <a:off x="0" y="6300788"/>
            <a:ext cx="121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7">
            <a:extLst>
              <a:ext uri="{FF2B5EF4-FFF2-40B4-BE49-F238E27FC236}">
                <a16:creationId xmlns:a16="http://schemas.microsoft.com/office/drawing/2014/main" id="{A2A50EAF-6D80-B44A-ACCC-38B5C4BB24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308726"/>
            <a:ext cx="2571751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577E743-7BC2-FF4D-9BF3-0ADDE8C27EC6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919F14-2781-BB4F-8BEF-91196730037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8800" y="63992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800" dirty="0"/>
              <a:t>FF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C11E55C-A0FC-F046-8177-88BE2BF2C1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814D6-67CE-7946-85E9-11230A1DFC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637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,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Two-Column, White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tx1"/>
                </a:solidFill>
              </a:defRPr>
            </a:lvl1pPr>
            <a:lvl2pPr>
              <a:defRPr sz="1800"/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458788" marR="0" lvl="2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82B71F5-23BD-A943-8CA6-64D3C92123D3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670538"/>
            <a:ext cx="0" cy="4425462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658498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-Photo,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24F27426-24A7-3845-8E05-8360D202A2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7607" y="5349451"/>
            <a:ext cx="10216785" cy="978486"/>
          </a:xfrm>
          <a:prstGeom prst="rect">
            <a:avLst/>
          </a:prstGeom>
        </p:spPr>
        <p:txBody>
          <a:bodyPr vert="horz" lIns="0" tIns="182880" rIns="0" bIns="0" rtlCol="0" anchor="t">
            <a:noAutofit/>
          </a:bodyPr>
          <a:lstStyle>
            <a:lvl1pPr algn="ctr">
              <a:defRPr lang="en-US" sz="24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Large-Photo, White Layout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58B1EB05-4C3D-C643-8F71-7489EF7CE39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5349875"/>
          </a:xfrm>
          <a:solidFill>
            <a:schemeClr val="bg1">
              <a:lumMod val="90000"/>
            </a:schemeClr>
          </a:solidFill>
        </p:spPr>
        <p:txBody>
          <a:bodyPr tIns="0" bIns="2057400" anchor="b"/>
          <a:lstStyle>
            <a:lvl1pPr algn="ctr">
              <a:defRPr i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C91875E-B0A9-0447-9F79-6199D726122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5400000">
            <a:off x="9386856" y="2544308"/>
            <a:ext cx="5349451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>
                    <a:lumMod val="25000"/>
                  </a:schemeClr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168799884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ngle-Column,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Single-Column, Blue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9715500" cy="4860591"/>
          </a:xfrm>
        </p:spPr>
        <p:txBody>
          <a:bodyPr/>
          <a:lstStyle>
            <a:lvl1pPr marL="0" marR="0" indent="0" algn="l" defTabSz="914314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charset="2"/>
              <a:buNone/>
              <a:tabLst/>
              <a:defRPr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>
                <a:solidFill>
                  <a:schemeClr val="bg1"/>
                </a:solidFill>
              </a:defRPr>
            </a:lvl5pPr>
          </a:lstStyle>
          <a:p>
            <a:pPr marL="0" marR="0" lvl="0" indent="0" algn="l" defTabSz="914314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chemeClr val="accent1"/>
              </a:buClr>
              <a:buSzPct val="110000"/>
              <a:buFont typeface="Wingdings" charset="2"/>
              <a:buNone/>
              <a:tabLst/>
              <a:defRPr/>
            </a:pPr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31EA4B-58AD-3842-9BEC-4B9FF60E019D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INTERNATIONAL MONETARY FUND</a:t>
            </a:r>
            <a:endParaRPr lang="en-US" sz="9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6FD9C8-9F14-B64C-88D7-AFEADAB39B39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26854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hoto+Text,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</a:t>
            </a:r>
            <a:r>
              <a:rPr lang="en-US" dirty="0" err="1"/>
              <a:t>Photo+Text</a:t>
            </a:r>
            <a:r>
              <a:rPr lang="en-US" dirty="0"/>
              <a:t>, Blue Layout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C0B0CE-B013-7641-9551-DA60CF80B4AC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INTERNATIONAL MONETARY FUND</a:t>
            </a:r>
            <a:endParaRPr lang="en-US" sz="9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362889-E692-BF4A-B8C8-D6FF23EE4CF0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ADC7D600-7783-1F4F-AD62-06B784E129F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239838" y="1672046"/>
            <a:ext cx="4855464" cy="4480560"/>
          </a:xfrm>
          <a:solidFill>
            <a:schemeClr val="tx2">
              <a:lumMod val="50000"/>
            </a:schemeClr>
          </a:solidFill>
        </p:spPr>
        <p:txBody>
          <a:bodyPr lIns="365760" tIns="365760" rIns="365760" bIns="1828800" anchor="b">
            <a:normAutofit/>
          </a:bodyPr>
          <a:lstStyle>
            <a:lvl1pPr marL="0" indent="0" algn="ctr">
              <a:buNone/>
              <a:defRPr sz="1600" i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A3893C67-9BAE-6946-9896-78E2472B03D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9838" y="5891766"/>
            <a:ext cx="4855464" cy="260840"/>
          </a:xfrm>
        </p:spPr>
        <p:txBody>
          <a:bodyPr lIns="45720" tIns="45720" rIns="45720" bIns="45720" anchor="b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111576932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12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Column,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239838" y="491385"/>
            <a:ext cx="9715500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8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Two-Column, Blue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398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673A610-5F4D-8049-8881-F136A3242F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83338" y="1469871"/>
            <a:ext cx="4572000" cy="4860591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1800">
                <a:solidFill>
                  <a:schemeClr val="bg1"/>
                </a:solidFill>
              </a:defRPr>
            </a:lvl1pPr>
            <a:lvl2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2pPr>
            <a:lvl3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3pPr>
            <a:lvl4pPr>
              <a:buClr>
                <a:schemeClr val="tx2">
                  <a:lumMod val="40000"/>
                  <a:lumOff val="60000"/>
                </a:schemeClr>
              </a:buClr>
              <a:defRPr sz="1800">
                <a:solidFill>
                  <a:schemeClr val="bg1"/>
                </a:solidFill>
              </a:defRPr>
            </a:lvl4pPr>
            <a:lvl5pPr>
              <a:buClr>
                <a:schemeClr val="bg1">
                  <a:lumMod val="75000"/>
                </a:schemeClr>
              </a:buCl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lvl="2"/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C0B0CE-B013-7641-9551-DA60CF80B4AC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INTERNATIONAL MONETARY FUND</a:t>
            </a:r>
            <a:endParaRPr lang="en-US" sz="9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362889-E692-BF4A-B8C8-D6FF23EE4CF0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CB5B26B-2A1F-084E-BAF6-BEA91A8E38A5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670538"/>
            <a:ext cx="0" cy="4425462"/>
          </a:xfrm>
          <a:prstGeom prst="line">
            <a:avLst/>
          </a:prstGeom>
          <a:ln w="952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0158907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-Photo,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87607" y="5349451"/>
            <a:ext cx="10216785" cy="978486"/>
          </a:xfrm>
          <a:prstGeom prst="rect">
            <a:avLst/>
          </a:prstGeom>
        </p:spPr>
        <p:txBody>
          <a:bodyPr vert="horz" lIns="0" tIns="182880" rIns="0" bIns="0" rtlCol="0" anchor="t">
            <a:noAutofit/>
          </a:bodyPr>
          <a:lstStyle>
            <a:lvl1pPr algn="ctr">
              <a:defRPr lang="en-US" sz="2400" dirty="0">
                <a:solidFill>
                  <a:schemeClr val="bg1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Title for Large-Photo, Blue Layout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57DE7E-D5A7-934A-BDAA-810E25C7A25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5349875"/>
          </a:xfrm>
          <a:solidFill>
            <a:schemeClr val="tx2">
              <a:lumMod val="50000"/>
            </a:schemeClr>
          </a:solidFill>
        </p:spPr>
        <p:txBody>
          <a:bodyPr tIns="0" bIns="2057400" anchor="b"/>
          <a:lstStyle>
            <a:lvl1pPr algn="ctr">
              <a:defRPr i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icon to insert a photo.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6E3DB-FA3A-7842-8A68-4AE4AACEC5F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5400000">
            <a:off x="9386856" y="2544308"/>
            <a:ext cx="5349451" cy="260840"/>
          </a:xfrm>
        </p:spPr>
        <p:txBody>
          <a:bodyPr lIns="91440" tIns="45720" rIns="91440" bIns="45720">
            <a:noAutofit/>
          </a:bodyPr>
          <a:lstStyle>
            <a:lvl1pPr>
              <a:defRPr sz="9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here to insert photo credit/copyright information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64FF97F-5A7B-3544-BBF1-8D9147069589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Black" charset="0"/>
                <a:cs typeface="Arial Black" charset="0"/>
              </a:rPr>
              <a:t>INTERNATIONAL MONETARY FUND</a:t>
            </a:r>
            <a:endParaRPr lang="en-US" sz="9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558205F-7910-2A4D-9D13-3F4027CE12D3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bg1"/>
                </a:solidFill>
              </a:rPr>
              <a:pPr algn="r"/>
              <a:t>‹#›</a:t>
            </a:fld>
            <a:endParaRPr lang="en-US" sz="1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791806"/>
          </a:xfrm>
          <a:prstGeom prst="rect">
            <a:avLst/>
          </a:prstGeom>
        </p:spPr>
        <p:txBody>
          <a:bodyPr vert="horz" lIns="0" tIns="137160" rIns="0" bIns="0" rtlCol="0">
            <a:normAutofit/>
          </a:bodyPr>
          <a:lstStyle/>
          <a:p>
            <a:pPr lvl="0"/>
            <a:r>
              <a:rPr lang="en-US" dirty="0"/>
              <a:t>Paragraph type</a:t>
            </a:r>
          </a:p>
          <a:p>
            <a:pPr lvl="1"/>
            <a:r>
              <a:rPr lang="en-US" dirty="0"/>
              <a:t>Click the “Indent More” button (above) for first-level bullets</a:t>
            </a:r>
          </a:p>
          <a:p>
            <a:pPr lvl="2"/>
            <a:r>
              <a:rPr lang="en-US" dirty="0"/>
              <a:t>Click the “Indent More” button (above) twice for second-level bullets</a:t>
            </a:r>
          </a:p>
          <a:p>
            <a:pPr lvl="3"/>
            <a:r>
              <a:rPr lang="en-US" dirty="0"/>
              <a:t>Click the “Indent More” button (above) three times for third-level bullets</a:t>
            </a:r>
          </a:p>
          <a:p>
            <a:pPr lvl="4"/>
            <a:r>
              <a:rPr lang="en-US" dirty="0"/>
              <a:t>Click the “Indent More” button (above) four times for fourth-level bullets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482138"/>
            <a:ext cx="10972800" cy="1118064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Master Slide Title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69C718-696D-8C48-95E3-35ACB84AD8D9}"/>
              </a:ext>
            </a:extLst>
          </p:cNvPr>
          <p:cNvSpPr txBox="1"/>
          <p:nvPr userDrawn="1"/>
        </p:nvSpPr>
        <p:spPr>
          <a:xfrm>
            <a:off x="-1" y="6638779"/>
            <a:ext cx="914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bg1">
                    <a:lumMod val="75000"/>
                  </a:schemeClr>
                </a:solidFill>
                <a:latin typeface="Arial Black" charset="0"/>
                <a:cs typeface="Arial Black" charset="0"/>
              </a:rPr>
              <a:t>INTERNATIONAL MONETARY FUND</a:t>
            </a:r>
            <a:endParaRPr lang="en-US" sz="9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B5D478-FD4A-2240-B032-46F4E3BAB6E8}"/>
              </a:ext>
            </a:extLst>
          </p:cNvPr>
          <p:cNvSpPr txBox="1"/>
          <p:nvPr userDrawn="1"/>
        </p:nvSpPr>
        <p:spPr>
          <a:xfrm>
            <a:off x="10981592" y="6623390"/>
            <a:ext cx="1210408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fld id="{33391695-0C6B-4B4E-A11F-D5E1D321FCD2}" type="slidenum">
              <a:rPr lang="en-US" sz="1000" smtClean="0">
                <a:solidFill>
                  <a:schemeClr val="accent1"/>
                </a:solidFill>
              </a:rPr>
              <a:pPr algn="r"/>
              <a:t>‹#›</a:t>
            </a:fld>
            <a:endParaRPr lang="en-US" sz="1000" dirty="0">
              <a:solidFill>
                <a:schemeClr val="accent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707" r:id="rId2"/>
    <p:sldLayoutId id="2147483748" r:id="rId3"/>
    <p:sldLayoutId id="2147483744" r:id="rId4"/>
    <p:sldLayoutId id="2147483747" r:id="rId5"/>
    <p:sldLayoutId id="2147483745" r:id="rId6"/>
    <p:sldLayoutId id="2147483749" r:id="rId7"/>
    <p:sldLayoutId id="2147483746" r:id="rId8"/>
    <p:sldLayoutId id="2147483743" r:id="rId9"/>
    <p:sldLayoutId id="2147483752" r:id="rId10"/>
    <p:sldLayoutId id="2147483753" r:id="rId11"/>
    <p:sldLayoutId id="2147483755" r:id="rId12"/>
    <p:sldLayoutId id="2147483757" r:id="rId13"/>
    <p:sldLayoutId id="2147483762" r:id="rId14"/>
    <p:sldLayoutId id="2147483763" r:id="rId15"/>
    <p:sldLayoutId id="2147483764" r:id="rId16"/>
    <p:sldLayoutId id="2147483765" r:id="rId17"/>
    <p:sldLayoutId id="2147483766" r:id="rId18"/>
    <p:sldLayoutId id="2147483767" r:id="rId19"/>
    <p:sldLayoutId id="2147483768" r:id="rId20"/>
    <p:sldLayoutId id="2147483769" r:id="rId21"/>
    <p:sldLayoutId id="2147483770" r:id="rId22"/>
    <p:sldLayoutId id="2147483771" r:id="rId23"/>
    <p:sldLayoutId id="2147483772" r:id="rId24"/>
    <p:sldLayoutId id="2147483773" r:id="rId25"/>
    <p:sldLayoutId id="2147483774" r:id="rId26"/>
    <p:sldLayoutId id="2147483775" r:id="rId27"/>
    <p:sldLayoutId id="2147483776" r:id="rId28"/>
    <p:sldLayoutId id="2147483777" r:id="rId29"/>
    <p:sldLayoutId id="2147483778" r:id="rId30"/>
  </p:sldLayoutIdLst>
  <p:transition>
    <p:fade/>
  </p:transition>
  <p:hf hdr="0" dt="0"/>
  <p:txStyles>
    <p:titleStyle>
      <a:lvl1pPr algn="l" defTabSz="914314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tx2"/>
          </a:solidFill>
          <a:latin typeface="Arial Black" panose="020B0604020202020204" pitchFamily="34" charset="0"/>
          <a:ea typeface="+mj-ea"/>
          <a:cs typeface="Arial Black" panose="020B0604020202020204" pitchFamily="34" charset="0"/>
        </a:defRPr>
      </a:lvl1pPr>
    </p:titleStyle>
    <p:bodyStyle>
      <a:lvl1pPr marL="0" indent="0" algn="l" defTabSz="914314" rtl="0" eaLnBrk="1" latinLnBrk="0" hangingPunct="1">
        <a:spcBef>
          <a:spcPts val="2400"/>
        </a:spcBef>
        <a:buClr>
          <a:schemeClr val="accent1"/>
        </a:buClr>
        <a:buSzPct val="110000"/>
        <a:buFont typeface="Wingdings" charset="2"/>
        <a:buNone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33363" indent="-233363" algn="l" defTabSz="914314" rtl="0" eaLnBrk="1" latinLnBrk="0" hangingPunct="1">
        <a:spcBef>
          <a:spcPts val="600"/>
        </a:spcBef>
        <a:buClr>
          <a:schemeClr val="accent1"/>
        </a:buClr>
        <a:buSzPct val="100000"/>
        <a:buFont typeface="Wingdings" pitchFamily="2" charset="2"/>
        <a:buChar char="§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458788" indent="-225425" algn="l" defTabSz="914314" rtl="0" eaLnBrk="1" latinLnBrk="0" hangingPunct="1">
        <a:spcBef>
          <a:spcPts val="600"/>
        </a:spcBef>
        <a:buClr>
          <a:schemeClr val="bg1">
            <a:lumMod val="50000"/>
          </a:schemeClr>
        </a:buClr>
        <a:buSzPct val="65000"/>
        <a:buFont typeface="ArialMT"/>
        <a:buChar char="►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92150" indent="-233363" algn="l" defTabSz="914314" rtl="0" eaLnBrk="1" latinLnBrk="0" hangingPunct="1">
        <a:spcBef>
          <a:spcPts val="600"/>
        </a:spcBef>
        <a:buClr>
          <a:schemeClr val="accent1"/>
        </a:buClr>
        <a:buSzPct val="100000"/>
        <a:buFont typeface="LucidaGrande" charset="0"/>
        <a:buChar char="◆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917575" indent="-225425" algn="l" defTabSz="914314" rtl="0" eaLnBrk="1" latinLnBrk="0" hangingPunct="1">
        <a:spcBef>
          <a:spcPts val="600"/>
        </a:spcBef>
        <a:buClr>
          <a:schemeClr val="bg1">
            <a:lumMod val="50000"/>
          </a:schemeClr>
        </a:buClr>
        <a:buFont typeface=".HelveticaNeueDeskInterface-Regular"/>
        <a:buChar char="●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64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22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79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35" indent="-228578" algn="l" defTabSz="91431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7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4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2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8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85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42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00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57" algn="l" defTabSz="91431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image" Target="../media/image4.png"/><Relationship Id="rId7" Type="http://schemas.openxmlformats.org/officeDocument/2006/relationships/image" Target="../media/image8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svg"/><Relationship Id="rId3" Type="http://schemas.openxmlformats.org/officeDocument/2006/relationships/chart" Target="../charts/chart1.xml"/><Relationship Id="rId7" Type="http://schemas.openxmlformats.org/officeDocument/2006/relationships/image" Target="../media/image16.svg"/><Relationship Id="rId12" Type="http://schemas.openxmlformats.org/officeDocument/2006/relationships/image" Target="../media/image2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svg"/><Relationship Id="rId5" Type="http://schemas.openxmlformats.org/officeDocument/2006/relationships/image" Target="../media/image14.sv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54EC1-60D1-CD48-8690-FF0B6D8AC5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41047" y="2871410"/>
            <a:ext cx="5919909" cy="2239337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ru-RU" dirty="0">
                <a:latin typeface="Arial Black"/>
              </a:rPr>
              <a:t>Управление рисками в условиях</a:t>
            </a:r>
            <a:r>
              <a:rPr lang="en-GB" dirty="0">
                <a:latin typeface="Arial Black"/>
              </a:rPr>
              <a:t> </a:t>
            </a:r>
            <a:r>
              <a:rPr lang="ru-RU">
                <a:latin typeface="Arial Black"/>
              </a:rPr>
              <a:t>пандемии</a:t>
            </a:r>
            <a:r>
              <a:rPr lang="ru-RU" dirty="0">
                <a:latin typeface="Arial Black"/>
              </a:rPr>
              <a:t> </a:t>
            </a:r>
            <a:r>
              <a:rPr lang="en-GB" dirty="0">
                <a:latin typeface="Arial Black"/>
              </a:rPr>
              <a:t>COVID-19</a:t>
            </a:r>
            <a:br>
              <a:rPr lang="en-GB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34567D-8DF8-2F4C-807C-947F097BF3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41048" y="4645507"/>
            <a:ext cx="5515284" cy="465240"/>
          </a:xfrm>
        </p:spPr>
        <p:txBody>
          <a:bodyPr/>
          <a:lstStyle/>
          <a:p>
            <a:r>
              <a:rPr lang="en-US" dirty="0"/>
              <a:t>1</a:t>
            </a:r>
            <a:r>
              <a:rPr lang="ru-RU" dirty="0"/>
              <a:t> июня</a:t>
            </a:r>
            <a:r>
              <a:rPr lang="en-US" dirty="0"/>
              <a:t> 2021</a:t>
            </a:r>
            <a:r>
              <a:rPr lang="ru-RU" dirty="0"/>
              <a:t> г.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2EA944-E770-B641-8381-99B0FD277FB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41047" y="5347546"/>
            <a:ext cx="5515284" cy="830832"/>
          </a:xfrm>
        </p:spPr>
        <p:txBody>
          <a:bodyPr>
            <a:normAutofit/>
          </a:bodyPr>
          <a:lstStyle/>
          <a:p>
            <a:r>
              <a:rPr lang="ru-RU" dirty="0"/>
              <a:t>Джейсон Харрис</a:t>
            </a:r>
            <a:endParaRPr lang="en-US" dirty="0"/>
          </a:p>
          <a:p>
            <a:r>
              <a:rPr lang="ru-RU" dirty="0"/>
              <a:t>Бюджетно-налоговый департамент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27C6D8A-CE6C-104A-8E75-5BB9958B670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Lake Mansfield, Great Barrington MA, United States</a:t>
            </a:r>
          </a:p>
        </p:txBody>
      </p:sp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E59584F8-67EE-4332-A836-970B85F8FA39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/>
          <a:srcRect t="21" b="21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4CBD7404-508A-46A1-A794-2BA2FB0222D6}"/>
              </a:ext>
            </a:extLst>
          </p:cNvPr>
          <p:cNvSpPr txBox="1">
            <a:spLocks/>
          </p:cNvSpPr>
          <p:nvPr/>
        </p:nvSpPr>
        <p:spPr>
          <a:xfrm>
            <a:off x="7109184" y="109621"/>
            <a:ext cx="3848376" cy="2119745"/>
          </a:xfrm>
          <a:prstGeom prst="rect">
            <a:avLst/>
          </a:prstGeom>
        </p:spPr>
        <p:txBody>
          <a:bodyPr vert="horz" lIns="0" tIns="0" rIns="0" bIns="45720" rtlCol="0" anchor="b" anchorCtr="0">
            <a:normAutofit fontScale="60000" lnSpcReduction="20000"/>
          </a:bodyPr>
          <a:lstStyle>
            <a:lvl1pPr algn="l" defTabSz="914314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sz="4000" b="0" i="0" kern="1200">
                <a:solidFill>
                  <a:schemeClr val="tx2"/>
                </a:solidFill>
                <a:latin typeface="Arial Black" panose="020B0604020202020204" pitchFamily="34" charset="0"/>
                <a:ea typeface="+mj-ea"/>
                <a:cs typeface="Arial Black" panose="020B0604020202020204" pitchFamily="34" charset="0"/>
              </a:defRPr>
            </a:lvl1pPr>
          </a:lstStyle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ru-RU" dirty="0"/>
              <a:t>Бюджетно-налоговые вопросы</a:t>
            </a:r>
            <a:br>
              <a:rPr lang="en-GB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71448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639FAAE0-A07E-463F-954F-34620CAB59B7}"/>
              </a:ext>
            </a:extLst>
          </p:cNvPr>
          <p:cNvGrpSpPr/>
          <p:nvPr/>
        </p:nvGrpSpPr>
        <p:grpSpPr>
          <a:xfrm>
            <a:off x="6292102" y="824150"/>
            <a:ext cx="5384466" cy="3242820"/>
            <a:chOff x="3271869" y="1931939"/>
            <a:chExt cx="5855150" cy="3909084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E7BB135A-080D-40DD-BA0D-5C8EFBA605BE}"/>
                </a:ext>
              </a:extLst>
            </p:cNvPr>
            <p:cNvGrpSpPr/>
            <p:nvPr/>
          </p:nvGrpSpPr>
          <p:grpSpPr>
            <a:xfrm>
              <a:off x="3271869" y="1931939"/>
              <a:ext cx="5855150" cy="3550715"/>
              <a:chOff x="3271869" y="1924040"/>
              <a:chExt cx="5855150" cy="3738215"/>
            </a:xfrm>
          </p:grpSpPr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3F9C2F3-8479-4523-9046-481973874745}"/>
                  </a:ext>
                </a:extLst>
              </p:cNvPr>
              <p:cNvSpPr txBox="1"/>
              <p:nvPr/>
            </p:nvSpPr>
            <p:spPr>
              <a:xfrm>
                <a:off x="3528613" y="1924040"/>
                <a:ext cx="5157216" cy="8202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200" b="1" dirty="0"/>
                  <a:t>Темпы роста регионального реального ВПП</a:t>
                </a:r>
                <a:endParaRPr lang="en-US" sz="1200" b="1" dirty="0"/>
              </a:p>
              <a:p>
                <a:pPr algn="ctr"/>
                <a:r>
                  <a:rPr lang="en-US" sz="1200" dirty="0"/>
                  <a:t>(</a:t>
                </a:r>
                <a:r>
                  <a:rPr lang="ru-RU" sz="1200" dirty="0"/>
                  <a:t>средневзвешенное значение, % ВВП</a:t>
                </a:r>
                <a:r>
                  <a:rPr lang="en-US" sz="1200" dirty="0"/>
                  <a:t>)</a:t>
                </a:r>
              </a:p>
              <a:p>
                <a:pPr algn="ctr"/>
                <a:endParaRPr lang="en-US" sz="1200" dirty="0"/>
              </a:p>
            </p:txBody>
          </p:sp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10023ECA-BF62-4192-A127-2829A3A20BC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271869" y="2921823"/>
                <a:ext cx="5855150" cy="2740432"/>
              </a:xfrm>
              <a:prstGeom prst="rect">
                <a:avLst/>
              </a:prstGeom>
            </p:spPr>
          </p:pic>
        </p:grp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4DEFFA1-E006-4E48-B75E-368A71AB7284}"/>
                </a:ext>
              </a:extLst>
            </p:cNvPr>
            <p:cNvSpPr txBox="1"/>
            <p:nvPr/>
          </p:nvSpPr>
          <p:spPr>
            <a:xfrm>
              <a:off x="3620836" y="5395809"/>
              <a:ext cx="5506183" cy="4452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900" dirty="0">
                  <a:solidFill>
                    <a:srgbClr val="000000"/>
                  </a:solidFill>
                </a:rPr>
                <a:t>Источник</a:t>
              </a:r>
              <a:r>
                <a:rPr lang="fr-CA" sz="900" dirty="0">
                  <a:solidFill>
                    <a:srgbClr val="000000"/>
                  </a:solidFill>
                </a:rPr>
                <a:t>: World Economic Outlook </a:t>
              </a:r>
              <a:r>
                <a:rPr lang="ru-RU" sz="900" dirty="0">
                  <a:solidFill>
                    <a:srgbClr val="000000"/>
                  </a:solidFill>
                </a:rPr>
                <a:t>и оценки сотрудников МВФ</a:t>
              </a:r>
              <a:endParaRPr lang="en-US" sz="900" dirty="0">
                <a:solidFill>
                  <a:srgbClr val="000000"/>
                </a:solidFill>
              </a:endParaRPr>
            </a:p>
            <a:p>
              <a:endParaRPr lang="en-US" sz="900" dirty="0">
                <a:solidFill>
                  <a:srgbClr val="000000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4CDC712-2B23-4619-B799-8CB696A0D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765" y="221558"/>
            <a:ext cx="9715500" cy="661669"/>
          </a:xfrm>
        </p:spPr>
        <p:txBody>
          <a:bodyPr>
            <a:normAutofit/>
          </a:bodyPr>
          <a:lstStyle/>
          <a:p>
            <a:r>
              <a:rPr lang="ru-RU" sz="2000" dirty="0"/>
              <a:t>В экономике стран Центральной Азии и Восточной Европы в прошлом году отмечалась высокая  волатильность</a:t>
            </a:r>
            <a:endParaRPr lang="en-US" sz="20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4F99BDA-A702-49B6-A57D-B361C360AC62}"/>
              </a:ext>
            </a:extLst>
          </p:cNvPr>
          <p:cNvGrpSpPr/>
          <p:nvPr/>
        </p:nvGrpSpPr>
        <p:grpSpPr>
          <a:xfrm>
            <a:off x="770504" y="883227"/>
            <a:ext cx="9380781" cy="3184037"/>
            <a:chOff x="632782" y="1760124"/>
            <a:chExt cx="9886745" cy="4136571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64D429F8-B4DC-48B3-A552-98843FA4340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49177" y="2788043"/>
              <a:ext cx="4924425" cy="2676318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6368ED55-5F85-488C-BEEF-8F8A3CDA5165}"/>
                </a:ext>
              </a:extLst>
            </p:cNvPr>
            <p:cNvSpPr txBox="1"/>
            <p:nvPr/>
          </p:nvSpPr>
          <p:spPr>
            <a:xfrm>
              <a:off x="632782" y="1760124"/>
              <a:ext cx="5157216" cy="8396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/>
                <a:t>Темпы роста регионального номинального ВВП</a:t>
              </a:r>
              <a:endParaRPr lang="en-US" sz="1200" b="1" dirty="0"/>
            </a:p>
            <a:p>
              <a:pPr algn="ctr"/>
              <a:r>
                <a:rPr lang="en-US" sz="1200" dirty="0"/>
                <a:t>(</a:t>
              </a:r>
              <a:r>
                <a:rPr lang="ru-RU" sz="1200" dirty="0"/>
                <a:t>средневзвешенное значение, % ВВП</a:t>
              </a:r>
              <a:r>
                <a:rPr lang="en-US" sz="1200" dirty="0"/>
                <a:t>)</a:t>
              </a:r>
            </a:p>
            <a:p>
              <a:pPr algn="ctr"/>
              <a:endParaRPr lang="en-US" sz="1200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996C2B6-4CEE-4D7B-8F0C-E3CAD5A08A08}"/>
                </a:ext>
              </a:extLst>
            </p:cNvPr>
            <p:cNvSpPr txBox="1"/>
            <p:nvPr/>
          </p:nvSpPr>
          <p:spPr>
            <a:xfrm>
              <a:off x="928514" y="5416874"/>
              <a:ext cx="4924425" cy="4798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900" dirty="0">
                  <a:solidFill>
                    <a:srgbClr val="000000"/>
                  </a:solidFill>
                </a:rPr>
                <a:t>Источник</a:t>
              </a:r>
              <a:r>
                <a:rPr lang="fr-CA" sz="900" dirty="0">
                  <a:solidFill>
                    <a:srgbClr val="000000"/>
                  </a:solidFill>
                </a:rPr>
                <a:t>: World Economic Outlook </a:t>
              </a:r>
              <a:r>
                <a:rPr lang="ru-RU" sz="900" dirty="0">
                  <a:solidFill>
                    <a:srgbClr val="000000"/>
                  </a:solidFill>
                </a:rPr>
                <a:t>и оценки сотрудников МВФ</a:t>
              </a:r>
              <a:endParaRPr lang="en-US" sz="900" dirty="0">
                <a:solidFill>
                  <a:srgbClr val="000000"/>
                </a:solidFill>
              </a:endParaRPr>
            </a:p>
            <a:p>
              <a:endParaRPr lang="en-US" sz="900" dirty="0">
                <a:solidFill>
                  <a:srgbClr val="000000"/>
                </a:solidFill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3D1F64B-D2F1-4A0B-BD59-3508AF80FB53}"/>
                </a:ext>
              </a:extLst>
            </p:cNvPr>
            <p:cNvSpPr txBox="1"/>
            <p:nvPr/>
          </p:nvSpPr>
          <p:spPr>
            <a:xfrm>
              <a:off x="1544259" y="2912390"/>
              <a:ext cx="970257" cy="1799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ru-RU" sz="900" b="1" dirty="0">
                  <a:solidFill>
                    <a:schemeClr val="tx2">
                      <a:lumMod val="75000"/>
                    </a:schemeClr>
                  </a:solidFill>
                </a:rPr>
                <a:t>Октябрь 2019</a:t>
              </a:r>
              <a:endParaRPr lang="en-US" sz="9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46524F9A-CD62-49B8-84DA-BD07E395DE99}"/>
                </a:ext>
              </a:extLst>
            </p:cNvPr>
            <p:cNvSpPr txBox="1"/>
            <p:nvPr/>
          </p:nvSpPr>
          <p:spPr>
            <a:xfrm>
              <a:off x="6994903" y="2912391"/>
              <a:ext cx="1089710" cy="19992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ru-RU" sz="1000" b="1" dirty="0">
                  <a:solidFill>
                    <a:schemeClr val="tx2">
                      <a:lumMod val="75000"/>
                    </a:schemeClr>
                  </a:solidFill>
                </a:rPr>
                <a:t>Октябрь</a:t>
              </a:r>
              <a:r>
                <a:rPr lang="en-US" sz="1000" b="1" dirty="0">
                  <a:solidFill>
                    <a:schemeClr val="tx2">
                      <a:lumMod val="75000"/>
                    </a:schemeClr>
                  </a:solidFill>
                </a:rPr>
                <a:t> 2019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E70A7299-5D87-4EC0-A01F-2728BCD4D937}"/>
                </a:ext>
              </a:extLst>
            </p:cNvPr>
            <p:cNvSpPr txBox="1"/>
            <p:nvPr/>
          </p:nvSpPr>
          <p:spPr>
            <a:xfrm>
              <a:off x="9549270" y="4814932"/>
              <a:ext cx="970257" cy="19992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ru-RU" sz="1000" b="1" dirty="0">
                  <a:solidFill>
                    <a:srgbClr val="C00000"/>
                  </a:solidFill>
                </a:rPr>
                <a:t>Апрель</a:t>
              </a:r>
              <a:r>
                <a:rPr lang="en-US" sz="1000" b="1" dirty="0">
                  <a:solidFill>
                    <a:srgbClr val="C00000"/>
                  </a:solidFill>
                </a:rPr>
                <a:t> 2021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4E8FF64-1C93-4A63-B256-127E16D31EAA}"/>
              </a:ext>
            </a:extLst>
          </p:cNvPr>
          <p:cNvGrpSpPr/>
          <p:nvPr/>
        </p:nvGrpSpPr>
        <p:grpSpPr>
          <a:xfrm>
            <a:off x="920475" y="3999117"/>
            <a:ext cx="5147815" cy="2558693"/>
            <a:chOff x="6605432" y="2048737"/>
            <a:chExt cx="5157216" cy="3763246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A9A5E98-0290-4410-8AC6-FD15A61C1DAD}"/>
                </a:ext>
              </a:extLst>
            </p:cNvPr>
            <p:cNvSpPr txBox="1"/>
            <p:nvPr/>
          </p:nvSpPr>
          <p:spPr>
            <a:xfrm>
              <a:off x="6605432" y="2048737"/>
              <a:ext cx="5157216" cy="6790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/>
                <a:t>Темпы роста номинального ВВП, </a:t>
              </a:r>
              <a:r>
                <a:rPr lang="en-US" sz="1200" b="1" dirty="0"/>
                <a:t>2020</a:t>
              </a:r>
            </a:p>
            <a:p>
              <a:pPr algn="ctr"/>
              <a:endParaRPr lang="en-US" sz="1200" b="1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8510016-C995-4BE0-81B5-6EB73C8B82AD}"/>
                </a:ext>
              </a:extLst>
            </p:cNvPr>
            <p:cNvSpPr txBox="1"/>
            <p:nvPr/>
          </p:nvSpPr>
          <p:spPr>
            <a:xfrm>
              <a:off x="6721828" y="5472482"/>
              <a:ext cx="3518915" cy="33950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900" dirty="0">
                  <a:solidFill>
                    <a:srgbClr val="000000"/>
                  </a:solidFill>
                </a:rPr>
                <a:t>Источник</a:t>
              </a:r>
              <a:r>
                <a:rPr lang="fr-CA" sz="900" dirty="0">
                  <a:solidFill>
                    <a:srgbClr val="000000"/>
                  </a:solidFill>
                </a:rPr>
                <a:t>: World Economic Outlook</a:t>
              </a:r>
              <a:r>
                <a:rPr lang="ru-RU" sz="900" dirty="0">
                  <a:solidFill>
                    <a:srgbClr val="000000"/>
                  </a:solidFill>
                </a:rPr>
                <a:t> и оценки сотрудников МВФ</a:t>
              </a:r>
              <a:endParaRPr lang="en-US" sz="900" dirty="0"/>
            </a:p>
          </p:txBody>
        </p:sp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4B962019-87A0-4538-84E3-F5FADD03D13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721828" y="2445275"/>
              <a:ext cx="4924423" cy="2987037"/>
            </a:xfrm>
            <a:prstGeom prst="rect">
              <a:avLst/>
            </a:prstGeom>
          </p:spPr>
        </p:pic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548C00B-DA82-4FED-8CB2-9B96B53BCFA0}"/>
              </a:ext>
            </a:extLst>
          </p:cNvPr>
          <p:cNvGrpSpPr/>
          <p:nvPr/>
        </p:nvGrpSpPr>
        <p:grpSpPr>
          <a:xfrm>
            <a:off x="6292102" y="3977879"/>
            <a:ext cx="5231416" cy="2422921"/>
            <a:chOff x="6605432" y="2018883"/>
            <a:chExt cx="5157216" cy="3405915"/>
          </a:xfrm>
        </p:grpSpPr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F6471CA2-56B0-4F16-99EB-D9FF1F37A4B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692463" y="2600635"/>
              <a:ext cx="4983154" cy="2824163"/>
            </a:xfrm>
            <a:prstGeom prst="rect">
              <a:avLst/>
            </a:prstGeom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3C94221-D9DD-4D16-9E3D-AE32E8DAA1D8}"/>
                </a:ext>
              </a:extLst>
            </p:cNvPr>
            <p:cNvSpPr txBox="1"/>
            <p:nvPr/>
          </p:nvSpPr>
          <p:spPr>
            <a:xfrm>
              <a:off x="6605432" y="2018883"/>
              <a:ext cx="5157216" cy="908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/>
                <a:t>Вклад в темпы роста регионального номинального ВВП</a:t>
              </a:r>
              <a:endParaRPr lang="en-US" sz="1200" b="1" dirty="0"/>
            </a:p>
            <a:p>
              <a:pPr algn="ctr"/>
              <a:r>
                <a:rPr lang="en-US" sz="1200" dirty="0"/>
                <a:t>(</a:t>
              </a:r>
              <a:r>
                <a:rPr lang="ru-RU" sz="1200" dirty="0"/>
                <a:t>средневзвешенное значение, % ВВП</a:t>
              </a:r>
              <a:r>
                <a:rPr lang="en-US" sz="1200" dirty="0"/>
                <a:t>)</a:t>
              </a:r>
            </a:p>
            <a:p>
              <a:pPr algn="ctr"/>
              <a:endParaRPr lang="en-US" sz="1200" dirty="0"/>
            </a:p>
          </p:txBody>
        </p:sp>
      </p:grpSp>
      <p:pic>
        <p:nvPicPr>
          <p:cNvPr id="29" name="Picture 28">
            <a:extLst>
              <a:ext uri="{FF2B5EF4-FFF2-40B4-BE49-F238E27FC236}">
                <a16:creationId xmlns:a16="http://schemas.microsoft.com/office/drawing/2014/main" id="{1C1AEDF6-E2AF-4A9E-B146-494BC6E8D6C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151284" y="1369636"/>
            <a:ext cx="1525283" cy="35052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4EDD3A5-A3B2-4F6D-B531-9EB04836750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28110" y="1492919"/>
            <a:ext cx="1492136" cy="350520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86605E2A-91D5-443D-979D-4E4E11ED2CED}"/>
              </a:ext>
            </a:extLst>
          </p:cNvPr>
          <p:cNvSpPr txBox="1"/>
          <p:nvPr/>
        </p:nvSpPr>
        <p:spPr>
          <a:xfrm>
            <a:off x="1431209" y="4863595"/>
            <a:ext cx="2876096" cy="15388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ru-RU" sz="1000" b="1" dirty="0">
                <a:solidFill>
                  <a:srgbClr val="C00000"/>
                </a:solidFill>
              </a:rPr>
              <a:t>Средневзвешенное значение по региону</a:t>
            </a:r>
            <a:endParaRPr lang="en-US" sz="1000" b="1" dirty="0">
              <a:solidFill>
                <a:srgbClr val="C00000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6EFC104-35A0-43A1-9BDF-43E17FDAABC2}"/>
              </a:ext>
            </a:extLst>
          </p:cNvPr>
          <p:cNvSpPr txBox="1"/>
          <p:nvPr/>
        </p:nvSpPr>
        <p:spPr>
          <a:xfrm>
            <a:off x="5259593" y="1519306"/>
            <a:ext cx="576057" cy="153888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ru-RU" sz="1000" dirty="0" err="1"/>
              <a:t>Фактич</a:t>
            </a:r>
            <a:r>
              <a:rPr lang="ru-RU" sz="1000" dirty="0"/>
              <a:t>.</a:t>
            </a:r>
            <a:endParaRPr lang="en-US" sz="10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F1A4898-67EF-43CB-BF37-3B98807DA288}"/>
              </a:ext>
            </a:extLst>
          </p:cNvPr>
          <p:cNvSpPr txBox="1"/>
          <p:nvPr/>
        </p:nvSpPr>
        <p:spPr>
          <a:xfrm>
            <a:off x="5259445" y="1678001"/>
            <a:ext cx="862497" cy="153888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ru-RU" sz="1000" dirty="0"/>
              <a:t>Прогноз </a:t>
            </a:r>
            <a:r>
              <a:rPr lang="en-US" sz="1000" dirty="0"/>
              <a:t>WEO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A797225-878B-4675-A6CB-884851B084C0}"/>
              </a:ext>
            </a:extLst>
          </p:cNvPr>
          <p:cNvSpPr txBox="1"/>
          <p:nvPr/>
        </p:nvSpPr>
        <p:spPr>
          <a:xfrm>
            <a:off x="10782916" y="1387082"/>
            <a:ext cx="576057" cy="153888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ru-RU" sz="1000" dirty="0" err="1"/>
              <a:t>Фактич</a:t>
            </a:r>
            <a:r>
              <a:rPr lang="ru-RU" sz="1000" dirty="0"/>
              <a:t>.</a:t>
            </a:r>
            <a:endParaRPr lang="en-US" sz="10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41C950-4266-4A20-B163-B9D02C15D69B}"/>
              </a:ext>
            </a:extLst>
          </p:cNvPr>
          <p:cNvSpPr txBox="1"/>
          <p:nvPr/>
        </p:nvSpPr>
        <p:spPr>
          <a:xfrm>
            <a:off x="10782768" y="1545777"/>
            <a:ext cx="893800" cy="153888"/>
          </a:xfrm>
          <a:prstGeom prst="rect">
            <a:avLst/>
          </a:prstGeom>
          <a:solidFill>
            <a:srgbClr val="D9D9D9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ru-RU" sz="1000" dirty="0"/>
              <a:t>Прогноз </a:t>
            </a:r>
            <a:r>
              <a:rPr lang="en-US" sz="1000" dirty="0"/>
              <a:t>WEO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831C6DC-E5B6-469A-B52E-A02D1525B74A}"/>
              </a:ext>
            </a:extLst>
          </p:cNvPr>
          <p:cNvSpPr txBox="1"/>
          <p:nvPr/>
        </p:nvSpPr>
        <p:spPr>
          <a:xfrm>
            <a:off x="3299407" y="5288137"/>
            <a:ext cx="2572756" cy="30777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ru-RU" sz="1000" b="1" dirty="0">
                <a:solidFill>
                  <a:schemeClr val="tx2">
                    <a:lumMod val="75000"/>
                  </a:schemeClr>
                </a:solidFill>
              </a:rPr>
              <a:t>Средневзвешенное значение по странам с формирующейся экономикой</a:t>
            </a:r>
            <a:endParaRPr lang="en-US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BA4BECF-D46E-4126-BDC2-25F70FFFBEF7}"/>
              </a:ext>
            </a:extLst>
          </p:cNvPr>
          <p:cNvSpPr txBox="1"/>
          <p:nvPr/>
        </p:nvSpPr>
        <p:spPr>
          <a:xfrm>
            <a:off x="10089598" y="4471254"/>
            <a:ext cx="1657732" cy="42319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100"/>
              </a:lnSpc>
            </a:pPr>
            <a:r>
              <a:rPr lang="ru-RU" sz="1000" dirty="0"/>
              <a:t>Турция</a:t>
            </a:r>
            <a:endParaRPr lang="en-US" sz="1000" dirty="0"/>
          </a:p>
          <a:p>
            <a:pPr>
              <a:lnSpc>
                <a:spcPts val="1100"/>
              </a:lnSpc>
            </a:pPr>
            <a:r>
              <a:rPr lang="ru-RU" sz="1000" dirty="0"/>
              <a:t>Остальные страны региона</a:t>
            </a:r>
            <a:endParaRPr lang="en-US" sz="1000" dirty="0"/>
          </a:p>
          <a:p>
            <a:pPr>
              <a:lnSpc>
                <a:spcPts val="1100"/>
              </a:lnSpc>
            </a:pPr>
            <a:r>
              <a:rPr lang="ru-RU" sz="1000" dirty="0"/>
              <a:t>Средневзвешен. значение</a:t>
            </a:r>
            <a:endParaRPr lang="en-US" sz="10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33E425D-24E1-4BAE-9492-F07912EF5838}"/>
              </a:ext>
            </a:extLst>
          </p:cNvPr>
          <p:cNvSpPr txBox="1"/>
          <p:nvPr/>
        </p:nvSpPr>
        <p:spPr>
          <a:xfrm>
            <a:off x="82415" y="6657945"/>
            <a:ext cx="2732974" cy="15388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ru-RU" sz="1000" b="1" dirty="0">
                <a:solidFill>
                  <a:schemeClr val="bg1">
                    <a:lumMod val="50000"/>
                  </a:schemeClr>
                </a:solidFill>
              </a:rPr>
              <a:t>МЕЖДУНАРОДНЫЙ ВАЛЮТНЫЙ ФОНД</a:t>
            </a:r>
            <a:endParaRPr lang="en-US" sz="1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3" name="Таблица 7">
            <a:extLst>
              <a:ext uri="{FF2B5EF4-FFF2-40B4-BE49-F238E27FC236}">
                <a16:creationId xmlns:a16="http://schemas.microsoft.com/office/drawing/2014/main" id="{536C4AE6-1EF5-4BDD-8014-F4FAFCC77E76}"/>
              </a:ext>
            </a:extLst>
          </p:cNvPr>
          <p:cNvGraphicFramePr>
            <a:graphicFrameLocks noGrp="1"/>
          </p:cNvGraphicFramePr>
          <p:nvPr/>
        </p:nvGraphicFramePr>
        <p:xfrm>
          <a:off x="1431210" y="6010860"/>
          <a:ext cx="452089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14">
                  <a:extLst>
                    <a:ext uri="{9D8B030D-6E8A-4147-A177-3AD203B41FA5}">
                      <a16:colId xmlns:a16="http://schemas.microsoft.com/office/drawing/2014/main" val="2945027925"/>
                    </a:ext>
                  </a:extLst>
                </a:gridCol>
                <a:gridCol w="219075">
                  <a:extLst>
                    <a:ext uri="{9D8B030D-6E8A-4147-A177-3AD203B41FA5}">
                      <a16:colId xmlns:a16="http://schemas.microsoft.com/office/drawing/2014/main" val="1976775152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2879096471"/>
                    </a:ext>
                  </a:extLst>
                </a:gridCol>
                <a:gridCol w="219075">
                  <a:extLst>
                    <a:ext uri="{9D8B030D-6E8A-4147-A177-3AD203B41FA5}">
                      <a16:colId xmlns:a16="http://schemas.microsoft.com/office/drawing/2014/main" val="1256832527"/>
                    </a:ext>
                  </a:extLst>
                </a:gridCol>
                <a:gridCol w="219075">
                  <a:extLst>
                    <a:ext uri="{9D8B030D-6E8A-4147-A177-3AD203B41FA5}">
                      <a16:colId xmlns:a16="http://schemas.microsoft.com/office/drawing/2014/main" val="2283457898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1618040324"/>
                    </a:ext>
                  </a:extLst>
                </a:gridCol>
                <a:gridCol w="219075">
                  <a:extLst>
                    <a:ext uri="{9D8B030D-6E8A-4147-A177-3AD203B41FA5}">
                      <a16:colId xmlns:a16="http://schemas.microsoft.com/office/drawing/2014/main" val="2754637171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1212360608"/>
                    </a:ext>
                  </a:extLst>
                </a:gridCol>
                <a:gridCol w="209550">
                  <a:extLst>
                    <a:ext uri="{9D8B030D-6E8A-4147-A177-3AD203B41FA5}">
                      <a16:colId xmlns:a16="http://schemas.microsoft.com/office/drawing/2014/main" val="2948641563"/>
                    </a:ext>
                  </a:extLst>
                </a:gridCol>
                <a:gridCol w="200025">
                  <a:extLst>
                    <a:ext uri="{9D8B030D-6E8A-4147-A177-3AD203B41FA5}">
                      <a16:colId xmlns:a16="http://schemas.microsoft.com/office/drawing/2014/main" val="2414798393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3169914834"/>
                    </a:ext>
                  </a:extLst>
                </a:gridCol>
                <a:gridCol w="219075">
                  <a:extLst>
                    <a:ext uri="{9D8B030D-6E8A-4147-A177-3AD203B41FA5}">
                      <a16:colId xmlns:a16="http://schemas.microsoft.com/office/drawing/2014/main" val="1147252548"/>
                    </a:ext>
                  </a:extLst>
                </a:gridCol>
                <a:gridCol w="209550">
                  <a:extLst>
                    <a:ext uri="{9D8B030D-6E8A-4147-A177-3AD203B41FA5}">
                      <a16:colId xmlns:a16="http://schemas.microsoft.com/office/drawing/2014/main" val="2688075589"/>
                    </a:ext>
                  </a:extLst>
                </a:gridCol>
                <a:gridCol w="238125">
                  <a:extLst>
                    <a:ext uri="{9D8B030D-6E8A-4147-A177-3AD203B41FA5}">
                      <a16:colId xmlns:a16="http://schemas.microsoft.com/office/drawing/2014/main" val="845376965"/>
                    </a:ext>
                  </a:extLst>
                </a:gridCol>
                <a:gridCol w="209550">
                  <a:extLst>
                    <a:ext uri="{9D8B030D-6E8A-4147-A177-3AD203B41FA5}">
                      <a16:colId xmlns:a16="http://schemas.microsoft.com/office/drawing/2014/main" val="4224495915"/>
                    </a:ext>
                  </a:extLst>
                </a:gridCol>
                <a:gridCol w="219075">
                  <a:extLst>
                    <a:ext uri="{9D8B030D-6E8A-4147-A177-3AD203B41FA5}">
                      <a16:colId xmlns:a16="http://schemas.microsoft.com/office/drawing/2014/main" val="3760698327"/>
                    </a:ext>
                  </a:extLst>
                </a:gridCol>
                <a:gridCol w="200025">
                  <a:extLst>
                    <a:ext uri="{9D8B030D-6E8A-4147-A177-3AD203B41FA5}">
                      <a16:colId xmlns:a16="http://schemas.microsoft.com/office/drawing/2014/main" val="1506855628"/>
                    </a:ext>
                  </a:extLst>
                </a:gridCol>
                <a:gridCol w="219075">
                  <a:extLst>
                    <a:ext uri="{9D8B030D-6E8A-4147-A177-3AD203B41FA5}">
                      <a16:colId xmlns:a16="http://schemas.microsoft.com/office/drawing/2014/main" val="3821841019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3514761606"/>
                    </a:ext>
                  </a:extLst>
                </a:gridCol>
                <a:gridCol w="190500">
                  <a:extLst>
                    <a:ext uri="{9D8B030D-6E8A-4147-A177-3AD203B41FA5}">
                      <a16:colId xmlns:a16="http://schemas.microsoft.com/office/drawing/2014/main" val="457411712"/>
                    </a:ext>
                  </a:extLst>
                </a:gridCol>
                <a:gridCol w="246631">
                  <a:extLst>
                    <a:ext uri="{9D8B030D-6E8A-4147-A177-3AD203B41FA5}">
                      <a16:colId xmlns:a16="http://schemas.microsoft.com/office/drawing/2014/main" val="23307608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MNE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AZE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HRV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ARM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BIH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MDA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KOS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MKD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KGZ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RUS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ALB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KAZ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BGR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ROM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GEO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SRB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UKR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TJK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BLR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UZB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TUR</a:t>
                      </a:r>
                      <a:endParaRPr lang="ru-RU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642838"/>
                  </a:ext>
                </a:extLst>
              </a:tr>
            </a:tbl>
          </a:graphicData>
        </a:graphic>
      </p:graphicFrame>
      <p:sp>
        <p:nvSpPr>
          <p:cNvPr id="42" name="TextBox 41">
            <a:extLst>
              <a:ext uri="{FF2B5EF4-FFF2-40B4-BE49-F238E27FC236}">
                <a16:creationId xmlns:a16="http://schemas.microsoft.com/office/drawing/2014/main" id="{2CC2D5BC-63CB-4584-9239-AD6016ACCD1E}"/>
              </a:ext>
            </a:extLst>
          </p:cNvPr>
          <p:cNvSpPr txBox="1"/>
          <p:nvPr/>
        </p:nvSpPr>
        <p:spPr>
          <a:xfrm>
            <a:off x="3217148" y="3273522"/>
            <a:ext cx="920603" cy="1384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900" b="1" dirty="0">
                <a:solidFill>
                  <a:srgbClr val="C00000"/>
                </a:solidFill>
              </a:rPr>
              <a:t>Апрель</a:t>
            </a:r>
            <a:r>
              <a:rPr lang="en-US" sz="900" b="1" dirty="0">
                <a:solidFill>
                  <a:srgbClr val="C00000"/>
                </a:solidFill>
              </a:rPr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157421834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D45A9-68E4-47C0-91AE-524761056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Это привело к ухудшению состояния государственных финансов и росту объёма нового долга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E7D6EB-46B4-4632-A14C-9AC8FC4CEE37}"/>
              </a:ext>
            </a:extLst>
          </p:cNvPr>
          <p:cNvSpPr txBox="1"/>
          <p:nvPr/>
        </p:nvSpPr>
        <p:spPr>
          <a:xfrm>
            <a:off x="400050" y="1851200"/>
            <a:ext cx="55816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/>
              <a:t>Чистое кредитование (заимствование) в регионе</a:t>
            </a:r>
            <a:endParaRPr lang="en-US" sz="1400" b="1" dirty="0"/>
          </a:p>
          <a:p>
            <a:pPr algn="ctr"/>
            <a:r>
              <a:rPr lang="en-US" sz="1400" dirty="0"/>
              <a:t>(</a:t>
            </a:r>
            <a:r>
              <a:rPr lang="ru-RU" sz="1400" dirty="0"/>
              <a:t>средневзвешенное значение, % ВВП</a:t>
            </a:r>
            <a:r>
              <a:rPr lang="en-US" sz="1400" dirty="0"/>
              <a:t>)</a:t>
            </a:r>
          </a:p>
          <a:p>
            <a:pPr algn="ctr"/>
            <a:endParaRPr lang="en-US" sz="1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4FC39A-0294-4626-8959-DD49322D0D18}"/>
              </a:ext>
            </a:extLst>
          </p:cNvPr>
          <p:cNvSpPr txBox="1"/>
          <p:nvPr/>
        </p:nvSpPr>
        <p:spPr>
          <a:xfrm>
            <a:off x="6605432" y="2048737"/>
            <a:ext cx="51572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/>
              <a:t>Долг органов центрального правительства в регионе</a:t>
            </a:r>
          </a:p>
          <a:p>
            <a:pPr algn="ctr"/>
            <a:r>
              <a:rPr lang="ru-RU" sz="1400" dirty="0"/>
              <a:t>(средневзвешенное значение, % ВВП</a:t>
            </a:r>
            <a:r>
              <a:rPr lang="en-US" sz="1400" dirty="0"/>
              <a:t>)</a:t>
            </a:r>
          </a:p>
          <a:p>
            <a:pPr algn="ctr"/>
            <a:endParaRPr lang="en-US" sz="1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521BF2-DE83-44C7-9179-060B7005CA2A}"/>
              </a:ext>
            </a:extLst>
          </p:cNvPr>
          <p:cNvSpPr txBox="1"/>
          <p:nvPr/>
        </p:nvSpPr>
        <p:spPr>
          <a:xfrm>
            <a:off x="749176" y="5320084"/>
            <a:ext cx="48628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solidFill>
                  <a:srgbClr val="000000"/>
                </a:solidFill>
              </a:rPr>
              <a:t>Источник</a:t>
            </a:r>
            <a:r>
              <a:rPr lang="fr-CA" sz="900" dirty="0">
                <a:solidFill>
                  <a:srgbClr val="000000"/>
                </a:solidFill>
              </a:rPr>
              <a:t>: World Economic Outlook </a:t>
            </a:r>
            <a:r>
              <a:rPr lang="ru-RU" sz="900" dirty="0">
                <a:solidFill>
                  <a:srgbClr val="000000"/>
                </a:solidFill>
              </a:rPr>
              <a:t>и оценки сотрудников МВФ</a:t>
            </a:r>
            <a:r>
              <a:rPr lang="en-US" sz="900" dirty="0"/>
              <a:t>.</a:t>
            </a:r>
          </a:p>
          <a:p>
            <a:r>
              <a:rPr lang="ru-RU" sz="900" dirty="0"/>
              <a:t>Примечание</a:t>
            </a:r>
            <a:r>
              <a:rPr lang="en-US" sz="900" dirty="0"/>
              <a:t>: </a:t>
            </a:r>
            <a:r>
              <a:rPr lang="ru-RU" sz="900" dirty="0"/>
              <a:t>сплошной линией показаны фактические результаты; пунктирной линией показаны прогнозные значения, представленные в</a:t>
            </a:r>
            <a:r>
              <a:rPr lang="en-US" sz="900" dirty="0"/>
              <a:t> WEO</a:t>
            </a:r>
            <a:r>
              <a:rPr lang="ru-RU" sz="900" dirty="0"/>
              <a:t> за каждый соответствующий год</a:t>
            </a:r>
            <a:r>
              <a:rPr lang="en-US" sz="900" dirty="0"/>
              <a:t>.</a:t>
            </a:r>
          </a:p>
          <a:p>
            <a:endParaRPr lang="en-US" sz="900" dirty="0">
              <a:solidFill>
                <a:srgbClr val="00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712F6E0-FE2A-4944-B962-7BCF88C8FE53}"/>
              </a:ext>
            </a:extLst>
          </p:cNvPr>
          <p:cNvSpPr txBox="1"/>
          <p:nvPr/>
        </p:nvSpPr>
        <p:spPr>
          <a:xfrm>
            <a:off x="6605432" y="5472484"/>
            <a:ext cx="497927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solidFill>
                  <a:srgbClr val="000000"/>
                </a:solidFill>
              </a:rPr>
              <a:t>Источник</a:t>
            </a:r>
            <a:r>
              <a:rPr lang="fr-CA" sz="900" dirty="0">
                <a:solidFill>
                  <a:srgbClr val="000000"/>
                </a:solidFill>
              </a:rPr>
              <a:t>: World Economic Outlook </a:t>
            </a:r>
            <a:r>
              <a:rPr lang="ru-RU" sz="900" dirty="0">
                <a:solidFill>
                  <a:srgbClr val="000000"/>
                </a:solidFill>
              </a:rPr>
              <a:t>и оценки сотрудников МВФ</a:t>
            </a:r>
            <a:r>
              <a:rPr lang="en-US" sz="900" dirty="0"/>
              <a:t>.</a:t>
            </a:r>
          </a:p>
          <a:p>
            <a:r>
              <a:rPr lang="ru-RU" sz="900" dirty="0"/>
              <a:t>Примечание</a:t>
            </a:r>
            <a:r>
              <a:rPr lang="en-US" sz="900" dirty="0"/>
              <a:t>: </a:t>
            </a:r>
            <a:r>
              <a:rPr lang="ru-RU" sz="900" dirty="0"/>
              <a:t>сплошной линией показаны фактические результаты; пунктирной линией показаны прогнозные значения, представленные в</a:t>
            </a:r>
            <a:r>
              <a:rPr lang="en-US" sz="900" dirty="0"/>
              <a:t> WEO</a:t>
            </a:r>
            <a:r>
              <a:rPr lang="ru-RU" sz="900" dirty="0"/>
              <a:t> за каждый соответствующий год</a:t>
            </a:r>
            <a:r>
              <a:rPr lang="en-US" sz="900" dirty="0"/>
              <a:t>.</a:t>
            </a:r>
          </a:p>
          <a:p>
            <a:endParaRPr lang="en-US" sz="900" dirty="0">
              <a:solidFill>
                <a:srgbClr val="000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CA31D26-6C61-47C8-AE18-03780C1B46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727" y="2571957"/>
            <a:ext cx="4801324" cy="267919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A893127-D884-485B-B369-FB250B1CEF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3378" y="2571957"/>
            <a:ext cx="4801324" cy="274825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87A2D9C-C8F6-4EFC-B806-AFF7E64599D5}"/>
              </a:ext>
            </a:extLst>
          </p:cNvPr>
          <p:cNvSpPr txBox="1"/>
          <p:nvPr/>
        </p:nvSpPr>
        <p:spPr>
          <a:xfrm>
            <a:off x="1181343" y="2755749"/>
            <a:ext cx="1033943" cy="15388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1000" b="1" dirty="0">
                <a:solidFill>
                  <a:schemeClr val="tx2">
                    <a:lumMod val="75000"/>
                  </a:schemeClr>
                </a:solidFill>
              </a:rPr>
              <a:t>Октябрь</a:t>
            </a:r>
            <a:r>
              <a:rPr lang="en-US" sz="1000" b="1" dirty="0">
                <a:solidFill>
                  <a:schemeClr val="tx2">
                    <a:lumMod val="75000"/>
                  </a:schemeClr>
                </a:solidFill>
              </a:rPr>
              <a:t> 2019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13D2486-CD5E-49E3-A043-11C0FF830F91}"/>
              </a:ext>
            </a:extLst>
          </p:cNvPr>
          <p:cNvSpPr txBox="1"/>
          <p:nvPr/>
        </p:nvSpPr>
        <p:spPr>
          <a:xfrm>
            <a:off x="3443063" y="4686914"/>
            <a:ext cx="920603" cy="15388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1000" b="1" dirty="0">
                <a:solidFill>
                  <a:srgbClr val="C00000"/>
                </a:solidFill>
              </a:rPr>
              <a:t>Апрель </a:t>
            </a:r>
            <a:r>
              <a:rPr lang="en-US" sz="1000" b="1" dirty="0">
                <a:solidFill>
                  <a:srgbClr val="C00000"/>
                </a:solidFill>
              </a:rPr>
              <a:t>2021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095452B-0D7B-40AB-880B-7F0E01C98C8D}"/>
              </a:ext>
            </a:extLst>
          </p:cNvPr>
          <p:cNvSpPr txBox="1"/>
          <p:nvPr/>
        </p:nvSpPr>
        <p:spPr>
          <a:xfrm>
            <a:off x="10264295" y="3856393"/>
            <a:ext cx="1033943" cy="15388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1000" b="1" dirty="0">
                <a:solidFill>
                  <a:schemeClr val="tx2">
                    <a:lumMod val="75000"/>
                  </a:schemeClr>
                </a:solidFill>
              </a:rPr>
              <a:t>Октябрь</a:t>
            </a:r>
            <a:r>
              <a:rPr lang="en-US" sz="1000" b="1" dirty="0">
                <a:solidFill>
                  <a:schemeClr val="tx2">
                    <a:lumMod val="75000"/>
                  </a:schemeClr>
                </a:solidFill>
              </a:rPr>
              <a:t> 2019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92B316C-5F42-46CC-ABB0-089BDD09ABB3}"/>
              </a:ext>
            </a:extLst>
          </p:cNvPr>
          <p:cNvSpPr txBox="1"/>
          <p:nvPr/>
        </p:nvSpPr>
        <p:spPr>
          <a:xfrm>
            <a:off x="10495036" y="3054280"/>
            <a:ext cx="920603" cy="15388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1000" b="1" dirty="0">
                <a:solidFill>
                  <a:srgbClr val="C00000"/>
                </a:solidFill>
              </a:rPr>
              <a:t>Апрель</a:t>
            </a:r>
            <a:r>
              <a:rPr lang="en-US" sz="1000" b="1" dirty="0">
                <a:solidFill>
                  <a:srgbClr val="C00000"/>
                </a:solidFill>
              </a:rPr>
              <a:t> 2021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33BD111-6E2D-4646-BD84-B7A068EA52AF}"/>
              </a:ext>
            </a:extLst>
          </p:cNvPr>
          <p:cNvSpPr txBox="1"/>
          <p:nvPr/>
        </p:nvSpPr>
        <p:spPr>
          <a:xfrm>
            <a:off x="82415" y="6657945"/>
            <a:ext cx="2636722" cy="15388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ru-RU" sz="1000" b="1" dirty="0">
                <a:solidFill>
                  <a:schemeClr val="bg1">
                    <a:lumMod val="50000"/>
                  </a:schemeClr>
                </a:solidFill>
              </a:rPr>
              <a:t>МЕЖДУНАРОДНЫЙ ВАЛЮТНЫЙ ФОНД</a:t>
            </a:r>
            <a:endParaRPr lang="en-US" sz="10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92474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A6B42-9766-40C0-BF8E-E0BA4DBAD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Правительства задействовали пакеты стимулов для борьбы с экономическими последствиями пандемии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5D4DA6-0A1C-49B7-B75A-AFC534E23A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72980" y="1341484"/>
            <a:ext cx="7242320" cy="797079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Масштаб и типы программ существенно различаются по странам; тем не менее, правительствам следует лучше представлять эти факторы риска для бюджета и уязвимости с точки зрения долга.</a:t>
            </a:r>
            <a:endParaRPr lang="en-US" b="1" dirty="0">
              <a:solidFill>
                <a:srgbClr val="FF0000"/>
              </a:solidFill>
            </a:endParaRPr>
          </a:p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D6E2A1C-CA66-4DD0-B753-19942F0814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821" y="2090071"/>
            <a:ext cx="7386638" cy="392603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B18B6F8-3A56-4608-AEA8-F4D68060DA96}"/>
              </a:ext>
            </a:extLst>
          </p:cNvPr>
          <p:cNvSpPr txBox="1"/>
          <p:nvPr/>
        </p:nvSpPr>
        <p:spPr>
          <a:xfrm>
            <a:off x="1335954" y="5997283"/>
            <a:ext cx="738663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solidFill>
                  <a:schemeClr val="dk1"/>
                </a:solidFill>
              </a:rPr>
              <a:t>Источник</a:t>
            </a:r>
            <a:r>
              <a:rPr lang="en-US" sz="900" dirty="0">
                <a:solidFill>
                  <a:schemeClr val="dk1"/>
                </a:solidFill>
              </a:rPr>
              <a:t>:</a:t>
            </a:r>
            <a:r>
              <a:rPr lang="ru-RU" sz="900" dirty="0">
                <a:solidFill>
                  <a:schemeClr val="dk1"/>
                </a:solidFill>
              </a:rPr>
              <a:t> база данных о мерах бюджетного реагирования на пандемию</a:t>
            </a:r>
            <a:r>
              <a:rPr lang="en-US" sz="900" dirty="0">
                <a:solidFill>
                  <a:schemeClr val="dk1"/>
                </a:solidFill>
              </a:rPr>
              <a:t> COVID-19;</a:t>
            </a:r>
            <a:r>
              <a:rPr lang="ru-RU" sz="900" dirty="0">
                <a:solidFill>
                  <a:schemeClr val="dk1"/>
                </a:solidFill>
              </a:rPr>
              <a:t> оценки сотрудников МВФ</a:t>
            </a:r>
            <a:r>
              <a:rPr lang="en-US" sz="900" dirty="0">
                <a:solidFill>
                  <a:schemeClr val="dk1"/>
                </a:solidFill>
              </a:rPr>
              <a:t>.</a:t>
            </a:r>
          </a:p>
          <a:p>
            <a:r>
              <a:rPr lang="ru-RU" sz="900" dirty="0">
                <a:solidFill>
                  <a:schemeClr val="dk1"/>
                </a:solidFill>
              </a:rPr>
              <a:t>Примечание: оценки по состоянию на 17 марта</a:t>
            </a:r>
            <a:r>
              <a:rPr lang="en-US" sz="900">
                <a:solidFill>
                  <a:schemeClr val="dk1"/>
                </a:solidFill>
              </a:rPr>
              <a:t> 2021.</a:t>
            </a:r>
            <a:endParaRPr lang="en-US" sz="900" dirty="0"/>
          </a:p>
          <a:p>
            <a:endParaRPr lang="en-US" sz="900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EC985816-F642-4CFD-B3DD-C71330A2E63B}"/>
              </a:ext>
            </a:extLst>
          </p:cNvPr>
          <p:cNvSpPr txBox="1">
            <a:spLocks/>
          </p:cNvSpPr>
          <p:nvPr/>
        </p:nvSpPr>
        <p:spPr>
          <a:xfrm>
            <a:off x="8285019" y="1341484"/>
            <a:ext cx="3785061" cy="5470349"/>
          </a:xfrm>
          <a:prstGeom prst="rect">
            <a:avLst/>
          </a:prstGeom>
        </p:spPr>
        <p:txBody>
          <a:bodyPr vert="horz" lIns="0" tIns="137160" rIns="0" bIns="0" rtlCol="0">
            <a:normAutofit fontScale="85000" lnSpcReduction="20000"/>
          </a:bodyPr>
          <a:lstStyle>
            <a:lvl1pPr marL="0" indent="0" algn="l" defTabSz="914314" rtl="0" eaLnBrk="1" latinLnBrk="0" hangingPunct="1">
              <a:spcBef>
                <a:spcPts val="2400"/>
              </a:spcBef>
              <a:buClr>
                <a:schemeClr val="accent1"/>
              </a:buClr>
              <a:buSzPct val="110000"/>
              <a:buFont typeface="Wingdings" charset="2"/>
              <a:buNone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33363" indent="-233363" algn="l" defTabSz="914314" rtl="0" eaLnBrk="1" latinLnBrk="0" hangingPunct="1">
              <a:spcBef>
                <a:spcPts val="6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8788" marR="0" indent="-225425" algn="l" defTabSz="914314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92150" indent="-233363" algn="l" defTabSz="914314" rtl="0" eaLnBrk="1" latinLnBrk="0" hangingPunct="1">
              <a:spcBef>
                <a:spcPts val="600"/>
              </a:spcBef>
              <a:buClr>
                <a:schemeClr val="accent1"/>
              </a:buClr>
              <a:buSzPct val="100000"/>
              <a:buFont typeface="LucidaGrande" charset="0"/>
              <a:buChar char="◆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7575" indent="-225425" algn="l" defTabSz="914314" rtl="0" eaLnBrk="1" latinLnBrk="0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Font typeface=".HelveticaNeueDeskInterface-Regular"/>
              <a:buChar char="●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364" indent="-228578" algn="l" defTabSz="91431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22" indent="-228578" algn="l" defTabSz="91431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679" indent="-228578" algn="l" defTabSz="91431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35" indent="-228578" algn="l" defTabSz="91431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700" dirty="0">
                <a:solidFill>
                  <a:schemeClr val="tx2">
                    <a:lumMod val="75000"/>
                  </a:schemeClr>
                </a:solidFill>
              </a:rPr>
              <a:t>Дополнительные расходы</a:t>
            </a:r>
            <a:r>
              <a:rPr lang="en-US" sz="1700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</a:rPr>
              <a:t>премии за риск медикам и социальным работникам</a:t>
            </a:r>
            <a:r>
              <a:rPr lang="en-US" sz="1700" dirty="0">
                <a:solidFill>
                  <a:schemeClr val="tx2">
                    <a:lumMod val="75000"/>
                  </a:schemeClr>
                </a:solidFill>
              </a:rPr>
              <a:t>; 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</a:rPr>
              <a:t>чрезвычайные расходы на программы здравоохранения, закупку медицинского оборудования и средств защиты; субсидирование заработной платы, пособия безработным</a:t>
            </a:r>
            <a:r>
              <a:rPr lang="en-US" sz="1700" dirty="0">
                <a:solidFill>
                  <a:schemeClr val="tx2">
                    <a:lumMod val="75000"/>
                  </a:schemeClr>
                </a:solidFill>
              </a:rPr>
              <a:t>. 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700" dirty="0">
                <a:solidFill>
                  <a:schemeClr val="tx2">
                    <a:lumMod val="75000"/>
                  </a:schemeClr>
                </a:solidFill>
              </a:rPr>
              <a:t>Отсроченный доход</a:t>
            </a:r>
            <a:r>
              <a:rPr lang="en-US" sz="1700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</a:rPr>
              <a:t>отсрочка уплаты налогов</a:t>
            </a:r>
            <a:r>
              <a:rPr lang="en-US" sz="1700" dirty="0">
                <a:solidFill>
                  <a:schemeClr val="tx2">
                    <a:lumMod val="75000"/>
                  </a:schemeClr>
                </a:solidFill>
              </a:rPr>
              <a:t> (</a:t>
            </a:r>
            <a:r>
              <a:rPr lang="en-US" sz="1700" dirty="0" err="1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en-US" sz="1700" dirty="0">
                <a:solidFill>
                  <a:schemeClr val="tx2">
                    <a:lumMod val="75000"/>
                  </a:schemeClr>
                </a:solidFill>
              </a:rPr>
              <a:t>)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</a:rPr>
              <a:t> для МСП и наиболее пострадавших компаний по большинству налогов (РФ); для </a:t>
            </a:r>
            <a:r>
              <a:rPr lang="ru-RU" sz="1700" dirty="0" err="1">
                <a:solidFill>
                  <a:schemeClr val="tx2">
                    <a:lumMod val="75000"/>
                  </a:schemeClr>
                </a:solidFill>
              </a:rPr>
              <a:t>самозанятых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</a:rPr>
              <a:t>, сельхозпроизводителей, портных, владельцев продуктовых магазинов, юристов (Турция)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700" dirty="0">
                <a:solidFill>
                  <a:schemeClr val="tx2">
                    <a:lumMod val="75000"/>
                  </a:schemeClr>
                </a:solidFill>
              </a:rPr>
              <a:t>Условные обязательства</a:t>
            </a:r>
            <a:r>
              <a:rPr lang="en-US" sz="1700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</a:rPr>
              <a:t>государственные гарантии в отношении  банковских ссуд МСП (Северная Македония, Албания, Сербия)</a:t>
            </a:r>
            <a:endParaRPr lang="en-US" sz="1700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700" dirty="0">
                <a:solidFill>
                  <a:schemeClr val="tx2">
                    <a:lumMod val="75000"/>
                  </a:schemeClr>
                </a:solidFill>
              </a:rPr>
              <a:t>Меры «ниже черты»</a:t>
            </a:r>
            <a:r>
              <a:rPr lang="en-US" sz="1700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ru-RU" sz="1700" dirty="0">
                <a:solidFill>
                  <a:schemeClr val="tx2">
                    <a:lumMod val="75000"/>
                  </a:schemeClr>
                </a:solidFill>
              </a:rPr>
              <a:t>льготные кредиты в поддержку МСП (Казахстан); предоставление государственного капитала и новых кредитов госпредприятиям для погашения долга и финансирования дополнительных инвестиций (Узбекистан)</a:t>
            </a:r>
            <a:r>
              <a:rPr lang="en-US" sz="1700" dirty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D72ACA4-0983-4412-8C04-513059735327}"/>
              </a:ext>
            </a:extLst>
          </p:cNvPr>
          <p:cNvSpPr txBox="1"/>
          <p:nvPr/>
        </p:nvSpPr>
        <p:spPr>
          <a:xfrm>
            <a:off x="1552818" y="2258998"/>
            <a:ext cx="2638182" cy="923330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Дополнительные расходы</a:t>
            </a:r>
            <a:endParaRPr lang="ru-RU" sz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Отсроченный доход</a:t>
            </a:r>
            <a:endParaRPr lang="ru-RU" sz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Капитал, кредитование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передача долга</a:t>
            </a:r>
          </a:p>
          <a:p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Гос. гарантии</a:t>
            </a:r>
            <a:endParaRPr lang="ru-RU" sz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Квази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-фискальные операции</a:t>
            </a:r>
            <a:endParaRPr lang="ru-RU" sz="1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1A6B59-295E-48C8-8895-B3D0E0536290}"/>
              </a:ext>
            </a:extLst>
          </p:cNvPr>
          <p:cNvSpPr txBox="1"/>
          <p:nvPr/>
        </p:nvSpPr>
        <p:spPr>
          <a:xfrm>
            <a:off x="82415" y="6657945"/>
            <a:ext cx="2720943" cy="15388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ru-RU" sz="1000" b="1" dirty="0">
                <a:solidFill>
                  <a:schemeClr val="bg1">
                    <a:lumMod val="50000"/>
                  </a:schemeClr>
                </a:solidFill>
              </a:rPr>
              <a:t>МЕЖДУНАРОДНЫЙ ВАЛЮТНЫЙ ФОНД</a:t>
            </a:r>
            <a:endParaRPr lang="en-US" sz="1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10" name="Таблица 7">
            <a:extLst>
              <a:ext uri="{FF2B5EF4-FFF2-40B4-BE49-F238E27FC236}">
                <a16:creationId xmlns:a16="http://schemas.microsoft.com/office/drawing/2014/main" id="{FA31B12E-BAA9-4D74-A20F-109AA824C41F}"/>
              </a:ext>
            </a:extLst>
          </p:cNvPr>
          <p:cNvGraphicFramePr>
            <a:graphicFrameLocks noGrp="1"/>
          </p:cNvGraphicFramePr>
          <p:nvPr/>
        </p:nvGraphicFramePr>
        <p:xfrm>
          <a:off x="1236110" y="5674935"/>
          <a:ext cx="687919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635">
                  <a:extLst>
                    <a:ext uri="{9D8B030D-6E8A-4147-A177-3AD203B41FA5}">
                      <a16:colId xmlns:a16="http://schemas.microsoft.com/office/drawing/2014/main" val="2945027925"/>
                    </a:ext>
                  </a:extLst>
                </a:gridCol>
                <a:gridCol w="333354">
                  <a:extLst>
                    <a:ext uri="{9D8B030D-6E8A-4147-A177-3AD203B41FA5}">
                      <a16:colId xmlns:a16="http://schemas.microsoft.com/office/drawing/2014/main" val="1976775152"/>
                    </a:ext>
                  </a:extLst>
                </a:gridCol>
                <a:gridCol w="347848">
                  <a:extLst>
                    <a:ext uri="{9D8B030D-6E8A-4147-A177-3AD203B41FA5}">
                      <a16:colId xmlns:a16="http://schemas.microsoft.com/office/drawing/2014/main" val="2879096471"/>
                    </a:ext>
                  </a:extLst>
                </a:gridCol>
                <a:gridCol w="333354">
                  <a:extLst>
                    <a:ext uri="{9D8B030D-6E8A-4147-A177-3AD203B41FA5}">
                      <a16:colId xmlns:a16="http://schemas.microsoft.com/office/drawing/2014/main" val="1256832527"/>
                    </a:ext>
                  </a:extLst>
                </a:gridCol>
                <a:gridCol w="333354">
                  <a:extLst>
                    <a:ext uri="{9D8B030D-6E8A-4147-A177-3AD203B41FA5}">
                      <a16:colId xmlns:a16="http://schemas.microsoft.com/office/drawing/2014/main" val="2283457898"/>
                    </a:ext>
                  </a:extLst>
                </a:gridCol>
                <a:gridCol w="289873">
                  <a:extLst>
                    <a:ext uri="{9D8B030D-6E8A-4147-A177-3AD203B41FA5}">
                      <a16:colId xmlns:a16="http://schemas.microsoft.com/office/drawing/2014/main" val="1618040324"/>
                    </a:ext>
                  </a:extLst>
                </a:gridCol>
                <a:gridCol w="333354">
                  <a:extLst>
                    <a:ext uri="{9D8B030D-6E8A-4147-A177-3AD203B41FA5}">
                      <a16:colId xmlns:a16="http://schemas.microsoft.com/office/drawing/2014/main" val="2754637171"/>
                    </a:ext>
                  </a:extLst>
                </a:gridCol>
                <a:gridCol w="347848">
                  <a:extLst>
                    <a:ext uri="{9D8B030D-6E8A-4147-A177-3AD203B41FA5}">
                      <a16:colId xmlns:a16="http://schemas.microsoft.com/office/drawing/2014/main" val="1212360608"/>
                    </a:ext>
                  </a:extLst>
                </a:gridCol>
                <a:gridCol w="318860">
                  <a:extLst>
                    <a:ext uri="{9D8B030D-6E8A-4147-A177-3AD203B41FA5}">
                      <a16:colId xmlns:a16="http://schemas.microsoft.com/office/drawing/2014/main" val="2948641563"/>
                    </a:ext>
                  </a:extLst>
                </a:gridCol>
                <a:gridCol w="304367">
                  <a:extLst>
                    <a:ext uri="{9D8B030D-6E8A-4147-A177-3AD203B41FA5}">
                      <a16:colId xmlns:a16="http://schemas.microsoft.com/office/drawing/2014/main" val="2414798393"/>
                    </a:ext>
                  </a:extLst>
                </a:gridCol>
                <a:gridCol w="347848">
                  <a:extLst>
                    <a:ext uri="{9D8B030D-6E8A-4147-A177-3AD203B41FA5}">
                      <a16:colId xmlns:a16="http://schemas.microsoft.com/office/drawing/2014/main" val="3169914834"/>
                    </a:ext>
                  </a:extLst>
                </a:gridCol>
                <a:gridCol w="333354">
                  <a:extLst>
                    <a:ext uri="{9D8B030D-6E8A-4147-A177-3AD203B41FA5}">
                      <a16:colId xmlns:a16="http://schemas.microsoft.com/office/drawing/2014/main" val="1147252548"/>
                    </a:ext>
                  </a:extLst>
                </a:gridCol>
                <a:gridCol w="318860">
                  <a:extLst>
                    <a:ext uri="{9D8B030D-6E8A-4147-A177-3AD203B41FA5}">
                      <a16:colId xmlns:a16="http://schemas.microsoft.com/office/drawing/2014/main" val="2688075589"/>
                    </a:ext>
                  </a:extLst>
                </a:gridCol>
                <a:gridCol w="362341">
                  <a:extLst>
                    <a:ext uri="{9D8B030D-6E8A-4147-A177-3AD203B41FA5}">
                      <a16:colId xmlns:a16="http://schemas.microsoft.com/office/drawing/2014/main" val="845376965"/>
                    </a:ext>
                  </a:extLst>
                </a:gridCol>
                <a:gridCol w="318860">
                  <a:extLst>
                    <a:ext uri="{9D8B030D-6E8A-4147-A177-3AD203B41FA5}">
                      <a16:colId xmlns:a16="http://schemas.microsoft.com/office/drawing/2014/main" val="4224495915"/>
                    </a:ext>
                  </a:extLst>
                </a:gridCol>
                <a:gridCol w="333354">
                  <a:extLst>
                    <a:ext uri="{9D8B030D-6E8A-4147-A177-3AD203B41FA5}">
                      <a16:colId xmlns:a16="http://schemas.microsoft.com/office/drawing/2014/main" val="3760698327"/>
                    </a:ext>
                  </a:extLst>
                </a:gridCol>
                <a:gridCol w="304367">
                  <a:extLst>
                    <a:ext uri="{9D8B030D-6E8A-4147-A177-3AD203B41FA5}">
                      <a16:colId xmlns:a16="http://schemas.microsoft.com/office/drawing/2014/main" val="1506855628"/>
                    </a:ext>
                  </a:extLst>
                </a:gridCol>
                <a:gridCol w="333354">
                  <a:extLst>
                    <a:ext uri="{9D8B030D-6E8A-4147-A177-3AD203B41FA5}">
                      <a16:colId xmlns:a16="http://schemas.microsoft.com/office/drawing/2014/main" val="3821841019"/>
                    </a:ext>
                  </a:extLst>
                </a:gridCol>
                <a:gridCol w="347848">
                  <a:extLst>
                    <a:ext uri="{9D8B030D-6E8A-4147-A177-3AD203B41FA5}">
                      <a16:colId xmlns:a16="http://schemas.microsoft.com/office/drawing/2014/main" val="3514761606"/>
                    </a:ext>
                  </a:extLst>
                </a:gridCol>
                <a:gridCol w="289873">
                  <a:extLst>
                    <a:ext uri="{9D8B030D-6E8A-4147-A177-3AD203B41FA5}">
                      <a16:colId xmlns:a16="http://schemas.microsoft.com/office/drawing/2014/main" val="457411712"/>
                    </a:ext>
                  </a:extLst>
                </a:gridCol>
                <a:gridCol w="375284">
                  <a:extLst>
                    <a:ext uri="{9D8B030D-6E8A-4147-A177-3AD203B41FA5}">
                      <a16:colId xmlns:a16="http://schemas.microsoft.com/office/drawing/2014/main" val="23307608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BLR</a:t>
                      </a:r>
                      <a:endParaRPr lang="ru-RU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MDA</a:t>
                      </a:r>
                      <a:endParaRPr lang="ru-RU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BIH</a:t>
                      </a:r>
                      <a:endParaRPr lang="ru-RU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ARM</a:t>
                      </a:r>
                      <a:endParaRPr lang="ru-RU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TJK</a:t>
                      </a:r>
                      <a:endParaRPr lang="ru-RU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ALB</a:t>
                      </a:r>
                      <a:endParaRPr lang="ru-RU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UKR</a:t>
                      </a:r>
                      <a:endParaRPr lang="ru-RU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AZE</a:t>
                      </a:r>
                      <a:endParaRPr lang="ru-RU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KAZ</a:t>
                      </a:r>
                      <a:endParaRPr lang="ru-RU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UZB</a:t>
                      </a:r>
                      <a:endParaRPr lang="ru-RU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ALB</a:t>
                      </a:r>
                      <a:endParaRPr lang="ru-RU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GEO</a:t>
                      </a:r>
                      <a:endParaRPr lang="ru-RU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RUS</a:t>
                      </a:r>
                      <a:endParaRPr lang="ru-RU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ROM</a:t>
                      </a:r>
                      <a:endParaRPr lang="ru-RU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MKD</a:t>
                      </a:r>
                      <a:endParaRPr lang="ru-RU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MNE</a:t>
                      </a:r>
                      <a:endParaRPr lang="ru-RU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BGR</a:t>
                      </a:r>
                      <a:endParaRPr lang="ru-RU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HRV</a:t>
                      </a:r>
                      <a:endParaRPr lang="ru-RU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SRB</a:t>
                      </a:r>
                      <a:endParaRPr lang="ru-RU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TUR</a:t>
                      </a:r>
                      <a:endParaRPr lang="ru-RU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KOS</a:t>
                      </a:r>
                      <a:endParaRPr lang="ru-RU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6428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5134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F0ACB-6517-4B11-A48B-7C9458C3C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516" y="227670"/>
            <a:ext cx="9715500" cy="978486"/>
          </a:xfrm>
        </p:spPr>
        <p:txBody>
          <a:bodyPr>
            <a:normAutofit fontScale="90000"/>
          </a:bodyPr>
          <a:lstStyle/>
          <a:p>
            <a:r>
              <a:rPr lang="ru-RU" sz="2400" dirty="0"/>
              <a:t>МВФ оказывает содействие странам в более эффективной оценке и смягчении факторов уязвимости, связанных с долгом, и рисков в бюджетно-налоговой сфере </a:t>
            </a:r>
            <a:endParaRPr lang="en-US" sz="2400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7BF31CE-CE6F-4F89-AD5C-7DAB6A9AF07C}"/>
              </a:ext>
            </a:extLst>
          </p:cNvPr>
          <p:cNvGrpSpPr/>
          <p:nvPr/>
        </p:nvGrpSpPr>
        <p:grpSpPr>
          <a:xfrm>
            <a:off x="12579" y="2249918"/>
            <a:ext cx="6451552" cy="4356727"/>
            <a:chOff x="-856415" y="1100666"/>
            <a:chExt cx="8128000" cy="5418667"/>
          </a:xfrm>
        </p:grpSpPr>
        <p:graphicFrame>
          <p:nvGraphicFramePr>
            <p:cNvPr id="6" name="Chart 5">
              <a:extLst>
                <a:ext uri="{FF2B5EF4-FFF2-40B4-BE49-F238E27FC236}">
                  <a16:creationId xmlns:a16="http://schemas.microsoft.com/office/drawing/2014/main" id="{A90C725F-F75F-4D70-96C2-F2C5D56D5475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024808495"/>
                </p:ext>
              </p:extLst>
            </p:nvPr>
          </p:nvGraphicFramePr>
          <p:xfrm>
            <a:off x="-856415" y="1100666"/>
            <a:ext cx="8128000" cy="541866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id="{E255CDF2-3A20-4D6E-A090-0463057656C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726020" y="2662461"/>
              <a:ext cx="963128" cy="966960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549017F-24B1-4F27-87A2-35DB3A2C80E3}"/>
                </a:ext>
              </a:extLst>
            </p:cNvPr>
            <p:cNvSpPr txBox="1"/>
            <p:nvPr/>
          </p:nvSpPr>
          <p:spPr>
            <a:xfrm>
              <a:off x="3708837" y="2662461"/>
              <a:ext cx="2511706" cy="8804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kern="0" dirty="0">
                  <a:solidFill>
                    <a:schemeClr val="bg1"/>
                  </a:solidFill>
                  <a:latin typeface="Arial (Body)"/>
                  <a:cs typeface="Arial" panose="020B0604020202020204" pitchFamily="34" charset="0"/>
                </a:rPr>
                <a:t>PSBS</a:t>
              </a:r>
            </a:p>
            <a:p>
              <a:pPr algn="ctr">
                <a:defRPr/>
              </a:pPr>
              <a:r>
                <a:rPr lang="ru-RU" sz="1100" dirty="0">
                  <a:solidFill>
                    <a:schemeClr val="bg1"/>
                  </a:solidFill>
                </a:rPr>
                <a:t>Баланс гос. </a:t>
              </a:r>
            </a:p>
            <a:p>
              <a:pPr algn="ctr">
                <a:defRPr/>
              </a:pPr>
              <a:r>
                <a:rPr lang="ru-RU" sz="1100" dirty="0">
                  <a:solidFill>
                    <a:schemeClr val="bg1"/>
                  </a:solidFill>
                </a:rPr>
                <a:t>сектора</a:t>
              </a:r>
              <a:endParaRPr lang="en-US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A6CB3FF-90D9-41E0-8686-CA2CAE3DD811}"/>
                </a:ext>
              </a:extLst>
            </p:cNvPr>
            <p:cNvSpPr txBox="1"/>
            <p:nvPr/>
          </p:nvSpPr>
          <p:spPr>
            <a:xfrm>
              <a:off x="754682" y="4043294"/>
              <a:ext cx="1353065" cy="1090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kern="0" dirty="0">
                  <a:solidFill>
                    <a:schemeClr val="bg1"/>
                  </a:solidFill>
                  <a:latin typeface="Arial (Body)"/>
                  <a:cs typeface="Arial" panose="020B0604020202020204" pitchFamily="34" charset="0"/>
                </a:rPr>
                <a:t>FST</a:t>
              </a:r>
            </a:p>
            <a:p>
              <a:pPr lvl="0" algn="ctr"/>
              <a:r>
                <a:rPr lang="ru-RU" sz="1100" dirty="0">
                  <a:solidFill>
                    <a:srgbClr val="FEFEFE"/>
                  </a:solidFill>
                </a:rPr>
                <a:t>Стресс-тест для н/б сферы</a:t>
              </a:r>
              <a:endParaRPr lang="en-US" kern="0" dirty="0">
                <a:solidFill>
                  <a:schemeClr val="bg1"/>
                </a:solidFill>
                <a:latin typeface="Arial (Body)"/>
                <a:cs typeface="Arial" panose="020B0604020202020204" pitchFamily="34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832C91B-D1C4-40DC-9285-EFC03C936A33}"/>
                </a:ext>
              </a:extLst>
            </p:cNvPr>
            <p:cNvSpPr txBox="1"/>
            <p:nvPr/>
          </p:nvSpPr>
          <p:spPr>
            <a:xfrm>
              <a:off x="3244087" y="1669536"/>
              <a:ext cx="1321284" cy="1090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kern="0" dirty="0">
                  <a:solidFill>
                    <a:schemeClr val="bg1"/>
                  </a:solidFill>
                  <a:latin typeface="Arial (Body)"/>
                  <a:cs typeface="Arial" panose="020B0604020202020204" pitchFamily="34" charset="0"/>
                </a:rPr>
                <a:t>FRA</a:t>
              </a:r>
            </a:p>
            <a:p>
              <a:pPr algn="ctr"/>
              <a:r>
                <a:rPr lang="ru-RU" sz="1100" dirty="0">
                  <a:solidFill>
                    <a:schemeClr val="bg1"/>
                  </a:solidFill>
                </a:rPr>
                <a:t>Оценка риска в н/б сфере</a:t>
              </a:r>
              <a:endParaRPr lang="en-US" sz="1100" kern="0" dirty="0">
                <a:solidFill>
                  <a:schemeClr val="bg1"/>
                </a:solidFill>
                <a:latin typeface="Arial (Body)"/>
                <a:cs typeface="Arial" panose="020B0604020202020204" pitchFamily="34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0BD8B94-0FE6-4CF4-9E31-A6268AB60E4F}"/>
                </a:ext>
              </a:extLst>
            </p:cNvPr>
            <p:cNvSpPr txBox="1"/>
            <p:nvPr/>
          </p:nvSpPr>
          <p:spPr>
            <a:xfrm>
              <a:off x="4289972" y="4092311"/>
              <a:ext cx="1405934" cy="13015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14400">
                <a:defRPr/>
              </a:pPr>
              <a:r>
                <a:rPr lang="en-US" b="1" kern="0" dirty="0">
                  <a:solidFill>
                    <a:prstClr val="white"/>
                  </a:solidFill>
                  <a:latin typeface="Arial (Body)"/>
                  <a:cs typeface="Arial" panose="020B0604020202020204" pitchFamily="34" charset="0"/>
                </a:rPr>
                <a:t>SOE</a:t>
              </a:r>
              <a:br>
                <a:rPr lang="en-US" b="1" kern="0" dirty="0">
                  <a:solidFill>
                    <a:prstClr val="white"/>
                  </a:solidFill>
                  <a:latin typeface="Arial (Body)"/>
                  <a:cs typeface="Arial" panose="020B0604020202020204" pitchFamily="34" charset="0"/>
                </a:rPr>
              </a:br>
              <a:r>
                <a:rPr lang="ru-RU" sz="1100" dirty="0">
                  <a:solidFill>
                    <a:schemeClr val="bg1"/>
                  </a:solidFill>
                </a:rPr>
                <a:t>Инструмент анализа состояния здоровья</a:t>
              </a:r>
              <a:endParaRPr lang="en-US" sz="1100" dirty="0">
                <a:solidFill>
                  <a:schemeClr val="bg1"/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B7EC1836-86C1-4F3E-9C47-7FCBA4FD3C01}"/>
                </a:ext>
              </a:extLst>
            </p:cNvPr>
            <p:cNvSpPr txBox="1"/>
            <p:nvPr/>
          </p:nvSpPr>
          <p:spPr>
            <a:xfrm>
              <a:off x="1686699" y="1624045"/>
              <a:ext cx="1580428" cy="1090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14400">
                <a:defRPr/>
              </a:pPr>
              <a:r>
                <a:rPr lang="en-US" b="1" kern="0" dirty="0">
                  <a:solidFill>
                    <a:prstClr val="white"/>
                  </a:solidFill>
                  <a:latin typeface="Arial (Body)"/>
                  <a:cs typeface="Arial" panose="020B0604020202020204" pitchFamily="34" charset="0"/>
                </a:rPr>
                <a:t>PFRAM</a:t>
              </a:r>
            </a:p>
            <a:p>
              <a:pPr lvl="0" algn="ctr">
                <a:defRPr/>
              </a:pPr>
              <a:r>
                <a:rPr lang="ru-RU" sz="1100" dirty="0">
                  <a:solidFill>
                    <a:schemeClr val="bg1"/>
                  </a:solidFill>
                </a:rPr>
                <a:t>Модуль оценки рисков в н/б сфере для ГЧП</a:t>
              </a:r>
              <a:endParaRPr lang="en-US" sz="1100" dirty="0">
                <a:solidFill>
                  <a:schemeClr val="bg1"/>
                </a:solidFill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8AE56F0-A8A9-4997-8DA5-62B199D10916}"/>
                </a:ext>
              </a:extLst>
            </p:cNvPr>
            <p:cNvSpPr txBox="1"/>
            <p:nvPr/>
          </p:nvSpPr>
          <p:spPr>
            <a:xfrm>
              <a:off x="917867" y="2538451"/>
              <a:ext cx="1268898" cy="1090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14400">
                <a:defRPr/>
              </a:pPr>
              <a:r>
                <a:rPr lang="en-US" b="1" kern="0" dirty="0">
                  <a:solidFill>
                    <a:prstClr val="white"/>
                  </a:solidFill>
                  <a:latin typeface="Arial (Body)"/>
                  <a:cs typeface="Arial" panose="020B0604020202020204" pitchFamily="34" charset="0"/>
                </a:rPr>
                <a:t>C-ST</a:t>
              </a:r>
            </a:p>
            <a:p>
              <a:pPr lvl="0" algn="ctr">
                <a:defRPr/>
              </a:pPr>
              <a:r>
                <a:rPr lang="ru-RU" sz="1100" dirty="0">
                  <a:solidFill>
                    <a:schemeClr val="bg1"/>
                  </a:solidFill>
                </a:rPr>
                <a:t>Стресс-тест в связи с </a:t>
              </a:r>
              <a:r>
                <a:rPr lang="en-US" sz="1100" dirty="0">
                  <a:solidFill>
                    <a:schemeClr val="bg1"/>
                  </a:solidFill>
                </a:rPr>
                <a:t>COVID-19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6E7316C-660B-4695-9518-C740720D070F}"/>
                </a:ext>
              </a:extLst>
            </p:cNvPr>
            <p:cNvSpPr txBox="1"/>
            <p:nvPr/>
          </p:nvSpPr>
          <p:spPr>
            <a:xfrm>
              <a:off x="1115224" y="5065305"/>
              <a:ext cx="2511706" cy="8804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kern="0" dirty="0">
                  <a:solidFill>
                    <a:schemeClr val="bg1"/>
                  </a:solidFill>
                  <a:latin typeface="Arial (Body)"/>
                  <a:cs typeface="Arial" panose="020B0604020202020204" pitchFamily="34" charset="0"/>
                </a:rPr>
                <a:t>L&amp;G*</a:t>
              </a:r>
            </a:p>
            <a:p>
              <a:pPr algn="ctr">
                <a:defRPr/>
              </a:pPr>
              <a:r>
                <a:rPr lang="ru-RU" sz="1100" dirty="0">
                  <a:solidFill>
                    <a:schemeClr val="bg1"/>
                  </a:solidFill>
                </a:rPr>
                <a:t>Оценка займов и</a:t>
              </a:r>
            </a:p>
            <a:p>
              <a:pPr algn="ctr">
                <a:defRPr/>
              </a:pPr>
              <a:r>
                <a:rPr lang="ru-RU" sz="1100" dirty="0">
                  <a:solidFill>
                    <a:schemeClr val="bg1"/>
                  </a:solidFill>
                </a:rPr>
                <a:t> гарантий</a:t>
              </a:r>
              <a:endParaRPr lang="en-US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A6FFFEE-FCCE-4407-9243-FAA4C3B5134A}"/>
                </a:ext>
              </a:extLst>
            </p:cNvPr>
            <p:cNvSpPr txBox="1"/>
            <p:nvPr/>
          </p:nvSpPr>
          <p:spPr>
            <a:xfrm>
              <a:off x="2117933" y="3629420"/>
              <a:ext cx="2172039" cy="9187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14400">
                <a:defRPr/>
              </a:pPr>
              <a:r>
                <a:rPr lang="ru-RU" sz="1050" b="1" kern="0" dirty="0">
                  <a:solidFill>
                    <a:schemeClr val="tx2"/>
                  </a:solidFill>
                  <a:latin typeface="Arial (Body)"/>
                  <a:cs typeface="Arial" panose="020B0604020202020204" pitchFamily="34" charset="0"/>
                </a:rPr>
                <a:t>Инструментарий для работы с рисками в налогово-бюджетной сфере</a:t>
              </a:r>
              <a:endParaRPr lang="en-US" sz="1050" dirty="0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40768E5-CC97-4764-8A92-A758AB44BF40}"/>
              </a:ext>
            </a:extLst>
          </p:cNvPr>
          <p:cNvGrpSpPr/>
          <p:nvPr/>
        </p:nvGrpSpPr>
        <p:grpSpPr>
          <a:xfrm>
            <a:off x="6446190" y="2848430"/>
            <a:ext cx="5737288" cy="3529582"/>
            <a:chOff x="2814831" y="2070637"/>
            <a:chExt cx="5737288" cy="3529582"/>
          </a:xfrm>
        </p:grpSpPr>
        <p:pic>
          <p:nvPicPr>
            <p:cNvPr id="17" name="Graphic 16">
              <a:extLst>
                <a:ext uri="{FF2B5EF4-FFF2-40B4-BE49-F238E27FC236}">
                  <a16:creationId xmlns:a16="http://schemas.microsoft.com/office/drawing/2014/main" id="{B389724D-366A-45DD-B02D-3F1BA92FAE1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814831" y="4789626"/>
              <a:ext cx="676662" cy="676662"/>
            </a:xfrm>
            <a:prstGeom prst="rect">
              <a:avLst/>
            </a:prstGeom>
          </p:spPr>
        </p:pic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6E9290FA-0FCF-49C5-B8E8-3E8C20C8B3CA}"/>
                </a:ext>
              </a:extLst>
            </p:cNvPr>
            <p:cNvSpPr/>
            <p:nvPr/>
          </p:nvSpPr>
          <p:spPr>
            <a:xfrm>
              <a:off x="3756960" y="4892333"/>
              <a:ext cx="3608104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000" b="1" dirty="0">
                  <a:solidFill>
                    <a:schemeClr val="tx2"/>
                  </a:solidFill>
                </a:rPr>
                <a:t>Повышение устойчивости</a:t>
              </a:r>
              <a:r>
                <a:rPr lang="en-US" sz="2000" b="1" dirty="0">
                  <a:solidFill>
                    <a:schemeClr val="tx2"/>
                  </a:solidFill>
                </a:rPr>
                <a:t> </a:t>
              </a:r>
              <a:endParaRPr lang="ru-RU" sz="2000" b="1" dirty="0">
                <a:solidFill>
                  <a:schemeClr val="tx2"/>
                </a:solidFill>
              </a:endParaRPr>
            </a:p>
            <a:p>
              <a:r>
                <a:rPr lang="ru-RU" sz="2000" dirty="0">
                  <a:solidFill>
                    <a:schemeClr val="tx2"/>
                  </a:solidFill>
                </a:rPr>
                <a:t>государственных финансов</a:t>
              </a:r>
              <a:endParaRPr lang="en-US" sz="2000" dirty="0">
                <a:solidFill>
                  <a:schemeClr val="tx2"/>
                </a:solidFill>
              </a:endParaRPr>
            </a:p>
          </p:txBody>
        </p:sp>
        <p:pic>
          <p:nvPicPr>
            <p:cNvPr id="19" name="Graphic 18">
              <a:extLst>
                <a:ext uri="{FF2B5EF4-FFF2-40B4-BE49-F238E27FC236}">
                  <a16:creationId xmlns:a16="http://schemas.microsoft.com/office/drawing/2014/main" id="{4B689F87-7471-4054-95F4-314F8700494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2814831" y="2070637"/>
              <a:ext cx="676662" cy="676662"/>
            </a:xfrm>
            <a:prstGeom prst="rect">
              <a:avLst/>
            </a:prstGeom>
          </p:spPr>
        </p:pic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9C6DA75-C0B3-4FB7-B5ED-76AF47FF0E8D}"/>
                </a:ext>
              </a:extLst>
            </p:cNvPr>
            <p:cNvSpPr/>
            <p:nvPr/>
          </p:nvSpPr>
          <p:spPr>
            <a:xfrm>
              <a:off x="3756960" y="2262576"/>
              <a:ext cx="336406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000" b="1" dirty="0">
                  <a:solidFill>
                    <a:schemeClr val="tx2"/>
                  </a:solidFill>
                </a:rPr>
                <a:t>Лучшее понимание</a:t>
              </a:r>
              <a:r>
                <a:rPr lang="en-US" sz="2000" dirty="0">
                  <a:solidFill>
                    <a:schemeClr val="tx2"/>
                  </a:solidFill>
                </a:rPr>
                <a:t> </a:t>
              </a:r>
              <a:r>
                <a:rPr lang="ru-RU" sz="2000" dirty="0">
                  <a:solidFill>
                    <a:schemeClr val="tx2"/>
                  </a:solidFill>
                </a:rPr>
                <a:t>риска</a:t>
              </a:r>
              <a:endParaRPr lang="en-US" sz="2000" dirty="0">
                <a:solidFill>
                  <a:schemeClr val="tx2"/>
                </a:solidFill>
              </a:endParaRPr>
            </a:p>
          </p:txBody>
        </p:sp>
        <p:pic>
          <p:nvPicPr>
            <p:cNvPr id="21" name="Graphic 20">
              <a:extLst>
                <a:ext uri="{FF2B5EF4-FFF2-40B4-BE49-F238E27FC236}">
                  <a16:creationId xmlns:a16="http://schemas.microsoft.com/office/drawing/2014/main" id="{309805A5-DD48-43F9-B668-D54030EDCB3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2840857" y="3040409"/>
              <a:ext cx="624611" cy="624611"/>
            </a:xfrm>
            <a:prstGeom prst="rect">
              <a:avLst/>
            </a:prstGeom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81EFB7-3B44-49E2-9693-CBD0A818794D}"/>
                </a:ext>
              </a:extLst>
            </p:cNvPr>
            <p:cNvSpPr/>
            <p:nvPr/>
          </p:nvSpPr>
          <p:spPr>
            <a:xfrm>
              <a:off x="3756960" y="3151018"/>
              <a:ext cx="4795159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000" b="1" dirty="0">
                  <a:solidFill>
                    <a:schemeClr val="tx2"/>
                  </a:solidFill>
                </a:rPr>
                <a:t>Более эффективное</a:t>
              </a:r>
              <a:r>
                <a:rPr lang="en-US" sz="2000" dirty="0">
                  <a:solidFill>
                    <a:schemeClr val="tx2"/>
                  </a:solidFill>
                </a:rPr>
                <a:t> </a:t>
              </a:r>
              <a:r>
                <a:rPr lang="ru-RU" sz="2000" dirty="0">
                  <a:solidFill>
                    <a:schemeClr val="tx2"/>
                  </a:solidFill>
                </a:rPr>
                <a:t>управление </a:t>
              </a:r>
            </a:p>
            <a:p>
              <a:r>
                <a:rPr lang="ru-RU" sz="2000" dirty="0">
                  <a:solidFill>
                    <a:schemeClr val="tx2"/>
                  </a:solidFill>
                </a:rPr>
                <a:t>рисками в налогово-бюджетной сфере</a:t>
              </a:r>
              <a:endParaRPr lang="en-US" sz="2000" dirty="0">
                <a:solidFill>
                  <a:schemeClr val="tx2"/>
                </a:solidFill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75FFDD32-A1E5-4A81-8AD3-0C44D3BFE7E3}"/>
                </a:ext>
              </a:extLst>
            </p:cNvPr>
            <p:cNvSpPr/>
            <p:nvPr/>
          </p:nvSpPr>
          <p:spPr>
            <a:xfrm>
              <a:off x="3756960" y="4039460"/>
              <a:ext cx="3969741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000" b="1" dirty="0">
                  <a:solidFill>
                    <a:schemeClr val="tx2"/>
                  </a:solidFill>
                </a:rPr>
                <a:t>Более прозрачная</a:t>
              </a:r>
              <a:r>
                <a:rPr lang="en-US" sz="2000" b="1" dirty="0">
                  <a:solidFill>
                    <a:schemeClr val="tx2"/>
                  </a:solidFill>
                </a:rPr>
                <a:t> </a:t>
              </a:r>
              <a:r>
                <a:rPr lang="ru-RU" sz="2000" dirty="0">
                  <a:solidFill>
                    <a:schemeClr val="tx2"/>
                  </a:solidFill>
                </a:rPr>
                <a:t>отчётность </a:t>
              </a:r>
            </a:p>
            <a:p>
              <a:r>
                <a:rPr lang="ru-RU" sz="2000" dirty="0">
                  <a:solidFill>
                    <a:schemeClr val="tx2"/>
                  </a:solidFill>
                </a:rPr>
                <a:t>о рисках</a:t>
              </a:r>
              <a:r>
                <a:rPr lang="en-US" sz="2000" b="1" dirty="0">
                  <a:solidFill>
                    <a:schemeClr val="tx2"/>
                  </a:solidFill>
                </a:rPr>
                <a:t> </a:t>
              </a:r>
              <a:endParaRPr lang="en-US" sz="2000" dirty="0">
                <a:solidFill>
                  <a:schemeClr val="tx2"/>
                </a:solidFill>
              </a:endParaRPr>
            </a:p>
          </p:txBody>
        </p:sp>
        <p:pic>
          <p:nvPicPr>
            <p:cNvPr id="24" name="Graphic 23">
              <a:extLst>
                <a:ext uri="{FF2B5EF4-FFF2-40B4-BE49-F238E27FC236}">
                  <a16:creationId xmlns:a16="http://schemas.microsoft.com/office/drawing/2014/main" id="{29EEF085-618C-4EC4-966F-0E4160CBD78A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2814831" y="3901184"/>
              <a:ext cx="676662" cy="676662"/>
            </a:xfrm>
            <a:prstGeom prst="rect">
              <a:avLst/>
            </a:prstGeom>
          </p:spPr>
        </p:pic>
      </p:grp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45689519-A527-40BD-B720-921FD0C63331}"/>
              </a:ext>
            </a:extLst>
          </p:cNvPr>
          <p:cNvSpPr txBox="1">
            <a:spLocks noChangeArrowheads="1"/>
          </p:cNvSpPr>
          <p:nvPr/>
        </p:nvSpPr>
        <p:spPr>
          <a:xfrm>
            <a:off x="828358" y="1416560"/>
            <a:ext cx="10763266" cy="537905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914314" rtl="0" eaLnBrk="1" latinLnBrk="0" hangingPunct="1">
              <a:spcBef>
                <a:spcPts val="2400"/>
              </a:spcBef>
              <a:buClr>
                <a:schemeClr val="accent1"/>
              </a:buClr>
              <a:buSzPct val="110000"/>
              <a:buFont typeface="Wingdings" charset="2"/>
              <a:buNone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33363" indent="-233363" algn="l" defTabSz="914314" rtl="0" eaLnBrk="1" latinLnBrk="0" hangingPunct="1">
              <a:spcBef>
                <a:spcPts val="600"/>
              </a:spcBef>
              <a:buClr>
                <a:schemeClr val="accent1"/>
              </a:buClr>
              <a:buSzPct val="100000"/>
              <a:buFont typeface="Wingdings" pitchFamily="2" charset="2"/>
              <a:buChar char="§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58788" indent="-225425" algn="l" defTabSz="914314" rtl="0" eaLnBrk="1" latinLnBrk="0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92150" indent="-233363" algn="l" defTabSz="914314" rtl="0" eaLnBrk="1" latinLnBrk="0" hangingPunct="1">
              <a:spcBef>
                <a:spcPts val="600"/>
              </a:spcBef>
              <a:buClr>
                <a:schemeClr val="accent1"/>
              </a:buClr>
              <a:buSzPct val="100000"/>
              <a:buFont typeface="LucidaGrande" charset="0"/>
              <a:buChar char="◆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7575" indent="-225425" algn="l" defTabSz="914314" rtl="0" eaLnBrk="1" latinLnBrk="0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Font typeface=".HelveticaNeueDeskInterface-Regular"/>
              <a:buChar char="●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364" indent="-228578" algn="l" defTabSz="91431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22" indent="-228578" algn="l" defTabSz="91431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679" indent="-228578" algn="l" defTabSz="91431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35" indent="-228578" algn="l" defTabSz="91431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  <a:defRPr/>
            </a:pPr>
            <a:r>
              <a:rPr lang="ru-RU" altLang="en-US" b="1" dirty="0">
                <a:solidFill>
                  <a:schemeClr val="tx2"/>
                </a:solidFill>
              </a:rPr>
              <a:t>Помимо совершенствования механизмов управления государственным долгом и анализа экономической приемлемости долга МВФ разрабатывает и расширяет свой инструментарий для работы с рисками в налогово-бюджетной сфере</a:t>
            </a:r>
            <a:endParaRPr lang="en-AU" altLang="en-US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75883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9702DD9-AE3F-4212-A7FA-C1F7578CDB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73738"/>
            <a:ext cx="7661189" cy="521688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55F0ACB-6517-4B11-A48B-7C9458C3C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358" y="251355"/>
            <a:ext cx="9715500" cy="978486"/>
          </a:xfrm>
        </p:spPr>
        <p:txBody>
          <a:bodyPr>
            <a:normAutofit fontScale="90000"/>
          </a:bodyPr>
          <a:lstStyle/>
          <a:p>
            <a:r>
              <a:rPr lang="ru-RU" sz="2400" dirty="0"/>
              <a:t>МВФ оказывает поддержку многим странам в части формирования потенциала по широкому спектру вопросов</a:t>
            </a:r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BCD174-B2F6-41CF-9A29-DE3A4AE18240}"/>
              </a:ext>
            </a:extLst>
          </p:cNvPr>
          <p:cNvSpPr txBox="1"/>
          <p:nvPr/>
        </p:nvSpPr>
        <p:spPr>
          <a:xfrm>
            <a:off x="7173162" y="1229841"/>
            <a:ext cx="4858417" cy="5770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ru-RU" b="1" dirty="0">
                <a:solidFill>
                  <a:schemeClr val="tx2"/>
                </a:solidFill>
              </a:rPr>
              <a:t>Мероприятия по формированию потенциала </a:t>
            </a:r>
            <a:r>
              <a:rPr lang="en-US" b="1" dirty="0">
                <a:solidFill>
                  <a:schemeClr val="tx2"/>
                </a:solidFill>
              </a:rPr>
              <a:t>(</a:t>
            </a:r>
            <a:r>
              <a:rPr lang="ru-RU" b="1" dirty="0">
                <a:solidFill>
                  <a:schemeClr val="tx2"/>
                </a:solidFill>
              </a:rPr>
              <a:t>ФП) помогают странам укрепить следующие аспекты</a:t>
            </a:r>
            <a:r>
              <a:rPr lang="en-US" b="1" dirty="0">
                <a:solidFill>
                  <a:schemeClr val="tx2"/>
                </a:solidFill>
              </a:rPr>
              <a:t>: </a:t>
            </a:r>
          </a:p>
          <a:p>
            <a:pPr marL="395288" lvl="1" indent="-284163">
              <a:spcBef>
                <a:spcPts val="600"/>
              </a:spcBef>
              <a:buClr>
                <a:schemeClr val="accent1"/>
              </a:buClr>
              <a:buSzPct val="100000"/>
              <a:buFont typeface="Courier New" panose="02070309020205020404" pitchFamily="49" charset="0"/>
              <a:buChar char="o"/>
              <a:defRPr/>
            </a:pPr>
            <a:r>
              <a:rPr lang="ru-RU" dirty="0">
                <a:solidFill>
                  <a:schemeClr val="accent1"/>
                </a:solidFill>
              </a:rPr>
              <a:t>Нормативно-правовая база</a:t>
            </a:r>
            <a:r>
              <a:rPr lang="en-US" dirty="0">
                <a:solidFill>
                  <a:schemeClr val="accent1"/>
                </a:solidFill>
              </a:rPr>
              <a:t> </a:t>
            </a:r>
          </a:p>
          <a:p>
            <a:pPr marL="395288" lvl="1" indent="-284163">
              <a:spcBef>
                <a:spcPts val="600"/>
              </a:spcBef>
              <a:buClr>
                <a:schemeClr val="accent1"/>
              </a:buClr>
              <a:buSzPct val="100000"/>
              <a:buFont typeface="Courier New" panose="02070309020205020404" pitchFamily="49" charset="0"/>
              <a:buChar char="o"/>
              <a:defRPr/>
            </a:pPr>
            <a:r>
              <a:rPr lang="ru-RU" dirty="0">
                <a:solidFill>
                  <a:schemeClr val="accent1"/>
                </a:solidFill>
              </a:rPr>
              <a:t>Бюджетные правила в отношении долга</a:t>
            </a:r>
            <a:endParaRPr lang="en-US" dirty="0">
              <a:solidFill>
                <a:schemeClr val="accent1"/>
              </a:solidFill>
            </a:endParaRPr>
          </a:p>
          <a:p>
            <a:pPr marL="395288" lvl="1" indent="-284163">
              <a:spcBef>
                <a:spcPts val="600"/>
              </a:spcBef>
              <a:buClr>
                <a:schemeClr val="accent1"/>
              </a:buClr>
              <a:buSzPct val="100000"/>
              <a:buFont typeface="Courier New" panose="02070309020205020404" pitchFamily="49" charset="0"/>
              <a:buChar char="o"/>
              <a:defRPr/>
            </a:pPr>
            <a:r>
              <a:rPr lang="ru-RU" dirty="0">
                <a:solidFill>
                  <a:schemeClr val="accent1"/>
                </a:solidFill>
              </a:rPr>
              <a:t>Информационные системы</a:t>
            </a:r>
          </a:p>
          <a:p>
            <a:pPr marL="395288" lvl="1" indent="-284163">
              <a:spcBef>
                <a:spcPts val="600"/>
              </a:spcBef>
              <a:buClr>
                <a:schemeClr val="accent1"/>
              </a:buClr>
              <a:buSzPct val="100000"/>
              <a:buFont typeface="Courier New" panose="02070309020205020404" pitchFamily="49" charset="0"/>
              <a:buChar char="o"/>
              <a:defRPr/>
            </a:pPr>
            <a:r>
              <a:rPr lang="ru-RU" dirty="0">
                <a:solidFill>
                  <a:schemeClr val="accent1"/>
                </a:solidFill>
              </a:rPr>
              <a:t>Мониторинг и учёт просроченной задолженности</a:t>
            </a:r>
            <a:endParaRPr lang="en-US" dirty="0">
              <a:solidFill>
                <a:schemeClr val="accent1"/>
              </a:solidFill>
            </a:endParaRPr>
          </a:p>
          <a:p>
            <a:pPr marL="395288" lvl="1" indent="-284163">
              <a:spcBef>
                <a:spcPts val="600"/>
              </a:spcBef>
              <a:buClr>
                <a:schemeClr val="accent1"/>
              </a:buClr>
              <a:buSzPct val="100000"/>
              <a:buFont typeface="Courier New" panose="02070309020205020404" pitchFamily="49" charset="0"/>
              <a:buChar char="o"/>
              <a:defRPr/>
            </a:pPr>
            <a:r>
              <a:rPr lang="ru-RU" dirty="0">
                <a:solidFill>
                  <a:schemeClr val="accent1"/>
                </a:solidFill>
              </a:rPr>
              <a:t>Контроль условных обязательств, в </a:t>
            </a:r>
            <a:r>
              <a:rPr lang="ru-RU" dirty="0" err="1">
                <a:solidFill>
                  <a:schemeClr val="accent1"/>
                </a:solidFill>
              </a:rPr>
              <a:t>т.ч</a:t>
            </a:r>
            <a:r>
              <a:rPr lang="ru-RU" dirty="0">
                <a:solidFill>
                  <a:schemeClr val="accent1"/>
                </a:solidFill>
              </a:rPr>
              <a:t>. разработка и управление схемами кредитных гарантий</a:t>
            </a:r>
            <a:endParaRPr lang="en-US" dirty="0">
              <a:solidFill>
                <a:schemeClr val="accent1"/>
              </a:solidFill>
            </a:endParaRPr>
          </a:p>
          <a:p>
            <a:pPr marL="395288" lvl="1" indent="-284163">
              <a:spcBef>
                <a:spcPts val="600"/>
              </a:spcBef>
              <a:buClr>
                <a:schemeClr val="accent1"/>
              </a:buClr>
              <a:buSzPct val="100000"/>
              <a:buFont typeface="Courier New" panose="02070309020205020404" pitchFamily="49" charset="0"/>
              <a:buChar char="o"/>
              <a:defRPr/>
            </a:pPr>
            <a:r>
              <a:rPr lang="ru-RU" dirty="0">
                <a:solidFill>
                  <a:schemeClr val="accent1"/>
                </a:solidFill>
              </a:rPr>
              <a:t>Централизованный надзор за ГП и ГЧП</a:t>
            </a:r>
            <a:r>
              <a:rPr lang="en-US" dirty="0">
                <a:solidFill>
                  <a:schemeClr val="accent1"/>
                </a:solidFill>
              </a:rPr>
              <a:t> </a:t>
            </a:r>
          </a:p>
          <a:p>
            <a:pPr marL="395288" lvl="1" indent="-284163">
              <a:spcBef>
                <a:spcPts val="600"/>
              </a:spcBef>
              <a:buClr>
                <a:schemeClr val="accent1"/>
              </a:buClr>
              <a:buSzPct val="100000"/>
              <a:buFont typeface="Courier New" panose="02070309020205020404" pitchFamily="49" charset="0"/>
              <a:buChar char="o"/>
              <a:defRPr/>
            </a:pPr>
            <a:r>
              <a:rPr lang="ru-RU">
                <a:solidFill>
                  <a:schemeClr val="accent1"/>
                </a:solidFill>
              </a:rPr>
              <a:t>Количественная оценка </a:t>
            </a:r>
            <a:r>
              <a:rPr lang="ru-RU" dirty="0">
                <a:solidFill>
                  <a:schemeClr val="accent1"/>
                </a:solidFill>
              </a:rPr>
              <a:t>рисков в налогово-бюджетной сфере</a:t>
            </a:r>
          </a:p>
          <a:p>
            <a:pPr marL="395288" lvl="1" indent="-284163">
              <a:spcBef>
                <a:spcPts val="600"/>
              </a:spcBef>
              <a:buClr>
                <a:schemeClr val="accent1"/>
              </a:buClr>
              <a:buSzPct val="100000"/>
              <a:buFont typeface="Courier New" panose="02070309020205020404" pitchFamily="49" charset="0"/>
              <a:buChar char="o"/>
              <a:defRPr/>
            </a:pPr>
            <a:r>
              <a:rPr lang="ru-RU" dirty="0">
                <a:solidFill>
                  <a:schemeClr val="accent1"/>
                </a:solidFill>
              </a:rPr>
              <a:t>Раскрытие информации в отчётах  о рисках в налогово-бюджетной сфере и в финансовой отчётности</a:t>
            </a:r>
            <a:r>
              <a:rPr lang="en-US" dirty="0">
                <a:solidFill>
                  <a:schemeClr val="accent1"/>
                </a:solidFill>
              </a:rPr>
              <a:t> </a:t>
            </a:r>
          </a:p>
          <a:p>
            <a:pPr marL="111125" lvl="1">
              <a:spcBef>
                <a:spcPts val="600"/>
              </a:spcBef>
              <a:buClr>
                <a:schemeClr val="accent1"/>
              </a:buClr>
              <a:buSzPct val="100000"/>
              <a:defRPr/>
            </a:pPr>
            <a:r>
              <a:rPr lang="en-US" dirty="0">
                <a:solidFill>
                  <a:schemeClr val="accent1"/>
                </a:solidFill>
              </a:rPr>
              <a:t>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36495B-0CD4-401D-91A7-7E5284E8BBA6}"/>
              </a:ext>
            </a:extLst>
          </p:cNvPr>
          <p:cNvSpPr txBox="1"/>
          <p:nvPr/>
        </p:nvSpPr>
        <p:spPr>
          <a:xfrm>
            <a:off x="82415" y="6657945"/>
            <a:ext cx="2757038" cy="15388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10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ru-RU" sz="1000" b="1" dirty="0">
                <a:solidFill>
                  <a:schemeClr val="bg1">
                    <a:lumMod val="50000"/>
                  </a:schemeClr>
                </a:solidFill>
              </a:rPr>
              <a:t>МЕЖДУНАРОДНЫЙ ВАЛЮТНЫЙ ФОНД</a:t>
            </a:r>
            <a:endParaRPr lang="en-US" sz="1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1D9AE4-D770-464A-93E7-DF3B40CF0E2A}"/>
              </a:ext>
            </a:extLst>
          </p:cNvPr>
          <p:cNvSpPr txBox="1"/>
          <p:nvPr/>
        </p:nvSpPr>
        <p:spPr>
          <a:xfrm>
            <a:off x="228465" y="5849585"/>
            <a:ext cx="704985" cy="123111"/>
          </a:xfrm>
          <a:prstGeom prst="rect">
            <a:avLst/>
          </a:prstGeom>
          <a:solidFill>
            <a:srgbClr val="E9E9E9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ru-RU" sz="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ФП по рискам</a:t>
            </a:r>
            <a:endParaRPr lang="en-US" sz="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E4A93E-5E42-4BF1-8689-A6BED2F70F5A}"/>
              </a:ext>
            </a:extLst>
          </p:cNvPr>
          <p:cNvSpPr txBox="1"/>
          <p:nvPr/>
        </p:nvSpPr>
        <p:spPr>
          <a:xfrm>
            <a:off x="322845" y="6004526"/>
            <a:ext cx="830788" cy="415498"/>
          </a:xfrm>
          <a:prstGeom prst="rect">
            <a:avLst/>
          </a:prstGeom>
          <a:solidFill>
            <a:srgbClr val="F4F4F4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ru-RU" sz="65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Только семинары</a:t>
            </a:r>
            <a:endParaRPr lang="en-US" sz="65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r>
              <a:rPr lang="ru-RU" sz="650" dirty="0">
                <a:solidFill>
                  <a:srgbClr val="000000"/>
                </a:solidFill>
                <a:ea typeface="Times New Roman" panose="02020603050405020304" pitchFamily="18" charset="0"/>
              </a:rPr>
              <a:t>В малой степени</a:t>
            </a:r>
            <a:endParaRPr lang="en-US" sz="65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r>
              <a:rPr lang="ru-RU" sz="650" dirty="0">
                <a:solidFill>
                  <a:srgbClr val="000000"/>
                </a:solidFill>
                <a:ea typeface="Times New Roman" panose="02020603050405020304" pitchFamily="18" charset="0"/>
              </a:rPr>
              <a:t>В средней степени</a:t>
            </a:r>
          </a:p>
          <a:p>
            <a:r>
              <a:rPr lang="ru-RU" sz="65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В значит. степени</a:t>
            </a:r>
            <a:endParaRPr lang="en-US" sz="65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endParaRPr lang="en-US" sz="1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476639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F0ACB-6517-4B11-A48B-7C9458C3C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484" y="231593"/>
            <a:ext cx="8552281" cy="840157"/>
          </a:xfrm>
        </p:spPr>
        <p:txBody>
          <a:bodyPr>
            <a:normAutofit/>
          </a:bodyPr>
          <a:lstStyle/>
          <a:p>
            <a:r>
              <a:rPr lang="ru-RU" sz="2400" dirty="0"/>
              <a:t>Операционные риски и планы обеспечения непрерывности деятельности</a:t>
            </a:r>
            <a:endParaRPr lang="en-US" sz="240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4B36798-CADC-43AD-AC79-858188CC0A8D}"/>
              </a:ext>
            </a:extLst>
          </p:cNvPr>
          <p:cNvGrpSpPr/>
          <p:nvPr/>
        </p:nvGrpSpPr>
        <p:grpSpPr>
          <a:xfrm>
            <a:off x="7831368" y="1146683"/>
            <a:ext cx="4749515" cy="4024407"/>
            <a:chOff x="-566744" y="515469"/>
            <a:chExt cx="8976779" cy="5970441"/>
          </a:xfrm>
        </p:grpSpPr>
        <p:graphicFrame>
          <p:nvGraphicFramePr>
            <p:cNvPr id="8" name="Chart 7">
              <a:extLst>
                <a:ext uri="{FF2B5EF4-FFF2-40B4-BE49-F238E27FC236}">
                  <a16:creationId xmlns:a16="http://schemas.microsoft.com/office/drawing/2014/main" id="{0F324DF0-FDE1-4431-B7A3-0E36AC2F3E5C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803184981"/>
                </p:ext>
              </p:extLst>
            </p:nvPr>
          </p:nvGraphicFramePr>
          <p:xfrm>
            <a:off x="-566744" y="515469"/>
            <a:ext cx="8976779" cy="597044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008A39D-839D-40D9-B00F-8E0352236845}"/>
                </a:ext>
              </a:extLst>
            </p:cNvPr>
            <p:cNvSpPr txBox="1"/>
            <p:nvPr/>
          </p:nvSpPr>
          <p:spPr>
            <a:xfrm>
              <a:off x="990463" y="4464484"/>
              <a:ext cx="2151640" cy="8675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31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FEFEFE"/>
                  </a:solidFill>
                  <a:effectLst/>
                  <a:uLnTx/>
                  <a:uFillTx/>
                  <a:latin typeface="Arial (Body)"/>
                  <a:ea typeface="+mn-ea"/>
                  <a:cs typeface="Arial" panose="020B0604020202020204" pitchFamily="34" charset="0"/>
                </a:rPr>
                <a:t>Внешние события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EFEFE"/>
                </a:solidFill>
                <a:effectLst/>
                <a:uLnTx/>
                <a:uFillTx/>
                <a:latin typeface="Arial (Body)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ED01ACE2-C4E0-4ACB-A928-CF4801C8BEAA}"/>
                </a:ext>
              </a:extLst>
            </p:cNvPr>
            <p:cNvSpPr txBox="1"/>
            <p:nvPr/>
          </p:nvSpPr>
          <p:spPr>
            <a:xfrm>
              <a:off x="4286215" y="1458740"/>
              <a:ext cx="2456817" cy="8675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31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FEFEFE"/>
                  </a:solidFill>
                  <a:effectLst/>
                  <a:uLnTx/>
                  <a:uFillTx/>
                  <a:latin typeface="Arial (Body)"/>
                  <a:ea typeface="+mn-ea"/>
                  <a:cs typeface="Arial" panose="020B0604020202020204" pitchFamily="34" charset="0"/>
                </a:rPr>
                <a:t>Людские ресурсы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EFEFE"/>
                </a:solidFill>
                <a:effectLst/>
                <a:uLnTx/>
                <a:uFillTx/>
                <a:latin typeface="Arial (Body)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6ECD09E-827C-4E2E-9BD2-BE9F5796C418}"/>
                </a:ext>
              </a:extLst>
            </p:cNvPr>
            <p:cNvSpPr txBox="1"/>
            <p:nvPr/>
          </p:nvSpPr>
          <p:spPr>
            <a:xfrm>
              <a:off x="1054314" y="1458740"/>
              <a:ext cx="2777387" cy="8675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 (Body)"/>
                  <a:ea typeface="+mn-ea"/>
                  <a:cs typeface="Arial" panose="020B0604020202020204" pitchFamily="34" charset="0"/>
                </a:rPr>
                <a:t>Внутренние</a:t>
              </a:r>
              <a:r>
                <a:rPr kumimoji="0" lang="ru-RU" sz="1600" b="1" i="0" u="none" strike="noStrike" kern="0" cap="none" spc="0" normalizeH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 (Body)"/>
                  <a:ea typeface="+mn-ea"/>
                  <a:cs typeface="Arial" panose="020B0604020202020204" pitchFamily="34" charset="0"/>
                </a:rPr>
                <a:t> процессы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EFEF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722C5310-4711-4714-96DA-E533CE895979}"/>
                </a:ext>
              </a:extLst>
            </p:cNvPr>
            <p:cNvSpPr txBox="1"/>
            <p:nvPr/>
          </p:nvSpPr>
          <p:spPr>
            <a:xfrm>
              <a:off x="2252986" y="2486450"/>
              <a:ext cx="3337318" cy="16894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Arial (Body)"/>
                <a:ea typeface="+mn-ea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4C97"/>
                  </a:solidFill>
                  <a:effectLst/>
                  <a:uLnTx/>
                  <a:uFillTx/>
                  <a:latin typeface="Arial (Body)"/>
                  <a:ea typeface="+mn-ea"/>
                  <a:cs typeface="Arial" panose="020B0604020202020204" pitchFamily="34" charset="0"/>
                </a:rPr>
                <a:t>Операционные риски для казначейств</a:t>
              </a: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3A12BC73-8071-47BA-BD12-C73B8E53A293}"/>
              </a:ext>
            </a:extLst>
          </p:cNvPr>
          <p:cNvSpPr txBox="1"/>
          <p:nvPr/>
        </p:nvSpPr>
        <p:spPr>
          <a:xfrm>
            <a:off x="196560" y="1071750"/>
            <a:ext cx="813032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1" indent="-28575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Arial" panose="020B0604020202020204"/>
              </a:rPr>
              <a:t>Операционные риски и</a:t>
            </a:r>
            <a:r>
              <a:rPr kumimoji="0" lang="ru-RU" sz="1600" b="1" i="0" u="none" strike="noStrike" kern="1200" cap="none" spc="0" normalizeH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Arial" panose="020B0604020202020204"/>
              </a:rPr>
              <a:t> нарушение деятельности – главная проблема для Казначейств и других организаций, отвечающих за совершение операций.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Arial" panose="020B0604020202020204"/>
            </a:endParaRPr>
          </a:p>
          <a:p>
            <a:pPr marL="285750" marR="0" lvl="1" indent="-28575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Arial" panose="020B0604020202020204"/>
            </a:endParaRPr>
          </a:p>
          <a:p>
            <a:pPr marL="285750" marR="0" lvl="1" indent="-28575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Arial" panose="020B0604020202020204"/>
              </a:rPr>
              <a:t>Перебои</a:t>
            </a:r>
            <a:r>
              <a:rPr kumimoji="0" lang="ru-RU" sz="1600" b="1" i="0" u="none" strike="noStrike" kern="1200" cap="none" spc="0" normalizeH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Arial" panose="020B0604020202020204"/>
              </a:rPr>
              <a:t> в работе государственных систем управления ликвидностью и </a:t>
            </a:r>
            <a:r>
              <a:rPr lang="ru-RU" sz="1600" b="1" noProof="0" dirty="0">
                <a:solidFill>
                  <a:srgbClr val="004C97"/>
                </a:solidFill>
                <a:latin typeface="Arial" panose="020B0604020202020204"/>
              </a:rPr>
              <a:t>д</a:t>
            </a:r>
            <a:r>
              <a:rPr kumimoji="0" lang="ru-RU" sz="1600" b="1" i="0" u="none" strike="noStrike" kern="1200" cap="none" spc="0" normalizeH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Arial" panose="020B0604020202020204"/>
              </a:rPr>
              <a:t>олгом могут, в свою очередь, отразиться на предоставлении государственных услуг или на функционировании финансовых рынков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Arial" panose="020B0604020202020204"/>
              </a:rPr>
              <a:t>. </a:t>
            </a:r>
          </a:p>
          <a:p>
            <a:pPr marL="285750" marR="0" lvl="1" indent="-28575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</a:endParaRPr>
          </a:p>
          <a:p>
            <a:pPr marL="285750" marR="0" lvl="1" indent="-28575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Arial" panose="020B0604020202020204"/>
              </a:rPr>
              <a:t>Для того, чтобы</a:t>
            </a:r>
            <a:r>
              <a:rPr kumimoji="0" lang="ru-RU" sz="1600" b="1" i="0" u="none" strike="noStrike" kern="1200" cap="none" spc="0" normalizeH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Arial" panose="020B0604020202020204"/>
              </a:rPr>
              <a:t> оставаться устойчивыми в условиях нарушения деятельности, Казначействам необходимо иметь планы обеспечения непрерывности деятельности, которые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Arial" panose="020B0604020202020204"/>
              </a:rPr>
              <a:t>:</a:t>
            </a:r>
          </a:p>
          <a:p>
            <a:pPr marL="742907" marR="0" lvl="2" indent="-28575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ru-RU" sz="1600" b="1" noProof="0" dirty="0">
                <a:solidFill>
                  <a:srgbClr val="004C97"/>
                </a:solidFill>
                <a:latin typeface="Arial" panose="020B0604020202020204"/>
              </a:rPr>
              <a:t>сосредоточены на рисках со «значительными последствиями», критических функциях и видах деятельности Казначейства;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4C97"/>
              </a:solidFill>
              <a:effectLst/>
              <a:uLnTx/>
              <a:uFillTx/>
              <a:latin typeface="Arial" panose="020B0604020202020204"/>
            </a:endParaRPr>
          </a:p>
          <a:p>
            <a:pPr marL="742907" marR="0" lvl="2" indent="-28575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ru-RU" sz="1600" b="1" noProof="0" dirty="0">
                <a:solidFill>
                  <a:srgbClr val="004C97"/>
                </a:solidFill>
                <a:latin typeface="Arial" panose="020B0604020202020204"/>
              </a:rPr>
              <a:t>п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Arial" panose="020B0604020202020204"/>
              </a:rPr>
              <a:t>омогают предупредить инцидент</a:t>
            </a:r>
            <a:r>
              <a:rPr kumimoji="0" lang="ru-RU" sz="1600" b="1" i="0" u="none" strike="noStrike" kern="1200" cap="none" spc="0" normalizeH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Arial" panose="020B0604020202020204"/>
              </a:rPr>
              <a:t> или событие, вызывающее нарушения, подготовится к нему, отреагировать на него, смягчить его последствия и восстановиться после его наступления;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Arial" panose="020B0604020202020204"/>
              </a:rPr>
              <a:t> </a:t>
            </a:r>
          </a:p>
          <a:p>
            <a:pPr marL="742907" marR="0" lvl="2" indent="-28575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Arial" panose="020B0604020202020204"/>
              </a:rPr>
              <a:t>в ситуации,</a:t>
            </a:r>
            <a:r>
              <a:rPr kumimoji="0" lang="ru-RU" sz="1600" b="1" i="0" u="none" strike="noStrike" kern="1200" cap="none" spc="0" normalizeH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Arial" panose="020B0604020202020204"/>
              </a:rPr>
              <a:t> требующей неотложных действий, простые предпринятые меры могут дать очень большой эффект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Arial" panose="020B0604020202020204"/>
              </a:rPr>
              <a:t>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FD3286E-C9CA-4692-A42D-B917D7228038}"/>
              </a:ext>
            </a:extLst>
          </p:cNvPr>
          <p:cNvSpPr txBox="1"/>
          <p:nvPr/>
        </p:nvSpPr>
        <p:spPr>
          <a:xfrm>
            <a:off x="196560" y="5711317"/>
            <a:ext cx="112004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1" indent="-285750" algn="l" defTabSz="91431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Открытая информация</a:t>
            </a:r>
            <a:r>
              <a:rPr lang="ru-RU" b="1" dirty="0">
                <a:solidFill>
                  <a:srgbClr val="004C97"/>
                </a:solidFill>
                <a:latin typeface="Arial" panose="020B0604020202020204"/>
              </a:rPr>
              <a:t> по этой теме очень ограниченна, так как она даёт представление об уязвимых областях. Некоторыми примерами стран служат Уганда, Португалия, США, Бразилия, Корея, Турция.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4C9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800178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BFFE85-5C04-4D20-870C-A6677128BF8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39838" y="2679547"/>
            <a:ext cx="9715500" cy="749453"/>
          </a:xfrm>
        </p:spPr>
        <p:txBody>
          <a:bodyPr>
            <a:normAutofit/>
          </a:bodyPr>
          <a:lstStyle/>
          <a:p>
            <a:pPr algn="ctr"/>
            <a:r>
              <a:rPr lang="ru-RU" sz="3000" b="1" dirty="0"/>
              <a:t>Спасибо за внимание</a:t>
            </a:r>
            <a:r>
              <a:rPr lang="en-US" sz="3000" b="1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28190461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ustom Design">
  <a:themeElements>
    <a:clrScheme name="MCD-Test1">
      <a:dk1>
        <a:srgbClr val="000000"/>
      </a:dk1>
      <a:lt1>
        <a:srgbClr val="FEFEFE"/>
      </a:lt1>
      <a:dk2>
        <a:srgbClr val="004C97"/>
      </a:dk2>
      <a:lt2>
        <a:srgbClr val="CAEDFE"/>
      </a:lt2>
      <a:accent1>
        <a:srgbClr val="009CDE"/>
      </a:accent1>
      <a:accent2>
        <a:srgbClr val="F1A800"/>
      </a:accent2>
      <a:accent3>
        <a:srgbClr val="712EA5"/>
      </a:accent3>
      <a:accent4>
        <a:srgbClr val="DA281C"/>
      </a:accent4>
      <a:accent5>
        <a:srgbClr val="78BE20"/>
      </a:accent5>
      <a:accent6>
        <a:srgbClr val="00B0B9"/>
      </a:accent6>
      <a:hlink>
        <a:srgbClr val="0065B3"/>
      </a:hlink>
      <a:folHlink>
        <a:srgbClr val="FFBD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MF-ExternalPowerPoint" id="{1321CDCF-73F3-F24E-AE22-CEC7E53E1B8D}" vid="{BD453AAE-108E-BA46-89C7-F4098155657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IMF_GenericExternalPowerPoint</Template>
  <TotalTime>16925</TotalTime>
  <Words>933</Words>
  <Application>Microsoft Office PowerPoint</Application>
  <PresentationFormat>Widescreen</PresentationFormat>
  <Paragraphs>176</Paragraphs>
  <Slides>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Custom Design</vt:lpstr>
      <vt:lpstr>   Управление рисками в условиях пандемии COVID-19  </vt:lpstr>
      <vt:lpstr>В экономике стран Центральной Азии и Восточной Европы в прошлом году отмечалась высокая  волатильность</vt:lpstr>
      <vt:lpstr>Это привело к ухудшению состояния государственных финансов и росту объёма нового долга</vt:lpstr>
      <vt:lpstr>Правительства задействовали пакеты стимулов для борьбы с экономическими последствиями пандемии</vt:lpstr>
      <vt:lpstr>МВФ оказывает содействие странам в более эффективной оценке и смягчении факторов уязвимости, связанных с долгом, и рисков в бюджетно-налоговой сфере </vt:lpstr>
      <vt:lpstr>МВФ оказывает поддержку многим странам в части формирования потенциала по широкому спектру вопросов</vt:lpstr>
      <vt:lpstr>Операционные риски и планы обеспечения непрерывности деятельности</vt:lpstr>
      <vt:lpstr>PowerPoint Presentation</vt:lpstr>
    </vt:vector>
  </TitlesOfParts>
  <Company>International Monetary Fund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a visually integrated Fund</dc:title>
  <dc:creator>Kourdali, Baya</dc:creator>
  <cp:lastModifiedBy>Yelena Slizhevskaya</cp:lastModifiedBy>
  <cp:revision>536</cp:revision>
  <cp:lastPrinted>2017-12-21T20:31:56Z</cp:lastPrinted>
  <dcterms:created xsi:type="dcterms:W3CDTF">2018-03-12T18:37:20Z</dcterms:created>
  <dcterms:modified xsi:type="dcterms:W3CDTF">2021-06-01T09:48:52Z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