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1153" r:id="rId2"/>
    <p:sldId id="1184" r:id="rId3"/>
    <p:sldId id="1188" r:id="rId4"/>
    <p:sldId id="1189" r:id="rId5"/>
    <p:sldId id="1199" r:id="rId6"/>
    <p:sldId id="1201" r:id="rId7"/>
    <p:sldId id="1196" r:id="rId8"/>
    <p:sldId id="1202" r:id="rId9"/>
    <p:sldId id="1197" r:id="rId10"/>
    <p:sldId id="1203" r:id="rId11"/>
    <p:sldId id="1198" r:id="rId12"/>
    <p:sldId id="1194" r:id="rId13"/>
    <p:sldId id="1200" r:id="rId14"/>
  </p:sldIdLst>
  <p:sldSz cx="12192000" cy="6858000"/>
  <p:notesSz cx="7023100" cy="9309100"/>
  <p:defaultTextStyle>
    <a:defPPr>
      <a:defRPr lang="en-US"/>
    </a:defPPr>
    <a:lvl1pPr marL="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31754463-30FA-824E-9681-17E0926DDDD5}">
          <p14:sldIdLst>
            <p14:sldId id="1153"/>
            <p14:sldId id="1184"/>
            <p14:sldId id="1188"/>
            <p14:sldId id="1189"/>
            <p14:sldId id="1199"/>
            <p14:sldId id="1201"/>
            <p14:sldId id="1196"/>
            <p14:sldId id="1202"/>
            <p14:sldId id="1197"/>
            <p14:sldId id="1203"/>
            <p14:sldId id="1198"/>
            <p14:sldId id="1194"/>
            <p14:sldId id="120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44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2932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dwa, Boaz" initials="NB" lastIdx="10" clrIdx="0"/>
  <p:cmAuthor id="2" name="Kamil Dybczak" initials="KD" lastIdx="10" clrIdx="1"/>
  <p:cmAuthor id="3" name="Tamirisa, Natalia" initials="TN" lastIdx="12" clrIdx="2"/>
  <p:cmAuthor id="4" name="Almalik, Mansour" initials="AM" lastIdx="6" clrIdx="3"/>
  <p:cmAuthor id="5" name="Pierre, Gaelle" initials="PG" lastIdx="3" clrIdx="4"/>
  <p:cmAuthor id="6" name="Basile, Gregory" initials="BG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F5CB"/>
    <a:srgbClr val="F8BFBE"/>
    <a:srgbClr val="FFB7B7"/>
    <a:srgbClr val="AEEFAB"/>
    <a:srgbClr val="F3EBF9"/>
    <a:srgbClr val="D3E1ED"/>
    <a:srgbClr val="C3D6E7"/>
    <a:srgbClr val="D8F8E3"/>
    <a:srgbClr val="ED7D31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32" autoAdjust="0"/>
    <p:restoredTop sz="90429" autoAdjust="0"/>
  </p:normalViewPr>
  <p:slideViewPr>
    <p:cSldViewPr snapToGrid="0">
      <p:cViewPr varScale="1">
        <p:scale>
          <a:sx n="56" d="100"/>
          <a:sy n="56" d="100"/>
        </p:scale>
        <p:origin x="848" y="56"/>
      </p:cViewPr>
      <p:guideLst/>
    </p:cSldViewPr>
  </p:slideViewPr>
  <p:outlineViewPr>
    <p:cViewPr>
      <p:scale>
        <a:sx n="33" d="100"/>
        <a:sy n="33" d="100"/>
      </p:scale>
      <p:origin x="0" y="-11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4152" y="184"/>
      </p:cViewPr>
      <p:guideLst>
        <p:guide orient="horz" pos="2844"/>
        <p:guide pos="2124"/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148280-649C-470D-A228-4D270721271F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26E5BC-7101-408C-9E34-2057A35DC36E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r-HR" sz="1200" b="1" dirty="0"/>
            <a:t>Dizajniranje paketa mjera potpore </a:t>
          </a:r>
        </a:p>
      </dgm:t>
    </dgm:pt>
    <dgm:pt modelId="{44CDF5B7-CFE1-40A9-A949-1119E0E8688B}" type="parTrans" cxnId="{90E3A69B-6DBD-4B6A-8CF5-2362D9B14FCB}">
      <dgm:prSet/>
      <dgm:spPr/>
      <dgm:t>
        <a:bodyPr/>
        <a:lstStyle/>
        <a:p>
          <a:endParaRPr lang="en-US"/>
        </a:p>
      </dgm:t>
    </dgm:pt>
    <dgm:pt modelId="{00525D26-8C06-4041-99D3-50CD820E0E72}" type="sibTrans" cxnId="{90E3A69B-6DBD-4B6A-8CF5-2362D9B14FCB}">
      <dgm:prSet/>
      <dgm:spPr/>
      <dgm:t>
        <a:bodyPr/>
        <a:lstStyle/>
        <a:p>
          <a:endParaRPr lang="en-US"/>
        </a:p>
      </dgm:t>
    </dgm:pt>
    <dgm:pt modelId="{DD884215-AD08-4F20-9F90-957E5192E1B7}">
      <dgm:prSet custT="1"/>
      <dgm:spPr/>
      <dgm:t>
        <a:bodyPr/>
        <a:lstStyle/>
        <a:p>
          <a:r>
            <a:rPr lang="hr-HR" sz="1400" b="1"/>
            <a:t>Provedba paketa mjera potpore</a:t>
          </a:r>
        </a:p>
      </dgm:t>
    </dgm:pt>
    <dgm:pt modelId="{5196BEED-1406-43E3-A5E5-639F1FD13793}" type="parTrans" cxnId="{B71A55F1-DF80-4B63-BA60-48039A8CB7EE}">
      <dgm:prSet/>
      <dgm:spPr/>
      <dgm:t>
        <a:bodyPr/>
        <a:lstStyle/>
        <a:p>
          <a:endParaRPr lang="en-US"/>
        </a:p>
      </dgm:t>
    </dgm:pt>
    <dgm:pt modelId="{D56C68B9-31D8-482C-B506-02B6DFA7B624}" type="sibTrans" cxnId="{B71A55F1-DF80-4B63-BA60-48039A8CB7EE}">
      <dgm:prSet/>
      <dgm:spPr/>
      <dgm:t>
        <a:bodyPr/>
        <a:lstStyle/>
        <a:p>
          <a:endParaRPr lang="en-US"/>
        </a:p>
      </dgm:t>
    </dgm:pt>
    <dgm:pt modelId="{3632C237-BFA8-4867-A3FF-15C6AC79A795}">
      <dgm:prSet custT="1"/>
      <dgm:spPr>
        <a:solidFill>
          <a:srgbClr val="C00000"/>
        </a:solidFill>
      </dgm:spPr>
      <dgm:t>
        <a:bodyPr/>
        <a:lstStyle/>
        <a:p>
          <a:r>
            <a:rPr lang="hr-HR" sz="1400" b="1" dirty="0"/>
            <a:t>Nadzor paketa mjera potpore</a:t>
          </a:r>
        </a:p>
      </dgm:t>
    </dgm:pt>
    <dgm:pt modelId="{D2D42FDA-423B-48BC-8AB8-80AF97F415B2}" type="parTrans" cxnId="{FC1000A0-BE64-4B40-9764-392D485E8290}">
      <dgm:prSet/>
      <dgm:spPr/>
      <dgm:t>
        <a:bodyPr/>
        <a:lstStyle/>
        <a:p>
          <a:endParaRPr lang="en-US"/>
        </a:p>
      </dgm:t>
    </dgm:pt>
    <dgm:pt modelId="{195340D0-2648-4E1F-972B-5BF22D0489DE}" type="sibTrans" cxnId="{FC1000A0-BE64-4B40-9764-392D485E8290}">
      <dgm:prSet/>
      <dgm:spPr/>
      <dgm:t>
        <a:bodyPr/>
        <a:lstStyle/>
        <a:p>
          <a:endParaRPr lang="en-US"/>
        </a:p>
      </dgm:t>
    </dgm:pt>
    <dgm:pt modelId="{03F9FD95-FD05-441F-A581-F9C259F02B72}" type="pres">
      <dgm:prSet presAssocID="{26148280-649C-470D-A228-4D270721271F}" presName="compositeShape" presStyleCnt="0">
        <dgm:presLayoutVars>
          <dgm:chMax val="7"/>
          <dgm:dir/>
          <dgm:resizeHandles val="exact"/>
        </dgm:presLayoutVars>
      </dgm:prSet>
      <dgm:spPr/>
    </dgm:pt>
    <dgm:pt modelId="{C8583B5D-205C-4167-B790-2EF94BECB448}" type="pres">
      <dgm:prSet presAssocID="{26148280-649C-470D-A228-4D270721271F}" presName="wedge1" presStyleLbl="node1" presStyleIdx="0" presStyleCnt="3"/>
      <dgm:spPr/>
    </dgm:pt>
    <dgm:pt modelId="{BAF6A4A3-DB38-4812-90DF-615540AD9C7B}" type="pres">
      <dgm:prSet presAssocID="{26148280-649C-470D-A228-4D270721271F}" presName="dummy1a" presStyleCnt="0"/>
      <dgm:spPr/>
    </dgm:pt>
    <dgm:pt modelId="{D7D86540-6F00-4FA5-8971-5128513492EF}" type="pres">
      <dgm:prSet presAssocID="{26148280-649C-470D-A228-4D270721271F}" presName="dummy1b" presStyleCnt="0"/>
      <dgm:spPr/>
    </dgm:pt>
    <dgm:pt modelId="{533BC7E7-4BF7-4ADF-AC51-B51738793F30}" type="pres">
      <dgm:prSet presAssocID="{26148280-649C-470D-A228-4D270721271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0FAB813-8A6D-40A5-8470-D734C900D9C8}" type="pres">
      <dgm:prSet presAssocID="{26148280-649C-470D-A228-4D270721271F}" presName="wedge2" presStyleLbl="node1" presStyleIdx="1" presStyleCnt="3"/>
      <dgm:spPr/>
    </dgm:pt>
    <dgm:pt modelId="{CA7B7555-D639-4BD0-8CF8-D649D43AFB4C}" type="pres">
      <dgm:prSet presAssocID="{26148280-649C-470D-A228-4D270721271F}" presName="dummy2a" presStyleCnt="0"/>
      <dgm:spPr/>
    </dgm:pt>
    <dgm:pt modelId="{17B17F3A-B268-4AF3-9961-1699C40E06E0}" type="pres">
      <dgm:prSet presAssocID="{26148280-649C-470D-A228-4D270721271F}" presName="dummy2b" presStyleCnt="0"/>
      <dgm:spPr/>
    </dgm:pt>
    <dgm:pt modelId="{DAFE99EE-9035-41EF-82A7-E0E28F5BC62C}" type="pres">
      <dgm:prSet presAssocID="{26148280-649C-470D-A228-4D270721271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EA9EEA94-85E6-469C-AE26-F53A57310983}" type="pres">
      <dgm:prSet presAssocID="{26148280-649C-470D-A228-4D270721271F}" presName="wedge3" presStyleLbl="node1" presStyleIdx="2" presStyleCnt="3"/>
      <dgm:spPr/>
    </dgm:pt>
    <dgm:pt modelId="{31830DCB-DA83-407C-9CF2-03D984ACB895}" type="pres">
      <dgm:prSet presAssocID="{26148280-649C-470D-A228-4D270721271F}" presName="dummy3a" presStyleCnt="0"/>
      <dgm:spPr/>
    </dgm:pt>
    <dgm:pt modelId="{DFEC086B-18AE-4B4C-A2B1-7F48895450F4}" type="pres">
      <dgm:prSet presAssocID="{26148280-649C-470D-A228-4D270721271F}" presName="dummy3b" presStyleCnt="0"/>
      <dgm:spPr/>
    </dgm:pt>
    <dgm:pt modelId="{3705B2A1-C83B-44AE-B9AC-9BD5C447075C}" type="pres">
      <dgm:prSet presAssocID="{26148280-649C-470D-A228-4D270721271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C4814AD3-2E75-4A72-892F-90D1BAD5985F}" type="pres">
      <dgm:prSet presAssocID="{00525D26-8C06-4041-99D3-50CD820E0E72}" presName="arrowWedge1" presStyleLbl="fgSibTrans2D1" presStyleIdx="0" presStyleCnt="3"/>
      <dgm:spPr>
        <a:solidFill>
          <a:schemeClr val="accent5">
            <a:lumMod val="40000"/>
            <a:lumOff val="60000"/>
          </a:schemeClr>
        </a:solidFill>
      </dgm:spPr>
    </dgm:pt>
    <dgm:pt modelId="{4C98E8E3-114B-4DFC-BEA2-3FCDA98BD935}" type="pres">
      <dgm:prSet presAssocID="{D56C68B9-31D8-482C-B506-02B6DFA7B624}" presName="arrowWedge2" presStyleLbl="fgSibTrans2D1" presStyleIdx="1" presStyleCnt="3"/>
      <dgm:spPr/>
    </dgm:pt>
    <dgm:pt modelId="{A8B8220D-8934-4112-A78D-CB408CFFE3D7}" type="pres">
      <dgm:prSet presAssocID="{195340D0-2648-4E1F-972B-5BF22D0489DE}" presName="arrowWedge3" presStyleLbl="fgSibTrans2D1" presStyleIdx="2" presStyleCnt="3"/>
      <dgm:spPr>
        <a:solidFill>
          <a:schemeClr val="accent4">
            <a:lumMod val="40000"/>
            <a:lumOff val="60000"/>
          </a:schemeClr>
        </a:solidFill>
      </dgm:spPr>
    </dgm:pt>
  </dgm:ptLst>
  <dgm:cxnLst>
    <dgm:cxn modelId="{C8217B1B-1C6F-417C-B83F-210D10C459DF}" type="presOf" srcId="{3632C237-BFA8-4867-A3FF-15C6AC79A795}" destId="{EA9EEA94-85E6-469C-AE26-F53A57310983}" srcOrd="0" destOrd="0" presId="urn:microsoft.com/office/officeart/2005/8/layout/cycle8"/>
    <dgm:cxn modelId="{C25C3960-F444-4817-A5E6-FE722794593C}" type="presOf" srcId="{4926E5BC-7101-408C-9E34-2057A35DC36E}" destId="{C8583B5D-205C-4167-B790-2EF94BECB448}" srcOrd="0" destOrd="0" presId="urn:microsoft.com/office/officeart/2005/8/layout/cycle8"/>
    <dgm:cxn modelId="{C63C7341-FBC5-43C3-8DB7-968E62A72F85}" type="presOf" srcId="{DD884215-AD08-4F20-9F90-957E5192E1B7}" destId="{30FAB813-8A6D-40A5-8470-D734C900D9C8}" srcOrd="0" destOrd="0" presId="urn:microsoft.com/office/officeart/2005/8/layout/cycle8"/>
    <dgm:cxn modelId="{6C99BF76-CE3B-4E05-8758-A4C72C290F15}" type="presOf" srcId="{4926E5BC-7101-408C-9E34-2057A35DC36E}" destId="{533BC7E7-4BF7-4ADF-AC51-B51738793F30}" srcOrd="1" destOrd="0" presId="urn:microsoft.com/office/officeart/2005/8/layout/cycle8"/>
    <dgm:cxn modelId="{90E3A69B-6DBD-4B6A-8CF5-2362D9B14FCB}" srcId="{26148280-649C-470D-A228-4D270721271F}" destId="{4926E5BC-7101-408C-9E34-2057A35DC36E}" srcOrd="0" destOrd="0" parTransId="{44CDF5B7-CFE1-40A9-A949-1119E0E8688B}" sibTransId="{00525D26-8C06-4041-99D3-50CD820E0E72}"/>
    <dgm:cxn modelId="{FC1000A0-BE64-4B40-9764-392D485E8290}" srcId="{26148280-649C-470D-A228-4D270721271F}" destId="{3632C237-BFA8-4867-A3FF-15C6AC79A795}" srcOrd="2" destOrd="0" parTransId="{D2D42FDA-423B-48BC-8AB8-80AF97F415B2}" sibTransId="{195340D0-2648-4E1F-972B-5BF22D0489DE}"/>
    <dgm:cxn modelId="{EAAD70C8-FF44-4F26-9EE7-E9B934671F74}" type="presOf" srcId="{3632C237-BFA8-4867-A3FF-15C6AC79A795}" destId="{3705B2A1-C83B-44AE-B9AC-9BD5C447075C}" srcOrd="1" destOrd="0" presId="urn:microsoft.com/office/officeart/2005/8/layout/cycle8"/>
    <dgm:cxn modelId="{07DA64CC-3A07-427D-BAAC-E49DCE0EA45E}" type="presOf" srcId="{26148280-649C-470D-A228-4D270721271F}" destId="{03F9FD95-FD05-441F-A581-F9C259F02B72}" srcOrd="0" destOrd="0" presId="urn:microsoft.com/office/officeart/2005/8/layout/cycle8"/>
    <dgm:cxn modelId="{4E9C70D3-8FBF-4E7F-B3F8-54D8B977719D}" type="presOf" srcId="{DD884215-AD08-4F20-9F90-957E5192E1B7}" destId="{DAFE99EE-9035-41EF-82A7-E0E28F5BC62C}" srcOrd="1" destOrd="0" presId="urn:microsoft.com/office/officeart/2005/8/layout/cycle8"/>
    <dgm:cxn modelId="{B71A55F1-DF80-4B63-BA60-48039A8CB7EE}" srcId="{26148280-649C-470D-A228-4D270721271F}" destId="{DD884215-AD08-4F20-9F90-957E5192E1B7}" srcOrd="1" destOrd="0" parTransId="{5196BEED-1406-43E3-A5E5-639F1FD13793}" sibTransId="{D56C68B9-31D8-482C-B506-02B6DFA7B624}"/>
    <dgm:cxn modelId="{2454141D-E899-45F2-B1A8-32B37FED81C2}" type="presParOf" srcId="{03F9FD95-FD05-441F-A581-F9C259F02B72}" destId="{C8583B5D-205C-4167-B790-2EF94BECB448}" srcOrd="0" destOrd="0" presId="urn:microsoft.com/office/officeart/2005/8/layout/cycle8"/>
    <dgm:cxn modelId="{ED729ECD-BCC7-451A-A4B2-1299B71FB4E1}" type="presParOf" srcId="{03F9FD95-FD05-441F-A581-F9C259F02B72}" destId="{BAF6A4A3-DB38-4812-90DF-615540AD9C7B}" srcOrd="1" destOrd="0" presId="urn:microsoft.com/office/officeart/2005/8/layout/cycle8"/>
    <dgm:cxn modelId="{E2FA7604-6755-48A9-A066-695422BB007C}" type="presParOf" srcId="{03F9FD95-FD05-441F-A581-F9C259F02B72}" destId="{D7D86540-6F00-4FA5-8971-5128513492EF}" srcOrd="2" destOrd="0" presId="urn:microsoft.com/office/officeart/2005/8/layout/cycle8"/>
    <dgm:cxn modelId="{6E3788BC-065A-4A6C-899C-7158081648D6}" type="presParOf" srcId="{03F9FD95-FD05-441F-A581-F9C259F02B72}" destId="{533BC7E7-4BF7-4ADF-AC51-B51738793F30}" srcOrd="3" destOrd="0" presId="urn:microsoft.com/office/officeart/2005/8/layout/cycle8"/>
    <dgm:cxn modelId="{BF200ED3-8F0D-4E1E-8DBD-2B58DF9BD501}" type="presParOf" srcId="{03F9FD95-FD05-441F-A581-F9C259F02B72}" destId="{30FAB813-8A6D-40A5-8470-D734C900D9C8}" srcOrd="4" destOrd="0" presId="urn:microsoft.com/office/officeart/2005/8/layout/cycle8"/>
    <dgm:cxn modelId="{8AC6DA24-8552-4945-BD4A-B41090F6D900}" type="presParOf" srcId="{03F9FD95-FD05-441F-A581-F9C259F02B72}" destId="{CA7B7555-D639-4BD0-8CF8-D649D43AFB4C}" srcOrd="5" destOrd="0" presId="urn:microsoft.com/office/officeart/2005/8/layout/cycle8"/>
    <dgm:cxn modelId="{FEE6C8FA-7114-425A-926B-FF865268561F}" type="presParOf" srcId="{03F9FD95-FD05-441F-A581-F9C259F02B72}" destId="{17B17F3A-B268-4AF3-9961-1699C40E06E0}" srcOrd="6" destOrd="0" presId="urn:microsoft.com/office/officeart/2005/8/layout/cycle8"/>
    <dgm:cxn modelId="{AA00A8FF-466A-4B54-9119-205E3FEDE0AA}" type="presParOf" srcId="{03F9FD95-FD05-441F-A581-F9C259F02B72}" destId="{DAFE99EE-9035-41EF-82A7-E0E28F5BC62C}" srcOrd="7" destOrd="0" presId="urn:microsoft.com/office/officeart/2005/8/layout/cycle8"/>
    <dgm:cxn modelId="{2545423D-4C33-4047-A145-6B9EA925F6CC}" type="presParOf" srcId="{03F9FD95-FD05-441F-A581-F9C259F02B72}" destId="{EA9EEA94-85E6-469C-AE26-F53A57310983}" srcOrd="8" destOrd="0" presId="urn:microsoft.com/office/officeart/2005/8/layout/cycle8"/>
    <dgm:cxn modelId="{B9CCA9CA-1F69-4F41-ABD5-215BFA497083}" type="presParOf" srcId="{03F9FD95-FD05-441F-A581-F9C259F02B72}" destId="{31830DCB-DA83-407C-9CF2-03D984ACB895}" srcOrd="9" destOrd="0" presId="urn:microsoft.com/office/officeart/2005/8/layout/cycle8"/>
    <dgm:cxn modelId="{DFD9974B-1DD4-415C-9398-63F3BDBA6B70}" type="presParOf" srcId="{03F9FD95-FD05-441F-A581-F9C259F02B72}" destId="{DFEC086B-18AE-4B4C-A2B1-7F48895450F4}" srcOrd="10" destOrd="0" presId="urn:microsoft.com/office/officeart/2005/8/layout/cycle8"/>
    <dgm:cxn modelId="{A594FB24-52A9-4639-ABE9-597DEC239B4C}" type="presParOf" srcId="{03F9FD95-FD05-441F-A581-F9C259F02B72}" destId="{3705B2A1-C83B-44AE-B9AC-9BD5C447075C}" srcOrd="11" destOrd="0" presId="urn:microsoft.com/office/officeart/2005/8/layout/cycle8"/>
    <dgm:cxn modelId="{A8884CEA-CD62-4DB2-A556-FB123A5F82C1}" type="presParOf" srcId="{03F9FD95-FD05-441F-A581-F9C259F02B72}" destId="{C4814AD3-2E75-4A72-892F-90D1BAD5985F}" srcOrd="12" destOrd="0" presId="urn:microsoft.com/office/officeart/2005/8/layout/cycle8"/>
    <dgm:cxn modelId="{012D8A29-9817-4B2B-8BAC-39B4E1812FD1}" type="presParOf" srcId="{03F9FD95-FD05-441F-A581-F9C259F02B72}" destId="{4C98E8E3-114B-4DFC-BEA2-3FCDA98BD935}" srcOrd="13" destOrd="0" presId="urn:microsoft.com/office/officeart/2005/8/layout/cycle8"/>
    <dgm:cxn modelId="{0BEF61B2-973E-4412-9A81-E6A4A511054A}" type="presParOf" srcId="{03F9FD95-FD05-441F-A581-F9C259F02B72}" destId="{A8B8220D-8934-4112-A78D-CB408CFFE3D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86670D-6F3A-4598-AAFD-7F68FFDF427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0E21C4-7736-47AC-BDC7-CA9BA9D35275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r-HR"/>
            <a:t>Osiguravanje temeljitog ispitivanja od strane parlamenta i osiguravanje zakonske autorizacije</a:t>
          </a:r>
        </a:p>
      </dgm:t>
    </dgm:pt>
    <dgm:pt modelId="{562EC4BD-FB83-4526-808B-3AED3A7965A1}" type="parTrans" cxnId="{56140680-6D04-40F9-9D49-89169C2D7705}">
      <dgm:prSet/>
      <dgm:spPr/>
      <dgm:t>
        <a:bodyPr/>
        <a:lstStyle/>
        <a:p>
          <a:endParaRPr lang="en-US"/>
        </a:p>
      </dgm:t>
    </dgm:pt>
    <dgm:pt modelId="{C169091A-0FB2-4A0D-B368-9C741144CDBD}" type="sibTrans" cxnId="{56140680-6D04-40F9-9D49-89169C2D7705}">
      <dgm:prSet/>
      <dgm:spPr/>
      <dgm:t>
        <a:bodyPr/>
        <a:lstStyle/>
        <a:p>
          <a:endParaRPr lang="en-US"/>
        </a:p>
      </dgm:t>
    </dgm:pt>
    <dgm:pt modelId="{C11FB9C9-DFA9-4AC1-8624-46B8C6A93E54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r-HR"/>
            <a:t>Određivanje proračunskih mjera povezanih s jasnim kriterijima prihvatljivosti</a:t>
          </a:r>
        </a:p>
      </dgm:t>
    </dgm:pt>
    <dgm:pt modelId="{072AC956-1D2D-4C28-8AF1-60C3B1DF5C19}" type="parTrans" cxnId="{3BCB4C6C-542A-49A4-B8EF-1A739A2B981B}">
      <dgm:prSet/>
      <dgm:spPr/>
      <dgm:t>
        <a:bodyPr/>
        <a:lstStyle/>
        <a:p>
          <a:endParaRPr lang="en-US"/>
        </a:p>
      </dgm:t>
    </dgm:pt>
    <dgm:pt modelId="{739277B9-4DDC-4456-A295-E8E17ABAE782}" type="sibTrans" cxnId="{3BCB4C6C-542A-49A4-B8EF-1A739A2B981B}">
      <dgm:prSet/>
      <dgm:spPr/>
      <dgm:t>
        <a:bodyPr/>
        <a:lstStyle/>
        <a:p>
          <a:endParaRPr lang="en-US"/>
        </a:p>
      </dgm:t>
    </dgm:pt>
    <dgm:pt modelId="{26174C01-9DDC-4F9E-B95E-2B7DBB3820A3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r-HR"/>
            <a:t>Utvrđivanje jasnih ciljeva javnih politika i pokazatelja učinaka za olakšavanje </a:t>
          </a:r>
          <a:r>
            <a:rPr lang="hr-HR" i="1"/>
            <a:t>ex-post </a:t>
          </a:r>
          <a:r>
            <a:rPr lang="hr-HR"/>
            <a:t>procjene utjecaja </a:t>
          </a:r>
        </a:p>
      </dgm:t>
    </dgm:pt>
    <dgm:pt modelId="{DD9AD945-019B-4BA8-9CED-F6EC1398AB73}" type="parTrans" cxnId="{1B352727-57D7-4B41-A613-39CC7F75BCCB}">
      <dgm:prSet/>
      <dgm:spPr/>
      <dgm:t>
        <a:bodyPr/>
        <a:lstStyle/>
        <a:p>
          <a:endParaRPr lang="en-US"/>
        </a:p>
      </dgm:t>
    </dgm:pt>
    <dgm:pt modelId="{1AD56788-7D1B-4A77-B235-DAC67B0F94DA}" type="sibTrans" cxnId="{1B352727-57D7-4B41-A613-39CC7F75BCCB}">
      <dgm:prSet/>
      <dgm:spPr/>
      <dgm:t>
        <a:bodyPr/>
        <a:lstStyle/>
        <a:p>
          <a:endParaRPr lang="en-US"/>
        </a:p>
      </dgm:t>
    </dgm:pt>
    <dgm:pt modelId="{C6E68565-D2E8-41A5-8E12-0D1F71489361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r-HR"/>
            <a:t>Procjena i objavljivanje utjecaja krize na javne financije i gospodarstvo </a:t>
          </a:r>
        </a:p>
      </dgm:t>
    </dgm:pt>
    <dgm:pt modelId="{3385E734-07EC-42E5-BC9C-52AF036DBA05}" type="parTrans" cxnId="{98EE828E-6228-438C-A841-D284F5B86F91}">
      <dgm:prSet/>
      <dgm:spPr/>
      <dgm:t>
        <a:bodyPr/>
        <a:lstStyle/>
        <a:p>
          <a:endParaRPr lang="en-US"/>
        </a:p>
      </dgm:t>
    </dgm:pt>
    <dgm:pt modelId="{8032059D-8622-47FF-8F3D-B8ED44767148}" type="sibTrans" cxnId="{98EE828E-6228-438C-A841-D284F5B86F91}">
      <dgm:prSet/>
      <dgm:spPr/>
      <dgm:t>
        <a:bodyPr/>
        <a:lstStyle/>
        <a:p>
          <a:endParaRPr lang="en-US"/>
        </a:p>
      </dgm:t>
    </dgm:pt>
    <dgm:pt modelId="{48B32FC3-0435-48FC-AF26-71DD78FB4D8C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r-HR"/>
            <a:t>Savjetovanje s ključnim sudionicima kako bi se osigurao odgovarajući dizajn i ciljanje političkih mjera </a:t>
          </a:r>
        </a:p>
      </dgm:t>
    </dgm:pt>
    <dgm:pt modelId="{96AE6FDD-9D9C-4822-A082-07CC94A98CDA}" type="parTrans" cxnId="{4F8AB5E7-D89E-4D57-820F-8AB73CCEDDDC}">
      <dgm:prSet/>
      <dgm:spPr/>
      <dgm:t>
        <a:bodyPr/>
        <a:lstStyle/>
        <a:p>
          <a:endParaRPr lang="en-US"/>
        </a:p>
      </dgm:t>
    </dgm:pt>
    <dgm:pt modelId="{1ABB0298-0EA5-400A-A63F-5E0E7713CEAF}" type="sibTrans" cxnId="{4F8AB5E7-D89E-4D57-820F-8AB73CCEDDDC}">
      <dgm:prSet/>
      <dgm:spPr/>
      <dgm:t>
        <a:bodyPr/>
        <a:lstStyle/>
        <a:p>
          <a:endParaRPr lang="en-US"/>
        </a:p>
      </dgm:t>
    </dgm:pt>
    <dgm:pt modelId="{53DFEE45-3882-4ABE-AD77-5BBC3D940018}" type="pres">
      <dgm:prSet presAssocID="{6186670D-6F3A-4598-AAFD-7F68FFDF4271}" presName="linear" presStyleCnt="0">
        <dgm:presLayoutVars>
          <dgm:animLvl val="lvl"/>
          <dgm:resizeHandles val="exact"/>
        </dgm:presLayoutVars>
      </dgm:prSet>
      <dgm:spPr/>
    </dgm:pt>
    <dgm:pt modelId="{0E847DC7-0B1C-4E16-A7F3-4276B0AADB50}" type="pres">
      <dgm:prSet presAssocID="{710E21C4-7736-47AC-BDC7-CA9BA9D3527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F84687F-17C6-40E9-AF9D-52948A6E7BB0}" type="pres">
      <dgm:prSet presAssocID="{C169091A-0FB2-4A0D-B368-9C741144CDBD}" presName="spacer" presStyleCnt="0"/>
      <dgm:spPr/>
    </dgm:pt>
    <dgm:pt modelId="{28FAE58C-6D64-4722-8A02-15C87E710955}" type="pres">
      <dgm:prSet presAssocID="{C11FB9C9-DFA9-4AC1-8624-46B8C6A93E5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5C55941-9850-4B38-9525-A110BAE4B133}" type="pres">
      <dgm:prSet presAssocID="{739277B9-4DDC-4456-A295-E8E17ABAE782}" presName="spacer" presStyleCnt="0"/>
      <dgm:spPr/>
    </dgm:pt>
    <dgm:pt modelId="{DA39AA3A-F392-40DB-A0A1-09E851A475C4}" type="pres">
      <dgm:prSet presAssocID="{26174C01-9DDC-4F9E-B95E-2B7DBB3820A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3B7815D-3C40-4C7C-BF55-69331CF28A63}" type="pres">
      <dgm:prSet presAssocID="{1AD56788-7D1B-4A77-B235-DAC67B0F94DA}" presName="spacer" presStyleCnt="0"/>
      <dgm:spPr/>
    </dgm:pt>
    <dgm:pt modelId="{F60E6340-191F-4C1D-8C6C-6F72AAEF2E02}" type="pres">
      <dgm:prSet presAssocID="{C6E68565-D2E8-41A5-8E12-0D1F7148936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3CAC4D3-D8FE-4D52-8DAE-DBF654982656}" type="pres">
      <dgm:prSet presAssocID="{8032059D-8622-47FF-8F3D-B8ED44767148}" presName="spacer" presStyleCnt="0"/>
      <dgm:spPr/>
    </dgm:pt>
    <dgm:pt modelId="{C1AC40D5-4207-4718-BE2E-B54B3408AC9C}" type="pres">
      <dgm:prSet presAssocID="{48B32FC3-0435-48FC-AF26-71DD78FB4D8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DB33523-E6A5-4B6C-91BF-855CD33038EC}" type="presOf" srcId="{C11FB9C9-DFA9-4AC1-8624-46B8C6A93E54}" destId="{28FAE58C-6D64-4722-8A02-15C87E710955}" srcOrd="0" destOrd="0" presId="urn:microsoft.com/office/officeart/2005/8/layout/vList2"/>
    <dgm:cxn modelId="{1B352727-57D7-4B41-A613-39CC7F75BCCB}" srcId="{6186670D-6F3A-4598-AAFD-7F68FFDF4271}" destId="{26174C01-9DDC-4F9E-B95E-2B7DBB3820A3}" srcOrd="2" destOrd="0" parTransId="{DD9AD945-019B-4BA8-9CED-F6EC1398AB73}" sibTransId="{1AD56788-7D1B-4A77-B235-DAC67B0F94DA}"/>
    <dgm:cxn modelId="{A964522A-7A64-43D7-9107-C5388178F8F6}" type="presOf" srcId="{26174C01-9DDC-4F9E-B95E-2B7DBB3820A3}" destId="{DA39AA3A-F392-40DB-A0A1-09E851A475C4}" srcOrd="0" destOrd="0" presId="urn:microsoft.com/office/officeart/2005/8/layout/vList2"/>
    <dgm:cxn modelId="{3ACEF834-1354-44BD-B10B-12022D1718F9}" type="presOf" srcId="{710E21C4-7736-47AC-BDC7-CA9BA9D35275}" destId="{0E847DC7-0B1C-4E16-A7F3-4276B0AADB50}" srcOrd="0" destOrd="0" presId="urn:microsoft.com/office/officeart/2005/8/layout/vList2"/>
    <dgm:cxn modelId="{0F2C4867-D9FE-45C6-AE27-92319257164E}" type="presOf" srcId="{C6E68565-D2E8-41A5-8E12-0D1F71489361}" destId="{F60E6340-191F-4C1D-8C6C-6F72AAEF2E02}" srcOrd="0" destOrd="0" presId="urn:microsoft.com/office/officeart/2005/8/layout/vList2"/>
    <dgm:cxn modelId="{3BCB4C6C-542A-49A4-B8EF-1A739A2B981B}" srcId="{6186670D-6F3A-4598-AAFD-7F68FFDF4271}" destId="{C11FB9C9-DFA9-4AC1-8624-46B8C6A93E54}" srcOrd="1" destOrd="0" parTransId="{072AC956-1D2D-4C28-8AF1-60C3B1DF5C19}" sibTransId="{739277B9-4DDC-4456-A295-E8E17ABAE782}"/>
    <dgm:cxn modelId="{3C26FC52-AB5F-4D1E-B54A-ECFA730C07A2}" type="presOf" srcId="{48B32FC3-0435-48FC-AF26-71DD78FB4D8C}" destId="{C1AC40D5-4207-4718-BE2E-B54B3408AC9C}" srcOrd="0" destOrd="0" presId="urn:microsoft.com/office/officeart/2005/8/layout/vList2"/>
    <dgm:cxn modelId="{56140680-6D04-40F9-9D49-89169C2D7705}" srcId="{6186670D-6F3A-4598-AAFD-7F68FFDF4271}" destId="{710E21C4-7736-47AC-BDC7-CA9BA9D35275}" srcOrd="0" destOrd="0" parTransId="{562EC4BD-FB83-4526-808B-3AED3A7965A1}" sibTransId="{C169091A-0FB2-4A0D-B368-9C741144CDBD}"/>
    <dgm:cxn modelId="{98EE828E-6228-438C-A841-D284F5B86F91}" srcId="{6186670D-6F3A-4598-AAFD-7F68FFDF4271}" destId="{C6E68565-D2E8-41A5-8E12-0D1F71489361}" srcOrd="3" destOrd="0" parTransId="{3385E734-07EC-42E5-BC9C-52AF036DBA05}" sibTransId="{8032059D-8622-47FF-8F3D-B8ED44767148}"/>
    <dgm:cxn modelId="{BBF195D8-15EC-45C8-B4E5-79EE7B36688E}" type="presOf" srcId="{6186670D-6F3A-4598-AAFD-7F68FFDF4271}" destId="{53DFEE45-3882-4ABE-AD77-5BBC3D940018}" srcOrd="0" destOrd="0" presId="urn:microsoft.com/office/officeart/2005/8/layout/vList2"/>
    <dgm:cxn modelId="{4F8AB5E7-D89E-4D57-820F-8AB73CCEDDDC}" srcId="{6186670D-6F3A-4598-AAFD-7F68FFDF4271}" destId="{48B32FC3-0435-48FC-AF26-71DD78FB4D8C}" srcOrd="4" destOrd="0" parTransId="{96AE6FDD-9D9C-4822-A082-07CC94A98CDA}" sibTransId="{1ABB0298-0EA5-400A-A63F-5E0E7713CEAF}"/>
    <dgm:cxn modelId="{6382DE43-8B6B-4732-A4AA-3A5D1930BE5F}" type="presParOf" srcId="{53DFEE45-3882-4ABE-AD77-5BBC3D940018}" destId="{0E847DC7-0B1C-4E16-A7F3-4276B0AADB50}" srcOrd="0" destOrd="0" presId="urn:microsoft.com/office/officeart/2005/8/layout/vList2"/>
    <dgm:cxn modelId="{B8FAD794-41C5-430C-84A6-4C1762D2C400}" type="presParOf" srcId="{53DFEE45-3882-4ABE-AD77-5BBC3D940018}" destId="{3F84687F-17C6-40E9-AF9D-52948A6E7BB0}" srcOrd="1" destOrd="0" presId="urn:microsoft.com/office/officeart/2005/8/layout/vList2"/>
    <dgm:cxn modelId="{ACA33570-755E-411C-A85B-96F602A062C9}" type="presParOf" srcId="{53DFEE45-3882-4ABE-AD77-5BBC3D940018}" destId="{28FAE58C-6D64-4722-8A02-15C87E710955}" srcOrd="2" destOrd="0" presId="urn:microsoft.com/office/officeart/2005/8/layout/vList2"/>
    <dgm:cxn modelId="{C480ECCB-219E-4AEA-B0E0-22A0F3DEC150}" type="presParOf" srcId="{53DFEE45-3882-4ABE-AD77-5BBC3D940018}" destId="{45C55941-9850-4B38-9525-A110BAE4B133}" srcOrd="3" destOrd="0" presId="urn:microsoft.com/office/officeart/2005/8/layout/vList2"/>
    <dgm:cxn modelId="{FDFD4781-4D3E-4419-9F40-A546C6B4B984}" type="presParOf" srcId="{53DFEE45-3882-4ABE-AD77-5BBC3D940018}" destId="{DA39AA3A-F392-40DB-A0A1-09E851A475C4}" srcOrd="4" destOrd="0" presId="urn:microsoft.com/office/officeart/2005/8/layout/vList2"/>
    <dgm:cxn modelId="{B471F01C-6E99-49D5-AA90-13C78678F50B}" type="presParOf" srcId="{53DFEE45-3882-4ABE-AD77-5BBC3D940018}" destId="{53B7815D-3C40-4C7C-BF55-69331CF28A63}" srcOrd="5" destOrd="0" presId="urn:microsoft.com/office/officeart/2005/8/layout/vList2"/>
    <dgm:cxn modelId="{13CACBEF-6855-4AF7-A418-09A68AD67E29}" type="presParOf" srcId="{53DFEE45-3882-4ABE-AD77-5BBC3D940018}" destId="{F60E6340-191F-4C1D-8C6C-6F72AAEF2E02}" srcOrd="6" destOrd="0" presId="urn:microsoft.com/office/officeart/2005/8/layout/vList2"/>
    <dgm:cxn modelId="{2FB604C1-DDE8-4DE4-B566-24C1D7A2A6DE}" type="presParOf" srcId="{53DFEE45-3882-4ABE-AD77-5BBC3D940018}" destId="{33CAC4D3-D8FE-4D52-8DAE-DBF654982656}" srcOrd="7" destOrd="0" presId="urn:microsoft.com/office/officeart/2005/8/layout/vList2"/>
    <dgm:cxn modelId="{F526AFC2-0934-4054-8682-FA7EA6D86E0C}" type="presParOf" srcId="{53DFEE45-3882-4ABE-AD77-5BBC3D940018}" destId="{C1AC40D5-4207-4718-BE2E-B54B3408AC9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7DCEA8-DB77-44AD-8957-5D7A5791CC1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16C098-881C-4DCB-A83A-DE574816D74A}">
      <dgm:prSet custT="1"/>
      <dgm:spPr/>
      <dgm:t>
        <a:bodyPr/>
        <a:lstStyle/>
        <a:p>
          <a:r>
            <a:rPr lang="hr-HR" sz="1400"/>
            <a:t>Praćenje dodatne potrošnje povezane s koronavirusnom bolesti COVID-19 s pomoću predviđenih programa</a:t>
          </a:r>
        </a:p>
      </dgm:t>
    </dgm:pt>
    <dgm:pt modelId="{F624F560-E420-4F29-8072-5067AE48DF4B}" type="parTrans" cxnId="{6BC29491-1806-4123-8EF7-E4EE6E9114C3}">
      <dgm:prSet/>
      <dgm:spPr/>
      <dgm:t>
        <a:bodyPr/>
        <a:lstStyle/>
        <a:p>
          <a:endParaRPr lang="en-US"/>
        </a:p>
      </dgm:t>
    </dgm:pt>
    <dgm:pt modelId="{528327A1-99DA-48F2-A673-CCA1722324F8}" type="sibTrans" cxnId="{6BC29491-1806-4123-8EF7-E4EE6E9114C3}">
      <dgm:prSet/>
      <dgm:spPr/>
      <dgm:t>
        <a:bodyPr/>
        <a:lstStyle/>
        <a:p>
          <a:endParaRPr lang="en-US"/>
        </a:p>
      </dgm:t>
    </dgm:pt>
    <dgm:pt modelId="{28160072-DDE3-4B4D-BD60-674B8C9FB806}">
      <dgm:prSet custT="1"/>
      <dgm:spPr/>
      <dgm:t>
        <a:bodyPr/>
        <a:lstStyle/>
        <a:p>
          <a:r>
            <a:rPr lang="hr-HR" sz="1400"/>
            <a:t>Usmjeravanje donatorskih sredstava kroz proračun na potpuno transparentan način</a:t>
          </a:r>
        </a:p>
      </dgm:t>
    </dgm:pt>
    <dgm:pt modelId="{700266EB-22ED-4EAB-AFDA-3A5E67E89D28}" type="parTrans" cxnId="{F23FE2DC-0F81-413B-9EB4-873EB8E938E7}">
      <dgm:prSet/>
      <dgm:spPr/>
      <dgm:t>
        <a:bodyPr/>
        <a:lstStyle/>
        <a:p>
          <a:endParaRPr lang="en-US"/>
        </a:p>
      </dgm:t>
    </dgm:pt>
    <dgm:pt modelId="{C0DA4F56-DB4B-47B6-ACCD-93204F6ECF7D}" type="sibTrans" cxnId="{F23FE2DC-0F81-413B-9EB4-873EB8E938E7}">
      <dgm:prSet/>
      <dgm:spPr/>
      <dgm:t>
        <a:bodyPr/>
        <a:lstStyle/>
        <a:p>
          <a:endParaRPr lang="en-US"/>
        </a:p>
      </dgm:t>
    </dgm:pt>
    <dgm:pt modelId="{E973B410-0B81-459F-B1AA-11F0A95AF634}">
      <dgm:prSet custT="1"/>
      <dgm:spPr/>
      <dgm:t>
        <a:bodyPr/>
        <a:lstStyle/>
        <a:p>
          <a:r>
            <a:rPr lang="hr-HR" sz="1400"/>
            <a:t>Primjena međunarodnih standarda transparentnosti na provedbu izvanproračunskih mjera</a:t>
          </a:r>
          <a:r>
            <a:rPr lang="hr-HR" sz="500"/>
            <a:t> </a:t>
          </a:r>
        </a:p>
      </dgm:t>
    </dgm:pt>
    <dgm:pt modelId="{8079AB7F-524A-4783-9E4D-43CC485051D1}" type="parTrans" cxnId="{45641CCC-C9D1-49F5-8AD0-2A78BAFDAAF2}">
      <dgm:prSet/>
      <dgm:spPr/>
      <dgm:t>
        <a:bodyPr/>
        <a:lstStyle/>
        <a:p>
          <a:endParaRPr lang="en-US"/>
        </a:p>
      </dgm:t>
    </dgm:pt>
    <dgm:pt modelId="{AF90089D-E356-46D4-8CA1-63A81B221BB4}" type="sibTrans" cxnId="{45641CCC-C9D1-49F5-8AD0-2A78BAFDAAF2}">
      <dgm:prSet/>
      <dgm:spPr/>
      <dgm:t>
        <a:bodyPr/>
        <a:lstStyle/>
        <a:p>
          <a:endParaRPr lang="en-US"/>
        </a:p>
      </dgm:t>
    </dgm:pt>
    <dgm:pt modelId="{C31B95FF-E940-4768-BB9B-9F6EA84699FA}">
      <dgm:prSet custT="1"/>
      <dgm:spPr/>
      <dgm:t>
        <a:bodyPr/>
        <a:lstStyle/>
        <a:p>
          <a:r>
            <a:rPr lang="hr-HR" sz="1400"/>
            <a:t>Jačanje </a:t>
          </a:r>
          <a:r>
            <a:rPr lang="hr-HR" sz="1400" i="1"/>
            <a:t>ex post</a:t>
          </a:r>
          <a:r>
            <a:rPr lang="hr-HR" sz="1400"/>
            <a:t> kontrola</a:t>
          </a:r>
        </a:p>
      </dgm:t>
    </dgm:pt>
    <dgm:pt modelId="{02D506BF-BB32-464E-8668-9594DF07DCEC}" type="parTrans" cxnId="{A2AC688E-78C4-4D40-82E5-3D86B696E3CF}">
      <dgm:prSet/>
      <dgm:spPr/>
      <dgm:t>
        <a:bodyPr/>
        <a:lstStyle/>
        <a:p>
          <a:endParaRPr lang="en-US"/>
        </a:p>
      </dgm:t>
    </dgm:pt>
    <dgm:pt modelId="{ABF40EA5-22C6-4E08-9D8A-3F2AE569DD84}" type="sibTrans" cxnId="{A2AC688E-78C4-4D40-82E5-3D86B696E3CF}">
      <dgm:prSet/>
      <dgm:spPr/>
      <dgm:t>
        <a:bodyPr/>
        <a:lstStyle/>
        <a:p>
          <a:endParaRPr lang="en-US"/>
        </a:p>
      </dgm:t>
    </dgm:pt>
    <dgm:pt modelId="{660A5F19-62CF-4DDF-84AF-7CF3C1B001AB}">
      <dgm:prSet custT="1"/>
      <dgm:spPr/>
      <dgm:t>
        <a:bodyPr/>
        <a:lstStyle/>
        <a:p>
          <a:r>
            <a:rPr lang="hr-HR" sz="1400"/>
            <a:t>Informiranje građana o mjerama javnih politka</a:t>
          </a:r>
        </a:p>
      </dgm:t>
    </dgm:pt>
    <dgm:pt modelId="{55DE3E43-084E-4A02-8D4E-6A0939E0CDDE}" type="parTrans" cxnId="{FB27526A-9D6A-4DFC-AF9C-1C25949100DE}">
      <dgm:prSet/>
      <dgm:spPr/>
      <dgm:t>
        <a:bodyPr/>
        <a:lstStyle/>
        <a:p>
          <a:endParaRPr lang="en-US"/>
        </a:p>
      </dgm:t>
    </dgm:pt>
    <dgm:pt modelId="{6457820F-F716-46A4-8752-43A4D65B4AE1}" type="sibTrans" cxnId="{FB27526A-9D6A-4DFC-AF9C-1C25949100DE}">
      <dgm:prSet/>
      <dgm:spPr/>
      <dgm:t>
        <a:bodyPr/>
        <a:lstStyle/>
        <a:p>
          <a:endParaRPr lang="en-US"/>
        </a:p>
      </dgm:t>
    </dgm:pt>
    <dgm:pt modelId="{DBFDD224-BC05-4ECA-9E42-17A549A297B0}" type="pres">
      <dgm:prSet presAssocID="{F07DCEA8-DB77-44AD-8957-5D7A5791CC14}" presName="linear" presStyleCnt="0">
        <dgm:presLayoutVars>
          <dgm:animLvl val="lvl"/>
          <dgm:resizeHandles val="exact"/>
        </dgm:presLayoutVars>
      </dgm:prSet>
      <dgm:spPr/>
    </dgm:pt>
    <dgm:pt modelId="{58BC9917-8A9F-4A62-8674-792C649A7CF2}" type="pres">
      <dgm:prSet presAssocID="{3516C098-881C-4DCB-A83A-DE574816D74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6A9A919-4CF6-4DB8-82DD-FBFDAE86F85F}" type="pres">
      <dgm:prSet presAssocID="{528327A1-99DA-48F2-A673-CCA1722324F8}" presName="spacer" presStyleCnt="0"/>
      <dgm:spPr/>
    </dgm:pt>
    <dgm:pt modelId="{9C7F0816-1F79-41E4-BC9A-7D83F5B896B8}" type="pres">
      <dgm:prSet presAssocID="{28160072-DDE3-4B4D-BD60-674B8C9FB80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73C8448-40AC-45FC-912E-C51281002D20}" type="pres">
      <dgm:prSet presAssocID="{C0DA4F56-DB4B-47B6-ACCD-93204F6ECF7D}" presName="spacer" presStyleCnt="0"/>
      <dgm:spPr/>
    </dgm:pt>
    <dgm:pt modelId="{FEFB0396-49CA-4320-819F-A6635536BAE3}" type="pres">
      <dgm:prSet presAssocID="{E973B410-0B81-459F-B1AA-11F0A95AF63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51DE737-4339-4CE9-BC2F-0D83373528D7}" type="pres">
      <dgm:prSet presAssocID="{AF90089D-E356-46D4-8CA1-63A81B221BB4}" presName="spacer" presStyleCnt="0"/>
      <dgm:spPr/>
    </dgm:pt>
    <dgm:pt modelId="{F18F9F10-B140-47C5-A64A-2C613071AC20}" type="pres">
      <dgm:prSet presAssocID="{C31B95FF-E940-4768-BB9B-9F6EA84699F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508C687-71C4-4BB8-A6B6-CD60E37421B7}" type="pres">
      <dgm:prSet presAssocID="{ABF40EA5-22C6-4E08-9D8A-3F2AE569DD84}" presName="spacer" presStyleCnt="0"/>
      <dgm:spPr/>
    </dgm:pt>
    <dgm:pt modelId="{4529614D-6D26-43D3-86C7-468E6B418BCA}" type="pres">
      <dgm:prSet presAssocID="{660A5F19-62CF-4DDF-84AF-7CF3C1B001A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CBBF806-D73C-45F0-B33D-E7A4C8ECBF9E}" type="presOf" srcId="{660A5F19-62CF-4DDF-84AF-7CF3C1B001AB}" destId="{4529614D-6D26-43D3-86C7-468E6B418BCA}" srcOrd="0" destOrd="0" presId="urn:microsoft.com/office/officeart/2005/8/layout/vList2"/>
    <dgm:cxn modelId="{C68CAD18-477F-4717-B71E-F1CEFBFD687A}" type="presOf" srcId="{C31B95FF-E940-4768-BB9B-9F6EA84699FA}" destId="{F18F9F10-B140-47C5-A64A-2C613071AC20}" srcOrd="0" destOrd="0" presId="urn:microsoft.com/office/officeart/2005/8/layout/vList2"/>
    <dgm:cxn modelId="{72BBC01C-B4FA-4F87-B5A8-E69636CF886A}" type="presOf" srcId="{E973B410-0B81-459F-B1AA-11F0A95AF634}" destId="{FEFB0396-49CA-4320-819F-A6635536BAE3}" srcOrd="0" destOrd="0" presId="urn:microsoft.com/office/officeart/2005/8/layout/vList2"/>
    <dgm:cxn modelId="{10D5FD60-666B-4CF0-A6A5-E33398E9FFBE}" type="presOf" srcId="{3516C098-881C-4DCB-A83A-DE574816D74A}" destId="{58BC9917-8A9F-4A62-8674-792C649A7CF2}" srcOrd="0" destOrd="0" presId="urn:microsoft.com/office/officeart/2005/8/layout/vList2"/>
    <dgm:cxn modelId="{FB27526A-9D6A-4DFC-AF9C-1C25949100DE}" srcId="{F07DCEA8-DB77-44AD-8957-5D7A5791CC14}" destId="{660A5F19-62CF-4DDF-84AF-7CF3C1B001AB}" srcOrd="4" destOrd="0" parTransId="{55DE3E43-084E-4A02-8D4E-6A0939E0CDDE}" sibTransId="{6457820F-F716-46A4-8752-43A4D65B4AE1}"/>
    <dgm:cxn modelId="{A2AC688E-78C4-4D40-82E5-3D86B696E3CF}" srcId="{F07DCEA8-DB77-44AD-8957-5D7A5791CC14}" destId="{C31B95FF-E940-4768-BB9B-9F6EA84699FA}" srcOrd="3" destOrd="0" parTransId="{02D506BF-BB32-464E-8668-9594DF07DCEC}" sibTransId="{ABF40EA5-22C6-4E08-9D8A-3F2AE569DD84}"/>
    <dgm:cxn modelId="{6BC29491-1806-4123-8EF7-E4EE6E9114C3}" srcId="{F07DCEA8-DB77-44AD-8957-5D7A5791CC14}" destId="{3516C098-881C-4DCB-A83A-DE574816D74A}" srcOrd="0" destOrd="0" parTransId="{F624F560-E420-4F29-8072-5067AE48DF4B}" sibTransId="{528327A1-99DA-48F2-A673-CCA1722324F8}"/>
    <dgm:cxn modelId="{45F6C891-2C65-4DFE-833A-3A84E5076A71}" type="presOf" srcId="{28160072-DDE3-4B4D-BD60-674B8C9FB806}" destId="{9C7F0816-1F79-41E4-BC9A-7D83F5B896B8}" srcOrd="0" destOrd="0" presId="urn:microsoft.com/office/officeart/2005/8/layout/vList2"/>
    <dgm:cxn modelId="{45641CCC-C9D1-49F5-8AD0-2A78BAFDAAF2}" srcId="{F07DCEA8-DB77-44AD-8957-5D7A5791CC14}" destId="{E973B410-0B81-459F-B1AA-11F0A95AF634}" srcOrd="2" destOrd="0" parTransId="{8079AB7F-524A-4783-9E4D-43CC485051D1}" sibTransId="{AF90089D-E356-46D4-8CA1-63A81B221BB4}"/>
    <dgm:cxn modelId="{74F8F2D5-E47A-408F-B20F-365C40F17490}" type="presOf" srcId="{F07DCEA8-DB77-44AD-8957-5D7A5791CC14}" destId="{DBFDD224-BC05-4ECA-9E42-17A549A297B0}" srcOrd="0" destOrd="0" presId="urn:microsoft.com/office/officeart/2005/8/layout/vList2"/>
    <dgm:cxn modelId="{F23FE2DC-0F81-413B-9EB4-873EB8E938E7}" srcId="{F07DCEA8-DB77-44AD-8957-5D7A5791CC14}" destId="{28160072-DDE3-4B4D-BD60-674B8C9FB806}" srcOrd="1" destOrd="0" parTransId="{700266EB-22ED-4EAB-AFDA-3A5E67E89D28}" sibTransId="{C0DA4F56-DB4B-47B6-ACCD-93204F6ECF7D}"/>
    <dgm:cxn modelId="{D9537643-6281-43FD-B3A1-EDD8DE9438CE}" type="presParOf" srcId="{DBFDD224-BC05-4ECA-9E42-17A549A297B0}" destId="{58BC9917-8A9F-4A62-8674-792C649A7CF2}" srcOrd="0" destOrd="0" presId="urn:microsoft.com/office/officeart/2005/8/layout/vList2"/>
    <dgm:cxn modelId="{DCE66CC3-1956-4EEE-AFE3-84AB1092A433}" type="presParOf" srcId="{DBFDD224-BC05-4ECA-9E42-17A549A297B0}" destId="{A6A9A919-4CF6-4DB8-82DD-FBFDAE86F85F}" srcOrd="1" destOrd="0" presId="urn:microsoft.com/office/officeart/2005/8/layout/vList2"/>
    <dgm:cxn modelId="{9697B233-CDEB-4186-8E50-393DBA6653C7}" type="presParOf" srcId="{DBFDD224-BC05-4ECA-9E42-17A549A297B0}" destId="{9C7F0816-1F79-41E4-BC9A-7D83F5B896B8}" srcOrd="2" destOrd="0" presId="urn:microsoft.com/office/officeart/2005/8/layout/vList2"/>
    <dgm:cxn modelId="{751893D3-512A-4DCC-BBCF-0EE7A6620441}" type="presParOf" srcId="{DBFDD224-BC05-4ECA-9E42-17A549A297B0}" destId="{B73C8448-40AC-45FC-912E-C51281002D20}" srcOrd="3" destOrd="0" presId="urn:microsoft.com/office/officeart/2005/8/layout/vList2"/>
    <dgm:cxn modelId="{EED668D4-2DC7-4557-AE92-C90597174478}" type="presParOf" srcId="{DBFDD224-BC05-4ECA-9E42-17A549A297B0}" destId="{FEFB0396-49CA-4320-819F-A6635536BAE3}" srcOrd="4" destOrd="0" presId="urn:microsoft.com/office/officeart/2005/8/layout/vList2"/>
    <dgm:cxn modelId="{1CEE7150-038E-4848-B86D-EE17381FE183}" type="presParOf" srcId="{DBFDD224-BC05-4ECA-9E42-17A549A297B0}" destId="{951DE737-4339-4CE9-BC2F-0D83373528D7}" srcOrd="5" destOrd="0" presId="urn:microsoft.com/office/officeart/2005/8/layout/vList2"/>
    <dgm:cxn modelId="{8D95416B-5E8F-4834-A202-CF75AC301740}" type="presParOf" srcId="{DBFDD224-BC05-4ECA-9E42-17A549A297B0}" destId="{F18F9F10-B140-47C5-A64A-2C613071AC20}" srcOrd="6" destOrd="0" presId="urn:microsoft.com/office/officeart/2005/8/layout/vList2"/>
    <dgm:cxn modelId="{FFD74C26-C453-4984-AF5C-A92A4443E2F9}" type="presParOf" srcId="{DBFDD224-BC05-4ECA-9E42-17A549A297B0}" destId="{B508C687-71C4-4BB8-A6B6-CD60E37421B7}" srcOrd="7" destOrd="0" presId="urn:microsoft.com/office/officeart/2005/8/layout/vList2"/>
    <dgm:cxn modelId="{3A80FA29-2B5E-40A5-9192-087A89D4F97E}" type="presParOf" srcId="{DBFDD224-BC05-4ECA-9E42-17A549A297B0}" destId="{4529614D-6D26-43D3-86C7-468E6B418BC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ACFAF2-28D8-4B9F-B1E1-FE140F9174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CE1BD6-7723-46BB-904A-73369F5B7987}">
      <dgm:prSet/>
      <dgm:spPr>
        <a:solidFill>
          <a:schemeClr val="accent4"/>
        </a:solidFill>
      </dgm:spPr>
      <dgm:t>
        <a:bodyPr/>
        <a:lstStyle/>
        <a:p>
          <a:r>
            <a:rPr lang="hr-HR"/>
            <a:t>Redovno izvještavanje o napretku provedbe paketa mjera potpore – u proračunskim kao i u izvanproračunskim operacijama </a:t>
          </a:r>
        </a:p>
      </dgm:t>
    </dgm:pt>
    <dgm:pt modelId="{138A9A32-2B6E-4AEB-9EBB-964E0FB8643F}" type="parTrans" cxnId="{D76A27AF-AF81-4951-B5A8-6F96C6F36D63}">
      <dgm:prSet/>
      <dgm:spPr/>
      <dgm:t>
        <a:bodyPr/>
        <a:lstStyle/>
        <a:p>
          <a:endParaRPr lang="en-US"/>
        </a:p>
      </dgm:t>
    </dgm:pt>
    <dgm:pt modelId="{77BD2206-90ED-4760-AA19-FFA533F401F2}" type="sibTrans" cxnId="{D76A27AF-AF81-4951-B5A8-6F96C6F36D63}">
      <dgm:prSet/>
      <dgm:spPr/>
      <dgm:t>
        <a:bodyPr/>
        <a:lstStyle/>
        <a:p>
          <a:endParaRPr lang="en-US"/>
        </a:p>
      </dgm:t>
    </dgm:pt>
    <dgm:pt modelId="{A0DB5F83-6645-448C-BB3F-7684B16C029C}">
      <dgm:prSet/>
      <dgm:spPr>
        <a:solidFill>
          <a:schemeClr val="accent4"/>
        </a:solidFill>
      </dgm:spPr>
      <dgm:t>
        <a:bodyPr/>
        <a:lstStyle/>
        <a:p>
          <a:r>
            <a:rPr lang="hr-HR"/>
            <a:t>Pokretanje parlamentarnog nadzora provedbe s pomoću konvencionalnih ili specifičnih alata </a:t>
          </a:r>
        </a:p>
      </dgm:t>
    </dgm:pt>
    <dgm:pt modelId="{25888499-9FB5-4721-A615-30D1D2B5215A}" type="parTrans" cxnId="{26061304-E1D6-4FAD-8EC7-987A922C5C34}">
      <dgm:prSet/>
      <dgm:spPr/>
      <dgm:t>
        <a:bodyPr/>
        <a:lstStyle/>
        <a:p>
          <a:endParaRPr lang="en-US"/>
        </a:p>
      </dgm:t>
    </dgm:pt>
    <dgm:pt modelId="{3F5AF036-3C59-4002-869C-EA4A13ABF6E7}" type="sibTrans" cxnId="{26061304-E1D6-4FAD-8EC7-987A922C5C34}">
      <dgm:prSet/>
      <dgm:spPr/>
      <dgm:t>
        <a:bodyPr/>
        <a:lstStyle/>
        <a:p>
          <a:endParaRPr lang="en-US"/>
        </a:p>
      </dgm:t>
    </dgm:pt>
    <dgm:pt modelId="{7A6FA923-02A4-40B3-928C-8A2787346091}">
      <dgm:prSet/>
      <dgm:spPr>
        <a:solidFill>
          <a:schemeClr val="accent4"/>
        </a:solidFill>
      </dgm:spPr>
      <dgm:t>
        <a:bodyPr/>
        <a:lstStyle/>
        <a:p>
          <a:r>
            <a:rPr lang="hr-HR"/>
            <a:t>Uključivanje organizacija civilnog društva u monitoring i </a:t>
          </a:r>
          <a:r>
            <a:rPr lang="hr-HR" i="1"/>
            <a:t>ex post</a:t>
          </a:r>
          <a:r>
            <a:rPr lang="hr-HR"/>
            <a:t> procjene </a:t>
          </a:r>
        </a:p>
      </dgm:t>
    </dgm:pt>
    <dgm:pt modelId="{F9BBE8BE-2812-4680-82DD-5979BE67EDD4}" type="parTrans" cxnId="{A9A80D1F-6177-40A0-AC7E-4F1F451662EC}">
      <dgm:prSet/>
      <dgm:spPr/>
      <dgm:t>
        <a:bodyPr/>
        <a:lstStyle/>
        <a:p>
          <a:endParaRPr lang="en-US"/>
        </a:p>
      </dgm:t>
    </dgm:pt>
    <dgm:pt modelId="{DE76AFEA-44C9-439E-A595-E1B1469A4676}" type="sibTrans" cxnId="{A9A80D1F-6177-40A0-AC7E-4F1F451662EC}">
      <dgm:prSet/>
      <dgm:spPr/>
      <dgm:t>
        <a:bodyPr/>
        <a:lstStyle/>
        <a:p>
          <a:endParaRPr lang="en-US"/>
        </a:p>
      </dgm:t>
    </dgm:pt>
    <dgm:pt modelId="{6576A14C-6DB2-4D1E-A7C6-6F42017F8DE7}" type="pres">
      <dgm:prSet presAssocID="{55ACFAF2-28D8-4B9F-B1E1-FE140F917472}" presName="linear" presStyleCnt="0">
        <dgm:presLayoutVars>
          <dgm:animLvl val="lvl"/>
          <dgm:resizeHandles val="exact"/>
        </dgm:presLayoutVars>
      </dgm:prSet>
      <dgm:spPr/>
    </dgm:pt>
    <dgm:pt modelId="{E3DC6E10-E49B-42ED-A1D5-979E6369CB75}" type="pres">
      <dgm:prSet presAssocID="{DFCE1BD6-7723-46BB-904A-73369F5B798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3AE7204-991B-47D5-B7B6-457C54AC9CCF}" type="pres">
      <dgm:prSet presAssocID="{77BD2206-90ED-4760-AA19-FFA533F401F2}" presName="spacer" presStyleCnt="0"/>
      <dgm:spPr/>
    </dgm:pt>
    <dgm:pt modelId="{047631AB-6078-444F-BFAD-ABCB67E6C4A9}" type="pres">
      <dgm:prSet presAssocID="{A0DB5F83-6645-448C-BB3F-7684B16C029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04C0909-262D-44BB-A733-FC439D664BB5}" type="pres">
      <dgm:prSet presAssocID="{3F5AF036-3C59-4002-869C-EA4A13ABF6E7}" presName="spacer" presStyleCnt="0"/>
      <dgm:spPr/>
    </dgm:pt>
    <dgm:pt modelId="{0DD75F3B-E6EE-4CD5-BC99-A75E1F425185}" type="pres">
      <dgm:prSet presAssocID="{7A6FA923-02A4-40B3-928C-8A278734609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6061304-E1D6-4FAD-8EC7-987A922C5C34}" srcId="{55ACFAF2-28D8-4B9F-B1E1-FE140F917472}" destId="{A0DB5F83-6645-448C-BB3F-7684B16C029C}" srcOrd="1" destOrd="0" parTransId="{25888499-9FB5-4721-A615-30D1D2B5215A}" sibTransId="{3F5AF036-3C59-4002-869C-EA4A13ABF6E7}"/>
    <dgm:cxn modelId="{08169619-9256-458C-957A-47336F244E06}" type="presOf" srcId="{A0DB5F83-6645-448C-BB3F-7684B16C029C}" destId="{047631AB-6078-444F-BFAD-ABCB67E6C4A9}" srcOrd="0" destOrd="0" presId="urn:microsoft.com/office/officeart/2005/8/layout/vList2"/>
    <dgm:cxn modelId="{A9A80D1F-6177-40A0-AC7E-4F1F451662EC}" srcId="{55ACFAF2-28D8-4B9F-B1E1-FE140F917472}" destId="{7A6FA923-02A4-40B3-928C-8A2787346091}" srcOrd="2" destOrd="0" parTransId="{F9BBE8BE-2812-4680-82DD-5979BE67EDD4}" sibTransId="{DE76AFEA-44C9-439E-A595-E1B1469A4676}"/>
    <dgm:cxn modelId="{B2C8876F-64C1-41C3-AB7F-DC1644916D4D}" type="presOf" srcId="{55ACFAF2-28D8-4B9F-B1E1-FE140F917472}" destId="{6576A14C-6DB2-4D1E-A7C6-6F42017F8DE7}" srcOrd="0" destOrd="0" presId="urn:microsoft.com/office/officeart/2005/8/layout/vList2"/>
    <dgm:cxn modelId="{D76A27AF-AF81-4951-B5A8-6F96C6F36D63}" srcId="{55ACFAF2-28D8-4B9F-B1E1-FE140F917472}" destId="{DFCE1BD6-7723-46BB-904A-73369F5B7987}" srcOrd="0" destOrd="0" parTransId="{138A9A32-2B6E-4AEB-9EBB-964E0FB8643F}" sibTransId="{77BD2206-90ED-4760-AA19-FFA533F401F2}"/>
    <dgm:cxn modelId="{C2440EC0-B81E-4748-99DE-02AD4B516B58}" type="presOf" srcId="{DFCE1BD6-7723-46BB-904A-73369F5B7987}" destId="{E3DC6E10-E49B-42ED-A1D5-979E6369CB75}" srcOrd="0" destOrd="0" presId="urn:microsoft.com/office/officeart/2005/8/layout/vList2"/>
    <dgm:cxn modelId="{A82D59E4-D370-43FA-B0C4-0D3396139FCD}" type="presOf" srcId="{7A6FA923-02A4-40B3-928C-8A2787346091}" destId="{0DD75F3B-E6EE-4CD5-BC99-A75E1F425185}" srcOrd="0" destOrd="0" presId="urn:microsoft.com/office/officeart/2005/8/layout/vList2"/>
    <dgm:cxn modelId="{1E0A579C-F11D-442C-BDB3-A312C6E5FE76}" type="presParOf" srcId="{6576A14C-6DB2-4D1E-A7C6-6F42017F8DE7}" destId="{E3DC6E10-E49B-42ED-A1D5-979E6369CB75}" srcOrd="0" destOrd="0" presId="urn:microsoft.com/office/officeart/2005/8/layout/vList2"/>
    <dgm:cxn modelId="{0076675B-53B4-4FF3-81FC-6BF121B9A624}" type="presParOf" srcId="{6576A14C-6DB2-4D1E-A7C6-6F42017F8DE7}" destId="{63AE7204-991B-47D5-B7B6-457C54AC9CCF}" srcOrd="1" destOrd="0" presId="urn:microsoft.com/office/officeart/2005/8/layout/vList2"/>
    <dgm:cxn modelId="{82F7F2FE-A151-4423-B335-4C1513074136}" type="presParOf" srcId="{6576A14C-6DB2-4D1E-A7C6-6F42017F8DE7}" destId="{047631AB-6078-444F-BFAD-ABCB67E6C4A9}" srcOrd="2" destOrd="0" presId="urn:microsoft.com/office/officeart/2005/8/layout/vList2"/>
    <dgm:cxn modelId="{284BAC00-C830-4756-B646-9BE71EFF84A4}" type="presParOf" srcId="{6576A14C-6DB2-4D1E-A7C6-6F42017F8DE7}" destId="{D04C0909-262D-44BB-A733-FC439D664BB5}" srcOrd="3" destOrd="0" presId="urn:microsoft.com/office/officeart/2005/8/layout/vList2"/>
    <dgm:cxn modelId="{3280B61F-217D-496B-AA8E-8C1027E21BAC}" type="presParOf" srcId="{6576A14C-6DB2-4D1E-A7C6-6F42017F8DE7}" destId="{0DD75F3B-E6EE-4CD5-BC99-A75E1F42518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C03477-9A69-468D-A600-C5CE434E28F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32D713-367B-4D2E-81E2-C8E6FEE27207}">
      <dgm:prSet/>
      <dgm:spPr>
        <a:solidFill>
          <a:srgbClr val="C00000"/>
        </a:solidFill>
      </dgm:spPr>
      <dgm:t>
        <a:bodyPr/>
        <a:lstStyle/>
        <a:p>
          <a:r>
            <a:rPr lang="hr-HR"/>
            <a:t>Objektivnost i obuhvat </a:t>
          </a:r>
        </a:p>
      </dgm:t>
    </dgm:pt>
    <dgm:pt modelId="{EEC4A700-A194-4F54-9520-8869FEC27345}" type="parTrans" cxnId="{3906F54A-0292-475E-8202-B465DE410CC7}">
      <dgm:prSet/>
      <dgm:spPr/>
      <dgm:t>
        <a:bodyPr/>
        <a:lstStyle/>
        <a:p>
          <a:endParaRPr lang="en-US"/>
        </a:p>
      </dgm:t>
    </dgm:pt>
    <dgm:pt modelId="{1C717041-C42D-4050-8D7E-D2121625B7D4}" type="sibTrans" cxnId="{3906F54A-0292-475E-8202-B465DE410CC7}">
      <dgm:prSet/>
      <dgm:spPr/>
      <dgm:t>
        <a:bodyPr/>
        <a:lstStyle/>
        <a:p>
          <a:endParaRPr lang="en-US"/>
        </a:p>
      </dgm:t>
    </dgm:pt>
    <dgm:pt modelId="{2A6735E2-4E56-48D7-8337-E987FDBAA246}">
      <dgm:prSet custT="1"/>
      <dgm:spPr>
        <a:solidFill>
          <a:srgbClr val="F8BFBE">
            <a:alpha val="89804"/>
          </a:srgbClr>
        </a:solidFill>
      </dgm:spPr>
      <dgm:t>
        <a:bodyPr/>
        <a:lstStyle/>
        <a:p>
          <a:pPr marL="171450" marR="0" lvl="1" indent="-17145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hr-HR" sz="2000" b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Cilj: </a:t>
          </a:r>
          <a:r>
            <a:rPr lang="hr-HR" sz="20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pripremati pouke o tome kako vlada može bolje reagirati na izvanredne slučajeve, uključujući trenutačnu koronavirusnu bolest COVID-19</a:t>
          </a:r>
        </a:p>
      </dgm:t>
    </dgm:pt>
    <dgm:pt modelId="{AF799D89-078D-4E6B-ADC1-234E9FBF2903}" type="parTrans" cxnId="{198411D6-76A7-4D3E-8AFC-8706A3FF654E}">
      <dgm:prSet/>
      <dgm:spPr/>
      <dgm:t>
        <a:bodyPr/>
        <a:lstStyle/>
        <a:p>
          <a:endParaRPr lang="en-US"/>
        </a:p>
      </dgm:t>
    </dgm:pt>
    <dgm:pt modelId="{57977AE1-5739-4A14-835A-3C2094418D12}" type="sibTrans" cxnId="{198411D6-76A7-4D3E-8AFC-8706A3FF654E}">
      <dgm:prSet/>
      <dgm:spPr/>
      <dgm:t>
        <a:bodyPr/>
        <a:lstStyle/>
        <a:p>
          <a:endParaRPr lang="en-US"/>
        </a:p>
      </dgm:t>
    </dgm:pt>
    <dgm:pt modelId="{A17583C3-A67F-42EF-8C0E-A488EFB46C7C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r-HR"/>
            <a:t>Glavni nalazi </a:t>
          </a:r>
        </a:p>
      </dgm:t>
    </dgm:pt>
    <dgm:pt modelId="{E6A908ED-5B89-4F68-9A1F-0763636BBD6C}" type="parTrans" cxnId="{E7E090DD-D5D2-4D51-9DD4-FDC838FFFE01}">
      <dgm:prSet/>
      <dgm:spPr/>
      <dgm:t>
        <a:bodyPr/>
        <a:lstStyle/>
        <a:p>
          <a:endParaRPr lang="en-US"/>
        </a:p>
      </dgm:t>
    </dgm:pt>
    <dgm:pt modelId="{416791F1-B19C-4A59-A4C9-513C744A0336}" type="sibTrans" cxnId="{E7E090DD-D5D2-4D51-9DD4-FDC838FFFE01}">
      <dgm:prSet/>
      <dgm:spPr/>
      <dgm:t>
        <a:bodyPr/>
        <a:lstStyle/>
        <a:p>
          <a:endParaRPr lang="en-US"/>
        </a:p>
      </dgm:t>
    </dgm:pt>
    <dgm:pt modelId="{ECFFF5C0-17D2-41D1-833F-CCD6D5EB329F}">
      <dgm:prSet custT="1"/>
      <dgm:spPr>
        <a:solidFill>
          <a:srgbClr val="CDF5CB">
            <a:alpha val="89804"/>
          </a:srgbClr>
        </a:solidFill>
      </dgm:spPr>
      <dgm:t>
        <a:bodyPr/>
        <a:lstStyle/>
        <a:p>
          <a:r>
            <a:rPr lang="hr-HR" sz="1800" b="1"/>
            <a:t>Izvještavanje o provedbi: </a:t>
          </a:r>
          <a:r>
            <a:rPr lang="hr-HR" sz="1800"/>
            <a:t>Ozbiljan nedostatak javnog izvještavanja o provedbi političkih inicijativa; samo je nekoliko vlada osiguralo pristup odgovarajućoj razini izvještavanja. </a:t>
          </a:r>
        </a:p>
      </dgm:t>
    </dgm:pt>
    <dgm:pt modelId="{A94C5C21-4500-43A0-94DC-3C42E588A6B0}" type="parTrans" cxnId="{1509E2C6-D17B-4B37-A8B5-14A14DE2B5D2}">
      <dgm:prSet/>
      <dgm:spPr/>
      <dgm:t>
        <a:bodyPr/>
        <a:lstStyle/>
        <a:p>
          <a:endParaRPr lang="en-US"/>
        </a:p>
      </dgm:t>
    </dgm:pt>
    <dgm:pt modelId="{446A654D-4C2B-4C7C-A21F-BA640CBCC098}" type="sibTrans" cxnId="{1509E2C6-D17B-4B37-A8B5-14A14DE2B5D2}">
      <dgm:prSet/>
      <dgm:spPr/>
      <dgm:t>
        <a:bodyPr/>
        <a:lstStyle/>
        <a:p>
          <a:endParaRPr lang="en-US"/>
        </a:p>
      </dgm:t>
    </dgm:pt>
    <dgm:pt modelId="{23981BBC-532B-4120-AB74-5ED28AFD7CF5}">
      <dgm:prSet custT="1"/>
      <dgm:spPr>
        <a:solidFill>
          <a:srgbClr val="CDF5CB">
            <a:alpha val="89804"/>
          </a:srgbClr>
        </a:solidFill>
      </dgm:spPr>
      <dgm:t>
        <a:bodyPr/>
        <a:lstStyle/>
        <a:p>
          <a:r>
            <a:rPr lang="hr-HR" sz="1800" b="1" dirty="0"/>
            <a:t>Transparentnost nabave </a:t>
          </a:r>
          <a:r>
            <a:rPr lang="hr-HR" sz="1800" dirty="0"/>
            <a:t>Oko jedna trećina anketiranih zemalja objavila je vrlo ograničene podatke o uvođenju i uporabi pojednostavljenih postupaka javne nabave povezanih s pandemijom.</a:t>
          </a:r>
        </a:p>
      </dgm:t>
    </dgm:pt>
    <dgm:pt modelId="{4B08FF42-F595-46C7-BB25-919C4BF82ABB}" type="parTrans" cxnId="{3B1160E7-5FA1-4C1E-9EAA-3E540FB44967}">
      <dgm:prSet/>
      <dgm:spPr/>
      <dgm:t>
        <a:bodyPr/>
        <a:lstStyle/>
        <a:p>
          <a:endParaRPr lang="en-US"/>
        </a:p>
      </dgm:t>
    </dgm:pt>
    <dgm:pt modelId="{08AA8FAC-32BD-4A3C-AC38-6D0472FE9097}" type="sibTrans" cxnId="{3B1160E7-5FA1-4C1E-9EAA-3E540FB44967}">
      <dgm:prSet/>
      <dgm:spPr/>
      <dgm:t>
        <a:bodyPr/>
        <a:lstStyle/>
        <a:p>
          <a:endParaRPr lang="en-US"/>
        </a:p>
      </dgm:t>
    </dgm:pt>
    <dgm:pt modelId="{FA04C2E5-E4BF-4007-AE34-EAF1FC428F24}">
      <dgm:prSet custT="1"/>
      <dgm:spPr>
        <a:solidFill>
          <a:srgbClr val="CDF5CB">
            <a:alpha val="89804"/>
          </a:srgbClr>
        </a:solidFill>
      </dgm:spPr>
      <dgm:t>
        <a:bodyPr/>
        <a:lstStyle/>
        <a:p>
          <a:r>
            <a:rPr lang="hr-HR" sz="1800" b="1" dirty="0"/>
            <a:t>Pravovremene revizije: </a:t>
          </a:r>
          <a:r>
            <a:rPr lang="hr-HR" sz="1800" dirty="0"/>
            <a:t>Samo su u četvrtini procijenjenih zemalja vladini revizori uspjeli sastaviti i objaviti izvještaje o reviziji prije kraja 2020., kako bi ostalo dovoljno vremena za neovisnu provjeru potrošnje povezane s koronavirusnom bolesti COVID-19 dok se ona događala.</a:t>
          </a:r>
        </a:p>
      </dgm:t>
    </dgm:pt>
    <dgm:pt modelId="{C0F04BFF-E1AA-49CD-B748-A7FC7A56BC3A}" type="parTrans" cxnId="{13F04815-43C9-412F-AB2E-2D3C477E97C6}">
      <dgm:prSet/>
      <dgm:spPr/>
      <dgm:t>
        <a:bodyPr/>
        <a:lstStyle/>
        <a:p>
          <a:endParaRPr lang="en-US"/>
        </a:p>
      </dgm:t>
    </dgm:pt>
    <dgm:pt modelId="{12A40DB5-737B-4662-9036-AC32F13871B9}" type="sibTrans" cxnId="{13F04815-43C9-412F-AB2E-2D3C477E97C6}">
      <dgm:prSet/>
      <dgm:spPr/>
      <dgm:t>
        <a:bodyPr/>
        <a:lstStyle/>
        <a:p>
          <a:endParaRPr lang="en-US"/>
        </a:p>
      </dgm:t>
    </dgm:pt>
    <dgm:pt modelId="{B8ACF018-C716-414F-B86B-6764029D60CD}">
      <dgm:prSet custT="1"/>
      <dgm:spPr>
        <a:solidFill>
          <a:srgbClr val="F8BFBE">
            <a:alpha val="89804"/>
          </a:srgbClr>
        </a:solidFill>
      </dgm:spPr>
      <dgm:t>
        <a:bodyPr/>
        <a:lstStyle/>
        <a:p>
          <a:pPr marL="171450" marR="0" lvl="1" indent="-17145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hr-HR" sz="2000" b="1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Obuhvat: </a:t>
          </a:r>
          <a:r>
            <a:rPr lang="hr-HR" sz="20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Ocijeniti odgovore 120 vlada u pogledu fiskalne politike povezane s koronavirusnom bolesti COVID-19, gotovo 400 paketa izvanrednih fiskalnih politika, u razdoblju od ožujka/marta do rujna/septembra 2020., prema tri ključna stupa:</a:t>
          </a:r>
        </a:p>
      </dgm:t>
    </dgm:pt>
    <dgm:pt modelId="{52B885B9-42A3-4DB8-81F1-FD4FBA3BC66B}" type="parTrans" cxnId="{B9BD2B93-FFF3-45B0-B322-A38028507AB4}">
      <dgm:prSet/>
      <dgm:spPr/>
      <dgm:t>
        <a:bodyPr/>
        <a:lstStyle/>
        <a:p>
          <a:endParaRPr lang="en-US"/>
        </a:p>
      </dgm:t>
    </dgm:pt>
    <dgm:pt modelId="{951BD412-4387-413B-A2D5-A527E87B9AD0}" type="sibTrans" cxnId="{B9BD2B93-FFF3-45B0-B322-A38028507AB4}">
      <dgm:prSet/>
      <dgm:spPr/>
      <dgm:t>
        <a:bodyPr/>
        <a:lstStyle/>
        <a:p>
          <a:endParaRPr lang="en-US"/>
        </a:p>
      </dgm:t>
    </dgm:pt>
    <dgm:pt modelId="{24CF5D03-0698-4019-82AA-7E759249115A}">
      <dgm:prSet custT="1"/>
      <dgm:spPr>
        <a:solidFill>
          <a:srgbClr val="F8BFBE">
            <a:alpha val="89804"/>
          </a:srgbClr>
        </a:solidFill>
      </dgm:spPr>
      <dgm:t>
        <a:bodyPr/>
        <a:lstStyle/>
        <a:p>
          <a:pPr marL="171450" marR="0" lvl="1" indent="338138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hr-HR" sz="20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	Pristup javnosti relevantnim informacijama</a:t>
          </a:r>
        </a:p>
      </dgm:t>
    </dgm:pt>
    <dgm:pt modelId="{8F72A9E3-0B19-4684-9092-9B520050A348}" type="parTrans" cxnId="{E5F319A5-5C57-4C30-93AA-5F6A5E4EBDFB}">
      <dgm:prSet/>
      <dgm:spPr/>
      <dgm:t>
        <a:bodyPr/>
        <a:lstStyle/>
        <a:p>
          <a:endParaRPr lang="en-US"/>
        </a:p>
      </dgm:t>
    </dgm:pt>
    <dgm:pt modelId="{A91228DE-0658-46F7-9846-950B15E1CF31}" type="sibTrans" cxnId="{E5F319A5-5C57-4C30-93AA-5F6A5E4EBDFB}">
      <dgm:prSet/>
      <dgm:spPr/>
      <dgm:t>
        <a:bodyPr/>
        <a:lstStyle/>
        <a:p>
          <a:endParaRPr lang="en-US"/>
        </a:p>
      </dgm:t>
    </dgm:pt>
    <dgm:pt modelId="{D0815DD2-1BE0-4AEB-991C-0D6D7484AEF7}">
      <dgm:prSet custT="1"/>
      <dgm:spPr>
        <a:solidFill>
          <a:srgbClr val="F8BFBE">
            <a:alpha val="89804"/>
          </a:srgbClr>
        </a:solidFill>
      </dgm:spPr>
      <dgm:t>
        <a:bodyPr/>
        <a:lstStyle/>
        <a:p>
          <a:pPr marL="171450" marR="0" lvl="1" indent="338138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hr-HR" sz="20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	Adekvatni aranžmani nadzora</a:t>
          </a:r>
        </a:p>
      </dgm:t>
    </dgm:pt>
    <dgm:pt modelId="{2E4F6385-9FFC-4A4B-A0DB-BA4A3B442820}" type="parTrans" cxnId="{B2BFA1E1-DB1E-4F84-8D42-E89C1D91E08F}">
      <dgm:prSet/>
      <dgm:spPr/>
      <dgm:t>
        <a:bodyPr/>
        <a:lstStyle/>
        <a:p>
          <a:endParaRPr lang="en-US"/>
        </a:p>
      </dgm:t>
    </dgm:pt>
    <dgm:pt modelId="{ED8AF2EB-3526-467E-AF20-9D5A3AFE2999}" type="sibTrans" cxnId="{B2BFA1E1-DB1E-4F84-8D42-E89C1D91E08F}">
      <dgm:prSet/>
      <dgm:spPr/>
      <dgm:t>
        <a:bodyPr/>
        <a:lstStyle/>
        <a:p>
          <a:endParaRPr lang="en-US"/>
        </a:p>
      </dgm:t>
    </dgm:pt>
    <dgm:pt modelId="{BF5CCA9B-068B-4571-A750-816347434E3F}">
      <dgm:prSet custT="1"/>
      <dgm:spPr>
        <a:solidFill>
          <a:srgbClr val="F8BFBE">
            <a:alpha val="89804"/>
          </a:srgbClr>
        </a:solidFill>
      </dgm:spPr>
      <dgm:t>
        <a:bodyPr/>
        <a:lstStyle/>
        <a:p>
          <a:pPr marL="171450" marR="0" lvl="1" indent="338138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hr-HR" sz="20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	Prilike za uključenost građana.</a:t>
          </a:r>
        </a:p>
        <a:p>
          <a:pPr marL="117475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None/>
            <a:tabLst/>
            <a:defRPr/>
          </a:pPr>
          <a:endParaRPr lang="en-US" sz="1900" kern="1200" dirty="0"/>
        </a:p>
      </dgm:t>
    </dgm:pt>
    <dgm:pt modelId="{F77CC0C7-2B9B-49D9-B987-6FA1D939AFBC}" type="parTrans" cxnId="{62BABC8A-C082-4257-AEB2-B9B6FB623232}">
      <dgm:prSet/>
      <dgm:spPr/>
      <dgm:t>
        <a:bodyPr/>
        <a:lstStyle/>
        <a:p>
          <a:endParaRPr lang="en-US"/>
        </a:p>
      </dgm:t>
    </dgm:pt>
    <dgm:pt modelId="{5A5F5D5F-A765-4F49-A6FC-AE28308240EA}" type="sibTrans" cxnId="{62BABC8A-C082-4257-AEB2-B9B6FB623232}">
      <dgm:prSet/>
      <dgm:spPr/>
      <dgm:t>
        <a:bodyPr/>
        <a:lstStyle/>
        <a:p>
          <a:endParaRPr lang="en-US"/>
        </a:p>
      </dgm:t>
    </dgm:pt>
    <dgm:pt modelId="{F1FBC457-06A7-40B2-8D9A-5BFE0A6963F1}" type="pres">
      <dgm:prSet presAssocID="{B5C03477-9A69-468D-A600-C5CE434E28FD}" presName="Name0" presStyleCnt="0">
        <dgm:presLayoutVars>
          <dgm:dir/>
          <dgm:animLvl val="lvl"/>
          <dgm:resizeHandles val="exact"/>
        </dgm:presLayoutVars>
      </dgm:prSet>
      <dgm:spPr/>
    </dgm:pt>
    <dgm:pt modelId="{25F342A6-CF44-43B8-B7B8-3461C71D9003}" type="pres">
      <dgm:prSet presAssocID="{5132D713-367B-4D2E-81E2-C8E6FEE27207}" presName="composite" presStyleCnt="0"/>
      <dgm:spPr/>
    </dgm:pt>
    <dgm:pt modelId="{681318A4-69E3-4C55-871D-39F9CCD75E78}" type="pres">
      <dgm:prSet presAssocID="{5132D713-367B-4D2E-81E2-C8E6FEE2720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1DCA320C-2853-4BB9-8075-8960BCC1F54F}" type="pres">
      <dgm:prSet presAssocID="{5132D713-367B-4D2E-81E2-C8E6FEE27207}" presName="desTx" presStyleLbl="alignAccFollowNode1" presStyleIdx="0" presStyleCnt="2">
        <dgm:presLayoutVars>
          <dgm:bulletEnabled val="1"/>
        </dgm:presLayoutVars>
      </dgm:prSet>
      <dgm:spPr/>
    </dgm:pt>
    <dgm:pt modelId="{EBAED844-8B55-4C2D-905F-CBAF9FE6F1D7}" type="pres">
      <dgm:prSet presAssocID="{1C717041-C42D-4050-8D7E-D2121625B7D4}" presName="space" presStyleCnt="0"/>
      <dgm:spPr/>
    </dgm:pt>
    <dgm:pt modelId="{87BE0794-5EFC-4FC2-906F-CC47EB381AC7}" type="pres">
      <dgm:prSet presAssocID="{A17583C3-A67F-42EF-8C0E-A488EFB46C7C}" presName="composite" presStyleCnt="0"/>
      <dgm:spPr/>
    </dgm:pt>
    <dgm:pt modelId="{64774AD3-01A6-408C-B1D7-8453331EF15D}" type="pres">
      <dgm:prSet presAssocID="{A17583C3-A67F-42EF-8C0E-A488EFB46C7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22FE874-09EC-4D56-ACD8-F2BE010E86C1}" type="pres">
      <dgm:prSet presAssocID="{A17583C3-A67F-42EF-8C0E-A488EFB46C7C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A5805E0B-C9D1-4750-A32D-0CC8F130AECE}" type="presOf" srcId="{A17583C3-A67F-42EF-8C0E-A488EFB46C7C}" destId="{64774AD3-01A6-408C-B1D7-8453331EF15D}" srcOrd="0" destOrd="0" presId="urn:microsoft.com/office/officeart/2005/8/layout/hList1"/>
    <dgm:cxn modelId="{13F04815-43C9-412F-AB2E-2D3C477E97C6}" srcId="{A17583C3-A67F-42EF-8C0E-A488EFB46C7C}" destId="{FA04C2E5-E4BF-4007-AE34-EAF1FC428F24}" srcOrd="2" destOrd="0" parTransId="{C0F04BFF-E1AA-49CD-B748-A7FC7A56BC3A}" sibTransId="{12A40DB5-737B-4662-9036-AC32F13871B9}"/>
    <dgm:cxn modelId="{DB518128-ED67-4B2E-B41C-A656CBBAFF80}" type="presOf" srcId="{B5C03477-9A69-468D-A600-C5CE434E28FD}" destId="{F1FBC457-06A7-40B2-8D9A-5BFE0A6963F1}" srcOrd="0" destOrd="0" presId="urn:microsoft.com/office/officeart/2005/8/layout/hList1"/>
    <dgm:cxn modelId="{E140535D-CF48-4187-B5B1-5FF64D48A42B}" type="presOf" srcId="{5132D713-367B-4D2E-81E2-C8E6FEE27207}" destId="{681318A4-69E3-4C55-871D-39F9CCD75E78}" srcOrd="0" destOrd="0" presId="urn:microsoft.com/office/officeart/2005/8/layout/hList1"/>
    <dgm:cxn modelId="{B9525A48-2C5D-44D1-B799-67C29DEBF1E2}" type="presOf" srcId="{BF5CCA9B-068B-4571-A750-816347434E3F}" destId="{1DCA320C-2853-4BB9-8075-8960BCC1F54F}" srcOrd="0" destOrd="4" presId="urn:microsoft.com/office/officeart/2005/8/layout/hList1"/>
    <dgm:cxn modelId="{3B32AC68-0EA7-4B6F-9E9C-2ED974ADB9BD}" type="presOf" srcId="{B8ACF018-C716-414F-B86B-6764029D60CD}" destId="{1DCA320C-2853-4BB9-8075-8960BCC1F54F}" srcOrd="0" destOrd="1" presId="urn:microsoft.com/office/officeart/2005/8/layout/hList1"/>
    <dgm:cxn modelId="{3906F54A-0292-475E-8202-B465DE410CC7}" srcId="{B5C03477-9A69-468D-A600-C5CE434E28FD}" destId="{5132D713-367B-4D2E-81E2-C8E6FEE27207}" srcOrd="0" destOrd="0" parTransId="{EEC4A700-A194-4F54-9520-8869FEC27345}" sibTransId="{1C717041-C42D-4050-8D7E-D2121625B7D4}"/>
    <dgm:cxn modelId="{5C6D0D4E-AC99-4855-B4A7-F0A07B9C9B85}" type="presOf" srcId="{24CF5D03-0698-4019-82AA-7E759249115A}" destId="{1DCA320C-2853-4BB9-8075-8960BCC1F54F}" srcOrd="0" destOrd="2" presId="urn:microsoft.com/office/officeart/2005/8/layout/hList1"/>
    <dgm:cxn modelId="{E84D3276-089D-42AF-A159-87A5FE921D31}" type="presOf" srcId="{FA04C2E5-E4BF-4007-AE34-EAF1FC428F24}" destId="{F22FE874-09EC-4D56-ACD8-F2BE010E86C1}" srcOrd="0" destOrd="2" presId="urn:microsoft.com/office/officeart/2005/8/layout/hList1"/>
    <dgm:cxn modelId="{62BABC8A-C082-4257-AEB2-B9B6FB623232}" srcId="{D0815DD2-1BE0-4AEB-991C-0D6D7484AEF7}" destId="{BF5CCA9B-068B-4571-A750-816347434E3F}" srcOrd="0" destOrd="0" parTransId="{F77CC0C7-2B9B-49D9-B987-6FA1D939AFBC}" sibTransId="{5A5F5D5F-A765-4F49-A6FC-AE28308240EA}"/>
    <dgm:cxn modelId="{00A74291-894C-41B4-8C46-2578278FD817}" type="presOf" srcId="{ECFFF5C0-17D2-41D1-833F-CCD6D5EB329F}" destId="{F22FE874-09EC-4D56-ACD8-F2BE010E86C1}" srcOrd="0" destOrd="0" presId="urn:microsoft.com/office/officeart/2005/8/layout/hList1"/>
    <dgm:cxn modelId="{B9BD2B93-FFF3-45B0-B322-A38028507AB4}" srcId="{5132D713-367B-4D2E-81E2-C8E6FEE27207}" destId="{B8ACF018-C716-414F-B86B-6764029D60CD}" srcOrd="1" destOrd="0" parTransId="{52B885B9-42A3-4DB8-81F1-FD4FBA3BC66B}" sibTransId="{951BD412-4387-413B-A2D5-A527E87B9AD0}"/>
    <dgm:cxn modelId="{E5F319A5-5C57-4C30-93AA-5F6A5E4EBDFB}" srcId="{B8ACF018-C716-414F-B86B-6764029D60CD}" destId="{24CF5D03-0698-4019-82AA-7E759249115A}" srcOrd="0" destOrd="0" parTransId="{8F72A9E3-0B19-4684-9092-9B520050A348}" sibTransId="{A91228DE-0658-46F7-9846-950B15E1CF31}"/>
    <dgm:cxn modelId="{1509E2C6-D17B-4B37-A8B5-14A14DE2B5D2}" srcId="{A17583C3-A67F-42EF-8C0E-A488EFB46C7C}" destId="{ECFFF5C0-17D2-41D1-833F-CCD6D5EB329F}" srcOrd="0" destOrd="0" parTransId="{A94C5C21-4500-43A0-94DC-3C42E588A6B0}" sibTransId="{446A654D-4C2B-4C7C-A21F-BA640CBCC098}"/>
    <dgm:cxn modelId="{198411D6-76A7-4D3E-8AFC-8706A3FF654E}" srcId="{5132D713-367B-4D2E-81E2-C8E6FEE27207}" destId="{2A6735E2-4E56-48D7-8337-E987FDBAA246}" srcOrd="0" destOrd="0" parTransId="{AF799D89-078D-4E6B-ADC1-234E9FBF2903}" sibTransId="{57977AE1-5739-4A14-835A-3C2094418D12}"/>
    <dgm:cxn modelId="{AC0C4BD7-8228-4D50-8518-7070E63AE850}" type="presOf" srcId="{23981BBC-532B-4120-AB74-5ED28AFD7CF5}" destId="{F22FE874-09EC-4D56-ACD8-F2BE010E86C1}" srcOrd="0" destOrd="1" presId="urn:microsoft.com/office/officeart/2005/8/layout/hList1"/>
    <dgm:cxn modelId="{E7E090DD-D5D2-4D51-9DD4-FDC838FFFE01}" srcId="{B5C03477-9A69-468D-A600-C5CE434E28FD}" destId="{A17583C3-A67F-42EF-8C0E-A488EFB46C7C}" srcOrd="1" destOrd="0" parTransId="{E6A908ED-5B89-4F68-9A1F-0763636BBD6C}" sibTransId="{416791F1-B19C-4A59-A4C9-513C744A0336}"/>
    <dgm:cxn modelId="{B2BFA1E1-DB1E-4F84-8D42-E89C1D91E08F}" srcId="{24CF5D03-0698-4019-82AA-7E759249115A}" destId="{D0815DD2-1BE0-4AEB-991C-0D6D7484AEF7}" srcOrd="0" destOrd="0" parTransId="{2E4F6385-9FFC-4A4B-A0DB-BA4A3B442820}" sibTransId="{ED8AF2EB-3526-467E-AF20-9D5A3AFE2999}"/>
    <dgm:cxn modelId="{3B1160E7-5FA1-4C1E-9EAA-3E540FB44967}" srcId="{A17583C3-A67F-42EF-8C0E-A488EFB46C7C}" destId="{23981BBC-532B-4120-AB74-5ED28AFD7CF5}" srcOrd="1" destOrd="0" parTransId="{4B08FF42-F595-46C7-BB25-919C4BF82ABB}" sibTransId="{08AA8FAC-32BD-4A3C-AC38-6D0472FE9097}"/>
    <dgm:cxn modelId="{218B74E7-7090-4E91-996B-D8F1B3045E9B}" type="presOf" srcId="{D0815DD2-1BE0-4AEB-991C-0D6D7484AEF7}" destId="{1DCA320C-2853-4BB9-8075-8960BCC1F54F}" srcOrd="0" destOrd="3" presId="urn:microsoft.com/office/officeart/2005/8/layout/hList1"/>
    <dgm:cxn modelId="{9B4372EE-79D5-4EBB-9A90-A2C708EEB780}" type="presOf" srcId="{2A6735E2-4E56-48D7-8337-E987FDBAA246}" destId="{1DCA320C-2853-4BB9-8075-8960BCC1F54F}" srcOrd="0" destOrd="0" presId="urn:microsoft.com/office/officeart/2005/8/layout/hList1"/>
    <dgm:cxn modelId="{2F40B55C-FC23-458E-97FD-4BA4F6A7DF67}" type="presParOf" srcId="{F1FBC457-06A7-40B2-8D9A-5BFE0A6963F1}" destId="{25F342A6-CF44-43B8-B7B8-3461C71D9003}" srcOrd="0" destOrd="0" presId="urn:microsoft.com/office/officeart/2005/8/layout/hList1"/>
    <dgm:cxn modelId="{FA592C7D-361A-4220-B4B0-C3B9389BA529}" type="presParOf" srcId="{25F342A6-CF44-43B8-B7B8-3461C71D9003}" destId="{681318A4-69E3-4C55-871D-39F9CCD75E78}" srcOrd="0" destOrd="0" presId="urn:microsoft.com/office/officeart/2005/8/layout/hList1"/>
    <dgm:cxn modelId="{74BD0054-3734-4CAF-953E-6B4A05A57897}" type="presParOf" srcId="{25F342A6-CF44-43B8-B7B8-3461C71D9003}" destId="{1DCA320C-2853-4BB9-8075-8960BCC1F54F}" srcOrd="1" destOrd="0" presId="urn:microsoft.com/office/officeart/2005/8/layout/hList1"/>
    <dgm:cxn modelId="{6DA509EA-9A09-4450-A3B9-A6A3A88421AC}" type="presParOf" srcId="{F1FBC457-06A7-40B2-8D9A-5BFE0A6963F1}" destId="{EBAED844-8B55-4C2D-905F-CBAF9FE6F1D7}" srcOrd="1" destOrd="0" presId="urn:microsoft.com/office/officeart/2005/8/layout/hList1"/>
    <dgm:cxn modelId="{DBE9815D-A812-42E3-8822-D286185AE98A}" type="presParOf" srcId="{F1FBC457-06A7-40B2-8D9A-5BFE0A6963F1}" destId="{87BE0794-5EFC-4FC2-906F-CC47EB381AC7}" srcOrd="2" destOrd="0" presId="urn:microsoft.com/office/officeart/2005/8/layout/hList1"/>
    <dgm:cxn modelId="{509D5267-1A99-44B6-BE14-90A8695046A9}" type="presParOf" srcId="{87BE0794-5EFC-4FC2-906F-CC47EB381AC7}" destId="{64774AD3-01A6-408C-B1D7-8453331EF15D}" srcOrd="0" destOrd="0" presId="urn:microsoft.com/office/officeart/2005/8/layout/hList1"/>
    <dgm:cxn modelId="{821FFCFB-46AF-4C99-8E6E-00E66A018ACA}" type="presParOf" srcId="{87BE0794-5EFC-4FC2-906F-CC47EB381AC7}" destId="{F22FE874-09EC-4D56-ACD8-F2BE010E86C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583B5D-205C-4167-B790-2EF94BECB448}">
      <dsp:nvSpPr>
        <dsp:cNvPr id="0" name=""/>
        <dsp:cNvSpPr/>
      </dsp:nvSpPr>
      <dsp:spPr>
        <a:xfrm>
          <a:off x="3043018" y="194517"/>
          <a:ext cx="2513759" cy="2513759"/>
        </a:xfrm>
        <a:prstGeom prst="pie">
          <a:avLst>
            <a:gd name="adj1" fmla="val 16200000"/>
            <a:gd name="adj2" fmla="val 18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/>
            <a:t>Dizajniranje paketa mjera potpore </a:t>
          </a:r>
        </a:p>
      </dsp:txBody>
      <dsp:txXfrm>
        <a:off x="4367829" y="727194"/>
        <a:ext cx="897771" cy="748142"/>
      </dsp:txXfrm>
    </dsp:sp>
    <dsp:sp modelId="{30FAB813-8A6D-40A5-8470-D734C900D9C8}">
      <dsp:nvSpPr>
        <dsp:cNvPr id="0" name=""/>
        <dsp:cNvSpPr/>
      </dsp:nvSpPr>
      <dsp:spPr>
        <a:xfrm>
          <a:off x="2991246" y="284294"/>
          <a:ext cx="2513759" cy="2513759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/>
            <a:t>Provedba paketa mjera potpore</a:t>
          </a:r>
        </a:p>
      </dsp:txBody>
      <dsp:txXfrm>
        <a:off x="3589760" y="1915245"/>
        <a:ext cx="1346656" cy="658365"/>
      </dsp:txXfrm>
    </dsp:sp>
    <dsp:sp modelId="{EA9EEA94-85E6-469C-AE26-F53A57310983}">
      <dsp:nvSpPr>
        <dsp:cNvPr id="0" name=""/>
        <dsp:cNvSpPr/>
      </dsp:nvSpPr>
      <dsp:spPr>
        <a:xfrm>
          <a:off x="2939475" y="194517"/>
          <a:ext cx="2513759" cy="2513759"/>
        </a:xfrm>
        <a:prstGeom prst="pie">
          <a:avLst>
            <a:gd name="adj1" fmla="val 9000000"/>
            <a:gd name="adj2" fmla="val 1620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 dirty="0"/>
            <a:t>Nadzor paketa mjera potpore</a:t>
          </a:r>
        </a:p>
      </dsp:txBody>
      <dsp:txXfrm>
        <a:off x="3230652" y="727194"/>
        <a:ext cx="897771" cy="748142"/>
      </dsp:txXfrm>
    </dsp:sp>
    <dsp:sp modelId="{C4814AD3-2E75-4A72-892F-90D1BAD5985F}">
      <dsp:nvSpPr>
        <dsp:cNvPr id="0" name=""/>
        <dsp:cNvSpPr/>
      </dsp:nvSpPr>
      <dsp:spPr>
        <a:xfrm>
          <a:off x="2887611" y="38903"/>
          <a:ext cx="2824987" cy="282498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98E8E3-114B-4DFC-BEA2-3FCDA98BD935}">
      <dsp:nvSpPr>
        <dsp:cNvPr id="0" name=""/>
        <dsp:cNvSpPr/>
      </dsp:nvSpPr>
      <dsp:spPr>
        <a:xfrm>
          <a:off x="2835632" y="128521"/>
          <a:ext cx="2824987" cy="282498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8220D-8934-4112-A78D-CB408CFFE3D7}">
      <dsp:nvSpPr>
        <dsp:cNvPr id="0" name=""/>
        <dsp:cNvSpPr/>
      </dsp:nvSpPr>
      <dsp:spPr>
        <a:xfrm>
          <a:off x="2783654" y="38903"/>
          <a:ext cx="2824987" cy="282498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847DC7-0B1C-4E16-A7F3-4276B0AADB50}">
      <dsp:nvSpPr>
        <dsp:cNvPr id="0" name=""/>
        <dsp:cNvSpPr/>
      </dsp:nvSpPr>
      <dsp:spPr>
        <a:xfrm>
          <a:off x="0" y="64296"/>
          <a:ext cx="4509044" cy="540540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Osiguravanje temeljitog ispitivanja od strane parlamenta i osiguravanje zakonske autorizacije</a:t>
          </a:r>
        </a:p>
      </dsp:txBody>
      <dsp:txXfrm>
        <a:off x="26387" y="90683"/>
        <a:ext cx="4456270" cy="487766"/>
      </dsp:txXfrm>
    </dsp:sp>
    <dsp:sp modelId="{28FAE58C-6D64-4722-8A02-15C87E710955}">
      <dsp:nvSpPr>
        <dsp:cNvPr id="0" name=""/>
        <dsp:cNvSpPr/>
      </dsp:nvSpPr>
      <dsp:spPr>
        <a:xfrm>
          <a:off x="0" y="645156"/>
          <a:ext cx="4509044" cy="540540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Određivanje proračunskih mjera povezanih s jasnim kriterijima prihvatljivosti</a:t>
          </a:r>
        </a:p>
      </dsp:txBody>
      <dsp:txXfrm>
        <a:off x="26387" y="671543"/>
        <a:ext cx="4456270" cy="487766"/>
      </dsp:txXfrm>
    </dsp:sp>
    <dsp:sp modelId="{DA39AA3A-F392-40DB-A0A1-09E851A475C4}">
      <dsp:nvSpPr>
        <dsp:cNvPr id="0" name=""/>
        <dsp:cNvSpPr/>
      </dsp:nvSpPr>
      <dsp:spPr>
        <a:xfrm>
          <a:off x="0" y="1226015"/>
          <a:ext cx="4509044" cy="540540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Utvrđivanje jasnih ciljeva javnih politika i pokazatelja učinaka za olakšavanje </a:t>
          </a:r>
          <a:r>
            <a:rPr lang="hr-HR" sz="1400" i="1" kern="1200"/>
            <a:t>ex-post </a:t>
          </a:r>
          <a:r>
            <a:rPr lang="hr-HR" sz="1400" kern="1200"/>
            <a:t>procjene utjecaja </a:t>
          </a:r>
        </a:p>
      </dsp:txBody>
      <dsp:txXfrm>
        <a:off x="26387" y="1252402"/>
        <a:ext cx="4456270" cy="487766"/>
      </dsp:txXfrm>
    </dsp:sp>
    <dsp:sp modelId="{F60E6340-191F-4C1D-8C6C-6F72AAEF2E02}">
      <dsp:nvSpPr>
        <dsp:cNvPr id="0" name=""/>
        <dsp:cNvSpPr/>
      </dsp:nvSpPr>
      <dsp:spPr>
        <a:xfrm>
          <a:off x="0" y="1806876"/>
          <a:ext cx="4509044" cy="540540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Procjena i objavljivanje utjecaja krize na javne financije i gospodarstvo </a:t>
          </a:r>
        </a:p>
      </dsp:txBody>
      <dsp:txXfrm>
        <a:off x="26387" y="1833263"/>
        <a:ext cx="4456270" cy="487766"/>
      </dsp:txXfrm>
    </dsp:sp>
    <dsp:sp modelId="{C1AC40D5-4207-4718-BE2E-B54B3408AC9C}">
      <dsp:nvSpPr>
        <dsp:cNvPr id="0" name=""/>
        <dsp:cNvSpPr/>
      </dsp:nvSpPr>
      <dsp:spPr>
        <a:xfrm>
          <a:off x="0" y="2387735"/>
          <a:ext cx="4509044" cy="540540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Savjetovanje s ključnim sudionicima kako bi se osigurao odgovarajući dizajn i ciljanje političkih mjera </a:t>
          </a:r>
        </a:p>
      </dsp:txBody>
      <dsp:txXfrm>
        <a:off x="26387" y="2414122"/>
        <a:ext cx="4456270" cy="4877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C9917-8A9F-4A62-8674-792C649A7CF2}">
      <dsp:nvSpPr>
        <dsp:cNvPr id="0" name=""/>
        <dsp:cNvSpPr/>
      </dsp:nvSpPr>
      <dsp:spPr>
        <a:xfrm>
          <a:off x="0" y="615"/>
          <a:ext cx="4766267" cy="484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Praćenje dodatne potrošnje povezane s koronavirusnom bolesti COVID-19 s pomoću predviđenih programa</a:t>
          </a:r>
        </a:p>
      </dsp:txBody>
      <dsp:txXfrm>
        <a:off x="23643" y="24258"/>
        <a:ext cx="4718981" cy="437052"/>
      </dsp:txXfrm>
    </dsp:sp>
    <dsp:sp modelId="{9C7F0816-1F79-41E4-BC9A-7D83F5B896B8}">
      <dsp:nvSpPr>
        <dsp:cNvPr id="0" name=""/>
        <dsp:cNvSpPr/>
      </dsp:nvSpPr>
      <dsp:spPr>
        <a:xfrm>
          <a:off x="0" y="498201"/>
          <a:ext cx="4766267" cy="484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Usmjeravanje donatorskih sredstava kroz proračun na potpuno transparentan način</a:t>
          </a:r>
        </a:p>
      </dsp:txBody>
      <dsp:txXfrm>
        <a:off x="23643" y="521844"/>
        <a:ext cx="4718981" cy="437052"/>
      </dsp:txXfrm>
    </dsp:sp>
    <dsp:sp modelId="{FEFB0396-49CA-4320-819F-A6635536BAE3}">
      <dsp:nvSpPr>
        <dsp:cNvPr id="0" name=""/>
        <dsp:cNvSpPr/>
      </dsp:nvSpPr>
      <dsp:spPr>
        <a:xfrm>
          <a:off x="0" y="995787"/>
          <a:ext cx="4766267" cy="484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Primjena međunarodnih standarda transparentnosti na provedbu izvanproračunskih mjera</a:t>
          </a:r>
          <a:r>
            <a:rPr lang="hr-HR" sz="500" kern="1200"/>
            <a:t> </a:t>
          </a:r>
        </a:p>
      </dsp:txBody>
      <dsp:txXfrm>
        <a:off x="23643" y="1019430"/>
        <a:ext cx="4718981" cy="437052"/>
      </dsp:txXfrm>
    </dsp:sp>
    <dsp:sp modelId="{F18F9F10-B140-47C5-A64A-2C613071AC20}">
      <dsp:nvSpPr>
        <dsp:cNvPr id="0" name=""/>
        <dsp:cNvSpPr/>
      </dsp:nvSpPr>
      <dsp:spPr>
        <a:xfrm>
          <a:off x="0" y="1493372"/>
          <a:ext cx="4766267" cy="484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Jačanje </a:t>
          </a:r>
          <a:r>
            <a:rPr lang="hr-HR" sz="1400" i="1" kern="1200"/>
            <a:t>ex post</a:t>
          </a:r>
          <a:r>
            <a:rPr lang="hr-HR" sz="1400" kern="1200"/>
            <a:t> kontrola</a:t>
          </a:r>
        </a:p>
      </dsp:txBody>
      <dsp:txXfrm>
        <a:off x="23643" y="1517015"/>
        <a:ext cx="4718981" cy="437052"/>
      </dsp:txXfrm>
    </dsp:sp>
    <dsp:sp modelId="{4529614D-6D26-43D3-86C7-468E6B418BCA}">
      <dsp:nvSpPr>
        <dsp:cNvPr id="0" name=""/>
        <dsp:cNvSpPr/>
      </dsp:nvSpPr>
      <dsp:spPr>
        <a:xfrm>
          <a:off x="0" y="1990958"/>
          <a:ext cx="4766267" cy="484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Informiranje građana o mjerama javnih politka</a:t>
          </a:r>
        </a:p>
      </dsp:txBody>
      <dsp:txXfrm>
        <a:off x="23643" y="2014601"/>
        <a:ext cx="4718981" cy="4370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C6E10-E49B-42ED-A1D5-979E6369CB75}">
      <dsp:nvSpPr>
        <dsp:cNvPr id="0" name=""/>
        <dsp:cNvSpPr/>
      </dsp:nvSpPr>
      <dsp:spPr>
        <a:xfrm>
          <a:off x="0" y="71157"/>
          <a:ext cx="3066840" cy="814319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Redovno izvještavanje o napretku provedbe paketa mjera potpore – u proračunskim kao i u izvanproračunskim operacijama </a:t>
          </a:r>
        </a:p>
      </dsp:txBody>
      <dsp:txXfrm>
        <a:off x="39752" y="110909"/>
        <a:ext cx="2987336" cy="734815"/>
      </dsp:txXfrm>
    </dsp:sp>
    <dsp:sp modelId="{047631AB-6078-444F-BFAD-ABCB67E6C4A9}">
      <dsp:nvSpPr>
        <dsp:cNvPr id="0" name=""/>
        <dsp:cNvSpPr/>
      </dsp:nvSpPr>
      <dsp:spPr>
        <a:xfrm>
          <a:off x="0" y="920037"/>
          <a:ext cx="3066840" cy="814319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Pokretanje parlamentarnog nadzora provedbe s pomoću konvencionalnih ili specifičnih alata </a:t>
          </a:r>
        </a:p>
      </dsp:txBody>
      <dsp:txXfrm>
        <a:off x="39752" y="959789"/>
        <a:ext cx="2987336" cy="734815"/>
      </dsp:txXfrm>
    </dsp:sp>
    <dsp:sp modelId="{0DD75F3B-E6EE-4CD5-BC99-A75E1F425185}">
      <dsp:nvSpPr>
        <dsp:cNvPr id="0" name=""/>
        <dsp:cNvSpPr/>
      </dsp:nvSpPr>
      <dsp:spPr>
        <a:xfrm>
          <a:off x="0" y="1768917"/>
          <a:ext cx="3066840" cy="814319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Uključivanje organizacija civilnog društva u monitoring i </a:t>
          </a:r>
          <a:r>
            <a:rPr lang="hr-HR" sz="1200" i="1" kern="1200"/>
            <a:t>ex post</a:t>
          </a:r>
          <a:r>
            <a:rPr lang="hr-HR" sz="1200" kern="1200"/>
            <a:t> procjene </a:t>
          </a:r>
        </a:p>
      </dsp:txBody>
      <dsp:txXfrm>
        <a:off x="39752" y="1808669"/>
        <a:ext cx="2987336" cy="7348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318A4-69E3-4C55-871D-39F9CCD75E78}">
      <dsp:nvSpPr>
        <dsp:cNvPr id="0" name=""/>
        <dsp:cNvSpPr/>
      </dsp:nvSpPr>
      <dsp:spPr>
        <a:xfrm>
          <a:off x="53" y="3295"/>
          <a:ext cx="5107551" cy="2880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/>
            <a:t>Objektivnost i obuhvat </a:t>
          </a:r>
        </a:p>
      </dsp:txBody>
      <dsp:txXfrm>
        <a:off x="53" y="3295"/>
        <a:ext cx="5107551" cy="288000"/>
      </dsp:txXfrm>
    </dsp:sp>
    <dsp:sp modelId="{1DCA320C-2853-4BB9-8075-8960BCC1F54F}">
      <dsp:nvSpPr>
        <dsp:cNvPr id="0" name=""/>
        <dsp:cNvSpPr/>
      </dsp:nvSpPr>
      <dsp:spPr>
        <a:xfrm>
          <a:off x="53" y="291295"/>
          <a:ext cx="5107551" cy="4721399"/>
        </a:xfrm>
        <a:prstGeom prst="rect">
          <a:avLst/>
        </a:prstGeom>
        <a:solidFill>
          <a:srgbClr val="F8BFBE">
            <a:alpha val="89804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171450" marR="0" lvl="1" indent="-17145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hr-HR" sz="2000" b="1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Cilj: </a:t>
          </a:r>
          <a:r>
            <a:rPr lang="hr-HR" sz="20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pripremati pouke o tome kako vlada može bolje reagirati na izvanredne slučajeve, uključujući trenutačnu koronavirusnu bolest COVID-19</a:t>
          </a:r>
        </a:p>
        <a:p>
          <a:pPr marL="171450" marR="0" lvl="1" indent="-17145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hr-HR" sz="20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Obuhvat: </a:t>
          </a:r>
          <a:r>
            <a:rPr lang="hr-HR" sz="20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Ocijeniti odgovore 120 vlada u pogledu fiskalne politike povezane s koronavirusnom bolesti COVID-19, gotovo 400 paketa izvanrednih fiskalnih politika, u razdoblju od ožujka/marta do rujna/septembra 2020., prema tri ključna stupa:</a:t>
          </a:r>
        </a:p>
        <a:p>
          <a:pPr marL="171450" marR="0" lvl="1" indent="338138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hr-HR" sz="20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	Pristup javnosti relevantnim informacijama</a:t>
          </a:r>
        </a:p>
        <a:p>
          <a:pPr marL="171450" marR="0" lvl="1" indent="338138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hr-HR" sz="20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	Adekvatni aranžmani nadzora</a:t>
          </a:r>
        </a:p>
        <a:p>
          <a:pPr marL="171450" marR="0" lvl="1" indent="338138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hr-HR" sz="20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	Prilike za uključenost građana.</a:t>
          </a:r>
        </a:p>
        <a:p>
          <a:pPr marL="117475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None/>
            <a:tabLst/>
            <a:defRPr/>
          </a:pPr>
          <a:endParaRPr lang="en-US" sz="1900" kern="1200" dirty="0"/>
        </a:p>
      </dsp:txBody>
      <dsp:txXfrm>
        <a:off x="53" y="291295"/>
        <a:ext cx="5107551" cy="4721399"/>
      </dsp:txXfrm>
    </dsp:sp>
    <dsp:sp modelId="{64774AD3-01A6-408C-B1D7-8453331EF15D}">
      <dsp:nvSpPr>
        <dsp:cNvPr id="0" name=""/>
        <dsp:cNvSpPr/>
      </dsp:nvSpPr>
      <dsp:spPr>
        <a:xfrm>
          <a:off x="5822662" y="3295"/>
          <a:ext cx="5107551" cy="288000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/>
            <a:t>Glavni nalazi </a:t>
          </a:r>
        </a:p>
      </dsp:txBody>
      <dsp:txXfrm>
        <a:off x="5822662" y="3295"/>
        <a:ext cx="5107551" cy="288000"/>
      </dsp:txXfrm>
    </dsp:sp>
    <dsp:sp modelId="{F22FE874-09EC-4D56-ACD8-F2BE010E86C1}">
      <dsp:nvSpPr>
        <dsp:cNvPr id="0" name=""/>
        <dsp:cNvSpPr/>
      </dsp:nvSpPr>
      <dsp:spPr>
        <a:xfrm>
          <a:off x="5822662" y="291295"/>
          <a:ext cx="5107551" cy="4721399"/>
        </a:xfrm>
        <a:prstGeom prst="rect">
          <a:avLst/>
        </a:prstGeom>
        <a:solidFill>
          <a:srgbClr val="CDF5CB">
            <a:alpha val="89804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b="1" kern="1200"/>
            <a:t>Izvještavanje o provedbi: </a:t>
          </a:r>
          <a:r>
            <a:rPr lang="hr-HR" sz="1800" kern="1200"/>
            <a:t>Ozbiljan nedostatak javnog izvještavanja o provedbi političkih inicijativa; samo je nekoliko vlada osiguralo pristup odgovarajućoj razini izvještavanja.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b="1" kern="1200" dirty="0"/>
            <a:t>Transparentnost nabave </a:t>
          </a:r>
          <a:r>
            <a:rPr lang="hr-HR" sz="1800" kern="1200" dirty="0"/>
            <a:t>Oko jedna trećina anketiranih zemalja objavila je vrlo ograničene podatke o uvođenju i uporabi pojednostavljenih postupaka javne nabave povezanih s pandemijom.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b="1" kern="1200" dirty="0"/>
            <a:t>Pravovremene revizije: </a:t>
          </a:r>
          <a:r>
            <a:rPr lang="hr-HR" sz="1800" kern="1200" dirty="0"/>
            <a:t>Samo su u četvrtini procijenjenih zemalja vladini revizori uspjeli sastaviti i objaviti izvještaje o reviziji prije kraja 2020., kako bi ostalo dovoljno vremena za neovisnu provjeru potrošnje povezane s koronavirusnom bolesti COVID-19 dok se ona događala.</a:t>
          </a:r>
        </a:p>
      </dsp:txBody>
      <dsp:txXfrm>
        <a:off x="5822662" y="291295"/>
        <a:ext cx="5107551" cy="4721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12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075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r">
              <a:defRPr sz="1200"/>
            </a:lvl1pPr>
          </a:lstStyle>
          <a:p>
            <a:fld id="{70787CFD-D5C7-455D-B121-683BFE13FB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89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9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r">
              <a:defRPr sz="1200"/>
            </a:lvl1pPr>
          </a:lstStyle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7" rIns="93134" bIns="465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3" y="4421825"/>
            <a:ext cx="5618480" cy="4189095"/>
          </a:xfrm>
          <a:prstGeom prst="rect">
            <a:avLst/>
          </a:prstGeom>
        </p:spPr>
        <p:txBody>
          <a:bodyPr vert="horz" lIns="93134" tIns="46567" rIns="93134" bIns="4656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9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r">
              <a:defRPr sz="1200"/>
            </a:lvl1pPr>
          </a:lstStyle>
          <a:p>
            <a:fld id="{BA49F774-CCF9-492C-9AEB-F2814D4A66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102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61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47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20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713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40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32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04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62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04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65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97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40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08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605BF9-2A92-FA4A-AE68-6B1AFBD20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714" y="697150"/>
            <a:ext cx="1241727" cy="12437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799" userDrawn="1">
          <p15:clr>
            <a:srgbClr val="FBAE40"/>
          </p15:clr>
        </p15:guide>
        <p15:guide id="3" pos="3600" userDrawn="1">
          <p15:clr>
            <a:srgbClr val="FBAE40"/>
          </p15:clr>
        </p15:guide>
        <p15:guide id="4" pos="308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80802756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81" userDrawn="1">
          <p15:clr>
            <a:srgbClr val="FBAE40"/>
          </p15:clr>
        </p15:guide>
        <p15:guide id="4" pos="690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Text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White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53670137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2B71F5-23BD-A943-8CA6-64D3C92123D3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58498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-Photo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White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68799884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685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Blue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11576932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1589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Blue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7" r:id="rId2"/>
    <p:sldLayoutId id="2147483748" r:id="rId3"/>
    <p:sldLayoutId id="2147483744" r:id="rId4"/>
    <p:sldLayoutId id="2147483747" r:id="rId5"/>
    <p:sldLayoutId id="2147483745" r:id="rId6"/>
    <p:sldLayoutId id="2147483749" r:id="rId7"/>
    <p:sldLayoutId id="2147483746" r:id="rId8"/>
    <p:sldLayoutId id="2147483743" r:id="rId9"/>
  </p:sldLayoutIdLst>
  <p:transition>
    <p:fade/>
  </p:transition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ArialMT"/>
        <a:buChar char="►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4EC1-60D1-CD48-8690-FF0B6D8AC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41048" y="1940930"/>
            <a:ext cx="6050902" cy="1384161"/>
          </a:xfrm>
        </p:spPr>
        <p:txBody>
          <a:bodyPr>
            <a:noAutofit/>
          </a:bodyPr>
          <a:lstStyle/>
          <a:p>
            <a:r>
              <a:rPr lang="hr-HR" sz="2800" b="1"/>
              <a:t>Transparentnost i odgovornost u odgovorima na COVID-19.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4567D-8DF8-2F4C-807C-947F097BF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71339" y="3589888"/>
            <a:ext cx="5515284" cy="1119021"/>
          </a:xfrm>
        </p:spPr>
        <p:txBody>
          <a:bodyPr>
            <a:normAutofit/>
          </a:bodyPr>
          <a:lstStyle/>
          <a:p>
            <a:r>
              <a:rPr lang="hr-HR"/>
              <a:t>PEMPAL-ova Zajednica prakse za riznicu (TCOP)</a:t>
            </a:r>
          </a:p>
          <a:p>
            <a:r>
              <a:rPr lang="hr-HR"/>
              <a:t>9. lipnja/juna 2021.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EA944-E770-B641-8381-99B0FD277F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41048" y="4708909"/>
            <a:ext cx="5515284" cy="1384160"/>
          </a:xfrm>
        </p:spPr>
        <p:txBody>
          <a:bodyPr/>
          <a:lstStyle/>
          <a:p>
            <a:r>
              <a:rPr lang="hr-HR"/>
              <a:t>Nino Tchelishvili</a:t>
            </a:r>
          </a:p>
          <a:p>
            <a:r>
              <a:rPr lang="hr-HR"/>
              <a:t>Odjel za upravljanje javnim financijama I</a:t>
            </a:r>
          </a:p>
          <a:p>
            <a:r>
              <a:rPr lang="hr-HR"/>
              <a:t>Odjel za fiskalne poslove, MMF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7C6D8A-CE6C-104A-8E75-5BB9958B670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phic 10">
            <a:extLst>
              <a:ext uri="{FF2B5EF4-FFF2-40B4-BE49-F238E27FC236}">
                <a16:creationId xmlns:a16="http://schemas.microsoft.com/office/drawing/2014/main" id="{943EE7E6-E9DD-464D-93A2-D7CA7C97CBC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339" y="764930"/>
            <a:ext cx="3995447" cy="117599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74E4969-2F76-4FDF-B3F3-E745304CF1E7}"/>
              </a:ext>
            </a:extLst>
          </p:cNvPr>
          <p:cNvPicPr>
            <a:picLocks noGrp="1" noChangeAspect="1" noChangeArrowheads="1"/>
          </p:cNvPicPr>
          <p:nvPr>
            <p:ph type="pic" sz="quarter" idx="1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15" r="40915"/>
          <a:stretch>
            <a:fillRect/>
          </a:stretch>
        </p:blipFill>
        <p:spPr bwMode="auto">
          <a:xfrm>
            <a:off x="-1" y="-1"/>
            <a:ext cx="4891089" cy="6858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71448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307271"/>
            <a:ext cx="9715500" cy="978486"/>
          </a:xfrm>
        </p:spPr>
        <p:txBody>
          <a:bodyPr/>
          <a:lstStyle/>
          <a:p>
            <a:r>
              <a:rPr lang="hr-HR">
                <a:solidFill>
                  <a:schemeClr val="tx2"/>
                </a:solidFill>
              </a:rPr>
              <a:t>4.4. Godinu dana kasnije: Revizija i nadzor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B954F4-5543-46E4-BFF8-47D538B866E5}"/>
              </a:ext>
            </a:extLst>
          </p:cNvPr>
          <p:cNvSpPr/>
          <p:nvPr/>
        </p:nvSpPr>
        <p:spPr>
          <a:xfrm>
            <a:off x="885124" y="6273730"/>
            <a:ext cx="27806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/>
              <a:t>Izvor: Fiscal Monitor, MMF travanj/april 2021.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324DD3-4825-4173-8194-5DE7E27C25FD}"/>
              </a:ext>
            </a:extLst>
          </p:cNvPr>
          <p:cNvSpPr/>
          <p:nvPr/>
        </p:nvSpPr>
        <p:spPr>
          <a:xfrm>
            <a:off x="1080349" y="1156133"/>
            <a:ext cx="9715500" cy="5007129"/>
          </a:xfrm>
          <a:prstGeom prst="rect">
            <a:avLst/>
          </a:prstGeom>
        </p:spPr>
        <p:txBody>
          <a:bodyPr/>
          <a:lstStyle/>
          <a:p>
            <a:pPr marL="114257" lvl="1"/>
            <a:endParaRPr lang="en-US" dirty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Kako ublažiti opuštanje </a:t>
            </a:r>
            <a:r>
              <a:rPr lang="hr-HR" i="1" dirty="0">
                <a:solidFill>
                  <a:schemeClr val="tx2"/>
                </a:solidFill>
              </a:rPr>
              <a:t>ex-ante</a:t>
            </a:r>
            <a:r>
              <a:rPr lang="hr-HR" dirty="0">
                <a:solidFill>
                  <a:schemeClr val="tx2"/>
                </a:solidFill>
              </a:rPr>
              <a:t> kontrola, vrhovne revizijske institucije uključile su se kako bi pružile snažnije i pravodobnije </a:t>
            </a:r>
            <a:r>
              <a:rPr lang="hr-HR" i="1" dirty="0">
                <a:solidFill>
                  <a:schemeClr val="tx2"/>
                </a:solidFill>
              </a:rPr>
              <a:t>ex post</a:t>
            </a:r>
            <a:r>
              <a:rPr lang="hr-HR" dirty="0">
                <a:solidFill>
                  <a:schemeClr val="tx2"/>
                </a:solidFill>
              </a:rPr>
              <a:t> kontrole.</a:t>
            </a:r>
          </a:p>
          <a:p>
            <a:pPr marL="914400" lvl="3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Provedene su privremene revizije kako bi otkrile nepravilnosti i riješile nedostatke kod upravljanja kako se oni događaju (Honduras, Peru, Sijera Leone i Južna Afrika) </a:t>
            </a:r>
          </a:p>
          <a:p>
            <a:pPr marL="914400" lvl="3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U siječnju/januaru 2021. Europski revizorski sud objavio je prvi pregled odgovora EU-a u izvanrednim situacijama do sredine 2020.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Parlamentarni odbori za proračun i komisije za suzbijanje korupcije dali su svoj doprinos javnom nadzoru. (Austrija, Kenija)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Civilno društvo i mediji pridonijeli su vanjskom nadzoru </a:t>
            </a:r>
          </a:p>
          <a:p>
            <a:pPr marL="571414" lvl="2">
              <a:buClr>
                <a:schemeClr val="bg2">
                  <a:lumMod val="50000"/>
                </a:schemeClr>
              </a:buClr>
            </a:pPr>
            <a:endParaRPr lang="en-US" dirty="0">
              <a:solidFill>
                <a:schemeClr val="tx2"/>
              </a:solidFill>
            </a:endParaRPr>
          </a:p>
          <a:p>
            <a:pPr lvl="2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U Južnoj Africi, volonteri su distribuirali podatke o javnoj nabavi tako što su oni postali dostupni na platformi pod nazivom „Čuvaj primitke”.</a:t>
            </a:r>
          </a:p>
          <a:p>
            <a:pPr lvl="2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Latinoamerička novinarska mreža za transparentnost i suzbijanje korupcije Red PALTA objavila je članke koji prate postavljanje previsokih cijena i korupciju pri kupnji medicinske opreme u sedam zemalja.</a:t>
            </a:r>
          </a:p>
        </p:txBody>
      </p:sp>
    </p:spTree>
    <p:extLst>
      <p:ext uri="{BB962C8B-B14F-4D97-AF65-F5344CB8AC3E}">
        <p14:creationId xmlns:p14="http://schemas.microsoft.com/office/powerpoint/2010/main" val="378933439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307271"/>
            <a:ext cx="9715500" cy="978486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tx2"/>
                </a:solidFill>
              </a:rPr>
              <a:t>5.1. Upravljanje COVID sredstvima: pitanje nedostatka odgovornosti, brzaa procjena IBP-a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B954F4-5543-46E4-BFF8-47D538B866E5}"/>
              </a:ext>
            </a:extLst>
          </p:cNvPr>
          <p:cNvSpPr/>
          <p:nvPr/>
        </p:nvSpPr>
        <p:spPr>
          <a:xfrm>
            <a:off x="885124" y="6273730"/>
            <a:ext cx="52083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/>
              <a:t>Izvor: Upravljanje COVID sredstvima: pitanje nedostatka odgovornosti, IBP, svibanj/maj 2021.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B96C57-BE51-4CE1-844F-D9015F0B12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2997604"/>
              </p:ext>
            </p:extLst>
          </p:nvPr>
        </p:nvGraphicFramePr>
        <p:xfrm>
          <a:off x="744279" y="1285757"/>
          <a:ext cx="10930268" cy="5015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179134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6B7BC-39BF-4D63-AE42-5E7ABD98F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49" y="363794"/>
            <a:ext cx="10275971" cy="978486"/>
          </a:xfrm>
        </p:spPr>
        <p:txBody>
          <a:bodyPr>
            <a:normAutofit fontScale="90000"/>
          </a:bodyPr>
          <a:lstStyle/>
          <a:p>
            <a:br>
              <a:rPr lang="hr-HR" dirty="0">
                <a:solidFill>
                  <a:schemeClr val="tx2"/>
                </a:solidFill>
              </a:rPr>
            </a:br>
            <a:r>
              <a:rPr lang="hr-HR" dirty="0">
                <a:solidFill>
                  <a:schemeClr val="tx2"/>
                </a:solidFill>
              </a:rPr>
              <a:t>5.2. Razina odgovornosti u ranim odgovorima zemalja na COVID u obliku fiskalne politike</a:t>
            </a:r>
            <a:br>
              <a:rPr lang="hr-HR" dirty="0">
                <a:solidFill>
                  <a:schemeClr val="tx2"/>
                </a:solidFill>
              </a:rPr>
            </a:br>
            <a:br>
              <a:rPr lang="hr-HR" dirty="0">
                <a:solidFill>
                  <a:schemeClr val="tx2"/>
                </a:solidFill>
              </a:rPr>
            </a:b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C8CD5E-CB97-458F-A048-ACFDCEAD86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39838" y="1469871"/>
            <a:ext cx="7213046" cy="5024335"/>
          </a:xfrm>
        </p:spPr>
        <p:txBody>
          <a:bodyPr>
            <a:normAutofit fontScale="92500" lnSpcReduction="10000"/>
          </a:bodyPr>
          <a:lstStyle/>
          <a:p>
            <a:r>
              <a:rPr lang="hr-HR" sz="1400" b="1"/>
              <a:t>Ls	</a:t>
            </a:r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hr-HR" sz="1200">
                <a:solidFill>
                  <a:schemeClr val="tx1"/>
                </a:solidFill>
              </a:rPr>
              <a:t>      </a:t>
            </a:r>
          </a:p>
          <a:p>
            <a:r>
              <a:rPr lang="hr-HR" sz="1200">
                <a:solidFill>
                  <a:schemeClr val="tx1"/>
                </a:solidFill>
              </a:rPr>
              <a:t>       </a:t>
            </a:r>
          </a:p>
          <a:p>
            <a:r>
              <a:rPr lang="hr-HR" sz="1200">
                <a:solidFill>
                  <a:schemeClr val="tx1"/>
                </a:solidFill>
              </a:rPr>
              <a:t>Izvor: Upravljanje COVID sredstvima Pitanje nedostatka odgovornosti, IBP, svibanj/maj 2021. </a:t>
            </a:r>
            <a:r>
              <a:rPr lang="hr-HR" sz="1200"/>
              <a:t>u </a:t>
            </a:r>
            <a:r>
              <a:rPr lang="hr-HR"/>
              <a:t>ranim odgovorima zemalja na COVID u obliku fiskalne politike*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E729E3-4FCB-4D83-B328-35037B7F93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538640"/>
              </p:ext>
            </p:extLst>
          </p:nvPr>
        </p:nvGraphicFramePr>
        <p:xfrm>
          <a:off x="1094046" y="1011374"/>
          <a:ext cx="7357730" cy="4976257"/>
        </p:xfrm>
        <a:graphic>
          <a:graphicData uri="http://schemas.openxmlformats.org/drawingml/2006/table">
            <a:tbl>
              <a:tblPr/>
              <a:tblGrid>
                <a:gridCol w="1210279">
                  <a:extLst>
                    <a:ext uri="{9D8B030D-6E8A-4147-A177-3AD203B41FA5}">
                      <a16:colId xmlns:a16="http://schemas.microsoft.com/office/drawing/2014/main" val="3776826996"/>
                    </a:ext>
                  </a:extLst>
                </a:gridCol>
                <a:gridCol w="1018172">
                  <a:extLst>
                    <a:ext uri="{9D8B030D-6E8A-4147-A177-3AD203B41FA5}">
                      <a16:colId xmlns:a16="http://schemas.microsoft.com/office/drawing/2014/main" val="155046926"/>
                    </a:ext>
                  </a:extLst>
                </a:gridCol>
                <a:gridCol w="5129279">
                  <a:extLst>
                    <a:ext uri="{9D8B030D-6E8A-4147-A177-3AD203B41FA5}">
                      <a16:colId xmlns:a16="http://schemas.microsoft.com/office/drawing/2014/main" val="1521613645"/>
                    </a:ext>
                  </a:extLst>
                </a:gridCol>
              </a:tblGrid>
              <a:tr h="352421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Razina odgovornosti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Br. zemalja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Zemlje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344716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Značajna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178268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Odgovarajuća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Australija, Norveška, Peru, Filipini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3170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Djelomična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Bangladeš, Brazil, </a:t>
                      </a:r>
                      <a:r>
                        <a:rPr lang="hr-HR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Bugarska</a:t>
                      </a:r>
                      <a:r>
                        <a:rPr lang="hr-HR" sz="1100" b="1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</a:rPr>
                        <a:t>,</a:t>
                      </a:r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Kanada, Čile, Kolumbija, Kostarika,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81563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Hrvatska, Fidži, Francuska, Njemačka, Indonezija, Italija, Jamajka, Japan, </a:t>
                      </a:r>
                      <a:r>
                        <a:rPr lang="hr-HR" sz="1100" b="1" i="0" u="none" strike="noStrik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Kirgiska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463607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Republika</a:t>
                      </a:r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Mongolija, Novi Zeland, Nigerija, Paragvaj, Poljska,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403245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Portugal, Sijera Leone, Slovačka, Slovenija, Južna Afrika, Švedska,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518315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Ujedinjena Kraljevina, SAD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975604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Ograničena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Afganistan, Angola, Argentina, </a:t>
                      </a:r>
                      <a:r>
                        <a:rPr lang="hr-HR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Armenija</a:t>
                      </a:r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hr-HR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Azerbajdžan</a:t>
                      </a:r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Bolivija, </a:t>
                      </a:r>
                      <a:r>
                        <a:rPr lang="hr-HR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Bosna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0986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i</a:t>
                      </a:r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hr-HR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Hercegovina</a:t>
                      </a:r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Bocvana, Kamerun, Kina, Côte d'Ivoire, Češka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988229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latin typeface="Arial" panose="020B0604020202020204" pitchFamily="34" charset="0"/>
                        </a:rPr>
                        <a:t>Republika</a:t>
                      </a:r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Dominikanska Republika, Ekvador, El Salvador, </a:t>
                      </a:r>
                      <a:r>
                        <a:rPr lang="hr-HR" sz="1100" b="1" i="0" u="none" strike="noStrik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Gruzija</a:t>
                      </a:r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Gana,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770492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Gvatemala, Honduras, Jordan, </a:t>
                      </a:r>
                      <a:r>
                        <a:rPr lang="hr-HR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Kazahstan</a:t>
                      </a:r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Kenija, Lesoto, Liberija,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757855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Sjeverna Makedonija</a:t>
                      </a:r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Madagaskar, Malezija, Mali, Meksiko, </a:t>
                      </a:r>
                      <a:r>
                        <a:rPr lang="hr-HR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Moldova</a:t>
                      </a:r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96178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Mozambik, Namibija, Nepal, Nikaragva, Niger, Pakistan, Papua Nova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339139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Gvineja, </a:t>
                      </a:r>
                      <a:r>
                        <a:rPr lang="hr-HR" sz="1100" b="1" i="0" u="none" strike="noStrik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Rumunjska</a:t>
                      </a:r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hr-HR" sz="1100" b="1" i="0" u="none" strike="noStrik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Rusija</a:t>
                      </a:r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Ruanda, Senegal, </a:t>
                      </a:r>
                      <a:r>
                        <a:rPr lang="hr-HR" sz="1100" b="1" i="0" u="none" strike="noStrik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Srbija</a:t>
                      </a:r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Somalija, Južna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856786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Koreja, Španjolska, Šri Lanka, Sveti Toma i Prinsipe, Tajland, Timor-Leste,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764520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Togo, Trinidad i Tobago, Uganda, Ukrajina, Vijetnam, Zambija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534033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Minimalna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Albanija</a:t>
                      </a:r>
                      <a:r>
                        <a:rPr lang="hr-HR" sz="1100" b="1" i="0" u="none" strike="noStrike" dirty="0">
                          <a:latin typeface="Arial" panose="020B0604020202020204" pitchFamily="34" charset="0"/>
                        </a:rPr>
                        <a:t>, Alžir, Angola, Burkina Faso, Burundi, Kambodža, Čad,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69837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Komori, Dem. Republika Kongo, Egipat, Ekvatorska Gvineja, Esvatini,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540121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Etiopija, </a:t>
                      </a:r>
                      <a:r>
                        <a:rPr lang="hr-HR" sz="1100" b="1" i="0" u="none" strike="noStrik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Mađarska</a:t>
                      </a:r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Indija, Irak, Libanon, Malavi, Maroko, Mjanmar,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534592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Katar, Saudijska Arabija, Južni Sudan, Sudan, </a:t>
                      </a:r>
                      <a:r>
                        <a:rPr lang="hr-HR" sz="1100" b="1" i="0" u="none" strike="noStrik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Tadžikistan</a:t>
                      </a:r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Tanzanija,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360508"/>
                  </a:ext>
                </a:extLst>
              </a:tr>
              <a:tr h="218679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Gambija, Tunis, </a:t>
                      </a:r>
                      <a:r>
                        <a:rPr lang="hr-HR" sz="1100" b="1" i="0" u="none" strike="noStrik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Turska</a:t>
                      </a:r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Venezuela, Jemen, Zimbabve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02960"/>
                  </a:ext>
                </a:extLst>
              </a:tr>
            </a:tbl>
          </a:graphicData>
        </a:graphic>
      </p:graphicFrame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297FB3CB-F575-4CF0-B23D-EEDD670463B2}"/>
              </a:ext>
            </a:extLst>
          </p:cNvPr>
          <p:cNvSpPr txBox="1">
            <a:spLocks/>
          </p:cNvSpPr>
          <p:nvPr/>
        </p:nvSpPr>
        <p:spPr>
          <a:xfrm>
            <a:off x="8842742" y="1342280"/>
            <a:ext cx="2895602" cy="4516254"/>
          </a:xfrm>
          <a:prstGeom prst="rect">
            <a:avLst/>
          </a:prstGeom>
        </p:spPr>
        <p:txBody>
          <a:bodyPr vert="horz" lIns="0" tIns="137160" rIns="0" bIns="0" rtlCol="0">
            <a:normAutofit fontScale="77500" lnSpcReduction="20000"/>
          </a:bodyPr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33363" indent="-233363" algn="l" defTabSz="914314" rtl="0" eaLnBrk="1" latinLnBrk="0" hangingPunct="1">
              <a:spcBef>
                <a:spcPts val="600"/>
              </a:spcBef>
              <a:buClr>
                <a:schemeClr val="tx2">
                  <a:lumMod val="40000"/>
                  <a:lumOff val="60000"/>
                </a:schemeClr>
              </a:buClr>
              <a:buSzPct val="100000"/>
              <a:buFont typeface="Wingdings" pitchFamily="2" charset="2"/>
              <a:buChar char="§"/>
              <a:tabLst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458788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65000"/>
              <a:buFont typeface="ArialMT"/>
              <a:buChar char="►"/>
              <a:tabLst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92150" indent="-233363" algn="l" defTabSz="914314" rtl="0" eaLnBrk="1" latinLnBrk="0" hangingPunct="1">
              <a:spcBef>
                <a:spcPts val="600"/>
              </a:spcBef>
              <a:buClr>
                <a:schemeClr val="tx2">
                  <a:lumMod val="40000"/>
                  <a:lumOff val="60000"/>
                </a:schemeClr>
              </a:buClr>
              <a:buSzPct val="100000"/>
              <a:buFont typeface="LucidaGrande" charset="0"/>
              <a:buChar char="◆"/>
              <a:tabLst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917575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75000"/>
                </a:schemeClr>
              </a:buClr>
              <a:buFont typeface=".HelveticaNeueDeskInterface-Regular"/>
              <a:buChar char="●"/>
              <a:tabLst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364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22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9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35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900" b="1">
                <a:solidFill>
                  <a:schemeClr val="tx2"/>
                </a:solidFill>
              </a:rPr>
              <a:t>Primjeri dobre prakse u izvještavanju: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800" b="1">
                <a:solidFill>
                  <a:schemeClr val="tx2"/>
                </a:solidFill>
              </a:rPr>
              <a:t>Australija i Bangladeš - </a:t>
            </a:r>
            <a:r>
              <a:rPr lang="hr-HR" sz="1800">
                <a:solidFill>
                  <a:schemeClr val="tx2"/>
                </a:solidFill>
              </a:rPr>
              <a:t>opširni izvještaji o provedbi specifičnih mjera politika te njihovom utjecaju na različite skupine u nepovoljnom položaju, uključujući žene.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800" b="1">
                <a:solidFill>
                  <a:schemeClr val="tx2"/>
                </a:solidFill>
              </a:rPr>
              <a:t>SAD,</a:t>
            </a:r>
            <a:r>
              <a:rPr lang="hr-HR" sz="1800">
                <a:solidFill>
                  <a:schemeClr val="tx2"/>
                </a:solidFill>
              </a:rPr>
              <a:t> pokretanje internetske stranice „Prati novac” s podacima o programima odgovora na koronavirusnu bolest COVID-19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800">
                <a:solidFill>
                  <a:schemeClr val="tx2"/>
                </a:solidFill>
              </a:rPr>
              <a:t>U </a:t>
            </a:r>
            <a:r>
              <a:rPr lang="hr-HR" sz="1800" b="1">
                <a:solidFill>
                  <a:schemeClr val="tx2"/>
                </a:solidFill>
              </a:rPr>
              <a:t>Peruu </a:t>
            </a:r>
            <a:r>
              <a:rPr lang="hr-HR" sz="1800">
                <a:solidFill>
                  <a:schemeClr val="tx2"/>
                </a:solidFill>
              </a:rPr>
              <a:t>je zajednička radna skupina vlade i civilnog društva objavila izvještaj o utjecaju odgovora na koronavirusnu bolest COVID-19 na različite skupine. Portal otvorenih podataka prikazuje ažurirane informacije o razini provedbe pojedinih programa.</a:t>
            </a:r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98985176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9004" y="2428176"/>
            <a:ext cx="9715500" cy="978486"/>
          </a:xfrm>
        </p:spPr>
        <p:txBody>
          <a:bodyPr/>
          <a:lstStyle/>
          <a:p>
            <a:pPr algn="ctr"/>
            <a:r>
              <a:rPr lang="hr-HR">
                <a:solidFill>
                  <a:schemeClr val="tx2"/>
                </a:solidFill>
              </a:rPr>
              <a:t>Hvala!</a:t>
            </a:r>
          </a:p>
        </p:txBody>
      </p:sp>
    </p:spTree>
    <p:extLst>
      <p:ext uri="{BB962C8B-B14F-4D97-AF65-F5344CB8AC3E}">
        <p14:creationId xmlns:p14="http://schemas.microsoft.com/office/powerpoint/2010/main" val="18324106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50976D-78E9-40DE-9D91-1B7A8634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solidFill>
                  <a:schemeClr val="tx2"/>
                </a:solidFill>
              </a:rPr>
              <a:t>Pregled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02233-45BF-4E65-8098-96AD65CACB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hr-HR">
                <a:solidFill>
                  <a:schemeClr val="tx2"/>
                </a:solidFill>
              </a:rPr>
              <a:t>Fiskalna transparentnost i javna odgovornost </a:t>
            </a:r>
          </a:p>
          <a:p>
            <a:pPr marL="457200" indent="-457200">
              <a:buAutoNum type="arabicPeriod"/>
            </a:pPr>
            <a:r>
              <a:rPr lang="hr-HR">
                <a:solidFill>
                  <a:schemeClr val="tx2"/>
                </a:solidFill>
              </a:rPr>
              <a:t>Čuvanje primitaka: dizajniranje, provedba i nadgledanje paketa mjera potpore </a:t>
            </a:r>
          </a:p>
          <a:p>
            <a:pPr marL="457200" indent="-457200">
              <a:buAutoNum type="arabicPeriod"/>
            </a:pPr>
            <a:r>
              <a:rPr lang="hr-HR">
                <a:solidFill>
                  <a:schemeClr val="tx2"/>
                </a:solidFill>
              </a:rPr>
              <a:t>Nedostaci upravljanja potrošnjom u izvanrednoj situaciji  </a:t>
            </a:r>
          </a:p>
          <a:p>
            <a:pPr marL="457200" indent="-457200">
              <a:buAutoNum type="arabicPeriod"/>
            </a:pPr>
            <a:r>
              <a:rPr lang="hr-HR">
                <a:solidFill>
                  <a:schemeClr val="tx2"/>
                </a:solidFill>
              </a:rPr>
              <a:t>Godinu dana kasnije: prilagodba postojećih i/ili uvođenje novih praksi</a:t>
            </a:r>
          </a:p>
          <a:p>
            <a:pPr marL="457200" indent="-457200">
              <a:buFont typeface="+mj-lt"/>
              <a:buAutoNum type="arabicPeriod"/>
            </a:pPr>
            <a:r>
              <a:rPr lang="hr-HR">
                <a:solidFill>
                  <a:schemeClr val="tx2"/>
                </a:solidFill>
              </a:rPr>
              <a:t>Upravljanje COVID sredstvima: pitanje nedostatka odgovornosti, nagla procjena IBP-a</a:t>
            </a:r>
          </a:p>
        </p:txBody>
      </p:sp>
    </p:spTree>
    <p:extLst>
      <p:ext uri="{BB962C8B-B14F-4D97-AF65-F5344CB8AC3E}">
        <p14:creationId xmlns:p14="http://schemas.microsoft.com/office/powerpoint/2010/main" val="423693544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72DEF-1130-4978-9B34-59C173F1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>
                <a:solidFill>
                  <a:schemeClr val="tx2"/>
                </a:solidFill>
              </a:rPr>
              <a:t>1.</a:t>
            </a:r>
            <a:r>
              <a:rPr lang="hr-HR">
                <a:solidFill>
                  <a:schemeClr val="tx2"/>
                </a:solidFill>
              </a:rPr>
              <a:t> Fiskalna transparentnost i javna odgovornost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038CA-2215-4BCC-A6F0-6EBA5A3119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Omogućavanje građanima i gospodarskim akterima da razumiju cilj, opseg i trošak paketa politika i kako će on na njih utjecati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Pomoć u zadržavanju široke podrške ukupnom paketu politika i povjerenje da se ne zloupotrebljava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Dobivanje jasnog prikaza srednjoročnih do dugoročnih rizika povezanih s odgovorom u obliku politike; te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Poticanje tržišnog povjerenja, prije svega isticanjem snage kratkoročnih odgovora i dosljednosti u dogoročnoj fiskalnoj razboritosti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54503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809" y="333830"/>
            <a:ext cx="9715500" cy="978486"/>
          </a:xfrm>
        </p:spPr>
        <p:txBody>
          <a:bodyPr/>
          <a:lstStyle/>
          <a:p>
            <a:r>
              <a:rPr lang="hr-HR" b="1">
                <a:solidFill>
                  <a:schemeClr val="tx2"/>
                </a:solidFill>
              </a:rPr>
              <a:t>2.</a:t>
            </a:r>
            <a:r>
              <a:rPr lang="hr-HR">
                <a:solidFill>
                  <a:schemeClr val="tx2"/>
                </a:solidFill>
              </a:rPr>
              <a:t> Čuvanje primitaka: dizajniranje, provedba i nadgledanje paketa mjera potpore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F131E2-1E41-41A4-992B-18C6C843438A}"/>
              </a:ext>
            </a:extLst>
          </p:cNvPr>
          <p:cNvSpPr/>
          <p:nvPr/>
        </p:nvSpPr>
        <p:spPr>
          <a:xfrm>
            <a:off x="643923" y="6385670"/>
            <a:ext cx="782778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000"/>
              <a:t>Odjel fiskalnih poslova MMF-a, posebno izdanje o koronavirusnoj bolesti COVID-19: Čuvanje primitaka: Transparentnost, odgovornost i legitimitet odgovora u izvanrednim situacijama1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80C1674-6588-4B46-9F12-6AB0DAC556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659152"/>
              </p:ext>
            </p:extLst>
          </p:nvPr>
        </p:nvGraphicFramePr>
        <p:xfrm>
          <a:off x="1200641" y="1019973"/>
          <a:ext cx="8496253" cy="2992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4F61FAA7-5FD3-46A6-96D8-674A8A0B2A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6177642"/>
              </p:ext>
            </p:extLst>
          </p:nvPr>
        </p:nvGraphicFramePr>
        <p:xfrm>
          <a:off x="7272671" y="1312316"/>
          <a:ext cx="4509044" cy="299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EC01B09B-A5F2-4C7D-9664-FB164AE050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5898081"/>
              </p:ext>
            </p:extLst>
          </p:nvPr>
        </p:nvGraphicFramePr>
        <p:xfrm>
          <a:off x="2407988" y="3911283"/>
          <a:ext cx="4766267" cy="247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BEB463D-E2BE-4BB5-BE7E-D65336A484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5058975"/>
              </p:ext>
            </p:extLst>
          </p:nvPr>
        </p:nvGraphicFramePr>
        <p:xfrm>
          <a:off x="643923" y="1237121"/>
          <a:ext cx="3066840" cy="2654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34537787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72DEF-1130-4978-9B34-59C173F1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>
                <a:solidFill>
                  <a:schemeClr val="tx2"/>
                </a:solidFill>
              </a:rPr>
              <a:t>3.1. Rješavanje pitanja nedostataka u upravljanju u pogledu izvršenja proračuna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038CA-2215-4BCC-A6F0-6EBA5A3119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Potrošnja u izvanrednim situacijama često je izložena zloupotrebi i korupciji.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Kontrole izvršenja proračuna za smanjenje rizika od korupcije u potrošnji povezanoj s pandemijom uključuju: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Očuvanje integriteta sustava javne nabave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Održavanje odgovarajućih kontrola rashoda kako bi se spriječila neovlaštena potrošnja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Održavanje lanca opskrbe i upravljanja zalihama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Provjera transakcija povezanih s pandemijom u okviru unutarnjih i vanjskih revizija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0911DD-C8DA-40EB-8EBA-427F5C2807CE}"/>
              </a:ext>
            </a:extLst>
          </p:cNvPr>
          <p:cNvSpPr/>
          <p:nvPr/>
        </p:nvSpPr>
        <p:spPr>
          <a:xfrm>
            <a:off x="139166" y="6330462"/>
            <a:ext cx="1159163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100" dirty="0"/>
              <a:t>Odjel fiskalnih poslova MMF-a, posebno izdanje o koronavirusnoj bolesti COVID-19: Kontrole izvršenja proračuna za smanjenje rizika od korupcije u potrošnji povezanoj s pandemijom</a:t>
            </a:r>
          </a:p>
        </p:txBody>
      </p:sp>
    </p:spTree>
    <p:extLst>
      <p:ext uri="{BB962C8B-B14F-4D97-AF65-F5344CB8AC3E}">
        <p14:creationId xmlns:p14="http://schemas.microsoft.com/office/powerpoint/2010/main" val="51790749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72DEF-1130-4978-9B34-59C173F1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>
                <a:solidFill>
                  <a:schemeClr val="tx2"/>
                </a:solidFill>
              </a:rPr>
              <a:t>3.2. Bolje upravljanje na temelju veće transparentnosti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038CA-2215-4BCC-A6F0-6EBA5A3119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Određene mjere upravljanja za zemlje koje primaju financiranje od strane MMF-a tijekom krize uključuju: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Objavljivanje ugovora o nabavi povezanih s pandemijom i stvarnog vlasništva poduzeća kojima su dodijeljeni ti ugovori, 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Objavljivanje izvještaja o potrošnji povezanoj s koronavirusnom bolesti COVID-19 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Objavljivanje rezultata revizije.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Mjere su prilagođene uvjetima pojedine zemlje i ozbiljnosti rizika od korupcije. </a:t>
            </a:r>
          </a:p>
        </p:txBody>
      </p:sp>
    </p:spTree>
    <p:extLst>
      <p:ext uri="{BB962C8B-B14F-4D97-AF65-F5344CB8AC3E}">
        <p14:creationId xmlns:p14="http://schemas.microsoft.com/office/powerpoint/2010/main" val="263199460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307271"/>
            <a:ext cx="9715500" cy="978486"/>
          </a:xfrm>
        </p:spPr>
        <p:txBody>
          <a:bodyPr/>
          <a:lstStyle/>
          <a:p>
            <a:r>
              <a:rPr lang="hr-HR">
                <a:solidFill>
                  <a:schemeClr val="tx2"/>
                </a:solidFill>
              </a:rPr>
              <a:t>4.1. Godinu dana kasnije: Praćenje koronavirusne bolesti COVID-19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B954F4-5543-46E4-BFF8-47D538B866E5}"/>
              </a:ext>
            </a:extLst>
          </p:cNvPr>
          <p:cNvSpPr/>
          <p:nvPr/>
        </p:nvSpPr>
        <p:spPr>
          <a:xfrm>
            <a:off x="885124" y="6273730"/>
            <a:ext cx="27806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/>
              <a:t>Izvor: Fiscal Monitor, MMF travanj/april 2021.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BF8B17-65CD-42C1-A18D-F8CB383C5E04}"/>
              </a:ext>
            </a:extLst>
          </p:cNvPr>
          <p:cNvSpPr/>
          <p:nvPr/>
        </p:nvSpPr>
        <p:spPr>
          <a:xfrm>
            <a:off x="1080349" y="1156133"/>
            <a:ext cx="9715500" cy="5007129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r-HR" sz="2200">
                <a:solidFill>
                  <a:schemeClr val="tx2"/>
                </a:solidFill>
              </a:rPr>
              <a:t>Neke su zemlje provele svoje mjere s pomoću uobičajenih proračunskih kanala i istovremeno prilagodile svoju proračunsku kategorizaciju i programe svojem ISFU-u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2"/>
              </a:solidFill>
            </a:endParaRPr>
          </a:p>
          <a:p>
            <a:pPr marL="742907" lvl="1" indent="-18288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 sz="2000">
                <a:solidFill>
                  <a:schemeClr val="tx2"/>
                </a:solidFill>
              </a:rPr>
              <a:t>Burkina Faso i Francuska: uvedeni su posebni programi za koronavirusnu bolest COVID-19 ili akcije u ministarstvima i agencijama.</a:t>
            </a:r>
          </a:p>
          <a:p>
            <a:pPr marL="742907" lvl="1" indent="-18288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 sz="2000">
                <a:solidFill>
                  <a:schemeClr val="tx2"/>
                </a:solidFill>
              </a:rPr>
              <a:t>Zemlje s modernim JRP-om i ISFU-om, uključujući zemlje regije ECA, označile su potrošnju povezanu s koronavirusnom bolesti COVID-19 u svojim informacijskim sustavima. </a:t>
            </a:r>
          </a:p>
          <a:p>
            <a:pPr marL="742907" lvl="1" indent="-18288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 sz="2000">
                <a:solidFill>
                  <a:schemeClr val="tx2"/>
                </a:solidFill>
              </a:rPr>
              <a:t>Zemlje u kojima su agencije za provedbu bile izvan proračuna, primjerice, državne banke za razvoj (npr. Benin), postigle su sveobuhvatniji monitoring s inovativnim mehanizmima praćenja izvan opsega koji pokriva ISFU.</a:t>
            </a:r>
          </a:p>
          <a:p>
            <a:pPr lvl="1">
              <a:buClr>
                <a:schemeClr val="bg2">
                  <a:lumMod val="50000"/>
                </a:schemeClr>
              </a:buClr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94476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307271"/>
            <a:ext cx="9715500" cy="978486"/>
          </a:xfrm>
        </p:spPr>
        <p:txBody>
          <a:bodyPr/>
          <a:lstStyle/>
          <a:p>
            <a:r>
              <a:rPr lang="hr-HR">
                <a:solidFill>
                  <a:schemeClr val="tx2"/>
                </a:solidFill>
              </a:rPr>
              <a:t>4.2. Godinu dana kasnije: posebna sredstva za koronavirusnu bolest COVID-19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B954F4-5543-46E4-BFF8-47D538B866E5}"/>
              </a:ext>
            </a:extLst>
          </p:cNvPr>
          <p:cNvSpPr/>
          <p:nvPr/>
        </p:nvSpPr>
        <p:spPr>
          <a:xfrm>
            <a:off x="885124" y="6273730"/>
            <a:ext cx="27806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/>
              <a:t>Izvor: Fiscal Monitor, MMF travanj/april 2021.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BF8B17-65CD-42C1-A18D-F8CB383C5E04}"/>
              </a:ext>
            </a:extLst>
          </p:cNvPr>
          <p:cNvSpPr/>
          <p:nvPr/>
        </p:nvSpPr>
        <p:spPr>
          <a:xfrm>
            <a:off x="1080349" y="1156133"/>
            <a:ext cx="9715500" cy="5007129"/>
          </a:xfrm>
          <a:prstGeom prst="rect">
            <a:avLst/>
          </a:prstGeom>
        </p:spPr>
        <p:txBody>
          <a:bodyPr/>
          <a:lstStyle/>
          <a:p>
            <a:pPr lvl="1">
              <a:buClr>
                <a:schemeClr val="bg2">
                  <a:lumMod val="50000"/>
                </a:schemeClr>
              </a:buClr>
            </a:pPr>
            <a:endParaRPr lang="en-US" dirty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tx2"/>
                </a:solidFill>
              </a:rPr>
              <a:t>Više od 40 zemalja namijenilo je posebna sredstva za koronavirusnu bolest COVID-19 kako bi centralizirale svoj odgovor u izvanrednim situacijama i zadržale revizijski trag.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2"/>
              </a:solidFill>
            </a:endParaRPr>
          </a:p>
          <a:p>
            <a:pPr marL="742907" lvl="1" indent="-28575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742907" lvl="1" indent="-28575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Neke zemlje (poput Bocvane) također su upotrijebile takva sredstva kako bi kombinirale i pratile javnu i privatnu podršku.</a:t>
            </a:r>
          </a:p>
          <a:p>
            <a:pPr marL="742907" lvl="1" indent="-28575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Ako ga podržavaju snažne mjere zaštite, fond može biti pragmatičan pristup u zemljama koje imaju slabije sustave upravljanja javnim financijama. </a:t>
            </a:r>
          </a:p>
          <a:p>
            <a:pPr marL="742907" lvl="1" indent="-28575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Te mjere zaštite uključuju snažnu pravnu podršku, jasno vremensko ograničenje, dobro definirane procese upravljanja javnim financijama te stabilne standarde računovodstva i izvještavanja. </a:t>
            </a:r>
          </a:p>
        </p:txBody>
      </p:sp>
    </p:spTree>
    <p:extLst>
      <p:ext uri="{BB962C8B-B14F-4D97-AF65-F5344CB8AC3E}">
        <p14:creationId xmlns:p14="http://schemas.microsoft.com/office/powerpoint/2010/main" val="329981636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307271"/>
            <a:ext cx="9715500" cy="978486"/>
          </a:xfrm>
        </p:spPr>
        <p:txBody>
          <a:bodyPr/>
          <a:lstStyle/>
          <a:p>
            <a:r>
              <a:rPr lang="hr-HR">
                <a:solidFill>
                  <a:schemeClr val="tx2"/>
                </a:solidFill>
              </a:rPr>
              <a:t>4.3. Godinu dana kasnije: Transparentnost odgovora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B954F4-5543-46E4-BFF8-47D538B866E5}"/>
              </a:ext>
            </a:extLst>
          </p:cNvPr>
          <p:cNvSpPr/>
          <p:nvPr/>
        </p:nvSpPr>
        <p:spPr>
          <a:xfrm>
            <a:off x="885124" y="6273730"/>
            <a:ext cx="27806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/>
              <a:t>Izvor: Fiscal Monitor, MMF travanj/april 2021.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324DD3-4825-4173-8194-5DE7E27C25FD}"/>
              </a:ext>
            </a:extLst>
          </p:cNvPr>
          <p:cNvSpPr/>
          <p:nvPr/>
        </p:nvSpPr>
        <p:spPr>
          <a:xfrm>
            <a:off x="1080348" y="1156133"/>
            <a:ext cx="10256133" cy="5007129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2"/>
              </a:solidFill>
            </a:endParaRP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sz="2200">
                <a:solidFill>
                  <a:schemeClr val="tx2"/>
                </a:solidFill>
              </a:rPr>
              <a:t>Osiguravanje transparentnosti odgovora na koronavirusnu bolest COVID-19, uključujući ugovore o javnoj nabavi </a:t>
            </a:r>
          </a:p>
          <a:p>
            <a:pPr lvl="2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Informacije povezane s koronavirusnom bolesti COVID-19 obilno su uključene u uobičajene izvještaje o izvršenju proračuna (npr. Austrija uključuje potrošnju i jamstva povezana s koronavirusnom bolesti COVID-19 u svojem mjesečnom proračunskom izvještaju te u izvještaju o državnim poduzećima) ili posebne izvještaje. </a:t>
            </a:r>
          </a:p>
          <a:p>
            <a:pPr lvl="2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Francuska, Honduras,i Peru i druge zemlje i ažuriraju informacije o potrošnji povezanoj s koronavirusnom bolesti COVID-19 na posebnim portalima za transparentnost.</a:t>
            </a:r>
          </a:p>
          <a:p>
            <a:pPr lvl="2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Pregled odgovora na COVID, uključujući izvanproračunske mjere objavljen na portalima za transparentnost (Filipini, Brazil, SAD)</a:t>
            </a:r>
          </a:p>
          <a:p>
            <a:pPr lvl="2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Zemlje objavljuju informacije o ugovorima o nabavi, neke čak zahtijevaju prikupljanje informacija o stvarnom vlasništvu (Kirgiska Republika). </a:t>
            </a:r>
          </a:p>
          <a:p>
            <a:pPr lvl="2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2"/>
                </a:solidFill>
              </a:rPr>
              <a:t>Neke zemlje (Kolumbija, Ukrajina) dodale su modul u svoje platforme e-nabave koji predstavlja informacije o izvanrednoj javnoj nabavi. </a:t>
            </a:r>
          </a:p>
        </p:txBody>
      </p:sp>
    </p:spTree>
    <p:extLst>
      <p:ext uri="{BB962C8B-B14F-4D97-AF65-F5344CB8AC3E}">
        <p14:creationId xmlns:p14="http://schemas.microsoft.com/office/powerpoint/2010/main" val="91877007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ustom Design">
  <a:themeElements>
    <a:clrScheme name="MCD-Test1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1A800"/>
      </a:accent2>
      <a:accent3>
        <a:srgbClr val="712EA5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ExternalPowerPoint" id="{1321CDCF-73F3-F24E-AE22-CEC7E53E1B8D}" vid="{BD453AAE-108E-BA46-89C7-F40981556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IMF_GenericExternalPowerPoint</Template>
  <TotalTime>12258</TotalTime>
  <Words>1740</Words>
  <Application>Microsoft Office PowerPoint</Application>
  <PresentationFormat>Widescreen</PresentationFormat>
  <Paragraphs>207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.HelveticaNeueDeskInterface-Regular</vt:lpstr>
      <vt:lpstr>Arial</vt:lpstr>
      <vt:lpstr>Arial Black</vt:lpstr>
      <vt:lpstr>ArialMT</vt:lpstr>
      <vt:lpstr>Calibri</vt:lpstr>
      <vt:lpstr>LucidaGrande</vt:lpstr>
      <vt:lpstr>Wingdings</vt:lpstr>
      <vt:lpstr>Custom Design</vt:lpstr>
      <vt:lpstr>Transparentnost i odgovornost u odgovorima na COVID-19.</vt:lpstr>
      <vt:lpstr>Pregled</vt:lpstr>
      <vt:lpstr>1. Fiskalna transparentnost i javna odgovornost</vt:lpstr>
      <vt:lpstr>2. Čuvanje primitaka: dizajniranje, provedba i nadgledanje paketa mjera potpore</vt:lpstr>
      <vt:lpstr>3.1. Rješavanje pitanja nedostataka u upravljanju u pogledu izvršenja proračuna</vt:lpstr>
      <vt:lpstr>3.2. Bolje upravljanje na temelju veće transparentnosti </vt:lpstr>
      <vt:lpstr>4.1. Godinu dana kasnije: Praćenje koronavirusne bolesti COVID-19 </vt:lpstr>
      <vt:lpstr>4.2. Godinu dana kasnije: posebna sredstva za koronavirusnu bolest COVID-19  </vt:lpstr>
      <vt:lpstr>4.3. Godinu dana kasnije: Transparentnost odgovora</vt:lpstr>
      <vt:lpstr>4.4. Godinu dana kasnije: Revizija i nadzor</vt:lpstr>
      <vt:lpstr>5.1. Upravljanje COVID sredstvima: pitanje nedostatka odgovornosti, brzaa procjena IBP-a</vt:lpstr>
      <vt:lpstr> 5.2. Razina odgovornosti u ranim odgovorima zemalja na COVID u obliku fiskalne politike  </vt:lpstr>
      <vt:lpstr>Hvala!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visually integrated Fund</dc:title>
  <dc:creator>Kourdali, Baya</dc:creator>
  <cp:lastModifiedBy>Ekaterina A Zaleeva</cp:lastModifiedBy>
  <cp:revision>123</cp:revision>
  <cp:lastPrinted>2017-12-21T20:31:56Z</cp:lastPrinted>
  <dcterms:created xsi:type="dcterms:W3CDTF">2018-03-12T18:37:20Z</dcterms:created>
  <dcterms:modified xsi:type="dcterms:W3CDTF">2021-08-25T14:23:39Z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eDOCS AutoSave">
    <vt:lpwstr/>
  </property>
</Properties>
</file>