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8" r:id="rId4"/>
    <p:sldId id="299" r:id="rId5"/>
    <p:sldId id="30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2" r:id="rId14"/>
    <p:sldId id="273" r:id="rId15"/>
    <p:sldId id="274" r:id="rId16"/>
  </p:sldIdLst>
  <p:sldSz cx="10085388" cy="7564438"/>
  <p:notesSz cx="6858000" cy="9144000"/>
  <p:defaultTextStyle>
    <a:defPPr>
      <a:defRPr lang="de-DE"/>
    </a:defPPr>
    <a:lvl1pPr marL="0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47B99"/>
    <a:srgbClr val="88B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20" y="-10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5EEE5-1DC0-493E-88D9-7E5A3CBF761F}" type="datetimeFigureOut">
              <a:rPr lang="de-AT" smtClean="0"/>
              <a:t>19.02.2018</a:t>
            </a:fld>
            <a:endParaRPr lang="hr-HR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CFED3-C35C-4F09-A776-3CADC686A52F}" type="slidenum">
              <a:rPr lang="de-AT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226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6215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008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5" name="Bild 4"/>
          <p:cNvPicPr preferRelativeResize="0"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13127" y="504000"/>
            <a:ext cx="3780000" cy="101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7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Titel: 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>
          <a:xfrm>
            <a:off x="720725" y="1980000"/>
            <a:ext cx="8639175" cy="4500000"/>
          </a:xfrm>
          <a:prstGeom prst="rect">
            <a:avLst/>
          </a:prstGeom>
        </p:spPr>
        <p:txBody>
          <a:bodyPr/>
          <a:lstStyle>
            <a:lvl1pPr marL="378184" indent="-37818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3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19400" indent="-31515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64000" indent="-324000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60000" indent="-252123" algn="just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296000" indent="-252123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7" name="Bild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70788" y="504000"/>
            <a:ext cx="25146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6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722214" y="1980000"/>
            <a:ext cx="2627313" cy="4405313"/>
          </a:xfrm>
          <a:prstGeom prst="rect">
            <a:avLst/>
          </a:prstGeom>
          <a:solidFill>
            <a:srgbClr val="447B99"/>
          </a:solidFill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Titel: 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3694113" y="1980000"/>
            <a:ext cx="2627313" cy="3246437"/>
          </a:xfrm>
          <a:prstGeom prst="rect">
            <a:avLst/>
          </a:prstGeom>
          <a:solidFill>
            <a:srgbClr val="88B9D2"/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6696000" y="1982019"/>
            <a:ext cx="2627313" cy="1398587"/>
          </a:xfrm>
          <a:prstGeom prst="rect">
            <a:avLst/>
          </a:prstGeom>
          <a:solidFill>
            <a:srgbClr val="447B99">
              <a:alpha val="3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4"/>
          </p:nvPr>
        </p:nvSpPr>
        <p:spPr>
          <a:xfrm>
            <a:off x="6698878" y="3638203"/>
            <a:ext cx="2627313" cy="2523605"/>
          </a:xfrm>
          <a:prstGeom prst="rect">
            <a:avLst/>
          </a:prstGeom>
          <a:solidFill>
            <a:srgbClr val="000000">
              <a:alpha val="5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10" name="Bild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70788" y="504000"/>
            <a:ext cx="25146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3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269" y="208373"/>
            <a:ext cx="6207067" cy="1260740"/>
          </a:xfrm>
          <a:prstGeom prst="rect">
            <a:avLst/>
          </a:prstGeom>
        </p:spPr>
        <p:txBody>
          <a:bodyPr lIns="100849" tIns="50425" rIns="100849" bIns="50425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4270" y="1765036"/>
            <a:ext cx="9076849" cy="4992179"/>
          </a:xfrm>
          <a:prstGeom prst="rect">
            <a:avLst/>
          </a:prstGeom>
        </p:spPr>
        <p:txBody>
          <a:bodyPr lIns="100849" tIns="50425" rIns="100849" bIns="50425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04270" y="6800991"/>
            <a:ext cx="2353257" cy="402736"/>
          </a:xfrm>
          <a:prstGeom prst="rect">
            <a:avLst/>
          </a:prstGeom>
        </p:spPr>
        <p:txBody>
          <a:bodyPr lIns="100849" tIns="50425" rIns="100849" bIns="50425"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6F1BE-2792-4074-9752-2883895705C0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602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42294" y="6876000"/>
            <a:ext cx="7917706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aseline="30000">
                <a:solidFill>
                  <a:schemeClr val="tx1"/>
                </a:solidFill>
              </a:defRPr>
            </a:lvl1pPr>
          </a:lstStyle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720000" y="6876000"/>
            <a:ext cx="684000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30000">
                <a:solidFill>
                  <a:schemeClr val="tx1"/>
                </a:solidFill>
              </a:defRPr>
            </a:lvl1pPr>
          </a:lstStyle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26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100849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184" indent="-378184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400" indent="-315154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615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861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9106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3352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7598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1844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6090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246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492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738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984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1229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5475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9721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3967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96889" y="3206155"/>
            <a:ext cx="8640000" cy="20774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hr-HR" sz="4500" dirty="0" smtClean="0">
                <a:solidFill>
                  <a:srgbClr val="001D31"/>
                </a:solidFill>
                <a:latin typeface="+mj-lt"/>
              </a:rPr>
              <a:t>Ocjena regulatornog utjecaja </a:t>
            </a:r>
          </a:p>
          <a:p>
            <a:r>
              <a:rPr lang="hr-HR" sz="4500" dirty="0" smtClean="0">
                <a:solidFill>
                  <a:srgbClr val="001D31"/>
                </a:solidFill>
                <a:latin typeface="+mj-lt"/>
              </a:rPr>
              <a:t>u Austriji</a:t>
            </a:r>
            <a:endParaRPr lang="hr-HR" sz="4500" dirty="0">
              <a:solidFill>
                <a:srgbClr val="001D31"/>
              </a:solidFill>
              <a:latin typeface="+mj-lt"/>
              <a:cs typeface="Palatino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3651" y="5958882"/>
            <a:ext cx="8640000" cy="3077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hr-HR" sz="1600" b="1" dirty="0" smtClean="0">
                <a:latin typeface="+mj-lt"/>
              </a:rPr>
              <a:t>Dr. Andreas Fraydenegg </a:t>
            </a:r>
          </a:p>
          <a:p>
            <a:r>
              <a:rPr lang="hr-HR" sz="1600" dirty="0">
                <a:latin typeface="+mj-lt"/>
              </a:rPr>
              <a:t>Glavna uprava za proračun i javne financije </a:t>
            </a:r>
          </a:p>
          <a:p>
            <a:r>
              <a:rPr lang="hr-HR" sz="1600" dirty="0">
                <a:latin typeface="+mj-lt"/>
              </a:rPr>
              <a:t>Odjel za opća pitanja, koordinaciju i zakone</a:t>
            </a:r>
          </a:p>
        </p:txBody>
      </p:sp>
      <p:sp>
        <p:nvSpPr>
          <p:cNvPr id="9" name="Textfeld 8"/>
          <p:cNvSpPr txBox="1">
            <a:spLocks/>
          </p:cNvSpPr>
          <p:nvPr/>
        </p:nvSpPr>
        <p:spPr>
          <a:xfrm>
            <a:off x="720000" y="7049940"/>
            <a:ext cx="8640000" cy="2285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hr-HR" sz="1000" dirty="0" smtClean="0">
                <a:latin typeface="Tahoma"/>
              </a:rPr>
              <a:t>Radionica PEMPAL-a, Beč, 13. ožujka 2018.</a:t>
            </a:r>
            <a:endParaRPr lang="hr-HR" sz="1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614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>
            <a:normAutofit/>
          </a:bodyPr>
          <a:lstStyle/>
          <a:p>
            <a:r>
              <a:rPr lang="hr-HR" smtClean="0"/>
              <a:t>Ocjena ORU-a</a:t>
            </a:r>
            <a:endParaRPr lang="hr-HR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6" y="1979999"/>
            <a:ext cx="8639175" cy="5138090"/>
          </a:xfrm>
        </p:spPr>
        <p:txBody>
          <a:bodyPr lIns="100849" tIns="50425" rIns="100849" bIns="50425">
            <a:normAutofit fontScale="77500" lnSpcReduction="20000"/>
          </a:bodyPr>
          <a:lstStyle/>
          <a:p>
            <a:r>
              <a:rPr lang="hr-HR" smtClean="0"/>
              <a:t>Postoje li posljedice za javne proračune?</a:t>
            </a:r>
          </a:p>
          <a:p>
            <a:r>
              <a:rPr lang="hr-HR" smtClean="0"/>
              <a:t>Jesu li bili u potpunosti i ispravno ocijenjene?</a:t>
            </a:r>
          </a:p>
          <a:p>
            <a:r>
              <a:rPr lang="hr-HR" smtClean="0"/>
              <a:t>Jesu li izračuni i modeli razumljivi, provjerljivi i dosljedni?</a:t>
            </a:r>
            <a:r>
              <a:rPr lang="hr-HR" sz="2600" dirty="0"/>
              <a:t> </a:t>
            </a:r>
            <a:r>
              <a:rPr lang="hr-HR" smtClean="0"/>
              <a:t>Odakle dolaze podaci?</a:t>
            </a:r>
          </a:p>
          <a:p>
            <a:r>
              <a:rPr lang="hr-HR" smtClean="0"/>
              <a:t>Je li ORU u suprotnosti s dokazima i/ili prošlim iskustvom u pogledu relevantne teme?</a:t>
            </a:r>
          </a:p>
          <a:p>
            <a:r>
              <a:rPr lang="hr-HR" smtClean="0"/>
              <a:t>Kako će se i odakle pokriti troškovi (u kojem detaljnom proračunu?)</a:t>
            </a:r>
          </a:p>
          <a:p>
            <a:r>
              <a:rPr lang="hr-HR" smtClean="0"/>
              <a:t>Što sa uštedama?</a:t>
            </a:r>
            <a:endParaRPr lang="hr-HR" sz="2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70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hr-HR" smtClean="0"/>
              <a:t>ORU i birokratski troškovi</a:t>
            </a:r>
            <a:endParaRPr lang="hr-HR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fontScale="70000" lnSpcReduction="20000"/>
          </a:bodyPr>
          <a:lstStyle/>
          <a:p>
            <a:r>
              <a:rPr lang="hr-HR" smtClean="0"/>
              <a:t>Novi propisi obično stvore značajan regulatorni pritisak za građane i/ili poduzeća</a:t>
            </a:r>
            <a:endParaRPr lang="hr-HR" sz="2600" dirty="0"/>
          </a:p>
          <a:p>
            <a:r>
              <a:rPr lang="hr-HR" smtClean="0"/>
              <a:t>Mjeri se </a:t>
            </a:r>
            <a:r>
              <a:rPr lang="hr-HR" b="1" smtClean="0"/>
              <a:t>vrijeme koje je potrebno za usklađivanje s propisom</a:t>
            </a:r>
            <a:r>
              <a:rPr lang="hr-HR" smtClean="0"/>
              <a:t> („informacijski zahtjevi”)</a:t>
            </a:r>
          </a:p>
          <a:p>
            <a:r>
              <a:rPr lang="hr-HR" smtClean="0"/>
              <a:t>Potrebno vrijeme se pretvara u financijski trošak upotrebljavajući prosječnu satnicu</a:t>
            </a:r>
            <a:endParaRPr lang="hr-HR" sz="2600" dirty="0"/>
          </a:p>
          <a:p>
            <a:r>
              <a:rPr lang="hr-HR" smtClean="0"/>
              <a:t>Što se ne mjeri: izravni troškovi poduzeća ili građana (npr. administrativne naknade)</a:t>
            </a:r>
          </a:p>
          <a:p>
            <a:r>
              <a:rPr lang="hr-HR" smtClean="0"/>
              <a:t>Cilj: stvaranje transparentnosti i osvješćivanje</a:t>
            </a:r>
            <a:endParaRPr lang="hr-HR" sz="2600" dirty="0"/>
          </a:p>
          <a:p>
            <a:endParaRPr lang="hr-HR" sz="26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69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674521" y="366923"/>
            <a:ext cx="6552008" cy="720000"/>
          </a:xfrm>
        </p:spPr>
        <p:txBody>
          <a:bodyPr lIns="100849" tIns="50425" rIns="100849" bIns="50425"/>
          <a:lstStyle/>
          <a:p>
            <a:r>
              <a:rPr lang="hr-HR" smtClean="0"/>
              <a:t>ORU i deregulacija</a:t>
            </a:r>
            <a:endParaRPr lang="hr-HR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fontScale="70000" lnSpcReduction="20000"/>
          </a:bodyPr>
          <a:lstStyle/>
          <a:p>
            <a:r>
              <a:rPr lang="hr-HR" smtClean="0"/>
              <a:t>Zakon o načelima deregulacije (stupio na snagu 1. srpnja 2017.)</a:t>
            </a:r>
          </a:p>
          <a:p>
            <a:r>
              <a:rPr lang="hr-HR" sz="3100" dirty="0"/>
              <a:t>Jedan stupa na snagu, drugi prestaje važiti</a:t>
            </a:r>
          </a:p>
          <a:p>
            <a:r>
              <a:rPr lang="hr-HR" sz="3100" dirty="0"/>
              <a:t>Zakoni s točno određenim rokom</a:t>
            </a:r>
          </a:p>
          <a:p>
            <a:r>
              <a:rPr lang="hr-HR" sz="3100" dirty="0"/>
              <a:t>Nema više prekomjernog propisivanja pri prenošenju EU-a u nacionalno pravo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100" b="1" dirty="0"/>
              <a:t>gdje je primjenjivo</a:t>
            </a:r>
          </a:p>
          <a:p>
            <a:r>
              <a:rPr lang="hr-HR" smtClean="0"/>
              <a:t>Ukazujemo na ta načela u svojim ocjenama izvještaja ORU-a – posebno kad je riječ o birokratskim troškovima</a:t>
            </a:r>
            <a:endParaRPr lang="hr-HR" sz="3100" dirty="0"/>
          </a:p>
          <a:p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7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>
            <a:noAutofit/>
          </a:bodyPr>
          <a:lstStyle/>
          <a:p>
            <a:r>
              <a:rPr lang="hr-HR" smtClean="0"/>
              <a:t>Naše iskustvo – naučene lekcije</a:t>
            </a:r>
            <a:endParaRPr lang="hr-HR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876007"/>
            <a:ext cx="9087248" cy="4500000"/>
          </a:xfrm>
        </p:spPr>
        <p:txBody>
          <a:bodyPr lIns="100849" tIns="50425" rIns="100849" bIns="50425">
            <a:noAutofit/>
          </a:bodyPr>
          <a:lstStyle/>
          <a:p>
            <a:r>
              <a:rPr lang="hr-HR" sz="2400" dirty="0" smtClean="0"/>
              <a:t>Kvaliteta izvještaja ORU-a varira </a:t>
            </a:r>
          </a:p>
          <a:p>
            <a:r>
              <a:rPr lang="hr-HR" sz="2400" dirty="0"/>
              <a:t>Trend: </a:t>
            </a:r>
            <a:r>
              <a:rPr lang="hr-HR" sz="2400" dirty="0" smtClean="0"/>
              <a:t>Izvještaji ORU-a značajno su unaprijeđeni od 2013.</a:t>
            </a:r>
            <a:endParaRPr lang="hr-HR" sz="2400" dirty="0"/>
          </a:p>
          <a:p>
            <a:r>
              <a:rPr lang="hr-HR" sz="2400" dirty="0"/>
              <a:t>2016.: </a:t>
            </a:r>
            <a:r>
              <a:rPr lang="hr-HR" sz="2400" dirty="0" smtClean="0"/>
              <a:t>Revizorski sud je ocijenio kvalitetu ORU-a (ocjene financijskog utjecaja) „dobrom” ili „vrlo dobrom” ocjenom u 74 % svih slučajeva – povećanje sa 61 % od 2015.</a:t>
            </a:r>
          </a:p>
          <a:p>
            <a:r>
              <a:rPr lang="hr-HR" sz="2400" dirty="0" smtClean="0"/>
              <a:t>MF-ova ocjena izvještaja ORU-a dovodi do poboljšanja na svim razinama</a:t>
            </a:r>
            <a:endParaRPr lang="hr-HR" sz="2400" dirty="0"/>
          </a:p>
          <a:p>
            <a:r>
              <a:rPr lang="hr-HR" sz="2400" dirty="0" smtClean="0"/>
              <a:t>Utjecajnu dimenziju „birokratski troškovi” ponekad zanemaruju ostala ministarstva</a:t>
            </a:r>
            <a:endParaRPr lang="hr-HR" sz="2400" dirty="0"/>
          </a:p>
          <a:p>
            <a:r>
              <a:rPr lang="hr-HR" sz="2400" dirty="0" smtClean="0"/>
              <a:t>Utjecaj ORU-a na raspravu o javnoj politici i dalje je nizak</a:t>
            </a:r>
            <a:endParaRPr lang="hr-HR" sz="2400" dirty="0"/>
          </a:p>
          <a:p>
            <a:endParaRPr lang="hr-HR" sz="24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51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hr-HR" smtClean="0"/>
              <a:t>Izazovi i budući koraci</a:t>
            </a:r>
            <a:endParaRPr lang="hr-HR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/>
          </a:bodyPr>
          <a:lstStyle/>
          <a:p>
            <a:r>
              <a:rPr lang="hr-HR" sz="2400" dirty="0"/>
              <a:t>Unaprjeđenje kvalitete ORU-a</a:t>
            </a:r>
          </a:p>
          <a:p>
            <a:r>
              <a:rPr lang="hr-HR" sz="2400" dirty="0" smtClean="0"/>
              <a:t>Daljnje poboljšanje upotrebe ORU-a u svrhu „dobre vlade” i „bolje regulacije”</a:t>
            </a:r>
            <a:r>
              <a:rPr lang="hr-HR" sz="2400" dirty="0"/>
              <a:t> </a:t>
            </a:r>
          </a:p>
          <a:p>
            <a:r>
              <a:rPr lang="hr-HR" sz="2400" dirty="0"/>
              <a:t>Jačanje uloge ORU-a u raspravama o javnoj politici</a:t>
            </a:r>
          </a:p>
          <a:p>
            <a:r>
              <a:rPr lang="hr-HR" sz="2400" dirty="0" smtClean="0"/>
              <a:t>Optimizacija pravnog okvira i obuhvata ORU-a (npr. da uključuje javna poduzeća)</a:t>
            </a:r>
          </a:p>
          <a:p>
            <a:r>
              <a:rPr lang="hr-HR" sz="2400" dirty="0"/>
              <a:t>Razvoj novog IT alata (na internetu)</a:t>
            </a:r>
          </a:p>
          <a:p>
            <a:endParaRPr lang="hr-HR" sz="24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4541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802334" y="2486075"/>
            <a:ext cx="6552008" cy="3018169"/>
          </a:xfrm>
        </p:spPr>
        <p:txBody>
          <a:bodyPr lIns="100849" tIns="50425" rIns="100849" bIns="50425">
            <a:normAutofit/>
          </a:bodyPr>
          <a:lstStyle/>
          <a:p>
            <a:pPr algn="ctr"/>
            <a:r>
              <a:rPr lang="hr-HR" smtClean="0"/>
              <a:t>Hvala na pozornosti.</a:t>
            </a:r>
            <a:endParaRPr lang="hr-HR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4322614" y="4574307"/>
            <a:ext cx="5626162" cy="2541616"/>
          </a:xfrm>
        </p:spPr>
        <p:txBody>
          <a:bodyPr lIns="100849" tIns="50425" rIns="100849" bIns="50425">
            <a:normAutofit fontScale="92500" lnSpcReduction="10000"/>
          </a:bodyPr>
          <a:lstStyle/>
          <a:p>
            <a:pPr marL="0" indent="0">
              <a:buNone/>
            </a:pPr>
            <a:r>
              <a:rPr lang="hr-HR" sz="2000" b="1" dirty="0" smtClean="0">
                <a:latin typeface="+mj-lt"/>
              </a:rPr>
              <a:t>Dr. Andreas Fraydenegg</a:t>
            </a:r>
          </a:p>
          <a:p>
            <a:pPr marL="0" indent="0">
              <a:buNone/>
            </a:pPr>
            <a:r>
              <a:rPr lang="hr-HR" sz="2000" dirty="0">
                <a:latin typeface="+mj-lt"/>
              </a:rPr>
              <a:t>Glavna uprava za proračun i javne financije </a:t>
            </a:r>
          </a:p>
          <a:p>
            <a:pPr marL="0" indent="0">
              <a:buNone/>
            </a:pPr>
            <a:r>
              <a:rPr lang="hr-HR" sz="2000" dirty="0">
                <a:latin typeface="+mj-lt"/>
              </a:rPr>
              <a:t>Odjel za opća pitanja, koordinaciju i zakone</a:t>
            </a:r>
          </a:p>
          <a:p>
            <a:pPr marL="0" indent="0">
              <a:buNone/>
            </a:pPr>
            <a:r>
              <a:rPr lang="hr-HR" sz="2000" dirty="0">
                <a:latin typeface="+mj-lt"/>
              </a:rPr>
              <a:t>Himmelpfortgasse 9</a:t>
            </a:r>
          </a:p>
          <a:p>
            <a:pPr marL="0" indent="0">
              <a:buNone/>
            </a:pPr>
            <a:r>
              <a:rPr lang="hr-HR" sz="2000" dirty="0">
                <a:latin typeface="+mj-lt"/>
              </a:rPr>
              <a:t>1010 Beč</a:t>
            </a:r>
          </a:p>
          <a:p>
            <a:pPr marL="0" indent="0">
              <a:buNone/>
            </a:pPr>
            <a:r>
              <a:rPr lang="hr-HR" sz="2000" dirty="0">
                <a:latin typeface="+mj-lt"/>
              </a:rPr>
              <a:t>+43/1/51433-502029</a:t>
            </a:r>
          </a:p>
          <a:p>
            <a:pPr marL="0" indent="0">
              <a:buNone/>
            </a:pPr>
            <a:r>
              <a:rPr lang="hr-HR" sz="2000" dirty="0">
                <a:latin typeface="+mj-lt"/>
              </a:rPr>
              <a:t>andreas.fraydenegg@bmf.gv.at</a:t>
            </a:r>
          </a:p>
          <a:p>
            <a:pPr marL="0" indent="0">
              <a:buNone/>
            </a:pPr>
            <a:endParaRPr lang="hr-HR" sz="2200" dirty="0">
              <a:latin typeface="Tahoma"/>
              <a:cs typeface="Tahoma"/>
            </a:endParaRPr>
          </a:p>
          <a:p>
            <a:pPr marL="0" indent="0">
              <a:buNone/>
            </a:pPr>
            <a:endParaRPr lang="hr-HR" sz="32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13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 idx="4294967295"/>
          </p:nvPr>
        </p:nvSpPr>
        <p:spPr>
          <a:xfrm>
            <a:off x="0" y="325835"/>
            <a:ext cx="6347142" cy="1260475"/>
          </a:xfrm>
          <a:prstGeom prst="rect">
            <a:avLst/>
          </a:prstGeom>
        </p:spPr>
        <p:txBody>
          <a:bodyPr/>
          <a:lstStyle/>
          <a:p>
            <a:r>
              <a:rPr lang="hr-HR" alt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</a:rPr>
              <a:t>Ocjena regulatornog utjecaja (ORU)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 flipV="1">
            <a:off x="2582631" y="2903203"/>
            <a:ext cx="4822076" cy="399234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5091720" y="2314859"/>
            <a:ext cx="0" cy="766950"/>
          </a:xfrm>
          <a:prstGeom prst="line">
            <a:avLst/>
          </a:prstGeom>
          <a:noFill/>
          <a:ln w="952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1551329" y="2883943"/>
            <a:ext cx="1026048" cy="2257074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rot="7800000" flipV="1">
            <a:off x="2607992" y="2891882"/>
            <a:ext cx="1026102" cy="2256956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6376907" y="3281425"/>
            <a:ext cx="1026048" cy="2257075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rot="7800000" flipV="1">
            <a:off x="7433570" y="3289364"/>
            <a:ext cx="1026102" cy="2256956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1551329" y="4990429"/>
            <a:ext cx="2111628" cy="299426"/>
          </a:xfrm>
          <a:prstGeom prst="ellipse">
            <a:avLst/>
          </a:prstGeom>
          <a:solidFill>
            <a:srgbClr val="AF0917"/>
          </a:solidFill>
          <a:ln>
            <a:noFill/>
          </a:ln>
          <a:effectLst>
            <a:prstShdw prst="shdw17" dist="17961" dir="2700000">
              <a:srgbClr val="69050E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200" b="0" dirty="0">
              <a:latin typeface="Arial" charset="0"/>
              <a:cs typeface="Arial" charset="0"/>
            </a:endParaRP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6347142" y="5387912"/>
            <a:ext cx="2111628" cy="299425"/>
          </a:xfrm>
          <a:prstGeom prst="ellipse">
            <a:avLst/>
          </a:prstGeom>
          <a:solidFill>
            <a:srgbClr val="AF0917"/>
          </a:solidFill>
          <a:ln>
            <a:noFill/>
          </a:ln>
          <a:effectLst>
            <a:prstShdw prst="shdw17" dist="17961" dir="2700000">
              <a:srgbClr val="69050E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200" b="0" dirty="0">
              <a:latin typeface="Arial" charset="0"/>
              <a:cs typeface="Arial" charset="0"/>
            </a:endParaRPr>
          </a:p>
        </p:txBody>
      </p:sp>
      <p:sp>
        <p:nvSpPr>
          <p:cNvPr id="28684" name="AutoShape 14"/>
          <p:cNvSpPr>
            <a:spLocks noChangeArrowheads="1"/>
          </p:cNvSpPr>
          <p:nvPr/>
        </p:nvSpPr>
        <p:spPr bwMode="auto">
          <a:xfrm>
            <a:off x="6816392" y="4846844"/>
            <a:ext cx="1337715" cy="6356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de-DE" sz="1800" dirty="0">
                <a:latin typeface="Arial" charset="0"/>
              </a:rPr>
              <a:t>krajnji rezultat</a:t>
            </a:r>
          </a:p>
        </p:txBody>
      </p:sp>
      <p:sp>
        <p:nvSpPr>
          <p:cNvPr id="28685" name="AutoShape 16"/>
          <p:cNvSpPr>
            <a:spLocks noChangeArrowheads="1"/>
          </p:cNvSpPr>
          <p:nvPr/>
        </p:nvSpPr>
        <p:spPr bwMode="auto">
          <a:xfrm>
            <a:off x="6966973" y="4179703"/>
            <a:ext cx="1010289" cy="6356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de-DE" sz="1800" b="0" dirty="0">
                <a:latin typeface="Arial" charset="0"/>
              </a:rPr>
              <a:t>željeni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de-DE" sz="1800" b="0" dirty="0">
                <a:latin typeface="Arial" charset="0"/>
              </a:rPr>
              <a:t>utjecaj</a:t>
            </a:r>
          </a:p>
        </p:txBody>
      </p:sp>
      <p:sp>
        <p:nvSpPr>
          <p:cNvPr id="28686" name="AutoShape 12"/>
          <p:cNvSpPr>
            <a:spLocks noChangeArrowheads="1"/>
          </p:cNvSpPr>
          <p:nvPr/>
        </p:nvSpPr>
        <p:spPr bwMode="auto">
          <a:xfrm>
            <a:off x="1855992" y="4503643"/>
            <a:ext cx="1512808" cy="6356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de-DE" sz="1800" dirty="0">
                <a:latin typeface="Arial" charset="0"/>
              </a:rPr>
              <a:t>trošak</a:t>
            </a:r>
          </a:p>
        </p:txBody>
      </p:sp>
      <p:sp>
        <p:nvSpPr>
          <p:cNvPr id="28687" name="AutoShape 13"/>
          <p:cNvSpPr>
            <a:spLocks noChangeArrowheads="1"/>
          </p:cNvSpPr>
          <p:nvPr/>
        </p:nvSpPr>
        <p:spPr bwMode="auto">
          <a:xfrm>
            <a:off x="1994317" y="3840004"/>
            <a:ext cx="1178379" cy="6356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de-DE" sz="1800" b="0" dirty="0">
                <a:latin typeface="Arial" charset="0"/>
              </a:rPr>
              <a:t>neželjeni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de-DE" sz="1800" b="0" dirty="0">
                <a:latin typeface="Arial" charset="0"/>
              </a:rPr>
              <a:t>utjecaj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89907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 idx="4294967295"/>
          </p:nvPr>
        </p:nvSpPr>
        <p:spPr>
          <a:xfrm>
            <a:off x="16045" y="469851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hr-HR" alt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</a:rPr>
              <a:t>Opseg ORU-a</a:t>
            </a:r>
            <a:endParaRPr lang="hr-HR" altLang="de-DE" sz="4000" dirty="0">
              <a:solidFill>
                <a:srgbClr val="001D31"/>
              </a:solidFill>
              <a:latin typeface="Palatino Linotype" panose="02040502050505030304" pitchFamily="18" charset="0"/>
              <a:ea typeface="+mn-ea"/>
              <a:cs typeface="Palatino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78198" y="2342060"/>
            <a:ext cx="9075142" cy="424847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r-HR" sz="2800" dirty="0" smtClean="0"/>
              <a:t>obvezan za sve nove zakone, pravilnike, međunarodne sporazume – nacionalno i EU zakonodavstvo</a:t>
            </a:r>
          </a:p>
          <a:p>
            <a:pPr>
              <a:defRPr/>
            </a:pPr>
            <a:r>
              <a:rPr lang="hr-HR" sz="2800" dirty="0" smtClean="0"/>
              <a:t>veliki projekti (npr. nabava, građevinski projekti), ovisno o financijskom utjecaju</a:t>
            </a:r>
          </a:p>
          <a:p>
            <a:pPr>
              <a:defRPr/>
            </a:pPr>
            <a:r>
              <a:rPr lang="hr-HR" sz="2800" dirty="0" smtClean="0"/>
              <a:t>provodi ga odgovorna uprava</a:t>
            </a:r>
            <a:endParaRPr lang="hr-HR" sz="2800" dirty="0"/>
          </a:p>
          <a:p>
            <a:pPr>
              <a:defRPr/>
            </a:pPr>
            <a:r>
              <a:rPr lang="hr-HR" sz="2800" dirty="0" smtClean="0"/>
              <a:t>samo se značajni utjecaji detaljno ocjenjuju</a:t>
            </a:r>
          </a:p>
          <a:p>
            <a:pPr>
              <a:defRPr/>
            </a:pPr>
            <a:r>
              <a:rPr lang="hr-HR" sz="2800" dirty="0" smtClean="0"/>
              <a:t>interna evaluacija u roku od 5 godina </a:t>
            </a:r>
          </a:p>
          <a:p>
            <a:pPr>
              <a:defRPr/>
            </a:pPr>
            <a:endParaRPr lang="hr-HR" sz="2200" dirty="0"/>
          </a:p>
          <a:p>
            <a:pPr>
              <a:defRPr/>
            </a:pPr>
            <a:endParaRPr lang="hr-HR" sz="22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78600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 idx="4294967295"/>
          </p:nvPr>
        </p:nvSpPr>
        <p:spPr>
          <a:xfrm>
            <a:off x="0" y="325835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hr-HR" alt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</a:rPr>
              <a:t>Sedam koraka do ORU-a</a:t>
            </a:r>
            <a:r>
              <a:rPr lang="hr-HR" smtClean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290166" y="1815860"/>
            <a:ext cx="5750072" cy="4992688"/>
          </a:xfrm>
          <a:prstGeom prst="rect">
            <a:avLst/>
          </a:prstGeom>
        </p:spPr>
        <p:txBody>
          <a:bodyPr/>
          <a:lstStyle/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r-HR" sz="2800" b="0" dirty="0"/>
              <a:t>Analiza problema</a:t>
            </a: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r-HR" sz="2800" b="0" dirty="0" smtClean="0"/>
              <a:t>Izvještaj o krajnjim rezultatima</a:t>
            </a:r>
            <a:endParaRPr lang="hr-HR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r-HR" sz="2800" b="0" dirty="0"/>
              <a:t>Izvještaj o izlaznim rezultatima</a:t>
            </a:r>
            <a:endParaRPr lang="hr-HR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r-HR" sz="2800" b="0" dirty="0"/>
              <a:t>Ocjena utjecaja</a:t>
            </a:r>
            <a:endParaRPr lang="hr-HR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r-HR" smtClean="0"/>
              <a:t>Planiranje unutarnje evaluacije</a:t>
            </a:r>
            <a:endParaRPr lang="hr-HR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r-HR" smtClean="0"/>
              <a:t>Detaljna dokumentacija</a:t>
            </a:r>
            <a:endParaRPr lang="hr-HR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r-HR" sz="2800" b="0" dirty="0"/>
              <a:t>Interna evaluacija</a:t>
            </a:r>
            <a:endParaRPr lang="hr-HR" sz="2800" b="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hr-HR" dirty="0"/>
          </a:p>
        </p:txBody>
      </p:sp>
      <p:pic>
        <p:nvPicPr>
          <p:cNvPr id="30726" name="Picture 5" descr="AngabeWFAne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72" y="1838003"/>
            <a:ext cx="3713735" cy="4948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68660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 idx="4294967295"/>
          </p:nvPr>
        </p:nvSpPr>
        <p:spPr>
          <a:xfrm>
            <a:off x="0" y="207963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hr-HR" altLang="de-DE" sz="4000" dirty="0">
                <a:solidFill>
                  <a:srgbClr val="001D31"/>
                </a:solidFill>
                <a:latin typeface="Palatino Linotype" panose="02040502050505030304" pitchFamily="18" charset="0"/>
              </a:rPr>
              <a:t>Dimenzije utjecaja</a:t>
            </a:r>
            <a:r>
              <a:rPr lang="hr-HR" smtClean="0"/>
              <a:t> </a:t>
            </a:r>
            <a:r>
              <a:t/>
            </a:r>
            <a:br/>
            <a:r>
              <a:rPr lang="hr-HR" altLang="de-DE" sz="4000" dirty="0">
                <a:solidFill>
                  <a:srgbClr val="001D31"/>
                </a:solidFill>
                <a:latin typeface="Palatino Linotype" panose="02040502050505030304" pitchFamily="18" charset="0"/>
              </a:rPr>
              <a:t>definirane zakonom</a:t>
            </a:r>
            <a:r>
              <a:rPr lang="hr-HR" smtClean="0"/>
              <a:t> </a:t>
            </a:r>
          </a:p>
        </p:txBody>
      </p:sp>
      <p:sp>
        <p:nvSpPr>
          <p:cNvPr id="32771" name="Inhaltsplatzhalter 2"/>
          <p:cNvSpPr>
            <a:spLocks noGrp="1"/>
          </p:cNvSpPr>
          <p:nvPr>
            <p:ph idx="4294967295"/>
          </p:nvPr>
        </p:nvSpPr>
        <p:spPr>
          <a:xfrm>
            <a:off x="434182" y="1765995"/>
            <a:ext cx="9075738" cy="4992688"/>
          </a:xfrm>
          <a:prstGeom prst="rect">
            <a:avLst/>
          </a:prstGeom>
        </p:spPr>
        <p:txBody>
          <a:bodyPr/>
          <a:lstStyle/>
          <a:p>
            <a:r>
              <a:rPr lang="hr-HR" altLang="de-DE" sz="2800" b="0" dirty="0" smtClean="0">
                <a:latin typeface="Tahoma" pitchFamily="34" charset="0"/>
              </a:rPr>
              <a:t>Financijski (proračunski) utjecaj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smtClean="0"/>
              <a:t>Utjecaj na cjelokupno gospodarstvo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altLang="de-DE" sz="2800" b="0" dirty="0" smtClean="0">
                <a:latin typeface="Tahoma" pitchFamily="34" charset="0"/>
              </a:rPr>
              <a:t>Utjecaj na poduzeća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altLang="de-DE" sz="2800" b="0" dirty="0" smtClean="0">
                <a:latin typeface="Tahoma" pitchFamily="34" charset="0"/>
              </a:rPr>
              <a:t>Utjecaji na okoliš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altLang="de-DE" sz="2800" b="0" dirty="0" smtClean="0">
                <a:latin typeface="Tahoma" pitchFamily="34" charset="0"/>
              </a:rPr>
              <a:t>Utjecaj u području politike zaštite potrošača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altLang="de-DE" sz="2800" b="0" dirty="0" smtClean="0">
                <a:latin typeface="Tahoma" pitchFamily="34" charset="0"/>
              </a:rPr>
              <a:t>Utjecaj na administrativne troškove građana i poduzeća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smtClean="0"/>
              <a:t>Društveni utjecaj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altLang="de-DE" sz="2800" b="0" dirty="0" smtClean="0">
                <a:latin typeface="Tahoma" pitchFamily="34" charset="0"/>
              </a:rPr>
              <a:t>Utjecaj na djecu i mlade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hr-HR" altLang="de-DE" sz="2800" b="0" dirty="0" smtClean="0">
                <a:latin typeface="Tahoma" pitchFamily="34" charset="0"/>
              </a:rPr>
              <a:t>Utjecaj na jednakost spolova</a:t>
            </a:r>
            <a:endParaRPr lang="hr-HR" altLang="de-DE" sz="2800" b="0" dirty="0" smtClean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16405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hr-HR" smtClean="0"/>
              <a:t>Središnji cilj MF-a </a:t>
            </a:r>
            <a:endParaRPr lang="hr-HR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876007"/>
            <a:ext cx="8639175" cy="4500000"/>
          </a:xfrm>
        </p:spPr>
        <p:txBody>
          <a:bodyPr lIns="100849" tIns="50425" rIns="100849" bIns="50425">
            <a:noAutofit/>
          </a:bodyPr>
          <a:lstStyle/>
          <a:p>
            <a:r>
              <a:rPr lang="hr-HR" sz="2400" dirty="0" smtClean="0"/>
              <a:t>MF (posebno GU za proračun i javne financije) posvećena je ostvarenju </a:t>
            </a:r>
            <a:r>
              <a:rPr lang="hr-HR" sz="2400" b="1" dirty="0" smtClean="0"/>
              <a:t>vrijednosti za uložen novac </a:t>
            </a:r>
            <a:r>
              <a:rPr lang="hr-HR" sz="2400" dirty="0" smtClean="0"/>
              <a:t>i pokretanju reformi javnog sektora </a:t>
            </a:r>
            <a:endParaRPr lang="hr-HR" sz="2400" dirty="0"/>
          </a:p>
          <a:p>
            <a:r>
              <a:rPr lang="hr-HR" sz="2400" dirty="0" smtClean="0"/>
              <a:t>U austrijskom su ustavu određena vodeća načela za javne financije (čl. 51.):</a:t>
            </a:r>
            <a:r>
              <a:rPr lang="hr-HR" sz="2400" b="1" dirty="0" smtClean="0"/>
              <a:t>efikasnost, transparentnost, usmjerenost na krajnje rezultate, jednakost spolova te ispravan i pošten prikaz stanja javnih financija</a:t>
            </a:r>
            <a:endParaRPr lang="hr-HR" sz="2400" b="1" dirty="0"/>
          </a:p>
          <a:p>
            <a:r>
              <a:rPr lang="hr-HR" sz="2400" dirty="0" smtClean="0"/>
              <a:t>ORU je ključan instrument za ostvarenje tih ciljeva</a:t>
            </a:r>
            <a:endParaRPr lang="hr-HR" sz="24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400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hr-HR" smtClean="0"/>
              <a:t>ORU i fiskalna disciplina</a:t>
            </a:r>
            <a:endParaRPr lang="hr-HR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fontScale="77500" lnSpcReduction="20000"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hr-HR" smtClean="0"/>
              <a:t>ORU postupak tjera administraciju da </a:t>
            </a:r>
            <a:r>
              <a:rPr lang="hr-HR" b="1" i="1" smtClean="0"/>
              <a:t>ex-ante</a:t>
            </a:r>
            <a:r>
              <a:rPr lang="hr-HR" b="1" smtClean="0"/>
              <a:t> jasno ocijeni financijske posljedice</a:t>
            </a:r>
            <a:r>
              <a:rPr lang="hr-HR" smtClean="0"/>
              <a:t> predmetnog pitanja</a:t>
            </a:r>
            <a:endParaRPr lang="hr-HR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hr-HR" smtClean="0"/>
              <a:t>Polazišna točka za skretanje pažnje s ulaznih informacija na krajnje rezultate i efikasnost</a:t>
            </a:r>
            <a:endParaRPr lang="hr-HR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hr-HR" smtClean="0"/>
              <a:t>Također: ocijeniti posljedice za različite dimenzije utjecaja</a:t>
            </a:r>
            <a:endParaRPr lang="hr-HR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hr-HR" smtClean="0"/>
              <a:t>Praktična primjena ORU-a ostvaruje se standardiziranim IT alatom koji osigurava MF</a:t>
            </a:r>
            <a:endParaRPr lang="hr-HR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endParaRPr lang="hr-HR" sz="28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15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hr-HR" smtClean="0"/>
              <a:t>Obuhvat ORU-a (financijski)</a:t>
            </a:r>
            <a:endParaRPr lang="hr-HR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53942" y="1637731"/>
            <a:ext cx="8815767" cy="4762844"/>
          </a:xfrm>
        </p:spPr>
        <p:txBody>
          <a:bodyPr lIns="100849" tIns="50425" rIns="100849" bIns="50425">
            <a:noAutofit/>
          </a:bodyPr>
          <a:lstStyle/>
          <a:p>
            <a:r>
              <a:rPr lang="hr-HR" sz="2400" dirty="0" smtClean="0"/>
              <a:t>Troškovi i koristi za saveznu/regionalnu/lokalnu vlast</a:t>
            </a:r>
            <a:endParaRPr lang="hr-HR" sz="2400" dirty="0"/>
          </a:p>
          <a:p>
            <a:r>
              <a:rPr lang="hr-HR" sz="2400" dirty="0" smtClean="0"/>
              <a:t>Troškovi i koristi za pružatelje socijalnog osiguranja</a:t>
            </a:r>
            <a:endParaRPr lang="hr-HR" sz="2400" dirty="0"/>
          </a:p>
          <a:p>
            <a:r>
              <a:rPr lang="hr-HR" sz="2400" dirty="0" smtClean="0"/>
              <a:t>Samo izravni troškovi i koristi</a:t>
            </a:r>
            <a:endParaRPr lang="hr-HR" sz="2400" dirty="0"/>
          </a:p>
          <a:p>
            <a:r>
              <a:rPr lang="hr-HR" sz="2400" dirty="0" smtClean="0"/>
              <a:t>Samo troškovi i koristi koji se mogu mjeriti financijski</a:t>
            </a:r>
            <a:endParaRPr lang="hr-HR" sz="2400" dirty="0"/>
          </a:p>
          <a:p>
            <a:r>
              <a:rPr lang="hr-HR" sz="2400" u="sng" dirty="0" smtClean="0"/>
              <a:t>Nisu uključeni:</a:t>
            </a:r>
            <a:r>
              <a:rPr lang="hr-HR" sz="2400" dirty="0"/>
              <a:t> </a:t>
            </a:r>
            <a:r>
              <a:rPr lang="hr-HR" sz="2400" dirty="0" smtClean="0"/>
              <a:t>Javna poduzeća, tijela samouprave izvan saveznog proračuna</a:t>
            </a:r>
            <a:endParaRPr lang="hr-HR" sz="2400" dirty="0"/>
          </a:p>
          <a:p>
            <a:r>
              <a:rPr lang="hr-HR" sz="2400" dirty="0" smtClean="0"/>
              <a:t>Vremenski okvir: sljedeće četiri godine (na temelju obuhvata srednjoročnog financijskog okvira)</a:t>
            </a:r>
          </a:p>
          <a:p>
            <a:r>
              <a:rPr lang="hr-HR" sz="2400" dirty="0"/>
              <a:t>Dugoročni troškovi i koristi (gdje je primjenjivo)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408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hr-HR" smtClean="0"/>
              <a:t>Uloga MF-a u ORU-u</a:t>
            </a:r>
            <a:endParaRPr lang="hr-HR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796582"/>
            <a:ext cx="8639175" cy="4500000"/>
          </a:xfrm>
        </p:spPr>
        <p:txBody>
          <a:bodyPr lIns="100849" tIns="50425" rIns="100849" bIns="50425">
            <a:normAutofit fontScale="77500" lnSpcReduction="20000"/>
          </a:bodyPr>
          <a:lstStyle/>
          <a:p>
            <a:r>
              <a:rPr lang="hr-HR" smtClean="0"/>
              <a:t>Svaki izvještaj ORU-a mora se poslati MF-u zbog osiguranja kvalitete i proračunskog dogovora</a:t>
            </a:r>
            <a:endParaRPr lang="hr-HR" sz="2600" dirty="0"/>
          </a:p>
          <a:p>
            <a:r>
              <a:rPr lang="hr-HR" sz="2600" dirty="0"/>
              <a:t>Dimenzije utjecaja koje su najbitnije za MF: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hr-HR" b="1" smtClean="0"/>
              <a:t>utjecaj na javne proračune</a:t>
            </a:r>
            <a:r>
              <a:rPr lang="hr-HR" smtClean="0"/>
              <a:t> (savezna/regionalna/lokalna razina, socijalno osiguranje)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hr-HR" b="1" smtClean="0"/>
              <a:t>utjecaj na birokratske troškove za građane i poduzeća</a:t>
            </a:r>
            <a:r>
              <a:rPr lang="hr-HR" smtClean="0"/>
              <a:t> (koliko je vremena potrebno da bi se sve uskladilo s novim propisom)</a:t>
            </a:r>
          </a:p>
          <a:p>
            <a:pPr>
              <a:buFont typeface="Arial" panose="020B0604020202020204" pitchFamily="34" charset="0"/>
              <a:buChar char="•"/>
            </a:pPr>
            <a:endParaRPr lang="hr-HR" sz="28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hr-HR" smtClean="0"/>
              <a:t>Radionica PEMPAL-a, Beč, 13. ožujka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50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">
  <a:themeElements>
    <a:clrScheme name="BM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1D31"/>
      </a:accent1>
      <a:accent2>
        <a:srgbClr val="000000"/>
      </a:accent2>
      <a:accent3>
        <a:srgbClr val="FFFFFF"/>
      </a:accent3>
      <a:accent4>
        <a:srgbClr val="5C171F"/>
      </a:accent4>
      <a:accent5>
        <a:srgbClr val="447B99"/>
      </a:accent5>
      <a:accent6>
        <a:srgbClr val="88B9D2"/>
      </a:accent6>
      <a:hlink>
        <a:srgbClr val="0000FF"/>
      </a:hlink>
      <a:folHlink>
        <a:srgbClr val="800080"/>
      </a:folHlink>
    </a:clrScheme>
    <a:fontScheme name="BMF">
      <a:majorFont>
        <a:latin typeface="Palatino Linotype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2500" dirty="0" smtClean="0">
            <a:solidFill>
              <a:srgbClr val="001D31"/>
            </a:solidFill>
            <a:latin typeface="Palatino Linotype" panose="02040502050505030304" pitchFamily="18" charset="0"/>
            <a:cs typeface="Palatin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892</Words>
  <Application>Microsoft Office PowerPoint</Application>
  <PresentationFormat>Custom</PresentationFormat>
  <Paragraphs>116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BMF Standardvorlage</vt:lpstr>
      <vt:lpstr>PowerPoint Presentation</vt:lpstr>
      <vt:lpstr>Ocjena regulatornog utjecaja (ORU)</vt:lpstr>
      <vt:lpstr>Opseg ORU-a</vt:lpstr>
      <vt:lpstr>Sedam koraka do ORU-a </vt:lpstr>
      <vt:lpstr>Dimenzije utjecaja  definirane zakonom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BRZ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Richter</dc:creator>
  <cp:lastModifiedBy>Assia</cp:lastModifiedBy>
  <cp:revision>52</cp:revision>
  <dcterms:created xsi:type="dcterms:W3CDTF">2015-04-08T08:42:22Z</dcterms:created>
  <dcterms:modified xsi:type="dcterms:W3CDTF">2018-02-19T09:45:37Z</dcterms:modified>
</cp:coreProperties>
</file>