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7" r:id="rId3"/>
    <p:sldId id="298" r:id="rId4"/>
    <p:sldId id="299" r:id="rId5"/>
    <p:sldId id="301" r:id="rId6"/>
    <p:sldId id="262" r:id="rId7"/>
    <p:sldId id="263" r:id="rId8"/>
    <p:sldId id="264" r:id="rId9"/>
    <p:sldId id="266" r:id="rId10"/>
    <p:sldId id="267" r:id="rId11"/>
    <p:sldId id="268" r:id="rId12"/>
    <p:sldId id="270" r:id="rId13"/>
    <p:sldId id="272" r:id="rId14"/>
    <p:sldId id="273" r:id="rId15"/>
    <p:sldId id="274" r:id="rId16"/>
  </p:sldIdLst>
  <p:sldSz cx="10085388" cy="7564438"/>
  <p:notesSz cx="6858000" cy="9144000"/>
  <p:defaultTextStyle>
    <a:defPPr>
      <a:defRPr lang="de-DE"/>
    </a:defPPr>
    <a:lvl1pPr marL="0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47B99"/>
    <a:srgbClr val="88B9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416" y="-8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5EEE5-1DC0-493E-88D9-7E5A3CBF761F}" type="datetimeFigureOut">
              <a:rPr lang="de-AT" smtClean="0"/>
              <a:t>12.02.2018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CFED3-C35C-4F09-A776-3CADC686A52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1226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4246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08492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12738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16984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21229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25475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29721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33967" algn="l" defTabSz="100849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6215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CFED3-C35C-4F09-A776-3CADC686A52F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0084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ußzeilenplatzhalter 1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14" name="Foliennummernplatzhalt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5" name="Bild 4"/>
          <p:cNvPicPr preferRelativeResize="0"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13127" y="504000"/>
            <a:ext cx="3780000" cy="1011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6765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>
          <a:xfrm>
            <a:off x="720725" y="1980000"/>
            <a:ext cx="8639175" cy="4500000"/>
          </a:xfrm>
          <a:prstGeom prst="rect">
            <a:avLst/>
          </a:prstGeom>
        </p:spPr>
        <p:txBody>
          <a:bodyPr/>
          <a:lstStyle>
            <a:lvl1pPr marL="378184" indent="-37818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3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819400" indent="-315154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64000" indent="-324000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260000" indent="-252123" algn="just">
              <a:lnSpc>
                <a:spcPct val="130000"/>
              </a:lnSpc>
              <a:spcBef>
                <a:spcPts val="0"/>
              </a:spcBef>
              <a:buClr>
                <a:srgbClr val="5C171F"/>
              </a:buClr>
              <a:buFont typeface="Wingdings" panose="05000000000000000000" pitchFamily="2" charset="2"/>
              <a:buChar char="§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1296000" indent="-252123" algn="just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Symbol" panose="05050102010706020507" pitchFamily="18" charset="2"/>
              <a:buChar char="-"/>
              <a:defRPr sz="2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19" name="Foliennummernplatzhalter 18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7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763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2"/>
          <p:cNvSpPr>
            <a:spLocks noGrp="1"/>
          </p:cNvSpPr>
          <p:nvPr>
            <p:ph type="body" sz="quarter" idx="11"/>
          </p:nvPr>
        </p:nvSpPr>
        <p:spPr>
          <a:xfrm>
            <a:off x="722214" y="1980000"/>
            <a:ext cx="2627313" cy="4405313"/>
          </a:xfrm>
          <a:prstGeom prst="rect">
            <a:avLst/>
          </a:prstGeom>
          <a:solidFill>
            <a:srgbClr val="447B99"/>
          </a:solidFill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0" hasCustomPrompt="1"/>
          </p:nvPr>
        </p:nvSpPr>
        <p:spPr>
          <a:xfrm>
            <a:off x="720000" y="356795"/>
            <a:ext cx="6552008" cy="720000"/>
          </a:xfrm>
          <a:prstGeom prst="rect">
            <a:avLst/>
          </a:prstGeom>
        </p:spPr>
        <p:txBody>
          <a:bodyPr/>
          <a:lstStyle>
            <a:lvl1pPr marL="0" marR="0" indent="0" algn="l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de-DE" sz="4000" kern="12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defRPr>
            </a:lvl1pPr>
          </a:lstStyle>
          <a:p>
            <a:pPr marL="0" marR="0" lvl="0" indent="0" algn="l" defTabSz="100849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cs typeface="Palatino"/>
              </a:rPr>
              <a:t>Titel: </a:t>
            </a:r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2"/>
          </p:nvPr>
        </p:nvSpPr>
        <p:spPr>
          <a:xfrm>
            <a:off x="3694113" y="1980000"/>
            <a:ext cx="2627313" cy="3246437"/>
          </a:xfrm>
          <a:prstGeom prst="rect">
            <a:avLst/>
          </a:prstGeom>
          <a:solidFill>
            <a:srgbClr val="88B9D2"/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3"/>
          </p:nvPr>
        </p:nvSpPr>
        <p:spPr>
          <a:xfrm>
            <a:off x="6696000" y="1982019"/>
            <a:ext cx="2627313" cy="1398587"/>
          </a:xfrm>
          <a:prstGeom prst="rect">
            <a:avLst/>
          </a:prstGeom>
          <a:solidFill>
            <a:srgbClr val="447B99">
              <a:alpha val="3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14"/>
          </p:nvPr>
        </p:nvSpPr>
        <p:spPr>
          <a:xfrm>
            <a:off x="6698878" y="3638203"/>
            <a:ext cx="2627313" cy="2523605"/>
          </a:xfrm>
          <a:prstGeom prst="rect">
            <a:avLst/>
          </a:prstGeom>
          <a:solidFill>
            <a:srgbClr val="000000">
              <a:alpha val="50196"/>
            </a:srgbClr>
          </a:solidFill>
        </p:spPr>
        <p:txBody>
          <a:bodyPr/>
          <a:lstStyle>
            <a:lvl1pPr marL="0" indent="0">
              <a:buNone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endParaRPr lang="de-AT" dirty="0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0" name="Bild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70788" y="504000"/>
            <a:ext cx="25146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0316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4269" y="208373"/>
            <a:ext cx="6207067" cy="1260740"/>
          </a:xfrm>
          <a:prstGeom prst="rect">
            <a:avLst/>
          </a:prstGeom>
        </p:spPr>
        <p:txBody>
          <a:bodyPr lIns="100849" tIns="50425" rIns="100849" bIns="50425"/>
          <a:lstStyle/>
          <a:p>
            <a:r>
              <a:rPr lang="de-AT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04270" y="1765036"/>
            <a:ext cx="9076849" cy="4992179"/>
          </a:xfrm>
          <a:prstGeom prst="rect">
            <a:avLst/>
          </a:prstGeom>
        </p:spPr>
        <p:txBody>
          <a:bodyPr lIns="100849" tIns="50425" rIns="100849" bIns="50425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04270" y="6800991"/>
            <a:ext cx="2353257" cy="402736"/>
          </a:xfrm>
          <a:prstGeom prst="rect">
            <a:avLst/>
          </a:prstGeom>
        </p:spPr>
        <p:txBody>
          <a:bodyPr lIns="100849" tIns="50425" rIns="100849" bIns="50425"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6F1BE-2792-4074-9752-2883895705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2602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3"/>
          </p:nvPr>
        </p:nvSpPr>
        <p:spPr>
          <a:xfrm>
            <a:off x="1442294" y="6876000"/>
            <a:ext cx="7917706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100849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aseline="30000">
                <a:solidFill>
                  <a:schemeClr val="tx1"/>
                </a:solidFill>
              </a:defRPr>
            </a:lvl1pPr>
          </a:lstStyle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4"/>
          </p:nvPr>
        </p:nvSpPr>
        <p:spPr>
          <a:xfrm>
            <a:off x="720000" y="6876000"/>
            <a:ext cx="684000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30000">
                <a:solidFill>
                  <a:schemeClr val="tx1"/>
                </a:solidFill>
              </a:defRPr>
            </a:lvl1pPr>
          </a:lstStyle>
          <a:p>
            <a:fld id="{2B2FB3C2-479D-452C-B7E2-165D2C7D907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42658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100849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8184" indent="-378184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9400" indent="-315154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615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861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9106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3352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7598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1844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6090" indent="-252123" algn="l" defTabSz="1008492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246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492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738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984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1229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5475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9721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3967" algn="l" defTabSz="100849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696889" y="3206155"/>
            <a:ext cx="8640000" cy="207749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4500" dirty="0" smtClean="0">
                <a:solidFill>
                  <a:srgbClr val="001D31"/>
                </a:solidFill>
                <a:latin typeface="+mj-lt"/>
                <a:cs typeface="Palatino"/>
              </a:rPr>
              <a:t>Regulatory Impact Assessment </a:t>
            </a:r>
          </a:p>
          <a:p>
            <a:r>
              <a:rPr lang="de-DE" sz="4500" dirty="0" smtClean="0">
                <a:solidFill>
                  <a:srgbClr val="001D31"/>
                </a:solidFill>
                <a:latin typeface="+mj-lt"/>
                <a:cs typeface="Palatino"/>
              </a:rPr>
              <a:t>in Austria</a:t>
            </a:r>
            <a:endParaRPr lang="de-DE" sz="4500" dirty="0">
              <a:solidFill>
                <a:srgbClr val="001D31"/>
              </a:solidFill>
              <a:latin typeface="+mj-lt"/>
              <a:cs typeface="Palatino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03651" y="5958882"/>
            <a:ext cx="8640000" cy="30777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600" b="1" dirty="0" smtClean="0">
                <a:latin typeface="+mj-lt"/>
                <a:cs typeface="Tahoma"/>
              </a:rPr>
              <a:t>Dr. Andreas </a:t>
            </a:r>
            <a:r>
              <a:rPr lang="de-DE" sz="1600" b="1" dirty="0">
                <a:latin typeface="+mj-lt"/>
                <a:cs typeface="Tahoma"/>
              </a:rPr>
              <a:t>Fraydenegg </a:t>
            </a:r>
          </a:p>
          <a:p>
            <a:r>
              <a:rPr lang="de-DE" sz="1600" dirty="0">
                <a:latin typeface="+mj-lt"/>
                <a:cs typeface="Tahoma"/>
              </a:rPr>
              <a:t>Directorate </a:t>
            </a:r>
            <a:r>
              <a:rPr lang="de-DE" sz="1600" dirty="0" smtClean="0">
                <a:latin typeface="+mj-lt"/>
                <a:cs typeface="Tahoma"/>
              </a:rPr>
              <a:t> General </a:t>
            </a:r>
            <a:r>
              <a:rPr lang="de-DE" sz="1600" dirty="0">
                <a:latin typeface="+mj-lt"/>
                <a:cs typeface="Tahoma"/>
              </a:rPr>
              <a:t>for Budget and Public Finance </a:t>
            </a:r>
          </a:p>
          <a:p>
            <a:r>
              <a:rPr lang="de-DE" sz="1600" dirty="0">
                <a:latin typeface="+mj-lt"/>
                <a:cs typeface="Tahoma"/>
              </a:rPr>
              <a:t>Department for General Issues, Coordination and Law</a:t>
            </a:r>
          </a:p>
        </p:txBody>
      </p:sp>
      <p:sp>
        <p:nvSpPr>
          <p:cNvPr id="9" name="Textfeld 8"/>
          <p:cNvSpPr txBox="1">
            <a:spLocks/>
          </p:cNvSpPr>
          <p:nvPr/>
        </p:nvSpPr>
        <p:spPr>
          <a:xfrm>
            <a:off x="720000" y="7049940"/>
            <a:ext cx="8640000" cy="2285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DE" sz="1000" dirty="0" smtClean="0">
                <a:latin typeface="Tahoma"/>
                <a:cs typeface="Tahoma"/>
              </a:rPr>
              <a:t>PEMPAL </a:t>
            </a:r>
            <a:r>
              <a:rPr lang="de-DE" sz="1000" dirty="0" smtClean="0">
                <a:latin typeface="Tahoma"/>
                <a:cs typeface="Tahoma"/>
              </a:rPr>
              <a:t>Workshop, </a:t>
            </a:r>
            <a:r>
              <a:rPr lang="de-DE" sz="1000" dirty="0" smtClean="0">
                <a:latin typeface="Tahoma"/>
                <a:cs typeface="Tahoma"/>
              </a:rPr>
              <a:t>Vienna, March </a:t>
            </a:r>
            <a:r>
              <a:rPr lang="de-DE" sz="1000" dirty="0" smtClean="0">
                <a:latin typeface="Tahoma"/>
                <a:cs typeface="Tahoma"/>
              </a:rPr>
              <a:t>13th</a:t>
            </a:r>
            <a:r>
              <a:rPr lang="de-DE" sz="1000" dirty="0" smtClean="0">
                <a:latin typeface="Tahoma"/>
                <a:cs typeface="Tahoma"/>
              </a:rPr>
              <a:t>, 2018</a:t>
            </a:r>
            <a:endParaRPr lang="de-DE" sz="1000" dirty="0"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26145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rmAutofit/>
          </a:bodyPr>
          <a:lstStyle/>
          <a:p>
            <a:r>
              <a:rPr lang="de-AT" dirty="0" smtClean="0"/>
              <a:t>Assessment of RIA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720726" y="1979999"/>
            <a:ext cx="8639175" cy="5138090"/>
          </a:xfrm>
        </p:spPr>
        <p:txBody>
          <a:bodyPr lIns="100849" tIns="50425" rIns="100849" bIns="50425">
            <a:normAutofit/>
          </a:bodyPr>
          <a:lstStyle/>
          <a:p>
            <a:r>
              <a:rPr lang="de-DE" sz="2600" dirty="0"/>
              <a:t>Are </a:t>
            </a:r>
            <a:r>
              <a:rPr lang="de-DE" sz="2600" dirty="0" err="1"/>
              <a:t>there</a:t>
            </a:r>
            <a:r>
              <a:rPr lang="de-DE" sz="2600" dirty="0"/>
              <a:t> </a:t>
            </a:r>
            <a:r>
              <a:rPr lang="de-DE" sz="2600" dirty="0" err="1"/>
              <a:t>consequences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public</a:t>
            </a:r>
            <a:r>
              <a:rPr lang="de-DE" sz="2600" dirty="0"/>
              <a:t> </a:t>
            </a:r>
            <a:r>
              <a:rPr lang="de-DE" sz="2600" dirty="0" err="1"/>
              <a:t>budgets</a:t>
            </a:r>
            <a:r>
              <a:rPr lang="de-DE" sz="2600" dirty="0"/>
              <a:t>?</a:t>
            </a:r>
          </a:p>
          <a:p>
            <a:r>
              <a:rPr lang="de-DE" sz="2600" dirty="0" err="1"/>
              <a:t>Have</a:t>
            </a:r>
            <a:r>
              <a:rPr lang="de-DE" sz="2600" dirty="0"/>
              <a:t> </a:t>
            </a:r>
            <a:r>
              <a:rPr lang="de-DE" sz="2600" dirty="0" err="1"/>
              <a:t>they</a:t>
            </a:r>
            <a:r>
              <a:rPr lang="de-DE" sz="2600" dirty="0"/>
              <a:t> </a:t>
            </a:r>
            <a:r>
              <a:rPr lang="de-DE" sz="2600" dirty="0" err="1"/>
              <a:t>been</a:t>
            </a:r>
            <a:r>
              <a:rPr lang="de-DE" sz="2600" dirty="0"/>
              <a:t> </a:t>
            </a:r>
            <a:r>
              <a:rPr lang="de-DE" sz="2600" dirty="0" err="1"/>
              <a:t>fully</a:t>
            </a:r>
            <a:r>
              <a:rPr lang="de-DE" sz="2600" dirty="0"/>
              <a:t> and </a:t>
            </a:r>
            <a:r>
              <a:rPr lang="de-DE" sz="2600" dirty="0" err="1"/>
              <a:t>correctly</a:t>
            </a:r>
            <a:r>
              <a:rPr lang="de-DE" sz="2600" dirty="0"/>
              <a:t> </a:t>
            </a:r>
            <a:r>
              <a:rPr lang="de-DE" sz="2600" dirty="0" err="1"/>
              <a:t>assessed</a:t>
            </a:r>
            <a:r>
              <a:rPr lang="de-DE" sz="2600" dirty="0"/>
              <a:t>?</a:t>
            </a:r>
          </a:p>
          <a:p>
            <a:r>
              <a:rPr lang="de-DE" sz="2600" dirty="0"/>
              <a:t>Are </a:t>
            </a:r>
            <a:r>
              <a:rPr lang="de-DE" sz="2600" dirty="0" err="1"/>
              <a:t>calculations</a:t>
            </a:r>
            <a:r>
              <a:rPr lang="de-DE" sz="2600" dirty="0"/>
              <a:t> and </a:t>
            </a:r>
            <a:r>
              <a:rPr lang="de-DE" sz="2600" dirty="0" err="1"/>
              <a:t>models</a:t>
            </a:r>
            <a:r>
              <a:rPr lang="de-DE" sz="2600" dirty="0"/>
              <a:t> </a:t>
            </a:r>
            <a:r>
              <a:rPr lang="de-DE" sz="2600" dirty="0" err="1"/>
              <a:t>comprehensible</a:t>
            </a:r>
            <a:r>
              <a:rPr lang="de-DE" sz="2600" dirty="0"/>
              <a:t>, </a:t>
            </a:r>
            <a:r>
              <a:rPr lang="de-DE" sz="2600" dirty="0" err="1"/>
              <a:t>verifiable</a:t>
            </a:r>
            <a:r>
              <a:rPr lang="de-DE" sz="2600" dirty="0"/>
              <a:t> and </a:t>
            </a:r>
            <a:r>
              <a:rPr lang="de-DE" sz="2600" dirty="0" err="1"/>
              <a:t>consistent</a:t>
            </a:r>
            <a:r>
              <a:rPr lang="de-DE" sz="2600" dirty="0"/>
              <a:t>? </a:t>
            </a:r>
            <a:r>
              <a:rPr lang="de-DE" sz="2600" dirty="0" err="1"/>
              <a:t>From</a:t>
            </a:r>
            <a:r>
              <a:rPr lang="de-DE" sz="2600" dirty="0"/>
              <a:t> </a:t>
            </a:r>
            <a:r>
              <a:rPr lang="de-DE" sz="2600" dirty="0" err="1"/>
              <a:t>where‘s</a:t>
            </a:r>
            <a:r>
              <a:rPr lang="de-DE" sz="2600" dirty="0"/>
              <a:t> the </a:t>
            </a:r>
            <a:r>
              <a:rPr lang="de-DE" sz="2600" dirty="0" err="1"/>
              <a:t>data</a:t>
            </a:r>
            <a:r>
              <a:rPr lang="de-DE" sz="2600" dirty="0"/>
              <a:t>?</a:t>
            </a:r>
          </a:p>
          <a:p>
            <a:r>
              <a:rPr lang="de-DE" sz="2600" dirty="0" err="1"/>
              <a:t>Does</a:t>
            </a:r>
            <a:r>
              <a:rPr lang="de-DE" sz="2600" dirty="0"/>
              <a:t> the RIA </a:t>
            </a:r>
            <a:r>
              <a:rPr lang="de-DE" sz="2600" dirty="0" err="1"/>
              <a:t>contradict</a:t>
            </a:r>
            <a:r>
              <a:rPr lang="de-DE" sz="2600" dirty="0"/>
              <a:t> </a:t>
            </a:r>
            <a:r>
              <a:rPr lang="de-DE" sz="2600" dirty="0" err="1"/>
              <a:t>evidence</a:t>
            </a:r>
            <a:r>
              <a:rPr lang="de-DE" sz="2600" dirty="0"/>
              <a:t> and/</a:t>
            </a:r>
            <a:r>
              <a:rPr lang="de-DE" sz="2600" dirty="0" err="1"/>
              <a:t>or</a:t>
            </a:r>
            <a:r>
              <a:rPr lang="de-DE" sz="2600" dirty="0"/>
              <a:t> </a:t>
            </a:r>
            <a:r>
              <a:rPr lang="de-DE" sz="2600" dirty="0" err="1"/>
              <a:t>past</a:t>
            </a:r>
            <a:r>
              <a:rPr lang="de-DE" sz="2600" dirty="0"/>
              <a:t> </a:t>
            </a:r>
            <a:r>
              <a:rPr lang="de-DE" sz="2600" dirty="0" err="1"/>
              <a:t>experience</a:t>
            </a:r>
            <a:r>
              <a:rPr lang="de-DE" sz="2600" dirty="0"/>
              <a:t> </a:t>
            </a:r>
            <a:r>
              <a:rPr lang="de-DE" sz="2600" dirty="0" err="1"/>
              <a:t>regarding</a:t>
            </a:r>
            <a:r>
              <a:rPr lang="de-DE" sz="2600" dirty="0"/>
              <a:t> the relevant </a:t>
            </a:r>
            <a:r>
              <a:rPr lang="de-DE" sz="2600" dirty="0" err="1"/>
              <a:t>topic</a:t>
            </a:r>
            <a:r>
              <a:rPr lang="de-DE" sz="2600" dirty="0"/>
              <a:t>?</a:t>
            </a:r>
          </a:p>
          <a:p>
            <a:r>
              <a:rPr lang="de-DE" sz="2600" dirty="0"/>
              <a:t>How and where will </a:t>
            </a:r>
            <a:r>
              <a:rPr lang="de-DE" sz="2600" dirty="0" err="1"/>
              <a:t>expenses</a:t>
            </a:r>
            <a:r>
              <a:rPr lang="de-DE" sz="2600" dirty="0"/>
              <a:t> </a:t>
            </a:r>
            <a:r>
              <a:rPr lang="de-DE" sz="2600" dirty="0" err="1"/>
              <a:t>be</a:t>
            </a:r>
            <a:r>
              <a:rPr lang="de-DE" sz="2600" dirty="0"/>
              <a:t> </a:t>
            </a:r>
            <a:r>
              <a:rPr lang="de-DE" sz="2600" dirty="0" err="1"/>
              <a:t>covered</a:t>
            </a:r>
            <a:r>
              <a:rPr lang="de-DE" sz="2600" dirty="0"/>
              <a:t> (in </a:t>
            </a:r>
            <a:r>
              <a:rPr lang="de-DE" sz="2600" dirty="0" err="1"/>
              <a:t>which</a:t>
            </a:r>
            <a:r>
              <a:rPr lang="de-DE" sz="2600" dirty="0"/>
              <a:t> </a:t>
            </a:r>
            <a:r>
              <a:rPr lang="de-DE" sz="2600" dirty="0" err="1"/>
              <a:t>detail</a:t>
            </a:r>
            <a:r>
              <a:rPr lang="de-DE" sz="2600" dirty="0"/>
              <a:t> </a:t>
            </a:r>
            <a:r>
              <a:rPr lang="de-DE" sz="2600" dirty="0" err="1"/>
              <a:t>budget</a:t>
            </a:r>
            <a:r>
              <a:rPr lang="de-DE" sz="2600" dirty="0"/>
              <a:t>?)</a:t>
            </a:r>
          </a:p>
          <a:p>
            <a:r>
              <a:rPr lang="de-DE" sz="2600" dirty="0"/>
              <a:t>What </a:t>
            </a:r>
            <a:r>
              <a:rPr lang="de-DE" sz="2600" dirty="0" err="1"/>
              <a:t>about</a:t>
            </a:r>
            <a:r>
              <a:rPr lang="de-DE" sz="2600" dirty="0"/>
              <a:t> </a:t>
            </a:r>
            <a:r>
              <a:rPr lang="de-DE" sz="2600" dirty="0" err="1"/>
              <a:t>savings</a:t>
            </a:r>
            <a:r>
              <a:rPr lang="de-DE" sz="2600" dirty="0"/>
              <a:t>?</a:t>
            </a:r>
            <a:endParaRPr lang="de-AT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9709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smtClean="0"/>
              <a:t>RIA and </a:t>
            </a:r>
            <a:r>
              <a:rPr lang="de-DE" dirty="0" err="1" smtClean="0"/>
              <a:t>bureaucracy</a:t>
            </a:r>
            <a:r>
              <a:rPr lang="de-DE" dirty="0" smtClean="0"/>
              <a:t> </a:t>
            </a:r>
            <a:r>
              <a:rPr lang="de-DE" dirty="0" err="1" smtClean="0"/>
              <a:t>costs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lnSpcReduction="10000"/>
          </a:bodyPr>
          <a:lstStyle/>
          <a:p>
            <a:r>
              <a:rPr lang="de-DE" sz="2600" dirty="0"/>
              <a:t>New </a:t>
            </a:r>
            <a:r>
              <a:rPr lang="de-DE" sz="2600" dirty="0" err="1"/>
              <a:t>regulation</a:t>
            </a:r>
            <a:r>
              <a:rPr lang="de-DE" sz="2600" dirty="0"/>
              <a:t> </a:t>
            </a:r>
            <a:r>
              <a:rPr lang="de-DE" sz="2600" dirty="0" err="1"/>
              <a:t>often</a:t>
            </a:r>
            <a:r>
              <a:rPr lang="de-DE" sz="2600" dirty="0"/>
              <a:t> </a:t>
            </a:r>
            <a:r>
              <a:rPr lang="de-DE" sz="2600" dirty="0" err="1"/>
              <a:t>creates</a:t>
            </a:r>
            <a:r>
              <a:rPr lang="de-DE" sz="2600" dirty="0"/>
              <a:t> a substantial </a:t>
            </a:r>
            <a:r>
              <a:rPr lang="de-DE" sz="2600" dirty="0" err="1"/>
              <a:t>regulatory</a:t>
            </a:r>
            <a:r>
              <a:rPr lang="de-DE" sz="2600" dirty="0"/>
              <a:t> </a:t>
            </a:r>
            <a:r>
              <a:rPr lang="de-DE" sz="2600" dirty="0" err="1"/>
              <a:t>burden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citizens</a:t>
            </a:r>
            <a:r>
              <a:rPr lang="de-DE" sz="2600" dirty="0"/>
              <a:t> and/</a:t>
            </a:r>
            <a:r>
              <a:rPr lang="de-DE" sz="2600" dirty="0" err="1"/>
              <a:t>or</a:t>
            </a:r>
            <a:r>
              <a:rPr lang="de-DE" sz="2600" dirty="0"/>
              <a:t> </a:t>
            </a:r>
            <a:r>
              <a:rPr lang="de-DE" sz="2600" dirty="0" err="1"/>
              <a:t>businesses</a:t>
            </a:r>
            <a:endParaRPr lang="de-DE" sz="2600" dirty="0"/>
          </a:p>
          <a:p>
            <a:r>
              <a:rPr lang="de-DE" sz="2600" dirty="0" err="1"/>
              <a:t>Measures</a:t>
            </a:r>
            <a:r>
              <a:rPr lang="de-DE" sz="2600" dirty="0"/>
              <a:t> the </a:t>
            </a:r>
            <a:r>
              <a:rPr lang="de-DE" sz="2600" b="1" dirty="0"/>
              <a:t>time </a:t>
            </a:r>
            <a:r>
              <a:rPr lang="de-DE" sz="2600" b="1" dirty="0" err="1"/>
              <a:t>needed</a:t>
            </a:r>
            <a:r>
              <a:rPr lang="de-DE" sz="2600" b="1" dirty="0"/>
              <a:t> </a:t>
            </a:r>
            <a:r>
              <a:rPr lang="de-DE" sz="2600" b="1" dirty="0" err="1"/>
              <a:t>for</a:t>
            </a:r>
            <a:r>
              <a:rPr lang="de-DE" sz="2600" b="1" dirty="0"/>
              <a:t> </a:t>
            </a:r>
            <a:r>
              <a:rPr lang="de-DE" sz="2600" b="1" dirty="0" err="1"/>
              <a:t>complying</a:t>
            </a:r>
            <a:r>
              <a:rPr lang="de-DE" sz="2600" b="1" dirty="0"/>
              <a:t> </a:t>
            </a:r>
            <a:r>
              <a:rPr lang="de-DE" sz="2600" b="1" dirty="0" err="1"/>
              <a:t>with</a:t>
            </a:r>
            <a:r>
              <a:rPr lang="de-DE" sz="2600" b="1" dirty="0"/>
              <a:t> </a:t>
            </a:r>
            <a:r>
              <a:rPr lang="de-DE" sz="2600" b="1" dirty="0" err="1"/>
              <a:t>regulation</a:t>
            </a:r>
            <a:r>
              <a:rPr lang="de-DE" sz="2600" dirty="0"/>
              <a:t> („</a:t>
            </a:r>
            <a:r>
              <a:rPr lang="de-DE" sz="2600" dirty="0" err="1"/>
              <a:t>information</a:t>
            </a:r>
            <a:r>
              <a:rPr lang="de-DE" sz="2600" dirty="0"/>
              <a:t> </a:t>
            </a:r>
            <a:r>
              <a:rPr lang="de-DE" sz="2600" dirty="0" err="1"/>
              <a:t>requirements</a:t>
            </a:r>
            <a:r>
              <a:rPr lang="de-DE" sz="2600" dirty="0"/>
              <a:t>“)</a:t>
            </a:r>
          </a:p>
          <a:p>
            <a:r>
              <a:rPr lang="de-DE" sz="2600" dirty="0"/>
              <a:t>Time </a:t>
            </a:r>
            <a:r>
              <a:rPr lang="de-DE" sz="2600" dirty="0" err="1"/>
              <a:t>needed</a:t>
            </a:r>
            <a:r>
              <a:rPr lang="de-DE" sz="2600" dirty="0"/>
              <a:t>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converted</a:t>
            </a:r>
            <a:r>
              <a:rPr lang="de-DE" sz="2600" dirty="0"/>
              <a:t> </a:t>
            </a:r>
            <a:r>
              <a:rPr lang="de-DE" sz="2600" dirty="0" err="1"/>
              <a:t>into</a:t>
            </a:r>
            <a:r>
              <a:rPr lang="de-DE" sz="2600" dirty="0"/>
              <a:t> </a:t>
            </a:r>
            <a:r>
              <a:rPr lang="de-DE" sz="2600" dirty="0" err="1"/>
              <a:t>financial</a:t>
            </a:r>
            <a:r>
              <a:rPr lang="de-DE" sz="2600" dirty="0"/>
              <a:t> </a:t>
            </a:r>
            <a:r>
              <a:rPr lang="de-DE" sz="2600" dirty="0" err="1"/>
              <a:t>costs</a:t>
            </a:r>
            <a:r>
              <a:rPr lang="de-DE" sz="2600" dirty="0"/>
              <a:t> </a:t>
            </a:r>
            <a:r>
              <a:rPr lang="de-DE" sz="2600" dirty="0" err="1"/>
              <a:t>using</a:t>
            </a:r>
            <a:r>
              <a:rPr lang="de-DE" sz="2600" dirty="0"/>
              <a:t> </a:t>
            </a:r>
            <a:r>
              <a:rPr lang="de-DE" sz="2600" dirty="0" err="1"/>
              <a:t>average</a:t>
            </a:r>
            <a:r>
              <a:rPr lang="de-DE" sz="2600" dirty="0"/>
              <a:t> </a:t>
            </a:r>
            <a:r>
              <a:rPr lang="de-DE" sz="2600" dirty="0" err="1"/>
              <a:t>hourly</a:t>
            </a:r>
            <a:r>
              <a:rPr lang="de-DE" sz="2600" dirty="0"/>
              <a:t> </a:t>
            </a:r>
            <a:r>
              <a:rPr lang="de-DE" sz="2600" dirty="0" err="1"/>
              <a:t>wages</a:t>
            </a:r>
            <a:endParaRPr lang="de-DE" sz="2600" dirty="0"/>
          </a:p>
          <a:p>
            <a:r>
              <a:rPr lang="de-DE" sz="2600" dirty="0"/>
              <a:t>Not </a:t>
            </a:r>
            <a:r>
              <a:rPr lang="de-DE" sz="2600" dirty="0" err="1"/>
              <a:t>measured</a:t>
            </a:r>
            <a:r>
              <a:rPr lang="de-DE" sz="2600" dirty="0"/>
              <a:t> </a:t>
            </a:r>
            <a:r>
              <a:rPr lang="de-DE" sz="2600" dirty="0" err="1"/>
              <a:t>here</a:t>
            </a:r>
            <a:r>
              <a:rPr lang="de-DE" sz="2600" dirty="0"/>
              <a:t>: </a:t>
            </a:r>
            <a:r>
              <a:rPr lang="de-DE" sz="2600" dirty="0" err="1"/>
              <a:t>direct</a:t>
            </a:r>
            <a:r>
              <a:rPr lang="de-DE" sz="2600" dirty="0"/>
              <a:t> </a:t>
            </a:r>
            <a:r>
              <a:rPr lang="de-DE" sz="2600" dirty="0" err="1"/>
              <a:t>costs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businesses</a:t>
            </a:r>
            <a:r>
              <a:rPr lang="de-DE" sz="2600" dirty="0"/>
              <a:t> </a:t>
            </a:r>
            <a:r>
              <a:rPr lang="de-DE" sz="2600" dirty="0" err="1"/>
              <a:t>or</a:t>
            </a:r>
            <a:r>
              <a:rPr lang="de-DE" sz="2600" dirty="0"/>
              <a:t> </a:t>
            </a:r>
            <a:r>
              <a:rPr lang="de-DE" sz="2600" dirty="0" err="1"/>
              <a:t>citizens</a:t>
            </a:r>
            <a:r>
              <a:rPr lang="de-DE" sz="2600" dirty="0"/>
              <a:t> (e.g. administrative </a:t>
            </a:r>
            <a:r>
              <a:rPr lang="de-DE" sz="2600" dirty="0" err="1"/>
              <a:t>fees</a:t>
            </a:r>
            <a:r>
              <a:rPr lang="de-DE" sz="2600" dirty="0"/>
              <a:t>)</a:t>
            </a:r>
          </a:p>
          <a:p>
            <a:r>
              <a:rPr lang="de-DE" sz="2600" dirty="0" err="1"/>
              <a:t>Objective</a:t>
            </a:r>
            <a:r>
              <a:rPr lang="de-DE" sz="2600" dirty="0"/>
              <a:t>: </a:t>
            </a:r>
            <a:r>
              <a:rPr lang="de-DE" sz="2600" dirty="0" err="1"/>
              <a:t>creating</a:t>
            </a:r>
            <a:r>
              <a:rPr lang="de-DE" sz="2600" dirty="0"/>
              <a:t> transparency and </a:t>
            </a:r>
            <a:r>
              <a:rPr lang="de-DE" sz="2600" dirty="0" err="1"/>
              <a:t>raise</a:t>
            </a:r>
            <a:r>
              <a:rPr lang="de-DE" sz="2600" dirty="0"/>
              <a:t> </a:t>
            </a:r>
            <a:r>
              <a:rPr lang="de-DE" sz="2600" dirty="0" err="1"/>
              <a:t>awareness</a:t>
            </a:r>
            <a:endParaRPr lang="de-DE" sz="2600" dirty="0"/>
          </a:p>
          <a:p>
            <a:endParaRPr lang="de-AT" sz="26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169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674521" y="366923"/>
            <a:ext cx="6552008" cy="720000"/>
          </a:xfrm>
        </p:spPr>
        <p:txBody>
          <a:bodyPr lIns="100849" tIns="50425" rIns="100849" bIns="50425"/>
          <a:lstStyle/>
          <a:p>
            <a:r>
              <a:rPr lang="de-AT" dirty="0" smtClean="0"/>
              <a:t>RIA and </a:t>
            </a:r>
            <a:r>
              <a:rPr lang="de-AT" dirty="0" err="1" smtClean="0"/>
              <a:t>Deregulation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92500" lnSpcReduction="20000"/>
          </a:bodyPr>
          <a:lstStyle/>
          <a:p>
            <a:r>
              <a:rPr lang="de-DE" sz="3100" dirty="0"/>
              <a:t>Law on the </a:t>
            </a:r>
            <a:r>
              <a:rPr lang="de-DE" sz="3100" dirty="0" err="1"/>
              <a:t>Principles</a:t>
            </a:r>
            <a:r>
              <a:rPr lang="de-DE" sz="3100" dirty="0"/>
              <a:t> of </a:t>
            </a:r>
            <a:r>
              <a:rPr lang="de-DE" sz="3100" dirty="0" err="1"/>
              <a:t>Deregulation</a:t>
            </a:r>
            <a:r>
              <a:rPr lang="de-DE" sz="3100" dirty="0"/>
              <a:t> (</a:t>
            </a:r>
            <a:r>
              <a:rPr lang="de-DE" sz="3100" dirty="0" err="1"/>
              <a:t>takes</a:t>
            </a:r>
            <a:r>
              <a:rPr lang="de-DE" sz="3100" dirty="0"/>
              <a:t> </a:t>
            </a:r>
            <a:r>
              <a:rPr lang="de-DE" sz="3100" dirty="0" err="1"/>
              <a:t>effect</a:t>
            </a:r>
            <a:r>
              <a:rPr lang="de-DE" sz="3100" dirty="0"/>
              <a:t> on </a:t>
            </a:r>
            <a:r>
              <a:rPr lang="de-DE" sz="3100" dirty="0" err="1"/>
              <a:t>July</a:t>
            </a:r>
            <a:r>
              <a:rPr lang="de-DE" sz="3100" dirty="0"/>
              <a:t> 1st, 2017)</a:t>
            </a:r>
          </a:p>
          <a:p>
            <a:r>
              <a:rPr lang="de-DE" sz="3100" dirty="0"/>
              <a:t>One in, one out</a:t>
            </a:r>
          </a:p>
          <a:p>
            <a:r>
              <a:rPr lang="de-DE" sz="3100" dirty="0"/>
              <a:t>Sunset </a:t>
            </a:r>
            <a:r>
              <a:rPr lang="de-DE" sz="3100" dirty="0" err="1"/>
              <a:t>legislation</a:t>
            </a:r>
            <a:endParaRPr lang="de-DE" sz="3100" dirty="0"/>
          </a:p>
          <a:p>
            <a:r>
              <a:rPr lang="de-DE" sz="3100" dirty="0" err="1"/>
              <a:t>No</a:t>
            </a:r>
            <a:r>
              <a:rPr lang="de-DE" sz="3100" dirty="0"/>
              <a:t> „gold </a:t>
            </a:r>
            <a:r>
              <a:rPr lang="de-DE" sz="3100" dirty="0" err="1"/>
              <a:t>plating</a:t>
            </a:r>
            <a:r>
              <a:rPr lang="de-DE" sz="3100" dirty="0"/>
              <a:t>“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3100" b="1" dirty="0"/>
              <a:t>where </a:t>
            </a:r>
            <a:r>
              <a:rPr lang="de-DE" sz="3100" b="1" dirty="0" err="1"/>
              <a:t>applicable</a:t>
            </a:r>
            <a:endParaRPr lang="de-DE" sz="3100" b="1" dirty="0"/>
          </a:p>
          <a:p>
            <a:r>
              <a:rPr lang="de-DE" sz="3100" dirty="0"/>
              <a:t>We </a:t>
            </a:r>
            <a:r>
              <a:rPr lang="de-DE" sz="3100" dirty="0" err="1"/>
              <a:t>point</a:t>
            </a:r>
            <a:r>
              <a:rPr lang="de-DE" sz="3100" dirty="0"/>
              <a:t> </a:t>
            </a:r>
            <a:r>
              <a:rPr lang="de-DE" sz="3100" dirty="0" err="1"/>
              <a:t>to</a:t>
            </a:r>
            <a:r>
              <a:rPr lang="de-DE" sz="3100" dirty="0"/>
              <a:t> </a:t>
            </a:r>
            <a:r>
              <a:rPr lang="de-DE" sz="3100" dirty="0" err="1"/>
              <a:t>these</a:t>
            </a:r>
            <a:r>
              <a:rPr lang="de-DE" sz="3100" dirty="0"/>
              <a:t> </a:t>
            </a:r>
            <a:r>
              <a:rPr lang="de-DE" sz="3100" dirty="0" err="1"/>
              <a:t>principles</a:t>
            </a:r>
            <a:r>
              <a:rPr lang="de-DE" sz="3100" dirty="0"/>
              <a:t> in </a:t>
            </a:r>
            <a:r>
              <a:rPr lang="de-DE" sz="3100" dirty="0" err="1"/>
              <a:t>our</a:t>
            </a:r>
            <a:r>
              <a:rPr lang="de-DE" sz="3100" dirty="0"/>
              <a:t> </a:t>
            </a:r>
            <a:r>
              <a:rPr lang="de-DE" sz="3100" dirty="0" err="1"/>
              <a:t>assessment</a:t>
            </a:r>
            <a:r>
              <a:rPr lang="de-DE" sz="3100" dirty="0"/>
              <a:t> of the RIA </a:t>
            </a:r>
            <a:r>
              <a:rPr lang="de-DE" sz="3100" dirty="0" err="1"/>
              <a:t>statement</a:t>
            </a:r>
            <a:r>
              <a:rPr lang="de-DE" sz="3100" dirty="0"/>
              <a:t> – </a:t>
            </a:r>
            <a:r>
              <a:rPr lang="de-DE" sz="3100" dirty="0" err="1"/>
              <a:t>especially</a:t>
            </a:r>
            <a:r>
              <a:rPr lang="de-DE" sz="3100" dirty="0"/>
              <a:t> </a:t>
            </a:r>
            <a:r>
              <a:rPr lang="de-DE" sz="3100" dirty="0" err="1"/>
              <a:t>when</a:t>
            </a:r>
            <a:r>
              <a:rPr lang="de-DE" sz="3100" dirty="0"/>
              <a:t> </a:t>
            </a:r>
            <a:r>
              <a:rPr lang="de-DE" sz="3100" dirty="0" err="1"/>
              <a:t>referring</a:t>
            </a:r>
            <a:r>
              <a:rPr lang="de-DE" sz="3100" dirty="0"/>
              <a:t> </a:t>
            </a:r>
            <a:r>
              <a:rPr lang="de-DE" sz="3100" dirty="0" err="1"/>
              <a:t>to</a:t>
            </a:r>
            <a:r>
              <a:rPr lang="de-DE" sz="3100" dirty="0"/>
              <a:t> </a:t>
            </a:r>
            <a:r>
              <a:rPr lang="de-DE" sz="3100" dirty="0" err="1"/>
              <a:t>bureaucracy</a:t>
            </a:r>
            <a:r>
              <a:rPr lang="de-DE" sz="3100" dirty="0"/>
              <a:t> </a:t>
            </a:r>
            <a:r>
              <a:rPr lang="de-DE" sz="3100" dirty="0" err="1"/>
              <a:t>costs</a:t>
            </a:r>
            <a:endParaRPr lang="de-DE" sz="3100" dirty="0"/>
          </a:p>
          <a:p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87004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>
            <a:noAutofit/>
          </a:bodyPr>
          <a:lstStyle/>
          <a:p>
            <a:r>
              <a:rPr lang="de-AT" dirty="0" err="1" smtClean="0"/>
              <a:t>Our</a:t>
            </a:r>
            <a:r>
              <a:rPr lang="de-AT" dirty="0" smtClean="0"/>
              <a:t> Experience </a:t>
            </a:r>
            <a:r>
              <a:rPr lang="de-AT" dirty="0"/>
              <a:t>– </a:t>
            </a:r>
            <a:r>
              <a:rPr lang="de-AT" dirty="0" err="1"/>
              <a:t>Lessons</a:t>
            </a:r>
            <a:r>
              <a:rPr lang="de-AT" dirty="0"/>
              <a:t> </a:t>
            </a:r>
            <a:r>
              <a:rPr lang="de-AT" dirty="0" err="1" smtClean="0"/>
              <a:t>learned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9087248" cy="4500000"/>
          </a:xfrm>
        </p:spPr>
        <p:txBody>
          <a:bodyPr lIns="100849" tIns="50425" rIns="100849" bIns="50425">
            <a:normAutofit fontScale="92500" lnSpcReduction="10000"/>
          </a:bodyPr>
          <a:lstStyle/>
          <a:p>
            <a:r>
              <a:rPr lang="de-DE" sz="2600" dirty="0"/>
              <a:t>The </a:t>
            </a:r>
            <a:r>
              <a:rPr lang="de-DE" sz="2600" dirty="0" err="1"/>
              <a:t>quality</a:t>
            </a:r>
            <a:r>
              <a:rPr lang="de-DE" sz="2600" dirty="0"/>
              <a:t> of RIA </a:t>
            </a:r>
            <a:r>
              <a:rPr lang="de-DE" sz="2600" dirty="0" err="1"/>
              <a:t>statements</a:t>
            </a:r>
            <a:r>
              <a:rPr lang="de-DE" sz="2600" dirty="0"/>
              <a:t> </a:t>
            </a:r>
            <a:r>
              <a:rPr lang="de-DE" sz="2600" dirty="0" err="1"/>
              <a:t>varies</a:t>
            </a:r>
            <a:r>
              <a:rPr lang="de-DE" sz="2600" dirty="0"/>
              <a:t> </a:t>
            </a:r>
          </a:p>
          <a:p>
            <a:r>
              <a:rPr lang="de-DE" sz="2600" dirty="0"/>
              <a:t>Trend: RIA </a:t>
            </a:r>
            <a:r>
              <a:rPr lang="de-DE" sz="2600" dirty="0" err="1"/>
              <a:t>statements</a:t>
            </a:r>
            <a:r>
              <a:rPr lang="de-DE" sz="2600" dirty="0"/>
              <a:t> </a:t>
            </a:r>
            <a:r>
              <a:rPr lang="de-DE" sz="2600" dirty="0" err="1"/>
              <a:t>have</a:t>
            </a:r>
            <a:r>
              <a:rPr lang="de-DE" sz="2600" dirty="0"/>
              <a:t> </a:t>
            </a:r>
            <a:r>
              <a:rPr lang="de-DE" sz="2600" dirty="0" err="1"/>
              <a:t>greatly</a:t>
            </a:r>
            <a:r>
              <a:rPr lang="de-DE" sz="2600" dirty="0"/>
              <a:t> </a:t>
            </a:r>
            <a:r>
              <a:rPr lang="de-DE" sz="2600" dirty="0" err="1"/>
              <a:t>improved</a:t>
            </a:r>
            <a:r>
              <a:rPr lang="de-DE" sz="2600" dirty="0"/>
              <a:t> </a:t>
            </a:r>
            <a:r>
              <a:rPr lang="de-DE" sz="2600" dirty="0" err="1"/>
              <a:t>since</a:t>
            </a:r>
            <a:r>
              <a:rPr lang="de-DE" sz="2600" dirty="0"/>
              <a:t> 2013</a:t>
            </a:r>
            <a:endParaRPr lang="de-AT" sz="2600" dirty="0"/>
          </a:p>
          <a:p>
            <a:r>
              <a:rPr lang="de-DE" sz="2600" dirty="0"/>
              <a:t>2016: The Court of Auditors </a:t>
            </a:r>
            <a:r>
              <a:rPr lang="de-DE" sz="2600" dirty="0" err="1"/>
              <a:t>regarded</a:t>
            </a:r>
            <a:r>
              <a:rPr lang="de-DE" sz="2600" dirty="0"/>
              <a:t> the </a:t>
            </a:r>
            <a:r>
              <a:rPr lang="de-DE" sz="2600" dirty="0" err="1"/>
              <a:t>quality</a:t>
            </a:r>
            <a:r>
              <a:rPr lang="de-DE" sz="2600" dirty="0"/>
              <a:t> of the RIA (</a:t>
            </a:r>
            <a:r>
              <a:rPr lang="de-DE" sz="2600" dirty="0" err="1"/>
              <a:t>assesment</a:t>
            </a:r>
            <a:r>
              <a:rPr lang="de-DE" sz="2600" dirty="0"/>
              <a:t> of </a:t>
            </a:r>
            <a:r>
              <a:rPr lang="de-DE" sz="2600" dirty="0" err="1"/>
              <a:t>financial</a:t>
            </a:r>
            <a:r>
              <a:rPr lang="de-DE" sz="2600" dirty="0"/>
              <a:t> </a:t>
            </a:r>
            <a:r>
              <a:rPr lang="de-DE" sz="2600" dirty="0" err="1"/>
              <a:t>impact</a:t>
            </a:r>
            <a:r>
              <a:rPr lang="de-DE" sz="2600" dirty="0"/>
              <a:t>) </a:t>
            </a:r>
            <a:r>
              <a:rPr lang="de-DE" sz="2600" dirty="0" err="1"/>
              <a:t>as</a:t>
            </a:r>
            <a:r>
              <a:rPr lang="de-DE" sz="2600" dirty="0"/>
              <a:t> „good“ </a:t>
            </a:r>
            <a:r>
              <a:rPr lang="de-DE" sz="2600" dirty="0" err="1"/>
              <a:t>or</a:t>
            </a:r>
            <a:r>
              <a:rPr lang="de-DE" sz="2600" dirty="0"/>
              <a:t> „very good“ in 74% of all </a:t>
            </a:r>
            <a:r>
              <a:rPr lang="de-DE" sz="2600" dirty="0" err="1"/>
              <a:t>cases</a:t>
            </a:r>
            <a:r>
              <a:rPr lang="de-DE" sz="2600" dirty="0"/>
              <a:t> – up </a:t>
            </a:r>
            <a:r>
              <a:rPr lang="de-DE" sz="2600" dirty="0" err="1"/>
              <a:t>from</a:t>
            </a:r>
            <a:r>
              <a:rPr lang="de-DE" sz="2600" dirty="0"/>
              <a:t> 61% in 2015</a:t>
            </a:r>
          </a:p>
          <a:p>
            <a:r>
              <a:rPr lang="de-DE" sz="2600" dirty="0" err="1"/>
              <a:t>MoF</a:t>
            </a:r>
            <a:r>
              <a:rPr lang="de-DE" sz="2600" dirty="0"/>
              <a:t> </a:t>
            </a:r>
            <a:r>
              <a:rPr lang="de-DE" sz="2600" dirty="0" err="1"/>
              <a:t>assessment</a:t>
            </a:r>
            <a:r>
              <a:rPr lang="de-DE" sz="2600" dirty="0"/>
              <a:t> of RIA </a:t>
            </a:r>
            <a:r>
              <a:rPr lang="de-DE" sz="2600" dirty="0" err="1"/>
              <a:t>statements</a:t>
            </a:r>
            <a:r>
              <a:rPr lang="de-DE" sz="2600" dirty="0"/>
              <a:t> </a:t>
            </a:r>
            <a:r>
              <a:rPr lang="de-DE" sz="2600" dirty="0" err="1"/>
              <a:t>leads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improvements</a:t>
            </a:r>
            <a:r>
              <a:rPr lang="de-DE" sz="2600" dirty="0"/>
              <a:t> </a:t>
            </a:r>
            <a:r>
              <a:rPr lang="de-DE" sz="2600" dirty="0" err="1"/>
              <a:t>across</a:t>
            </a:r>
            <a:r>
              <a:rPr lang="de-DE" sz="2600" dirty="0"/>
              <a:t> the </a:t>
            </a:r>
            <a:r>
              <a:rPr lang="de-DE" sz="2600" dirty="0" err="1"/>
              <a:t>board</a:t>
            </a:r>
            <a:endParaRPr lang="de-DE" sz="2600" dirty="0"/>
          </a:p>
          <a:p>
            <a:r>
              <a:rPr lang="de-DE" sz="2600" dirty="0"/>
              <a:t>Impact </a:t>
            </a:r>
            <a:r>
              <a:rPr lang="de-DE" sz="2600" dirty="0" err="1"/>
              <a:t>dimension</a:t>
            </a:r>
            <a:r>
              <a:rPr lang="de-DE" sz="2600" dirty="0"/>
              <a:t> „</a:t>
            </a:r>
            <a:r>
              <a:rPr lang="de-DE" sz="2600" dirty="0" err="1"/>
              <a:t>bureaucracy</a:t>
            </a:r>
            <a:r>
              <a:rPr lang="de-DE" sz="2600" dirty="0"/>
              <a:t> </a:t>
            </a:r>
            <a:r>
              <a:rPr lang="de-DE" sz="2600" dirty="0" err="1"/>
              <a:t>costs</a:t>
            </a:r>
            <a:r>
              <a:rPr lang="de-DE" sz="2600" dirty="0"/>
              <a:t>“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sometimes</a:t>
            </a:r>
            <a:r>
              <a:rPr lang="de-DE" sz="2600" dirty="0"/>
              <a:t> </a:t>
            </a:r>
            <a:r>
              <a:rPr lang="de-DE" sz="2600" dirty="0" err="1"/>
              <a:t>neglected</a:t>
            </a:r>
            <a:r>
              <a:rPr lang="de-DE" sz="2600" dirty="0"/>
              <a:t> </a:t>
            </a:r>
            <a:r>
              <a:rPr lang="de-DE" sz="2600" dirty="0" err="1"/>
              <a:t>by</a:t>
            </a:r>
            <a:r>
              <a:rPr lang="de-DE" sz="2600" dirty="0"/>
              <a:t> </a:t>
            </a:r>
            <a:r>
              <a:rPr lang="de-DE" sz="2600" dirty="0" err="1"/>
              <a:t>other</a:t>
            </a:r>
            <a:r>
              <a:rPr lang="de-DE" sz="2600" dirty="0"/>
              <a:t> </a:t>
            </a:r>
            <a:r>
              <a:rPr lang="de-DE" sz="2600" dirty="0" err="1"/>
              <a:t>ministries</a:t>
            </a:r>
            <a:endParaRPr lang="de-DE" sz="2600" dirty="0"/>
          </a:p>
          <a:p>
            <a:r>
              <a:rPr lang="de-DE" sz="2600" dirty="0"/>
              <a:t>Impact of RIA on </a:t>
            </a:r>
            <a:r>
              <a:rPr lang="de-DE" sz="2600" dirty="0" err="1"/>
              <a:t>public</a:t>
            </a:r>
            <a:r>
              <a:rPr lang="de-DE" sz="2600" dirty="0"/>
              <a:t> policy debate </a:t>
            </a:r>
            <a:r>
              <a:rPr lang="de-DE" sz="2600" dirty="0" err="1"/>
              <a:t>is</a:t>
            </a:r>
            <a:r>
              <a:rPr lang="de-DE" sz="2600" dirty="0"/>
              <a:t> still </a:t>
            </a:r>
            <a:r>
              <a:rPr lang="de-DE" sz="2600" dirty="0" err="1"/>
              <a:t>rather</a:t>
            </a:r>
            <a:r>
              <a:rPr lang="de-DE" sz="2600" dirty="0"/>
              <a:t> </a:t>
            </a:r>
            <a:r>
              <a:rPr lang="de-DE" sz="2600" dirty="0" err="1"/>
              <a:t>low</a:t>
            </a:r>
            <a:endParaRPr lang="de-DE" sz="2600" dirty="0"/>
          </a:p>
          <a:p>
            <a:endParaRPr lang="de-AT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451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err="1"/>
              <a:t>Challenges</a:t>
            </a:r>
            <a:r>
              <a:rPr lang="de-DE" dirty="0"/>
              <a:t> and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steps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/>
          </a:bodyPr>
          <a:lstStyle/>
          <a:p>
            <a:r>
              <a:rPr lang="de-DE" sz="2600" dirty="0" err="1"/>
              <a:t>Improving</a:t>
            </a:r>
            <a:r>
              <a:rPr lang="de-DE" sz="2600" dirty="0"/>
              <a:t> the </a:t>
            </a:r>
            <a:r>
              <a:rPr lang="de-DE" sz="2600" dirty="0" err="1"/>
              <a:t>quality</a:t>
            </a:r>
            <a:r>
              <a:rPr lang="de-DE" sz="2600" dirty="0"/>
              <a:t> of RIA</a:t>
            </a:r>
            <a:endParaRPr lang="de-AT" sz="2600" dirty="0"/>
          </a:p>
          <a:p>
            <a:r>
              <a:rPr lang="de-DE" sz="2600" dirty="0"/>
              <a:t>Further </a:t>
            </a:r>
            <a:r>
              <a:rPr lang="de-DE" sz="2600" dirty="0" err="1"/>
              <a:t>enhancing</a:t>
            </a:r>
            <a:r>
              <a:rPr lang="de-DE" sz="2600" dirty="0"/>
              <a:t> the use of RIA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purposes</a:t>
            </a:r>
            <a:r>
              <a:rPr lang="de-DE" sz="2600" dirty="0"/>
              <a:t> of „good </a:t>
            </a:r>
            <a:r>
              <a:rPr lang="de-DE" sz="2600" dirty="0" err="1"/>
              <a:t>government</a:t>
            </a:r>
            <a:r>
              <a:rPr lang="de-DE" sz="2600" dirty="0"/>
              <a:t>“ and „</a:t>
            </a:r>
            <a:r>
              <a:rPr lang="de-DE" sz="2600" dirty="0" err="1"/>
              <a:t>better</a:t>
            </a:r>
            <a:r>
              <a:rPr lang="de-DE" sz="2600" dirty="0"/>
              <a:t> </a:t>
            </a:r>
            <a:r>
              <a:rPr lang="de-DE" sz="2600" dirty="0" err="1"/>
              <a:t>regulation</a:t>
            </a:r>
            <a:r>
              <a:rPr lang="de-DE" sz="2600" dirty="0"/>
              <a:t>“ </a:t>
            </a:r>
          </a:p>
          <a:p>
            <a:r>
              <a:rPr lang="de-DE" sz="2600" dirty="0" err="1"/>
              <a:t>Strengthening</a:t>
            </a:r>
            <a:r>
              <a:rPr lang="de-DE" sz="2600" dirty="0"/>
              <a:t> the </a:t>
            </a:r>
            <a:r>
              <a:rPr lang="de-DE" sz="2600" dirty="0" err="1"/>
              <a:t>role</a:t>
            </a:r>
            <a:r>
              <a:rPr lang="de-DE" sz="2600" dirty="0"/>
              <a:t> of RIA in </a:t>
            </a:r>
            <a:r>
              <a:rPr lang="de-DE" sz="2600" dirty="0" err="1"/>
              <a:t>public</a:t>
            </a:r>
            <a:r>
              <a:rPr lang="de-DE" sz="2600" dirty="0"/>
              <a:t> policy </a:t>
            </a:r>
            <a:r>
              <a:rPr lang="de-DE" sz="2600" dirty="0" err="1"/>
              <a:t>debates</a:t>
            </a:r>
            <a:endParaRPr lang="de-DE" sz="2600" dirty="0"/>
          </a:p>
          <a:p>
            <a:r>
              <a:rPr lang="de-DE" sz="2600" dirty="0" err="1"/>
              <a:t>Optimizing</a:t>
            </a:r>
            <a:r>
              <a:rPr lang="de-DE" sz="2600" dirty="0"/>
              <a:t> the legal </a:t>
            </a:r>
            <a:r>
              <a:rPr lang="de-DE" sz="2600" dirty="0" err="1"/>
              <a:t>framework</a:t>
            </a:r>
            <a:r>
              <a:rPr lang="de-DE" sz="2600" dirty="0"/>
              <a:t> and </a:t>
            </a:r>
            <a:r>
              <a:rPr lang="de-DE" sz="2600" dirty="0" err="1"/>
              <a:t>scope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RIA (e.g.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include</a:t>
            </a:r>
            <a:r>
              <a:rPr lang="de-DE" sz="2600" dirty="0"/>
              <a:t> </a:t>
            </a:r>
            <a:r>
              <a:rPr lang="de-DE" sz="2600" dirty="0" err="1"/>
              <a:t>public</a:t>
            </a:r>
            <a:r>
              <a:rPr lang="de-DE" sz="2600" dirty="0"/>
              <a:t> </a:t>
            </a:r>
            <a:r>
              <a:rPr lang="de-DE" sz="2600" dirty="0" err="1"/>
              <a:t>enterprises</a:t>
            </a:r>
            <a:r>
              <a:rPr lang="de-DE" sz="2600" dirty="0"/>
              <a:t>)</a:t>
            </a:r>
          </a:p>
          <a:p>
            <a:r>
              <a:rPr lang="de-DE" sz="2600" dirty="0"/>
              <a:t>Development of a </a:t>
            </a:r>
            <a:r>
              <a:rPr lang="de-DE" sz="2600" dirty="0" err="1"/>
              <a:t>new</a:t>
            </a:r>
            <a:r>
              <a:rPr lang="de-DE" sz="2600" dirty="0"/>
              <a:t> IT-Tool (web-</a:t>
            </a:r>
            <a:r>
              <a:rPr lang="de-DE" sz="2600" dirty="0" err="1"/>
              <a:t>based</a:t>
            </a:r>
            <a:r>
              <a:rPr lang="de-DE" sz="2600" dirty="0"/>
              <a:t>)</a:t>
            </a:r>
          </a:p>
          <a:p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4541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802334" y="2486075"/>
            <a:ext cx="6552008" cy="3018169"/>
          </a:xfrm>
        </p:spPr>
        <p:txBody>
          <a:bodyPr lIns="100849" tIns="50425" rIns="100849" bIns="50425">
            <a:normAutofit/>
          </a:bodyPr>
          <a:lstStyle/>
          <a:p>
            <a:pPr algn="ctr"/>
            <a:r>
              <a:rPr lang="de-DE" dirty="0" err="1" smtClean="0"/>
              <a:t>Thank</a:t>
            </a:r>
            <a:r>
              <a:rPr lang="de-DE" dirty="0" smtClean="0"/>
              <a:t> </a:t>
            </a:r>
            <a:r>
              <a:rPr lang="de-DE" dirty="0" err="1" smtClean="0"/>
              <a:t>you</a:t>
            </a:r>
            <a:r>
              <a:rPr lang="de-DE" dirty="0" smtClean="0"/>
              <a:t> for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attention</a:t>
            </a:r>
            <a:r>
              <a:rPr lang="de-DE" dirty="0" smtClean="0"/>
              <a:t>.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4322614" y="4574307"/>
            <a:ext cx="5626162" cy="2541616"/>
          </a:xfrm>
        </p:spPr>
        <p:txBody>
          <a:bodyPr lIns="100849" tIns="50425" rIns="100849" bIns="50425">
            <a:normAutofit fontScale="85000" lnSpcReduction="10000"/>
          </a:bodyPr>
          <a:lstStyle/>
          <a:p>
            <a:pPr marL="0" indent="0">
              <a:buNone/>
            </a:pPr>
            <a:r>
              <a:rPr lang="de-DE" sz="2000" b="1" dirty="0" smtClean="0">
                <a:latin typeface="+mj-lt"/>
              </a:rPr>
              <a:t>Dr. Andreas </a:t>
            </a:r>
            <a:r>
              <a:rPr lang="de-DE" sz="2000" b="1" dirty="0">
                <a:latin typeface="+mj-lt"/>
              </a:rPr>
              <a:t>Fraydenegg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Directorate General for Budget and Public Finance 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Department for General Issues, Coordination and Law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Himmelpfortgasse 9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1010 Vienna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+43/1/51433-502029</a:t>
            </a:r>
          </a:p>
          <a:p>
            <a:pPr marL="0" indent="0">
              <a:buNone/>
            </a:pPr>
            <a:r>
              <a:rPr lang="de-DE" sz="2000" dirty="0">
                <a:latin typeface="+mj-lt"/>
                <a:cs typeface="Tahoma"/>
              </a:rPr>
              <a:t>andreas.fraydenegg@bmf.gv.at</a:t>
            </a:r>
          </a:p>
          <a:p>
            <a:pPr marL="0" indent="0">
              <a:buNone/>
            </a:pPr>
            <a:endParaRPr lang="de-DE" sz="2200" dirty="0">
              <a:latin typeface="Tahoma"/>
              <a:cs typeface="Tahoma"/>
            </a:endParaRPr>
          </a:p>
          <a:p>
            <a:pPr marL="0" indent="0">
              <a:buNone/>
            </a:pPr>
            <a:endParaRPr lang="de-AT" sz="3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613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347142" cy="1260475"/>
          </a:xfrm>
          <a:prstGeom prst="rect">
            <a:avLst/>
          </a:prstGeom>
        </p:spPr>
        <p:txBody>
          <a:bodyPr/>
          <a:lstStyle/>
          <a:p>
            <a:r>
              <a:rPr lang="de-AT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Regulatory 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I</a:t>
            </a:r>
            <a:r>
              <a:rPr lang="de-AT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mpact Assessment 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(RIA)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 flipH="1" flipV="1">
            <a:off x="2582631" y="2903203"/>
            <a:ext cx="4822076" cy="39923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5091720" y="2314859"/>
            <a:ext cx="0" cy="766950"/>
          </a:xfrm>
          <a:prstGeom prst="line">
            <a:avLst/>
          </a:prstGeom>
          <a:noFill/>
          <a:ln w="952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V="1">
            <a:off x="1551329" y="2883943"/>
            <a:ext cx="1026048" cy="2257074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79" name="Line 7"/>
          <p:cNvSpPr>
            <a:spLocks noChangeShapeType="1"/>
          </p:cNvSpPr>
          <p:nvPr/>
        </p:nvSpPr>
        <p:spPr bwMode="auto">
          <a:xfrm rot="7800000" flipV="1">
            <a:off x="2607992" y="2891882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6376907" y="3281425"/>
            <a:ext cx="1026048" cy="2257075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rot="7800000" flipV="1">
            <a:off x="7433570" y="3289364"/>
            <a:ext cx="1026102" cy="2256956"/>
          </a:xfrm>
          <a:prstGeom prst="line">
            <a:avLst/>
          </a:prstGeom>
          <a:noFill/>
          <a:ln w="19050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0849" tIns="50425" rIns="100849" bIns="50425"/>
          <a:lstStyle/>
          <a:p>
            <a:endParaRPr lang="de-AT" dirty="0"/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1551329" y="4990429"/>
            <a:ext cx="2111628" cy="299426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6347142" y="5387912"/>
            <a:ext cx="2111628" cy="299425"/>
          </a:xfrm>
          <a:prstGeom prst="ellipse">
            <a:avLst/>
          </a:prstGeom>
          <a:solidFill>
            <a:srgbClr val="AF0917"/>
          </a:solidFill>
          <a:ln>
            <a:noFill/>
          </a:ln>
          <a:effectLst>
            <a:prstShdw prst="shdw17" dist="17961" dir="2700000">
              <a:srgbClr val="69050E"/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200" b="0" dirty="0">
              <a:latin typeface="Arial" charset="0"/>
              <a:cs typeface="Arial" charset="0"/>
            </a:endParaRPr>
          </a:p>
        </p:txBody>
      </p:sp>
      <p:sp>
        <p:nvSpPr>
          <p:cNvPr id="28684" name="AutoShape 14"/>
          <p:cNvSpPr>
            <a:spLocks noChangeArrowheads="1"/>
          </p:cNvSpPr>
          <p:nvPr/>
        </p:nvSpPr>
        <p:spPr bwMode="auto">
          <a:xfrm>
            <a:off x="6816392" y="4846844"/>
            <a:ext cx="1337715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AT" altLang="de-DE" sz="1800" dirty="0">
                <a:latin typeface="Arial" charset="0"/>
                <a:cs typeface="Arial" charset="0"/>
              </a:rPr>
              <a:t>outcome</a:t>
            </a:r>
          </a:p>
        </p:txBody>
      </p:sp>
      <p:sp>
        <p:nvSpPr>
          <p:cNvPr id="28685" name="AutoShape 16"/>
          <p:cNvSpPr>
            <a:spLocks noChangeArrowheads="1"/>
          </p:cNvSpPr>
          <p:nvPr/>
        </p:nvSpPr>
        <p:spPr bwMode="auto">
          <a:xfrm>
            <a:off x="6966973" y="4179703"/>
            <a:ext cx="101028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b="0" dirty="0">
                <a:latin typeface="Arial" charset="0"/>
                <a:cs typeface="Arial" charset="0"/>
              </a:rPr>
              <a:t>desired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b="0" dirty="0">
                <a:latin typeface="Arial" charset="0"/>
                <a:cs typeface="Arial" charset="0"/>
              </a:rPr>
              <a:t>impact</a:t>
            </a:r>
          </a:p>
        </p:txBody>
      </p:sp>
      <p:sp>
        <p:nvSpPr>
          <p:cNvPr id="28686" name="AutoShape 12"/>
          <p:cNvSpPr>
            <a:spLocks noChangeArrowheads="1"/>
          </p:cNvSpPr>
          <p:nvPr/>
        </p:nvSpPr>
        <p:spPr bwMode="auto">
          <a:xfrm>
            <a:off x="1855992" y="4503643"/>
            <a:ext cx="1512808" cy="63562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dirty="0">
                <a:latin typeface="Arial" charset="0"/>
                <a:cs typeface="Arial" charset="0"/>
              </a:rPr>
              <a:t>cost</a:t>
            </a:r>
          </a:p>
        </p:txBody>
      </p:sp>
      <p:sp>
        <p:nvSpPr>
          <p:cNvPr id="28687" name="AutoShape 13"/>
          <p:cNvSpPr>
            <a:spLocks noChangeArrowheads="1"/>
          </p:cNvSpPr>
          <p:nvPr/>
        </p:nvSpPr>
        <p:spPr bwMode="auto">
          <a:xfrm>
            <a:off x="1994317" y="3840004"/>
            <a:ext cx="1178379" cy="63562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5875">
            <a:solidFill>
              <a:srgbClr val="AF0917"/>
            </a:solidFill>
            <a:round/>
            <a:headEnd/>
            <a:tailEnd/>
          </a:ln>
          <a:effectLst>
            <a:prstShdw prst="shdw17" dist="17961" dir="2700000">
              <a:srgbClr val="69050E"/>
            </a:prstShdw>
          </a:effectLst>
        </p:spPr>
        <p:txBody>
          <a:bodyPr wrap="none" lIns="100849" tIns="50425" rIns="100849" bIns="50425" anchor="ctr"/>
          <a:lstStyle>
            <a:lvl1pPr eaLnBrk="0" hangingPunct="0">
              <a:spcBef>
                <a:spcPct val="20000"/>
              </a:spcBef>
              <a:buFont typeface="Arial" charset="0"/>
              <a:buBlip>
                <a:blip r:embed="rId2"/>
              </a:buBlip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b="0" dirty="0">
                <a:latin typeface="Arial" charset="0"/>
                <a:cs typeface="Arial" charset="0"/>
              </a:rPr>
              <a:t>undesired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de-DE" sz="1800" b="0" dirty="0">
                <a:latin typeface="Arial" charset="0"/>
                <a:cs typeface="Arial" charset="0"/>
              </a:rPr>
              <a:t>impact</a:t>
            </a: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989907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 idx="4294967295"/>
          </p:nvPr>
        </p:nvSpPr>
        <p:spPr>
          <a:xfrm>
            <a:off x="16045" y="469851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en-US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Scope of RIA</a:t>
            </a:r>
            <a:endParaRPr lang="en-US" altLang="de-DE" sz="4000" dirty="0">
              <a:solidFill>
                <a:srgbClr val="001D31"/>
              </a:solidFill>
              <a:latin typeface="Palatino Linotype" panose="02040502050505030304" pitchFamily="18" charset="0"/>
              <a:ea typeface="+mn-ea"/>
              <a:cs typeface="Palatino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78198" y="2342060"/>
            <a:ext cx="9075142" cy="424847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2800" dirty="0" smtClean="0"/>
              <a:t>mandatory </a:t>
            </a:r>
            <a:r>
              <a:rPr lang="en-US" sz="2800" dirty="0"/>
              <a:t>for all new laws, ordinances, international agreements – national </a:t>
            </a:r>
            <a:r>
              <a:rPr lang="en-US" sz="2800" dirty="0" smtClean="0"/>
              <a:t>and </a:t>
            </a:r>
            <a:r>
              <a:rPr lang="en-US" sz="2800" dirty="0"/>
              <a:t>EU </a:t>
            </a:r>
            <a:r>
              <a:rPr lang="en-US" sz="2800" dirty="0" smtClean="0"/>
              <a:t>legislation</a:t>
            </a:r>
          </a:p>
          <a:p>
            <a:pPr>
              <a:defRPr/>
            </a:pPr>
            <a:r>
              <a:rPr lang="en-US" sz="2800" dirty="0" smtClean="0"/>
              <a:t>big </a:t>
            </a:r>
            <a:r>
              <a:rPr lang="en-US" sz="2800" dirty="0"/>
              <a:t>projects </a:t>
            </a:r>
            <a:r>
              <a:rPr lang="en-US" sz="2800" dirty="0" smtClean="0"/>
              <a:t>(e.g. procurement, building projects), depending on financial impact</a:t>
            </a:r>
          </a:p>
          <a:p>
            <a:pPr>
              <a:defRPr/>
            </a:pPr>
            <a:r>
              <a:rPr lang="en-US" sz="2800" dirty="0" smtClean="0"/>
              <a:t>done </a:t>
            </a:r>
            <a:r>
              <a:rPr lang="en-US" sz="2800" dirty="0"/>
              <a:t>within </a:t>
            </a:r>
            <a:r>
              <a:rPr lang="en-US" sz="2800" dirty="0" smtClean="0"/>
              <a:t>the administration responsible</a:t>
            </a:r>
            <a:endParaRPr lang="en-US" sz="2800" dirty="0"/>
          </a:p>
          <a:p>
            <a:pPr>
              <a:defRPr/>
            </a:pPr>
            <a:r>
              <a:rPr lang="en-US" sz="2800" dirty="0" smtClean="0"/>
              <a:t>only </a:t>
            </a:r>
            <a:r>
              <a:rPr lang="en-US" sz="2800" dirty="0"/>
              <a:t>significant impacts are assessed in detail</a:t>
            </a:r>
          </a:p>
          <a:p>
            <a:pPr>
              <a:defRPr/>
            </a:pPr>
            <a:r>
              <a:rPr lang="en-US" sz="2800" dirty="0" smtClean="0"/>
              <a:t>internal </a:t>
            </a:r>
            <a:r>
              <a:rPr lang="en-US" sz="2800" dirty="0"/>
              <a:t>evaluation within 5 years </a:t>
            </a:r>
          </a:p>
          <a:p>
            <a:pPr>
              <a:defRPr/>
            </a:pPr>
            <a:endParaRPr lang="en-US" sz="2200" dirty="0"/>
          </a:p>
          <a:p>
            <a:pPr>
              <a:defRPr/>
            </a:pPr>
            <a:endParaRPr lang="en-US" sz="2200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5786006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1"/>
          <p:cNvSpPr>
            <a:spLocks noGrp="1"/>
          </p:cNvSpPr>
          <p:nvPr>
            <p:ph type="title" idx="4294967295"/>
          </p:nvPr>
        </p:nvSpPr>
        <p:spPr>
          <a:xfrm>
            <a:off x="0" y="325835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de-AT" altLang="de-DE" sz="4000" dirty="0" smtClean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The seven steps to RIA</a:t>
            </a:r>
            <a:r>
              <a:rPr lang="de-AT" altLang="de-DE" dirty="0" smtClean="0">
                <a:latin typeface="Tahoma" pitchFamily="34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290166" y="1815860"/>
            <a:ext cx="5750072" cy="4992688"/>
          </a:xfrm>
          <a:prstGeom prst="rect">
            <a:avLst/>
          </a:prstGeom>
        </p:spPr>
        <p:txBody>
          <a:bodyPr/>
          <a:lstStyle/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>
                <a:ea typeface="ＭＳ Ｐゴシック" charset="0"/>
              </a:rPr>
              <a:t>Problem </a:t>
            </a:r>
            <a:r>
              <a:rPr lang="en-GB" sz="2800" b="0" dirty="0" smtClean="0">
                <a:ea typeface="ＭＳ Ｐゴシック" charset="0"/>
              </a:rPr>
              <a:t>analysis</a:t>
            </a: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 smtClean="0">
                <a:ea typeface="ＭＳ Ｐゴシック" charset="0"/>
              </a:rPr>
              <a:t>Outcome </a:t>
            </a:r>
            <a:r>
              <a:rPr lang="de-AT" sz="2800" b="0" dirty="0" err="1">
                <a:ea typeface="ＭＳ Ｐゴシック" charset="0"/>
              </a:rPr>
              <a:t>statement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>
                <a:ea typeface="ＭＳ Ｐゴシック" charset="0"/>
              </a:rPr>
              <a:t>Output </a:t>
            </a:r>
            <a:r>
              <a:rPr lang="de-AT" sz="2800" b="0" dirty="0" err="1">
                <a:ea typeface="ＭＳ Ｐゴシック" charset="0"/>
              </a:rPr>
              <a:t>statement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>
                <a:ea typeface="ＭＳ Ｐゴシック" charset="0"/>
              </a:rPr>
              <a:t>Impact </a:t>
            </a:r>
            <a:r>
              <a:rPr lang="de-AT" sz="2800" b="0" dirty="0" err="1">
                <a:ea typeface="ＭＳ Ｐゴシック" charset="0"/>
              </a:rPr>
              <a:t>assessment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 err="1">
                <a:ea typeface="ＭＳ Ｐゴシック" charset="0"/>
              </a:rPr>
              <a:t>Planning</a:t>
            </a:r>
            <a:r>
              <a:rPr lang="de-AT" sz="2800" b="0" dirty="0">
                <a:ea typeface="ＭＳ Ｐゴシック" charset="0"/>
              </a:rPr>
              <a:t> </a:t>
            </a:r>
            <a:r>
              <a:rPr lang="de-AT" sz="2800" b="0" dirty="0" err="1">
                <a:ea typeface="ＭＳ Ｐゴシック" charset="0"/>
              </a:rPr>
              <a:t>of</a:t>
            </a:r>
            <a:r>
              <a:rPr lang="de-AT" sz="2800" b="0" dirty="0">
                <a:ea typeface="ＭＳ Ｐゴシック" charset="0"/>
              </a:rPr>
              <a:t> </a:t>
            </a:r>
            <a:r>
              <a:rPr lang="de-AT" sz="2800" b="0" dirty="0" err="1">
                <a:ea typeface="ＭＳ Ｐゴシック" charset="0"/>
              </a:rPr>
              <a:t>internal</a:t>
            </a:r>
            <a:r>
              <a:rPr lang="de-AT" sz="2800" b="0" dirty="0">
                <a:ea typeface="ＭＳ Ｐゴシック" charset="0"/>
              </a:rPr>
              <a:t> </a:t>
            </a:r>
            <a:r>
              <a:rPr lang="de-AT" sz="2800" b="0" dirty="0" err="1">
                <a:ea typeface="ＭＳ Ｐゴシック" charset="0"/>
              </a:rPr>
              <a:t>evaluation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 err="1" smtClean="0">
                <a:ea typeface="ＭＳ Ｐゴシック" charset="0"/>
              </a:rPr>
              <a:t>Detailed</a:t>
            </a:r>
            <a:r>
              <a:rPr lang="de-AT" sz="2800" b="0" dirty="0" smtClean="0">
                <a:ea typeface="ＭＳ Ｐゴシック" charset="0"/>
              </a:rPr>
              <a:t> </a:t>
            </a:r>
            <a:r>
              <a:rPr lang="de-AT" sz="2800" b="0" dirty="0" err="1" smtClean="0">
                <a:ea typeface="ＭＳ Ｐゴシック" charset="0"/>
              </a:rPr>
              <a:t>Documentation</a:t>
            </a:r>
            <a:endParaRPr lang="de-AT" sz="2800" b="0" dirty="0">
              <a:ea typeface="ＭＳ Ｐゴシック" charset="0"/>
            </a:endParaRPr>
          </a:p>
          <a:p>
            <a:pPr marL="504246" indent="-504246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de-AT" sz="2800" b="0" dirty="0">
                <a:ea typeface="ＭＳ Ｐゴシック" charset="0"/>
              </a:rPr>
              <a:t>Internal </a:t>
            </a:r>
            <a:r>
              <a:rPr lang="de-AT" sz="2800" b="0" dirty="0" err="1">
                <a:ea typeface="ＭＳ Ｐゴシック" charset="0"/>
              </a:rPr>
              <a:t>evaluation</a:t>
            </a:r>
            <a:endParaRPr lang="de-AT" sz="2800" b="0" dirty="0">
              <a:ea typeface="ＭＳ Ｐゴシック" charset="0"/>
            </a:endParaRPr>
          </a:p>
          <a:p>
            <a:pPr marL="0" indent="0">
              <a:buNone/>
              <a:defRPr/>
            </a:pPr>
            <a:endParaRPr lang="de-AT" dirty="0"/>
          </a:p>
        </p:txBody>
      </p:sp>
      <p:pic>
        <p:nvPicPr>
          <p:cNvPr id="30726" name="Picture 5" descr="AngabeWFAne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0072" y="1838003"/>
            <a:ext cx="3713735" cy="4948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68660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el 1"/>
          <p:cNvSpPr>
            <a:spLocks noGrp="1"/>
          </p:cNvSpPr>
          <p:nvPr>
            <p:ph type="title" idx="4294967295"/>
          </p:nvPr>
        </p:nvSpPr>
        <p:spPr>
          <a:xfrm>
            <a:off x="0" y="207963"/>
            <a:ext cx="6207125" cy="1260475"/>
          </a:xfrm>
          <a:prstGeom prst="rect">
            <a:avLst/>
          </a:prstGeom>
        </p:spPr>
        <p:txBody>
          <a:bodyPr/>
          <a:lstStyle/>
          <a:p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Impact </a:t>
            </a:r>
            <a:r>
              <a:rPr lang="de-AT" altLang="de-DE" sz="4000" dirty="0" err="1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dimensions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 </a:t>
            </a:r>
            <a:b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</a:br>
            <a:r>
              <a:rPr lang="de-AT" altLang="de-DE" sz="4000" dirty="0" err="1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defined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 </a:t>
            </a:r>
            <a:r>
              <a:rPr lang="de-AT" altLang="de-DE" sz="4000" dirty="0" err="1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by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 </a:t>
            </a:r>
            <a:r>
              <a:rPr lang="de-AT" altLang="de-DE" sz="4000" dirty="0" err="1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law</a:t>
            </a:r>
            <a:r>
              <a:rPr lang="de-AT" altLang="de-DE" sz="4000" dirty="0">
                <a:solidFill>
                  <a:srgbClr val="001D31"/>
                </a:solidFill>
                <a:latin typeface="Palatino Linotype" panose="02040502050505030304" pitchFamily="18" charset="0"/>
                <a:ea typeface="+mn-ea"/>
                <a:cs typeface="Palatino"/>
              </a:rPr>
              <a:t> </a:t>
            </a:r>
          </a:p>
        </p:txBody>
      </p:sp>
      <p:sp>
        <p:nvSpPr>
          <p:cNvPr id="32771" name="Inhaltsplatzhalter 2"/>
          <p:cNvSpPr>
            <a:spLocks noGrp="1"/>
          </p:cNvSpPr>
          <p:nvPr>
            <p:ph idx="4294967295"/>
          </p:nvPr>
        </p:nvSpPr>
        <p:spPr>
          <a:xfrm>
            <a:off x="434182" y="1765995"/>
            <a:ext cx="9075738" cy="4992688"/>
          </a:xfrm>
          <a:prstGeom prst="rect">
            <a:avLst/>
          </a:prstGeom>
        </p:spPr>
        <p:txBody>
          <a:bodyPr/>
          <a:lstStyle/>
          <a:p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Financial (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budgetary</a:t>
            </a:r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) 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impact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Impact on the 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overall</a:t>
            </a:r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 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economy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en-US" altLang="de-DE" sz="2800" b="0" dirty="0" smtClean="0">
                <a:latin typeface="Tahoma" pitchFamily="34" charset="0"/>
                <a:ea typeface="ＭＳ Ｐゴシック" pitchFamily="34" charset="-128"/>
              </a:rPr>
              <a:t>Impact on enterprises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Environmental 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impact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en-US" altLang="de-DE" sz="2800" b="0" dirty="0" smtClean="0">
                <a:latin typeface="Tahoma" pitchFamily="34" charset="0"/>
                <a:ea typeface="ＭＳ Ｐゴシック" pitchFamily="34" charset="-128"/>
              </a:rPr>
              <a:t>Impact in the field of consumer protection policy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en-US" altLang="de-DE" sz="2800" b="0" dirty="0" smtClean="0">
                <a:latin typeface="Tahoma" pitchFamily="34" charset="0"/>
                <a:ea typeface="ＭＳ Ｐゴシック" pitchFamily="34" charset="-128"/>
              </a:rPr>
              <a:t>Impact on administrative costs for citizens and enterprises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Social</a:t>
            </a:r>
            <a:r>
              <a:rPr lang="de-AT" altLang="de-DE" sz="2800" b="0" dirty="0" smtClean="0">
                <a:latin typeface="Tahoma" pitchFamily="34" charset="0"/>
                <a:ea typeface="ＭＳ Ｐゴシック" pitchFamily="34" charset="-128"/>
              </a:rPr>
              <a:t> </a:t>
            </a:r>
            <a:r>
              <a:rPr lang="de-AT" altLang="de-DE" sz="2800" b="0" dirty="0" err="1" smtClean="0">
                <a:latin typeface="Tahoma" pitchFamily="34" charset="0"/>
                <a:ea typeface="ＭＳ Ｐゴシック" pitchFamily="34" charset="-128"/>
              </a:rPr>
              <a:t>impact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en-GB" altLang="de-DE" sz="2800" b="0" dirty="0" smtClean="0">
                <a:latin typeface="Tahoma" pitchFamily="34" charset="0"/>
                <a:ea typeface="ＭＳ Ｐゴシック" pitchFamily="34" charset="-128"/>
              </a:rPr>
              <a:t>Impact on children and young people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  <a:p>
            <a:r>
              <a:rPr lang="en-US" altLang="de-DE" sz="2800" b="0" dirty="0" smtClean="0">
                <a:latin typeface="Tahoma" pitchFamily="34" charset="0"/>
                <a:ea typeface="ＭＳ Ｐゴシック" pitchFamily="34" charset="-128"/>
              </a:rPr>
              <a:t>Impact regarding equality of women and men</a:t>
            </a:r>
            <a:endParaRPr lang="de-DE" altLang="de-DE" sz="2800" b="0" dirty="0" smtClean="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316405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smtClean="0"/>
              <a:t>The MoF‘s </a:t>
            </a:r>
            <a:r>
              <a:rPr lang="de-DE" dirty="0" err="1" smtClean="0"/>
              <a:t>central</a:t>
            </a:r>
            <a:r>
              <a:rPr lang="de-DE" dirty="0" smtClean="0"/>
              <a:t> </a:t>
            </a:r>
            <a:r>
              <a:rPr lang="de-DE" dirty="0" err="1" smtClean="0"/>
              <a:t>objective</a:t>
            </a:r>
            <a:r>
              <a:rPr lang="de-DE" dirty="0" smtClean="0"/>
              <a:t> 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876007"/>
            <a:ext cx="8639175" cy="4500000"/>
          </a:xfrm>
        </p:spPr>
        <p:txBody>
          <a:bodyPr lIns="100849" tIns="50425" rIns="100849" bIns="50425">
            <a:noAutofit/>
          </a:bodyPr>
          <a:lstStyle/>
          <a:p>
            <a:r>
              <a:rPr lang="de-DE" sz="2600" dirty="0"/>
              <a:t>The </a:t>
            </a:r>
            <a:r>
              <a:rPr lang="de-DE" sz="2600" dirty="0" err="1"/>
              <a:t>MoF</a:t>
            </a:r>
            <a:r>
              <a:rPr lang="de-DE" sz="2600" dirty="0"/>
              <a:t> (</a:t>
            </a:r>
            <a:r>
              <a:rPr lang="de-DE" sz="2600" dirty="0" err="1"/>
              <a:t>especially</a:t>
            </a:r>
            <a:r>
              <a:rPr lang="de-DE" sz="2600" dirty="0"/>
              <a:t> the DG for Budget and Public Finance) </a:t>
            </a:r>
            <a:r>
              <a:rPr lang="de-DE" sz="2600" dirty="0" err="1"/>
              <a:t>is</a:t>
            </a:r>
            <a:r>
              <a:rPr lang="de-DE" sz="2600" dirty="0"/>
              <a:t> committed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providing</a:t>
            </a:r>
            <a:r>
              <a:rPr lang="de-DE" sz="2600" dirty="0"/>
              <a:t> </a:t>
            </a:r>
            <a:r>
              <a:rPr lang="de-DE" sz="2600" b="1" dirty="0" err="1"/>
              <a:t>value</a:t>
            </a:r>
            <a:r>
              <a:rPr lang="de-DE" sz="2600" b="1" dirty="0"/>
              <a:t> </a:t>
            </a:r>
            <a:r>
              <a:rPr lang="de-DE" sz="2600" b="1" dirty="0" err="1"/>
              <a:t>for</a:t>
            </a:r>
            <a:r>
              <a:rPr lang="de-DE" sz="2600" b="1" dirty="0"/>
              <a:t> </a:t>
            </a:r>
            <a:r>
              <a:rPr lang="de-DE" sz="2600" b="1" dirty="0" err="1"/>
              <a:t>money</a:t>
            </a:r>
            <a:r>
              <a:rPr lang="de-DE" sz="2600" b="1" dirty="0"/>
              <a:t> </a:t>
            </a:r>
            <a:r>
              <a:rPr lang="de-DE" sz="2600" dirty="0"/>
              <a:t>and </a:t>
            </a:r>
            <a:r>
              <a:rPr lang="de-DE" sz="2600" dirty="0" err="1"/>
              <a:t>initiating</a:t>
            </a:r>
            <a:r>
              <a:rPr lang="de-DE" sz="2600" dirty="0"/>
              <a:t> </a:t>
            </a:r>
            <a:r>
              <a:rPr lang="de-DE" sz="2600" dirty="0" err="1"/>
              <a:t>public</a:t>
            </a:r>
            <a:r>
              <a:rPr lang="de-DE" sz="2600" dirty="0"/>
              <a:t> </a:t>
            </a:r>
            <a:r>
              <a:rPr lang="de-DE" sz="2600" dirty="0" err="1"/>
              <a:t>sector</a:t>
            </a:r>
            <a:r>
              <a:rPr lang="de-DE" sz="2600" dirty="0"/>
              <a:t> </a:t>
            </a:r>
            <a:r>
              <a:rPr lang="de-DE" sz="2600" dirty="0" err="1"/>
              <a:t>reforms</a:t>
            </a:r>
            <a:r>
              <a:rPr lang="de-DE" sz="2600" dirty="0"/>
              <a:t> </a:t>
            </a:r>
            <a:endParaRPr lang="de-AT" sz="2600" dirty="0"/>
          </a:p>
          <a:p>
            <a:r>
              <a:rPr lang="de-DE" sz="2600" dirty="0"/>
              <a:t>The Austrian </a:t>
            </a:r>
            <a:r>
              <a:rPr lang="de-DE" sz="2600" dirty="0" err="1"/>
              <a:t>Constitution</a:t>
            </a:r>
            <a:r>
              <a:rPr lang="de-DE" sz="2600" dirty="0"/>
              <a:t> </a:t>
            </a:r>
            <a:r>
              <a:rPr lang="de-DE" sz="2600" dirty="0" err="1"/>
              <a:t>sets</a:t>
            </a:r>
            <a:r>
              <a:rPr lang="de-DE" sz="2600" dirty="0"/>
              <a:t> down the </a:t>
            </a:r>
            <a:r>
              <a:rPr lang="de-DE" sz="2600" dirty="0" err="1"/>
              <a:t>guiding</a:t>
            </a:r>
            <a:r>
              <a:rPr lang="de-DE" sz="2600" dirty="0"/>
              <a:t> </a:t>
            </a:r>
            <a:r>
              <a:rPr lang="de-DE" sz="2600" dirty="0" err="1"/>
              <a:t>principles</a:t>
            </a:r>
            <a:r>
              <a:rPr lang="de-DE" sz="2600" dirty="0"/>
              <a:t> for </a:t>
            </a:r>
            <a:r>
              <a:rPr lang="de-DE" sz="2600" dirty="0" err="1"/>
              <a:t>public</a:t>
            </a:r>
            <a:r>
              <a:rPr lang="de-DE" sz="2600" dirty="0"/>
              <a:t> </a:t>
            </a:r>
            <a:r>
              <a:rPr lang="de-DE" sz="2600" dirty="0" err="1"/>
              <a:t>finance</a:t>
            </a:r>
            <a:r>
              <a:rPr lang="de-DE" sz="2600" dirty="0"/>
              <a:t> (Art. 51): </a:t>
            </a:r>
            <a:r>
              <a:rPr lang="de-DE" sz="2600" b="1" dirty="0" err="1"/>
              <a:t>efficiency</a:t>
            </a:r>
            <a:r>
              <a:rPr lang="de-DE" sz="2600" b="1" dirty="0"/>
              <a:t>, transparency, </a:t>
            </a:r>
            <a:r>
              <a:rPr lang="de-DE" sz="2600" b="1" dirty="0" err="1"/>
              <a:t>outcome</a:t>
            </a:r>
            <a:r>
              <a:rPr lang="de-DE" sz="2600" b="1" dirty="0"/>
              <a:t> </a:t>
            </a:r>
            <a:r>
              <a:rPr lang="de-DE" sz="2600" b="1" dirty="0" err="1"/>
              <a:t>orientation</a:t>
            </a:r>
            <a:r>
              <a:rPr lang="de-DE" sz="2600" b="1" dirty="0"/>
              <a:t>, </a:t>
            </a:r>
            <a:r>
              <a:rPr lang="de-DE" sz="2600" b="1" dirty="0" err="1"/>
              <a:t>gender</a:t>
            </a:r>
            <a:r>
              <a:rPr lang="de-DE" sz="2600" b="1" dirty="0"/>
              <a:t> </a:t>
            </a:r>
            <a:r>
              <a:rPr lang="de-DE" sz="2600" b="1" dirty="0" err="1"/>
              <a:t>equality</a:t>
            </a:r>
            <a:r>
              <a:rPr lang="de-DE" sz="2600" b="1" dirty="0"/>
              <a:t> </a:t>
            </a:r>
            <a:r>
              <a:rPr lang="de-DE" sz="2600" dirty="0"/>
              <a:t>and </a:t>
            </a:r>
            <a:r>
              <a:rPr lang="de-DE" sz="2600" b="1" dirty="0"/>
              <a:t>a </a:t>
            </a:r>
            <a:r>
              <a:rPr lang="de-DE" sz="2600" b="1" dirty="0" err="1"/>
              <a:t>true</a:t>
            </a:r>
            <a:r>
              <a:rPr lang="de-DE" sz="2600" b="1" dirty="0"/>
              <a:t> and fair </a:t>
            </a:r>
            <a:r>
              <a:rPr lang="de-DE" sz="2600" b="1" dirty="0" err="1"/>
              <a:t>view</a:t>
            </a:r>
            <a:r>
              <a:rPr lang="de-DE" sz="2600" b="1" dirty="0"/>
              <a:t> on the </a:t>
            </a:r>
            <a:r>
              <a:rPr lang="de-DE" sz="2600" b="1" dirty="0" err="1"/>
              <a:t>state</a:t>
            </a:r>
            <a:r>
              <a:rPr lang="de-DE" sz="2600" b="1" dirty="0"/>
              <a:t> of the </a:t>
            </a:r>
            <a:r>
              <a:rPr lang="de-DE" sz="2600" b="1" dirty="0" err="1"/>
              <a:t>public</a:t>
            </a:r>
            <a:r>
              <a:rPr lang="de-DE" sz="2600" b="1" dirty="0"/>
              <a:t> </a:t>
            </a:r>
            <a:r>
              <a:rPr lang="de-DE" sz="2600" b="1" dirty="0" err="1"/>
              <a:t>finances</a:t>
            </a:r>
            <a:endParaRPr lang="de-DE" sz="2600" b="1" dirty="0"/>
          </a:p>
          <a:p>
            <a:r>
              <a:rPr lang="de-DE" sz="2600" dirty="0"/>
              <a:t>RIA </a:t>
            </a:r>
            <a:r>
              <a:rPr lang="de-DE" sz="2600" dirty="0" err="1"/>
              <a:t>is</a:t>
            </a:r>
            <a:r>
              <a:rPr lang="de-DE" sz="2600" dirty="0"/>
              <a:t> a </a:t>
            </a:r>
            <a:r>
              <a:rPr lang="de-DE" sz="2600" dirty="0" err="1"/>
              <a:t>key</a:t>
            </a:r>
            <a:r>
              <a:rPr lang="de-DE" sz="2600" dirty="0"/>
              <a:t> </a:t>
            </a:r>
            <a:r>
              <a:rPr lang="de-DE" sz="2600" dirty="0" err="1"/>
              <a:t>instrument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achieving</a:t>
            </a:r>
            <a:r>
              <a:rPr lang="de-DE" sz="2600" dirty="0"/>
              <a:t> </a:t>
            </a:r>
            <a:r>
              <a:rPr lang="de-DE" sz="2600" dirty="0" err="1"/>
              <a:t>these</a:t>
            </a:r>
            <a:r>
              <a:rPr lang="de-DE" sz="2600" dirty="0"/>
              <a:t> </a:t>
            </a:r>
            <a:r>
              <a:rPr lang="de-DE" sz="2600" dirty="0" err="1"/>
              <a:t>goals</a:t>
            </a:r>
            <a:endParaRPr lang="de-AT" sz="26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400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smtClean="0"/>
              <a:t>RIA and </a:t>
            </a:r>
            <a:r>
              <a:rPr lang="de-DE" dirty="0" err="1" smtClean="0"/>
              <a:t>fiscal</a:t>
            </a:r>
            <a:r>
              <a:rPr lang="de-DE" dirty="0" smtClean="0"/>
              <a:t> </a:t>
            </a:r>
            <a:r>
              <a:rPr lang="de-DE" dirty="0" err="1" smtClean="0"/>
              <a:t>discipline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/>
        <p:txBody>
          <a:bodyPr lIns="100849" tIns="50425" rIns="100849" bIns="50425">
            <a:normAutofit fontScale="92500" lnSpcReduction="20000"/>
          </a:bodyPr>
          <a:lstStyle/>
          <a:p>
            <a:pPr>
              <a:buClr>
                <a:schemeClr val="accent2">
                  <a:lumMod val="50000"/>
                </a:schemeClr>
              </a:buClr>
            </a:pPr>
            <a:r>
              <a:rPr lang="de-DE" sz="2900" dirty="0">
                <a:ea typeface="ＭＳ Ｐゴシック" charset="-128"/>
              </a:rPr>
              <a:t>The RIA </a:t>
            </a:r>
            <a:r>
              <a:rPr lang="de-DE" sz="2900" dirty="0" err="1">
                <a:ea typeface="ＭＳ Ｐゴシック" charset="-128"/>
              </a:rPr>
              <a:t>process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forces</a:t>
            </a:r>
            <a:r>
              <a:rPr lang="de-DE" sz="2900" dirty="0">
                <a:ea typeface="ＭＳ Ｐゴシック" charset="-128"/>
              </a:rPr>
              <a:t> the </a:t>
            </a:r>
            <a:r>
              <a:rPr lang="de-DE" sz="2900" dirty="0" err="1">
                <a:ea typeface="ＭＳ Ｐゴシック" charset="-128"/>
              </a:rPr>
              <a:t>administration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to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b="1" dirty="0">
                <a:ea typeface="ＭＳ Ｐゴシック" charset="-128"/>
              </a:rPr>
              <a:t>ex-ante </a:t>
            </a:r>
            <a:r>
              <a:rPr lang="de-DE" sz="2900" b="1" dirty="0" err="1">
                <a:ea typeface="ＭＳ Ｐゴシック" charset="-128"/>
              </a:rPr>
              <a:t>clearly</a:t>
            </a:r>
            <a:r>
              <a:rPr lang="de-DE" sz="2900" b="1" dirty="0">
                <a:ea typeface="ＭＳ Ｐゴシック" charset="-128"/>
              </a:rPr>
              <a:t> </a:t>
            </a:r>
            <a:r>
              <a:rPr lang="de-DE" sz="2900" b="1" dirty="0" err="1">
                <a:ea typeface="ＭＳ Ｐゴシック" charset="-128"/>
              </a:rPr>
              <a:t>assess</a:t>
            </a:r>
            <a:r>
              <a:rPr lang="de-DE" sz="2900" b="1" dirty="0">
                <a:ea typeface="ＭＳ Ｐゴシック" charset="-128"/>
              </a:rPr>
              <a:t> </a:t>
            </a:r>
            <a:r>
              <a:rPr lang="de-DE" sz="2900" b="1" dirty="0" err="1">
                <a:ea typeface="ＭＳ Ｐゴシック" charset="-128"/>
              </a:rPr>
              <a:t>financial</a:t>
            </a:r>
            <a:r>
              <a:rPr lang="de-DE" sz="2900" b="1" dirty="0">
                <a:ea typeface="ＭＳ Ｐゴシック" charset="-128"/>
              </a:rPr>
              <a:t> </a:t>
            </a:r>
            <a:r>
              <a:rPr lang="de-DE" sz="2900" b="1" dirty="0" err="1">
                <a:ea typeface="ＭＳ Ｐゴシック" charset="-128"/>
              </a:rPr>
              <a:t>consequences</a:t>
            </a:r>
            <a:r>
              <a:rPr lang="de-DE" sz="2900" b="1" dirty="0">
                <a:ea typeface="ＭＳ Ｐゴシック" charset="-128"/>
              </a:rPr>
              <a:t> </a:t>
            </a:r>
            <a:r>
              <a:rPr lang="de-DE" sz="2900" dirty="0">
                <a:ea typeface="ＭＳ Ｐゴシック" charset="-128"/>
              </a:rPr>
              <a:t>of the </a:t>
            </a:r>
            <a:r>
              <a:rPr lang="de-DE" sz="2900" dirty="0" err="1">
                <a:ea typeface="ＭＳ Ｐゴシック" charset="-128"/>
              </a:rPr>
              <a:t>respective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issue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de-DE" sz="2900" dirty="0" err="1">
                <a:ea typeface="ＭＳ Ｐゴシック" charset="-128"/>
              </a:rPr>
              <a:t>Starting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point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for</a:t>
            </a:r>
            <a:r>
              <a:rPr lang="de-DE" sz="2900" dirty="0">
                <a:ea typeface="ＭＳ Ｐゴシック" charset="-128"/>
              </a:rPr>
              <a:t> a </a:t>
            </a:r>
            <a:r>
              <a:rPr lang="de-DE" sz="2900" dirty="0" err="1">
                <a:ea typeface="ＭＳ Ｐゴシック" charset="-128"/>
              </a:rPr>
              <a:t>change</a:t>
            </a:r>
            <a:r>
              <a:rPr lang="de-DE" sz="2900" dirty="0">
                <a:ea typeface="ＭＳ Ｐゴシック" charset="-128"/>
              </a:rPr>
              <a:t> in </a:t>
            </a:r>
            <a:r>
              <a:rPr lang="de-DE" sz="2900" dirty="0" err="1">
                <a:ea typeface="ＭＳ Ｐゴシック" charset="-128"/>
              </a:rPr>
              <a:t>focus</a:t>
            </a:r>
            <a:r>
              <a:rPr lang="de-DE" sz="2900" dirty="0">
                <a:ea typeface="ＭＳ Ｐゴシック" charset="-128"/>
              </a:rPr>
              <a:t> – </a:t>
            </a:r>
            <a:r>
              <a:rPr lang="de-DE" sz="2900" dirty="0" err="1">
                <a:ea typeface="ＭＳ Ｐゴシック" charset="-128"/>
              </a:rPr>
              <a:t>from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input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to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outcome</a:t>
            </a:r>
            <a:r>
              <a:rPr lang="de-DE" sz="2900" dirty="0">
                <a:ea typeface="ＭＳ Ｐゴシック" charset="-128"/>
              </a:rPr>
              <a:t> and </a:t>
            </a:r>
            <a:r>
              <a:rPr lang="de-DE" sz="2900" dirty="0" err="1">
                <a:ea typeface="ＭＳ Ｐゴシック" charset="-128"/>
              </a:rPr>
              <a:t>efficiency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de-DE" sz="2900" dirty="0">
                <a:ea typeface="ＭＳ Ｐゴシック" charset="-128"/>
              </a:rPr>
              <a:t>Also: </a:t>
            </a:r>
            <a:r>
              <a:rPr lang="de-DE" sz="2900" dirty="0" err="1">
                <a:ea typeface="ＭＳ Ｐゴシック" charset="-128"/>
              </a:rPr>
              <a:t>to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assess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consequences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for</a:t>
            </a:r>
            <a:r>
              <a:rPr lang="de-DE" sz="2900" dirty="0">
                <a:ea typeface="ＭＳ Ｐゴシック" charset="-128"/>
              </a:rPr>
              <a:t> the diverse </a:t>
            </a:r>
            <a:r>
              <a:rPr lang="de-DE" sz="2900" dirty="0" err="1">
                <a:ea typeface="ＭＳ Ｐゴシック" charset="-128"/>
              </a:rPr>
              <a:t>impact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dimensions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r>
              <a:rPr lang="de-DE" sz="2900" dirty="0">
                <a:ea typeface="ＭＳ Ｐゴシック" charset="-128"/>
              </a:rPr>
              <a:t>The </a:t>
            </a:r>
            <a:r>
              <a:rPr lang="de-DE" sz="2900" dirty="0" err="1">
                <a:ea typeface="ＭＳ Ｐゴシック" charset="-128"/>
              </a:rPr>
              <a:t>practical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application</a:t>
            </a:r>
            <a:r>
              <a:rPr lang="de-DE" sz="2900" dirty="0">
                <a:ea typeface="ＭＳ Ｐゴシック" charset="-128"/>
              </a:rPr>
              <a:t> of RIA </a:t>
            </a:r>
            <a:r>
              <a:rPr lang="de-DE" sz="2900" dirty="0" err="1">
                <a:ea typeface="ＭＳ Ｐゴシック" charset="-128"/>
              </a:rPr>
              <a:t>is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supported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by</a:t>
            </a:r>
            <a:r>
              <a:rPr lang="de-DE" sz="2900" dirty="0">
                <a:ea typeface="ＭＳ Ｐゴシック" charset="-128"/>
              </a:rPr>
              <a:t> a </a:t>
            </a:r>
            <a:r>
              <a:rPr lang="de-DE" sz="2900" dirty="0" err="1">
                <a:ea typeface="ＭＳ Ｐゴシック" charset="-128"/>
              </a:rPr>
              <a:t>standardized</a:t>
            </a:r>
            <a:r>
              <a:rPr lang="de-DE" sz="2900" dirty="0">
                <a:ea typeface="ＭＳ Ｐゴシック" charset="-128"/>
              </a:rPr>
              <a:t> IT-tool </a:t>
            </a:r>
            <a:r>
              <a:rPr lang="de-DE" sz="2900" dirty="0" err="1">
                <a:ea typeface="ＭＳ Ｐゴシック" charset="-128"/>
              </a:rPr>
              <a:t>provided</a:t>
            </a:r>
            <a:r>
              <a:rPr lang="de-DE" sz="2900" dirty="0">
                <a:ea typeface="ＭＳ Ｐゴシック" charset="-128"/>
              </a:rPr>
              <a:t> </a:t>
            </a:r>
            <a:r>
              <a:rPr lang="de-DE" sz="2900" dirty="0" err="1">
                <a:ea typeface="ＭＳ Ｐゴシック" charset="-128"/>
              </a:rPr>
              <a:t>by</a:t>
            </a:r>
            <a:r>
              <a:rPr lang="de-DE" sz="2900" dirty="0">
                <a:ea typeface="ＭＳ Ｐゴシック" charset="-128"/>
              </a:rPr>
              <a:t> the </a:t>
            </a:r>
            <a:r>
              <a:rPr lang="de-DE" sz="2900" dirty="0" err="1">
                <a:ea typeface="ＭＳ Ｐゴシック" charset="-128"/>
              </a:rPr>
              <a:t>MoF</a:t>
            </a:r>
            <a:endParaRPr lang="de-DE" sz="2900" dirty="0">
              <a:ea typeface="ＭＳ Ｐゴシック" charset="-128"/>
            </a:endParaRPr>
          </a:p>
          <a:p>
            <a:pPr>
              <a:buClr>
                <a:schemeClr val="accent2">
                  <a:lumMod val="50000"/>
                </a:schemeClr>
              </a:buClr>
            </a:pPr>
            <a:endParaRPr lang="de-AT" sz="28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0152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err="1" smtClean="0"/>
              <a:t>Scope</a:t>
            </a:r>
            <a:r>
              <a:rPr lang="de-DE" dirty="0" smtClean="0"/>
              <a:t> of RIA (</a:t>
            </a:r>
            <a:r>
              <a:rPr lang="de-DE" dirty="0" err="1" smtClean="0"/>
              <a:t>financial</a:t>
            </a:r>
            <a:r>
              <a:rPr lang="de-DE" dirty="0"/>
              <a:t>)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1"/>
          </p:nvPr>
        </p:nvSpPr>
        <p:spPr>
          <a:xfrm>
            <a:off x="753942" y="1637731"/>
            <a:ext cx="8815767" cy="4762844"/>
          </a:xfrm>
        </p:spPr>
        <p:txBody>
          <a:bodyPr lIns="100849" tIns="50425" rIns="100849" bIns="50425">
            <a:noAutofit/>
          </a:bodyPr>
          <a:lstStyle/>
          <a:p>
            <a:r>
              <a:rPr lang="de-DE" sz="2600" dirty="0" err="1"/>
              <a:t>Costs</a:t>
            </a:r>
            <a:r>
              <a:rPr lang="de-DE" sz="2600" dirty="0"/>
              <a:t> and </a:t>
            </a:r>
            <a:r>
              <a:rPr lang="de-DE" sz="2600" dirty="0" err="1"/>
              <a:t>benefits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federal</a:t>
            </a:r>
            <a:r>
              <a:rPr lang="de-DE" sz="2600" dirty="0"/>
              <a:t>/regional/</a:t>
            </a:r>
            <a:r>
              <a:rPr lang="de-DE" sz="2600" dirty="0" err="1"/>
              <a:t>local</a:t>
            </a:r>
            <a:r>
              <a:rPr lang="de-DE" sz="2600" dirty="0"/>
              <a:t> </a:t>
            </a:r>
            <a:r>
              <a:rPr lang="de-DE" sz="2600" dirty="0" err="1"/>
              <a:t>government</a:t>
            </a:r>
            <a:endParaRPr lang="de-DE" sz="2600" dirty="0"/>
          </a:p>
          <a:p>
            <a:r>
              <a:rPr lang="de-DE" sz="2600" dirty="0" err="1"/>
              <a:t>Costs</a:t>
            </a:r>
            <a:r>
              <a:rPr lang="de-DE" sz="2600" dirty="0"/>
              <a:t> and </a:t>
            </a:r>
            <a:r>
              <a:rPr lang="de-DE" sz="2600" dirty="0" err="1"/>
              <a:t>benefits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social</a:t>
            </a:r>
            <a:r>
              <a:rPr lang="de-DE" sz="2600" dirty="0"/>
              <a:t> </a:t>
            </a:r>
            <a:r>
              <a:rPr lang="de-DE" sz="2600" dirty="0" err="1"/>
              <a:t>security</a:t>
            </a:r>
            <a:r>
              <a:rPr lang="de-DE" sz="2600" dirty="0"/>
              <a:t> </a:t>
            </a:r>
            <a:r>
              <a:rPr lang="de-DE" sz="2600" dirty="0" err="1"/>
              <a:t>providers</a:t>
            </a:r>
            <a:endParaRPr lang="de-DE" sz="2600" dirty="0"/>
          </a:p>
          <a:p>
            <a:r>
              <a:rPr lang="de-DE" sz="2600" dirty="0" err="1"/>
              <a:t>Direct</a:t>
            </a:r>
            <a:r>
              <a:rPr lang="de-DE" sz="2600" dirty="0"/>
              <a:t> </a:t>
            </a:r>
            <a:r>
              <a:rPr lang="de-DE" sz="2600" dirty="0" err="1"/>
              <a:t>costs</a:t>
            </a:r>
            <a:r>
              <a:rPr lang="de-DE" sz="2600" dirty="0"/>
              <a:t> and </a:t>
            </a:r>
            <a:r>
              <a:rPr lang="de-DE" sz="2600" dirty="0" err="1"/>
              <a:t>benefits</a:t>
            </a:r>
            <a:r>
              <a:rPr lang="de-DE" sz="2600" dirty="0"/>
              <a:t> </a:t>
            </a:r>
            <a:r>
              <a:rPr lang="de-DE" sz="2600" dirty="0" err="1"/>
              <a:t>only</a:t>
            </a:r>
            <a:endParaRPr lang="de-DE" sz="2600" dirty="0"/>
          </a:p>
          <a:p>
            <a:r>
              <a:rPr lang="de-DE" sz="2600" dirty="0" err="1"/>
              <a:t>Only</a:t>
            </a:r>
            <a:r>
              <a:rPr lang="de-DE" sz="2600" dirty="0"/>
              <a:t> </a:t>
            </a:r>
            <a:r>
              <a:rPr lang="de-DE" sz="2600" dirty="0" err="1"/>
              <a:t>costs</a:t>
            </a:r>
            <a:r>
              <a:rPr lang="de-DE" sz="2600" dirty="0"/>
              <a:t> and </a:t>
            </a:r>
            <a:r>
              <a:rPr lang="de-DE" sz="2600" dirty="0" err="1"/>
              <a:t>benefits</a:t>
            </a:r>
            <a:r>
              <a:rPr lang="de-DE" sz="2600" dirty="0"/>
              <a:t> </a:t>
            </a:r>
            <a:r>
              <a:rPr lang="de-DE" sz="2600" dirty="0" err="1"/>
              <a:t>that</a:t>
            </a:r>
            <a:r>
              <a:rPr lang="de-DE" sz="2600" dirty="0"/>
              <a:t> </a:t>
            </a:r>
            <a:r>
              <a:rPr lang="de-DE" sz="2600" dirty="0" err="1"/>
              <a:t>can</a:t>
            </a:r>
            <a:r>
              <a:rPr lang="de-DE" sz="2600" dirty="0"/>
              <a:t> </a:t>
            </a:r>
            <a:r>
              <a:rPr lang="de-DE" sz="2600" dirty="0" err="1"/>
              <a:t>be</a:t>
            </a:r>
            <a:r>
              <a:rPr lang="de-DE" sz="2600" dirty="0"/>
              <a:t> </a:t>
            </a:r>
            <a:r>
              <a:rPr lang="de-DE" sz="2600" dirty="0" err="1"/>
              <a:t>measured</a:t>
            </a:r>
            <a:r>
              <a:rPr lang="de-DE" sz="2600" dirty="0"/>
              <a:t> </a:t>
            </a:r>
            <a:r>
              <a:rPr lang="de-DE" sz="2600" dirty="0" err="1"/>
              <a:t>financially</a:t>
            </a:r>
            <a:endParaRPr lang="de-DE" sz="2600" dirty="0"/>
          </a:p>
          <a:p>
            <a:r>
              <a:rPr lang="de-DE" sz="2600" u="sng" dirty="0"/>
              <a:t>Not </a:t>
            </a:r>
            <a:r>
              <a:rPr lang="de-DE" sz="2600" u="sng" dirty="0" err="1"/>
              <a:t>included</a:t>
            </a:r>
            <a:r>
              <a:rPr lang="de-DE" sz="2600" dirty="0"/>
              <a:t>: Public </a:t>
            </a:r>
            <a:r>
              <a:rPr lang="de-DE" sz="2600" dirty="0" err="1"/>
              <a:t>enterprises</a:t>
            </a:r>
            <a:r>
              <a:rPr lang="de-DE" sz="2600" dirty="0"/>
              <a:t>, </a:t>
            </a:r>
            <a:r>
              <a:rPr lang="de-DE" sz="2600" dirty="0" err="1"/>
              <a:t>self-governing</a:t>
            </a:r>
            <a:r>
              <a:rPr lang="de-DE" sz="2600" dirty="0"/>
              <a:t> </a:t>
            </a:r>
            <a:r>
              <a:rPr lang="de-DE" sz="2600" dirty="0" err="1"/>
              <a:t>bodies</a:t>
            </a:r>
            <a:r>
              <a:rPr lang="de-DE" sz="2600" dirty="0"/>
              <a:t> outside the </a:t>
            </a:r>
            <a:r>
              <a:rPr lang="de-DE" sz="2600" dirty="0" err="1"/>
              <a:t>federal</a:t>
            </a:r>
            <a:r>
              <a:rPr lang="de-DE" sz="2600" dirty="0"/>
              <a:t> </a:t>
            </a:r>
            <a:r>
              <a:rPr lang="de-DE" sz="2600" dirty="0" err="1"/>
              <a:t>budget</a:t>
            </a:r>
            <a:endParaRPr lang="de-DE" sz="2600" dirty="0"/>
          </a:p>
          <a:p>
            <a:r>
              <a:rPr lang="de-DE" sz="2600" dirty="0"/>
              <a:t>Time </a:t>
            </a:r>
            <a:r>
              <a:rPr lang="de-DE" sz="2600" dirty="0" err="1"/>
              <a:t>scope</a:t>
            </a:r>
            <a:r>
              <a:rPr lang="de-DE" sz="2600" dirty="0"/>
              <a:t>: </a:t>
            </a:r>
            <a:r>
              <a:rPr lang="de-DE" sz="2600" dirty="0" err="1"/>
              <a:t>next</a:t>
            </a:r>
            <a:r>
              <a:rPr lang="de-DE" sz="2600" dirty="0"/>
              <a:t> </a:t>
            </a:r>
            <a:r>
              <a:rPr lang="de-DE" sz="2600" dirty="0" err="1"/>
              <a:t>four</a:t>
            </a:r>
            <a:r>
              <a:rPr lang="de-DE" sz="2600" dirty="0"/>
              <a:t> </a:t>
            </a:r>
            <a:r>
              <a:rPr lang="de-DE" sz="2600" dirty="0" err="1"/>
              <a:t>years</a:t>
            </a:r>
            <a:r>
              <a:rPr lang="de-DE" sz="2600" dirty="0"/>
              <a:t> (</a:t>
            </a:r>
            <a:r>
              <a:rPr lang="de-DE" sz="2600" dirty="0" err="1"/>
              <a:t>based</a:t>
            </a:r>
            <a:r>
              <a:rPr lang="de-DE" sz="2600" dirty="0"/>
              <a:t> on the </a:t>
            </a:r>
            <a:r>
              <a:rPr lang="de-DE" sz="2600" dirty="0" err="1"/>
              <a:t>scope</a:t>
            </a:r>
            <a:r>
              <a:rPr lang="de-DE" sz="2600" dirty="0"/>
              <a:t> of the medium-term-</a:t>
            </a:r>
            <a:r>
              <a:rPr lang="de-DE" sz="2600" dirty="0" err="1"/>
              <a:t>financial</a:t>
            </a:r>
            <a:r>
              <a:rPr lang="de-DE" sz="2600" dirty="0"/>
              <a:t> </a:t>
            </a:r>
            <a:r>
              <a:rPr lang="de-DE" sz="2600" dirty="0" err="1"/>
              <a:t>framework</a:t>
            </a:r>
            <a:r>
              <a:rPr lang="de-DE" sz="2600" dirty="0"/>
              <a:t>)</a:t>
            </a:r>
          </a:p>
          <a:p>
            <a:r>
              <a:rPr lang="de-DE" sz="2600" dirty="0"/>
              <a:t>Long-term-</a:t>
            </a:r>
            <a:r>
              <a:rPr lang="de-DE" sz="2600" dirty="0" err="1"/>
              <a:t>costs</a:t>
            </a:r>
            <a:r>
              <a:rPr lang="de-DE" sz="2600" dirty="0"/>
              <a:t> and </a:t>
            </a:r>
            <a:r>
              <a:rPr lang="de-DE" sz="2600" dirty="0" err="1"/>
              <a:t>benefits</a:t>
            </a:r>
            <a:r>
              <a:rPr lang="de-DE" sz="2600" dirty="0"/>
              <a:t> (where </a:t>
            </a:r>
            <a:r>
              <a:rPr lang="de-DE" sz="2600" dirty="0" err="1"/>
              <a:t>applicable</a:t>
            </a:r>
            <a:r>
              <a:rPr lang="de-DE" sz="2600" dirty="0"/>
              <a:t>)</a:t>
            </a:r>
            <a:endParaRPr lang="de-AT" sz="26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40855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/>
        <p:txBody>
          <a:bodyPr lIns="100849" tIns="50425" rIns="100849" bIns="50425"/>
          <a:lstStyle/>
          <a:p>
            <a:r>
              <a:rPr lang="de-DE" dirty="0" smtClean="0"/>
              <a:t>The MoF‘s </a:t>
            </a:r>
            <a:r>
              <a:rPr lang="de-DE" dirty="0" err="1" smtClean="0"/>
              <a:t>role</a:t>
            </a:r>
            <a:r>
              <a:rPr lang="de-DE" dirty="0" smtClean="0"/>
              <a:t> in RIA</a:t>
            </a:r>
            <a:endParaRPr lang="de-AT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>
          <a:xfrm>
            <a:off x="674521" y="1796582"/>
            <a:ext cx="8639175" cy="4500000"/>
          </a:xfrm>
        </p:spPr>
        <p:txBody>
          <a:bodyPr lIns="100849" tIns="50425" rIns="100849" bIns="50425">
            <a:normAutofit/>
          </a:bodyPr>
          <a:lstStyle/>
          <a:p>
            <a:r>
              <a:rPr lang="de-DE" sz="2600" dirty="0"/>
              <a:t>Every RIA </a:t>
            </a:r>
            <a:r>
              <a:rPr lang="de-DE" sz="2600" dirty="0" err="1"/>
              <a:t>statement</a:t>
            </a:r>
            <a:r>
              <a:rPr lang="de-DE" sz="2600" dirty="0"/>
              <a:t> </a:t>
            </a:r>
            <a:r>
              <a:rPr lang="de-DE" sz="2600" dirty="0" err="1"/>
              <a:t>has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be</a:t>
            </a:r>
            <a:r>
              <a:rPr lang="de-DE" sz="2600" dirty="0"/>
              <a:t> </a:t>
            </a:r>
            <a:r>
              <a:rPr lang="de-DE" sz="2600" dirty="0" err="1"/>
              <a:t>sent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the </a:t>
            </a:r>
            <a:r>
              <a:rPr lang="de-DE" sz="2600" dirty="0" err="1"/>
              <a:t>MoF</a:t>
            </a:r>
            <a:r>
              <a:rPr lang="de-DE" sz="2600" dirty="0"/>
              <a:t> </a:t>
            </a:r>
            <a:r>
              <a:rPr lang="de-DE" sz="2600" dirty="0" err="1"/>
              <a:t>for</a:t>
            </a:r>
            <a:r>
              <a:rPr lang="de-DE" sz="2600" dirty="0"/>
              <a:t> </a:t>
            </a:r>
            <a:r>
              <a:rPr lang="de-DE" sz="2600" dirty="0" err="1"/>
              <a:t>quality</a:t>
            </a:r>
            <a:r>
              <a:rPr lang="de-DE" sz="2600" dirty="0"/>
              <a:t> assurance and </a:t>
            </a:r>
            <a:r>
              <a:rPr lang="de-DE" sz="2600" dirty="0" err="1"/>
              <a:t>budgetary</a:t>
            </a:r>
            <a:r>
              <a:rPr lang="de-DE" sz="2600" dirty="0"/>
              <a:t> </a:t>
            </a:r>
            <a:r>
              <a:rPr lang="de-DE" sz="2600" dirty="0" err="1"/>
              <a:t>agreement</a:t>
            </a:r>
            <a:endParaRPr lang="de-DE" sz="2600" dirty="0"/>
          </a:p>
          <a:p>
            <a:r>
              <a:rPr lang="de-DE" sz="2600" dirty="0"/>
              <a:t>Impact Dimensions </a:t>
            </a:r>
            <a:r>
              <a:rPr lang="de-DE" sz="2600" dirty="0" err="1"/>
              <a:t>most</a:t>
            </a:r>
            <a:r>
              <a:rPr lang="de-DE" sz="2600" dirty="0"/>
              <a:t> relevant for the </a:t>
            </a:r>
            <a:r>
              <a:rPr lang="de-DE" sz="2600" dirty="0" err="1"/>
              <a:t>MoF</a:t>
            </a:r>
            <a:r>
              <a:rPr lang="de-DE" sz="2600" dirty="0"/>
              <a:t>: 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600" b="1" dirty="0"/>
              <a:t>Impact on </a:t>
            </a:r>
            <a:r>
              <a:rPr lang="de-DE" sz="2600" b="1" dirty="0" err="1"/>
              <a:t>public</a:t>
            </a:r>
            <a:r>
              <a:rPr lang="de-DE" sz="2600" b="1" dirty="0"/>
              <a:t> </a:t>
            </a:r>
            <a:r>
              <a:rPr lang="de-DE" sz="2600" b="1" dirty="0" err="1"/>
              <a:t>budgets</a:t>
            </a:r>
            <a:r>
              <a:rPr lang="de-DE" sz="2600" dirty="0"/>
              <a:t> (</a:t>
            </a:r>
            <a:r>
              <a:rPr lang="de-DE" sz="2600" dirty="0" err="1"/>
              <a:t>federal</a:t>
            </a:r>
            <a:r>
              <a:rPr lang="de-DE" sz="2600" dirty="0"/>
              <a:t>/regional/</a:t>
            </a:r>
            <a:r>
              <a:rPr lang="de-DE" sz="2600" dirty="0" err="1"/>
              <a:t>local</a:t>
            </a:r>
            <a:r>
              <a:rPr lang="de-DE" sz="2600" dirty="0"/>
              <a:t> </a:t>
            </a:r>
            <a:r>
              <a:rPr lang="de-DE" sz="2600" dirty="0" err="1"/>
              <a:t>level</a:t>
            </a:r>
            <a:r>
              <a:rPr lang="de-DE" sz="2600" dirty="0"/>
              <a:t>, </a:t>
            </a:r>
            <a:r>
              <a:rPr lang="de-DE" sz="2600" dirty="0" err="1"/>
              <a:t>Social</a:t>
            </a:r>
            <a:r>
              <a:rPr lang="de-DE" sz="2600" dirty="0"/>
              <a:t> Security)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sz="2600" b="1" dirty="0"/>
              <a:t>Impact on </a:t>
            </a:r>
            <a:r>
              <a:rPr lang="de-DE" sz="2600" b="1" dirty="0" err="1"/>
              <a:t>bureaucracy</a:t>
            </a:r>
            <a:r>
              <a:rPr lang="de-DE" sz="2600" b="1" dirty="0"/>
              <a:t> </a:t>
            </a:r>
            <a:r>
              <a:rPr lang="de-DE" sz="2600" b="1" dirty="0" err="1"/>
              <a:t>costs</a:t>
            </a:r>
            <a:r>
              <a:rPr lang="de-DE" sz="2600" b="1" dirty="0"/>
              <a:t> for </a:t>
            </a:r>
            <a:r>
              <a:rPr lang="de-DE" sz="2600" b="1" dirty="0" err="1"/>
              <a:t>citizens</a:t>
            </a:r>
            <a:r>
              <a:rPr lang="de-DE" sz="2600" b="1" dirty="0"/>
              <a:t> and </a:t>
            </a:r>
            <a:r>
              <a:rPr lang="de-DE" sz="2600" b="1" dirty="0" err="1"/>
              <a:t>businesses</a:t>
            </a:r>
            <a:r>
              <a:rPr lang="de-DE" sz="2600" b="1" dirty="0"/>
              <a:t> </a:t>
            </a:r>
            <a:r>
              <a:rPr lang="de-DE" sz="2600" dirty="0"/>
              <a:t>(</a:t>
            </a:r>
            <a:r>
              <a:rPr lang="de-DE" sz="2600" dirty="0" err="1"/>
              <a:t>how</a:t>
            </a:r>
            <a:r>
              <a:rPr lang="de-DE" sz="2600" dirty="0"/>
              <a:t> </a:t>
            </a:r>
            <a:r>
              <a:rPr lang="de-DE" sz="2600" dirty="0" err="1"/>
              <a:t>much</a:t>
            </a:r>
            <a:r>
              <a:rPr lang="de-DE" sz="2600" dirty="0"/>
              <a:t> time </a:t>
            </a:r>
            <a:r>
              <a:rPr lang="de-DE" sz="2600" dirty="0" err="1"/>
              <a:t>is</a:t>
            </a:r>
            <a:r>
              <a:rPr lang="de-DE" sz="2600" dirty="0"/>
              <a:t> </a:t>
            </a:r>
            <a:r>
              <a:rPr lang="de-DE" sz="2600" dirty="0" err="1"/>
              <a:t>needed</a:t>
            </a:r>
            <a:r>
              <a:rPr lang="de-DE" sz="2600" dirty="0"/>
              <a:t> </a:t>
            </a:r>
            <a:r>
              <a:rPr lang="de-DE" sz="2600" dirty="0" err="1"/>
              <a:t>to</a:t>
            </a:r>
            <a:r>
              <a:rPr lang="de-DE" sz="2600" dirty="0"/>
              <a:t> </a:t>
            </a:r>
            <a:r>
              <a:rPr lang="de-DE" sz="2600" dirty="0" err="1"/>
              <a:t>comply</a:t>
            </a:r>
            <a:r>
              <a:rPr lang="de-DE" sz="2600" dirty="0"/>
              <a:t> </a:t>
            </a:r>
            <a:r>
              <a:rPr lang="de-DE" sz="2600" dirty="0" err="1"/>
              <a:t>with</a:t>
            </a:r>
            <a:r>
              <a:rPr lang="de-DE" sz="2600" dirty="0"/>
              <a:t> a </a:t>
            </a:r>
            <a:r>
              <a:rPr lang="de-DE" sz="2600" dirty="0" err="1"/>
              <a:t>new</a:t>
            </a:r>
            <a:r>
              <a:rPr lang="de-DE" sz="2600" dirty="0"/>
              <a:t> </a:t>
            </a:r>
            <a:r>
              <a:rPr lang="de-DE" sz="2600" dirty="0" err="1"/>
              <a:t>regulation</a:t>
            </a:r>
            <a:r>
              <a:rPr lang="de-DE" sz="26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de-AT" sz="28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504000"/>
            <a:r>
              <a:rPr lang="en-US" smtClean="0"/>
              <a:t>PEMPAL Workshop, Vienna, March 13th, 2018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495033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F Standardvorlage">
  <a:themeElements>
    <a:clrScheme name="BMF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1D31"/>
      </a:accent1>
      <a:accent2>
        <a:srgbClr val="000000"/>
      </a:accent2>
      <a:accent3>
        <a:srgbClr val="FFFFFF"/>
      </a:accent3>
      <a:accent4>
        <a:srgbClr val="5C171F"/>
      </a:accent4>
      <a:accent5>
        <a:srgbClr val="447B99"/>
      </a:accent5>
      <a:accent6>
        <a:srgbClr val="88B9D2"/>
      </a:accent6>
      <a:hlink>
        <a:srgbClr val="0000FF"/>
      </a:hlink>
      <a:folHlink>
        <a:srgbClr val="800080"/>
      </a:folHlink>
    </a:clrScheme>
    <a:fontScheme name="BMF">
      <a:majorFont>
        <a:latin typeface="Palatino Linotype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noAutofit/>
      </a:bodyPr>
      <a:lstStyle>
        <a:defPPr>
          <a:defRPr sz="2500" dirty="0" smtClean="0">
            <a:solidFill>
              <a:srgbClr val="001D31"/>
            </a:solidFill>
            <a:latin typeface="Palatino Linotype" panose="02040502050505030304" pitchFamily="18" charset="0"/>
            <a:cs typeface="Palatino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916</Words>
  <Application>Microsoft Office PowerPoint</Application>
  <PresentationFormat>Benutzerdefiniert</PresentationFormat>
  <Paragraphs>116</Paragraphs>
  <Slides>15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BMF Standardvorlage</vt:lpstr>
      <vt:lpstr>PowerPoint-Präsentation</vt:lpstr>
      <vt:lpstr>Regulatory Impact Assessment (RIA)</vt:lpstr>
      <vt:lpstr>Scope of RIA</vt:lpstr>
      <vt:lpstr>The seven steps to RIA </vt:lpstr>
      <vt:lpstr>Impact dimensions  defined by law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BRZ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Richter</dc:creator>
  <cp:lastModifiedBy>GEPPL</cp:lastModifiedBy>
  <cp:revision>51</cp:revision>
  <dcterms:created xsi:type="dcterms:W3CDTF">2015-04-08T08:42:22Z</dcterms:created>
  <dcterms:modified xsi:type="dcterms:W3CDTF">2018-02-12T15:19:31Z</dcterms:modified>
</cp:coreProperties>
</file>