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8" r:id="rId4"/>
    <p:sldId id="299" r:id="rId5"/>
    <p:sldId id="30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2" r:id="rId14"/>
    <p:sldId id="273" r:id="rId15"/>
    <p:sldId id="274" r:id="rId16"/>
  </p:sldIdLst>
  <p:sldSz cx="10085388" cy="7564438"/>
  <p:notesSz cx="6858000" cy="9144000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48" y="44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25.02.2018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008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337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5" name="Bild 4"/>
          <p:cNvPicPr preferRelativeResize="0"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3127" y="504000"/>
            <a:ext cx="3780000" cy="10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7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0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269" y="208373"/>
            <a:ext cx="6207067" cy="1260740"/>
          </a:xfrm>
          <a:prstGeom prst="rect">
            <a:avLst/>
          </a:prstGeom>
        </p:spPr>
        <p:txBody>
          <a:bodyPr lIns="100849" tIns="50425" rIns="100849" bIns="50425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270" y="1765036"/>
            <a:ext cx="9076849" cy="4992179"/>
          </a:xfrm>
          <a:prstGeom prst="rect">
            <a:avLst/>
          </a:prstGeom>
        </p:spPr>
        <p:txBody>
          <a:bodyPr lIns="100849" tIns="50425" rIns="100849" bIns="50425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4270" y="6800991"/>
            <a:ext cx="2353257" cy="402736"/>
          </a:xfrm>
          <a:prstGeom prst="rect">
            <a:avLst/>
          </a:prstGeom>
        </p:spPr>
        <p:txBody>
          <a:bodyPr lIns="100849" tIns="50425" rIns="100849" bIns="50425"/>
          <a:lstStyle>
            <a:lvl1pPr>
              <a:defRPr/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F1BE-2792-4074-9752-2883895705C0}" type="slidenum">
              <a:rPr lang="de-DE" altLang="de-DE"/>
              <a:pPr>
                <a:defRPr/>
              </a:pPr>
              <a:t>‹#›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2602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42294" y="6876000"/>
            <a:ext cx="7917706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30000">
                <a:solidFill>
                  <a:schemeClr val="tx1"/>
                </a:solidFill>
              </a:defRPr>
            </a:lvl1pPr>
          </a:lstStyle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720000" y="6876000"/>
            <a:ext cx="68400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30000">
                <a:solidFill>
                  <a:schemeClr val="tx1"/>
                </a:solidFill>
              </a:defRPr>
            </a:lvl1pPr>
          </a:lstStyle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96889" y="3206155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4500" dirty="0">
                <a:solidFill>
                  <a:srgbClr val="001D31"/>
                </a:solidFill>
                <a:latin typeface="+mj-lt"/>
                <a:cs typeface="Palatino"/>
              </a:rPr>
              <a:t>Оценка регулирующего воздействия в Австрии</a:t>
            </a:r>
            <a:endParaRPr lang="de-DE" sz="4500" dirty="0">
              <a:solidFill>
                <a:srgbClr val="001D31"/>
              </a:solidFill>
              <a:latin typeface="+mj-lt"/>
              <a:cs typeface="Palatino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3651" y="5958882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600" b="1" dirty="0">
                <a:latin typeface="+mj-lt"/>
                <a:cs typeface="Tahoma"/>
              </a:rPr>
              <a:t>Андреас Фрайденегг</a:t>
            </a:r>
            <a:endParaRPr lang="de-DE" sz="1600" b="1" dirty="0">
              <a:latin typeface="+mj-lt"/>
              <a:cs typeface="Tahoma"/>
            </a:endParaRPr>
          </a:p>
          <a:p>
            <a:r>
              <a:rPr lang="ru-RU" sz="1600" dirty="0">
                <a:latin typeface="+mj-lt"/>
                <a:cs typeface="Tahoma"/>
              </a:rPr>
              <a:t>Генеральная дирекция по вопросам бюджета и государственных финансов </a:t>
            </a:r>
            <a:r>
              <a:rPr lang="de-DE" sz="1600" dirty="0">
                <a:latin typeface="+mj-lt"/>
                <a:cs typeface="Tahoma"/>
              </a:rPr>
              <a:t> </a:t>
            </a:r>
          </a:p>
          <a:p>
            <a:r>
              <a:rPr lang="ru-RU" sz="1600" dirty="0">
                <a:latin typeface="+mj-lt"/>
                <a:cs typeface="Tahoma"/>
              </a:rPr>
              <a:t>Департамент общих вопросов, координации и права</a:t>
            </a:r>
            <a:endParaRPr lang="de-DE" sz="1600" dirty="0">
              <a:latin typeface="+mj-lt"/>
              <a:cs typeface="Tahoma"/>
            </a:endParaRPr>
          </a:p>
        </p:txBody>
      </p:sp>
      <p:sp>
        <p:nvSpPr>
          <p:cNvPr id="9" name="Textfeld 8"/>
          <p:cNvSpPr txBox="1">
            <a:spLocks/>
          </p:cNvSpPr>
          <p:nvPr/>
        </p:nvSpPr>
        <p:spPr>
          <a:xfrm>
            <a:off x="720000" y="7049940"/>
            <a:ext cx="8640000" cy="2285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000" dirty="0">
                <a:latin typeface="Tahoma"/>
                <a:cs typeface="Tahoma"/>
              </a:rPr>
              <a:t>PEMPAL Workshop, Vienna, March 13th, 2018</a:t>
            </a: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ru-RU" dirty="0"/>
              <a:t>Анализ ОРВ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6" y="1979999"/>
            <a:ext cx="8639175" cy="5138090"/>
          </a:xfrm>
        </p:spPr>
        <p:txBody>
          <a:bodyPr lIns="100849" tIns="50425" rIns="100849" bIns="50425">
            <a:normAutofit fontScale="92500"/>
          </a:bodyPr>
          <a:lstStyle/>
          <a:p>
            <a:r>
              <a:rPr lang="ru-RU" sz="2600" dirty="0"/>
              <a:t>Возникают ли последствия для государственных бюджетов</a:t>
            </a:r>
            <a:r>
              <a:rPr lang="de-DE" sz="2600" dirty="0"/>
              <a:t>?</a:t>
            </a:r>
          </a:p>
          <a:p>
            <a:r>
              <a:rPr lang="ru-RU" sz="2600" dirty="0"/>
              <a:t>Была ли проведена их полная и достоверная оценка</a:t>
            </a:r>
            <a:r>
              <a:rPr lang="de-DE" sz="2600" dirty="0"/>
              <a:t>?</a:t>
            </a:r>
          </a:p>
          <a:p>
            <a:r>
              <a:rPr lang="ru-RU" sz="2600" dirty="0"/>
              <a:t>Являются ли расчеты и модели понятными, доступными проверке и сопоставимыми</a:t>
            </a:r>
            <a:r>
              <a:rPr lang="de-DE" sz="2600" dirty="0"/>
              <a:t>? </a:t>
            </a:r>
            <a:r>
              <a:rPr lang="ru-RU" sz="2600" dirty="0"/>
              <a:t>Откуда берутся данные</a:t>
            </a:r>
            <a:r>
              <a:rPr lang="de-DE" sz="2600" dirty="0"/>
              <a:t>?</a:t>
            </a:r>
          </a:p>
          <a:p>
            <a:r>
              <a:rPr lang="ru-RU" sz="2600" dirty="0"/>
              <a:t>Противоречит ли ОРВ данным и/или прошлому опыту, связанному с актуальной темой</a:t>
            </a:r>
            <a:r>
              <a:rPr lang="de-DE" sz="2600" dirty="0"/>
              <a:t>?</a:t>
            </a:r>
          </a:p>
          <a:p>
            <a:r>
              <a:rPr lang="ru-RU" sz="2600" dirty="0"/>
              <a:t>Как и где будут покрываться издержки </a:t>
            </a:r>
            <a:r>
              <a:rPr lang="de-DE" sz="2600" dirty="0"/>
              <a:t>(</a:t>
            </a:r>
            <a:r>
              <a:rPr lang="ru-RU" sz="2600" dirty="0"/>
              <a:t>в каком детальном бюджете</a:t>
            </a:r>
            <a:r>
              <a:rPr lang="de-DE" sz="2600" dirty="0"/>
              <a:t>?)</a:t>
            </a:r>
          </a:p>
          <a:p>
            <a:r>
              <a:rPr lang="ru-RU" sz="2600" dirty="0"/>
              <a:t>Как насчет экономии</a:t>
            </a:r>
            <a:r>
              <a:rPr lang="de-DE" sz="2600" dirty="0"/>
              <a:t>?</a:t>
            </a:r>
            <a:endParaRPr lang="de-AT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9709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ru-RU" dirty="0"/>
              <a:t>ОРВ и бюрократические издержки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000" y="2126035"/>
            <a:ext cx="8639175" cy="4500000"/>
          </a:xfrm>
        </p:spPr>
        <p:txBody>
          <a:bodyPr lIns="100849" tIns="50425" rIns="100849" bIns="50425">
            <a:normAutofit fontScale="85000" lnSpcReduction="10000"/>
          </a:bodyPr>
          <a:lstStyle/>
          <a:p>
            <a:r>
              <a:rPr lang="ru-RU" sz="2600" dirty="0"/>
              <a:t>Новые регулирующие нормы нередко приводят к усилению регуляторного бремени как для граждан, так и для и предприятий </a:t>
            </a:r>
            <a:endParaRPr lang="de-DE" sz="2600" dirty="0"/>
          </a:p>
          <a:p>
            <a:r>
              <a:rPr lang="ru-RU" sz="2600" dirty="0"/>
              <a:t>Оценивается </a:t>
            </a:r>
            <a:r>
              <a:rPr lang="ru-RU" sz="2600" b="1" dirty="0"/>
              <a:t>время, необходимое для соблюдения норм регулирования</a:t>
            </a:r>
            <a:r>
              <a:rPr lang="ru-RU" sz="2600" dirty="0"/>
              <a:t> </a:t>
            </a:r>
            <a:r>
              <a:rPr lang="de-DE" sz="2600" dirty="0"/>
              <a:t>(</a:t>
            </a:r>
            <a:r>
              <a:rPr lang="ru-RU" sz="2600" dirty="0"/>
              <a:t>«информационные требования»)</a:t>
            </a:r>
            <a:endParaRPr lang="de-DE" sz="2600" dirty="0"/>
          </a:p>
          <a:p>
            <a:r>
              <a:rPr lang="ru-RU" sz="2600" dirty="0"/>
              <a:t>Затрачиваемое время преобразуется в финансовые затраты с использованием средней зарплаты в час</a:t>
            </a:r>
            <a:endParaRPr lang="de-DE" sz="2600" dirty="0"/>
          </a:p>
          <a:p>
            <a:r>
              <a:rPr lang="ru-RU" sz="2600" dirty="0"/>
              <a:t>Не подлежат измерению</a:t>
            </a:r>
            <a:r>
              <a:rPr lang="de-DE" sz="2600" dirty="0"/>
              <a:t>:</a:t>
            </a:r>
            <a:r>
              <a:rPr lang="ru-RU" sz="2600" dirty="0"/>
              <a:t> прямые издержки для предприятий или граждан </a:t>
            </a:r>
            <a:r>
              <a:rPr lang="de-DE" sz="2600" dirty="0"/>
              <a:t>(</a:t>
            </a:r>
            <a:r>
              <a:rPr lang="ru-RU" sz="2600" dirty="0"/>
              <a:t>например, административная плата</a:t>
            </a:r>
            <a:r>
              <a:rPr lang="de-DE" sz="2600" dirty="0"/>
              <a:t>)</a:t>
            </a:r>
          </a:p>
          <a:p>
            <a:r>
              <a:rPr lang="ru-RU" sz="2600" dirty="0"/>
              <a:t>Цель</a:t>
            </a:r>
            <a:r>
              <a:rPr lang="de-DE" sz="2600" dirty="0"/>
              <a:t>: </a:t>
            </a:r>
            <a:r>
              <a:rPr lang="ru-RU" sz="2600" dirty="0"/>
              <a:t>повышение прозрачности и осведомленности </a:t>
            </a:r>
            <a:endParaRPr lang="de-DE" sz="2600" dirty="0"/>
          </a:p>
          <a:p>
            <a:endParaRPr lang="de-AT" sz="26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1692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74521" y="366923"/>
            <a:ext cx="6552008" cy="720000"/>
          </a:xfrm>
        </p:spPr>
        <p:txBody>
          <a:bodyPr lIns="100849" tIns="50425" rIns="100849" bIns="50425"/>
          <a:lstStyle/>
          <a:p>
            <a:r>
              <a:rPr lang="ru-RU" dirty="0"/>
              <a:t>ОРВ и дерегулирование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825" y="1982019"/>
            <a:ext cx="8639175" cy="4500000"/>
          </a:xfrm>
        </p:spPr>
        <p:txBody>
          <a:bodyPr lIns="100849" tIns="50425" rIns="100849" bIns="50425">
            <a:normAutofit fontScale="85000" lnSpcReduction="20000"/>
          </a:bodyPr>
          <a:lstStyle/>
          <a:p>
            <a:r>
              <a:rPr lang="ru-RU" sz="3100" dirty="0"/>
              <a:t>Закон о принципах дерегулирования </a:t>
            </a:r>
            <a:r>
              <a:rPr lang="de-DE" sz="3100" dirty="0"/>
              <a:t>(</a:t>
            </a:r>
            <a:r>
              <a:rPr lang="ru-RU" sz="3100" dirty="0"/>
              <a:t>вступил в силу с 1 июля </a:t>
            </a:r>
            <a:r>
              <a:rPr lang="de-DE" sz="3100" dirty="0"/>
              <a:t>2017</a:t>
            </a:r>
            <a:r>
              <a:rPr lang="ru-RU" sz="3100" dirty="0"/>
              <a:t> г.</a:t>
            </a:r>
            <a:r>
              <a:rPr lang="de-DE" sz="3100" dirty="0"/>
              <a:t>)</a:t>
            </a:r>
          </a:p>
          <a:p>
            <a:r>
              <a:rPr lang="ru-RU" sz="3100" dirty="0"/>
              <a:t>Документ заменяет собой утративший силу документ </a:t>
            </a:r>
          </a:p>
          <a:p>
            <a:r>
              <a:rPr lang="ru-RU" sz="3100" dirty="0"/>
              <a:t>Положение об истечении срока действия</a:t>
            </a:r>
            <a:endParaRPr lang="de-DE" sz="3100" dirty="0"/>
          </a:p>
          <a:p>
            <a:r>
              <a:rPr lang="ru-RU" sz="3100" dirty="0"/>
              <a:t>Никакого «приукрашивания»</a:t>
            </a:r>
            <a:endParaRPr lang="de-DE" sz="31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/>
              <a:t>Где применимо</a:t>
            </a:r>
            <a:endParaRPr lang="de-DE" sz="3100" b="1" dirty="0"/>
          </a:p>
          <a:p>
            <a:r>
              <a:rPr lang="ru-RU" sz="3100" dirty="0"/>
              <a:t>Мы указываем на эти принципы в нашем анализе доклада об ОРВ – особенно в части бюрократических издержек </a:t>
            </a:r>
            <a:endParaRPr lang="de-DE" sz="3100" dirty="0"/>
          </a:p>
          <a:p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700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Autofit/>
          </a:bodyPr>
          <a:lstStyle/>
          <a:p>
            <a:r>
              <a:rPr lang="ru-RU" dirty="0"/>
              <a:t>Наш опыт: извлеченные уроки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9087248" cy="4500000"/>
          </a:xfrm>
        </p:spPr>
        <p:txBody>
          <a:bodyPr lIns="100849" tIns="50425" rIns="100849" bIns="50425">
            <a:normAutofit fontScale="77500" lnSpcReduction="20000"/>
          </a:bodyPr>
          <a:lstStyle/>
          <a:p>
            <a:r>
              <a:rPr lang="ru-RU" sz="2600" dirty="0"/>
              <a:t>Качество докладов об ОРВ меняется</a:t>
            </a:r>
            <a:endParaRPr lang="de-DE" sz="2600" dirty="0"/>
          </a:p>
          <a:p>
            <a:r>
              <a:rPr lang="ru-RU" sz="2600" dirty="0"/>
              <a:t>Тенденция</a:t>
            </a:r>
            <a:r>
              <a:rPr lang="de-DE" sz="2600" dirty="0"/>
              <a:t>: </a:t>
            </a:r>
            <a:r>
              <a:rPr lang="ru-RU" sz="2600" dirty="0"/>
              <a:t>качество докладов об ОРВ значительно улучшилось с </a:t>
            </a:r>
            <a:r>
              <a:rPr lang="de-DE" sz="2600" dirty="0"/>
              <a:t>2013</a:t>
            </a:r>
            <a:r>
              <a:rPr lang="ru-RU" sz="2600" dirty="0"/>
              <a:t> г.</a:t>
            </a:r>
            <a:endParaRPr lang="de-AT" sz="2600" dirty="0"/>
          </a:p>
          <a:p>
            <a:r>
              <a:rPr lang="de-DE" sz="2600" dirty="0"/>
              <a:t>2016</a:t>
            </a:r>
            <a:r>
              <a:rPr lang="ru-RU" sz="2600" dirty="0"/>
              <a:t> г.</a:t>
            </a:r>
            <a:r>
              <a:rPr lang="de-DE" sz="2600" dirty="0"/>
              <a:t>: </a:t>
            </a:r>
            <a:r>
              <a:rPr lang="ru-RU" sz="2600" dirty="0"/>
              <a:t>в </a:t>
            </a:r>
            <a:r>
              <a:rPr lang="de-DE" sz="2600" dirty="0"/>
              <a:t>74% </a:t>
            </a:r>
            <a:r>
              <a:rPr lang="ru-RU" sz="2600" dirty="0"/>
              <a:t>случаях Счетная плата считает качество ОРВ </a:t>
            </a:r>
            <a:r>
              <a:rPr lang="de-DE" sz="2600" dirty="0"/>
              <a:t>(</a:t>
            </a:r>
            <a:r>
              <a:rPr lang="ru-RU" sz="2600" dirty="0"/>
              <a:t>оценка финансового воздействия) «хорошим» или «очень хорошим» по сравнению с </a:t>
            </a:r>
            <a:r>
              <a:rPr lang="de-DE" sz="2600" dirty="0"/>
              <a:t>61% </a:t>
            </a:r>
            <a:r>
              <a:rPr lang="ru-RU" sz="2600" dirty="0"/>
              <a:t>всех случаев в </a:t>
            </a:r>
            <a:r>
              <a:rPr lang="de-DE" sz="2600" dirty="0"/>
              <a:t>2015</a:t>
            </a:r>
            <a:r>
              <a:rPr lang="ru-RU" sz="2600" dirty="0"/>
              <a:t> г.</a:t>
            </a:r>
            <a:endParaRPr lang="de-DE" sz="2600" dirty="0"/>
          </a:p>
          <a:p>
            <a:r>
              <a:rPr lang="ru-RU" sz="2600" dirty="0"/>
              <a:t>Проводимая Минфином оценка докладов об ОРВ влечет за собой повсеместное улучшение ситуации</a:t>
            </a:r>
            <a:endParaRPr lang="de-DE" sz="2600" dirty="0"/>
          </a:p>
          <a:p>
            <a:r>
              <a:rPr lang="ru-RU" sz="2600" dirty="0"/>
              <a:t>Другие министерства иногда пренебрегают таким аспектом воздействия, как «бюрократические издержки» </a:t>
            </a:r>
            <a:endParaRPr lang="de-DE" sz="2600" dirty="0"/>
          </a:p>
          <a:p>
            <a:r>
              <a:rPr lang="ru-RU" sz="2600" dirty="0"/>
              <a:t>Влияние ОРВ на дискуссию о государственной политике все еще низкое </a:t>
            </a:r>
            <a:endParaRPr lang="de-DE" sz="2600" dirty="0"/>
          </a:p>
          <a:p>
            <a:endParaRPr lang="de-AT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5154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ru-RU" dirty="0"/>
              <a:t>Трудности и следующие шаги</a:t>
            </a:r>
          </a:p>
          <a:p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92500" lnSpcReduction="10000"/>
          </a:bodyPr>
          <a:lstStyle/>
          <a:p>
            <a:r>
              <a:rPr lang="ru-RU" sz="2600" dirty="0"/>
              <a:t>Повышение качества ОРВ</a:t>
            </a:r>
            <a:endParaRPr lang="de-AT" sz="2600" dirty="0"/>
          </a:p>
          <a:p>
            <a:r>
              <a:rPr lang="ru-RU" sz="2600" dirty="0"/>
              <a:t>Дальнейшее расширение сферы применения ОРВ для целей «качественного государственного управления» и «улучшение регулирования» </a:t>
            </a:r>
            <a:r>
              <a:rPr lang="de-DE" sz="2600" dirty="0"/>
              <a:t> </a:t>
            </a:r>
          </a:p>
          <a:p>
            <a:r>
              <a:rPr lang="ru-RU" sz="2600" dirty="0"/>
              <a:t>Укрепление роли ОРВ при проведении дискуссий о государственной политике </a:t>
            </a:r>
            <a:endParaRPr lang="de-DE" sz="2600" dirty="0"/>
          </a:p>
          <a:p>
            <a:r>
              <a:rPr lang="ru-RU" sz="2600" dirty="0"/>
              <a:t>Оптимизация нормативно-правовой базы и сферы применения ОРВ </a:t>
            </a:r>
            <a:r>
              <a:rPr lang="de-DE" sz="2600" dirty="0"/>
              <a:t>(</a:t>
            </a:r>
            <a:r>
              <a:rPr lang="ru-RU" sz="2600" dirty="0"/>
              <a:t>охват государственных предприятий</a:t>
            </a:r>
            <a:r>
              <a:rPr lang="de-DE" sz="2600" dirty="0"/>
              <a:t>)</a:t>
            </a:r>
          </a:p>
          <a:p>
            <a:r>
              <a:rPr lang="ru-RU" sz="2600" dirty="0"/>
              <a:t>Разработка нового </a:t>
            </a:r>
            <a:r>
              <a:rPr lang="de-DE" sz="2600" dirty="0"/>
              <a:t>IT-</a:t>
            </a:r>
            <a:r>
              <a:rPr lang="ru-RU" sz="2600" dirty="0"/>
              <a:t>инструмента </a:t>
            </a:r>
            <a:r>
              <a:rPr lang="de-DE" sz="2600" dirty="0"/>
              <a:t>(</a:t>
            </a:r>
            <a:r>
              <a:rPr lang="ru-RU" sz="2600" dirty="0"/>
              <a:t>на основе интернета</a:t>
            </a:r>
            <a:r>
              <a:rPr lang="de-DE" sz="2600" dirty="0"/>
              <a:t>)</a:t>
            </a:r>
          </a:p>
          <a:p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541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802334" y="2486075"/>
            <a:ext cx="6552008" cy="3018169"/>
          </a:xfrm>
        </p:spPr>
        <p:txBody>
          <a:bodyPr lIns="100849" tIns="50425" rIns="100849" bIns="50425">
            <a:normAutofit/>
          </a:bodyPr>
          <a:lstStyle/>
          <a:p>
            <a:pPr algn="ctr"/>
            <a:r>
              <a:rPr lang="ru-RU" dirty="0"/>
              <a:t>Спасибо за внимание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4322614" y="4574307"/>
            <a:ext cx="5626162" cy="2541616"/>
          </a:xfrm>
        </p:spPr>
        <p:txBody>
          <a:bodyPr lIns="100849" tIns="50425" rIns="100849" bIns="50425"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b="1" dirty="0">
                <a:latin typeface="+mj-lt"/>
                <a:cs typeface="Tahoma"/>
              </a:rPr>
              <a:t>Андреас Фрайденегг</a:t>
            </a:r>
            <a:endParaRPr lang="de-DE" sz="2100" b="1" dirty="0">
              <a:latin typeface="+mj-lt"/>
              <a:cs typeface="Tahoma"/>
            </a:endParaRPr>
          </a:p>
          <a:p>
            <a:pPr marL="0" indent="0">
              <a:buNone/>
            </a:pPr>
            <a:r>
              <a:rPr lang="ru-RU" sz="2100" dirty="0">
                <a:latin typeface="+mj-lt"/>
                <a:cs typeface="Tahoma"/>
              </a:rPr>
              <a:t>Генеральная дирекция по вопросам бюджета и государственных финансов </a:t>
            </a:r>
            <a:r>
              <a:rPr lang="de-DE" sz="2100" dirty="0">
                <a:latin typeface="+mj-lt"/>
                <a:cs typeface="Tahoma"/>
              </a:rPr>
              <a:t> </a:t>
            </a:r>
          </a:p>
          <a:p>
            <a:pPr marL="0" indent="0">
              <a:buNone/>
            </a:pPr>
            <a:r>
              <a:rPr lang="ru-RU" sz="2100" dirty="0">
                <a:latin typeface="+mj-lt"/>
                <a:cs typeface="Tahoma"/>
              </a:rPr>
              <a:t>Департамент общих вопросов, координации и права</a:t>
            </a:r>
            <a:endParaRPr lang="de-DE" sz="2100" dirty="0">
              <a:latin typeface="+mj-lt"/>
              <a:cs typeface="Tahoma"/>
            </a:endParaRPr>
          </a:p>
          <a:p>
            <a:pPr marL="0" indent="0">
              <a:buNone/>
            </a:pPr>
            <a:r>
              <a:rPr lang="de-DE" sz="2100" dirty="0">
                <a:latin typeface="+mj-lt"/>
                <a:cs typeface="Tahoma"/>
              </a:rPr>
              <a:t>Himmelpfortgasse 9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1010 Vienna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+43/1/51433-502029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andreas.fraydenegg@bmf.gv.at</a:t>
            </a:r>
          </a:p>
          <a:p>
            <a:pPr marL="0" indent="0">
              <a:buNone/>
            </a:pPr>
            <a:endParaRPr lang="de-DE" sz="2200" dirty="0">
              <a:latin typeface="Tahoma"/>
              <a:cs typeface="Tahoma"/>
            </a:endParaRPr>
          </a:p>
          <a:p>
            <a:pPr marL="0" indent="0">
              <a:buNone/>
            </a:pPr>
            <a:endParaRPr lang="de-AT" sz="3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13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347142" cy="1260475"/>
          </a:xfrm>
          <a:prstGeom prst="rect">
            <a:avLst/>
          </a:prstGeom>
        </p:spPr>
        <p:txBody>
          <a:bodyPr/>
          <a:lstStyle/>
          <a:p>
            <a:r>
              <a:rPr lang="ru-RU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Оценка регулирующего воздействия (ОРВ) в Австрии</a:t>
            </a:r>
            <a:endParaRPr lang="de-AT" altLang="de-DE" sz="4000" dirty="0">
              <a:solidFill>
                <a:srgbClr val="001D31"/>
              </a:solidFill>
              <a:latin typeface="Palatino Linotype" panose="02040502050505030304" pitchFamily="18" charset="0"/>
              <a:ea typeface="+mn-ea"/>
              <a:cs typeface="Palatino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2582631" y="2903203"/>
            <a:ext cx="4822076" cy="39923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5091720" y="2314859"/>
            <a:ext cx="0" cy="766950"/>
          </a:xfrm>
          <a:prstGeom prst="line">
            <a:avLst/>
          </a:prstGeom>
          <a:noFill/>
          <a:ln w="952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551329" y="2883943"/>
            <a:ext cx="1026048" cy="225707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rot="7800000" flipV="1">
            <a:off x="2607992" y="2891882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376907" y="3281425"/>
            <a:ext cx="1026048" cy="2257075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rot="7800000" flipV="1">
            <a:off x="7433570" y="3289364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1551329" y="4990429"/>
            <a:ext cx="2111628" cy="299426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347142" y="5387912"/>
            <a:ext cx="2111628" cy="299425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4" name="AutoShape 14"/>
          <p:cNvSpPr>
            <a:spLocks noChangeArrowheads="1"/>
          </p:cNvSpPr>
          <p:nvPr/>
        </p:nvSpPr>
        <p:spPr bwMode="auto">
          <a:xfrm>
            <a:off x="6816392" y="4846844"/>
            <a:ext cx="1337715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1400" dirty="0">
                <a:latin typeface="Arial" charset="0"/>
                <a:cs typeface="Arial" charset="0"/>
              </a:rPr>
              <a:t>Результаты</a:t>
            </a:r>
            <a:r>
              <a:rPr lang="ru-RU" altLang="de-DE" sz="1800" dirty="0">
                <a:latin typeface="Arial" charset="0"/>
                <a:cs typeface="Arial" charset="0"/>
              </a:rPr>
              <a:t> </a:t>
            </a:r>
            <a:endParaRPr lang="de-AT" altLang="de-DE" sz="1800" dirty="0">
              <a:latin typeface="Arial" charset="0"/>
              <a:cs typeface="Arial" charset="0"/>
            </a:endParaRPr>
          </a:p>
        </p:txBody>
      </p:sp>
      <p:sp>
        <p:nvSpPr>
          <p:cNvPr id="28685" name="AutoShape 16"/>
          <p:cNvSpPr>
            <a:spLocks noChangeArrowheads="1"/>
          </p:cNvSpPr>
          <p:nvPr/>
        </p:nvSpPr>
        <p:spPr bwMode="auto">
          <a:xfrm>
            <a:off x="6966973" y="4179703"/>
            <a:ext cx="101028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1400" b="0" dirty="0">
                <a:latin typeface="Arial" charset="0"/>
                <a:cs typeface="Arial" charset="0"/>
              </a:rPr>
              <a:t>Желательное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1400" b="0" dirty="0">
                <a:latin typeface="Arial" charset="0"/>
                <a:cs typeface="Arial" charset="0"/>
              </a:rPr>
              <a:t>воздействие</a:t>
            </a:r>
            <a:endParaRPr lang="en-US" altLang="de-DE" sz="1400" b="0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800" b="0" dirty="0">
              <a:latin typeface="Arial" charset="0"/>
              <a:cs typeface="Arial" charset="0"/>
            </a:endParaRPr>
          </a:p>
        </p:txBody>
      </p:sp>
      <p:sp>
        <p:nvSpPr>
          <p:cNvPr id="28686" name="AutoShape 12"/>
          <p:cNvSpPr>
            <a:spLocks noChangeArrowheads="1"/>
          </p:cNvSpPr>
          <p:nvPr/>
        </p:nvSpPr>
        <p:spPr bwMode="auto">
          <a:xfrm>
            <a:off x="1855992" y="4503643"/>
            <a:ext cx="1512808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1400" dirty="0">
                <a:latin typeface="Arial" charset="0"/>
                <a:cs typeface="Arial" charset="0"/>
              </a:rPr>
              <a:t>Затраты</a:t>
            </a:r>
            <a:endParaRPr lang="en-US" altLang="de-DE" sz="1400" dirty="0">
              <a:latin typeface="Arial" charset="0"/>
              <a:cs typeface="Arial" charset="0"/>
            </a:endParaRPr>
          </a:p>
        </p:txBody>
      </p:sp>
      <p:sp>
        <p:nvSpPr>
          <p:cNvPr id="28687" name="AutoShape 13"/>
          <p:cNvSpPr>
            <a:spLocks noChangeArrowheads="1"/>
          </p:cNvSpPr>
          <p:nvPr/>
        </p:nvSpPr>
        <p:spPr bwMode="auto">
          <a:xfrm>
            <a:off x="1994317" y="3840004"/>
            <a:ext cx="117837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1400" b="0" dirty="0">
                <a:latin typeface="Arial" charset="0"/>
                <a:cs typeface="Arial" charset="0"/>
              </a:rPr>
              <a:t>Нежелательное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1400" b="0" dirty="0">
                <a:latin typeface="Arial" charset="0"/>
                <a:cs typeface="Arial" charset="0"/>
              </a:rPr>
              <a:t>воздействие</a:t>
            </a:r>
            <a:endParaRPr lang="en-US" altLang="de-DE" sz="1400" b="0" dirty="0">
              <a:latin typeface="Arial" charset="0"/>
              <a:cs typeface="Arial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899070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 idx="4294967295"/>
          </p:nvPr>
        </p:nvSpPr>
        <p:spPr>
          <a:xfrm>
            <a:off x="16045" y="469851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ru-RU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Сфера применения ОРВ</a:t>
            </a:r>
            <a:endParaRPr lang="en-US" altLang="de-DE" sz="4000" dirty="0">
              <a:solidFill>
                <a:srgbClr val="001D31"/>
              </a:solidFill>
              <a:latin typeface="Palatino Linotype" panose="02040502050505030304" pitchFamily="18" charset="0"/>
              <a:ea typeface="+mn-ea"/>
              <a:cs typeface="Palatin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78198" y="2414067"/>
            <a:ext cx="9075142" cy="42484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dirty="0"/>
              <a:t>Обязательно в отношении всех новых законов, постановлений, международных договоров – национальное законодательство и законы ЕС</a:t>
            </a:r>
            <a:endParaRPr lang="en-US" sz="2400" dirty="0"/>
          </a:p>
          <a:p>
            <a:pPr>
              <a:defRPr/>
            </a:pPr>
            <a:r>
              <a:rPr lang="ru-RU" sz="2400" dirty="0"/>
              <a:t>Крупные проекты </a:t>
            </a:r>
            <a:r>
              <a:rPr lang="en-US" sz="2400" dirty="0"/>
              <a:t>(</a:t>
            </a:r>
            <a:r>
              <a:rPr lang="ru-RU" sz="2400" dirty="0"/>
              <a:t>например, закупки, строительные проекты</a:t>
            </a:r>
            <a:r>
              <a:rPr lang="en-US" sz="2400" dirty="0"/>
              <a:t>)</a:t>
            </a:r>
            <a:r>
              <a:rPr lang="ru-RU" sz="2400" dirty="0"/>
              <a:t> в зависимости от финансового воздействия</a:t>
            </a:r>
            <a:endParaRPr lang="en-US" sz="2400" dirty="0"/>
          </a:p>
          <a:p>
            <a:pPr>
              <a:defRPr/>
            </a:pPr>
            <a:r>
              <a:rPr lang="ru-RU" sz="2400" dirty="0"/>
              <a:t>Проводится ответственным органом</a:t>
            </a:r>
            <a:endParaRPr lang="en-US" sz="2400" dirty="0"/>
          </a:p>
          <a:p>
            <a:pPr>
              <a:defRPr/>
            </a:pPr>
            <a:r>
              <a:rPr lang="ru-RU" sz="2400" dirty="0"/>
              <a:t>Детальная оценка проводится только в случае существенного воздействия</a:t>
            </a:r>
            <a:endParaRPr lang="en-US" sz="2400" dirty="0"/>
          </a:p>
          <a:p>
            <a:pPr>
              <a:defRPr/>
            </a:pPr>
            <a:r>
              <a:rPr lang="ru-RU" sz="2400" dirty="0"/>
              <a:t>Внутренняя оценка в течение 5 лет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78600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ru-RU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Семь шагов к ОРВ</a:t>
            </a:r>
            <a:endParaRPr lang="de-AT" altLang="de-DE" dirty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290166" y="1815860"/>
            <a:ext cx="5750072" cy="4992688"/>
          </a:xfrm>
          <a:prstGeom prst="rect">
            <a:avLst/>
          </a:prstGeom>
        </p:spPr>
        <p:txBody>
          <a:bodyPr/>
          <a:lstStyle/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0" dirty="0">
                <a:ea typeface="ＭＳ Ｐゴシック" charset="0"/>
              </a:rPr>
              <a:t>Анализ проблемы</a:t>
            </a:r>
            <a:endParaRPr lang="en-GB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0" dirty="0">
                <a:ea typeface="ＭＳ Ｐゴシック" charset="0"/>
              </a:rPr>
              <a:t>Заявление о конечных результатах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dirty="0">
                <a:ea typeface="ＭＳ Ｐゴシック" charset="0"/>
              </a:rPr>
              <a:t>Заявление </a:t>
            </a:r>
            <a:r>
              <a:rPr lang="ru-RU" sz="2800" b="0" dirty="0">
                <a:ea typeface="ＭＳ Ｐゴシック" charset="0"/>
              </a:rPr>
              <a:t>о промежуточных результатах</a:t>
            </a: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dirty="0">
                <a:ea typeface="ＭＳ Ｐゴシック" charset="0"/>
              </a:rPr>
              <a:t>Оценка воздействия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0" dirty="0">
                <a:ea typeface="ＭＳ Ｐゴシック" charset="0"/>
              </a:rPr>
              <a:t>Планирование внутренней оценки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0" dirty="0">
                <a:ea typeface="ＭＳ Ｐゴシック" charset="0"/>
              </a:rPr>
              <a:t>Детальная документация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0" dirty="0">
                <a:ea typeface="ＭＳ Ｐゴシック" charset="0"/>
              </a:rPr>
              <a:t>Внутренняя оценка</a:t>
            </a:r>
            <a:endParaRPr lang="de-AT" sz="2800" b="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de-AT" dirty="0"/>
          </a:p>
        </p:txBody>
      </p:sp>
      <p:pic>
        <p:nvPicPr>
          <p:cNvPr id="30726" name="Picture 5" descr="AngabeWFA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72" y="1838003"/>
            <a:ext cx="3713735" cy="494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7686607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 idx="4294967295"/>
          </p:nvPr>
        </p:nvSpPr>
        <p:spPr>
          <a:xfrm>
            <a:off x="23838" y="181819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ru-RU" altLang="de-DE" sz="4000" dirty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Установленные законом </a:t>
            </a:r>
            <a:r>
              <a:rPr lang="ru-RU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параметры воздействия </a:t>
            </a:r>
            <a:endParaRPr lang="de-AT" altLang="de-DE" sz="4000" dirty="0">
              <a:solidFill>
                <a:srgbClr val="001D31"/>
              </a:solidFill>
              <a:latin typeface="Palatino Linotype" panose="02040502050505030304" pitchFamily="18" charset="0"/>
              <a:ea typeface="+mn-ea"/>
              <a:cs typeface="Palatino"/>
            </a:endParaRPr>
          </a:p>
        </p:txBody>
      </p:sp>
      <p:sp>
        <p:nvSpPr>
          <p:cNvPr id="32771" name="Inhaltsplatzhalter 2"/>
          <p:cNvSpPr>
            <a:spLocks noGrp="1"/>
          </p:cNvSpPr>
          <p:nvPr>
            <p:ph idx="4294967295"/>
          </p:nvPr>
        </p:nvSpPr>
        <p:spPr>
          <a:xfrm>
            <a:off x="434182" y="1765995"/>
            <a:ext cx="9075738" cy="4992688"/>
          </a:xfrm>
          <a:prstGeom prst="rect">
            <a:avLst/>
          </a:prstGeom>
        </p:spPr>
        <p:txBody>
          <a:bodyPr/>
          <a:lstStyle/>
          <a:p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Финансовое </a:t>
            </a:r>
            <a:r>
              <a:rPr lang="de-AT" altLang="de-DE" sz="2800" b="0" dirty="0">
                <a:latin typeface="Tahoma" pitchFamily="34" charset="0"/>
                <a:ea typeface="ＭＳ Ｐゴシック" pitchFamily="34" charset="-128"/>
              </a:rPr>
              <a:t>(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бюджетное</a:t>
            </a:r>
            <a:r>
              <a:rPr lang="de-AT" altLang="de-DE" sz="2800" b="0" dirty="0">
                <a:latin typeface="Tahoma" pitchFamily="34" charset="0"/>
                <a:ea typeface="ＭＳ Ｐゴシック" pitchFamily="34" charset="-128"/>
              </a:rPr>
              <a:t>)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воздействие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на экономику в целом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на предприятия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Экологическое </a:t>
            </a:r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на сферу защиты прав потребителей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на административные издержки для граждан и предприятий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Социальное</a:t>
            </a:r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 воздействие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на детей и молодежь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  <a:p>
            <a:r>
              <a:rPr lang="ru-RU" altLang="de-DE" sz="2800" dirty="0">
                <a:latin typeface="Tahoma" pitchFamily="34" charset="0"/>
                <a:ea typeface="ＭＳ Ｐゴシック" pitchFamily="34" charset="-128"/>
              </a:rPr>
              <a:t>Воздействие </a:t>
            </a:r>
            <a:r>
              <a:rPr lang="ru-RU" altLang="de-DE" sz="2800" b="0" dirty="0">
                <a:latin typeface="Tahoma" pitchFamily="34" charset="0"/>
                <a:ea typeface="ＭＳ Ｐゴシック" pitchFamily="34" charset="-128"/>
              </a:rPr>
              <a:t>на гендерное равенство</a:t>
            </a:r>
            <a:endParaRPr lang="de-DE" altLang="de-DE" sz="2800" b="0" dirty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164054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ru-RU" dirty="0"/>
              <a:t>Главная цель Минфина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8639175" cy="4500000"/>
          </a:xfrm>
        </p:spPr>
        <p:txBody>
          <a:bodyPr lIns="100849" tIns="50425" rIns="100849" bIns="50425">
            <a:noAutofit/>
          </a:bodyPr>
          <a:lstStyle/>
          <a:p>
            <a:r>
              <a:rPr lang="ru-RU" sz="2000" dirty="0"/>
              <a:t>Минфин </a:t>
            </a:r>
            <a:r>
              <a:rPr lang="de-DE" sz="2000" dirty="0"/>
              <a:t>(</a:t>
            </a:r>
            <a:r>
              <a:rPr lang="ru-RU" sz="2000" dirty="0"/>
              <a:t>особенно Генеральная дирекция по вопросам бюджета и государственных финансов) придерживается принципа </a:t>
            </a:r>
            <a:r>
              <a:rPr lang="ru-RU" sz="2000" b="1" dirty="0"/>
              <a:t>эффективного расходовании средств</a:t>
            </a:r>
            <a:r>
              <a:rPr lang="ru-RU" sz="2000" dirty="0"/>
              <a:t> и проведения реформ в государственном секторе </a:t>
            </a:r>
            <a:r>
              <a:rPr lang="de-DE" sz="2000" dirty="0"/>
              <a:t> </a:t>
            </a:r>
            <a:endParaRPr lang="de-AT" sz="2000" dirty="0"/>
          </a:p>
          <a:p>
            <a:r>
              <a:rPr lang="ru-RU" sz="2000" dirty="0"/>
              <a:t>В Конституции Австрии закреплены основополагающие принципы в области государственных финансов </a:t>
            </a:r>
            <a:r>
              <a:rPr lang="de-DE" sz="2000" dirty="0"/>
              <a:t>(</a:t>
            </a:r>
            <a:r>
              <a:rPr lang="ru-RU" sz="2000" dirty="0"/>
              <a:t>ст.</a:t>
            </a:r>
            <a:r>
              <a:rPr lang="de-DE" sz="2000" dirty="0"/>
              <a:t> 51): </a:t>
            </a:r>
            <a:r>
              <a:rPr lang="ru-RU" sz="2000" b="1" dirty="0"/>
              <a:t>эффективность, прозрачность, ориентация на результат, гендерное равенство и достоверное и справедливое представление о состоянии государственных финансов</a:t>
            </a:r>
            <a:endParaRPr lang="de-DE" sz="2000" b="1" dirty="0"/>
          </a:p>
          <a:p>
            <a:r>
              <a:rPr lang="ru-RU" sz="2000" dirty="0"/>
              <a:t>ОРВ – ключевой инструмент достижения этих целей</a:t>
            </a:r>
            <a:endParaRPr lang="de-AT" sz="2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400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ru-RU" dirty="0"/>
              <a:t>ОРВ и бюджетная дисциплина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900" dirty="0">
                <a:ea typeface="ＭＳ Ｐゴシック" charset="-128"/>
              </a:rPr>
              <a:t>Процедура ОРВ заставляет государственные ведомства </a:t>
            </a:r>
            <a:r>
              <a:rPr lang="ru-RU" sz="2900" b="1" dirty="0">
                <a:ea typeface="ＭＳ Ｐゴシック" charset="-128"/>
              </a:rPr>
              <a:t>заранее ясно оценивать финансовые последствия своих действий</a:t>
            </a:r>
            <a:endParaRPr lang="de-DE" sz="2900" b="1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900" dirty="0">
                <a:ea typeface="ＭＳ Ｐゴシック" charset="-128"/>
              </a:rPr>
              <a:t>Отправная точка для изменения подхода – от ресурсов к достижению конечных результатов и эффективности 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900" dirty="0">
                <a:ea typeface="ＭＳ Ｐゴシック" charset="-128"/>
              </a:rPr>
              <a:t>Кроме того, оценка последствий различных видов воздействия 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900" dirty="0">
                <a:ea typeface="ＭＳ Ｐゴシック" charset="-128"/>
              </a:rPr>
              <a:t>Практическое применение ОРВ поддерживается благодаря использованию стандартного </a:t>
            </a:r>
            <a:r>
              <a:rPr lang="de-DE" sz="2900" dirty="0">
                <a:ea typeface="ＭＳ Ｐゴシック" charset="-128"/>
              </a:rPr>
              <a:t>IT</a:t>
            </a:r>
            <a:r>
              <a:rPr lang="ru-RU" sz="2900" dirty="0">
                <a:ea typeface="ＭＳ Ｐゴシック" charset="-128"/>
              </a:rPr>
              <a:t>-инструмента, разработанного Минфином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de-AT" sz="28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152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ru-RU" dirty="0"/>
              <a:t>Сфера применения ОРВ </a:t>
            </a:r>
            <a:r>
              <a:rPr lang="de-DE" dirty="0"/>
              <a:t>(</a:t>
            </a:r>
            <a:r>
              <a:rPr lang="ru-RU" dirty="0"/>
              <a:t>финансовые аспекты</a:t>
            </a:r>
            <a:r>
              <a:rPr lang="de-DE" dirty="0"/>
              <a:t>)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53942" y="1637731"/>
            <a:ext cx="8815767" cy="4762844"/>
          </a:xfrm>
        </p:spPr>
        <p:txBody>
          <a:bodyPr lIns="100849" tIns="50425" rIns="100849" bIns="50425">
            <a:noAutofit/>
          </a:bodyPr>
          <a:lstStyle/>
          <a:p>
            <a:r>
              <a:rPr lang="ru-RU" sz="2000" dirty="0"/>
              <a:t>Затраты и выгоды для федерального/регионального/местного органа власти </a:t>
            </a:r>
            <a:endParaRPr lang="de-DE" sz="2000" dirty="0"/>
          </a:p>
          <a:p>
            <a:r>
              <a:rPr lang="ru-RU" sz="2000" dirty="0"/>
              <a:t>Затраты и выгоды для органов социальной защиты </a:t>
            </a:r>
            <a:endParaRPr lang="de-DE" sz="2000" dirty="0"/>
          </a:p>
          <a:p>
            <a:r>
              <a:rPr lang="ru-RU" sz="2000" dirty="0"/>
              <a:t>Только прямые затраты и выгоды</a:t>
            </a:r>
            <a:endParaRPr lang="de-DE" sz="2000" dirty="0"/>
          </a:p>
          <a:p>
            <a:r>
              <a:rPr lang="ru-RU" sz="2000" dirty="0"/>
              <a:t>Только те затраты и выгоды, которые поддаются финансовому измерению</a:t>
            </a:r>
            <a:endParaRPr lang="de-DE" sz="2000" dirty="0"/>
          </a:p>
          <a:p>
            <a:r>
              <a:rPr lang="ru-RU" sz="2000" u="sng" dirty="0"/>
              <a:t>Не включаются</a:t>
            </a:r>
            <a:r>
              <a:rPr lang="de-DE" sz="2000" dirty="0"/>
              <a:t>: </a:t>
            </a:r>
            <a:r>
              <a:rPr lang="ru-RU" sz="2000" dirty="0"/>
              <a:t>государственные предприятия, саморегулируемые организации, не финансируемые за счет федерального бюджета </a:t>
            </a:r>
          </a:p>
          <a:p>
            <a:r>
              <a:rPr lang="ru-RU" sz="2000" dirty="0"/>
              <a:t>Сроки</a:t>
            </a:r>
            <a:r>
              <a:rPr lang="de-DE" sz="2000" dirty="0"/>
              <a:t>: </a:t>
            </a:r>
            <a:r>
              <a:rPr lang="ru-RU" sz="2000" dirty="0"/>
              <a:t>следующие 4 года </a:t>
            </a:r>
            <a:r>
              <a:rPr lang="de-DE" sz="2000" dirty="0"/>
              <a:t>(</a:t>
            </a:r>
            <a:r>
              <a:rPr lang="ru-RU" sz="2000" dirty="0"/>
              <a:t>в соответствии с охватом, предусмотренным в среднесрочной финансовой структуре</a:t>
            </a:r>
            <a:r>
              <a:rPr lang="de-DE" sz="2000" dirty="0"/>
              <a:t>)</a:t>
            </a:r>
          </a:p>
          <a:p>
            <a:r>
              <a:rPr lang="ru-RU" sz="2000" dirty="0"/>
              <a:t>Долговременные затраты и выгоды </a:t>
            </a:r>
            <a:r>
              <a:rPr lang="de-DE" sz="2000" dirty="0"/>
              <a:t>(</a:t>
            </a:r>
            <a:r>
              <a:rPr lang="ru-RU" sz="2000" dirty="0"/>
              <a:t>где применимо</a:t>
            </a:r>
            <a:r>
              <a:rPr lang="de-DE" sz="2000" dirty="0"/>
              <a:t>)</a:t>
            </a:r>
            <a:endParaRPr lang="de-AT" sz="20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085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ru-RU" dirty="0"/>
              <a:t>Роль Минфина в ОРВ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796582"/>
            <a:ext cx="8639175" cy="4500000"/>
          </a:xfrm>
        </p:spPr>
        <p:txBody>
          <a:bodyPr lIns="100849" tIns="50425" rIns="100849" bIns="50425">
            <a:normAutofit fontScale="92500"/>
          </a:bodyPr>
          <a:lstStyle/>
          <a:p>
            <a:r>
              <a:rPr lang="ru-RU" sz="2600" dirty="0"/>
              <a:t>Каждый доклад об ОРВ должен направляться в Минфин для обеспечения качества и согласования с бюджетом </a:t>
            </a:r>
          </a:p>
          <a:p>
            <a:pPr marL="0" indent="0">
              <a:buNone/>
            </a:pPr>
            <a:r>
              <a:rPr lang="ru-RU" sz="2600" dirty="0"/>
              <a:t>Наиболее важные для Минфина параметры воздействия</a:t>
            </a:r>
            <a:r>
              <a:rPr lang="de-DE" sz="2600" dirty="0"/>
              <a:t>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ru-RU" sz="2600" b="1" dirty="0"/>
              <a:t>Воздействие на государственные бюджеты </a:t>
            </a:r>
            <a:r>
              <a:rPr lang="de-DE" sz="2600" dirty="0"/>
              <a:t>(</a:t>
            </a:r>
            <a:r>
              <a:rPr lang="ru-RU" sz="2600" dirty="0"/>
              <a:t>федеральный, региональный, местный</a:t>
            </a:r>
            <a:r>
              <a:rPr lang="de-DE" sz="2600" dirty="0"/>
              <a:t>, </a:t>
            </a:r>
            <a:r>
              <a:rPr lang="ru-RU" sz="2600" dirty="0"/>
              <a:t>органы социальной защиты</a:t>
            </a:r>
            <a:r>
              <a:rPr lang="de-DE" sz="2600" dirty="0"/>
              <a:t>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ru-RU" sz="2600" b="1" dirty="0"/>
              <a:t>Воздействие на бюрократические издержки для граждан и предприятий </a:t>
            </a:r>
            <a:r>
              <a:rPr lang="de-DE" sz="2600" dirty="0"/>
              <a:t>(</a:t>
            </a:r>
            <a:r>
              <a:rPr lang="ru-RU" sz="2600" dirty="0"/>
              <a:t>сколько времени требуется для соблюдения новой нормы регулирования</a:t>
            </a:r>
            <a:r>
              <a:rPr lang="de-DE" sz="2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de-AT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dirty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5033622"/>
      </p:ext>
    </p:extLst>
  </p:cSld>
  <p:clrMapOvr>
    <a:masterClrMapping/>
  </p:clrMapOvr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918</Words>
  <Application>Microsoft Office PowerPoint</Application>
  <PresentationFormat>Custom</PresentationFormat>
  <Paragraphs>116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Palatino</vt:lpstr>
      <vt:lpstr>Palatino Linotype</vt:lpstr>
      <vt:lpstr>Symbol</vt:lpstr>
      <vt:lpstr>Tahoma</vt:lpstr>
      <vt:lpstr>Wingdings</vt:lpstr>
      <vt:lpstr>BMF Standardvorlage</vt:lpstr>
      <vt:lpstr>PowerPoint Presentation</vt:lpstr>
      <vt:lpstr>Оценка регулирующего воздействия (ОРВ) в Австрии</vt:lpstr>
      <vt:lpstr>Сфера применения ОРВ</vt:lpstr>
      <vt:lpstr>Семь шагов к ОРВ</vt:lpstr>
      <vt:lpstr>Установленные законом параметры воздействия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Ksenia Galantsova</cp:lastModifiedBy>
  <cp:revision>54</cp:revision>
  <dcterms:created xsi:type="dcterms:W3CDTF">2015-04-08T08:42:22Z</dcterms:created>
  <dcterms:modified xsi:type="dcterms:W3CDTF">2018-02-25T06:29:47Z</dcterms:modified>
</cp:coreProperties>
</file>