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97" r:id="rId3"/>
    <p:sldId id="298" r:id="rId4"/>
    <p:sldId id="299" r:id="rId5"/>
    <p:sldId id="301" r:id="rId6"/>
    <p:sldId id="262" r:id="rId7"/>
    <p:sldId id="263" r:id="rId8"/>
    <p:sldId id="264" r:id="rId9"/>
    <p:sldId id="266" r:id="rId10"/>
    <p:sldId id="267" r:id="rId11"/>
    <p:sldId id="268" r:id="rId12"/>
    <p:sldId id="270" r:id="rId13"/>
    <p:sldId id="272" r:id="rId14"/>
    <p:sldId id="273" r:id="rId15"/>
    <p:sldId id="274" r:id="rId16"/>
  </p:sldIdLst>
  <p:sldSz cx="10085388" cy="7564438"/>
  <p:notesSz cx="6858000" cy="9144000"/>
  <p:defaultTextStyle>
    <a:defPPr>
      <a:defRPr lang="de-DE"/>
    </a:defPPr>
    <a:lvl1pPr marL="0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246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492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738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984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1229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5475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9721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3967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47B99"/>
    <a:srgbClr val="88B9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348" y="44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5EEE5-1DC0-493E-88D9-7E5A3CBF761F}" type="datetimeFigureOut">
              <a:rPr lang="de-AT" smtClean="0"/>
              <a:t>25.02.2018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CFED3-C35C-4F09-A776-3CADC686A52F}" type="slidenum">
              <a:rPr lang="de-AT" smtClean="0"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1226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4246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8492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2738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16984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21229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5475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9721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3967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6215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50084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7337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ußzeilenplatzhalter 1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‹#›</a:t>
            </a:fld>
            <a:endParaRPr lang="de-AT" dirty="0"/>
          </a:p>
        </p:txBody>
      </p:sp>
      <p:pic>
        <p:nvPicPr>
          <p:cNvPr id="5" name="Bild 4"/>
          <p:cNvPicPr preferRelativeResize="0"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13127" y="504000"/>
            <a:ext cx="3780000" cy="101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67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356795"/>
            <a:ext cx="6552008" cy="720000"/>
          </a:xfrm>
          <a:prstGeom prst="rect">
            <a:avLst/>
          </a:prstGeom>
        </p:spPr>
        <p:txBody>
          <a:bodyPr/>
          <a:lstStyle>
            <a:lvl1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de-DE" sz="4000" kern="1200" dirty="0" smtClean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defRPr>
            </a:lvl1pPr>
          </a:lstStyle>
          <a:p>
            <a:pPr marL="0" marR="0" lvl="0" indent="0" algn="l" defTabSz="10084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4000" dirty="0">
                <a:solidFill>
                  <a:srgbClr val="001D31"/>
                </a:solidFill>
                <a:latin typeface="Palatino Linotype" panose="02040502050505030304" pitchFamily="18" charset="0"/>
                <a:cs typeface="Palatino"/>
              </a:rPr>
              <a:t>Titel: 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/>
          </p:nvPr>
        </p:nvSpPr>
        <p:spPr>
          <a:xfrm>
            <a:off x="720725" y="1980000"/>
            <a:ext cx="8639175" cy="4500000"/>
          </a:xfrm>
          <a:prstGeom prst="rect">
            <a:avLst/>
          </a:prstGeom>
        </p:spPr>
        <p:txBody>
          <a:bodyPr/>
          <a:lstStyle>
            <a:lvl1pPr marL="378184" indent="-378184">
              <a:lnSpc>
                <a:spcPct val="130000"/>
              </a:lnSpc>
              <a:spcBef>
                <a:spcPts val="0"/>
              </a:spcBef>
              <a:buClr>
                <a:srgbClr val="5C171F"/>
              </a:buClr>
              <a:buFont typeface="Wingdings" panose="05000000000000000000" pitchFamily="2" charset="2"/>
              <a:buChar char="§"/>
              <a:defRPr sz="3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819400" indent="-315154">
              <a:lnSpc>
                <a:spcPct val="130000"/>
              </a:lnSpc>
              <a:spcBef>
                <a:spcPts val="0"/>
              </a:spcBef>
              <a:buClr>
                <a:srgbClr val="5C171F"/>
              </a:buClr>
              <a:buFont typeface="Wingdings" panose="05000000000000000000" pitchFamily="2" charset="2"/>
              <a:buChar char="§"/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64000" indent="-324000" algn="just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Font typeface="Symbol" panose="05050102010706020507" pitchFamily="18" charset="2"/>
              <a:buChar char="-"/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60000" indent="-252123" algn="just">
              <a:lnSpc>
                <a:spcPct val="130000"/>
              </a:lnSpc>
              <a:spcBef>
                <a:spcPts val="0"/>
              </a:spcBef>
              <a:buClr>
                <a:srgbClr val="5C171F"/>
              </a:buClr>
              <a:buFont typeface="Wingdings" panose="05000000000000000000" pitchFamily="2" charset="2"/>
              <a:buChar char="§"/>
              <a:defRPr sz="2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296000" indent="-252123" algn="just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Font typeface="Symbol" panose="05050102010706020507" pitchFamily="18" charset="2"/>
              <a:buChar char="-"/>
              <a:defRPr sz="2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  <p:sp>
        <p:nvSpPr>
          <p:cNvPr id="19" name="Foliennummernplatzhalter 1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‹#›</a:t>
            </a:fld>
            <a:endParaRPr lang="de-AT" dirty="0"/>
          </a:p>
        </p:txBody>
      </p:sp>
      <p:pic>
        <p:nvPicPr>
          <p:cNvPr id="7" name="Bild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70788" y="504000"/>
            <a:ext cx="2514600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763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1"/>
          </p:nvPr>
        </p:nvSpPr>
        <p:spPr>
          <a:xfrm>
            <a:off x="722214" y="1980000"/>
            <a:ext cx="2627313" cy="4405313"/>
          </a:xfrm>
          <a:prstGeom prst="rect">
            <a:avLst/>
          </a:prstGeom>
          <a:solidFill>
            <a:srgbClr val="447B99"/>
          </a:solidFill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356795"/>
            <a:ext cx="6552008" cy="720000"/>
          </a:xfrm>
          <a:prstGeom prst="rect">
            <a:avLst/>
          </a:prstGeom>
        </p:spPr>
        <p:txBody>
          <a:bodyPr/>
          <a:lstStyle>
            <a:lvl1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de-DE" sz="4000" kern="1200" dirty="0" smtClean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defRPr>
            </a:lvl1pPr>
          </a:lstStyle>
          <a:p>
            <a:pPr marL="0" marR="0" lvl="0" indent="0" algn="l" defTabSz="10084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4000" dirty="0">
                <a:solidFill>
                  <a:srgbClr val="001D31"/>
                </a:solidFill>
                <a:latin typeface="Palatino Linotype" panose="02040502050505030304" pitchFamily="18" charset="0"/>
                <a:cs typeface="Palatino"/>
              </a:rPr>
              <a:t>Titel: 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3694113" y="1980000"/>
            <a:ext cx="2627313" cy="3246437"/>
          </a:xfrm>
          <a:prstGeom prst="rect">
            <a:avLst/>
          </a:prstGeom>
          <a:solidFill>
            <a:srgbClr val="88B9D2"/>
          </a:solidFill>
        </p:spPr>
        <p:txBody>
          <a:bodyPr/>
          <a:lstStyle>
            <a:lvl1pPr marL="0" indent="0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6696000" y="1982019"/>
            <a:ext cx="2627313" cy="1398587"/>
          </a:xfrm>
          <a:prstGeom prst="rect">
            <a:avLst/>
          </a:prstGeom>
          <a:solidFill>
            <a:srgbClr val="447B99">
              <a:alpha val="30196"/>
            </a:srgbClr>
          </a:solidFill>
        </p:spPr>
        <p:txBody>
          <a:bodyPr/>
          <a:lstStyle>
            <a:lvl1pPr marL="0" indent="0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9" name="Textplatzhalter 17"/>
          <p:cNvSpPr>
            <a:spLocks noGrp="1"/>
          </p:cNvSpPr>
          <p:nvPr>
            <p:ph type="body" sz="quarter" idx="14"/>
          </p:nvPr>
        </p:nvSpPr>
        <p:spPr>
          <a:xfrm>
            <a:off x="6698878" y="3638203"/>
            <a:ext cx="2627313" cy="2523605"/>
          </a:xfrm>
          <a:prstGeom prst="rect">
            <a:avLst/>
          </a:prstGeom>
          <a:solidFill>
            <a:srgbClr val="000000">
              <a:alpha val="50196"/>
            </a:srgbClr>
          </a:solidFill>
        </p:spPr>
        <p:txBody>
          <a:bodyPr/>
          <a:lstStyle>
            <a:lvl1pPr marL="0" indent="0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  <p:sp>
        <p:nvSpPr>
          <p:cNvPr id="21" name="Foliennummernplatzhalt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‹#›</a:t>
            </a:fld>
            <a:endParaRPr lang="de-AT" dirty="0"/>
          </a:p>
        </p:txBody>
      </p:sp>
      <p:pic>
        <p:nvPicPr>
          <p:cNvPr id="10" name="Bild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70788" y="504000"/>
            <a:ext cx="2514600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31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269" y="208373"/>
            <a:ext cx="6207067" cy="1260740"/>
          </a:xfrm>
          <a:prstGeom prst="rect">
            <a:avLst/>
          </a:prstGeom>
        </p:spPr>
        <p:txBody>
          <a:bodyPr lIns="100849" tIns="50425" rIns="100849" bIns="50425"/>
          <a:lstStyle/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4270" y="1765036"/>
            <a:ext cx="9076849" cy="4992179"/>
          </a:xfrm>
          <a:prstGeom prst="rect">
            <a:avLst/>
          </a:prstGeom>
        </p:spPr>
        <p:txBody>
          <a:bodyPr lIns="100849" tIns="50425" rIns="100849" bIns="50425"/>
          <a:lstStyle/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504270" y="6800991"/>
            <a:ext cx="2353257" cy="402736"/>
          </a:xfrm>
          <a:prstGeom prst="rect">
            <a:avLst/>
          </a:prstGeom>
        </p:spPr>
        <p:txBody>
          <a:bodyPr lIns="100849" tIns="50425" rIns="100849" bIns="50425"/>
          <a:lstStyle>
            <a:lvl1pPr>
              <a:defRPr/>
            </a:lvl1pPr>
          </a:lstStyle>
          <a:p>
            <a:pPr>
              <a:defRPr/>
            </a:pPr>
            <a:endParaRPr lang="de-DE" alt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6F1BE-2792-4074-9752-2883895705C0}" type="slidenum">
              <a:rPr lang="de-DE" altLang="de-DE"/>
              <a:pPr>
                <a:defRPr/>
              </a:pPr>
              <a:t>‹#›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42602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1442294" y="6876000"/>
            <a:ext cx="7917706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aseline="30000">
                <a:solidFill>
                  <a:schemeClr val="tx1"/>
                </a:solidFill>
              </a:defRPr>
            </a:lvl1pPr>
          </a:lstStyle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720000" y="6876000"/>
            <a:ext cx="684000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30000">
                <a:solidFill>
                  <a:schemeClr val="tx1"/>
                </a:solidFill>
              </a:defRPr>
            </a:lvl1pPr>
          </a:lstStyle>
          <a:p>
            <a:fld id="{2B2FB3C2-479D-452C-B7E2-165D2C7D907B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4265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dt="0"/>
  <p:txStyles>
    <p:titleStyle>
      <a:lvl1pPr algn="ctr" defTabSz="100849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184" indent="-378184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400" indent="-315154" algn="l" defTabSz="1008492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615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861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9106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3352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7598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1844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6090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246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492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738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984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1229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5475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9721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3967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696889" y="3206155"/>
            <a:ext cx="8640000" cy="20774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4500" dirty="0">
                <a:solidFill>
                  <a:srgbClr val="001D31"/>
                </a:solidFill>
                <a:latin typeface="+mj-lt"/>
                <a:cs typeface="Palatino"/>
              </a:rPr>
              <a:t>Оценка регулирующего воздействия в Австрии</a:t>
            </a:r>
            <a:endParaRPr lang="de-DE" sz="4500" dirty="0">
              <a:solidFill>
                <a:srgbClr val="001D31"/>
              </a:solidFill>
              <a:latin typeface="+mj-lt"/>
              <a:cs typeface="Palatino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03651" y="5958882"/>
            <a:ext cx="8640000" cy="3077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1600" b="1" dirty="0">
                <a:latin typeface="+mj-lt"/>
                <a:cs typeface="Tahoma"/>
              </a:rPr>
              <a:t>Андреас Фрайденегг</a:t>
            </a:r>
            <a:endParaRPr lang="de-DE" sz="1600" b="1" dirty="0">
              <a:latin typeface="+mj-lt"/>
              <a:cs typeface="Tahoma"/>
            </a:endParaRPr>
          </a:p>
          <a:p>
            <a:r>
              <a:rPr lang="ru-RU" sz="1600" dirty="0">
                <a:latin typeface="+mj-lt"/>
                <a:cs typeface="Tahoma"/>
              </a:rPr>
              <a:t>Генеральная дирекция по вопросам бюджета и государственных финансов </a:t>
            </a:r>
            <a:r>
              <a:rPr lang="de-DE" sz="1600" dirty="0">
                <a:latin typeface="+mj-lt"/>
                <a:cs typeface="Tahoma"/>
              </a:rPr>
              <a:t> </a:t>
            </a:r>
          </a:p>
          <a:p>
            <a:r>
              <a:rPr lang="ru-RU" sz="1600" dirty="0">
                <a:latin typeface="+mj-lt"/>
                <a:cs typeface="Tahoma"/>
              </a:rPr>
              <a:t>Департамент общих вопросов, координации и права</a:t>
            </a:r>
            <a:endParaRPr lang="de-DE" sz="1600" dirty="0">
              <a:latin typeface="+mj-lt"/>
              <a:cs typeface="Tahoma"/>
            </a:endParaRPr>
          </a:p>
        </p:txBody>
      </p:sp>
      <p:sp>
        <p:nvSpPr>
          <p:cNvPr id="9" name="Textfeld 8"/>
          <p:cNvSpPr txBox="1">
            <a:spLocks/>
          </p:cNvSpPr>
          <p:nvPr/>
        </p:nvSpPr>
        <p:spPr>
          <a:xfrm>
            <a:off x="720000" y="7049940"/>
            <a:ext cx="8640000" cy="2285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DE" sz="1000" dirty="0">
                <a:latin typeface="Tahoma"/>
                <a:cs typeface="Tahoma"/>
              </a:rPr>
              <a:t>PEMPAL Workshop, Vienna, March 13th, 2018</a:t>
            </a:r>
          </a:p>
        </p:txBody>
      </p:sp>
    </p:spTree>
    <p:extLst>
      <p:ext uri="{BB962C8B-B14F-4D97-AF65-F5344CB8AC3E}">
        <p14:creationId xmlns:p14="http://schemas.microsoft.com/office/powerpoint/2010/main" val="2261459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>
            <a:normAutofit/>
          </a:bodyPr>
          <a:lstStyle/>
          <a:p>
            <a:r>
              <a:rPr lang="ru-RU" dirty="0"/>
              <a:t>Анализ ОРВ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720726" y="1979999"/>
            <a:ext cx="8639175" cy="5138090"/>
          </a:xfrm>
        </p:spPr>
        <p:txBody>
          <a:bodyPr lIns="100849" tIns="50425" rIns="100849" bIns="50425">
            <a:normAutofit fontScale="92500"/>
          </a:bodyPr>
          <a:lstStyle/>
          <a:p>
            <a:r>
              <a:rPr lang="ru-RU" sz="2600" dirty="0"/>
              <a:t>Возникают ли последствия для государственных бюджетов</a:t>
            </a:r>
            <a:r>
              <a:rPr lang="de-DE" sz="2600" dirty="0"/>
              <a:t>?</a:t>
            </a:r>
          </a:p>
          <a:p>
            <a:r>
              <a:rPr lang="ru-RU" sz="2600" dirty="0"/>
              <a:t>Была ли проведена их полная и достоверная оценка</a:t>
            </a:r>
            <a:r>
              <a:rPr lang="de-DE" sz="2600" dirty="0"/>
              <a:t>?</a:t>
            </a:r>
          </a:p>
          <a:p>
            <a:r>
              <a:rPr lang="ru-RU" sz="2600" dirty="0"/>
              <a:t>Являются ли расчеты и модели понятными, доступными проверке и сопоставимыми</a:t>
            </a:r>
            <a:r>
              <a:rPr lang="de-DE" sz="2600" dirty="0"/>
              <a:t>? </a:t>
            </a:r>
            <a:r>
              <a:rPr lang="ru-RU" sz="2600" dirty="0"/>
              <a:t>Откуда берутся данные</a:t>
            </a:r>
            <a:r>
              <a:rPr lang="de-DE" sz="2600" dirty="0"/>
              <a:t>?</a:t>
            </a:r>
          </a:p>
          <a:p>
            <a:r>
              <a:rPr lang="ru-RU" sz="2600" dirty="0"/>
              <a:t>Противоречит ли ОРВ данным и/или прошлому опыту, связанному с актуальной темой</a:t>
            </a:r>
            <a:r>
              <a:rPr lang="de-DE" sz="2600" dirty="0"/>
              <a:t>?</a:t>
            </a:r>
          </a:p>
          <a:p>
            <a:r>
              <a:rPr lang="ru-RU" sz="2600" dirty="0"/>
              <a:t>Как и где будут покрываться издержки </a:t>
            </a:r>
            <a:r>
              <a:rPr lang="de-DE" sz="2600" dirty="0"/>
              <a:t>(</a:t>
            </a:r>
            <a:r>
              <a:rPr lang="ru-RU" sz="2600" dirty="0"/>
              <a:t>в каком детальном бюджете</a:t>
            </a:r>
            <a:r>
              <a:rPr lang="de-DE" sz="2600" dirty="0"/>
              <a:t>?)</a:t>
            </a:r>
          </a:p>
          <a:p>
            <a:r>
              <a:rPr lang="ru-RU" sz="2600" dirty="0"/>
              <a:t>Как насчет экономии</a:t>
            </a:r>
            <a:r>
              <a:rPr lang="de-DE" sz="2600" dirty="0"/>
              <a:t>?</a:t>
            </a:r>
            <a:endParaRPr lang="de-AT" sz="26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97096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ru-RU" dirty="0"/>
              <a:t>ОРВ и бюрократические издержки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720000" y="2126035"/>
            <a:ext cx="8639175" cy="4500000"/>
          </a:xfrm>
        </p:spPr>
        <p:txBody>
          <a:bodyPr lIns="100849" tIns="50425" rIns="100849" bIns="50425">
            <a:normAutofit fontScale="85000" lnSpcReduction="10000"/>
          </a:bodyPr>
          <a:lstStyle/>
          <a:p>
            <a:r>
              <a:rPr lang="ru-RU" sz="2600" dirty="0"/>
              <a:t>Новые регулирующие нормы нередко приводят к усилению регуляторного бремени как для граждан, так и для и предприятий </a:t>
            </a:r>
            <a:endParaRPr lang="de-DE" sz="2600" dirty="0"/>
          </a:p>
          <a:p>
            <a:r>
              <a:rPr lang="ru-RU" sz="2600" dirty="0"/>
              <a:t>Оценивается </a:t>
            </a:r>
            <a:r>
              <a:rPr lang="ru-RU" sz="2600" b="1" dirty="0"/>
              <a:t>время, необходимое для соблюдения норм регулирования</a:t>
            </a:r>
            <a:r>
              <a:rPr lang="ru-RU" sz="2600" dirty="0"/>
              <a:t> </a:t>
            </a:r>
            <a:r>
              <a:rPr lang="de-DE" sz="2600" dirty="0"/>
              <a:t>(</a:t>
            </a:r>
            <a:r>
              <a:rPr lang="ru-RU" sz="2600" dirty="0"/>
              <a:t>«информационные требования»)</a:t>
            </a:r>
            <a:endParaRPr lang="de-DE" sz="2600" dirty="0"/>
          </a:p>
          <a:p>
            <a:r>
              <a:rPr lang="ru-RU" sz="2600" dirty="0"/>
              <a:t>Затрачиваемое время преобразуется в финансовые затраты с использованием средней зарплаты в час</a:t>
            </a:r>
            <a:endParaRPr lang="de-DE" sz="2600" dirty="0"/>
          </a:p>
          <a:p>
            <a:r>
              <a:rPr lang="ru-RU" sz="2600" dirty="0"/>
              <a:t>Не подлежат измерению</a:t>
            </a:r>
            <a:r>
              <a:rPr lang="de-DE" sz="2600" dirty="0"/>
              <a:t>:</a:t>
            </a:r>
            <a:r>
              <a:rPr lang="ru-RU" sz="2600" dirty="0"/>
              <a:t> прямые издержки для предприятий или граждан </a:t>
            </a:r>
            <a:r>
              <a:rPr lang="de-DE" sz="2600" dirty="0"/>
              <a:t>(</a:t>
            </a:r>
            <a:r>
              <a:rPr lang="ru-RU" sz="2600" dirty="0"/>
              <a:t>например, административная плата</a:t>
            </a:r>
            <a:r>
              <a:rPr lang="de-DE" sz="2600" dirty="0"/>
              <a:t>)</a:t>
            </a:r>
          </a:p>
          <a:p>
            <a:r>
              <a:rPr lang="ru-RU" sz="2600" dirty="0"/>
              <a:t>Цель</a:t>
            </a:r>
            <a:r>
              <a:rPr lang="de-DE" sz="2600" dirty="0"/>
              <a:t>: </a:t>
            </a:r>
            <a:r>
              <a:rPr lang="ru-RU" sz="2600" dirty="0"/>
              <a:t>повышение прозрачности и осведомленности </a:t>
            </a:r>
            <a:endParaRPr lang="de-DE" sz="2600" dirty="0"/>
          </a:p>
          <a:p>
            <a:endParaRPr lang="de-AT" sz="26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16928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674521" y="366923"/>
            <a:ext cx="6552008" cy="720000"/>
          </a:xfrm>
        </p:spPr>
        <p:txBody>
          <a:bodyPr lIns="100849" tIns="50425" rIns="100849" bIns="50425"/>
          <a:lstStyle/>
          <a:p>
            <a:r>
              <a:rPr lang="ru-RU" dirty="0"/>
              <a:t>ОРВ и дерегулирование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720825" y="1982019"/>
            <a:ext cx="8639175" cy="4500000"/>
          </a:xfrm>
        </p:spPr>
        <p:txBody>
          <a:bodyPr lIns="100849" tIns="50425" rIns="100849" bIns="50425">
            <a:normAutofit fontScale="85000" lnSpcReduction="20000"/>
          </a:bodyPr>
          <a:lstStyle/>
          <a:p>
            <a:r>
              <a:rPr lang="ru-RU" sz="3100" dirty="0"/>
              <a:t>Закон о принципах дерегулирования </a:t>
            </a:r>
            <a:r>
              <a:rPr lang="de-DE" sz="3100" dirty="0"/>
              <a:t>(</a:t>
            </a:r>
            <a:r>
              <a:rPr lang="ru-RU" sz="3100" dirty="0"/>
              <a:t>вступил в силу с 1 июля </a:t>
            </a:r>
            <a:r>
              <a:rPr lang="de-DE" sz="3100" dirty="0"/>
              <a:t>2017</a:t>
            </a:r>
            <a:r>
              <a:rPr lang="ru-RU" sz="3100" dirty="0"/>
              <a:t> г.</a:t>
            </a:r>
            <a:r>
              <a:rPr lang="de-DE" sz="3100" dirty="0"/>
              <a:t>)</a:t>
            </a:r>
          </a:p>
          <a:p>
            <a:r>
              <a:rPr lang="ru-RU" sz="3100" dirty="0"/>
              <a:t>Документ заменяет собой утративший силу документ </a:t>
            </a:r>
          </a:p>
          <a:p>
            <a:r>
              <a:rPr lang="ru-RU" sz="3100" dirty="0"/>
              <a:t>Положение об истечении срока действия</a:t>
            </a:r>
            <a:endParaRPr lang="de-DE" sz="3100" dirty="0"/>
          </a:p>
          <a:p>
            <a:r>
              <a:rPr lang="ru-RU" sz="3100" dirty="0"/>
              <a:t>Никакого «приукрашивания»</a:t>
            </a:r>
            <a:endParaRPr lang="de-DE" sz="31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3100" b="1" dirty="0"/>
              <a:t>Где применимо</a:t>
            </a:r>
            <a:endParaRPr lang="de-DE" sz="3100" b="1" dirty="0"/>
          </a:p>
          <a:p>
            <a:r>
              <a:rPr lang="ru-RU" sz="3100" dirty="0"/>
              <a:t>Мы указываем на эти принципы в нашем анализе доклада об ОРВ – особенно в части бюрократических издержек </a:t>
            </a:r>
            <a:endParaRPr lang="de-DE" sz="3100" dirty="0"/>
          </a:p>
          <a:p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87004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>
            <a:noAutofit/>
          </a:bodyPr>
          <a:lstStyle/>
          <a:p>
            <a:r>
              <a:rPr lang="ru-RU" dirty="0"/>
              <a:t>Наш опыт: извлеченные уроки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674521" y="1876007"/>
            <a:ext cx="9087248" cy="4500000"/>
          </a:xfrm>
        </p:spPr>
        <p:txBody>
          <a:bodyPr lIns="100849" tIns="50425" rIns="100849" bIns="50425">
            <a:normAutofit fontScale="77500" lnSpcReduction="20000"/>
          </a:bodyPr>
          <a:lstStyle/>
          <a:p>
            <a:r>
              <a:rPr lang="ru-RU" sz="2600" dirty="0"/>
              <a:t>Качество докладов об ОРВ меняется</a:t>
            </a:r>
            <a:endParaRPr lang="de-DE" sz="2600" dirty="0"/>
          </a:p>
          <a:p>
            <a:r>
              <a:rPr lang="ru-RU" sz="2600" dirty="0"/>
              <a:t>Тенденция</a:t>
            </a:r>
            <a:r>
              <a:rPr lang="de-DE" sz="2600" dirty="0"/>
              <a:t>: </a:t>
            </a:r>
            <a:r>
              <a:rPr lang="ru-RU" sz="2600" dirty="0"/>
              <a:t>качество докладов об ОРВ значительно улучшилось с </a:t>
            </a:r>
            <a:r>
              <a:rPr lang="de-DE" sz="2600" dirty="0"/>
              <a:t>2013</a:t>
            </a:r>
            <a:r>
              <a:rPr lang="ru-RU" sz="2600" dirty="0"/>
              <a:t> г.</a:t>
            </a:r>
            <a:endParaRPr lang="de-AT" sz="2600" dirty="0"/>
          </a:p>
          <a:p>
            <a:r>
              <a:rPr lang="de-DE" sz="2600" dirty="0"/>
              <a:t>2016</a:t>
            </a:r>
            <a:r>
              <a:rPr lang="ru-RU" sz="2600" dirty="0"/>
              <a:t> г.</a:t>
            </a:r>
            <a:r>
              <a:rPr lang="de-DE" sz="2600" dirty="0"/>
              <a:t>: </a:t>
            </a:r>
            <a:r>
              <a:rPr lang="ru-RU" sz="2600" dirty="0"/>
              <a:t>в </a:t>
            </a:r>
            <a:r>
              <a:rPr lang="de-DE" sz="2600" dirty="0"/>
              <a:t>74% </a:t>
            </a:r>
            <a:r>
              <a:rPr lang="ru-RU" sz="2600" dirty="0"/>
              <a:t>случаях Счетная плата считает качество ОРВ </a:t>
            </a:r>
            <a:r>
              <a:rPr lang="de-DE" sz="2600" dirty="0"/>
              <a:t>(</a:t>
            </a:r>
            <a:r>
              <a:rPr lang="ru-RU" sz="2600" dirty="0"/>
              <a:t>оценка финансового воздействия) «хорошим» или «очень хорошим» по сравнению с </a:t>
            </a:r>
            <a:r>
              <a:rPr lang="de-DE" sz="2600" dirty="0"/>
              <a:t>61% </a:t>
            </a:r>
            <a:r>
              <a:rPr lang="ru-RU" sz="2600" dirty="0"/>
              <a:t>всех случаев в </a:t>
            </a:r>
            <a:r>
              <a:rPr lang="de-DE" sz="2600" dirty="0"/>
              <a:t>2015</a:t>
            </a:r>
            <a:r>
              <a:rPr lang="ru-RU" sz="2600" dirty="0"/>
              <a:t> г.</a:t>
            </a:r>
            <a:endParaRPr lang="de-DE" sz="2600" dirty="0"/>
          </a:p>
          <a:p>
            <a:r>
              <a:rPr lang="ru-RU" sz="2600" dirty="0"/>
              <a:t>Проводимая Минфином оценка докладов об ОРВ влечет за собой повсеместное улучшение ситуации</a:t>
            </a:r>
            <a:endParaRPr lang="de-DE" sz="2600" dirty="0"/>
          </a:p>
          <a:p>
            <a:r>
              <a:rPr lang="ru-RU" sz="2600" dirty="0"/>
              <a:t>Другие министерства иногда пренебрегают таким аспектом воздействия, как «бюрократические издержки» </a:t>
            </a:r>
            <a:endParaRPr lang="de-DE" sz="2600" dirty="0"/>
          </a:p>
          <a:p>
            <a:r>
              <a:rPr lang="ru-RU" sz="2600" dirty="0"/>
              <a:t>Влияние ОРВ на дискуссию о государственной политике все еще низкое </a:t>
            </a:r>
            <a:endParaRPr lang="de-DE" sz="2600" dirty="0"/>
          </a:p>
          <a:p>
            <a:endParaRPr lang="de-AT" sz="26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45154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ru-RU" dirty="0"/>
              <a:t>Трудности и следующие шаги</a:t>
            </a:r>
          </a:p>
          <a:p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 lIns="100849" tIns="50425" rIns="100849" bIns="50425">
            <a:normAutofit fontScale="92500" lnSpcReduction="10000"/>
          </a:bodyPr>
          <a:lstStyle/>
          <a:p>
            <a:r>
              <a:rPr lang="ru-RU" sz="2600" dirty="0"/>
              <a:t>Повышение качества ОРВ</a:t>
            </a:r>
            <a:endParaRPr lang="de-AT" sz="2600" dirty="0"/>
          </a:p>
          <a:p>
            <a:r>
              <a:rPr lang="ru-RU" sz="2600" dirty="0"/>
              <a:t>Дальнейшее расширение сферы применения ОРВ для целей «качественного государственного управления» и «улучшение регулирования» </a:t>
            </a:r>
            <a:r>
              <a:rPr lang="de-DE" sz="2600" dirty="0"/>
              <a:t> </a:t>
            </a:r>
          </a:p>
          <a:p>
            <a:r>
              <a:rPr lang="ru-RU" sz="2600" dirty="0"/>
              <a:t>Укрепление роли ОРВ при проведении дискуссий о государственной политике </a:t>
            </a:r>
            <a:endParaRPr lang="de-DE" sz="2600" dirty="0"/>
          </a:p>
          <a:p>
            <a:r>
              <a:rPr lang="ru-RU" sz="2600" dirty="0"/>
              <a:t>Оптимизация нормативно-правовой базы и сферы применения ОРВ </a:t>
            </a:r>
            <a:r>
              <a:rPr lang="de-DE" sz="2600" dirty="0"/>
              <a:t>(</a:t>
            </a:r>
            <a:r>
              <a:rPr lang="ru-RU" sz="2600" dirty="0"/>
              <a:t>охват государственных предприятий</a:t>
            </a:r>
            <a:r>
              <a:rPr lang="de-DE" sz="2600" dirty="0"/>
              <a:t>)</a:t>
            </a:r>
          </a:p>
          <a:p>
            <a:r>
              <a:rPr lang="ru-RU" sz="2600" dirty="0"/>
              <a:t>Разработка нового </a:t>
            </a:r>
            <a:r>
              <a:rPr lang="de-DE" sz="2600" dirty="0"/>
              <a:t>IT-</a:t>
            </a:r>
            <a:r>
              <a:rPr lang="ru-RU" sz="2600" dirty="0"/>
              <a:t>инструмента </a:t>
            </a:r>
            <a:r>
              <a:rPr lang="de-DE" sz="2600" dirty="0"/>
              <a:t>(</a:t>
            </a:r>
            <a:r>
              <a:rPr lang="ru-RU" sz="2600" dirty="0"/>
              <a:t>на основе интернета</a:t>
            </a:r>
            <a:r>
              <a:rPr lang="de-DE" sz="2600" dirty="0"/>
              <a:t>)</a:t>
            </a:r>
          </a:p>
          <a:p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45419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802334" y="2486075"/>
            <a:ext cx="6552008" cy="3018169"/>
          </a:xfrm>
        </p:spPr>
        <p:txBody>
          <a:bodyPr lIns="100849" tIns="50425" rIns="100849" bIns="50425">
            <a:normAutofit/>
          </a:bodyPr>
          <a:lstStyle/>
          <a:p>
            <a:pPr algn="ctr"/>
            <a:r>
              <a:rPr lang="ru-RU" dirty="0"/>
              <a:t>Спасибо за внимание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4322614" y="4574307"/>
            <a:ext cx="5626162" cy="2541616"/>
          </a:xfrm>
        </p:spPr>
        <p:txBody>
          <a:bodyPr lIns="100849" tIns="50425" rIns="100849" bIns="50425">
            <a:normAutofit fontScale="77500" lnSpcReduction="20000"/>
          </a:bodyPr>
          <a:lstStyle/>
          <a:p>
            <a:pPr marL="0" indent="0">
              <a:buNone/>
            </a:pPr>
            <a:r>
              <a:rPr lang="ru-RU" sz="2100" b="1" dirty="0">
                <a:latin typeface="+mj-lt"/>
                <a:cs typeface="Tahoma"/>
              </a:rPr>
              <a:t>Андреас Фрайденегг</a:t>
            </a:r>
            <a:endParaRPr lang="de-DE" sz="2100" b="1" dirty="0">
              <a:latin typeface="+mj-lt"/>
              <a:cs typeface="Tahoma"/>
            </a:endParaRPr>
          </a:p>
          <a:p>
            <a:pPr marL="0" indent="0">
              <a:buNone/>
            </a:pPr>
            <a:r>
              <a:rPr lang="ru-RU" sz="2100" dirty="0">
                <a:latin typeface="+mj-lt"/>
                <a:cs typeface="Tahoma"/>
              </a:rPr>
              <a:t>Генеральная дирекция по вопросам бюджета и государственных финансов </a:t>
            </a:r>
            <a:r>
              <a:rPr lang="de-DE" sz="2100" dirty="0">
                <a:latin typeface="+mj-lt"/>
                <a:cs typeface="Tahoma"/>
              </a:rPr>
              <a:t> </a:t>
            </a:r>
          </a:p>
          <a:p>
            <a:pPr marL="0" indent="0">
              <a:buNone/>
            </a:pPr>
            <a:r>
              <a:rPr lang="ru-RU" sz="2100" dirty="0">
                <a:latin typeface="+mj-lt"/>
                <a:cs typeface="Tahoma"/>
              </a:rPr>
              <a:t>Департамент общих вопросов, координации и права</a:t>
            </a:r>
            <a:endParaRPr lang="de-DE" sz="2100" dirty="0">
              <a:latin typeface="+mj-lt"/>
              <a:cs typeface="Tahoma"/>
            </a:endParaRPr>
          </a:p>
          <a:p>
            <a:pPr marL="0" indent="0">
              <a:buNone/>
            </a:pPr>
            <a:r>
              <a:rPr lang="de-DE" sz="2100" dirty="0">
                <a:latin typeface="+mj-lt"/>
                <a:cs typeface="Tahoma"/>
              </a:rPr>
              <a:t>Himmelpfortgasse 9</a:t>
            </a:r>
          </a:p>
          <a:p>
            <a:pPr marL="0" indent="0">
              <a:buNone/>
            </a:pPr>
            <a:r>
              <a:rPr lang="de-DE" sz="2000" dirty="0">
                <a:latin typeface="+mj-lt"/>
                <a:cs typeface="Tahoma"/>
              </a:rPr>
              <a:t>1010 Vienna</a:t>
            </a:r>
          </a:p>
          <a:p>
            <a:pPr marL="0" indent="0">
              <a:buNone/>
            </a:pPr>
            <a:r>
              <a:rPr lang="de-DE" sz="2000" dirty="0">
                <a:latin typeface="+mj-lt"/>
                <a:cs typeface="Tahoma"/>
              </a:rPr>
              <a:t>+43/1/51433-502029</a:t>
            </a:r>
          </a:p>
          <a:p>
            <a:pPr marL="0" indent="0">
              <a:buNone/>
            </a:pPr>
            <a:r>
              <a:rPr lang="de-DE" sz="2000" dirty="0">
                <a:latin typeface="+mj-lt"/>
                <a:cs typeface="Tahoma"/>
              </a:rPr>
              <a:t>andreas.fraydenegg@bmf.gv.at</a:t>
            </a:r>
          </a:p>
          <a:p>
            <a:pPr marL="0" indent="0">
              <a:buNone/>
            </a:pPr>
            <a:endParaRPr lang="de-DE" sz="2200" dirty="0">
              <a:latin typeface="Tahoma"/>
              <a:cs typeface="Tahoma"/>
            </a:endParaRPr>
          </a:p>
          <a:p>
            <a:pPr marL="0" indent="0">
              <a:buNone/>
            </a:pPr>
            <a:endParaRPr lang="de-AT" sz="32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6134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1"/>
          <p:cNvSpPr>
            <a:spLocks noGrp="1"/>
          </p:cNvSpPr>
          <p:nvPr>
            <p:ph type="title" idx="4294967295"/>
          </p:nvPr>
        </p:nvSpPr>
        <p:spPr>
          <a:xfrm>
            <a:off x="0" y="325835"/>
            <a:ext cx="6347142" cy="1260475"/>
          </a:xfrm>
          <a:prstGeom prst="rect">
            <a:avLst/>
          </a:prstGeom>
        </p:spPr>
        <p:txBody>
          <a:bodyPr/>
          <a:lstStyle/>
          <a:p>
            <a:r>
              <a:rPr lang="ru-RU" altLang="de-DE" sz="4000" dirty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Оценка регулирующего воздействия (ОРВ) в Австрии</a:t>
            </a:r>
            <a:endParaRPr lang="de-AT" altLang="de-DE" sz="4000" dirty="0">
              <a:solidFill>
                <a:srgbClr val="001D31"/>
              </a:solidFill>
              <a:latin typeface="Palatino Linotype" panose="02040502050505030304" pitchFamily="18" charset="0"/>
              <a:ea typeface="+mn-ea"/>
              <a:cs typeface="Palatino"/>
            </a:endParaRP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H="1" flipV="1">
            <a:off x="2582631" y="2903203"/>
            <a:ext cx="4822076" cy="399234"/>
          </a:xfrm>
          <a:prstGeom prst="line">
            <a:avLst/>
          </a:prstGeom>
          <a:noFill/>
          <a:ln w="19050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V="1">
            <a:off x="5091720" y="2314859"/>
            <a:ext cx="0" cy="766950"/>
          </a:xfrm>
          <a:prstGeom prst="line">
            <a:avLst/>
          </a:prstGeom>
          <a:noFill/>
          <a:ln w="9525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V="1">
            <a:off x="1551329" y="2883943"/>
            <a:ext cx="1026048" cy="2257074"/>
          </a:xfrm>
          <a:prstGeom prst="line">
            <a:avLst/>
          </a:prstGeom>
          <a:noFill/>
          <a:ln w="19050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 rot="7800000" flipV="1">
            <a:off x="2607992" y="2891882"/>
            <a:ext cx="1026102" cy="2256956"/>
          </a:xfrm>
          <a:prstGeom prst="line">
            <a:avLst/>
          </a:prstGeom>
          <a:noFill/>
          <a:ln w="19050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6376907" y="3281425"/>
            <a:ext cx="1026048" cy="2257075"/>
          </a:xfrm>
          <a:prstGeom prst="line">
            <a:avLst/>
          </a:prstGeom>
          <a:noFill/>
          <a:ln w="19050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rot="7800000" flipV="1">
            <a:off x="7433570" y="3289364"/>
            <a:ext cx="1026102" cy="2256956"/>
          </a:xfrm>
          <a:prstGeom prst="line">
            <a:avLst/>
          </a:prstGeom>
          <a:noFill/>
          <a:ln w="19050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1551329" y="4990429"/>
            <a:ext cx="2111628" cy="299426"/>
          </a:xfrm>
          <a:prstGeom prst="ellipse">
            <a:avLst/>
          </a:prstGeom>
          <a:solidFill>
            <a:srgbClr val="AF0917"/>
          </a:solidFill>
          <a:ln>
            <a:noFill/>
          </a:ln>
          <a:effectLst>
            <a:prstShdw prst="shdw17" dist="17961" dir="2700000">
              <a:srgbClr val="69050E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200" b="0" dirty="0">
              <a:latin typeface="Arial" charset="0"/>
              <a:cs typeface="Arial" charset="0"/>
            </a:endParaRP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6347142" y="5387912"/>
            <a:ext cx="2111628" cy="299425"/>
          </a:xfrm>
          <a:prstGeom prst="ellipse">
            <a:avLst/>
          </a:prstGeom>
          <a:solidFill>
            <a:srgbClr val="AF0917"/>
          </a:solidFill>
          <a:ln>
            <a:noFill/>
          </a:ln>
          <a:effectLst>
            <a:prstShdw prst="shdw17" dist="17961" dir="2700000">
              <a:srgbClr val="69050E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200" b="0" dirty="0">
              <a:latin typeface="Arial" charset="0"/>
              <a:cs typeface="Arial" charset="0"/>
            </a:endParaRPr>
          </a:p>
        </p:txBody>
      </p:sp>
      <p:sp>
        <p:nvSpPr>
          <p:cNvPr id="28684" name="AutoShape 14"/>
          <p:cNvSpPr>
            <a:spLocks noChangeArrowheads="1"/>
          </p:cNvSpPr>
          <p:nvPr/>
        </p:nvSpPr>
        <p:spPr bwMode="auto">
          <a:xfrm>
            <a:off x="6816392" y="4846844"/>
            <a:ext cx="1337715" cy="63562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de-DE" sz="1400" dirty="0">
                <a:latin typeface="Arial" charset="0"/>
                <a:cs typeface="Arial" charset="0"/>
              </a:rPr>
              <a:t>Результаты</a:t>
            </a:r>
            <a:r>
              <a:rPr lang="ru-RU" altLang="de-DE" sz="1800" dirty="0">
                <a:latin typeface="Arial" charset="0"/>
                <a:cs typeface="Arial" charset="0"/>
              </a:rPr>
              <a:t> </a:t>
            </a:r>
            <a:endParaRPr lang="de-AT" altLang="de-DE" sz="1800" dirty="0">
              <a:latin typeface="Arial" charset="0"/>
              <a:cs typeface="Arial" charset="0"/>
            </a:endParaRPr>
          </a:p>
        </p:txBody>
      </p:sp>
      <p:sp>
        <p:nvSpPr>
          <p:cNvPr id="28685" name="AutoShape 16"/>
          <p:cNvSpPr>
            <a:spLocks noChangeArrowheads="1"/>
          </p:cNvSpPr>
          <p:nvPr/>
        </p:nvSpPr>
        <p:spPr bwMode="auto">
          <a:xfrm>
            <a:off x="6966973" y="4179703"/>
            <a:ext cx="1010289" cy="63562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de-DE" sz="1400" b="0" dirty="0">
                <a:latin typeface="Arial" charset="0"/>
                <a:cs typeface="Arial" charset="0"/>
              </a:rPr>
              <a:t>Желательное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de-DE" sz="1400" b="0" dirty="0">
                <a:latin typeface="Arial" charset="0"/>
                <a:cs typeface="Arial" charset="0"/>
              </a:rPr>
              <a:t>воздействие</a:t>
            </a:r>
            <a:endParaRPr lang="en-US" altLang="de-DE" sz="1400" b="0" dirty="0"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de-DE" sz="1800" b="0" dirty="0">
              <a:latin typeface="Arial" charset="0"/>
              <a:cs typeface="Arial" charset="0"/>
            </a:endParaRPr>
          </a:p>
        </p:txBody>
      </p:sp>
      <p:sp>
        <p:nvSpPr>
          <p:cNvPr id="28686" name="AutoShape 12"/>
          <p:cNvSpPr>
            <a:spLocks noChangeArrowheads="1"/>
          </p:cNvSpPr>
          <p:nvPr/>
        </p:nvSpPr>
        <p:spPr bwMode="auto">
          <a:xfrm>
            <a:off x="1855992" y="4503643"/>
            <a:ext cx="1512808" cy="63562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de-DE" sz="1400" dirty="0">
                <a:latin typeface="Arial" charset="0"/>
                <a:cs typeface="Arial" charset="0"/>
              </a:rPr>
              <a:t>Затраты</a:t>
            </a:r>
            <a:endParaRPr lang="en-US" altLang="de-DE" sz="1400" dirty="0">
              <a:latin typeface="Arial" charset="0"/>
              <a:cs typeface="Arial" charset="0"/>
            </a:endParaRPr>
          </a:p>
        </p:txBody>
      </p:sp>
      <p:sp>
        <p:nvSpPr>
          <p:cNvPr id="28687" name="AutoShape 13"/>
          <p:cNvSpPr>
            <a:spLocks noChangeArrowheads="1"/>
          </p:cNvSpPr>
          <p:nvPr/>
        </p:nvSpPr>
        <p:spPr bwMode="auto">
          <a:xfrm>
            <a:off x="1994317" y="3840004"/>
            <a:ext cx="1178379" cy="63562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de-DE" sz="1400" b="0" dirty="0">
                <a:latin typeface="Arial" charset="0"/>
                <a:cs typeface="Arial" charset="0"/>
              </a:rPr>
              <a:t>Нежелательное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de-DE" sz="1400" b="0" dirty="0">
                <a:latin typeface="Arial" charset="0"/>
                <a:cs typeface="Arial" charset="0"/>
              </a:rPr>
              <a:t>воздействие</a:t>
            </a:r>
            <a:endParaRPr lang="en-US" altLang="de-DE" sz="1400" b="0" dirty="0">
              <a:latin typeface="Arial" charset="0"/>
              <a:cs typeface="Arial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9899070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 idx="4294967295"/>
          </p:nvPr>
        </p:nvSpPr>
        <p:spPr>
          <a:xfrm>
            <a:off x="16045" y="469851"/>
            <a:ext cx="6207125" cy="1260475"/>
          </a:xfrm>
          <a:prstGeom prst="rect">
            <a:avLst/>
          </a:prstGeom>
        </p:spPr>
        <p:txBody>
          <a:bodyPr/>
          <a:lstStyle/>
          <a:p>
            <a:r>
              <a:rPr lang="ru-RU" altLang="de-DE" sz="4000" dirty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Сфера применения ОРВ</a:t>
            </a:r>
            <a:endParaRPr lang="en-US" altLang="de-DE" sz="4000" dirty="0">
              <a:solidFill>
                <a:srgbClr val="001D31"/>
              </a:solidFill>
              <a:latin typeface="Palatino Linotype" panose="02040502050505030304" pitchFamily="18" charset="0"/>
              <a:ea typeface="+mn-ea"/>
              <a:cs typeface="Palatino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578198" y="2414067"/>
            <a:ext cx="9075142" cy="424847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400" dirty="0"/>
              <a:t>Обязательно в отношении всех новых законов, постановлений, международных договоров – национальное законодательство и законы ЕС</a:t>
            </a:r>
            <a:endParaRPr lang="en-US" sz="2400" dirty="0"/>
          </a:p>
          <a:p>
            <a:pPr>
              <a:defRPr/>
            </a:pPr>
            <a:r>
              <a:rPr lang="ru-RU" sz="2400" dirty="0"/>
              <a:t>Крупные проекты </a:t>
            </a:r>
            <a:r>
              <a:rPr lang="en-US" sz="2400" dirty="0"/>
              <a:t>(</a:t>
            </a:r>
            <a:r>
              <a:rPr lang="ru-RU" sz="2400" dirty="0"/>
              <a:t>например, закупки, строительные проекты</a:t>
            </a:r>
            <a:r>
              <a:rPr lang="en-US" sz="2400" dirty="0"/>
              <a:t>)</a:t>
            </a:r>
            <a:r>
              <a:rPr lang="ru-RU" sz="2400" dirty="0"/>
              <a:t> в зависимости от финансового воздействия</a:t>
            </a:r>
            <a:endParaRPr lang="en-US" sz="2400" dirty="0"/>
          </a:p>
          <a:p>
            <a:pPr>
              <a:defRPr/>
            </a:pPr>
            <a:r>
              <a:rPr lang="ru-RU" sz="2400" dirty="0"/>
              <a:t>Проводится ответственным органом</a:t>
            </a:r>
            <a:endParaRPr lang="en-US" sz="2400" dirty="0"/>
          </a:p>
          <a:p>
            <a:pPr>
              <a:defRPr/>
            </a:pPr>
            <a:r>
              <a:rPr lang="ru-RU" sz="2400" dirty="0"/>
              <a:t>Детальная оценка проводится только в случае существенного воздействия</a:t>
            </a:r>
            <a:endParaRPr lang="en-US" sz="2400" dirty="0"/>
          </a:p>
          <a:p>
            <a:pPr>
              <a:defRPr/>
            </a:pPr>
            <a:r>
              <a:rPr lang="ru-RU" sz="2400" dirty="0"/>
              <a:t>Внутренняя оценка в течение 5 лет</a:t>
            </a: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2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5786006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/>
          <p:cNvSpPr>
            <a:spLocks noGrp="1"/>
          </p:cNvSpPr>
          <p:nvPr>
            <p:ph type="title" idx="4294967295"/>
          </p:nvPr>
        </p:nvSpPr>
        <p:spPr>
          <a:xfrm>
            <a:off x="0" y="325835"/>
            <a:ext cx="6207125" cy="1260475"/>
          </a:xfrm>
          <a:prstGeom prst="rect">
            <a:avLst/>
          </a:prstGeom>
        </p:spPr>
        <p:txBody>
          <a:bodyPr/>
          <a:lstStyle/>
          <a:p>
            <a:r>
              <a:rPr lang="ru-RU" altLang="de-DE" sz="4000" dirty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Семь шагов к ОРВ</a:t>
            </a:r>
            <a:endParaRPr lang="de-AT" altLang="de-DE" dirty="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290166" y="1815860"/>
            <a:ext cx="5750072" cy="4992688"/>
          </a:xfrm>
          <a:prstGeom prst="rect">
            <a:avLst/>
          </a:prstGeom>
        </p:spPr>
        <p:txBody>
          <a:bodyPr/>
          <a:lstStyle/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 b="0" dirty="0">
                <a:ea typeface="ＭＳ Ｐゴシック" charset="0"/>
              </a:rPr>
              <a:t>Анализ проблемы</a:t>
            </a:r>
            <a:endParaRPr lang="en-GB" sz="2800" b="0" dirty="0">
              <a:ea typeface="ＭＳ Ｐゴシック" charset="0"/>
            </a:endParaRP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 b="0" dirty="0">
                <a:ea typeface="ＭＳ Ｐゴシック" charset="0"/>
              </a:rPr>
              <a:t>Заявление о конечных результатах</a:t>
            </a:r>
            <a:endParaRPr lang="de-AT" sz="2800" b="0" dirty="0">
              <a:ea typeface="ＭＳ Ｐゴシック" charset="0"/>
            </a:endParaRP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 dirty="0">
                <a:ea typeface="ＭＳ Ｐゴシック" charset="0"/>
              </a:rPr>
              <a:t>Заявление </a:t>
            </a:r>
            <a:r>
              <a:rPr lang="ru-RU" sz="2800" b="0" dirty="0">
                <a:ea typeface="ＭＳ Ｐゴシック" charset="0"/>
              </a:rPr>
              <a:t>о промежуточных результатах</a:t>
            </a: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 dirty="0">
                <a:ea typeface="ＭＳ Ｐゴシック" charset="0"/>
              </a:rPr>
              <a:t>Оценка воздействия</a:t>
            </a:r>
            <a:endParaRPr lang="de-AT" sz="2800" b="0" dirty="0">
              <a:ea typeface="ＭＳ Ｐゴシック" charset="0"/>
            </a:endParaRP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 b="0" dirty="0">
                <a:ea typeface="ＭＳ Ｐゴシック" charset="0"/>
              </a:rPr>
              <a:t>Планирование внутренней оценки</a:t>
            </a:r>
            <a:endParaRPr lang="de-AT" sz="2800" b="0" dirty="0">
              <a:ea typeface="ＭＳ Ｐゴシック" charset="0"/>
            </a:endParaRP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 b="0" dirty="0">
                <a:ea typeface="ＭＳ Ｐゴシック" charset="0"/>
              </a:rPr>
              <a:t>Детальная документация</a:t>
            </a:r>
            <a:endParaRPr lang="de-AT" sz="2800" b="0" dirty="0">
              <a:ea typeface="ＭＳ Ｐゴシック" charset="0"/>
            </a:endParaRP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 b="0" dirty="0">
                <a:ea typeface="ＭＳ Ｐゴシック" charset="0"/>
              </a:rPr>
              <a:t>Внутренняя оценка</a:t>
            </a:r>
            <a:endParaRPr lang="de-AT" sz="2800" b="0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de-AT" dirty="0"/>
          </a:p>
        </p:txBody>
      </p:sp>
      <p:pic>
        <p:nvPicPr>
          <p:cNvPr id="30726" name="Picture 5" descr="AngabeWFAne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72" y="1838003"/>
            <a:ext cx="3713735" cy="4948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7686607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/>
          <p:cNvSpPr>
            <a:spLocks noGrp="1"/>
          </p:cNvSpPr>
          <p:nvPr>
            <p:ph type="title" idx="4294967295"/>
          </p:nvPr>
        </p:nvSpPr>
        <p:spPr>
          <a:xfrm>
            <a:off x="23838" y="181819"/>
            <a:ext cx="6207125" cy="1260475"/>
          </a:xfrm>
          <a:prstGeom prst="rect">
            <a:avLst/>
          </a:prstGeom>
        </p:spPr>
        <p:txBody>
          <a:bodyPr/>
          <a:lstStyle/>
          <a:p>
            <a:r>
              <a:rPr lang="ru-RU" altLang="de-DE" sz="4000" dirty="0">
                <a:solidFill>
                  <a:srgbClr val="001D31"/>
                </a:solidFill>
                <a:latin typeface="Palatino Linotype" panose="02040502050505030304" pitchFamily="18" charset="0"/>
                <a:cs typeface="Palatino"/>
              </a:rPr>
              <a:t>Установленные законом </a:t>
            </a:r>
            <a:r>
              <a:rPr lang="ru-RU" altLang="de-DE" sz="4000" dirty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параметры воздействия </a:t>
            </a:r>
            <a:endParaRPr lang="de-AT" altLang="de-DE" sz="4000" dirty="0">
              <a:solidFill>
                <a:srgbClr val="001D31"/>
              </a:solidFill>
              <a:latin typeface="Palatino Linotype" panose="02040502050505030304" pitchFamily="18" charset="0"/>
              <a:ea typeface="+mn-ea"/>
              <a:cs typeface="Palatino"/>
            </a:endParaRPr>
          </a:p>
        </p:txBody>
      </p:sp>
      <p:sp>
        <p:nvSpPr>
          <p:cNvPr id="32771" name="Inhaltsplatzhalter 2"/>
          <p:cNvSpPr>
            <a:spLocks noGrp="1"/>
          </p:cNvSpPr>
          <p:nvPr>
            <p:ph idx="4294967295"/>
          </p:nvPr>
        </p:nvSpPr>
        <p:spPr>
          <a:xfrm>
            <a:off x="434182" y="1765995"/>
            <a:ext cx="9075738" cy="4992688"/>
          </a:xfrm>
          <a:prstGeom prst="rect">
            <a:avLst/>
          </a:prstGeom>
        </p:spPr>
        <p:txBody>
          <a:bodyPr/>
          <a:lstStyle/>
          <a:p>
            <a:r>
              <a:rPr lang="ru-RU" altLang="de-DE" sz="2800" b="0" dirty="0">
                <a:latin typeface="Tahoma" pitchFamily="34" charset="0"/>
                <a:ea typeface="ＭＳ Ｐゴシック" pitchFamily="34" charset="-128"/>
              </a:rPr>
              <a:t>Финансовое </a:t>
            </a:r>
            <a:r>
              <a:rPr lang="de-AT" altLang="de-DE" sz="2800" b="0" dirty="0">
                <a:latin typeface="Tahoma" pitchFamily="34" charset="0"/>
                <a:ea typeface="ＭＳ Ｐゴシック" pitchFamily="34" charset="-128"/>
              </a:rPr>
              <a:t>(</a:t>
            </a:r>
            <a:r>
              <a:rPr lang="ru-RU" altLang="de-DE" sz="2800" b="0" dirty="0">
                <a:latin typeface="Tahoma" pitchFamily="34" charset="0"/>
                <a:ea typeface="ＭＳ Ｐゴシック" pitchFamily="34" charset="-128"/>
              </a:rPr>
              <a:t>бюджетное</a:t>
            </a:r>
            <a:r>
              <a:rPr lang="de-AT" altLang="de-DE" sz="2800" b="0" dirty="0">
                <a:latin typeface="Tahoma" pitchFamily="34" charset="0"/>
                <a:ea typeface="ＭＳ Ｐゴシック" pitchFamily="34" charset="-128"/>
              </a:rPr>
              <a:t>) </a:t>
            </a:r>
            <a:r>
              <a:rPr lang="ru-RU" altLang="de-DE" sz="2800" b="0" dirty="0">
                <a:latin typeface="Tahoma" pitchFamily="34" charset="0"/>
                <a:ea typeface="ＭＳ Ｐゴシック" pitchFamily="34" charset="-128"/>
              </a:rPr>
              <a:t>воздействие</a:t>
            </a:r>
            <a:endParaRPr lang="de-DE" altLang="de-DE" sz="2800" b="0" dirty="0">
              <a:latin typeface="Tahoma" pitchFamily="34" charset="0"/>
              <a:ea typeface="ＭＳ Ｐゴシック" pitchFamily="34" charset="-128"/>
            </a:endParaRPr>
          </a:p>
          <a:p>
            <a:r>
              <a:rPr lang="ru-RU" altLang="de-DE" sz="2800" dirty="0">
                <a:latin typeface="Tahoma" pitchFamily="34" charset="0"/>
                <a:ea typeface="ＭＳ Ｐゴシック" pitchFamily="34" charset="-128"/>
              </a:rPr>
              <a:t>Воздействие </a:t>
            </a:r>
            <a:r>
              <a:rPr lang="ru-RU" altLang="de-DE" sz="2800" b="0" dirty="0">
                <a:latin typeface="Tahoma" pitchFamily="34" charset="0"/>
                <a:ea typeface="ＭＳ Ｐゴシック" pitchFamily="34" charset="-128"/>
              </a:rPr>
              <a:t>на экономику в целом</a:t>
            </a:r>
            <a:endParaRPr lang="de-DE" altLang="de-DE" sz="2800" b="0" dirty="0">
              <a:latin typeface="Tahoma" pitchFamily="34" charset="0"/>
              <a:ea typeface="ＭＳ Ｐゴシック" pitchFamily="34" charset="-128"/>
            </a:endParaRPr>
          </a:p>
          <a:p>
            <a:r>
              <a:rPr lang="ru-RU" altLang="de-DE" sz="2800" dirty="0">
                <a:latin typeface="Tahoma" pitchFamily="34" charset="0"/>
                <a:ea typeface="ＭＳ Ｐゴシック" pitchFamily="34" charset="-128"/>
              </a:rPr>
              <a:t>Воздействие </a:t>
            </a:r>
            <a:r>
              <a:rPr lang="ru-RU" altLang="de-DE" sz="2800" b="0" dirty="0">
                <a:latin typeface="Tahoma" pitchFamily="34" charset="0"/>
                <a:ea typeface="ＭＳ Ｐゴシック" pitchFamily="34" charset="-128"/>
              </a:rPr>
              <a:t>на предприятия</a:t>
            </a:r>
            <a:endParaRPr lang="de-DE" altLang="de-DE" sz="2800" b="0" dirty="0">
              <a:latin typeface="Tahoma" pitchFamily="34" charset="0"/>
              <a:ea typeface="ＭＳ Ｐゴシック" pitchFamily="34" charset="-128"/>
            </a:endParaRPr>
          </a:p>
          <a:p>
            <a:r>
              <a:rPr lang="ru-RU" altLang="de-DE" sz="2800" b="0" dirty="0">
                <a:latin typeface="Tahoma" pitchFamily="34" charset="0"/>
                <a:ea typeface="ＭＳ Ｐゴシック" pitchFamily="34" charset="-128"/>
              </a:rPr>
              <a:t>Экологическое </a:t>
            </a:r>
            <a:r>
              <a:rPr lang="ru-RU" altLang="de-DE" sz="2800" dirty="0">
                <a:latin typeface="Tahoma" pitchFamily="34" charset="0"/>
                <a:ea typeface="ＭＳ Ｐゴシック" pitchFamily="34" charset="-128"/>
              </a:rPr>
              <a:t>воздействие</a:t>
            </a:r>
            <a:endParaRPr lang="de-DE" altLang="de-DE" sz="2800" b="0" dirty="0">
              <a:latin typeface="Tahoma" pitchFamily="34" charset="0"/>
              <a:ea typeface="ＭＳ Ｐゴシック" pitchFamily="34" charset="-128"/>
            </a:endParaRPr>
          </a:p>
          <a:p>
            <a:r>
              <a:rPr lang="ru-RU" altLang="de-DE" sz="2800" dirty="0">
                <a:latin typeface="Tahoma" pitchFamily="34" charset="0"/>
                <a:ea typeface="ＭＳ Ｐゴシック" pitchFamily="34" charset="-128"/>
              </a:rPr>
              <a:t>Воздействие </a:t>
            </a:r>
            <a:r>
              <a:rPr lang="ru-RU" altLang="de-DE" sz="2800" b="0" dirty="0">
                <a:latin typeface="Tahoma" pitchFamily="34" charset="0"/>
                <a:ea typeface="ＭＳ Ｐゴシック" pitchFamily="34" charset="-128"/>
              </a:rPr>
              <a:t>на сферу защиты прав потребителей</a:t>
            </a:r>
            <a:endParaRPr lang="de-DE" altLang="de-DE" sz="2800" b="0" dirty="0">
              <a:latin typeface="Tahoma" pitchFamily="34" charset="0"/>
              <a:ea typeface="ＭＳ Ｐゴシック" pitchFamily="34" charset="-128"/>
            </a:endParaRPr>
          </a:p>
          <a:p>
            <a:r>
              <a:rPr lang="ru-RU" altLang="de-DE" sz="2800" dirty="0">
                <a:latin typeface="Tahoma" pitchFamily="34" charset="0"/>
                <a:ea typeface="ＭＳ Ｐゴシック" pitchFamily="34" charset="-128"/>
              </a:rPr>
              <a:t>Воздействие </a:t>
            </a:r>
            <a:r>
              <a:rPr lang="ru-RU" altLang="de-DE" sz="2800" b="0" dirty="0">
                <a:latin typeface="Tahoma" pitchFamily="34" charset="0"/>
                <a:ea typeface="ＭＳ Ｐゴシック" pitchFamily="34" charset="-128"/>
              </a:rPr>
              <a:t>на административные издержки для граждан и предприятий</a:t>
            </a:r>
            <a:endParaRPr lang="de-DE" altLang="de-DE" sz="2800" b="0" dirty="0">
              <a:latin typeface="Tahoma" pitchFamily="34" charset="0"/>
              <a:ea typeface="ＭＳ Ｐゴシック" pitchFamily="34" charset="-128"/>
            </a:endParaRPr>
          </a:p>
          <a:p>
            <a:r>
              <a:rPr lang="ru-RU" altLang="de-DE" sz="2800" b="0" dirty="0">
                <a:latin typeface="Tahoma" pitchFamily="34" charset="0"/>
                <a:ea typeface="ＭＳ Ｐゴシック" pitchFamily="34" charset="-128"/>
              </a:rPr>
              <a:t>Социальное</a:t>
            </a:r>
            <a:r>
              <a:rPr lang="ru-RU" altLang="de-DE" sz="2800" dirty="0">
                <a:latin typeface="Tahoma" pitchFamily="34" charset="0"/>
                <a:ea typeface="ＭＳ Ｐゴシック" pitchFamily="34" charset="-128"/>
              </a:rPr>
              <a:t> воздействие</a:t>
            </a:r>
            <a:endParaRPr lang="de-DE" altLang="de-DE" sz="2800" b="0" dirty="0">
              <a:latin typeface="Tahoma" pitchFamily="34" charset="0"/>
              <a:ea typeface="ＭＳ Ｐゴシック" pitchFamily="34" charset="-128"/>
            </a:endParaRPr>
          </a:p>
          <a:p>
            <a:r>
              <a:rPr lang="ru-RU" altLang="de-DE" sz="2800" dirty="0">
                <a:latin typeface="Tahoma" pitchFamily="34" charset="0"/>
                <a:ea typeface="ＭＳ Ｐゴシック" pitchFamily="34" charset="-128"/>
              </a:rPr>
              <a:t>Воздействие </a:t>
            </a:r>
            <a:r>
              <a:rPr lang="ru-RU" altLang="de-DE" sz="2800" b="0" dirty="0">
                <a:latin typeface="Tahoma" pitchFamily="34" charset="0"/>
                <a:ea typeface="ＭＳ Ｐゴシック" pitchFamily="34" charset="-128"/>
              </a:rPr>
              <a:t>на детей и молодежь</a:t>
            </a:r>
            <a:endParaRPr lang="de-DE" altLang="de-DE" sz="2800" b="0" dirty="0">
              <a:latin typeface="Tahoma" pitchFamily="34" charset="0"/>
              <a:ea typeface="ＭＳ Ｐゴシック" pitchFamily="34" charset="-128"/>
            </a:endParaRPr>
          </a:p>
          <a:p>
            <a:r>
              <a:rPr lang="ru-RU" altLang="de-DE" sz="2800" dirty="0">
                <a:latin typeface="Tahoma" pitchFamily="34" charset="0"/>
                <a:ea typeface="ＭＳ Ｐゴシック" pitchFamily="34" charset="-128"/>
              </a:rPr>
              <a:t>Воздействие </a:t>
            </a:r>
            <a:r>
              <a:rPr lang="ru-RU" altLang="de-DE" sz="2800" b="0" dirty="0">
                <a:latin typeface="Tahoma" pitchFamily="34" charset="0"/>
                <a:ea typeface="ＭＳ Ｐゴシック" pitchFamily="34" charset="-128"/>
              </a:rPr>
              <a:t>на гендерное равенство</a:t>
            </a:r>
            <a:endParaRPr lang="de-DE" altLang="de-DE" sz="2800" b="0" dirty="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3164054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ru-RU" dirty="0"/>
              <a:t>Главная цель Минфина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674521" y="1876007"/>
            <a:ext cx="8639175" cy="4500000"/>
          </a:xfrm>
        </p:spPr>
        <p:txBody>
          <a:bodyPr lIns="100849" tIns="50425" rIns="100849" bIns="50425">
            <a:noAutofit/>
          </a:bodyPr>
          <a:lstStyle/>
          <a:p>
            <a:r>
              <a:rPr lang="ru-RU" sz="2000" dirty="0"/>
              <a:t>Минфин </a:t>
            </a:r>
            <a:r>
              <a:rPr lang="de-DE" sz="2000" dirty="0"/>
              <a:t>(</a:t>
            </a:r>
            <a:r>
              <a:rPr lang="ru-RU" sz="2000" dirty="0"/>
              <a:t>особенно Генеральная дирекция по вопросам бюджета и государственных финансов) придерживается принципа </a:t>
            </a:r>
            <a:r>
              <a:rPr lang="ru-RU" sz="2000" b="1" dirty="0"/>
              <a:t>эффективного расходовании средств</a:t>
            </a:r>
            <a:r>
              <a:rPr lang="ru-RU" sz="2000" dirty="0"/>
              <a:t> и проведения реформ в государственном секторе </a:t>
            </a:r>
            <a:r>
              <a:rPr lang="de-DE" sz="2000" dirty="0"/>
              <a:t> </a:t>
            </a:r>
            <a:endParaRPr lang="de-AT" sz="2000" dirty="0"/>
          </a:p>
          <a:p>
            <a:r>
              <a:rPr lang="ru-RU" sz="2000" dirty="0"/>
              <a:t>В Конституции Австрии закреплены основополагающие принципы в области государственных финансов </a:t>
            </a:r>
            <a:r>
              <a:rPr lang="de-DE" sz="2000" dirty="0"/>
              <a:t>(</a:t>
            </a:r>
            <a:r>
              <a:rPr lang="ru-RU" sz="2000" dirty="0"/>
              <a:t>ст.</a:t>
            </a:r>
            <a:r>
              <a:rPr lang="de-DE" sz="2000" dirty="0"/>
              <a:t> 51): </a:t>
            </a:r>
            <a:r>
              <a:rPr lang="ru-RU" sz="2000" b="1" dirty="0"/>
              <a:t>эффективность, прозрачность, ориентация на результат, гендерное равенство и достоверное и справедливое представление о состоянии государственных финансов</a:t>
            </a:r>
            <a:endParaRPr lang="de-DE" sz="2000" b="1" dirty="0"/>
          </a:p>
          <a:p>
            <a:r>
              <a:rPr lang="ru-RU" sz="2000" dirty="0"/>
              <a:t>ОРВ – ключевой инструмент достижения этих целей</a:t>
            </a:r>
            <a:endParaRPr lang="de-AT" sz="20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4000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ru-RU" dirty="0"/>
              <a:t>ОРВ и бюджетная дисциплина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 lIns="100849" tIns="50425" rIns="100849" bIns="50425">
            <a:normAutofit fontScale="77500" lnSpcReduction="20000"/>
          </a:bodyPr>
          <a:lstStyle/>
          <a:p>
            <a:pPr>
              <a:buClr>
                <a:schemeClr val="accent2">
                  <a:lumMod val="50000"/>
                </a:schemeClr>
              </a:buClr>
            </a:pPr>
            <a:r>
              <a:rPr lang="ru-RU" sz="2900" dirty="0">
                <a:ea typeface="ＭＳ Ｐゴシック" charset="-128"/>
              </a:rPr>
              <a:t>Процедура ОРВ заставляет государственные ведомства </a:t>
            </a:r>
            <a:r>
              <a:rPr lang="ru-RU" sz="2900" b="1" dirty="0">
                <a:ea typeface="ＭＳ Ｐゴシック" charset="-128"/>
              </a:rPr>
              <a:t>заранее ясно оценивать финансовые последствия своих действий</a:t>
            </a:r>
            <a:endParaRPr lang="de-DE" sz="2900" b="1" dirty="0">
              <a:ea typeface="ＭＳ Ｐゴシック" charset="-128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ru-RU" sz="2900" dirty="0">
                <a:ea typeface="ＭＳ Ｐゴシック" charset="-128"/>
              </a:rPr>
              <a:t>Отправная точка для изменения подхода – от ресурсов к достижению конечных результатов и эффективности </a:t>
            </a:r>
            <a:endParaRPr lang="de-DE" sz="2900" dirty="0">
              <a:ea typeface="ＭＳ Ｐゴシック" charset="-128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ru-RU" sz="2900" dirty="0">
                <a:ea typeface="ＭＳ Ｐゴシック" charset="-128"/>
              </a:rPr>
              <a:t>Кроме того, оценка последствий различных видов воздействия </a:t>
            </a:r>
            <a:endParaRPr lang="de-DE" sz="2900" dirty="0">
              <a:ea typeface="ＭＳ Ｐゴシック" charset="-128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ru-RU" sz="2900" dirty="0">
                <a:ea typeface="ＭＳ Ｐゴシック" charset="-128"/>
              </a:rPr>
              <a:t>Практическое применение ОРВ поддерживается благодаря использованию стандартного </a:t>
            </a:r>
            <a:r>
              <a:rPr lang="de-DE" sz="2900" dirty="0">
                <a:ea typeface="ＭＳ Ｐゴシック" charset="-128"/>
              </a:rPr>
              <a:t>IT</a:t>
            </a:r>
            <a:r>
              <a:rPr lang="ru-RU" sz="2900" dirty="0">
                <a:ea typeface="ＭＳ Ｐゴシック" charset="-128"/>
              </a:rPr>
              <a:t>-инструмента, разработанного Минфином</a:t>
            </a:r>
            <a:endParaRPr lang="de-DE" sz="2900" dirty="0">
              <a:ea typeface="ＭＳ Ｐゴシック" charset="-128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endParaRPr lang="de-AT" sz="28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01521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ru-RU" dirty="0"/>
              <a:t>Сфера применения ОРВ </a:t>
            </a:r>
            <a:r>
              <a:rPr lang="de-DE" dirty="0"/>
              <a:t>(</a:t>
            </a:r>
            <a:r>
              <a:rPr lang="ru-RU" dirty="0"/>
              <a:t>финансовые аспекты</a:t>
            </a:r>
            <a:r>
              <a:rPr lang="de-DE" dirty="0"/>
              <a:t>)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753942" y="1637731"/>
            <a:ext cx="8815767" cy="4762844"/>
          </a:xfrm>
        </p:spPr>
        <p:txBody>
          <a:bodyPr lIns="100849" tIns="50425" rIns="100849" bIns="50425">
            <a:noAutofit/>
          </a:bodyPr>
          <a:lstStyle/>
          <a:p>
            <a:r>
              <a:rPr lang="ru-RU" sz="2000" dirty="0"/>
              <a:t>Затраты и выгоды для федерального/регионального/местного органа власти </a:t>
            </a:r>
            <a:endParaRPr lang="de-DE" sz="2000" dirty="0"/>
          </a:p>
          <a:p>
            <a:r>
              <a:rPr lang="ru-RU" sz="2000" dirty="0"/>
              <a:t>Затраты и выгоды для органов социальной защиты </a:t>
            </a:r>
            <a:endParaRPr lang="de-DE" sz="2000" dirty="0"/>
          </a:p>
          <a:p>
            <a:r>
              <a:rPr lang="ru-RU" sz="2000" dirty="0"/>
              <a:t>Только прямые затраты и выгоды</a:t>
            </a:r>
            <a:endParaRPr lang="de-DE" sz="2000" dirty="0"/>
          </a:p>
          <a:p>
            <a:r>
              <a:rPr lang="ru-RU" sz="2000" dirty="0"/>
              <a:t>Только те затраты и выгоды, которые поддаются финансовому измерению</a:t>
            </a:r>
            <a:endParaRPr lang="de-DE" sz="2000" dirty="0"/>
          </a:p>
          <a:p>
            <a:r>
              <a:rPr lang="ru-RU" sz="2000" u="sng" dirty="0"/>
              <a:t>Не включаются</a:t>
            </a:r>
            <a:r>
              <a:rPr lang="de-DE" sz="2000" dirty="0"/>
              <a:t>: </a:t>
            </a:r>
            <a:r>
              <a:rPr lang="ru-RU" sz="2000" dirty="0"/>
              <a:t>государственные предприятия, саморегулируемые организации, не финансируемые за счет федерального бюджета </a:t>
            </a:r>
          </a:p>
          <a:p>
            <a:r>
              <a:rPr lang="ru-RU" sz="2000" dirty="0"/>
              <a:t>Сроки</a:t>
            </a:r>
            <a:r>
              <a:rPr lang="de-DE" sz="2000" dirty="0"/>
              <a:t>: </a:t>
            </a:r>
            <a:r>
              <a:rPr lang="ru-RU" sz="2000" dirty="0"/>
              <a:t>следующие 4 года </a:t>
            </a:r>
            <a:r>
              <a:rPr lang="de-DE" sz="2000" dirty="0"/>
              <a:t>(</a:t>
            </a:r>
            <a:r>
              <a:rPr lang="ru-RU" sz="2000" dirty="0"/>
              <a:t>в соответствии с охватом, предусмотренным в среднесрочной финансовой структуре</a:t>
            </a:r>
            <a:r>
              <a:rPr lang="de-DE" sz="2000" dirty="0"/>
              <a:t>)</a:t>
            </a:r>
          </a:p>
          <a:p>
            <a:r>
              <a:rPr lang="ru-RU" sz="2000" dirty="0"/>
              <a:t>Долговременные затраты и выгоды </a:t>
            </a:r>
            <a:r>
              <a:rPr lang="de-DE" sz="2000" dirty="0"/>
              <a:t>(</a:t>
            </a:r>
            <a:r>
              <a:rPr lang="ru-RU" sz="2000" dirty="0"/>
              <a:t>где применимо</a:t>
            </a:r>
            <a:r>
              <a:rPr lang="de-DE" sz="2000" dirty="0"/>
              <a:t>)</a:t>
            </a:r>
            <a:endParaRPr lang="de-AT" sz="20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40855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ru-RU" dirty="0"/>
              <a:t>Роль Минфина в ОРВ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674521" y="1796582"/>
            <a:ext cx="8639175" cy="4500000"/>
          </a:xfrm>
        </p:spPr>
        <p:txBody>
          <a:bodyPr lIns="100849" tIns="50425" rIns="100849" bIns="50425">
            <a:normAutofit fontScale="92500"/>
          </a:bodyPr>
          <a:lstStyle/>
          <a:p>
            <a:r>
              <a:rPr lang="ru-RU" sz="2600" dirty="0"/>
              <a:t>Каждый доклад об ОРВ должен направляться в Минфин для обеспечения качества и согласования с бюджетом </a:t>
            </a:r>
          </a:p>
          <a:p>
            <a:pPr marL="0" indent="0">
              <a:buNone/>
            </a:pPr>
            <a:r>
              <a:rPr lang="ru-RU" sz="2600" dirty="0"/>
              <a:t>Наиболее важные для Минфина параметры воздействия</a:t>
            </a:r>
            <a:r>
              <a:rPr lang="de-DE" sz="2600" dirty="0"/>
              <a:t>: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ru-RU" sz="2600" b="1" dirty="0"/>
              <a:t>Воздействие на государственные бюджеты </a:t>
            </a:r>
            <a:r>
              <a:rPr lang="de-DE" sz="2600" dirty="0"/>
              <a:t>(</a:t>
            </a:r>
            <a:r>
              <a:rPr lang="ru-RU" sz="2600" dirty="0"/>
              <a:t>федеральный, региональный, местный</a:t>
            </a:r>
            <a:r>
              <a:rPr lang="de-DE" sz="2600" dirty="0"/>
              <a:t>, </a:t>
            </a:r>
            <a:r>
              <a:rPr lang="ru-RU" sz="2600" dirty="0"/>
              <a:t>органы социальной защиты</a:t>
            </a:r>
            <a:r>
              <a:rPr lang="de-DE" sz="2600" dirty="0"/>
              <a:t>)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ru-RU" sz="2600" b="1" dirty="0"/>
              <a:t>Воздействие на бюрократические издержки для граждан и предприятий </a:t>
            </a:r>
            <a:r>
              <a:rPr lang="de-DE" sz="2600" dirty="0"/>
              <a:t>(</a:t>
            </a:r>
            <a:r>
              <a:rPr lang="ru-RU" sz="2600" dirty="0"/>
              <a:t>сколько времени требуется для соблюдения новой нормы регулирования</a:t>
            </a:r>
            <a:r>
              <a:rPr lang="de-DE" sz="26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de-AT" sz="28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dirty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95033622"/>
      </p:ext>
    </p:extLst>
  </p:cSld>
  <p:clrMapOvr>
    <a:masterClrMapping/>
  </p:clrMapOvr>
</p:sld>
</file>

<file path=ppt/theme/theme1.xml><?xml version="1.0" encoding="utf-8"?>
<a:theme xmlns:a="http://schemas.openxmlformats.org/drawingml/2006/main" name="BMF Standardvorlage">
  <a:themeElements>
    <a:clrScheme name="BMF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1D31"/>
      </a:accent1>
      <a:accent2>
        <a:srgbClr val="000000"/>
      </a:accent2>
      <a:accent3>
        <a:srgbClr val="FFFFFF"/>
      </a:accent3>
      <a:accent4>
        <a:srgbClr val="5C171F"/>
      </a:accent4>
      <a:accent5>
        <a:srgbClr val="447B99"/>
      </a:accent5>
      <a:accent6>
        <a:srgbClr val="88B9D2"/>
      </a:accent6>
      <a:hlink>
        <a:srgbClr val="0000FF"/>
      </a:hlink>
      <a:folHlink>
        <a:srgbClr val="800080"/>
      </a:folHlink>
    </a:clrScheme>
    <a:fontScheme name="BMF">
      <a:majorFont>
        <a:latin typeface="Palatino Linotype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2500" dirty="0" smtClean="0">
            <a:solidFill>
              <a:srgbClr val="001D31"/>
            </a:solidFill>
            <a:latin typeface="Palatino Linotype" panose="02040502050505030304" pitchFamily="18" charset="0"/>
            <a:cs typeface="Palatino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918</Words>
  <Application>Microsoft Office PowerPoint</Application>
  <PresentationFormat>Custom</PresentationFormat>
  <Paragraphs>116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ＭＳ Ｐゴシック</vt:lpstr>
      <vt:lpstr>Arial</vt:lpstr>
      <vt:lpstr>Calibri</vt:lpstr>
      <vt:lpstr>Palatino</vt:lpstr>
      <vt:lpstr>Palatino Linotype</vt:lpstr>
      <vt:lpstr>Symbol</vt:lpstr>
      <vt:lpstr>Tahoma</vt:lpstr>
      <vt:lpstr>Wingdings</vt:lpstr>
      <vt:lpstr>BMF Standardvorlage</vt:lpstr>
      <vt:lpstr>PowerPoint Presentation</vt:lpstr>
      <vt:lpstr>Оценка регулирующего воздействия (ОРВ) в Австрии</vt:lpstr>
      <vt:lpstr>Сфера применения ОРВ</vt:lpstr>
      <vt:lpstr>Семь шагов к ОРВ</vt:lpstr>
      <vt:lpstr>Установленные законом параметры воздействия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BRZ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Richter</dc:creator>
  <cp:lastModifiedBy>Ksenia Galantsova</cp:lastModifiedBy>
  <cp:revision>54</cp:revision>
  <dcterms:created xsi:type="dcterms:W3CDTF">2015-04-08T08:42:22Z</dcterms:created>
  <dcterms:modified xsi:type="dcterms:W3CDTF">2018-02-25T06:29:47Z</dcterms:modified>
</cp:coreProperties>
</file>