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336" r:id="rId2"/>
    <p:sldId id="1142" r:id="rId3"/>
    <p:sldId id="1134" r:id="rId4"/>
    <p:sldId id="1133" r:id="rId5"/>
    <p:sldId id="1136" r:id="rId6"/>
    <p:sldId id="1137" r:id="rId7"/>
    <p:sldId id="1140" r:id="rId8"/>
    <p:sldId id="1141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97"/>
    <a:srgbClr val="CFD5EA"/>
    <a:srgbClr val="6EA0B0"/>
    <a:srgbClr val="0099CC"/>
    <a:srgbClr val="0066FF"/>
    <a:srgbClr val="BB1BB3"/>
    <a:srgbClr val="FF7C80"/>
    <a:srgbClr val="E26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A17716-1E76-4F3F-8C47-72944CA4878F}" v="165" dt="2021-05-27T22:27:41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8" autoAdjust="0"/>
    <p:restoredTop sz="89708" autoAdjust="0"/>
  </p:normalViewPr>
  <p:slideViewPr>
    <p:cSldViewPr>
      <p:cViewPr varScale="1">
        <p:scale>
          <a:sx n="56" d="100"/>
          <a:sy n="56" d="100"/>
        </p:scale>
        <p:origin x="604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3DA17716-1E76-4F3F-8C47-72944CA4878F}"/>
    <pc:docChg chg="custSel modSld">
      <pc:chgData name="Yelena Slizhevskaya" userId="c31c118f-cc09-4814-95e2-f268a72c0a23" providerId="ADAL" clId="{3DA17716-1E76-4F3F-8C47-72944CA4878F}" dt="2021-05-27T22:27:41.318" v="313" actId="20577"/>
      <pc:docMkLst>
        <pc:docMk/>
      </pc:docMkLst>
      <pc:sldChg chg="modSp mod">
        <pc:chgData name="Yelena Slizhevskaya" userId="c31c118f-cc09-4814-95e2-f268a72c0a23" providerId="ADAL" clId="{3DA17716-1E76-4F3F-8C47-72944CA4878F}" dt="2021-05-27T22:02:29.633" v="13" actId="6549"/>
        <pc:sldMkLst>
          <pc:docMk/>
          <pc:sldMk cId="0" sldId="336"/>
        </pc:sldMkLst>
        <pc:spChg chg="mod">
          <ac:chgData name="Yelena Slizhevskaya" userId="c31c118f-cc09-4814-95e2-f268a72c0a23" providerId="ADAL" clId="{3DA17716-1E76-4F3F-8C47-72944CA4878F}" dt="2021-05-27T22:02:29.633" v="13" actId="6549"/>
          <ac:spMkLst>
            <pc:docMk/>
            <pc:sldMk cId="0" sldId="336"/>
            <ac:spMk id="4102" creationId="{3706F680-8173-4884-9241-E3A0CC9AA593}"/>
          </ac:spMkLst>
        </pc:spChg>
      </pc:sldChg>
      <pc:sldChg chg="modSp">
        <pc:chgData name="Yelena Slizhevskaya" userId="c31c118f-cc09-4814-95e2-f268a72c0a23" providerId="ADAL" clId="{3DA17716-1E76-4F3F-8C47-72944CA4878F}" dt="2021-05-27T22:05:13.495" v="99" actId="20577"/>
        <pc:sldMkLst>
          <pc:docMk/>
          <pc:sldMk cId="2284010464" sldId="1133"/>
        </pc:sldMkLst>
        <pc:graphicFrameChg chg="mod">
          <ac:chgData name="Yelena Slizhevskaya" userId="c31c118f-cc09-4814-95e2-f268a72c0a23" providerId="ADAL" clId="{3DA17716-1E76-4F3F-8C47-72944CA4878F}" dt="2021-05-27T22:05:13.495" v="99" actId="20577"/>
          <ac:graphicFrameMkLst>
            <pc:docMk/>
            <pc:sldMk cId="2284010464" sldId="1133"/>
            <ac:graphicFrameMk id="4" creationId="{043D22DA-5482-434D-A9E6-87E2E73B192A}"/>
          </ac:graphicFrameMkLst>
        </pc:graphicFrameChg>
      </pc:sldChg>
      <pc:sldChg chg="modSp">
        <pc:chgData name="Yelena Slizhevskaya" userId="c31c118f-cc09-4814-95e2-f268a72c0a23" providerId="ADAL" clId="{3DA17716-1E76-4F3F-8C47-72944CA4878F}" dt="2021-05-27T22:07:07.658" v="106" actId="20577"/>
        <pc:sldMkLst>
          <pc:docMk/>
          <pc:sldMk cId="636309926" sldId="1136"/>
        </pc:sldMkLst>
        <pc:graphicFrameChg chg="mod">
          <ac:chgData name="Yelena Slizhevskaya" userId="c31c118f-cc09-4814-95e2-f268a72c0a23" providerId="ADAL" clId="{3DA17716-1E76-4F3F-8C47-72944CA4878F}" dt="2021-05-27T22:07:07.658" v="106" actId="20577"/>
          <ac:graphicFrameMkLst>
            <pc:docMk/>
            <pc:sldMk cId="636309926" sldId="1136"/>
            <ac:graphicFrameMk id="5" creationId="{F57AAF39-6ECB-456D-8A68-16C52960CE6C}"/>
          </ac:graphicFrameMkLst>
        </pc:graphicFrameChg>
      </pc:sldChg>
      <pc:sldChg chg="addSp delSp modSp mod">
        <pc:chgData name="Yelena Slizhevskaya" userId="c31c118f-cc09-4814-95e2-f268a72c0a23" providerId="ADAL" clId="{3DA17716-1E76-4F3F-8C47-72944CA4878F}" dt="2021-05-27T22:21:57.758" v="186" actId="1035"/>
        <pc:sldMkLst>
          <pc:docMk/>
          <pc:sldMk cId="4047394596" sldId="1137"/>
        </pc:sldMkLst>
        <pc:picChg chg="add mod">
          <ac:chgData name="Yelena Slizhevskaya" userId="c31c118f-cc09-4814-95e2-f268a72c0a23" providerId="ADAL" clId="{3DA17716-1E76-4F3F-8C47-72944CA4878F}" dt="2021-05-27T22:21:57.758" v="186" actId="1035"/>
          <ac:picMkLst>
            <pc:docMk/>
            <pc:sldMk cId="4047394596" sldId="1137"/>
            <ac:picMk id="5" creationId="{1B70D7D0-79EB-4802-9476-7CC23DF1362A}"/>
          </ac:picMkLst>
        </pc:picChg>
        <pc:picChg chg="del">
          <ac:chgData name="Yelena Slizhevskaya" userId="c31c118f-cc09-4814-95e2-f268a72c0a23" providerId="ADAL" clId="{3DA17716-1E76-4F3F-8C47-72944CA4878F}" dt="2021-05-27T22:21:45.096" v="108" actId="21"/>
          <ac:picMkLst>
            <pc:docMk/>
            <pc:sldMk cId="4047394596" sldId="1137"/>
            <ac:picMk id="6" creationId="{2C856234-AF92-4822-B45E-FA1A56121A9C}"/>
          </ac:picMkLst>
        </pc:picChg>
      </pc:sldChg>
      <pc:sldChg chg="modSp mod">
        <pc:chgData name="Yelena Slizhevskaya" userId="c31c118f-cc09-4814-95e2-f268a72c0a23" providerId="ADAL" clId="{3DA17716-1E76-4F3F-8C47-72944CA4878F}" dt="2021-05-27T22:26:43.397" v="249" actId="6549"/>
        <pc:sldMkLst>
          <pc:docMk/>
          <pc:sldMk cId="2015972208" sldId="1140"/>
        </pc:sldMkLst>
        <pc:spChg chg="mod">
          <ac:chgData name="Yelena Slizhevskaya" userId="c31c118f-cc09-4814-95e2-f268a72c0a23" providerId="ADAL" clId="{3DA17716-1E76-4F3F-8C47-72944CA4878F}" dt="2021-05-27T22:25:11.479" v="228" actId="20577"/>
          <ac:spMkLst>
            <pc:docMk/>
            <pc:sldMk cId="2015972208" sldId="1140"/>
            <ac:spMk id="6" creationId="{F8AC8C1C-B549-4A71-976D-EE502B435E16}"/>
          </ac:spMkLst>
        </pc:spChg>
        <pc:spChg chg="mod">
          <ac:chgData name="Yelena Slizhevskaya" userId="c31c118f-cc09-4814-95e2-f268a72c0a23" providerId="ADAL" clId="{3DA17716-1E76-4F3F-8C47-72944CA4878F}" dt="2021-05-27T22:26:43.397" v="249" actId="6549"/>
          <ac:spMkLst>
            <pc:docMk/>
            <pc:sldMk cId="2015972208" sldId="1140"/>
            <ac:spMk id="9" creationId="{E8463BA3-F33B-4215-B62E-81F4D173A9CD}"/>
          </ac:spMkLst>
        </pc:spChg>
        <pc:spChg chg="mod">
          <ac:chgData name="Yelena Slizhevskaya" userId="c31c118f-cc09-4814-95e2-f268a72c0a23" providerId="ADAL" clId="{3DA17716-1E76-4F3F-8C47-72944CA4878F}" dt="2021-05-27T22:23:25.542" v="187" actId="1076"/>
          <ac:spMkLst>
            <pc:docMk/>
            <pc:sldMk cId="2015972208" sldId="1140"/>
            <ac:spMk id="15" creationId="{B93984CD-4862-48F0-B681-3D43E4123720}"/>
          </ac:spMkLst>
        </pc:spChg>
        <pc:graphicFrameChg chg="mod">
          <ac:chgData name="Yelena Slizhevskaya" userId="c31c118f-cc09-4814-95e2-f268a72c0a23" providerId="ADAL" clId="{3DA17716-1E76-4F3F-8C47-72944CA4878F}" dt="2021-05-27T22:26:21.096" v="232"/>
          <ac:graphicFrameMkLst>
            <pc:docMk/>
            <pc:sldMk cId="2015972208" sldId="1140"/>
            <ac:graphicFrameMk id="3" creationId="{833CCF38-B383-444A-BC03-ABB13409BD1E}"/>
          </ac:graphicFrameMkLst>
        </pc:graphicFrameChg>
      </pc:sldChg>
      <pc:sldChg chg="modSp">
        <pc:chgData name="Yelena Slizhevskaya" userId="c31c118f-cc09-4814-95e2-f268a72c0a23" providerId="ADAL" clId="{3DA17716-1E76-4F3F-8C47-72944CA4878F}" dt="2021-05-27T22:27:41.318" v="313" actId="20577"/>
        <pc:sldMkLst>
          <pc:docMk/>
          <pc:sldMk cId="2098223327" sldId="1141"/>
        </pc:sldMkLst>
        <pc:graphicFrameChg chg="mod">
          <ac:chgData name="Yelena Slizhevskaya" userId="c31c118f-cc09-4814-95e2-f268a72c0a23" providerId="ADAL" clId="{3DA17716-1E76-4F3F-8C47-72944CA4878F}" dt="2021-05-27T22:27:41.318" v="313" actId="20577"/>
          <ac:graphicFrameMkLst>
            <pc:docMk/>
            <pc:sldMk cId="2098223327" sldId="1141"/>
            <ac:graphicFrameMk id="4" creationId="{E9EE6526-1E33-4CE0-8327-9951C6C364CB}"/>
          </ac:graphicFrameMkLst>
        </pc:graphicFrameChg>
      </pc:sldChg>
      <pc:sldChg chg="modSp mod">
        <pc:chgData name="Yelena Slizhevskaya" userId="c31c118f-cc09-4814-95e2-f268a72c0a23" providerId="ADAL" clId="{3DA17716-1E76-4F3F-8C47-72944CA4878F}" dt="2021-05-27T22:03:00.263" v="59" actId="6549"/>
        <pc:sldMkLst>
          <pc:docMk/>
          <pc:sldMk cId="3948183950" sldId="1142"/>
        </pc:sldMkLst>
        <pc:spChg chg="mod">
          <ac:chgData name="Yelena Slizhevskaya" userId="c31c118f-cc09-4814-95e2-f268a72c0a23" providerId="ADAL" clId="{3DA17716-1E76-4F3F-8C47-72944CA4878F}" dt="2021-05-27T22:03:00.263" v="59" actId="6549"/>
          <ac:spMkLst>
            <pc:docMk/>
            <pc:sldMk cId="3948183950" sldId="1142"/>
            <ac:spMk id="2" creationId="{D67E487A-A82E-4248-AAA3-ED179BC2751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F745A3-BD33-43C1-B873-4DF4B18FB9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DA415B8-4C42-495C-9D4F-2186C0791450}">
      <dgm:prSet phldrT="[Text]"/>
      <dgm:spPr>
        <a:solidFill>
          <a:schemeClr val="bg1"/>
        </a:solidFill>
        <a:ln w="28575">
          <a:solidFill>
            <a:srgbClr val="004C97"/>
          </a:solidFill>
        </a:ln>
      </dgm:spPr>
      <dgm:t>
        <a:bodyPr/>
        <a:lstStyle/>
        <a:p>
          <a:r>
            <a:rPr lang="ru-RU" dirty="0">
              <a:solidFill>
                <a:srgbClr val="004C97"/>
              </a:solidFill>
            </a:rPr>
            <a:t>Проблемы</a:t>
          </a:r>
          <a:endParaRPr lang="en-GB" dirty="0">
            <a:solidFill>
              <a:srgbClr val="004C97"/>
            </a:solidFill>
          </a:endParaRPr>
        </a:p>
      </dgm:t>
    </dgm:pt>
    <dgm:pt modelId="{3E60484A-AE3B-4065-B42A-956CF9AD8D43}" type="parTrans" cxnId="{FB9D8964-0388-400A-9F9E-5DF2E1BAFAA6}">
      <dgm:prSet/>
      <dgm:spPr/>
      <dgm:t>
        <a:bodyPr/>
        <a:lstStyle/>
        <a:p>
          <a:endParaRPr lang="en-GB"/>
        </a:p>
      </dgm:t>
    </dgm:pt>
    <dgm:pt modelId="{CDA37A05-0DD2-42B3-A867-501A520D2253}" type="sibTrans" cxnId="{FB9D8964-0388-400A-9F9E-5DF2E1BAFAA6}">
      <dgm:prSet/>
      <dgm:spPr/>
      <dgm:t>
        <a:bodyPr/>
        <a:lstStyle/>
        <a:p>
          <a:endParaRPr lang="en-GB"/>
        </a:p>
      </dgm:t>
    </dgm:pt>
    <dgm:pt modelId="{35A49E79-A03A-458C-B8FA-F21636FA7E4A}">
      <dgm:prSet phldrT="[Text]" custT="1"/>
      <dgm:spPr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40970" tIns="140970" rIns="140970" bIns="140970" numCol="1" spcCol="1270" anchor="ctr" anchorCtr="0"/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Меры реагирования</a:t>
          </a:r>
          <a:endParaRPr lang="en-GB" sz="32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884E250C-C8D4-47B4-80BF-51AB23DACC84}" type="parTrans" cxnId="{F608354F-9EB8-44C9-8EB7-2CAD1CC30DF7}">
      <dgm:prSet/>
      <dgm:spPr/>
      <dgm:t>
        <a:bodyPr/>
        <a:lstStyle/>
        <a:p>
          <a:endParaRPr lang="en-GB"/>
        </a:p>
      </dgm:t>
    </dgm:pt>
    <dgm:pt modelId="{6793491E-F968-4634-9A76-58BFD8225C6F}" type="sibTrans" cxnId="{F608354F-9EB8-44C9-8EB7-2CAD1CC30DF7}">
      <dgm:prSet/>
      <dgm:spPr/>
      <dgm:t>
        <a:bodyPr/>
        <a:lstStyle/>
        <a:p>
          <a:endParaRPr lang="en-GB"/>
        </a:p>
      </dgm:t>
    </dgm:pt>
    <dgm:pt modelId="{054A002D-A58E-4134-BD54-998BC3BC160D}">
      <dgm:prSet phldrT="[Text]" custT="1"/>
      <dgm:spPr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140970" tIns="140970" rIns="140970" bIns="140970" numCol="1" spcCol="1270" anchor="ctr" anchorCtr="0"/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Перспективы</a:t>
          </a:r>
          <a:endParaRPr lang="en-GB" sz="32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A697A64D-042D-495A-BBC2-0A371629905C}" type="parTrans" cxnId="{39C59E6D-CA2F-4E24-A676-E2452763AB18}">
      <dgm:prSet/>
      <dgm:spPr/>
      <dgm:t>
        <a:bodyPr/>
        <a:lstStyle/>
        <a:p>
          <a:endParaRPr lang="en-GB"/>
        </a:p>
      </dgm:t>
    </dgm:pt>
    <dgm:pt modelId="{DBBDC7C4-7143-4E38-9404-33978023C60A}" type="sibTrans" cxnId="{39C59E6D-CA2F-4E24-A676-E2452763AB18}">
      <dgm:prSet/>
      <dgm:spPr/>
      <dgm:t>
        <a:bodyPr/>
        <a:lstStyle/>
        <a:p>
          <a:endParaRPr lang="en-GB"/>
        </a:p>
      </dgm:t>
    </dgm:pt>
    <dgm:pt modelId="{36914955-4827-43B9-AC45-8CB6F45B057D}" type="pres">
      <dgm:prSet presAssocID="{62F745A3-BD33-43C1-B873-4DF4B18FB99F}" presName="CompostProcess" presStyleCnt="0">
        <dgm:presLayoutVars>
          <dgm:dir/>
          <dgm:resizeHandles val="exact"/>
        </dgm:presLayoutVars>
      </dgm:prSet>
      <dgm:spPr/>
    </dgm:pt>
    <dgm:pt modelId="{C9697970-7792-44DD-AD46-54D122318139}" type="pres">
      <dgm:prSet presAssocID="{62F745A3-BD33-43C1-B873-4DF4B18FB99F}" presName="arrow" presStyleLbl="bgShp" presStyleIdx="0" presStyleCnt="1" custLinFactNeighborX="3098" custLinFactNeighborY="2425"/>
      <dgm:spPr>
        <a:solidFill>
          <a:srgbClr val="CFD5EA"/>
        </a:solidFill>
      </dgm:spPr>
    </dgm:pt>
    <dgm:pt modelId="{F90B02F3-D061-42A0-9A01-6266D39AEF5C}" type="pres">
      <dgm:prSet presAssocID="{62F745A3-BD33-43C1-B873-4DF4B18FB99F}" presName="linearProcess" presStyleCnt="0"/>
      <dgm:spPr/>
    </dgm:pt>
    <dgm:pt modelId="{1C796519-8F0F-4A6B-B676-234A45DEA94A}" type="pres">
      <dgm:prSet presAssocID="{0DA415B8-4C42-495C-9D4F-2186C0791450}" presName="textNode" presStyleLbl="node1" presStyleIdx="0" presStyleCnt="3">
        <dgm:presLayoutVars>
          <dgm:bulletEnabled val="1"/>
        </dgm:presLayoutVars>
      </dgm:prSet>
      <dgm:spPr/>
    </dgm:pt>
    <dgm:pt modelId="{76C58D42-4A13-4400-B8C9-ADBDCBFD0AA8}" type="pres">
      <dgm:prSet presAssocID="{CDA37A05-0DD2-42B3-A867-501A520D2253}" presName="sibTrans" presStyleCnt="0"/>
      <dgm:spPr/>
    </dgm:pt>
    <dgm:pt modelId="{103091B6-1D39-49CA-83A6-906C6F7F13BE}" type="pres">
      <dgm:prSet presAssocID="{35A49E79-A03A-458C-B8FA-F21636FA7E4A}" presName="textNode" presStyleLbl="node1" presStyleIdx="1" presStyleCnt="3">
        <dgm:presLayoutVars>
          <dgm:bulletEnabled val="1"/>
        </dgm:presLayoutVars>
      </dgm:prSet>
      <dgm:spPr>
        <a:xfrm>
          <a:off x="2789510" y="1625600"/>
          <a:ext cx="2548979" cy="2167466"/>
        </a:xfrm>
        <a:prstGeom prst="roundRect">
          <a:avLst/>
        </a:prstGeom>
      </dgm:spPr>
    </dgm:pt>
    <dgm:pt modelId="{7DC5F02E-A947-4D5F-9230-BB3CA4DEFF75}" type="pres">
      <dgm:prSet presAssocID="{6793491E-F968-4634-9A76-58BFD8225C6F}" presName="sibTrans" presStyleCnt="0"/>
      <dgm:spPr/>
    </dgm:pt>
    <dgm:pt modelId="{D15BE92D-9A2E-49B7-A65F-FB49B968E0B3}" type="pres">
      <dgm:prSet presAssocID="{054A002D-A58E-4134-BD54-998BC3BC160D}" presName="textNode" presStyleLbl="node1" presStyleIdx="2" presStyleCnt="3">
        <dgm:presLayoutVars>
          <dgm:bulletEnabled val="1"/>
        </dgm:presLayoutVars>
      </dgm:prSet>
      <dgm:spPr>
        <a:xfrm>
          <a:off x="5574233" y="1625600"/>
          <a:ext cx="2548979" cy="2167466"/>
        </a:xfrm>
        <a:prstGeom prst="roundRect">
          <a:avLst/>
        </a:prstGeom>
      </dgm:spPr>
    </dgm:pt>
  </dgm:ptLst>
  <dgm:cxnLst>
    <dgm:cxn modelId="{FB9D8964-0388-400A-9F9E-5DF2E1BAFAA6}" srcId="{62F745A3-BD33-43C1-B873-4DF4B18FB99F}" destId="{0DA415B8-4C42-495C-9D4F-2186C0791450}" srcOrd="0" destOrd="0" parTransId="{3E60484A-AE3B-4065-B42A-956CF9AD8D43}" sibTransId="{CDA37A05-0DD2-42B3-A867-501A520D2253}"/>
    <dgm:cxn modelId="{EB09C04B-98DD-4048-992E-2D0D4A9FE8E5}" type="presOf" srcId="{054A002D-A58E-4134-BD54-998BC3BC160D}" destId="{D15BE92D-9A2E-49B7-A65F-FB49B968E0B3}" srcOrd="0" destOrd="0" presId="urn:microsoft.com/office/officeart/2005/8/layout/hProcess9"/>
    <dgm:cxn modelId="{39C59E6D-CA2F-4E24-A676-E2452763AB18}" srcId="{62F745A3-BD33-43C1-B873-4DF4B18FB99F}" destId="{054A002D-A58E-4134-BD54-998BC3BC160D}" srcOrd="2" destOrd="0" parTransId="{A697A64D-042D-495A-BBC2-0A371629905C}" sibTransId="{DBBDC7C4-7143-4E38-9404-33978023C60A}"/>
    <dgm:cxn modelId="{F608354F-9EB8-44C9-8EB7-2CAD1CC30DF7}" srcId="{62F745A3-BD33-43C1-B873-4DF4B18FB99F}" destId="{35A49E79-A03A-458C-B8FA-F21636FA7E4A}" srcOrd="1" destOrd="0" parTransId="{884E250C-C8D4-47B4-80BF-51AB23DACC84}" sibTransId="{6793491E-F968-4634-9A76-58BFD8225C6F}"/>
    <dgm:cxn modelId="{EE62D5AE-6D71-4227-ABC6-5295179EE979}" type="presOf" srcId="{0DA415B8-4C42-495C-9D4F-2186C0791450}" destId="{1C796519-8F0F-4A6B-B676-234A45DEA94A}" srcOrd="0" destOrd="0" presId="urn:microsoft.com/office/officeart/2005/8/layout/hProcess9"/>
    <dgm:cxn modelId="{598DFDD6-C842-4F4C-830F-71E833C6D549}" type="presOf" srcId="{62F745A3-BD33-43C1-B873-4DF4B18FB99F}" destId="{36914955-4827-43B9-AC45-8CB6F45B057D}" srcOrd="0" destOrd="0" presId="urn:microsoft.com/office/officeart/2005/8/layout/hProcess9"/>
    <dgm:cxn modelId="{1AA030D7-2428-45A9-BC1B-01CEFDE2EB2D}" type="presOf" srcId="{35A49E79-A03A-458C-B8FA-F21636FA7E4A}" destId="{103091B6-1D39-49CA-83A6-906C6F7F13BE}" srcOrd="0" destOrd="0" presId="urn:microsoft.com/office/officeart/2005/8/layout/hProcess9"/>
    <dgm:cxn modelId="{608A8CC5-FB90-4A3F-BCAC-DD4E0D75A30A}" type="presParOf" srcId="{36914955-4827-43B9-AC45-8CB6F45B057D}" destId="{C9697970-7792-44DD-AD46-54D122318139}" srcOrd="0" destOrd="0" presId="urn:microsoft.com/office/officeart/2005/8/layout/hProcess9"/>
    <dgm:cxn modelId="{A394F2C5-7C86-4F67-867A-126B61EFBF9C}" type="presParOf" srcId="{36914955-4827-43B9-AC45-8CB6F45B057D}" destId="{F90B02F3-D061-42A0-9A01-6266D39AEF5C}" srcOrd="1" destOrd="0" presId="urn:microsoft.com/office/officeart/2005/8/layout/hProcess9"/>
    <dgm:cxn modelId="{8BB0E3BE-64FC-4329-89F6-4C1D59260406}" type="presParOf" srcId="{F90B02F3-D061-42A0-9A01-6266D39AEF5C}" destId="{1C796519-8F0F-4A6B-B676-234A45DEA94A}" srcOrd="0" destOrd="0" presId="urn:microsoft.com/office/officeart/2005/8/layout/hProcess9"/>
    <dgm:cxn modelId="{7C257463-24C1-4AC5-BC27-965F04D64437}" type="presParOf" srcId="{F90B02F3-D061-42A0-9A01-6266D39AEF5C}" destId="{76C58D42-4A13-4400-B8C9-ADBDCBFD0AA8}" srcOrd="1" destOrd="0" presId="urn:microsoft.com/office/officeart/2005/8/layout/hProcess9"/>
    <dgm:cxn modelId="{6AC25777-C1BC-4EFB-A134-A1E8C6742978}" type="presParOf" srcId="{F90B02F3-D061-42A0-9A01-6266D39AEF5C}" destId="{103091B6-1D39-49CA-83A6-906C6F7F13BE}" srcOrd="2" destOrd="0" presId="urn:microsoft.com/office/officeart/2005/8/layout/hProcess9"/>
    <dgm:cxn modelId="{8E31D451-CB44-4194-B24C-EF9E813AE03F}" type="presParOf" srcId="{F90B02F3-D061-42A0-9A01-6266D39AEF5C}" destId="{7DC5F02E-A947-4D5F-9230-BB3CA4DEFF75}" srcOrd="3" destOrd="0" presId="urn:microsoft.com/office/officeart/2005/8/layout/hProcess9"/>
    <dgm:cxn modelId="{00A72239-B7D0-438C-ACDB-FC32694E1745}" type="presParOf" srcId="{F90B02F3-D061-42A0-9A01-6266D39AEF5C}" destId="{D15BE92D-9A2E-49B7-A65F-FB49B968E0B3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EB188-8DB6-4A5E-973D-3A262F28EF0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9742A8-829E-40E1-AABE-FFA88389D68E}">
      <dgm:prSet phldrT="[Text]"/>
      <dgm:spPr>
        <a:solidFill>
          <a:srgbClr val="004C97"/>
        </a:solidFill>
        <a:ln>
          <a:noFill/>
        </a:ln>
      </dgm:spPr>
      <dgm:t>
        <a:bodyPr/>
        <a:lstStyle/>
        <a:p>
          <a:r>
            <a:rPr lang="ru-RU" dirty="0"/>
            <a:t>Новые приоритеты расходов </a:t>
          </a:r>
          <a:r>
            <a:rPr lang="en-GB" dirty="0"/>
            <a:t>vs </a:t>
          </a:r>
          <a:r>
            <a:rPr lang="ru-RU" dirty="0"/>
            <a:t>наличие средств</a:t>
          </a:r>
          <a:endParaRPr lang="en-GB" dirty="0"/>
        </a:p>
      </dgm:t>
    </dgm:pt>
    <dgm:pt modelId="{2DE006D3-EFF3-4A18-840A-A2120430CFA8}" type="parTrans" cxnId="{24489C25-0D39-48D3-8799-FED2E141B2C1}">
      <dgm:prSet/>
      <dgm:spPr/>
      <dgm:t>
        <a:bodyPr/>
        <a:lstStyle/>
        <a:p>
          <a:endParaRPr lang="en-GB"/>
        </a:p>
      </dgm:t>
    </dgm:pt>
    <dgm:pt modelId="{7FAB7EEF-E674-4CC0-852D-8CC93195DDF0}" type="sibTrans" cxnId="{24489C25-0D39-48D3-8799-FED2E141B2C1}">
      <dgm:prSet/>
      <dgm:spPr/>
      <dgm:t>
        <a:bodyPr/>
        <a:lstStyle/>
        <a:p>
          <a:endParaRPr lang="en-GB"/>
        </a:p>
      </dgm:t>
    </dgm:pt>
    <dgm:pt modelId="{4961ACF6-917D-4D9C-A51E-85482F91A3C5}">
      <dgm:prSet/>
      <dgm:spPr>
        <a:solidFill>
          <a:srgbClr val="004C97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ru-RU" dirty="0"/>
            <a:t>Новые схемы</a:t>
          </a:r>
          <a:r>
            <a:rPr lang="en-GB" dirty="0"/>
            <a:t>: </a:t>
          </a:r>
          <a:r>
            <a:rPr lang="ru-RU" dirty="0"/>
            <a:t>связанные и не связанные с бюджетом</a:t>
          </a:r>
          <a:r>
            <a:rPr lang="en-GB" dirty="0"/>
            <a:t> (</a:t>
          </a:r>
          <a:r>
            <a:rPr lang="ru-RU" dirty="0"/>
            <a:t>гарантии</a:t>
          </a:r>
          <a:r>
            <a:rPr lang="en-GB" dirty="0"/>
            <a:t>)</a:t>
          </a:r>
        </a:p>
      </dgm:t>
    </dgm:pt>
    <dgm:pt modelId="{6B5C0DF0-E5C1-4F57-8C00-4D0F51433462}" type="parTrans" cxnId="{CA47A09A-CA93-4803-983E-E978D950432E}">
      <dgm:prSet/>
      <dgm:spPr/>
      <dgm:t>
        <a:bodyPr/>
        <a:lstStyle/>
        <a:p>
          <a:endParaRPr lang="en-GB"/>
        </a:p>
      </dgm:t>
    </dgm:pt>
    <dgm:pt modelId="{58E8ABB0-8921-413C-8225-7ABE033EF44F}" type="sibTrans" cxnId="{CA47A09A-CA93-4803-983E-E978D950432E}">
      <dgm:prSet/>
      <dgm:spPr/>
      <dgm:t>
        <a:bodyPr/>
        <a:lstStyle/>
        <a:p>
          <a:endParaRPr lang="en-GB"/>
        </a:p>
      </dgm:t>
    </dgm:pt>
    <dgm:pt modelId="{3B81BF8A-71FD-43AA-A5F1-3F0AF339B22E}">
      <dgm:prSet/>
      <dgm:spPr/>
      <dgm:t>
        <a:bodyPr/>
        <a:lstStyle/>
        <a:p>
          <a:r>
            <a:rPr lang="ru-RU" dirty="0"/>
            <a:t>Создание отдельных фондов</a:t>
          </a:r>
          <a:r>
            <a:rPr lang="en-GB" dirty="0"/>
            <a:t>/</a:t>
          </a:r>
          <a:r>
            <a:rPr lang="ru-RU" dirty="0"/>
            <a:t>внебюджетных фондов</a:t>
          </a:r>
          <a:r>
            <a:rPr lang="en-GB" dirty="0"/>
            <a:t> (</a:t>
          </a:r>
          <a:r>
            <a:rPr lang="ru-RU" dirty="0"/>
            <a:t>по крайней мере в 4 странах</a:t>
          </a:r>
          <a:r>
            <a:rPr lang="en-GB" dirty="0"/>
            <a:t> PEMPAL)</a:t>
          </a:r>
        </a:p>
      </dgm:t>
    </dgm:pt>
    <dgm:pt modelId="{4961D251-7EA2-460E-9FF0-B4230BBAF0CB}" type="parTrans" cxnId="{DE066F66-E98C-415E-8A02-F7AE1F0EAEF4}">
      <dgm:prSet/>
      <dgm:spPr/>
      <dgm:t>
        <a:bodyPr/>
        <a:lstStyle/>
        <a:p>
          <a:endParaRPr lang="en-GB"/>
        </a:p>
      </dgm:t>
    </dgm:pt>
    <dgm:pt modelId="{FFE70899-0663-4397-930F-69CE19C5C647}" type="sibTrans" cxnId="{DE066F66-E98C-415E-8A02-F7AE1F0EAEF4}">
      <dgm:prSet/>
      <dgm:spPr/>
      <dgm:t>
        <a:bodyPr/>
        <a:lstStyle/>
        <a:p>
          <a:endParaRPr lang="en-GB"/>
        </a:p>
      </dgm:t>
    </dgm:pt>
    <dgm:pt modelId="{1C0DABE5-4E75-4982-988C-4F9DAE4000EF}">
      <dgm:prSet/>
      <dgm:spPr/>
      <dgm:t>
        <a:bodyPr/>
        <a:lstStyle/>
        <a:p>
          <a:r>
            <a:rPr lang="ru-RU" dirty="0"/>
            <a:t>Новые требования в части контроля, мониторинга и отчётности</a:t>
          </a:r>
          <a:endParaRPr lang="en-GB" dirty="0"/>
        </a:p>
      </dgm:t>
    </dgm:pt>
    <dgm:pt modelId="{79D2033F-8998-4F9B-9425-7C36704D4135}" type="parTrans" cxnId="{B99B3B5E-6665-43EB-B6CE-B6BBABD57854}">
      <dgm:prSet/>
      <dgm:spPr/>
      <dgm:t>
        <a:bodyPr/>
        <a:lstStyle/>
        <a:p>
          <a:endParaRPr lang="en-GB"/>
        </a:p>
      </dgm:t>
    </dgm:pt>
    <dgm:pt modelId="{ADCDAEE1-4754-483E-B0CC-4479F8385907}" type="sibTrans" cxnId="{B99B3B5E-6665-43EB-B6CE-B6BBABD57854}">
      <dgm:prSet/>
      <dgm:spPr/>
      <dgm:t>
        <a:bodyPr/>
        <a:lstStyle/>
        <a:p>
          <a:endParaRPr lang="en-GB"/>
        </a:p>
      </dgm:t>
    </dgm:pt>
    <dgm:pt modelId="{AB919D36-A183-48AC-BB90-756A89191614}">
      <dgm:prSet/>
      <dgm:spPr/>
      <dgm:t>
        <a:bodyPr/>
        <a:lstStyle/>
        <a:p>
          <a:r>
            <a:rPr lang="ru-RU" dirty="0"/>
            <a:t>Мониторинг условных обязательств</a:t>
          </a:r>
          <a:endParaRPr lang="en-GB" dirty="0"/>
        </a:p>
      </dgm:t>
    </dgm:pt>
    <dgm:pt modelId="{57604468-5512-462F-91A3-26551534784A}" type="parTrans" cxnId="{D3DCC4C4-C424-4592-80DF-48B0631C4DA5}">
      <dgm:prSet/>
      <dgm:spPr/>
      <dgm:t>
        <a:bodyPr/>
        <a:lstStyle/>
        <a:p>
          <a:endParaRPr lang="en-GB"/>
        </a:p>
      </dgm:t>
    </dgm:pt>
    <dgm:pt modelId="{39E93584-8DC9-4140-93B9-E4B1B8CA0274}" type="sibTrans" cxnId="{D3DCC4C4-C424-4592-80DF-48B0631C4DA5}">
      <dgm:prSet/>
      <dgm:spPr/>
      <dgm:t>
        <a:bodyPr/>
        <a:lstStyle/>
        <a:p>
          <a:endParaRPr lang="en-GB"/>
        </a:p>
      </dgm:t>
    </dgm:pt>
    <dgm:pt modelId="{B19AE070-E5A1-4C4B-9080-DF5DFF72028F}">
      <dgm:prSet custT="1"/>
      <dgm:spPr>
        <a:solidFill>
          <a:srgbClr val="004C97"/>
        </a:solidFill>
        <a:ln w="25400" cap="flat" cmpd="sng" algn="ctr">
          <a:noFill/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ru-RU" sz="31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Изменение каналов работы</a:t>
          </a:r>
          <a:endParaRPr lang="en-GB" sz="3100" kern="1200" dirty="0"/>
        </a:p>
      </dgm:t>
    </dgm:pt>
    <dgm:pt modelId="{9F87D45E-9106-4D8F-9A07-C3972F95FFEA}" type="parTrans" cxnId="{300DE8B7-AAE1-4B92-8DF1-AF65AEFE919C}">
      <dgm:prSet/>
      <dgm:spPr/>
      <dgm:t>
        <a:bodyPr/>
        <a:lstStyle/>
        <a:p>
          <a:endParaRPr lang="en-GB"/>
        </a:p>
      </dgm:t>
    </dgm:pt>
    <dgm:pt modelId="{5A04DD87-5FD0-4D04-9700-60698DC604D7}" type="sibTrans" cxnId="{300DE8B7-AAE1-4B92-8DF1-AF65AEFE919C}">
      <dgm:prSet/>
      <dgm:spPr/>
      <dgm:t>
        <a:bodyPr/>
        <a:lstStyle/>
        <a:p>
          <a:endParaRPr lang="en-GB"/>
        </a:p>
      </dgm:t>
    </dgm:pt>
    <dgm:pt modelId="{6AC25A19-AE2B-42BC-A263-631E367A22A2}">
      <dgm:prSet/>
      <dgm:spPr/>
      <dgm:t>
        <a:bodyPr/>
        <a:lstStyle/>
        <a:p>
          <a:r>
            <a:rPr lang="ru-RU" dirty="0"/>
            <a:t>Необходимость использовать электронные каналы</a:t>
          </a:r>
          <a:r>
            <a:rPr lang="en-GB" dirty="0"/>
            <a:t> </a:t>
          </a:r>
        </a:p>
      </dgm:t>
    </dgm:pt>
    <dgm:pt modelId="{9204823A-A902-4647-A21E-0EC5D96C43BF}" type="parTrans" cxnId="{F1ABE295-7D3A-438C-9311-B46B8F4EF6CE}">
      <dgm:prSet/>
      <dgm:spPr/>
      <dgm:t>
        <a:bodyPr/>
        <a:lstStyle/>
        <a:p>
          <a:endParaRPr lang="en-GB"/>
        </a:p>
      </dgm:t>
    </dgm:pt>
    <dgm:pt modelId="{240FEC56-6358-40E2-AD76-2EC01C32B2E9}" type="sibTrans" cxnId="{F1ABE295-7D3A-438C-9311-B46B8F4EF6CE}">
      <dgm:prSet/>
      <dgm:spPr/>
      <dgm:t>
        <a:bodyPr/>
        <a:lstStyle/>
        <a:p>
          <a:endParaRPr lang="en-GB"/>
        </a:p>
      </dgm:t>
    </dgm:pt>
    <dgm:pt modelId="{7CA405A0-A48D-47A7-9F7C-0C4EE65A79AC}">
      <dgm:prSet/>
      <dgm:spPr/>
      <dgm:t>
        <a:bodyPr/>
        <a:lstStyle/>
        <a:p>
          <a:r>
            <a:rPr lang="ru-RU" dirty="0"/>
            <a:t>Изменения в правилах закупок, принимаются сканированные документы и т.д.</a:t>
          </a:r>
          <a:endParaRPr lang="en-GB" dirty="0"/>
        </a:p>
      </dgm:t>
    </dgm:pt>
    <dgm:pt modelId="{8B2581D4-EF59-499D-8EBE-6CDAEDD6C582}" type="parTrans" cxnId="{FAC7D62C-E6FE-4AD8-B442-F243ACE7314B}">
      <dgm:prSet/>
      <dgm:spPr/>
      <dgm:t>
        <a:bodyPr/>
        <a:lstStyle/>
        <a:p>
          <a:endParaRPr lang="en-GB"/>
        </a:p>
      </dgm:t>
    </dgm:pt>
    <dgm:pt modelId="{29F72F88-528E-4756-952E-8E69F5064A76}" type="sibTrans" cxnId="{FAC7D62C-E6FE-4AD8-B442-F243ACE7314B}">
      <dgm:prSet/>
      <dgm:spPr/>
      <dgm:t>
        <a:bodyPr/>
        <a:lstStyle/>
        <a:p>
          <a:endParaRPr lang="en-GB"/>
        </a:p>
      </dgm:t>
    </dgm:pt>
    <dgm:pt modelId="{C8E1546E-A8CC-443B-A207-A5A8EF7B2ADA}" type="pres">
      <dgm:prSet presAssocID="{020EB188-8DB6-4A5E-973D-3A262F28EF08}" presName="linear" presStyleCnt="0">
        <dgm:presLayoutVars>
          <dgm:animLvl val="lvl"/>
          <dgm:resizeHandles val="exact"/>
        </dgm:presLayoutVars>
      </dgm:prSet>
      <dgm:spPr/>
    </dgm:pt>
    <dgm:pt modelId="{03589D42-E22F-4728-922C-C8170985849C}" type="pres">
      <dgm:prSet presAssocID="{529742A8-829E-40E1-AABE-FFA88389D68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3946DEE-7F42-41F2-9F82-9586D0CD0807}" type="pres">
      <dgm:prSet presAssocID="{7FAB7EEF-E674-4CC0-852D-8CC93195DDF0}" presName="spacer" presStyleCnt="0"/>
      <dgm:spPr/>
    </dgm:pt>
    <dgm:pt modelId="{E7F1B467-F08F-410D-858A-9DF21F391F00}" type="pres">
      <dgm:prSet presAssocID="{4961ACF6-917D-4D9C-A51E-85482F91A3C5}" presName="parentText" presStyleLbl="node1" presStyleIdx="1" presStyleCnt="3">
        <dgm:presLayoutVars>
          <dgm:chMax val="0"/>
          <dgm:bulletEnabled val="1"/>
        </dgm:presLayoutVars>
      </dgm:prSet>
      <dgm:spPr>
        <a:xfrm>
          <a:off x="0" y="884876"/>
          <a:ext cx="9845352" cy="743535"/>
        </a:xfrm>
        <a:prstGeom prst="roundRect">
          <a:avLst/>
        </a:prstGeom>
      </dgm:spPr>
    </dgm:pt>
    <dgm:pt modelId="{35BD817F-C257-4EB8-AAD1-197CEB28471E}" type="pres">
      <dgm:prSet presAssocID="{4961ACF6-917D-4D9C-A51E-85482F91A3C5}" presName="childText" presStyleLbl="revTx" presStyleIdx="0" presStyleCnt="2">
        <dgm:presLayoutVars>
          <dgm:bulletEnabled val="1"/>
        </dgm:presLayoutVars>
      </dgm:prSet>
      <dgm:spPr/>
    </dgm:pt>
    <dgm:pt modelId="{C6EBEA6D-BB04-41CF-9234-CC25C5D28CD6}" type="pres">
      <dgm:prSet presAssocID="{B19AE070-E5A1-4C4B-9080-DF5DFF72028F}" presName="parentText" presStyleLbl="node1" presStyleIdx="2" presStyleCnt="3">
        <dgm:presLayoutVars>
          <dgm:chMax val="0"/>
          <dgm:bulletEnabled val="1"/>
        </dgm:presLayoutVars>
      </dgm:prSet>
      <dgm:spPr>
        <a:xfrm>
          <a:off x="0" y="2879726"/>
          <a:ext cx="9845352" cy="743535"/>
        </a:xfrm>
        <a:prstGeom prst="roundRect">
          <a:avLst/>
        </a:prstGeom>
      </dgm:spPr>
    </dgm:pt>
    <dgm:pt modelId="{EF3BC0DD-8E88-4404-8DFA-F97D7E691E46}" type="pres">
      <dgm:prSet presAssocID="{B19AE070-E5A1-4C4B-9080-DF5DFF72028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48D470F-0240-4312-9E21-B5FC813BBDDB}" type="presOf" srcId="{4961ACF6-917D-4D9C-A51E-85482F91A3C5}" destId="{E7F1B467-F08F-410D-858A-9DF21F391F00}" srcOrd="0" destOrd="0" presId="urn:microsoft.com/office/officeart/2005/8/layout/vList2"/>
    <dgm:cxn modelId="{24489C25-0D39-48D3-8799-FED2E141B2C1}" srcId="{020EB188-8DB6-4A5E-973D-3A262F28EF08}" destId="{529742A8-829E-40E1-AABE-FFA88389D68E}" srcOrd="0" destOrd="0" parTransId="{2DE006D3-EFF3-4A18-840A-A2120430CFA8}" sibTransId="{7FAB7EEF-E674-4CC0-852D-8CC93195DDF0}"/>
    <dgm:cxn modelId="{FAC7D62C-E6FE-4AD8-B442-F243ACE7314B}" srcId="{B19AE070-E5A1-4C4B-9080-DF5DFF72028F}" destId="{7CA405A0-A48D-47A7-9F7C-0C4EE65A79AC}" srcOrd="1" destOrd="0" parTransId="{8B2581D4-EF59-499D-8EBE-6CDAEDD6C582}" sibTransId="{29F72F88-528E-4756-952E-8E69F5064A76}"/>
    <dgm:cxn modelId="{25A09130-9BC3-4C87-9363-7DB61D2E09B5}" type="presOf" srcId="{6AC25A19-AE2B-42BC-A263-631E367A22A2}" destId="{EF3BC0DD-8E88-4404-8DFA-F97D7E691E46}" srcOrd="0" destOrd="0" presId="urn:microsoft.com/office/officeart/2005/8/layout/vList2"/>
    <dgm:cxn modelId="{B99B3B5E-6665-43EB-B6CE-B6BBABD57854}" srcId="{4961ACF6-917D-4D9C-A51E-85482F91A3C5}" destId="{1C0DABE5-4E75-4982-988C-4F9DAE4000EF}" srcOrd="1" destOrd="0" parTransId="{79D2033F-8998-4F9B-9425-7C36704D4135}" sibTransId="{ADCDAEE1-4754-483E-B0CC-4479F8385907}"/>
    <dgm:cxn modelId="{1AB74F62-BC33-4755-BFDA-29549EC7907A}" type="presOf" srcId="{B19AE070-E5A1-4C4B-9080-DF5DFF72028F}" destId="{C6EBEA6D-BB04-41CF-9234-CC25C5D28CD6}" srcOrd="0" destOrd="0" presId="urn:microsoft.com/office/officeart/2005/8/layout/vList2"/>
    <dgm:cxn modelId="{DE066F66-E98C-415E-8A02-F7AE1F0EAEF4}" srcId="{4961ACF6-917D-4D9C-A51E-85482F91A3C5}" destId="{3B81BF8A-71FD-43AA-A5F1-3F0AF339B22E}" srcOrd="0" destOrd="0" parTransId="{4961D251-7EA2-460E-9FF0-B4230BBAF0CB}" sibTransId="{FFE70899-0663-4397-930F-69CE19C5C647}"/>
    <dgm:cxn modelId="{1E44C94D-DB3D-4A5D-BBAC-7297A4AFA176}" type="presOf" srcId="{020EB188-8DB6-4A5E-973D-3A262F28EF08}" destId="{C8E1546E-A8CC-443B-A207-A5A8EF7B2ADA}" srcOrd="0" destOrd="0" presId="urn:microsoft.com/office/officeart/2005/8/layout/vList2"/>
    <dgm:cxn modelId="{9F11455A-9AAE-4551-89F0-F9BCCAC2DAF9}" type="presOf" srcId="{529742A8-829E-40E1-AABE-FFA88389D68E}" destId="{03589D42-E22F-4728-922C-C8170985849C}" srcOrd="0" destOrd="0" presId="urn:microsoft.com/office/officeart/2005/8/layout/vList2"/>
    <dgm:cxn modelId="{B7DBCB80-6966-495F-8904-C29F3C0F30A4}" type="presOf" srcId="{3B81BF8A-71FD-43AA-A5F1-3F0AF339B22E}" destId="{35BD817F-C257-4EB8-AAD1-197CEB28471E}" srcOrd="0" destOrd="0" presId="urn:microsoft.com/office/officeart/2005/8/layout/vList2"/>
    <dgm:cxn modelId="{90DC7486-B4DA-4A03-83D4-7B87EC22F4C8}" type="presOf" srcId="{AB919D36-A183-48AC-BB90-756A89191614}" destId="{35BD817F-C257-4EB8-AAD1-197CEB28471E}" srcOrd="0" destOrd="2" presId="urn:microsoft.com/office/officeart/2005/8/layout/vList2"/>
    <dgm:cxn modelId="{F1ABE295-7D3A-438C-9311-B46B8F4EF6CE}" srcId="{B19AE070-E5A1-4C4B-9080-DF5DFF72028F}" destId="{6AC25A19-AE2B-42BC-A263-631E367A22A2}" srcOrd="0" destOrd="0" parTransId="{9204823A-A902-4647-A21E-0EC5D96C43BF}" sibTransId="{240FEC56-6358-40E2-AD76-2EC01C32B2E9}"/>
    <dgm:cxn modelId="{CA47A09A-CA93-4803-983E-E978D950432E}" srcId="{020EB188-8DB6-4A5E-973D-3A262F28EF08}" destId="{4961ACF6-917D-4D9C-A51E-85482F91A3C5}" srcOrd="1" destOrd="0" parTransId="{6B5C0DF0-E5C1-4F57-8C00-4D0F51433462}" sibTransId="{58E8ABB0-8921-413C-8225-7ABE033EF44F}"/>
    <dgm:cxn modelId="{3711B89A-94DF-4A8A-ABFB-96B05C564CE3}" type="presOf" srcId="{1C0DABE5-4E75-4982-988C-4F9DAE4000EF}" destId="{35BD817F-C257-4EB8-AAD1-197CEB28471E}" srcOrd="0" destOrd="1" presId="urn:microsoft.com/office/officeart/2005/8/layout/vList2"/>
    <dgm:cxn modelId="{300DE8B7-AAE1-4B92-8DF1-AF65AEFE919C}" srcId="{020EB188-8DB6-4A5E-973D-3A262F28EF08}" destId="{B19AE070-E5A1-4C4B-9080-DF5DFF72028F}" srcOrd="2" destOrd="0" parTransId="{9F87D45E-9106-4D8F-9A07-C3972F95FFEA}" sibTransId="{5A04DD87-5FD0-4D04-9700-60698DC604D7}"/>
    <dgm:cxn modelId="{D3DCC4C4-C424-4592-80DF-48B0631C4DA5}" srcId="{4961ACF6-917D-4D9C-A51E-85482F91A3C5}" destId="{AB919D36-A183-48AC-BB90-756A89191614}" srcOrd="2" destOrd="0" parTransId="{57604468-5512-462F-91A3-26551534784A}" sibTransId="{39E93584-8DC9-4140-93B9-E4B1B8CA0274}"/>
    <dgm:cxn modelId="{26B30ED3-9BFD-4DC7-A9A3-649841CCA68F}" type="presOf" srcId="{7CA405A0-A48D-47A7-9F7C-0C4EE65A79AC}" destId="{EF3BC0DD-8E88-4404-8DFA-F97D7E691E46}" srcOrd="0" destOrd="1" presId="urn:microsoft.com/office/officeart/2005/8/layout/vList2"/>
    <dgm:cxn modelId="{4C234A1E-B951-431E-8E26-10AB4D94A164}" type="presParOf" srcId="{C8E1546E-A8CC-443B-A207-A5A8EF7B2ADA}" destId="{03589D42-E22F-4728-922C-C8170985849C}" srcOrd="0" destOrd="0" presId="urn:microsoft.com/office/officeart/2005/8/layout/vList2"/>
    <dgm:cxn modelId="{BD63691B-A68B-43F8-9BF2-0689BCC2624B}" type="presParOf" srcId="{C8E1546E-A8CC-443B-A207-A5A8EF7B2ADA}" destId="{03946DEE-7F42-41F2-9F82-9586D0CD0807}" srcOrd="1" destOrd="0" presId="urn:microsoft.com/office/officeart/2005/8/layout/vList2"/>
    <dgm:cxn modelId="{2D611CFB-17D1-4CFD-B65E-B8CE4A4D0BC3}" type="presParOf" srcId="{C8E1546E-A8CC-443B-A207-A5A8EF7B2ADA}" destId="{E7F1B467-F08F-410D-858A-9DF21F391F00}" srcOrd="2" destOrd="0" presId="urn:microsoft.com/office/officeart/2005/8/layout/vList2"/>
    <dgm:cxn modelId="{78F0A623-F58B-466E-AC33-22C5CF5E5AD7}" type="presParOf" srcId="{C8E1546E-A8CC-443B-A207-A5A8EF7B2ADA}" destId="{35BD817F-C257-4EB8-AAD1-197CEB28471E}" srcOrd="3" destOrd="0" presId="urn:microsoft.com/office/officeart/2005/8/layout/vList2"/>
    <dgm:cxn modelId="{8AFD1984-FF96-4103-B9D8-DC1DE5ECA84B}" type="presParOf" srcId="{C8E1546E-A8CC-443B-A207-A5A8EF7B2ADA}" destId="{C6EBEA6D-BB04-41CF-9234-CC25C5D28CD6}" srcOrd="4" destOrd="0" presId="urn:microsoft.com/office/officeart/2005/8/layout/vList2"/>
    <dgm:cxn modelId="{DF076980-245D-45F0-BD88-15B259B6BFD3}" type="presParOf" srcId="{C8E1546E-A8CC-443B-A207-A5A8EF7B2ADA}" destId="{EF3BC0DD-8E88-4404-8DFA-F97D7E691E46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3FF598-B1A4-4666-9D0E-BE6C93F2D199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ECE17CC3-378F-4DF4-AFDE-CFE1B62C03DB}">
      <dgm:prSet phldrT="[Text]" custT="1"/>
      <dgm:spPr>
        <a:ln>
          <a:solidFill>
            <a:srgbClr val="004C97"/>
          </a:solidFill>
        </a:ln>
      </dgm:spPr>
      <dgm:t>
        <a:bodyPr/>
        <a:lstStyle/>
        <a:p>
          <a:r>
            <a:rPr lang="ru-RU" sz="2000" dirty="0"/>
            <a:t>Существенно выросли потребности во внутреннем финансировании</a:t>
          </a:r>
          <a:endParaRPr lang="en-GB" sz="2000" dirty="0"/>
        </a:p>
      </dgm:t>
    </dgm:pt>
    <dgm:pt modelId="{556C9CB4-EC25-4C12-8E92-3FDDEB957F31}" type="parTrans" cxnId="{E4FABEB9-A199-48DA-AA02-30B88D4814F2}">
      <dgm:prSet/>
      <dgm:spPr/>
      <dgm:t>
        <a:bodyPr/>
        <a:lstStyle/>
        <a:p>
          <a:endParaRPr lang="en-GB"/>
        </a:p>
      </dgm:t>
    </dgm:pt>
    <dgm:pt modelId="{E543F59D-9C86-436B-AB7E-E5F4A3ABD0A2}" type="sibTrans" cxnId="{E4FABEB9-A199-48DA-AA02-30B88D4814F2}">
      <dgm:prSet/>
      <dgm:spPr/>
      <dgm:t>
        <a:bodyPr/>
        <a:lstStyle/>
        <a:p>
          <a:endParaRPr lang="en-GB"/>
        </a:p>
      </dgm:t>
    </dgm:pt>
    <dgm:pt modelId="{0C5EE73D-0FF0-43B1-B1FF-D191A386C4E9}">
      <dgm:prSet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Роль внешней помощи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(12 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стран 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PEMPAL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получили доступ к Механизму оперативного финансирования или Фонду быстрого кредитования МВФ)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76335235-12B9-47C1-9F97-DF5A190D80E1}" type="parTrans" cxnId="{47539A53-75F9-48A5-9D13-F79C7864AF5F}">
      <dgm:prSet/>
      <dgm:spPr/>
      <dgm:t>
        <a:bodyPr/>
        <a:lstStyle/>
        <a:p>
          <a:endParaRPr lang="en-GB"/>
        </a:p>
      </dgm:t>
    </dgm:pt>
    <dgm:pt modelId="{6B7A37EB-DDBD-4F0F-AAB0-2FFBD6ADA885}" type="sibTrans" cxnId="{47539A53-75F9-48A5-9D13-F79C7864AF5F}">
      <dgm:prSet/>
      <dgm:spPr/>
      <dgm:t>
        <a:bodyPr/>
        <a:lstStyle/>
        <a:p>
          <a:endParaRPr lang="en-GB"/>
        </a:p>
      </dgm:t>
    </dgm:pt>
    <dgm:pt modelId="{2E3AA559-52FD-457A-8434-9207D653CC31}">
      <dgm:prSet phldrT="[Text]" custT="1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ru-RU" sz="1800" dirty="0"/>
            <a:t>Меры бюджетного реагирования на</a:t>
          </a:r>
          <a:r>
            <a:rPr lang="en-GB" sz="1800" dirty="0"/>
            <a:t> Covid-19; </a:t>
          </a:r>
          <a:r>
            <a:rPr lang="ru-RU" sz="1800" dirty="0"/>
            <a:t>сокращение доходов</a:t>
          </a:r>
          <a:endParaRPr lang="en-GB" sz="1800" dirty="0"/>
        </a:p>
      </dgm:t>
    </dgm:pt>
    <dgm:pt modelId="{89BC03D1-47E2-4C3A-B2E2-9AA0AA1A0662}" type="parTrans" cxnId="{13A9DDAD-4CEA-4CC0-9852-BA2AE23E9621}">
      <dgm:prSet/>
      <dgm:spPr/>
      <dgm:t>
        <a:bodyPr/>
        <a:lstStyle/>
        <a:p>
          <a:endParaRPr lang="en-GB"/>
        </a:p>
      </dgm:t>
    </dgm:pt>
    <dgm:pt modelId="{A162437E-DEC0-4026-B40A-F0F307E615D2}" type="sibTrans" cxnId="{13A9DDAD-4CEA-4CC0-9852-BA2AE23E9621}">
      <dgm:prSet/>
      <dgm:spPr/>
      <dgm:t>
        <a:bodyPr/>
        <a:lstStyle/>
        <a:p>
          <a:endParaRPr lang="en-GB"/>
        </a:p>
      </dgm:t>
    </dgm:pt>
    <dgm:pt modelId="{6E9F177C-4B31-44EE-90E0-2C987A08608C}">
      <dgm:prSet phldrT="[Text]" custT="1"/>
      <dgm:spPr>
        <a:solidFill>
          <a:srgbClr val="CFD5EA">
            <a:alpha val="90000"/>
          </a:srgbClr>
        </a:solidFill>
        <a:ln>
          <a:solidFill>
            <a:srgbClr val="004C97"/>
          </a:solidFill>
        </a:ln>
      </dgm:spPr>
      <dgm:t>
        <a:bodyPr/>
        <a:lstStyle/>
        <a:p>
          <a:r>
            <a:rPr lang="ru-RU" sz="1800" dirty="0"/>
            <a:t>Непостоянный доступ к внешним рынкам</a:t>
          </a:r>
          <a:endParaRPr lang="en-GB" sz="1800" dirty="0"/>
        </a:p>
      </dgm:t>
    </dgm:pt>
    <dgm:pt modelId="{901E54C9-63D4-4191-B06D-8F2CACB3887B}" type="parTrans" cxnId="{B600BCFA-25BF-42B4-BCD4-77A86F98E328}">
      <dgm:prSet/>
      <dgm:spPr/>
      <dgm:t>
        <a:bodyPr/>
        <a:lstStyle/>
        <a:p>
          <a:endParaRPr lang="en-GB"/>
        </a:p>
      </dgm:t>
    </dgm:pt>
    <dgm:pt modelId="{EFAE0227-CFF8-47D2-9E9C-8BE194056A4E}" type="sibTrans" cxnId="{B600BCFA-25BF-42B4-BCD4-77A86F98E328}">
      <dgm:prSet/>
      <dgm:spPr/>
      <dgm:t>
        <a:bodyPr/>
        <a:lstStyle/>
        <a:p>
          <a:endParaRPr lang="en-GB"/>
        </a:p>
      </dgm:t>
    </dgm:pt>
    <dgm:pt modelId="{6EEE9E8B-37EA-4DA5-B6BB-D0A49714B1AA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Ухудшение условий на рынке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=&gt; </a:t>
          </a: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рост риска невозможности рефинансирования обязательств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63EA3FD0-CDD2-4DDA-8CF0-594CFD77C64E}" type="parTrans" cxnId="{E7EC3883-4DD0-4403-A82A-367FF182BE24}">
      <dgm:prSet/>
      <dgm:spPr/>
      <dgm:t>
        <a:bodyPr/>
        <a:lstStyle/>
        <a:p>
          <a:endParaRPr lang="en-GB"/>
        </a:p>
      </dgm:t>
    </dgm:pt>
    <dgm:pt modelId="{62A968A7-69BF-4BCE-A14B-B0552F213510}" type="sibTrans" cxnId="{E7EC3883-4DD0-4403-A82A-367FF182BE24}">
      <dgm:prSet/>
      <dgm:spPr/>
      <dgm:t>
        <a:bodyPr/>
        <a:lstStyle/>
        <a:p>
          <a:endParaRPr lang="en-GB"/>
        </a:p>
      </dgm:t>
    </dgm:pt>
    <dgm:pt modelId="{D2F70F40-D5E6-40A9-A539-4416EF021767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Нежелание рисковать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=&gt; </a:t>
          </a: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выше стоимость финансирования, эмиссия на меньший срок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E162D4E3-E93A-4840-9CC3-826D991C0867}" type="parTrans" cxnId="{199B6F50-4C8F-4F70-A393-EC2CC42D0DF1}">
      <dgm:prSet/>
      <dgm:spPr/>
      <dgm:t>
        <a:bodyPr/>
        <a:lstStyle/>
        <a:p>
          <a:endParaRPr lang="en-GB"/>
        </a:p>
      </dgm:t>
    </dgm:pt>
    <dgm:pt modelId="{4F663C70-330B-4392-84EC-34E1CB97E89D}" type="sibTrans" cxnId="{199B6F50-4C8F-4F70-A393-EC2CC42D0DF1}">
      <dgm:prSet/>
      <dgm:spPr/>
      <dgm:t>
        <a:bodyPr/>
        <a:lstStyle/>
        <a:p>
          <a:endParaRPr lang="en-GB"/>
        </a:p>
      </dgm:t>
    </dgm:pt>
    <dgm:pt modelId="{C4C714C3-96F9-4F4D-AB46-0D076F0E05AF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279114" tIns="0" rIns="279114" bIns="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Последствия весьма неодинаковы в зависимости от типа экономики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EE2B7A5C-6B18-4CD1-9C9D-11B77B5DE882}" type="parTrans" cxnId="{11CCAA8E-FF21-43F3-9EBB-93FCCDE1CFA8}">
      <dgm:prSet/>
      <dgm:spPr/>
      <dgm:t>
        <a:bodyPr/>
        <a:lstStyle/>
        <a:p>
          <a:endParaRPr lang="en-GB"/>
        </a:p>
      </dgm:t>
    </dgm:pt>
    <dgm:pt modelId="{64AE688E-4931-469A-800F-9D63F4F43C2C}" type="sibTrans" cxnId="{11CCAA8E-FF21-43F3-9EBB-93FCCDE1CFA8}">
      <dgm:prSet/>
      <dgm:spPr/>
      <dgm:t>
        <a:bodyPr/>
        <a:lstStyle/>
        <a:p>
          <a:endParaRPr lang="en-GB"/>
        </a:p>
      </dgm:t>
    </dgm:pt>
    <dgm:pt modelId="{ECF23C6D-7D8F-4D1D-ADC5-8E322A03AEA5}">
      <dgm:prSet phldrT="[Text]"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Развитые страны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: 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выше спрос со стороны желающих получить «убежище», что снижает стоимость финансирования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C3BBF7A4-16CA-419D-8357-9227B2D2A3AB}" type="parTrans" cxnId="{B3CEC01C-CB6A-4056-A760-DEA5C61990DD}">
      <dgm:prSet/>
      <dgm:spPr/>
      <dgm:t>
        <a:bodyPr/>
        <a:lstStyle/>
        <a:p>
          <a:endParaRPr lang="en-GB"/>
        </a:p>
      </dgm:t>
    </dgm:pt>
    <dgm:pt modelId="{7DB6264C-A1CE-477F-8511-A01D5D9EFF4B}" type="sibTrans" cxnId="{B3CEC01C-CB6A-4056-A760-DEA5C61990DD}">
      <dgm:prSet/>
      <dgm:spPr/>
      <dgm:t>
        <a:bodyPr/>
        <a:lstStyle/>
        <a:p>
          <a:endParaRPr lang="en-GB"/>
        </a:p>
      </dgm:t>
    </dgm:pt>
    <dgm:pt modelId="{4E5B2F44-6EFB-49B6-9F79-7B46C8925203}">
      <dgm:prSet custT="1"/>
      <dgm:spPr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818735" tIns="374904" rIns="818735" bIns="128016" numCol="1" spcCol="1270" anchor="t" anchorCtr="0"/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Влияние на внутреннюю ликвидность неодинаково (снижение активности, но также сокращение объёмов денежных переводов, туристических и пр. потоков) 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3185E3EA-DC47-40ED-A06E-A420C65450F8}" type="parTrans" cxnId="{1854E225-3162-46CC-ABD6-DB9437219326}">
      <dgm:prSet/>
      <dgm:spPr/>
      <dgm:t>
        <a:bodyPr/>
        <a:lstStyle/>
        <a:p>
          <a:endParaRPr lang="en-GB"/>
        </a:p>
      </dgm:t>
    </dgm:pt>
    <dgm:pt modelId="{7337671D-E595-4376-B2DD-C9995E208EAE}" type="sibTrans" cxnId="{1854E225-3162-46CC-ABD6-DB9437219326}">
      <dgm:prSet/>
      <dgm:spPr/>
      <dgm:t>
        <a:bodyPr/>
        <a:lstStyle/>
        <a:p>
          <a:endParaRPr lang="en-GB"/>
        </a:p>
      </dgm:t>
    </dgm:pt>
    <dgm:pt modelId="{4FAF136F-5F3F-45D7-ABA2-D16670E105F8}" type="pres">
      <dgm:prSet presAssocID="{B93FF598-B1A4-4666-9D0E-BE6C93F2D199}" presName="linear" presStyleCnt="0">
        <dgm:presLayoutVars>
          <dgm:dir/>
          <dgm:animLvl val="lvl"/>
          <dgm:resizeHandles val="exact"/>
        </dgm:presLayoutVars>
      </dgm:prSet>
      <dgm:spPr/>
    </dgm:pt>
    <dgm:pt modelId="{CCC7DD4A-E51D-4917-B6D9-83DBF4970D5D}" type="pres">
      <dgm:prSet presAssocID="{ECE17CC3-378F-4DF4-AFDE-CFE1B62C03DB}" presName="parentLin" presStyleCnt="0"/>
      <dgm:spPr/>
    </dgm:pt>
    <dgm:pt modelId="{0FEB7007-7B23-4BC6-A418-9DCDE16952FF}" type="pres">
      <dgm:prSet presAssocID="{ECE17CC3-378F-4DF4-AFDE-CFE1B62C03DB}" presName="parentLeftMargin" presStyleLbl="node1" presStyleIdx="0" presStyleCnt="4"/>
      <dgm:spPr/>
    </dgm:pt>
    <dgm:pt modelId="{D75D5085-6108-4DC3-BDD4-1FD3F05677A8}" type="pres">
      <dgm:prSet presAssocID="{ECE17CC3-378F-4DF4-AFDE-CFE1B62C03DB}" presName="parentText" presStyleLbl="node1" presStyleIdx="0" presStyleCnt="4" custScaleX="111363" custLinFactNeighborX="1126" custLinFactNeighborY="7165">
        <dgm:presLayoutVars>
          <dgm:chMax val="0"/>
          <dgm:bulletEnabled val="1"/>
        </dgm:presLayoutVars>
      </dgm:prSet>
      <dgm:spPr/>
    </dgm:pt>
    <dgm:pt modelId="{3A3A5FE1-5B76-466B-9AE1-3822D635DEB8}" type="pres">
      <dgm:prSet presAssocID="{ECE17CC3-378F-4DF4-AFDE-CFE1B62C03DB}" presName="negativeSpace" presStyleCnt="0"/>
      <dgm:spPr/>
    </dgm:pt>
    <dgm:pt modelId="{67A3FECE-E8EB-4D71-AEAF-F5B66F867593}" type="pres">
      <dgm:prSet presAssocID="{ECE17CC3-378F-4DF4-AFDE-CFE1B62C03DB}" presName="childText" presStyleLbl="conFgAcc1" presStyleIdx="0" presStyleCnt="4" custLinFactNeighborX="-1445" custLinFactNeighborY="43436">
        <dgm:presLayoutVars>
          <dgm:bulletEnabled val="1"/>
        </dgm:presLayoutVars>
      </dgm:prSet>
      <dgm:spPr/>
    </dgm:pt>
    <dgm:pt modelId="{74D06783-E960-425D-86FA-96048EF88E1C}" type="pres">
      <dgm:prSet presAssocID="{E543F59D-9C86-436B-AB7E-E5F4A3ABD0A2}" presName="spaceBetweenRectangles" presStyleCnt="0"/>
      <dgm:spPr/>
    </dgm:pt>
    <dgm:pt modelId="{5001E96D-F566-4EDA-A434-A2C95D3C1C21}" type="pres">
      <dgm:prSet presAssocID="{6EEE9E8B-37EA-4DA5-B6BB-D0A49714B1AA}" presName="parentLin" presStyleCnt="0"/>
      <dgm:spPr/>
    </dgm:pt>
    <dgm:pt modelId="{B21E8028-1F47-4662-AF22-295FFB346DBF}" type="pres">
      <dgm:prSet presAssocID="{6EEE9E8B-37EA-4DA5-B6BB-D0A49714B1AA}" presName="parentLeftMargin" presStyleLbl="node1" presStyleIdx="0" presStyleCnt="4"/>
      <dgm:spPr/>
    </dgm:pt>
    <dgm:pt modelId="{9339900D-F6BF-428A-BB58-C7720A8A201B}" type="pres">
      <dgm:prSet presAssocID="{6EEE9E8B-37EA-4DA5-B6BB-D0A49714B1AA}" presName="parentText" presStyleLbl="node1" presStyleIdx="1" presStyleCnt="4" custScaleX="115424" custScaleY="136616">
        <dgm:presLayoutVars>
          <dgm:chMax val="0"/>
          <dgm:bulletEnabled val="1"/>
        </dgm:presLayoutVars>
      </dgm:prSet>
      <dgm:spPr>
        <a:xfrm>
          <a:off x="527460" y="1552694"/>
          <a:ext cx="7384442" cy="531360"/>
        </a:xfrm>
        <a:prstGeom prst="roundRect">
          <a:avLst/>
        </a:prstGeom>
      </dgm:spPr>
    </dgm:pt>
    <dgm:pt modelId="{844C22EB-9274-4F60-8030-D23D48E04592}" type="pres">
      <dgm:prSet presAssocID="{6EEE9E8B-37EA-4DA5-B6BB-D0A49714B1AA}" presName="negativeSpace" presStyleCnt="0"/>
      <dgm:spPr/>
    </dgm:pt>
    <dgm:pt modelId="{5537ADC1-1B2C-4674-94F5-3E100CDAD997}" type="pres">
      <dgm:prSet presAssocID="{6EEE9E8B-37EA-4DA5-B6BB-D0A49714B1AA}" presName="childText" presStyleLbl="conFgAcc1" presStyleIdx="1" presStyleCnt="4">
        <dgm:presLayoutVars>
          <dgm:bulletEnabled val="1"/>
        </dgm:presLayoutVars>
      </dgm:prSet>
      <dgm:spPr>
        <a:xfrm>
          <a:off x="0" y="1818374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</dgm:pt>
    <dgm:pt modelId="{C4636BC8-EF76-4111-8674-D927333BBFC3}" type="pres">
      <dgm:prSet presAssocID="{62A968A7-69BF-4BCE-A14B-B0552F213510}" presName="spaceBetweenRectangles" presStyleCnt="0"/>
      <dgm:spPr/>
    </dgm:pt>
    <dgm:pt modelId="{3A7E2F56-27E2-42E9-8933-C3E4E4F23E8A}" type="pres">
      <dgm:prSet presAssocID="{D2F70F40-D5E6-40A9-A539-4416EF021767}" presName="parentLin" presStyleCnt="0"/>
      <dgm:spPr/>
    </dgm:pt>
    <dgm:pt modelId="{EC16A85E-F58E-477B-BF70-E85952B83BD8}" type="pres">
      <dgm:prSet presAssocID="{D2F70F40-D5E6-40A9-A539-4416EF021767}" presName="parentLeftMargin" presStyleLbl="node1" presStyleIdx="1" presStyleCnt="4"/>
      <dgm:spPr/>
    </dgm:pt>
    <dgm:pt modelId="{62771A20-EE87-4486-B2BB-2FEA77ACE96A}" type="pres">
      <dgm:prSet presAssocID="{D2F70F40-D5E6-40A9-A539-4416EF021767}" presName="parentText" presStyleLbl="node1" presStyleIdx="2" presStyleCnt="4" custAng="0" custScaleX="111524" custScaleY="134623">
        <dgm:presLayoutVars>
          <dgm:chMax val="0"/>
          <dgm:bulletEnabled val="1"/>
        </dgm:presLayoutVars>
      </dgm:prSet>
      <dgm:spPr>
        <a:xfrm>
          <a:off x="527460" y="2369174"/>
          <a:ext cx="7384442" cy="531360"/>
        </a:xfrm>
        <a:prstGeom prst="roundRect">
          <a:avLst/>
        </a:prstGeom>
      </dgm:spPr>
    </dgm:pt>
    <dgm:pt modelId="{68AD7313-2193-41D0-A3B8-FBB7F5586BAC}" type="pres">
      <dgm:prSet presAssocID="{D2F70F40-D5E6-40A9-A539-4416EF021767}" presName="negativeSpace" presStyleCnt="0"/>
      <dgm:spPr/>
    </dgm:pt>
    <dgm:pt modelId="{E66516D4-3F7C-4C26-AE18-84BD0DDA83E6}" type="pres">
      <dgm:prSet presAssocID="{D2F70F40-D5E6-40A9-A539-4416EF021767}" presName="childText" presStyleLbl="conFgAcc1" presStyleIdx="2" presStyleCnt="4">
        <dgm:presLayoutVars>
          <dgm:bulletEnabled val="1"/>
        </dgm:presLayoutVars>
      </dgm:prSet>
      <dgm:spPr>
        <a:xfrm>
          <a:off x="0" y="2634855"/>
          <a:ext cx="10549203" cy="4536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gm:spPr>
    </dgm:pt>
    <dgm:pt modelId="{98849A7A-1BB6-4E73-A58F-01BBC7D645E1}" type="pres">
      <dgm:prSet presAssocID="{4F663C70-330B-4392-84EC-34E1CB97E89D}" presName="spaceBetweenRectangles" presStyleCnt="0"/>
      <dgm:spPr/>
    </dgm:pt>
    <dgm:pt modelId="{4ADD208D-CF0A-4009-A3C8-56FF769F0B84}" type="pres">
      <dgm:prSet presAssocID="{C4C714C3-96F9-4F4D-AB46-0D076F0E05AF}" presName="parentLin" presStyleCnt="0"/>
      <dgm:spPr/>
    </dgm:pt>
    <dgm:pt modelId="{0530CFFE-9ADF-40C2-B1F1-F6EA1B52BEB3}" type="pres">
      <dgm:prSet presAssocID="{C4C714C3-96F9-4F4D-AB46-0D076F0E05AF}" presName="parentLeftMargin" presStyleLbl="node1" presStyleIdx="2" presStyleCnt="4"/>
      <dgm:spPr/>
    </dgm:pt>
    <dgm:pt modelId="{C0502ECD-FAC6-4A11-8A7E-CC6A4E57A3AC}" type="pres">
      <dgm:prSet presAssocID="{C4C714C3-96F9-4F4D-AB46-0D076F0E05AF}" presName="parentText" presStyleLbl="node1" presStyleIdx="3" presStyleCnt="4" custScaleX="111524">
        <dgm:presLayoutVars>
          <dgm:chMax val="0"/>
          <dgm:bulletEnabled val="1"/>
        </dgm:presLayoutVars>
      </dgm:prSet>
      <dgm:spPr>
        <a:xfrm>
          <a:off x="527460" y="3185655"/>
          <a:ext cx="7384442" cy="531360"/>
        </a:xfrm>
        <a:prstGeom prst="roundRect">
          <a:avLst/>
        </a:prstGeom>
      </dgm:spPr>
    </dgm:pt>
    <dgm:pt modelId="{C993C8E8-56F9-4A1F-A5EF-1C21EADF4D90}" type="pres">
      <dgm:prSet presAssocID="{C4C714C3-96F9-4F4D-AB46-0D076F0E05AF}" presName="negativeSpace" presStyleCnt="0"/>
      <dgm:spPr/>
    </dgm:pt>
    <dgm:pt modelId="{77A22DD5-FBB4-4171-9C0B-D369BD234C8C}" type="pres">
      <dgm:prSet presAssocID="{C4C714C3-96F9-4F4D-AB46-0D076F0E05AF}" presName="childText" presStyleLbl="conFgAcc1" presStyleIdx="3" presStyleCnt="4">
        <dgm:presLayoutVars>
          <dgm:bulletEnabled val="1"/>
        </dgm:presLayoutVars>
      </dgm:prSet>
      <dgm:spPr>
        <a:xfrm>
          <a:off x="0" y="3451335"/>
          <a:ext cx="10549203" cy="1360800"/>
        </a:xfrm>
        <a:prstGeom prst="rect">
          <a:avLst/>
        </a:prstGeom>
      </dgm:spPr>
    </dgm:pt>
  </dgm:ptLst>
  <dgm:cxnLst>
    <dgm:cxn modelId="{738E9905-0401-4837-85D4-79EFB746D34B}" type="presOf" srcId="{D2F70F40-D5E6-40A9-A539-4416EF021767}" destId="{62771A20-EE87-4486-B2BB-2FEA77ACE96A}" srcOrd="1" destOrd="0" presId="urn:microsoft.com/office/officeart/2005/8/layout/list1"/>
    <dgm:cxn modelId="{1CA01110-B7C6-4CEE-8915-96651460B2A8}" type="presOf" srcId="{B93FF598-B1A4-4666-9D0E-BE6C93F2D199}" destId="{4FAF136F-5F3F-45D7-ABA2-D16670E105F8}" srcOrd="0" destOrd="0" presId="urn:microsoft.com/office/officeart/2005/8/layout/list1"/>
    <dgm:cxn modelId="{B3CEC01C-CB6A-4056-A760-DEA5C61990DD}" srcId="{C4C714C3-96F9-4F4D-AB46-0D076F0E05AF}" destId="{ECF23C6D-7D8F-4D1D-ADC5-8E322A03AEA5}" srcOrd="0" destOrd="0" parTransId="{C3BBF7A4-16CA-419D-8357-9227B2D2A3AB}" sibTransId="{7DB6264C-A1CE-477F-8511-A01D5D9EFF4B}"/>
    <dgm:cxn modelId="{1854E225-3162-46CC-ABD6-DB9437219326}" srcId="{C4C714C3-96F9-4F4D-AB46-0D076F0E05AF}" destId="{4E5B2F44-6EFB-49B6-9F79-7B46C8925203}" srcOrd="2" destOrd="0" parTransId="{3185E3EA-DC47-40ED-A06E-A420C65450F8}" sibTransId="{7337671D-E595-4376-B2DD-C9995E208EAE}"/>
    <dgm:cxn modelId="{DC529464-228A-4E86-AFD6-EE70A140E970}" type="presOf" srcId="{ECE17CC3-378F-4DF4-AFDE-CFE1B62C03DB}" destId="{0FEB7007-7B23-4BC6-A418-9DCDE16952FF}" srcOrd="0" destOrd="0" presId="urn:microsoft.com/office/officeart/2005/8/layout/list1"/>
    <dgm:cxn modelId="{5B549D4C-651E-4E26-9E49-14E4F49EB29A}" type="presOf" srcId="{D2F70F40-D5E6-40A9-A539-4416EF021767}" destId="{EC16A85E-F58E-477B-BF70-E85952B83BD8}" srcOrd="0" destOrd="0" presId="urn:microsoft.com/office/officeart/2005/8/layout/list1"/>
    <dgm:cxn modelId="{6D5A786D-8E89-4921-A061-264EA628AF71}" type="presOf" srcId="{2E3AA559-52FD-457A-8434-9207D653CC31}" destId="{67A3FECE-E8EB-4D71-AEAF-F5B66F867593}" srcOrd="0" destOrd="0" presId="urn:microsoft.com/office/officeart/2005/8/layout/list1"/>
    <dgm:cxn modelId="{199B6F50-4C8F-4F70-A393-EC2CC42D0DF1}" srcId="{B93FF598-B1A4-4666-9D0E-BE6C93F2D199}" destId="{D2F70F40-D5E6-40A9-A539-4416EF021767}" srcOrd="2" destOrd="0" parTransId="{E162D4E3-E93A-4840-9CC3-826D991C0867}" sibTransId="{4F663C70-330B-4392-84EC-34E1CB97E89D}"/>
    <dgm:cxn modelId="{47539A53-75F9-48A5-9D13-F79C7864AF5F}" srcId="{C4C714C3-96F9-4F4D-AB46-0D076F0E05AF}" destId="{0C5EE73D-0FF0-43B1-B1FF-D191A386C4E9}" srcOrd="1" destOrd="0" parTransId="{76335235-12B9-47C1-9F97-DF5A190D80E1}" sibTransId="{6B7A37EB-DDBD-4F0F-AAB0-2FFBD6ADA885}"/>
    <dgm:cxn modelId="{1E86927E-7B90-4059-B5C8-AAFEEB091B99}" type="presOf" srcId="{6E9F177C-4B31-44EE-90E0-2C987A08608C}" destId="{67A3FECE-E8EB-4D71-AEAF-F5B66F867593}" srcOrd="0" destOrd="1" presId="urn:microsoft.com/office/officeart/2005/8/layout/list1"/>
    <dgm:cxn modelId="{E7EC3883-4DD0-4403-A82A-367FF182BE24}" srcId="{B93FF598-B1A4-4666-9D0E-BE6C93F2D199}" destId="{6EEE9E8B-37EA-4DA5-B6BB-D0A49714B1AA}" srcOrd="1" destOrd="0" parTransId="{63EA3FD0-CDD2-4DDA-8CF0-594CFD77C64E}" sibTransId="{62A968A7-69BF-4BCE-A14B-B0552F213510}"/>
    <dgm:cxn modelId="{1926978D-A7D0-4471-96FA-E3984670C968}" type="presOf" srcId="{ECF23C6D-7D8F-4D1D-ADC5-8E322A03AEA5}" destId="{77A22DD5-FBB4-4171-9C0B-D369BD234C8C}" srcOrd="0" destOrd="0" presId="urn:microsoft.com/office/officeart/2005/8/layout/list1"/>
    <dgm:cxn modelId="{64FCE78D-1868-4514-9C2A-C588E858136A}" type="presOf" srcId="{ECE17CC3-378F-4DF4-AFDE-CFE1B62C03DB}" destId="{D75D5085-6108-4DC3-BDD4-1FD3F05677A8}" srcOrd="1" destOrd="0" presId="urn:microsoft.com/office/officeart/2005/8/layout/list1"/>
    <dgm:cxn modelId="{11CCAA8E-FF21-43F3-9EBB-93FCCDE1CFA8}" srcId="{B93FF598-B1A4-4666-9D0E-BE6C93F2D199}" destId="{C4C714C3-96F9-4F4D-AB46-0D076F0E05AF}" srcOrd="3" destOrd="0" parTransId="{EE2B7A5C-6B18-4CD1-9C9D-11B77B5DE882}" sibTransId="{64AE688E-4931-469A-800F-9D63F4F43C2C}"/>
    <dgm:cxn modelId="{A616A19E-ACC7-4F04-BE88-4689395408DE}" type="presOf" srcId="{C4C714C3-96F9-4F4D-AB46-0D076F0E05AF}" destId="{0530CFFE-9ADF-40C2-B1F1-F6EA1B52BEB3}" srcOrd="0" destOrd="0" presId="urn:microsoft.com/office/officeart/2005/8/layout/list1"/>
    <dgm:cxn modelId="{13A9DDAD-4CEA-4CC0-9852-BA2AE23E9621}" srcId="{ECE17CC3-378F-4DF4-AFDE-CFE1B62C03DB}" destId="{2E3AA559-52FD-457A-8434-9207D653CC31}" srcOrd="0" destOrd="0" parTransId="{89BC03D1-47E2-4C3A-B2E2-9AA0AA1A0662}" sibTransId="{A162437E-DEC0-4026-B40A-F0F307E615D2}"/>
    <dgm:cxn modelId="{D5B293B7-7EEF-4E58-AE54-72B8A54B1ABE}" type="presOf" srcId="{6EEE9E8B-37EA-4DA5-B6BB-D0A49714B1AA}" destId="{B21E8028-1F47-4662-AF22-295FFB346DBF}" srcOrd="0" destOrd="0" presId="urn:microsoft.com/office/officeart/2005/8/layout/list1"/>
    <dgm:cxn modelId="{E4FABEB9-A199-48DA-AA02-30B88D4814F2}" srcId="{B93FF598-B1A4-4666-9D0E-BE6C93F2D199}" destId="{ECE17CC3-378F-4DF4-AFDE-CFE1B62C03DB}" srcOrd="0" destOrd="0" parTransId="{556C9CB4-EC25-4C12-8E92-3FDDEB957F31}" sibTransId="{E543F59D-9C86-436B-AB7E-E5F4A3ABD0A2}"/>
    <dgm:cxn modelId="{094559BC-E14C-4CA0-85E5-8286D66E37CC}" type="presOf" srcId="{0C5EE73D-0FF0-43B1-B1FF-D191A386C4E9}" destId="{77A22DD5-FBB4-4171-9C0B-D369BD234C8C}" srcOrd="0" destOrd="1" presId="urn:microsoft.com/office/officeart/2005/8/layout/list1"/>
    <dgm:cxn modelId="{280721F0-26B3-4E4A-A4AD-9C6C699375F2}" type="presOf" srcId="{6EEE9E8B-37EA-4DA5-B6BB-D0A49714B1AA}" destId="{9339900D-F6BF-428A-BB58-C7720A8A201B}" srcOrd="1" destOrd="0" presId="urn:microsoft.com/office/officeart/2005/8/layout/list1"/>
    <dgm:cxn modelId="{B600BCFA-25BF-42B4-BCD4-77A86F98E328}" srcId="{ECE17CC3-378F-4DF4-AFDE-CFE1B62C03DB}" destId="{6E9F177C-4B31-44EE-90E0-2C987A08608C}" srcOrd="1" destOrd="0" parTransId="{901E54C9-63D4-4191-B06D-8F2CACB3887B}" sibTransId="{EFAE0227-CFF8-47D2-9E9C-8BE194056A4E}"/>
    <dgm:cxn modelId="{641C41FB-7B98-4307-A967-FEACE5E95004}" type="presOf" srcId="{C4C714C3-96F9-4F4D-AB46-0D076F0E05AF}" destId="{C0502ECD-FAC6-4A11-8A7E-CC6A4E57A3AC}" srcOrd="1" destOrd="0" presId="urn:microsoft.com/office/officeart/2005/8/layout/list1"/>
    <dgm:cxn modelId="{8FE778FE-27C6-40C6-ADD0-AF45062B5195}" type="presOf" srcId="{4E5B2F44-6EFB-49B6-9F79-7B46C8925203}" destId="{77A22DD5-FBB4-4171-9C0B-D369BD234C8C}" srcOrd="0" destOrd="2" presId="urn:microsoft.com/office/officeart/2005/8/layout/list1"/>
    <dgm:cxn modelId="{FDA9BEDB-E186-4FF4-AC30-61112D9F669C}" type="presParOf" srcId="{4FAF136F-5F3F-45D7-ABA2-D16670E105F8}" destId="{CCC7DD4A-E51D-4917-B6D9-83DBF4970D5D}" srcOrd="0" destOrd="0" presId="urn:microsoft.com/office/officeart/2005/8/layout/list1"/>
    <dgm:cxn modelId="{6F9F3374-E8E7-42A6-A4B4-8653640AEFD3}" type="presParOf" srcId="{CCC7DD4A-E51D-4917-B6D9-83DBF4970D5D}" destId="{0FEB7007-7B23-4BC6-A418-9DCDE16952FF}" srcOrd="0" destOrd="0" presId="urn:microsoft.com/office/officeart/2005/8/layout/list1"/>
    <dgm:cxn modelId="{08C691A7-41AB-422F-A799-D97FBA82D2FA}" type="presParOf" srcId="{CCC7DD4A-E51D-4917-B6D9-83DBF4970D5D}" destId="{D75D5085-6108-4DC3-BDD4-1FD3F05677A8}" srcOrd="1" destOrd="0" presId="urn:microsoft.com/office/officeart/2005/8/layout/list1"/>
    <dgm:cxn modelId="{13A9D43E-CD41-41C8-A921-E59358477FB2}" type="presParOf" srcId="{4FAF136F-5F3F-45D7-ABA2-D16670E105F8}" destId="{3A3A5FE1-5B76-466B-9AE1-3822D635DEB8}" srcOrd="1" destOrd="0" presId="urn:microsoft.com/office/officeart/2005/8/layout/list1"/>
    <dgm:cxn modelId="{D5C74759-7CA6-480F-95D7-0B5221334616}" type="presParOf" srcId="{4FAF136F-5F3F-45D7-ABA2-D16670E105F8}" destId="{67A3FECE-E8EB-4D71-AEAF-F5B66F867593}" srcOrd="2" destOrd="0" presId="urn:microsoft.com/office/officeart/2005/8/layout/list1"/>
    <dgm:cxn modelId="{22BC0B42-39DE-43AC-8231-EDCA2FB11F9A}" type="presParOf" srcId="{4FAF136F-5F3F-45D7-ABA2-D16670E105F8}" destId="{74D06783-E960-425D-86FA-96048EF88E1C}" srcOrd="3" destOrd="0" presId="urn:microsoft.com/office/officeart/2005/8/layout/list1"/>
    <dgm:cxn modelId="{D7236DCE-6B96-4CE9-A855-1578AC537F8C}" type="presParOf" srcId="{4FAF136F-5F3F-45D7-ABA2-D16670E105F8}" destId="{5001E96D-F566-4EDA-A434-A2C95D3C1C21}" srcOrd="4" destOrd="0" presId="urn:microsoft.com/office/officeart/2005/8/layout/list1"/>
    <dgm:cxn modelId="{4805BBC1-25E2-46E4-A620-00D663049205}" type="presParOf" srcId="{5001E96D-F566-4EDA-A434-A2C95D3C1C21}" destId="{B21E8028-1F47-4662-AF22-295FFB346DBF}" srcOrd="0" destOrd="0" presId="urn:microsoft.com/office/officeart/2005/8/layout/list1"/>
    <dgm:cxn modelId="{21C376A1-190C-4043-B4E3-3893A5625C4B}" type="presParOf" srcId="{5001E96D-F566-4EDA-A434-A2C95D3C1C21}" destId="{9339900D-F6BF-428A-BB58-C7720A8A201B}" srcOrd="1" destOrd="0" presId="urn:microsoft.com/office/officeart/2005/8/layout/list1"/>
    <dgm:cxn modelId="{E1BDA4D9-F5D6-4947-91E5-C493F29F17BC}" type="presParOf" srcId="{4FAF136F-5F3F-45D7-ABA2-D16670E105F8}" destId="{844C22EB-9274-4F60-8030-D23D48E04592}" srcOrd="5" destOrd="0" presId="urn:microsoft.com/office/officeart/2005/8/layout/list1"/>
    <dgm:cxn modelId="{8277CBD9-7671-4975-8E8F-FB42E35C5539}" type="presParOf" srcId="{4FAF136F-5F3F-45D7-ABA2-D16670E105F8}" destId="{5537ADC1-1B2C-4674-94F5-3E100CDAD997}" srcOrd="6" destOrd="0" presId="urn:microsoft.com/office/officeart/2005/8/layout/list1"/>
    <dgm:cxn modelId="{B2B0BAC8-ADC3-4188-9824-D631A3F56119}" type="presParOf" srcId="{4FAF136F-5F3F-45D7-ABA2-D16670E105F8}" destId="{C4636BC8-EF76-4111-8674-D927333BBFC3}" srcOrd="7" destOrd="0" presId="urn:microsoft.com/office/officeart/2005/8/layout/list1"/>
    <dgm:cxn modelId="{E339CD9C-FD94-43AF-95F5-90D6EC92EB1B}" type="presParOf" srcId="{4FAF136F-5F3F-45D7-ABA2-D16670E105F8}" destId="{3A7E2F56-27E2-42E9-8933-C3E4E4F23E8A}" srcOrd="8" destOrd="0" presId="urn:microsoft.com/office/officeart/2005/8/layout/list1"/>
    <dgm:cxn modelId="{E644923E-39EA-4A67-A03B-4E2C0FEC0A51}" type="presParOf" srcId="{3A7E2F56-27E2-42E9-8933-C3E4E4F23E8A}" destId="{EC16A85E-F58E-477B-BF70-E85952B83BD8}" srcOrd="0" destOrd="0" presId="urn:microsoft.com/office/officeart/2005/8/layout/list1"/>
    <dgm:cxn modelId="{CED8209E-980D-41FD-823B-BAD17DB82531}" type="presParOf" srcId="{3A7E2F56-27E2-42E9-8933-C3E4E4F23E8A}" destId="{62771A20-EE87-4486-B2BB-2FEA77ACE96A}" srcOrd="1" destOrd="0" presId="urn:microsoft.com/office/officeart/2005/8/layout/list1"/>
    <dgm:cxn modelId="{83477157-933B-431E-8FC4-E195A627C80A}" type="presParOf" srcId="{4FAF136F-5F3F-45D7-ABA2-D16670E105F8}" destId="{68AD7313-2193-41D0-A3B8-FBB7F5586BAC}" srcOrd="9" destOrd="0" presId="urn:microsoft.com/office/officeart/2005/8/layout/list1"/>
    <dgm:cxn modelId="{D649C79A-9AF1-4995-B73F-0A960FE16070}" type="presParOf" srcId="{4FAF136F-5F3F-45D7-ABA2-D16670E105F8}" destId="{E66516D4-3F7C-4C26-AE18-84BD0DDA83E6}" srcOrd="10" destOrd="0" presId="urn:microsoft.com/office/officeart/2005/8/layout/list1"/>
    <dgm:cxn modelId="{EC82AB28-2B44-47AE-A287-ED6E646593EF}" type="presParOf" srcId="{4FAF136F-5F3F-45D7-ABA2-D16670E105F8}" destId="{98849A7A-1BB6-4E73-A58F-01BBC7D645E1}" srcOrd="11" destOrd="0" presId="urn:microsoft.com/office/officeart/2005/8/layout/list1"/>
    <dgm:cxn modelId="{7C83BA3E-8FA7-49C0-A1A2-E9CFD323A2E3}" type="presParOf" srcId="{4FAF136F-5F3F-45D7-ABA2-D16670E105F8}" destId="{4ADD208D-CF0A-4009-A3C8-56FF769F0B84}" srcOrd="12" destOrd="0" presId="urn:microsoft.com/office/officeart/2005/8/layout/list1"/>
    <dgm:cxn modelId="{B6704255-DD06-4DA8-A8E0-6C46C6176BEE}" type="presParOf" srcId="{4ADD208D-CF0A-4009-A3C8-56FF769F0B84}" destId="{0530CFFE-9ADF-40C2-B1F1-F6EA1B52BEB3}" srcOrd="0" destOrd="0" presId="urn:microsoft.com/office/officeart/2005/8/layout/list1"/>
    <dgm:cxn modelId="{79F43774-415E-4B71-8075-5641A116E20B}" type="presParOf" srcId="{4ADD208D-CF0A-4009-A3C8-56FF769F0B84}" destId="{C0502ECD-FAC6-4A11-8A7E-CC6A4E57A3AC}" srcOrd="1" destOrd="0" presId="urn:microsoft.com/office/officeart/2005/8/layout/list1"/>
    <dgm:cxn modelId="{E3FDB367-C9ED-43D4-965D-17BBA4C4ADD1}" type="presParOf" srcId="{4FAF136F-5F3F-45D7-ABA2-D16670E105F8}" destId="{C993C8E8-56F9-4A1F-A5EF-1C21EADF4D90}" srcOrd="13" destOrd="0" presId="urn:microsoft.com/office/officeart/2005/8/layout/list1"/>
    <dgm:cxn modelId="{A491077F-2C78-4F73-9E42-60AA71CB0452}" type="presParOf" srcId="{4FAF136F-5F3F-45D7-ABA2-D16670E105F8}" destId="{77A22DD5-FBB4-4171-9C0B-D369BD234C8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DC5360-C1EA-4D71-9C43-98F080748B1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0C1A6ED-CB60-442B-AA93-1649BA2506F2}">
      <dgm:prSet phldrT="[Text]"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ru-RU" sz="2400" dirty="0">
              <a:solidFill>
                <a:srgbClr val="004C97"/>
              </a:solidFill>
            </a:rPr>
            <a:t>На чём сосредоточены прогнозы ликвидности (горизонт, степень детализации, актуализация и т.д.)</a:t>
          </a:r>
          <a:endParaRPr lang="en-GB" sz="2400" dirty="0">
            <a:solidFill>
              <a:srgbClr val="004C97"/>
            </a:solidFill>
          </a:endParaRPr>
        </a:p>
      </dgm:t>
    </dgm:pt>
    <dgm:pt modelId="{12C0E856-CF23-4E2E-9981-0A4EB7AC514B}" type="parTrans" cxnId="{83224550-59CC-4805-99AE-8293A0DB34EB}">
      <dgm:prSet/>
      <dgm:spPr/>
      <dgm:t>
        <a:bodyPr/>
        <a:lstStyle/>
        <a:p>
          <a:endParaRPr lang="en-GB"/>
        </a:p>
      </dgm:t>
    </dgm:pt>
    <dgm:pt modelId="{A594D9C8-A6ED-4D4F-B0CF-54AABD595FE8}" type="sibTrans" cxnId="{83224550-59CC-4805-99AE-8293A0DB34EB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688ECAAA-75E1-427E-BB2C-B9807D86E267}">
      <dgm:prSet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ru-RU" sz="1800" dirty="0">
              <a:solidFill>
                <a:srgbClr val="004C97"/>
              </a:solidFill>
            </a:rPr>
            <a:t>Особенно в краткосрочной перспективе</a:t>
          </a:r>
          <a:endParaRPr lang="en-GB" sz="1800" dirty="0">
            <a:solidFill>
              <a:srgbClr val="004C97"/>
            </a:solidFill>
          </a:endParaRPr>
        </a:p>
      </dgm:t>
    </dgm:pt>
    <dgm:pt modelId="{58EDE173-59B9-449C-AECE-6DFFF5B487E1}" type="parTrans" cxnId="{C1EE3C20-FB33-49B0-9CC2-AEAC08C92420}">
      <dgm:prSet/>
      <dgm:spPr/>
      <dgm:t>
        <a:bodyPr/>
        <a:lstStyle/>
        <a:p>
          <a:endParaRPr lang="en-GB"/>
        </a:p>
      </dgm:t>
    </dgm:pt>
    <dgm:pt modelId="{16931A85-3AB4-4AEB-879C-F0B9C8CBB344}" type="sibTrans" cxnId="{C1EE3C20-FB33-49B0-9CC2-AEAC08C92420}">
      <dgm:prSet/>
      <dgm:spPr/>
      <dgm:t>
        <a:bodyPr/>
        <a:lstStyle/>
        <a:p>
          <a:endParaRPr lang="en-GB"/>
        </a:p>
      </dgm:t>
    </dgm:pt>
    <dgm:pt modelId="{F33456D0-80D2-453D-B51B-F9E67D6DAFBC}">
      <dgm:prSet custT="1"/>
      <dgm:spPr>
        <a:noFill/>
        <a:ln w="28575">
          <a:solidFill>
            <a:srgbClr val="004C97"/>
          </a:solidFill>
        </a:ln>
      </dgm:spPr>
      <dgm:t>
        <a:bodyPr/>
        <a:lstStyle/>
        <a:p>
          <a:r>
            <a:rPr lang="ru-RU" sz="1800" dirty="0">
              <a:solidFill>
                <a:srgbClr val="004C97"/>
              </a:solidFill>
            </a:rPr>
            <a:t>Поддержка мер в части краткосрочного финансирования</a:t>
          </a:r>
          <a:r>
            <a:rPr lang="en-GB" sz="1800" dirty="0">
              <a:solidFill>
                <a:srgbClr val="004C97"/>
              </a:solidFill>
            </a:rPr>
            <a:t> - ∆ </a:t>
          </a:r>
          <a:r>
            <a:rPr lang="ru-RU" sz="1800" dirty="0">
              <a:solidFill>
                <a:srgbClr val="004C97"/>
              </a:solidFill>
            </a:rPr>
            <a:t>ГКО</a:t>
          </a:r>
          <a:endParaRPr lang="en-GB" sz="1800" dirty="0">
            <a:solidFill>
              <a:srgbClr val="004C97"/>
            </a:solidFill>
          </a:endParaRPr>
        </a:p>
      </dgm:t>
    </dgm:pt>
    <dgm:pt modelId="{CA84B317-5FC5-467E-BC6D-0467688213ED}" type="parTrans" cxnId="{03531E4A-AC1D-4853-96CA-24EA40DF4667}">
      <dgm:prSet/>
      <dgm:spPr/>
      <dgm:t>
        <a:bodyPr/>
        <a:lstStyle/>
        <a:p>
          <a:endParaRPr lang="en-GB"/>
        </a:p>
      </dgm:t>
    </dgm:pt>
    <dgm:pt modelId="{37B3030C-8A39-4FA8-8ACD-D97E9F432193}" type="sibTrans" cxnId="{03531E4A-AC1D-4853-96CA-24EA40DF4667}">
      <dgm:prSet/>
      <dgm:spPr/>
      <dgm:t>
        <a:bodyPr/>
        <a:lstStyle/>
        <a:p>
          <a:endParaRPr lang="en-GB"/>
        </a:p>
      </dgm:t>
    </dgm:pt>
    <dgm:pt modelId="{2DEF386E-86C8-4D1A-A40B-6C920199B815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ru-RU" sz="2400" dirty="0">
              <a:solidFill>
                <a:srgbClr val="004C97"/>
              </a:solidFill>
            </a:rPr>
            <a:t>Изменение стратегий управления долгом и ликвидностью</a:t>
          </a:r>
          <a:endParaRPr lang="en-GB" sz="2400" dirty="0">
            <a:solidFill>
              <a:srgbClr val="004C97"/>
            </a:solidFill>
          </a:endParaRPr>
        </a:p>
      </dgm:t>
    </dgm:pt>
    <dgm:pt modelId="{07F0D4A0-0370-444B-88D8-85989FB1ABB6}" type="parTrans" cxnId="{505A9165-B0DB-4913-826B-0ED6425104B6}">
      <dgm:prSet/>
      <dgm:spPr/>
      <dgm:t>
        <a:bodyPr/>
        <a:lstStyle/>
        <a:p>
          <a:endParaRPr lang="en-GB"/>
        </a:p>
      </dgm:t>
    </dgm:pt>
    <dgm:pt modelId="{0B281508-AE96-4316-87EF-8E7D3BA84DFB}" type="sibTrans" cxnId="{505A9165-B0DB-4913-826B-0ED6425104B6}">
      <dgm:prSet/>
      <dgm:spPr>
        <a:solidFill>
          <a:srgbClr val="CFD5EA">
            <a:alpha val="90000"/>
          </a:srgbClr>
        </a:solidFill>
        <a:ln>
          <a:solidFill>
            <a:srgbClr val="004C97">
              <a:alpha val="90000"/>
            </a:srgbClr>
          </a:solidFill>
        </a:ln>
      </dgm:spPr>
      <dgm:t>
        <a:bodyPr/>
        <a:lstStyle/>
        <a:p>
          <a:endParaRPr lang="en-GB"/>
        </a:p>
      </dgm:t>
    </dgm:pt>
    <dgm:pt modelId="{79E903EC-899D-4EA4-8C37-8EB85952F396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ru-RU" sz="1800" dirty="0">
              <a:solidFill>
                <a:srgbClr val="004C97"/>
              </a:solidFill>
            </a:rPr>
            <a:t>Официальное временное прекращение действия существующих стратегий</a:t>
          </a:r>
          <a:endParaRPr lang="en-GB" sz="1800" dirty="0">
            <a:solidFill>
              <a:srgbClr val="004C97"/>
            </a:solidFill>
          </a:endParaRPr>
        </a:p>
      </dgm:t>
    </dgm:pt>
    <dgm:pt modelId="{6EB48981-2D71-454C-963B-EE073C6976A4}" type="parTrans" cxnId="{C124F8B9-5215-4BC9-8E9E-DA2CF3B22C18}">
      <dgm:prSet/>
      <dgm:spPr/>
      <dgm:t>
        <a:bodyPr/>
        <a:lstStyle/>
        <a:p>
          <a:endParaRPr lang="en-GB"/>
        </a:p>
      </dgm:t>
    </dgm:pt>
    <dgm:pt modelId="{541CF202-915F-46ED-849A-29ACBEF7E58D}" type="sibTrans" cxnId="{C124F8B9-5215-4BC9-8E9E-DA2CF3B22C18}">
      <dgm:prSet/>
      <dgm:spPr/>
      <dgm:t>
        <a:bodyPr/>
        <a:lstStyle/>
        <a:p>
          <a:endParaRPr lang="en-GB"/>
        </a:p>
      </dgm:t>
    </dgm:pt>
    <dgm:pt modelId="{4456BD7E-21C1-47F0-B5BD-89548470BF40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r>
            <a:rPr lang="ru-RU" sz="1800" dirty="0">
              <a:solidFill>
                <a:srgbClr val="004C97"/>
              </a:solidFill>
            </a:rPr>
            <a:t>Достаточность буфера ликвидности</a:t>
          </a:r>
          <a:endParaRPr lang="en-GB" sz="1800" dirty="0">
            <a:solidFill>
              <a:srgbClr val="004C97"/>
            </a:solidFill>
          </a:endParaRPr>
        </a:p>
      </dgm:t>
    </dgm:pt>
    <dgm:pt modelId="{5E6A9A60-7662-4B53-8230-48D19F3DA910}" type="parTrans" cxnId="{00C85F0A-267E-4AEB-B052-40FF88803A0B}">
      <dgm:prSet/>
      <dgm:spPr/>
      <dgm:t>
        <a:bodyPr/>
        <a:lstStyle/>
        <a:p>
          <a:endParaRPr lang="en-GB"/>
        </a:p>
      </dgm:t>
    </dgm:pt>
    <dgm:pt modelId="{2EE472A7-8686-4C38-BFC2-1ED55BCFE575}" type="sibTrans" cxnId="{00C85F0A-267E-4AEB-B052-40FF88803A0B}">
      <dgm:prSet/>
      <dgm:spPr/>
      <dgm:t>
        <a:bodyPr/>
        <a:lstStyle/>
        <a:p>
          <a:endParaRPr lang="en-GB"/>
        </a:p>
      </dgm:t>
    </dgm:pt>
    <dgm:pt modelId="{B92E379A-C73E-4D53-AFB7-D92BE248074A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Иные источники ликвидности</a:t>
          </a:r>
          <a:r>
            <a:rPr lang="en-GB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 </a:t>
          </a:r>
        </a:p>
      </dgm:t>
    </dgm:pt>
    <dgm:pt modelId="{CC6D0332-36E1-4A7F-B953-F8F8BCC7B1BE}" type="parTrans" cxnId="{B233CBDB-3C17-4489-86A1-8472A2046051}">
      <dgm:prSet/>
      <dgm:spPr/>
      <dgm:t>
        <a:bodyPr/>
        <a:lstStyle/>
        <a:p>
          <a:endParaRPr lang="en-GB"/>
        </a:p>
      </dgm:t>
    </dgm:pt>
    <dgm:pt modelId="{2F88EE2D-6586-4A0B-A3FD-41A1589BB083}" type="sibTrans" cxnId="{B233CBDB-3C17-4489-86A1-8472A2046051}">
      <dgm:prSet/>
      <dgm:spPr/>
      <dgm:t>
        <a:bodyPr/>
        <a:lstStyle/>
        <a:p>
          <a:endParaRPr lang="en-GB"/>
        </a:p>
      </dgm:t>
    </dgm:pt>
    <dgm:pt modelId="{2696861C-6747-4C0D-9963-EB8BEEC17256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lvl="0" indent="-176213" algn="l" defTabSz="1066800">
            <a:lnSpc>
              <a:spcPct val="90000"/>
            </a:lnSpc>
            <a:spcBef>
              <a:spcPct val="0"/>
            </a:spcBef>
            <a:spcAft>
              <a:spcPts val="322"/>
            </a:spcAft>
            <a:buFont typeface="Wingdings" panose="05000000000000000000" pitchFamily="2" charset="2"/>
            <a:buChar char="§"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{</a:t>
          </a:r>
          <a:r>
            <a:rPr lang="ru-RU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Избежать практики эмиссионного финансирования</a:t>
          </a: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]</a:t>
          </a:r>
        </a:p>
      </dgm:t>
    </dgm:pt>
    <dgm:pt modelId="{E88522D2-2DCE-4992-94D0-B2CDEB2A473E}" type="parTrans" cxnId="{5DB88375-D643-4305-9ED3-4FBEF821A5CA}">
      <dgm:prSet/>
      <dgm:spPr/>
      <dgm:t>
        <a:bodyPr/>
        <a:lstStyle/>
        <a:p>
          <a:endParaRPr lang="en-GB"/>
        </a:p>
      </dgm:t>
    </dgm:pt>
    <dgm:pt modelId="{F8C70D87-363A-4937-B5A3-88120241DA47}" type="sibTrans" cxnId="{5DB88375-D643-4305-9ED3-4FBEF821A5CA}">
      <dgm:prSet/>
      <dgm:spPr/>
      <dgm:t>
        <a:bodyPr/>
        <a:lstStyle/>
        <a:p>
          <a:endParaRPr lang="en-GB"/>
        </a:p>
      </dgm:t>
    </dgm:pt>
    <dgm:pt modelId="{41515DD7-F168-4A22-832C-72D2CCED9D54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Расширение сферы применения ЕКС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5CEBBB67-067D-4D04-A858-E0F5D3EDAE43}" type="parTrans" cxnId="{F82EA95B-FD1F-47B9-BEC1-DFD388372843}">
      <dgm:prSet/>
      <dgm:spPr/>
      <dgm:t>
        <a:bodyPr/>
        <a:lstStyle/>
        <a:p>
          <a:endParaRPr lang="en-GB"/>
        </a:p>
      </dgm:t>
    </dgm:pt>
    <dgm:pt modelId="{790E81F2-D34F-4913-8AC6-A888FACD9B0D}" type="sibTrans" cxnId="{F82EA95B-FD1F-47B9-BEC1-DFD388372843}">
      <dgm:prSet/>
      <dgm:spPr/>
      <dgm:t>
        <a:bodyPr/>
        <a:lstStyle/>
        <a:p>
          <a:endParaRPr lang="en-GB"/>
        </a:p>
      </dgm:t>
    </dgm:pt>
    <dgm:pt modelId="{18B94AAE-DF80-4B63-8F9F-E6DA2328D5A4}">
      <dgm:prSet custT="1"/>
      <dgm:spPr>
        <a:noFill/>
        <a:ln w="28575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91440" tIns="91440" rIns="91440" bIns="91440" numCol="1" spcCol="1270" anchor="ctr" anchorCtr="0"/>
        <a:lstStyle/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Внутригосударственные заимствования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gm:t>
    </dgm:pt>
    <dgm:pt modelId="{63494C1E-0527-4DD9-88FC-FA74E868D749}" type="parTrans" cxnId="{9B969AE4-BE78-4BC5-B335-A01DD6FEE52B}">
      <dgm:prSet/>
      <dgm:spPr/>
      <dgm:t>
        <a:bodyPr/>
        <a:lstStyle/>
        <a:p>
          <a:endParaRPr lang="en-GB"/>
        </a:p>
      </dgm:t>
    </dgm:pt>
    <dgm:pt modelId="{187418C7-400D-4910-B648-D12A792A60A6}" type="sibTrans" cxnId="{9B969AE4-BE78-4BC5-B335-A01DD6FEE52B}">
      <dgm:prSet/>
      <dgm:spPr/>
      <dgm:t>
        <a:bodyPr/>
        <a:lstStyle/>
        <a:p>
          <a:endParaRPr lang="en-GB"/>
        </a:p>
      </dgm:t>
    </dgm:pt>
    <dgm:pt modelId="{255C5FEC-4FDE-4F8D-84B9-98D693EDD7BA}" type="pres">
      <dgm:prSet presAssocID="{37DC5360-C1EA-4D71-9C43-98F080748B19}" presName="outerComposite" presStyleCnt="0">
        <dgm:presLayoutVars>
          <dgm:chMax val="5"/>
          <dgm:dir/>
          <dgm:resizeHandles val="exact"/>
        </dgm:presLayoutVars>
      </dgm:prSet>
      <dgm:spPr/>
    </dgm:pt>
    <dgm:pt modelId="{B3BE782C-58D2-49FA-A9D2-0DFDB4FCC6CD}" type="pres">
      <dgm:prSet presAssocID="{37DC5360-C1EA-4D71-9C43-98F080748B19}" presName="dummyMaxCanvas" presStyleCnt="0">
        <dgm:presLayoutVars/>
      </dgm:prSet>
      <dgm:spPr/>
    </dgm:pt>
    <dgm:pt modelId="{3CC19D4C-8846-4AFE-B2A6-969C1531D4B2}" type="pres">
      <dgm:prSet presAssocID="{37DC5360-C1EA-4D71-9C43-98F080748B19}" presName="ThreeNodes_1" presStyleLbl="node1" presStyleIdx="0" presStyleCnt="3">
        <dgm:presLayoutVars>
          <dgm:bulletEnabled val="1"/>
        </dgm:presLayoutVars>
      </dgm:prSet>
      <dgm:spPr/>
    </dgm:pt>
    <dgm:pt modelId="{95133F30-6319-4E35-85C0-EE59CA76E3BD}" type="pres">
      <dgm:prSet presAssocID="{37DC5360-C1EA-4D71-9C43-98F080748B19}" presName="ThreeNodes_2" presStyleLbl="node1" presStyleIdx="1" presStyleCnt="3" custScaleX="108375">
        <dgm:presLayoutVars>
          <dgm:bulletEnabled val="1"/>
        </dgm:presLayoutVars>
      </dgm:prSet>
      <dgm:spPr/>
    </dgm:pt>
    <dgm:pt modelId="{DDF23997-90DB-4BD4-A994-0E3DAF2B0879}" type="pres">
      <dgm:prSet presAssocID="{37DC5360-C1EA-4D71-9C43-98F080748B19}" presName="ThreeNodes_3" presStyleLbl="node1" presStyleIdx="2" presStyleCnt="3">
        <dgm:presLayoutVars>
          <dgm:bulletEnabled val="1"/>
        </dgm:presLayoutVars>
      </dgm:prSet>
      <dgm:spPr/>
    </dgm:pt>
    <dgm:pt modelId="{1D2F4FA3-CC32-4B50-9E24-2ED58352005E}" type="pres">
      <dgm:prSet presAssocID="{37DC5360-C1EA-4D71-9C43-98F080748B19}" presName="ThreeConn_1-2" presStyleLbl="fgAccFollowNode1" presStyleIdx="0" presStyleCnt="2">
        <dgm:presLayoutVars>
          <dgm:bulletEnabled val="1"/>
        </dgm:presLayoutVars>
      </dgm:prSet>
      <dgm:spPr/>
    </dgm:pt>
    <dgm:pt modelId="{EA60726A-31DB-44F0-9D67-BCCFE8E9C5B3}" type="pres">
      <dgm:prSet presAssocID="{37DC5360-C1EA-4D71-9C43-98F080748B19}" presName="ThreeConn_2-3" presStyleLbl="fgAccFollowNode1" presStyleIdx="1" presStyleCnt="2">
        <dgm:presLayoutVars>
          <dgm:bulletEnabled val="1"/>
        </dgm:presLayoutVars>
      </dgm:prSet>
      <dgm:spPr/>
    </dgm:pt>
    <dgm:pt modelId="{34F6CC4B-0A3F-41A1-8AD5-EDE62D9F6B07}" type="pres">
      <dgm:prSet presAssocID="{37DC5360-C1EA-4D71-9C43-98F080748B19}" presName="ThreeNodes_1_text" presStyleLbl="node1" presStyleIdx="2" presStyleCnt="3">
        <dgm:presLayoutVars>
          <dgm:bulletEnabled val="1"/>
        </dgm:presLayoutVars>
      </dgm:prSet>
      <dgm:spPr/>
    </dgm:pt>
    <dgm:pt modelId="{9E3D8853-A0A7-4C3D-9BBF-203295B85679}" type="pres">
      <dgm:prSet presAssocID="{37DC5360-C1EA-4D71-9C43-98F080748B19}" presName="ThreeNodes_2_text" presStyleLbl="node1" presStyleIdx="2" presStyleCnt="3">
        <dgm:presLayoutVars>
          <dgm:bulletEnabled val="1"/>
        </dgm:presLayoutVars>
      </dgm:prSet>
      <dgm:spPr/>
    </dgm:pt>
    <dgm:pt modelId="{1E5F0390-E486-4BD9-9010-75BF460C8790}" type="pres">
      <dgm:prSet presAssocID="{37DC5360-C1EA-4D71-9C43-98F080748B1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595BFA02-6BD2-44DD-92DD-B5FD878A59A0}" type="presOf" srcId="{79E903EC-899D-4EA4-8C37-8EB85952F396}" destId="{95133F30-6319-4E35-85C0-EE59CA76E3BD}" srcOrd="0" destOrd="1" presId="urn:microsoft.com/office/officeart/2005/8/layout/vProcess5"/>
    <dgm:cxn modelId="{F286A704-44BD-42E6-AC34-637FD68A431D}" type="presOf" srcId="{2696861C-6747-4C0D-9963-EB8BEEC17256}" destId="{DDF23997-90DB-4BD4-A994-0E3DAF2B0879}" srcOrd="0" destOrd="3" presId="urn:microsoft.com/office/officeart/2005/8/layout/vProcess5"/>
    <dgm:cxn modelId="{1CFD3607-81C7-4079-B673-B304A44386BD}" type="presOf" srcId="{79E903EC-899D-4EA4-8C37-8EB85952F396}" destId="{9E3D8853-A0A7-4C3D-9BBF-203295B85679}" srcOrd="1" destOrd="1" presId="urn:microsoft.com/office/officeart/2005/8/layout/vProcess5"/>
    <dgm:cxn modelId="{00C85F0A-267E-4AEB-B052-40FF88803A0B}" srcId="{2DEF386E-86C8-4D1A-A40B-6C920199B815}" destId="{4456BD7E-21C1-47F0-B5BD-89548470BF40}" srcOrd="1" destOrd="0" parTransId="{5E6A9A60-7662-4B53-8230-48D19F3DA910}" sibTransId="{2EE472A7-8686-4C38-BFC2-1ED55BCFE575}"/>
    <dgm:cxn modelId="{E442E511-46D7-4908-8C45-DD1F878D590F}" type="presOf" srcId="{B92E379A-C73E-4D53-AFB7-D92BE248074A}" destId="{DDF23997-90DB-4BD4-A994-0E3DAF2B0879}" srcOrd="0" destOrd="0" presId="urn:microsoft.com/office/officeart/2005/8/layout/vProcess5"/>
    <dgm:cxn modelId="{C1EE3C20-FB33-49B0-9CC2-AEAC08C92420}" srcId="{A0C1A6ED-CB60-442B-AA93-1649BA2506F2}" destId="{688ECAAA-75E1-427E-BB2C-B9807D86E267}" srcOrd="0" destOrd="0" parTransId="{58EDE173-59B9-449C-AECE-6DFFF5B487E1}" sibTransId="{16931A85-3AB4-4AEB-879C-F0B9C8CBB344}"/>
    <dgm:cxn modelId="{1A345125-EC63-4388-8A41-98E5F1696CEB}" type="presOf" srcId="{B92E379A-C73E-4D53-AFB7-D92BE248074A}" destId="{1E5F0390-E486-4BD9-9010-75BF460C8790}" srcOrd="1" destOrd="0" presId="urn:microsoft.com/office/officeart/2005/8/layout/vProcess5"/>
    <dgm:cxn modelId="{F832392B-77ED-4122-826A-6A9C460BEB19}" type="presOf" srcId="{41515DD7-F168-4A22-832C-72D2CCED9D54}" destId="{1E5F0390-E486-4BD9-9010-75BF460C8790}" srcOrd="1" destOrd="1" presId="urn:microsoft.com/office/officeart/2005/8/layout/vProcess5"/>
    <dgm:cxn modelId="{1F6D0F3C-7EC2-4EA3-BBE8-5F4DE99F991E}" type="presOf" srcId="{18B94AAE-DF80-4B63-8F9F-E6DA2328D5A4}" destId="{DDF23997-90DB-4BD4-A994-0E3DAF2B0879}" srcOrd="0" destOrd="2" presId="urn:microsoft.com/office/officeart/2005/8/layout/vProcess5"/>
    <dgm:cxn modelId="{F82EA95B-FD1F-47B9-BEC1-DFD388372843}" srcId="{B92E379A-C73E-4D53-AFB7-D92BE248074A}" destId="{41515DD7-F168-4A22-832C-72D2CCED9D54}" srcOrd="0" destOrd="0" parTransId="{5CEBBB67-067D-4D04-A858-E0F5D3EDAE43}" sibTransId="{790E81F2-D34F-4913-8AC6-A888FACD9B0D}"/>
    <dgm:cxn modelId="{505A9165-B0DB-4913-826B-0ED6425104B6}" srcId="{37DC5360-C1EA-4D71-9C43-98F080748B19}" destId="{2DEF386E-86C8-4D1A-A40B-6C920199B815}" srcOrd="1" destOrd="0" parTransId="{07F0D4A0-0370-444B-88D8-85989FB1ABB6}" sibTransId="{0B281508-AE96-4316-87EF-8E7D3BA84DFB}"/>
    <dgm:cxn modelId="{8B38D546-BDA7-4BED-91C7-136623A7CA56}" type="presOf" srcId="{688ECAAA-75E1-427E-BB2C-B9807D86E267}" destId="{3CC19D4C-8846-4AFE-B2A6-969C1531D4B2}" srcOrd="0" destOrd="1" presId="urn:microsoft.com/office/officeart/2005/8/layout/vProcess5"/>
    <dgm:cxn modelId="{03531E4A-AC1D-4853-96CA-24EA40DF4667}" srcId="{A0C1A6ED-CB60-442B-AA93-1649BA2506F2}" destId="{F33456D0-80D2-453D-B51B-F9E67D6DAFBC}" srcOrd="1" destOrd="0" parTransId="{CA84B317-5FC5-467E-BC6D-0467688213ED}" sibTransId="{37B3030C-8A39-4FA8-8ACD-D97E9F432193}"/>
    <dgm:cxn modelId="{3973866A-5971-4841-BAD7-D8084B558FF7}" type="presOf" srcId="{2DEF386E-86C8-4D1A-A40B-6C920199B815}" destId="{95133F30-6319-4E35-85C0-EE59CA76E3BD}" srcOrd="0" destOrd="0" presId="urn:microsoft.com/office/officeart/2005/8/layout/vProcess5"/>
    <dgm:cxn modelId="{83224550-59CC-4805-99AE-8293A0DB34EB}" srcId="{37DC5360-C1EA-4D71-9C43-98F080748B19}" destId="{A0C1A6ED-CB60-442B-AA93-1649BA2506F2}" srcOrd="0" destOrd="0" parTransId="{12C0E856-CF23-4E2E-9981-0A4EB7AC514B}" sibTransId="{A594D9C8-A6ED-4D4F-B0CF-54AABD595FE8}"/>
    <dgm:cxn modelId="{BAE0AB72-4CB8-4307-A74B-CDD4AF42C603}" type="presOf" srcId="{F33456D0-80D2-453D-B51B-F9E67D6DAFBC}" destId="{34F6CC4B-0A3F-41A1-8AD5-EDE62D9F6B07}" srcOrd="1" destOrd="2" presId="urn:microsoft.com/office/officeart/2005/8/layout/vProcess5"/>
    <dgm:cxn modelId="{D47F4953-1006-4450-ACE6-F9467EC65F89}" type="presOf" srcId="{688ECAAA-75E1-427E-BB2C-B9807D86E267}" destId="{34F6CC4B-0A3F-41A1-8AD5-EDE62D9F6B07}" srcOrd="1" destOrd="1" presId="urn:microsoft.com/office/officeart/2005/8/layout/vProcess5"/>
    <dgm:cxn modelId="{5DB88375-D643-4305-9ED3-4FBEF821A5CA}" srcId="{B92E379A-C73E-4D53-AFB7-D92BE248074A}" destId="{2696861C-6747-4C0D-9963-EB8BEEC17256}" srcOrd="2" destOrd="0" parTransId="{E88522D2-2DCE-4992-94D0-B2CDEB2A473E}" sibTransId="{F8C70D87-363A-4937-B5A3-88120241DA47}"/>
    <dgm:cxn modelId="{8A854856-FAEF-45E0-9CB4-FCD78A5C91E1}" type="presOf" srcId="{A0C1A6ED-CB60-442B-AA93-1649BA2506F2}" destId="{3CC19D4C-8846-4AFE-B2A6-969C1531D4B2}" srcOrd="0" destOrd="0" presId="urn:microsoft.com/office/officeart/2005/8/layout/vProcess5"/>
    <dgm:cxn modelId="{ACC2855A-36FA-494E-9528-E456B5CF83B7}" type="presOf" srcId="{F33456D0-80D2-453D-B51B-F9E67D6DAFBC}" destId="{3CC19D4C-8846-4AFE-B2A6-969C1531D4B2}" srcOrd="0" destOrd="2" presId="urn:microsoft.com/office/officeart/2005/8/layout/vProcess5"/>
    <dgm:cxn modelId="{845DE67D-4673-4C2F-9862-4DA9C0C649CE}" type="presOf" srcId="{18B94AAE-DF80-4B63-8F9F-E6DA2328D5A4}" destId="{1E5F0390-E486-4BD9-9010-75BF460C8790}" srcOrd="1" destOrd="2" presId="urn:microsoft.com/office/officeart/2005/8/layout/vProcess5"/>
    <dgm:cxn modelId="{8380E98E-3C26-4F86-8197-018253A8EE95}" type="presOf" srcId="{A594D9C8-A6ED-4D4F-B0CF-54AABD595FE8}" destId="{1D2F4FA3-CC32-4B50-9E24-2ED58352005E}" srcOrd="0" destOrd="0" presId="urn:microsoft.com/office/officeart/2005/8/layout/vProcess5"/>
    <dgm:cxn modelId="{A3CBCA93-C4DB-4B30-BE40-6B316908035F}" type="presOf" srcId="{37DC5360-C1EA-4D71-9C43-98F080748B19}" destId="{255C5FEC-4FDE-4F8D-84B9-98D693EDD7BA}" srcOrd="0" destOrd="0" presId="urn:microsoft.com/office/officeart/2005/8/layout/vProcess5"/>
    <dgm:cxn modelId="{7CF0D895-8233-42EF-B955-2C1792E11708}" type="presOf" srcId="{4456BD7E-21C1-47F0-B5BD-89548470BF40}" destId="{9E3D8853-A0A7-4C3D-9BBF-203295B85679}" srcOrd="1" destOrd="2" presId="urn:microsoft.com/office/officeart/2005/8/layout/vProcess5"/>
    <dgm:cxn modelId="{C361D29A-F623-49A3-A29E-16D9BF949899}" type="presOf" srcId="{A0C1A6ED-CB60-442B-AA93-1649BA2506F2}" destId="{34F6CC4B-0A3F-41A1-8AD5-EDE62D9F6B07}" srcOrd="1" destOrd="0" presId="urn:microsoft.com/office/officeart/2005/8/layout/vProcess5"/>
    <dgm:cxn modelId="{F813D99A-EE2C-45D1-A8E7-F45BEF8DEED0}" type="presOf" srcId="{4456BD7E-21C1-47F0-B5BD-89548470BF40}" destId="{95133F30-6319-4E35-85C0-EE59CA76E3BD}" srcOrd="0" destOrd="2" presId="urn:microsoft.com/office/officeart/2005/8/layout/vProcess5"/>
    <dgm:cxn modelId="{132F829B-4365-4383-BEB1-9125DAA9BE39}" type="presOf" srcId="{41515DD7-F168-4A22-832C-72D2CCED9D54}" destId="{DDF23997-90DB-4BD4-A994-0E3DAF2B0879}" srcOrd="0" destOrd="1" presId="urn:microsoft.com/office/officeart/2005/8/layout/vProcess5"/>
    <dgm:cxn modelId="{C124F8B9-5215-4BC9-8E9E-DA2CF3B22C18}" srcId="{2DEF386E-86C8-4D1A-A40B-6C920199B815}" destId="{79E903EC-899D-4EA4-8C37-8EB85952F396}" srcOrd="0" destOrd="0" parTransId="{6EB48981-2D71-454C-963B-EE073C6976A4}" sibTransId="{541CF202-915F-46ED-849A-29ACBEF7E58D}"/>
    <dgm:cxn modelId="{F2D191CC-3BC3-4FD2-B1CB-CB5B6D899F12}" type="presOf" srcId="{0B281508-AE96-4316-87EF-8E7D3BA84DFB}" destId="{EA60726A-31DB-44F0-9D67-BCCFE8E9C5B3}" srcOrd="0" destOrd="0" presId="urn:microsoft.com/office/officeart/2005/8/layout/vProcess5"/>
    <dgm:cxn modelId="{17C9D2D3-2D9B-4E41-8BF9-3E71D94D0982}" type="presOf" srcId="{2DEF386E-86C8-4D1A-A40B-6C920199B815}" destId="{9E3D8853-A0A7-4C3D-9BBF-203295B85679}" srcOrd="1" destOrd="0" presId="urn:microsoft.com/office/officeart/2005/8/layout/vProcess5"/>
    <dgm:cxn modelId="{B233CBDB-3C17-4489-86A1-8472A2046051}" srcId="{37DC5360-C1EA-4D71-9C43-98F080748B19}" destId="{B92E379A-C73E-4D53-AFB7-D92BE248074A}" srcOrd="2" destOrd="0" parTransId="{CC6D0332-36E1-4A7F-B953-F8F8BCC7B1BE}" sibTransId="{2F88EE2D-6586-4A0B-A3FD-41A1589BB083}"/>
    <dgm:cxn modelId="{9B969AE4-BE78-4BC5-B335-A01DD6FEE52B}" srcId="{B92E379A-C73E-4D53-AFB7-D92BE248074A}" destId="{18B94AAE-DF80-4B63-8F9F-E6DA2328D5A4}" srcOrd="1" destOrd="0" parTransId="{63494C1E-0527-4DD9-88FC-FA74E868D749}" sibTransId="{187418C7-400D-4910-B648-D12A792A60A6}"/>
    <dgm:cxn modelId="{1BCA77FE-96C8-43FD-A8FC-A12F39895961}" type="presOf" srcId="{2696861C-6747-4C0D-9963-EB8BEEC17256}" destId="{1E5F0390-E486-4BD9-9010-75BF460C8790}" srcOrd="1" destOrd="3" presId="urn:microsoft.com/office/officeart/2005/8/layout/vProcess5"/>
    <dgm:cxn modelId="{9A41723C-76FF-48C4-96C0-A3460902D437}" type="presParOf" srcId="{255C5FEC-4FDE-4F8D-84B9-98D693EDD7BA}" destId="{B3BE782C-58D2-49FA-A9D2-0DFDB4FCC6CD}" srcOrd="0" destOrd="0" presId="urn:microsoft.com/office/officeart/2005/8/layout/vProcess5"/>
    <dgm:cxn modelId="{CE482594-9667-4861-891F-D75EC6B99148}" type="presParOf" srcId="{255C5FEC-4FDE-4F8D-84B9-98D693EDD7BA}" destId="{3CC19D4C-8846-4AFE-B2A6-969C1531D4B2}" srcOrd="1" destOrd="0" presId="urn:microsoft.com/office/officeart/2005/8/layout/vProcess5"/>
    <dgm:cxn modelId="{EAD2052C-3910-4D3A-B125-A3C1A751E813}" type="presParOf" srcId="{255C5FEC-4FDE-4F8D-84B9-98D693EDD7BA}" destId="{95133F30-6319-4E35-85C0-EE59CA76E3BD}" srcOrd="2" destOrd="0" presId="urn:microsoft.com/office/officeart/2005/8/layout/vProcess5"/>
    <dgm:cxn modelId="{47C3300D-3643-47FB-8CD3-D7C6D653AF65}" type="presParOf" srcId="{255C5FEC-4FDE-4F8D-84B9-98D693EDD7BA}" destId="{DDF23997-90DB-4BD4-A994-0E3DAF2B0879}" srcOrd="3" destOrd="0" presId="urn:microsoft.com/office/officeart/2005/8/layout/vProcess5"/>
    <dgm:cxn modelId="{8D86190D-F18F-47CF-89BF-41EC516145E3}" type="presParOf" srcId="{255C5FEC-4FDE-4F8D-84B9-98D693EDD7BA}" destId="{1D2F4FA3-CC32-4B50-9E24-2ED58352005E}" srcOrd="4" destOrd="0" presId="urn:microsoft.com/office/officeart/2005/8/layout/vProcess5"/>
    <dgm:cxn modelId="{CF48DC1A-F540-4FBA-AAAF-9810FB30751B}" type="presParOf" srcId="{255C5FEC-4FDE-4F8D-84B9-98D693EDD7BA}" destId="{EA60726A-31DB-44F0-9D67-BCCFE8E9C5B3}" srcOrd="5" destOrd="0" presId="urn:microsoft.com/office/officeart/2005/8/layout/vProcess5"/>
    <dgm:cxn modelId="{B7A65633-8113-420E-A810-1C96BE95D558}" type="presParOf" srcId="{255C5FEC-4FDE-4F8D-84B9-98D693EDD7BA}" destId="{34F6CC4B-0A3F-41A1-8AD5-EDE62D9F6B07}" srcOrd="6" destOrd="0" presId="urn:microsoft.com/office/officeart/2005/8/layout/vProcess5"/>
    <dgm:cxn modelId="{6A5F0470-46E9-447C-8316-B6852FCD303E}" type="presParOf" srcId="{255C5FEC-4FDE-4F8D-84B9-98D693EDD7BA}" destId="{9E3D8853-A0A7-4C3D-9BBF-203295B85679}" srcOrd="7" destOrd="0" presId="urn:microsoft.com/office/officeart/2005/8/layout/vProcess5"/>
    <dgm:cxn modelId="{15CFBC87-39C0-451B-A979-127A2CB1722D}" type="presParOf" srcId="{255C5FEC-4FDE-4F8D-84B9-98D693EDD7BA}" destId="{1E5F0390-E486-4BD9-9010-75BF460C879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D258B23-567C-4E0A-8229-0A40F9462856}" type="doc">
      <dgm:prSet loTypeId="urn:microsoft.com/office/officeart/2005/8/layout/radial5" loCatId="relationship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GB"/>
        </a:p>
      </dgm:t>
    </dgm:pt>
    <dgm:pt modelId="{1DA77932-04F1-4166-B8C1-753E80022F0D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Управление долгом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268DE8C3-0813-4605-B51A-A983AC1A2146}" type="parTrans" cxnId="{D67EA5F5-6354-4113-ACF1-A2942129EF39}">
      <dgm:prSet/>
      <dgm:spPr/>
      <dgm:t>
        <a:bodyPr/>
        <a:lstStyle/>
        <a:p>
          <a:endParaRPr lang="en-GB"/>
        </a:p>
      </dgm:t>
    </dgm:pt>
    <dgm:pt modelId="{B5EA8567-9C0F-4C5F-8C98-94322A81688B}" type="sibTrans" cxnId="{D67EA5F5-6354-4113-ACF1-A2942129EF39}">
      <dgm:prSet/>
      <dgm:spPr/>
      <dgm:t>
        <a:bodyPr/>
        <a:lstStyle/>
        <a:p>
          <a:endParaRPr lang="en-GB"/>
        </a:p>
      </dgm:t>
    </dgm:pt>
    <dgm:pt modelId="{475F1135-26A5-433D-BE72-8D224057AB5C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pPr marL="0"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Централь-</a:t>
          </a:r>
          <a:r>
            <a:rPr lang="ru-RU" sz="22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ный</a:t>
          </a:r>
          <a:r>
            <a:rPr lang="ru-RU" sz="2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 банк</a:t>
          </a:r>
          <a:endParaRPr lang="en-GB" sz="22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6DC3CA67-818B-4587-9750-256FBE1917F6}" type="parTrans" cxnId="{D705009C-CE09-4377-8679-FEBD9D8E434F}">
      <dgm:prSet/>
      <dgm:spPr>
        <a:solidFill>
          <a:srgbClr val="CFD5EA"/>
        </a:solidFill>
        <a:ln w="15875">
          <a:solidFill>
            <a:srgbClr val="004C97"/>
          </a:solidFill>
        </a:ln>
      </dgm:spPr>
      <dgm:t>
        <a:bodyPr/>
        <a:lstStyle/>
        <a:p>
          <a:endParaRPr lang="en-GB"/>
        </a:p>
      </dgm:t>
    </dgm:pt>
    <dgm:pt modelId="{EB965706-FAF4-4E0B-B42C-C998D7E5F7A4}" type="sibTrans" cxnId="{D705009C-CE09-4377-8679-FEBD9D8E434F}">
      <dgm:prSet/>
      <dgm:spPr/>
      <dgm:t>
        <a:bodyPr/>
        <a:lstStyle/>
        <a:p>
          <a:endParaRPr lang="en-GB"/>
        </a:p>
      </dgm:t>
    </dgm:pt>
    <dgm:pt modelId="{542E1468-AB88-4659-9503-42A9D5BE55D9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r>
            <a:rPr lang="ru-RU" sz="20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Управле-ние</a:t>
          </a:r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 </a:t>
          </a:r>
          <a:r>
            <a:rPr lang="ru-RU" sz="20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ликвид-ностью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2F2B9258-8819-4B44-B369-7FAF0EB7F088}" type="parTrans" cxnId="{99183685-F811-4D3C-8A74-E6F7BC18F9CE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3E988DD0-7FFB-402E-9574-BF13EC3A6E03}" type="sibTrans" cxnId="{99183685-F811-4D3C-8A74-E6F7BC18F9CE}">
      <dgm:prSet/>
      <dgm:spPr/>
      <dgm:t>
        <a:bodyPr/>
        <a:lstStyle/>
        <a:p>
          <a:endParaRPr lang="en-GB"/>
        </a:p>
      </dgm:t>
    </dgm:pt>
    <dgm:pt modelId="{3809B706-47A6-4CE2-B25A-82731A8278B4}">
      <dgm:prSet phldrT="[Text]" custT="1"/>
      <dgm:spPr>
        <a:solidFill>
          <a:srgbClr val="004C97"/>
        </a:solidFill>
        <a:ln>
          <a:solidFill>
            <a:srgbClr val="004C97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2000" dirty="0">
              <a:solidFill>
                <a:schemeClr val="bg1"/>
              </a:solidFill>
            </a:rPr>
            <a:t>Регуляторы рынка</a:t>
          </a:r>
          <a:endParaRPr lang="en-GB" sz="2000" dirty="0">
            <a:solidFill>
              <a:schemeClr val="bg1"/>
            </a:solidFill>
          </a:endParaRPr>
        </a:p>
      </dgm:t>
    </dgm:pt>
    <dgm:pt modelId="{4DDDE217-4DBF-4E79-9F23-B4FE49540074}" type="parTrans" cxnId="{1A1883A0-C3CB-4004-9E5F-6E5D31087032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74BFDE7D-0097-440E-8E26-5B37912BD7FF}" type="sibTrans" cxnId="{1A1883A0-C3CB-4004-9E5F-6E5D31087032}">
      <dgm:prSet/>
      <dgm:spPr/>
      <dgm:t>
        <a:bodyPr/>
        <a:lstStyle/>
        <a:p>
          <a:endParaRPr lang="en-GB"/>
        </a:p>
      </dgm:t>
    </dgm:pt>
    <dgm:pt modelId="{25702AD8-8CCD-4FB5-964F-C73EAFDC2A66}">
      <dgm:prSet phldrT="[Text]" custT="1"/>
      <dgm:spPr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gm:spPr>
      <dgm:t>
        <a:bodyPr spcFirstLastPara="0" vert="horz" wrap="square" lIns="30480" tIns="30480" rIns="30480" bIns="30480" numCol="1" spcCol="1270" anchor="ctr" anchorCtr="0"/>
        <a:lstStyle/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Макро-фискальное подразделение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gm:t>
    </dgm:pt>
    <dgm:pt modelId="{15E598F0-E113-41EA-9197-4CE74095D94B}" type="parTrans" cxnId="{8C19D527-A19D-48F2-9295-BC5BCEA3EC94}">
      <dgm:prSet custT="1"/>
      <dgm:spPr>
        <a:solidFill>
          <a:srgbClr val="CFD5EA"/>
        </a:solidFill>
        <a:ln w="15875"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43B9B322-CFB7-4D49-A926-2E13FA06F59E}" type="sibTrans" cxnId="{8C19D527-A19D-48F2-9295-BC5BCEA3EC94}">
      <dgm:prSet/>
      <dgm:spPr/>
      <dgm:t>
        <a:bodyPr/>
        <a:lstStyle/>
        <a:p>
          <a:endParaRPr lang="en-GB"/>
        </a:p>
      </dgm:t>
    </dgm:pt>
    <dgm:pt modelId="{E9DAF894-FBD1-4984-A03F-EEA22E6657CF}">
      <dgm:prSet custScaleX="148499" custScaleY="148499" custRadScaleRad="170531" custRadScaleInc="57547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770C73C3-B304-48FF-88C0-A38F0D03F132}" type="parTrans" cxnId="{B65E0ABF-8628-4661-BB87-06B18FCC3D59}">
      <dgm:prSet/>
      <dgm:spPr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>
            <a:buNone/>
          </a:pPr>
          <a:endParaRPr lang="en-GB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0A5113F5-61D1-43D5-BD13-C983532D0DD0}" type="sibTrans" cxnId="{B65E0ABF-8628-4661-BB87-06B18FCC3D59}">
      <dgm:prSet/>
      <dgm:spPr/>
      <dgm:t>
        <a:bodyPr/>
        <a:lstStyle/>
        <a:p>
          <a:endParaRPr lang="en-GB"/>
        </a:p>
      </dgm:t>
    </dgm:pt>
    <dgm:pt modelId="{964CE89C-5236-4DF1-B1C1-85220214753D}">
      <dgm:prSet custScaleX="148499" custScaleY="148499" custRadScaleRad="170531" custRadScaleInc="57547"/>
      <dgm:spPr>
        <a:prstGeom prst="ellipse">
          <a:avLst/>
        </a:prstGeom>
      </dgm:spPr>
      <dgm:t>
        <a:bodyPr/>
        <a:lstStyle/>
        <a:p>
          <a:endParaRPr lang="en-GB"/>
        </a:p>
      </dgm:t>
    </dgm:pt>
    <dgm:pt modelId="{8185D3EC-1F91-45B0-A989-49303DB93BCD}" type="parTrans" cxnId="{1BAD4379-3494-478D-9ACC-F30050DDAF45}">
      <dgm:prSet/>
      <dgm:spPr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>
          <a:solidFill>
            <a:srgbClr val="004C97"/>
          </a:solidFill>
        </a:ln>
        <a:effectLst/>
      </dgm:spPr>
      <dgm:t>
        <a:bodyPr spcFirstLastPara="0" vert="horz" wrap="square" lIns="0" tIns="0" rIns="0" bIns="0" numCol="1" spcCol="1270" anchor="ctr" anchorCtr="0"/>
        <a:lstStyle/>
        <a:p>
          <a:pPr>
            <a:buNone/>
          </a:pPr>
          <a:endParaRPr lang="en-GB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3751B0B2-AB1B-434E-8D33-98724A177041}" type="sibTrans" cxnId="{1BAD4379-3494-478D-9ACC-F30050DDAF45}">
      <dgm:prSet/>
      <dgm:spPr/>
      <dgm:t>
        <a:bodyPr/>
        <a:lstStyle/>
        <a:p>
          <a:endParaRPr lang="en-GB"/>
        </a:p>
      </dgm:t>
    </dgm:pt>
    <dgm:pt modelId="{846B6E4F-C21E-4CFE-87A8-984AE5528456}" type="pres">
      <dgm:prSet presAssocID="{CD258B23-567C-4E0A-8229-0A40F946285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2A3A903-77CE-4B0B-A844-41A8169C0204}" type="pres">
      <dgm:prSet presAssocID="{1DA77932-04F1-4166-B8C1-753E80022F0D}" presName="centerShape" presStyleLbl="node0" presStyleIdx="0" presStyleCnt="1" custScaleX="220962" custScaleY="183866"/>
      <dgm:spPr>
        <a:xfrm>
          <a:off x="3539687" y="1300254"/>
          <a:ext cx="2013824" cy="2013824"/>
        </a:xfrm>
        <a:prstGeom prst="ellipse">
          <a:avLst/>
        </a:prstGeom>
      </dgm:spPr>
    </dgm:pt>
    <dgm:pt modelId="{88AB0E86-8C02-4AB3-B353-85FC01F43E24}" type="pres">
      <dgm:prSet presAssocID="{6DC3CA67-818B-4587-9750-256FBE1917F6}" presName="parTrans" presStyleLbl="sibTrans2D1" presStyleIdx="0" presStyleCnt="4" custScaleY="58073"/>
      <dgm:spPr/>
    </dgm:pt>
    <dgm:pt modelId="{0F1469D4-3BD7-4EBE-BC1A-A5572E91F00C}" type="pres">
      <dgm:prSet presAssocID="{6DC3CA67-818B-4587-9750-256FBE1917F6}" presName="connectorText" presStyleLbl="sibTrans2D1" presStyleIdx="0" presStyleCnt="4"/>
      <dgm:spPr/>
    </dgm:pt>
    <dgm:pt modelId="{F36E79A9-A17D-4AEA-9007-35BBFC8758CE}" type="pres">
      <dgm:prSet presAssocID="{475F1135-26A5-433D-BE72-8D224057AB5C}" presName="node" presStyleLbl="node1" presStyleIdx="0" presStyleCnt="4" custScaleX="173412" custScaleY="160226" custRadScaleRad="164842" custRadScaleInc="140585">
        <dgm:presLayoutVars>
          <dgm:bulletEnabled val="1"/>
        </dgm:presLayoutVars>
      </dgm:prSet>
      <dgm:spPr>
        <a:xfrm>
          <a:off x="6146799" y="161834"/>
          <a:ext cx="1800001" cy="1800001"/>
        </a:xfrm>
        <a:prstGeom prst="ellipse">
          <a:avLst/>
        </a:prstGeom>
      </dgm:spPr>
    </dgm:pt>
    <dgm:pt modelId="{01E08DDF-233D-47DD-8475-3D58143EF8D1}" type="pres">
      <dgm:prSet presAssocID="{2F2B9258-8819-4B44-B369-7FAF0EB7F088}" presName="parTrans" presStyleLbl="sibTrans2D1" presStyleIdx="1" presStyleCnt="4" custAng="7221254" custFlipVert="1" custScaleX="148119" custScaleY="49790" custLinFactNeighborX="9419" custLinFactNeighborY="-14580"/>
      <dgm:spPr>
        <a:xfrm rot="1553769">
          <a:off x="5612900" y="2747611"/>
          <a:ext cx="530711" cy="412124"/>
        </a:xfrm>
        <a:prstGeom prst="leftRightArrow">
          <a:avLst/>
        </a:prstGeom>
      </dgm:spPr>
    </dgm:pt>
    <dgm:pt modelId="{C2C1DE0D-39A4-4F53-A777-518246841BE4}" type="pres">
      <dgm:prSet presAssocID="{2F2B9258-8819-4B44-B369-7FAF0EB7F088}" presName="connectorText" presStyleLbl="sibTrans2D1" presStyleIdx="1" presStyleCnt="4"/>
      <dgm:spPr/>
    </dgm:pt>
    <dgm:pt modelId="{A7C0453F-06A5-41DC-9858-53B8150A2ACE}" type="pres">
      <dgm:prSet presAssocID="{542E1468-AB88-4659-9503-42A9D5BE55D9}" presName="node" presStyleLbl="node1" presStyleIdx="1" presStyleCnt="4" custScaleX="148499" custScaleY="148499" custRadScaleRad="170531" custRadScaleInc="57547">
        <dgm:presLayoutVars>
          <dgm:bulletEnabled val="1"/>
        </dgm:presLayoutVars>
      </dgm:prSet>
      <dgm:spPr>
        <a:xfrm>
          <a:off x="6251794" y="2671964"/>
          <a:ext cx="1800001" cy="1800001"/>
        </a:xfrm>
        <a:prstGeom prst="ellipse">
          <a:avLst/>
        </a:prstGeom>
      </dgm:spPr>
    </dgm:pt>
    <dgm:pt modelId="{7373DF65-52D8-4F3C-84D2-40CD3792DB66}" type="pres">
      <dgm:prSet presAssocID="{4DDDE217-4DBF-4E79-9F23-B4FE49540074}" presName="parTrans" presStyleLbl="sibTrans2D1" presStyleIdx="2" presStyleCnt="4" custScaleY="51747"/>
      <dgm:spPr>
        <a:xfrm rot="12510747">
          <a:off x="3134639" y="1446119"/>
          <a:ext cx="412505" cy="412124"/>
        </a:xfrm>
        <a:prstGeom prst="rightArrow">
          <a:avLst>
            <a:gd name="adj1" fmla="val 60000"/>
            <a:gd name="adj2" fmla="val 50000"/>
          </a:avLst>
        </a:prstGeom>
      </dgm:spPr>
    </dgm:pt>
    <dgm:pt modelId="{643E85EB-0238-47B9-A89C-38A94E0A757B}" type="pres">
      <dgm:prSet presAssocID="{4DDDE217-4DBF-4E79-9F23-B4FE49540074}" presName="connectorText" presStyleLbl="sibTrans2D1" presStyleIdx="2" presStyleCnt="4"/>
      <dgm:spPr/>
    </dgm:pt>
    <dgm:pt modelId="{A56FC388-C6AC-4F5A-B28F-643F11F8EEFC}" type="pres">
      <dgm:prSet presAssocID="{3809B706-47A6-4CE2-B25A-82731A8278B4}" presName="node" presStyleLbl="node1" presStyleIdx="2" presStyleCnt="4" custScaleX="179061" custScaleY="176216" custRadScaleRad="160931" custRadScaleInc="263361">
        <dgm:presLayoutVars>
          <dgm:bulletEnabled val="1"/>
        </dgm:presLayoutVars>
      </dgm:prSet>
      <dgm:spPr/>
    </dgm:pt>
    <dgm:pt modelId="{6AA9BC36-2DDB-4A61-9FA0-AC9893D2CD93}" type="pres">
      <dgm:prSet presAssocID="{15E598F0-E113-41EA-9197-4CE74095D94B}" presName="parTrans" presStyleLbl="sibTrans2D1" presStyleIdx="3" presStyleCnt="4" custScaleX="166434" custScaleY="54808"/>
      <dgm:spPr>
        <a:xfrm rot="9129186">
          <a:off x="2997193" y="2784460"/>
          <a:ext cx="511747" cy="412124"/>
        </a:xfrm>
        <a:prstGeom prst="leftRightArrow">
          <a:avLst/>
        </a:prstGeom>
      </dgm:spPr>
    </dgm:pt>
    <dgm:pt modelId="{91C4AE42-76C5-4B6B-A011-D730673B010A}" type="pres">
      <dgm:prSet presAssocID="{15E598F0-E113-41EA-9197-4CE74095D94B}" presName="connectorText" presStyleLbl="sibTrans2D1" presStyleIdx="3" presStyleCnt="4"/>
      <dgm:spPr/>
    </dgm:pt>
    <dgm:pt modelId="{359BC0C6-F536-48FE-9A5C-5EE7414DAF9F}" type="pres">
      <dgm:prSet presAssocID="{25702AD8-8CCD-4FB5-964F-C73EAFDC2A66}" presName="node" presStyleLbl="node1" presStyleIdx="3" presStyleCnt="4" custScaleX="159416" custScaleY="148499" custRadScaleRad="168424" custRadScaleInc="-61882">
        <dgm:presLayoutVars>
          <dgm:bulletEnabled val="1"/>
        </dgm:presLayoutVars>
      </dgm:prSet>
      <dgm:spPr>
        <a:xfrm>
          <a:off x="1117605" y="2743199"/>
          <a:ext cx="1800001" cy="1800001"/>
        </a:xfrm>
        <a:prstGeom prst="ellipse">
          <a:avLst/>
        </a:prstGeom>
      </dgm:spPr>
    </dgm:pt>
  </dgm:ptLst>
  <dgm:cxnLst>
    <dgm:cxn modelId="{CC4D650C-1D84-4779-AE8F-1A2C59FA9D1C}" type="presOf" srcId="{CD258B23-567C-4E0A-8229-0A40F9462856}" destId="{846B6E4F-C21E-4CFE-87A8-984AE5528456}" srcOrd="0" destOrd="0" presId="urn:microsoft.com/office/officeart/2005/8/layout/radial5"/>
    <dgm:cxn modelId="{0A56681F-D782-49FA-9E4F-2079FFDD208F}" type="presOf" srcId="{2F2B9258-8819-4B44-B369-7FAF0EB7F088}" destId="{C2C1DE0D-39A4-4F53-A777-518246841BE4}" srcOrd="1" destOrd="0" presId="urn:microsoft.com/office/officeart/2005/8/layout/radial5"/>
    <dgm:cxn modelId="{8C19D527-A19D-48F2-9295-BC5BCEA3EC94}" srcId="{1DA77932-04F1-4166-B8C1-753E80022F0D}" destId="{25702AD8-8CCD-4FB5-964F-C73EAFDC2A66}" srcOrd="3" destOrd="0" parTransId="{15E598F0-E113-41EA-9197-4CE74095D94B}" sibTransId="{43B9B322-CFB7-4D49-A926-2E13FA06F59E}"/>
    <dgm:cxn modelId="{B5CBF562-F02B-46F1-8A7E-86AC84AC974A}" type="presOf" srcId="{1DA77932-04F1-4166-B8C1-753E80022F0D}" destId="{62A3A903-77CE-4B0B-A844-41A8169C0204}" srcOrd="0" destOrd="0" presId="urn:microsoft.com/office/officeart/2005/8/layout/radial5"/>
    <dgm:cxn modelId="{C2283863-E12D-4496-8D9C-7F83BDD9DA52}" type="presOf" srcId="{15E598F0-E113-41EA-9197-4CE74095D94B}" destId="{91C4AE42-76C5-4B6B-A011-D730673B010A}" srcOrd="1" destOrd="0" presId="urn:microsoft.com/office/officeart/2005/8/layout/radial5"/>
    <dgm:cxn modelId="{B763EB68-FFB7-46FF-95B6-8284663486E0}" type="presOf" srcId="{3809B706-47A6-4CE2-B25A-82731A8278B4}" destId="{A56FC388-C6AC-4F5A-B28F-643F11F8EEFC}" srcOrd="0" destOrd="0" presId="urn:microsoft.com/office/officeart/2005/8/layout/radial5"/>
    <dgm:cxn modelId="{3F271B4B-38E3-4753-81CB-6060678DFEB0}" type="presOf" srcId="{475F1135-26A5-433D-BE72-8D224057AB5C}" destId="{F36E79A9-A17D-4AEA-9007-35BBFC8758CE}" srcOrd="0" destOrd="0" presId="urn:microsoft.com/office/officeart/2005/8/layout/radial5"/>
    <dgm:cxn modelId="{75B7C56C-850C-4941-ACAA-7D10021B191E}" type="presOf" srcId="{25702AD8-8CCD-4FB5-964F-C73EAFDC2A66}" destId="{359BC0C6-F536-48FE-9A5C-5EE7414DAF9F}" srcOrd="0" destOrd="0" presId="urn:microsoft.com/office/officeart/2005/8/layout/radial5"/>
    <dgm:cxn modelId="{657AA755-2B9C-4C0F-A61C-492CDE8DB6D3}" type="presOf" srcId="{4DDDE217-4DBF-4E79-9F23-B4FE49540074}" destId="{643E85EB-0238-47B9-A89C-38A94E0A757B}" srcOrd="1" destOrd="0" presId="urn:microsoft.com/office/officeart/2005/8/layout/radial5"/>
    <dgm:cxn modelId="{1BAD4379-3494-478D-9ACC-F30050DDAF45}" srcId="{CD258B23-567C-4E0A-8229-0A40F9462856}" destId="{964CE89C-5236-4DF1-B1C1-85220214753D}" srcOrd="2" destOrd="0" parTransId="{8185D3EC-1F91-45B0-A989-49303DB93BCD}" sibTransId="{3751B0B2-AB1B-434E-8D33-98724A177041}"/>
    <dgm:cxn modelId="{99183685-F811-4D3C-8A74-E6F7BC18F9CE}" srcId="{1DA77932-04F1-4166-B8C1-753E80022F0D}" destId="{542E1468-AB88-4659-9503-42A9D5BE55D9}" srcOrd="1" destOrd="0" parTransId="{2F2B9258-8819-4B44-B369-7FAF0EB7F088}" sibTransId="{3E988DD0-7FFB-402E-9574-BF13EC3A6E03}"/>
    <dgm:cxn modelId="{D705009C-CE09-4377-8679-FEBD9D8E434F}" srcId="{1DA77932-04F1-4166-B8C1-753E80022F0D}" destId="{475F1135-26A5-433D-BE72-8D224057AB5C}" srcOrd="0" destOrd="0" parTransId="{6DC3CA67-818B-4587-9750-256FBE1917F6}" sibTransId="{EB965706-FAF4-4E0B-B42C-C998D7E5F7A4}"/>
    <dgm:cxn modelId="{1A1883A0-C3CB-4004-9E5F-6E5D31087032}" srcId="{1DA77932-04F1-4166-B8C1-753E80022F0D}" destId="{3809B706-47A6-4CE2-B25A-82731A8278B4}" srcOrd="2" destOrd="0" parTransId="{4DDDE217-4DBF-4E79-9F23-B4FE49540074}" sibTransId="{74BFDE7D-0097-440E-8E26-5B37912BD7FF}"/>
    <dgm:cxn modelId="{B65E0ABF-8628-4661-BB87-06B18FCC3D59}" srcId="{CD258B23-567C-4E0A-8229-0A40F9462856}" destId="{E9DAF894-FBD1-4984-A03F-EEA22E6657CF}" srcOrd="1" destOrd="0" parTransId="{770C73C3-B304-48FF-88C0-A38F0D03F132}" sibTransId="{0A5113F5-61D1-43D5-BD13-C983532D0DD0}"/>
    <dgm:cxn modelId="{06D715BF-0986-474A-BBAC-AEBCD56F67BD}" type="presOf" srcId="{542E1468-AB88-4659-9503-42A9D5BE55D9}" destId="{A7C0453F-06A5-41DC-9858-53B8150A2ACE}" srcOrd="0" destOrd="0" presId="urn:microsoft.com/office/officeart/2005/8/layout/radial5"/>
    <dgm:cxn modelId="{5E9E8DC2-9691-4BF6-8BDC-D9512CB79056}" type="presOf" srcId="{15E598F0-E113-41EA-9197-4CE74095D94B}" destId="{6AA9BC36-2DDB-4A61-9FA0-AC9893D2CD93}" srcOrd="0" destOrd="0" presId="urn:microsoft.com/office/officeart/2005/8/layout/radial5"/>
    <dgm:cxn modelId="{066E51D9-4980-4749-8B42-E9C5EF5065E7}" type="presOf" srcId="{6DC3CA67-818B-4587-9750-256FBE1917F6}" destId="{0F1469D4-3BD7-4EBE-BC1A-A5572E91F00C}" srcOrd="1" destOrd="0" presId="urn:microsoft.com/office/officeart/2005/8/layout/radial5"/>
    <dgm:cxn modelId="{B36998E9-8DAE-4C70-87FA-4EBA366FFF77}" type="presOf" srcId="{4DDDE217-4DBF-4E79-9F23-B4FE49540074}" destId="{7373DF65-52D8-4F3C-84D2-40CD3792DB66}" srcOrd="0" destOrd="0" presId="urn:microsoft.com/office/officeart/2005/8/layout/radial5"/>
    <dgm:cxn modelId="{DD1F07F0-29BB-4BAD-AF7C-C2F6FBBE77C3}" type="presOf" srcId="{6DC3CA67-818B-4587-9750-256FBE1917F6}" destId="{88AB0E86-8C02-4AB3-B353-85FC01F43E24}" srcOrd="0" destOrd="0" presId="urn:microsoft.com/office/officeart/2005/8/layout/radial5"/>
    <dgm:cxn modelId="{D67EA5F5-6354-4113-ACF1-A2942129EF39}" srcId="{CD258B23-567C-4E0A-8229-0A40F9462856}" destId="{1DA77932-04F1-4166-B8C1-753E80022F0D}" srcOrd="0" destOrd="0" parTransId="{268DE8C3-0813-4605-B51A-A983AC1A2146}" sibTransId="{B5EA8567-9C0F-4C5F-8C98-94322A81688B}"/>
    <dgm:cxn modelId="{1859DCF5-BB7B-4CB0-8520-6DF581B39A3B}" type="presOf" srcId="{2F2B9258-8819-4B44-B369-7FAF0EB7F088}" destId="{01E08DDF-233D-47DD-8475-3D58143EF8D1}" srcOrd="0" destOrd="0" presId="urn:microsoft.com/office/officeart/2005/8/layout/radial5"/>
    <dgm:cxn modelId="{8455BC4D-B0BC-4609-84AF-C50BF75F44E9}" type="presParOf" srcId="{846B6E4F-C21E-4CFE-87A8-984AE5528456}" destId="{62A3A903-77CE-4B0B-A844-41A8169C0204}" srcOrd="0" destOrd="0" presId="urn:microsoft.com/office/officeart/2005/8/layout/radial5"/>
    <dgm:cxn modelId="{B1BAE22B-823B-4749-A91E-59CD4224FF8C}" type="presParOf" srcId="{846B6E4F-C21E-4CFE-87A8-984AE5528456}" destId="{88AB0E86-8C02-4AB3-B353-85FC01F43E24}" srcOrd="1" destOrd="0" presId="urn:microsoft.com/office/officeart/2005/8/layout/radial5"/>
    <dgm:cxn modelId="{C9A33245-E7CF-482C-A7E6-94EC8D61AA7F}" type="presParOf" srcId="{88AB0E86-8C02-4AB3-B353-85FC01F43E24}" destId="{0F1469D4-3BD7-4EBE-BC1A-A5572E91F00C}" srcOrd="0" destOrd="0" presId="urn:microsoft.com/office/officeart/2005/8/layout/radial5"/>
    <dgm:cxn modelId="{68DC66CA-0F24-47A1-B21A-0F022DE4F36B}" type="presParOf" srcId="{846B6E4F-C21E-4CFE-87A8-984AE5528456}" destId="{F36E79A9-A17D-4AEA-9007-35BBFC8758CE}" srcOrd="2" destOrd="0" presId="urn:microsoft.com/office/officeart/2005/8/layout/radial5"/>
    <dgm:cxn modelId="{7F52AB50-4CBD-487E-B448-5D252B3B6798}" type="presParOf" srcId="{846B6E4F-C21E-4CFE-87A8-984AE5528456}" destId="{01E08DDF-233D-47DD-8475-3D58143EF8D1}" srcOrd="3" destOrd="0" presId="urn:microsoft.com/office/officeart/2005/8/layout/radial5"/>
    <dgm:cxn modelId="{F0D4D73D-773E-4A57-9C79-9AEE93F2E669}" type="presParOf" srcId="{01E08DDF-233D-47DD-8475-3D58143EF8D1}" destId="{C2C1DE0D-39A4-4F53-A777-518246841BE4}" srcOrd="0" destOrd="0" presId="urn:microsoft.com/office/officeart/2005/8/layout/radial5"/>
    <dgm:cxn modelId="{36D74B8A-D8BC-434B-9095-2EB74BA070EC}" type="presParOf" srcId="{846B6E4F-C21E-4CFE-87A8-984AE5528456}" destId="{A7C0453F-06A5-41DC-9858-53B8150A2ACE}" srcOrd="4" destOrd="0" presId="urn:microsoft.com/office/officeart/2005/8/layout/radial5"/>
    <dgm:cxn modelId="{3FC76CE5-532E-46CB-A15F-EDE88B23FC1A}" type="presParOf" srcId="{846B6E4F-C21E-4CFE-87A8-984AE5528456}" destId="{7373DF65-52D8-4F3C-84D2-40CD3792DB66}" srcOrd="5" destOrd="0" presId="urn:microsoft.com/office/officeart/2005/8/layout/radial5"/>
    <dgm:cxn modelId="{825D5AC3-A1F1-44B5-AF03-783ED5AA67A0}" type="presParOf" srcId="{7373DF65-52D8-4F3C-84D2-40CD3792DB66}" destId="{643E85EB-0238-47B9-A89C-38A94E0A757B}" srcOrd="0" destOrd="0" presId="urn:microsoft.com/office/officeart/2005/8/layout/radial5"/>
    <dgm:cxn modelId="{5D087E29-B403-4E59-AD33-40A3720C79C4}" type="presParOf" srcId="{846B6E4F-C21E-4CFE-87A8-984AE5528456}" destId="{A56FC388-C6AC-4F5A-B28F-643F11F8EEFC}" srcOrd="6" destOrd="0" presId="urn:microsoft.com/office/officeart/2005/8/layout/radial5"/>
    <dgm:cxn modelId="{30608A16-AD0C-4FA8-AC53-CB588928679E}" type="presParOf" srcId="{846B6E4F-C21E-4CFE-87A8-984AE5528456}" destId="{6AA9BC36-2DDB-4A61-9FA0-AC9893D2CD93}" srcOrd="7" destOrd="0" presId="urn:microsoft.com/office/officeart/2005/8/layout/radial5"/>
    <dgm:cxn modelId="{D39F19D3-B592-4454-B986-79B302908BF7}" type="presParOf" srcId="{6AA9BC36-2DDB-4A61-9FA0-AC9893D2CD93}" destId="{91C4AE42-76C5-4B6B-A011-D730673B010A}" srcOrd="0" destOrd="0" presId="urn:microsoft.com/office/officeart/2005/8/layout/radial5"/>
    <dgm:cxn modelId="{ABCEC6C9-C49A-4520-8180-D0D9F766D453}" type="presParOf" srcId="{846B6E4F-C21E-4CFE-87A8-984AE5528456}" destId="{359BC0C6-F536-48FE-9A5C-5EE7414DAF9F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F28E01-FD84-45FA-95EA-E0575D740C1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49B3FA0-7B9A-480A-9034-DC093CF860B5}">
      <dgm:prSet phldrT="[Text]" custT="1"/>
      <dgm:spPr>
        <a:solidFill>
          <a:srgbClr val="CFD5EA"/>
        </a:solidFill>
        <a:ln>
          <a:solidFill>
            <a:srgbClr val="004C97"/>
          </a:solidFill>
        </a:ln>
      </dgm:spPr>
      <dgm:t>
        <a:bodyPr/>
        <a:lstStyle/>
        <a:p>
          <a:r>
            <a:rPr lang="ru-RU" sz="2000" dirty="0">
              <a:solidFill>
                <a:srgbClr val="004C97"/>
              </a:solidFill>
            </a:rPr>
            <a:t>План обеспечения непрерывности финансирования</a:t>
          </a:r>
          <a:endParaRPr lang="en-GB" sz="2000" dirty="0">
            <a:solidFill>
              <a:srgbClr val="004C97"/>
            </a:solidFill>
          </a:endParaRPr>
        </a:p>
      </dgm:t>
    </dgm:pt>
    <dgm:pt modelId="{D457E603-13E7-4825-8347-D56000BEFA61}" type="parTrans" cxnId="{4866058B-214C-43D1-9776-94FD7F795DCA}">
      <dgm:prSet/>
      <dgm:spPr/>
      <dgm:t>
        <a:bodyPr/>
        <a:lstStyle/>
        <a:p>
          <a:endParaRPr lang="en-GB"/>
        </a:p>
      </dgm:t>
    </dgm:pt>
    <dgm:pt modelId="{3E966E41-1700-4E70-B2A7-A9D491DCC4C2}" type="sibTrans" cxnId="{4866058B-214C-43D1-9776-94FD7F795DCA}">
      <dgm:prSet/>
      <dgm:spPr/>
      <dgm:t>
        <a:bodyPr/>
        <a:lstStyle/>
        <a:p>
          <a:endParaRPr lang="en-GB"/>
        </a:p>
      </dgm:t>
    </dgm:pt>
    <dgm:pt modelId="{7B6E2890-F26F-4AEC-B0D4-B75C84120F37}">
      <dgm:prSet phldrT="[Text]" custT="1"/>
      <dgm:spPr>
        <a:solidFill>
          <a:srgbClr val="004C97"/>
        </a:solidFill>
      </dgm:spPr>
      <dgm:t>
        <a:bodyPr/>
        <a:lstStyle/>
        <a:p>
          <a:r>
            <a:rPr lang="ru-RU" sz="2400" dirty="0"/>
            <a:t>Расширение сферы применения ЕКС</a:t>
          </a:r>
          <a:endParaRPr lang="en-GB" sz="2400" dirty="0"/>
        </a:p>
      </dgm:t>
    </dgm:pt>
    <dgm:pt modelId="{99DB0CEB-9E2F-46F9-8F7C-D566B80D8AFF}" type="parTrans" cxnId="{B4C50B0C-61EC-4B51-856C-B1007807D885}">
      <dgm:prSet/>
      <dgm:spPr/>
      <dgm:t>
        <a:bodyPr/>
        <a:lstStyle/>
        <a:p>
          <a:endParaRPr lang="en-GB"/>
        </a:p>
      </dgm:t>
    </dgm:pt>
    <dgm:pt modelId="{FC8204D4-96B6-4CD5-8D93-7B2CA980FFA0}" type="sibTrans" cxnId="{B4C50B0C-61EC-4B51-856C-B1007807D885}">
      <dgm:prSet/>
      <dgm:spPr/>
      <dgm:t>
        <a:bodyPr/>
        <a:lstStyle/>
        <a:p>
          <a:endParaRPr lang="en-GB"/>
        </a:p>
      </dgm:t>
    </dgm:pt>
    <dgm:pt modelId="{D20981F1-FAC6-418D-AA65-9B3B4E8ECD8C}">
      <dgm:prSet phldrT="[Text]" custT="1"/>
      <dgm:spPr>
        <a:solidFill>
          <a:srgbClr val="004C97"/>
        </a:solidFill>
        <a:ln>
          <a:solidFill>
            <a:schemeClr val="lt1">
              <a:hueOff val="0"/>
              <a:satOff val="0"/>
              <a:lumOff val="0"/>
            </a:schemeClr>
          </a:solidFill>
        </a:ln>
      </dgm:spPr>
      <dgm:t>
        <a:bodyPr/>
        <a:lstStyle/>
        <a:p>
          <a:r>
            <a:rPr lang="ru-RU" sz="2400" dirty="0">
              <a:solidFill>
                <a:schemeClr val="bg1"/>
              </a:solidFill>
            </a:rPr>
            <a:t>Подготовка прогнозов движения денежных средств</a:t>
          </a:r>
        </a:p>
        <a:p>
          <a:r>
            <a:rPr lang="ru-RU" sz="2000" dirty="0">
              <a:solidFill>
                <a:schemeClr val="bg1"/>
              </a:solidFill>
            </a:rPr>
            <a:t>Горизонт, степень детализации</a:t>
          </a:r>
          <a:r>
            <a:rPr lang="en-GB" sz="2000" dirty="0">
              <a:solidFill>
                <a:schemeClr val="bg1"/>
              </a:solidFill>
            </a:rPr>
            <a:t>,</a:t>
          </a:r>
          <a:r>
            <a:rPr lang="ru-RU" sz="2000" dirty="0">
              <a:solidFill>
                <a:schemeClr val="bg1"/>
              </a:solidFill>
            </a:rPr>
            <a:t> периодичность и т.п.</a:t>
          </a:r>
          <a:r>
            <a:rPr lang="en-GB" sz="2000" dirty="0">
              <a:solidFill>
                <a:schemeClr val="bg1"/>
              </a:solidFill>
            </a:rPr>
            <a:t> – </a:t>
          </a:r>
          <a:r>
            <a:rPr lang="ru-RU" sz="2000" dirty="0">
              <a:solidFill>
                <a:schemeClr val="bg1"/>
              </a:solidFill>
            </a:rPr>
            <a:t>адаптация с учетом требований</a:t>
          </a:r>
          <a:r>
            <a:rPr lang="en-GB" sz="2000" dirty="0">
              <a:solidFill>
                <a:schemeClr val="bg1"/>
              </a:solidFill>
            </a:rPr>
            <a:t>?</a:t>
          </a:r>
        </a:p>
      </dgm:t>
    </dgm:pt>
    <dgm:pt modelId="{71A922DE-A86D-4C7E-9D51-D4304A607444}" type="parTrans" cxnId="{27CA7F22-5FA3-40B1-9316-82E39465CA3F}">
      <dgm:prSet/>
      <dgm:spPr/>
      <dgm:t>
        <a:bodyPr/>
        <a:lstStyle/>
        <a:p>
          <a:endParaRPr lang="en-GB"/>
        </a:p>
      </dgm:t>
    </dgm:pt>
    <dgm:pt modelId="{0721A879-208B-48B0-85D3-D94FB7215008}" type="sibTrans" cxnId="{27CA7F22-5FA3-40B1-9316-82E39465CA3F}">
      <dgm:prSet/>
      <dgm:spPr/>
      <dgm:t>
        <a:bodyPr/>
        <a:lstStyle/>
        <a:p>
          <a:endParaRPr lang="en-GB"/>
        </a:p>
      </dgm:t>
    </dgm:pt>
    <dgm:pt modelId="{3E8DB050-9744-4650-8302-B2CC5C089469}">
      <dgm:prSet phldrT="[Text]" custT="1"/>
      <dgm:spPr>
        <a:solidFill>
          <a:srgbClr val="004C97"/>
        </a:solidFill>
      </dgm:spPr>
      <dgm:t>
        <a:bodyPr anchor="b" anchorCtr="0"/>
        <a:lstStyle/>
        <a:p>
          <a:endParaRPr lang="ru-RU" sz="2800" dirty="0"/>
        </a:p>
        <a:p>
          <a:endParaRPr lang="ru-RU" sz="2800" dirty="0"/>
        </a:p>
        <a:p>
          <a:r>
            <a:rPr lang="ru-RU" sz="2400" dirty="0"/>
            <a:t>Предусмотреть</a:t>
          </a:r>
        </a:p>
        <a:p>
          <a:r>
            <a:rPr lang="ru-RU" sz="2400" dirty="0"/>
            <a:t> резервные механизмы</a:t>
          </a:r>
          <a:endParaRPr lang="en-GB" sz="2400" dirty="0"/>
        </a:p>
      </dgm:t>
    </dgm:pt>
    <dgm:pt modelId="{E823F050-38BE-4C02-A4FA-5C5703B315DA}" type="parTrans" cxnId="{D702FBA6-6EAD-499E-AA96-42601D161F28}">
      <dgm:prSet/>
      <dgm:spPr/>
      <dgm:t>
        <a:bodyPr/>
        <a:lstStyle/>
        <a:p>
          <a:endParaRPr lang="en-GB"/>
        </a:p>
      </dgm:t>
    </dgm:pt>
    <dgm:pt modelId="{3593F00C-8011-474B-BFA4-4377E19F0FB4}" type="sibTrans" cxnId="{D702FBA6-6EAD-499E-AA96-42601D161F28}">
      <dgm:prSet/>
      <dgm:spPr/>
      <dgm:t>
        <a:bodyPr/>
        <a:lstStyle/>
        <a:p>
          <a:endParaRPr lang="en-GB"/>
        </a:p>
      </dgm:t>
    </dgm:pt>
    <dgm:pt modelId="{22186C9C-7B65-429E-9C91-45EAABB6B02E}">
      <dgm:prSet phldrT="[Text]" custT="1"/>
      <dgm:spPr>
        <a:solidFill>
          <a:srgbClr val="004C97"/>
        </a:solidFill>
      </dgm:spPr>
      <dgm:t>
        <a:bodyPr anchor="b" anchorCtr="0"/>
        <a:lstStyle/>
        <a:p>
          <a:r>
            <a:rPr lang="ru-RU" sz="2800" dirty="0"/>
            <a:t>Буфер ликвидности</a:t>
          </a:r>
          <a:endParaRPr lang="en-GB" sz="2800" dirty="0"/>
        </a:p>
      </dgm:t>
    </dgm:pt>
    <dgm:pt modelId="{B7B2B808-79CF-4AD7-A969-E019E7366F0C}" type="parTrans" cxnId="{7F0A8F1D-6040-4713-A2F0-6A361F5270AD}">
      <dgm:prSet/>
      <dgm:spPr/>
      <dgm:t>
        <a:bodyPr/>
        <a:lstStyle/>
        <a:p>
          <a:endParaRPr lang="en-GB"/>
        </a:p>
      </dgm:t>
    </dgm:pt>
    <dgm:pt modelId="{862CF308-CC9A-4308-84D4-481D72573469}" type="sibTrans" cxnId="{7F0A8F1D-6040-4713-A2F0-6A361F5270AD}">
      <dgm:prSet/>
      <dgm:spPr/>
      <dgm:t>
        <a:bodyPr/>
        <a:lstStyle/>
        <a:p>
          <a:endParaRPr lang="en-GB"/>
        </a:p>
      </dgm:t>
    </dgm:pt>
    <dgm:pt modelId="{4BE03339-7EB1-47B5-AEF1-D2DA2CA9FE8B}">
      <dgm:prSet custT="1"/>
      <dgm:spPr>
        <a:solidFill>
          <a:srgbClr val="004C97"/>
        </a:solidFill>
      </dgm:spPr>
      <dgm:t>
        <a:bodyPr/>
        <a:lstStyle/>
        <a:p>
          <a:r>
            <a:rPr lang="ru-RU" sz="2400" dirty="0"/>
            <a:t>Обеспечить, чтобы не было неохваченных им средств</a:t>
          </a:r>
          <a:endParaRPr lang="en-GB" sz="2400" dirty="0"/>
        </a:p>
      </dgm:t>
    </dgm:pt>
    <dgm:pt modelId="{C52CEF0E-8A50-484A-927B-4675509EF2A5}" type="parTrans" cxnId="{5E3C9343-E59B-4E6D-A463-180A21870844}">
      <dgm:prSet/>
      <dgm:spPr/>
      <dgm:t>
        <a:bodyPr/>
        <a:lstStyle/>
        <a:p>
          <a:endParaRPr lang="en-GB"/>
        </a:p>
      </dgm:t>
    </dgm:pt>
    <dgm:pt modelId="{C3A36C80-38E0-4676-837F-052DF45EFA81}" type="sibTrans" cxnId="{5E3C9343-E59B-4E6D-A463-180A21870844}">
      <dgm:prSet/>
      <dgm:spPr/>
      <dgm:t>
        <a:bodyPr/>
        <a:lstStyle/>
        <a:p>
          <a:endParaRPr lang="en-GB"/>
        </a:p>
      </dgm:t>
    </dgm:pt>
    <dgm:pt modelId="{36FA3DAB-0FD2-422E-847F-0C9785BBFCB1}">
      <dgm:prSet/>
      <dgm:spPr>
        <a:solidFill>
          <a:srgbClr val="004C97"/>
        </a:solidFill>
      </dgm:spPr>
      <dgm:t>
        <a:bodyPr/>
        <a:lstStyle/>
        <a:p>
          <a:endParaRPr lang="en-GB" sz="2300" dirty="0"/>
        </a:p>
      </dgm:t>
    </dgm:pt>
    <dgm:pt modelId="{81B35201-7391-46BE-B6A3-304224C9CA26}" type="parTrans" cxnId="{75BFEE82-36FB-40CE-BA5C-34585E7F71F3}">
      <dgm:prSet/>
      <dgm:spPr/>
      <dgm:t>
        <a:bodyPr/>
        <a:lstStyle/>
        <a:p>
          <a:endParaRPr lang="en-GB"/>
        </a:p>
      </dgm:t>
    </dgm:pt>
    <dgm:pt modelId="{0B427B11-56BE-4D27-9018-1CADF10BFB9C}" type="sibTrans" cxnId="{75BFEE82-36FB-40CE-BA5C-34585E7F71F3}">
      <dgm:prSet/>
      <dgm:spPr/>
      <dgm:t>
        <a:bodyPr/>
        <a:lstStyle/>
        <a:p>
          <a:endParaRPr lang="en-GB"/>
        </a:p>
      </dgm:t>
    </dgm:pt>
    <dgm:pt modelId="{E687B445-5137-4077-B94D-B948405233CB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ru-RU" sz="2000" dirty="0"/>
            <a:t>Заимствования у госпредприятий</a:t>
          </a:r>
          <a:endParaRPr lang="en-GB" sz="2000" dirty="0"/>
        </a:p>
      </dgm:t>
    </dgm:pt>
    <dgm:pt modelId="{85F822B5-33F2-4B32-AE1F-7C51CFBE1784}" type="parTrans" cxnId="{E0342B0A-2CEA-4451-899E-1F78A621C0C3}">
      <dgm:prSet/>
      <dgm:spPr/>
      <dgm:t>
        <a:bodyPr/>
        <a:lstStyle/>
        <a:p>
          <a:endParaRPr lang="en-GB"/>
        </a:p>
      </dgm:t>
    </dgm:pt>
    <dgm:pt modelId="{5AB65656-6B43-4899-9628-2368968DEA53}" type="sibTrans" cxnId="{E0342B0A-2CEA-4451-899E-1F78A621C0C3}">
      <dgm:prSet/>
      <dgm:spPr/>
      <dgm:t>
        <a:bodyPr/>
        <a:lstStyle/>
        <a:p>
          <a:endParaRPr lang="en-GB"/>
        </a:p>
      </dgm:t>
    </dgm:pt>
    <dgm:pt modelId="{B3E9F164-7559-4FF6-816F-A209C05D462D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ru-RU" sz="2000" dirty="0"/>
            <a:t>ЦБ – в чрезвычайной ситуации</a:t>
          </a:r>
          <a:endParaRPr lang="en-GB" sz="2000" dirty="0"/>
        </a:p>
      </dgm:t>
    </dgm:pt>
    <dgm:pt modelId="{9F5A4115-BAEB-4718-9A82-50EFC248C8C7}" type="parTrans" cxnId="{DC9DABD9-B861-4959-AA21-9577A6E7BE73}">
      <dgm:prSet/>
      <dgm:spPr/>
      <dgm:t>
        <a:bodyPr/>
        <a:lstStyle/>
        <a:p>
          <a:endParaRPr lang="en-GB"/>
        </a:p>
      </dgm:t>
    </dgm:pt>
    <dgm:pt modelId="{5921662F-B9E4-4A93-95F5-B84989F943E8}" type="sibTrans" cxnId="{DC9DABD9-B861-4959-AA21-9577A6E7BE73}">
      <dgm:prSet/>
      <dgm:spPr/>
      <dgm:t>
        <a:bodyPr/>
        <a:lstStyle/>
        <a:p>
          <a:endParaRPr lang="en-GB"/>
        </a:p>
      </dgm:t>
    </dgm:pt>
    <dgm:pt modelId="{86052FE3-4FF7-4FD8-8499-00553C0064E1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ru-RU" sz="2000" dirty="0"/>
            <a:t>Достаточен, чтобы сгладить дополнительную волатильность или справиться с кризисом на рынке?</a:t>
          </a:r>
          <a:endParaRPr lang="en-GB" sz="2000" dirty="0"/>
        </a:p>
      </dgm:t>
    </dgm:pt>
    <dgm:pt modelId="{DAD6F9B6-FEA2-4E0D-BD62-78880E668D74}" type="parTrans" cxnId="{9623910C-6462-4F18-B3F7-F2A135C9E590}">
      <dgm:prSet/>
      <dgm:spPr/>
      <dgm:t>
        <a:bodyPr/>
        <a:lstStyle/>
        <a:p>
          <a:endParaRPr lang="en-GB"/>
        </a:p>
      </dgm:t>
    </dgm:pt>
    <dgm:pt modelId="{A0CEE055-3352-4B61-857E-1AEA7195F1F9}" type="sibTrans" cxnId="{9623910C-6462-4F18-B3F7-F2A135C9E590}">
      <dgm:prSet/>
      <dgm:spPr/>
      <dgm:t>
        <a:bodyPr/>
        <a:lstStyle/>
        <a:p>
          <a:endParaRPr lang="en-GB"/>
        </a:p>
      </dgm:t>
    </dgm:pt>
    <dgm:pt modelId="{C907C0A5-A0B5-479D-896A-146F5F428DFD}">
      <dgm:prSet custT="1"/>
      <dgm:spPr>
        <a:solidFill>
          <a:srgbClr val="004C97"/>
        </a:solidFill>
      </dgm:spPr>
      <dgm:t>
        <a:bodyPr anchor="b" anchorCtr="0"/>
        <a:lstStyle/>
        <a:p>
          <a:r>
            <a:rPr lang="ru-RU" sz="2000" dirty="0"/>
            <a:t>Кредитные линии в коммерческих банках</a:t>
          </a:r>
          <a:endParaRPr lang="en-GB" sz="2000" dirty="0"/>
        </a:p>
      </dgm:t>
    </dgm:pt>
    <dgm:pt modelId="{9F8151A3-16B5-49F4-9E8A-08DEDC391DEA}" type="sibTrans" cxnId="{CD63C1FA-CEED-4EA0-AC1B-4CB066157E9F}">
      <dgm:prSet/>
      <dgm:spPr/>
      <dgm:t>
        <a:bodyPr/>
        <a:lstStyle/>
        <a:p>
          <a:endParaRPr lang="en-GB"/>
        </a:p>
      </dgm:t>
    </dgm:pt>
    <dgm:pt modelId="{D09BABB2-B316-4749-80C7-53D201C8FCEA}" type="parTrans" cxnId="{CD63C1FA-CEED-4EA0-AC1B-4CB066157E9F}">
      <dgm:prSet/>
      <dgm:spPr/>
      <dgm:t>
        <a:bodyPr/>
        <a:lstStyle/>
        <a:p>
          <a:endParaRPr lang="en-GB"/>
        </a:p>
      </dgm:t>
    </dgm:pt>
    <dgm:pt modelId="{DEE6A315-A946-40D3-B688-74EC8ED57DDF}" type="pres">
      <dgm:prSet presAssocID="{CAF28E01-FD84-45FA-95EA-E0575D740C1C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9A144FF-4AEA-4247-8C58-D3C29ADE97D9}" type="pres">
      <dgm:prSet presAssocID="{CAF28E01-FD84-45FA-95EA-E0575D740C1C}" presName="matrix" presStyleCnt="0"/>
      <dgm:spPr/>
    </dgm:pt>
    <dgm:pt modelId="{8EA04A4F-2194-4D52-B5E0-9C78B2ED4986}" type="pres">
      <dgm:prSet presAssocID="{CAF28E01-FD84-45FA-95EA-E0575D740C1C}" presName="tile1" presStyleLbl="node1" presStyleIdx="0" presStyleCnt="4"/>
      <dgm:spPr/>
    </dgm:pt>
    <dgm:pt modelId="{E9EDBC45-87BE-426B-A648-C608E8854663}" type="pres">
      <dgm:prSet presAssocID="{CAF28E01-FD84-45FA-95EA-E0575D740C1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6EFEEC4-75F1-447B-AAC9-FA1BCEC1F50E}" type="pres">
      <dgm:prSet presAssocID="{CAF28E01-FD84-45FA-95EA-E0575D740C1C}" presName="tile2" presStyleLbl="node1" presStyleIdx="1" presStyleCnt="4"/>
      <dgm:spPr/>
    </dgm:pt>
    <dgm:pt modelId="{13CDE929-8BB6-4650-8E58-93B283C35C96}" type="pres">
      <dgm:prSet presAssocID="{CAF28E01-FD84-45FA-95EA-E0575D740C1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623BCD6-05DA-4AA0-AB49-C30328E4DB30}" type="pres">
      <dgm:prSet presAssocID="{CAF28E01-FD84-45FA-95EA-E0575D740C1C}" presName="tile3" presStyleLbl="node1" presStyleIdx="2" presStyleCnt="4"/>
      <dgm:spPr/>
    </dgm:pt>
    <dgm:pt modelId="{8D98A5BF-0520-4D0A-9993-02089DA69E07}" type="pres">
      <dgm:prSet presAssocID="{CAF28E01-FD84-45FA-95EA-E0575D740C1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0A14B16-DB46-49B1-A295-C42794C7E15F}" type="pres">
      <dgm:prSet presAssocID="{CAF28E01-FD84-45FA-95EA-E0575D740C1C}" presName="tile4" presStyleLbl="node1" presStyleIdx="3" presStyleCnt="4"/>
      <dgm:spPr/>
    </dgm:pt>
    <dgm:pt modelId="{86529F27-3D8B-4B99-BA0C-F75CFD7763F9}" type="pres">
      <dgm:prSet presAssocID="{CAF28E01-FD84-45FA-95EA-E0575D740C1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21EC389-C848-4BD5-9245-C7BC855A7D7C}" type="pres">
      <dgm:prSet presAssocID="{CAF28E01-FD84-45FA-95EA-E0575D740C1C}" presName="centerTile" presStyleLbl="fgShp" presStyleIdx="0" presStyleCnt="1" custScaleX="132437" custScaleY="77796" custLinFactNeighborX="-349" custLinFactNeighborY="4935">
        <dgm:presLayoutVars>
          <dgm:chMax val="0"/>
          <dgm:chPref val="0"/>
        </dgm:presLayoutVars>
      </dgm:prSet>
      <dgm:spPr/>
    </dgm:pt>
  </dgm:ptLst>
  <dgm:cxnLst>
    <dgm:cxn modelId="{FD288508-791B-4F8D-B43C-895F42CC2005}" type="presOf" srcId="{3E8DB050-9744-4650-8302-B2CC5C089469}" destId="{8D98A5BF-0520-4D0A-9993-02089DA69E07}" srcOrd="1" destOrd="0" presId="urn:microsoft.com/office/officeart/2005/8/layout/matrix1"/>
    <dgm:cxn modelId="{E0342B0A-2CEA-4451-899E-1F78A621C0C3}" srcId="{3E8DB050-9744-4650-8302-B2CC5C089469}" destId="{E687B445-5137-4077-B94D-B948405233CB}" srcOrd="1" destOrd="0" parTransId="{85F822B5-33F2-4B32-AE1F-7C51CFBE1784}" sibTransId="{5AB65656-6B43-4899-9628-2368968DEA53}"/>
    <dgm:cxn modelId="{B4C50B0C-61EC-4B51-856C-B1007807D885}" srcId="{449B3FA0-7B9A-480A-9034-DC093CF860B5}" destId="{7B6E2890-F26F-4AEC-B0D4-B75C84120F37}" srcOrd="0" destOrd="0" parTransId="{99DB0CEB-9E2F-46F9-8F7C-D566B80D8AFF}" sibTransId="{FC8204D4-96B6-4CD5-8D93-7B2CA980FFA0}"/>
    <dgm:cxn modelId="{9623910C-6462-4F18-B3F7-F2A135C9E590}" srcId="{22186C9C-7B65-429E-9C91-45EAABB6B02E}" destId="{86052FE3-4FF7-4FD8-8499-00553C0064E1}" srcOrd="0" destOrd="0" parTransId="{DAD6F9B6-FEA2-4E0D-BD62-78880E668D74}" sibTransId="{A0CEE055-3352-4B61-857E-1AEA7195F1F9}"/>
    <dgm:cxn modelId="{305A0F17-AF74-45A9-A807-243173ACB65C}" type="presOf" srcId="{C907C0A5-A0B5-479D-896A-146F5F428DFD}" destId="{5623BCD6-05DA-4AA0-AB49-C30328E4DB30}" srcOrd="0" destOrd="1" presId="urn:microsoft.com/office/officeart/2005/8/layout/matrix1"/>
    <dgm:cxn modelId="{1656FE1C-C374-4887-AE77-345BADB8F301}" type="presOf" srcId="{36FA3DAB-0FD2-422E-847F-0C9785BBFCB1}" destId="{8EA04A4F-2194-4D52-B5E0-9C78B2ED4986}" srcOrd="0" destOrd="2" presId="urn:microsoft.com/office/officeart/2005/8/layout/matrix1"/>
    <dgm:cxn modelId="{7F0A8F1D-6040-4713-A2F0-6A361F5270AD}" srcId="{449B3FA0-7B9A-480A-9034-DC093CF860B5}" destId="{22186C9C-7B65-429E-9C91-45EAABB6B02E}" srcOrd="3" destOrd="0" parTransId="{B7B2B808-79CF-4AD7-A969-E019E7366F0C}" sibTransId="{862CF308-CC9A-4308-84D4-481D72573469}"/>
    <dgm:cxn modelId="{015ADB20-EAF2-4729-B4FD-A49B279AA7CC}" type="presOf" srcId="{E687B445-5137-4077-B94D-B948405233CB}" destId="{5623BCD6-05DA-4AA0-AB49-C30328E4DB30}" srcOrd="0" destOrd="2" presId="urn:microsoft.com/office/officeart/2005/8/layout/matrix1"/>
    <dgm:cxn modelId="{27CA7F22-5FA3-40B1-9316-82E39465CA3F}" srcId="{449B3FA0-7B9A-480A-9034-DC093CF860B5}" destId="{D20981F1-FAC6-418D-AA65-9B3B4E8ECD8C}" srcOrd="1" destOrd="0" parTransId="{71A922DE-A86D-4C7E-9D51-D4304A607444}" sibTransId="{0721A879-208B-48B0-85D3-D94FB7215008}"/>
    <dgm:cxn modelId="{683A252A-37A2-415D-B885-6D96CD869F72}" type="presOf" srcId="{4BE03339-7EB1-47B5-AEF1-D2DA2CA9FE8B}" destId="{E9EDBC45-87BE-426B-A648-C608E8854663}" srcOrd="1" destOrd="1" presId="urn:microsoft.com/office/officeart/2005/8/layout/matrix1"/>
    <dgm:cxn modelId="{38887B3D-2AFF-4222-AF76-B0DF15045951}" type="presOf" srcId="{7B6E2890-F26F-4AEC-B0D4-B75C84120F37}" destId="{8EA04A4F-2194-4D52-B5E0-9C78B2ED4986}" srcOrd="0" destOrd="0" presId="urn:microsoft.com/office/officeart/2005/8/layout/matrix1"/>
    <dgm:cxn modelId="{72680C5B-950F-47A8-BFE5-630531B8797D}" type="presOf" srcId="{449B3FA0-7B9A-480A-9034-DC093CF860B5}" destId="{821EC389-C848-4BD5-9245-C7BC855A7D7C}" srcOrd="0" destOrd="0" presId="urn:microsoft.com/office/officeart/2005/8/layout/matrix1"/>
    <dgm:cxn modelId="{8504225E-1E16-4DCE-AD61-64F098CDA994}" type="presOf" srcId="{86052FE3-4FF7-4FD8-8499-00553C0064E1}" destId="{86529F27-3D8B-4B99-BA0C-F75CFD7763F9}" srcOrd="1" destOrd="1" presId="urn:microsoft.com/office/officeart/2005/8/layout/matrix1"/>
    <dgm:cxn modelId="{5E3C9343-E59B-4E6D-A463-180A21870844}" srcId="{7B6E2890-F26F-4AEC-B0D4-B75C84120F37}" destId="{4BE03339-7EB1-47B5-AEF1-D2DA2CA9FE8B}" srcOrd="0" destOrd="0" parTransId="{C52CEF0E-8A50-484A-927B-4675509EF2A5}" sibTransId="{C3A36C80-38E0-4676-837F-052DF45EFA81}"/>
    <dgm:cxn modelId="{33557846-6AB3-4F1E-8BDA-5F18A8A0E209}" type="presOf" srcId="{3E8DB050-9744-4650-8302-B2CC5C089469}" destId="{5623BCD6-05DA-4AA0-AB49-C30328E4DB30}" srcOrd="0" destOrd="0" presId="urn:microsoft.com/office/officeart/2005/8/layout/matrix1"/>
    <dgm:cxn modelId="{4953714A-4A0C-4C00-8A39-8514BBFB2311}" type="presOf" srcId="{22186C9C-7B65-429E-9C91-45EAABB6B02E}" destId="{D0A14B16-DB46-49B1-A295-C42794C7E15F}" srcOrd="0" destOrd="0" presId="urn:microsoft.com/office/officeart/2005/8/layout/matrix1"/>
    <dgm:cxn modelId="{E2FC5F6B-AC93-451F-863C-5CF75F148A11}" type="presOf" srcId="{D20981F1-FAC6-418D-AA65-9B3B4E8ECD8C}" destId="{66EFEEC4-75F1-447B-AAC9-FA1BCEC1F50E}" srcOrd="0" destOrd="0" presId="urn:microsoft.com/office/officeart/2005/8/layout/matrix1"/>
    <dgm:cxn modelId="{994B2452-A351-4BDE-912B-1D30CC3DBE22}" type="presOf" srcId="{CAF28E01-FD84-45FA-95EA-E0575D740C1C}" destId="{DEE6A315-A946-40D3-B688-74EC8ED57DDF}" srcOrd="0" destOrd="0" presId="urn:microsoft.com/office/officeart/2005/8/layout/matrix1"/>
    <dgm:cxn modelId="{817D3172-4E97-4509-A461-A37403180064}" type="presOf" srcId="{E687B445-5137-4077-B94D-B948405233CB}" destId="{8D98A5BF-0520-4D0A-9993-02089DA69E07}" srcOrd="1" destOrd="2" presId="urn:microsoft.com/office/officeart/2005/8/layout/matrix1"/>
    <dgm:cxn modelId="{11ACBE74-44F8-45FD-84A4-A36A8DF0AA46}" type="presOf" srcId="{86052FE3-4FF7-4FD8-8499-00553C0064E1}" destId="{D0A14B16-DB46-49B1-A295-C42794C7E15F}" srcOrd="0" destOrd="1" presId="urn:microsoft.com/office/officeart/2005/8/layout/matrix1"/>
    <dgm:cxn modelId="{C6529E55-4CC3-4889-B3B3-39F4054ED0C9}" type="presOf" srcId="{D20981F1-FAC6-418D-AA65-9B3B4E8ECD8C}" destId="{13CDE929-8BB6-4650-8E58-93B283C35C96}" srcOrd="1" destOrd="0" presId="urn:microsoft.com/office/officeart/2005/8/layout/matrix1"/>
    <dgm:cxn modelId="{2BC29B7B-0F83-42E9-906E-6624D8F8C3D5}" type="presOf" srcId="{7B6E2890-F26F-4AEC-B0D4-B75C84120F37}" destId="{E9EDBC45-87BE-426B-A648-C608E8854663}" srcOrd="1" destOrd="0" presId="urn:microsoft.com/office/officeart/2005/8/layout/matrix1"/>
    <dgm:cxn modelId="{75BFEE82-36FB-40CE-BA5C-34585E7F71F3}" srcId="{7B6E2890-F26F-4AEC-B0D4-B75C84120F37}" destId="{36FA3DAB-0FD2-422E-847F-0C9785BBFCB1}" srcOrd="1" destOrd="0" parTransId="{81B35201-7391-46BE-B6A3-304224C9CA26}" sibTransId="{0B427B11-56BE-4D27-9018-1CADF10BFB9C}"/>
    <dgm:cxn modelId="{4866058B-214C-43D1-9776-94FD7F795DCA}" srcId="{CAF28E01-FD84-45FA-95EA-E0575D740C1C}" destId="{449B3FA0-7B9A-480A-9034-DC093CF860B5}" srcOrd="0" destOrd="0" parTransId="{D457E603-13E7-4825-8347-D56000BEFA61}" sibTransId="{3E966E41-1700-4E70-B2A7-A9D491DCC4C2}"/>
    <dgm:cxn modelId="{D702FBA6-6EAD-499E-AA96-42601D161F28}" srcId="{449B3FA0-7B9A-480A-9034-DC093CF860B5}" destId="{3E8DB050-9744-4650-8302-B2CC5C089469}" srcOrd="2" destOrd="0" parTransId="{E823F050-38BE-4C02-A4FA-5C5703B315DA}" sibTransId="{3593F00C-8011-474B-BFA4-4377E19F0FB4}"/>
    <dgm:cxn modelId="{1A244DA7-D4EB-4A30-9388-1E09934639A1}" type="presOf" srcId="{22186C9C-7B65-429E-9C91-45EAABB6B02E}" destId="{86529F27-3D8B-4B99-BA0C-F75CFD7763F9}" srcOrd="1" destOrd="0" presId="urn:microsoft.com/office/officeart/2005/8/layout/matrix1"/>
    <dgm:cxn modelId="{2C9E60B1-658C-4648-A4B9-B9C10A99C2C6}" type="presOf" srcId="{36FA3DAB-0FD2-422E-847F-0C9785BBFCB1}" destId="{E9EDBC45-87BE-426B-A648-C608E8854663}" srcOrd="1" destOrd="2" presId="urn:microsoft.com/office/officeart/2005/8/layout/matrix1"/>
    <dgm:cxn modelId="{23A971C7-C27A-45BA-86FC-B4A867D5A890}" type="presOf" srcId="{4BE03339-7EB1-47B5-AEF1-D2DA2CA9FE8B}" destId="{8EA04A4F-2194-4D52-B5E0-9C78B2ED4986}" srcOrd="0" destOrd="1" presId="urn:microsoft.com/office/officeart/2005/8/layout/matrix1"/>
    <dgm:cxn modelId="{DC9DABD9-B861-4959-AA21-9577A6E7BE73}" srcId="{3E8DB050-9744-4650-8302-B2CC5C089469}" destId="{B3E9F164-7559-4FF6-816F-A209C05D462D}" srcOrd="2" destOrd="0" parTransId="{9F5A4115-BAEB-4718-9A82-50EFC248C8C7}" sibTransId="{5921662F-B9E4-4A93-95F5-B84989F943E8}"/>
    <dgm:cxn modelId="{F85FC4DA-F18E-487E-B465-EAF6CD5C0388}" type="presOf" srcId="{C907C0A5-A0B5-479D-896A-146F5F428DFD}" destId="{8D98A5BF-0520-4D0A-9993-02089DA69E07}" srcOrd="1" destOrd="1" presId="urn:microsoft.com/office/officeart/2005/8/layout/matrix1"/>
    <dgm:cxn modelId="{08FD10EC-2953-4D00-BBA5-54FB743A3939}" type="presOf" srcId="{B3E9F164-7559-4FF6-816F-A209C05D462D}" destId="{8D98A5BF-0520-4D0A-9993-02089DA69E07}" srcOrd="1" destOrd="3" presId="urn:microsoft.com/office/officeart/2005/8/layout/matrix1"/>
    <dgm:cxn modelId="{CD63C1FA-CEED-4EA0-AC1B-4CB066157E9F}" srcId="{3E8DB050-9744-4650-8302-B2CC5C089469}" destId="{C907C0A5-A0B5-479D-896A-146F5F428DFD}" srcOrd="0" destOrd="0" parTransId="{D09BABB2-B316-4749-80C7-53D201C8FCEA}" sibTransId="{9F8151A3-16B5-49F4-9E8A-08DEDC391DEA}"/>
    <dgm:cxn modelId="{7A64ECFF-C1D9-4394-AE79-FBE46CE864C6}" type="presOf" srcId="{B3E9F164-7559-4FF6-816F-A209C05D462D}" destId="{5623BCD6-05DA-4AA0-AB49-C30328E4DB30}" srcOrd="0" destOrd="3" presId="urn:microsoft.com/office/officeart/2005/8/layout/matrix1"/>
    <dgm:cxn modelId="{9425597C-055C-403E-B594-EAF9900C0FFE}" type="presParOf" srcId="{DEE6A315-A946-40D3-B688-74EC8ED57DDF}" destId="{19A144FF-4AEA-4247-8C58-D3C29ADE97D9}" srcOrd="0" destOrd="0" presId="urn:microsoft.com/office/officeart/2005/8/layout/matrix1"/>
    <dgm:cxn modelId="{139B4781-E677-4EB7-BAD9-3AD731B106A9}" type="presParOf" srcId="{19A144FF-4AEA-4247-8C58-D3C29ADE97D9}" destId="{8EA04A4F-2194-4D52-B5E0-9C78B2ED4986}" srcOrd="0" destOrd="0" presId="urn:microsoft.com/office/officeart/2005/8/layout/matrix1"/>
    <dgm:cxn modelId="{C3B3FBA7-CD90-4E90-AF1A-F8E183B96D73}" type="presParOf" srcId="{19A144FF-4AEA-4247-8C58-D3C29ADE97D9}" destId="{E9EDBC45-87BE-426B-A648-C608E8854663}" srcOrd="1" destOrd="0" presId="urn:microsoft.com/office/officeart/2005/8/layout/matrix1"/>
    <dgm:cxn modelId="{2AFFD56A-652F-4878-AF43-9F07A9A092CF}" type="presParOf" srcId="{19A144FF-4AEA-4247-8C58-D3C29ADE97D9}" destId="{66EFEEC4-75F1-447B-AAC9-FA1BCEC1F50E}" srcOrd="2" destOrd="0" presId="urn:microsoft.com/office/officeart/2005/8/layout/matrix1"/>
    <dgm:cxn modelId="{1E6B38B8-D686-493D-9113-441E18634AB8}" type="presParOf" srcId="{19A144FF-4AEA-4247-8C58-D3C29ADE97D9}" destId="{13CDE929-8BB6-4650-8E58-93B283C35C96}" srcOrd="3" destOrd="0" presId="urn:microsoft.com/office/officeart/2005/8/layout/matrix1"/>
    <dgm:cxn modelId="{AF20BA7D-DB93-464E-839C-003F50544B1D}" type="presParOf" srcId="{19A144FF-4AEA-4247-8C58-D3C29ADE97D9}" destId="{5623BCD6-05DA-4AA0-AB49-C30328E4DB30}" srcOrd="4" destOrd="0" presId="urn:microsoft.com/office/officeart/2005/8/layout/matrix1"/>
    <dgm:cxn modelId="{C83CA289-5EF6-4590-9AD1-246F34CC2721}" type="presParOf" srcId="{19A144FF-4AEA-4247-8C58-D3C29ADE97D9}" destId="{8D98A5BF-0520-4D0A-9993-02089DA69E07}" srcOrd="5" destOrd="0" presId="urn:microsoft.com/office/officeart/2005/8/layout/matrix1"/>
    <dgm:cxn modelId="{336D7610-A297-4F15-B705-6BD33EBFB9B6}" type="presParOf" srcId="{19A144FF-4AEA-4247-8C58-D3C29ADE97D9}" destId="{D0A14B16-DB46-49B1-A295-C42794C7E15F}" srcOrd="6" destOrd="0" presId="urn:microsoft.com/office/officeart/2005/8/layout/matrix1"/>
    <dgm:cxn modelId="{D1782BE9-8AE2-4A0E-A4E4-CAD2159A381B}" type="presParOf" srcId="{19A144FF-4AEA-4247-8C58-D3C29ADE97D9}" destId="{86529F27-3D8B-4B99-BA0C-F75CFD7763F9}" srcOrd="7" destOrd="0" presId="urn:microsoft.com/office/officeart/2005/8/layout/matrix1"/>
    <dgm:cxn modelId="{C8522137-4B7B-4DF7-A696-C199AE02BFEC}" type="presParOf" srcId="{DEE6A315-A946-40D3-B688-74EC8ED57DDF}" destId="{821EC389-C848-4BD5-9245-C7BC855A7D7C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697970-7792-44DD-AD46-54D122318139}">
      <dsp:nvSpPr>
        <dsp:cNvPr id="0" name=""/>
        <dsp:cNvSpPr/>
      </dsp:nvSpPr>
      <dsp:spPr>
        <a:xfrm>
          <a:off x="959076" y="0"/>
          <a:ext cx="8044910" cy="4437525"/>
        </a:xfrm>
        <a:prstGeom prst="rightArrow">
          <a:avLst/>
        </a:prstGeom>
        <a:solidFill>
          <a:srgbClr val="CFD5EA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96519-8F0F-4A6B-B676-234A45DEA94A}">
      <dsp:nvSpPr>
        <dsp:cNvPr id="0" name=""/>
        <dsp:cNvSpPr/>
      </dsp:nvSpPr>
      <dsp:spPr>
        <a:xfrm>
          <a:off x="3350" y="1331257"/>
          <a:ext cx="2945902" cy="1775010"/>
        </a:xfrm>
        <a:prstGeom prst="roundRect">
          <a:avLst/>
        </a:prstGeom>
        <a:solidFill>
          <a:schemeClr val="bg1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200" kern="1200" dirty="0">
              <a:solidFill>
                <a:srgbClr val="004C97"/>
              </a:solidFill>
            </a:rPr>
            <a:t>Проблемы</a:t>
          </a:r>
          <a:endParaRPr lang="en-GB" sz="4200" kern="1200" dirty="0">
            <a:solidFill>
              <a:srgbClr val="004C97"/>
            </a:solidFill>
          </a:endParaRPr>
        </a:p>
      </dsp:txBody>
      <dsp:txXfrm>
        <a:off x="89999" y="1417906"/>
        <a:ext cx="2772604" cy="1601712"/>
      </dsp:txXfrm>
    </dsp:sp>
    <dsp:sp modelId="{103091B6-1D39-49CA-83A6-906C6F7F13BE}">
      <dsp:nvSpPr>
        <dsp:cNvPr id="0" name=""/>
        <dsp:cNvSpPr/>
      </dsp:nvSpPr>
      <dsp:spPr>
        <a:xfrm>
          <a:off x="3259348" y="1331257"/>
          <a:ext cx="2945902" cy="1775010"/>
        </a:xfrm>
        <a:prstGeom prst="roundRect">
          <a:avLst/>
        </a:prstGeom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Меры реагирования</a:t>
          </a:r>
          <a:endParaRPr lang="en-GB" sz="32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sp:txBody>
      <dsp:txXfrm>
        <a:off x="3345997" y="1417906"/>
        <a:ext cx="2772604" cy="1601712"/>
      </dsp:txXfrm>
    </dsp:sp>
    <dsp:sp modelId="{D15BE92D-9A2E-49B7-A65F-FB49B968E0B3}">
      <dsp:nvSpPr>
        <dsp:cNvPr id="0" name=""/>
        <dsp:cNvSpPr/>
      </dsp:nvSpPr>
      <dsp:spPr>
        <a:xfrm>
          <a:off x="6515346" y="1331257"/>
          <a:ext cx="2945902" cy="1775010"/>
        </a:xfrm>
        <a:prstGeom prst="roundRect">
          <a:avLst/>
        </a:prstGeom>
        <a:solidFill>
          <a:prstClr val="white"/>
        </a:solidFill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Перспективы</a:t>
          </a:r>
          <a:endParaRPr lang="en-GB" sz="32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</dsp:txBody>
      <dsp:txXfrm>
        <a:off x="6601995" y="1417906"/>
        <a:ext cx="2772604" cy="16017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89D42-E22F-4728-922C-C8170985849C}">
      <dsp:nvSpPr>
        <dsp:cNvPr id="0" name=""/>
        <dsp:cNvSpPr/>
      </dsp:nvSpPr>
      <dsp:spPr>
        <a:xfrm>
          <a:off x="0" y="25112"/>
          <a:ext cx="9845352" cy="752576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Новые приоритеты расходов </a:t>
          </a:r>
          <a:r>
            <a:rPr lang="en-GB" sz="2700" kern="1200" dirty="0"/>
            <a:t>vs </a:t>
          </a:r>
          <a:r>
            <a:rPr lang="ru-RU" sz="2700" kern="1200" dirty="0"/>
            <a:t>наличие средств</a:t>
          </a:r>
          <a:endParaRPr lang="en-GB" sz="2700" kern="1200" dirty="0"/>
        </a:p>
      </dsp:txBody>
      <dsp:txXfrm>
        <a:off x="36738" y="61850"/>
        <a:ext cx="9771876" cy="679100"/>
      </dsp:txXfrm>
    </dsp:sp>
    <dsp:sp modelId="{E7F1B467-F08F-410D-858A-9DF21F391F00}">
      <dsp:nvSpPr>
        <dsp:cNvPr id="0" name=""/>
        <dsp:cNvSpPr/>
      </dsp:nvSpPr>
      <dsp:spPr>
        <a:xfrm>
          <a:off x="0" y="855448"/>
          <a:ext cx="9845352" cy="752576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Новые схемы</a:t>
          </a:r>
          <a:r>
            <a:rPr lang="en-GB" sz="2700" kern="1200" dirty="0"/>
            <a:t>: </a:t>
          </a:r>
          <a:r>
            <a:rPr lang="ru-RU" sz="2700" kern="1200" dirty="0"/>
            <a:t>связанные и не связанные с бюджетом</a:t>
          </a:r>
          <a:r>
            <a:rPr lang="en-GB" sz="2700" kern="1200" dirty="0"/>
            <a:t> (</a:t>
          </a:r>
          <a:r>
            <a:rPr lang="ru-RU" sz="2700" kern="1200" dirty="0"/>
            <a:t>гарантии</a:t>
          </a:r>
          <a:r>
            <a:rPr lang="en-GB" sz="2700" kern="1200" dirty="0"/>
            <a:t>)</a:t>
          </a:r>
        </a:p>
      </dsp:txBody>
      <dsp:txXfrm>
        <a:off x="36738" y="892186"/>
        <a:ext cx="9771876" cy="679100"/>
      </dsp:txXfrm>
    </dsp:sp>
    <dsp:sp modelId="{35BD817F-C257-4EB8-AAD1-197CEB28471E}">
      <dsp:nvSpPr>
        <dsp:cNvPr id="0" name=""/>
        <dsp:cNvSpPr/>
      </dsp:nvSpPr>
      <dsp:spPr>
        <a:xfrm>
          <a:off x="0" y="1608024"/>
          <a:ext cx="9845352" cy="1397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5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Создание отдельных фондов</a:t>
          </a:r>
          <a:r>
            <a:rPr lang="en-GB" sz="2100" kern="1200" dirty="0"/>
            <a:t>/</a:t>
          </a:r>
          <a:r>
            <a:rPr lang="ru-RU" sz="2100" kern="1200" dirty="0"/>
            <a:t>внебюджетных фондов</a:t>
          </a:r>
          <a:r>
            <a:rPr lang="en-GB" sz="2100" kern="1200" dirty="0"/>
            <a:t> (</a:t>
          </a:r>
          <a:r>
            <a:rPr lang="ru-RU" sz="2100" kern="1200" dirty="0"/>
            <a:t>по крайней мере в 4 странах</a:t>
          </a:r>
          <a:r>
            <a:rPr lang="en-GB" sz="2100" kern="1200" dirty="0"/>
            <a:t> PEMPAL)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Новые требования в части контроля, мониторинга и отчётности</a:t>
          </a:r>
          <a:endParaRPr lang="en-GB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Мониторинг условных обязательств</a:t>
          </a:r>
          <a:endParaRPr lang="en-GB" sz="2100" kern="1200" dirty="0"/>
        </a:p>
      </dsp:txBody>
      <dsp:txXfrm>
        <a:off x="0" y="1608024"/>
        <a:ext cx="9845352" cy="1397250"/>
      </dsp:txXfrm>
    </dsp:sp>
    <dsp:sp modelId="{C6EBEA6D-BB04-41CF-9234-CC25C5D28CD6}">
      <dsp:nvSpPr>
        <dsp:cNvPr id="0" name=""/>
        <dsp:cNvSpPr/>
      </dsp:nvSpPr>
      <dsp:spPr>
        <a:xfrm>
          <a:off x="0" y="3005274"/>
          <a:ext cx="9845352" cy="752576"/>
        </a:xfrm>
        <a:prstGeom prst="roundRect">
          <a:avLst/>
        </a:prstGeom>
        <a:solidFill>
          <a:srgbClr val="004C97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Изменение каналов работы</a:t>
          </a:r>
          <a:endParaRPr lang="en-GB" sz="3100" kern="1200" dirty="0"/>
        </a:p>
      </dsp:txBody>
      <dsp:txXfrm>
        <a:off x="36738" y="3042012"/>
        <a:ext cx="9771876" cy="679100"/>
      </dsp:txXfrm>
    </dsp:sp>
    <dsp:sp modelId="{EF3BC0DD-8E88-4404-8DFA-F97D7E691E46}">
      <dsp:nvSpPr>
        <dsp:cNvPr id="0" name=""/>
        <dsp:cNvSpPr/>
      </dsp:nvSpPr>
      <dsp:spPr>
        <a:xfrm>
          <a:off x="0" y="3757850"/>
          <a:ext cx="9845352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259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Необходимость использовать электронные каналы</a:t>
          </a:r>
          <a:r>
            <a:rPr lang="en-GB" sz="2100" kern="1200" dirty="0"/>
            <a:t> 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100" kern="1200" dirty="0"/>
            <a:t>Изменения в правилах закупок, принимаются сканированные документы и т.д.</a:t>
          </a:r>
          <a:endParaRPr lang="en-GB" sz="2100" kern="1200" dirty="0"/>
        </a:p>
      </dsp:txBody>
      <dsp:txXfrm>
        <a:off x="0" y="3757850"/>
        <a:ext cx="9845352" cy="7265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A3FECE-E8EB-4D71-AEAF-F5B66F867593}">
      <dsp:nvSpPr>
        <dsp:cNvPr id="0" name=""/>
        <dsp:cNvSpPr/>
      </dsp:nvSpPr>
      <dsp:spPr>
        <a:xfrm>
          <a:off x="0" y="261577"/>
          <a:ext cx="10549203" cy="9702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8735" tIns="291592" rIns="8187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Меры бюджетного реагирования на</a:t>
          </a:r>
          <a:r>
            <a:rPr lang="en-GB" sz="1800" kern="1200" dirty="0"/>
            <a:t> Covid-19; </a:t>
          </a:r>
          <a:r>
            <a:rPr lang="ru-RU" sz="1800" kern="1200" dirty="0"/>
            <a:t>сокращение доходов</a:t>
          </a:r>
          <a:endParaRPr lang="en-GB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Непостоянный доступ к внешним рынкам</a:t>
          </a:r>
          <a:endParaRPr lang="en-GB" sz="1800" kern="1200" dirty="0"/>
        </a:p>
      </dsp:txBody>
      <dsp:txXfrm>
        <a:off x="0" y="261577"/>
        <a:ext cx="10549203" cy="970200"/>
      </dsp:txXfrm>
    </dsp:sp>
    <dsp:sp modelId="{D75D5085-6108-4DC3-BDD4-1FD3F05677A8}">
      <dsp:nvSpPr>
        <dsp:cNvPr id="0" name=""/>
        <dsp:cNvSpPr/>
      </dsp:nvSpPr>
      <dsp:spPr>
        <a:xfrm>
          <a:off x="533399" y="51711"/>
          <a:ext cx="822353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Существенно выросли потребности во внутреннем финансировании</a:t>
          </a:r>
          <a:endParaRPr lang="en-GB" sz="2000" kern="1200" dirty="0"/>
        </a:p>
      </dsp:txBody>
      <dsp:txXfrm>
        <a:off x="553574" y="71886"/>
        <a:ext cx="8183186" cy="372930"/>
      </dsp:txXfrm>
    </dsp:sp>
    <dsp:sp modelId="{5537ADC1-1B2C-4674-94F5-3E100CDAD997}">
      <dsp:nvSpPr>
        <dsp:cNvPr id="0" name=""/>
        <dsp:cNvSpPr/>
      </dsp:nvSpPr>
      <dsp:spPr>
        <a:xfrm>
          <a:off x="0" y="1632506"/>
          <a:ext cx="10549203" cy="3528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39900D-F6BF-428A-BB58-C7720A8A201B}">
      <dsp:nvSpPr>
        <dsp:cNvPr id="0" name=""/>
        <dsp:cNvSpPr/>
      </dsp:nvSpPr>
      <dsp:spPr>
        <a:xfrm>
          <a:off x="527460" y="1274539"/>
          <a:ext cx="8523418" cy="564606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Ухудшение условий на рынке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=&gt; </a:t>
          </a: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рост риска невозможности рефинансирования обязательств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555022" y="1302101"/>
        <a:ext cx="8468294" cy="509482"/>
      </dsp:txXfrm>
    </dsp:sp>
    <dsp:sp modelId="{E66516D4-3F7C-4C26-AE18-84BD0DDA83E6}">
      <dsp:nvSpPr>
        <dsp:cNvPr id="0" name=""/>
        <dsp:cNvSpPr/>
      </dsp:nvSpPr>
      <dsp:spPr>
        <a:xfrm>
          <a:off x="0" y="2410636"/>
          <a:ext cx="10549203" cy="3528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771A20-EE87-4486-B2BB-2FEA77ACE96A}">
      <dsp:nvSpPr>
        <dsp:cNvPr id="0" name=""/>
        <dsp:cNvSpPr/>
      </dsp:nvSpPr>
      <dsp:spPr>
        <a:xfrm>
          <a:off x="527460" y="2060906"/>
          <a:ext cx="8235425" cy="556369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Нежелание рисковать</a:t>
          </a:r>
          <a:r>
            <a:rPr lang="en-GB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=&gt; </a:t>
          </a: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выше стоимость финансирования, эмиссия на меньший срок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554620" y="2088066"/>
        <a:ext cx="8181105" cy="502049"/>
      </dsp:txXfrm>
    </dsp:sp>
    <dsp:sp modelId="{77A22DD5-FBB4-4171-9C0B-D369BD234C8C}">
      <dsp:nvSpPr>
        <dsp:cNvPr id="0" name=""/>
        <dsp:cNvSpPr/>
      </dsp:nvSpPr>
      <dsp:spPr>
        <a:xfrm>
          <a:off x="0" y="3045676"/>
          <a:ext cx="10549203" cy="2116800"/>
        </a:xfrm>
        <a:prstGeom prst="rect">
          <a:avLst/>
        </a:prstGeom>
        <a:solidFill>
          <a:srgbClr val="CFD5EA">
            <a:alpha val="90000"/>
          </a:srgb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8735" tIns="374904" rIns="818735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Развитые страны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: 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выше спрос со стороны желающих получить «убежище», что снижает стоимость финансирования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Роль внешней помощи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(12 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стран </a:t>
          </a:r>
          <a:r>
            <a:rPr lang="en-GB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PEMPAL</a:t>
          </a: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получили доступ к Механизму оперативного финансирования или Фонду быстрого кредитования МВФ)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Влияние на внутреннюю ликвидность неодинаково (снижение активности, но также сокращение объёмов денежных переводов, туристических и пр. потоков) </a:t>
          </a:r>
          <a:endParaRPr lang="en-GB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0" y="3045676"/>
        <a:ext cx="10549203" cy="2116800"/>
      </dsp:txXfrm>
    </dsp:sp>
    <dsp:sp modelId="{C0502ECD-FAC6-4A11-8A7E-CC6A4E57A3AC}">
      <dsp:nvSpPr>
        <dsp:cNvPr id="0" name=""/>
        <dsp:cNvSpPr/>
      </dsp:nvSpPr>
      <dsp:spPr>
        <a:xfrm>
          <a:off x="527460" y="2839036"/>
          <a:ext cx="8235425" cy="413280"/>
        </a:xfrm>
        <a:prstGeom prst="round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114" tIns="0" rIns="279114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Последствия весьма неодинаковы в зависимости от типа экономики</a:t>
          </a:r>
          <a:endParaRPr lang="en-GB" sz="20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547635" y="2859211"/>
        <a:ext cx="8195075" cy="372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19D4C-8846-4AFE-B2A6-969C1531D4B2}">
      <dsp:nvSpPr>
        <dsp:cNvPr id="0" name=""/>
        <dsp:cNvSpPr/>
      </dsp:nvSpPr>
      <dsp:spPr>
        <a:xfrm>
          <a:off x="0" y="0"/>
          <a:ext cx="9017992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4C97"/>
              </a:solidFill>
            </a:rPr>
            <a:t>На чём сосредоточены прогнозы ликвидности (горизонт, степень детализации, актуализация и т.д.)</a:t>
          </a:r>
          <a:endParaRPr lang="en-GB" sz="2400" kern="1200" dirty="0">
            <a:solidFill>
              <a:srgbClr val="004C97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4C97"/>
              </a:solidFill>
            </a:rPr>
            <a:t>Особенно в краткосрочной перспективе</a:t>
          </a:r>
          <a:endParaRPr lang="en-GB" sz="1800" kern="1200" dirty="0">
            <a:solidFill>
              <a:srgbClr val="004C97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4C97"/>
              </a:solidFill>
            </a:rPr>
            <a:t>Поддержка мер в части краткосрочного финансирования</a:t>
          </a:r>
          <a:r>
            <a:rPr lang="en-GB" sz="1800" kern="1200" dirty="0">
              <a:solidFill>
                <a:srgbClr val="004C97"/>
              </a:solidFill>
            </a:rPr>
            <a:t> - ∆ </a:t>
          </a:r>
          <a:r>
            <a:rPr lang="ru-RU" sz="1800" kern="1200" dirty="0">
              <a:solidFill>
                <a:srgbClr val="004C97"/>
              </a:solidFill>
            </a:rPr>
            <a:t>ГКО</a:t>
          </a:r>
          <a:endParaRPr lang="en-GB" sz="1800" kern="1200" dirty="0">
            <a:solidFill>
              <a:srgbClr val="004C97"/>
            </a:solidFill>
          </a:endParaRPr>
        </a:p>
      </dsp:txBody>
      <dsp:txXfrm>
        <a:off x="41233" y="41233"/>
        <a:ext cx="7498879" cy="1325321"/>
      </dsp:txXfrm>
    </dsp:sp>
    <dsp:sp modelId="{95133F30-6319-4E35-85C0-EE59CA76E3BD}">
      <dsp:nvSpPr>
        <dsp:cNvPr id="0" name=""/>
        <dsp:cNvSpPr/>
      </dsp:nvSpPr>
      <dsp:spPr>
        <a:xfrm>
          <a:off x="418076" y="1642419"/>
          <a:ext cx="9773249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4C97"/>
              </a:solidFill>
            </a:rPr>
            <a:t>Изменение стратегий управления долгом и ликвидностью</a:t>
          </a:r>
          <a:endParaRPr lang="en-GB" sz="2400" kern="1200" dirty="0">
            <a:solidFill>
              <a:srgbClr val="004C97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4C97"/>
              </a:solidFill>
            </a:rPr>
            <a:t>Официальное временное прекращение действия существующих стратегий</a:t>
          </a:r>
          <a:endParaRPr lang="en-GB" sz="1800" kern="1200" dirty="0">
            <a:solidFill>
              <a:srgbClr val="004C97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>
              <a:solidFill>
                <a:srgbClr val="004C97"/>
              </a:solidFill>
            </a:rPr>
            <a:t>Достаточность буфера ликвидности</a:t>
          </a:r>
          <a:endParaRPr lang="en-GB" sz="1800" kern="1200" dirty="0">
            <a:solidFill>
              <a:srgbClr val="004C97"/>
            </a:solidFill>
          </a:endParaRPr>
        </a:p>
      </dsp:txBody>
      <dsp:txXfrm>
        <a:off x="459309" y="1683652"/>
        <a:ext cx="7836739" cy="1325321"/>
      </dsp:txXfrm>
    </dsp:sp>
    <dsp:sp modelId="{DDF23997-90DB-4BD4-A994-0E3DAF2B0879}">
      <dsp:nvSpPr>
        <dsp:cNvPr id="0" name=""/>
        <dsp:cNvSpPr/>
      </dsp:nvSpPr>
      <dsp:spPr>
        <a:xfrm>
          <a:off x="1591410" y="3284838"/>
          <a:ext cx="9017992" cy="1407787"/>
        </a:xfrm>
        <a:prstGeom prst="roundRect">
          <a:avLst>
            <a:gd name="adj" fmla="val 10000"/>
          </a:avLst>
        </a:prstGeom>
        <a:noFill/>
        <a:ln w="28575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Иные источники ликвидности</a:t>
          </a:r>
          <a:r>
            <a:rPr lang="en-GB" sz="24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 </a:t>
          </a:r>
        </a:p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Расширение сферы применения ЕКС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  <a:p>
          <a:pPr marL="176213" marR="0" lvl="0" indent="-176213" algn="l" defTabSz="1066800" eaLnBrk="1" fontAlgn="auto" latinLnBrk="0" hangingPunct="1">
            <a:lnSpc>
              <a:spcPct val="90000"/>
            </a:lnSpc>
            <a:spcBef>
              <a:spcPct val="0"/>
            </a:spcBef>
            <a:spcAft>
              <a:spcPts val="322"/>
            </a:spcAft>
            <a:buClrTx/>
            <a:buSzTx/>
            <a:buFont typeface="Wingdings" panose="05000000000000000000" pitchFamily="2" charset="2"/>
            <a:buChar char="§"/>
            <a:tabLst/>
            <a:defRPr/>
          </a:pPr>
          <a:r>
            <a:rPr lang="ru-RU" sz="1800" kern="1200" dirty="0">
              <a:solidFill>
                <a:srgbClr val="004C97"/>
              </a:solidFill>
              <a:latin typeface="+mn-lt"/>
              <a:ea typeface="+mn-ea"/>
              <a:cs typeface="+mn-cs"/>
            </a:rPr>
            <a:t>Внутригосударственные заимствования</a:t>
          </a:r>
          <a:endParaRPr lang="en-GB" sz="1800" kern="1200" dirty="0">
            <a:solidFill>
              <a:srgbClr val="004C97"/>
            </a:solidFill>
            <a:latin typeface="Calibri"/>
            <a:ea typeface="+mn-ea"/>
            <a:cs typeface="+mn-cs"/>
          </a:endParaRPr>
        </a:p>
        <a:p>
          <a:pPr marL="176213" lvl="0" indent="-176213" algn="l" defTabSz="1066800">
            <a:lnSpc>
              <a:spcPct val="90000"/>
            </a:lnSpc>
            <a:spcBef>
              <a:spcPct val="0"/>
            </a:spcBef>
            <a:spcAft>
              <a:spcPts val="322"/>
            </a:spcAft>
            <a:buFont typeface="Wingdings" panose="05000000000000000000" pitchFamily="2" charset="2"/>
            <a:buChar char="§"/>
          </a:pP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{</a:t>
          </a:r>
          <a:r>
            <a:rPr lang="ru-RU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Избежать практики эмиссионного финансирования</a:t>
          </a:r>
          <a:r>
            <a:rPr lang="en-GB" sz="1800" kern="1200" dirty="0">
              <a:solidFill>
                <a:srgbClr val="004C97"/>
              </a:solidFill>
              <a:latin typeface="Calibri"/>
              <a:ea typeface="+mn-ea"/>
              <a:cs typeface="+mn-cs"/>
            </a:rPr>
            <a:t>]</a:t>
          </a:r>
        </a:p>
      </dsp:txBody>
      <dsp:txXfrm>
        <a:off x="1632643" y="3326071"/>
        <a:ext cx="7224759" cy="1325321"/>
      </dsp:txXfrm>
    </dsp:sp>
    <dsp:sp modelId="{1D2F4FA3-CC32-4B50-9E24-2ED58352005E}">
      <dsp:nvSpPr>
        <dsp:cNvPr id="0" name=""/>
        <dsp:cNvSpPr/>
      </dsp:nvSpPr>
      <dsp:spPr>
        <a:xfrm>
          <a:off x="8102930" y="1067572"/>
          <a:ext cx="915062" cy="915062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8308819" y="1067572"/>
        <a:ext cx="503284" cy="688584"/>
      </dsp:txXfrm>
    </dsp:sp>
    <dsp:sp modelId="{EA60726A-31DB-44F0-9D67-BCCFE8E9C5B3}">
      <dsp:nvSpPr>
        <dsp:cNvPr id="0" name=""/>
        <dsp:cNvSpPr/>
      </dsp:nvSpPr>
      <dsp:spPr>
        <a:xfrm>
          <a:off x="8898635" y="2700606"/>
          <a:ext cx="915062" cy="915062"/>
        </a:xfrm>
        <a:prstGeom prst="downArrow">
          <a:avLst>
            <a:gd name="adj1" fmla="val 55000"/>
            <a:gd name="adj2" fmla="val 45000"/>
          </a:avLst>
        </a:prstGeom>
        <a:solidFill>
          <a:srgbClr val="CFD5EA">
            <a:alpha val="90000"/>
          </a:srgbClr>
        </a:solidFill>
        <a:ln w="25400" cap="flat" cmpd="sng" algn="ctr">
          <a:solidFill>
            <a:srgbClr val="004C97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600" kern="1200"/>
        </a:p>
      </dsp:txBody>
      <dsp:txXfrm>
        <a:off x="9104524" y="2700606"/>
        <a:ext cx="503284" cy="6885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3A903-77CE-4B0B-A844-41A8169C0204}">
      <dsp:nvSpPr>
        <dsp:cNvPr id="0" name=""/>
        <dsp:cNvSpPr/>
      </dsp:nvSpPr>
      <dsp:spPr>
        <a:xfrm>
          <a:off x="3240507" y="1144363"/>
          <a:ext cx="2678348" cy="2228696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Управление долгом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3632742" y="1470748"/>
        <a:ext cx="1893878" cy="1575926"/>
      </dsp:txXfrm>
    </dsp:sp>
    <dsp:sp modelId="{88AB0E86-8C02-4AB3-B353-85FC01F43E24}">
      <dsp:nvSpPr>
        <dsp:cNvPr id="0" name=""/>
        <dsp:cNvSpPr/>
      </dsp:nvSpPr>
      <dsp:spPr>
        <a:xfrm rot="19995795">
          <a:off x="5806565" y="1456468"/>
          <a:ext cx="256204" cy="239333"/>
        </a:xfrm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000" kern="1200"/>
        </a:p>
      </dsp:txBody>
      <dsp:txXfrm>
        <a:off x="5810403" y="1520486"/>
        <a:ext cx="184404" cy="143599"/>
      </dsp:txXfrm>
    </dsp:sp>
    <dsp:sp modelId="{F36E79A9-A17D-4AEA-9007-35BBFC8758CE}">
      <dsp:nvSpPr>
        <dsp:cNvPr id="0" name=""/>
        <dsp:cNvSpPr/>
      </dsp:nvSpPr>
      <dsp:spPr>
        <a:xfrm>
          <a:off x="6028769" y="28219"/>
          <a:ext cx="2101980" cy="1942148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Централь-</a:t>
          </a:r>
          <a:r>
            <a:rPr lang="ru-RU" sz="22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ный</a:t>
          </a:r>
          <a:r>
            <a:rPr lang="ru-RU" sz="2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 банк</a:t>
          </a:r>
          <a:endParaRPr lang="en-GB" sz="22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6336597" y="312640"/>
        <a:ext cx="1486324" cy="1373306"/>
      </dsp:txXfrm>
    </dsp:sp>
    <dsp:sp modelId="{01E08DDF-233D-47DD-8475-3D58143EF8D1}">
      <dsp:nvSpPr>
        <dsp:cNvPr id="0" name=""/>
        <dsp:cNvSpPr/>
      </dsp:nvSpPr>
      <dsp:spPr>
        <a:xfrm rot="12824977" flipV="1">
          <a:off x="5802925" y="2808021"/>
          <a:ext cx="557514" cy="205196"/>
        </a:xfrm>
        <a:prstGeom prst="leftRightArrow">
          <a:avLst/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-10800000">
        <a:off x="5859297" y="2866160"/>
        <a:ext cx="495955" cy="123118"/>
      </dsp:txXfrm>
    </dsp:sp>
    <dsp:sp modelId="{A7C0453F-06A5-41DC-9858-53B8150A2ACE}">
      <dsp:nvSpPr>
        <dsp:cNvPr id="0" name=""/>
        <dsp:cNvSpPr/>
      </dsp:nvSpPr>
      <dsp:spPr>
        <a:xfrm>
          <a:off x="6284876" y="2623509"/>
          <a:ext cx="1800001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Управле-ние</a:t>
          </a:r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 </a:t>
          </a:r>
          <a:r>
            <a:rPr lang="ru-RU" sz="2000" kern="1200" dirty="0" err="1">
              <a:solidFill>
                <a:prstClr val="white"/>
              </a:solidFill>
              <a:latin typeface="Calibri"/>
              <a:ea typeface="+mn-ea"/>
              <a:cs typeface="+mn-cs"/>
            </a:rPr>
            <a:t>ликвид-ностью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6548480" y="2887113"/>
        <a:ext cx="1272793" cy="1272793"/>
      </dsp:txXfrm>
    </dsp:sp>
    <dsp:sp modelId="{7373DF65-52D8-4F3C-84D2-40CD3792DB66}">
      <dsp:nvSpPr>
        <dsp:cNvPr id="0" name=""/>
        <dsp:cNvSpPr/>
      </dsp:nvSpPr>
      <dsp:spPr>
        <a:xfrm rot="12382412">
          <a:off x="3209153" y="1513876"/>
          <a:ext cx="166763" cy="213262"/>
        </a:xfrm>
        <a:prstGeom prst="rightArrow">
          <a:avLst>
            <a:gd name="adj1" fmla="val 60000"/>
            <a:gd name="adj2" fmla="val 50000"/>
          </a:avLst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10800000">
        <a:off x="3256578" y="1567640"/>
        <a:ext cx="116734" cy="127958"/>
      </dsp:txXfrm>
    </dsp:sp>
    <dsp:sp modelId="{A56FC388-C6AC-4F5A-B28F-643F11F8EEFC}">
      <dsp:nvSpPr>
        <dsp:cNvPr id="0" name=""/>
        <dsp:cNvSpPr/>
      </dsp:nvSpPr>
      <dsp:spPr>
        <a:xfrm>
          <a:off x="1092965" y="0"/>
          <a:ext cx="2170453" cy="2135968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2000" kern="1200" dirty="0">
              <a:solidFill>
                <a:schemeClr val="bg1"/>
              </a:solidFill>
            </a:rPr>
            <a:t>Регуляторы рынка</a:t>
          </a:r>
          <a:endParaRPr lang="en-GB" sz="2000" kern="1200" dirty="0">
            <a:solidFill>
              <a:schemeClr val="bg1"/>
            </a:solidFill>
          </a:endParaRPr>
        </a:p>
      </dsp:txBody>
      <dsp:txXfrm>
        <a:off x="1410820" y="312805"/>
        <a:ext cx="1534743" cy="1510358"/>
      </dsp:txXfrm>
    </dsp:sp>
    <dsp:sp modelId="{6AA9BC36-2DDB-4A61-9FA0-AC9893D2CD93}">
      <dsp:nvSpPr>
        <dsp:cNvPr id="0" name=""/>
        <dsp:cNvSpPr/>
      </dsp:nvSpPr>
      <dsp:spPr>
        <a:xfrm rot="9129186">
          <a:off x="2900141" y="2886010"/>
          <a:ext cx="556675" cy="225877"/>
        </a:xfrm>
        <a:prstGeom prst="leftRightArrow">
          <a:avLst/>
        </a:prstGeom>
        <a:solidFill>
          <a:srgbClr val="CFD5EA"/>
        </a:solidFill>
        <a:ln w="15875">
          <a:solidFill>
            <a:srgbClr val="004C9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700" kern="120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 rot="10800000">
        <a:off x="2963980" y="2915359"/>
        <a:ext cx="488912" cy="135527"/>
      </dsp:txXfrm>
    </dsp:sp>
    <dsp:sp modelId="{359BC0C6-F536-48FE-9A5C-5EE7414DAF9F}">
      <dsp:nvSpPr>
        <dsp:cNvPr id="0" name=""/>
        <dsp:cNvSpPr/>
      </dsp:nvSpPr>
      <dsp:spPr>
        <a:xfrm>
          <a:off x="1084523" y="2694744"/>
          <a:ext cx="1932330" cy="1800001"/>
        </a:xfrm>
        <a:prstGeom prst="ellipse">
          <a:avLst/>
        </a:prstGeom>
        <a:solidFill>
          <a:srgbClr val="004C97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Макро-фискальное подразделение</a:t>
          </a:r>
          <a:endParaRPr lang="en-GB" sz="2000" kern="1200" dirty="0">
            <a:solidFill>
              <a:prstClr val="white"/>
            </a:solidFill>
            <a:latin typeface="Calibri"/>
            <a:ea typeface="+mn-ea"/>
            <a:cs typeface="+mn-cs"/>
          </a:endParaRPr>
        </a:p>
      </dsp:txBody>
      <dsp:txXfrm>
        <a:off x="1367506" y="2958348"/>
        <a:ext cx="1366364" cy="127279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A04A4F-2194-4D52-B5E0-9C78B2ED4986}">
      <dsp:nvSpPr>
        <dsp:cNvPr id="0" name=""/>
        <dsp:cNvSpPr/>
      </dsp:nvSpPr>
      <dsp:spPr>
        <a:xfrm rot="16200000">
          <a:off x="1432348" y="-1432348"/>
          <a:ext cx="2290770" cy="5155467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Расширение сферы применения ЕКС</a:t>
          </a:r>
          <a:endParaRPr lang="en-GB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400" kern="1200" dirty="0"/>
            <a:t>Обеспечить, чтобы не было неохваченных им средств</a:t>
          </a:r>
          <a:endParaRPr lang="en-GB" sz="24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GB" sz="2300" kern="1200" dirty="0"/>
        </a:p>
      </dsp:txBody>
      <dsp:txXfrm rot="5400000">
        <a:off x="0" y="0"/>
        <a:ext cx="5155467" cy="1718077"/>
      </dsp:txXfrm>
    </dsp:sp>
    <dsp:sp modelId="{66EFEEC4-75F1-447B-AAC9-FA1BCEC1F50E}">
      <dsp:nvSpPr>
        <dsp:cNvPr id="0" name=""/>
        <dsp:cNvSpPr/>
      </dsp:nvSpPr>
      <dsp:spPr>
        <a:xfrm>
          <a:off x="5155467" y="0"/>
          <a:ext cx="5155467" cy="229077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chemeClr val="bg1"/>
              </a:solidFill>
            </a:rPr>
            <a:t>Подготовка прогнозов движения денежных средств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bg1"/>
              </a:solidFill>
            </a:rPr>
            <a:t>Горизонт, степень детализации</a:t>
          </a:r>
          <a:r>
            <a:rPr lang="en-GB" sz="2000" kern="1200" dirty="0">
              <a:solidFill>
                <a:schemeClr val="bg1"/>
              </a:solidFill>
            </a:rPr>
            <a:t>,</a:t>
          </a:r>
          <a:r>
            <a:rPr lang="ru-RU" sz="2000" kern="1200" dirty="0">
              <a:solidFill>
                <a:schemeClr val="bg1"/>
              </a:solidFill>
            </a:rPr>
            <a:t> периодичность и т.п.</a:t>
          </a:r>
          <a:r>
            <a:rPr lang="en-GB" sz="2000" kern="1200" dirty="0">
              <a:solidFill>
                <a:schemeClr val="bg1"/>
              </a:solidFill>
            </a:rPr>
            <a:t> – </a:t>
          </a:r>
          <a:r>
            <a:rPr lang="ru-RU" sz="2000" kern="1200" dirty="0">
              <a:solidFill>
                <a:schemeClr val="bg1"/>
              </a:solidFill>
            </a:rPr>
            <a:t>адаптация с учетом требований</a:t>
          </a:r>
          <a:r>
            <a:rPr lang="en-GB" sz="2000" kern="1200" dirty="0">
              <a:solidFill>
                <a:schemeClr val="bg1"/>
              </a:solidFill>
            </a:rPr>
            <a:t>?</a:t>
          </a:r>
        </a:p>
      </dsp:txBody>
      <dsp:txXfrm>
        <a:off x="5155467" y="0"/>
        <a:ext cx="5155467" cy="1718077"/>
      </dsp:txXfrm>
    </dsp:sp>
    <dsp:sp modelId="{5623BCD6-05DA-4AA0-AB49-C30328E4DB30}">
      <dsp:nvSpPr>
        <dsp:cNvPr id="0" name=""/>
        <dsp:cNvSpPr/>
      </dsp:nvSpPr>
      <dsp:spPr>
        <a:xfrm rot="10800000">
          <a:off x="0" y="2290770"/>
          <a:ext cx="5155467" cy="2290770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800" kern="1200" dirty="0"/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Предусмотреть</a:t>
          </a:r>
        </a:p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 резервные механизмы</a:t>
          </a:r>
          <a:endParaRPr lang="en-GB" sz="24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Кредитные линии в коммерческих банках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Заимствования у госпредприятий</a:t>
          </a:r>
          <a:endParaRPr lang="en-GB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ЦБ – в чрезвычайной ситуации</a:t>
          </a:r>
          <a:endParaRPr lang="en-GB" sz="2000" kern="1200" dirty="0"/>
        </a:p>
      </dsp:txBody>
      <dsp:txXfrm rot="10800000">
        <a:off x="0" y="2863463"/>
        <a:ext cx="5155467" cy="1718077"/>
      </dsp:txXfrm>
    </dsp:sp>
    <dsp:sp modelId="{D0A14B16-DB46-49B1-A295-C42794C7E15F}">
      <dsp:nvSpPr>
        <dsp:cNvPr id="0" name=""/>
        <dsp:cNvSpPr/>
      </dsp:nvSpPr>
      <dsp:spPr>
        <a:xfrm rot="5400000">
          <a:off x="6587816" y="858421"/>
          <a:ext cx="2290770" cy="5155467"/>
        </a:xfrm>
        <a:prstGeom prst="round1Rect">
          <a:avLst/>
        </a:prstGeom>
        <a:solidFill>
          <a:srgbClr val="004C9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b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Буфер ликвидности</a:t>
          </a:r>
          <a:endParaRPr lang="en-GB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2000" kern="1200" dirty="0"/>
            <a:t>Достаточен, чтобы сгладить дополнительную волатильность или справиться с кризисом на рынке?</a:t>
          </a:r>
          <a:endParaRPr lang="en-GB" sz="2000" kern="1200" dirty="0"/>
        </a:p>
      </dsp:txBody>
      <dsp:txXfrm rot="-5400000">
        <a:off x="5155468" y="2863463"/>
        <a:ext cx="5155467" cy="1718077"/>
      </dsp:txXfrm>
    </dsp:sp>
    <dsp:sp modelId="{821EC389-C848-4BD5-9245-C7BC855A7D7C}">
      <dsp:nvSpPr>
        <dsp:cNvPr id="0" name=""/>
        <dsp:cNvSpPr/>
      </dsp:nvSpPr>
      <dsp:spPr>
        <a:xfrm>
          <a:off x="3096348" y="1901763"/>
          <a:ext cx="4096648" cy="891063"/>
        </a:xfrm>
        <a:prstGeom prst="roundRect">
          <a:avLst/>
        </a:prstGeom>
        <a:solidFill>
          <a:srgbClr val="CFD5EA"/>
        </a:solidFill>
        <a:ln w="25400" cap="flat" cmpd="sng" algn="ctr">
          <a:solidFill>
            <a:srgbClr val="004C9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4C97"/>
              </a:solidFill>
            </a:rPr>
            <a:t>План обеспечения непрерывности финансирования</a:t>
          </a:r>
          <a:endParaRPr lang="en-GB" sz="2000" kern="1200" dirty="0">
            <a:solidFill>
              <a:srgbClr val="004C97"/>
            </a:solidFill>
          </a:endParaRPr>
        </a:p>
      </dsp:txBody>
      <dsp:txXfrm>
        <a:off x="3139846" y="1945261"/>
        <a:ext cx="4009652" cy="804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5/28/2021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1835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DF7E5C-DC66-4C1C-B4FB-0CAAA5882F0D}" type="slidenum">
              <a:rPr lang="ru-RU" altLang="en-US" smtClean="0"/>
              <a:pPr>
                <a:defRPr/>
              </a:pPr>
              <a:t>4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0488856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DAB0A7B-D8C3-4646-AA62-897D0028DD78}" type="slidenum">
              <a:rPr lang="en-US" altLang="en-GB" smtClean="0"/>
              <a:pPr>
                <a:defRPr/>
              </a:pPr>
              <a:t>7</a:t>
            </a:fld>
            <a:endParaRPr lang="en-US" altLang="en-GB"/>
          </a:p>
        </p:txBody>
      </p:sp>
    </p:spTree>
    <p:extLst>
      <p:ext uri="{BB962C8B-B14F-4D97-AF65-F5344CB8AC3E}">
        <p14:creationId xmlns:p14="http://schemas.microsoft.com/office/powerpoint/2010/main" val="2104261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5440" y="2057399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3344" y="386104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403" y="620688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293898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3432" y="1653288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9832" y="160325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4845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5037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67199" y="1518508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78215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83432" y="302707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99456" y="1600201"/>
            <a:ext cx="10382944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ru-RU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0616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28.05.2021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E2F012-EF9C-4442-BF73-FE992DF53ED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24384" y="0"/>
            <a:ext cx="82296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ransition spd="slow"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42071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3472" y="4869160"/>
            <a:ext cx="964907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i="1" dirty="0">
                <a:solidFill>
                  <a:srgbClr val="004C97"/>
                </a:solidFill>
                <a:latin typeface="Arial" panose="020B0604020202020204" pitchFamily="34" charset="0"/>
              </a:rPr>
              <a:t>Майк Уильямс</a:t>
            </a:r>
            <a:endParaRPr lang="en-US" altLang="en-US" sz="2400" b="1" i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dirty="0">
              <a:solidFill>
                <a:srgbClr val="004C97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Ежегодное пленарное заседание КС 2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021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года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3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июня</a:t>
            </a:r>
            <a:r>
              <a:rPr lang="en-US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2021</a:t>
            </a:r>
            <a:r>
              <a:rPr lang="ru-RU" altLang="en-US" sz="2400" b="1" dirty="0">
                <a:solidFill>
                  <a:srgbClr val="004C97"/>
                </a:solidFill>
                <a:latin typeface="Arial" panose="020B0604020202020204" pitchFamily="34" charset="0"/>
              </a:rPr>
              <a:t> г.</a:t>
            </a:r>
            <a:endParaRPr lang="en-US" altLang="en-US" sz="2400" dirty="0">
              <a:solidFill>
                <a:srgbClr val="004C97"/>
              </a:solidFill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279576" y="620688"/>
            <a:ext cx="8352928" cy="3658716"/>
          </a:xfrm>
          <a:prstGeom prst="roundRect">
            <a:avLst/>
          </a:prstGeom>
          <a:solidFill>
            <a:srgbClr val="004C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ликвидностью и прогнозирование движения денежных средств: влияние</a:t>
            </a: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пандемии</a:t>
            </a:r>
            <a:endParaRPr lang="en-GB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3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ru-RU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Обзор</a:t>
            </a:r>
            <a:r>
              <a:rPr lang="en-GB" sz="2000" b="1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E487A-A82E-4248-AAA3-ED179BC27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Содержание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1E27E-0699-4639-8640-04BF012A1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2</a:t>
            </a:fld>
            <a:endParaRPr lang="ru-RU" alt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39386ABB-7C08-47F4-B016-4AFD6E94DCD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1402505"/>
              </p:ext>
            </p:extLst>
          </p:nvPr>
        </p:nvGraphicFramePr>
        <p:xfrm>
          <a:off x="2032000" y="1700808"/>
          <a:ext cx="9464600" cy="443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8183950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DA12F-01B3-4F40-B4CE-AC532036F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Проблемы</a:t>
            </a:r>
            <a:r>
              <a:rPr lang="en-GB" dirty="0"/>
              <a:t>: </a:t>
            </a:r>
            <a:r>
              <a:rPr lang="ru-RU" dirty="0"/>
              <a:t>исполнение бюджета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1400C-B1A9-432B-8920-E86AB9147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3</a:t>
            </a:fld>
            <a:endParaRPr lang="ru-RU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7C87A64-2474-42FA-BCFB-8544FE7A92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7451419"/>
              </p:ext>
            </p:extLst>
          </p:nvPr>
        </p:nvGraphicFramePr>
        <p:xfrm>
          <a:off x="1737048" y="1556792"/>
          <a:ext cx="9845352" cy="45095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174036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E04E6-9C7A-4BD9-AD49-380A37D10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260648"/>
            <a:ext cx="11019148" cy="958552"/>
          </a:xfrm>
        </p:spPr>
        <p:txBody>
          <a:bodyPr/>
          <a:lstStyle/>
          <a:p>
            <a:r>
              <a:rPr lang="ru-RU" dirty="0"/>
              <a:t>Проблемы</a:t>
            </a:r>
            <a:r>
              <a:rPr lang="en-GB" dirty="0"/>
              <a:t>: </a:t>
            </a:r>
            <a:r>
              <a:rPr lang="ru-RU" dirty="0"/>
              <a:t>ликвидность и потребности в финансировании</a:t>
            </a:r>
            <a:r>
              <a:rPr lang="en-GB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043D22DA-5482-434D-A9E6-87E2E73B19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6979377"/>
              </p:ext>
            </p:extLst>
          </p:nvPr>
        </p:nvGraphicFramePr>
        <p:xfrm>
          <a:off x="1143000" y="1412776"/>
          <a:ext cx="10549203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84010464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CE373-4430-45BE-8EFD-D567B572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532" y="84691"/>
            <a:ext cx="10972800" cy="1143000"/>
          </a:xfrm>
        </p:spPr>
        <p:txBody>
          <a:bodyPr/>
          <a:lstStyle/>
          <a:p>
            <a:r>
              <a:rPr lang="ru-RU" dirty="0"/>
              <a:t>Как следует реагировать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273435-0A4F-42C1-9A39-0C7F3BBCD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5</a:t>
            </a:fld>
            <a:endParaRPr lang="ru-RU" alt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F57AAF39-6ECB-456D-8A68-16C52960CE6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14498981"/>
              </p:ext>
            </p:extLst>
          </p:nvPr>
        </p:nvGraphicFramePr>
        <p:xfrm>
          <a:off x="1303928" y="1412776"/>
          <a:ext cx="10609403" cy="4692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309926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E487-225D-4A98-AC58-927D8704E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0"/>
            <a:ext cx="10972800" cy="1445707"/>
          </a:xfrm>
        </p:spPr>
        <p:txBody>
          <a:bodyPr/>
          <a:lstStyle/>
          <a:p>
            <a:r>
              <a:rPr lang="ru-RU" sz="3600" dirty="0"/>
              <a:t>Решения Центрального банка имели </a:t>
            </a:r>
            <a:br>
              <a:rPr lang="ru-RU" sz="3600" dirty="0"/>
            </a:br>
            <a:r>
              <a:rPr lang="ru-RU" sz="3600" dirty="0"/>
              <a:t>крайне важное значение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9E6061-FDE1-489A-9AEC-CE8D9F278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3432" y="1340768"/>
            <a:ext cx="5616624" cy="4946693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200" dirty="0"/>
              <a:t>Решения в области кредитно-денежной политики (и банковского регулирования) могут существенно улучшить положение с ликвидностью банков</a:t>
            </a:r>
            <a:endParaRPr lang="en-GB" sz="22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/>
              <a:t>возросший спрос на госдолг, особенно в ситуации сокращения спроса на кредит частного сектора</a:t>
            </a:r>
            <a:endParaRPr lang="en-GB" sz="18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/>
              <a:t>приобретение ЦБ государственного долга</a:t>
            </a:r>
            <a:endParaRPr lang="en-GB" sz="18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/>
              <a:t>удачное дисконтирование ГКО</a:t>
            </a:r>
            <a:r>
              <a:rPr lang="en-GB" sz="1800" dirty="0"/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ru-RU" sz="2200" dirty="0"/>
              <a:t>В ряде стран выросла доходность, но впоследствии с увеличением объёма ликвидности она снизилась</a:t>
            </a:r>
            <a:endParaRPr lang="en-GB" sz="22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ru-RU" sz="1800" dirty="0"/>
              <a:t>Стоимость заимствований изменилась незначительно – однако процентные ставки могут быть более </a:t>
            </a:r>
            <a:r>
              <a:rPr lang="ru-RU" sz="1800" dirty="0" err="1"/>
              <a:t>волатильными</a:t>
            </a:r>
            <a:r>
              <a:rPr lang="ru-RU" sz="1800" dirty="0"/>
              <a:t>.</a:t>
            </a:r>
            <a:endParaRPr lang="en-GB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22BAC7-2837-4745-AED5-62588988A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D4BA1C-9A8B-436B-A337-6A2CE014F201}" type="slidenum">
              <a:rPr lang="ru-RU" altLang="en-US" smtClean="0"/>
              <a:pPr>
                <a:defRPr/>
              </a:pPr>
              <a:t>6</a:t>
            </a:fld>
            <a:endParaRPr lang="ru-RU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6D870-D518-4CB3-B3F7-A66BF81DD272}"/>
              </a:ext>
            </a:extLst>
          </p:cNvPr>
          <p:cNvSpPr txBox="1"/>
          <p:nvPr/>
        </p:nvSpPr>
        <p:spPr>
          <a:xfrm>
            <a:off x="2641228" y="5990964"/>
            <a:ext cx="38583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/>
              <a:t>https://www.imf.org/en/Topics/imf-and-covid19/Policy-Responses-to-COVID-19</a:t>
            </a:r>
            <a:endParaRPr lang="en-GB" sz="16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70D7D0-79EB-4802-9476-7CC23DF13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1484784"/>
            <a:ext cx="4768850" cy="485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9459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6E9AE29C-32FF-476D-B327-A05C9F7C33C3}"/>
              </a:ext>
            </a:extLst>
          </p:cNvPr>
          <p:cNvSpPr/>
          <p:nvPr/>
        </p:nvSpPr>
        <p:spPr>
          <a:xfrm>
            <a:off x="7450736" y="4077072"/>
            <a:ext cx="2554116" cy="24104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594EE5-06CC-444E-A123-09709B845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44760" y="162949"/>
            <a:ext cx="9217024" cy="914906"/>
          </a:xfrm>
        </p:spPr>
        <p:txBody>
          <a:bodyPr/>
          <a:lstStyle/>
          <a:p>
            <a:r>
              <a:rPr lang="ru-RU" dirty="0"/>
              <a:t>Межведомственная </a:t>
            </a:r>
            <a:br>
              <a:rPr lang="ru-RU" dirty="0"/>
            </a:br>
            <a:r>
              <a:rPr lang="ru-RU" dirty="0"/>
              <a:t>координация</a:t>
            </a:r>
            <a:endParaRPr lang="en-GB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33CCF38-B383-444A-BC03-ABB13409BD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62828153"/>
              </p:ext>
            </p:extLst>
          </p:nvPr>
        </p:nvGraphicFramePr>
        <p:xfrm>
          <a:off x="1546650" y="1624868"/>
          <a:ext cx="9093200" cy="4614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B6B6ABE-C186-4F9C-84AC-CABEA6D149D3}"/>
              </a:ext>
            </a:extLst>
          </p:cNvPr>
          <p:cNvSpPr txBox="1"/>
          <p:nvPr/>
        </p:nvSpPr>
        <p:spPr>
          <a:xfrm>
            <a:off x="9677400" y="2002636"/>
            <a:ext cx="246367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Нетрадиционная кредитно-денежная политика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Политика в области обеспечения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Банковская ликвидность</a:t>
            </a:r>
            <a:endParaRPr lang="en-GB" sz="1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18E725-E851-49D3-BA63-7C491A3F48BB}"/>
              </a:ext>
            </a:extLst>
          </p:cNvPr>
          <p:cNvSpPr txBox="1"/>
          <p:nvPr/>
        </p:nvSpPr>
        <p:spPr>
          <a:xfrm flipH="1">
            <a:off x="9677400" y="4965727"/>
            <a:ext cx="2209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Доступность ликвидности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Прогнозы движения денежных средств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AC8C1C-B549-4A71-976D-EE502B435E16}"/>
              </a:ext>
            </a:extLst>
          </p:cNvPr>
          <p:cNvSpPr txBox="1"/>
          <p:nvPr/>
        </p:nvSpPr>
        <p:spPr>
          <a:xfrm>
            <a:off x="775240" y="4149080"/>
            <a:ext cx="18643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Меры реагирования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Последствия для бюджета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err="1"/>
              <a:t>Реалистич-ность</a:t>
            </a:r>
            <a:r>
              <a:rPr lang="ru-RU" sz="1600" dirty="0"/>
              <a:t> финансирования</a:t>
            </a:r>
            <a:endParaRPr lang="en-GB" sz="1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E684AA-576E-4DA5-B086-9125B054B258}"/>
              </a:ext>
            </a:extLst>
          </p:cNvPr>
          <p:cNvSpPr txBox="1"/>
          <p:nvPr/>
        </p:nvSpPr>
        <p:spPr>
          <a:xfrm>
            <a:off x="695400" y="2002636"/>
            <a:ext cx="22322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Достаточность капитала</a:t>
            </a:r>
            <a:endParaRPr lang="en-GB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Работа с государственным долгом</a:t>
            </a:r>
            <a:endParaRPr lang="en-GB" sz="1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D7234E-76B0-4BE8-9272-6C53E09DACB9}"/>
              </a:ext>
            </a:extLst>
          </p:cNvPr>
          <p:cNvSpPr txBox="1"/>
          <p:nvPr/>
        </p:nvSpPr>
        <p:spPr>
          <a:xfrm>
            <a:off x="5087888" y="1624868"/>
            <a:ext cx="1881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Возможные новые обязанности, напр., гарантии</a:t>
            </a:r>
            <a:endParaRPr lang="en-GB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463BA3-F33B-4215-B62E-81F4D173A9CD}"/>
              </a:ext>
            </a:extLst>
          </p:cNvPr>
          <p:cNvSpPr/>
          <p:nvPr/>
        </p:nvSpPr>
        <p:spPr>
          <a:xfrm>
            <a:off x="7288569" y="370502"/>
            <a:ext cx="4596780" cy="1224506"/>
          </a:xfrm>
          <a:prstGeom prst="rect">
            <a:avLst/>
          </a:prstGeom>
          <a:solidFill>
            <a:srgbClr val="CFD5EA"/>
          </a:solidFill>
          <a:ln>
            <a:solidFill>
              <a:srgbClr val="004C97"/>
            </a:solidFill>
          </a:ln>
          <a:effectLst/>
        </p:spPr>
        <p:txBody>
          <a:bodyPr spcFirstLastPara="0" vert="horz" wrap="square" lIns="72000" tIns="0" rIns="72000" bIns="0" numCol="1" spcCol="1270" anchor="ctr" anchorCtr="0">
            <a:noAutofit/>
          </a:bodyPr>
          <a:lstStyle/>
          <a:p>
            <a:pPr algn="ctr"/>
            <a:r>
              <a:rPr lang="ru-RU" dirty="0"/>
              <a:t>Критическое значение коммуникации</a:t>
            </a:r>
            <a:r>
              <a:rPr lang="en-GB" dirty="0"/>
              <a:t>:</a:t>
            </a:r>
            <a:r>
              <a:rPr lang="ru-RU" dirty="0"/>
              <a:t> между теми, кто управляет долгом, ликвидностью, монетарными, фискальными властями и регуляторами</a:t>
            </a:r>
            <a:endParaRPr lang="en-GB" dirty="0"/>
          </a:p>
        </p:txBody>
      </p:sp>
      <p:sp>
        <p:nvSpPr>
          <p:cNvPr id="13" name="Arrow: Up-Down 12">
            <a:extLst>
              <a:ext uri="{FF2B5EF4-FFF2-40B4-BE49-F238E27FC236}">
                <a16:creationId xmlns:a16="http://schemas.microsoft.com/office/drawing/2014/main" id="{59015F49-DC0B-46A7-B5BF-BD626E11F84C}"/>
              </a:ext>
            </a:extLst>
          </p:cNvPr>
          <p:cNvSpPr/>
          <p:nvPr/>
        </p:nvSpPr>
        <p:spPr>
          <a:xfrm>
            <a:off x="9586959" y="3645024"/>
            <a:ext cx="469481" cy="913075"/>
          </a:xfrm>
          <a:prstGeom prst="upDownArrow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755650">
              <a:lnSpc>
                <a:spcPct val="90000"/>
              </a:lnSpc>
              <a:spcAft>
                <a:spcPct val="35000"/>
              </a:spcAft>
            </a:pPr>
            <a:endParaRPr lang="en-GB" sz="170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</a:endParaRPr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B93984CD-4862-48F0-B681-3D43E4123720}"/>
              </a:ext>
            </a:extLst>
          </p:cNvPr>
          <p:cNvSpPr/>
          <p:nvPr/>
        </p:nvSpPr>
        <p:spPr>
          <a:xfrm>
            <a:off x="4642424" y="5233132"/>
            <a:ext cx="2808312" cy="248297"/>
          </a:xfrm>
          <a:prstGeom prst="leftRightArrow">
            <a:avLst/>
          </a:prstGeom>
          <a:solidFill>
            <a:srgbClr val="CFD5EA"/>
          </a:solidFill>
          <a:ln w="15875"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3F4AD7DB-053D-42F7-8E86-95A6FCAD7344}"/>
              </a:ext>
            </a:extLst>
          </p:cNvPr>
          <p:cNvSpPr/>
          <p:nvPr/>
        </p:nvSpPr>
        <p:spPr>
          <a:xfrm rot="5400000">
            <a:off x="8470661" y="3790643"/>
            <a:ext cx="576065" cy="284829"/>
          </a:xfrm>
          <a:prstGeom prst="leftRightArrow">
            <a:avLst/>
          </a:prstGeom>
          <a:solidFill>
            <a:srgbClr val="CFD5EA"/>
          </a:solidFill>
          <a:ln w="15875">
            <a:solidFill>
              <a:srgbClr val="004C9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97220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A769-F0CA-4C54-B915-E9AD51D12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60648"/>
            <a:ext cx="10972800" cy="1143000"/>
          </a:xfrm>
        </p:spPr>
        <p:txBody>
          <a:bodyPr/>
          <a:lstStyle/>
          <a:p>
            <a:r>
              <a:rPr lang="ru-RU" dirty="0"/>
              <a:t>Выводы на перспективу</a:t>
            </a:r>
            <a:endParaRPr lang="en-GB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9EE6526-1E33-4CE0-8327-9951C6C364C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5151964"/>
              </p:ext>
            </p:extLst>
          </p:nvPr>
        </p:nvGraphicFramePr>
        <p:xfrm>
          <a:off x="1271464" y="1403648"/>
          <a:ext cx="10310936" cy="45815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228B8BD-9E9B-449D-944B-E8F12B88D0A5}"/>
              </a:ext>
            </a:extLst>
          </p:cNvPr>
          <p:cNvSpPr txBox="1"/>
          <p:nvPr/>
        </p:nvSpPr>
        <p:spPr>
          <a:xfrm>
            <a:off x="7536160" y="6165304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004C97"/>
                </a:solidFill>
              </a:rPr>
              <a:t>Спасибо за внимание</a:t>
            </a:r>
            <a:r>
              <a:rPr lang="en-GB" sz="2800" b="1" dirty="0">
                <a:solidFill>
                  <a:srgbClr val="004C97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822332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28473</TotalTime>
  <Words>515</Words>
  <Application>Microsoft Office PowerPoint</Application>
  <PresentationFormat>Widescreen</PresentationFormat>
  <Paragraphs>93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PowerPoint Presentation</vt:lpstr>
      <vt:lpstr>Содержание</vt:lpstr>
      <vt:lpstr>Проблемы: исполнение бюджета</vt:lpstr>
      <vt:lpstr>Проблемы: ликвидность и потребности в финансировании </vt:lpstr>
      <vt:lpstr>Как следует реагировать</vt:lpstr>
      <vt:lpstr>Решения Центрального банка имели  крайне важное значение</vt:lpstr>
      <vt:lpstr>Межведомственная  координация</vt:lpstr>
      <vt:lpstr>Выводы на перспективу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Yelena Slizhevskaya</cp:lastModifiedBy>
  <cp:revision>717</cp:revision>
  <dcterms:created xsi:type="dcterms:W3CDTF">2013-05-14T13:14:50Z</dcterms:created>
  <dcterms:modified xsi:type="dcterms:W3CDTF">2021-05-27T22:27:46Z</dcterms:modified>
</cp:coreProperties>
</file>