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00" r:id="rId2"/>
    <p:sldMasterId id="2147483722" r:id="rId3"/>
    <p:sldMasterId id="2147483724" r:id="rId4"/>
  </p:sldMasterIdLst>
  <p:notesMasterIdLst>
    <p:notesMasterId r:id="rId21"/>
  </p:notesMasterIdLst>
  <p:sldIdLst>
    <p:sldId id="256" r:id="rId5"/>
    <p:sldId id="257" r:id="rId6"/>
    <p:sldId id="264" r:id="rId7"/>
    <p:sldId id="258" r:id="rId8"/>
    <p:sldId id="259" r:id="rId9"/>
    <p:sldId id="266" r:id="rId10"/>
    <p:sldId id="260" r:id="rId11"/>
    <p:sldId id="261" r:id="rId12"/>
    <p:sldId id="271" r:id="rId13"/>
    <p:sldId id="270" r:id="rId14"/>
    <p:sldId id="272" r:id="rId15"/>
    <p:sldId id="273" r:id="rId16"/>
    <p:sldId id="274" r:id="rId17"/>
    <p:sldId id="275" r:id="rId18"/>
    <p:sldId id="267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2BC9E-6EBB-2ECF-5553-8C646F5E1860}" v="112" dt="2021-10-12T15:49:01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9"/>
  </p:normalViewPr>
  <p:slideViewPr>
    <p:cSldViewPr snapToGrid="0" snapToObjects="1">
      <p:cViewPr varScale="1">
        <p:scale>
          <a:sx n="86" d="100"/>
          <a:sy n="86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2612BC9E-6EBB-2ECF-5553-8C646F5E1860}"/>
    <pc:docChg chg="modSld">
      <pc:chgData name="Naida Carsimamovic" userId="S::naidacar_gmail.com#ext#@worldbankgroup.onmicrosoft.com::53931ab3-ae2f-4940-ab2f-79ca65fd9f5d" providerId="AD" clId="Web-{2612BC9E-6EBB-2ECF-5553-8C646F5E1860}" dt="2021-10-12T15:49:01.956" v="73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2612BC9E-6EBB-2ECF-5553-8C646F5E1860}" dt="2021-10-12T15:39:14.320" v="34" actId="20577"/>
        <pc:sldMkLst>
          <pc:docMk/>
          <pc:sldMk cId="2959767897" sldId="258"/>
        </pc:sldMkLst>
        <pc:spChg chg="mod">
          <ac:chgData name="Naida Carsimamovic" userId="S::naidacar_gmail.com#ext#@worldbankgroup.onmicrosoft.com::53931ab3-ae2f-4940-ab2f-79ca65fd9f5d" providerId="AD" clId="Web-{2612BC9E-6EBB-2ECF-5553-8C646F5E1860}" dt="2021-10-12T15:39:14.320" v="34" actId="20577"/>
          <ac:spMkLst>
            <pc:docMk/>
            <pc:sldMk cId="2959767897" sldId="258"/>
            <ac:spMk id="3" creationId="{08FFEAE4-0FD9-3746-A6DE-16CD0E0F9830}"/>
          </ac:spMkLst>
        </pc:spChg>
      </pc:sldChg>
      <pc:sldChg chg="modSp">
        <pc:chgData name="Naida Carsimamovic" userId="S::naidacar_gmail.com#ext#@worldbankgroup.onmicrosoft.com::53931ab3-ae2f-4940-ab2f-79ca65fd9f5d" providerId="AD" clId="Web-{2612BC9E-6EBB-2ECF-5553-8C646F5E1860}" dt="2021-10-12T15:41:44.323" v="42" actId="20577"/>
        <pc:sldMkLst>
          <pc:docMk/>
          <pc:sldMk cId="2105169451" sldId="259"/>
        </pc:sldMkLst>
        <pc:spChg chg="mod">
          <ac:chgData name="Naida Carsimamovic" userId="S::naidacar_gmail.com#ext#@worldbankgroup.onmicrosoft.com::53931ab3-ae2f-4940-ab2f-79ca65fd9f5d" providerId="AD" clId="Web-{2612BC9E-6EBB-2ECF-5553-8C646F5E1860}" dt="2021-10-12T15:41:44.323" v="42" actId="20577"/>
          <ac:spMkLst>
            <pc:docMk/>
            <pc:sldMk cId="2105169451" sldId="259"/>
            <ac:spMk id="15" creationId="{00000000-0000-0000-0000-000000000000}"/>
          </ac:spMkLst>
        </pc:spChg>
      </pc:sldChg>
      <pc:sldChg chg="modSp">
        <pc:chgData name="Naida Carsimamovic" userId="S::naidacar_gmail.com#ext#@worldbankgroup.onmicrosoft.com::53931ab3-ae2f-4940-ab2f-79ca65fd9f5d" providerId="AD" clId="Web-{2612BC9E-6EBB-2ECF-5553-8C646F5E1860}" dt="2021-10-12T15:43:48.654" v="51" actId="20577"/>
        <pc:sldMkLst>
          <pc:docMk/>
          <pc:sldMk cId="3720375697" sldId="261"/>
        </pc:sldMkLst>
        <pc:spChg chg="mod">
          <ac:chgData name="Naida Carsimamovic" userId="S::naidacar_gmail.com#ext#@worldbankgroup.onmicrosoft.com::53931ab3-ae2f-4940-ab2f-79ca65fd9f5d" providerId="AD" clId="Web-{2612BC9E-6EBB-2ECF-5553-8C646F5E1860}" dt="2021-10-12T15:43:33.700" v="47" actId="20577"/>
          <ac:spMkLst>
            <pc:docMk/>
            <pc:sldMk cId="3720375697" sldId="261"/>
            <ac:spMk id="19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2612BC9E-6EBB-2ECF-5553-8C646F5E1860}" dt="2021-10-12T15:43:48.654" v="51" actId="20577"/>
          <ac:spMkLst>
            <pc:docMk/>
            <pc:sldMk cId="3720375697" sldId="261"/>
            <ac:spMk id="21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2612BC9E-6EBB-2ECF-5553-8C646F5E1860}" dt="2021-10-12T15:42:56.496" v="44" actId="1076"/>
          <ac:spMkLst>
            <pc:docMk/>
            <pc:sldMk cId="3720375697" sldId="261"/>
            <ac:spMk id="33" creationId="{00000000-0000-0000-0000-000000000000}"/>
          </ac:spMkLst>
        </pc:spChg>
        <pc:spChg chg="mod">
          <ac:chgData name="Naida Carsimamovic" userId="S::naidacar_gmail.com#ext#@worldbankgroup.onmicrosoft.com::53931ab3-ae2f-4940-ab2f-79ca65fd9f5d" providerId="AD" clId="Web-{2612BC9E-6EBB-2ECF-5553-8C646F5E1860}" dt="2021-10-12T15:43:00.699" v="45" actId="1076"/>
          <ac:spMkLst>
            <pc:docMk/>
            <pc:sldMk cId="3720375697" sldId="261"/>
            <ac:spMk id="34" creationId="{00000000-0000-0000-0000-000000000000}"/>
          </ac:spMkLst>
        </pc:spChg>
        <pc:grpChg chg="mod">
          <ac:chgData name="Naida Carsimamovic" userId="S::naidacar_gmail.com#ext#@worldbankgroup.onmicrosoft.com::53931ab3-ae2f-4940-ab2f-79ca65fd9f5d" providerId="AD" clId="Web-{2612BC9E-6EBB-2ECF-5553-8C646F5E1860}" dt="2021-10-12T15:42:53.543" v="43" actId="1076"/>
          <ac:grpSpMkLst>
            <pc:docMk/>
            <pc:sldMk cId="3720375697" sldId="261"/>
            <ac:grpSpMk id="35" creationId="{00000000-0000-0000-0000-000000000000}"/>
          </ac:grpSpMkLst>
        </pc:grpChg>
      </pc:sldChg>
      <pc:sldChg chg="modSp">
        <pc:chgData name="Naida Carsimamovic" userId="S::naidacar_gmail.com#ext#@worldbankgroup.onmicrosoft.com::53931ab3-ae2f-4940-ab2f-79ca65fd9f5d" providerId="AD" clId="Web-{2612BC9E-6EBB-2ECF-5553-8C646F5E1860}" dt="2021-10-12T15:49:01.956" v="73" actId="20577"/>
        <pc:sldMkLst>
          <pc:docMk/>
          <pc:sldMk cId="4090633670" sldId="271"/>
        </pc:sldMkLst>
        <pc:spChg chg="mod">
          <ac:chgData name="Naida Carsimamovic" userId="S::naidacar_gmail.com#ext#@worldbankgroup.onmicrosoft.com::53931ab3-ae2f-4940-ab2f-79ca65fd9f5d" providerId="AD" clId="Web-{2612BC9E-6EBB-2ECF-5553-8C646F5E1860}" dt="2021-10-12T15:49:01.956" v="73" actId="20577"/>
          <ac:spMkLst>
            <pc:docMk/>
            <pc:sldMk cId="4090633670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D7A40-D317-4CEF-AC35-DF5A28BD9BA8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5588E-82E2-486F-88EE-BBAA2CB7D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Министерство</a:t>
            </a:r>
            <a:r>
              <a:rPr lang="ru-RU" baseline="0" dirty="0"/>
              <a:t> финансов создаст Рабочую группу, которая подготовит План-график и программу проведения тренингов и семинаров по разъяснению порядка и критериев отбора заявок/ предложений/ проектов:</a:t>
            </a:r>
          </a:p>
          <a:p>
            <a:pPr marL="156225" indent="-156225">
              <a:buAutoNum type="arabicParenR"/>
            </a:pPr>
            <a:r>
              <a:rPr lang="ru-RU" baseline="0" dirty="0"/>
              <a:t>в первую очередь во всех пилотных районах:  </a:t>
            </a:r>
          </a:p>
          <a:p>
            <a:r>
              <a:rPr lang="ru-RU" baseline="0" dirty="0"/>
              <a:t>а) для представителей </a:t>
            </a:r>
            <a:r>
              <a:rPr lang="ru-RU" baseline="0" dirty="0" err="1"/>
              <a:t>хокимиятов</a:t>
            </a:r>
            <a:r>
              <a:rPr lang="ru-RU" baseline="0" dirty="0"/>
              <a:t> и </a:t>
            </a:r>
            <a:r>
              <a:rPr lang="ru-RU" baseline="0" dirty="0" err="1"/>
              <a:t>Кенгашей</a:t>
            </a:r>
            <a:r>
              <a:rPr lang="ru-RU" baseline="0" dirty="0"/>
              <a:t> народных депутатов; </a:t>
            </a:r>
          </a:p>
          <a:p>
            <a:r>
              <a:rPr lang="ru-RU" baseline="0" dirty="0"/>
              <a:t>б) для граждан, представителей </a:t>
            </a:r>
            <a:r>
              <a:rPr lang="ru-RU" baseline="0" dirty="0" err="1"/>
              <a:t>махалли</a:t>
            </a:r>
            <a:r>
              <a:rPr lang="ru-RU" baseline="0" dirty="0"/>
              <a:t>;</a:t>
            </a:r>
          </a:p>
          <a:p>
            <a:endParaRPr lang="ru-RU" baseline="0" dirty="0"/>
          </a:p>
          <a:p>
            <a:r>
              <a:rPr lang="ru-RU" baseline="0" dirty="0"/>
              <a:t>2) в остальных регионах в течение года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8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F827B-54EE-4EA9-B9E2-7A9B687BF1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77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5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96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26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098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2540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72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80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22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6915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2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292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3343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34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02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725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4924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881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253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23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2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8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7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06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89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68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5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18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6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39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2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64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8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4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320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13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14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3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68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F8BB-5EAE-4031-B895-C79EB2985153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35B0E-28DD-4AE7-AF37-91C575A36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7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12.wdp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13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15.wdp"/><Relationship Id="rId5" Type="http://schemas.openxmlformats.org/officeDocument/2006/relationships/image" Target="../media/image48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png"/><Relationship Id="rId5" Type="http://schemas.microsoft.com/office/2007/relationships/hdphoto" Target="../media/hdphoto16.wdp"/><Relationship Id="rId4" Type="http://schemas.openxmlformats.org/officeDocument/2006/relationships/image" Target="../media/image51.png"/><Relationship Id="rId9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microsoft.com/office/2007/relationships/hdphoto" Target="../media/hdphoto19.wdp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png"/><Relationship Id="rId5" Type="http://schemas.microsoft.com/office/2007/relationships/hdphoto" Target="../media/hdphoto20.wdp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lex.uz/ru/docs/5459053" TargetMode="External"/><Relationship Id="rId5" Type="http://schemas.openxmlformats.org/officeDocument/2006/relationships/hyperlink" Target="https://lex.uz/ru/docs/4635018" TargetMode="External"/><Relationship Id="rId4" Type="http://schemas.openxmlformats.org/officeDocument/2006/relationships/hyperlink" Target="https://lex.uz/ru/docs/387920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hyperlink" Target="https://lex.uz/ru/docs/3879207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x.uz/ru/docs/3879207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144" y="0"/>
            <a:ext cx="4359856" cy="613365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938103-CB34-3F47-8862-B2C175AFD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1750" y="2699449"/>
            <a:ext cx="5368250" cy="914530"/>
          </a:xfrm>
        </p:spPr>
        <p:txBody>
          <a:bodyPr>
            <a:normAutofit/>
          </a:bodyPr>
          <a:lstStyle/>
          <a:p>
            <a:pPr algn="l"/>
            <a:r>
              <a:rPr lang="hr-HR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Poboljšanje proračunske transparentnosti u Republici Uzbekistan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70" y="170096"/>
            <a:ext cx="1785069" cy="724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52" y="2642650"/>
            <a:ext cx="59822" cy="1028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080" y="2657488"/>
            <a:ext cx="963296" cy="998452"/>
          </a:xfrm>
          <a:prstGeom prst="rect">
            <a:avLst/>
          </a:prstGeom>
        </p:spPr>
      </p:pic>
      <p:cxnSp>
        <p:nvCxnSpPr>
          <p:cNvPr id="11" name="Straight Connector 52">
            <a:extLst>
              <a:ext uri="{FF2B5EF4-FFF2-40B4-BE49-F238E27FC236}">
                <a16:creationId xmlns:a16="http://schemas.microsoft.com/office/drawing/2014/main" id="{98A3CA6D-8C60-42FF-97E3-04A4B5D1C136}"/>
              </a:ext>
            </a:extLst>
          </p:cNvPr>
          <p:cNvCxnSpPr>
            <a:cxnSpLocks/>
          </p:cNvCxnSpPr>
          <p:nvPr/>
        </p:nvCxnSpPr>
        <p:spPr>
          <a:xfrm>
            <a:off x="199570" y="6590487"/>
            <a:ext cx="11774257" cy="0"/>
          </a:xfrm>
          <a:prstGeom prst="line">
            <a:avLst/>
          </a:prstGeom>
          <a:ln w="3175">
            <a:solidFill>
              <a:srgbClr val="00B0F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0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8554309" y="620907"/>
            <a:ext cx="3523391" cy="569718"/>
            <a:chOff x="7768497" y="2465648"/>
            <a:chExt cx="3799616" cy="72008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3462C76-E1D7-4931-B5AD-66ACA6F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28" y="756277"/>
            <a:ext cx="0" cy="0"/>
          </a:xfrm>
        </p:spPr>
        <p:txBody>
          <a:bodyPr/>
          <a:lstStyle/>
          <a:p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7EF83B-1CDF-4F0C-A510-F778BC00454A}"/>
              </a:ext>
            </a:extLst>
          </p:cNvPr>
          <p:cNvSpPr/>
          <p:nvPr/>
        </p:nvSpPr>
        <p:spPr>
          <a:xfrm>
            <a:off x="370201" y="2030961"/>
            <a:ext cx="5743575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hr-HR" noProof="1">
                <a:latin typeface="Cambria" panose="02040503050406030204" pitchFamily="18" charset="0"/>
                <a:ea typeface="Cambria" panose="02040503050406030204" pitchFamily="18" charset="0"/>
              </a:rPr>
              <a:t>Lokalne vlasti pokreću proces zaprimanja (prijedloga/projekata) i informiranja građana (s pomoću lokalnih zajednica, medija, televizije i drugih kanala) o sljedećem: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A3CA6D-8C60-42FF-97E3-04A4B5D1C136}"/>
              </a:ext>
            </a:extLst>
          </p:cNvPr>
          <p:cNvCxnSpPr>
            <a:cxnSpLocks/>
          </p:cNvCxnSpPr>
          <p:nvPr/>
        </p:nvCxnSpPr>
        <p:spPr>
          <a:xfrm>
            <a:off x="142875" y="446120"/>
            <a:ext cx="11970283" cy="0"/>
          </a:xfrm>
          <a:prstGeom prst="line">
            <a:avLst/>
          </a:prstGeom>
          <a:ln w="3175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7498B2F-6CE6-47AB-9B69-1F15ECED2798}"/>
              </a:ext>
            </a:extLst>
          </p:cNvPr>
          <p:cNvSpPr txBox="1"/>
          <p:nvPr/>
        </p:nvSpPr>
        <p:spPr>
          <a:xfrm>
            <a:off x="-58085" y="1541760"/>
            <a:ext cx="5080602" cy="40011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hr-HR" sz="2000" b="1" noProof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Lokalne uprave četvrti (grada):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072651" y="1577999"/>
            <a:ext cx="4983908" cy="3124913"/>
            <a:chOff x="430141" y="1646536"/>
            <a:chExt cx="4983908" cy="312491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60D921-4F2E-422E-8750-8EB3A4CEC28B}"/>
                </a:ext>
              </a:extLst>
            </p:cNvPr>
            <p:cNvSpPr/>
            <p:nvPr/>
          </p:nvSpPr>
          <p:spPr>
            <a:xfrm>
              <a:off x="2575599" y="2969975"/>
              <a:ext cx="2838450" cy="175432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hr-HR" noProof="1">
                  <a:latin typeface="Cambria" panose="02040503050406030204" pitchFamily="18" charset="0"/>
                  <a:ea typeface="Cambria" panose="02040503050406030204" pitchFamily="18" charset="0"/>
                </a:rPr>
                <a:t>održati događaje za izgradnju kapaciteta za građanstvo, predstavnike mjesnih zajednica kako bi se objasnili postupak odabira i kriteriji.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8256-A2A1-4E34-8EC7-EE303C762559}"/>
                </a:ext>
              </a:extLst>
            </p:cNvPr>
            <p:cNvSpPr txBox="1"/>
            <p:nvPr/>
          </p:nvSpPr>
          <p:spPr>
            <a:xfrm>
              <a:off x="438545" y="1646536"/>
              <a:ext cx="4890383" cy="1323439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/>
              <a:r>
                <a:rPr lang="hr-HR" sz="2000" b="1" noProof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Ministarstvo financija, Ministarstvo za podršku mjesnim zajednicama i obiteljima, Agencija za pitanja mladih, lokalne vlasti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14" l="196" r="98045">
                          <a14:foregroundMark x1="6452" y1="26868" x2="19746" y2="16121"/>
                          <a14:foregroundMark x1="82600" y1="15727" x2="86119" y2="22936"/>
                          <a14:foregroundMark x1="89834" y1="14810" x2="90029" y2="21232"/>
                          <a14:foregroundMark x1="90420" y1="94889" x2="79961" y2="92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141" y="3199824"/>
              <a:ext cx="2107172" cy="1571625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24" l="333" r="98222">
                        <a14:foregroundMark x1="54667" y1="30976" x2="57222" y2="23293"/>
                        <a14:foregroundMark x1="61000" y1="16220" x2="60667" y2="14268"/>
                        <a14:foregroundMark x1="64778" y1="24390" x2="67333" y2="23049"/>
                        <a14:foregroundMark x1="63889" y1="35122" x2="69667" y2="35122"/>
                        <a14:foregroundMark x1="79444" y1="35610" x2="75556" y2="40732"/>
                        <a14:foregroundMark x1="73333" y1="55976" x2="72444" y2="59024"/>
                        <a14:foregroundMark x1="67667" y1="70244" x2="66667" y2="72805"/>
                        <a14:foregroundMark x1="83667" y1="64634" x2="84667" y2="61585"/>
                        <a14:foregroundMark x1="76111" y1="70854" x2="78000" y2="67927"/>
                        <a14:foregroundMark x1="80222" y1="46220" x2="79667" y2="49390"/>
                        <a14:foregroundMark x1="84889" y1="40366" x2="87111" y2="37927"/>
                        <a14:foregroundMark x1="61778" y1="46220" x2="61556" y2="44146"/>
                        <a14:foregroundMark x1="57889" y1="77927" x2="59889" y2="74634"/>
                        <a14:foregroundMark x1="58889" y1="65610" x2="59111" y2="6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479" y="629135"/>
            <a:ext cx="1849011" cy="1684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4000" l="400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43" y="3329403"/>
            <a:ext cx="750634" cy="7919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76898" y="3231290"/>
            <a:ext cx="48985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SzPct val="122000"/>
              <a:buFont typeface="Arial" panose="020B0604020202020204" pitchFamily="34" charset="0"/>
              <a:buChar char="•"/>
            </a:pPr>
            <a:r>
              <a:rPr lang="hr-HR" noProof="1">
                <a:latin typeface="Cambria" panose="02040503050406030204" pitchFamily="18" charset="0"/>
                <a:ea typeface="Cambria" panose="02040503050406030204" pitchFamily="18" charset="0"/>
              </a:rPr>
              <a:t>početku zaprimanja prijedloga/projekata u vezi s poboljšanjem infrastrukture četvrti (grada);</a:t>
            </a:r>
          </a:p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SzPct val="122000"/>
              <a:buFont typeface="Arial" panose="020B0604020202020204" pitchFamily="34" charset="0"/>
              <a:buChar char="•"/>
            </a:pPr>
            <a:r>
              <a:rPr lang="hr-HR" noProof="1">
                <a:latin typeface="Cambria" panose="02040503050406030204" pitchFamily="18" charset="0"/>
                <a:ea typeface="Cambria" panose="02040503050406030204" pitchFamily="18" charset="0"/>
              </a:rPr>
              <a:t>roku za predaju;</a:t>
            </a:r>
          </a:p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SzPct val="122000"/>
              <a:buFont typeface="Arial" panose="020B0604020202020204" pitchFamily="34" charset="0"/>
              <a:buChar char="•"/>
            </a:pPr>
            <a:endParaRPr lang="ru-RU" noProof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SzPct val="122000"/>
              <a:buFont typeface="Arial" panose="020B0604020202020204" pitchFamily="34" charset="0"/>
              <a:buChar char="•"/>
            </a:pPr>
            <a:r>
              <a:rPr lang="hr-HR" noProof="1">
                <a:latin typeface="Cambria" panose="02040503050406030204" pitchFamily="18" charset="0"/>
                <a:ea typeface="Cambria" panose="02040503050406030204" pitchFamily="18" charset="0"/>
              </a:rPr>
              <a:t>postupku predaje;</a:t>
            </a:r>
          </a:p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SzPct val="122000"/>
              <a:buFont typeface="Arial" panose="020B0604020202020204" pitchFamily="34" charset="0"/>
              <a:buChar char="•"/>
            </a:pPr>
            <a:endParaRPr lang="ru-RU" noProof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00B0F0"/>
              </a:buClr>
              <a:buSzPct val="122000"/>
              <a:buFont typeface="Arial" panose="020B0604020202020204" pitchFamily="34" charset="0"/>
              <a:buChar char="•"/>
            </a:pPr>
            <a:r>
              <a:rPr lang="hr-HR" noProof="1">
                <a:latin typeface="Cambria" panose="02040503050406030204" pitchFamily="18" charset="0"/>
                <a:ea typeface="Cambria" panose="02040503050406030204" pitchFamily="18" charset="0"/>
              </a:rPr>
              <a:t>kriterijima za odabir.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93" l="333" r="97894">
                        <a14:foregroundMark x1="11973" y1="45683" x2="13193" y2="72490"/>
                        <a14:foregroundMark x1="21729" y1="85241" x2="64523" y2="87048"/>
                        <a14:foregroundMark x1="87251" y1="51506" x2="84146" y2="85442"/>
                        <a14:foregroundMark x1="29268" y1="91265" x2="78049" y2="61245"/>
                        <a14:foregroundMark x1="78714" y1="85040" x2="47672" y2="60542"/>
                        <a14:foregroundMark x1="27494" y1="49598" x2="66297" y2="64859"/>
                        <a14:foregroundMark x1="34479" y1="49900" x2="64302" y2="36345"/>
                        <a14:foregroundMark x1="49335" y1="52610" x2="21951" y2="75301"/>
                        <a14:foregroundMark x1="15078" y1="70984" x2="11197" y2="42671"/>
                        <a14:foregroundMark x1="6319" y1="57329" x2="7539" y2="68072"/>
                        <a14:foregroundMark x1="9091" y1="41265" x2="9867" y2="63052"/>
                        <a14:foregroundMark x1="13858" y1="74197" x2="12084" y2="89257"/>
                        <a14:foregroundMark x1="10421" y1="88755" x2="79268" y2="84137"/>
                        <a14:foregroundMark x1="76497" y1="91365" x2="15188" y2="89257"/>
                        <a14:foregroundMark x1="7539" y1="86546" x2="9202" y2="65863"/>
                        <a14:foregroundMark x1="13525" y1="43173" x2="92129" y2="42871"/>
                        <a14:foregroundMark x1="91242" y1="45582" x2="87916" y2="83635"/>
                        <a14:foregroundMark x1="66297" y1="89257" x2="89468" y2="87048"/>
                        <a14:foregroundMark x1="88027" y1="94578" x2="6319" y2="93474"/>
                        <a14:foregroundMark x1="95233" y1="76104" x2="89690" y2="92369"/>
                        <a14:foregroundMark x1="91463" y1="94880" x2="95233" y2="86245"/>
                        <a14:foregroundMark x1="6874" y1="94277" x2="42461" y2="94880"/>
                        <a14:foregroundMark x1="22062" y1="47892" x2="20288" y2="86245"/>
                        <a14:foregroundMark x1="31929" y1="51707" x2="28049" y2="83635"/>
                        <a14:foregroundMark x1="43237" y1="50402" x2="38470" y2="83032"/>
                        <a14:foregroundMark x1="51109" y1="52811" x2="49335" y2="75803"/>
                        <a14:foregroundMark x1="59534" y1="50402" x2="61530" y2="75703"/>
                        <a14:foregroundMark x1="66075" y1="49398" x2="67738" y2="65964"/>
                        <a14:foregroundMark x1="76386" y1="49900" x2="75277" y2="81627"/>
                        <a14:foregroundMark x1="20510" y1="53514" x2="73614" y2="52610"/>
                        <a14:foregroundMark x1="47894" y1="51004" x2="89911" y2="48594"/>
                        <a14:foregroundMark x1="78271" y1="69177" x2="78271" y2="69980"/>
                        <a14:foregroundMark x1="20732" y1="64257" x2="61641" y2="62349"/>
                        <a14:foregroundMark x1="44678" y1="66767" x2="43681" y2="76506"/>
                        <a14:foregroundMark x1="30044" y1="73896" x2="58758" y2="72590"/>
                        <a14:foregroundMark x1="81596" y1="67871" x2="79157" y2="68574"/>
                        <a14:foregroundMark x1="61863" y1="78916" x2="62860" y2="77510"/>
                        <a14:foregroundMark x1="9534" y1="95382" x2="60865" y2="94679"/>
                        <a14:foregroundMark x1="57650" y1="95382" x2="94678" y2="95281"/>
                        <a14:foregroundMark x1="32373" y1="75703" x2="32373" y2="75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06" y="4299561"/>
            <a:ext cx="412260" cy="455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1FCDC79-964C-4FBF-868F-0687727BA4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06" y="4988972"/>
            <a:ext cx="422686" cy="47769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F0F8448-1A22-435B-BB2D-E6AEBE339AA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9" y="5664781"/>
            <a:ext cx="508943" cy="613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808" y="414646"/>
            <a:ext cx="386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Široka komunikacijska kampanja</a:t>
            </a:r>
            <a:r>
              <a:rPr lang="hr-HR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37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3462C76-E1D7-4931-B5AD-66ACA6F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8823" y="672856"/>
            <a:ext cx="0" cy="0"/>
          </a:xfrm>
        </p:spPr>
        <p:txBody>
          <a:bodyPr/>
          <a:lstStyle/>
          <a:p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7EF83B-1CDF-4F0C-A510-F778BC00454A}"/>
              </a:ext>
            </a:extLst>
          </p:cNvPr>
          <p:cNvSpPr/>
          <p:nvPr/>
        </p:nvSpPr>
        <p:spPr>
          <a:xfrm>
            <a:off x="709361" y="3211814"/>
            <a:ext cx="4544070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hr-HR" sz="1600" noProof="1">
                <a:latin typeface="Cambria" panose="02040503050406030204" pitchFamily="18" charset="0"/>
                <a:ea typeface="Cambria" panose="02040503050406030204" pitchFamily="18" charset="0"/>
              </a:rPr>
              <a:t>Skupine lokalne zajednice i sponzori pojedinačnih projekata razvijaju prijedloge (projekte) kojima se rješavaju najvažniji problemi u njihovim mjesnim zajednicama, četvrtima, gradovima te se predaju s pomoću </a:t>
            </a:r>
            <a:r>
              <a:rPr lang="hr-HR" sz="1600" b="1" noProof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platforme Open Budget</a:t>
            </a:r>
            <a:r>
              <a:rPr lang="hr-HR" sz="1600" noProof="1">
                <a:latin typeface="Cambria" panose="02040503050406030204" pitchFamily="18" charset="0"/>
                <a:ea typeface="Cambria" panose="02040503050406030204" pitchFamily="18" charset="0"/>
              </a:rPr>
              <a:t> ili fizički (ako internetska veza nije dostupna).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350976" y="548122"/>
            <a:ext cx="3558849" cy="744505"/>
            <a:chOff x="8554309" y="446120"/>
            <a:chExt cx="3558849" cy="74450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958355" y="1925992"/>
            <a:ext cx="4577108" cy="3717823"/>
            <a:chOff x="1763591" y="2704737"/>
            <a:chExt cx="3612972" cy="300938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60D921-4F2E-422E-8750-8EB3A4CEC28B}"/>
                </a:ext>
              </a:extLst>
            </p:cNvPr>
            <p:cNvSpPr/>
            <p:nvPr/>
          </p:nvSpPr>
          <p:spPr>
            <a:xfrm>
              <a:off x="1763591" y="3148091"/>
              <a:ext cx="3612972" cy="256602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342900" indent="-342900" algn="just">
                <a:spcBef>
                  <a:spcPts val="1200"/>
                </a:spcBef>
                <a:buAutoNum type="arabicParenR"/>
              </a:pPr>
              <a:r>
                <a:rPr lang="hr-HR" sz="1600" noProof="1">
                  <a:latin typeface="Cambria" panose="02040503050406030204" pitchFamily="18" charset="0"/>
                  <a:ea typeface="Cambria" panose="02040503050406030204" pitchFamily="18" charset="0"/>
                </a:rPr>
                <a:t>Odabir prijedloga (projekata) koje su razvile i predale skupine lokalne zajednice ili pojedinačni sponzori prema utvrđenim kriterijima;</a:t>
              </a:r>
            </a:p>
            <a:p>
              <a:pPr marL="342900" indent="-342900" algn="just">
                <a:spcBef>
                  <a:spcPts val="1200"/>
                </a:spcBef>
                <a:buAutoNum type="arabicParenR"/>
              </a:pPr>
              <a:endParaRPr lang="ru-RU" sz="1600" noProof="1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spcBef>
                  <a:spcPts val="1200"/>
                </a:spcBef>
              </a:pPr>
              <a:r>
                <a:rPr lang="hr-HR" sz="1600" noProof="1">
                  <a:latin typeface="Cambria" panose="02040503050406030204" pitchFamily="18" charset="0"/>
                  <a:ea typeface="Cambria" panose="02040503050406030204" pitchFamily="18" charset="0"/>
                </a:rPr>
                <a:t>2) Unutarnje službe lokalne uprave provjeravaju izvedivost i usklađenost s kriterijima</a:t>
              </a:r>
            </a:p>
            <a:p>
              <a:pPr algn="just">
                <a:spcBef>
                  <a:spcPts val="1200"/>
                </a:spcBef>
              </a:pPr>
              <a:endParaRPr lang="ru-RU" sz="1600" noProof="1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spcBef>
                  <a:spcPts val="1200"/>
                </a:spcBef>
              </a:pPr>
              <a:r>
                <a:rPr lang="hr-HR" sz="1600" noProof="1">
                  <a:latin typeface="Cambria" panose="02040503050406030204" pitchFamily="18" charset="0"/>
                  <a:ea typeface="Cambria" panose="02040503050406030204" pitchFamily="18" charset="0"/>
                </a:rPr>
                <a:t>3) Za odbijene prijedloge/projekte šalju se pojedinačne obavijesti koje navode razlog odbijanja (na e-adrese koje su naveli sponzori).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8256-A2A1-4E34-8EC7-EE303C762559}"/>
                </a:ext>
              </a:extLst>
            </p:cNvPr>
            <p:cNvSpPr txBox="1"/>
            <p:nvPr/>
          </p:nvSpPr>
          <p:spPr>
            <a:xfrm>
              <a:off x="1763591" y="2704737"/>
              <a:ext cx="2293181" cy="323868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/>
              <a:r>
                <a:rPr lang="hr-HR" sz="2000" b="1" noProof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Vijeće za odabir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69027" y="514755"/>
            <a:ext cx="3558849" cy="744505"/>
            <a:chOff x="8554309" y="446120"/>
            <a:chExt cx="3558849" cy="744505"/>
          </a:xfrm>
        </p:grpSpPr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37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34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52FF837-7EA8-470E-AC64-F9CEB48C31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0000" l="4883" r="93848">
                        <a14:foregroundMark x1="38184" y1="11875" x2="43457" y2="8906"/>
                        <a14:foregroundMark x1="55957" y1="7656" x2="60938" y2="8438"/>
                        <a14:foregroundMark x1="53809" y1="8125" x2="54102" y2="5625"/>
                        <a14:foregroundMark x1="7910" y1="36250" x2="9961" y2="35156"/>
                        <a14:foregroundMark x1="5859" y1="32344" x2="4980" y2="40156"/>
                        <a14:foregroundMark x1="20020" y1="20156" x2="19043" y2="15937"/>
                        <a14:foregroundMark x1="34668" y1="9531" x2="39453" y2="5313"/>
                        <a14:foregroundMark x1="39453" y1="5313" x2="35840" y2="5781"/>
                        <a14:foregroundMark x1="90527" y1="33750" x2="93848" y2="36563"/>
                        <a14:foregroundMark x1="53320" y1="8125" x2="58887" y2="5781"/>
                        <a14:foregroundMark x1="35547" y1="9844" x2="39746" y2="6719"/>
                        <a14:foregroundMark x1="39746" y1="6719" x2="40039" y2="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61" y="1122749"/>
            <a:ext cx="2939672" cy="183729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54478" y="5459634"/>
            <a:ext cx="5164932" cy="958990"/>
            <a:chOff x="66675" y="5731061"/>
            <a:chExt cx="5164932" cy="95899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95211" y="5878562"/>
              <a:ext cx="2435132" cy="550297"/>
            </a:xfrm>
            <a:prstGeom prst="roundRect">
              <a:avLst>
                <a:gd name="adj" fmla="val 25322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66675" y="5987942"/>
              <a:ext cx="2842425" cy="622408"/>
            </a:xfrm>
            <a:prstGeom prst="roundRect">
              <a:avLst>
                <a:gd name="adj" fmla="val 35707"/>
              </a:avLst>
            </a:prstGeom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233949" y="5743585"/>
              <a:ext cx="322523" cy="353674"/>
            </a:xfrm>
            <a:prstGeom prst="roundRect">
              <a:avLst>
                <a:gd name="adj" fmla="val 35707"/>
              </a:avLst>
            </a:prstGeom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830344" y="6022847"/>
              <a:ext cx="0" cy="5130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Скругленный прямоугольник 89"/>
            <p:cNvSpPr/>
            <p:nvPr/>
          </p:nvSpPr>
          <p:spPr>
            <a:xfrm>
              <a:off x="2831933" y="6381825"/>
              <a:ext cx="2027405" cy="308226"/>
            </a:xfrm>
            <a:prstGeom prst="roundRect">
              <a:avLst>
                <a:gd name="adj" fmla="val 25322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2851358" y="6226253"/>
              <a:ext cx="2380249" cy="390215"/>
            </a:xfrm>
            <a:prstGeom prst="roundRect">
              <a:avLst>
                <a:gd name="adj" fmla="val 35707"/>
              </a:avLst>
            </a:prstGeom>
            <a:ln w="3810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4864100" y="5731061"/>
              <a:ext cx="0" cy="8868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3092323" y="5766779"/>
              <a:ext cx="1570859" cy="796098"/>
              <a:chOff x="6437826" y="2003467"/>
              <a:chExt cx="2215426" cy="1208078"/>
            </a:xfrm>
          </p:grpSpPr>
          <p:grpSp>
            <p:nvGrpSpPr>
              <p:cNvPr id="55" name="Group 52">
                <a:extLst>
                  <a:ext uri="{FF2B5EF4-FFF2-40B4-BE49-F238E27FC236}">
                    <a16:creationId xmlns:a16="http://schemas.microsoft.com/office/drawing/2014/main" id="{50DACCF5-4277-4D47-9260-9B231285526D}"/>
                  </a:ext>
                </a:extLst>
              </p:cNvPr>
              <p:cNvGrpSpPr/>
              <p:nvPr/>
            </p:nvGrpSpPr>
            <p:grpSpPr>
              <a:xfrm>
                <a:off x="6437826" y="2003467"/>
                <a:ext cx="2215426" cy="1208078"/>
                <a:chOff x="4098364" y="1571764"/>
                <a:chExt cx="7301609" cy="4397082"/>
              </a:xfrm>
            </p:grpSpPr>
            <p:grpSp>
              <p:nvGrpSpPr>
                <p:cNvPr id="58" name="Graphic 55">
                  <a:extLst>
                    <a:ext uri="{FF2B5EF4-FFF2-40B4-BE49-F238E27FC236}">
                      <a16:creationId xmlns:a16="http://schemas.microsoft.com/office/drawing/2014/main" id="{C6A348CC-87AE-4B00-B02A-4EBC469E30DD}"/>
                    </a:ext>
                  </a:extLst>
                </p:cNvPr>
                <p:cNvGrpSpPr/>
                <p:nvPr/>
              </p:nvGrpSpPr>
              <p:grpSpPr>
                <a:xfrm>
                  <a:off x="4910815" y="1571764"/>
                  <a:ext cx="5616422" cy="3644404"/>
                  <a:chOff x="5769768" y="3217068"/>
                  <a:chExt cx="651510" cy="422754"/>
                </a:xfrm>
              </p:grpSpPr>
              <p:sp>
                <p:nvSpPr>
                  <p:cNvPr id="84" name="Freeform: Shape 78">
                    <a:extLst>
                      <a:ext uri="{FF2B5EF4-FFF2-40B4-BE49-F238E27FC236}">
                        <a16:creationId xmlns:a16="http://schemas.microsoft.com/office/drawing/2014/main" id="{FB8C5B08-A7D9-4BC0-857B-C820C9C1DE1F}"/>
                      </a:ext>
                    </a:extLst>
                  </p:cNvPr>
                  <p:cNvSpPr/>
                  <p:nvPr/>
                </p:nvSpPr>
                <p:spPr>
                  <a:xfrm>
                    <a:off x="5769768" y="3217068"/>
                    <a:ext cx="647700" cy="419100"/>
                  </a:xfrm>
                  <a:custGeom>
                    <a:avLst/>
                    <a:gdLst>
                      <a:gd name="connsiteX0" fmla="*/ 639604 w 647700"/>
                      <a:gd name="connsiteY0" fmla="*/ 417671 h 419100"/>
                      <a:gd name="connsiteX1" fmla="*/ 14764 w 647700"/>
                      <a:gd name="connsiteY1" fmla="*/ 417671 h 419100"/>
                      <a:gd name="connsiteX2" fmla="*/ 7144 w 647700"/>
                      <a:gd name="connsiteY2" fmla="*/ 410051 h 419100"/>
                      <a:gd name="connsiteX3" fmla="*/ 7144 w 647700"/>
                      <a:gd name="connsiteY3" fmla="*/ 38576 h 419100"/>
                      <a:gd name="connsiteX4" fmla="*/ 37624 w 647700"/>
                      <a:gd name="connsiteY4" fmla="*/ 7144 h 419100"/>
                      <a:gd name="connsiteX5" fmla="*/ 616744 w 647700"/>
                      <a:gd name="connsiteY5" fmla="*/ 7144 h 419100"/>
                      <a:gd name="connsiteX6" fmla="*/ 647224 w 647700"/>
                      <a:gd name="connsiteY6" fmla="*/ 37624 h 419100"/>
                      <a:gd name="connsiteX7" fmla="*/ 647224 w 647700"/>
                      <a:gd name="connsiteY7" fmla="*/ 409099 h 419100"/>
                      <a:gd name="connsiteX8" fmla="*/ 639604 w 647700"/>
                      <a:gd name="connsiteY8" fmla="*/ 417671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47700" h="419100">
                        <a:moveTo>
                          <a:pt x="639604" y="417671"/>
                        </a:moveTo>
                        <a:lnTo>
                          <a:pt x="14764" y="417671"/>
                        </a:lnTo>
                        <a:cubicBezTo>
                          <a:pt x="10954" y="417671"/>
                          <a:pt x="7144" y="413861"/>
                          <a:pt x="7144" y="410051"/>
                        </a:cubicBezTo>
                        <a:lnTo>
                          <a:pt x="7144" y="38576"/>
                        </a:lnTo>
                        <a:cubicBezTo>
                          <a:pt x="7144" y="20479"/>
                          <a:pt x="20479" y="7144"/>
                          <a:pt x="37624" y="7144"/>
                        </a:cubicBezTo>
                        <a:lnTo>
                          <a:pt x="616744" y="7144"/>
                        </a:lnTo>
                        <a:cubicBezTo>
                          <a:pt x="633889" y="7144"/>
                          <a:pt x="647224" y="20479"/>
                          <a:pt x="647224" y="37624"/>
                        </a:cubicBezTo>
                        <a:lnTo>
                          <a:pt x="647224" y="409099"/>
                        </a:lnTo>
                        <a:cubicBezTo>
                          <a:pt x="647224" y="413861"/>
                          <a:pt x="643414" y="417671"/>
                          <a:pt x="639604" y="417671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79">
                    <a:extLst>
                      <a:ext uri="{FF2B5EF4-FFF2-40B4-BE49-F238E27FC236}">
                        <a16:creationId xmlns:a16="http://schemas.microsoft.com/office/drawing/2014/main" id="{4D2D3122-C7DF-4A62-A10C-044AC1064A0C}"/>
                      </a:ext>
                    </a:extLst>
                  </p:cNvPr>
                  <p:cNvSpPr/>
                  <p:nvPr/>
                </p:nvSpPr>
                <p:spPr>
                  <a:xfrm>
                    <a:off x="5773578" y="3220722"/>
                    <a:ext cx="647700" cy="419100"/>
                  </a:xfrm>
                  <a:custGeom>
                    <a:avLst/>
                    <a:gdLst>
                      <a:gd name="connsiteX0" fmla="*/ 631984 w 647700"/>
                      <a:gd name="connsiteY0" fmla="*/ 412909 h 419100"/>
                      <a:gd name="connsiteX1" fmla="*/ 14764 w 647700"/>
                      <a:gd name="connsiteY1" fmla="*/ 412909 h 419100"/>
                      <a:gd name="connsiteX2" fmla="*/ 7144 w 647700"/>
                      <a:gd name="connsiteY2" fmla="*/ 405289 h 419100"/>
                      <a:gd name="connsiteX3" fmla="*/ 7144 w 647700"/>
                      <a:gd name="connsiteY3" fmla="*/ 34766 h 419100"/>
                      <a:gd name="connsiteX4" fmla="*/ 34766 w 647700"/>
                      <a:gd name="connsiteY4" fmla="*/ 7144 h 419100"/>
                      <a:gd name="connsiteX5" fmla="*/ 612934 w 647700"/>
                      <a:gd name="connsiteY5" fmla="*/ 7144 h 419100"/>
                      <a:gd name="connsiteX6" fmla="*/ 640556 w 647700"/>
                      <a:gd name="connsiteY6" fmla="*/ 34766 h 419100"/>
                      <a:gd name="connsiteX7" fmla="*/ 640556 w 647700"/>
                      <a:gd name="connsiteY7" fmla="*/ 405289 h 419100"/>
                      <a:gd name="connsiteX8" fmla="*/ 631984 w 647700"/>
                      <a:gd name="connsiteY8" fmla="*/ 412909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47700" h="419100">
                        <a:moveTo>
                          <a:pt x="631984" y="412909"/>
                        </a:moveTo>
                        <a:lnTo>
                          <a:pt x="14764" y="412909"/>
                        </a:lnTo>
                        <a:cubicBezTo>
                          <a:pt x="10954" y="412909"/>
                          <a:pt x="7144" y="409099"/>
                          <a:pt x="7144" y="405289"/>
                        </a:cubicBezTo>
                        <a:lnTo>
                          <a:pt x="7144" y="34766"/>
                        </a:lnTo>
                        <a:cubicBezTo>
                          <a:pt x="7144" y="19526"/>
                          <a:pt x="19526" y="7144"/>
                          <a:pt x="34766" y="7144"/>
                        </a:cubicBezTo>
                        <a:lnTo>
                          <a:pt x="612934" y="7144"/>
                        </a:lnTo>
                        <a:cubicBezTo>
                          <a:pt x="628174" y="7144"/>
                          <a:pt x="640556" y="19526"/>
                          <a:pt x="640556" y="34766"/>
                        </a:cubicBezTo>
                        <a:lnTo>
                          <a:pt x="640556" y="405289"/>
                        </a:lnTo>
                        <a:cubicBezTo>
                          <a:pt x="639604" y="410051"/>
                          <a:pt x="635794" y="412909"/>
                          <a:pt x="631984" y="412909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" name="Freeform: Shape 54">
                  <a:extLst>
                    <a:ext uri="{FF2B5EF4-FFF2-40B4-BE49-F238E27FC236}">
                      <a16:creationId xmlns:a16="http://schemas.microsoft.com/office/drawing/2014/main" id="{55F9786C-03AA-4361-B8B3-A9DD55FE4994}"/>
                    </a:ext>
                  </a:extLst>
                </p:cNvPr>
                <p:cNvSpPr/>
                <p:nvPr/>
              </p:nvSpPr>
              <p:spPr>
                <a:xfrm>
                  <a:off x="5130280" y="1781416"/>
                  <a:ext cx="5163280" cy="3278273"/>
                </a:xfrm>
                <a:custGeom>
                  <a:avLst/>
                  <a:gdLst>
                    <a:gd name="connsiteX0" fmla="*/ 7144 w 600075"/>
                    <a:gd name="connsiteY0" fmla="*/ 7144 h 381000"/>
                    <a:gd name="connsiteX1" fmla="*/ 597694 w 600075"/>
                    <a:gd name="connsiteY1" fmla="*/ 7144 h 381000"/>
                    <a:gd name="connsiteX2" fmla="*/ 597694 w 600075"/>
                    <a:gd name="connsiteY2" fmla="*/ 376714 h 381000"/>
                    <a:gd name="connsiteX3" fmla="*/ 7144 w 600075"/>
                    <a:gd name="connsiteY3" fmla="*/ 376714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0075" h="381000">
                      <a:moveTo>
                        <a:pt x="7144" y="7144"/>
                      </a:moveTo>
                      <a:lnTo>
                        <a:pt x="597694" y="7144"/>
                      </a:lnTo>
                      <a:lnTo>
                        <a:pt x="597694" y="376714"/>
                      </a:lnTo>
                      <a:lnTo>
                        <a:pt x="7144" y="37671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5">
                  <a:extLst>
                    <a:ext uri="{FF2B5EF4-FFF2-40B4-BE49-F238E27FC236}">
                      <a16:creationId xmlns:a16="http://schemas.microsoft.com/office/drawing/2014/main" id="{D99AD6E9-3B71-41E1-A14E-21F2F9BB05F4}"/>
                    </a:ext>
                  </a:extLst>
                </p:cNvPr>
                <p:cNvSpPr/>
                <p:nvPr/>
              </p:nvSpPr>
              <p:spPr>
                <a:xfrm>
                  <a:off x="5210103" y="5108863"/>
                  <a:ext cx="4999367" cy="245870"/>
                </a:xfrm>
                <a:custGeom>
                  <a:avLst/>
                  <a:gdLst>
                    <a:gd name="connsiteX0" fmla="*/ 553174 w 581025"/>
                    <a:gd name="connsiteY0" fmla="*/ 7144 h 28575"/>
                    <a:gd name="connsiteX1" fmla="*/ 574129 w 581025"/>
                    <a:gd name="connsiteY1" fmla="*/ 23336 h 28575"/>
                    <a:gd name="connsiteX2" fmla="*/ 574129 w 581025"/>
                    <a:gd name="connsiteY2" fmla="*/ 30004 h 28575"/>
                    <a:gd name="connsiteX3" fmla="*/ 19774 w 581025"/>
                    <a:gd name="connsiteY3" fmla="*/ 30004 h 28575"/>
                    <a:gd name="connsiteX4" fmla="*/ 8344 w 581025"/>
                    <a:gd name="connsiteY4" fmla="*/ 26194 h 28575"/>
                    <a:gd name="connsiteX5" fmla="*/ 35014 w 581025"/>
                    <a:gd name="connsiteY5" fmla="*/ 7144 h 28575"/>
                    <a:gd name="connsiteX6" fmla="*/ 553174 w 581025"/>
                    <a:gd name="connsiteY6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1025" h="28575">
                      <a:moveTo>
                        <a:pt x="553174" y="7144"/>
                      </a:moveTo>
                      <a:cubicBezTo>
                        <a:pt x="553174" y="7144"/>
                        <a:pt x="566509" y="16669"/>
                        <a:pt x="574129" y="23336"/>
                      </a:cubicBezTo>
                      <a:cubicBezTo>
                        <a:pt x="581749" y="30004"/>
                        <a:pt x="574129" y="30004"/>
                        <a:pt x="574129" y="30004"/>
                      </a:cubicBezTo>
                      <a:cubicBezTo>
                        <a:pt x="574129" y="30004"/>
                        <a:pt x="37871" y="30004"/>
                        <a:pt x="19774" y="30004"/>
                      </a:cubicBezTo>
                      <a:cubicBezTo>
                        <a:pt x="1676" y="30004"/>
                        <a:pt x="8344" y="26194"/>
                        <a:pt x="8344" y="26194"/>
                      </a:cubicBezTo>
                      <a:lnTo>
                        <a:pt x="35014" y="7144"/>
                      </a:lnTo>
                      <a:lnTo>
                        <a:pt x="553174" y="7144"/>
                      </a:lnTo>
                      <a:close/>
                    </a:path>
                  </a:pathLst>
                </a:custGeom>
                <a:solidFill>
                  <a:srgbClr val="3233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56">
                  <a:extLst>
                    <a:ext uri="{FF2B5EF4-FFF2-40B4-BE49-F238E27FC236}">
                      <a16:creationId xmlns:a16="http://schemas.microsoft.com/office/drawing/2014/main" id="{A7EBC20B-908C-46DC-A95C-F92F52C0053B}"/>
                    </a:ext>
                  </a:extLst>
                </p:cNvPr>
                <p:cNvSpPr/>
                <p:nvPr/>
              </p:nvSpPr>
              <p:spPr>
                <a:xfrm>
                  <a:off x="5403495" y="5242756"/>
                  <a:ext cx="4589582" cy="81957"/>
                </a:xfrm>
                <a:custGeom>
                  <a:avLst/>
                  <a:gdLst>
                    <a:gd name="connsiteX0" fmla="*/ 538318 w 533400"/>
                    <a:gd name="connsiteY0" fmla="*/ 3965 h 0"/>
                    <a:gd name="connsiteX1" fmla="*/ 3965 w 533400"/>
                    <a:gd name="connsiteY1" fmla="*/ 3965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3400">
                      <a:moveTo>
                        <a:pt x="538318" y="3965"/>
                      </a:moveTo>
                      <a:lnTo>
                        <a:pt x="3965" y="3965"/>
                      </a:lnTo>
                    </a:path>
                  </a:pathLst>
                </a:custGeom>
                <a:ln w="5287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57">
                  <a:extLst>
                    <a:ext uri="{FF2B5EF4-FFF2-40B4-BE49-F238E27FC236}">
                      <a16:creationId xmlns:a16="http://schemas.microsoft.com/office/drawing/2014/main" id="{1D279F42-D5D2-46CA-A806-C298791DA5D0}"/>
                    </a:ext>
                  </a:extLst>
                </p:cNvPr>
                <p:cNvSpPr/>
                <p:nvPr/>
              </p:nvSpPr>
              <p:spPr>
                <a:xfrm>
                  <a:off x="5469061" y="5201782"/>
                  <a:ext cx="4507626" cy="81957"/>
                </a:xfrm>
                <a:custGeom>
                  <a:avLst/>
                  <a:gdLst>
                    <a:gd name="connsiteX0" fmla="*/ 3965 w 523875"/>
                    <a:gd name="connsiteY0" fmla="*/ 3965 h 0"/>
                    <a:gd name="connsiteX1" fmla="*/ 524031 w 523875"/>
                    <a:gd name="connsiteY1" fmla="*/ 3965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3875">
                      <a:moveTo>
                        <a:pt x="3965" y="3965"/>
                      </a:moveTo>
                      <a:lnTo>
                        <a:pt x="524031" y="3965"/>
                      </a:lnTo>
                    </a:path>
                  </a:pathLst>
                </a:custGeom>
                <a:ln w="5287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58">
                  <a:extLst>
                    <a:ext uri="{FF2B5EF4-FFF2-40B4-BE49-F238E27FC236}">
                      <a16:creationId xmlns:a16="http://schemas.microsoft.com/office/drawing/2014/main" id="{CD650435-A068-4599-8E8B-A866D64B195F}"/>
                    </a:ext>
                  </a:extLst>
                </p:cNvPr>
                <p:cNvSpPr/>
                <p:nvPr/>
              </p:nvSpPr>
              <p:spPr>
                <a:xfrm>
                  <a:off x="5354321" y="5291930"/>
                  <a:ext cx="4753496" cy="81957"/>
                </a:xfrm>
                <a:custGeom>
                  <a:avLst/>
                  <a:gdLst>
                    <a:gd name="connsiteX0" fmla="*/ 550701 w 552450"/>
                    <a:gd name="connsiteY0" fmla="*/ 3965 h 0"/>
                    <a:gd name="connsiteX1" fmla="*/ 3965 w 552450"/>
                    <a:gd name="connsiteY1" fmla="*/ 3965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52450">
                      <a:moveTo>
                        <a:pt x="550701" y="3965"/>
                      </a:moveTo>
                      <a:lnTo>
                        <a:pt x="3965" y="3965"/>
                      </a:lnTo>
                    </a:path>
                  </a:pathLst>
                </a:custGeom>
                <a:ln w="5287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59">
                  <a:extLst>
                    <a:ext uri="{FF2B5EF4-FFF2-40B4-BE49-F238E27FC236}">
                      <a16:creationId xmlns:a16="http://schemas.microsoft.com/office/drawing/2014/main" id="{3DA23AEF-39D8-4943-90D7-DB2A3259F6E6}"/>
                    </a:ext>
                  </a:extLst>
                </p:cNvPr>
                <p:cNvSpPr/>
                <p:nvPr/>
              </p:nvSpPr>
              <p:spPr>
                <a:xfrm>
                  <a:off x="5424729" y="5180579"/>
                  <a:ext cx="4343712" cy="81957"/>
                </a:xfrm>
                <a:custGeom>
                  <a:avLst/>
                  <a:gdLst>
                    <a:gd name="connsiteX0" fmla="*/ 1586 w 504825"/>
                    <a:gd name="connsiteY0" fmla="*/ 1586 h 0"/>
                    <a:gd name="connsiteX1" fmla="*/ 511173 w 504825"/>
                    <a:gd name="connsiteY1" fmla="*/ 1586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4825">
                      <a:moveTo>
                        <a:pt x="1586" y="1586"/>
                      </a:moveTo>
                      <a:lnTo>
                        <a:pt x="511173" y="1586"/>
                      </a:lnTo>
                    </a:path>
                  </a:pathLst>
                </a:custGeom>
                <a:ln w="2115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0">
                  <a:extLst>
                    <a:ext uri="{FF2B5EF4-FFF2-40B4-BE49-F238E27FC236}">
                      <a16:creationId xmlns:a16="http://schemas.microsoft.com/office/drawing/2014/main" id="{CC220AE7-9254-4918-8929-74AE4072CF90}"/>
                    </a:ext>
                  </a:extLst>
                </p:cNvPr>
                <p:cNvSpPr/>
                <p:nvPr/>
              </p:nvSpPr>
              <p:spPr>
                <a:xfrm>
                  <a:off x="5269602" y="5117063"/>
                  <a:ext cx="4917410" cy="245870"/>
                </a:xfrm>
                <a:custGeom>
                  <a:avLst/>
                  <a:gdLst>
                    <a:gd name="connsiteX0" fmla="*/ 32861 w 571500"/>
                    <a:gd name="connsiteY0" fmla="*/ 7144 h 28575"/>
                    <a:gd name="connsiteX1" fmla="*/ 7144 w 571500"/>
                    <a:gd name="connsiteY1" fmla="*/ 26194 h 28575"/>
                    <a:gd name="connsiteX2" fmla="*/ 566261 w 571500"/>
                    <a:gd name="connsiteY2" fmla="*/ 26194 h 28575"/>
                    <a:gd name="connsiteX3" fmla="*/ 541496 w 571500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0" h="28575">
                      <a:moveTo>
                        <a:pt x="32861" y="7144"/>
                      </a:moveTo>
                      <a:lnTo>
                        <a:pt x="7144" y="26194"/>
                      </a:lnTo>
                      <a:lnTo>
                        <a:pt x="566261" y="26194"/>
                      </a:lnTo>
                      <a:lnTo>
                        <a:pt x="541496" y="7144"/>
                      </a:lnTo>
                      <a:close/>
                    </a:path>
                  </a:pathLst>
                </a:custGeom>
                <a:solidFill>
                  <a:srgbClr val="323334">
                    <a:alpha val="56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1">
                  <a:extLst>
                    <a:ext uri="{FF2B5EF4-FFF2-40B4-BE49-F238E27FC236}">
                      <a16:creationId xmlns:a16="http://schemas.microsoft.com/office/drawing/2014/main" id="{8610B451-8D01-4DE1-AABE-5BAB6D216453}"/>
                    </a:ext>
                  </a:extLst>
                </p:cNvPr>
                <p:cNvSpPr/>
                <p:nvPr/>
              </p:nvSpPr>
              <p:spPr>
                <a:xfrm>
                  <a:off x="4105815" y="5559062"/>
                  <a:ext cx="7294158" cy="409784"/>
                </a:xfrm>
                <a:custGeom>
                  <a:avLst/>
                  <a:gdLst>
                    <a:gd name="connsiteX0" fmla="*/ 842486 w 847725"/>
                    <a:gd name="connsiteY0" fmla="*/ 30069 h 47625"/>
                    <a:gd name="connsiteX1" fmla="*/ 830104 w 847725"/>
                    <a:gd name="connsiteY1" fmla="*/ 44357 h 47625"/>
                    <a:gd name="connsiteX2" fmla="*/ 41434 w 847725"/>
                    <a:gd name="connsiteY2" fmla="*/ 44357 h 47625"/>
                    <a:gd name="connsiteX3" fmla="*/ 20479 w 847725"/>
                    <a:gd name="connsiteY3" fmla="*/ 43404 h 47625"/>
                    <a:gd name="connsiteX4" fmla="*/ 7144 w 847725"/>
                    <a:gd name="connsiteY4" fmla="*/ 29117 h 47625"/>
                    <a:gd name="connsiteX5" fmla="*/ 7144 w 847725"/>
                    <a:gd name="connsiteY5" fmla="*/ 9114 h 47625"/>
                    <a:gd name="connsiteX6" fmla="*/ 9049 w 847725"/>
                    <a:gd name="connsiteY6" fmla="*/ 9114 h 47625"/>
                    <a:gd name="connsiteX7" fmla="*/ 27146 w 847725"/>
                    <a:gd name="connsiteY7" fmla="*/ 9114 h 47625"/>
                    <a:gd name="connsiteX8" fmla="*/ 752951 w 847725"/>
                    <a:gd name="connsiteY8" fmla="*/ 7209 h 47625"/>
                    <a:gd name="connsiteX9" fmla="*/ 842486 w 847725"/>
                    <a:gd name="connsiteY9" fmla="*/ 7209 h 47625"/>
                    <a:gd name="connsiteX10" fmla="*/ 842486 w 847725"/>
                    <a:gd name="connsiteY10" fmla="*/ 7209 h 47625"/>
                    <a:gd name="connsiteX11" fmla="*/ 842486 w 847725"/>
                    <a:gd name="connsiteY11" fmla="*/ 3006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7725" h="47625">
                      <a:moveTo>
                        <a:pt x="842486" y="30069"/>
                      </a:moveTo>
                      <a:cubicBezTo>
                        <a:pt x="842486" y="44357"/>
                        <a:pt x="830104" y="44357"/>
                        <a:pt x="830104" y="44357"/>
                      </a:cubicBezTo>
                      <a:cubicBezTo>
                        <a:pt x="830104" y="44357"/>
                        <a:pt x="71914" y="44357"/>
                        <a:pt x="41434" y="44357"/>
                      </a:cubicBezTo>
                      <a:cubicBezTo>
                        <a:pt x="31909" y="44357"/>
                        <a:pt x="25241" y="44357"/>
                        <a:pt x="20479" y="43404"/>
                      </a:cubicBezTo>
                      <a:cubicBezTo>
                        <a:pt x="12859" y="42452"/>
                        <a:pt x="7144" y="36737"/>
                        <a:pt x="7144" y="29117"/>
                      </a:cubicBezTo>
                      <a:lnTo>
                        <a:pt x="7144" y="9114"/>
                      </a:lnTo>
                      <a:lnTo>
                        <a:pt x="9049" y="9114"/>
                      </a:lnTo>
                      <a:lnTo>
                        <a:pt x="27146" y="9114"/>
                      </a:lnTo>
                      <a:lnTo>
                        <a:pt x="752951" y="7209"/>
                      </a:lnTo>
                      <a:lnTo>
                        <a:pt x="842486" y="7209"/>
                      </a:lnTo>
                      <a:lnTo>
                        <a:pt x="842486" y="7209"/>
                      </a:lnTo>
                      <a:cubicBezTo>
                        <a:pt x="841534" y="6257"/>
                        <a:pt x="842486" y="15782"/>
                        <a:pt x="842486" y="30069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2">
                  <a:extLst>
                    <a:ext uri="{FF2B5EF4-FFF2-40B4-BE49-F238E27FC236}">
                      <a16:creationId xmlns:a16="http://schemas.microsoft.com/office/drawing/2014/main" id="{0CD663B3-3FAF-428B-900D-128AFD56A199}"/>
                    </a:ext>
                  </a:extLst>
                </p:cNvPr>
                <p:cNvSpPr/>
                <p:nvPr/>
              </p:nvSpPr>
              <p:spPr>
                <a:xfrm>
                  <a:off x="4098364" y="5051498"/>
                  <a:ext cx="7294158" cy="655655"/>
                </a:xfrm>
                <a:custGeom>
                  <a:avLst/>
                  <a:gdLst>
                    <a:gd name="connsiteX0" fmla="*/ 827161 w 847725"/>
                    <a:gd name="connsiteY0" fmla="*/ 70009 h 76200"/>
                    <a:gd name="connsiteX1" fmla="*/ 753818 w 847725"/>
                    <a:gd name="connsiteY1" fmla="*/ 70009 h 76200"/>
                    <a:gd name="connsiteX2" fmla="*/ 24203 w 847725"/>
                    <a:gd name="connsiteY2" fmla="*/ 70009 h 76200"/>
                    <a:gd name="connsiteX3" fmla="*/ 17535 w 847725"/>
                    <a:gd name="connsiteY3" fmla="*/ 70009 h 76200"/>
                    <a:gd name="connsiteX4" fmla="*/ 8010 w 847725"/>
                    <a:gd name="connsiteY4" fmla="*/ 67151 h 76200"/>
                    <a:gd name="connsiteX5" fmla="*/ 13725 w 847725"/>
                    <a:gd name="connsiteY5" fmla="*/ 58579 h 76200"/>
                    <a:gd name="connsiteX6" fmla="*/ 97545 w 847725"/>
                    <a:gd name="connsiteY6" fmla="*/ 9049 h 76200"/>
                    <a:gd name="connsiteX7" fmla="*/ 101355 w 847725"/>
                    <a:gd name="connsiteY7" fmla="*/ 7144 h 76200"/>
                    <a:gd name="connsiteX8" fmla="*/ 739531 w 847725"/>
                    <a:gd name="connsiteY8" fmla="*/ 7144 h 76200"/>
                    <a:gd name="connsiteX9" fmla="*/ 742388 w 847725"/>
                    <a:gd name="connsiteY9" fmla="*/ 8096 h 76200"/>
                    <a:gd name="connsiteX10" fmla="*/ 746198 w 847725"/>
                    <a:gd name="connsiteY10" fmla="*/ 9049 h 76200"/>
                    <a:gd name="connsiteX11" fmla="*/ 747150 w 847725"/>
                    <a:gd name="connsiteY11" fmla="*/ 9049 h 76200"/>
                    <a:gd name="connsiteX12" fmla="*/ 757628 w 847725"/>
                    <a:gd name="connsiteY12" fmla="*/ 14764 h 76200"/>
                    <a:gd name="connsiteX13" fmla="*/ 840496 w 847725"/>
                    <a:gd name="connsiteY13" fmla="*/ 62389 h 76200"/>
                    <a:gd name="connsiteX14" fmla="*/ 842400 w 847725"/>
                    <a:gd name="connsiteY14" fmla="*/ 65246 h 76200"/>
                    <a:gd name="connsiteX15" fmla="*/ 827161 w 847725"/>
                    <a:gd name="connsiteY15" fmla="*/ 7000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47725" h="76200">
                      <a:moveTo>
                        <a:pt x="827161" y="70009"/>
                      </a:moveTo>
                      <a:cubicBezTo>
                        <a:pt x="823350" y="70009"/>
                        <a:pt x="795728" y="70009"/>
                        <a:pt x="753818" y="70009"/>
                      </a:cubicBezTo>
                      <a:cubicBezTo>
                        <a:pt x="566175" y="70009"/>
                        <a:pt x="85163" y="70009"/>
                        <a:pt x="24203" y="70009"/>
                      </a:cubicBezTo>
                      <a:cubicBezTo>
                        <a:pt x="20393" y="70009"/>
                        <a:pt x="17535" y="70009"/>
                        <a:pt x="17535" y="70009"/>
                      </a:cubicBezTo>
                      <a:cubicBezTo>
                        <a:pt x="17535" y="70009"/>
                        <a:pt x="10868" y="70009"/>
                        <a:pt x="8010" y="67151"/>
                      </a:cubicBezTo>
                      <a:cubicBezTo>
                        <a:pt x="6105" y="65246"/>
                        <a:pt x="7058" y="63341"/>
                        <a:pt x="13725" y="58579"/>
                      </a:cubicBezTo>
                      <a:cubicBezTo>
                        <a:pt x="27060" y="49054"/>
                        <a:pt x="82305" y="17621"/>
                        <a:pt x="97545" y="9049"/>
                      </a:cubicBezTo>
                      <a:cubicBezTo>
                        <a:pt x="100403" y="8096"/>
                        <a:pt x="101355" y="7144"/>
                        <a:pt x="101355" y="7144"/>
                      </a:cubicBezTo>
                      <a:lnTo>
                        <a:pt x="739531" y="7144"/>
                      </a:lnTo>
                      <a:cubicBezTo>
                        <a:pt x="739531" y="7144"/>
                        <a:pt x="740483" y="7144"/>
                        <a:pt x="742388" y="8096"/>
                      </a:cubicBezTo>
                      <a:cubicBezTo>
                        <a:pt x="743340" y="8096"/>
                        <a:pt x="744293" y="9049"/>
                        <a:pt x="746198" y="9049"/>
                      </a:cubicBezTo>
                      <a:cubicBezTo>
                        <a:pt x="746198" y="9049"/>
                        <a:pt x="746198" y="9049"/>
                        <a:pt x="747150" y="9049"/>
                      </a:cubicBezTo>
                      <a:cubicBezTo>
                        <a:pt x="750008" y="10001"/>
                        <a:pt x="753818" y="11906"/>
                        <a:pt x="757628" y="14764"/>
                      </a:cubicBezTo>
                      <a:cubicBezTo>
                        <a:pt x="770963" y="23336"/>
                        <a:pt x="840496" y="62389"/>
                        <a:pt x="840496" y="62389"/>
                      </a:cubicBezTo>
                      <a:cubicBezTo>
                        <a:pt x="840496" y="62389"/>
                        <a:pt x="842400" y="63341"/>
                        <a:pt x="842400" y="65246"/>
                      </a:cubicBezTo>
                      <a:cubicBezTo>
                        <a:pt x="844306" y="67151"/>
                        <a:pt x="842400" y="70009"/>
                        <a:pt x="827161" y="70009"/>
                      </a:cubicBezTo>
                      <a:close/>
                    </a:path>
                  </a:pathLst>
                </a:custGeom>
                <a:solidFill>
                  <a:srgbClr val="9DA4A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3">
                  <a:extLst>
                    <a:ext uri="{FF2B5EF4-FFF2-40B4-BE49-F238E27FC236}">
                      <a16:creationId xmlns:a16="http://schemas.microsoft.com/office/drawing/2014/main" id="{985A6280-62ED-4C4E-9AE5-231E0F58025C}"/>
                    </a:ext>
                  </a:extLst>
                </p:cNvPr>
                <p:cNvSpPr/>
                <p:nvPr/>
              </p:nvSpPr>
              <p:spPr>
                <a:xfrm>
                  <a:off x="6803481" y="5354734"/>
                  <a:ext cx="1868616" cy="245870"/>
                </a:xfrm>
                <a:custGeom>
                  <a:avLst/>
                  <a:gdLst>
                    <a:gd name="connsiteX0" fmla="*/ 23187 w 209550"/>
                    <a:gd name="connsiteY0" fmla="*/ 7144 h 28575"/>
                    <a:gd name="connsiteX1" fmla="*/ 12710 w 209550"/>
                    <a:gd name="connsiteY1" fmla="*/ 12859 h 28575"/>
                    <a:gd name="connsiteX2" fmla="*/ 7947 w 209550"/>
                    <a:gd name="connsiteY2" fmla="*/ 19526 h 28575"/>
                    <a:gd name="connsiteX3" fmla="*/ 21282 w 209550"/>
                    <a:gd name="connsiteY3" fmla="*/ 25241 h 28575"/>
                    <a:gd name="connsiteX4" fmla="*/ 111770 w 209550"/>
                    <a:gd name="connsiteY4" fmla="*/ 25241 h 28575"/>
                    <a:gd name="connsiteX5" fmla="*/ 111770 w 209550"/>
                    <a:gd name="connsiteY5" fmla="*/ 25241 h 28575"/>
                    <a:gd name="connsiteX6" fmla="*/ 195590 w 209550"/>
                    <a:gd name="connsiteY6" fmla="*/ 25241 h 28575"/>
                    <a:gd name="connsiteX7" fmla="*/ 208925 w 209550"/>
                    <a:gd name="connsiteY7" fmla="*/ 19526 h 28575"/>
                    <a:gd name="connsiteX8" fmla="*/ 204162 w 209550"/>
                    <a:gd name="connsiteY8" fmla="*/ 12859 h 28575"/>
                    <a:gd name="connsiteX9" fmla="*/ 193685 w 209550"/>
                    <a:gd name="connsiteY9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28575">
                      <a:moveTo>
                        <a:pt x="23187" y="7144"/>
                      </a:moveTo>
                      <a:cubicBezTo>
                        <a:pt x="19377" y="7144"/>
                        <a:pt x="15567" y="9049"/>
                        <a:pt x="12710" y="12859"/>
                      </a:cubicBezTo>
                      <a:lnTo>
                        <a:pt x="7947" y="19526"/>
                      </a:lnTo>
                      <a:cubicBezTo>
                        <a:pt x="7947" y="19526"/>
                        <a:pt x="2232" y="26194"/>
                        <a:pt x="21282" y="25241"/>
                      </a:cubicBezTo>
                      <a:cubicBezTo>
                        <a:pt x="30807" y="25241"/>
                        <a:pt x="72717" y="25241"/>
                        <a:pt x="111770" y="25241"/>
                      </a:cubicBezTo>
                      <a:lnTo>
                        <a:pt x="111770" y="25241"/>
                      </a:lnTo>
                      <a:cubicBezTo>
                        <a:pt x="148917" y="25241"/>
                        <a:pt x="187017" y="25241"/>
                        <a:pt x="195590" y="25241"/>
                      </a:cubicBezTo>
                      <a:cubicBezTo>
                        <a:pt x="213687" y="26194"/>
                        <a:pt x="208925" y="19526"/>
                        <a:pt x="208925" y="19526"/>
                      </a:cubicBezTo>
                      <a:lnTo>
                        <a:pt x="204162" y="12859"/>
                      </a:lnTo>
                      <a:cubicBezTo>
                        <a:pt x="202257" y="9049"/>
                        <a:pt x="198447" y="7144"/>
                        <a:pt x="193685" y="7144"/>
                      </a:cubicBezTo>
                    </a:path>
                  </a:pathLst>
                </a:custGeom>
                <a:solidFill>
                  <a:srgbClr val="70757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4">
                  <a:extLst>
                    <a:ext uri="{FF2B5EF4-FFF2-40B4-BE49-F238E27FC236}">
                      <a16:creationId xmlns:a16="http://schemas.microsoft.com/office/drawing/2014/main" id="{9FCA755E-20F2-4E5F-97EF-A0D29504C1AB}"/>
                    </a:ext>
                  </a:extLst>
                </p:cNvPr>
                <p:cNvSpPr/>
                <p:nvPr/>
              </p:nvSpPr>
              <p:spPr>
                <a:xfrm>
                  <a:off x="5179454" y="5125255"/>
                  <a:ext cx="4917410" cy="245870"/>
                </a:xfrm>
                <a:custGeom>
                  <a:avLst/>
                  <a:gdLst>
                    <a:gd name="connsiteX0" fmla="*/ 566261 w 571500"/>
                    <a:gd name="connsiteY0" fmla="*/ 30004 h 28575"/>
                    <a:gd name="connsiteX1" fmla="*/ 7144 w 571500"/>
                    <a:gd name="connsiteY1" fmla="*/ 30004 h 28575"/>
                    <a:gd name="connsiteX2" fmla="*/ 28099 w 571500"/>
                    <a:gd name="connsiteY2" fmla="*/ 7144 h 28575"/>
                    <a:gd name="connsiteX3" fmla="*/ 543401 w 571500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0" h="28575">
                      <a:moveTo>
                        <a:pt x="566261" y="30004"/>
                      </a:moveTo>
                      <a:lnTo>
                        <a:pt x="7144" y="30004"/>
                      </a:lnTo>
                      <a:lnTo>
                        <a:pt x="28099" y="7144"/>
                      </a:lnTo>
                      <a:lnTo>
                        <a:pt x="543401" y="7144"/>
                      </a:lnTo>
                      <a:close/>
                    </a:path>
                  </a:pathLst>
                </a:custGeom>
                <a:solidFill>
                  <a:srgbClr val="575A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65">
                  <a:extLst>
                    <a:ext uri="{FF2B5EF4-FFF2-40B4-BE49-F238E27FC236}">
                      <a16:creationId xmlns:a16="http://schemas.microsoft.com/office/drawing/2014/main" id="{7D9BF787-E9FD-45C2-8699-CC4D18319623}"/>
                    </a:ext>
                  </a:extLst>
                </p:cNvPr>
                <p:cNvSpPr/>
                <p:nvPr/>
              </p:nvSpPr>
              <p:spPr>
                <a:xfrm>
                  <a:off x="5146671" y="5125255"/>
                  <a:ext cx="4917410" cy="245870"/>
                </a:xfrm>
                <a:custGeom>
                  <a:avLst/>
                  <a:gdLst>
                    <a:gd name="connsiteX0" fmla="*/ 571024 w 571500"/>
                    <a:gd name="connsiteY0" fmla="*/ 30004 h 28575"/>
                    <a:gd name="connsiteX1" fmla="*/ 7144 w 571500"/>
                    <a:gd name="connsiteY1" fmla="*/ 30004 h 28575"/>
                    <a:gd name="connsiteX2" fmla="*/ 28099 w 571500"/>
                    <a:gd name="connsiteY2" fmla="*/ 7144 h 28575"/>
                    <a:gd name="connsiteX3" fmla="*/ 548164 w 571500"/>
                    <a:gd name="connsiteY3" fmla="*/ 714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0" h="28575">
                      <a:moveTo>
                        <a:pt x="571024" y="30004"/>
                      </a:moveTo>
                      <a:lnTo>
                        <a:pt x="7144" y="30004"/>
                      </a:lnTo>
                      <a:lnTo>
                        <a:pt x="28099" y="7144"/>
                      </a:lnTo>
                      <a:lnTo>
                        <a:pt x="548164" y="7144"/>
                      </a:lnTo>
                      <a:close/>
                    </a:path>
                  </a:pathLst>
                </a:custGeom>
                <a:solidFill>
                  <a:srgbClr val="575A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66">
                  <a:extLst>
                    <a:ext uri="{FF2B5EF4-FFF2-40B4-BE49-F238E27FC236}">
                      <a16:creationId xmlns:a16="http://schemas.microsoft.com/office/drawing/2014/main" id="{E59007C5-F4E6-4624-B28D-97D41596E091}"/>
                    </a:ext>
                  </a:extLst>
                </p:cNvPr>
                <p:cNvSpPr/>
                <p:nvPr/>
              </p:nvSpPr>
              <p:spPr>
                <a:xfrm>
                  <a:off x="7022398" y="1844838"/>
                  <a:ext cx="3271162" cy="3198464"/>
                </a:xfrm>
                <a:custGeom>
                  <a:avLst/>
                  <a:gdLst>
                    <a:gd name="connsiteX0" fmla="*/ 2567127 w 4009217"/>
                    <a:gd name="connsiteY0" fmla="*/ 30683 h 4295590"/>
                    <a:gd name="connsiteX1" fmla="*/ 3798529 w 4009217"/>
                    <a:gd name="connsiteY1" fmla="*/ 30683 h 4295590"/>
                    <a:gd name="connsiteX2" fmla="*/ 4007172 w 4009217"/>
                    <a:gd name="connsiteY2" fmla="*/ 272054 h 4295590"/>
                    <a:gd name="connsiteX3" fmla="*/ 3998990 w 4009217"/>
                    <a:gd name="connsiteY3" fmla="*/ 4268999 h 4295590"/>
                    <a:gd name="connsiteX4" fmla="*/ 30683 w 4009217"/>
                    <a:gd name="connsiteY4" fmla="*/ 4268999 h 4295590"/>
                    <a:gd name="connsiteX0" fmla="*/ 2536444 w 3976489"/>
                    <a:gd name="connsiteY0" fmla="*/ 0 h 4238316"/>
                    <a:gd name="connsiteX1" fmla="*/ 3976489 w 3976489"/>
                    <a:gd name="connsiteY1" fmla="*/ 241371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536444 w 3976489"/>
                    <a:gd name="connsiteY0" fmla="*/ 0 h 4238316"/>
                    <a:gd name="connsiteX1" fmla="*/ 3976489 w 3976489"/>
                    <a:gd name="connsiteY1" fmla="*/ 213683 h 4238316"/>
                    <a:gd name="connsiteX2" fmla="*/ 3968307 w 3976489"/>
                    <a:gd name="connsiteY2" fmla="*/ 4238316 h 4238316"/>
                    <a:gd name="connsiteX3" fmla="*/ 0 w 3976489"/>
                    <a:gd name="connsiteY3" fmla="*/ 4238316 h 4238316"/>
                    <a:gd name="connsiteX0" fmla="*/ 2473335 w 3976489"/>
                    <a:gd name="connsiteY0" fmla="*/ 0 h 4035268"/>
                    <a:gd name="connsiteX1" fmla="*/ 3976489 w 3976489"/>
                    <a:gd name="connsiteY1" fmla="*/ 10635 h 4035268"/>
                    <a:gd name="connsiteX2" fmla="*/ 3968307 w 3976489"/>
                    <a:gd name="connsiteY2" fmla="*/ 4035268 h 4035268"/>
                    <a:gd name="connsiteX3" fmla="*/ 0 w 3976489"/>
                    <a:gd name="connsiteY3" fmla="*/ 4035268 h 4035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6489" h="4035268">
                      <a:moveTo>
                        <a:pt x="2473335" y="0"/>
                      </a:moveTo>
                      <a:lnTo>
                        <a:pt x="3976489" y="10635"/>
                      </a:lnTo>
                      <a:cubicBezTo>
                        <a:pt x="3973762" y="1342950"/>
                        <a:pt x="3971034" y="2702953"/>
                        <a:pt x="3968307" y="4035268"/>
                      </a:cubicBezTo>
                      <a:lnTo>
                        <a:pt x="0" y="4035268"/>
                      </a:lnTo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73" name="Group 67">
                  <a:extLst>
                    <a:ext uri="{FF2B5EF4-FFF2-40B4-BE49-F238E27FC236}">
                      <a16:creationId xmlns:a16="http://schemas.microsoft.com/office/drawing/2014/main" id="{0EF9EC2D-32F5-4BF5-A6D8-4A3F22B801C2}"/>
                    </a:ext>
                  </a:extLst>
                </p:cNvPr>
                <p:cNvGrpSpPr/>
                <p:nvPr/>
              </p:nvGrpSpPr>
              <p:grpSpPr>
                <a:xfrm>
                  <a:off x="5370712" y="5206368"/>
                  <a:ext cx="4572000" cy="149296"/>
                  <a:chOff x="5370712" y="5206368"/>
                  <a:chExt cx="4572000" cy="149296"/>
                </a:xfrm>
              </p:grpSpPr>
              <p:sp>
                <p:nvSpPr>
                  <p:cNvPr id="80" name="Rectangle 74">
                    <a:extLst>
                      <a:ext uri="{FF2B5EF4-FFF2-40B4-BE49-F238E27FC236}">
                        <a16:creationId xmlns:a16="http://schemas.microsoft.com/office/drawing/2014/main" id="{DF627FD7-DCD0-4CEC-8EDE-BD7067A7092D}"/>
                      </a:ext>
                    </a:extLst>
                  </p:cNvPr>
                  <p:cNvSpPr/>
                  <p:nvPr/>
                </p:nvSpPr>
                <p:spPr>
                  <a:xfrm>
                    <a:off x="5370712" y="5337376"/>
                    <a:ext cx="457200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75">
                    <a:extLst>
                      <a:ext uri="{FF2B5EF4-FFF2-40B4-BE49-F238E27FC236}">
                        <a16:creationId xmlns:a16="http://schemas.microsoft.com/office/drawing/2014/main" id="{2BA0887E-096F-479F-B84F-EFA556DF7E28}"/>
                      </a:ext>
                    </a:extLst>
                  </p:cNvPr>
                  <p:cNvSpPr/>
                  <p:nvPr/>
                </p:nvSpPr>
                <p:spPr>
                  <a:xfrm>
                    <a:off x="5416432" y="5293706"/>
                    <a:ext cx="448056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76">
                    <a:extLst>
                      <a:ext uri="{FF2B5EF4-FFF2-40B4-BE49-F238E27FC236}">
                        <a16:creationId xmlns:a16="http://schemas.microsoft.com/office/drawing/2014/main" id="{2957B547-4369-4DC0-A571-749E1113011E}"/>
                      </a:ext>
                    </a:extLst>
                  </p:cNvPr>
                  <p:cNvSpPr/>
                  <p:nvPr/>
                </p:nvSpPr>
                <p:spPr>
                  <a:xfrm>
                    <a:off x="5462152" y="5250037"/>
                    <a:ext cx="438912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77">
                    <a:extLst>
                      <a:ext uri="{FF2B5EF4-FFF2-40B4-BE49-F238E27FC236}">
                        <a16:creationId xmlns:a16="http://schemas.microsoft.com/office/drawing/2014/main" id="{5898A6EC-8DA0-47B2-8DB9-4739DC7E0469}"/>
                      </a:ext>
                    </a:extLst>
                  </p:cNvPr>
                  <p:cNvSpPr/>
                  <p:nvPr/>
                </p:nvSpPr>
                <p:spPr>
                  <a:xfrm>
                    <a:off x="5507872" y="5206368"/>
                    <a:ext cx="4297680" cy="1828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68">
                  <a:extLst>
                    <a:ext uri="{FF2B5EF4-FFF2-40B4-BE49-F238E27FC236}">
                      <a16:creationId xmlns:a16="http://schemas.microsoft.com/office/drawing/2014/main" id="{14A24662-B87D-4D7B-9347-0B24CE6A565B}"/>
                    </a:ext>
                  </a:extLst>
                </p:cNvPr>
                <p:cNvGrpSpPr/>
                <p:nvPr/>
              </p:nvGrpSpPr>
              <p:grpSpPr>
                <a:xfrm>
                  <a:off x="7661590" y="1698465"/>
                  <a:ext cx="114873" cy="114873"/>
                  <a:chOff x="7627525" y="1132589"/>
                  <a:chExt cx="234846" cy="234846"/>
                </a:xfrm>
              </p:grpSpPr>
              <p:sp>
                <p:nvSpPr>
                  <p:cNvPr id="77" name="Oval 71">
                    <a:extLst>
                      <a:ext uri="{FF2B5EF4-FFF2-40B4-BE49-F238E27FC236}">
                        <a16:creationId xmlns:a16="http://schemas.microsoft.com/office/drawing/2014/main" id="{447A7C6C-B436-4F62-B65F-741320C6F540}"/>
                      </a:ext>
                    </a:extLst>
                  </p:cNvPr>
                  <p:cNvSpPr/>
                  <p:nvPr/>
                </p:nvSpPr>
                <p:spPr>
                  <a:xfrm>
                    <a:off x="7627525" y="1132589"/>
                    <a:ext cx="234846" cy="234846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2">
                    <a:extLst>
                      <a:ext uri="{FF2B5EF4-FFF2-40B4-BE49-F238E27FC236}">
                        <a16:creationId xmlns:a16="http://schemas.microsoft.com/office/drawing/2014/main" id="{AFE8597B-1569-4162-A310-912D853129F4}"/>
                      </a:ext>
                    </a:extLst>
                  </p:cNvPr>
                  <p:cNvSpPr/>
                  <p:nvPr/>
                </p:nvSpPr>
                <p:spPr>
                  <a:xfrm>
                    <a:off x="7656971" y="1162035"/>
                    <a:ext cx="175955" cy="175955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3">
                    <a:extLst>
                      <a:ext uri="{FF2B5EF4-FFF2-40B4-BE49-F238E27FC236}">
                        <a16:creationId xmlns:a16="http://schemas.microsoft.com/office/drawing/2014/main" id="{069C863A-B1AD-4F76-9B56-493EE3BD2786}"/>
                      </a:ext>
                    </a:extLst>
                  </p:cNvPr>
                  <p:cNvSpPr/>
                  <p:nvPr/>
                </p:nvSpPr>
                <p:spPr>
                  <a:xfrm>
                    <a:off x="7683825" y="1188889"/>
                    <a:ext cx="122247" cy="122247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Rectangle: Rounded Corners 69">
                  <a:extLst>
                    <a:ext uri="{FF2B5EF4-FFF2-40B4-BE49-F238E27FC236}">
                      <a16:creationId xmlns:a16="http://schemas.microsoft.com/office/drawing/2014/main" id="{C839B9FA-B992-4054-9CE7-BC17EA366412}"/>
                    </a:ext>
                  </a:extLst>
                </p:cNvPr>
                <p:cNvSpPr/>
                <p:nvPr/>
              </p:nvSpPr>
              <p:spPr>
                <a:xfrm>
                  <a:off x="7370377" y="5752599"/>
                  <a:ext cx="748642" cy="885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0">
                  <a:extLst>
                    <a:ext uri="{FF2B5EF4-FFF2-40B4-BE49-F238E27FC236}">
                      <a16:creationId xmlns:a16="http://schemas.microsoft.com/office/drawing/2014/main" id="{BCA96942-089B-49FE-85D6-10C6D6B6F8C3}"/>
                    </a:ext>
                  </a:extLst>
                </p:cNvPr>
                <p:cNvSpPr/>
                <p:nvPr/>
              </p:nvSpPr>
              <p:spPr>
                <a:xfrm>
                  <a:off x="7133919" y="5752598"/>
                  <a:ext cx="101303" cy="10130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Block Arc 14">
                <a:extLst>
                  <a:ext uri="{FF2B5EF4-FFF2-40B4-BE49-F238E27FC236}">
                    <a16:creationId xmlns:a16="http://schemas.microsoft.com/office/drawing/2014/main" id="{F84CC100-88A8-4E3E-8091-D49E44C308ED}"/>
                  </a:ext>
                </a:extLst>
              </p:cNvPr>
              <p:cNvSpPr/>
              <p:nvPr/>
            </p:nvSpPr>
            <p:spPr>
              <a:xfrm rot="16200000">
                <a:off x="7228157" y="2231365"/>
                <a:ext cx="567400" cy="567774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3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6442558" y="2516341"/>
            <a:ext cx="349647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4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6442558" y="3969782"/>
            <a:ext cx="349647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6442558" y="4843251"/>
            <a:ext cx="349647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9" b="98714" l="5667" r="100000">
                        <a14:foregroundMark x1="14778" y1="41571" x2="16667" y2="48000"/>
                        <a14:foregroundMark x1="25889" y1="57571" x2="25889" y2="57571"/>
                        <a14:foregroundMark x1="31889" y1="55857" x2="35222" y2="47714"/>
                        <a14:foregroundMark x1="52111" y1="55714" x2="51556" y2="51286"/>
                        <a14:foregroundMark x1="61333" y1="56286" x2="62111" y2="50857"/>
                        <a14:foregroundMark x1="84444" y1="57429" x2="83444" y2="57286"/>
                        <a14:foregroundMark x1="80667" y1="55857" x2="80667" y2="55857"/>
                        <a14:foregroundMark x1="87000" y1="42857" x2="86000" y2="49000"/>
                        <a14:foregroundMark x1="16778" y1="37571" x2="17000" y2="30286"/>
                        <a14:foregroundMark x1="10333" y1="41571" x2="10444" y2="43143"/>
                        <a14:foregroundMark x1="20444" y1="39571" x2="23556" y2="37714"/>
                        <a14:foregroundMark x1="17222" y1="29571" x2="17222" y2="29571"/>
                        <a14:foregroundMark x1="53778" y1="44286" x2="53778" y2="4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02" y="918929"/>
            <a:ext cx="2531795" cy="19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-32075" y="66861"/>
            <a:ext cx="11573197" cy="724247"/>
          </a:xfrm>
        </p:spPr>
        <p:txBody>
          <a:bodyPr/>
          <a:lstStyle/>
          <a:p>
            <a:r>
              <a:rPr lang="hr-HR" sz="2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Javno glasanje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20" y="1281806"/>
            <a:ext cx="1834334" cy="109995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633151" y="461665"/>
            <a:ext cx="3558849" cy="744505"/>
            <a:chOff x="8554309" y="446120"/>
            <a:chExt cx="3558849" cy="744505"/>
          </a:xfrm>
        </p:grpSpPr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15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14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38">
            <a:extLst>
              <a:ext uri="{FF2B5EF4-FFF2-40B4-BE49-F238E27FC236}">
                <a16:creationId xmlns:a16="http://schemas.microsoft.com/office/drawing/2014/main" id="{837EF83B-1CDF-4F0C-A510-F778BC00454A}"/>
              </a:ext>
            </a:extLst>
          </p:cNvPr>
          <p:cNvSpPr/>
          <p:nvPr/>
        </p:nvSpPr>
        <p:spPr>
          <a:xfrm>
            <a:off x="284852" y="2509486"/>
            <a:ext cx="3591304" cy="166199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hr-HR" sz="2000" b="1" noProof="1">
                <a:latin typeface="Cambria" panose="02040503050406030204" pitchFamily="18" charset="0"/>
                <a:ea typeface="Cambria" panose="02040503050406030204" pitchFamily="18" charset="0"/>
              </a:rPr>
              <a:t>Lokalne uprave četvrti (grada)</a:t>
            </a:r>
          </a:p>
          <a:p>
            <a:pPr algn="just">
              <a:spcBef>
                <a:spcPts val="600"/>
              </a:spcBef>
            </a:pPr>
            <a:endParaRPr lang="en-US" noProof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hr-HR" noProof="1">
                <a:latin typeface="Cambria" panose="02040503050406030204" pitchFamily="18" charset="0"/>
                <a:ea typeface="Cambria" panose="02040503050406030204" pitchFamily="18" charset="0"/>
              </a:rPr>
              <a:t>Prethodno odabrani prijedlozi (projekti) stavljaju se građanima na glasanje na internetskom portalu Open Budget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5BC8DBDA-73B7-4A8A-B905-32CA89133718}"/>
              </a:ext>
            </a:extLst>
          </p:cNvPr>
          <p:cNvGrpSpPr/>
          <p:nvPr/>
        </p:nvGrpSpPr>
        <p:grpSpPr>
          <a:xfrm>
            <a:off x="9120894" y="1887100"/>
            <a:ext cx="2941799" cy="3044954"/>
            <a:chOff x="1043607" y="3573017"/>
            <a:chExt cx="2246837" cy="2015528"/>
          </a:xfrm>
        </p:grpSpPr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BB5888A2-3449-414A-B4EF-F487A12C4AD8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C7EAB775-2E1D-4A8B-8916-C162B3A39B50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0" name="Rectangle 38">
            <a:extLst>
              <a:ext uri="{FF2B5EF4-FFF2-40B4-BE49-F238E27FC236}">
                <a16:creationId xmlns:a16="http://schemas.microsoft.com/office/drawing/2014/main" id="{837EF83B-1CDF-4F0C-A510-F778BC00454A}"/>
              </a:ext>
            </a:extLst>
          </p:cNvPr>
          <p:cNvSpPr/>
          <p:nvPr/>
        </p:nvSpPr>
        <p:spPr>
          <a:xfrm>
            <a:off x="9420345" y="2851733"/>
            <a:ext cx="2640301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1600" noProof="1">
                <a:latin typeface="Cambria" panose="02040503050406030204" pitchFamily="18" charset="0"/>
                <a:ea typeface="Cambria" panose="02040503050406030204" pitchFamily="18" charset="0"/>
              </a:rPr>
              <a:t>Odbor za odabir uzima rezultate glasanja i najavljuje </a:t>
            </a:r>
            <a:r>
              <a:rPr lang="hr-HR" sz="1600" b="1" noProof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Popis pobjedničkih projekata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572" y="1551287"/>
            <a:ext cx="1096244" cy="1300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100000" l="0" r="93800">
                        <a14:backgroundMark x1="24300" y1="11800" x2="9500" y2="16800"/>
                        <a14:backgroundMark x1="4800" y1="61000" x2="4800" y2="63400"/>
                        <a14:backgroundMark x1="51500" y1="91000" x2="51500" y2="91000"/>
                        <a14:backgroundMark x1="36100" y1="95800" x2="36800" y2="94600"/>
                        <a14:backgroundMark x1="39500" y1="91600" x2="39500" y2="9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84" y="2950355"/>
            <a:ext cx="3026934" cy="1513467"/>
          </a:xfrm>
          <a:prstGeom prst="rect">
            <a:avLst/>
          </a:prstGeom>
        </p:spPr>
      </p:pic>
      <p:grpSp>
        <p:nvGrpSpPr>
          <p:cNvPr id="37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6840151" y="4932053"/>
            <a:ext cx="2723520" cy="1649145"/>
            <a:chOff x="1016436" y="3876641"/>
            <a:chExt cx="3796962" cy="273491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2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4013526" y="4931315"/>
            <a:ext cx="2723520" cy="1649145"/>
            <a:chOff x="1016436" y="3876641"/>
            <a:chExt cx="3796962" cy="2734917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7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6207266" y="4476888"/>
            <a:ext cx="1479942" cy="2103572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Trapezoid 10">
            <a:extLst>
              <a:ext uri="{FF2B5EF4-FFF2-40B4-BE49-F238E27FC236}">
                <a16:creationId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5082075" y="3738140"/>
            <a:ext cx="269635" cy="2693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8944060" y="3727420"/>
            <a:ext cx="254218" cy="30294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56474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7340544" y="2798131"/>
            <a:ext cx="4543977" cy="3018554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3462C76-E1D7-4931-B5AD-66ACA6F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2268" y="650574"/>
            <a:ext cx="0" cy="0"/>
          </a:xfrm>
        </p:spPr>
        <p:txBody>
          <a:bodyPr/>
          <a:lstStyle/>
          <a:p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42479" y="776223"/>
            <a:ext cx="3558849" cy="744505"/>
            <a:chOff x="8554309" y="446120"/>
            <a:chExt cx="3558849" cy="74450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446187" y="1817845"/>
            <a:ext cx="4124476" cy="3737046"/>
            <a:chOff x="1388775" y="2056330"/>
            <a:chExt cx="3255684" cy="302494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60D921-4F2E-422E-8750-8EB3A4CEC28B}"/>
                </a:ext>
              </a:extLst>
            </p:cNvPr>
            <p:cNvSpPr/>
            <p:nvPr/>
          </p:nvSpPr>
          <p:spPr>
            <a:xfrm>
              <a:off x="1863247" y="3088241"/>
              <a:ext cx="2781212" cy="199303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just">
                <a:spcBef>
                  <a:spcPts val="1200"/>
                </a:spcBef>
              </a:pPr>
              <a:r>
                <a:rPr lang="hr-HR" sz="2200" noProof="1">
                  <a:latin typeface="Cambria" panose="02040503050406030204" pitchFamily="18" charset="0"/>
                  <a:ea typeface="Cambria" panose="02040503050406030204" pitchFamily="18" charset="0"/>
                </a:rPr>
                <a:t>Napraviti nacrt odluke o </a:t>
              </a:r>
              <a:r>
                <a:rPr lang="hr-HR" sz="2200" b="1" noProof="1">
                  <a:latin typeface="Cambria" panose="02040503050406030204" pitchFamily="18" charset="0"/>
                  <a:ea typeface="Cambria" panose="02040503050406030204" pitchFamily="18" charset="0"/>
                </a:rPr>
                <a:t>dodjeli sredstava</a:t>
              </a:r>
              <a:r>
                <a:rPr lang="hr-HR" sz="2200" noProof="1">
                  <a:latin typeface="Cambria" panose="02040503050406030204" pitchFamily="18" charset="0"/>
                  <a:ea typeface="Cambria" panose="02040503050406030204" pitchFamily="18" charset="0"/>
                </a:rPr>
                <a:t> za podršku pobjedničkim projektima koji su odabrani javnim glasanjem unutar tjedan dana od datuma završetka glasanja.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8256-A2A1-4E34-8EC7-EE303C762559}"/>
                </a:ext>
              </a:extLst>
            </p:cNvPr>
            <p:cNvSpPr txBox="1"/>
            <p:nvPr/>
          </p:nvSpPr>
          <p:spPr>
            <a:xfrm>
              <a:off x="1388775" y="2056330"/>
              <a:ext cx="2293181" cy="822126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algn="ctr"/>
              <a:r>
                <a:rPr lang="hr-HR" sz="2000" b="1" noProof="1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Lokalne uprave četvrti (grada), Povjerenstvo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B9CB85B-CA81-4DAB-A015-6F398DAA8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245" y="1948420"/>
            <a:ext cx="1142110" cy="928041"/>
          </a:xfrm>
          <a:prstGeom prst="rect">
            <a:avLst/>
          </a:prstGeom>
        </p:spPr>
      </p:pic>
      <p:sp>
        <p:nvSpPr>
          <p:cNvPr id="110" name="Скругленный прямоугольник 109"/>
          <p:cNvSpPr/>
          <p:nvPr/>
        </p:nvSpPr>
        <p:spPr>
          <a:xfrm>
            <a:off x="399171" y="3092680"/>
            <a:ext cx="4424943" cy="2714655"/>
          </a:xfrm>
          <a:prstGeom prst="roundRect">
            <a:avLst>
              <a:gd name="adj" fmla="val 5946"/>
            </a:avLst>
          </a:prstGeom>
          <a:noFill/>
          <a:ln w="19050" cap="rnd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 prstMaterial="dkEdge">
            <a:bevelT prst="angle"/>
            <a:bevelB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1283" y="3332171"/>
            <a:ext cx="45897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500" noProof="1">
                <a:solidFill>
                  <a:srgbClr val="1ED0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8423888" y="631240"/>
            <a:ext cx="3558849" cy="744505"/>
            <a:chOff x="8554309" y="446120"/>
            <a:chExt cx="3558849" cy="744505"/>
          </a:xfrm>
        </p:grpSpPr>
        <p:grpSp>
          <p:nvGrpSpPr>
            <p:cNvPr id="115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118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117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F7168256-A2A1-4E34-8EC7-EE303C762559}"/>
              </a:ext>
            </a:extLst>
          </p:cNvPr>
          <p:cNvSpPr txBox="1"/>
          <p:nvPr/>
        </p:nvSpPr>
        <p:spPr>
          <a:xfrm>
            <a:off x="7746580" y="1771679"/>
            <a:ext cx="2967901" cy="70788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hr-HR" sz="2000" b="1" noProof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Vijeća narodnih zastupnika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98875" l="1333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662" y="1326906"/>
            <a:ext cx="1572288" cy="1397589"/>
          </a:xfrm>
          <a:prstGeom prst="rect">
            <a:avLst/>
          </a:prstGeom>
        </p:spPr>
      </p:pic>
      <p:sp>
        <p:nvSpPr>
          <p:cNvPr id="147" name="Rectangle 27">
            <a:extLst>
              <a:ext uri="{FF2B5EF4-FFF2-40B4-BE49-F238E27FC236}">
                <a16:creationId xmlns:a16="http://schemas.microsoft.com/office/drawing/2014/main" id="{9160D921-4F2E-422E-8750-8EB3A4CEC28B}"/>
              </a:ext>
            </a:extLst>
          </p:cNvPr>
          <p:cNvSpPr/>
          <p:nvPr/>
        </p:nvSpPr>
        <p:spPr>
          <a:xfrm>
            <a:off x="7620038" y="2915940"/>
            <a:ext cx="4123366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2400" b="1" noProof="1">
                <a:latin typeface="Cambria" panose="02040503050406030204" pitchFamily="18" charset="0"/>
                <a:ea typeface="Cambria" panose="02040503050406030204" pitchFamily="18" charset="0"/>
              </a:rPr>
              <a:t>Odobriti odluku za dodjelu sredstava </a:t>
            </a:r>
            <a:r>
              <a:rPr lang="hr-HR" sz="2400" noProof="1">
                <a:latin typeface="Cambria" panose="02040503050406030204" pitchFamily="18" charset="0"/>
                <a:ea typeface="Cambria" panose="02040503050406030204" pitchFamily="18" charset="0"/>
              </a:rPr>
              <a:t>za podršku provedbi pobjedničkih projekata odabranih javnim glasanjem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76" y="3485286"/>
            <a:ext cx="2053551" cy="20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6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4">
            <a:extLst>
              <a:ext uri="{FF2B5EF4-FFF2-40B4-BE49-F238E27FC236}">
                <a16:creationId xmlns:a16="http://schemas.microsoft.com/office/drawing/2014/main" id="{A7F3A0AC-CCD9-432E-BC9D-BF29A4206636}"/>
              </a:ext>
            </a:extLst>
          </p:cNvPr>
          <p:cNvGrpSpPr/>
          <p:nvPr/>
        </p:nvGrpSpPr>
        <p:grpSpPr>
          <a:xfrm>
            <a:off x="980615" y="2230123"/>
            <a:ext cx="2914298" cy="3039061"/>
            <a:chOff x="1043607" y="3573017"/>
            <a:chExt cx="2246837" cy="2015528"/>
          </a:xfrm>
        </p:grpSpPr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54B08813-F92B-43ED-A7AE-21F766689851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3193595C-745A-4771-AE1E-0B8078CE08CA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3462C76-E1D7-4931-B5AD-66ACA6F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28" y="756277"/>
            <a:ext cx="0" cy="0"/>
          </a:xfrm>
        </p:spPr>
        <p:txBody>
          <a:bodyPr/>
          <a:lstStyle/>
          <a:p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311862" y="580539"/>
            <a:ext cx="3558849" cy="744505"/>
            <a:chOff x="8554309" y="446120"/>
            <a:chExt cx="3558849" cy="74450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315969" y="507155"/>
            <a:ext cx="3558849" cy="744505"/>
            <a:chOff x="8554309" y="446120"/>
            <a:chExt cx="3558849" cy="744505"/>
          </a:xfrm>
        </p:grpSpPr>
        <p:grpSp>
          <p:nvGrpSpPr>
            <p:cNvPr id="31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37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34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530" y="1016934"/>
            <a:ext cx="1518907" cy="91080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7168256-A2A1-4E34-8EC7-EE303C762559}"/>
              </a:ext>
            </a:extLst>
          </p:cNvPr>
          <p:cNvSpPr txBox="1"/>
          <p:nvPr/>
        </p:nvSpPr>
        <p:spPr>
          <a:xfrm>
            <a:off x="4711642" y="1370327"/>
            <a:ext cx="4087894" cy="40011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/>
            <a:r>
              <a:rPr lang="hr-HR" sz="2000" b="1" noProof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Lokalne uprave četvrti (grada):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8423888" y="631240"/>
            <a:ext cx="3558849" cy="744505"/>
            <a:chOff x="8554309" y="446120"/>
            <a:chExt cx="3558849" cy="744505"/>
          </a:xfrm>
        </p:grpSpPr>
        <p:grpSp>
          <p:nvGrpSpPr>
            <p:cNvPr id="115" name="Group 66">
              <a:extLst>
                <a:ext uri="{FF2B5EF4-FFF2-40B4-BE49-F238E27FC236}">
                  <a16:creationId xmlns:a16="http://schemas.microsoft.com/office/drawing/2014/main" id="{D54F5287-DED0-4762-9F7C-5BBF95DCA659}"/>
                </a:ext>
              </a:extLst>
            </p:cNvPr>
            <p:cNvGrpSpPr/>
            <p:nvPr/>
          </p:nvGrpSpPr>
          <p:grpSpPr>
            <a:xfrm>
              <a:off x="8554309" y="620907"/>
              <a:ext cx="3523391" cy="569718"/>
              <a:chOff x="7768497" y="2465648"/>
              <a:chExt cx="3799616" cy="720080"/>
            </a:xfrm>
          </p:grpSpPr>
          <p:sp>
            <p:nvSpPr>
              <p:cNvPr id="118" name="Freeform: Shape 6">
                <a:extLst>
                  <a:ext uri="{FF2B5EF4-FFF2-40B4-BE49-F238E27FC236}">
                    <a16:creationId xmlns:a16="http://schemas.microsoft.com/office/drawing/2014/main" id="{C7001B31-3B98-4150-B5A8-D149A7488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497" y="2465648"/>
                <a:ext cx="2936017" cy="229322"/>
              </a:xfrm>
              <a:custGeom>
                <a:avLst/>
                <a:gdLst>
                  <a:gd name="connsiteX0" fmla="*/ 366915 w 2936017"/>
                  <a:gd name="connsiteY0" fmla="*/ 0 h 229322"/>
                  <a:gd name="connsiteX1" fmla="*/ 2936017 w 2936017"/>
                  <a:gd name="connsiteY1" fmla="*/ 0 h 229322"/>
                  <a:gd name="connsiteX2" fmla="*/ 2936017 w 2936017"/>
                  <a:gd name="connsiteY2" fmla="*/ 229322 h 229322"/>
                  <a:gd name="connsiteX3" fmla="*/ 0 w 2936017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6017" h="229322">
                    <a:moveTo>
                      <a:pt x="366915" y="0"/>
                    </a:moveTo>
                    <a:lnTo>
                      <a:pt x="2936017" y="0"/>
                    </a:lnTo>
                    <a:lnTo>
                      <a:pt x="2936017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9" name="Freeform: Shape 16">
                <a:extLst>
                  <a:ext uri="{FF2B5EF4-FFF2-40B4-BE49-F238E27FC236}">
                    <a16:creationId xmlns:a16="http://schemas.microsoft.com/office/drawing/2014/main" id="{4601B44C-ED77-4906-8514-80690FC25882}"/>
                  </a:ext>
                </a:extLst>
              </p:cNvPr>
              <p:cNvSpPr/>
              <p:nvPr/>
            </p:nvSpPr>
            <p:spPr>
              <a:xfrm>
                <a:off x="9767913" y="2465648"/>
                <a:ext cx="648072" cy="229322"/>
              </a:xfrm>
              <a:custGeom>
                <a:avLst/>
                <a:gdLst>
                  <a:gd name="connsiteX0" fmla="*/ 0 w 648072"/>
                  <a:gd name="connsiteY0" fmla="*/ 0 h 229322"/>
                  <a:gd name="connsiteX1" fmla="*/ 648072 w 648072"/>
                  <a:gd name="connsiteY1" fmla="*/ 0 h 229322"/>
                  <a:gd name="connsiteX2" fmla="*/ 648072 w 648072"/>
                  <a:gd name="connsiteY2" fmla="*/ 229322 h 229322"/>
                  <a:gd name="connsiteX3" fmla="*/ 0 w 648072"/>
                  <a:gd name="connsiteY3" fmla="*/ 229322 h 22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072" h="229322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229322"/>
                    </a:lnTo>
                    <a:lnTo>
                      <a:pt x="0" y="22932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10000"/>
                      <a:alpha val="0"/>
                    </a:schemeClr>
                  </a:gs>
                  <a:gs pos="100000">
                    <a:schemeClr val="bg2">
                      <a:lumMod val="10000"/>
                      <a:alpha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0" name="Right Triangle 10">
                <a:extLst>
                  <a:ext uri="{FF2B5EF4-FFF2-40B4-BE49-F238E27FC236}">
                    <a16:creationId xmlns:a16="http://schemas.microsoft.com/office/drawing/2014/main" id="{6CD6F18A-C219-4353-9AE0-BD8F5DF830AA}"/>
                  </a:ext>
                </a:extLst>
              </p:cNvPr>
              <p:cNvSpPr/>
              <p:nvPr/>
            </p:nvSpPr>
            <p:spPr>
              <a:xfrm rot="5400000">
                <a:off x="10632009" y="2249624"/>
                <a:ext cx="720080" cy="1152128"/>
              </a:xfrm>
              <a:prstGeom prst="rtTriangle">
                <a:avLst/>
              </a:pr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117" name="Straight Connector 52">
              <a:extLst>
                <a:ext uri="{FF2B5EF4-FFF2-40B4-BE49-F238E27FC236}">
                  <a16:creationId xmlns:a16="http://schemas.microsoft.com/office/drawing/2014/main" id="{98A3CA6D-8C60-42FF-97E3-04A4B5D1C136}"/>
                </a:ext>
              </a:extLst>
            </p:cNvPr>
            <p:cNvCxnSpPr>
              <a:cxnSpLocks/>
            </p:cNvCxnSpPr>
            <p:nvPr/>
          </p:nvCxnSpPr>
          <p:spPr>
            <a:xfrm>
              <a:off x="9042052" y="446120"/>
              <a:ext cx="3071106" cy="0"/>
            </a:xfrm>
            <a:prstGeom prst="line">
              <a:avLst/>
            </a:prstGeom>
            <a:ln w="3175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2">
            <a:extLst>
              <a:ext uri="{FF2B5EF4-FFF2-40B4-BE49-F238E27FC236}">
                <a16:creationId xmlns:a16="http://schemas.microsoft.com/office/drawing/2014/main" id="{98A3CA6D-8C60-42FF-97E3-04A4B5D1C136}"/>
              </a:ext>
            </a:extLst>
          </p:cNvPr>
          <p:cNvCxnSpPr>
            <a:cxnSpLocks/>
          </p:cNvCxnSpPr>
          <p:nvPr/>
        </p:nvCxnSpPr>
        <p:spPr>
          <a:xfrm flipV="1">
            <a:off x="315969" y="1990998"/>
            <a:ext cx="11799522" cy="18564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2" name="Group 14">
            <a:extLst>
              <a:ext uri="{FF2B5EF4-FFF2-40B4-BE49-F238E27FC236}">
                <a16:creationId xmlns:a16="http://schemas.microsoft.com/office/drawing/2014/main" id="{A7F3A0AC-CCD9-432E-BC9D-BF29A4206636}"/>
              </a:ext>
            </a:extLst>
          </p:cNvPr>
          <p:cNvGrpSpPr/>
          <p:nvPr/>
        </p:nvGrpSpPr>
        <p:grpSpPr>
          <a:xfrm>
            <a:off x="4879914" y="2215975"/>
            <a:ext cx="2914298" cy="3039061"/>
            <a:chOff x="1043607" y="3573017"/>
            <a:chExt cx="2246837" cy="2015528"/>
          </a:xfrm>
        </p:grpSpPr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54B08813-F92B-43ED-A7AE-21F766689851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3193595C-745A-4771-AE1E-0B8078CE08CA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id="{1F5E35F8-A420-48AC-A781-EFB9B5FF9A82}"/>
              </a:ext>
            </a:extLst>
          </p:cNvPr>
          <p:cNvGrpSpPr/>
          <p:nvPr/>
        </p:nvGrpSpPr>
        <p:grpSpPr>
          <a:xfrm>
            <a:off x="8477595" y="2165532"/>
            <a:ext cx="3124159" cy="3044957"/>
            <a:chOff x="1043607" y="3573017"/>
            <a:chExt cx="2246837" cy="2015528"/>
          </a:xfrm>
        </p:grpSpPr>
        <p:sp>
          <p:nvSpPr>
            <p:cNvPr id="66" name="Rectangle 3">
              <a:extLst>
                <a:ext uri="{FF2B5EF4-FFF2-40B4-BE49-F238E27FC236}">
                  <a16:creationId xmlns:a16="http://schemas.microsoft.com/office/drawing/2014/main" id="{5DDF5C1F-C58C-47F0-8C5F-349F3B826ACD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19">
              <a:extLst>
                <a:ext uri="{FF2B5EF4-FFF2-40B4-BE49-F238E27FC236}">
                  <a16:creationId xmlns:a16="http://schemas.microsoft.com/office/drawing/2014/main" id="{8854D7CA-589F-431B-8DD0-4766A0DA11AF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47" name="Rectangle 27">
            <a:extLst>
              <a:ext uri="{FF2B5EF4-FFF2-40B4-BE49-F238E27FC236}">
                <a16:creationId xmlns:a16="http://schemas.microsoft.com/office/drawing/2014/main" id="{9160D921-4F2E-422E-8750-8EB3A4CEC28B}"/>
              </a:ext>
            </a:extLst>
          </p:cNvPr>
          <p:cNvSpPr/>
          <p:nvPr/>
        </p:nvSpPr>
        <p:spPr>
          <a:xfrm>
            <a:off x="8779212" y="3130193"/>
            <a:ext cx="2822541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hr-HR" sz="1600" noProof="1">
                <a:latin typeface="Cambria" panose="02040503050406030204" pitchFamily="18" charset="0"/>
                <a:ea typeface="Cambria" panose="02040503050406030204" pitchFamily="18" charset="0"/>
              </a:rPr>
              <a:t>Predaja </a:t>
            </a:r>
            <a:r>
              <a:rPr lang="hr-HR" sz="1600" b="1" noProof="1">
                <a:latin typeface="Cambria" panose="02040503050406030204" pitchFamily="18" charset="0"/>
                <a:ea typeface="Cambria" panose="02040503050406030204" pitchFamily="18" charset="0"/>
              </a:rPr>
              <a:t>Izvještaja o uporabi sredstava</a:t>
            </a:r>
            <a:r>
              <a:rPr lang="hr-HR" sz="1600" noProof="1">
                <a:latin typeface="Cambria" panose="02040503050406030204" pitchFamily="18" charset="0"/>
                <a:ea typeface="Cambria" panose="02040503050406030204" pitchFamily="18" charset="0"/>
              </a:rPr>
              <a:t> Vijeću narodnih zastupnika četvrti i gradova za financiranje aktivnosti odabranih na temelju javnog mijenja</a:t>
            </a:r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9160D921-4F2E-422E-8750-8EB3A4CEC28B}"/>
              </a:ext>
            </a:extLst>
          </p:cNvPr>
          <p:cNvSpPr/>
          <p:nvPr/>
        </p:nvSpPr>
        <p:spPr>
          <a:xfrm>
            <a:off x="5192077" y="3203312"/>
            <a:ext cx="2456993" cy="156966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hr-HR" sz="1600" noProof="1">
                <a:latin typeface="Cambria" panose="02040503050406030204" pitchFamily="18" charset="0"/>
                <a:ea typeface="Cambria" panose="02040503050406030204" pitchFamily="18" charset="0"/>
              </a:rPr>
              <a:t>Savjetovanje o napretku provedbe projekta s pomoću medija i objava izvještaja o ishodima na internetskom portalu </a:t>
            </a:r>
            <a:r>
              <a:rPr lang="hr-HR" sz="1600" b="1" noProof="1">
                <a:latin typeface="Cambria" panose="02040503050406030204" pitchFamily="18" charset="0"/>
                <a:ea typeface="Cambria" panose="02040503050406030204" pitchFamily="18" charset="0"/>
              </a:rPr>
              <a:t>„Open Budget”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4" b="98455" l="5495" r="9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365" y="2342172"/>
            <a:ext cx="1413008" cy="11055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3" b="90000" l="6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507" y="2079298"/>
            <a:ext cx="1444739" cy="1444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603" y="3387977"/>
            <a:ext cx="2858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Provedba projekata </a:t>
            </a:r>
          </a:p>
          <a:p>
            <a:pPr algn="just"/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(provođenje natječaja, zapošljavanje izvođača itd.)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9" b="90000" l="4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6" y="2378292"/>
            <a:ext cx="1543642" cy="10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762625" y="-2"/>
            <a:ext cx="6429375" cy="6858003"/>
            <a:chOff x="5762625" y="-2"/>
            <a:chExt cx="6429375" cy="6858003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1" y="159885"/>
            <a:ext cx="3523391" cy="569718"/>
            <a:chOff x="7768497" y="2465648"/>
            <a:chExt cx="3799616" cy="720080"/>
          </a:xfrm>
        </p:grpSpPr>
        <p:sp>
          <p:nvSpPr>
            <p:cNvPr id="13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1016308" y="308439"/>
            <a:ext cx="98296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2021.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41721" y="775023"/>
            <a:ext cx="5170894" cy="5714315"/>
          </a:xfrm>
          <a:prstGeom prst="roundRect">
            <a:avLst>
              <a:gd name="adj" fmla="val 3755"/>
            </a:avLst>
          </a:prstGeom>
          <a:noFill/>
          <a:ln w="19050">
            <a:solidFill>
              <a:srgbClr val="64D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95321" y="1566950"/>
            <a:ext cx="5525411" cy="1862048"/>
            <a:chOff x="232710" y="819725"/>
            <a:chExt cx="5525411" cy="186204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68756" y="1192871"/>
              <a:ext cx="49893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Rezolucija Predsjednika Republike Uzbekistan „O mjerama za dodatno širenje financiranja aktivnosti odabranih na temelju javnog mijenja iskazanog s pomoću internetskog portala Open Budget” 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32710" y="819725"/>
              <a:ext cx="458976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1500" noProof="1">
                  <a:solidFill>
                    <a:srgbClr val="1ED0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30573" y="3402596"/>
            <a:ext cx="5646313" cy="2464337"/>
            <a:chOff x="315838" y="3901887"/>
            <a:chExt cx="5646313" cy="246433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315838" y="3901887"/>
              <a:ext cx="5646313" cy="2464337"/>
              <a:chOff x="373107" y="4261763"/>
              <a:chExt cx="5646313" cy="2464337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373107" y="4261763"/>
                <a:ext cx="5646313" cy="2464337"/>
              </a:xfrm>
              <a:prstGeom prst="roundRect">
                <a:avLst>
                  <a:gd name="adj" fmla="val 7231"/>
                </a:avLst>
              </a:prstGeom>
              <a:solidFill>
                <a:srgbClr val="F9F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Chevron 2">
                <a:extLst>
                  <a:ext uri="{FF2B5EF4-FFF2-40B4-BE49-F238E27FC236}">
                    <a16:creationId xmlns:a16="http://schemas.microsoft.com/office/drawing/2014/main" id="{C6F4A594-6651-4EFD-B9F9-84C1D1F93DE5}"/>
                  </a:ext>
                </a:extLst>
              </p:cNvPr>
              <p:cNvSpPr/>
              <p:nvPr/>
            </p:nvSpPr>
            <p:spPr>
              <a:xfrm rot="5400000">
                <a:off x="777280" y="4752226"/>
                <a:ext cx="349647" cy="378972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37" name="Chevron 2">
                <a:extLst>
                  <a:ext uri="{FF2B5EF4-FFF2-40B4-BE49-F238E27FC236}">
                    <a16:creationId xmlns:a16="http://schemas.microsoft.com/office/drawing/2014/main" id="{C6F4A594-6651-4EFD-B9F9-84C1D1F93DE5}"/>
                  </a:ext>
                </a:extLst>
              </p:cNvPr>
              <p:cNvSpPr/>
              <p:nvPr/>
            </p:nvSpPr>
            <p:spPr>
              <a:xfrm rot="5400000">
                <a:off x="777279" y="5780365"/>
                <a:ext cx="349647" cy="378972"/>
              </a:xfrm>
              <a:custGeom>
                <a:avLst/>
                <a:gdLst/>
                <a:ahLst/>
                <a:cxnLst/>
                <a:rect l="l" t="t" r="r" b="b"/>
                <a:pathLst>
                  <a:path w="3830741" h="3782395">
                    <a:moveTo>
                      <a:pt x="272737" y="3782395"/>
                    </a:moveTo>
                    <a:lnTo>
                      <a:pt x="272737" y="1129329"/>
                    </a:lnTo>
                    <a:cubicBezTo>
                      <a:pt x="368718" y="1192933"/>
                      <a:pt x="457831" y="1251924"/>
                      <a:pt x="541946" y="1307175"/>
                    </a:cubicBezTo>
                    <a:lnTo>
                      <a:pt x="541946" y="3513186"/>
                    </a:lnTo>
                    <a:lnTo>
                      <a:pt x="3561532" y="3513186"/>
                    </a:lnTo>
                    <a:lnTo>
                      <a:pt x="3561532" y="1985872"/>
                    </a:lnTo>
                    <a:lnTo>
                      <a:pt x="3590324" y="1967561"/>
                    </a:lnTo>
                    <a:cubicBezTo>
                      <a:pt x="3580733" y="1962993"/>
                      <a:pt x="3571122" y="1958413"/>
                      <a:pt x="3561532" y="1953733"/>
                    </a:cubicBezTo>
                    <a:lnTo>
                      <a:pt x="3561532" y="522839"/>
                    </a:lnTo>
                    <a:lnTo>
                      <a:pt x="881682" y="522839"/>
                    </a:lnTo>
                    <a:cubicBezTo>
                      <a:pt x="739027" y="434224"/>
                      <a:pt x="600115" y="344664"/>
                      <a:pt x="466828" y="253630"/>
                    </a:cubicBezTo>
                    <a:lnTo>
                      <a:pt x="3830741" y="253630"/>
                    </a:lnTo>
                    <a:lnTo>
                      <a:pt x="3830741" y="3782395"/>
                    </a:lnTo>
                    <a:close/>
                    <a:moveTo>
                      <a:pt x="0" y="0"/>
                    </a:moveTo>
                    <a:cubicBezTo>
                      <a:pt x="678168" y="716943"/>
                      <a:pt x="2221880" y="1454406"/>
                      <a:pt x="3416058" y="1983649"/>
                    </a:cubicBezTo>
                    <a:cubicBezTo>
                      <a:pt x="2906515" y="2315100"/>
                      <a:pt x="1976707" y="2643252"/>
                      <a:pt x="1914290" y="3355250"/>
                    </a:cubicBezTo>
                    <a:lnTo>
                      <a:pt x="1318205" y="3154450"/>
                    </a:lnTo>
                    <a:cubicBezTo>
                      <a:pt x="1531531" y="2503259"/>
                      <a:pt x="1765419" y="2324696"/>
                      <a:pt x="2221606" y="1999551"/>
                    </a:cubicBezTo>
                    <a:cubicBezTo>
                      <a:pt x="1369032" y="1616387"/>
                      <a:pt x="1025337" y="1447905"/>
                      <a:pt x="21688" y="786442"/>
                    </a:cubicBezTo>
                    <a:cubicBezTo>
                      <a:pt x="14534" y="524743"/>
                      <a:pt x="14718" y="351758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190317" y="4114425"/>
              <a:ext cx="45772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sz="160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dodatnih 57,9 milijardi soma – četvrtima i gradovima gdje su Fondovi za građanske inicijative sakupili manje od 1 milijarde soma;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200013" y="5125398"/>
              <a:ext cx="45772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sz="160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dodatnih 59,5 milijardi soma – četvrtima i gradovima gdje je zaprimljeno više od 100 prijedloga s pomoću internetskog portala Open Budget.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8333" l="667" r="97833">
                        <a14:foregroundMark x1="24333" y1="45167" x2="19000" y2="46833"/>
                        <a14:foregroundMark x1="17333" y1="51500" x2="24000" y2="64500"/>
                        <a14:foregroundMark x1="24833" y1="69333" x2="49833" y2="37000"/>
                        <a14:foregroundMark x1="35667" y1="59667" x2="52833" y2="38667"/>
                        <a14:foregroundMark x1="66000" y1="38333" x2="67667" y2="37667"/>
                        <a14:foregroundMark x1="48500" y1="30833" x2="34833" y2="30833"/>
                        <a14:foregroundMark x1="33667" y1="28833" x2="59000" y2="27833"/>
                        <a14:foregroundMark x1="63667" y1="26000" x2="70167" y2="47667"/>
                        <a14:foregroundMark x1="22333" y1="72667" x2="22333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50" y="667234"/>
            <a:ext cx="1481720" cy="148172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3630" y="1084727"/>
            <a:ext cx="296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Prošireno financiranje aktivnosti odabranih na temelju javnog mijenja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1" b="90000" l="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41" t="6798" r="21346" b="10468"/>
          <a:stretch/>
        </p:blipFill>
        <p:spPr>
          <a:xfrm>
            <a:off x="6554552" y="1563211"/>
            <a:ext cx="1254524" cy="71864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08408" y="4509035"/>
            <a:ext cx="3435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svakoj mjesnoj zajednici i selu osnovan je „Leteći odred” i „</a:t>
            </a:r>
            <a:r>
              <a:rPr lang="hr-HR" sz="1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Kutak za pokretače</a:t>
            </a:r>
            <a:r>
              <a:rPr lang="hr-HR" sz="16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za pomoć pri predaji prijedloga i glasanju na internetskom portalu Open Budger.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908408" y="858307"/>
            <a:ext cx="3414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>
                <a:latin typeface="Cambria" panose="02040503050406030204" pitchFamily="18" charset="0"/>
                <a:ea typeface="Cambria" panose="02040503050406030204" pitchFamily="18" charset="0"/>
              </a:rPr>
              <a:t>Od 1. siječnja/januara 2022., 50 % sredstava dodijeljenih za </a:t>
            </a:r>
            <a:r>
              <a:rPr lang="hr-HR" sz="1600" b="1">
                <a:latin typeface="Cambria" panose="02040503050406030204" pitchFamily="18" charset="0"/>
                <a:ea typeface="Cambria" panose="02040503050406030204" pitchFamily="18" charset="0"/>
              </a:rPr>
              <a:t>obnovu lokalnih cesta na lokaciji </a:t>
            </a:r>
            <a:r>
              <a:rPr lang="hr-HR" sz="1600">
                <a:latin typeface="Cambria" panose="02040503050406030204" pitchFamily="18" charset="0"/>
                <a:ea typeface="Cambria" panose="02040503050406030204" pitchFamily="18" charset="0"/>
              </a:rPr>
              <a:t>u proračunima četvrti i grada usmjereno je na popravak cesta koje je odredila javnost s pomoću internetskog portala Open Budget.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08408" y="3267397"/>
            <a:ext cx="3693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Odobrene su </a:t>
            </a:r>
            <a:r>
              <a:rPr lang="hr-HR" sz="1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smjernice </a:t>
            </a:r>
            <a:r>
              <a:rPr lang="hr-HR" sz="16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kako bi se dodatno poboljšao proces učešća građana u izradi proračuna.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89" y="3338786"/>
            <a:ext cx="1063046" cy="9489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38" b="99357" l="6000" r="94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41" y="4840538"/>
            <a:ext cx="1540143" cy="10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89" y="240854"/>
            <a:ext cx="1946028" cy="789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89296" y="1748949"/>
            <a:ext cx="4426910" cy="57657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3216" y="2897490"/>
            <a:ext cx="2480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483" y="1725790"/>
            <a:ext cx="2989733" cy="29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4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083" l="375" r="98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543" y="3980358"/>
            <a:ext cx="3933732" cy="295029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762625" y="-2"/>
            <a:ext cx="6429375" cy="6858003"/>
            <a:chOff x="5762625" y="-2"/>
            <a:chExt cx="642937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010E4-6A40-E144-8EFD-F6257DA1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r-HR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Odobreni propisi za poboljšanje transparentnosti proračunskih podataka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2D8170-5052-544E-B49F-F5BA0DD8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018" y="1458390"/>
            <a:ext cx="9514573" cy="4559474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Rezolucija predsjednika Republike Uzbekistan 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„O mjerama za osiguravanje proračunske transparentnosti i aktivnog sudjelovanja građana u proračunskom procesu”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(br. ПП-3917 od 22. kolovoza/augusta 2018.)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Zakon Republike Uzbekistan „O državnom proračunu Republike Uzbekistan za 2020.” 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Članak 166.</a:t>
            </a:r>
            <a:r>
              <a:rPr lang="hr-H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Zakona o proračunu Republike Uzbekistan 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Rezolucija predsjednika Republike Uzbekistan 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„O dodatnim mjerama za osiguravanje proračunske transparentnosti i aktivnog sudjelovanja građana u proračunskom procesu”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(br. ПП-5072 od 13. travnja/aprila 2021.)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Uredba Predsjednika Republike Uzbekistan „O dodatnim mjerama za osiguravanje transparentnosti u aktivnostima tijela vlade i organizacija te efikasnom nadzoru građanu”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(br. УП-6247 od 16. lipnja/juna 2021.)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Rezolucija Predsjednika Republike Uzbekistan „O mjerama za dodatno širenje financiranja aktivnosti odabranih na temelju javnog mijenja izraženog na internetskom portalu Open Budget” (br. ПП-5250 od 22. rujna/septembra 2021.) </a:t>
            </a: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4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62625" y="-2"/>
            <a:ext cx="6429375" cy="6858003"/>
            <a:chOff x="5762625" y="-2"/>
            <a:chExt cx="642937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1" y="159885"/>
            <a:ext cx="3523391" cy="569718"/>
            <a:chOff x="7768497" y="2465648"/>
            <a:chExt cx="3799616" cy="720080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1016307" y="308439"/>
            <a:ext cx="98296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6091" y="131226"/>
            <a:ext cx="78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Provedene mjere za poboljšanje fiskalne transparentnosti:</a:t>
            </a:r>
          </a:p>
        </p:txBody>
      </p:sp>
      <p:cxnSp>
        <p:nvCxnSpPr>
          <p:cNvPr id="15" name="Straight Connector 52">
            <a:extLst>
              <a:ext uri="{FF2B5EF4-FFF2-40B4-BE49-F238E27FC236}">
                <a16:creationId xmlns:a16="http://schemas.microsoft.com/office/drawing/2014/main" id="{98A3CA6D-8C60-42FF-97E3-04A4B5D1C136}"/>
              </a:ext>
            </a:extLst>
          </p:cNvPr>
          <p:cNvCxnSpPr>
            <a:cxnSpLocks/>
          </p:cNvCxnSpPr>
          <p:nvPr/>
        </p:nvCxnSpPr>
        <p:spPr>
          <a:xfrm>
            <a:off x="3776462" y="462629"/>
            <a:ext cx="7273339" cy="0"/>
          </a:xfrm>
          <a:prstGeom prst="line">
            <a:avLst/>
          </a:prstGeom>
          <a:ln w="3175">
            <a:solidFill>
              <a:schemeClr val="accent5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804259" y="1097753"/>
            <a:ext cx="3007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uspostavilo je novu Jedinicu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za financijske statistike vlade i 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proračunsku transparentnost;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695657" y="1007412"/>
            <a:ext cx="4186330" cy="1539764"/>
            <a:chOff x="535570" y="1059654"/>
            <a:chExt cx="4186330" cy="15397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51701" y="1083589"/>
              <a:ext cx="297019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Po prvi su puta razvijeni i </a:t>
              </a:r>
              <a:r>
                <a:rPr lang="hr-H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odobreni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r-H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srednjoročni proračun 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za 2019. i proračunski ciljevi za 2020. – 2021.;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570" y="1059654"/>
              <a:ext cx="1090255" cy="1539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646907" y="4880483"/>
            <a:ext cx="4814678" cy="1626775"/>
            <a:chOff x="337083" y="5077634"/>
            <a:chExt cx="4814678" cy="162677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695162" y="5077634"/>
              <a:ext cx="34565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Razvoj i objava </a:t>
              </a:r>
              <a:r>
                <a:rPr lang="hr-HR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Građanskog proračuna </a:t>
              </a:r>
              <a:r>
                <a:rPr lang="hr-HR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iz 2018.;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37083" y="5091802"/>
              <a:ext cx="1389273" cy="1612607"/>
              <a:chOff x="7836078" y="4837560"/>
              <a:chExt cx="1440948" cy="1596073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36078" y="4837560"/>
                <a:ext cx="1090783" cy="1295389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7145" y="4894430"/>
                <a:ext cx="999335" cy="1323915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8097" y="5007543"/>
                <a:ext cx="994306" cy="1321242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0933" y="5112391"/>
                <a:ext cx="996093" cy="1321242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347" y="1097753"/>
            <a:ext cx="2651437" cy="1990394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46907" y="2557364"/>
            <a:ext cx="4214571" cy="2178813"/>
            <a:chOff x="510810" y="2580397"/>
            <a:chExt cx="4214571" cy="217881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10810" y="3094096"/>
              <a:ext cx="27749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Pokrenut je portal s informacijama o proračunu „Openbudget.uz”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2383" y="2580397"/>
              <a:ext cx="1912998" cy="217881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450833" y="3825399"/>
            <a:ext cx="4774715" cy="1761731"/>
            <a:chOff x="6336794" y="3949834"/>
            <a:chExt cx="4774715" cy="176173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336794" y="4234237"/>
              <a:ext cx="306885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Proračunska je poruka pregledana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 i predstavljeni su </a:t>
              </a:r>
              <a:r>
                <a:rPr lang="hr-HR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makroekonomski fiskalni rizici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9474" y="3949834"/>
              <a:ext cx="1582035" cy="1761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039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886450" y="98"/>
            <a:ext cx="6429375" cy="6858003"/>
            <a:chOff x="5762625" y="-2"/>
            <a:chExt cx="642937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FEAE4-0FD9-3746-A6DE-16CD0E0F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60" y="1146530"/>
            <a:ext cx="3794711" cy="3663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r-HR" sz="1800" b="1" dirty="0">
                <a:solidFill>
                  <a:srgbClr val="0070C0"/>
                </a:solidFill>
                <a:latin typeface="Times New Roman"/>
                <a:cs typeface="Times New Roman"/>
              </a:rPr>
              <a:t>U lipnju/junu 2018., provedena je procjena fiskalne </a:t>
            </a:r>
            <a:r>
              <a:rPr lang="hr-HR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transparentnosti </a:t>
            </a:r>
            <a:r>
              <a:rPr lang="hr-HR" sz="2000" dirty="0">
                <a:solidFill>
                  <a:srgbClr val="0070C0"/>
                </a:solidFill>
                <a:latin typeface="Times New Roman"/>
                <a:cs typeface="Times New Roman"/>
              </a:rPr>
              <a:t>na temelju </a:t>
            </a:r>
            <a:r>
              <a:rPr lang="hr-HR" sz="2000" dirty="0">
                <a:latin typeface="Times New Roman"/>
                <a:cs typeface="Times New Roman"/>
              </a:rPr>
              <a:t>Kodeksa fiskalne transparentnosti MMF-a. </a:t>
            </a:r>
            <a:endParaRPr lang="hr-H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r-HR" sz="2000" dirty="0">
                <a:latin typeface="Times New Roman"/>
                <a:cs typeface="Times New Roman"/>
              </a:rPr>
              <a:t>      Procjenom je zaključeno da je</a:t>
            </a:r>
            <a:r>
              <a:rPr lang="hr-HR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Uzbekistan ostvario osnovni ili viši standard za 16 od 36 načela, što </a:t>
            </a:r>
            <a:r>
              <a:rPr lang="hr-HR" sz="2000" dirty="0">
                <a:latin typeface="Times New Roman"/>
                <a:cs typeface="Times New Roman"/>
              </a:rPr>
              <a:t>je ukazivalo na potrebu usmjeravanja na tu temu. 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3637" y="5902893"/>
            <a:ext cx="904063" cy="9030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55" y="5016965"/>
            <a:ext cx="5180175" cy="1366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922" y="694439"/>
            <a:ext cx="4791125" cy="489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95" y="1208590"/>
            <a:ext cx="2636569" cy="3412030"/>
          </a:xfrm>
          <a:prstGeom prst="rect">
            <a:avLst/>
          </a:prstGeom>
        </p:spPr>
      </p:pic>
      <p:grpSp>
        <p:nvGrpSpPr>
          <p:cNvPr id="23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1" y="159885"/>
            <a:ext cx="3523391" cy="569718"/>
            <a:chOff x="7768497" y="2465648"/>
            <a:chExt cx="3799616" cy="720080"/>
          </a:xfrm>
        </p:grpSpPr>
        <p:sp>
          <p:nvSpPr>
            <p:cNvPr id="24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1016307" y="308439"/>
            <a:ext cx="98296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2018. </a:t>
            </a:r>
          </a:p>
        </p:txBody>
      </p:sp>
    </p:spTree>
    <p:extLst>
      <p:ext uri="{BB962C8B-B14F-4D97-AF65-F5344CB8AC3E}">
        <p14:creationId xmlns:p14="http://schemas.microsoft.com/office/powerpoint/2010/main" val="295976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62625" y="-2"/>
            <a:ext cx="6429375" cy="6858003"/>
            <a:chOff x="5762625" y="-2"/>
            <a:chExt cx="642937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2" y="159885"/>
            <a:ext cx="3077268" cy="569718"/>
            <a:chOff x="7768497" y="2465648"/>
            <a:chExt cx="3799616" cy="720080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942979" y="308439"/>
            <a:ext cx="98296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79769" y="211220"/>
            <a:ext cx="799516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r-HR" b="1" dirty="0">
                <a:solidFill>
                  <a:srgbClr val="002060"/>
                </a:solidFill>
                <a:latin typeface="Times New Roman"/>
                <a:cs typeface="Times New Roman"/>
              </a:rPr>
              <a:t>Provedene mjere (Rezolucija predsjednika Republike Uzbekistan </a:t>
            </a:r>
            <a:r>
              <a:rPr lang="hr-HR" b="1" dirty="0">
                <a:solidFill>
                  <a:srgbClr val="002060"/>
                </a:solidFill>
                <a:latin typeface="Times New Roman"/>
                <a:cs typeface="Times New Roman"/>
                <a:hlinkClick r:id="rId2"/>
              </a:rPr>
              <a:t>„O mjerama za osiguravanje proračunske transparentnosti i aktivnog sudjelovanja građana u proračunskom procesu”</a:t>
            </a:r>
            <a:r>
              <a:rPr lang="hr-HR" b="1" dirty="0">
                <a:solidFill>
                  <a:srgbClr val="002060"/>
                </a:solidFill>
                <a:latin typeface="Times New Roman"/>
                <a:cs typeface="Times New Roman"/>
              </a:rPr>
              <a:t>):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494" y="1246441"/>
            <a:ext cx="4141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u="sng">
                <a:latin typeface="Times New Roman" panose="02020603050405020304" pitchFamily="18" charset="0"/>
                <a:cs typeface="Times New Roman" panose="02020603050405020304" pitchFamily="18" charset="0"/>
              </a:rPr>
              <a:t>S početkom u 2019., uvedeno je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učešće građana u izradi proračuna (PB)</a:t>
            </a:r>
            <a:r>
              <a:rPr lang="hr-HR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u="sng">
                <a:latin typeface="Times New Roman" panose="02020603050405020304" pitchFamily="18" charset="0"/>
                <a:cs typeface="Times New Roman" panose="02020603050405020304" pitchFamily="18" charset="0"/>
              </a:rPr>
              <a:t>dodjela dijela lokalnih proračuna za financijske aktivnosti odabrane na temelju javnog mijenja.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04602" y="1526086"/>
            <a:ext cx="268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u="sng">
                <a:latin typeface="Times New Roman" panose="02020603050405020304" pitchFamily="18" charset="0"/>
                <a:cs typeface="Times New Roman" panose="02020603050405020304" pitchFamily="18" charset="0"/>
              </a:rPr>
              <a:t>Počevši od 2020.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, državni proračun i proračun SEF-ova </a:t>
            </a:r>
            <a:r>
              <a:rPr lang="hr-HR" u="sng">
                <a:latin typeface="Times New Roman" panose="02020603050405020304" pitchFamily="18" charset="0"/>
                <a:cs typeface="Times New Roman" panose="02020603050405020304" pitchFamily="18" charset="0"/>
              </a:rPr>
              <a:t>zakonski su odobreni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98549" y="3428998"/>
            <a:ext cx="5162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Mjere za </a:t>
            </a:r>
            <a:r>
              <a:rPr lang="hr-HR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širenje distribucije proračunskih podataka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te za aktivno uključivanje građana u proračunski proces, osiguravanje otvorenog dijaloga s građanima (objava proračunskih podataka na službenoj internetskoj stranici Ministarstva financija i na kanalu Telegrama, izvođenje tematskih radionica i diskusija, sudjelovanje predstavnika Ministarstva financija na televizijskim i radijskim programima, objave u medijima).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1752" y="3254296"/>
            <a:ext cx="3536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Nacrt državnog proračuna i proračuna SEF-ova, ključne smjernice za poreznu i fiskalnu politiku kao i </a:t>
            </a:r>
            <a:r>
              <a:rPr lang="hr-HR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izvještaji o izvršenju državnog proračuna i SEF-proračuna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morat će proći </a:t>
            </a:r>
            <a:r>
              <a:rPr lang="hr-HR" u="sng">
                <a:latin typeface="Times New Roman" panose="02020603050405020304" pitchFamily="18" charset="0"/>
                <a:cs typeface="Times New Roman" panose="02020603050405020304" pitchFamily="18" charset="0"/>
              </a:rPr>
              <a:t>javnu diskusiju prije dostave Zakonodavnoj komori (Vladi) Oliy Majlis.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99068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360" y="1300754"/>
            <a:ext cx="2564982" cy="18811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336" y="3428998"/>
            <a:ext cx="2615563" cy="25867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04" b="97846" l="2974" r="95060">
                        <a14:backgroundMark x1="84778" y1="44191" x2="84778" y2="44191"/>
                        <a14:backgroundMark x1="73639" y1="24282" x2="89919" y2="32768"/>
                        <a14:backgroundMark x1="73639" y1="36097" x2="90776" y2="18016"/>
                        <a14:backgroundMark x1="80796" y1="47520" x2="89617" y2="33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170" y="976700"/>
            <a:ext cx="3275493" cy="25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876825" y="9723"/>
            <a:ext cx="6429375" cy="6858003"/>
            <a:chOff x="5762625" y="-2"/>
            <a:chExt cx="642937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FEAE4-0FD9-3746-A6DE-16CD0E0F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829" y="1673555"/>
            <a:ext cx="3663607" cy="35922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U </a:t>
            </a:r>
            <a:r>
              <a:rPr lang="hr-H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ožujku/martu 2019.</a:t>
            </a: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misija MMF-a ažurirala je </a:t>
            </a:r>
            <a:r>
              <a:rPr lang="hr-H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ocjenu </a:t>
            </a:r>
            <a:r>
              <a:rPr lang="hr-H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fiskalne transparentnosti</a:t>
            </a: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Mjere za poboljšanje proračunske transparentnosti pomogle su </a:t>
            </a:r>
            <a:r>
              <a:rPr lang="hr-H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poboljšati</a:t>
            </a: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pokazatelje učinka fiskalne </a:t>
            </a:r>
            <a:r>
              <a:rPr lang="hr-H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transparentnosti </a:t>
            </a: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r-H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načela</a:t>
            </a: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Kodeksa MMF-a </a:t>
            </a:r>
            <a:r>
              <a:rPr lang="hr-H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 odnosu na procjenu provedenu u 2018</a:t>
            </a:r>
            <a:r>
              <a:rPr lang="hr-HR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Stoga je od </a:t>
            </a:r>
            <a:r>
              <a:rPr lang="hr-HR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ožujka/marta 2019. Uzbekistan usklađen s 23 od 26 načela Kodeksa MMF-a.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57" y="5811705"/>
            <a:ext cx="904063" cy="903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84" y="1946184"/>
            <a:ext cx="2354461" cy="3046950"/>
          </a:xfrm>
          <a:prstGeom prst="rect">
            <a:avLst/>
          </a:prstGeom>
        </p:spPr>
      </p:pic>
      <p:grpSp>
        <p:nvGrpSpPr>
          <p:cNvPr id="23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1" y="159885"/>
            <a:ext cx="3523391" cy="569718"/>
            <a:chOff x="7768497" y="2465648"/>
            <a:chExt cx="3799616" cy="720080"/>
          </a:xfrm>
        </p:grpSpPr>
        <p:sp>
          <p:nvSpPr>
            <p:cNvPr id="24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1016307" y="308439"/>
            <a:ext cx="982961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59" y="729859"/>
            <a:ext cx="5349348" cy="58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62625" y="-2"/>
            <a:ext cx="6429375" cy="6858003"/>
            <a:chOff x="5762625" y="-2"/>
            <a:chExt cx="642937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1" y="159885"/>
            <a:ext cx="3523391" cy="569718"/>
            <a:chOff x="7768497" y="2465648"/>
            <a:chExt cx="3799616" cy="720080"/>
          </a:xfrm>
        </p:grpSpPr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1049970" y="308439"/>
            <a:ext cx="91563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67194" y="4377669"/>
            <a:ext cx="506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Državno vijeće za porez i Državno vijeće za carinu</a:t>
            </a:r>
            <a:r>
              <a:rPr lang="hr-HR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nakon svakog kvartala objavljuju </a:t>
            </a:r>
            <a:r>
              <a:rPr lang="hr-HR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poreznih i carinskih povlastica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te informacije o količini takvih povlastica razvrstanih prema poreznom obvezniku.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302" y="3962171"/>
            <a:ext cx="5275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dodjela proračunskih sredstava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razvrstana prema podređenoj proračunskoj organizaciji;</a:t>
            </a:r>
          </a:p>
          <a:p>
            <a:pPr marL="285750" indent="-285750" algn="just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financijsko izvještavanje;</a:t>
            </a:r>
          </a:p>
          <a:p>
            <a:pPr marL="285750" indent="-285750" algn="just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projekti provedeni uz upotrebu </a:t>
            </a:r>
            <a:r>
              <a:rPr lang="hr-HR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kapitalnih rashoda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provedeni konkurentni natječaji (natječaji) i </a:t>
            </a:r>
            <a:r>
              <a:rPr lang="hr-HR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javne nabave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01180" y="1060070"/>
            <a:ext cx="33967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Zakon „O državnom proračunu Republike Uzbekistan za 2020.”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uključivao je 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odjeljak o osiguravanju transparentnosti u provedbi konsolidiranog proračuna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u="sng">
                <a:latin typeface="Times New Roman" panose="02020603050405020304" pitchFamily="18" charset="0"/>
                <a:cs typeface="Times New Roman" panose="02020603050405020304" pitchFamily="18" charset="0"/>
              </a:rPr>
              <a:t>Kvartalno izvješće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ministarstava, agencija, državnih namjenskih sredstava o sljedećem: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22" y="1276125"/>
            <a:ext cx="2256058" cy="2256058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731394" y="1"/>
            <a:ext cx="5386220" cy="3841087"/>
            <a:chOff x="6660682" y="1"/>
            <a:chExt cx="5386220" cy="384108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731394" y="1424132"/>
              <a:ext cx="509843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Tijela lokalne razine vlasti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 moraju objaviti </a:t>
              </a:r>
              <a:r>
                <a:rPr lang="hr-HR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Popis nabavljenih dobara i usluga, 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lokacija gradnje, obnove i popravaka financiranih iz drugih izvora prihoda lokalnih proračuna te </a:t>
              </a:r>
              <a:r>
                <a:rPr lang="hr-HR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informacije o financiranju radova gradnje i popravka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660682" y="1204443"/>
              <a:ext cx="5386220" cy="2636645"/>
            </a:xfrm>
            <a:prstGeom prst="roundRect">
              <a:avLst>
                <a:gd name="adj" fmla="val 3755"/>
              </a:avLst>
            </a:prstGeom>
            <a:noFill/>
            <a:ln w="19050">
              <a:solidFill>
                <a:srgbClr val="64D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7691" y="1"/>
              <a:ext cx="2741584" cy="1643983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5" b="97308" l="2778" r="93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50" y="4524388"/>
            <a:ext cx="1203344" cy="10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2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762625" y="-2"/>
            <a:ext cx="6429375" cy="6858003"/>
            <a:chOff x="5762625" y="-2"/>
            <a:chExt cx="6429375" cy="6858003"/>
          </a:xfrm>
        </p:grpSpPr>
        <p:sp>
          <p:nvSpPr>
            <p:cNvPr id="7" name="Параллелограмм 6"/>
            <p:cNvSpPr/>
            <p:nvPr/>
          </p:nvSpPr>
          <p:spPr>
            <a:xfrm>
              <a:off x="6369224" y="-2"/>
              <a:ext cx="5822776" cy="6858000"/>
            </a:xfrm>
            <a:prstGeom prst="parallelogram">
              <a:avLst>
                <a:gd name="adj" fmla="val 67565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/>
            <p:cNvSpPr/>
            <p:nvPr/>
          </p:nvSpPr>
          <p:spPr>
            <a:xfrm>
              <a:off x="6010275" y="0"/>
              <a:ext cx="4197499" cy="6858001"/>
            </a:xfrm>
            <a:prstGeom prst="parallelogram">
              <a:avLst>
                <a:gd name="adj" fmla="val 9329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762625" y="1"/>
              <a:ext cx="4095750" cy="6858000"/>
            </a:xfrm>
            <a:prstGeom prst="parallelogram">
              <a:avLst>
                <a:gd name="adj" fmla="val 97181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1000">
                  <a:srgbClr val="F7F8FC"/>
                </a:gs>
                <a:gs pos="62000">
                  <a:srgbClr val="B5E2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D54F5287-DED0-4762-9F7C-5BBF95DCA659}"/>
              </a:ext>
            </a:extLst>
          </p:cNvPr>
          <p:cNvGrpSpPr/>
          <p:nvPr/>
        </p:nvGrpSpPr>
        <p:grpSpPr>
          <a:xfrm>
            <a:off x="195321" y="159885"/>
            <a:ext cx="3523391" cy="569718"/>
            <a:chOff x="7768497" y="2465648"/>
            <a:chExt cx="3799616" cy="720080"/>
          </a:xfrm>
        </p:grpSpPr>
        <p:sp>
          <p:nvSpPr>
            <p:cNvPr id="13" name="Freeform: Shape 6">
              <a:extLst>
                <a:ext uri="{FF2B5EF4-FFF2-40B4-BE49-F238E27FC236}">
                  <a16:creationId xmlns:a16="http://schemas.microsoft.com/office/drawing/2014/main" id="{C7001B31-3B98-4150-B5A8-D149A74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497" y="2465648"/>
              <a:ext cx="2936017" cy="229322"/>
            </a:xfrm>
            <a:custGeom>
              <a:avLst/>
              <a:gdLst>
                <a:gd name="connsiteX0" fmla="*/ 366915 w 2936017"/>
                <a:gd name="connsiteY0" fmla="*/ 0 h 229322"/>
                <a:gd name="connsiteX1" fmla="*/ 2936017 w 2936017"/>
                <a:gd name="connsiteY1" fmla="*/ 0 h 229322"/>
                <a:gd name="connsiteX2" fmla="*/ 2936017 w 2936017"/>
                <a:gd name="connsiteY2" fmla="*/ 229322 h 229322"/>
                <a:gd name="connsiteX3" fmla="*/ 0 w 2936017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6017" h="229322">
                  <a:moveTo>
                    <a:pt x="366915" y="0"/>
                  </a:moveTo>
                  <a:lnTo>
                    <a:pt x="2936017" y="0"/>
                  </a:lnTo>
                  <a:lnTo>
                    <a:pt x="2936017" y="229322"/>
                  </a:lnTo>
                  <a:lnTo>
                    <a:pt x="0" y="22932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4601B44C-ED77-4906-8514-80690FC25882}"/>
                </a:ext>
              </a:extLst>
            </p:cNvPr>
            <p:cNvSpPr/>
            <p:nvPr/>
          </p:nvSpPr>
          <p:spPr>
            <a:xfrm>
              <a:off x="9767913" y="2465648"/>
              <a:ext cx="648072" cy="229322"/>
            </a:xfrm>
            <a:custGeom>
              <a:avLst/>
              <a:gdLst>
                <a:gd name="connsiteX0" fmla="*/ 0 w 648072"/>
                <a:gd name="connsiteY0" fmla="*/ 0 h 229322"/>
                <a:gd name="connsiteX1" fmla="*/ 648072 w 648072"/>
                <a:gd name="connsiteY1" fmla="*/ 0 h 229322"/>
                <a:gd name="connsiteX2" fmla="*/ 648072 w 648072"/>
                <a:gd name="connsiteY2" fmla="*/ 229322 h 229322"/>
                <a:gd name="connsiteX3" fmla="*/ 0 w 648072"/>
                <a:gd name="connsiteY3" fmla="*/ 229322 h 2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72" h="229322">
                  <a:moveTo>
                    <a:pt x="0" y="0"/>
                  </a:moveTo>
                  <a:lnTo>
                    <a:pt x="648072" y="0"/>
                  </a:lnTo>
                  <a:lnTo>
                    <a:pt x="648072" y="229322"/>
                  </a:lnTo>
                  <a:lnTo>
                    <a:pt x="0" y="229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ight Triangle 10">
              <a:extLst>
                <a:ext uri="{FF2B5EF4-FFF2-40B4-BE49-F238E27FC236}">
                  <a16:creationId xmlns:a16="http://schemas.microsoft.com/office/drawing/2014/main" id="{6CD6F18A-C219-4353-9AE0-BD8F5DF830AA}"/>
                </a:ext>
              </a:extLst>
            </p:cNvPr>
            <p:cNvSpPr/>
            <p:nvPr/>
          </p:nvSpPr>
          <p:spPr>
            <a:xfrm rot="5400000">
              <a:off x="10632009" y="2249624"/>
              <a:ext cx="720080" cy="1152128"/>
            </a:xfrm>
            <a:prstGeom prst="rtTriangle">
              <a:avLst/>
            </a:pr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1B29090-7AFC-45F0-A7E3-479DA150E86F}"/>
              </a:ext>
            </a:extLst>
          </p:cNvPr>
          <p:cNvSpPr txBox="1"/>
          <p:nvPr/>
        </p:nvSpPr>
        <p:spPr>
          <a:xfrm>
            <a:off x="1049970" y="308439"/>
            <a:ext cx="915635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02446" y="378574"/>
            <a:ext cx="5630278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hr-HR" sz="1600" dirty="0">
                <a:latin typeface="Times New Roman"/>
                <a:cs typeface="Times New Roman"/>
              </a:rPr>
              <a:t>Počevši od 1. svibnja/maja 2021., sljedeći financijski podaci objavljeni su u medijima i na internetu: </a:t>
            </a:r>
            <a:endParaRPr lang="hr-H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B050"/>
              </a:buClr>
              <a:buSzPct val="123000"/>
              <a:buFont typeface="Wingdings" panose="05000000000000000000" pitchFamily="2" charset="2"/>
              <a:buChar char="ü"/>
            </a:pPr>
            <a:r>
              <a:rPr lang="hr-HR" sz="1600" dirty="0">
                <a:latin typeface="Times New Roman"/>
                <a:cs typeface="Times New Roman"/>
              </a:rPr>
              <a:t>prihodi i rashodi </a:t>
            </a:r>
            <a:r>
              <a:rPr lang="hr-HR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izvanproračunskih fondova </a:t>
            </a:r>
            <a:r>
              <a:rPr lang="hr-HR" sz="1600" dirty="0">
                <a:latin typeface="Times New Roman"/>
                <a:cs typeface="Times New Roman"/>
              </a:rPr>
              <a:t>koja pripadaju vladinim tijelima;</a:t>
            </a:r>
          </a:p>
          <a:p>
            <a:pPr marL="285750" indent="-285750" algn="just">
              <a:buClr>
                <a:srgbClr val="00B050"/>
              </a:buClr>
              <a:buSzPct val="12300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nabave</a:t>
            </a:r>
            <a:r>
              <a:rPr lang="hr-HR" sz="1600" dirty="0">
                <a:latin typeface="Times New Roman"/>
                <a:cs typeface="Times New Roman"/>
              </a:rPr>
              <a:t> pravnih osoba s državnim interesom u fondu temeljnog kapitala (temeljni kapital) od 50 % i više te pravnih osoba koje posjeduju 50 % ili više svojeg fonda temeljnog kapitala (temeljni kapital);</a:t>
            </a:r>
          </a:p>
          <a:p>
            <a:pPr marL="285750" indent="-285750" algn="just">
              <a:buClr>
                <a:srgbClr val="00B050"/>
              </a:buClr>
              <a:buSzPct val="123000"/>
              <a:buFont typeface="Wingdings" panose="05000000000000000000" pitchFamily="2" charset="2"/>
              <a:buChar char="ü"/>
            </a:pPr>
            <a:r>
              <a:rPr lang="hr-HR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državne subvencije i bespovratna sredstva </a:t>
            </a:r>
            <a:r>
              <a:rPr lang="hr-HR" sz="1600" dirty="0">
                <a:latin typeface="Times New Roman"/>
                <a:cs typeface="Times New Roman"/>
              </a:rPr>
              <a:t>iznosi i primatelji</a:t>
            </a:r>
            <a:r>
              <a:rPr lang="hr-HR" sz="1600" b="1" dirty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488988" y="3767682"/>
            <a:ext cx="5170894" cy="2757611"/>
            <a:chOff x="6731394" y="1204443"/>
            <a:chExt cx="5170894" cy="27576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971520" y="1302001"/>
              <a:ext cx="4738838" cy="203132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just"/>
              <a:r>
                <a:rPr lang="hr-HR" dirty="0">
                  <a:latin typeface="Times New Roman"/>
                  <a:cs typeface="Times New Roman"/>
                </a:rPr>
                <a:t>         Odobrena je Odredba o objavljivanju informacija na službene internetske stranice kako bi se osigurala transparentnost proračunskog procesa</a:t>
              </a:r>
            </a:p>
            <a:p>
              <a:pPr algn="just"/>
              <a:r>
                <a:rPr lang="hr-HR" dirty="0">
                  <a:latin typeface="Times New Roman"/>
                  <a:cs typeface="Times New Roman"/>
                </a:rPr>
                <a:t>          Uspostavljeni su </a:t>
              </a:r>
              <a:r>
                <a:rPr lang="hr-HR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postupak, format, raspored </a:t>
              </a:r>
              <a:r>
                <a:rPr lang="hr-HR" dirty="0">
                  <a:latin typeface="Times New Roman"/>
                  <a:cs typeface="Times New Roman"/>
                </a:rPr>
                <a:t>objavljivanja informacija na službene internetske stranice ministarstava i agencija.</a:t>
              </a: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971520" y="3192613"/>
              <a:ext cx="4028007" cy="769441"/>
              <a:chOff x="6822481" y="3172942"/>
              <a:chExt cx="4028007" cy="76944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822481" y="3172942"/>
                <a:ext cx="3465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sz="4400">
                    <a:solidFill>
                      <a:srgbClr val="007791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!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131928" y="3321278"/>
                <a:ext cx="3718560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hr-HR" sz="11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Registrirano od strane Ministarstva pravosuđa Republike Uzbekistan 7. svibnja/maja 2021.</a:t>
                </a:r>
              </a:p>
              <a:p>
                <a:pPr algn="just"/>
                <a:r>
                  <a:rPr lang="hr-HR" sz="11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Br. registracije 3299</a:t>
                </a:r>
              </a:p>
            </p:txBody>
          </p:sp>
        </p:grpSp>
        <p:sp>
          <p:nvSpPr>
            <p:cNvPr id="27" name="Скругленный прямоугольник 26"/>
            <p:cNvSpPr/>
            <p:nvPr/>
          </p:nvSpPr>
          <p:spPr>
            <a:xfrm>
              <a:off x="6731394" y="1204443"/>
              <a:ext cx="5170894" cy="2757611"/>
            </a:xfrm>
            <a:prstGeom prst="roundRect">
              <a:avLst>
                <a:gd name="adj" fmla="val 3755"/>
              </a:avLst>
            </a:prstGeom>
            <a:noFill/>
            <a:ln w="19050">
              <a:solidFill>
                <a:srgbClr val="64D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95321" y="2912713"/>
            <a:ext cx="5766830" cy="3453512"/>
            <a:chOff x="252590" y="3272589"/>
            <a:chExt cx="5766830" cy="345351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73107" y="3272589"/>
              <a:ext cx="5646313" cy="3453512"/>
            </a:xfrm>
            <a:prstGeom prst="roundRect">
              <a:avLst>
                <a:gd name="adj" fmla="val 7231"/>
              </a:avLst>
            </a:prstGeom>
            <a:solidFill>
              <a:srgbClr val="F9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0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92152" y="3359659"/>
              <a:ext cx="5263399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Pokretanje nadograđene verzije internetskog portala Open Budget </a:t>
              </a:r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 poboljšanom funkcionalnošću, uključujući:</a:t>
              </a:r>
            </a:p>
            <a:p>
              <a:pPr algn="just"/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hr-H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prilagodbu </a:t>
              </a:r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portala procesu predlaganja i odabira aktivnosti odabranih na temelju javnog mijenja koje su predložene za financiranje proračunima četvrti (grada);</a:t>
              </a:r>
            </a:p>
            <a:p>
              <a:pPr algn="just"/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širi </a:t>
              </a:r>
              <a:r>
                <a:rPr lang="hr-H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angažman građana </a:t>
              </a:r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u BP-u i javnom glasanju;</a:t>
              </a:r>
            </a:p>
            <a:p>
              <a:pPr algn="just"/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mjere za poboljšanje korisničkog iskustva tijekom uporabe portala na </a:t>
              </a:r>
              <a:r>
                <a:rPr lang="hr-HR" sz="16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svim uređajima </a:t>
              </a:r>
              <a:r>
                <a:rPr lang="hr-HR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(mobitel, tablet, prijenosno računalo)</a:t>
              </a:r>
            </a:p>
          </p:txBody>
        </p:sp>
        <p:sp>
          <p:nvSpPr>
            <p:cNvPr id="30" name="Chevron 2">
              <a:extLst>
                <a:ext uri="{FF2B5EF4-FFF2-40B4-BE49-F238E27FC236}">
                  <a16:creationId xmlns:a16="http://schemas.microsoft.com/office/drawing/2014/main" id="{C6F4A594-6651-4EFD-B9F9-84C1D1F93DE5}"/>
                </a:ext>
              </a:extLst>
            </p:cNvPr>
            <p:cNvSpPr/>
            <p:nvPr/>
          </p:nvSpPr>
          <p:spPr>
            <a:xfrm rot="5400000">
              <a:off x="327602" y="3451536"/>
              <a:ext cx="189539" cy="339563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41344" y="951370"/>
            <a:ext cx="5931737" cy="2068057"/>
            <a:chOff x="189578" y="843754"/>
            <a:chExt cx="5931737" cy="206805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95321" y="843754"/>
              <a:ext cx="59259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Objašnjenje mehanizma učešća građana u izradi proračuna (PB)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5624" y="1376593"/>
              <a:ext cx="51835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Rezolucija predsjednika Republike Uzbekistan 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„O dodatnim mjerama za osiguravanje proračunske transparentnosti i aktivnog sudjelovanja građana u proračunskom procesu”</a:t>
              </a:r>
              <a:r>
                <a:rPr lang="hr-HR">
                  <a:latin typeface="Times New Roman" panose="02020603050405020304" pitchFamily="18" charset="0"/>
                  <a:cs typeface="Times New Roman" panose="02020603050405020304" pitchFamily="18" charset="0"/>
                </a:rPr>
                <a:t> (br. ПП-5072 od 13. travnja/aprila 2021.)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9578" y="1049763"/>
              <a:ext cx="458976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1500" noProof="1">
                  <a:solidFill>
                    <a:srgbClr val="1ED0A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37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9" y="10897"/>
            <a:ext cx="11573197" cy="1400391"/>
          </a:xfrm>
        </p:spPr>
        <p:txBody>
          <a:bodyPr/>
          <a:lstStyle/>
          <a:p>
            <a:r>
              <a:rPr lang="hr-HR" sz="2000" b="1">
                <a:solidFill>
                  <a:srgbClr val="0066D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Poboljšavanje mehanizama usmjeravanja proračunskih sredstava na aktivnosti odabrane na temelju javnog mnijenja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939" y="1231494"/>
            <a:ext cx="5095875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</a:pPr>
            <a:r>
              <a:rPr lang="hr-HR" b="1">
                <a:solidFill>
                  <a:srgbClr val="0066D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Uvođenje sljedećih faza u provedbu građanskih inicijativa: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589" y="1983943"/>
            <a:ext cx="5753100" cy="31045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</a:pPr>
            <a:r>
              <a:rPr lang="hr-HR" b="1" dirty="0">
                <a:solidFill>
                  <a:srgbClr val="0066DE"/>
                </a:solidFill>
                <a:latin typeface="Cambria"/>
                <a:ea typeface="Cambria"/>
              </a:rPr>
              <a:t>1.</a:t>
            </a:r>
            <a:r>
              <a:rPr lang="hr-HR" dirty="0">
                <a:latin typeface="Cambria"/>
                <a:ea typeface="Cambria"/>
              </a:rPr>
              <a:t> predaja prijedloga/projekata od strane proaktivnih građana kako bi se poboljšala infrastruktura četvrti (grada);</a:t>
            </a:r>
          </a:p>
          <a:p>
            <a:pPr algn="just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</a:pPr>
            <a:r>
              <a:rPr lang="hr-HR" b="1" dirty="0">
                <a:solidFill>
                  <a:srgbClr val="0066DE"/>
                </a:solidFill>
                <a:latin typeface="Cambria"/>
                <a:ea typeface="Cambria"/>
              </a:rPr>
              <a:t>2.</a:t>
            </a:r>
            <a:r>
              <a:rPr lang="hr-HR" dirty="0">
                <a:latin typeface="Cambria"/>
                <a:ea typeface="Cambria"/>
              </a:rPr>
              <a:t> odabir prijedloga prema utvrđenim kriterijima;</a:t>
            </a:r>
          </a:p>
          <a:p>
            <a:pPr algn="just">
              <a:lnSpc>
                <a:spcPct val="102000"/>
              </a:lnSpc>
              <a:spcBef>
                <a:spcPts val="400"/>
              </a:spcBef>
            </a:pPr>
            <a:r>
              <a:rPr lang="hr-HR" b="1" dirty="0">
                <a:solidFill>
                  <a:srgbClr val="0066DE"/>
                </a:solidFill>
                <a:latin typeface="Cambria"/>
                <a:ea typeface="Cambria"/>
              </a:rPr>
              <a:t>3.</a:t>
            </a:r>
            <a:r>
              <a:rPr lang="hr-HR" dirty="0">
                <a:latin typeface="Cambria"/>
                <a:ea typeface="Cambria"/>
              </a:rPr>
              <a:t> stavljanje prethodno odabranih prijedloga/projekata građanima  na glasanje;</a:t>
            </a:r>
          </a:p>
          <a:p>
            <a:pPr algn="just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</a:pPr>
            <a:r>
              <a:rPr lang="hr-HR" b="1" dirty="0">
                <a:solidFill>
                  <a:srgbClr val="0066DE"/>
                </a:solidFill>
                <a:latin typeface="Cambria"/>
                <a:ea typeface="Cambria"/>
              </a:rPr>
              <a:t>4.</a:t>
            </a:r>
            <a:r>
              <a:rPr lang="hr-HR" dirty="0">
                <a:latin typeface="Cambria"/>
                <a:ea typeface="Cambria"/>
              </a:rPr>
              <a:t> određivanje pobjedničkih prijedloga/projekata na temelju ishoda javnog glasanja;</a:t>
            </a:r>
          </a:p>
          <a:p>
            <a:pPr algn="just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</a:pPr>
            <a:r>
              <a:rPr lang="hr-HR" b="1" dirty="0">
                <a:solidFill>
                  <a:srgbClr val="0066DE"/>
                </a:solidFill>
                <a:latin typeface="Cambria"/>
                <a:ea typeface="Cambria"/>
              </a:rPr>
              <a:t>5.</a:t>
            </a:r>
            <a:r>
              <a:rPr lang="hr-HR" dirty="0">
                <a:solidFill>
                  <a:srgbClr val="0066DE"/>
                </a:solidFill>
                <a:latin typeface="Cambria"/>
                <a:ea typeface="Cambria"/>
              </a:rPr>
              <a:t> </a:t>
            </a:r>
            <a:r>
              <a:rPr lang="hr-HR" dirty="0">
                <a:latin typeface="Cambria"/>
                <a:ea typeface="Cambria"/>
              </a:rPr>
              <a:t>nadzor građana i monitoring provedbe građanskih inicijativa.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9540" y="1231494"/>
            <a:ext cx="4419600" cy="12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</a:pPr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- Razvoj </a:t>
            </a:r>
            <a:r>
              <a:rPr lang="hr-HR" b="1">
                <a:solidFill>
                  <a:srgbClr val="0066D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kriterija za evaluaciju i odabir prijedloga/projekata </a:t>
            </a:r>
            <a:r>
              <a:rPr lang="hr-HR">
                <a:latin typeface="Cambria" panose="02040503050406030204" pitchFamily="18" charset="0"/>
                <a:ea typeface="Cambria" panose="02040503050406030204" pitchFamily="18" charset="0"/>
              </a:rPr>
              <a:t>koje su predali proaktivni građani kako bi poboljšali infrastrukturu četvrti (grada)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90" l="0" r="98034">
                        <a14:foregroundMark x1="79083" y1="29830" x2="78629" y2="31658"/>
                        <a14:foregroundMark x1="74899" y1="27219" x2="79385" y2="24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28" y="2441631"/>
            <a:ext cx="458871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3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DAA1A30-4CC0-482C-A780-338716ED15D2}" vid="{6D393B04-DBD9-4016-A5CC-E12D09013C0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822</TotalTime>
  <Words>1556</Words>
  <Application>Microsoft Office PowerPoint</Application>
  <PresentationFormat>Widescreen</PresentationFormat>
  <Paragraphs>121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Тема1</vt:lpstr>
      <vt:lpstr>Contents Slide Master</vt:lpstr>
      <vt:lpstr>Section Break Slide Master</vt:lpstr>
      <vt:lpstr>Тема Office</vt:lpstr>
      <vt:lpstr>Poboljšanje proračunske transparentnosti u Republici Uzbekistan</vt:lpstr>
      <vt:lpstr>Odobreni propisi za poboljšanje transparentnosti proračunskih podataka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открытости бюджета в Республике Узбекистан</dc:title>
  <dc:creator>Microsoft Office User</dc:creator>
  <cp:lastModifiedBy>Željka Sauka</cp:lastModifiedBy>
  <cp:revision>165</cp:revision>
  <dcterms:created xsi:type="dcterms:W3CDTF">2021-07-13T15:18:17Z</dcterms:created>
  <dcterms:modified xsi:type="dcterms:W3CDTF">2021-10-12T15:49:03Z</dcterms:modified>
</cp:coreProperties>
</file>