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5" r:id="rId2"/>
  </p:sldMasterIdLst>
  <p:notesMasterIdLst>
    <p:notesMasterId r:id="rId19"/>
  </p:notesMasterIdLst>
  <p:sldIdLst>
    <p:sldId id="783" r:id="rId3"/>
    <p:sldId id="2145709195" r:id="rId4"/>
    <p:sldId id="2147475579" r:id="rId5"/>
    <p:sldId id="2145709338" r:id="rId6"/>
    <p:sldId id="265" r:id="rId7"/>
    <p:sldId id="2147475581" r:id="rId8"/>
    <p:sldId id="2147475580" r:id="rId9"/>
    <p:sldId id="2145709204" r:id="rId10"/>
    <p:sldId id="2145709205" r:id="rId11"/>
    <p:sldId id="2145709206" r:id="rId12"/>
    <p:sldId id="2145709207" r:id="rId13"/>
    <p:sldId id="2147475578" r:id="rId14"/>
    <p:sldId id="828" r:id="rId15"/>
    <p:sldId id="2145709197" r:id="rId16"/>
    <p:sldId id="2145709196" r:id="rId17"/>
    <p:sldId id="2145709198" r:id="rId1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E2945-7D0E-89DF-6329-115C7D2EB012}" v="4" dt="2023-05-12T01:30:34.221"/>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162" autoAdjust="0"/>
  </p:normalViewPr>
  <p:slideViewPr>
    <p:cSldViewPr snapToGrid="0">
      <p:cViewPr varScale="1">
        <p:scale>
          <a:sx n="58" d="100"/>
          <a:sy n="58" d="100"/>
        </p:scale>
        <p:origin x="884" y="5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tiana Shalkivska" userId="S::tshalkivska@worldbank.org::82754a18-c773-4f54-b1de-463fcbd6815b" providerId="AD" clId="Web-{8CFE2945-7D0E-89DF-6329-115C7D2EB012}"/>
    <pc:docChg chg="modSld">
      <pc:chgData name="Tetiana Shalkivska" userId="S::tshalkivska@worldbank.org::82754a18-c773-4f54-b1de-463fcbd6815b" providerId="AD" clId="Web-{8CFE2945-7D0E-89DF-6329-115C7D2EB012}" dt="2023-05-12T01:30:30.767" v="0" actId="20577"/>
      <pc:docMkLst>
        <pc:docMk/>
      </pc:docMkLst>
      <pc:sldChg chg="modSp">
        <pc:chgData name="Tetiana Shalkivska" userId="S::tshalkivska@worldbank.org::82754a18-c773-4f54-b1de-463fcbd6815b" providerId="AD" clId="Web-{8CFE2945-7D0E-89DF-6329-115C7D2EB012}" dt="2023-05-12T01:30:30.767" v="0" actId="20577"/>
        <pc:sldMkLst>
          <pc:docMk/>
          <pc:sldMk cId="0" sldId="265"/>
        </pc:sldMkLst>
        <pc:spChg chg="mod">
          <ac:chgData name="Tetiana Shalkivska" userId="S::tshalkivska@worldbank.org::82754a18-c773-4f54-b1de-463fcbd6815b" providerId="AD" clId="Web-{8CFE2945-7D0E-89DF-6329-115C7D2EB012}" dt="2023-05-12T01:30:30.767" v="0" actId="20577"/>
          <ac:spMkLst>
            <pc:docMk/>
            <pc:sldMk cId="0" sldId="265"/>
            <ac:spMk id="72" creationId="{BB347BA7-2924-4096-AD9F-C637B8B916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265CF52-674F-4385-B4C0-6EF93F78F4BD}" type="datetimeFigureOut">
              <a:rPr lang="en-ID" smtClean="0"/>
              <a:t>11/05/2023</a:t>
            </a:fld>
            <a:endParaRPr lang="en-ID"/>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6FE7FB1-24D8-4F40-91E5-F9F624751F51}" type="slidenum">
              <a:rPr lang="en-ID" smtClean="0"/>
              <a:t>‹#›</a:t>
            </a:fld>
            <a:endParaRPr lang="en-ID"/>
          </a:p>
        </p:txBody>
      </p:sp>
    </p:spTree>
    <p:extLst>
      <p:ext uri="{BB962C8B-B14F-4D97-AF65-F5344CB8AC3E}">
        <p14:creationId xmlns:p14="http://schemas.microsoft.com/office/powerpoint/2010/main" val="333353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76FE7FB1-24D8-4F40-91E5-F9F624751F51}" type="slidenum">
              <a:rPr lang="en-ID" smtClean="0"/>
              <a:t>1</a:t>
            </a:fld>
            <a:endParaRPr lang="en-ID"/>
          </a:p>
        </p:txBody>
      </p:sp>
    </p:spTree>
    <p:extLst>
      <p:ext uri="{BB962C8B-B14F-4D97-AF65-F5344CB8AC3E}">
        <p14:creationId xmlns:p14="http://schemas.microsoft.com/office/powerpoint/2010/main" val="323793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fiscal framework refers to the set of rules, policies, and institutions that govern a country's public finances. It includes measures to manage government spending, revenue collection, and debt levels. The goal of a fiscal framework is to ensure that a government's spending is sustainable and that it can meet its financial obligations over the long term. This is important for maintaining economic stability and promoting growth.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E7FB1-24D8-4F40-91E5-F9F624751F51}"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37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chemeClr val="accent1">
                    <a:lumMod val="75000"/>
                  </a:schemeClr>
                </a:solidFill>
                <a:latin typeface="+mn-lt"/>
              </a:rPr>
              <a:t>The risks faced by Cash Management related to the implementation of several policies include: </a:t>
            </a:r>
          </a:p>
          <a:p>
            <a:pPr marL="228600" indent="-228600">
              <a:buFont typeface="+mj-lt"/>
              <a:buAutoNum type="arabicPeriod"/>
            </a:pPr>
            <a:r>
              <a:rPr lang="en-US" sz="1100" dirty="0">
                <a:solidFill>
                  <a:schemeClr val="accent1">
                    <a:lumMod val="75000"/>
                  </a:schemeClr>
                </a:solidFill>
                <a:latin typeface="+mn-lt"/>
              </a:rPr>
              <a:t>Liquidity risk is to ensure that liquid funds are available and avoid expensive emergency funding.</a:t>
            </a:r>
          </a:p>
          <a:p>
            <a:pPr marL="228600" indent="-228600">
              <a:buFont typeface="+mj-lt"/>
              <a:buAutoNum type="arabicPeriod"/>
            </a:pPr>
            <a:r>
              <a:rPr lang="en-US" sz="1100" dirty="0">
                <a:solidFill>
                  <a:schemeClr val="accent1">
                    <a:lumMod val="75000"/>
                  </a:schemeClr>
                </a:solidFill>
                <a:latin typeface="+mn-lt"/>
              </a:rPr>
              <a:t>Funding risk as an ability to raise funds on market returns, when it is required. </a:t>
            </a:r>
          </a:p>
          <a:p>
            <a:pPr marL="228600" indent="-228600">
              <a:buFont typeface="+mj-lt"/>
              <a:buAutoNum type="arabicPeriod"/>
            </a:pPr>
            <a:r>
              <a:rPr lang="en-US" sz="1100" dirty="0">
                <a:solidFill>
                  <a:schemeClr val="accent1">
                    <a:lumMod val="75000"/>
                  </a:schemeClr>
                </a:solidFill>
                <a:latin typeface="+mn-lt"/>
              </a:rPr>
              <a:t>Projection risk is making decisions on the basis of imperfect estimates of loan terms, or on insufficient information about volatility, and cash flows. </a:t>
            </a:r>
          </a:p>
          <a:p>
            <a:pPr marL="228600" indent="-228600">
              <a:buFont typeface="+mj-lt"/>
              <a:buAutoNum type="arabicPeriod"/>
            </a:pPr>
            <a:r>
              <a:rPr lang="en-US" sz="1100" dirty="0">
                <a:solidFill>
                  <a:schemeClr val="accent1">
                    <a:lumMod val="75000"/>
                  </a:schemeClr>
                </a:solidFill>
                <a:latin typeface="+mn-lt"/>
              </a:rPr>
              <a:t>Market risk is related to cash balance management </a:t>
            </a:r>
          </a:p>
          <a:p>
            <a:pPr marL="228600" indent="-228600">
              <a:buFont typeface="+mj-lt"/>
              <a:buAutoNum type="arabicPeriod"/>
            </a:pPr>
            <a:r>
              <a:rPr lang="en-US" sz="1100" dirty="0">
                <a:solidFill>
                  <a:schemeClr val="accent1">
                    <a:lumMod val="75000"/>
                  </a:schemeClr>
                </a:solidFill>
                <a:latin typeface="+mn-lt"/>
              </a:rPr>
              <a:t>Credit risk is related to investment in third parties. </a:t>
            </a:r>
          </a:p>
          <a:p>
            <a:pPr marL="228600" indent="-228600">
              <a:buFont typeface="+mj-lt"/>
              <a:buAutoNum type="arabicPeriod"/>
            </a:pPr>
            <a:r>
              <a:rPr lang="en-US" sz="1100" dirty="0">
                <a:solidFill>
                  <a:schemeClr val="accent1">
                    <a:lumMod val="75000"/>
                  </a:schemeClr>
                </a:solidFill>
                <a:latin typeface="+mn-lt"/>
              </a:rPr>
              <a:t>Operational risk is related to transactions, payments, and accounts.</a:t>
            </a:r>
            <a:endParaRPr lang="en-ID" sz="1100" dirty="0">
              <a:solidFill>
                <a:schemeClr val="accent1">
                  <a:lumMod val="75000"/>
                </a:schemeClr>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E7FB1-24D8-4F40-91E5-F9F624751F51}"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82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8288" indent="-268288">
              <a:buFont typeface="Arial" panose="020B0604020202020204" pitchFamily="34" charset="0"/>
              <a:buAutoNum type="arabicPeriod"/>
            </a:pPr>
            <a:endParaRPr lang="en-US" sz="1100" i="0" dirty="0">
              <a:solidFill>
                <a:schemeClr val="tx1"/>
              </a:solidFill>
              <a:latin typeface="+mn-lt"/>
            </a:endParaRPr>
          </a:p>
          <a:p>
            <a:pPr marL="0" indent="0">
              <a:buFont typeface="Arial" panose="020B0604020202020204" pitchFamily="34" charset="0"/>
              <a:buNone/>
            </a:pPr>
            <a:r>
              <a:rPr lang="en-US" sz="1100" i="0" dirty="0">
                <a:solidFill>
                  <a:schemeClr val="accent1">
                    <a:lumMod val="75000"/>
                  </a:schemeClr>
                </a:solidFill>
                <a:latin typeface="+mn-lt"/>
              </a:rPr>
              <a:t>The identification of risk clusters presented in the previous slide is a reflection of the 3 pillars of state treasury management, namely the implementation of TSA, Cash forecasting and Cash Optimization. </a:t>
            </a:r>
          </a:p>
          <a:p>
            <a:pPr marL="0" indent="0">
              <a:buFont typeface="Arial" panose="020B0604020202020204" pitchFamily="34" charset="0"/>
              <a:buNone/>
            </a:pPr>
            <a:r>
              <a:rPr lang="en-US" sz="1100" i="0" dirty="0">
                <a:solidFill>
                  <a:schemeClr val="accent1">
                    <a:lumMod val="75000"/>
                  </a:schemeClr>
                </a:solidFill>
                <a:latin typeface="+mn-lt"/>
              </a:rPr>
              <a:t>In detail, the Risk of Unconsolidated Accounts, lead to unreliability reports and frauds and Ineffective and inefficient revenue and expenditure mechanisms can be: </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Unidentified</a:t>
            </a:r>
            <a:r>
              <a:rPr lang="en-US" sz="1100" b="0" i="0" dirty="0">
                <a:solidFill>
                  <a:schemeClr val="accent1">
                    <a:lumMod val="75000"/>
                  </a:schemeClr>
                </a:solidFill>
                <a:latin typeface="+mn-lt"/>
              </a:rPr>
              <a:t> accounts</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Unsupported system </a:t>
            </a:r>
            <a:r>
              <a:rPr lang="en-US" sz="1100" b="0" i="0" dirty="0">
                <a:solidFill>
                  <a:schemeClr val="accent1">
                    <a:lumMod val="75000"/>
                  </a:schemeClr>
                </a:solidFill>
                <a:latin typeface="+mn-lt"/>
              </a:rPr>
              <a:t>and information technology</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Limitations</a:t>
            </a:r>
            <a:r>
              <a:rPr lang="en-US" sz="1100" b="0" i="0" dirty="0">
                <a:solidFill>
                  <a:schemeClr val="accent1">
                    <a:lumMod val="75000"/>
                  </a:schemeClr>
                </a:solidFill>
                <a:latin typeface="+mn-lt"/>
              </a:rPr>
              <a:t> to use new system/technology</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The mechanism of revenue collecting system </a:t>
            </a:r>
            <a:r>
              <a:rPr lang="en-US" sz="1100" b="0" i="0" dirty="0">
                <a:solidFill>
                  <a:schemeClr val="accent1">
                    <a:lumMod val="75000"/>
                  </a:schemeClr>
                </a:solidFill>
                <a:latin typeface="+mn-lt"/>
              </a:rPr>
              <a:t>not optimally reach all parties.</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Inefficient expenditure mechanism </a:t>
            </a:r>
            <a:r>
              <a:rPr lang="en-US" sz="1100" b="0" i="0" dirty="0">
                <a:solidFill>
                  <a:schemeClr val="accent1">
                    <a:lumMod val="75000"/>
                  </a:schemeClr>
                </a:solidFill>
                <a:latin typeface="+mn-lt"/>
              </a:rPr>
              <a:t>between Spending Units and Cash Management Office</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Risk of settlement failure </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100" b="1" i="0" dirty="0">
                <a:solidFill>
                  <a:schemeClr val="accent1">
                    <a:lumMod val="75000"/>
                  </a:schemeClr>
                </a:solidFill>
                <a:latin typeface="+mn-lt"/>
              </a:rPr>
              <a:t>Risk of ineligible/fraud in management</a:t>
            </a:r>
          </a:p>
          <a:p>
            <a:pPr marL="0" indent="0">
              <a:buFont typeface="Arial" panose="020B0604020202020204" pitchFamily="34" charset="0"/>
              <a:buNone/>
            </a:pPr>
            <a:endParaRPr lang="en-US" sz="1100" i="0" dirty="0">
              <a:solidFill>
                <a:schemeClr val="accent1">
                  <a:lumMod val="75000"/>
                </a:schemeClr>
              </a:solidFill>
              <a:latin typeface="+mn-lt"/>
            </a:endParaRPr>
          </a:p>
          <a:p>
            <a:pPr marL="0" indent="0">
              <a:buFont typeface="Arial" panose="020B0604020202020204" pitchFamily="34" charset="0"/>
              <a:buNone/>
            </a:pPr>
            <a:r>
              <a:rPr lang="en-US" sz="1100" i="0" dirty="0">
                <a:solidFill>
                  <a:schemeClr val="accent1">
                    <a:lumMod val="75000"/>
                  </a:schemeClr>
                </a:solidFill>
                <a:latin typeface="+mn-lt"/>
              </a:rPr>
              <a:t>Meanwhile, cash mismatch risks can be generated from: </a:t>
            </a:r>
          </a:p>
          <a:p>
            <a:pPr marL="268288" indent="-268288">
              <a:buFont typeface="+mj-lt"/>
              <a:buAutoNum type="arabicPeriod"/>
            </a:pPr>
            <a:r>
              <a:rPr lang="en-US" sz="1100" b="1" i="0" dirty="0">
                <a:solidFill>
                  <a:schemeClr val="accent1">
                    <a:lumMod val="75000"/>
                  </a:schemeClr>
                </a:solidFill>
                <a:latin typeface="+mn-lt"/>
                <a:ea typeface="Arial Unicode MS" panose="020B0604020202020204" pitchFamily="34" charset="-128"/>
                <a:cs typeface="Arial Unicode MS" panose="020B0604020202020204" pitchFamily="34" charset="-128"/>
              </a:rPr>
              <a:t>Inaccuracy</a:t>
            </a:r>
            <a:r>
              <a:rPr lang="en-US" sz="1100" i="0" dirty="0">
                <a:solidFill>
                  <a:schemeClr val="accent1">
                    <a:lumMod val="75000"/>
                  </a:schemeClr>
                </a:solidFill>
                <a:latin typeface="+mn-lt"/>
                <a:ea typeface="Arial Unicode MS" panose="020B0604020202020204" pitchFamily="34" charset="-128"/>
                <a:cs typeface="Arial Unicode MS" panose="020B0604020202020204" pitchFamily="34" charset="-128"/>
              </a:rPr>
              <a:t> </a:t>
            </a:r>
            <a:r>
              <a:rPr lang="en-US" sz="1100" b="1" i="0" dirty="0">
                <a:solidFill>
                  <a:schemeClr val="accent1">
                    <a:lumMod val="75000"/>
                  </a:schemeClr>
                </a:solidFill>
                <a:latin typeface="+mn-lt"/>
                <a:ea typeface="Arial Unicode MS" panose="020B0604020202020204" pitchFamily="34" charset="-128"/>
                <a:cs typeface="Arial Unicode MS" panose="020B0604020202020204" pitchFamily="34" charset="-128"/>
              </a:rPr>
              <a:t>of cash withdrawal plans </a:t>
            </a:r>
            <a:r>
              <a:rPr lang="en-US" sz="1100" i="0" dirty="0">
                <a:solidFill>
                  <a:schemeClr val="accent1">
                    <a:lumMod val="75000"/>
                  </a:schemeClr>
                </a:solidFill>
                <a:latin typeface="+mn-lt"/>
                <a:ea typeface="Arial Unicode MS" panose="020B0604020202020204" pitchFamily="34" charset="-128"/>
                <a:cs typeface="Arial Unicode MS" panose="020B0604020202020204" pitchFamily="34" charset="-128"/>
              </a:rPr>
              <a:t>from spending units</a:t>
            </a:r>
          </a:p>
          <a:p>
            <a:pPr marL="268288" indent="-268288">
              <a:buFont typeface="+mj-lt"/>
              <a:buAutoNum type="arabicPeriod"/>
            </a:pPr>
            <a:r>
              <a:rPr lang="en-US" sz="1100" b="1" i="0" dirty="0">
                <a:solidFill>
                  <a:schemeClr val="accent1">
                    <a:lumMod val="75000"/>
                  </a:schemeClr>
                </a:solidFill>
                <a:latin typeface="+mn-lt"/>
                <a:ea typeface="Arial Unicode MS" panose="020B0604020202020204" pitchFamily="34" charset="-128"/>
                <a:cs typeface="Arial Unicode MS" panose="020B0604020202020204" pitchFamily="34" charset="-128"/>
              </a:rPr>
              <a:t>Inaccuracy of revenue and expenditure projections</a:t>
            </a:r>
            <a:r>
              <a:rPr lang="en-US" sz="1100" i="0" dirty="0">
                <a:solidFill>
                  <a:schemeClr val="accent1">
                    <a:lumMod val="75000"/>
                  </a:schemeClr>
                </a:solidFill>
                <a:latin typeface="+mn-lt"/>
                <a:ea typeface="Arial Unicode MS" panose="020B0604020202020204" pitchFamily="34" charset="-128"/>
                <a:cs typeface="Arial Unicode MS" panose="020B0604020202020204" pitchFamily="34" charset="-128"/>
              </a:rPr>
              <a:t> from Cash Planning Information Network Team</a:t>
            </a:r>
          </a:p>
          <a:p>
            <a:pPr marL="268288" indent="-268288">
              <a:buFont typeface="+mj-lt"/>
              <a:buAutoNum type="arabicPeriod"/>
            </a:pPr>
            <a:r>
              <a:rPr lang="en-US" sz="1100" b="1" i="0" dirty="0">
                <a:solidFill>
                  <a:schemeClr val="accent1">
                    <a:lumMod val="75000"/>
                  </a:schemeClr>
                </a:solidFill>
                <a:latin typeface="+mn-lt"/>
                <a:ea typeface="Arial Unicode MS" panose="020B0604020202020204" pitchFamily="34" charset="-128"/>
                <a:cs typeface="Arial Unicode MS" panose="020B0604020202020204" pitchFamily="34" charset="-128"/>
              </a:rPr>
              <a:t>Uncontrollable</a:t>
            </a:r>
            <a:r>
              <a:rPr lang="en-US" sz="1100" i="0" dirty="0">
                <a:solidFill>
                  <a:schemeClr val="accent1">
                    <a:lumMod val="75000"/>
                  </a:schemeClr>
                </a:solidFill>
                <a:latin typeface="+mn-lt"/>
                <a:ea typeface="Arial Unicode MS" panose="020B0604020202020204" pitchFamily="34" charset="-128"/>
                <a:cs typeface="Arial Unicode MS" panose="020B0604020202020204" pitchFamily="34" charset="-128"/>
              </a:rPr>
              <a:t> economic conditions</a:t>
            </a:r>
          </a:p>
          <a:p>
            <a:pPr marL="0" indent="0">
              <a:buFont typeface="Arial" panose="020B0604020202020204" pitchFamily="34" charset="0"/>
              <a:buNone/>
            </a:pPr>
            <a:endParaRPr lang="en-US" sz="1100" i="0" dirty="0">
              <a:solidFill>
                <a:schemeClr val="accent1">
                  <a:lumMod val="75000"/>
                </a:schemeClr>
              </a:solidFill>
              <a:latin typeface="+mn-lt"/>
            </a:endParaRPr>
          </a:p>
          <a:p>
            <a:pPr marL="0" indent="0">
              <a:buFont typeface="Arial" panose="020B0604020202020204" pitchFamily="34" charset="0"/>
              <a:buNone/>
            </a:pPr>
            <a:r>
              <a:rPr lang="en-US" sz="1100" i="0" dirty="0">
                <a:solidFill>
                  <a:schemeClr val="accent1">
                    <a:lumMod val="75000"/>
                  </a:schemeClr>
                </a:solidFill>
                <a:latin typeface="+mn-lt"/>
              </a:rPr>
              <a:t>Finally, the risk of cost inefficiency can be arise from:</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Unequipped</a:t>
            </a:r>
            <a:r>
              <a:rPr lang="en-US" sz="1100" i="0" dirty="0">
                <a:solidFill>
                  <a:schemeClr val="accent1">
                    <a:lumMod val="75000"/>
                  </a:schemeClr>
                </a:solidFill>
                <a:latin typeface="+mn-lt"/>
              </a:rPr>
              <a:t> </a:t>
            </a:r>
            <a:r>
              <a:rPr lang="en-US" sz="1100" b="1" i="0" dirty="0">
                <a:solidFill>
                  <a:schemeClr val="accent1">
                    <a:lumMod val="75000"/>
                  </a:schemeClr>
                </a:solidFill>
                <a:latin typeface="+mn-lt"/>
              </a:rPr>
              <a:t>human resources </a:t>
            </a:r>
            <a:r>
              <a:rPr lang="en-US" sz="1100" i="0" dirty="0">
                <a:solidFill>
                  <a:schemeClr val="accent1">
                    <a:lumMod val="75000"/>
                  </a:schemeClr>
                </a:solidFill>
                <a:latin typeface="+mn-lt"/>
              </a:rPr>
              <a:t>with adequate knowledge to optimize cash</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Less coordination</a:t>
            </a:r>
            <a:r>
              <a:rPr lang="en-US" sz="1100" i="0" dirty="0">
                <a:solidFill>
                  <a:schemeClr val="accent1">
                    <a:lumMod val="75000"/>
                  </a:schemeClr>
                </a:solidFill>
                <a:latin typeface="+mn-lt"/>
              </a:rPr>
              <a:t> between Cash Management Office and Central Bank</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Less coordination</a:t>
            </a:r>
            <a:r>
              <a:rPr lang="en-US" sz="1100" i="0" dirty="0">
                <a:solidFill>
                  <a:schemeClr val="accent1">
                    <a:lumMod val="75000"/>
                  </a:schemeClr>
                </a:solidFill>
                <a:latin typeface="+mn-lt"/>
              </a:rPr>
              <a:t> between Cash Management Office and Debt Management Office</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Not optimal remuneration </a:t>
            </a:r>
            <a:r>
              <a:rPr lang="en-US" sz="1100" b="0" i="0" dirty="0">
                <a:solidFill>
                  <a:schemeClr val="accent1">
                    <a:lumMod val="75000"/>
                  </a:schemeClr>
                </a:solidFill>
                <a:latin typeface="+mn-lt"/>
              </a:rPr>
              <a:t>from utilization of funds in Government Accounts </a:t>
            </a:r>
          </a:p>
          <a:p>
            <a:pPr marL="268288" indent="-268288">
              <a:buFont typeface="Arial" panose="020B0604020202020204" pitchFamily="34" charset="0"/>
              <a:buAutoNum type="arabicPeriod"/>
            </a:pPr>
            <a:r>
              <a:rPr lang="en-US" sz="1100" b="1" i="0" dirty="0">
                <a:solidFill>
                  <a:schemeClr val="accent1">
                    <a:lumMod val="75000"/>
                  </a:schemeClr>
                </a:solidFill>
                <a:latin typeface="+mn-lt"/>
              </a:rPr>
              <a:t>The concept of using remuneration </a:t>
            </a:r>
            <a:r>
              <a:rPr lang="en-US" sz="1100" i="0" dirty="0">
                <a:solidFill>
                  <a:schemeClr val="accent1">
                    <a:lumMod val="75000"/>
                  </a:schemeClr>
                </a:solidFill>
                <a:latin typeface="+mn-lt"/>
              </a:rPr>
              <a:t>not yet available to support treasury operations.</a:t>
            </a:r>
          </a:p>
          <a:p>
            <a:endParaRPr lang="en-ID" sz="11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E7FB1-24D8-4F40-91E5-F9F624751F51}"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89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0">
              <a:buFont typeface="Arial" panose="020B0604020202020204" pitchFamily="34" charset="0"/>
              <a:buNone/>
            </a:pPr>
            <a:endParaRPr lang="en-US" sz="1200" i="0" dirty="0">
              <a:solidFill>
                <a:srgbClr val="002060"/>
              </a:solidFill>
              <a:latin typeface="+mn-lt"/>
            </a:endParaRPr>
          </a:p>
          <a:p>
            <a:pPr marL="0" indent="0">
              <a:buFont typeface="Arial" panose="020B0604020202020204" pitchFamily="34" charset="0"/>
              <a:buNone/>
            </a:pPr>
            <a:r>
              <a:rPr lang="en-US" sz="1200" i="0" dirty="0">
                <a:solidFill>
                  <a:srgbClr val="002060"/>
                </a:solidFill>
                <a:latin typeface="+mn-lt"/>
              </a:rPr>
              <a:t>In line with the implementation of risk identification, the Cash Management Office also carries out risk mitigation activities as follows:</a:t>
            </a:r>
          </a:p>
          <a:p>
            <a:pPr marL="0" indent="0">
              <a:buFont typeface="Arial" panose="020B0604020202020204" pitchFamily="34" charset="0"/>
              <a:buNone/>
            </a:pPr>
            <a:r>
              <a:rPr lang="en-US" sz="1200" b="1" i="0" dirty="0">
                <a:solidFill>
                  <a:srgbClr val="002060"/>
                </a:solidFill>
                <a:latin typeface="+mn-lt"/>
              </a:rPr>
              <a:t>A. To mitigate the occurrence of unconsolidated accounts and ineffective and inefficient revenue and expenditure mechanisms, it can be done by </a:t>
            </a:r>
          </a:p>
          <a:p>
            <a:pPr marL="228600" indent="-228600">
              <a:buFont typeface="+mj-lt"/>
              <a:buAutoNum type="arabicPeriod"/>
            </a:pPr>
            <a:r>
              <a:rPr lang="en-US" sz="1200" i="0" dirty="0">
                <a:solidFill>
                  <a:srgbClr val="002060"/>
                </a:solidFill>
                <a:latin typeface="+mn-lt"/>
              </a:rPr>
              <a:t>Integrating all government revenue from Tax, Non Tax, Grant and Financing Revenue and expenditure from Central Government Expenditure, Transfer to Local Government, and Financing Expenditure into one consolidated account.</a:t>
            </a:r>
          </a:p>
          <a:p>
            <a:pPr marL="228600" indent="-228600">
              <a:buFont typeface="+mj-lt"/>
              <a:buAutoNum type="arabicPeriod"/>
            </a:pPr>
            <a:r>
              <a:rPr lang="en-US" sz="1200" i="0" dirty="0">
                <a:solidFill>
                  <a:srgbClr val="002060"/>
                </a:solidFill>
                <a:latin typeface="+mn-lt"/>
              </a:rPr>
              <a:t>Consolidating cash resources outside the Treasury Single Account such as Public Service Agency (PSA) and Sue Generis. This includes Cash Surplus Withdrawal or Private Placement </a:t>
            </a:r>
          </a:p>
          <a:p>
            <a:pPr marL="228600" indent="-228600">
              <a:buFont typeface="+mj-lt"/>
              <a:buAutoNum type="arabicPeriod"/>
            </a:pPr>
            <a:r>
              <a:rPr lang="en-US" sz="1200" i="0" dirty="0">
                <a:solidFill>
                  <a:srgbClr val="002060"/>
                </a:solidFill>
                <a:latin typeface="+mn-lt"/>
              </a:rPr>
              <a:t>Sustainably enhancing the mechanism of revenue collecting system and expenditure system</a:t>
            </a:r>
          </a:p>
          <a:p>
            <a:pPr marL="228600" indent="-228600">
              <a:buFont typeface="+mj-lt"/>
              <a:buAutoNum type="arabicPeriod"/>
            </a:pPr>
            <a:r>
              <a:rPr lang="en-US" sz="1200" i="0" dirty="0">
                <a:solidFill>
                  <a:srgbClr val="002060"/>
                </a:solidFill>
                <a:latin typeface="+mn-lt"/>
              </a:rPr>
              <a:t>Building monitoring system for settlement</a:t>
            </a:r>
          </a:p>
          <a:p>
            <a:pPr marL="228600" indent="-228600">
              <a:buFont typeface="+mj-lt"/>
              <a:buAutoNum type="arabicPeriod"/>
            </a:pPr>
            <a:r>
              <a:rPr lang="en-US" sz="1200" i="0" dirty="0">
                <a:solidFill>
                  <a:srgbClr val="002060"/>
                </a:solidFill>
                <a:latin typeface="+mn-lt"/>
              </a:rPr>
              <a:t>Developing internal compliance in management</a:t>
            </a:r>
          </a:p>
          <a:p>
            <a:pPr marL="0" indent="0">
              <a:buFont typeface="Arial" panose="020B0604020202020204" pitchFamily="34" charset="0"/>
              <a:buNone/>
            </a:pPr>
            <a:endParaRPr lang="en-US" sz="1200" i="0" dirty="0">
              <a:solidFill>
                <a:srgbClr val="002060"/>
              </a:solidFill>
              <a:latin typeface="+mn-lt"/>
            </a:endParaRPr>
          </a:p>
          <a:p>
            <a:pPr marL="0" indent="0">
              <a:buFont typeface="Arial" panose="020B0604020202020204" pitchFamily="34" charset="0"/>
              <a:buNone/>
            </a:pPr>
            <a:r>
              <a:rPr lang="en-US" sz="1200" b="1" i="0" dirty="0">
                <a:solidFill>
                  <a:srgbClr val="002060"/>
                </a:solidFill>
                <a:latin typeface="+mn-lt"/>
              </a:rPr>
              <a:t>B. Meanwhile, to overcome the mismatch, the implementation of mitigation is carried out by 2 methods namely top down and bottom up.</a:t>
            </a:r>
          </a:p>
          <a:p>
            <a:pPr marL="0" indent="0">
              <a:buFont typeface="Arial" panose="020B0604020202020204" pitchFamily="34" charset="0"/>
              <a:buNone/>
            </a:pPr>
            <a:r>
              <a:rPr lang="en-US" sz="1200" i="0" dirty="0">
                <a:solidFill>
                  <a:srgbClr val="002060"/>
                </a:solidFill>
                <a:latin typeface="+mn-lt"/>
              </a:rPr>
              <a:t>Top down is carried out at the central government through the Cash Planning Information Network forum, while bottom up is carried out from the spending unit side by submitting projections with a gap of 3 -7 working days before the disbursement of funds.</a:t>
            </a:r>
          </a:p>
          <a:p>
            <a:pPr marL="0" indent="0">
              <a:buFont typeface="Arial" panose="020B0604020202020204" pitchFamily="34" charset="0"/>
              <a:buNone/>
            </a:pPr>
            <a:r>
              <a:rPr lang="en-US" sz="1200" i="0" dirty="0">
                <a:solidFill>
                  <a:srgbClr val="002060"/>
                </a:solidFill>
                <a:latin typeface="+mn-lt"/>
              </a:rPr>
              <a:t>Both data generated through top down and bottom are consolidated and adjusted to obtain a complete projection of all revenues and expenditures.</a:t>
            </a:r>
          </a:p>
          <a:p>
            <a:pPr marL="0" indent="0">
              <a:buFont typeface="Arial" panose="020B0604020202020204" pitchFamily="34" charset="0"/>
              <a:buNone/>
            </a:pPr>
            <a:endParaRPr lang="en-US" sz="1200" i="0" dirty="0">
              <a:solidFill>
                <a:srgbClr val="002060"/>
              </a:solidFill>
              <a:latin typeface="+mn-lt"/>
            </a:endParaRPr>
          </a:p>
          <a:p>
            <a:pPr marL="0" indent="0">
              <a:buFont typeface="Arial" panose="020B0604020202020204" pitchFamily="34" charset="0"/>
              <a:buNone/>
            </a:pPr>
            <a:r>
              <a:rPr lang="en-US" sz="1200" b="1" i="0" dirty="0">
                <a:solidFill>
                  <a:srgbClr val="002060"/>
                </a:solidFill>
                <a:latin typeface="+mn-lt"/>
              </a:rPr>
              <a:t>C. To reduce the occurrence of inefficient costs from the existence of idle cash, the Government can do several things which include:</a:t>
            </a:r>
          </a:p>
          <a:p>
            <a:pPr marL="228600" indent="-228600">
              <a:buFont typeface="+mj-lt"/>
              <a:buAutoNum type="arabicPeriod"/>
            </a:pPr>
            <a:r>
              <a:rPr lang="en-US" sz="1200" i="0" dirty="0">
                <a:solidFill>
                  <a:srgbClr val="002060"/>
                </a:solidFill>
                <a:latin typeface="+mn-lt"/>
              </a:rPr>
              <a:t>Training and Certification for human resources with adequate knowledge to optimize cash</a:t>
            </a:r>
          </a:p>
          <a:p>
            <a:pPr marL="228600" indent="-228600">
              <a:buFont typeface="+mj-lt"/>
              <a:buAutoNum type="arabicPeriod"/>
            </a:pPr>
            <a:r>
              <a:rPr lang="en-US" sz="1200" i="0" dirty="0">
                <a:solidFill>
                  <a:srgbClr val="002060"/>
                </a:solidFill>
                <a:latin typeface="+mn-lt"/>
              </a:rPr>
              <a:t>Intensify coordination between Cash Management Office and Central Bank with monthly meeting forum</a:t>
            </a:r>
          </a:p>
          <a:p>
            <a:pPr marL="228600" indent="-228600">
              <a:buFont typeface="+mj-lt"/>
              <a:buAutoNum type="arabicPeriod"/>
            </a:pPr>
            <a:r>
              <a:rPr lang="en-US" sz="1200" i="0" dirty="0">
                <a:solidFill>
                  <a:srgbClr val="002060"/>
                </a:solidFill>
                <a:latin typeface="+mn-lt"/>
              </a:rPr>
              <a:t>Intensify coordination between Cash Management Office and Debt Management Office in Asset and Liability Committee forum</a:t>
            </a:r>
          </a:p>
          <a:p>
            <a:pPr marL="0" indent="0">
              <a:buFont typeface="Arial" panose="020B0604020202020204" pitchFamily="34" charset="0"/>
              <a:buNone/>
            </a:pPr>
            <a:endParaRPr lang="en-US" sz="1200" i="0" dirty="0">
              <a:solidFill>
                <a:srgbClr val="002060"/>
              </a:solidFill>
              <a:latin typeface="+mn-lt"/>
            </a:endParaRPr>
          </a:p>
          <a:p>
            <a:pPr marL="0" indent="0">
              <a:buFont typeface="Arial" panose="020B0604020202020204" pitchFamily="34" charset="0"/>
              <a:buNone/>
            </a:pPr>
            <a:r>
              <a:rPr lang="en-US" sz="1200" i="0" dirty="0">
                <a:solidFill>
                  <a:srgbClr val="002060"/>
                </a:solidFill>
                <a:latin typeface="+mn-lt"/>
              </a:rPr>
              <a:t>In addition, technically to optimize the excess cash, it is done by:</a:t>
            </a:r>
          </a:p>
          <a:p>
            <a:pPr marL="228600" indent="-228600">
              <a:buFont typeface="+mj-lt"/>
              <a:buAutoNum type="arabicPeriod"/>
            </a:pPr>
            <a:r>
              <a:rPr lang="en-US" sz="1200" i="0" dirty="0">
                <a:solidFill>
                  <a:srgbClr val="002060"/>
                </a:solidFill>
                <a:latin typeface="+mn-lt"/>
              </a:rPr>
              <a:t>Money Placement at Bank Indonesia IDR and Foreign Currency</a:t>
            </a:r>
          </a:p>
          <a:p>
            <a:pPr marL="228600" indent="-228600">
              <a:buFont typeface="+mj-lt"/>
              <a:buAutoNum type="arabicPeriod"/>
            </a:pPr>
            <a:r>
              <a:rPr lang="en-US" sz="1200" i="0" dirty="0">
                <a:solidFill>
                  <a:srgbClr val="002060"/>
                </a:solidFill>
                <a:latin typeface="+mn-lt"/>
              </a:rPr>
              <a:t>Optimization outside Bank Indonesia: Placement at Commercial, Reverse Repo, and Bonds Outright</a:t>
            </a:r>
          </a:p>
          <a:p>
            <a:pPr marL="228600" indent="-228600">
              <a:buFont typeface="+mj-lt"/>
              <a:buAutoNum type="arabicPeriod"/>
            </a:pPr>
            <a:r>
              <a:rPr lang="en-US" sz="1200" i="0" dirty="0">
                <a:solidFill>
                  <a:srgbClr val="002060"/>
                </a:solidFill>
                <a:latin typeface="+mn-lt"/>
              </a:rPr>
              <a:t>Remuneration from Special Account (Sharia) at Commercial and Sharia</a:t>
            </a:r>
          </a:p>
          <a:p>
            <a:pPr marL="228600" indent="-228600">
              <a:buFont typeface="+mj-lt"/>
              <a:buAutoNum type="arabicPeriod"/>
            </a:pPr>
            <a:r>
              <a:rPr lang="en-US" sz="1200" i="0" dirty="0">
                <a:solidFill>
                  <a:srgbClr val="002060"/>
                </a:solidFill>
                <a:latin typeface="+mn-lt"/>
              </a:rPr>
              <a:t>Remuneration from Treasury Notional Pooling (TNP) -&gt; Pooling at the end of day and charge with special rates</a:t>
            </a:r>
          </a:p>
          <a:p>
            <a:pPr marL="228600" indent="-228600">
              <a:buFont typeface="+mj-lt"/>
              <a:buAutoNum type="arabicPeriod"/>
            </a:pPr>
            <a:endParaRPr lang="en-US" sz="1200" i="0" dirty="0">
              <a:solidFill>
                <a:srgbClr val="002060"/>
              </a:solidFill>
              <a:latin typeface="+mn-lt"/>
            </a:endParaRPr>
          </a:p>
          <a:p>
            <a:pPr marL="0" indent="0">
              <a:buFont typeface="+mj-lt"/>
              <a:buNone/>
            </a:pPr>
            <a:r>
              <a:rPr lang="en-US" sz="1200" i="0" dirty="0">
                <a:solidFill>
                  <a:srgbClr val="002060"/>
                </a:solidFill>
                <a:latin typeface="+mn-lt"/>
              </a:rPr>
              <a:t>When there is a cash shortage, the Government can do several things, including using the following options:</a:t>
            </a:r>
          </a:p>
          <a:p>
            <a:pPr marL="228600" indent="-228600">
              <a:buFont typeface="+mj-lt"/>
              <a:buAutoNum type="arabicPeriod"/>
            </a:pPr>
            <a:r>
              <a:rPr lang="en-US" sz="1200" i="0" dirty="0">
                <a:solidFill>
                  <a:srgbClr val="002060"/>
                </a:solidFill>
                <a:latin typeface="+mn-lt"/>
              </a:rPr>
              <a:t>Accumulated Budget Surplus (ABS) as bridging helps cash flow operations so that cash shortages can be overcome.</a:t>
            </a:r>
          </a:p>
          <a:p>
            <a:pPr marL="228600" indent="-228600">
              <a:buFont typeface="+mj-lt"/>
              <a:buAutoNum type="arabicPeriod"/>
            </a:pPr>
            <a:r>
              <a:rPr lang="en-US" sz="1200" i="0" dirty="0">
                <a:solidFill>
                  <a:srgbClr val="002060"/>
                </a:solidFill>
                <a:latin typeface="+mn-lt"/>
              </a:rPr>
              <a:t>Withdrawal of Fund Placements</a:t>
            </a:r>
          </a:p>
          <a:p>
            <a:pPr marL="228600" indent="-228600">
              <a:buFont typeface="+mj-lt"/>
              <a:buAutoNum type="arabicPeriod"/>
            </a:pPr>
            <a:r>
              <a:rPr lang="en-US" sz="1200" i="0" dirty="0">
                <a:solidFill>
                  <a:srgbClr val="002060"/>
                </a:solidFill>
                <a:latin typeface="+mn-lt"/>
              </a:rPr>
              <a:t>Repo Transaction</a:t>
            </a:r>
          </a:p>
          <a:p>
            <a:pPr marL="228600" indent="-228600">
              <a:buFont typeface="+mj-lt"/>
              <a:buAutoNum type="arabicPeriod"/>
            </a:pPr>
            <a:r>
              <a:rPr lang="en-US" sz="1200" i="0" dirty="0">
                <a:solidFill>
                  <a:srgbClr val="002060"/>
                </a:solidFill>
                <a:latin typeface="+mn-lt"/>
              </a:rPr>
              <a:t>Bonds sales on the secondary market</a:t>
            </a:r>
          </a:p>
          <a:p>
            <a:pPr marL="228600" indent="-228600">
              <a:buFont typeface="+mj-lt"/>
              <a:buAutoNum type="arabicPeriod"/>
            </a:pPr>
            <a:r>
              <a:rPr lang="en-US" sz="1200" i="0" dirty="0">
                <a:solidFill>
                  <a:srgbClr val="002060"/>
                </a:solidFill>
                <a:latin typeface="+mn-lt"/>
              </a:rPr>
              <a:t>Treasury Bills issuance</a:t>
            </a:r>
          </a:p>
          <a:p>
            <a:endParaRPr lang="en-US" dirty="0"/>
          </a:p>
          <a:p>
            <a:endParaRPr lang="en-US" dirty="0"/>
          </a:p>
          <a:p>
            <a:endParaRPr lang="en-US" dirty="0"/>
          </a:p>
          <a:p>
            <a:endParaRPr lang="en-US" dirty="0"/>
          </a:p>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E7FB1-24D8-4F40-91E5-F9F624751F51}"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09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76FE7FB1-24D8-4F40-91E5-F9F624751F51}" type="slidenum">
              <a:rPr lang="en-ID" smtClean="0"/>
              <a:t>12</a:t>
            </a:fld>
            <a:endParaRPr lang="en-ID"/>
          </a:p>
        </p:txBody>
      </p:sp>
    </p:spTree>
    <p:extLst>
      <p:ext uri="{BB962C8B-B14F-4D97-AF65-F5344CB8AC3E}">
        <p14:creationId xmlns:p14="http://schemas.microsoft.com/office/powerpoint/2010/main" val="30051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76FE7FB1-24D8-4F40-91E5-F9F624751F51}" type="slidenum">
              <a:rPr lang="en-ID" smtClean="0"/>
              <a:t>13</a:t>
            </a:fld>
            <a:endParaRPr lang="en-ID"/>
          </a:p>
        </p:txBody>
      </p:sp>
    </p:spTree>
    <p:extLst>
      <p:ext uri="{BB962C8B-B14F-4D97-AF65-F5344CB8AC3E}">
        <p14:creationId xmlns:p14="http://schemas.microsoft.com/office/powerpoint/2010/main" val="146233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marR="0" lvl="0" indent="-2349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Hasil penilaian risiko akan dituangkan pada peta risiko (</a:t>
            </a:r>
            <a:r>
              <a:rPr kumimoji="0" lang="id-ID"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risk heat map</a:t>
            </a: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sehingga dihasilkan visualisasi risiko berdasarkan dampak dan </a:t>
            </a:r>
            <a:r>
              <a:rPr kumimoji="0" lang="id-ID"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likelihood</a:t>
            </a: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234950" marR="0" lvl="0" indent="-2349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Peta risiko berfungsi sebagai </a:t>
            </a:r>
            <a:r>
              <a:rPr kumimoji="0" lang="id-ID"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tools</a:t>
            </a: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membandingkan besaran dampak dan </a:t>
            </a:r>
            <a:r>
              <a:rPr kumimoji="0" lang="id-ID"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likelihood </a:t>
            </a:r>
            <a:r>
              <a:rPr kumimoji="0" lang="id-ID"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antar kejadian risiko yang dihadapi organisasi. </a:t>
            </a:r>
            <a:endParaRPr kumimoji="0" lang="en-ID"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D" dirty="0"/>
          </a:p>
        </p:txBody>
      </p:sp>
      <p:sp>
        <p:nvSpPr>
          <p:cNvPr id="4" name="Slide Number Placeholder 3"/>
          <p:cNvSpPr>
            <a:spLocks noGrp="1"/>
          </p:cNvSpPr>
          <p:nvPr>
            <p:ph type="sldNum" sz="quarter" idx="5"/>
          </p:nvPr>
        </p:nvSpPr>
        <p:spPr/>
        <p:txBody>
          <a:bodyPr/>
          <a:lstStyle/>
          <a:p>
            <a:fld id="{76FE7FB1-24D8-4F40-91E5-F9F624751F51}" type="slidenum">
              <a:rPr lang="en-ID" smtClean="0"/>
              <a:t>15</a:t>
            </a:fld>
            <a:endParaRPr lang="en-ID"/>
          </a:p>
        </p:txBody>
      </p:sp>
    </p:spTree>
    <p:extLst>
      <p:ext uri="{BB962C8B-B14F-4D97-AF65-F5344CB8AC3E}">
        <p14:creationId xmlns:p14="http://schemas.microsoft.com/office/powerpoint/2010/main" val="340583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76FE7FB1-24D8-4F40-91E5-F9F624751F51}" type="slidenum">
              <a:rPr lang="en-ID" smtClean="0"/>
              <a:t>16</a:t>
            </a:fld>
            <a:endParaRPr lang="en-ID"/>
          </a:p>
        </p:txBody>
      </p:sp>
    </p:spTree>
    <p:extLst>
      <p:ext uri="{BB962C8B-B14F-4D97-AF65-F5344CB8AC3E}">
        <p14:creationId xmlns:p14="http://schemas.microsoft.com/office/powerpoint/2010/main" val="1408220051"/>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4.wdp"/><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5.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4414" y="-10159"/>
            <a:ext cx="8927586" cy="6868160"/>
          </a:xfrm>
          <a:prstGeom prst="rect">
            <a:avLst/>
          </a:prstGeom>
          <a:effectLst>
            <a:outerShdw blurRad="50800" dist="38100" dir="18900000" algn="bl" rotWithShape="0">
              <a:prstClr val="black">
                <a:alpha val="40000"/>
              </a:prstClr>
            </a:outerShdw>
          </a:effectLst>
        </p:spPr>
      </p:pic>
      <p:sp>
        <p:nvSpPr>
          <p:cNvPr id="20" name="Rectangle 1">
            <a:extLst>
              <a:ext uri="{FF2B5EF4-FFF2-40B4-BE49-F238E27FC236}">
                <a16:creationId xmlns:a16="http://schemas.microsoft.com/office/drawing/2014/main" id="{7CDD5348-83E0-4539-AA42-681FE1F89274}"/>
              </a:ext>
            </a:extLst>
          </p:cNvPr>
          <p:cNvSpPr/>
          <p:nvPr userDrawn="1"/>
        </p:nvSpPr>
        <p:spPr>
          <a:xfrm flipV="1">
            <a:off x="222173" y="0"/>
            <a:ext cx="6469019" cy="6858000"/>
          </a:xfrm>
          <a:custGeom>
            <a:avLst/>
            <a:gdLst>
              <a:gd name="connsiteX0" fmla="*/ 0 w 5525729"/>
              <a:gd name="connsiteY0" fmla="*/ 0 h 6858000"/>
              <a:gd name="connsiteX1" fmla="*/ 5525729 w 5525729"/>
              <a:gd name="connsiteY1" fmla="*/ 0 h 6858000"/>
              <a:gd name="connsiteX2" fmla="*/ 5525729 w 5525729"/>
              <a:gd name="connsiteY2" fmla="*/ 6858000 h 6858000"/>
              <a:gd name="connsiteX3" fmla="*/ 0 w 5525729"/>
              <a:gd name="connsiteY3" fmla="*/ 6858000 h 6858000"/>
              <a:gd name="connsiteX4" fmla="*/ 0 w 5525729"/>
              <a:gd name="connsiteY4" fmla="*/ 0 h 6858000"/>
              <a:gd name="connsiteX0" fmla="*/ 0 w 5525729"/>
              <a:gd name="connsiteY0" fmla="*/ 5080 h 6863080"/>
              <a:gd name="connsiteX1" fmla="*/ 3559769 w 5525729"/>
              <a:gd name="connsiteY1" fmla="*/ 0 h 6863080"/>
              <a:gd name="connsiteX2" fmla="*/ 5525729 w 5525729"/>
              <a:gd name="connsiteY2" fmla="*/ 6863080 h 6863080"/>
              <a:gd name="connsiteX3" fmla="*/ 0 w 5525729"/>
              <a:gd name="connsiteY3" fmla="*/ 6863080 h 6863080"/>
              <a:gd name="connsiteX4" fmla="*/ 0 w 5525729"/>
              <a:gd name="connsiteY4" fmla="*/ 508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729" h="6863080">
                <a:moveTo>
                  <a:pt x="0" y="5080"/>
                </a:moveTo>
                <a:lnTo>
                  <a:pt x="3559769" y="0"/>
                </a:lnTo>
                <a:lnTo>
                  <a:pt x="5525729" y="6863080"/>
                </a:lnTo>
                <a:lnTo>
                  <a:pt x="0" y="6863080"/>
                </a:lnTo>
                <a:lnTo>
                  <a:pt x="0" y="5080"/>
                </a:lnTo>
                <a:close/>
              </a:path>
            </a:pathLst>
          </a:custGeom>
          <a:gradFill flip="none" rotWithShape="1">
            <a:gsLst>
              <a:gs pos="100000">
                <a:srgbClr val="133EC0"/>
              </a:gs>
              <a:gs pos="0">
                <a:srgbClr val="101455"/>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Background pattern&#10;&#10;Description automatically generated">
            <a:extLst>
              <a:ext uri="{FF2B5EF4-FFF2-40B4-BE49-F238E27FC236}">
                <a16:creationId xmlns:a16="http://schemas.microsoft.com/office/drawing/2014/main" id="{5623FF9C-5456-4117-8D65-4B9B9F83F08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866" t="3901" r="37704" b="2230"/>
          <a:stretch>
            <a:fillRect/>
          </a:stretch>
        </p:blipFill>
        <p:spPr>
          <a:xfrm flipV="1">
            <a:off x="-10162" y="-10160"/>
            <a:ext cx="6469019" cy="6868160"/>
          </a:xfrm>
          <a:custGeom>
            <a:avLst/>
            <a:gdLst>
              <a:gd name="connsiteX0" fmla="*/ 4562969 w 7082967"/>
              <a:gd name="connsiteY0" fmla="*/ 0 h 6858000"/>
              <a:gd name="connsiteX1" fmla="*/ 7082967 w 7082967"/>
              <a:gd name="connsiteY1" fmla="*/ 6858000 h 6858000"/>
              <a:gd name="connsiteX2" fmla="*/ 0 w 7082967"/>
              <a:gd name="connsiteY2" fmla="*/ 6858000 h 6858000"/>
              <a:gd name="connsiteX3" fmla="*/ 0 w 7082967"/>
              <a:gd name="connsiteY3" fmla="*/ 5076 h 6858000"/>
            </a:gdLst>
            <a:ahLst/>
            <a:cxnLst>
              <a:cxn ang="0">
                <a:pos x="connsiteX0" y="connsiteY0"/>
              </a:cxn>
              <a:cxn ang="0">
                <a:pos x="connsiteX1" y="connsiteY1"/>
              </a:cxn>
              <a:cxn ang="0">
                <a:pos x="connsiteX2" y="connsiteY2"/>
              </a:cxn>
              <a:cxn ang="0">
                <a:pos x="connsiteX3" y="connsiteY3"/>
              </a:cxn>
            </a:cxnLst>
            <a:rect l="l" t="t" r="r" b="b"/>
            <a:pathLst>
              <a:path w="7082967" h="6858000">
                <a:moveTo>
                  <a:pt x="4562969" y="0"/>
                </a:moveTo>
                <a:lnTo>
                  <a:pt x="7082967" y="6858000"/>
                </a:lnTo>
                <a:lnTo>
                  <a:pt x="0" y="6858000"/>
                </a:lnTo>
                <a:lnTo>
                  <a:pt x="0" y="5076"/>
                </a:lnTo>
                <a:close/>
              </a:path>
            </a:pathLst>
          </a:custGeom>
        </p:spPr>
      </p:pic>
      <p:pic>
        <p:nvPicPr>
          <p:cNvPr id="15" name="Picture 14" descr="A picture containing text, clock&#10;&#10;Description automatically generated">
            <a:extLst>
              <a:ext uri="{FF2B5EF4-FFF2-40B4-BE49-F238E27FC236}">
                <a16:creationId xmlns:a16="http://schemas.microsoft.com/office/drawing/2014/main" id="{31D29515-E82B-46D6-9425-ECC98DB52B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72472" y="6279663"/>
            <a:ext cx="1214171" cy="325850"/>
          </a:xfrm>
          <a:prstGeom prst="rect">
            <a:avLst/>
          </a:prstGeom>
        </p:spPr>
      </p:pic>
      <p:pic>
        <p:nvPicPr>
          <p:cNvPr id="14" name="Picture 13" descr="Logo&#10;&#10;Description automatically generated">
            <a:extLst>
              <a:ext uri="{FF2B5EF4-FFF2-40B4-BE49-F238E27FC236}">
                <a16:creationId xmlns:a16="http://schemas.microsoft.com/office/drawing/2014/main" id="{BE297D00-22F7-470B-B1C7-89EC8342B6D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27777" t="16416" r="27935" b="12472"/>
          <a:stretch/>
        </p:blipFill>
        <p:spPr>
          <a:xfrm>
            <a:off x="1540384" y="131418"/>
            <a:ext cx="627598" cy="699761"/>
          </a:xfrm>
          <a:prstGeom prst="rect">
            <a:avLst/>
          </a:prstGeom>
        </p:spPr>
      </p:pic>
      <p:pic>
        <p:nvPicPr>
          <p:cNvPr id="1030" name="Picture 6">
            <a:extLst>
              <a:ext uri="{FF2B5EF4-FFF2-40B4-BE49-F238E27FC236}">
                <a16:creationId xmlns:a16="http://schemas.microsoft.com/office/drawing/2014/main" id="{50BC59B2-A62D-47F5-8F90-CB1ADBE54E15}"/>
              </a:ext>
            </a:extLst>
          </p:cNvPr>
          <p:cNvPicPr>
            <a:picLocks noChangeAspect="1" noChangeArrowheads="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414546" y="190500"/>
            <a:ext cx="1153221" cy="64067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F6840FD5-72F2-4102-92D5-E562AA8C7BF2}"/>
              </a:ext>
            </a:extLst>
          </p:cNvPr>
          <p:cNvSpPr>
            <a:spLocks noGrp="1"/>
          </p:cNvSpPr>
          <p:nvPr>
            <p:ph type="title" hasCustomPrompt="1"/>
          </p:nvPr>
        </p:nvSpPr>
        <p:spPr>
          <a:xfrm>
            <a:off x="306248" y="2192302"/>
            <a:ext cx="4701181" cy="1325563"/>
          </a:xfrm>
          <a:prstGeom prst="rect">
            <a:avLst/>
          </a:prstGeom>
        </p:spPr>
        <p:txBody>
          <a:bodyPr anchor="b"/>
          <a:lstStyle>
            <a:lvl1pPr marL="0" algn="l" defTabSz="914400" rtl="0" eaLnBrk="1" latinLnBrk="0" hangingPunct="1">
              <a:lnSpc>
                <a:spcPct val="90000"/>
              </a:lnSpc>
              <a:spcBef>
                <a:spcPct val="0"/>
              </a:spcBef>
              <a:buNone/>
              <a:defRPr lang="en-US" sz="40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MASTER</a:t>
            </a:r>
            <a:br>
              <a:rPr lang="en-US"/>
            </a:br>
            <a:r>
              <a:rPr lang="en-US"/>
              <a:t>JUDUL</a:t>
            </a:r>
          </a:p>
        </p:txBody>
      </p:sp>
      <p:sp>
        <p:nvSpPr>
          <p:cNvPr id="10" name="Text Placeholder 9">
            <a:extLst>
              <a:ext uri="{FF2B5EF4-FFF2-40B4-BE49-F238E27FC236}">
                <a16:creationId xmlns:a16="http://schemas.microsoft.com/office/drawing/2014/main" id="{F00279AB-9320-47AB-8642-D53A89E58521}"/>
              </a:ext>
            </a:extLst>
          </p:cNvPr>
          <p:cNvSpPr>
            <a:spLocks noGrp="1"/>
          </p:cNvSpPr>
          <p:nvPr>
            <p:ph type="body" sz="quarter" idx="10" hasCustomPrompt="1"/>
          </p:nvPr>
        </p:nvSpPr>
        <p:spPr>
          <a:xfrm>
            <a:off x="306248" y="3677603"/>
            <a:ext cx="4701180" cy="518477"/>
          </a:xfrm>
          <a:prstGeom prst="rect">
            <a:avLst/>
          </a:prstGeom>
        </p:spPr>
        <p:txBody>
          <a:bodyPr/>
          <a:lstStyle>
            <a:lvl1pPr marL="0" indent="0" algn="l" defTabSz="914400" rtl="0" eaLnBrk="1" latinLnBrk="0" hangingPunct="1">
              <a:lnSpc>
                <a:spcPct val="90000"/>
              </a:lnSpc>
              <a:spcBef>
                <a:spcPct val="0"/>
              </a:spcBef>
              <a:buNone/>
              <a:defRPr lang="en-US" sz="2200" b="0" kern="1200">
                <a:solidFill>
                  <a:schemeClr val="accent4"/>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Sub Judul</a:t>
            </a:r>
          </a:p>
        </p:txBody>
      </p:sp>
      <p:sp>
        <p:nvSpPr>
          <p:cNvPr id="22" name="Text Placeholder 21">
            <a:extLst>
              <a:ext uri="{FF2B5EF4-FFF2-40B4-BE49-F238E27FC236}">
                <a16:creationId xmlns:a16="http://schemas.microsoft.com/office/drawing/2014/main" id="{F54AAC8E-F2AF-4F2E-95B8-099B6F8DDE12}"/>
              </a:ext>
            </a:extLst>
          </p:cNvPr>
          <p:cNvSpPr>
            <a:spLocks noGrp="1"/>
          </p:cNvSpPr>
          <p:nvPr>
            <p:ph type="body" sz="quarter" idx="11" hasCustomPrompt="1"/>
          </p:nvPr>
        </p:nvSpPr>
        <p:spPr>
          <a:xfrm>
            <a:off x="306248" y="6219548"/>
            <a:ext cx="3888381" cy="402316"/>
          </a:xfrm>
          <a:prstGeom prst="rect">
            <a:avLst/>
          </a:prstGeom>
        </p:spPr>
        <p:txBody>
          <a:bodyPr/>
          <a:lstStyle>
            <a:lvl1pPr marL="0" indent="0" algn="l" defTabSz="914400" rtl="0" eaLnBrk="1" latinLnBrk="0" hangingPunct="1">
              <a:lnSpc>
                <a:spcPct val="90000"/>
              </a:lnSpc>
              <a:spcBef>
                <a:spcPct val="0"/>
              </a:spcBef>
              <a:buNone/>
              <a:defRPr lang="en-US" sz="1600" b="0" kern="12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Tempat, Tanggal</a:t>
            </a:r>
          </a:p>
        </p:txBody>
      </p:sp>
      <p:grpSp>
        <p:nvGrpSpPr>
          <p:cNvPr id="13" name="Group 12">
            <a:extLst>
              <a:ext uri="{FF2B5EF4-FFF2-40B4-BE49-F238E27FC236}">
                <a16:creationId xmlns:a16="http://schemas.microsoft.com/office/drawing/2014/main" id="{DD5FEDA6-4E9D-4E29-95C8-842BFB0B84CC}"/>
              </a:ext>
            </a:extLst>
          </p:cNvPr>
          <p:cNvGrpSpPr/>
          <p:nvPr userDrawn="1"/>
        </p:nvGrpSpPr>
        <p:grpSpPr>
          <a:xfrm>
            <a:off x="306248" y="132775"/>
            <a:ext cx="1006877" cy="698404"/>
            <a:chOff x="306248" y="132775"/>
            <a:chExt cx="1006877" cy="698404"/>
          </a:xfrm>
        </p:grpSpPr>
        <p:pic>
          <p:nvPicPr>
            <p:cNvPr id="12" name="Picture 11" descr="Logo, company name&#10;&#10;Description automatically generated with medium confidence">
              <a:extLst>
                <a:ext uri="{FF2B5EF4-FFF2-40B4-BE49-F238E27FC236}">
                  <a16:creationId xmlns:a16="http://schemas.microsoft.com/office/drawing/2014/main" id="{FB57080F-3844-4F9A-8179-0CF1434A247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010" y="132775"/>
              <a:ext cx="737235" cy="526596"/>
            </a:xfrm>
            <a:prstGeom prst="rect">
              <a:avLst/>
            </a:prstGeom>
          </p:spPr>
        </p:pic>
        <p:pic>
          <p:nvPicPr>
            <p:cNvPr id="1026" name="Picture 2">
              <a:extLst>
                <a:ext uri="{FF2B5EF4-FFF2-40B4-BE49-F238E27FC236}">
                  <a16:creationId xmlns:a16="http://schemas.microsoft.com/office/drawing/2014/main" id="{55E12C78-7798-4BEC-B57C-E46E04DBC053}"/>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19722" t="59595" r="19861" b="29167"/>
            <a:stretch/>
          </p:blipFill>
          <p:spPr bwMode="auto">
            <a:xfrm>
              <a:off x="306248" y="643890"/>
              <a:ext cx="1006877" cy="18728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Content Placeholder 6">
            <a:extLst>
              <a:ext uri="{FF2B5EF4-FFF2-40B4-BE49-F238E27FC236}">
                <a16:creationId xmlns:a16="http://schemas.microsoft.com/office/drawing/2014/main" id="{F76416FA-815C-4132-9F29-1F73F1E958AC}"/>
              </a:ext>
            </a:extLst>
          </p:cNvPr>
          <p:cNvSpPr>
            <a:spLocks noGrp="1"/>
          </p:cNvSpPr>
          <p:nvPr>
            <p:ph sz="quarter" idx="12" hasCustomPrompt="1"/>
          </p:nvPr>
        </p:nvSpPr>
        <p:spPr>
          <a:xfrm>
            <a:off x="306248" y="5781348"/>
            <a:ext cx="3772266" cy="402316"/>
          </a:xfrm>
          <a:prstGeom prst="rect">
            <a:avLst/>
          </a:prstGeom>
        </p:spPr>
        <p:txBody>
          <a:bodyPr anchor="b"/>
          <a:lstStyle>
            <a:lvl1pPr marL="0" indent="0">
              <a:buNone/>
              <a:defRPr lang="en-US" sz="1600" b="1" kern="12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ct val="0"/>
              </a:spcBef>
              <a:buFont typeface="Arial" panose="020B0604020202020204" pitchFamily="34" charset="0"/>
              <a:buNone/>
            </a:pPr>
            <a:r>
              <a:rPr lang="en-US"/>
              <a:t>Nama Unit</a:t>
            </a:r>
            <a:endParaRPr lang="en-US" dirty="0"/>
          </a:p>
        </p:txBody>
      </p:sp>
    </p:spTree>
    <p:extLst>
      <p:ext uri="{BB962C8B-B14F-4D97-AF65-F5344CB8AC3E}">
        <p14:creationId xmlns:p14="http://schemas.microsoft.com/office/powerpoint/2010/main" val="429334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Fill">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29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CE5B-A268-4758-A0B4-67A0C5CD18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137E856-5202-4D5D-ADEB-9C9C7280F5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CE83449-20DC-4BA8-991D-C9D708CF64EA}"/>
              </a:ext>
            </a:extLst>
          </p:cNvPr>
          <p:cNvSpPr>
            <a:spLocks noGrp="1"/>
          </p:cNvSpPr>
          <p:nvPr>
            <p:ph type="dt" sz="half" idx="10"/>
          </p:nvPr>
        </p:nvSpPr>
        <p:spPr/>
        <p:txBody>
          <a:bodyPr/>
          <a:lstStyle/>
          <a:p>
            <a:fld id="{F93B9863-2DFF-4AB3-91F3-732129070356}" type="datetime1">
              <a:rPr lang="en-ID" smtClean="0"/>
              <a:t>11/05/2023</a:t>
            </a:fld>
            <a:endParaRPr lang="en-ID"/>
          </a:p>
        </p:txBody>
      </p:sp>
      <p:sp>
        <p:nvSpPr>
          <p:cNvPr id="5" name="Footer Placeholder 4">
            <a:extLst>
              <a:ext uri="{FF2B5EF4-FFF2-40B4-BE49-F238E27FC236}">
                <a16:creationId xmlns:a16="http://schemas.microsoft.com/office/drawing/2014/main" id="{545E66ED-910E-4FCE-85D2-FA7DB51E94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F65CD61-C710-4893-B760-44992BA4C185}"/>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208407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629A-BE09-4BE2-B2F1-00D43CDFEA2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FBCAC5A-DC96-44BC-A0D7-D2491B1326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3CD8A70-D213-4DD0-BA6E-8D9ED095CCA0}"/>
              </a:ext>
            </a:extLst>
          </p:cNvPr>
          <p:cNvSpPr>
            <a:spLocks noGrp="1"/>
          </p:cNvSpPr>
          <p:nvPr>
            <p:ph type="dt" sz="half" idx="10"/>
          </p:nvPr>
        </p:nvSpPr>
        <p:spPr/>
        <p:txBody>
          <a:bodyPr/>
          <a:lstStyle/>
          <a:p>
            <a:fld id="{088B8A58-4479-4D3E-AB22-2805F34444FE}" type="datetime1">
              <a:rPr lang="en-ID" smtClean="0"/>
              <a:t>11/05/2023</a:t>
            </a:fld>
            <a:endParaRPr lang="en-ID"/>
          </a:p>
        </p:txBody>
      </p:sp>
      <p:sp>
        <p:nvSpPr>
          <p:cNvPr id="5" name="Footer Placeholder 4">
            <a:extLst>
              <a:ext uri="{FF2B5EF4-FFF2-40B4-BE49-F238E27FC236}">
                <a16:creationId xmlns:a16="http://schemas.microsoft.com/office/drawing/2014/main" id="{9F1FA805-F248-4532-A14A-C5D32123972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9F75A0E-7432-4506-B68F-3D4234FA249B}"/>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3484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0ABD-D934-4393-8D6A-854AFAF60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85D60BE-C4EC-404C-B46D-89B3A2672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BC09FF-43A1-40AB-8EF1-4D7A64403385}"/>
              </a:ext>
            </a:extLst>
          </p:cNvPr>
          <p:cNvSpPr>
            <a:spLocks noGrp="1"/>
          </p:cNvSpPr>
          <p:nvPr>
            <p:ph type="dt" sz="half" idx="10"/>
          </p:nvPr>
        </p:nvSpPr>
        <p:spPr/>
        <p:txBody>
          <a:bodyPr/>
          <a:lstStyle/>
          <a:p>
            <a:fld id="{139FA01B-9BC6-407F-8481-6125DBB2D6CC}" type="datetime1">
              <a:rPr lang="en-ID" smtClean="0"/>
              <a:t>11/05/2023</a:t>
            </a:fld>
            <a:endParaRPr lang="en-ID"/>
          </a:p>
        </p:txBody>
      </p:sp>
      <p:sp>
        <p:nvSpPr>
          <p:cNvPr id="5" name="Footer Placeholder 4">
            <a:extLst>
              <a:ext uri="{FF2B5EF4-FFF2-40B4-BE49-F238E27FC236}">
                <a16:creationId xmlns:a16="http://schemas.microsoft.com/office/drawing/2014/main" id="{BCAFF145-70D0-4BD4-AEDC-5212F590C3E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1EE4A7C-38FF-4F14-8ED3-D7442AEE31FE}"/>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401985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2A0-48EB-43F3-BA6E-6598B4AE449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B676065-5E0E-4C83-BB6E-E18A13BA24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B204187-AF38-4B7B-8B8F-65EE27758A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406A901-876F-4F72-9FA1-85A78FDB372C}"/>
              </a:ext>
            </a:extLst>
          </p:cNvPr>
          <p:cNvSpPr>
            <a:spLocks noGrp="1"/>
          </p:cNvSpPr>
          <p:nvPr>
            <p:ph type="dt" sz="half" idx="10"/>
          </p:nvPr>
        </p:nvSpPr>
        <p:spPr/>
        <p:txBody>
          <a:bodyPr/>
          <a:lstStyle/>
          <a:p>
            <a:fld id="{77B075C4-68A7-4DAB-9907-DC7183153038}" type="datetime1">
              <a:rPr lang="en-ID" smtClean="0"/>
              <a:t>11/05/2023</a:t>
            </a:fld>
            <a:endParaRPr lang="en-ID"/>
          </a:p>
        </p:txBody>
      </p:sp>
      <p:sp>
        <p:nvSpPr>
          <p:cNvPr id="6" name="Footer Placeholder 5">
            <a:extLst>
              <a:ext uri="{FF2B5EF4-FFF2-40B4-BE49-F238E27FC236}">
                <a16:creationId xmlns:a16="http://schemas.microsoft.com/office/drawing/2014/main" id="{127171BA-DC3A-4FBF-B664-532FCD31CD9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A7FE083-4782-4D09-86E6-7BD561BB661E}"/>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74025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6AF2-DBF6-47F2-80C0-121D9E3B613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C5829F7-D4A8-4F61-8E7D-5C610DB00F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D50951-042B-4F50-B3B3-F834ED08A1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F6DB7647-750D-4E98-84D6-12DDF80A0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CDEF7F-8EC7-4F95-A2E9-B4CAABD7C0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568C88ED-83DD-496E-BC6E-17771F5F5EAA}"/>
              </a:ext>
            </a:extLst>
          </p:cNvPr>
          <p:cNvSpPr>
            <a:spLocks noGrp="1"/>
          </p:cNvSpPr>
          <p:nvPr>
            <p:ph type="dt" sz="half" idx="10"/>
          </p:nvPr>
        </p:nvSpPr>
        <p:spPr/>
        <p:txBody>
          <a:bodyPr/>
          <a:lstStyle/>
          <a:p>
            <a:fld id="{7D855478-C18F-42DD-8112-445E64F3CC7C}" type="datetime1">
              <a:rPr lang="en-ID" smtClean="0"/>
              <a:t>11/05/2023</a:t>
            </a:fld>
            <a:endParaRPr lang="en-ID"/>
          </a:p>
        </p:txBody>
      </p:sp>
      <p:sp>
        <p:nvSpPr>
          <p:cNvPr id="8" name="Footer Placeholder 7">
            <a:extLst>
              <a:ext uri="{FF2B5EF4-FFF2-40B4-BE49-F238E27FC236}">
                <a16:creationId xmlns:a16="http://schemas.microsoft.com/office/drawing/2014/main" id="{408B895E-D37C-4758-B177-F97E67E8D75C}"/>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D9B151D5-7D34-499F-9BEA-C988A7B7D842}"/>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186903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8EAE-0B0A-4934-A6A7-E8F626F99CB2}"/>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C075527-B0B5-4A89-8839-3DD94236AF65}"/>
              </a:ext>
            </a:extLst>
          </p:cNvPr>
          <p:cNvSpPr>
            <a:spLocks noGrp="1"/>
          </p:cNvSpPr>
          <p:nvPr>
            <p:ph type="dt" sz="half" idx="10"/>
          </p:nvPr>
        </p:nvSpPr>
        <p:spPr/>
        <p:txBody>
          <a:bodyPr/>
          <a:lstStyle/>
          <a:p>
            <a:fld id="{8E9F8E67-81CE-4C6F-AA3F-E4D90C7B13AD}" type="datetime1">
              <a:rPr lang="en-ID" smtClean="0"/>
              <a:t>11/05/2023</a:t>
            </a:fld>
            <a:endParaRPr lang="en-ID"/>
          </a:p>
        </p:txBody>
      </p:sp>
      <p:sp>
        <p:nvSpPr>
          <p:cNvPr id="4" name="Footer Placeholder 3">
            <a:extLst>
              <a:ext uri="{FF2B5EF4-FFF2-40B4-BE49-F238E27FC236}">
                <a16:creationId xmlns:a16="http://schemas.microsoft.com/office/drawing/2014/main" id="{2A5542F5-DA1E-4C25-AA51-A48809E5CCE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82ED13A1-637F-4A42-9E22-15565F1EF215}"/>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366573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FB686-48B2-4E97-82C0-22E7128D5679}"/>
              </a:ext>
            </a:extLst>
          </p:cNvPr>
          <p:cNvSpPr>
            <a:spLocks noGrp="1"/>
          </p:cNvSpPr>
          <p:nvPr>
            <p:ph type="dt" sz="half" idx="10"/>
          </p:nvPr>
        </p:nvSpPr>
        <p:spPr/>
        <p:txBody>
          <a:bodyPr/>
          <a:lstStyle/>
          <a:p>
            <a:fld id="{61E79F77-76A4-43FD-8E6A-A8390308375C}" type="datetime1">
              <a:rPr lang="en-ID" smtClean="0"/>
              <a:t>11/05/2023</a:t>
            </a:fld>
            <a:endParaRPr lang="en-ID"/>
          </a:p>
        </p:txBody>
      </p:sp>
      <p:sp>
        <p:nvSpPr>
          <p:cNvPr id="3" name="Footer Placeholder 2">
            <a:extLst>
              <a:ext uri="{FF2B5EF4-FFF2-40B4-BE49-F238E27FC236}">
                <a16:creationId xmlns:a16="http://schemas.microsoft.com/office/drawing/2014/main" id="{23B59E13-6FA4-4128-8A93-5BC569D76F79}"/>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1BA5EFF-4877-42D6-8180-EE75FE6B1864}"/>
              </a:ext>
            </a:extLst>
          </p:cNvPr>
          <p:cNvSpPr>
            <a:spLocks noGrp="1"/>
          </p:cNvSpPr>
          <p:nvPr>
            <p:ph type="sldNum" sz="quarter" idx="12"/>
          </p:nvPr>
        </p:nvSpPr>
        <p:spPr>
          <a:xfrm>
            <a:off x="9357852" y="6361061"/>
            <a:ext cx="2743200" cy="365125"/>
          </a:xfrm>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229511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575C-2D55-4326-81CD-7F0A7133B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131466C-154A-490D-BA26-5A08EDA42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7955C2F-EFEF-4F31-9BD8-683A79293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AAA6EF-F273-410F-9E62-D935E61292DB}"/>
              </a:ext>
            </a:extLst>
          </p:cNvPr>
          <p:cNvSpPr>
            <a:spLocks noGrp="1"/>
          </p:cNvSpPr>
          <p:nvPr>
            <p:ph type="dt" sz="half" idx="10"/>
          </p:nvPr>
        </p:nvSpPr>
        <p:spPr/>
        <p:txBody>
          <a:bodyPr/>
          <a:lstStyle/>
          <a:p>
            <a:fld id="{06D08FD6-695B-4208-A105-88C1C0BC67E1}" type="datetime1">
              <a:rPr lang="en-ID" smtClean="0"/>
              <a:t>11/05/2023</a:t>
            </a:fld>
            <a:endParaRPr lang="en-ID"/>
          </a:p>
        </p:txBody>
      </p:sp>
      <p:sp>
        <p:nvSpPr>
          <p:cNvPr id="6" name="Footer Placeholder 5">
            <a:extLst>
              <a:ext uri="{FF2B5EF4-FFF2-40B4-BE49-F238E27FC236}">
                <a16:creationId xmlns:a16="http://schemas.microsoft.com/office/drawing/2014/main" id="{0C89C438-9E15-4713-B270-AC0BB83E075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CA39635-A8AA-466E-B39B-58D724D0BC2B}"/>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209677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A950-0B04-4E73-91AB-F3197A61B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2684E187-8D0A-4C2D-B04D-8E9E3F597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DF0D399F-7F50-41F2-8AB0-240F53C15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5BA587-4A4A-42BB-AF78-DA1BDC968E1F}"/>
              </a:ext>
            </a:extLst>
          </p:cNvPr>
          <p:cNvSpPr>
            <a:spLocks noGrp="1"/>
          </p:cNvSpPr>
          <p:nvPr>
            <p:ph type="dt" sz="half" idx="10"/>
          </p:nvPr>
        </p:nvSpPr>
        <p:spPr/>
        <p:txBody>
          <a:bodyPr/>
          <a:lstStyle/>
          <a:p>
            <a:fld id="{2ED7270B-4CD0-4823-9037-4CE122120D3B}" type="datetime1">
              <a:rPr lang="en-ID" smtClean="0"/>
              <a:t>11/05/2023</a:t>
            </a:fld>
            <a:endParaRPr lang="en-ID"/>
          </a:p>
        </p:txBody>
      </p:sp>
      <p:sp>
        <p:nvSpPr>
          <p:cNvPr id="6" name="Footer Placeholder 5">
            <a:extLst>
              <a:ext uri="{FF2B5EF4-FFF2-40B4-BE49-F238E27FC236}">
                <a16:creationId xmlns:a16="http://schemas.microsoft.com/office/drawing/2014/main" id="{99B2DBA7-E606-4BFC-870E-B9DEAE7C20D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2D69973-60DB-4513-A793-E42377185E2D}"/>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10176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2" name="Picture 2" descr="Key Elements of the Risk Management Process">
            <a:extLst>
              <a:ext uri="{FF2B5EF4-FFF2-40B4-BE49-F238E27FC236}">
                <a16:creationId xmlns:a16="http://schemas.microsoft.com/office/drawing/2014/main" id="{300D549D-2AFD-B551-12AE-C9E0DDE588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2694" y="0"/>
            <a:ext cx="9829306" cy="68274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a:extLst>
              <a:ext uri="{FF2B5EF4-FFF2-40B4-BE49-F238E27FC236}">
                <a16:creationId xmlns:a16="http://schemas.microsoft.com/office/drawing/2014/main" id="{7CDD5348-83E0-4539-AA42-681FE1F89274}"/>
              </a:ext>
            </a:extLst>
          </p:cNvPr>
          <p:cNvSpPr/>
          <p:nvPr userDrawn="1"/>
        </p:nvSpPr>
        <p:spPr>
          <a:xfrm flipV="1">
            <a:off x="222174" y="0"/>
            <a:ext cx="6236684" cy="6858000"/>
          </a:xfrm>
          <a:custGeom>
            <a:avLst/>
            <a:gdLst>
              <a:gd name="connsiteX0" fmla="*/ 0 w 5525729"/>
              <a:gd name="connsiteY0" fmla="*/ 0 h 6858000"/>
              <a:gd name="connsiteX1" fmla="*/ 5525729 w 5525729"/>
              <a:gd name="connsiteY1" fmla="*/ 0 h 6858000"/>
              <a:gd name="connsiteX2" fmla="*/ 5525729 w 5525729"/>
              <a:gd name="connsiteY2" fmla="*/ 6858000 h 6858000"/>
              <a:gd name="connsiteX3" fmla="*/ 0 w 5525729"/>
              <a:gd name="connsiteY3" fmla="*/ 6858000 h 6858000"/>
              <a:gd name="connsiteX4" fmla="*/ 0 w 5525729"/>
              <a:gd name="connsiteY4" fmla="*/ 0 h 6858000"/>
              <a:gd name="connsiteX0" fmla="*/ 0 w 5525729"/>
              <a:gd name="connsiteY0" fmla="*/ 5080 h 6863080"/>
              <a:gd name="connsiteX1" fmla="*/ 3559769 w 5525729"/>
              <a:gd name="connsiteY1" fmla="*/ 0 h 6863080"/>
              <a:gd name="connsiteX2" fmla="*/ 5525729 w 5525729"/>
              <a:gd name="connsiteY2" fmla="*/ 6863080 h 6863080"/>
              <a:gd name="connsiteX3" fmla="*/ 0 w 5525729"/>
              <a:gd name="connsiteY3" fmla="*/ 6863080 h 6863080"/>
              <a:gd name="connsiteX4" fmla="*/ 0 w 5525729"/>
              <a:gd name="connsiteY4" fmla="*/ 508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729" h="6863080">
                <a:moveTo>
                  <a:pt x="0" y="5080"/>
                </a:moveTo>
                <a:lnTo>
                  <a:pt x="3559769" y="0"/>
                </a:lnTo>
                <a:lnTo>
                  <a:pt x="5525729" y="6863080"/>
                </a:lnTo>
                <a:lnTo>
                  <a:pt x="0" y="6863080"/>
                </a:lnTo>
                <a:lnTo>
                  <a:pt x="0" y="5080"/>
                </a:lnTo>
                <a:close/>
              </a:path>
            </a:pathLst>
          </a:custGeom>
          <a:gradFill flip="none" rotWithShape="1">
            <a:gsLst>
              <a:gs pos="71000">
                <a:srgbClr val="FFFFFF"/>
              </a:gs>
              <a:gs pos="8000">
                <a:srgbClr val="0065C9"/>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Background pattern&#10;&#10;Description automatically generated">
            <a:extLst>
              <a:ext uri="{FF2B5EF4-FFF2-40B4-BE49-F238E27FC236}">
                <a16:creationId xmlns:a16="http://schemas.microsoft.com/office/drawing/2014/main" id="{8BBCF51C-E40E-4199-852B-F2405048D80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9000"/>
                    </a14:imgEffect>
                  </a14:imgLayer>
                </a14:imgProps>
              </a:ext>
              <a:ext uri="{28A0092B-C50C-407E-A947-70E740481C1C}">
                <a14:useLocalDpi xmlns:a14="http://schemas.microsoft.com/office/drawing/2010/main" val="0"/>
              </a:ext>
            </a:extLst>
          </a:blip>
          <a:srcRect l="2473" t="1555" r="31440" b="2464"/>
          <a:stretch>
            <a:fillRect/>
          </a:stretch>
        </p:blipFill>
        <p:spPr>
          <a:xfrm flipV="1">
            <a:off x="0" y="0"/>
            <a:ext cx="6236684" cy="6858000"/>
          </a:xfrm>
          <a:custGeom>
            <a:avLst/>
            <a:gdLst>
              <a:gd name="connsiteX0" fmla="*/ 3927147 w 6096000"/>
              <a:gd name="connsiteY0" fmla="*/ 0 h 5902381"/>
              <a:gd name="connsiteX1" fmla="*/ 6096000 w 6096000"/>
              <a:gd name="connsiteY1" fmla="*/ 5902381 h 5902381"/>
              <a:gd name="connsiteX2" fmla="*/ 0 w 6096000"/>
              <a:gd name="connsiteY2" fmla="*/ 5902381 h 5902381"/>
              <a:gd name="connsiteX3" fmla="*/ 0 w 6096000"/>
              <a:gd name="connsiteY3" fmla="*/ 4369 h 5902381"/>
            </a:gdLst>
            <a:ahLst/>
            <a:cxnLst>
              <a:cxn ang="0">
                <a:pos x="connsiteX0" y="connsiteY0"/>
              </a:cxn>
              <a:cxn ang="0">
                <a:pos x="connsiteX1" y="connsiteY1"/>
              </a:cxn>
              <a:cxn ang="0">
                <a:pos x="connsiteX2" y="connsiteY2"/>
              </a:cxn>
              <a:cxn ang="0">
                <a:pos x="connsiteX3" y="connsiteY3"/>
              </a:cxn>
            </a:cxnLst>
            <a:rect l="l" t="t" r="r" b="b"/>
            <a:pathLst>
              <a:path w="6096000" h="5902381">
                <a:moveTo>
                  <a:pt x="3927147" y="0"/>
                </a:moveTo>
                <a:lnTo>
                  <a:pt x="6096000" y="5902381"/>
                </a:lnTo>
                <a:lnTo>
                  <a:pt x="0" y="5902381"/>
                </a:lnTo>
                <a:lnTo>
                  <a:pt x="0" y="4369"/>
                </a:lnTo>
                <a:close/>
              </a:path>
            </a:pathLst>
          </a:custGeom>
        </p:spPr>
      </p:pic>
      <p:sp>
        <p:nvSpPr>
          <p:cNvPr id="8" name="Title 7">
            <a:extLst>
              <a:ext uri="{FF2B5EF4-FFF2-40B4-BE49-F238E27FC236}">
                <a16:creationId xmlns:a16="http://schemas.microsoft.com/office/drawing/2014/main" id="{F6840FD5-72F2-4102-92D5-E562AA8C7BF2}"/>
              </a:ext>
            </a:extLst>
          </p:cNvPr>
          <p:cNvSpPr>
            <a:spLocks noGrp="1"/>
          </p:cNvSpPr>
          <p:nvPr>
            <p:ph type="title" hasCustomPrompt="1"/>
          </p:nvPr>
        </p:nvSpPr>
        <p:spPr>
          <a:xfrm>
            <a:off x="306249" y="2192302"/>
            <a:ext cx="4556038" cy="1325563"/>
          </a:xfrm>
          <a:prstGeom prst="rect">
            <a:avLst/>
          </a:prstGeom>
        </p:spPr>
        <p:txBody>
          <a:bodyPr anchor="b"/>
          <a:lstStyle>
            <a:lvl1pPr marL="0" algn="l" defTabSz="914400" rtl="0" eaLnBrk="1" latinLnBrk="0" hangingPunct="1">
              <a:lnSpc>
                <a:spcPct val="90000"/>
              </a:lnSpc>
              <a:spcBef>
                <a:spcPct val="0"/>
              </a:spcBef>
              <a:buNone/>
              <a:defRPr lang="en-US" sz="4000" b="1" kern="1200">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r>
              <a:rPr lang="en-US"/>
              <a:t>MASTER</a:t>
            </a:r>
            <a:br>
              <a:rPr lang="en-US"/>
            </a:br>
            <a:r>
              <a:rPr lang="en-US"/>
              <a:t>JUDUL</a:t>
            </a:r>
          </a:p>
        </p:txBody>
      </p:sp>
      <p:sp>
        <p:nvSpPr>
          <p:cNvPr id="10" name="Text Placeholder 9">
            <a:extLst>
              <a:ext uri="{FF2B5EF4-FFF2-40B4-BE49-F238E27FC236}">
                <a16:creationId xmlns:a16="http://schemas.microsoft.com/office/drawing/2014/main" id="{F00279AB-9320-47AB-8642-D53A89E58521}"/>
              </a:ext>
            </a:extLst>
          </p:cNvPr>
          <p:cNvSpPr>
            <a:spLocks noGrp="1"/>
          </p:cNvSpPr>
          <p:nvPr>
            <p:ph type="body" sz="quarter" idx="10" hasCustomPrompt="1"/>
          </p:nvPr>
        </p:nvSpPr>
        <p:spPr>
          <a:xfrm>
            <a:off x="306248" y="3677603"/>
            <a:ext cx="4556037" cy="518477"/>
          </a:xfrm>
          <a:prstGeom prst="rect">
            <a:avLst/>
          </a:prstGeom>
        </p:spPr>
        <p:txBody>
          <a:bodyPr/>
          <a:lstStyle>
            <a:lvl1pPr marL="0" indent="0" algn="l" defTabSz="914400" rtl="0" eaLnBrk="1" latinLnBrk="0" hangingPunct="1">
              <a:lnSpc>
                <a:spcPct val="90000"/>
              </a:lnSpc>
              <a:spcBef>
                <a:spcPct val="0"/>
              </a:spcBef>
              <a:buNone/>
              <a:defRPr lang="en-US" sz="2200" b="0" kern="1200">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Sub Judul</a:t>
            </a:r>
          </a:p>
        </p:txBody>
      </p:sp>
      <p:pic>
        <p:nvPicPr>
          <p:cNvPr id="16" name="Picture 15" descr="A picture containing text, clock&#10;&#10;Description automatically generated">
            <a:extLst>
              <a:ext uri="{FF2B5EF4-FFF2-40B4-BE49-F238E27FC236}">
                <a16:creationId xmlns:a16="http://schemas.microsoft.com/office/drawing/2014/main" id="{5877BBF5-2A0C-2E02-F3C4-2729F5C8561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72472" y="6279663"/>
            <a:ext cx="1214171" cy="325850"/>
          </a:xfrm>
          <a:prstGeom prst="rect">
            <a:avLst/>
          </a:prstGeom>
        </p:spPr>
      </p:pic>
      <p:pic>
        <p:nvPicPr>
          <p:cNvPr id="3" name="Picture 2" descr="A picture containing text, container&#10;&#10;Description automatically generated">
            <a:extLst>
              <a:ext uri="{FF2B5EF4-FFF2-40B4-BE49-F238E27FC236}">
                <a16:creationId xmlns:a16="http://schemas.microsoft.com/office/drawing/2014/main" id="{C8202D80-5C14-532E-4871-616D70979DE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2713" y="139379"/>
            <a:ext cx="635808" cy="691799"/>
          </a:xfrm>
          <a:prstGeom prst="rect">
            <a:avLst/>
          </a:prstGeom>
        </p:spPr>
      </p:pic>
    </p:spTree>
    <p:extLst>
      <p:ext uri="{BB962C8B-B14F-4D97-AF65-F5344CB8AC3E}">
        <p14:creationId xmlns:p14="http://schemas.microsoft.com/office/powerpoint/2010/main" val="1461453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C896-CC68-4FFA-B6AB-975509DF9CC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313B1B3-C9B3-4C8D-8E1B-47D3377444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92C757-EE3E-45FD-B93C-5B12B5C1D2FB}"/>
              </a:ext>
            </a:extLst>
          </p:cNvPr>
          <p:cNvSpPr>
            <a:spLocks noGrp="1"/>
          </p:cNvSpPr>
          <p:nvPr>
            <p:ph type="dt" sz="half" idx="10"/>
          </p:nvPr>
        </p:nvSpPr>
        <p:spPr/>
        <p:txBody>
          <a:bodyPr/>
          <a:lstStyle/>
          <a:p>
            <a:fld id="{3105DB80-4943-4591-9D88-BA8AC40E15E4}" type="datetime1">
              <a:rPr lang="en-ID" smtClean="0"/>
              <a:t>11/05/2023</a:t>
            </a:fld>
            <a:endParaRPr lang="en-ID"/>
          </a:p>
        </p:txBody>
      </p:sp>
      <p:sp>
        <p:nvSpPr>
          <p:cNvPr id="5" name="Footer Placeholder 4">
            <a:extLst>
              <a:ext uri="{FF2B5EF4-FFF2-40B4-BE49-F238E27FC236}">
                <a16:creationId xmlns:a16="http://schemas.microsoft.com/office/drawing/2014/main" id="{5C5DEBE4-4C15-46F3-8200-78DC26BE1F4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2A13DEB-32CD-4D0A-95EF-50078FB3CB85}"/>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1849400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016BF-5C3F-465E-9328-05271F5C1E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AFCD594-BF10-41F8-B69B-D241576026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30D9392-2338-4493-8498-177011B1CA05}"/>
              </a:ext>
            </a:extLst>
          </p:cNvPr>
          <p:cNvSpPr>
            <a:spLocks noGrp="1"/>
          </p:cNvSpPr>
          <p:nvPr>
            <p:ph type="dt" sz="half" idx="10"/>
          </p:nvPr>
        </p:nvSpPr>
        <p:spPr/>
        <p:txBody>
          <a:bodyPr/>
          <a:lstStyle/>
          <a:p>
            <a:fld id="{8A16AE62-1BDD-4829-AB9C-2CE160AC9E28}" type="datetime1">
              <a:rPr lang="en-ID" smtClean="0"/>
              <a:t>11/05/2023</a:t>
            </a:fld>
            <a:endParaRPr lang="en-ID"/>
          </a:p>
        </p:txBody>
      </p:sp>
      <p:sp>
        <p:nvSpPr>
          <p:cNvPr id="5" name="Footer Placeholder 4">
            <a:extLst>
              <a:ext uri="{FF2B5EF4-FFF2-40B4-BE49-F238E27FC236}">
                <a16:creationId xmlns:a16="http://schemas.microsoft.com/office/drawing/2014/main" id="{051CA6E5-17D1-498B-8D89-F620A2E83F7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B807465-A3AA-4F17-9325-C380C2A92945}"/>
              </a:ext>
            </a:extLst>
          </p:cNvPr>
          <p:cNvSpPr>
            <a:spLocks noGrp="1"/>
          </p:cNvSpPr>
          <p:nvPr>
            <p:ph type="sldNum" sz="quarter" idx="12"/>
          </p:nvPr>
        </p:nvSpPr>
        <p:spPr/>
        <p:txBody>
          <a:bodyPr/>
          <a:lstStyle/>
          <a:p>
            <a:fld id="{F68D61BF-0251-45AC-A1AC-CE78113B39DD}" type="slidenum">
              <a:rPr lang="en-ID" smtClean="0"/>
              <a:t>‹#›</a:t>
            </a:fld>
            <a:endParaRPr lang="en-ID"/>
          </a:p>
        </p:txBody>
      </p:sp>
    </p:spTree>
    <p:extLst>
      <p:ext uri="{BB962C8B-B14F-4D97-AF65-F5344CB8AC3E}">
        <p14:creationId xmlns:p14="http://schemas.microsoft.com/office/powerpoint/2010/main" val="91654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u="heavy">
                <a:solidFill>
                  <a:srgbClr val="171717"/>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CFCF05A-DF99-40C5-BA3C-89915C0E6841}" type="datetime1">
              <a:rPr lang="en-ID" smtClean="0"/>
              <a:t>11/05/2023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5128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ine/Daftar Isi">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B53F86-A634-40B0-8D75-0B5DF3F415CF}"/>
              </a:ext>
            </a:extLst>
          </p:cNvPr>
          <p:cNvPicPr>
            <a:picLocks noChangeAspect="1" noChangeArrowheads="1"/>
          </p:cNvPicPr>
          <p:nvPr userDrawn="1"/>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18072" r="64622"/>
          <a:stretch/>
        </p:blipFill>
        <p:spPr bwMode="auto">
          <a:xfrm>
            <a:off x="-1" y="7575"/>
            <a:ext cx="2462324" cy="68656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2C7C34C-E2D5-4208-A3FF-E981B6DA83CB}"/>
              </a:ext>
            </a:extLst>
          </p:cNvPr>
          <p:cNvSpPr/>
          <p:nvPr userDrawn="1"/>
        </p:nvSpPr>
        <p:spPr>
          <a:xfrm>
            <a:off x="-1" y="0"/>
            <a:ext cx="2462324" cy="6873240"/>
          </a:xfrm>
          <a:prstGeom prst="rect">
            <a:avLst/>
          </a:prstGeom>
          <a:gradFill flip="none" rotWithShape="1">
            <a:gsLst>
              <a:gs pos="100000">
                <a:srgbClr val="0065C9">
                  <a:alpha val="72000"/>
                </a:srgbClr>
              </a:gs>
              <a:gs pos="0">
                <a:srgbClr val="094E9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descr="Logo&#10;&#10;Description automatically generated">
            <a:extLst>
              <a:ext uri="{FF2B5EF4-FFF2-40B4-BE49-F238E27FC236}">
                <a16:creationId xmlns:a16="http://schemas.microsoft.com/office/drawing/2014/main" id="{00C32496-BC35-4792-AF5E-C747D4E1A568}"/>
              </a:ext>
            </a:extLst>
          </p:cNvPr>
          <p:cNvPicPr>
            <a:picLocks noChangeAspect="1"/>
          </p:cNvPicPr>
          <p:nvPr userDrawn="1"/>
        </p:nvPicPr>
        <p:blipFill rotWithShape="1">
          <a:blip r:embed="rId4">
            <a:alphaModFix amt="8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7777" t="19916" r="46006" b="38686"/>
          <a:stretch/>
        </p:blipFill>
        <p:spPr>
          <a:xfrm>
            <a:off x="5923665" y="0"/>
            <a:ext cx="6268336" cy="6873241"/>
          </a:xfrm>
          <a:prstGeom prst="rect">
            <a:avLst/>
          </a:prstGeom>
          <a:effectLst/>
        </p:spPr>
      </p:pic>
      <p:sp>
        <p:nvSpPr>
          <p:cNvPr id="8" name="Title 1">
            <a:extLst>
              <a:ext uri="{FF2B5EF4-FFF2-40B4-BE49-F238E27FC236}">
                <a16:creationId xmlns:a16="http://schemas.microsoft.com/office/drawing/2014/main" id="{03A3B486-878A-413F-99E0-518015CE102E}"/>
              </a:ext>
            </a:extLst>
          </p:cNvPr>
          <p:cNvSpPr>
            <a:spLocks noGrp="1"/>
          </p:cNvSpPr>
          <p:nvPr>
            <p:ph type="title" hasCustomPrompt="1"/>
          </p:nvPr>
        </p:nvSpPr>
        <p:spPr>
          <a:xfrm>
            <a:off x="2688466" y="667916"/>
            <a:ext cx="9005694" cy="718432"/>
          </a:xfrm>
          <a:prstGeom prst="rect">
            <a:avLst/>
          </a:prstGeom>
        </p:spPr>
        <p:txBody>
          <a:bodyPr anchor="t"/>
          <a:lstStyle>
            <a:lvl1pPr>
              <a:defRPr b="1">
                <a:solidFill>
                  <a:srgbClr val="102D7F"/>
                </a:solidFill>
                <a:latin typeface="Tahoma" panose="020B0604030504040204" pitchFamily="34" charset="0"/>
                <a:ea typeface="Tahoma" panose="020B0604030504040204" pitchFamily="34" charset="0"/>
                <a:cs typeface="Tahoma" panose="020B0604030504040204" pitchFamily="34" charset="0"/>
              </a:defRPr>
            </a:lvl1pPr>
          </a:lstStyle>
          <a:p>
            <a:r>
              <a:rPr lang="en-US"/>
              <a:t>Agenda / Outline </a:t>
            </a:r>
          </a:p>
        </p:txBody>
      </p:sp>
      <p:sp>
        <p:nvSpPr>
          <p:cNvPr id="9" name="Subtitle 2">
            <a:extLst>
              <a:ext uri="{FF2B5EF4-FFF2-40B4-BE49-F238E27FC236}">
                <a16:creationId xmlns:a16="http://schemas.microsoft.com/office/drawing/2014/main" id="{65202E24-613E-41BA-8DB8-9D664C080130}"/>
              </a:ext>
            </a:extLst>
          </p:cNvPr>
          <p:cNvSpPr>
            <a:spLocks noGrp="1"/>
          </p:cNvSpPr>
          <p:nvPr>
            <p:ph type="subTitle" idx="1"/>
          </p:nvPr>
        </p:nvSpPr>
        <p:spPr>
          <a:xfrm>
            <a:off x="2688466" y="1651231"/>
            <a:ext cx="8589134" cy="1655762"/>
          </a:xfrm>
          <a:prstGeom prst="rect">
            <a:avLst/>
          </a:prstGeom>
        </p:spPr>
        <p:txBody>
          <a:bodyPr/>
          <a:lstStyle>
            <a:lvl1pPr marL="457200" indent="-457200" algn="l">
              <a:buFont typeface="+mj-lt"/>
              <a:buAutoNum type="arabicPeriod"/>
              <a:defRPr sz="2000">
                <a:solidFill>
                  <a:srgbClr val="102D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descr="A picture containing text, clock&#10;&#10;Description automatically generated">
            <a:extLst>
              <a:ext uri="{FF2B5EF4-FFF2-40B4-BE49-F238E27FC236}">
                <a16:creationId xmlns:a16="http://schemas.microsoft.com/office/drawing/2014/main" id="{CD4B6796-B7C4-108C-22BD-DB2FFBE1AD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4075" y="6286741"/>
            <a:ext cx="1214171" cy="325850"/>
          </a:xfrm>
          <a:prstGeom prst="rect">
            <a:avLst/>
          </a:prstGeom>
        </p:spPr>
      </p:pic>
      <p:cxnSp>
        <p:nvCxnSpPr>
          <p:cNvPr id="19" name="Straight Connector 18">
            <a:extLst>
              <a:ext uri="{FF2B5EF4-FFF2-40B4-BE49-F238E27FC236}">
                <a16:creationId xmlns:a16="http://schemas.microsoft.com/office/drawing/2014/main" id="{6D2CE5FB-30EB-64CC-6C72-B42D1B7E3062}"/>
              </a:ext>
            </a:extLst>
          </p:cNvPr>
          <p:cNvCxnSpPr>
            <a:cxnSpLocks/>
          </p:cNvCxnSpPr>
          <p:nvPr userDrawn="1"/>
        </p:nvCxnSpPr>
        <p:spPr>
          <a:xfrm>
            <a:off x="-2540" y="6449666"/>
            <a:ext cx="50927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0444B3-1E33-85F4-3B38-EEAFD94A3DE6}"/>
              </a:ext>
            </a:extLst>
          </p:cNvPr>
          <p:cNvCxnSpPr>
            <a:cxnSpLocks/>
          </p:cNvCxnSpPr>
          <p:nvPr userDrawn="1"/>
        </p:nvCxnSpPr>
        <p:spPr>
          <a:xfrm>
            <a:off x="1950720" y="6449666"/>
            <a:ext cx="50927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63A186-678C-2BCA-13F2-DC38776BF552}"/>
              </a:ext>
            </a:extLst>
          </p:cNvPr>
          <p:cNvCxnSpPr>
            <a:cxnSpLocks/>
          </p:cNvCxnSpPr>
          <p:nvPr userDrawn="1"/>
        </p:nvCxnSpPr>
        <p:spPr>
          <a:xfrm>
            <a:off x="2459990" y="6442588"/>
            <a:ext cx="9732010" cy="0"/>
          </a:xfrm>
          <a:prstGeom prst="line">
            <a:avLst/>
          </a:prstGeom>
          <a:ln w="57150">
            <a:solidFill>
              <a:srgbClr val="094E9B"/>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1DEFF87C-5FB4-D417-ED0D-5CC714DB9EA9}"/>
              </a:ext>
            </a:extLst>
          </p:cNvPr>
          <p:cNvGrpSpPr/>
          <p:nvPr userDrawn="1"/>
        </p:nvGrpSpPr>
        <p:grpSpPr>
          <a:xfrm>
            <a:off x="11567925" y="6578387"/>
            <a:ext cx="540787" cy="159055"/>
            <a:chOff x="7261860" y="4884420"/>
            <a:chExt cx="777240" cy="228600"/>
          </a:xfrm>
        </p:grpSpPr>
        <p:sp>
          <p:nvSpPr>
            <p:cNvPr id="26" name="Oval 25">
              <a:extLst>
                <a:ext uri="{FF2B5EF4-FFF2-40B4-BE49-F238E27FC236}">
                  <a16:creationId xmlns:a16="http://schemas.microsoft.com/office/drawing/2014/main" id="{A6C62FA8-4962-804D-7D3A-42197A947FDC}"/>
                </a:ext>
              </a:extLst>
            </p:cNvPr>
            <p:cNvSpPr/>
            <p:nvPr userDrawn="1"/>
          </p:nvSpPr>
          <p:spPr>
            <a:xfrm>
              <a:off x="7261860" y="4884420"/>
              <a:ext cx="228600" cy="228600"/>
            </a:xfrm>
            <a:prstGeom prst="ellipse">
              <a:avLst/>
            </a:prstGeom>
            <a:solidFill>
              <a:srgbClr val="09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a:extLst>
                <a:ext uri="{FF2B5EF4-FFF2-40B4-BE49-F238E27FC236}">
                  <a16:creationId xmlns:a16="http://schemas.microsoft.com/office/drawing/2014/main" id="{EACEA794-4F39-EEDF-975D-E5B4FF27C58D}"/>
                </a:ext>
              </a:extLst>
            </p:cNvPr>
            <p:cNvSpPr/>
            <p:nvPr userDrawn="1"/>
          </p:nvSpPr>
          <p:spPr>
            <a:xfrm>
              <a:off x="7536180" y="4884420"/>
              <a:ext cx="228600" cy="228600"/>
            </a:xfrm>
            <a:prstGeom prst="ellipse">
              <a:avLst/>
            </a:prstGeom>
            <a:solidFill>
              <a:srgbClr val="006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a:extLst>
                <a:ext uri="{FF2B5EF4-FFF2-40B4-BE49-F238E27FC236}">
                  <a16:creationId xmlns:a16="http://schemas.microsoft.com/office/drawing/2014/main" id="{A98C69B4-7706-CB53-021C-590F13C31422}"/>
                </a:ext>
              </a:extLst>
            </p:cNvPr>
            <p:cNvSpPr/>
            <p:nvPr userDrawn="1"/>
          </p:nvSpPr>
          <p:spPr>
            <a:xfrm>
              <a:off x="7810500" y="488442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39" name="Picture 38" descr="Logo&#10;&#10;Description automatically generated">
            <a:extLst>
              <a:ext uri="{FF2B5EF4-FFF2-40B4-BE49-F238E27FC236}">
                <a16:creationId xmlns:a16="http://schemas.microsoft.com/office/drawing/2014/main" id="{F21D171D-79AF-11E5-0CF0-37C474FAF46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7777" t="16416" r="27935" b="12472"/>
          <a:stretch/>
        </p:blipFill>
        <p:spPr>
          <a:xfrm>
            <a:off x="917361" y="318035"/>
            <a:ext cx="627598" cy="699761"/>
          </a:xfrm>
          <a:prstGeom prst="rect">
            <a:avLst/>
          </a:prstGeom>
        </p:spPr>
      </p:pic>
      <p:pic>
        <p:nvPicPr>
          <p:cNvPr id="4" name="Picture 3" descr="A picture containing text, blackboard&#10;&#10;Description automatically generated">
            <a:extLst>
              <a:ext uri="{FF2B5EF4-FFF2-40B4-BE49-F238E27FC236}">
                <a16:creationId xmlns:a16="http://schemas.microsoft.com/office/drawing/2014/main" id="{2F118A57-9E87-4722-21EF-185B6474699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5437" y="4976060"/>
            <a:ext cx="1231445" cy="1177904"/>
          </a:xfrm>
          <a:prstGeom prst="rect">
            <a:avLst/>
          </a:prstGeom>
        </p:spPr>
      </p:pic>
    </p:spTree>
    <p:extLst>
      <p:ext uri="{BB962C8B-B14F-4D97-AF65-F5344CB8AC3E}">
        <p14:creationId xmlns:p14="http://schemas.microsoft.com/office/powerpoint/2010/main" val="117423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mbata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F09010-1F23-46D2-0DC1-F2834EE51579}"/>
              </a:ext>
            </a:extLst>
          </p:cNvPr>
          <p:cNvSpPr/>
          <p:nvPr userDrawn="1"/>
        </p:nvSpPr>
        <p:spPr>
          <a:xfrm>
            <a:off x="334026" y="408333"/>
            <a:ext cx="11437427" cy="6041333"/>
          </a:xfrm>
          <a:prstGeom prst="rect">
            <a:avLst/>
          </a:prstGeom>
          <a:noFill/>
          <a:ln w="57150">
            <a:solidFill>
              <a:srgbClr val="1232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A picture containing grass, outdoor, sky, building&#10;&#10;Description automatically generated">
            <a:extLst>
              <a:ext uri="{FF2B5EF4-FFF2-40B4-BE49-F238E27FC236}">
                <a16:creationId xmlns:a16="http://schemas.microsoft.com/office/drawing/2014/main" id="{0DC49989-73B5-4946-92FE-B81298EE24D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l="19738" r="12336" b="295"/>
          <a:stretch>
            <a:fillRect/>
          </a:stretch>
        </p:blipFill>
        <p:spPr>
          <a:xfrm>
            <a:off x="2355" y="-5081"/>
            <a:ext cx="7420999" cy="6878322"/>
          </a:xfrm>
          <a:custGeom>
            <a:avLst/>
            <a:gdLst>
              <a:gd name="connsiteX0" fmla="*/ 0 w 7420999"/>
              <a:gd name="connsiteY0" fmla="*/ 0 h 6858000"/>
              <a:gd name="connsiteX1" fmla="*/ 7420999 w 7420999"/>
              <a:gd name="connsiteY1" fmla="*/ 0 h 6858000"/>
              <a:gd name="connsiteX2" fmla="*/ 4241139 w 7420999"/>
              <a:gd name="connsiteY2" fmla="*/ 6858000 h 6858000"/>
              <a:gd name="connsiteX3" fmla="*/ 0 w 7420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20999" h="6858000">
                <a:moveTo>
                  <a:pt x="0" y="0"/>
                </a:moveTo>
                <a:lnTo>
                  <a:pt x="7420999" y="0"/>
                </a:lnTo>
                <a:lnTo>
                  <a:pt x="4241139" y="6858000"/>
                </a:lnTo>
                <a:lnTo>
                  <a:pt x="0" y="6858000"/>
                </a:lnTo>
                <a:close/>
              </a:path>
            </a:pathLst>
          </a:custGeom>
        </p:spPr>
      </p:pic>
      <p:sp>
        <p:nvSpPr>
          <p:cNvPr id="8" name="Rectangle 7">
            <a:extLst>
              <a:ext uri="{FF2B5EF4-FFF2-40B4-BE49-F238E27FC236}">
                <a16:creationId xmlns:a16="http://schemas.microsoft.com/office/drawing/2014/main" id="{8EB2BA60-34D0-4577-88EC-E29DBDFAF7A8}"/>
              </a:ext>
            </a:extLst>
          </p:cNvPr>
          <p:cNvSpPr/>
          <p:nvPr userDrawn="1"/>
        </p:nvSpPr>
        <p:spPr>
          <a:xfrm>
            <a:off x="-1" y="-5081"/>
            <a:ext cx="7420999" cy="6873241"/>
          </a:xfrm>
          <a:custGeom>
            <a:avLst/>
            <a:gdLst>
              <a:gd name="connsiteX0" fmla="*/ 0 w 2963120"/>
              <a:gd name="connsiteY0" fmla="*/ 0 h 6858000"/>
              <a:gd name="connsiteX1" fmla="*/ 2963120 w 2963120"/>
              <a:gd name="connsiteY1" fmla="*/ 0 h 6858000"/>
              <a:gd name="connsiteX2" fmla="*/ 2963120 w 2963120"/>
              <a:gd name="connsiteY2" fmla="*/ 6858000 h 6858000"/>
              <a:gd name="connsiteX3" fmla="*/ 0 w 2963120"/>
              <a:gd name="connsiteY3" fmla="*/ 6858000 h 6858000"/>
              <a:gd name="connsiteX4" fmla="*/ 0 w 2963120"/>
              <a:gd name="connsiteY4" fmla="*/ 0 h 6858000"/>
              <a:gd name="connsiteX0" fmla="*/ 0 w 5198320"/>
              <a:gd name="connsiteY0" fmla="*/ 0 h 6858000"/>
              <a:gd name="connsiteX1" fmla="*/ 5198320 w 5198320"/>
              <a:gd name="connsiteY1" fmla="*/ 10160 h 6858000"/>
              <a:gd name="connsiteX2" fmla="*/ 2963120 w 5198320"/>
              <a:gd name="connsiteY2" fmla="*/ 6858000 h 6858000"/>
              <a:gd name="connsiteX3" fmla="*/ 0 w 5198320"/>
              <a:gd name="connsiteY3" fmla="*/ 6858000 h 6858000"/>
              <a:gd name="connsiteX4" fmla="*/ 0 w 5198320"/>
              <a:gd name="connsiteY4" fmla="*/ 0 h 6858000"/>
              <a:gd name="connsiteX0" fmla="*/ 0 w 5186411"/>
              <a:gd name="connsiteY0" fmla="*/ 0 h 6858000"/>
              <a:gd name="connsiteX1" fmla="*/ 5186411 w 5186411"/>
              <a:gd name="connsiteY1" fmla="*/ 5080 h 6858000"/>
              <a:gd name="connsiteX2" fmla="*/ 2963120 w 5186411"/>
              <a:gd name="connsiteY2" fmla="*/ 6858000 h 6858000"/>
              <a:gd name="connsiteX3" fmla="*/ 0 w 5186411"/>
              <a:gd name="connsiteY3" fmla="*/ 6858000 h 6858000"/>
              <a:gd name="connsiteX4" fmla="*/ 0 w 5186411"/>
              <a:gd name="connsiteY4" fmla="*/ 0 h 6858000"/>
              <a:gd name="connsiteX0" fmla="*/ 0 w 5186411"/>
              <a:gd name="connsiteY0" fmla="*/ 5080 h 6863080"/>
              <a:gd name="connsiteX1" fmla="*/ 5186411 w 5186411"/>
              <a:gd name="connsiteY1" fmla="*/ 0 h 6863080"/>
              <a:gd name="connsiteX2" fmla="*/ 2963120 w 5186411"/>
              <a:gd name="connsiteY2" fmla="*/ 6863080 h 6863080"/>
              <a:gd name="connsiteX3" fmla="*/ 0 w 5186411"/>
              <a:gd name="connsiteY3" fmla="*/ 6863080 h 6863080"/>
              <a:gd name="connsiteX4" fmla="*/ 0 w 5186411"/>
              <a:gd name="connsiteY4" fmla="*/ 5080 h 6863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411" h="6863080">
                <a:moveTo>
                  <a:pt x="0" y="5080"/>
                </a:moveTo>
                <a:lnTo>
                  <a:pt x="5186411" y="0"/>
                </a:lnTo>
                <a:lnTo>
                  <a:pt x="2963120" y="6863080"/>
                </a:lnTo>
                <a:lnTo>
                  <a:pt x="0" y="6863080"/>
                </a:lnTo>
                <a:lnTo>
                  <a:pt x="0" y="5080"/>
                </a:lnTo>
                <a:close/>
              </a:path>
            </a:pathLst>
          </a:custGeom>
          <a:gradFill flip="none" rotWithShape="1">
            <a:gsLst>
              <a:gs pos="20000">
                <a:srgbClr val="0065C9">
                  <a:alpha val="96000"/>
                </a:srgbClr>
              </a:gs>
              <a:gs pos="100000">
                <a:srgbClr val="094E9B">
                  <a:alpha val="43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ubtitle 2">
            <a:extLst>
              <a:ext uri="{FF2B5EF4-FFF2-40B4-BE49-F238E27FC236}">
                <a16:creationId xmlns:a16="http://schemas.microsoft.com/office/drawing/2014/main" id="{B747CEA0-8A51-4D56-AD6C-3E2697C181D3}"/>
              </a:ext>
            </a:extLst>
          </p:cNvPr>
          <p:cNvSpPr>
            <a:spLocks noGrp="1"/>
          </p:cNvSpPr>
          <p:nvPr>
            <p:ph type="subTitle" idx="1"/>
          </p:nvPr>
        </p:nvSpPr>
        <p:spPr>
          <a:xfrm>
            <a:off x="513003" y="2721022"/>
            <a:ext cx="5292080" cy="1655762"/>
          </a:xfrm>
          <a:prstGeom prst="rect">
            <a:avLst/>
          </a:prstGeom>
        </p:spPr>
        <p:txBody>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itle 1">
            <a:extLst>
              <a:ext uri="{FF2B5EF4-FFF2-40B4-BE49-F238E27FC236}">
                <a16:creationId xmlns:a16="http://schemas.microsoft.com/office/drawing/2014/main" id="{889DC878-E108-4084-8916-3272137769DE}"/>
              </a:ext>
            </a:extLst>
          </p:cNvPr>
          <p:cNvSpPr>
            <a:spLocks noGrp="1"/>
          </p:cNvSpPr>
          <p:nvPr>
            <p:ph type="title" hasCustomPrompt="1"/>
          </p:nvPr>
        </p:nvSpPr>
        <p:spPr>
          <a:xfrm>
            <a:off x="513003" y="1513103"/>
            <a:ext cx="5582997" cy="1088946"/>
          </a:xfrm>
          <a:prstGeom prst="rect">
            <a:avLst/>
          </a:prstGeom>
        </p:spPr>
        <p:txBody>
          <a:bodyPr anchor="b"/>
          <a:lstStyle>
            <a:lvl1pPr>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Halaman Pembatas</a:t>
            </a:r>
          </a:p>
        </p:txBody>
      </p:sp>
      <p:pic>
        <p:nvPicPr>
          <p:cNvPr id="7" name="Picture 6" descr="Logo&#10;&#10;Description automatically generated">
            <a:extLst>
              <a:ext uri="{FF2B5EF4-FFF2-40B4-BE49-F238E27FC236}">
                <a16:creationId xmlns:a16="http://schemas.microsoft.com/office/drawing/2014/main" id="{00C32496-BC35-4792-AF5E-C747D4E1A568}"/>
              </a:ext>
            </a:extLst>
          </p:cNvPr>
          <p:cNvPicPr>
            <a:picLocks noChangeAspect="1"/>
          </p:cNvPicPr>
          <p:nvPr userDrawn="1"/>
        </p:nvPicPr>
        <p:blipFill rotWithShape="1">
          <a:blip r:embed="rId3">
            <a:alphaModFix amt="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7777" t="19916" r="46006" b="38686"/>
          <a:stretch/>
        </p:blipFill>
        <p:spPr>
          <a:xfrm>
            <a:off x="5923664" y="0"/>
            <a:ext cx="6268336" cy="6873241"/>
          </a:xfrm>
          <a:prstGeom prst="rect">
            <a:avLst/>
          </a:prstGeom>
          <a:effectLst/>
        </p:spPr>
      </p:pic>
      <p:cxnSp>
        <p:nvCxnSpPr>
          <p:cNvPr id="18" name="Straight Connector 17">
            <a:extLst>
              <a:ext uri="{FF2B5EF4-FFF2-40B4-BE49-F238E27FC236}">
                <a16:creationId xmlns:a16="http://schemas.microsoft.com/office/drawing/2014/main" id="{EE0BA1C1-86E3-FFDB-08EC-FB7961B945F4}"/>
              </a:ext>
            </a:extLst>
          </p:cNvPr>
          <p:cNvCxnSpPr>
            <a:cxnSpLocks/>
          </p:cNvCxnSpPr>
          <p:nvPr userDrawn="1"/>
        </p:nvCxnSpPr>
        <p:spPr>
          <a:xfrm>
            <a:off x="1767840" y="6449666"/>
            <a:ext cx="26652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C3BC65E-AE6E-1264-2156-8B7A98C2F47D}"/>
              </a:ext>
            </a:extLst>
          </p:cNvPr>
          <p:cNvGrpSpPr/>
          <p:nvPr userDrawn="1"/>
        </p:nvGrpSpPr>
        <p:grpSpPr>
          <a:xfrm>
            <a:off x="533704" y="209601"/>
            <a:ext cx="1006877" cy="698404"/>
            <a:chOff x="306248" y="132775"/>
            <a:chExt cx="1006877" cy="698404"/>
          </a:xfrm>
        </p:grpSpPr>
        <p:pic>
          <p:nvPicPr>
            <p:cNvPr id="29" name="Picture 28" descr="Logo, company name&#10;&#10;Description automatically generated with medium confidence">
              <a:extLst>
                <a:ext uri="{FF2B5EF4-FFF2-40B4-BE49-F238E27FC236}">
                  <a16:creationId xmlns:a16="http://schemas.microsoft.com/office/drawing/2014/main" id="{3520A0CB-E8EC-E8E1-B772-BD0D8B0A4B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1010" y="132775"/>
              <a:ext cx="737235" cy="526596"/>
            </a:xfrm>
            <a:prstGeom prst="rect">
              <a:avLst/>
            </a:prstGeom>
          </p:spPr>
        </p:pic>
        <p:pic>
          <p:nvPicPr>
            <p:cNvPr id="30" name="Picture 2">
              <a:extLst>
                <a:ext uri="{FF2B5EF4-FFF2-40B4-BE49-F238E27FC236}">
                  <a16:creationId xmlns:a16="http://schemas.microsoft.com/office/drawing/2014/main" id="{857AF88B-2AFF-3A5F-4289-7B569A3F7F01}"/>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9722" t="59595" r="19861" b="29167"/>
            <a:stretch/>
          </p:blipFill>
          <p:spPr bwMode="auto">
            <a:xfrm>
              <a:off x="306248" y="643890"/>
              <a:ext cx="1006877" cy="1872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976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ngkasan Eksekutif">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CE322B4-4095-32EB-5717-26363A4E583C}"/>
              </a:ext>
            </a:extLst>
          </p:cNvPr>
          <p:cNvPicPr>
            <a:picLocks noChangeAspect="1" noChangeArrowheads="1"/>
          </p:cNvPicPr>
          <p:nvPr userDrawn="1"/>
        </p:nvPicPr>
        <p:blipFill rotWithShape="1">
          <a:blip r:embed="rId2">
            <a:alphaModFix amt="55000"/>
            <a:extLst>
              <a:ext uri="{28A0092B-C50C-407E-A947-70E740481C1C}">
                <a14:useLocalDpi xmlns:a14="http://schemas.microsoft.com/office/drawing/2010/main" val="0"/>
              </a:ext>
            </a:extLst>
          </a:blip>
          <a:srcRect t="1559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E7C2FD95-268C-4953-AF93-7597DD947EB5}"/>
              </a:ext>
            </a:extLst>
          </p:cNvPr>
          <p:cNvSpPr>
            <a:spLocks noGrp="1"/>
          </p:cNvSpPr>
          <p:nvPr>
            <p:ph type="title" hasCustomPrompt="1"/>
          </p:nvPr>
        </p:nvSpPr>
        <p:spPr>
          <a:xfrm>
            <a:off x="1274241" y="216781"/>
            <a:ext cx="9891168" cy="488394"/>
          </a:xfrm>
          <a:prstGeom prst="rect">
            <a:avLst/>
          </a:prstGeom>
        </p:spPr>
        <p:txBody>
          <a:bodyPr lIns="0" tIns="0" rIns="0" bIns="0" anchor="ctr"/>
          <a:lstStyle>
            <a:lvl1pPr algn="ctr">
              <a:defRPr sz="2800" b="1">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r>
              <a:rPr lang="en-US"/>
              <a:t>RINGKASAN EKSEKUTIF</a:t>
            </a:r>
          </a:p>
        </p:txBody>
      </p:sp>
      <p:sp>
        <p:nvSpPr>
          <p:cNvPr id="16" name="Slide Number Placeholder 7">
            <a:extLst>
              <a:ext uri="{FF2B5EF4-FFF2-40B4-BE49-F238E27FC236}">
                <a16:creationId xmlns:a16="http://schemas.microsoft.com/office/drawing/2014/main" id="{58630721-B9AA-4098-9475-9BD885B8A433}"/>
              </a:ext>
            </a:extLst>
          </p:cNvPr>
          <p:cNvSpPr>
            <a:spLocks noGrp="1"/>
          </p:cNvSpPr>
          <p:nvPr>
            <p:ph type="sldNum" sz="quarter" idx="12"/>
          </p:nvPr>
        </p:nvSpPr>
        <p:spPr>
          <a:xfrm>
            <a:off x="11665027" y="6522830"/>
            <a:ext cx="519509" cy="229000"/>
          </a:xfrm>
          <a:prstGeom prst="rect">
            <a:avLst/>
          </a:prstGeom>
        </p:spPr>
        <p:txBody>
          <a:bodyPr lIns="0" rIns="0" anchor="ctr"/>
          <a:lstStyle>
            <a:lvl1pPr algn="r">
              <a:defRPr sz="1400" i="0">
                <a:solidFill>
                  <a:srgbClr val="102D7F"/>
                </a:solidFill>
                <a:latin typeface="Tahoma" panose="020B0604030504040204" pitchFamily="34" charset="0"/>
                <a:ea typeface="Tahoma" panose="020B0604030504040204" pitchFamily="34" charset="0"/>
                <a:cs typeface="Tahoma" panose="020B0604030504040204" pitchFamily="34" charset="0"/>
              </a:defRPr>
            </a:lvl1pPr>
          </a:lstStyle>
          <a:p>
            <a:pPr algn="ctr"/>
            <a:fld id="{C67A9826-C85A-43BB-9A4D-2C608D6018A0}" type="slidenum">
              <a:rPr lang="en-US" b="1" smtClean="0"/>
              <a:pPr algn="ctr"/>
              <a:t>‹#›</a:t>
            </a:fld>
            <a:endParaRPr lang="en-US" b="1"/>
          </a:p>
        </p:txBody>
      </p:sp>
      <p:pic>
        <p:nvPicPr>
          <p:cNvPr id="17" name="Picture 2">
            <a:extLst>
              <a:ext uri="{FF2B5EF4-FFF2-40B4-BE49-F238E27FC236}">
                <a16:creationId xmlns:a16="http://schemas.microsoft.com/office/drawing/2014/main" id="{A3141D4B-ADFF-4F8A-BD29-E3DC553A6F9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722" t="28845" r="19861" b="29167"/>
          <a:stretch/>
        </p:blipFill>
        <p:spPr bwMode="auto">
          <a:xfrm>
            <a:off x="113906" y="131418"/>
            <a:ext cx="1006877" cy="6997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5601E9-AEEA-4085-B98A-C1ACF984C066}"/>
              </a:ext>
            </a:extLst>
          </p:cNvPr>
          <p:cNvSpPr/>
          <p:nvPr userDrawn="1"/>
        </p:nvSpPr>
        <p:spPr>
          <a:xfrm>
            <a:off x="1274241" y="738635"/>
            <a:ext cx="9891168" cy="45719"/>
          </a:xfrm>
          <a:prstGeom prst="rect">
            <a:avLst/>
          </a:prstGeom>
          <a:gradFill flip="none" rotWithShape="1">
            <a:gsLst>
              <a:gs pos="0">
                <a:srgbClr val="094E9B"/>
              </a:gs>
              <a:gs pos="100000">
                <a:srgbClr val="0065C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Logo&#10;&#10;Description automatically generated">
            <a:extLst>
              <a:ext uri="{FF2B5EF4-FFF2-40B4-BE49-F238E27FC236}">
                <a16:creationId xmlns:a16="http://schemas.microsoft.com/office/drawing/2014/main" id="{9B9C231F-F852-4CBC-AC96-40344BEC4D0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7777" t="16416" r="27935" b="12472"/>
          <a:stretch/>
        </p:blipFill>
        <p:spPr>
          <a:xfrm>
            <a:off x="11330560" y="131418"/>
            <a:ext cx="627598" cy="699761"/>
          </a:xfrm>
          <a:prstGeom prst="rect">
            <a:avLst/>
          </a:prstGeom>
        </p:spPr>
      </p:pic>
      <p:grpSp>
        <p:nvGrpSpPr>
          <p:cNvPr id="9" name="Group 8">
            <a:extLst>
              <a:ext uri="{FF2B5EF4-FFF2-40B4-BE49-F238E27FC236}">
                <a16:creationId xmlns:a16="http://schemas.microsoft.com/office/drawing/2014/main" id="{6C8302EE-BDF3-4A5F-9675-A367E589F78E}"/>
              </a:ext>
            </a:extLst>
          </p:cNvPr>
          <p:cNvGrpSpPr/>
          <p:nvPr userDrawn="1"/>
        </p:nvGrpSpPr>
        <p:grpSpPr>
          <a:xfrm>
            <a:off x="263353" y="6610486"/>
            <a:ext cx="11377785" cy="51403"/>
            <a:chOff x="77148" y="5617762"/>
            <a:chExt cx="11377785" cy="51403"/>
          </a:xfrm>
        </p:grpSpPr>
        <p:sp>
          <p:nvSpPr>
            <p:cNvPr id="10" name="Rectangle 9">
              <a:extLst>
                <a:ext uri="{FF2B5EF4-FFF2-40B4-BE49-F238E27FC236}">
                  <a16:creationId xmlns:a16="http://schemas.microsoft.com/office/drawing/2014/main" id="{B10271B0-5961-4960-8A9E-0D88D1B431D0}"/>
                </a:ext>
              </a:extLst>
            </p:cNvPr>
            <p:cNvSpPr/>
            <p:nvPr/>
          </p:nvSpPr>
          <p:spPr>
            <a:xfrm>
              <a:off x="5981234" y="5617762"/>
              <a:ext cx="3961010" cy="51402"/>
            </a:xfrm>
            <a:prstGeom prst="rect">
              <a:avLst/>
            </a:prstGeom>
            <a:solidFill>
              <a:srgbClr val="235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02ADA3C8-63E8-4448-A43B-87C8A27502A8}"/>
                </a:ext>
              </a:extLst>
            </p:cNvPr>
            <p:cNvSpPr/>
            <p:nvPr/>
          </p:nvSpPr>
          <p:spPr>
            <a:xfrm>
              <a:off x="9942245" y="5617762"/>
              <a:ext cx="1512688" cy="51402"/>
            </a:xfrm>
            <a:prstGeom prst="rect">
              <a:avLst/>
            </a:prstGeom>
            <a:solidFill>
              <a:srgbClr val="F3B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id="{D06C0092-55E2-433F-B27F-3D54B9EC63E8}"/>
                </a:ext>
              </a:extLst>
            </p:cNvPr>
            <p:cNvSpPr/>
            <p:nvPr/>
          </p:nvSpPr>
          <p:spPr>
            <a:xfrm>
              <a:off x="77148" y="5617763"/>
              <a:ext cx="5904086" cy="51402"/>
            </a:xfrm>
            <a:prstGeom prst="rect">
              <a:avLst/>
            </a:prstGeom>
            <a:solidFill>
              <a:srgbClr val="3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0571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onten - Garuda Kemenkeu">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7C2FD95-268C-4953-AF93-7597DD947EB5}"/>
              </a:ext>
            </a:extLst>
          </p:cNvPr>
          <p:cNvSpPr>
            <a:spLocks noGrp="1"/>
          </p:cNvSpPr>
          <p:nvPr>
            <p:ph type="title" hasCustomPrompt="1"/>
          </p:nvPr>
        </p:nvSpPr>
        <p:spPr>
          <a:xfrm>
            <a:off x="1031528" y="216781"/>
            <a:ext cx="9951104" cy="488394"/>
          </a:xfrm>
          <a:prstGeom prst="rect">
            <a:avLst/>
          </a:prstGeom>
        </p:spPr>
        <p:txBody>
          <a:bodyPr lIns="0" tIns="0" rIns="0" bIns="0" anchor="ctr"/>
          <a:lstStyle>
            <a:lvl1pPr algn="ctr">
              <a:defRPr sz="2800" b="1">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r>
              <a:rPr lang="en-US"/>
              <a:t>Judul Materi </a:t>
            </a:r>
          </a:p>
        </p:txBody>
      </p:sp>
      <p:sp>
        <p:nvSpPr>
          <p:cNvPr id="3" name="Rectangle 2">
            <a:extLst>
              <a:ext uri="{FF2B5EF4-FFF2-40B4-BE49-F238E27FC236}">
                <a16:creationId xmlns:a16="http://schemas.microsoft.com/office/drawing/2014/main" id="{C55601E9-AEEA-4085-B98A-C1ACF984C066}"/>
              </a:ext>
            </a:extLst>
          </p:cNvPr>
          <p:cNvSpPr/>
          <p:nvPr userDrawn="1"/>
        </p:nvSpPr>
        <p:spPr>
          <a:xfrm>
            <a:off x="1031529" y="738635"/>
            <a:ext cx="9983186" cy="45719"/>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lide Number Placeholder 7">
            <a:extLst>
              <a:ext uri="{FF2B5EF4-FFF2-40B4-BE49-F238E27FC236}">
                <a16:creationId xmlns:a16="http://schemas.microsoft.com/office/drawing/2014/main" id="{D6152ED9-EF60-4AC5-B468-863D79B28D23}"/>
              </a:ext>
            </a:extLst>
          </p:cNvPr>
          <p:cNvSpPr>
            <a:spLocks noGrp="1"/>
          </p:cNvSpPr>
          <p:nvPr>
            <p:ph type="sldNum" sz="quarter" idx="12"/>
          </p:nvPr>
        </p:nvSpPr>
        <p:spPr>
          <a:xfrm>
            <a:off x="11665027" y="6522830"/>
            <a:ext cx="519509" cy="229000"/>
          </a:xfrm>
          <a:prstGeom prst="rect">
            <a:avLst/>
          </a:prstGeom>
        </p:spPr>
        <p:txBody>
          <a:bodyPr lIns="0" rIns="0" anchor="ctr"/>
          <a:lstStyle>
            <a:lvl1pPr algn="ctr">
              <a:defRPr sz="1400" i="0">
                <a:solidFill>
                  <a:srgbClr val="102D7F"/>
                </a:solidFill>
                <a:latin typeface="Tahoma" panose="020B0604030504040204" pitchFamily="34" charset="0"/>
                <a:ea typeface="Tahoma" panose="020B0604030504040204" pitchFamily="34" charset="0"/>
                <a:cs typeface="Tahoma" panose="020B0604030504040204" pitchFamily="34" charset="0"/>
              </a:defRPr>
            </a:lvl1pPr>
          </a:lstStyle>
          <a:p>
            <a:fld id="{C67A9826-C85A-43BB-9A4D-2C608D6018A0}" type="slidenum">
              <a:rPr lang="en-US" b="1" smtClean="0"/>
              <a:pPr/>
              <a:t>‹#›</a:t>
            </a:fld>
            <a:endParaRPr lang="en-US" b="1"/>
          </a:p>
        </p:txBody>
      </p:sp>
      <p:grpSp>
        <p:nvGrpSpPr>
          <p:cNvPr id="20" name="Group 19">
            <a:extLst>
              <a:ext uri="{FF2B5EF4-FFF2-40B4-BE49-F238E27FC236}">
                <a16:creationId xmlns:a16="http://schemas.microsoft.com/office/drawing/2014/main" id="{0040FD0C-C4D5-4C5D-8D19-950FF2826D4E}"/>
              </a:ext>
            </a:extLst>
          </p:cNvPr>
          <p:cNvGrpSpPr/>
          <p:nvPr userDrawn="1"/>
        </p:nvGrpSpPr>
        <p:grpSpPr>
          <a:xfrm>
            <a:off x="263353" y="6610486"/>
            <a:ext cx="11377785" cy="51403"/>
            <a:chOff x="77148" y="5617762"/>
            <a:chExt cx="11377785" cy="51403"/>
          </a:xfrm>
        </p:grpSpPr>
        <p:sp>
          <p:nvSpPr>
            <p:cNvPr id="21" name="Rectangle 20">
              <a:extLst>
                <a:ext uri="{FF2B5EF4-FFF2-40B4-BE49-F238E27FC236}">
                  <a16:creationId xmlns:a16="http://schemas.microsoft.com/office/drawing/2014/main" id="{8C0396D8-04DC-4C27-A6AE-D99C5E8EE132}"/>
                </a:ext>
              </a:extLst>
            </p:cNvPr>
            <p:cNvSpPr/>
            <p:nvPr/>
          </p:nvSpPr>
          <p:spPr>
            <a:xfrm>
              <a:off x="5981234" y="5617762"/>
              <a:ext cx="3961010" cy="51402"/>
            </a:xfrm>
            <a:prstGeom prst="rect">
              <a:avLst/>
            </a:prstGeom>
            <a:solidFill>
              <a:srgbClr val="235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66E5BF66-ED9C-4973-86FF-49CFE4C43B46}"/>
                </a:ext>
              </a:extLst>
            </p:cNvPr>
            <p:cNvSpPr/>
            <p:nvPr/>
          </p:nvSpPr>
          <p:spPr>
            <a:xfrm>
              <a:off x="9942245" y="5617762"/>
              <a:ext cx="1512688" cy="51402"/>
            </a:xfrm>
            <a:prstGeom prst="rect">
              <a:avLst/>
            </a:prstGeom>
            <a:solidFill>
              <a:srgbClr val="F3B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85BC0202-5DB6-47CB-BBF9-582D4358C5AA}"/>
                </a:ext>
              </a:extLst>
            </p:cNvPr>
            <p:cNvSpPr/>
            <p:nvPr/>
          </p:nvSpPr>
          <p:spPr>
            <a:xfrm>
              <a:off x="77148" y="5617763"/>
              <a:ext cx="5904086" cy="51402"/>
            </a:xfrm>
            <a:prstGeom prst="rect">
              <a:avLst/>
            </a:prstGeom>
            <a:solidFill>
              <a:srgbClr val="3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1" name="Picture 2">
            <a:extLst>
              <a:ext uri="{FF2B5EF4-FFF2-40B4-BE49-F238E27FC236}">
                <a16:creationId xmlns:a16="http://schemas.microsoft.com/office/drawing/2014/main" id="{9C8F7DA6-7D64-F318-24AC-3759D3485D0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722" t="28845" r="19861" b="29167"/>
          <a:stretch/>
        </p:blipFill>
        <p:spPr bwMode="auto">
          <a:xfrm>
            <a:off x="11071217" y="131418"/>
            <a:ext cx="1006877" cy="6997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container&#10;&#10;Description automatically generated">
            <a:extLst>
              <a:ext uri="{FF2B5EF4-FFF2-40B4-BE49-F238E27FC236}">
                <a16:creationId xmlns:a16="http://schemas.microsoft.com/office/drawing/2014/main" id="{206729BA-1A01-44DD-D763-62E1FE70DB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713" y="139379"/>
            <a:ext cx="635808" cy="691799"/>
          </a:xfrm>
          <a:prstGeom prst="rect">
            <a:avLst/>
          </a:prstGeom>
        </p:spPr>
      </p:pic>
    </p:spTree>
    <p:extLst>
      <p:ext uri="{BB962C8B-B14F-4D97-AF65-F5344CB8AC3E}">
        <p14:creationId xmlns:p14="http://schemas.microsoft.com/office/powerpoint/2010/main" val="35935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en - Kemenkeu DJPb">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7C2FD95-268C-4953-AF93-7597DD947EB5}"/>
              </a:ext>
            </a:extLst>
          </p:cNvPr>
          <p:cNvSpPr>
            <a:spLocks noGrp="1"/>
          </p:cNvSpPr>
          <p:nvPr>
            <p:ph type="title" hasCustomPrompt="1"/>
          </p:nvPr>
        </p:nvSpPr>
        <p:spPr>
          <a:xfrm>
            <a:off x="1274241" y="216781"/>
            <a:ext cx="9891168" cy="488394"/>
          </a:xfrm>
          <a:prstGeom prst="rect">
            <a:avLst/>
          </a:prstGeom>
        </p:spPr>
        <p:txBody>
          <a:bodyPr lIns="0" tIns="0" rIns="0" bIns="0" anchor="ctr"/>
          <a:lstStyle>
            <a:lvl1pPr algn="ctr">
              <a:defRPr sz="2800" b="1">
                <a:solidFill>
                  <a:srgbClr val="094E9B"/>
                </a:solidFill>
                <a:latin typeface="Tahoma" panose="020B0604030504040204" pitchFamily="34" charset="0"/>
                <a:ea typeface="Tahoma" panose="020B0604030504040204" pitchFamily="34" charset="0"/>
                <a:cs typeface="Tahoma" panose="020B0604030504040204" pitchFamily="34" charset="0"/>
              </a:defRPr>
            </a:lvl1pPr>
          </a:lstStyle>
          <a:p>
            <a:r>
              <a:rPr lang="en-US"/>
              <a:t>Judul Materi </a:t>
            </a:r>
          </a:p>
        </p:txBody>
      </p:sp>
      <p:pic>
        <p:nvPicPr>
          <p:cNvPr id="17" name="Picture 2">
            <a:extLst>
              <a:ext uri="{FF2B5EF4-FFF2-40B4-BE49-F238E27FC236}">
                <a16:creationId xmlns:a16="http://schemas.microsoft.com/office/drawing/2014/main" id="{A3141D4B-ADFF-4F8A-BD29-E3DC553A6F9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722" t="28845" r="19861" b="29167"/>
          <a:stretch/>
        </p:blipFill>
        <p:spPr bwMode="auto">
          <a:xfrm>
            <a:off x="113906" y="131418"/>
            <a:ext cx="1006877" cy="6997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5601E9-AEEA-4085-B98A-C1ACF984C066}"/>
              </a:ext>
            </a:extLst>
          </p:cNvPr>
          <p:cNvSpPr/>
          <p:nvPr userDrawn="1"/>
        </p:nvSpPr>
        <p:spPr>
          <a:xfrm>
            <a:off x="1274241" y="738635"/>
            <a:ext cx="9891168" cy="45719"/>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Logo&#10;&#10;Description automatically generated">
            <a:extLst>
              <a:ext uri="{FF2B5EF4-FFF2-40B4-BE49-F238E27FC236}">
                <a16:creationId xmlns:a16="http://schemas.microsoft.com/office/drawing/2014/main" id="{9B9C231F-F852-4CBC-AC96-40344BEC4D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777" t="16416" r="27935" b="12472"/>
          <a:stretch/>
        </p:blipFill>
        <p:spPr>
          <a:xfrm>
            <a:off x="11330560" y="131418"/>
            <a:ext cx="627598" cy="699761"/>
          </a:xfrm>
          <a:prstGeom prst="rect">
            <a:avLst/>
          </a:prstGeom>
        </p:spPr>
      </p:pic>
      <p:sp>
        <p:nvSpPr>
          <p:cNvPr id="18" name="Slide Number Placeholder 7">
            <a:extLst>
              <a:ext uri="{FF2B5EF4-FFF2-40B4-BE49-F238E27FC236}">
                <a16:creationId xmlns:a16="http://schemas.microsoft.com/office/drawing/2014/main" id="{D6152ED9-EF60-4AC5-B468-863D79B28D23}"/>
              </a:ext>
            </a:extLst>
          </p:cNvPr>
          <p:cNvSpPr>
            <a:spLocks noGrp="1"/>
          </p:cNvSpPr>
          <p:nvPr>
            <p:ph type="sldNum" sz="quarter" idx="12"/>
          </p:nvPr>
        </p:nvSpPr>
        <p:spPr>
          <a:xfrm>
            <a:off x="11665027" y="6522830"/>
            <a:ext cx="519509" cy="229000"/>
          </a:xfrm>
          <a:prstGeom prst="rect">
            <a:avLst/>
          </a:prstGeom>
        </p:spPr>
        <p:txBody>
          <a:bodyPr lIns="0" rIns="0" anchor="ctr"/>
          <a:lstStyle>
            <a:lvl1pPr algn="ctr">
              <a:defRPr sz="1400" i="0">
                <a:solidFill>
                  <a:srgbClr val="102D7F"/>
                </a:solidFill>
                <a:latin typeface="Tahoma" panose="020B0604030504040204" pitchFamily="34" charset="0"/>
                <a:ea typeface="Tahoma" panose="020B0604030504040204" pitchFamily="34" charset="0"/>
                <a:cs typeface="Tahoma" panose="020B0604030504040204" pitchFamily="34" charset="0"/>
              </a:defRPr>
            </a:lvl1pPr>
          </a:lstStyle>
          <a:p>
            <a:fld id="{C67A9826-C85A-43BB-9A4D-2C608D6018A0}" type="slidenum">
              <a:rPr lang="en-US" b="1" smtClean="0"/>
              <a:pPr/>
              <a:t>‹#›</a:t>
            </a:fld>
            <a:endParaRPr lang="en-US" b="1"/>
          </a:p>
        </p:txBody>
      </p:sp>
      <p:grpSp>
        <p:nvGrpSpPr>
          <p:cNvPr id="20" name="Group 19">
            <a:extLst>
              <a:ext uri="{FF2B5EF4-FFF2-40B4-BE49-F238E27FC236}">
                <a16:creationId xmlns:a16="http://schemas.microsoft.com/office/drawing/2014/main" id="{0040FD0C-C4D5-4C5D-8D19-950FF2826D4E}"/>
              </a:ext>
            </a:extLst>
          </p:cNvPr>
          <p:cNvGrpSpPr/>
          <p:nvPr userDrawn="1"/>
        </p:nvGrpSpPr>
        <p:grpSpPr>
          <a:xfrm>
            <a:off x="263353" y="6610486"/>
            <a:ext cx="11377785" cy="51403"/>
            <a:chOff x="77148" y="5617762"/>
            <a:chExt cx="11377785" cy="51403"/>
          </a:xfrm>
        </p:grpSpPr>
        <p:sp>
          <p:nvSpPr>
            <p:cNvPr id="21" name="Rectangle 20">
              <a:extLst>
                <a:ext uri="{FF2B5EF4-FFF2-40B4-BE49-F238E27FC236}">
                  <a16:creationId xmlns:a16="http://schemas.microsoft.com/office/drawing/2014/main" id="{8C0396D8-04DC-4C27-A6AE-D99C5E8EE132}"/>
                </a:ext>
              </a:extLst>
            </p:cNvPr>
            <p:cNvSpPr/>
            <p:nvPr/>
          </p:nvSpPr>
          <p:spPr>
            <a:xfrm>
              <a:off x="5981234" y="5617762"/>
              <a:ext cx="3961010" cy="51402"/>
            </a:xfrm>
            <a:prstGeom prst="rect">
              <a:avLst/>
            </a:prstGeom>
            <a:solidFill>
              <a:srgbClr val="235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66E5BF66-ED9C-4973-86FF-49CFE4C43B46}"/>
                </a:ext>
              </a:extLst>
            </p:cNvPr>
            <p:cNvSpPr/>
            <p:nvPr/>
          </p:nvSpPr>
          <p:spPr>
            <a:xfrm>
              <a:off x="9942245" y="5617762"/>
              <a:ext cx="1512688" cy="51402"/>
            </a:xfrm>
            <a:prstGeom prst="rect">
              <a:avLst/>
            </a:prstGeom>
            <a:solidFill>
              <a:srgbClr val="F3B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85BC0202-5DB6-47CB-BBF9-582D4358C5AA}"/>
                </a:ext>
              </a:extLst>
            </p:cNvPr>
            <p:cNvSpPr/>
            <p:nvPr/>
          </p:nvSpPr>
          <p:spPr>
            <a:xfrm>
              <a:off x="77148" y="5617763"/>
              <a:ext cx="5904086" cy="51402"/>
            </a:xfrm>
            <a:prstGeom prst="rect">
              <a:avLst/>
            </a:prstGeom>
            <a:solidFill>
              <a:srgbClr val="337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505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rima Kasih">
    <p:spTree>
      <p:nvGrpSpPr>
        <p:cNvPr id="1" name=""/>
        <p:cNvGrpSpPr/>
        <p:nvPr/>
      </p:nvGrpSpPr>
      <p:grpSpPr>
        <a:xfrm>
          <a:off x="0" y="0"/>
          <a:ext cx="0" cy="0"/>
          <a:chOff x="0" y="0"/>
          <a:chExt cx="0" cy="0"/>
        </a:xfrm>
      </p:grpSpPr>
      <p:pic>
        <p:nvPicPr>
          <p:cNvPr id="25" name="Picture 24" descr="Background pattern&#10;&#10;Description automatically generated">
            <a:extLst>
              <a:ext uri="{FF2B5EF4-FFF2-40B4-BE49-F238E27FC236}">
                <a16:creationId xmlns:a16="http://schemas.microsoft.com/office/drawing/2014/main" id="{DD157D46-809F-1EF5-17CF-77CC5ED6B7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65" t="3901" r="159" b="2230"/>
          <a:stretch/>
        </p:blipFill>
        <p:spPr>
          <a:xfrm flipV="1">
            <a:off x="-1" y="0"/>
            <a:ext cx="12189535" cy="6868160"/>
          </a:xfrm>
          <a:prstGeom prst="rect">
            <a:avLst/>
          </a:prstGeom>
        </p:spPr>
      </p:pic>
      <p:sp>
        <p:nvSpPr>
          <p:cNvPr id="3" name="TextBox 2">
            <a:extLst>
              <a:ext uri="{FF2B5EF4-FFF2-40B4-BE49-F238E27FC236}">
                <a16:creationId xmlns:a16="http://schemas.microsoft.com/office/drawing/2014/main" id="{5BC218FE-F0EB-4417-89D4-283AA5D72234}"/>
              </a:ext>
            </a:extLst>
          </p:cNvPr>
          <p:cNvSpPr txBox="1"/>
          <p:nvPr userDrawn="1"/>
        </p:nvSpPr>
        <p:spPr>
          <a:xfrm>
            <a:off x="2402857" y="2958722"/>
            <a:ext cx="7378463" cy="923330"/>
          </a:xfrm>
          <a:prstGeom prst="rect">
            <a:avLst/>
          </a:prstGeom>
          <a:noFill/>
        </p:spPr>
        <p:txBody>
          <a:bodyPr wrap="square" rtlCol="0">
            <a:spAutoFit/>
          </a:bodyPr>
          <a:lstStyle/>
          <a:p>
            <a:pPr algn="ctr"/>
            <a:r>
              <a:rPr lang="en-US" sz="54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 YOU</a:t>
            </a:r>
            <a:endParaRPr lang="id-ID" sz="5400" b="1" dirty="0">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A4EE11F4-7219-AEF8-85FA-F4C3361ED60E}"/>
              </a:ext>
            </a:extLst>
          </p:cNvPr>
          <p:cNvGrpSpPr/>
          <p:nvPr userDrawn="1"/>
        </p:nvGrpSpPr>
        <p:grpSpPr>
          <a:xfrm>
            <a:off x="5588652" y="573653"/>
            <a:ext cx="1006877" cy="698404"/>
            <a:chOff x="306248" y="132775"/>
            <a:chExt cx="1006877" cy="698404"/>
          </a:xfrm>
        </p:grpSpPr>
        <p:pic>
          <p:nvPicPr>
            <p:cNvPr id="28" name="Picture 27" descr="Logo, company name&#10;&#10;Description automatically generated with medium confidence">
              <a:extLst>
                <a:ext uri="{FF2B5EF4-FFF2-40B4-BE49-F238E27FC236}">
                  <a16:creationId xmlns:a16="http://schemas.microsoft.com/office/drawing/2014/main" id="{4B08FC75-CEC8-2601-7DBC-D09EDC4C66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010" y="132775"/>
              <a:ext cx="737235" cy="526596"/>
            </a:xfrm>
            <a:prstGeom prst="rect">
              <a:avLst/>
            </a:prstGeom>
          </p:spPr>
        </p:pic>
        <p:pic>
          <p:nvPicPr>
            <p:cNvPr id="29" name="Picture 2">
              <a:extLst>
                <a:ext uri="{FF2B5EF4-FFF2-40B4-BE49-F238E27FC236}">
                  <a16:creationId xmlns:a16="http://schemas.microsoft.com/office/drawing/2014/main" id="{0B219731-C828-186F-6FB4-10F8B80D8FE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9722" t="59595" r="19861" b="29167"/>
            <a:stretch/>
          </p:blipFill>
          <p:spPr bwMode="auto">
            <a:xfrm>
              <a:off x="306248" y="643890"/>
              <a:ext cx="1006877" cy="187289"/>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a:extLst>
              <a:ext uri="{FF2B5EF4-FFF2-40B4-BE49-F238E27FC236}">
                <a16:creationId xmlns:a16="http://schemas.microsoft.com/office/drawing/2014/main" id="{C240FE03-34A5-EE7F-8F30-4B6E4993E261}"/>
              </a:ext>
            </a:extLst>
          </p:cNvPr>
          <p:cNvSpPr/>
          <p:nvPr userDrawn="1"/>
        </p:nvSpPr>
        <p:spPr>
          <a:xfrm>
            <a:off x="440089" y="342747"/>
            <a:ext cx="11304000" cy="45719"/>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8026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mpiran">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6D244DD4-74DE-B42D-FD73-7D28ADED64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6231"/>
          <a:stretch/>
        </p:blipFill>
        <p:spPr>
          <a:xfrm flipH="1">
            <a:off x="-1" y="0"/>
            <a:ext cx="12192001" cy="6857999"/>
          </a:xfrm>
          <a:prstGeom prst="rect">
            <a:avLst/>
          </a:prstGeom>
        </p:spPr>
      </p:pic>
      <p:sp>
        <p:nvSpPr>
          <p:cNvPr id="36" name="Rectangle 35">
            <a:extLst>
              <a:ext uri="{FF2B5EF4-FFF2-40B4-BE49-F238E27FC236}">
                <a16:creationId xmlns:a16="http://schemas.microsoft.com/office/drawing/2014/main" id="{247D3BF2-18C0-39A4-7A88-19D36FA85868}"/>
              </a:ext>
            </a:extLst>
          </p:cNvPr>
          <p:cNvSpPr/>
          <p:nvPr userDrawn="1"/>
        </p:nvSpPr>
        <p:spPr>
          <a:xfrm>
            <a:off x="229852" y="239932"/>
            <a:ext cx="11732292" cy="637813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5" name="Picture 34" descr="Background pattern&#10;&#10;Description automatically generated">
            <a:extLst>
              <a:ext uri="{FF2B5EF4-FFF2-40B4-BE49-F238E27FC236}">
                <a16:creationId xmlns:a16="http://schemas.microsoft.com/office/drawing/2014/main" id="{6CD17D7D-1538-7E3D-DD9D-552C382BC6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72" r="85572"/>
          <a:stretch/>
        </p:blipFill>
        <p:spPr>
          <a:xfrm>
            <a:off x="-5495" y="2"/>
            <a:ext cx="2758440" cy="6857998"/>
          </a:xfrm>
          <a:custGeom>
            <a:avLst/>
            <a:gdLst>
              <a:gd name="connsiteX0" fmla="*/ 0 w 2758440"/>
              <a:gd name="connsiteY0" fmla="*/ 0 h 6857997"/>
              <a:gd name="connsiteX1" fmla="*/ 2 w 2758440"/>
              <a:gd name="connsiteY1" fmla="*/ 0 h 6857997"/>
              <a:gd name="connsiteX2" fmla="*/ 2758440 w 2758440"/>
              <a:gd name="connsiteY2" fmla="*/ 3428996 h 6857997"/>
              <a:gd name="connsiteX3" fmla="*/ 2758440 w 2758440"/>
              <a:gd name="connsiteY3" fmla="*/ 3429000 h 6857997"/>
              <a:gd name="connsiteX4" fmla="*/ 0 w 2758440"/>
              <a:gd name="connsiteY4" fmla="*/ 6857997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40" h="6857997">
                <a:moveTo>
                  <a:pt x="0" y="0"/>
                </a:moveTo>
                <a:lnTo>
                  <a:pt x="2" y="0"/>
                </a:lnTo>
                <a:lnTo>
                  <a:pt x="2758440" y="3428996"/>
                </a:lnTo>
                <a:lnTo>
                  <a:pt x="2758440" y="3429000"/>
                </a:lnTo>
                <a:lnTo>
                  <a:pt x="0" y="6857997"/>
                </a:lnTo>
                <a:close/>
              </a:path>
            </a:pathLst>
          </a:custGeom>
          <a:effectLst>
            <a:outerShdw blurRad="50800" dist="38100" algn="l" rotWithShape="0">
              <a:prstClr val="black">
                <a:alpha val="40000"/>
              </a:prstClr>
            </a:outerShdw>
          </a:effectLst>
        </p:spPr>
      </p:pic>
      <p:grpSp>
        <p:nvGrpSpPr>
          <p:cNvPr id="37" name="Group 36">
            <a:extLst>
              <a:ext uri="{FF2B5EF4-FFF2-40B4-BE49-F238E27FC236}">
                <a16:creationId xmlns:a16="http://schemas.microsoft.com/office/drawing/2014/main" id="{71CA37FB-FFE7-6E11-A850-765D63252EB5}"/>
              </a:ext>
            </a:extLst>
          </p:cNvPr>
          <p:cNvGrpSpPr/>
          <p:nvPr userDrawn="1"/>
        </p:nvGrpSpPr>
        <p:grpSpPr>
          <a:xfrm>
            <a:off x="5299242" y="5070772"/>
            <a:ext cx="1776393" cy="608668"/>
            <a:chOff x="5133930" y="5294815"/>
            <a:chExt cx="2145795" cy="699761"/>
          </a:xfrm>
        </p:grpSpPr>
        <p:pic>
          <p:nvPicPr>
            <p:cNvPr id="38" name="Picture 37" descr="Logo&#10;&#10;Description automatically generated">
              <a:extLst>
                <a:ext uri="{FF2B5EF4-FFF2-40B4-BE49-F238E27FC236}">
                  <a16:creationId xmlns:a16="http://schemas.microsoft.com/office/drawing/2014/main" id="{B2BBCC9F-8A04-94B0-3A08-36C7F62F90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7777" t="16416" r="27935" b="12472"/>
            <a:stretch/>
          </p:blipFill>
          <p:spPr>
            <a:xfrm>
              <a:off x="5133930" y="5294815"/>
              <a:ext cx="627598" cy="699761"/>
            </a:xfrm>
            <a:prstGeom prst="rect">
              <a:avLst/>
            </a:prstGeom>
          </p:spPr>
        </p:pic>
        <p:pic>
          <p:nvPicPr>
            <p:cNvPr id="39" name="Picture 38" descr="A picture containing text, clock&#10;&#10;Description automatically generated">
              <a:extLst>
                <a:ext uri="{FF2B5EF4-FFF2-40B4-BE49-F238E27FC236}">
                  <a16:creationId xmlns:a16="http://schemas.microsoft.com/office/drawing/2014/main" id="{F77AFEA1-1CE9-7006-A3CF-93020A7334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55103" y="5548231"/>
              <a:ext cx="1324622" cy="355492"/>
            </a:xfrm>
            <a:prstGeom prst="rect">
              <a:avLst/>
            </a:prstGeom>
          </p:spPr>
        </p:pic>
        <p:cxnSp>
          <p:nvCxnSpPr>
            <p:cNvPr id="40" name="Straight Connector 39">
              <a:extLst>
                <a:ext uri="{FF2B5EF4-FFF2-40B4-BE49-F238E27FC236}">
                  <a16:creationId xmlns:a16="http://schemas.microsoft.com/office/drawing/2014/main" id="{DE02A1F1-8334-68D4-2F0B-062919C044AE}"/>
                </a:ext>
              </a:extLst>
            </p:cNvPr>
            <p:cNvCxnSpPr>
              <a:cxnSpLocks/>
            </p:cNvCxnSpPr>
            <p:nvPr userDrawn="1"/>
          </p:nvCxnSpPr>
          <p:spPr>
            <a:xfrm>
              <a:off x="5888355" y="5300730"/>
              <a:ext cx="0" cy="672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2" name="Picture 2">
            <a:extLst>
              <a:ext uri="{FF2B5EF4-FFF2-40B4-BE49-F238E27FC236}">
                <a16:creationId xmlns:a16="http://schemas.microsoft.com/office/drawing/2014/main" id="{DA2F0C44-C929-4188-D4D2-6926FD926373}"/>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9722" t="28845" r="19861" b="29167"/>
          <a:stretch/>
        </p:blipFill>
        <p:spPr bwMode="auto">
          <a:xfrm>
            <a:off x="5592559" y="724736"/>
            <a:ext cx="1006877" cy="699761"/>
          </a:xfrm>
          <a:prstGeom prst="rect">
            <a:avLst/>
          </a:prstGeom>
          <a:noFill/>
          <a:extLst>
            <a:ext uri="{909E8E84-426E-40DD-AFC4-6F175D3DCCD1}">
              <a14:hiddenFill xmlns:a14="http://schemas.microsoft.com/office/drawing/2010/main">
                <a:solidFill>
                  <a:srgbClr val="FFFFFF"/>
                </a:solidFill>
              </a14:hiddenFill>
            </a:ext>
          </a:extLst>
        </p:spPr>
      </p:pic>
      <p:sp>
        <p:nvSpPr>
          <p:cNvPr id="46" name="Text Placeholder 45">
            <a:extLst>
              <a:ext uri="{FF2B5EF4-FFF2-40B4-BE49-F238E27FC236}">
                <a16:creationId xmlns:a16="http://schemas.microsoft.com/office/drawing/2014/main" id="{EFCDADA6-70EA-230D-8788-2DB14587404D}"/>
              </a:ext>
            </a:extLst>
          </p:cNvPr>
          <p:cNvSpPr>
            <a:spLocks noGrp="1"/>
          </p:cNvSpPr>
          <p:nvPr>
            <p:ph type="body" sz="quarter" idx="10" hasCustomPrompt="1"/>
          </p:nvPr>
        </p:nvSpPr>
        <p:spPr>
          <a:xfrm>
            <a:off x="2896471" y="2967829"/>
            <a:ext cx="6399054" cy="922337"/>
          </a:xfrm>
          <a:prstGeom prst="rect">
            <a:avLst/>
          </a:prstGeom>
        </p:spPr>
        <p:txBody>
          <a:bodyPr anchor="ctr"/>
          <a:lstStyle>
            <a:lvl1pPr marL="0" indent="0" algn="ctr">
              <a:buNone/>
              <a:defRPr sz="5400" b="1">
                <a:latin typeface="Tahoma" panose="020B0604030504040204" pitchFamily="34" charset="0"/>
                <a:ea typeface="Tahoma" panose="020B0604030504040204" pitchFamily="34" charset="0"/>
                <a:cs typeface="Tahoma" panose="020B0604030504040204" pitchFamily="34" charset="0"/>
              </a:defRPr>
            </a:lvl1pPr>
          </a:lstStyle>
          <a:p>
            <a:pPr lvl="0"/>
            <a:r>
              <a:rPr lang="en-US"/>
              <a:t>LAMPIRAN</a:t>
            </a:r>
          </a:p>
        </p:txBody>
      </p:sp>
    </p:spTree>
    <p:extLst>
      <p:ext uri="{BB962C8B-B14F-4D97-AF65-F5344CB8AC3E}">
        <p14:creationId xmlns:p14="http://schemas.microsoft.com/office/powerpoint/2010/main" val="194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2268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4F008-0D0F-4C7A-96C4-230E8F2C0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D600E2E-5DB3-46DB-89C8-E7BE513A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6353A69-9A0E-4BFE-BDDD-C19B9BA23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6A3B-EA58-431B-BE02-0846FEFFB48D}" type="datetime1">
              <a:rPr lang="en-ID" smtClean="0"/>
              <a:t>11/05/2023</a:t>
            </a:fld>
            <a:endParaRPr lang="en-ID"/>
          </a:p>
        </p:txBody>
      </p:sp>
      <p:sp>
        <p:nvSpPr>
          <p:cNvPr id="5" name="Footer Placeholder 4">
            <a:extLst>
              <a:ext uri="{FF2B5EF4-FFF2-40B4-BE49-F238E27FC236}">
                <a16:creationId xmlns:a16="http://schemas.microsoft.com/office/drawing/2014/main" id="{A0CA8AFA-5B81-4353-A35A-FDC99124F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06A6C048-F598-4445-91C6-F65B9ACF2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D61BF-0251-45AC-A1AC-CE78113B39DD}" type="slidenum">
              <a:rPr lang="en-ID" smtClean="0"/>
              <a:t>‹#›</a:t>
            </a:fld>
            <a:endParaRPr lang="en-ID"/>
          </a:p>
        </p:txBody>
      </p:sp>
      <p:pic>
        <p:nvPicPr>
          <p:cNvPr id="7" name="Picture 6">
            <a:extLst>
              <a:ext uri="{FF2B5EF4-FFF2-40B4-BE49-F238E27FC236}">
                <a16:creationId xmlns:a16="http://schemas.microsoft.com/office/drawing/2014/main" id="{2B8AA543-16C9-4B55-B16A-4B34621DEB6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377404" y="136526"/>
            <a:ext cx="565757" cy="527618"/>
          </a:xfrm>
          <a:prstGeom prst="rect">
            <a:avLst/>
          </a:prstGeom>
        </p:spPr>
      </p:pic>
    </p:spTree>
    <p:extLst>
      <p:ext uri="{BB962C8B-B14F-4D97-AF65-F5344CB8AC3E}">
        <p14:creationId xmlns:p14="http://schemas.microsoft.com/office/powerpoint/2010/main" val="37822736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350.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3870B11-B7C3-4810-8C30-A9E99F1A818F}"/>
              </a:ext>
            </a:extLst>
          </p:cNvPr>
          <p:cNvSpPr txBox="1">
            <a:spLocks/>
          </p:cNvSpPr>
          <p:nvPr/>
        </p:nvSpPr>
        <p:spPr>
          <a:xfrm>
            <a:off x="1524000" y="1122363"/>
            <a:ext cx="9144000" cy="10393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9BF09"/>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d-ID" sz="2800" b="1" i="0" u="none" strike="noStrike" kern="1200" cap="none" spc="0" normalizeH="0" baseline="0" noProof="0" dirty="0">
              <a:ln>
                <a:noFill/>
              </a:ln>
              <a:solidFill>
                <a:srgbClr val="F9BF09"/>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itle 1">
            <a:extLst>
              <a:ext uri="{FF2B5EF4-FFF2-40B4-BE49-F238E27FC236}">
                <a16:creationId xmlns:a16="http://schemas.microsoft.com/office/drawing/2014/main" id="{D1EA0A8A-A7E3-AE4D-82A5-DCF2BF3282F1}"/>
              </a:ext>
            </a:extLst>
          </p:cNvPr>
          <p:cNvSpPr>
            <a:spLocks noGrp="1"/>
          </p:cNvSpPr>
          <p:nvPr>
            <p:ph type="title"/>
          </p:nvPr>
        </p:nvSpPr>
        <p:spPr>
          <a:xfrm>
            <a:off x="35858" y="3233170"/>
            <a:ext cx="5056093" cy="1325563"/>
          </a:xfrm>
        </p:spPr>
        <p:txBody>
          <a:bodyPr>
            <a:normAutofit fontScale="90000"/>
          </a:bodyPr>
          <a:lstStyle/>
          <a:p>
            <a:r>
              <a:rPr lang="en-US" dirty="0"/>
              <a:t>Risk Management and Treasury Control in Indonesia</a:t>
            </a:r>
            <a:endParaRPr lang="id-ID" dirty="0"/>
          </a:p>
        </p:txBody>
      </p:sp>
      <p:sp>
        <p:nvSpPr>
          <p:cNvPr id="4" name="Subtitle 3">
            <a:extLst>
              <a:ext uri="{FF2B5EF4-FFF2-40B4-BE49-F238E27FC236}">
                <a16:creationId xmlns:a16="http://schemas.microsoft.com/office/drawing/2014/main" id="{FB0052AF-3C4D-EB4A-946B-AB5A1E5F40CF}"/>
              </a:ext>
            </a:extLst>
          </p:cNvPr>
          <p:cNvSpPr>
            <a:spLocks noGrp="1"/>
          </p:cNvSpPr>
          <p:nvPr>
            <p:ph type="body" sz="quarter" idx="10"/>
          </p:nvPr>
        </p:nvSpPr>
        <p:spPr>
          <a:xfrm>
            <a:off x="306248" y="4718471"/>
            <a:ext cx="4556037" cy="518477"/>
          </a:xfrm>
        </p:spPr>
        <p:txBody>
          <a:bodyPr/>
          <a:lstStyle/>
          <a:p>
            <a:r>
              <a:rPr lang="en-US" dirty="0">
                <a:solidFill>
                  <a:schemeClr val="bg1">
                    <a:lumMod val="50000"/>
                  </a:schemeClr>
                </a:solidFill>
              </a:rPr>
              <a:t>Almaty,   23 May 2023</a:t>
            </a:r>
          </a:p>
        </p:txBody>
      </p:sp>
      <p:sp>
        <p:nvSpPr>
          <p:cNvPr id="11" name="Subtitle 3">
            <a:extLst>
              <a:ext uri="{FF2B5EF4-FFF2-40B4-BE49-F238E27FC236}">
                <a16:creationId xmlns:a16="http://schemas.microsoft.com/office/drawing/2014/main" id="{4520382C-ECD3-5B41-A522-185400A492A7}"/>
              </a:ext>
            </a:extLst>
          </p:cNvPr>
          <p:cNvSpPr txBox="1">
            <a:spLocks/>
          </p:cNvSpPr>
          <p:nvPr/>
        </p:nvSpPr>
        <p:spPr>
          <a:xfrm>
            <a:off x="-97445" y="5396686"/>
            <a:ext cx="4718234" cy="5184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9BF09"/>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Indonesia – Treasury Office</a:t>
            </a:r>
          </a:p>
        </p:txBody>
      </p:sp>
      <p:pic>
        <p:nvPicPr>
          <p:cNvPr id="1026" name="Picture 2" descr="Introducing PEMNA &gt; About Us &gt;">
            <a:extLst>
              <a:ext uri="{FF2B5EF4-FFF2-40B4-BE49-F238E27FC236}">
                <a16:creationId xmlns:a16="http://schemas.microsoft.com/office/drawing/2014/main" id="{B4219DF4-44D3-7AFB-DF74-E78C6F7E3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17" y="72341"/>
            <a:ext cx="2174144" cy="103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2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62F657-23F3-3AED-ABE8-43FC31776E49}"/>
              </a:ext>
            </a:extLst>
          </p:cNvPr>
          <p:cNvSpPr txBox="1"/>
          <p:nvPr/>
        </p:nvSpPr>
        <p:spPr>
          <a:xfrm>
            <a:off x="4461330" y="870304"/>
            <a:ext cx="1957786" cy="646331"/>
          </a:xfrm>
          <a:prstGeom prst="rect">
            <a:avLst/>
          </a:prstGeom>
          <a:solidFill>
            <a:srgbClr val="FFC000"/>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RISK CLUSTER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e 34">
            <a:extLst>
              <a:ext uri="{FF2B5EF4-FFF2-40B4-BE49-F238E27FC236}">
                <a16:creationId xmlns:a16="http://schemas.microsoft.com/office/drawing/2014/main" id="{EB93B96A-365F-C4A1-083B-8EFEF88701C8}"/>
              </a:ext>
            </a:extLst>
          </p:cNvPr>
          <p:cNvGraphicFramePr>
            <a:graphicFrameLocks noGrp="1"/>
          </p:cNvGraphicFramePr>
          <p:nvPr/>
        </p:nvGraphicFramePr>
        <p:xfrm>
          <a:off x="4422154" y="1639921"/>
          <a:ext cx="1940546" cy="4815748"/>
        </p:xfrm>
        <a:graphic>
          <a:graphicData uri="http://schemas.openxmlformats.org/drawingml/2006/table">
            <a:tbl>
              <a:tblPr firstRow="1" bandRow="1">
                <a:tableStyleId>{5C22544A-7EE6-4342-B048-85BDC9FD1C3A}</a:tableStyleId>
              </a:tblPr>
              <a:tblGrid>
                <a:gridCol w="1940546">
                  <a:extLst>
                    <a:ext uri="{9D8B030D-6E8A-4147-A177-3AD203B41FA5}">
                      <a16:colId xmlns:a16="http://schemas.microsoft.com/office/drawing/2014/main" val="2004085625"/>
                    </a:ext>
                  </a:extLst>
                </a:gridCol>
              </a:tblGrid>
              <a:tr h="175097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300" b="1" dirty="0">
                          <a:solidFill>
                            <a:srgbClr val="0070C0"/>
                          </a:solidFill>
                        </a:rPr>
                        <a:t>Operational Risk</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4110305"/>
                  </a:ext>
                </a:extLst>
              </a:tr>
              <a:tr h="666750">
                <a:tc>
                  <a:txBody>
                    <a:bodyPr/>
                    <a:lstStyle/>
                    <a:p>
                      <a:pPr marL="0" indent="0">
                        <a:buFont typeface="Arial" panose="020B0604020202020204" pitchFamily="34" charset="0"/>
                        <a:buNone/>
                      </a:pPr>
                      <a:r>
                        <a:rPr lang="en-US" sz="1300" b="1" kern="1200" dirty="0">
                          <a:solidFill>
                            <a:srgbClr val="0070C0"/>
                          </a:solidFill>
                          <a:latin typeface="+mn-lt"/>
                          <a:ea typeface="+mn-ea"/>
                          <a:cs typeface="+mn-cs"/>
                        </a:rPr>
                        <a:t>Forecasting </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58630107"/>
                  </a:ext>
                </a:extLst>
              </a:tr>
              <a:tr h="546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kern="1200" dirty="0">
                          <a:solidFill>
                            <a:srgbClr val="0070C0"/>
                          </a:solidFill>
                          <a:latin typeface="+mn-lt"/>
                          <a:ea typeface="+mn-ea"/>
                          <a:cs typeface="+mn-cs"/>
                        </a:rPr>
                        <a:t>Liquidity Risk</a:t>
                      </a:r>
                    </a:p>
                    <a:p>
                      <a:pPr marL="0" indent="0">
                        <a:buFont typeface="Arial" panose="020B0604020202020204" pitchFamily="34" charset="0"/>
                        <a:buNone/>
                      </a:pPr>
                      <a:endParaRPr lang="en-US" sz="1300" b="1" kern="1200" dirty="0">
                        <a:solidFill>
                          <a:srgbClr val="0070C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83586730"/>
                  </a:ext>
                </a:extLst>
              </a:tr>
              <a:tr h="45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latin typeface="+mn-lt"/>
                        </a:rPr>
                        <a:t>Operational Risk </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r h="660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latin typeface="+mn-lt"/>
                        </a:rPr>
                        <a:t>Funding &amp; Liquidity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kern="1200" dirty="0">
                        <a:solidFill>
                          <a:srgbClr val="0070C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70559580"/>
                  </a:ext>
                </a:extLst>
              </a:tr>
              <a:tr h="182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latin typeface="+mn-lt"/>
                        </a:rPr>
                        <a:t>Credit Risk</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33501949"/>
                  </a:ext>
                </a:extLst>
              </a:tr>
              <a:tr h="246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rgbClr val="0070C0"/>
                          </a:solidFill>
                          <a:latin typeface="+mn-lt"/>
                        </a:rPr>
                        <a:t>Market Risk</a:t>
                      </a:r>
                      <a:endParaRPr lang="en-US" sz="1300" b="1" kern="1200" dirty="0">
                        <a:solidFill>
                          <a:srgbClr val="0070C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kern="1200" dirty="0">
                        <a:solidFill>
                          <a:srgbClr val="0070C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92713187"/>
                  </a:ext>
                </a:extLst>
              </a:tr>
            </a:tbl>
          </a:graphicData>
        </a:graphic>
      </p:graphicFrame>
      <p:graphicFrame>
        <p:nvGraphicFramePr>
          <p:cNvPr id="4" name="Table 34">
            <a:extLst>
              <a:ext uri="{FF2B5EF4-FFF2-40B4-BE49-F238E27FC236}">
                <a16:creationId xmlns:a16="http://schemas.microsoft.com/office/drawing/2014/main" id="{BC2C778F-8581-4E8D-A848-ED61C5EACC44}"/>
              </a:ext>
            </a:extLst>
          </p:cNvPr>
          <p:cNvGraphicFramePr>
            <a:graphicFrameLocks noGrp="1"/>
          </p:cNvGraphicFramePr>
          <p:nvPr/>
        </p:nvGraphicFramePr>
        <p:xfrm>
          <a:off x="215308" y="1621223"/>
          <a:ext cx="1842092" cy="4825297"/>
        </p:xfrm>
        <a:graphic>
          <a:graphicData uri="http://schemas.openxmlformats.org/drawingml/2006/table">
            <a:tbl>
              <a:tblPr firstRow="1" bandRow="1">
                <a:tableStyleId>{5C22544A-7EE6-4342-B048-85BDC9FD1C3A}</a:tableStyleId>
              </a:tblPr>
              <a:tblGrid>
                <a:gridCol w="1842092">
                  <a:extLst>
                    <a:ext uri="{9D8B030D-6E8A-4147-A177-3AD203B41FA5}">
                      <a16:colId xmlns:a16="http://schemas.microsoft.com/office/drawing/2014/main" val="2004085625"/>
                    </a:ext>
                  </a:extLst>
                </a:gridCol>
              </a:tblGrid>
              <a:tr h="1755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 Implementation of Treasury Single Account (TSA), </a:t>
                      </a:r>
                      <a:r>
                        <a:rPr lang="en-US" sz="1300" b="0" dirty="0">
                          <a:solidFill>
                            <a:schemeClr val="tx1"/>
                          </a:solidFill>
                        </a:rPr>
                        <a:t>a unified account that allows the government to consolidate cash and optimize cash.</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4110305"/>
                  </a:ext>
                </a:extLst>
              </a:tr>
              <a:tr h="1169309">
                <a:tc>
                  <a:txBody>
                    <a:bodyPr/>
                    <a:lstStyle/>
                    <a:p>
                      <a:pPr marL="0" indent="0">
                        <a:buFont typeface="Arial" panose="020B0604020202020204" pitchFamily="34" charset="0"/>
                        <a:buNone/>
                      </a:pPr>
                      <a:r>
                        <a:rPr lang="en-US" sz="1300" b="1" kern="1200" dirty="0">
                          <a:solidFill>
                            <a:schemeClr val="tx1"/>
                          </a:solidFill>
                          <a:latin typeface="+mn-lt"/>
                          <a:ea typeface="+mn-ea"/>
                          <a:cs typeface="+mn-cs"/>
                        </a:rPr>
                        <a:t>2. Cash Forecasting</a:t>
                      </a:r>
                      <a:r>
                        <a:rPr lang="en-US" sz="1300" b="0" kern="1200" dirty="0">
                          <a:solidFill>
                            <a:schemeClr val="tx1"/>
                          </a:solidFill>
                          <a:latin typeface="+mn-lt"/>
                          <a:ea typeface="+mn-ea"/>
                          <a:cs typeface="+mn-cs"/>
                        </a:rPr>
                        <a:t>, the capability to estimate cash flows with sufficient accuracy. Supported by planning models and information systems.</a:t>
                      </a:r>
                      <a:endParaRPr lang="en-ID" sz="1300" b="0" kern="1200" dirty="0">
                        <a:solidFill>
                          <a:schemeClr val="tx1"/>
                        </a:solidFill>
                        <a:latin typeface="+mn-lt"/>
                        <a:ea typeface="+mn-ea"/>
                        <a:cs typeface="+mn-cs"/>
                      </a:endParaRPr>
                    </a:p>
                  </a:txBody>
                  <a:tcPr marL="108000" marR="36000" marT="36000" marB="3600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58630107"/>
                  </a:ext>
                </a:extLst>
              </a:tr>
              <a:tr h="1808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mn-lt"/>
                          <a:ea typeface="+mn-ea"/>
                          <a:cs typeface="+mn-cs"/>
                        </a:rPr>
                        <a:t>3. Cash Optimization</a:t>
                      </a:r>
                      <a:r>
                        <a:rPr lang="en-US" sz="1300" b="0" kern="1200" dirty="0">
                          <a:solidFill>
                            <a:schemeClr val="tx1"/>
                          </a:solidFill>
                          <a:latin typeface="+mn-lt"/>
                          <a:ea typeface="+mn-ea"/>
                          <a:cs typeface="+mn-cs"/>
                        </a:rPr>
                        <a:t>, Ability to actively manage cash by investing in idle cash and providing short-term financing instruments.</a:t>
                      </a:r>
                      <a:endParaRPr lang="en-ID" sz="1300" b="0" kern="1200" dirty="0">
                        <a:solidFill>
                          <a:schemeClr val="tx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bl>
          </a:graphicData>
        </a:graphic>
      </p:graphicFrame>
      <p:sp>
        <p:nvSpPr>
          <p:cNvPr id="9" name="TextBox 8">
            <a:extLst>
              <a:ext uri="{FF2B5EF4-FFF2-40B4-BE49-F238E27FC236}">
                <a16:creationId xmlns:a16="http://schemas.microsoft.com/office/drawing/2014/main" id="{0C65D004-7B46-4392-B21A-1D63052B6C54}"/>
              </a:ext>
            </a:extLst>
          </p:cNvPr>
          <p:cNvSpPr txBox="1"/>
          <p:nvPr/>
        </p:nvSpPr>
        <p:spPr>
          <a:xfrm>
            <a:off x="215308" y="879655"/>
            <a:ext cx="1842092" cy="646331"/>
          </a:xfrm>
          <a:prstGeom prst="rect">
            <a:avLst/>
          </a:prstGeom>
          <a:solidFill>
            <a:srgbClr val="1F4E79"/>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PILLARS IN CASH MANAGEMENT</a:t>
            </a:r>
          </a:p>
        </p:txBody>
      </p:sp>
      <p:sp>
        <p:nvSpPr>
          <p:cNvPr id="10" name="TextBox 9">
            <a:extLst>
              <a:ext uri="{FF2B5EF4-FFF2-40B4-BE49-F238E27FC236}">
                <a16:creationId xmlns:a16="http://schemas.microsoft.com/office/drawing/2014/main" id="{C4F47C94-DB90-4252-B179-4620EBE215C6}"/>
              </a:ext>
            </a:extLst>
          </p:cNvPr>
          <p:cNvSpPr txBox="1"/>
          <p:nvPr/>
        </p:nvSpPr>
        <p:spPr>
          <a:xfrm>
            <a:off x="6527717" y="879654"/>
            <a:ext cx="5548243" cy="646331"/>
          </a:xfrm>
          <a:prstGeom prst="rect">
            <a:avLst/>
          </a:prstGeom>
          <a:solidFill>
            <a:srgbClr val="00B050"/>
          </a:solidFill>
          <a:effectLst/>
        </p:spPr>
        <p:txBody>
          <a:bodyPr wrap="square" rtlCol="0">
            <a:spAutoFit/>
          </a:bodyPr>
          <a:lstStyle/>
          <a:p>
            <a:pPr marL="0" marR="0" lvl="0" indent="176213"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RISK DESCRIPTIONS</a:t>
            </a:r>
          </a:p>
          <a:p>
            <a:pPr marL="0" marR="0" lvl="0" indent="176213"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98C1685-FD45-471A-BC13-F5B169E931C7}"/>
              </a:ext>
            </a:extLst>
          </p:cNvPr>
          <p:cNvSpPr txBox="1"/>
          <p:nvPr/>
        </p:nvSpPr>
        <p:spPr>
          <a:xfrm>
            <a:off x="2189496" y="879654"/>
            <a:ext cx="2217405" cy="646331"/>
          </a:xfrm>
          <a:prstGeom prst="rect">
            <a:avLst/>
          </a:prstGeom>
          <a:solidFill>
            <a:schemeClr val="accent2"/>
          </a:solid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RISKS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F2F8DDDD-C229-4C2B-9304-FACDF3E3D83F}"/>
              </a:ext>
            </a:extLst>
          </p:cNvPr>
          <p:cNvGrpSpPr/>
          <p:nvPr/>
        </p:nvGrpSpPr>
        <p:grpSpPr>
          <a:xfrm>
            <a:off x="1972559" y="879654"/>
            <a:ext cx="337287" cy="646331"/>
            <a:chOff x="2089661" y="1097441"/>
            <a:chExt cx="337287" cy="338907"/>
          </a:xfrm>
          <a:solidFill>
            <a:schemeClr val="bg1"/>
          </a:solidFill>
          <a:effectLst>
            <a:outerShdw blurRad="50800" dist="38100" dir="2700000" algn="tl" rotWithShape="0">
              <a:prstClr val="black">
                <a:alpha val="40000"/>
              </a:prstClr>
            </a:outerShdw>
          </a:effectLst>
        </p:grpSpPr>
        <p:sp>
          <p:nvSpPr>
            <p:cNvPr id="76" name="Arrow: Chevron 75">
              <a:extLst>
                <a:ext uri="{FF2B5EF4-FFF2-40B4-BE49-F238E27FC236}">
                  <a16:creationId xmlns:a16="http://schemas.microsoft.com/office/drawing/2014/main" id="{40A978E3-2C9A-4937-9CC5-10D7848D96D5}"/>
                </a:ext>
              </a:extLst>
            </p:cNvPr>
            <p:cNvSpPr/>
            <p:nvPr/>
          </p:nvSpPr>
          <p:spPr>
            <a:xfrm>
              <a:off x="2089661"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Arrow: Chevron 76">
              <a:extLst>
                <a:ext uri="{FF2B5EF4-FFF2-40B4-BE49-F238E27FC236}">
                  <a16:creationId xmlns:a16="http://schemas.microsoft.com/office/drawing/2014/main" id="{5D9B85D3-9774-420F-86F7-9E74853EA2BF}"/>
                </a:ext>
              </a:extLst>
            </p:cNvPr>
            <p:cNvSpPr/>
            <p:nvPr/>
          </p:nvSpPr>
          <p:spPr>
            <a:xfrm>
              <a:off x="2186249"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07EDC78D-A6FC-4925-BADA-7A28CC7D6D61}"/>
              </a:ext>
            </a:extLst>
          </p:cNvPr>
          <p:cNvGrpSpPr/>
          <p:nvPr/>
        </p:nvGrpSpPr>
        <p:grpSpPr>
          <a:xfrm>
            <a:off x="4238257" y="860955"/>
            <a:ext cx="337287" cy="646331"/>
            <a:chOff x="2089661" y="1097441"/>
            <a:chExt cx="337287" cy="338907"/>
          </a:xfrm>
          <a:solidFill>
            <a:schemeClr val="bg1"/>
          </a:solidFill>
          <a:effectLst>
            <a:outerShdw blurRad="50800" dist="38100" dir="2700000" algn="tl" rotWithShape="0">
              <a:prstClr val="black">
                <a:alpha val="40000"/>
              </a:prstClr>
            </a:outerShdw>
          </a:effectLst>
        </p:grpSpPr>
        <p:sp>
          <p:nvSpPr>
            <p:cNvPr id="84" name="Arrow: Chevron 83">
              <a:extLst>
                <a:ext uri="{FF2B5EF4-FFF2-40B4-BE49-F238E27FC236}">
                  <a16:creationId xmlns:a16="http://schemas.microsoft.com/office/drawing/2014/main" id="{BD63AEE3-EE9C-4D4D-B788-5584194656B1}"/>
                </a:ext>
              </a:extLst>
            </p:cNvPr>
            <p:cNvSpPr/>
            <p:nvPr/>
          </p:nvSpPr>
          <p:spPr>
            <a:xfrm>
              <a:off x="2089661"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Arrow: Chevron 84">
              <a:extLst>
                <a:ext uri="{FF2B5EF4-FFF2-40B4-BE49-F238E27FC236}">
                  <a16:creationId xmlns:a16="http://schemas.microsoft.com/office/drawing/2014/main" id="{E2ECB518-6017-4587-B7F2-4AD13A75613B}"/>
                </a:ext>
              </a:extLst>
            </p:cNvPr>
            <p:cNvSpPr/>
            <p:nvPr/>
          </p:nvSpPr>
          <p:spPr>
            <a:xfrm>
              <a:off x="2186249"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2" name="TextBox 91">
            <a:extLst>
              <a:ext uri="{FF2B5EF4-FFF2-40B4-BE49-F238E27FC236}">
                <a16:creationId xmlns:a16="http://schemas.microsoft.com/office/drawing/2014/main" id="{DC2270F4-FB72-4D20-8EE3-BF7A6BCC8D03}"/>
              </a:ext>
            </a:extLst>
          </p:cNvPr>
          <p:cNvSpPr txBox="1"/>
          <p:nvPr/>
        </p:nvSpPr>
        <p:spPr>
          <a:xfrm>
            <a:off x="1072371" y="228180"/>
            <a:ext cx="99149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RISK MANAGEMENT FRAMEWORK IN TREASURY ACTIVITIES</a:t>
            </a:r>
          </a:p>
        </p:txBody>
      </p:sp>
      <p:graphicFrame>
        <p:nvGraphicFramePr>
          <p:cNvPr id="94" name="Table 34">
            <a:extLst>
              <a:ext uri="{FF2B5EF4-FFF2-40B4-BE49-F238E27FC236}">
                <a16:creationId xmlns:a16="http://schemas.microsoft.com/office/drawing/2014/main" id="{39961E8E-8CA0-4543-BCC4-915749F9ABA2}"/>
              </a:ext>
            </a:extLst>
          </p:cNvPr>
          <p:cNvGraphicFramePr>
            <a:graphicFrameLocks noGrp="1"/>
          </p:cNvGraphicFramePr>
          <p:nvPr/>
        </p:nvGraphicFramePr>
        <p:xfrm>
          <a:off x="2057401" y="1621222"/>
          <a:ext cx="2349500" cy="4827203"/>
        </p:xfrm>
        <a:graphic>
          <a:graphicData uri="http://schemas.openxmlformats.org/drawingml/2006/table">
            <a:tbl>
              <a:tblPr firstRow="1" bandRow="1">
                <a:tableStyleId>{5C22544A-7EE6-4342-B048-85BDC9FD1C3A}</a:tableStyleId>
              </a:tblPr>
              <a:tblGrid>
                <a:gridCol w="2349500">
                  <a:extLst>
                    <a:ext uri="{9D8B030D-6E8A-4147-A177-3AD203B41FA5}">
                      <a16:colId xmlns:a16="http://schemas.microsoft.com/office/drawing/2014/main" val="2004085625"/>
                    </a:ext>
                  </a:extLst>
                </a:gridCol>
              </a:tblGrid>
              <a:tr h="1762058">
                <a:tc>
                  <a:txBody>
                    <a:bodyPr/>
                    <a:lstStyle/>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en-US" sz="1300" b="1" dirty="0">
                          <a:solidFill>
                            <a:schemeClr val="tx1"/>
                          </a:solidFill>
                        </a:rPr>
                        <a:t>Unconsolidated Accounts, </a:t>
                      </a:r>
                      <a:r>
                        <a:rPr lang="en-US" sz="1300" b="0" dirty="0">
                          <a:solidFill>
                            <a:schemeClr val="tx1"/>
                          </a:solidFill>
                        </a:rPr>
                        <a:t>lead to unreliability reports and frauds</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en-US" sz="1300" b="1" dirty="0">
                          <a:solidFill>
                            <a:schemeClr val="tx1"/>
                          </a:solidFill>
                        </a:rPr>
                        <a:t>Ineffective and inefficient </a:t>
                      </a:r>
                      <a:r>
                        <a:rPr lang="en-US" sz="1300" b="0" dirty="0">
                          <a:solidFill>
                            <a:schemeClr val="tx1"/>
                          </a:solidFill>
                        </a:rPr>
                        <a:t>revenue and expenditure mechanisms</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4110305"/>
                  </a:ext>
                </a:extLst>
              </a:tr>
              <a:tr h="1226820">
                <a:tc>
                  <a:txBody>
                    <a:bodyPr/>
                    <a:lstStyle/>
                    <a:p>
                      <a:pPr marL="0" indent="0">
                        <a:buFont typeface="Arial" panose="020B0604020202020204" pitchFamily="34" charset="0"/>
                        <a:buNone/>
                      </a:pPr>
                      <a:r>
                        <a:rPr lang="en-US" sz="1300" b="1" kern="1200" dirty="0">
                          <a:solidFill>
                            <a:schemeClr val="tx1"/>
                          </a:solidFill>
                          <a:latin typeface="+mn-lt"/>
                          <a:ea typeface="+mn-ea"/>
                          <a:cs typeface="+mn-cs"/>
                        </a:rPr>
                        <a:t>Cash Mismatch, </a:t>
                      </a:r>
                      <a:r>
                        <a:rPr lang="en-US" sz="1300" b="0" kern="1200" dirty="0">
                          <a:solidFill>
                            <a:schemeClr val="tx1"/>
                          </a:solidFill>
                          <a:latin typeface="+mn-lt"/>
                          <a:ea typeface="+mn-ea"/>
                          <a:cs typeface="+mn-cs"/>
                        </a:rPr>
                        <a:t>projected revenues not match with expenditures, resulting in inefficiency of government outputs and outcomes</a:t>
                      </a:r>
                      <a:endParaRPr lang="en-ID" sz="1300" b="0" kern="1200" dirty="0">
                        <a:solidFill>
                          <a:schemeClr val="tx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58630107"/>
                  </a:ext>
                </a:extLst>
              </a:tr>
              <a:tr h="1838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mn-lt"/>
                          <a:ea typeface="+mn-ea"/>
                          <a:cs typeface="+mn-cs"/>
                        </a:rPr>
                        <a:t>Cost Inefficiency</a:t>
                      </a:r>
                      <a:r>
                        <a:rPr lang="en-US" sz="1300" b="0" kern="1200" dirty="0">
                          <a:solidFill>
                            <a:schemeClr val="tx1"/>
                          </a:solidFill>
                          <a:latin typeface="+mn-lt"/>
                          <a:ea typeface="+mn-ea"/>
                          <a:cs typeface="+mn-cs"/>
                        </a:rPr>
                        <a:t>, lack of strategy for cash management causing escalation in costs</a:t>
                      </a:r>
                      <a:endParaRPr lang="en-ID" sz="1300" b="0" kern="1200" dirty="0">
                        <a:solidFill>
                          <a:schemeClr val="tx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bl>
          </a:graphicData>
        </a:graphic>
      </p:graphicFrame>
      <p:graphicFrame>
        <p:nvGraphicFramePr>
          <p:cNvPr id="95" name="Table 34">
            <a:extLst>
              <a:ext uri="{FF2B5EF4-FFF2-40B4-BE49-F238E27FC236}">
                <a16:creationId xmlns:a16="http://schemas.microsoft.com/office/drawing/2014/main" id="{9601E936-D775-4AEB-92FA-C5DF7D4273B2}"/>
              </a:ext>
            </a:extLst>
          </p:cNvPr>
          <p:cNvGraphicFramePr>
            <a:graphicFrameLocks noGrp="1"/>
          </p:cNvGraphicFramePr>
          <p:nvPr/>
        </p:nvGraphicFramePr>
        <p:xfrm>
          <a:off x="6377953" y="1639921"/>
          <a:ext cx="5548243" cy="4845913"/>
        </p:xfrm>
        <a:graphic>
          <a:graphicData uri="http://schemas.openxmlformats.org/drawingml/2006/table">
            <a:tbl>
              <a:tblPr firstRow="1" bandRow="1">
                <a:tableStyleId>{5C22544A-7EE6-4342-B048-85BDC9FD1C3A}</a:tableStyleId>
              </a:tblPr>
              <a:tblGrid>
                <a:gridCol w="5548243">
                  <a:extLst>
                    <a:ext uri="{9D8B030D-6E8A-4147-A177-3AD203B41FA5}">
                      <a16:colId xmlns:a16="http://schemas.microsoft.com/office/drawing/2014/main" val="2004085625"/>
                    </a:ext>
                  </a:extLst>
                </a:gridCol>
              </a:tblGrid>
              <a:tr h="1750978">
                <a:tc>
                  <a:txBody>
                    <a:bodyPr/>
                    <a:lstStyle/>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300" b="1" i="0" dirty="0">
                          <a:solidFill>
                            <a:schemeClr val="tx1"/>
                          </a:solidFill>
                          <a:latin typeface="+mn-lt"/>
                        </a:rPr>
                        <a:t>Unidentified</a:t>
                      </a:r>
                      <a:r>
                        <a:rPr lang="en-US" sz="1300" b="0" i="0" dirty="0">
                          <a:solidFill>
                            <a:schemeClr val="tx1"/>
                          </a:solidFill>
                          <a:latin typeface="+mn-lt"/>
                        </a:rPr>
                        <a:t> accounts</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300" b="1" i="0" dirty="0">
                          <a:solidFill>
                            <a:schemeClr val="tx1"/>
                          </a:solidFill>
                          <a:latin typeface="+mn-lt"/>
                        </a:rPr>
                        <a:t>Unsupported system </a:t>
                      </a:r>
                      <a:r>
                        <a:rPr lang="en-US" sz="1300" b="0" i="0" dirty="0">
                          <a:solidFill>
                            <a:schemeClr val="tx1"/>
                          </a:solidFill>
                          <a:latin typeface="+mn-lt"/>
                        </a:rPr>
                        <a:t>and information technology</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300" b="1" i="0" dirty="0">
                          <a:solidFill>
                            <a:schemeClr val="tx1"/>
                          </a:solidFill>
                          <a:latin typeface="+mn-lt"/>
                        </a:rPr>
                        <a:t>Limitations</a:t>
                      </a:r>
                      <a:r>
                        <a:rPr lang="en-US" sz="1300" b="0" i="0" dirty="0">
                          <a:solidFill>
                            <a:schemeClr val="tx1"/>
                          </a:solidFill>
                          <a:latin typeface="+mn-lt"/>
                        </a:rPr>
                        <a:t> to use new system/technology</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300" b="1" i="0" dirty="0">
                          <a:solidFill>
                            <a:schemeClr val="tx1"/>
                          </a:solidFill>
                          <a:latin typeface="+mn-lt"/>
                        </a:rPr>
                        <a:t>The mechanism of revenue collecting system </a:t>
                      </a:r>
                      <a:r>
                        <a:rPr lang="en-US" sz="1300" b="0" i="0" dirty="0">
                          <a:solidFill>
                            <a:schemeClr val="tx1"/>
                          </a:solidFill>
                          <a:latin typeface="+mn-lt"/>
                        </a:rPr>
                        <a:t>not covered all parties.</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300" b="1" i="0" dirty="0">
                          <a:solidFill>
                            <a:schemeClr val="tx1"/>
                          </a:solidFill>
                          <a:latin typeface="+mn-lt"/>
                        </a:rPr>
                        <a:t>Inefficient expenditure mechanism </a:t>
                      </a:r>
                      <a:r>
                        <a:rPr lang="en-US" sz="1300" b="0" i="0" dirty="0">
                          <a:solidFill>
                            <a:schemeClr val="tx1"/>
                          </a:solidFill>
                          <a:latin typeface="+mn-lt"/>
                        </a:rPr>
                        <a:t>between Spending Units and Cash Management Office</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300" b="1" i="0" dirty="0">
                          <a:solidFill>
                            <a:schemeClr val="tx1"/>
                          </a:solidFill>
                          <a:latin typeface="+mn-lt"/>
                        </a:rPr>
                        <a:t>Risk of settlement failure </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300" b="1" i="0" dirty="0">
                          <a:solidFill>
                            <a:schemeClr val="tx1"/>
                          </a:solidFill>
                          <a:latin typeface="+mn-lt"/>
                        </a:rPr>
                        <a:t>Risk of ineligible/fraud in management</a:t>
                      </a: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4110305"/>
                  </a:ext>
                </a:extLst>
              </a:tr>
              <a:tr h="405522">
                <a:tc>
                  <a:txBody>
                    <a:bodyPr/>
                    <a:lstStyle/>
                    <a:p>
                      <a:pPr marL="268288" indent="-268288">
                        <a:buFont typeface="+mj-lt"/>
                        <a:buAutoNum type="arabicPeriod"/>
                      </a:pPr>
                      <a:r>
                        <a:rPr lang="en-US" sz="1300" b="1" i="0" dirty="0">
                          <a:solidFill>
                            <a:schemeClr val="tx1"/>
                          </a:solidFill>
                          <a:latin typeface="+mn-lt"/>
                          <a:ea typeface="Arial Unicode MS" panose="020B0604020202020204" pitchFamily="34" charset="-128"/>
                          <a:cs typeface="Arial Unicode MS" panose="020B0604020202020204" pitchFamily="34" charset="-128"/>
                        </a:rPr>
                        <a:t>Inaccuracy</a:t>
                      </a:r>
                      <a:r>
                        <a:rPr lang="en-US" sz="1300" i="0" dirty="0">
                          <a:solidFill>
                            <a:schemeClr val="tx1"/>
                          </a:solidFill>
                          <a:latin typeface="+mn-lt"/>
                          <a:ea typeface="Arial Unicode MS" panose="020B0604020202020204" pitchFamily="34" charset="-128"/>
                          <a:cs typeface="Arial Unicode MS" panose="020B0604020202020204" pitchFamily="34" charset="-128"/>
                        </a:rPr>
                        <a:t> </a:t>
                      </a:r>
                      <a:r>
                        <a:rPr lang="en-US" sz="1300" b="1" i="0" dirty="0">
                          <a:solidFill>
                            <a:schemeClr val="tx1"/>
                          </a:solidFill>
                          <a:latin typeface="+mn-lt"/>
                          <a:ea typeface="Arial Unicode MS" panose="020B0604020202020204" pitchFamily="34" charset="-128"/>
                          <a:cs typeface="Arial Unicode MS" panose="020B0604020202020204" pitchFamily="34" charset="-128"/>
                        </a:rPr>
                        <a:t>of cash withdrawal plans </a:t>
                      </a:r>
                      <a:r>
                        <a:rPr lang="en-US" sz="1300" i="0" dirty="0">
                          <a:solidFill>
                            <a:schemeClr val="tx1"/>
                          </a:solidFill>
                          <a:latin typeface="+mn-lt"/>
                          <a:ea typeface="Arial Unicode MS" panose="020B0604020202020204" pitchFamily="34" charset="-128"/>
                          <a:cs typeface="Arial Unicode MS" panose="020B0604020202020204" pitchFamily="34" charset="-128"/>
                        </a:rPr>
                        <a:t>from spending units</a:t>
                      </a:r>
                    </a:p>
                    <a:p>
                      <a:pPr marL="268288" indent="-268288">
                        <a:buFont typeface="+mj-lt"/>
                        <a:buAutoNum type="arabicPeriod"/>
                      </a:pPr>
                      <a:r>
                        <a:rPr lang="en-US" sz="1300" b="1" i="0" dirty="0">
                          <a:solidFill>
                            <a:schemeClr val="tx1"/>
                          </a:solidFill>
                          <a:latin typeface="+mn-lt"/>
                          <a:ea typeface="Arial Unicode MS" panose="020B0604020202020204" pitchFamily="34" charset="-128"/>
                          <a:cs typeface="Arial Unicode MS" panose="020B0604020202020204" pitchFamily="34" charset="-128"/>
                        </a:rPr>
                        <a:t>Inaccuracy of revenue and expenditure projections</a:t>
                      </a:r>
                      <a:r>
                        <a:rPr lang="en-US" sz="1300" i="0" dirty="0">
                          <a:solidFill>
                            <a:schemeClr val="tx1"/>
                          </a:solidFill>
                          <a:latin typeface="+mn-lt"/>
                          <a:ea typeface="Arial Unicode MS" panose="020B0604020202020204" pitchFamily="34" charset="-128"/>
                          <a:cs typeface="Arial Unicode MS" panose="020B0604020202020204" pitchFamily="34" charset="-128"/>
                        </a:rPr>
                        <a:t> from Liquidity Unit at Treasury Office</a:t>
                      </a: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58630107"/>
                  </a:ext>
                </a:extLst>
              </a:tr>
              <a:tr h="533791">
                <a:tc>
                  <a:txBody>
                    <a:bodyPr/>
                    <a:lstStyle/>
                    <a:p>
                      <a:pPr marL="268288" marR="0" lvl="0" indent="-268288"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0" dirty="0">
                          <a:solidFill>
                            <a:schemeClr val="tx1"/>
                          </a:solidFill>
                          <a:latin typeface="+mn-lt"/>
                          <a:ea typeface="Arial Unicode MS" panose="020B0604020202020204" pitchFamily="34" charset="-128"/>
                          <a:cs typeface="Arial Unicode MS" panose="020B0604020202020204" pitchFamily="34" charset="-128"/>
                        </a:rPr>
                        <a:t>Uncontrollable</a:t>
                      </a:r>
                      <a:r>
                        <a:rPr lang="en-US" sz="1300" i="0" dirty="0">
                          <a:solidFill>
                            <a:schemeClr val="tx1"/>
                          </a:solidFill>
                          <a:latin typeface="+mn-lt"/>
                          <a:ea typeface="Arial Unicode MS" panose="020B0604020202020204" pitchFamily="34" charset="-128"/>
                          <a:cs typeface="Arial Unicode MS" panose="020B0604020202020204" pitchFamily="34" charset="-128"/>
                        </a:rPr>
                        <a:t> economic conditions</a:t>
                      </a:r>
                    </a:p>
                    <a:p>
                      <a:pPr marL="268288" indent="-268288">
                        <a:buFont typeface="+mj-lt"/>
                        <a:buAutoNum type="arabicPeriod"/>
                      </a:pPr>
                      <a:endParaRPr lang="en-US" sz="1300" i="0" dirty="0">
                        <a:solidFill>
                          <a:schemeClr val="tx1"/>
                        </a:solidFill>
                        <a:latin typeface="+mn-lt"/>
                        <a:ea typeface="Arial Unicode MS" panose="020B0604020202020204" pitchFamily="34" charset="-128"/>
                        <a:cs typeface="Arial Unicode MS" panose="020B0604020202020204" pitchFamily="34" charset="-128"/>
                      </a:endParaRP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537771121"/>
                  </a:ext>
                </a:extLst>
              </a:tr>
              <a:tr h="410441">
                <a:tc>
                  <a:txBody>
                    <a:bodyPr/>
                    <a:lstStyle/>
                    <a:p>
                      <a:pPr marL="268288" indent="-268288">
                        <a:buFont typeface="Arial" panose="020B0604020202020204" pitchFamily="34" charset="0"/>
                        <a:buAutoNum type="arabicPeriod"/>
                      </a:pPr>
                      <a:r>
                        <a:rPr lang="en-US" sz="1300" b="1" i="0" dirty="0">
                          <a:solidFill>
                            <a:schemeClr val="tx1"/>
                          </a:solidFill>
                          <a:latin typeface="+mn-lt"/>
                        </a:rPr>
                        <a:t>Inadequate</a:t>
                      </a:r>
                      <a:r>
                        <a:rPr lang="en-US" sz="1300" i="0" dirty="0">
                          <a:solidFill>
                            <a:schemeClr val="tx1"/>
                          </a:solidFill>
                          <a:latin typeface="+mn-lt"/>
                        </a:rPr>
                        <a:t> </a:t>
                      </a:r>
                      <a:r>
                        <a:rPr lang="en-US" sz="1300" b="1" i="0" dirty="0">
                          <a:solidFill>
                            <a:schemeClr val="tx1"/>
                          </a:solidFill>
                          <a:latin typeface="+mn-lt"/>
                        </a:rPr>
                        <a:t>human resources </a:t>
                      </a:r>
                      <a:r>
                        <a:rPr lang="en-US" sz="1300" i="0" dirty="0">
                          <a:solidFill>
                            <a:schemeClr val="tx1"/>
                          </a:solidFill>
                          <a:latin typeface="+mn-lt"/>
                        </a:rPr>
                        <a:t>with knowledge to optimize cash</a:t>
                      </a:r>
                    </a:p>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300" b="1" i="0" dirty="0">
                          <a:solidFill>
                            <a:schemeClr val="tx1"/>
                          </a:solidFill>
                          <a:latin typeface="+mn-lt"/>
                        </a:rPr>
                        <a:t>Inappropriate treasury system </a:t>
                      </a: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r h="593365">
                <a:tc>
                  <a:txBody>
                    <a:bodyPr/>
                    <a:lstStyle/>
                    <a:p>
                      <a:pPr marL="268288" indent="-268288">
                        <a:buFont typeface="Arial" panose="020B0604020202020204" pitchFamily="34" charset="0"/>
                        <a:buAutoNum type="arabicPeriod"/>
                      </a:pPr>
                      <a:r>
                        <a:rPr lang="en-US" sz="1300" b="1" i="0" dirty="0">
                          <a:solidFill>
                            <a:schemeClr val="tx1"/>
                          </a:solidFill>
                          <a:latin typeface="+mn-lt"/>
                        </a:rPr>
                        <a:t>Lack of coordination</a:t>
                      </a:r>
                      <a:r>
                        <a:rPr lang="en-US" sz="1300" i="0" dirty="0">
                          <a:solidFill>
                            <a:schemeClr val="tx1"/>
                          </a:solidFill>
                          <a:latin typeface="+mn-lt"/>
                        </a:rPr>
                        <a:t> between Cash Management Office, Central Bank and Debt Management Office</a:t>
                      </a:r>
                    </a:p>
                    <a:p>
                      <a:pPr marL="268288" indent="-268288">
                        <a:buFont typeface="Arial" panose="020B0604020202020204" pitchFamily="34" charset="0"/>
                        <a:buAutoNum type="arabicPeriod"/>
                      </a:pPr>
                      <a:r>
                        <a:rPr lang="en-US" sz="1300" b="1" i="0" dirty="0">
                          <a:solidFill>
                            <a:schemeClr val="tx1"/>
                          </a:solidFill>
                          <a:latin typeface="+mn-lt"/>
                        </a:rPr>
                        <a:t>Not optimal remuneration </a:t>
                      </a:r>
                      <a:r>
                        <a:rPr lang="en-US" sz="1300" b="0" i="0" dirty="0">
                          <a:solidFill>
                            <a:schemeClr val="tx1"/>
                          </a:solidFill>
                          <a:latin typeface="+mn-lt"/>
                        </a:rPr>
                        <a:t>from fund in Government Accounts </a:t>
                      </a: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53713084"/>
                  </a:ext>
                </a:extLst>
              </a:tr>
              <a:tr h="217950">
                <a:tc>
                  <a:txBody>
                    <a:bodyPr/>
                    <a:lstStyle/>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300" b="1" i="0" dirty="0">
                          <a:solidFill>
                            <a:schemeClr val="tx1"/>
                          </a:solidFill>
                          <a:latin typeface="+mn-lt"/>
                        </a:rPr>
                        <a:t>Risk Escalation </a:t>
                      </a:r>
                      <a:r>
                        <a:rPr lang="en-US" sz="1300" b="0" i="0" dirty="0">
                          <a:solidFill>
                            <a:schemeClr val="tx1"/>
                          </a:solidFill>
                          <a:latin typeface="+mn-lt"/>
                        </a:rPr>
                        <a:t>of Counterparties</a:t>
                      </a: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36622147"/>
                  </a:ext>
                </a:extLst>
              </a:tr>
              <a:tr h="490064">
                <a:tc>
                  <a:txBody>
                    <a:bodyPr/>
                    <a:lstStyle/>
                    <a:p>
                      <a:pPr marL="268288" indent="-268288">
                        <a:buFont typeface="Arial" panose="020B0604020202020204" pitchFamily="34" charset="0"/>
                        <a:buAutoNum type="arabicPeriod"/>
                      </a:pPr>
                      <a:r>
                        <a:rPr lang="en-US" sz="1300" b="1" i="0" dirty="0">
                          <a:solidFill>
                            <a:schemeClr val="tx1"/>
                          </a:solidFill>
                          <a:latin typeface="+mn-lt"/>
                        </a:rPr>
                        <a:t>Interest Rate Uptrend </a:t>
                      </a:r>
                    </a:p>
                    <a:p>
                      <a:pPr marL="268288"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300" b="1" i="0" dirty="0">
                          <a:solidFill>
                            <a:schemeClr val="tx1"/>
                          </a:solidFill>
                          <a:latin typeface="+mn-lt"/>
                        </a:rPr>
                        <a:t>Market Pressure </a:t>
                      </a:r>
                      <a:r>
                        <a:rPr lang="en-US" sz="1300" b="0" i="0" dirty="0">
                          <a:solidFill>
                            <a:schemeClr val="tx1"/>
                          </a:solidFill>
                          <a:latin typeface="+mn-lt"/>
                        </a:rPr>
                        <a:t>on Bond’s Issuance</a:t>
                      </a:r>
                    </a:p>
                  </a:txBody>
                  <a:tcPr marL="108000" marR="36000" marT="36000" marB="3600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15261305"/>
                  </a:ext>
                </a:extLst>
              </a:tr>
            </a:tbl>
          </a:graphicData>
        </a:graphic>
      </p:graphicFrame>
      <p:grpSp>
        <p:nvGrpSpPr>
          <p:cNvPr id="5" name="Group 4">
            <a:extLst>
              <a:ext uri="{FF2B5EF4-FFF2-40B4-BE49-F238E27FC236}">
                <a16:creationId xmlns:a16="http://schemas.microsoft.com/office/drawing/2014/main" id="{267BB8B6-2ACA-EB56-A6E8-BAE0CCA7E8EB}"/>
              </a:ext>
            </a:extLst>
          </p:cNvPr>
          <p:cNvGrpSpPr/>
          <p:nvPr/>
        </p:nvGrpSpPr>
        <p:grpSpPr>
          <a:xfrm>
            <a:off x="6287018" y="860955"/>
            <a:ext cx="337287" cy="646331"/>
            <a:chOff x="2089661" y="1097441"/>
            <a:chExt cx="337287" cy="338907"/>
          </a:xfrm>
          <a:solidFill>
            <a:schemeClr val="bg1"/>
          </a:solidFill>
          <a:effectLst>
            <a:outerShdw blurRad="50800" dist="38100" dir="2700000" algn="tl" rotWithShape="0">
              <a:prstClr val="black">
                <a:alpha val="40000"/>
              </a:prstClr>
            </a:outerShdw>
          </a:effectLst>
        </p:grpSpPr>
        <p:sp>
          <p:nvSpPr>
            <p:cNvPr id="6" name="Arrow: Chevron 5">
              <a:extLst>
                <a:ext uri="{FF2B5EF4-FFF2-40B4-BE49-F238E27FC236}">
                  <a16:creationId xmlns:a16="http://schemas.microsoft.com/office/drawing/2014/main" id="{5CCCFC0B-A367-797E-48E2-383572E4A558}"/>
                </a:ext>
              </a:extLst>
            </p:cNvPr>
            <p:cNvSpPr/>
            <p:nvPr/>
          </p:nvSpPr>
          <p:spPr>
            <a:xfrm>
              <a:off x="2089661"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Chevron 6">
              <a:extLst>
                <a:ext uri="{FF2B5EF4-FFF2-40B4-BE49-F238E27FC236}">
                  <a16:creationId xmlns:a16="http://schemas.microsoft.com/office/drawing/2014/main" id="{61E8F7A4-E268-01B2-8C3D-C551E3B1F088}"/>
                </a:ext>
              </a:extLst>
            </p:cNvPr>
            <p:cNvSpPr/>
            <p:nvPr/>
          </p:nvSpPr>
          <p:spPr>
            <a:xfrm>
              <a:off x="2186249" y="1097441"/>
              <a:ext cx="240699" cy="338907"/>
            </a:xfrm>
            <a:prstGeom prst="chevron">
              <a:avLst>
                <a:gd name="adj" fmla="val 668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7213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DC2270F4-FB72-4D20-8EE3-BF7A6BCC8D03}"/>
              </a:ext>
            </a:extLst>
          </p:cNvPr>
          <p:cNvSpPr txBox="1"/>
          <p:nvPr/>
        </p:nvSpPr>
        <p:spPr>
          <a:xfrm>
            <a:off x="888487" y="94215"/>
            <a:ext cx="10415026" cy="584775"/>
          </a:xfrm>
          <a:prstGeom prst="rect">
            <a:avLst/>
          </a:prstGeom>
          <a:noFill/>
        </p:spPr>
        <p:txBody>
          <a:bodyPr wrap="square" rtlCol="0">
            <a:spAutoFit/>
          </a:bodyPr>
          <a:lstStyle/>
          <a:p>
            <a:pPr marL="0" marR="0" lvl="0" indent="176213"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Risk and Mitigations</a:t>
            </a:r>
          </a:p>
        </p:txBody>
      </p:sp>
      <p:graphicFrame>
        <p:nvGraphicFramePr>
          <p:cNvPr id="15" name="Table 34">
            <a:extLst>
              <a:ext uri="{FF2B5EF4-FFF2-40B4-BE49-F238E27FC236}">
                <a16:creationId xmlns:a16="http://schemas.microsoft.com/office/drawing/2014/main" id="{C62B70F1-259D-4149-9058-CA7B116BE753}"/>
              </a:ext>
            </a:extLst>
          </p:cNvPr>
          <p:cNvGraphicFramePr>
            <a:graphicFrameLocks noGrp="1"/>
          </p:cNvGraphicFramePr>
          <p:nvPr/>
        </p:nvGraphicFramePr>
        <p:xfrm>
          <a:off x="2937163" y="1017150"/>
          <a:ext cx="9114317" cy="5860125"/>
        </p:xfrm>
        <a:graphic>
          <a:graphicData uri="http://schemas.openxmlformats.org/drawingml/2006/table">
            <a:tbl>
              <a:tblPr firstRow="1" bandRow="1">
                <a:tableStyleId>{5C22544A-7EE6-4342-B048-85BDC9FD1C3A}</a:tableStyleId>
              </a:tblPr>
              <a:tblGrid>
                <a:gridCol w="3931849">
                  <a:extLst>
                    <a:ext uri="{9D8B030D-6E8A-4147-A177-3AD203B41FA5}">
                      <a16:colId xmlns:a16="http://schemas.microsoft.com/office/drawing/2014/main" val="2004085625"/>
                    </a:ext>
                  </a:extLst>
                </a:gridCol>
                <a:gridCol w="5182468">
                  <a:extLst>
                    <a:ext uri="{9D8B030D-6E8A-4147-A177-3AD203B41FA5}">
                      <a16:colId xmlns:a16="http://schemas.microsoft.com/office/drawing/2014/main" val="1998494295"/>
                    </a:ext>
                  </a:extLst>
                </a:gridCol>
              </a:tblGrid>
              <a:tr h="984880">
                <a:tc gridSpan="2">
                  <a:txBody>
                    <a:bodyPr/>
                    <a:lstStyle/>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050" b="1" dirty="0">
                          <a:solidFill>
                            <a:srgbClr val="002060"/>
                          </a:solidFill>
                          <a:latin typeface="+mn-lt"/>
                        </a:rPr>
                        <a:t>Integrating all government revenue </a:t>
                      </a:r>
                      <a:r>
                        <a:rPr lang="en-US" sz="1050" b="0" dirty="0">
                          <a:solidFill>
                            <a:srgbClr val="002060"/>
                          </a:solidFill>
                          <a:latin typeface="+mn-lt"/>
                        </a:rPr>
                        <a:t>from Tax, Non Tax,  Grant and Financing Revenue </a:t>
                      </a:r>
                      <a:r>
                        <a:rPr lang="en-US" sz="1050" b="1" dirty="0">
                          <a:solidFill>
                            <a:srgbClr val="002060"/>
                          </a:solidFill>
                          <a:latin typeface="+mn-lt"/>
                        </a:rPr>
                        <a:t>and expenditure  </a:t>
                      </a:r>
                      <a:r>
                        <a:rPr lang="en-US" sz="1050" b="0" dirty="0">
                          <a:solidFill>
                            <a:srgbClr val="002060"/>
                          </a:solidFill>
                          <a:latin typeface="+mn-lt"/>
                        </a:rPr>
                        <a:t>from Central Government Expenditure, Transfer to Local Government,  and Financing Expenditure into one consolidated account.</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050" b="1" dirty="0">
                          <a:solidFill>
                            <a:srgbClr val="002060"/>
                          </a:solidFill>
                          <a:latin typeface="+mn-lt"/>
                        </a:rPr>
                        <a:t>Consolidating cash resources outside the Treasury Single Account </a:t>
                      </a:r>
                      <a:r>
                        <a:rPr lang="en-US" sz="1050" b="0" dirty="0">
                          <a:solidFill>
                            <a:srgbClr val="002060"/>
                          </a:solidFill>
                          <a:latin typeface="+mn-lt"/>
                        </a:rPr>
                        <a:t>such as Public Service Agency (PSA) and Sue Generis. </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050" b="1" kern="1200" dirty="0">
                          <a:solidFill>
                            <a:srgbClr val="002060"/>
                          </a:solidFill>
                          <a:latin typeface="+mn-lt"/>
                          <a:ea typeface="+mn-ea"/>
                          <a:cs typeface="+mn-cs"/>
                        </a:rPr>
                        <a:t>Sustainably enhancing the mechanism of revenue collecting system and expenditure system</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050" b="1" kern="1200" dirty="0">
                          <a:solidFill>
                            <a:srgbClr val="002060"/>
                          </a:solidFill>
                          <a:latin typeface="+mn-lt"/>
                          <a:ea typeface="+mn-ea"/>
                          <a:cs typeface="+mn-cs"/>
                        </a:rPr>
                        <a:t>Building dashboard monitoring system for settlement</a:t>
                      </a:r>
                    </a:p>
                    <a:p>
                      <a:pPr marL="268288" marR="0" lvl="0" indent="-268288" algn="l" defTabSz="914400" rtl="0" eaLnBrk="1" fontAlgn="auto" latinLnBrk="0" hangingPunct="1">
                        <a:lnSpc>
                          <a:spcPct val="100000"/>
                        </a:lnSpc>
                        <a:spcBef>
                          <a:spcPts val="0"/>
                        </a:spcBef>
                        <a:spcAft>
                          <a:spcPts val="0"/>
                        </a:spcAft>
                        <a:buClrTx/>
                        <a:buSzTx/>
                        <a:buFontTx/>
                        <a:buAutoNum type="arabicPeriod"/>
                        <a:tabLst/>
                        <a:defRPr/>
                      </a:pPr>
                      <a:r>
                        <a:rPr lang="en-US" sz="1050" b="1" kern="1200" dirty="0">
                          <a:solidFill>
                            <a:srgbClr val="002060"/>
                          </a:solidFill>
                          <a:latin typeface="+mn-lt"/>
                          <a:ea typeface="+mn-ea"/>
                          <a:cs typeface="+mn-cs"/>
                        </a:rPr>
                        <a:t>Developing </a:t>
                      </a:r>
                      <a:r>
                        <a:rPr lang="en-US" sz="1050" b="1" i="0" dirty="0">
                          <a:solidFill>
                            <a:srgbClr val="002060"/>
                          </a:solidFill>
                          <a:latin typeface="+mn-lt"/>
                        </a:rPr>
                        <a:t>internal compliance in management</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ID"/>
                    </a:p>
                  </a:txBody>
                  <a:tcPr/>
                </a:tc>
                <a:extLst>
                  <a:ext uri="{0D108BD9-81ED-4DB2-BD59-A6C34878D82A}">
                    <a16:rowId xmlns:a16="http://schemas.microsoft.com/office/drawing/2014/main" val="254110305"/>
                  </a:ext>
                </a:extLst>
              </a:tr>
              <a:tr h="476250">
                <a:tc gridSpan="2">
                  <a:txBody>
                    <a:bodyPr/>
                    <a:lstStyle/>
                    <a:p>
                      <a:r>
                        <a:rPr lang="en-US" sz="1050" b="1" i="0" dirty="0">
                          <a:solidFill>
                            <a:srgbClr val="002060"/>
                          </a:solidFill>
                          <a:latin typeface="+mn-lt"/>
                          <a:ea typeface="Arial Unicode MS" panose="020B0604020202020204" pitchFamily="34" charset="-128"/>
                          <a:cs typeface="Arial Unicode MS" panose="020B0604020202020204" pitchFamily="34" charset="-128"/>
                        </a:rPr>
                        <a:t>Building Information System for CPIN data consolidation and Line Ministries forecasting system integrated with SPAN</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ID"/>
                    </a:p>
                  </a:txBody>
                  <a:tcPr/>
                </a:tc>
                <a:extLst>
                  <a:ext uri="{0D108BD9-81ED-4DB2-BD59-A6C34878D82A}">
                    <a16:rowId xmlns:a16="http://schemas.microsoft.com/office/drawing/2014/main" val="3358630107"/>
                  </a:ext>
                </a:extLst>
              </a:tr>
              <a:tr h="1045491">
                <a:tc gridSpan="2">
                  <a:txBody>
                    <a:bodyPr/>
                    <a:lstStyle/>
                    <a:p>
                      <a:r>
                        <a:rPr lang="en-US" sz="1050" b="1" i="0" dirty="0">
                          <a:solidFill>
                            <a:srgbClr val="002060"/>
                          </a:solidFill>
                          <a:latin typeface="+mn-lt"/>
                          <a:ea typeface="Arial Unicode MS" panose="020B0604020202020204" pitchFamily="34" charset="-128"/>
                          <a:cs typeface="Arial Unicode MS" panose="020B0604020202020204" pitchFamily="34" charset="-128"/>
                        </a:rPr>
                        <a:t>1. Top Down -&gt; Cash Planning Information Network :</a:t>
                      </a:r>
                    </a:p>
                    <a:p>
                      <a:pPr marL="342900" indent="-160338">
                        <a:spcAft>
                          <a:spcPts val="0"/>
                        </a:spcAft>
                        <a:buFont typeface="+mj-lt"/>
                        <a:buAutoNum type="alphaLcPeriod"/>
                      </a:pPr>
                      <a:r>
                        <a:rPr lang="en-US" sz="1050" dirty="0">
                          <a:solidFill>
                            <a:schemeClr val="accent5">
                              <a:lumMod val="75000"/>
                            </a:schemeClr>
                          </a:solidFill>
                          <a:latin typeface="+mn-lt"/>
                          <a:ea typeface="Arial Unicode MS" panose="020B0604020202020204" pitchFamily="34" charset="-128"/>
                          <a:cs typeface="Arial Unicode MS" panose="020B0604020202020204" pitchFamily="34" charset="-128"/>
                        </a:rPr>
                        <a:t>It consists of all representatives of the Echelon 1 of Ministry of Finance whose duties and functions are to manage state expenditures and revenues</a:t>
                      </a:r>
                    </a:p>
                    <a:p>
                      <a:pPr marL="342900" indent="-160338">
                        <a:spcAft>
                          <a:spcPts val="0"/>
                        </a:spcAft>
                        <a:buFont typeface="+mj-lt"/>
                        <a:buAutoNum type="alphaLcPeriod"/>
                      </a:pPr>
                      <a:r>
                        <a:rPr lang="en-US" sz="1050" dirty="0">
                          <a:solidFill>
                            <a:schemeClr val="accent5">
                              <a:lumMod val="75000"/>
                            </a:schemeClr>
                          </a:solidFill>
                          <a:latin typeface="+mn-lt"/>
                          <a:ea typeface="Arial Unicode MS" panose="020B0604020202020204" pitchFamily="34" charset="-128"/>
                          <a:cs typeface="Arial Unicode MS" panose="020B0604020202020204" pitchFamily="34" charset="-128"/>
                        </a:rPr>
                        <a:t>The CPIN team sends projected data of monthly and daily revenue and expenditure.</a:t>
                      </a:r>
                    </a:p>
                    <a:p>
                      <a:pPr marL="342900" indent="-160338">
                        <a:spcAft>
                          <a:spcPts val="0"/>
                        </a:spcAft>
                        <a:buFont typeface="+mj-lt"/>
                        <a:buAutoNum type="alphaLcPeriod"/>
                      </a:pPr>
                      <a:r>
                        <a:rPr lang="en-US" sz="1050" dirty="0">
                          <a:solidFill>
                            <a:schemeClr val="accent5">
                              <a:lumMod val="75000"/>
                            </a:schemeClr>
                          </a:solidFill>
                          <a:latin typeface="+mn-lt"/>
                          <a:ea typeface="Arial Unicode MS" panose="020B0604020202020204" pitchFamily="34" charset="-128"/>
                          <a:cs typeface="Arial Unicode MS" panose="020B0604020202020204" pitchFamily="34" charset="-128"/>
                        </a:rPr>
                        <a:t>Based on CPIN projection data, Ministry of Finance prepares cash flow projections and analyzes.</a:t>
                      </a:r>
                    </a:p>
                    <a:p>
                      <a:pPr marL="180975" marR="0" lvl="0" indent="-180975" algn="l" defTabSz="914400" rtl="0" eaLnBrk="1" fontAlgn="auto" latinLnBrk="0" hangingPunct="1">
                        <a:lnSpc>
                          <a:spcPct val="100000"/>
                        </a:lnSpc>
                        <a:spcBef>
                          <a:spcPts val="0"/>
                        </a:spcBef>
                        <a:spcAft>
                          <a:spcPts val="0"/>
                        </a:spcAft>
                        <a:buClrTx/>
                        <a:buSzTx/>
                        <a:buFont typeface="+mj-lt"/>
                        <a:buNone/>
                        <a:tabLst/>
                        <a:defRPr/>
                      </a:pPr>
                      <a:r>
                        <a:rPr lang="en-US" sz="1050" b="1" i="0" dirty="0">
                          <a:solidFill>
                            <a:srgbClr val="002060"/>
                          </a:solidFill>
                          <a:latin typeface="+mn-lt"/>
                          <a:ea typeface="Arial Unicode MS" panose="020B0604020202020204" pitchFamily="34" charset="-128"/>
                          <a:cs typeface="Arial Unicode MS" panose="020B0604020202020204" pitchFamily="34" charset="-128"/>
                        </a:rPr>
                        <a:t>2. Bottom Up -&gt; Spending Unit Cash Forecasting</a:t>
                      </a:r>
                    </a:p>
                    <a:p>
                      <a:pPr marL="360363" indent="-182563">
                        <a:buFont typeface="+mj-lt"/>
                        <a:buAutoNum type="alphaLcPeriod"/>
                        <a:tabLst>
                          <a:tab pos="360363" algn="l"/>
                        </a:tabLst>
                      </a:pPr>
                      <a:r>
                        <a:rPr lang="en-US" sz="1050" b="0" dirty="0">
                          <a:solidFill>
                            <a:schemeClr val="accent5">
                              <a:lumMod val="75000"/>
                            </a:schemeClr>
                          </a:solidFill>
                          <a:latin typeface="+mn-lt"/>
                          <a:ea typeface="Arial Unicode MS" panose="020B0604020202020204" pitchFamily="34" charset="-128"/>
                          <a:cs typeface="Arial Unicode MS" panose="020B0604020202020204" pitchFamily="34" charset="-128"/>
                        </a:rPr>
                        <a:t>Spending Units p</a:t>
                      </a:r>
                      <a:r>
                        <a:rPr lang="en-US" sz="1050" dirty="0">
                          <a:solidFill>
                            <a:schemeClr val="accent5">
                              <a:lumMod val="75000"/>
                            </a:schemeClr>
                          </a:solidFill>
                          <a:latin typeface="+mn-lt"/>
                          <a:ea typeface="Arial Unicode MS" panose="020B0604020202020204" pitchFamily="34" charset="-128"/>
                          <a:cs typeface="Arial Unicode MS" panose="020B0604020202020204" pitchFamily="34" charset="-128"/>
                        </a:rPr>
                        <a:t>repare monthly and daily activity plans and Withdrawal Plans</a:t>
                      </a:r>
                    </a:p>
                    <a:p>
                      <a:pPr marL="360363" indent="-182563">
                        <a:buFont typeface="+mj-lt"/>
                        <a:buAutoNum type="alphaLcPeriod"/>
                        <a:tabLst>
                          <a:tab pos="360363" algn="l"/>
                        </a:tabLst>
                      </a:pPr>
                      <a:r>
                        <a:rPr lang="en-US" sz="1050" dirty="0">
                          <a:solidFill>
                            <a:schemeClr val="accent5">
                              <a:lumMod val="75000"/>
                            </a:schemeClr>
                          </a:solidFill>
                          <a:latin typeface="+mn-lt"/>
                          <a:ea typeface="Arial Unicode MS" panose="020B0604020202020204" pitchFamily="34" charset="-128"/>
                          <a:cs typeface="Arial Unicode MS" panose="020B0604020202020204" pitchFamily="34" charset="-128"/>
                        </a:rPr>
                        <a:t>Spending Units submit the Daily Forecasting to the Local Treasury Office to manage cash flow.</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ID"/>
                    </a:p>
                  </a:txBody>
                  <a:tcPr/>
                </a:tc>
                <a:extLst>
                  <a:ext uri="{0D108BD9-81ED-4DB2-BD59-A6C34878D82A}">
                    <a16:rowId xmlns:a16="http://schemas.microsoft.com/office/drawing/2014/main" val="4248907632"/>
                  </a:ext>
                </a:extLst>
              </a:tr>
              <a:tr h="711534">
                <a:tc gridSpan="2">
                  <a:txBody>
                    <a:bodyPr/>
                    <a:lstStyle/>
                    <a:p>
                      <a:pPr marL="171450" indent="-171450">
                        <a:buFont typeface="Arial" panose="020B0604020202020204" pitchFamily="34" charset="0"/>
                        <a:buChar char="•"/>
                      </a:pPr>
                      <a:r>
                        <a:rPr lang="en-US" sz="1050" b="1" i="0" dirty="0">
                          <a:solidFill>
                            <a:srgbClr val="002060"/>
                          </a:solidFill>
                          <a:latin typeface="+mn-lt"/>
                        </a:rPr>
                        <a:t>Training and Coordination</a:t>
                      </a:r>
                    </a:p>
                    <a:p>
                      <a:pPr marL="268288" indent="-268288">
                        <a:buFont typeface="Arial" panose="020B0604020202020204" pitchFamily="34" charset="0"/>
                        <a:buAutoNum type="arabicPeriod"/>
                      </a:pPr>
                      <a:r>
                        <a:rPr lang="en-US" sz="1050" b="1" i="0" dirty="0">
                          <a:solidFill>
                            <a:schemeClr val="accent5">
                              <a:lumMod val="75000"/>
                            </a:schemeClr>
                          </a:solidFill>
                          <a:latin typeface="+mn-lt"/>
                        </a:rPr>
                        <a:t>Training and Certification for human resources </a:t>
                      </a:r>
                      <a:r>
                        <a:rPr lang="en-US" sz="1050" i="0" dirty="0">
                          <a:solidFill>
                            <a:schemeClr val="accent5">
                              <a:lumMod val="75000"/>
                            </a:schemeClr>
                          </a:solidFill>
                          <a:latin typeface="+mn-lt"/>
                        </a:rPr>
                        <a:t>with adequate knowledge to optimize cash</a:t>
                      </a:r>
                    </a:p>
                    <a:p>
                      <a:pPr marL="268288" indent="-268288">
                        <a:buFont typeface="Arial" panose="020B0604020202020204" pitchFamily="34" charset="0"/>
                        <a:buAutoNum type="arabicPeriod"/>
                      </a:pPr>
                      <a:r>
                        <a:rPr lang="en-US" sz="1050" b="1" i="0" dirty="0">
                          <a:solidFill>
                            <a:schemeClr val="accent5">
                              <a:lumMod val="75000"/>
                            </a:schemeClr>
                          </a:solidFill>
                          <a:latin typeface="+mn-lt"/>
                        </a:rPr>
                        <a:t>Intensify coordination </a:t>
                      </a:r>
                      <a:r>
                        <a:rPr lang="en-US" sz="1050" b="0" i="0" dirty="0">
                          <a:solidFill>
                            <a:schemeClr val="accent5">
                              <a:lumMod val="75000"/>
                            </a:schemeClr>
                          </a:solidFill>
                          <a:latin typeface="+mn-lt"/>
                        </a:rPr>
                        <a:t>between</a:t>
                      </a:r>
                      <a:r>
                        <a:rPr lang="en-US" sz="1050" b="1" i="0" dirty="0">
                          <a:solidFill>
                            <a:schemeClr val="accent5">
                              <a:lumMod val="75000"/>
                            </a:schemeClr>
                          </a:solidFill>
                          <a:latin typeface="+mn-lt"/>
                        </a:rPr>
                        <a:t> </a:t>
                      </a:r>
                      <a:r>
                        <a:rPr lang="en-US" sz="1050" i="0" dirty="0">
                          <a:solidFill>
                            <a:schemeClr val="accent5">
                              <a:lumMod val="75000"/>
                            </a:schemeClr>
                          </a:solidFill>
                          <a:latin typeface="+mn-lt"/>
                        </a:rPr>
                        <a:t>Cash Management Office and Central Bank meeting forum</a:t>
                      </a:r>
                    </a:p>
                    <a:p>
                      <a:pPr marL="268288" indent="-268288">
                        <a:buFont typeface="Arial" panose="020B0604020202020204" pitchFamily="34" charset="0"/>
                        <a:buAutoNum type="arabicPeriod"/>
                      </a:pPr>
                      <a:r>
                        <a:rPr lang="en-US" sz="1050" b="1" i="0" dirty="0">
                          <a:solidFill>
                            <a:schemeClr val="accent5">
                              <a:lumMod val="75000"/>
                            </a:schemeClr>
                          </a:solidFill>
                          <a:latin typeface="+mn-lt"/>
                        </a:rPr>
                        <a:t>Intensify coordination </a:t>
                      </a:r>
                      <a:r>
                        <a:rPr lang="en-US" sz="1050" i="0" dirty="0">
                          <a:solidFill>
                            <a:schemeClr val="accent5">
                              <a:lumMod val="75000"/>
                            </a:schemeClr>
                          </a:solidFill>
                          <a:latin typeface="+mn-lt"/>
                        </a:rPr>
                        <a:t>between Cash Management Office and Debt Management Office in Asset and Liability Committee forum</a:t>
                      </a:r>
                    </a:p>
                    <a:p>
                      <a:pPr marL="171450" indent="-171450">
                        <a:buFont typeface="Arial" panose="020B0604020202020204" pitchFamily="34" charset="0"/>
                        <a:buChar char="•"/>
                      </a:pPr>
                      <a:r>
                        <a:rPr lang="en-US" sz="1050" b="1" i="0" dirty="0">
                          <a:solidFill>
                            <a:srgbClr val="002060"/>
                          </a:solidFill>
                          <a:latin typeface="+mn-lt"/>
                        </a:rPr>
                        <a:t>Develop Integrated Treasury System</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285750" lvl="1" indent="-285750">
                        <a:buFont typeface="Arial" panose="020B0604020202020204" pitchFamily="34" charset="0"/>
                        <a:buNone/>
                      </a:pPr>
                      <a:endParaRPr lang="en-US" sz="1200" i="0" dirty="0">
                        <a:solidFill>
                          <a:schemeClr val="accent1">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46029923"/>
                  </a:ext>
                </a:extLst>
              </a:tr>
              <a:tr h="0">
                <a:tc gridSpan="2">
                  <a:txBody>
                    <a:bodyPr/>
                    <a:lstStyle/>
                    <a:p>
                      <a:pPr marL="171450" indent="-171450">
                        <a:buFont typeface="Arial" panose="020B0604020202020204" pitchFamily="34" charset="0"/>
                        <a:buChar char="•"/>
                      </a:pPr>
                      <a:r>
                        <a:rPr lang="en-US" sz="1050" b="1" i="0" dirty="0">
                          <a:solidFill>
                            <a:srgbClr val="002060"/>
                          </a:solidFill>
                          <a:latin typeface="+mn-lt"/>
                        </a:rPr>
                        <a:t>Develop Various Instruments when there are Cash Excess and Cash Shortage</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ID"/>
                    </a:p>
                  </a:txBody>
                  <a:tcPr/>
                </a:tc>
                <a:extLst>
                  <a:ext uri="{0D108BD9-81ED-4DB2-BD59-A6C34878D82A}">
                    <a16:rowId xmlns:a16="http://schemas.microsoft.com/office/drawing/2014/main" val="787893257"/>
                  </a:ext>
                </a:extLst>
              </a:tr>
              <a:tr h="1199415">
                <a:tc>
                  <a:txBody>
                    <a:bodyPr/>
                    <a:lstStyle/>
                    <a:p>
                      <a:pPr marL="0" indent="0">
                        <a:buFont typeface="Arial" panose="020B0604020202020204" pitchFamily="34" charset="0"/>
                        <a:buNone/>
                      </a:pPr>
                      <a:r>
                        <a:rPr lang="en-US" sz="1050" b="1" dirty="0">
                          <a:solidFill>
                            <a:schemeClr val="accent5">
                              <a:lumMod val="75000"/>
                            </a:schemeClr>
                          </a:solidFill>
                          <a:latin typeface="+mn-lt"/>
                        </a:rPr>
                        <a:t>Excess Cash</a:t>
                      </a:r>
                    </a:p>
                    <a:p>
                      <a:pPr marL="228600" indent="-228600">
                        <a:buFont typeface="+mj-lt"/>
                        <a:buAutoNum type="arabicPeriod"/>
                      </a:pPr>
                      <a:r>
                        <a:rPr lang="en-US" sz="1050" b="1" dirty="0">
                          <a:solidFill>
                            <a:schemeClr val="accent5">
                              <a:lumMod val="75000"/>
                            </a:schemeClr>
                          </a:solidFill>
                          <a:latin typeface="+mn-lt"/>
                        </a:rPr>
                        <a:t>Money Placement at Bank Indonesia IDR and Foreign Currency</a:t>
                      </a:r>
                    </a:p>
                    <a:p>
                      <a:pPr marL="228600" indent="-228600">
                        <a:buFont typeface="+mj-lt"/>
                        <a:buAutoNum type="arabicPeriod"/>
                      </a:pPr>
                      <a:r>
                        <a:rPr lang="en-US" sz="1050" b="1" dirty="0">
                          <a:solidFill>
                            <a:schemeClr val="accent5">
                              <a:lumMod val="75000"/>
                            </a:schemeClr>
                          </a:solidFill>
                          <a:latin typeface="+mn-lt"/>
                        </a:rPr>
                        <a:t>Optimization outside Bank Indonesia: </a:t>
                      </a:r>
                    </a:p>
                    <a:p>
                      <a:pPr marL="355600" marR="0" lvl="1" indent="-698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accent5">
                              <a:lumMod val="75000"/>
                            </a:schemeClr>
                          </a:solidFill>
                          <a:latin typeface="+mn-lt"/>
                        </a:rPr>
                        <a:t>Treasury Dealing Room (Placement at Commercial, </a:t>
                      </a:r>
                      <a:r>
                        <a:rPr lang="en-US" sz="1050" i="1" dirty="0">
                          <a:solidFill>
                            <a:schemeClr val="accent5">
                              <a:lumMod val="75000"/>
                            </a:schemeClr>
                          </a:solidFill>
                          <a:latin typeface="+mn-lt"/>
                        </a:rPr>
                        <a:t>Reverse Repo, Reverse Repo Sharia </a:t>
                      </a:r>
                      <a:r>
                        <a:rPr lang="en-US" sz="1050" dirty="0">
                          <a:solidFill>
                            <a:schemeClr val="accent5">
                              <a:lumMod val="75000"/>
                            </a:schemeClr>
                          </a:solidFill>
                          <a:latin typeface="+mn-lt"/>
                        </a:rPr>
                        <a:t>&amp; Bonds </a:t>
                      </a:r>
                      <a:r>
                        <a:rPr lang="en-US" sz="1050" i="1" dirty="0">
                          <a:solidFill>
                            <a:schemeClr val="accent5">
                              <a:lumMod val="75000"/>
                            </a:schemeClr>
                          </a:solidFill>
                          <a:latin typeface="+mn-lt"/>
                        </a:rPr>
                        <a:t>Outright</a:t>
                      </a:r>
                      <a:r>
                        <a:rPr lang="en-US" sz="1050" dirty="0">
                          <a:solidFill>
                            <a:schemeClr val="accent5">
                              <a:lumMod val="75000"/>
                            </a:schemeClr>
                          </a:solidFill>
                          <a:latin typeface="+mn-lt"/>
                        </a:rPr>
                        <a:t>) </a:t>
                      </a:r>
                    </a:p>
                    <a:p>
                      <a:pPr marL="355600" lvl="1" indent="-69850">
                        <a:buFont typeface="Arial" panose="020B0604020202020204" pitchFamily="34" charset="0"/>
                        <a:buChar char="•"/>
                      </a:pPr>
                      <a:r>
                        <a:rPr lang="en-US" sz="1050" dirty="0">
                          <a:solidFill>
                            <a:schemeClr val="accent5">
                              <a:lumMod val="75000"/>
                            </a:schemeClr>
                          </a:solidFill>
                          <a:latin typeface="+mn-lt"/>
                        </a:rPr>
                        <a:t>Special Account (Sharia) at Commercial and Sharia </a:t>
                      </a:r>
                    </a:p>
                    <a:p>
                      <a:pPr marL="355600" lvl="1" indent="-69850">
                        <a:buFont typeface="Arial" panose="020B0604020202020204" pitchFamily="34" charset="0"/>
                        <a:buChar char="•"/>
                      </a:pPr>
                      <a:r>
                        <a:rPr lang="en-US" sz="1050" i="1" dirty="0">
                          <a:solidFill>
                            <a:schemeClr val="accent5">
                              <a:lumMod val="75000"/>
                            </a:schemeClr>
                          </a:solidFill>
                          <a:latin typeface="+mn-lt"/>
                        </a:rPr>
                        <a:t>Treasury Notional Pooling  </a:t>
                      </a:r>
                      <a:r>
                        <a:rPr lang="en-US" sz="1050" dirty="0">
                          <a:solidFill>
                            <a:schemeClr val="accent5">
                              <a:lumMod val="75000"/>
                            </a:schemeClr>
                          </a:solidFill>
                          <a:latin typeface="+mn-lt"/>
                        </a:rPr>
                        <a:t>(</a:t>
                      </a:r>
                      <a:r>
                        <a:rPr lang="id-ID" sz="1050" dirty="0">
                          <a:solidFill>
                            <a:schemeClr val="accent5">
                              <a:lumMod val="75000"/>
                            </a:schemeClr>
                          </a:solidFill>
                          <a:latin typeface="+mn-lt"/>
                        </a:rPr>
                        <a:t>TNP)</a:t>
                      </a:r>
                      <a:endParaRPr lang="en-US" sz="1050" dirty="0">
                        <a:solidFill>
                          <a:schemeClr val="accent5">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285750" lvl="1" indent="-285750">
                        <a:buFont typeface="Arial" panose="020B0604020202020204" pitchFamily="34" charset="0"/>
                        <a:buNone/>
                      </a:pPr>
                      <a:r>
                        <a:rPr lang="en-US" sz="1050" b="1" i="0" dirty="0">
                          <a:solidFill>
                            <a:schemeClr val="accent5">
                              <a:lumMod val="75000"/>
                            </a:schemeClr>
                          </a:solidFill>
                          <a:latin typeface="+mn-lt"/>
                        </a:rPr>
                        <a:t>Cash Shortages</a:t>
                      </a:r>
                    </a:p>
                    <a:p>
                      <a:pPr marL="182563" lvl="1" indent="-182563">
                        <a:buFont typeface="+mj-lt"/>
                        <a:buAutoNum type="arabicPeriod"/>
                      </a:pPr>
                      <a:r>
                        <a:rPr lang="en-US" sz="1050" i="0" dirty="0">
                          <a:solidFill>
                            <a:schemeClr val="accent5">
                              <a:lumMod val="75000"/>
                            </a:schemeClr>
                          </a:solidFill>
                          <a:latin typeface="+mn-lt"/>
                        </a:rPr>
                        <a:t>Accumulated Budget Surplus (ABS) as bridging helps cash flow operations</a:t>
                      </a:r>
                    </a:p>
                    <a:p>
                      <a:pPr marL="182563" lvl="1" indent="-182563">
                        <a:buFont typeface="+mj-lt"/>
                        <a:buAutoNum type="arabicPeriod"/>
                      </a:pPr>
                      <a:r>
                        <a:rPr lang="en-US" sz="1050" i="0" dirty="0">
                          <a:solidFill>
                            <a:schemeClr val="accent5">
                              <a:lumMod val="75000"/>
                            </a:schemeClr>
                          </a:solidFill>
                          <a:latin typeface="+mn-lt"/>
                        </a:rPr>
                        <a:t>Withdrawal from Bank’s Placements</a:t>
                      </a:r>
                    </a:p>
                    <a:p>
                      <a:pPr marL="182563" lvl="1" indent="-182563">
                        <a:buFont typeface="+mj-lt"/>
                        <a:buAutoNum type="arabicPeriod"/>
                      </a:pPr>
                      <a:r>
                        <a:rPr lang="en-US" sz="1050" i="0" dirty="0">
                          <a:solidFill>
                            <a:schemeClr val="accent5">
                              <a:lumMod val="75000"/>
                            </a:schemeClr>
                          </a:solidFill>
                          <a:latin typeface="+mn-lt"/>
                        </a:rPr>
                        <a:t>Repo Transaction</a:t>
                      </a:r>
                    </a:p>
                    <a:p>
                      <a:pPr marL="182563" lvl="1" indent="-182563">
                        <a:buFont typeface="+mj-lt"/>
                        <a:buAutoNum type="arabicPeriod"/>
                      </a:pPr>
                      <a:r>
                        <a:rPr lang="en-US" sz="1050" i="0" dirty="0">
                          <a:solidFill>
                            <a:schemeClr val="accent5">
                              <a:lumMod val="75000"/>
                            </a:schemeClr>
                          </a:solidFill>
                          <a:latin typeface="+mn-lt"/>
                        </a:rPr>
                        <a:t>Bonds sales on the secondary market</a:t>
                      </a:r>
                    </a:p>
                    <a:p>
                      <a:pPr marL="182563" lvl="1" indent="-182563">
                        <a:buFont typeface="+mj-lt"/>
                        <a:buAutoNum type="arabicPeriod"/>
                      </a:pPr>
                      <a:r>
                        <a:rPr lang="en-US" sz="1050" i="0" dirty="0">
                          <a:solidFill>
                            <a:schemeClr val="accent5">
                              <a:lumMod val="75000"/>
                            </a:schemeClr>
                          </a:solidFill>
                          <a:latin typeface="+mn-lt"/>
                        </a:rPr>
                        <a:t>Treasury Bills issuance</a:t>
                      </a:r>
                    </a:p>
                    <a:p>
                      <a:pPr marL="182563" lvl="1" indent="-182563">
                        <a:buFont typeface="+mj-lt"/>
                        <a:buAutoNum type="arabicPeriod"/>
                      </a:pPr>
                      <a:r>
                        <a:rPr lang="en-US" sz="1050" i="0" dirty="0">
                          <a:solidFill>
                            <a:schemeClr val="accent5">
                              <a:lumMod val="75000"/>
                            </a:schemeClr>
                          </a:solidFill>
                          <a:latin typeface="+mn-lt"/>
                        </a:rPr>
                        <a:t>Withdrawal from Public Service Agency Surplus</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00522410"/>
                  </a:ext>
                </a:extLst>
              </a:tr>
              <a:tr h="229627">
                <a:tc gridSpan="2">
                  <a:txBody>
                    <a:bodyPr/>
                    <a:lstStyle/>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i="0" dirty="0">
                          <a:solidFill>
                            <a:srgbClr val="002060"/>
                          </a:solidFill>
                          <a:latin typeface="+mn-lt"/>
                        </a:rPr>
                        <a:t>Join KPI - </a:t>
                      </a:r>
                      <a:r>
                        <a:rPr kumimoji="0" lang="sv-SE" sz="1050" b="1" i="0" u="none" strike="noStrike" kern="1200" cap="none" spc="0" normalizeH="0" baseline="0" noProof="0" dirty="0">
                          <a:ln>
                            <a:noFill/>
                          </a:ln>
                          <a:solidFill>
                            <a:srgbClr val="002060"/>
                          </a:solidFill>
                          <a:effectLst/>
                          <a:uLnTx/>
                          <a:uFillTx/>
                          <a:latin typeface="+mn-lt"/>
                          <a:ea typeface="Tahoma" panose="020B0604030504040204" pitchFamily="34" charset="0"/>
                          <a:cs typeface="Tahoma" panose="020B0604030504040204" pitchFamily="34" charset="0"/>
                        </a:rPr>
                        <a:t>Optimization to Debt Interest Index </a:t>
                      </a:r>
                      <a:endParaRPr lang="en-US" sz="1050" b="1" i="0" dirty="0">
                        <a:solidFill>
                          <a:srgbClr val="002060"/>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ID"/>
                    </a:p>
                  </a:txBody>
                  <a:tcPr/>
                </a:tc>
                <a:extLst>
                  <a:ext uri="{0D108BD9-81ED-4DB2-BD59-A6C34878D82A}">
                    <a16:rowId xmlns:a16="http://schemas.microsoft.com/office/drawing/2014/main" val="1488461215"/>
                  </a:ext>
                </a:extLst>
              </a:tr>
              <a:tr h="229627">
                <a:tc gridSpan="2">
                  <a:txBody>
                    <a:bodyPr/>
                    <a:lstStyle/>
                    <a:p>
                      <a:pPr marL="177800" lvl="1" indent="-177800">
                        <a:buFont typeface="Arial" panose="020B0604020202020204" pitchFamily="34" charset="0"/>
                        <a:buChar char="•"/>
                      </a:pPr>
                      <a:r>
                        <a:rPr lang="en-US" sz="1050" b="1" i="0" dirty="0">
                          <a:solidFill>
                            <a:srgbClr val="002060"/>
                          </a:solidFill>
                          <a:latin typeface="+mn-lt"/>
                        </a:rPr>
                        <a:t>Develop credit risk scoring and limit for counterparty</a:t>
                      </a: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182563" lvl="1" indent="-182563">
                        <a:buFont typeface="+mj-lt"/>
                        <a:buAutoNum type="arabicPeriod"/>
                      </a:pPr>
                      <a:endParaRPr lang="en-US" sz="1100" i="0" dirty="0">
                        <a:solidFill>
                          <a:schemeClr val="accent5">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94417741"/>
                  </a:ext>
                </a:extLst>
              </a:tr>
              <a:tr h="390263">
                <a:tc gridSpan="2">
                  <a:txBody>
                    <a:bodyPr/>
                    <a:lstStyle/>
                    <a:p>
                      <a:pPr marL="171450" lvl="1" indent="-171450">
                        <a:buFont typeface="Arial" panose="020B0604020202020204" pitchFamily="34" charset="0"/>
                        <a:buChar char="•"/>
                      </a:pPr>
                      <a:r>
                        <a:rPr lang="en-US" sz="1050" b="1" i="0" dirty="0">
                          <a:solidFill>
                            <a:srgbClr val="002060"/>
                          </a:solidFill>
                          <a:latin typeface="+mn-lt"/>
                        </a:rPr>
                        <a:t>For Bonds Outright </a:t>
                      </a:r>
                      <a:r>
                        <a:rPr lang="en-US" sz="1050" b="1" i="0" dirty="0">
                          <a:solidFill>
                            <a:srgbClr val="002060"/>
                          </a:solidFill>
                          <a:latin typeface="+mn-lt"/>
                          <a:sym typeface="Wingdings" panose="05000000000000000000" pitchFamily="2" charset="2"/>
                        </a:rPr>
                        <a:t> </a:t>
                      </a:r>
                      <a:r>
                        <a:rPr lang="en-US" sz="1050" b="1" i="0" dirty="0">
                          <a:solidFill>
                            <a:srgbClr val="002060"/>
                          </a:solidFill>
                          <a:latin typeface="+mn-lt"/>
                        </a:rPr>
                        <a:t>Buy short term Bond &lt; 1 year with &lt;100 price</a:t>
                      </a:r>
                    </a:p>
                    <a:p>
                      <a:pPr marL="171450" lvl="1" indent="-171450">
                        <a:buFont typeface="Arial" panose="020B0604020202020204" pitchFamily="34" charset="0"/>
                        <a:buChar char="•"/>
                      </a:pPr>
                      <a:r>
                        <a:rPr lang="en-US" sz="1050" b="1" i="0" dirty="0">
                          <a:solidFill>
                            <a:srgbClr val="002060"/>
                          </a:solidFill>
                          <a:latin typeface="+mn-lt"/>
                        </a:rPr>
                        <a:t>For RR Transaction</a:t>
                      </a:r>
                      <a:r>
                        <a:rPr lang="en-US" sz="1050" b="1" i="0" dirty="0">
                          <a:solidFill>
                            <a:srgbClr val="002060"/>
                          </a:solidFill>
                          <a:latin typeface="+mn-lt"/>
                          <a:sym typeface="Wingdings" panose="05000000000000000000" pitchFamily="2" charset="2"/>
                        </a:rPr>
                        <a:t> Haircut implementation</a:t>
                      </a:r>
                      <a:endParaRPr lang="en-US" sz="1050" b="1" i="0" dirty="0">
                        <a:solidFill>
                          <a:srgbClr val="002060"/>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marL="182563" lvl="1" indent="-182563">
                        <a:buFont typeface="+mj-lt"/>
                        <a:buAutoNum type="arabicPeriod"/>
                      </a:pPr>
                      <a:endParaRPr lang="en-US" sz="1100" i="0" dirty="0">
                        <a:solidFill>
                          <a:schemeClr val="accent5">
                            <a:lumMod val="75000"/>
                          </a:schemeClr>
                        </a:solidFill>
                        <a:latin typeface="+mn-lt"/>
                      </a:endParaRPr>
                    </a:p>
                  </a:txBody>
                  <a:tcPr marL="36000" marR="36000" marT="36000" marB="36000">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84669588"/>
                  </a:ext>
                </a:extLst>
              </a:tr>
            </a:tbl>
          </a:graphicData>
        </a:graphic>
      </p:graphicFrame>
      <p:graphicFrame>
        <p:nvGraphicFramePr>
          <p:cNvPr id="17" name="Table 34">
            <a:extLst>
              <a:ext uri="{FF2B5EF4-FFF2-40B4-BE49-F238E27FC236}">
                <a16:creationId xmlns:a16="http://schemas.microsoft.com/office/drawing/2014/main" id="{0720F384-4C21-433B-8952-3127CAF2D670}"/>
              </a:ext>
            </a:extLst>
          </p:cNvPr>
          <p:cNvGraphicFramePr>
            <a:graphicFrameLocks noGrp="1"/>
          </p:cNvGraphicFramePr>
          <p:nvPr/>
        </p:nvGraphicFramePr>
        <p:xfrm>
          <a:off x="112814" y="1017150"/>
          <a:ext cx="1829132" cy="5835180"/>
        </p:xfrm>
        <a:graphic>
          <a:graphicData uri="http://schemas.openxmlformats.org/drawingml/2006/table">
            <a:tbl>
              <a:tblPr firstRow="1" bandRow="1">
                <a:tableStyleId>{5C22544A-7EE6-4342-B048-85BDC9FD1C3A}</a:tableStyleId>
              </a:tblPr>
              <a:tblGrid>
                <a:gridCol w="1829132">
                  <a:extLst>
                    <a:ext uri="{9D8B030D-6E8A-4147-A177-3AD203B41FA5}">
                      <a16:colId xmlns:a16="http://schemas.microsoft.com/office/drawing/2014/main" val="2004085625"/>
                    </a:ext>
                  </a:extLst>
                </a:gridCol>
              </a:tblGrid>
              <a:tr h="1021200">
                <a:tc>
                  <a:txBody>
                    <a:bodyPr/>
                    <a:lstStyle/>
                    <a:p>
                      <a:pPr marL="176213" marR="0" lvl="0" indent="-176213" algn="l" defTabSz="914400" rtl="0" eaLnBrk="1" fontAlgn="auto" latinLnBrk="0" hangingPunct="1">
                        <a:lnSpc>
                          <a:spcPct val="100000"/>
                        </a:lnSpc>
                        <a:spcBef>
                          <a:spcPts val="0"/>
                        </a:spcBef>
                        <a:spcAft>
                          <a:spcPts val="0"/>
                        </a:spcAft>
                        <a:buClrTx/>
                        <a:buSzTx/>
                        <a:buFont typeface="+mj-lt"/>
                        <a:buAutoNum type="arabicPeriod"/>
                        <a:tabLst/>
                        <a:defRPr/>
                      </a:pPr>
                      <a:r>
                        <a:rPr lang="en-US" sz="1100" b="1" dirty="0">
                          <a:solidFill>
                            <a:schemeClr val="bg1"/>
                          </a:solidFill>
                        </a:rPr>
                        <a:t>Unconsolidated Accounts, </a:t>
                      </a:r>
                    </a:p>
                    <a:p>
                      <a:pPr marL="176213" marR="0" lvl="0" indent="-176213" algn="l" defTabSz="914400" rtl="0" eaLnBrk="1" fontAlgn="auto" latinLnBrk="0" hangingPunct="1">
                        <a:lnSpc>
                          <a:spcPct val="100000"/>
                        </a:lnSpc>
                        <a:spcBef>
                          <a:spcPts val="0"/>
                        </a:spcBef>
                        <a:spcAft>
                          <a:spcPts val="0"/>
                        </a:spcAft>
                        <a:buClrTx/>
                        <a:buSzTx/>
                        <a:buFont typeface="+mj-lt"/>
                        <a:buAutoNum type="arabicPeriod"/>
                        <a:tabLst/>
                        <a:defRPr/>
                      </a:pPr>
                      <a:r>
                        <a:rPr lang="en-US" sz="1100" b="1" dirty="0">
                          <a:solidFill>
                            <a:schemeClr val="bg1"/>
                          </a:solidFill>
                        </a:rPr>
                        <a:t>Ineffective and inefficient revenue and expenditure mechanisms</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54110305"/>
                  </a:ext>
                </a:extLst>
              </a:tr>
              <a:tr h="1712005">
                <a:tc>
                  <a:txBody>
                    <a:bodyPr/>
                    <a:lstStyle/>
                    <a:p>
                      <a:pPr marL="0" indent="0" algn="ctr">
                        <a:buFont typeface="Arial" panose="020B0604020202020204" pitchFamily="34" charset="0"/>
                        <a:buNone/>
                      </a:pPr>
                      <a:r>
                        <a:rPr lang="en-US" sz="1100" b="1" kern="1200" dirty="0">
                          <a:solidFill>
                            <a:schemeClr val="bg1"/>
                          </a:solidFill>
                          <a:latin typeface="+mn-lt"/>
                          <a:ea typeface="+mn-ea"/>
                          <a:cs typeface="+mn-cs"/>
                        </a:rPr>
                        <a:t>Cash Mismatch </a:t>
                      </a:r>
                      <a:endParaRPr lang="en-ID" sz="1100" b="1" kern="1200" dirty="0">
                        <a:solidFill>
                          <a:schemeClr val="bg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358630107"/>
                  </a:ext>
                </a:extLst>
              </a:tr>
              <a:tr h="31019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Cost Inefficiency</a:t>
                      </a:r>
                      <a:endParaRPr lang="en-ID" sz="1100" b="1" kern="1200" dirty="0">
                        <a:solidFill>
                          <a:schemeClr val="bg1"/>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246029923"/>
                  </a:ext>
                </a:extLst>
              </a:tr>
            </a:tbl>
          </a:graphicData>
        </a:graphic>
      </p:graphicFrame>
      <p:graphicFrame>
        <p:nvGraphicFramePr>
          <p:cNvPr id="2" name="Table 34">
            <a:extLst>
              <a:ext uri="{FF2B5EF4-FFF2-40B4-BE49-F238E27FC236}">
                <a16:creationId xmlns:a16="http://schemas.microsoft.com/office/drawing/2014/main" id="{F9C4BA66-CD8D-FE87-549F-9E183568AEE8}"/>
              </a:ext>
            </a:extLst>
          </p:cNvPr>
          <p:cNvGraphicFramePr>
            <a:graphicFrameLocks noGrp="1"/>
          </p:cNvGraphicFramePr>
          <p:nvPr/>
        </p:nvGraphicFramePr>
        <p:xfrm>
          <a:off x="1941946" y="1017150"/>
          <a:ext cx="995218" cy="5821800"/>
        </p:xfrm>
        <a:graphic>
          <a:graphicData uri="http://schemas.openxmlformats.org/drawingml/2006/table">
            <a:tbl>
              <a:tblPr firstRow="1" bandRow="1">
                <a:tableStyleId>{5C22544A-7EE6-4342-B048-85BDC9FD1C3A}</a:tableStyleId>
              </a:tblPr>
              <a:tblGrid>
                <a:gridCol w="995218">
                  <a:extLst>
                    <a:ext uri="{9D8B030D-6E8A-4147-A177-3AD203B41FA5}">
                      <a16:colId xmlns:a16="http://schemas.microsoft.com/office/drawing/2014/main" val="2004085625"/>
                    </a:ext>
                  </a:extLst>
                </a:gridCol>
              </a:tblGrid>
              <a:tr h="102755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100" b="1" dirty="0">
                          <a:solidFill>
                            <a:srgbClr val="FFFF00"/>
                          </a:solidFill>
                        </a:rPr>
                        <a:t>Operational Risk</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54110305"/>
                  </a:ext>
                </a:extLst>
              </a:tr>
              <a:tr h="464230">
                <a:tc>
                  <a:txBody>
                    <a:bodyPr/>
                    <a:lstStyle/>
                    <a:p>
                      <a:pPr marL="0" indent="0" algn="ctr">
                        <a:buFont typeface="Arial" panose="020B0604020202020204" pitchFamily="34" charset="0"/>
                        <a:buNone/>
                      </a:pPr>
                      <a:r>
                        <a:rPr lang="en-US" sz="1100" b="1" kern="1200" dirty="0">
                          <a:solidFill>
                            <a:srgbClr val="FFFF00"/>
                          </a:solidFill>
                          <a:latin typeface="+mn-lt"/>
                          <a:ea typeface="+mn-ea"/>
                          <a:cs typeface="+mn-cs"/>
                        </a:rPr>
                        <a:t>Operational Risk</a:t>
                      </a: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358630107"/>
                  </a:ext>
                </a:extLst>
              </a:tr>
              <a:tr h="123825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rgbClr val="FFFF00"/>
                          </a:solidFill>
                          <a:latin typeface="+mn-lt"/>
                          <a:ea typeface="+mn-ea"/>
                          <a:cs typeface="+mn-cs"/>
                        </a:rPr>
                        <a:t>Liquidity Risk</a:t>
                      </a:r>
                    </a:p>
                    <a:p>
                      <a:pPr marL="0" indent="0" algn="ctr">
                        <a:buFont typeface="Arial" panose="020B0604020202020204" pitchFamily="34" charset="0"/>
                        <a:buNone/>
                      </a:pP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4237182891"/>
                  </a:ext>
                </a:extLst>
              </a:tr>
              <a:tr h="819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00"/>
                          </a:solidFill>
                          <a:latin typeface="+mn-lt"/>
                        </a:rPr>
                        <a:t>Operational Risk</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246029923"/>
                  </a:ext>
                </a:extLst>
              </a:tr>
              <a:tr h="1708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00"/>
                          </a:solidFill>
                          <a:latin typeface="+mn-lt"/>
                        </a:rPr>
                        <a:t>Funding and Liquidity Risk</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16723252"/>
                  </a:ext>
                </a:extLst>
              </a:tr>
              <a:tr h="238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00"/>
                          </a:solidFill>
                          <a:latin typeface="+mn-lt"/>
                        </a:rPr>
                        <a:t>Credit Risk</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532614425"/>
                  </a:ext>
                </a:extLst>
              </a:tr>
              <a:tr h="324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FF00"/>
                          </a:solidFill>
                          <a:latin typeface="+mn-lt"/>
                        </a:rPr>
                        <a:t>Market Risk</a:t>
                      </a:r>
                      <a:endParaRPr lang="en-US" sz="1100" b="1" kern="1200" dirty="0">
                        <a:solidFill>
                          <a:srgbClr val="FFFF00"/>
                        </a:solidFill>
                        <a:latin typeface="+mn-lt"/>
                        <a:ea typeface="+mn-ea"/>
                        <a:cs typeface="+mn-cs"/>
                      </a:endParaRPr>
                    </a:p>
                  </a:txBody>
                  <a:tcPr marL="108000" marR="36000" marT="36000" marB="3600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151308027"/>
                  </a:ext>
                </a:extLst>
              </a:tr>
            </a:tbl>
          </a:graphicData>
        </a:graphic>
      </p:graphicFrame>
      <p:sp>
        <p:nvSpPr>
          <p:cNvPr id="3" name="Content Placeholder 2">
            <a:extLst>
              <a:ext uri="{FF2B5EF4-FFF2-40B4-BE49-F238E27FC236}">
                <a16:creationId xmlns:a16="http://schemas.microsoft.com/office/drawing/2014/main" id="{4FB20A61-F641-6E44-D564-FBB5E2C71A32}"/>
              </a:ext>
            </a:extLst>
          </p:cNvPr>
          <p:cNvSpPr txBox="1">
            <a:spLocks/>
          </p:cNvSpPr>
          <p:nvPr/>
        </p:nvSpPr>
        <p:spPr>
          <a:xfrm>
            <a:off x="112813" y="779895"/>
            <a:ext cx="2824350" cy="231487"/>
          </a:xfrm>
          <a:prstGeom prst="rect">
            <a:avLst/>
          </a:prstGeom>
          <a:solidFill>
            <a:srgbClr val="002060"/>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RISKS</a:t>
            </a:r>
            <a:endParaRPr kumimoji="0" lang="en-ID"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4C80D235-D36E-65E1-A93E-0212EBF301EA}"/>
              </a:ext>
            </a:extLst>
          </p:cNvPr>
          <p:cNvSpPr txBox="1">
            <a:spLocks/>
          </p:cNvSpPr>
          <p:nvPr/>
        </p:nvSpPr>
        <p:spPr>
          <a:xfrm>
            <a:off x="2923310" y="779895"/>
            <a:ext cx="9128169" cy="231487"/>
          </a:xfrm>
          <a:prstGeom prst="rect">
            <a:avLst/>
          </a:prstGeom>
          <a:solidFill>
            <a:srgbClr val="002060"/>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MITIGATIONS</a:t>
            </a:r>
            <a:endParaRPr kumimoji="0" lang="en-ID"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63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C748-50BD-4B6A-88BC-816D71B7FA1B}"/>
              </a:ext>
            </a:extLst>
          </p:cNvPr>
          <p:cNvSpPr>
            <a:spLocks noGrp="1"/>
          </p:cNvSpPr>
          <p:nvPr>
            <p:ph type="title"/>
          </p:nvPr>
        </p:nvSpPr>
        <p:spPr/>
        <p:txBody>
          <a:bodyPr/>
          <a:lstStyle/>
          <a:p>
            <a:r>
              <a:rPr lang="en-US" dirty="0"/>
              <a:t>CASH MANAGEMENT PROTOCOL</a:t>
            </a:r>
            <a:endParaRPr lang="en-ID" dirty="0"/>
          </a:p>
        </p:txBody>
      </p:sp>
      <p:sp>
        <p:nvSpPr>
          <p:cNvPr id="3" name="Slide Number Placeholder 2">
            <a:extLst>
              <a:ext uri="{FF2B5EF4-FFF2-40B4-BE49-F238E27FC236}">
                <a16:creationId xmlns:a16="http://schemas.microsoft.com/office/drawing/2014/main" id="{92D05B10-5784-4BF2-922C-04D7F44C07D0}"/>
              </a:ext>
            </a:extLst>
          </p:cNvPr>
          <p:cNvSpPr>
            <a:spLocks noGrp="1"/>
          </p:cNvSpPr>
          <p:nvPr>
            <p:ph type="sldNum" sz="quarter" idx="12"/>
          </p:nvPr>
        </p:nvSpPr>
        <p:spPr/>
        <p:txBody>
          <a:bodyPr/>
          <a:lstStyle/>
          <a:p>
            <a:fld id="{C67A9826-C85A-43BB-9A4D-2C608D6018A0}" type="slidenum">
              <a:rPr lang="en-US" b="1" smtClean="0"/>
              <a:pPr/>
              <a:t>12</a:t>
            </a:fld>
            <a:endParaRPr lang="en-US" b="1"/>
          </a:p>
        </p:txBody>
      </p:sp>
      <p:grpSp>
        <p:nvGrpSpPr>
          <p:cNvPr id="4" name="Group 3">
            <a:extLst>
              <a:ext uri="{FF2B5EF4-FFF2-40B4-BE49-F238E27FC236}">
                <a16:creationId xmlns:a16="http://schemas.microsoft.com/office/drawing/2014/main" id="{44D44F6A-E077-4E80-B9E0-E341C43D15C2}"/>
              </a:ext>
            </a:extLst>
          </p:cNvPr>
          <p:cNvGrpSpPr/>
          <p:nvPr/>
        </p:nvGrpSpPr>
        <p:grpSpPr>
          <a:xfrm>
            <a:off x="215218" y="1299587"/>
            <a:ext cx="8282004" cy="4428591"/>
            <a:chOff x="1851508" y="834369"/>
            <a:chExt cx="8282004" cy="4428591"/>
          </a:xfrm>
        </p:grpSpPr>
        <p:sp>
          <p:nvSpPr>
            <p:cNvPr id="5" name="Rectangle 4">
              <a:extLst>
                <a:ext uri="{FF2B5EF4-FFF2-40B4-BE49-F238E27FC236}">
                  <a16:creationId xmlns:a16="http://schemas.microsoft.com/office/drawing/2014/main" id="{F07EC771-0F66-4AF4-9CDB-B6D4E5065713}"/>
                </a:ext>
              </a:extLst>
            </p:cNvPr>
            <p:cNvSpPr/>
            <p:nvPr/>
          </p:nvSpPr>
          <p:spPr>
            <a:xfrm>
              <a:off x="2789992" y="1041351"/>
              <a:ext cx="5213471" cy="420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2455DCF0-C782-43AB-88D4-880454BAFF36}"/>
                </a:ext>
              </a:extLst>
            </p:cNvPr>
            <p:cNvSpPr/>
            <p:nvPr/>
          </p:nvSpPr>
          <p:spPr>
            <a:xfrm>
              <a:off x="2789992" y="2335261"/>
              <a:ext cx="5213471" cy="420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a:extLst>
                <a:ext uri="{FF2B5EF4-FFF2-40B4-BE49-F238E27FC236}">
                  <a16:creationId xmlns:a16="http://schemas.microsoft.com/office/drawing/2014/main" id="{552B2B8E-5D0D-445D-AF8C-EB6166BC7DFD}"/>
                </a:ext>
              </a:extLst>
            </p:cNvPr>
            <p:cNvSpPr/>
            <p:nvPr/>
          </p:nvSpPr>
          <p:spPr>
            <a:xfrm>
              <a:off x="2787740" y="1551132"/>
              <a:ext cx="5213471" cy="7105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Connector 7">
              <a:extLst>
                <a:ext uri="{FF2B5EF4-FFF2-40B4-BE49-F238E27FC236}">
                  <a16:creationId xmlns:a16="http://schemas.microsoft.com/office/drawing/2014/main" id="{09E14EFF-7B9C-4C1E-BB3D-E34318516167}"/>
                </a:ext>
              </a:extLst>
            </p:cNvPr>
            <p:cNvCxnSpPr/>
            <p:nvPr/>
          </p:nvCxnSpPr>
          <p:spPr>
            <a:xfrm flipV="1">
              <a:off x="2283556" y="942480"/>
              <a:ext cx="0" cy="4320480"/>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8">
              <a:extLst>
                <a:ext uri="{FF2B5EF4-FFF2-40B4-BE49-F238E27FC236}">
                  <a16:creationId xmlns:a16="http://schemas.microsoft.com/office/drawing/2014/main" id="{8C38F42D-048B-4871-B17D-8DDAC28D68B1}"/>
                </a:ext>
              </a:extLst>
            </p:cNvPr>
            <p:cNvSpPr/>
            <p:nvPr/>
          </p:nvSpPr>
          <p:spPr>
            <a:xfrm>
              <a:off x="1851508" y="942480"/>
              <a:ext cx="360040" cy="4320480"/>
            </a:xfrm>
            <a:prstGeom prst="rect">
              <a:avLst/>
            </a:prstGeom>
            <a:solidFill>
              <a:srgbClr val="FF6600"/>
            </a:solidFill>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b="1" dirty="0"/>
                <a:t>125 </a:t>
              </a:r>
              <a:endParaRPr lang="id-ID" b="1" dirty="0"/>
            </a:p>
          </p:txBody>
        </p:sp>
        <p:sp>
          <p:nvSpPr>
            <p:cNvPr id="10" name="TextBox 9">
              <a:extLst>
                <a:ext uri="{FF2B5EF4-FFF2-40B4-BE49-F238E27FC236}">
                  <a16:creationId xmlns:a16="http://schemas.microsoft.com/office/drawing/2014/main" id="{AA7DA3D1-5282-43B7-BACE-3F28D2C2A474}"/>
                </a:ext>
              </a:extLst>
            </p:cNvPr>
            <p:cNvSpPr txBox="1"/>
            <p:nvPr/>
          </p:nvSpPr>
          <p:spPr>
            <a:xfrm>
              <a:off x="2311360" y="834369"/>
              <a:ext cx="482824"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a:t>
              </a:r>
              <a:r>
                <a:rPr lang="en-US" sz="1400" dirty="0">
                  <a:solidFill>
                    <a:srgbClr val="002060"/>
                  </a:solidFill>
                  <a:latin typeface="Arial" panose="020B0604020202020204" pitchFamily="34" charset="0"/>
                  <a:cs typeface="Arial" panose="020B0604020202020204" pitchFamily="34" charset="0"/>
                </a:rPr>
                <a:t>25</a:t>
              </a:r>
              <a:endParaRPr lang="id-ID" sz="1400" dirty="0">
                <a:solidFill>
                  <a:srgbClr val="002060"/>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98649326-7D0A-4486-A823-FA2287734F1B}"/>
                </a:ext>
              </a:extLst>
            </p:cNvPr>
            <p:cNvSpPr/>
            <p:nvPr/>
          </p:nvSpPr>
          <p:spPr>
            <a:xfrm>
              <a:off x="2224984" y="942480"/>
              <a:ext cx="144016" cy="144016"/>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sp>
          <p:nvSpPr>
            <p:cNvPr id="12" name="TextBox 11">
              <a:extLst>
                <a:ext uri="{FF2B5EF4-FFF2-40B4-BE49-F238E27FC236}">
                  <a16:creationId xmlns:a16="http://schemas.microsoft.com/office/drawing/2014/main" id="{20821FA6-DB31-4E7D-9DF7-9EB688DE45FE}"/>
                </a:ext>
              </a:extLst>
            </p:cNvPr>
            <p:cNvSpPr txBox="1"/>
            <p:nvPr/>
          </p:nvSpPr>
          <p:spPr>
            <a:xfrm>
              <a:off x="2423592" y="3462761"/>
              <a:ext cx="38343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50</a:t>
              </a:r>
            </a:p>
          </p:txBody>
        </p:sp>
        <p:sp>
          <p:nvSpPr>
            <p:cNvPr id="13" name="TextBox 12">
              <a:extLst>
                <a:ext uri="{FF2B5EF4-FFF2-40B4-BE49-F238E27FC236}">
                  <a16:creationId xmlns:a16="http://schemas.microsoft.com/office/drawing/2014/main" id="{8BFCF048-A6B8-4CA3-9E1B-560BD76F8CA1}"/>
                </a:ext>
              </a:extLst>
            </p:cNvPr>
            <p:cNvSpPr txBox="1"/>
            <p:nvPr/>
          </p:nvSpPr>
          <p:spPr>
            <a:xfrm>
              <a:off x="2386429" y="2611368"/>
              <a:ext cx="38343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7</a:t>
              </a:r>
              <a:r>
                <a:rPr lang="en-US" sz="1400" dirty="0">
                  <a:solidFill>
                    <a:srgbClr val="002060"/>
                  </a:solidFill>
                  <a:latin typeface="Arial" panose="020B0604020202020204" pitchFamily="34" charset="0"/>
                  <a:cs typeface="Arial" panose="020B0604020202020204" pitchFamily="34" charset="0"/>
                </a:rPr>
                <a:t>5</a:t>
              </a:r>
              <a:endParaRPr lang="id-ID" sz="14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D726F01-4FA9-4E49-9230-94CAD584DB1C}"/>
                </a:ext>
              </a:extLst>
            </p:cNvPr>
            <p:cNvSpPr txBox="1"/>
            <p:nvPr/>
          </p:nvSpPr>
          <p:spPr>
            <a:xfrm>
              <a:off x="2339814" y="1742013"/>
              <a:ext cx="482824"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10</a:t>
              </a:r>
              <a:r>
                <a:rPr lang="en-US" sz="1400" dirty="0">
                  <a:solidFill>
                    <a:srgbClr val="002060"/>
                  </a:solidFill>
                  <a:latin typeface="Arial" panose="020B0604020202020204" pitchFamily="34" charset="0"/>
                  <a:cs typeface="Arial" panose="020B0604020202020204" pitchFamily="34" charset="0"/>
                </a:rPr>
                <a:t>0</a:t>
              </a:r>
              <a:endParaRPr lang="id-ID" sz="1400" dirty="0">
                <a:solidFill>
                  <a:srgbClr val="002060"/>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784D293E-036D-40FB-A74B-BAA8171CAB26}"/>
                </a:ext>
              </a:extLst>
            </p:cNvPr>
            <p:cNvSpPr/>
            <p:nvPr/>
          </p:nvSpPr>
          <p:spPr>
            <a:xfrm>
              <a:off x="2234864" y="1823992"/>
              <a:ext cx="144016" cy="144016"/>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id="{BEF98E8D-CFE9-4D45-AD6E-79E4E1CDD9BC}"/>
                </a:ext>
              </a:extLst>
            </p:cNvPr>
            <p:cNvSpPr/>
            <p:nvPr/>
          </p:nvSpPr>
          <p:spPr>
            <a:xfrm>
              <a:off x="2221216" y="2657024"/>
              <a:ext cx="144016" cy="144016"/>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8C0FFEEF-DF03-44A0-9DA1-322BE55CC1DC}"/>
                </a:ext>
              </a:extLst>
            </p:cNvPr>
            <p:cNvSpPr/>
            <p:nvPr/>
          </p:nvSpPr>
          <p:spPr>
            <a:xfrm>
              <a:off x="2221216" y="3521120"/>
              <a:ext cx="144016" cy="144016"/>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a:p>
          </p:txBody>
        </p:sp>
        <p:cxnSp>
          <p:nvCxnSpPr>
            <p:cNvPr id="18" name="Straight Connector 17">
              <a:extLst>
                <a:ext uri="{FF2B5EF4-FFF2-40B4-BE49-F238E27FC236}">
                  <a16:creationId xmlns:a16="http://schemas.microsoft.com/office/drawing/2014/main" id="{FF8A5971-4F20-4054-B85E-244A7795534E}"/>
                </a:ext>
              </a:extLst>
            </p:cNvPr>
            <p:cNvCxnSpPr/>
            <p:nvPr/>
          </p:nvCxnSpPr>
          <p:spPr>
            <a:xfrm flipV="1">
              <a:off x="2822638" y="1895901"/>
              <a:ext cx="5217578" cy="1"/>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8432C869-0AC6-4F83-8DDD-425ECCF175BE}"/>
                </a:ext>
              </a:extLst>
            </p:cNvPr>
            <p:cNvCxnSpPr/>
            <p:nvPr/>
          </p:nvCxnSpPr>
          <p:spPr>
            <a:xfrm flipV="1">
              <a:off x="2823604" y="986212"/>
              <a:ext cx="5217578" cy="1"/>
            </a:xfrm>
            <a:prstGeom prst="line">
              <a:avLst/>
            </a:prstGeom>
            <a:ln>
              <a:solidFill>
                <a:srgbClr val="002060"/>
              </a:solidFill>
              <a:prstDash val="dash"/>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F708AE86-C163-4365-BD1B-DD4B1B4C461B}"/>
                </a:ext>
              </a:extLst>
            </p:cNvPr>
            <p:cNvCxnSpPr/>
            <p:nvPr/>
          </p:nvCxnSpPr>
          <p:spPr>
            <a:xfrm flipV="1">
              <a:off x="2719499" y="2778262"/>
              <a:ext cx="5217578" cy="1"/>
            </a:xfrm>
            <a:prstGeom prst="line">
              <a:avLst/>
            </a:prstGeom>
            <a:ln>
              <a:solidFill>
                <a:srgbClr val="002060"/>
              </a:solidFill>
              <a:prstDash val="dash"/>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C5A8956A-E3F8-43EE-9376-25EB2747E797}"/>
                </a:ext>
              </a:extLst>
            </p:cNvPr>
            <p:cNvSpPr txBox="1"/>
            <p:nvPr/>
          </p:nvSpPr>
          <p:spPr>
            <a:xfrm>
              <a:off x="2323122" y="2129456"/>
              <a:ext cx="532518"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87,5</a:t>
              </a:r>
              <a:endParaRPr lang="id-ID" sz="1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3616142-F4A1-44CB-914F-30A78ED34C2E}"/>
                </a:ext>
              </a:extLst>
            </p:cNvPr>
            <p:cNvSpPr txBox="1"/>
            <p:nvPr/>
          </p:nvSpPr>
          <p:spPr>
            <a:xfrm>
              <a:off x="2241393" y="1377347"/>
              <a:ext cx="618567"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a:t>
              </a:r>
              <a:r>
                <a:rPr lang="en-US" sz="1400" dirty="0">
                  <a:solidFill>
                    <a:srgbClr val="002060"/>
                  </a:solidFill>
                  <a:latin typeface="Arial" panose="020B0604020202020204" pitchFamily="34" charset="0"/>
                  <a:cs typeface="Arial" panose="020B0604020202020204" pitchFamily="34" charset="0"/>
                </a:rPr>
                <a:t>12,5</a:t>
              </a:r>
              <a:endParaRPr lang="id-ID" sz="1400" dirty="0">
                <a:solidFill>
                  <a:srgbClr val="002060"/>
                </a:solidFill>
                <a:latin typeface="Arial" panose="020B0604020202020204" pitchFamily="34" charset="0"/>
                <a:cs typeface="Arial" panose="020B0604020202020204" pitchFamily="34" charset="0"/>
              </a:endParaRPr>
            </a:p>
          </p:txBody>
        </p:sp>
        <p:sp>
          <p:nvSpPr>
            <p:cNvPr id="23" name="Freeform 23">
              <a:extLst>
                <a:ext uri="{FF2B5EF4-FFF2-40B4-BE49-F238E27FC236}">
                  <a16:creationId xmlns:a16="http://schemas.microsoft.com/office/drawing/2014/main" id="{2D0E87D1-6549-4210-A7F3-84103C605FA0}"/>
                </a:ext>
              </a:extLst>
            </p:cNvPr>
            <p:cNvSpPr/>
            <p:nvPr/>
          </p:nvSpPr>
          <p:spPr>
            <a:xfrm>
              <a:off x="2847833" y="1041420"/>
              <a:ext cx="4558352" cy="1719044"/>
            </a:xfrm>
            <a:custGeom>
              <a:avLst/>
              <a:gdLst>
                <a:gd name="connsiteX0" fmla="*/ 0 w 4558352"/>
                <a:gd name="connsiteY0" fmla="*/ 845577 h 1719044"/>
                <a:gd name="connsiteX1" fmla="*/ 859809 w 4558352"/>
                <a:gd name="connsiteY1" fmla="*/ 40360 h 1719044"/>
                <a:gd name="connsiteX2" fmla="*/ 2129051 w 4558352"/>
                <a:gd name="connsiteY2" fmla="*/ 1719034 h 1719044"/>
                <a:gd name="connsiteX3" fmla="*/ 3630304 w 4558352"/>
                <a:gd name="connsiteY3" fmla="*/ 13064 h 1719044"/>
                <a:gd name="connsiteX4" fmla="*/ 4544704 w 4558352"/>
                <a:gd name="connsiteY4" fmla="*/ 886521 h 1719044"/>
                <a:gd name="connsiteX5" fmla="*/ 4544704 w 4558352"/>
                <a:gd name="connsiteY5" fmla="*/ 886521 h 1719044"/>
                <a:gd name="connsiteX6" fmla="*/ 4558352 w 4558352"/>
                <a:gd name="connsiteY6" fmla="*/ 900169 h 1719044"/>
                <a:gd name="connsiteX7" fmla="*/ 4558352 w 4558352"/>
                <a:gd name="connsiteY7" fmla="*/ 900169 h 171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8352" h="1719044">
                  <a:moveTo>
                    <a:pt x="0" y="845577"/>
                  </a:moveTo>
                  <a:cubicBezTo>
                    <a:pt x="252483" y="370180"/>
                    <a:pt x="504967" y="-105216"/>
                    <a:pt x="859809" y="40360"/>
                  </a:cubicBezTo>
                  <a:cubicBezTo>
                    <a:pt x="1214651" y="185936"/>
                    <a:pt x="1667302" y="1723583"/>
                    <a:pt x="2129051" y="1719034"/>
                  </a:cubicBezTo>
                  <a:cubicBezTo>
                    <a:pt x="2590800" y="1714485"/>
                    <a:pt x="3227695" y="151816"/>
                    <a:pt x="3630304" y="13064"/>
                  </a:cubicBezTo>
                  <a:cubicBezTo>
                    <a:pt x="4032913" y="-125688"/>
                    <a:pt x="4544704" y="886521"/>
                    <a:pt x="4544704" y="886521"/>
                  </a:cubicBezTo>
                  <a:lnTo>
                    <a:pt x="4544704" y="886521"/>
                  </a:lnTo>
                  <a:lnTo>
                    <a:pt x="4558352" y="900169"/>
                  </a:lnTo>
                  <a:lnTo>
                    <a:pt x="4558352" y="9001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4" name="Straight Connector 23">
              <a:extLst>
                <a:ext uri="{FF2B5EF4-FFF2-40B4-BE49-F238E27FC236}">
                  <a16:creationId xmlns:a16="http://schemas.microsoft.com/office/drawing/2014/main" id="{661A6BF7-9B11-4A61-947F-29766F882324}"/>
                </a:ext>
              </a:extLst>
            </p:cNvPr>
            <p:cNvCxnSpPr/>
            <p:nvPr/>
          </p:nvCxnSpPr>
          <p:spPr>
            <a:xfrm flipV="1">
              <a:off x="2723334" y="3606776"/>
              <a:ext cx="5217578" cy="1"/>
            </a:xfrm>
            <a:prstGeom prst="line">
              <a:avLst/>
            </a:prstGeom>
            <a:ln>
              <a:solidFill>
                <a:srgbClr val="FF0000"/>
              </a:solidFill>
              <a:prstDash val="dash"/>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13662718-D565-41B1-AF70-0ED151E18E51}"/>
                </a:ext>
              </a:extLst>
            </p:cNvPr>
            <p:cNvCxnSpPr/>
            <p:nvPr/>
          </p:nvCxnSpPr>
          <p:spPr>
            <a:xfrm flipV="1">
              <a:off x="2787739" y="2298525"/>
              <a:ext cx="5217578" cy="1"/>
            </a:xfrm>
            <a:prstGeom prst="line">
              <a:avLst/>
            </a:prstGeom>
            <a:ln w="25400">
              <a:solidFill>
                <a:srgbClr val="0070C0"/>
              </a:solidFill>
              <a:prstDash val="sysDash"/>
            </a:ln>
          </p:spPr>
          <p:style>
            <a:lnRef idx="3">
              <a:schemeClr val="accent3"/>
            </a:lnRef>
            <a:fillRef idx="0">
              <a:schemeClr val="accent3"/>
            </a:fillRef>
            <a:effectRef idx="2">
              <a:schemeClr val="accent3"/>
            </a:effectRef>
            <a:fontRef idx="minor">
              <a:schemeClr val="tx1"/>
            </a:fontRef>
          </p:style>
        </p:cxnSp>
        <p:cxnSp>
          <p:nvCxnSpPr>
            <p:cNvPr id="26" name="Straight Connector 25">
              <a:extLst>
                <a:ext uri="{FF2B5EF4-FFF2-40B4-BE49-F238E27FC236}">
                  <a16:creationId xmlns:a16="http://schemas.microsoft.com/office/drawing/2014/main" id="{6EC1D232-1A4B-4097-81D5-2E3880A82FF0}"/>
                </a:ext>
              </a:extLst>
            </p:cNvPr>
            <p:cNvCxnSpPr/>
            <p:nvPr/>
          </p:nvCxnSpPr>
          <p:spPr>
            <a:xfrm flipV="1">
              <a:off x="2783632" y="1504897"/>
              <a:ext cx="5217578" cy="1"/>
            </a:xfrm>
            <a:prstGeom prst="line">
              <a:avLst/>
            </a:prstGeom>
            <a:ln w="25400">
              <a:solidFill>
                <a:srgbClr val="0070C0"/>
              </a:solidFill>
              <a:prstDash val="sysDash"/>
            </a:ln>
          </p:spPr>
          <p:style>
            <a:lnRef idx="3">
              <a:schemeClr val="accent3"/>
            </a:lnRef>
            <a:fillRef idx="0">
              <a:schemeClr val="accent3"/>
            </a:fillRef>
            <a:effectRef idx="2">
              <a:schemeClr val="accent3"/>
            </a:effectRef>
            <a:fontRef idx="minor">
              <a:schemeClr val="tx1"/>
            </a:fontRef>
          </p:style>
        </p:cxnSp>
        <p:sp>
          <p:nvSpPr>
            <p:cNvPr id="27" name="Rectangle 26">
              <a:extLst>
                <a:ext uri="{FF2B5EF4-FFF2-40B4-BE49-F238E27FC236}">
                  <a16:creationId xmlns:a16="http://schemas.microsoft.com/office/drawing/2014/main" id="{389A5592-6022-4937-93AF-8B20282AF6F2}"/>
                </a:ext>
              </a:extLst>
            </p:cNvPr>
            <p:cNvSpPr/>
            <p:nvPr/>
          </p:nvSpPr>
          <p:spPr>
            <a:xfrm>
              <a:off x="2783633" y="2847698"/>
              <a:ext cx="5213471" cy="71059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7">
              <a:extLst>
                <a:ext uri="{FF2B5EF4-FFF2-40B4-BE49-F238E27FC236}">
                  <a16:creationId xmlns:a16="http://schemas.microsoft.com/office/drawing/2014/main" id="{105542B2-A257-4319-AE97-ACF7DB2F5CA9}"/>
                </a:ext>
              </a:extLst>
            </p:cNvPr>
            <p:cNvSpPr/>
            <p:nvPr/>
          </p:nvSpPr>
          <p:spPr>
            <a:xfrm>
              <a:off x="2783633" y="3665136"/>
              <a:ext cx="5213471" cy="15978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Freeform 27">
              <a:extLst>
                <a:ext uri="{FF2B5EF4-FFF2-40B4-BE49-F238E27FC236}">
                  <a16:creationId xmlns:a16="http://schemas.microsoft.com/office/drawing/2014/main" id="{012F9DEA-3B0C-49D6-800E-79CB129249DC}"/>
                </a:ext>
              </a:extLst>
            </p:cNvPr>
            <p:cNvSpPr/>
            <p:nvPr/>
          </p:nvSpPr>
          <p:spPr>
            <a:xfrm>
              <a:off x="4758520" y="2705863"/>
              <a:ext cx="3138985" cy="2538700"/>
            </a:xfrm>
            <a:custGeom>
              <a:avLst/>
              <a:gdLst>
                <a:gd name="connsiteX0" fmla="*/ 0 w 3138985"/>
                <a:gd name="connsiteY0" fmla="*/ 0 h 2538700"/>
                <a:gd name="connsiteX1" fmla="*/ 1637732 w 3138985"/>
                <a:gd name="connsiteY1" fmla="*/ 2524836 h 2538700"/>
                <a:gd name="connsiteX2" fmla="*/ 3125338 w 3138985"/>
                <a:gd name="connsiteY2" fmla="*/ 1078173 h 2538700"/>
                <a:gd name="connsiteX3" fmla="*/ 3125338 w 3138985"/>
                <a:gd name="connsiteY3" fmla="*/ 1078173 h 2538700"/>
                <a:gd name="connsiteX4" fmla="*/ 3138985 w 3138985"/>
                <a:gd name="connsiteY4" fmla="*/ 982639 h 25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985" h="2538700">
                  <a:moveTo>
                    <a:pt x="0" y="0"/>
                  </a:moveTo>
                  <a:cubicBezTo>
                    <a:pt x="558421" y="1172570"/>
                    <a:pt x="1116842" y="2345141"/>
                    <a:pt x="1637732" y="2524836"/>
                  </a:cubicBezTo>
                  <a:cubicBezTo>
                    <a:pt x="2158622" y="2704531"/>
                    <a:pt x="3125338" y="1078173"/>
                    <a:pt x="3125338" y="1078173"/>
                  </a:cubicBezTo>
                  <a:lnTo>
                    <a:pt x="3125338" y="1078173"/>
                  </a:lnTo>
                  <a:lnTo>
                    <a:pt x="3138985" y="982639"/>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Freeform 64">
              <a:extLst>
                <a:ext uri="{FF2B5EF4-FFF2-40B4-BE49-F238E27FC236}">
                  <a16:creationId xmlns:a16="http://schemas.microsoft.com/office/drawing/2014/main" id="{5EA3A7D7-19A9-4D8E-8343-34479FBCB52C}"/>
                </a:ext>
              </a:extLst>
            </p:cNvPr>
            <p:cNvSpPr/>
            <p:nvPr/>
          </p:nvSpPr>
          <p:spPr>
            <a:xfrm>
              <a:off x="4758520" y="2760454"/>
              <a:ext cx="1515687" cy="819512"/>
            </a:xfrm>
            <a:custGeom>
              <a:avLst/>
              <a:gdLst>
                <a:gd name="connsiteX0" fmla="*/ 0 w 1515687"/>
                <a:gd name="connsiteY0" fmla="*/ 0 h 819512"/>
                <a:gd name="connsiteX1" fmla="*/ 614150 w 1515687"/>
                <a:gd name="connsiteY1" fmla="*/ 818866 h 819512"/>
                <a:gd name="connsiteX2" fmla="*/ 1433015 w 1515687"/>
                <a:gd name="connsiteY2" fmla="*/ 136478 h 819512"/>
                <a:gd name="connsiteX3" fmla="*/ 1487606 w 1515687"/>
                <a:gd name="connsiteY3" fmla="*/ 95535 h 819512"/>
                <a:gd name="connsiteX4" fmla="*/ 1487606 w 1515687"/>
                <a:gd name="connsiteY4" fmla="*/ 95535 h 819512"/>
                <a:gd name="connsiteX5" fmla="*/ 1487606 w 1515687"/>
                <a:gd name="connsiteY5" fmla="*/ 54591 h 81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687" h="819512">
                  <a:moveTo>
                    <a:pt x="0" y="0"/>
                  </a:moveTo>
                  <a:cubicBezTo>
                    <a:pt x="187657" y="398060"/>
                    <a:pt x="375314" y="796120"/>
                    <a:pt x="614150" y="818866"/>
                  </a:cubicBezTo>
                  <a:cubicBezTo>
                    <a:pt x="852986" y="841612"/>
                    <a:pt x="1287439" y="257033"/>
                    <a:pt x="1433015" y="136478"/>
                  </a:cubicBezTo>
                  <a:cubicBezTo>
                    <a:pt x="1578591" y="15923"/>
                    <a:pt x="1487606" y="95535"/>
                    <a:pt x="1487606" y="95535"/>
                  </a:cubicBezTo>
                  <a:lnTo>
                    <a:pt x="1487606" y="95535"/>
                  </a:lnTo>
                  <a:lnTo>
                    <a:pt x="1487606" y="54591"/>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1" name="Straight Arrow Connector 30">
              <a:extLst>
                <a:ext uri="{FF2B5EF4-FFF2-40B4-BE49-F238E27FC236}">
                  <a16:creationId xmlns:a16="http://schemas.microsoft.com/office/drawing/2014/main" id="{A786CF67-A2C5-4294-A815-AFDFFD6ABDFB}"/>
                </a:ext>
              </a:extLst>
            </p:cNvPr>
            <p:cNvCxnSpPr/>
            <p:nvPr/>
          </p:nvCxnSpPr>
          <p:spPr>
            <a:xfrm flipV="1">
              <a:off x="3503712" y="1086496"/>
              <a:ext cx="0" cy="80940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2" name="Straight Arrow Connector 31">
              <a:extLst>
                <a:ext uri="{FF2B5EF4-FFF2-40B4-BE49-F238E27FC236}">
                  <a16:creationId xmlns:a16="http://schemas.microsoft.com/office/drawing/2014/main" id="{19FD7EDE-0C34-4653-8FCC-2BE305E141FD}"/>
                </a:ext>
              </a:extLst>
            </p:cNvPr>
            <p:cNvCxnSpPr/>
            <p:nvPr/>
          </p:nvCxnSpPr>
          <p:spPr>
            <a:xfrm>
              <a:off x="4988584" y="1895901"/>
              <a:ext cx="0" cy="8823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3" name="Straight Arrow Connector 32">
              <a:extLst>
                <a:ext uri="{FF2B5EF4-FFF2-40B4-BE49-F238E27FC236}">
                  <a16:creationId xmlns:a16="http://schemas.microsoft.com/office/drawing/2014/main" id="{074208C1-05F5-41E5-9CF9-5A3C9D771974}"/>
                </a:ext>
              </a:extLst>
            </p:cNvPr>
            <p:cNvCxnSpPr>
              <a:endCxn id="27" idx="2"/>
            </p:cNvCxnSpPr>
            <p:nvPr/>
          </p:nvCxnSpPr>
          <p:spPr>
            <a:xfrm>
              <a:off x="5375920" y="2801040"/>
              <a:ext cx="14448" cy="75725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4" name="Right Brace 33">
              <a:extLst>
                <a:ext uri="{FF2B5EF4-FFF2-40B4-BE49-F238E27FC236}">
                  <a16:creationId xmlns:a16="http://schemas.microsoft.com/office/drawing/2014/main" id="{A2CF9CC7-5187-4F4E-991D-588A744F5787}"/>
                </a:ext>
              </a:extLst>
            </p:cNvPr>
            <p:cNvSpPr/>
            <p:nvPr/>
          </p:nvSpPr>
          <p:spPr>
            <a:xfrm>
              <a:off x="8040217" y="1551132"/>
              <a:ext cx="191059" cy="72009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35" name="TextBox 34">
              <a:extLst>
                <a:ext uri="{FF2B5EF4-FFF2-40B4-BE49-F238E27FC236}">
                  <a16:creationId xmlns:a16="http://schemas.microsoft.com/office/drawing/2014/main" id="{B97467FA-FFA6-4248-9D64-AB78F64BE782}"/>
                </a:ext>
              </a:extLst>
            </p:cNvPr>
            <p:cNvSpPr txBox="1"/>
            <p:nvPr/>
          </p:nvSpPr>
          <p:spPr>
            <a:xfrm>
              <a:off x="8168488" y="1742173"/>
              <a:ext cx="383438"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25</a:t>
              </a:r>
              <a:endParaRPr lang="id-ID" sz="1400" dirty="0">
                <a:solidFill>
                  <a:srgbClr val="002060"/>
                </a:solidFill>
                <a:latin typeface="Arial" panose="020B0604020202020204" pitchFamily="34" charset="0"/>
                <a:cs typeface="Arial" panose="020B0604020202020204" pitchFamily="34" charset="0"/>
              </a:endParaRPr>
            </a:p>
          </p:txBody>
        </p:sp>
        <p:sp>
          <p:nvSpPr>
            <p:cNvPr id="36" name="Right Brace 35">
              <a:extLst>
                <a:ext uri="{FF2B5EF4-FFF2-40B4-BE49-F238E27FC236}">
                  <a16:creationId xmlns:a16="http://schemas.microsoft.com/office/drawing/2014/main" id="{511067A2-E07C-4D80-8838-70BD8A743DBE}"/>
                </a:ext>
              </a:extLst>
            </p:cNvPr>
            <p:cNvSpPr/>
            <p:nvPr/>
          </p:nvSpPr>
          <p:spPr>
            <a:xfrm>
              <a:off x="8042489" y="1014488"/>
              <a:ext cx="188787" cy="4767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37" name="TextBox 36">
              <a:extLst>
                <a:ext uri="{FF2B5EF4-FFF2-40B4-BE49-F238E27FC236}">
                  <a16:creationId xmlns:a16="http://schemas.microsoft.com/office/drawing/2014/main" id="{A2507526-CC7C-42D7-A59A-D2DB517DE66A}"/>
                </a:ext>
              </a:extLst>
            </p:cNvPr>
            <p:cNvSpPr txBox="1"/>
            <p:nvPr/>
          </p:nvSpPr>
          <p:spPr>
            <a:xfrm>
              <a:off x="8170584" y="1117561"/>
              <a:ext cx="53251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a:t>
              </a:r>
              <a:r>
                <a:rPr lang="en-US" sz="1400" dirty="0">
                  <a:solidFill>
                    <a:srgbClr val="002060"/>
                  </a:solidFill>
                  <a:latin typeface="Arial" panose="020B0604020202020204" pitchFamily="34" charset="0"/>
                  <a:cs typeface="Arial" panose="020B0604020202020204" pitchFamily="34" charset="0"/>
                </a:rPr>
                <a:t>2,5</a:t>
              </a:r>
              <a:endParaRPr lang="id-ID" sz="1400" dirty="0">
                <a:solidFill>
                  <a:srgbClr val="002060"/>
                </a:solidFill>
                <a:latin typeface="Arial" panose="020B0604020202020204" pitchFamily="34" charset="0"/>
                <a:cs typeface="Arial" panose="020B0604020202020204" pitchFamily="34" charset="0"/>
              </a:endParaRPr>
            </a:p>
          </p:txBody>
        </p:sp>
        <p:sp>
          <p:nvSpPr>
            <p:cNvPr id="38" name="Right Brace 37">
              <a:extLst>
                <a:ext uri="{FF2B5EF4-FFF2-40B4-BE49-F238E27FC236}">
                  <a16:creationId xmlns:a16="http://schemas.microsoft.com/office/drawing/2014/main" id="{9405F976-86DA-4C41-8739-AC3DC6D4849B}"/>
                </a:ext>
              </a:extLst>
            </p:cNvPr>
            <p:cNvSpPr/>
            <p:nvPr/>
          </p:nvSpPr>
          <p:spPr>
            <a:xfrm>
              <a:off x="8032739" y="2293216"/>
              <a:ext cx="188787" cy="47676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39" name="TextBox 38">
              <a:extLst>
                <a:ext uri="{FF2B5EF4-FFF2-40B4-BE49-F238E27FC236}">
                  <a16:creationId xmlns:a16="http://schemas.microsoft.com/office/drawing/2014/main" id="{D7EA871D-3550-4675-A8BC-6D4AA134A054}"/>
                </a:ext>
              </a:extLst>
            </p:cNvPr>
            <p:cNvSpPr txBox="1"/>
            <p:nvPr/>
          </p:nvSpPr>
          <p:spPr>
            <a:xfrm>
              <a:off x="8160834" y="2396289"/>
              <a:ext cx="53251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1</a:t>
              </a:r>
              <a:r>
                <a:rPr lang="en-US" sz="1400" dirty="0">
                  <a:solidFill>
                    <a:srgbClr val="002060"/>
                  </a:solidFill>
                  <a:latin typeface="Arial" panose="020B0604020202020204" pitchFamily="34" charset="0"/>
                  <a:cs typeface="Arial" panose="020B0604020202020204" pitchFamily="34" charset="0"/>
                </a:rPr>
                <a:t>2,5</a:t>
              </a:r>
              <a:endParaRPr lang="id-ID" sz="1400" dirty="0">
                <a:solidFill>
                  <a:srgbClr val="002060"/>
                </a:solidFill>
                <a:latin typeface="Arial" panose="020B0604020202020204" pitchFamily="34" charset="0"/>
                <a:cs typeface="Arial" panose="020B0604020202020204" pitchFamily="34" charset="0"/>
              </a:endParaRPr>
            </a:p>
          </p:txBody>
        </p:sp>
        <p:sp>
          <p:nvSpPr>
            <p:cNvPr id="40" name="Right Brace 39">
              <a:extLst>
                <a:ext uri="{FF2B5EF4-FFF2-40B4-BE49-F238E27FC236}">
                  <a16:creationId xmlns:a16="http://schemas.microsoft.com/office/drawing/2014/main" id="{C8A240DD-664A-4C11-8F95-680703A694C6}"/>
                </a:ext>
              </a:extLst>
            </p:cNvPr>
            <p:cNvSpPr/>
            <p:nvPr/>
          </p:nvSpPr>
          <p:spPr>
            <a:xfrm>
              <a:off x="8040217" y="2841968"/>
              <a:ext cx="191059" cy="72009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41" name="TextBox 40">
              <a:extLst>
                <a:ext uri="{FF2B5EF4-FFF2-40B4-BE49-F238E27FC236}">
                  <a16:creationId xmlns:a16="http://schemas.microsoft.com/office/drawing/2014/main" id="{5E1D1D04-0E2D-4038-9DF2-FD12A2991FF4}"/>
                </a:ext>
              </a:extLst>
            </p:cNvPr>
            <p:cNvSpPr txBox="1"/>
            <p:nvPr/>
          </p:nvSpPr>
          <p:spPr>
            <a:xfrm>
              <a:off x="8168488" y="3033009"/>
              <a:ext cx="38343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2</a:t>
              </a:r>
              <a:r>
                <a:rPr lang="en-US" sz="1400" dirty="0">
                  <a:solidFill>
                    <a:srgbClr val="002060"/>
                  </a:solidFill>
                  <a:latin typeface="Arial" panose="020B0604020202020204" pitchFamily="34" charset="0"/>
                  <a:cs typeface="Arial" panose="020B0604020202020204" pitchFamily="34" charset="0"/>
                </a:rPr>
                <a:t>5</a:t>
              </a:r>
              <a:endParaRPr lang="id-ID" sz="1400" dirty="0">
                <a:solidFill>
                  <a:srgbClr val="002060"/>
                </a:solidFill>
                <a:latin typeface="Arial" panose="020B0604020202020204" pitchFamily="34" charset="0"/>
                <a:cs typeface="Arial" panose="020B0604020202020204" pitchFamily="34" charset="0"/>
              </a:endParaRPr>
            </a:p>
          </p:txBody>
        </p:sp>
        <p:sp>
          <p:nvSpPr>
            <p:cNvPr id="42" name="Right Brace 41">
              <a:extLst>
                <a:ext uri="{FF2B5EF4-FFF2-40B4-BE49-F238E27FC236}">
                  <a16:creationId xmlns:a16="http://schemas.microsoft.com/office/drawing/2014/main" id="{BBF627D2-CFA8-475C-8930-D73969F43D31}"/>
                </a:ext>
              </a:extLst>
            </p:cNvPr>
            <p:cNvSpPr/>
            <p:nvPr/>
          </p:nvSpPr>
          <p:spPr>
            <a:xfrm>
              <a:off x="8040217" y="3620408"/>
              <a:ext cx="181309" cy="164255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d-ID"/>
            </a:p>
          </p:txBody>
        </p:sp>
        <p:sp>
          <p:nvSpPr>
            <p:cNvPr id="43" name="TextBox 42">
              <a:extLst>
                <a:ext uri="{FF2B5EF4-FFF2-40B4-BE49-F238E27FC236}">
                  <a16:creationId xmlns:a16="http://schemas.microsoft.com/office/drawing/2014/main" id="{E4A4B553-C11A-4357-B475-E08AFFA3BDEC}"/>
                </a:ext>
              </a:extLst>
            </p:cNvPr>
            <p:cNvSpPr txBox="1"/>
            <p:nvPr/>
          </p:nvSpPr>
          <p:spPr>
            <a:xfrm>
              <a:off x="8168488" y="4279816"/>
              <a:ext cx="383438"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50</a:t>
              </a:r>
            </a:p>
          </p:txBody>
        </p:sp>
        <p:sp>
          <p:nvSpPr>
            <p:cNvPr id="44" name="TextBox 43">
              <a:extLst>
                <a:ext uri="{FF2B5EF4-FFF2-40B4-BE49-F238E27FC236}">
                  <a16:creationId xmlns:a16="http://schemas.microsoft.com/office/drawing/2014/main" id="{88088E12-B2A4-4238-840E-C68822D0E3CE}"/>
                </a:ext>
              </a:extLst>
            </p:cNvPr>
            <p:cNvSpPr txBox="1"/>
            <p:nvPr/>
          </p:nvSpPr>
          <p:spPr>
            <a:xfrm>
              <a:off x="5370393" y="3037015"/>
              <a:ext cx="1497526"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2</a:t>
              </a:r>
              <a:r>
                <a:rPr lang="en-US" sz="1400" dirty="0">
                  <a:solidFill>
                    <a:srgbClr val="002060"/>
                  </a:solidFill>
                  <a:latin typeface="Arial" panose="020B0604020202020204" pitchFamily="34" charset="0"/>
                  <a:cs typeface="Arial" panose="020B0604020202020204" pitchFamily="34" charset="0"/>
                </a:rPr>
                <a:t>5</a:t>
              </a:r>
              <a:r>
                <a:rPr lang="id-ID" sz="1400" dirty="0">
                  <a:solidFill>
                    <a:srgbClr val="002060"/>
                  </a:solidFill>
                  <a:latin typeface="Arial" panose="020B0604020202020204" pitchFamily="34" charset="0"/>
                  <a:cs typeface="Arial" panose="020B0604020202020204" pitchFamily="34" charset="0"/>
                </a:rPr>
                <a:t> - </a:t>
              </a:r>
              <a:r>
                <a:rPr lang="id-ID" sz="1400" i="1" dirty="0">
                  <a:solidFill>
                    <a:srgbClr val="002060"/>
                  </a:solidFill>
                  <a:latin typeface="Arial" panose="020B0604020202020204" pitchFamily="34" charset="0"/>
                  <a:cs typeface="Arial" panose="020B0604020202020204" pitchFamily="34" charset="0"/>
                </a:rPr>
                <a:t>Unexpected</a:t>
              </a:r>
            </a:p>
          </p:txBody>
        </p:sp>
        <p:sp>
          <p:nvSpPr>
            <p:cNvPr id="45" name="TextBox 44">
              <a:extLst>
                <a:ext uri="{FF2B5EF4-FFF2-40B4-BE49-F238E27FC236}">
                  <a16:creationId xmlns:a16="http://schemas.microsoft.com/office/drawing/2014/main" id="{F067D466-A722-4197-81BA-EA347C87D2B3}"/>
                </a:ext>
              </a:extLst>
            </p:cNvPr>
            <p:cNvSpPr txBox="1"/>
            <p:nvPr/>
          </p:nvSpPr>
          <p:spPr>
            <a:xfrm>
              <a:off x="6477529" y="3886000"/>
              <a:ext cx="1577676" cy="523220"/>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50 – </a:t>
              </a:r>
              <a:r>
                <a:rPr lang="id-ID" sz="1400" i="1" dirty="0">
                  <a:solidFill>
                    <a:srgbClr val="002060"/>
                  </a:solidFill>
                  <a:latin typeface="Arial" panose="020B0604020202020204" pitchFamily="34" charset="0"/>
                  <a:cs typeface="Arial" panose="020B0604020202020204" pitchFamily="34" charset="0"/>
                </a:rPr>
                <a:t>Worse case </a:t>
              </a:r>
            </a:p>
            <a:p>
              <a:r>
                <a:rPr lang="id-ID" sz="1400" i="1" dirty="0">
                  <a:solidFill>
                    <a:srgbClr val="002060"/>
                  </a:solidFill>
                  <a:latin typeface="Arial" panose="020B0604020202020204" pitchFamily="34" charset="0"/>
                  <a:cs typeface="Arial" panose="020B0604020202020204" pitchFamily="34" charset="0"/>
                </a:rPr>
                <a:t>scenario</a:t>
              </a:r>
            </a:p>
          </p:txBody>
        </p:sp>
        <p:sp>
          <p:nvSpPr>
            <p:cNvPr id="46" name="TextBox 45">
              <a:extLst>
                <a:ext uri="{FF2B5EF4-FFF2-40B4-BE49-F238E27FC236}">
                  <a16:creationId xmlns:a16="http://schemas.microsoft.com/office/drawing/2014/main" id="{356FB31C-230E-4E60-B676-77CFF5DB6E83}"/>
                </a:ext>
              </a:extLst>
            </p:cNvPr>
            <p:cNvSpPr txBox="1"/>
            <p:nvPr/>
          </p:nvSpPr>
          <p:spPr>
            <a:xfrm>
              <a:off x="4982473" y="2218880"/>
              <a:ext cx="1289135"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30 - </a:t>
              </a:r>
              <a:r>
                <a:rPr lang="id-ID" sz="1400" i="1" dirty="0">
                  <a:solidFill>
                    <a:srgbClr val="002060"/>
                  </a:solidFill>
                  <a:latin typeface="Arial" panose="020B0604020202020204" pitchFamily="34" charset="0"/>
                  <a:cs typeface="Arial" panose="020B0604020202020204" pitchFamily="34" charset="0"/>
                </a:rPr>
                <a:t>Expected</a:t>
              </a:r>
            </a:p>
          </p:txBody>
        </p:sp>
        <p:sp>
          <p:nvSpPr>
            <p:cNvPr id="47" name="TextBox 46">
              <a:extLst>
                <a:ext uri="{FF2B5EF4-FFF2-40B4-BE49-F238E27FC236}">
                  <a16:creationId xmlns:a16="http://schemas.microsoft.com/office/drawing/2014/main" id="{98588B13-1634-4C55-9EC1-0E37D8465BC8}"/>
                </a:ext>
              </a:extLst>
            </p:cNvPr>
            <p:cNvSpPr txBox="1"/>
            <p:nvPr/>
          </p:nvSpPr>
          <p:spPr>
            <a:xfrm>
              <a:off x="3466537" y="1216865"/>
              <a:ext cx="1289135" cy="307777"/>
            </a:xfrm>
            <a:prstGeom prst="rect">
              <a:avLst/>
            </a:prstGeom>
            <a:noFill/>
          </p:spPr>
          <p:txBody>
            <a:bodyPr wrap="none" rtlCol="0">
              <a:spAutoFit/>
            </a:bodyPr>
            <a:lstStyle/>
            <a:p>
              <a:r>
                <a:rPr lang="id-ID" sz="1400" dirty="0">
                  <a:solidFill>
                    <a:srgbClr val="002060"/>
                  </a:solidFill>
                  <a:latin typeface="Arial" panose="020B0604020202020204" pitchFamily="34" charset="0"/>
                  <a:cs typeface="Arial" panose="020B0604020202020204" pitchFamily="34" charset="0"/>
                </a:rPr>
                <a:t>32 - </a:t>
              </a:r>
              <a:r>
                <a:rPr lang="id-ID" sz="1400" i="1" dirty="0">
                  <a:solidFill>
                    <a:srgbClr val="002060"/>
                  </a:solidFill>
                  <a:latin typeface="Arial" panose="020B0604020202020204" pitchFamily="34" charset="0"/>
                  <a:cs typeface="Arial" panose="020B0604020202020204" pitchFamily="34" charset="0"/>
                </a:rPr>
                <a:t>Expected</a:t>
              </a:r>
            </a:p>
          </p:txBody>
        </p:sp>
        <p:cxnSp>
          <p:nvCxnSpPr>
            <p:cNvPr id="48" name="Straight Connector 47">
              <a:extLst>
                <a:ext uri="{FF2B5EF4-FFF2-40B4-BE49-F238E27FC236}">
                  <a16:creationId xmlns:a16="http://schemas.microsoft.com/office/drawing/2014/main" id="{AA50DB60-4320-4C80-BCAA-EDA930142D46}"/>
                </a:ext>
              </a:extLst>
            </p:cNvPr>
            <p:cNvCxnSpPr/>
            <p:nvPr/>
          </p:nvCxnSpPr>
          <p:spPr>
            <a:xfrm flipV="1">
              <a:off x="2783632" y="4399937"/>
              <a:ext cx="5217578" cy="1"/>
            </a:xfrm>
            <a:prstGeom prst="line">
              <a:avLst/>
            </a:prstGeom>
            <a:ln>
              <a:solidFill>
                <a:srgbClr val="FF6600"/>
              </a:solidFill>
            </a:ln>
          </p:spPr>
          <p:style>
            <a:lnRef idx="3">
              <a:schemeClr val="accent3"/>
            </a:lnRef>
            <a:fillRef idx="0">
              <a:schemeClr val="accent3"/>
            </a:fillRef>
            <a:effectRef idx="2">
              <a:schemeClr val="accent3"/>
            </a:effectRef>
            <a:fontRef idx="minor">
              <a:schemeClr val="tx1"/>
            </a:fontRef>
          </p:style>
        </p:cxnSp>
        <p:cxnSp>
          <p:nvCxnSpPr>
            <p:cNvPr id="49" name="Straight Arrow Connector 48">
              <a:extLst>
                <a:ext uri="{FF2B5EF4-FFF2-40B4-BE49-F238E27FC236}">
                  <a16:creationId xmlns:a16="http://schemas.microsoft.com/office/drawing/2014/main" id="{FD01FC38-9179-4005-B880-30E397CCD329}"/>
                </a:ext>
              </a:extLst>
            </p:cNvPr>
            <p:cNvCxnSpPr/>
            <p:nvPr/>
          </p:nvCxnSpPr>
          <p:spPr>
            <a:xfrm>
              <a:off x="6456040" y="3665136"/>
              <a:ext cx="0" cy="145380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0" name="TextBox 49">
              <a:extLst>
                <a:ext uri="{FF2B5EF4-FFF2-40B4-BE49-F238E27FC236}">
                  <a16:creationId xmlns:a16="http://schemas.microsoft.com/office/drawing/2014/main" id="{CA6E77F5-4B2E-46C2-913A-73759843105D}"/>
                </a:ext>
              </a:extLst>
            </p:cNvPr>
            <p:cNvSpPr txBox="1"/>
            <p:nvPr/>
          </p:nvSpPr>
          <p:spPr>
            <a:xfrm>
              <a:off x="8186995" y="4559485"/>
              <a:ext cx="1795684"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2 standard deviation</a:t>
              </a:r>
              <a:endParaRPr lang="id-ID" sz="1400" dirty="0">
                <a:solidFill>
                  <a:srgbClr val="00206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095024A-15D6-47B3-84BC-F9281AE4F2C1}"/>
                </a:ext>
              </a:extLst>
            </p:cNvPr>
            <p:cNvSpPr txBox="1"/>
            <p:nvPr/>
          </p:nvSpPr>
          <p:spPr>
            <a:xfrm>
              <a:off x="8152908" y="3287007"/>
              <a:ext cx="1795684"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1 standard deviation</a:t>
              </a:r>
              <a:endParaRPr lang="id-ID" sz="1400" dirty="0">
                <a:solidFill>
                  <a:srgbClr val="00206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C7CE1F1-14BB-4A81-934D-7297D21B5294}"/>
                </a:ext>
              </a:extLst>
            </p:cNvPr>
            <p:cNvSpPr txBox="1"/>
            <p:nvPr/>
          </p:nvSpPr>
          <p:spPr>
            <a:xfrm>
              <a:off x="8188749" y="2617168"/>
              <a:ext cx="1944763"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0,5 standard deviation</a:t>
              </a:r>
              <a:endParaRPr lang="id-ID" sz="1400" dirty="0">
                <a:solidFill>
                  <a:srgbClr val="002060"/>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C298116A-5061-41BC-87E6-CCEFEE045CCE}"/>
                </a:ext>
              </a:extLst>
            </p:cNvPr>
            <p:cNvSpPr txBox="1"/>
            <p:nvPr/>
          </p:nvSpPr>
          <p:spPr>
            <a:xfrm>
              <a:off x="8145401" y="1944455"/>
              <a:ext cx="1795684"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1 standard deviation</a:t>
              </a:r>
              <a:endParaRPr lang="id-ID" sz="1400" dirty="0">
                <a:solidFill>
                  <a:srgbClr val="00206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678E1360-267E-4ABC-A25E-B872398BCF55}"/>
                </a:ext>
              </a:extLst>
            </p:cNvPr>
            <p:cNvSpPr txBox="1"/>
            <p:nvPr/>
          </p:nvSpPr>
          <p:spPr>
            <a:xfrm>
              <a:off x="8184233" y="1321024"/>
              <a:ext cx="1944763" cy="307777"/>
            </a:xfrm>
            <a:prstGeom prst="rect">
              <a:avLst/>
            </a:prstGeom>
            <a:noFill/>
          </p:spPr>
          <p:txBody>
            <a:bodyPr wrap="none" rtlCol="0">
              <a:spAutoFit/>
            </a:bodyPr>
            <a:lstStyle/>
            <a:p>
              <a:r>
                <a:rPr lang="en-US" sz="1400" dirty="0">
                  <a:solidFill>
                    <a:srgbClr val="002060"/>
                  </a:solidFill>
                  <a:latin typeface="Arial" panose="020B0604020202020204" pitchFamily="34" charset="0"/>
                  <a:cs typeface="Arial" panose="020B0604020202020204" pitchFamily="34" charset="0"/>
                </a:rPr>
                <a:t>0,5 standard deviation</a:t>
              </a:r>
              <a:endParaRPr lang="id-ID" sz="1400" dirty="0">
                <a:solidFill>
                  <a:srgbClr val="002060"/>
                </a:solidFill>
                <a:latin typeface="Arial" panose="020B0604020202020204" pitchFamily="34" charset="0"/>
                <a:cs typeface="Arial" panose="020B0604020202020204" pitchFamily="34" charset="0"/>
              </a:endParaRPr>
            </a:p>
          </p:txBody>
        </p:sp>
      </p:grpSp>
      <p:sp>
        <p:nvSpPr>
          <p:cNvPr id="55" name="Rectangle 54">
            <a:extLst>
              <a:ext uri="{FF2B5EF4-FFF2-40B4-BE49-F238E27FC236}">
                <a16:creationId xmlns:a16="http://schemas.microsoft.com/office/drawing/2014/main" id="{3FA27060-1137-49D8-B1BE-BBB4377060C0}"/>
              </a:ext>
            </a:extLst>
          </p:cNvPr>
          <p:cNvSpPr/>
          <p:nvPr/>
        </p:nvSpPr>
        <p:spPr>
          <a:xfrm>
            <a:off x="121147" y="5930460"/>
            <a:ext cx="8723437" cy="801242"/>
          </a:xfrm>
          <a:prstGeom prst="rect">
            <a:avLst/>
          </a:prstGeom>
          <a:solidFill>
            <a:schemeClr val="lt1">
              <a:alpha val="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just"/>
            <a:r>
              <a:rPr lang="en-US" sz="1200" dirty="0">
                <a:latin typeface="Arial Narrow" panose="020B0606020202030204" pitchFamily="34" charset="0"/>
              </a:rPr>
              <a:t>Notes</a:t>
            </a:r>
            <a:r>
              <a:rPr lang="id-ID" sz="1200" dirty="0">
                <a:latin typeface="Arial Narrow" panose="020B0606020202030204" pitchFamily="34" charset="0"/>
              </a:rPr>
              <a:t>: </a:t>
            </a:r>
          </a:p>
          <a:p>
            <a:pPr marL="285750" indent="-285750" algn="just">
              <a:buFont typeface="Arial" panose="020B0604020202020204" pitchFamily="34" charset="0"/>
              <a:buChar char="•"/>
            </a:pPr>
            <a:r>
              <a:rPr lang="en-US" sz="1200" i="1" dirty="0">
                <a:latin typeface="Arial Narrow" panose="020B0606020202030204" pitchFamily="34" charset="0"/>
              </a:rPr>
              <a:t>The protocol is adjusted to the concept of management of forecasting errors (standard deviation calculations) which, in historical calculations, are in the range of Rp25T.</a:t>
            </a:r>
            <a:endParaRPr lang="id-ID" sz="1200" dirty="0">
              <a:latin typeface="Arial Narrow" panose="020B0606020202030204" pitchFamily="34" charset="0"/>
            </a:endParaRPr>
          </a:p>
        </p:txBody>
      </p:sp>
      <p:graphicFrame>
        <p:nvGraphicFramePr>
          <p:cNvPr id="56" name="Content Placeholder 4">
            <a:extLst>
              <a:ext uri="{FF2B5EF4-FFF2-40B4-BE49-F238E27FC236}">
                <a16:creationId xmlns:a16="http://schemas.microsoft.com/office/drawing/2014/main" id="{0B207441-8FBE-48E9-B090-2FA287A6E6D7}"/>
              </a:ext>
            </a:extLst>
          </p:cNvPr>
          <p:cNvGraphicFramePr>
            <a:graphicFrameLocks/>
          </p:cNvGraphicFramePr>
          <p:nvPr>
            <p:extLst>
              <p:ext uri="{D42A27DB-BD31-4B8C-83A1-F6EECF244321}">
                <p14:modId xmlns:p14="http://schemas.microsoft.com/office/powerpoint/2010/main" val="2600448112"/>
              </p:ext>
            </p:extLst>
          </p:nvPr>
        </p:nvGraphicFramePr>
        <p:xfrm>
          <a:off x="9702932" y="1850410"/>
          <a:ext cx="1795683" cy="310327"/>
        </p:xfrm>
        <a:graphic>
          <a:graphicData uri="http://schemas.openxmlformats.org/drawingml/2006/table">
            <a:tbl>
              <a:tblPr firstRow="1" bandRow="1">
                <a:tableStyleId>{10A1B5D5-9B99-4C35-A422-299274C87663}</a:tableStyleId>
              </a:tblPr>
              <a:tblGrid>
                <a:gridCol w="1795683">
                  <a:extLst>
                    <a:ext uri="{9D8B030D-6E8A-4147-A177-3AD203B41FA5}">
                      <a16:colId xmlns:a16="http://schemas.microsoft.com/office/drawing/2014/main" val="20000"/>
                    </a:ext>
                  </a:extLst>
                </a:gridCol>
              </a:tblGrid>
              <a:tr h="310327">
                <a:tc>
                  <a:txBody>
                    <a:bodyPr/>
                    <a:lstStyle/>
                    <a:p>
                      <a:pPr algn="ctr"/>
                      <a:r>
                        <a:rPr lang="en-US" sz="1200" dirty="0">
                          <a:latin typeface="Arial Narrow" panose="020B0606020202030204" pitchFamily="34" charset="0"/>
                        </a:rPr>
                        <a:t>Increase revenue</a:t>
                      </a:r>
                      <a:endParaRPr lang="id-ID" sz="1200" b="1" dirty="0">
                        <a:solidFill>
                          <a:srgbClr val="002060"/>
                        </a:solidFill>
                        <a:latin typeface="Arial Narrow" panose="020B0606020202030204" pitchFamily="34" charset="0"/>
                      </a:endParaRPr>
                    </a:p>
                  </a:txBody>
                  <a:tcPr anchor="ctr">
                    <a:solidFill>
                      <a:srgbClr val="FFCC00"/>
                    </a:solidFill>
                  </a:tcPr>
                </a:tc>
                <a:extLst>
                  <a:ext uri="{0D108BD9-81ED-4DB2-BD59-A6C34878D82A}">
                    <a16:rowId xmlns:a16="http://schemas.microsoft.com/office/drawing/2014/main" val="10000"/>
                  </a:ext>
                </a:extLst>
              </a:tr>
            </a:tbl>
          </a:graphicData>
        </a:graphic>
      </p:graphicFrame>
      <p:graphicFrame>
        <p:nvGraphicFramePr>
          <p:cNvPr id="57" name="Content Placeholder 4">
            <a:extLst>
              <a:ext uri="{FF2B5EF4-FFF2-40B4-BE49-F238E27FC236}">
                <a16:creationId xmlns:a16="http://schemas.microsoft.com/office/drawing/2014/main" id="{9E5734B0-2818-4404-87CF-D41D66E27AA4}"/>
              </a:ext>
            </a:extLst>
          </p:cNvPr>
          <p:cNvGraphicFramePr>
            <a:graphicFrameLocks/>
          </p:cNvGraphicFramePr>
          <p:nvPr>
            <p:extLst>
              <p:ext uri="{D42A27DB-BD31-4B8C-83A1-F6EECF244321}">
                <p14:modId xmlns:p14="http://schemas.microsoft.com/office/powerpoint/2010/main" val="2424857003"/>
              </p:ext>
            </p:extLst>
          </p:nvPr>
        </p:nvGraphicFramePr>
        <p:xfrm>
          <a:off x="9702932" y="2219168"/>
          <a:ext cx="1795683" cy="297978"/>
        </p:xfrm>
        <a:graphic>
          <a:graphicData uri="http://schemas.openxmlformats.org/drawingml/2006/table">
            <a:tbl>
              <a:tblPr firstRow="1" bandRow="1">
                <a:tableStyleId>{10A1B5D5-9B99-4C35-A422-299274C87663}</a:tableStyleId>
              </a:tblPr>
              <a:tblGrid>
                <a:gridCol w="1795683">
                  <a:extLst>
                    <a:ext uri="{9D8B030D-6E8A-4147-A177-3AD203B41FA5}">
                      <a16:colId xmlns:a16="http://schemas.microsoft.com/office/drawing/2014/main" val="20000"/>
                    </a:ext>
                  </a:extLst>
                </a:gridCol>
              </a:tblGrid>
              <a:tr h="297978">
                <a:tc>
                  <a:txBody>
                    <a:bodyPr/>
                    <a:lstStyle/>
                    <a:p>
                      <a:pPr algn="ctr"/>
                      <a:r>
                        <a:rPr lang="en-US" sz="1200" dirty="0">
                          <a:latin typeface="Arial Narrow" panose="020B0606020202030204" pitchFamily="34" charset="0"/>
                        </a:rPr>
                        <a:t>Sell FX Balance</a:t>
                      </a:r>
                      <a:endParaRPr lang="id-ID" sz="1200" b="1" dirty="0">
                        <a:solidFill>
                          <a:srgbClr val="002060"/>
                        </a:solidFill>
                        <a:latin typeface="Arial Narrow" panose="020B0606020202030204" pitchFamily="34" charset="0"/>
                      </a:endParaRPr>
                    </a:p>
                  </a:txBody>
                  <a:tcPr anchor="ctr">
                    <a:solidFill>
                      <a:srgbClr val="FFCC00"/>
                    </a:solidFill>
                  </a:tcPr>
                </a:tc>
                <a:extLst>
                  <a:ext uri="{0D108BD9-81ED-4DB2-BD59-A6C34878D82A}">
                    <a16:rowId xmlns:a16="http://schemas.microsoft.com/office/drawing/2014/main" val="10000"/>
                  </a:ext>
                </a:extLst>
              </a:tr>
            </a:tbl>
          </a:graphicData>
        </a:graphic>
      </p:graphicFrame>
      <p:graphicFrame>
        <p:nvGraphicFramePr>
          <p:cNvPr id="58" name="Content Placeholder 4">
            <a:extLst>
              <a:ext uri="{FF2B5EF4-FFF2-40B4-BE49-F238E27FC236}">
                <a16:creationId xmlns:a16="http://schemas.microsoft.com/office/drawing/2014/main" id="{B6E22BCD-05A3-4104-A607-A378F0E331A1}"/>
              </a:ext>
            </a:extLst>
          </p:cNvPr>
          <p:cNvGraphicFramePr>
            <a:graphicFrameLocks/>
          </p:cNvGraphicFramePr>
          <p:nvPr>
            <p:extLst>
              <p:ext uri="{D42A27DB-BD31-4B8C-83A1-F6EECF244321}">
                <p14:modId xmlns:p14="http://schemas.microsoft.com/office/powerpoint/2010/main" val="304680556"/>
              </p:ext>
            </p:extLst>
          </p:nvPr>
        </p:nvGraphicFramePr>
        <p:xfrm>
          <a:off x="9702932" y="2575184"/>
          <a:ext cx="1802247" cy="648072"/>
        </p:xfrm>
        <a:graphic>
          <a:graphicData uri="http://schemas.openxmlformats.org/drawingml/2006/table">
            <a:tbl>
              <a:tblPr firstRow="1" bandRow="1">
                <a:tableStyleId>{FABFCF23-3B69-468F-B69F-88F6DE6A72F2}</a:tableStyleId>
              </a:tblPr>
              <a:tblGrid>
                <a:gridCol w="1802247">
                  <a:extLst>
                    <a:ext uri="{9D8B030D-6E8A-4147-A177-3AD203B41FA5}">
                      <a16:colId xmlns:a16="http://schemas.microsoft.com/office/drawing/2014/main" val="20000"/>
                    </a:ext>
                  </a:extLst>
                </a:gridCol>
              </a:tblGrid>
              <a:tr h="648072">
                <a:tc>
                  <a:txBody>
                    <a:bodyPr/>
                    <a:lstStyle/>
                    <a:p>
                      <a:pPr algn="ctr"/>
                      <a:r>
                        <a:rPr lang="en-US" sz="1200" b="0" dirty="0">
                          <a:latin typeface="Arial Narrow" panose="020B0606020202030204" pitchFamily="34" charset="0"/>
                        </a:rPr>
                        <a:t>Increase debt issuance</a:t>
                      </a:r>
                      <a:endParaRPr lang="id-ID" sz="1200" b="0" dirty="0">
                        <a:solidFill>
                          <a:srgbClr val="002060"/>
                        </a:solidFill>
                        <a:latin typeface="Arial Narrow" panose="020B0606020202030204" pitchFamily="34" charset="0"/>
                      </a:endParaRPr>
                    </a:p>
                  </a:txBody>
                  <a:tcPr anchor="ctr">
                    <a:solidFill>
                      <a:srgbClr val="00B0F0"/>
                    </a:solidFill>
                  </a:tcPr>
                </a:tc>
                <a:extLst>
                  <a:ext uri="{0D108BD9-81ED-4DB2-BD59-A6C34878D82A}">
                    <a16:rowId xmlns:a16="http://schemas.microsoft.com/office/drawing/2014/main" val="10000"/>
                  </a:ext>
                </a:extLst>
              </a:tr>
            </a:tbl>
          </a:graphicData>
        </a:graphic>
      </p:graphicFrame>
      <p:graphicFrame>
        <p:nvGraphicFramePr>
          <p:cNvPr id="59" name="Content Placeholder 4">
            <a:extLst>
              <a:ext uri="{FF2B5EF4-FFF2-40B4-BE49-F238E27FC236}">
                <a16:creationId xmlns:a16="http://schemas.microsoft.com/office/drawing/2014/main" id="{12B4A370-17FA-4F44-BAC4-CADEF3192A41}"/>
              </a:ext>
            </a:extLst>
          </p:cNvPr>
          <p:cNvGraphicFramePr>
            <a:graphicFrameLocks/>
          </p:cNvGraphicFramePr>
          <p:nvPr>
            <p:extLst>
              <p:ext uri="{D42A27DB-BD31-4B8C-83A1-F6EECF244321}">
                <p14:modId xmlns:p14="http://schemas.microsoft.com/office/powerpoint/2010/main" val="3268803751"/>
              </p:ext>
            </p:extLst>
          </p:nvPr>
        </p:nvGraphicFramePr>
        <p:xfrm>
          <a:off x="9702932" y="3319054"/>
          <a:ext cx="1802245" cy="488954"/>
        </p:xfrm>
        <a:graphic>
          <a:graphicData uri="http://schemas.openxmlformats.org/drawingml/2006/table">
            <a:tbl>
              <a:tblPr firstRow="1" bandRow="1">
                <a:tableStyleId>{FABFCF23-3B69-468F-B69F-88F6DE6A72F2}</a:tableStyleId>
              </a:tblPr>
              <a:tblGrid>
                <a:gridCol w="1802245">
                  <a:extLst>
                    <a:ext uri="{9D8B030D-6E8A-4147-A177-3AD203B41FA5}">
                      <a16:colId xmlns:a16="http://schemas.microsoft.com/office/drawing/2014/main" val="20000"/>
                    </a:ext>
                  </a:extLst>
                </a:gridCol>
              </a:tblGrid>
              <a:tr h="488954">
                <a:tc>
                  <a:txBody>
                    <a:bodyPr/>
                    <a:lstStyle/>
                    <a:p>
                      <a:pPr algn="ctr"/>
                      <a:r>
                        <a:rPr lang="en-US" sz="1200" b="0" dirty="0">
                          <a:latin typeface="Arial Narrow" panose="020B0606020202030204" pitchFamily="34" charset="0"/>
                        </a:rPr>
                        <a:t>Postpone or cancel non-urgent expense</a:t>
                      </a:r>
                      <a:endParaRPr lang="id-ID" sz="1200" b="0" dirty="0">
                        <a:solidFill>
                          <a:srgbClr val="002060"/>
                        </a:solidFill>
                        <a:latin typeface="Arial Narrow" panose="020B0606020202030204" pitchFamily="34" charset="0"/>
                      </a:endParaRPr>
                    </a:p>
                  </a:txBody>
                  <a:tcPr anchor="ctr">
                    <a:solidFill>
                      <a:srgbClr val="00B0F0"/>
                    </a:solidFill>
                  </a:tcPr>
                </a:tc>
                <a:extLst>
                  <a:ext uri="{0D108BD9-81ED-4DB2-BD59-A6C34878D82A}">
                    <a16:rowId xmlns:a16="http://schemas.microsoft.com/office/drawing/2014/main" val="10000"/>
                  </a:ext>
                </a:extLst>
              </a:tr>
            </a:tbl>
          </a:graphicData>
        </a:graphic>
      </p:graphicFrame>
      <p:graphicFrame>
        <p:nvGraphicFramePr>
          <p:cNvPr id="60" name="Content Placeholder 4">
            <a:extLst>
              <a:ext uri="{FF2B5EF4-FFF2-40B4-BE49-F238E27FC236}">
                <a16:creationId xmlns:a16="http://schemas.microsoft.com/office/drawing/2014/main" id="{83850915-4690-470D-A38B-10091D8DE740}"/>
              </a:ext>
            </a:extLst>
          </p:cNvPr>
          <p:cNvGraphicFramePr>
            <a:graphicFrameLocks/>
          </p:cNvGraphicFramePr>
          <p:nvPr>
            <p:extLst>
              <p:ext uri="{D42A27DB-BD31-4B8C-83A1-F6EECF244321}">
                <p14:modId xmlns:p14="http://schemas.microsoft.com/office/powerpoint/2010/main" val="334218469"/>
              </p:ext>
            </p:extLst>
          </p:nvPr>
        </p:nvGraphicFramePr>
        <p:xfrm>
          <a:off x="9702932" y="3895532"/>
          <a:ext cx="1795681" cy="383264"/>
        </p:xfrm>
        <a:graphic>
          <a:graphicData uri="http://schemas.openxmlformats.org/drawingml/2006/table">
            <a:tbl>
              <a:tblPr firstRow="1" bandRow="1">
                <a:tableStyleId>{F2DE63D5-997A-4646-A377-4702673A728D}</a:tableStyleId>
              </a:tblPr>
              <a:tblGrid>
                <a:gridCol w="1795681">
                  <a:extLst>
                    <a:ext uri="{9D8B030D-6E8A-4147-A177-3AD203B41FA5}">
                      <a16:colId xmlns:a16="http://schemas.microsoft.com/office/drawing/2014/main" val="20000"/>
                    </a:ext>
                  </a:extLst>
                </a:gridCol>
              </a:tblGrid>
              <a:tr h="383264">
                <a:tc>
                  <a:txBody>
                    <a:bodyPr/>
                    <a:lstStyle/>
                    <a:p>
                      <a:pPr algn="ctr"/>
                      <a:r>
                        <a:rPr lang="en-US" sz="1200" b="0" dirty="0">
                          <a:latin typeface="Arial Narrow" panose="020B0606020202030204" pitchFamily="34" charset="0"/>
                        </a:rPr>
                        <a:t>Widen budget deficit</a:t>
                      </a:r>
                      <a:endParaRPr lang="id-ID" sz="1200" b="0" dirty="0">
                        <a:solidFill>
                          <a:srgbClr val="002060"/>
                        </a:solidFill>
                        <a:latin typeface="Arial Narrow" panose="020B0606020202030204" pitchFamily="34" charset="0"/>
                      </a:endParaRPr>
                    </a:p>
                  </a:txBody>
                  <a:tcPr anchor="ctr"/>
                </a:tc>
                <a:extLst>
                  <a:ext uri="{0D108BD9-81ED-4DB2-BD59-A6C34878D82A}">
                    <a16:rowId xmlns:a16="http://schemas.microsoft.com/office/drawing/2014/main" val="10000"/>
                  </a:ext>
                </a:extLst>
              </a:tr>
            </a:tbl>
          </a:graphicData>
        </a:graphic>
      </p:graphicFrame>
      <p:graphicFrame>
        <p:nvGraphicFramePr>
          <p:cNvPr id="61" name="Content Placeholder 4">
            <a:extLst>
              <a:ext uri="{FF2B5EF4-FFF2-40B4-BE49-F238E27FC236}">
                <a16:creationId xmlns:a16="http://schemas.microsoft.com/office/drawing/2014/main" id="{B59CD4BB-5E02-4DE9-A904-61F6B955E190}"/>
              </a:ext>
            </a:extLst>
          </p:cNvPr>
          <p:cNvGraphicFramePr>
            <a:graphicFrameLocks/>
          </p:cNvGraphicFramePr>
          <p:nvPr>
            <p:extLst>
              <p:ext uri="{D42A27DB-BD31-4B8C-83A1-F6EECF244321}">
                <p14:modId xmlns:p14="http://schemas.microsoft.com/office/powerpoint/2010/main" val="2286440564"/>
              </p:ext>
            </p:extLst>
          </p:nvPr>
        </p:nvGraphicFramePr>
        <p:xfrm>
          <a:off x="9702932" y="4336031"/>
          <a:ext cx="1795681" cy="457200"/>
        </p:xfrm>
        <a:graphic>
          <a:graphicData uri="http://schemas.openxmlformats.org/drawingml/2006/table">
            <a:tbl>
              <a:tblPr firstRow="1" bandRow="1">
                <a:tableStyleId>{F2DE63D5-997A-4646-A377-4702673A728D}</a:tableStyleId>
              </a:tblPr>
              <a:tblGrid>
                <a:gridCol w="1795681">
                  <a:extLst>
                    <a:ext uri="{9D8B030D-6E8A-4147-A177-3AD203B41FA5}">
                      <a16:colId xmlns:a16="http://schemas.microsoft.com/office/drawing/2014/main" val="20000"/>
                    </a:ext>
                  </a:extLst>
                </a:gridCol>
              </a:tblGrid>
              <a:tr h="352353">
                <a:tc>
                  <a:txBody>
                    <a:bodyPr/>
                    <a:lstStyle/>
                    <a:p>
                      <a:pPr algn="ctr"/>
                      <a:r>
                        <a:rPr lang="en-US" sz="1200" b="0" dirty="0">
                          <a:latin typeface="Arial Narrow" panose="020B0606020202030204" pitchFamily="34" charset="0"/>
                        </a:rPr>
                        <a:t>Budget cut/automatic </a:t>
                      </a:r>
                      <a:r>
                        <a:rPr lang="en-US" sz="1200" b="0" dirty="0" err="1">
                          <a:latin typeface="Arial Narrow" panose="020B0606020202030204" pitchFamily="34" charset="0"/>
                        </a:rPr>
                        <a:t>adjusment</a:t>
                      </a:r>
                      <a:endParaRPr lang="id-ID" sz="1200" b="0" dirty="0">
                        <a:solidFill>
                          <a:srgbClr val="002060"/>
                        </a:solidFill>
                        <a:latin typeface="Arial Narrow" panose="020B0606020202030204" pitchFamily="34" charset="0"/>
                      </a:endParaRPr>
                    </a:p>
                  </a:txBody>
                  <a:tcPr anchor="ctr"/>
                </a:tc>
                <a:extLst>
                  <a:ext uri="{0D108BD9-81ED-4DB2-BD59-A6C34878D82A}">
                    <a16:rowId xmlns:a16="http://schemas.microsoft.com/office/drawing/2014/main" val="10000"/>
                  </a:ext>
                </a:extLst>
              </a:tr>
            </a:tbl>
          </a:graphicData>
        </a:graphic>
      </p:graphicFrame>
      <p:graphicFrame>
        <p:nvGraphicFramePr>
          <p:cNvPr id="62" name="Content Placeholder 4">
            <a:extLst>
              <a:ext uri="{FF2B5EF4-FFF2-40B4-BE49-F238E27FC236}">
                <a16:creationId xmlns:a16="http://schemas.microsoft.com/office/drawing/2014/main" id="{01180AEE-2806-45E2-8BD0-BB28A1C4EFA9}"/>
              </a:ext>
            </a:extLst>
          </p:cNvPr>
          <p:cNvGraphicFramePr>
            <a:graphicFrameLocks/>
          </p:cNvGraphicFramePr>
          <p:nvPr>
            <p:extLst>
              <p:ext uri="{D42A27DB-BD31-4B8C-83A1-F6EECF244321}">
                <p14:modId xmlns:p14="http://schemas.microsoft.com/office/powerpoint/2010/main" val="598532301"/>
              </p:ext>
            </p:extLst>
          </p:nvPr>
        </p:nvGraphicFramePr>
        <p:xfrm>
          <a:off x="9693701" y="4859883"/>
          <a:ext cx="1811475" cy="483732"/>
        </p:xfrm>
        <a:graphic>
          <a:graphicData uri="http://schemas.openxmlformats.org/drawingml/2006/table">
            <a:tbl>
              <a:tblPr firstRow="1" bandRow="1">
                <a:tableStyleId>{F2DE63D5-997A-4646-A377-4702673A728D}</a:tableStyleId>
              </a:tblPr>
              <a:tblGrid>
                <a:gridCol w="1811475">
                  <a:extLst>
                    <a:ext uri="{9D8B030D-6E8A-4147-A177-3AD203B41FA5}">
                      <a16:colId xmlns:a16="http://schemas.microsoft.com/office/drawing/2014/main" val="20000"/>
                    </a:ext>
                  </a:extLst>
                </a:gridCol>
              </a:tblGrid>
              <a:tr h="483732">
                <a:tc>
                  <a:txBody>
                    <a:bodyPr/>
                    <a:lstStyle/>
                    <a:p>
                      <a:pPr algn="ctr"/>
                      <a:r>
                        <a:rPr lang="id-ID" sz="1200" b="0" dirty="0">
                          <a:latin typeface="Arial Narrow" panose="020B0606020202030204" pitchFamily="34" charset="0"/>
                        </a:rPr>
                        <a:t>Combination of various measures</a:t>
                      </a:r>
                      <a:endParaRPr lang="id-ID" sz="1200" b="0" dirty="0">
                        <a:solidFill>
                          <a:srgbClr val="002060"/>
                        </a:solidFill>
                        <a:latin typeface="Arial Narrow" panose="020B0606020202030204" pitchFamily="34" charset="0"/>
                      </a:endParaRPr>
                    </a:p>
                  </a:txBody>
                  <a:tcPr anchor="ctr"/>
                </a:tc>
                <a:extLst>
                  <a:ext uri="{0D108BD9-81ED-4DB2-BD59-A6C34878D82A}">
                    <a16:rowId xmlns:a16="http://schemas.microsoft.com/office/drawing/2014/main" val="10000"/>
                  </a:ext>
                </a:extLst>
              </a:tr>
            </a:tbl>
          </a:graphicData>
        </a:graphic>
      </p:graphicFrame>
      <p:sp>
        <p:nvSpPr>
          <p:cNvPr id="63" name="TextBox 62">
            <a:extLst>
              <a:ext uri="{FF2B5EF4-FFF2-40B4-BE49-F238E27FC236}">
                <a16:creationId xmlns:a16="http://schemas.microsoft.com/office/drawing/2014/main" id="{2234E80E-7DB1-46E0-8472-E9C896481076}"/>
              </a:ext>
            </a:extLst>
          </p:cNvPr>
          <p:cNvSpPr txBox="1"/>
          <p:nvPr/>
        </p:nvSpPr>
        <p:spPr>
          <a:xfrm>
            <a:off x="9463722" y="1429940"/>
            <a:ext cx="2143536" cy="369332"/>
          </a:xfrm>
          <a:prstGeom prst="rect">
            <a:avLst/>
          </a:prstGeom>
          <a:noFill/>
        </p:spPr>
        <p:txBody>
          <a:bodyPr wrap="none" rtlCol="0">
            <a:spAutoFit/>
          </a:bodyPr>
          <a:lstStyle/>
          <a:p>
            <a:r>
              <a:rPr lang="en-US" b="1" dirty="0">
                <a:latin typeface="Arial Narrow" panose="020B0606020202030204" pitchFamily="34" charset="0"/>
              </a:rPr>
              <a:t>O</a:t>
            </a:r>
            <a:r>
              <a:rPr lang="id-ID" b="1" dirty="0">
                <a:latin typeface="Arial Narrow" panose="020B0606020202030204" pitchFamily="34" charset="0"/>
              </a:rPr>
              <a:t>ptions for </a:t>
            </a:r>
            <a:r>
              <a:rPr lang="en-US" b="1" dirty="0">
                <a:latin typeface="Arial Narrow" panose="020B0606020202030204" pitchFamily="34" charset="0"/>
              </a:rPr>
              <a:t>M</a:t>
            </a:r>
            <a:r>
              <a:rPr lang="id-ID" b="1" dirty="0">
                <a:latin typeface="Arial Narrow" panose="020B0606020202030204" pitchFamily="34" charset="0"/>
              </a:rPr>
              <a:t>easures</a:t>
            </a:r>
            <a:endParaRPr lang="id-ID" b="1" i="1" dirty="0">
              <a:latin typeface="Arial Narrow" panose="020B0606020202030204" pitchFamily="34" charset="0"/>
            </a:endParaRPr>
          </a:p>
        </p:txBody>
      </p:sp>
      <p:sp>
        <p:nvSpPr>
          <p:cNvPr id="64" name="Rectangle 63">
            <a:extLst>
              <a:ext uri="{FF2B5EF4-FFF2-40B4-BE49-F238E27FC236}">
                <a16:creationId xmlns:a16="http://schemas.microsoft.com/office/drawing/2014/main" id="{5D143B39-33F2-4B04-99D3-C6A96ED0943F}"/>
              </a:ext>
            </a:extLst>
          </p:cNvPr>
          <p:cNvSpPr/>
          <p:nvPr/>
        </p:nvSpPr>
        <p:spPr>
          <a:xfrm>
            <a:off x="914400" y="796420"/>
            <a:ext cx="10432473" cy="456150"/>
          </a:xfrm>
          <a:prstGeom prst="rect">
            <a:avLst/>
          </a:prstGeom>
          <a:solidFill>
            <a:schemeClr val="lt1">
              <a:alpha val="73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just"/>
            <a:r>
              <a:rPr lang="en-US" sz="1500" i="1" dirty="0">
                <a:latin typeface="Arial Narrow" panose="020B0606020202030204" pitchFamily="34" charset="0"/>
              </a:rPr>
              <a:t>Cash management protocol as an Early Warning System is designed to ensure that government has enough liquidity to meet its obligation, raising awareness among stakeholders, and providing a basis for taking necessary measures in order to mitigate liquidity risk before they worsen.</a:t>
            </a:r>
            <a:endParaRPr lang="id-ID" sz="1500" dirty="0">
              <a:latin typeface="Arial Narrow" panose="020B0606020202030204" pitchFamily="34" charset="0"/>
            </a:endParaRPr>
          </a:p>
        </p:txBody>
      </p:sp>
    </p:spTree>
    <p:extLst>
      <p:ext uri="{BB962C8B-B14F-4D97-AF65-F5344CB8AC3E}">
        <p14:creationId xmlns:p14="http://schemas.microsoft.com/office/powerpoint/2010/main" val="95415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8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B8D2C2B-D2D2-FAD5-C01C-5EF3D841DB2E}"/>
              </a:ext>
            </a:extLst>
          </p:cNvPr>
          <p:cNvSpPr>
            <a:spLocks noGrp="1"/>
          </p:cNvSpPr>
          <p:nvPr>
            <p:ph type="subTitle" idx="1"/>
          </p:nvPr>
        </p:nvSpPr>
        <p:spPr/>
        <p:txBody>
          <a:bodyPr/>
          <a:lstStyle/>
          <a:p>
            <a:r>
              <a:rPr lang="en-US" sz="4800" b="1" dirty="0">
                <a:solidFill>
                  <a:srgbClr val="FFFF00"/>
                </a:solidFill>
              </a:rPr>
              <a:t>Indonesia</a:t>
            </a:r>
            <a:endParaRPr lang="en-ID" sz="4800" b="1" dirty="0">
              <a:solidFill>
                <a:srgbClr val="FFFF00"/>
              </a:solidFill>
            </a:endParaRPr>
          </a:p>
        </p:txBody>
      </p:sp>
      <p:sp>
        <p:nvSpPr>
          <p:cNvPr id="4" name="Title 3">
            <a:extLst>
              <a:ext uri="{FF2B5EF4-FFF2-40B4-BE49-F238E27FC236}">
                <a16:creationId xmlns:a16="http://schemas.microsoft.com/office/drawing/2014/main" id="{DCD35154-C4DD-A89B-44AD-0C180654A6C7}"/>
              </a:ext>
            </a:extLst>
          </p:cNvPr>
          <p:cNvSpPr>
            <a:spLocks noGrp="1"/>
          </p:cNvSpPr>
          <p:nvPr>
            <p:ph type="title"/>
          </p:nvPr>
        </p:nvSpPr>
        <p:spPr/>
        <p:txBody>
          <a:bodyPr/>
          <a:lstStyle/>
          <a:p>
            <a:r>
              <a:rPr lang="en-US" dirty="0"/>
              <a:t>Case Study :</a:t>
            </a:r>
            <a:endParaRPr lang="en-ID" dirty="0"/>
          </a:p>
        </p:txBody>
      </p:sp>
      <p:sp>
        <p:nvSpPr>
          <p:cNvPr id="3" name="Slide Number Placeholder 2">
            <a:extLst>
              <a:ext uri="{FF2B5EF4-FFF2-40B4-BE49-F238E27FC236}">
                <a16:creationId xmlns:a16="http://schemas.microsoft.com/office/drawing/2014/main" id="{095016BD-8022-C3BE-6057-24752AA19ED2}"/>
              </a:ext>
            </a:extLst>
          </p:cNvPr>
          <p:cNvSpPr>
            <a:spLocks noGrp="1"/>
          </p:cNvSpPr>
          <p:nvPr>
            <p:ph type="sldNum" sz="quarter" idx="4294967295"/>
          </p:nvPr>
        </p:nvSpPr>
        <p:spPr>
          <a:xfrm>
            <a:off x="11672888" y="6523038"/>
            <a:ext cx="519112" cy="228600"/>
          </a:xfrm>
          <a:prstGeom prst="rect">
            <a:avLst/>
          </a:prstGeom>
        </p:spPr>
        <p:txBody>
          <a:bodyPr/>
          <a:lstStyle/>
          <a:p>
            <a:fld id="{C67A9826-C85A-43BB-9A4D-2C608D6018A0}" type="slidenum">
              <a:rPr lang="en-US" b="1" smtClean="0"/>
              <a:pPr/>
              <a:t>14</a:t>
            </a:fld>
            <a:endParaRPr lang="en-US" b="1"/>
          </a:p>
        </p:txBody>
      </p:sp>
    </p:spTree>
    <p:extLst>
      <p:ext uri="{BB962C8B-B14F-4D97-AF65-F5344CB8AC3E}">
        <p14:creationId xmlns:p14="http://schemas.microsoft.com/office/powerpoint/2010/main" val="365166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5421-148A-D65D-514F-C9B004986997}"/>
              </a:ext>
            </a:extLst>
          </p:cNvPr>
          <p:cNvSpPr>
            <a:spLocks noGrp="1"/>
          </p:cNvSpPr>
          <p:nvPr>
            <p:ph type="title"/>
          </p:nvPr>
        </p:nvSpPr>
        <p:spPr/>
        <p:txBody>
          <a:bodyPr/>
          <a:lstStyle/>
          <a:p>
            <a:r>
              <a:rPr lang="en-US" sz="2400" dirty="0"/>
              <a:t>Case Study : Fiscal Risk of </a:t>
            </a:r>
            <a:r>
              <a:rPr lang="en-US" sz="2400" dirty="0">
                <a:solidFill>
                  <a:srgbClr val="0070C0"/>
                </a:solidFill>
              </a:rPr>
              <a:t>Indonesia - </a:t>
            </a:r>
            <a:r>
              <a:rPr lang="en-US" sz="2400" dirty="0">
                <a:solidFill>
                  <a:srgbClr val="FFC000"/>
                </a:solidFill>
              </a:rPr>
              <a:t>Risk Map and Worksheet</a:t>
            </a:r>
            <a:endParaRPr lang="en-ID" sz="2400" dirty="0">
              <a:solidFill>
                <a:srgbClr val="FFC000"/>
              </a:solidFill>
            </a:endParaRPr>
          </a:p>
        </p:txBody>
      </p:sp>
      <p:sp>
        <p:nvSpPr>
          <p:cNvPr id="3" name="Slide Number Placeholder 2">
            <a:extLst>
              <a:ext uri="{FF2B5EF4-FFF2-40B4-BE49-F238E27FC236}">
                <a16:creationId xmlns:a16="http://schemas.microsoft.com/office/drawing/2014/main" id="{9638F918-4F2A-E2CB-DEC3-B63725E944A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67A9826-C85A-43BB-9A4D-2C608D6018A0}" type="slidenum">
              <a:rPr kumimoji="0" lang="en-US" sz="1400" b="1" i="0" u="none" strike="noStrike" kern="1200" cap="none" spc="0" normalizeH="0" baseline="0" noProof="0" smtClean="0">
                <a:ln>
                  <a:noFill/>
                </a:ln>
                <a:solidFill>
                  <a:srgbClr val="102D7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a:ln>
                <a:noFill/>
              </a:ln>
              <a:solidFill>
                <a:srgbClr val="102D7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5">
            <a:extLst>
              <a:ext uri="{FF2B5EF4-FFF2-40B4-BE49-F238E27FC236}">
                <a16:creationId xmlns:a16="http://schemas.microsoft.com/office/drawing/2014/main" id="{2BFE349E-D45B-0390-3386-60947825F6D2}"/>
              </a:ext>
            </a:extLst>
          </p:cNvPr>
          <p:cNvGraphicFramePr>
            <a:graphicFrameLocks noGrp="1"/>
          </p:cNvGraphicFramePr>
          <p:nvPr>
            <p:extLst>
              <p:ext uri="{D42A27DB-BD31-4B8C-83A1-F6EECF244321}">
                <p14:modId xmlns:p14="http://schemas.microsoft.com/office/powerpoint/2010/main" val="3342842143"/>
              </p:ext>
            </p:extLst>
          </p:nvPr>
        </p:nvGraphicFramePr>
        <p:xfrm>
          <a:off x="7615349" y="1175216"/>
          <a:ext cx="4167860" cy="2429181"/>
        </p:xfrm>
        <a:graphic>
          <a:graphicData uri="http://schemas.openxmlformats.org/drawingml/2006/table">
            <a:tbl>
              <a:tblPr firstRow="1" bandRow="1">
                <a:tableStyleId>{2D5ABB26-0587-4C30-8999-92F81FD0307C}</a:tableStyleId>
              </a:tblPr>
              <a:tblGrid>
                <a:gridCol w="794452">
                  <a:extLst>
                    <a:ext uri="{9D8B030D-6E8A-4147-A177-3AD203B41FA5}">
                      <a16:colId xmlns:a16="http://schemas.microsoft.com/office/drawing/2014/main" val="3418625807"/>
                    </a:ext>
                  </a:extLst>
                </a:gridCol>
                <a:gridCol w="666314">
                  <a:extLst>
                    <a:ext uri="{9D8B030D-6E8A-4147-A177-3AD203B41FA5}">
                      <a16:colId xmlns:a16="http://schemas.microsoft.com/office/drawing/2014/main" val="3550497286"/>
                    </a:ext>
                  </a:extLst>
                </a:gridCol>
                <a:gridCol w="615060">
                  <a:extLst>
                    <a:ext uri="{9D8B030D-6E8A-4147-A177-3AD203B41FA5}">
                      <a16:colId xmlns:a16="http://schemas.microsoft.com/office/drawing/2014/main" val="57275164"/>
                    </a:ext>
                  </a:extLst>
                </a:gridCol>
                <a:gridCol w="717569">
                  <a:extLst>
                    <a:ext uri="{9D8B030D-6E8A-4147-A177-3AD203B41FA5}">
                      <a16:colId xmlns:a16="http://schemas.microsoft.com/office/drawing/2014/main" val="2824620143"/>
                    </a:ext>
                  </a:extLst>
                </a:gridCol>
                <a:gridCol w="679129">
                  <a:extLst>
                    <a:ext uri="{9D8B030D-6E8A-4147-A177-3AD203B41FA5}">
                      <a16:colId xmlns:a16="http://schemas.microsoft.com/office/drawing/2014/main" val="1227347251"/>
                    </a:ext>
                  </a:extLst>
                </a:gridCol>
                <a:gridCol w="695336">
                  <a:extLst>
                    <a:ext uri="{9D8B030D-6E8A-4147-A177-3AD203B41FA5}">
                      <a16:colId xmlns:a16="http://schemas.microsoft.com/office/drawing/2014/main" val="544607646"/>
                    </a:ext>
                  </a:extLst>
                </a:gridCol>
              </a:tblGrid>
              <a:tr h="417501">
                <a:tc>
                  <a:txBody>
                    <a:bodyPr/>
                    <a:lstStyle/>
                    <a:p>
                      <a:r>
                        <a:rPr lang="en-US" sz="1200" dirty="0"/>
                        <a:t>Very </a:t>
                      </a:r>
                    </a:p>
                    <a:p>
                      <a:r>
                        <a:rPr lang="en-US" sz="12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772210476"/>
                  </a:ext>
                </a:extLst>
              </a:tr>
              <a:tr h="334001">
                <a:tc>
                  <a:txBody>
                    <a:bodyPr/>
                    <a:lstStyle/>
                    <a:p>
                      <a:r>
                        <a:rPr lang="en-US" sz="1200" dirty="0"/>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67282336"/>
                  </a:ext>
                </a:extLst>
              </a:tr>
              <a:tr h="334001">
                <a:tc>
                  <a:txBody>
                    <a:bodyPr/>
                    <a:lstStyle/>
                    <a:p>
                      <a:r>
                        <a:rPr lang="en-US" sz="1200" dirty="0"/>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95039313"/>
                  </a:ext>
                </a:extLst>
              </a:tr>
              <a:tr h="334001">
                <a:tc>
                  <a:txBody>
                    <a:bodyPr/>
                    <a:lstStyle/>
                    <a:p>
                      <a:r>
                        <a:rPr lang="en-US" sz="1200" dirty="0"/>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040954272"/>
                  </a:ext>
                </a:extLst>
              </a:tr>
              <a:tr h="417501">
                <a:tc>
                  <a:txBody>
                    <a:bodyPr/>
                    <a:lstStyle/>
                    <a:p>
                      <a:r>
                        <a:rPr lang="en-US" sz="1200" dirty="0"/>
                        <a:t>Very 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95970263"/>
                  </a:ext>
                </a:extLst>
              </a:tr>
              <a:tr h="41750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Very Small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Small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Large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Very Large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537962"/>
                  </a:ext>
                </a:extLst>
              </a:tr>
            </a:tbl>
          </a:graphicData>
        </a:graphic>
      </p:graphicFrame>
      <p:sp>
        <p:nvSpPr>
          <p:cNvPr id="6" name="TextBox 5">
            <a:extLst>
              <a:ext uri="{FF2B5EF4-FFF2-40B4-BE49-F238E27FC236}">
                <a16:creationId xmlns:a16="http://schemas.microsoft.com/office/drawing/2014/main" id="{21CE669E-E049-22BE-368B-3B325E30A60A}"/>
              </a:ext>
            </a:extLst>
          </p:cNvPr>
          <p:cNvSpPr txBox="1"/>
          <p:nvPr/>
        </p:nvSpPr>
        <p:spPr>
          <a:xfrm>
            <a:off x="9106968" y="912778"/>
            <a:ext cx="68320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Risk Map</a:t>
            </a:r>
          </a:p>
        </p:txBody>
      </p:sp>
      <p:sp>
        <p:nvSpPr>
          <p:cNvPr id="9" name="TextBox 8">
            <a:extLst>
              <a:ext uri="{FF2B5EF4-FFF2-40B4-BE49-F238E27FC236}">
                <a16:creationId xmlns:a16="http://schemas.microsoft.com/office/drawing/2014/main" id="{2D3220DA-F48D-85B2-6D52-5404787BBF47}"/>
              </a:ext>
            </a:extLst>
          </p:cNvPr>
          <p:cNvSpPr txBox="1"/>
          <p:nvPr/>
        </p:nvSpPr>
        <p:spPr>
          <a:xfrm>
            <a:off x="9632693" y="4208638"/>
            <a:ext cx="111921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Probability Level</a:t>
            </a:r>
          </a:p>
        </p:txBody>
      </p:sp>
      <p:sp>
        <p:nvSpPr>
          <p:cNvPr id="10" name="TextBox 9">
            <a:extLst>
              <a:ext uri="{FF2B5EF4-FFF2-40B4-BE49-F238E27FC236}">
                <a16:creationId xmlns:a16="http://schemas.microsoft.com/office/drawing/2014/main" id="{D0C2B219-A10B-E2F6-AD5D-E7A018126243}"/>
              </a:ext>
            </a:extLst>
          </p:cNvPr>
          <p:cNvSpPr txBox="1"/>
          <p:nvPr/>
        </p:nvSpPr>
        <p:spPr>
          <a:xfrm rot="16200000" flipH="1">
            <a:off x="6856247" y="2284227"/>
            <a:ext cx="108555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Probability Level</a:t>
            </a:r>
          </a:p>
        </p:txBody>
      </p:sp>
      <p:graphicFrame>
        <p:nvGraphicFramePr>
          <p:cNvPr id="11" name="Table 11">
            <a:extLst>
              <a:ext uri="{FF2B5EF4-FFF2-40B4-BE49-F238E27FC236}">
                <a16:creationId xmlns:a16="http://schemas.microsoft.com/office/drawing/2014/main" id="{4A095D47-1C71-63AE-39E9-30B5297C737D}"/>
              </a:ext>
            </a:extLst>
          </p:cNvPr>
          <p:cNvGraphicFramePr>
            <a:graphicFrameLocks noGrp="1"/>
          </p:cNvGraphicFramePr>
          <p:nvPr>
            <p:extLst>
              <p:ext uri="{D42A27DB-BD31-4B8C-83A1-F6EECF244321}">
                <p14:modId xmlns:p14="http://schemas.microsoft.com/office/powerpoint/2010/main" val="1702690083"/>
              </p:ext>
            </p:extLst>
          </p:nvPr>
        </p:nvGraphicFramePr>
        <p:xfrm>
          <a:off x="7566437" y="4462516"/>
          <a:ext cx="1933935" cy="1888011"/>
        </p:xfrm>
        <a:graphic>
          <a:graphicData uri="http://schemas.openxmlformats.org/drawingml/2006/table">
            <a:tbl>
              <a:tblPr firstRow="1" bandRow="1">
                <a:tableStyleId>{5C22544A-7EE6-4342-B048-85BDC9FD1C3A}</a:tableStyleId>
              </a:tblPr>
              <a:tblGrid>
                <a:gridCol w="1106767">
                  <a:extLst>
                    <a:ext uri="{9D8B030D-6E8A-4147-A177-3AD203B41FA5}">
                      <a16:colId xmlns:a16="http://schemas.microsoft.com/office/drawing/2014/main" val="253318185"/>
                    </a:ext>
                  </a:extLst>
                </a:gridCol>
                <a:gridCol w="827168">
                  <a:extLst>
                    <a:ext uri="{9D8B030D-6E8A-4147-A177-3AD203B41FA5}">
                      <a16:colId xmlns:a16="http://schemas.microsoft.com/office/drawing/2014/main" val="3070343486"/>
                    </a:ext>
                  </a:extLst>
                </a:gridCol>
              </a:tblGrid>
              <a:tr h="467826">
                <a:tc>
                  <a:txBody>
                    <a:bodyPr/>
                    <a:lstStyle/>
                    <a:p>
                      <a:pPr algn="ctr"/>
                      <a:r>
                        <a:rPr lang="en-US" sz="1100" dirty="0"/>
                        <a:t>Impact 2022</a:t>
                      </a:r>
                    </a:p>
                    <a:p>
                      <a:pPr algn="ctr"/>
                      <a:r>
                        <a:rPr lang="en-US" sz="1100" dirty="0"/>
                        <a:t>(% to GDP)</a:t>
                      </a:r>
                    </a:p>
                  </a:txBody>
                  <a:tcPr anchor="ctr">
                    <a:solidFill>
                      <a:srgbClr val="002060"/>
                    </a:solidFill>
                  </a:tcPr>
                </a:tc>
                <a:tc>
                  <a:txBody>
                    <a:bodyPr/>
                    <a:lstStyle/>
                    <a:p>
                      <a:pPr algn="ctr"/>
                      <a:r>
                        <a:rPr lang="en-US" sz="1100" dirty="0"/>
                        <a:t>Impact Level </a:t>
                      </a:r>
                    </a:p>
                  </a:txBody>
                  <a:tcPr anchor="ctr">
                    <a:solidFill>
                      <a:srgbClr val="002060"/>
                    </a:solidFill>
                  </a:tcPr>
                </a:tc>
                <a:extLst>
                  <a:ext uri="{0D108BD9-81ED-4DB2-BD59-A6C34878D82A}">
                    <a16:rowId xmlns:a16="http://schemas.microsoft.com/office/drawing/2014/main" val="1048800968"/>
                  </a:ext>
                </a:extLst>
              </a:tr>
              <a:tr h="284037">
                <a:tc>
                  <a:txBody>
                    <a:bodyPr/>
                    <a:lstStyle/>
                    <a:p>
                      <a:r>
                        <a:rPr lang="en-US" sz="1100" dirty="0"/>
                        <a:t>&lt;= 0,05%</a:t>
                      </a:r>
                    </a:p>
                  </a:txBody>
                  <a:tcPr/>
                </a:tc>
                <a:tc>
                  <a:txBody>
                    <a:bodyPr/>
                    <a:lstStyle/>
                    <a:p>
                      <a:r>
                        <a:rPr lang="en-US" sz="1100" dirty="0"/>
                        <a:t>Very Small</a:t>
                      </a:r>
                    </a:p>
                  </a:txBody>
                  <a:tcPr/>
                </a:tc>
                <a:extLst>
                  <a:ext uri="{0D108BD9-81ED-4DB2-BD59-A6C34878D82A}">
                    <a16:rowId xmlns:a16="http://schemas.microsoft.com/office/drawing/2014/main" val="3283107312"/>
                  </a:ext>
                </a:extLst>
              </a:tr>
              <a:tr h="284037">
                <a:tc>
                  <a:txBody>
                    <a:bodyPr/>
                    <a:lstStyle/>
                    <a:p>
                      <a:r>
                        <a:rPr lang="en-US" sz="1100" dirty="0"/>
                        <a:t>0,05% - 0,25%</a:t>
                      </a:r>
                    </a:p>
                  </a:txBody>
                  <a:tcPr/>
                </a:tc>
                <a:tc>
                  <a:txBody>
                    <a:bodyPr/>
                    <a:lstStyle/>
                    <a:p>
                      <a:r>
                        <a:rPr lang="en-US" sz="1100" dirty="0"/>
                        <a:t>Small</a:t>
                      </a:r>
                    </a:p>
                  </a:txBody>
                  <a:tcPr/>
                </a:tc>
                <a:extLst>
                  <a:ext uri="{0D108BD9-81ED-4DB2-BD59-A6C34878D82A}">
                    <a16:rowId xmlns:a16="http://schemas.microsoft.com/office/drawing/2014/main" val="1755337866"/>
                  </a:ext>
                </a:extLst>
              </a:tr>
              <a:tr h="284037">
                <a:tc>
                  <a:txBody>
                    <a:bodyPr/>
                    <a:lstStyle/>
                    <a:p>
                      <a:r>
                        <a:rPr lang="en-US" sz="1100" dirty="0"/>
                        <a:t>0,25% - 0,60%</a:t>
                      </a:r>
                    </a:p>
                  </a:txBody>
                  <a:tcPr/>
                </a:tc>
                <a:tc>
                  <a:txBody>
                    <a:bodyPr/>
                    <a:lstStyle/>
                    <a:p>
                      <a:r>
                        <a:rPr lang="en-US" sz="1100" dirty="0"/>
                        <a:t>Medium</a:t>
                      </a:r>
                    </a:p>
                  </a:txBody>
                  <a:tcPr/>
                </a:tc>
                <a:extLst>
                  <a:ext uri="{0D108BD9-81ED-4DB2-BD59-A6C34878D82A}">
                    <a16:rowId xmlns:a16="http://schemas.microsoft.com/office/drawing/2014/main" val="3402388388"/>
                  </a:ext>
                </a:extLst>
              </a:tr>
              <a:tr h="284037">
                <a:tc>
                  <a:txBody>
                    <a:bodyPr/>
                    <a:lstStyle/>
                    <a:p>
                      <a:r>
                        <a:rPr lang="en-US" sz="1100" dirty="0"/>
                        <a:t>0,6% - 1,00%</a:t>
                      </a:r>
                    </a:p>
                  </a:txBody>
                  <a:tcPr/>
                </a:tc>
                <a:tc>
                  <a:txBody>
                    <a:bodyPr/>
                    <a:lstStyle/>
                    <a:p>
                      <a:r>
                        <a:rPr lang="en-US" sz="1100" dirty="0"/>
                        <a:t>Large</a:t>
                      </a:r>
                    </a:p>
                  </a:txBody>
                  <a:tcPr/>
                </a:tc>
                <a:extLst>
                  <a:ext uri="{0D108BD9-81ED-4DB2-BD59-A6C34878D82A}">
                    <a16:rowId xmlns:a16="http://schemas.microsoft.com/office/drawing/2014/main" val="1589450086"/>
                  </a:ext>
                </a:extLst>
              </a:tr>
              <a:tr h="284037">
                <a:tc>
                  <a:txBody>
                    <a:bodyPr/>
                    <a:lstStyle/>
                    <a:p>
                      <a:r>
                        <a:rPr lang="en-US" sz="1100" dirty="0"/>
                        <a:t>&gt; 1%</a:t>
                      </a:r>
                    </a:p>
                  </a:txBody>
                  <a:tcPr/>
                </a:tc>
                <a:tc>
                  <a:txBody>
                    <a:bodyPr/>
                    <a:lstStyle/>
                    <a:p>
                      <a:r>
                        <a:rPr lang="en-US" sz="1100" dirty="0"/>
                        <a:t>Very Large</a:t>
                      </a:r>
                    </a:p>
                  </a:txBody>
                  <a:tcPr/>
                </a:tc>
                <a:extLst>
                  <a:ext uri="{0D108BD9-81ED-4DB2-BD59-A6C34878D82A}">
                    <a16:rowId xmlns:a16="http://schemas.microsoft.com/office/drawing/2014/main" val="1494556777"/>
                  </a:ext>
                </a:extLst>
              </a:tr>
            </a:tbl>
          </a:graphicData>
        </a:graphic>
      </p:graphicFrame>
      <p:graphicFrame>
        <p:nvGraphicFramePr>
          <p:cNvPr id="12" name="Table 11">
            <a:extLst>
              <a:ext uri="{FF2B5EF4-FFF2-40B4-BE49-F238E27FC236}">
                <a16:creationId xmlns:a16="http://schemas.microsoft.com/office/drawing/2014/main" id="{B51195DE-F567-4AFD-B3E1-C162D3E7E1EC}"/>
              </a:ext>
            </a:extLst>
          </p:cNvPr>
          <p:cNvGraphicFramePr>
            <a:graphicFrameLocks noGrp="1"/>
          </p:cNvGraphicFramePr>
          <p:nvPr>
            <p:extLst>
              <p:ext uri="{D42A27DB-BD31-4B8C-83A1-F6EECF244321}">
                <p14:modId xmlns:p14="http://schemas.microsoft.com/office/powerpoint/2010/main" val="517546529"/>
              </p:ext>
            </p:extLst>
          </p:nvPr>
        </p:nvGraphicFramePr>
        <p:xfrm>
          <a:off x="9680821" y="4462517"/>
          <a:ext cx="1936078" cy="1888011"/>
        </p:xfrm>
        <a:graphic>
          <a:graphicData uri="http://schemas.openxmlformats.org/drawingml/2006/table">
            <a:tbl>
              <a:tblPr firstRow="1" bandRow="1">
                <a:tableStyleId>{00A15C55-8517-42AA-B614-E9B94910E393}</a:tableStyleId>
              </a:tblPr>
              <a:tblGrid>
                <a:gridCol w="968039">
                  <a:extLst>
                    <a:ext uri="{9D8B030D-6E8A-4147-A177-3AD203B41FA5}">
                      <a16:colId xmlns:a16="http://schemas.microsoft.com/office/drawing/2014/main" val="253318185"/>
                    </a:ext>
                  </a:extLst>
                </a:gridCol>
                <a:gridCol w="968039">
                  <a:extLst>
                    <a:ext uri="{9D8B030D-6E8A-4147-A177-3AD203B41FA5}">
                      <a16:colId xmlns:a16="http://schemas.microsoft.com/office/drawing/2014/main" val="3070343486"/>
                    </a:ext>
                  </a:extLst>
                </a:gridCol>
              </a:tblGrid>
              <a:tr h="442356">
                <a:tc>
                  <a:txBody>
                    <a:bodyPr/>
                    <a:lstStyle/>
                    <a:p>
                      <a:pPr algn="ctr"/>
                      <a:r>
                        <a:rPr lang="en-US" sz="1050" dirty="0"/>
                        <a:t>Probability</a:t>
                      </a:r>
                    </a:p>
                    <a:p>
                      <a:pPr algn="ctr"/>
                      <a:r>
                        <a:rPr lang="en-US" sz="1050" i="0" dirty="0"/>
                        <a:t>(% to GDP)</a:t>
                      </a:r>
                    </a:p>
                  </a:txBody>
                  <a:tcPr anchor="ctr"/>
                </a:tc>
                <a:tc>
                  <a:txBody>
                    <a:bodyPr/>
                    <a:lstStyle/>
                    <a:p>
                      <a:pPr algn="ctr"/>
                      <a:r>
                        <a:rPr lang="en-US" sz="1050" dirty="0"/>
                        <a:t>Probability Level </a:t>
                      </a:r>
                    </a:p>
                  </a:txBody>
                  <a:tcPr anchor="ctr"/>
                </a:tc>
                <a:extLst>
                  <a:ext uri="{0D108BD9-81ED-4DB2-BD59-A6C34878D82A}">
                    <a16:rowId xmlns:a16="http://schemas.microsoft.com/office/drawing/2014/main" val="1048800968"/>
                  </a:ext>
                </a:extLst>
              </a:tr>
              <a:tr h="289131">
                <a:tc>
                  <a:txBody>
                    <a:bodyPr/>
                    <a:lstStyle/>
                    <a:p>
                      <a:r>
                        <a:rPr lang="en-US" sz="1050" dirty="0"/>
                        <a:t>&lt;= 0,05%</a:t>
                      </a:r>
                    </a:p>
                  </a:txBody>
                  <a:tcPr/>
                </a:tc>
                <a:tc>
                  <a:txBody>
                    <a:bodyPr/>
                    <a:lstStyle/>
                    <a:p>
                      <a:r>
                        <a:rPr lang="en-US" sz="1050" dirty="0"/>
                        <a:t>Very Small</a:t>
                      </a:r>
                    </a:p>
                  </a:txBody>
                  <a:tcPr/>
                </a:tc>
                <a:extLst>
                  <a:ext uri="{0D108BD9-81ED-4DB2-BD59-A6C34878D82A}">
                    <a16:rowId xmlns:a16="http://schemas.microsoft.com/office/drawing/2014/main" val="3283107312"/>
                  </a:ext>
                </a:extLst>
              </a:tr>
              <a:tr h="289131">
                <a:tc>
                  <a:txBody>
                    <a:bodyPr/>
                    <a:lstStyle/>
                    <a:p>
                      <a:r>
                        <a:rPr lang="en-US" sz="1050" dirty="0"/>
                        <a:t>0,05% - 0,25%</a:t>
                      </a:r>
                    </a:p>
                  </a:txBody>
                  <a:tcPr/>
                </a:tc>
                <a:tc>
                  <a:txBody>
                    <a:bodyPr/>
                    <a:lstStyle/>
                    <a:p>
                      <a:r>
                        <a:rPr lang="en-US" sz="1050" dirty="0"/>
                        <a:t>Small</a:t>
                      </a:r>
                    </a:p>
                  </a:txBody>
                  <a:tcPr/>
                </a:tc>
                <a:extLst>
                  <a:ext uri="{0D108BD9-81ED-4DB2-BD59-A6C34878D82A}">
                    <a16:rowId xmlns:a16="http://schemas.microsoft.com/office/drawing/2014/main" val="1755337866"/>
                  </a:ext>
                </a:extLst>
              </a:tr>
              <a:tr h="289131">
                <a:tc>
                  <a:txBody>
                    <a:bodyPr/>
                    <a:lstStyle/>
                    <a:p>
                      <a:r>
                        <a:rPr lang="en-US" sz="1050" dirty="0"/>
                        <a:t>0,25% - 0,60%</a:t>
                      </a:r>
                    </a:p>
                  </a:txBody>
                  <a:tcPr/>
                </a:tc>
                <a:tc>
                  <a:txBody>
                    <a:bodyPr/>
                    <a:lstStyle/>
                    <a:p>
                      <a:r>
                        <a:rPr lang="en-US" sz="1050" dirty="0"/>
                        <a:t>Medium</a:t>
                      </a:r>
                    </a:p>
                  </a:txBody>
                  <a:tcPr/>
                </a:tc>
                <a:extLst>
                  <a:ext uri="{0D108BD9-81ED-4DB2-BD59-A6C34878D82A}">
                    <a16:rowId xmlns:a16="http://schemas.microsoft.com/office/drawing/2014/main" val="3402388388"/>
                  </a:ext>
                </a:extLst>
              </a:tr>
              <a:tr h="289131">
                <a:tc>
                  <a:txBody>
                    <a:bodyPr/>
                    <a:lstStyle/>
                    <a:p>
                      <a:r>
                        <a:rPr lang="en-US" sz="1050" dirty="0"/>
                        <a:t>0,6% - 1,00%</a:t>
                      </a:r>
                    </a:p>
                  </a:txBody>
                  <a:tcPr/>
                </a:tc>
                <a:tc>
                  <a:txBody>
                    <a:bodyPr/>
                    <a:lstStyle/>
                    <a:p>
                      <a:r>
                        <a:rPr lang="en-US" sz="1050" dirty="0"/>
                        <a:t>Large</a:t>
                      </a:r>
                    </a:p>
                  </a:txBody>
                  <a:tcPr/>
                </a:tc>
                <a:extLst>
                  <a:ext uri="{0D108BD9-81ED-4DB2-BD59-A6C34878D82A}">
                    <a16:rowId xmlns:a16="http://schemas.microsoft.com/office/drawing/2014/main" val="1589450086"/>
                  </a:ext>
                </a:extLst>
              </a:tr>
              <a:tr h="289131">
                <a:tc>
                  <a:txBody>
                    <a:bodyPr/>
                    <a:lstStyle/>
                    <a:p>
                      <a:r>
                        <a:rPr lang="en-US" sz="1050" dirty="0"/>
                        <a:t>&gt; 1%</a:t>
                      </a:r>
                    </a:p>
                  </a:txBody>
                  <a:tcPr/>
                </a:tc>
                <a:tc>
                  <a:txBody>
                    <a:bodyPr/>
                    <a:lstStyle/>
                    <a:p>
                      <a:r>
                        <a:rPr lang="en-US" sz="1050" dirty="0"/>
                        <a:t>Very Large</a:t>
                      </a:r>
                    </a:p>
                  </a:txBody>
                  <a:tcPr/>
                </a:tc>
                <a:extLst>
                  <a:ext uri="{0D108BD9-81ED-4DB2-BD59-A6C34878D82A}">
                    <a16:rowId xmlns:a16="http://schemas.microsoft.com/office/drawing/2014/main" val="1494556777"/>
                  </a:ext>
                </a:extLst>
              </a:tr>
            </a:tbl>
          </a:graphicData>
        </a:graphic>
      </p:graphicFrame>
      <p:sp>
        <p:nvSpPr>
          <p:cNvPr id="14" name="TextBox 13">
            <a:extLst>
              <a:ext uri="{FF2B5EF4-FFF2-40B4-BE49-F238E27FC236}">
                <a16:creationId xmlns:a16="http://schemas.microsoft.com/office/drawing/2014/main" id="{6BDBC3D4-E8C4-E2B2-D09E-08AF9B25503C}"/>
              </a:ext>
            </a:extLst>
          </p:cNvPr>
          <p:cNvSpPr txBox="1"/>
          <p:nvPr/>
        </p:nvSpPr>
        <p:spPr>
          <a:xfrm>
            <a:off x="7507414" y="4208600"/>
            <a:ext cx="88998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Impact Level</a:t>
            </a:r>
          </a:p>
        </p:txBody>
      </p:sp>
      <p:sp>
        <p:nvSpPr>
          <p:cNvPr id="15" name="Oval 14">
            <a:extLst>
              <a:ext uri="{FF2B5EF4-FFF2-40B4-BE49-F238E27FC236}">
                <a16:creationId xmlns:a16="http://schemas.microsoft.com/office/drawing/2014/main" id="{AF1CD0CF-F0E2-4A6D-E47F-031D17DE862F}"/>
              </a:ext>
            </a:extLst>
          </p:cNvPr>
          <p:cNvSpPr/>
          <p:nvPr/>
        </p:nvSpPr>
        <p:spPr>
          <a:xfrm>
            <a:off x="9681605" y="2143551"/>
            <a:ext cx="107154" cy="1071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51F8A837-08FB-EA1B-F173-4977058F527A}"/>
              </a:ext>
            </a:extLst>
          </p:cNvPr>
          <p:cNvCxnSpPr>
            <a:cxnSpLocks/>
          </p:cNvCxnSpPr>
          <p:nvPr/>
        </p:nvCxnSpPr>
        <p:spPr>
          <a:xfrm>
            <a:off x="9729733" y="2167615"/>
            <a:ext cx="0" cy="3970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0" name="Table 20">
            <a:extLst>
              <a:ext uri="{FF2B5EF4-FFF2-40B4-BE49-F238E27FC236}">
                <a16:creationId xmlns:a16="http://schemas.microsoft.com/office/drawing/2014/main" id="{A8DAE49D-274C-04B2-3700-567363CE8B75}"/>
              </a:ext>
            </a:extLst>
          </p:cNvPr>
          <p:cNvGraphicFramePr>
            <a:graphicFrameLocks noGrp="1"/>
          </p:cNvGraphicFramePr>
          <p:nvPr>
            <p:extLst>
              <p:ext uri="{D42A27DB-BD31-4B8C-83A1-F6EECF244321}">
                <p14:modId xmlns:p14="http://schemas.microsoft.com/office/powerpoint/2010/main" val="1642803743"/>
              </p:ext>
            </p:extLst>
          </p:nvPr>
        </p:nvGraphicFramePr>
        <p:xfrm>
          <a:off x="192503" y="952595"/>
          <a:ext cx="7036632" cy="2647468"/>
        </p:xfrm>
        <a:graphic>
          <a:graphicData uri="http://schemas.openxmlformats.org/drawingml/2006/table">
            <a:tbl>
              <a:tblPr firstRow="1" bandRow="1">
                <a:tableStyleId>{5C22544A-7EE6-4342-B048-85BDC9FD1C3A}</a:tableStyleId>
              </a:tblPr>
              <a:tblGrid>
                <a:gridCol w="518588">
                  <a:extLst>
                    <a:ext uri="{9D8B030D-6E8A-4147-A177-3AD203B41FA5}">
                      <a16:colId xmlns:a16="http://schemas.microsoft.com/office/drawing/2014/main" val="3785309118"/>
                    </a:ext>
                  </a:extLst>
                </a:gridCol>
                <a:gridCol w="646998">
                  <a:extLst>
                    <a:ext uri="{9D8B030D-6E8A-4147-A177-3AD203B41FA5}">
                      <a16:colId xmlns:a16="http://schemas.microsoft.com/office/drawing/2014/main" val="841024321"/>
                    </a:ext>
                  </a:extLst>
                </a:gridCol>
                <a:gridCol w="737793">
                  <a:extLst>
                    <a:ext uri="{9D8B030D-6E8A-4147-A177-3AD203B41FA5}">
                      <a16:colId xmlns:a16="http://schemas.microsoft.com/office/drawing/2014/main" val="583531680"/>
                    </a:ext>
                  </a:extLst>
                </a:gridCol>
                <a:gridCol w="696427">
                  <a:extLst>
                    <a:ext uri="{9D8B030D-6E8A-4147-A177-3AD203B41FA5}">
                      <a16:colId xmlns:a16="http://schemas.microsoft.com/office/drawing/2014/main" val="3796136525"/>
                    </a:ext>
                  </a:extLst>
                </a:gridCol>
                <a:gridCol w="606211">
                  <a:extLst>
                    <a:ext uri="{9D8B030D-6E8A-4147-A177-3AD203B41FA5}">
                      <a16:colId xmlns:a16="http://schemas.microsoft.com/office/drawing/2014/main" val="2201038040"/>
                    </a:ext>
                  </a:extLst>
                </a:gridCol>
                <a:gridCol w="899160">
                  <a:extLst>
                    <a:ext uri="{9D8B030D-6E8A-4147-A177-3AD203B41FA5}">
                      <a16:colId xmlns:a16="http://schemas.microsoft.com/office/drawing/2014/main" val="1957729591"/>
                    </a:ext>
                  </a:extLst>
                </a:gridCol>
                <a:gridCol w="807720">
                  <a:extLst>
                    <a:ext uri="{9D8B030D-6E8A-4147-A177-3AD203B41FA5}">
                      <a16:colId xmlns:a16="http://schemas.microsoft.com/office/drawing/2014/main" val="1498997386"/>
                    </a:ext>
                  </a:extLst>
                </a:gridCol>
                <a:gridCol w="640080">
                  <a:extLst>
                    <a:ext uri="{9D8B030D-6E8A-4147-A177-3AD203B41FA5}">
                      <a16:colId xmlns:a16="http://schemas.microsoft.com/office/drawing/2014/main" val="238296660"/>
                    </a:ext>
                  </a:extLst>
                </a:gridCol>
                <a:gridCol w="777240">
                  <a:extLst>
                    <a:ext uri="{9D8B030D-6E8A-4147-A177-3AD203B41FA5}">
                      <a16:colId xmlns:a16="http://schemas.microsoft.com/office/drawing/2014/main" val="902281934"/>
                    </a:ext>
                  </a:extLst>
                </a:gridCol>
                <a:gridCol w="706415">
                  <a:extLst>
                    <a:ext uri="{9D8B030D-6E8A-4147-A177-3AD203B41FA5}">
                      <a16:colId xmlns:a16="http://schemas.microsoft.com/office/drawing/2014/main" val="1337968383"/>
                    </a:ext>
                  </a:extLst>
                </a:gridCol>
              </a:tblGrid>
              <a:tr h="409727">
                <a:tc gridSpan="10">
                  <a:txBody>
                    <a:bodyPr/>
                    <a:lstStyle/>
                    <a:p>
                      <a:pPr marL="4311650" indent="-1441450">
                        <a:tabLst/>
                      </a:pPr>
                      <a:r>
                        <a:rPr lang="en-US" sz="1050" dirty="0"/>
                        <a:t>Before Mitigation</a:t>
                      </a:r>
                    </a:p>
                  </a:txBody>
                  <a:tcPr anchor="ctr">
                    <a:solidFill>
                      <a:srgbClr val="00206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06938760"/>
                  </a:ext>
                </a:extLst>
              </a:tr>
              <a:tr h="340512">
                <a:tc>
                  <a:txBody>
                    <a:bodyPr/>
                    <a:lstStyle/>
                    <a:p>
                      <a:pPr marL="0" indent="0" algn="ctr"/>
                      <a:r>
                        <a:rPr lang="en-US" sz="900" b="1" dirty="0"/>
                        <a:t>Code</a:t>
                      </a:r>
                    </a:p>
                  </a:txBody>
                  <a:tcPr/>
                </a:tc>
                <a:tc>
                  <a:txBody>
                    <a:bodyPr/>
                    <a:lstStyle/>
                    <a:p>
                      <a:pPr algn="ctr"/>
                      <a:r>
                        <a:rPr lang="en-US" sz="900" b="1" dirty="0"/>
                        <a:t>Purposes</a:t>
                      </a:r>
                    </a:p>
                  </a:txBody>
                  <a:tcPr/>
                </a:tc>
                <a:tc>
                  <a:txBody>
                    <a:bodyPr/>
                    <a:lstStyle/>
                    <a:p>
                      <a:pPr algn="ctr"/>
                      <a:r>
                        <a:rPr lang="en-US" sz="900" b="1" dirty="0"/>
                        <a:t>Category</a:t>
                      </a:r>
                    </a:p>
                  </a:txBody>
                  <a:tcPr/>
                </a:tc>
                <a:tc>
                  <a:txBody>
                    <a:bodyPr/>
                    <a:lstStyle/>
                    <a:p>
                      <a:pPr algn="ctr"/>
                      <a:r>
                        <a:rPr lang="en-US" sz="900" b="1" dirty="0"/>
                        <a:t>Risk Event</a:t>
                      </a:r>
                    </a:p>
                  </a:txBody>
                  <a:tcPr/>
                </a:tc>
                <a:tc>
                  <a:txBody>
                    <a:bodyPr/>
                    <a:lstStyle/>
                    <a:p>
                      <a:pPr algn="ctr"/>
                      <a:r>
                        <a:rPr lang="en-US" sz="900" b="1" dirty="0"/>
                        <a:t>Risk Source</a:t>
                      </a:r>
                    </a:p>
                  </a:txBody>
                  <a:tcPr/>
                </a:tc>
                <a:tc>
                  <a:txBody>
                    <a:bodyPr/>
                    <a:lstStyle/>
                    <a:p>
                      <a:pPr algn="ctr"/>
                      <a:r>
                        <a:rPr lang="en-US" sz="900" b="1" dirty="0"/>
                        <a:t>Impact Description</a:t>
                      </a:r>
                    </a:p>
                  </a:txBody>
                  <a:tcPr/>
                </a:tc>
                <a:tc>
                  <a:txBody>
                    <a:bodyPr/>
                    <a:lstStyle/>
                    <a:p>
                      <a:pPr algn="ctr"/>
                      <a:r>
                        <a:rPr lang="en-US" sz="900" b="1" dirty="0"/>
                        <a:t>Probability</a:t>
                      </a:r>
                    </a:p>
                  </a:txBody>
                  <a:tcPr/>
                </a:tc>
                <a:tc>
                  <a:txBody>
                    <a:bodyPr/>
                    <a:lstStyle/>
                    <a:p>
                      <a:pPr algn="ctr"/>
                      <a:r>
                        <a:rPr lang="en-US" sz="900" b="1" dirty="0"/>
                        <a:t>Impact</a:t>
                      </a:r>
                    </a:p>
                  </a:txBody>
                  <a:tcPr/>
                </a:tc>
                <a:tc>
                  <a:txBody>
                    <a:bodyPr/>
                    <a:lstStyle/>
                    <a:p>
                      <a:pPr algn="ctr"/>
                      <a:r>
                        <a:rPr lang="en-US" sz="900" b="1" dirty="0"/>
                        <a:t>Inherent Risk</a:t>
                      </a:r>
                    </a:p>
                  </a:txBody>
                  <a:tcPr/>
                </a:tc>
                <a:tc>
                  <a:txBody>
                    <a:bodyPr/>
                    <a:lstStyle/>
                    <a:p>
                      <a:pPr algn="ctr"/>
                      <a:r>
                        <a:rPr lang="en-US" sz="900" b="1" dirty="0"/>
                        <a:t>Risk  Level</a:t>
                      </a:r>
                    </a:p>
                  </a:txBody>
                  <a:tcPr/>
                </a:tc>
                <a:extLst>
                  <a:ext uri="{0D108BD9-81ED-4DB2-BD59-A6C34878D82A}">
                    <a16:rowId xmlns:a16="http://schemas.microsoft.com/office/drawing/2014/main" val="1771023106"/>
                  </a:ext>
                </a:extLst>
              </a:tr>
              <a:tr h="1871981">
                <a:tc>
                  <a:txBody>
                    <a:bodyPr/>
                    <a:lstStyle/>
                    <a:p>
                      <a:r>
                        <a:rPr lang="en-US" sz="1000" dirty="0"/>
                        <a:t>XX</a:t>
                      </a:r>
                    </a:p>
                  </a:txBody>
                  <a:tcPr/>
                </a:tc>
                <a:tc>
                  <a:txBody>
                    <a:bodyPr/>
                    <a:lstStyle/>
                    <a:p>
                      <a:r>
                        <a:rPr lang="en-US" sz="1000" dirty="0"/>
                        <a:t>Purpose of risk management</a:t>
                      </a:r>
                    </a:p>
                  </a:txBody>
                  <a:tcPr/>
                </a:tc>
                <a:tc>
                  <a:txBody>
                    <a:bodyPr/>
                    <a:lstStyle/>
                    <a:p>
                      <a:r>
                        <a:rPr lang="en-US" sz="1000" dirty="0"/>
                        <a:t>Taxonomy</a:t>
                      </a:r>
                    </a:p>
                  </a:txBody>
                  <a:tcPr/>
                </a:tc>
                <a:tc>
                  <a:txBody>
                    <a:bodyPr/>
                    <a:lstStyle/>
                    <a:p>
                      <a:r>
                        <a:rPr lang="en-US" sz="1000" dirty="0"/>
                        <a:t>Risk Event</a:t>
                      </a:r>
                    </a:p>
                  </a:txBody>
                  <a:tcPr/>
                </a:tc>
                <a:tc>
                  <a:txBody>
                    <a:bodyPr/>
                    <a:lstStyle/>
                    <a:p>
                      <a:r>
                        <a:rPr lang="en-US" sz="1000" dirty="0"/>
                        <a:t>Cause Factor</a:t>
                      </a:r>
                    </a:p>
                  </a:txBody>
                  <a:tcPr/>
                </a:tc>
                <a:tc>
                  <a:txBody>
                    <a:bodyPr/>
                    <a:lstStyle/>
                    <a:p>
                      <a:r>
                        <a:rPr lang="en-US" sz="1000" dirty="0"/>
                        <a:t>Description of risk event</a:t>
                      </a:r>
                    </a:p>
                  </a:txBody>
                  <a:tcPr/>
                </a:tc>
                <a:tc>
                  <a:txBody>
                    <a:bodyPr/>
                    <a:lstStyle/>
                    <a:p>
                      <a:r>
                        <a:rPr lang="en-US" sz="1000" dirty="0"/>
                        <a:t>Probability of risk event</a:t>
                      </a:r>
                    </a:p>
                  </a:txBody>
                  <a:tcPr/>
                </a:tc>
                <a:tc>
                  <a:txBody>
                    <a:bodyPr/>
                    <a:lstStyle/>
                    <a:p>
                      <a:r>
                        <a:rPr lang="en-US" sz="1000" dirty="0"/>
                        <a:t>Nominal of impact</a:t>
                      </a:r>
                    </a:p>
                  </a:txBody>
                  <a:tcPr/>
                </a:tc>
                <a:tc>
                  <a:txBody>
                    <a:bodyPr/>
                    <a:lstStyle/>
                    <a:p>
                      <a:r>
                        <a:rPr lang="en-US" sz="1000" dirty="0"/>
                        <a:t>Probability x impact</a:t>
                      </a:r>
                    </a:p>
                  </a:txBody>
                  <a:tcPr/>
                </a:tc>
                <a:tc>
                  <a:txBody>
                    <a:bodyPr/>
                    <a:lstStyle/>
                    <a:p>
                      <a:pPr marL="0" indent="0"/>
                      <a:r>
                        <a:rPr lang="en-US" sz="1000" dirty="0"/>
                        <a:t>Risk position</a:t>
                      </a:r>
                    </a:p>
                  </a:txBody>
                  <a:tcPr/>
                </a:tc>
                <a:extLst>
                  <a:ext uri="{0D108BD9-81ED-4DB2-BD59-A6C34878D82A}">
                    <a16:rowId xmlns:a16="http://schemas.microsoft.com/office/drawing/2014/main" val="2344266105"/>
                  </a:ext>
                </a:extLst>
              </a:tr>
            </a:tbl>
          </a:graphicData>
        </a:graphic>
      </p:graphicFrame>
      <p:graphicFrame>
        <p:nvGraphicFramePr>
          <p:cNvPr id="22" name="Table 20">
            <a:extLst>
              <a:ext uri="{FF2B5EF4-FFF2-40B4-BE49-F238E27FC236}">
                <a16:creationId xmlns:a16="http://schemas.microsoft.com/office/drawing/2014/main" id="{D6DCFB1A-E336-4DA6-939B-6A7FCC5C12CF}"/>
              </a:ext>
            </a:extLst>
          </p:cNvPr>
          <p:cNvGraphicFramePr>
            <a:graphicFrameLocks noGrp="1"/>
          </p:cNvGraphicFramePr>
          <p:nvPr>
            <p:extLst>
              <p:ext uri="{D42A27DB-BD31-4B8C-83A1-F6EECF244321}">
                <p14:modId xmlns:p14="http://schemas.microsoft.com/office/powerpoint/2010/main" val="3883585398"/>
              </p:ext>
            </p:extLst>
          </p:nvPr>
        </p:nvGraphicFramePr>
        <p:xfrm>
          <a:off x="162920" y="3893709"/>
          <a:ext cx="7108363" cy="2499406"/>
        </p:xfrm>
        <a:graphic>
          <a:graphicData uri="http://schemas.openxmlformats.org/drawingml/2006/table">
            <a:tbl>
              <a:tblPr firstRow="1" bandRow="1">
                <a:tableStyleId>{00A15C55-8517-42AA-B614-E9B94910E393}</a:tableStyleId>
              </a:tblPr>
              <a:tblGrid>
                <a:gridCol w="685247">
                  <a:extLst>
                    <a:ext uri="{9D8B030D-6E8A-4147-A177-3AD203B41FA5}">
                      <a16:colId xmlns:a16="http://schemas.microsoft.com/office/drawing/2014/main" val="3785309118"/>
                    </a:ext>
                  </a:extLst>
                </a:gridCol>
                <a:gridCol w="1422390">
                  <a:extLst>
                    <a:ext uri="{9D8B030D-6E8A-4147-A177-3AD203B41FA5}">
                      <a16:colId xmlns:a16="http://schemas.microsoft.com/office/drawing/2014/main" val="841024321"/>
                    </a:ext>
                  </a:extLst>
                </a:gridCol>
                <a:gridCol w="1158985">
                  <a:extLst>
                    <a:ext uri="{9D8B030D-6E8A-4147-A177-3AD203B41FA5}">
                      <a16:colId xmlns:a16="http://schemas.microsoft.com/office/drawing/2014/main" val="583531680"/>
                    </a:ext>
                  </a:extLst>
                </a:gridCol>
                <a:gridCol w="983381">
                  <a:extLst>
                    <a:ext uri="{9D8B030D-6E8A-4147-A177-3AD203B41FA5}">
                      <a16:colId xmlns:a16="http://schemas.microsoft.com/office/drawing/2014/main" val="3796136525"/>
                    </a:ext>
                  </a:extLst>
                </a:gridCol>
                <a:gridCol w="1106303">
                  <a:extLst>
                    <a:ext uri="{9D8B030D-6E8A-4147-A177-3AD203B41FA5}">
                      <a16:colId xmlns:a16="http://schemas.microsoft.com/office/drawing/2014/main" val="2201038040"/>
                    </a:ext>
                  </a:extLst>
                </a:gridCol>
                <a:gridCol w="889392">
                  <a:extLst>
                    <a:ext uri="{9D8B030D-6E8A-4147-A177-3AD203B41FA5}">
                      <a16:colId xmlns:a16="http://schemas.microsoft.com/office/drawing/2014/main" val="1957729591"/>
                    </a:ext>
                  </a:extLst>
                </a:gridCol>
                <a:gridCol w="862665">
                  <a:extLst>
                    <a:ext uri="{9D8B030D-6E8A-4147-A177-3AD203B41FA5}">
                      <a16:colId xmlns:a16="http://schemas.microsoft.com/office/drawing/2014/main" val="1498997386"/>
                    </a:ext>
                  </a:extLst>
                </a:gridCol>
              </a:tblGrid>
              <a:tr h="432679">
                <a:tc gridSpan="7">
                  <a:txBody>
                    <a:bodyPr/>
                    <a:lstStyle/>
                    <a:p>
                      <a:pPr marL="4275138" indent="-1404938">
                        <a:tabLst/>
                      </a:pPr>
                      <a:r>
                        <a:rPr lang="en-US" sz="1050" dirty="0">
                          <a:solidFill>
                            <a:schemeClr val="tx1"/>
                          </a:solidFill>
                        </a:rPr>
                        <a:t>After Mitigation</a:t>
                      </a:r>
                    </a:p>
                  </a:txBody>
                  <a:tcPr anchor="ct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a16="http://schemas.microsoft.com/office/drawing/2014/main" val="2911434028"/>
                  </a:ext>
                </a:extLst>
              </a:tr>
              <a:tr h="708019">
                <a:tc>
                  <a:txBody>
                    <a:bodyPr/>
                    <a:lstStyle/>
                    <a:p>
                      <a:pPr algn="ctr"/>
                      <a:r>
                        <a:rPr lang="en-US" sz="1050" b="1" dirty="0"/>
                        <a:t>Existing Control</a:t>
                      </a:r>
                    </a:p>
                  </a:txBody>
                  <a:tcPr anchor="ctr"/>
                </a:tc>
                <a:tc>
                  <a:txBody>
                    <a:bodyPr/>
                    <a:lstStyle/>
                    <a:p>
                      <a:pPr algn="ctr"/>
                      <a:r>
                        <a:rPr lang="en-US" sz="1050" b="1" dirty="0"/>
                        <a:t>Mitigation</a:t>
                      </a:r>
                    </a:p>
                  </a:txBody>
                  <a:tcPr anchor="ctr"/>
                </a:tc>
                <a:tc>
                  <a:txBody>
                    <a:bodyPr/>
                    <a:lstStyle/>
                    <a:p>
                      <a:pPr algn="ctr"/>
                      <a:r>
                        <a:rPr lang="en-US" sz="1050" b="1" dirty="0"/>
                        <a:t>Timeframe</a:t>
                      </a:r>
                    </a:p>
                  </a:txBody>
                  <a:tcPr anchor="ctr"/>
                </a:tc>
                <a:tc>
                  <a:txBody>
                    <a:bodyPr/>
                    <a:lstStyle/>
                    <a:p>
                      <a:pPr algn="ctr"/>
                      <a:r>
                        <a:rPr lang="en-US" sz="1050" b="1" dirty="0"/>
                        <a:t>Probability</a:t>
                      </a:r>
                    </a:p>
                  </a:txBody>
                  <a:tcPr anchor="ctr"/>
                </a:tc>
                <a:tc>
                  <a:txBody>
                    <a:bodyPr/>
                    <a:lstStyle/>
                    <a:p>
                      <a:pPr algn="ctr"/>
                      <a:r>
                        <a:rPr lang="en-US" sz="1050" b="1" dirty="0"/>
                        <a:t>Impact</a:t>
                      </a:r>
                    </a:p>
                  </a:txBody>
                  <a:tcPr anchor="ctr"/>
                </a:tc>
                <a:tc>
                  <a:txBody>
                    <a:bodyPr/>
                    <a:lstStyle/>
                    <a:p>
                      <a:pPr algn="ctr"/>
                      <a:r>
                        <a:rPr lang="en-US" sz="1050" b="1" dirty="0"/>
                        <a:t>Residual Risk</a:t>
                      </a:r>
                    </a:p>
                  </a:txBody>
                  <a:tcPr anchor="ctr"/>
                </a:tc>
                <a:tc>
                  <a:txBody>
                    <a:bodyPr/>
                    <a:lstStyle/>
                    <a:p>
                      <a:pPr algn="ctr"/>
                      <a:r>
                        <a:rPr lang="en-US" sz="1050" b="1" dirty="0"/>
                        <a:t>Risk Level</a:t>
                      </a:r>
                    </a:p>
                  </a:txBody>
                  <a:tcPr anchor="ctr"/>
                </a:tc>
                <a:extLst>
                  <a:ext uri="{0D108BD9-81ED-4DB2-BD59-A6C34878D82A}">
                    <a16:rowId xmlns:a16="http://schemas.microsoft.com/office/drawing/2014/main" val="1771023106"/>
                  </a:ext>
                </a:extLst>
              </a:tr>
              <a:tr h="1358708">
                <a:tc>
                  <a:txBody>
                    <a:bodyPr/>
                    <a:lstStyle/>
                    <a:p>
                      <a:endParaRPr lang="en-US" sz="1000" dirty="0"/>
                    </a:p>
                  </a:txBody>
                  <a:tcPr/>
                </a:tc>
                <a:tc>
                  <a:txBody>
                    <a:bodyPr/>
                    <a:lstStyle/>
                    <a:p>
                      <a:r>
                        <a:rPr lang="en-US" sz="1000" dirty="0"/>
                        <a:t>Plan to reduce probability and impact</a:t>
                      </a:r>
                    </a:p>
                  </a:txBody>
                  <a:tcPr/>
                </a:tc>
                <a:tc>
                  <a:txBody>
                    <a:bodyPr/>
                    <a:lstStyle/>
                    <a:p>
                      <a:r>
                        <a:rPr lang="en-US" sz="1000" dirty="0"/>
                        <a:t>Period or time to mitigate</a:t>
                      </a:r>
                    </a:p>
                  </a:txBody>
                  <a:tcPr/>
                </a:tc>
                <a:tc>
                  <a:txBody>
                    <a:bodyPr/>
                    <a:lstStyle/>
                    <a:p>
                      <a:r>
                        <a:rPr lang="en-US" sz="1000" dirty="0"/>
                        <a:t>Probability after mitigation</a:t>
                      </a:r>
                    </a:p>
                  </a:txBody>
                  <a:tcPr/>
                </a:tc>
                <a:tc>
                  <a:txBody>
                    <a:bodyPr/>
                    <a:lstStyle/>
                    <a:p>
                      <a:r>
                        <a:rPr lang="en-US" sz="1000" dirty="0"/>
                        <a:t>Impact in nominal</a:t>
                      </a:r>
                    </a:p>
                  </a:txBody>
                  <a:tcPr/>
                </a:tc>
                <a:tc>
                  <a:txBody>
                    <a:bodyPr/>
                    <a:lstStyle/>
                    <a:p>
                      <a:r>
                        <a:rPr lang="en-US" sz="1000" dirty="0"/>
                        <a:t>Probability x Impact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Risk position after mitigation</a:t>
                      </a:r>
                    </a:p>
                    <a:p>
                      <a:endParaRPr lang="en-US" sz="1000" dirty="0"/>
                    </a:p>
                  </a:txBody>
                  <a:tcPr/>
                </a:tc>
                <a:extLst>
                  <a:ext uri="{0D108BD9-81ED-4DB2-BD59-A6C34878D82A}">
                    <a16:rowId xmlns:a16="http://schemas.microsoft.com/office/drawing/2014/main" val="2344266105"/>
                  </a:ext>
                </a:extLst>
              </a:tr>
            </a:tbl>
          </a:graphicData>
        </a:graphic>
      </p:graphicFrame>
      <p:sp>
        <p:nvSpPr>
          <p:cNvPr id="5" name="Hexagon 4">
            <a:extLst>
              <a:ext uri="{FF2B5EF4-FFF2-40B4-BE49-F238E27FC236}">
                <a16:creationId xmlns:a16="http://schemas.microsoft.com/office/drawing/2014/main" id="{4B04425D-1A5A-FB55-D1B6-952056198BEA}"/>
              </a:ext>
            </a:extLst>
          </p:cNvPr>
          <p:cNvSpPr/>
          <p:nvPr/>
        </p:nvSpPr>
        <p:spPr>
          <a:xfrm>
            <a:off x="29428" y="995458"/>
            <a:ext cx="326150" cy="314197"/>
          </a:xfrm>
          <a:prstGeom prst="hexagon">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7" name="Hexagon 6">
            <a:extLst>
              <a:ext uri="{FF2B5EF4-FFF2-40B4-BE49-F238E27FC236}">
                <a16:creationId xmlns:a16="http://schemas.microsoft.com/office/drawing/2014/main" id="{CC6D4B6A-5F44-7A96-5C38-B8D88E47F14B}"/>
              </a:ext>
            </a:extLst>
          </p:cNvPr>
          <p:cNvSpPr/>
          <p:nvPr/>
        </p:nvSpPr>
        <p:spPr>
          <a:xfrm>
            <a:off x="29428" y="3960384"/>
            <a:ext cx="326150" cy="314197"/>
          </a:xfrm>
          <a:prstGeom prst="hexagon">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8" name="TextBox 7">
            <a:extLst>
              <a:ext uri="{FF2B5EF4-FFF2-40B4-BE49-F238E27FC236}">
                <a16:creationId xmlns:a16="http://schemas.microsoft.com/office/drawing/2014/main" id="{98376BBE-03A2-73A8-C93A-37414EA6DBE8}"/>
              </a:ext>
            </a:extLst>
          </p:cNvPr>
          <p:cNvSpPr txBox="1"/>
          <p:nvPr/>
        </p:nvSpPr>
        <p:spPr>
          <a:xfrm>
            <a:off x="7571109" y="3888518"/>
            <a:ext cx="892090" cy="338554"/>
          </a:xfrm>
          <a:prstGeom prst="rect">
            <a:avLst/>
          </a:prstGeom>
          <a:solidFill>
            <a:srgbClr val="002060"/>
          </a:solidFill>
        </p:spPr>
        <p:txBody>
          <a:bodyPr wrap="square" rtlCol="0">
            <a:spAutoFit/>
          </a:bodyPr>
          <a:lstStyle/>
          <a:p>
            <a:r>
              <a:rPr lang="en-US" sz="1600" dirty="0">
                <a:solidFill>
                  <a:schemeClr val="bg1"/>
                </a:solidFill>
              </a:rPr>
              <a:t>Example</a:t>
            </a:r>
            <a:endParaRPr lang="en-ID" sz="1600" dirty="0">
              <a:solidFill>
                <a:schemeClr val="bg1"/>
              </a:solidFill>
            </a:endParaRPr>
          </a:p>
        </p:txBody>
      </p:sp>
      <p:sp>
        <p:nvSpPr>
          <p:cNvPr id="18" name="TextBox 17">
            <a:extLst>
              <a:ext uri="{FF2B5EF4-FFF2-40B4-BE49-F238E27FC236}">
                <a16:creationId xmlns:a16="http://schemas.microsoft.com/office/drawing/2014/main" id="{0543329D-5003-411E-9675-80917288E166}"/>
              </a:ext>
            </a:extLst>
          </p:cNvPr>
          <p:cNvSpPr txBox="1"/>
          <p:nvPr/>
        </p:nvSpPr>
        <p:spPr>
          <a:xfrm>
            <a:off x="9235827" y="3612919"/>
            <a:ext cx="88998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Impact Level</a:t>
            </a:r>
          </a:p>
        </p:txBody>
      </p:sp>
    </p:spTree>
    <p:extLst>
      <p:ext uri="{BB962C8B-B14F-4D97-AF65-F5344CB8AC3E}">
        <p14:creationId xmlns:p14="http://schemas.microsoft.com/office/powerpoint/2010/main" val="427784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B0EE8-1DB9-FDBA-3FA4-B4915BFC8E53}"/>
              </a:ext>
            </a:extLst>
          </p:cNvPr>
          <p:cNvSpPr>
            <a:spLocks noGrp="1"/>
          </p:cNvSpPr>
          <p:nvPr>
            <p:ph type="title"/>
          </p:nvPr>
        </p:nvSpPr>
        <p:spPr/>
        <p:txBody>
          <a:bodyPr/>
          <a:lstStyle/>
          <a:p>
            <a:r>
              <a:rPr lang="en-US" sz="2000" dirty="0"/>
              <a:t>Case Study : Treasury Control of </a:t>
            </a:r>
            <a:r>
              <a:rPr lang="en-US" sz="2000" dirty="0">
                <a:solidFill>
                  <a:srgbClr val="0070C0"/>
                </a:solidFill>
              </a:rPr>
              <a:t>Indonesia – Join KPI </a:t>
            </a:r>
            <a:r>
              <a:rPr lang="en-US" sz="2000" dirty="0">
                <a:solidFill>
                  <a:srgbClr val="FFC000"/>
                </a:solidFill>
              </a:rPr>
              <a:t>(Cash &amp; Debt)</a:t>
            </a:r>
            <a:endParaRPr lang="en-ID" sz="2000" dirty="0">
              <a:solidFill>
                <a:srgbClr val="FFC000"/>
              </a:solidFill>
            </a:endParaRPr>
          </a:p>
        </p:txBody>
      </p:sp>
      <p:grpSp>
        <p:nvGrpSpPr>
          <p:cNvPr id="44" name="Group 43">
            <a:extLst>
              <a:ext uri="{FF2B5EF4-FFF2-40B4-BE49-F238E27FC236}">
                <a16:creationId xmlns:a16="http://schemas.microsoft.com/office/drawing/2014/main" id="{4BCD810A-684C-58B1-E45B-F5B9615F4942}"/>
              </a:ext>
            </a:extLst>
          </p:cNvPr>
          <p:cNvGrpSpPr/>
          <p:nvPr/>
        </p:nvGrpSpPr>
        <p:grpSpPr>
          <a:xfrm>
            <a:off x="444500" y="1016000"/>
            <a:ext cx="11302376" cy="498800"/>
            <a:chOff x="558800" y="1041400"/>
            <a:chExt cx="11302376" cy="498800"/>
          </a:xfrm>
        </p:grpSpPr>
        <p:sp>
          <p:nvSpPr>
            <p:cNvPr id="5" name="Hexagon 4">
              <a:extLst>
                <a:ext uri="{FF2B5EF4-FFF2-40B4-BE49-F238E27FC236}">
                  <a16:creationId xmlns:a16="http://schemas.microsoft.com/office/drawing/2014/main" id="{DB963DDB-F806-B548-A0C8-F13BAB0559CD}"/>
                </a:ext>
              </a:extLst>
            </p:cNvPr>
            <p:cNvSpPr/>
            <p:nvPr/>
          </p:nvSpPr>
          <p:spPr>
            <a:xfrm>
              <a:off x="11405223" y="1041400"/>
              <a:ext cx="455953" cy="498800"/>
            </a:xfrm>
            <a:prstGeom prst="hexagon">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2" name="Rectangle: Rounded Corners 1">
              <a:extLst>
                <a:ext uri="{FF2B5EF4-FFF2-40B4-BE49-F238E27FC236}">
                  <a16:creationId xmlns:a16="http://schemas.microsoft.com/office/drawing/2014/main" id="{2AACDB15-B888-171E-C940-09778170215D}"/>
                </a:ext>
              </a:extLst>
            </p:cNvPr>
            <p:cNvSpPr/>
            <p:nvPr/>
          </p:nvSpPr>
          <p:spPr>
            <a:xfrm>
              <a:off x="558800" y="1066800"/>
              <a:ext cx="11188700" cy="45435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Fiscal Tool </a:t>
              </a:r>
              <a:r>
                <a:rPr lang="en-US" sz="1600" dirty="0"/>
                <a:t>to control the Balance of Debt Issuance and Cash Optimization – </a:t>
              </a:r>
              <a:r>
                <a:rPr lang="en-US" sz="1600" b="1" dirty="0">
                  <a:solidFill>
                    <a:srgbClr val="FFFF00"/>
                  </a:solidFill>
                </a:rPr>
                <a:t>Join  KPI </a:t>
              </a:r>
              <a:r>
                <a:rPr lang="en-US" sz="1600" dirty="0"/>
                <a:t>– </a:t>
              </a:r>
              <a:r>
                <a:rPr kumimoji="0" lang="sv-SE" sz="1600" b="1" i="0" u="none" strike="noStrike" kern="1200" cap="none" spc="0" normalizeH="0" baseline="0" noProof="0" dirty="0">
                  <a:ln>
                    <a:noFill/>
                  </a:ln>
                  <a:solidFill>
                    <a:srgbClr val="FFFF00"/>
                  </a:solidFill>
                  <a:effectLst/>
                  <a:uLnTx/>
                  <a:uFillTx/>
                  <a:latin typeface="+mj-lt"/>
                  <a:ea typeface="Tahoma" panose="020B0604030504040204" pitchFamily="34" charset="0"/>
                  <a:cs typeface="Tahoma" panose="020B0604030504040204" pitchFamily="34" charset="0"/>
                </a:rPr>
                <a:t>Optimization to Debt Interest Index </a:t>
              </a:r>
              <a:endParaRPr lang="en-ID" sz="1600" dirty="0">
                <a:solidFill>
                  <a:srgbClr val="FFFF00"/>
                </a:solidFill>
                <a:latin typeface="+mj-lt"/>
              </a:endParaRPr>
            </a:p>
          </p:txBody>
        </p:sp>
      </p:grpSp>
      <p:sp>
        <p:nvSpPr>
          <p:cNvPr id="7" name="Rectangle: Rounded Corners 6">
            <a:extLst>
              <a:ext uri="{FF2B5EF4-FFF2-40B4-BE49-F238E27FC236}">
                <a16:creationId xmlns:a16="http://schemas.microsoft.com/office/drawing/2014/main" id="{AF526EC9-8737-D27B-9115-5DD7EA05BB5F}"/>
              </a:ext>
            </a:extLst>
          </p:cNvPr>
          <p:cNvSpPr/>
          <p:nvPr/>
        </p:nvSpPr>
        <p:spPr>
          <a:xfrm>
            <a:off x="258892" y="1696487"/>
            <a:ext cx="2052107" cy="304800"/>
          </a:xfrm>
          <a:prstGeom prst="roundRect">
            <a:avLst>
              <a:gd name="adj" fmla="val 50000"/>
            </a:avLst>
          </a:prstGeom>
          <a:solidFill>
            <a:srgbClr val="09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KPI Formula</a:t>
            </a:r>
            <a:endParaRPr kumimoji="0" lang="id-ID" sz="12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9" name="Graphic 8" descr="Calculator">
            <a:extLst>
              <a:ext uri="{FF2B5EF4-FFF2-40B4-BE49-F238E27FC236}">
                <a16:creationId xmlns:a16="http://schemas.microsoft.com/office/drawing/2014/main" id="{EB0503EA-1E41-9DBB-9A77-18046E091F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456" y="1594500"/>
            <a:ext cx="398170" cy="398170"/>
          </a:xfrm>
          <a:prstGeom prst="rect">
            <a:avLst/>
          </a:prstGeom>
        </p:spPr>
      </p:pic>
      <p:graphicFrame>
        <p:nvGraphicFramePr>
          <p:cNvPr id="11" name="Table 10">
            <a:extLst>
              <a:ext uri="{FF2B5EF4-FFF2-40B4-BE49-F238E27FC236}">
                <a16:creationId xmlns:a16="http://schemas.microsoft.com/office/drawing/2014/main" id="{9FAC19B4-FDF1-A7D2-61CE-4884BCBC309F}"/>
              </a:ext>
            </a:extLst>
          </p:cNvPr>
          <p:cNvGraphicFramePr>
            <a:graphicFrameLocks noGrp="1"/>
          </p:cNvGraphicFramePr>
          <p:nvPr>
            <p:extLst>
              <p:ext uri="{D42A27DB-BD31-4B8C-83A1-F6EECF244321}">
                <p14:modId xmlns:p14="http://schemas.microsoft.com/office/powerpoint/2010/main" val="901764014"/>
              </p:ext>
            </p:extLst>
          </p:nvPr>
        </p:nvGraphicFramePr>
        <p:xfrm>
          <a:off x="8295384" y="2592536"/>
          <a:ext cx="3528306" cy="1693604"/>
        </p:xfrm>
        <a:graphic>
          <a:graphicData uri="http://schemas.openxmlformats.org/drawingml/2006/table">
            <a:tbl>
              <a:tblPr firstRow="1" bandRow="1">
                <a:tableStyleId>{5C22544A-7EE6-4342-B048-85BDC9FD1C3A}</a:tableStyleId>
              </a:tblPr>
              <a:tblGrid>
                <a:gridCol w="1190507">
                  <a:extLst>
                    <a:ext uri="{9D8B030D-6E8A-4147-A177-3AD203B41FA5}">
                      <a16:colId xmlns:a16="http://schemas.microsoft.com/office/drawing/2014/main" val="96521421"/>
                    </a:ext>
                  </a:extLst>
                </a:gridCol>
                <a:gridCol w="683905">
                  <a:extLst>
                    <a:ext uri="{9D8B030D-6E8A-4147-A177-3AD203B41FA5}">
                      <a16:colId xmlns:a16="http://schemas.microsoft.com/office/drawing/2014/main" val="2001389766"/>
                    </a:ext>
                  </a:extLst>
                </a:gridCol>
                <a:gridCol w="1653894">
                  <a:extLst>
                    <a:ext uri="{9D8B030D-6E8A-4147-A177-3AD203B41FA5}">
                      <a16:colId xmlns:a16="http://schemas.microsoft.com/office/drawing/2014/main" val="4040124433"/>
                    </a:ext>
                  </a:extLst>
                </a:gridCol>
              </a:tblGrid>
              <a:tr h="153964">
                <a:tc>
                  <a:txBody>
                    <a:bodyPr/>
                    <a:lstStyle/>
                    <a:p>
                      <a:pPr algn="ctr" rtl="0" fontAlgn="ctr"/>
                      <a:r>
                        <a:rPr lang="en-US" sz="700" b="0" dirty="0">
                          <a:solidFill>
                            <a:schemeClr val="bg1"/>
                          </a:solidFill>
                          <a:effectLst/>
                          <a:latin typeface="+mj-lt"/>
                        </a:rPr>
                        <a:t>Index</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700" b="0" dirty="0">
                          <a:solidFill>
                            <a:schemeClr val="bg1"/>
                          </a:solidFill>
                          <a:effectLst/>
                          <a:latin typeface="+mj-lt"/>
                        </a:rPr>
                        <a:t>Criteria</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700" b="0">
                          <a:solidFill>
                            <a:schemeClr val="bg1"/>
                          </a:solidFill>
                          <a:effectLst/>
                          <a:latin typeface="+mj-lt"/>
                        </a:rPr>
                        <a:t>Range</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22681649"/>
                  </a:ext>
                </a:extLst>
              </a:tr>
              <a:tr h="153964">
                <a:tc>
                  <a:txBody>
                    <a:bodyPr/>
                    <a:lstStyle/>
                    <a:p>
                      <a:pPr algn="ctr" rtl="0" fontAlgn="ctr"/>
                      <a:r>
                        <a:rPr lang="en-US" sz="700" b="0" dirty="0">
                          <a:effectLst/>
                          <a:latin typeface="+mj-lt"/>
                        </a:rPr>
                        <a:t>Index 4</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rtl="0" fontAlgn="ctr"/>
                      <a:r>
                        <a:rPr lang="en-US" sz="700" b="1" dirty="0">
                          <a:solidFill>
                            <a:schemeClr val="bg1"/>
                          </a:solidFill>
                          <a:effectLst/>
                          <a:latin typeface="+mj-lt"/>
                        </a:rPr>
                        <a:t>Best</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700" b="0" dirty="0">
                          <a:effectLst/>
                          <a:latin typeface="+mj-lt"/>
                        </a:rPr>
                        <a:t>deviation ≤ 10%</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206288"/>
                  </a:ext>
                </a:extLst>
              </a:tr>
              <a:tr h="153964">
                <a:tc>
                  <a:txBody>
                    <a:bodyPr/>
                    <a:lstStyle/>
                    <a:p>
                      <a:pPr algn="ctr" rtl="0" fontAlgn="ctr"/>
                      <a:r>
                        <a:rPr lang="en-US" sz="700" b="0" dirty="0">
                          <a:effectLst/>
                          <a:latin typeface="+mj-lt"/>
                        </a:rPr>
                        <a:t>Index 3,75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rtl="0" fontAlgn="ctr"/>
                      <a:endParaRPr lang="en-US" sz="1050" b="0">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700" b="0" dirty="0">
                          <a:effectLst/>
                          <a:latin typeface="+mj-lt"/>
                        </a:rPr>
                        <a:t>10% </a:t>
                      </a:r>
                      <a:r>
                        <a:rPr lang="en-US" sz="700" b="0" kern="1200" dirty="0">
                          <a:solidFill>
                            <a:schemeClr val="dk1"/>
                          </a:solidFill>
                          <a:effectLst/>
                          <a:latin typeface="+mn-lt"/>
                          <a:ea typeface="+mn-ea"/>
                          <a:cs typeface="+mn-cs"/>
                        </a:rPr>
                        <a:t>&lt; deviation ≤11%</a:t>
                      </a:r>
                      <a:endParaRPr lang="en-US" sz="700" b="0" dirty="0">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2719530"/>
                  </a:ext>
                </a:extLst>
              </a:tr>
              <a:tr h="153964">
                <a:tc>
                  <a:txBody>
                    <a:bodyPr/>
                    <a:lstStyle/>
                    <a:p>
                      <a:pPr algn="ctr" rtl="0" fontAlgn="ctr"/>
                      <a:r>
                        <a:rPr lang="en-US" sz="700" b="0" dirty="0">
                          <a:effectLst/>
                          <a:latin typeface="+mj-lt"/>
                        </a:rPr>
                        <a:t>Index 3,5 </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11% </a:t>
                      </a:r>
                      <a:r>
                        <a:rPr kumimoji="0" lang="en-US" sz="700" b="0" i="0" u="none" strike="noStrike" kern="1200" cap="none" spc="0" normalizeH="0" baseline="0" noProof="0" dirty="0">
                          <a:ln>
                            <a:noFill/>
                          </a:ln>
                          <a:effectLst/>
                          <a:uLnTx/>
                          <a:uFillTx/>
                          <a:latin typeface="Calibri" panose="020F0502020204030204"/>
                          <a:ea typeface="+mn-ea"/>
                          <a:cs typeface="+mn-cs"/>
                        </a:rPr>
                        <a:t>&lt; </a:t>
                      </a:r>
                      <a:r>
                        <a:rPr lang="en-US" sz="700" b="0" kern="1200" dirty="0">
                          <a:solidFill>
                            <a:schemeClr val="dk1"/>
                          </a:solidFill>
                          <a:effectLst/>
                          <a:latin typeface="+mn-lt"/>
                          <a:ea typeface="+mn-ea"/>
                          <a:cs typeface="+mn-cs"/>
                        </a:rPr>
                        <a:t>deviation</a:t>
                      </a:r>
                      <a:r>
                        <a:rPr kumimoji="0" lang="en-US" sz="700" b="0" i="0" u="none" strike="noStrike" kern="1200" cap="none" spc="0" normalizeH="0" baseline="0" noProof="0" dirty="0">
                          <a:ln>
                            <a:noFill/>
                          </a:ln>
                          <a:effectLst/>
                          <a:uLnTx/>
                          <a:uFillTx/>
                          <a:latin typeface="Calibri" panose="020F0502020204030204"/>
                          <a:ea typeface="+mn-ea"/>
                          <a:cs typeface="+mn-cs"/>
                        </a:rPr>
                        <a:t> ≤12%</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8015603"/>
                  </a:ext>
                </a:extLst>
              </a:tr>
              <a:tr h="153964">
                <a:tc>
                  <a:txBody>
                    <a:bodyPr/>
                    <a:lstStyle/>
                    <a:p>
                      <a:pPr algn="ctr" rtl="0" fontAlgn="ctr"/>
                      <a:r>
                        <a:rPr lang="en-US" sz="700" b="0" dirty="0">
                          <a:effectLst/>
                          <a:latin typeface="+mj-lt"/>
                        </a:rPr>
                        <a:t>Index 3,25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Calibri Light" panose="020F0302020204030204"/>
                          <a:ea typeface="+mn-ea"/>
                          <a:cs typeface="+mn-cs"/>
                        </a:rPr>
                        <a:t>Good</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12% </a:t>
                      </a:r>
                      <a:r>
                        <a:rPr kumimoji="0" lang="en-US" sz="700" b="0" i="0" u="none" strike="noStrike" kern="1200" cap="none" spc="0" normalizeH="0" baseline="0" noProof="0" dirty="0">
                          <a:ln>
                            <a:noFill/>
                          </a:ln>
                          <a:effectLst/>
                          <a:uLnTx/>
                          <a:uFillTx/>
                          <a:latin typeface="Calibri" panose="020F0502020204030204"/>
                          <a:ea typeface="+mn-ea"/>
                          <a:cs typeface="+mn-cs"/>
                        </a:rPr>
                        <a:t>&lt; </a:t>
                      </a:r>
                      <a:r>
                        <a:rPr lang="en-US" sz="700" b="0" kern="1200" dirty="0">
                          <a:solidFill>
                            <a:schemeClr val="dk1"/>
                          </a:solidFill>
                          <a:effectLst/>
                          <a:latin typeface="+mn-lt"/>
                          <a:ea typeface="+mn-ea"/>
                          <a:cs typeface="+mn-cs"/>
                        </a:rPr>
                        <a:t>deviation</a:t>
                      </a:r>
                      <a:r>
                        <a:rPr kumimoji="0" lang="en-US" sz="700" b="0" i="0" u="none" strike="noStrike" kern="1200" cap="none" spc="0" normalizeH="0" baseline="0" noProof="0" dirty="0">
                          <a:ln>
                            <a:noFill/>
                          </a:ln>
                          <a:effectLst/>
                          <a:uLnTx/>
                          <a:uFillTx/>
                          <a:latin typeface="Calibri" panose="020F0502020204030204"/>
                          <a:ea typeface="+mn-ea"/>
                          <a:cs typeface="+mn-cs"/>
                        </a:rPr>
                        <a:t>≤13%</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299191"/>
                  </a:ext>
                </a:extLst>
              </a:tr>
              <a:tr h="153964">
                <a:tc>
                  <a:txBody>
                    <a:bodyPr/>
                    <a:lstStyle/>
                    <a:p>
                      <a:pPr algn="ctr" rtl="0" fontAlgn="ctr"/>
                      <a:r>
                        <a:rPr lang="en-US" sz="700" b="0" dirty="0">
                          <a:effectLst/>
                          <a:latin typeface="+mj-lt"/>
                        </a:rPr>
                        <a:t>Index 3</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13% </a:t>
                      </a:r>
                      <a:r>
                        <a:rPr kumimoji="0" lang="en-US" sz="700" b="0" i="0" u="none" strike="noStrike" kern="1200" cap="none" spc="0" normalizeH="0" baseline="0" noProof="0" dirty="0">
                          <a:ln>
                            <a:noFill/>
                          </a:ln>
                          <a:effectLst/>
                          <a:uLnTx/>
                          <a:uFillTx/>
                          <a:latin typeface="Calibri" panose="020F0502020204030204"/>
                          <a:ea typeface="+mn-ea"/>
                          <a:cs typeface="+mn-cs"/>
                        </a:rPr>
                        <a:t>&lt; </a:t>
                      </a:r>
                      <a:r>
                        <a:rPr lang="en-US" sz="700" b="0" kern="1200" dirty="0">
                          <a:solidFill>
                            <a:schemeClr val="dk1"/>
                          </a:solidFill>
                          <a:effectLst/>
                          <a:latin typeface="+mn-lt"/>
                          <a:ea typeface="+mn-ea"/>
                          <a:cs typeface="+mn-cs"/>
                        </a:rPr>
                        <a:t>deviation</a:t>
                      </a:r>
                      <a:r>
                        <a:rPr kumimoji="0" lang="en-US" sz="700" b="0" i="0" u="none" strike="noStrike" kern="1200" cap="none" spc="0" normalizeH="0" baseline="0" noProof="0" dirty="0">
                          <a:ln>
                            <a:noFill/>
                          </a:ln>
                          <a:effectLst/>
                          <a:uLnTx/>
                          <a:uFillTx/>
                          <a:latin typeface="Calibri" panose="020F0502020204030204"/>
                          <a:ea typeface="+mn-ea"/>
                          <a:cs typeface="+mn-cs"/>
                        </a:rPr>
                        <a:t>≤14%</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590126"/>
                  </a:ext>
                </a:extLst>
              </a:tr>
              <a:tr h="153964">
                <a:tc>
                  <a:txBody>
                    <a:bodyPr/>
                    <a:lstStyle/>
                    <a:p>
                      <a:pPr algn="ctr" rtl="0" fontAlgn="ctr"/>
                      <a:r>
                        <a:rPr lang="en-US" sz="700" b="0" dirty="0">
                          <a:effectLst/>
                          <a:latin typeface="+mj-lt"/>
                        </a:rPr>
                        <a:t>Index 2,75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14% </a:t>
                      </a:r>
                      <a:r>
                        <a:rPr kumimoji="0" lang="en-US" sz="700" b="0" i="0" u="none" strike="noStrike" kern="1200" cap="none" spc="0" normalizeH="0" baseline="0" noProof="0" dirty="0">
                          <a:ln>
                            <a:noFill/>
                          </a:ln>
                          <a:effectLst/>
                          <a:uLnTx/>
                          <a:uFillTx/>
                          <a:latin typeface="Calibri" panose="020F0502020204030204"/>
                          <a:ea typeface="+mn-ea"/>
                          <a:cs typeface="+mn-cs"/>
                        </a:rPr>
                        <a:t>&lt; </a:t>
                      </a:r>
                      <a:r>
                        <a:rPr lang="en-US" sz="700" b="0" kern="1200" dirty="0">
                          <a:solidFill>
                            <a:schemeClr val="dk1"/>
                          </a:solidFill>
                          <a:effectLst/>
                          <a:latin typeface="+mn-lt"/>
                          <a:ea typeface="+mn-ea"/>
                          <a:cs typeface="+mn-cs"/>
                        </a:rPr>
                        <a:t>deviation</a:t>
                      </a:r>
                      <a:r>
                        <a:rPr kumimoji="0" lang="en-US" sz="700" b="0" i="0" u="none" strike="noStrike" kern="1200" cap="none" spc="0" normalizeH="0" baseline="0" noProof="0" dirty="0">
                          <a:ln>
                            <a:noFill/>
                          </a:ln>
                          <a:effectLst/>
                          <a:uLnTx/>
                          <a:uFillTx/>
                          <a:latin typeface="Calibri" panose="020F0502020204030204"/>
                          <a:ea typeface="+mn-ea"/>
                          <a:cs typeface="+mn-cs"/>
                        </a:rPr>
                        <a:t>≤15%</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3132544"/>
                  </a:ext>
                </a:extLst>
              </a:tr>
              <a:tr h="153964">
                <a:tc>
                  <a:txBody>
                    <a:bodyPr/>
                    <a:lstStyle/>
                    <a:p>
                      <a:pPr algn="ctr" rtl="0" fontAlgn="ctr"/>
                      <a:r>
                        <a:rPr lang="en-US" sz="700" b="0" dirty="0">
                          <a:effectLst/>
                          <a:latin typeface="+mj-lt"/>
                        </a:rPr>
                        <a:t>Index 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Calibri Light" panose="020F0302020204030204"/>
                          <a:ea typeface="+mn-ea"/>
                          <a:cs typeface="+mn-cs"/>
                        </a:rPr>
                        <a:t>Enough</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15% </a:t>
                      </a:r>
                      <a:r>
                        <a:rPr kumimoji="0" lang="en-US" sz="700" b="0" i="0" u="none" strike="noStrike" kern="1200" cap="none" spc="0" normalizeH="0" baseline="0" noProof="0" dirty="0">
                          <a:ln>
                            <a:noFill/>
                          </a:ln>
                          <a:effectLst/>
                          <a:uLnTx/>
                          <a:uFillTx/>
                          <a:latin typeface="Calibri" panose="020F0502020204030204"/>
                          <a:ea typeface="+mn-ea"/>
                          <a:cs typeface="+mn-cs"/>
                        </a:rPr>
                        <a:t>&lt; </a:t>
                      </a:r>
                      <a:r>
                        <a:rPr lang="en-US" sz="700" b="0" kern="1200" dirty="0">
                          <a:solidFill>
                            <a:schemeClr val="dk1"/>
                          </a:solidFill>
                          <a:effectLst/>
                          <a:latin typeface="+mn-lt"/>
                          <a:ea typeface="+mn-ea"/>
                          <a:cs typeface="+mn-cs"/>
                        </a:rPr>
                        <a:t>deviation</a:t>
                      </a:r>
                      <a:r>
                        <a:rPr kumimoji="0" lang="en-US" sz="700" b="0" i="0" u="none" strike="noStrike" kern="1200" cap="none" spc="0" normalizeH="0" baseline="0" noProof="0" dirty="0">
                          <a:ln>
                            <a:noFill/>
                          </a:ln>
                          <a:effectLst/>
                          <a:uLnTx/>
                          <a:uFillTx/>
                          <a:latin typeface="Calibri" panose="020F0502020204030204"/>
                          <a:ea typeface="+mn-ea"/>
                          <a:cs typeface="+mn-cs"/>
                        </a:rPr>
                        <a:t>≤16%</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2175356"/>
                  </a:ext>
                </a:extLst>
              </a:tr>
              <a:tr h="153964">
                <a:tc>
                  <a:txBody>
                    <a:bodyPr/>
                    <a:lstStyle/>
                    <a:p>
                      <a:pPr algn="ctr" rtl="0" fontAlgn="ctr"/>
                      <a:r>
                        <a:rPr lang="en-US" sz="700" b="0" dirty="0">
                          <a:effectLst/>
                          <a:latin typeface="+mj-lt"/>
                        </a:rPr>
                        <a:t>Index 2.25 </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16% </a:t>
                      </a:r>
                      <a:r>
                        <a:rPr kumimoji="0" lang="en-US" sz="700" b="0" i="0" u="none" strike="noStrike" kern="1200" cap="none" spc="0" normalizeH="0" baseline="0" noProof="0" dirty="0">
                          <a:ln>
                            <a:noFill/>
                          </a:ln>
                          <a:effectLst/>
                          <a:uLnTx/>
                          <a:uFillTx/>
                          <a:latin typeface="Calibri" panose="020F0502020204030204"/>
                          <a:ea typeface="+mn-ea"/>
                          <a:cs typeface="+mn-cs"/>
                        </a:rPr>
                        <a:t>&lt; </a:t>
                      </a:r>
                      <a:r>
                        <a:rPr lang="en-US" sz="700" b="0" kern="1200" dirty="0">
                          <a:solidFill>
                            <a:schemeClr val="dk1"/>
                          </a:solidFill>
                          <a:effectLst/>
                          <a:latin typeface="+mn-lt"/>
                          <a:ea typeface="+mn-ea"/>
                          <a:cs typeface="+mn-cs"/>
                        </a:rPr>
                        <a:t>deviation</a:t>
                      </a:r>
                      <a:r>
                        <a:rPr kumimoji="0" lang="en-US" sz="700" b="0" i="0" u="none" strike="noStrike" kern="1200" cap="none" spc="0" normalizeH="0" baseline="0" noProof="0" dirty="0">
                          <a:ln>
                            <a:noFill/>
                          </a:ln>
                          <a:effectLst/>
                          <a:uLnTx/>
                          <a:uFillTx/>
                          <a:latin typeface="Calibri" panose="020F0502020204030204"/>
                          <a:ea typeface="+mn-ea"/>
                          <a:cs typeface="+mn-cs"/>
                        </a:rPr>
                        <a:t>≤17%</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4043699"/>
                  </a:ext>
                </a:extLst>
              </a:tr>
              <a:tr h="153964">
                <a:tc>
                  <a:txBody>
                    <a:bodyPr/>
                    <a:lstStyle/>
                    <a:p>
                      <a:pPr algn="ctr" rtl="0" fontAlgn="ctr"/>
                      <a:r>
                        <a:rPr lang="en-US" sz="700" b="0" kern="1200" dirty="0">
                          <a:solidFill>
                            <a:schemeClr val="dk1"/>
                          </a:solidFill>
                          <a:effectLst/>
                          <a:latin typeface="+mn-lt"/>
                          <a:ea typeface="+mn-ea"/>
                          <a:cs typeface="+mn-cs"/>
                        </a:rPr>
                        <a:t>Index 2</a:t>
                      </a:r>
                      <a:endParaRPr lang="en-US" sz="700" b="0" dirty="0">
                        <a:effectLst/>
                        <a:latin typeface="+mj-lt"/>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Calibri Light" panose="020F0302020204030204"/>
                          <a:ea typeface="+mn-ea"/>
                          <a:cs typeface="+mn-cs"/>
                        </a:rPr>
                        <a:t>17% </a:t>
                      </a:r>
                      <a:r>
                        <a:rPr kumimoji="0" lang="en-US" sz="700" b="0" i="0" u="none" strike="noStrike" kern="1200" cap="none" spc="0" normalizeH="0" baseline="0" noProof="0" dirty="0">
                          <a:ln>
                            <a:noFill/>
                          </a:ln>
                          <a:effectLst/>
                          <a:uLnTx/>
                          <a:uFillTx/>
                          <a:latin typeface="Calibri" panose="020F0502020204030204"/>
                          <a:ea typeface="+mn-ea"/>
                          <a:cs typeface="+mn-cs"/>
                        </a:rPr>
                        <a:t>&lt; </a:t>
                      </a:r>
                      <a:r>
                        <a:rPr lang="en-US" sz="700" b="0" kern="1200" dirty="0">
                          <a:solidFill>
                            <a:schemeClr val="dk1"/>
                          </a:solidFill>
                          <a:effectLst/>
                          <a:latin typeface="+mn-lt"/>
                          <a:ea typeface="+mn-ea"/>
                          <a:cs typeface="+mn-cs"/>
                        </a:rPr>
                        <a:t>deviation</a:t>
                      </a:r>
                      <a:r>
                        <a:rPr kumimoji="0" lang="en-US" sz="700" b="0" i="0" u="none" strike="noStrike" kern="1200" cap="none" spc="0" normalizeH="0" baseline="0" noProof="0" dirty="0">
                          <a:ln>
                            <a:noFill/>
                          </a:ln>
                          <a:effectLst/>
                          <a:uLnTx/>
                          <a:uFillTx/>
                          <a:latin typeface="Calibri" panose="020F0502020204030204"/>
                          <a:ea typeface="+mn-ea"/>
                          <a:cs typeface="+mn-cs"/>
                        </a:rPr>
                        <a:t>≤19%</a:t>
                      </a:r>
                      <a:endParaRPr kumimoji="0" lang="en-US" sz="700" b="0" i="0" u="none" strike="noStrike" kern="1200" cap="none" spc="0" normalizeH="0" baseline="0" noProof="0" dirty="0">
                        <a:ln>
                          <a:noFill/>
                        </a:ln>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082837"/>
                  </a:ext>
                </a:extLst>
              </a:tr>
              <a:tr h="153964">
                <a:tc>
                  <a:txBody>
                    <a:bodyPr/>
                    <a:lstStyle/>
                    <a:p>
                      <a:pPr algn="ctr" rtl="0" fontAlgn="ctr"/>
                      <a:r>
                        <a:rPr lang="en-US" sz="700" b="0" dirty="0">
                          <a:effectLst/>
                          <a:latin typeface="+mj-lt"/>
                        </a:rPr>
                        <a:t>Index 1</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Calibri Light" panose="020F0302020204030204"/>
                          <a:ea typeface="+mn-ea"/>
                          <a:cs typeface="+mn-cs"/>
                        </a:rPr>
                        <a:t>Less</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kern="1200" dirty="0">
                          <a:solidFill>
                            <a:schemeClr val="dk1"/>
                          </a:solidFill>
                          <a:effectLst/>
                          <a:latin typeface="+mn-lt"/>
                          <a:ea typeface="+mn-ea"/>
                          <a:cs typeface="+mn-cs"/>
                        </a:rPr>
                        <a:t>deviation≤ 20%</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1752053"/>
                  </a:ext>
                </a:extLst>
              </a:tr>
            </a:tbl>
          </a:graphicData>
        </a:graphic>
      </p:graphicFrame>
      <p:graphicFrame>
        <p:nvGraphicFramePr>
          <p:cNvPr id="12" name="Table 10">
            <a:extLst>
              <a:ext uri="{FF2B5EF4-FFF2-40B4-BE49-F238E27FC236}">
                <a16:creationId xmlns:a16="http://schemas.microsoft.com/office/drawing/2014/main" id="{5EA06CDC-B2B6-FDA9-83FB-BCC82F9EB7B4}"/>
              </a:ext>
            </a:extLst>
          </p:cNvPr>
          <p:cNvGraphicFramePr>
            <a:graphicFrameLocks noGrp="1"/>
          </p:cNvGraphicFramePr>
          <p:nvPr>
            <p:extLst>
              <p:ext uri="{D42A27DB-BD31-4B8C-83A1-F6EECF244321}">
                <p14:modId xmlns:p14="http://schemas.microsoft.com/office/powerpoint/2010/main" val="2456235172"/>
              </p:ext>
            </p:extLst>
          </p:nvPr>
        </p:nvGraphicFramePr>
        <p:xfrm>
          <a:off x="4315149" y="2592537"/>
          <a:ext cx="3671785" cy="1693604"/>
        </p:xfrm>
        <a:graphic>
          <a:graphicData uri="http://schemas.openxmlformats.org/drawingml/2006/table">
            <a:tbl>
              <a:tblPr firstRow="1" bandRow="1">
                <a:tableStyleId>{5C22544A-7EE6-4342-B048-85BDC9FD1C3A}</a:tableStyleId>
              </a:tblPr>
              <a:tblGrid>
                <a:gridCol w="1244974">
                  <a:extLst>
                    <a:ext uri="{9D8B030D-6E8A-4147-A177-3AD203B41FA5}">
                      <a16:colId xmlns:a16="http://schemas.microsoft.com/office/drawing/2014/main" val="96521421"/>
                    </a:ext>
                  </a:extLst>
                </a:gridCol>
                <a:gridCol w="797889">
                  <a:extLst>
                    <a:ext uri="{9D8B030D-6E8A-4147-A177-3AD203B41FA5}">
                      <a16:colId xmlns:a16="http://schemas.microsoft.com/office/drawing/2014/main" val="2001389766"/>
                    </a:ext>
                  </a:extLst>
                </a:gridCol>
                <a:gridCol w="1628922">
                  <a:extLst>
                    <a:ext uri="{9D8B030D-6E8A-4147-A177-3AD203B41FA5}">
                      <a16:colId xmlns:a16="http://schemas.microsoft.com/office/drawing/2014/main" val="4040124433"/>
                    </a:ext>
                  </a:extLst>
                </a:gridCol>
              </a:tblGrid>
              <a:tr h="153964">
                <a:tc>
                  <a:txBody>
                    <a:bodyPr/>
                    <a:lstStyle/>
                    <a:p>
                      <a:pPr algn="ctr" rtl="0" fontAlgn="ctr"/>
                      <a:r>
                        <a:rPr lang="en-US" sz="700" b="0" err="1">
                          <a:solidFill>
                            <a:schemeClr val="bg1"/>
                          </a:solidFill>
                          <a:effectLst/>
                          <a:latin typeface="+mj-lt"/>
                        </a:rPr>
                        <a:t>Indeks</a:t>
                      </a:r>
                      <a:endParaRPr lang="en-US" sz="700" b="0">
                        <a:solidFill>
                          <a:schemeClr val="bg1"/>
                        </a:solidFill>
                        <a:effectLst/>
                        <a:latin typeface="+mj-lt"/>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700" b="0" err="1">
                          <a:solidFill>
                            <a:schemeClr val="bg1"/>
                          </a:solidFill>
                          <a:effectLst/>
                          <a:latin typeface="+mj-lt"/>
                        </a:rPr>
                        <a:t>Kriteria</a:t>
                      </a:r>
                      <a:endParaRPr lang="en-US" sz="700" b="0">
                        <a:solidFill>
                          <a:schemeClr val="bg1"/>
                        </a:solidFill>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700" b="0">
                          <a:solidFill>
                            <a:schemeClr val="bg1"/>
                          </a:solidFill>
                          <a:effectLst/>
                          <a:latin typeface="+mj-lt"/>
                        </a:rPr>
                        <a:t>Cost of Funds (Y)</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22681649"/>
                  </a:ext>
                </a:extLst>
              </a:tr>
              <a:tr h="153964">
                <a:tc>
                  <a:txBody>
                    <a:bodyPr/>
                    <a:lstStyle/>
                    <a:p>
                      <a:pPr algn="ctr" rtl="0" fontAlgn="ctr"/>
                      <a:r>
                        <a:rPr lang="en-US" sz="700" b="0" dirty="0" err="1">
                          <a:effectLst/>
                          <a:latin typeface="+mj-lt"/>
                        </a:rPr>
                        <a:t>Indeks</a:t>
                      </a:r>
                      <a:r>
                        <a:rPr lang="en-US" sz="700" b="0" dirty="0">
                          <a:effectLst/>
                          <a:latin typeface="+mj-lt"/>
                        </a:rPr>
                        <a:t> 4</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rtl="0" fontAlgn="ctr"/>
                      <a:r>
                        <a:rPr lang="en-US" sz="700" b="1" dirty="0">
                          <a:solidFill>
                            <a:schemeClr val="bg1"/>
                          </a:solidFill>
                          <a:effectLst/>
                          <a:latin typeface="+mj-lt"/>
                        </a:rPr>
                        <a:t>Best </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700" b="0" dirty="0">
                          <a:effectLst/>
                          <a:latin typeface="+mj-lt"/>
                        </a:rPr>
                        <a:t>Y&lt; 1M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206288"/>
                  </a:ext>
                </a:extLst>
              </a:tr>
              <a:tr h="153964">
                <a:tc>
                  <a:txBody>
                    <a:bodyPr/>
                    <a:lstStyle/>
                    <a:p>
                      <a:pPr algn="ctr" rtl="0" fontAlgn="ctr"/>
                      <a:r>
                        <a:rPr lang="en-US" sz="700" b="0" dirty="0" err="1">
                          <a:effectLst/>
                          <a:latin typeface="+mj-lt"/>
                        </a:rPr>
                        <a:t>Indeks</a:t>
                      </a:r>
                      <a:r>
                        <a:rPr lang="en-US" sz="700" b="0" dirty="0">
                          <a:effectLst/>
                          <a:latin typeface="+mj-lt"/>
                        </a:rPr>
                        <a:t> 3,75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rtl="0" fontAlgn="ctr"/>
                      <a:endParaRPr lang="en-US" sz="1050" b="0">
                        <a:effectLst/>
                        <a:latin typeface="+mj-lt"/>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700" b="0" dirty="0">
                          <a:effectLst/>
                          <a:latin typeface="+mj-lt"/>
                        </a:rPr>
                        <a:t>1 M &lt;Y&lt; 2M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2719530"/>
                  </a:ext>
                </a:extLst>
              </a:tr>
              <a:tr h="153964">
                <a:tc>
                  <a:txBody>
                    <a:bodyPr/>
                    <a:lstStyle/>
                    <a:p>
                      <a:pPr algn="ctr" rtl="0" fontAlgn="ctr"/>
                      <a:r>
                        <a:rPr lang="en-US" sz="700" b="0" err="1">
                          <a:effectLst/>
                          <a:latin typeface="+mj-lt"/>
                        </a:rPr>
                        <a:t>Indeks</a:t>
                      </a:r>
                      <a:r>
                        <a:rPr lang="en-US" sz="700" b="0">
                          <a:effectLst/>
                          <a:latin typeface="+mj-lt"/>
                        </a:rPr>
                        <a:t> 3,5 </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2 M &lt;Y&lt; 3 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8015603"/>
                  </a:ext>
                </a:extLst>
              </a:tr>
              <a:tr h="153964">
                <a:tc>
                  <a:txBody>
                    <a:bodyPr/>
                    <a:lstStyle/>
                    <a:p>
                      <a:pPr algn="ctr" rtl="0" fontAlgn="ctr"/>
                      <a:r>
                        <a:rPr lang="en-US" sz="700" b="0" dirty="0" err="1">
                          <a:effectLst/>
                          <a:latin typeface="+mj-lt"/>
                        </a:rPr>
                        <a:t>Indeks</a:t>
                      </a:r>
                      <a:r>
                        <a:rPr lang="en-US" sz="700" b="0" dirty="0">
                          <a:effectLst/>
                          <a:latin typeface="+mj-lt"/>
                        </a:rPr>
                        <a:t> 3,25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j-lt"/>
                          <a:ea typeface="+mn-ea"/>
                          <a:cs typeface="+mn-cs"/>
                        </a:rPr>
                        <a:t>Good</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3 M &lt;Y&lt; 4M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299191"/>
                  </a:ext>
                </a:extLst>
              </a:tr>
              <a:tr h="153964">
                <a:tc>
                  <a:txBody>
                    <a:bodyPr/>
                    <a:lstStyle/>
                    <a:p>
                      <a:pPr algn="ctr" rtl="0" fontAlgn="ctr"/>
                      <a:r>
                        <a:rPr lang="en-US" sz="700" b="0" err="1">
                          <a:effectLst/>
                          <a:latin typeface="+mj-lt"/>
                        </a:rPr>
                        <a:t>Indeks</a:t>
                      </a:r>
                      <a:r>
                        <a:rPr lang="en-US" sz="700" b="0">
                          <a:effectLst/>
                          <a:latin typeface="+mj-lt"/>
                        </a:rPr>
                        <a:t> 3</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4 M &lt;Y&lt; 5M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590126"/>
                  </a:ext>
                </a:extLst>
              </a:tr>
              <a:tr h="153964">
                <a:tc>
                  <a:txBody>
                    <a:bodyPr/>
                    <a:lstStyle/>
                    <a:p>
                      <a:pPr algn="ctr" rtl="0" fontAlgn="ctr"/>
                      <a:r>
                        <a:rPr lang="en-US" sz="700" b="0" dirty="0" err="1">
                          <a:effectLst/>
                          <a:latin typeface="+mj-lt"/>
                        </a:rPr>
                        <a:t>Indeks</a:t>
                      </a:r>
                      <a:r>
                        <a:rPr lang="en-US" sz="700" b="0" dirty="0">
                          <a:effectLst/>
                          <a:latin typeface="+mj-lt"/>
                        </a:rPr>
                        <a:t> 2,75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5 M &lt;Y&lt; 6M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3132544"/>
                  </a:ext>
                </a:extLst>
              </a:tr>
              <a:tr h="153964">
                <a:tc>
                  <a:txBody>
                    <a:bodyPr/>
                    <a:lstStyle/>
                    <a:p>
                      <a:pPr algn="ctr" rtl="0" fontAlgn="ctr"/>
                      <a:r>
                        <a:rPr lang="en-US" sz="700" b="0" dirty="0" err="1">
                          <a:effectLst/>
                          <a:latin typeface="+mj-lt"/>
                        </a:rPr>
                        <a:t>Indeks</a:t>
                      </a:r>
                      <a:r>
                        <a:rPr lang="en-US" sz="700" b="0" dirty="0">
                          <a:effectLst/>
                          <a:latin typeface="+mj-lt"/>
                        </a:rPr>
                        <a:t> 2,5</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j-lt"/>
                          <a:ea typeface="+mn-ea"/>
                          <a:cs typeface="+mn-cs"/>
                        </a:rPr>
                        <a:t>Enough</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6 M &lt;Y&lt; 7 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2175356"/>
                  </a:ext>
                </a:extLst>
              </a:tr>
              <a:tr h="153964">
                <a:tc>
                  <a:txBody>
                    <a:bodyPr/>
                    <a:lstStyle/>
                    <a:p>
                      <a:pPr algn="ctr" rtl="0" fontAlgn="ctr"/>
                      <a:r>
                        <a:rPr lang="en-US" sz="700" b="0" dirty="0" err="1">
                          <a:effectLst/>
                          <a:latin typeface="+mj-lt"/>
                        </a:rPr>
                        <a:t>Indeks</a:t>
                      </a:r>
                      <a:r>
                        <a:rPr lang="en-US" sz="700" b="0" dirty="0">
                          <a:effectLst/>
                          <a:latin typeface="+mj-lt"/>
                        </a:rPr>
                        <a:t> 2.25 </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7 M &lt;Y&lt; 8 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4043699"/>
                  </a:ext>
                </a:extLst>
              </a:tr>
              <a:tr h="153964">
                <a:tc>
                  <a:txBody>
                    <a:bodyPr/>
                    <a:lstStyle/>
                    <a:p>
                      <a:pPr algn="ctr" rtl="0" fontAlgn="ctr"/>
                      <a:r>
                        <a:rPr lang="en-US" sz="700" b="0" kern="1200" dirty="0" err="1">
                          <a:solidFill>
                            <a:schemeClr val="dk1"/>
                          </a:solidFill>
                          <a:effectLst/>
                          <a:latin typeface="+mj-lt"/>
                          <a:ea typeface="+mn-ea"/>
                          <a:cs typeface="+mn-cs"/>
                        </a:rPr>
                        <a:t>Indeks</a:t>
                      </a:r>
                      <a:r>
                        <a:rPr lang="en-US" sz="700" b="0" kern="1200" dirty="0">
                          <a:solidFill>
                            <a:schemeClr val="dk1"/>
                          </a:solidFill>
                          <a:effectLst/>
                          <a:latin typeface="+mj-lt"/>
                          <a:ea typeface="+mn-ea"/>
                          <a:cs typeface="+mn-cs"/>
                        </a:rPr>
                        <a:t> 2</a:t>
                      </a:r>
                      <a:endParaRPr lang="en-US" sz="700" b="0" dirty="0">
                        <a:effectLst/>
                        <a:latin typeface="+mj-lt"/>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Light" panose="020F0302020204030204"/>
                        <a:ea typeface="+mn-ea"/>
                        <a:cs typeface="+mn-cs"/>
                      </a:endParaRP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mj-lt"/>
                          <a:ea typeface="+mn-ea"/>
                          <a:cs typeface="+mn-cs"/>
                        </a:rPr>
                        <a:t>8 M &lt;Y&lt; 9M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082837"/>
                  </a:ext>
                </a:extLst>
              </a:tr>
              <a:tr h="153964">
                <a:tc>
                  <a:txBody>
                    <a:bodyPr/>
                    <a:lstStyle/>
                    <a:p>
                      <a:pPr algn="ctr" rtl="0" fontAlgn="ctr"/>
                      <a:r>
                        <a:rPr lang="en-US" sz="700" b="0" dirty="0" err="1">
                          <a:solidFill>
                            <a:schemeClr val="tx1"/>
                          </a:solidFill>
                          <a:effectLst/>
                          <a:latin typeface="+mj-lt"/>
                        </a:rPr>
                        <a:t>Indeks</a:t>
                      </a:r>
                      <a:r>
                        <a:rPr lang="en-US" sz="700" b="0" dirty="0">
                          <a:solidFill>
                            <a:schemeClr val="tx1"/>
                          </a:solidFill>
                          <a:effectLst/>
                          <a:latin typeface="+mj-lt"/>
                        </a:rPr>
                        <a:t> 1</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mj-lt"/>
                          <a:ea typeface="+mn-ea"/>
                          <a:cs typeface="+mn-cs"/>
                        </a:rPr>
                        <a:t>Less</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mj-lt"/>
                          <a:ea typeface="+mn-ea"/>
                          <a:cs typeface="+mn-cs"/>
                        </a:rPr>
                        <a:t>Y&gt;9M</a:t>
                      </a:r>
                    </a:p>
                  </a:txBody>
                  <a:tcPr marL="28575" marR="28575" marT="0" marB="0" anchor="ctr">
                    <a:lnL w="12700" cap="flat" cmpd="sng" algn="ctr">
                      <a:solidFill>
                        <a:srgbClr val="094E9B"/>
                      </a:solidFill>
                      <a:prstDash val="solid"/>
                      <a:round/>
                      <a:headEnd type="none" w="med" len="med"/>
                      <a:tailEnd type="none" w="med" len="med"/>
                    </a:lnL>
                    <a:lnR w="12700" cap="flat" cmpd="sng" algn="ctr">
                      <a:solidFill>
                        <a:srgbClr val="094E9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752053"/>
                  </a:ext>
                </a:extLst>
              </a:tr>
            </a:tbl>
          </a:graphicData>
        </a:graphic>
      </p:graphicFrame>
      <p:grpSp>
        <p:nvGrpSpPr>
          <p:cNvPr id="13" name="Group 12">
            <a:extLst>
              <a:ext uri="{FF2B5EF4-FFF2-40B4-BE49-F238E27FC236}">
                <a16:creationId xmlns:a16="http://schemas.microsoft.com/office/drawing/2014/main" id="{489F4FDB-8264-930D-83FE-3DE1B388A1BB}"/>
              </a:ext>
            </a:extLst>
          </p:cNvPr>
          <p:cNvGrpSpPr/>
          <p:nvPr/>
        </p:nvGrpSpPr>
        <p:grpSpPr>
          <a:xfrm>
            <a:off x="558800" y="2049651"/>
            <a:ext cx="3484691" cy="462784"/>
            <a:chOff x="403160" y="1879207"/>
            <a:chExt cx="4955521" cy="573522"/>
          </a:xfrm>
        </p:grpSpPr>
        <p:sp>
          <p:nvSpPr>
            <p:cNvPr id="14" name="Rectangle 13">
              <a:extLst>
                <a:ext uri="{FF2B5EF4-FFF2-40B4-BE49-F238E27FC236}">
                  <a16:creationId xmlns:a16="http://schemas.microsoft.com/office/drawing/2014/main" id="{086D8D42-46C9-6D33-B283-0ADC29474949}"/>
                </a:ext>
              </a:extLst>
            </p:cNvPr>
            <p:cNvSpPr/>
            <p:nvPr/>
          </p:nvSpPr>
          <p:spPr>
            <a:xfrm>
              <a:off x="1339017" y="2007335"/>
              <a:ext cx="139842" cy="231477"/>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7000"/>
                </a:lnSpc>
                <a:spcBef>
                  <a:spcPct val="0"/>
                </a:spcBef>
                <a:spcAft>
                  <a:spcPts val="0"/>
                </a:spcAft>
                <a:buClrTx/>
                <a:buSzTx/>
                <a:buFontTx/>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SimSun" panose="02010600030101010101" pitchFamily="2" charset="-122"/>
                </a:rPr>
                <a:t>x</a:t>
              </a:r>
              <a:endParaRPr kumimoji="0" lang="id-ID" sz="6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SimSun" panose="02010600030101010101" pitchFamily="2" charset="-122"/>
              </a:endParaRPr>
            </a:p>
          </p:txBody>
        </p:sp>
        <p:grpSp>
          <p:nvGrpSpPr>
            <p:cNvPr id="15" name="Group 14">
              <a:extLst>
                <a:ext uri="{FF2B5EF4-FFF2-40B4-BE49-F238E27FC236}">
                  <a16:creationId xmlns:a16="http://schemas.microsoft.com/office/drawing/2014/main" id="{2515F31C-A82E-D3F2-5245-71DB8A536C05}"/>
                </a:ext>
              </a:extLst>
            </p:cNvPr>
            <p:cNvGrpSpPr/>
            <p:nvPr/>
          </p:nvGrpSpPr>
          <p:grpSpPr>
            <a:xfrm>
              <a:off x="403160" y="1879207"/>
              <a:ext cx="4955521" cy="573522"/>
              <a:chOff x="133350" y="2571750"/>
              <a:chExt cx="7376773" cy="1147044"/>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BA4E196-A410-8736-D34C-57750E7CA3EF}"/>
                      </a:ext>
                    </a:extLst>
                  </p:cNvPr>
                  <p:cNvSpPr txBox="1"/>
                  <p:nvPr/>
                </p:nvSpPr>
                <p:spPr>
                  <a:xfrm>
                    <a:off x="346705" y="2948426"/>
                    <a:ext cx="614206" cy="3814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mc:Choice>
            <mc:Fallback xmlns="">
              <p:sp>
                <p:nvSpPr>
                  <p:cNvPr id="16" name="TextBox 15">
                    <a:extLst>
                      <a:ext uri="{FF2B5EF4-FFF2-40B4-BE49-F238E27FC236}">
                        <a16:creationId xmlns:a16="http://schemas.microsoft.com/office/drawing/2014/main" id="{4BA4E196-A410-8736-D34C-57750E7CA3EF}"/>
                      </a:ext>
                    </a:extLst>
                  </p:cNvPr>
                  <p:cNvSpPr txBox="1">
                    <a:spLocks noRot="1" noChangeAspect="1" noMove="1" noResize="1" noEditPoints="1" noAdjustHandles="1" noChangeArrowheads="1" noChangeShapeType="1" noTextEdit="1"/>
                  </p:cNvSpPr>
                  <p:nvPr/>
                </p:nvSpPr>
                <p:spPr>
                  <a:xfrm>
                    <a:off x="346705" y="2948426"/>
                    <a:ext cx="614206" cy="381423"/>
                  </a:xfrm>
                  <a:prstGeom prst="rect">
                    <a:avLst/>
                  </a:prstGeom>
                  <a:blipFill>
                    <a:blip r:embed="rId5"/>
                    <a:stretch>
                      <a:fillRect l="-10417" r="-10417" b="-16000"/>
                    </a:stretch>
                  </a:blipFill>
                </p:spPr>
                <p:txBody>
                  <a:bodyPr/>
                  <a:lstStyle/>
                  <a:p>
                    <a:r>
                      <a:rPr lang="en-ID">
                        <a:noFill/>
                      </a:rPr>
                      <a:t> </a:t>
                    </a:r>
                  </a:p>
                </p:txBody>
              </p:sp>
            </mc:Fallback>
          </mc:AlternateContent>
          <p:sp>
            <p:nvSpPr>
              <p:cNvPr id="17" name="TextBox 16">
                <a:extLst>
                  <a:ext uri="{FF2B5EF4-FFF2-40B4-BE49-F238E27FC236}">
                    <a16:creationId xmlns:a16="http://schemas.microsoft.com/office/drawing/2014/main" id="{611F807B-672C-24DB-A4B0-8B5BE76BBA96}"/>
                  </a:ext>
                </a:extLst>
              </p:cNvPr>
              <p:cNvSpPr txBox="1"/>
              <p:nvPr/>
            </p:nvSpPr>
            <p:spPr>
              <a:xfrm>
                <a:off x="1055111" y="2727092"/>
                <a:ext cx="2141393" cy="991702"/>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Cash Optimization</a:t>
                </a:r>
              </a:p>
            </p:txBody>
          </p:sp>
          <p:grpSp>
            <p:nvGrpSpPr>
              <p:cNvPr id="18" name="Group 17">
                <a:extLst>
                  <a:ext uri="{FF2B5EF4-FFF2-40B4-BE49-F238E27FC236}">
                    <a16:creationId xmlns:a16="http://schemas.microsoft.com/office/drawing/2014/main" id="{9E1B5E7D-2668-54E3-FAA3-8FDADB9FE8F9}"/>
                  </a:ext>
                </a:extLst>
              </p:cNvPr>
              <p:cNvGrpSpPr/>
              <p:nvPr/>
            </p:nvGrpSpPr>
            <p:grpSpPr>
              <a:xfrm>
                <a:off x="3623525" y="2860942"/>
                <a:ext cx="438150" cy="438150"/>
                <a:chOff x="3695700" y="2710685"/>
                <a:chExt cx="438150" cy="438150"/>
              </a:xfrm>
            </p:grpSpPr>
            <p:cxnSp>
              <p:nvCxnSpPr>
                <p:cNvPr id="24" name="Straight Connector 23">
                  <a:extLst>
                    <a:ext uri="{FF2B5EF4-FFF2-40B4-BE49-F238E27FC236}">
                      <a16:creationId xmlns:a16="http://schemas.microsoft.com/office/drawing/2014/main" id="{304CA8A1-090A-21D3-D087-D3850A878A3F}"/>
                    </a:ext>
                  </a:extLst>
                </p:cNvPr>
                <p:cNvCxnSpPr/>
                <p:nvPr/>
              </p:nvCxnSpPr>
              <p:spPr>
                <a:xfrm>
                  <a:off x="3695700" y="2929760"/>
                  <a:ext cx="43815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F94E51-7A1C-579D-F03F-4929FE587DB2}"/>
                    </a:ext>
                  </a:extLst>
                </p:cNvPr>
                <p:cNvCxnSpPr/>
                <p:nvPr/>
              </p:nvCxnSpPr>
              <p:spPr>
                <a:xfrm rot="5400000">
                  <a:off x="3695700" y="2929760"/>
                  <a:ext cx="438150"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Double Bracket 18">
                <a:extLst>
                  <a:ext uri="{FF2B5EF4-FFF2-40B4-BE49-F238E27FC236}">
                    <a16:creationId xmlns:a16="http://schemas.microsoft.com/office/drawing/2014/main" id="{D5F414D3-0322-82A3-F219-BED68A5BC801}"/>
                  </a:ext>
                </a:extLst>
              </p:cNvPr>
              <p:cNvSpPr/>
              <p:nvPr/>
            </p:nvSpPr>
            <p:spPr>
              <a:xfrm>
                <a:off x="133350" y="2571750"/>
                <a:ext cx="3295650" cy="1066800"/>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20" name="Group 19">
                <a:extLst>
                  <a:ext uri="{FF2B5EF4-FFF2-40B4-BE49-F238E27FC236}">
                    <a16:creationId xmlns:a16="http://schemas.microsoft.com/office/drawing/2014/main" id="{2D720077-AE95-7B01-5B2E-64410E70B674}"/>
                  </a:ext>
                </a:extLst>
              </p:cNvPr>
              <p:cNvGrpSpPr/>
              <p:nvPr/>
            </p:nvGrpSpPr>
            <p:grpSpPr>
              <a:xfrm>
                <a:off x="4214473" y="2571750"/>
                <a:ext cx="3295650" cy="1066800"/>
                <a:chOff x="4500223" y="2571750"/>
                <a:chExt cx="3295650" cy="1066800"/>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5E3625B-12EC-F117-00F8-04969B1B4DEC}"/>
                        </a:ext>
                      </a:extLst>
                    </p:cNvPr>
                    <p:cNvSpPr txBox="1"/>
                    <p:nvPr/>
                  </p:nvSpPr>
                  <p:spPr>
                    <a:xfrm>
                      <a:off x="4719298" y="2948426"/>
                      <a:ext cx="614206" cy="38142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en-US" sz="1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mc:Choice>
              <mc:Fallback xmlns="">
                <p:sp>
                  <p:nvSpPr>
                    <p:cNvPr id="21" name="TextBox 20">
                      <a:extLst>
                        <a:ext uri="{FF2B5EF4-FFF2-40B4-BE49-F238E27FC236}">
                          <a16:creationId xmlns:a16="http://schemas.microsoft.com/office/drawing/2014/main" id="{35E3625B-12EC-F117-00F8-04969B1B4DEC}"/>
                        </a:ext>
                      </a:extLst>
                    </p:cNvPr>
                    <p:cNvSpPr txBox="1">
                      <a:spLocks noRot="1" noChangeAspect="1" noMove="1" noResize="1" noEditPoints="1" noAdjustHandles="1" noChangeArrowheads="1" noChangeShapeType="1" noTextEdit="1"/>
                    </p:cNvSpPr>
                    <p:nvPr/>
                  </p:nvSpPr>
                  <p:spPr>
                    <a:xfrm>
                      <a:off x="4719298" y="2948426"/>
                      <a:ext cx="614206" cy="381423"/>
                    </a:xfrm>
                    <a:prstGeom prst="rect">
                      <a:avLst/>
                    </a:prstGeom>
                    <a:blipFill>
                      <a:blip r:embed="rId5"/>
                      <a:stretch>
                        <a:fillRect l="-10638" r="-12766" b="-16000"/>
                      </a:stretch>
                    </a:blipFill>
                  </p:spPr>
                  <p:txBody>
                    <a:bodyPr/>
                    <a:lstStyle/>
                    <a:p>
                      <a:r>
                        <a:rPr lang="en-ID">
                          <a:noFill/>
                        </a:rPr>
                        <a:t> </a:t>
                      </a:r>
                    </a:p>
                  </p:txBody>
                </p:sp>
              </mc:Fallback>
            </mc:AlternateContent>
            <p:sp>
              <p:nvSpPr>
                <p:cNvPr id="22" name="TextBox 21">
                  <a:extLst>
                    <a:ext uri="{FF2B5EF4-FFF2-40B4-BE49-F238E27FC236}">
                      <a16:creationId xmlns:a16="http://schemas.microsoft.com/office/drawing/2014/main" id="{650A0A9F-927B-5AAD-EDA2-41B24B0B20FA}"/>
                    </a:ext>
                  </a:extLst>
                </p:cNvPr>
                <p:cNvSpPr txBox="1"/>
                <p:nvPr/>
              </p:nvSpPr>
              <p:spPr>
                <a:xfrm>
                  <a:off x="5329856" y="2723134"/>
                  <a:ext cx="2247240" cy="915416"/>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Accuracy of Cash Forecasting</a:t>
                  </a:r>
                </a:p>
              </p:txBody>
            </p:sp>
            <p:sp>
              <p:nvSpPr>
                <p:cNvPr id="23" name="Double Bracket 22">
                  <a:extLst>
                    <a:ext uri="{FF2B5EF4-FFF2-40B4-BE49-F238E27FC236}">
                      <a16:creationId xmlns:a16="http://schemas.microsoft.com/office/drawing/2014/main" id="{9D091464-483C-0963-1B75-C65BC092A4B5}"/>
                    </a:ext>
                  </a:extLst>
                </p:cNvPr>
                <p:cNvSpPr/>
                <p:nvPr/>
              </p:nvSpPr>
              <p:spPr>
                <a:xfrm>
                  <a:off x="4500223" y="2571750"/>
                  <a:ext cx="3295650" cy="1066800"/>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grpSp>
      <p:sp>
        <p:nvSpPr>
          <p:cNvPr id="26" name="Rectangle 25">
            <a:extLst>
              <a:ext uri="{FF2B5EF4-FFF2-40B4-BE49-F238E27FC236}">
                <a16:creationId xmlns:a16="http://schemas.microsoft.com/office/drawing/2014/main" id="{2A7EE700-0D16-F10C-D58F-2D66FA34AA94}"/>
              </a:ext>
            </a:extLst>
          </p:cNvPr>
          <p:cNvSpPr/>
          <p:nvPr/>
        </p:nvSpPr>
        <p:spPr>
          <a:xfrm rot="5400000">
            <a:off x="5897996" y="-56505"/>
            <a:ext cx="449462" cy="3728419"/>
          </a:xfrm>
          <a:prstGeom prst="rect">
            <a:avLst/>
          </a:prstGeom>
          <a:solidFill>
            <a:srgbClr val="DAE3F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Cash Optimization</a:t>
            </a:r>
          </a:p>
        </p:txBody>
      </p:sp>
      <p:grpSp>
        <p:nvGrpSpPr>
          <p:cNvPr id="27" name="Group 26">
            <a:extLst>
              <a:ext uri="{FF2B5EF4-FFF2-40B4-BE49-F238E27FC236}">
                <a16:creationId xmlns:a16="http://schemas.microsoft.com/office/drawing/2014/main" id="{964465C3-FB02-F3EB-5F78-66006B1A16F3}"/>
              </a:ext>
            </a:extLst>
          </p:cNvPr>
          <p:cNvGrpSpPr/>
          <p:nvPr/>
        </p:nvGrpSpPr>
        <p:grpSpPr>
          <a:xfrm>
            <a:off x="4258516" y="2094604"/>
            <a:ext cx="3728419" cy="366865"/>
            <a:chOff x="1456154" y="2998509"/>
            <a:chExt cx="2463229" cy="407903"/>
          </a:xfrm>
        </p:grpSpPr>
        <p:grpSp>
          <p:nvGrpSpPr>
            <p:cNvPr id="28" name="Group 27">
              <a:extLst>
                <a:ext uri="{FF2B5EF4-FFF2-40B4-BE49-F238E27FC236}">
                  <a16:creationId xmlns:a16="http://schemas.microsoft.com/office/drawing/2014/main" id="{63E0CCE1-3EC6-6B9E-FBF7-41FE8D4172C6}"/>
                </a:ext>
              </a:extLst>
            </p:cNvPr>
            <p:cNvGrpSpPr/>
            <p:nvPr/>
          </p:nvGrpSpPr>
          <p:grpSpPr>
            <a:xfrm>
              <a:off x="1456154" y="2998509"/>
              <a:ext cx="2463229" cy="407903"/>
              <a:chOff x="-111405" y="4196472"/>
              <a:chExt cx="2463229" cy="407903"/>
            </a:xfrm>
          </p:grpSpPr>
          <p:sp>
            <p:nvSpPr>
              <p:cNvPr id="31" name="Rectangle 30">
                <a:extLst>
                  <a:ext uri="{FF2B5EF4-FFF2-40B4-BE49-F238E27FC236}">
                    <a16:creationId xmlns:a16="http://schemas.microsoft.com/office/drawing/2014/main" id="{E6C92250-F1CD-464C-720D-A71F50612408}"/>
                  </a:ext>
                </a:extLst>
              </p:cNvPr>
              <p:cNvSpPr/>
              <p:nvPr/>
            </p:nvSpPr>
            <p:spPr>
              <a:xfrm>
                <a:off x="430662" y="4215259"/>
                <a:ext cx="1921162" cy="389116"/>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8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a:t>
                </a:r>
                <a:r>
                  <a:rPr kumimoji="0" lang="en-US" sz="800" b="0" i="1"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WA Debt Yield</a:t>
                </a:r>
                <a:r>
                  <a:rPr kumimoji="0" lang="en-US" sz="8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r>
                  <a:rPr kumimoji="0" lang="en-US" sz="800" b="0" i="1"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WA</a:t>
                </a:r>
                <a:r>
                  <a:rPr kumimoji="0" lang="en-US" sz="8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Cash Optimization)</a:t>
                </a:r>
              </a:p>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12</a:t>
                </a:r>
              </a:p>
            </p:txBody>
          </p:sp>
          <p:sp>
            <p:nvSpPr>
              <p:cNvPr id="32" name="Rectangle 31">
                <a:extLst>
                  <a:ext uri="{FF2B5EF4-FFF2-40B4-BE49-F238E27FC236}">
                    <a16:creationId xmlns:a16="http://schemas.microsoft.com/office/drawing/2014/main" id="{F6FD58D3-E004-9871-C2AC-C167237C69D4}"/>
                  </a:ext>
                </a:extLst>
              </p:cNvPr>
              <p:cNvSpPr/>
              <p:nvPr/>
            </p:nvSpPr>
            <p:spPr>
              <a:xfrm>
                <a:off x="-111405" y="4196472"/>
                <a:ext cx="703010" cy="376425"/>
              </a:xfrm>
              <a:prstGeom prst="rect">
                <a:avLst/>
              </a:prstGeom>
              <a:noFill/>
              <a:ln>
                <a:no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Cash Balance per period</a:t>
                </a:r>
              </a:p>
            </p:txBody>
          </p:sp>
        </p:grpSp>
        <p:sp>
          <p:nvSpPr>
            <p:cNvPr id="29" name="Rectangle 28">
              <a:extLst>
                <a:ext uri="{FF2B5EF4-FFF2-40B4-BE49-F238E27FC236}">
                  <a16:creationId xmlns:a16="http://schemas.microsoft.com/office/drawing/2014/main" id="{6655449F-F9FE-DBAE-1A05-E6D1E1821CCE}"/>
                </a:ext>
              </a:extLst>
            </p:cNvPr>
            <p:cNvSpPr/>
            <p:nvPr/>
          </p:nvSpPr>
          <p:spPr>
            <a:xfrm>
              <a:off x="2120726" y="3030686"/>
              <a:ext cx="245032" cy="23397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x</a:t>
              </a:r>
              <a:endParaRPr kumimoji="0" lang="id-ID" sz="900" b="0" i="0" u="none"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endParaRPr>
            </a:p>
          </p:txBody>
        </p:sp>
        <p:sp>
          <p:nvSpPr>
            <p:cNvPr id="30" name="Double Bracket 29">
              <a:extLst>
                <a:ext uri="{FF2B5EF4-FFF2-40B4-BE49-F238E27FC236}">
                  <a16:creationId xmlns:a16="http://schemas.microsoft.com/office/drawing/2014/main" id="{FA858382-4E6A-076C-EC70-81346F855862}"/>
                </a:ext>
              </a:extLst>
            </p:cNvPr>
            <p:cNvSpPr/>
            <p:nvPr/>
          </p:nvSpPr>
          <p:spPr>
            <a:xfrm>
              <a:off x="1484218" y="3004407"/>
              <a:ext cx="2371789" cy="335624"/>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9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pSp>
      <p:sp>
        <p:nvSpPr>
          <p:cNvPr id="33" name="Rectangle 32">
            <a:extLst>
              <a:ext uri="{FF2B5EF4-FFF2-40B4-BE49-F238E27FC236}">
                <a16:creationId xmlns:a16="http://schemas.microsoft.com/office/drawing/2014/main" id="{DDE7DA70-0A76-FB30-6296-939BD5350A28}"/>
              </a:ext>
            </a:extLst>
          </p:cNvPr>
          <p:cNvSpPr/>
          <p:nvPr/>
        </p:nvSpPr>
        <p:spPr>
          <a:xfrm rot="5400000">
            <a:off x="9818002" y="31635"/>
            <a:ext cx="454350" cy="3557026"/>
          </a:xfrm>
          <a:prstGeom prst="rect">
            <a:avLst/>
          </a:prstGeom>
          <a:solidFill>
            <a:srgbClr val="FFF2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Accuracy of Cash Forecasting</a:t>
            </a:r>
          </a:p>
        </p:txBody>
      </p:sp>
      <p:sp>
        <p:nvSpPr>
          <p:cNvPr id="38" name="Rectangle 37">
            <a:extLst>
              <a:ext uri="{FF2B5EF4-FFF2-40B4-BE49-F238E27FC236}">
                <a16:creationId xmlns:a16="http://schemas.microsoft.com/office/drawing/2014/main" id="{6F2BB430-8CEC-AEB9-D929-EFD93C6EF843}"/>
              </a:ext>
            </a:extLst>
          </p:cNvPr>
          <p:cNvSpPr/>
          <p:nvPr/>
        </p:nvSpPr>
        <p:spPr>
          <a:xfrm>
            <a:off x="279456" y="4463865"/>
            <a:ext cx="11544232" cy="2003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a:solidFill>
                  <a:srgbClr val="002060"/>
                </a:solidFill>
              </a:rPr>
              <a:t>Join KPI – Optimization to Debt Interest Index  aims to integrate the balance of debt issuance and cash optimization along with cash forecasting</a:t>
            </a:r>
          </a:p>
          <a:p>
            <a:pPr marL="285750" indent="-285750">
              <a:buFont typeface="Arial" panose="020B0604020202020204" pitchFamily="34" charset="0"/>
              <a:buChar char="•"/>
            </a:pPr>
            <a:r>
              <a:rPr lang="en-US" sz="1400" dirty="0">
                <a:solidFill>
                  <a:srgbClr val="002060"/>
                </a:solidFill>
              </a:rPr>
              <a:t>Before 2020, consolidation between Cash Management and Debt Management still need to build synergy </a:t>
            </a:r>
          </a:p>
          <a:p>
            <a:pPr marL="285750" indent="-285750">
              <a:buFont typeface="Arial" panose="020B0604020202020204" pitchFamily="34" charset="0"/>
              <a:buChar char="•"/>
            </a:pPr>
            <a:r>
              <a:rPr lang="en-US" sz="1400" dirty="0">
                <a:solidFill>
                  <a:srgbClr val="002060"/>
                </a:solidFill>
              </a:rPr>
              <a:t>From 2020 – 2022, Ministry of Finance achieved best KPI even with score index vary around 3,5 – 4.</a:t>
            </a:r>
          </a:p>
          <a:p>
            <a:pPr marL="285750" indent="-285750">
              <a:buFont typeface="Arial" panose="020B0604020202020204" pitchFamily="34" charset="0"/>
              <a:buChar char="•"/>
            </a:pPr>
            <a:r>
              <a:rPr lang="en-US" sz="1400" dirty="0">
                <a:solidFill>
                  <a:srgbClr val="002060"/>
                </a:solidFill>
              </a:rPr>
              <a:t>Based on experience, market interest rate has great influence on how much cost of fund in every period</a:t>
            </a:r>
          </a:p>
          <a:p>
            <a:pPr marL="285750" indent="-285750">
              <a:buFont typeface="Arial" panose="020B0604020202020204" pitchFamily="34" charset="0"/>
              <a:buChar char="•"/>
            </a:pPr>
            <a:r>
              <a:rPr lang="en-US" sz="1400" dirty="0">
                <a:solidFill>
                  <a:srgbClr val="002060"/>
                </a:solidFill>
              </a:rPr>
              <a:t>This achievement is supported by both Debt Management and Cash Management Office to monitor and report in ALCO Forum about revenue and expenditure trend and the impact on cash and cost of fund. </a:t>
            </a:r>
          </a:p>
          <a:p>
            <a:pPr marL="285750" indent="-285750">
              <a:buFont typeface="Arial" panose="020B0604020202020204" pitchFamily="34" charset="0"/>
              <a:buChar char="•"/>
            </a:pPr>
            <a:r>
              <a:rPr lang="en-US" sz="1400" dirty="0">
                <a:solidFill>
                  <a:srgbClr val="002060"/>
                </a:solidFill>
              </a:rPr>
              <a:t>To mitigate and overcome issues, ALCO Forum discusses and proposes recommendations for example expenditure acceleration, debt controlling and buffer cash optimization.</a:t>
            </a:r>
          </a:p>
          <a:p>
            <a:pPr marL="285750" indent="-285750">
              <a:buFont typeface="Arial" panose="020B0604020202020204" pitchFamily="34" charset="0"/>
              <a:buChar char="•"/>
            </a:pPr>
            <a:r>
              <a:rPr lang="en-US" sz="1400" dirty="0">
                <a:solidFill>
                  <a:srgbClr val="002060"/>
                </a:solidFill>
              </a:rPr>
              <a:t>This KPI can be an effective anchor for fiscal balance. </a:t>
            </a:r>
          </a:p>
        </p:txBody>
      </p:sp>
      <p:sp>
        <p:nvSpPr>
          <p:cNvPr id="39" name="Double Bracket 38">
            <a:extLst>
              <a:ext uri="{FF2B5EF4-FFF2-40B4-BE49-F238E27FC236}">
                <a16:creationId xmlns:a16="http://schemas.microsoft.com/office/drawing/2014/main" id="{E497E41E-F966-6D83-E65B-2D4F0E9D39E4}"/>
              </a:ext>
            </a:extLst>
          </p:cNvPr>
          <p:cNvSpPr/>
          <p:nvPr/>
        </p:nvSpPr>
        <p:spPr>
          <a:xfrm>
            <a:off x="8295384" y="2112952"/>
            <a:ext cx="3590013" cy="301858"/>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9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41" name="TextBox 40">
            <a:extLst>
              <a:ext uri="{FF2B5EF4-FFF2-40B4-BE49-F238E27FC236}">
                <a16:creationId xmlns:a16="http://schemas.microsoft.com/office/drawing/2014/main" id="{5B94B765-47C8-81CE-FCEC-A7EC3F97C502}"/>
              </a:ext>
            </a:extLst>
          </p:cNvPr>
          <p:cNvSpPr txBox="1"/>
          <p:nvPr/>
        </p:nvSpPr>
        <p:spPr>
          <a:xfrm>
            <a:off x="8304150" y="2096966"/>
            <a:ext cx="2986773" cy="317844"/>
          </a:xfrm>
          <a:prstGeom prst="rect">
            <a:avLst/>
          </a:prstGeom>
          <a:noFill/>
        </p:spPr>
        <p:txBody>
          <a:bodyPr wrap="square">
            <a:spAutoFit/>
          </a:bodyPr>
          <a:lstStyle/>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7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a:t>
            </a:r>
            <a:r>
              <a:rPr kumimoji="0" lang="en-US" sz="700" b="0" i="1"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Revenue Projection - Realization)</a:t>
            </a:r>
            <a:r>
              <a:rPr kumimoji="0" lang="en-US" sz="700" b="0" i="1"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r>
              <a:rPr kumimoji="0" lang="en-US" sz="700" b="0" i="0"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r>
              <a:rPr lang="en-US" sz="700" i="1" u="sng" dirty="0">
                <a:solidFill>
                  <a:prstClr val="black"/>
                </a:solidFill>
                <a:latin typeface="Calibri Light" panose="020F0302020204030204"/>
                <a:ea typeface="Lato Light" panose="020F0502020204030203" pitchFamily="34" charset="0"/>
                <a:cs typeface="Lato Light" panose="020F0502020204030203" pitchFamily="34" charset="0"/>
              </a:rPr>
              <a:t>(Expenditure Projection - Realization</a:t>
            </a:r>
            <a:r>
              <a:rPr kumimoji="0" lang="en-US" sz="700" b="0" i="0" u="sng"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   </a:t>
            </a:r>
          </a:p>
          <a:p>
            <a:pPr marL="0" marR="0" lvl="0" indent="0" algn="ctr" defTabSz="457200" rtl="0" eaLnBrk="0" fontAlgn="base" latinLnBrk="0" hangingPunct="0">
              <a:lnSpc>
                <a:spcPct val="107000"/>
              </a:lnSpc>
              <a:spcBef>
                <a:spcPct val="0"/>
              </a:spcBef>
              <a:spcAft>
                <a:spcPts val="0"/>
              </a:spcAft>
              <a:buClrTx/>
              <a:buSzTx/>
              <a:buFontTx/>
              <a:buNone/>
              <a:tabLst/>
              <a:defRPr/>
            </a:pPr>
            <a:r>
              <a:rPr kumimoji="0" lang="en-US" sz="700" b="0" i="0" strike="noStrike" kern="1200" cap="none" spc="0" normalizeH="0" baseline="0" noProof="0" dirty="0">
                <a:ln>
                  <a:noFill/>
                </a:ln>
                <a:solidFill>
                  <a:prstClr val="black"/>
                </a:solidFill>
                <a:effectLst/>
                <a:uLnTx/>
                <a:uFillTx/>
                <a:latin typeface="Calibri Light" panose="020F0302020204030204"/>
                <a:ea typeface="Lato Light" panose="020F0502020204030203" pitchFamily="34" charset="0"/>
                <a:cs typeface="Lato Light" panose="020F0502020204030203" pitchFamily="34" charset="0"/>
              </a:rPr>
              <a:t>Revenue Projection                            Expenditure Projection</a:t>
            </a:r>
          </a:p>
        </p:txBody>
      </p:sp>
      <p:graphicFrame>
        <p:nvGraphicFramePr>
          <p:cNvPr id="42" name="Table 42">
            <a:extLst>
              <a:ext uri="{FF2B5EF4-FFF2-40B4-BE49-F238E27FC236}">
                <a16:creationId xmlns:a16="http://schemas.microsoft.com/office/drawing/2014/main" id="{47D7A530-8618-A37B-422E-1003E412D4A0}"/>
              </a:ext>
            </a:extLst>
          </p:cNvPr>
          <p:cNvGraphicFramePr>
            <a:graphicFrameLocks noGrp="1"/>
          </p:cNvGraphicFramePr>
          <p:nvPr>
            <p:extLst>
              <p:ext uri="{D42A27DB-BD31-4B8C-83A1-F6EECF244321}">
                <p14:modId xmlns:p14="http://schemas.microsoft.com/office/powerpoint/2010/main" val="3025336867"/>
              </p:ext>
            </p:extLst>
          </p:nvPr>
        </p:nvGraphicFramePr>
        <p:xfrm>
          <a:off x="321698" y="3475078"/>
          <a:ext cx="3671784" cy="828695"/>
        </p:xfrm>
        <a:graphic>
          <a:graphicData uri="http://schemas.openxmlformats.org/drawingml/2006/table">
            <a:tbl>
              <a:tblPr firstRow="1" bandRow="1">
                <a:tableStyleId>{5C22544A-7EE6-4342-B048-85BDC9FD1C3A}</a:tableStyleId>
              </a:tblPr>
              <a:tblGrid>
                <a:gridCol w="917946">
                  <a:extLst>
                    <a:ext uri="{9D8B030D-6E8A-4147-A177-3AD203B41FA5}">
                      <a16:colId xmlns:a16="http://schemas.microsoft.com/office/drawing/2014/main" val="2938648871"/>
                    </a:ext>
                  </a:extLst>
                </a:gridCol>
                <a:gridCol w="917946">
                  <a:extLst>
                    <a:ext uri="{9D8B030D-6E8A-4147-A177-3AD203B41FA5}">
                      <a16:colId xmlns:a16="http://schemas.microsoft.com/office/drawing/2014/main" val="755652953"/>
                    </a:ext>
                  </a:extLst>
                </a:gridCol>
                <a:gridCol w="917946">
                  <a:extLst>
                    <a:ext uri="{9D8B030D-6E8A-4147-A177-3AD203B41FA5}">
                      <a16:colId xmlns:a16="http://schemas.microsoft.com/office/drawing/2014/main" val="2687398919"/>
                    </a:ext>
                  </a:extLst>
                </a:gridCol>
                <a:gridCol w="917946">
                  <a:extLst>
                    <a:ext uri="{9D8B030D-6E8A-4147-A177-3AD203B41FA5}">
                      <a16:colId xmlns:a16="http://schemas.microsoft.com/office/drawing/2014/main" val="1821422841"/>
                    </a:ext>
                  </a:extLst>
                </a:gridCol>
              </a:tblGrid>
              <a:tr h="279868">
                <a:tc>
                  <a:txBody>
                    <a:bodyPr/>
                    <a:lstStyle/>
                    <a:p>
                      <a:pPr algn="ctr"/>
                      <a:r>
                        <a:rPr lang="en-US" sz="1400" dirty="0"/>
                        <a:t>Year</a:t>
                      </a:r>
                      <a:endParaRPr lang="en-ID" sz="1400" dirty="0"/>
                    </a:p>
                  </a:txBody>
                  <a:tcPr anchor="ctr"/>
                </a:tc>
                <a:tc>
                  <a:txBody>
                    <a:bodyPr/>
                    <a:lstStyle/>
                    <a:p>
                      <a:pPr algn="ctr"/>
                      <a:r>
                        <a:rPr lang="en-US" sz="1400" dirty="0"/>
                        <a:t>2020</a:t>
                      </a:r>
                      <a:endParaRPr lang="en-ID" sz="1400" dirty="0"/>
                    </a:p>
                  </a:txBody>
                  <a:tcPr anchor="ctr"/>
                </a:tc>
                <a:tc>
                  <a:txBody>
                    <a:bodyPr/>
                    <a:lstStyle/>
                    <a:p>
                      <a:pPr algn="ctr"/>
                      <a:r>
                        <a:rPr lang="en-US" sz="1400" dirty="0"/>
                        <a:t>2021</a:t>
                      </a:r>
                      <a:endParaRPr lang="en-ID" sz="1400" dirty="0"/>
                    </a:p>
                  </a:txBody>
                  <a:tcPr anchor="ctr"/>
                </a:tc>
                <a:tc>
                  <a:txBody>
                    <a:bodyPr/>
                    <a:lstStyle/>
                    <a:p>
                      <a:pPr algn="ctr"/>
                      <a:r>
                        <a:rPr lang="en-US" sz="1400" dirty="0"/>
                        <a:t>2022</a:t>
                      </a:r>
                      <a:endParaRPr lang="en-ID" sz="1400" dirty="0"/>
                    </a:p>
                  </a:txBody>
                  <a:tcPr anchor="ctr"/>
                </a:tc>
                <a:extLst>
                  <a:ext uri="{0D108BD9-81ED-4DB2-BD59-A6C34878D82A}">
                    <a16:rowId xmlns:a16="http://schemas.microsoft.com/office/drawing/2014/main" val="280564840"/>
                  </a:ext>
                </a:extLst>
              </a:tr>
              <a:tr h="523895">
                <a:tc>
                  <a:txBody>
                    <a:bodyPr/>
                    <a:lstStyle/>
                    <a:p>
                      <a:pPr algn="ctr"/>
                      <a:r>
                        <a:rPr lang="en-US" sz="1400" dirty="0"/>
                        <a:t>KPI</a:t>
                      </a:r>
                      <a:endParaRPr lang="en-ID" sz="1400" dirty="0"/>
                    </a:p>
                  </a:txBody>
                  <a:tcPr anchor="ctr"/>
                </a:tc>
                <a:tc>
                  <a:txBody>
                    <a:bodyPr/>
                    <a:lstStyle/>
                    <a:p>
                      <a:pPr algn="ctr"/>
                      <a:r>
                        <a:rPr lang="en-US" sz="1400" dirty="0">
                          <a:solidFill>
                            <a:schemeClr val="bg1"/>
                          </a:solidFill>
                        </a:rPr>
                        <a:t>Best</a:t>
                      </a:r>
                      <a:endParaRPr lang="en-ID" sz="1400" dirty="0">
                        <a:solidFill>
                          <a:schemeClr val="bg1"/>
                        </a:solidFill>
                      </a:endParaRPr>
                    </a:p>
                  </a:txBody>
                  <a:tcPr anchor="ctr">
                    <a:solidFill>
                      <a:srgbClr val="00B050"/>
                    </a:solidFill>
                  </a:tcPr>
                </a:tc>
                <a:tc>
                  <a:txBody>
                    <a:bodyPr/>
                    <a:lstStyle/>
                    <a:p>
                      <a:pPr algn="ctr"/>
                      <a:r>
                        <a:rPr lang="en-US" sz="1400" dirty="0">
                          <a:solidFill>
                            <a:schemeClr val="bg1"/>
                          </a:solidFill>
                        </a:rPr>
                        <a:t>Best</a:t>
                      </a:r>
                      <a:endParaRPr lang="en-ID" sz="1400" dirty="0">
                        <a:solidFill>
                          <a:schemeClr val="bg1"/>
                        </a:solidFill>
                      </a:endParaRPr>
                    </a:p>
                  </a:txBody>
                  <a:tcPr anchor="ctr">
                    <a:solidFill>
                      <a:srgbClr val="00B050"/>
                    </a:solidFill>
                  </a:tcPr>
                </a:tc>
                <a:tc>
                  <a:txBody>
                    <a:bodyPr/>
                    <a:lstStyle/>
                    <a:p>
                      <a:pPr algn="ctr"/>
                      <a:r>
                        <a:rPr lang="en-US" sz="1400" dirty="0">
                          <a:solidFill>
                            <a:schemeClr val="bg1"/>
                          </a:solidFill>
                        </a:rPr>
                        <a:t>Best</a:t>
                      </a:r>
                      <a:endParaRPr lang="en-ID" sz="1400" dirty="0">
                        <a:solidFill>
                          <a:schemeClr val="bg1"/>
                        </a:solidFill>
                      </a:endParaRPr>
                    </a:p>
                  </a:txBody>
                  <a:tcPr anchor="ctr">
                    <a:solidFill>
                      <a:srgbClr val="00B050"/>
                    </a:solidFill>
                  </a:tcPr>
                </a:tc>
                <a:extLst>
                  <a:ext uri="{0D108BD9-81ED-4DB2-BD59-A6C34878D82A}">
                    <a16:rowId xmlns:a16="http://schemas.microsoft.com/office/drawing/2014/main" val="2733583075"/>
                  </a:ext>
                </a:extLst>
              </a:tr>
            </a:tbl>
          </a:graphicData>
        </a:graphic>
      </p:graphicFrame>
      <p:sp>
        <p:nvSpPr>
          <p:cNvPr id="43" name="Rectangle: Rounded Corners 42">
            <a:extLst>
              <a:ext uri="{FF2B5EF4-FFF2-40B4-BE49-F238E27FC236}">
                <a16:creationId xmlns:a16="http://schemas.microsoft.com/office/drawing/2014/main" id="{5930F4DE-BD33-F4C1-0E1E-BF9C22AAB477}"/>
              </a:ext>
            </a:extLst>
          </p:cNvPr>
          <p:cNvSpPr/>
          <p:nvPr/>
        </p:nvSpPr>
        <p:spPr>
          <a:xfrm>
            <a:off x="279455" y="2951414"/>
            <a:ext cx="2031541" cy="304800"/>
          </a:xfrm>
          <a:prstGeom prst="roundRect">
            <a:avLst>
              <a:gd name="adj" fmla="val 50000"/>
            </a:avLst>
          </a:prstGeom>
          <a:solidFill>
            <a:srgbClr val="09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3 Years Performance</a:t>
            </a:r>
            <a:endParaRPr kumimoji="0" lang="id-ID" sz="12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1026" name="Picture 2" descr="Performance - Free business icons">
            <a:extLst>
              <a:ext uri="{FF2B5EF4-FFF2-40B4-BE49-F238E27FC236}">
                <a16:creationId xmlns:a16="http://schemas.microsoft.com/office/drawing/2014/main" id="{DB700701-E57B-E976-9F61-9359CA661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98" y="2912778"/>
            <a:ext cx="296161" cy="29616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D5F9F516-0CFD-84DF-A0BC-BF4C3F8AF07E}"/>
              </a:ext>
            </a:extLst>
          </p:cNvPr>
          <p:cNvSpPr txBox="1"/>
          <p:nvPr/>
        </p:nvSpPr>
        <p:spPr>
          <a:xfrm>
            <a:off x="4228564" y="2376605"/>
            <a:ext cx="892090" cy="276999"/>
          </a:xfrm>
          <a:prstGeom prst="rect">
            <a:avLst/>
          </a:prstGeom>
          <a:noFill/>
        </p:spPr>
        <p:txBody>
          <a:bodyPr wrap="square" rtlCol="0">
            <a:spAutoFit/>
          </a:bodyPr>
          <a:lstStyle/>
          <a:p>
            <a:r>
              <a:rPr lang="en-US" sz="1200" dirty="0"/>
              <a:t>Example</a:t>
            </a:r>
            <a:endParaRPr lang="en-ID" sz="1200" dirty="0"/>
          </a:p>
        </p:txBody>
      </p:sp>
      <p:sp>
        <p:nvSpPr>
          <p:cNvPr id="46" name="TextBox 45">
            <a:extLst>
              <a:ext uri="{FF2B5EF4-FFF2-40B4-BE49-F238E27FC236}">
                <a16:creationId xmlns:a16="http://schemas.microsoft.com/office/drawing/2014/main" id="{A23C3ABC-DF2D-60DE-06F0-E2780A5B9DC0}"/>
              </a:ext>
            </a:extLst>
          </p:cNvPr>
          <p:cNvSpPr txBox="1"/>
          <p:nvPr/>
        </p:nvSpPr>
        <p:spPr>
          <a:xfrm>
            <a:off x="8196145" y="2365534"/>
            <a:ext cx="892090" cy="276999"/>
          </a:xfrm>
          <a:prstGeom prst="rect">
            <a:avLst/>
          </a:prstGeom>
          <a:noFill/>
        </p:spPr>
        <p:txBody>
          <a:bodyPr wrap="square" rtlCol="0">
            <a:spAutoFit/>
          </a:bodyPr>
          <a:lstStyle/>
          <a:p>
            <a:r>
              <a:rPr lang="en-US" sz="1200" dirty="0"/>
              <a:t>Example</a:t>
            </a:r>
            <a:endParaRPr lang="en-ID" sz="1200" dirty="0"/>
          </a:p>
        </p:txBody>
      </p:sp>
      <p:sp>
        <p:nvSpPr>
          <p:cNvPr id="47" name="Hexagon 46">
            <a:extLst>
              <a:ext uri="{FF2B5EF4-FFF2-40B4-BE49-F238E27FC236}">
                <a16:creationId xmlns:a16="http://schemas.microsoft.com/office/drawing/2014/main" id="{39172780-9E63-5585-E440-4DA1DF955D89}"/>
              </a:ext>
            </a:extLst>
          </p:cNvPr>
          <p:cNvSpPr/>
          <p:nvPr/>
        </p:nvSpPr>
        <p:spPr>
          <a:xfrm>
            <a:off x="4095441" y="1653049"/>
            <a:ext cx="326150" cy="314197"/>
          </a:xfrm>
          <a:prstGeom prst="hexagon">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48" name="Hexagon 47">
            <a:extLst>
              <a:ext uri="{FF2B5EF4-FFF2-40B4-BE49-F238E27FC236}">
                <a16:creationId xmlns:a16="http://schemas.microsoft.com/office/drawing/2014/main" id="{32381F2B-1795-73B3-7735-D18D06406022}"/>
              </a:ext>
            </a:extLst>
          </p:cNvPr>
          <p:cNvSpPr/>
          <p:nvPr/>
        </p:nvSpPr>
        <p:spPr>
          <a:xfrm>
            <a:off x="8132309" y="1647634"/>
            <a:ext cx="326150" cy="314197"/>
          </a:xfrm>
          <a:prstGeom prst="hexagon">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49" name="TextBox 48">
            <a:extLst>
              <a:ext uri="{FF2B5EF4-FFF2-40B4-BE49-F238E27FC236}">
                <a16:creationId xmlns:a16="http://schemas.microsoft.com/office/drawing/2014/main" id="{80CD45B2-6629-2604-1542-075FE6FED335}"/>
              </a:ext>
            </a:extLst>
          </p:cNvPr>
          <p:cNvSpPr txBox="1"/>
          <p:nvPr/>
        </p:nvSpPr>
        <p:spPr>
          <a:xfrm>
            <a:off x="11087724" y="2105409"/>
            <a:ext cx="545476" cy="261610"/>
          </a:xfrm>
          <a:prstGeom prst="rect">
            <a:avLst/>
          </a:prstGeom>
          <a:noFill/>
        </p:spPr>
        <p:txBody>
          <a:bodyPr wrap="square" rtlCol="0">
            <a:spAutoFit/>
          </a:bodyPr>
          <a:lstStyle/>
          <a:p>
            <a:r>
              <a:rPr lang="en-US" sz="1100" dirty="0"/>
              <a:t>: 2</a:t>
            </a:r>
            <a:endParaRPr lang="en-ID" sz="1100" dirty="0"/>
          </a:p>
        </p:txBody>
      </p:sp>
    </p:spTree>
    <p:extLst>
      <p:ext uri="{BB962C8B-B14F-4D97-AF65-F5344CB8AC3E}">
        <p14:creationId xmlns:p14="http://schemas.microsoft.com/office/powerpoint/2010/main" val="122575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67">
            <a:extLst>
              <a:ext uri="{FF2B5EF4-FFF2-40B4-BE49-F238E27FC236}">
                <a16:creationId xmlns:a16="http://schemas.microsoft.com/office/drawing/2014/main" id="{534E3EF6-A323-0A82-1890-5DDD8EE7D584}"/>
              </a:ext>
            </a:extLst>
          </p:cNvPr>
          <p:cNvSpPr/>
          <p:nvPr/>
        </p:nvSpPr>
        <p:spPr>
          <a:xfrm>
            <a:off x="528958" y="892502"/>
            <a:ext cx="9598755" cy="5666424"/>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5" name="Rounded Rectangle 2064">
            <a:extLst>
              <a:ext uri="{FF2B5EF4-FFF2-40B4-BE49-F238E27FC236}">
                <a16:creationId xmlns:a16="http://schemas.microsoft.com/office/drawing/2014/main" id="{AEF2308F-62F7-3C7F-ACC3-14E9029CE50D}"/>
              </a:ext>
            </a:extLst>
          </p:cNvPr>
          <p:cNvSpPr/>
          <p:nvPr/>
        </p:nvSpPr>
        <p:spPr>
          <a:xfrm>
            <a:off x="729546" y="4976812"/>
            <a:ext cx="7102489" cy="93328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ounded Rectangle 60">
            <a:extLst>
              <a:ext uri="{FF2B5EF4-FFF2-40B4-BE49-F238E27FC236}">
                <a16:creationId xmlns:a16="http://schemas.microsoft.com/office/drawing/2014/main" id="{15FB3CA9-A28E-95AC-9A94-A73045667728}"/>
              </a:ext>
            </a:extLst>
          </p:cNvPr>
          <p:cNvSpPr/>
          <p:nvPr/>
        </p:nvSpPr>
        <p:spPr>
          <a:xfrm>
            <a:off x="2460978" y="1665801"/>
            <a:ext cx="6727141" cy="93328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ounded Rectangle 59">
            <a:extLst>
              <a:ext uri="{FF2B5EF4-FFF2-40B4-BE49-F238E27FC236}">
                <a16:creationId xmlns:a16="http://schemas.microsoft.com/office/drawing/2014/main" id="{7336BEA3-C47E-23DD-20F4-C53CA387215F}"/>
              </a:ext>
            </a:extLst>
          </p:cNvPr>
          <p:cNvSpPr/>
          <p:nvPr/>
        </p:nvSpPr>
        <p:spPr>
          <a:xfrm>
            <a:off x="10633605" y="3439847"/>
            <a:ext cx="1299148" cy="78953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Fiscal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sp>
        <p:nvSpPr>
          <p:cNvPr id="2" name="Title 1">
            <a:extLst>
              <a:ext uri="{FF2B5EF4-FFF2-40B4-BE49-F238E27FC236}">
                <a16:creationId xmlns:a16="http://schemas.microsoft.com/office/drawing/2014/main" id="{4A4497E7-0236-BEB1-D77D-05690600E687}"/>
              </a:ext>
            </a:extLst>
          </p:cNvPr>
          <p:cNvSpPr>
            <a:spLocks noGrp="1"/>
          </p:cNvSpPr>
          <p:nvPr>
            <p:ph type="title"/>
          </p:nvPr>
        </p:nvSpPr>
        <p:spPr/>
        <p:txBody>
          <a:bodyPr/>
          <a:lstStyle/>
          <a:p>
            <a:r>
              <a:rPr lang="en-US" dirty="0"/>
              <a:t>Fiscal Framework</a:t>
            </a:r>
            <a:endParaRPr lang="en-ID" dirty="0"/>
          </a:p>
        </p:txBody>
      </p:sp>
      <p:sp>
        <p:nvSpPr>
          <p:cNvPr id="3" name="Slide Number Placeholder 2">
            <a:extLst>
              <a:ext uri="{FF2B5EF4-FFF2-40B4-BE49-F238E27FC236}">
                <a16:creationId xmlns:a16="http://schemas.microsoft.com/office/drawing/2014/main" id="{63E8634B-2121-6057-00E9-ADEAD8A3081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67A9826-C85A-43BB-9A4D-2C608D6018A0}" type="slidenum">
              <a:rPr kumimoji="0" lang="en-US" sz="1400" b="1" i="0" u="none" strike="noStrike" kern="1200" cap="none" spc="0" normalizeH="0" baseline="0" noProof="0" smtClean="0">
                <a:ln>
                  <a:noFill/>
                </a:ln>
                <a:solidFill>
                  <a:srgbClr val="102D7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102D7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oogle Shape;627;p28">
            <a:extLst>
              <a:ext uri="{FF2B5EF4-FFF2-40B4-BE49-F238E27FC236}">
                <a16:creationId xmlns:a16="http://schemas.microsoft.com/office/drawing/2014/main" id="{767AB2F2-E479-26DF-F3F1-4B73262D1B93}"/>
              </a:ext>
            </a:extLst>
          </p:cNvPr>
          <p:cNvGrpSpPr/>
          <p:nvPr/>
        </p:nvGrpSpPr>
        <p:grpSpPr>
          <a:xfrm>
            <a:off x="1932103" y="4305404"/>
            <a:ext cx="6552428" cy="1070392"/>
            <a:chOff x="1278288" y="3532950"/>
            <a:chExt cx="4958740" cy="810050"/>
          </a:xfrm>
        </p:grpSpPr>
        <p:sp>
          <p:nvSpPr>
            <p:cNvPr id="6" name="Google Shape;628;p28">
              <a:extLst>
                <a:ext uri="{FF2B5EF4-FFF2-40B4-BE49-F238E27FC236}">
                  <a16:creationId xmlns:a16="http://schemas.microsoft.com/office/drawing/2014/main" id="{852F6176-F223-2E3D-E905-080D4B97CEFC}"/>
                </a:ext>
              </a:extLst>
            </p:cNvPr>
            <p:cNvSpPr/>
            <p:nvPr/>
          </p:nvSpPr>
          <p:spPr>
            <a:xfrm>
              <a:off x="1278288" y="3532950"/>
              <a:ext cx="839100" cy="698525"/>
            </a:xfrm>
            <a:custGeom>
              <a:avLst/>
              <a:gdLst/>
              <a:ahLst/>
              <a:cxnLst/>
              <a:rect l="l" t="t" r="r" b="b"/>
              <a:pathLst>
                <a:path w="33564" h="27941" extrusionOk="0">
                  <a:moveTo>
                    <a:pt x="6111" y="1"/>
                  </a:moveTo>
                  <a:cubicBezTo>
                    <a:pt x="3455" y="1"/>
                    <a:pt x="0" y="301"/>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18"/>
                    <a:pt x="33564" y="11677"/>
                  </a:cubicBezTo>
                  <a:cubicBezTo>
                    <a:pt x="33564" y="5236"/>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8" name="Google Shape;629;p28">
              <a:extLst>
                <a:ext uri="{FF2B5EF4-FFF2-40B4-BE49-F238E27FC236}">
                  <a16:creationId xmlns:a16="http://schemas.microsoft.com/office/drawing/2014/main" id="{8E2801E4-F122-A631-351C-BB5FCFA06714}"/>
                </a:ext>
              </a:extLst>
            </p:cNvPr>
            <p:cNvSpPr/>
            <p:nvPr/>
          </p:nvSpPr>
          <p:spPr>
            <a:xfrm>
              <a:off x="1278299" y="3644175"/>
              <a:ext cx="4958729" cy="698825"/>
            </a:xfrm>
            <a:custGeom>
              <a:avLst/>
              <a:gdLst/>
              <a:ahLst/>
              <a:cxnLst/>
              <a:rect l="l" t="t" r="r" b="b"/>
              <a:pathLst>
                <a:path w="116265" h="27953" extrusionOk="0">
                  <a:moveTo>
                    <a:pt x="0" y="1"/>
                  </a:moveTo>
                  <a:lnTo>
                    <a:pt x="0" y="21742"/>
                  </a:lnTo>
                  <a:lnTo>
                    <a:pt x="0" y="23349"/>
                  </a:lnTo>
                  <a:cubicBezTo>
                    <a:pt x="0" y="27653"/>
                    <a:pt x="3457" y="27953"/>
                    <a:pt x="6114" y="27953"/>
                  </a:cubicBezTo>
                  <a:cubicBezTo>
                    <a:pt x="6544" y="27953"/>
                    <a:pt x="6953" y="27945"/>
                    <a:pt x="7323" y="27945"/>
                  </a:cubicBezTo>
                  <a:lnTo>
                    <a:pt x="104597" y="27945"/>
                  </a:lnTo>
                  <a:cubicBezTo>
                    <a:pt x="111038" y="27945"/>
                    <a:pt x="116265" y="22730"/>
                    <a:pt x="116265" y="16277"/>
                  </a:cubicBezTo>
                  <a:cubicBezTo>
                    <a:pt x="116265" y="9835"/>
                    <a:pt x="111038" y="4609"/>
                    <a:pt x="104597" y="4609"/>
                  </a:cubicBezTo>
                  <a:lnTo>
                    <a:pt x="7323" y="4609"/>
                  </a:lnTo>
                  <a:lnTo>
                    <a:pt x="7323" y="4585"/>
                  </a:lnTo>
                  <a:cubicBezTo>
                    <a:pt x="6952" y="4585"/>
                    <a:pt x="6542" y="4593"/>
                    <a:pt x="6111" y="4593"/>
                  </a:cubicBezTo>
                  <a:cubicBezTo>
                    <a:pt x="3455" y="4593"/>
                    <a:pt x="0" y="4293"/>
                    <a:pt x="0" y="1"/>
                  </a:cubicBezTo>
                  <a:close/>
                </a:path>
              </a:pathLst>
            </a:custGeom>
            <a:solidFill>
              <a:srgbClr val="FCBD2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9" name="Google Shape;630;p28">
              <a:extLst>
                <a:ext uri="{FF2B5EF4-FFF2-40B4-BE49-F238E27FC236}">
                  <a16:creationId xmlns:a16="http://schemas.microsoft.com/office/drawing/2014/main" id="{F700718C-A354-4C91-FEB8-72A9556C9D2F}"/>
                </a:ext>
              </a:extLst>
            </p:cNvPr>
            <p:cNvSpPr/>
            <p:nvPr/>
          </p:nvSpPr>
          <p:spPr>
            <a:xfrm>
              <a:off x="1278288" y="3682575"/>
              <a:ext cx="863225" cy="583725"/>
            </a:xfrm>
            <a:custGeom>
              <a:avLst/>
              <a:gdLst/>
              <a:ahLst/>
              <a:cxnLst/>
              <a:rect l="l" t="t" r="r" b="b"/>
              <a:pathLst>
                <a:path w="34529" h="23349" extrusionOk="0">
                  <a:moveTo>
                    <a:pt x="179" y="1"/>
                  </a:moveTo>
                  <a:cubicBezTo>
                    <a:pt x="60" y="441"/>
                    <a:pt x="0" y="929"/>
                    <a:pt x="0" y="1501"/>
                  </a:cubicBezTo>
                  <a:lnTo>
                    <a:pt x="0" y="3120"/>
                  </a:lnTo>
                  <a:lnTo>
                    <a:pt x="0" y="20206"/>
                  </a:lnTo>
                  <a:lnTo>
                    <a:pt x="0" y="21813"/>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6"/>
                    <a:pt x="33112" y="3073"/>
                  </a:cubicBezTo>
                  <a:lnTo>
                    <a:pt x="7323" y="3073"/>
                  </a:lnTo>
                  <a:lnTo>
                    <a:pt x="7323" y="3049"/>
                  </a:lnTo>
                  <a:cubicBezTo>
                    <a:pt x="6947" y="3049"/>
                    <a:pt x="6531" y="3057"/>
                    <a:pt x="6093" y="3057"/>
                  </a:cubicBezTo>
                  <a:cubicBezTo>
                    <a:pt x="3800" y="3057"/>
                    <a:pt x="919" y="2830"/>
                    <a:pt x="179" y="1"/>
                  </a:cubicBezTo>
                  <a:close/>
                </a:path>
              </a:pathLst>
            </a:custGeom>
            <a:solidFill>
              <a:srgbClr val="ED97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10" name="Google Shape;631;p28">
              <a:extLst>
                <a:ext uri="{FF2B5EF4-FFF2-40B4-BE49-F238E27FC236}">
                  <a16:creationId xmlns:a16="http://schemas.microsoft.com/office/drawing/2014/main" id="{A9E202FB-541B-AAA4-5D56-CEFC9BE8C570}"/>
                </a:ext>
              </a:extLst>
            </p:cNvPr>
            <p:cNvSpPr/>
            <p:nvPr/>
          </p:nvSpPr>
          <p:spPr>
            <a:xfrm>
              <a:off x="1278288" y="3536975"/>
              <a:ext cx="839100" cy="698800"/>
            </a:xfrm>
            <a:custGeom>
              <a:avLst/>
              <a:gdLst/>
              <a:ahLst/>
              <a:cxnLst/>
              <a:rect l="l" t="t" r="r" b="b"/>
              <a:pathLst>
                <a:path w="33564" h="27952" extrusionOk="0">
                  <a:moveTo>
                    <a:pt x="6114" y="0"/>
                  </a:moveTo>
                  <a:cubicBezTo>
                    <a:pt x="3457" y="0"/>
                    <a:pt x="0" y="300"/>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53" y="8"/>
                    <a:pt x="6544" y="0"/>
                    <a:pt x="611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12" name="Google Shape;633;p28">
              <a:extLst>
                <a:ext uri="{FF2B5EF4-FFF2-40B4-BE49-F238E27FC236}">
                  <a16:creationId xmlns:a16="http://schemas.microsoft.com/office/drawing/2014/main" id="{99093536-B4E4-7AD9-AA0C-88A6444F8E0F}"/>
                </a:ext>
              </a:extLst>
            </p:cNvPr>
            <p:cNvSpPr/>
            <p:nvPr/>
          </p:nvSpPr>
          <p:spPr>
            <a:xfrm>
              <a:off x="2181881" y="3915103"/>
              <a:ext cx="1869636" cy="271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Accounting and Reporting</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oogle Shape;634;p28">
              <a:extLst>
                <a:ext uri="{FF2B5EF4-FFF2-40B4-BE49-F238E27FC236}">
                  <a16:creationId xmlns:a16="http://schemas.microsoft.com/office/drawing/2014/main" id="{CB40126E-EE57-FC92-BD8F-EEEE53993DEA}"/>
                </a:ext>
              </a:extLst>
            </p:cNvPr>
            <p:cNvGrpSpPr/>
            <p:nvPr/>
          </p:nvGrpSpPr>
          <p:grpSpPr>
            <a:xfrm>
              <a:off x="1502647" y="3644087"/>
              <a:ext cx="366052" cy="356831"/>
              <a:chOff x="-31817400" y="3910025"/>
              <a:chExt cx="301675" cy="294075"/>
            </a:xfrm>
          </p:grpSpPr>
          <p:sp>
            <p:nvSpPr>
              <p:cNvPr id="14" name="Google Shape;635;p28">
                <a:extLst>
                  <a:ext uri="{FF2B5EF4-FFF2-40B4-BE49-F238E27FC236}">
                    <a16:creationId xmlns:a16="http://schemas.microsoft.com/office/drawing/2014/main" id="{78BDF3F8-CB0F-CF59-93AD-C2679DB1668A}"/>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636;p28">
                <a:extLst>
                  <a:ext uri="{FF2B5EF4-FFF2-40B4-BE49-F238E27FC236}">
                    <a16:creationId xmlns:a16="http://schemas.microsoft.com/office/drawing/2014/main" id="{297BED42-6D8A-81AF-69C6-968D9C7F5F12}"/>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637;p28">
                <a:extLst>
                  <a:ext uri="{FF2B5EF4-FFF2-40B4-BE49-F238E27FC236}">
                    <a16:creationId xmlns:a16="http://schemas.microsoft.com/office/drawing/2014/main" id="{DB52B2D4-8FDB-C70C-E650-4981A697484F}"/>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8" name="Down Arrow 57">
            <a:extLst>
              <a:ext uri="{FF2B5EF4-FFF2-40B4-BE49-F238E27FC236}">
                <a16:creationId xmlns:a16="http://schemas.microsoft.com/office/drawing/2014/main" id="{192010DB-6BE2-8A79-0705-E23BAB8FF00E}"/>
              </a:ext>
            </a:extLst>
          </p:cNvPr>
          <p:cNvSpPr/>
          <p:nvPr/>
        </p:nvSpPr>
        <p:spPr>
          <a:xfrm>
            <a:off x="6554934" y="1799883"/>
            <a:ext cx="412590" cy="5611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Down Arrow 56">
            <a:extLst>
              <a:ext uri="{FF2B5EF4-FFF2-40B4-BE49-F238E27FC236}">
                <a16:creationId xmlns:a16="http://schemas.microsoft.com/office/drawing/2014/main" id="{F83341CE-6E99-AB61-6E64-119539135E00}"/>
              </a:ext>
            </a:extLst>
          </p:cNvPr>
          <p:cNvSpPr/>
          <p:nvPr/>
        </p:nvSpPr>
        <p:spPr>
          <a:xfrm>
            <a:off x="6772900" y="2937042"/>
            <a:ext cx="412590" cy="5611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Down Arrow 58">
            <a:extLst>
              <a:ext uri="{FF2B5EF4-FFF2-40B4-BE49-F238E27FC236}">
                <a16:creationId xmlns:a16="http://schemas.microsoft.com/office/drawing/2014/main" id="{7470228E-C323-F3A9-3786-0881848CE585}"/>
              </a:ext>
            </a:extLst>
          </p:cNvPr>
          <p:cNvSpPr/>
          <p:nvPr/>
        </p:nvSpPr>
        <p:spPr>
          <a:xfrm>
            <a:off x="7233687" y="4052474"/>
            <a:ext cx="412590" cy="5611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ounded Rectangle 62">
            <a:extLst>
              <a:ext uri="{FF2B5EF4-FFF2-40B4-BE49-F238E27FC236}">
                <a16:creationId xmlns:a16="http://schemas.microsoft.com/office/drawing/2014/main" id="{BDDF1211-AE91-12CD-0B89-47B732331317}"/>
              </a:ext>
            </a:extLst>
          </p:cNvPr>
          <p:cNvSpPr/>
          <p:nvPr/>
        </p:nvSpPr>
        <p:spPr>
          <a:xfrm>
            <a:off x="8693841" y="3439847"/>
            <a:ext cx="1444487" cy="7931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Treasury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grpSp>
        <p:nvGrpSpPr>
          <p:cNvPr id="2048" name="Google Shape;627;p28">
            <a:extLst>
              <a:ext uri="{FF2B5EF4-FFF2-40B4-BE49-F238E27FC236}">
                <a16:creationId xmlns:a16="http://schemas.microsoft.com/office/drawing/2014/main" id="{BE331080-3ACE-CD2B-BE48-175F73785D7B}"/>
              </a:ext>
            </a:extLst>
          </p:cNvPr>
          <p:cNvGrpSpPr/>
          <p:nvPr/>
        </p:nvGrpSpPr>
        <p:grpSpPr>
          <a:xfrm>
            <a:off x="2500100" y="5420822"/>
            <a:ext cx="6552428" cy="1070392"/>
            <a:chOff x="1278288" y="3532950"/>
            <a:chExt cx="4958740" cy="810050"/>
          </a:xfrm>
        </p:grpSpPr>
        <p:sp>
          <p:nvSpPr>
            <p:cNvPr id="2049" name="Google Shape;628;p28">
              <a:extLst>
                <a:ext uri="{FF2B5EF4-FFF2-40B4-BE49-F238E27FC236}">
                  <a16:creationId xmlns:a16="http://schemas.microsoft.com/office/drawing/2014/main" id="{09581A20-9126-4D38-EFD0-A4ADAD2EEDE1}"/>
                </a:ext>
              </a:extLst>
            </p:cNvPr>
            <p:cNvSpPr/>
            <p:nvPr/>
          </p:nvSpPr>
          <p:spPr>
            <a:xfrm>
              <a:off x="1278288" y="3532950"/>
              <a:ext cx="839100" cy="698525"/>
            </a:xfrm>
            <a:custGeom>
              <a:avLst/>
              <a:gdLst/>
              <a:ahLst/>
              <a:cxnLst/>
              <a:rect l="l" t="t" r="r" b="b"/>
              <a:pathLst>
                <a:path w="33564" h="27941" extrusionOk="0">
                  <a:moveTo>
                    <a:pt x="6111" y="1"/>
                  </a:moveTo>
                  <a:cubicBezTo>
                    <a:pt x="3455" y="1"/>
                    <a:pt x="0" y="301"/>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18"/>
                    <a:pt x="33564" y="11677"/>
                  </a:cubicBezTo>
                  <a:cubicBezTo>
                    <a:pt x="33564" y="5236"/>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050" name="Google Shape;629;p28">
              <a:extLst>
                <a:ext uri="{FF2B5EF4-FFF2-40B4-BE49-F238E27FC236}">
                  <a16:creationId xmlns:a16="http://schemas.microsoft.com/office/drawing/2014/main" id="{FF7A5464-3451-17E0-EAF7-980C6A7D2477}"/>
                </a:ext>
              </a:extLst>
            </p:cNvPr>
            <p:cNvSpPr/>
            <p:nvPr/>
          </p:nvSpPr>
          <p:spPr>
            <a:xfrm>
              <a:off x="1278300" y="3644175"/>
              <a:ext cx="4958728" cy="698825"/>
            </a:xfrm>
            <a:custGeom>
              <a:avLst/>
              <a:gdLst/>
              <a:ahLst/>
              <a:cxnLst/>
              <a:rect l="l" t="t" r="r" b="b"/>
              <a:pathLst>
                <a:path w="116265" h="27953" extrusionOk="0">
                  <a:moveTo>
                    <a:pt x="0" y="1"/>
                  </a:moveTo>
                  <a:lnTo>
                    <a:pt x="0" y="21742"/>
                  </a:lnTo>
                  <a:lnTo>
                    <a:pt x="0" y="23349"/>
                  </a:lnTo>
                  <a:cubicBezTo>
                    <a:pt x="0" y="27653"/>
                    <a:pt x="3457" y="27953"/>
                    <a:pt x="6114" y="27953"/>
                  </a:cubicBezTo>
                  <a:cubicBezTo>
                    <a:pt x="6544" y="27953"/>
                    <a:pt x="6953" y="27945"/>
                    <a:pt x="7323" y="27945"/>
                  </a:cubicBezTo>
                  <a:lnTo>
                    <a:pt x="104597" y="27945"/>
                  </a:lnTo>
                  <a:cubicBezTo>
                    <a:pt x="111038" y="27945"/>
                    <a:pt x="116265" y="22730"/>
                    <a:pt x="116265" y="16277"/>
                  </a:cubicBezTo>
                  <a:cubicBezTo>
                    <a:pt x="116265" y="9835"/>
                    <a:pt x="111038" y="4609"/>
                    <a:pt x="104597" y="4609"/>
                  </a:cubicBezTo>
                  <a:lnTo>
                    <a:pt x="7323" y="4609"/>
                  </a:lnTo>
                  <a:lnTo>
                    <a:pt x="7323" y="4585"/>
                  </a:lnTo>
                  <a:cubicBezTo>
                    <a:pt x="6952" y="4585"/>
                    <a:pt x="6542" y="4593"/>
                    <a:pt x="6111" y="4593"/>
                  </a:cubicBezTo>
                  <a:cubicBezTo>
                    <a:pt x="3455" y="4593"/>
                    <a:pt x="0" y="4293"/>
                    <a:pt x="0" y="1"/>
                  </a:cubicBezTo>
                  <a:close/>
                </a:path>
              </a:pathLst>
            </a:custGeom>
            <a:solidFill>
              <a:srgbClr val="00DAF7"/>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051" name="Google Shape;630;p28">
              <a:extLst>
                <a:ext uri="{FF2B5EF4-FFF2-40B4-BE49-F238E27FC236}">
                  <a16:creationId xmlns:a16="http://schemas.microsoft.com/office/drawing/2014/main" id="{D3830992-5349-8F04-2AFA-9694124254C4}"/>
                </a:ext>
              </a:extLst>
            </p:cNvPr>
            <p:cNvSpPr/>
            <p:nvPr/>
          </p:nvSpPr>
          <p:spPr>
            <a:xfrm>
              <a:off x="1278288" y="3682575"/>
              <a:ext cx="863225" cy="583725"/>
            </a:xfrm>
            <a:custGeom>
              <a:avLst/>
              <a:gdLst/>
              <a:ahLst/>
              <a:cxnLst/>
              <a:rect l="l" t="t" r="r" b="b"/>
              <a:pathLst>
                <a:path w="34529" h="23349" extrusionOk="0">
                  <a:moveTo>
                    <a:pt x="179" y="1"/>
                  </a:moveTo>
                  <a:cubicBezTo>
                    <a:pt x="60" y="441"/>
                    <a:pt x="0" y="929"/>
                    <a:pt x="0" y="1501"/>
                  </a:cubicBezTo>
                  <a:lnTo>
                    <a:pt x="0" y="3120"/>
                  </a:lnTo>
                  <a:lnTo>
                    <a:pt x="0" y="20206"/>
                  </a:lnTo>
                  <a:lnTo>
                    <a:pt x="0" y="21813"/>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6"/>
                    <a:pt x="33112" y="3073"/>
                  </a:cubicBezTo>
                  <a:lnTo>
                    <a:pt x="7323" y="3073"/>
                  </a:lnTo>
                  <a:lnTo>
                    <a:pt x="7323" y="3049"/>
                  </a:lnTo>
                  <a:cubicBezTo>
                    <a:pt x="6947" y="3049"/>
                    <a:pt x="6531" y="3057"/>
                    <a:pt x="6093" y="3057"/>
                  </a:cubicBezTo>
                  <a:cubicBezTo>
                    <a:pt x="3800" y="3057"/>
                    <a:pt x="919" y="2830"/>
                    <a:pt x="179" y="1"/>
                  </a:cubicBezTo>
                  <a:close/>
                </a:path>
              </a:pathLst>
            </a:custGeom>
            <a:solidFill>
              <a:srgbClr val="0C9BB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053" name="Google Shape;631;p28">
              <a:extLst>
                <a:ext uri="{FF2B5EF4-FFF2-40B4-BE49-F238E27FC236}">
                  <a16:creationId xmlns:a16="http://schemas.microsoft.com/office/drawing/2014/main" id="{3B90CB6A-D629-186E-5C3E-576C872B8140}"/>
                </a:ext>
              </a:extLst>
            </p:cNvPr>
            <p:cNvSpPr/>
            <p:nvPr/>
          </p:nvSpPr>
          <p:spPr>
            <a:xfrm>
              <a:off x="1278288" y="3536975"/>
              <a:ext cx="839100" cy="698800"/>
            </a:xfrm>
            <a:custGeom>
              <a:avLst/>
              <a:gdLst/>
              <a:ahLst/>
              <a:cxnLst/>
              <a:rect l="l" t="t" r="r" b="b"/>
              <a:pathLst>
                <a:path w="33564" h="27952" extrusionOk="0">
                  <a:moveTo>
                    <a:pt x="6114" y="0"/>
                  </a:moveTo>
                  <a:cubicBezTo>
                    <a:pt x="3457" y="0"/>
                    <a:pt x="0" y="300"/>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53" y="8"/>
                    <a:pt x="6544" y="0"/>
                    <a:pt x="611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055" name="Google Shape;633;p28">
              <a:extLst>
                <a:ext uri="{FF2B5EF4-FFF2-40B4-BE49-F238E27FC236}">
                  <a16:creationId xmlns:a16="http://schemas.microsoft.com/office/drawing/2014/main" id="{CB56EF58-9C27-C975-68B2-112D9A18F5FB}"/>
                </a:ext>
              </a:extLst>
            </p:cNvPr>
            <p:cNvSpPr/>
            <p:nvPr/>
          </p:nvSpPr>
          <p:spPr>
            <a:xfrm>
              <a:off x="2118601" y="3897850"/>
              <a:ext cx="1362830" cy="271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Control and Audit</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56" name="Google Shape;634;p28">
              <a:extLst>
                <a:ext uri="{FF2B5EF4-FFF2-40B4-BE49-F238E27FC236}">
                  <a16:creationId xmlns:a16="http://schemas.microsoft.com/office/drawing/2014/main" id="{EA3CBC94-BB95-C68A-02D1-B88C10F301F6}"/>
                </a:ext>
              </a:extLst>
            </p:cNvPr>
            <p:cNvGrpSpPr/>
            <p:nvPr/>
          </p:nvGrpSpPr>
          <p:grpSpPr>
            <a:xfrm>
              <a:off x="1502647" y="3644087"/>
              <a:ext cx="366052" cy="356831"/>
              <a:chOff x="-31817400" y="3910025"/>
              <a:chExt cx="301675" cy="294075"/>
            </a:xfrm>
          </p:grpSpPr>
          <p:sp>
            <p:nvSpPr>
              <p:cNvPr id="2057" name="Google Shape;635;p28">
                <a:extLst>
                  <a:ext uri="{FF2B5EF4-FFF2-40B4-BE49-F238E27FC236}">
                    <a16:creationId xmlns:a16="http://schemas.microsoft.com/office/drawing/2014/main" id="{A7D32EE9-6884-A5C4-D206-68310E5696A8}"/>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8" name="Google Shape;636;p28">
                <a:extLst>
                  <a:ext uri="{FF2B5EF4-FFF2-40B4-BE49-F238E27FC236}">
                    <a16:creationId xmlns:a16="http://schemas.microsoft.com/office/drawing/2014/main" id="{040D1932-BE32-898E-A5AE-93A7E0A8D293}"/>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9" name="Google Shape;637;p28">
                <a:extLst>
                  <a:ext uri="{FF2B5EF4-FFF2-40B4-BE49-F238E27FC236}">
                    <a16:creationId xmlns:a16="http://schemas.microsoft.com/office/drawing/2014/main" id="{8DEA9460-12F7-D010-F0FE-B001BDF8791A}"/>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060" name="Down Arrow 2059">
            <a:extLst>
              <a:ext uri="{FF2B5EF4-FFF2-40B4-BE49-F238E27FC236}">
                <a16:creationId xmlns:a16="http://schemas.microsoft.com/office/drawing/2014/main" id="{424E6E58-EB21-E315-4B68-1A0C5A83B217}"/>
              </a:ext>
            </a:extLst>
          </p:cNvPr>
          <p:cNvSpPr/>
          <p:nvPr/>
        </p:nvSpPr>
        <p:spPr>
          <a:xfrm>
            <a:off x="7583753" y="5158489"/>
            <a:ext cx="412590" cy="5611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78" name="Group 2077">
            <a:extLst>
              <a:ext uri="{FF2B5EF4-FFF2-40B4-BE49-F238E27FC236}">
                <a16:creationId xmlns:a16="http://schemas.microsoft.com/office/drawing/2014/main" id="{16F1B0D5-BBE1-5730-D8E2-5D0200FD2A94}"/>
              </a:ext>
            </a:extLst>
          </p:cNvPr>
          <p:cNvGrpSpPr/>
          <p:nvPr/>
        </p:nvGrpSpPr>
        <p:grpSpPr>
          <a:xfrm>
            <a:off x="729546" y="933018"/>
            <a:ext cx="6727156" cy="1070524"/>
            <a:chOff x="500940" y="933018"/>
            <a:chExt cx="6727156" cy="1070524"/>
          </a:xfrm>
        </p:grpSpPr>
        <p:grpSp>
          <p:nvGrpSpPr>
            <p:cNvPr id="2061" name="Group 2060">
              <a:extLst>
                <a:ext uri="{FF2B5EF4-FFF2-40B4-BE49-F238E27FC236}">
                  <a16:creationId xmlns:a16="http://schemas.microsoft.com/office/drawing/2014/main" id="{DB6DE7F1-6334-CB0C-55FA-A6CED4BBDDE8}"/>
                </a:ext>
              </a:extLst>
            </p:cNvPr>
            <p:cNvGrpSpPr/>
            <p:nvPr/>
          </p:nvGrpSpPr>
          <p:grpSpPr>
            <a:xfrm>
              <a:off x="500940" y="933018"/>
              <a:ext cx="6727156" cy="1070524"/>
              <a:chOff x="1264700" y="863600"/>
              <a:chExt cx="7797016" cy="1240776"/>
            </a:xfrm>
          </p:grpSpPr>
          <p:sp>
            <p:nvSpPr>
              <p:cNvPr id="43" name="Google Shape;660;p28">
                <a:extLst>
                  <a:ext uri="{FF2B5EF4-FFF2-40B4-BE49-F238E27FC236}">
                    <a16:creationId xmlns:a16="http://schemas.microsoft.com/office/drawing/2014/main" id="{2D57E647-EFB1-F7EC-A994-76ABE17620FE}"/>
                  </a:ext>
                </a:extLst>
              </p:cNvPr>
              <p:cNvSpPr/>
              <p:nvPr/>
            </p:nvSpPr>
            <p:spPr>
              <a:xfrm>
                <a:off x="1264700" y="863600"/>
                <a:ext cx="1285114" cy="1069818"/>
              </a:xfrm>
              <a:custGeom>
                <a:avLst/>
                <a:gdLst/>
                <a:ahLst/>
                <a:cxnLst/>
                <a:rect l="l" t="t" r="r" b="b"/>
                <a:pathLst>
                  <a:path w="33564" h="27941" extrusionOk="0">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30"/>
                      <a:pt x="33564" y="11677"/>
                    </a:cubicBezTo>
                    <a:cubicBezTo>
                      <a:pt x="33564" y="5235"/>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44" name="Google Shape;661;p28">
                <a:extLst>
                  <a:ext uri="{FF2B5EF4-FFF2-40B4-BE49-F238E27FC236}">
                    <a16:creationId xmlns:a16="http://schemas.microsoft.com/office/drawing/2014/main" id="{82F71074-8FE4-DA94-EFDF-4A5F9CE54E2B}"/>
                  </a:ext>
                </a:extLst>
              </p:cNvPr>
              <p:cNvSpPr/>
              <p:nvPr/>
            </p:nvSpPr>
            <p:spPr>
              <a:xfrm>
                <a:off x="1264717" y="1033945"/>
                <a:ext cx="7796999" cy="1070431"/>
              </a:xfrm>
              <a:custGeom>
                <a:avLst/>
                <a:gdLst/>
                <a:ahLst/>
                <a:cxnLst/>
                <a:rect l="l" t="t" r="r" b="b"/>
                <a:pathLst>
                  <a:path w="116265" h="27957" extrusionOk="0">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5EB2FC"/>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45" name="Google Shape;662;p28">
                <a:extLst>
                  <a:ext uri="{FF2B5EF4-FFF2-40B4-BE49-F238E27FC236}">
                    <a16:creationId xmlns:a16="http://schemas.microsoft.com/office/drawing/2014/main" id="{E84773BD-4366-130E-B9CB-BD2D2E9C06DC}"/>
                  </a:ext>
                </a:extLst>
              </p:cNvPr>
              <p:cNvSpPr/>
              <p:nvPr/>
            </p:nvSpPr>
            <p:spPr>
              <a:xfrm>
                <a:off x="1264700" y="1092756"/>
                <a:ext cx="1322062" cy="893997"/>
              </a:xfrm>
              <a:custGeom>
                <a:avLst/>
                <a:gdLst/>
                <a:ahLst/>
                <a:cxnLst/>
                <a:rect l="l" t="t" r="r" b="b"/>
                <a:pathLst>
                  <a:path w="34529" h="23349" extrusionOk="0">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97"/>
                    </a:cubicBezTo>
                    <a:cubicBezTo>
                      <a:pt x="34528" y="6597"/>
                      <a:pt x="34016" y="4715"/>
                      <a:pt x="33112" y="3072"/>
                    </a:cubicBezTo>
                    <a:lnTo>
                      <a:pt x="7323" y="3072"/>
                    </a:lnTo>
                    <a:lnTo>
                      <a:pt x="7323" y="3060"/>
                    </a:lnTo>
                    <a:cubicBezTo>
                      <a:pt x="6959" y="3060"/>
                      <a:pt x="6557" y="3068"/>
                      <a:pt x="6134" y="3068"/>
                    </a:cubicBezTo>
                    <a:cubicBezTo>
                      <a:pt x="3834" y="3068"/>
                      <a:pt x="923" y="2847"/>
                      <a:pt x="179" y="1"/>
                    </a:cubicBezTo>
                    <a:close/>
                  </a:path>
                </a:pathLst>
              </a:custGeom>
              <a:solidFill>
                <a:srgbClr val="0C8AE8"/>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46" name="Google Shape;663;p28">
                <a:extLst>
                  <a:ext uri="{FF2B5EF4-FFF2-40B4-BE49-F238E27FC236}">
                    <a16:creationId xmlns:a16="http://schemas.microsoft.com/office/drawing/2014/main" id="{BFE12446-9AB2-A7A3-274A-68D87857F93E}"/>
                  </a:ext>
                </a:extLst>
              </p:cNvPr>
              <p:cNvSpPr/>
              <p:nvPr/>
            </p:nvSpPr>
            <p:spPr>
              <a:xfrm>
                <a:off x="1264700" y="881864"/>
                <a:ext cx="1285114" cy="1070239"/>
              </a:xfrm>
              <a:custGeom>
                <a:avLst/>
                <a:gdLst/>
                <a:ahLst/>
                <a:cxnLst/>
                <a:rect l="l" t="t" r="r" b="b"/>
                <a:pathLst>
                  <a:path w="33564" h="27952" extrusionOk="0">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48" name="Google Shape;665;p28">
                <a:extLst>
                  <a:ext uri="{FF2B5EF4-FFF2-40B4-BE49-F238E27FC236}">
                    <a16:creationId xmlns:a16="http://schemas.microsoft.com/office/drawing/2014/main" id="{3EF83CE8-DC81-5D6E-FB60-83EFC5DF952B}"/>
                  </a:ext>
                </a:extLst>
              </p:cNvPr>
              <p:cNvSpPr/>
              <p:nvPr/>
            </p:nvSpPr>
            <p:spPr>
              <a:xfrm>
                <a:off x="2450178" y="1419310"/>
                <a:ext cx="2322219" cy="468261"/>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Fiscal Framework</a:t>
                </a:r>
                <a:endParaRPr kumimoji="0"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49" name="Google Shape;666;p28">
                <a:extLst>
                  <a:ext uri="{FF2B5EF4-FFF2-40B4-BE49-F238E27FC236}">
                    <a16:creationId xmlns:a16="http://schemas.microsoft.com/office/drawing/2014/main" id="{95B05861-EEF7-6401-48CB-3D21DFB2A9DD}"/>
                  </a:ext>
                </a:extLst>
              </p:cNvPr>
              <p:cNvGrpSpPr/>
              <p:nvPr/>
            </p:nvGrpSpPr>
            <p:grpSpPr>
              <a:xfrm>
                <a:off x="1616352" y="1036227"/>
                <a:ext cx="544549" cy="541575"/>
                <a:chOff x="-34406325" y="3919600"/>
                <a:chExt cx="293025" cy="291425"/>
              </a:xfrm>
            </p:grpSpPr>
            <p:sp>
              <p:nvSpPr>
                <p:cNvPr id="50" name="Google Shape;667;p28">
                  <a:extLst>
                    <a:ext uri="{FF2B5EF4-FFF2-40B4-BE49-F238E27FC236}">
                      <a16:creationId xmlns:a16="http://schemas.microsoft.com/office/drawing/2014/main" id="{F6E76D08-4A95-65CA-0211-28D10DBD2C89}"/>
                    </a:ext>
                  </a:extLst>
                </p:cNvPr>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668;p28">
                  <a:extLst>
                    <a:ext uri="{FF2B5EF4-FFF2-40B4-BE49-F238E27FC236}">
                      <a16:creationId xmlns:a16="http://schemas.microsoft.com/office/drawing/2014/main" id="{16D46AD3-228D-E35A-74F1-78EC502D3963}"/>
                    </a:ext>
                  </a:extLst>
                </p:cNvPr>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669;p28">
                  <a:extLst>
                    <a:ext uri="{FF2B5EF4-FFF2-40B4-BE49-F238E27FC236}">
                      <a16:creationId xmlns:a16="http://schemas.microsoft.com/office/drawing/2014/main" id="{18BC748A-C91B-9A34-7A7D-3B1A47EA8546}"/>
                    </a:ext>
                  </a:extLst>
                </p:cNvPr>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670;p28">
                  <a:extLst>
                    <a:ext uri="{FF2B5EF4-FFF2-40B4-BE49-F238E27FC236}">
                      <a16:creationId xmlns:a16="http://schemas.microsoft.com/office/drawing/2014/main" id="{788C02CA-5843-CBF1-B17E-11836412B71F}"/>
                    </a:ext>
                  </a:extLst>
                </p:cNvPr>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671;p28">
                  <a:extLst>
                    <a:ext uri="{FF2B5EF4-FFF2-40B4-BE49-F238E27FC236}">
                      <a16:creationId xmlns:a16="http://schemas.microsoft.com/office/drawing/2014/main" id="{4A0B0EC1-B3BE-350F-A8BD-6DFC06C90352}"/>
                    </a:ext>
                  </a:extLst>
                </p:cNvPr>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672;p28">
                  <a:extLst>
                    <a:ext uri="{FF2B5EF4-FFF2-40B4-BE49-F238E27FC236}">
                      <a16:creationId xmlns:a16="http://schemas.microsoft.com/office/drawing/2014/main" id="{62927AEC-30FA-7CDE-E1E7-2E57F7E7FD37}"/>
                    </a:ext>
                  </a:extLst>
                </p:cNvPr>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673;p28">
                  <a:extLst>
                    <a:ext uri="{FF2B5EF4-FFF2-40B4-BE49-F238E27FC236}">
                      <a16:creationId xmlns:a16="http://schemas.microsoft.com/office/drawing/2014/main" id="{276B8D30-767E-D823-0816-487FBEAE85AE}"/>
                    </a:ext>
                  </a:extLst>
                </p:cNvPr>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069" name="Google Shape;665;p28">
              <a:extLst>
                <a:ext uri="{FF2B5EF4-FFF2-40B4-BE49-F238E27FC236}">
                  <a16:creationId xmlns:a16="http://schemas.microsoft.com/office/drawing/2014/main" id="{A14C8CD2-A8A3-DD06-7757-18164AD30CCB}"/>
                </a:ext>
              </a:extLst>
            </p:cNvPr>
            <p:cNvSpPr/>
            <p:nvPr/>
          </p:nvSpPr>
          <p:spPr>
            <a:xfrm>
              <a:off x="3442501" y="1317727"/>
              <a:ext cx="1140657" cy="581163"/>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Fiscal </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Policy</a:t>
              </a:r>
              <a:endParaRPr kumimoji="0"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070" name="Google Shape;665;p28">
              <a:extLst>
                <a:ext uri="{FF2B5EF4-FFF2-40B4-BE49-F238E27FC236}">
                  <a16:creationId xmlns:a16="http://schemas.microsoft.com/office/drawing/2014/main" id="{0C73C0EA-57CE-9602-AA1A-DB59E64F50AA}"/>
                </a:ext>
              </a:extLst>
            </p:cNvPr>
            <p:cNvSpPr/>
            <p:nvPr/>
          </p:nvSpPr>
          <p:spPr>
            <a:xfrm>
              <a:off x="4714263" y="1326204"/>
              <a:ext cx="1818360" cy="581163"/>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Fira Sans Extra Condensed Medium"/>
                  <a:cs typeface="Calibri" panose="020F0502020204030204" pitchFamily="34" charset="0"/>
                  <a:sym typeface="Fira Sans Extra Condensed Medium"/>
                </a:rPr>
                <a:t>Fiscal Policy</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Fira Sans Extra Condensed Medium"/>
                </a:rPr>
                <a:t>Implementation</a:t>
              </a:r>
              <a:endParaRPr kumimoji="0"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2077" name="Group 2076">
            <a:extLst>
              <a:ext uri="{FF2B5EF4-FFF2-40B4-BE49-F238E27FC236}">
                <a16:creationId xmlns:a16="http://schemas.microsoft.com/office/drawing/2014/main" id="{640A2EB7-176B-C3B4-8F87-0973077017E9}"/>
              </a:ext>
            </a:extLst>
          </p:cNvPr>
          <p:cNvGrpSpPr/>
          <p:nvPr/>
        </p:nvGrpSpPr>
        <p:grpSpPr>
          <a:xfrm>
            <a:off x="1099887" y="2065024"/>
            <a:ext cx="6727157" cy="1070524"/>
            <a:chOff x="871281" y="2065024"/>
            <a:chExt cx="6727157" cy="1070524"/>
          </a:xfrm>
        </p:grpSpPr>
        <p:sp>
          <p:nvSpPr>
            <p:cNvPr id="32" name="Google Shape;649;p28">
              <a:extLst>
                <a:ext uri="{FF2B5EF4-FFF2-40B4-BE49-F238E27FC236}">
                  <a16:creationId xmlns:a16="http://schemas.microsoft.com/office/drawing/2014/main" id="{B3A348DB-4974-8473-E641-F9C54F2E4113}"/>
                </a:ext>
              </a:extLst>
            </p:cNvPr>
            <p:cNvSpPr/>
            <p:nvPr/>
          </p:nvSpPr>
          <p:spPr>
            <a:xfrm>
              <a:off x="871281" y="2065024"/>
              <a:ext cx="1108778" cy="923024"/>
            </a:xfrm>
            <a:custGeom>
              <a:avLst/>
              <a:gdLst/>
              <a:ahLst/>
              <a:cxnLst/>
              <a:rect l="l" t="t" r="r" b="b"/>
              <a:pathLst>
                <a:path w="33564" h="27941" extrusionOk="0">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18"/>
                    <a:pt x="33564" y="11677"/>
                  </a:cubicBezTo>
                  <a:cubicBezTo>
                    <a:pt x="33564" y="5236"/>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34" name="Google Shape;651;p28">
              <a:extLst>
                <a:ext uri="{FF2B5EF4-FFF2-40B4-BE49-F238E27FC236}">
                  <a16:creationId xmlns:a16="http://schemas.microsoft.com/office/drawing/2014/main" id="{A7BCD553-A8B5-ABE1-68C6-5727FE3663BA}"/>
                </a:ext>
              </a:extLst>
            </p:cNvPr>
            <p:cNvSpPr/>
            <p:nvPr/>
          </p:nvSpPr>
          <p:spPr>
            <a:xfrm>
              <a:off x="871281" y="2262737"/>
              <a:ext cx="1140657" cy="771328"/>
            </a:xfrm>
            <a:custGeom>
              <a:avLst/>
              <a:gdLst/>
              <a:ahLst/>
              <a:cxnLst/>
              <a:rect l="l" t="t" r="r" b="b"/>
              <a:pathLst>
                <a:path w="34529" h="23349" extrusionOk="0">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5"/>
                    <a:pt x="33112" y="3072"/>
                  </a:cubicBezTo>
                  <a:lnTo>
                    <a:pt x="7323" y="3072"/>
                  </a:lnTo>
                  <a:lnTo>
                    <a:pt x="7323" y="3061"/>
                  </a:lnTo>
                  <a:cubicBezTo>
                    <a:pt x="6959" y="3061"/>
                    <a:pt x="6557" y="3068"/>
                    <a:pt x="6134" y="3068"/>
                  </a:cubicBezTo>
                  <a:cubicBezTo>
                    <a:pt x="3834" y="3068"/>
                    <a:pt x="923" y="2847"/>
                    <a:pt x="179" y="1"/>
                  </a:cubicBezTo>
                  <a:close/>
                </a:path>
              </a:pathLst>
            </a:custGeom>
            <a:solidFill>
              <a:srgbClr val="24D14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33" name="Google Shape;650;p28">
              <a:extLst>
                <a:ext uri="{FF2B5EF4-FFF2-40B4-BE49-F238E27FC236}">
                  <a16:creationId xmlns:a16="http://schemas.microsoft.com/office/drawing/2014/main" id="{4444A190-15A0-7491-3888-832AF1463075}"/>
                </a:ext>
              </a:extLst>
            </p:cNvPr>
            <p:cNvSpPr/>
            <p:nvPr/>
          </p:nvSpPr>
          <p:spPr>
            <a:xfrm>
              <a:off x="871298" y="2211995"/>
              <a:ext cx="6727140" cy="923553"/>
            </a:xfrm>
            <a:custGeom>
              <a:avLst/>
              <a:gdLst/>
              <a:ahLst/>
              <a:cxnLst/>
              <a:rect l="l" t="t" r="r" b="b"/>
              <a:pathLst>
                <a:path w="116265" h="27957" extrusionOk="0">
                  <a:moveTo>
                    <a:pt x="0" y="1"/>
                  </a:moveTo>
                  <a:lnTo>
                    <a:pt x="0" y="21741"/>
                  </a:lnTo>
                  <a:lnTo>
                    <a:pt x="0" y="23349"/>
                  </a:lnTo>
                  <a:cubicBezTo>
                    <a:pt x="0" y="27653"/>
                    <a:pt x="3457" y="27952"/>
                    <a:pt x="6114" y="27952"/>
                  </a:cubicBezTo>
                  <a:cubicBezTo>
                    <a:pt x="6544" y="27952"/>
                    <a:pt x="6953" y="27945"/>
                    <a:pt x="7323" y="27945"/>
                  </a:cubicBezTo>
                  <a:lnTo>
                    <a:pt x="7323" y="27957"/>
                  </a:lnTo>
                  <a:lnTo>
                    <a:pt x="104597" y="27957"/>
                  </a:lnTo>
                  <a:cubicBezTo>
                    <a:pt x="111038" y="27957"/>
                    <a:pt x="116265" y="22730"/>
                    <a:pt x="116265" y="16277"/>
                  </a:cubicBezTo>
                  <a:cubicBezTo>
                    <a:pt x="116265" y="9835"/>
                    <a:pt x="111038" y="4608"/>
                    <a:pt x="104597" y="4608"/>
                  </a:cubicBezTo>
                  <a:lnTo>
                    <a:pt x="7323" y="4608"/>
                  </a:lnTo>
                  <a:lnTo>
                    <a:pt x="7323" y="4597"/>
                  </a:lnTo>
                  <a:cubicBezTo>
                    <a:pt x="6961" y="4597"/>
                    <a:pt x="6563" y="4604"/>
                    <a:pt x="6144" y="4604"/>
                  </a:cubicBezTo>
                  <a:cubicBezTo>
                    <a:pt x="3484" y="4604"/>
                    <a:pt x="0" y="4311"/>
                    <a:pt x="0" y="1"/>
                  </a:cubicBezTo>
                  <a:close/>
                </a:path>
              </a:pathLst>
            </a:custGeom>
            <a:solidFill>
              <a:srgbClr val="69E78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37" name="Google Shape;654;p28">
              <a:extLst>
                <a:ext uri="{FF2B5EF4-FFF2-40B4-BE49-F238E27FC236}">
                  <a16:creationId xmlns:a16="http://schemas.microsoft.com/office/drawing/2014/main" id="{31DE8E9C-4309-AE31-194C-67A2E000DC1C}"/>
                </a:ext>
              </a:extLst>
            </p:cNvPr>
            <p:cNvSpPr/>
            <p:nvPr/>
          </p:nvSpPr>
          <p:spPr>
            <a:xfrm>
              <a:off x="1807217" y="2571876"/>
              <a:ext cx="2236587" cy="358361"/>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Budget Preparation</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7" name="Google Shape;630;p28">
              <a:extLst>
                <a:ext uri="{FF2B5EF4-FFF2-40B4-BE49-F238E27FC236}">
                  <a16:creationId xmlns:a16="http://schemas.microsoft.com/office/drawing/2014/main" id="{4ACFD603-C87C-CD0D-D490-F411C90C0E34}"/>
                </a:ext>
              </a:extLst>
            </p:cNvPr>
            <p:cNvSpPr/>
            <p:nvPr/>
          </p:nvSpPr>
          <p:spPr>
            <a:xfrm>
              <a:off x="879712" y="2270255"/>
              <a:ext cx="1140657" cy="771328"/>
            </a:xfrm>
            <a:custGeom>
              <a:avLst/>
              <a:gdLst/>
              <a:ahLst/>
              <a:cxnLst/>
              <a:rect l="l" t="t" r="r" b="b"/>
              <a:pathLst>
                <a:path w="34529" h="23349" extrusionOk="0">
                  <a:moveTo>
                    <a:pt x="179" y="1"/>
                  </a:moveTo>
                  <a:cubicBezTo>
                    <a:pt x="60" y="441"/>
                    <a:pt x="0" y="929"/>
                    <a:pt x="0" y="1501"/>
                  </a:cubicBezTo>
                  <a:lnTo>
                    <a:pt x="0" y="3120"/>
                  </a:lnTo>
                  <a:lnTo>
                    <a:pt x="0" y="20206"/>
                  </a:lnTo>
                  <a:lnTo>
                    <a:pt x="0" y="21813"/>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6"/>
                    <a:pt x="33112" y="3073"/>
                  </a:cubicBezTo>
                  <a:lnTo>
                    <a:pt x="7323" y="3073"/>
                  </a:lnTo>
                  <a:lnTo>
                    <a:pt x="7323" y="3049"/>
                  </a:lnTo>
                  <a:cubicBezTo>
                    <a:pt x="6947" y="3049"/>
                    <a:pt x="6531" y="3057"/>
                    <a:pt x="6093" y="3057"/>
                  </a:cubicBezTo>
                  <a:cubicBezTo>
                    <a:pt x="3800" y="3057"/>
                    <a:pt x="919" y="2830"/>
                    <a:pt x="179" y="1"/>
                  </a:cubicBezTo>
                  <a:close/>
                </a:path>
              </a:pathLst>
            </a:custGeom>
            <a:solidFill>
              <a:srgbClr val="4EAC6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35" name="Google Shape;652;p28">
              <a:extLst>
                <a:ext uri="{FF2B5EF4-FFF2-40B4-BE49-F238E27FC236}">
                  <a16:creationId xmlns:a16="http://schemas.microsoft.com/office/drawing/2014/main" id="{C7B149EE-F65B-3B83-15F3-4C532246B285}"/>
                </a:ext>
              </a:extLst>
            </p:cNvPr>
            <p:cNvSpPr/>
            <p:nvPr/>
          </p:nvSpPr>
          <p:spPr>
            <a:xfrm>
              <a:off x="871281" y="2080782"/>
              <a:ext cx="1108778" cy="923387"/>
            </a:xfrm>
            <a:custGeom>
              <a:avLst/>
              <a:gdLst/>
              <a:ahLst/>
              <a:cxnLst/>
              <a:rect l="l" t="t" r="r" b="b"/>
              <a:pathLst>
                <a:path w="33564" h="27952" extrusionOk="0">
                  <a:moveTo>
                    <a:pt x="6114" y="0"/>
                  </a:moveTo>
                  <a:cubicBezTo>
                    <a:pt x="3457" y="0"/>
                    <a:pt x="0" y="300"/>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53" y="8"/>
                    <a:pt x="6544" y="0"/>
                    <a:pt x="611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grpSp>
          <p:nvGrpSpPr>
            <p:cNvPr id="38" name="Google Shape;655;p28">
              <a:extLst>
                <a:ext uri="{FF2B5EF4-FFF2-40B4-BE49-F238E27FC236}">
                  <a16:creationId xmlns:a16="http://schemas.microsoft.com/office/drawing/2014/main" id="{A4F9A755-CA15-54F4-2209-B44382D7410C}"/>
                </a:ext>
              </a:extLst>
            </p:cNvPr>
            <p:cNvGrpSpPr/>
            <p:nvPr/>
          </p:nvGrpSpPr>
          <p:grpSpPr>
            <a:xfrm>
              <a:off x="1175944" y="2211962"/>
              <a:ext cx="467303" cy="467303"/>
              <a:chOff x="-34763900" y="3561225"/>
              <a:chExt cx="291450" cy="291450"/>
            </a:xfrm>
          </p:grpSpPr>
          <p:sp>
            <p:nvSpPr>
              <p:cNvPr id="39" name="Google Shape;656;p28">
                <a:extLst>
                  <a:ext uri="{FF2B5EF4-FFF2-40B4-BE49-F238E27FC236}">
                    <a16:creationId xmlns:a16="http://schemas.microsoft.com/office/drawing/2014/main" id="{75BCF31C-6570-1A2C-B41F-AAEBA00885C7}"/>
                  </a:ext>
                </a:extLst>
              </p:cNvPr>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657;p28">
                <a:extLst>
                  <a:ext uri="{FF2B5EF4-FFF2-40B4-BE49-F238E27FC236}">
                    <a16:creationId xmlns:a16="http://schemas.microsoft.com/office/drawing/2014/main" id="{0100EE3E-9F18-601E-EBF9-0CD0DD92C59D}"/>
                  </a:ext>
                </a:extLst>
              </p:cNvPr>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658;p28">
                <a:extLst>
                  <a:ext uri="{FF2B5EF4-FFF2-40B4-BE49-F238E27FC236}">
                    <a16:creationId xmlns:a16="http://schemas.microsoft.com/office/drawing/2014/main" id="{9D897C6B-A2A5-B33D-CBA4-9C6DE752BF1B}"/>
                  </a:ext>
                </a:extLst>
              </p:cNvPr>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71" name="Google Shape;654;p28">
              <a:extLst>
                <a:ext uri="{FF2B5EF4-FFF2-40B4-BE49-F238E27FC236}">
                  <a16:creationId xmlns:a16="http://schemas.microsoft.com/office/drawing/2014/main" id="{4A06011B-A4C1-3C68-FBF2-C89FA237B125}"/>
                </a:ext>
              </a:extLst>
            </p:cNvPr>
            <p:cNvSpPr/>
            <p:nvPr/>
          </p:nvSpPr>
          <p:spPr>
            <a:xfrm>
              <a:off x="3841612" y="2481081"/>
              <a:ext cx="1715918" cy="511166"/>
            </a:xfrm>
            <a:prstGeom prst="rect">
              <a:avLst/>
            </a:prstGeom>
            <a:solidFill>
              <a:srgbClr val="00B05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Annual </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Budget</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3" name="Google Shape;654;p28">
              <a:extLst>
                <a:ext uri="{FF2B5EF4-FFF2-40B4-BE49-F238E27FC236}">
                  <a16:creationId xmlns:a16="http://schemas.microsoft.com/office/drawing/2014/main" id="{C40A458E-43BB-E971-0DDE-D4647700E000}"/>
                </a:ext>
              </a:extLst>
            </p:cNvPr>
            <p:cNvSpPr/>
            <p:nvPr/>
          </p:nvSpPr>
          <p:spPr>
            <a:xfrm>
              <a:off x="5603548" y="2481081"/>
              <a:ext cx="811418" cy="511166"/>
            </a:xfrm>
            <a:prstGeom prst="rect">
              <a:avLst/>
            </a:prstGeom>
            <a:solidFill>
              <a:srgbClr val="00B05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Tax</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mn-ea"/>
                  <a:cs typeface="+mn-cs"/>
                  <a:sym typeface="Fira Sans Extra Condensed Medium"/>
                </a:rPr>
                <a:t>Policy</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82" name="Group 2081">
            <a:extLst>
              <a:ext uri="{FF2B5EF4-FFF2-40B4-BE49-F238E27FC236}">
                <a16:creationId xmlns:a16="http://schemas.microsoft.com/office/drawing/2014/main" id="{ACF6DFFA-B26A-7A3C-3360-994B0EBCD69B}"/>
              </a:ext>
            </a:extLst>
          </p:cNvPr>
          <p:cNvGrpSpPr/>
          <p:nvPr/>
        </p:nvGrpSpPr>
        <p:grpSpPr>
          <a:xfrm>
            <a:off x="1580929" y="3185478"/>
            <a:ext cx="6552430" cy="1070392"/>
            <a:chOff x="1352323" y="3185478"/>
            <a:chExt cx="6552430" cy="1070392"/>
          </a:xfrm>
        </p:grpSpPr>
        <p:grpSp>
          <p:nvGrpSpPr>
            <p:cNvPr id="19" name="Google Shape;638;p28">
              <a:extLst>
                <a:ext uri="{FF2B5EF4-FFF2-40B4-BE49-F238E27FC236}">
                  <a16:creationId xmlns:a16="http://schemas.microsoft.com/office/drawing/2014/main" id="{147664FD-18A7-B418-6733-D30E34940FF3}"/>
                </a:ext>
              </a:extLst>
            </p:cNvPr>
            <p:cNvGrpSpPr/>
            <p:nvPr/>
          </p:nvGrpSpPr>
          <p:grpSpPr>
            <a:xfrm>
              <a:off x="1352323" y="3185478"/>
              <a:ext cx="6552430" cy="1070392"/>
              <a:chOff x="1278288" y="2622125"/>
              <a:chExt cx="4426919" cy="810050"/>
            </a:xfrm>
          </p:grpSpPr>
          <p:sp>
            <p:nvSpPr>
              <p:cNvPr id="20" name="Google Shape;639;p28">
                <a:extLst>
                  <a:ext uri="{FF2B5EF4-FFF2-40B4-BE49-F238E27FC236}">
                    <a16:creationId xmlns:a16="http://schemas.microsoft.com/office/drawing/2014/main" id="{43E28BC1-D5F9-3B0F-D400-155A82307030}"/>
                  </a:ext>
                </a:extLst>
              </p:cNvPr>
              <p:cNvSpPr/>
              <p:nvPr/>
            </p:nvSpPr>
            <p:spPr>
              <a:xfrm>
                <a:off x="1278288" y="2622125"/>
                <a:ext cx="839100" cy="698525"/>
              </a:xfrm>
              <a:custGeom>
                <a:avLst/>
                <a:gdLst/>
                <a:ahLst/>
                <a:cxnLst/>
                <a:rect l="l" t="t" r="r" b="b"/>
                <a:pathLst>
                  <a:path w="33564" h="27941" extrusionOk="0">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18"/>
                      <a:pt x="33564" y="11677"/>
                    </a:cubicBezTo>
                    <a:cubicBezTo>
                      <a:pt x="33564" y="5236"/>
                      <a:pt x="28337" y="9"/>
                      <a:pt x="21896" y="9"/>
                    </a:cubicBezTo>
                    <a:lnTo>
                      <a:pt x="7323" y="9"/>
                    </a:lnTo>
                    <a:cubicBezTo>
                      <a:pt x="6952" y="9"/>
                      <a:pt x="6542" y="1"/>
                      <a:pt x="61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1" name="Google Shape;640;p28">
                <a:extLst>
                  <a:ext uri="{FF2B5EF4-FFF2-40B4-BE49-F238E27FC236}">
                    <a16:creationId xmlns:a16="http://schemas.microsoft.com/office/drawing/2014/main" id="{A6A22225-4046-13BE-62B4-113713D002F8}"/>
                  </a:ext>
                </a:extLst>
              </p:cNvPr>
              <p:cNvSpPr/>
              <p:nvPr/>
            </p:nvSpPr>
            <p:spPr>
              <a:xfrm>
                <a:off x="1278299" y="2733350"/>
                <a:ext cx="4426908" cy="698825"/>
              </a:xfrm>
              <a:custGeom>
                <a:avLst/>
                <a:gdLst/>
                <a:ahLst/>
                <a:cxnLst/>
                <a:rect l="l" t="t" r="r" b="b"/>
                <a:pathLst>
                  <a:path w="116265" h="27953" extrusionOk="0">
                    <a:moveTo>
                      <a:pt x="0" y="1"/>
                    </a:moveTo>
                    <a:lnTo>
                      <a:pt x="0" y="21742"/>
                    </a:lnTo>
                    <a:lnTo>
                      <a:pt x="0" y="23349"/>
                    </a:lnTo>
                    <a:cubicBezTo>
                      <a:pt x="0" y="27653"/>
                      <a:pt x="3457" y="27953"/>
                      <a:pt x="6114" y="27953"/>
                    </a:cubicBezTo>
                    <a:cubicBezTo>
                      <a:pt x="6544" y="27953"/>
                      <a:pt x="6953" y="27945"/>
                      <a:pt x="7323" y="27945"/>
                    </a:cubicBezTo>
                    <a:lnTo>
                      <a:pt x="104597" y="27945"/>
                    </a:lnTo>
                    <a:cubicBezTo>
                      <a:pt x="111038" y="27945"/>
                      <a:pt x="116265" y="22730"/>
                      <a:pt x="116265" y="16277"/>
                    </a:cubicBezTo>
                    <a:cubicBezTo>
                      <a:pt x="116265" y="9835"/>
                      <a:pt x="111038" y="4608"/>
                      <a:pt x="104597" y="4608"/>
                    </a:cubicBezTo>
                    <a:lnTo>
                      <a:pt x="7323" y="4608"/>
                    </a:lnTo>
                    <a:lnTo>
                      <a:pt x="7323" y="4597"/>
                    </a:lnTo>
                    <a:cubicBezTo>
                      <a:pt x="6961" y="4597"/>
                      <a:pt x="6563" y="4604"/>
                      <a:pt x="6144" y="4604"/>
                    </a:cubicBezTo>
                    <a:cubicBezTo>
                      <a:pt x="3484" y="4604"/>
                      <a:pt x="0" y="4311"/>
                      <a:pt x="0" y="1"/>
                    </a:cubicBezTo>
                    <a:close/>
                  </a:path>
                </a:pathLst>
              </a:custGeom>
              <a:solidFill>
                <a:srgbClr val="EC3A3B"/>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2" name="Google Shape;641;p28">
                <a:extLst>
                  <a:ext uri="{FF2B5EF4-FFF2-40B4-BE49-F238E27FC236}">
                    <a16:creationId xmlns:a16="http://schemas.microsoft.com/office/drawing/2014/main" id="{C1ACC098-0AE5-0845-D60B-933AFF70628F}"/>
                  </a:ext>
                </a:extLst>
              </p:cNvPr>
              <p:cNvSpPr/>
              <p:nvPr/>
            </p:nvSpPr>
            <p:spPr>
              <a:xfrm>
                <a:off x="1278288" y="2771750"/>
                <a:ext cx="863225" cy="583725"/>
              </a:xfrm>
              <a:custGeom>
                <a:avLst/>
                <a:gdLst/>
                <a:ahLst/>
                <a:cxnLst/>
                <a:rect l="l" t="t" r="r" b="b"/>
                <a:pathLst>
                  <a:path w="34529" h="23349" extrusionOk="0">
                    <a:moveTo>
                      <a:pt x="179" y="1"/>
                    </a:moveTo>
                    <a:cubicBezTo>
                      <a:pt x="60" y="441"/>
                      <a:pt x="0" y="929"/>
                      <a:pt x="0" y="1501"/>
                    </a:cubicBezTo>
                    <a:lnTo>
                      <a:pt x="0" y="3120"/>
                    </a:lnTo>
                    <a:lnTo>
                      <a:pt x="0" y="20206"/>
                    </a:lnTo>
                    <a:lnTo>
                      <a:pt x="0" y="21813"/>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85"/>
                    </a:cubicBezTo>
                    <a:cubicBezTo>
                      <a:pt x="34528" y="6597"/>
                      <a:pt x="34016" y="4716"/>
                      <a:pt x="33112" y="3072"/>
                    </a:cubicBezTo>
                    <a:lnTo>
                      <a:pt x="7323" y="3072"/>
                    </a:lnTo>
                    <a:lnTo>
                      <a:pt x="7323" y="3061"/>
                    </a:lnTo>
                    <a:cubicBezTo>
                      <a:pt x="6959" y="3061"/>
                      <a:pt x="6557" y="3068"/>
                      <a:pt x="6134" y="3068"/>
                    </a:cubicBezTo>
                    <a:cubicBezTo>
                      <a:pt x="3834" y="3068"/>
                      <a:pt x="923" y="2847"/>
                      <a:pt x="179" y="1"/>
                    </a:cubicBezTo>
                    <a:close/>
                  </a:path>
                </a:pathLst>
              </a:custGeom>
              <a:solidFill>
                <a:srgbClr val="C1101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3" name="Google Shape;642;p28">
                <a:extLst>
                  <a:ext uri="{FF2B5EF4-FFF2-40B4-BE49-F238E27FC236}">
                    <a16:creationId xmlns:a16="http://schemas.microsoft.com/office/drawing/2014/main" id="{7D886539-538A-6BA1-CC07-886C25576CA6}"/>
                  </a:ext>
                </a:extLst>
              </p:cNvPr>
              <p:cNvSpPr/>
              <p:nvPr/>
            </p:nvSpPr>
            <p:spPr>
              <a:xfrm>
                <a:off x="1278288" y="2634050"/>
                <a:ext cx="839100" cy="698800"/>
              </a:xfrm>
              <a:custGeom>
                <a:avLst/>
                <a:gdLst/>
                <a:ahLst/>
                <a:cxnLst/>
                <a:rect l="l" t="t" r="r" b="b"/>
                <a:pathLst>
                  <a:path w="33564" h="27952" extrusionOk="0">
                    <a:moveTo>
                      <a:pt x="6114" y="0"/>
                    </a:moveTo>
                    <a:cubicBezTo>
                      <a:pt x="3457" y="0"/>
                      <a:pt x="0" y="300"/>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53" y="8"/>
                      <a:pt x="6544" y="0"/>
                      <a:pt x="6114" y="0"/>
                    </a:cubicBezTo>
                    <a:close/>
                  </a:path>
                </a:pathLst>
              </a:custGeom>
              <a:solidFill>
                <a:srgbClr val="869FB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sp>
            <p:nvSpPr>
              <p:cNvPr id="26" name="Google Shape;644;p28">
                <a:extLst>
                  <a:ext uri="{FF2B5EF4-FFF2-40B4-BE49-F238E27FC236}">
                    <a16:creationId xmlns:a16="http://schemas.microsoft.com/office/drawing/2014/main" id="{76E86236-1EC3-D991-6849-23E2BA7595F7}"/>
                  </a:ext>
                </a:extLst>
              </p:cNvPr>
              <p:cNvSpPr/>
              <p:nvPr/>
            </p:nvSpPr>
            <p:spPr>
              <a:xfrm>
                <a:off x="2051938" y="2977779"/>
                <a:ext cx="1236000" cy="271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Budget Execution</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oogle Shape;645;p28">
                <a:extLst>
                  <a:ext uri="{FF2B5EF4-FFF2-40B4-BE49-F238E27FC236}">
                    <a16:creationId xmlns:a16="http://schemas.microsoft.com/office/drawing/2014/main" id="{E1648121-DE56-98E2-ABAF-D20031961085}"/>
                  </a:ext>
                </a:extLst>
              </p:cNvPr>
              <p:cNvGrpSpPr/>
              <p:nvPr/>
            </p:nvGrpSpPr>
            <p:grpSpPr>
              <a:xfrm>
                <a:off x="1506939" y="2731854"/>
                <a:ext cx="357468" cy="356497"/>
                <a:chOff x="-31455100" y="3909350"/>
                <a:chExt cx="294600" cy="293800"/>
              </a:xfrm>
            </p:grpSpPr>
            <p:sp>
              <p:nvSpPr>
                <p:cNvPr id="29" name="Google Shape;646;p28">
                  <a:extLst>
                    <a:ext uri="{FF2B5EF4-FFF2-40B4-BE49-F238E27FC236}">
                      <a16:creationId xmlns:a16="http://schemas.microsoft.com/office/drawing/2014/main" id="{50F74E17-5824-EAE1-BC67-76DC1A8EA55A}"/>
                    </a:ext>
                  </a:extLst>
                </p:cNvPr>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647;p28">
                  <a:extLst>
                    <a:ext uri="{FF2B5EF4-FFF2-40B4-BE49-F238E27FC236}">
                      <a16:creationId xmlns:a16="http://schemas.microsoft.com/office/drawing/2014/main" id="{602B670C-7F70-ED73-FB5B-2FE39F6C882D}"/>
                    </a:ext>
                  </a:extLst>
                </p:cNvPr>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074" name="Google Shape;644;p28">
              <a:extLst>
                <a:ext uri="{FF2B5EF4-FFF2-40B4-BE49-F238E27FC236}">
                  <a16:creationId xmlns:a16="http://schemas.microsoft.com/office/drawing/2014/main" id="{EF1A7262-4161-B32C-0845-267265F7983F}"/>
                </a:ext>
              </a:extLst>
            </p:cNvPr>
            <p:cNvSpPr/>
            <p:nvPr/>
          </p:nvSpPr>
          <p:spPr>
            <a:xfrm>
              <a:off x="4940944" y="3627608"/>
              <a:ext cx="859431" cy="538648"/>
            </a:xfrm>
            <a:prstGeom prst="rect">
              <a:avLst/>
            </a:prstGeom>
            <a:solidFill>
              <a:srgbClr val="C000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Control</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6" name="Google Shape;644;p28">
              <a:extLst>
                <a:ext uri="{FF2B5EF4-FFF2-40B4-BE49-F238E27FC236}">
                  <a16:creationId xmlns:a16="http://schemas.microsoft.com/office/drawing/2014/main" id="{43D44B83-4260-3796-3D32-98408B757CEE}"/>
                </a:ext>
              </a:extLst>
            </p:cNvPr>
            <p:cNvSpPr/>
            <p:nvPr/>
          </p:nvSpPr>
          <p:spPr>
            <a:xfrm>
              <a:off x="5923685" y="3627608"/>
              <a:ext cx="1422105" cy="538648"/>
            </a:xfrm>
            <a:prstGeom prst="rect">
              <a:avLst/>
            </a:prstGeom>
            <a:solidFill>
              <a:srgbClr val="C000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Cash </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Management</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79" name="Google Shape;633;p28">
            <a:extLst>
              <a:ext uri="{FF2B5EF4-FFF2-40B4-BE49-F238E27FC236}">
                <a16:creationId xmlns:a16="http://schemas.microsoft.com/office/drawing/2014/main" id="{8E460773-BE3B-97C2-1B43-0356B968F756}"/>
              </a:ext>
            </a:extLst>
          </p:cNvPr>
          <p:cNvSpPr/>
          <p:nvPr/>
        </p:nvSpPr>
        <p:spPr>
          <a:xfrm>
            <a:off x="5596619" y="4805438"/>
            <a:ext cx="2470518" cy="358361"/>
          </a:xfrm>
          <a:prstGeom prst="rect">
            <a:avLst/>
          </a:prstGeom>
          <a:solidFill>
            <a:schemeClr val="accent4">
              <a:lumMod val="75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Accounting Standards</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0" name="Google Shape;633;p28">
            <a:extLst>
              <a:ext uri="{FF2B5EF4-FFF2-40B4-BE49-F238E27FC236}">
                <a16:creationId xmlns:a16="http://schemas.microsoft.com/office/drawing/2014/main" id="{02D4AFF3-F3A4-F96F-82DC-2625888A1194}"/>
              </a:ext>
            </a:extLst>
          </p:cNvPr>
          <p:cNvSpPr/>
          <p:nvPr/>
        </p:nvSpPr>
        <p:spPr>
          <a:xfrm>
            <a:off x="5471222" y="5859733"/>
            <a:ext cx="1575050" cy="480654"/>
          </a:xfrm>
          <a:prstGeom prst="rect">
            <a:avLst/>
          </a:prstGeom>
          <a:solidFill>
            <a:srgbClr val="0C9BB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Supreme Audit</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Institution</a:t>
            </a:r>
          </a:p>
        </p:txBody>
      </p:sp>
      <p:sp>
        <p:nvSpPr>
          <p:cNvPr id="2081" name="Google Shape;633;p28">
            <a:extLst>
              <a:ext uri="{FF2B5EF4-FFF2-40B4-BE49-F238E27FC236}">
                <a16:creationId xmlns:a16="http://schemas.microsoft.com/office/drawing/2014/main" id="{F9865938-6E28-8C7E-B57A-9D76A63D24C6}"/>
              </a:ext>
            </a:extLst>
          </p:cNvPr>
          <p:cNvSpPr/>
          <p:nvPr/>
        </p:nvSpPr>
        <p:spPr>
          <a:xfrm>
            <a:off x="7172826" y="5843081"/>
            <a:ext cx="1140657" cy="513958"/>
          </a:xfrm>
          <a:prstGeom prst="rect">
            <a:avLst/>
          </a:prstGeom>
          <a:solidFill>
            <a:srgbClr val="0C9BB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Fiscal</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1200" cap="none" spc="0" normalizeH="0" baseline="0" noProof="0" dirty="0">
                <a:ln>
                  <a:noFill/>
                </a:ln>
                <a:solidFill>
                  <a:prstClr val="white"/>
                </a:solidFill>
                <a:effectLst/>
                <a:uLnTx/>
                <a:uFillTx/>
                <a:latin typeface="Fira Sans Extra Condensed Medium"/>
                <a:ea typeface="+mn-ea"/>
                <a:cs typeface="+mn-cs"/>
                <a:sym typeface="Fira Sans Extra Condensed Medium"/>
              </a:rPr>
              <a:t>Council</a:t>
            </a: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4" name="TextBox 2083">
            <a:extLst>
              <a:ext uri="{FF2B5EF4-FFF2-40B4-BE49-F238E27FC236}">
                <a16:creationId xmlns:a16="http://schemas.microsoft.com/office/drawing/2014/main" id="{1860AD6E-7EF6-E498-3153-E783B2E938D0}"/>
              </a:ext>
            </a:extLst>
          </p:cNvPr>
          <p:cNvSpPr txBox="1"/>
          <p:nvPr/>
        </p:nvSpPr>
        <p:spPr>
          <a:xfrm>
            <a:off x="8163823" y="1759427"/>
            <a:ext cx="888705" cy="73866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Medium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Term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Approach</a:t>
            </a:r>
          </a:p>
        </p:txBody>
      </p:sp>
      <p:sp>
        <p:nvSpPr>
          <p:cNvPr id="2085" name="TextBox 2084">
            <a:extLst>
              <a:ext uri="{FF2B5EF4-FFF2-40B4-BE49-F238E27FC236}">
                <a16:creationId xmlns:a16="http://schemas.microsoft.com/office/drawing/2014/main" id="{642269FB-9407-06CB-975C-8C8A1D9D4DCB}"/>
              </a:ext>
            </a:extLst>
          </p:cNvPr>
          <p:cNvSpPr txBox="1"/>
          <p:nvPr/>
        </p:nvSpPr>
        <p:spPr>
          <a:xfrm>
            <a:off x="819742" y="5184430"/>
            <a:ext cx="1141274"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Consolidated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p>
        </p:txBody>
      </p:sp>
      <p:sp>
        <p:nvSpPr>
          <p:cNvPr id="2096" name="TextBox 2095">
            <a:extLst>
              <a:ext uri="{FF2B5EF4-FFF2-40B4-BE49-F238E27FC236}">
                <a16:creationId xmlns:a16="http://schemas.microsoft.com/office/drawing/2014/main" id="{D0CDABBA-DFBF-FC9A-7E7E-6BEB7BE283C8}"/>
              </a:ext>
            </a:extLst>
          </p:cNvPr>
          <p:cNvSpPr txBox="1"/>
          <p:nvPr/>
        </p:nvSpPr>
        <p:spPr>
          <a:xfrm>
            <a:off x="-1440848" y="6110818"/>
            <a:ext cx="1160894"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IMF, 2018.</a:t>
            </a:r>
          </a:p>
        </p:txBody>
      </p:sp>
      <p:grpSp>
        <p:nvGrpSpPr>
          <p:cNvPr id="16" name="Group 15">
            <a:extLst>
              <a:ext uri="{FF2B5EF4-FFF2-40B4-BE49-F238E27FC236}">
                <a16:creationId xmlns:a16="http://schemas.microsoft.com/office/drawing/2014/main" id="{B452C92A-6196-394B-B2FB-366DA49234C7}"/>
              </a:ext>
            </a:extLst>
          </p:cNvPr>
          <p:cNvGrpSpPr/>
          <p:nvPr/>
        </p:nvGrpSpPr>
        <p:grpSpPr>
          <a:xfrm>
            <a:off x="6643052" y="3875433"/>
            <a:ext cx="1996166" cy="503656"/>
            <a:chOff x="6096000" y="3933891"/>
            <a:chExt cx="2529652" cy="389072"/>
          </a:xfrm>
        </p:grpSpPr>
        <p:cxnSp>
          <p:nvCxnSpPr>
            <p:cNvPr id="2090" name="Elbow Connector 2089">
              <a:extLst>
                <a:ext uri="{FF2B5EF4-FFF2-40B4-BE49-F238E27FC236}">
                  <a16:creationId xmlns:a16="http://schemas.microsoft.com/office/drawing/2014/main" id="{54C83DF1-D059-C29F-BA2A-C696D8A11E59}"/>
                </a:ext>
              </a:extLst>
            </p:cNvPr>
            <p:cNvCxnSpPr>
              <a:cxnSpLocks/>
            </p:cNvCxnSpPr>
            <p:nvPr/>
          </p:nvCxnSpPr>
          <p:spPr>
            <a:xfrm flipV="1">
              <a:off x="6096000" y="3933891"/>
              <a:ext cx="2529652" cy="384310"/>
            </a:xfrm>
            <a:prstGeom prst="bentConnector3">
              <a:avLst>
                <a:gd name="adj1" fmla="val 86147"/>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B37F97-8CED-9376-BEC8-AB9F660CCA5D}"/>
                </a:ext>
              </a:extLst>
            </p:cNvPr>
            <p:cNvCxnSpPr>
              <a:cxnSpLocks/>
            </p:cNvCxnSpPr>
            <p:nvPr/>
          </p:nvCxnSpPr>
          <p:spPr>
            <a:xfrm>
              <a:off x="6096000" y="4234147"/>
              <a:ext cx="0" cy="8881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 name="Right Brace 17">
            <a:extLst>
              <a:ext uri="{FF2B5EF4-FFF2-40B4-BE49-F238E27FC236}">
                <a16:creationId xmlns:a16="http://schemas.microsoft.com/office/drawing/2014/main" id="{A7B5583C-D4C4-CA64-6DB4-9E29F95B0DD6}"/>
              </a:ext>
            </a:extLst>
          </p:cNvPr>
          <p:cNvSpPr/>
          <p:nvPr/>
        </p:nvSpPr>
        <p:spPr>
          <a:xfrm>
            <a:off x="10143551" y="910149"/>
            <a:ext cx="450012" cy="5665139"/>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Tree>
    <p:extLst>
      <p:ext uri="{BB962C8B-B14F-4D97-AF65-F5344CB8AC3E}">
        <p14:creationId xmlns:p14="http://schemas.microsoft.com/office/powerpoint/2010/main" val="259554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DD70-70E8-4470-84C9-B2190CE36DB5}"/>
              </a:ext>
            </a:extLst>
          </p:cNvPr>
          <p:cNvSpPr>
            <a:spLocks noGrp="1"/>
          </p:cNvSpPr>
          <p:nvPr>
            <p:ph type="title"/>
          </p:nvPr>
        </p:nvSpPr>
        <p:spPr/>
        <p:txBody>
          <a:bodyPr/>
          <a:lstStyle/>
          <a:p>
            <a:r>
              <a:rPr lang="en-US" sz="2400" b="1" dirty="0">
                <a:latin typeface="Tahoma" panose="020B0604030504040204" pitchFamily="34" charset="0"/>
                <a:ea typeface="Tahoma" panose="020B0604030504040204" pitchFamily="34" charset="0"/>
                <a:cs typeface="Tahoma" panose="020B0604030504040204" pitchFamily="34" charset="0"/>
              </a:rPr>
              <a:t>IMPLEMENTATION OF RISK MANAGEMENT IN STATE FINANCIAL MANAGEMENT</a:t>
            </a:r>
            <a:endParaRPr lang="en-ID" sz="2400" dirty="0"/>
          </a:p>
        </p:txBody>
      </p:sp>
      <p:sp>
        <p:nvSpPr>
          <p:cNvPr id="3" name="Slide Number Placeholder 2">
            <a:extLst>
              <a:ext uri="{FF2B5EF4-FFF2-40B4-BE49-F238E27FC236}">
                <a16:creationId xmlns:a16="http://schemas.microsoft.com/office/drawing/2014/main" id="{88D7E441-6996-4683-AFA1-AD216C1D3EA2}"/>
              </a:ext>
            </a:extLst>
          </p:cNvPr>
          <p:cNvSpPr>
            <a:spLocks noGrp="1"/>
          </p:cNvSpPr>
          <p:nvPr>
            <p:ph type="sldNum" sz="quarter" idx="12"/>
          </p:nvPr>
        </p:nvSpPr>
        <p:spPr/>
        <p:txBody>
          <a:bodyPr/>
          <a:lstStyle/>
          <a:p>
            <a:fld id="{C67A9826-C85A-43BB-9A4D-2C608D6018A0}" type="slidenum">
              <a:rPr lang="en-US" b="1" smtClean="0"/>
              <a:pPr/>
              <a:t>3</a:t>
            </a:fld>
            <a:endParaRPr lang="en-US" b="1"/>
          </a:p>
        </p:txBody>
      </p:sp>
      <p:sp>
        <p:nvSpPr>
          <p:cNvPr id="4" name="object 18">
            <a:extLst>
              <a:ext uri="{FF2B5EF4-FFF2-40B4-BE49-F238E27FC236}">
                <a16:creationId xmlns:a16="http://schemas.microsoft.com/office/drawing/2014/main" id="{550B9BFE-A25F-4E71-997D-32C0B7E603B2}"/>
              </a:ext>
            </a:extLst>
          </p:cNvPr>
          <p:cNvSpPr txBox="1">
            <a:spLocks/>
          </p:cNvSpPr>
          <p:nvPr/>
        </p:nvSpPr>
        <p:spPr>
          <a:xfrm>
            <a:off x="192504" y="1271421"/>
            <a:ext cx="11557000" cy="4332287"/>
          </a:xfrm>
          <a:prstGeom prst="rect">
            <a:avLst/>
          </a:prstGeom>
        </p:spPr>
        <p:txBody>
          <a:bodyPr vert="horz" wrap="square" lIns="0" tIns="12065"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5"/>
              </a:spcBef>
              <a:buFont typeface="Arial" panose="020B0604020202020204" pitchFamily="34" charset="0"/>
              <a:buNone/>
            </a:pPr>
            <a:r>
              <a:rPr lang="en-US" sz="2500" b="1" dirty="0">
                <a:latin typeface="Tahoma" panose="020B0604030504040204" pitchFamily="34" charset="0"/>
                <a:ea typeface="Tahoma" panose="020B0604030504040204" pitchFamily="34" charset="0"/>
                <a:cs typeface="Tahoma" panose="020B0604030504040204" pitchFamily="34" charset="0"/>
              </a:rPr>
              <a:t>Legal Basis</a:t>
            </a:r>
            <a:endParaRPr lang="en-US" sz="2400" dirty="0"/>
          </a:p>
          <a:p>
            <a:pPr marL="343535" marR="5080">
              <a:lnSpc>
                <a:spcPct val="150000"/>
              </a:lnSpc>
              <a:spcBef>
                <a:spcPts val="265"/>
              </a:spcBef>
            </a:pPr>
            <a:r>
              <a:rPr lang="en-US" sz="2400" dirty="0"/>
              <a:t>Minister of Finance Regulation No. 222/PMK.01/2021 on Risk Management of State Financial Management</a:t>
            </a:r>
          </a:p>
          <a:p>
            <a:pPr marL="343535" marR="5080">
              <a:lnSpc>
                <a:spcPct val="150000"/>
              </a:lnSpc>
              <a:spcBef>
                <a:spcPts val="265"/>
              </a:spcBef>
            </a:pPr>
            <a:r>
              <a:rPr lang="en-US" sz="2400" dirty="0"/>
              <a:t>Minister of Finance Decree No. 105/KMK.01/2022 concerning Guidelines for Implementation of Risk Management in State Financial Management (State Budget Risk, Contingency, and Balance Sheet)</a:t>
            </a:r>
          </a:p>
          <a:p>
            <a:pPr marL="343535" marR="5080">
              <a:lnSpc>
                <a:spcPct val="150000"/>
              </a:lnSpc>
              <a:spcBef>
                <a:spcPts val="265"/>
              </a:spcBef>
            </a:pPr>
            <a:r>
              <a:rPr lang="en-US" sz="2400" dirty="0"/>
              <a:t>Minister of Finance Decree No. 839/KM.1/2022 concerning the Establishment of the Risk Management Working Group</a:t>
            </a:r>
            <a:endParaRPr lang="en-US" sz="1200" dirty="0">
              <a:latin typeface="Calibri"/>
              <a:cs typeface="Calibri"/>
            </a:endParaRPr>
          </a:p>
        </p:txBody>
      </p:sp>
    </p:spTree>
    <p:extLst>
      <p:ext uri="{BB962C8B-B14F-4D97-AF65-F5344CB8AC3E}">
        <p14:creationId xmlns:p14="http://schemas.microsoft.com/office/powerpoint/2010/main" val="426764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72DC3-E8A1-4EFA-A218-603D92EB03E9}"/>
              </a:ext>
            </a:extLst>
          </p:cNvPr>
          <p:cNvSpPr txBox="1">
            <a:spLocks/>
          </p:cNvSpPr>
          <p:nvPr/>
        </p:nvSpPr>
        <p:spPr>
          <a:xfrm>
            <a:off x="158098" y="41870"/>
            <a:ext cx="10541986" cy="6323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i="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RISK MANAGEMENT WORKING GROUP FOR APBN, CONTINGENCY, BALANCE SHEET RISK (AKN)</a:t>
            </a:r>
            <a:endParaRPr kumimoji="0" lang="id-ID"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134DBBC6-9BC1-4AF8-9B3A-3A885EB60B9E}"/>
              </a:ext>
            </a:extLst>
          </p:cNvPr>
          <p:cNvSpPr txBox="1"/>
          <p:nvPr/>
        </p:nvSpPr>
        <p:spPr>
          <a:xfrm>
            <a:off x="236577" y="748994"/>
            <a:ext cx="11636768" cy="646331"/>
          </a:xfrm>
          <a:prstGeom prst="rect">
            <a:avLst/>
          </a:prstGeom>
          <a:noFill/>
          <a:ln>
            <a:noFill/>
          </a:ln>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Risk Management Working Group for the State Financial Management is established by the Executive Committee in the form of Minister of Finance Decree.</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13FB7340-4A2D-4B15-B150-5E67169DCF16}"/>
              </a:ext>
            </a:extLst>
          </p:cNvPr>
          <p:cNvGrpSpPr/>
          <p:nvPr/>
        </p:nvGrpSpPr>
        <p:grpSpPr>
          <a:xfrm>
            <a:off x="419386" y="1774714"/>
            <a:ext cx="4835236" cy="2576450"/>
            <a:chOff x="761756" y="2552419"/>
            <a:chExt cx="3565751" cy="1967798"/>
          </a:xfrm>
        </p:grpSpPr>
        <p:sp>
          <p:nvSpPr>
            <p:cNvPr id="4" name="TextBox 3">
              <a:extLst>
                <a:ext uri="{FF2B5EF4-FFF2-40B4-BE49-F238E27FC236}">
                  <a16:creationId xmlns:a16="http://schemas.microsoft.com/office/drawing/2014/main" id="{CB693DD9-4DB7-432E-A399-745D1C2EDB8C}"/>
                </a:ext>
              </a:extLst>
            </p:cNvPr>
            <p:cNvSpPr txBox="1"/>
            <p:nvPr/>
          </p:nvSpPr>
          <p:spPr>
            <a:xfrm>
              <a:off x="761756" y="2552419"/>
              <a:ext cx="3565751" cy="282082"/>
            </a:xfrm>
            <a:prstGeom prst="rect">
              <a:avLst/>
            </a:prstGeom>
            <a:solidFill>
              <a:srgbClr val="A16D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Working Group Tasks</a:t>
              </a:r>
              <a:endParaRPr kumimoji="0" lang="en-ID"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08173C1-769C-4FDE-B9D3-F9B8DE570B17}"/>
                </a:ext>
              </a:extLst>
            </p:cNvPr>
            <p:cNvSpPr/>
            <p:nvPr/>
          </p:nvSpPr>
          <p:spPr>
            <a:xfrm>
              <a:off x="761756" y="2921751"/>
              <a:ext cx="3565751" cy="1598466"/>
            </a:xfrm>
            <a:prstGeom prst="rect">
              <a:avLst/>
            </a:prstGeom>
            <a:ln>
              <a:solidFill>
                <a:srgbClr val="7030A0"/>
              </a:solidFill>
            </a:ln>
          </p:spPr>
          <p:txBody>
            <a:bodyPr wrap="square">
              <a:spAutoFit/>
            </a:bodyPr>
            <a:lstStyle/>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Discussing the risk area of each working group</a:t>
              </a: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Coordinating with Risk Management Unit (RMU)-One/RMU-Two</a:t>
              </a: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Evaluating risk profile</a:t>
              </a: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Mapping the distribution of risks and aggregating them</a:t>
              </a: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Recommending risk mitigation policies, and/or</a:t>
              </a:r>
            </a:p>
            <a:p>
              <a:pPr marL="179388" marR="0" lvl="0" indent="-179388" algn="just"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Conducting macro assumption stress testing.</a:t>
              </a:r>
            </a:p>
          </p:txBody>
        </p:sp>
      </p:grpSp>
      <p:grpSp>
        <p:nvGrpSpPr>
          <p:cNvPr id="19" name="Group 18">
            <a:extLst>
              <a:ext uri="{FF2B5EF4-FFF2-40B4-BE49-F238E27FC236}">
                <a16:creationId xmlns:a16="http://schemas.microsoft.com/office/drawing/2014/main" id="{ADDAC7E0-0F39-4F79-9170-A32750181F07}"/>
              </a:ext>
            </a:extLst>
          </p:cNvPr>
          <p:cNvGrpSpPr/>
          <p:nvPr/>
        </p:nvGrpSpPr>
        <p:grpSpPr>
          <a:xfrm>
            <a:off x="381023" y="4595532"/>
            <a:ext cx="4873598" cy="1769715"/>
            <a:chOff x="6151419" y="2351782"/>
            <a:chExt cx="4835236" cy="1769715"/>
          </a:xfrm>
        </p:grpSpPr>
        <p:sp>
          <p:nvSpPr>
            <p:cNvPr id="17" name="Rectangle 16">
              <a:extLst>
                <a:ext uri="{FF2B5EF4-FFF2-40B4-BE49-F238E27FC236}">
                  <a16:creationId xmlns:a16="http://schemas.microsoft.com/office/drawing/2014/main" id="{20C1D7FF-BD27-4460-9BC9-189A6EAD094F}"/>
                </a:ext>
              </a:extLst>
            </p:cNvPr>
            <p:cNvSpPr/>
            <p:nvPr/>
          </p:nvSpPr>
          <p:spPr>
            <a:xfrm>
              <a:off x="6158345" y="2721114"/>
              <a:ext cx="4828310" cy="1400383"/>
            </a:xfrm>
            <a:prstGeom prst="rect">
              <a:avLst/>
            </a:prstGeom>
            <a:ln>
              <a:solidFill>
                <a:srgbClr val="7030A0"/>
              </a:solidFill>
            </a:ln>
          </p:spPr>
          <p:txBody>
            <a:bodyPr wrap="square">
              <a:spAutoFit/>
            </a:bodyPr>
            <a:lstStyle/>
            <a:p>
              <a:pPr marL="179388" marR="0" lvl="0" indent="-179388"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Requesting completeness of data and risk profile refinement from RMU-One</a:t>
              </a:r>
            </a:p>
            <a:p>
              <a:pPr marL="179388" marR="0" lvl="0" indent="-179388"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Coordinating with external parties</a:t>
              </a:r>
            </a:p>
            <a:p>
              <a:pPr marL="179388" marR="0" lvl="0" indent="-179388" algn="l" defTabSz="914400" rtl="0" eaLnBrk="1" fontAlgn="auto" latinLnBrk="0" hangingPunct="1">
                <a:lnSpc>
                  <a:spcPct val="100000"/>
                </a:lnSpc>
                <a:spcBef>
                  <a:spcPts val="600"/>
                </a:spcBef>
                <a:spcAft>
                  <a:spcPts val="0"/>
                </a:spcAft>
                <a:buClrTx/>
                <a:buSzTx/>
                <a:buFont typeface="+mj-lt"/>
                <a:buAutoNum type="alphaLcPeriod"/>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Establishing a squad team according to the scope of the working group.</a:t>
              </a:r>
            </a:p>
          </p:txBody>
        </p:sp>
        <p:sp>
          <p:nvSpPr>
            <p:cNvPr id="18" name="TextBox 17">
              <a:extLst>
                <a:ext uri="{FF2B5EF4-FFF2-40B4-BE49-F238E27FC236}">
                  <a16:creationId xmlns:a16="http://schemas.microsoft.com/office/drawing/2014/main" id="{24891C02-DE08-4D4A-8307-5203C901F5EF}"/>
                </a:ext>
              </a:extLst>
            </p:cNvPr>
            <p:cNvSpPr txBox="1"/>
            <p:nvPr/>
          </p:nvSpPr>
          <p:spPr>
            <a:xfrm>
              <a:off x="6151419" y="2351782"/>
              <a:ext cx="4835236" cy="369332"/>
            </a:xfrm>
            <a:prstGeom prst="rect">
              <a:avLst/>
            </a:prstGeom>
            <a:solidFill>
              <a:srgbClr val="A16DA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Working Group Authority</a:t>
              </a:r>
              <a:endParaRPr kumimoji="0" lang="en-ID"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0" name="Table 9"/>
          <p:cNvGraphicFramePr>
            <a:graphicFrameLocks noGrp="1"/>
          </p:cNvGraphicFramePr>
          <p:nvPr>
            <p:extLst>
              <p:ext uri="{D42A27DB-BD31-4B8C-83A1-F6EECF244321}">
                <p14:modId xmlns:p14="http://schemas.microsoft.com/office/powerpoint/2010/main" val="2794760330"/>
              </p:ext>
            </p:extLst>
          </p:nvPr>
        </p:nvGraphicFramePr>
        <p:xfrm>
          <a:off x="5437430" y="1774714"/>
          <a:ext cx="6209964" cy="4231734"/>
        </p:xfrm>
        <a:graphic>
          <a:graphicData uri="http://schemas.openxmlformats.org/drawingml/2006/table">
            <a:tbl>
              <a:tblPr firstRow="1" bandRow="1">
                <a:tableStyleId>{5C22544A-7EE6-4342-B048-85BDC9FD1C3A}</a:tableStyleId>
              </a:tblPr>
              <a:tblGrid>
                <a:gridCol w="560439">
                  <a:extLst>
                    <a:ext uri="{9D8B030D-6E8A-4147-A177-3AD203B41FA5}">
                      <a16:colId xmlns:a16="http://schemas.microsoft.com/office/drawing/2014/main" val="2510700347"/>
                    </a:ext>
                  </a:extLst>
                </a:gridCol>
                <a:gridCol w="3579537">
                  <a:extLst>
                    <a:ext uri="{9D8B030D-6E8A-4147-A177-3AD203B41FA5}">
                      <a16:colId xmlns:a16="http://schemas.microsoft.com/office/drawing/2014/main" val="764279853"/>
                    </a:ext>
                  </a:extLst>
                </a:gridCol>
                <a:gridCol w="2069988">
                  <a:extLst>
                    <a:ext uri="{9D8B030D-6E8A-4147-A177-3AD203B41FA5}">
                      <a16:colId xmlns:a16="http://schemas.microsoft.com/office/drawing/2014/main" val="3048643051"/>
                    </a:ext>
                  </a:extLst>
                </a:gridCol>
              </a:tblGrid>
              <a:tr h="561992">
                <a:tc>
                  <a:txBody>
                    <a:bodyPr/>
                    <a:lstStyle/>
                    <a:p>
                      <a:pPr algn="ctr"/>
                      <a:r>
                        <a:rPr lang="en-US"/>
                        <a:t>NO</a:t>
                      </a:r>
                    </a:p>
                  </a:txBody>
                  <a:tcPr anchor="ctr">
                    <a:solidFill>
                      <a:srgbClr val="A16DA7"/>
                    </a:solidFill>
                  </a:tcPr>
                </a:tc>
                <a:tc>
                  <a:txBody>
                    <a:bodyPr/>
                    <a:lstStyle/>
                    <a:p>
                      <a:pPr algn="ctr"/>
                      <a:r>
                        <a:rPr lang="en-US" dirty="0"/>
                        <a:t>Working Group Name</a:t>
                      </a:r>
                    </a:p>
                  </a:txBody>
                  <a:tcPr anchor="ctr">
                    <a:solidFill>
                      <a:srgbClr val="A16DA7"/>
                    </a:solidFill>
                  </a:tcPr>
                </a:tc>
                <a:tc>
                  <a:txBody>
                    <a:bodyPr/>
                    <a:lstStyle/>
                    <a:p>
                      <a:pPr algn="ctr"/>
                      <a:r>
                        <a:rPr lang="en-US" dirty="0"/>
                        <a:t>Coordinator</a:t>
                      </a:r>
                    </a:p>
                  </a:txBody>
                  <a:tcPr anchor="ctr">
                    <a:solidFill>
                      <a:srgbClr val="A16DA7"/>
                    </a:solidFill>
                  </a:tcPr>
                </a:tc>
                <a:extLst>
                  <a:ext uri="{0D108BD9-81ED-4DB2-BD59-A6C34878D82A}">
                    <a16:rowId xmlns:a16="http://schemas.microsoft.com/office/drawing/2014/main" val="1239970348"/>
                  </a:ext>
                </a:extLst>
              </a:tr>
              <a:tr h="701723">
                <a:tc>
                  <a:txBody>
                    <a:bodyPr/>
                    <a:lstStyle/>
                    <a:p>
                      <a:pPr marL="0" indent="0">
                        <a:buFont typeface="+mj-lt"/>
                        <a:buNone/>
                      </a:pPr>
                      <a:r>
                        <a:rPr lang="en-US"/>
                        <a:t>1.</a:t>
                      </a:r>
                    </a:p>
                  </a:txBody>
                  <a:tcPr/>
                </a:tc>
                <a:tc>
                  <a:txBody>
                    <a:bodyPr/>
                    <a:lstStyle/>
                    <a:p>
                      <a:r>
                        <a:rPr lang="en-US" sz="1800" kern="1200" dirty="0">
                          <a:solidFill>
                            <a:schemeClr val="dk1"/>
                          </a:solidFill>
                          <a:effectLst/>
                          <a:latin typeface="+mn-lt"/>
                          <a:ea typeface="+mn-ea"/>
                          <a:cs typeface="+mn-cs"/>
                        </a:rPr>
                        <a:t>Macroeconomic and Financial Sector Risks</a:t>
                      </a:r>
                      <a:endParaRPr lang="en-US" dirty="0"/>
                    </a:p>
                  </a:txBody>
                  <a:tcPr/>
                </a:tc>
                <a:tc>
                  <a:txBody>
                    <a:bodyPr/>
                    <a:lstStyle/>
                    <a:p>
                      <a:r>
                        <a:rPr lang="en-ID" sz="1800" kern="1200">
                          <a:solidFill>
                            <a:schemeClr val="dk1"/>
                          </a:solidFill>
                          <a:effectLst/>
                          <a:latin typeface="+mn-lt"/>
                          <a:ea typeface="+mn-ea"/>
                          <a:cs typeface="+mn-cs"/>
                        </a:rPr>
                        <a:t>PKEM – BKF </a:t>
                      </a:r>
                      <a:endParaRPr lang="en-US"/>
                    </a:p>
                  </a:txBody>
                  <a:tcPr/>
                </a:tc>
                <a:extLst>
                  <a:ext uri="{0D108BD9-81ED-4DB2-BD59-A6C34878D82A}">
                    <a16:rowId xmlns:a16="http://schemas.microsoft.com/office/drawing/2014/main" val="1981142809"/>
                  </a:ext>
                </a:extLst>
              </a:tr>
              <a:tr h="406554">
                <a:tc>
                  <a:txBody>
                    <a:bodyPr/>
                    <a:lstStyle/>
                    <a:p>
                      <a:pPr marL="0" indent="0">
                        <a:buFont typeface="+mj-lt"/>
                        <a:buNone/>
                      </a:pPr>
                      <a:r>
                        <a:rPr lang="en-US"/>
                        <a:t>2.</a:t>
                      </a:r>
                    </a:p>
                  </a:txBody>
                  <a:tcPr/>
                </a:tc>
                <a:tc>
                  <a:txBody>
                    <a:bodyPr/>
                    <a:lstStyle/>
                    <a:p>
                      <a:r>
                        <a:rPr lang="en-ID" sz="1800" kern="1200" dirty="0">
                          <a:solidFill>
                            <a:schemeClr val="dk1"/>
                          </a:solidFill>
                          <a:effectLst/>
                          <a:latin typeface="+mn-lt"/>
                          <a:ea typeface="+mn-ea"/>
                          <a:cs typeface="+mn-cs"/>
                        </a:rPr>
                        <a:t>Revenue Risk</a:t>
                      </a:r>
                      <a:endParaRPr lang="en-US" dirty="0"/>
                    </a:p>
                  </a:txBody>
                  <a:tcPr/>
                </a:tc>
                <a:tc>
                  <a:txBody>
                    <a:bodyPr/>
                    <a:lstStyle/>
                    <a:p>
                      <a:r>
                        <a:rPr lang="en-ID" sz="1800" kern="1200" dirty="0">
                          <a:solidFill>
                            <a:schemeClr val="dk1"/>
                          </a:solidFill>
                          <a:effectLst/>
                          <a:latin typeface="+mn-lt"/>
                          <a:ea typeface="+mn-ea"/>
                          <a:cs typeface="+mn-cs"/>
                        </a:rPr>
                        <a:t>PKAPBN – BKF</a:t>
                      </a:r>
                      <a:endParaRPr lang="en-US" dirty="0"/>
                    </a:p>
                  </a:txBody>
                  <a:tcPr/>
                </a:tc>
                <a:extLst>
                  <a:ext uri="{0D108BD9-81ED-4DB2-BD59-A6C34878D82A}">
                    <a16:rowId xmlns:a16="http://schemas.microsoft.com/office/drawing/2014/main" val="3268071047"/>
                  </a:ext>
                </a:extLst>
              </a:tr>
              <a:tr h="406554">
                <a:tc>
                  <a:txBody>
                    <a:bodyPr/>
                    <a:lstStyle/>
                    <a:p>
                      <a:pPr marL="0" indent="0">
                        <a:buFont typeface="+mj-lt"/>
                        <a:buNone/>
                      </a:pPr>
                      <a:r>
                        <a:rPr lang="en-US"/>
                        <a:t>3.</a:t>
                      </a:r>
                    </a:p>
                  </a:txBody>
                  <a:tcPr/>
                </a:tc>
                <a:tc>
                  <a:txBody>
                    <a:bodyPr/>
                    <a:lstStyle/>
                    <a:p>
                      <a:r>
                        <a:rPr lang="en-ID" sz="1800" kern="1200" dirty="0">
                          <a:solidFill>
                            <a:schemeClr val="dk1"/>
                          </a:solidFill>
                          <a:effectLst/>
                          <a:latin typeface="+mn-lt"/>
                          <a:ea typeface="+mn-ea"/>
                          <a:cs typeface="+mn-cs"/>
                        </a:rPr>
                        <a:t>Expenditure Risk</a:t>
                      </a:r>
                      <a:endParaRPr lang="en-US" dirty="0"/>
                    </a:p>
                  </a:txBody>
                  <a:tcPr/>
                </a:tc>
                <a:tc>
                  <a:txBody>
                    <a:bodyPr/>
                    <a:lstStyle/>
                    <a:p>
                      <a:r>
                        <a:rPr lang="en-ID" sz="1800" kern="1200">
                          <a:solidFill>
                            <a:schemeClr val="dk1"/>
                          </a:solidFill>
                          <a:effectLst/>
                          <a:latin typeface="+mn-lt"/>
                          <a:ea typeface="+mn-ea"/>
                          <a:cs typeface="+mn-cs"/>
                        </a:rPr>
                        <a:t>Dit. PAPBN – DJA </a:t>
                      </a:r>
                      <a:endParaRPr lang="en-US"/>
                    </a:p>
                  </a:txBody>
                  <a:tcPr/>
                </a:tc>
                <a:extLst>
                  <a:ext uri="{0D108BD9-81ED-4DB2-BD59-A6C34878D82A}">
                    <a16:rowId xmlns:a16="http://schemas.microsoft.com/office/drawing/2014/main" val="1274463507"/>
                  </a:ext>
                </a:extLst>
              </a:tr>
              <a:tr h="406554">
                <a:tc>
                  <a:txBody>
                    <a:bodyPr/>
                    <a:lstStyle/>
                    <a:p>
                      <a:pPr marL="0" indent="0">
                        <a:buFont typeface="+mj-lt"/>
                        <a:buNone/>
                      </a:pPr>
                      <a:r>
                        <a:rPr lang="en-US" dirty="0"/>
                        <a:t>4.</a:t>
                      </a:r>
                    </a:p>
                  </a:txBody>
                  <a:tcPr>
                    <a:solidFill>
                      <a:srgbClr val="FFFF00"/>
                    </a:solidFill>
                  </a:tcPr>
                </a:tc>
                <a:tc>
                  <a:txBody>
                    <a:bodyPr/>
                    <a:lstStyle/>
                    <a:p>
                      <a:r>
                        <a:rPr lang="en-ID" sz="1800" kern="1200" dirty="0">
                          <a:solidFill>
                            <a:schemeClr val="dk1"/>
                          </a:solidFill>
                          <a:effectLst/>
                          <a:latin typeface="+mn-lt"/>
                          <a:ea typeface="+mn-ea"/>
                          <a:cs typeface="+mn-cs"/>
                        </a:rPr>
                        <a:t>Financing and Cash Risk</a:t>
                      </a:r>
                      <a:endParaRPr lang="en-US" dirty="0"/>
                    </a:p>
                  </a:txBody>
                  <a:tcPr>
                    <a:solidFill>
                      <a:srgbClr val="FFFF00"/>
                    </a:solidFill>
                  </a:tcPr>
                </a:tc>
                <a:tc>
                  <a:txBody>
                    <a:bodyPr/>
                    <a:lstStyle/>
                    <a:p>
                      <a:r>
                        <a:rPr lang="en-ID" sz="1800" kern="1200" dirty="0" err="1">
                          <a:solidFill>
                            <a:schemeClr val="dk1"/>
                          </a:solidFill>
                          <a:effectLst/>
                          <a:latin typeface="+mn-lt"/>
                          <a:ea typeface="+mn-ea"/>
                          <a:cs typeface="+mn-cs"/>
                        </a:rPr>
                        <a:t>Dit</a:t>
                      </a:r>
                      <a:r>
                        <a:rPr lang="en-ID" sz="1800" kern="1200" dirty="0">
                          <a:solidFill>
                            <a:schemeClr val="dk1"/>
                          </a:solidFill>
                          <a:effectLst/>
                          <a:latin typeface="+mn-lt"/>
                          <a:ea typeface="+mn-ea"/>
                          <a:cs typeface="+mn-cs"/>
                        </a:rPr>
                        <a:t>. SPP – DJPPR</a:t>
                      </a:r>
                      <a:endParaRPr lang="en-US" dirty="0"/>
                    </a:p>
                  </a:txBody>
                  <a:tcPr>
                    <a:solidFill>
                      <a:srgbClr val="FFFF00"/>
                    </a:solidFill>
                  </a:tcPr>
                </a:tc>
                <a:extLst>
                  <a:ext uri="{0D108BD9-81ED-4DB2-BD59-A6C34878D82A}">
                    <a16:rowId xmlns:a16="http://schemas.microsoft.com/office/drawing/2014/main" val="397817421"/>
                  </a:ext>
                </a:extLst>
              </a:tr>
              <a:tr h="406554">
                <a:tc>
                  <a:txBody>
                    <a:bodyPr/>
                    <a:lstStyle/>
                    <a:p>
                      <a:pPr marL="0" indent="0">
                        <a:buFont typeface="+mj-lt"/>
                        <a:buNone/>
                      </a:pPr>
                      <a:r>
                        <a:rPr lang="en-US"/>
                        <a:t>5.</a:t>
                      </a:r>
                    </a:p>
                  </a:txBody>
                  <a:tcPr/>
                </a:tc>
                <a:tc>
                  <a:txBody>
                    <a:bodyPr/>
                    <a:lstStyle/>
                    <a:p>
                      <a:r>
                        <a:rPr lang="en-ID" sz="1800" kern="1200" dirty="0">
                          <a:solidFill>
                            <a:schemeClr val="dk1"/>
                          </a:solidFill>
                          <a:effectLst/>
                          <a:latin typeface="+mn-lt"/>
                          <a:ea typeface="+mn-ea"/>
                          <a:cs typeface="+mn-cs"/>
                        </a:rPr>
                        <a:t>Contingency Risk</a:t>
                      </a:r>
                      <a:endParaRPr lang="en-US" dirty="0"/>
                    </a:p>
                  </a:txBody>
                  <a:tcPr/>
                </a:tc>
                <a:tc>
                  <a:txBody>
                    <a:bodyPr/>
                    <a:lstStyle/>
                    <a:p>
                      <a:r>
                        <a:rPr lang="en-ID" sz="1800" kern="1200" dirty="0" err="1">
                          <a:solidFill>
                            <a:schemeClr val="dk1"/>
                          </a:solidFill>
                          <a:effectLst/>
                          <a:latin typeface="+mn-lt"/>
                          <a:ea typeface="+mn-ea"/>
                          <a:cs typeface="+mn-cs"/>
                        </a:rPr>
                        <a:t>Dit</a:t>
                      </a:r>
                      <a:r>
                        <a:rPr lang="en-ID" sz="1800" kern="1200" dirty="0">
                          <a:solidFill>
                            <a:schemeClr val="dk1"/>
                          </a:solidFill>
                          <a:effectLst/>
                          <a:latin typeface="+mn-lt"/>
                          <a:ea typeface="+mn-ea"/>
                          <a:cs typeface="+mn-cs"/>
                        </a:rPr>
                        <a:t>. PRKN – DJPPR</a:t>
                      </a:r>
                      <a:endParaRPr lang="en-US" dirty="0"/>
                    </a:p>
                  </a:txBody>
                  <a:tcPr/>
                </a:tc>
                <a:extLst>
                  <a:ext uri="{0D108BD9-81ED-4DB2-BD59-A6C34878D82A}">
                    <a16:rowId xmlns:a16="http://schemas.microsoft.com/office/drawing/2014/main" val="1445476800"/>
                  </a:ext>
                </a:extLst>
              </a:tr>
              <a:tr h="460270">
                <a:tc>
                  <a:txBody>
                    <a:bodyPr/>
                    <a:lstStyle/>
                    <a:p>
                      <a:pPr marL="0" indent="0">
                        <a:buFont typeface="+mj-lt"/>
                        <a:buNone/>
                      </a:pPr>
                      <a:r>
                        <a:rPr lang="en-US"/>
                        <a:t>6.</a:t>
                      </a:r>
                    </a:p>
                  </a:txBody>
                  <a:tcPr/>
                </a:tc>
                <a:tc>
                  <a:txBody>
                    <a:bodyPr/>
                    <a:lstStyle/>
                    <a:p>
                      <a:r>
                        <a:rPr lang="en-US" sz="1800" kern="1200" dirty="0">
                          <a:solidFill>
                            <a:schemeClr val="dk1"/>
                          </a:solidFill>
                          <a:effectLst/>
                          <a:latin typeface="+mn-lt"/>
                          <a:ea typeface="+mn-ea"/>
                          <a:cs typeface="+mn-cs"/>
                        </a:rPr>
                        <a:t>State-Owned Enterprises and Investment Risk</a:t>
                      </a:r>
                      <a:endParaRPr lang="en-US" dirty="0"/>
                    </a:p>
                  </a:txBody>
                  <a:tcPr/>
                </a:tc>
                <a:tc>
                  <a:txBody>
                    <a:bodyPr/>
                    <a:lstStyle/>
                    <a:p>
                      <a:r>
                        <a:rPr lang="en-ID" sz="1800" kern="1200">
                          <a:solidFill>
                            <a:schemeClr val="dk1"/>
                          </a:solidFill>
                          <a:effectLst/>
                          <a:latin typeface="+mn-lt"/>
                          <a:ea typeface="+mn-ea"/>
                          <a:cs typeface="+mn-cs"/>
                        </a:rPr>
                        <a:t>Dit. KND – DJKN</a:t>
                      </a:r>
                      <a:endParaRPr lang="en-US"/>
                    </a:p>
                  </a:txBody>
                  <a:tcPr/>
                </a:tc>
                <a:extLst>
                  <a:ext uri="{0D108BD9-81ED-4DB2-BD59-A6C34878D82A}">
                    <a16:rowId xmlns:a16="http://schemas.microsoft.com/office/drawing/2014/main" val="342835018"/>
                  </a:ext>
                </a:extLst>
              </a:tr>
              <a:tr h="701723">
                <a:tc>
                  <a:txBody>
                    <a:bodyPr/>
                    <a:lstStyle/>
                    <a:p>
                      <a:pPr marL="0" indent="0">
                        <a:buFont typeface="+mj-lt"/>
                        <a:buNone/>
                      </a:pPr>
                      <a:r>
                        <a:rPr lang="en-US"/>
                        <a:t>7.</a:t>
                      </a:r>
                    </a:p>
                  </a:txBody>
                  <a:tcPr/>
                </a:tc>
                <a:tc>
                  <a:txBody>
                    <a:bodyPr/>
                    <a:lstStyle/>
                    <a:p>
                      <a:r>
                        <a:rPr lang="en-US" sz="1800" kern="1200" dirty="0">
                          <a:solidFill>
                            <a:schemeClr val="dk1"/>
                          </a:solidFill>
                          <a:effectLst/>
                          <a:latin typeface="+mn-lt"/>
                          <a:ea typeface="+mn-ea"/>
                          <a:cs typeface="+mn-cs"/>
                        </a:rPr>
                        <a:t>Consolidated Public Sector Balance Sheet Risk</a:t>
                      </a:r>
                      <a:endParaRPr lang="en-US" dirty="0"/>
                    </a:p>
                  </a:txBody>
                  <a:tcPr/>
                </a:tc>
                <a:tc>
                  <a:txBody>
                    <a:bodyPr/>
                    <a:lstStyle/>
                    <a:p>
                      <a:r>
                        <a:rPr lang="en-ID" sz="1800" kern="1200" dirty="0" err="1">
                          <a:solidFill>
                            <a:schemeClr val="dk1"/>
                          </a:solidFill>
                          <a:effectLst/>
                          <a:latin typeface="+mn-lt"/>
                          <a:ea typeface="+mn-ea"/>
                          <a:cs typeface="+mn-cs"/>
                        </a:rPr>
                        <a:t>Dit</a:t>
                      </a:r>
                      <a:r>
                        <a:rPr lang="en-ID" sz="1800" kern="1200" dirty="0">
                          <a:solidFill>
                            <a:schemeClr val="dk1"/>
                          </a:solidFill>
                          <a:effectLst/>
                          <a:latin typeface="+mn-lt"/>
                          <a:ea typeface="+mn-ea"/>
                          <a:cs typeface="+mn-cs"/>
                        </a:rPr>
                        <a:t>. APK – DJPB</a:t>
                      </a:r>
                      <a:endParaRPr lang="en-US" dirty="0"/>
                    </a:p>
                  </a:txBody>
                  <a:tcPr/>
                </a:tc>
                <a:extLst>
                  <a:ext uri="{0D108BD9-81ED-4DB2-BD59-A6C34878D82A}">
                    <a16:rowId xmlns:a16="http://schemas.microsoft.com/office/drawing/2014/main" val="1225526821"/>
                  </a:ext>
                </a:extLst>
              </a:tr>
            </a:tbl>
          </a:graphicData>
        </a:graphic>
      </p:graphicFrame>
      <p:sp>
        <p:nvSpPr>
          <p:cNvPr id="6" name="Slide Number Placeholder 5">
            <a:extLst>
              <a:ext uri="{FF2B5EF4-FFF2-40B4-BE49-F238E27FC236}">
                <a16:creationId xmlns:a16="http://schemas.microsoft.com/office/drawing/2014/main" id="{35931899-11DE-4BF5-9EF9-347B6302E9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8D61BF-0251-45AC-A1AC-CE78113B39DD}" type="slidenum">
              <a:rPr kumimoji="0" lang="en-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27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object 56">
            <a:extLst>
              <a:ext uri="{FF2B5EF4-FFF2-40B4-BE49-F238E27FC236}">
                <a16:creationId xmlns:a16="http://schemas.microsoft.com/office/drawing/2014/main" id="{C0B91B1D-F159-4FA4-8DCC-670FEF03FAC5}"/>
              </a:ext>
            </a:extLst>
          </p:cNvPr>
          <p:cNvPicPr/>
          <p:nvPr/>
        </p:nvPicPr>
        <p:blipFill>
          <a:blip r:embed="rId2" cstate="print"/>
          <a:stretch>
            <a:fillRect/>
          </a:stretch>
        </p:blipFill>
        <p:spPr>
          <a:xfrm>
            <a:off x="9336071" y="1659064"/>
            <a:ext cx="2772594" cy="2379726"/>
          </a:xfrm>
          <a:prstGeom prst="rect">
            <a:avLst/>
          </a:prstGeom>
        </p:spPr>
      </p:pic>
      <p:sp>
        <p:nvSpPr>
          <p:cNvPr id="3" name="object 3"/>
          <p:cNvSpPr txBox="1">
            <a:spLocks noGrp="1"/>
          </p:cNvSpPr>
          <p:nvPr>
            <p:ph type="title" idx="4294967295"/>
          </p:nvPr>
        </p:nvSpPr>
        <p:spPr>
          <a:xfrm>
            <a:off x="99712" y="223553"/>
            <a:ext cx="10177386" cy="443070"/>
          </a:xfrm>
          <a:prstGeom prst="rect">
            <a:avLst/>
          </a:prstGeom>
        </p:spPr>
        <p:txBody>
          <a:bodyPr vert="horz" wrap="square" lIns="0" tIns="12065" rIns="0" bIns="0" rtlCol="0">
            <a:spAutoFit/>
          </a:bodyPr>
          <a:lstStyle/>
          <a:p>
            <a:pPr marL="12700">
              <a:lnSpc>
                <a:spcPct val="100000"/>
              </a:lnSpc>
              <a:spcBef>
                <a:spcPts val="95"/>
              </a:spcBef>
            </a:pPr>
            <a:r>
              <a:rPr lang="en-US" sz="2800" b="1" dirty="0">
                <a:latin typeface="Tahoma" panose="020B0604030504040204" pitchFamily="34" charset="0"/>
                <a:ea typeface="Tahoma" panose="020B0604030504040204" pitchFamily="34" charset="0"/>
                <a:cs typeface="Tahoma" panose="020B0604030504040204" pitchFamily="34" charset="0"/>
              </a:rPr>
              <a:t>The scope of the AKN Risk Management Working Group</a:t>
            </a:r>
            <a:endParaRPr sz="2800" b="1" dirty="0">
              <a:latin typeface="Tahoma" panose="020B0604030504040204" pitchFamily="34" charset="0"/>
              <a:ea typeface="Tahoma" panose="020B0604030504040204" pitchFamily="34" charset="0"/>
              <a:cs typeface="Tahoma" panose="020B0604030504040204" pitchFamily="34" charset="0"/>
            </a:endParaRPr>
          </a:p>
        </p:txBody>
      </p:sp>
      <p:pic>
        <p:nvPicPr>
          <p:cNvPr id="5" name="object 5"/>
          <p:cNvPicPr/>
          <p:nvPr/>
        </p:nvPicPr>
        <p:blipFill>
          <a:blip r:embed="rId3" cstate="print"/>
          <a:stretch>
            <a:fillRect/>
          </a:stretch>
        </p:blipFill>
        <p:spPr>
          <a:xfrm>
            <a:off x="64568" y="4610102"/>
            <a:ext cx="3504385" cy="2170938"/>
          </a:xfrm>
          <a:prstGeom prst="rect">
            <a:avLst/>
          </a:prstGeom>
        </p:spPr>
      </p:pic>
      <p:pic>
        <p:nvPicPr>
          <p:cNvPr id="12" name="object 12"/>
          <p:cNvPicPr/>
          <p:nvPr/>
        </p:nvPicPr>
        <p:blipFill>
          <a:blip r:embed="rId4" cstate="print"/>
          <a:stretch>
            <a:fillRect/>
          </a:stretch>
        </p:blipFill>
        <p:spPr>
          <a:xfrm>
            <a:off x="230683" y="3936491"/>
            <a:ext cx="3012186" cy="732282"/>
          </a:xfrm>
          <a:prstGeom prst="rect">
            <a:avLst/>
          </a:prstGeom>
        </p:spPr>
      </p:pic>
      <p:sp>
        <p:nvSpPr>
          <p:cNvPr id="13" name="object 13"/>
          <p:cNvSpPr txBox="1"/>
          <p:nvPr/>
        </p:nvSpPr>
        <p:spPr>
          <a:xfrm>
            <a:off x="571856" y="4009390"/>
            <a:ext cx="2334260" cy="50462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5" normalizeH="0" baseline="0" noProof="0" dirty="0">
                <a:ln>
                  <a:noFill/>
                </a:ln>
                <a:solidFill>
                  <a:srgbClr val="FFFFFF"/>
                </a:solidFill>
                <a:effectLst/>
                <a:uLnTx/>
                <a:uFillTx/>
                <a:latin typeface="Calibri"/>
                <a:ea typeface="+mn-ea"/>
                <a:cs typeface="Calibri"/>
              </a:rPr>
              <a:t>CONTINGENCY RISK WORKING GROUP</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4" name="object 14"/>
          <p:cNvPicPr/>
          <p:nvPr/>
        </p:nvPicPr>
        <p:blipFill>
          <a:blip r:embed="rId5" cstate="print"/>
          <a:stretch>
            <a:fillRect/>
          </a:stretch>
        </p:blipFill>
        <p:spPr>
          <a:xfrm>
            <a:off x="3365752" y="4614685"/>
            <a:ext cx="3504385" cy="2184654"/>
          </a:xfrm>
          <a:prstGeom prst="rect">
            <a:avLst/>
          </a:prstGeom>
        </p:spPr>
      </p:pic>
      <p:pic>
        <p:nvPicPr>
          <p:cNvPr id="21" name="object 21"/>
          <p:cNvPicPr/>
          <p:nvPr/>
        </p:nvPicPr>
        <p:blipFill>
          <a:blip r:embed="rId6" cstate="print"/>
          <a:stretch>
            <a:fillRect/>
          </a:stretch>
        </p:blipFill>
        <p:spPr>
          <a:xfrm>
            <a:off x="3388613" y="3992880"/>
            <a:ext cx="3180535" cy="779538"/>
          </a:xfrm>
          <a:prstGeom prst="rect">
            <a:avLst/>
          </a:prstGeom>
        </p:spPr>
      </p:pic>
      <p:sp>
        <p:nvSpPr>
          <p:cNvPr id="22" name="object 22"/>
          <p:cNvSpPr txBox="1"/>
          <p:nvPr/>
        </p:nvSpPr>
        <p:spPr>
          <a:xfrm>
            <a:off x="3605446" y="4065282"/>
            <a:ext cx="2800177" cy="443070"/>
          </a:xfrm>
          <a:prstGeom prst="rect">
            <a:avLst/>
          </a:prstGeom>
        </p:spPr>
        <p:txBody>
          <a:bodyPr vert="horz" wrap="square" lIns="0" tIns="12065" rIns="0" bIns="0" rtlCol="0">
            <a:spAutoFit/>
          </a:bodyPr>
          <a:lstStyle/>
          <a:p>
            <a:pPr algn="ctr"/>
            <a:r>
              <a:rPr lang="en-US" sz="1400" b="1" kern="1200" dirty="0">
                <a:solidFill>
                  <a:schemeClr val="bg1"/>
                </a:solidFill>
                <a:effectLst/>
                <a:latin typeface="+mn-lt"/>
                <a:ea typeface="+mn-ea"/>
                <a:cs typeface="+mn-cs"/>
              </a:rPr>
              <a:t>STATE-OWNED ENTERPRISES AND INVESTMENT RISK WORKING GROUP</a:t>
            </a:r>
            <a:endParaRPr lang="en-US" sz="1400" b="1" dirty="0">
              <a:solidFill>
                <a:schemeClr val="bg1"/>
              </a:solidFill>
            </a:endParaRPr>
          </a:p>
        </p:txBody>
      </p:sp>
      <p:pic>
        <p:nvPicPr>
          <p:cNvPr id="23" name="object 23"/>
          <p:cNvPicPr/>
          <p:nvPr/>
        </p:nvPicPr>
        <p:blipFill>
          <a:blip r:embed="rId7" cstate="print"/>
          <a:stretch>
            <a:fillRect/>
          </a:stretch>
        </p:blipFill>
        <p:spPr>
          <a:xfrm>
            <a:off x="6760716" y="4652124"/>
            <a:ext cx="3614166" cy="2163318"/>
          </a:xfrm>
          <a:prstGeom prst="rect">
            <a:avLst/>
          </a:prstGeom>
        </p:spPr>
      </p:pic>
      <p:pic>
        <p:nvPicPr>
          <p:cNvPr id="27" name="object 27"/>
          <p:cNvPicPr/>
          <p:nvPr/>
        </p:nvPicPr>
        <p:blipFill>
          <a:blip r:embed="rId8" cstate="print"/>
          <a:stretch>
            <a:fillRect/>
          </a:stretch>
        </p:blipFill>
        <p:spPr>
          <a:xfrm>
            <a:off x="6811388" y="3987799"/>
            <a:ext cx="3211829" cy="779526"/>
          </a:xfrm>
          <a:prstGeom prst="rect">
            <a:avLst/>
          </a:prstGeom>
        </p:spPr>
      </p:pic>
      <p:sp>
        <p:nvSpPr>
          <p:cNvPr id="28" name="object 28"/>
          <p:cNvSpPr txBox="1"/>
          <p:nvPr/>
        </p:nvSpPr>
        <p:spPr>
          <a:xfrm>
            <a:off x="6912811" y="4059173"/>
            <a:ext cx="2971092" cy="443070"/>
          </a:xfrm>
          <a:prstGeom prst="rect">
            <a:avLst/>
          </a:prstGeom>
        </p:spPr>
        <p:txBody>
          <a:bodyPr vert="horz" wrap="square" lIns="0" tIns="12065" rIns="0" bIns="0" rtlCol="0">
            <a:spAutoFit/>
          </a:bodyPr>
          <a:lstStyle/>
          <a:p>
            <a:pPr marL="12700" marR="5080" lvl="0" indent="-12700" algn="ctr" defTabSz="914400" rtl="0" eaLnBrk="1" fontAlgn="auto" latinLnBrk="0" hangingPunct="1">
              <a:lnSpc>
                <a:spcPct val="100000"/>
              </a:lnSpc>
              <a:spcBef>
                <a:spcPts val="95"/>
              </a:spcBef>
              <a:spcAft>
                <a:spcPts val="0"/>
              </a:spcAft>
              <a:buClrTx/>
              <a:buSzTx/>
              <a:buFontTx/>
              <a:buNone/>
              <a:tabLst/>
              <a:defRPr/>
            </a:pPr>
            <a:r>
              <a:rPr kumimoji="0" lang="en-US" sz="1400" b="1" i="0" u="none" strike="noStrike" kern="1200" cap="none" spc="-15" normalizeH="0" baseline="0" noProof="0" dirty="0">
                <a:ln>
                  <a:noFill/>
                </a:ln>
                <a:solidFill>
                  <a:srgbClr val="FFFFFF"/>
                </a:solidFill>
                <a:effectLst/>
                <a:uLnTx/>
                <a:uFillTx/>
                <a:latin typeface="Calibri"/>
                <a:ea typeface="+mn-ea"/>
                <a:cs typeface="Calibri"/>
              </a:rPr>
              <a:t>CONSOLIDATED PUBLIC SECTOR BALANCE SHEET RISK WORKING GROUP</a:t>
            </a:r>
          </a:p>
        </p:txBody>
      </p:sp>
      <p:pic>
        <p:nvPicPr>
          <p:cNvPr id="29" name="object 29"/>
          <p:cNvPicPr/>
          <p:nvPr/>
        </p:nvPicPr>
        <p:blipFill>
          <a:blip r:embed="rId9" cstate="print"/>
          <a:stretch>
            <a:fillRect/>
          </a:stretch>
        </p:blipFill>
        <p:spPr>
          <a:xfrm>
            <a:off x="126492" y="1731264"/>
            <a:ext cx="3268217" cy="2401062"/>
          </a:xfrm>
          <a:prstGeom prst="rect">
            <a:avLst/>
          </a:prstGeom>
        </p:spPr>
      </p:pic>
      <p:pic>
        <p:nvPicPr>
          <p:cNvPr id="37" name="object 37"/>
          <p:cNvPicPr/>
          <p:nvPr/>
        </p:nvPicPr>
        <p:blipFill>
          <a:blip r:embed="rId10" cstate="print"/>
          <a:stretch>
            <a:fillRect/>
          </a:stretch>
        </p:blipFill>
        <p:spPr>
          <a:xfrm>
            <a:off x="166115" y="1097280"/>
            <a:ext cx="2952750" cy="741426"/>
          </a:xfrm>
          <a:prstGeom prst="rect">
            <a:avLst/>
          </a:prstGeom>
        </p:spPr>
      </p:pic>
      <p:sp>
        <p:nvSpPr>
          <p:cNvPr id="38" name="object 38"/>
          <p:cNvSpPr txBox="1"/>
          <p:nvPr/>
        </p:nvSpPr>
        <p:spPr>
          <a:xfrm>
            <a:off x="372554" y="1120957"/>
            <a:ext cx="2597785" cy="65915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400" b="1" i="0" u="none" strike="noStrike" kern="1200" cap="none" spc="-10" normalizeH="0" baseline="0" noProof="0" dirty="0">
                <a:ln>
                  <a:noFill/>
                </a:ln>
                <a:solidFill>
                  <a:srgbClr val="FFFFFF"/>
                </a:solidFill>
                <a:effectLst/>
                <a:uLnTx/>
                <a:uFillTx/>
                <a:latin typeface="Calibri"/>
                <a:ea typeface="+mn-ea"/>
                <a:cs typeface="Calibri"/>
              </a:rPr>
              <a:t>THE MACROECONOMIC AND FINANCIAL SECTOR RISK WORKING GROUP</a:t>
            </a:r>
            <a:endParaRPr kumimoji="0" lang="en-ID" sz="1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0" name="object 40"/>
          <p:cNvPicPr/>
          <p:nvPr/>
        </p:nvPicPr>
        <p:blipFill>
          <a:blip r:embed="rId11" cstate="print"/>
          <a:stretch>
            <a:fillRect/>
          </a:stretch>
        </p:blipFill>
        <p:spPr>
          <a:xfrm>
            <a:off x="3230879" y="1746504"/>
            <a:ext cx="3228844" cy="2355342"/>
          </a:xfrm>
          <a:prstGeom prst="rect">
            <a:avLst/>
          </a:prstGeom>
        </p:spPr>
      </p:pic>
      <p:pic>
        <p:nvPicPr>
          <p:cNvPr id="48" name="object 48"/>
          <p:cNvPicPr/>
          <p:nvPr/>
        </p:nvPicPr>
        <p:blipFill>
          <a:blip r:embed="rId12" cstate="print"/>
          <a:stretch>
            <a:fillRect/>
          </a:stretch>
        </p:blipFill>
        <p:spPr>
          <a:xfrm>
            <a:off x="3268979" y="1098803"/>
            <a:ext cx="2827021" cy="732282"/>
          </a:xfrm>
          <a:prstGeom prst="rect">
            <a:avLst/>
          </a:prstGeom>
        </p:spPr>
      </p:pic>
      <p:sp>
        <p:nvSpPr>
          <p:cNvPr id="49" name="object 49"/>
          <p:cNvSpPr txBox="1"/>
          <p:nvPr/>
        </p:nvSpPr>
        <p:spPr>
          <a:xfrm>
            <a:off x="3428382" y="1194193"/>
            <a:ext cx="2703431" cy="504625"/>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5" normalizeH="0" baseline="0" noProof="0" dirty="0">
                <a:ln>
                  <a:noFill/>
                </a:ln>
                <a:solidFill>
                  <a:srgbClr val="FFFFFF"/>
                </a:solidFill>
                <a:effectLst/>
                <a:uLnTx/>
                <a:uFillTx/>
                <a:latin typeface="Calibri"/>
                <a:ea typeface="+mn-ea"/>
                <a:cs typeface="Calibri"/>
              </a:rPr>
              <a:t>REVENUE RISK WORKING GROUP</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50" name="object 50"/>
          <p:cNvPicPr/>
          <p:nvPr/>
        </p:nvPicPr>
        <p:blipFill>
          <a:blip r:embed="rId13" cstate="print"/>
          <a:stretch>
            <a:fillRect/>
          </a:stretch>
        </p:blipFill>
        <p:spPr>
          <a:xfrm>
            <a:off x="6197728" y="1760219"/>
            <a:ext cx="3344417" cy="2314194"/>
          </a:xfrm>
          <a:prstGeom prst="rect">
            <a:avLst/>
          </a:prstGeom>
        </p:spPr>
      </p:pic>
      <p:pic>
        <p:nvPicPr>
          <p:cNvPr id="54" name="object 54"/>
          <p:cNvPicPr/>
          <p:nvPr/>
        </p:nvPicPr>
        <p:blipFill>
          <a:blip r:embed="rId14" cstate="print"/>
          <a:stretch>
            <a:fillRect/>
          </a:stretch>
        </p:blipFill>
        <p:spPr>
          <a:xfrm>
            <a:off x="6237731" y="1097267"/>
            <a:ext cx="2951226" cy="730770"/>
          </a:xfrm>
          <a:prstGeom prst="rect">
            <a:avLst/>
          </a:prstGeom>
        </p:spPr>
      </p:pic>
      <p:sp>
        <p:nvSpPr>
          <p:cNvPr id="55" name="object 55"/>
          <p:cNvSpPr txBox="1"/>
          <p:nvPr/>
        </p:nvSpPr>
        <p:spPr>
          <a:xfrm>
            <a:off x="6734961" y="1161969"/>
            <a:ext cx="1962150" cy="504625"/>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5" normalizeH="0" baseline="0" noProof="0" dirty="0">
                <a:ln>
                  <a:noFill/>
                </a:ln>
                <a:solidFill>
                  <a:srgbClr val="FFFFFF"/>
                </a:solidFill>
                <a:effectLst/>
                <a:uLnTx/>
                <a:uFillTx/>
                <a:latin typeface="Calibri"/>
                <a:ea typeface="+mn-ea"/>
                <a:cs typeface="Calibri"/>
              </a:rPr>
              <a:t>EXPENDITURE RISK WORKING GROUP</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8" name="object 58"/>
          <p:cNvSpPr txBox="1"/>
          <p:nvPr/>
        </p:nvSpPr>
        <p:spPr>
          <a:xfrm>
            <a:off x="9459920" y="1901003"/>
            <a:ext cx="2432460" cy="1490793"/>
          </a:xfrm>
          <a:prstGeom prst="rect">
            <a:avLst/>
          </a:prstGeom>
        </p:spPr>
        <p:txBody>
          <a:bodyPr vert="horz" wrap="square" lIns="0" tIns="13335" rIns="0" bIns="0" rtlCol="0">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lang="en-US" sz="1600" b="0" i="0" u="none" strike="noStrike" kern="1200" cap="none" spc="5" normalizeH="0" baseline="0" noProof="0" dirty="0">
                <a:ln>
                  <a:noFill/>
                </a:ln>
                <a:solidFill>
                  <a:prstClr val="black"/>
                </a:solidFill>
                <a:effectLst/>
                <a:uLnTx/>
                <a:uFillTx/>
                <a:latin typeface="Calibri" panose="020F0502020204030204"/>
                <a:ea typeface="+mn-ea"/>
                <a:cs typeface="Calibri"/>
              </a:rPr>
              <a:t>The risk that arises from changes in macroeconomic conditions that affect the financing structure and risks related to cash flow management.</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61" name="object 61"/>
          <p:cNvPicPr/>
          <p:nvPr/>
        </p:nvPicPr>
        <p:blipFill>
          <a:blip r:embed="rId15" cstate="print"/>
          <a:stretch>
            <a:fillRect/>
          </a:stretch>
        </p:blipFill>
        <p:spPr>
          <a:xfrm>
            <a:off x="9363432" y="1073553"/>
            <a:ext cx="2579117" cy="742962"/>
          </a:xfrm>
          <a:prstGeom prst="rect">
            <a:avLst/>
          </a:prstGeom>
        </p:spPr>
      </p:pic>
      <p:sp>
        <p:nvSpPr>
          <p:cNvPr id="62" name="object 62"/>
          <p:cNvSpPr txBox="1"/>
          <p:nvPr/>
        </p:nvSpPr>
        <p:spPr>
          <a:xfrm>
            <a:off x="9805238" y="1152366"/>
            <a:ext cx="1836420" cy="474489"/>
          </a:xfrm>
          <a:prstGeom prst="rect">
            <a:avLst/>
          </a:prstGeom>
        </p:spPr>
        <p:txBody>
          <a:bodyPr vert="horz" wrap="square" lIns="0" tIns="12700" rIns="0" bIns="0" rtlCol="0">
            <a:spAutoFit/>
          </a:bodyPr>
          <a:lstStyle/>
          <a:p>
            <a:pPr marL="12700" marR="5080" lvl="0" indent="-12700" algn="ctr" defTabSz="914400" rtl="0" eaLnBrk="1" fontAlgn="auto" latinLnBrk="0" hangingPunct="1">
              <a:lnSpc>
                <a:spcPct val="100000"/>
              </a:lnSpc>
              <a:spcBef>
                <a:spcPts val="100"/>
              </a:spcBef>
              <a:spcAft>
                <a:spcPts val="0"/>
              </a:spcAft>
              <a:buClrTx/>
              <a:buSzTx/>
              <a:buFontTx/>
              <a:buNone/>
              <a:tabLst/>
              <a:defRPr/>
            </a:pPr>
            <a:r>
              <a:rPr kumimoji="0" lang="en-US" sz="1500" b="1" i="0" u="none" strike="noStrike" kern="1200" cap="none" spc="-10" normalizeH="0" baseline="0" noProof="0" dirty="0">
                <a:ln>
                  <a:noFill/>
                </a:ln>
                <a:solidFill>
                  <a:srgbClr val="FFFFFF"/>
                </a:solidFill>
                <a:effectLst/>
                <a:uLnTx/>
                <a:uFillTx/>
                <a:latin typeface="Calibri"/>
                <a:ea typeface="+mn-ea"/>
                <a:cs typeface="Calibri"/>
              </a:rPr>
              <a:t>FINANCING AND CASH RISK WORKING GROUP</a:t>
            </a: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5" name="Rectangle 64">
            <a:extLst>
              <a:ext uri="{FF2B5EF4-FFF2-40B4-BE49-F238E27FC236}">
                <a16:creationId xmlns:a16="http://schemas.microsoft.com/office/drawing/2014/main" id="{35403E71-A3DA-47BD-A90F-72A647E2AF83}"/>
              </a:ext>
            </a:extLst>
          </p:cNvPr>
          <p:cNvSpPr/>
          <p:nvPr/>
        </p:nvSpPr>
        <p:spPr>
          <a:xfrm>
            <a:off x="9336071" y="846264"/>
            <a:ext cx="2666676" cy="299669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18350250-A9C3-4FB5-872F-E52EE7C41A3F}"/>
              </a:ext>
            </a:extLst>
          </p:cNvPr>
          <p:cNvSpPr/>
          <p:nvPr/>
        </p:nvSpPr>
        <p:spPr>
          <a:xfrm>
            <a:off x="10374882" y="5948375"/>
            <a:ext cx="1753049"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5" normalizeH="0" baseline="0" noProof="0" dirty="0" err="1">
                <a:ln>
                  <a:noFill/>
                </a:ln>
                <a:solidFill>
                  <a:prstClr val="black"/>
                </a:solidFill>
                <a:effectLst/>
                <a:uLnTx/>
                <a:uFillTx/>
                <a:latin typeface="Calibri" panose="020F0502020204030204"/>
                <a:ea typeface="+mn-ea"/>
                <a:cs typeface="Calibri"/>
              </a:rPr>
              <a:t>Sumber</a:t>
            </a:r>
            <a:r>
              <a:rPr kumimoji="0" lang="en-US" sz="1100" b="0" i="0" u="none" strike="noStrike" kern="1200" cap="none" spc="-5" normalizeH="0" baseline="0" noProof="0" dirty="0">
                <a:ln>
                  <a:noFill/>
                </a:ln>
                <a:solidFill>
                  <a:prstClr val="black"/>
                </a:solidFill>
                <a:effectLst/>
                <a:uLnTx/>
                <a:uFillTx/>
                <a:latin typeface="Calibri" panose="020F0502020204030204"/>
                <a:ea typeface="+mn-ea"/>
                <a:cs typeface="Calibri"/>
              </a:rPr>
              <a:t> :</a:t>
            </a:r>
            <a:endParaRPr kumimoji="0" lang="en-ID" sz="1100" b="0" i="0" u="none" strike="noStrike" kern="1200" cap="none" spc="-5"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5" normalizeH="0" baseline="0" noProof="0" dirty="0">
                <a:ln>
                  <a:noFill/>
                </a:ln>
                <a:solidFill>
                  <a:prstClr val="black"/>
                </a:solidFill>
                <a:effectLst/>
                <a:uLnTx/>
                <a:uFillTx/>
                <a:latin typeface="Calibri" panose="020F0502020204030204"/>
                <a:ea typeface="+mn-ea"/>
                <a:cs typeface="Calibri"/>
              </a:rPr>
              <a:t>KMK no.839/KM.1/2022</a:t>
            </a:r>
            <a:endParaRPr kumimoji="0" lang="en-ID"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0B0239A-D32B-4808-8D74-535BCEC5C7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8D61BF-0251-45AC-A1AC-CE78113B39DD}" type="slidenum">
              <a:rPr kumimoji="0" lang="en-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DB48252F-CAFC-4CC9-84C7-101D74ACC031}"/>
              </a:ext>
            </a:extLst>
          </p:cNvPr>
          <p:cNvSpPr txBox="1"/>
          <p:nvPr/>
        </p:nvSpPr>
        <p:spPr>
          <a:xfrm>
            <a:off x="299620" y="1965916"/>
            <a:ext cx="2670719" cy="1600438"/>
          </a:xfrm>
          <a:prstGeom prst="rect">
            <a:avLst/>
          </a:prstGeom>
          <a:noFill/>
        </p:spPr>
        <p:txBody>
          <a:bodyPr wrap="square">
            <a:spAutoFit/>
          </a:bodyPr>
          <a:lstStyle/>
          <a:p>
            <a:r>
              <a:rPr lang="en-US" sz="1400" b="0" i="0" dirty="0">
                <a:solidFill>
                  <a:schemeClr val="bg1"/>
                </a:solidFill>
                <a:effectLst/>
                <a:latin typeface="-apple-system"/>
              </a:rPr>
              <a:t>The risks arising from changes in macroeconomic and financial sector fundamental indicators that affect domestic economic conditions, resulting in changes in fiscal projections in the state budget (APBN).</a:t>
            </a:r>
            <a:endParaRPr lang="en-ID" sz="1400" dirty="0">
              <a:solidFill>
                <a:schemeClr val="bg1"/>
              </a:solidFill>
            </a:endParaRPr>
          </a:p>
        </p:txBody>
      </p:sp>
      <p:sp>
        <p:nvSpPr>
          <p:cNvPr id="67" name="TextBox 66">
            <a:extLst>
              <a:ext uri="{FF2B5EF4-FFF2-40B4-BE49-F238E27FC236}">
                <a16:creationId xmlns:a16="http://schemas.microsoft.com/office/drawing/2014/main" id="{D1D26424-7C33-4402-A077-C5C919D6906D}"/>
              </a:ext>
            </a:extLst>
          </p:cNvPr>
          <p:cNvSpPr txBox="1"/>
          <p:nvPr/>
        </p:nvSpPr>
        <p:spPr>
          <a:xfrm>
            <a:off x="3272707" y="1933832"/>
            <a:ext cx="2802019" cy="1815882"/>
          </a:xfrm>
          <a:prstGeom prst="rect">
            <a:avLst/>
          </a:prstGeom>
          <a:noFill/>
        </p:spPr>
        <p:txBody>
          <a:bodyPr wrap="square">
            <a:spAutoFit/>
          </a:bodyPr>
          <a:lstStyle/>
          <a:p>
            <a:pPr algn="just"/>
            <a:r>
              <a:rPr lang="en-US" sz="1600" b="0" i="0" dirty="0">
                <a:solidFill>
                  <a:srgbClr val="24292F"/>
                </a:solidFill>
                <a:effectLst/>
                <a:latin typeface="-apple-system"/>
              </a:rPr>
              <a:t>The risk that arises from deviations between the target and projections of state revenue, which consist of tax revenue, customs and excise revenue, and non-tax state revenue.</a:t>
            </a:r>
            <a:endParaRPr lang="en-ID" sz="1600" dirty="0"/>
          </a:p>
        </p:txBody>
      </p:sp>
      <p:sp>
        <p:nvSpPr>
          <p:cNvPr id="68" name="TextBox 67">
            <a:extLst>
              <a:ext uri="{FF2B5EF4-FFF2-40B4-BE49-F238E27FC236}">
                <a16:creationId xmlns:a16="http://schemas.microsoft.com/office/drawing/2014/main" id="{68741A9B-1EF8-4D6C-96A5-2456812EE1B8}"/>
              </a:ext>
            </a:extLst>
          </p:cNvPr>
          <p:cNvSpPr txBox="1"/>
          <p:nvPr/>
        </p:nvSpPr>
        <p:spPr>
          <a:xfrm>
            <a:off x="6362039" y="1955785"/>
            <a:ext cx="2772594" cy="1077218"/>
          </a:xfrm>
          <a:prstGeom prst="rect">
            <a:avLst/>
          </a:prstGeom>
          <a:noFill/>
        </p:spPr>
        <p:txBody>
          <a:bodyPr wrap="square">
            <a:spAutoFit/>
          </a:bodyPr>
          <a:lstStyle/>
          <a:p>
            <a:pPr algn="just"/>
            <a:r>
              <a:rPr lang="en-US" sz="1600" b="0" i="0" dirty="0">
                <a:solidFill>
                  <a:srgbClr val="24292F"/>
                </a:solidFill>
                <a:effectLst/>
                <a:latin typeface="-apple-system"/>
              </a:rPr>
              <a:t>The risk that arises from the decision-making process that impacts additional burden or state spending.</a:t>
            </a:r>
            <a:endParaRPr lang="en-ID" sz="1600" dirty="0"/>
          </a:p>
        </p:txBody>
      </p:sp>
      <p:sp>
        <p:nvSpPr>
          <p:cNvPr id="69" name="TextBox 68">
            <a:extLst>
              <a:ext uri="{FF2B5EF4-FFF2-40B4-BE49-F238E27FC236}">
                <a16:creationId xmlns:a16="http://schemas.microsoft.com/office/drawing/2014/main" id="{4152EDC1-B168-4CC3-B86C-50CD3DEA1B26}"/>
              </a:ext>
            </a:extLst>
          </p:cNvPr>
          <p:cNvSpPr txBox="1"/>
          <p:nvPr/>
        </p:nvSpPr>
        <p:spPr>
          <a:xfrm>
            <a:off x="28075" y="4742346"/>
            <a:ext cx="3185785" cy="1477328"/>
          </a:xfrm>
          <a:prstGeom prst="rect">
            <a:avLst/>
          </a:prstGeom>
          <a:noFill/>
        </p:spPr>
        <p:txBody>
          <a:bodyPr wrap="square">
            <a:spAutoFit/>
          </a:bodyPr>
          <a:lstStyle/>
          <a:p>
            <a:pPr algn="just"/>
            <a:r>
              <a:rPr lang="en-US" sz="1500" b="0" i="0" dirty="0">
                <a:solidFill>
                  <a:srgbClr val="24292F"/>
                </a:solidFill>
                <a:effectLst/>
                <a:latin typeface="-apple-system"/>
              </a:rPr>
              <a:t>The risk that arises from the obligation of agreements or regulations that have the potential to become the government's liabilities if the risk factors or circumstances that trigger them occur.</a:t>
            </a:r>
            <a:endParaRPr lang="en-ID" sz="1500" dirty="0"/>
          </a:p>
        </p:txBody>
      </p:sp>
      <p:sp>
        <p:nvSpPr>
          <p:cNvPr id="70" name="TextBox 69">
            <a:extLst>
              <a:ext uri="{FF2B5EF4-FFF2-40B4-BE49-F238E27FC236}">
                <a16:creationId xmlns:a16="http://schemas.microsoft.com/office/drawing/2014/main" id="{40012C82-B58B-4F7A-BC26-77522618048B}"/>
              </a:ext>
            </a:extLst>
          </p:cNvPr>
          <p:cNvSpPr txBox="1"/>
          <p:nvPr/>
        </p:nvSpPr>
        <p:spPr>
          <a:xfrm>
            <a:off x="3532751" y="4783834"/>
            <a:ext cx="2929640" cy="1477328"/>
          </a:xfrm>
          <a:prstGeom prst="rect">
            <a:avLst/>
          </a:prstGeom>
          <a:noFill/>
        </p:spPr>
        <p:txBody>
          <a:bodyPr wrap="square">
            <a:spAutoFit/>
          </a:bodyPr>
          <a:lstStyle/>
          <a:p>
            <a:pPr algn="just"/>
            <a:r>
              <a:rPr lang="en-US" sz="1500" b="0" i="0" dirty="0">
                <a:solidFill>
                  <a:srgbClr val="24292F"/>
                </a:solidFill>
                <a:effectLst/>
                <a:latin typeface="-apple-system"/>
              </a:rPr>
              <a:t>The risks arising from the financial condition of state-owned enterprises (BUMN) that require government support, as well as risks arising from government investment decisions.</a:t>
            </a:r>
            <a:endParaRPr lang="en-ID" sz="1500" dirty="0"/>
          </a:p>
        </p:txBody>
      </p:sp>
      <p:sp>
        <p:nvSpPr>
          <p:cNvPr id="72" name="TextBox 71">
            <a:extLst>
              <a:ext uri="{FF2B5EF4-FFF2-40B4-BE49-F238E27FC236}">
                <a16:creationId xmlns:a16="http://schemas.microsoft.com/office/drawing/2014/main" id="{BB347BA7-2924-4096-AD9F-C637B8B9161A}"/>
              </a:ext>
            </a:extLst>
          </p:cNvPr>
          <p:cNvSpPr txBox="1"/>
          <p:nvPr/>
        </p:nvSpPr>
        <p:spPr>
          <a:xfrm>
            <a:off x="6760716" y="4768626"/>
            <a:ext cx="3180535" cy="1477328"/>
          </a:xfrm>
          <a:prstGeom prst="rect">
            <a:avLst/>
          </a:prstGeom>
          <a:noFill/>
        </p:spPr>
        <p:txBody>
          <a:bodyPr wrap="square" lIns="91440" tIns="45720" rIns="91440" bIns="45720" anchor="t">
            <a:spAutoFit/>
          </a:bodyPr>
          <a:lstStyle/>
          <a:p>
            <a:pPr algn="just"/>
            <a:r>
              <a:rPr lang="en-US" sz="1500" b="0" i="0" dirty="0">
                <a:solidFill>
                  <a:srgbClr val="24292F"/>
                </a:solidFill>
                <a:effectLst/>
                <a:latin typeface="-apple-system"/>
              </a:rPr>
              <a:t>The risk to public assets and liabilities at the national level that is triggered by policy changes or economic condition, and has the potential to disrupt the continuity of the country's finances.</a:t>
            </a:r>
            <a:endParaRPr lang="en-ID"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5AD0-7C9A-4F3B-91EE-F6E9C80064C8}"/>
              </a:ext>
            </a:extLst>
          </p:cNvPr>
          <p:cNvSpPr>
            <a:spLocks noGrp="1"/>
          </p:cNvSpPr>
          <p:nvPr>
            <p:ph type="title"/>
          </p:nvPr>
        </p:nvSpPr>
        <p:spPr/>
        <p:txBody>
          <a:bodyPr/>
          <a:lstStyle/>
          <a:p>
            <a:r>
              <a:rPr lang="en-US" dirty="0"/>
              <a:t>Work Procedures</a:t>
            </a:r>
            <a:endParaRPr lang="en-ID" dirty="0"/>
          </a:p>
        </p:txBody>
      </p:sp>
      <p:sp>
        <p:nvSpPr>
          <p:cNvPr id="3" name="Slide Number Placeholder 2">
            <a:extLst>
              <a:ext uri="{FF2B5EF4-FFF2-40B4-BE49-F238E27FC236}">
                <a16:creationId xmlns:a16="http://schemas.microsoft.com/office/drawing/2014/main" id="{97AE08BB-E1E9-4D10-B9FB-79E129F40CFD}"/>
              </a:ext>
            </a:extLst>
          </p:cNvPr>
          <p:cNvSpPr>
            <a:spLocks noGrp="1"/>
          </p:cNvSpPr>
          <p:nvPr>
            <p:ph type="sldNum" sz="quarter" idx="12"/>
          </p:nvPr>
        </p:nvSpPr>
        <p:spPr>
          <a:xfrm>
            <a:off x="11627471" y="6229040"/>
            <a:ext cx="519509" cy="229000"/>
          </a:xfrm>
        </p:spPr>
        <p:txBody>
          <a:bodyPr/>
          <a:lstStyle/>
          <a:p>
            <a:fld id="{C67A9826-C85A-43BB-9A4D-2C608D6018A0}" type="slidenum">
              <a:rPr lang="en-US" b="1" smtClean="0"/>
              <a:pPr/>
              <a:t>6</a:t>
            </a:fld>
            <a:endParaRPr lang="en-US" b="1" dirty="0"/>
          </a:p>
        </p:txBody>
      </p:sp>
      <p:grpSp>
        <p:nvGrpSpPr>
          <p:cNvPr id="23" name="Group 22">
            <a:extLst>
              <a:ext uri="{FF2B5EF4-FFF2-40B4-BE49-F238E27FC236}">
                <a16:creationId xmlns:a16="http://schemas.microsoft.com/office/drawing/2014/main" id="{5040F435-80F4-4816-9A28-90A5DB2DE9A8}"/>
              </a:ext>
            </a:extLst>
          </p:cNvPr>
          <p:cNvGrpSpPr/>
          <p:nvPr/>
        </p:nvGrpSpPr>
        <p:grpSpPr>
          <a:xfrm>
            <a:off x="177560" y="5150866"/>
            <a:ext cx="11914909" cy="1349530"/>
            <a:chOff x="471433" y="4527679"/>
            <a:chExt cx="11592501" cy="1470938"/>
          </a:xfrm>
        </p:grpSpPr>
        <p:sp>
          <p:nvSpPr>
            <p:cNvPr id="24" name="Rectangle 23">
              <a:extLst>
                <a:ext uri="{FF2B5EF4-FFF2-40B4-BE49-F238E27FC236}">
                  <a16:creationId xmlns:a16="http://schemas.microsoft.com/office/drawing/2014/main" id="{94157B1B-67A1-4F4B-A159-7E8193920DDF}"/>
                </a:ext>
              </a:extLst>
            </p:cNvPr>
            <p:cNvSpPr/>
            <p:nvPr/>
          </p:nvSpPr>
          <p:spPr>
            <a:xfrm>
              <a:off x="471433" y="4527679"/>
              <a:ext cx="11592501" cy="1470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AGREGATION</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Sec. I dan Sec. II coordinate and consolidate to prepare the concept of Risk Document which consists of:</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Implementation Committee conducts a discussion on the Risk Document that has been consolidated by the Sec I and Sec II.</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Executive Committee/Minister of Finance approves and sets the Risk Document.</a:t>
              </a:r>
            </a:p>
          </p:txBody>
        </p:sp>
        <p:grpSp>
          <p:nvGrpSpPr>
            <p:cNvPr id="25" name="Group 24">
              <a:extLst>
                <a:ext uri="{FF2B5EF4-FFF2-40B4-BE49-F238E27FC236}">
                  <a16:creationId xmlns:a16="http://schemas.microsoft.com/office/drawing/2014/main" id="{7562948C-38A7-4EF1-93FC-2CA059432276}"/>
                </a:ext>
              </a:extLst>
            </p:cNvPr>
            <p:cNvGrpSpPr/>
            <p:nvPr/>
          </p:nvGrpSpPr>
          <p:grpSpPr>
            <a:xfrm>
              <a:off x="1237892" y="5021736"/>
              <a:ext cx="8549319" cy="349861"/>
              <a:chOff x="1237892" y="4924754"/>
              <a:chExt cx="8549319" cy="349861"/>
            </a:xfrm>
          </p:grpSpPr>
          <p:sp>
            <p:nvSpPr>
              <p:cNvPr id="26" name="TextBox 25">
                <a:extLst>
                  <a:ext uri="{FF2B5EF4-FFF2-40B4-BE49-F238E27FC236}">
                    <a16:creationId xmlns:a16="http://schemas.microsoft.com/office/drawing/2014/main" id="{D892744D-EF19-4CD9-8E05-EE109D1F151E}"/>
                  </a:ext>
                </a:extLst>
              </p:cNvPr>
              <p:cNvSpPr txBox="1"/>
              <p:nvPr/>
            </p:nvSpPr>
            <p:spPr>
              <a:xfrm>
                <a:off x="1237892" y="4939149"/>
                <a:ext cx="2475059" cy="3354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Risk Profile</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46B1ECA-A763-4835-9C3E-9E7FE8B9583B}"/>
                  </a:ext>
                </a:extLst>
              </p:cNvPr>
              <p:cNvSpPr txBox="1"/>
              <p:nvPr/>
            </p:nvSpPr>
            <p:spPr>
              <a:xfrm>
                <a:off x="3608751" y="4931950"/>
                <a:ext cx="2475059" cy="3354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Risk Monitoring Report</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26C0A9F-5E51-4199-801D-5CB730DBFB81}"/>
                  </a:ext>
                </a:extLst>
              </p:cNvPr>
              <p:cNvSpPr txBox="1"/>
              <p:nvPr/>
            </p:nvSpPr>
            <p:spPr>
              <a:xfrm>
                <a:off x="6205130" y="4924754"/>
                <a:ext cx="3582081" cy="3354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Risk Management Operational Policies</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37" name="Group 36">
            <a:extLst>
              <a:ext uri="{FF2B5EF4-FFF2-40B4-BE49-F238E27FC236}">
                <a16:creationId xmlns:a16="http://schemas.microsoft.com/office/drawing/2014/main" id="{82693ADF-B384-465E-8DA0-4878ABF04596}"/>
              </a:ext>
            </a:extLst>
          </p:cNvPr>
          <p:cNvGrpSpPr/>
          <p:nvPr/>
        </p:nvGrpSpPr>
        <p:grpSpPr>
          <a:xfrm>
            <a:off x="170780" y="1431805"/>
            <a:ext cx="6024953" cy="3441967"/>
            <a:chOff x="358551" y="1022444"/>
            <a:chExt cx="5821526" cy="3441967"/>
          </a:xfrm>
        </p:grpSpPr>
        <p:sp>
          <p:nvSpPr>
            <p:cNvPr id="40" name="TextBox 39">
              <a:extLst>
                <a:ext uri="{FF2B5EF4-FFF2-40B4-BE49-F238E27FC236}">
                  <a16:creationId xmlns:a16="http://schemas.microsoft.com/office/drawing/2014/main" id="{76DB9718-213D-43A7-AD3C-AD6714F5B44E}"/>
                </a:ext>
              </a:extLst>
            </p:cNvPr>
            <p:cNvSpPr txBox="1"/>
            <p:nvPr/>
          </p:nvSpPr>
          <p:spPr>
            <a:xfrm>
              <a:off x="2424646" y="1022444"/>
              <a:ext cx="1734052" cy="307777"/>
            </a:xfrm>
            <a:prstGeom prst="rect">
              <a:avLst/>
            </a:prstGeom>
            <a:solidFill>
              <a:srgbClr val="FFC000"/>
            </a:solidFill>
            <a:ln>
              <a:no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Executive Committee</a:t>
              </a:r>
            </a:p>
          </p:txBody>
        </p:sp>
        <p:sp>
          <p:nvSpPr>
            <p:cNvPr id="41" name="Rectangle: Rounded Corners 40">
              <a:extLst>
                <a:ext uri="{FF2B5EF4-FFF2-40B4-BE49-F238E27FC236}">
                  <a16:creationId xmlns:a16="http://schemas.microsoft.com/office/drawing/2014/main" id="{F8590B48-B360-486E-AE92-CD40D747E388}"/>
                </a:ext>
              </a:extLst>
            </p:cNvPr>
            <p:cNvSpPr/>
            <p:nvPr/>
          </p:nvSpPr>
          <p:spPr>
            <a:xfrm>
              <a:off x="1416749" y="1712658"/>
              <a:ext cx="1557679" cy="5126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Implementation Committee</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910084AE-E21F-4D5C-B620-BE1CDBE75B57}"/>
                </a:ext>
              </a:extLst>
            </p:cNvPr>
            <p:cNvSpPr/>
            <p:nvPr/>
          </p:nvSpPr>
          <p:spPr>
            <a:xfrm>
              <a:off x="4094264" y="1743484"/>
              <a:ext cx="1077039" cy="4770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RMU</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One</a:t>
              </a:r>
              <a:endParaRPr kumimoji="0" lang="en-ID"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DEF259-ECA2-4EF9-86D9-5FEEDBB21389}"/>
                </a:ext>
              </a:extLst>
            </p:cNvPr>
            <p:cNvSpPr/>
            <p:nvPr/>
          </p:nvSpPr>
          <p:spPr>
            <a:xfrm>
              <a:off x="4489938" y="1064982"/>
              <a:ext cx="184731" cy="307777"/>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6BAD25DD-507F-41F5-A3F3-CE4702E269A9}"/>
                </a:ext>
              </a:extLst>
            </p:cNvPr>
            <p:cNvSpPr/>
            <p:nvPr/>
          </p:nvSpPr>
          <p:spPr>
            <a:xfrm>
              <a:off x="3732015" y="2624149"/>
              <a:ext cx="858588" cy="5126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ALCO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Secretary</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B9BDB83A-D225-4F44-B543-0A7BC26547E0}"/>
                </a:ext>
              </a:extLst>
            </p:cNvPr>
            <p:cNvSpPr/>
            <p:nvPr/>
          </p:nvSpPr>
          <p:spPr>
            <a:xfrm>
              <a:off x="5171303" y="2624149"/>
              <a:ext cx="991014" cy="5126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RMU Two </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A6EC4533-0B9B-4F08-B8BD-6F34AF0A14E6}"/>
                </a:ext>
              </a:extLst>
            </p:cNvPr>
            <p:cNvSpPr/>
            <p:nvPr/>
          </p:nvSpPr>
          <p:spPr>
            <a:xfrm>
              <a:off x="523828" y="2624149"/>
              <a:ext cx="1077039" cy="5126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Secretary II</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68C6391A-E6BD-4073-8430-A92C74664707}"/>
                </a:ext>
              </a:extLst>
            </p:cNvPr>
            <p:cNvSpPr/>
            <p:nvPr/>
          </p:nvSpPr>
          <p:spPr>
            <a:xfrm>
              <a:off x="2232011" y="2624149"/>
              <a:ext cx="850178" cy="51261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Working Group</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6935A61B-F9EF-4ACD-A4E7-62FF75177959}"/>
                </a:ext>
              </a:extLst>
            </p:cNvPr>
            <p:cNvSpPr/>
            <p:nvPr/>
          </p:nvSpPr>
          <p:spPr>
            <a:xfrm>
              <a:off x="358551" y="3448748"/>
              <a:ext cx="5821526" cy="1015663"/>
            </a:xfrm>
            <a:prstGeom prst="rect">
              <a:avLst/>
            </a:prstGeom>
            <a:ln>
              <a:solidFill>
                <a:schemeClr val="tx1"/>
              </a:solidFill>
              <a:prstDash val="dashDot"/>
            </a:ln>
          </p:spPr>
          <p:txBody>
            <a:bodyPr wrap="square">
              <a:spAutoFit/>
            </a:bodyPr>
            <a:lstStyle/>
            <a:p>
              <a:pPr marL="179388" marR="0" lvl="0" indent="-179388"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Coordination in following up on the results of risk identification is carried out based on the risk taxonomy</a:t>
              </a:r>
            </a:p>
            <a:p>
              <a:pPr marL="179388" marR="0" lvl="0" indent="-179388"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Joint discussions in the AKN Risk Working Group</a:t>
              </a:r>
            </a:p>
            <a:p>
              <a:pPr marL="179388" marR="0" lvl="0" indent="-179388"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results of the discussion in the form of recommendations are submitted to implementation committee to obtain direction/approval from the Executive Committee</a:t>
              </a:r>
            </a:p>
          </p:txBody>
        </p:sp>
      </p:grpSp>
      <p:sp>
        <p:nvSpPr>
          <p:cNvPr id="38" name="Rectangle 37">
            <a:extLst>
              <a:ext uri="{FF2B5EF4-FFF2-40B4-BE49-F238E27FC236}">
                <a16:creationId xmlns:a16="http://schemas.microsoft.com/office/drawing/2014/main" id="{6487F898-5EA6-40F2-A498-3AB8ED912582}"/>
              </a:ext>
            </a:extLst>
          </p:cNvPr>
          <p:cNvSpPr/>
          <p:nvPr/>
        </p:nvSpPr>
        <p:spPr>
          <a:xfrm>
            <a:off x="401643" y="1119575"/>
            <a:ext cx="13298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TOP DOWN</a:t>
            </a:r>
            <a:endPar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3B5BEE0-0DD1-43F6-89FB-15AD9082E129}"/>
              </a:ext>
            </a:extLst>
          </p:cNvPr>
          <p:cNvSpPr/>
          <p:nvPr/>
        </p:nvSpPr>
        <p:spPr>
          <a:xfrm>
            <a:off x="55421" y="1119575"/>
            <a:ext cx="6224606" cy="3922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17F20C0-8D47-4EFA-8BDD-71076FF44BAA}"/>
              </a:ext>
            </a:extLst>
          </p:cNvPr>
          <p:cNvSpPr/>
          <p:nvPr/>
        </p:nvSpPr>
        <p:spPr>
          <a:xfrm>
            <a:off x="6346339" y="1140353"/>
            <a:ext cx="5745496" cy="3901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AF7D3495-DFD1-47F1-B41B-9CEC579EC8C1}"/>
              </a:ext>
            </a:extLst>
          </p:cNvPr>
          <p:cNvGrpSpPr/>
          <p:nvPr/>
        </p:nvGrpSpPr>
        <p:grpSpPr>
          <a:xfrm>
            <a:off x="6385988" y="2950173"/>
            <a:ext cx="5635232" cy="2025634"/>
            <a:chOff x="6246954" y="2724954"/>
            <a:chExt cx="5635232" cy="2271552"/>
          </a:xfrm>
        </p:grpSpPr>
        <p:sp>
          <p:nvSpPr>
            <p:cNvPr id="52" name="Rectangle 51">
              <a:extLst>
                <a:ext uri="{FF2B5EF4-FFF2-40B4-BE49-F238E27FC236}">
                  <a16:creationId xmlns:a16="http://schemas.microsoft.com/office/drawing/2014/main" id="{6CDC367B-AF8E-476F-A1BE-9CA4E01FD241}"/>
                </a:ext>
              </a:extLst>
            </p:cNvPr>
            <p:cNvSpPr/>
            <p:nvPr/>
          </p:nvSpPr>
          <p:spPr>
            <a:xfrm>
              <a:off x="6246954" y="3558978"/>
              <a:ext cx="5635232" cy="1437528"/>
            </a:xfrm>
            <a:prstGeom prst="rect">
              <a:avLst/>
            </a:prstGeom>
            <a:ln>
              <a:solidFill>
                <a:schemeClr val="tx1"/>
              </a:solidFill>
              <a:prstDash val="dashDot"/>
            </a:ln>
          </p:spPr>
          <p:txBody>
            <a:bodyPr wrap="square">
              <a:no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Based on the External Unit's report or the latest developments, UPR-one conducts a risk analysis that is then conveyed to the Risk Working Group</a:t>
              </a:r>
            </a:p>
            <a:p>
              <a:pPr marR="0" lvl="0" algn="just"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Second Secretary's responsibilities include: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Analyzing and aggregating risks with the ALCO Deputies forum</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Coordinating with the Secretary I to develop the concept of the RM Report and Risk Profile, which will be consolidated to become the MOF-level risk profile.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DE0DC0F5-F7F7-4866-AE36-1975D65980C3}"/>
                </a:ext>
              </a:extLst>
            </p:cNvPr>
            <p:cNvSpPr/>
            <p:nvPr/>
          </p:nvSpPr>
          <p:spPr>
            <a:xfrm>
              <a:off x="10467397" y="2727933"/>
              <a:ext cx="1280795" cy="44554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Working group</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Rounded Corners 41">
              <a:extLst>
                <a:ext uri="{FF2B5EF4-FFF2-40B4-BE49-F238E27FC236}">
                  <a16:creationId xmlns:a16="http://schemas.microsoft.com/office/drawing/2014/main" id="{02211CA6-19AE-4620-9FE3-387B96A7B6D9}"/>
                </a:ext>
              </a:extLst>
            </p:cNvPr>
            <p:cNvSpPr/>
            <p:nvPr/>
          </p:nvSpPr>
          <p:spPr>
            <a:xfrm>
              <a:off x="8329630" y="2724954"/>
              <a:ext cx="1308904" cy="44304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RMU 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RMU Two</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62" name="Elbow Connector 16">
            <a:extLst>
              <a:ext uri="{FF2B5EF4-FFF2-40B4-BE49-F238E27FC236}">
                <a16:creationId xmlns:a16="http://schemas.microsoft.com/office/drawing/2014/main" id="{22B3AF92-0C1A-4B1C-B08E-1CDC9607CF9F}"/>
              </a:ext>
            </a:extLst>
          </p:cNvPr>
          <p:cNvCxnSpPr>
            <a:stCxn id="40" idx="3"/>
            <a:endCxn id="42" idx="0"/>
          </p:cNvCxnSpPr>
          <p:nvPr/>
        </p:nvCxnSpPr>
        <p:spPr>
          <a:xfrm>
            <a:off x="4103719" y="1585694"/>
            <a:ext cx="490652" cy="56715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22">
            <a:extLst>
              <a:ext uri="{FF2B5EF4-FFF2-40B4-BE49-F238E27FC236}">
                <a16:creationId xmlns:a16="http://schemas.microsoft.com/office/drawing/2014/main" id="{6FCAEEC6-C88A-44FB-B655-4832E0B14394}"/>
              </a:ext>
            </a:extLst>
          </p:cNvPr>
          <p:cNvCxnSpPr>
            <a:cxnSpLocks/>
            <a:stCxn id="40" idx="1"/>
            <a:endCxn id="41" idx="0"/>
          </p:cNvCxnSpPr>
          <p:nvPr/>
        </p:nvCxnSpPr>
        <p:spPr>
          <a:xfrm rot="10800000" flipV="1">
            <a:off x="2072010" y="1585693"/>
            <a:ext cx="237062" cy="53632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E5701BA-989B-4DFF-8D06-E494988B234F}"/>
              </a:ext>
            </a:extLst>
          </p:cNvPr>
          <p:cNvSpPr/>
          <p:nvPr/>
        </p:nvSpPr>
        <p:spPr>
          <a:xfrm>
            <a:off x="2241702" y="1738590"/>
            <a:ext cx="1722994" cy="213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Assignment to</a:t>
            </a:r>
          </a:p>
        </p:txBody>
      </p:sp>
      <p:cxnSp>
        <p:nvCxnSpPr>
          <p:cNvPr id="65" name="Elbow Connector 6">
            <a:extLst>
              <a:ext uri="{FF2B5EF4-FFF2-40B4-BE49-F238E27FC236}">
                <a16:creationId xmlns:a16="http://schemas.microsoft.com/office/drawing/2014/main" id="{51F9C42C-60E5-425D-BCFC-14F0585F27F8}"/>
              </a:ext>
            </a:extLst>
          </p:cNvPr>
          <p:cNvCxnSpPr>
            <a:endCxn id="45" idx="0"/>
          </p:cNvCxnSpPr>
          <p:nvPr/>
        </p:nvCxnSpPr>
        <p:spPr>
          <a:xfrm rot="16200000" flipH="1">
            <a:off x="5091490" y="2460469"/>
            <a:ext cx="647763" cy="498317"/>
          </a:xfrm>
          <a:prstGeom prst="bentConnector3">
            <a:avLst>
              <a:gd name="adj1" fmla="val -9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12">
            <a:extLst>
              <a:ext uri="{FF2B5EF4-FFF2-40B4-BE49-F238E27FC236}">
                <a16:creationId xmlns:a16="http://schemas.microsoft.com/office/drawing/2014/main" id="{FF86F963-32A3-42C5-B412-2150D9444553}"/>
              </a:ext>
            </a:extLst>
          </p:cNvPr>
          <p:cNvCxnSpPr>
            <a:cxnSpLocks/>
            <a:stCxn id="41" idx="1"/>
            <a:endCxn id="46" idx="0"/>
          </p:cNvCxnSpPr>
          <p:nvPr/>
        </p:nvCxnSpPr>
        <p:spPr>
          <a:xfrm rot="10800000" flipV="1">
            <a:off x="899171" y="2378328"/>
            <a:ext cx="366785" cy="65518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1118AB4-EDC9-4329-897C-C0A19F9E2C47}"/>
              </a:ext>
            </a:extLst>
          </p:cNvPr>
          <p:cNvCxnSpPr>
            <a:cxnSpLocks/>
          </p:cNvCxnSpPr>
          <p:nvPr/>
        </p:nvCxnSpPr>
        <p:spPr>
          <a:xfrm>
            <a:off x="1456507" y="3304333"/>
            <a:ext cx="653199" cy="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88B660A-1954-4995-9B1A-4738C5C07FBD}"/>
              </a:ext>
            </a:extLst>
          </p:cNvPr>
          <p:cNvCxnSpPr>
            <a:cxnSpLocks/>
          </p:cNvCxnSpPr>
          <p:nvPr/>
        </p:nvCxnSpPr>
        <p:spPr>
          <a:xfrm>
            <a:off x="2989593" y="3304333"/>
            <a:ext cx="672533" cy="0"/>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CB8ADF6-0CAE-427E-9C72-24CB7C78AFE4}"/>
              </a:ext>
            </a:extLst>
          </p:cNvPr>
          <p:cNvCxnSpPr>
            <a:cxnSpLocks/>
            <a:stCxn id="44" idx="3"/>
            <a:endCxn id="45" idx="1"/>
          </p:cNvCxnSpPr>
          <p:nvPr/>
        </p:nvCxnSpPr>
        <p:spPr>
          <a:xfrm>
            <a:off x="4550716" y="3289819"/>
            <a:ext cx="600992" cy="0"/>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3A0E941-81D2-436A-8723-A1266C0FF594}"/>
              </a:ext>
            </a:extLst>
          </p:cNvPr>
          <p:cNvSpPr txBox="1"/>
          <p:nvPr/>
        </p:nvSpPr>
        <p:spPr>
          <a:xfrm>
            <a:off x="1198469" y="3039163"/>
            <a:ext cx="118216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Coordination</a:t>
            </a:r>
            <a:endParaRPr kumimoji="0" lang="en-ID"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2157B3F2-78CA-4FDA-AA0B-EEB68C174008}"/>
              </a:ext>
            </a:extLst>
          </p:cNvPr>
          <p:cNvSpPr txBox="1"/>
          <p:nvPr/>
        </p:nvSpPr>
        <p:spPr>
          <a:xfrm>
            <a:off x="2741940" y="3026257"/>
            <a:ext cx="118216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Coordination</a:t>
            </a:r>
            <a:endParaRPr kumimoji="0" lang="en-ID"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D606BE88-B3C2-4745-898A-A26F7BEC15BE}"/>
              </a:ext>
            </a:extLst>
          </p:cNvPr>
          <p:cNvSpPr txBox="1"/>
          <p:nvPr/>
        </p:nvSpPr>
        <p:spPr>
          <a:xfrm>
            <a:off x="4366789" y="3011159"/>
            <a:ext cx="97559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Coodination</a:t>
            </a:r>
            <a:endParaRPr kumimoji="0" lang="en-ID"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Rounded Corners 41">
            <a:extLst>
              <a:ext uri="{FF2B5EF4-FFF2-40B4-BE49-F238E27FC236}">
                <a16:creationId xmlns:a16="http://schemas.microsoft.com/office/drawing/2014/main" id="{A0A570E1-0B16-4B65-9891-BCB947A8D290}"/>
              </a:ext>
            </a:extLst>
          </p:cNvPr>
          <p:cNvSpPr/>
          <p:nvPr/>
        </p:nvSpPr>
        <p:spPr>
          <a:xfrm>
            <a:off x="6793036" y="2962757"/>
            <a:ext cx="1120850" cy="426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Exsternal</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unit</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Rounded Corners 58">
            <a:extLst>
              <a:ext uri="{FF2B5EF4-FFF2-40B4-BE49-F238E27FC236}">
                <a16:creationId xmlns:a16="http://schemas.microsoft.com/office/drawing/2014/main" id="{F676879E-26DE-4E4B-B26C-33E183B44BBA}"/>
              </a:ext>
            </a:extLst>
          </p:cNvPr>
          <p:cNvSpPr/>
          <p:nvPr/>
        </p:nvSpPr>
        <p:spPr>
          <a:xfrm>
            <a:off x="9488658" y="2407152"/>
            <a:ext cx="1134289" cy="4455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Secretary II</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Rounded Corners 58">
            <a:extLst>
              <a:ext uri="{FF2B5EF4-FFF2-40B4-BE49-F238E27FC236}">
                <a16:creationId xmlns:a16="http://schemas.microsoft.com/office/drawing/2014/main" id="{8F1E4259-4D8F-4D44-9321-9C2D65274D12}"/>
              </a:ext>
            </a:extLst>
          </p:cNvPr>
          <p:cNvSpPr/>
          <p:nvPr/>
        </p:nvSpPr>
        <p:spPr>
          <a:xfrm>
            <a:off x="7362323" y="2410637"/>
            <a:ext cx="1106716" cy="4455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Secretary I</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Rounded Corners 58">
            <a:extLst>
              <a:ext uri="{FF2B5EF4-FFF2-40B4-BE49-F238E27FC236}">
                <a16:creationId xmlns:a16="http://schemas.microsoft.com/office/drawing/2014/main" id="{873FA1B9-BB9E-4C8D-A7ED-1D53806E405E}"/>
              </a:ext>
            </a:extLst>
          </p:cNvPr>
          <p:cNvSpPr/>
          <p:nvPr/>
        </p:nvSpPr>
        <p:spPr>
          <a:xfrm>
            <a:off x="8303201" y="1886683"/>
            <a:ext cx="1424064" cy="4455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Implementation Committee</a:t>
            </a:r>
            <a:endParaRPr kumimoji="0" lang="en-ID"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tangle: Rounded Corners 58">
            <a:extLst>
              <a:ext uri="{FF2B5EF4-FFF2-40B4-BE49-F238E27FC236}">
                <a16:creationId xmlns:a16="http://schemas.microsoft.com/office/drawing/2014/main" id="{5F00E1B6-CE6A-489E-91BE-83F9F91D4EDB}"/>
              </a:ext>
            </a:extLst>
          </p:cNvPr>
          <p:cNvSpPr/>
          <p:nvPr/>
        </p:nvSpPr>
        <p:spPr>
          <a:xfrm>
            <a:off x="8330256" y="1251568"/>
            <a:ext cx="1369954" cy="44554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Executive Committee</a:t>
            </a:r>
          </a:p>
        </p:txBody>
      </p:sp>
      <p:cxnSp>
        <p:nvCxnSpPr>
          <p:cNvPr id="78" name="Straight Arrow Connector 77">
            <a:extLst>
              <a:ext uri="{FF2B5EF4-FFF2-40B4-BE49-F238E27FC236}">
                <a16:creationId xmlns:a16="http://schemas.microsoft.com/office/drawing/2014/main" id="{5E9D7FFF-4695-40CA-BC54-62845E7E892E}"/>
              </a:ext>
            </a:extLst>
          </p:cNvPr>
          <p:cNvCxnSpPr>
            <a:cxnSpLocks/>
            <a:stCxn id="73" idx="3"/>
            <a:endCxn id="54" idx="1"/>
          </p:cNvCxnSpPr>
          <p:nvPr/>
        </p:nvCxnSpPr>
        <p:spPr>
          <a:xfrm flipV="1">
            <a:off x="7913886" y="3147712"/>
            <a:ext cx="554778" cy="2844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84743A4-936E-438C-B29F-7FE60E275356}"/>
              </a:ext>
            </a:extLst>
          </p:cNvPr>
          <p:cNvCxnSpPr>
            <a:cxnSpLocks/>
            <a:stCxn id="54" idx="3"/>
            <a:endCxn id="53" idx="1"/>
          </p:cNvCxnSpPr>
          <p:nvPr/>
        </p:nvCxnSpPr>
        <p:spPr>
          <a:xfrm>
            <a:off x="9777568" y="3147712"/>
            <a:ext cx="828863" cy="377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106">
            <a:extLst>
              <a:ext uri="{FF2B5EF4-FFF2-40B4-BE49-F238E27FC236}">
                <a16:creationId xmlns:a16="http://schemas.microsoft.com/office/drawing/2014/main" id="{7EB79CAD-53ED-4C4A-AFED-4B834B41F39B}"/>
              </a:ext>
            </a:extLst>
          </p:cNvPr>
          <p:cNvCxnSpPr>
            <a:stCxn id="53" idx="0"/>
            <a:endCxn id="74" idx="3"/>
          </p:cNvCxnSpPr>
          <p:nvPr/>
        </p:nvCxnSpPr>
        <p:spPr>
          <a:xfrm rot="16200000" flipV="1">
            <a:off x="10773437" y="2479437"/>
            <a:ext cx="322902" cy="623882"/>
          </a:xfrm>
          <a:prstGeom prst="bent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2E5D217-C80A-49FA-B61B-0FCF8FD16C37}"/>
              </a:ext>
            </a:extLst>
          </p:cNvPr>
          <p:cNvCxnSpPr>
            <a:stCxn id="75" idx="3"/>
            <a:endCxn id="74" idx="1"/>
          </p:cNvCxnSpPr>
          <p:nvPr/>
        </p:nvCxnSpPr>
        <p:spPr>
          <a:xfrm flipV="1">
            <a:off x="8469039" y="2629927"/>
            <a:ext cx="1019619" cy="3485"/>
          </a:xfrm>
          <a:prstGeom prst="straightConnector1">
            <a:avLst/>
          </a:prstGeom>
          <a:ln w="28575">
            <a:solidFill>
              <a:srgbClr val="92D05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2A3FB3E-A696-402A-A44C-93643BC2AC74}"/>
              </a:ext>
            </a:extLst>
          </p:cNvPr>
          <p:cNvCxnSpPr>
            <a:endCxn id="76" idx="2"/>
          </p:cNvCxnSpPr>
          <p:nvPr/>
        </p:nvCxnSpPr>
        <p:spPr>
          <a:xfrm flipV="1">
            <a:off x="9015233" y="2332232"/>
            <a:ext cx="0" cy="28765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E256BA6-E444-45C3-9B1C-91B0FC4CB844}"/>
              </a:ext>
            </a:extLst>
          </p:cNvPr>
          <p:cNvCxnSpPr>
            <a:stCxn id="76" idx="0"/>
            <a:endCxn id="77" idx="2"/>
          </p:cNvCxnSpPr>
          <p:nvPr/>
        </p:nvCxnSpPr>
        <p:spPr>
          <a:xfrm flipV="1">
            <a:off x="9015233" y="1697117"/>
            <a:ext cx="0" cy="189566"/>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16F7A0A0-ECFB-4AE7-BB9F-41331A74CE71}"/>
              </a:ext>
            </a:extLst>
          </p:cNvPr>
          <p:cNvSpPr/>
          <p:nvPr/>
        </p:nvSpPr>
        <p:spPr>
          <a:xfrm>
            <a:off x="10614084" y="1168781"/>
            <a:ext cx="13736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BOTTOM UP</a:t>
            </a:r>
            <a:endParaRPr kumimoji="0" lang="en-ID"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C4F03D42-22D6-417D-8CB2-8B2CEAFDDCC5}"/>
              </a:ext>
            </a:extLst>
          </p:cNvPr>
          <p:cNvSpPr txBox="1"/>
          <p:nvPr/>
        </p:nvSpPr>
        <p:spPr>
          <a:xfrm>
            <a:off x="8390497" y="2575736"/>
            <a:ext cx="1163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coordination</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6" name="Elbow Connector 6">
            <a:extLst>
              <a:ext uri="{FF2B5EF4-FFF2-40B4-BE49-F238E27FC236}">
                <a16:creationId xmlns:a16="http://schemas.microsoft.com/office/drawing/2014/main" id="{FDAA77A5-3DAB-4022-8F2E-534068395960}"/>
              </a:ext>
            </a:extLst>
          </p:cNvPr>
          <p:cNvCxnSpPr>
            <a:cxnSpLocks/>
          </p:cNvCxnSpPr>
          <p:nvPr/>
        </p:nvCxnSpPr>
        <p:spPr>
          <a:xfrm rot="16200000" flipH="1">
            <a:off x="5126313" y="2288550"/>
            <a:ext cx="684565" cy="663852"/>
          </a:xfrm>
          <a:prstGeom prst="bentConnector3">
            <a:avLst>
              <a:gd name="adj1" fmla="val -885"/>
            </a:avLst>
          </a:prstGeom>
          <a:ln w="28575">
            <a:solidFill>
              <a:schemeClr val="accent6"/>
            </a:solidFill>
            <a:headEnd type="stealth" w="med" len="lg"/>
            <a:tailEnd type="none"/>
          </a:ln>
        </p:spPr>
        <p:style>
          <a:lnRef idx="1">
            <a:schemeClr val="accent1"/>
          </a:lnRef>
          <a:fillRef idx="0">
            <a:schemeClr val="accent1"/>
          </a:fillRef>
          <a:effectRef idx="0">
            <a:schemeClr val="accent1"/>
          </a:effectRef>
          <a:fontRef idx="minor">
            <a:schemeClr val="tx1"/>
          </a:fontRef>
        </p:style>
      </p:cxnSp>
      <p:cxnSp>
        <p:nvCxnSpPr>
          <p:cNvPr id="87" name="Elbow Connector 12">
            <a:extLst>
              <a:ext uri="{FF2B5EF4-FFF2-40B4-BE49-F238E27FC236}">
                <a16:creationId xmlns:a16="http://schemas.microsoft.com/office/drawing/2014/main" id="{2F6C1815-1F6C-4ADD-BDA7-A7F70803CC49}"/>
              </a:ext>
            </a:extLst>
          </p:cNvPr>
          <p:cNvCxnSpPr>
            <a:cxnSpLocks/>
          </p:cNvCxnSpPr>
          <p:nvPr/>
        </p:nvCxnSpPr>
        <p:spPr>
          <a:xfrm rot="5400000">
            <a:off x="562564" y="2337314"/>
            <a:ext cx="797807" cy="549884"/>
          </a:xfrm>
          <a:prstGeom prst="bentConnector3">
            <a:avLst>
              <a:gd name="adj1" fmla="val 2699"/>
            </a:avLst>
          </a:prstGeom>
          <a:ln w="28575">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8" name="Elbow Connector 12">
            <a:extLst>
              <a:ext uri="{FF2B5EF4-FFF2-40B4-BE49-F238E27FC236}">
                <a16:creationId xmlns:a16="http://schemas.microsoft.com/office/drawing/2014/main" id="{5D39350B-6311-4DE4-B490-063AB468D367}"/>
              </a:ext>
            </a:extLst>
          </p:cNvPr>
          <p:cNvCxnSpPr>
            <a:cxnSpLocks/>
          </p:cNvCxnSpPr>
          <p:nvPr/>
        </p:nvCxnSpPr>
        <p:spPr>
          <a:xfrm rot="10800000" flipV="1">
            <a:off x="1577992" y="1532089"/>
            <a:ext cx="602463" cy="506188"/>
          </a:xfrm>
          <a:prstGeom prst="bentConnector3">
            <a:avLst>
              <a:gd name="adj1" fmla="val 98183"/>
            </a:avLst>
          </a:prstGeom>
          <a:ln w="28575">
            <a:solidFill>
              <a:srgbClr val="92D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BDBF1D5-FF34-4DCE-8B14-F0713FC8A046}"/>
              </a:ext>
            </a:extLst>
          </p:cNvPr>
          <p:cNvCxnSpPr>
            <a:cxnSpLocks/>
            <a:endCxn id="41" idx="3"/>
          </p:cNvCxnSpPr>
          <p:nvPr/>
        </p:nvCxnSpPr>
        <p:spPr>
          <a:xfrm flipH="1" flipV="1">
            <a:off x="2878065" y="2378328"/>
            <a:ext cx="1173718" cy="804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5919F29-C36B-486D-9600-42FDBD114350}"/>
              </a:ext>
            </a:extLst>
          </p:cNvPr>
          <p:cNvSpPr txBox="1"/>
          <p:nvPr/>
        </p:nvSpPr>
        <p:spPr>
          <a:xfrm>
            <a:off x="5233383" y="1172206"/>
            <a:ext cx="11133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Direction</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81B56F27-CEB8-49A9-864C-D7CFECC4428E}"/>
              </a:ext>
            </a:extLst>
          </p:cNvPr>
          <p:cNvSpPr txBox="1"/>
          <p:nvPr/>
        </p:nvSpPr>
        <p:spPr>
          <a:xfrm>
            <a:off x="5304434" y="1473266"/>
            <a:ext cx="9755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ID"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2" name="Straight Arrow Connector 91">
            <a:extLst>
              <a:ext uri="{FF2B5EF4-FFF2-40B4-BE49-F238E27FC236}">
                <a16:creationId xmlns:a16="http://schemas.microsoft.com/office/drawing/2014/main" id="{46A9B3A9-E39F-4823-98A5-309481E1BDDF}"/>
              </a:ext>
            </a:extLst>
          </p:cNvPr>
          <p:cNvCxnSpPr>
            <a:cxnSpLocks/>
          </p:cNvCxnSpPr>
          <p:nvPr/>
        </p:nvCxnSpPr>
        <p:spPr>
          <a:xfrm>
            <a:off x="4895170" y="1342987"/>
            <a:ext cx="459771" cy="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F266ECE-866F-43C9-B1A0-200DDC489C23}"/>
              </a:ext>
            </a:extLst>
          </p:cNvPr>
          <p:cNvCxnSpPr>
            <a:stCxn id="91" idx="1"/>
          </p:cNvCxnSpPr>
          <p:nvPr/>
        </p:nvCxnSpPr>
        <p:spPr>
          <a:xfrm flipH="1" flipV="1">
            <a:off x="4832660" y="1618283"/>
            <a:ext cx="471774" cy="8872"/>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72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53E54-4F05-4B3F-9990-D54B454D1E02}"/>
              </a:ext>
            </a:extLst>
          </p:cNvPr>
          <p:cNvSpPr>
            <a:spLocks noGrp="1"/>
          </p:cNvSpPr>
          <p:nvPr>
            <p:ph type="title"/>
          </p:nvPr>
        </p:nvSpPr>
        <p:spPr>
          <a:xfrm>
            <a:off x="513003" y="3085229"/>
            <a:ext cx="5582997" cy="1088946"/>
          </a:xfrm>
        </p:spPr>
        <p:txBody>
          <a:bodyPr/>
          <a:lstStyle/>
          <a:p>
            <a:r>
              <a:rPr lang="en-US" dirty="0"/>
              <a:t>Treasury Risk Management and Control</a:t>
            </a:r>
            <a:endParaRPr lang="en-ID" dirty="0"/>
          </a:p>
        </p:txBody>
      </p:sp>
      <p:sp>
        <p:nvSpPr>
          <p:cNvPr id="2" name="Slide Number Placeholder 1">
            <a:extLst>
              <a:ext uri="{FF2B5EF4-FFF2-40B4-BE49-F238E27FC236}">
                <a16:creationId xmlns:a16="http://schemas.microsoft.com/office/drawing/2014/main" id="{3E1F2A38-8C51-47DC-AC01-2B7E71C29423}"/>
              </a:ext>
            </a:extLst>
          </p:cNvPr>
          <p:cNvSpPr>
            <a:spLocks noGrp="1"/>
          </p:cNvSpPr>
          <p:nvPr>
            <p:ph type="sldNum" sz="quarter" idx="4294967295"/>
          </p:nvPr>
        </p:nvSpPr>
        <p:spPr>
          <a:xfrm>
            <a:off x="9448800" y="6361113"/>
            <a:ext cx="2743200" cy="365125"/>
          </a:xfrm>
          <a:prstGeom prst="rect">
            <a:avLst/>
          </a:prstGeom>
        </p:spPr>
        <p:txBody>
          <a:bodyPr/>
          <a:lstStyle/>
          <a:p>
            <a:fld id="{F68D61BF-0251-45AC-A1AC-CE78113B39DD}" type="slidenum">
              <a:rPr lang="en-ID" smtClean="0"/>
              <a:t>7</a:t>
            </a:fld>
            <a:endParaRPr lang="en-ID"/>
          </a:p>
        </p:txBody>
      </p:sp>
    </p:spTree>
    <p:extLst>
      <p:ext uri="{BB962C8B-B14F-4D97-AF65-F5344CB8AC3E}">
        <p14:creationId xmlns:p14="http://schemas.microsoft.com/office/powerpoint/2010/main" val="163625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4FAB-9370-184C-333F-8DF2EB68C5CF}"/>
              </a:ext>
            </a:extLst>
          </p:cNvPr>
          <p:cNvSpPr>
            <a:spLocks noGrp="1"/>
          </p:cNvSpPr>
          <p:nvPr>
            <p:ph type="title"/>
          </p:nvPr>
        </p:nvSpPr>
        <p:spPr/>
        <p:txBody>
          <a:bodyPr/>
          <a:lstStyle/>
          <a:p>
            <a:r>
              <a:rPr lang="en-ID" dirty="0"/>
              <a:t>Pillars of Cash Management</a:t>
            </a:r>
          </a:p>
        </p:txBody>
      </p:sp>
      <p:sp>
        <p:nvSpPr>
          <p:cNvPr id="4" name="Slide Number Placeholder 3">
            <a:extLst>
              <a:ext uri="{FF2B5EF4-FFF2-40B4-BE49-F238E27FC236}">
                <a16:creationId xmlns:a16="http://schemas.microsoft.com/office/drawing/2014/main" id="{62D15194-8C7E-C371-862E-B5377A12B73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6A19FF-BD22-4ACD-9EF8-7D69A11F3519}" type="slidenum">
              <a:rPr kumimoji="0" lang="en-ID" sz="1300" b="1" i="0" u="none" strike="noStrike" kern="1200" cap="none" spc="0" normalizeH="0" baseline="0" noProof="0" smtClean="0">
                <a:ln>
                  <a:noFill/>
                </a:ln>
                <a:solidFill>
                  <a:prstClr val="black"/>
                </a:solidFill>
                <a:effectLst/>
                <a:uLnTx/>
                <a:uFillTx/>
                <a:latin typeface="Calibri" panose="020F0502020204030204"/>
                <a:ea typeface="Tahoma" panose="020B0604030504040204" pitchFamily="34" charset="0"/>
                <a:cs typeface="Tahom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ID" sz="1300" b="1" i="0" u="none" strike="noStrike" kern="1200" cap="none" spc="0" normalizeH="0" baseline="0" noProof="0">
              <a:ln>
                <a:noFill/>
              </a:ln>
              <a:solidFill>
                <a:prstClr val="black"/>
              </a:solidFill>
              <a:effectLst/>
              <a:uLnTx/>
              <a:uFillTx/>
              <a:latin typeface="Calibri" panose="020F0502020204030204"/>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472A17AB-DBC8-FC04-250A-A87BBBED869A}"/>
              </a:ext>
            </a:extLst>
          </p:cNvPr>
          <p:cNvSpPr txBox="1"/>
          <p:nvPr/>
        </p:nvSpPr>
        <p:spPr>
          <a:xfrm>
            <a:off x="4539035" y="2633543"/>
            <a:ext cx="637675"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Level 1</a:t>
            </a:r>
          </a:p>
        </p:txBody>
      </p:sp>
      <p:sp>
        <p:nvSpPr>
          <p:cNvPr id="6" name="TextBox 5">
            <a:extLst>
              <a:ext uri="{FF2B5EF4-FFF2-40B4-BE49-F238E27FC236}">
                <a16:creationId xmlns:a16="http://schemas.microsoft.com/office/drawing/2014/main" id="{35CAC0D6-A8C9-E9D4-4584-BE304AB938B9}"/>
              </a:ext>
            </a:extLst>
          </p:cNvPr>
          <p:cNvSpPr txBox="1"/>
          <p:nvPr/>
        </p:nvSpPr>
        <p:spPr>
          <a:xfrm>
            <a:off x="2084994" y="3704975"/>
            <a:ext cx="2073187" cy="2174074"/>
          </a:xfrm>
          <a:prstGeom prst="rect">
            <a:avLst/>
          </a:prstGeom>
          <a:solidFill>
            <a:srgbClr val="3B7A89"/>
          </a:solidFill>
          <a:ln>
            <a:noFill/>
          </a:ln>
        </p:spPr>
        <p:txBody>
          <a:bodyPr wrap="square" rtlCol="0">
            <a:noAutofit/>
          </a:bodyPr>
          <a:lstStyle/>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Register Line Ministry (LM) &amp; Public Service Agency (PSA) accounts in government recording system </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Real time connection with banks to get real time daily information</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Most account have been recorded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7" name="Rectangle 6">
            <a:extLst>
              <a:ext uri="{FF2B5EF4-FFF2-40B4-BE49-F238E27FC236}">
                <a16:creationId xmlns:a16="http://schemas.microsoft.com/office/drawing/2014/main" id="{B4FF222F-ABA2-2934-4C41-A80E0627F17E}"/>
              </a:ext>
            </a:extLst>
          </p:cNvPr>
          <p:cNvSpPr/>
          <p:nvPr/>
        </p:nvSpPr>
        <p:spPr>
          <a:xfrm>
            <a:off x="2084995" y="3182206"/>
            <a:ext cx="2078575" cy="530283"/>
          </a:xfrm>
          <a:prstGeom prst="rect">
            <a:avLst/>
          </a:prstGeom>
          <a:solidFill>
            <a:srgbClr val="FFC000"/>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rPr>
              <a:t>ACCOUNT MANAGEMENT</a:t>
            </a:r>
            <a:endParaRPr kumimoji="0" lang="id-ID"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endParaRPr>
          </a:p>
        </p:txBody>
      </p:sp>
      <p:sp>
        <p:nvSpPr>
          <p:cNvPr id="8" name="TextBox 7">
            <a:extLst>
              <a:ext uri="{FF2B5EF4-FFF2-40B4-BE49-F238E27FC236}">
                <a16:creationId xmlns:a16="http://schemas.microsoft.com/office/drawing/2014/main" id="{2107F1C3-95E0-BD8D-C50F-602F041F752A}"/>
              </a:ext>
            </a:extLst>
          </p:cNvPr>
          <p:cNvSpPr txBox="1"/>
          <p:nvPr/>
        </p:nvSpPr>
        <p:spPr>
          <a:xfrm>
            <a:off x="844840" y="5044296"/>
            <a:ext cx="850282" cy="871704"/>
          </a:xfrm>
          <a:prstGeom prst="rect">
            <a:avLst/>
          </a:prstGeom>
          <a:noFill/>
          <a:ln>
            <a:noFill/>
          </a:ln>
        </p:spPr>
        <p:txBody>
          <a:bodyPr wrap="square"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Nova Cond" panose="020B0506020202020204" pitchFamily="34" charset="0"/>
                <a:ea typeface="+mn-ea"/>
                <a:cs typeface="+mn-cs"/>
              </a:rPr>
              <a:t>Existing</a:t>
            </a:r>
          </a:p>
        </p:txBody>
      </p:sp>
      <p:sp>
        <p:nvSpPr>
          <p:cNvPr id="9" name="TextBox 8">
            <a:extLst>
              <a:ext uri="{FF2B5EF4-FFF2-40B4-BE49-F238E27FC236}">
                <a16:creationId xmlns:a16="http://schemas.microsoft.com/office/drawing/2014/main" id="{2259B314-925D-237F-AD0F-7F609A75AF2D}"/>
              </a:ext>
            </a:extLst>
          </p:cNvPr>
          <p:cNvSpPr txBox="1"/>
          <p:nvPr/>
        </p:nvSpPr>
        <p:spPr>
          <a:xfrm>
            <a:off x="549267" y="4614119"/>
            <a:ext cx="1145854" cy="871704"/>
          </a:xfrm>
          <a:prstGeom prst="rect">
            <a:avLst/>
          </a:prstGeom>
          <a:noFill/>
          <a:ln>
            <a:noFill/>
          </a:ln>
        </p:spPr>
        <p:txBody>
          <a:bodyPr wrap="square"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Future</a:t>
            </a:r>
          </a:p>
        </p:txBody>
      </p:sp>
      <p:sp>
        <p:nvSpPr>
          <p:cNvPr id="10" name="Right Arrow 94">
            <a:extLst>
              <a:ext uri="{FF2B5EF4-FFF2-40B4-BE49-F238E27FC236}">
                <a16:creationId xmlns:a16="http://schemas.microsoft.com/office/drawing/2014/main" id="{FB45110F-120A-795E-AB70-F5874A800B91}"/>
              </a:ext>
            </a:extLst>
          </p:cNvPr>
          <p:cNvSpPr/>
          <p:nvPr/>
        </p:nvSpPr>
        <p:spPr>
          <a:xfrm rot="16200000" flipV="1">
            <a:off x="560638" y="4367796"/>
            <a:ext cx="2539164" cy="492849"/>
          </a:xfrm>
          <a:prstGeom prst="rightArrow">
            <a:avLst/>
          </a:prstGeom>
          <a:solidFill>
            <a:srgbClr val="349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FFC000">
                    <a:lumMod val="20000"/>
                    <a:lumOff val="80000"/>
                  </a:srgbClr>
                </a:solidFill>
                <a:effectLst/>
                <a:uLnTx/>
                <a:uFillTx/>
                <a:latin typeface="Arial Nova Cond" panose="020B0506020202020204" pitchFamily="34" charset="0"/>
                <a:ea typeface="+mn-ea"/>
                <a:cs typeface="+mn-cs"/>
              </a:rPr>
              <a:t>PROGRESS </a:t>
            </a:r>
          </a:p>
        </p:txBody>
      </p:sp>
      <p:cxnSp>
        <p:nvCxnSpPr>
          <p:cNvPr id="11" name="Straight Connector 10">
            <a:extLst>
              <a:ext uri="{FF2B5EF4-FFF2-40B4-BE49-F238E27FC236}">
                <a16:creationId xmlns:a16="http://schemas.microsoft.com/office/drawing/2014/main" id="{6BFF1C7F-9334-E7A9-5A94-8875FBFE23FB}"/>
              </a:ext>
            </a:extLst>
          </p:cNvPr>
          <p:cNvCxnSpPr>
            <a:cxnSpLocks/>
          </p:cNvCxnSpPr>
          <p:nvPr/>
        </p:nvCxnSpPr>
        <p:spPr>
          <a:xfrm flipH="1">
            <a:off x="2089503" y="1251061"/>
            <a:ext cx="13533" cy="1906704"/>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6C4574-26A4-FE45-1584-8CBF82051777}"/>
              </a:ext>
            </a:extLst>
          </p:cNvPr>
          <p:cNvCxnSpPr>
            <a:cxnSpLocks/>
          </p:cNvCxnSpPr>
          <p:nvPr/>
        </p:nvCxnSpPr>
        <p:spPr>
          <a:xfrm flipH="1">
            <a:off x="4140501" y="1269513"/>
            <a:ext cx="6156" cy="1858818"/>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45A5AC-6B65-60E9-EACE-377D039A9481}"/>
              </a:ext>
            </a:extLst>
          </p:cNvPr>
          <p:cNvSpPr txBox="1"/>
          <p:nvPr/>
        </p:nvSpPr>
        <p:spPr>
          <a:xfrm>
            <a:off x="2223873" y="2236363"/>
            <a:ext cx="1556307" cy="572106"/>
          </a:xfrm>
          <a:prstGeom prst="rect">
            <a:avLst/>
          </a:prstGeom>
          <a:no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Nova Cond" panose="020B0506020202020204" pitchFamily="34" charset="0"/>
                <a:ea typeface="+mn-ea"/>
                <a:cs typeface="+mn-cs"/>
              </a:rPr>
              <a:t>Capability to manage account – real time</a:t>
            </a:r>
          </a:p>
        </p:txBody>
      </p:sp>
      <p:sp>
        <p:nvSpPr>
          <p:cNvPr id="14" name="Rectangle 13">
            <a:extLst>
              <a:ext uri="{FF2B5EF4-FFF2-40B4-BE49-F238E27FC236}">
                <a16:creationId xmlns:a16="http://schemas.microsoft.com/office/drawing/2014/main" id="{34D6CC73-3323-D6EA-3EE9-45DA553B5579}"/>
              </a:ext>
            </a:extLst>
          </p:cNvPr>
          <p:cNvSpPr/>
          <p:nvPr/>
        </p:nvSpPr>
        <p:spPr>
          <a:xfrm>
            <a:off x="2105094" y="5953070"/>
            <a:ext cx="2013223" cy="345717"/>
          </a:xfrm>
          <a:prstGeom prst="rect">
            <a:avLst/>
          </a:prstGeom>
          <a:solidFill>
            <a:srgbClr val="922E54"/>
          </a:solidFill>
          <a:ln w="28575">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LEVEL 1</a:t>
            </a:r>
            <a:endParaRPr kumimoji="0" lang="id-ID"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A0AA5BED-2143-A6E9-8BCA-0FE8CC72D495}"/>
              </a:ext>
            </a:extLst>
          </p:cNvPr>
          <p:cNvSpPr txBox="1"/>
          <p:nvPr/>
        </p:nvSpPr>
        <p:spPr>
          <a:xfrm>
            <a:off x="4198653" y="2982641"/>
            <a:ext cx="2071314" cy="572042"/>
          </a:xfrm>
          <a:prstGeom prst="rect">
            <a:avLst/>
          </a:prstGeom>
          <a:solidFill>
            <a:srgbClr val="FFC000"/>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rPr>
              <a:t>VIRTUAL ACCOUNT/TSA MANAGEMENT</a:t>
            </a:r>
            <a:endParaRPr kumimoji="0" lang="id-ID"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endParaRPr>
          </a:p>
        </p:txBody>
      </p:sp>
      <p:sp>
        <p:nvSpPr>
          <p:cNvPr id="16" name="TextBox 15">
            <a:extLst>
              <a:ext uri="{FF2B5EF4-FFF2-40B4-BE49-F238E27FC236}">
                <a16:creationId xmlns:a16="http://schemas.microsoft.com/office/drawing/2014/main" id="{AA04E214-759C-71E7-A250-C649CCEFF4B3}"/>
              </a:ext>
            </a:extLst>
          </p:cNvPr>
          <p:cNvSpPr txBox="1"/>
          <p:nvPr/>
        </p:nvSpPr>
        <p:spPr>
          <a:xfrm>
            <a:off x="6320837" y="2803229"/>
            <a:ext cx="2070821" cy="549822"/>
          </a:xfrm>
          <a:prstGeom prst="rect">
            <a:avLst/>
          </a:prstGeom>
          <a:solidFill>
            <a:srgbClr val="FFC000"/>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rPr>
              <a:t>ACCURATE CASH FORECASTING</a:t>
            </a:r>
            <a:endParaRPr kumimoji="0" lang="id-ID"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endParaRPr>
          </a:p>
        </p:txBody>
      </p:sp>
      <p:grpSp>
        <p:nvGrpSpPr>
          <p:cNvPr id="17" name="Group 16">
            <a:extLst>
              <a:ext uri="{FF2B5EF4-FFF2-40B4-BE49-F238E27FC236}">
                <a16:creationId xmlns:a16="http://schemas.microsoft.com/office/drawing/2014/main" id="{0FEA89B8-1198-E76F-3DEE-95CE09AEF20D}"/>
              </a:ext>
            </a:extLst>
          </p:cNvPr>
          <p:cNvGrpSpPr/>
          <p:nvPr/>
        </p:nvGrpSpPr>
        <p:grpSpPr>
          <a:xfrm>
            <a:off x="8451307" y="2567363"/>
            <a:ext cx="2208804" cy="584158"/>
            <a:chOff x="527410" y="2447616"/>
            <a:chExt cx="2040945" cy="518765"/>
          </a:xfrm>
          <a:solidFill>
            <a:srgbClr val="FFC000"/>
          </a:solidFill>
        </p:grpSpPr>
        <p:sp>
          <p:nvSpPr>
            <p:cNvPr id="18" name="Rectangle 17">
              <a:extLst>
                <a:ext uri="{FF2B5EF4-FFF2-40B4-BE49-F238E27FC236}">
                  <a16:creationId xmlns:a16="http://schemas.microsoft.com/office/drawing/2014/main" id="{AC9C4030-4522-8380-4070-2D5B4B1A2942}"/>
                </a:ext>
              </a:extLst>
            </p:cNvPr>
            <p:cNvSpPr/>
            <p:nvPr/>
          </p:nvSpPr>
          <p:spPr>
            <a:xfrm>
              <a:off x="527410" y="2447616"/>
              <a:ext cx="2040945" cy="506509"/>
            </a:xfrm>
            <a:prstGeom prst="rect">
              <a:avLst/>
            </a:prstGeom>
            <a:grpFill/>
            <a:ln w="952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1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p:sp>
          <p:nvSpPr>
            <p:cNvPr id="19" name="TextBox 18">
              <a:extLst>
                <a:ext uri="{FF2B5EF4-FFF2-40B4-BE49-F238E27FC236}">
                  <a16:creationId xmlns:a16="http://schemas.microsoft.com/office/drawing/2014/main" id="{A810B27F-C5EC-BF8E-BFFB-5B13ABFDDD57}"/>
                </a:ext>
              </a:extLst>
            </p:cNvPr>
            <p:cNvSpPr txBox="1"/>
            <p:nvPr/>
          </p:nvSpPr>
          <p:spPr>
            <a:xfrm>
              <a:off x="543830" y="2510132"/>
              <a:ext cx="1912986" cy="456249"/>
            </a:xfrm>
            <a:prstGeom prst="rect">
              <a:avLst/>
            </a:prstGeom>
            <a:grp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rPr>
                <a:t>CASH OPTIMALIZATION FOR GOVERNMENT REVENUE</a:t>
              </a:r>
              <a:endParaRPr kumimoji="0" lang="id-ID" sz="1200" b="1" i="0" u="none" strike="noStrike" kern="1200" cap="none" spc="0" normalizeH="0" baseline="0" noProof="0" dirty="0">
                <a:ln>
                  <a:noFill/>
                </a:ln>
                <a:solidFill>
                  <a:srgbClr val="44546A">
                    <a:lumMod val="50000"/>
                  </a:srgbClr>
                </a:solidFill>
                <a:effectLst/>
                <a:uLnTx/>
                <a:uFillTx/>
                <a:latin typeface="Arial Nova Cond" panose="020B0506020202020204" pitchFamily="34" charset="0"/>
                <a:ea typeface="+mn-ea"/>
                <a:cs typeface="+mn-cs"/>
              </a:endParaRPr>
            </a:p>
          </p:txBody>
        </p:sp>
      </p:grpSp>
      <p:cxnSp>
        <p:nvCxnSpPr>
          <p:cNvPr id="20" name="Straight Connector 19">
            <a:extLst>
              <a:ext uri="{FF2B5EF4-FFF2-40B4-BE49-F238E27FC236}">
                <a16:creationId xmlns:a16="http://schemas.microsoft.com/office/drawing/2014/main" id="{3777C2D6-2179-659A-28AE-969F880F0175}"/>
              </a:ext>
            </a:extLst>
          </p:cNvPr>
          <p:cNvCxnSpPr>
            <a:cxnSpLocks/>
          </p:cNvCxnSpPr>
          <p:nvPr/>
        </p:nvCxnSpPr>
        <p:spPr>
          <a:xfrm flipH="1">
            <a:off x="8374626" y="1290705"/>
            <a:ext cx="16504" cy="1479610"/>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C70AEB-4042-AB4F-3D7E-E6510115F23F}"/>
              </a:ext>
            </a:extLst>
          </p:cNvPr>
          <p:cNvCxnSpPr/>
          <p:nvPr/>
        </p:nvCxnSpPr>
        <p:spPr>
          <a:xfrm flipH="1">
            <a:off x="10677880" y="1269513"/>
            <a:ext cx="1" cy="1376425"/>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5AB855B-F182-14BE-A8ED-B11E954B69B8}"/>
              </a:ext>
            </a:extLst>
          </p:cNvPr>
          <p:cNvSpPr txBox="1"/>
          <p:nvPr/>
        </p:nvSpPr>
        <p:spPr>
          <a:xfrm>
            <a:off x="6472965" y="1695657"/>
            <a:ext cx="1541902" cy="871706"/>
          </a:xfrm>
          <a:prstGeom prst="rect">
            <a:avLst/>
          </a:prstGeom>
          <a:no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Nova Cond" panose="020B0506020202020204" pitchFamily="34" charset="0"/>
                <a:ea typeface="+mn-ea"/>
                <a:cs typeface="+mn-cs"/>
              </a:rPr>
              <a:t>Capability to forecast cash accurately</a:t>
            </a:r>
          </a:p>
        </p:txBody>
      </p:sp>
      <p:sp>
        <p:nvSpPr>
          <p:cNvPr id="23" name="TextBox 22">
            <a:extLst>
              <a:ext uri="{FF2B5EF4-FFF2-40B4-BE49-F238E27FC236}">
                <a16:creationId xmlns:a16="http://schemas.microsoft.com/office/drawing/2014/main" id="{6B4C9491-DA8F-D85E-026B-47F640EBE870}"/>
              </a:ext>
            </a:extLst>
          </p:cNvPr>
          <p:cNvSpPr txBox="1"/>
          <p:nvPr/>
        </p:nvSpPr>
        <p:spPr>
          <a:xfrm>
            <a:off x="8436997" y="1301112"/>
            <a:ext cx="2145064" cy="871706"/>
          </a:xfrm>
          <a:prstGeom prst="rect">
            <a:avLst/>
          </a:prstGeom>
          <a:no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Capability to optimize cash using short term instruments</a:t>
            </a:r>
          </a:p>
        </p:txBody>
      </p:sp>
      <p:sp>
        <p:nvSpPr>
          <p:cNvPr id="24" name="TextBox 23">
            <a:extLst>
              <a:ext uri="{FF2B5EF4-FFF2-40B4-BE49-F238E27FC236}">
                <a16:creationId xmlns:a16="http://schemas.microsoft.com/office/drawing/2014/main" id="{A573DD92-ACAC-98FD-3049-37AFDE202464}"/>
              </a:ext>
            </a:extLst>
          </p:cNvPr>
          <p:cNvSpPr txBox="1"/>
          <p:nvPr/>
        </p:nvSpPr>
        <p:spPr>
          <a:xfrm>
            <a:off x="4331264" y="1896955"/>
            <a:ext cx="1541902" cy="871706"/>
          </a:xfrm>
          <a:prstGeom prst="rect">
            <a:avLst/>
          </a:prstGeom>
          <a:no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Nova Cond" panose="020B0506020202020204" pitchFamily="34" charset="0"/>
                <a:ea typeface="+mn-ea"/>
                <a:cs typeface="+mn-cs"/>
              </a:rPr>
              <a:t>Capability to consolidate all government account</a:t>
            </a:r>
          </a:p>
        </p:txBody>
      </p:sp>
      <p:cxnSp>
        <p:nvCxnSpPr>
          <p:cNvPr id="25" name="Straight Connector 24">
            <a:extLst>
              <a:ext uri="{FF2B5EF4-FFF2-40B4-BE49-F238E27FC236}">
                <a16:creationId xmlns:a16="http://schemas.microsoft.com/office/drawing/2014/main" id="{EDAF51D5-8338-7263-D210-F79329C5F89E}"/>
              </a:ext>
            </a:extLst>
          </p:cNvPr>
          <p:cNvCxnSpPr/>
          <p:nvPr/>
        </p:nvCxnSpPr>
        <p:spPr>
          <a:xfrm>
            <a:off x="6320836" y="1272233"/>
            <a:ext cx="6156" cy="1453737"/>
          </a:xfrm>
          <a:prstGeom prst="line">
            <a:avLst/>
          </a:prstGeom>
          <a:ln w="19050">
            <a:solidFill>
              <a:srgbClr val="E6AF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C116C42-38AD-F83F-9D46-BB6F64CCAE3E}"/>
              </a:ext>
            </a:extLst>
          </p:cNvPr>
          <p:cNvSpPr txBox="1"/>
          <p:nvPr/>
        </p:nvSpPr>
        <p:spPr>
          <a:xfrm>
            <a:off x="4198653" y="3543804"/>
            <a:ext cx="2071071" cy="2335246"/>
          </a:xfrm>
          <a:prstGeom prst="rect">
            <a:avLst/>
          </a:prstGeom>
          <a:solidFill>
            <a:srgbClr val="3B7A89"/>
          </a:solidFill>
          <a:ln>
            <a:noFill/>
          </a:ln>
        </p:spPr>
        <p:txBody>
          <a:bodyPr wrap="square" rtlCol="0">
            <a:noAutofit/>
          </a:bodyPr>
          <a:lstStyle/>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Virtual account implementation On LM &amp; PSA</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e-banking  for transaction an reporting</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TSA/VA accounts for LM &amp; PSA’s revenue dan expenditure</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Cashless implementation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Some SU &amp; PSA’s using e banking</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27" name="TextBox 26">
            <a:extLst>
              <a:ext uri="{FF2B5EF4-FFF2-40B4-BE49-F238E27FC236}">
                <a16:creationId xmlns:a16="http://schemas.microsoft.com/office/drawing/2014/main" id="{B9E6716A-8720-AA17-D8ED-3D11B3AE5FB4}"/>
              </a:ext>
            </a:extLst>
          </p:cNvPr>
          <p:cNvSpPr txBox="1"/>
          <p:nvPr/>
        </p:nvSpPr>
        <p:spPr>
          <a:xfrm>
            <a:off x="6322710" y="3344640"/>
            <a:ext cx="2069438" cy="2538958"/>
          </a:xfrm>
          <a:prstGeom prst="rect">
            <a:avLst/>
          </a:prstGeom>
          <a:solidFill>
            <a:srgbClr val="3B7A89"/>
          </a:solidFill>
          <a:ln>
            <a:noFill/>
          </a:ln>
        </p:spPr>
        <p:txBody>
          <a:bodyPr wrap="square" rtlCol="0">
            <a:noAutofit/>
          </a:bodyPr>
          <a:lstStyle/>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Ability to forecast accurately</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Availability System to support cash forecasting</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LM  &amp; PSA using forecasting in basic model</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p:txBody>
      </p:sp>
      <p:sp>
        <p:nvSpPr>
          <p:cNvPr id="28" name="TextBox 27">
            <a:extLst>
              <a:ext uri="{FF2B5EF4-FFF2-40B4-BE49-F238E27FC236}">
                <a16:creationId xmlns:a16="http://schemas.microsoft.com/office/drawing/2014/main" id="{A97C9848-5A98-A294-FDCB-D7D22F91EC45}"/>
              </a:ext>
            </a:extLst>
          </p:cNvPr>
          <p:cNvSpPr txBox="1"/>
          <p:nvPr/>
        </p:nvSpPr>
        <p:spPr>
          <a:xfrm>
            <a:off x="8451307" y="3144611"/>
            <a:ext cx="2208804" cy="2734438"/>
          </a:xfrm>
          <a:prstGeom prst="rect">
            <a:avLst/>
          </a:prstGeom>
          <a:solidFill>
            <a:srgbClr val="3B7A89"/>
          </a:solidFill>
          <a:ln>
            <a:noFill/>
          </a:ln>
        </p:spPr>
        <p:txBody>
          <a:bodyPr wrap="square" rtlCol="0">
            <a:noAutofit/>
          </a:bodyPr>
          <a:lstStyle/>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Good governance of account management</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Accurate Cash forecasting</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Cash mismatch management</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Buffer cash implementation</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Placement cash surplus in Deposits/ T-Bill</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Availability of cash management bill</a:t>
            </a: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endParaRPr>
          </a:p>
          <a:p>
            <a:pPr marL="114300" marR="0" lvl="0" indent="-1143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Abadi" panose="020B0604020104020204" pitchFamily="34" charset="0"/>
                <a:ea typeface="+mn-ea"/>
                <a:cs typeface="+mn-cs"/>
              </a:rPr>
              <a:t>Placement in commercial Bank including Deposits</a:t>
            </a:r>
          </a:p>
        </p:txBody>
      </p:sp>
      <p:cxnSp>
        <p:nvCxnSpPr>
          <p:cNvPr id="29" name="Straight Connector 28">
            <a:extLst>
              <a:ext uri="{FF2B5EF4-FFF2-40B4-BE49-F238E27FC236}">
                <a16:creationId xmlns:a16="http://schemas.microsoft.com/office/drawing/2014/main" id="{1BAD9C4E-DC5B-1F1D-F55F-359C93DAEC46}"/>
              </a:ext>
            </a:extLst>
          </p:cNvPr>
          <p:cNvCxnSpPr>
            <a:cxnSpLocks/>
          </p:cNvCxnSpPr>
          <p:nvPr/>
        </p:nvCxnSpPr>
        <p:spPr>
          <a:xfrm>
            <a:off x="1006471" y="4985300"/>
            <a:ext cx="9589535" cy="21927"/>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CB0AB66-E78C-60A7-15FD-0A7A3FF0D8D7}"/>
              </a:ext>
            </a:extLst>
          </p:cNvPr>
          <p:cNvSpPr>
            <a:spLocks noChangeAspect="1"/>
          </p:cNvSpPr>
          <p:nvPr/>
        </p:nvSpPr>
        <p:spPr>
          <a:xfrm>
            <a:off x="5180406" y="2512318"/>
            <a:ext cx="453932" cy="43427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31" name="TextBox 30">
            <a:extLst>
              <a:ext uri="{FF2B5EF4-FFF2-40B4-BE49-F238E27FC236}">
                <a16:creationId xmlns:a16="http://schemas.microsoft.com/office/drawing/2014/main" id="{86B4DC99-66A8-64F0-4472-045FD192D7CB}"/>
              </a:ext>
            </a:extLst>
          </p:cNvPr>
          <p:cNvSpPr txBox="1"/>
          <p:nvPr/>
        </p:nvSpPr>
        <p:spPr>
          <a:xfrm>
            <a:off x="6672650" y="2466969"/>
            <a:ext cx="637675"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Level 2</a:t>
            </a:r>
          </a:p>
        </p:txBody>
      </p:sp>
      <p:sp>
        <p:nvSpPr>
          <p:cNvPr id="32" name="Rectangle 31">
            <a:extLst>
              <a:ext uri="{FF2B5EF4-FFF2-40B4-BE49-F238E27FC236}">
                <a16:creationId xmlns:a16="http://schemas.microsoft.com/office/drawing/2014/main" id="{141ED314-9713-85BD-14EE-BBBC582DB5CF}"/>
              </a:ext>
            </a:extLst>
          </p:cNvPr>
          <p:cNvSpPr>
            <a:spLocks noChangeAspect="1"/>
          </p:cNvSpPr>
          <p:nvPr/>
        </p:nvSpPr>
        <p:spPr>
          <a:xfrm>
            <a:off x="7327551" y="2373213"/>
            <a:ext cx="449482" cy="43001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33" name="TextBox 32">
            <a:extLst>
              <a:ext uri="{FF2B5EF4-FFF2-40B4-BE49-F238E27FC236}">
                <a16:creationId xmlns:a16="http://schemas.microsoft.com/office/drawing/2014/main" id="{A7B91F15-7042-4F62-5635-BB102008FD9A}"/>
              </a:ext>
            </a:extLst>
          </p:cNvPr>
          <p:cNvSpPr txBox="1"/>
          <p:nvPr/>
        </p:nvSpPr>
        <p:spPr>
          <a:xfrm>
            <a:off x="8709945" y="2304871"/>
            <a:ext cx="637675"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7D31">
                    <a:lumMod val="75000"/>
                  </a:srgbClr>
                </a:solidFill>
                <a:effectLst/>
                <a:uLnTx/>
                <a:uFillTx/>
                <a:latin typeface="Arial Nova Cond" panose="020B0506020202020204" pitchFamily="34" charset="0"/>
                <a:ea typeface="+mn-ea"/>
                <a:cs typeface="+mn-cs"/>
              </a:rPr>
              <a:t>Level 3</a:t>
            </a:r>
          </a:p>
        </p:txBody>
      </p:sp>
      <p:sp>
        <p:nvSpPr>
          <p:cNvPr id="34" name="Rectangle 33">
            <a:extLst>
              <a:ext uri="{FF2B5EF4-FFF2-40B4-BE49-F238E27FC236}">
                <a16:creationId xmlns:a16="http://schemas.microsoft.com/office/drawing/2014/main" id="{67EF704B-D803-0394-1615-B5C443867202}"/>
              </a:ext>
            </a:extLst>
          </p:cNvPr>
          <p:cNvSpPr>
            <a:spLocks noChangeAspect="1"/>
          </p:cNvSpPr>
          <p:nvPr/>
        </p:nvSpPr>
        <p:spPr>
          <a:xfrm>
            <a:off x="9364058" y="2179211"/>
            <a:ext cx="445031" cy="42575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35" name="Rectangle 34">
            <a:extLst>
              <a:ext uri="{FF2B5EF4-FFF2-40B4-BE49-F238E27FC236}">
                <a16:creationId xmlns:a16="http://schemas.microsoft.com/office/drawing/2014/main" id="{01D49952-5F8F-D247-E0E3-F6666D190DCF}"/>
              </a:ext>
            </a:extLst>
          </p:cNvPr>
          <p:cNvSpPr/>
          <p:nvPr/>
        </p:nvSpPr>
        <p:spPr>
          <a:xfrm>
            <a:off x="4198653" y="5953070"/>
            <a:ext cx="2044082" cy="345717"/>
          </a:xfrm>
          <a:prstGeom prst="rect">
            <a:avLst/>
          </a:prstGeom>
          <a:solidFill>
            <a:srgbClr val="922E54"/>
          </a:solidFill>
          <a:ln w="28575">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LEVEL 2</a:t>
            </a:r>
            <a:endParaRPr kumimoji="0" lang="id-ID"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029AEC8C-5308-B142-2AA6-23EBE5DBADC9}"/>
              </a:ext>
            </a:extLst>
          </p:cNvPr>
          <p:cNvSpPr/>
          <p:nvPr/>
        </p:nvSpPr>
        <p:spPr>
          <a:xfrm>
            <a:off x="6323071" y="5953070"/>
            <a:ext cx="2068059" cy="345717"/>
          </a:xfrm>
          <a:prstGeom prst="rect">
            <a:avLst/>
          </a:prstGeom>
          <a:solidFill>
            <a:srgbClr val="922E54"/>
          </a:solidFill>
          <a:ln w="28575">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LEVEL 3</a:t>
            </a:r>
            <a:endParaRPr kumimoji="0" lang="id-ID"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B5CD4989-5C74-7796-0544-59C643218A4B}"/>
              </a:ext>
            </a:extLst>
          </p:cNvPr>
          <p:cNvSpPr/>
          <p:nvPr/>
        </p:nvSpPr>
        <p:spPr>
          <a:xfrm>
            <a:off x="8469077" y="5964003"/>
            <a:ext cx="2165681" cy="334784"/>
          </a:xfrm>
          <a:prstGeom prst="rect">
            <a:avLst/>
          </a:prstGeom>
          <a:solidFill>
            <a:srgbClr val="922E54"/>
          </a:solidFill>
          <a:ln w="28575">
            <a:solidFill>
              <a:schemeClr val="bg1"/>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rPr>
              <a:t>LEVEL  4</a:t>
            </a:r>
            <a:endParaRPr kumimoji="0" lang="id-ID" sz="1100" b="1" i="0" u="none" strike="noStrike" kern="1200" cap="none" spc="0" normalizeH="0" baseline="0" noProof="0" dirty="0">
              <a:ln>
                <a:noFill/>
              </a:ln>
              <a:solidFill>
                <a:srgbClr val="F3FCFF"/>
              </a:solidFill>
              <a:effectLst/>
              <a:uLnTx/>
              <a:uFillTx/>
              <a:latin typeface="Arial Nova Cond" panose="020B0506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137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8C82-BF39-4A7C-8035-F20506692CC1}"/>
              </a:ext>
            </a:extLst>
          </p:cNvPr>
          <p:cNvSpPr>
            <a:spLocks noGrp="1"/>
          </p:cNvSpPr>
          <p:nvPr>
            <p:ph type="title"/>
          </p:nvPr>
        </p:nvSpPr>
        <p:spPr/>
        <p:txBody>
          <a:bodyPr/>
          <a:lstStyle/>
          <a:p>
            <a:pPr algn="ctr"/>
            <a:r>
              <a:rPr lang="en-US" dirty="0"/>
              <a:t>Treasury Risks</a:t>
            </a:r>
            <a:endParaRPr lang="en-ID" dirty="0"/>
          </a:p>
        </p:txBody>
      </p:sp>
      <p:graphicFrame>
        <p:nvGraphicFramePr>
          <p:cNvPr id="5" name="Table 5">
            <a:extLst>
              <a:ext uri="{FF2B5EF4-FFF2-40B4-BE49-F238E27FC236}">
                <a16:creationId xmlns:a16="http://schemas.microsoft.com/office/drawing/2014/main" id="{C96AE24F-AA53-4E49-AACD-7FF106847140}"/>
              </a:ext>
            </a:extLst>
          </p:cNvPr>
          <p:cNvGraphicFramePr>
            <a:graphicFrameLocks noGrp="1"/>
          </p:cNvGraphicFramePr>
          <p:nvPr/>
        </p:nvGraphicFramePr>
        <p:xfrm>
          <a:off x="732155" y="1079500"/>
          <a:ext cx="10988040" cy="4929757"/>
        </p:xfrm>
        <a:graphic>
          <a:graphicData uri="http://schemas.openxmlformats.org/drawingml/2006/table">
            <a:tbl>
              <a:tblPr firstRow="1" bandRow="1">
                <a:tableStyleId>{C4B1156A-380E-4F78-BDF5-A606A8083BF9}</a:tableStyleId>
              </a:tblPr>
              <a:tblGrid>
                <a:gridCol w="2103120">
                  <a:extLst>
                    <a:ext uri="{9D8B030D-6E8A-4147-A177-3AD203B41FA5}">
                      <a16:colId xmlns:a16="http://schemas.microsoft.com/office/drawing/2014/main" val="1683482614"/>
                    </a:ext>
                  </a:extLst>
                </a:gridCol>
                <a:gridCol w="8884920">
                  <a:extLst>
                    <a:ext uri="{9D8B030D-6E8A-4147-A177-3AD203B41FA5}">
                      <a16:colId xmlns:a16="http://schemas.microsoft.com/office/drawing/2014/main" val="2000811616"/>
                    </a:ext>
                  </a:extLst>
                </a:gridCol>
              </a:tblGrid>
              <a:tr h="444500">
                <a:tc>
                  <a:txBody>
                    <a:bodyPr/>
                    <a:lstStyle/>
                    <a:p>
                      <a:pPr algn="ctr"/>
                      <a:r>
                        <a:rPr lang="en-US" dirty="0">
                          <a:solidFill>
                            <a:schemeClr val="bg1"/>
                          </a:solidFill>
                        </a:rPr>
                        <a:t>Risks</a:t>
                      </a:r>
                      <a:endParaRPr lang="en-ID"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effectLst/>
                          <a:latin typeface="Open Sans" panose="020B0606030504020204" pitchFamily="34" charset="0"/>
                        </a:rPr>
                        <a:t>Descriptions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285700817"/>
                  </a:ext>
                </a:extLst>
              </a:tr>
              <a:tr h="983330">
                <a:tc>
                  <a:txBody>
                    <a:bodyPr/>
                    <a:lstStyle/>
                    <a:p>
                      <a:r>
                        <a:rPr lang="en-US" sz="1800" b="1" i="0" dirty="0">
                          <a:solidFill>
                            <a:srgbClr val="2A2A2A"/>
                          </a:solidFill>
                          <a:effectLst/>
                          <a:latin typeface="Open Sans" panose="020B0606030504020204" pitchFamily="34" charset="0"/>
                        </a:rPr>
                        <a:t>Liquidity risk</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A2A2A"/>
                          </a:solidFill>
                          <a:effectLst/>
                          <a:latin typeface="Open Sans" panose="020B0606030504020204" pitchFamily="34" charset="0"/>
                        </a:rPr>
                        <a:t>Ensuring that liquid funds are available and avoiding overdrafts or expensive emergency facilities.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6214061"/>
                  </a:ext>
                </a:extLst>
              </a:tr>
              <a:tr h="511756">
                <a:tc>
                  <a:txBody>
                    <a:bodyPr/>
                    <a:lstStyle/>
                    <a:p>
                      <a:r>
                        <a:rPr lang="en-US" sz="1800" b="1" i="0" dirty="0">
                          <a:solidFill>
                            <a:srgbClr val="2A2A2A"/>
                          </a:solidFill>
                          <a:effectLst/>
                          <a:latin typeface="Open Sans" panose="020B0606030504020204" pitchFamily="34" charset="0"/>
                        </a:rPr>
                        <a:t>Funding risk</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800" b="0" i="0" dirty="0">
                          <a:solidFill>
                            <a:srgbClr val="2A2A2A"/>
                          </a:solidFill>
                          <a:effectLst/>
                          <a:latin typeface="Open Sans" panose="020B0606030504020204" pitchFamily="34" charset="0"/>
                        </a:rPr>
                        <a:t>Securing the ability to raise funds at market yields, when required.</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19683934"/>
                  </a:ext>
                </a:extLst>
              </a:tr>
              <a:tr h="1278329">
                <a:tc>
                  <a:txBody>
                    <a:bodyPr/>
                    <a:lstStyle/>
                    <a:p>
                      <a:r>
                        <a:rPr lang="en-US" sz="1800" b="1" i="0" dirty="0">
                          <a:solidFill>
                            <a:srgbClr val="2A2A2A"/>
                          </a:solidFill>
                          <a:effectLst/>
                          <a:latin typeface="Open Sans" panose="020B0606030504020204" pitchFamily="34" charset="0"/>
                        </a:rPr>
                        <a:t>Forecasting risk</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A2A2A"/>
                          </a:solidFill>
                          <a:effectLst/>
                          <a:latin typeface="Open Sans" panose="020B0606030504020204" pitchFamily="34" charset="0"/>
                        </a:rPr>
                        <a:t>Making decisions on the basis of imperfect estimates of the borrowing requirement, or with insufficient information of the volatility, or lumpiness of underlying cash flows.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1035331"/>
                  </a:ext>
                </a:extLst>
              </a:tr>
              <a:tr h="511756">
                <a:tc>
                  <a:txBody>
                    <a:bodyPr/>
                    <a:lstStyle/>
                    <a:p>
                      <a:r>
                        <a:rPr lang="en-US" sz="1800" b="1" i="0" dirty="0">
                          <a:solidFill>
                            <a:srgbClr val="2A2A2A"/>
                          </a:solidFill>
                          <a:effectLst/>
                          <a:latin typeface="Open Sans" panose="020B0606030504020204" pitchFamily="34" charset="0"/>
                        </a:rPr>
                        <a:t>Market risk</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800" b="0" i="0" dirty="0">
                          <a:solidFill>
                            <a:srgbClr val="2A2A2A"/>
                          </a:solidFill>
                          <a:effectLst/>
                          <a:latin typeface="Open Sans" panose="020B0606030504020204" pitchFamily="34" charset="0"/>
                        </a:rPr>
                        <a:t>Associated with the management of cash balances.</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11100467"/>
                  </a:ext>
                </a:extLst>
              </a:tr>
              <a:tr h="688330">
                <a:tc>
                  <a:txBody>
                    <a:bodyPr/>
                    <a:lstStyle/>
                    <a:p>
                      <a:r>
                        <a:rPr lang="en-US" sz="1800" b="1" i="0" dirty="0">
                          <a:solidFill>
                            <a:srgbClr val="2A2A2A"/>
                          </a:solidFill>
                          <a:effectLst/>
                          <a:latin typeface="Open Sans" panose="020B0606030504020204" pitchFamily="34" charset="0"/>
                        </a:rPr>
                        <a:t>Credit risk</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A2A2A"/>
                          </a:solidFill>
                          <a:effectLst/>
                          <a:latin typeface="Open Sans" panose="020B0606030504020204" pitchFamily="34" charset="0"/>
                        </a:rPr>
                        <a:t>Relating to investment counterparties.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26496654"/>
                  </a:ext>
                </a:extLst>
              </a:tr>
              <a:tr h="511756">
                <a:tc>
                  <a:txBody>
                    <a:bodyPr/>
                    <a:lstStyle/>
                    <a:p>
                      <a:r>
                        <a:rPr lang="en-US" sz="1800" b="1" i="0" dirty="0">
                          <a:solidFill>
                            <a:srgbClr val="2A2A2A"/>
                          </a:solidFill>
                          <a:effectLst/>
                          <a:latin typeface="Open Sans" panose="020B0606030504020204" pitchFamily="34" charset="0"/>
                        </a:rPr>
                        <a:t>Operational risk</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800" b="0" i="0" dirty="0">
                          <a:solidFill>
                            <a:srgbClr val="2A2A2A"/>
                          </a:solidFill>
                          <a:effectLst/>
                          <a:latin typeface="Open Sans" panose="020B0606030504020204" pitchFamily="34" charset="0"/>
                        </a:rPr>
                        <a:t>Associated with transactions, payments, and accounts.</a:t>
                      </a:r>
                      <a:endParaRPr lang="en-ID"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52391706"/>
                  </a:ext>
                </a:extLst>
              </a:tr>
            </a:tbl>
          </a:graphicData>
        </a:graphic>
      </p:graphicFrame>
    </p:spTree>
    <p:extLst>
      <p:ext uri="{BB962C8B-B14F-4D97-AF65-F5344CB8AC3E}">
        <p14:creationId xmlns:p14="http://schemas.microsoft.com/office/powerpoint/2010/main" val="360104008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61682C4-A8C3-4C78-A45D-96AE02B85E07}" vid="{8525895B-65FE-4136-A345-598676FE43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7610</TotalTime>
  <Words>3397</Words>
  <Application>Microsoft Office PowerPoint</Application>
  <PresentationFormat>Widescreen</PresentationFormat>
  <Paragraphs>588</Paragraphs>
  <Slides>16</Slides>
  <Notes>9</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3_Office Theme</vt:lpstr>
      <vt:lpstr>Office Theme</vt:lpstr>
      <vt:lpstr>Risk Management and Treasury Control in Indonesia</vt:lpstr>
      <vt:lpstr>Fiscal Framework</vt:lpstr>
      <vt:lpstr>IMPLEMENTATION OF RISK MANAGEMENT IN STATE FINANCIAL MANAGEMENT</vt:lpstr>
      <vt:lpstr>PowerPoint Presentation</vt:lpstr>
      <vt:lpstr>The scope of the AKN Risk Management Working Group</vt:lpstr>
      <vt:lpstr>Work Procedures</vt:lpstr>
      <vt:lpstr>Treasury Risk Management and Control</vt:lpstr>
      <vt:lpstr>Pillars of Cash Management</vt:lpstr>
      <vt:lpstr>Treasury Risks</vt:lpstr>
      <vt:lpstr>PowerPoint Presentation</vt:lpstr>
      <vt:lpstr>PowerPoint Presentation</vt:lpstr>
      <vt:lpstr>CASH MANAGEMENT PROTOCOL</vt:lpstr>
      <vt:lpstr>PowerPoint Presentation</vt:lpstr>
      <vt:lpstr>Case Study :</vt:lpstr>
      <vt:lpstr>Case Study : Fiscal Risk of Indonesia - Risk Map and Worksheet</vt:lpstr>
      <vt:lpstr>Case Study : Treasury Control of Indonesia – Join KPI (Cash &amp; Debt)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in State Cash Management</dc:title>
  <dc:creator>Adi Wibowo</dc:creator>
  <cp:lastModifiedBy>Tetiana Shalkivska</cp:lastModifiedBy>
  <cp:revision>166</cp:revision>
  <cp:lastPrinted>2021-06-03T13:04:07Z</cp:lastPrinted>
  <dcterms:created xsi:type="dcterms:W3CDTF">2021-05-25T03:22:39Z</dcterms:created>
  <dcterms:modified xsi:type="dcterms:W3CDTF">2023-05-12T01:30:41Z</dcterms:modified>
</cp:coreProperties>
</file>