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5" r:id="rId2"/>
  </p:sldMasterIdLst>
  <p:notesMasterIdLst>
    <p:notesMasterId r:id="rId19"/>
  </p:notesMasterIdLst>
  <p:sldIdLst>
    <p:sldId id="783" r:id="rId3"/>
    <p:sldId id="2145709195" r:id="rId4"/>
    <p:sldId id="2147475579" r:id="rId5"/>
    <p:sldId id="2145709338" r:id="rId6"/>
    <p:sldId id="265" r:id="rId7"/>
    <p:sldId id="2147475581" r:id="rId8"/>
    <p:sldId id="2147475580" r:id="rId9"/>
    <p:sldId id="2145709204" r:id="rId10"/>
    <p:sldId id="2145709205" r:id="rId11"/>
    <p:sldId id="2145709206" r:id="rId12"/>
    <p:sldId id="2145709207" r:id="rId13"/>
    <p:sldId id="2147475578" r:id="rId14"/>
    <p:sldId id="828" r:id="rId15"/>
    <p:sldId id="2145709197" r:id="rId16"/>
    <p:sldId id="2145709196" r:id="rId17"/>
    <p:sldId id="2145709198" r:id="rId1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5597" autoAdjust="0"/>
  </p:normalViewPr>
  <p:slideViewPr>
    <p:cSldViewPr snapToGrid="0">
      <p:cViewPr varScale="1">
        <p:scale>
          <a:sx n="119" d="100"/>
          <a:sy n="119" d="100"/>
        </p:scale>
        <p:origin x="114" y="15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265CF52-674F-4385-B4C0-6EF93F78F4BD}" type="datetimeFigureOut">
              <a:rPr lang="en-ID" smtClean="0"/>
              <a:t>12/05/2023</a:t>
            </a:fld>
            <a:endParaRPr lang="en-ID"/>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6FE7FB1-24D8-4F40-91E5-F9F624751F51}" type="slidenum">
              <a:rPr lang="en-ID" smtClean="0"/>
              <a:t>‹#›</a:t>
            </a:fld>
            <a:endParaRPr lang="en-ID"/>
          </a:p>
        </p:txBody>
      </p:sp>
    </p:spTree>
    <p:extLst>
      <p:ext uri="{BB962C8B-B14F-4D97-AF65-F5344CB8AC3E}">
        <p14:creationId xmlns:p14="http://schemas.microsoft.com/office/powerpoint/2010/main" val="333353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76FE7FB1-24D8-4F40-91E5-F9F624751F51}" type="slidenum">
              <a:rPr lang="en-ID" smtClean="0"/>
              <a:t>1</a:t>
            </a:fld>
            <a:endParaRPr lang="en-ID"/>
          </a:p>
        </p:txBody>
      </p:sp>
    </p:spTree>
    <p:extLst>
      <p:ext uri="{BB962C8B-B14F-4D97-AF65-F5344CB8AC3E}">
        <p14:creationId xmlns:p14="http://schemas.microsoft.com/office/powerpoint/2010/main" val="3237931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0" lvl="0" indent="-2349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Hasil penilaian risiko akan dituangkan pada peta risiko (</a:t>
            </a:r>
            <a:r>
              <a:rPr kumimoji="0" lang="id-ID"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risk heat map</a:t>
            </a:r>
            <a:r>
              <a:rPr kumimoji="0" lang="id-ID"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 sehingga dihasilkan visualisasi risiko berdasarkan dampak dan </a:t>
            </a:r>
            <a:r>
              <a:rPr kumimoji="0" lang="id-ID"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likelihood</a:t>
            </a:r>
            <a:r>
              <a:rPr kumimoji="0" lang="id-ID"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234950" marR="0" lvl="0" indent="-2349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Peta risiko berfungsi sebagai </a:t>
            </a:r>
            <a:r>
              <a:rPr kumimoji="0" lang="id-ID"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tools</a:t>
            </a:r>
            <a:r>
              <a:rPr kumimoji="0" lang="id-ID"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 membandingkan besaran dampak dan </a:t>
            </a:r>
            <a:r>
              <a:rPr kumimoji="0" lang="id-ID"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likelihood </a:t>
            </a:r>
            <a:r>
              <a:rPr kumimoji="0" lang="id-ID"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antar kejadian risiko yang dihadapi organisasi. </a:t>
            </a:r>
            <a:endParaRPr kumimoji="0" lang="en-ID"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ID" dirty="0"/>
          </a:p>
        </p:txBody>
      </p:sp>
      <p:sp>
        <p:nvSpPr>
          <p:cNvPr id="4" name="Slide Number Placeholder 3"/>
          <p:cNvSpPr>
            <a:spLocks noGrp="1"/>
          </p:cNvSpPr>
          <p:nvPr>
            <p:ph type="sldNum" sz="quarter" idx="5"/>
          </p:nvPr>
        </p:nvSpPr>
        <p:spPr/>
        <p:txBody>
          <a:bodyPr/>
          <a:lstStyle/>
          <a:p>
            <a:fld id="{76FE7FB1-24D8-4F40-91E5-F9F624751F51}" type="slidenum">
              <a:rPr lang="en-ID" smtClean="0"/>
              <a:t>15</a:t>
            </a:fld>
            <a:endParaRPr lang="en-ID"/>
          </a:p>
        </p:txBody>
      </p:sp>
    </p:spTree>
    <p:extLst>
      <p:ext uri="{BB962C8B-B14F-4D97-AF65-F5344CB8AC3E}">
        <p14:creationId xmlns:p14="http://schemas.microsoft.com/office/powerpoint/2010/main" val="3405836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76FE7FB1-24D8-4F40-91E5-F9F624751F51}" type="slidenum">
              <a:rPr lang="en-ID" smtClean="0"/>
              <a:t>16</a:t>
            </a:fld>
            <a:endParaRPr lang="en-ID"/>
          </a:p>
        </p:txBody>
      </p:sp>
    </p:spTree>
    <p:extLst>
      <p:ext uri="{BB962C8B-B14F-4D97-AF65-F5344CB8AC3E}">
        <p14:creationId xmlns:p14="http://schemas.microsoft.com/office/powerpoint/2010/main" val="140822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fiscal framework refers to the set of rules, policies, and institutions that govern a country's public finances. It includes measures to manage government spending, revenue collection, and debt levels. The goal of a fiscal framework is to ensure that a government's spending is sustainable and that it can meet its financial obligations over the long term. This is important for maintaining economic stability and promoting growth.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E7FB1-24D8-4F40-91E5-F9F624751F51}" type="slidenum">
              <a:rPr kumimoji="0" lang="en-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37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FE7FB1-24D8-4F40-91E5-F9F624751F51}" type="slidenum">
              <a:rPr lang="en-ID" smtClean="0"/>
              <a:t>5</a:t>
            </a:fld>
            <a:endParaRPr lang="en-ID"/>
          </a:p>
        </p:txBody>
      </p:sp>
    </p:spTree>
    <p:extLst>
      <p:ext uri="{BB962C8B-B14F-4D97-AF65-F5344CB8AC3E}">
        <p14:creationId xmlns:p14="http://schemas.microsoft.com/office/powerpoint/2010/main" val="117085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FE7FB1-24D8-4F40-91E5-F9F624751F51}" type="slidenum">
              <a:rPr lang="en-ID" smtClean="0"/>
              <a:t>8</a:t>
            </a:fld>
            <a:endParaRPr lang="en-ID"/>
          </a:p>
        </p:txBody>
      </p:sp>
    </p:spTree>
    <p:extLst>
      <p:ext uri="{BB962C8B-B14F-4D97-AF65-F5344CB8AC3E}">
        <p14:creationId xmlns:p14="http://schemas.microsoft.com/office/powerpoint/2010/main" val="33141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accent1">
                    <a:lumMod val="75000"/>
                  </a:schemeClr>
                </a:solidFill>
                <a:latin typeface="+mn-lt"/>
              </a:rPr>
              <a:t>The risks faced by Cash Management related to the implementation of several policies include: </a:t>
            </a:r>
          </a:p>
          <a:p>
            <a:pPr marL="228600" indent="-228600">
              <a:buFont typeface="+mj-lt"/>
              <a:buAutoNum type="arabicPeriod"/>
            </a:pPr>
            <a:r>
              <a:rPr lang="en-US" sz="1100" dirty="0">
                <a:solidFill>
                  <a:schemeClr val="accent1">
                    <a:lumMod val="75000"/>
                  </a:schemeClr>
                </a:solidFill>
                <a:latin typeface="+mn-lt"/>
              </a:rPr>
              <a:t>Liquidity risk is to ensure that liquid funds are available and avoid expensive emergency funding.</a:t>
            </a:r>
          </a:p>
          <a:p>
            <a:pPr marL="228600" indent="-228600">
              <a:buFont typeface="+mj-lt"/>
              <a:buAutoNum type="arabicPeriod"/>
            </a:pPr>
            <a:r>
              <a:rPr lang="en-US" sz="1100" dirty="0">
                <a:solidFill>
                  <a:schemeClr val="accent1">
                    <a:lumMod val="75000"/>
                  </a:schemeClr>
                </a:solidFill>
                <a:latin typeface="+mn-lt"/>
              </a:rPr>
              <a:t>Funding risk as an ability to raise funds on market returns, when it is required. </a:t>
            </a:r>
          </a:p>
          <a:p>
            <a:pPr marL="228600" indent="-228600">
              <a:buFont typeface="+mj-lt"/>
              <a:buAutoNum type="arabicPeriod"/>
            </a:pPr>
            <a:r>
              <a:rPr lang="en-US" sz="1100" dirty="0">
                <a:solidFill>
                  <a:schemeClr val="accent1">
                    <a:lumMod val="75000"/>
                  </a:schemeClr>
                </a:solidFill>
                <a:latin typeface="+mn-lt"/>
              </a:rPr>
              <a:t>Projection risk is making decisions on the basis of imperfect estimates of loan terms, or on insufficient information about volatility, and cash flows. </a:t>
            </a:r>
          </a:p>
          <a:p>
            <a:pPr marL="228600" indent="-228600">
              <a:buFont typeface="+mj-lt"/>
              <a:buAutoNum type="arabicPeriod"/>
            </a:pPr>
            <a:r>
              <a:rPr lang="en-US" sz="1100" dirty="0">
                <a:solidFill>
                  <a:schemeClr val="accent1">
                    <a:lumMod val="75000"/>
                  </a:schemeClr>
                </a:solidFill>
                <a:latin typeface="+mn-lt"/>
              </a:rPr>
              <a:t>Market risk is related to cash balance management </a:t>
            </a:r>
          </a:p>
          <a:p>
            <a:pPr marL="228600" indent="-228600">
              <a:buFont typeface="+mj-lt"/>
              <a:buAutoNum type="arabicPeriod"/>
            </a:pPr>
            <a:r>
              <a:rPr lang="en-US" sz="1100" dirty="0">
                <a:solidFill>
                  <a:schemeClr val="accent1">
                    <a:lumMod val="75000"/>
                  </a:schemeClr>
                </a:solidFill>
                <a:latin typeface="+mn-lt"/>
              </a:rPr>
              <a:t>Credit risk is related to investment in third parties. </a:t>
            </a:r>
          </a:p>
          <a:p>
            <a:pPr marL="228600" indent="-228600">
              <a:buFont typeface="+mj-lt"/>
              <a:buAutoNum type="arabicPeriod"/>
            </a:pPr>
            <a:r>
              <a:rPr lang="en-US" sz="1100" dirty="0">
                <a:solidFill>
                  <a:schemeClr val="accent1">
                    <a:lumMod val="75000"/>
                  </a:schemeClr>
                </a:solidFill>
                <a:latin typeface="+mn-lt"/>
              </a:rPr>
              <a:t>Operational risk is related to transactions, payments, and accounts.</a:t>
            </a:r>
            <a:endParaRPr lang="en-ID" sz="1100" dirty="0">
              <a:solidFill>
                <a:schemeClr val="accent1">
                  <a:lumMod val="75000"/>
                </a:schemeClr>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E7FB1-24D8-4F40-91E5-F9F624751F51}" type="slidenum">
              <a:rPr kumimoji="0" lang="en-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82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8288" indent="-268288">
              <a:buFont typeface="Arial" panose="020B0604020202020204" pitchFamily="34" charset="0"/>
              <a:buAutoNum type="arabicPeriod"/>
            </a:pPr>
            <a:endParaRPr lang="en-US" sz="1100" i="0" dirty="0">
              <a:solidFill>
                <a:schemeClr val="tx1"/>
              </a:solidFill>
              <a:latin typeface="+mn-lt"/>
            </a:endParaRPr>
          </a:p>
          <a:p>
            <a:pPr marL="0" indent="0">
              <a:buFont typeface="Arial" panose="020B0604020202020204" pitchFamily="34" charset="0"/>
              <a:buNone/>
            </a:pPr>
            <a:r>
              <a:rPr lang="en-US" sz="1100" i="0" dirty="0">
                <a:solidFill>
                  <a:schemeClr val="accent1">
                    <a:lumMod val="75000"/>
                  </a:schemeClr>
                </a:solidFill>
                <a:latin typeface="+mn-lt"/>
              </a:rPr>
              <a:t>The identification of risk clusters presented in the previous slide is a reflection of the 3 pillars of state treasury management, namely the implementation of TSA, Cash forecasting and Cash Optimization. </a:t>
            </a:r>
          </a:p>
          <a:p>
            <a:pPr marL="0" indent="0">
              <a:buFont typeface="Arial" panose="020B0604020202020204" pitchFamily="34" charset="0"/>
              <a:buNone/>
            </a:pPr>
            <a:r>
              <a:rPr lang="en-US" sz="1100" i="0" dirty="0">
                <a:solidFill>
                  <a:schemeClr val="accent1">
                    <a:lumMod val="75000"/>
                  </a:schemeClr>
                </a:solidFill>
                <a:latin typeface="+mn-lt"/>
              </a:rPr>
              <a:t>In detail, the Risk of Unconsolidated Accounts, lead to unreliability reports and frauds and Ineffective and inefficient revenue and expenditure mechanisms can be: </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Unidentified</a:t>
            </a:r>
            <a:r>
              <a:rPr lang="en-US" sz="1100" b="0" i="0" dirty="0">
                <a:solidFill>
                  <a:schemeClr val="accent1">
                    <a:lumMod val="75000"/>
                  </a:schemeClr>
                </a:solidFill>
                <a:latin typeface="+mn-lt"/>
              </a:rPr>
              <a:t> accounts</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Unsupported system </a:t>
            </a:r>
            <a:r>
              <a:rPr lang="en-US" sz="1100" b="0" i="0" dirty="0">
                <a:solidFill>
                  <a:schemeClr val="accent1">
                    <a:lumMod val="75000"/>
                  </a:schemeClr>
                </a:solidFill>
                <a:latin typeface="+mn-lt"/>
              </a:rPr>
              <a:t>and information technology</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Limitations</a:t>
            </a:r>
            <a:r>
              <a:rPr lang="en-US" sz="1100" b="0" i="0" dirty="0">
                <a:solidFill>
                  <a:schemeClr val="accent1">
                    <a:lumMod val="75000"/>
                  </a:schemeClr>
                </a:solidFill>
                <a:latin typeface="+mn-lt"/>
              </a:rPr>
              <a:t> to use new system/technology</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The mechanism of revenue collecting system </a:t>
            </a:r>
            <a:r>
              <a:rPr lang="en-US" sz="1100" b="0" i="0" dirty="0">
                <a:solidFill>
                  <a:schemeClr val="accent1">
                    <a:lumMod val="75000"/>
                  </a:schemeClr>
                </a:solidFill>
                <a:latin typeface="+mn-lt"/>
              </a:rPr>
              <a:t>not optimally reach all parties.</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Inefficient expenditure mechanism </a:t>
            </a:r>
            <a:r>
              <a:rPr lang="en-US" sz="1100" b="0" i="0" dirty="0">
                <a:solidFill>
                  <a:schemeClr val="accent1">
                    <a:lumMod val="75000"/>
                  </a:schemeClr>
                </a:solidFill>
                <a:latin typeface="+mn-lt"/>
              </a:rPr>
              <a:t>between Spending Units and Cash Management Office</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Risk of settlement failure </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Risk of ineligible/fraud in management</a:t>
            </a:r>
          </a:p>
          <a:p>
            <a:pPr marL="0" indent="0">
              <a:buFont typeface="Arial" panose="020B0604020202020204" pitchFamily="34" charset="0"/>
              <a:buNone/>
            </a:pPr>
            <a:endParaRPr lang="en-US" sz="1100" i="0" dirty="0">
              <a:solidFill>
                <a:schemeClr val="accent1">
                  <a:lumMod val="75000"/>
                </a:schemeClr>
              </a:solidFill>
              <a:latin typeface="+mn-lt"/>
            </a:endParaRPr>
          </a:p>
          <a:p>
            <a:pPr marL="0" indent="0">
              <a:buFont typeface="Arial" panose="020B0604020202020204" pitchFamily="34" charset="0"/>
              <a:buNone/>
            </a:pPr>
            <a:r>
              <a:rPr lang="en-US" sz="1100" i="0" dirty="0">
                <a:solidFill>
                  <a:schemeClr val="accent1">
                    <a:lumMod val="75000"/>
                  </a:schemeClr>
                </a:solidFill>
                <a:latin typeface="+mn-lt"/>
              </a:rPr>
              <a:t>Meanwhile, cash mismatch risks can be generated from: </a:t>
            </a:r>
          </a:p>
          <a:p>
            <a:pPr marL="268288" indent="-268288">
              <a:buFont typeface="+mj-lt"/>
              <a:buAutoNum type="arabicPeriod"/>
            </a:pPr>
            <a:r>
              <a:rPr lang="en-US" sz="1100" b="1" i="0" dirty="0">
                <a:solidFill>
                  <a:schemeClr val="accent1">
                    <a:lumMod val="75000"/>
                  </a:schemeClr>
                </a:solidFill>
                <a:latin typeface="+mn-lt"/>
                <a:ea typeface="Arial Unicode MS" panose="020B0604020202020204" pitchFamily="34" charset="-128"/>
                <a:cs typeface="Arial Unicode MS" panose="020B0604020202020204" pitchFamily="34" charset="-128"/>
              </a:rPr>
              <a:t>Inaccuracy</a:t>
            </a:r>
            <a:r>
              <a:rPr lang="en-US" sz="1100" i="0" dirty="0">
                <a:solidFill>
                  <a:schemeClr val="accent1">
                    <a:lumMod val="75000"/>
                  </a:schemeClr>
                </a:solidFill>
                <a:latin typeface="+mn-lt"/>
                <a:ea typeface="Arial Unicode MS" panose="020B0604020202020204" pitchFamily="34" charset="-128"/>
                <a:cs typeface="Arial Unicode MS" panose="020B0604020202020204" pitchFamily="34" charset="-128"/>
              </a:rPr>
              <a:t> </a:t>
            </a:r>
            <a:r>
              <a:rPr lang="en-US" sz="1100" b="1" i="0" dirty="0">
                <a:solidFill>
                  <a:schemeClr val="accent1">
                    <a:lumMod val="75000"/>
                  </a:schemeClr>
                </a:solidFill>
                <a:latin typeface="+mn-lt"/>
                <a:ea typeface="Arial Unicode MS" panose="020B0604020202020204" pitchFamily="34" charset="-128"/>
                <a:cs typeface="Arial Unicode MS" panose="020B0604020202020204" pitchFamily="34" charset="-128"/>
              </a:rPr>
              <a:t>of cash withdrawal plans </a:t>
            </a:r>
            <a:r>
              <a:rPr lang="en-US" sz="1100" i="0" dirty="0">
                <a:solidFill>
                  <a:schemeClr val="accent1">
                    <a:lumMod val="75000"/>
                  </a:schemeClr>
                </a:solidFill>
                <a:latin typeface="+mn-lt"/>
                <a:ea typeface="Arial Unicode MS" panose="020B0604020202020204" pitchFamily="34" charset="-128"/>
                <a:cs typeface="Arial Unicode MS" panose="020B0604020202020204" pitchFamily="34" charset="-128"/>
              </a:rPr>
              <a:t>from spending units</a:t>
            </a:r>
          </a:p>
          <a:p>
            <a:pPr marL="268288" indent="-268288">
              <a:buFont typeface="+mj-lt"/>
              <a:buAutoNum type="arabicPeriod"/>
            </a:pPr>
            <a:r>
              <a:rPr lang="en-US" sz="1100" b="1" i="0" dirty="0">
                <a:solidFill>
                  <a:schemeClr val="accent1">
                    <a:lumMod val="75000"/>
                  </a:schemeClr>
                </a:solidFill>
                <a:latin typeface="+mn-lt"/>
                <a:ea typeface="Arial Unicode MS" panose="020B0604020202020204" pitchFamily="34" charset="-128"/>
                <a:cs typeface="Arial Unicode MS" panose="020B0604020202020204" pitchFamily="34" charset="-128"/>
              </a:rPr>
              <a:t>Inaccuracy of revenue and expenditure projections</a:t>
            </a:r>
            <a:r>
              <a:rPr lang="en-US" sz="1100" i="0" dirty="0">
                <a:solidFill>
                  <a:schemeClr val="accent1">
                    <a:lumMod val="75000"/>
                  </a:schemeClr>
                </a:solidFill>
                <a:latin typeface="+mn-lt"/>
                <a:ea typeface="Arial Unicode MS" panose="020B0604020202020204" pitchFamily="34" charset="-128"/>
                <a:cs typeface="Arial Unicode MS" panose="020B0604020202020204" pitchFamily="34" charset="-128"/>
              </a:rPr>
              <a:t> from Cash Planning Information Network Team</a:t>
            </a:r>
          </a:p>
          <a:p>
            <a:pPr marL="268288" indent="-268288">
              <a:buFont typeface="+mj-lt"/>
              <a:buAutoNum type="arabicPeriod"/>
            </a:pPr>
            <a:r>
              <a:rPr lang="en-US" sz="1100" b="1" i="0" dirty="0">
                <a:solidFill>
                  <a:schemeClr val="accent1">
                    <a:lumMod val="75000"/>
                  </a:schemeClr>
                </a:solidFill>
                <a:latin typeface="+mn-lt"/>
                <a:ea typeface="Arial Unicode MS" panose="020B0604020202020204" pitchFamily="34" charset="-128"/>
                <a:cs typeface="Arial Unicode MS" panose="020B0604020202020204" pitchFamily="34" charset="-128"/>
              </a:rPr>
              <a:t>Uncontrollable</a:t>
            </a:r>
            <a:r>
              <a:rPr lang="en-US" sz="1100" i="0" dirty="0">
                <a:solidFill>
                  <a:schemeClr val="accent1">
                    <a:lumMod val="75000"/>
                  </a:schemeClr>
                </a:solidFill>
                <a:latin typeface="+mn-lt"/>
                <a:ea typeface="Arial Unicode MS" panose="020B0604020202020204" pitchFamily="34" charset="-128"/>
                <a:cs typeface="Arial Unicode MS" panose="020B0604020202020204" pitchFamily="34" charset="-128"/>
              </a:rPr>
              <a:t> economic conditions</a:t>
            </a:r>
          </a:p>
          <a:p>
            <a:pPr marL="0" indent="0">
              <a:buFont typeface="Arial" panose="020B0604020202020204" pitchFamily="34" charset="0"/>
              <a:buNone/>
            </a:pPr>
            <a:endParaRPr lang="en-US" sz="1100" i="0" dirty="0">
              <a:solidFill>
                <a:schemeClr val="accent1">
                  <a:lumMod val="75000"/>
                </a:schemeClr>
              </a:solidFill>
              <a:latin typeface="+mn-lt"/>
            </a:endParaRPr>
          </a:p>
          <a:p>
            <a:pPr marL="0" indent="0">
              <a:buFont typeface="Arial" panose="020B0604020202020204" pitchFamily="34" charset="0"/>
              <a:buNone/>
            </a:pPr>
            <a:r>
              <a:rPr lang="en-US" sz="1100" i="0" dirty="0">
                <a:solidFill>
                  <a:schemeClr val="accent1">
                    <a:lumMod val="75000"/>
                  </a:schemeClr>
                </a:solidFill>
                <a:latin typeface="+mn-lt"/>
              </a:rPr>
              <a:t>Finally, the risk of cost inefficiency can be arise from:</a:t>
            </a:r>
          </a:p>
          <a:p>
            <a:pPr marL="268288" indent="-268288">
              <a:buFont typeface="Arial" panose="020B0604020202020204" pitchFamily="34" charset="0"/>
              <a:buAutoNum type="arabicPeriod"/>
            </a:pPr>
            <a:r>
              <a:rPr lang="en-US" sz="1100" b="1" i="0" dirty="0">
                <a:solidFill>
                  <a:schemeClr val="accent1">
                    <a:lumMod val="75000"/>
                  </a:schemeClr>
                </a:solidFill>
                <a:latin typeface="+mn-lt"/>
              </a:rPr>
              <a:t>Unequipped</a:t>
            </a:r>
            <a:r>
              <a:rPr lang="en-US" sz="1100" i="0" dirty="0">
                <a:solidFill>
                  <a:schemeClr val="accent1">
                    <a:lumMod val="75000"/>
                  </a:schemeClr>
                </a:solidFill>
                <a:latin typeface="+mn-lt"/>
              </a:rPr>
              <a:t> </a:t>
            </a:r>
            <a:r>
              <a:rPr lang="en-US" sz="1100" b="1" i="0" dirty="0">
                <a:solidFill>
                  <a:schemeClr val="accent1">
                    <a:lumMod val="75000"/>
                  </a:schemeClr>
                </a:solidFill>
                <a:latin typeface="+mn-lt"/>
              </a:rPr>
              <a:t>human resources </a:t>
            </a:r>
            <a:r>
              <a:rPr lang="en-US" sz="1100" i="0" dirty="0">
                <a:solidFill>
                  <a:schemeClr val="accent1">
                    <a:lumMod val="75000"/>
                  </a:schemeClr>
                </a:solidFill>
                <a:latin typeface="+mn-lt"/>
              </a:rPr>
              <a:t>with adequate knowledge to optimize cash</a:t>
            </a:r>
          </a:p>
          <a:p>
            <a:pPr marL="268288" indent="-268288">
              <a:buFont typeface="Arial" panose="020B0604020202020204" pitchFamily="34" charset="0"/>
              <a:buAutoNum type="arabicPeriod"/>
            </a:pPr>
            <a:r>
              <a:rPr lang="en-US" sz="1100" b="1" i="0" dirty="0">
                <a:solidFill>
                  <a:schemeClr val="accent1">
                    <a:lumMod val="75000"/>
                  </a:schemeClr>
                </a:solidFill>
                <a:latin typeface="+mn-lt"/>
              </a:rPr>
              <a:t>Less coordination</a:t>
            </a:r>
            <a:r>
              <a:rPr lang="en-US" sz="1100" i="0" dirty="0">
                <a:solidFill>
                  <a:schemeClr val="accent1">
                    <a:lumMod val="75000"/>
                  </a:schemeClr>
                </a:solidFill>
                <a:latin typeface="+mn-lt"/>
              </a:rPr>
              <a:t> between Cash Management Office and Central Bank</a:t>
            </a:r>
          </a:p>
          <a:p>
            <a:pPr marL="268288" indent="-268288">
              <a:buFont typeface="Arial" panose="020B0604020202020204" pitchFamily="34" charset="0"/>
              <a:buAutoNum type="arabicPeriod"/>
            </a:pPr>
            <a:r>
              <a:rPr lang="en-US" sz="1100" b="1" i="0" dirty="0">
                <a:solidFill>
                  <a:schemeClr val="accent1">
                    <a:lumMod val="75000"/>
                  </a:schemeClr>
                </a:solidFill>
                <a:latin typeface="+mn-lt"/>
              </a:rPr>
              <a:t>Less coordination</a:t>
            </a:r>
            <a:r>
              <a:rPr lang="en-US" sz="1100" i="0" dirty="0">
                <a:solidFill>
                  <a:schemeClr val="accent1">
                    <a:lumMod val="75000"/>
                  </a:schemeClr>
                </a:solidFill>
                <a:latin typeface="+mn-lt"/>
              </a:rPr>
              <a:t> between Cash Management Office and Debt Management Office</a:t>
            </a:r>
          </a:p>
          <a:p>
            <a:pPr marL="268288" indent="-268288">
              <a:buFont typeface="Arial" panose="020B0604020202020204" pitchFamily="34" charset="0"/>
              <a:buAutoNum type="arabicPeriod"/>
            </a:pPr>
            <a:r>
              <a:rPr lang="en-US" sz="1100" b="1" i="0" dirty="0">
                <a:solidFill>
                  <a:schemeClr val="accent1">
                    <a:lumMod val="75000"/>
                  </a:schemeClr>
                </a:solidFill>
                <a:latin typeface="+mn-lt"/>
              </a:rPr>
              <a:t>Not optimal remuneration </a:t>
            </a:r>
            <a:r>
              <a:rPr lang="en-US" sz="1100" b="0" i="0" dirty="0">
                <a:solidFill>
                  <a:schemeClr val="accent1">
                    <a:lumMod val="75000"/>
                  </a:schemeClr>
                </a:solidFill>
                <a:latin typeface="+mn-lt"/>
              </a:rPr>
              <a:t>from utilization of funds in Government Accounts </a:t>
            </a:r>
          </a:p>
          <a:p>
            <a:pPr marL="268288" indent="-268288">
              <a:buFont typeface="Arial" panose="020B0604020202020204" pitchFamily="34" charset="0"/>
              <a:buAutoNum type="arabicPeriod"/>
            </a:pPr>
            <a:r>
              <a:rPr lang="en-US" sz="1100" b="1" i="0" dirty="0">
                <a:solidFill>
                  <a:schemeClr val="accent1">
                    <a:lumMod val="75000"/>
                  </a:schemeClr>
                </a:solidFill>
                <a:latin typeface="+mn-lt"/>
              </a:rPr>
              <a:t>The concept of using remuneration </a:t>
            </a:r>
            <a:r>
              <a:rPr lang="en-US" sz="1100" i="0" dirty="0">
                <a:solidFill>
                  <a:schemeClr val="accent1">
                    <a:lumMod val="75000"/>
                  </a:schemeClr>
                </a:solidFill>
                <a:latin typeface="+mn-lt"/>
              </a:rPr>
              <a:t>not yet available to support treasury operations.</a:t>
            </a:r>
          </a:p>
          <a:p>
            <a:endParaRPr lang="en-ID" sz="11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E7FB1-24D8-4F40-91E5-F9F624751F51}" type="slidenum">
              <a:rPr kumimoji="0" lang="en-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89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0">
              <a:buFont typeface="Arial" panose="020B0604020202020204" pitchFamily="34" charset="0"/>
              <a:buNone/>
            </a:pPr>
            <a:endParaRPr lang="en-US" sz="1200" i="0" dirty="0">
              <a:solidFill>
                <a:srgbClr val="002060"/>
              </a:solidFill>
              <a:latin typeface="+mn-lt"/>
            </a:endParaRPr>
          </a:p>
          <a:p>
            <a:pPr marL="0" indent="0">
              <a:buFont typeface="Arial" panose="020B0604020202020204" pitchFamily="34" charset="0"/>
              <a:buNone/>
            </a:pPr>
            <a:r>
              <a:rPr lang="en-US" sz="1200" i="0" dirty="0">
                <a:solidFill>
                  <a:srgbClr val="002060"/>
                </a:solidFill>
                <a:latin typeface="+mn-lt"/>
              </a:rPr>
              <a:t>In line with the implementation of risk identification, the Cash Management Office also carries out risk mitigation activities as follows:</a:t>
            </a:r>
          </a:p>
          <a:p>
            <a:pPr marL="0" indent="0">
              <a:buFont typeface="Arial" panose="020B0604020202020204" pitchFamily="34" charset="0"/>
              <a:buNone/>
            </a:pPr>
            <a:r>
              <a:rPr lang="en-US" sz="1200" b="1" i="0" dirty="0">
                <a:solidFill>
                  <a:srgbClr val="002060"/>
                </a:solidFill>
                <a:latin typeface="+mn-lt"/>
              </a:rPr>
              <a:t>A. To mitigate the occurrence of unconsolidated accounts and ineffective and inefficient revenue and expenditure mechanisms, it can be done by </a:t>
            </a:r>
          </a:p>
          <a:p>
            <a:pPr marL="228600" indent="-228600">
              <a:buFont typeface="+mj-lt"/>
              <a:buAutoNum type="arabicPeriod"/>
            </a:pPr>
            <a:r>
              <a:rPr lang="en-US" sz="1200" i="0" dirty="0">
                <a:solidFill>
                  <a:srgbClr val="002060"/>
                </a:solidFill>
                <a:latin typeface="+mn-lt"/>
              </a:rPr>
              <a:t>Integrating all government revenue from Tax, Non Tax, Grant and Financing Revenue and expenditure from Central Government Expenditure, Transfer to Local Government, and Financing Expenditure into one consolidated account.</a:t>
            </a:r>
          </a:p>
          <a:p>
            <a:pPr marL="228600" indent="-228600">
              <a:buFont typeface="+mj-lt"/>
              <a:buAutoNum type="arabicPeriod"/>
            </a:pPr>
            <a:r>
              <a:rPr lang="en-US" sz="1200" i="0" dirty="0">
                <a:solidFill>
                  <a:srgbClr val="002060"/>
                </a:solidFill>
                <a:latin typeface="+mn-lt"/>
              </a:rPr>
              <a:t>Consolidating cash resources outside the Treasury Single Account such as Public Service Agency (PSA) and Sue Generis. This includes Cash Surplus Withdrawal or Private Placement </a:t>
            </a:r>
          </a:p>
          <a:p>
            <a:pPr marL="228600" indent="-228600">
              <a:buFont typeface="+mj-lt"/>
              <a:buAutoNum type="arabicPeriod"/>
            </a:pPr>
            <a:r>
              <a:rPr lang="en-US" sz="1200" i="0" dirty="0">
                <a:solidFill>
                  <a:srgbClr val="002060"/>
                </a:solidFill>
                <a:latin typeface="+mn-lt"/>
              </a:rPr>
              <a:t>Sustainably enhancing the mechanism of revenue collecting system and expenditure system</a:t>
            </a:r>
          </a:p>
          <a:p>
            <a:pPr marL="228600" indent="-228600">
              <a:buFont typeface="+mj-lt"/>
              <a:buAutoNum type="arabicPeriod"/>
            </a:pPr>
            <a:r>
              <a:rPr lang="en-US" sz="1200" i="0" dirty="0">
                <a:solidFill>
                  <a:srgbClr val="002060"/>
                </a:solidFill>
                <a:latin typeface="+mn-lt"/>
              </a:rPr>
              <a:t>Building monitoring system for settlement</a:t>
            </a:r>
          </a:p>
          <a:p>
            <a:pPr marL="228600" indent="-228600">
              <a:buFont typeface="+mj-lt"/>
              <a:buAutoNum type="arabicPeriod"/>
            </a:pPr>
            <a:r>
              <a:rPr lang="en-US" sz="1200" i="0" dirty="0">
                <a:solidFill>
                  <a:srgbClr val="002060"/>
                </a:solidFill>
                <a:latin typeface="+mn-lt"/>
              </a:rPr>
              <a:t>Developing internal compliance in management</a:t>
            </a:r>
          </a:p>
          <a:p>
            <a:pPr marL="0" indent="0">
              <a:buFont typeface="Arial" panose="020B0604020202020204" pitchFamily="34" charset="0"/>
              <a:buNone/>
            </a:pPr>
            <a:endParaRPr lang="en-US" sz="1200" i="0" dirty="0">
              <a:solidFill>
                <a:srgbClr val="002060"/>
              </a:solidFill>
              <a:latin typeface="+mn-lt"/>
            </a:endParaRPr>
          </a:p>
          <a:p>
            <a:pPr marL="0" indent="0">
              <a:buFont typeface="Arial" panose="020B0604020202020204" pitchFamily="34" charset="0"/>
              <a:buNone/>
            </a:pPr>
            <a:r>
              <a:rPr lang="en-US" sz="1200" b="1" i="0" dirty="0">
                <a:solidFill>
                  <a:srgbClr val="002060"/>
                </a:solidFill>
                <a:latin typeface="+mn-lt"/>
              </a:rPr>
              <a:t>B. Meanwhile, to overcome the mismatch, the implementation of mitigation is carried out by 2 methods namely top down and bottom up.</a:t>
            </a:r>
          </a:p>
          <a:p>
            <a:pPr marL="0" indent="0">
              <a:buFont typeface="Arial" panose="020B0604020202020204" pitchFamily="34" charset="0"/>
              <a:buNone/>
            </a:pPr>
            <a:r>
              <a:rPr lang="en-US" sz="1200" i="0" dirty="0">
                <a:solidFill>
                  <a:srgbClr val="002060"/>
                </a:solidFill>
                <a:latin typeface="+mn-lt"/>
              </a:rPr>
              <a:t>Top down is carried out at the central government through the Cash Planning Information Network forum, while bottom up is carried out from the spending unit side by submitting projections with a gap of 3 -7 working days before the disbursement of funds.</a:t>
            </a:r>
          </a:p>
          <a:p>
            <a:pPr marL="0" indent="0">
              <a:buFont typeface="Arial" panose="020B0604020202020204" pitchFamily="34" charset="0"/>
              <a:buNone/>
            </a:pPr>
            <a:r>
              <a:rPr lang="en-US" sz="1200" i="0" dirty="0">
                <a:solidFill>
                  <a:srgbClr val="002060"/>
                </a:solidFill>
                <a:latin typeface="+mn-lt"/>
              </a:rPr>
              <a:t>Both data generated through top down and bottom are consolidated and adjusted to obtain a complete projection of all revenues and expenditures.</a:t>
            </a:r>
          </a:p>
          <a:p>
            <a:pPr marL="0" indent="0">
              <a:buFont typeface="Arial" panose="020B0604020202020204" pitchFamily="34" charset="0"/>
              <a:buNone/>
            </a:pPr>
            <a:endParaRPr lang="en-US" sz="1200" i="0" dirty="0">
              <a:solidFill>
                <a:srgbClr val="002060"/>
              </a:solidFill>
              <a:latin typeface="+mn-lt"/>
            </a:endParaRPr>
          </a:p>
          <a:p>
            <a:pPr marL="0" indent="0">
              <a:buFont typeface="Arial" panose="020B0604020202020204" pitchFamily="34" charset="0"/>
              <a:buNone/>
            </a:pPr>
            <a:r>
              <a:rPr lang="en-US" sz="1200" b="1" i="0" dirty="0">
                <a:solidFill>
                  <a:srgbClr val="002060"/>
                </a:solidFill>
                <a:latin typeface="+mn-lt"/>
              </a:rPr>
              <a:t>C. To reduce the occurrence of inefficient costs from the existence of idle cash, the Government can do several things which include:</a:t>
            </a:r>
          </a:p>
          <a:p>
            <a:pPr marL="228600" indent="-228600">
              <a:buFont typeface="+mj-lt"/>
              <a:buAutoNum type="arabicPeriod"/>
            </a:pPr>
            <a:r>
              <a:rPr lang="en-US" sz="1200" i="0" dirty="0">
                <a:solidFill>
                  <a:srgbClr val="002060"/>
                </a:solidFill>
                <a:latin typeface="+mn-lt"/>
              </a:rPr>
              <a:t>Training and Certification for human resources with adequate knowledge to optimize cash</a:t>
            </a:r>
          </a:p>
          <a:p>
            <a:pPr marL="228600" indent="-228600">
              <a:buFont typeface="+mj-lt"/>
              <a:buAutoNum type="arabicPeriod"/>
            </a:pPr>
            <a:r>
              <a:rPr lang="en-US" sz="1200" i="0" dirty="0">
                <a:solidFill>
                  <a:srgbClr val="002060"/>
                </a:solidFill>
                <a:latin typeface="+mn-lt"/>
              </a:rPr>
              <a:t>Intensify coordination between Cash Management Office and Central Bank with monthly meeting forum</a:t>
            </a:r>
          </a:p>
          <a:p>
            <a:pPr marL="228600" indent="-228600">
              <a:buFont typeface="+mj-lt"/>
              <a:buAutoNum type="arabicPeriod"/>
            </a:pPr>
            <a:r>
              <a:rPr lang="en-US" sz="1200" i="0" dirty="0">
                <a:solidFill>
                  <a:srgbClr val="002060"/>
                </a:solidFill>
                <a:latin typeface="+mn-lt"/>
              </a:rPr>
              <a:t>Intensify coordination between Cash Management Office and Debt Management Office in Asset and Liability Committee forum</a:t>
            </a:r>
          </a:p>
          <a:p>
            <a:pPr marL="0" indent="0">
              <a:buFont typeface="Arial" panose="020B0604020202020204" pitchFamily="34" charset="0"/>
              <a:buNone/>
            </a:pPr>
            <a:endParaRPr lang="en-US" sz="1200" i="0" dirty="0">
              <a:solidFill>
                <a:srgbClr val="002060"/>
              </a:solidFill>
              <a:latin typeface="+mn-lt"/>
            </a:endParaRPr>
          </a:p>
          <a:p>
            <a:pPr marL="0" indent="0">
              <a:buFont typeface="Arial" panose="020B0604020202020204" pitchFamily="34" charset="0"/>
              <a:buNone/>
            </a:pPr>
            <a:r>
              <a:rPr lang="en-US" sz="1200" i="0" dirty="0">
                <a:solidFill>
                  <a:srgbClr val="002060"/>
                </a:solidFill>
                <a:latin typeface="+mn-lt"/>
              </a:rPr>
              <a:t>In addition, technically to optimize the excess cash, it is done by:</a:t>
            </a:r>
          </a:p>
          <a:p>
            <a:pPr marL="228600" indent="-228600">
              <a:buFont typeface="+mj-lt"/>
              <a:buAutoNum type="arabicPeriod"/>
            </a:pPr>
            <a:r>
              <a:rPr lang="en-US" sz="1200" i="0" dirty="0">
                <a:solidFill>
                  <a:srgbClr val="002060"/>
                </a:solidFill>
                <a:latin typeface="+mn-lt"/>
              </a:rPr>
              <a:t>Money Placement at Bank Indonesia IDR and Foreign Currency</a:t>
            </a:r>
          </a:p>
          <a:p>
            <a:pPr marL="228600" indent="-228600">
              <a:buFont typeface="+mj-lt"/>
              <a:buAutoNum type="arabicPeriod"/>
            </a:pPr>
            <a:r>
              <a:rPr lang="en-US" sz="1200" i="0" dirty="0">
                <a:solidFill>
                  <a:srgbClr val="002060"/>
                </a:solidFill>
                <a:latin typeface="+mn-lt"/>
              </a:rPr>
              <a:t>Optimization outside Bank Indonesia: Placement at Commercial, Reverse Repo, and Bonds Outright</a:t>
            </a:r>
          </a:p>
          <a:p>
            <a:pPr marL="228600" indent="-228600">
              <a:buFont typeface="+mj-lt"/>
              <a:buAutoNum type="arabicPeriod"/>
            </a:pPr>
            <a:r>
              <a:rPr lang="en-US" sz="1200" i="0" dirty="0">
                <a:solidFill>
                  <a:srgbClr val="002060"/>
                </a:solidFill>
                <a:latin typeface="+mn-lt"/>
              </a:rPr>
              <a:t>Remuneration from Special Account (Sharia) at Commercial and Sharia</a:t>
            </a:r>
          </a:p>
          <a:p>
            <a:pPr marL="228600" indent="-228600">
              <a:buFont typeface="+mj-lt"/>
              <a:buAutoNum type="arabicPeriod"/>
            </a:pPr>
            <a:r>
              <a:rPr lang="en-US" sz="1200" i="0" dirty="0">
                <a:solidFill>
                  <a:srgbClr val="002060"/>
                </a:solidFill>
                <a:latin typeface="+mn-lt"/>
              </a:rPr>
              <a:t>Remuneration from Treasury Notional Pooling (TNP) -&gt; Pooling at the end of day and charge with special rates</a:t>
            </a:r>
          </a:p>
          <a:p>
            <a:pPr marL="228600" indent="-228600">
              <a:buFont typeface="+mj-lt"/>
              <a:buAutoNum type="arabicPeriod"/>
            </a:pPr>
            <a:endParaRPr lang="en-US" sz="1200" i="0" dirty="0">
              <a:solidFill>
                <a:srgbClr val="002060"/>
              </a:solidFill>
              <a:latin typeface="+mn-lt"/>
            </a:endParaRPr>
          </a:p>
          <a:p>
            <a:pPr marL="0" indent="0">
              <a:buFont typeface="+mj-lt"/>
              <a:buNone/>
            </a:pPr>
            <a:r>
              <a:rPr lang="en-US" sz="1200" i="0" dirty="0">
                <a:solidFill>
                  <a:srgbClr val="002060"/>
                </a:solidFill>
                <a:latin typeface="+mn-lt"/>
              </a:rPr>
              <a:t>When there is a cash shortage, the Government can do several things, including using the following options:</a:t>
            </a:r>
          </a:p>
          <a:p>
            <a:pPr marL="228600" indent="-228600">
              <a:buFont typeface="+mj-lt"/>
              <a:buAutoNum type="arabicPeriod"/>
            </a:pPr>
            <a:r>
              <a:rPr lang="en-US" sz="1200" i="0" dirty="0">
                <a:solidFill>
                  <a:srgbClr val="002060"/>
                </a:solidFill>
                <a:latin typeface="+mn-lt"/>
              </a:rPr>
              <a:t>Accumulated Budget Surplus (ABS) as bridging helps cash flow operations so that cash shortages can be overcome.</a:t>
            </a:r>
          </a:p>
          <a:p>
            <a:pPr marL="228600" indent="-228600">
              <a:buFont typeface="+mj-lt"/>
              <a:buAutoNum type="arabicPeriod"/>
            </a:pPr>
            <a:r>
              <a:rPr lang="en-US" sz="1200" i="0" dirty="0">
                <a:solidFill>
                  <a:srgbClr val="002060"/>
                </a:solidFill>
                <a:latin typeface="+mn-lt"/>
              </a:rPr>
              <a:t>Withdrawal of Fund Placements</a:t>
            </a:r>
          </a:p>
          <a:p>
            <a:pPr marL="228600" indent="-228600">
              <a:buFont typeface="+mj-lt"/>
              <a:buAutoNum type="arabicPeriod"/>
            </a:pPr>
            <a:r>
              <a:rPr lang="en-US" sz="1200" i="0" dirty="0">
                <a:solidFill>
                  <a:srgbClr val="002060"/>
                </a:solidFill>
                <a:latin typeface="+mn-lt"/>
              </a:rPr>
              <a:t>Repo Transaction</a:t>
            </a:r>
          </a:p>
          <a:p>
            <a:pPr marL="228600" indent="-228600">
              <a:buFont typeface="+mj-lt"/>
              <a:buAutoNum type="arabicPeriod"/>
            </a:pPr>
            <a:r>
              <a:rPr lang="en-US" sz="1200" i="0" dirty="0">
                <a:solidFill>
                  <a:srgbClr val="002060"/>
                </a:solidFill>
                <a:latin typeface="+mn-lt"/>
              </a:rPr>
              <a:t>Bonds sales on the secondary market</a:t>
            </a:r>
          </a:p>
          <a:p>
            <a:pPr marL="228600" indent="-228600">
              <a:buFont typeface="+mj-lt"/>
              <a:buAutoNum type="arabicPeriod"/>
            </a:pPr>
            <a:r>
              <a:rPr lang="en-US" sz="1200" i="0" dirty="0">
                <a:solidFill>
                  <a:srgbClr val="002060"/>
                </a:solidFill>
                <a:latin typeface="+mn-lt"/>
              </a:rPr>
              <a:t>Treasury Bills issuance</a:t>
            </a:r>
          </a:p>
          <a:p>
            <a:endParaRPr lang="en-US" dirty="0"/>
          </a:p>
          <a:p>
            <a:endParaRPr lang="en-US" dirty="0"/>
          </a:p>
          <a:p>
            <a:endParaRPr lang="en-US" dirty="0"/>
          </a:p>
          <a:p>
            <a:endParaRPr lang="en-US" dirty="0"/>
          </a:p>
          <a:p>
            <a:endParaRPr lang="en-ID"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E7FB1-24D8-4F40-91E5-F9F624751F51}" type="slidenum">
              <a:rPr kumimoji="0" lang="en-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09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76FE7FB1-24D8-4F40-91E5-F9F624751F51}" type="slidenum">
              <a:rPr lang="en-ID" smtClean="0"/>
              <a:t>12</a:t>
            </a:fld>
            <a:endParaRPr lang="en-ID"/>
          </a:p>
        </p:txBody>
      </p:sp>
    </p:spTree>
    <p:extLst>
      <p:ext uri="{BB962C8B-B14F-4D97-AF65-F5344CB8AC3E}">
        <p14:creationId xmlns:p14="http://schemas.microsoft.com/office/powerpoint/2010/main" val="30051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76FE7FB1-24D8-4F40-91E5-F9F624751F51}" type="slidenum">
              <a:rPr lang="en-ID" smtClean="0"/>
              <a:t>13</a:t>
            </a:fld>
            <a:endParaRPr lang="en-ID"/>
          </a:p>
        </p:txBody>
      </p:sp>
    </p:spTree>
    <p:extLst>
      <p:ext uri="{BB962C8B-B14F-4D97-AF65-F5344CB8AC3E}">
        <p14:creationId xmlns:p14="http://schemas.microsoft.com/office/powerpoint/2010/main" val="1462332598"/>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4" Type="http://schemas.microsoft.com/office/2007/relationships/hdphoto" Target="../media/hdphoto3.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4.wdp"/><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5.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4414" y="-10159"/>
            <a:ext cx="8927586" cy="6868160"/>
          </a:xfrm>
          <a:prstGeom prst="rect">
            <a:avLst/>
          </a:prstGeom>
          <a:effectLst>
            <a:outerShdw blurRad="50800" dist="38100" dir="18900000" algn="bl" rotWithShape="0">
              <a:prstClr val="black">
                <a:alpha val="40000"/>
              </a:prstClr>
            </a:outerShdw>
          </a:effectLst>
        </p:spPr>
      </p:pic>
      <p:sp>
        <p:nvSpPr>
          <p:cNvPr id="20" name="Rectangle 1">
            <a:extLst>
              <a:ext uri="{FF2B5EF4-FFF2-40B4-BE49-F238E27FC236}">
                <a16:creationId xmlns:a16="http://schemas.microsoft.com/office/drawing/2014/main" id="{7CDD5348-83E0-4539-AA42-681FE1F89274}"/>
              </a:ext>
            </a:extLst>
          </p:cNvPr>
          <p:cNvSpPr/>
          <p:nvPr userDrawn="1"/>
        </p:nvSpPr>
        <p:spPr>
          <a:xfrm flipV="1">
            <a:off x="222173" y="0"/>
            <a:ext cx="6469019" cy="6858000"/>
          </a:xfrm>
          <a:custGeom>
            <a:avLst/>
            <a:gdLst>
              <a:gd name="connsiteX0" fmla="*/ 0 w 5525729"/>
              <a:gd name="connsiteY0" fmla="*/ 0 h 6858000"/>
              <a:gd name="connsiteX1" fmla="*/ 5525729 w 5525729"/>
              <a:gd name="connsiteY1" fmla="*/ 0 h 6858000"/>
              <a:gd name="connsiteX2" fmla="*/ 5525729 w 5525729"/>
              <a:gd name="connsiteY2" fmla="*/ 6858000 h 6858000"/>
              <a:gd name="connsiteX3" fmla="*/ 0 w 5525729"/>
              <a:gd name="connsiteY3" fmla="*/ 6858000 h 6858000"/>
              <a:gd name="connsiteX4" fmla="*/ 0 w 5525729"/>
              <a:gd name="connsiteY4" fmla="*/ 0 h 6858000"/>
              <a:gd name="connsiteX0" fmla="*/ 0 w 5525729"/>
              <a:gd name="connsiteY0" fmla="*/ 5080 h 6863080"/>
              <a:gd name="connsiteX1" fmla="*/ 3559769 w 5525729"/>
              <a:gd name="connsiteY1" fmla="*/ 0 h 6863080"/>
              <a:gd name="connsiteX2" fmla="*/ 5525729 w 5525729"/>
              <a:gd name="connsiteY2" fmla="*/ 6863080 h 6863080"/>
              <a:gd name="connsiteX3" fmla="*/ 0 w 5525729"/>
              <a:gd name="connsiteY3" fmla="*/ 6863080 h 6863080"/>
              <a:gd name="connsiteX4" fmla="*/ 0 w 5525729"/>
              <a:gd name="connsiteY4" fmla="*/ 5080 h 686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5729" h="6863080">
                <a:moveTo>
                  <a:pt x="0" y="5080"/>
                </a:moveTo>
                <a:lnTo>
                  <a:pt x="3559769" y="0"/>
                </a:lnTo>
                <a:lnTo>
                  <a:pt x="5525729" y="6863080"/>
                </a:lnTo>
                <a:lnTo>
                  <a:pt x="0" y="6863080"/>
                </a:lnTo>
                <a:lnTo>
                  <a:pt x="0" y="5080"/>
                </a:lnTo>
                <a:close/>
              </a:path>
            </a:pathLst>
          </a:custGeom>
          <a:gradFill flip="none" rotWithShape="1">
            <a:gsLst>
              <a:gs pos="100000">
                <a:srgbClr val="133EC0"/>
              </a:gs>
              <a:gs pos="0">
                <a:srgbClr val="101455"/>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Background pattern&#10;&#10;Description automatically generated">
            <a:extLst>
              <a:ext uri="{FF2B5EF4-FFF2-40B4-BE49-F238E27FC236}">
                <a16:creationId xmlns:a16="http://schemas.microsoft.com/office/drawing/2014/main" id="{5623FF9C-5456-4117-8D65-4B9B9F83F08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866" t="3901" r="37704" b="2230"/>
          <a:stretch>
            <a:fillRect/>
          </a:stretch>
        </p:blipFill>
        <p:spPr>
          <a:xfrm flipV="1">
            <a:off x="-10162" y="-10160"/>
            <a:ext cx="6469019" cy="6868160"/>
          </a:xfrm>
          <a:custGeom>
            <a:avLst/>
            <a:gdLst>
              <a:gd name="connsiteX0" fmla="*/ 4562969 w 7082967"/>
              <a:gd name="connsiteY0" fmla="*/ 0 h 6858000"/>
              <a:gd name="connsiteX1" fmla="*/ 7082967 w 7082967"/>
              <a:gd name="connsiteY1" fmla="*/ 6858000 h 6858000"/>
              <a:gd name="connsiteX2" fmla="*/ 0 w 7082967"/>
              <a:gd name="connsiteY2" fmla="*/ 6858000 h 6858000"/>
              <a:gd name="connsiteX3" fmla="*/ 0 w 7082967"/>
              <a:gd name="connsiteY3" fmla="*/ 5076 h 6858000"/>
            </a:gdLst>
            <a:ahLst/>
            <a:cxnLst>
              <a:cxn ang="0">
                <a:pos x="connsiteX0" y="connsiteY0"/>
              </a:cxn>
              <a:cxn ang="0">
                <a:pos x="connsiteX1" y="connsiteY1"/>
              </a:cxn>
              <a:cxn ang="0">
                <a:pos x="connsiteX2" y="connsiteY2"/>
              </a:cxn>
              <a:cxn ang="0">
                <a:pos x="connsiteX3" y="connsiteY3"/>
              </a:cxn>
            </a:cxnLst>
            <a:rect l="l" t="t" r="r" b="b"/>
            <a:pathLst>
              <a:path w="7082967" h="6858000">
                <a:moveTo>
                  <a:pt x="4562969" y="0"/>
                </a:moveTo>
                <a:lnTo>
                  <a:pt x="7082967" y="6858000"/>
                </a:lnTo>
                <a:lnTo>
                  <a:pt x="0" y="6858000"/>
                </a:lnTo>
                <a:lnTo>
                  <a:pt x="0" y="5076"/>
                </a:lnTo>
                <a:close/>
              </a:path>
            </a:pathLst>
          </a:custGeom>
        </p:spPr>
      </p:pic>
      <p:pic>
        <p:nvPicPr>
          <p:cNvPr id="15" name="Picture 14" descr="A picture containing text, clock&#10;&#10;Description automatically generated">
            <a:extLst>
              <a:ext uri="{FF2B5EF4-FFF2-40B4-BE49-F238E27FC236}">
                <a16:creationId xmlns:a16="http://schemas.microsoft.com/office/drawing/2014/main" id="{31D29515-E82B-46D6-9425-ECC98DB52B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72472" y="6279663"/>
            <a:ext cx="1214171" cy="325850"/>
          </a:xfrm>
          <a:prstGeom prst="rect">
            <a:avLst/>
          </a:prstGeom>
        </p:spPr>
      </p:pic>
      <p:pic>
        <p:nvPicPr>
          <p:cNvPr id="14" name="Picture 13" descr="Logo&#10;&#10;Description automatically generated">
            <a:extLst>
              <a:ext uri="{FF2B5EF4-FFF2-40B4-BE49-F238E27FC236}">
                <a16:creationId xmlns:a16="http://schemas.microsoft.com/office/drawing/2014/main" id="{BE297D00-22F7-470B-B1C7-89EC8342B6DB}"/>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27777" t="16416" r="27935" b="12472"/>
          <a:stretch/>
        </p:blipFill>
        <p:spPr>
          <a:xfrm>
            <a:off x="1540384" y="131418"/>
            <a:ext cx="627598" cy="699761"/>
          </a:xfrm>
          <a:prstGeom prst="rect">
            <a:avLst/>
          </a:prstGeom>
        </p:spPr>
      </p:pic>
      <p:pic>
        <p:nvPicPr>
          <p:cNvPr id="1030" name="Picture 6">
            <a:extLst>
              <a:ext uri="{FF2B5EF4-FFF2-40B4-BE49-F238E27FC236}">
                <a16:creationId xmlns:a16="http://schemas.microsoft.com/office/drawing/2014/main" id="{50BC59B2-A62D-47F5-8F90-CB1ADBE54E15}"/>
              </a:ext>
            </a:extLst>
          </p:cNvPr>
          <p:cNvPicPr>
            <a:picLocks noChangeAspect="1" noChangeArrowheads="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414546" y="190500"/>
            <a:ext cx="1153221" cy="64067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F6840FD5-72F2-4102-92D5-E562AA8C7BF2}"/>
              </a:ext>
            </a:extLst>
          </p:cNvPr>
          <p:cNvSpPr>
            <a:spLocks noGrp="1"/>
          </p:cNvSpPr>
          <p:nvPr>
            <p:ph type="title" hasCustomPrompt="1"/>
          </p:nvPr>
        </p:nvSpPr>
        <p:spPr>
          <a:xfrm>
            <a:off x="306248" y="2192302"/>
            <a:ext cx="4701181" cy="1325563"/>
          </a:xfrm>
          <a:prstGeom prst="rect">
            <a:avLst/>
          </a:prstGeom>
        </p:spPr>
        <p:txBody>
          <a:bodyPr anchor="b"/>
          <a:lstStyle>
            <a:lvl1pPr marL="0" algn="l" defTabSz="914400" rtl="0" eaLnBrk="1" latinLnBrk="0" hangingPunct="1">
              <a:lnSpc>
                <a:spcPct val="90000"/>
              </a:lnSpc>
              <a:spcBef>
                <a:spcPct val="0"/>
              </a:spcBef>
              <a:buNone/>
              <a:defRPr lang="en-US" sz="40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MASTER</a:t>
            </a:r>
            <a:br>
              <a:rPr lang="en-US"/>
            </a:br>
            <a:r>
              <a:rPr lang="en-US"/>
              <a:t>JUDUL</a:t>
            </a:r>
          </a:p>
        </p:txBody>
      </p:sp>
      <p:sp>
        <p:nvSpPr>
          <p:cNvPr id="10" name="Text Placeholder 9">
            <a:extLst>
              <a:ext uri="{FF2B5EF4-FFF2-40B4-BE49-F238E27FC236}">
                <a16:creationId xmlns:a16="http://schemas.microsoft.com/office/drawing/2014/main" id="{F00279AB-9320-47AB-8642-D53A89E58521}"/>
              </a:ext>
            </a:extLst>
          </p:cNvPr>
          <p:cNvSpPr>
            <a:spLocks noGrp="1"/>
          </p:cNvSpPr>
          <p:nvPr>
            <p:ph type="body" sz="quarter" idx="10" hasCustomPrompt="1"/>
          </p:nvPr>
        </p:nvSpPr>
        <p:spPr>
          <a:xfrm>
            <a:off x="306248" y="3677603"/>
            <a:ext cx="4701180" cy="518477"/>
          </a:xfrm>
          <a:prstGeom prst="rect">
            <a:avLst/>
          </a:prstGeom>
        </p:spPr>
        <p:txBody>
          <a:bodyPr/>
          <a:lstStyle>
            <a:lvl1pPr marL="0" indent="0" algn="l" defTabSz="914400" rtl="0" eaLnBrk="1" latinLnBrk="0" hangingPunct="1">
              <a:lnSpc>
                <a:spcPct val="90000"/>
              </a:lnSpc>
              <a:spcBef>
                <a:spcPct val="0"/>
              </a:spcBef>
              <a:buNone/>
              <a:defRPr lang="en-US" sz="2200" b="0" kern="1200">
                <a:solidFill>
                  <a:schemeClr val="accent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Sub Judul</a:t>
            </a:r>
          </a:p>
        </p:txBody>
      </p:sp>
      <p:sp>
        <p:nvSpPr>
          <p:cNvPr id="22" name="Text Placeholder 21">
            <a:extLst>
              <a:ext uri="{FF2B5EF4-FFF2-40B4-BE49-F238E27FC236}">
                <a16:creationId xmlns:a16="http://schemas.microsoft.com/office/drawing/2014/main" id="{F54AAC8E-F2AF-4F2E-95B8-099B6F8DDE12}"/>
              </a:ext>
            </a:extLst>
          </p:cNvPr>
          <p:cNvSpPr>
            <a:spLocks noGrp="1"/>
          </p:cNvSpPr>
          <p:nvPr>
            <p:ph type="body" sz="quarter" idx="11" hasCustomPrompt="1"/>
          </p:nvPr>
        </p:nvSpPr>
        <p:spPr>
          <a:xfrm>
            <a:off x="306248" y="6219548"/>
            <a:ext cx="3888381" cy="402316"/>
          </a:xfrm>
          <a:prstGeom prst="rect">
            <a:avLst/>
          </a:prstGeom>
        </p:spPr>
        <p:txBody>
          <a:bodyPr/>
          <a:lstStyle>
            <a:lvl1pPr marL="0" indent="0" algn="l" defTabSz="914400" rtl="0" eaLnBrk="1" latinLnBrk="0" hangingPunct="1">
              <a:lnSpc>
                <a:spcPct val="90000"/>
              </a:lnSpc>
              <a:spcBef>
                <a:spcPct val="0"/>
              </a:spcBef>
              <a:buNone/>
              <a:defRPr lang="en-US" sz="1600" b="0" kern="120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Tempat, Tanggal</a:t>
            </a:r>
          </a:p>
        </p:txBody>
      </p:sp>
      <p:grpSp>
        <p:nvGrpSpPr>
          <p:cNvPr id="13" name="Group 12">
            <a:extLst>
              <a:ext uri="{FF2B5EF4-FFF2-40B4-BE49-F238E27FC236}">
                <a16:creationId xmlns:a16="http://schemas.microsoft.com/office/drawing/2014/main" id="{DD5FEDA6-4E9D-4E29-95C8-842BFB0B84CC}"/>
              </a:ext>
            </a:extLst>
          </p:cNvPr>
          <p:cNvGrpSpPr/>
          <p:nvPr userDrawn="1"/>
        </p:nvGrpSpPr>
        <p:grpSpPr>
          <a:xfrm>
            <a:off x="306248" y="132775"/>
            <a:ext cx="1006877" cy="698404"/>
            <a:chOff x="306248" y="132775"/>
            <a:chExt cx="1006877" cy="698404"/>
          </a:xfrm>
        </p:grpSpPr>
        <p:pic>
          <p:nvPicPr>
            <p:cNvPr id="12" name="Picture 11" descr="Logo, company name&#10;&#10;Description automatically generated with medium confidence">
              <a:extLst>
                <a:ext uri="{FF2B5EF4-FFF2-40B4-BE49-F238E27FC236}">
                  <a16:creationId xmlns:a16="http://schemas.microsoft.com/office/drawing/2014/main" id="{FB57080F-3844-4F9A-8179-0CF1434A247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010" y="132775"/>
              <a:ext cx="737235" cy="526596"/>
            </a:xfrm>
            <a:prstGeom prst="rect">
              <a:avLst/>
            </a:prstGeom>
          </p:spPr>
        </p:pic>
        <p:pic>
          <p:nvPicPr>
            <p:cNvPr id="1026" name="Picture 2">
              <a:extLst>
                <a:ext uri="{FF2B5EF4-FFF2-40B4-BE49-F238E27FC236}">
                  <a16:creationId xmlns:a16="http://schemas.microsoft.com/office/drawing/2014/main" id="{55E12C78-7798-4BEC-B57C-E46E04DBC053}"/>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19722" t="59595" r="19861" b="29167"/>
            <a:stretch/>
          </p:blipFill>
          <p:spPr bwMode="auto">
            <a:xfrm>
              <a:off x="306248" y="643890"/>
              <a:ext cx="1006877" cy="187289"/>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Content Placeholder 6">
            <a:extLst>
              <a:ext uri="{FF2B5EF4-FFF2-40B4-BE49-F238E27FC236}">
                <a16:creationId xmlns:a16="http://schemas.microsoft.com/office/drawing/2014/main" id="{F76416FA-815C-4132-9F29-1F73F1E958AC}"/>
              </a:ext>
            </a:extLst>
          </p:cNvPr>
          <p:cNvSpPr>
            <a:spLocks noGrp="1"/>
          </p:cNvSpPr>
          <p:nvPr>
            <p:ph sz="quarter" idx="12" hasCustomPrompt="1"/>
          </p:nvPr>
        </p:nvSpPr>
        <p:spPr>
          <a:xfrm>
            <a:off x="306248" y="5781348"/>
            <a:ext cx="3772266" cy="402316"/>
          </a:xfrm>
          <a:prstGeom prst="rect">
            <a:avLst/>
          </a:prstGeom>
        </p:spPr>
        <p:txBody>
          <a:bodyPr anchor="b"/>
          <a:lstStyle>
            <a:lvl1pPr marL="0" indent="0">
              <a:buNone/>
              <a:defRPr lang="en-US" sz="1600" b="1" kern="120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ct val="0"/>
              </a:spcBef>
              <a:buFont typeface="Arial" panose="020B0604020202020204" pitchFamily="34" charset="0"/>
              <a:buNone/>
            </a:pPr>
            <a:r>
              <a:rPr lang="en-US"/>
              <a:t>Nama Unit</a:t>
            </a:r>
            <a:endParaRPr lang="en-US" dirty="0"/>
          </a:p>
        </p:txBody>
      </p:sp>
    </p:spTree>
    <p:extLst>
      <p:ext uri="{BB962C8B-B14F-4D97-AF65-F5344CB8AC3E}">
        <p14:creationId xmlns:p14="http://schemas.microsoft.com/office/powerpoint/2010/main" val="429334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Fill">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29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CE5B-A268-4758-A0B4-67A0C5CD18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E137E856-5202-4D5D-ADEB-9C9C7280F5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DCE83449-20DC-4BA8-991D-C9D708CF64EA}"/>
              </a:ext>
            </a:extLst>
          </p:cNvPr>
          <p:cNvSpPr>
            <a:spLocks noGrp="1"/>
          </p:cNvSpPr>
          <p:nvPr>
            <p:ph type="dt" sz="half" idx="10"/>
          </p:nvPr>
        </p:nvSpPr>
        <p:spPr/>
        <p:txBody>
          <a:bodyPr/>
          <a:lstStyle/>
          <a:p>
            <a:fld id="{F93B9863-2DFF-4AB3-91F3-732129070356}" type="datetime1">
              <a:rPr lang="en-ID" smtClean="0"/>
              <a:t>12/05/2023</a:t>
            </a:fld>
            <a:endParaRPr lang="en-ID"/>
          </a:p>
        </p:txBody>
      </p:sp>
      <p:sp>
        <p:nvSpPr>
          <p:cNvPr id="5" name="Footer Placeholder 4">
            <a:extLst>
              <a:ext uri="{FF2B5EF4-FFF2-40B4-BE49-F238E27FC236}">
                <a16:creationId xmlns:a16="http://schemas.microsoft.com/office/drawing/2014/main" id="{545E66ED-910E-4FCE-85D2-FA7DB51E94A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F65CD61-C710-4893-B760-44992BA4C185}"/>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208407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629A-BE09-4BE2-B2F1-00D43CDFEA2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FBCAC5A-DC96-44BC-A0D7-D2491B1326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3CD8A70-D213-4DD0-BA6E-8D9ED095CCA0}"/>
              </a:ext>
            </a:extLst>
          </p:cNvPr>
          <p:cNvSpPr>
            <a:spLocks noGrp="1"/>
          </p:cNvSpPr>
          <p:nvPr>
            <p:ph type="dt" sz="half" idx="10"/>
          </p:nvPr>
        </p:nvSpPr>
        <p:spPr/>
        <p:txBody>
          <a:bodyPr/>
          <a:lstStyle/>
          <a:p>
            <a:fld id="{088B8A58-4479-4D3E-AB22-2805F34444FE}" type="datetime1">
              <a:rPr lang="en-ID" smtClean="0"/>
              <a:t>12/05/2023</a:t>
            </a:fld>
            <a:endParaRPr lang="en-ID"/>
          </a:p>
        </p:txBody>
      </p:sp>
      <p:sp>
        <p:nvSpPr>
          <p:cNvPr id="5" name="Footer Placeholder 4">
            <a:extLst>
              <a:ext uri="{FF2B5EF4-FFF2-40B4-BE49-F238E27FC236}">
                <a16:creationId xmlns:a16="http://schemas.microsoft.com/office/drawing/2014/main" id="{9F1FA805-F248-4532-A14A-C5D32123972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9F75A0E-7432-4506-B68F-3D4234FA249B}"/>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3484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0ABD-D934-4393-8D6A-854AFAF60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385D60BE-C4EC-404C-B46D-89B3A26728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BC09FF-43A1-40AB-8EF1-4D7A64403385}"/>
              </a:ext>
            </a:extLst>
          </p:cNvPr>
          <p:cNvSpPr>
            <a:spLocks noGrp="1"/>
          </p:cNvSpPr>
          <p:nvPr>
            <p:ph type="dt" sz="half" idx="10"/>
          </p:nvPr>
        </p:nvSpPr>
        <p:spPr/>
        <p:txBody>
          <a:bodyPr/>
          <a:lstStyle/>
          <a:p>
            <a:fld id="{139FA01B-9BC6-407F-8481-6125DBB2D6CC}" type="datetime1">
              <a:rPr lang="en-ID" smtClean="0"/>
              <a:t>12/05/2023</a:t>
            </a:fld>
            <a:endParaRPr lang="en-ID"/>
          </a:p>
        </p:txBody>
      </p:sp>
      <p:sp>
        <p:nvSpPr>
          <p:cNvPr id="5" name="Footer Placeholder 4">
            <a:extLst>
              <a:ext uri="{FF2B5EF4-FFF2-40B4-BE49-F238E27FC236}">
                <a16:creationId xmlns:a16="http://schemas.microsoft.com/office/drawing/2014/main" id="{BCAFF145-70D0-4BD4-AEDC-5212F590C3E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1EE4A7C-38FF-4F14-8ED3-D7442AEE31FE}"/>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401985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2A0-48EB-43F3-BA6E-6598B4AE449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B676065-5E0E-4C83-BB6E-E18A13BA24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3B204187-AF38-4B7B-8B8F-65EE27758A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5406A901-876F-4F72-9FA1-85A78FDB372C}"/>
              </a:ext>
            </a:extLst>
          </p:cNvPr>
          <p:cNvSpPr>
            <a:spLocks noGrp="1"/>
          </p:cNvSpPr>
          <p:nvPr>
            <p:ph type="dt" sz="half" idx="10"/>
          </p:nvPr>
        </p:nvSpPr>
        <p:spPr/>
        <p:txBody>
          <a:bodyPr/>
          <a:lstStyle/>
          <a:p>
            <a:fld id="{77B075C4-68A7-4DAB-9907-DC7183153038}" type="datetime1">
              <a:rPr lang="en-ID" smtClean="0"/>
              <a:t>12/05/2023</a:t>
            </a:fld>
            <a:endParaRPr lang="en-ID"/>
          </a:p>
        </p:txBody>
      </p:sp>
      <p:sp>
        <p:nvSpPr>
          <p:cNvPr id="6" name="Footer Placeholder 5">
            <a:extLst>
              <a:ext uri="{FF2B5EF4-FFF2-40B4-BE49-F238E27FC236}">
                <a16:creationId xmlns:a16="http://schemas.microsoft.com/office/drawing/2014/main" id="{127171BA-DC3A-4FBF-B664-532FCD31CD9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A7FE083-4782-4D09-86E6-7BD561BB661E}"/>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74025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6AF2-DBF6-47F2-80C0-121D9E3B6132}"/>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C5829F7-D4A8-4F61-8E7D-5C610DB00F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D50951-042B-4F50-B3B3-F834ED08A1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F6DB7647-750D-4E98-84D6-12DDF80A0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CDEF7F-8EC7-4F95-A2E9-B4CAABD7C0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568C88ED-83DD-496E-BC6E-17771F5F5EAA}"/>
              </a:ext>
            </a:extLst>
          </p:cNvPr>
          <p:cNvSpPr>
            <a:spLocks noGrp="1"/>
          </p:cNvSpPr>
          <p:nvPr>
            <p:ph type="dt" sz="half" idx="10"/>
          </p:nvPr>
        </p:nvSpPr>
        <p:spPr/>
        <p:txBody>
          <a:bodyPr/>
          <a:lstStyle/>
          <a:p>
            <a:fld id="{7D855478-C18F-42DD-8112-445E64F3CC7C}" type="datetime1">
              <a:rPr lang="en-ID" smtClean="0"/>
              <a:t>12/05/2023</a:t>
            </a:fld>
            <a:endParaRPr lang="en-ID"/>
          </a:p>
        </p:txBody>
      </p:sp>
      <p:sp>
        <p:nvSpPr>
          <p:cNvPr id="8" name="Footer Placeholder 7">
            <a:extLst>
              <a:ext uri="{FF2B5EF4-FFF2-40B4-BE49-F238E27FC236}">
                <a16:creationId xmlns:a16="http://schemas.microsoft.com/office/drawing/2014/main" id="{408B895E-D37C-4758-B177-F97E67E8D75C}"/>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D9B151D5-7D34-499F-9BEA-C988A7B7D842}"/>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186903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8EAE-0B0A-4934-A6A7-E8F626F99CB2}"/>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C075527-B0B5-4A89-8839-3DD94236AF65}"/>
              </a:ext>
            </a:extLst>
          </p:cNvPr>
          <p:cNvSpPr>
            <a:spLocks noGrp="1"/>
          </p:cNvSpPr>
          <p:nvPr>
            <p:ph type="dt" sz="half" idx="10"/>
          </p:nvPr>
        </p:nvSpPr>
        <p:spPr/>
        <p:txBody>
          <a:bodyPr/>
          <a:lstStyle/>
          <a:p>
            <a:fld id="{8E9F8E67-81CE-4C6F-AA3F-E4D90C7B13AD}" type="datetime1">
              <a:rPr lang="en-ID" smtClean="0"/>
              <a:t>12/05/2023</a:t>
            </a:fld>
            <a:endParaRPr lang="en-ID"/>
          </a:p>
        </p:txBody>
      </p:sp>
      <p:sp>
        <p:nvSpPr>
          <p:cNvPr id="4" name="Footer Placeholder 3">
            <a:extLst>
              <a:ext uri="{FF2B5EF4-FFF2-40B4-BE49-F238E27FC236}">
                <a16:creationId xmlns:a16="http://schemas.microsoft.com/office/drawing/2014/main" id="{2A5542F5-DA1E-4C25-AA51-A48809E5CCE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82ED13A1-637F-4A42-9E22-15565F1EF215}"/>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366573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FB686-48B2-4E97-82C0-22E7128D5679}"/>
              </a:ext>
            </a:extLst>
          </p:cNvPr>
          <p:cNvSpPr>
            <a:spLocks noGrp="1"/>
          </p:cNvSpPr>
          <p:nvPr>
            <p:ph type="dt" sz="half" idx="10"/>
          </p:nvPr>
        </p:nvSpPr>
        <p:spPr/>
        <p:txBody>
          <a:bodyPr/>
          <a:lstStyle/>
          <a:p>
            <a:fld id="{61E79F77-76A4-43FD-8E6A-A8390308375C}" type="datetime1">
              <a:rPr lang="en-ID" smtClean="0"/>
              <a:t>12/05/2023</a:t>
            </a:fld>
            <a:endParaRPr lang="en-ID"/>
          </a:p>
        </p:txBody>
      </p:sp>
      <p:sp>
        <p:nvSpPr>
          <p:cNvPr id="3" name="Footer Placeholder 2">
            <a:extLst>
              <a:ext uri="{FF2B5EF4-FFF2-40B4-BE49-F238E27FC236}">
                <a16:creationId xmlns:a16="http://schemas.microsoft.com/office/drawing/2014/main" id="{23B59E13-6FA4-4128-8A93-5BC569D76F79}"/>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C1BA5EFF-4877-42D6-8180-EE75FE6B1864}"/>
              </a:ext>
            </a:extLst>
          </p:cNvPr>
          <p:cNvSpPr>
            <a:spLocks noGrp="1"/>
          </p:cNvSpPr>
          <p:nvPr>
            <p:ph type="sldNum" sz="quarter" idx="12"/>
          </p:nvPr>
        </p:nvSpPr>
        <p:spPr>
          <a:xfrm>
            <a:off x="9357852" y="6361061"/>
            <a:ext cx="2743200" cy="365125"/>
          </a:xfrm>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229511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575C-2D55-4326-81CD-7F0A7133B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131466C-154A-490D-BA26-5A08EDA42A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57955C2F-EFEF-4F31-9BD8-683A79293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AAA6EF-F273-410F-9E62-D935E61292DB}"/>
              </a:ext>
            </a:extLst>
          </p:cNvPr>
          <p:cNvSpPr>
            <a:spLocks noGrp="1"/>
          </p:cNvSpPr>
          <p:nvPr>
            <p:ph type="dt" sz="half" idx="10"/>
          </p:nvPr>
        </p:nvSpPr>
        <p:spPr/>
        <p:txBody>
          <a:bodyPr/>
          <a:lstStyle/>
          <a:p>
            <a:fld id="{06D08FD6-695B-4208-A105-88C1C0BC67E1}" type="datetime1">
              <a:rPr lang="en-ID" smtClean="0"/>
              <a:t>12/05/2023</a:t>
            </a:fld>
            <a:endParaRPr lang="en-ID"/>
          </a:p>
        </p:txBody>
      </p:sp>
      <p:sp>
        <p:nvSpPr>
          <p:cNvPr id="6" name="Footer Placeholder 5">
            <a:extLst>
              <a:ext uri="{FF2B5EF4-FFF2-40B4-BE49-F238E27FC236}">
                <a16:creationId xmlns:a16="http://schemas.microsoft.com/office/drawing/2014/main" id="{0C89C438-9E15-4713-B270-AC0BB83E075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CA39635-A8AA-466E-B39B-58D724D0BC2B}"/>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2096770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A950-0B04-4E73-91AB-F3197A61B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2684E187-8D0A-4C2D-B04D-8E9E3F597E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DF0D399F-7F50-41F2-8AB0-240F53C15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5BA587-4A4A-42BB-AF78-DA1BDC968E1F}"/>
              </a:ext>
            </a:extLst>
          </p:cNvPr>
          <p:cNvSpPr>
            <a:spLocks noGrp="1"/>
          </p:cNvSpPr>
          <p:nvPr>
            <p:ph type="dt" sz="half" idx="10"/>
          </p:nvPr>
        </p:nvSpPr>
        <p:spPr/>
        <p:txBody>
          <a:bodyPr/>
          <a:lstStyle/>
          <a:p>
            <a:fld id="{2ED7270B-4CD0-4823-9037-4CE122120D3B}" type="datetime1">
              <a:rPr lang="en-ID" smtClean="0"/>
              <a:t>12/05/2023</a:t>
            </a:fld>
            <a:endParaRPr lang="en-ID"/>
          </a:p>
        </p:txBody>
      </p:sp>
      <p:sp>
        <p:nvSpPr>
          <p:cNvPr id="6" name="Footer Placeholder 5">
            <a:extLst>
              <a:ext uri="{FF2B5EF4-FFF2-40B4-BE49-F238E27FC236}">
                <a16:creationId xmlns:a16="http://schemas.microsoft.com/office/drawing/2014/main" id="{99B2DBA7-E606-4BFC-870E-B9DEAE7C20D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2D69973-60DB-4513-A793-E42377185E2D}"/>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10176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2" name="Picture 2" descr="Key Elements of the Risk Management Process">
            <a:extLst>
              <a:ext uri="{FF2B5EF4-FFF2-40B4-BE49-F238E27FC236}">
                <a16:creationId xmlns:a16="http://schemas.microsoft.com/office/drawing/2014/main" id="{300D549D-2AFD-B551-12AE-C9E0DDE588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2694" y="0"/>
            <a:ext cx="9829306" cy="682748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
            <a:extLst>
              <a:ext uri="{FF2B5EF4-FFF2-40B4-BE49-F238E27FC236}">
                <a16:creationId xmlns:a16="http://schemas.microsoft.com/office/drawing/2014/main" id="{7CDD5348-83E0-4539-AA42-681FE1F89274}"/>
              </a:ext>
            </a:extLst>
          </p:cNvPr>
          <p:cNvSpPr/>
          <p:nvPr userDrawn="1"/>
        </p:nvSpPr>
        <p:spPr>
          <a:xfrm flipV="1">
            <a:off x="222174" y="0"/>
            <a:ext cx="6236684" cy="6858000"/>
          </a:xfrm>
          <a:custGeom>
            <a:avLst/>
            <a:gdLst>
              <a:gd name="connsiteX0" fmla="*/ 0 w 5525729"/>
              <a:gd name="connsiteY0" fmla="*/ 0 h 6858000"/>
              <a:gd name="connsiteX1" fmla="*/ 5525729 w 5525729"/>
              <a:gd name="connsiteY1" fmla="*/ 0 h 6858000"/>
              <a:gd name="connsiteX2" fmla="*/ 5525729 w 5525729"/>
              <a:gd name="connsiteY2" fmla="*/ 6858000 h 6858000"/>
              <a:gd name="connsiteX3" fmla="*/ 0 w 5525729"/>
              <a:gd name="connsiteY3" fmla="*/ 6858000 h 6858000"/>
              <a:gd name="connsiteX4" fmla="*/ 0 w 5525729"/>
              <a:gd name="connsiteY4" fmla="*/ 0 h 6858000"/>
              <a:gd name="connsiteX0" fmla="*/ 0 w 5525729"/>
              <a:gd name="connsiteY0" fmla="*/ 5080 h 6863080"/>
              <a:gd name="connsiteX1" fmla="*/ 3559769 w 5525729"/>
              <a:gd name="connsiteY1" fmla="*/ 0 h 6863080"/>
              <a:gd name="connsiteX2" fmla="*/ 5525729 w 5525729"/>
              <a:gd name="connsiteY2" fmla="*/ 6863080 h 6863080"/>
              <a:gd name="connsiteX3" fmla="*/ 0 w 5525729"/>
              <a:gd name="connsiteY3" fmla="*/ 6863080 h 6863080"/>
              <a:gd name="connsiteX4" fmla="*/ 0 w 5525729"/>
              <a:gd name="connsiteY4" fmla="*/ 5080 h 686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5729" h="6863080">
                <a:moveTo>
                  <a:pt x="0" y="5080"/>
                </a:moveTo>
                <a:lnTo>
                  <a:pt x="3559769" y="0"/>
                </a:lnTo>
                <a:lnTo>
                  <a:pt x="5525729" y="6863080"/>
                </a:lnTo>
                <a:lnTo>
                  <a:pt x="0" y="6863080"/>
                </a:lnTo>
                <a:lnTo>
                  <a:pt x="0" y="5080"/>
                </a:lnTo>
                <a:close/>
              </a:path>
            </a:pathLst>
          </a:custGeom>
          <a:gradFill flip="none" rotWithShape="1">
            <a:gsLst>
              <a:gs pos="71000">
                <a:srgbClr val="FFFFFF"/>
              </a:gs>
              <a:gs pos="8000">
                <a:srgbClr val="0065C9"/>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Background pattern&#10;&#10;Description automatically generated">
            <a:extLst>
              <a:ext uri="{FF2B5EF4-FFF2-40B4-BE49-F238E27FC236}">
                <a16:creationId xmlns:a16="http://schemas.microsoft.com/office/drawing/2014/main" id="{8BBCF51C-E40E-4199-852B-F2405048D806}"/>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9000"/>
                    </a14:imgEffect>
                  </a14:imgLayer>
                </a14:imgProps>
              </a:ext>
              <a:ext uri="{28A0092B-C50C-407E-A947-70E740481C1C}">
                <a14:useLocalDpi xmlns:a14="http://schemas.microsoft.com/office/drawing/2010/main" val="0"/>
              </a:ext>
            </a:extLst>
          </a:blip>
          <a:srcRect l="2473" t="1555" r="31440" b="2464"/>
          <a:stretch>
            <a:fillRect/>
          </a:stretch>
        </p:blipFill>
        <p:spPr>
          <a:xfrm flipV="1">
            <a:off x="0" y="0"/>
            <a:ext cx="6236684" cy="6858000"/>
          </a:xfrm>
          <a:custGeom>
            <a:avLst/>
            <a:gdLst>
              <a:gd name="connsiteX0" fmla="*/ 3927147 w 6096000"/>
              <a:gd name="connsiteY0" fmla="*/ 0 h 5902381"/>
              <a:gd name="connsiteX1" fmla="*/ 6096000 w 6096000"/>
              <a:gd name="connsiteY1" fmla="*/ 5902381 h 5902381"/>
              <a:gd name="connsiteX2" fmla="*/ 0 w 6096000"/>
              <a:gd name="connsiteY2" fmla="*/ 5902381 h 5902381"/>
              <a:gd name="connsiteX3" fmla="*/ 0 w 6096000"/>
              <a:gd name="connsiteY3" fmla="*/ 4369 h 5902381"/>
            </a:gdLst>
            <a:ahLst/>
            <a:cxnLst>
              <a:cxn ang="0">
                <a:pos x="connsiteX0" y="connsiteY0"/>
              </a:cxn>
              <a:cxn ang="0">
                <a:pos x="connsiteX1" y="connsiteY1"/>
              </a:cxn>
              <a:cxn ang="0">
                <a:pos x="connsiteX2" y="connsiteY2"/>
              </a:cxn>
              <a:cxn ang="0">
                <a:pos x="connsiteX3" y="connsiteY3"/>
              </a:cxn>
            </a:cxnLst>
            <a:rect l="l" t="t" r="r" b="b"/>
            <a:pathLst>
              <a:path w="6096000" h="5902381">
                <a:moveTo>
                  <a:pt x="3927147" y="0"/>
                </a:moveTo>
                <a:lnTo>
                  <a:pt x="6096000" y="5902381"/>
                </a:lnTo>
                <a:lnTo>
                  <a:pt x="0" y="5902381"/>
                </a:lnTo>
                <a:lnTo>
                  <a:pt x="0" y="4369"/>
                </a:lnTo>
                <a:close/>
              </a:path>
            </a:pathLst>
          </a:custGeom>
        </p:spPr>
      </p:pic>
      <p:sp>
        <p:nvSpPr>
          <p:cNvPr id="8" name="Title 7">
            <a:extLst>
              <a:ext uri="{FF2B5EF4-FFF2-40B4-BE49-F238E27FC236}">
                <a16:creationId xmlns:a16="http://schemas.microsoft.com/office/drawing/2014/main" id="{F6840FD5-72F2-4102-92D5-E562AA8C7BF2}"/>
              </a:ext>
            </a:extLst>
          </p:cNvPr>
          <p:cNvSpPr>
            <a:spLocks noGrp="1"/>
          </p:cNvSpPr>
          <p:nvPr>
            <p:ph type="title" hasCustomPrompt="1"/>
          </p:nvPr>
        </p:nvSpPr>
        <p:spPr>
          <a:xfrm>
            <a:off x="306249" y="2192302"/>
            <a:ext cx="4556038" cy="1325563"/>
          </a:xfrm>
          <a:prstGeom prst="rect">
            <a:avLst/>
          </a:prstGeom>
        </p:spPr>
        <p:txBody>
          <a:bodyPr anchor="b"/>
          <a:lstStyle>
            <a:lvl1pPr marL="0" algn="l" defTabSz="914400" rtl="0" eaLnBrk="1" latinLnBrk="0" hangingPunct="1">
              <a:lnSpc>
                <a:spcPct val="90000"/>
              </a:lnSpc>
              <a:spcBef>
                <a:spcPct val="0"/>
              </a:spcBef>
              <a:buNone/>
              <a:defRPr lang="en-US" sz="4000" b="1" kern="1200">
                <a:solidFill>
                  <a:srgbClr val="094E9B"/>
                </a:solidFill>
                <a:latin typeface="Tahoma" panose="020B0604030504040204" pitchFamily="34" charset="0"/>
                <a:ea typeface="Tahoma" panose="020B0604030504040204" pitchFamily="34" charset="0"/>
                <a:cs typeface="Tahoma" panose="020B0604030504040204" pitchFamily="34" charset="0"/>
              </a:defRPr>
            </a:lvl1pPr>
          </a:lstStyle>
          <a:p>
            <a:r>
              <a:rPr lang="en-US"/>
              <a:t>MASTER</a:t>
            </a:r>
            <a:br>
              <a:rPr lang="en-US"/>
            </a:br>
            <a:r>
              <a:rPr lang="en-US"/>
              <a:t>JUDUL</a:t>
            </a:r>
          </a:p>
        </p:txBody>
      </p:sp>
      <p:sp>
        <p:nvSpPr>
          <p:cNvPr id="10" name="Text Placeholder 9">
            <a:extLst>
              <a:ext uri="{FF2B5EF4-FFF2-40B4-BE49-F238E27FC236}">
                <a16:creationId xmlns:a16="http://schemas.microsoft.com/office/drawing/2014/main" id="{F00279AB-9320-47AB-8642-D53A89E58521}"/>
              </a:ext>
            </a:extLst>
          </p:cNvPr>
          <p:cNvSpPr>
            <a:spLocks noGrp="1"/>
          </p:cNvSpPr>
          <p:nvPr>
            <p:ph type="body" sz="quarter" idx="10" hasCustomPrompt="1"/>
          </p:nvPr>
        </p:nvSpPr>
        <p:spPr>
          <a:xfrm>
            <a:off x="306248" y="3677603"/>
            <a:ext cx="4556037" cy="518477"/>
          </a:xfrm>
          <a:prstGeom prst="rect">
            <a:avLst/>
          </a:prstGeom>
        </p:spPr>
        <p:txBody>
          <a:bodyPr/>
          <a:lstStyle>
            <a:lvl1pPr marL="0" indent="0" algn="l" defTabSz="914400" rtl="0" eaLnBrk="1" latinLnBrk="0" hangingPunct="1">
              <a:lnSpc>
                <a:spcPct val="90000"/>
              </a:lnSpc>
              <a:spcBef>
                <a:spcPct val="0"/>
              </a:spcBef>
              <a:buNone/>
              <a:defRPr lang="en-US" sz="2200" b="0" kern="1200">
                <a:solidFill>
                  <a:srgbClr val="094E9B"/>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Sub Judul</a:t>
            </a:r>
          </a:p>
        </p:txBody>
      </p:sp>
      <p:pic>
        <p:nvPicPr>
          <p:cNvPr id="16" name="Picture 15" descr="A picture containing text, clock&#10;&#10;Description automatically generated">
            <a:extLst>
              <a:ext uri="{FF2B5EF4-FFF2-40B4-BE49-F238E27FC236}">
                <a16:creationId xmlns:a16="http://schemas.microsoft.com/office/drawing/2014/main" id="{5877BBF5-2A0C-2E02-F3C4-2729F5C8561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72472" y="6279663"/>
            <a:ext cx="1214171" cy="325850"/>
          </a:xfrm>
          <a:prstGeom prst="rect">
            <a:avLst/>
          </a:prstGeom>
        </p:spPr>
      </p:pic>
      <p:pic>
        <p:nvPicPr>
          <p:cNvPr id="3" name="Picture 2" descr="A picture containing text, container&#10;&#10;Description automatically generated">
            <a:extLst>
              <a:ext uri="{FF2B5EF4-FFF2-40B4-BE49-F238E27FC236}">
                <a16:creationId xmlns:a16="http://schemas.microsoft.com/office/drawing/2014/main" id="{C8202D80-5C14-532E-4871-616D70979DE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2713" y="139379"/>
            <a:ext cx="635808" cy="691799"/>
          </a:xfrm>
          <a:prstGeom prst="rect">
            <a:avLst/>
          </a:prstGeom>
        </p:spPr>
      </p:pic>
    </p:spTree>
    <p:extLst>
      <p:ext uri="{BB962C8B-B14F-4D97-AF65-F5344CB8AC3E}">
        <p14:creationId xmlns:p14="http://schemas.microsoft.com/office/powerpoint/2010/main" val="1461453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C896-CC68-4FFA-B6AB-975509DF9CC7}"/>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313B1B3-C9B3-4C8D-8E1B-47D3377444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92C757-EE3E-45FD-B93C-5B12B5C1D2FB}"/>
              </a:ext>
            </a:extLst>
          </p:cNvPr>
          <p:cNvSpPr>
            <a:spLocks noGrp="1"/>
          </p:cNvSpPr>
          <p:nvPr>
            <p:ph type="dt" sz="half" idx="10"/>
          </p:nvPr>
        </p:nvSpPr>
        <p:spPr/>
        <p:txBody>
          <a:bodyPr/>
          <a:lstStyle/>
          <a:p>
            <a:fld id="{3105DB80-4943-4591-9D88-BA8AC40E15E4}" type="datetime1">
              <a:rPr lang="en-ID" smtClean="0"/>
              <a:t>12/05/2023</a:t>
            </a:fld>
            <a:endParaRPr lang="en-ID"/>
          </a:p>
        </p:txBody>
      </p:sp>
      <p:sp>
        <p:nvSpPr>
          <p:cNvPr id="5" name="Footer Placeholder 4">
            <a:extLst>
              <a:ext uri="{FF2B5EF4-FFF2-40B4-BE49-F238E27FC236}">
                <a16:creationId xmlns:a16="http://schemas.microsoft.com/office/drawing/2014/main" id="{5C5DEBE4-4C15-46F3-8200-78DC26BE1F4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2A13DEB-32CD-4D0A-95EF-50078FB3CB85}"/>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1849400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016BF-5C3F-465E-9328-05271F5C1E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2AFCD594-BF10-41F8-B69B-D241576026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30D9392-2338-4493-8498-177011B1CA05}"/>
              </a:ext>
            </a:extLst>
          </p:cNvPr>
          <p:cNvSpPr>
            <a:spLocks noGrp="1"/>
          </p:cNvSpPr>
          <p:nvPr>
            <p:ph type="dt" sz="half" idx="10"/>
          </p:nvPr>
        </p:nvSpPr>
        <p:spPr/>
        <p:txBody>
          <a:bodyPr/>
          <a:lstStyle/>
          <a:p>
            <a:fld id="{8A16AE62-1BDD-4829-AB9C-2CE160AC9E28}" type="datetime1">
              <a:rPr lang="en-ID" smtClean="0"/>
              <a:t>12/05/2023</a:t>
            </a:fld>
            <a:endParaRPr lang="en-ID"/>
          </a:p>
        </p:txBody>
      </p:sp>
      <p:sp>
        <p:nvSpPr>
          <p:cNvPr id="5" name="Footer Placeholder 4">
            <a:extLst>
              <a:ext uri="{FF2B5EF4-FFF2-40B4-BE49-F238E27FC236}">
                <a16:creationId xmlns:a16="http://schemas.microsoft.com/office/drawing/2014/main" id="{051CA6E5-17D1-498B-8D89-F620A2E83F7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B807465-A3AA-4F17-9325-C380C2A92945}"/>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916545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u="heavy">
                <a:solidFill>
                  <a:srgbClr val="171717"/>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CFCF05A-DF99-40C5-BA3C-89915C0E6841}" type="datetime1">
              <a:rPr lang="en-ID" smtClean="0"/>
              <a:t>12/05/2023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5128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tine/Daftar Isi">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DB53F86-A634-40B0-8D75-0B5DF3F415CF}"/>
              </a:ext>
            </a:extLst>
          </p:cNvPr>
          <p:cNvPicPr>
            <a:picLocks noChangeAspect="1" noChangeArrowheads="1"/>
          </p:cNvPicPr>
          <p:nvPr userDrawn="1"/>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18072" r="64622"/>
          <a:stretch/>
        </p:blipFill>
        <p:spPr bwMode="auto">
          <a:xfrm>
            <a:off x="-1" y="7575"/>
            <a:ext cx="2462324" cy="68656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2C7C34C-E2D5-4208-A3FF-E981B6DA83CB}"/>
              </a:ext>
            </a:extLst>
          </p:cNvPr>
          <p:cNvSpPr/>
          <p:nvPr userDrawn="1"/>
        </p:nvSpPr>
        <p:spPr>
          <a:xfrm>
            <a:off x="-1" y="0"/>
            <a:ext cx="2462324" cy="6873240"/>
          </a:xfrm>
          <a:prstGeom prst="rect">
            <a:avLst/>
          </a:prstGeom>
          <a:gradFill flip="none" rotWithShape="1">
            <a:gsLst>
              <a:gs pos="100000">
                <a:srgbClr val="0065C9">
                  <a:alpha val="72000"/>
                </a:srgbClr>
              </a:gs>
              <a:gs pos="0">
                <a:srgbClr val="094E9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descr="Logo&#10;&#10;Description automatically generated">
            <a:extLst>
              <a:ext uri="{FF2B5EF4-FFF2-40B4-BE49-F238E27FC236}">
                <a16:creationId xmlns:a16="http://schemas.microsoft.com/office/drawing/2014/main" id="{00C32496-BC35-4792-AF5E-C747D4E1A568}"/>
              </a:ext>
            </a:extLst>
          </p:cNvPr>
          <p:cNvPicPr>
            <a:picLocks noChangeAspect="1"/>
          </p:cNvPicPr>
          <p:nvPr userDrawn="1"/>
        </p:nvPicPr>
        <p:blipFill rotWithShape="1">
          <a:blip r:embed="rId4">
            <a:alphaModFix amt="8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7777" t="19916" r="46006" b="38686"/>
          <a:stretch/>
        </p:blipFill>
        <p:spPr>
          <a:xfrm>
            <a:off x="5923665" y="0"/>
            <a:ext cx="6268336" cy="6873241"/>
          </a:xfrm>
          <a:prstGeom prst="rect">
            <a:avLst/>
          </a:prstGeom>
          <a:effectLst/>
        </p:spPr>
      </p:pic>
      <p:sp>
        <p:nvSpPr>
          <p:cNvPr id="8" name="Title 1">
            <a:extLst>
              <a:ext uri="{FF2B5EF4-FFF2-40B4-BE49-F238E27FC236}">
                <a16:creationId xmlns:a16="http://schemas.microsoft.com/office/drawing/2014/main" id="{03A3B486-878A-413F-99E0-518015CE102E}"/>
              </a:ext>
            </a:extLst>
          </p:cNvPr>
          <p:cNvSpPr>
            <a:spLocks noGrp="1"/>
          </p:cNvSpPr>
          <p:nvPr>
            <p:ph type="title" hasCustomPrompt="1"/>
          </p:nvPr>
        </p:nvSpPr>
        <p:spPr>
          <a:xfrm>
            <a:off x="2688466" y="667916"/>
            <a:ext cx="9005694" cy="718432"/>
          </a:xfrm>
          <a:prstGeom prst="rect">
            <a:avLst/>
          </a:prstGeom>
        </p:spPr>
        <p:txBody>
          <a:bodyPr anchor="t"/>
          <a:lstStyle>
            <a:lvl1pPr>
              <a:defRPr b="1">
                <a:solidFill>
                  <a:srgbClr val="102D7F"/>
                </a:solidFill>
                <a:latin typeface="Tahoma" panose="020B0604030504040204" pitchFamily="34" charset="0"/>
                <a:ea typeface="Tahoma" panose="020B0604030504040204" pitchFamily="34" charset="0"/>
                <a:cs typeface="Tahoma" panose="020B0604030504040204" pitchFamily="34" charset="0"/>
              </a:defRPr>
            </a:lvl1pPr>
          </a:lstStyle>
          <a:p>
            <a:r>
              <a:rPr lang="en-US"/>
              <a:t>Agenda / Outline </a:t>
            </a:r>
          </a:p>
        </p:txBody>
      </p:sp>
      <p:sp>
        <p:nvSpPr>
          <p:cNvPr id="9" name="Subtitle 2">
            <a:extLst>
              <a:ext uri="{FF2B5EF4-FFF2-40B4-BE49-F238E27FC236}">
                <a16:creationId xmlns:a16="http://schemas.microsoft.com/office/drawing/2014/main" id="{65202E24-613E-41BA-8DB8-9D664C080130}"/>
              </a:ext>
            </a:extLst>
          </p:cNvPr>
          <p:cNvSpPr>
            <a:spLocks noGrp="1"/>
          </p:cNvSpPr>
          <p:nvPr>
            <p:ph type="subTitle" idx="1"/>
          </p:nvPr>
        </p:nvSpPr>
        <p:spPr>
          <a:xfrm>
            <a:off x="2688466" y="1651231"/>
            <a:ext cx="8589134" cy="1655762"/>
          </a:xfrm>
          <a:prstGeom prst="rect">
            <a:avLst/>
          </a:prstGeom>
        </p:spPr>
        <p:txBody>
          <a:bodyPr/>
          <a:lstStyle>
            <a:lvl1pPr marL="457200" indent="-457200" algn="l">
              <a:buFont typeface="+mj-lt"/>
              <a:buAutoNum type="arabicPeriod"/>
              <a:defRPr sz="2000">
                <a:solidFill>
                  <a:srgbClr val="102D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descr="A picture containing text, clock&#10;&#10;Description automatically generated">
            <a:extLst>
              <a:ext uri="{FF2B5EF4-FFF2-40B4-BE49-F238E27FC236}">
                <a16:creationId xmlns:a16="http://schemas.microsoft.com/office/drawing/2014/main" id="{CD4B6796-B7C4-108C-22BD-DB2FFBE1AD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4075" y="6286741"/>
            <a:ext cx="1214171" cy="325850"/>
          </a:xfrm>
          <a:prstGeom prst="rect">
            <a:avLst/>
          </a:prstGeom>
        </p:spPr>
      </p:pic>
      <p:cxnSp>
        <p:nvCxnSpPr>
          <p:cNvPr id="19" name="Straight Connector 18">
            <a:extLst>
              <a:ext uri="{FF2B5EF4-FFF2-40B4-BE49-F238E27FC236}">
                <a16:creationId xmlns:a16="http://schemas.microsoft.com/office/drawing/2014/main" id="{6D2CE5FB-30EB-64CC-6C72-B42D1B7E3062}"/>
              </a:ext>
            </a:extLst>
          </p:cNvPr>
          <p:cNvCxnSpPr>
            <a:cxnSpLocks/>
          </p:cNvCxnSpPr>
          <p:nvPr userDrawn="1"/>
        </p:nvCxnSpPr>
        <p:spPr>
          <a:xfrm>
            <a:off x="-2540" y="6449666"/>
            <a:ext cx="50927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0444B3-1E33-85F4-3B38-EEAFD94A3DE6}"/>
              </a:ext>
            </a:extLst>
          </p:cNvPr>
          <p:cNvCxnSpPr>
            <a:cxnSpLocks/>
          </p:cNvCxnSpPr>
          <p:nvPr userDrawn="1"/>
        </p:nvCxnSpPr>
        <p:spPr>
          <a:xfrm>
            <a:off x="1950720" y="6449666"/>
            <a:ext cx="50927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63A186-678C-2BCA-13F2-DC38776BF552}"/>
              </a:ext>
            </a:extLst>
          </p:cNvPr>
          <p:cNvCxnSpPr>
            <a:cxnSpLocks/>
          </p:cNvCxnSpPr>
          <p:nvPr userDrawn="1"/>
        </p:nvCxnSpPr>
        <p:spPr>
          <a:xfrm>
            <a:off x="2459990" y="6442588"/>
            <a:ext cx="9732010" cy="0"/>
          </a:xfrm>
          <a:prstGeom prst="line">
            <a:avLst/>
          </a:prstGeom>
          <a:ln w="57150">
            <a:solidFill>
              <a:srgbClr val="094E9B"/>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1DEFF87C-5FB4-D417-ED0D-5CC714DB9EA9}"/>
              </a:ext>
            </a:extLst>
          </p:cNvPr>
          <p:cNvGrpSpPr/>
          <p:nvPr userDrawn="1"/>
        </p:nvGrpSpPr>
        <p:grpSpPr>
          <a:xfrm>
            <a:off x="11567925" y="6578387"/>
            <a:ext cx="540787" cy="159055"/>
            <a:chOff x="7261860" y="4884420"/>
            <a:chExt cx="777240" cy="228600"/>
          </a:xfrm>
        </p:grpSpPr>
        <p:sp>
          <p:nvSpPr>
            <p:cNvPr id="26" name="Oval 25">
              <a:extLst>
                <a:ext uri="{FF2B5EF4-FFF2-40B4-BE49-F238E27FC236}">
                  <a16:creationId xmlns:a16="http://schemas.microsoft.com/office/drawing/2014/main" id="{A6C62FA8-4962-804D-7D3A-42197A947FDC}"/>
                </a:ext>
              </a:extLst>
            </p:cNvPr>
            <p:cNvSpPr/>
            <p:nvPr userDrawn="1"/>
          </p:nvSpPr>
          <p:spPr>
            <a:xfrm>
              <a:off x="7261860" y="4884420"/>
              <a:ext cx="228600" cy="228600"/>
            </a:xfrm>
            <a:prstGeom prst="ellipse">
              <a:avLst/>
            </a:prstGeom>
            <a:solidFill>
              <a:srgbClr val="09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a:extLst>
                <a:ext uri="{FF2B5EF4-FFF2-40B4-BE49-F238E27FC236}">
                  <a16:creationId xmlns:a16="http://schemas.microsoft.com/office/drawing/2014/main" id="{EACEA794-4F39-EEDF-975D-E5B4FF27C58D}"/>
                </a:ext>
              </a:extLst>
            </p:cNvPr>
            <p:cNvSpPr/>
            <p:nvPr userDrawn="1"/>
          </p:nvSpPr>
          <p:spPr>
            <a:xfrm>
              <a:off x="7536180" y="4884420"/>
              <a:ext cx="228600" cy="228600"/>
            </a:xfrm>
            <a:prstGeom prst="ellipse">
              <a:avLst/>
            </a:prstGeom>
            <a:solidFill>
              <a:srgbClr val="006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a:extLst>
                <a:ext uri="{FF2B5EF4-FFF2-40B4-BE49-F238E27FC236}">
                  <a16:creationId xmlns:a16="http://schemas.microsoft.com/office/drawing/2014/main" id="{A98C69B4-7706-CB53-021C-590F13C31422}"/>
                </a:ext>
              </a:extLst>
            </p:cNvPr>
            <p:cNvSpPr/>
            <p:nvPr userDrawn="1"/>
          </p:nvSpPr>
          <p:spPr>
            <a:xfrm>
              <a:off x="7810500" y="488442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39" name="Picture 38" descr="Logo&#10;&#10;Description automatically generated">
            <a:extLst>
              <a:ext uri="{FF2B5EF4-FFF2-40B4-BE49-F238E27FC236}">
                <a16:creationId xmlns:a16="http://schemas.microsoft.com/office/drawing/2014/main" id="{F21D171D-79AF-11E5-0CF0-37C474FAF462}"/>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7777" t="16416" r="27935" b="12472"/>
          <a:stretch/>
        </p:blipFill>
        <p:spPr>
          <a:xfrm>
            <a:off x="917361" y="318035"/>
            <a:ext cx="627598" cy="699761"/>
          </a:xfrm>
          <a:prstGeom prst="rect">
            <a:avLst/>
          </a:prstGeom>
        </p:spPr>
      </p:pic>
      <p:pic>
        <p:nvPicPr>
          <p:cNvPr id="4" name="Picture 3" descr="A picture containing text, blackboard&#10;&#10;Description automatically generated">
            <a:extLst>
              <a:ext uri="{FF2B5EF4-FFF2-40B4-BE49-F238E27FC236}">
                <a16:creationId xmlns:a16="http://schemas.microsoft.com/office/drawing/2014/main" id="{2F118A57-9E87-4722-21EF-185B6474699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5437" y="4976060"/>
            <a:ext cx="1231445" cy="1177904"/>
          </a:xfrm>
          <a:prstGeom prst="rect">
            <a:avLst/>
          </a:prstGeom>
        </p:spPr>
      </p:pic>
    </p:spTree>
    <p:extLst>
      <p:ext uri="{BB962C8B-B14F-4D97-AF65-F5344CB8AC3E}">
        <p14:creationId xmlns:p14="http://schemas.microsoft.com/office/powerpoint/2010/main" val="117423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mbata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F09010-1F23-46D2-0DC1-F2834EE51579}"/>
              </a:ext>
            </a:extLst>
          </p:cNvPr>
          <p:cNvSpPr/>
          <p:nvPr userDrawn="1"/>
        </p:nvSpPr>
        <p:spPr>
          <a:xfrm>
            <a:off x="334026" y="408333"/>
            <a:ext cx="11437427" cy="6041333"/>
          </a:xfrm>
          <a:prstGeom prst="rect">
            <a:avLst/>
          </a:prstGeom>
          <a:noFill/>
          <a:ln w="57150">
            <a:solidFill>
              <a:srgbClr val="1232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A picture containing grass, outdoor, sky, building&#10;&#10;Description automatically generated">
            <a:extLst>
              <a:ext uri="{FF2B5EF4-FFF2-40B4-BE49-F238E27FC236}">
                <a16:creationId xmlns:a16="http://schemas.microsoft.com/office/drawing/2014/main" id="{0DC49989-73B5-4946-92FE-B81298EE24D6}"/>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l="19738" r="12336" b="295"/>
          <a:stretch>
            <a:fillRect/>
          </a:stretch>
        </p:blipFill>
        <p:spPr>
          <a:xfrm>
            <a:off x="2355" y="-5081"/>
            <a:ext cx="7420999" cy="6878322"/>
          </a:xfrm>
          <a:custGeom>
            <a:avLst/>
            <a:gdLst>
              <a:gd name="connsiteX0" fmla="*/ 0 w 7420999"/>
              <a:gd name="connsiteY0" fmla="*/ 0 h 6858000"/>
              <a:gd name="connsiteX1" fmla="*/ 7420999 w 7420999"/>
              <a:gd name="connsiteY1" fmla="*/ 0 h 6858000"/>
              <a:gd name="connsiteX2" fmla="*/ 4241139 w 7420999"/>
              <a:gd name="connsiteY2" fmla="*/ 6858000 h 6858000"/>
              <a:gd name="connsiteX3" fmla="*/ 0 w 7420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20999" h="6858000">
                <a:moveTo>
                  <a:pt x="0" y="0"/>
                </a:moveTo>
                <a:lnTo>
                  <a:pt x="7420999" y="0"/>
                </a:lnTo>
                <a:lnTo>
                  <a:pt x="4241139" y="6858000"/>
                </a:lnTo>
                <a:lnTo>
                  <a:pt x="0" y="6858000"/>
                </a:lnTo>
                <a:close/>
              </a:path>
            </a:pathLst>
          </a:custGeom>
        </p:spPr>
      </p:pic>
      <p:sp>
        <p:nvSpPr>
          <p:cNvPr id="8" name="Rectangle 7">
            <a:extLst>
              <a:ext uri="{FF2B5EF4-FFF2-40B4-BE49-F238E27FC236}">
                <a16:creationId xmlns:a16="http://schemas.microsoft.com/office/drawing/2014/main" id="{8EB2BA60-34D0-4577-88EC-E29DBDFAF7A8}"/>
              </a:ext>
            </a:extLst>
          </p:cNvPr>
          <p:cNvSpPr/>
          <p:nvPr userDrawn="1"/>
        </p:nvSpPr>
        <p:spPr>
          <a:xfrm>
            <a:off x="-1" y="-5081"/>
            <a:ext cx="7420999" cy="6873241"/>
          </a:xfrm>
          <a:custGeom>
            <a:avLst/>
            <a:gdLst>
              <a:gd name="connsiteX0" fmla="*/ 0 w 2963120"/>
              <a:gd name="connsiteY0" fmla="*/ 0 h 6858000"/>
              <a:gd name="connsiteX1" fmla="*/ 2963120 w 2963120"/>
              <a:gd name="connsiteY1" fmla="*/ 0 h 6858000"/>
              <a:gd name="connsiteX2" fmla="*/ 2963120 w 2963120"/>
              <a:gd name="connsiteY2" fmla="*/ 6858000 h 6858000"/>
              <a:gd name="connsiteX3" fmla="*/ 0 w 2963120"/>
              <a:gd name="connsiteY3" fmla="*/ 6858000 h 6858000"/>
              <a:gd name="connsiteX4" fmla="*/ 0 w 2963120"/>
              <a:gd name="connsiteY4" fmla="*/ 0 h 6858000"/>
              <a:gd name="connsiteX0" fmla="*/ 0 w 5198320"/>
              <a:gd name="connsiteY0" fmla="*/ 0 h 6858000"/>
              <a:gd name="connsiteX1" fmla="*/ 5198320 w 5198320"/>
              <a:gd name="connsiteY1" fmla="*/ 10160 h 6858000"/>
              <a:gd name="connsiteX2" fmla="*/ 2963120 w 5198320"/>
              <a:gd name="connsiteY2" fmla="*/ 6858000 h 6858000"/>
              <a:gd name="connsiteX3" fmla="*/ 0 w 5198320"/>
              <a:gd name="connsiteY3" fmla="*/ 6858000 h 6858000"/>
              <a:gd name="connsiteX4" fmla="*/ 0 w 5198320"/>
              <a:gd name="connsiteY4" fmla="*/ 0 h 6858000"/>
              <a:gd name="connsiteX0" fmla="*/ 0 w 5186411"/>
              <a:gd name="connsiteY0" fmla="*/ 0 h 6858000"/>
              <a:gd name="connsiteX1" fmla="*/ 5186411 w 5186411"/>
              <a:gd name="connsiteY1" fmla="*/ 5080 h 6858000"/>
              <a:gd name="connsiteX2" fmla="*/ 2963120 w 5186411"/>
              <a:gd name="connsiteY2" fmla="*/ 6858000 h 6858000"/>
              <a:gd name="connsiteX3" fmla="*/ 0 w 5186411"/>
              <a:gd name="connsiteY3" fmla="*/ 6858000 h 6858000"/>
              <a:gd name="connsiteX4" fmla="*/ 0 w 5186411"/>
              <a:gd name="connsiteY4" fmla="*/ 0 h 6858000"/>
              <a:gd name="connsiteX0" fmla="*/ 0 w 5186411"/>
              <a:gd name="connsiteY0" fmla="*/ 5080 h 6863080"/>
              <a:gd name="connsiteX1" fmla="*/ 5186411 w 5186411"/>
              <a:gd name="connsiteY1" fmla="*/ 0 h 6863080"/>
              <a:gd name="connsiteX2" fmla="*/ 2963120 w 5186411"/>
              <a:gd name="connsiteY2" fmla="*/ 6863080 h 6863080"/>
              <a:gd name="connsiteX3" fmla="*/ 0 w 5186411"/>
              <a:gd name="connsiteY3" fmla="*/ 6863080 h 6863080"/>
              <a:gd name="connsiteX4" fmla="*/ 0 w 5186411"/>
              <a:gd name="connsiteY4" fmla="*/ 5080 h 686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6411" h="6863080">
                <a:moveTo>
                  <a:pt x="0" y="5080"/>
                </a:moveTo>
                <a:lnTo>
                  <a:pt x="5186411" y="0"/>
                </a:lnTo>
                <a:lnTo>
                  <a:pt x="2963120" y="6863080"/>
                </a:lnTo>
                <a:lnTo>
                  <a:pt x="0" y="6863080"/>
                </a:lnTo>
                <a:lnTo>
                  <a:pt x="0" y="5080"/>
                </a:lnTo>
                <a:close/>
              </a:path>
            </a:pathLst>
          </a:custGeom>
          <a:gradFill flip="none" rotWithShape="1">
            <a:gsLst>
              <a:gs pos="20000">
                <a:srgbClr val="0065C9">
                  <a:alpha val="96000"/>
                </a:srgbClr>
              </a:gs>
              <a:gs pos="100000">
                <a:srgbClr val="094E9B">
                  <a:alpha val="4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Subtitle 2">
            <a:extLst>
              <a:ext uri="{FF2B5EF4-FFF2-40B4-BE49-F238E27FC236}">
                <a16:creationId xmlns:a16="http://schemas.microsoft.com/office/drawing/2014/main" id="{B747CEA0-8A51-4D56-AD6C-3E2697C181D3}"/>
              </a:ext>
            </a:extLst>
          </p:cNvPr>
          <p:cNvSpPr>
            <a:spLocks noGrp="1"/>
          </p:cNvSpPr>
          <p:nvPr>
            <p:ph type="subTitle" idx="1"/>
          </p:nvPr>
        </p:nvSpPr>
        <p:spPr>
          <a:xfrm>
            <a:off x="513003" y="2721022"/>
            <a:ext cx="5292080" cy="1655762"/>
          </a:xfrm>
          <a:prstGeom prst="rect">
            <a:avLst/>
          </a:prstGeom>
        </p:spPr>
        <p:txBody>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itle 1">
            <a:extLst>
              <a:ext uri="{FF2B5EF4-FFF2-40B4-BE49-F238E27FC236}">
                <a16:creationId xmlns:a16="http://schemas.microsoft.com/office/drawing/2014/main" id="{889DC878-E108-4084-8916-3272137769DE}"/>
              </a:ext>
            </a:extLst>
          </p:cNvPr>
          <p:cNvSpPr>
            <a:spLocks noGrp="1"/>
          </p:cNvSpPr>
          <p:nvPr>
            <p:ph type="title" hasCustomPrompt="1"/>
          </p:nvPr>
        </p:nvSpPr>
        <p:spPr>
          <a:xfrm>
            <a:off x="513003" y="1513103"/>
            <a:ext cx="5582997" cy="1088946"/>
          </a:xfrm>
          <a:prstGeom prst="rect">
            <a:avLst/>
          </a:prstGeom>
        </p:spPr>
        <p:txBody>
          <a:bodyPr anchor="b"/>
          <a:lstStyle>
            <a:lvl1pPr>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Halaman Pembatas</a:t>
            </a:r>
          </a:p>
        </p:txBody>
      </p:sp>
      <p:pic>
        <p:nvPicPr>
          <p:cNvPr id="7" name="Picture 6" descr="Logo&#10;&#10;Description automatically generated">
            <a:extLst>
              <a:ext uri="{FF2B5EF4-FFF2-40B4-BE49-F238E27FC236}">
                <a16:creationId xmlns:a16="http://schemas.microsoft.com/office/drawing/2014/main" id="{00C32496-BC35-4792-AF5E-C747D4E1A568}"/>
              </a:ext>
            </a:extLst>
          </p:cNvPr>
          <p:cNvPicPr>
            <a:picLocks noChangeAspect="1"/>
          </p:cNvPicPr>
          <p:nvPr userDrawn="1"/>
        </p:nvPicPr>
        <p:blipFill rotWithShape="1">
          <a:blip r:embed="rId3">
            <a:alphaModFix amt="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7777" t="19916" r="46006" b="38686"/>
          <a:stretch/>
        </p:blipFill>
        <p:spPr>
          <a:xfrm>
            <a:off x="5923664" y="0"/>
            <a:ext cx="6268336" cy="6873241"/>
          </a:xfrm>
          <a:prstGeom prst="rect">
            <a:avLst/>
          </a:prstGeom>
          <a:effectLst/>
        </p:spPr>
      </p:pic>
      <p:cxnSp>
        <p:nvCxnSpPr>
          <p:cNvPr id="18" name="Straight Connector 17">
            <a:extLst>
              <a:ext uri="{FF2B5EF4-FFF2-40B4-BE49-F238E27FC236}">
                <a16:creationId xmlns:a16="http://schemas.microsoft.com/office/drawing/2014/main" id="{EE0BA1C1-86E3-FFDB-08EC-FB7961B945F4}"/>
              </a:ext>
            </a:extLst>
          </p:cNvPr>
          <p:cNvCxnSpPr>
            <a:cxnSpLocks/>
          </p:cNvCxnSpPr>
          <p:nvPr userDrawn="1"/>
        </p:nvCxnSpPr>
        <p:spPr>
          <a:xfrm>
            <a:off x="1767840" y="6449666"/>
            <a:ext cx="26652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7C3BC65E-AE6E-1264-2156-8B7A98C2F47D}"/>
              </a:ext>
            </a:extLst>
          </p:cNvPr>
          <p:cNvGrpSpPr/>
          <p:nvPr userDrawn="1"/>
        </p:nvGrpSpPr>
        <p:grpSpPr>
          <a:xfrm>
            <a:off x="533704" y="209601"/>
            <a:ext cx="1006877" cy="698404"/>
            <a:chOff x="306248" y="132775"/>
            <a:chExt cx="1006877" cy="698404"/>
          </a:xfrm>
        </p:grpSpPr>
        <p:pic>
          <p:nvPicPr>
            <p:cNvPr id="29" name="Picture 28" descr="Logo, company name&#10;&#10;Description automatically generated with medium confidence">
              <a:extLst>
                <a:ext uri="{FF2B5EF4-FFF2-40B4-BE49-F238E27FC236}">
                  <a16:creationId xmlns:a16="http://schemas.microsoft.com/office/drawing/2014/main" id="{3520A0CB-E8EC-E8E1-B772-BD0D8B0A4B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1010" y="132775"/>
              <a:ext cx="737235" cy="526596"/>
            </a:xfrm>
            <a:prstGeom prst="rect">
              <a:avLst/>
            </a:prstGeom>
          </p:spPr>
        </p:pic>
        <p:pic>
          <p:nvPicPr>
            <p:cNvPr id="30" name="Picture 2">
              <a:extLst>
                <a:ext uri="{FF2B5EF4-FFF2-40B4-BE49-F238E27FC236}">
                  <a16:creationId xmlns:a16="http://schemas.microsoft.com/office/drawing/2014/main" id="{857AF88B-2AFF-3A5F-4289-7B569A3F7F01}"/>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9722" t="59595" r="19861" b="29167"/>
            <a:stretch/>
          </p:blipFill>
          <p:spPr bwMode="auto">
            <a:xfrm>
              <a:off x="306248" y="643890"/>
              <a:ext cx="1006877" cy="1872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976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ngkasan Eksekutif">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CE322B4-4095-32EB-5717-26363A4E583C}"/>
              </a:ext>
            </a:extLst>
          </p:cNvPr>
          <p:cNvPicPr>
            <a:picLocks noChangeAspect="1" noChangeArrowheads="1"/>
          </p:cNvPicPr>
          <p:nvPr userDrawn="1"/>
        </p:nvPicPr>
        <p:blipFill rotWithShape="1">
          <a:blip r:embed="rId2">
            <a:alphaModFix amt="55000"/>
            <a:extLst>
              <a:ext uri="{28A0092B-C50C-407E-A947-70E740481C1C}">
                <a14:useLocalDpi xmlns:a14="http://schemas.microsoft.com/office/drawing/2010/main" val="0"/>
              </a:ext>
            </a:extLst>
          </a:blip>
          <a:srcRect t="1559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E7C2FD95-268C-4953-AF93-7597DD947EB5}"/>
              </a:ext>
            </a:extLst>
          </p:cNvPr>
          <p:cNvSpPr>
            <a:spLocks noGrp="1"/>
          </p:cNvSpPr>
          <p:nvPr>
            <p:ph type="title" hasCustomPrompt="1"/>
          </p:nvPr>
        </p:nvSpPr>
        <p:spPr>
          <a:xfrm>
            <a:off x="1274241" y="216781"/>
            <a:ext cx="9891168" cy="488394"/>
          </a:xfrm>
          <a:prstGeom prst="rect">
            <a:avLst/>
          </a:prstGeom>
        </p:spPr>
        <p:txBody>
          <a:bodyPr lIns="0" tIns="0" rIns="0" bIns="0" anchor="ctr"/>
          <a:lstStyle>
            <a:lvl1pPr algn="ctr">
              <a:defRPr sz="2800" b="1">
                <a:solidFill>
                  <a:srgbClr val="094E9B"/>
                </a:solidFill>
                <a:latin typeface="Tahoma" panose="020B0604030504040204" pitchFamily="34" charset="0"/>
                <a:ea typeface="Tahoma" panose="020B0604030504040204" pitchFamily="34" charset="0"/>
                <a:cs typeface="Tahoma" panose="020B0604030504040204" pitchFamily="34" charset="0"/>
              </a:defRPr>
            </a:lvl1pPr>
          </a:lstStyle>
          <a:p>
            <a:r>
              <a:rPr lang="en-US"/>
              <a:t>RINGKASAN EKSEKUTIF</a:t>
            </a:r>
          </a:p>
        </p:txBody>
      </p:sp>
      <p:sp>
        <p:nvSpPr>
          <p:cNvPr id="16" name="Slide Number Placeholder 7">
            <a:extLst>
              <a:ext uri="{FF2B5EF4-FFF2-40B4-BE49-F238E27FC236}">
                <a16:creationId xmlns:a16="http://schemas.microsoft.com/office/drawing/2014/main" id="{58630721-B9AA-4098-9475-9BD885B8A433}"/>
              </a:ext>
            </a:extLst>
          </p:cNvPr>
          <p:cNvSpPr>
            <a:spLocks noGrp="1"/>
          </p:cNvSpPr>
          <p:nvPr>
            <p:ph type="sldNum" sz="quarter" idx="12"/>
          </p:nvPr>
        </p:nvSpPr>
        <p:spPr>
          <a:xfrm>
            <a:off x="11665027" y="6522830"/>
            <a:ext cx="519509" cy="229000"/>
          </a:xfrm>
          <a:prstGeom prst="rect">
            <a:avLst/>
          </a:prstGeom>
        </p:spPr>
        <p:txBody>
          <a:bodyPr lIns="0" rIns="0" anchor="ctr"/>
          <a:lstStyle>
            <a:lvl1pPr algn="r">
              <a:defRPr sz="1400" i="0">
                <a:solidFill>
                  <a:srgbClr val="102D7F"/>
                </a:solidFill>
                <a:latin typeface="Tahoma" panose="020B0604030504040204" pitchFamily="34" charset="0"/>
                <a:ea typeface="Tahoma" panose="020B0604030504040204" pitchFamily="34" charset="0"/>
                <a:cs typeface="Tahoma" panose="020B0604030504040204" pitchFamily="34" charset="0"/>
              </a:defRPr>
            </a:lvl1pPr>
          </a:lstStyle>
          <a:p>
            <a:pPr algn="ctr"/>
            <a:fld id="{C67A9826-C85A-43BB-9A4D-2C608D6018A0}" type="slidenum">
              <a:rPr lang="en-US" b="1" smtClean="0"/>
              <a:pPr algn="ctr"/>
              <a:t>‹#›</a:t>
            </a:fld>
            <a:endParaRPr lang="en-US" b="1"/>
          </a:p>
        </p:txBody>
      </p:sp>
      <p:pic>
        <p:nvPicPr>
          <p:cNvPr id="17" name="Picture 2">
            <a:extLst>
              <a:ext uri="{FF2B5EF4-FFF2-40B4-BE49-F238E27FC236}">
                <a16:creationId xmlns:a16="http://schemas.microsoft.com/office/drawing/2014/main" id="{A3141D4B-ADFF-4F8A-BD29-E3DC553A6F9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9722" t="28845" r="19861" b="29167"/>
          <a:stretch/>
        </p:blipFill>
        <p:spPr bwMode="auto">
          <a:xfrm>
            <a:off x="113906" y="131418"/>
            <a:ext cx="1006877" cy="6997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55601E9-AEEA-4085-B98A-C1ACF984C066}"/>
              </a:ext>
            </a:extLst>
          </p:cNvPr>
          <p:cNvSpPr/>
          <p:nvPr userDrawn="1"/>
        </p:nvSpPr>
        <p:spPr>
          <a:xfrm>
            <a:off x="1274241" y="738635"/>
            <a:ext cx="9891168" cy="45719"/>
          </a:xfrm>
          <a:prstGeom prst="rect">
            <a:avLst/>
          </a:prstGeom>
          <a:gradFill flip="none" rotWithShape="1">
            <a:gsLst>
              <a:gs pos="0">
                <a:srgbClr val="094E9B"/>
              </a:gs>
              <a:gs pos="100000">
                <a:srgbClr val="0065C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Logo&#10;&#10;Description automatically generated">
            <a:extLst>
              <a:ext uri="{FF2B5EF4-FFF2-40B4-BE49-F238E27FC236}">
                <a16:creationId xmlns:a16="http://schemas.microsoft.com/office/drawing/2014/main" id="{9B9C231F-F852-4CBC-AC96-40344BEC4D0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7777" t="16416" r="27935" b="12472"/>
          <a:stretch/>
        </p:blipFill>
        <p:spPr>
          <a:xfrm>
            <a:off x="11330560" y="131418"/>
            <a:ext cx="627598" cy="699761"/>
          </a:xfrm>
          <a:prstGeom prst="rect">
            <a:avLst/>
          </a:prstGeom>
        </p:spPr>
      </p:pic>
      <p:grpSp>
        <p:nvGrpSpPr>
          <p:cNvPr id="9" name="Group 8">
            <a:extLst>
              <a:ext uri="{FF2B5EF4-FFF2-40B4-BE49-F238E27FC236}">
                <a16:creationId xmlns:a16="http://schemas.microsoft.com/office/drawing/2014/main" id="{6C8302EE-BDF3-4A5F-9675-A367E589F78E}"/>
              </a:ext>
            </a:extLst>
          </p:cNvPr>
          <p:cNvGrpSpPr/>
          <p:nvPr userDrawn="1"/>
        </p:nvGrpSpPr>
        <p:grpSpPr>
          <a:xfrm>
            <a:off x="263353" y="6610486"/>
            <a:ext cx="11377785" cy="51403"/>
            <a:chOff x="77148" y="5617762"/>
            <a:chExt cx="11377785" cy="51403"/>
          </a:xfrm>
        </p:grpSpPr>
        <p:sp>
          <p:nvSpPr>
            <p:cNvPr id="10" name="Rectangle 9">
              <a:extLst>
                <a:ext uri="{FF2B5EF4-FFF2-40B4-BE49-F238E27FC236}">
                  <a16:creationId xmlns:a16="http://schemas.microsoft.com/office/drawing/2014/main" id="{B10271B0-5961-4960-8A9E-0D88D1B431D0}"/>
                </a:ext>
              </a:extLst>
            </p:cNvPr>
            <p:cNvSpPr/>
            <p:nvPr/>
          </p:nvSpPr>
          <p:spPr>
            <a:xfrm>
              <a:off x="5981234" y="5617762"/>
              <a:ext cx="3961010" cy="51402"/>
            </a:xfrm>
            <a:prstGeom prst="rect">
              <a:avLst/>
            </a:prstGeom>
            <a:solidFill>
              <a:srgbClr val="235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id="{02ADA3C8-63E8-4448-A43B-87C8A27502A8}"/>
                </a:ext>
              </a:extLst>
            </p:cNvPr>
            <p:cNvSpPr/>
            <p:nvPr/>
          </p:nvSpPr>
          <p:spPr>
            <a:xfrm>
              <a:off x="9942245" y="5617762"/>
              <a:ext cx="1512688" cy="51402"/>
            </a:xfrm>
            <a:prstGeom prst="rect">
              <a:avLst/>
            </a:prstGeom>
            <a:solidFill>
              <a:srgbClr val="F3B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id="{D06C0092-55E2-433F-B27F-3D54B9EC63E8}"/>
                </a:ext>
              </a:extLst>
            </p:cNvPr>
            <p:cNvSpPr/>
            <p:nvPr/>
          </p:nvSpPr>
          <p:spPr>
            <a:xfrm>
              <a:off x="77148" y="5617763"/>
              <a:ext cx="5904086" cy="51402"/>
            </a:xfrm>
            <a:prstGeom prst="rect">
              <a:avLst/>
            </a:prstGeom>
            <a:solidFill>
              <a:srgbClr val="3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0571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onten - Garuda Kemenkeu">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7C2FD95-268C-4953-AF93-7597DD947EB5}"/>
              </a:ext>
            </a:extLst>
          </p:cNvPr>
          <p:cNvSpPr>
            <a:spLocks noGrp="1"/>
          </p:cNvSpPr>
          <p:nvPr>
            <p:ph type="title" hasCustomPrompt="1"/>
          </p:nvPr>
        </p:nvSpPr>
        <p:spPr>
          <a:xfrm>
            <a:off x="1031528" y="216781"/>
            <a:ext cx="9951104" cy="488394"/>
          </a:xfrm>
          <a:prstGeom prst="rect">
            <a:avLst/>
          </a:prstGeom>
        </p:spPr>
        <p:txBody>
          <a:bodyPr lIns="0" tIns="0" rIns="0" bIns="0" anchor="ctr"/>
          <a:lstStyle>
            <a:lvl1pPr algn="ctr">
              <a:defRPr sz="2800" b="1">
                <a:solidFill>
                  <a:srgbClr val="094E9B"/>
                </a:solidFill>
                <a:latin typeface="Tahoma" panose="020B0604030504040204" pitchFamily="34" charset="0"/>
                <a:ea typeface="Tahoma" panose="020B0604030504040204" pitchFamily="34" charset="0"/>
                <a:cs typeface="Tahoma" panose="020B0604030504040204" pitchFamily="34" charset="0"/>
              </a:defRPr>
            </a:lvl1pPr>
          </a:lstStyle>
          <a:p>
            <a:r>
              <a:rPr lang="en-US"/>
              <a:t>Judul Materi </a:t>
            </a:r>
          </a:p>
        </p:txBody>
      </p:sp>
      <p:sp>
        <p:nvSpPr>
          <p:cNvPr id="3" name="Rectangle 2">
            <a:extLst>
              <a:ext uri="{FF2B5EF4-FFF2-40B4-BE49-F238E27FC236}">
                <a16:creationId xmlns:a16="http://schemas.microsoft.com/office/drawing/2014/main" id="{C55601E9-AEEA-4085-B98A-C1ACF984C066}"/>
              </a:ext>
            </a:extLst>
          </p:cNvPr>
          <p:cNvSpPr/>
          <p:nvPr userDrawn="1"/>
        </p:nvSpPr>
        <p:spPr>
          <a:xfrm>
            <a:off x="1031529" y="738635"/>
            <a:ext cx="9983186" cy="45719"/>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Slide Number Placeholder 7">
            <a:extLst>
              <a:ext uri="{FF2B5EF4-FFF2-40B4-BE49-F238E27FC236}">
                <a16:creationId xmlns:a16="http://schemas.microsoft.com/office/drawing/2014/main" id="{D6152ED9-EF60-4AC5-B468-863D79B28D23}"/>
              </a:ext>
            </a:extLst>
          </p:cNvPr>
          <p:cNvSpPr>
            <a:spLocks noGrp="1"/>
          </p:cNvSpPr>
          <p:nvPr>
            <p:ph type="sldNum" sz="quarter" idx="12"/>
          </p:nvPr>
        </p:nvSpPr>
        <p:spPr>
          <a:xfrm>
            <a:off x="11665027" y="6522830"/>
            <a:ext cx="519509" cy="229000"/>
          </a:xfrm>
          <a:prstGeom prst="rect">
            <a:avLst/>
          </a:prstGeom>
        </p:spPr>
        <p:txBody>
          <a:bodyPr lIns="0" rIns="0" anchor="ctr"/>
          <a:lstStyle>
            <a:lvl1pPr algn="ctr">
              <a:defRPr sz="1400" i="0">
                <a:solidFill>
                  <a:srgbClr val="102D7F"/>
                </a:solidFill>
                <a:latin typeface="Tahoma" panose="020B0604030504040204" pitchFamily="34" charset="0"/>
                <a:ea typeface="Tahoma" panose="020B0604030504040204" pitchFamily="34" charset="0"/>
                <a:cs typeface="Tahoma" panose="020B0604030504040204" pitchFamily="34" charset="0"/>
              </a:defRPr>
            </a:lvl1pPr>
          </a:lstStyle>
          <a:p>
            <a:fld id="{C67A9826-C85A-43BB-9A4D-2C608D6018A0}" type="slidenum">
              <a:rPr lang="en-US" b="1" smtClean="0"/>
              <a:pPr/>
              <a:t>‹#›</a:t>
            </a:fld>
            <a:endParaRPr lang="en-US" b="1"/>
          </a:p>
        </p:txBody>
      </p:sp>
      <p:grpSp>
        <p:nvGrpSpPr>
          <p:cNvPr id="20" name="Group 19">
            <a:extLst>
              <a:ext uri="{FF2B5EF4-FFF2-40B4-BE49-F238E27FC236}">
                <a16:creationId xmlns:a16="http://schemas.microsoft.com/office/drawing/2014/main" id="{0040FD0C-C4D5-4C5D-8D19-950FF2826D4E}"/>
              </a:ext>
            </a:extLst>
          </p:cNvPr>
          <p:cNvGrpSpPr/>
          <p:nvPr userDrawn="1"/>
        </p:nvGrpSpPr>
        <p:grpSpPr>
          <a:xfrm>
            <a:off x="263353" y="6610486"/>
            <a:ext cx="11377785" cy="51403"/>
            <a:chOff x="77148" y="5617762"/>
            <a:chExt cx="11377785" cy="51403"/>
          </a:xfrm>
        </p:grpSpPr>
        <p:sp>
          <p:nvSpPr>
            <p:cNvPr id="21" name="Rectangle 20">
              <a:extLst>
                <a:ext uri="{FF2B5EF4-FFF2-40B4-BE49-F238E27FC236}">
                  <a16:creationId xmlns:a16="http://schemas.microsoft.com/office/drawing/2014/main" id="{8C0396D8-04DC-4C27-A6AE-D99C5E8EE132}"/>
                </a:ext>
              </a:extLst>
            </p:cNvPr>
            <p:cNvSpPr/>
            <p:nvPr/>
          </p:nvSpPr>
          <p:spPr>
            <a:xfrm>
              <a:off x="5981234" y="5617762"/>
              <a:ext cx="3961010" cy="51402"/>
            </a:xfrm>
            <a:prstGeom prst="rect">
              <a:avLst/>
            </a:prstGeom>
            <a:solidFill>
              <a:srgbClr val="235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id="{66E5BF66-ED9C-4973-86FF-49CFE4C43B46}"/>
                </a:ext>
              </a:extLst>
            </p:cNvPr>
            <p:cNvSpPr/>
            <p:nvPr/>
          </p:nvSpPr>
          <p:spPr>
            <a:xfrm>
              <a:off x="9942245" y="5617762"/>
              <a:ext cx="1512688" cy="51402"/>
            </a:xfrm>
            <a:prstGeom prst="rect">
              <a:avLst/>
            </a:prstGeom>
            <a:solidFill>
              <a:srgbClr val="F3B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id="{85BC0202-5DB6-47CB-BBF9-582D4358C5AA}"/>
                </a:ext>
              </a:extLst>
            </p:cNvPr>
            <p:cNvSpPr/>
            <p:nvPr/>
          </p:nvSpPr>
          <p:spPr>
            <a:xfrm>
              <a:off x="77148" y="5617763"/>
              <a:ext cx="5904086" cy="51402"/>
            </a:xfrm>
            <a:prstGeom prst="rect">
              <a:avLst/>
            </a:prstGeom>
            <a:solidFill>
              <a:srgbClr val="3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1" name="Picture 2">
            <a:extLst>
              <a:ext uri="{FF2B5EF4-FFF2-40B4-BE49-F238E27FC236}">
                <a16:creationId xmlns:a16="http://schemas.microsoft.com/office/drawing/2014/main" id="{9C8F7DA6-7D64-F318-24AC-3759D3485D0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9722" t="28845" r="19861" b="29167"/>
          <a:stretch/>
        </p:blipFill>
        <p:spPr bwMode="auto">
          <a:xfrm>
            <a:off x="11071217" y="131418"/>
            <a:ext cx="1006877" cy="6997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container&#10;&#10;Description automatically generated">
            <a:extLst>
              <a:ext uri="{FF2B5EF4-FFF2-40B4-BE49-F238E27FC236}">
                <a16:creationId xmlns:a16="http://schemas.microsoft.com/office/drawing/2014/main" id="{206729BA-1A01-44DD-D763-62E1FE70DB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2713" y="139379"/>
            <a:ext cx="635808" cy="691799"/>
          </a:xfrm>
          <a:prstGeom prst="rect">
            <a:avLst/>
          </a:prstGeom>
        </p:spPr>
      </p:pic>
    </p:spTree>
    <p:extLst>
      <p:ext uri="{BB962C8B-B14F-4D97-AF65-F5344CB8AC3E}">
        <p14:creationId xmlns:p14="http://schemas.microsoft.com/office/powerpoint/2010/main" val="35935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en - Kemenkeu DJPb">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7C2FD95-268C-4953-AF93-7597DD947EB5}"/>
              </a:ext>
            </a:extLst>
          </p:cNvPr>
          <p:cNvSpPr>
            <a:spLocks noGrp="1"/>
          </p:cNvSpPr>
          <p:nvPr>
            <p:ph type="title" hasCustomPrompt="1"/>
          </p:nvPr>
        </p:nvSpPr>
        <p:spPr>
          <a:xfrm>
            <a:off x="1274241" y="216781"/>
            <a:ext cx="9891168" cy="488394"/>
          </a:xfrm>
          <a:prstGeom prst="rect">
            <a:avLst/>
          </a:prstGeom>
        </p:spPr>
        <p:txBody>
          <a:bodyPr lIns="0" tIns="0" rIns="0" bIns="0" anchor="ctr"/>
          <a:lstStyle>
            <a:lvl1pPr algn="ctr">
              <a:defRPr sz="2800" b="1">
                <a:solidFill>
                  <a:srgbClr val="094E9B"/>
                </a:solidFill>
                <a:latin typeface="Tahoma" panose="020B0604030504040204" pitchFamily="34" charset="0"/>
                <a:ea typeface="Tahoma" panose="020B0604030504040204" pitchFamily="34" charset="0"/>
                <a:cs typeface="Tahoma" panose="020B0604030504040204" pitchFamily="34" charset="0"/>
              </a:defRPr>
            </a:lvl1pPr>
          </a:lstStyle>
          <a:p>
            <a:r>
              <a:rPr lang="en-US"/>
              <a:t>Judul Materi </a:t>
            </a:r>
          </a:p>
        </p:txBody>
      </p:sp>
      <p:pic>
        <p:nvPicPr>
          <p:cNvPr id="17" name="Picture 2">
            <a:extLst>
              <a:ext uri="{FF2B5EF4-FFF2-40B4-BE49-F238E27FC236}">
                <a16:creationId xmlns:a16="http://schemas.microsoft.com/office/drawing/2014/main" id="{A3141D4B-ADFF-4F8A-BD29-E3DC553A6F9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9722" t="28845" r="19861" b="29167"/>
          <a:stretch/>
        </p:blipFill>
        <p:spPr bwMode="auto">
          <a:xfrm>
            <a:off x="113906" y="131418"/>
            <a:ext cx="1006877" cy="6997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55601E9-AEEA-4085-B98A-C1ACF984C066}"/>
              </a:ext>
            </a:extLst>
          </p:cNvPr>
          <p:cNvSpPr/>
          <p:nvPr userDrawn="1"/>
        </p:nvSpPr>
        <p:spPr>
          <a:xfrm>
            <a:off x="1274241" y="738635"/>
            <a:ext cx="9891168" cy="45719"/>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Logo&#10;&#10;Description automatically generated">
            <a:extLst>
              <a:ext uri="{FF2B5EF4-FFF2-40B4-BE49-F238E27FC236}">
                <a16:creationId xmlns:a16="http://schemas.microsoft.com/office/drawing/2014/main" id="{9B9C231F-F852-4CBC-AC96-40344BEC4D0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777" t="16416" r="27935" b="12472"/>
          <a:stretch/>
        </p:blipFill>
        <p:spPr>
          <a:xfrm>
            <a:off x="11330560" y="131418"/>
            <a:ext cx="627598" cy="699761"/>
          </a:xfrm>
          <a:prstGeom prst="rect">
            <a:avLst/>
          </a:prstGeom>
        </p:spPr>
      </p:pic>
      <p:sp>
        <p:nvSpPr>
          <p:cNvPr id="18" name="Slide Number Placeholder 7">
            <a:extLst>
              <a:ext uri="{FF2B5EF4-FFF2-40B4-BE49-F238E27FC236}">
                <a16:creationId xmlns:a16="http://schemas.microsoft.com/office/drawing/2014/main" id="{D6152ED9-EF60-4AC5-B468-863D79B28D23}"/>
              </a:ext>
            </a:extLst>
          </p:cNvPr>
          <p:cNvSpPr>
            <a:spLocks noGrp="1"/>
          </p:cNvSpPr>
          <p:nvPr>
            <p:ph type="sldNum" sz="quarter" idx="12"/>
          </p:nvPr>
        </p:nvSpPr>
        <p:spPr>
          <a:xfrm>
            <a:off x="11665027" y="6522830"/>
            <a:ext cx="519509" cy="229000"/>
          </a:xfrm>
          <a:prstGeom prst="rect">
            <a:avLst/>
          </a:prstGeom>
        </p:spPr>
        <p:txBody>
          <a:bodyPr lIns="0" rIns="0" anchor="ctr"/>
          <a:lstStyle>
            <a:lvl1pPr algn="ctr">
              <a:defRPr sz="1400" i="0">
                <a:solidFill>
                  <a:srgbClr val="102D7F"/>
                </a:solidFill>
                <a:latin typeface="Tahoma" panose="020B0604030504040204" pitchFamily="34" charset="0"/>
                <a:ea typeface="Tahoma" panose="020B0604030504040204" pitchFamily="34" charset="0"/>
                <a:cs typeface="Tahoma" panose="020B0604030504040204" pitchFamily="34" charset="0"/>
              </a:defRPr>
            </a:lvl1pPr>
          </a:lstStyle>
          <a:p>
            <a:fld id="{C67A9826-C85A-43BB-9A4D-2C608D6018A0}" type="slidenum">
              <a:rPr lang="en-US" b="1" smtClean="0"/>
              <a:pPr/>
              <a:t>‹#›</a:t>
            </a:fld>
            <a:endParaRPr lang="en-US" b="1"/>
          </a:p>
        </p:txBody>
      </p:sp>
      <p:grpSp>
        <p:nvGrpSpPr>
          <p:cNvPr id="20" name="Group 19">
            <a:extLst>
              <a:ext uri="{FF2B5EF4-FFF2-40B4-BE49-F238E27FC236}">
                <a16:creationId xmlns:a16="http://schemas.microsoft.com/office/drawing/2014/main" id="{0040FD0C-C4D5-4C5D-8D19-950FF2826D4E}"/>
              </a:ext>
            </a:extLst>
          </p:cNvPr>
          <p:cNvGrpSpPr/>
          <p:nvPr userDrawn="1"/>
        </p:nvGrpSpPr>
        <p:grpSpPr>
          <a:xfrm>
            <a:off x="263353" y="6610486"/>
            <a:ext cx="11377785" cy="51403"/>
            <a:chOff x="77148" y="5617762"/>
            <a:chExt cx="11377785" cy="51403"/>
          </a:xfrm>
        </p:grpSpPr>
        <p:sp>
          <p:nvSpPr>
            <p:cNvPr id="21" name="Rectangle 20">
              <a:extLst>
                <a:ext uri="{FF2B5EF4-FFF2-40B4-BE49-F238E27FC236}">
                  <a16:creationId xmlns:a16="http://schemas.microsoft.com/office/drawing/2014/main" id="{8C0396D8-04DC-4C27-A6AE-D99C5E8EE132}"/>
                </a:ext>
              </a:extLst>
            </p:cNvPr>
            <p:cNvSpPr/>
            <p:nvPr/>
          </p:nvSpPr>
          <p:spPr>
            <a:xfrm>
              <a:off x="5981234" y="5617762"/>
              <a:ext cx="3961010" cy="51402"/>
            </a:xfrm>
            <a:prstGeom prst="rect">
              <a:avLst/>
            </a:prstGeom>
            <a:solidFill>
              <a:srgbClr val="235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id="{66E5BF66-ED9C-4973-86FF-49CFE4C43B46}"/>
                </a:ext>
              </a:extLst>
            </p:cNvPr>
            <p:cNvSpPr/>
            <p:nvPr/>
          </p:nvSpPr>
          <p:spPr>
            <a:xfrm>
              <a:off x="9942245" y="5617762"/>
              <a:ext cx="1512688" cy="51402"/>
            </a:xfrm>
            <a:prstGeom prst="rect">
              <a:avLst/>
            </a:prstGeom>
            <a:solidFill>
              <a:srgbClr val="F3B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id="{85BC0202-5DB6-47CB-BBF9-582D4358C5AA}"/>
                </a:ext>
              </a:extLst>
            </p:cNvPr>
            <p:cNvSpPr/>
            <p:nvPr/>
          </p:nvSpPr>
          <p:spPr>
            <a:xfrm>
              <a:off x="77148" y="5617763"/>
              <a:ext cx="5904086" cy="51402"/>
            </a:xfrm>
            <a:prstGeom prst="rect">
              <a:avLst/>
            </a:prstGeom>
            <a:solidFill>
              <a:srgbClr val="3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5059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rima Kasih">
    <p:spTree>
      <p:nvGrpSpPr>
        <p:cNvPr id="1" name=""/>
        <p:cNvGrpSpPr/>
        <p:nvPr/>
      </p:nvGrpSpPr>
      <p:grpSpPr>
        <a:xfrm>
          <a:off x="0" y="0"/>
          <a:ext cx="0" cy="0"/>
          <a:chOff x="0" y="0"/>
          <a:chExt cx="0" cy="0"/>
        </a:xfrm>
      </p:grpSpPr>
      <p:pic>
        <p:nvPicPr>
          <p:cNvPr id="25" name="Picture 24" descr="Background pattern&#10;&#10;Description automatically generated">
            <a:extLst>
              <a:ext uri="{FF2B5EF4-FFF2-40B4-BE49-F238E27FC236}">
                <a16:creationId xmlns:a16="http://schemas.microsoft.com/office/drawing/2014/main" id="{DD157D46-809F-1EF5-17CF-77CC5ED6B7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65" t="3901" r="159" b="2230"/>
          <a:stretch/>
        </p:blipFill>
        <p:spPr>
          <a:xfrm flipV="1">
            <a:off x="-1" y="0"/>
            <a:ext cx="12189535" cy="6868160"/>
          </a:xfrm>
          <a:prstGeom prst="rect">
            <a:avLst/>
          </a:prstGeom>
        </p:spPr>
      </p:pic>
      <p:sp>
        <p:nvSpPr>
          <p:cNvPr id="3" name="TextBox 2">
            <a:extLst>
              <a:ext uri="{FF2B5EF4-FFF2-40B4-BE49-F238E27FC236}">
                <a16:creationId xmlns:a16="http://schemas.microsoft.com/office/drawing/2014/main" id="{5BC218FE-F0EB-4417-89D4-283AA5D72234}"/>
              </a:ext>
            </a:extLst>
          </p:cNvPr>
          <p:cNvSpPr txBox="1"/>
          <p:nvPr userDrawn="1"/>
        </p:nvSpPr>
        <p:spPr>
          <a:xfrm>
            <a:off x="2402857" y="2958722"/>
            <a:ext cx="7378463" cy="923330"/>
          </a:xfrm>
          <a:prstGeom prst="rect">
            <a:avLst/>
          </a:prstGeom>
          <a:noFill/>
        </p:spPr>
        <p:txBody>
          <a:bodyPr wrap="square" rtlCol="0">
            <a:spAutoFit/>
          </a:bodyPr>
          <a:lstStyle/>
          <a:p>
            <a:pPr algn="ctr"/>
            <a:r>
              <a:rPr lang="en-US" sz="54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 YOU</a:t>
            </a:r>
            <a:endParaRPr lang="id-ID" sz="54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A4EE11F4-7219-AEF8-85FA-F4C3361ED60E}"/>
              </a:ext>
            </a:extLst>
          </p:cNvPr>
          <p:cNvGrpSpPr/>
          <p:nvPr userDrawn="1"/>
        </p:nvGrpSpPr>
        <p:grpSpPr>
          <a:xfrm>
            <a:off x="5588652" y="573653"/>
            <a:ext cx="1006877" cy="698404"/>
            <a:chOff x="306248" y="132775"/>
            <a:chExt cx="1006877" cy="698404"/>
          </a:xfrm>
        </p:grpSpPr>
        <p:pic>
          <p:nvPicPr>
            <p:cNvPr id="28" name="Picture 27" descr="Logo, company name&#10;&#10;Description automatically generated with medium confidence">
              <a:extLst>
                <a:ext uri="{FF2B5EF4-FFF2-40B4-BE49-F238E27FC236}">
                  <a16:creationId xmlns:a16="http://schemas.microsoft.com/office/drawing/2014/main" id="{4B08FC75-CEC8-2601-7DBC-D09EDC4C66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010" y="132775"/>
              <a:ext cx="737235" cy="526596"/>
            </a:xfrm>
            <a:prstGeom prst="rect">
              <a:avLst/>
            </a:prstGeom>
          </p:spPr>
        </p:pic>
        <p:pic>
          <p:nvPicPr>
            <p:cNvPr id="29" name="Picture 2">
              <a:extLst>
                <a:ext uri="{FF2B5EF4-FFF2-40B4-BE49-F238E27FC236}">
                  <a16:creationId xmlns:a16="http://schemas.microsoft.com/office/drawing/2014/main" id="{0B219731-C828-186F-6FB4-10F8B80D8FE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9722" t="59595" r="19861" b="29167"/>
            <a:stretch/>
          </p:blipFill>
          <p:spPr bwMode="auto">
            <a:xfrm>
              <a:off x="306248" y="643890"/>
              <a:ext cx="1006877" cy="187289"/>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25">
            <a:extLst>
              <a:ext uri="{FF2B5EF4-FFF2-40B4-BE49-F238E27FC236}">
                <a16:creationId xmlns:a16="http://schemas.microsoft.com/office/drawing/2014/main" id="{C240FE03-34A5-EE7F-8F30-4B6E4993E261}"/>
              </a:ext>
            </a:extLst>
          </p:cNvPr>
          <p:cNvSpPr/>
          <p:nvPr userDrawn="1"/>
        </p:nvSpPr>
        <p:spPr>
          <a:xfrm>
            <a:off x="440089" y="342747"/>
            <a:ext cx="11304000" cy="45719"/>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8026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mpiran">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6D244DD4-74DE-B42D-FD73-7D28ADED64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6231"/>
          <a:stretch/>
        </p:blipFill>
        <p:spPr>
          <a:xfrm flipH="1">
            <a:off x="-1" y="0"/>
            <a:ext cx="12192001" cy="6857999"/>
          </a:xfrm>
          <a:prstGeom prst="rect">
            <a:avLst/>
          </a:prstGeom>
        </p:spPr>
      </p:pic>
      <p:sp>
        <p:nvSpPr>
          <p:cNvPr id="36" name="Rectangle 35">
            <a:extLst>
              <a:ext uri="{FF2B5EF4-FFF2-40B4-BE49-F238E27FC236}">
                <a16:creationId xmlns:a16="http://schemas.microsoft.com/office/drawing/2014/main" id="{247D3BF2-18C0-39A4-7A88-19D36FA85868}"/>
              </a:ext>
            </a:extLst>
          </p:cNvPr>
          <p:cNvSpPr/>
          <p:nvPr userDrawn="1"/>
        </p:nvSpPr>
        <p:spPr>
          <a:xfrm>
            <a:off x="229852" y="239932"/>
            <a:ext cx="11732292" cy="637813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5" name="Picture 34" descr="Background pattern&#10;&#10;Description automatically generated">
            <a:extLst>
              <a:ext uri="{FF2B5EF4-FFF2-40B4-BE49-F238E27FC236}">
                <a16:creationId xmlns:a16="http://schemas.microsoft.com/office/drawing/2014/main" id="{6CD17D7D-1538-7E3D-DD9D-552C382BC6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72" r="85572"/>
          <a:stretch/>
        </p:blipFill>
        <p:spPr>
          <a:xfrm>
            <a:off x="-5495" y="2"/>
            <a:ext cx="2758440" cy="6857998"/>
          </a:xfrm>
          <a:custGeom>
            <a:avLst/>
            <a:gdLst>
              <a:gd name="connsiteX0" fmla="*/ 0 w 2758440"/>
              <a:gd name="connsiteY0" fmla="*/ 0 h 6857997"/>
              <a:gd name="connsiteX1" fmla="*/ 2 w 2758440"/>
              <a:gd name="connsiteY1" fmla="*/ 0 h 6857997"/>
              <a:gd name="connsiteX2" fmla="*/ 2758440 w 2758440"/>
              <a:gd name="connsiteY2" fmla="*/ 3428996 h 6857997"/>
              <a:gd name="connsiteX3" fmla="*/ 2758440 w 2758440"/>
              <a:gd name="connsiteY3" fmla="*/ 3429000 h 6857997"/>
              <a:gd name="connsiteX4" fmla="*/ 0 w 2758440"/>
              <a:gd name="connsiteY4" fmla="*/ 6857997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440" h="6857997">
                <a:moveTo>
                  <a:pt x="0" y="0"/>
                </a:moveTo>
                <a:lnTo>
                  <a:pt x="2" y="0"/>
                </a:lnTo>
                <a:lnTo>
                  <a:pt x="2758440" y="3428996"/>
                </a:lnTo>
                <a:lnTo>
                  <a:pt x="2758440" y="3429000"/>
                </a:lnTo>
                <a:lnTo>
                  <a:pt x="0" y="6857997"/>
                </a:lnTo>
                <a:close/>
              </a:path>
            </a:pathLst>
          </a:custGeom>
          <a:effectLst>
            <a:outerShdw blurRad="50800" dist="38100" algn="l" rotWithShape="0">
              <a:prstClr val="black">
                <a:alpha val="40000"/>
              </a:prstClr>
            </a:outerShdw>
          </a:effectLst>
        </p:spPr>
      </p:pic>
      <p:grpSp>
        <p:nvGrpSpPr>
          <p:cNvPr id="37" name="Group 36">
            <a:extLst>
              <a:ext uri="{FF2B5EF4-FFF2-40B4-BE49-F238E27FC236}">
                <a16:creationId xmlns:a16="http://schemas.microsoft.com/office/drawing/2014/main" id="{71CA37FB-FFE7-6E11-A850-765D63252EB5}"/>
              </a:ext>
            </a:extLst>
          </p:cNvPr>
          <p:cNvGrpSpPr/>
          <p:nvPr userDrawn="1"/>
        </p:nvGrpSpPr>
        <p:grpSpPr>
          <a:xfrm>
            <a:off x="5299242" y="5070772"/>
            <a:ext cx="1776393" cy="608668"/>
            <a:chOff x="5133930" y="5294815"/>
            <a:chExt cx="2145795" cy="699761"/>
          </a:xfrm>
        </p:grpSpPr>
        <p:pic>
          <p:nvPicPr>
            <p:cNvPr id="38" name="Picture 37" descr="Logo&#10;&#10;Description automatically generated">
              <a:extLst>
                <a:ext uri="{FF2B5EF4-FFF2-40B4-BE49-F238E27FC236}">
                  <a16:creationId xmlns:a16="http://schemas.microsoft.com/office/drawing/2014/main" id="{B2BBCC9F-8A04-94B0-3A08-36C7F62F90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7777" t="16416" r="27935" b="12472"/>
            <a:stretch/>
          </p:blipFill>
          <p:spPr>
            <a:xfrm>
              <a:off x="5133930" y="5294815"/>
              <a:ext cx="627598" cy="699761"/>
            </a:xfrm>
            <a:prstGeom prst="rect">
              <a:avLst/>
            </a:prstGeom>
          </p:spPr>
        </p:pic>
        <p:pic>
          <p:nvPicPr>
            <p:cNvPr id="39" name="Picture 38" descr="A picture containing text, clock&#10;&#10;Description automatically generated">
              <a:extLst>
                <a:ext uri="{FF2B5EF4-FFF2-40B4-BE49-F238E27FC236}">
                  <a16:creationId xmlns:a16="http://schemas.microsoft.com/office/drawing/2014/main" id="{F77AFEA1-1CE9-7006-A3CF-93020A7334F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55103" y="5548231"/>
              <a:ext cx="1324622" cy="355492"/>
            </a:xfrm>
            <a:prstGeom prst="rect">
              <a:avLst/>
            </a:prstGeom>
          </p:spPr>
        </p:pic>
        <p:cxnSp>
          <p:nvCxnSpPr>
            <p:cNvPr id="40" name="Straight Connector 39">
              <a:extLst>
                <a:ext uri="{FF2B5EF4-FFF2-40B4-BE49-F238E27FC236}">
                  <a16:creationId xmlns:a16="http://schemas.microsoft.com/office/drawing/2014/main" id="{DE02A1F1-8334-68D4-2F0B-062919C044AE}"/>
                </a:ext>
              </a:extLst>
            </p:cNvPr>
            <p:cNvCxnSpPr>
              <a:cxnSpLocks/>
            </p:cNvCxnSpPr>
            <p:nvPr userDrawn="1"/>
          </p:nvCxnSpPr>
          <p:spPr>
            <a:xfrm>
              <a:off x="5888355" y="5300730"/>
              <a:ext cx="0" cy="672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2" name="Picture 2">
            <a:extLst>
              <a:ext uri="{FF2B5EF4-FFF2-40B4-BE49-F238E27FC236}">
                <a16:creationId xmlns:a16="http://schemas.microsoft.com/office/drawing/2014/main" id="{DA2F0C44-C929-4188-D4D2-6926FD926373}"/>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9722" t="28845" r="19861" b="29167"/>
          <a:stretch/>
        </p:blipFill>
        <p:spPr bwMode="auto">
          <a:xfrm>
            <a:off x="5592559" y="724736"/>
            <a:ext cx="1006877" cy="699761"/>
          </a:xfrm>
          <a:prstGeom prst="rect">
            <a:avLst/>
          </a:prstGeom>
          <a:noFill/>
          <a:extLst>
            <a:ext uri="{909E8E84-426E-40DD-AFC4-6F175D3DCCD1}">
              <a14:hiddenFill xmlns:a14="http://schemas.microsoft.com/office/drawing/2010/main">
                <a:solidFill>
                  <a:srgbClr val="FFFFFF"/>
                </a:solidFill>
              </a14:hiddenFill>
            </a:ext>
          </a:extLst>
        </p:spPr>
      </p:pic>
      <p:sp>
        <p:nvSpPr>
          <p:cNvPr id="46" name="Text Placeholder 45">
            <a:extLst>
              <a:ext uri="{FF2B5EF4-FFF2-40B4-BE49-F238E27FC236}">
                <a16:creationId xmlns:a16="http://schemas.microsoft.com/office/drawing/2014/main" id="{EFCDADA6-70EA-230D-8788-2DB14587404D}"/>
              </a:ext>
            </a:extLst>
          </p:cNvPr>
          <p:cNvSpPr>
            <a:spLocks noGrp="1"/>
          </p:cNvSpPr>
          <p:nvPr>
            <p:ph type="body" sz="quarter" idx="10" hasCustomPrompt="1"/>
          </p:nvPr>
        </p:nvSpPr>
        <p:spPr>
          <a:xfrm>
            <a:off x="2896471" y="2967829"/>
            <a:ext cx="6399054" cy="922337"/>
          </a:xfrm>
          <a:prstGeom prst="rect">
            <a:avLst/>
          </a:prstGeom>
        </p:spPr>
        <p:txBody>
          <a:bodyPr anchor="ctr"/>
          <a:lstStyle>
            <a:lvl1pPr marL="0" indent="0" algn="ctr">
              <a:buNone/>
              <a:defRPr sz="5400" b="1">
                <a:latin typeface="Tahoma" panose="020B0604030504040204" pitchFamily="34" charset="0"/>
                <a:ea typeface="Tahoma" panose="020B0604030504040204" pitchFamily="34" charset="0"/>
                <a:cs typeface="Tahoma" panose="020B0604030504040204" pitchFamily="34" charset="0"/>
              </a:defRPr>
            </a:lvl1pPr>
          </a:lstStyle>
          <a:p>
            <a:pPr lvl="0"/>
            <a:r>
              <a:rPr lang="en-US"/>
              <a:t>LAMPIRAN</a:t>
            </a:r>
          </a:p>
        </p:txBody>
      </p:sp>
    </p:spTree>
    <p:extLst>
      <p:ext uri="{BB962C8B-B14F-4D97-AF65-F5344CB8AC3E}">
        <p14:creationId xmlns:p14="http://schemas.microsoft.com/office/powerpoint/2010/main" val="1948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2268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4F008-0D0F-4C7A-96C4-230E8F2C0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D600E2E-5DB3-46DB-89C8-E7BE513A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6353A69-9A0E-4BFE-BDDD-C19B9BA239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6A3B-EA58-431B-BE02-0846FEFFB48D}" type="datetime1">
              <a:rPr lang="en-ID" smtClean="0"/>
              <a:t>12/05/2023</a:t>
            </a:fld>
            <a:endParaRPr lang="en-ID"/>
          </a:p>
        </p:txBody>
      </p:sp>
      <p:sp>
        <p:nvSpPr>
          <p:cNvPr id="5" name="Footer Placeholder 4">
            <a:extLst>
              <a:ext uri="{FF2B5EF4-FFF2-40B4-BE49-F238E27FC236}">
                <a16:creationId xmlns:a16="http://schemas.microsoft.com/office/drawing/2014/main" id="{A0CA8AFA-5B81-4353-A35A-FDC99124F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06A6C048-F598-4445-91C6-F65B9ACF2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D61BF-0251-45AC-A1AC-CE78113B39DD}" type="slidenum">
              <a:rPr lang="en-ID" smtClean="0"/>
              <a:t>‹#›</a:t>
            </a:fld>
            <a:endParaRPr lang="en-ID"/>
          </a:p>
        </p:txBody>
      </p:sp>
      <p:pic>
        <p:nvPicPr>
          <p:cNvPr id="7" name="Picture 6">
            <a:extLst>
              <a:ext uri="{FF2B5EF4-FFF2-40B4-BE49-F238E27FC236}">
                <a16:creationId xmlns:a16="http://schemas.microsoft.com/office/drawing/2014/main" id="{2B8AA543-16C9-4B55-B16A-4B34621DEB63}"/>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377404" y="136526"/>
            <a:ext cx="565757" cy="527618"/>
          </a:xfrm>
          <a:prstGeom prst="rect">
            <a:avLst/>
          </a:prstGeom>
        </p:spPr>
      </p:pic>
    </p:spTree>
    <p:extLst>
      <p:ext uri="{BB962C8B-B14F-4D97-AF65-F5344CB8AC3E}">
        <p14:creationId xmlns:p14="http://schemas.microsoft.com/office/powerpoint/2010/main" val="37822736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350.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D3870B11-B7C3-4810-8C30-A9E99F1A818F}"/>
              </a:ext>
            </a:extLst>
          </p:cNvPr>
          <p:cNvSpPr txBox="1">
            <a:spLocks/>
          </p:cNvSpPr>
          <p:nvPr/>
        </p:nvSpPr>
        <p:spPr>
          <a:xfrm>
            <a:off x="1524000" y="1122363"/>
            <a:ext cx="9144000" cy="10393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F9BF09"/>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d-ID" sz="2800" b="1" i="0" u="none" strike="noStrike" kern="1200" cap="none" spc="0" normalizeH="0" baseline="0" noProof="0" dirty="0">
              <a:ln>
                <a:noFill/>
              </a:ln>
              <a:solidFill>
                <a:srgbClr val="F9BF09"/>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itle 1">
            <a:extLst>
              <a:ext uri="{FF2B5EF4-FFF2-40B4-BE49-F238E27FC236}">
                <a16:creationId xmlns:a16="http://schemas.microsoft.com/office/drawing/2014/main" id="{D1EA0A8A-A7E3-AE4D-82A5-DCF2BF3282F1}"/>
              </a:ext>
            </a:extLst>
          </p:cNvPr>
          <p:cNvSpPr>
            <a:spLocks noGrp="1"/>
          </p:cNvSpPr>
          <p:nvPr>
            <p:ph type="title"/>
          </p:nvPr>
        </p:nvSpPr>
        <p:spPr>
          <a:xfrm>
            <a:off x="35858" y="3233170"/>
            <a:ext cx="5056093" cy="1325563"/>
          </a:xfrm>
        </p:spPr>
        <p:txBody>
          <a:bodyPr>
            <a:normAutofit fontScale="90000"/>
          </a:bodyPr>
          <a:lstStyle/>
          <a:p>
            <a:r>
              <a:rPr lang="ru-RU" dirty="0"/>
              <a:t>Управление риском и казначейский контроль в Индонезии</a:t>
            </a:r>
            <a:endParaRPr lang="id-ID" dirty="0"/>
          </a:p>
        </p:txBody>
      </p:sp>
      <p:sp>
        <p:nvSpPr>
          <p:cNvPr id="4" name="Subtitle 3">
            <a:extLst>
              <a:ext uri="{FF2B5EF4-FFF2-40B4-BE49-F238E27FC236}">
                <a16:creationId xmlns:a16="http://schemas.microsoft.com/office/drawing/2014/main" id="{FB0052AF-3C4D-EB4A-946B-AB5A1E5F40CF}"/>
              </a:ext>
            </a:extLst>
          </p:cNvPr>
          <p:cNvSpPr>
            <a:spLocks noGrp="1"/>
          </p:cNvSpPr>
          <p:nvPr>
            <p:ph type="body" sz="quarter" idx="10"/>
          </p:nvPr>
        </p:nvSpPr>
        <p:spPr>
          <a:xfrm>
            <a:off x="306248" y="4718471"/>
            <a:ext cx="4556037" cy="518477"/>
          </a:xfrm>
        </p:spPr>
        <p:txBody>
          <a:bodyPr/>
          <a:lstStyle/>
          <a:p>
            <a:r>
              <a:rPr lang="ru-RU" dirty="0">
                <a:solidFill>
                  <a:schemeClr val="bg1">
                    <a:lumMod val="50000"/>
                  </a:schemeClr>
                </a:solidFill>
              </a:rPr>
              <a:t>Алматы, 23 мая 2023 г.</a:t>
            </a:r>
            <a:endParaRPr lang="en-US" dirty="0">
              <a:solidFill>
                <a:schemeClr val="bg1">
                  <a:lumMod val="50000"/>
                </a:schemeClr>
              </a:solidFill>
            </a:endParaRPr>
          </a:p>
        </p:txBody>
      </p:sp>
      <p:sp>
        <p:nvSpPr>
          <p:cNvPr id="11" name="Subtitle 3">
            <a:extLst>
              <a:ext uri="{FF2B5EF4-FFF2-40B4-BE49-F238E27FC236}">
                <a16:creationId xmlns:a16="http://schemas.microsoft.com/office/drawing/2014/main" id="{4520382C-ECD3-5B41-A522-185400A492A7}"/>
              </a:ext>
            </a:extLst>
          </p:cNvPr>
          <p:cNvSpPr txBox="1">
            <a:spLocks/>
          </p:cNvSpPr>
          <p:nvPr/>
        </p:nvSpPr>
        <p:spPr>
          <a:xfrm>
            <a:off x="-97445" y="5396686"/>
            <a:ext cx="4718234" cy="51847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F9BF09"/>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t>Индонезия – Казначейское управление</a:t>
            </a:r>
            <a:endParaRPr lang="en-US" dirty="0"/>
          </a:p>
        </p:txBody>
      </p:sp>
      <p:pic>
        <p:nvPicPr>
          <p:cNvPr id="1026" name="Picture 2" descr="Introducing PEMNA &gt; About Us &gt;">
            <a:extLst>
              <a:ext uri="{FF2B5EF4-FFF2-40B4-BE49-F238E27FC236}">
                <a16:creationId xmlns:a16="http://schemas.microsoft.com/office/drawing/2014/main" id="{B4219DF4-44D3-7AFB-DF74-E78C6F7E3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717" y="72341"/>
            <a:ext cx="2174144" cy="103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2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62F657-23F3-3AED-ABE8-43FC31776E49}"/>
              </a:ext>
            </a:extLst>
          </p:cNvPr>
          <p:cNvSpPr txBox="1"/>
          <p:nvPr/>
        </p:nvSpPr>
        <p:spPr>
          <a:xfrm>
            <a:off x="4461330" y="870304"/>
            <a:ext cx="1957786" cy="646331"/>
          </a:xfrm>
          <a:prstGeom prst="rect">
            <a:avLst/>
          </a:prstGeom>
          <a:solidFill>
            <a:srgbClr val="FFC000"/>
          </a:solid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white"/>
                </a:solidFill>
                <a:effectLst/>
                <a:uLnTx/>
                <a:uFillTx/>
                <a:latin typeface="Calibri" panose="020F0502020204030204"/>
                <a:ea typeface="+mn-ea"/>
                <a:cs typeface="+mn-cs"/>
              </a:rPr>
              <a:t>КЛАСТЕР</a:t>
            </a:r>
            <a:r>
              <a:rPr kumimoji="0" lang="ru-RU" sz="1800" b="1" i="0" u="none" strike="noStrike" kern="1200" cap="none" spc="0" normalizeH="0" noProof="0" dirty="0">
                <a:ln>
                  <a:noFill/>
                </a:ln>
                <a:solidFill>
                  <a:prstClr val="white"/>
                </a:solidFill>
                <a:effectLst/>
                <a:uLnTx/>
                <a:uFillTx/>
                <a:latin typeface="Calibri" panose="020F0502020204030204"/>
                <a:ea typeface="+mn-ea"/>
                <a:cs typeface="+mn-cs"/>
              </a:rPr>
              <a:t> РИСКА</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Table 34">
            <a:extLst>
              <a:ext uri="{FF2B5EF4-FFF2-40B4-BE49-F238E27FC236}">
                <a16:creationId xmlns:a16="http://schemas.microsoft.com/office/drawing/2014/main" id="{EB93B96A-365F-C4A1-083B-8EFEF88701C8}"/>
              </a:ext>
            </a:extLst>
          </p:cNvPr>
          <p:cNvGraphicFramePr>
            <a:graphicFrameLocks noGrp="1"/>
          </p:cNvGraphicFramePr>
          <p:nvPr>
            <p:extLst>
              <p:ext uri="{D42A27DB-BD31-4B8C-83A1-F6EECF244321}">
                <p14:modId xmlns:p14="http://schemas.microsoft.com/office/powerpoint/2010/main" val="2507459104"/>
              </p:ext>
            </p:extLst>
          </p:nvPr>
        </p:nvGraphicFramePr>
        <p:xfrm>
          <a:off x="4422154" y="1639921"/>
          <a:ext cx="1940546" cy="4821708"/>
        </p:xfrm>
        <a:graphic>
          <a:graphicData uri="http://schemas.openxmlformats.org/drawingml/2006/table">
            <a:tbl>
              <a:tblPr firstRow="1" bandRow="1">
                <a:tableStyleId>{5C22544A-7EE6-4342-B048-85BDC9FD1C3A}</a:tableStyleId>
              </a:tblPr>
              <a:tblGrid>
                <a:gridCol w="1940546">
                  <a:extLst>
                    <a:ext uri="{9D8B030D-6E8A-4147-A177-3AD203B41FA5}">
                      <a16:colId xmlns:a16="http://schemas.microsoft.com/office/drawing/2014/main" val="2004085625"/>
                    </a:ext>
                  </a:extLst>
                </a:gridCol>
              </a:tblGrid>
              <a:tr h="175097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ru-RU" sz="1300" b="1" dirty="0">
                          <a:solidFill>
                            <a:srgbClr val="0070C0"/>
                          </a:solidFill>
                        </a:rPr>
                        <a:t>Операционные риски</a:t>
                      </a:r>
                      <a:endParaRPr lang="en-US" sz="1300" b="1" dirty="0">
                        <a:solidFill>
                          <a:srgbClr val="0070C0"/>
                        </a:solidFill>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4110305"/>
                  </a:ext>
                </a:extLst>
              </a:tr>
              <a:tr h="666750">
                <a:tc>
                  <a:txBody>
                    <a:bodyPr/>
                    <a:lstStyle/>
                    <a:p>
                      <a:pPr marL="0" indent="0">
                        <a:buFont typeface="Arial" panose="020B0604020202020204" pitchFamily="34" charset="0"/>
                        <a:buNone/>
                      </a:pPr>
                      <a:r>
                        <a:rPr lang="ru-RU" sz="1300" b="1" kern="1200" dirty="0">
                          <a:solidFill>
                            <a:srgbClr val="0070C0"/>
                          </a:solidFill>
                          <a:latin typeface="+mn-lt"/>
                          <a:ea typeface="+mn-ea"/>
                          <a:cs typeface="+mn-cs"/>
                        </a:rPr>
                        <a:t>Риски прогнозирования</a:t>
                      </a:r>
                      <a:endParaRPr lang="en-US" sz="1300" b="1" kern="1200" dirty="0">
                        <a:solidFill>
                          <a:srgbClr val="0070C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58630107"/>
                  </a:ext>
                </a:extLst>
              </a:tr>
              <a:tr h="5461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300" b="1" kern="1200" dirty="0">
                          <a:solidFill>
                            <a:srgbClr val="0070C0"/>
                          </a:solidFill>
                          <a:latin typeface="+mn-lt"/>
                          <a:ea typeface="+mn-ea"/>
                          <a:cs typeface="+mn-cs"/>
                        </a:rPr>
                        <a:t>Риски</a:t>
                      </a:r>
                      <a:r>
                        <a:rPr lang="ru-RU" sz="1300" b="1" kern="1200" baseline="0" dirty="0">
                          <a:solidFill>
                            <a:srgbClr val="0070C0"/>
                          </a:solidFill>
                          <a:latin typeface="+mn-lt"/>
                          <a:ea typeface="+mn-ea"/>
                          <a:cs typeface="+mn-cs"/>
                        </a:rPr>
                        <a:t> ликвидности</a:t>
                      </a:r>
                      <a:endParaRPr lang="en-US" sz="1300" b="1" kern="1200" dirty="0">
                        <a:solidFill>
                          <a:srgbClr val="0070C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83586730"/>
                  </a:ext>
                </a:extLst>
              </a:tr>
              <a:tr h="45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dirty="0">
                          <a:solidFill>
                            <a:srgbClr val="0070C0"/>
                          </a:solidFill>
                          <a:latin typeface="+mn-lt"/>
                        </a:rPr>
                        <a:t>Операционные</a:t>
                      </a:r>
                      <a:r>
                        <a:rPr lang="ru-RU" sz="1300" b="1" baseline="0" dirty="0">
                          <a:solidFill>
                            <a:srgbClr val="0070C0"/>
                          </a:solidFill>
                          <a:latin typeface="+mn-lt"/>
                        </a:rPr>
                        <a:t> риски</a:t>
                      </a:r>
                      <a:endParaRPr lang="en-US" sz="1300" b="1" dirty="0">
                        <a:solidFill>
                          <a:srgbClr val="0070C0"/>
                        </a:solidFill>
                        <a:latin typeface="+mn-lt"/>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46029923"/>
                  </a:ext>
                </a:extLst>
              </a:tr>
              <a:tr h="660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dirty="0">
                          <a:solidFill>
                            <a:srgbClr val="0070C0"/>
                          </a:solidFill>
                          <a:latin typeface="+mn-lt"/>
                        </a:rPr>
                        <a:t>Риски фондирования и ликвидности</a:t>
                      </a:r>
                      <a:endParaRPr lang="en-US" sz="1300" b="1" dirty="0">
                        <a:solidFill>
                          <a:srgbClr val="0070C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kern="1200" dirty="0">
                        <a:solidFill>
                          <a:srgbClr val="0070C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70559580"/>
                  </a:ext>
                </a:extLst>
              </a:tr>
              <a:tr h="182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dirty="0">
                          <a:solidFill>
                            <a:srgbClr val="0070C0"/>
                          </a:solidFill>
                          <a:latin typeface="+mn-lt"/>
                        </a:rPr>
                        <a:t>Кредитные</a:t>
                      </a:r>
                      <a:r>
                        <a:rPr lang="ru-RU" sz="1300" b="1" baseline="0" dirty="0">
                          <a:solidFill>
                            <a:srgbClr val="0070C0"/>
                          </a:solidFill>
                          <a:latin typeface="+mn-lt"/>
                        </a:rPr>
                        <a:t> риски</a:t>
                      </a:r>
                      <a:endParaRPr lang="en-US" sz="1300" b="1" dirty="0">
                        <a:solidFill>
                          <a:srgbClr val="0070C0"/>
                        </a:solidFill>
                        <a:latin typeface="+mn-lt"/>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33501949"/>
                  </a:ext>
                </a:extLst>
              </a:tr>
              <a:tr h="246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dirty="0">
                          <a:solidFill>
                            <a:srgbClr val="0070C0"/>
                          </a:solidFill>
                          <a:latin typeface="+mn-lt"/>
                        </a:rPr>
                        <a:t>Рыночные риски</a:t>
                      </a:r>
                      <a:endParaRPr lang="en-US" sz="1300" b="1" kern="1200" dirty="0">
                        <a:solidFill>
                          <a:srgbClr val="0070C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kern="1200" dirty="0">
                        <a:solidFill>
                          <a:srgbClr val="0070C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592713187"/>
                  </a:ext>
                </a:extLst>
              </a:tr>
            </a:tbl>
          </a:graphicData>
        </a:graphic>
      </p:graphicFrame>
      <p:graphicFrame>
        <p:nvGraphicFramePr>
          <p:cNvPr id="4" name="Table 34">
            <a:extLst>
              <a:ext uri="{FF2B5EF4-FFF2-40B4-BE49-F238E27FC236}">
                <a16:creationId xmlns:a16="http://schemas.microsoft.com/office/drawing/2014/main" id="{BC2C778F-8581-4E8D-A848-ED61C5EACC44}"/>
              </a:ext>
            </a:extLst>
          </p:cNvPr>
          <p:cNvGraphicFramePr>
            <a:graphicFrameLocks noGrp="1"/>
          </p:cNvGraphicFramePr>
          <p:nvPr>
            <p:extLst>
              <p:ext uri="{D42A27DB-BD31-4B8C-83A1-F6EECF244321}">
                <p14:modId xmlns:p14="http://schemas.microsoft.com/office/powerpoint/2010/main" val="1804525986"/>
              </p:ext>
            </p:extLst>
          </p:nvPr>
        </p:nvGraphicFramePr>
        <p:xfrm>
          <a:off x="86349" y="1621223"/>
          <a:ext cx="1971051" cy="4975787"/>
        </p:xfrm>
        <a:graphic>
          <a:graphicData uri="http://schemas.openxmlformats.org/drawingml/2006/table">
            <a:tbl>
              <a:tblPr firstRow="1" bandRow="1">
                <a:tableStyleId>{5C22544A-7EE6-4342-B048-85BDC9FD1C3A}</a:tableStyleId>
              </a:tblPr>
              <a:tblGrid>
                <a:gridCol w="1971051">
                  <a:extLst>
                    <a:ext uri="{9D8B030D-6E8A-4147-A177-3AD203B41FA5}">
                      <a16:colId xmlns:a16="http://schemas.microsoft.com/office/drawing/2014/main" val="2004085625"/>
                    </a:ext>
                  </a:extLst>
                </a:gridCol>
              </a:tblGrid>
              <a:tr h="1723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 </a:t>
                      </a:r>
                      <a:r>
                        <a:rPr lang="ru-RU" sz="1200" b="1" dirty="0">
                          <a:solidFill>
                            <a:schemeClr val="tx1"/>
                          </a:solidFill>
                        </a:rPr>
                        <a:t>Внедрение единого казначейского счета (ЕКС) </a:t>
                      </a:r>
                      <a:r>
                        <a:rPr lang="ru-RU" sz="1100" b="1" dirty="0">
                          <a:solidFill>
                            <a:schemeClr val="tx1"/>
                          </a:solidFill>
                        </a:rPr>
                        <a:t>- </a:t>
                      </a:r>
                      <a:r>
                        <a:rPr lang="ru-RU" sz="1100" b="0" dirty="0">
                          <a:solidFill>
                            <a:schemeClr val="tx1"/>
                          </a:solidFill>
                        </a:rPr>
                        <a:t>единого счета, который позволяет правительству консолидировать и оптимизировать ликвидность.</a:t>
                      </a: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4110305"/>
                  </a:ext>
                </a:extLst>
              </a:tr>
              <a:tr h="1591462">
                <a:tc>
                  <a:txBody>
                    <a:bodyPr/>
                    <a:lstStyle/>
                    <a:p>
                      <a:pPr marL="0" indent="0">
                        <a:buFont typeface="Arial" panose="020B0604020202020204" pitchFamily="34" charset="0"/>
                        <a:buNone/>
                      </a:pPr>
                      <a:r>
                        <a:rPr lang="en-US" sz="1100" b="1" kern="1200" dirty="0">
                          <a:solidFill>
                            <a:schemeClr val="tx1"/>
                          </a:solidFill>
                          <a:latin typeface="+mn-lt"/>
                          <a:ea typeface="+mn-ea"/>
                          <a:cs typeface="+mn-cs"/>
                        </a:rPr>
                        <a:t>2</a:t>
                      </a:r>
                      <a:r>
                        <a:rPr lang="en-US" sz="1200" b="1" kern="1200" dirty="0">
                          <a:solidFill>
                            <a:schemeClr val="tx1"/>
                          </a:solidFill>
                          <a:latin typeface="+mn-lt"/>
                          <a:ea typeface="+mn-ea"/>
                          <a:cs typeface="+mn-cs"/>
                        </a:rPr>
                        <a:t>. </a:t>
                      </a:r>
                      <a:r>
                        <a:rPr lang="ru-RU" sz="1200" b="1" kern="1200" dirty="0">
                          <a:solidFill>
                            <a:schemeClr val="tx1"/>
                          </a:solidFill>
                          <a:latin typeface="+mn-lt"/>
                          <a:ea typeface="+mn-ea"/>
                          <a:cs typeface="+mn-cs"/>
                        </a:rPr>
                        <a:t>Прогнозирование</a:t>
                      </a:r>
                      <a:r>
                        <a:rPr lang="ru-RU" sz="1200" b="1" kern="1200" baseline="0" dirty="0">
                          <a:solidFill>
                            <a:schemeClr val="tx1"/>
                          </a:solidFill>
                          <a:latin typeface="+mn-lt"/>
                          <a:ea typeface="+mn-ea"/>
                          <a:cs typeface="+mn-cs"/>
                        </a:rPr>
                        <a:t> ликвидности</a:t>
                      </a:r>
                      <a:r>
                        <a:rPr lang="ru-RU" sz="1200" b="0" kern="1200" baseline="0" dirty="0">
                          <a:solidFill>
                            <a:schemeClr val="tx1"/>
                          </a:solidFill>
                          <a:latin typeface="+mn-lt"/>
                          <a:ea typeface="+mn-ea"/>
                          <a:cs typeface="+mn-cs"/>
                        </a:rPr>
                        <a:t> </a:t>
                      </a:r>
                      <a:r>
                        <a:rPr lang="ru-RU" sz="1100" b="0" kern="1200" baseline="0" dirty="0">
                          <a:solidFill>
                            <a:schemeClr val="tx1"/>
                          </a:solidFill>
                          <a:latin typeface="+mn-lt"/>
                          <a:ea typeface="+mn-ea"/>
                          <a:cs typeface="+mn-cs"/>
                        </a:rPr>
                        <a:t>-</a:t>
                      </a:r>
                      <a:r>
                        <a:rPr lang="en-US" sz="1100" b="0" kern="1200" dirty="0">
                          <a:solidFill>
                            <a:schemeClr val="tx1"/>
                          </a:solidFill>
                          <a:latin typeface="+mn-lt"/>
                          <a:ea typeface="+mn-ea"/>
                          <a:cs typeface="+mn-cs"/>
                        </a:rPr>
                        <a:t> </a:t>
                      </a:r>
                      <a:r>
                        <a:rPr lang="ru-RU" sz="1100" b="0" kern="1200" dirty="0">
                          <a:solidFill>
                            <a:schemeClr val="tx1"/>
                          </a:solidFill>
                          <a:latin typeface="+mn-lt"/>
                          <a:ea typeface="+mn-ea"/>
                          <a:cs typeface="+mn-cs"/>
                        </a:rPr>
                        <a:t>способность оценивать потоки денежных средств с достаточной точностью. Поддерживается моделями планирования и информационными системами</a:t>
                      </a:r>
                      <a:r>
                        <a:rPr lang="en-US" sz="1100" b="0" kern="1200" dirty="0">
                          <a:solidFill>
                            <a:schemeClr val="tx1"/>
                          </a:solidFill>
                          <a:latin typeface="+mn-lt"/>
                          <a:ea typeface="+mn-ea"/>
                          <a:cs typeface="+mn-cs"/>
                        </a:rPr>
                        <a:t>.</a:t>
                      </a:r>
                      <a:endParaRPr lang="en-ID" sz="1100" b="0" kern="1200" dirty="0">
                        <a:solidFill>
                          <a:schemeClr val="tx1"/>
                        </a:solidFill>
                        <a:latin typeface="+mn-lt"/>
                        <a:ea typeface="+mn-ea"/>
                        <a:cs typeface="+mn-cs"/>
                      </a:endParaRPr>
                    </a:p>
                  </a:txBody>
                  <a:tcPr marL="108000" marR="36000" marT="36000" marB="3600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58630107"/>
                  </a:ext>
                </a:extLst>
              </a:tr>
              <a:tr h="1660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latin typeface="+mn-lt"/>
                          <a:ea typeface="+mn-ea"/>
                          <a:cs typeface="+mn-cs"/>
                        </a:rPr>
                        <a:t>3. </a:t>
                      </a:r>
                      <a:r>
                        <a:rPr lang="ru-RU" sz="1200" b="1" kern="1200" dirty="0">
                          <a:solidFill>
                            <a:schemeClr val="tx1"/>
                          </a:solidFill>
                          <a:latin typeface="+mn-lt"/>
                          <a:ea typeface="+mn-ea"/>
                          <a:cs typeface="+mn-cs"/>
                        </a:rPr>
                        <a:t>Оптимизация</a:t>
                      </a:r>
                      <a:r>
                        <a:rPr lang="ru-RU" sz="1200" b="1" kern="1200" baseline="0" dirty="0">
                          <a:solidFill>
                            <a:schemeClr val="tx1"/>
                          </a:solidFill>
                          <a:latin typeface="+mn-lt"/>
                          <a:ea typeface="+mn-ea"/>
                          <a:cs typeface="+mn-cs"/>
                        </a:rPr>
                        <a:t> ликвидности </a:t>
                      </a:r>
                      <a:r>
                        <a:rPr lang="ru-RU" sz="1100" b="1" kern="1200" baseline="0" dirty="0">
                          <a:solidFill>
                            <a:schemeClr val="tx1"/>
                          </a:solidFill>
                          <a:latin typeface="+mn-lt"/>
                          <a:ea typeface="+mn-ea"/>
                          <a:cs typeface="+mn-cs"/>
                        </a:rPr>
                        <a:t>-</a:t>
                      </a:r>
                      <a:r>
                        <a:rPr lang="en-US" sz="1100" b="0" kern="1200" dirty="0">
                          <a:solidFill>
                            <a:schemeClr val="tx1"/>
                          </a:solidFill>
                          <a:latin typeface="+mn-lt"/>
                          <a:ea typeface="+mn-ea"/>
                          <a:cs typeface="+mn-cs"/>
                        </a:rPr>
                        <a:t> </a:t>
                      </a:r>
                      <a:r>
                        <a:rPr lang="ru-RU" sz="1100" b="0" kern="1200" dirty="0">
                          <a:solidFill>
                            <a:schemeClr val="tx1"/>
                          </a:solidFill>
                          <a:latin typeface="+mn-lt"/>
                          <a:ea typeface="+mn-ea"/>
                          <a:cs typeface="+mn-cs"/>
                        </a:rPr>
                        <a:t>способность активно управлять ликвидностью путем инвестирования временно свободных денежных средств и предоставления инструментов краткосрочного финансирования</a:t>
                      </a:r>
                      <a:r>
                        <a:rPr lang="en-US" sz="1100" b="0" kern="1200" dirty="0">
                          <a:solidFill>
                            <a:schemeClr val="tx1"/>
                          </a:solidFill>
                          <a:latin typeface="+mn-lt"/>
                          <a:ea typeface="+mn-ea"/>
                          <a:cs typeface="+mn-cs"/>
                        </a:rPr>
                        <a:t>.</a:t>
                      </a:r>
                      <a:endParaRPr lang="en-ID" sz="1100" b="0" kern="1200" dirty="0">
                        <a:solidFill>
                          <a:schemeClr val="tx1"/>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46029923"/>
                  </a:ext>
                </a:extLst>
              </a:tr>
            </a:tbl>
          </a:graphicData>
        </a:graphic>
      </p:graphicFrame>
      <p:sp>
        <p:nvSpPr>
          <p:cNvPr id="9" name="TextBox 8">
            <a:extLst>
              <a:ext uri="{FF2B5EF4-FFF2-40B4-BE49-F238E27FC236}">
                <a16:creationId xmlns:a16="http://schemas.microsoft.com/office/drawing/2014/main" id="{0C65D004-7B46-4392-B21A-1D63052B6C54}"/>
              </a:ext>
            </a:extLst>
          </p:cNvPr>
          <p:cNvSpPr txBox="1"/>
          <p:nvPr/>
        </p:nvSpPr>
        <p:spPr>
          <a:xfrm>
            <a:off x="215307" y="879655"/>
            <a:ext cx="1919759" cy="923330"/>
          </a:xfrm>
          <a:prstGeom prst="rect">
            <a:avLst/>
          </a:prstGeom>
          <a:solidFill>
            <a:srgbClr val="1F4E79"/>
          </a:solid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white"/>
                </a:solidFill>
                <a:effectLst/>
                <a:uLnTx/>
                <a:uFillTx/>
                <a:latin typeface="Calibri" panose="020F0502020204030204"/>
                <a:ea typeface="+mn-ea"/>
                <a:cs typeface="+mn-cs"/>
              </a:rPr>
              <a:t>ЭЛЕМЕНТЫ УПРАВЛЕНИЯ ЛИКВИДНОСТЬЮ</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4F47C94-DB90-4252-B179-4620EBE215C6}"/>
              </a:ext>
            </a:extLst>
          </p:cNvPr>
          <p:cNvSpPr txBox="1"/>
          <p:nvPr/>
        </p:nvSpPr>
        <p:spPr>
          <a:xfrm>
            <a:off x="6527717" y="879654"/>
            <a:ext cx="5548243" cy="646331"/>
          </a:xfrm>
          <a:prstGeom prst="rect">
            <a:avLst/>
          </a:prstGeom>
          <a:solidFill>
            <a:srgbClr val="00B050"/>
          </a:solidFill>
          <a:effectLst/>
        </p:spPr>
        <p:txBody>
          <a:bodyPr wrap="square" rtlCol="0">
            <a:spAutoFit/>
          </a:bodyPr>
          <a:lstStyle/>
          <a:p>
            <a:pPr marL="0" marR="0" lvl="0" indent="176213"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white"/>
                </a:solidFill>
                <a:effectLst/>
                <a:uLnTx/>
                <a:uFillTx/>
                <a:latin typeface="Calibri" panose="020F0502020204030204"/>
                <a:ea typeface="+mn-ea"/>
                <a:cs typeface="+mn-cs"/>
              </a:rPr>
              <a:t>ОПИСАНИЕ РИСКОВ</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176213"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98C1685-FD45-471A-BC13-F5B169E931C7}"/>
              </a:ext>
            </a:extLst>
          </p:cNvPr>
          <p:cNvSpPr txBox="1"/>
          <p:nvPr/>
        </p:nvSpPr>
        <p:spPr>
          <a:xfrm>
            <a:off x="2189496" y="879654"/>
            <a:ext cx="2217405" cy="646331"/>
          </a:xfrm>
          <a:prstGeom prst="rect">
            <a:avLst/>
          </a:prstGeom>
          <a:solidFill>
            <a:schemeClr val="accent2"/>
          </a:solid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white"/>
                </a:solidFill>
                <a:effectLst/>
                <a:uLnTx/>
                <a:uFillTx/>
                <a:latin typeface="Calibri" panose="020F0502020204030204"/>
                <a:ea typeface="+mn-ea"/>
                <a:cs typeface="+mn-cs"/>
              </a:rPr>
              <a:t>РИСКИ</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F2F8DDDD-C229-4C2B-9304-FACDF3E3D83F}"/>
              </a:ext>
            </a:extLst>
          </p:cNvPr>
          <p:cNvGrpSpPr/>
          <p:nvPr/>
        </p:nvGrpSpPr>
        <p:grpSpPr>
          <a:xfrm>
            <a:off x="1972559" y="879654"/>
            <a:ext cx="337287" cy="646331"/>
            <a:chOff x="2089661" y="1097441"/>
            <a:chExt cx="337287" cy="338907"/>
          </a:xfrm>
          <a:solidFill>
            <a:schemeClr val="bg1"/>
          </a:solidFill>
          <a:effectLst>
            <a:outerShdw blurRad="50800" dist="38100" dir="2700000" algn="tl" rotWithShape="0">
              <a:prstClr val="black">
                <a:alpha val="40000"/>
              </a:prstClr>
            </a:outerShdw>
          </a:effectLst>
        </p:grpSpPr>
        <p:sp>
          <p:nvSpPr>
            <p:cNvPr id="76" name="Arrow: Chevron 75">
              <a:extLst>
                <a:ext uri="{FF2B5EF4-FFF2-40B4-BE49-F238E27FC236}">
                  <a16:creationId xmlns:a16="http://schemas.microsoft.com/office/drawing/2014/main" id="{40A978E3-2C9A-4937-9CC5-10D7848D96D5}"/>
                </a:ext>
              </a:extLst>
            </p:cNvPr>
            <p:cNvSpPr/>
            <p:nvPr/>
          </p:nvSpPr>
          <p:spPr>
            <a:xfrm>
              <a:off x="2089661" y="1097441"/>
              <a:ext cx="240699" cy="338907"/>
            </a:xfrm>
            <a:prstGeom prst="chevron">
              <a:avLst>
                <a:gd name="adj" fmla="val 66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Arrow: Chevron 76">
              <a:extLst>
                <a:ext uri="{FF2B5EF4-FFF2-40B4-BE49-F238E27FC236}">
                  <a16:creationId xmlns:a16="http://schemas.microsoft.com/office/drawing/2014/main" id="{5D9B85D3-9774-420F-86F7-9E74853EA2BF}"/>
                </a:ext>
              </a:extLst>
            </p:cNvPr>
            <p:cNvSpPr/>
            <p:nvPr/>
          </p:nvSpPr>
          <p:spPr>
            <a:xfrm>
              <a:off x="2186249" y="1097441"/>
              <a:ext cx="240699" cy="338907"/>
            </a:xfrm>
            <a:prstGeom prst="chevron">
              <a:avLst>
                <a:gd name="adj" fmla="val 66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3" name="Group 82">
            <a:extLst>
              <a:ext uri="{FF2B5EF4-FFF2-40B4-BE49-F238E27FC236}">
                <a16:creationId xmlns:a16="http://schemas.microsoft.com/office/drawing/2014/main" id="{07EDC78D-A6FC-4925-BADA-7A28CC7D6D61}"/>
              </a:ext>
            </a:extLst>
          </p:cNvPr>
          <p:cNvGrpSpPr/>
          <p:nvPr/>
        </p:nvGrpSpPr>
        <p:grpSpPr>
          <a:xfrm>
            <a:off x="4238257" y="860955"/>
            <a:ext cx="337287" cy="646331"/>
            <a:chOff x="2089661" y="1097441"/>
            <a:chExt cx="337287" cy="338907"/>
          </a:xfrm>
          <a:solidFill>
            <a:schemeClr val="bg1"/>
          </a:solidFill>
          <a:effectLst>
            <a:outerShdw blurRad="50800" dist="38100" dir="2700000" algn="tl" rotWithShape="0">
              <a:prstClr val="black">
                <a:alpha val="40000"/>
              </a:prstClr>
            </a:outerShdw>
          </a:effectLst>
        </p:grpSpPr>
        <p:sp>
          <p:nvSpPr>
            <p:cNvPr id="84" name="Arrow: Chevron 83">
              <a:extLst>
                <a:ext uri="{FF2B5EF4-FFF2-40B4-BE49-F238E27FC236}">
                  <a16:creationId xmlns:a16="http://schemas.microsoft.com/office/drawing/2014/main" id="{BD63AEE3-EE9C-4D4D-B788-5584194656B1}"/>
                </a:ext>
              </a:extLst>
            </p:cNvPr>
            <p:cNvSpPr/>
            <p:nvPr/>
          </p:nvSpPr>
          <p:spPr>
            <a:xfrm>
              <a:off x="2089661" y="1097441"/>
              <a:ext cx="240699" cy="338907"/>
            </a:xfrm>
            <a:prstGeom prst="chevron">
              <a:avLst>
                <a:gd name="adj" fmla="val 66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Arrow: Chevron 84">
              <a:extLst>
                <a:ext uri="{FF2B5EF4-FFF2-40B4-BE49-F238E27FC236}">
                  <a16:creationId xmlns:a16="http://schemas.microsoft.com/office/drawing/2014/main" id="{E2ECB518-6017-4587-B7F2-4AD13A75613B}"/>
                </a:ext>
              </a:extLst>
            </p:cNvPr>
            <p:cNvSpPr/>
            <p:nvPr/>
          </p:nvSpPr>
          <p:spPr>
            <a:xfrm>
              <a:off x="2186249" y="1097441"/>
              <a:ext cx="240699" cy="338907"/>
            </a:xfrm>
            <a:prstGeom prst="chevron">
              <a:avLst>
                <a:gd name="adj" fmla="val 66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2" name="TextBox 91">
            <a:extLst>
              <a:ext uri="{FF2B5EF4-FFF2-40B4-BE49-F238E27FC236}">
                <a16:creationId xmlns:a16="http://schemas.microsoft.com/office/drawing/2014/main" id="{DC2270F4-FB72-4D20-8EE3-BF7A6BCC8D03}"/>
              </a:ext>
            </a:extLst>
          </p:cNvPr>
          <p:cNvSpPr txBox="1"/>
          <p:nvPr/>
        </p:nvSpPr>
        <p:spPr>
          <a:xfrm>
            <a:off x="1072371" y="228180"/>
            <a:ext cx="99149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СИСТЕМА УПРАВЛЕНИЯ</a:t>
            </a:r>
            <a:r>
              <a:rPr kumimoji="0" lang="ru-RU" sz="2400" b="1" i="0" u="none" strike="noStrike" kern="1200" cap="none" spc="0" normalizeH="0" noProof="0" dirty="0">
                <a:ln>
                  <a:noFill/>
                </a:ln>
                <a:solidFill>
                  <a:srgbClr val="5B9BD5">
                    <a:lumMod val="50000"/>
                  </a:srgbClr>
                </a:solidFill>
                <a:effectLst/>
                <a:uLnTx/>
                <a:uFillTx/>
                <a:latin typeface="Calibri" panose="020F0502020204030204"/>
                <a:ea typeface="+mn-ea"/>
                <a:cs typeface="+mn-cs"/>
              </a:rPr>
              <a:t> РИСКАМИ В ДЕЯТЕЛЬНОСТИ КАЗНАЧЕЙСТВА</a:t>
            </a:r>
            <a:endParaRPr kumimoji="0" lang="en-US"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graphicFrame>
        <p:nvGraphicFramePr>
          <p:cNvPr id="94" name="Table 34">
            <a:extLst>
              <a:ext uri="{FF2B5EF4-FFF2-40B4-BE49-F238E27FC236}">
                <a16:creationId xmlns:a16="http://schemas.microsoft.com/office/drawing/2014/main" id="{39961E8E-8CA0-4543-BCC4-915749F9ABA2}"/>
              </a:ext>
            </a:extLst>
          </p:cNvPr>
          <p:cNvGraphicFramePr>
            <a:graphicFrameLocks noGrp="1"/>
          </p:cNvGraphicFramePr>
          <p:nvPr>
            <p:extLst>
              <p:ext uri="{D42A27DB-BD31-4B8C-83A1-F6EECF244321}">
                <p14:modId xmlns:p14="http://schemas.microsoft.com/office/powerpoint/2010/main" val="2518260989"/>
              </p:ext>
            </p:extLst>
          </p:nvPr>
        </p:nvGraphicFramePr>
        <p:xfrm>
          <a:off x="2057401" y="1621222"/>
          <a:ext cx="2349500" cy="4975787"/>
        </p:xfrm>
        <a:graphic>
          <a:graphicData uri="http://schemas.openxmlformats.org/drawingml/2006/table">
            <a:tbl>
              <a:tblPr firstRow="1" bandRow="1">
                <a:tableStyleId>{5C22544A-7EE6-4342-B048-85BDC9FD1C3A}</a:tableStyleId>
              </a:tblPr>
              <a:tblGrid>
                <a:gridCol w="2349500">
                  <a:extLst>
                    <a:ext uri="{9D8B030D-6E8A-4147-A177-3AD203B41FA5}">
                      <a16:colId xmlns:a16="http://schemas.microsoft.com/office/drawing/2014/main" val="2004085625"/>
                    </a:ext>
                  </a:extLst>
                </a:gridCol>
              </a:tblGrid>
              <a:tr h="1691873">
                <a:tc>
                  <a:txBody>
                    <a:bodyPr/>
                    <a:lstStyle/>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ru-RU" sz="1300" b="1" dirty="0">
                          <a:solidFill>
                            <a:schemeClr val="tx1"/>
                          </a:solidFill>
                        </a:rPr>
                        <a:t>Неконсолидированные счета </a:t>
                      </a:r>
                      <a:r>
                        <a:rPr lang="ru-RU" sz="1300" b="0" dirty="0">
                          <a:solidFill>
                            <a:schemeClr val="tx1"/>
                          </a:solidFill>
                        </a:rPr>
                        <a:t>приводят к недостоверным отчетам и мошенничеству</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ru-RU" sz="1300" b="1" dirty="0">
                          <a:solidFill>
                            <a:schemeClr val="tx1"/>
                          </a:solidFill>
                        </a:rPr>
                        <a:t>Неэффективные и неэкономичные </a:t>
                      </a:r>
                      <a:r>
                        <a:rPr lang="ru-RU" sz="1300" b="0" dirty="0">
                          <a:solidFill>
                            <a:schemeClr val="tx1"/>
                          </a:solidFill>
                        </a:rPr>
                        <a:t>механизмы доходов и расходов</a:t>
                      </a:r>
                      <a:endParaRPr lang="en-US" sz="1300" b="0" dirty="0">
                        <a:solidFill>
                          <a:schemeClr val="tx1"/>
                        </a:solidFill>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4110305"/>
                  </a:ext>
                </a:extLst>
              </a:tr>
              <a:tr h="1496024">
                <a:tc>
                  <a:txBody>
                    <a:bodyPr/>
                    <a:lstStyle/>
                    <a:p>
                      <a:pPr marL="0" indent="0">
                        <a:buFont typeface="Arial" panose="020B0604020202020204" pitchFamily="34" charset="0"/>
                        <a:buNone/>
                      </a:pPr>
                      <a:r>
                        <a:rPr lang="ru-RU" sz="1300" b="1" kern="1200" dirty="0">
                          <a:solidFill>
                            <a:schemeClr val="tx1"/>
                          </a:solidFill>
                          <a:latin typeface="+mn-lt"/>
                          <a:ea typeface="+mn-ea"/>
                          <a:cs typeface="+mn-cs"/>
                        </a:rPr>
                        <a:t>Несоответствие ликвидности: </a:t>
                      </a:r>
                      <a:r>
                        <a:rPr lang="ru-RU" sz="1300" b="0" kern="1200" dirty="0">
                          <a:solidFill>
                            <a:schemeClr val="tx1"/>
                          </a:solidFill>
                          <a:latin typeface="+mn-lt"/>
                          <a:ea typeface="+mn-ea"/>
                          <a:cs typeface="+mn-cs"/>
                        </a:rPr>
                        <a:t>прогнозируемые доходы не соответствуют расходам, что приводит к неэффективности государственных мероприятий и результатов</a:t>
                      </a:r>
                      <a:endParaRPr lang="en-ID" sz="1300" b="0" kern="1200" dirty="0">
                        <a:solidFill>
                          <a:schemeClr val="tx1"/>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58630107"/>
                  </a:ext>
                </a:extLst>
              </a:tr>
              <a:tr h="178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kern="1200" dirty="0">
                          <a:solidFill>
                            <a:schemeClr val="tx1"/>
                          </a:solidFill>
                          <a:latin typeface="+mn-lt"/>
                          <a:ea typeface="+mn-ea"/>
                          <a:cs typeface="+mn-cs"/>
                        </a:rPr>
                        <a:t>Экономическая неэффективность: </a:t>
                      </a:r>
                      <a:r>
                        <a:rPr lang="ru-RU" sz="1300" b="0" kern="1200" dirty="0">
                          <a:solidFill>
                            <a:schemeClr val="tx1"/>
                          </a:solidFill>
                          <a:latin typeface="+mn-lt"/>
                          <a:ea typeface="+mn-ea"/>
                          <a:cs typeface="+mn-cs"/>
                        </a:rPr>
                        <a:t>отсутствие стратегии управления ликвидностью приводит к росту расходов</a:t>
                      </a:r>
                      <a:endParaRPr lang="en-ID" sz="1300" b="0" kern="1200" dirty="0">
                        <a:solidFill>
                          <a:schemeClr val="tx1"/>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46029923"/>
                  </a:ext>
                </a:extLst>
              </a:tr>
            </a:tbl>
          </a:graphicData>
        </a:graphic>
      </p:graphicFrame>
      <p:graphicFrame>
        <p:nvGraphicFramePr>
          <p:cNvPr id="95" name="Table 34">
            <a:extLst>
              <a:ext uri="{FF2B5EF4-FFF2-40B4-BE49-F238E27FC236}">
                <a16:creationId xmlns:a16="http://schemas.microsoft.com/office/drawing/2014/main" id="{9601E936-D775-4AEB-92FA-C5DF7D4273B2}"/>
              </a:ext>
            </a:extLst>
          </p:cNvPr>
          <p:cNvGraphicFramePr>
            <a:graphicFrameLocks noGrp="1"/>
          </p:cNvGraphicFramePr>
          <p:nvPr>
            <p:extLst>
              <p:ext uri="{D42A27DB-BD31-4B8C-83A1-F6EECF244321}">
                <p14:modId xmlns:p14="http://schemas.microsoft.com/office/powerpoint/2010/main" val="628261253"/>
              </p:ext>
            </p:extLst>
          </p:nvPr>
        </p:nvGraphicFramePr>
        <p:xfrm>
          <a:off x="6377953" y="1639921"/>
          <a:ext cx="5698007" cy="4950015"/>
        </p:xfrm>
        <a:graphic>
          <a:graphicData uri="http://schemas.openxmlformats.org/drawingml/2006/table">
            <a:tbl>
              <a:tblPr firstRow="1" bandRow="1">
                <a:tableStyleId>{5C22544A-7EE6-4342-B048-85BDC9FD1C3A}</a:tableStyleId>
              </a:tblPr>
              <a:tblGrid>
                <a:gridCol w="5698007">
                  <a:extLst>
                    <a:ext uri="{9D8B030D-6E8A-4147-A177-3AD203B41FA5}">
                      <a16:colId xmlns:a16="http://schemas.microsoft.com/office/drawing/2014/main" val="2004085625"/>
                    </a:ext>
                  </a:extLst>
                </a:gridCol>
              </a:tblGrid>
              <a:tr h="1750978">
                <a:tc>
                  <a:txBody>
                    <a:bodyPr/>
                    <a:lstStyle/>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ru-RU" sz="1300" b="1" i="0" dirty="0">
                          <a:solidFill>
                            <a:schemeClr val="tx1"/>
                          </a:solidFill>
                          <a:latin typeface="+mn-lt"/>
                        </a:rPr>
                        <a:t>Неопознанные </a:t>
                      </a:r>
                      <a:r>
                        <a:rPr lang="ru-RU" sz="1300" b="0" i="0" dirty="0">
                          <a:solidFill>
                            <a:schemeClr val="tx1"/>
                          </a:solidFill>
                          <a:latin typeface="+mn-lt"/>
                        </a:rPr>
                        <a:t>счета</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ru-RU" sz="1300" b="0" i="0" dirty="0">
                          <a:solidFill>
                            <a:schemeClr val="tx1"/>
                          </a:solidFill>
                          <a:latin typeface="+mn-lt"/>
                        </a:rPr>
                        <a:t>Отсутствие поддержки </a:t>
                      </a:r>
                      <a:r>
                        <a:rPr lang="ru-RU" sz="1300" b="1" i="0" dirty="0">
                          <a:solidFill>
                            <a:schemeClr val="tx1"/>
                          </a:solidFill>
                          <a:latin typeface="+mn-lt"/>
                        </a:rPr>
                        <a:t>систем и информационных технологий</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ru-RU" sz="1300" b="1" i="0" dirty="0">
                          <a:solidFill>
                            <a:schemeClr val="tx1"/>
                          </a:solidFill>
                          <a:latin typeface="+mn-lt"/>
                        </a:rPr>
                        <a:t>Ограничения </a:t>
                      </a:r>
                      <a:r>
                        <a:rPr lang="ru-RU" sz="1300" b="0" i="0" dirty="0">
                          <a:solidFill>
                            <a:schemeClr val="tx1"/>
                          </a:solidFill>
                          <a:latin typeface="+mn-lt"/>
                        </a:rPr>
                        <a:t>в использовании новой системы/технологий</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ru-RU" sz="1300" b="1" i="0" dirty="0">
                          <a:solidFill>
                            <a:schemeClr val="tx1"/>
                          </a:solidFill>
                          <a:latin typeface="+mn-lt"/>
                        </a:rPr>
                        <a:t>Механизм сбора доходов не охватывает все стороны.</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ru-RU" sz="1300" b="1" i="0" dirty="0">
                          <a:solidFill>
                            <a:schemeClr val="tx1"/>
                          </a:solidFill>
                          <a:latin typeface="+mn-lt"/>
                        </a:rPr>
                        <a:t>Неэффективный механизм </a:t>
                      </a:r>
                      <a:r>
                        <a:rPr lang="ru-RU" sz="1300" b="0" i="0" dirty="0">
                          <a:solidFill>
                            <a:schemeClr val="tx1"/>
                          </a:solidFill>
                          <a:latin typeface="+mn-lt"/>
                        </a:rPr>
                        <a:t>расходования средств между распорядителями средств и подразделением по управлению ликвидностью</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ru-RU" sz="1300" b="1" i="0" dirty="0">
                          <a:solidFill>
                            <a:schemeClr val="tx1"/>
                          </a:solidFill>
                          <a:latin typeface="+mn-lt"/>
                        </a:rPr>
                        <a:t>Риск сбоя в расчетах </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ru-RU" sz="1300" b="1" i="0" dirty="0">
                          <a:solidFill>
                            <a:schemeClr val="tx1"/>
                          </a:solidFill>
                          <a:latin typeface="+mn-lt"/>
                        </a:rPr>
                        <a:t>Риск неправомочных действий/мошенничества в управлении</a:t>
                      </a:r>
                      <a:endParaRPr lang="en-US" sz="1300" b="1" i="0" dirty="0">
                        <a:solidFill>
                          <a:schemeClr val="tx1"/>
                        </a:solidFill>
                        <a:latin typeface="+mn-lt"/>
                      </a:endParaRP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4110305"/>
                  </a:ext>
                </a:extLst>
              </a:tr>
              <a:tr h="405522">
                <a:tc>
                  <a:txBody>
                    <a:bodyPr/>
                    <a:lstStyle/>
                    <a:p>
                      <a:pPr marL="268288" indent="-268288">
                        <a:buFont typeface="+mj-lt"/>
                        <a:buAutoNum type="arabicPeriod"/>
                      </a:pPr>
                      <a:r>
                        <a:rPr lang="ru-RU" sz="1300" b="1" i="0" dirty="0">
                          <a:solidFill>
                            <a:schemeClr val="tx1"/>
                          </a:solidFill>
                          <a:latin typeface="+mn-lt"/>
                          <a:ea typeface="Arial Unicode MS" panose="020B0604020202020204" pitchFamily="34" charset="-128"/>
                          <a:cs typeface="Arial Unicode MS" panose="020B0604020202020204" pitchFamily="34" charset="-128"/>
                        </a:rPr>
                        <a:t>Неточные планы </a:t>
                      </a:r>
                      <a:r>
                        <a:rPr lang="ru-RU" sz="1300" b="0" i="0" dirty="0">
                          <a:solidFill>
                            <a:schemeClr val="tx1"/>
                          </a:solidFill>
                          <a:latin typeface="+mn-lt"/>
                          <a:ea typeface="Arial Unicode MS" panose="020B0604020202020204" pitchFamily="34" charset="-128"/>
                          <a:cs typeface="Arial Unicode MS" panose="020B0604020202020204" pitchFamily="34" charset="-128"/>
                        </a:rPr>
                        <a:t>распорядителей</a:t>
                      </a:r>
                      <a:r>
                        <a:rPr lang="ru-RU" sz="1300" b="1" i="0" dirty="0">
                          <a:solidFill>
                            <a:schemeClr val="tx1"/>
                          </a:solidFill>
                          <a:latin typeface="+mn-lt"/>
                          <a:ea typeface="Arial Unicode MS" panose="020B0604020202020204" pitchFamily="34" charset="-128"/>
                          <a:cs typeface="Arial Unicode MS" panose="020B0604020202020204" pitchFamily="34" charset="-128"/>
                        </a:rPr>
                        <a:t> по расходованию средств</a:t>
                      </a:r>
                    </a:p>
                    <a:p>
                      <a:pPr marL="268288" indent="-268288">
                        <a:buFont typeface="+mj-lt"/>
                        <a:buAutoNum type="arabicPeriod"/>
                      </a:pPr>
                      <a:r>
                        <a:rPr lang="ru-RU" sz="1300" b="1" i="0" dirty="0">
                          <a:solidFill>
                            <a:schemeClr val="tx1"/>
                          </a:solidFill>
                          <a:latin typeface="+mn-lt"/>
                          <a:ea typeface="Arial Unicode MS" panose="020B0604020202020204" pitchFamily="34" charset="-128"/>
                          <a:cs typeface="Arial Unicode MS" panose="020B0604020202020204" pitchFamily="34" charset="-128"/>
                        </a:rPr>
                        <a:t>Неточные прогнозы доходов и расходов </a:t>
                      </a:r>
                      <a:r>
                        <a:rPr lang="ru-RU" sz="1300" b="0" i="0" dirty="0">
                          <a:solidFill>
                            <a:schemeClr val="tx1"/>
                          </a:solidFill>
                          <a:latin typeface="+mn-lt"/>
                          <a:ea typeface="Arial Unicode MS" panose="020B0604020202020204" pitchFamily="34" charset="-128"/>
                          <a:cs typeface="Arial Unicode MS" panose="020B0604020202020204" pitchFamily="34" charset="-128"/>
                        </a:rPr>
                        <a:t>от отдела казначейства, отвечающего за ликвидность</a:t>
                      </a:r>
                      <a:endParaRPr lang="en-US" sz="1300" b="0" i="0" dirty="0">
                        <a:solidFill>
                          <a:schemeClr val="tx1"/>
                        </a:solidFill>
                        <a:latin typeface="+mn-lt"/>
                        <a:ea typeface="Arial Unicode MS" panose="020B0604020202020204" pitchFamily="34" charset="-128"/>
                        <a:cs typeface="Arial Unicode MS" panose="020B0604020202020204" pitchFamily="34" charset="-128"/>
                      </a:endParaRP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58630107"/>
                  </a:ext>
                </a:extLst>
              </a:tr>
              <a:tr h="533791">
                <a:tc>
                  <a:txBody>
                    <a:bodyPr/>
                    <a:lstStyle/>
                    <a:p>
                      <a:pPr marL="268288" marR="0" lvl="0" indent="-268288" algn="l" defTabSz="914400" rtl="0" eaLnBrk="1" fontAlgn="auto" latinLnBrk="0" hangingPunct="1">
                        <a:lnSpc>
                          <a:spcPct val="100000"/>
                        </a:lnSpc>
                        <a:spcBef>
                          <a:spcPts val="0"/>
                        </a:spcBef>
                        <a:spcAft>
                          <a:spcPts val="0"/>
                        </a:spcAft>
                        <a:buClrTx/>
                        <a:buSzTx/>
                        <a:buFont typeface="+mj-lt"/>
                        <a:buAutoNum type="arabicPeriod"/>
                        <a:tabLst/>
                        <a:defRPr/>
                      </a:pPr>
                      <a:r>
                        <a:rPr lang="ru-RU" sz="1300" b="1" i="0" dirty="0">
                          <a:solidFill>
                            <a:schemeClr val="tx1"/>
                          </a:solidFill>
                          <a:latin typeface="+mn-lt"/>
                          <a:ea typeface="Arial Unicode MS" panose="020B0604020202020204" pitchFamily="34" charset="-128"/>
                          <a:cs typeface="Arial Unicode MS" panose="020B0604020202020204" pitchFamily="34" charset="-128"/>
                        </a:rPr>
                        <a:t>Неконтролируемая</a:t>
                      </a:r>
                      <a:r>
                        <a:rPr lang="en-US" sz="1300" i="0" dirty="0">
                          <a:solidFill>
                            <a:schemeClr val="tx1"/>
                          </a:solidFill>
                          <a:latin typeface="+mn-lt"/>
                          <a:ea typeface="Arial Unicode MS" panose="020B0604020202020204" pitchFamily="34" charset="-128"/>
                          <a:cs typeface="Arial Unicode MS" panose="020B0604020202020204" pitchFamily="34" charset="-128"/>
                        </a:rPr>
                        <a:t> </a:t>
                      </a:r>
                      <a:r>
                        <a:rPr lang="ru-RU" sz="1300" i="0" dirty="0">
                          <a:solidFill>
                            <a:schemeClr val="tx1"/>
                          </a:solidFill>
                          <a:latin typeface="+mn-lt"/>
                          <a:ea typeface="Arial Unicode MS" panose="020B0604020202020204" pitchFamily="34" charset="-128"/>
                          <a:cs typeface="Arial Unicode MS" panose="020B0604020202020204" pitchFamily="34" charset="-128"/>
                        </a:rPr>
                        <a:t>экономическая</a:t>
                      </a:r>
                      <a:r>
                        <a:rPr lang="ru-RU" sz="1300" i="0" baseline="0" dirty="0">
                          <a:solidFill>
                            <a:schemeClr val="tx1"/>
                          </a:solidFill>
                          <a:latin typeface="+mn-lt"/>
                          <a:ea typeface="Arial Unicode MS" panose="020B0604020202020204" pitchFamily="34" charset="-128"/>
                          <a:cs typeface="Arial Unicode MS" panose="020B0604020202020204" pitchFamily="34" charset="-128"/>
                        </a:rPr>
                        <a:t> ситуация</a:t>
                      </a:r>
                      <a:endParaRPr lang="en-US" sz="1300" i="0" dirty="0">
                        <a:solidFill>
                          <a:schemeClr val="tx1"/>
                        </a:solidFill>
                        <a:latin typeface="+mn-lt"/>
                        <a:ea typeface="Arial Unicode MS" panose="020B0604020202020204" pitchFamily="34" charset="-128"/>
                        <a:cs typeface="Arial Unicode MS" panose="020B0604020202020204" pitchFamily="34" charset="-128"/>
                      </a:endParaRPr>
                    </a:p>
                    <a:p>
                      <a:pPr marL="268288" indent="-268288">
                        <a:buFont typeface="+mj-lt"/>
                        <a:buAutoNum type="arabicPeriod"/>
                      </a:pPr>
                      <a:endParaRPr lang="en-US" sz="1300" i="0" dirty="0">
                        <a:solidFill>
                          <a:schemeClr val="tx1"/>
                        </a:solidFill>
                        <a:latin typeface="+mn-lt"/>
                        <a:ea typeface="Arial Unicode MS" panose="020B0604020202020204" pitchFamily="34" charset="-128"/>
                        <a:cs typeface="Arial Unicode MS" panose="020B0604020202020204" pitchFamily="34" charset="-128"/>
                      </a:endParaRP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537771121"/>
                  </a:ext>
                </a:extLst>
              </a:tr>
              <a:tr h="410441">
                <a:tc>
                  <a:txBody>
                    <a:bodyPr/>
                    <a:lstStyle/>
                    <a:p>
                      <a:pPr marL="268288" indent="-268288">
                        <a:buFont typeface="Arial" panose="020B0604020202020204" pitchFamily="34" charset="0"/>
                        <a:buAutoNum type="arabicPeriod"/>
                      </a:pPr>
                      <a:r>
                        <a:rPr lang="ru-RU" sz="1300" b="1" i="0" dirty="0">
                          <a:solidFill>
                            <a:schemeClr val="tx1"/>
                          </a:solidFill>
                          <a:latin typeface="+mn-lt"/>
                        </a:rPr>
                        <a:t>Дефицит</a:t>
                      </a:r>
                      <a:r>
                        <a:rPr lang="ru-RU" sz="1300" b="1" i="0" baseline="0" dirty="0">
                          <a:solidFill>
                            <a:schemeClr val="tx1"/>
                          </a:solidFill>
                          <a:latin typeface="+mn-lt"/>
                        </a:rPr>
                        <a:t> персонала</a:t>
                      </a:r>
                      <a:r>
                        <a:rPr lang="ru-RU" sz="1300" b="0" i="0" dirty="0">
                          <a:solidFill>
                            <a:schemeClr val="tx1"/>
                          </a:solidFill>
                          <a:latin typeface="+mn-lt"/>
                        </a:rPr>
                        <a:t>,</a:t>
                      </a:r>
                      <a:r>
                        <a:rPr lang="ru-RU" sz="1300" b="0" i="0" baseline="0" dirty="0">
                          <a:solidFill>
                            <a:schemeClr val="tx1"/>
                          </a:solidFill>
                          <a:latin typeface="+mn-lt"/>
                        </a:rPr>
                        <a:t> знающего, как оптимизировать ликвидность</a:t>
                      </a:r>
                      <a:endParaRPr lang="en-US" sz="1300" i="0" dirty="0">
                        <a:solidFill>
                          <a:schemeClr val="tx1"/>
                        </a:solidFill>
                        <a:latin typeface="+mn-lt"/>
                      </a:endParaRPr>
                    </a:p>
                    <a:p>
                      <a:pPr marL="268288"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ru-RU" sz="1300" b="1" i="0" dirty="0">
                          <a:solidFill>
                            <a:schemeClr val="tx1"/>
                          </a:solidFill>
                          <a:latin typeface="+mn-lt"/>
                        </a:rPr>
                        <a:t>Недостаточно развитая система казначейства</a:t>
                      </a:r>
                      <a:r>
                        <a:rPr lang="en-US" sz="1300" b="1" i="0" dirty="0">
                          <a:solidFill>
                            <a:schemeClr val="tx1"/>
                          </a:solidFill>
                          <a:latin typeface="+mn-lt"/>
                        </a:rPr>
                        <a:t> </a:t>
                      </a: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46029923"/>
                  </a:ext>
                </a:extLst>
              </a:tr>
              <a:tr h="593365">
                <a:tc>
                  <a:txBody>
                    <a:bodyPr/>
                    <a:lstStyle/>
                    <a:p>
                      <a:pPr marL="268288" indent="-268288">
                        <a:buFont typeface="Arial" panose="020B0604020202020204" pitchFamily="34" charset="0"/>
                        <a:buAutoNum type="arabicPeriod"/>
                      </a:pPr>
                      <a:r>
                        <a:rPr lang="ru-RU" sz="1300" b="1" i="0" dirty="0">
                          <a:solidFill>
                            <a:schemeClr val="tx1"/>
                          </a:solidFill>
                          <a:latin typeface="+mn-lt"/>
                        </a:rPr>
                        <a:t>Отсутствие</a:t>
                      </a:r>
                      <a:r>
                        <a:rPr lang="ru-RU" sz="1300" b="1" i="0" baseline="0" dirty="0">
                          <a:solidFill>
                            <a:schemeClr val="tx1"/>
                          </a:solidFill>
                          <a:latin typeface="+mn-lt"/>
                        </a:rPr>
                        <a:t> координации</a:t>
                      </a:r>
                      <a:r>
                        <a:rPr lang="ru-RU" sz="1300" b="0" i="0" baseline="0" dirty="0">
                          <a:solidFill>
                            <a:schemeClr val="tx1"/>
                          </a:solidFill>
                          <a:latin typeface="+mn-lt"/>
                        </a:rPr>
                        <a:t> между отделом по управлению ликвидностью, Центральным банком и отделом по управлению долгом</a:t>
                      </a:r>
                      <a:endParaRPr lang="en-US" sz="1300" i="0" dirty="0">
                        <a:solidFill>
                          <a:schemeClr val="tx1"/>
                        </a:solidFill>
                        <a:latin typeface="+mn-lt"/>
                      </a:endParaRPr>
                    </a:p>
                    <a:p>
                      <a:pPr marL="268288" indent="-268288">
                        <a:buFont typeface="Arial" panose="020B0604020202020204" pitchFamily="34" charset="0"/>
                        <a:buAutoNum type="arabicPeriod"/>
                      </a:pPr>
                      <a:r>
                        <a:rPr lang="ru-RU" sz="1300" b="1" i="0" dirty="0">
                          <a:solidFill>
                            <a:schemeClr val="tx1"/>
                          </a:solidFill>
                          <a:latin typeface="+mn-lt"/>
                        </a:rPr>
                        <a:t>Неоптимальная</a:t>
                      </a:r>
                      <a:r>
                        <a:rPr lang="ru-RU" sz="1300" b="1" i="0" baseline="0" dirty="0">
                          <a:solidFill>
                            <a:schemeClr val="tx1"/>
                          </a:solidFill>
                          <a:latin typeface="+mn-lt"/>
                        </a:rPr>
                        <a:t> отдача</a:t>
                      </a:r>
                      <a:r>
                        <a:rPr lang="en-US" sz="1300" b="1" i="0" dirty="0">
                          <a:solidFill>
                            <a:schemeClr val="tx1"/>
                          </a:solidFill>
                          <a:latin typeface="+mn-lt"/>
                        </a:rPr>
                        <a:t> </a:t>
                      </a:r>
                      <a:r>
                        <a:rPr lang="ru-RU" sz="1300" b="0" i="0" dirty="0">
                          <a:solidFill>
                            <a:schemeClr val="tx1"/>
                          </a:solidFill>
                          <a:latin typeface="+mn-lt"/>
                        </a:rPr>
                        <a:t>от</a:t>
                      </a:r>
                      <a:r>
                        <a:rPr lang="ru-RU" sz="1300" b="0" i="0" baseline="0" dirty="0">
                          <a:solidFill>
                            <a:schemeClr val="tx1"/>
                          </a:solidFill>
                          <a:latin typeface="+mn-lt"/>
                        </a:rPr>
                        <a:t> средств на счетах государства</a:t>
                      </a:r>
                      <a:r>
                        <a:rPr lang="en-US" sz="1300" b="0" i="0" dirty="0">
                          <a:solidFill>
                            <a:schemeClr val="tx1"/>
                          </a:solidFill>
                          <a:latin typeface="+mn-lt"/>
                        </a:rPr>
                        <a:t> </a:t>
                      </a: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53713084"/>
                  </a:ext>
                </a:extLst>
              </a:tr>
              <a:tr h="217950">
                <a:tc>
                  <a:txBody>
                    <a:bodyPr/>
                    <a:lstStyle/>
                    <a:p>
                      <a:pPr marL="268288"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ru-RU" sz="1300" b="1" i="0" dirty="0">
                          <a:solidFill>
                            <a:schemeClr val="tx1"/>
                          </a:solidFill>
                          <a:latin typeface="+mn-lt"/>
                        </a:rPr>
                        <a:t>Повышение рисков</a:t>
                      </a:r>
                      <a:r>
                        <a:rPr lang="en-US" sz="1300" b="0" i="0" dirty="0">
                          <a:solidFill>
                            <a:schemeClr val="tx1"/>
                          </a:solidFill>
                          <a:latin typeface="+mn-lt"/>
                        </a:rPr>
                        <a:t> </a:t>
                      </a:r>
                      <a:r>
                        <a:rPr lang="ru-RU" sz="1300" b="0" i="0" dirty="0">
                          <a:solidFill>
                            <a:schemeClr val="tx1"/>
                          </a:solidFill>
                          <a:latin typeface="+mn-lt"/>
                        </a:rPr>
                        <a:t>контрагентов</a:t>
                      </a:r>
                      <a:endParaRPr lang="en-US" sz="1300" b="0" i="0" dirty="0">
                        <a:solidFill>
                          <a:schemeClr val="tx1"/>
                        </a:solidFill>
                        <a:latin typeface="+mn-lt"/>
                      </a:endParaRP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36622147"/>
                  </a:ext>
                </a:extLst>
              </a:tr>
              <a:tr h="490064">
                <a:tc>
                  <a:txBody>
                    <a:bodyPr/>
                    <a:lstStyle/>
                    <a:p>
                      <a:pPr marL="268288" indent="-268288">
                        <a:buFont typeface="Arial" panose="020B0604020202020204" pitchFamily="34" charset="0"/>
                        <a:buAutoNum type="arabicPeriod"/>
                      </a:pPr>
                      <a:r>
                        <a:rPr lang="ru-RU" sz="1300" b="1" i="0" dirty="0">
                          <a:solidFill>
                            <a:schemeClr val="tx1"/>
                          </a:solidFill>
                          <a:latin typeface="+mn-lt"/>
                        </a:rPr>
                        <a:t>Тенденция</a:t>
                      </a:r>
                      <a:r>
                        <a:rPr lang="ru-RU" sz="1300" b="1" i="0" baseline="0" dirty="0">
                          <a:solidFill>
                            <a:schemeClr val="tx1"/>
                          </a:solidFill>
                          <a:latin typeface="+mn-lt"/>
                        </a:rPr>
                        <a:t> к росту процентных ставок</a:t>
                      </a:r>
                      <a:r>
                        <a:rPr lang="en-US" sz="1300" b="1" i="0" dirty="0">
                          <a:solidFill>
                            <a:schemeClr val="tx1"/>
                          </a:solidFill>
                          <a:latin typeface="+mn-lt"/>
                        </a:rPr>
                        <a:t> </a:t>
                      </a:r>
                    </a:p>
                    <a:p>
                      <a:pPr marL="268288"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ru-RU" sz="1300" b="1" i="0" dirty="0">
                          <a:solidFill>
                            <a:schemeClr val="tx1"/>
                          </a:solidFill>
                          <a:latin typeface="+mn-lt"/>
                        </a:rPr>
                        <a:t>Рыночное давление</a:t>
                      </a:r>
                      <a:r>
                        <a:rPr lang="en-US" sz="1300" b="1" i="0" dirty="0">
                          <a:solidFill>
                            <a:schemeClr val="tx1"/>
                          </a:solidFill>
                          <a:latin typeface="+mn-lt"/>
                        </a:rPr>
                        <a:t> </a:t>
                      </a:r>
                      <a:r>
                        <a:rPr lang="ru-RU" sz="1300" b="0" i="0" dirty="0">
                          <a:solidFill>
                            <a:schemeClr val="tx1"/>
                          </a:solidFill>
                          <a:latin typeface="+mn-lt"/>
                        </a:rPr>
                        <a:t>на</a:t>
                      </a:r>
                      <a:r>
                        <a:rPr lang="ru-RU" sz="1300" b="0" i="0" baseline="0" dirty="0">
                          <a:solidFill>
                            <a:schemeClr val="tx1"/>
                          </a:solidFill>
                          <a:latin typeface="+mn-lt"/>
                        </a:rPr>
                        <a:t> эмиссию облигаций</a:t>
                      </a:r>
                      <a:endParaRPr lang="en-US" sz="1300" b="0" i="0" dirty="0">
                        <a:solidFill>
                          <a:schemeClr val="tx1"/>
                        </a:solidFill>
                        <a:latin typeface="+mn-lt"/>
                      </a:endParaRP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15261305"/>
                  </a:ext>
                </a:extLst>
              </a:tr>
            </a:tbl>
          </a:graphicData>
        </a:graphic>
      </p:graphicFrame>
      <p:grpSp>
        <p:nvGrpSpPr>
          <p:cNvPr id="5" name="Group 4">
            <a:extLst>
              <a:ext uri="{FF2B5EF4-FFF2-40B4-BE49-F238E27FC236}">
                <a16:creationId xmlns:a16="http://schemas.microsoft.com/office/drawing/2014/main" id="{267BB8B6-2ACA-EB56-A6E8-BAE0CCA7E8EB}"/>
              </a:ext>
            </a:extLst>
          </p:cNvPr>
          <p:cNvGrpSpPr/>
          <p:nvPr/>
        </p:nvGrpSpPr>
        <p:grpSpPr>
          <a:xfrm>
            <a:off x="6287018" y="860955"/>
            <a:ext cx="337287" cy="646331"/>
            <a:chOff x="2089661" y="1097441"/>
            <a:chExt cx="337287" cy="338907"/>
          </a:xfrm>
          <a:solidFill>
            <a:schemeClr val="bg1"/>
          </a:solidFill>
          <a:effectLst>
            <a:outerShdw blurRad="50800" dist="38100" dir="2700000" algn="tl" rotWithShape="0">
              <a:prstClr val="black">
                <a:alpha val="40000"/>
              </a:prstClr>
            </a:outerShdw>
          </a:effectLst>
        </p:grpSpPr>
        <p:sp>
          <p:nvSpPr>
            <p:cNvPr id="6" name="Arrow: Chevron 5">
              <a:extLst>
                <a:ext uri="{FF2B5EF4-FFF2-40B4-BE49-F238E27FC236}">
                  <a16:creationId xmlns:a16="http://schemas.microsoft.com/office/drawing/2014/main" id="{5CCCFC0B-A367-797E-48E2-383572E4A558}"/>
                </a:ext>
              </a:extLst>
            </p:cNvPr>
            <p:cNvSpPr/>
            <p:nvPr/>
          </p:nvSpPr>
          <p:spPr>
            <a:xfrm>
              <a:off x="2089661" y="1097441"/>
              <a:ext cx="240699" cy="338907"/>
            </a:xfrm>
            <a:prstGeom prst="chevron">
              <a:avLst>
                <a:gd name="adj" fmla="val 66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rrow: Chevron 6">
              <a:extLst>
                <a:ext uri="{FF2B5EF4-FFF2-40B4-BE49-F238E27FC236}">
                  <a16:creationId xmlns:a16="http://schemas.microsoft.com/office/drawing/2014/main" id="{61E8F7A4-E268-01B2-8C3D-C551E3B1F088}"/>
                </a:ext>
              </a:extLst>
            </p:cNvPr>
            <p:cNvSpPr/>
            <p:nvPr/>
          </p:nvSpPr>
          <p:spPr>
            <a:xfrm>
              <a:off x="2186249" y="1097441"/>
              <a:ext cx="240699" cy="338907"/>
            </a:xfrm>
            <a:prstGeom prst="chevron">
              <a:avLst>
                <a:gd name="adj" fmla="val 66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7213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DC2270F4-FB72-4D20-8EE3-BF7A6BCC8D03}"/>
              </a:ext>
            </a:extLst>
          </p:cNvPr>
          <p:cNvSpPr txBox="1"/>
          <p:nvPr/>
        </p:nvSpPr>
        <p:spPr>
          <a:xfrm>
            <a:off x="888487" y="94215"/>
            <a:ext cx="10415026" cy="584775"/>
          </a:xfrm>
          <a:prstGeom prst="rect">
            <a:avLst/>
          </a:prstGeom>
          <a:noFill/>
        </p:spPr>
        <p:txBody>
          <a:bodyPr wrap="square" rtlCol="0">
            <a:spAutoFit/>
          </a:bodyPr>
          <a:lstStyle/>
          <a:p>
            <a:pPr marL="0" marR="0" lvl="0" indent="176213"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Риски</a:t>
            </a:r>
            <a:r>
              <a:rPr kumimoji="0" lang="ru-RU" sz="3200" b="1" i="0" u="none" strike="noStrike" kern="1200" cap="none" spc="0" normalizeH="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и меры по их снижению</a:t>
            </a:r>
            <a:endParaRPr kumimoji="0" lang="en-US" sz="32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Table 34">
            <a:extLst>
              <a:ext uri="{FF2B5EF4-FFF2-40B4-BE49-F238E27FC236}">
                <a16:creationId xmlns:a16="http://schemas.microsoft.com/office/drawing/2014/main" id="{C62B70F1-259D-4149-9058-CA7B116BE753}"/>
              </a:ext>
            </a:extLst>
          </p:cNvPr>
          <p:cNvGraphicFramePr>
            <a:graphicFrameLocks noGrp="1"/>
          </p:cNvGraphicFramePr>
          <p:nvPr>
            <p:extLst>
              <p:ext uri="{D42A27DB-BD31-4B8C-83A1-F6EECF244321}">
                <p14:modId xmlns:p14="http://schemas.microsoft.com/office/powerpoint/2010/main" val="3076911608"/>
              </p:ext>
            </p:extLst>
          </p:nvPr>
        </p:nvGraphicFramePr>
        <p:xfrm>
          <a:off x="2683239" y="1017150"/>
          <a:ext cx="9368241" cy="5804789"/>
        </p:xfrm>
        <a:graphic>
          <a:graphicData uri="http://schemas.openxmlformats.org/drawingml/2006/table">
            <a:tbl>
              <a:tblPr firstRow="1" bandRow="1">
                <a:tableStyleId>{5C22544A-7EE6-4342-B048-85BDC9FD1C3A}</a:tableStyleId>
              </a:tblPr>
              <a:tblGrid>
                <a:gridCol w="4041390">
                  <a:extLst>
                    <a:ext uri="{9D8B030D-6E8A-4147-A177-3AD203B41FA5}">
                      <a16:colId xmlns:a16="http://schemas.microsoft.com/office/drawing/2014/main" val="2004085625"/>
                    </a:ext>
                  </a:extLst>
                </a:gridCol>
                <a:gridCol w="5326851">
                  <a:extLst>
                    <a:ext uri="{9D8B030D-6E8A-4147-A177-3AD203B41FA5}">
                      <a16:colId xmlns:a16="http://schemas.microsoft.com/office/drawing/2014/main" val="1998494295"/>
                    </a:ext>
                  </a:extLst>
                </a:gridCol>
              </a:tblGrid>
              <a:tr h="1015540">
                <a:tc gridSpan="2">
                  <a:txBody>
                    <a:bodyPr/>
                    <a:lstStyle/>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ru-RU" sz="900" b="1" dirty="0">
                          <a:solidFill>
                            <a:srgbClr val="002060"/>
                          </a:solidFill>
                          <a:latin typeface="+mn-lt"/>
                        </a:rPr>
                        <a:t>Объединение</a:t>
                      </a:r>
                      <a:r>
                        <a:rPr lang="ru-RU" sz="900" b="1" baseline="0" dirty="0">
                          <a:solidFill>
                            <a:srgbClr val="002060"/>
                          </a:solidFill>
                          <a:latin typeface="+mn-lt"/>
                        </a:rPr>
                        <a:t> государственных доходов</a:t>
                      </a:r>
                      <a:r>
                        <a:rPr lang="en-US" sz="900" b="1" dirty="0">
                          <a:solidFill>
                            <a:srgbClr val="002060"/>
                          </a:solidFill>
                          <a:latin typeface="+mn-lt"/>
                        </a:rPr>
                        <a:t> </a:t>
                      </a:r>
                      <a:r>
                        <a:rPr lang="ru-RU" sz="900" b="0" dirty="0">
                          <a:solidFill>
                            <a:srgbClr val="002060"/>
                          </a:solidFill>
                          <a:latin typeface="+mn-lt"/>
                        </a:rPr>
                        <a:t>из</a:t>
                      </a:r>
                      <a:r>
                        <a:rPr lang="ru-RU" sz="900" b="0" baseline="0" dirty="0">
                          <a:solidFill>
                            <a:srgbClr val="002060"/>
                          </a:solidFill>
                          <a:latin typeface="+mn-lt"/>
                        </a:rPr>
                        <a:t> налоговых, неналоговых, </a:t>
                      </a:r>
                      <a:r>
                        <a:rPr lang="ru-RU" sz="900" b="0" baseline="0" dirty="0" err="1">
                          <a:solidFill>
                            <a:srgbClr val="002060"/>
                          </a:solidFill>
                          <a:latin typeface="+mn-lt"/>
                        </a:rPr>
                        <a:t>грантовых</a:t>
                      </a:r>
                      <a:r>
                        <a:rPr lang="ru-RU" sz="900" b="0" baseline="0" dirty="0">
                          <a:solidFill>
                            <a:srgbClr val="002060"/>
                          </a:solidFill>
                          <a:latin typeface="+mn-lt"/>
                        </a:rPr>
                        <a:t> и финансовых источников</a:t>
                      </a:r>
                      <a:r>
                        <a:rPr lang="en-US" sz="900" b="0" dirty="0">
                          <a:solidFill>
                            <a:srgbClr val="002060"/>
                          </a:solidFill>
                          <a:latin typeface="+mn-lt"/>
                        </a:rPr>
                        <a:t> </a:t>
                      </a:r>
                      <a:r>
                        <a:rPr lang="ru-RU" sz="900" b="1" dirty="0">
                          <a:solidFill>
                            <a:srgbClr val="002060"/>
                          </a:solidFill>
                          <a:latin typeface="+mn-lt"/>
                        </a:rPr>
                        <a:t>и</a:t>
                      </a:r>
                      <a:r>
                        <a:rPr lang="ru-RU" sz="900" b="1" baseline="0" dirty="0">
                          <a:solidFill>
                            <a:srgbClr val="002060"/>
                          </a:solidFill>
                          <a:latin typeface="+mn-lt"/>
                        </a:rPr>
                        <a:t> расходов</a:t>
                      </a:r>
                      <a:r>
                        <a:rPr lang="en-US" sz="900" b="1" dirty="0">
                          <a:solidFill>
                            <a:srgbClr val="002060"/>
                          </a:solidFill>
                          <a:latin typeface="+mn-lt"/>
                        </a:rPr>
                        <a:t> </a:t>
                      </a:r>
                      <a:r>
                        <a:rPr lang="ru-RU" sz="900" b="0" baseline="0" dirty="0">
                          <a:solidFill>
                            <a:srgbClr val="002060"/>
                          </a:solidFill>
                          <a:latin typeface="+mn-lt"/>
                        </a:rPr>
                        <a:t>центрального бюджета, трансфертов ОМСУ и расходов на финансирование на одном консолидированном счете</a:t>
                      </a:r>
                      <a:r>
                        <a:rPr lang="en-US" sz="900" b="0" dirty="0">
                          <a:solidFill>
                            <a:srgbClr val="002060"/>
                          </a:solidFill>
                          <a:latin typeface="+mn-lt"/>
                        </a:rPr>
                        <a:t>.</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ru-RU" sz="900" b="1" dirty="0">
                          <a:solidFill>
                            <a:srgbClr val="002060"/>
                          </a:solidFill>
                          <a:latin typeface="+mn-lt"/>
                        </a:rPr>
                        <a:t>Консолидация</a:t>
                      </a:r>
                      <a:r>
                        <a:rPr lang="ru-RU" sz="900" b="1" baseline="0" dirty="0">
                          <a:solidFill>
                            <a:srgbClr val="002060"/>
                          </a:solidFill>
                          <a:latin typeface="+mn-lt"/>
                        </a:rPr>
                        <a:t> денежных средств за пределами ЕКС</a:t>
                      </a:r>
                      <a:r>
                        <a:rPr lang="en-US" sz="900" b="1" dirty="0">
                          <a:solidFill>
                            <a:srgbClr val="002060"/>
                          </a:solidFill>
                          <a:latin typeface="+mn-lt"/>
                        </a:rPr>
                        <a:t> </a:t>
                      </a:r>
                      <a:r>
                        <a:rPr lang="ru-RU" sz="900" b="0" baseline="0" dirty="0">
                          <a:solidFill>
                            <a:srgbClr val="002060"/>
                          </a:solidFill>
                          <a:latin typeface="+mn-lt"/>
                        </a:rPr>
                        <a:t>, напр., находящихся у государственных агентств и в особых структурах (</a:t>
                      </a:r>
                      <a:r>
                        <a:rPr lang="en-US" sz="900" b="0" dirty="0">
                          <a:solidFill>
                            <a:srgbClr val="002060"/>
                          </a:solidFill>
                          <a:latin typeface="+mn-lt"/>
                        </a:rPr>
                        <a:t>Sue Generis</a:t>
                      </a:r>
                      <a:r>
                        <a:rPr lang="ru-RU" sz="900" b="0" dirty="0">
                          <a:solidFill>
                            <a:srgbClr val="002060"/>
                          </a:solidFill>
                          <a:latin typeface="+mn-lt"/>
                        </a:rPr>
                        <a:t>)</a:t>
                      </a:r>
                      <a:r>
                        <a:rPr lang="en-US" sz="900" b="0" dirty="0">
                          <a:solidFill>
                            <a:srgbClr val="002060"/>
                          </a:solidFill>
                          <a:latin typeface="+mn-lt"/>
                        </a:rPr>
                        <a:t>. </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ru-RU" sz="900" b="1" kern="1200" dirty="0">
                          <a:solidFill>
                            <a:srgbClr val="002060"/>
                          </a:solidFill>
                          <a:latin typeface="+mn-lt"/>
                          <a:ea typeface="+mn-ea"/>
                          <a:cs typeface="+mn-cs"/>
                        </a:rPr>
                        <a:t>Устойчивое укрепление механизмов</a:t>
                      </a:r>
                      <a:r>
                        <a:rPr lang="ru-RU" sz="900" b="1" kern="1200" baseline="0" dirty="0">
                          <a:solidFill>
                            <a:srgbClr val="002060"/>
                          </a:solidFill>
                          <a:latin typeface="+mn-lt"/>
                          <a:ea typeface="+mn-ea"/>
                          <a:cs typeface="+mn-cs"/>
                        </a:rPr>
                        <a:t> сбора доходов и осуществления расходов</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ru-RU" sz="900" b="1" kern="1200" baseline="0" dirty="0">
                          <a:solidFill>
                            <a:srgbClr val="002060"/>
                          </a:solidFill>
                          <a:latin typeface="+mn-lt"/>
                          <a:ea typeface="+mn-ea"/>
                          <a:cs typeface="+mn-cs"/>
                        </a:rPr>
                        <a:t>Разработка системы мониторинга расчетов на базе «информационной панели»</a:t>
                      </a:r>
                      <a:endParaRPr lang="en-US" sz="900" b="1" kern="1200" dirty="0">
                        <a:solidFill>
                          <a:srgbClr val="002060"/>
                        </a:solidFill>
                        <a:latin typeface="+mn-lt"/>
                        <a:ea typeface="+mn-ea"/>
                        <a:cs typeface="+mn-cs"/>
                      </a:endParaRP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ru-RU" sz="900" b="1" kern="1200" dirty="0">
                          <a:solidFill>
                            <a:srgbClr val="002060"/>
                          </a:solidFill>
                          <a:latin typeface="+mn-lt"/>
                          <a:ea typeface="+mn-ea"/>
                          <a:cs typeface="+mn-cs"/>
                        </a:rPr>
                        <a:t>Обеспечение</a:t>
                      </a:r>
                      <a:r>
                        <a:rPr lang="ru-RU" sz="900" b="1" kern="1200" baseline="0" dirty="0">
                          <a:solidFill>
                            <a:srgbClr val="002060"/>
                          </a:solidFill>
                          <a:latin typeface="+mn-lt"/>
                          <a:ea typeface="+mn-ea"/>
                          <a:cs typeface="+mn-cs"/>
                        </a:rPr>
                        <a:t> соблюдения внутренних правил в практике управления</a:t>
                      </a:r>
                      <a:endParaRPr lang="en-US" sz="900" b="1" i="0" dirty="0">
                        <a:solidFill>
                          <a:srgbClr val="002060"/>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ID"/>
                    </a:p>
                  </a:txBody>
                  <a:tcPr/>
                </a:tc>
                <a:extLst>
                  <a:ext uri="{0D108BD9-81ED-4DB2-BD59-A6C34878D82A}">
                    <a16:rowId xmlns:a16="http://schemas.microsoft.com/office/drawing/2014/main" val="254110305"/>
                  </a:ext>
                </a:extLst>
              </a:tr>
              <a:tr h="491076">
                <a:tc gridSpan="2">
                  <a:txBody>
                    <a:bodyPr/>
                    <a:lstStyle/>
                    <a:p>
                      <a:r>
                        <a:rPr lang="ru-RU" sz="900" b="1" i="0" dirty="0">
                          <a:solidFill>
                            <a:srgbClr val="002060"/>
                          </a:solidFill>
                          <a:latin typeface="+mn-lt"/>
                          <a:ea typeface="Arial Unicode MS" panose="020B0604020202020204" pitchFamily="34" charset="-128"/>
                          <a:cs typeface="Arial Unicode MS" panose="020B0604020202020204" pitchFamily="34" charset="-128"/>
                        </a:rPr>
                        <a:t>Разработка информационной</a:t>
                      </a:r>
                      <a:r>
                        <a:rPr lang="ru-RU" sz="900" b="1" i="0" baseline="0" dirty="0">
                          <a:solidFill>
                            <a:srgbClr val="002060"/>
                          </a:solidFill>
                          <a:latin typeface="+mn-lt"/>
                          <a:ea typeface="Arial Unicode MS" panose="020B0604020202020204" pitchFamily="34" charset="-128"/>
                          <a:cs typeface="Arial Unicode MS" panose="020B0604020202020204" pitchFamily="34" charset="-128"/>
                        </a:rPr>
                        <a:t> системы для консолидации данных</a:t>
                      </a:r>
                      <a:r>
                        <a:rPr lang="en-US" sz="900" b="1" i="0" dirty="0">
                          <a:solidFill>
                            <a:srgbClr val="002060"/>
                          </a:solidFill>
                          <a:latin typeface="+mn-lt"/>
                          <a:ea typeface="Arial Unicode MS" panose="020B0604020202020204" pitchFamily="34" charset="-128"/>
                          <a:cs typeface="Arial Unicode MS" panose="020B0604020202020204" pitchFamily="34" charset="-128"/>
                        </a:rPr>
                        <a:t> CPIN</a:t>
                      </a:r>
                      <a:r>
                        <a:rPr lang="ru-RU" sz="900" b="1" i="0" dirty="0">
                          <a:solidFill>
                            <a:srgbClr val="002060"/>
                          </a:solidFill>
                          <a:latin typeface="+mn-lt"/>
                          <a:ea typeface="Arial Unicode MS" panose="020B0604020202020204" pitchFamily="34" charset="-128"/>
                          <a:cs typeface="Arial Unicode MS" panose="020B0604020202020204" pitchFamily="34" charset="-128"/>
                        </a:rPr>
                        <a:t> и системы прогнозирования отраслевых министерств, интегрированной</a:t>
                      </a:r>
                      <a:r>
                        <a:rPr lang="ru-RU" sz="900" b="1" i="0" baseline="0" dirty="0">
                          <a:solidFill>
                            <a:srgbClr val="002060"/>
                          </a:solidFill>
                          <a:latin typeface="+mn-lt"/>
                          <a:ea typeface="Arial Unicode MS" panose="020B0604020202020204" pitchFamily="34" charset="-128"/>
                          <a:cs typeface="Arial Unicode MS" panose="020B0604020202020204" pitchFamily="34" charset="-128"/>
                        </a:rPr>
                        <a:t> со </a:t>
                      </a:r>
                      <a:r>
                        <a:rPr lang="en-US" sz="900" b="1" i="0" dirty="0">
                          <a:solidFill>
                            <a:srgbClr val="002060"/>
                          </a:solidFill>
                          <a:latin typeface="+mn-lt"/>
                          <a:ea typeface="Arial Unicode MS" panose="020B0604020202020204" pitchFamily="34" charset="-128"/>
                          <a:cs typeface="Arial Unicode MS" panose="020B0604020202020204" pitchFamily="34" charset="-128"/>
                        </a:rPr>
                        <a:t>SPAN</a:t>
                      </a: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ID"/>
                    </a:p>
                  </a:txBody>
                  <a:tcPr/>
                </a:tc>
                <a:extLst>
                  <a:ext uri="{0D108BD9-81ED-4DB2-BD59-A6C34878D82A}">
                    <a16:rowId xmlns:a16="http://schemas.microsoft.com/office/drawing/2014/main" val="3358630107"/>
                  </a:ext>
                </a:extLst>
              </a:tr>
              <a:tr h="1078038">
                <a:tc gridSpan="2">
                  <a:txBody>
                    <a:bodyPr/>
                    <a:lstStyle/>
                    <a:p>
                      <a:r>
                        <a:rPr lang="en-US" sz="900" b="1" i="0" dirty="0">
                          <a:solidFill>
                            <a:srgbClr val="002060"/>
                          </a:solidFill>
                          <a:latin typeface="+mn-lt"/>
                          <a:ea typeface="Arial Unicode MS" panose="020B0604020202020204" pitchFamily="34" charset="-128"/>
                          <a:cs typeface="Arial Unicode MS" panose="020B0604020202020204" pitchFamily="34" charset="-128"/>
                        </a:rPr>
                        <a:t>1. </a:t>
                      </a:r>
                      <a:r>
                        <a:rPr lang="ru-RU" sz="900" b="1" i="0" dirty="0">
                          <a:solidFill>
                            <a:srgbClr val="002060"/>
                          </a:solidFill>
                          <a:latin typeface="+mn-lt"/>
                          <a:ea typeface="Arial Unicode MS" panose="020B0604020202020204" pitchFamily="34" charset="-128"/>
                          <a:cs typeface="Arial Unicode MS" panose="020B0604020202020204" pitchFamily="34" charset="-128"/>
                        </a:rPr>
                        <a:t>«Сверху вниз»</a:t>
                      </a:r>
                      <a:r>
                        <a:rPr lang="en-US" sz="900" b="1" i="0" dirty="0">
                          <a:solidFill>
                            <a:srgbClr val="002060"/>
                          </a:solidFill>
                          <a:latin typeface="+mn-lt"/>
                          <a:ea typeface="Arial Unicode MS" panose="020B0604020202020204" pitchFamily="34" charset="-128"/>
                          <a:cs typeface="Arial Unicode MS" panose="020B0604020202020204" pitchFamily="34" charset="-128"/>
                        </a:rPr>
                        <a:t> -&gt; </a:t>
                      </a:r>
                      <a:r>
                        <a:rPr lang="ru-RU" sz="900" b="1" i="0" dirty="0">
                          <a:solidFill>
                            <a:srgbClr val="002060"/>
                          </a:solidFill>
                          <a:latin typeface="+mn-lt"/>
                          <a:ea typeface="Arial Unicode MS" panose="020B0604020202020204" pitchFamily="34" charset="-128"/>
                          <a:cs typeface="Arial Unicode MS" panose="020B0604020202020204" pitchFamily="34" charset="-128"/>
                        </a:rPr>
                        <a:t>Информационная</a:t>
                      </a:r>
                      <a:r>
                        <a:rPr lang="ru-RU" sz="900" b="1" i="0" baseline="0" dirty="0">
                          <a:solidFill>
                            <a:srgbClr val="002060"/>
                          </a:solidFill>
                          <a:latin typeface="+mn-lt"/>
                          <a:ea typeface="Arial Unicode MS" panose="020B0604020202020204" pitchFamily="34" charset="-128"/>
                          <a:cs typeface="Arial Unicode MS" panose="020B0604020202020204" pitchFamily="34" charset="-128"/>
                        </a:rPr>
                        <a:t> сеть для планирования ликвидности (</a:t>
                      </a:r>
                      <a:r>
                        <a:rPr lang="en-US" sz="900" b="1" i="0" dirty="0">
                          <a:solidFill>
                            <a:srgbClr val="002060"/>
                          </a:solidFill>
                          <a:latin typeface="+mn-lt"/>
                          <a:ea typeface="Arial Unicode MS" panose="020B0604020202020204" pitchFamily="34" charset="-128"/>
                          <a:cs typeface="Arial Unicode MS" panose="020B0604020202020204" pitchFamily="34" charset="-128"/>
                        </a:rPr>
                        <a:t>C</a:t>
                      </a:r>
                      <a:r>
                        <a:rPr lang="ru-RU" sz="900" b="1" i="0" dirty="0">
                          <a:solidFill>
                            <a:srgbClr val="002060"/>
                          </a:solidFill>
                          <a:latin typeface="+mn-lt"/>
                          <a:ea typeface="Arial Unicode MS" panose="020B0604020202020204" pitchFamily="34" charset="-128"/>
                          <a:cs typeface="Arial Unicode MS" panose="020B0604020202020204" pitchFamily="34" charset="-128"/>
                        </a:rPr>
                        <a:t>Р</a:t>
                      </a:r>
                      <a:r>
                        <a:rPr lang="en-US" sz="900" b="1" i="0" dirty="0">
                          <a:solidFill>
                            <a:srgbClr val="002060"/>
                          </a:solidFill>
                          <a:latin typeface="+mn-lt"/>
                          <a:ea typeface="Arial Unicode MS" panose="020B0604020202020204" pitchFamily="34" charset="-128"/>
                          <a:cs typeface="Arial Unicode MS" panose="020B0604020202020204" pitchFamily="34" charset="-128"/>
                        </a:rPr>
                        <a:t>IN</a:t>
                      </a:r>
                      <a:r>
                        <a:rPr lang="ru-RU" sz="900" b="1" i="0" dirty="0">
                          <a:solidFill>
                            <a:srgbClr val="002060"/>
                          </a:solidFill>
                          <a:latin typeface="+mn-lt"/>
                          <a:ea typeface="Arial Unicode MS" panose="020B0604020202020204" pitchFamily="34" charset="-128"/>
                          <a:cs typeface="Arial Unicode MS" panose="020B0604020202020204" pitchFamily="34" charset="-128"/>
                        </a:rPr>
                        <a:t>)</a:t>
                      </a:r>
                      <a:r>
                        <a:rPr lang="en-US" sz="900" b="1" i="0" dirty="0">
                          <a:solidFill>
                            <a:srgbClr val="002060"/>
                          </a:solidFill>
                          <a:latin typeface="+mn-lt"/>
                          <a:ea typeface="Arial Unicode MS" panose="020B0604020202020204" pitchFamily="34" charset="-128"/>
                          <a:cs typeface="Arial Unicode MS" panose="020B0604020202020204" pitchFamily="34" charset="-128"/>
                        </a:rPr>
                        <a:t> :</a:t>
                      </a:r>
                    </a:p>
                    <a:p>
                      <a:pPr marL="342900" indent="-160338">
                        <a:spcAft>
                          <a:spcPts val="0"/>
                        </a:spcAft>
                        <a:buFont typeface="+mj-lt"/>
                        <a:buAutoNum type="alphaLcPeriod"/>
                      </a:pPr>
                      <a:r>
                        <a:rPr lang="ru-RU" sz="900" dirty="0">
                          <a:solidFill>
                            <a:schemeClr val="accent5">
                              <a:lumMod val="75000"/>
                            </a:schemeClr>
                          </a:solidFill>
                          <a:latin typeface="+mn-lt"/>
                          <a:ea typeface="Arial Unicode MS" panose="020B0604020202020204" pitchFamily="34" charset="-128"/>
                          <a:cs typeface="Arial Unicode MS" panose="020B0604020202020204" pitchFamily="34" charset="-128"/>
                        </a:rPr>
                        <a:t>Включает</a:t>
                      </a:r>
                      <a:r>
                        <a:rPr lang="ru-RU" sz="900" baseline="0" dirty="0">
                          <a:solidFill>
                            <a:schemeClr val="accent5">
                              <a:lumMod val="75000"/>
                            </a:schemeClr>
                          </a:solidFill>
                          <a:latin typeface="+mn-lt"/>
                          <a:ea typeface="Arial Unicode MS" panose="020B0604020202020204" pitchFamily="34" charset="-128"/>
                          <a:cs typeface="Arial Unicode MS" panose="020B0604020202020204" pitchFamily="34" charset="-128"/>
                        </a:rPr>
                        <a:t> в себя всех представителей 1-го уровня Минфина, отвечающих за управление государственными расходами и доходами</a:t>
                      </a:r>
                      <a:endParaRPr lang="en-US" sz="900" dirty="0">
                        <a:solidFill>
                          <a:schemeClr val="accent5">
                            <a:lumMod val="75000"/>
                          </a:schemeClr>
                        </a:solidFill>
                        <a:latin typeface="+mn-lt"/>
                        <a:ea typeface="Arial Unicode MS" panose="020B0604020202020204" pitchFamily="34" charset="-128"/>
                        <a:cs typeface="Arial Unicode MS" panose="020B0604020202020204" pitchFamily="34" charset="-128"/>
                      </a:endParaRPr>
                    </a:p>
                    <a:p>
                      <a:pPr marL="342900" indent="-160338">
                        <a:spcAft>
                          <a:spcPts val="0"/>
                        </a:spcAft>
                        <a:buFont typeface="+mj-lt"/>
                        <a:buAutoNum type="alphaLcPeriod"/>
                      </a:pPr>
                      <a:r>
                        <a:rPr lang="ru-RU" sz="900" dirty="0">
                          <a:solidFill>
                            <a:schemeClr val="accent5">
                              <a:lumMod val="75000"/>
                            </a:schemeClr>
                          </a:solidFill>
                          <a:latin typeface="+mn-lt"/>
                          <a:ea typeface="Arial Unicode MS" panose="020B0604020202020204" pitchFamily="34" charset="-128"/>
                          <a:cs typeface="Arial Unicode MS" panose="020B0604020202020204" pitchFamily="34" charset="-128"/>
                        </a:rPr>
                        <a:t>Специалисты</a:t>
                      </a:r>
                      <a:r>
                        <a:rPr lang="en-US" sz="900" dirty="0">
                          <a:solidFill>
                            <a:schemeClr val="accent5">
                              <a:lumMod val="75000"/>
                            </a:schemeClr>
                          </a:solidFill>
                          <a:latin typeface="+mn-lt"/>
                          <a:ea typeface="Arial Unicode MS" panose="020B0604020202020204" pitchFamily="34" charset="-128"/>
                          <a:cs typeface="Arial Unicode MS" panose="020B0604020202020204" pitchFamily="34" charset="-128"/>
                        </a:rPr>
                        <a:t> CPIN</a:t>
                      </a:r>
                      <a:r>
                        <a:rPr lang="ru-RU" sz="900" dirty="0">
                          <a:solidFill>
                            <a:schemeClr val="accent5">
                              <a:lumMod val="75000"/>
                            </a:schemeClr>
                          </a:solidFill>
                          <a:latin typeface="+mn-lt"/>
                          <a:ea typeface="Arial Unicode MS" panose="020B0604020202020204" pitchFamily="34" charset="-128"/>
                          <a:cs typeface="Arial Unicode MS" panose="020B0604020202020204" pitchFamily="34" charset="-128"/>
                        </a:rPr>
                        <a:t> направляют прогнозные</a:t>
                      </a:r>
                      <a:r>
                        <a:rPr lang="ru-RU" sz="900" baseline="0" dirty="0">
                          <a:solidFill>
                            <a:schemeClr val="accent5">
                              <a:lumMod val="75000"/>
                            </a:schemeClr>
                          </a:solidFill>
                          <a:latin typeface="+mn-lt"/>
                          <a:ea typeface="Arial Unicode MS" panose="020B0604020202020204" pitchFamily="34" charset="-128"/>
                          <a:cs typeface="Arial Unicode MS" panose="020B0604020202020204" pitchFamily="34" charset="-128"/>
                        </a:rPr>
                        <a:t> данные о ежемесячных и ежедневных доходах и расходах</a:t>
                      </a:r>
                      <a:r>
                        <a:rPr lang="en-US" sz="900" dirty="0">
                          <a:solidFill>
                            <a:schemeClr val="accent5">
                              <a:lumMod val="75000"/>
                            </a:schemeClr>
                          </a:solidFill>
                          <a:latin typeface="+mn-lt"/>
                          <a:ea typeface="Arial Unicode MS" panose="020B0604020202020204" pitchFamily="34" charset="-128"/>
                          <a:cs typeface="Arial Unicode MS" panose="020B0604020202020204" pitchFamily="34" charset="-128"/>
                        </a:rPr>
                        <a:t>.</a:t>
                      </a:r>
                    </a:p>
                    <a:p>
                      <a:pPr marL="342900" indent="-160338">
                        <a:spcAft>
                          <a:spcPts val="0"/>
                        </a:spcAft>
                        <a:buFont typeface="+mj-lt"/>
                        <a:buAutoNum type="alphaLcPeriod"/>
                      </a:pPr>
                      <a:r>
                        <a:rPr lang="ru-RU" sz="900" dirty="0">
                          <a:solidFill>
                            <a:schemeClr val="accent5">
                              <a:lumMod val="75000"/>
                            </a:schemeClr>
                          </a:solidFill>
                          <a:latin typeface="+mn-lt"/>
                          <a:ea typeface="Arial Unicode MS" panose="020B0604020202020204" pitchFamily="34" charset="-128"/>
                          <a:cs typeface="Arial Unicode MS" panose="020B0604020202020204" pitchFamily="34" charset="-128"/>
                        </a:rPr>
                        <a:t>На основании прогнозных данных</a:t>
                      </a:r>
                      <a:r>
                        <a:rPr lang="en-US" sz="900" dirty="0">
                          <a:solidFill>
                            <a:schemeClr val="accent5">
                              <a:lumMod val="75000"/>
                            </a:schemeClr>
                          </a:solidFill>
                          <a:latin typeface="+mn-lt"/>
                          <a:ea typeface="Arial Unicode MS" panose="020B0604020202020204" pitchFamily="34" charset="-128"/>
                          <a:cs typeface="Arial Unicode MS" panose="020B0604020202020204" pitchFamily="34" charset="-128"/>
                        </a:rPr>
                        <a:t> CPIN</a:t>
                      </a:r>
                      <a:r>
                        <a:rPr lang="ru-RU" sz="900" dirty="0">
                          <a:solidFill>
                            <a:schemeClr val="accent5">
                              <a:lumMod val="75000"/>
                            </a:schemeClr>
                          </a:solidFill>
                          <a:latin typeface="+mn-lt"/>
                          <a:ea typeface="Arial Unicode MS" panose="020B0604020202020204" pitchFamily="34" charset="-128"/>
                          <a:cs typeface="Arial Unicode MS" panose="020B0604020202020204" pitchFamily="34" charset="-128"/>
                        </a:rPr>
                        <a:t> Минфин готовит прогнозы и анализ потока денежных средств</a:t>
                      </a:r>
                      <a:r>
                        <a:rPr lang="en-US" sz="900" dirty="0">
                          <a:solidFill>
                            <a:schemeClr val="accent5">
                              <a:lumMod val="75000"/>
                            </a:schemeClr>
                          </a:solidFill>
                          <a:latin typeface="+mn-lt"/>
                          <a:ea typeface="Arial Unicode MS" panose="020B0604020202020204" pitchFamily="34" charset="-128"/>
                          <a:cs typeface="Arial Unicode MS" panose="020B0604020202020204" pitchFamily="34" charset="-128"/>
                        </a:rPr>
                        <a:t>.</a:t>
                      </a:r>
                    </a:p>
                    <a:p>
                      <a:pPr marL="180975" marR="0" lvl="0" indent="-180975" algn="l" defTabSz="914400" rtl="0" eaLnBrk="1" fontAlgn="auto" latinLnBrk="0" hangingPunct="1">
                        <a:lnSpc>
                          <a:spcPct val="100000"/>
                        </a:lnSpc>
                        <a:spcBef>
                          <a:spcPts val="0"/>
                        </a:spcBef>
                        <a:spcAft>
                          <a:spcPts val="0"/>
                        </a:spcAft>
                        <a:buClrTx/>
                        <a:buSzTx/>
                        <a:buFont typeface="+mj-lt"/>
                        <a:buNone/>
                        <a:tabLst/>
                        <a:defRPr/>
                      </a:pPr>
                      <a:r>
                        <a:rPr lang="en-US" sz="900" b="1" i="0" dirty="0">
                          <a:solidFill>
                            <a:srgbClr val="002060"/>
                          </a:solidFill>
                          <a:latin typeface="+mn-lt"/>
                          <a:ea typeface="Arial Unicode MS" panose="020B0604020202020204" pitchFamily="34" charset="-128"/>
                          <a:cs typeface="Arial Unicode MS" panose="020B0604020202020204" pitchFamily="34" charset="-128"/>
                        </a:rPr>
                        <a:t>2. </a:t>
                      </a:r>
                      <a:r>
                        <a:rPr lang="ru-RU" sz="900" b="1" i="0" dirty="0">
                          <a:solidFill>
                            <a:srgbClr val="002060"/>
                          </a:solidFill>
                          <a:latin typeface="+mn-lt"/>
                          <a:ea typeface="Arial Unicode MS" panose="020B0604020202020204" pitchFamily="34" charset="-128"/>
                          <a:cs typeface="Arial Unicode MS" panose="020B0604020202020204" pitchFamily="34" charset="-128"/>
                        </a:rPr>
                        <a:t>«Снизу вверх»</a:t>
                      </a:r>
                      <a:r>
                        <a:rPr lang="en-US" sz="900" b="1" i="0" dirty="0">
                          <a:solidFill>
                            <a:srgbClr val="002060"/>
                          </a:solidFill>
                          <a:latin typeface="+mn-lt"/>
                          <a:ea typeface="Arial Unicode MS" panose="020B0604020202020204" pitchFamily="34" charset="-128"/>
                          <a:cs typeface="Arial Unicode MS" panose="020B0604020202020204" pitchFamily="34" charset="-128"/>
                        </a:rPr>
                        <a:t> -&gt; </a:t>
                      </a:r>
                      <a:r>
                        <a:rPr lang="ru-RU" sz="900" b="1" i="0" dirty="0">
                          <a:solidFill>
                            <a:srgbClr val="002060"/>
                          </a:solidFill>
                          <a:latin typeface="+mn-lt"/>
                          <a:ea typeface="Arial Unicode MS" panose="020B0604020202020204" pitchFamily="34" charset="-128"/>
                          <a:cs typeface="Arial Unicode MS" panose="020B0604020202020204" pitchFamily="34" charset="-128"/>
                        </a:rPr>
                        <a:t>прогнозирование ликвидности распорядителями</a:t>
                      </a:r>
                      <a:endParaRPr lang="en-US" sz="900" b="1" i="0" dirty="0">
                        <a:solidFill>
                          <a:srgbClr val="002060"/>
                        </a:solidFill>
                        <a:latin typeface="+mn-lt"/>
                        <a:ea typeface="Arial Unicode MS" panose="020B0604020202020204" pitchFamily="34" charset="-128"/>
                        <a:cs typeface="Arial Unicode MS" panose="020B0604020202020204" pitchFamily="34" charset="-128"/>
                      </a:endParaRPr>
                    </a:p>
                    <a:p>
                      <a:pPr marL="360363" indent="-182563">
                        <a:buFont typeface="+mj-lt"/>
                        <a:buAutoNum type="alphaLcPeriod"/>
                        <a:tabLst>
                          <a:tab pos="360363" algn="l"/>
                        </a:tabLst>
                      </a:pPr>
                      <a:r>
                        <a:rPr lang="ru-RU" sz="900" b="0" dirty="0">
                          <a:solidFill>
                            <a:schemeClr val="accent5">
                              <a:lumMod val="75000"/>
                            </a:schemeClr>
                          </a:solidFill>
                          <a:latin typeface="+mn-lt"/>
                          <a:ea typeface="Arial Unicode MS" panose="020B0604020202020204" pitchFamily="34" charset="-128"/>
                          <a:cs typeface="Arial Unicode MS" panose="020B0604020202020204" pitchFamily="34" charset="-128"/>
                        </a:rPr>
                        <a:t>Распорядители средств готовят месячные и дневные планы работы и планы</a:t>
                      </a:r>
                      <a:r>
                        <a:rPr lang="ru-RU" sz="900" b="0" baseline="0" dirty="0">
                          <a:solidFill>
                            <a:schemeClr val="accent5">
                              <a:lumMod val="75000"/>
                            </a:schemeClr>
                          </a:solidFill>
                          <a:latin typeface="+mn-lt"/>
                          <a:ea typeface="Arial Unicode MS" panose="020B0604020202020204" pitchFamily="34" charset="-128"/>
                          <a:cs typeface="Arial Unicode MS" panose="020B0604020202020204" pitchFamily="34" charset="-128"/>
                        </a:rPr>
                        <a:t> выборки</a:t>
                      </a:r>
                      <a:r>
                        <a:rPr lang="ru-RU" sz="900" b="0" dirty="0">
                          <a:solidFill>
                            <a:schemeClr val="accent5">
                              <a:lumMod val="75000"/>
                            </a:schemeClr>
                          </a:solidFill>
                          <a:latin typeface="+mn-lt"/>
                          <a:ea typeface="Arial Unicode MS" panose="020B0604020202020204" pitchFamily="34" charset="-128"/>
                          <a:cs typeface="Arial Unicode MS" panose="020B0604020202020204" pitchFamily="34" charset="-128"/>
                        </a:rPr>
                        <a:t> средств</a:t>
                      </a:r>
                      <a:endParaRPr lang="en-US" sz="900" dirty="0">
                        <a:solidFill>
                          <a:schemeClr val="accent5">
                            <a:lumMod val="75000"/>
                          </a:schemeClr>
                        </a:solidFill>
                        <a:latin typeface="+mn-lt"/>
                        <a:ea typeface="Arial Unicode MS" panose="020B0604020202020204" pitchFamily="34" charset="-128"/>
                        <a:cs typeface="Arial Unicode MS" panose="020B0604020202020204" pitchFamily="34" charset="-128"/>
                      </a:endParaRPr>
                    </a:p>
                    <a:p>
                      <a:pPr marL="360363" indent="-182563">
                        <a:buFont typeface="+mj-lt"/>
                        <a:buAutoNum type="alphaLcPeriod"/>
                        <a:tabLst>
                          <a:tab pos="360363" algn="l"/>
                        </a:tabLst>
                      </a:pPr>
                      <a:r>
                        <a:rPr lang="ru-RU" sz="900" dirty="0">
                          <a:solidFill>
                            <a:schemeClr val="accent5">
                              <a:lumMod val="75000"/>
                            </a:schemeClr>
                          </a:solidFill>
                          <a:latin typeface="+mn-lt"/>
                          <a:ea typeface="Arial Unicode MS" panose="020B0604020202020204" pitchFamily="34" charset="-128"/>
                          <a:cs typeface="Arial Unicode MS" panose="020B0604020202020204" pitchFamily="34" charset="-128"/>
                        </a:rPr>
                        <a:t>Распорядители средств подают ежедневные</a:t>
                      </a:r>
                      <a:r>
                        <a:rPr lang="ru-RU" sz="900" baseline="0" dirty="0">
                          <a:solidFill>
                            <a:schemeClr val="accent5">
                              <a:lumMod val="75000"/>
                            </a:schemeClr>
                          </a:solidFill>
                          <a:latin typeface="+mn-lt"/>
                          <a:ea typeface="Arial Unicode MS" panose="020B0604020202020204" pitchFamily="34" charset="-128"/>
                          <a:cs typeface="Arial Unicode MS" panose="020B0604020202020204" pitchFamily="34" charset="-128"/>
                        </a:rPr>
                        <a:t> прогнозы в местные подразделения казначейства для управления движением денежных средств</a:t>
                      </a:r>
                      <a:r>
                        <a:rPr lang="en-US" sz="900" dirty="0">
                          <a:solidFill>
                            <a:schemeClr val="accent5">
                              <a:lumMod val="75000"/>
                            </a:schemeClr>
                          </a:solidFill>
                          <a:latin typeface="+mn-lt"/>
                          <a:ea typeface="Arial Unicode MS" panose="020B0604020202020204" pitchFamily="34" charset="-128"/>
                          <a:cs typeface="Arial Unicode MS" panose="020B0604020202020204" pitchFamily="34" charset="-128"/>
                        </a:rPr>
                        <a:t>.</a:t>
                      </a: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ID"/>
                    </a:p>
                  </a:txBody>
                  <a:tcPr/>
                </a:tc>
                <a:extLst>
                  <a:ext uri="{0D108BD9-81ED-4DB2-BD59-A6C34878D82A}">
                    <a16:rowId xmlns:a16="http://schemas.microsoft.com/office/drawing/2014/main" val="4248907632"/>
                  </a:ext>
                </a:extLst>
              </a:tr>
              <a:tr h="781391">
                <a:tc gridSpan="2">
                  <a:txBody>
                    <a:bodyPr/>
                    <a:lstStyle/>
                    <a:p>
                      <a:pPr marL="171450" indent="-171450">
                        <a:buFont typeface="Arial" panose="020B0604020202020204" pitchFamily="34" charset="0"/>
                        <a:buChar char="•"/>
                      </a:pPr>
                      <a:r>
                        <a:rPr lang="ru-RU" sz="900" b="1" i="0" dirty="0">
                          <a:solidFill>
                            <a:srgbClr val="002060"/>
                          </a:solidFill>
                          <a:latin typeface="+mn-lt"/>
                        </a:rPr>
                        <a:t>Обучение и координация</a:t>
                      </a:r>
                      <a:endParaRPr lang="en-US" sz="900" b="1" i="0" dirty="0">
                        <a:solidFill>
                          <a:srgbClr val="002060"/>
                        </a:solidFill>
                        <a:latin typeface="+mn-lt"/>
                      </a:endParaRPr>
                    </a:p>
                    <a:p>
                      <a:pPr marL="268288" indent="-268288">
                        <a:buFont typeface="Arial" panose="020B0604020202020204" pitchFamily="34" charset="0"/>
                        <a:buAutoNum type="arabicPeriod"/>
                      </a:pPr>
                      <a:r>
                        <a:rPr lang="ru-RU" sz="900" b="1" i="0" dirty="0">
                          <a:solidFill>
                            <a:schemeClr val="accent5">
                              <a:lumMod val="75000"/>
                            </a:schemeClr>
                          </a:solidFill>
                          <a:latin typeface="+mn-lt"/>
                        </a:rPr>
                        <a:t>Обучение</a:t>
                      </a:r>
                      <a:r>
                        <a:rPr lang="ru-RU" sz="900" b="1" i="0" baseline="0" dirty="0">
                          <a:solidFill>
                            <a:schemeClr val="accent5">
                              <a:lumMod val="75000"/>
                            </a:schemeClr>
                          </a:solidFill>
                          <a:latin typeface="+mn-lt"/>
                        </a:rPr>
                        <a:t> и сертификация кадров,</a:t>
                      </a:r>
                      <a:r>
                        <a:rPr lang="en-US" sz="900" b="1" i="0" dirty="0">
                          <a:solidFill>
                            <a:schemeClr val="accent5">
                              <a:lumMod val="75000"/>
                            </a:schemeClr>
                          </a:solidFill>
                          <a:latin typeface="+mn-lt"/>
                        </a:rPr>
                        <a:t> </a:t>
                      </a:r>
                      <a:r>
                        <a:rPr lang="ru-RU" sz="900" b="0" i="0" dirty="0">
                          <a:solidFill>
                            <a:schemeClr val="accent5">
                              <a:lumMod val="75000"/>
                            </a:schemeClr>
                          </a:solidFill>
                          <a:latin typeface="+mn-lt"/>
                        </a:rPr>
                        <a:t>обладающих</a:t>
                      </a:r>
                      <a:r>
                        <a:rPr lang="ru-RU" sz="900" b="0" i="0" baseline="0" dirty="0">
                          <a:solidFill>
                            <a:schemeClr val="accent5">
                              <a:lumMod val="75000"/>
                            </a:schemeClr>
                          </a:solidFill>
                          <a:latin typeface="+mn-lt"/>
                        </a:rPr>
                        <a:t> адекватными знаниями для оптимизации ликвидности</a:t>
                      </a:r>
                      <a:endParaRPr lang="en-US" sz="900" i="0" dirty="0">
                        <a:solidFill>
                          <a:schemeClr val="accent5">
                            <a:lumMod val="75000"/>
                          </a:schemeClr>
                        </a:solidFill>
                        <a:latin typeface="+mn-lt"/>
                      </a:endParaRPr>
                    </a:p>
                    <a:p>
                      <a:pPr marL="268288" indent="-268288">
                        <a:buFont typeface="Arial" panose="020B0604020202020204" pitchFamily="34" charset="0"/>
                        <a:buAutoNum type="arabicPeriod"/>
                      </a:pPr>
                      <a:r>
                        <a:rPr lang="ru-RU" sz="900" b="1" i="0" dirty="0">
                          <a:solidFill>
                            <a:schemeClr val="accent5">
                              <a:lumMod val="75000"/>
                            </a:schemeClr>
                          </a:solidFill>
                          <a:latin typeface="+mn-lt"/>
                        </a:rPr>
                        <a:t>Активизация</a:t>
                      </a:r>
                      <a:r>
                        <a:rPr lang="ru-RU" sz="900" b="1" i="0" baseline="0" dirty="0">
                          <a:solidFill>
                            <a:schemeClr val="accent5">
                              <a:lumMod val="75000"/>
                            </a:schemeClr>
                          </a:solidFill>
                          <a:latin typeface="+mn-lt"/>
                        </a:rPr>
                        <a:t> координации</a:t>
                      </a:r>
                      <a:r>
                        <a:rPr lang="en-US" sz="900" b="1" i="0" dirty="0">
                          <a:solidFill>
                            <a:schemeClr val="accent5">
                              <a:lumMod val="75000"/>
                            </a:schemeClr>
                          </a:solidFill>
                          <a:latin typeface="+mn-lt"/>
                        </a:rPr>
                        <a:t> </a:t>
                      </a:r>
                      <a:r>
                        <a:rPr lang="ru-RU" sz="900" b="0" i="0" dirty="0">
                          <a:solidFill>
                            <a:schemeClr val="accent5">
                              <a:lumMod val="75000"/>
                            </a:schemeClr>
                          </a:solidFill>
                          <a:latin typeface="+mn-lt"/>
                        </a:rPr>
                        <a:t>между</a:t>
                      </a:r>
                      <a:r>
                        <a:rPr lang="ru-RU" sz="900" b="0" i="0" baseline="0" dirty="0">
                          <a:solidFill>
                            <a:schemeClr val="accent5">
                              <a:lumMod val="75000"/>
                            </a:schemeClr>
                          </a:solidFill>
                          <a:latin typeface="+mn-lt"/>
                        </a:rPr>
                        <a:t> отделом по управлению ликвидностью и площадкой, на которой проходят встречи Центрального банка</a:t>
                      </a:r>
                      <a:endParaRPr lang="en-US" sz="900" i="0" dirty="0">
                        <a:solidFill>
                          <a:schemeClr val="accent5">
                            <a:lumMod val="75000"/>
                          </a:schemeClr>
                        </a:solidFill>
                        <a:latin typeface="+mn-lt"/>
                      </a:endParaRPr>
                    </a:p>
                    <a:p>
                      <a:pPr marL="268288" indent="-268288">
                        <a:buFont typeface="Arial" panose="020B0604020202020204" pitchFamily="34" charset="0"/>
                        <a:buAutoNum type="arabicPeriod"/>
                      </a:pPr>
                      <a:r>
                        <a:rPr lang="ru-RU" sz="900" b="1" i="0" dirty="0">
                          <a:solidFill>
                            <a:schemeClr val="accent5">
                              <a:lumMod val="75000"/>
                            </a:schemeClr>
                          </a:solidFill>
                          <a:latin typeface="+mn-lt"/>
                        </a:rPr>
                        <a:t>Активизация координации</a:t>
                      </a:r>
                      <a:r>
                        <a:rPr lang="ru-RU" sz="900" b="1" i="0" baseline="0" dirty="0">
                          <a:solidFill>
                            <a:schemeClr val="accent5">
                              <a:lumMod val="75000"/>
                            </a:schemeClr>
                          </a:solidFill>
                          <a:latin typeface="+mn-lt"/>
                        </a:rPr>
                        <a:t> </a:t>
                      </a:r>
                      <a:r>
                        <a:rPr lang="ru-RU" sz="900" i="0" dirty="0">
                          <a:solidFill>
                            <a:schemeClr val="accent5">
                              <a:lumMod val="75000"/>
                            </a:schemeClr>
                          </a:solidFill>
                          <a:latin typeface="+mn-lt"/>
                        </a:rPr>
                        <a:t>между отделом по управлению ликвидностью</a:t>
                      </a:r>
                      <a:r>
                        <a:rPr lang="ru-RU" sz="900" i="0" baseline="0" dirty="0">
                          <a:solidFill>
                            <a:schemeClr val="accent5">
                              <a:lumMod val="75000"/>
                            </a:schemeClr>
                          </a:solidFill>
                          <a:latin typeface="+mn-lt"/>
                        </a:rPr>
                        <a:t> и отделом по управлению долгом на площадке Комитета по активам и обязательствам</a:t>
                      </a:r>
                      <a:endParaRPr lang="en-US" sz="900" i="0" dirty="0">
                        <a:solidFill>
                          <a:schemeClr val="accent5">
                            <a:lumMod val="75000"/>
                          </a:schemeClr>
                        </a:solidFill>
                        <a:latin typeface="+mn-lt"/>
                      </a:endParaRPr>
                    </a:p>
                    <a:p>
                      <a:pPr marL="171450" indent="-171450">
                        <a:buFont typeface="Arial" panose="020B0604020202020204" pitchFamily="34" charset="0"/>
                        <a:buChar char="•"/>
                      </a:pPr>
                      <a:r>
                        <a:rPr lang="ru-RU" sz="900" b="1" i="0" dirty="0">
                          <a:solidFill>
                            <a:srgbClr val="002060"/>
                          </a:solidFill>
                          <a:latin typeface="+mn-lt"/>
                        </a:rPr>
                        <a:t>Разработка</a:t>
                      </a:r>
                      <a:r>
                        <a:rPr lang="ru-RU" sz="900" b="1" i="0" baseline="0" dirty="0">
                          <a:solidFill>
                            <a:srgbClr val="002060"/>
                          </a:solidFill>
                          <a:latin typeface="+mn-lt"/>
                        </a:rPr>
                        <a:t> интегрированной казначейской системы</a:t>
                      </a:r>
                      <a:endParaRPr lang="en-US" sz="900" b="1" i="0" dirty="0">
                        <a:solidFill>
                          <a:srgbClr val="002060"/>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285750" lvl="1" indent="-285750">
                        <a:buFont typeface="Arial" panose="020B0604020202020204" pitchFamily="34" charset="0"/>
                        <a:buNone/>
                      </a:pPr>
                      <a:endParaRPr lang="en-US" sz="1200" i="0" dirty="0">
                        <a:solidFill>
                          <a:schemeClr val="accent1">
                            <a:lumMod val="75000"/>
                          </a:schemeClr>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46029923"/>
                  </a:ext>
                </a:extLst>
              </a:tr>
              <a:tr h="215671">
                <a:tc gridSpan="2">
                  <a:txBody>
                    <a:bodyPr/>
                    <a:lstStyle/>
                    <a:p>
                      <a:pPr marL="171450" indent="-171450">
                        <a:buFont typeface="Arial" panose="020B0604020202020204" pitchFamily="34" charset="0"/>
                        <a:buChar char="•"/>
                      </a:pPr>
                      <a:r>
                        <a:rPr lang="ru-RU" sz="900" b="1" i="0" dirty="0">
                          <a:solidFill>
                            <a:srgbClr val="002060"/>
                          </a:solidFill>
                          <a:latin typeface="+mn-lt"/>
                        </a:rPr>
                        <a:t>Разработка различных инструментов</a:t>
                      </a:r>
                      <a:r>
                        <a:rPr lang="ru-RU" sz="900" b="1" i="0" baseline="0" dirty="0">
                          <a:solidFill>
                            <a:srgbClr val="002060"/>
                          </a:solidFill>
                          <a:latin typeface="+mn-lt"/>
                        </a:rPr>
                        <a:t> для применения в ситуациях избытка и дефицита ликвидности</a:t>
                      </a:r>
                      <a:endParaRPr lang="en-US" sz="900" b="1" i="0" dirty="0">
                        <a:solidFill>
                          <a:srgbClr val="002060"/>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ID"/>
                    </a:p>
                  </a:txBody>
                  <a:tcPr/>
                </a:tc>
                <a:extLst>
                  <a:ext uri="{0D108BD9-81ED-4DB2-BD59-A6C34878D82A}">
                    <a16:rowId xmlns:a16="http://schemas.microsoft.com/office/drawing/2014/main" val="787893257"/>
                  </a:ext>
                </a:extLst>
              </a:tr>
              <a:tr h="1347111">
                <a:tc>
                  <a:txBody>
                    <a:bodyPr/>
                    <a:lstStyle/>
                    <a:p>
                      <a:pPr marL="0" indent="0">
                        <a:buFont typeface="Arial" panose="020B0604020202020204" pitchFamily="34" charset="0"/>
                        <a:buNone/>
                      </a:pPr>
                      <a:r>
                        <a:rPr lang="ru-RU" sz="900" b="1" dirty="0">
                          <a:solidFill>
                            <a:schemeClr val="accent5">
                              <a:lumMod val="75000"/>
                            </a:schemeClr>
                          </a:solidFill>
                          <a:latin typeface="+mn-lt"/>
                        </a:rPr>
                        <a:t>Избыток</a:t>
                      </a:r>
                      <a:endParaRPr lang="en-US" sz="900" b="1" dirty="0">
                        <a:solidFill>
                          <a:schemeClr val="accent5">
                            <a:lumMod val="75000"/>
                          </a:schemeClr>
                        </a:solidFill>
                        <a:latin typeface="+mn-lt"/>
                      </a:endParaRPr>
                    </a:p>
                    <a:p>
                      <a:pPr marL="228600" indent="-228600">
                        <a:buFont typeface="+mj-lt"/>
                        <a:buAutoNum type="arabicPeriod"/>
                      </a:pPr>
                      <a:r>
                        <a:rPr lang="ru-RU" sz="900" b="1" dirty="0">
                          <a:solidFill>
                            <a:schemeClr val="accent5">
                              <a:lumMod val="75000"/>
                            </a:schemeClr>
                          </a:solidFill>
                          <a:latin typeface="+mn-lt"/>
                        </a:rPr>
                        <a:t>Размещение</a:t>
                      </a:r>
                      <a:r>
                        <a:rPr lang="ru-RU" sz="900" b="1" baseline="0" dirty="0">
                          <a:solidFill>
                            <a:schemeClr val="accent5">
                              <a:lumMod val="75000"/>
                            </a:schemeClr>
                          </a:solidFill>
                          <a:latin typeface="+mn-lt"/>
                        </a:rPr>
                        <a:t> средств в</a:t>
                      </a:r>
                      <a:r>
                        <a:rPr lang="en-US" sz="900" b="1" dirty="0">
                          <a:solidFill>
                            <a:schemeClr val="accent5">
                              <a:lumMod val="75000"/>
                            </a:schemeClr>
                          </a:solidFill>
                          <a:latin typeface="+mn-lt"/>
                        </a:rPr>
                        <a:t> IDR </a:t>
                      </a:r>
                      <a:r>
                        <a:rPr lang="ru-RU" sz="900" b="1" dirty="0">
                          <a:solidFill>
                            <a:schemeClr val="accent5">
                              <a:lumMod val="75000"/>
                            </a:schemeClr>
                          </a:solidFill>
                          <a:latin typeface="+mn-lt"/>
                        </a:rPr>
                        <a:t>Банка Индонезии и в иностранной валюте</a:t>
                      </a:r>
                      <a:endParaRPr lang="en-US" sz="900" b="1" dirty="0">
                        <a:solidFill>
                          <a:schemeClr val="accent5">
                            <a:lumMod val="75000"/>
                          </a:schemeClr>
                        </a:solidFill>
                        <a:latin typeface="+mn-lt"/>
                      </a:endParaRPr>
                    </a:p>
                    <a:p>
                      <a:pPr marL="228600" indent="-228600">
                        <a:buFont typeface="+mj-lt"/>
                        <a:buAutoNum type="arabicPeriod"/>
                      </a:pPr>
                      <a:r>
                        <a:rPr lang="ru-RU" sz="900" b="1" dirty="0">
                          <a:solidFill>
                            <a:schemeClr val="accent5">
                              <a:lumMod val="75000"/>
                            </a:schemeClr>
                          </a:solidFill>
                          <a:latin typeface="+mn-lt"/>
                        </a:rPr>
                        <a:t>Оптимизация за пределами Банка Индонезии</a:t>
                      </a:r>
                      <a:r>
                        <a:rPr lang="en-US" sz="900" b="1" dirty="0">
                          <a:solidFill>
                            <a:schemeClr val="accent5">
                              <a:lumMod val="75000"/>
                            </a:schemeClr>
                          </a:solidFill>
                          <a:latin typeface="+mn-lt"/>
                        </a:rPr>
                        <a:t>: </a:t>
                      </a:r>
                    </a:p>
                    <a:p>
                      <a:pPr marL="355600" marR="0" lvl="1" indent="-698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900" dirty="0">
                          <a:solidFill>
                            <a:schemeClr val="accent5">
                              <a:lumMod val="75000"/>
                            </a:schemeClr>
                          </a:solidFill>
                          <a:latin typeface="+mn-lt"/>
                        </a:rPr>
                        <a:t>Дилинговый зал Казначейства</a:t>
                      </a:r>
                      <a:r>
                        <a:rPr lang="en-US" sz="900" dirty="0">
                          <a:solidFill>
                            <a:schemeClr val="accent5">
                              <a:lumMod val="75000"/>
                            </a:schemeClr>
                          </a:solidFill>
                          <a:latin typeface="+mn-lt"/>
                        </a:rPr>
                        <a:t> (</a:t>
                      </a:r>
                      <a:r>
                        <a:rPr lang="ru-RU" sz="900" dirty="0">
                          <a:solidFill>
                            <a:schemeClr val="accent5">
                              <a:lumMod val="75000"/>
                            </a:schemeClr>
                          </a:solidFill>
                          <a:latin typeface="+mn-lt"/>
                        </a:rPr>
                        <a:t>размещение в коммерческих банках</a:t>
                      </a:r>
                      <a:r>
                        <a:rPr lang="en-US" sz="900" dirty="0">
                          <a:solidFill>
                            <a:schemeClr val="accent5">
                              <a:lumMod val="75000"/>
                            </a:schemeClr>
                          </a:solidFill>
                          <a:latin typeface="+mn-lt"/>
                        </a:rPr>
                        <a:t>, </a:t>
                      </a:r>
                      <a:r>
                        <a:rPr lang="ru-RU" sz="900" i="1" dirty="0">
                          <a:solidFill>
                            <a:schemeClr val="accent5">
                              <a:lumMod val="75000"/>
                            </a:schemeClr>
                          </a:solidFill>
                          <a:latin typeface="+mn-lt"/>
                        </a:rPr>
                        <a:t>обратное</a:t>
                      </a:r>
                      <a:r>
                        <a:rPr lang="ru-RU" sz="900" i="1" baseline="0" dirty="0">
                          <a:solidFill>
                            <a:schemeClr val="accent5">
                              <a:lumMod val="75000"/>
                            </a:schemeClr>
                          </a:solidFill>
                          <a:latin typeface="+mn-lt"/>
                        </a:rPr>
                        <a:t> РЕПО</a:t>
                      </a:r>
                      <a:r>
                        <a:rPr lang="en-US" sz="900" i="1" dirty="0">
                          <a:solidFill>
                            <a:schemeClr val="accent5">
                              <a:lumMod val="75000"/>
                            </a:schemeClr>
                          </a:solidFill>
                          <a:latin typeface="+mn-lt"/>
                        </a:rPr>
                        <a:t>, </a:t>
                      </a:r>
                      <a:r>
                        <a:rPr lang="ru-RU" sz="900" i="1" dirty="0">
                          <a:solidFill>
                            <a:schemeClr val="accent5">
                              <a:lumMod val="75000"/>
                            </a:schemeClr>
                          </a:solidFill>
                          <a:latin typeface="+mn-lt"/>
                        </a:rPr>
                        <a:t>обратное РЕПО</a:t>
                      </a:r>
                      <a:r>
                        <a:rPr lang="ru-RU" sz="900" i="1" baseline="0" dirty="0">
                          <a:solidFill>
                            <a:schemeClr val="accent5">
                              <a:lumMod val="75000"/>
                            </a:schemeClr>
                          </a:solidFill>
                          <a:latin typeface="+mn-lt"/>
                        </a:rPr>
                        <a:t> по шариатским правилам</a:t>
                      </a:r>
                      <a:r>
                        <a:rPr lang="en-US" sz="900" i="1" dirty="0">
                          <a:solidFill>
                            <a:schemeClr val="accent5">
                              <a:lumMod val="75000"/>
                            </a:schemeClr>
                          </a:solidFill>
                          <a:latin typeface="+mn-lt"/>
                        </a:rPr>
                        <a:t> </a:t>
                      </a:r>
                      <a:r>
                        <a:rPr lang="ru-RU" sz="900" i="0" dirty="0">
                          <a:solidFill>
                            <a:schemeClr val="accent5">
                              <a:lumMod val="75000"/>
                            </a:schemeClr>
                          </a:solidFill>
                          <a:latin typeface="+mn-lt"/>
                        </a:rPr>
                        <a:t>и</a:t>
                      </a:r>
                      <a:r>
                        <a:rPr lang="en-US" sz="900" dirty="0">
                          <a:solidFill>
                            <a:schemeClr val="accent5">
                              <a:lumMod val="75000"/>
                            </a:schemeClr>
                          </a:solidFill>
                          <a:latin typeface="+mn-lt"/>
                        </a:rPr>
                        <a:t> </a:t>
                      </a:r>
                      <a:r>
                        <a:rPr lang="ru-RU" sz="900" dirty="0">
                          <a:solidFill>
                            <a:schemeClr val="accent5">
                              <a:lumMod val="75000"/>
                            </a:schemeClr>
                          </a:solidFill>
                          <a:latin typeface="+mn-lt"/>
                        </a:rPr>
                        <a:t>продажа</a:t>
                      </a:r>
                      <a:r>
                        <a:rPr lang="ru-RU" sz="900" baseline="0" dirty="0">
                          <a:solidFill>
                            <a:schemeClr val="accent5">
                              <a:lumMod val="75000"/>
                            </a:schemeClr>
                          </a:solidFill>
                          <a:latin typeface="+mn-lt"/>
                        </a:rPr>
                        <a:t> облигаций</a:t>
                      </a:r>
                      <a:r>
                        <a:rPr lang="en-US" sz="900" dirty="0">
                          <a:solidFill>
                            <a:schemeClr val="accent5">
                              <a:lumMod val="75000"/>
                            </a:schemeClr>
                          </a:solidFill>
                          <a:latin typeface="+mn-lt"/>
                        </a:rPr>
                        <a:t> </a:t>
                      </a:r>
                      <a:r>
                        <a:rPr lang="ru-RU" sz="900" i="1" dirty="0">
                          <a:solidFill>
                            <a:schemeClr val="accent5">
                              <a:lumMod val="75000"/>
                            </a:schemeClr>
                          </a:solidFill>
                          <a:latin typeface="+mn-lt"/>
                        </a:rPr>
                        <a:t>напрямую</a:t>
                      </a:r>
                      <a:r>
                        <a:rPr lang="en-US" sz="900" dirty="0">
                          <a:solidFill>
                            <a:schemeClr val="accent5">
                              <a:lumMod val="75000"/>
                            </a:schemeClr>
                          </a:solidFill>
                          <a:latin typeface="+mn-lt"/>
                        </a:rPr>
                        <a:t>) </a:t>
                      </a:r>
                    </a:p>
                    <a:p>
                      <a:pPr marL="355600" lvl="1" indent="-69850">
                        <a:buFont typeface="Arial" panose="020B0604020202020204" pitchFamily="34" charset="0"/>
                        <a:buChar char="•"/>
                      </a:pPr>
                      <a:r>
                        <a:rPr lang="ru-RU" sz="900" dirty="0">
                          <a:solidFill>
                            <a:schemeClr val="accent5">
                              <a:lumMod val="75000"/>
                            </a:schemeClr>
                          </a:solidFill>
                          <a:latin typeface="+mn-lt"/>
                        </a:rPr>
                        <a:t>Специальный счет</a:t>
                      </a:r>
                      <a:r>
                        <a:rPr lang="en-US" sz="900" dirty="0">
                          <a:solidFill>
                            <a:schemeClr val="accent5">
                              <a:lumMod val="75000"/>
                            </a:schemeClr>
                          </a:solidFill>
                          <a:latin typeface="+mn-lt"/>
                        </a:rPr>
                        <a:t> (</a:t>
                      </a:r>
                      <a:r>
                        <a:rPr lang="ru-RU" sz="900" dirty="0">
                          <a:solidFill>
                            <a:schemeClr val="accent5">
                              <a:lumMod val="75000"/>
                            </a:schemeClr>
                          </a:solidFill>
                          <a:latin typeface="+mn-lt"/>
                        </a:rPr>
                        <a:t>шариатский</a:t>
                      </a:r>
                      <a:r>
                        <a:rPr lang="en-US" sz="900" dirty="0">
                          <a:solidFill>
                            <a:schemeClr val="accent5">
                              <a:lumMod val="75000"/>
                            </a:schemeClr>
                          </a:solidFill>
                          <a:latin typeface="+mn-lt"/>
                        </a:rPr>
                        <a:t>) </a:t>
                      </a:r>
                      <a:r>
                        <a:rPr lang="ru-RU" sz="900" dirty="0">
                          <a:solidFill>
                            <a:schemeClr val="accent5">
                              <a:lumMod val="75000"/>
                            </a:schemeClr>
                          </a:solidFill>
                          <a:latin typeface="+mn-lt"/>
                        </a:rPr>
                        <a:t>в коммерческих банках и шариатских</a:t>
                      </a:r>
                      <a:r>
                        <a:rPr lang="ru-RU" sz="900" baseline="0" dirty="0">
                          <a:solidFill>
                            <a:schemeClr val="accent5">
                              <a:lumMod val="75000"/>
                            </a:schemeClr>
                          </a:solidFill>
                          <a:latin typeface="+mn-lt"/>
                        </a:rPr>
                        <a:t> структурах</a:t>
                      </a:r>
                      <a:endParaRPr lang="en-US" sz="900" dirty="0">
                        <a:solidFill>
                          <a:schemeClr val="accent5">
                            <a:lumMod val="75000"/>
                          </a:schemeClr>
                        </a:solidFill>
                        <a:latin typeface="+mn-lt"/>
                      </a:endParaRPr>
                    </a:p>
                    <a:p>
                      <a:pPr marL="355600" lvl="1" indent="-69850">
                        <a:buFont typeface="Arial" panose="020B0604020202020204" pitchFamily="34" charset="0"/>
                        <a:buChar char="•"/>
                      </a:pPr>
                      <a:r>
                        <a:rPr lang="ru-RU" sz="900" i="1" dirty="0">
                          <a:solidFill>
                            <a:schemeClr val="accent5">
                              <a:lumMod val="75000"/>
                            </a:schemeClr>
                          </a:solidFill>
                          <a:latin typeface="+mn-lt"/>
                        </a:rPr>
                        <a:t>Виртуальное</a:t>
                      </a:r>
                      <a:r>
                        <a:rPr lang="ru-RU" sz="900" i="1" baseline="0" dirty="0">
                          <a:solidFill>
                            <a:schemeClr val="accent5">
                              <a:lumMod val="75000"/>
                            </a:schemeClr>
                          </a:solidFill>
                          <a:latin typeface="+mn-lt"/>
                        </a:rPr>
                        <a:t> (номинальное) объединение  счетов Казначейства</a:t>
                      </a:r>
                      <a:r>
                        <a:rPr lang="en-US" sz="900" i="1" dirty="0">
                          <a:solidFill>
                            <a:schemeClr val="accent5">
                              <a:lumMod val="75000"/>
                            </a:schemeClr>
                          </a:solidFill>
                          <a:latin typeface="+mn-lt"/>
                        </a:rPr>
                        <a:t>  </a:t>
                      </a:r>
                      <a:r>
                        <a:rPr lang="en-US" sz="900" dirty="0">
                          <a:solidFill>
                            <a:schemeClr val="accent5">
                              <a:lumMod val="75000"/>
                            </a:schemeClr>
                          </a:solidFill>
                          <a:latin typeface="+mn-lt"/>
                        </a:rPr>
                        <a:t>(</a:t>
                      </a:r>
                      <a:r>
                        <a:rPr lang="id-ID" sz="900" dirty="0">
                          <a:solidFill>
                            <a:schemeClr val="accent5">
                              <a:lumMod val="75000"/>
                            </a:schemeClr>
                          </a:solidFill>
                          <a:latin typeface="+mn-lt"/>
                        </a:rPr>
                        <a:t>TNP)</a:t>
                      </a:r>
                      <a:endParaRPr lang="en-US" sz="900" dirty="0">
                        <a:solidFill>
                          <a:schemeClr val="accent5">
                            <a:lumMod val="75000"/>
                          </a:schemeClr>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lvl="1" indent="-285750">
                        <a:buFont typeface="Arial" panose="020B0604020202020204" pitchFamily="34" charset="0"/>
                        <a:buNone/>
                      </a:pPr>
                      <a:r>
                        <a:rPr lang="ru-RU" sz="900" b="1" i="0" dirty="0">
                          <a:solidFill>
                            <a:schemeClr val="accent5">
                              <a:lumMod val="75000"/>
                            </a:schemeClr>
                          </a:solidFill>
                          <a:latin typeface="+mn-lt"/>
                        </a:rPr>
                        <a:t>Дефицит</a:t>
                      </a:r>
                      <a:endParaRPr lang="en-US" sz="900" b="1" i="0" dirty="0">
                        <a:solidFill>
                          <a:schemeClr val="accent5">
                            <a:lumMod val="75000"/>
                          </a:schemeClr>
                        </a:solidFill>
                        <a:latin typeface="+mn-lt"/>
                      </a:endParaRPr>
                    </a:p>
                    <a:p>
                      <a:pPr marL="182563" lvl="1" indent="-182563">
                        <a:buFont typeface="+mj-lt"/>
                        <a:buAutoNum type="arabicPeriod"/>
                      </a:pPr>
                      <a:r>
                        <a:rPr lang="ru-RU" sz="900" i="0" dirty="0">
                          <a:solidFill>
                            <a:schemeClr val="accent5">
                              <a:lumMod val="75000"/>
                            </a:schemeClr>
                          </a:solidFill>
                          <a:latin typeface="+mn-lt"/>
                        </a:rPr>
                        <a:t>Накопленный профицит</a:t>
                      </a:r>
                      <a:r>
                        <a:rPr lang="ru-RU" sz="900" i="0" baseline="0" dirty="0">
                          <a:solidFill>
                            <a:schemeClr val="accent5">
                              <a:lumMod val="75000"/>
                            </a:schemeClr>
                          </a:solidFill>
                          <a:latin typeface="+mn-lt"/>
                        </a:rPr>
                        <a:t> бюджета как временный источник обеспечения ликвидности</a:t>
                      </a:r>
                      <a:endParaRPr lang="en-US" sz="900" i="0" dirty="0">
                        <a:solidFill>
                          <a:schemeClr val="accent5">
                            <a:lumMod val="75000"/>
                          </a:schemeClr>
                        </a:solidFill>
                        <a:latin typeface="+mn-lt"/>
                      </a:endParaRPr>
                    </a:p>
                    <a:p>
                      <a:pPr marL="182563" lvl="1" indent="-182563">
                        <a:buFont typeface="+mj-lt"/>
                        <a:buAutoNum type="arabicPeriod"/>
                      </a:pPr>
                      <a:r>
                        <a:rPr lang="ru-RU" sz="900" i="0" dirty="0">
                          <a:solidFill>
                            <a:schemeClr val="accent5">
                              <a:lumMod val="75000"/>
                            </a:schemeClr>
                          </a:solidFill>
                          <a:latin typeface="+mn-lt"/>
                        </a:rPr>
                        <a:t>Снятие банковских депозитов</a:t>
                      </a:r>
                      <a:endParaRPr lang="en-US" sz="900" i="0" dirty="0">
                        <a:solidFill>
                          <a:schemeClr val="accent5">
                            <a:lumMod val="75000"/>
                          </a:schemeClr>
                        </a:solidFill>
                        <a:latin typeface="+mn-lt"/>
                      </a:endParaRPr>
                    </a:p>
                    <a:p>
                      <a:pPr marL="182563" lvl="1" indent="-182563">
                        <a:buFont typeface="+mj-lt"/>
                        <a:buAutoNum type="arabicPeriod"/>
                      </a:pPr>
                      <a:r>
                        <a:rPr lang="ru-RU" sz="900" i="0" dirty="0">
                          <a:solidFill>
                            <a:schemeClr val="accent5">
                              <a:lumMod val="75000"/>
                            </a:schemeClr>
                          </a:solidFill>
                          <a:latin typeface="+mn-lt"/>
                        </a:rPr>
                        <a:t>Операции РЕПО</a:t>
                      </a:r>
                      <a:endParaRPr lang="en-US" sz="900" i="0" dirty="0">
                        <a:solidFill>
                          <a:schemeClr val="accent5">
                            <a:lumMod val="75000"/>
                          </a:schemeClr>
                        </a:solidFill>
                        <a:latin typeface="+mn-lt"/>
                      </a:endParaRPr>
                    </a:p>
                    <a:p>
                      <a:pPr marL="182563" lvl="1" indent="-182563">
                        <a:buFont typeface="+mj-lt"/>
                        <a:buAutoNum type="arabicPeriod"/>
                      </a:pPr>
                      <a:r>
                        <a:rPr lang="ru-RU" sz="900" i="0" dirty="0">
                          <a:solidFill>
                            <a:schemeClr val="accent5">
                              <a:lumMod val="75000"/>
                            </a:schemeClr>
                          </a:solidFill>
                          <a:latin typeface="+mn-lt"/>
                        </a:rPr>
                        <a:t>Реализация облигаций на вторичном рынке</a:t>
                      </a:r>
                      <a:endParaRPr lang="en-US" sz="900" i="0" dirty="0">
                        <a:solidFill>
                          <a:schemeClr val="accent5">
                            <a:lumMod val="75000"/>
                          </a:schemeClr>
                        </a:solidFill>
                        <a:latin typeface="+mn-lt"/>
                      </a:endParaRPr>
                    </a:p>
                    <a:p>
                      <a:pPr marL="182563" lvl="1" indent="-182563">
                        <a:buFont typeface="+mj-lt"/>
                        <a:buAutoNum type="arabicPeriod"/>
                      </a:pPr>
                      <a:r>
                        <a:rPr lang="ru-RU" sz="900" i="0" dirty="0">
                          <a:solidFill>
                            <a:schemeClr val="accent5">
                              <a:lumMod val="75000"/>
                            </a:schemeClr>
                          </a:solidFill>
                          <a:latin typeface="+mn-lt"/>
                        </a:rPr>
                        <a:t>Выпуск казначейских векселей</a:t>
                      </a:r>
                      <a:endParaRPr lang="en-US" sz="900" i="0" dirty="0">
                        <a:solidFill>
                          <a:schemeClr val="accent5">
                            <a:lumMod val="75000"/>
                          </a:schemeClr>
                        </a:solidFill>
                        <a:latin typeface="+mn-lt"/>
                      </a:endParaRPr>
                    </a:p>
                    <a:p>
                      <a:pPr marL="182563" lvl="1" indent="-182563">
                        <a:buFont typeface="+mj-lt"/>
                        <a:buAutoNum type="arabicPeriod"/>
                      </a:pPr>
                      <a:r>
                        <a:rPr lang="ru-RU" sz="900" i="0" dirty="0">
                          <a:solidFill>
                            <a:schemeClr val="accent5">
                              <a:lumMod val="75000"/>
                            </a:schemeClr>
                          </a:solidFill>
                          <a:latin typeface="+mn-lt"/>
                        </a:rPr>
                        <a:t>Использование излишка средств государственных агентств</a:t>
                      </a:r>
                      <a:endParaRPr lang="en-US" sz="900" i="0" dirty="0">
                        <a:solidFill>
                          <a:schemeClr val="accent5">
                            <a:lumMod val="75000"/>
                          </a:schemeClr>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00522410"/>
                  </a:ext>
                </a:extLst>
              </a:tr>
              <a:tr h="236775">
                <a:tc gridSpan="2">
                  <a:txBody>
                    <a:bodyPr/>
                    <a:lstStyle/>
                    <a:p>
                      <a:pPr marL="17780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900" b="1" i="0" dirty="0">
                          <a:solidFill>
                            <a:srgbClr val="002060"/>
                          </a:solidFill>
                          <a:latin typeface="+mn-lt"/>
                        </a:rPr>
                        <a:t>Сводный</a:t>
                      </a:r>
                      <a:r>
                        <a:rPr lang="en-US" sz="900" b="1" i="0" dirty="0">
                          <a:solidFill>
                            <a:srgbClr val="002060"/>
                          </a:solidFill>
                          <a:latin typeface="+mn-lt"/>
                        </a:rPr>
                        <a:t> KPI – </a:t>
                      </a:r>
                      <a:r>
                        <a:rPr lang="ru-RU" sz="900" b="1" i="0" dirty="0">
                          <a:solidFill>
                            <a:srgbClr val="002060"/>
                          </a:solidFill>
                          <a:latin typeface="+mn-lt"/>
                        </a:rPr>
                        <a:t>индекс «Оптимизация/</a:t>
                      </a:r>
                      <a:r>
                        <a:rPr kumimoji="0" lang="ru-RU" sz="900" b="1" i="0" u="none" strike="noStrike" kern="1200" cap="none" spc="0" normalizeH="0" baseline="0" noProof="0" dirty="0">
                          <a:ln>
                            <a:noFill/>
                          </a:ln>
                          <a:solidFill>
                            <a:srgbClr val="002060"/>
                          </a:solidFill>
                          <a:effectLst/>
                          <a:uLnTx/>
                          <a:uFillTx/>
                          <a:latin typeface="+mn-lt"/>
                          <a:ea typeface="Tahoma" panose="020B0604030504040204" pitchFamily="34" charset="0"/>
                          <a:cs typeface="Tahoma" panose="020B0604030504040204" pitchFamily="34" charset="0"/>
                        </a:rPr>
                        <a:t>процент по долговым инструментам»</a:t>
                      </a:r>
                      <a:r>
                        <a:rPr kumimoji="0" lang="sv-SE" sz="900" b="1" i="0" u="none" strike="noStrike" kern="1200" cap="none" spc="0" normalizeH="0" baseline="0" noProof="0" dirty="0">
                          <a:ln>
                            <a:noFill/>
                          </a:ln>
                          <a:solidFill>
                            <a:srgbClr val="002060"/>
                          </a:solidFill>
                          <a:effectLst/>
                          <a:uLnTx/>
                          <a:uFillTx/>
                          <a:latin typeface="+mn-lt"/>
                          <a:ea typeface="Tahoma" panose="020B0604030504040204" pitchFamily="34" charset="0"/>
                          <a:cs typeface="Tahoma" panose="020B0604030504040204" pitchFamily="34" charset="0"/>
                        </a:rPr>
                        <a:t> </a:t>
                      </a:r>
                      <a:endParaRPr lang="en-US" sz="900" b="1" i="0" dirty="0">
                        <a:solidFill>
                          <a:srgbClr val="002060"/>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ID"/>
                    </a:p>
                  </a:txBody>
                  <a:tcPr/>
                </a:tc>
                <a:extLst>
                  <a:ext uri="{0D108BD9-81ED-4DB2-BD59-A6C34878D82A}">
                    <a16:rowId xmlns:a16="http://schemas.microsoft.com/office/drawing/2014/main" val="1488461215"/>
                  </a:ext>
                </a:extLst>
              </a:tr>
              <a:tr h="236775">
                <a:tc gridSpan="2">
                  <a:txBody>
                    <a:bodyPr/>
                    <a:lstStyle/>
                    <a:p>
                      <a:pPr marL="177800" lvl="1" indent="-177800">
                        <a:buFont typeface="Arial" panose="020B0604020202020204" pitchFamily="34" charset="0"/>
                        <a:buChar char="•"/>
                      </a:pPr>
                      <a:r>
                        <a:rPr lang="ru-RU" sz="900" b="1" i="0" dirty="0">
                          <a:solidFill>
                            <a:srgbClr val="002060"/>
                          </a:solidFill>
                          <a:latin typeface="+mn-lt"/>
                        </a:rPr>
                        <a:t>Разработка</a:t>
                      </a:r>
                      <a:r>
                        <a:rPr lang="ru-RU" sz="900" b="1" i="0" baseline="0" dirty="0">
                          <a:solidFill>
                            <a:srgbClr val="002060"/>
                          </a:solidFill>
                          <a:latin typeface="+mn-lt"/>
                        </a:rPr>
                        <a:t> </a:t>
                      </a:r>
                      <a:r>
                        <a:rPr lang="ru-RU" sz="900" b="1" i="0" baseline="0" dirty="0" err="1">
                          <a:solidFill>
                            <a:srgbClr val="002060"/>
                          </a:solidFill>
                          <a:latin typeface="+mn-lt"/>
                        </a:rPr>
                        <a:t>скоринга</a:t>
                      </a:r>
                      <a:r>
                        <a:rPr lang="ru-RU" sz="900" b="1" i="0" baseline="0" dirty="0">
                          <a:solidFill>
                            <a:srgbClr val="002060"/>
                          </a:solidFill>
                          <a:latin typeface="+mn-lt"/>
                        </a:rPr>
                        <a:t> риска и лимита для контрагента</a:t>
                      </a:r>
                      <a:endParaRPr lang="en-US" sz="900" b="1" i="0" dirty="0">
                        <a:solidFill>
                          <a:srgbClr val="002060"/>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182563" lvl="1" indent="-182563">
                        <a:buFont typeface="+mj-lt"/>
                        <a:buAutoNum type="arabicPeriod"/>
                      </a:pPr>
                      <a:endParaRPr lang="en-US" sz="1100" i="0" dirty="0">
                        <a:solidFill>
                          <a:schemeClr val="accent5">
                            <a:lumMod val="75000"/>
                          </a:schemeClr>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94417741"/>
                  </a:ext>
                </a:extLst>
              </a:tr>
              <a:tr h="402412">
                <a:tc gridSpan="2">
                  <a:txBody>
                    <a:bodyPr/>
                    <a:lstStyle/>
                    <a:p>
                      <a:pPr marL="171450" lvl="1" indent="-171450">
                        <a:buFont typeface="Arial" panose="020B0604020202020204" pitchFamily="34" charset="0"/>
                        <a:buChar char="•"/>
                      </a:pPr>
                      <a:r>
                        <a:rPr lang="ru-RU" sz="900" b="1" i="0" dirty="0">
                          <a:solidFill>
                            <a:srgbClr val="002060"/>
                          </a:solidFill>
                          <a:latin typeface="+mn-lt"/>
                        </a:rPr>
                        <a:t>При</a:t>
                      </a:r>
                      <a:r>
                        <a:rPr lang="ru-RU" sz="900" b="1" i="0" baseline="0" dirty="0">
                          <a:solidFill>
                            <a:srgbClr val="002060"/>
                          </a:solidFill>
                          <a:latin typeface="+mn-lt"/>
                        </a:rPr>
                        <a:t> покупке облигаций напрямую</a:t>
                      </a:r>
                      <a:r>
                        <a:rPr lang="en-US" sz="900" b="1" i="0" dirty="0">
                          <a:solidFill>
                            <a:srgbClr val="002060"/>
                          </a:solidFill>
                          <a:latin typeface="+mn-lt"/>
                        </a:rPr>
                        <a:t> </a:t>
                      </a:r>
                      <a:r>
                        <a:rPr lang="en-US" sz="900" b="1" i="0" dirty="0">
                          <a:solidFill>
                            <a:srgbClr val="002060"/>
                          </a:solidFill>
                          <a:latin typeface="+mn-lt"/>
                          <a:sym typeface="Wingdings" panose="05000000000000000000" pitchFamily="2" charset="2"/>
                        </a:rPr>
                        <a:t> </a:t>
                      </a:r>
                      <a:r>
                        <a:rPr lang="ru-RU" sz="900" b="1" i="0" dirty="0">
                          <a:solidFill>
                            <a:srgbClr val="002060"/>
                          </a:solidFill>
                          <a:latin typeface="+mn-lt"/>
                          <a:sym typeface="Wingdings" panose="05000000000000000000" pitchFamily="2" charset="2"/>
                        </a:rPr>
                        <a:t>покупка</a:t>
                      </a:r>
                      <a:r>
                        <a:rPr lang="ru-RU" sz="900" b="1" i="0" baseline="0" dirty="0">
                          <a:solidFill>
                            <a:srgbClr val="002060"/>
                          </a:solidFill>
                          <a:latin typeface="+mn-lt"/>
                          <a:sym typeface="Wingdings" panose="05000000000000000000" pitchFamily="2" charset="2"/>
                        </a:rPr>
                        <a:t> краткосрочных облигаций</a:t>
                      </a:r>
                      <a:r>
                        <a:rPr lang="en-US" sz="900" b="1" i="0" dirty="0">
                          <a:solidFill>
                            <a:srgbClr val="002060"/>
                          </a:solidFill>
                          <a:latin typeface="+mn-lt"/>
                        </a:rPr>
                        <a:t> &lt; 1 </a:t>
                      </a:r>
                      <a:r>
                        <a:rPr lang="ru-RU" sz="900" b="1" i="0" dirty="0">
                          <a:solidFill>
                            <a:srgbClr val="002060"/>
                          </a:solidFill>
                          <a:latin typeface="+mn-lt"/>
                        </a:rPr>
                        <a:t>года</a:t>
                      </a:r>
                      <a:r>
                        <a:rPr lang="en-US" sz="900" b="1" i="0" dirty="0">
                          <a:solidFill>
                            <a:srgbClr val="002060"/>
                          </a:solidFill>
                          <a:latin typeface="+mn-lt"/>
                        </a:rPr>
                        <a:t> </a:t>
                      </a:r>
                      <a:r>
                        <a:rPr lang="ru-RU" sz="900" b="1" i="0" dirty="0">
                          <a:solidFill>
                            <a:srgbClr val="002060"/>
                          </a:solidFill>
                          <a:latin typeface="+mn-lt"/>
                        </a:rPr>
                        <a:t>с</a:t>
                      </a:r>
                      <a:r>
                        <a:rPr lang="en-US" sz="900" b="1" i="0" dirty="0">
                          <a:solidFill>
                            <a:srgbClr val="002060"/>
                          </a:solidFill>
                          <a:latin typeface="+mn-lt"/>
                        </a:rPr>
                        <a:t> </a:t>
                      </a:r>
                      <a:r>
                        <a:rPr lang="ru-RU" sz="900" b="1" i="0" dirty="0">
                          <a:solidFill>
                            <a:srgbClr val="002060"/>
                          </a:solidFill>
                          <a:latin typeface="+mn-lt"/>
                        </a:rPr>
                        <a:t>ценой </a:t>
                      </a:r>
                      <a:r>
                        <a:rPr lang="en-US" sz="900" b="1" i="0" dirty="0">
                          <a:solidFill>
                            <a:srgbClr val="002060"/>
                          </a:solidFill>
                          <a:latin typeface="+mn-lt"/>
                        </a:rPr>
                        <a:t>&lt;100</a:t>
                      </a:r>
                      <a:endParaRPr lang="ru-RU" sz="900" b="1" i="0" dirty="0">
                        <a:solidFill>
                          <a:srgbClr val="002060"/>
                        </a:solidFill>
                        <a:latin typeface="+mn-lt"/>
                      </a:endParaRPr>
                    </a:p>
                    <a:p>
                      <a:pPr marL="171450" lvl="1" indent="-171450">
                        <a:buFont typeface="Arial" panose="020B0604020202020204" pitchFamily="34" charset="0"/>
                        <a:buChar char="•"/>
                      </a:pPr>
                      <a:r>
                        <a:rPr lang="ru-RU" sz="900" b="1" i="0" dirty="0">
                          <a:solidFill>
                            <a:srgbClr val="002060"/>
                          </a:solidFill>
                          <a:latin typeface="+mn-lt"/>
                        </a:rPr>
                        <a:t>Для</a:t>
                      </a:r>
                      <a:r>
                        <a:rPr lang="ru-RU" sz="900" b="1" i="0" baseline="0" dirty="0">
                          <a:solidFill>
                            <a:srgbClr val="002060"/>
                          </a:solidFill>
                          <a:latin typeface="+mn-lt"/>
                        </a:rPr>
                        <a:t> операций ОР </a:t>
                      </a:r>
                      <a:r>
                        <a:rPr lang="en-US" sz="900" b="1" i="0" dirty="0">
                          <a:solidFill>
                            <a:srgbClr val="002060"/>
                          </a:solidFill>
                          <a:latin typeface="+mn-lt"/>
                          <a:sym typeface="Wingdings" panose="05000000000000000000" pitchFamily="2" charset="2"/>
                        </a:rPr>
                        <a:t> </a:t>
                      </a:r>
                      <a:r>
                        <a:rPr lang="ru-RU" sz="900" b="1" i="0" dirty="0">
                          <a:solidFill>
                            <a:srgbClr val="002060"/>
                          </a:solidFill>
                          <a:latin typeface="+mn-lt"/>
                          <a:sym typeface="Wingdings" panose="05000000000000000000" pitchFamily="2" charset="2"/>
                        </a:rPr>
                        <a:t>внедрение практики</a:t>
                      </a:r>
                      <a:r>
                        <a:rPr lang="ru-RU" sz="900" b="1" i="0" baseline="0" dirty="0">
                          <a:solidFill>
                            <a:srgbClr val="002060"/>
                          </a:solidFill>
                          <a:latin typeface="+mn-lt"/>
                          <a:sym typeface="Wingdings" panose="05000000000000000000" pitchFamily="2" charset="2"/>
                        </a:rPr>
                        <a:t> «стрижки»</a:t>
                      </a:r>
                      <a:endParaRPr lang="en-US" sz="900" b="1" i="0" dirty="0">
                        <a:solidFill>
                          <a:srgbClr val="002060"/>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182563" lvl="1" indent="-182563">
                        <a:buFont typeface="+mj-lt"/>
                        <a:buAutoNum type="arabicPeriod"/>
                      </a:pPr>
                      <a:endParaRPr lang="en-US" sz="1100" i="0" dirty="0">
                        <a:solidFill>
                          <a:schemeClr val="accent5">
                            <a:lumMod val="75000"/>
                          </a:schemeClr>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84669588"/>
                  </a:ext>
                </a:extLst>
              </a:tr>
            </a:tbl>
          </a:graphicData>
        </a:graphic>
      </p:graphicFrame>
      <p:graphicFrame>
        <p:nvGraphicFramePr>
          <p:cNvPr id="17" name="Table 34">
            <a:extLst>
              <a:ext uri="{FF2B5EF4-FFF2-40B4-BE49-F238E27FC236}">
                <a16:creationId xmlns:a16="http://schemas.microsoft.com/office/drawing/2014/main" id="{0720F384-4C21-433B-8952-3127CAF2D670}"/>
              </a:ext>
            </a:extLst>
          </p:cNvPr>
          <p:cNvGraphicFramePr>
            <a:graphicFrameLocks noGrp="1"/>
          </p:cNvGraphicFramePr>
          <p:nvPr>
            <p:extLst>
              <p:ext uri="{D42A27DB-BD31-4B8C-83A1-F6EECF244321}">
                <p14:modId xmlns:p14="http://schemas.microsoft.com/office/powerpoint/2010/main" val="2218626493"/>
              </p:ext>
            </p:extLst>
          </p:nvPr>
        </p:nvGraphicFramePr>
        <p:xfrm>
          <a:off x="112814" y="1017148"/>
          <a:ext cx="1401192" cy="5804792"/>
        </p:xfrm>
        <a:graphic>
          <a:graphicData uri="http://schemas.openxmlformats.org/drawingml/2006/table">
            <a:tbl>
              <a:tblPr firstRow="1" bandRow="1">
                <a:tableStyleId>{5C22544A-7EE6-4342-B048-85BDC9FD1C3A}</a:tableStyleId>
              </a:tblPr>
              <a:tblGrid>
                <a:gridCol w="1401192">
                  <a:extLst>
                    <a:ext uri="{9D8B030D-6E8A-4147-A177-3AD203B41FA5}">
                      <a16:colId xmlns:a16="http://schemas.microsoft.com/office/drawing/2014/main" val="2004085625"/>
                    </a:ext>
                  </a:extLst>
                </a:gridCol>
              </a:tblGrid>
              <a:tr h="1156063">
                <a:tc>
                  <a:txBody>
                    <a:bodyPr/>
                    <a:lstStyle/>
                    <a:p>
                      <a:pPr marL="176213" marR="0" lvl="0" indent="-176213" algn="l" defTabSz="914400" rtl="0" eaLnBrk="1" fontAlgn="auto" latinLnBrk="0" hangingPunct="1">
                        <a:lnSpc>
                          <a:spcPct val="100000"/>
                        </a:lnSpc>
                        <a:spcBef>
                          <a:spcPts val="0"/>
                        </a:spcBef>
                        <a:spcAft>
                          <a:spcPts val="0"/>
                        </a:spcAft>
                        <a:buClrTx/>
                        <a:buSzTx/>
                        <a:buFont typeface="+mj-lt"/>
                        <a:buAutoNum type="arabicPeriod"/>
                        <a:tabLst/>
                        <a:defRPr/>
                      </a:pPr>
                      <a:r>
                        <a:rPr lang="ru-RU" sz="1000" b="1" dirty="0">
                          <a:solidFill>
                            <a:schemeClr val="bg1"/>
                          </a:solidFill>
                        </a:rPr>
                        <a:t>Неконсолидированные счета</a:t>
                      </a:r>
                      <a:r>
                        <a:rPr lang="en-US" sz="1000" b="1" dirty="0">
                          <a:solidFill>
                            <a:schemeClr val="bg1"/>
                          </a:solidFill>
                        </a:rPr>
                        <a:t> </a:t>
                      </a:r>
                    </a:p>
                    <a:p>
                      <a:pPr marL="176213" marR="0" lvl="0" indent="-176213" algn="l" defTabSz="914400" rtl="0" eaLnBrk="1" fontAlgn="auto" latinLnBrk="0" hangingPunct="1">
                        <a:lnSpc>
                          <a:spcPct val="100000"/>
                        </a:lnSpc>
                        <a:spcBef>
                          <a:spcPts val="0"/>
                        </a:spcBef>
                        <a:spcAft>
                          <a:spcPts val="0"/>
                        </a:spcAft>
                        <a:buClrTx/>
                        <a:buSzTx/>
                        <a:buFont typeface="+mj-lt"/>
                        <a:buAutoNum type="arabicPeriod"/>
                        <a:tabLst/>
                        <a:defRPr/>
                      </a:pPr>
                      <a:r>
                        <a:rPr lang="ru-RU" sz="1000" b="1" dirty="0">
                          <a:solidFill>
                            <a:schemeClr val="bg1"/>
                          </a:solidFill>
                        </a:rPr>
                        <a:t>Неэффективные</a:t>
                      </a:r>
                      <a:r>
                        <a:rPr lang="ru-RU" sz="1000" b="1" baseline="0" dirty="0">
                          <a:solidFill>
                            <a:schemeClr val="bg1"/>
                          </a:solidFill>
                        </a:rPr>
                        <a:t> и недейственные механизмы доходов и расходов</a:t>
                      </a:r>
                      <a:endParaRPr lang="en-US" sz="1000" b="1" dirty="0">
                        <a:solidFill>
                          <a:schemeClr val="bg1"/>
                        </a:solidFill>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54110305"/>
                  </a:ext>
                </a:extLst>
              </a:tr>
              <a:tr h="1570065">
                <a:tc>
                  <a:txBody>
                    <a:bodyPr/>
                    <a:lstStyle/>
                    <a:p>
                      <a:pPr marL="0" indent="0" algn="ctr">
                        <a:buFont typeface="Arial" panose="020B0604020202020204" pitchFamily="34" charset="0"/>
                        <a:buNone/>
                      </a:pPr>
                      <a:r>
                        <a:rPr lang="ru-RU" sz="1000" b="1" kern="1200" dirty="0">
                          <a:solidFill>
                            <a:schemeClr val="bg1"/>
                          </a:solidFill>
                          <a:latin typeface="+mn-lt"/>
                          <a:ea typeface="+mn-ea"/>
                          <a:cs typeface="+mn-cs"/>
                        </a:rPr>
                        <a:t>Несоответствие ликвидности</a:t>
                      </a:r>
                      <a:r>
                        <a:rPr lang="en-US" sz="1000" b="1" kern="1200" dirty="0">
                          <a:solidFill>
                            <a:schemeClr val="bg1"/>
                          </a:solidFill>
                          <a:latin typeface="+mn-lt"/>
                          <a:ea typeface="+mn-ea"/>
                          <a:cs typeface="+mn-cs"/>
                        </a:rPr>
                        <a:t> </a:t>
                      </a:r>
                      <a:endParaRPr lang="en-ID" sz="1000" b="1" kern="1200" dirty="0">
                        <a:solidFill>
                          <a:schemeClr val="bg1"/>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358630107"/>
                  </a:ext>
                </a:extLst>
              </a:tr>
              <a:tr h="30786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a:solidFill>
                            <a:schemeClr val="bg1"/>
                          </a:solidFill>
                          <a:latin typeface="+mn-lt"/>
                          <a:ea typeface="+mn-ea"/>
                          <a:cs typeface="+mn-cs"/>
                        </a:rPr>
                        <a:t>Экономическая</a:t>
                      </a:r>
                      <a:r>
                        <a:rPr lang="ru-RU" sz="1000" b="1" kern="1200" baseline="0" dirty="0">
                          <a:solidFill>
                            <a:schemeClr val="bg1"/>
                          </a:solidFill>
                          <a:latin typeface="+mn-lt"/>
                          <a:ea typeface="+mn-ea"/>
                          <a:cs typeface="+mn-cs"/>
                        </a:rPr>
                        <a:t> неэффективность</a:t>
                      </a:r>
                      <a:endParaRPr lang="en-ID" sz="1000" b="1" kern="1200" dirty="0">
                        <a:solidFill>
                          <a:schemeClr val="bg1"/>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246029923"/>
                  </a:ext>
                </a:extLst>
              </a:tr>
            </a:tbl>
          </a:graphicData>
        </a:graphic>
      </p:graphicFrame>
      <p:graphicFrame>
        <p:nvGraphicFramePr>
          <p:cNvPr id="2" name="Table 34">
            <a:extLst>
              <a:ext uri="{FF2B5EF4-FFF2-40B4-BE49-F238E27FC236}">
                <a16:creationId xmlns:a16="http://schemas.microsoft.com/office/drawing/2014/main" id="{F9C4BA66-CD8D-FE87-549F-9E183568AEE8}"/>
              </a:ext>
            </a:extLst>
          </p:cNvPr>
          <p:cNvGraphicFramePr>
            <a:graphicFrameLocks noGrp="1"/>
          </p:cNvGraphicFramePr>
          <p:nvPr>
            <p:extLst>
              <p:ext uri="{D42A27DB-BD31-4B8C-83A1-F6EECF244321}">
                <p14:modId xmlns:p14="http://schemas.microsoft.com/office/powerpoint/2010/main" val="5856428"/>
              </p:ext>
            </p:extLst>
          </p:nvPr>
        </p:nvGraphicFramePr>
        <p:xfrm>
          <a:off x="1514007" y="1017150"/>
          <a:ext cx="1169233" cy="5804791"/>
        </p:xfrm>
        <a:graphic>
          <a:graphicData uri="http://schemas.openxmlformats.org/drawingml/2006/table">
            <a:tbl>
              <a:tblPr firstRow="1" bandRow="1">
                <a:tableStyleId>{5C22544A-7EE6-4342-B048-85BDC9FD1C3A}</a:tableStyleId>
              </a:tblPr>
              <a:tblGrid>
                <a:gridCol w="1169233">
                  <a:extLst>
                    <a:ext uri="{9D8B030D-6E8A-4147-A177-3AD203B41FA5}">
                      <a16:colId xmlns:a16="http://schemas.microsoft.com/office/drawing/2014/main" val="2004085625"/>
                    </a:ext>
                  </a:extLst>
                </a:gridCol>
              </a:tblGrid>
              <a:tr h="1072907">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ru-RU" sz="1100" b="1" dirty="0">
                          <a:solidFill>
                            <a:srgbClr val="FFFF00"/>
                          </a:solidFill>
                        </a:rPr>
                        <a:t>Операционный риск</a:t>
                      </a:r>
                      <a:endParaRPr lang="en-US" sz="1100" b="1" dirty="0">
                        <a:solidFill>
                          <a:srgbClr val="FFFF00"/>
                        </a:solidFill>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54110305"/>
                  </a:ext>
                </a:extLst>
              </a:tr>
              <a:tr h="464230">
                <a:tc>
                  <a:txBody>
                    <a:bodyPr/>
                    <a:lstStyle/>
                    <a:p>
                      <a:pPr marL="0" indent="0" algn="ctr">
                        <a:buFont typeface="Arial" panose="020B0604020202020204" pitchFamily="34" charset="0"/>
                        <a:buNone/>
                      </a:pPr>
                      <a:r>
                        <a:rPr lang="ru-RU" sz="1100" b="1" kern="1200" dirty="0">
                          <a:solidFill>
                            <a:srgbClr val="FFFF00"/>
                          </a:solidFill>
                          <a:latin typeface="+mn-lt"/>
                          <a:ea typeface="+mn-ea"/>
                          <a:cs typeface="+mn-cs"/>
                        </a:rPr>
                        <a:t>Операционный риск</a:t>
                      </a:r>
                      <a:endParaRPr lang="en-US" sz="1100" b="1" kern="1200" dirty="0">
                        <a:solidFill>
                          <a:srgbClr val="FFFF0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358630107"/>
                  </a:ext>
                </a:extLst>
              </a:tr>
              <a:tr h="1175884">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100" b="1" kern="1200" dirty="0">
                          <a:solidFill>
                            <a:srgbClr val="FFFF00"/>
                          </a:solidFill>
                          <a:latin typeface="+mn-lt"/>
                          <a:ea typeface="+mn-ea"/>
                          <a:cs typeface="+mn-cs"/>
                        </a:rPr>
                        <a:t>Риск</a:t>
                      </a:r>
                      <a:r>
                        <a:rPr lang="ru-RU" sz="1100" b="1" kern="1200" baseline="0" dirty="0">
                          <a:solidFill>
                            <a:srgbClr val="FFFF00"/>
                          </a:solidFill>
                          <a:latin typeface="+mn-lt"/>
                          <a:ea typeface="+mn-ea"/>
                          <a:cs typeface="+mn-cs"/>
                        </a:rPr>
                        <a:t> ликвидности</a:t>
                      </a:r>
                      <a:endParaRPr lang="en-US" sz="1100" b="1" kern="1200" dirty="0">
                        <a:solidFill>
                          <a:srgbClr val="FFFF00"/>
                        </a:solidFill>
                        <a:latin typeface="+mn-lt"/>
                        <a:ea typeface="+mn-ea"/>
                        <a:cs typeface="+mn-cs"/>
                      </a:endParaRPr>
                    </a:p>
                    <a:p>
                      <a:pPr marL="0" indent="0" algn="ctr">
                        <a:buFont typeface="Arial" panose="020B0604020202020204" pitchFamily="34" charset="0"/>
                        <a:buNone/>
                      </a:pPr>
                      <a:endParaRPr lang="en-US" sz="1100" b="1" kern="1200" dirty="0">
                        <a:solidFill>
                          <a:srgbClr val="FFFF0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4237182891"/>
                  </a:ext>
                </a:extLst>
              </a:tr>
              <a:tr h="819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b="1" dirty="0">
                          <a:solidFill>
                            <a:srgbClr val="FFFF00"/>
                          </a:solidFill>
                          <a:latin typeface="+mn-lt"/>
                        </a:rPr>
                        <a:t>Операционный риск</a:t>
                      </a:r>
                      <a:endParaRPr lang="en-US" sz="1100" b="1" kern="1200" dirty="0">
                        <a:solidFill>
                          <a:srgbClr val="FFFF0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246029923"/>
                  </a:ext>
                </a:extLst>
              </a:tr>
              <a:tr h="1708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b="1" dirty="0">
                          <a:solidFill>
                            <a:srgbClr val="FFFF00"/>
                          </a:solidFill>
                          <a:latin typeface="+mn-lt"/>
                        </a:rPr>
                        <a:t>Риск фондирования</a:t>
                      </a:r>
                      <a:r>
                        <a:rPr lang="ru-RU" sz="1100" b="1" baseline="0" dirty="0">
                          <a:solidFill>
                            <a:srgbClr val="FFFF00"/>
                          </a:solidFill>
                          <a:latin typeface="+mn-lt"/>
                        </a:rPr>
                        <a:t> и ликвидности</a:t>
                      </a:r>
                      <a:endParaRPr lang="en-US" sz="1100" b="1" kern="1200" dirty="0">
                        <a:solidFill>
                          <a:srgbClr val="FFFF0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16723252"/>
                  </a:ext>
                </a:extLst>
              </a:tr>
              <a:tr h="238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b="1" dirty="0">
                          <a:solidFill>
                            <a:srgbClr val="FFFF00"/>
                          </a:solidFill>
                          <a:latin typeface="+mn-lt"/>
                        </a:rPr>
                        <a:t>Кредитный риск</a:t>
                      </a:r>
                      <a:endParaRPr lang="en-US" sz="1100" b="1" kern="1200" dirty="0">
                        <a:solidFill>
                          <a:srgbClr val="FFFF0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532614425"/>
                  </a:ext>
                </a:extLst>
              </a:tr>
              <a:tr h="324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b="1" dirty="0">
                          <a:solidFill>
                            <a:srgbClr val="FFFF00"/>
                          </a:solidFill>
                          <a:latin typeface="+mn-lt"/>
                        </a:rPr>
                        <a:t>Рыночный риск</a:t>
                      </a:r>
                      <a:endParaRPr lang="en-US" sz="1100" b="1" kern="1200" dirty="0">
                        <a:solidFill>
                          <a:srgbClr val="FFFF0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151308027"/>
                  </a:ext>
                </a:extLst>
              </a:tr>
            </a:tbl>
          </a:graphicData>
        </a:graphic>
      </p:graphicFrame>
      <p:sp>
        <p:nvSpPr>
          <p:cNvPr id="3" name="Content Placeholder 2">
            <a:extLst>
              <a:ext uri="{FF2B5EF4-FFF2-40B4-BE49-F238E27FC236}">
                <a16:creationId xmlns:a16="http://schemas.microsoft.com/office/drawing/2014/main" id="{4FB20A61-F641-6E44-D564-FBB5E2C71A32}"/>
              </a:ext>
            </a:extLst>
          </p:cNvPr>
          <p:cNvSpPr txBox="1">
            <a:spLocks/>
          </p:cNvSpPr>
          <p:nvPr/>
        </p:nvSpPr>
        <p:spPr>
          <a:xfrm>
            <a:off x="112813" y="779895"/>
            <a:ext cx="2824350" cy="231487"/>
          </a:xfrm>
          <a:prstGeom prst="rect">
            <a:avLst/>
          </a:prstGeom>
          <a:solidFill>
            <a:srgbClr val="002060"/>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ru-RU" sz="12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РИСКИ</a:t>
            </a:r>
            <a:endParaRPr kumimoji="0" lang="en-ID"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4C80D235-D36E-65E1-A93E-0212EBF301EA}"/>
              </a:ext>
            </a:extLst>
          </p:cNvPr>
          <p:cNvSpPr txBox="1">
            <a:spLocks/>
          </p:cNvSpPr>
          <p:nvPr/>
        </p:nvSpPr>
        <p:spPr>
          <a:xfrm>
            <a:off x="2923310" y="779895"/>
            <a:ext cx="9128169" cy="231487"/>
          </a:xfrm>
          <a:prstGeom prst="rect">
            <a:avLst/>
          </a:prstGeom>
          <a:solidFill>
            <a:srgbClr val="002060"/>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ru-RU" sz="12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МЕРЫ ПО СНИЖЕНИЮ РИСКОВ</a:t>
            </a:r>
            <a:endParaRPr kumimoji="0" lang="en-ID"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63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0C748-50BD-4B6A-88BC-816D71B7FA1B}"/>
              </a:ext>
            </a:extLst>
          </p:cNvPr>
          <p:cNvSpPr>
            <a:spLocks noGrp="1"/>
          </p:cNvSpPr>
          <p:nvPr>
            <p:ph type="title"/>
          </p:nvPr>
        </p:nvSpPr>
        <p:spPr/>
        <p:txBody>
          <a:bodyPr/>
          <a:lstStyle/>
          <a:p>
            <a:r>
              <a:rPr lang="ru-RU" dirty="0"/>
              <a:t>ПРОТОКОЛ УПРАВЛЕНИЯ ЛИКВИДНОСТЬЮ</a:t>
            </a:r>
            <a:endParaRPr lang="en-ID" dirty="0"/>
          </a:p>
        </p:txBody>
      </p:sp>
      <p:sp>
        <p:nvSpPr>
          <p:cNvPr id="3" name="Slide Number Placeholder 2">
            <a:extLst>
              <a:ext uri="{FF2B5EF4-FFF2-40B4-BE49-F238E27FC236}">
                <a16:creationId xmlns:a16="http://schemas.microsoft.com/office/drawing/2014/main" id="{92D05B10-5784-4BF2-922C-04D7F44C07D0}"/>
              </a:ext>
            </a:extLst>
          </p:cNvPr>
          <p:cNvSpPr>
            <a:spLocks noGrp="1"/>
          </p:cNvSpPr>
          <p:nvPr>
            <p:ph type="sldNum" sz="quarter" idx="12"/>
          </p:nvPr>
        </p:nvSpPr>
        <p:spPr/>
        <p:txBody>
          <a:bodyPr/>
          <a:lstStyle/>
          <a:p>
            <a:fld id="{C67A9826-C85A-43BB-9A4D-2C608D6018A0}" type="slidenum">
              <a:rPr lang="en-US" b="1" smtClean="0"/>
              <a:pPr/>
              <a:t>12</a:t>
            </a:fld>
            <a:endParaRPr lang="en-US" b="1"/>
          </a:p>
        </p:txBody>
      </p:sp>
      <p:grpSp>
        <p:nvGrpSpPr>
          <p:cNvPr id="4" name="Group 3">
            <a:extLst>
              <a:ext uri="{FF2B5EF4-FFF2-40B4-BE49-F238E27FC236}">
                <a16:creationId xmlns:a16="http://schemas.microsoft.com/office/drawing/2014/main" id="{44D44F6A-E077-4E80-B9E0-E341C43D15C2}"/>
              </a:ext>
            </a:extLst>
          </p:cNvPr>
          <p:cNvGrpSpPr/>
          <p:nvPr/>
        </p:nvGrpSpPr>
        <p:grpSpPr>
          <a:xfrm>
            <a:off x="215218" y="1299587"/>
            <a:ext cx="9038301" cy="4428591"/>
            <a:chOff x="1851508" y="834369"/>
            <a:chExt cx="9038301" cy="4428591"/>
          </a:xfrm>
        </p:grpSpPr>
        <p:sp>
          <p:nvSpPr>
            <p:cNvPr id="5" name="Rectangle 4">
              <a:extLst>
                <a:ext uri="{FF2B5EF4-FFF2-40B4-BE49-F238E27FC236}">
                  <a16:creationId xmlns:a16="http://schemas.microsoft.com/office/drawing/2014/main" id="{F07EC771-0F66-4AF4-9CDB-B6D4E5065713}"/>
                </a:ext>
              </a:extLst>
            </p:cNvPr>
            <p:cNvSpPr/>
            <p:nvPr/>
          </p:nvSpPr>
          <p:spPr>
            <a:xfrm>
              <a:off x="2789992" y="1041351"/>
              <a:ext cx="5213471" cy="4204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2455DCF0-C782-43AB-88D4-880454BAFF36}"/>
                </a:ext>
              </a:extLst>
            </p:cNvPr>
            <p:cNvSpPr/>
            <p:nvPr/>
          </p:nvSpPr>
          <p:spPr>
            <a:xfrm>
              <a:off x="2789992" y="2335261"/>
              <a:ext cx="5213471" cy="4204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a:extLst>
                <a:ext uri="{FF2B5EF4-FFF2-40B4-BE49-F238E27FC236}">
                  <a16:creationId xmlns:a16="http://schemas.microsoft.com/office/drawing/2014/main" id="{552B2B8E-5D0D-445D-AF8C-EB6166BC7DFD}"/>
                </a:ext>
              </a:extLst>
            </p:cNvPr>
            <p:cNvSpPr/>
            <p:nvPr/>
          </p:nvSpPr>
          <p:spPr>
            <a:xfrm>
              <a:off x="2787740" y="1551132"/>
              <a:ext cx="5213471" cy="7105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 name="Straight Connector 7">
              <a:extLst>
                <a:ext uri="{FF2B5EF4-FFF2-40B4-BE49-F238E27FC236}">
                  <a16:creationId xmlns:a16="http://schemas.microsoft.com/office/drawing/2014/main" id="{09E14EFF-7B9C-4C1E-BB3D-E34318516167}"/>
                </a:ext>
              </a:extLst>
            </p:cNvPr>
            <p:cNvCxnSpPr/>
            <p:nvPr/>
          </p:nvCxnSpPr>
          <p:spPr>
            <a:xfrm flipV="1">
              <a:off x="2283556" y="942480"/>
              <a:ext cx="0" cy="4320480"/>
            </a:xfrm>
            <a:prstGeom prst="line">
              <a:avLst/>
            </a:prstGeom>
          </p:spPr>
          <p:style>
            <a:lnRef idx="3">
              <a:schemeClr val="accent2"/>
            </a:lnRef>
            <a:fillRef idx="0">
              <a:schemeClr val="accent2"/>
            </a:fillRef>
            <a:effectRef idx="2">
              <a:schemeClr val="accent2"/>
            </a:effectRef>
            <a:fontRef idx="minor">
              <a:schemeClr val="tx1"/>
            </a:fontRef>
          </p:style>
        </p:cxnSp>
        <p:sp>
          <p:nvSpPr>
            <p:cNvPr id="9" name="Rectangle 8">
              <a:extLst>
                <a:ext uri="{FF2B5EF4-FFF2-40B4-BE49-F238E27FC236}">
                  <a16:creationId xmlns:a16="http://schemas.microsoft.com/office/drawing/2014/main" id="{8C38F42D-048B-4871-B17D-8DDAC28D68B1}"/>
                </a:ext>
              </a:extLst>
            </p:cNvPr>
            <p:cNvSpPr/>
            <p:nvPr/>
          </p:nvSpPr>
          <p:spPr>
            <a:xfrm>
              <a:off x="1851508" y="942480"/>
              <a:ext cx="360040" cy="4320480"/>
            </a:xfrm>
            <a:prstGeom prst="rect">
              <a:avLst/>
            </a:prstGeom>
            <a:solidFill>
              <a:srgbClr val="FF6600"/>
            </a:solidFill>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b="1" dirty="0"/>
                <a:t>125 </a:t>
              </a:r>
              <a:endParaRPr lang="id-ID" b="1" dirty="0"/>
            </a:p>
          </p:txBody>
        </p:sp>
        <p:sp>
          <p:nvSpPr>
            <p:cNvPr id="10" name="TextBox 9">
              <a:extLst>
                <a:ext uri="{FF2B5EF4-FFF2-40B4-BE49-F238E27FC236}">
                  <a16:creationId xmlns:a16="http://schemas.microsoft.com/office/drawing/2014/main" id="{AA7DA3D1-5282-43B7-BACE-3F28D2C2A474}"/>
                </a:ext>
              </a:extLst>
            </p:cNvPr>
            <p:cNvSpPr txBox="1"/>
            <p:nvPr/>
          </p:nvSpPr>
          <p:spPr>
            <a:xfrm>
              <a:off x="2311360" y="834369"/>
              <a:ext cx="482824"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1</a:t>
              </a:r>
              <a:r>
                <a:rPr lang="en-US" sz="1400" dirty="0">
                  <a:solidFill>
                    <a:srgbClr val="002060"/>
                  </a:solidFill>
                  <a:latin typeface="Arial" panose="020B0604020202020204" pitchFamily="34" charset="0"/>
                  <a:cs typeface="Arial" panose="020B0604020202020204" pitchFamily="34" charset="0"/>
                </a:rPr>
                <a:t>25</a:t>
              </a:r>
              <a:endParaRPr lang="id-ID" sz="1400" dirty="0">
                <a:solidFill>
                  <a:srgbClr val="002060"/>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98649326-7D0A-4486-A823-FA2287734F1B}"/>
                </a:ext>
              </a:extLst>
            </p:cNvPr>
            <p:cNvSpPr/>
            <p:nvPr/>
          </p:nvSpPr>
          <p:spPr>
            <a:xfrm>
              <a:off x="2224984" y="942480"/>
              <a:ext cx="144016" cy="144016"/>
            </a:xfrm>
            <a:prstGeom prst="ellipse">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a:p>
          </p:txBody>
        </p:sp>
        <p:sp>
          <p:nvSpPr>
            <p:cNvPr id="12" name="TextBox 11">
              <a:extLst>
                <a:ext uri="{FF2B5EF4-FFF2-40B4-BE49-F238E27FC236}">
                  <a16:creationId xmlns:a16="http://schemas.microsoft.com/office/drawing/2014/main" id="{20821FA6-DB31-4E7D-9DF7-9EB688DE45FE}"/>
                </a:ext>
              </a:extLst>
            </p:cNvPr>
            <p:cNvSpPr txBox="1"/>
            <p:nvPr/>
          </p:nvSpPr>
          <p:spPr>
            <a:xfrm>
              <a:off x="2423592" y="3462761"/>
              <a:ext cx="38343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50</a:t>
              </a:r>
            </a:p>
          </p:txBody>
        </p:sp>
        <p:sp>
          <p:nvSpPr>
            <p:cNvPr id="13" name="TextBox 12">
              <a:extLst>
                <a:ext uri="{FF2B5EF4-FFF2-40B4-BE49-F238E27FC236}">
                  <a16:creationId xmlns:a16="http://schemas.microsoft.com/office/drawing/2014/main" id="{8BFCF048-A6B8-4CA3-9E1B-560BD76F8CA1}"/>
                </a:ext>
              </a:extLst>
            </p:cNvPr>
            <p:cNvSpPr txBox="1"/>
            <p:nvPr/>
          </p:nvSpPr>
          <p:spPr>
            <a:xfrm>
              <a:off x="2386429" y="2611368"/>
              <a:ext cx="38343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7</a:t>
              </a:r>
              <a:r>
                <a:rPr lang="en-US" sz="1400" dirty="0">
                  <a:solidFill>
                    <a:srgbClr val="002060"/>
                  </a:solidFill>
                  <a:latin typeface="Arial" panose="020B0604020202020204" pitchFamily="34" charset="0"/>
                  <a:cs typeface="Arial" panose="020B0604020202020204" pitchFamily="34" charset="0"/>
                </a:rPr>
                <a:t>5</a:t>
              </a:r>
              <a:endParaRPr lang="id-ID" sz="1400"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D726F01-4FA9-4E49-9230-94CAD584DB1C}"/>
                </a:ext>
              </a:extLst>
            </p:cNvPr>
            <p:cNvSpPr txBox="1"/>
            <p:nvPr/>
          </p:nvSpPr>
          <p:spPr>
            <a:xfrm>
              <a:off x="2339814" y="1742013"/>
              <a:ext cx="482824"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10</a:t>
              </a:r>
              <a:r>
                <a:rPr lang="en-US" sz="1400" dirty="0">
                  <a:solidFill>
                    <a:srgbClr val="002060"/>
                  </a:solidFill>
                  <a:latin typeface="Arial" panose="020B0604020202020204" pitchFamily="34" charset="0"/>
                  <a:cs typeface="Arial" panose="020B0604020202020204" pitchFamily="34" charset="0"/>
                </a:rPr>
                <a:t>0</a:t>
              </a:r>
              <a:endParaRPr lang="id-ID" sz="1400" dirty="0">
                <a:solidFill>
                  <a:srgbClr val="002060"/>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784D293E-036D-40FB-A74B-BAA8171CAB26}"/>
                </a:ext>
              </a:extLst>
            </p:cNvPr>
            <p:cNvSpPr/>
            <p:nvPr/>
          </p:nvSpPr>
          <p:spPr>
            <a:xfrm>
              <a:off x="2234864" y="1823992"/>
              <a:ext cx="144016" cy="144016"/>
            </a:xfrm>
            <a:prstGeom prst="ellipse">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a:p>
          </p:txBody>
        </p:sp>
        <p:sp>
          <p:nvSpPr>
            <p:cNvPr id="16" name="Oval 15">
              <a:extLst>
                <a:ext uri="{FF2B5EF4-FFF2-40B4-BE49-F238E27FC236}">
                  <a16:creationId xmlns:a16="http://schemas.microsoft.com/office/drawing/2014/main" id="{BEF98E8D-CFE9-4D45-AD6E-79E4E1CDD9BC}"/>
                </a:ext>
              </a:extLst>
            </p:cNvPr>
            <p:cNvSpPr/>
            <p:nvPr/>
          </p:nvSpPr>
          <p:spPr>
            <a:xfrm>
              <a:off x="2221216" y="2657024"/>
              <a:ext cx="144016" cy="144016"/>
            </a:xfrm>
            <a:prstGeom prst="ellipse">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a:p>
          </p:txBody>
        </p:sp>
        <p:sp>
          <p:nvSpPr>
            <p:cNvPr id="17" name="Oval 16">
              <a:extLst>
                <a:ext uri="{FF2B5EF4-FFF2-40B4-BE49-F238E27FC236}">
                  <a16:creationId xmlns:a16="http://schemas.microsoft.com/office/drawing/2014/main" id="{8C0FFEEF-DF03-44A0-9DA1-322BE55CC1DC}"/>
                </a:ext>
              </a:extLst>
            </p:cNvPr>
            <p:cNvSpPr/>
            <p:nvPr/>
          </p:nvSpPr>
          <p:spPr>
            <a:xfrm>
              <a:off x="2221216" y="3521120"/>
              <a:ext cx="144016" cy="144016"/>
            </a:xfrm>
            <a:prstGeom prst="ellipse">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a:p>
          </p:txBody>
        </p:sp>
        <p:cxnSp>
          <p:nvCxnSpPr>
            <p:cNvPr id="18" name="Straight Connector 17">
              <a:extLst>
                <a:ext uri="{FF2B5EF4-FFF2-40B4-BE49-F238E27FC236}">
                  <a16:creationId xmlns:a16="http://schemas.microsoft.com/office/drawing/2014/main" id="{FF8A5971-4F20-4054-B85E-244A7795534E}"/>
                </a:ext>
              </a:extLst>
            </p:cNvPr>
            <p:cNvCxnSpPr/>
            <p:nvPr/>
          </p:nvCxnSpPr>
          <p:spPr>
            <a:xfrm flipV="1">
              <a:off x="2822638" y="1895901"/>
              <a:ext cx="5217578" cy="1"/>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a16="http://schemas.microsoft.com/office/drawing/2014/main" id="{8432C869-0AC6-4F83-8DDD-425ECCF175BE}"/>
                </a:ext>
              </a:extLst>
            </p:cNvPr>
            <p:cNvCxnSpPr/>
            <p:nvPr/>
          </p:nvCxnSpPr>
          <p:spPr>
            <a:xfrm flipV="1">
              <a:off x="2823604" y="986212"/>
              <a:ext cx="5217578" cy="1"/>
            </a:xfrm>
            <a:prstGeom prst="line">
              <a:avLst/>
            </a:prstGeom>
            <a:ln>
              <a:solidFill>
                <a:srgbClr val="002060"/>
              </a:solidFill>
              <a:prstDash val="dash"/>
            </a:ln>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F708AE86-C163-4365-BD1B-DD4B1B4C461B}"/>
                </a:ext>
              </a:extLst>
            </p:cNvPr>
            <p:cNvCxnSpPr/>
            <p:nvPr/>
          </p:nvCxnSpPr>
          <p:spPr>
            <a:xfrm flipV="1">
              <a:off x="2719499" y="2778262"/>
              <a:ext cx="5217578" cy="1"/>
            </a:xfrm>
            <a:prstGeom prst="line">
              <a:avLst/>
            </a:prstGeom>
            <a:ln>
              <a:solidFill>
                <a:srgbClr val="002060"/>
              </a:solidFill>
              <a:prstDash val="dash"/>
            </a:ln>
          </p:spPr>
          <p:style>
            <a:lnRef idx="3">
              <a:schemeClr val="accent3"/>
            </a:lnRef>
            <a:fillRef idx="0">
              <a:schemeClr val="accent3"/>
            </a:fillRef>
            <a:effectRef idx="2">
              <a:schemeClr val="accent3"/>
            </a:effectRef>
            <a:fontRef idx="minor">
              <a:schemeClr val="tx1"/>
            </a:fontRef>
          </p:style>
        </p:cxnSp>
        <p:sp>
          <p:nvSpPr>
            <p:cNvPr id="21" name="TextBox 20">
              <a:extLst>
                <a:ext uri="{FF2B5EF4-FFF2-40B4-BE49-F238E27FC236}">
                  <a16:creationId xmlns:a16="http://schemas.microsoft.com/office/drawing/2014/main" id="{C5A8956A-E3F8-43EE-9376-25EB2747E797}"/>
                </a:ext>
              </a:extLst>
            </p:cNvPr>
            <p:cNvSpPr txBox="1"/>
            <p:nvPr/>
          </p:nvSpPr>
          <p:spPr>
            <a:xfrm>
              <a:off x="2323122" y="2129456"/>
              <a:ext cx="532518"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87,5</a:t>
              </a:r>
              <a:endParaRPr lang="id-ID" sz="1400"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3616142-F4A1-44CB-914F-30A78ED34C2E}"/>
                </a:ext>
              </a:extLst>
            </p:cNvPr>
            <p:cNvSpPr txBox="1"/>
            <p:nvPr/>
          </p:nvSpPr>
          <p:spPr>
            <a:xfrm>
              <a:off x="2241393" y="1377347"/>
              <a:ext cx="618567"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1</a:t>
              </a:r>
              <a:r>
                <a:rPr lang="en-US" sz="1400" dirty="0">
                  <a:solidFill>
                    <a:srgbClr val="002060"/>
                  </a:solidFill>
                  <a:latin typeface="Arial" panose="020B0604020202020204" pitchFamily="34" charset="0"/>
                  <a:cs typeface="Arial" panose="020B0604020202020204" pitchFamily="34" charset="0"/>
                </a:rPr>
                <a:t>12,5</a:t>
              </a:r>
              <a:endParaRPr lang="id-ID" sz="1400" dirty="0">
                <a:solidFill>
                  <a:srgbClr val="002060"/>
                </a:solidFill>
                <a:latin typeface="Arial" panose="020B0604020202020204" pitchFamily="34" charset="0"/>
                <a:cs typeface="Arial" panose="020B0604020202020204" pitchFamily="34" charset="0"/>
              </a:endParaRPr>
            </a:p>
          </p:txBody>
        </p:sp>
        <p:sp>
          <p:nvSpPr>
            <p:cNvPr id="23" name="Freeform 23">
              <a:extLst>
                <a:ext uri="{FF2B5EF4-FFF2-40B4-BE49-F238E27FC236}">
                  <a16:creationId xmlns:a16="http://schemas.microsoft.com/office/drawing/2014/main" id="{2D0E87D1-6549-4210-A7F3-84103C605FA0}"/>
                </a:ext>
              </a:extLst>
            </p:cNvPr>
            <p:cNvSpPr/>
            <p:nvPr/>
          </p:nvSpPr>
          <p:spPr>
            <a:xfrm>
              <a:off x="2847833" y="1041420"/>
              <a:ext cx="4558352" cy="1719044"/>
            </a:xfrm>
            <a:custGeom>
              <a:avLst/>
              <a:gdLst>
                <a:gd name="connsiteX0" fmla="*/ 0 w 4558352"/>
                <a:gd name="connsiteY0" fmla="*/ 845577 h 1719044"/>
                <a:gd name="connsiteX1" fmla="*/ 859809 w 4558352"/>
                <a:gd name="connsiteY1" fmla="*/ 40360 h 1719044"/>
                <a:gd name="connsiteX2" fmla="*/ 2129051 w 4558352"/>
                <a:gd name="connsiteY2" fmla="*/ 1719034 h 1719044"/>
                <a:gd name="connsiteX3" fmla="*/ 3630304 w 4558352"/>
                <a:gd name="connsiteY3" fmla="*/ 13064 h 1719044"/>
                <a:gd name="connsiteX4" fmla="*/ 4544704 w 4558352"/>
                <a:gd name="connsiteY4" fmla="*/ 886521 h 1719044"/>
                <a:gd name="connsiteX5" fmla="*/ 4544704 w 4558352"/>
                <a:gd name="connsiteY5" fmla="*/ 886521 h 1719044"/>
                <a:gd name="connsiteX6" fmla="*/ 4558352 w 4558352"/>
                <a:gd name="connsiteY6" fmla="*/ 900169 h 1719044"/>
                <a:gd name="connsiteX7" fmla="*/ 4558352 w 4558352"/>
                <a:gd name="connsiteY7" fmla="*/ 900169 h 171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8352" h="1719044">
                  <a:moveTo>
                    <a:pt x="0" y="845577"/>
                  </a:moveTo>
                  <a:cubicBezTo>
                    <a:pt x="252483" y="370180"/>
                    <a:pt x="504967" y="-105216"/>
                    <a:pt x="859809" y="40360"/>
                  </a:cubicBezTo>
                  <a:cubicBezTo>
                    <a:pt x="1214651" y="185936"/>
                    <a:pt x="1667302" y="1723583"/>
                    <a:pt x="2129051" y="1719034"/>
                  </a:cubicBezTo>
                  <a:cubicBezTo>
                    <a:pt x="2590800" y="1714485"/>
                    <a:pt x="3227695" y="151816"/>
                    <a:pt x="3630304" y="13064"/>
                  </a:cubicBezTo>
                  <a:cubicBezTo>
                    <a:pt x="4032913" y="-125688"/>
                    <a:pt x="4544704" y="886521"/>
                    <a:pt x="4544704" y="886521"/>
                  </a:cubicBezTo>
                  <a:lnTo>
                    <a:pt x="4544704" y="886521"/>
                  </a:lnTo>
                  <a:lnTo>
                    <a:pt x="4558352" y="900169"/>
                  </a:lnTo>
                  <a:lnTo>
                    <a:pt x="4558352" y="9001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4" name="Straight Connector 23">
              <a:extLst>
                <a:ext uri="{FF2B5EF4-FFF2-40B4-BE49-F238E27FC236}">
                  <a16:creationId xmlns:a16="http://schemas.microsoft.com/office/drawing/2014/main" id="{661A6BF7-9B11-4A61-947F-29766F882324}"/>
                </a:ext>
              </a:extLst>
            </p:cNvPr>
            <p:cNvCxnSpPr/>
            <p:nvPr/>
          </p:nvCxnSpPr>
          <p:spPr>
            <a:xfrm flipV="1">
              <a:off x="2723334" y="3606776"/>
              <a:ext cx="5217578" cy="1"/>
            </a:xfrm>
            <a:prstGeom prst="line">
              <a:avLst/>
            </a:prstGeom>
            <a:ln>
              <a:solidFill>
                <a:srgbClr val="FF0000"/>
              </a:solidFill>
              <a:prstDash val="dash"/>
            </a:ln>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13662718-D565-41B1-AF70-0ED151E18E51}"/>
                </a:ext>
              </a:extLst>
            </p:cNvPr>
            <p:cNvCxnSpPr/>
            <p:nvPr/>
          </p:nvCxnSpPr>
          <p:spPr>
            <a:xfrm flipV="1">
              <a:off x="2787739" y="2298525"/>
              <a:ext cx="5217578" cy="1"/>
            </a:xfrm>
            <a:prstGeom prst="line">
              <a:avLst/>
            </a:prstGeom>
            <a:ln w="25400">
              <a:solidFill>
                <a:srgbClr val="0070C0"/>
              </a:solidFill>
              <a:prstDash val="sysDash"/>
            </a:ln>
          </p:spPr>
          <p:style>
            <a:lnRef idx="3">
              <a:schemeClr val="accent3"/>
            </a:lnRef>
            <a:fillRef idx="0">
              <a:schemeClr val="accent3"/>
            </a:fillRef>
            <a:effectRef idx="2">
              <a:schemeClr val="accent3"/>
            </a:effectRef>
            <a:fontRef idx="minor">
              <a:schemeClr val="tx1"/>
            </a:fontRef>
          </p:style>
        </p:cxnSp>
        <p:cxnSp>
          <p:nvCxnSpPr>
            <p:cNvPr id="26" name="Straight Connector 25">
              <a:extLst>
                <a:ext uri="{FF2B5EF4-FFF2-40B4-BE49-F238E27FC236}">
                  <a16:creationId xmlns:a16="http://schemas.microsoft.com/office/drawing/2014/main" id="{6EC1D232-1A4B-4097-81D5-2E3880A82FF0}"/>
                </a:ext>
              </a:extLst>
            </p:cNvPr>
            <p:cNvCxnSpPr/>
            <p:nvPr/>
          </p:nvCxnSpPr>
          <p:spPr>
            <a:xfrm flipV="1">
              <a:off x="2783632" y="1504897"/>
              <a:ext cx="5217578" cy="1"/>
            </a:xfrm>
            <a:prstGeom prst="line">
              <a:avLst/>
            </a:prstGeom>
            <a:ln w="25400">
              <a:solidFill>
                <a:srgbClr val="0070C0"/>
              </a:solidFill>
              <a:prstDash val="sysDash"/>
            </a:ln>
          </p:spPr>
          <p:style>
            <a:lnRef idx="3">
              <a:schemeClr val="accent3"/>
            </a:lnRef>
            <a:fillRef idx="0">
              <a:schemeClr val="accent3"/>
            </a:fillRef>
            <a:effectRef idx="2">
              <a:schemeClr val="accent3"/>
            </a:effectRef>
            <a:fontRef idx="minor">
              <a:schemeClr val="tx1"/>
            </a:fontRef>
          </p:style>
        </p:cxnSp>
        <p:sp>
          <p:nvSpPr>
            <p:cNvPr id="27" name="Rectangle 26">
              <a:extLst>
                <a:ext uri="{FF2B5EF4-FFF2-40B4-BE49-F238E27FC236}">
                  <a16:creationId xmlns:a16="http://schemas.microsoft.com/office/drawing/2014/main" id="{389A5592-6022-4937-93AF-8B20282AF6F2}"/>
                </a:ext>
              </a:extLst>
            </p:cNvPr>
            <p:cNvSpPr/>
            <p:nvPr/>
          </p:nvSpPr>
          <p:spPr>
            <a:xfrm>
              <a:off x="2783633" y="2847698"/>
              <a:ext cx="5213471" cy="71059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7">
              <a:extLst>
                <a:ext uri="{FF2B5EF4-FFF2-40B4-BE49-F238E27FC236}">
                  <a16:creationId xmlns:a16="http://schemas.microsoft.com/office/drawing/2014/main" id="{105542B2-A257-4319-AE97-ACF7DB2F5CA9}"/>
                </a:ext>
              </a:extLst>
            </p:cNvPr>
            <p:cNvSpPr/>
            <p:nvPr/>
          </p:nvSpPr>
          <p:spPr>
            <a:xfrm>
              <a:off x="2783633" y="3665136"/>
              <a:ext cx="5213471" cy="15978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Freeform 27">
              <a:extLst>
                <a:ext uri="{FF2B5EF4-FFF2-40B4-BE49-F238E27FC236}">
                  <a16:creationId xmlns:a16="http://schemas.microsoft.com/office/drawing/2014/main" id="{012F9DEA-3B0C-49D6-800E-79CB129249DC}"/>
                </a:ext>
              </a:extLst>
            </p:cNvPr>
            <p:cNvSpPr/>
            <p:nvPr/>
          </p:nvSpPr>
          <p:spPr>
            <a:xfrm>
              <a:off x="4758520" y="2705863"/>
              <a:ext cx="3138985" cy="2538700"/>
            </a:xfrm>
            <a:custGeom>
              <a:avLst/>
              <a:gdLst>
                <a:gd name="connsiteX0" fmla="*/ 0 w 3138985"/>
                <a:gd name="connsiteY0" fmla="*/ 0 h 2538700"/>
                <a:gd name="connsiteX1" fmla="*/ 1637732 w 3138985"/>
                <a:gd name="connsiteY1" fmla="*/ 2524836 h 2538700"/>
                <a:gd name="connsiteX2" fmla="*/ 3125338 w 3138985"/>
                <a:gd name="connsiteY2" fmla="*/ 1078173 h 2538700"/>
                <a:gd name="connsiteX3" fmla="*/ 3125338 w 3138985"/>
                <a:gd name="connsiteY3" fmla="*/ 1078173 h 2538700"/>
                <a:gd name="connsiteX4" fmla="*/ 3138985 w 3138985"/>
                <a:gd name="connsiteY4" fmla="*/ 982639 h 25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985" h="2538700">
                  <a:moveTo>
                    <a:pt x="0" y="0"/>
                  </a:moveTo>
                  <a:cubicBezTo>
                    <a:pt x="558421" y="1172570"/>
                    <a:pt x="1116842" y="2345141"/>
                    <a:pt x="1637732" y="2524836"/>
                  </a:cubicBezTo>
                  <a:cubicBezTo>
                    <a:pt x="2158622" y="2704531"/>
                    <a:pt x="3125338" y="1078173"/>
                    <a:pt x="3125338" y="1078173"/>
                  </a:cubicBezTo>
                  <a:lnTo>
                    <a:pt x="3125338" y="1078173"/>
                  </a:lnTo>
                  <a:lnTo>
                    <a:pt x="3138985" y="982639"/>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Freeform 64">
              <a:extLst>
                <a:ext uri="{FF2B5EF4-FFF2-40B4-BE49-F238E27FC236}">
                  <a16:creationId xmlns:a16="http://schemas.microsoft.com/office/drawing/2014/main" id="{5EA3A7D7-19A9-4D8E-8343-34479FBCB52C}"/>
                </a:ext>
              </a:extLst>
            </p:cNvPr>
            <p:cNvSpPr/>
            <p:nvPr/>
          </p:nvSpPr>
          <p:spPr>
            <a:xfrm>
              <a:off x="4758520" y="2760454"/>
              <a:ext cx="1515687" cy="819512"/>
            </a:xfrm>
            <a:custGeom>
              <a:avLst/>
              <a:gdLst>
                <a:gd name="connsiteX0" fmla="*/ 0 w 1515687"/>
                <a:gd name="connsiteY0" fmla="*/ 0 h 819512"/>
                <a:gd name="connsiteX1" fmla="*/ 614150 w 1515687"/>
                <a:gd name="connsiteY1" fmla="*/ 818866 h 819512"/>
                <a:gd name="connsiteX2" fmla="*/ 1433015 w 1515687"/>
                <a:gd name="connsiteY2" fmla="*/ 136478 h 819512"/>
                <a:gd name="connsiteX3" fmla="*/ 1487606 w 1515687"/>
                <a:gd name="connsiteY3" fmla="*/ 95535 h 819512"/>
                <a:gd name="connsiteX4" fmla="*/ 1487606 w 1515687"/>
                <a:gd name="connsiteY4" fmla="*/ 95535 h 819512"/>
                <a:gd name="connsiteX5" fmla="*/ 1487606 w 1515687"/>
                <a:gd name="connsiteY5" fmla="*/ 54591 h 81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687" h="819512">
                  <a:moveTo>
                    <a:pt x="0" y="0"/>
                  </a:moveTo>
                  <a:cubicBezTo>
                    <a:pt x="187657" y="398060"/>
                    <a:pt x="375314" y="796120"/>
                    <a:pt x="614150" y="818866"/>
                  </a:cubicBezTo>
                  <a:cubicBezTo>
                    <a:pt x="852986" y="841612"/>
                    <a:pt x="1287439" y="257033"/>
                    <a:pt x="1433015" y="136478"/>
                  </a:cubicBezTo>
                  <a:cubicBezTo>
                    <a:pt x="1578591" y="15923"/>
                    <a:pt x="1487606" y="95535"/>
                    <a:pt x="1487606" y="95535"/>
                  </a:cubicBezTo>
                  <a:lnTo>
                    <a:pt x="1487606" y="95535"/>
                  </a:lnTo>
                  <a:lnTo>
                    <a:pt x="1487606" y="54591"/>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1" name="Straight Arrow Connector 30">
              <a:extLst>
                <a:ext uri="{FF2B5EF4-FFF2-40B4-BE49-F238E27FC236}">
                  <a16:creationId xmlns:a16="http://schemas.microsoft.com/office/drawing/2014/main" id="{A786CF67-A2C5-4294-A815-AFDFFD6ABDFB}"/>
                </a:ext>
              </a:extLst>
            </p:cNvPr>
            <p:cNvCxnSpPr/>
            <p:nvPr/>
          </p:nvCxnSpPr>
          <p:spPr>
            <a:xfrm flipV="1">
              <a:off x="3503712" y="1086496"/>
              <a:ext cx="0" cy="80940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2" name="Straight Arrow Connector 31">
              <a:extLst>
                <a:ext uri="{FF2B5EF4-FFF2-40B4-BE49-F238E27FC236}">
                  <a16:creationId xmlns:a16="http://schemas.microsoft.com/office/drawing/2014/main" id="{19FD7EDE-0C34-4653-8FCC-2BE305E141FD}"/>
                </a:ext>
              </a:extLst>
            </p:cNvPr>
            <p:cNvCxnSpPr/>
            <p:nvPr/>
          </p:nvCxnSpPr>
          <p:spPr>
            <a:xfrm>
              <a:off x="4988584" y="1895901"/>
              <a:ext cx="0" cy="88236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3" name="Straight Arrow Connector 32">
              <a:extLst>
                <a:ext uri="{FF2B5EF4-FFF2-40B4-BE49-F238E27FC236}">
                  <a16:creationId xmlns:a16="http://schemas.microsoft.com/office/drawing/2014/main" id="{074208C1-05F5-41E5-9CF9-5A3C9D771974}"/>
                </a:ext>
              </a:extLst>
            </p:cNvPr>
            <p:cNvCxnSpPr>
              <a:endCxn id="27" idx="2"/>
            </p:cNvCxnSpPr>
            <p:nvPr/>
          </p:nvCxnSpPr>
          <p:spPr>
            <a:xfrm>
              <a:off x="5375920" y="2801040"/>
              <a:ext cx="14448" cy="75725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34" name="Right Brace 33">
              <a:extLst>
                <a:ext uri="{FF2B5EF4-FFF2-40B4-BE49-F238E27FC236}">
                  <a16:creationId xmlns:a16="http://schemas.microsoft.com/office/drawing/2014/main" id="{A2CF9CC7-5187-4F4E-991D-588A744F5787}"/>
                </a:ext>
              </a:extLst>
            </p:cNvPr>
            <p:cNvSpPr/>
            <p:nvPr/>
          </p:nvSpPr>
          <p:spPr>
            <a:xfrm>
              <a:off x="8040217" y="1551132"/>
              <a:ext cx="191059" cy="72009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d-ID"/>
            </a:p>
          </p:txBody>
        </p:sp>
        <p:sp>
          <p:nvSpPr>
            <p:cNvPr id="35" name="TextBox 34">
              <a:extLst>
                <a:ext uri="{FF2B5EF4-FFF2-40B4-BE49-F238E27FC236}">
                  <a16:creationId xmlns:a16="http://schemas.microsoft.com/office/drawing/2014/main" id="{B97467FA-FFA6-4248-9D64-AB78F64BE782}"/>
                </a:ext>
              </a:extLst>
            </p:cNvPr>
            <p:cNvSpPr txBox="1"/>
            <p:nvPr/>
          </p:nvSpPr>
          <p:spPr>
            <a:xfrm>
              <a:off x="8168488" y="1742173"/>
              <a:ext cx="383438"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25</a:t>
              </a:r>
              <a:endParaRPr lang="id-ID" sz="1400" dirty="0">
                <a:solidFill>
                  <a:srgbClr val="002060"/>
                </a:solidFill>
                <a:latin typeface="Arial" panose="020B0604020202020204" pitchFamily="34" charset="0"/>
                <a:cs typeface="Arial" panose="020B0604020202020204" pitchFamily="34" charset="0"/>
              </a:endParaRPr>
            </a:p>
          </p:txBody>
        </p:sp>
        <p:sp>
          <p:nvSpPr>
            <p:cNvPr id="36" name="Right Brace 35">
              <a:extLst>
                <a:ext uri="{FF2B5EF4-FFF2-40B4-BE49-F238E27FC236}">
                  <a16:creationId xmlns:a16="http://schemas.microsoft.com/office/drawing/2014/main" id="{511067A2-E07C-4D80-8838-70BD8A743DBE}"/>
                </a:ext>
              </a:extLst>
            </p:cNvPr>
            <p:cNvSpPr/>
            <p:nvPr/>
          </p:nvSpPr>
          <p:spPr>
            <a:xfrm>
              <a:off x="8042489" y="1014488"/>
              <a:ext cx="188787" cy="4767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d-ID"/>
            </a:p>
          </p:txBody>
        </p:sp>
        <p:sp>
          <p:nvSpPr>
            <p:cNvPr id="37" name="TextBox 36">
              <a:extLst>
                <a:ext uri="{FF2B5EF4-FFF2-40B4-BE49-F238E27FC236}">
                  <a16:creationId xmlns:a16="http://schemas.microsoft.com/office/drawing/2014/main" id="{A2507526-CC7C-42D7-A59A-D2DB517DE66A}"/>
                </a:ext>
              </a:extLst>
            </p:cNvPr>
            <p:cNvSpPr txBox="1"/>
            <p:nvPr/>
          </p:nvSpPr>
          <p:spPr>
            <a:xfrm>
              <a:off x="8170584" y="1117561"/>
              <a:ext cx="53251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1</a:t>
              </a:r>
              <a:r>
                <a:rPr lang="en-US" sz="1400" dirty="0">
                  <a:solidFill>
                    <a:srgbClr val="002060"/>
                  </a:solidFill>
                  <a:latin typeface="Arial" panose="020B0604020202020204" pitchFamily="34" charset="0"/>
                  <a:cs typeface="Arial" panose="020B0604020202020204" pitchFamily="34" charset="0"/>
                </a:rPr>
                <a:t>2,5</a:t>
              </a:r>
              <a:endParaRPr lang="id-ID" sz="1400" dirty="0">
                <a:solidFill>
                  <a:srgbClr val="002060"/>
                </a:solidFill>
                <a:latin typeface="Arial" panose="020B0604020202020204" pitchFamily="34" charset="0"/>
                <a:cs typeface="Arial" panose="020B0604020202020204" pitchFamily="34" charset="0"/>
              </a:endParaRPr>
            </a:p>
          </p:txBody>
        </p:sp>
        <p:sp>
          <p:nvSpPr>
            <p:cNvPr id="38" name="Right Brace 37">
              <a:extLst>
                <a:ext uri="{FF2B5EF4-FFF2-40B4-BE49-F238E27FC236}">
                  <a16:creationId xmlns:a16="http://schemas.microsoft.com/office/drawing/2014/main" id="{9405F976-86DA-4C41-8739-AC3DC6D4849B}"/>
                </a:ext>
              </a:extLst>
            </p:cNvPr>
            <p:cNvSpPr/>
            <p:nvPr/>
          </p:nvSpPr>
          <p:spPr>
            <a:xfrm>
              <a:off x="8032739" y="2293216"/>
              <a:ext cx="188787" cy="4767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d-ID"/>
            </a:p>
          </p:txBody>
        </p:sp>
        <p:sp>
          <p:nvSpPr>
            <p:cNvPr id="39" name="TextBox 38">
              <a:extLst>
                <a:ext uri="{FF2B5EF4-FFF2-40B4-BE49-F238E27FC236}">
                  <a16:creationId xmlns:a16="http://schemas.microsoft.com/office/drawing/2014/main" id="{D7EA871D-3550-4675-A8BC-6D4AA134A054}"/>
                </a:ext>
              </a:extLst>
            </p:cNvPr>
            <p:cNvSpPr txBox="1"/>
            <p:nvPr/>
          </p:nvSpPr>
          <p:spPr>
            <a:xfrm>
              <a:off x="8160834" y="2396289"/>
              <a:ext cx="53251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1</a:t>
              </a:r>
              <a:r>
                <a:rPr lang="en-US" sz="1400" dirty="0">
                  <a:solidFill>
                    <a:srgbClr val="002060"/>
                  </a:solidFill>
                  <a:latin typeface="Arial" panose="020B0604020202020204" pitchFamily="34" charset="0"/>
                  <a:cs typeface="Arial" panose="020B0604020202020204" pitchFamily="34" charset="0"/>
                </a:rPr>
                <a:t>2,5</a:t>
              </a:r>
              <a:endParaRPr lang="id-ID" sz="1400" dirty="0">
                <a:solidFill>
                  <a:srgbClr val="002060"/>
                </a:solidFill>
                <a:latin typeface="Arial" panose="020B0604020202020204" pitchFamily="34" charset="0"/>
                <a:cs typeface="Arial" panose="020B0604020202020204" pitchFamily="34" charset="0"/>
              </a:endParaRPr>
            </a:p>
          </p:txBody>
        </p:sp>
        <p:sp>
          <p:nvSpPr>
            <p:cNvPr id="40" name="Right Brace 39">
              <a:extLst>
                <a:ext uri="{FF2B5EF4-FFF2-40B4-BE49-F238E27FC236}">
                  <a16:creationId xmlns:a16="http://schemas.microsoft.com/office/drawing/2014/main" id="{C8A240DD-664A-4C11-8F95-680703A694C6}"/>
                </a:ext>
              </a:extLst>
            </p:cNvPr>
            <p:cNvSpPr/>
            <p:nvPr/>
          </p:nvSpPr>
          <p:spPr>
            <a:xfrm>
              <a:off x="8040217" y="2841968"/>
              <a:ext cx="191059" cy="72009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d-ID"/>
            </a:p>
          </p:txBody>
        </p:sp>
        <p:sp>
          <p:nvSpPr>
            <p:cNvPr id="41" name="TextBox 40">
              <a:extLst>
                <a:ext uri="{FF2B5EF4-FFF2-40B4-BE49-F238E27FC236}">
                  <a16:creationId xmlns:a16="http://schemas.microsoft.com/office/drawing/2014/main" id="{5E1D1D04-0E2D-4038-9DF2-FD12A2991FF4}"/>
                </a:ext>
              </a:extLst>
            </p:cNvPr>
            <p:cNvSpPr txBox="1"/>
            <p:nvPr/>
          </p:nvSpPr>
          <p:spPr>
            <a:xfrm>
              <a:off x="8168488" y="3033009"/>
              <a:ext cx="38343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2</a:t>
              </a:r>
              <a:r>
                <a:rPr lang="en-US" sz="1400" dirty="0">
                  <a:solidFill>
                    <a:srgbClr val="002060"/>
                  </a:solidFill>
                  <a:latin typeface="Arial" panose="020B0604020202020204" pitchFamily="34" charset="0"/>
                  <a:cs typeface="Arial" panose="020B0604020202020204" pitchFamily="34" charset="0"/>
                </a:rPr>
                <a:t>5</a:t>
              </a:r>
              <a:endParaRPr lang="id-ID" sz="1400" dirty="0">
                <a:solidFill>
                  <a:srgbClr val="002060"/>
                </a:solidFill>
                <a:latin typeface="Arial" panose="020B0604020202020204" pitchFamily="34" charset="0"/>
                <a:cs typeface="Arial" panose="020B0604020202020204" pitchFamily="34" charset="0"/>
              </a:endParaRPr>
            </a:p>
          </p:txBody>
        </p:sp>
        <p:sp>
          <p:nvSpPr>
            <p:cNvPr id="42" name="Right Brace 41">
              <a:extLst>
                <a:ext uri="{FF2B5EF4-FFF2-40B4-BE49-F238E27FC236}">
                  <a16:creationId xmlns:a16="http://schemas.microsoft.com/office/drawing/2014/main" id="{BBF627D2-CFA8-475C-8930-D73969F43D31}"/>
                </a:ext>
              </a:extLst>
            </p:cNvPr>
            <p:cNvSpPr/>
            <p:nvPr/>
          </p:nvSpPr>
          <p:spPr>
            <a:xfrm>
              <a:off x="8040217" y="3620408"/>
              <a:ext cx="181309" cy="164255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d-ID"/>
            </a:p>
          </p:txBody>
        </p:sp>
        <p:sp>
          <p:nvSpPr>
            <p:cNvPr id="43" name="TextBox 42">
              <a:extLst>
                <a:ext uri="{FF2B5EF4-FFF2-40B4-BE49-F238E27FC236}">
                  <a16:creationId xmlns:a16="http://schemas.microsoft.com/office/drawing/2014/main" id="{E4A4B553-C11A-4357-B475-E08AFFA3BDEC}"/>
                </a:ext>
              </a:extLst>
            </p:cNvPr>
            <p:cNvSpPr txBox="1"/>
            <p:nvPr/>
          </p:nvSpPr>
          <p:spPr>
            <a:xfrm>
              <a:off x="8168488" y="4279816"/>
              <a:ext cx="38343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50</a:t>
              </a:r>
            </a:p>
          </p:txBody>
        </p:sp>
        <p:sp>
          <p:nvSpPr>
            <p:cNvPr id="44" name="TextBox 43">
              <a:extLst>
                <a:ext uri="{FF2B5EF4-FFF2-40B4-BE49-F238E27FC236}">
                  <a16:creationId xmlns:a16="http://schemas.microsoft.com/office/drawing/2014/main" id="{88088E12-B2A4-4238-840E-C68822D0E3CE}"/>
                </a:ext>
              </a:extLst>
            </p:cNvPr>
            <p:cNvSpPr txBox="1"/>
            <p:nvPr/>
          </p:nvSpPr>
          <p:spPr>
            <a:xfrm>
              <a:off x="5370393" y="3037015"/>
              <a:ext cx="159171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2</a:t>
              </a:r>
              <a:r>
                <a:rPr lang="en-US" sz="1400" dirty="0">
                  <a:solidFill>
                    <a:srgbClr val="002060"/>
                  </a:solidFill>
                  <a:latin typeface="Arial" panose="020B0604020202020204" pitchFamily="34" charset="0"/>
                  <a:cs typeface="Arial" panose="020B0604020202020204" pitchFamily="34" charset="0"/>
                </a:rPr>
                <a:t>5</a:t>
              </a:r>
              <a:r>
                <a:rPr lang="id-ID" sz="1400" dirty="0">
                  <a:solidFill>
                    <a:srgbClr val="002060"/>
                  </a:solidFill>
                  <a:latin typeface="Arial" panose="020B0604020202020204" pitchFamily="34" charset="0"/>
                  <a:cs typeface="Arial" panose="020B0604020202020204" pitchFamily="34" charset="0"/>
                </a:rPr>
                <a:t> - </a:t>
              </a:r>
              <a:r>
                <a:rPr lang="ru-RU" sz="1400" dirty="0">
                  <a:solidFill>
                    <a:srgbClr val="002060"/>
                  </a:solidFill>
                  <a:latin typeface="Arial" panose="020B0604020202020204" pitchFamily="34" charset="0"/>
                  <a:cs typeface="Arial" panose="020B0604020202020204" pitchFamily="34" charset="0"/>
                </a:rPr>
                <a:t>Неожиданно</a:t>
              </a:r>
              <a:endParaRPr lang="id-ID" sz="1400" i="1" dirty="0">
                <a:solidFill>
                  <a:srgbClr val="00206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F067D466-A722-4197-81BA-EA347C87D2B3}"/>
                </a:ext>
              </a:extLst>
            </p:cNvPr>
            <p:cNvSpPr txBox="1"/>
            <p:nvPr/>
          </p:nvSpPr>
          <p:spPr>
            <a:xfrm>
              <a:off x="6477529" y="3886000"/>
              <a:ext cx="1586140" cy="523220"/>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50 – </a:t>
              </a:r>
              <a:r>
                <a:rPr lang="ru-RU" sz="1400" dirty="0">
                  <a:solidFill>
                    <a:srgbClr val="002060"/>
                  </a:solidFill>
                  <a:latin typeface="Arial" panose="020B0604020202020204" pitchFamily="34" charset="0"/>
                  <a:cs typeface="Arial" panose="020B0604020202020204" pitchFamily="34" charset="0"/>
                </a:rPr>
                <a:t>Наихудший </a:t>
              </a:r>
            </a:p>
            <a:p>
              <a:r>
                <a:rPr lang="ru-RU" sz="1400" dirty="0">
                  <a:solidFill>
                    <a:srgbClr val="002060"/>
                  </a:solidFill>
                  <a:latin typeface="Arial" panose="020B0604020202020204" pitchFamily="34" charset="0"/>
                  <a:cs typeface="Arial" panose="020B0604020202020204" pitchFamily="34" charset="0"/>
                </a:rPr>
                <a:t>сценарий</a:t>
              </a:r>
              <a:endParaRPr lang="id-ID" sz="1400" i="1" dirty="0">
                <a:solidFill>
                  <a:srgbClr val="00206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356FB31C-230E-4E60-B676-77CFF5DB6E83}"/>
                </a:ext>
              </a:extLst>
            </p:cNvPr>
            <p:cNvSpPr txBox="1"/>
            <p:nvPr/>
          </p:nvSpPr>
          <p:spPr>
            <a:xfrm>
              <a:off x="4982473" y="2218880"/>
              <a:ext cx="1428596"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30 - </a:t>
              </a:r>
              <a:r>
                <a:rPr lang="ru-RU" sz="1400" dirty="0">
                  <a:solidFill>
                    <a:srgbClr val="002060"/>
                  </a:solidFill>
                  <a:latin typeface="Arial" panose="020B0604020202020204" pitchFamily="34" charset="0"/>
                  <a:cs typeface="Arial" panose="020B0604020202020204" pitchFamily="34" charset="0"/>
                </a:rPr>
                <a:t>Ожидаемо</a:t>
              </a:r>
              <a:endParaRPr lang="id-ID" sz="1400" i="1" dirty="0">
                <a:solidFill>
                  <a:srgbClr val="00206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98588B13-1634-4C55-9EC1-0E37D8465BC8}"/>
                </a:ext>
              </a:extLst>
            </p:cNvPr>
            <p:cNvSpPr txBox="1"/>
            <p:nvPr/>
          </p:nvSpPr>
          <p:spPr>
            <a:xfrm>
              <a:off x="3466537" y="1216865"/>
              <a:ext cx="1428596"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32 - </a:t>
              </a:r>
              <a:r>
                <a:rPr lang="ru-RU" sz="1400" dirty="0">
                  <a:solidFill>
                    <a:srgbClr val="002060"/>
                  </a:solidFill>
                  <a:latin typeface="Arial" panose="020B0604020202020204" pitchFamily="34" charset="0"/>
                  <a:cs typeface="Arial" panose="020B0604020202020204" pitchFamily="34" charset="0"/>
                </a:rPr>
                <a:t>Ожидаемо</a:t>
              </a:r>
              <a:endParaRPr lang="id-ID" sz="1400" i="1" dirty="0">
                <a:solidFill>
                  <a:srgbClr val="002060"/>
                </a:solidFill>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AA50DB60-4320-4C80-BCAA-EDA930142D46}"/>
                </a:ext>
              </a:extLst>
            </p:cNvPr>
            <p:cNvCxnSpPr/>
            <p:nvPr/>
          </p:nvCxnSpPr>
          <p:spPr>
            <a:xfrm flipV="1">
              <a:off x="2783632" y="4399937"/>
              <a:ext cx="5217578" cy="1"/>
            </a:xfrm>
            <a:prstGeom prst="line">
              <a:avLst/>
            </a:prstGeom>
            <a:ln>
              <a:solidFill>
                <a:srgbClr val="FF6600"/>
              </a:solidFill>
            </a:ln>
          </p:spPr>
          <p:style>
            <a:lnRef idx="3">
              <a:schemeClr val="accent3"/>
            </a:lnRef>
            <a:fillRef idx="0">
              <a:schemeClr val="accent3"/>
            </a:fillRef>
            <a:effectRef idx="2">
              <a:schemeClr val="accent3"/>
            </a:effectRef>
            <a:fontRef idx="minor">
              <a:schemeClr val="tx1"/>
            </a:fontRef>
          </p:style>
        </p:cxnSp>
        <p:cxnSp>
          <p:nvCxnSpPr>
            <p:cNvPr id="49" name="Straight Arrow Connector 48">
              <a:extLst>
                <a:ext uri="{FF2B5EF4-FFF2-40B4-BE49-F238E27FC236}">
                  <a16:creationId xmlns:a16="http://schemas.microsoft.com/office/drawing/2014/main" id="{FD01FC38-9179-4005-B880-30E397CCD329}"/>
                </a:ext>
              </a:extLst>
            </p:cNvPr>
            <p:cNvCxnSpPr/>
            <p:nvPr/>
          </p:nvCxnSpPr>
          <p:spPr>
            <a:xfrm>
              <a:off x="6456040" y="3665136"/>
              <a:ext cx="0" cy="145380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50" name="TextBox 49">
              <a:extLst>
                <a:ext uri="{FF2B5EF4-FFF2-40B4-BE49-F238E27FC236}">
                  <a16:creationId xmlns:a16="http://schemas.microsoft.com/office/drawing/2014/main" id="{CA6E77F5-4B2E-46C2-913A-73759843105D}"/>
                </a:ext>
              </a:extLst>
            </p:cNvPr>
            <p:cNvSpPr txBox="1"/>
            <p:nvPr/>
          </p:nvSpPr>
          <p:spPr>
            <a:xfrm>
              <a:off x="8186995" y="4559485"/>
              <a:ext cx="2411686"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2 </a:t>
              </a:r>
              <a:r>
                <a:rPr lang="ru-RU" sz="1400" dirty="0">
                  <a:solidFill>
                    <a:srgbClr val="002060"/>
                  </a:solidFill>
                  <a:latin typeface="Arial" panose="020B0604020202020204" pitchFamily="34" charset="0"/>
                  <a:cs typeface="Arial" panose="020B0604020202020204" pitchFamily="34" charset="0"/>
                </a:rPr>
                <a:t>стандартных отклонения</a:t>
              </a:r>
              <a:endParaRPr lang="id-ID" sz="1400" dirty="0">
                <a:solidFill>
                  <a:srgbClr val="00206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095024A-15D6-47B3-84BC-F9281AE4F2C1}"/>
                </a:ext>
              </a:extLst>
            </p:cNvPr>
            <p:cNvSpPr txBox="1"/>
            <p:nvPr/>
          </p:nvSpPr>
          <p:spPr>
            <a:xfrm>
              <a:off x="8152908" y="3287007"/>
              <a:ext cx="2392450"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1 </a:t>
              </a:r>
              <a:r>
                <a:rPr lang="ru-RU" sz="1400" dirty="0">
                  <a:solidFill>
                    <a:srgbClr val="002060"/>
                  </a:solidFill>
                  <a:latin typeface="Arial" panose="020B0604020202020204" pitchFamily="34" charset="0"/>
                  <a:cs typeface="Arial" panose="020B0604020202020204" pitchFamily="34" charset="0"/>
                </a:rPr>
                <a:t>стандартное отклонение</a:t>
              </a:r>
              <a:endParaRPr lang="id-ID" sz="1400" dirty="0">
                <a:solidFill>
                  <a:srgbClr val="00206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9C7CE1F1-14BB-4A81-934D-7297D21B5294}"/>
                </a:ext>
              </a:extLst>
            </p:cNvPr>
            <p:cNvSpPr txBox="1"/>
            <p:nvPr/>
          </p:nvSpPr>
          <p:spPr>
            <a:xfrm>
              <a:off x="8188749" y="2617168"/>
              <a:ext cx="2701060"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0,5 </a:t>
              </a:r>
              <a:r>
                <a:rPr lang="ru-RU" sz="1400" dirty="0">
                  <a:solidFill>
                    <a:srgbClr val="002060"/>
                  </a:solidFill>
                  <a:latin typeface="Arial" panose="020B0604020202020204" pitchFamily="34" charset="0"/>
                  <a:cs typeface="Arial" panose="020B0604020202020204" pitchFamily="34" charset="0"/>
                </a:rPr>
                <a:t>стандартного отклонения</a:t>
              </a:r>
              <a:endParaRPr lang="id-ID" sz="1400" dirty="0">
                <a:solidFill>
                  <a:srgbClr val="002060"/>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C298116A-5061-41BC-87E6-CCEFEE045CCE}"/>
                </a:ext>
              </a:extLst>
            </p:cNvPr>
            <p:cNvSpPr txBox="1"/>
            <p:nvPr/>
          </p:nvSpPr>
          <p:spPr>
            <a:xfrm>
              <a:off x="8145401" y="1944455"/>
              <a:ext cx="2392450"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1 </a:t>
              </a:r>
              <a:r>
                <a:rPr lang="ru-RU" sz="1400" dirty="0">
                  <a:solidFill>
                    <a:srgbClr val="002060"/>
                  </a:solidFill>
                  <a:latin typeface="Arial" panose="020B0604020202020204" pitchFamily="34" charset="0"/>
                  <a:cs typeface="Arial" panose="020B0604020202020204" pitchFamily="34" charset="0"/>
                </a:rPr>
                <a:t>стандартное отклонение</a:t>
              </a:r>
              <a:endParaRPr lang="id-ID" sz="1400" dirty="0">
                <a:solidFill>
                  <a:srgbClr val="00206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678E1360-267E-4ABC-A25E-B872398BCF55}"/>
                </a:ext>
              </a:extLst>
            </p:cNvPr>
            <p:cNvSpPr txBox="1"/>
            <p:nvPr/>
          </p:nvSpPr>
          <p:spPr>
            <a:xfrm>
              <a:off x="8184233" y="1321024"/>
              <a:ext cx="2701060"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0,5 </a:t>
              </a:r>
              <a:r>
                <a:rPr lang="ru-RU" sz="1400" dirty="0">
                  <a:solidFill>
                    <a:srgbClr val="002060"/>
                  </a:solidFill>
                  <a:latin typeface="Arial" panose="020B0604020202020204" pitchFamily="34" charset="0"/>
                  <a:cs typeface="Arial" panose="020B0604020202020204" pitchFamily="34" charset="0"/>
                </a:rPr>
                <a:t>стандартного отклонения</a:t>
              </a:r>
              <a:endParaRPr lang="id-ID" sz="1400" dirty="0">
                <a:solidFill>
                  <a:srgbClr val="002060"/>
                </a:solidFill>
                <a:latin typeface="Arial" panose="020B0604020202020204" pitchFamily="34" charset="0"/>
                <a:cs typeface="Arial" panose="020B0604020202020204" pitchFamily="34" charset="0"/>
              </a:endParaRPr>
            </a:p>
          </p:txBody>
        </p:sp>
      </p:grpSp>
      <p:sp>
        <p:nvSpPr>
          <p:cNvPr id="55" name="Rectangle 54">
            <a:extLst>
              <a:ext uri="{FF2B5EF4-FFF2-40B4-BE49-F238E27FC236}">
                <a16:creationId xmlns:a16="http://schemas.microsoft.com/office/drawing/2014/main" id="{3FA27060-1137-49D8-B1BE-BBB4377060C0}"/>
              </a:ext>
            </a:extLst>
          </p:cNvPr>
          <p:cNvSpPr/>
          <p:nvPr/>
        </p:nvSpPr>
        <p:spPr>
          <a:xfrm>
            <a:off x="121147" y="5930460"/>
            <a:ext cx="8723437" cy="801242"/>
          </a:xfrm>
          <a:prstGeom prst="rect">
            <a:avLst/>
          </a:prstGeom>
          <a:solidFill>
            <a:schemeClr val="lt1">
              <a:alpha val="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just"/>
            <a:r>
              <a:rPr lang="ru-RU" sz="1200" dirty="0">
                <a:latin typeface="Arial Narrow" panose="020B0606020202030204" pitchFamily="34" charset="0"/>
              </a:rPr>
              <a:t>Примечание</a:t>
            </a:r>
            <a:r>
              <a:rPr lang="id-ID" sz="1200" dirty="0">
                <a:latin typeface="Arial Narrow" panose="020B0606020202030204" pitchFamily="34" charset="0"/>
              </a:rPr>
              <a:t>: </a:t>
            </a:r>
          </a:p>
          <a:p>
            <a:pPr marL="285750" indent="-285750" algn="just">
              <a:buFont typeface="Arial" panose="020B0604020202020204" pitchFamily="34" charset="0"/>
              <a:buChar char="•"/>
            </a:pPr>
            <a:r>
              <a:rPr lang="ru-RU" sz="1200" i="1" dirty="0">
                <a:latin typeface="Arial Narrow" panose="020B0606020202030204" pitchFamily="34" charset="0"/>
              </a:rPr>
              <a:t>Данный протокол приведен с поправкой на концепцию управления ошибками прогнозирования (расчеты значений стандартного отклонения)</a:t>
            </a:r>
            <a:r>
              <a:rPr lang="en-US" sz="1200" i="1" dirty="0">
                <a:latin typeface="Arial Narrow" panose="020B0606020202030204" pitchFamily="34" charset="0"/>
              </a:rPr>
              <a:t> </a:t>
            </a:r>
            <a:r>
              <a:rPr lang="ru-RU" sz="1200" i="1" dirty="0">
                <a:latin typeface="Arial Narrow" panose="020B0606020202030204" pitchFamily="34" charset="0"/>
              </a:rPr>
              <a:t>, которые, согласно расчетам прежних периодов, лежат в пределах </a:t>
            </a:r>
            <a:r>
              <a:rPr lang="en-US" sz="1200" i="1" dirty="0">
                <a:latin typeface="Arial Narrow" panose="020B0606020202030204" pitchFamily="34" charset="0"/>
              </a:rPr>
              <a:t>Rp25T.</a:t>
            </a:r>
            <a:endParaRPr lang="id-ID" sz="1200" dirty="0">
              <a:latin typeface="Arial Narrow" panose="020B0606020202030204" pitchFamily="34" charset="0"/>
            </a:endParaRPr>
          </a:p>
        </p:txBody>
      </p:sp>
      <p:graphicFrame>
        <p:nvGraphicFramePr>
          <p:cNvPr id="56" name="Content Placeholder 4">
            <a:extLst>
              <a:ext uri="{FF2B5EF4-FFF2-40B4-BE49-F238E27FC236}">
                <a16:creationId xmlns:a16="http://schemas.microsoft.com/office/drawing/2014/main" id="{0B207441-8FBE-48E9-B090-2FA287A6E6D7}"/>
              </a:ext>
            </a:extLst>
          </p:cNvPr>
          <p:cNvGraphicFramePr>
            <a:graphicFrameLocks/>
          </p:cNvGraphicFramePr>
          <p:nvPr>
            <p:extLst>
              <p:ext uri="{D42A27DB-BD31-4B8C-83A1-F6EECF244321}">
                <p14:modId xmlns:p14="http://schemas.microsoft.com/office/powerpoint/2010/main" val="572376628"/>
              </p:ext>
            </p:extLst>
          </p:nvPr>
        </p:nvGraphicFramePr>
        <p:xfrm>
          <a:off x="9702932" y="1850410"/>
          <a:ext cx="1795683" cy="310327"/>
        </p:xfrm>
        <a:graphic>
          <a:graphicData uri="http://schemas.openxmlformats.org/drawingml/2006/table">
            <a:tbl>
              <a:tblPr firstRow="1" bandRow="1">
                <a:tableStyleId>{10A1B5D5-9B99-4C35-A422-299274C87663}</a:tableStyleId>
              </a:tblPr>
              <a:tblGrid>
                <a:gridCol w="1795683">
                  <a:extLst>
                    <a:ext uri="{9D8B030D-6E8A-4147-A177-3AD203B41FA5}">
                      <a16:colId xmlns:a16="http://schemas.microsoft.com/office/drawing/2014/main" val="20000"/>
                    </a:ext>
                  </a:extLst>
                </a:gridCol>
              </a:tblGrid>
              <a:tr h="310327">
                <a:tc>
                  <a:txBody>
                    <a:bodyPr/>
                    <a:lstStyle/>
                    <a:p>
                      <a:pPr algn="ctr"/>
                      <a:r>
                        <a:rPr lang="ru-RU" sz="1200" dirty="0">
                          <a:latin typeface="Arial Narrow" panose="020B0606020202030204" pitchFamily="34" charset="0"/>
                        </a:rPr>
                        <a:t>Увеличить доходы</a:t>
                      </a:r>
                      <a:endParaRPr lang="id-ID" sz="1200" b="1" dirty="0">
                        <a:solidFill>
                          <a:srgbClr val="002060"/>
                        </a:solidFill>
                        <a:latin typeface="Arial Narrow" panose="020B0606020202030204" pitchFamily="34" charset="0"/>
                      </a:endParaRPr>
                    </a:p>
                  </a:txBody>
                  <a:tcPr anchor="ctr">
                    <a:solidFill>
                      <a:srgbClr val="FFCC00"/>
                    </a:solidFill>
                  </a:tcPr>
                </a:tc>
                <a:extLst>
                  <a:ext uri="{0D108BD9-81ED-4DB2-BD59-A6C34878D82A}">
                    <a16:rowId xmlns:a16="http://schemas.microsoft.com/office/drawing/2014/main" val="10000"/>
                  </a:ext>
                </a:extLst>
              </a:tr>
            </a:tbl>
          </a:graphicData>
        </a:graphic>
      </p:graphicFrame>
      <p:graphicFrame>
        <p:nvGraphicFramePr>
          <p:cNvPr id="57" name="Content Placeholder 4">
            <a:extLst>
              <a:ext uri="{FF2B5EF4-FFF2-40B4-BE49-F238E27FC236}">
                <a16:creationId xmlns:a16="http://schemas.microsoft.com/office/drawing/2014/main" id="{9E5734B0-2818-4404-87CF-D41D66E27AA4}"/>
              </a:ext>
            </a:extLst>
          </p:cNvPr>
          <p:cNvGraphicFramePr>
            <a:graphicFrameLocks/>
          </p:cNvGraphicFramePr>
          <p:nvPr>
            <p:extLst>
              <p:ext uri="{D42A27DB-BD31-4B8C-83A1-F6EECF244321}">
                <p14:modId xmlns:p14="http://schemas.microsoft.com/office/powerpoint/2010/main" val="166640659"/>
              </p:ext>
            </p:extLst>
          </p:nvPr>
        </p:nvGraphicFramePr>
        <p:xfrm>
          <a:off x="9702932" y="2219168"/>
          <a:ext cx="1795683" cy="457200"/>
        </p:xfrm>
        <a:graphic>
          <a:graphicData uri="http://schemas.openxmlformats.org/drawingml/2006/table">
            <a:tbl>
              <a:tblPr firstRow="1" bandRow="1">
                <a:tableStyleId>{10A1B5D5-9B99-4C35-A422-299274C87663}</a:tableStyleId>
              </a:tblPr>
              <a:tblGrid>
                <a:gridCol w="1795683">
                  <a:extLst>
                    <a:ext uri="{9D8B030D-6E8A-4147-A177-3AD203B41FA5}">
                      <a16:colId xmlns:a16="http://schemas.microsoft.com/office/drawing/2014/main" val="20000"/>
                    </a:ext>
                  </a:extLst>
                </a:gridCol>
              </a:tblGrid>
              <a:tr h="297978">
                <a:tc>
                  <a:txBody>
                    <a:bodyPr/>
                    <a:lstStyle/>
                    <a:p>
                      <a:pPr algn="ctr"/>
                      <a:r>
                        <a:rPr lang="ru-RU" sz="1200" dirty="0">
                          <a:latin typeface="Arial Narrow" panose="020B0606020202030204" pitchFamily="34" charset="0"/>
                        </a:rPr>
                        <a:t>Продать валютные остатки</a:t>
                      </a:r>
                      <a:endParaRPr lang="id-ID" sz="1200" b="1" dirty="0">
                        <a:solidFill>
                          <a:srgbClr val="002060"/>
                        </a:solidFill>
                        <a:latin typeface="Arial Narrow" panose="020B0606020202030204" pitchFamily="34" charset="0"/>
                      </a:endParaRPr>
                    </a:p>
                  </a:txBody>
                  <a:tcPr anchor="ctr">
                    <a:solidFill>
                      <a:srgbClr val="FFCC00"/>
                    </a:solidFill>
                  </a:tcPr>
                </a:tc>
                <a:extLst>
                  <a:ext uri="{0D108BD9-81ED-4DB2-BD59-A6C34878D82A}">
                    <a16:rowId xmlns:a16="http://schemas.microsoft.com/office/drawing/2014/main" val="10000"/>
                  </a:ext>
                </a:extLst>
              </a:tr>
            </a:tbl>
          </a:graphicData>
        </a:graphic>
      </p:graphicFrame>
      <p:graphicFrame>
        <p:nvGraphicFramePr>
          <p:cNvPr id="58" name="Content Placeholder 4">
            <a:extLst>
              <a:ext uri="{FF2B5EF4-FFF2-40B4-BE49-F238E27FC236}">
                <a16:creationId xmlns:a16="http://schemas.microsoft.com/office/drawing/2014/main" id="{B6E22BCD-05A3-4104-A607-A378F0E331A1}"/>
              </a:ext>
            </a:extLst>
          </p:cNvPr>
          <p:cNvGraphicFramePr>
            <a:graphicFrameLocks/>
          </p:cNvGraphicFramePr>
          <p:nvPr>
            <p:extLst>
              <p:ext uri="{D42A27DB-BD31-4B8C-83A1-F6EECF244321}">
                <p14:modId xmlns:p14="http://schemas.microsoft.com/office/powerpoint/2010/main" val="3819594286"/>
              </p:ext>
            </p:extLst>
          </p:nvPr>
        </p:nvGraphicFramePr>
        <p:xfrm>
          <a:off x="9702932" y="2717450"/>
          <a:ext cx="1802247" cy="505806"/>
        </p:xfrm>
        <a:graphic>
          <a:graphicData uri="http://schemas.openxmlformats.org/drawingml/2006/table">
            <a:tbl>
              <a:tblPr firstRow="1" bandRow="1">
                <a:tableStyleId>{FABFCF23-3B69-468F-B69F-88F6DE6A72F2}</a:tableStyleId>
              </a:tblPr>
              <a:tblGrid>
                <a:gridCol w="1802247">
                  <a:extLst>
                    <a:ext uri="{9D8B030D-6E8A-4147-A177-3AD203B41FA5}">
                      <a16:colId xmlns:a16="http://schemas.microsoft.com/office/drawing/2014/main" val="20000"/>
                    </a:ext>
                  </a:extLst>
                </a:gridCol>
              </a:tblGrid>
              <a:tr h="505806">
                <a:tc>
                  <a:txBody>
                    <a:bodyPr/>
                    <a:lstStyle/>
                    <a:p>
                      <a:pPr algn="ctr"/>
                      <a:r>
                        <a:rPr lang="ru-RU" sz="1200" b="0" dirty="0">
                          <a:latin typeface="Arial Narrow" panose="020B0606020202030204" pitchFamily="34" charset="0"/>
                        </a:rPr>
                        <a:t>Увеличить объем эмиссии облигаций</a:t>
                      </a:r>
                      <a:endParaRPr lang="id-ID" sz="1200" b="0" dirty="0">
                        <a:solidFill>
                          <a:srgbClr val="002060"/>
                        </a:solidFill>
                        <a:latin typeface="Arial Narrow" panose="020B0606020202030204" pitchFamily="34" charset="0"/>
                      </a:endParaRPr>
                    </a:p>
                  </a:txBody>
                  <a:tcPr anchor="ctr">
                    <a:solidFill>
                      <a:srgbClr val="00B0F0"/>
                    </a:solidFill>
                  </a:tcPr>
                </a:tc>
                <a:extLst>
                  <a:ext uri="{0D108BD9-81ED-4DB2-BD59-A6C34878D82A}">
                    <a16:rowId xmlns:a16="http://schemas.microsoft.com/office/drawing/2014/main" val="10000"/>
                  </a:ext>
                </a:extLst>
              </a:tr>
            </a:tbl>
          </a:graphicData>
        </a:graphic>
      </p:graphicFrame>
      <p:graphicFrame>
        <p:nvGraphicFramePr>
          <p:cNvPr id="59" name="Content Placeholder 4">
            <a:extLst>
              <a:ext uri="{FF2B5EF4-FFF2-40B4-BE49-F238E27FC236}">
                <a16:creationId xmlns:a16="http://schemas.microsoft.com/office/drawing/2014/main" id="{12B4A370-17FA-4F44-BAC4-CADEF3192A41}"/>
              </a:ext>
            </a:extLst>
          </p:cNvPr>
          <p:cNvGraphicFramePr>
            <a:graphicFrameLocks/>
          </p:cNvGraphicFramePr>
          <p:nvPr>
            <p:extLst>
              <p:ext uri="{D42A27DB-BD31-4B8C-83A1-F6EECF244321}">
                <p14:modId xmlns:p14="http://schemas.microsoft.com/office/powerpoint/2010/main" val="3027479227"/>
              </p:ext>
            </p:extLst>
          </p:nvPr>
        </p:nvGraphicFramePr>
        <p:xfrm>
          <a:off x="9702932" y="3319054"/>
          <a:ext cx="1802245" cy="640080"/>
        </p:xfrm>
        <a:graphic>
          <a:graphicData uri="http://schemas.openxmlformats.org/drawingml/2006/table">
            <a:tbl>
              <a:tblPr firstRow="1" bandRow="1">
                <a:tableStyleId>{FABFCF23-3B69-468F-B69F-88F6DE6A72F2}</a:tableStyleId>
              </a:tblPr>
              <a:tblGrid>
                <a:gridCol w="1802245">
                  <a:extLst>
                    <a:ext uri="{9D8B030D-6E8A-4147-A177-3AD203B41FA5}">
                      <a16:colId xmlns:a16="http://schemas.microsoft.com/office/drawing/2014/main" val="20000"/>
                    </a:ext>
                  </a:extLst>
                </a:gridCol>
              </a:tblGrid>
              <a:tr h="488954">
                <a:tc>
                  <a:txBody>
                    <a:bodyPr/>
                    <a:lstStyle/>
                    <a:p>
                      <a:pPr algn="ctr"/>
                      <a:r>
                        <a:rPr lang="ru-RU" sz="1200" b="0" dirty="0">
                          <a:latin typeface="Arial Narrow" panose="020B0606020202030204" pitchFamily="34" charset="0"/>
                        </a:rPr>
                        <a:t>Отложить второстепенные</a:t>
                      </a:r>
                      <a:r>
                        <a:rPr lang="ru-RU" sz="1200" b="0" baseline="0" dirty="0">
                          <a:latin typeface="Arial Narrow" panose="020B0606020202030204" pitchFamily="34" charset="0"/>
                        </a:rPr>
                        <a:t> расходы или отказаться от них</a:t>
                      </a:r>
                      <a:endParaRPr lang="id-ID" sz="1200" b="0" dirty="0">
                        <a:solidFill>
                          <a:srgbClr val="002060"/>
                        </a:solidFill>
                        <a:latin typeface="Arial Narrow" panose="020B0606020202030204" pitchFamily="34" charset="0"/>
                      </a:endParaRPr>
                    </a:p>
                  </a:txBody>
                  <a:tcPr anchor="ctr">
                    <a:solidFill>
                      <a:srgbClr val="00B0F0"/>
                    </a:solidFill>
                  </a:tcPr>
                </a:tc>
                <a:extLst>
                  <a:ext uri="{0D108BD9-81ED-4DB2-BD59-A6C34878D82A}">
                    <a16:rowId xmlns:a16="http://schemas.microsoft.com/office/drawing/2014/main" val="10000"/>
                  </a:ext>
                </a:extLst>
              </a:tr>
            </a:tbl>
          </a:graphicData>
        </a:graphic>
      </p:graphicFrame>
      <p:graphicFrame>
        <p:nvGraphicFramePr>
          <p:cNvPr id="60" name="Content Placeholder 4">
            <a:extLst>
              <a:ext uri="{FF2B5EF4-FFF2-40B4-BE49-F238E27FC236}">
                <a16:creationId xmlns:a16="http://schemas.microsoft.com/office/drawing/2014/main" id="{83850915-4690-470D-A38B-10091D8DE740}"/>
              </a:ext>
            </a:extLst>
          </p:cNvPr>
          <p:cNvGraphicFramePr>
            <a:graphicFrameLocks/>
          </p:cNvGraphicFramePr>
          <p:nvPr>
            <p:extLst>
              <p:ext uri="{D42A27DB-BD31-4B8C-83A1-F6EECF244321}">
                <p14:modId xmlns:p14="http://schemas.microsoft.com/office/powerpoint/2010/main" val="3115685413"/>
              </p:ext>
            </p:extLst>
          </p:nvPr>
        </p:nvGraphicFramePr>
        <p:xfrm>
          <a:off x="9702932" y="4045184"/>
          <a:ext cx="1795681" cy="488738"/>
        </p:xfrm>
        <a:graphic>
          <a:graphicData uri="http://schemas.openxmlformats.org/drawingml/2006/table">
            <a:tbl>
              <a:tblPr firstRow="1" bandRow="1">
                <a:tableStyleId>{F2DE63D5-997A-4646-A377-4702673A728D}</a:tableStyleId>
              </a:tblPr>
              <a:tblGrid>
                <a:gridCol w="1795681">
                  <a:extLst>
                    <a:ext uri="{9D8B030D-6E8A-4147-A177-3AD203B41FA5}">
                      <a16:colId xmlns:a16="http://schemas.microsoft.com/office/drawing/2014/main" val="20000"/>
                    </a:ext>
                  </a:extLst>
                </a:gridCol>
              </a:tblGrid>
              <a:tr h="488738">
                <a:tc>
                  <a:txBody>
                    <a:bodyPr/>
                    <a:lstStyle/>
                    <a:p>
                      <a:pPr algn="ctr"/>
                      <a:r>
                        <a:rPr lang="ru-RU" sz="1200" b="0" dirty="0">
                          <a:latin typeface="Arial Narrow" panose="020B0606020202030204" pitchFamily="34" charset="0"/>
                        </a:rPr>
                        <a:t>Увеличить размер дефицита бюджета</a:t>
                      </a:r>
                      <a:endParaRPr lang="id-ID" sz="1200" b="0" dirty="0">
                        <a:solidFill>
                          <a:srgbClr val="002060"/>
                        </a:solidFill>
                        <a:latin typeface="Arial Narrow" panose="020B0606020202030204" pitchFamily="34" charset="0"/>
                      </a:endParaRPr>
                    </a:p>
                  </a:txBody>
                  <a:tcPr anchor="ctr"/>
                </a:tc>
                <a:extLst>
                  <a:ext uri="{0D108BD9-81ED-4DB2-BD59-A6C34878D82A}">
                    <a16:rowId xmlns:a16="http://schemas.microsoft.com/office/drawing/2014/main" val="10000"/>
                  </a:ext>
                </a:extLst>
              </a:tr>
            </a:tbl>
          </a:graphicData>
        </a:graphic>
      </p:graphicFrame>
      <p:graphicFrame>
        <p:nvGraphicFramePr>
          <p:cNvPr id="61" name="Content Placeholder 4">
            <a:extLst>
              <a:ext uri="{FF2B5EF4-FFF2-40B4-BE49-F238E27FC236}">
                <a16:creationId xmlns:a16="http://schemas.microsoft.com/office/drawing/2014/main" id="{B59CD4BB-5E02-4DE9-A904-61F6B955E190}"/>
              </a:ext>
            </a:extLst>
          </p:cNvPr>
          <p:cNvGraphicFramePr>
            <a:graphicFrameLocks/>
          </p:cNvGraphicFramePr>
          <p:nvPr>
            <p:extLst>
              <p:ext uri="{D42A27DB-BD31-4B8C-83A1-F6EECF244321}">
                <p14:modId xmlns:p14="http://schemas.microsoft.com/office/powerpoint/2010/main" val="2165069231"/>
              </p:ext>
            </p:extLst>
          </p:nvPr>
        </p:nvGraphicFramePr>
        <p:xfrm>
          <a:off x="9702932" y="4623425"/>
          <a:ext cx="1795681" cy="640080"/>
        </p:xfrm>
        <a:graphic>
          <a:graphicData uri="http://schemas.openxmlformats.org/drawingml/2006/table">
            <a:tbl>
              <a:tblPr firstRow="1" bandRow="1">
                <a:tableStyleId>{F2DE63D5-997A-4646-A377-4702673A728D}</a:tableStyleId>
              </a:tblPr>
              <a:tblGrid>
                <a:gridCol w="1795681">
                  <a:extLst>
                    <a:ext uri="{9D8B030D-6E8A-4147-A177-3AD203B41FA5}">
                      <a16:colId xmlns:a16="http://schemas.microsoft.com/office/drawing/2014/main" val="20000"/>
                    </a:ext>
                  </a:extLst>
                </a:gridCol>
              </a:tblGrid>
              <a:tr h="429385">
                <a:tc>
                  <a:txBody>
                    <a:bodyPr/>
                    <a:lstStyle/>
                    <a:p>
                      <a:pPr algn="ctr"/>
                      <a:r>
                        <a:rPr lang="ru-RU" sz="1200" b="0" dirty="0">
                          <a:latin typeface="Arial Narrow" panose="020B0606020202030204" pitchFamily="34" charset="0"/>
                        </a:rPr>
                        <a:t>Сократить</a:t>
                      </a:r>
                      <a:r>
                        <a:rPr lang="ru-RU" sz="1200" b="0" baseline="0" dirty="0">
                          <a:latin typeface="Arial Narrow" panose="020B0606020202030204" pitchFamily="34" charset="0"/>
                        </a:rPr>
                        <a:t> бюджет/ автоматическая корректировка</a:t>
                      </a:r>
                      <a:endParaRPr lang="id-ID" sz="1200" b="0" dirty="0">
                        <a:solidFill>
                          <a:srgbClr val="002060"/>
                        </a:solidFill>
                        <a:latin typeface="Arial Narrow" panose="020B0606020202030204" pitchFamily="34" charset="0"/>
                      </a:endParaRPr>
                    </a:p>
                  </a:txBody>
                  <a:tcPr anchor="ctr"/>
                </a:tc>
                <a:extLst>
                  <a:ext uri="{0D108BD9-81ED-4DB2-BD59-A6C34878D82A}">
                    <a16:rowId xmlns:a16="http://schemas.microsoft.com/office/drawing/2014/main" val="10000"/>
                  </a:ext>
                </a:extLst>
              </a:tr>
            </a:tbl>
          </a:graphicData>
        </a:graphic>
      </p:graphicFrame>
      <p:graphicFrame>
        <p:nvGraphicFramePr>
          <p:cNvPr id="62" name="Content Placeholder 4">
            <a:extLst>
              <a:ext uri="{FF2B5EF4-FFF2-40B4-BE49-F238E27FC236}">
                <a16:creationId xmlns:a16="http://schemas.microsoft.com/office/drawing/2014/main" id="{01180AEE-2806-45E2-8BD0-BB28A1C4EFA9}"/>
              </a:ext>
            </a:extLst>
          </p:cNvPr>
          <p:cNvGraphicFramePr>
            <a:graphicFrameLocks/>
          </p:cNvGraphicFramePr>
          <p:nvPr>
            <p:extLst>
              <p:ext uri="{D42A27DB-BD31-4B8C-83A1-F6EECF244321}">
                <p14:modId xmlns:p14="http://schemas.microsoft.com/office/powerpoint/2010/main" val="3206665064"/>
              </p:ext>
            </p:extLst>
          </p:nvPr>
        </p:nvGraphicFramePr>
        <p:xfrm>
          <a:off x="9693701" y="5353008"/>
          <a:ext cx="1811475" cy="757506"/>
        </p:xfrm>
        <a:graphic>
          <a:graphicData uri="http://schemas.openxmlformats.org/drawingml/2006/table">
            <a:tbl>
              <a:tblPr firstRow="1" bandRow="1">
                <a:tableStyleId>{F2DE63D5-997A-4646-A377-4702673A728D}</a:tableStyleId>
              </a:tblPr>
              <a:tblGrid>
                <a:gridCol w="1811475">
                  <a:extLst>
                    <a:ext uri="{9D8B030D-6E8A-4147-A177-3AD203B41FA5}">
                      <a16:colId xmlns:a16="http://schemas.microsoft.com/office/drawing/2014/main" val="20000"/>
                    </a:ext>
                  </a:extLst>
                </a:gridCol>
              </a:tblGrid>
              <a:tr h="757506">
                <a:tc>
                  <a:txBody>
                    <a:bodyPr/>
                    <a:lstStyle/>
                    <a:p>
                      <a:pPr algn="ctr"/>
                      <a:r>
                        <a:rPr lang="ru-RU" sz="1200" b="0" dirty="0">
                          <a:latin typeface="Arial Narrow" panose="020B0606020202030204" pitchFamily="34" charset="0"/>
                        </a:rPr>
                        <a:t>Сочетание разных мер</a:t>
                      </a:r>
                      <a:endParaRPr lang="id-ID" sz="1200" b="0" dirty="0">
                        <a:solidFill>
                          <a:srgbClr val="002060"/>
                        </a:solidFill>
                        <a:latin typeface="Arial Narrow" panose="020B0606020202030204" pitchFamily="34" charset="0"/>
                      </a:endParaRPr>
                    </a:p>
                  </a:txBody>
                  <a:tcPr anchor="ctr"/>
                </a:tc>
                <a:extLst>
                  <a:ext uri="{0D108BD9-81ED-4DB2-BD59-A6C34878D82A}">
                    <a16:rowId xmlns:a16="http://schemas.microsoft.com/office/drawing/2014/main" val="10000"/>
                  </a:ext>
                </a:extLst>
              </a:tr>
            </a:tbl>
          </a:graphicData>
        </a:graphic>
      </p:graphicFrame>
      <p:sp>
        <p:nvSpPr>
          <p:cNvPr id="63" name="TextBox 62">
            <a:extLst>
              <a:ext uri="{FF2B5EF4-FFF2-40B4-BE49-F238E27FC236}">
                <a16:creationId xmlns:a16="http://schemas.microsoft.com/office/drawing/2014/main" id="{2234E80E-7DB1-46E0-8472-E9C896481076}"/>
              </a:ext>
            </a:extLst>
          </p:cNvPr>
          <p:cNvSpPr txBox="1"/>
          <p:nvPr/>
        </p:nvSpPr>
        <p:spPr>
          <a:xfrm>
            <a:off x="9463722" y="1429940"/>
            <a:ext cx="2297424" cy="369332"/>
          </a:xfrm>
          <a:prstGeom prst="rect">
            <a:avLst/>
          </a:prstGeom>
          <a:noFill/>
        </p:spPr>
        <p:txBody>
          <a:bodyPr wrap="none" rtlCol="0">
            <a:spAutoFit/>
          </a:bodyPr>
          <a:lstStyle/>
          <a:p>
            <a:r>
              <a:rPr lang="ru-RU" b="1" dirty="0">
                <a:latin typeface="Arial Narrow" panose="020B0606020202030204" pitchFamily="34" charset="0"/>
              </a:rPr>
              <a:t>Возможные варианты</a:t>
            </a:r>
            <a:endParaRPr lang="id-ID" b="1" i="1" dirty="0">
              <a:latin typeface="Arial Narrow" panose="020B0606020202030204" pitchFamily="34" charset="0"/>
            </a:endParaRPr>
          </a:p>
        </p:txBody>
      </p:sp>
      <p:sp>
        <p:nvSpPr>
          <p:cNvPr id="64" name="Rectangle 63">
            <a:extLst>
              <a:ext uri="{FF2B5EF4-FFF2-40B4-BE49-F238E27FC236}">
                <a16:creationId xmlns:a16="http://schemas.microsoft.com/office/drawing/2014/main" id="{5D143B39-33F2-4B04-99D3-C6A96ED0943F}"/>
              </a:ext>
            </a:extLst>
          </p:cNvPr>
          <p:cNvSpPr/>
          <p:nvPr/>
        </p:nvSpPr>
        <p:spPr>
          <a:xfrm>
            <a:off x="362858" y="796420"/>
            <a:ext cx="11567886" cy="456150"/>
          </a:xfrm>
          <a:prstGeom prst="rect">
            <a:avLst/>
          </a:prstGeom>
          <a:solidFill>
            <a:schemeClr val="lt1">
              <a:alpha val="73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just"/>
            <a:r>
              <a:rPr lang="ru-RU" sz="1200" i="1" dirty="0">
                <a:latin typeface="Arial Narrow" panose="020B0606020202030204" pitchFamily="34" charset="0"/>
              </a:rPr>
              <a:t>Протокол управления ликвидностью в качестве системы раннего предупреждения призван обеспечить, чтобы государство имело достаточно ликвидности для выполнения своих обязательств, повысить осведомленность заинтересованных сторон и служить основой для принятия необходимых мер по снижению риска ликвидности до того, как ситуация ухудшится</a:t>
            </a:r>
            <a:r>
              <a:rPr lang="en-US" sz="1500" i="1" dirty="0">
                <a:latin typeface="Arial Narrow" panose="020B0606020202030204" pitchFamily="34" charset="0"/>
              </a:rPr>
              <a:t>.</a:t>
            </a:r>
            <a:endParaRPr lang="id-ID" sz="1500" dirty="0">
              <a:latin typeface="Arial Narrow" panose="020B0606020202030204" pitchFamily="34" charset="0"/>
            </a:endParaRPr>
          </a:p>
        </p:txBody>
      </p:sp>
    </p:spTree>
    <p:extLst>
      <p:ext uri="{BB962C8B-B14F-4D97-AF65-F5344CB8AC3E}">
        <p14:creationId xmlns:p14="http://schemas.microsoft.com/office/powerpoint/2010/main" val="95415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9486" y="3846286"/>
            <a:ext cx="4078514" cy="400110"/>
          </a:xfrm>
          <a:prstGeom prst="rect">
            <a:avLst/>
          </a:prstGeom>
          <a:noFill/>
        </p:spPr>
        <p:txBody>
          <a:bodyPr wrap="square" rtlCol="0">
            <a:spAutoFit/>
          </a:bodyPr>
          <a:lstStyle/>
          <a:p>
            <a:pPr algn="ctr"/>
            <a:r>
              <a:rPr lang="ru-RU" sz="2000" b="1" dirty="0">
                <a:solidFill>
                  <a:schemeClr val="bg1"/>
                </a:solidFill>
              </a:rPr>
              <a:t>СПАСИБО ЗА ВНИМАНИЕ!</a:t>
            </a:r>
          </a:p>
        </p:txBody>
      </p:sp>
    </p:spTree>
    <p:extLst>
      <p:ext uri="{BB962C8B-B14F-4D97-AF65-F5344CB8AC3E}">
        <p14:creationId xmlns:p14="http://schemas.microsoft.com/office/powerpoint/2010/main" val="351018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B8D2C2B-D2D2-FAD5-C01C-5EF3D841DB2E}"/>
              </a:ext>
            </a:extLst>
          </p:cNvPr>
          <p:cNvSpPr>
            <a:spLocks noGrp="1"/>
          </p:cNvSpPr>
          <p:nvPr>
            <p:ph type="subTitle" idx="1"/>
          </p:nvPr>
        </p:nvSpPr>
        <p:spPr/>
        <p:txBody>
          <a:bodyPr/>
          <a:lstStyle/>
          <a:p>
            <a:r>
              <a:rPr lang="ru-RU" sz="4800" b="1" dirty="0">
                <a:solidFill>
                  <a:srgbClr val="FFFF00"/>
                </a:solidFill>
              </a:rPr>
              <a:t>Индонезия</a:t>
            </a:r>
            <a:endParaRPr lang="en-ID" sz="4800" b="1" dirty="0">
              <a:solidFill>
                <a:srgbClr val="FFFF00"/>
              </a:solidFill>
            </a:endParaRPr>
          </a:p>
        </p:txBody>
      </p:sp>
      <p:sp>
        <p:nvSpPr>
          <p:cNvPr id="4" name="Title 3">
            <a:extLst>
              <a:ext uri="{FF2B5EF4-FFF2-40B4-BE49-F238E27FC236}">
                <a16:creationId xmlns:a16="http://schemas.microsoft.com/office/drawing/2014/main" id="{DCD35154-C4DD-A89B-44AD-0C180654A6C7}"/>
              </a:ext>
            </a:extLst>
          </p:cNvPr>
          <p:cNvSpPr>
            <a:spLocks noGrp="1"/>
          </p:cNvSpPr>
          <p:nvPr>
            <p:ph type="title"/>
          </p:nvPr>
        </p:nvSpPr>
        <p:spPr/>
        <p:txBody>
          <a:bodyPr/>
          <a:lstStyle/>
          <a:p>
            <a:r>
              <a:rPr lang="ru-RU" dirty="0"/>
              <a:t>Практический пример</a:t>
            </a:r>
            <a:r>
              <a:rPr lang="en-US" dirty="0"/>
              <a:t>:</a:t>
            </a:r>
            <a:endParaRPr lang="en-ID" dirty="0"/>
          </a:p>
        </p:txBody>
      </p:sp>
      <p:sp>
        <p:nvSpPr>
          <p:cNvPr id="3" name="Slide Number Placeholder 2">
            <a:extLst>
              <a:ext uri="{FF2B5EF4-FFF2-40B4-BE49-F238E27FC236}">
                <a16:creationId xmlns:a16="http://schemas.microsoft.com/office/drawing/2014/main" id="{095016BD-8022-C3BE-6057-24752AA19ED2}"/>
              </a:ext>
            </a:extLst>
          </p:cNvPr>
          <p:cNvSpPr>
            <a:spLocks noGrp="1"/>
          </p:cNvSpPr>
          <p:nvPr>
            <p:ph type="sldNum" sz="quarter" idx="4294967295"/>
          </p:nvPr>
        </p:nvSpPr>
        <p:spPr>
          <a:xfrm>
            <a:off x="11672888" y="6523038"/>
            <a:ext cx="519112" cy="228600"/>
          </a:xfrm>
          <a:prstGeom prst="rect">
            <a:avLst/>
          </a:prstGeom>
        </p:spPr>
        <p:txBody>
          <a:bodyPr/>
          <a:lstStyle/>
          <a:p>
            <a:fld id="{C67A9826-C85A-43BB-9A4D-2C608D6018A0}" type="slidenum">
              <a:rPr lang="en-US" b="1" smtClean="0"/>
              <a:pPr/>
              <a:t>14</a:t>
            </a:fld>
            <a:endParaRPr lang="en-US" b="1"/>
          </a:p>
        </p:txBody>
      </p:sp>
    </p:spTree>
    <p:extLst>
      <p:ext uri="{BB962C8B-B14F-4D97-AF65-F5344CB8AC3E}">
        <p14:creationId xmlns:p14="http://schemas.microsoft.com/office/powerpoint/2010/main" val="365166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5421-148A-D65D-514F-C9B004986997}"/>
              </a:ext>
            </a:extLst>
          </p:cNvPr>
          <p:cNvSpPr>
            <a:spLocks noGrp="1"/>
          </p:cNvSpPr>
          <p:nvPr>
            <p:ph type="title"/>
          </p:nvPr>
        </p:nvSpPr>
        <p:spPr/>
        <p:txBody>
          <a:bodyPr/>
          <a:lstStyle/>
          <a:p>
            <a:r>
              <a:rPr lang="ru-RU" sz="2400" dirty="0"/>
              <a:t>Пример</a:t>
            </a:r>
            <a:r>
              <a:rPr lang="en-US" sz="2400" dirty="0"/>
              <a:t>: </a:t>
            </a:r>
            <a:r>
              <a:rPr lang="ru-RU" sz="2400" dirty="0"/>
              <a:t>Индонезия, риск в налогово-бюджетной сфере</a:t>
            </a:r>
            <a:r>
              <a:rPr lang="en-US" sz="2400" dirty="0">
                <a:solidFill>
                  <a:srgbClr val="0070C0"/>
                </a:solidFill>
              </a:rPr>
              <a:t> – </a:t>
            </a:r>
            <a:r>
              <a:rPr lang="ru-RU" sz="2400" dirty="0">
                <a:solidFill>
                  <a:srgbClr val="FFC000"/>
                </a:solidFill>
              </a:rPr>
              <a:t>карта риска и рабочая таблица</a:t>
            </a:r>
            <a:endParaRPr lang="en-ID" sz="2400" dirty="0">
              <a:solidFill>
                <a:srgbClr val="FFC000"/>
              </a:solidFill>
            </a:endParaRPr>
          </a:p>
        </p:txBody>
      </p:sp>
      <p:sp>
        <p:nvSpPr>
          <p:cNvPr id="3" name="Slide Number Placeholder 2">
            <a:extLst>
              <a:ext uri="{FF2B5EF4-FFF2-40B4-BE49-F238E27FC236}">
                <a16:creationId xmlns:a16="http://schemas.microsoft.com/office/drawing/2014/main" id="{9638F918-4F2A-E2CB-DEC3-B63725E944A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67A9826-C85A-43BB-9A4D-2C608D6018A0}" type="slidenum">
              <a:rPr kumimoji="0" lang="en-US" sz="1400" b="1" i="0" u="none" strike="noStrike" kern="1200" cap="none" spc="0" normalizeH="0" baseline="0" noProof="0" smtClean="0">
                <a:ln>
                  <a:noFill/>
                </a:ln>
                <a:solidFill>
                  <a:srgbClr val="102D7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a:ln>
                <a:noFill/>
              </a:ln>
              <a:solidFill>
                <a:srgbClr val="102D7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5">
            <a:extLst>
              <a:ext uri="{FF2B5EF4-FFF2-40B4-BE49-F238E27FC236}">
                <a16:creationId xmlns:a16="http://schemas.microsoft.com/office/drawing/2014/main" id="{2BFE349E-D45B-0390-3386-60947825F6D2}"/>
              </a:ext>
            </a:extLst>
          </p:cNvPr>
          <p:cNvGraphicFramePr>
            <a:graphicFrameLocks noGrp="1"/>
          </p:cNvGraphicFramePr>
          <p:nvPr>
            <p:extLst>
              <p:ext uri="{D42A27DB-BD31-4B8C-83A1-F6EECF244321}">
                <p14:modId xmlns:p14="http://schemas.microsoft.com/office/powerpoint/2010/main" val="543683171"/>
              </p:ext>
            </p:extLst>
          </p:nvPr>
        </p:nvGraphicFramePr>
        <p:xfrm>
          <a:off x="7615349" y="1175216"/>
          <a:ext cx="4410075" cy="2526642"/>
        </p:xfrm>
        <a:graphic>
          <a:graphicData uri="http://schemas.openxmlformats.org/drawingml/2006/table">
            <a:tbl>
              <a:tblPr firstRow="1" bandRow="1">
                <a:tableStyleId>{2D5ABB26-0587-4C30-8999-92F81FD0307C}</a:tableStyleId>
              </a:tblPr>
              <a:tblGrid>
                <a:gridCol w="731209">
                  <a:extLst>
                    <a:ext uri="{9D8B030D-6E8A-4147-A177-3AD203B41FA5}">
                      <a16:colId xmlns:a16="http://schemas.microsoft.com/office/drawing/2014/main" val="3418625807"/>
                    </a:ext>
                  </a:extLst>
                </a:gridCol>
                <a:gridCol w="712382">
                  <a:extLst>
                    <a:ext uri="{9D8B030D-6E8A-4147-A177-3AD203B41FA5}">
                      <a16:colId xmlns:a16="http://schemas.microsoft.com/office/drawing/2014/main" val="3550497286"/>
                    </a:ext>
                  </a:extLst>
                </a:gridCol>
                <a:gridCol w="752871">
                  <a:extLst>
                    <a:ext uri="{9D8B030D-6E8A-4147-A177-3AD203B41FA5}">
                      <a16:colId xmlns:a16="http://schemas.microsoft.com/office/drawing/2014/main" val="57275164"/>
                    </a:ext>
                  </a:extLst>
                </a:gridCol>
                <a:gridCol w="759271">
                  <a:extLst>
                    <a:ext uri="{9D8B030D-6E8A-4147-A177-3AD203B41FA5}">
                      <a16:colId xmlns:a16="http://schemas.microsoft.com/office/drawing/2014/main" val="2824620143"/>
                    </a:ext>
                  </a:extLst>
                </a:gridCol>
                <a:gridCol w="718597">
                  <a:extLst>
                    <a:ext uri="{9D8B030D-6E8A-4147-A177-3AD203B41FA5}">
                      <a16:colId xmlns:a16="http://schemas.microsoft.com/office/drawing/2014/main" val="1227347251"/>
                    </a:ext>
                  </a:extLst>
                </a:gridCol>
                <a:gridCol w="735745">
                  <a:extLst>
                    <a:ext uri="{9D8B030D-6E8A-4147-A177-3AD203B41FA5}">
                      <a16:colId xmlns:a16="http://schemas.microsoft.com/office/drawing/2014/main" val="544607646"/>
                    </a:ext>
                  </a:extLst>
                </a:gridCol>
              </a:tblGrid>
              <a:tr h="417501">
                <a:tc>
                  <a:txBody>
                    <a:bodyPr/>
                    <a:lstStyle/>
                    <a:p>
                      <a:r>
                        <a:rPr lang="ru-RU" sz="1000" dirty="0"/>
                        <a:t>Очень высокая</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772210476"/>
                  </a:ext>
                </a:extLst>
              </a:tr>
              <a:tr h="334001">
                <a:tc>
                  <a:txBody>
                    <a:bodyPr/>
                    <a:lstStyle/>
                    <a:p>
                      <a:r>
                        <a:rPr lang="ru-RU" sz="1000" dirty="0"/>
                        <a:t>Высокая</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67282336"/>
                  </a:ext>
                </a:extLst>
              </a:tr>
              <a:tr h="334001">
                <a:tc>
                  <a:txBody>
                    <a:bodyPr/>
                    <a:lstStyle/>
                    <a:p>
                      <a:r>
                        <a:rPr lang="ru-RU" sz="1000" dirty="0"/>
                        <a:t>Средняя</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395039313"/>
                  </a:ext>
                </a:extLst>
              </a:tr>
              <a:tr h="334001">
                <a:tc>
                  <a:txBody>
                    <a:bodyPr/>
                    <a:lstStyle/>
                    <a:p>
                      <a:r>
                        <a:rPr lang="ru-RU" sz="1000" dirty="0"/>
                        <a:t>Низкая</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040954272"/>
                  </a:ext>
                </a:extLst>
              </a:tr>
              <a:tr h="417501">
                <a:tc>
                  <a:txBody>
                    <a:bodyPr/>
                    <a:lstStyle/>
                    <a:p>
                      <a:r>
                        <a:rPr lang="ru-RU" sz="1000" dirty="0"/>
                        <a:t>Очень низкая</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95970263"/>
                  </a:ext>
                </a:extLst>
              </a:tr>
              <a:tr h="417501">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dirty="0"/>
                        <a:t>Крайне</a:t>
                      </a:r>
                      <a:r>
                        <a:rPr lang="ru-RU" sz="1100" baseline="0" dirty="0"/>
                        <a:t> незначительное</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000" dirty="0"/>
                        <a:t>Незначительное</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000" dirty="0"/>
                        <a:t>Среднее</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dirty="0"/>
                        <a:t>Значительное</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dirty="0"/>
                        <a:t>Весьма</a:t>
                      </a:r>
                      <a:r>
                        <a:rPr lang="ru-RU" sz="1100" baseline="0" dirty="0"/>
                        <a:t> </a:t>
                      </a:r>
                      <a:r>
                        <a:rPr lang="ru-RU" sz="1100" dirty="0"/>
                        <a:t>значительное</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3537962"/>
                  </a:ext>
                </a:extLst>
              </a:tr>
            </a:tbl>
          </a:graphicData>
        </a:graphic>
      </p:graphicFrame>
      <p:sp>
        <p:nvSpPr>
          <p:cNvPr id="6" name="TextBox 5">
            <a:extLst>
              <a:ext uri="{FF2B5EF4-FFF2-40B4-BE49-F238E27FC236}">
                <a16:creationId xmlns:a16="http://schemas.microsoft.com/office/drawing/2014/main" id="{21CE669E-E049-22BE-368B-3B325E30A60A}"/>
              </a:ext>
            </a:extLst>
          </p:cNvPr>
          <p:cNvSpPr txBox="1"/>
          <p:nvPr/>
        </p:nvSpPr>
        <p:spPr>
          <a:xfrm>
            <a:off x="9106968" y="912778"/>
            <a:ext cx="86754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50" dirty="0">
                <a:solidFill>
                  <a:prstClr val="black"/>
                </a:solidFill>
                <a:latin typeface="Calibri" panose="020F0502020204030204"/>
              </a:rPr>
              <a:t>Карта риска</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D3220DA-F48D-85B2-6D52-5404787BBF47}"/>
              </a:ext>
            </a:extLst>
          </p:cNvPr>
          <p:cNvSpPr txBox="1"/>
          <p:nvPr/>
        </p:nvSpPr>
        <p:spPr>
          <a:xfrm>
            <a:off x="9632693" y="4208638"/>
            <a:ext cx="94769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50" b="1" dirty="0">
                <a:solidFill>
                  <a:prstClr val="black"/>
                </a:solidFill>
                <a:latin typeface="Calibri" panose="020F0502020204030204"/>
              </a:rPr>
              <a:t>Вероятность</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0C2B219-A10B-E2F6-AD5D-E7A018126243}"/>
              </a:ext>
            </a:extLst>
          </p:cNvPr>
          <p:cNvSpPr txBox="1"/>
          <p:nvPr/>
        </p:nvSpPr>
        <p:spPr>
          <a:xfrm rot="16200000" flipH="1">
            <a:off x="6933994" y="2284227"/>
            <a:ext cx="930063"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a:ea typeface="+mn-ea"/>
                <a:cs typeface="+mn-cs"/>
              </a:rPr>
              <a:t>Вероятность</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1">
            <a:extLst>
              <a:ext uri="{FF2B5EF4-FFF2-40B4-BE49-F238E27FC236}">
                <a16:creationId xmlns:a16="http://schemas.microsoft.com/office/drawing/2014/main" id="{4A095D47-1C71-63AE-39E9-30B5297C737D}"/>
              </a:ext>
            </a:extLst>
          </p:cNvPr>
          <p:cNvGraphicFramePr>
            <a:graphicFrameLocks noGrp="1"/>
          </p:cNvGraphicFramePr>
          <p:nvPr>
            <p:extLst>
              <p:ext uri="{D42A27DB-BD31-4B8C-83A1-F6EECF244321}">
                <p14:modId xmlns:p14="http://schemas.microsoft.com/office/powerpoint/2010/main" val="782552280"/>
              </p:ext>
            </p:extLst>
          </p:nvPr>
        </p:nvGraphicFramePr>
        <p:xfrm>
          <a:off x="7566437" y="4462516"/>
          <a:ext cx="2066256" cy="2177991"/>
        </p:xfrm>
        <a:graphic>
          <a:graphicData uri="http://schemas.openxmlformats.org/drawingml/2006/table">
            <a:tbl>
              <a:tblPr firstRow="1" bandRow="1">
                <a:tableStyleId>{5C22544A-7EE6-4342-B048-85BDC9FD1C3A}</a:tableStyleId>
              </a:tblPr>
              <a:tblGrid>
                <a:gridCol w="1061656">
                  <a:extLst>
                    <a:ext uri="{9D8B030D-6E8A-4147-A177-3AD203B41FA5}">
                      <a16:colId xmlns:a16="http://schemas.microsoft.com/office/drawing/2014/main" val="253318185"/>
                    </a:ext>
                  </a:extLst>
                </a:gridCol>
                <a:gridCol w="1004600">
                  <a:extLst>
                    <a:ext uri="{9D8B030D-6E8A-4147-A177-3AD203B41FA5}">
                      <a16:colId xmlns:a16="http://schemas.microsoft.com/office/drawing/2014/main" val="3070343486"/>
                    </a:ext>
                  </a:extLst>
                </a:gridCol>
              </a:tblGrid>
              <a:tr h="467826">
                <a:tc>
                  <a:txBody>
                    <a:bodyPr/>
                    <a:lstStyle/>
                    <a:p>
                      <a:pPr algn="ctr"/>
                      <a:r>
                        <a:rPr lang="ru-RU" sz="1100" dirty="0"/>
                        <a:t>Воздействие</a:t>
                      </a:r>
                      <a:r>
                        <a:rPr lang="en-US" sz="1100" dirty="0"/>
                        <a:t> 2022</a:t>
                      </a:r>
                    </a:p>
                    <a:p>
                      <a:pPr algn="ctr"/>
                      <a:r>
                        <a:rPr lang="en-US" sz="1100" dirty="0"/>
                        <a:t>(% </a:t>
                      </a:r>
                      <a:r>
                        <a:rPr lang="ru-RU" sz="1100" dirty="0"/>
                        <a:t>ВВП</a:t>
                      </a:r>
                      <a:r>
                        <a:rPr lang="en-US" sz="1100" dirty="0"/>
                        <a:t>)</a:t>
                      </a:r>
                    </a:p>
                  </a:txBody>
                  <a:tcPr anchor="ctr">
                    <a:solidFill>
                      <a:srgbClr val="002060"/>
                    </a:solidFill>
                  </a:tcPr>
                </a:tc>
                <a:tc>
                  <a:txBody>
                    <a:bodyPr/>
                    <a:lstStyle/>
                    <a:p>
                      <a:pPr algn="ctr"/>
                      <a:r>
                        <a:rPr lang="ru-RU" sz="1100" dirty="0"/>
                        <a:t>Степень воздействия</a:t>
                      </a:r>
                      <a:r>
                        <a:rPr lang="en-US" sz="1100" dirty="0"/>
                        <a:t> </a:t>
                      </a:r>
                    </a:p>
                  </a:txBody>
                  <a:tcPr anchor="ctr">
                    <a:solidFill>
                      <a:srgbClr val="002060"/>
                    </a:solidFill>
                  </a:tcPr>
                </a:tc>
                <a:extLst>
                  <a:ext uri="{0D108BD9-81ED-4DB2-BD59-A6C34878D82A}">
                    <a16:rowId xmlns:a16="http://schemas.microsoft.com/office/drawing/2014/main" val="1048800968"/>
                  </a:ext>
                </a:extLst>
              </a:tr>
              <a:tr h="284037">
                <a:tc>
                  <a:txBody>
                    <a:bodyPr/>
                    <a:lstStyle/>
                    <a:p>
                      <a:r>
                        <a:rPr lang="en-US" sz="1100" dirty="0"/>
                        <a:t>&lt;= 0,05%</a:t>
                      </a:r>
                    </a:p>
                  </a:txBody>
                  <a:tcPr/>
                </a:tc>
                <a:tc>
                  <a:txBody>
                    <a:bodyPr/>
                    <a:lstStyle/>
                    <a:p>
                      <a:r>
                        <a:rPr lang="ru-RU" sz="900" dirty="0"/>
                        <a:t>Крайне незначительное</a:t>
                      </a:r>
                      <a:endParaRPr lang="en-US" sz="900" dirty="0"/>
                    </a:p>
                  </a:txBody>
                  <a:tcPr/>
                </a:tc>
                <a:extLst>
                  <a:ext uri="{0D108BD9-81ED-4DB2-BD59-A6C34878D82A}">
                    <a16:rowId xmlns:a16="http://schemas.microsoft.com/office/drawing/2014/main" val="3283107312"/>
                  </a:ext>
                </a:extLst>
              </a:tr>
              <a:tr h="284037">
                <a:tc>
                  <a:txBody>
                    <a:bodyPr/>
                    <a:lstStyle/>
                    <a:p>
                      <a:r>
                        <a:rPr lang="en-US" sz="1100" dirty="0"/>
                        <a:t>0,05% - 0,25%</a:t>
                      </a:r>
                    </a:p>
                  </a:txBody>
                  <a:tcPr/>
                </a:tc>
                <a:tc>
                  <a:txBody>
                    <a:bodyPr/>
                    <a:lstStyle/>
                    <a:p>
                      <a:r>
                        <a:rPr lang="ru-RU" sz="900" dirty="0"/>
                        <a:t>Незначительное</a:t>
                      </a:r>
                      <a:endParaRPr lang="en-US" sz="900" dirty="0"/>
                    </a:p>
                  </a:txBody>
                  <a:tcPr/>
                </a:tc>
                <a:extLst>
                  <a:ext uri="{0D108BD9-81ED-4DB2-BD59-A6C34878D82A}">
                    <a16:rowId xmlns:a16="http://schemas.microsoft.com/office/drawing/2014/main" val="1755337866"/>
                  </a:ext>
                </a:extLst>
              </a:tr>
              <a:tr h="284037">
                <a:tc>
                  <a:txBody>
                    <a:bodyPr/>
                    <a:lstStyle/>
                    <a:p>
                      <a:r>
                        <a:rPr lang="en-US" sz="1100" dirty="0"/>
                        <a:t>0,25% - 0,60%</a:t>
                      </a:r>
                    </a:p>
                  </a:txBody>
                  <a:tcPr/>
                </a:tc>
                <a:tc>
                  <a:txBody>
                    <a:bodyPr/>
                    <a:lstStyle/>
                    <a:p>
                      <a:r>
                        <a:rPr lang="ru-RU" sz="900" dirty="0"/>
                        <a:t>Среднее</a:t>
                      </a:r>
                      <a:endParaRPr lang="en-US" sz="900" dirty="0"/>
                    </a:p>
                  </a:txBody>
                  <a:tcPr/>
                </a:tc>
                <a:extLst>
                  <a:ext uri="{0D108BD9-81ED-4DB2-BD59-A6C34878D82A}">
                    <a16:rowId xmlns:a16="http://schemas.microsoft.com/office/drawing/2014/main" val="3402388388"/>
                  </a:ext>
                </a:extLst>
              </a:tr>
              <a:tr h="284037">
                <a:tc>
                  <a:txBody>
                    <a:bodyPr/>
                    <a:lstStyle/>
                    <a:p>
                      <a:r>
                        <a:rPr lang="en-US" sz="1100" dirty="0"/>
                        <a:t>0,6% - 1,00%</a:t>
                      </a:r>
                    </a:p>
                  </a:txBody>
                  <a:tcPr/>
                </a:tc>
                <a:tc>
                  <a:txBody>
                    <a:bodyPr/>
                    <a:lstStyle/>
                    <a:p>
                      <a:r>
                        <a:rPr lang="ru-RU" sz="900" dirty="0"/>
                        <a:t>Значительное</a:t>
                      </a:r>
                      <a:endParaRPr lang="en-US" sz="900" dirty="0"/>
                    </a:p>
                  </a:txBody>
                  <a:tcPr/>
                </a:tc>
                <a:extLst>
                  <a:ext uri="{0D108BD9-81ED-4DB2-BD59-A6C34878D82A}">
                    <a16:rowId xmlns:a16="http://schemas.microsoft.com/office/drawing/2014/main" val="1589450086"/>
                  </a:ext>
                </a:extLst>
              </a:tr>
              <a:tr h="284037">
                <a:tc>
                  <a:txBody>
                    <a:bodyPr/>
                    <a:lstStyle/>
                    <a:p>
                      <a:r>
                        <a:rPr lang="en-US" sz="1100" dirty="0"/>
                        <a:t>&gt; 1%</a:t>
                      </a:r>
                    </a:p>
                  </a:txBody>
                  <a:tcPr/>
                </a:tc>
                <a:tc>
                  <a:txBody>
                    <a:bodyPr/>
                    <a:lstStyle/>
                    <a:p>
                      <a:r>
                        <a:rPr lang="ru-RU" sz="900" dirty="0"/>
                        <a:t>Весьма значительное</a:t>
                      </a:r>
                      <a:endParaRPr lang="en-US" sz="900" dirty="0"/>
                    </a:p>
                  </a:txBody>
                  <a:tcPr/>
                </a:tc>
                <a:extLst>
                  <a:ext uri="{0D108BD9-81ED-4DB2-BD59-A6C34878D82A}">
                    <a16:rowId xmlns:a16="http://schemas.microsoft.com/office/drawing/2014/main" val="1494556777"/>
                  </a:ext>
                </a:extLst>
              </a:tr>
            </a:tbl>
          </a:graphicData>
        </a:graphic>
      </p:graphicFrame>
      <p:graphicFrame>
        <p:nvGraphicFramePr>
          <p:cNvPr id="12" name="Table 11">
            <a:extLst>
              <a:ext uri="{FF2B5EF4-FFF2-40B4-BE49-F238E27FC236}">
                <a16:creationId xmlns:a16="http://schemas.microsoft.com/office/drawing/2014/main" id="{B51195DE-F567-4AFD-B3E1-C162D3E7E1EC}"/>
              </a:ext>
            </a:extLst>
          </p:cNvPr>
          <p:cNvGraphicFramePr>
            <a:graphicFrameLocks noGrp="1"/>
          </p:cNvGraphicFramePr>
          <p:nvPr>
            <p:extLst>
              <p:ext uri="{D42A27DB-BD31-4B8C-83A1-F6EECF244321}">
                <p14:modId xmlns:p14="http://schemas.microsoft.com/office/powerpoint/2010/main" val="2040580599"/>
              </p:ext>
            </p:extLst>
          </p:nvPr>
        </p:nvGraphicFramePr>
        <p:xfrm>
          <a:off x="9680821" y="4462517"/>
          <a:ext cx="2102388" cy="1888011"/>
        </p:xfrm>
        <a:graphic>
          <a:graphicData uri="http://schemas.openxmlformats.org/drawingml/2006/table">
            <a:tbl>
              <a:tblPr firstRow="1" bandRow="1">
                <a:tableStyleId>{00A15C55-8517-42AA-B614-E9B94910E393}</a:tableStyleId>
              </a:tblPr>
              <a:tblGrid>
                <a:gridCol w="1051194">
                  <a:extLst>
                    <a:ext uri="{9D8B030D-6E8A-4147-A177-3AD203B41FA5}">
                      <a16:colId xmlns:a16="http://schemas.microsoft.com/office/drawing/2014/main" val="253318185"/>
                    </a:ext>
                  </a:extLst>
                </a:gridCol>
                <a:gridCol w="1051194">
                  <a:extLst>
                    <a:ext uri="{9D8B030D-6E8A-4147-A177-3AD203B41FA5}">
                      <a16:colId xmlns:a16="http://schemas.microsoft.com/office/drawing/2014/main" val="3070343486"/>
                    </a:ext>
                  </a:extLst>
                </a:gridCol>
              </a:tblGrid>
              <a:tr h="442356">
                <a:tc>
                  <a:txBody>
                    <a:bodyPr/>
                    <a:lstStyle/>
                    <a:p>
                      <a:pPr algn="ctr"/>
                      <a:r>
                        <a:rPr lang="ru-RU" sz="1050" dirty="0"/>
                        <a:t>Вероятность</a:t>
                      </a:r>
                      <a:endParaRPr lang="en-US" sz="1050" dirty="0"/>
                    </a:p>
                    <a:p>
                      <a:pPr algn="ctr"/>
                      <a:r>
                        <a:rPr lang="en-US" sz="1050" i="0" dirty="0"/>
                        <a:t>(% </a:t>
                      </a:r>
                      <a:r>
                        <a:rPr lang="ru-RU" sz="1050" i="0" dirty="0"/>
                        <a:t>ВВП</a:t>
                      </a:r>
                      <a:r>
                        <a:rPr lang="en-US" sz="1050" i="0" dirty="0"/>
                        <a:t>)</a:t>
                      </a:r>
                    </a:p>
                  </a:txBody>
                  <a:tcPr anchor="ctr"/>
                </a:tc>
                <a:tc>
                  <a:txBody>
                    <a:bodyPr/>
                    <a:lstStyle/>
                    <a:p>
                      <a:pPr algn="ctr"/>
                      <a:r>
                        <a:rPr lang="ru-RU" sz="1050" dirty="0"/>
                        <a:t>Вероятность</a:t>
                      </a:r>
                      <a:endParaRPr lang="en-US" sz="1050" dirty="0"/>
                    </a:p>
                  </a:txBody>
                  <a:tcPr anchor="ctr"/>
                </a:tc>
                <a:extLst>
                  <a:ext uri="{0D108BD9-81ED-4DB2-BD59-A6C34878D82A}">
                    <a16:rowId xmlns:a16="http://schemas.microsoft.com/office/drawing/2014/main" val="1048800968"/>
                  </a:ext>
                </a:extLst>
              </a:tr>
              <a:tr h="289131">
                <a:tc>
                  <a:txBody>
                    <a:bodyPr/>
                    <a:lstStyle/>
                    <a:p>
                      <a:r>
                        <a:rPr lang="en-US" sz="1050" dirty="0"/>
                        <a:t>&lt;= 0,05%</a:t>
                      </a:r>
                    </a:p>
                  </a:txBody>
                  <a:tcPr/>
                </a:tc>
                <a:tc>
                  <a:txBody>
                    <a:bodyPr/>
                    <a:lstStyle/>
                    <a:p>
                      <a:r>
                        <a:rPr lang="ru-RU" sz="1050" dirty="0"/>
                        <a:t>Очень низкая</a:t>
                      </a:r>
                      <a:endParaRPr lang="en-US" sz="1050" dirty="0"/>
                    </a:p>
                  </a:txBody>
                  <a:tcPr/>
                </a:tc>
                <a:extLst>
                  <a:ext uri="{0D108BD9-81ED-4DB2-BD59-A6C34878D82A}">
                    <a16:rowId xmlns:a16="http://schemas.microsoft.com/office/drawing/2014/main" val="3283107312"/>
                  </a:ext>
                </a:extLst>
              </a:tr>
              <a:tr h="289131">
                <a:tc>
                  <a:txBody>
                    <a:bodyPr/>
                    <a:lstStyle/>
                    <a:p>
                      <a:r>
                        <a:rPr lang="en-US" sz="1050" dirty="0"/>
                        <a:t>0,05% - 0,25%</a:t>
                      </a:r>
                    </a:p>
                  </a:txBody>
                  <a:tcPr/>
                </a:tc>
                <a:tc>
                  <a:txBody>
                    <a:bodyPr/>
                    <a:lstStyle/>
                    <a:p>
                      <a:r>
                        <a:rPr lang="ru-RU" sz="1050" dirty="0"/>
                        <a:t>Низкая</a:t>
                      </a:r>
                      <a:endParaRPr lang="en-US" sz="1050" dirty="0"/>
                    </a:p>
                  </a:txBody>
                  <a:tcPr/>
                </a:tc>
                <a:extLst>
                  <a:ext uri="{0D108BD9-81ED-4DB2-BD59-A6C34878D82A}">
                    <a16:rowId xmlns:a16="http://schemas.microsoft.com/office/drawing/2014/main" val="1755337866"/>
                  </a:ext>
                </a:extLst>
              </a:tr>
              <a:tr h="289131">
                <a:tc>
                  <a:txBody>
                    <a:bodyPr/>
                    <a:lstStyle/>
                    <a:p>
                      <a:r>
                        <a:rPr lang="en-US" sz="1050" dirty="0"/>
                        <a:t>0,25% - 0,60%</a:t>
                      </a:r>
                    </a:p>
                  </a:txBody>
                  <a:tcPr/>
                </a:tc>
                <a:tc>
                  <a:txBody>
                    <a:bodyPr/>
                    <a:lstStyle/>
                    <a:p>
                      <a:r>
                        <a:rPr lang="ru-RU" sz="1050" dirty="0"/>
                        <a:t>Средняя</a:t>
                      </a:r>
                      <a:endParaRPr lang="en-US" sz="1050" dirty="0"/>
                    </a:p>
                  </a:txBody>
                  <a:tcPr/>
                </a:tc>
                <a:extLst>
                  <a:ext uri="{0D108BD9-81ED-4DB2-BD59-A6C34878D82A}">
                    <a16:rowId xmlns:a16="http://schemas.microsoft.com/office/drawing/2014/main" val="3402388388"/>
                  </a:ext>
                </a:extLst>
              </a:tr>
              <a:tr h="289131">
                <a:tc>
                  <a:txBody>
                    <a:bodyPr/>
                    <a:lstStyle/>
                    <a:p>
                      <a:r>
                        <a:rPr lang="en-US" sz="1050" dirty="0"/>
                        <a:t>0,6% - 1,00%</a:t>
                      </a:r>
                    </a:p>
                  </a:txBody>
                  <a:tcPr/>
                </a:tc>
                <a:tc>
                  <a:txBody>
                    <a:bodyPr/>
                    <a:lstStyle/>
                    <a:p>
                      <a:r>
                        <a:rPr lang="ru-RU" sz="1050" dirty="0"/>
                        <a:t>Высокая</a:t>
                      </a:r>
                      <a:endParaRPr lang="en-US" sz="1050" dirty="0"/>
                    </a:p>
                  </a:txBody>
                  <a:tcPr/>
                </a:tc>
                <a:extLst>
                  <a:ext uri="{0D108BD9-81ED-4DB2-BD59-A6C34878D82A}">
                    <a16:rowId xmlns:a16="http://schemas.microsoft.com/office/drawing/2014/main" val="1589450086"/>
                  </a:ext>
                </a:extLst>
              </a:tr>
              <a:tr h="289131">
                <a:tc>
                  <a:txBody>
                    <a:bodyPr/>
                    <a:lstStyle/>
                    <a:p>
                      <a:r>
                        <a:rPr lang="en-US" sz="1050" dirty="0"/>
                        <a:t>&gt; 1%</a:t>
                      </a:r>
                    </a:p>
                  </a:txBody>
                  <a:tcPr/>
                </a:tc>
                <a:tc>
                  <a:txBody>
                    <a:bodyPr/>
                    <a:lstStyle/>
                    <a:p>
                      <a:r>
                        <a:rPr lang="ru-RU" sz="1050" dirty="0"/>
                        <a:t>Очень высокая</a:t>
                      </a:r>
                      <a:endParaRPr lang="en-US" sz="1050" dirty="0"/>
                    </a:p>
                  </a:txBody>
                  <a:tcPr/>
                </a:tc>
                <a:extLst>
                  <a:ext uri="{0D108BD9-81ED-4DB2-BD59-A6C34878D82A}">
                    <a16:rowId xmlns:a16="http://schemas.microsoft.com/office/drawing/2014/main" val="1494556777"/>
                  </a:ext>
                </a:extLst>
              </a:tr>
            </a:tbl>
          </a:graphicData>
        </a:graphic>
      </p:graphicFrame>
      <p:sp>
        <p:nvSpPr>
          <p:cNvPr id="14" name="TextBox 13">
            <a:extLst>
              <a:ext uri="{FF2B5EF4-FFF2-40B4-BE49-F238E27FC236}">
                <a16:creationId xmlns:a16="http://schemas.microsoft.com/office/drawing/2014/main" id="{6BDBC3D4-E8C4-E2B2-D09E-08AF9B25503C}"/>
              </a:ext>
            </a:extLst>
          </p:cNvPr>
          <p:cNvSpPr txBox="1"/>
          <p:nvPr/>
        </p:nvSpPr>
        <p:spPr>
          <a:xfrm>
            <a:off x="7507414" y="4208600"/>
            <a:ext cx="142378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50" b="1" noProof="0" dirty="0">
                <a:solidFill>
                  <a:prstClr val="black"/>
                </a:solidFill>
                <a:latin typeface="Calibri" panose="020F0502020204030204"/>
              </a:rPr>
              <a:t>Степень воздействия</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F1CD0CF-F0E2-4A6D-E47F-031D17DE862F}"/>
              </a:ext>
            </a:extLst>
          </p:cNvPr>
          <p:cNvSpPr/>
          <p:nvPr/>
        </p:nvSpPr>
        <p:spPr>
          <a:xfrm>
            <a:off x="9681605" y="2143551"/>
            <a:ext cx="107154" cy="1071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51F8A837-08FB-EA1B-F173-4977058F527A}"/>
              </a:ext>
            </a:extLst>
          </p:cNvPr>
          <p:cNvCxnSpPr>
            <a:cxnSpLocks/>
          </p:cNvCxnSpPr>
          <p:nvPr/>
        </p:nvCxnSpPr>
        <p:spPr>
          <a:xfrm>
            <a:off x="9729733" y="2167615"/>
            <a:ext cx="0" cy="39704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0" name="Table 20">
            <a:extLst>
              <a:ext uri="{FF2B5EF4-FFF2-40B4-BE49-F238E27FC236}">
                <a16:creationId xmlns:a16="http://schemas.microsoft.com/office/drawing/2014/main" id="{A8DAE49D-274C-04B2-3700-567363CE8B75}"/>
              </a:ext>
            </a:extLst>
          </p:cNvPr>
          <p:cNvGraphicFramePr>
            <a:graphicFrameLocks noGrp="1"/>
          </p:cNvGraphicFramePr>
          <p:nvPr>
            <p:extLst>
              <p:ext uri="{D42A27DB-BD31-4B8C-83A1-F6EECF244321}">
                <p14:modId xmlns:p14="http://schemas.microsoft.com/office/powerpoint/2010/main" val="2634097073"/>
              </p:ext>
            </p:extLst>
          </p:nvPr>
        </p:nvGraphicFramePr>
        <p:xfrm>
          <a:off x="192503" y="952595"/>
          <a:ext cx="7036632" cy="2784628"/>
        </p:xfrm>
        <a:graphic>
          <a:graphicData uri="http://schemas.openxmlformats.org/drawingml/2006/table">
            <a:tbl>
              <a:tblPr firstRow="1" bandRow="1">
                <a:tableStyleId>{5C22544A-7EE6-4342-B048-85BDC9FD1C3A}</a:tableStyleId>
              </a:tblPr>
              <a:tblGrid>
                <a:gridCol w="380374">
                  <a:extLst>
                    <a:ext uri="{9D8B030D-6E8A-4147-A177-3AD203B41FA5}">
                      <a16:colId xmlns:a16="http://schemas.microsoft.com/office/drawing/2014/main" val="3785309118"/>
                    </a:ext>
                  </a:extLst>
                </a:gridCol>
                <a:gridCol w="616945">
                  <a:extLst>
                    <a:ext uri="{9D8B030D-6E8A-4147-A177-3AD203B41FA5}">
                      <a16:colId xmlns:a16="http://schemas.microsoft.com/office/drawing/2014/main" val="841024321"/>
                    </a:ext>
                  </a:extLst>
                </a:gridCol>
                <a:gridCol w="815248">
                  <a:extLst>
                    <a:ext uri="{9D8B030D-6E8A-4147-A177-3AD203B41FA5}">
                      <a16:colId xmlns:a16="http://schemas.microsoft.com/office/drawing/2014/main" val="583531680"/>
                    </a:ext>
                  </a:extLst>
                </a:gridCol>
                <a:gridCol w="683046">
                  <a:extLst>
                    <a:ext uri="{9D8B030D-6E8A-4147-A177-3AD203B41FA5}">
                      <a16:colId xmlns:a16="http://schemas.microsoft.com/office/drawing/2014/main" val="3796136525"/>
                    </a:ext>
                  </a:extLst>
                </a:gridCol>
                <a:gridCol w="710404">
                  <a:extLst>
                    <a:ext uri="{9D8B030D-6E8A-4147-A177-3AD203B41FA5}">
                      <a16:colId xmlns:a16="http://schemas.microsoft.com/office/drawing/2014/main" val="2201038040"/>
                    </a:ext>
                  </a:extLst>
                </a:gridCol>
                <a:gridCol w="899160">
                  <a:extLst>
                    <a:ext uri="{9D8B030D-6E8A-4147-A177-3AD203B41FA5}">
                      <a16:colId xmlns:a16="http://schemas.microsoft.com/office/drawing/2014/main" val="1957729591"/>
                    </a:ext>
                  </a:extLst>
                </a:gridCol>
                <a:gridCol w="807720">
                  <a:extLst>
                    <a:ext uri="{9D8B030D-6E8A-4147-A177-3AD203B41FA5}">
                      <a16:colId xmlns:a16="http://schemas.microsoft.com/office/drawing/2014/main" val="1498997386"/>
                    </a:ext>
                  </a:extLst>
                </a:gridCol>
                <a:gridCol w="560882">
                  <a:extLst>
                    <a:ext uri="{9D8B030D-6E8A-4147-A177-3AD203B41FA5}">
                      <a16:colId xmlns:a16="http://schemas.microsoft.com/office/drawing/2014/main" val="238296660"/>
                    </a:ext>
                  </a:extLst>
                </a:gridCol>
                <a:gridCol w="856438">
                  <a:extLst>
                    <a:ext uri="{9D8B030D-6E8A-4147-A177-3AD203B41FA5}">
                      <a16:colId xmlns:a16="http://schemas.microsoft.com/office/drawing/2014/main" val="902281934"/>
                    </a:ext>
                  </a:extLst>
                </a:gridCol>
                <a:gridCol w="706415">
                  <a:extLst>
                    <a:ext uri="{9D8B030D-6E8A-4147-A177-3AD203B41FA5}">
                      <a16:colId xmlns:a16="http://schemas.microsoft.com/office/drawing/2014/main" val="1337968383"/>
                    </a:ext>
                  </a:extLst>
                </a:gridCol>
              </a:tblGrid>
              <a:tr h="409727">
                <a:tc gridSpan="10">
                  <a:txBody>
                    <a:bodyPr/>
                    <a:lstStyle/>
                    <a:p>
                      <a:pPr marL="4311650" indent="-1441450">
                        <a:tabLst/>
                      </a:pPr>
                      <a:r>
                        <a:rPr lang="ru-RU" sz="1050" dirty="0"/>
                        <a:t>До принятия мер по снижению риска</a:t>
                      </a:r>
                      <a:endParaRPr lang="en-US" sz="1050" dirty="0"/>
                    </a:p>
                  </a:txBody>
                  <a:tcPr anchor="ctr">
                    <a:solidFill>
                      <a:srgbClr val="00206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06938760"/>
                  </a:ext>
                </a:extLst>
              </a:tr>
              <a:tr h="340512">
                <a:tc>
                  <a:txBody>
                    <a:bodyPr/>
                    <a:lstStyle/>
                    <a:p>
                      <a:pPr marL="0" indent="0" algn="ctr"/>
                      <a:r>
                        <a:rPr lang="ru-RU" sz="900" b="1" dirty="0"/>
                        <a:t>Код</a:t>
                      </a:r>
                      <a:endParaRPr lang="en-US" sz="900" b="1" dirty="0"/>
                    </a:p>
                  </a:txBody>
                  <a:tcPr/>
                </a:tc>
                <a:tc>
                  <a:txBody>
                    <a:bodyPr/>
                    <a:lstStyle/>
                    <a:p>
                      <a:pPr algn="ctr"/>
                      <a:r>
                        <a:rPr lang="ru-RU" sz="900" b="1" dirty="0"/>
                        <a:t>Цель</a:t>
                      </a:r>
                      <a:endParaRPr lang="en-US" sz="900" b="1" dirty="0"/>
                    </a:p>
                  </a:txBody>
                  <a:tcPr/>
                </a:tc>
                <a:tc>
                  <a:txBody>
                    <a:bodyPr/>
                    <a:lstStyle/>
                    <a:p>
                      <a:pPr algn="ctr"/>
                      <a:r>
                        <a:rPr lang="ru-RU" sz="900" b="1" dirty="0"/>
                        <a:t>Категория</a:t>
                      </a:r>
                      <a:endParaRPr lang="en-US" sz="900" b="1" dirty="0"/>
                    </a:p>
                  </a:txBody>
                  <a:tcPr/>
                </a:tc>
                <a:tc>
                  <a:txBody>
                    <a:bodyPr/>
                    <a:lstStyle/>
                    <a:p>
                      <a:pPr algn="ctr"/>
                      <a:r>
                        <a:rPr lang="ru-RU" sz="900" b="1" dirty="0"/>
                        <a:t>Событие</a:t>
                      </a:r>
                      <a:r>
                        <a:rPr lang="ru-RU" sz="900" b="1" baseline="0" dirty="0"/>
                        <a:t> риска</a:t>
                      </a:r>
                      <a:endParaRPr lang="en-US" sz="900" b="1" dirty="0"/>
                    </a:p>
                  </a:txBody>
                  <a:tcPr/>
                </a:tc>
                <a:tc>
                  <a:txBody>
                    <a:bodyPr/>
                    <a:lstStyle/>
                    <a:p>
                      <a:pPr algn="ctr"/>
                      <a:r>
                        <a:rPr lang="ru-RU" sz="900" b="1" dirty="0"/>
                        <a:t>Источник риска</a:t>
                      </a:r>
                      <a:endParaRPr lang="en-US" sz="900" b="1" dirty="0"/>
                    </a:p>
                  </a:txBody>
                  <a:tcPr/>
                </a:tc>
                <a:tc>
                  <a:txBody>
                    <a:bodyPr/>
                    <a:lstStyle/>
                    <a:p>
                      <a:pPr algn="ctr"/>
                      <a:r>
                        <a:rPr lang="ru-RU" sz="900" b="1" dirty="0"/>
                        <a:t>Описание последствий</a:t>
                      </a:r>
                      <a:endParaRPr lang="en-US" sz="900" b="1" dirty="0"/>
                    </a:p>
                  </a:txBody>
                  <a:tcPr/>
                </a:tc>
                <a:tc>
                  <a:txBody>
                    <a:bodyPr/>
                    <a:lstStyle/>
                    <a:p>
                      <a:pPr algn="ctr"/>
                      <a:r>
                        <a:rPr lang="ru-RU" sz="900" b="1" dirty="0"/>
                        <a:t>Вероятность</a:t>
                      </a:r>
                      <a:endParaRPr lang="en-US" sz="900" b="1" dirty="0"/>
                    </a:p>
                  </a:txBody>
                  <a:tcPr/>
                </a:tc>
                <a:tc>
                  <a:txBody>
                    <a:bodyPr/>
                    <a:lstStyle/>
                    <a:p>
                      <a:pPr algn="ctr"/>
                      <a:r>
                        <a:rPr lang="ru-RU" sz="900" b="1" dirty="0"/>
                        <a:t>Воздействие</a:t>
                      </a:r>
                      <a:endParaRPr lang="en-US" sz="900" b="1" dirty="0"/>
                    </a:p>
                  </a:txBody>
                  <a:tcPr/>
                </a:tc>
                <a:tc>
                  <a:txBody>
                    <a:bodyPr/>
                    <a:lstStyle/>
                    <a:p>
                      <a:pPr algn="ctr"/>
                      <a:r>
                        <a:rPr lang="ru-RU" sz="900" b="1" dirty="0"/>
                        <a:t>Внутренне присущий риск</a:t>
                      </a:r>
                      <a:endParaRPr lang="en-US" sz="900" b="1" dirty="0"/>
                    </a:p>
                  </a:txBody>
                  <a:tcPr/>
                </a:tc>
                <a:tc>
                  <a:txBody>
                    <a:bodyPr/>
                    <a:lstStyle/>
                    <a:p>
                      <a:pPr algn="ctr"/>
                      <a:r>
                        <a:rPr lang="ru-RU" sz="900" b="1" dirty="0"/>
                        <a:t>Уровень риска</a:t>
                      </a:r>
                      <a:endParaRPr lang="en-US" sz="900" b="1" dirty="0"/>
                    </a:p>
                  </a:txBody>
                  <a:tcPr/>
                </a:tc>
                <a:extLst>
                  <a:ext uri="{0D108BD9-81ED-4DB2-BD59-A6C34878D82A}">
                    <a16:rowId xmlns:a16="http://schemas.microsoft.com/office/drawing/2014/main" val="1771023106"/>
                  </a:ext>
                </a:extLst>
              </a:tr>
              <a:tr h="1871981">
                <a:tc>
                  <a:txBody>
                    <a:bodyPr/>
                    <a:lstStyle/>
                    <a:p>
                      <a:r>
                        <a:rPr lang="en-US" sz="1000" dirty="0"/>
                        <a:t>XX</a:t>
                      </a:r>
                    </a:p>
                  </a:txBody>
                  <a:tcPr/>
                </a:tc>
                <a:tc>
                  <a:txBody>
                    <a:bodyPr/>
                    <a:lstStyle/>
                    <a:p>
                      <a:r>
                        <a:rPr lang="ru-RU" sz="800" dirty="0"/>
                        <a:t>Цель управления риском</a:t>
                      </a:r>
                      <a:endParaRPr lang="en-US" sz="800" dirty="0"/>
                    </a:p>
                  </a:txBody>
                  <a:tcPr/>
                </a:tc>
                <a:tc>
                  <a:txBody>
                    <a:bodyPr/>
                    <a:lstStyle/>
                    <a:p>
                      <a:r>
                        <a:rPr lang="ru-RU" sz="800" dirty="0"/>
                        <a:t>Классификация</a:t>
                      </a:r>
                      <a:endParaRPr lang="en-US" sz="800" dirty="0"/>
                    </a:p>
                  </a:txBody>
                  <a:tcPr/>
                </a:tc>
                <a:tc>
                  <a:txBody>
                    <a:bodyPr/>
                    <a:lstStyle/>
                    <a:p>
                      <a:r>
                        <a:rPr lang="ru-RU" sz="800" dirty="0"/>
                        <a:t>Событие</a:t>
                      </a:r>
                      <a:r>
                        <a:rPr lang="ru-RU" sz="800" baseline="0" dirty="0"/>
                        <a:t> риска</a:t>
                      </a:r>
                      <a:endParaRPr lang="en-US" sz="800" dirty="0"/>
                    </a:p>
                  </a:txBody>
                  <a:tcPr/>
                </a:tc>
                <a:tc>
                  <a:txBody>
                    <a:bodyPr/>
                    <a:lstStyle/>
                    <a:p>
                      <a:r>
                        <a:rPr lang="ru-RU" sz="800" dirty="0"/>
                        <a:t>Источник риска</a:t>
                      </a:r>
                      <a:endParaRPr lang="en-US" sz="800" dirty="0"/>
                    </a:p>
                  </a:txBody>
                  <a:tcPr/>
                </a:tc>
                <a:tc>
                  <a:txBody>
                    <a:bodyPr/>
                    <a:lstStyle/>
                    <a:p>
                      <a:r>
                        <a:rPr lang="ru-RU" sz="800" dirty="0"/>
                        <a:t>Описание события риска</a:t>
                      </a:r>
                      <a:endParaRPr lang="en-US" sz="800" dirty="0"/>
                    </a:p>
                  </a:txBody>
                  <a:tcPr/>
                </a:tc>
                <a:tc>
                  <a:txBody>
                    <a:bodyPr/>
                    <a:lstStyle/>
                    <a:p>
                      <a:r>
                        <a:rPr lang="ru-RU" sz="800" dirty="0"/>
                        <a:t>Вероятность события</a:t>
                      </a:r>
                      <a:r>
                        <a:rPr lang="ru-RU" sz="800" baseline="0" dirty="0"/>
                        <a:t> риска</a:t>
                      </a:r>
                      <a:endParaRPr lang="en-US" sz="800" dirty="0"/>
                    </a:p>
                  </a:txBody>
                  <a:tcPr/>
                </a:tc>
                <a:tc>
                  <a:txBody>
                    <a:bodyPr/>
                    <a:lstStyle/>
                    <a:p>
                      <a:r>
                        <a:rPr lang="ru-RU" sz="800" dirty="0"/>
                        <a:t>Номинальное значение воздействия</a:t>
                      </a:r>
                      <a:endParaRPr lang="en-US" sz="800" dirty="0"/>
                    </a:p>
                  </a:txBody>
                  <a:tcPr/>
                </a:tc>
                <a:tc>
                  <a:txBody>
                    <a:bodyPr/>
                    <a:lstStyle/>
                    <a:p>
                      <a:r>
                        <a:rPr lang="ru-RU" sz="800" dirty="0"/>
                        <a:t>Вероятность</a:t>
                      </a:r>
                      <a:r>
                        <a:rPr lang="en-US" sz="800" dirty="0"/>
                        <a:t> x </a:t>
                      </a:r>
                      <a:r>
                        <a:rPr lang="ru-RU" sz="800" dirty="0"/>
                        <a:t>воздействие</a:t>
                      </a:r>
                      <a:endParaRPr lang="en-US" sz="800" dirty="0"/>
                    </a:p>
                  </a:txBody>
                  <a:tcPr/>
                </a:tc>
                <a:tc>
                  <a:txBody>
                    <a:bodyPr/>
                    <a:lstStyle/>
                    <a:p>
                      <a:pPr marL="0" indent="0"/>
                      <a:r>
                        <a:rPr lang="ru-RU" sz="800" dirty="0"/>
                        <a:t>Положение</a:t>
                      </a:r>
                      <a:r>
                        <a:rPr lang="ru-RU" sz="800" baseline="0" dirty="0"/>
                        <a:t> с учетом риска</a:t>
                      </a:r>
                      <a:endParaRPr lang="en-US" sz="800" dirty="0"/>
                    </a:p>
                  </a:txBody>
                  <a:tcPr/>
                </a:tc>
                <a:extLst>
                  <a:ext uri="{0D108BD9-81ED-4DB2-BD59-A6C34878D82A}">
                    <a16:rowId xmlns:a16="http://schemas.microsoft.com/office/drawing/2014/main" val="2344266105"/>
                  </a:ext>
                </a:extLst>
              </a:tr>
            </a:tbl>
          </a:graphicData>
        </a:graphic>
      </p:graphicFrame>
      <p:graphicFrame>
        <p:nvGraphicFramePr>
          <p:cNvPr id="22" name="Table 20">
            <a:extLst>
              <a:ext uri="{FF2B5EF4-FFF2-40B4-BE49-F238E27FC236}">
                <a16:creationId xmlns:a16="http://schemas.microsoft.com/office/drawing/2014/main" id="{D6DCFB1A-E336-4DA6-939B-6A7FCC5C12CF}"/>
              </a:ext>
            </a:extLst>
          </p:cNvPr>
          <p:cNvGraphicFramePr>
            <a:graphicFrameLocks noGrp="1"/>
          </p:cNvGraphicFramePr>
          <p:nvPr>
            <p:extLst>
              <p:ext uri="{D42A27DB-BD31-4B8C-83A1-F6EECF244321}">
                <p14:modId xmlns:p14="http://schemas.microsoft.com/office/powerpoint/2010/main" val="2191121151"/>
              </p:ext>
            </p:extLst>
          </p:nvPr>
        </p:nvGraphicFramePr>
        <p:xfrm>
          <a:off x="162920" y="3893709"/>
          <a:ext cx="7108363" cy="2568627"/>
        </p:xfrm>
        <a:graphic>
          <a:graphicData uri="http://schemas.openxmlformats.org/drawingml/2006/table">
            <a:tbl>
              <a:tblPr firstRow="1" bandRow="1">
                <a:tableStyleId>{00A15C55-8517-42AA-B614-E9B94910E393}</a:tableStyleId>
              </a:tblPr>
              <a:tblGrid>
                <a:gridCol w="685247">
                  <a:extLst>
                    <a:ext uri="{9D8B030D-6E8A-4147-A177-3AD203B41FA5}">
                      <a16:colId xmlns:a16="http://schemas.microsoft.com/office/drawing/2014/main" val="3785309118"/>
                    </a:ext>
                  </a:extLst>
                </a:gridCol>
                <a:gridCol w="1422390">
                  <a:extLst>
                    <a:ext uri="{9D8B030D-6E8A-4147-A177-3AD203B41FA5}">
                      <a16:colId xmlns:a16="http://schemas.microsoft.com/office/drawing/2014/main" val="841024321"/>
                    </a:ext>
                  </a:extLst>
                </a:gridCol>
                <a:gridCol w="1158985">
                  <a:extLst>
                    <a:ext uri="{9D8B030D-6E8A-4147-A177-3AD203B41FA5}">
                      <a16:colId xmlns:a16="http://schemas.microsoft.com/office/drawing/2014/main" val="583531680"/>
                    </a:ext>
                  </a:extLst>
                </a:gridCol>
                <a:gridCol w="983381">
                  <a:extLst>
                    <a:ext uri="{9D8B030D-6E8A-4147-A177-3AD203B41FA5}">
                      <a16:colId xmlns:a16="http://schemas.microsoft.com/office/drawing/2014/main" val="3796136525"/>
                    </a:ext>
                  </a:extLst>
                </a:gridCol>
                <a:gridCol w="1106303">
                  <a:extLst>
                    <a:ext uri="{9D8B030D-6E8A-4147-A177-3AD203B41FA5}">
                      <a16:colId xmlns:a16="http://schemas.microsoft.com/office/drawing/2014/main" val="2201038040"/>
                    </a:ext>
                  </a:extLst>
                </a:gridCol>
                <a:gridCol w="889392">
                  <a:extLst>
                    <a:ext uri="{9D8B030D-6E8A-4147-A177-3AD203B41FA5}">
                      <a16:colId xmlns:a16="http://schemas.microsoft.com/office/drawing/2014/main" val="1957729591"/>
                    </a:ext>
                  </a:extLst>
                </a:gridCol>
                <a:gridCol w="862665">
                  <a:extLst>
                    <a:ext uri="{9D8B030D-6E8A-4147-A177-3AD203B41FA5}">
                      <a16:colId xmlns:a16="http://schemas.microsoft.com/office/drawing/2014/main" val="1498997386"/>
                    </a:ext>
                  </a:extLst>
                </a:gridCol>
              </a:tblGrid>
              <a:tr h="432679">
                <a:tc gridSpan="7">
                  <a:txBody>
                    <a:bodyPr/>
                    <a:lstStyle/>
                    <a:p>
                      <a:pPr marL="4275138" indent="-1404938">
                        <a:tabLst/>
                      </a:pPr>
                      <a:r>
                        <a:rPr lang="ru-RU" sz="1050" dirty="0">
                          <a:solidFill>
                            <a:schemeClr val="tx1"/>
                          </a:solidFill>
                        </a:rPr>
                        <a:t>После принятия мер</a:t>
                      </a:r>
                      <a:r>
                        <a:rPr lang="ru-RU" sz="1050" baseline="0" dirty="0">
                          <a:solidFill>
                            <a:schemeClr val="tx1"/>
                          </a:solidFill>
                        </a:rPr>
                        <a:t> по снижению риска</a:t>
                      </a:r>
                      <a:endParaRPr lang="en-US" sz="1050" dirty="0">
                        <a:solidFill>
                          <a:schemeClr val="tx1"/>
                        </a:solidFill>
                      </a:endParaRPr>
                    </a:p>
                  </a:txBody>
                  <a:tcPr anchor="ct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extLst>
                  <a:ext uri="{0D108BD9-81ED-4DB2-BD59-A6C34878D82A}">
                    <a16:rowId xmlns:a16="http://schemas.microsoft.com/office/drawing/2014/main" val="2911434028"/>
                  </a:ext>
                </a:extLst>
              </a:tr>
              <a:tr h="708019">
                <a:tc>
                  <a:txBody>
                    <a:bodyPr/>
                    <a:lstStyle/>
                    <a:p>
                      <a:pPr algn="ctr"/>
                      <a:r>
                        <a:rPr lang="ru-RU" sz="900" b="1" dirty="0"/>
                        <a:t>Существующий инструмент контроля</a:t>
                      </a:r>
                      <a:endParaRPr lang="en-US" sz="900" b="1" dirty="0"/>
                    </a:p>
                  </a:txBody>
                  <a:tcPr anchor="ctr"/>
                </a:tc>
                <a:tc>
                  <a:txBody>
                    <a:bodyPr/>
                    <a:lstStyle/>
                    <a:p>
                      <a:pPr algn="ctr"/>
                      <a:r>
                        <a:rPr lang="ru-RU" sz="900" b="1" dirty="0"/>
                        <a:t>Меры по снижению</a:t>
                      </a:r>
                      <a:endParaRPr lang="en-US" sz="900" b="1" dirty="0"/>
                    </a:p>
                  </a:txBody>
                  <a:tcPr anchor="ctr"/>
                </a:tc>
                <a:tc>
                  <a:txBody>
                    <a:bodyPr/>
                    <a:lstStyle/>
                    <a:p>
                      <a:pPr algn="ctr"/>
                      <a:r>
                        <a:rPr lang="ru-RU" sz="900" b="1" dirty="0"/>
                        <a:t>Сроки</a:t>
                      </a:r>
                      <a:endParaRPr lang="en-US" sz="900" b="1" dirty="0"/>
                    </a:p>
                  </a:txBody>
                  <a:tcPr anchor="ctr"/>
                </a:tc>
                <a:tc>
                  <a:txBody>
                    <a:bodyPr/>
                    <a:lstStyle/>
                    <a:p>
                      <a:pPr algn="ctr"/>
                      <a:r>
                        <a:rPr lang="ru-RU" sz="900" b="1" dirty="0"/>
                        <a:t>Вероятность</a:t>
                      </a:r>
                      <a:endParaRPr lang="en-US" sz="900" b="1" dirty="0"/>
                    </a:p>
                  </a:txBody>
                  <a:tcPr anchor="ctr"/>
                </a:tc>
                <a:tc>
                  <a:txBody>
                    <a:bodyPr/>
                    <a:lstStyle/>
                    <a:p>
                      <a:pPr algn="ctr"/>
                      <a:r>
                        <a:rPr lang="ru-RU" sz="900" b="1" dirty="0"/>
                        <a:t>Воздействие</a:t>
                      </a:r>
                      <a:endParaRPr lang="en-US" sz="900" b="1" dirty="0"/>
                    </a:p>
                  </a:txBody>
                  <a:tcPr anchor="ctr"/>
                </a:tc>
                <a:tc>
                  <a:txBody>
                    <a:bodyPr/>
                    <a:lstStyle/>
                    <a:p>
                      <a:pPr algn="ctr"/>
                      <a:r>
                        <a:rPr lang="ru-RU" sz="900" b="1" dirty="0"/>
                        <a:t>Остаточный риск</a:t>
                      </a:r>
                      <a:endParaRPr lang="en-US" sz="900" b="1" dirty="0"/>
                    </a:p>
                  </a:txBody>
                  <a:tcPr anchor="ctr"/>
                </a:tc>
                <a:tc>
                  <a:txBody>
                    <a:bodyPr/>
                    <a:lstStyle/>
                    <a:p>
                      <a:pPr algn="ctr"/>
                      <a:r>
                        <a:rPr lang="ru-RU" sz="900" b="1" dirty="0"/>
                        <a:t>Уровень риска</a:t>
                      </a:r>
                      <a:endParaRPr lang="en-US" sz="900" b="1" dirty="0"/>
                    </a:p>
                  </a:txBody>
                  <a:tcPr anchor="ctr"/>
                </a:tc>
                <a:extLst>
                  <a:ext uri="{0D108BD9-81ED-4DB2-BD59-A6C34878D82A}">
                    <a16:rowId xmlns:a16="http://schemas.microsoft.com/office/drawing/2014/main" val="1771023106"/>
                  </a:ext>
                </a:extLst>
              </a:tr>
              <a:tr h="1358708">
                <a:tc>
                  <a:txBody>
                    <a:bodyPr/>
                    <a:lstStyle/>
                    <a:p>
                      <a:endParaRPr lang="en-US" sz="1000" dirty="0"/>
                    </a:p>
                  </a:txBody>
                  <a:tcPr/>
                </a:tc>
                <a:tc>
                  <a:txBody>
                    <a:bodyPr/>
                    <a:lstStyle/>
                    <a:p>
                      <a:r>
                        <a:rPr lang="ru-RU" sz="900" dirty="0"/>
                        <a:t>План</a:t>
                      </a:r>
                      <a:r>
                        <a:rPr lang="ru-RU" sz="900" baseline="0" dirty="0"/>
                        <a:t> по снижению вероятности или воздействия</a:t>
                      </a:r>
                      <a:endParaRPr lang="en-US" sz="900" dirty="0"/>
                    </a:p>
                  </a:txBody>
                  <a:tcPr/>
                </a:tc>
                <a:tc>
                  <a:txBody>
                    <a:bodyPr/>
                    <a:lstStyle/>
                    <a:p>
                      <a:r>
                        <a:rPr lang="ru-RU" sz="900" dirty="0"/>
                        <a:t>Период или время для снижения</a:t>
                      </a:r>
                      <a:endParaRPr lang="en-US" sz="900" dirty="0"/>
                    </a:p>
                  </a:txBody>
                  <a:tcPr/>
                </a:tc>
                <a:tc>
                  <a:txBody>
                    <a:bodyPr/>
                    <a:lstStyle/>
                    <a:p>
                      <a:r>
                        <a:rPr lang="ru-RU" sz="900" dirty="0"/>
                        <a:t>Вероятность</a:t>
                      </a:r>
                      <a:r>
                        <a:rPr lang="ru-RU" sz="900" baseline="0" dirty="0"/>
                        <a:t> после принятия мер по снижению риска</a:t>
                      </a:r>
                      <a:endParaRPr lang="en-US" sz="900" dirty="0"/>
                    </a:p>
                  </a:txBody>
                  <a:tcPr/>
                </a:tc>
                <a:tc>
                  <a:txBody>
                    <a:bodyPr/>
                    <a:lstStyle/>
                    <a:p>
                      <a:r>
                        <a:rPr lang="ru-RU" sz="900" dirty="0"/>
                        <a:t>Воздействие в номинальном выражении</a:t>
                      </a:r>
                      <a:endParaRPr lang="en-US" sz="900" dirty="0"/>
                    </a:p>
                  </a:txBody>
                  <a:tcPr/>
                </a:tc>
                <a:tc>
                  <a:txBody>
                    <a:bodyPr/>
                    <a:lstStyle/>
                    <a:p>
                      <a:r>
                        <a:rPr lang="ru-RU" sz="900" dirty="0"/>
                        <a:t>Вероятность</a:t>
                      </a:r>
                      <a:r>
                        <a:rPr lang="en-US" sz="900" dirty="0"/>
                        <a:t> x</a:t>
                      </a:r>
                      <a:r>
                        <a:rPr lang="ru-RU" sz="900" dirty="0"/>
                        <a:t> Воздействие</a:t>
                      </a:r>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dirty="0"/>
                        <a:t>Положение</a:t>
                      </a:r>
                      <a:r>
                        <a:rPr lang="ru-RU" sz="900" baseline="0" dirty="0"/>
                        <a:t> с учетом риска после принятия мер по его снижению</a:t>
                      </a:r>
                      <a:endParaRPr lang="en-US" sz="900" dirty="0"/>
                    </a:p>
                  </a:txBody>
                  <a:tcPr/>
                </a:tc>
                <a:extLst>
                  <a:ext uri="{0D108BD9-81ED-4DB2-BD59-A6C34878D82A}">
                    <a16:rowId xmlns:a16="http://schemas.microsoft.com/office/drawing/2014/main" val="2344266105"/>
                  </a:ext>
                </a:extLst>
              </a:tr>
            </a:tbl>
          </a:graphicData>
        </a:graphic>
      </p:graphicFrame>
      <p:sp>
        <p:nvSpPr>
          <p:cNvPr id="5" name="Hexagon 4">
            <a:extLst>
              <a:ext uri="{FF2B5EF4-FFF2-40B4-BE49-F238E27FC236}">
                <a16:creationId xmlns:a16="http://schemas.microsoft.com/office/drawing/2014/main" id="{4B04425D-1A5A-FB55-D1B6-952056198BEA}"/>
              </a:ext>
            </a:extLst>
          </p:cNvPr>
          <p:cNvSpPr/>
          <p:nvPr/>
        </p:nvSpPr>
        <p:spPr>
          <a:xfrm>
            <a:off x="29428" y="995458"/>
            <a:ext cx="326150" cy="314197"/>
          </a:xfrm>
          <a:prstGeom prst="hexagon">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7" name="Hexagon 6">
            <a:extLst>
              <a:ext uri="{FF2B5EF4-FFF2-40B4-BE49-F238E27FC236}">
                <a16:creationId xmlns:a16="http://schemas.microsoft.com/office/drawing/2014/main" id="{CC6D4B6A-5F44-7A96-5C38-B8D88E47F14B}"/>
              </a:ext>
            </a:extLst>
          </p:cNvPr>
          <p:cNvSpPr/>
          <p:nvPr/>
        </p:nvSpPr>
        <p:spPr>
          <a:xfrm>
            <a:off x="29428" y="3960384"/>
            <a:ext cx="326150" cy="314197"/>
          </a:xfrm>
          <a:prstGeom prst="hexagon">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8" name="TextBox 7">
            <a:extLst>
              <a:ext uri="{FF2B5EF4-FFF2-40B4-BE49-F238E27FC236}">
                <a16:creationId xmlns:a16="http://schemas.microsoft.com/office/drawing/2014/main" id="{98376BBE-03A2-73A8-C93A-37414EA6DBE8}"/>
              </a:ext>
            </a:extLst>
          </p:cNvPr>
          <p:cNvSpPr txBox="1"/>
          <p:nvPr/>
        </p:nvSpPr>
        <p:spPr>
          <a:xfrm>
            <a:off x="7571109" y="3888518"/>
            <a:ext cx="892090" cy="338554"/>
          </a:xfrm>
          <a:prstGeom prst="rect">
            <a:avLst/>
          </a:prstGeom>
          <a:solidFill>
            <a:srgbClr val="002060"/>
          </a:solidFill>
        </p:spPr>
        <p:txBody>
          <a:bodyPr wrap="square" rtlCol="0">
            <a:spAutoFit/>
          </a:bodyPr>
          <a:lstStyle/>
          <a:p>
            <a:r>
              <a:rPr lang="ru-RU" sz="1600" dirty="0">
                <a:solidFill>
                  <a:schemeClr val="bg1"/>
                </a:solidFill>
              </a:rPr>
              <a:t>Пример</a:t>
            </a:r>
            <a:endParaRPr lang="en-ID" sz="1600" dirty="0">
              <a:solidFill>
                <a:schemeClr val="bg1"/>
              </a:solidFill>
            </a:endParaRPr>
          </a:p>
        </p:txBody>
      </p:sp>
      <p:sp>
        <p:nvSpPr>
          <p:cNvPr id="18" name="TextBox 17">
            <a:extLst>
              <a:ext uri="{FF2B5EF4-FFF2-40B4-BE49-F238E27FC236}">
                <a16:creationId xmlns:a16="http://schemas.microsoft.com/office/drawing/2014/main" id="{0543329D-5003-411E-9675-80917288E166}"/>
              </a:ext>
            </a:extLst>
          </p:cNvPr>
          <p:cNvSpPr txBox="1"/>
          <p:nvPr/>
        </p:nvSpPr>
        <p:spPr>
          <a:xfrm>
            <a:off x="9296400" y="3737223"/>
            <a:ext cx="93361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1" i="0" u="none" strike="noStrike" kern="1200" cap="none" spc="0" normalizeH="0" baseline="0" noProof="0" dirty="0">
                <a:ln>
                  <a:noFill/>
                </a:ln>
                <a:solidFill>
                  <a:prstClr val="black"/>
                </a:solidFill>
                <a:effectLst/>
                <a:uLnTx/>
                <a:uFillTx/>
                <a:latin typeface="Calibri" panose="020F0502020204030204"/>
                <a:ea typeface="+mn-ea"/>
                <a:cs typeface="+mn-cs"/>
              </a:rPr>
              <a:t>Воздействие </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846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B0EE8-1DB9-FDBA-3FA4-B4915BFC8E53}"/>
              </a:ext>
            </a:extLst>
          </p:cNvPr>
          <p:cNvSpPr>
            <a:spLocks noGrp="1"/>
          </p:cNvSpPr>
          <p:nvPr>
            <p:ph type="title"/>
          </p:nvPr>
        </p:nvSpPr>
        <p:spPr/>
        <p:txBody>
          <a:bodyPr/>
          <a:lstStyle/>
          <a:p>
            <a:r>
              <a:rPr lang="ru-RU" sz="2000" dirty="0"/>
              <a:t>Пример</a:t>
            </a:r>
            <a:r>
              <a:rPr lang="en-US" sz="2000" dirty="0"/>
              <a:t>:</a:t>
            </a:r>
            <a:r>
              <a:rPr lang="ru-RU" sz="2000" dirty="0"/>
              <a:t> казначейский контроль, </a:t>
            </a:r>
            <a:r>
              <a:rPr lang="ru-RU" sz="2000" dirty="0">
                <a:solidFill>
                  <a:srgbClr val="0070C0"/>
                </a:solidFill>
              </a:rPr>
              <a:t>Индонезия</a:t>
            </a:r>
            <a:r>
              <a:rPr lang="en-US" sz="2000" dirty="0">
                <a:solidFill>
                  <a:srgbClr val="0070C0"/>
                </a:solidFill>
              </a:rPr>
              <a:t> – </a:t>
            </a:r>
            <a:r>
              <a:rPr lang="ru-RU" sz="2000" dirty="0">
                <a:solidFill>
                  <a:srgbClr val="0070C0"/>
                </a:solidFill>
              </a:rPr>
              <a:t>сводный</a:t>
            </a:r>
            <a:r>
              <a:rPr lang="en-US" sz="2000" dirty="0">
                <a:solidFill>
                  <a:srgbClr val="0070C0"/>
                </a:solidFill>
              </a:rPr>
              <a:t> KPI</a:t>
            </a:r>
            <a:br>
              <a:rPr lang="ru-RU" sz="2000" dirty="0">
                <a:solidFill>
                  <a:srgbClr val="0070C0"/>
                </a:solidFill>
              </a:rPr>
            </a:br>
            <a:r>
              <a:rPr lang="en-US" sz="2000" dirty="0">
                <a:solidFill>
                  <a:srgbClr val="0070C0"/>
                </a:solidFill>
              </a:rPr>
              <a:t> </a:t>
            </a:r>
            <a:r>
              <a:rPr lang="en-US" sz="2000" dirty="0">
                <a:solidFill>
                  <a:srgbClr val="FFC000"/>
                </a:solidFill>
              </a:rPr>
              <a:t>(</a:t>
            </a:r>
            <a:r>
              <a:rPr lang="ru-RU" sz="2000" dirty="0">
                <a:solidFill>
                  <a:srgbClr val="FFC000"/>
                </a:solidFill>
              </a:rPr>
              <a:t>ликвидность и долг</a:t>
            </a:r>
            <a:r>
              <a:rPr lang="en-US" sz="2000" dirty="0">
                <a:solidFill>
                  <a:srgbClr val="FFC000"/>
                </a:solidFill>
              </a:rPr>
              <a:t>)</a:t>
            </a:r>
            <a:endParaRPr lang="en-ID" sz="2000" dirty="0">
              <a:solidFill>
                <a:srgbClr val="FFC000"/>
              </a:solidFill>
            </a:endParaRPr>
          </a:p>
        </p:txBody>
      </p:sp>
      <p:grpSp>
        <p:nvGrpSpPr>
          <p:cNvPr id="44" name="Group 43">
            <a:extLst>
              <a:ext uri="{FF2B5EF4-FFF2-40B4-BE49-F238E27FC236}">
                <a16:creationId xmlns:a16="http://schemas.microsoft.com/office/drawing/2014/main" id="{4BCD810A-684C-58B1-E45B-F5B9615F4942}"/>
              </a:ext>
            </a:extLst>
          </p:cNvPr>
          <p:cNvGrpSpPr/>
          <p:nvPr/>
        </p:nvGrpSpPr>
        <p:grpSpPr>
          <a:xfrm>
            <a:off x="444500" y="1016000"/>
            <a:ext cx="11302376" cy="498800"/>
            <a:chOff x="558800" y="1041400"/>
            <a:chExt cx="11302376" cy="498800"/>
          </a:xfrm>
        </p:grpSpPr>
        <p:sp>
          <p:nvSpPr>
            <p:cNvPr id="5" name="Hexagon 4">
              <a:extLst>
                <a:ext uri="{FF2B5EF4-FFF2-40B4-BE49-F238E27FC236}">
                  <a16:creationId xmlns:a16="http://schemas.microsoft.com/office/drawing/2014/main" id="{DB963DDB-F806-B548-A0C8-F13BAB0559CD}"/>
                </a:ext>
              </a:extLst>
            </p:cNvPr>
            <p:cNvSpPr/>
            <p:nvPr/>
          </p:nvSpPr>
          <p:spPr>
            <a:xfrm>
              <a:off x="11405223" y="1041400"/>
              <a:ext cx="455953" cy="498800"/>
            </a:xfrm>
            <a:prstGeom prst="hexagon">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2" name="Rectangle: Rounded Corners 1">
              <a:extLst>
                <a:ext uri="{FF2B5EF4-FFF2-40B4-BE49-F238E27FC236}">
                  <a16:creationId xmlns:a16="http://schemas.microsoft.com/office/drawing/2014/main" id="{2AACDB15-B888-171E-C940-09778170215D}"/>
                </a:ext>
              </a:extLst>
            </p:cNvPr>
            <p:cNvSpPr/>
            <p:nvPr/>
          </p:nvSpPr>
          <p:spPr>
            <a:xfrm>
              <a:off x="558800" y="1066800"/>
              <a:ext cx="11188700" cy="45435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Инструмент бюджета</a:t>
              </a:r>
              <a:r>
                <a:rPr lang="en-US" sz="1600" b="1" dirty="0"/>
                <a:t> </a:t>
              </a:r>
              <a:r>
                <a:rPr lang="ru-RU" sz="1600" dirty="0"/>
                <a:t>для контроля баланса между эмиссией долговых инструментов и оптимизацией ликвидности</a:t>
              </a:r>
              <a:r>
                <a:rPr lang="en-US" sz="1600" dirty="0"/>
                <a:t> – </a:t>
              </a:r>
              <a:r>
                <a:rPr lang="ru-RU" sz="1600" b="1" dirty="0">
                  <a:solidFill>
                    <a:srgbClr val="FFFF00"/>
                  </a:solidFill>
                </a:rPr>
                <a:t>сводный</a:t>
              </a:r>
              <a:r>
                <a:rPr lang="en-US" sz="1600" b="1" dirty="0">
                  <a:solidFill>
                    <a:srgbClr val="FFFF00"/>
                  </a:solidFill>
                </a:rPr>
                <a:t>  KPI </a:t>
              </a:r>
              <a:r>
                <a:rPr lang="en-US" sz="1600" dirty="0"/>
                <a:t>– </a:t>
              </a:r>
              <a:r>
                <a:rPr lang="ru-RU" sz="1600" b="1" dirty="0">
                  <a:solidFill>
                    <a:srgbClr val="FFFF00"/>
                  </a:solidFill>
                  <a:latin typeface="+mj-lt"/>
                  <a:ea typeface="Tahoma" panose="020B0604030504040204" pitchFamily="34" charset="0"/>
                  <a:cs typeface="Tahoma" panose="020B0604030504040204" pitchFamily="34" charset="0"/>
                </a:rPr>
                <a:t>индекс «оптимизация/процент по долговым инструментам»</a:t>
              </a:r>
              <a:r>
                <a:rPr kumimoji="0" lang="sv-SE" sz="1600" b="1" i="0" u="none" strike="noStrike" kern="1200" cap="none" spc="0" normalizeH="0" baseline="0" noProof="0" dirty="0">
                  <a:ln>
                    <a:noFill/>
                  </a:ln>
                  <a:solidFill>
                    <a:srgbClr val="FFFF00"/>
                  </a:solidFill>
                  <a:effectLst/>
                  <a:uLnTx/>
                  <a:uFillTx/>
                  <a:latin typeface="+mj-lt"/>
                  <a:ea typeface="Tahoma" panose="020B0604030504040204" pitchFamily="34" charset="0"/>
                  <a:cs typeface="Tahoma" panose="020B0604030504040204" pitchFamily="34" charset="0"/>
                </a:rPr>
                <a:t> </a:t>
              </a:r>
              <a:endParaRPr lang="en-ID" sz="1600" dirty="0">
                <a:solidFill>
                  <a:srgbClr val="FFFF00"/>
                </a:solidFill>
                <a:latin typeface="+mj-lt"/>
              </a:endParaRPr>
            </a:p>
          </p:txBody>
        </p:sp>
      </p:grpSp>
      <p:sp>
        <p:nvSpPr>
          <p:cNvPr id="7" name="Rectangle: Rounded Corners 6">
            <a:extLst>
              <a:ext uri="{FF2B5EF4-FFF2-40B4-BE49-F238E27FC236}">
                <a16:creationId xmlns:a16="http://schemas.microsoft.com/office/drawing/2014/main" id="{AF526EC9-8737-D27B-9115-5DD7EA05BB5F}"/>
              </a:ext>
            </a:extLst>
          </p:cNvPr>
          <p:cNvSpPr/>
          <p:nvPr/>
        </p:nvSpPr>
        <p:spPr>
          <a:xfrm>
            <a:off x="258892" y="1696487"/>
            <a:ext cx="2052107" cy="304800"/>
          </a:xfrm>
          <a:prstGeom prst="roundRect">
            <a:avLst>
              <a:gd name="adj" fmla="val 50000"/>
            </a:avLst>
          </a:prstGeom>
          <a:solidFill>
            <a:srgbClr val="09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Calibri Light" panose="020F0302020204030204"/>
                <a:ea typeface="+mn-ea"/>
                <a:cs typeface="+mn-cs"/>
              </a:rPr>
              <a:t>Формула</a:t>
            </a:r>
            <a:r>
              <a:rPr kumimoji="0" lang="ru-RU" sz="1200" b="1" i="0" u="none" strike="noStrike" kern="1200" cap="none" spc="0" normalizeH="0" noProof="0" dirty="0">
                <a:ln>
                  <a:noFill/>
                </a:ln>
                <a:solidFill>
                  <a:prstClr val="white"/>
                </a:solidFill>
                <a:effectLst/>
                <a:uLnTx/>
                <a:uFillTx/>
                <a:latin typeface="Calibri Light" panose="020F0302020204030204"/>
                <a:ea typeface="+mn-ea"/>
                <a:cs typeface="+mn-cs"/>
              </a:rPr>
              <a:t> </a:t>
            </a: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KPI</a:t>
            </a:r>
            <a:endParaRPr kumimoji="0" lang="id-ID" sz="12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9" name="Graphic 8" descr="Calculator">
            <a:extLst>
              <a:ext uri="{FF2B5EF4-FFF2-40B4-BE49-F238E27FC236}">
                <a16:creationId xmlns:a16="http://schemas.microsoft.com/office/drawing/2014/main" id="{EB0503EA-1E41-9DBB-9A77-18046E091F5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456" y="1594500"/>
            <a:ext cx="398170" cy="398170"/>
          </a:xfrm>
          <a:prstGeom prst="rect">
            <a:avLst/>
          </a:prstGeom>
        </p:spPr>
      </p:pic>
      <p:graphicFrame>
        <p:nvGraphicFramePr>
          <p:cNvPr id="11" name="Table 10">
            <a:extLst>
              <a:ext uri="{FF2B5EF4-FFF2-40B4-BE49-F238E27FC236}">
                <a16:creationId xmlns:a16="http://schemas.microsoft.com/office/drawing/2014/main" id="{9FAC19B4-FDF1-A7D2-61CE-4884BCBC309F}"/>
              </a:ext>
            </a:extLst>
          </p:cNvPr>
          <p:cNvGraphicFramePr>
            <a:graphicFrameLocks noGrp="1"/>
          </p:cNvGraphicFramePr>
          <p:nvPr>
            <p:extLst>
              <p:ext uri="{D42A27DB-BD31-4B8C-83A1-F6EECF244321}">
                <p14:modId xmlns:p14="http://schemas.microsoft.com/office/powerpoint/2010/main" val="1522463645"/>
              </p:ext>
            </p:extLst>
          </p:nvPr>
        </p:nvGraphicFramePr>
        <p:xfrm>
          <a:off x="8295384" y="2592536"/>
          <a:ext cx="3528306" cy="1753000"/>
        </p:xfrm>
        <a:graphic>
          <a:graphicData uri="http://schemas.openxmlformats.org/drawingml/2006/table">
            <a:tbl>
              <a:tblPr firstRow="1" bandRow="1">
                <a:tableStyleId>{5C22544A-7EE6-4342-B048-85BDC9FD1C3A}</a:tableStyleId>
              </a:tblPr>
              <a:tblGrid>
                <a:gridCol w="1190507">
                  <a:extLst>
                    <a:ext uri="{9D8B030D-6E8A-4147-A177-3AD203B41FA5}">
                      <a16:colId xmlns:a16="http://schemas.microsoft.com/office/drawing/2014/main" val="96521421"/>
                    </a:ext>
                  </a:extLst>
                </a:gridCol>
                <a:gridCol w="683905">
                  <a:extLst>
                    <a:ext uri="{9D8B030D-6E8A-4147-A177-3AD203B41FA5}">
                      <a16:colId xmlns:a16="http://schemas.microsoft.com/office/drawing/2014/main" val="2001389766"/>
                    </a:ext>
                  </a:extLst>
                </a:gridCol>
                <a:gridCol w="1653894">
                  <a:extLst>
                    <a:ext uri="{9D8B030D-6E8A-4147-A177-3AD203B41FA5}">
                      <a16:colId xmlns:a16="http://schemas.microsoft.com/office/drawing/2014/main" val="4040124433"/>
                    </a:ext>
                  </a:extLst>
                </a:gridCol>
              </a:tblGrid>
              <a:tr h="153964">
                <a:tc>
                  <a:txBody>
                    <a:bodyPr/>
                    <a:lstStyle/>
                    <a:p>
                      <a:pPr algn="ctr" rtl="0" fontAlgn="ctr"/>
                      <a:r>
                        <a:rPr lang="ru-RU" sz="700" b="0" dirty="0">
                          <a:solidFill>
                            <a:schemeClr val="bg1"/>
                          </a:solidFill>
                          <a:effectLst/>
                          <a:latin typeface="+mj-lt"/>
                        </a:rPr>
                        <a:t>Индекс</a:t>
                      </a:r>
                      <a:endParaRPr lang="en-US" sz="700" b="0" dirty="0">
                        <a:solidFill>
                          <a:schemeClr val="bg1"/>
                        </a:solidFill>
                        <a:effectLst/>
                        <a:latin typeface="+mj-lt"/>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ru-RU" sz="700" b="0" dirty="0">
                          <a:solidFill>
                            <a:schemeClr val="bg1"/>
                          </a:solidFill>
                          <a:effectLst/>
                          <a:latin typeface="+mj-lt"/>
                        </a:rPr>
                        <a:t>Критерии</a:t>
                      </a:r>
                      <a:endParaRPr lang="en-US" sz="700" b="0" dirty="0">
                        <a:solidFill>
                          <a:schemeClr val="bg1"/>
                        </a:solidFill>
                        <a:effectLst/>
                        <a:latin typeface="+mj-lt"/>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ru-RU" sz="700" b="0" dirty="0">
                          <a:solidFill>
                            <a:schemeClr val="bg1"/>
                          </a:solidFill>
                          <a:effectLst/>
                          <a:latin typeface="+mj-lt"/>
                        </a:rPr>
                        <a:t>Диапазон</a:t>
                      </a:r>
                      <a:endParaRPr lang="en-US" sz="700" b="0" dirty="0">
                        <a:solidFill>
                          <a:schemeClr val="bg1"/>
                        </a:solidFill>
                        <a:effectLst/>
                        <a:latin typeface="+mj-lt"/>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22681649"/>
                  </a:ext>
                </a:extLst>
              </a:tr>
              <a:tr h="153964">
                <a:tc>
                  <a:txBody>
                    <a:bodyPr/>
                    <a:lstStyle/>
                    <a:p>
                      <a:pPr algn="ctr" rtl="0" fontAlgn="ctr"/>
                      <a:r>
                        <a:rPr lang="ru-RU" sz="700" b="0" dirty="0">
                          <a:effectLst/>
                          <a:latin typeface="+mj-lt"/>
                        </a:rPr>
                        <a:t>Индекс</a:t>
                      </a:r>
                      <a:r>
                        <a:rPr lang="en-US" sz="700" b="0" dirty="0">
                          <a:effectLst/>
                          <a:latin typeface="+mj-lt"/>
                        </a:rPr>
                        <a:t> 4</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ru-RU" sz="700" b="1" dirty="0">
                          <a:solidFill>
                            <a:schemeClr val="bg1"/>
                          </a:solidFill>
                          <a:effectLst/>
                          <a:latin typeface="+mj-lt"/>
                        </a:rPr>
                        <a:t>Отлично</a:t>
                      </a:r>
                      <a:endParaRPr lang="en-US" sz="700" b="1" dirty="0">
                        <a:solidFill>
                          <a:schemeClr val="bg1"/>
                        </a:solidFill>
                        <a:effectLst/>
                        <a:latin typeface="+mj-lt"/>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ru-RU" sz="700" b="0" dirty="0">
                          <a:effectLst/>
                          <a:latin typeface="+mj-lt"/>
                        </a:rPr>
                        <a:t>отклонение</a:t>
                      </a:r>
                      <a:r>
                        <a:rPr lang="en-US" sz="700" b="0" dirty="0">
                          <a:effectLst/>
                          <a:latin typeface="+mj-lt"/>
                        </a:rPr>
                        <a:t> ≤ 10%</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206288"/>
                  </a:ext>
                </a:extLst>
              </a:tr>
              <a:tr h="153964">
                <a:tc>
                  <a:txBody>
                    <a:bodyPr/>
                    <a:lstStyle/>
                    <a:p>
                      <a:pPr algn="ctr" rtl="0" fontAlgn="ctr"/>
                      <a:r>
                        <a:rPr lang="ru-RU" sz="700" b="0" dirty="0">
                          <a:effectLst/>
                          <a:latin typeface="+mj-lt"/>
                        </a:rPr>
                        <a:t>Индекс </a:t>
                      </a:r>
                      <a:r>
                        <a:rPr lang="en-US" sz="700" b="0" dirty="0">
                          <a:effectLst/>
                          <a:latin typeface="+mj-lt"/>
                        </a:rPr>
                        <a:t>3,75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rtl="0" fontAlgn="ctr"/>
                      <a:endParaRPr lang="en-US" sz="1050" b="0">
                        <a:effectLst/>
                        <a:latin typeface="+mj-lt"/>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700" b="0" dirty="0">
                          <a:effectLst/>
                          <a:latin typeface="+mj-lt"/>
                        </a:rPr>
                        <a:t>10% </a:t>
                      </a:r>
                      <a:r>
                        <a:rPr lang="en-US" sz="700" b="0" kern="1200" dirty="0">
                          <a:solidFill>
                            <a:schemeClr val="dk1"/>
                          </a:solidFill>
                          <a:effectLst/>
                          <a:latin typeface="+mn-lt"/>
                          <a:ea typeface="+mn-ea"/>
                          <a:cs typeface="+mn-cs"/>
                        </a:rPr>
                        <a:t>&lt; </a:t>
                      </a:r>
                      <a:r>
                        <a:rPr lang="ru-RU" sz="700" b="0" kern="1200" dirty="0">
                          <a:solidFill>
                            <a:schemeClr val="dk1"/>
                          </a:solidFill>
                          <a:effectLst/>
                          <a:latin typeface="+mn-lt"/>
                          <a:ea typeface="+mn-ea"/>
                          <a:cs typeface="+mn-cs"/>
                        </a:rPr>
                        <a:t>отклонение</a:t>
                      </a:r>
                      <a:r>
                        <a:rPr lang="en-US" sz="700" b="0" kern="1200" dirty="0">
                          <a:solidFill>
                            <a:schemeClr val="dk1"/>
                          </a:solidFill>
                          <a:effectLst/>
                          <a:latin typeface="+mn-lt"/>
                          <a:ea typeface="+mn-ea"/>
                          <a:cs typeface="+mn-cs"/>
                        </a:rPr>
                        <a:t> ≤11%</a:t>
                      </a:r>
                      <a:endParaRPr lang="en-US" sz="700" b="0" dirty="0">
                        <a:effectLst/>
                        <a:latin typeface="+mj-lt"/>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2719530"/>
                  </a:ext>
                </a:extLst>
              </a:tr>
              <a:tr h="153964">
                <a:tc>
                  <a:txBody>
                    <a:bodyPr/>
                    <a:lstStyle/>
                    <a:p>
                      <a:pPr algn="ctr" rtl="0" fontAlgn="ctr"/>
                      <a:r>
                        <a:rPr lang="ru-RU" sz="700" b="0" dirty="0">
                          <a:effectLst/>
                          <a:latin typeface="+mj-lt"/>
                        </a:rPr>
                        <a:t>Индекс</a:t>
                      </a:r>
                      <a:r>
                        <a:rPr lang="en-US" sz="700" b="0" dirty="0">
                          <a:effectLst/>
                          <a:latin typeface="+mj-lt"/>
                        </a:rPr>
                        <a:t> 3,5 </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11% </a:t>
                      </a:r>
                      <a:r>
                        <a:rPr kumimoji="0" lang="en-US" sz="700" b="0" i="0" u="none" strike="noStrike" kern="1200" cap="none" spc="0" normalizeH="0" baseline="0" noProof="0" dirty="0">
                          <a:ln>
                            <a:noFill/>
                          </a:ln>
                          <a:effectLst/>
                          <a:uLnTx/>
                          <a:uFillTx/>
                          <a:latin typeface="Calibri" panose="020F0502020204030204"/>
                          <a:ea typeface="+mn-ea"/>
                          <a:cs typeface="+mn-cs"/>
                        </a:rPr>
                        <a:t>&lt; </a:t>
                      </a:r>
                      <a:r>
                        <a:rPr kumimoji="0" lang="ru-RU" sz="700" b="0" i="0" u="none" strike="noStrike" kern="1200" cap="none" spc="0" normalizeH="0" baseline="0" noProof="0" dirty="0">
                          <a:ln>
                            <a:noFill/>
                          </a:ln>
                          <a:effectLst/>
                          <a:uLnTx/>
                          <a:uFillTx/>
                          <a:latin typeface="Calibri" panose="020F0502020204030204"/>
                          <a:ea typeface="+mn-ea"/>
                          <a:cs typeface="+mn-cs"/>
                        </a:rPr>
                        <a:t>отклонение</a:t>
                      </a:r>
                      <a:r>
                        <a:rPr kumimoji="0" lang="en-US" sz="700" b="0" i="0" u="none" strike="noStrike" kern="1200" cap="none" spc="0" normalizeH="0" baseline="0" noProof="0" dirty="0">
                          <a:ln>
                            <a:noFill/>
                          </a:ln>
                          <a:effectLst/>
                          <a:uLnTx/>
                          <a:uFillTx/>
                          <a:latin typeface="Calibri" panose="020F0502020204030204"/>
                          <a:ea typeface="+mn-ea"/>
                          <a:cs typeface="+mn-cs"/>
                        </a:rPr>
                        <a:t> ≤12%</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8015603"/>
                  </a:ext>
                </a:extLst>
              </a:tr>
              <a:tr h="153964">
                <a:tc>
                  <a:txBody>
                    <a:bodyPr/>
                    <a:lstStyle/>
                    <a:p>
                      <a:pPr algn="ctr" rtl="0" fontAlgn="ctr"/>
                      <a:r>
                        <a:rPr lang="ru-RU" sz="700" b="0" dirty="0">
                          <a:effectLst/>
                          <a:latin typeface="+mj-lt"/>
                        </a:rPr>
                        <a:t>Индекс</a:t>
                      </a:r>
                      <a:r>
                        <a:rPr lang="en-US" sz="700" b="0" dirty="0">
                          <a:effectLst/>
                          <a:latin typeface="+mj-lt"/>
                        </a:rPr>
                        <a:t> 3,25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a:ln>
                            <a:noFill/>
                          </a:ln>
                          <a:solidFill>
                            <a:schemeClr val="bg1"/>
                          </a:solidFill>
                          <a:effectLst/>
                          <a:uLnTx/>
                          <a:uFillTx/>
                          <a:latin typeface="Calibri Light" panose="020F0302020204030204"/>
                          <a:ea typeface="+mn-ea"/>
                          <a:cs typeface="+mn-cs"/>
                        </a:rPr>
                        <a:t>Хорошо</a:t>
                      </a:r>
                      <a:endParaRPr kumimoji="0" lang="en-US" sz="700" b="1" i="0" u="none" strike="noStrike" kern="1200" cap="none" spc="0" normalizeH="0" baseline="0" noProof="0" dirty="0">
                        <a:ln>
                          <a:noFill/>
                        </a:ln>
                        <a:solidFill>
                          <a:schemeClr val="bg1"/>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12% </a:t>
                      </a:r>
                      <a:r>
                        <a:rPr kumimoji="0" lang="en-US" sz="700" b="0" i="0" u="none" strike="noStrike" kern="1200" cap="none" spc="0" normalizeH="0" baseline="0" noProof="0" dirty="0">
                          <a:ln>
                            <a:noFill/>
                          </a:ln>
                          <a:effectLst/>
                          <a:uLnTx/>
                          <a:uFillTx/>
                          <a:latin typeface="Calibri" panose="020F0502020204030204"/>
                          <a:ea typeface="+mn-ea"/>
                          <a:cs typeface="+mn-cs"/>
                        </a:rPr>
                        <a:t>&lt; </a:t>
                      </a:r>
                      <a:r>
                        <a:rPr kumimoji="0" lang="ru-RU" sz="700" b="0" i="0" u="none" strike="noStrike" kern="1200" cap="none" spc="0" normalizeH="0" baseline="0" noProof="0" dirty="0">
                          <a:ln>
                            <a:noFill/>
                          </a:ln>
                          <a:solidFill>
                            <a:schemeClr val="dk1"/>
                          </a:solidFill>
                          <a:effectLst/>
                          <a:uLnTx/>
                          <a:uFillTx/>
                          <a:latin typeface="+mn-lt"/>
                          <a:ea typeface="+mn-ea"/>
                          <a:cs typeface="+mn-cs"/>
                        </a:rPr>
                        <a:t>отклонение </a:t>
                      </a:r>
                      <a:r>
                        <a:rPr kumimoji="0" lang="en-US" sz="700" b="0" i="0" u="none" strike="noStrike" kern="1200" cap="none" spc="0" normalizeH="0" baseline="0" noProof="0" dirty="0">
                          <a:ln>
                            <a:noFill/>
                          </a:ln>
                          <a:effectLst/>
                          <a:uLnTx/>
                          <a:uFillTx/>
                          <a:latin typeface="Calibri" panose="020F0502020204030204"/>
                          <a:ea typeface="+mn-ea"/>
                          <a:cs typeface="+mn-cs"/>
                        </a:rPr>
                        <a:t>≤13%</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8299191"/>
                  </a:ext>
                </a:extLst>
              </a:tr>
              <a:tr h="153964">
                <a:tc>
                  <a:txBody>
                    <a:bodyPr/>
                    <a:lstStyle/>
                    <a:p>
                      <a:pPr algn="ctr" rtl="0" fontAlgn="ctr"/>
                      <a:r>
                        <a:rPr lang="ru-RU" sz="700" b="0" dirty="0">
                          <a:effectLst/>
                          <a:latin typeface="+mj-lt"/>
                        </a:rPr>
                        <a:t>Индекс</a:t>
                      </a:r>
                      <a:r>
                        <a:rPr lang="en-US" sz="700" b="0" dirty="0">
                          <a:effectLst/>
                          <a:latin typeface="+mj-lt"/>
                        </a:rPr>
                        <a:t> 3</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13% </a:t>
                      </a:r>
                      <a:r>
                        <a:rPr kumimoji="0" lang="en-US" sz="700" b="0" i="0" u="none" strike="noStrike" kern="1200" cap="none" spc="0" normalizeH="0" baseline="0" noProof="0" dirty="0">
                          <a:ln>
                            <a:noFill/>
                          </a:ln>
                          <a:effectLst/>
                          <a:uLnTx/>
                          <a:uFillTx/>
                          <a:latin typeface="Calibri" panose="020F0502020204030204"/>
                          <a:ea typeface="+mn-ea"/>
                          <a:cs typeface="+mn-cs"/>
                        </a:rPr>
                        <a:t>&lt; </a:t>
                      </a:r>
                      <a:r>
                        <a:rPr kumimoji="0" lang="ru-RU" sz="700" b="0" i="0" u="none" strike="noStrike" kern="1200" cap="none" spc="0" normalizeH="0" baseline="0" noProof="0" dirty="0">
                          <a:ln>
                            <a:noFill/>
                          </a:ln>
                          <a:solidFill>
                            <a:schemeClr val="dk1"/>
                          </a:solidFill>
                          <a:effectLst/>
                          <a:uLnTx/>
                          <a:uFillTx/>
                          <a:latin typeface="+mn-lt"/>
                          <a:ea typeface="+mn-ea"/>
                          <a:cs typeface="+mn-cs"/>
                        </a:rPr>
                        <a:t>отклонение </a:t>
                      </a:r>
                      <a:r>
                        <a:rPr kumimoji="0" lang="en-US" sz="700" b="0" i="0" u="none" strike="noStrike" kern="1200" cap="none" spc="0" normalizeH="0" baseline="0" noProof="0" dirty="0">
                          <a:ln>
                            <a:noFill/>
                          </a:ln>
                          <a:effectLst/>
                          <a:uLnTx/>
                          <a:uFillTx/>
                          <a:latin typeface="Calibri" panose="020F0502020204030204"/>
                          <a:ea typeface="+mn-ea"/>
                          <a:cs typeface="+mn-cs"/>
                        </a:rPr>
                        <a:t>≤14%</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1590126"/>
                  </a:ext>
                </a:extLst>
              </a:tr>
              <a:tr h="153964">
                <a:tc>
                  <a:txBody>
                    <a:bodyPr/>
                    <a:lstStyle/>
                    <a:p>
                      <a:pPr algn="ctr" rtl="0" fontAlgn="ctr"/>
                      <a:r>
                        <a:rPr lang="ru-RU" sz="700" b="0" dirty="0">
                          <a:effectLst/>
                          <a:latin typeface="+mj-lt"/>
                        </a:rPr>
                        <a:t>Индекс</a:t>
                      </a:r>
                      <a:r>
                        <a:rPr lang="en-US" sz="700" b="0" dirty="0">
                          <a:effectLst/>
                          <a:latin typeface="+mj-lt"/>
                        </a:rPr>
                        <a:t> 2,75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14% </a:t>
                      </a:r>
                      <a:r>
                        <a:rPr kumimoji="0" lang="en-US" sz="700" b="0" i="0" u="none" strike="noStrike" kern="1200" cap="none" spc="0" normalizeH="0" baseline="0" noProof="0" dirty="0">
                          <a:ln>
                            <a:noFill/>
                          </a:ln>
                          <a:effectLst/>
                          <a:uLnTx/>
                          <a:uFillTx/>
                          <a:latin typeface="Calibri" panose="020F0502020204030204"/>
                          <a:ea typeface="+mn-ea"/>
                          <a:cs typeface="+mn-cs"/>
                        </a:rPr>
                        <a:t>&lt; </a:t>
                      </a:r>
                      <a:r>
                        <a:rPr kumimoji="0" lang="ru-RU" sz="700" b="0" i="0" u="none" strike="noStrike" kern="1200" cap="none" spc="0" normalizeH="0" baseline="0" noProof="0" dirty="0">
                          <a:ln>
                            <a:noFill/>
                          </a:ln>
                          <a:effectLst/>
                          <a:uLnTx/>
                          <a:uFillTx/>
                          <a:latin typeface="Calibri" panose="020F0502020204030204"/>
                          <a:ea typeface="+mn-ea"/>
                          <a:cs typeface="+mn-cs"/>
                        </a:rPr>
                        <a:t>отклонение </a:t>
                      </a:r>
                      <a:r>
                        <a:rPr kumimoji="0" lang="en-US" sz="700" b="0" i="0" u="none" strike="noStrike" kern="1200" cap="none" spc="0" normalizeH="0" baseline="0" noProof="0" dirty="0">
                          <a:ln>
                            <a:noFill/>
                          </a:ln>
                          <a:effectLst/>
                          <a:uLnTx/>
                          <a:uFillTx/>
                          <a:latin typeface="Calibri" panose="020F0502020204030204"/>
                          <a:ea typeface="+mn-ea"/>
                          <a:cs typeface="+mn-cs"/>
                        </a:rPr>
                        <a:t>≤15%</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3132544"/>
                  </a:ext>
                </a:extLst>
              </a:tr>
              <a:tr h="153964">
                <a:tc>
                  <a:txBody>
                    <a:bodyPr/>
                    <a:lstStyle/>
                    <a:p>
                      <a:pPr algn="ctr" rtl="0" fontAlgn="ctr"/>
                      <a:r>
                        <a:rPr lang="ru-RU" sz="700" b="0" dirty="0">
                          <a:effectLst/>
                          <a:latin typeface="+mj-lt"/>
                        </a:rPr>
                        <a:t>Индекс</a:t>
                      </a:r>
                      <a:r>
                        <a:rPr lang="en-US" sz="700" b="0" dirty="0">
                          <a:effectLst/>
                          <a:latin typeface="+mj-lt"/>
                        </a:rPr>
                        <a:t> 2,5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err="1">
                          <a:ln>
                            <a:noFill/>
                          </a:ln>
                          <a:solidFill>
                            <a:schemeClr val="bg1"/>
                          </a:solidFill>
                          <a:effectLst/>
                          <a:uLnTx/>
                          <a:uFillTx/>
                          <a:latin typeface="Calibri Light" panose="020F0302020204030204"/>
                          <a:ea typeface="+mn-ea"/>
                          <a:cs typeface="+mn-cs"/>
                        </a:rPr>
                        <a:t>Удовлетворителтьно</a:t>
                      </a:r>
                      <a:endParaRPr kumimoji="0" lang="en-US" sz="700" b="1" i="0" u="none" strike="noStrike" kern="1200" cap="none" spc="0" normalizeH="0" baseline="0" noProof="0" dirty="0">
                        <a:ln>
                          <a:noFill/>
                        </a:ln>
                        <a:solidFill>
                          <a:schemeClr val="bg1"/>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15% </a:t>
                      </a:r>
                      <a:r>
                        <a:rPr kumimoji="0" lang="en-US" sz="700" b="0" i="0" u="none" strike="noStrike" kern="1200" cap="none" spc="0" normalizeH="0" baseline="0" noProof="0" dirty="0">
                          <a:ln>
                            <a:noFill/>
                          </a:ln>
                          <a:effectLst/>
                          <a:uLnTx/>
                          <a:uFillTx/>
                          <a:latin typeface="Calibri" panose="020F0502020204030204"/>
                          <a:ea typeface="+mn-ea"/>
                          <a:cs typeface="+mn-cs"/>
                        </a:rPr>
                        <a:t>&lt; </a:t>
                      </a:r>
                      <a:r>
                        <a:rPr kumimoji="0" lang="ru-RU" sz="700" b="0" i="0" u="none" strike="noStrike" kern="1200" cap="none" spc="0" normalizeH="0" baseline="0" noProof="0" dirty="0">
                          <a:ln>
                            <a:noFill/>
                          </a:ln>
                          <a:effectLst/>
                          <a:uLnTx/>
                          <a:uFillTx/>
                          <a:latin typeface="Calibri" panose="020F0502020204030204"/>
                          <a:ea typeface="+mn-ea"/>
                          <a:cs typeface="+mn-cs"/>
                        </a:rPr>
                        <a:t>отклонение </a:t>
                      </a:r>
                      <a:r>
                        <a:rPr kumimoji="0" lang="en-US" sz="700" b="0" i="0" u="none" strike="noStrike" kern="1200" cap="none" spc="0" normalizeH="0" baseline="0" noProof="0" dirty="0">
                          <a:ln>
                            <a:noFill/>
                          </a:ln>
                          <a:effectLst/>
                          <a:uLnTx/>
                          <a:uFillTx/>
                          <a:latin typeface="Calibri" panose="020F0502020204030204"/>
                          <a:ea typeface="+mn-ea"/>
                          <a:cs typeface="+mn-cs"/>
                        </a:rPr>
                        <a:t>≤16%</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2175356"/>
                  </a:ext>
                </a:extLst>
              </a:tr>
              <a:tr h="153964">
                <a:tc>
                  <a:txBody>
                    <a:bodyPr/>
                    <a:lstStyle/>
                    <a:p>
                      <a:pPr algn="ctr" rtl="0" fontAlgn="ctr"/>
                      <a:r>
                        <a:rPr lang="ru-RU" sz="700" b="0" dirty="0">
                          <a:effectLst/>
                          <a:latin typeface="+mj-lt"/>
                        </a:rPr>
                        <a:t>Индекс</a:t>
                      </a:r>
                      <a:r>
                        <a:rPr lang="en-US" sz="700" b="0" dirty="0">
                          <a:effectLst/>
                          <a:latin typeface="+mj-lt"/>
                        </a:rPr>
                        <a:t> 2.25 </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16% </a:t>
                      </a:r>
                      <a:r>
                        <a:rPr kumimoji="0" lang="en-US" sz="700" b="0" i="0" u="none" strike="noStrike" kern="1200" cap="none" spc="0" normalizeH="0" baseline="0" noProof="0" dirty="0">
                          <a:ln>
                            <a:noFill/>
                          </a:ln>
                          <a:effectLst/>
                          <a:uLnTx/>
                          <a:uFillTx/>
                          <a:latin typeface="Calibri" panose="020F0502020204030204"/>
                          <a:ea typeface="+mn-ea"/>
                          <a:cs typeface="+mn-cs"/>
                        </a:rPr>
                        <a:t>&lt; </a:t>
                      </a:r>
                      <a:r>
                        <a:rPr kumimoji="0" lang="ru-RU" sz="700" b="0" i="0" u="none" strike="noStrike" kern="1200" cap="none" spc="0" normalizeH="0" baseline="0" noProof="0" dirty="0">
                          <a:ln>
                            <a:noFill/>
                          </a:ln>
                          <a:solidFill>
                            <a:schemeClr val="dk1"/>
                          </a:solidFill>
                          <a:effectLst/>
                          <a:uLnTx/>
                          <a:uFillTx/>
                          <a:latin typeface="+mn-lt"/>
                          <a:ea typeface="+mn-ea"/>
                          <a:cs typeface="+mn-cs"/>
                        </a:rPr>
                        <a:t>отклонение </a:t>
                      </a:r>
                      <a:r>
                        <a:rPr kumimoji="0" lang="en-US" sz="700" b="0" i="0" u="none" strike="noStrike" kern="1200" cap="none" spc="0" normalizeH="0" baseline="0" noProof="0" dirty="0">
                          <a:ln>
                            <a:noFill/>
                          </a:ln>
                          <a:effectLst/>
                          <a:uLnTx/>
                          <a:uFillTx/>
                          <a:latin typeface="Calibri" panose="020F0502020204030204"/>
                          <a:ea typeface="+mn-ea"/>
                          <a:cs typeface="+mn-cs"/>
                        </a:rPr>
                        <a:t>≤17%</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4043699"/>
                  </a:ext>
                </a:extLst>
              </a:tr>
              <a:tr h="153964">
                <a:tc>
                  <a:txBody>
                    <a:bodyPr/>
                    <a:lstStyle/>
                    <a:p>
                      <a:pPr algn="ctr" rtl="0" fontAlgn="ctr"/>
                      <a:r>
                        <a:rPr lang="ru-RU" sz="700" b="0" kern="1200" dirty="0">
                          <a:solidFill>
                            <a:schemeClr val="dk1"/>
                          </a:solidFill>
                          <a:effectLst/>
                          <a:latin typeface="+mn-lt"/>
                          <a:ea typeface="+mn-ea"/>
                          <a:cs typeface="+mn-cs"/>
                        </a:rPr>
                        <a:t>Индекс</a:t>
                      </a:r>
                      <a:r>
                        <a:rPr lang="en-US" sz="700" b="0" kern="1200" dirty="0">
                          <a:solidFill>
                            <a:schemeClr val="dk1"/>
                          </a:solidFill>
                          <a:effectLst/>
                          <a:latin typeface="+mn-lt"/>
                          <a:ea typeface="+mn-ea"/>
                          <a:cs typeface="+mn-cs"/>
                        </a:rPr>
                        <a:t> 2</a:t>
                      </a:r>
                      <a:endParaRPr lang="en-US" sz="700" b="0" dirty="0">
                        <a:effectLst/>
                        <a:latin typeface="+mj-lt"/>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17% </a:t>
                      </a:r>
                      <a:r>
                        <a:rPr kumimoji="0" lang="en-US" sz="700" b="0" i="0" u="none" strike="noStrike" kern="1200" cap="none" spc="0" normalizeH="0" baseline="0" noProof="0" dirty="0">
                          <a:ln>
                            <a:noFill/>
                          </a:ln>
                          <a:effectLst/>
                          <a:uLnTx/>
                          <a:uFillTx/>
                          <a:latin typeface="Calibri" panose="020F0502020204030204"/>
                          <a:ea typeface="+mn-ea"/>
                          <a:cs typeface="+mn-cs"/>
                        </a:rPr>
                        <a:t>&lt; </a:t>
                      </a:r>
                      <a:r>
                        <a:rPr kumimoji="0" lang="ru-RU" sz="700" b="0" i="0" u="none" strike="noStrike" kern="1200" cap="none" spc="0" normalizeH="0" baseline="0" noProof="0" dirty="0">
                          <a:ln>
                            <a:noFill/>
                          </a:ln>
                          <a:solidFill>
                            <a:schemeClr val="dk1"/>
                          </a:solidFill>
                          <a:effectLst/>
                          <a:uLnTx/>
                          <a:uFillTx/>
                          <a:latin typeface="+mn-lt"/>
                          <a:ea typeface="+mn-ea"/>
                          <a:cs typeface="+mn-cs"/>
                        </a:rPr>
                        <a:t>отклонение </a:t>
                      </a:r>
                      <a:r>
                        <a:rPr kumimoji="0" lang="en-US" sz="700" b="0" i="0" u="none" strike="noStrike" kern="1200" cap="none" spc="0" normalizeH="0" baseline="0" noProof="0" dirty="0">
                          <a:ln>
                            <a:noFill/>
                          </a:ln>
                          <a:effectLst/>
                          <a:uLnTx/>
                          <a:uFillTx/>
                          <a:latin typeface="Calibri" panose="020F0502020204030204"/>
                          <a:ea typeface="+mn-ea"/>
                          <a:cs typeface="+mn-cs"/>
                        </a:rPr>
                        <a:t>≤19%</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082837"/>
                  </a:ext>
                </a:extLst>
              </a:tr>
              <a:tr h="153964">
                <a:tc>
                  <a:txBody>
                    <a:bodyPr/>
                    <a:lstStyle/>
                    <a:p>
                      <a:pPr algn="ctr" rtl="0" fontAlgn="ctr"/>
                      <a:r>
                        <a:rPr lang="ru-RU" sz="700" b="0" dirty="0">
                          <a:effectLst/>
                          <a:latin typeface="+mj-lt"/>
                        </a:rPr>
                        <a:t>Индекс</a:t>
                      </a:r>
                      <a:r>
                        <a:rPr lang="en-US" sz="700" b="0" dirty="0">
                          <a:effectLst/>
                          <a:latin typeface="+mj-lt"/>
                        </a:rPr>
                        <a:t> 1</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a:ln>
                            <a:noFill/>
                          </a:ln>
                          <a:solidFill>
                            <a:schemeClr val="bg1"/>
                          </a:solidFill>
                          <a:effectLst/>
                          <a:uLnTx/>
                          <a:uFillTx/>
                          <a:latin typeface="Calibri Light" panose="020F0302020204030204"/>
                          <a:ea typeface="+mn-ea"/>
                          <a:cs typeface="+mn-cs"/>
                        </a:rPr>
                        <a:t>Неудовлетворительно </a:t>
                      </a:r>
                      <a:endParaRPr kumimoji="0" lang="en-US" sz="700" b="1" i="0" u="none" strike="noStrike" kern="1200" cap="none" spc="0" normalizeH="0" baseline="0" noProof="0" dirty="0">
                        <a:ln>
                          <a:noFill/>
                        </a:ln>
                        <a:solidFill>
                          <a:schemeClr val="bg1"/>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700" b="0" kern="1200" dirty="0">
                          <a:solidFill>
                            <a:schemeClr val="dk1"/>
                          </a:solidFill>
                          <a:effectLst/>
                          <a:latin typeface="+mn-lt"/>
                          <a:ea typeface="+mn-ea"/>
                          <a:cs typeface="+mn-cs"/>
                        </a:rPr>
                        <a:t>Отклонение </a:t>
                      </a:r>
                      <a:r>
                        <a:rPr lang="en-US" sz="700" b="0" kern="1200" dirty="0">
                          <a:solidFill>
                            <a:schemeClr val="dk1"/>
                          </a:solidFill>
                          <a:effectLst/>
                          <a:latin typeface="+mn-lt"/>
                          <a:ea typeface="+mn-ea"/>
                          <a:cs typeface="+mn-cs"/>
                        </a:rPr>
                        <a:t>≤ 20%</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1752053"/>
                  </a:ext>
                </a:extLst>
              </a:tr>
            </a:tbl>
          </a:graphicData>
        </a:graphic>
      </p:graphicFrame>
      <p:graphicFrame>
        <p:nvGraphicFramePr>
          <p:cNvPr id="12" name="Table 10">
            <a:extLst>
              <a:ext uri="{FF2B5EF4-FFF2-40B4-BE49-F238E27FC236}">
                <a16:creationId xmlns:a16="http://schemas.microsoft.com/office/drawing/2014/main" id="{5EA06CDC-B2B6-FDA9-83FB-BCC82F9EB7B4}"/>
              </a:ext>
            </a:extLst>
          </p:cNvPr>
          <p:cNvGraphicFramePr>
            <a:graphicFrameLocks noGrp="1"/>
          </p:cNvGraphicFramePr>
          <p:nvPr>
            <p:extLst>
              <p:ext uri="{D42A27DB-BD31-4B8C-83A1-F6EECF244321}">
                <p14:modId xmlns:p14="http://schemas.microsoft.com/office/powerpoint/2010/main" val="470090572"/>
              </p:ext>
            </p:extLst>
          </p:nvPr>
        </p:nvGraphicFramePr>
        <p:xfrm>
          <a:off x="4315149" y="2592537"/>
          <a:ext cx="3671785" cy="1753000"/>
        </p:xfrm>
        <a:graphic>
          <a:graphicData uri="http://schemas.openxmlformats.org/drawingml/2006/table">
            <a:tbl>
              <a:tblPr firstRow="1" bandRow="1">
                <a:tableStyleId>{5C22544A-7EE6-4342-B048-85BDC9FD1C3A}</a:tableStyleId>
              </a:tblPr>
              <a:tblGrid>
                <a:gridCol w="1244974">
                  <a:extLst>
                    <a:ext uri="{9D8B030D-6E8A-4147-A177-3AD203B41FA5}">
                      <a16:colId xmlns:a16="http://schemas.microsoft.com/office/drawing/2014/main" val="96521421"/>
                    </a:ext>
                  </a:extLst>
                </a:gridCol>
                <a:gridCol w="797889">
                  <a:extLst>
                    <a:ext uri="{9D8B030D-6E8A-4147-A177-3AD203B41FA5}">
                      <a16:colId xmlns:a16="http://schemas.microsoft.com/office/drawing/2014/main" val="2001389766"/>
                    </a:ext>
                  </a:extLst>
                </a:gridCol>
                <a:gridCol w="1628922">
                  <a:extLst>
                    <a:ext uri="{9D8B030D-6E8A-4147-A177-3AD203B41FA5}">
                      <a16:colId xmlns:a16="http://schemas.microsoft.com/office/drawing/2014/main" val="4040124433"/>
                    </a:ext>
                  </a:extLst>
                </a:gridCol>
              </a:tblGrid>
              <a:tr h="153964">
                <a:tc>
                  <a:txBody>
                    <a:bodyPr/>
                    <a:lstStyle/>
                    <a:p>
                      <a:pPr algn="ctr" rtl="0" fontAlgn="ctr"/>
                      <a:r>
                        <a:rPr lang="ru-RU" sz="700" b="0" dirty="0">
                          <a:solidFill>
                            <a:schemeClr val="bg1"/>
                          </a:solidFill>
                          <a:effectLst/>
                          <a:latin typeface="+mj-lt"/>
                        </a:rPr>
                        <a:t>Индекс</a:t>
                      </a:r>
                      <a:endParaRPr lang="en-US" sz="700" b="0" dirty="0">
                        <a:solidFill>
                          <a:schemeClr val="bg1"/>
                        </a:solidFill>
                        <a:effectLst/>
                        <a:latin typeface="+mj-lt"/>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ru-RU" sz="700" b="0" dirty="0">
                          <a:solidFill>
                            <a:schemeClr val="bg1"/>
                          </a:solidFill>
                          <a:effectLst/>
                          <a:latin typeface="+mj-lt"/>
                        </a:rPr>
                        <a:t>Критерии</a:t>
                      </a:r>
                      <a:endParaRPr lang="en-US" sz="700" b="0" dirty="0">
                        <a:solidFill>
                          <a:schemeClr val="bg1"/>
                        </a:solidFill>
                        <a:effectLst/>
                        <a:latin typeface="+mj-lt"/>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ru-RU" sz="700" b="0" dirty="0">
                          <a:solidFill>
                            <a:schemeClr val="bg1"/>
                          </a:solidFill>
                          <a:effectLst/>
                          <a:latin typeface="+mj-lt"/>
                        </a:rPr>
                        <a:t>Стоимость средств</a:t>
                      </a:r>
                      <a:r>
                        <a:rPr lang="en-US" sz="700" b="0" dirty="0">
                          <a:solidFill>
                            <a:schemeClr val="bg1"/>
                          </a:solidFill>
                          <a:effectLst/>
                          <a:latin typeface="+mj-lt"/>
                        </a:rPr>
                        <a:t> (Y)</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22681649"/>
                  </a:ext>
                </a:extLst>
              </a:tr>
              <a:tr h="153964">
                <a:tc>
                  <a:txBody>
                    <a:bodyPr/>
                    <a:lstStyle/>
                    <a:p>
                      <a:pPr algn="ctr" rtl="0" fontAlgn="ctr"/>
                      <a:r>
                        <a:rPr lang="ru-RU" sz="700" b="0" dirty="0">
                          <a:effectLst/>
                          <a:latin typeface="+mj-lt"/>
                        </a:rPr>
                        <a:t>Индекс</a:t>
                      </a:r>
                      <a:r>
                        <a:rPr lang="en-US" sz="700" b="0" dirty="0">
                          <a:effectLst/>
                          <a:latin typeface="+mj-lt"/>
                        </a:rPr>
                        <a:t> 4</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rtl="0" fontAlgn="ctr"/>
                      <a:r>
                        <a:rPr lang="ru-RU" sz="700" b="1" dirty="0">
                          <a:solidFill>
                            <a:schemeClr val="bg1"/>
                          </a:solidFill>
                          <a:effectLst/>
                          <a:latin typeface="+mj-lt"/>
                        </a:rPr>
                        <a:t>Отлично </a:t>
                      </a:r>
                      <a:endParaRPr lang="en-US" sz="700" b="1" dirty="0">
                        <a:solidFill>
                          <a:schemeClr val="bg1"/>
                        </a:solidFill>
                        <a:effectLst/>
                        <a:latin typeface="+mj-lt"/>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700" b="0" dirty="0">
                          <a:effectLst/>
                          <a:latin typeface="+mj-lt"/>
                        </a:rPr>
                        <a:t>Y&lt; 1M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8206288"/>
                  </a:ext>
                </a:extLst>
              </a:tr>
              <a:tr h="153964">
                <a:tc>
                  <a:txBody>
                    <a:bodyPr/>
                    <a:lstStyle/>
                    <a:p>
                      <a:pPr algn="ctr" rtl="0" fontAlgn="ctr"/>
                      <a:r>
                        <a:rPr lang="ru-RU" sz="700" b="0" dirty="0">
                          <a:effectLst/>
                          <a:latin typeface="+mj-lt"/>
                        </a:rPr>
                        <a:t>Индекс</a:t>
                      </a:r>
                      <a:r>
                        <a:rPr lang="en-US" sz="700" b="0" dirty="0">
                          <a:effectLst/>
                          <a:latin typeface="+mj-lt"/>
                        </a:rPr>
                        <a:t> 3,75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rtl="0" fontAlgn="ctr"/>
                      <a:endParaRPr lang="en-US" sz="1050" b="0">
                        <a:effectLst/>
                        <a:latin typeface="+mj-lt"/>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700" b="0" dirty="0">
                          <a:effectLst/>
                          <a:latin typeface="+mj-lt"/>
                        </a:rPr>
                        <a:t>1 M &lt;Y&lt; 2M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2719530"/>
                  </a:ext>
                </a:extLst>
              </a:tr>
              <a:tr h="153964">
                <a:tc>
                  <a:txBody>
                    <a:bodyPr/>
                    <a:lstStyle/>
                    <a:p>
                      <a:pPr algn="ctr" rtl="0" fontAlgn="ctr"/>
                      <a:r>
                        <a:rPr lang="ru-RU" sz="700" b="0" dirty="0">
                          <a:effectLst/>
                          <a:latin typeface="+mj-lt"/>
                        </a:rPr>
                        <a:t>Индекс</a:t>
                      </a:r>
                      <a:r>
                        <a:rPr lang="en-US" sz="700" b="0" dirty="0">
                          <a:effectLst/>
                          <a:latin typeface="+mj-lt"/>
                        </a:rPr>
                        <a:t> 3,5 </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2 M &lt;Y&lt; 3 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8015603"/>
                  </a:ext>
                </a:extLst>
              </a:tr>
              <a:tr h="153964">
                <a:tc>
                  <a:txBody>
                    <a:bodyPr/>
                    <a:lstStyle/>
                    <a:p>
                      <a:pPr algn="ctr" rtl="0" fontAlgn="ctr"/>
                      <a:r>
                        <a:rPr lang="ru-RU" sz="700" b="0" dirty="0">
                          <a:effectLst/>
                          <a:latin typeface="+mj-lt"/>
                        </a:rPr>
                        <a:t>Индекс</a:t>
                      </a:r>
                      <a:r>
                        <a:rPr lang="en-US" sz="700" b="0" dirty="0">
                          <a:effectLst/>
                          <a:latin typeface="+mj-lt"/>
                        </a:rPr>
                        <a:t> 3,25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a:ln>
                            <a:noFill/>
                          </a:ln>
                          <a:solidFill>
                            <a:schemeClr val="bg1"/>
                          </a:solidFill>
                          <a:effectLst/>
                          <a:uLnTx/>
                          <a:uFillTx/>
                          <a:latin typeface="+mj-lt"/>
                          <a:ea typeface="+mn-ea"/>
                          <a:cs typeface="+mn-cs"/>
                        </a:rPr>
                        <a:t>Хорошо</a:t>
                      </a:r>
                      <a:endParaRPr kumimoji="0" lang="en-US" sz="700" b="1" i="0" u="none" strike="noStrike" kern="1200" cap="none" spc="0" normalizeH="0" baseline="0" noProof="0" dirty="0">
                        <a:ln>
                          <a:noFill/>
                        </a:ln>
                        <a:solidFill>
                          <a:schemeClr val="bg1"/>
                        </a:solidFill>
                        <a:effectLst/>
                        <a:uLnTx/>
                        <a:uFillTx/>
                        <a:latin typeface="+mj-lt"/>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3 M &lt;Y&lt; 4M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8299191"/>
                  </a:ext>
                </a:extLst>
              </a:tr>
              <a:tr h="153964">
                <a:tc>
                  <a:txBody>
                    <a:bodyPr/>
                    <a:lstStyle/>
                    <a:p>
                      <a:pPr algn="ctr" rtl="0" fontAlgn="ctr"/>
                      <a:r>
                        <a:rPr lang="ru-RU" sz="700" b="0" dirty="0">
                          <a:effectLst/>
                          <a:latin typeface="+mj-lt"/>
                        </a:rPr>
                        <a:t>Индекс</a:t>
                      </a:r>
                      <a:r>
                        <a:rPr lang="en-US" sz="700" b="0" dirty="0">
                          <a:effectLst/>
                          <a:latin typeface="+mj-lt"/>
                        </a:rPr>
                        <a:t> 3</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4 M &lt;Y&lt; 5M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1590126"/>
                  </a:ext>
                </a:extLst>
              </a:tr>
              <a:tr h="153964">
                <a:tc>
                  <a:txBody>
                    <a:bodyPr/>
                    <a:lstStyle/>
                    <a:p>
                      <a:pPr algn="ctr" rtl="0" fontAlgn="ctr"/>
                      <a:r>
                        <a:rPr lang="ru-RU" sz="700" b="0" dirty="0">
                          <a:effectLst/>
                          <a:latin typeface="+mj-lt"/>
                        </a:rPr>
                        <a:t>Индекс</a:t>
                      </a:r>
                      <a:r>
                        <a:rPr lang="en-US" sz="700" b="0" dirty="0">
                          <a:effectLst/>
                          <a:latin typeface="+mj-lt"/>
                        </a:rPr>
                        <a:t> 2,75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5 M &lt;Y&lt; 6M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3132544"/>
                  </a:ext>
                </a:extLst>
              </a:tr>
              <a:tr h="153964">
                <a:tc>
                  <a:txBody>
                    <a:bodyPr/>
                    <a:lstStyle/>
                    <a:p>
                      <a:pPr algn="ctr" rtl="0" fontAlgn="ctr"/>
                      <a:r>
                        <a:rPr lang="ru-RU" sz="700" b="0" dirty="0">
                          <a:effectLst/>
                          <a:latin typeface="+mj-lt"/>
                        </a:rPr>
                        <a:t>Индекс </a:t>
                      </a:r>
                      <a:r>
                        <a:rPr lang="en-US" sz="700" b="0" dirty="0">
                          <a:effectLst/>
                          <a:latin typeface="+mj-lt"/>
                        </a:rPr>
                        <a:t> 2,5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a:ln>
                            <a:noFill/>
                          </a:ln>
                          <a:solidFill>
                            <a:schemeClr val="bg1"/>
                          </a:solidFill>
                          <a:effectLst/>
                          <a:uLnTx/>
                          <a:uFillTx/>
                          <a:latin typeface="+mj-lt"/>
                          <a:ea typeface="+mn-ea"/>
                          <a:cs typeface="+mn-cs"/>
                        </a:rPr>
                        <a:t>Удовлетворительно</a:t>
                      </a:r>
                      <a:endParaRPr kumimoji="0" lang="en-US" sz="700" b="1" i="0" u="none" strike="noStrike" kern="1200" cap="none" spc="0" normalizeH="0" baseline="0" noProof="0" dirty="0">
                        <a:ln>
                          <a:noFill/>
                        </a:ln>
                        <a:solidFill>
                          <a:schemeClr val="bg1"/>
                        </a:solidFill>
                        <a:effectLst/>
                        <a:uLnTx/>
                        <a:uFillTx/>
                        <a:latin typeface="+mj-lt"/>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6 M &lt;Y&lt; 7 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2175356"/>
                  </a:ext>
                </a:extLst>
              </a:tr>
              <a:tr h="153964">
                <a:tc>
                  <a:txBody>
                    <a:bodyPr/>
                    <a:lstStyle/>
                    <a:p>
                      <a:pPr algn="ctr" rtl="0" fontAlgn="ctr"/>
                      <a:r>
                        <a:rPr lang="ru-RU" sz="700" b="0" dirty="0">
                          <a:effectLst/>
                          <a:latin typeface="+mj-lt"/>
                        </a:rPr>
                        <a:t>Индекс</a:t>
                      </a:r>
                      <a:r>
                        <a:rPr lang="en-US" sz="700" b="0" dirty="0">
                          <a:effectLst/>
                          <a:latin typeface="+mj-lt"/>
                        </a:rPr>
                        <a:t> 2.25 </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7 M &lt;Y&lt; 8 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4043699"/>
                  </a:ext>
                </a:extLst>
              </a:tr>
              <a:tr h="153964">
                <a:tc>
                  <a:txBody>
                    <a:bodyPr/>
                    <a:lstStyle/>
                    <a:p>
                      <a:pPr algn="ctr" rtl="0" fontAlgn="ctr"/>
                      <a:r>
                        <a:rPr lang="ru-RU" sz="700" b="0" kern="1200" dirty="0">
                          <a:solidFill>
                            <a:schemeClr val="dk1"/>
                          </a:solidFill>
                          <a:effectLst/>
                          <a:latin typeface="+mj-lt"/>
                          <a:ea typeface="+mn-ea"/>
                          <a:cs typeface="+mn-cs"/>
                        </a:rPr>
                        <a:t>Индекс</a:t>
                      </a:r>
                      <a:r>
                        <a:rPr lang="en-US" sz="700" b="0" kern="1200" dirty="0">
                          <a:solidFill>
                            <a:schemeClr val="dk1"/>
                          </a:solidFill>
                          <a:effectLst/>
                          <a:latin typeface="+mj-lt"/>
                          <a:ea typeface="+mn-ea"/>
                          <a:cs typeface="+mn-cs"/>
                        </a:rPr>
                        <a:t> 2</a:t>
                      </a:r>
                      <a:endParaRPr lang="en-US" sz="700" b="0" dirty="0">
                        <a:effectLst/>
                        <a:latin typeface="+mj-lt"/>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8 M &lt;Y&lt; 9M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082837"/>
                  </a:ext>
                </a:extLst>
              </a:tr>
              <a:tr h="153964">
                <a:tc>
                  <a:txBody>
                    <a:bodyPr/>
                    <a:lstStyle/>
                    <a:p>
                      <a:pPr algn="ctr" rtl="0" fontAlgn="ctr"/>
                      <a:r>
                        <a:rPr lang="ru-RU" sz="700" b="0" dirty="0">
                          <a:solidFill>
                            <a:schemeClr val="tx1"/>
                          </a:solidFill>
                          <a:effectLst/>
                          <a:latin typeface="+mj-lt"/>
                        </a:rPr>
                        <a:t>Индекс</a:t>
                      </a:r>
                      <a:r>
                        <a:rPr lang="en-US" sz="700" b="0" dirty="0">
                          <a:solidFill>
                            <a:schemeClr val="tx1"/>
                          </a:solidFill>
                          <a:effectLst/>
                          <a:latin typeface="+mj-lt"/>
                        </a:rPr>
                        <a:t> 1</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a:ln>
                            <a:noFill/>
                          </a:ln>
                          <a:solidFill>
                            <a:schemeClr val="bg1"/>
                          </a:solidFill>
                          <a:effectLst/>
                          <a:uLnTx/>
                          <a:uFillTx/>
                          <a:latin typeface="+mj-lt"/>
                          <a:ea typeface="+mn-ea"/>
                          <a:cs typeface="+mn-cs"/>
                        </a:rPr>
                        <a:t>Неудовлетворительно </a:t>
                      </a:r>
                      <a:endParaRPr kumimoji="0" lang="en-US" sz="700" b="1" i="0" u="none" strike="noStrike" kern="1200" cap="none" spc="0" normalizeH="0" baseline="0" noProof="0" dirty="0">
                        <a:ln>
                          <a:noFill/>
                        </a:ln>
                        <a:solidFill>
                          <a:schemeClr val="bg1"/>
                        </a:solidFill>
                        <a:effectLst/>
                        <a:uLnTx/>
                        <a:uFillTx/>
                        <a:latin typeface="+mj-lt"/>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j-lt"/>
                          <a:ea typeface="+mn-ea"/>
                          <a:cs typeface="+mn-cs"/>
                        </a:rPr>
                        <a:t>Y&gt;9M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752053"/>
                  </a:ext>
                </a:extLst>
              </a:tr>
            </a:tbl>
          </a:graphicData>
        </a:graphic>
      </p:graphicFrame>
      <p:grpSp>
        <p:nvGrpSpPr>
          <p:cNvPr id="13" name="Group 12">
            <a:extLst>
              <a:ext uri="{FF2B5EF4-FFF2-40B4-BE49-F238E27FC236}">
                <a16:creationId xmlns:a16="http://schemas.microsoft.com/office/drawing/2014/main" id="{489F4FDB-8264-930D-83FE-3DE1B388A1BB}"/>
              </a:ext>
            </a:extLst>
          </p:cNvPr>
          <p:cNvGrpSpPr/>
          <p:nvPr/>
        </p:nvGrpSpPr>
        <p:grpSpPr>
          <a:xfrm>
            <a:off x="558800" y="2049653"/>
            <a:ext cx="3484691" cy="568908"/>
            <a:chOff x="403160" y="1879209"/>
            <a:chExt cx="4955521" cy="705040"/>
          </a:xfrm>
        </p:grpSpPr>
        <p:sp>
          <p:nvSpPr>
            <p:cNvPr id="14" name="Rectangle 13">
              <a:extLst>
                <a:ext uri="{FF2B5EF4-FFF2-40B4-BE49-F238E27FC236}">
                  <a16:creationId xmlns:a16="http://schemas.microsoft.com/office/drawing/2014/main" id="{086D8D42-46C9-6D33-B283-0ADC29474949}"/>
                </a:ext>
              </a:extLst>
            </p:cNvPr>
            <p:cNvSpPr/>
            <p:nvPr/>
          </p:nvSpPr>
          <p:spPr>
            <a:xfrm>
              <a:off x="1339017" y="2007335"/>
              <a:ext cx="139842" cy="231477"/>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7000"/>
                </a:lnSpc>
                <a:spcBef>
                  <a:spcPct val="0"/>
                </a:spcBef>
                <a:spcAft>
                  <a:spcPts val="0"/>
                </a:spcAft>
                <a:buClrTx/>
                <a:buSzTx/>
                <a:buFontTx/>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SimSun" panose="02010600030101010101" pitchFamily="2" charset="-122"/>
                </a:rPr>
                <a:t>x</a:t>
              </a:r>
              <a:endParaRPr kumimoji="0" lang="id-ID" sz="6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SimSun" panose="02010600030101010101" pitchFamily="2" charset="-122"/>
              </a:endParaRPr>
            </a:p>
          </p:txBody>
        </p:sp>
        <p:grpSp>
          <p:nvGrpSpPr>
            <p:cNvPr id="15" name="Group 14">
              <a:extLst>
                <a:ext uri="{FF2B5EF4-FFF2-40B4-BE49-F238E27FC236}">
                  <a16:creationId xmlns:a16="http://schemas.microsoft.com/office/drawing/2014/main" id="{2515F31C-A82E-D3F2-5245-71DB8A536C05}"/>
                </a:ext>
              </a:extLst>
            </p:cNvPr>
            <p:cNvGrpSpPr/>
            <p:nvPr/>
          </p:nvGrpSpPr>
          <p:grpSpPr>
            <a:xfrm>
              <a:off x="403160" y="1879209"/>
              <a:ext cx="4955521" cy="705040"/>
              <a:chOff x="133350" y="2571750"/>
              <a:chExt cx="7376773" cy="1410079"/>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BA4E196-A410-8736-D34C-57750E7CA3EF}"/>
                      </a:ext>
                    </a:extLst>
                  </p:cNvPr>
                  <p:cNvSpPr txBox="1"/>
                  <p:nvPr/>
                </p:nvSpPr>
                <p:spPr>
                  <a:xfrm>
                    <a:off x="346705" y="2948426"/>
                    <a:ext cx="614206" cy="3814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mc:Choice>
            <mc:Fallback xmlns="">
              <p:sp>
                <p:nvSpPr>
                  <p:cNvPr id="16" name="TextBox 15">
                    <a:extLst>
                      <a:ext uri="{FF2B5EF4-FFF2-40B4-BE49-F238E27FC236}">
                        <a16:creationId xmlns:a16="http://schemas.microsoft.com/office/drawing/2014/main" id="{4BA4E196-A410-8736-D34C-57750E7CA3EF}"/>
                      </a:ext>
                    </a:extLst>
                  </p:cNvPr>
                  <p:cNvSpPr txBox="1">
                    <a:spLocks noRot="1" noChangeAspect="1" noMove="1" noResize="1" noEditPoints="1" noAdjustHandles="1" noChangeArrowheads="1" noChangeShapeType="1" noTextEdit="1"/>
                  </p:cNvSpPr>
                  <p:nvPr/>
                </p:nvSpPr>
                <p:spPr>
                  <a:xfrm>
                    <a:off x="346705" y="2948426"/>
                    <a:ext cx="614206" cy="381423"/>
                  </a:xfrm>
                  <a:prstGeom prst="rect">
                    <a:avLst/>
                  </a:prstGeom>
                  <a:blipFill>
                    <a:blip r:embed="rId5"/>
                    <a:stretch>
                      <a:fillRect l="-10417" r="-10417" b="-16000"/>
                    </a:stretch>
                  </a:blipFill>
                </p:spPr>
                <p:txBody>
                  <a:bodyPr/>
                  <a:lstStyle/>
                  <a:p>
                    <a:r>
                      <a:rPr lang="en-ID">
                        <a:noFill/>
                      </a:rPr>
                      <a:t> </a:t>
                    </a:r>
                  </a:p>
                </p:txBody>
              </p:sp>
            </mc:Fallback>
          </mc:AlternateContent>
          <p:sp>
            <p:nvSpPr>
              <p:cNvPr id="17" name="TextBox 16">
                <a:extLst>
                  <a:ext uri="{FF2B5EF4-FFF2-40B4-BE49-F238E27FC236}">
                    <a16:creationId xmlns:a16="http://schemas.microsoft.com/office/drawing/2014/main" id="{611F807B-672C-24DB-A4B0-8B5BE76BBA96}"/>
                  </a:ext>
                </a:extLst>
              </p:cNvPr>
              <p:cNvSpPr txBox="1"/>
              <p:nvPr/>
            </p:nvSpPr>
            <p:spPr>
              <a:xfrm>
                <a:off x="1055111" y="2727092"/>
                <a:ext cx="2141393" cy="991701"/>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Оптимизация ликвидности</a:t>
                </a:r>
                <a:endParaRPr kumimoji="0" lang="en-US"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18" name="Group 17">
                <a:extLst>
                  <a:ext uri="{FF2B5EF4-FFF2-40B4-BE49-F238E27FC236}">
                    <a16:creationId xmlns:a16="http://schemas.microsoft.com/office/drawing/2014/main" id="{9E1B5E7D-2668-54E3-FAA3-8FDADB9FE8F9}"/>
                  </a:ext>
                </a:extLst>
              </p:cNvPr>
              <p:cNvGrpSpPr/>
              <p:nvPr/>
            </p:nvGrpSpPr>
            <p:grpSpPr>
              <a:xfrm>
                <a:off x="3623525" y="2860942"/>
                <a:ext cx="438150" cy="438150"/>
                <a:chOff x="3695700" y="2710685"/>
                <a:chExt cx="438150" cy="438150"/>
              </a:xfrm>
            </p:grpSpPr>
            <p:cxnSp>
              <p:nvCxnSpPr>
                <p:cNvPr id="24" name="Straight Connector 23">
                  <a:extLst>
                    <a:ext uri="{FF2B5EF4-FFF2-40B4-BE49-F238E27FC236}">
                      <a16:creationId xmlns:a16="http://schemas.microsoft.com/office/drawing/2014/main" id="{304CA8A1-090A-21D3-D087-D3850A878A3F}"/>
                    </a:ext>
                  </a:extLst>
                </p:cNvPr>
                <p:cNvCxnSpPr/>
                <p:nvPr/>
              </p:nvCxnSpPr>
              <p:spPr>
                <a:xfrm>
                  <a:off x="3695700" y="2929760"/>
                  <a:ext cx="438150"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F94E51-7A1C-579D-F03F-4929FE587DB2}"/>
                    </a:ext>
                  </a:extLst>
                </p:cNvPr>
                <p:cNvCxnSpPr/>
                <p:nvPr/>
              </p:nvCxnSpPr>
              <p:spPr>
                <a:xfrm rot="5400000">
                  <a:off x="3695700" y="2929760"/>
                  <a:ext cx="438150"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Double Bracket 18">
                <a:extLst>
                  <a:ext uri="{FF2B5EF4-FFF2-40B4-BE49-F238E27FC236}">
                    <a16:creationId xmlns:a16="http://schemas.microsoft.com/office/drawing/2014/main" id="{D5F414D3-0322-82A3-F219-BED68A5BC801}"/>
                  </a:ext>
                </a:extLst>
              </p:cNvPr>
              <p:cNvSpPr/>
              <p:nvPr/>
            </p:nvSpPr>
            <p:spPr>
              <a:xfrm>
                <a:off x="133350" y="2571750"/>
                <a:ext cx="3295650" cy="1066800"/>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20" name="Group 19">
                <a:extLst>
                  <a:ext uri="{FF2B5EF4-FFF2-40B4-BE49-F238E27FC236}">
                    <a16:creationId xmlns:a16="http://schemas.microsoft.com/office/drawing/2014/main" id="{2D720077-AE95-7B01-5B2E-64410E70B674}"/>
                  </a:ext>
                </a:extLst>
              </p:cNvPr>
              <p:cNvGrpSpPr/>
              <p:nvPr/>
            </p:nvGrpSpPr>
            <p:grpSpPr>
              <a:xfrm>
                <a:off x="4214473" y="2571750"/>
                <a:ext cx="3295650" cy="1410079"/>
                <a:chOff x="4500223" y="2571750"/>
                <a:chExt cx="3295650" cy="1410079"/>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5E3625B-12EC-F117-00F8-04969B1B4DEC}"/>
                        </a:ext>
                      </a:extLst>
                    </p:cNvPr>
                    <p:cNvSpPr txBox="1"/>
                    <p:nvPr/>
                  </p:nvSpPr>
                  <p:spPr>
                    <a:xfrm>
                      <a:off x="4719298" y="2948426"/>
                      <a:ext cx="614206" cy="3814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mc:Choice>
              <mc:Fallback xmlns="">
                <p:sp>
                  <p:nvSpPr>
                    <p:cNvPr id="21" name="TextBox 20">
                      <a:extLst>
                        <a:ext uri="{FF2B5EF4-FFF2-40B4-BE49-F238E27FC236}">
                          <a16:creationId xmlns:a16="http://schemas.microsoft.com/office/drawing/2014/main" id="{35E3625B-12EC-F117-00F8-04969B1B4DEC}"/>
                        </a:ext>
                      </a:extLst>
                    </p:cNvPr>
                    <p:cNvSpPr txBox="1">
                      <a:spLocks noRot="1" noChangeAspect="1" noMove="1" noResize="1" noEditPoints="1" noAdjustHandles="1" noChangeArrowheads="1" noChangeShapeType="1" noTextEdit="1"/>
                    </p:cNvSpPr>
                    <p:nvPr/>
                  </p:nvSpPr>
                  <p:spPr>
                    <a:xfrm>
                      <a:off x="4719298" y="2948426"/>
                      <a:ext cx="614206" cy="381423"/>
                    </a:xfrm>
                    <a:prstGeom prst="rect">
                      <a:avLst/>
                    </a:prstGeom>
                    <a:blipFill>
                      <a:blip r:embed="rId5"/>
                      <a:stretch>
                        <a:fillRect l="-10638" r="-12766" b="-16000"/>
                      </a:stretch>
                    </a:blipFill>
                  </p:spPr>
                  <p:txBody>
                    <a:bodyPr/>
                    <a:lstStyle/>
                    <a:p>
                      <a:r>
                        <a:rPr lang="en-ID">
                          <a:noFill/>
                        </a:rPr>
                        <a:t> </a:t>
                      </a:r>
                    </a:p>
                  </p:txBody>
                </p:sp>
              </mc:Fallback>
            </mc:AlternateContent>
            <p:sp>
              <p:nvSpPr>
                <p:cNvPr id="22" name="TextBox 21">
                  <a:extLst>
                    <a:ext uri="{FF2B5EF4-FFF2-40B4-BE49-F238E27FC236}">
                      <a16:creationId xmlns:a16="http://schemas.microsoft.com/office/drawing/2014/main" id="{650A0A9F-927B-5AAD-EDA2-41B24B0B20FA}"/>
                    </a:ext>
                  </a:extLst>
                </p:cNvPr>
                <p:cNvSpPr txBox="1"/>
                <p:nvPr/>
              </p:nvSpPr>
              <p:spPr>
                <a:xfrm>
                  <a:off x="5329856" y="2723134"/>
                  <a:ext cx="2247240" cy="1258695"/>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dirty="0">
                      <a:solidFill>
                        <a:prstClr val="black"/>
                      </a:solidFill>
                      <a:latin typeface="Lato Light" panose="020F0502020204030203" pitchFamily="34" charset="0"/>
                      <a:ea typeface="Lato Light" panose="020F0502020204030203" pitchFamily="34" charset="0"/>
                      <a:cs typeface="Lato Light" panose="020F0502020204030203" pitchFamily="34" charset="0"/>
                    </a:rPr>
                    <a:t>Точность прогнозирования ликвидности</a:t>
                  </a: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Double Bracket 22">
                  <a:extLst>
                    <a:ext uri="{FF2B5EF4-FFF2-40B4-BE49-F238E27FC236}">
                      <a16:creationId xmlns:a16="http://schemas.microsoft.com/office/drawing/2014/main" id="{9D091464-483C-0963-1B75-C65BC092A4B5}"/>
                    </a:ext>
                  </a:extLst>
                </p:cNvPr>
                <p:cNvSpPr/>
                <p:nvPr/>
              </p:nvSpPr>
              <p:spPr>
                <a:xfrm>
                  <a:off x="4500223" y="2571750"/>
                  <a:ext cx="3295650" cy="1066800"/>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grpSp>
      <p:sp>
        <p:nvSpPr>
          <p:cNvPr id="26" name="Rectangle 25">
            <a:extLst>
              <a:ext uri="{FF2B5EF4-FFF2-40B4-BE49-F238E27FC236}">
                <a16:creationId xmlns:a16="http://schemas.microsoft.com/office/drawing/2014/main" id="{2A7EE700-0D16-F10C-D58F-2D66FA34AA94}"/>
              </a:ext>
            </a:extLst>
          </p:cNvPr>
          <p:cNvSpPr/>
          <p:nvPr/>
        </p:nvSpPr>
        <p:spPr>
          <a:xfrm rot="5400000">
            <a:off x="5897996" y="-56505"/>
            <a:ext cx="449462" cy="3728419"/>
          </a:xfrm>
          <a:prstGeom prst="rect">
            <a:avLst/>
          </a:prstGeom>
          <a:solidFill>
            <a:srgbClr val="DAE3F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solidFill>
                  <a:prstClr val="black"/>
                </a:solidFill>
                <a:latin typeface="Calibri Light" panose="020F0302020204030204"/>
              </a:rPr>
              <a:t>Оптимизация ликвидности</a:t>
            </a:r>
            <a:endPar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27" name="Group 26">
            <a:extLst>
              <a:ext uri="{FF2B5EF4-FFF2-40B4-BE49-F238E27FC236}">
                <a16:creationId xmlns:a16="http://schemas.microsoft.com/office/drawing/2014/main" id="{964465C3-FB02-F3EB-5F78-66006B1A16F3}"/>
              </a:ext>
            </a:extLst>
          </p:cNvPr>
          <p:cNvGrpSpPr/>
          <p:nvPr/>
        </p:nvGrpSpPr>
        <p:grpSpPr>
          <a:xfrm>
            <a:off x="4258516" y="2094605"/>
            <a:ext cx="3728419" cy="356220"/>
            <a:chOff x="1456154" y="2998509"/>
            <a:chExt cx="2463229" cy="396067"/>
          </a:xfrm>
        </p:grpSpPr>
        <p:grpSp>
          <p:nvGrpSpPr>
            <p:cNvPr id="28" name="Group 27">
              <a:extLst>
                <a:ext uri="{FF2B5EF4-FFF2-40B4-BE49-F238E27FC236}">
                  <a16:creationId xmlns:a16="http://schemas.microsoft.com/office/drawing/2014/main" id="{63E0CCE1-3EC6-6B9E-FBF7-41FE8D4172C6}"/>
                </a:ext>
              </a:extLst>
            </p:cNvPr>
            <p:cNvGrpSpPr/>
            <p:nvPr/>
          </p:nvGrpSpPr>
          <p:grpSpPr>
            <a:xfrm>
              <a:off x="1456154" y="2998509"/>
              <a:ext cx="2463229" cy="396067"/>
              <a:chOff x="-111405" y="4196472"/>
              <a:chExt cx="2463229" cy="396067"/>
            </a:xfrm>
          </p:grpSpPr>
          <p:sp>
            <p:nvSpPr>
              <p:cNvPr id="31" name="Rectangle 30">
                <a:extLst>
                  <a:ext uri="{FF2B5EF4-FFF2-40B4-BE49-F238E27FC236}">
                    <a16:creationId xmlns:a16="http://schemas.microsoft.com/office/drawing/2014/main" id="{E6C92250-F1CD-464C-720D-A71F50612408}"/>
                  </a:ext>
                </a:extLst>
              </p:cNvPr>
              <p:cNvSpPr/>
              <p:nvPr/>
            </p:nvSpPr>
            <p:spPr>
              <a:xfrm>
                <a:off x="523741" y="4215259"/>
                <a:ext cx="1828083" cy="377280"/>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7000"/>
                  </a:lnSpc>
                  <a:spcBef>
                    <a:spcPct val="0"/>
                  </a:spcBef>
                  <a:spcAft>
                    <a:spcPts val="0"/>
                  </a:spcAft>
                  <a:buClrTx/>
                  <a:buSzTx/>
                  <a:buFontTx/>
                  <a:buNone/>
                  <a:tabLst/>
                  <a:defRPr/>
                </a:pPr>
                <a:r>
                  <a:rPr kumimoji="0" lang="en-US" sz="800" b="0" i="0"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a:t>
                </a:r>
                <a:r>
                  <a:rPr kumimoji="0" lang="en-US" sz="700" b="0" i="1"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WA </a:t>
                </a:r>
                <a:r>
                  <a:rPr kumimoji="0" lang="ru-RU" sz="700" b="0" i="1"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доходность</a:t>
                </a:r>
                <a:r>
                  <a:rPr kumimoji="0" lang="ru-RU" sz="700" b="0" i="1" u="sng" strike="noStrike" kern="1200" cap="none" spc="0" normalizeH="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долга</a:t>
                </a:r>
                <a:r>
                  <a:rPr kumimoji="0" lang="en-US" sz="700" b="0" i="0"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a:t>
                </a:r>
                <a:r>
                  <a:rPr kumimoji="0" lang="en-US" sz="700" b="0" i="1"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WA</a:t>
                </a:r>
                <a:r>
                  <a:rPr kumimoji="0" lang="en-US" sz="700" b="0" i="0"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a:t>
                </a:r>
                <a:r>
                  <a:rPr kumimoji="0" lang="ru-RU" sz="700" b="0" i="0"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оптимизация ликвидности</a:t>
                </a:r>
                <a:r>
                  <a:rPr kumimoji="0" lang="en-US" sz="700" b="0" i="0"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a:t>
                </a:r>
              </a:p>
              <a:p>
                <a:pPr marL="0" marR="0" lvl="0" indent="0" algn="ctr" defTabSz="457200" rtl="0" eaLnBrk="0" fontAlgn="base" latinLnBrk="0" hangingPunct="0">
                  <a:lnSpc>
                    <a:spcPct val="107000"/>
                  </a:lnSpc>
                  <a:spcBef>
                    <a:spcPct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12</a:t>
                </a:r>
              </a:p>
            </p:txBody>
          </p:sp>
          <p:sp>
            <p:nvSpPr>
              <p:cNvPr id="32" name="Rectangle 31">
                <a:extLst>
                  <a:ext uri="{FF2B5EF4-FFF2-40B4-BE49-F238E27FC236}">
                    <a16:creationId xmlns:a16="http://schemas.microsoft.com/office/drawing/2014/main" id="{F6FD58D3-E004-9871-C2AC-C167237C69D4}"/>
                  </a:ext>
                </a:extLst>
              </p:cNvPr>
              <p:cNvSpPr/>
              <p:nvPr/>
            </p:nvSpPr>
            <p:spPr>
              <a:xfrm>
                <a:off x="-111405" y="4196472"/>
                <a:ext cx="703010" cy="376425"/>
              </a:xfrm>
              <a:prstGeom prst="rect">
                <a:avLst/>
              </a:prstGeom>
              <a:noFill/>
              <a:ln>
                <a:noFill/>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ru-RU" sz="800" dirty="0">
                    <a:solidFill>
                      <a:prstClr val="black"/>
                    </a:solidFill>
                    <a:latin typeface="Calibri Light" panose="020F0302020204030204"/>
                    <a:ea typeface="Lato Light" panose="020F0502020204030203" pitchFamily="34" charset="0"/>
                    <a:cs typeface="Lato Light" panose="020F0502020204030203" pitchFamily="34" charset="0"/>
                  </a:rPr>
                  <a:t>Остаток средств на период</a:t>
                </a:r>
                <a:endParaRPr kumimoji="0" lang="en-US" sz="8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endParaRPr>
              </a:p>
            </p:txBody>
          </p:sp>
        </p:grpSp>
        <p:sp>
          <p:nvSpPr>
            <p:cNvPr id="29" name="Rectangle 28">
              <a:extLst>
                <a:ext uri="{FF2B5EF4-FFF2-40B4-BE49-F238E27FC236}">
                  <a16:creationId xmlns:a16="http://schemas.microsoft.com/office/drawing/2014/main" id="{6655449F-F9FE-DBAE-1A05-E6D1E1821CCE}"/>
                </a:ext>
              </a:extLst>
            </p:cNvPr>
            <p:cNvSpPr/>
            <p:nvPr/>
          </p:nvSpPr>
          <p:spPr>
            <a:xfrm>
              <a:off x="2120726" y="3030686"/>
              <a:ext cx="245032" cy="233975"/>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7000"/>
                </a:lnSpc>
                <a:spcBef>
                  <a:spcPct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x</a:t>
              </a:r>
              <a:endParaRPr kumimoji="0" lang="id-ID" sz="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endParaRPr>
            </a:p>
          </p:txBody>
        </p:sp>
        <p:sp>
          <p:nvSpPr>
            <p:cNvPr id="30" name="Double Bracket 29">
              <a:extLst>
                <a:ext uri="{FF2B5EF4-FFF2-40B4-BE49-F238E27FC236}">
                  <a16:creationId xmlns:a16="http://schemas.microsoft.com/office/drawing/2014/main" id="{FA858382-4E6A-076C-EC70-81346F855862}"/>
                </a:ext>
              </a:extLst>
            </p:cNvPr>
            <p:cNvSpPr/>
            <p:nvPr/>
          </p:nvSpPr>
          <p:spPr>
            <a:xfrm>
              <a:off x="1484218" y="3004407"/>
              <a:ext cx="2371789" cy="335624"/>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9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grpSp>
      <p:sp>
        <p:nvSpPr>
          <p:cNvPr id="33" name="Rectangle 32">
            <a:extLst>
              <a:ext uri="{FF2B5EF4-FFF2-40B4-BE49-F238E27FC236}">
                <a16:creationId xmlns:a16="http://schemas.microsoft.com/office/drawing/2014/main" id="{DDE7DA70-0A76-FB30-6296-939BD5350A28}"/>
              </a:ext>
            </a:extLst>
          </p:cNvPr>
          <p:cNvSpPr/>
          <p:nvPr/>
        </p:nvSpPr>
        <p:spPr>
          <a:xfrm rot="5400000">
            <a:off x="9818002" y="31635"/>
            <a:ext cx="454350" cy="3557026"/>
          </a:xfrm>
          <a:prstGeom prst="rect">
            <a:avLst/>
          </a:prstGeom>
          <a:solidFill>
            <a:srgbClr val="FFF2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Light" panose="020F0302020204030204"/>
                <a:ea typeface="+mn-ea"/>
                <a:cs typeface="+mn-cs"/>
              </a:rPr>
              <a:t>Точность прогнозирования ликвидности</a:t>
            </a:r>
            <a:endPar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 name="Rectangle 37">
            <a:extLst>
              <a:ext uri="{FF2B5EF4-FFF2-40B4-BE49-F238E27FC236}">
                <a16:creationId xmlns:a16="http://schemas.microsoft.com/office/drawing/2014/main" id="{6F2BB430-8CEC-AEB9-D929-EFD93C6EF843}"/>
              </a:ext>
            </a:extLst>
          </p:cNvPr>
          <p:cNvSpPr/>
          <p:nvPr/>
        </p:nvSpPr>
        <p:spPr>
          <a:xfrm>
            <a:off x="279455" y="4463865"/>
            <a:ext cx="11605941" cy="2003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ru-RU" sz="1300" dirty="0">
                <a:solidFill>
                  <a:srgbClr val="002060"/>
                </a:solidFill>
              </a:rPr>
              <a:t>Сводный</a:t>
            </a:r>
            <a:r>
              <a:rPr lang="en-US" sz="1300" dirty="0">
                <a:solidFill>
                  <a:srgbClr val="002060"/>
                </a:solidFill>
              </a:rPr>
              <a:t> KPI – </a:t>
            </a:r>
            <a:r>
              <a:rPr lang="ru-RU" sz="1300" dirty="0">
                <a:solidFill>
                  <a:srgbClr val="002060"/>
                </a:solidFill>
              </a:rPr>
              <a:t>индекс «Оптимизация/процент по долговым инструментам»</a:t>
            </a:r>
            <a:r>
              <a:rPr lang="en-US" sz="1300" dirty="0">
                <a:solidFill>
                  <a:srgbClr val="002060"/>
                </a:solidFill>
              </a:rPr>
              <a:t> </a:t>
            </a:r>
            <a:r>
              <a:rPr lang="ru-RU" sz="1300" dirty="0">
                <a:solidFill>
                  <a:srgbClr val="002060"/>
                </a:solidFill>
              </a:rPr>
              <a:t>- призван обеспечить баланс между выпуском долговых инструментов и оптимизацией ликвидности, а также прогнозирование ликвидности</a:t>
            </a:r>
            <a:endParaRPr lang="en-US" sz="1300" dirty="0">
              <a:solidFill>
                <a:srgbClr val="002060"/>
              </a:solidFill>
            </a:endParaRPr>
          </a:p>
          <a:p>
            <a:pPr marL="285750" indent="-285750">
              <a:buFont typeface="Arial" panose="020B0604020202020204" pitchFamily="34" charset="0"/>
              <a:buChar char="•"/>
            </a:pPr>
            <a:r>
              <a:rPr lang="ru-RU" sz="1300" dirty="0">
                <a:solidFill>
                  <a:srgbClr val="002060"/>
                </a:solidFill>
              </a:rPr>
              <a:t>До</a:t>
            </a:r>
            <a:r>
              <a:rPr lang="en-US" sz="1300" dirty="0">
                <a:solidFill>
                  <a:srgbClr val="002060"/>
                </a:solidFill>
              </a:rPr>
              <a:t> 2020</a:t>
            </a:r>
            <a:r>
              <a:rPr lang="ru-RU" sz="1300" dirty="0">
                <a:solidFill>
                  <a:srgbClr val="002060"/>
                </a:solidFill>
              </a:rPr>
              <a:t> г. – необходимость формирования синергии между управлением ликвидностью и управлением долгом</a:t>
            </a:r>
            <a:r>
              <a:rPr lang="en-US" sz="1300" dirty="0">
                <a:solidFill>
                  <a:srgbClr val="002060"/>
                </a:solidFill>
              </a:rPr>
              <a:t> </a:t>
            </a:r>
          </a:p>
          <a:p>
            <a:pPr marL="285750" indent="-285750">
              <a:buFont typeface="Arial" panose="020B0604020202020204" pitchFamily="34" charset="0"/>
              <a:buChar char="•"/>
            </a:pPr>
            <a:r>
              <a:rPr lang="ru-RU" sz="1300" dirty="0">
                <a:solidFill>
                  <a:srgbClr val="002060"/>
                </a:solidFill>
              </a:rPr>
              <a:t>В</a:t>
            </a:r>
            <a:r>
              <a:rPr lang="en-US" sz="1300" dirty="0">
                <a:solidFill>
                  <a:srgbClr val="002060"/>
                </a:solidFill>
              </a:rPr>
              <a:t> 2020 – 2022</a:t>
            </a:r>
            <a:r>
              <a:rPr lang="ru-RU" sz="1300" dirty="0">
                <a:solidFill>
                  <a:srgbClr val="002060"/>
                </a:solidFill>
              </a:rPr>
              <a:t> гг. Министерство финансов показывало «отличный» результат по</a:t>
            </a:r>
            <a:r>
              <a:rPr lang="en-US" sz="1300" dirty="0">
                <a:solidFill>
                  <a:srgbClr val="002060"/>
                </a:solidFill>
              </a:rPr>
              <a:t> KPI</a:t>
            </a:r>
            <a:r>
              <a:rPr lang="ru-RU" sz="1300" dirty="0">
                <a:solidFill>
                  <a:srgbClr val="002060"/>
                </a:solidFill>
              </a:rPr>
              <a:t>, даже при значении индекса</a:t>
            </a:r>
            <a:r>
              <a:rPr lang="en-US" sz="1300" dirty="0">
                <a:solidFill>
                  <a:srgbClr val="002060"/>
                </a:solidFill>
              </a:rPr>
              <a:t> 3,5 – 4.</a:t>
            </a:r>
          </a:p>
          <a:p>
            <a:pPr marL="285750" indent="-285750">
              <a:buFont typeface="Arial" panose="020B0604020202020204" pitchFamily="34" charset="0"/>
              <a:buChar char="•"/>
            </a:pPr>
            <a:r>
              <a:rPr lang="ru-RU" sz="1300" dirty="0">
                <a:solidFill>
                  <a:srgbClr val="002060"/>
                </a:solidFill>
              </a:rPr>
              <a:t>Исходя из опыта, рыночные процентные ставки оказывают значительное влияние на стоимость денежных средств </a:t>
            </a:r>
            <a:r>
              <a:rPr lang="ru-RU" sz="1300">
                <a:solidFill>
                  <a:srgbClr val="002060"/>
                </a:solidFill>
              </a:rPr>
              <a:t>в каждом периоде</a:t>
            </a:r>
            <a:endParaRPr lang="en-US" sz="1300" dirty="0">
              <a:solidFill>
                <a:srgbClr val="002060"/>
              </a:solidFill>
            </a:endParaRPr>
          </a:p>
          <a:p>
            <a:pPr marL="285750" indent="-285750">
              <a:buFont typeface="Arial" panose="020B0604020202020204" pitchFamily="34" charset="0"/>
              <a:buChar char="•"/>
            </a:pPr>
            <a:r>
              <a:rPr lang="ru-RU" sz="1300" dirty="0">
                <a:solidFill>
                  <a:srgbClr val="002060"/>
                </a:solidFill>
              </a:rPr>
              <a:t>На этот результат работают отделы управления долгом и управления ликвидностью, которые ведут мониторинг и информируют Форум </a:t>
            </a:r>
            <a:r>
              <a:rPr lang="en-US" sz="1300" dirty="0">
                <a:solidFill>
                  <a:srgbClr val="002060"/>
                </a:solidFill>
              </a:rPr>
              <a:t>ALCO </a:t>
            </a:r>
            <a:r>
              <a:rPr lang="ru-RU" sz="1300" dirty="0">
                <a:solidFill>
                  <a:srgbClr val="002060"/>
                </a:solidFill>
              </a:rPr>
              <a:t>о</a:t>
            </a:r>
            <a:r>
              <a:rPr lang="en-US" sz="1300" dirty="0">
                <a:solidFill>
                  <a:srgbClr val="002060"/>
                </a:solidFill>
              </a:rPr>
              <a:t> </a:t>
            </a:r>
            <a:r>
              <a:rPr lang="ru-RU" sz="1300" dirty="0">
                <a:solidFill>
                  <a:srgbClr val="002060"/>
                </a:solidFill>
              </a:rPr>
              <a:t>тенденциях в области доходов и расходов, а также о воздействии на ликвидность и стоимость денежных средств</a:t>
            </a:r>
            <a:r>
              <a:rPr lang="en-US" sz="1300" dirty="0">
                <a:solidFill>
                  <a:srgbClr val="002060"/>
                </a:solidFill>
              </a:rPr>
              <a:t>. </a:t>
            </a:r>
          </a:p>
          <a:p>
            <a:pPr marL="285750" indent="-285750">
              <a:buFont typeface="Arial" panose="020B0604020202020204" pitchFamily="34" charset="0"/>
              <a:buChar char="•"/>
            </a:pPr>
            <a:r>
              <a:rPr lang="ru-RU" sz="1300" dirty="0">
                <a:solidFill>
                  <a:srgbClr val="002060"/>
                </a:solidFill>
              </a:rPr>
              <a:t>Для преодоления проблем и смягчения их последствий Форум</a:t>
            </a:r>
            <a:r>
              <a:rPr lang="en-US" sz="1300" dirty="0">
                <a:solidFill>
                  <a:srgbClr val="002060"/>
                </a:solidFill>
              </a:rPr>
              <a:t> ALCO</a:t>
            </a:r>
            <a:r>
              <a:rPr lang="ru-RU" sz="1300" dirty="0">
                <a:solidFill>
                  <a:srgbClr val="002060"/>
                </a:solidFill>
              </a:rPr>
              <a:t> рассматривает и предлагает рекомендации, - напр., увеличить объем расходов, контролировать уровень долга и оптимизировать буфер ликвидности.</a:t>
            </a:r>
            <a:endParaRPr lang="en-US" sz="1300" dirty="0">
              <a:solidFill>
                <a:srgbClr val="002060"/>
              </a:solidFill>
            </a:endParaRPr>
          </a:p>
          <a:p>
            <a:pPr marL="285750" indent="-285750">
              <a:buFont typeface="Arial" panose="020B0604020202020204" pitchFamily="34" charset="0"/>
              <a:buChar char="•"/>
            </a:pPr>
            <a:r>
              <a:rPr lang="ru-RU" sz="1300" dirty="0">
                <a:solidFill>
                  <a:srgbClr val="002060"/>
                </a:solidFill>
              </a:rPr>
              <a:t>Данный</a:t>
            </a:r>
            <a:r>
              <a:rPr lang="en-US" sz="1300" dirty="0">
                <a:solidFill>
                  <a:srgbClr val="002060"/>
                </a:solidFill>
              </a:rPr>
              <a:t> KPI</a:t>
            </a:r>
            <a:r>
              <a:rPr lang="ru-RU" sz="1300" dirty="0">
                <a:solidFill>
                  <a:srgbClr val="002060"/>
                </a:solidFill>
              </a:rPr>
              <a:t> может служить действенным ориентиром сбалансированности бюджета.</a:t>
            </a:r>
            <a:r>
              <a:rPr lang="en-US" sz="1300" dirty="0">
                <a:solidFill>
                  <a:srgbClr val="002060"/>
                </a:solidFill>
              </a:rPr>
              <a:t> </a:t>
            </a:r>
          </a:p>
        </p:txBody>
      </p:sp>
      <p:sp>
        <p:nvSpPr>
          <p:cNvPr id="39" name="Double Bracket 38">
            <a:extLst>
              <a:ext uri="{FF2B5EF4-FFF2-40B4-BE49-F238E27FC236}">
                <a16:creationId xmlns:a16="http://schemas.microsoft.com/office/drawing/2014/main" id="{E497E41E-F966-6D83-E65B-2D4F0E9D39E4}"/>
              </a:ext>
            </a:extLst>
          </p:cNvPr>
          <p:cNvSpPr/>
          <p:nvPr/>
        </p:nvSpPr>
        <p:spPr>
          <a:xfrm>
            <a:off x="8295384" y="2112952"/>
            <a:ext cx="3590013" cy="301858"/>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9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41" name="TextBox 40">
            <a:extLst>
              <a:ext uri="{FF2B5EF4-FFF2-40B4-BE49-F238E27FC236}">
                <a16:creationId xmlns:a16="http://schemas.microsoft.com/office/drawing/2014/main" id="{5B94B765-47C8-81CE-FCEC-A7EC3F97C502}"/>
              </a:ext>
            </a:extLst>
          </p:cNvPr>
          <p:cNvSpPr txBox="1"/>
          <p:nvPr/>
        </p:nvSpPr>
        <p:spPr>
          <a:xfrm>
            <a:off x="8132310" y="2096966"/>
            <a:ext cx="3339894" cy="322909"/>
          </a:xfrm>
          <a:prstGeom prst="rect">
            <a:avLst/>
          </a:prstGeom>
          <a:noFill/>
        </p:spPr>
        <p:txBody>
          <a:bodyPr wrap="square">
            <a:spAutoFit/>
          </a:bodyPr>
          <a:lstStyle/>
          <a:p>
            <a:pPr marL="0" marR="0" lvl="0" indent="0" algn="ctr" defTabSz="457200" rtl="0" eaLnBrk="0" fontAlgn="base" latinLnBrk="0" hangingPunct="0">
              <a:lnSpc>
                <a:spcPct val="107000"/>
              </a:lnSpc>
              <a:spcBef>
                <a:spcPct val="0"/>
              </a:spcBef>
              <a:spcAft>
                <a:spcPts val="0"/>
              </a:spcAft>
              <a:buClrTx/>
              <a:buSzTx/>
              <a:buFontTx/>
              <a:buNone/>
              <a:tabLst/>
              <a:defRPr/>
            </a:pPr>
            <a:r>
              <a:rPr kumimoji="0" lang="en-US" sz="700" b="0" i="0"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a:t>
            </a:r>
            <a:r>
              <a:rPr lang="ru-RU" sz="700" i="1" u="sng" dirty="0">
                <a:solidFill>
                  <a:prstClr val="black"/>
                </a:solidFill>
                <a:latin typeface="Calibri Light" panose="020F0302020204030204"/>
                <a:ea typeface="Lato Light" panose="020F0502020204030203" pitchFamily="34" charset="0"/>
                <a:cs typeface="Lato Light" panose="020F0502020204030203" pitchFamily="34" charset="0"/>
              </a:rPr>
              <a:t>Планируемые доходы</a:t>
            </a:r>
            <a:r>
              <a:rPr kumimoji="0" lang="en-US" sz="700" b="0" i="1"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 </a:t>
            </a:r>
            <a:r>
              <a:rPr lang="ru-RU" sz="700" i="1" u="sng" dirty="0">
                <a:solidFill>
                  <a:prstClr val="black"/>
                </a:solidFill>
                <a:latin typeface="Calibri Light" panose="020F0302020204030204"/>
                <a:ea typeface="Lato Light" panose="020F0502020204030203" pitchFamily="34" charset="0"/>
                <a:cs typeface="Lato Light" panose="020F0502020204030203" pitchFamily="34" charset="0"/>
              </a:rPr>
              <a:t>Реализация</a:t>
            </a:r>
            <a:r>
              <a:rPr kumimoji="0" lang="en-US" sz="700" b="0" i="1"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a:t>
            </a:r>
            <a:r>
              <a:rPr kumimoji="0" lang="en-US" sz="700" b="0" i="1"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a:t>
            </a:r>
            <a:r>
              <a:rPr kumimoji="0" lang="en-US" sz="700" b="0" i="0"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a:t>
            </a:r>
            <a:r>
              <a:rPr lang="en-US" sz="700" i="1" u="sng" dirty="0">
                <a:solidFill>
                  <a:prstClr val="black"/>
                </a:solidFill>
                <a:latin typeface="Calibri Light" panose="020F0302020204030204"/>
                <a:ea typeface="Lato Light" panose="020F0502020204030203" pitchFamily="34" charset="0"/>
                <a:cs typeface="Lato Light" panose="020F0502020204030203" pitchFamily="34" charset="0"/>
              </a:rPr>
              <a:t>(</a:t>
            </a:r>
            <a:r>
              <a:rPr lang="ru-RU" sz="700" i="1" u="sng" dirty="0">
                <a:solidFill>
                  <a:prstClr val="black"/>
                </a:solidFill>
                <a:latin typeface="Calibri Light" panose="020F0302020204030204"/>
                <a:ea typeface="Lato Light" panose="020F0502020204030203" pitchFamily="34" charset="0"/>
                <a:cs typeface="Lato Light" panose="020F0502020204030203" pitchFamily="34" charset="0"/>
              </a:rPr>
              <a:t>Планируемые расходы</a:t>
            </a:r>
            <a:r>
              <a:rPr lang="en-US" sz="700" i="1" u="sng" dirty="0">
                <a:solidFill>
                  <a:prstClr val="black"/>
                </a:solidFill>
                <a:latin typeface="Calibri Light" panose="020F0302020204030204"/>
                <a:ea typeface="Lato Light" panose="020F0502020204030203" pitchFamily="34" charset="0"/>
                <a:cs typeface="Lato Light" panose="020F0502020204030203" pitchFamily="34" charset="0"/>
              </a:rPr>
              <a:t> –</a:t>
            </a:r>
            <a:r>
              <a:rPr lang="ru-RU" sz="700" i="1" u="sng" dirty="0">
                <a:solidFill>
                  <a:prstClr val="black"/>
                </a:solidFill>
                <a:latin typeface="Calibri Light" panose="020F0302020204030204"/>
                <a:ea typeface="Lato Light" panose="020F0502020204030203" pitchFamily="34" charset="0"/>
                <a:cs typeface="Lato Light" panose="020F0502020204030203" pitchFamily="34" charset="0"/>
              </a:rPr>
              <a:t> реализация</a:t>
            </a:r>
            <a:r>
              <a:rPr kumimoji="0" lang="en-US" sz="700" b="0" i="0"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a:t>
            </a:r>
          </a:p>
          <a:p>
            <a:pPr marL="0" marR="0" lvl="0" indent="0" algn="ctr" defTabSz="457200" rtl="0" eaLnBrk="0" fontAlgn="base" latinLnBrk="0" hangingPunct="0">
              <a:lnSpc>
                <a:spcPct val="107000"/>
              </a:lnSpc>
              <a:spcBef>
                <a:spcPct val="0"/>
              </a:spcBef>
              <a:spcAft>
                <a:spcPts val="0"/>
              </a:spcAft>
              <a:buClrTx/>
              <a:buSzTx/>
              <a:buFontTx/>
              <a:buNone/>
              <a:tabLst/>
              <a:defRPr/>
            </a:pPr>
            <a:r>
              <a:rPr lang="ru-RU" sz="700" dirty="0">
                <a:solidFill>
                  <a:prstClr val="black"/>
                </a:solidFill>
                <a:latin typeface="Calibri Light" panose="020F0302020204030204"/>
                <a:ea typeface="Lato Light" panose="020F0502020204030203" pitchFamily="34" charset="0"/>
                <a:cs typeface="Lato Light" panose="020F0502020204030203" pitchFamily="34" charset="0"/>
              </a:rPr>
              <a:t>Прогноз доходов</a:t>
            </a:r>
            <a:r>
              <a:rPr kumimoji="0" lang="en-US" sz="700" b="0" i="0"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a:t>
            </a:r>
            <a:r>
              <a:rPr lang="ru-RU" sz="700" dirty="0">
                <a:solidFill>
                  <a:prstClr val="black"/>
                </a:solidFill>
                <a:latin typeface="Calibri Light" panose="020F0302020204030204"/>
                <a:ea typeface="Lato Light" panose="020F0502020204030203" pitchFamily="34" charset="0"/>
                <a:cs typeface="Lato Light" panose="020F0502020204030203" pitchFamily="34" charset="0"/>
              </a:rPr>
              <a:t>Прогноз расходов</a:t>
            </a:r>
            <a:endParaRPr kumimoji="0" lang="en-US" sz="700" b="0" i="0"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endParaRPr>
          </a:p>
        </p:txBody>
      </p:sp>
      <p:graphicFrame>
        <p:nvGraphicFramePr>
          <p:cNvPr id="42" name="Table 42">
            <a:extLst>
              <a:ext uri="{FF2B5EF4-FFF2-40B4-BE49-F238E27FC236}">
                <a16:creationId xmlns:a16="http://schemas.microsoft.com/office/drawing/2014/main" id="{47D7A530-8618-A37B-422E-1003E412D4A0}"/>
              </a:ext>
            </a:extLst>
          </p:cNvPr>
          <p:cNvGraphicFramePr>
            <a:graphicFrameLocks noGrp="1"/>
          </p:cNvGraphicFramePr>
          <p:nvPr>
            <p:extLst>
              <p:ext uri="{D42A27DB-BD31-4B8C-83A1-F6EECF244321}">
                <p14:modId xmlns:p14="http://schemas.microsoft.com/office/powerpoint/2010/main" val="3375432483"/>
              </p:ext>
            </p:extLst>
          </p:nvPr>
        </p:nvGraphicFramePr>
        <p:xfrm>
          <a:off x="321698" y="3475078"/>
          <a:ext cx="3671784" cy="828695"/>
        </p:xfrm>
        <a:graphic>
          <a:graphicData uri="http://schemas.openxmlformats.org/drawingml/2006/table">
            <a:tbl>
              <a:tblPr firstRow="1" bandRow="1">
                <a:tableStyleId>{5C22544A-7EE6-4342-B048-85BDC9FD1C3A}</a:tableStyleId>
              </a:tblPr>
              <a:tblGrid>
                <a:gridCol w="917946">
                  <a:extLst>
                    <a:ext uri="{9D8B030D-6E8A-4147-A177-3AD203B41FA5}">
                      <a16:colId xmlns:a16="http://schemas.microsoft.com/office/drawing/2014/main" val="2938648871"/>
                    </a:ext>
                  </a:extLst>
                </a:gridCol>
                <a:gridCol w="917946">
                  <a:extLst>
                    <a:ext uri="{9D8B030D-6E8A-4147-A177-3AD203B41FA5}">
                      <a16:colId xmlns:a16="http://schemas.microsoft.com/office/drawing/2014/main" val="755652953"/>
                    </a:ext>
                  </a:extLst>
                </a:gridCol>
                <a:gridCol w="917946">
                  <a:extLst>
                    <a:ext uri="{9D8B030D-6E8A-4147-A177-3AD203B41FA5}">
                      <a16:colId xmlns:a16="http://schemas.microsoft.com/office/drawing/2014/main" val="2687398919"/>
                    </a:ext>
                  </a:extLst>
                </a:gridCol>
                <a:gridCol w="917946">
                  <a:extLst>
                    <a:ext uri="{9D8B030D-6E8A-4147-A177-3AD203B41FA5}">
                      <a16:colId xmlns:a16="http://schemas.microsoft.com/office/drawing/2014/main" val="1821422841"/>
                    </a:ext>
                  </a:extLst>
                </a:gridCol>
              </a:tblGrid>
              <a:tr h="279868">
                <a:tc>
                  <a:txBody>
                    <a:bodyPr/>
                    <a:lstStyle/>
                    <a:p>
                      <a:pPr algn="ctr"/>
                      <a:r>
                        <a:rPr lang="ru-RU" sz="1400" dirty="0"/>
                        <a:t>Год</a:t>
                      </a:r>
                      <a:endParaRPr lang="en-ID" sz="1400" dirty="0"/>
                    </a:p>
                  </a:txBody>
                  <a:tcPr anchor="ctr"/>
                </a:tc>
                <a:tc>
                  <a:txBody>
                    <a:bodyPr/>
                    <a:lstStyle/>
                    <a:p>
                      <a:pPr algn="ctr"/>
                      <a:r>
                        <a:rPr lang="en-US" sz="1400" dirty="0"/>
                        <a:t>2020</a:t>
                      </a:r>
                      <a:endParaRPr lang="en-ID" sz="1400" dirty="0"/>
                    </a:p>
                  </a:txBody>
                  <a:tcPr anchor="ctr"/>
                </a:tc>
                <a:tc>
                  <a:txBody>
                    <a:bodyPr/>
                    <a:lstStyle/>
                    <a:p>
                      <a:pPr algn="ctr"/>
                      <a:r>
                        <a:rPr lang="en-US" sz="1400" dirty="0"/>
                        <a:t>2021</a:t>
                      </a:r>
                      <a:endParaRPr lang="en-ID" sz="1400" dirty="0"/>
                    </a:p>
                  </a:txBody>
                  <a:tcPr anchor="ctr"/>
                </a:tc>
                <a:tc>
                  <a:txBody>
                    <a:bodyPr/>
                    <a:lstStyle/>
                    <a:p>
                      <a:pPr algn="ctr"/>
                      <a:r>
                        <a:rPr lang="en-US" sz="1400" dirty="0"/>
                        <a:t>2022</a:t>
                      </a:r>
                      <a:endParaRPr lang="en-ID" sz="1400" dirty="0"/>
                    </a:p>
                  </a:txBody>
                  <a:tcPr anchor="ctr"/>
                </a:tc>
                <a:extLst>
                  <a:ext uri="{0D108BD9-81ED-4DB2-BD59-A6C34878D82A}">
                    <a16:rowId xmlns:a16="http://schemas.microsoft.com/office/drawing/2014/main" val="280564840"/>
                  </a:ext>
                </a:extLst>
              </a:tr>
              <a:tr h="523895">
                <a:tc>
                  <a:txBody>
                    <a:bodyPr/>
                    <a:lstStyle/>
                    <a:p>
                      <a:pPr algn="ctr"/>
                      <a:r>
                        <a:rPr lang="en-US" sz="1400" dirty="0"/>
                        <a:t>KPI</a:t>
                      </a:r>
                      <a:endParaRPr lang="en-ID" sz="1400" dirty="0"/>
                    </a:p>
                  </a:txBody>
                  <a:tcPr anchor="ctr"/>
                </a:tc>
                <a:tc>
                  <a:txBody>
                    <a:bodyPr/>
                    <a:lstStyle/>
                    <a:p>
                      <a:pPr algn="ctr"/>
                      <a:r>
                        <a:rPr lang="ru-RU" sz="1400" dirty="0">
                          <a:solidFill>
                            <a:schemeClr val="bg1"/>
                          </a:solidFill>
                        </a:rPr>
                        <a:t>Отлично</a:t>
                      </a:r>
                      <a:endParaRPr lang="en-ID" sz="1400" dirty="0">
                        <a:solidFill>
                          <a:schemeClr val="bg1"/>
                        </a:solidFill>
                      </a:endParaRPr>
                    </a:p>
                  </a:txBody>
                  <a:tcPr anchor="ctr">
                    <a:solidFill>
                      <a:srgbClr val="00B050"/>
                    </a:solidFill>
                  </a:tcPr>
                </a:tc>
                <a:tc>
                  <a:txBody>
                    <a:bodyPr/>
                    <a:lstStyle/>
                    <a:p>
                      <a:pPr algn="ctr"/>
                      <a:r>
                        <a:rPr lang="ru-RU" sz="1400" dirty="0">
                          <a:solidFill>
                            <a:schemeClr val="bg1"/>
                          </a:solidFill>
                        </a:rPr>
                        <a:t>Отлично</a:t>
                      </a:r>
                      <a:endParaRPr lang="en-ID" sz="1400" dirty="0">
                        <a:solidFill>
                          <a:schemeClr val="bg1"/>
                        </a:solidFill>
                      </a:endParaRPr>
                    </a:p>
                  </a:txBody>
                  <a:tcPr anchor="ctr">
                    <a:solidFill>
                      <a:srgbClr val="00B050"/>
                    </a:solidFill>
                  </a:tcPr>
                </a:tc>
                <a:tc>
                  <a:txBody>
                    <a:bodyPr/>
                    <a:lstStyle/>
                    <a:p>
                      <a:pPr algn="ctr"/>
                      <a:r>
                        <a:rPr lang="ru-RU" sz="1400" dirty="0">
                          <a:solidFill>
                            <a:schemeClr val="bg1"/>
                          </a:solidFill>
                        </a:rPr>
                        <a:t>Отлично</a:t>
                      </a:r>
                      <a:endParaRPr lang="en-ID" sz="1400" dirty="0">
                        <a:solidFill>
                          <a:schemeClr val="bg1"/>
                        </a:solidFill>
                      </a:endParaRPr>
                    </a:p>
                  </a:txBody>
                  <a:tcPr anchor="ctr">
                    <a:solidFill>
                      <a:srgbClr val="00B050"/>
                    </a:solidFill>
                  </a:tcPr>
                </a:tc>
                <a:extLst>
                  <a:ext uri="{0D108BD9-81ED-4DB2-BD59-A6C34878D82A}">
                    <a16:rowId xmlns:a16="http://schemas.microsoft.com/office/drawing/2014/main" val="2733583075"/>
                  </a:ext>
                </a:extLst>
              </a:tr>
            </a:tbl>
          </a:graphicData>
        </a:graphic>
      </p:graphicFrame>
      <p:sp>
        <p:nvSpPr>
          <p:cNvPr id="43" name="Rectangle: Rounded Corners 42">
            <a:extLst>
              <a:ext uri="{FF2B5EF4-FFF2-40B4-BE49-F238E27FC236}">
                <a16:creationId xmlns:a16="http://schemas.microsoft.com/office/drawing/2014/main" id="{5930F4DE-BD33-F4C1-0E1E-BF9C22AAB477}"/>
              </a:ext>
            </a:extLst>
          </p:cNvPr>
          <p:cNvSpPr/>
          <p:nvPr/>
        </p:nvSpPr>
        <p:spPr>
          <a:xfrm>
            <a:off x="279455" y="2951414"/>
            <a:ext cx="2031541" cy="304800"/>
          </a:xfrm>
          <a:prstGeom prst="roundRect">
            <a:avLst>
              <a:gd name="adj" fmla="val 50000"/>
            </a:avLst>
          </a:prstGeom>
          <a:solidFill>
            <a:srgbClr val="09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Calibri Light" panose="020F0302020204030204"/>
                <a:ea typeface="+mn-ea"/>
                <a:cs typeface="+mn-cs"/>
              </a:rPr>
              <a:t>Результаты за </a:t>
            </a: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3 </a:t>
            </a:r>
            <a:r>
              <a:rPr kumimoji="0" lang="ru-RU" sz="1200" b="1" i="0" u="none" strike="noStrike" kern="1200" cap="none" spc="0" normalizeH="0" baseline="0" noProof="0" dirty="0">
                <a:ln>
                  <a:noFill/>
                </a:ln>
                <a:solidFill>
                  <a:prstClr val="white"/>
                </a:solidFill>
                <a:effectLst/>
                <a:uLnTx/>
                <a:uFillTx/>
                <a:latin typeface="Calibri Light" panose="020F0302020204030204"/>
                <a:ea typeface="+mn-ea"/>
                <a:cs typeface="+mn-cs"/>
              </a:rPr>
              <a:t>года</a:t>
            </a:r>
            <a:endParaRPr kumimoji="0" lang="id-ID" sz="12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26" name="Picture 2" descr="Performance - Free business icons">
            <a:extLst>
              <a:ext uri="{FF2B5EF4-FFF2-40B4-BE49-F238E27FC236}">
                <a16:creationId xmlns:a16="http://schemas.microsoft.com/office/drawing/2014/main" id="{DB700701-E57B-E976-9F61-9359CA661B0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21698" y="2912778"/>
            <a:ext cx="296161" cy="29616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D5F9F516-0CFD-84DF-A0BC-BF4C3F8AF07E}"/>
              </a:ext>
            </a:extLst>
          </p:cNvPr>
          <p:cNvSpPr txBox="1"/>
          <p:nvPr/>
        </p:nvSpPr>
        <p:spPr>
          <a:xfrm>
            <a:off x="4228564" y="2376605"/>
            <a:ext cx="892090" cy="276999"/>
          </a:xfrm>
          <a:prstGeom prst="rect">
            <a:avLst/>
          </a:prstGeom>
          <a:noFill/>
        </p:spPr>
        <p:txBody>
          <a:bodyPr wrap="square" rtlCol="0">
            <a:spAutoFit/>
          </a:bodyPr>
          <a:lstStyle/>
          <a:p>
            <a:r>
              <a:rPr lang="ru-RU" sz="1200" dirty="0"/>
              <a:t>Пример</a:t>
            </a:r>
            <a:endParaRPr lang="en-ID" sz="1200" dirty="0"/>
          </a:p>
        </p:txBody>
      </p:sp>
      <p:sp>
        <p:nvSpPr>
          <p:cNvPr id="46" name="TextBox 45">
            <a:extLst>
              <a:ext uri="{FF2B5EF4-FFF2-40B4-BE49-F238E27FC236}">
                <a16:creationId xmlns:a16="http://schemas.microsoft.com/office/drawing/2014/main" id="{A23C3ABC-DF2D-60DE-06F0-E2780A5B9DC0}"/>
              </a:ext>
            </a:extLst>
          </p:cNvPr>
          <p:cNvSpPr txBox="1"/>
          <p:nvPr/>
        </p:nvSpPr>
        <p:spPr>
          <a:xfrm>
            <a:off x="8196145" y="2365534"/>
            <a:ext cx="892090" cy="276999"/>
          </a:xfrm>
          <a:prstGeom prst="rect">
            <a:avLst/>
          </a:prstGeom>
          <a:noFill/>
        </p:spPr>
        <p:txBody>
          <a:bodyPr wrap="square" rtlCol="0">
            <a:spAutoFit/>
          </a:bodyPr>
          <a:lstStyle/>
          <a:p>
            <a:r>
              <a:rPr lang="ru-RU" sz="1200" dirty="0"/>
              <a:t>Пример</a:t>
            </a:r>
            <a:endParaRPr lang="en-ID" sz="1200" dirty="0"/>
          </a:p>
        </p:txBody>
      </p:sp>
      <p:sp>
        <p:nvSpPr>
          <p:cNvPr id="47" name="Hexagon 46">
            <a:extLst>
              <a:ext uri="{FF2B5EF4-FFF2-40B4-BE49-F238E27FC236}">
                <a16:creationId xmlns:a16="http://schemas.microsoft.com/office/drawing/2014/main" id="{39172780-9E63-5585-E440-4DA1DF955D89}"/>
              </a:ext>
            </a:extLst>
          </p:cNvPr>
          <p:cNvSpPr/>
          <p:nvPr/>
        </p:nvSpPr>
        <p:spPr>
          <a:xfrm>
            <a:off x="4095441" y="1653049"/>
            <a:ext cx="326150" cy="314197"/>
          </a:xfrm>
          <a:prstGeom prst="hexagon">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48" name="Hexagon 47">
            <a:extLst>
              <a:ext uri="{FF2B5EF4-FFF2-40B4-BE49-F238E27FC236}">
                <a16:creationId xmlns:a16="http://schemas.microsoft.com/office/drawing/2014/main" id="{32381F2B-1795-73B3-7735-D18D06406022}"/>
              </a:ext>
            </a:extLst>
          </p:cNvPr>
          <p:cNvSpPr/>
          <p:nvPr/>
        </p:nvSpPr>
        <p:spPr>
          <a:xfrm>
            <a:off x="8132309" y="1647634"/>
            <a:ext cx="326150" cy="314197"/>
          </a:xfrm>
          <a:prstGeom prst="hexagon">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49" name="TextBox 48">
            <a:extLst>
              <a:ext uri="{FF2B5EF4-FFF2-40B4-BE49-F238E27FC236}">
                <a16:creationId xmlns:a16="http://schemas.microsoft.com/office/drawing/2014/main" id="{80CD45B2-6629-2604-1542-075FE6FED335}"/>
              </a:ext>
            </a:extLst>
          </p:cNvPr>
          <p:cNvSpPr txBox="1"/>
          <p:nvPr/>
        </p:nvSpPr>
        <p:spPr>
          <a:xfrm>
            <a:off x="11290923" y="2105409"/>
            <a:ext cx="342276" cy="261610"/>
          </a:xfrm>
          <a:prstGeom prst="rect">
            <a:avLst/>
          </a:prstGeom>
          <a:noFill/>
        </p:spPr>
        <p:txBody>
          <a:bodyPr wrap="square" rtlCol="0">
            <a:spAutoFit/>
          </a:bodyPr>
          <a:lstStyle/>
          <a:p>
            <a:r>
              <a:rPr lang="en-US" sz="1100" dirty="0"/>
              <a:t>: 2</a:t>
            </a:r>
            <a:endParaRPr lang="en-ID" sz="1100" dirty="0"/>
          </a:p>
        </p:txBody>
      </p:sp>
    </p:spTree>
    <p:extLst>
      <p:ext uri="{BB962C8B-B14F-4D97-AF65-F5344CB8AC3E}">
        <p14:creationId xmlns:p14="http://schemas.microsoft.com/office/powerpoint/2010/main" val="122575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067">
            <a:extLst>
              <a:ext uri="{FF2B5EF4-FFF2-40B4-BE49-F238E27FC236}">
                <a16:creationId xmlns:a16="http://schemas.microsoft.com/office/drawing/2014/main" id="{534E3EF6-A323-0A82-1890-5DDD8EE7D584}"/>
              </a:ext>
            </a:extLst>
          </p:cNvPr>
          <p:cNvSpPr/>
          <p:nvPr/>
        </p:nvSpPr>
        <p:spPr>
          <a:xfrm>
            <a:off x="528958" y="892502"/>
            <a:ext cx="9598755" cy="5666424"/>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5" name="Rounded Rectangle 2064">
            <a:extLst>
              <a:ext uri="{FF2B5EF4-FFF2-40B4-BE49-F238E27FC236}">
                <a16:creationId xmlns:a16="http://schemas.microsoft.com/office/drawing/2014/main" id="{AEF2308F-62F7-3C7F-ACC3-14E9029CE50D}"/>
              </a:ext>
            </a:extLst>
          </p:cNvPr>
          <p:cNvSpPr/>
          <p:nvPr/>
        </p:nvSpPr>
        <p:spPr>
          <a:xfrm>
            <a:off x="729546" y="4976812"/>
            <a:ext cx="7102489" cy="93328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ounded Rectangle 60">
            <a:extLst>
              <a:ext uri="{FF2B5EF4-FFF2-40B4-BE49-F238E27FC236}">
                <a16:creationId xmlns:a16="http://schemas.microsoft.com/office/drawing/2014/main" id="{15FB3CA9-A28E-95AC-9A94-A73045667728}"/>
              </a:ext>
            </a:extLst>
          </p:cNvPr>
          <p:cNvSpPr/>
          <p:nvPr/>
        </p:nvSpPr>
        <p:spPr>
          <a:xfrm>
            <a:off x="2460978" y="1665801"/>
            <a:ext cx="6727141" cy="93328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ounded Rectangle 59">
            <a:extLst>
              <a:ext uri="{FF2B5EF4-FFF2-40B4-BE49-F238E27FC236}">
                <a16:creationId xmlns:a16="http://schemas.microsoft.com/office/drawing/2014/main" id="{7336BEA3-C47E-23DD-20F4-C53CA387215F}"/>
              </a:ext>
            </a:extLst>
          </p:cNvPr>
          <p:cNvSpPr/>
          <p:nvPr/>
        </p:nvSpPr>
        <p:spPr>
          <a:xfrm>
            <a:off x="10633604" y="3201236"/>
            <a:ext cx="1509472" cy="125102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Риск в налогово-бюджетной сфере</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4497E7-0236-BEB1-D77D-05690600E687}"/>
              </a:ext>
            </a:extLst>
          </p:cNvPr>
          <p:cNvSpPr>
            <a:spLocks noGrp="1"/>
          </p:cNvSpPr>
          <p:nvPr>
            <p:ph type="title"/>
          </p:nvPr>
        </p:nvSpPr>
        <p:spPr/>
        <p:txBody>
          <a:bodyPr/>
          <a:lstStyle/>
          <a:p>
            <a:r>
              <a:rPr lang="ru-RU" dirty="0"/>
              <a:t>Бюджетные рамки</a:t>
            </a:r>
            <a:endParaRPr lang="en-ID" dirty="0"/>
          </a:p>
        </p:txBody>
      </p:sp>
      <p:sp>
        <p:nvSpPr>
          <p:cNvPr id="3" name="Slide Number Placeholder 2">
            <a:extLst>
              <a:ext uri="{FF2B5EF4-FFF2-40B4-BE49-F238E27FC236}">
                <a16:creationId xmlns:a16="http://schemas.microsoft.com/office/drawing/2014/main" id="{63E8634B-2121-6057-00E9-ADEAD8A3081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67A9826-C85A-43BB-9A4D-2C608D6018A0}" type="slidenum">
              <a:rPr kumimoji="0" lang="en-US" sz="1400" b="1" i="0" u="none" strike="noStrike" kern="1200" cap="none" spc="0" normalizeH="0" baseline="0" noProof="0" smtClean="0">
                <a:ln>
                  <a:noFill/>
                </a:ln>
                <a:solidFill>
                  <a:srgbClr val="102D7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a:ln>
                <a:noFill/>
              </a:ln>
              <a:solidFill>
                <a:srgbClr val="102D7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 name="Google Shape;627;p28">
            <a:extLst>
              <a:ext uri="{FF2B5EF4-FFF2-40B4-BE49-F238E27FC236}">
                <a16:creationId xmlns:a16="http://schemas.microsoft.com/office/drawing/2014/main" id="{767AB2F2-E479-26DF-F3F1-4B73262D1B93}"/>
              </a:ext>
            </a:extLst>
          </p:cNvPr>
          <p:cNvGrpSpPr/>
          <p:nvPr/>
        </p:nvGrpSpPr>
        <p:grpSpPr>
          <a:xfrm>
            <a:off x="1932103" y="4305404"/>
            <a:ext cx="6552428" cy="1070392"/>
            <a:chOff x="1278288" y="3532950"/>
            <a:chExt cx="4958740" cy="810050"/>
          </a:xfrm>
        </p:grpSpPr>
        <p:sp>
          <p:nvSpPr>
            <p:cNvPr id="6" name="Google Shape;628;p28">
              <a:extLst>
                <a:ext uri="{FF2B5EF4-FFF2-40B4-BE49-F238E27FC236}">
                  <a16:creationId xmlns:a16="http://schemas.microsoft.com/office/drawing/2014/main" id="{852F6176-F223-2E3D-E905-080D4B97CEFC}"/>
                </a:ext>
              </a:extLst>
            </p:cNvPr>
            <p:cNvSpPr/>
            <p:nvPr/>
          </p:nvSpPr>
          <p:spPr>
            <a:xfrm>
              <a:off x="1278288" y="3532950"/>
              <a:ext cx="839100" cy="698525"/>
            </a:xfrm>
            <a:custGeom>
              <a:avLst/>
              <a:gdLst/>
              <a:ahLst/>
              <a:cxnLst/>
              <a:rect l="l" t="t" r="r" b="b"/>
              <a:pathLst>
                <a:path w="33564" h="27941" extrusionOk="0">
                  <a:moveTo>
                    <a:pt x="6111" y="1"/>
                  </a:moveTo>
                  <a:cubicBezTo>
                    <a:pt x="3455" y="1"/>
                    <a:pt x="0" y="301"/>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18"/>
                    <a:pt x="33564" y="11677"/>
                  </a:cubicBezTo>
                  <a:cubicBezTo>
                    <a:pt x="33564" y="5236"/>
                    <a:pt x="28337" y="9"/>
                    <a:pt x="21896" y="9"/>
                  </a:cubicBezTo>
                  <a:lnTo>
                    <a:pt x="7323" y="9"/>
                  </a:lnTo>
                  <a:cubicBezTo>
                    <a:pt x="6952" y="9"/>
                    <a:pt x="6542" y="1"/>
                    <a:pt x="61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8" name="Google Shape;629;p28">
              <a:extLst>
                <a:ext uri="{FF2B5EF4-FFF2-40B4-BE49-F238E27FC236}">
                  <a16:creationId xmlns:a16="http://schemas.microsoft.com/office/drawing/2014/main" id="{8E2801E4-F122-A631-351C-BB5FCFA06714}"/>
                </a:ext>
              </a:extLst>
            </p:cNvPr>
            <p:cNvSpPr/>
            <p:nvPr/>
          </p:nvSpPr>
          <p:spPr>
            <a:xfrm>
              <a:off x="1278299" y="3644175"/>
              <a:ext cx="4958729" cy="698825"/>
            </a:xfrm>
            <a:custGeom>
              <a:avLst/>
              <a:gdLst/>
              <a:ahLst/>
              <a:cxnLst/>
              <a:rect l="l" t="t" r="r" b="b"/>
              <a:pathLst>
                <a:path w="116265" h="27953" extrusionOk="0">
                  <a:moveTo>
                    <a:pt x="0" y="1"/>
                  </a:moveTo>
                  <a:lnTo>
                    <a:pt x="0" y="21742"/>
                  </a:lnTo>
                  <a:lnTo>
                    <a:pt x="0" y="23349"/>
                  </a:lnTo>
                  <a:cubicBezTo>
                    <a:pt x="0" y="27653"/>
                    <a:pt x="3457" y="27953"/>
                    <a:pt x="6114" y="27953"/>
                  </a:cubicBezTo>
                  <a:cubicBezTo>
                    <a:pt x="6544" y="27953"/>
                    <a:pt x="6953" y="27945"/>
                    <a:pt x="7323" y="27945"/>
                  </a:cubicBezTo>
                  <a:lnTo>
                    <a:pt x="104597" y="27945"/>
                  </a:lnTo>
                  <a:cubicBezTo>
                    <a:pt x="111038" y="27945"/>
                    <a:pt x="116265" y="22730"/>
                    <a:pt x="116265" y="16277"/>
                  </a:cubicBezTo>
                  <a:cubicBezTo>
                    <a:pt x="116265" y="9835"/>
                    <a:pt x="111038" y="4609"/>
                    <a:pt x="104597" y="4609"/>
                  </a:cubicBezTo>
                  <a:lnTo>
                    <a:pt x="7323" y="4609"/>
                  </a:lnTo>
                  <a:lnTo>
                    <a:pt x="7323" y="4585"/>
                  </a:lnTo>
                  <a:cubicBezTo>
                    <a:pt x="6952" y="4585"/>
                    <a:pt x="6542" y="4593"/>
                    <a:pt x="6111" y="4593"/>
                  </a:cubicBezTo>
                  <a:cubicBezTo>
                    <a:pt x="3455" y="4593"/>
                    <a:pt x="0" y="4293"/>
                    <a:pt x="0" y="1"/>
                  </a:cubicBezTo>
                  <a:close/>
                </a:path>
              </a:pathLst>
            </a:custGeom>
            <a:solidFill>
              <a:srgbClr val="FCBD2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9" name="Google Shape;630;p28">
              <a:extLst>
                <a:ext uri="{FF2B5EF4-FFF2-40B4-BE49-F238E27FC236}">
                  <a16:creationId xmlns:a16="http://schemas.microsoft.com/office/drawing/2014/main" id="{F700718C-A354-4C91-FEB8-72A9556C9D2F}"/>
                </a:ext>
              </a:extLst>
            </p:cNvPr>
            <p:cNvSpPr/>
            <p:nvPr/>
          </p:nvSpPr>
          <p:spPr>
            <a:xfrm>
              <a:off x="1278288" y="3682575"/>
              <a:ext cx="863225" cy="583725"/>
            </a:xfrm>
            <a:custGeom>
              <a:avLst/>
              <a:gdLst/>
              <a:ahLst/>
              <a:cxnLst/>
              <a:rect l="l" t="t" r="r" b="b"/>
              <a:pathLst>
                <a:path w="34529" h="23349" extrusionOk="0">
                  <a:moveTo>
                    <a:pt x="179" y="1"/>
                  </a:moveTo>
                  <a:cubicBezTo>
                    <a:pt x="60" y="441"/>
                    <a:pt x="0" y="929"/>
                    <a:pt x="0" y="1501"/>
                  </a:cubicBezTo>
                  <a:lnTo>
                    <a:pt x="0" y="3120"/>
                  </a:lnTo>
                  <a:lnTo>
                    <a:pt x="0" y="20206"/>
                  </a:lnTo>
                  <a:lnTo>
                    <a:pt x="0" y="21813"/>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85"/>
                  </a:cubicBezTo>
                  <a:cubicBezTo>
                    <a:pt x="34528" y="6597"/>
                    <a:pt x="34016" y="4716"/>
                    <a:pt x="33112" y="3073"/>
                  </a:cubicBezTo>
                  <a:lnTo>
                    <a:pt x="7323" y="3073"/>
                  </a:lnTo>
                  <a:lnTo>
                    <a:pt x="7323" y="3049"/>
                  </a:lnTo>
                  <a:cubicBezTo>
                    <a:pt x="6947" y="3049"/>
                    <a:pt x="6531" y="3057"/>
                    <a:pt x="6093" y="3057"/>
                  </a:cubicBezTo>
                  <a:cubicBezTo>
                    <a:pt x="3800" y="3057"/>
                    <a:pt x="919" y="2830"/>
                    <a:pt x="179" y="1"/>
                  </a:cubicBezTo>
                  <a:close/>
                </a:path>
              </a:pathLst>
            </a:custGeom>
            <a:solidFill>
              <a:srgbClr val="ED97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10" name="Google Shape;631;p28">
              <a:extLst>
                <a:ext uri="{FF2B5EF4-FFF2-40B4-BE49-F238E27FC236}">
                  <a16:creationId xmlns:a16="http://schemas.microsoft.com/office/drawing/2014/main" id="{A9E202FB-541B-AAA4-5D56-CEFC9BE8C570}"/>
                </a:ext>
              </a:extLst>
            </p:cNvPr>
            <p:cNvSpPr/>
            <p:nvPr/>
          </p:nvSpPr>
          <p:spPr>
            <a:xfrm>
              <a:off x="1278288" y="3536975"/>
              <a:ext cx="839100" cy="698800"/>
            </a:xfrm>
            <a:custGeom>
              <a:avLst/>
              <a:gdLst/>
              <a:ahLst/>
              <a:cxnLst/>
              <a:rect l="l" t="t" r="r" b="b"/>
              <a:pathLst>
                <a:path w="33564" h="27952" extrusionOk="0">
                  <a:moveTo>
                    <a:pt x="6114" y="0"/>
                  </a:moveTo>
                  <a:cubicBezTo>
                    <a:pt x="3457" y="0"/>
                    <a:pt x="0" y="300"/>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53" y="8"/>
                    <a:pt x="6544" y="0"/>
                    <a:pt x="6114" y="0"/>
                  </a:cubicBezTo>
                  <a:close/>
                </a:path>
              </a:pathLst>
            </a:custGeom>
            <a:solidFill>
              <a:srgbClr val="869FB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12" name="Google Shape;633;p28">
              <a:extLst>
                <a:ext uri="{FF2B5EF4-FFF2-40B4-BE49-F238E27FC236}">
                  <a16:creationId xmlns:a16="http://schemas.microsoft.com/office/drawing/2014/main" id="{99093536-B4E4-7AD9-AA0C-88A6444F8E0F}"/>
                </a:ext>
              </a:extLst>
            </p:cNvPr>
            <p:cNvSpPr/>
            <p:nvPr/>
          </p:nvSpPr>
          <p:spPr>
            <a:xfrm>
              <a:off x="2181881" y="3915103"/>
              <a:ext cx="1869636" cy="271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Бухучет и отчетность</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oogle Shape;634;p28">
              <a:extLst>
                <a:ext uri="{FF2B5EF4-FFF2-40B4-BE49-F238E27FC236}">
                  <a16:creationId xmlns:a16="http://schemas.microsoft.com/office/drawing/2014/main" id="{CB40126E-EE57-FC92-BD8F-EEEE53993DEA}"/>
                </a:ext>
              </a:extLst>
            </p:cNvPr>
            <p:cNvGrpSpPr/>
            <p:nvPr/>
          </p:nvGrpSpPr>
          <p:grpSpPr>
            <a:xfrm>
              <a:off x="1502647" y="3644087"/>
              <a:ext cx="366052" cy="356831"/>
              <a:chOff x="-31817400" y="3910025"/>
              <a:chExt cx="301675" cy="294075"/>
            </a:xfrm>
          </p:grpSpPr>
          <p:sp>
            <p:nvSpPr>
              <p:cNvPr id="14" name="Google Shape;635;p28">
                <a:extLst>
                  <a:ext uri="{FF2B5EF4-FFF2-40B4-BE49-F238E27FC236}">
                    <a16:creationId xmlns:a16="http://schemas.microsoft.com/office/drawing/2014/main" id="{78BDF3F8-CB0F-CF59-93AD-C2679DB1668A}"/>
                  </a:ext>
                </a:extLst>
              </p:cNvPr>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636;p28">
                <a:extLst>
                  <a:ext uri="{FF2B5EF4-FFF2-40B4-BE49-F238E27FC236}">
                    <a16:creationId xmlns:a16="http://schemas.microsoft.com/office/drawing/2014/main" id="{297BED42-6D8A-81AF-69C6-968D9C7F5F12}"/>
                  </a:ext>
                </a:extLst>
              </p:cNvPr>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637;p28">
                <a:extLst>
                  <a:ext uri="{FF2B5EF4-FFF2-40B4-BE49-F238E27FC236}">
                    <a16:creationId xmlns:a16="http://schemas.microsoft.com/office/drawing/2014/main" id="{DB52B2D4-8FDB-C70C-E650-4981A697484F}"/>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8" name="Down Arrow 57">
            <a:extLst>
              <a:ext uri="{FF2B5EF4-FFF2-40B4-BE49-F238E27FC236}">
                <a16:creationId xmlns:a16="http://schemas.microsoft.com/office/drawing/2014/main" id="{192010DB-6BE2-8A79-0705-E23BAB8FF00E}"/>
              </a:ext>
            </a:extLst>
          </p:cNvPr>
          <p:cNvSpPr/>
          <p:nvPr/>
        </p:nvSpPr>
        <p:spPr>
          <a:xfrm>
            <a:off x="6554934" y="1799883"/>
            <a:ext cx="412590" cy="5611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Down Arrow 56">
            <a:extLst>
              <a:ext uri="{FF2B5EF4-FFF2-40B4-BE49-F238E27FC236}">
                <a16:creationId xmlns:a16="http://schemas.microsoft.com/office/drawing/2014/main" id="{F83341CE-6E99-AB61-6E64-119539135E00}"/>
              </a:ext>
            </a:extLst>
          </p:cNvPr>
          <p:cNvSpPr/>
          <p:nvPr/>
        </p:nvSpPr>
        <p:spPr>
          <a:xfrm>
            <a:off x="6772900" y="2937042"/>
            <a:ext cx="412590" cy="5611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Down Arrow 58">
            <a:extLst>
              <a:ext uri="{FF2B5EF4-FFF2-40B4-BE49-F238E27FC236}">
                <a16:creationId xmlns:a16="http://schemas.microsoft.com/office/drawing/2014/main" id="{7470228E-C323-F3A9-3786-0881848CE585}"/>
              </a:ext>
            </a:extLst>
          </p:cNvPr>
          <p:cNvSpPr/>
          <p:nvPr/>
        </p:nvSpPr>
        <p:spPr>
          <a:xfrm>
            <a:off x="7233687" y="4052474"/>
            <a:ext cx="412590" cy="5611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ounded Rectangle 62">
            <a:extLst>
              <a:ext uri="{FF2B5EF4-FFF2-40B4-BE49-F238E27FC236}">
                <a16:creationId xmlns:a16="http://schemas.microsoft.com/office/drawing/2014/main" id="{BDDF1211-AE91-12CD-0B89-47B732331317}"/>
              </a:ext>
            </a:extLst>
          </p:cNvPr>
          <p:cNvSpPr/>
          <p:nvPr/>
        </p:nvSpPr>
        <p:spPr>
          <a:xfrm>
            <a:off x="8693841" y="3439847"/>
            <a:ext cx="1433872" cy="7931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white"/>
                </a:solidFill>
                <a:effectLst/>
                <a:uLnTx/>
                <a:uFillTx/>
                <a:latin typeface="Calibri" panose="020F0502020204030204"/>
                <a:ea typeface="+mn-ea"/>
                <a:cs typeface="+mn-cs"/>
              </a:rPr>
              <a:t>Риски казначейства</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48" name="Google Shape;627;p28">
            <a:extLst>
              <a:ext uri="{FF2B5EF4-FFF2-40B4-BE49-F238E27FC236}">
                <a16:creationId xmlns:a16="http://schemas.microsoft.com/office/drawing/2014/main" id="{BE331080-3ACE-CD2B-BE48-175F73785D7B}"/>
              </a:ext>
            </a:extLst>
          </p:cNvPr>
          <p:cNvGrpSpPr/>
          <p:nvPr/>
        </p:nvGrpSpPr>
        <p:grpSpPr>
          <a:xfrm>
            <a:off x="2500100" y="5420822"/>
            <a:ext cx="6552428" cy="1070392"/>
            <a:chOff x="1278288" y="3532950"/>
            <a:chExt cx="4958740" cy="810050"/>
          </a:xfrm>
        </p:grpSpPr>
        <p:sp>
          <p:nvSpPr>
            <p:cNvPr id="2049" name="Google Shape;628;p28">
              <a:extLst>
                <a:ext uri="{FF2B5EF4-FFF2-40B4-BE49-F238E27FC236}">
                  <a16:creationId xmlns:a16="http://schemas.microsoft.com/office/drawing/2014/main" id="{09581A20-9126-4D38-EFD0-A4ADAD2EEDE1}"/>
                </a:ext>
              </a:extLst>
            </p:cNvPr>
            <p:cNvSpPr/>
            <p:nvPr/>
          </p:nvSpPr>
          <p:spPr>
            <a:xfrm>
              <a:off x="1278288" y="3532950"/>
              <a:ext cx="839100" cy="698525"/>
            </a:xfrm>
            <a:custGeom>
              <a:avLst/>
              <a:gdLst/>
              <a:ahLst/>
              <a:cxnLst/>
              <a:rect l="l" t="t" r="r" b="b"/>
              <a:pathLst>
                <a:path w="33564" h="27941" extrusionOk="0">
                  <a:moveTo>
                    <a:pt x="6111" y="1"/>
                  </a:moveTo>
                  <a:cubicBezTo>
                    <a:pt x="3455" y="1"/>
                    <a:pt x="0" y="301"/>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18"/>
                    <a:pt x="33564" y="11677"/>
                  </a:cubicBezTo>
                  <a:cubicBezTo>
                    <a:pt x="33564" y="5236"/>
                    <a:pt x="28337" y="9"/>
                    <a:pt x="21896" y="9"/>
                  </a:cubicBezTo>
                  <a:lnTo>
                    <a:pt x="7323" y="9"/>
                  </a:lnTo>
                  <a:cubicBezTo>
                    <a:pt x="6952" y="9"/>
                    <a:pt x="6542" y="1"/>
                    <a:pt x="61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050" name="Google Shape;629;p28">
              <a:extLst>
                <a:ext uri="{FF2B5EF4-FFF2-40B4-BE49-F238E27FC236}">
                  <a16:creationId xmlns:a16="http://schemas.microsoft.com/office/drawing/2014/main" id="{FF7A5464-3451-17E0-EAF7-980C6A7D2477}"/>
                </a:ext>
              </a:extLst>
            </p:cNvPr>
            <p:cNvSpPr/>
            <p:nvPr/>
          </p:nvSpPr>
          <p:spPr>
            <a:xfrm>
              <a:off x="1278300" y="3644175"/>
              <a:ext cx="4958728" cy="698825"/>
            </a:xfrm>
            <a:custGeom>
              <a:avLst/>
              <a:gdLst/>
              <a:ahLst/>
              <a:cxnLst/>
              <a:rect l="l" t="t" r="r" b="b"/>
              <a:pathLst>
                <a:path w="116265" h="27953" extrusionOk="0">
                  <a:moveTo>
                    <a:pt x="0" y="1"/>
                  </a:moveTo>
                  <a:lnTo>
                    <a:pt x="0" y="21742"/>
                  </a:lnTo>
                  <a:lnTo>
                    <a:pt x="0" y="23349"/>
                  </a:lnTo>
                  <a:cubicBezTo>
                    <a:pt x="0" y="27653"/>
                    <a:pt x="3457" y="27953"/>
                    <a:pt x="6114" y="27953"/>
                  </a:cubicBezTo>
                  <a:cubicBezTo>
                    <a:pt x="6544" y="27953"/>
                    <a:pt x="6953" y="27945"/>
                    <a:pt x="7323" y="27945"/>
                  </a:cubicBezTo>
                  <a:lnTo>
                    <a:pt x="104597" y="27945"/>
                  </a:lnTo>
                  <a:cubicBezTo>
                    <a:pt x="111038" y="27945"/>
                    <a:pt x="116265" y="22730"/>
                    <a:pt x="116265" y="16277"/>
                  </a:cubicBezTo>
                  <a:cubicBezTo>
                    <a:pt x="116265" y="9835"/>
                    <a:pt x="111038" y="4609"/>
                    <a:pt x="104597" y="4609"/>
                  </a:cubicBezTo>
                  <a:lnTo>
                    <a:pt x="7323" y="4609"/>
                  </a:lnTo>
                  <a:lnTo>
                    <a:pt x="7323" y="4585"/>
                  </a:lnTo>
                  <a:cubicBezTo>
                    <a:pt x="6952" y="4585"/>
                    <a:pt x="6542" y="4593"/>
                    <a:pt x="6111" y="4593"/>
                  </a:cubicBezTo>
                  <a:cubicBezTo>
                    <a:pt x="3455" y="4593"/>
                    <a:pt x="0" y="4293"/>
                    <a:pt x="0" y="1"/>
                  </a:cubicBezTo>
                  <a:close/>
                </a:path>
              </a:pathLst>
            </a:custGeom>
            <a:solidFill>
              <a:srgbClr val="00DAF7"/>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051" name="Google Shape;630;p28">
              <a:extLst>
                <a:ext uri="{FF2B5EF4-FFF2-40B4-BE49-F238E27FC236}">
                  <a16:creationId xmlns:a16="http://schemas.microsoft.com/office/drawing/2014/main" id="{D3830992-5349-8F04-2AFA-9694124254C4}"/>
                </a:ext>
              </a:extLst>
            </p:cNvPr>
            <p:cNvSpPr/>
            <p:nvPr/>
          </p:nvSpPr>
          <p:spPr>
            <a:xfrm>
              <a:off x="1278288" y="3682575"/>
              <a:ext cx="863225" cy="583725"/>
            </a:xfrm>
            <a:custGeom>
              <a:avLst/>
              <a:gdLst/>
              <a:ahLst/>
              <a:cxnLst/>
              <a:rect l="l" t="t" r="r" b="b"/>
              <a:pathLst>
                <a:path w="34529" h="23349" extrusionOk="0">
                  <a:moveTo>
                    <a:pt x="179" y="1"/>
                  </a:moveTo>
                  <a:cubicBezTo>
                    <a:pt x="60" y="441"/>
                    <a:pt x="0" y="929"/>
                    <a:pt x="0" y="1501"/>
                  </a:cubicBezTo>
                  <a:lnTo>
                    <a:pt x="0" y="3120"/>
                  </a:lnTo>
                  <a:lnTo>
                    <a:pt x="0" y="20206"/>
                  </a:lnTo>
                  <a:lnTo>
                    <a:pt x="0" y="21813"/>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85"/>
                  </a:cubicBezTo>
                  <a:cubicBezTo>
                    <a:pt x="34528" y="6597"/>
                    <a:pt x="34016" y="4716"/>
                    <a:pt x="33112" y="3073"/>
                  </a:cubicBezTo>
                  <a:lnTo>
                    <a:pt x="7323" y="3073"/>
                  </a:lnTo>
                  <a:lnTo>
                    <a:pt x="7323" y="3049"/>
                  </a:lnTo>
                  <a:cubicBezTo>
                    <a:pt x="6947" y="3049"/>
                    <a:pt x="6531" y="3057"/>
                    <a:pt x="6093" y="3057"/>
                  </a:cubicBezTo>
                  <a:cubicBezTo>
                    <a:pt x="3800" y="3057"/>
                    <a:pt x="919" y="2830"/>
                    <a:pt x="179" y="1"/>
                  </a:cubicBezTo>
                  <a:close/>
                </a:path>
              </a:pathLst>
            </a:custGeom>
            <a:solidFill>
              <a:srgbClr val="0C9BB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053" name="Google Shape;631;p28">
              <a:extLst>
                <a:ext uri="{FF2B5EF4-FFF2-40B4-BE49-F238E27FC236}">
                  <a16:creationId xmlns:a16="http://schemas.microsoft.com/office/drawing/2014/main" id="{3B90CB6A-D629-186E-5C3E-576C872B8140}"/>
                </a:ext>
              </a:extLst>
            </p:cNvPr>
            <p:cNvSpPr/>
            <p:nvPr/>
          </p:nvSpPr>
          <p:spPr>
            <a:xfrm>
              <a:off x="1278288" y="3536975"/>
              <a:ext cx="839100" cy="698800"/>
            </a:xfrm>
            <a:custGeom>
              <a:avLst/>
              <a:gdLst/>
              <a:ahLst/>
              <a:cxnLst/>
              <a:rect l="l" t="t" r="r" b="b"/>
              <a:pathLst>
                <a:path w="33564" h="27952" extrusionOk="0">
                  <a:moveTo>
                    <a:pt x="6114" y="0"/>
                  </a:moveTo>
                  <a:cubicBezTo>
                    <a:pt x="3457" y="0"/>
                    <a:pt x="0" y="300"/>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53" y="8"/>
                    <a:pt x="6544" y="0"/>
                    <a:pt x="6114" y="0"/>
                  </a:cubicBezTo>
                  <a:close/>
                </a:path>
              </a:pathLst>
            </a:custGeom>
            <a:solidFill>
              <a:srgbClr val="869FB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055" name="Google Shape;633;p28">
              <a:extLst>
                <a:ext uri="{FF2B5EF4-FFF2-40B4-BE49-F238E27FC236}">
                  <a16:creationId xmlns:a16="http://schemas.microsoft.com/office/drawing/2014/main" id="{CB56EF58-9C27-C975-68B2-112D9A18F5FB}"/>
                </a:ext>
              </a:extLst>
            </p:cNvPr>
            <p:cNvSpPr/>
            <p:nvPr/>
          </p:nvSpPr>
          <p:spPr>
            <a:xfrm>
              <a:off x="2118601" y="3897850"/>
              <a:ext cx="1362830" cy="271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Контроль и аудит</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56" name="Google Shape;634;p28">
              <a:extLst>
                <a:ext uri="{FF2B5EF4-FFF2-40B4-BE49-F238E27FC236}">
                  <a16:creationId xmlns:a16="http://schemas.microsoft.com/office/drawing/2014/main" id="{EA3CBC94-BB95-C68A-02D1-B88C10F301F6}"/>
                </a:ext>
              </a:extLst>
            </p:cNvPr>
            <p:cNvGrpSpPr/>
            <p:nvPr/>
          </p:nvGrpSpPr>
          <p:grpSpPr>
            <a:xfrm>
              <a:off x="1502647" y="3644087"/>
              <a:ext cx="366052" cy="356831"/>
              <a:chOff x="-31817400" y="3910025"/>
              <a:chExt cx="301675" cy="294075"/>
            </a:xfrm>
          </p:grpSpPr>
          <p:sp>
            <p:nvSpPr>
              <p:cNvPr id="2057" name="Google Shape;635;p28">
                <a:extLst>
                  <a:ext uri="{FF2B5EF4-FFF2-40B4-BE49-F238E27FC236}">
                    <a16:creationId xmlns:a16="http://schemas.microsoft.com/office/drawing/2014/main" id="{A7D32EE9-6884-A5C4-D206-68310E5696A8}"/>
                  </a:ext>
                </a:extLst>
              </p:cNvPr>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8" name="Google Shape;636;p28">
                <a:extLst>
                  <a:ext uri="{FF2B5EF4-FFF2-40B4-BE49-F238E27FC236}">
                    <a16:creationId xmlns:a16="http://schemas.microsoft.com/office/drawing/2014/main" id="{040D1932-BE32-898E-A5AE-93A7E0A8D293}"/>
                  </a:ext>
                </a:extLst>
              </p:cNvPr>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9" name="Google Shape;637;p28">
                <a:extLst>
                  <a:ext uri="{FF2B5EF4-FFF2-40B4-BE49-F238E27FC236}">
                    <a16:creationId xmlns:a16="http://schemas.microsoft.com/office/drawing/2014/main" id="{8DEA9460-12F7-D010-F0FE-B001BDF8791A}"/>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060" name="Down Arrow 2059">
            <a:extLst>
              <a:ext uri="{FF2B5EF4-FFF2-40B4-BE49-F238E27FC236}">
                <a16:creationId xmlns:a16="http://schemas.microsoft.com/office/drawing/2014/main" id="{424E6E58-EB21-E315-4B68-1A0C5A83B217}"/>
              </a:ext>
            </a:extLst>
          </p:cNvPr>
          <p:cNvSpPr/>
          <p:nvPr/>
        </p:nvSpPr>
        <p:spPr>
          <a:xfrm>
            <a:off x="7583753" y="5158489"/>
            <a:ext cx="412590" cy="5611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78" name="Group 2077">
            <a:extLst>
              <a:ext uri="{FF2B5EF4-FFF2-40B4-BE49-F238E27FC236}">
                <a16:creationId xmlns:a16="http://schemas.microsoft.com/office/drawing/2014/main" id="{16F1B0D5-BBE1-5730-D8E2-5D0200FD2A94}"/>
              </a:ext>
            </a:extLst>
          </p:cNvPr>
          <p:cNvGrpSpPr/>
          <p:nvPr/>
        </p:nvGrpSpPr>
        <p:grpSpPr>
          <a:xfrm>
            <a:off x="729546" y="933018"/>
            <a:ext cx="6727156" cy="1070524"/>
            <a:chOff x="500940" y="933018"/>
            <a:chExt cx="6727156" cy="1070524"/>
          </a:xfrm>
        </p:grpSpPr>
        <p:grpSp>
          <p:nvGrpSpPr>
            <p:cNvPr id="2061" name="Group 2060">
              <a:extLst>
                <a:ext uri="{FF2B5EF4-FFF2-40B4-BE49-F238E27FC236}">
                  <a16:creationId xmlns:a16="http://schemas.microsoft.com/office/drawing/2014/main" id="{DB6DE7F1-6334-CB0C-55FA-A6CED4BBDDE8}"/>
                </a:ext>
              </a:extLst>
            </p:cNvPr>
            <p:cNvGrpSpPr/>
            <p:nvPr/>
          </p:nvGrpSpPr>
          <p:grpSpPr>
            <a:xfrm>
              <a:off x="500940" y="933018"/>
              <a:ext cx="6727156" cy="1070524"/>
              <a:chOff x="1264700" y="863600"/>
              <a:chExt cx="7797016" cy="1240776"/>
            </a:xfrm>
          </p:grpSpPr>
          <p:sp>
            <p:nvSpPr>
              <p:cNvPr id="43" name="Google Shape;660;p28">
                <a:extLst>
                  <a:ext uri="{FF2B5EF4-FFF2-40B4-BE49-F238E27FC236}">
                    <a16:creationId xmlns:a16="http://schemas.microsoft.com/office/drawing/2014/main" id="{2D57E647-EFB1-F7EC-A994-76ABE17620FE}"/>
                  </a:ext>
                </a:extLst>
              </p:cNvPr>
              <p:cNvSpPr/>
              <p:nvPr/>
            </p:nvSpPr>
            <p:spPr>
              <a:xfrm>
                <a:off x="1264700" y="863600"/>
                <a:ext cx="1285114" cy="1069818"/>
              </a:xfrm>
              <a:custGeom>
                <a:avLst/>
                <a:gdLst/>
                <a:ahLst/>
                <a:cxnLst/>
                <a:rect l="l" t="t" r="r" b="b"/>
                <a:pathLst>
                  <a:path w="33564" h="27941" extrusionOk="0">
                    <a:moveTo>
                      <a:pt x="6111" y="1"/>
                    </a:moveTo>
                    <a:cubicBezTo>
                      <a:pt x="3455" y="1"/>
                      <a:pt x="0" y="300"/>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30"/>
                      <a:pt x="33564" y="11677"/>
                    </a:cubicBezTo>
                    <a:cubicBezTo>
                      <a:pt x="33564" y="5235"/>
                      <a:pt x="28337" y="9"/>
                      <a:pt x="21896" y="9"/>
                    </a:cubicBezTo>
                    <a:lnTo>
                      <a:pt x="7323" y="9"/>
                    </a:lnTo>
                    <a:cubicBezTo>
                      <a:pt x="6952" y="9"/>
                      <a:pt x="6542" y="1"/>
                      <a:pt x="61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44" name="Google Shape;661;p28">
                <a:extLst>
                  <a:ext uri="{FF2B5EF4-FFF2-40B4-BE49-F238E27FC236}">
                    <a16:creationId xmlns:a16="http://schemas.microsoft.com/office/drawing/2014/main" id="{82F71074-8FE4-DA94-EFDF-4A5F9CE54E2B}"/>
                  </a:ext>
                </a:extLst>
              </p:cNvPr>
              <p:cNvSpPr/>
              <p:nvPr/>
            </p:nvSpPr>
            <p:spPr>
              <a:xfrm>
                <a:off x="1264717" y="1033945"/>
                <a:ext cx="7796999" cy="1070431"/>
              </a:xfrm>
              <a:custGeom>
                <a:avLst/>
                <a:gdLst/>
                <a:ahLst/>
                <a:cxnLst/>
                <a:rect l="l" t="t" r="r" b="b"/>
                <a:pathLst>
                  <a:path w="116265" h="27957" extrusionOk="0">
                    <a:moveTo>
                      <a:pt x="0" y="1"/>
                    </a:moveTo>
                    <a:lnTo>
                      <a:pt x="0" y="21741"/>
                    </a:lnTo>
                    <a:lnTo>
                      <a:pt x="0" y="23361"/>
                    </a:lnTo>
                    <a:cubicBezTo>
                      <a:pt x="0" y="27653"/>
                      <a:pt x="3455" y="27952"/>
                      <a:pt x="6111" y="27952"/>
                    </a:cubicBezTo>
                    <a:cubicBezTo>
                      <a:pt x="6542" y="27952"/>
                      <a:pt x="6952" y="27945"/>
                      <a:pt x="7323" y="27945"/>
                    </a:cubicBezTo>
                    <a:lnTo>
                      <a:pt x="7323" y="27956"/>
                    </a:lnTo>
                    <a:lnTo>
                      <a:pt x="104597" y="27956"/>
                    </a:lnTo>
                    <a:cubicBezTo>
                      <a:pt x="111038" y="27956"/>
                      <a:pt x="116265" y="22730"/>
                      <a:pt x="116265" y="16276"/>
                    </a:cubicBezTo>
                    <a:cubicBezTo>
                      <a:pt x="116265" y="9835"/>
                      <a:pt x="111038" y="4608"/>
                      <a:pt x="104597" y="4608"/>
                    </a:cubicBezTo>
                    <a:lnTo>
                      <a:pt x="7323" y="4608"/>
                    </a:lnTo>
                    <a:lnTo>
                      <a:pt x="7323" y="4596"/>
                    </a:lnTo>
                    <a:cubicBezTo>
                      <a:pt x="6961" y="4596"/>
                      <a:pt x="6563" y="4604"/>
                      <a:pt x="6144" y="4604"/>
                    </a:cubicBezTo>
                    <a:cubicBezTo>
                      <a:pt x="3484" y="4604"/>
                      <a:pt x="0" y="4310"/>
                      <a:pt x="0" y="1"/>
                    </a:cubicBezTo>
                    <a:close/>
                  </a:path>
                </a:pathLst>
              </a:custGeom>
              <a:solidFill>
                <a:srgbClr val="5EB2FC"/>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45" name="Google Shape;662;p28">
                <a:extLst>
                  <a:ext uri="{FF2B5EF4-FFF2-40B4-BE49-F238E27FC236}">
                    <a16:creationId xmlns:a16="http://schemas.microsoft.com/office/drawing/2014/main" id="{E84773BD-4366-130E-B9CB-BD2D2E9C06DC}"/>
                  </a:ext>
                </a:extLst>
              </p:cNvPr>
              <p:cNvSpPr/>
              <p:nvPr/>
            </p:nvSpPr>
            <p:spPr>
              <a:xfrm>
                <a:off x="1264700" y="1092756"/>
                <a:ext cx="1322062" cy="893997"/>
              </a:xfrm>
              <a:custGeom>
                <a:avLst/>
                <a:gdLst/>
                <a:ahLst/>
                <a:cxnLst/>
                <a:rect l="l" t="t" r="r" b="b"/>
                <a:pathLst>
                  <a:path w="34529" h="23349" extrusionOk="0">
                    <a:moveTo>
                      <a:pt x="179" y="1"/>
                    </a:moveTo>
                    <a:cubicBezTo>
                      <a:pt x="60" y="441"/>
                      <a:pt x="0" y="929"/>
                      <a:pt x="0" y="1513"/>
                    </a:cubicBezTo>
                    <a:lnTo>
                      <a:pt x="0" y="3120"/>
                    </a:lnTo>
                    <a:lnTo>
                      <a:pt x="0" y="20205"/>
                    </a:lnTo>
                    <a:lnTo>
                      <a:pt x="0" y="21825"/>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97"/>
                    </a:cubicBezTo>
                    <a:cubicBezTo>
                      <a:pt x="34528" y="6597"/>
                      <a:pt x="34016" y="4715"/>
                      <a:pt x="33112" y="3072"/>
                    </a:cubicBezTo>
                    <a:lnTo>
                      <a:pt x="7323" y="3072"/>
                    </a:lnTo>
                    <a:lnTo>
                      <a:pt x="7323" y="3060"/>
                    </a:lnTo>
                    <a:cubicBezTo>
                      <a:pt x="6959" y="3060"/>
                      <a:pt x="6557" y="3068"/>
                      <a:pt x="6134" y="3068"/>
                    </a:cubicBezTo>
                    <a:cubicBezTo>
                      <a:pt x="3834" y="3068"/>
                      <a:pt x="923" y="2847"/>
                      <a:pt x="179" y="1"/>
                    </a:cubicBezTo>
                    <a:close/>
                  </a:path>
                </a:pathLst>
              </a:custGeom>
              <a:solidFill>
                <a:srgbClr val="0C8AE8"/>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46" name="Google Shape;663;p28">
                <a:extLst>
                  <a:ext uri="{FF2B5EF4-FFF2-40B4-BE49-F238E27FC236}">
                    <a16:creationId xmlns:a16="http://schemas.microsoft.com/office/drawing/2014/main" id="{BFE12446-9AB2-A7A3-274A-68D87857F93E}"/>
                  </a:ext>
                </a:extLst>
              </p:cNvPr>
              <p:cNvSpPr/>
              <p:nvPr/>
            </p:nvSpPr>
            <p:spPr>
              <a:xfrm>
                <a:off x="1264700" y="881864"/>
                <a:ext cx="1285114" cy="1070239"/>
              </a:xfrm>
              <a:custGeom>
                <a:avLst/>
                <a:gdLst/>
                <a:ahLst/>
                <a:cxnLst/>
                <a:rect l="l" t="t" r="r" b="b"/>
                <a:pathLst>
                  <a:path w="33564" h="27952" extrusionOk="0">
                    <a:moveTo>
                      <a:pt x="6144" y="1"/>
                    </a:moveTo>
                    <a:cubicBezTo>
                      <a:pt x="3484" y="1"/>
                      <a:pt x="0" y="294"/>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61" y="8"/>
                      <a:pt x="6563" y="1"/>
                      <a:pt x="614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48" name="Google Shape;665;p28">
                <a:extLst>
                  <a:ext uri="{FF2B5EF4-FFF2-40B4-BE49-F238E27FC236}">
                    <a16:creationId xmlns:a16="http://schemas.microsoft.com/office/drawing/2014/main" id="{3EF83CE8-DC81-5D6E-FB60-83EFC5DF952B}"/>
                  </a:ext>
                </a:extLst>
              </p:cNvPr>
              <p:cNvSpPr/>
              <p:nvPr/>
            </p:nvSpPr>
            <p:spPr>
              <a:xfrm>
                <a:off x="2450178" y="1419310"/>
                <a:ext cx="2322219" cy="468261"/>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Fira Sans Extra Condensed Medium"/>
                    <a:cs typeface="Calibri" panose="020F0502020204030204" pitchFamily="34" charset="0"/>
                    <a:sym typeface="Fira Sans Extra Condensed Medium"/>
                  </a:rPr>
                  <a:t>Бюджетные рамки</a:t>
                </a:r>
                <a:endParaRPr kumimoji="0"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49" name="Google Shape;666;p28">
                <a:extLst>
                  <a:ext uri="{FF2B5EF4-FFF2-40B4-BE49-F238E27FC236}">
                    <a16:creationId xmlns:a16="http://schemas.microsoft.com/office/drawing/2014/main" id="{95B05861-EEF7-6401-48CB-3D21DFB2A9DD}"/>
                  </a:ext>
                </a:extLst>
              </p:cNvPr>
              <p:cNvGrpSpPr/>
              <p:nvPr/>
            </p:nvGrpSpPr>
            <p:grpSpPr>
              <a:xfrm>
                <a:off x="1616352" y="1036227"/>
                <a:ext cx="544549" cy="541575"/>
                <a:chOff x="-34406325" y="3919600"/>
                <a:chExt cx="293025" cy="291425"/>
              </a:xfrm>
            </p:grpSpPr>
            <p:sp>
              <p:nvSpPr>
                <p:cNvPr id="50" name="Google Shape;667;p28">
                  <a:extLst>
                    <a:ext uri="{FF2B5EF4-FFF2-40B4-BE49-F238E27FC236}">
                      <a16:creationId xmlns:a16="http://schemas.microsoft.com/office/drawing/2014/main" id="{F6E76D08-4A95-65CA-0211-28D10DBD2C89}"/>
                    </a:ext>
                  </a:extLst>
                </p:cNvPr>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668;p28">
                  <a:extLst>
                    <a:ext uri="{FF2B5EF4-FFF2-40B4-BE49-F238E27FC236}">
                      <a16:creationId xmlns:a16="http://schemas.microsoft.com/office/drawing/2014/main" id="{16D46AD3-228D-E35A-74F1-78EC502D3963}"/>
                    </a:ext>
                  </a:extLst>
                </p:cNvPr>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669;p28">
                  <a:extLst>
                    <a:ext uri="{FF2B5EF4-FFF2-40B4-BE49-F238E27FC236}">
                      <a16:creationId xmlns:a16="http://schemas.microsoft.com/office/drawing/2014/main" id="{18BC748A-C91B-9A34-7A7D-3B1A47EA8546}"/>
                    </a:ext>
                  </a:extLst>
                </p:cNvPr>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670;p28">
                  <a:extLst>
                    <a:ext uri="{FF2B5EF4-FFF2-40B4-BE49-F238E27FC236}">
                      <a16:creationId xmlns:a16="http://schemas.microsoft.com/office/drawing/2014/main" id="{788C02CA-5843-CBF1-B17E-11836412B71F}"/>
                    </a:ext>
                  </a:extLst>
                </p:cNvPr>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671;p28">
                  <a:extLst>
                    <a:ext uri="{FF2B5EF4-FFF2-40B4-BE49-F238E27FC236}">
                      <a16:creationId xmlns:a16="http://schemas.microsoft.com/office/drawing/2014/main" id="{4A0B0EC1-B3BE-350F-A8BD-6DFC06C90352}"/>
                    </a:ext>
                  </a:extLst>
                </p:cNvPr>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672;p28">
                  <a:extLst>
                    <a:ext uri="{FF2B5EF4-FFF2-40B4-BE49-F238E27FC236}">
                      <a16:creationId xmlns:a16="http://schemas.microsoft.com/office/drawing/2014/main" id="{62927AEC-30FA-7CDE-E1E7-2E57F7E7FD37}"/>
                    </a:ext>
                  </a:extLst>
                </p:cNvPr>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673;p28">
                  <a:extLst>
                    <a:ext uri="{FF2B5EF4-FFF2-40B4-BE49-F238E27FC236}">
                      <a16:creationId xmlns:a16="http://schemas.microsoft.com/office/drawing/2014/main" id="{276B8D30-767E-D823-0816-487FBEAE85AE}"/>
                    </a:ext>
                  </a:extLst>
                </p:cNvPr>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069" name="Google Shape;665;p28">
              <a:extLst>
                <a:ext uri="{FF2B5EF4-FFF2-40B4-BE49-F238E27FC236}">
                  <a16:creationId xmlns:a16="http://schemas.microsoft.com/office/drawing/2014/main" id="{A14C8CD2-A8A3-DD06-7757-18164AD30CCB}"/>
                </a:ext>
              </a:extLst>
            </p:cNvPr>
            <p:cNvSpPr/>
            <p:nvPr/>
          </p:nvSpPr>
          <p:spPr>
            <a:xfrm>
              <a:off x="3442501" y="1317727"/>
              <a:ext cx="1140657" cy="581163"/>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Fira Sans Extra Condensed Medium"/>
                  <a:cs typeface="Calibri" panose="020F0502020204030204" pitchFamily="34" charset="0"/>
                  <a:sym typeface="Fira Sans Extra Condensed Medium"/>
                </a:rPr>
                <a:t>Бюджетная политика</a:t>
              </a:r>
              <a:endParaRPr kumimoji="0"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070" name="Google Shape;665;p28">
              <a:extLst>
                <a:ext uri="{FF2B5EF4-FFF2-40B4-BE49-F238E27FC236}">
                  <a16:creationId xmlns:a16="http://schemas.microsoft.com/office/drawing/2014/main" id="{0C73C0EA-57CE-9602-AA1A-DB59E64F50AA}"/>
                </a:ext>
              </a:extLst>
            </p:cNvPr>
            <p:cNvSpPr/>
            <p:nvPr/>
          </p:nvSpPr>
          <p:spPr>
            <a:xfrm>
              <a:off x="4714262" y="1326204"/>
              <a:ext cx="2040493" cy="581163"/>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Fira Sans Extra Condensed Medium"/>
                  <a:cs typeface="Calibri" panose="020F0502020204030204" pitchFamily="34" charset="0"/>
                  <a:sym typeface="Fira Sans Extra Condensed Medium"/>
                </a:rPr>
                <a:t>Реализация бюджетной</a:t>
              </a:r>
              <a:r>
                <a:rPr kumimoji="0" lang="ru-RU" sz="1400" b="0" i="0" u="none" strike="noStrike" kern="1200" cap="none" spc="0" normalizeH="0" noProof="0" dirty="0">
                  <a:ln>
                    <a:noFill/>
                  </a:ln>
                  <a:solidFill>
                    <a:prstClr val="white"/>
                  </a:solidFill>
                  <a:effectLst/>
                  <a:uLnTx/>
                  <a:uFillTx/>
                  <a:latin typeface="Calibri" panose="020F0502020204030204" pitchFamily="34" charset="0"/>
                  <a:ea typeface="Fira Sans Extra Condensed Medium"/>
                  <a:cs typeface="Calibri" panose="020F0502020204030204" pitchFamily="34" charset="0"/>
                  <a:sym typeface="Fira Sans Extra Condensed Medium"/>
                </a:rPr>
                <a:t> </a:t>
              </a: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Fira Sans Extra Condensed Medium"/>
                  <a:cs typeface="Calibri" panose="020F0502020204030204" pitchFamily="34" charset="0"/>
                  <a:sym typeface="Fira Sans Extra Condensed Medium"/>
                </a:rPr>
                <a:t>политики</a:t>
              </a:r>
              <a:endParaRPr kumimoji="0"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077" name="Group 2076">
            <a:extLst>
              <a:ext uri="{FF2B5EF4-FFF2-40B4-BE49-F238E27FC236}">
                <a16:creationId xmlns:a16="http://schemas.microsoft.com/office/drawing/2014/main" id="{640A2EB7-176B-C3B4-8F87-0973077017E9}"/>
              </a:ext>
            </a:extLst>
          </p:cNvPr>
          <p:cNvGrpSpPr/>
          <p:nvPr/>
        </p:nvGrpSpPr>
        <p:grpSpPr>
          <a:xfrm>
            <a:off x="1099887" y="2065024"/>
            <a:ext cx="6727157" cy="1070524"/>
            <a:chOff x="871281" y="2065024"/>
            <a:chExt cx="6727157" cy="1070524"/>
          </a:xfrm>
        </p:grpSpPr>
        <p:sp>
          <p:nvSpPr>
            <p:cNvPr id="32" name="Google Shape;649;p28">
              <a:extLst>
                <a:ext uri="{FF2B5EF4-FFF2-40B4-BE49-F238E27FC236}">
                  <a16:creationId xmlns:a16="http://schemas.microsoft.com/office/drawing/2014/main" id="{B3A348DB-4974-8473-E641-F9C54F2E4113}"/>
                </a:ext>
              </a:extLst>
            </p:cNvPr>
            <p:cNvSpPr/>
            <p:nvPr/>
          </p:nvSpPr>
          <p:spPr>
            <a:xfrm>
              <a:off x="871281" y="2065024"/>
              <a:ext cx="1108778" cy="923024"/>
            </a:xfrm>
            <a:custGeom>
              <a:avLst/>
              <a:gdLst/>
              <a:ahLst/>
              <a:cxnLst/>
              <a:rect l="l" t="t" r="r" b="b"/>
              <a:pathLst>
                <a:path w="33564" h="27941" extrusionOk="0">
                  <a:moveTo>
                    <a:pt x="6111" y="1"/>
                  </a:moveTo>
                  <a:cubicBezTo>
                    <a:pt x="3455" y="1"/>
                    <a:pt x="0" y="300"/>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18"/>
                    <a:pt x="33564" y="11677"/>
                  </a:cubicBezTo>
                  <a:cubicBezTo>
                    <a:pt x="33564" y="5236"/>
                    <a:pt x="28337" y="9"/>
                    <a:pt x="21896" y="9"/>
                  </a:cubicBezTo>
                  <a:lnTo>
                    <a:pt x="7323" y="9"/>
                  </a:lnTo>
                  <a:cubicBezTo>
                    <a:pt x="6952" y="9"/>
                    <a:pt x="6542" y="1"/>
                    <a:pt x="61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34" name="Google Shape;651;p28">
              <a:extLst>
                <a:ext uri="{FF2B5EF4-FFF2-40B4-BE49-F238E27FC236}">
                  <a16:creationId xmlns:a16="http://schemas.microsoft.com/office/drawing/2014/main" id="{A7BCD553-A8B5-ABE1-68C6-5727FE3663BA}"/>
                </a:ext>
              </a:extLst>
            </p:cNvPr>
            <p:cNvSpPr/>
            <p:nvPr/>
          </p:nvSpPr>
          <p:spPr>
            <a:xfrm>
              <a:off x="871281" y="2262737"/>
              <a:ext cx="1140657" cy="771328"/>
            </a:xfrm>
            <a:custGeom>
              <a:avLst/>
              <a:gdLst/>
              <a:ahLst/>
              <a:cxnLst/>
              <a:rect l="l" t="t" r="r" b="b"/>
              <a:pathLst>
                <a:path w="34529" h="23349" extrusionOk="0">
                  <a:moveTo>
                    <a:pt x="179" y="1"/>
                  </a:moveTo>
                  <a:cubicBezTo>
                    <a:pt x="60" y="441"/>
                    <a:pt x="0" y="929"/>
                    <a:pt x="0" y="1513"/>
                  </a:cubicBezTo>
                  <a:lnTo>
                    <a:pt x="0" y="3120"/>
                  </a:lnTo>
                  <a:lnTo>
                    <a:pt x="0" y="20205"/>
                  </a:lnTo>
                  <a:lnTo>
                    <a:pt x="0" y="21825"/>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85"/>
                  </a:cubicBezTo>
                  <a:cubicBezTo>
                    <a:pt x="34528" y="6597"/>
                    <a:pt x="34016" y="4715"/>
                    <a:pt x="33112" y="3072"/>
                  </a:cubicBezTo>
                  <a:lnTo>
                    <a:pt x="7323" y="3072"/>
                  </a:lnTo>
                  <a:lnTo>
                    <a:pt x="7323" y="3061"/>
                  </a:lnTo>
                  <a:cubicBezTo>
                    <a:pt x="6959" y="3061"/>
                    <a:pt x="6557" y="3068"/>
                    <a:pt x="6134" y="3068"/>
                  </a:cubicBezTo>
                  <a:cubicBezTo>
                    <a:pt x="3834" y="3068"/>
                    <a:pt x="923" y="2847"/>
                    <a:pt x="179" y="1"/>
                  </a:cubicBezTo>
                  <a:close/>
                </a:path>
              </a:pathLst>
            </a:custGeom>
            <a:solidFill>
              <a:srgbClr val="24D14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33" name="Google Shape;650;p28">
              <a:extLst>
                <a:ext uri="{FF2B5EF4-FFF2-40B4-BE49-F238E27FC236}">
                  <a16:creationId xmlns:a16="http://schemas.microsoft.com/office/drawing/2014/main" id="{4444A190-15A0-7491-3888-832AF1463075}"/>
                </a:ext>
              </a:extLst>
            </p:cNvPr>
            <p:cNvSpPr/>
            <p:nvPr/>
          </p:nvSpPr>
          <p:spPr>
            <a:xfrm>
              <a:off x="871298" y="2211995"/>
              <a:ext cx="6727140" cy="923553"/>
            </a:xfrm>
            <a:custGeom>
              <a:avLst/>
              <a:gdLst/>
              <a:ahLst/>
              <a:cxnLst/>
              <a:rect l="l" t="t" r="r" b="b"/>
              <a:pathLst>
                <a:path w="116265" h="27957" extrusionOk="0">
                  <a:moveTo>
                    <a:pt x="0" y="1"/>
                  </a:moveTo>
                  <a:lnTo>
                    <a:pt x="0" y="21741"/>
                  </a:lnTo>
                  <a:lnTo>
                    <a:pt x="0" y="23349"/>
                  </a:lnTo>
                  <a:cubicBezTo>
                    <a:pt x="0" y="27653"/>
                    <a:pt x="3457" y="27952"/>
                    <a:pt x="6114" y="27952"/>
                  </a:cubicBezTo>
                  <a:cubicBezTo>
                    <a:pt x="6544" y="27952"/>
                    <a:pt x="6953" y="27945"/>
                    <a:pt x="7323" y="27945"/>
                  </a:cubicBezTo>
                  <a:lnTo>
                    <a:pt x="7323" y="27957"/>
                  </a:lnTo>
                  <a:lnTo>
                    <a:pt x="104597" y="27957"/>
                  </a:lnTo>
                  <a:cubicBezTo>
                    <a:pt x="111038" y="27957"/>
                    <a:pt x="116265" y="22730"/>
                    <a:pt x="116265" y="16277"/>
                  </a:cubicBezTo>
                  <a:cubicBezTo>
                    <a:pt x="116265" y="9835"/>
                    <a:pt x="111038" y="4608"/>
                    <a:pt x="104597" y="4608"/>
                  </a:cubicBezTo>
                  <a:lnTo>
                    <a:pt x="7323" y="4608"/>
                  </a:lnTo>
                  <a:lnTo>
                    <a:pt x="7323" y="4597"/>
                  </a:lnTo>
                  <a:cubicBezTo>
                    <a:pt x="6961" y="4597"/>
                    <a:pt x="6563" y="4604"/>
                    <a:pt x="6144" y="4604"/>
                  </a:cubicBezTo>
                  <a:cubicBezTo>
                    <a:pt x="3484" y="4604"/>
                    <a:pt x="0" y="4311"/>
                    <a:pt x="0" y="1"/>
                  </a:cubicBezTo>
                  <a:close/>
                </a:path>
              </a:pathLst>
            </a:custGeom>
            <a:solidFill>
              <a:srgbClr val="69E78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37" name="Google Shape;654;p28">
              <a:extLst>
                <a:ext uri="{FF2B5EF4-FFF2-40B4-BE49-F238E27FC236}">
                  <a16:creationId xmlns:a16="http://schemas.microsoft.com/office/drawing/2014/main" id="{31DE8E9C-4309-AE31-194C-67A2E000DC1C}"/>
                </a:ext>
              </a:extLst>
            </p:cNvPr>
            <p:cNvSpPr/>
            <p:nvPr/>
          </p:nvSpPr>
          <p:spPr>
            <a:xfrm>
              <a:off x="1807217" y="2571876"/>
              <a:ext cx="2236587" cy="358361"/>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ru-RU" sz="1700" dirty="0">
                  <a:solidFill>
                    <a:prstClr val="white"/>
                  </a:solidFill>
                  <a:latin typeface="Fira Sans Extra Condensed Medium"/>
                  <a:ea typeface="Fira Sans Extra Condensed Medium"/>
                  <a:cs typeface="Fira Sans Extra Condensed Medium"/>
                  <a:sym typeface="Fira Sans Extra Condensed Medium"/>
                </a:rPr>
                <a:t>Подготовка бюджета</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7" name="Google Shape;630;p28">
              <a:extLst>
                <a:ext uri="{FF2B5EF4-FFF2-40B4-BE49-F238E27FC236}">
                  <a16:creationId xmlns:a16="http://schemas.microsoft.com/office/drawing/2014/main" id="{4ACFD603-C87C-CD0D-D490-F411C90C0E34}"/>
                </a:ext>
              </a:extLst>
            </p:cNvPr>
            <p:cNvSpPr/>
            <p:nvPr/>
          </p:nvSpPr>
          <p:spPr>
            <a:xfrm>
              <a:off x="879712" y="2270255"/>
              <a:ext cx="1140657" cy="771328"/>
            </a:xfrm>
            <a:custGeom>
              <a:avLst/>
              <a:gdLst/>
              <a:ahLst/>
              <a:cxnLst/>
              <a:rect l="l" t="t" r="r" b="b"/>
              <a:pathLst>
                <a:path w="34529" h="23349" extrusionOk="0">
                  <a:moveTo>
                    <a:pt x="179" y="1"/>
                  </a:moveTo>
                  <a:cubicBezTo>
                    <a:pt x="60" y="441"/>
                    <a:pt x="0" y="929"/>
                    <a:pt x="0" y="1501"/>
                  </a:cubicBezTo>
                  <a:lnTo>
                    <a:pt x="0" y="3120"/>
                  </a:lnTo>
                  <a:lnTo>
                    <a:pt x="0" y="20206"/>
                  </a:lnTo>
                  <a:lnTo>
                    <a:pt x="0" y="21813"/>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85"/>
                  </a:cubicBezTo>
                  <a:cubicBezTo>
                    <a:pt x="34528" y="6597"/>
                    <a:pt x="34016" y="4716"/>
                    <a:pt x="33112" y="3073"/>
                  </a:cubicBezTo>
                  <a:lnTo>
                    <a:pt x="7323" y="3073"/>
                  </a:lnTo>
                  <a:lnTo>
                    <a:pt x="7323" y="3049"/>
                  </a:lnTo>
                  <a:cubicBezTo>
                    <a:pt x="6947" y="3049"/>
                    <a:pt x="6531" y="3057"/>
                    <a:pt x="6093" y="3057"/>
                  </a:cubicBezTo>
                  <a:cubicBezTo>
                    <a:pt x="3800" y="3057"/>
                    <a:pt x="919" y="2830"/>
                    <a:pt x="179" y="1"/>
                  </a:cubicBezTo>
                  <a:close/>
                </a:path>
              </a:pathLst>
            </a:custGeom>
            <a:solidFill>
              <a:srgbClr val="4EAC6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35" name="Google Shape;652;p28">
              <a:extLst>
                <a:ext uri="{FF2B5EF4-FFF2-40B4-BE49-F238E27FC236}">
                  <a16:creationId xmlns:a16="http://schemas.microsoft.com/office/drawing/2014/main" id="{C7B149EE-F65B-3B83-15F3-4C532246B285}"/>
                </a:ext>
              </a:extLst>
            </p:cNvPr>
            <p:cNvSpPr/>
            <p:nvPr/>
          </p:nvSpPr>
          <p:spPr>
            <a:xfrm>
              <a:off x="871281" y="2080782"/>
              <a:ext cx="1108778" cy="923387"/>
            </a:xfrm>
            <a:custGeom>
              <a:avLst/>
              <a:gdLst/>
              <a:ahLst/>
              <a:cxnLst/>
              <a:rect l="l" t="t" r="r" b="b"/>
              <a:pathLst>
                <a:path w="33564" h="27952" extrusionOk="0">
                  <a:moveTo>
                    <a:pt x="6114" y="0"/>
                  </a:moveTo>
                  <a:cubicBezTo>
                    <a:pt x="3457" y="0"/>
                    <a:pt x="0" y="300"/>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53" y="8"/>
                    <a:pt x="6544" y="0"/>
                    <a:pt x="6114" y="0"/>
                  </a:cubicBezTo>
                  <a:close/>
                </a:path>
              </a:pathLst>
            </a:custGeom>
            <a:solidFill>
              <a:srgbClr val="869FB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grpSp>
          <p:nvGrpSpPr>
            <p:cNvPr id="38" name="Google Shape;655;p28">
              <a:extLst>
                <a:ext uri="{FF2B5EF4-FFF2-40B4-BE49-F238E27FC236}">
                  <a16:creationId xmlns:a16="http://schemas.microsoft.com/office/drawing/2014/main" id="{A4F9A755-CA15-54F4-2209-B44382D7410C}"/>
                </a:ext>
              </a:extLst>
            </p:cNvPr>
            <p:cNvGrpSpPr/>
            <p:nvPr/>
          </p:nvGrpSpPr>
          <p:grpSpPr>
            <a:xfrm>
              <a:off x="1175944" y="2211962"/>
              <a:ext cx="467303" cy="467303"/>
              <a:chOff x="-34763900" y="3561225"/>
              <a:chExt cx="291450" cy="291450"/>
            </a:xfrm>
          </p:grpSpPr>
          <p:sp>
            <p:nvSpPr>
              <p:cNvPr id="39" name="Google Shape;656;p28">
                <a:extLst>
                  <a:ext uri="{FF2B5EF4-FFF2-40B4-BE49-F238E27FC236}">
                    <a16:creationId xmlns:a16="http://schemas.microsoft.com/office/drawing/2014/main" id="{75BCF31C-6570-1A2C-B41F-AAEBA00885C7}"/>
                  </a:ext>
                </a:extLst>
              </p:cNvPr>
              <p:cNvSpPr/>
              <p:nvPr/>
            </p:nvSpPr>
            <p:spPr>
              <a:xfrm>
                <a:off x="-34693800" y="3629750"/>
                <a:ext cx="152025" cy="152825"/>
              </a:xfrm>
              <a:custGeom>
                <a:avLst/>
                <a:gdLst/>
                <a:ahLst/>
                <a:cxnLst/>
                <a:rect l="l" t="t" r="r" b="b"/>
                <a:pathLst>
                  <a:path w="6081" h="6113" extrusionOk="0">
                    <a:moveTo>
                      <a:pt x="3025" y="1387"/>
                    </a:moveTo>
                    <a:cubicBezTo>
                      <a:pt x="3970" y="1387"/>
                      <a:pt x="4726" y="2143"/>
                      <a:pt x="4726" y="3088"/>
                    </a:cubicBezTo>
                    <a:cubicBezTo>
                      <a:pt x="4726" y="4033"/>
                      <a:pt x="3970" y="4789"/>
                      <a:pt x="3025" y="4789"/>
                    </a:cubicBezTo>
                    <a:cubicBezTo>
                      <a:pt x="2080" y="4789"/>
                      <a:pt x="1324" y="4033"/>
                      <a:pt x="1324" y="3088"/>
                    </a:cubicBezTo>
                    <a:cubicBezTo>
                      <a:pt x="1324" y="2143"/>
                      <a:pt x="2080" y="1387"/>
                      <a:pt x="3025" y="1387"/>
                    </a:cubicBezTo>
                    <a:close/>
                    <a:moveTo>
                      <a:pt x="2710" y="0"/>
                    </a:moveTo>
                    <a:lnTo>
                      <a:pt x="2710" y="442"/>
                    </a:lnTo>
                    <a:cubicBezTo>
                      <a:pt x="2710" y="599"/>
                      <a:pt x="2584" y="725"/>
                      <a:pt x="2426" y="757"/>
                    </a:cubicBezTo>
                    <a:cubicBezTo>
                      <a:pt x="2237" y="788"/>
                      <a:pt x="2017" y="914"/>
                      <a:pt x="1859" y="1009"/>
                    </a:cubicBezTo>
                    <a:cubicBezTo>
                      <a:pt x="1815" y="1031"/>
                      <a:pt x="1762" y="1041"/>
                      <a:pt x="1707" y="1041"/>
                    </a:cubicBezTo>
                    <a:cubicBezTo>
                      <a:pt x="1607" y="1041"/>
                      <a:pt x="1500" y="1007"/>
                      <a:pt x="1418" y="946"/>
                    </a:cubicBezTo>
                    <a:lnTo>
                      <a:pt x="1103" y="631"/>
                    </a:lnTo>
                    <a:lnTo>
                      <a:pt x="631" y="1103"/>
                    </a:lnTo>
                    <a:lnTo>
                      <a:pt x="946" y="1418"/>
                    </a:lnTo>
                    <a:cubicBezTo>
                      <a:pt x="1072" y="1544"/>
                      <a:pt x="1072" y="1702"/>
                      <a:pt x="977" y="1859"/>
                    </a:cubicBezTo>
                    <a:cubicBezTo>
                      <a:pt x="851" y="2048"/>
                      <a:pt x="788" y="2269"/>
                      <a:pt x="757" y="2458"/>
                    </a:cubicBezTo>
                    <a:cubicBezTo>
                      <a:pt x="694" y="2615"/>
                      <a:pt x="599" y="2710"/>
                      <a:pt x="442" y="2710"/>
                    </a:cubicBezTo>
                    <a:lnTo>
                      <a:pt x="1" y="2710"/>
                    </a:lnTo>
                    <a:lnTo>
                      <a:pt x="1" y="3403"/>
                    </a:lnTo>
                    <a:lnTo>
                      <a:pt x="442" y="3403"/>
                    </a:lnTo>
                    <a:cubicBezTo>
                      <a:pt x="599" y="3403"/>
                      <a:pt x="694" y="3498"/>
                      <a:pt x="757" y="3655"/>
                    </a:cubicBezTo>
                    <a:cubicBezTo>
                      <a:pt x="788" y="3876"/>
                      <a:pt x="914" y="4096"/>
                      <a:pt x="977" y="4254"/>
                    </a:cubicBezTo>
                    <a:cubicBezTo>
                      <a:pt x="1072" y="4380"/>
                      <a:pt x="1009" y="4569"/>
                      <a:pt x="946" y="4695"/>
                    </a:cubicBezTo>
                    <a:lnTo>
                      <a:pt x="631" y="5010"/>
                    </a:lnTo>
                    <a:lnTo>
                      <a:pt x="1103" y="5482"/>
                    </a:lnTo>
                    <a:lnTo>
                      <a:pt x="1418" y="5167"/>
                    </a:lnTo>
                    <a:cubicBezTo>
                      <a:pt x="1486" y="5100"/>
                      <a:pt x="1562" y="5068"/>
                      <a:pt x="1643" y="5068"/>
                    </a:cubicBezTo>
                    <a:cubicBezTo>
                      <a:pt x="1713" y="5068"/>
                      <a:pt x="1786" y="5092"/>
                      <a:pt x="1859" y="5136"/>
                    </a:cubicBezTo>
                    <a:cubicBezTo>
                      <a:pt x="2048" y="5230"/>
                      <a:pt x="2237" y="5325"/>
                      <a:pt x="2426" y="5356"/>
                    </a:cubicBezTo>
                    <a:cubicBezTo>
                      <a:pt x="2584" y="5419"/>
                      <a:pt x="2710" y="5514"/>
                      <a:pt x="2710" y="5671"/>
                    </a:cubicBezTo>
                    <a:lnTo>
                      <a:pt x="2710" y="6112"/>
                    </a:lnTo>
                    <a:lnTo>
                      <a:pt x="3372" y="6112"/>
                    </a:lnTo>
                    <a:lnTo>
                      <a:pt x="3372" y="5734"/>
                    </a:lnTo>
                    <a:cubicBezTo>
                      <a:pt x="3372" y="5577"/>
                      <a:pt x="3498" y="5451"/>
                      <a:pt x="3655" y="5419"/>
                    </a:cubicBezTo>
                    <a:cubicBezTo>
                      <a:pt x="3844" y="5356"/>
                      <a:pt x="4096" y="5262"/>
                      <a:pt x="4254" y="5167"/>
                    </a:cubicBezTo>
                    <a:cubicBezTo>
                      <a:pt x="4300" y="5133"/>
                      <a:pt x="4355" y="5119"/>
                      <a:pt x="4410" y="5119"/>
                    </a:cubicBezTo>
                    <a:cubicBezTo>
                      <a:pt x="4506" y="5119"/>
                      <a:pt x="4603" y="5159"/>
                      <a:pt x="4663" y="5199"/>
                    </a:cubicBezTo>
                    <a:lnTo>
                      <a:pt x="5010" y="5514"/>
                    </a:lnTo>
                    <a:lnTo>
                      <a:pt x="5451" y="5041"/>
                    </a:lnTo>
                    <a:lnTo>
                      <a:pt x="5136" y="4726"/>
                    </a:lnTo>
                    <a:cubicBezTo>
                      <a:pt x="5041" y="4632"/>
                      <a:pt x="5041" y="4474"/>
                      <a:pt x="5104" y="4285"/>
                    </a:cubicBezTo>
                    <a:cubicBezTo>
                      <a:pt x="5230" y="4096"/>
                      <a:pt x="5293" y="3907"/>
                      <a:pt x="5356" y="3718"/>
                    </a:cubicBezTo>
                    <a:cubicBezTo>
                      <a:pt x="5388" y="3561"/>
                      <a:pt x="5514" y="3434"/>
                      <a:pt x="5671" y="3434"/>
                    </a:cubicBezTo>
                    <a:lnTo>
                      <a:pt x="6081" y="3434"/>
                    </a:lnTo>
                    <a:lnTo>
                      <a:pt x="6081" y="2773"/>
                    </a:lnTo>
                    <a:lnTo>
                      <a:pt x="5671" y="2773"/>
                    </a:lnTo>
                    <a:cubicBezTo>
                      <a:pt x="5514" y="2710"/>
                      <a:pt x="5388" y="2615"/>
                      <a:pt x="5356" y="2458"/>
                    </a:cubicBezTo>
                    <a:cubicBezTo>
                      <a:pt x="5293" y="2269"/>
                      <a:pt x="5199" y="2017"/>
                      <a:pt x="5104" y="1859"/>
                    </a:cubicBezTo>
                    <a:cubicBezTo>
                      <a:pt x="5041" y="1733"/>
                      <a:pt x="5073" y="1544"/>
                      <a:pt x="5136" y="1418"/>
                    </a:cubicBezTo>
                    <a:lnTo>
                      <a:pt x="5451" y="1103"/>
                    </a:lnTo>
                    <a:lnTo>
                      <a:pt x="5010" y="631"/>
                    </a:lnTo>
                    <a:lnTo>
                      <a:pt x="4663" y="946"/>
                    </a:lnTo>
                    <a:cubicBezTo>
                      <a:pt x="4608" y="1019"/>
                      <a:pt x="4531" y="1050"/>
                      <a:pt x="4445" y="1050"/>
                    </a:cubicBezTo>
                    <a:cubicBezTo>
                      <a:pt x="4384" y="1050"/>
                      <a:pt x="4319" y="1035"/>
                      <a:pt x="4254" y="1009"/>
                    </a:cubicBezTo>
                    <a:cubicBezTo>
                      <a:pt x="4033" y="883"/>
                      <a:pt x="3844" y="788"/>
                      <a:pt x="3655" y="757"/>
                    </a:cubicBezTo>
                    <a:cubicBezTo>
                      <a:pt x="3498" y="725"/>
                      <a:pt x="3372" y="599"/>
                      <a:pt x="3372" y="442"/>
                    </a:cubicBezTo>
                    <a:lnTo>
                      <a:pt x="337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657;p28">
                <a:extLst>
                  <a:ext uri="{FF2B5EF4-FFF2-40B4-BE49-F238E27FC236}">
                    <a16:creationId xmlns:a16="http://schemas.microsoft.com/office/drawing/2014/main" id="{0100EE3E-9F18-601E-EBF9-0CD0DD92C59D}"/>
                  </a:ext>
                </a:extLst>
              </p:cNvPr>
              <p:cNvSpPr/>
              <p:nvPr/>
            </p:nvSpPr>
            <p:spPr>
              <a:xfrm>
                <a:off x="-34763900" y="3561225"/>
                <a:ext cx="291450" cy="291450"/>
              </a:xfrm>
              <a:custGeom>
                <a:avLst/>
                <a:gdLst/>
                <a:ahLst/>
                <a:cxnLst/>
                <a:rect l="l" t="t" r="r" b="b"/>
                <a:pathLst>
                  <a:path w="11658" h="11658" extrusionOk="0">
                    <a:moveTo>
                      <a:pt x="6522" y="2048"/>
                    </a:moveTo>
                    <a:cubicBezTo>
                      <a:pt x="6743" y="2048"/>
                      <a:pt x="6900" y="2206"/>
                      <a:pt x="6900" y="2395"/>
                    </a:cubicBezTo>
                    <a:lnTo>
                      <a:pt x="6900" y="2899"/>
                    </a:lnTo>
                    <a:cubicBezTo>
                      <a:pt x="6995" y="2962"/>
                      <a:pt x="7089" y="2994"/>
                      <a:pt x="7152" y="3025"/>
                    </a:cubicBezTo>
                    <a:lnTo>
                      <a:pt x="7530" y="2678"/>
                    </a:lnTo>
                    <a:cubicBezTo>
                      <a:pt x="7578" y="2615"/>
                      <a:pt x="7664" y="2584"/>
                      <a:pt x="7755" y="2584"/>
                    </a:cubicBezTo>
                    <a:cubicBezTo>
                      <a:pt x="7845" y="2584"/>
                      <a:pt x="7940" y="2615"/>
                      <a:pt x="8003" y="2678"/>
                    </a:cubicBezTo>
                    <a:lnTo>
                      <a:pt x="8979" y="3655"/>
                    </a:lnTo>
                    <a:cubicBezTo>
                      <a:pt x="9106" y="3781"/>
                      <a:pt x="9106" y="4002"/>
                      <a:pt x="8979" y="4128"/>
                    </a:cubicBezTo>
                    <a:lnTo>
                      <a:pt x="8633" y="4474"/>
                    </a:lnTo>
                    <a:cubicBezTo>
                      <a:pt x="8664" y="4569"/>
                      <a:pt x="8696" y="4695"/>
                      <a:pt x="8727" y="4758"/>
                    </a:cubicBezTo>
                    <a:lnTo>
                      <a:pt x="9263" y="4758"/>
                    </a:lnTo>
                    <a:cubicBezTo>
                      <a:pt x="9452" y="4758"/>
                      <a:pt x="9610" y="4915"/>
                      <a:pt x="9610" y="5104"/>
                    </a:cubicBezTo>
                    <a:lnTo>
                      <a:pt x="9610" y="6491"/>
                    </a:lnTo>
                    <a:cubicBezTo>
                      <a:pt x="9610" y="6680"/>
                      <a:pt x="9452" y="6837"/>
                      <a:pt x="9263" y="6837"/>
                    </a:cubicBezTo>
                    <a:lnTo>
                      <a:pt x="8727" y="6837"/>
                    </a:lnTo>
                    <a:cubicBezTo>
                      <a:pt x="8696" y="6963"/>
                      <a:pt x="8664" y="7026"/>
                      <a:pt x="8633" y="7121"/>
                    </a:cubicBezTo>
                    <a:lnTo>
                      <a:pt x="8979" y="7467"/>
                    </a:lnTo>
                    <a:cubicBezTo>
                      <a:pt x="9106" y="7593"/>
                      <a:pt x="9106" y="7814"/>
                      <a:pt x="8979" y="7940"/>
                    </a:cubicBezTo>
                    <a:lnTo>
                      <a:pt x="8003" y="8916"/>
                    </a:lnTo>
                    <a:cubicBezTo>
                      <a:pt x="7940" y="8979"/>
                      <a:pt x="7845" y="9011"/>
                      <a:pt x="7755" y="9011"/>
                    </a:cubicBezTo>
                    <a:cubicBezTo>
                      <a:pt x="7664" y="9011"/>
                      <a:pt x="7578" y="8979"/>
                      <a:pt x="7530" y="8916"/>
                    </a:cubicBezTo>
                    <a:lnTo>
                      <a:pt x="7152" y="8570"/>
                    </a:lnTo>
                    <a:cubicBezTo>
                      <a:pt x="7089" y="8601"/>
                      <a:pt x="6963" y="8664"/>
                      <a:pt x="6900" y="8696"/>
                    </a:cubicBezTo>
                    <a:lnTo>
                      <a:pt x="6900" y="9200"/>
                    </a:lnTo>
                    <a:cubicBezTo>
                      <a:pt x="6900" y="9389"/>
                      <a:pt x="6743" y="9547"/>
                      <a:pt x="6522" y="9547"/>
                    </a:cubicBezTo>
                    <a:lnTo>
                      <a:pt x="5167" y="9547"/>
                    </a:lnTo>
                    <a:cubicBezTo>
                      <a:pt x="4947" y="9547"/>
                      <a:pt x="4789" y="9389"/>
                      <a:pt x="4789" y="9200"/>
                    </a:cubicBezTo>
                    <a:lnTo>
                      <a:pt x="4789" y="8696"/>
                    </a:lnTo>
                    <a:cubicBezTo>
                      <a:pt x="4695" y="8664"/>
                      <a:pt x="4600" y="8601"/>
                      <a:pt x="4537" y="8570"/>
                    </a:cubicBezTo>
                    <a:lnTo>
                      <a:pt x="4159" y="8916"/>
                    </a:lnTo>
                    <a:cubicBezTo>
                      <a:pt x="4112" y="8979"/>
                      <a:pt x="4025" y="9011"/>
                      <a:pt x="3935" y="9011"/>
                    </a:cubicBezTo>
                    <a:cubicBezTo>
                      <a:pt x="3844" y="9011"/>
                      <a:pt x="3750" y="8979"/>
                      <a:pt x="3687" y="8916"/>
                    </a:cubicBezTo>
                    <a:lnTo>
                      <a:pt x="2710" y="7940"/>
                    </a:lnTo>
                    <a:cubicBezTo>
                      <a:pt x="2584" y="7814"/>
                      <a:pt x="2584" y="7593"/>
                      <a:pt x="2710" y="7467"/>
                    </a:cubicBezTo>
                    <a:lnTo>
                      <a:pt x="3057" y="7121"/>
                    </a:lnTo>
                    <a:cubicBezTo>
                      <a:pt x="3025" y="7026"/>
                      <a:pt x="2994" y="6932"/>
                      <a:pt x="2962" y="6837"/>
                    </a:cubicBezTo>
                    <a:lnTo>
                      <a:pt x="2426" y="6837"/>
                    </a:lnTo>
                    <a:cubicBezTo>
                      <a:pt x="2237" y="6837"/>
                      <a:pt x="2080" y="6680"/>
                      <a:pt x="2080" y="6491"/>
                    </a:cubicBezTo>
                    <a:lnTo>
                      <a:pt x="2080" y="5104"/>
                    </a:lnTo>
                    <a:cubicBezTo>
                      <a:pt x="2080" y="4915"/>
                      <a:pt x="2237" y="4758"/>
                      <a:pt x="2426" y="4758"/>
                    </a:cubicBezTo>
                    <a:lnTo>
                      <a:pt x="2962" y="4758"/>
                    </a:lnTo>
                    <a:cubicBezTo>
                      <a:pt x="2994" y="4632"/>
                      <a:pt x="3025" y="4569"/>
                      <a:pt x="3057" y="4474"/>
                    </a:cubicBezTo>
                    <a:lnTo>
                      <a:pt x="2710" y="4128"/>
                    </a:lnTo>
                    <a:cubicBezTo>
                      <a:pt x="2584" y="4002"/>
                      <a:pt x="2584" y="3781"/>
                      <a:pt x="2710" y="3655"/>
                    </a:cubicBezTo>
                    <a:lnTo>
                      <a:pt x="3687" y="2678"/>
                    </a:lnTo>
                    <a:cubicBezTo>
                      <a:pt x="3750" y="2615"/>
                      <a:pt x="3844" y="2584"/>
                      <a:pt x="3935" y="2584"/>
                    </a:cubicBezTo>
                    <a:cubicBezTo>
                      <a:pt x="4025" y="2584"/>
                      <a:pt x="4112" y="2615"/>
                      <a:pt x="4159" y="2678"/>
                    </a:cubicBezTo>
                    <a:lnTo>
                      <a:pt x="4537" y="3025"/>
                    </a:lnTo>
                    <a:cubicBezTo>
                      <a:pt x="4600" y="2994"/>
                      <a:pt x="4726" y="2962"/>
                      <a:pt x="4789" y="2899"/>
                    </a:cubicBezTo>
                    <a:lnTo>
                      <a:pt x="4789" y="2395"/>
                    </a:lnTo>
                    <a:cubicBezTo>
                      <a:pt x="4789" y="2206"/>
                      <a:pt x="4947" y="2048"/>
                      <a:pt x="5167" y="2048"/>
                    </a:cubicBezTo>
                    <a:close/>
                    <a:moveTo>
                      <a:pt x="5829" y="1"/>
                    </a:moveTo>
                    <a:cubicBezTo>
                      <a:pt x="2647" y="1"/>
                      <a:pt x="1" y="2647"/>
                      <a:pt x="1" y="5829"/>
                    </a:cubicBezTo>
                    <a:cubicBezTo>
                      <a:pt x="1" y="6837"/>
                      <a:pt x="284" y="7877"/>
                      <a:pt x="820" y="8790"/>
                    </a:cubicBezTo>
                    <a:lnTo>
                      <a:pt x="32" y="11185"/>
                    </a:lnTo>
                    <a:cubicBezTo>
                      <a:pt x="1" y="11311"/>
                      <a:pt x="32" y="11468"/>
                      <a:pt x="127" y="11531"/>
                    </a:cubicBezTo>
                    <a:cubicBezTo>
                      <a:pt x="174" y="11602"/>
                      <a:pt x="274" y="11638"/>
                      <a:pt x="375" y="11638"/>
                    </a:cubicBezTo>
                    <a:cubicBezTo>
                      <a:pt x="408" y="11638"/>
                      <a:pt x="442" y="11634"/>
                      <a:pt x="473" y="11626"/>
                    </a:cubicBezTo>
                    <a:lnTo>
                      <a:pt x="2868" y="10838"/>
                    </a:lnTo>
                    <a:cubicBezTo>
                      <a:pt x="3781" y="11374"/>
                      <a:pt x="4789" y="11657"/>
                      <a:pt x="5829" y="11657"/>
                    </a:cubicBezTo>
                    <a:cubicBezTo>
                      <a:pt x="9011" y="11657"/>
                      <a:pt x="11657" y="9011"/>
                      <a:pt x="11657" y="5829"/>
                    </a:cubicBezTo>
                    <a:cubicBezTo>
                      <a:pt x="11657" y="2584"/>
                      <a:pt x="9011" y="1"/>
                      <a:pt x="58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658;p28">
                <a:extLst>
                  <a:ext uri="{FF2B5EF4-FFF2-40B4-BE49-F238E27FC236}">
                    <a16:creationId xmlns:a16="http://schemas.microsoft.com/office/drawing/2014/main" id="{9D897C6B-A2A5-B33D-CBA4-9C6DE752BF1B}"/>
                  </a:ext>
                </a:extLst>
              </p:cNvPr>
              <p:cNvSpPr/>
              <p:nvPr/>
            </p:nvSpPr>
            <p:spPr>
              <a:xfrm>
                <a:off x="-34644175" y="3680950"/>
                <a:ext cx="51225" cy="51225"/>
              </a:xfrm>
              <a:custGeom>
                <a:avLst/>
                <a:gdLst/>
                <a:ahLst/>
                <a:cxnLst/>
                <a:rect l="l" t="t" r="r" b="b"/>
                <a:pathLst>
                  <a:path w="2049" h="2049" extrusionOk="0">
                    <a:moveTo>
                      <a:pt x="1040" y="0"/>
                    </a:moveTo>
                    <a:cubicBezTo>
                      <a:pt x="473" y="0"/>
                      <a:pt x="0" y="473"/>
                      <a:pt x="0" y="1040"/>
                    </a:cubicBezTo>
                    <a:cubicBezTo>
                      <a:pt x="0" y="1576"/>
                      <a:pt x="473" y="2048"/>
                      <a:pt x="1040" y="2048"/>
                    </a:cubicBezTo>
                    <a:cubicBezTo>
                      <a:pt x="1576" y="2048"/>
                      <a:pt x="2048" y="1576"/>
                      <a:pt x="2048" y="1040"/>
                    </a:cubicBezTo>
                    <a:cubicBezTo>
                      <a:pt x="2048" y="441"/>
                      <a:pt x="1576" y="0"/>
                      <a:pt x="10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71" name="Google Shape;654;p28">
              <a:extLst>
                <a:ext uri="{FF2B5EF4-FFF2-40B4-BE49-F238E27FC236}">
                  <a16:creationId xmlns:a16="http://schemas.microsoft.com/office/drawing/2014/main" id="{4A06011B-A4C1-3C68-FBF2-C89FA237B125}"/>
                </a:ext>
              </a:extLst>
            </p:cNvPr>
            <p:cNvSpPr/>
            <p:nvPr/>
          </p:nvSpPr>
          <p:spPr>
            <a:xfrm>
              <a:off x="3841612" y="2481081"/>
              <a:ext cx="1715918" cy="511166"/>
            </a:xfrm>
            <a:prstGeom prst="rect">
              <a:avLst/>
            </a:prstGeom>
            <a:solidFill>
              <a:srgbClr val="00B05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Годовой бюджет</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3" name="Google Shape;654;p28">
              <a:extLst>
                <a:ext uri="{FF2B5EF4-FFF2-40B4-BE49-F238E27FC236}">
                  <a16:creationId xmlns:a16="http://schemas.microsoft.com/office/drawing/2014/main" id="{C40A458E-43BB-E971-0DDE-D4647700E000}"/>
                </a:ext>
              </a:extLst>
            </p:cNvPr>
            <p:cNvSpPr/>
            <p:nvPr/>
          </p:nvSpPr>
          <p:spPr>
            <a:xfrm>
              <a:off x="5603548" y="2481081"/>
              <a:ext cx="1214118" cy="511166"/>
            </a:xfrm>
            <a:prstGeom prst="rect">
              <a:avLst/>
            </a:prstGeom>
            <a:solidFill>
              <a:srgbClr val="00B05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4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Налоговая политика</a:t>
              </a:r>
              <a:endParaRPr kumimoji="0" sz="1400" b="0" i="0" u="none" strike="noStrike" kern="1200" cap="none" spc="0" normalizeH="0" baseline="0" noProof="0" dirty="0">
                <a:ln>
                  <a:noFill/>
                </a:ln>
                <a:solidFill>
                  <a:prstClr val="white"/>
                </a:solidFill>
                <a:effectLst/>
                <a:uLnTx/>
                <a:uFillTx/>
                <a:latin typeface="Calibri" panose="020F0502020204030204"/>
              </a:endParaRPr>
            </a:p>
          </p:txBody>
        </p:sp>
      </p:grpSp>
      <p:grpSp>
        <p:nvGrpSpPr>
          <p:cNvPr id="2082" name="Group 2081">
            <a:extLst>
              <a:ext uri="{FF2B5EF4-FFF2-40B4-BE49-F238E27FC236}">
                <a16:creationId xmlns:a16="http://schemas.microsoft.com/office/drawing/2014/main" id="{ACF6DFFA-B26A-7A3C-3360-994B0EBCD69B}"/>
              </a:ext>
            </a:extLst>
          </p:cNvPr>
          <p:cNvGrpSpPr/>
          <p:nvPr/>
        </p:nvGrpSpPr>
        <p:grpSpPr>
          <a:xfrm>
            <a:off x="1580929" y="3185478"/>
            <a:ext cx="6552430" cy="1070392"/>
            <a:chOff x="1352323" y="3185478"/>
            <a:chExt cx="6552430" cy="1070392"/>
          </a:xfrm>
        </p:grpSpPr>
        <p:grpSp>
          <p:nvGrpSpPr>
            <p:cNvPr id="19" name="Google Shape;638;p28">
              <a:extLst>
                <a:ext uri="{FF2B5EF4-FFF2-40B4-BE49-F238E27FC236}">
                  <a16:creationId xmlns:a16="http://schemas.microsoft.com/office/drawing/2014/main" id="{147664FD-18A7-B418-6733-D30E34940FF3}"/>
                </a:ext>
              </a:extLst>
            </p:cNvPr>
            <p:cNvGrpSpPr/>
            <p:nvPr/>
          </p:nvGrpSpPr>
          <p:grpSpPr>
            <a:xfrm>
              <a:off x="1352323" y="3185478"/>
              <a:ext cx="6552430" cy="1070392"/>
              <a:chOff x="1278288" y="2622125"/>
              <a:chExt cx="4426919" cy="810050"/>
            </a:xfrm>
          </p:grpSpPr>
          <p:sp>
            <p:nvSpPr>
              <p:cNvPr id="20" name="Google Shape;639;p28">
                <a:extLst>
                  <a:ext uri="{FF2B5EF4-FFF2-40B4-BE49-F238E27FC236}">
                    <a16:creationId xmlns:a16="http://schemas.microsoft.com/office/drawing/2014/main" id="{43E28BC1-D5F9-3B0F-D400-155A82307030}"/>
                  </a:ext>
                </a:extLst>
              </p:cNvPr>
              <p:cNvSpPr/>
              <p:nvPr/>
            </p:nvSpPr>
            <p:spPr>
              <a:xfrm>
                <a:off x="1278288" y="2622125"/>
                <a:ext cx="839100" cy="698525"/>
              </a:xfrm>
              <a:custGeom>
                <a:avLst/>
                <a:gdLst/>
                <a:ahLst/>
                <a:cxnLst/>
                <a:rect l="l" t="t" r="r" b="b"/>
                <a:pathLst>
                  <a:path w="33564" h="27941" extrusionOk="0">
                    <a:moveTo>
                      <a:pt x="6111" y="1"/>
                    </a:moveTo>
                    <a:cubicBezTo>
                      <a:pt x="3455" y="1"/>
                      <a:pt x="0" y="300"/>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18"/>
                      <a:pt x="33564" y="11677"/>
                    </a:cubicBezTo>
                    <a:cubicBezTo>
                      <a:pt x="33564" y="5236"/>
                      <a:pt x="28337" y="9"/>
                      <a:pt x="21896" y="9"/>
                    </a:cubicBezTo>
                    <a:lnTo>
                      <a:pt x="7323" y="9"/>
                    </a:lnTo>
                    <a:cubicBezTo>
                      <a:pt x="6952" y="9"/>
                      <a:pt x="6542" y="1"/>
                      <a:pt x="61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1" name="Google Shape;640;p28">
                <a:extLst>
                  <a:ext uri="{FF2B5EF4-FFF2-40B4-BE49-F238E27FC236}">
                    <a16:creationId xmlns:a16="http://schemas.microsoft.com/office/drawing/2014/main" id="{A6A22225-4046-13BE-62B4-113713D002F8}"/>
                  </a:ext>
                </a:extLst>
              </p:cNvPr>
              <p:cNvSpPr/>
              <p:nvPr/>
            </p:nvSpPr>
            <p:spPr>
              <a:xfrm>
                <a:off x="1278299" y="2733350"/>
                <a:ext cx="4426908" cy="698825"/>
              </a:xfrm>
              <a:custGeom>
                <a:avLst/>
                <a:gdLst/>
                <a:ahLst/>
                <a:cxnLst/>
                <a:rect l="l" t="t" r="r" b="b"/>
                <a:pathLst>
                  <a:path w="116265" h="27953" extrusionOk="0">
                    <a:moveTo>
                      <a:pt x="0" y="1"/>
                    </a:moveTo>
                    <a:lnTo>
                      <a:pt x="0" y="21742"/>
                    </a:lnTo>
                    <a:lnTo>
                      <a:pt x="0" y="23349"/>
                    </a:lnTo>
                    <a:cubicBezTo>
                      <a:pt x="0" y="27653"/>
                      <a:pt x="3457" y="27953"/>
                      <a:pt x="6114" y="27953"/>
                    </a:cubicBezTo>
                    <a:cubicBezTo>
                      <a:pt x="6544" y="27953"/>
                      <a:pt x="6953" y="27945"/>
                      <a:pt x="7323" y="27945"/>
                    </a:cubicBezTo>
                    <a:lnTo>
                      <a:pt x="104597" y="27945"/>
                    </a:lnTo>
                    <a:cubicBezTo>
                      <a:pt x="111038" y="27945"/>
                      <a:pt x="116265" y="22730"/>
                      <a:pt x="116265" y="16277"/>
                    </a:cubicBezTo>
                    <a:cubicBezTo>
                      <a:pt x="116265" y="9835"/>
                      <a:pt x="111038" y="4608"/>
                      <a:pt x="104597" y="4608"/>
                    </a:cubicBezTo>
                    <a:lnTo>
                      <a:pt x="7323" y="4608"/>
                    </a:lnTo>
                    <a:lnTo>
                      <a:pt x="7323" y="4597"/>
                    </a:lnTo>
                    <a:cubicBezTo>
                      <a:pt x="6961" y="4597"/>
                      <a:pt x="6563" y="4604"/>
                      <a:pt x="6144" y="4604"/>
                    </a:cubicBezTo>
                    <a:cubicBezTo>
                      <a:pt x="3484" y="4604"/>
                      <a:pt x="0" y="4311"/>
                      <a:pt x="0" y="1"/>
                    </a:cubicBezTo>
                    <a:close/>
                  </a:path>
                </a:pathLst>
              </a:custGeom>
              <a:solidFill>
                <a:srgbClr val="EC3A3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2" name="Google Shape;641;p28">
                <a:extLst>
                  <a:ext uri="{FF2B5EF4-FFF2-40B4-BE49-F238E27FC236}">
                    <a16:creationId xmlns:a16="http://schemas.microsoft.com/office/drawing/2014/main" id="{C1ACC098-0AE5-0845-D60B-933AFF70628F}"/>
                  </a:ext>
                </a:extLst>
              </p:cNvPr>
              <p:cNvSpPr/>
              <p:nvPr/>
            </p:nvSpPr>
            <p:spPr>
              <a:xfrm>
                <a:off x="1278288" y="2771750"/>
                <a:ext cx="863225" cy="583725"/>
              </a:xfrm>
              <a:custGeom>
                <a:avLst/>
                <a:gdLst/>
                <a:ahLst/>
                <a:cxnLst/>
                <a:rect l="l" t="t" r="r" b="b"/>
                <a:pathLst>
                  <a:path w="34529" h="23349" extrusionOk="0">
                    <a:moveTo>
                      <a:pt x="179" y="1"/>
                    </a:moveTo>
                    <a:cubicBezTo>
                      <a:pt x="60" y="441"/>
                      <a:pt x="0" y="929"/>
                      <a:pt x="0" y="1501"/>
                    </a:cubicBezTo>
                    <a:lnTo>
                      <a:pt x="0" y="3120"/>
                    </a:lnTo>
                    <a:lnTo>
                      <a:pt x="0" y="20206"/>
                    </a:lnTo>
                    <a:lnTo>
                      <a:pt x="0" y="21813"/>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85"/>
                    </a:cubicBezTo>
                    <a:cubicBezTo>
                      <a:pt x="34528" y="6597"/>
                      <a:pt x="34016" y="4716"/>
                      <a:pt x="33112" y="3072"/>
                    </a:cubicBezTo>
                    <a:lnTo>
                      <a:pt x="7323" y="3072"/>
                    </a:lnTo>
                    <a:lnTo>
                      <a:pt x="7323" y="3061"/>
                    </a:lnTo>
                    <a:cubicBezTo>
                      <a:pt x="6959" y="3061"/>
                      <a:pt x="6557" y="3068"/>
                      <a:pt x="6134" y="3068"/>
                    </a:cubicBezTo>
                    <a:cubicBezTo>
                      <a:pt x="3834" y="3068"/>
                      <a:pt x="923" y="2847"/>
                      <a:pt x="179" y="1"/>
                    </a:cubicBezTo>
                    <a:close/>
                  </a:path>
                </a:pathLst>
              </a:custGeom>
              <a:solidFill>
                <a:srgbClr val="C11019"/>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3" name="Google Shape;642;p28">
                <a:extLst>
                  <a:ext uri="{FF2B5EF4-FFF2-40B4-BE49-F238E27FC236}">
                    <a16:creationId xmlns:a16="http://schemas.microsoft.com/office/drawing/2014/main" id="{7D886539-538A-6BA1-CC07-886C25576CA6}"/>
                  </a:ext>
                </a:extLst>
              </p:cNvPr>
              <p:cNvSpPr/>
              <p:nvPr/>
            </p:nvSpPr>
            <p:spPr>
              <a:xfrm>
                <a:off x="1278288" y="2634050"/>
                <a:ext cx="839100" cy="698800"/>
              </a:xfrm>
              <a:custGeom>
                <a:avLst/>
                <a:gdLst/>
                <a:ahLst/>
                <a:cxnLst/>
                <a:rect l="l" t="t" r="r" b="b"/>
                <a:pathLst>
                  <a:path w="33564" h="27952" extrusionOk="0">
                    <a:moveTo>
                      <a:pt x="6114" y="0"/>
                    </a:moveTo>
                    <a:cubicBezTo>
                      <a:pt x="3457" y="0"/>
                      <a:pt x="0" y="300"/>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53" y="8"/>
                      <a:pt x="6544" y="0"/>
                      <a:pt x="6114" y="0"/>
                    </a:cubicBezTo>
                    <a:close/>
                  </a:path>
                </a:pathLst>
              </a:custGeom>
              <a:solidFill>
                <a:srgbClr val="869FB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6" name="Google Shape;644;p28">
                <a:extLst>
                  <a:ext uri="{FF2B5EF4-FFF2-40B4-BE49-F238E27FC236}">
                    <a16:creationId xmlns:a16="http://schemas.microsoft.com/office/drawing/2014/main" id="{76E86236-1EC3-D991-6849-23E2BA7595F7}"/>
                  </a:ext>
                </a:extLst>
              </p:cNvPr>
              <p:cNvSpPr/>
              <p:nvPr/>
            </p:nvSpPr>
            <p:spPr>
              <a:xfrm>
                <a:off x="2051938" y="2977779"/>
                <a:ext cx="1236000" cy="271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Исполнение бюджета</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8" name="Google Shape;645;p28">
                <a:extLst>
                  <a:ext uri="{FF2B5EF4-FFF2-40B4-BE49-F238E27FC236}">
                    <a16:creationId xmlns:a16="http://schemas.microsoft.com/office/drawing/2014/main" id="{E1648121-DE56-98E2-ABAF-D20031961085}"/>
                  </a:ext>
                </a:extLst>
              </p:cNvPr>
              <p:cNvGrpSpPr/>
              <p:nvPr/>
            </p:nvGrpSpPr>
            <p:grpSpPr>
              <a:xfrm>
                <a:off x="1506939" y="2731854"/>
                <a:ext cx="357468" cy="356497"/>
                <a:chOff x="-31455100" y="3909350"/>
                <a:chExt cx="294600" cy="293800"/>
              </a:xfrm>
            </p:grpSpPr>
            <p:sp>
              <p:nvSpPr>
                <p:cNvPr id="29" name="Google Shape;646;p28">
                  <a:extLst>
                    <a:ext uri="{FF2B5EF4-FFF2-40B4-BE49-F238E27FC236}">
                      <a16:creationId xmlns:a16="http://schemas.microsoft.com/office/drawing/2014/main" id="{50F74E17-5824-EAE1-BC67-76DC1A8EA55A}"/>
                    </a:ext>
                  </a:extLst>
                </p:cNvPr>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647;p28">
                  <a:extLst>
                    <a:ext uri="{FF2B5EF4-FFF2-40B4-BE49-F238E27FC236}">
                      <a16:creationId xmlns:a16="http://schemas.microsoft.com/office/drawing/2014/main" id="{602B670C-7F70-ED73-FB5B-2FE39F6C882D}"/>
                    </a:ext>
                  </a:extLst>
                </p:cNvPr>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074" name="Google Shape;644;p28">
              <a:extLst>
                <a:ext uri="{FF2B5EF4-FFF2-40B4-BE49-F238E27FC236}">
                  <a16:creationId xmlns:a16="http://schemas.microsoft.com/office/drawing/2014/main" id="{EF1A7262-4161-B32C-0845-267265F7983F}"/>
                </a:ext>
              </a:extLst>
            </p:cNvPr>
            <p:cNvSpPr/>
            <p:nvPr/>
          </p:nvSpPr>
          <p:spPr>
            <a:xfrm>
              <a:off x="4747316" y="3627608"/>
              <a:ext cx="1053060" cy="538648"/>
            </a:xfrm>
            <a:prstGeom prst="rect">
              <a:avLst/>
            </a:prstGeom>
            <a:solidFill>
              <a:srgbClr val="C000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4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Контроль</a:t>
              </a:r>
              <a:endParaRPr kumimoji="0" sz="1400" b="0" i="0" u="none" strike="noStrike" kern="1200" cap="none" spc="0" normalizeH="0" baseline="0" noProof="0" dirty="0">
                <a:ln>
                  <a:noFill/>
                </a:ln>
                <a:solidFill>
                  <a:prstClr val="white"/>
                </a:solidFill>
                <a:effectLst/>
                <a:uLnTx/>
                <a:uFillTx/>
                <a:latin typeface="Calibri" panose="020F0502020204030204"/>
              </a:endParaRPr>
            </a:p>
          </p:txBody>
        </p:sp>
        <p:sp>
          <p:nvSpPr>
            <p:cNvPr id="2076" name="Google Shape;644;p28">
              <a:extLst>
                <a:ext uri="{FF2B5EF4-FFF2-40B4-BE49-F238E27FC236}">
                  <a16:creationId xmlns:a16="http://schemas.microsoft.com/office/drawing/2014/main" id="{43D44B83-4260-3796-3D32-98408B757CEE}"/>
                </a:ext>
              </a:extLst>
            </p:cNvPr>
            <p:cNvSpPr/>
            <p:nvPr/>
          </p:nvSpPr>
          <p:spPr>
            <a:xfrm>
              <a:off x="5923685" y="3627608"/>
              <a:ext cx="1422105" cy="538648"/>
            </a:xfrm>
            <a:prstGeom prst="rect">
              <a:avLst/>
            </a:prstGeom>
            <a:solidFill>
              <a:srgbClr val="C000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4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Управление ликвидностью</a:t>
              </a:r>
              <a:endParaRPr kumimoji="0" sz="1400" b="0" i="0" u="none" strike="noStrike" kern="1200" cap="none" spc="0" normalizeH="0" baseline="0" noProof="0" dirty="0">
                <a:ln>
                  <a:noFill/>
                </a:ln>
                <a:solidFill>
                  <a:prstClr val="white"/>
                </a:solidFill>
                <a:effectLst/>
                <a:uLnTx/>
                <a:uFillTx/>
                <a:latin typeface="Calibri" panose="020F0502020204030204"/>
              </a:endParaRPr>
            </a:p>
          </p:txBody>
        </p:sp>
      </p:grpSp>
      <p:sp>
        <p:nvSpPr>
          <p:cNvPr id="2079" name="Google Shape;633;p28">
            <a:extLst>
              <a:ext uri="{FF2B5EF4-FFF2-40B4-BE49-F238E27FC236}">
                <a16:creationId xmlns:a16="http://schemas.microsoft.com/office/drawing/2014/main" id="{8E460773-BE3B-97C2-1B43-0356B968F756}"/>
              </a:ext>
            </a:extLst>
          </p:cNvPr>
          <p:cNvSpPr/>
          <p:nvPr/>
        </p:nvSpPr>
        <p:spPr>
          <a:xfrm>
            <a:off x="5596619" y="4805438"/>
            <a:ext cx="2470518" cy="358361"/>
          </a:xfrm>
          <a:prstGeom prst="rect">
            <a:avLst/>
          </a:prstGeom>
          <a:solidFill>
            <a:schemeClr val="accent4">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Стандарты бухучета</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80" name="Google Shape;633;p28">
            <a:extLst>
              <a:ext uri="{FF2B5EF4-FFF2-40B4-BE49-F238E27FC236}">
                <a16:creationId xmlns:a16="http://schemas.microsoft.com/office/drawing/2014/main" id="{02D4AFF3-F3A4-F96F-82DC-2625888A1194}"/>
              </a:ext>
            </a:extLst>
          </p:cNvPr>
          <p:cNvSpPr/>
          <p:nvPr/>
        </p:nvSpPr>
        <p:spPr>
          <a:xfrm>
            <a:off x="5471222" y="5859733"/>
            <a:ext cx="1575050" cy="480654"/>
          </a:xfrm>
          <a:prstGeom prst="rect">
            <a:avLst/>
          </a:prstGeom>
          <a:solidFill>
            <a:srgbClr val="0C9BB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Высший орган аудита</a:t>
            </a:r>
            <a:endPar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endParaRPr>
          </a:p>
        </p:txBody>
      </p:sp>
      <p:sp>
        <p:nvSpPr>
          <p:cNvPr id="2081" name="Google Shape;633;p28">
            <a:extLst>
              <a:ext uri="{FF2B5EF4-FFF2-40B4-BE49-F238E27FC236}">
                <a16:creationId xmlns:a16="http://schemas.microsoft.com/office/drawing/2014/main" id="{F9865938-6E28-8C7E-B57A-9D76A63D24C6}"/>
              </a:ext>
            </a:extLst>
          </p:cNvPr>
          <p:cNvSpPr/>
          <p:nvPr/>
        </p:nvSpPr>
        <p:spPr>
          <a:xfrm>
            <a:off x="7172826" y="5843081"/>
            <a:ext cx="1311705" cy="513958"/>
          </a:xfrm>
          <a:prstGeom prst="rect">
            <a:avLst/>
          </a:prstGeom>
          <a:solidFill>
            <a:srgbClr val="0C9BB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4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Бюджетный совет</a:t>
            </a:r>
            <a:endParaRPr kumimoji="0" sz="1400" b="0" i="0" u="none" strike="noStrike" kern="1200" cap="none" spc="0" normalizeH="0" baseline="0" noProof="0" dirty="0">
              <a:ln>
                <a:noFill/>
              </a:ln>
              <a:solidFill>
                <a:prstClr val="white"/>
              </a:solidFill>
              <a:effectLst/>
              <a:uLnTx/>
              <a:uFillTx/>
              <a:latin typeface="Calibri" panose="020F0502020204030204"/>
            </a:endParaRPr>
          </a:p>
        </p:txBody>
      </p:sp>
      <p:sp>
        <p:nvSpPr>
          <p:cNvPr id="2084" name="TextBox 2083">
            <a:extLst>
              <a:ext uri="{FF2B5EF4-FFF2-40B4-BE49-F238E27FC236}">
                <a16:creationId xmlns:a16="http://schemas.microsoft.com/office/drawing/2014/main" id="{1860AD6E-7EF6-E498-3153-E783B2E938D0}"/>
              </a:ext>
            </a:extLst>
          </p:cNvPr>
          <p:cNvSpPr txBox="1"/>
          <p:nvPr/>
        </p:nvSpPr>
        <p:spPr>
          <a:xfrm>
            <a:off x="7599117" y="1759427"/>
            <a:ext cx="1453411"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Среднесрочный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подход</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85" name="TextBox 2084">
            <a:extLst>
              <a:ext uri="{FF2B5EF4-FFF2-40B4-BE49-F238E27FC236}">
                <a16:creationId xmlns:a16="http://schemas.microsoft.com/office/drawing/2014/main" id="{642269FB-9407-06CB-975C-8C8A1D9D4DCB}"/>
              </a:ext>
            </a:extLst>
          </p:cNvPr>
          <p:cNvSpPr txBox="1"/>
          <p:nvPr/>
        </p:nvSpPr>
        <p:spPr>
          <a:xfrm>
            <a:off x="488916" y="5184430"/>
            <a:ext cx="181667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Консолидированная</a:t>
            </a:r>
            <a:r>
              <a:rPr kumimoji="0" lang="ru-RU" sz="1400" b="0" i="0" u="none" strike="noStrike" kern="1200" cap="none" spc="0" normalizeH="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noProof="0" dirty="0">
                <a:ln>
                  <a:noFill/>
                </a:ln>
                <a:solidFill>
                  <a:prstClr val="black"/>
                </a:solidFill>
                <a:effectLst/>
                <a:uLnTx/>
                <a:uFillTx/>
                <a:latin typeface="Calibri" panose="020F0502020204030204"/>
                <a:ea typeface="+mn-ea"/>
                <a:cs typeface="+mn-cs"/>
              </a:rPr>
              <a:t>отчетность</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96" name="TextBox 2095">
            <a:extLst>
              <a:ext uri="{FF2B5EF4-FFF2-40B4-BE49-F238E27FC236}">
                <a16:creationId xmlns:a16="http://schemas.microsoft.com/office/drawing/2014/main" id="{D0CDABBA-DFBF-FC9A-7E7E-6BEB7BE283C8}"/>
              </a:ext>
            </a:extLst>
          </p:cNvPr>
          <p:cNvSpPr txBox="1"/>
          <p:nvPr/>
        </p:nvSpPr>
        <p:spPr>
          <a:xfrm>
            <a:off x="-1440848" y="6110818"/>
            <a:ext cx="1160894"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Source: IMF, 2018.</a:t>
            </a:r>
          </a:p>
        </p:txBody>
      </p:sp>
      <p:grpSp>
        <p:nvGrpSpPr>
          <p:cNvPr id="16" name="Group 15">
            <a:extLst>
              <a:ext uri="{FF2B5EF4-FFF2-40B4-BE49-F238E27FC236}">
                <a16:creationId xmlns:a16="http://schemas.microsoft.com/office/drawing/2014/main" id="{B452C92A-6196-394B-B2FB-366DA49234C7}"/>
              </a:ext>
            </a:extLst>
          </p:cNvPr>
          <p:cNvGrpSpPr/>
          <p:nvPr/>
        </p:nvGrpSpPr>
        <p:grpSpPr>
          <a:xfrm>
            <a:off x="6643052" y="3875433"/>
            <a:ext cx="1996166" cy="503656"/>
            <a:chOff x="6096000" y="3933891"/>
            <a:chExt cx="2529652" cy="389072"/>
          </a:xfrm>
        </p:grpSpPr>
        <p:cxnSp>
          <p:nvCxnSpPr>
            <p:cNvPr id="2090" name="Elbow Connector 2089">
              <a:extLst>
                <a:ext uri="{FF2B5EF4-FFF2-40B4-BE49-F238E27FC236}">
                  <a16:creationId xmlns:a16="http://schemas.microsoft.com/office/drawing/2014/main" id="{54C83DF1-D059-C29F-BA2A-C696D8A11E59}"/>
                </a:ext>
              </a:extLst>
            </p:cNvPr>
            <p:cNvCxnSpPr>
              <a:cxnSpLocks/>
            </p:cNvCxnSpPr>
            <p:nvPr/>
          </p:nvCxnSpPr>
          <p:spPr>
            <a:xfrm flipV="1">
              <a:off x="6096000" y="3933891"/>
              <a:ext cx="2529652" cy="384310"/>
            </a:xfrm>
            <a:prstGeom prst="bentConnector3">
              <a:avLst>
                <a:gd name="adj1" fmla="val 86147"/>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DB37F97-8CED-9376-BEC8-AB9F660CCA5D}"/>
                </a:ext>
              </a:extLst>
            </p:cNvPr>
            <p:cNvCxnSpPr>
              <a:cxnSpLocks/>
            </p:cNvCxnSpPr>
            <p:nvPr/>
          </p:nvCxnSpPr>
          <p:spPr>
            <a:xfrm>
              <a:off x="6096000" y="4234147"/>
              <a:ext cx="0" cy="88816"/>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 name="Right Brace 17">
            <a:extLst>
              <a:ext uri="{FF2B5EF4-FFF2-40B4-BE49-F238E27FC236}">
                <a16:creationId xmlns:a16="http://schemas.microsoft.com/office/drawing/2014/main" id="{A7B5583C-D4C4-CA64-6DB4-9E29F95B0DD6}"/>
              </a:ext>
            </a:extLst>
          </p:cNvPr>
          <p:cNvSpPr/>
          <p:nvPr/>
        </p:nvSpPr>
        <p:spPr>
          <a:xfrm>
            <a:off x="10143551" y="910149"/>
            <a:ext cx="450012" cy="5665139"/>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Tree>
    <p:extLst>
      <p:ext uri="{BB962C8B-B14F-4D97-AF65-F5344CB8AC3E}">
        <p14:creationId xmlns:p14="http://schemas.microsoft.com/office/powerpoint/2010/main" val="259554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DD70-70E8-4470-84C9-B2190CE36DB5}"/>
              </a:ext>
            </a:extLst>
          </p:cNvPr>
          <p:cNvSpPr>
            <a:spLocks noGrp="1"/>
          </p:cNvSpPr>
          <p:nvPr>
            <p:ph type="title"/>
          </p:nvPr>
        </p:nvSpPr>
        <p:spPr/>
        <p:txBody>
          <a:bodyPr/>
          <a:lstStyle/>
          <a:p>
            <a:r>
              <a:rPr lang="ru-RU" sz="2400" b="1" dirty="0">
                <a:latin typeface="Tahoma" panose="020B0604030504040204" pitchFamily="34" charset="0"/>
                <a:ea typeface="Tahoma" panose="020B0604030504040204" pitchFamily="34" charset="0"/>
                <a:cs typeface="Tahoma" panose="020B0604030504040204" pitchFamily="34" charset="0"/>
              </a:rPr>
              <a:t>ВНЕДРЕНИЕ УПРАВЛЕНИЯ РИСКОМ В ПРАКТИКУ УПРАВЛЕНИЯ ГОСУДАРСТВЕННЫМИ ФИНАНСАМИ</a:t>
            </a:r>
            <a:endParaRPr lang="en-ID" sz="2400" dirty="0"/>
          </a:p>
        </p:txBody>
      </p:sp>
      <p:sp>
        <p:nvSpPr>
          <p:cNvPr id="3" name="Slide Number Placeholder 2">
            <a:extLst>
              <a:ext uri="{FF2B5EF4-FFF2-40B4-BE49-F238E27FC236}">
                <a16:creationId xmlns:a16="http://schemas.microsoft.com/office/drawing/2014/main" id="{88D7E441-6996-4683-AFA1-AD216C1D3EA2}"/>
              </a:ext>
            </a:extLst>
          </p:cNvPr>
          <p:cNvSpPr>
            <a:spLocks noGrp="1"/>
          </p:cNvSpPr>
          <p:nvPr>
            <p:ph type="sldNum" sz="quarter" idx="12"/>
          </p:nvPr>
        </p:nvSpPr>
        <p:spPr/>
        <p:txBody>
          <a:bodyPr/>
          <a:lstStyle/>
          <a:p>
            <a:fld id="{C67A9826-C85A-43BB-9A4D-2C608D6018A0}" type="slidenum">
              <a:rPr lang="en-US" b="1" smtClean="0"/>
              <a:pPr/>
              <a:t>3</a:t>
            </a:fld>
            <a:endParaRPr lang="en-US" b="1"/>
          </a:p>
        </p:txBody>
      </p:sp>
      <p:sp>
        <p:nvSpPr>
          <p:cNvPr id="4" name="object 18">
            <a:extLst>
              <a:ext uri="{FF2B5EF4-FFF2-40B4-BE49-F238E27FC236}">
                <a16:creationId xmlns:a16="http://schemas.microsoft.com/office/drawing/2014/main" id="{550B9BFE-A25F-4E71-997D-32C0B7E603B2}"/>
              </a:ext>
            </a:extLst>
          </p:cNvPr>
          <p:cNvSpPr txBox="1">
            <a:spLocks/>
          </p:cNvSpPr>
          <p:nvPr/>
        </p:nvSpPr>
        <p:spPr>
          <a:xfrm>
            <a:off x="192504" y="1271421"/>
            <a:ext cx="11557000" cy="4887043"/>
          </a:xfrm>
          <a:prstGeom prst="rect">
            <a:avLst/>
          </a:prstGeom>
        </p:spPr>
        <p:txBody>
          <a:bodyPr vert="horz" wrap="square" lIns="0" tIns="12065"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95"/>
              </a:spcBef>
              <a:buFont typeface="Arial" panose="020B0604020202020204" pitchFamily="34" charset="0"/>
              <a:buNone/>
            </a:pPr>
            <a:r>
              <a:rPr lang="ru-RU" sz="2500" b="1" dirty="0">
                <a:latin typeface="Tahoma" panose="020B0604030504040204" pitchFamily="34" charset="0"/>
                <a:ea typeface="Tahoma" panose="020B0604030504040204" pitchFamily="34" charset="0"/>
                <a:cs typeface="Tahoma" panose="020B0604030504040204" pitchFamily="34" charset="0"/>
              </a:rPr>
              <a:t>Нормативно-правовая база</a:t>
            </a:r>
            <a:endParaRPr lang="en-US" sz="2400" dirty="0"/>
          </a:p>
          <a:p>
            <a:pPr marL="343535" marR="5080">
              <a:lnSpc>
                <a:spcPct val="150000"/>
              </a:lnSpc>
              <a:spcBef>
                <a:spcPts val="265"/>
              </a:spcBef>
            </a:pPr>
            <a:r>
              <a:rPr lang="ru-RU" sz="2400" dirty="0"/>
              <a:t>Распоряжение министра финансов</a:t>
            </a:r>
            <a:r>
              <a:rPr lang="en-US" sz="2400" dirty="0"/>
              <a:t> No. 222/PMK.01/2021 </a:t>
            </a:r>
            <a:r>
              <a:rPr lang="ru-RU" sz="2400" dirty="0"/>
              <a:t>об управлении рисками в практике управления государственными финансами</a:t>
            </a:r>
            <a:endParaRPr lang="en-US" sz="2400" dirty="0"/>
          </a:p>
          <a:p>
            <a:pPr marL="343535" marR="5080">
              <a:lnSpc>
                <a:spcPct val="150000"/>
              </a:lnSpc>
              <a:spcBef>
                <a:spcPts val="265"/>
              </a:spcBef>
            </a:pPr>
            <a:r>
              <a:rPr lang="ru-RU" sz="2400" dirty="0"/>
              <a:t>Приказ министра финансов</a:t>
            </a:r>
            <a:r>
              <a:rPr lang="en-US" sz="2400" dirty="0"/>
              <a:t> No. 105/KMK.01/2022 </a:t>
            </a:r>
            <a:r>
              <a:rPr lang="ru-RU" sz="2400" dirty="0"/>
              <a:t>касательно положений о внедрении управления рисками в практику управления государственными финансами</a:t>
            </a:r>
            <a:r>
              <a:rPr lang="en-US" sz="2400" dirty="0"/>
              <a:t> (</a:t>
            </a:r>
            <a:r>
              <a:rPr lang="ru-RU" sz="2400" dirty="0"/>
              <a:t>риски для государственного бюджета, риски условных обязательств и риски баланса)</a:t>
            </a:r>
            <a:endParaRPr lang="en-US" sz="2400" dirty="0"/>
          </a:p>
          <a:p>
            <a:pPr marL="343535" marR="5080">
              <a:lnSpc>
                <a:spcPct val="150000"/>
              </a:lnSpc>
              <a:spcBef>
                <a:spcPts val="265"/>
              </a:spcBef>
            </a:pPr>
            <a:r>
              <a:rPr lang="ru-RU" sz="2400" dirty="0"/>
              <a:t>Приказ министра финансов</a:t>
            </a:r>
            <a:r>
              <a:rPr lang="en-US" sz="2400" dirty="0"/>
              <a:t> No. 839/KM.1/2022</a:t>
            </a:r>
            <a:r>
              <a:rPr lang="ru-RU" sz="2400" dirty="0"/>
              <a:t> о формировании Рабочей группы по управлению рисками</a:t>
            </a:r>
            <a:endParaRPr lang="en-US" sz="1200" dirty="0">
              <a:latin typeface="Calibri"/>
              <a:cs typeface="Calibri"/>
            </a:endParaRPr>
          </a:p>
        </p:txBody>
      </p:sp>
    </p:spTree>
    <p:extLst>
      <p:ext uri="{BB962C8B-B14F-4D97-AF65-F5344CB8AC3E}">
        <p14:creationId xmlns:p14="http://schemas.microsoft.com/office/powerpoint/2010/main" val="426764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72DC3-E8A1-4EFA-A218-603D92EB03E9}"/>
              </a:ext>
            </a:extLst>
          </p:cNvPr>
          <p:cNvSpPr txBox="1">
            <a:spLocks/>
          </p:cNvSpPr>
          <p:nvPr/>
        </p:nvSpPr>
        <p:spPr>
          <a:xfrm>
            <a:off x="158098" y="41870"/>
            <a:ext cx="10541986" cy="63234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2400" b="1" i="0" kern="1200">
                <a:solidFill>
                  <a:schemeClr val="tx1">
                    <a:lumMod val="85000"/>
                    <a:lumOff val="15000"/>
                  </a:schemeClr>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ru-RU" sz="1800" dirty="0">
                <a:solidFill>
                  <a:prstClr val="black"/>
                </a:solidFill>
                <a:latin typeface="Tahoma" panose="020B0604030504040204" pitchFamily="34" charset="0"/>
                <a:ea typeface="Tahoma" panose="020B0604030504040204" pitchFamily="34" charset="0"/>
                <a:cs typeface="Tahoma" panose="020B0604030504040204" pitchFamily="34" charset="0"/>
              </a:rPr>
              <a:t>РАБОЧАЯ ГРУППА ПО УПРАВЛЕНИЮ РИСКАМИ В ЧАСТИ РИСКОВ ДЛЯ ГОСУДАРСТВЕННОГО БЮДЖЕТА, РИСКОВ УСЛОВНЫХ ОБЯЗАТЕЛЬСТВ И РИСКОВ ДЛЯ БАЛАНСА</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(AKN)</a:t>
            </a:r>
            <a:endParaRPr kumimoji="0" lang="id-ID"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134DBBC6-9BC1-4AF8-9B3A-3A885EB60B9E}"/>
              </a:ext>
            </a:extLst>
          </p:cNvPr>
          <p:cNvSpPr txBox="1"/>
          <p:nvPr/>
        </p:nvSpPr>
        <p:spPr>
          <a:xfrm>
            <a:off x="236577" y="748994"/>
            <a:ext cx="11636768" cy="646331"/>
          </a:xfrm>
          <a:prstGeom prst="rect">
            <a:avLst/>
          </a:prstGeom>
          <a:noFill/>
          <a:ln>
            <a:noFill/>
          </a:ln>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ru-RU" dirty="0">
                <a:solidFill>
                  <a:prstClr val="black"/>
                </a:solidFill>
                <a:latin typeface="Calibri" panose="020F0502020204030204"/>
              </a:rPr>
              <a:t>Рабочая группа по управлению рисками в сфере управления государственными финансами создана Исполнительным комитетом на основании распоряжения министра финансов.</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13FB7340-4A2D-4B15-B150-5E67169DCF16}"/>
              </a:ext>
            </a:extLst>
          </p:cNvPr>
          <p:cNvGrpSpPr/>
          <p:nvPr/>
        </p:nvGrpSpPr>
        <p:grpSpPr>
          <a:xfrm>
            <a:off x="158098" y="1470102"/>
            <a:ext cx="5096524" cy="3086598"/>
            <a:chOff x="761756" y="2552419"/>
            <a:chExt cx="3565751" cy="2142605"/>
          </a:xfrm>
        </p:grpSpPr>
        <p:sp>
          <p:nvSpPr>
            <p:cNvPr id="4" name="TextBox 3">
              <a:extLst>
                <a:ext uri="{FF2B5EF4-FFF2-40B4-BE49-F238E27FC236}">
                  <a16:creationId xmlns:a16="http://schemas.microsoft.com/office/drawing/2014/main" id="{CB693DD9-4DB7-432E-A399-745D1C2EDB8C}"/>
                </a:ext>
              </a:extLst>
            </p:cNvPr>
            <p:cNvSpPr txBox="1"/>
            <p:nvPr/>
          </p:nvSpPr>
          <p:spPr>
            <a:xfrm>
              <a:off x="761756" y="2552419"/>
              <a:ext cx="3565751" cy="282082"/>
            </a:xfrm>
            <a:prstGeom prst="rect">
              <a:avLst/>
            </a:prstGeom>
            <a:solidFill>
              <a:srgbClr val="A16DA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white"/>
                  </a:solidFill>
                  <a:effectLst/>
                  <a:uLnTx/>
                  <a:uFillTx/>
                  <a:latin typeface="Calibri" panose="020F0502020204030204"/>
                  <a:ea typeface="+mn-ea"/>
                  <a:cs typeface="+mn-cs"/>
                </a:rPr>
                <a:t>Задачи Рабочей группы</a:t>
              </a:r>
              <a:endParaRPr kumimoji="0" lang="en-ID"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08173C1-769C-4FDE-B9D3-F9B8DE570B17}"/>
                </a:ext>
              </a:extLst>
            </p:cNvPr>
            <p:cNvSpPr/>
            <p:nvPr/>
          </p:nvSpPr>
          <p:spPr>
            <a:xfrm>
              <a:off x="761756" y="2921751"/>
              <a:ext cx="3565750" cy="1773273"/>
            </a:xfrm>
            <a:prstGeom prst="rect">
              <a:avLst/>
            </a:prstGeom>
            <a:ln>
              <a:solidFill>
                <a:srgbClr val="7030A0"/>
              </a:solidFill>
            </a:ln>
          </p:spPr>
          <p:txBody>
            <a:bodyPr wrap="square">
              <a:spAutoFit/>
            </a:bodyPr>
            <a:lstStyle/>
            <a:p>
              <a:pPr marL="179388" marR="0" lvl="0" indent="-179388" algn="just" defTabSz="914400" rtl="0" eaLnBrk="1" fontAlgn="auto" latinLnBrk="0" hangingPunct="1">
                <a:lnSpc>
                  <a:spcPct val="100000"/>
                </a:lnSpc>
                <a:spcBef>
                  <a:spcPts val="600"/>
                </a:spcBef>
                <a:spcAft>
                  <a:spcPts val="0"/>
                </a:spcAft>
                <a:buClrTx/>
                <a:buSzTx/>
                <a:buFont typeface="+mj-lt"/>
                <a:buAutoNum type="alphaLcPeriod"/>
                <a:tabLst/>
                <a:defRPr/>
              </a:pPr>
              <a:r>
                <a:rPr lang="ru-RU" sz="1500" dirty="0">
                  <a:solidFill>
                    <a:prstClr val="black"/>
                  </a:solidFill>
                  <a:latin typeface="Calibri" panose="020F0502020204030204"/>
                </a:rPr>
                <a:t>Обсуждение сферы рисков с каждой из рабочих групп</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9388" marR="0" lvl="0" indent="-179388" algn="just" defTabSz="914400" rtl="0" eaLnBrk="1" fontAlgn="auto" latinLnBrk="0" hangingPunct="1">
                <a:lnSpc>
                  <a:spcPct val="100000"/>
                </a:lnSpc>
                <a:spcBef>
                  <a:spcPts val="600"/>
                </a:spcBef>
                <a:spcAft>
                  <a:spcPts val="0"/>
                </a:spcAft>
                <a:buClrTx/>
                <a:buSzTx/>
                <a:buFont typeface="+mj-lt"/>
                <a:buAutoNum type="alphaLcPeriod"/>
                <a:tabLst/>
                <a:defRPr/>
              </a:pPr>
              <a:r>
                <a:rPr kumimoji="0" lang="ru-RU" sz="1500" b="0" i="0" u="none" strike="noStrike" kern="1200" cap="none" spc="0" normalizeH="0" baseline="0" noProof="0" dirty="0">
                  <a:ln>
                    <a:noFill/>
                  </a:ln>
                  <a:solidFill>
                    <a:prstClr val="black"/>
                  </a:solidFill>
                  <a:effectLst/>
                  <a:uLnTx/>
                  <a:uFillTx/>
                  <a:latin typeface="Calibri" panose="020F0502020204030204"/>
                  <a:ea typeface="+mn-ea"/>
                  <a:cs typeface="+mn-cs"/>
                </a:rPr>
                <a:t>Координация действий с подразделением</a:t>
              </a:r>
              <a:r>
                <a:rPr kumimoji="0" lang="ru-RU" sz="1500" b="0" i="0" u="none" strike="noStrike" kern="1200" cap="none" spc="0" normalizeH="0" noProof="0" dirty="0">
                  <a:ln>
                    <a:noFill/>
                  </a:ln>
                  <a:solidFill>
                    <a:prstClr val="black"/>
                  </a:solidFill>
                  <a:effectLst/>
                  <a:uLnTx/>
                  <a:uFillTx/>
                  <a:latin typeface="Calibri" panose="020F0502020204030204"/>
                  <a:ea typeface="+mn-ea"/>
                  <a:cs typeface="+mn-cs"/>
                </a:rPr>
                <a:t> по управлению рисками (ПУР)</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u-RU" sz="15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u-RU" sz="1500" b="0" i="0" u="none" strike="noStrike" kern="1200" cap="none" spc="0" normalizeH="0" baseline="0" noProof="0" dirty="0">
                  <a:ln>
                    <a:noFill/>
                  </a:ln>
                  <a:solidFill>
                    <a:prstClr val="black"/>
                  </a:solidFill>
                  <a:effectLst/>
                  <a:uLnTx/>
                  <a:uFillTx/>
                  <a:latin typeface="Calibri" panose="020F0502020204030204"/>
                  <a:ea typeface="+mn-ea"/>
                  <a:cs typeface="+mn-cs"/>
                </a:rPr>
                <a:t>ПУР-2</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9388" marR="0" lvl="0" indent="-179388" algn="just" defTabSz="914400" rtl="0" eaLnBrk="1" fontAlgn="auto" latinLnBrk="0" hangingPunct="1">
                <a:lnSpc>
                  <a:spcPct val="100000"/>
                </a:lnSpc>
                <a:spcBef>
                  <a:spcPts val="600"/>
                </a:spcBef>
                <a:spcAft>
                  <a:spcPts val="0"/>
                </a:spcAft>
                <a:buClrTx/>
                <a:buSzTx/>
                <a:buFont typeface="+mj-lt"/>
                <a:buAutoNum type="alphaLcPeriod"/>
                <a:tabLst/>
                <a:defRPr/>
              </a:pPr>
              <a:r>
                <a:rPr kumimoji="0" lang="ru-RU" sz="1500" b="0" i="0" u="none" strike="noStrike" kern="1200" cap="none" spc="0" normalizeH="0" baseline="0" noProof="0" dirty="0">
                  <a:ln>
                    <a:noFill/>
                  </a:ln>
                  <a:solidFill>
                    <a:prstClr val="black"/>
                  </a:solidFill>
                  <a:effectLst/>
                  <a:uLnTx/>
                  <a:uFillTx/>
                  <a:latin typeface="Calibri" panose="020F0502020204030204"/>
                  <a:ea typeface="+mn-ea"/>
                  <a:cs typeface="+mn-cs"/>
                </a:rPr>
                <a:t>Оценка</a:t>
              </a:r>
              <a:r>
                <a:rPr kumimoji="0" lang="ru-RU" sz="1500" b="0" i="0" u="none" strike="noStrike" kern="1200" cap="none" spc="0" normalizeH="0" noProof="0" dirty="0">
                  <a:ln>
                    <a:noFill/>
                  </a:ln>
                  <a:solidFill>
                    <a:prstClr val="black"/>
                  </a:solidFill>
                  <a:effectLst/>
                  <a:uLnTx/>
                  <a:uFillTx/>
                  <a:latin typeface="Calibri" panose="020F0502020204030204"/>
                  <a:ea typeface="+mn-ea"/>
                  <a:cs typeface="+mn-cs"/>
                </a:rPr>
                <a:t> профиля рисков</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9388" marR="0" lvl="0" indent="-179388" algn="just" defTabSz="914400" rtl="0" eaLnBrk="1" fontAlgn="auto" latinLnBrk="0" hangingPunct="1">
                <a:lnSpc>
                  <a:spcPct val="100000"/>
                </a:lnSpc>
                <a:spcBef>
                  <a:spcPts val="600"/>
                </a:spcBef>
                <a:spcAft>
                  <a:spcPts val="0"/>
                </a:spcAft>
                <a:buClrTx/>
                <a:buSzTx/>
                <a:buFont typeface="+mj-lt"/>
                <a:buAutoNum type="alphaLcPeriod"/>
                <a:tabLst/>
                <a:defRPr/>
              </a:pPr>
              <a:r>
                <a:rPr kumimoji="0" lang="ru-RU" sz="1500" b="0" i="0" u="none" strike="noStrike" kern="1200" cap="none" spc="0" normalizeH="0" baseline="0" noProof="0" dirty="0">
                  <a:ln>
                    <a:noFill/>
                  </a:ln>
                  <a:solidFill>
                    <a:prstClr val="black"/>
                  </a:solidFill>
                  <a:effectLst/>
                  <a:uLnTx/>
                  <a:uFillTx/>
                  <a:latin typeface="Calibri" panose="020F0502020204030204"/>
                  <a:ea typeface="+mn-ea"/>
                  <a:cs typeface="+mn-cs"/>
                </a:rPr>
                <a:t>Картирование распределения рисков</a:t>
              </a:r>
              <a:r>
                <a:rPr kumimoji="0" lang="ru-RU" sz="1500" b="0" i="0" u="none" strike="noStrike" kern="1200" cap="none" spc="0" normalizeH="0" noProof="0" dirty="0">
                  <a:ln>
                    <a:noFill/>
                  </a:ln>
                  <a:solidFill>
                    <a:prstClr val="black"/>
                  </a:solidFill>
                  <a:effectLst/>
                  <a:uLnTx/>
                  <a:uFillTx/>
                  <a:latin typeface="Calibri" panose="020F0502020204030204"/>
                  <a:ea typeface="+mn-ea"/>
                  <a:cs typeface="+mn-cs"/>
                </a:rPr>
                <a:t> и их агрегирование</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9388" marR="0" lvl="0" indent="-179388" algn="just" defTabSz="914400" rtl="0" eaLnBrk="1" fontAlgn="auto" latinLnBrk="0" hangingPunct="1">
                <a:lnSpc>
                  <a:spcPct val="100000"/>
                </a:lnSpc>
                <a:spcBef>
                  <a:spcPts val="600"/>
                </a:spcBef>
                <a:spcAft>
                  <a:spcPts val="0"/>
                </a:spcAft>
                <a:buClrTx/>
                <a:buSzTx/>
                <a:buFont typeface="+mj-lt"/>
                <a:buAutoNum type="alphaLcPeriod"/>
                <a:tabLst/>
                <a:defRPr/>
              </a:pPr>
              <a:r>
                <a:rPr lang="ru-RU" sz="1500" noProof="0" dirty="0">
                  <a:solidFill>
                    <a:prstClr val="black"/>
                  </a:solidFill>
                  <a:latin typeface="Calibri" panose="020F0502020204030204"/>
                </a:rPr>
                <a:t>Представление рекомендаций касательно мер по снижению рисков и/или</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9388" marR="0" lvl="0" indent="-179388" algn="just" defTabSz="914400" rtl="0" eaLnBrk="1" fontAlgn="auto" latinLnBrk="0" hangingPunct="1">
                <a:lnSpc>
                  <a:spcPct val="100000"/>
                </a:lnSpc>
                <a:spcBef>
                  <a:spcPts val="600"/>
                </a:spcBef>
                <a:spcAft>
                  <a:spcPts val="0"/>
                </a:spcAft>
                <a:buClrTx/>
                <a:buSzTx/>
                <a:buFont typeface="+mj-lt"/>
                <a:buAutoNum type="alphaLcPeriod"/>
                <a:tabLst/>
                <a:defRPr/>
              </a:pPr>
              <a:r>
                <a:rPr lang="ru-RU" sz="1500" dirty="0">
                  <a:solidFill>
                    <a:prstClr val="black"/>
                  </a:solidFill>
                  <a:latin typeface="Calibri" panose="020F0502020204030204"/>
                </a:rPr>
                <a:t>Стресс-тестирование на основании макроэкономических допущений</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ADDAC7E0-0F39-4F79-9170-A32750181F07}"/>
              </a:ext>
            </a:extLst>
          </p:cNvPr>
          <p:cNvGrpSpPr/>
          <p:nvPr/>
        </p:nvGrpSpPr>
        <p:grpSpPr>
          <a:xfrm>
            <a:off x="143584" y="4673602"/>
            <a:ext cx="5096523" cy="1753423"/>
            <a:chOff x="6151419" y="2351782"/>
            <a:chExt cx="4835236" cy="1834341"/>
          </a:xfrm>
        </p:grpSpPr>
        <p:sp>
          <p:nvSpPr>
            <p:cNvPr id="17" name="Rectangle 16">
              <a:extLst>
                <a:ext uri="{FF2B5EF4-FFF2-40B4-BE49-F238E27FC236}">
                  <a16:creationId xmlns:a16="http://schemas.microsoft.com/office/drawing/2014/main" id="{20C1D7FF-BD27-4460-9BC9-189A6EAD094F}"/>
                </a:ext>
              </a:extLst>
            </p:cNvPr>
            <p:cNvSpPr/>
            <p:nvPr/>
          </p:nvSpPr>
          <p:spPr>
            <a:xfrm>
              <a:off x="6158345" y="2721114"/>
              <a:ext cx="4828310" cy="1465009"/>
            </a:xfrm>
            <a:prstGeom prst="rect">
              <a:avLst/>
            </a:prstGeom>
            <a:ln>
              <a:solidFill>
                <a:srgbClr val="7030A0"/>
              </a:solidFill>
            </a:ln>
          </p:spPr>
          <p:txBody>
            <a:bodyPr wrap="square">
              <a:spAutoFit/>
            </a:bodyPr>
            <a:lstStyle/>
            <a:p>
              <a:pPr marL="179388" marR="0" lvl="0" indent="-179388" algn="l" defTabSz="914400" rtl="0" eaLnBrk="1" fontAlgn="auto" latinLnBrk="0" hangingPunct="1">
                <a:lnSpc>
                  <a:spcPct val="100000"/>
                </a:lnSpc>
                <a:spcBef>
                  <a:spcPts val="600"/>
                </a:spcBef>
                <a:spcAft>
                  <a:spcPts val="0"/>
                </a:spcAft>
                <a:buClrTx/>
                <a:buSzTx/>
                <a:buFont typeface="+mj-lt"/>
                <a:buAutoNum type="alphaLcPeriod"/>
                <a:tabLst/>
                <a:defRPr/>
              </a:pPr>
              <a:r>
                <a:rPr lang="ru-RU" sz="1500" dirty="0">
                  <a:solidFill>
                    <a:prstClr val="black"/>
                  </a:solidFill>
                  <a:latin typeface="Calibri" panose="020F0502020204030204"/>
                </a:rPr>
                <a:t>Требовать полноты данных и  доработки риск-профиля от ПУР-1</a:t>
              </a:r>
            </a:p>
            <a:p>
              <a:pPr marL="179388" marR="0" lvl="0" indent="-179388" algn="l" defTabSz="914400" rtl="0" eaLnBrk="1" fontAlgn="auto" latinLnBrk="0" hangingPunct="1">
                <a:lnSpc>
                  <a:spcPct val="100000"/>
                </a:lnSpc>
                <a:spcBef>
                  <a:spcPts val="600"/>
                </a:spcBef>
                <a:spcAft>
                  <a:spcPts val="0"/>
                </a:spcAft>
                <a:buClrTx/>
                <a:buSzTx/>
                <a:buFont typeface="+mj-lt"/>
                <a:buAutoNum type="alphaLcPeriod"/>
                <a:tabLst/>
                <a:defRPr/>
              </a:pPr>
              <a:r>
                <a:rPr kumimoji="0" lang="ru-RU" sz="1500" b="0" i="0" u="none" strike="noStrike" kern="1200" cap="none" spc="0" normalizeH="0" baseline="0" noProof="0" dirty="0">
                  <a:ln>
                    <a:noFill/>
                  </a:ln>
                  <a:solidFill>
                    <a:prstClr val="black"/>
                  </a:solidFill>
                  <a:effectLst/>
                  <a:uLnTx/>
                  <a:uFillTx/>
                  <a:latin typeface="Calibri" panose="020F0502020204030204"/>
                  <a:ea typeface="+mn-ea"/>
                  <a:cs typeface="+mn-cs"/>
                </a:rPr>
                <a:t>Координация действий с внешними сторонами</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9388" marR="0" lvl="0" indent="-179388" algn="l" defTabSz="914400" rtl="0" eaLnBrk="1" fontAlgn="auto" latinLnBrk="0" hangingPunct="1">
                <a:lnSpc>
                  <a:spcPct val="100000"/>
                </a:lnSpc>
                <a:spcBef>
                  <a:spcPts val="600"/>
                </a:spcBef>
                <a:spcAft>
                  <a:spcPts val="0"/>
                </a:spcAft>
                <a:buClrTx/>
                <a:buSzTx/>
                <a:buFont typeface="+mj-lt"/>
                <a:buAutoNum type="alphaLcPeriod"/>
                <a:tabLst/>
                <a:defRPr/>
              </a:pPr>
              <a:r>
                <a:rPr lang="ru-RU" sz="1500" dirty="0">
                  <a:solidFill>
                    <a:prstClr val="black"/>
                  </a:solidFill>
                  <a:latin typeface="Calibri" panose="020F0502020204030204"/>
                </a:rPr>
                <a:t>Формирование подгрупп</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500" b="0" i="0" u="none" strike="noStrike" kern="1200" cap="none" spc="0" normalizeH="0" baseline="0" noProof="0" dirty="0">
                  <a:ln>
                    <a:noFill/>
                  </a:ln>
                  <a:solidFill>
                    <a:prstClr val="black"/>
                  </a:solidFill>
                  <a:effectLst/>
                  <a:uLnTx/>
                  <a:uFillTx/>
                  <a:latin typeface="Calibri" panose="020F0502020204030204"/>
                  <a:ea typeface="+mn-ea"/>
                  <a:cs typeface="+mn-cs"/>
                </a:rPr>
                <a:t>в соответствии</a:t>
              </a:r>
              <a:r>
                <a:rPr kumimoji="0" lang="ru-RU" sz="1500" b="0" i="0" u="none" strike="noStrike" kern="1200" cap="none" spc="0" normalizeH="0" noProof="0" dirty="0">
                  <a:ln>
                    <a:noFill/>
                  </a:ln>
                  <a:solidFill>
                    <a:prstClr val="black"/>
                  </a:solidFill>
                  <a:effectLst/>
                  <a:uLnTx/>
                  <a:uFillTx/>
                  <a:latin typeface="Calibri" panose="020F0502020204030204"/>
                  <a:ea typeface="+mn-ea"/>
                  <a:cs typeface="+mn-cs"/>
                </a:rPr>
                <a:t> с объемом деятельности рабочей группы</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8" name="TextBox 17">
              <a:extLst>
                <a:ext uri="{FF2B5EF4-FFF2-40B4-BE49-F238E27FC236}">
                  <a16:creationId xmlns:a16="http://schemas.microsoft.com/office/drawing/2014/main" id="{24891C02-DE08-4D4A-8307-5203C901F5EF}"/>
                </a:ext>
              </a:extLst>
            </p:cNvPr>
            <p:cNvSpPr txBox="1"/>
            <p:nvPr/>
          </p:nvSpPr>
          <p:spPr>
            <a:xfrm>
              <a:off x="6151419" y="2351782"/>
              <a:ext cx="4835236" cy="369332"/>
            </a:xfrm>
            <a:prstGeom prst="rect">
              <a:avLst/>
            </a:prstGeom>
            <a:solidFill>
              <a:srgbClr val="A16DA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white"/>
                  </a:solidFill>
                  <a:effectLst/>
                  <a:uLnTx/>
                  <a:uFillTx/>
                  <a:latin typeface="Calibri" panose="020F0502020204030204"/>
                  <a:ea typeface="+mn-ea"/>
                  <a:cs typeface="+mn-cs"/>
                </a:rPr>
                <a:t>Полномочия Рабочей группы</a:t>
              </a:r>
              <a:endParaRPr kumimoji="0" lang="en-ID"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10" name="Table 9"/>
          <p:cNvGraphicFramePr>
            <a:graphicFrameLocks noGrp="1"/>
          </p:cNvGraphicFramePr>
          <p:nvPr>
            <p:extLst>
              <p:ext uri="{D42A27DB-BD31-4B8C-83A1-F6EECF244321}">
                <p14:modId xmlns:p14="http://schemas.microsoft.com/office/powerpoint/2010/main" val="4199638360"/>
              </p:ext>
            </p:extLst>
          </p:nvPr>
        </p:nvGraphicFramePr>
        <p:xfrm>
          <a:off x="5437430" y="1774714"/>
          <a:ext cx="6209964" cy="4465260"/>
        </p:xfrm>
        <a:graphic>
          <a:graphicData uri="http://schemas.openxmlformats.org/drawingml/2006/table">
            <a:tbl>
              <a:tblPr firstRow="1" bandRow="1">
                <a:tableStyleId>{5C22544A-7EE6-4342-B048-85BDC9FD1C3A}</a:tableStyleId>
              </a:tblPr>
              <a:tblGrid>
                <a:gridCol w="560439">
                  <a:extLst>
                    <a:ext uri="{9D8B030D-6E8A-4147-A177-3AD203B41FA5}">
                      <a16:colId xmlns:a16="http://schemas.microsoft.com/office/drawing/2014/main" val="2510700347"/>
                    </a:ext>
                  </a:extLst>
                </a:gridCol>
                <a:gridCol w="3579537">
                  <a:extLst>
                    <a:ext uri="{9D8B030D-6E8A-4147-A177-3AD203B41FA5}">
                      <a16:colId xmlns:a16="http://schemas.microsoft.com/office/drawing/2014/main" val="764279853"/>
                    </a:ext>
                  </a:extLst>
                </a:gridCol>
                <a:gridCol w="2069988">
                  <a:extLst>
                    <a:ext uri="{9D8B030D-6E8A-4147-A177-3AD203B41FA5}">
                      <a16:colId xmlns:a16="http://schemas.microsoft.com/office/drawing/2014/main" val="3048643051"/>
                    </a:ext>
                  </a:extLst>
                </a:gridCol>
              </a:tblGrid>
              <a:tr h="561992">
                <a:tc>
                  <a:txBody>
                    <a:bodyPr/>
                    <a:lstStyle/>
                    <a:p>
                      <a:pPr algn="ctr"/>
                      <a:r>
                        <a:rPr lang="ru-RU" dirty="0"/>
                        <a:t>№</a:t>
                      </a:r>
                      <a:endParaRPr lang="en-US" dirty="0"/>
                    </a:p>
                  </a:txBody>
                  <a:tcPr anchor="ctr">
                    <a:solidFill>
                      <a:srgbClr val="A16DA7"/>
                    </a:solidFill>
                  </a:tcPr>
                </a:tc>
                <a:tc>
                  <a:txBody>
                    <a:bodyPr/>
                    <a:lstStyle/>
                    <a:p>
                      <a:pPr algn="ctr"/>
                      <a:r>
                        <a:rPr lang="ru-RU" dirty="0"/>
                        <a:t>Название Рабочей группы</a:t>
                      </a:r>
                      <a:endParaRPr lang="en-US" dirty="0"/>
                    </a:p>
                  </a:txBody>
                  <a:tcPr anchor="ctr">
                    <a:solidFill>
                      <a:srgbClr val="A16DA7"/>
                    </a:solidFill>
                  </a:tcPr>
                </a:tc>
                <a:tc>
                  <a:txBody>
                    <a:bodyPr/>
                    <a:lstStyle/>
                    <a:p>
                      <a:pPr algn="ctr"/>
                      <a:r>
                        <a:rPr lang="ru-RU" dirty="0"/>
                        <a:t>Координатор</a:t>
                      </a:r>
                      <a:endParaRPr lang="en-US" dirty="0"/>
                    </a:p>
                  </a:txBody>
                  <a:tcPr anchor="ctr">
                    <a:solidFill>
                      <a:srgbClr val="A16DA7"/>
                    </a:solidFill>
                  </a:tcPr>
                </a:tc>
                <a:extLst>
                  <a:ext uri="{0D108BD9-81ED-4DB2-BD59-A6C34878D82A}">
                    <a16:rowId xmlns:a16="http://schemas.microsoft.com/office/drawing/2014/main" val="1239970348"/>
                  </a:ext>
                </a:extLst>
              </a:tr>
              <a:tr h="701723">
                <a:tc>
                  <a:txBody>
                    <a:bodyPr/>
                    <a:lstStyle/>
                    <a:p>
                      <a:pPr marL="0" indent="0">
                        <a:buFont typeface="+mj-lt"/>
                        <a:buNone/>
                      </a:pPr>
                      <a:r>
                        <a:rPr lang="en-US"/>
                        <a:t>1.</a:t>
                      </a:r>
                    </a:p>
                  </a:txBody>
                  <a:tcPr/>
                </a:tc>
                <a:tc>
                  <a:txBody>
                    <a:bodyPr/>
                    <a:lstStyle/>
                    <a:p>
                      <a:r>
                        <a:rPr lang="ru-RU" sz="1800" kern="1200" dirty="0">
                          <a:solidFill>
                            <a:schemeClr val="dk1"/>
                          </a:solidFill>
                          <a:effectLst/>
                          <a:latin typeface="+mn-lt"/>
                          <a:ea typeface="+mn-ea"/>
                          <a:cs typeface="+mn-cs"/>
                        </a:rPr>
                        <a:t>Макроэкономические риски и риски</a:t>
                      </a:r>
                      <a:r>
                        <a:rPr lang="ru-RU" sz="1800" kern="1200" baseline="0" dirty="0">
                          <a:solidFill>
                            <a:schemeClr val="dk1"/>
                          </a:solidFill>
                          <a:effectLst/>
                          <a:latin typeface="+mn-lt"/>
                          <a:ea typeface="+mn-ea"/>
                          <a:cs typeface="+mn-cs"/>
                        </a:rPr>
                        <a:t> финансового сектора</a:t>
                      </a:r>
                      <a:endParaRPr lang="en-US" dirty="0"/>
                    </a:p>
                  </a:txBody>
                  <a:tcPr/>
                </a:tc>
                <a:tc>
                  <a:txBody>
                    <a:bodyPr/>
                    <a:lstStyle/>
                    <a:p>
                      <a:r>
                        <a:rPr lang="en-ID" sz="1800" kern="1200">
                          <a:solidFill>
                            <a:schemeClr val="dk1"/>
                          </a:solidFill>
                          <a:effectLst/>
                          <a:latin typeface="+mn-lt"/>
                          <a:ea typeface="+mn-ea"/>
                          <a:cs typeface="+mn-cs"/>
                        </a:rPr>
                        <a:t>PKEM – BKF </a:t>
                      </a:r>
                      <a:endParaRPr lang="en-US"/>
                    </a:p>
                  </a:txBody>
                  <a:tcPr/>
                </a:tc>
                <a:extLst>
                  <a:ext uri="{0D108BD9-81ED-4DB2-BD59-A6C34878D82A}">
                    <a16:rowId xmlns:a16="http://schemas.microsoft.com/office/drawing/2014/main" val="1981142809"/>
                  </a:ext>
                </a:extLst>
              </a:tr>
              <a:tr h="406554">
                <a:tc>
                  <a:txBody>
                    <a:bodyPr/>
                    <a:lstStyle/>
                    <a:p>
                      <a:pPr marL="0" indent="0">
                        <a:buFont typeface="+mj-lt"/>
                        <a:buNone/>
                      </a:pPr>
                      <a:r>
                        <a:rPr lang="en-US"/>
                        <a:t>2.</a:t>
                      </a:r>
                    </a:p>
                  </a:txBody>
                  <a:tcPr/>
                </a:tc>
                <a:tc>
                  <a:txBody>
                    <a:bodyPr/>
                    <a:lstStyle/>
                    <a:p>
                      <a:r>
                        <a:rPr lang="ru-RU" sz="1800" kern="1200" dirty="0">
                          <a:solidFill>
                            <a:schemeClr val="dk1"/>
                          </a:solidFill>
                          <a:effectLst/>
                          <a:latin typeface="+mn-lt"/>
                          <a:ea typeface="+mn-ea"/>
                          <a:cs typeface="+mn-cs"/>
                        </a:rPr>
                        <a:t>Риски</a:t>
                      </a:r>
                      <a:r>
                        <a:rPr lang="ru-RU" sz="1800" kern="1200" baseline="0" dirty="0">
                          <a:solidFill>
                            <a:schemeClr val="dk1"/>
                          </a:solidFill>
                          <a:effectLst/>
                          <a:latin typeface="+mn-lt"/>
                          <a:ea typeface="+mn-ea"/>
                          <a:cs typeface="+mn-cs"/>
                        </a:rPr>
                        <a:t> доходов</a:t>
                      </a:r>
                      <a:endParaRPr lang="en-US" dirty="0"/>
                    </a:p>
                  </a:txBody>
                  <a:tcPr/>
                </a:tc>
                <a:tc>
                  <a:txBody>
                    <a:bodyPr/>
                    <a:lstStyle/>
                    <a:p>
                      <a:r>
                        <a:rPr lang="en-ID" sz="1800" kern="1200" dirty="0">
                          <a:solidFill>
                            <a:schemeClr val="dk1"/>
                          </a:solidFill>
                          <a:effectLst/>
                          <a:latin typeface="+mn-lt"/>
                          <a:ea typeface="+mn-ea"/>
                          <a:cs typeface="+mn-cs"/>
                        </a:rPr>
                        <a:t>PKAPBN – BKF</a:t>
                      </a:r>
                      <a:endParaRPr lang="en-US" dirty="0"/>
                    </a:p>
                  </a:txBody>
                  <a:tcPr/>
                </a:tc>
                <a:extLst>
                  <a:ext uri="{0D108BD9-81ED-4DB2-BD59-A6C34878D82A}">
                    <a16:rowId xmlns:a16="http://schemas.microsoft.com/office/drawing/2014/main" val="3268071047"/>
                  </a:ext>
                </a:extLst>
              </a:tr>
              <a:tr h="406554">
                <a:tc>
                  <a:txBody>
                    <a:bodyPr/>
                    <a:lstStyle/>
                    <a:p>
                      <a:pPr marL="0" indent="0">
                        <a:buFont typeface="+mj-lt"/>
                        <a:buNone/>
                      </a:pPr>
                      <a:r>
                        <a:rPr lang="en-US"/>
                        <a:t>3.</a:t>
                      </a:r>
                    </a:p>
                  </a:txBody>
                  <a:tcPr/>
                </a:tc>
                <a:tc>
                  <a:txBody>
                    <a:bodyPr/>
                    <a:lstStyle/>
                    <a:p>
                      <a:r>
                        <a:rPr lang="ru-RU" sz="1800" kern="1200" dirty="0">
                          <a:solidFill>
                            <a:schemeClr val="dk1"/>
                          </a:solidFill>
                          <a:effectLst/>
                          <a:latin typeface="+mn-lt"/>
                          <a:ea typeface="+mn-ea"/>
                          <a:cs typeface="+mn-cs"/>
                        </a:rPr>
                        <a:t>Риски</a:t>
                      </a:r>
                      <a:r>
                        <a:rPr lang="ru-RU" sz="1800" kern="1200" baseline="0" dirty="0">
                          <a:solidFill>
                            <a:schemeClr val="dk1"/>
                          </a:solidFill>
                          <a:effectLst/>
                          <a:latin typeface="+mn-lt"/>
                          <a:ea typeface="+mn-ea"/>
                          <a:cs typeface="+mn-cs"/>
                        </a:rPr>
                        <a:t> расходов</a:t>
                      </a:r>
                      <a:endParaRPr lang="en-US" dirty="0"/>
                    </a:p>
                  </a:txBody>
                  <a:tcPr/>
                </a:tc>
                <a:tc>
                  <a:txBody>
                    <a:bodyPr/>
                    <a:lstStyle/>
                    <a:p>
                      <a:r>
                        <a:rPr lang="en-ID" sz="1800" kern="1200">
                          <a:solidFill>
                            <a:schemeClr val="dk1"/>
                          </a:solidFill>
                          <a:effectLst/>
                          <a:latin typeface="+mn-lt"/>
                          <a:ea typeface="+mn-ea"/>
                          <a:cs typeface="+mn-cs"/>
                        </a:rPr>
                        <a:t>Dit. PAPBN – DJA </a:t>
                      </a:r>
                      <a:endParaRPr lang="en-US"/>
                    </a:p>
                  </a:txBody>
                  <a:tcPr/>
                </a:tc>
                <a:extLst>
                  <a:ext uri="{0D108BD9-81ED-4DB2-BD59-A6C34878D82A}">
                    <a16:rowId xmlns:a16="http://schemas.microsoft.com/office/drawing/2014/main" val="1274463507"/>
                  </a:ext>
                </a:extLst>
              </a:tr>
              <a:tr h="406554">
                <a:tc>
                  <a:txBody>
                    <a:bodyPr/>
                    <a:lstStyle/>
                    <a:p>
                      <a:pPr marL="0" indent="0">
                        <a:buFont typeface="+mj-lt"/>
                        <a:buNone/>
                      </a:pPr>
                      <a:r>
                        <a:rPr lang="en-US" dirty="0"/>
                        <a:t>4.</a:t>
                      </a:r>
                    </a:p>
                  </a:txBody>
                  <a:tcPr>
                    <a:solidFill>
                      <a:srgbClr val="FFFF00"/>
                    </a:solidFill>
                  </a:tcPr>
                </a:tc>
                <a:tc>
                  <a:txBody>
                    <a:bodyPr/>
                    <a:lstStyle/>
                    <a:p>
                      <a:r>
                        <a:rPr lang="ru-RU" sz="1800" kern="1200" dirty="0">
                          <a:solidFill>
                            <a:schemeClr val="dk1"/>
                          </a:solidFill>
                          <a:effectLst/>
                          <a:latin typeface="+mn-lt"/>
                          <a:ea typeface="+mn-ea"/>
                          <a:cs typeface="+mn-cs"/>
                        </a:rPr>
                        <a:t>Риски</a:t>
                      </a:r>
                      <a:r>
                        <a:rPr lang="ru-RU" sz="1800" kern="1200" baseline="0" dirty="0">
                          <a:solidFill>
                            <a:schemeClr val="dk1"/>
                          </a:solidFill>
                          <a:effectLst/>
                          <a:latin typeface="+mn-lt"/>
                          <a:ea typeface="+mn-ea"/>
                          <a:cs typeface="+mn-cs"/>
                        </a:rPr>
                        <a:t> финансирования и ликвидности</a:t>
                      </a:r>
                      <a:endParaRPr lang="en-US" dirty="0"/>
                    </a:p>
                  </a:txBody>
                  <a:tcPr>
                    <a:solidFill>
                      <a:srgbClr val="FFFF00"/>
                    </a:solidFill>
                  </a:tcPr>
                </a:tc>
                <a:tc>
                  <a:txBody>
                    <a:bodyPr/>
                    <a:lstStyle/>
                    <a:p>
                      <a:r>
                        <a:rPr lang="en-ID" sz="1800" kern="1200" dirty="0" err="1">
                          <a:solidFill>
                            <a:schemeClr val="dk1"/>
                          </a:solidFill>
                          <a:effectLst/>
                          <a:latin typeface="+mn-lt"/>
                          <a:ea typeface="+mn-ea"/>
                          <a:cs typeface="+mn-cs"/>
                        </a:rPr>
                        <a:t>Dit</a:t>
                      </a:r>
                      <a:r>
                        <a:rPr lang="en-ID" sz="1800" kern="1200" dirty="0">
                          <a:solidFill>
                            <a:schemeClr val="dk1"/>
                          </a:solidFill>
                          <a:effectLst/>
                          <a:latin typeface="+mn-lt"/>
                          <a:ea typeface="+mn-ea"/>
                          <a:cs typeface="+mn-cs"/>
                        </a:rPr>
                        <a:t>. SPP – DJPPR</a:t>
                      </a:r>
                      <a:endParaRPr lang="en-US" dirty="0"/>
                    </a:p>
                  </a:txBody>
                  <a:tcPr>
                    <a:solidFill>
                      <a:srgbClr val="FFFF00"/>
                    </a:solidFill>
                  </a:tcPr>
                </a:tc>
                <a:extLst>
                  <a:ext uri="{0D108BD9-81ED-4DB2-BD59-A6C34878D82A}">
                    <a16:rowId xmlns:a16="http://schemas.microsoft.com/office/drawing/2014/main" val="397817421"/>
                  </a:ext>
                </a:extLst>
              </a:tr>
              <a:tr h="406554">
                <a:tc>
                  <a:txBody>
                    <a:bodyPr/>
                    <a:lstStyle/>
                    <a:p>
                      <a:pPr marL="0" indent="0">
                        <a:buFont typeface="+mj-lt"/>
                        <a:buNone/>
                      </a:pPr>
                      <a:r>
                        <a:rPr lang="en-US"/>
                        <a:t>5.</a:t>
                      </a:r>
                    </a:p>
                  </a:txBody>
                  <a:tcPr/>
                </a:tc>
                <a:tc>
                  <a:txBody>
                    <a:bodyPr/>
                    <a:lstStyle/>
                    <a:p>
                      <a:r>
                        <a:rPr lang="ru-RU" sz="1800" kern="1200" dirty="0">
                          <a:solidFill>
                            <a:schemeClr val="dk1"/>
                          </a:solidFill>
                          <a:effectLst/>
                          <a:latin typeface="+mn-lt"/>
                          <a:ea typeface="+mn-ea"/>
                          <a:cs typeface="+mn-cs"/>
                        </a:rPr>
                        <a:t>Риски условных обязательств</a:t>
                      </a:r>
                      <a:endParaRPr lang="en-US" dirty="0"/>
                    </a:p>
                  </a:txBody>
                  <a:tcPr/>
                </a:tc>
                <a:tc>
                  <a:txBody>
                    <a:bodyPr/>
                    <a:lstStyle/>
                    <a:p>
                      <a:r>
                        <a:rPr lang="en-ID" sz="1800" kern="1200" dirty="0" err="1">
                          <a:solidFill>
                            <a:schemeClr val="dk1"/>
                          </a:solidFill>
                          <a:effectLst/>
                          <a:latin typeface="+mn-lt"/>
                          <a:ea typeface="+mn-ea"/>
                          <a:cs typeface="+mn-cs"/>
                        </a:rPr>
                        <a:t>Dit</a:t>
                      </a:r>
                      <a:r>
                        <a:rPr lang="en-ID" sz="1800" kern="1200" dirty="0">
                          <a:solidFill>
                            <a:schemeClr val="dk1"/>
                          </a:solidFill>
                          <a:effectLst/>
                          <a:latin typeface="+mn-lt"/>
                          <a:ea typeface="+mn-ea"/>
                          <a:cs typeface="+mn-cs"/>
                        </a:rPr>
                        <a:t>. PRKN – DJPPR</a:t>
                      </a:r>
                      <a:endParaRPr lang="en-US" dirty="0"/>
                    </a:p>
                  </a:txBody>
                  <a:tcPr/>
                </a:tc>
                <a:extLst>
                  <a:ext uri="{0D108BD9-81ED-4DB2-BD59-A6C34878D82A}">
                    <a16:rowId xmlns:a16="http://schemas.microsoft.com/office/drawing/2014/main" val="1445476800"/>
                  </a:ext>
                </a:extLst>
              </a:tr>
              <a:tr h="460270">
                <a:tc>
                  <a:txBody>
                    <a:bodyPr/>
                    <a:lstStyle/>
                    <a:p>
                      <a:pPr marL="0" indent="0">
                        <a:buFont typeface="+mj-lt"/>
                        <a:buNone/>
                      </a:pPr>
                      <a:r>
                        <a:rPr lang="en-US"/>
                        <a:t>6.</a:t>
                      </a:r>
                    </a:p>
                  </a:txBody>
                  <a:tcPr/>
                </a:tc>
                <a:tc>
                  <a:txBody>
                    <a:bodyPr/>
                    <a:lstStyle/>
                    <a:p>
                      <a:r>
                        <a:rPr lang="ru-RU" sz="1800" kern="1200" dirty="0">
                          <a:solidFill>
                            <a:schemeClr val="dk1"/>
                          </a:solidFill>
                          <a:effectLst/>
                          <a:latin typeface="+mn-lt"/>
                          <a:ea typeface="+mn-ea"/>
                          <a:cs typeface="+mn-cs"/>
                        </a:rPr>
                        <a:t>Риски государственных предприятий и инвестиций</a:t>
                      </a:r>
                      <a:endParaRPr lang="en-US" dirty="0"/>
                    </a:p>
                  </a:txBody>
                  <a:tcPr/>
                </a:tc>
                <a:tc>
                  <a:txBody>
                    <a:bodyPr/>
                    <a:lstStyle/>
                    <a:p>
                      <a:r>
                        <a:rPr lang="en-ID" sz="1800" kern="1200">
                          <a:solidFill>
                            <a:schemeClr val="dk1"/>
                          </a:solidFill>
                          <a:effectLst/>
                          <a:latin typeface="+mn-lt"/>
                          <a:ea typeface="+mn-ea"/>
                          <a:cs typeface="+mn-cs"/>
                        </a:rPr>
                        <a:t>Dit. KND – DJKN</a:t>
                      </a:r>
                      <a:endParaRPr lang="en-US"/>
                    </a:p>
                  </a:txBody>
                  <a:tcPr/>
                </a:tc>
                <a:extLst>
                  <a:ext uri="{0D108BD9-81ED-4DB2-BD59-A6C34878D82A}">
                    <a16:rowId xmlns:a16="http://schemas.microsoft.com/office/drawing/2014/main" val="342835018"/>
                  </a:ext>
                </a:extLst>
              </a:tr>
              <a:tr h="701723">
                <a:tc>
                  <a:txBody>
                    <a:bodyPr/>
                    <a:lstStyle/>
                    <a:p>
                      <a:pPr marL="0" indent="0">
                        <a:buFont typeface="+mj-lt"/>
                        <a:buNone/>
                      </a:pPr>
                      <a:r>
                        <a:rPr lang="en-US"/>
                        <a:t>7.</a:t>
                      </a:r>
                    </a:p>
                  </a:txBody>
                  <a:tcPr/>
                </a:tc>
                <a:tc>
                  <a:txBody>
                    <a:bodyPr/>
                    <a:lstStyle/>
                    <a:p>
                      <a:r>
                        <a:rPr lang="ru-RU" sz="1800" kern="1200" dirty="0">
                          <a:solidFill>
                            <a:schemeClr val="dk1"/>
                          </a:solidFill>
                          <a:effectLst/>
                          <a:latin typeface="+mn-lt"/>
                          <a:ea typeface="+mn-ea"/>
                          <a:cs typeface="+mn-cs"/>
                        </a:rPr>
                        <a:t>Риски</a:t>
                      </a:r>
                      <a:r>
                        <a:rPr lang="ru-RU" sz="1800" kern="1200" baseline="0" dirty="0">
                          <a:solidFill>
                            <a:schemeClr val="dk1"/>
                          </a:solidFill>
                          <a:effectLst/>
                          <a:latin typeface="+mn-lt"/>
                          <a:ea typeface="+mn-ea"/>
                          <a:cs typeface="+mn-cs"/>
                        </a:rPr>
                        <a:t> консолидированного баланса государственного сектора</a:t>
                      </a:r>
                      <a:endParaRPr lang="en-US" dirty="0"/>
                    </a:p>
                  </a:txBody>
                  <a:tcPr/>
                </a:tc>
                <a:tc>
                  <a:txBody>
                    <a:bodyPr/>
                    <a:lstStyle/>
                    <a:p>
                      <a:r>
                        <a:rPr lang="en-ID" sz="1800" kern="1200" dirty="0" err="1">
                          <a:solidFill>
                            <a:schemeClr val="dk1"/>
                          </a:solidFill>
                          <a:effectLst/>
                          <a:latin typeface="+mn-lt"/>
                          <a:ea typeface="+mn-ea"/>
                          <a:cs typeface="+mn-cs"/>
                        </a:rPr>
                        <a:t>Dit</a:t>
                      </a:r>
                      <a:r>
                        <a:rPr lang="en-ID" sz="1800" kern="1200" dirty="0">
                          <a:solidFill>
                            <a:schemeClr val="dk1"/>
                          </a:solidFill>
                          <a:effectLst/>
                          <a:latin typeface="+mn-lt"/>
                          <a:ea typeface="+mn-ea"/>
                          <a:cs typeface="+mn-cs"/>
                        </a:rPr>
                        <a:t>. APK – DJPB</a:t>
                      </a:r>
                      <a:endParaRPr lang="en-US" dirty="0"/>
                    </a:p>
                  </a:txBody>
                  <a:tcPr/>
                </a:tc>
                <a:extLst>
                  <a:ext uri="{0D108BD9-81ED-4DB2-BD59-A6C34878D82A}">
                    <a16:rowId xmlns:a16="http://schemas.microsoft.com/office/drawing/2014/main" val="1225526821"/>
                  </a:ext>
                </a:extLst>
              </a:tr>
            </a:tbl>
          </a:graphicData>
        </a:graphic>
      </p:graphicFrame>
      <p:sp>
        <p:nvSpPr>
          <p:cNvPr id="6" name="Slide Number Placeholder 5">
            <a:extLst>
              <a:ext uri="{FF2B5EF4-FFF2-40B4-BE49-F238E27FC236}">
                <a16:creationId xmlns:a16="http://schemas.microsoft.com/office/drawing/2014/main" id="{35931899-11DE-4BF5-9EF9-347B6302E9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8D61BF-0251-45AC-A1AC-CE78113B39DD}" type="slidenum">
              <a:rPr kumimoji="0" lang="en-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27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object 56">
            <a:extLst>
              <a:ext uri="{FF2B5EF4-FFF2-40B4-BE49-F238E27FC236}">
                <a16:creationId xmlns:a16="http://schemas.microsoft.com/office/drawing/2014/main" id="{C0B91B1D-F159-4FA4-8DCC-670FEF03FAC5}"/>
              </a:ext>
            </a:extLst>
          </p:cNvPr>
          <p:cNvPicPr/>
          <p:nvPr/>
        </p:nvPicPr>
        <p:blipFill>
          <a:blip r:embed="rId3" cstate="print"/>
          <a:stretch>
            <a:fillRect/>
          </a:stretch>
        </p:blipFill>
        <p:spPr>
          <a:xfrm>
            <a:off x="9336071" y="1659064"/>
            <a:ext cx="2772594" cy="2379726"/>
          </a:xfrm>
          <a:prstGeom prst="rect">
            <a:avLst/>
          </a:prstGeom>
        </p:spPr>
      </p:pic>
      <p:sp>
        <p:nvSpPr>
          <p:cNvPr id="3" name="object 3"/>
          <p:cNvSpPr txBox="1">
            <a:spLocks noGrp="1"/>
          </p:cNvSpPr>
          <p:nvPr>
            <p:ph type="title" idx="4294967295"/>
          </p:nvPr>
        </p:nvSpPr>
        <p:spPr>
          <a:xfrm>
            <a:off x="99712" y="223553"/>
            <a:ext cx="10177386" cy="443070"/>
          </a:xfrm>
          <a:prstGeom prst="rect">
            <a:avLst/>
          </a:prstGeom>
        </p:spPr>
        <p:txBody>
          <a:bodyPr vert="horz" wrap="square" lIns="0" tIns="12065" rIns="0" bIns="0" rtlCol="0">
            <a:spAutoFit/>
          </a:bodyPr>
          <a:lstStyle/>
          <a:p>
            <a:pPr marL="12700">
              <a:lnSpc>
                <a:spcPct val="100000"/>
              </a:lnSpc>
              <a:spcBef>
                <a:spcPts val="95"/>
              </a:spcBef>
            </a:pPr>
            <a:r>
              <a:rPr lang="ru-RU" sz="2800" b="1" dirty="0">
                <a:latin typeface="Tahoma" panose="020B0604030504040204" pitchFamily="34" charset="0"/>
                <a:ea typeface="Tahoma" panose="020B0604030504040204" pitchFamily="34" charset="0"/>
                <a:cs typeface="Tahoma" panose="020B0604030504040204" pitchFamily="34" charset="0"/>
              </a:rPr>
              <a:t>Объем деятельности РГ по управлению риском </a:t>
            </a:r>
            <a:r>
              <a:rPr lang="en-US" sz="2800" b="1" dirty="0">
                <a:latin typeface="Tahoma" panose="020B0604030504040204" pitchFamily="34" charset="0"/>
                <a:ea typeface="Tahoma" panose="020B0604030504040204" pitchFamily="34" charset="0"/>
                <a:cs typeface="Tahoma" panose="020B0604030504040204" pitchFamily="34" charset="0"/>
              </a:rPr>
              <a:t>AKN</a:t>
            </a:r>
            <a:endParaRPr sz="2800" b="1" dirty="0">
              <a:latin typeface="Tahoma" panose="020B0604030504040204" pitchFamily="34" charset="0"/>
              <a:ea typeface="Tahoma" panose="020B0604030504040204" pitchFamily="34" charset="0"/>
              <a:cs typeface="Tahoma" panose="020B0604030504040204" pitchFamily="34" charset="0"/>
            </a:endParaRPr>
          </a:p>
        </p:txBody>
      </p:sp>
      <p:pic>
        <p:nvPicPr>
          <p:cNvPr id="5" name="object 5"/>
          <p:cNvPicPr/>
          <p:nvPr/>
        </p:nvPicPr>
        <p:blipFill>
          <a:blip r:embed="rId4" cstate="print"/>
          <a:stretch>
            <a:fillRect/>
          </a:stretch>
        </p:blipFill>
        <p:spPr>
          <a:xfrm>
            <a:off x="64568" y="4610102"/>
            <a:ext cx="3504385" cy="2170938"/>
          </a:xfrm>
          <a:prstGeom prst="rect">
            <a:avLst/>
          </a:prstGeom>
        </p:spPr>
      </p:pic>
      <p:pic>
        <p:nvPicPr>
          <p:cNvPr id="12" name="object 12"/>
          <p:cNvPicPr/>
          <p:nvPr/>
        </p:nvPicPr>
        <p:blipFill>
          <a:blip r:embed="rId5" cstate="print"/>
          <a:stretch>
            <a:fillRect/>
          </a:stretch>
        </p:blipFill>
        <p:spPr>
          <a:xfrm>
            <a:off x="230683" y="3936491"/>
            <a:ext cx="3012186" cy="732282"/>
          </a:xfrm>
          <a:prstGeom prst="rect">
            <a:avLst/>
          </a:prstGeom>
        </p:spPr>
      </p:pic>
      <p:sp>
        <p:nvSpPr>
          <p:cNvPr id="13" name="object 13"/>
          <p:cNvSpPr txBox="1"/>
          <p:nvPr/>
        </p:nvSpPr>
        <p:spPr>
          <a:xfrm>
            <a:off x="571856" y="4009390"/>
            <a:ext cx="2334260" cy="50462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ru-RU" sz="1600" b="1" i="0" u="none" strike="noStrike" kern="1200" cap="none" spc="-15" normalizeH="0" baseline="0" noProof="0" dirty="0">
                <a:ln>
                  <a:noFill/>
                </a:ln>
                <a:solidFill>
                  <a:srgbClr val="FFFFFF"/>
                </a:solidFill>
                <a:effectLst/>
                <a:uLnTx/>
                <a:uFillTx/>
                <a:latin typeface="Calibri"/>
                <a:ea typeface="+mn-ea"/>
                <a:cs typeface="Calibri"/>
              </a:rPr>
              <a:t>РГ </a:t>
            </a:r>
            <a:r>
              <a:rPr lang="ru-RU" sz="1600" b="1" spc="-15" dirty="0">
                <a:solidFill>
                  <a:srgbClr val="FFFFFF"/>
                </a:solidFill>
                <a:latin typeface="Calibri"/>
                <a:cs typeface="Calibri"/>
              </a:rPr>
              <a:t>ПО </a:t>
            </a:r>
            <a:r>
              <a:rPr kumimoji="0" lang="ru-RU" sz="1600" b="1" i="0" u="none" strike="noStrike" kern="1200" cap="none" spc="-15" normalizeH="0" baseline="0" noProof="0" dirty="0">
                <a:ln>
                  <a:noFill/>
                </a:ln>
                <a:solidFill>
                  <a:srgbClr val="FFFFFF"/>
                </a:solidFill>
                <a:effectLst/>
                <a:uLnTx/>
                <a:uFillTx/>
                <a:latin typeface="Calibri"/>
                <a:ea typeface="+mn-ea"/>
                <a:cs typeface="Calibri"/>
              </a:rPr>
              <a:t>УСЛОВНЫМ</a:t>
            </a:r>
            <a:r>
              <a:rPr kumimoji="0" lang="ru-RU" sz="1600" b="1" i="0" u="none" strike="noStrike" kern="1200" cap="none" spc="-15" normalizeH="0" noProof="0" dirty="0">
                <a:ln>
                  <a:noFill/>
                </a:ln>
                <a:solidFill>
                  <a:srgbClr val="FFFFFF"/>
                </a:solidFill>
                <a:effectLst/>
                <a:uLnTx/>
                <a:uFillTx/>
                <a:latin typeface="Calibri"/>
                <a:ea typeface="+mn-ea"/>
                <a:cs typeface="Calibri"/>
              </a:rPr>
              <a:t> ОБЯЗАТЕЛЬСТВАМ</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4" name="object 14"/>
          <p:cNvPicPr/>
          <p:nvPr/>
        </p:nvPicPr>
        <p:blipFill>
          <a:blip r:embed="rId6" cstate="print"/>
          <a:stretch>
            <a:fillRect/>
          </a:stretch>
        </p:blipFill>
        <p:spPr>
          <a:xfrm>
            <a:off x="3365752" y="4614685"/>
            <a:ext cx="3504385" cy="2184654"/>
          </a:xfrm>
          <a:prstGeom prst="rect">
            <a:avLst/>
          </a:prstGeom>
        </p:spPr>
      </p:pic>
      <p:pic>
        <p:nvPicPr>
          <p:cNvPr id="21" name="object 21"/>
          <p:cNvPicPr/>
          <p:nvPr/>
        </p:nvPicPr>
        <p:blipFill>
          <a:blip r:embed="rId7" cstate="print"/>
          <a:stretch>
            <a:fillRect/>
          </a:stretch>
        </p:blipFill>
        <p:spPr>
          <a:xfrm>
            <a:off x="3388613" y="3992880"/>
            <a:ext cx="3180535" cy="779538"/>
          </a:xfrm>
          <a:prstGeom prst="rect">
            <a:avLst/>
          </a:prstGeom>
        </p:spPr>
      </p:pic>
      <p:sp>
        <p:nvSpPr>
          <p:cNvPr id="22" name="object 22"/>
          <p:cNvSpPr txBox="1"/>
          <p:nvPr/>
        </p:nvSpPr>
        <p:spPr>
          <a:xfrm>
            <a:off x="3605446" y="4065282"/>
            <a:ext cx="2800177" cy="443070"/>
          </a:xfrm>
          <a:prstGeom prst="rect">
            <a:avLst/>
          </a:prstGeom>
        </p:spPr>
        <p:txBody>
          <a:bodyPr vert="horz" wrap="square" lIns="0" tIns="12065" rIns="0" bIns="0" rtlCol="0">
            <a:spAutoFit/>
          </a:bodyPr>
          <a:lstStyle/>
          <a:p>
            <a:pPr algn="ctr"/>
            <a:r>
              <a:rPr lang="ru-RU" sz="1400" b="1" kern="1200" dirty="0">
                <a:solidFill>
                  <a:schemeClr val="bg1"/>
                </a:solidFill>
                <a:effectLst/>
                <a:latin typeface="+mn-lt"/>
                <a:ea typeface="+mn-ea"/>
                <a:cs typeface="+mn-cs"/>
              </a:rPr>
              <a:t>РГ по РИСКАМ ГОСУДАРСТВЕННЫХ ПРЕДПРИЯТИЙ И ИНВЕСТИЦИЙ</a:t>
            </a:r>
            <a:endParaRPr lang="en-US" sz="1400" b="1" dirty="0">
              <a:solidFill>
                <a:schemeClr val="bg1"/>
              </a:solidFill>
            </a:endParaRPr>
          </a:p>
        </p:txBody>
      </p:sp>
      <p:pic>
        <p:nvPicPr>
          <p:cNvPr id="23" name="object 23"/>
          <p:cNvPicPr/>
          <p:nvPr/>
        </p:nvPicPr>
        <p:blipFill>
          <a:blip r:embed="rId8" cstate="print"/>
          <a:stretch>
            <a:fillRect/>
          </a:stretch>
        </p:blipFill>
        <p:spPr>
          <a:xfrm>
            <a:off x="6760716" y="4652124"/>
            <a:ext cx="3614166" cy="2163318"/>
          </a:xfrm>
          <a:prstGeom prst="rect">
            <a:avLst/>
          </a:prstGeom>
        </p:spPr>
      </p:pic>
      <p:pic>
        <p:nvPicPr>
          <p:cNvPr id="27" name="object 27"/>
          <p:cNvPicPr/>
          <p:nvPr/>
        </p:nvPicPr>
        <p:blipFill>
          <a:blip r:embed="rId9" cstate="print"/>
          <a:stretch>
            <a:fillRect/>
          </a:stretch>
        </p:blipFill>
        <p:spPr>
          <a:xfrm>
            <a:off x="6811388" y="3987799"/>
            <a:ext cx="3211829" cy="779526"/>
          </a:xfrm>
          <a:prstGeom prst="rect">
            <a:avLst/>
          </a:prstGeom>
        </p:spPr>
      </p:pic>
      <p:sp>
        <p:nvSpPr>
          <p:cNvPr id="28" name="object 28"/>
          <p:cNvSpPr txBox="1"/>
          <p:nvPr/>
        </p:nvSpPr>
        <p:spPr>
          <a:xfrm>
            <a:off x="6912811" y="4059173"/>
            <a:ext cx="2971092" cy="381515"/>
          </a:xfrm>
          <a:prstGeom prst="rect">
            <a:avLst/>
          </a:prstGeom>
        </p:spPr>
        <p:txBody>
          <a:bodyPr vert="horz" wrap="square" lIns="0" tIns="12065" rIns="0" bIns="0" rtlCol="0">
            <a:spAutoFit/>
          </a:bodyPr>
          <a:lstStyle/>
          <a:p>
            <a:pPr marL="12700" marR="5080" lvl="0" indent="-12700" algn="ctr" defTabSz="914400" rtl="0" eaLnBrk="1" fontAlgn="auto" latinLnBrk="0" hangingPunct="1">
              <a:lnSpc>
                <a:spcPct val="100000"/>
              </a:lnSpc>
              <a:spcBef>
                <a:spcPts val="95"/>
              </a:spcBef>
              <a:spcAft>
                <a:spcPts val="0"/>
              </a:spcAft>
              <a:buClrTx/>
              <a:buSzTx/>
              <a:buFontTx/>
              <a:buNone/>
              <a:tabLst/>
              <a:defRPr/>
            </a:pPr>
            <a:r>
              <a:rPr kumimoji="0" lang="ru-RU" sz="1200" b="1" i="0" u="none" strike="noStrike" kern="1200" cap="none" spc="-15" normalizeH="0" baseline="0" noProof="0" dirty="0">
                <a:ln>
                  <a:noFill/>
                </a:ln>
                <a:solidFill>
                  <a:srgbClr val="FFFFFF"/>
                </a:solidFill>
                <a:effectLst/>
                <a:uLnTx/>
                <a:uFillTx/>
                <a:latin typeface="Calibri"/>
                <a:ea typeface="+mn-ea"/>
                <a:cs typeface="Calibri"/>
              </a:rPr>
              <a:t>РГ по РИСКАМ КОНСОЛИДИРОВАННОГО БАЛАНСА ГОСУДАРСТВЕННОГО СЕКТОРА</a:t>
            </a:r>
            <a:endParaRPr kumimoji="0" lang="en-US" sz="1200" b="1" i="0" u="none" strike="noStrike" kern="1200" cap="none" spc="-15" normalizeH="0" baseline="0" noProof="0" dirty="0">
              <a:ln>
                <a:noFill/>
              </a:ln>
              <a:solidFill>
                <a:srgbClr val="FFFFFF"/>
              </a:solidFill>
              <a:effectLst/>
              <a:uLnTx/>
              <a:uFillTx/>
              <a:latin typeface="Calibri"/>
              <a:ea typeface="+mn-ea"/>
              <a:cs typeface="Calibri"/>
            </a:endParaRPr>
          </a:p>
        </p:txBody>
      </p:sp>
      <p:pic>
        <p:nvPicPr>
          <p:cNvPr id="29" name="object 29"/>
          <p:cNvPicPr/>
          <p:nvPr/>
        </p:nvPicPr>
        <p:blipFill>
          <a:blip r:embed="rId10" cstate="print"/>
          <a:stretch>
            <a:fillRect/>
          </a:stretch>
        </p:blipFill>
        <p:spPr>
          <a:xfrm>
            <a:off x="126492" y="1731264"/>
            <a:ext cx="3268217" cy="2401062"/>
          </a:xfrm>
          <a:prstGeom prst="rect">
            <a:avLst/>
          </a:prstGeom>
        </p:spPr>
      </p:pic>
      <p:pic>
        <p:nvPicPr>
          <p:cNvPr id="37" name="object 37"/>
          <p:cNvPicPr/>
          <p:nvPr/>
        </p:nvPicPr>
        <p:blipFill>
          <a:blip r:embed="rId11" cstate="print"/>
          <a:stretch>
            <a:fillRect/>
          </a:stretch>
        </p:blipFill>
        <p:spPr>
          <a:xfrm>
            <a:off x="166115" y="1097280"/>
            <a:ext cx="2952750" cy="741426"/>
          </a:xfrm>
          <a:prstGeom prst="rect">
            <a:avLst/>
          </a:prstGeom>
        </p:spPr>
      </p:pic>
      <p:sp>
        <p:nvSpPr>
          <p:cNvPr id="38" name="object 38"/>
          <p:cNvSpPr txBox="1"/>
          <p:nvPr/>
        </p:nvSpPr>
        <p:spPr>
          <a:xfrm>
            <a:off x="299620" y="1299083"/>
            <a:ext cx="2670719" cy="38215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ru-RU" sz="1200" b="1" i="0" u="none" strike="noStrike" kern="1200" cap="none" spc="-10" normalizeH="0" baseline="0" noProof="0" dirty="0">
                <a:ln>
                  <a:noFill/>
                </a:ln>
                <a:solidFill>
                  <a:srgbClr val="FFFFFF"/>
                </a:solidFill>
                <a:effectLst/>
                <a:uLnTx/>
                <a:uFillTx/>
                <a:latin typeface="Calibri"/>
                <a:ea typeface="+mn-ea"/>
                <a:cs typeface="Calibri"/>
              </a:rPr>
              <a:t>РГ по РИСКУ МАКРОЭКОНОМИЧЕСКОЙ СИТУАЦИИ</a:t>
            </a:r>
            <a:r>
              <a:rPr kumimoji="0" lang="ru-RU" sz="1200" b="1" i="0" u="none" strike="noStrike" kern="1200" cap="none" spc="-10" normalizeH="0" noProof="0" dirty="0">
                <a:ln>
                  <a:noFill/>
                </a:ln>
                <a:solidFill>
                  <a:srgbClr val="FFFFFF"/>
                </a:solidFill>
                <a:effectLst/>
                <a:uLnTx/>
                <a:uFillTx/>
                <a:latin typeface="Calibri"/>
                <a:ea typeface="+mn-ea"/>
                <a:cs typeface="Calibri"/>
              </a:rPr>
              <a:t> И ФИНАНСОВОГО СЕКТОРА</a:t>
            </a:r>
            <a:endParaRPr kumimoji="0" lang="en-ID" sz="12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0" name="object 40"/>
          <p:cNvPicPr/>
          <p:nvPr/>
        </p:nvPicPr>
        <p:blipFill>
          <a:blip r:embed="rId12" cstate="print"/>
          <a:stretch>
            <a:fillRect/>
          </a:stretch>
        </p:blipFill>
        <p:spPr>
          <a:xfrm>
            <a:off x="3230879" y="1746504"/>
            <a:ext cx="3228844" cy="2355342"/>
          </a:xfrm>
          <a:prstGeom prst="rect">
            <a:avLst/>
          </a:prstGeom>
        </p:spPr>
      </p:pic>
      <p:pic>
        <p:nvPicPr>
          <p:cNvPr id="48" name="object 48"/>
          <p:cNvPicPr/>
          <p:nvPr/>
        </p:nvPicPr>
        <p:blipFill>
          <a:blip r:embed="rId13" cstate="print"/>
          <a:stretch>
            <a:fillRect/>
          </a:stretch>
        </p:blipFill>
        <p:spPr>
          <a:xfrm>
            <a:off x="3268979" y="1098803"/>
            <a:ext cx="2827021" cy="732282"/>
          </a:xfrm>
          <a:prstGeom prst="rect">
            <a:avLst/>
          </a:prstGeom>
        </p:spPr>
      </p:pic>
      <p:sp>
        <p:nvSpPr>
          <p:cNvPr id="49" name="object 49"/>
          <p:cNvSpPr txBox="1"/>
          <p:nvPr/>
        </p:nvSpPr>
        <p:spPr>
          <a:xfrm>
            <a:off x="3428382" y="1194193"/>
            <a:ext cx="2703431" cy="25840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ru-RU" sz="1600" b="1" i="0" u="none" strike="noStrike" kern="1200" cap="none" spc="-15" normalizeH="0" baseline="0" noProof="0" dirty="0">
                <a:ln>
                  <a:noFill/>
                </a:ln>
                <a:solidFill>
                  <a:srgbClr val="FFFFFF"/>
                </a:solidFill>
                <a:effectLst/>
                <a:uLnTx/>
                <a:uFillTx/>
                <a:latin typeface="Calibri"/>
                <a:ea typeface="+mn-ea"/>
                <a:cs typeface="Calibri"/>
              </a:rPr>
              <a:t>РГ по РИСКАМ ДОХОДОВ</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50" name="object 50"/>
          <p:cNvPicPr/>
          <p:nvPr/>
        </p:nvPicPr>
        <p:blipFill>
          <a:blip r:embed="rId14" cstate="print"/>
          <a:stretch>
            <a:fillRect/>
          </a:stretch>
        </p:blipFill>
        <p:spPr>
          <a:xfrm>
            <a:off x="6197728" y="1760219"/>
            <a:ext cx="3344417" cy="2314194"/>
          </a:xfrm>
          <a:prstGeom prst="rect">
            <a:avLst/>
          </a:prstGeom>
        </p:spPr>
      </p:pic>
      <p:pic>
        <p:nvPicPr>
          <p:cNvPr id="54" name="object 54"/>
          <p:cNvPicPr/>
          <p:nvPr/>
        </p:nvPicPr>
        <p:blipFill>
          <a:blip r:embed="rId15" cstate="print"/>
          <a:stretch>
            <a:fillRect/>
          </a:stretch>
        </p:blipFill>
        <p:spPr>
          <a:xfrm>
            <a:off x="6237731" y="1097267"/>
            <a:ext cx="2951226" cy="730770"/>
          </a:xfrm>
          <a:prstGeom prst="rect">
            <a:avLst/>
          </a:prstGeom>
        </p:spPr>
      </p:pic>
      <p:sp>
        <p:nvSpPr>
          <p:cNvPr id="55" name="object 55"/>
          <p:cNvSpPr txBox="1"/>
          <p:nvPr/>
        </p:nvSpPr>
        <p:spPr>
          <a:xfrm>
            <a:off x="6491807" y="1169990"/>
            <a:ext cx="2237388" cy="25840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ru-RU" sz="1600" b="1" i="0" u="none" strike="noStrike" kern="1200" cap="none" spc="-15" normalizeH="0" baseline="0" noProof="0" dirty="0">
                <a:ln>
                  <a:noFill/>
                </a:ln>
                <a:solidFill>
                  <a:srgbClr val="FFFFFF"/>
                </a:solidFill>
                <a:effectLst/>
                <a:uLnTx/>
                <a:uFillTx/>
                <a:latin typeface="Calibri"/>
                <a:ea typeface="+mn-ea"/>
                <a:cs typeface="Calibri"/>
              </a:rPr>
              <a:t>РГ по РИСКАМ РАСХОДОВ</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8" name="object 58"/>
          <p:cNvSpPr txBox="1"/>
          <p:nvPr/>
        </p:nvSpPr>
        <p:spPr>
          <a:xfrm>
            <a:off x="9459920" y="1901003"/>
            <a:ext cx="2432460" cy="1521570"/>
          </a:xfrm>
          <a:prstGeom prst="rect">
            <a:avLst/>
          </a:prstGeom>
        </p:spPr>
        <p:txBody>
          <a:bodyPr vert="horz" wrap="square" lIns="0" tIns="13335" rIns="0" bIns="0" rtlCol="0">
            <a:spAutoFit/>
          </a:bodyPr>
          <a:lstStyle/>
          <a:p>
            <a:pPr marL="12700" marR="5080" lvl="0" algn="just">
              <a:spcBef>
                <a:spcPts val="105"/>
              </a:spcBef>
              <a:defRPr/>
            </a:pPr>
            <a:r>
              <a:rPr lang="ru-RU" sz="1400" spc="5" dirty="0">
                <a:solidFill>
                  <a:prstClr val="black"/>
                </a:solidFill>
                <a:cs typeface="Calibri"/>
              </a:rPr>
              <a:t>Риск, возникающий в результате изменения макроэкономических условий, влияющих на структуру финансирования, и риски, связанные с управлением денежными потоками.</a:t>
            </a:r>
            <a:endParaRPr kumimoji="0" sz="1400" b="0" i="0" u="none" strike="noStrike" kern="1200" cap="none" spc="0" normalizeH="0" baseline="0" noProof="0" dirty="0">
              <a:ln>
                <a:noFill/>
              </a:ln>
              <a:solidFill>
                <a:prstClr val="black"/>
              </a:solidFill>
              <a:effectLst/>
              <a:uLnTx/>
              <a:uFillTx/>
              <a:latin typeface="Calibri"/>
              <a:cs typeface="Calibri"/>
            </a:endParaRPr>
          </a:p>
        </p:txBody>
      </p:sp>
      <p:pic>
        <p:nvPicPr>
          <p:cNvPr id="61" name="object 61"/>
          <p:cNvPicPr/>
          <p:nvPr/>
        </p:nvPicPr>
        <p:blipFill>
          <a:blip r:embed="rId16" cstate="print"/>
          <a:stretch>
            <a:fillRect/>
          </a:stretch>
        </p:blipFill>
        <p:spPr>
          <a:xfrm>
            <a:off x="9363432" y="1073553"/>
            <a:ext cx="2579117" cy="742962"/>
          </a:xfrm>
          <a:prstGeom prst="rect">
            <a:avLst/>
          </a:prstGeom>
        </p:spPr>
      </p:pic>
      <p:sp>
        <p:nvSpPr>
          <p:cNvPr id="62" name="object 62"/>
          <p:cNvSpPr txBox="1"/>
          <p:nvPr/>
        </p:nvSpPr>
        <p:spPr>
          <a:xfrm>
            <a:off x="9158696" y="1104240"/>
            <a:ext cx="2757747" cy="638636"/>
          </a:xfrm>
          <a:prstGeom prst="rect">
            <a:avLst/>
          </a:prstGeom>
        </p:spPr>
        <p:txBody>
          <a:bodyPr vert="horz" wrap="square" lIns="0" tIns="12700" rIns="0" bIns="0" rtlCol="0">
            <a:spAutoFit/>
          </a:bodyPr>
          <a:lstStyle/>
          <a:p>
            <a:pPr marL="12700" marR="5080" lvl="0" indent="-12700" algn="ctr" defTabSz="914400" rtl="0" eaLnBrk="1" fontAlgn="auto" latinLnBrk="0" hangingPunct="1">
              <a:lnSpc>
                <a:spcPct val="100000"/>
              </a:lnSpc>
              <a:spcBef>
                <a:spcPts val="100"/>
              </a:spcBef>
              <a:spcAft>
                <a:spcPts val="0"/>
              </a:spcAft>
              <a:buClrTx/>
              <a:buSzTx/>
              <a:buFontTx/>
              <a:buNone/>
              <a:tabLst/>
              <a:defRPr/>
            </a:pPr>
            <a:r>
              <a:rPr kumimoji="0" lang="ru-RU" sz="1300" b="1" i="0" u="none" strike="noStrike" kern="1200" cap="none" spc="-10" normalizeH="0" baseline="0" noProof="0" dirty="0">
                <a:ln>
                  <a:noFill/>
                </a:ln>
                <a:solidFill>
                  <a:srgbClr val="FFFFFF"/>
                </a:solidFill>
                <a:effectLst/>
                <a:uLnTx/>
                <a:uFillTx/>
                <a:latin typeface="Calibri"/>
                <a:ea typeface="+mn-ea"/>
                <a:cs typeface="Calibri"/>
              </a:rPr>
              <a:t>РГ по РИСКАМ </a:t>
            </a:r>
          </a:p>
          <a:p>
            <a:pPr marL="12700" marR="5080" lvl="0" indent="-12700" algn="ctr" defTabSz="914400" rtl="0" eaLnBrk="1" fontAlgn="auto" latinLnBrk="0" hangingPunct="1">
              <a:lnSpc>
                <a:spcPct val="100000"/>
              </a:lnSpc>
              <a:spcBef>
                <a:spcPts val="100"/>
              </a:spcBef>
              <a:spcAft>
                <a:spcPts val="0"/>
              </a:spcAft>
              <a:buClrTx/>
              <a:buSzTx/>
              <a:buFontTx/>
              <a:buNone/>
              <a:tabLst/>
              <a:defRPr/>
            </a:pPr>
            <a:r>
              <a:rPr kumimoji="0" lang="ru-RU" sz="1300" b="1" i="0" u="none" strike="noStrike" kern="1200" cap="none" spc="-10" normalizeH="0" baseline="0" noProof="0" dirty="0">
                <a:ln>
                  <a:noFill/>
                </a:ln>
                <a:solidFill>
                  <a:srgbClr val="FFFFFF"/>
                </a:solidFill>
                <a:effectLst/>
                <a:uLnTx/>
                <a:uFillTx/>
                <a:latin typeface="Calibri"/>
                <a:ea typeface="+mn-ea"/>
                <a:cs typeface="Calibri"/>
              </a:rPr>
              <a:t>ФИНАНСИРОВАНИЯ</a:t>
            </a:r>
            <a:r>
              <a:rPr kumimoji="0" lang="ru-RU" sz="1300" b="1" i="0" u="none" strike="noStrike" kern="1200" cap="none" spc="-10" normalizeH="0" noProof="0" dirty="0">
                <a:ln>
                  <a:noFill/>
                </a:ln>
                <a:solidFill>
                  <a:srgbClr val="FFFFFF"/>
                </a:solidFill>
                <a:effectLst/>
                <a:uLnTx/>
                <a:uFillTx/>
                <a:latin typeface="Calibri"/>
                <a:ea typeface="+mn-ea"/>
                <a:cs typeface="Calibri"/>
              </a:rPr>
              <a:t> И </a:t>
            </a:r>
          </a:p>
          <a:p>
            <a:pPr marL="12700" marR="5080" lvl="0" indent="-12700" algn="ctr" defTabSz="914400" rtl="0" eaLnBrk="1" fontAlgn="auto" latinLnBrk="0" hangingPunct="1">
              <a:lnSpc>
                <a:spcPct val="100000"/>
              </a:lnSpc>
              <a:spcBef>
                <a:spcPts val="100"/>
              </a:spcBef>
              <a:spcAft>
                <a:spcPts val="0"/>
              </a:spcAft>
              <a:buClrTx/>
              <a:buSzTx/>
              <a:buFontTx/>
              <a:buNone/>
              <a:tabLst/>
              <a:defRPr/>
            </a:pPr>
            <a:r>
              <a:rPr kumimoji="0" lang="ru-RU" sz="1300" b="1" i="0" u="none" strike="noStrike" kern="1200" cap="none" spc="-10" normalizeH="0" noProof="0" dirty="0">
                <a:ln>
                  <a:noFill/>
                </a:ln>
                <a:solidFill>
                  <a:srgbClr val="FFFFFF"/>
                </a:solidFill>
                <a:effectLst/>
                <a:uLnTx/>
                <a:uFillTx/>
                <a:latin typeface="Calibri"/>
                <a:ea typeface="+mn-ea"/>
                <a:cs typeface="Calibri"/>
              </a:rPr>
              <a:t>ЛИКВИДНОСТИ</a:t>
            </a:r>
            <a:endParaRPr kumimoji="0" sz="13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5" name="Rectangle 64">
            <a:extLst>
              <a:ext uri="{FF2B5EF4-FFF2-40B4-BE49-F238E27FC236}">
                <a16:creationId xmlns:a16="http://schemas.microsoft.com/office/drawing/2014/main" id="{35403E71-A3DA-47BD-A90F-72A647E2AF83}"/>
              </a:ext>
            </a:extLst>
          </p:cNvPr>
          <p:cNvSpPr/>
          <p:nvPr/>
        </p:nvSpPr>
        <p:spPr>
          <a:xfrm>
            <a:off x="9336071" y="846264"/>
            <a:ext cx="2666676" cy="299669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18350250-A9C3-4FB5-872F-E52EE7C41A3F}"/>
              </a:ext>
            </a:extLst>
          </p:cNvPr>
          <p:cNvSpPr/>
          <p:nvPr/>
        </p:nvSpPr>
        <p:spPr>
          <a:xfrm>
            <a:off x="10374882" y="5948375"/>
            <a:ext cx="175304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5" normalizeH="0" baseline="0" noProof="0" dirty="0" err="1">
                <a:ln>
                  <a:noFill/>
                </a:ln>
                <a:solidFill>
                  <a:prstClr val="black"/>
                </a:solidFill>
                <a:effectLst/>
                <a:uLnTx/>
                <a:uFillTx/>
                <a:latin typeface="Calibri" panose="020F0502020204030204"/>
                <a:ea typeface="+mn-ea"/>
                <a:cs typeface="Calibri"/>
              </a:rPr>
              <a:t>Sumber</a:t>
            </a:r>
            <a:r>
              <a:rPr kumimoji="0" lang="en-US" sz="1100" b="0" i="0" u="none" strike="noStrike" kern="1200" cap="none" spc="-5" normalizeH="0" baseline="0" noProof="0" dirty="0">
                <a:ln>
                  <a:noFill/>
                </a:ln>
                <a:solidFill>
                  <a:prstClr val="black"/>
                </a:solidFill>
                <a:effectLst/>
                <a:uLnTx/>
                <a:uFillTx/>
                <a:latin typeface="Calibri" panose="020F0502020204030204"/>
                <a:ea typeface="+mn-ea"/>
                <a:cs typeface="Calibri"/>
              </a:rPr>
              <a:t> :</a:t>
            </a:r>
            <a:endParaRPr kumimoji="0" lang="en-ID" sz="1100" b="0" i="0" u="none" strike="noStrike" kern="1200" cap="none" spc="-5"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5" normalizeH="0" baseline="0" noProof="0" dirty="0">
                <a:ln>
                  <a:noFill/>
                </a:ln>
                <a:solidFill>
                  <a:prstClr val="black"/>
                </a:solidFill>
                <a:effectLst/>
                <a:uLnTx/>
                <a:uFillTx/>
                <a:latin typeface="Calibri" panose="020F0502020204030204"/>
                <a:ea typeface="+mn-ea"/>
                <a:cs typeface="Calibri"/>
              </a:rPr>
              <a:t>KMK no.839/KM.1/2022</a:t>
            </a:r>
            <a:endParaRPr kumimoji="0" lang="en-ID"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0B0239A-D32B-4808-8D74-535BCEC5C7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8D61BF-0251-45AC-A1AC-CE78113B39DD}" type="slidenum">
              <a:rPr kumimoji="0" lang="en-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DB48252F-CAFC-4CC9-84C7-101D74ACC031}"/>
              </a:ext>
            </a:extLst>
          </p:cNvPr>
          <p:cNvSpPr txBox="1"/>
          <p:nvPr/>
        </p:nvSpPr>
        <p:spPr>
          <a:xfrm>
            <a:off x="299620" y="1965916"/>
            <a:ext cx="2737328" cy="1569660"/>
          </a:xfrm>
          <a:prstGeom prst="rect">
            <a:avLst/>
          </a:prstGeom>
          <a:noFill/>
        </p:spPr>
        <p:txBody>
          <a:bodyPr wrap="square">
            <a:spAutoFit/>
          </a:bodyPr>
          <a:lstStyle/>
          <a:p>
            <a:r>
              <a:rPr lang="ru-RU" sz="1200" dirty="0">
                <a:solidFill>
                  <a:schemeClr val="bg1"/>
                </a:solidFill>
                <a:latin typeface="-apple-system"/>
              </a:rPr>
              <a:t>Риски, возникающие в результате изменения макроэкономических и фундаментальных показателей финансового сектора, которые влияют на внутренние экономические условия, что приводит к изменению фискальных прогнозов параметров государственного бюджета (APBN).</a:t>
            </a:r>
            <a:endParaRPr lang="en-ID" sz="1200" dirty="0">
              <a:solidFill>
                <a:schemeClr val="bg1"/>
              </a:solidFill>
            </a:endParaRPr>
          </a:p>
        </p:txBody>
      </p:sp>
      <p:sp>
        <p:nvSpPr>
          <p:cNvPr id="67" name="TextBox 66">
            <a:extLst>
              <a:ext uri="{FF2B5EF4-FFF2-40B4-BE49-F238E27FC236}">
                <a16:creationId xmlns:a16="http://schemas.microsoft.com/office/drawing/2014/main" id="{D1D26424-7C33-4402-A077-C5C919D6906D}"/>
              </a:ext>
            </a:extLst>
          </p:cNvPr>
          <p:cNvSpPr txBox="1"/>
          <p:nvPr/>
        </p:nvSpPr>
        <p:spPr>
          <a:xfrm>
            <a:off x="3280969" y="1816516"/>
            <a:ext cx="2879632" cy="1692771"/>
          </a:xfrm>
          <a:prstGeom prst="rect">
            <a:avLst/>
          </a:prstGeom>
          <a:noFill/>
        </p:spPr>
        <p:txBody>
          <a:bodyPr wrap="square">
            <a:spAutoFit/>
          </a:bodyPr>
          <a:lstStyle/>
          <a:p>
            <a:pPr algn="just"/>
            <a:r>
              <a:rPr lang="ru-RU" sz="1300" dirty="0">
                <a:solidFill>
                  <a:srgbClr val="24292F"/>
                </a:solidFill>
                <a:latin typeface="-apple-system"/>
              </a:rPr>
              <a:t>Риски, возникающие в результате расхождения между плановыми и прогнозными показателями государственных доходов, которые включают в себя налоговые доходы, таможенные и акцизные доходы, а также неналоговые государственные доходы</a:t>
            </a:r>
            <a:r>
              <a:rPr lang="en-US" sz="1300" b="0" i="0" dirty="0">
                <a:solidFill>
                  <a:srgbClr val="24292F"/>
                </a:solidFill>
                <a:effectLst/>
                <a:latin typeface="-apple-system"/>
              </a:rPr>
              <a:t>.</a:t>
            </a:r>
            <a:endParaRPr lang="en-ID" sz="1300" dirty="0"/>
          </a:p>
        </p:txBody>
      </p:sp>
      <p:sp>
        <p:nvSpPr>
          <p:cNvPr id="68" name="TextBox 67">
            <a:extLst>
              <a:ext uri="{FF2B5EF4-FFF2-40B4-BE49-F238E27FC236}">
                <a16:creationId xmlns:a16="http://schemas.microsoft.com/office/drawing/2014/main" id="{68741A9B-1EF8-4D6C-96A5-2456812EE1B8}"/>
              </a:ext>
            </a:extLst>
          </p:cNvPr>
          <p:cNvSpPr txBox="1"/>
          <p:nvPr/>
        </p:nvSpPr>
        <p:spPr>
          <a:xfrm>
            <a:off x="6362039" y="1955785"/>
            <a:ext cx="2772594" cy="1323439"/>
          </a:xfrm>
          <a:prstGeom prst="rect">
            <a:avLst/>
          </a:prstGeom>
          <a:noFill/>
        </p:spPr>
        <p:txBody>
          <a:bodyPr wrap="square">
            <a:spAutoFit/>
          </a:bodyPr>
          <a:lstStyle/>
          <a:p>
            <a:pPr algn="just"/>
            <a:r>
              <a:rPr lang="ru-RU" sz="1600" dirty="0">
                <a:solidFill>
                  <a:srgbClr val="24292F"/>
                </a:solidFill>
                <a:latin typeface="-apple-system"/>
              </a:rPr>
              <a:t>Риски, возникающие в процессе принятия решений, которые влияют на дополнительное бремя или расходы государства</a:t>
            </a:r>
            <a:r>
              <a:rPr lang="en-US" sz="1600" b="0" i="0" dirty="0">
                <a:solidFill>
                  <a:srgbClr val="24292F"/>
                </a:solidFill>
                <a:effectLst/>
                <a:latin typeface="-apple-system"/>
              </a:rPr>
              <a:t>.</a:t>
            </a:r>
            <a:endParaRPr lang="en-ID" sz="1600" dirty="0"/>
          </a:p>
        </p:txBody>
      </p:sp>
      <p:sp>
        <p:nvSpPr>
          <p:cNvPr id="69" name="TextBox 68">
            <a:extLst>
              <a:ext uri="{FF2B5EF4-FFF2-40B4-BE49-F238E27FC236}">
                <a16:creationId xmlns:a16="http://schemas.microsoft.com/office/drawing/2014/main" id="{4152EDC1-B168-4CC3-B86C-50CD3DEA1B26}"/>
              </a:ext>
            </a:extLst>
          </p:cNvPr>
          <p:cNvSpPr txBox="1"/>
          <p:nvPr/>
        </p:nvSpPr>
        <p:spPr>
          <a:xfrm>
            <a:off x="196850" y="4742346"/>
            <a:ext cx="2840098" cy="1384995"/>
          </a:xfrm>
          <a:prstGeom prst="rect">
            <a:avLst/>
          </a:prstGeom>
          <a:noFill/>
        </p:spPr>
        <p:txBody>
          <a:bodyPr wrap="square">
            <a:spAutoFit/>
          </a:bodyPr>
          <a:lstStyle/>
          <a:p>
            <a:pPr algn="just"/>
            <a:r>
              <a:rPr lang="ru-RU" sz="1200" dirty="0">
                <a:solidFill>
                  <a:srgbClr val="24292F"/>
                </a:solidFill>
                <a:latin typeface="-apple-system"/>
              </a:rPr>
              <a:t>Риски, возникающие в связи с обязательностью соглашений или нормативных актов, которые потенциально могут стать обязательствами государства в случае наступления факторов риска или обстоятельств, которые их вызывают.</a:t>
            </a:r>
          </a:p>
        </p:txBody>
      </p:sp>
      <p:sp>
        <p:nvSpPr>
          <p:cNvPr id="70" name="TextBox 69">
            <a:extLst>
              <a:ext uri="{FF2B5EF4-FFF2-40B4-BE49-F238E27FC236}">
                <a16:creationId xmlns:a16="http://schemas.microsoft.com/office/drawing/2014/main" id="{40012C82-B58B-4F7A-BC26-77522618048B}"/>
              </a:ext>
            </a:extLst>
          </p:cNvPr>
          <p:cNvSpPr txBox="1"/>
          <p:nvPr/>
        </p:nvSpPr>
        <p:spPr>
          <a:xfrm>
            <a:off x="3428382" y="4783834"/>
            <a:ext cx="3034009" cy="1692771"/>
          </a:xfrm>
          <a:prstGeom prst="rect">
            <a:avLst/>
          </a:prstGeom>
          <a:noFill/>
        </p:spPr>
        <p:txBody>
          <a:bodyPr wrap="square">
            <a:spAutoFit/>
          </a:bodyPr>
          <a:lstStyle/>
          <a:p>
            <a:pPr algn="just"/>
            <a:r>
              <a:rPr lang="ru-RU" sz="1300" dirty="0">
                <a:solidFill>
                  <a:srgbClr val="24292F"/>
                </a:solidFill>
                <a:latin typeface="-apple-system"/>
              </a:rPr>
              <a:t>Риски, возникающие в связи с финансовым состоянием государственных предприятий (BUMN), требующих государственной поддержки, а также риски, возникающие в связи с инвестиционными решениями государства</a:t>
            </a:r>
            <a:r>
              <a:rPr lang="en-US" sz="1300" b="0" i="0" dirty="0">
                <a:solidFill>
                  <a:srgbClr val="24292F"/>
                </a:solidFill>
                <a:effectLst/>
                <a:latin typeface="-apple-system"/>
              </a:rPr>
              <a:t>.</a:t>
            </a:r>
            <a:endParaRPr lang="en-ID" sz="1300" dirty="0"/>
          </a:p>
        </p:txBody>
      </p:sp>
      <p:sp>
        <p:nvSpPr>
          <p:cNvPr id="72" name="TextBox 71">
            <a:extLst>
              <a:ext uri="{FF2B5EF4-FFF2-40B4-BE49-F238E27FC236}">
                <a16:creationId xmlns:a16="http://schemas.microsoft.com/office/drawing/2014/main" id="{BB347BA7-2924-4096-AD9F-C637B8B9161A}"/>
              </a:ext>
            </a:extLst>
          </p:cNvPr>
          <p:cNvSpPr txBox="1"/>
          <p:nvPr/>
        </p:nvSpPr>
        <p:spPr>
          <a:xfrm>
            <a:off x="6760716" y="4768626"/>
            <a:ext cx="3180535" cy="1492716"/>
          </a:xfrm>
          <a:prstGeom prst="rect">
            <a:avLst/>
          </a:prstGeom>
          <a:noFill/>
        </p:spPr>
        <p:txBody>
          <a:bodyPr wrap="square">
            <a:spAutoFit/>
          </a:bodyPr>
          <a:lstStyle/>
          <a:p>
            <a:pPr algn="just"/>
            <a:r>
              <a:rPr lang="ru-RU" sz="1300" dirty="0">
                <a:solidFill>
                  <a:srgbClr val="24292F"/>
                </a:solidFill>
                <a:latin typeface="-apple-system"/>
              </a:rPr>
              <a:t>Риски для государственных активов и обязательств на национальном уровне, которые вызваны изменениями в политике или экономическим состоянием и потенциально могут нарушить бесперебойность функционирования финансов страны</a:t>
            </a:r>
            <a:r>
              <a:rPr lang="en-US" sz="1300" b="0" i="0" dirty="0">
                <a:solidFill>
                  <a:srgbClr val="24292F"/>
                </a:solidFill>
                <a:effectLst/>
                <a:latin typeface="-apple-system"/>
              </a:rPr>
              <a:t>.</a:t>
            </a:r>
            <a:endParaRPr lang="en-ID"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5AD0-7C9A-4F3B-91EE-F6E9C80064C8}"/>
              </a:ext>
            </a:extLst>
          </p:cNvPr>
          <p:cNvSpPr>
            <a:spLocks noGrp="1"/>
          </p:cNvSpPr>
          <p:nvPr>
            <p:ph type="title"/>
          </p:nvPr>
        </p:nvSpPr>
        <p:spPr/>
        <p:txBody>
          <a:bodyPr/>
          <a:lstStyle/>
          <a:p>
            <a:r>
              <a:rPr lang="ru-RU" dirty="0"/>
              <a:t>Порядок работы</a:t>
            </a:r>
            <a:endParaRPr lang="en-ID" dirty="0"/>
          </a:p>
        </p:txBody>
      </p:sp>
      <p:sp>
        <p:nvSpPr>
          <p:cNvPr id="3" name="Slide Number Placeholder 2">
            <a:extLst>
              <a:ext uri="{FF2B5EF4-FFF2-40B4-BE49-F238E27FC236}">
                <a16:creationId xmlns:a16="http://schemas.microsoft.com/office/drawing/2014/main" id="{97AE08BB-E1E9-4D10-B9FB-79E129F40CFD}"/>
              </a:ext>
            </a:extLst>
          </p:cNvPr>
          <p:cNvSpPr>
            <a:spLocks noGrp="1"/>
          </p:cNvSpPr>
          <p:nvPr>
            <p:ph type="sldNum" sz="quarter" idx="12"/>
          </p:nvPr>
        </p:nvSpPr>
        <p:spPr>
          <a:xfrm>
            <a:off x="11627471" y="6229040"/>
            <a:ext cx="519509" cy="229000"/>
          </a:xfrm>
        </p:spPr>
        <p:txBody>
          <a:bodyPr/>
          <a:lstStyle/>
          <a:p>
            <a:fld id="{C67A9826-C85A-43BB-9A4D-2C608D6018A0}" type="slidenum">
              <a:rPr lang="en-US" b="1" smtClean="0"/>
              <a:pPr/>
              <a:t>6</a:t>
            </a:fld>
            <a:endParaRPr lang="en-US" b="1" dirty="0"/>
          </a:p>
        </p:txBody>
      </p:sp>
      <p:grpSp>
        <p:nvGrpSpPr>
          <p:cNvPr id="23" name="Group 22">
            <a:extLst>
              <a:ext uri="{FF2B5EF4-FFF2-40B4-BE49-F238E27FC236}">
                <a16:creationId xmlns:a16="http://schemas.microsoft.com/office/drawing/2014/main" id="{5040F435-80F4-4816-9A28-90A5DB2DE9A8}"/>
              </a:ext>
            </a:extLst>
          </p:cNvPr>
          <p:cNvGrpSpPr/>
          <p:nvPr/>
        </p:nvGrpSpPr>
        <p:grpSpPr>
          <a:xfrm>
            <a:off x="177560" y="5150866"/>
            <a:ext cx="11914909" cy="1349530"/>
            <a:chOff x="471433" y="4527679"/>
            <a:chExt cx="11592501" cy="1470938"/>
          </a:xfrm>
        </p:grpSpPr>
        <p:sp>
          <p:nvSpPr>
            <p:cNvPr id="24" name="Rectangle 23">
              <a:extLst>
                <a:ext uri="{FF2B5EF4-FFF2-40B4-BE49-F238E27FC236}">
                  <a16:creationId xmlns:a16="http://schemas.microsoft.com/office/drawing/2014/main" id="{94157B1B-67A1-4F4B-A159-7E8193920DDF}"/>
                </a:ext>
              </a:extLst>
            </p:cNvPr>
            <p:cNvSpPr/>
            <p:nvPr/>
          </p:nvSpPr>
          <p:spPr>
            <a:xfrm>
              <a:off x="471433" y="4527679"/>
              <a:ext cx="11592501" cy="1470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rPr>
                <a:t>АГРЕГИРОВАНИЕ</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Секретарь</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ru-RU" sz="1400" dirty="0">
                  <a:solidFill>
                    <a:prstClr val="black"/>
                  </a:solidFill>
                  <a:latin typeface="Calibri" panose="020F0502020204030204"/>
                </a:rPr>
                <a:t>1</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ru-RU" sz="1400" noProof="0" dirty="0">
                  <a:solidFill>
                    <a:prstClr val="black"/>
                  </a:solidFill>
                  <a:latin typeface="Calibri" panose="020F0502020204030204"/>
                </a:rPr>
                <a:t>и Секретарь</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координирую</a:t>
              </a:r>
              <a:r>
                <a:rPr lang="ru-RU" sz="1400" dirty="0">
                  <a:solidFill>
                    <a:prstClr val="black"/>
                  </a:solidFill>
                  <a:latin typeface="Calibri" panose="020F0502020204030204"/>
                </a:rPr>
                <a:t>т действия и готовят сводную концепцию</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документа о рисках, которая включает в себя</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Комитет по реализации проводит обсуждение</a:t>
              </a:r>
              <a:r>
                <a:rPr kumimoji="0" lang="ru-RU" sz="1400" b="0" i="0" u="none" strike="noStrike" kern="1200" cap="none" spc="0" normalizeH="0" noProof="0" dirty="0">
                  <a:ln>
                    <a:noFill/>
                  </a:ln>
                  <a:solidFill>
                    <a:prstClr val="black"/>
                  </a:solidFill>
                  <a:effectLst/>
                  <a:uLnTx/>
                  <a:uFillTx/>
                  <a:latin typeface="Calibri" panose="020F0502020204030204"/>
                  <a:ea typeface="+mn-ea"/>
                  <a:cs typeface="+mn-cs"/>
                </a:rPr>
                <a:t> документа о рисках, консолидированного Секретарем 1 и Секретарем 2</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ru-RU" sz="1400" dirty="0">
                  <a:solidFill>
                    <a:prstClr val="black"/>
                  </a:solidFill>
                  <a:latin typeface="Calibri" panose="020F0502020204030204"/>
                </a:rPr>
                <a:t>Исполнительный комитет/министр финансов утверждает документа о рисках</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25" name="Group 24">
              <a:extLst>
                <a:ext uri="{FF2B5EF4-FFF2-40B4-BE49-F238E27FC236}">
                  <a16:creationId xmlns:a16="http://schemas.microsoft.com/office/drawing/2014/main" id="{7562948C-38A7-4EF1-93FC-2CA059432276}"/>
                </a:ext>
              </a:extLst>
            </p:cNvPr>
            <p:cNvGrpSpPr/>
            <p:nvPr/>
          </p:nvGrpSpPr>
          <p:grpSpPr>
            <a:xfrm>
              <a:off x="1237892" y="5021736"/>
              <a:ext cx="9396283" cy="349861"/>
              <a:chOff x="1237892" y="4924754"/>
              <a:chExt cx="9396283" cy="349861"/>
            </a:xfrm>
          </p:grpSpPr>
          <p:sp>
            <p:nvSpPr>
              <p:cNvPr id="26" name="TextBox 25">
                <a:extLst>
                  <a:ext uri="{FF2B5EF4-FFF2-40B4-BE49-F238E27FC236}">
                    <a16:creationId xmlns:a16="http://schemas.microsoft.com/office/drawing/2014/main" id="{D892744D-EF19-4CD9-8E05-EE109D1F151E}"/>
                  </a:ext>
                </a:extLst>
              </p:cNvPr>
              <p:cNvSpPr txBox="1"/>
              <p:nvPr/>
            </p:nvSpPr>
            <p:spPr>
              <a:xfrm>
                <a:off x="1237892" y="4939149"/>
                <a:ext cx="2475059" cy="3354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Профиль рисков</a:t>
                </a:r>
                <a:endParaRPr kumimoji="0" lang="en-ID"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46B1ECA-A763-4835-9C3E-9E7FE8B9583B}"/>
                  </a:ext>
                </a:extLst>
              </p:cNvPr>
              <p:cNvSpPr txBox="1"/>
              <p:nvPr/>
            </p:nvSpPr>
            <p:spPr>
              <a:xfrm>
                <a:off x="3389065" y="4931950"/>
                <a:ext cx="2694745" cy="3354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Отчет о мониторинге</a:t>
                </a:r>
                <a:r>
                  <a:rPr kumimoji="0" lang="ru-RU" sz="1400" b="0" i="0" u="none" strike="noStrike" kern="1200" cap="none" spc="0" normalizeH="0" noProof="0" dirty="0">
                    <a:ln>
                      <a:noFill/>
                    </a:ln>
                    <a:solidFill>
                      <a:prstClr val="black"/>
                    </a:solidFill>
                    <a:effectLst/>
                    <a:uLnTx/>
                    <a:uFillTx/>
                    <a:latin typeface="Calibri" panose="020F0502020204030204"/>
                    <a:ea typeface="+mn-ea"/>
                    <a:cs typeface="+mn-cs"/>
                  </a:rPr>
                  <a:t> рисков</a:t>
                </a:r>
                <a:endParaRPr kumimoji="0" lang="en-ID"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926C0A9F-5E51-4199-801D-5CB730DBFB81}"/>
                  </a:ext>
                </a:extLst>
              </p:cNvPr>
              <p:cNvSpPr txBox="1"/>
              <p:nvPr/>
            </p:nvSpPr>
            <p:spPr>
              <a:xfrm>
                <a:off x="6205130" y="4924754"/>
                <a:ext cx="4429045" cy="3354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Операционные положения по управлению рисками</a:t>
                </a:r>
                <a:endParaRPr kumimoji="0" lang="en-ID"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37" name="Group 36">
            <a:extLst>
              <a:ext uri="{FF2B5EF4-FFF2-40B4-BE49-F238E27FC236}">
                <a16:creationId xmlns:a16="http://schemas.microsoft.com/office/drawing/2014/main" id="{82693ADF-B384-465E-8DA0-4878ABF04596}"/>
              </a:ext>
            </a:extLst>
          </p:cNvPr>
          <p:cNvGrpSpPr/>
          <p:nvPr/>
        </p:nvGrpSpPr>
        <p:grpSpPr>
          <a:xfrm>
            <a:off x="170780" y="1273464"/>
            <a:ext cx="6024953" cy="3784974"/>
            <a:chOff x="358551" y="864103"/>
            <a:chExt cx="5821526" cy="3784974"/>
          </a:xfrm>
        </p:grpSpPr>
        <p:sp>
          <p:nvSpPr>
            <p:cNvPr id="40" name="TextBox 39">
              <a:extLst>
                <a:ext uri="{FF2B5EF4-FFF2-40B4-BE49-F238E27FC236}">
                  <a16:creationId xmlns:a16="http://schemas.microsoft.com/office/drawing/2014/main" id="{76DB9718-213D-43A7-AD3C-AD6714F5B44E}"/>
                </a:ext>
              </a:extLst>
            </p:cNvPr>
            <p:cNvSpPr txBox="1"/>
            <p:nvPr/>
          </p:nvSpPr>
          <p:spPr>
            <a:xfrm>
              <a:off x="2488729" y="864103"/>
              <a:ext cx="1669969" cy="523220"/>
            </a:xfrm>
            <a:prstGeom prst="rect">
              <a:avLst/>
            </a:prstGeom>
            <a:solidFill>
              <a:srgbClr val="FFC000"/>
            </a:solidFill>
            <a:ln>
              <a:no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panose="020F0502020204030204"/>
                  <a:ea typeface="+mn-ea"/>
                  <a:cs typeface="+mn-cs"/>
                </a:rPr>
                <a:t>Исполнительный комитет</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F8590B48-B360-486E-AE92-CD40D747E388}"/>
                </a:ext>
              </a:extLst>
            </p:cNvPr>
            <p:cNvSpPr/>
            <p:nvPr/>
          </p:nvSpPr>
          <p:spPr>
            <a:xfrm>
              <a:off x="1416749" y="1712658"/>
              <a:ext cx="1557679" cy="5126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panose="020F0502020204030204"/>
                  <a:ea typeface="+mn-ea"/>
                  <a:cs typeface="+mn-cs"/>
                </a:rPr>
                <a:t>Комитет по реализации</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910084AE-E21F-4D5C-B620-BE1CDBE75B57}"/>
                </a:ext>
              </a:extLst>
            </p:cNvPr>
            <p:cNvSpPr/>
            <p:nvPr/>
          </p:nvSpPr>
          <p:spPr>
            <a:xfrm>
              <a:off x="4094264" y="1743484"/>
              <a:ext cx="1077039" cy="4770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prstClr val="black"/>
                  </a:solidFill>
                  <a:latin typeface="Calibri" panose="020F0502020204030204"/>
                </a:rPr>
                <a:t>ПУР-1</a:t>
              </a:r>
              <a:endParaRPr kumimoji="0" lang="en-ID"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5DEF259-ECA2-4EF9-86D9-5FEEDBB21389}"/>
                </a:ext>
              </a:extLst>
            </p:cNvPr>
            <p:cNvSpPr/>
            <p:nvPr/>
          </p:nvSpPr>
          <p:spPr>
            <a:xfrm>
              <a:off x="4489938" y="1064982"/>
              <a:ext cx="184731" cy="307777"/>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6BAD25DD-507F-41F5-A3F3-CE4702E269A9}"/>
                </a:ext>
              </a:extLst>
            </p:cNvPr>
            <p:cNvSpPr/>
            <p:nvPr/>
          </p:nvSpPr>
          <p:spPr>
            <a:xfrm>
              <a:off x="3689980" y="2624149"/>
              <a:ext cx="900623" cy="5126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libri" panose="020F0502020204030204"/>
                  <a:ea typeface="+mn-ea"/>
                  <a:cs typeface="+mn-cs"/>
                </a:rPr>
                <a:t>Секретарь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ALCO </a:t>
              </a:r>
              <a:endParaRPr kumimoji="0" lang="en-ID"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B9BDB83A-D225-4F44-B543-0A7BC26547E0}"/>
                </a:ext>
              </a:extLst>
            </p:cNvPr>
            <p:cNvSpPr/>
            <p:nvPr/>
          </p:nvSpPr>
          <p:spPr>
            <a:xfrm>
              <a:off x="5171303" y="2624149"/>
              <a:ext cx="991014" cy="5126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panose="020F0502020204030204"/>
                  <a:ea typeface="+mn-ea"/>
                  <a:cs typeface="+mn-cs"/>
                </a:rPr>
                <a:t>ПУР-2</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A6EC4533-0B9B-4F08-B8BD-6F34AF0A14E6}"/>
                </a:ext>
              </a:extLst>
            </p:cNvPr>
            <p:cNvSpPr/>
            <p:nvPr/>
          </p:nvSpPr>
          <p:spPr>
            <a:xfrm>
              <a:off x="523828" y="2624149"/>
              <a:ext cx="1077039" cy="5126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solidFill>
                    <a:prstClr val="black"/>
                  </a:solidFill>
                  <a:latin typeface="Calibri" panose="020F0502020204030204"/>
                </a:rPr>
                <a:t>Секретарь</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II</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68C6391A-E6BD-4073-8430-A92C74664707}"/>
                </a:ext>
              </a:extLst>
            </p:cNvPr>
            <p:cNvSpPr/>
            <p:nvPr/>
          </p:nvSpPr>
          <p:spPr>
            <a:xfrm>
              <a:off x="2232011" y="2624149"/>
              <a:ext cx="850178" cy="51261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panose="020F0502020204030204"/>
                  <a:ea typeface="+mn-ea"/>
                  <a:cs typeface="+mn-cs"/>
                </a:rPr>
                <a:t>Рабочая группа</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6935A61B-F9EF-4ACD-A4E7-62FF75177959}"/>
                </a:ext>
              </a:extLst>
            </p:cNvPr>
            <p:cNvSpPr/>
            <p:nvPr/>
          </p:nvSpPr>
          <p:spPr>
            <a:xfrm>
              <a:off x="358551" y="3448748"/>
              <a:ext cx="5821526" cy="1200329"/>
            </a:xfrm>
            <a:prstGeom prst="rect">
              <a:avLst/>
            </a:prstGeom>
            <a:ln>
              <a:solidFill>
                <a:schemeClr val="tx1"/>
              </a:solidFill>
              <a:prstDash val="dashDot"/>
            </a:ln>
          </p:spPr>
          <p:txBody>
            <a:bodyPr wrap="square">
              <a:spAutoFit/>
            </a:bodyPr>
            <a:lstStyle/>
            <a:p>
              <a:pPr marL="179388" lvl="0" indent="-179388" algn="just">
                <a:buFont typeface="Wingdings" panose="05000000000000000000" pitchFamily="2" charset="2"/>
                <a:buChar char="§"/>
                <a:defRPr/>
              </a:pPr>
              <a:r>
                <a:rPr lang="ru-RU" sz="1200" dirty="0">
                  <a:solidFill>
                    <a:prstClr val="black"/>
                  </a:solidFill>
                </a:rPr>
                <a:t>Координация последующих действий по результатам идентификации рисков осуществляется на основе классификации рисков</a:t>
              </a:r>
            </a:p>
            <a:p>
              <a:pPr marL="179388" lvl="0" indent="-179388" algn="just">
                <a:buFont typeface="Wingdings" panose="05000000000000000000" pitchFamily="2" charset="2"/>
                <a:buChar char="§"/>
                <a:defRPr/>
              </a:pP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Совместные</a:t>
              </a:r>
              <a:r>
                <a:rPr kumimoji="0" lang="ru-RU" sz="1200" b="0" i="0" u="none" strike="noStrike" kern="1200" cap="none" spc="0" normalizeH="0" noProof="0" dirty="0">
                  <a:ln>
                    <a:noFill/>
                  </a:ln>
                  <a:solidFill>
                    <a:prstClr val="black"/>
                  </a:solidFill>
                  <a:effectLst/>
                  <a:uLnTx/>
                  <a:uFillTx/>
                  <a:latin typeface="Calibri" panose="020F0502020204030204"/>
                  <a:ea typeface="+mn-ea"/>
                  <a:cs typeface="+mn-cs"/>
                </a:rPr>
                <a:t> обсуждения в Рабочей группе</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по управлению рисками </a:t>
              </a:r>
              <a:r>
                <a:rPr lang="en-US" sz="1200" dirty="0">
                  <a:solidFill>
                    <a:prstClr val="black"/>
                  </a:solidFill>
                </a:rPr>
                <a:t>AKN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9388" lvl="0" indent="-179388" algn="just">
                <a:buFont typeface="Wingdings" panose="05000000000000000000" pitchFamily="2" charset="2"/>
                <a:buChar char="§"/>
                <a:defRPr/>
              </a:pPr>
              <a:r>
                <a:rPr lang="ru-RU" sz="1200" dirty="0">
                  <a:solidFill>
                    <a:prstClr val="black"/>
                  </a:solidFill>
                </a:rPr>
                <a:t>Результаты обсуждения в форме рекомендаций представляются в Комитет по реализации для получения указаний/одобрения со стороны Исполнительного комитета</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8" name="Rectangle 37">
            <a:extLst>
              <a:ext uri="{FF2B5EF4-FFF2-40B4-BE49-F238E27FC236}">
                <a16:creationId xmlns:a16="http://schemas.microsoft.com/office/drawing/2014/main" id="{6487F898-5EA6-40F2-A498-3AB8ED912582}"/>
              </a:ext>
            </a:extLst>
          </p:cNvPr>
          <p:cNvSpPr/>
          <p:nvPr/>
        </p:nvSpPr>
        <p:spPr>
          <a:xfrm>
            <a:off x="401643" y="1119575"/>
            <a:ext cx="151054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СВЕРХУ ВНИЗ</a:t>
            </a:r>
            <a:endParaRPr kumimoji="0" lang="en-ID"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03B5BEE0-0DD1-43F6-89FB-15AD9082E129}"/>
              </a:ext>
            </a:extLst>
          </p:cNvPr>
          <p:cNvSpPr/>
          <p:nvPr/>
        </p:nvSpPr>
        <p:spPr>
          <a:xfrm>
            <a:off x="55421" y="1119575"/>
            <a:ext cx="6224606" cy="3922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217F20C0-8D47-4EFA-8BDD-71076FF44BAA}"/>
              </a:ext>
            </a:extLst>
          </p:cNvPr>
          <p:cNvSpPr/>
          <p:nvPr/>
        </p:nvSpPr>
        <p:spPr>
          <a:xfrm>
            <a:off x="6346339" y="1140353"/>
            <a:ext cx="5745496" cy="3901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AF7D3495-DFD1-47F1-B41B-9CEC579EC8C1}"/>
              </a:ext>
            </a:extLst>
          </p:cNvPr>
          <p:cNvGrpSpPr/>
          <p:nvPr/>
        </p:nvGrpSpPr>
        <p:grpSpPr>
          <a:xfrm>
            <a:off x="6385988" y="2950173"/>
            <a:ext cx="5635232" cy="2025634"/>
            <a:chOff x="6246954" y="2724954"/>
            <a:chExt cx="5635232" cy="2271552"/>
          </a:xfrm>
        </p:grpSpPr>
        <p:sp>
          <p:nvSpPr>
            <p:cNvPr id="52" name="Rectangle 51">
              <a:extLst>
                <a:ext uri="{FF2B5EF4-FFF2-40B4-BE49-F238E27FC236}">
                  <a16:creationId xmlns:a16="http://schemas.microsoft.com/office/drawing/2014/main" id="{6CDC367B-AF8E-476F-A1BE-9CA4E01FD241}"/>
                </a:ext>
              </a:extLst>
            </p:cNvPr>
            <p:cNvSpPr/>
            <p:nvPr/>
          </p:nvSpPr>
          <p:spPr>
            <a:xfrm>
              <a:off x="6246954" y="3558978"/>
              <a:ext cx="5635232" cy="1437528"/>
            </a:xfrm>
            <a:prstGeom prst="rect">
              <a:avLst/>
            </a:prstGeom>
            <a:ln>
              <a:solidFill>
                <a:schemeClr val="tx1"/>
              </a:solidFill>
              <a:prstDash val="dashDot"/>
            </a:ln>
          </p:spPr>
          <p:txBody>
            <a:bodyPr wrap="square">
              <a:noAutofit/>
            </a:bodyPr>
            <a:lstStyle/>
            <a:p>
              <a:pPr marL="171450" lvl="0" indent="-171450" algn="just">
                <a:buFont typeface="Wingdings" panose="05000000000000000000" pitchFamily="2" charset="2"/>
                <a:buChar char="§"/>
                <a:defRPr/>
              </a:pPr>
              <a:r>
                <a:rPr lang="ru-RU" sz="1200" dirty="0">
                  <a:solidFill>
                    <a:prstClr val="black"/>
                  </a:solidFill>
                </a:rPr>
                <a:t>На основании доклада Внешнего подразделения или последних событий ПУР-1 проводит анализ рисков, который затем передается Рабочей группе по рискам.</a:t>
              </a:r>
            </a:p>
            <a:p>
              <a:pPr marR="0" lvl="0" algn="just" defTabSz="914400" rtl="0" eaLnBrk="1" fontAlgn="auto" latinLnBrk="0" hangingPunct="1">
                <a:lnSpc>
                  <a:spcPct val="100000"/>
                </a:lnSpc>
                <a:spcBef>
                  <a:spcPts val="0"/>
                </a:spcBef>
                <a:spcAft>
                  <a:spcPts val="0"/>
                </a:spcAft>
                <a:buClrTx/>
                <a:buSzTx/>
                <a:tabLst/>
                <a:defRPr/>
              </a:pPr>
              <a:r>
                <a:rPr lang="ru-RU" sz="1200" b="1" dirty="0">
                  <a:solidFill>
                    <a:prstClr val="black"/>
                  </a:solidFill>
                  <a:latin typeface="Calibri" panose="020F0502020204030204"/>
                </a:rPr>
                <a:t>Обязанности второго секретаря включают в себя</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Анализ и агрегирование рисков с форумом</a:t>
              </a:r>
              <a:r>
                <a:rPr kumimoji="0" lang="ru-RU" sz="1200" b="0" i="0" u="none" strike="noStrike" kern="1200" cap="none" spc="0" normalizeH="0" noProof="0" dirty="0">
                  <a:ln>
                    <a:noFill/>
                  </a:ln>
                  <a:solidFill>
                    <a:prstClr val="black"/>
                  </a:solidFill>
                  <a:effectLst/>
                  <a:uLnTx/>
                  <a:uFillTx/>
                  <a:latin typeface="Calibri" panose="020F0502020204030204"/>
                  <a:ea typeface="+mn-ea"/>
                  <a:cs typeface="+mn-cs"/>
                </a:rPr>
                <a:t> Заместителей</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ALCO</a:t>
              </a:r>
            </a:p>
            <a:p>
              <a:pPr marL="171450" lvl="0" indent="-171450" algn="just">
                <a:buFont typeface="Wingdings" panose="05000000000000000000" pitchFamily="2" charset="2"/>
                <a:buChar char="§"/>
                <a:defRPr/>
              </a:pPr>
              <a:r>
                <a:rPr lang="ru-RU" sz="1200" dirty="0">
                  <a:solidFill>
                    <a:prstClr val="black"/>
                  </a:solidFill>
                </a:rPr>
                <a:t>Координация действий с Секретарем I для разработки концепции отчета об УР и профиля рисков, которые будут объединены и будут представлять собой профиль рисков на уровне Министерства финансов</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ectangle: Rounded Corners 52">
              <a:extLst>
                <a:ext uri="{FF2B5EF4-FFF2-40B4-BE49-F238E27FC236}">
                  <a16:creationId xmlns:a16="http://schemas.microsoft.com/office/drawing/2014/main" id="{DE0DC0F5-F7F7-4866-AE36-1975D65980C3}"/>
                </a:ext>
              </a:extLst>
            </p:cNvPr>
            <p:cNvSpPr/>
            <p:nvPr/>
          </p:nvSpPr>
          <p:spPr>
            <a:xfrm>
              <a:off x="10467397" y="2727933"/>
              <a:ext cx="1280795" cy="44554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panose="020F0502020204030204"/>
                  <a:ea typeface="+mn-ea"/>
                  <a:cs typeface="+mn-cs"/>
                </a:rPr>
                <a:t>Рабочая группа</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Rounded Corners 41">
              <a:extLst>
                <a:ext uri="{FF2B5EF4-FFF2-40B4-BE49-F238E27FC236}">
                  <a16:creationId xmlns:a16="http://schemas.microsoft.com/office/drawing/2014/main" id="{02211CA6-19AE-4620-9FE3-387B96A7B6D9}"/>
                </a:ext>
              </a:extLst>
            </p:cNvPr>
            <p:cNvSpPr/>
            <p:nvPr/>
          </p:nvSpPr>
          <p:spPr>
            <a:xfrm>
              <a:off x="8329630" y="2724954"/>
              <a:ext cx="1308904" cy="44304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panose="020F0502020204030204"/>
                  <a:ea typeface="+mn-ea"/>
                  <a:cs typeface="+mn-cs"/>
                </a:rPr>
                <a:t>ПУР-1</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panose="020F0502020204030204"/>
                  <a:ea typeface="+mn-ea"/>
                  <a:cs typeface="+mn-cs"/>
                </a:rPr>
                <a:t>ПУР-2</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62" name="Elbow Connector 16">
            <a:extLst>
              <a:ext uri="{FF2B5EF4-FFF2-40B4-BE49-F238E27FC236}">
                <a16:creationId xmlns:a16="http://schemas.microsoft.com/office/drawing/2014/main" id="{22B3AF92-0C1A-4B1C-B08E-1CDC9607CF9F}"/>
              </a:ext>
            </a:extLst>
          </p:cNvPr>
          <p:cNvCxnSpPr>
            <a:stCxn id="40" idx="3"/>
            <a:endCxn id="42" idx="0"/>
          </p:cNvCxnSpPr>
          <p:nvPr/>
        </p:nvCxnSpPr>
        <p:spPr>
          <a:xfrm>
            <a:off x="4103719" y="1535074"/>
            <a:ext cx="490652" cy="617771"/>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22">
            <a:extLst>
              <a:ext uri="{FF2B5EF4-FFF2-40B4-BE49-F238E27FC236}">
                <a16:creationId xmlns:a16="http://schemas.microsoft.com/office/drawing/2014/main" id="{6FCAEEC6-C88A-44FB-B655-4832E0B14394}"/>
              </a:ext>
            </a:extLst>
          </p:cNvPr>
          <p:cNvCxnSpPr>
            <a:cxnSpLocks/>
            <a:stCxn id="40" idx="1"/>
            <a:endCxn id="41" idx="0"/>
          </p:cNvCxnSpPr>
          <p:nvPr/>
        </p:nvCxnSpPr>
        <p:spPr>
          <a:xfrm rot="10800000" flipV="1">
            <a:off x="2072011" y="1535073"/>
            <a:ext cx="303384" cy="58694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4E5701BA-989B-4DFF-8D06-E494988B234F}"/>
              </a:ext>
            </a:extLst>
          </p:cNvPr>
          <p:cNvSpPr/>
          <p:nvPr/>
        </p:nvSpPr>
        <p:spPr>
          <a:xfrm>
            <a:off x="2241702" y="1738590"/>
            <a:ext cx="1722994" cy="213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a:ea typeface="+mn-ea"/>
                <a:cs typeface="+mn-cs"/>
              </a:rPr>
              <a:t>Дает задание…</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5" name="Elbow Connector 6">
            <a:extLst>
              <a:ext uri="{FF2B5EF4-FFF2-40B4-BE49-F238E27FC236}">
                <a16:creationId xmlns:a16="http://schemas.microsoft.com/office/drawing/2014/main" id="{51F9C42C-60E5-425D-BCFC-14F0585F27F8}"/>
              </a:ext>
            </a:extLst>
          </p:cNvPr>
          <p:cNvCxnSpPr>
            <a:endCxn id="45" idx="0"/>
          </p:cNvCxnSpPr>
          <p:nvPr/>
        </p:nvCxnSpPr>
        <p:spPr>
          <a:xfrm rot="16200000" flipH="1">
            <a:off x="5091490" y="2460469"/>
            <a:ext cx="647763" cy="498317"/>
          </a:xfrm>
          <a:prstGeom prst="bentConnector3">
            <a:avLst>
              <a:gd name="adj1" fmla="val -9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12">
            <a:extLst>
              <a:ext uri="{FF2B5EF4-FFF2-40B4-BE49-F238E27FC236}">
                <a16:creationId xmlns:a16="http://schemas.microsoft.com/office/drawing/2014/main" id="{FF86F963-32A3-42C5-B412-2150D9444553}"/>
              </a:ext>
            </a:extLst>
          </p:cNvPr>
          <p:cNvCxnSpPr>
            <a:cxnSpLocks/>
            <a:stCxn id="41" idx="1"/>
            <a:endCxn id="46" idx="0"/>
          </p:cNvCxnSpPr>
          <p:nvPr/>
        </p:nvCxnSpPr>
        <p:spPr>
          <a:xfrm rot="10800000" flipV="1">
            <a:off x="899171" y="2378328"/>
            <a:ext cx="366785" cy="65518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1118AB4-EDC9-4329-897C-C0A19F9E2C47}"/>
              </a:ext>
            </a:extLst>
          </p:cNvPr>
          <p:cNvCxnSpPr>
            <a:cxnSpLocks/>
          </p:cNvCxnSpPr>
          <p:nvPr/>
        </p:nvCxnSpPr>
        <p:spPr>
          <a:xfrm>
            <a:off x="1456507" y="3304333"/>
            <a:ext cx="653199" cy="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88B660A-1954-4995-9B1A-4738C5C07FBD}"/>
              </a:ext>
            </a:extLst>
          </p:cNvPr>
          <p:cNvCxnSpPr>
            <a:cxnSpLocks/>
          </p:cNvCxnSpPr>
          <p:nvPr/>
        </p:nvCxnSpPr>
        <p:spPr>
          <a:xfrm>
            <a:off x="2989593" y="3304333"/>
            <a:ext cx="672533" cy="0"/>
          </a:xfrm>
          <a:prstGeom prst="straightConnector1">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CB8ADF6-0CAE-427E-9C72-24CB7C78AFE4}"/>
              </a:ext>
            </a:extLst>
          </p:cNvPr>
          <p:cNvCxnSpPr>
            <a:cxnSpLocks/>
            <a:stCxn id="44" idx="3"/>
            <a:endCxn id="45" idx="1"/>
          </p:cNvCxnSpPr>
          <p:nvPr/>
        </p:nvCxnSpPr>
        <p:spPr>
          <a:xfrm>
            <a:off x="4550716" y="3289819"/>
            <a:ext cx="600992" cy="0"/>
          </a:xfrm>
          <a:prstGeom prst="straightConnector1">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3A0E941-81D2-436A-8723-A1266C0FF594}"/>
              </a:ext>
            </a:extLst>
          </p:cNvPr>
          <p:cNvSpPr txBox="1"/>
          <p:nvPr/>
        </p:nvSpPr>
        <p:spPr>
          <a:xfrm>
            <a:off x="1198469" y="3039163"/>
            <a:ext cx="118216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rPr>
              <a:t>Координация</a:t>
            </a:r>
            <a:endParaRPr kumimoji="0" lang="en-ID"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2157B3F2-78CA-4FDA-AA0B-EEB68C174008}"/>
              </a:ext>
            </a:extLst>
          </p:cNvPr>
          <p:cNvSpPr txBox="1"/>
          <p:nvPr/>
        </p:nvSpPr>
        <p:spPr>
          <a:xfrm>
            <a:off x="2741940" y="3026257"/>
            <a:ext cx="118216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rPr>
              <a:t>Координация</a:t>
            </a:r>
            <a:endParaRPr kumimoji="0" lang="en-ID"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D606BE88-B3C2-4745-898A-A26F7BEC15BE}"/>
              </a:ext>
            </a:extLst>
          </p:cNvPr>
          <p:cNvSpPr txBox="1"/>
          <p:nvPr/>
        </p:nvSpPr>
        <p:spPr>
          <a:xfrm>
            <a:off x="4366789" y="3011159"/>
            <a:ext cx="97559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rPr>
              <a:t>Координация</a:t>
            </a:r>
            <a:endParaRPr kumimoji="0" lang="en-ID"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angle: Rounded Corners 41">
            <a:extLst>
              <a:ext uri="{FF2B5EF4-FFF2-40B4-BE49-F238E27FC236}">
                <a16:creationId xmlns:a16="http://schemas.microsoft.com/office/drawing/2014/main" id="{A0A570E1-0B16-4B65-9891-BCB947A8D290}"/>
              </a:ext>
            </a:extLst>
          </p:cNvPr>
          <p:cNvSpPr/>
          <p:nvPr/>
        </p:nvSpPr>
        <p:spPr>
          <a:xfrm>
            <a:off x="6460612" y="2962757"/>
            <a:ext cx="1453274" cy="426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panose="020F0502020204030204"/>
                <a:ea typeface="+mn-ea"/>
                <a:cs typeface="+mn-cs"/>
              </a:rPr>
              <a:t>Внешнее подразделение</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Rounded Corners 58">
            <a:extLst>
              <a:ext uri="{FF2B5EF4-FFF2-40B4-BE49-F238E27FC236}">
                <a16:creationId xmlns:a16="http://schemas.microsoft.com/office/drawing/2014/main" id="{F676879E-26DE-4E4B-B26C-33E183B44BBA}"/>
              </a:ext>
            </a:extLst>
          </p:cNvPr>
          <p:cNvSpPr/>
          <p:nvPr/>
        </p:nvSpPr>
        <p:spPr>
          <a:xfrm>
            <a:off x="9488658" y="2407152"/>
            <a:ext cx="1170243" cy="4455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solidFill>
                  <a:prstClr val="black"/>
                </a:solidFill>
                <a:latin typeface="Calibri" panose="020F0502020204030204"/>
              </a:rPr>
              <a:t>Секретарь</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II</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tangle: Rounded Corners 58">
            <a:extLst>
              <a:ext uri="{FF2B5EF4-FFF2-40B4-BE49-F238E27FC236}">
                <a16:creationId xmlns:a16="http://schemas.microsoft.com/office/drawing/2014/main" id="{8F1E4259-4D8F-4D44-9321-9C2D65274D12}"/>
              </a:ext>
            </a:extLst>
          </p:cNvPr>
          <p:cNvSpPr/>
          <p:nvPr/>
        </p:nvSpPr>
        <p:spPr>
          <a:xfrm>
            <a:off x="7231739" y="2410637"/>
            <a:ext cx="1237300" cy="4455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panose="020F0502020204030204"/>
                <a:ea typeface="+mn-ea"/>
                <a:cs typeface="+mn-cs"/>
              </a:rPr>
              <a:t>Секретарь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ectangle: Rounded Corners 58">
            <a:extLst>
              <a:ext uri="{FF2B5EF4-FFF2-40B4-BE49-F238E27FC236}">
                <a16:creationId xmlns:a16="http://schemas.microsoft.com/office/drawing/2014/main" id="{873FA1B9-BB9E-4C8D-A7ED-1D53806E405E}"/>
              </a:ext>
            </a:extLst>
          </p:cNvPr>
          <p:cNvSpPr/>
          <p:nvPr/>
        </p:nvSpPr>
        <p:spPr>
          <a:xfrm>
            <a:off x="8303201" y="1886683"/>
            <a:ext cx="1424064" cy="4455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panose="020F0502020204030204"/>
                <a:ea typeface="+mn-ea"/>
                <a:cs typeface="+mn-cs"/>
              </a:rPr>
              <a:t>Комитет по реализации</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Rectangle: Rounded Corners 58">
            <a:extLst>
              <a:ext uri="{FF2B5EF4-FFF2-40B4-BE49-F238E27FC236}">
                <a16:creationId xmlns:a16="http://schemas.microsoft.com/office/drawing/2014/main" id="{5F00E1B6-CE6A-489E-91BE-83F9F91D4EDB}"/>
              </a:ext>
            </a:extLst>
          </p:cNvPr>
          <p:cNvSpPr/>
          <p:nvPr/>
        </p:nvSpPr>
        <p:spPr>
          <a:xfrm>
            <a:off x="8152017" y="1251568"/>
            <a:ext cx="1746726" cy="4455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panose="020F0502020204030204"/>
                <a:ea typeface="+mn-ea"/>
                <a:cs typeface="+mn-cs"/>
              </a:rPr>
              <a:t>Исполнительный комитет</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8" name="Straight Arrow Connector 77">
            <a:extLst>
              <a:ext uri="{FF2B5EF4-FFF2-40B4-BE49-F238E27FC236}">
                <a16:creationId xmlns:a16="http://schemas.microsoft.com/office/drawing/2014/main" id="{5E9D7FFF-4695-40CA-BC54-62845E7E892E}"/>
              </a:ext>
            </a:extLst>
          </p:cNvPr>
          <p:cNvCxnSpPr>
            <a:cxnSpLocks/>
            <a:stCxn id="73" idx="3"/>
            <a:endCxn id="54" idx="1"/>
          </p:cNvCxnSpPr>
          <p:nvPr/>
        </p:nvCxnSpPr>
        <p:spPr>
          <a:xfrm flipV="1">
            <a:off x="7913886" y="3147712"/>
            <a:ext cx="554778" cy="28445"/>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84743A4-936E-438C-B29F-7FE60E275356}"/>
              </a:ext>
            </a:extLst>
          </p:cNvPr>
          <p:cNvCxnSpPr>
            <a:cxnSpLocks/>
            <a:stCxn id="54" idx="3"/>
            <a:endCxn id="53" idx="1"/>
          </p:cNvCxnSpPr>
          <p:nvPr/>
        </p:nvCxnSpPr>
        <p:spPr>
          <a:xfrm>
            <a:off x="9777568" y="3147712"/>
            <a:ext cx="828863" cy="3774"/>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106">
            <a:extLst>
              <a:ext uri="{FF2B5EF4-FFF2-40B4-BE49-F238E27FC236}">
                <a16:creationId xmlns:a16="http://schemas.microsoft.com/office/drawing/2014/main" id="{7EB79CAD-53ED-4C4A-AFED-4B834B41F39B}"/>
              </a:ext>
            </a:extLst>
          </p:cNvPr>
          <p:cNvCxnSpPr>
            <a:stCxn id="53" idx="0"/>
            <a:endCxn id="74" idx="3"/>
          </p:cNvCxnSpPr>
          <p:nvPr/>
        </p:nvCxnSpPr>
        <p:spPr>
          <a:xfrm rot="16200000" flipV="1">
            <a:off x="10791414" y="2497414"/>
            <a:ext cx="322902" cy="587928"/>
          </a:xfrm>
          <a:prstGeom prst="bent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2E5D217-C80A-49FA-B61B-0FCF8FD16C37}"/>
              </a:ext>
            </a:extLst>
          </p:cNvPr>
          <p:cNvCxnSpPr>
            <a:stCxn id="75" idx="3"/>
            <a:endCxn id="74" idx="1"/>
          </p:cNvCxnSpPr>
          <p:nvPr/>
        </p:nvCxnSpPr>
        <p:spPr>
          <a:xfrm flipV="1">
            <a:off x="8469039" y="2629927"/>
            <a:ext cx="1019619" cy="3485"/>
          </a:xfrm>
          <a:prstGeom prst="straightConnector1">
            <a:avLst/>
          </a:prstGeom>
          <a:ln w="28575">
            <a:solidFill>
              <a:srgbClr val="92D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2A3FB3E-A696-402A-A44C-93643BC2AC74}"/>
              </a:ext>
            </a:extLst>
          </p:cNvPr>
          <p:cNvCxnSpPr>
            <a:endCxn id="76" idx="2"/>
          </p:cNvCxnSpPr>
          <p:nvPr/>
        </p:nvCxnSpPr>
        <p:spPr>
          <a:xfrm flipV="1">
            <a:off x="9015233" y="2332232"/>
            <a:ext cx="0" cy="28765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E256BA6-E444-45C3-9B1C-91B0FC4CB844}"/>
              </a:ext>
            </a:extLst>
          </p:cNvPr>
          <p:cNvCxnSpPr>
            <a:stCxn id="76" idx="0"/>
            <a:endCxn id="77" idx="2"/>
          </p:cNvCxnSpPr>
          <p:nvPr/>
        </p:nvCxnSpPr>
        <p:spPr>
          <a:xfrm flipV="1">
            <a:off x="9015233" y="1697117"/>
            <a:ext cx="10147" cy="189566"/>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16F7A0A0-ECFB-4AE7-BB9F-41331A74CE71}"/>
              </a:ext>
            </a:extLst>
          </p:cNvPr>
          <p:cNvSpPr/>
          <p:nvPr/>
        </p:nvSpPr>
        <p:spPr>
          <a:xfrm>
            <a:off x="10614084" y="1168781"/>
            <a:ext cx="150906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СНИЗУ ВВЕРХ</a:t>
            </a:r>
            <a:endParaRPr kumimoji="0" lang="en-ID"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C4F03D42-22D6-417D-8CB2-8B2CEAFDDCC5}"/>
              </a:ext>
            </a:extLst>
          </p:cNvPr>
          <p:cNvSpPr txBox="1"/>
          <p:nvPr/>
        </p:nvSpPr>
        <p:spPr>
          <a:xfrm>
            <a:off x="8303201" y="2575736"/>
            <a:ext cx="13680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solidFill>
                  <a:prstClr val="black"/>
                </a:solidFill>
                <a:latin typeface="Calibri" panose="020F0502020204030204"/>
              </a:rPr>
              <a:t>координация</a:t>
            </a:r>
            <a:endParaRPr kumimoji="0" lang="en-ID"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6" name="Elbow Connector 6">
            <a:extLst>
              <a:ext uri="{FF2B5EF4-FFF2-40B4-BE49-F238E27FC236}">
                <a16:creationId xmlns:a16="http://schemas.microsoft.com/office/drawing/2014/main" id="{FDAA77A5-3DAB-4022-8F2E-534068395960}"/>
              </a:ext>
            </a:extLst>
          </p:cNvPr>
          <p:cNvCxnSpPr>
            <a:cxnSpLocks/>
          </p:cNvCxnSpPr>
          <p:nvPr/>
        </p:nvCxnSpPr>
        <p:spPr>
          <a:xfrm rot="16200000" flipH="1">
            <a:off x="5126313" y="2288550"/>
            <a:ext cx="684565" cy="663852"/>
          </a:xfrm>
          <a:prstGeom prst="bentConnector3">
            <a:avLst>
              <a:gd name="adj1" fmla="val -885"/>
            </a:avLst>
          </a:prstGeom>
          <a:ln w="28575">
            <a:solidFill>
              <a:schemeClr val="accent6"/>
            </a:solidFill>
            <a:headEnd type="stealth" w="med" len="lg"/>
            <a:tailEnd type="none"/>
          </a:ln>
        </p:spPr>
        <p:style>
          <a:lnRef idx="1">
            <a:schemeClr val="accent1"/>
          </a:lnRef>
          <a:fillRef idx="0">
            <a:schemeClr val="accent1"/>
          </a:fillRef>
          <a:effectRef idx="0">
            <a:schemeClr val="accent1"/>
          </a:effectRef>
          <a:fontRef idx="minor">
            <a:schemeClr val="tx1"/>
          </a:fontRef>
        </p:style>
      </p:cxnSp>
      <p:cxnSp>
        <p:nvCxnSpPr>
          <p:cNvPr id="87" name="Elbow Connector 12">
            <a:extLst>
              <a:ext uri="{FF2B5EF4-FFF2-40B4-BE49-F238E27FC236}">
                <a16:creationId xmlns:a16="http://schemas.microsoft.com/office/drawing/2014/main" id="{2F6C1815-1F6C-4ADD-BDA7-A7F70803CC49}"/>
              </a:ext>
            </a:extLst>
          </p:cNvPr>
          <p:cNvCxnSpPr>
            <a:cxnSpLocks/>
          </p:cNvCxnSpPr>
          <p:nvPr/>
        </p:nvCxnSpPr>
        <p:spPr>
          <a:xfrm rot="5400000">
            <a:off x="562564" y="2337314"/>
            <a:ext cx="797807" cy="549884"/>
          </a:xfrm>
          <a:prstGeom prst="bentConnector3">
            <a:avLst>
              <a:gd name="adj1" fmla="val 2699"/>
            </a:avLst>
          </a:prstGeom>
          <a:ln w="28575">
            <a:solidFill>
              <a:srgbClr val="92D05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88" name="Elbow Connector 12">
            <a:extLst>
              <a:ext uri="{FF2B5EF4-FFF2-40B4-BE49-F238E27FC236}">
                <a16:creationId xmlns:a16="http://schemas.microsoft.com/office/drawing/2014/main" id="{5D39350B-6311-4DE4-B490-063AB468D367}"/>
              </a:ext>
            </a:extLst>
          </p:cNvPr>
          <p:cNvCxnSpPr>
            <a:cxnSpLocks/>
          </p:cNvCxnSpPr>
          <p:nvPr/>
        </p:nvCxnSpPr>
        <p:spPr>
          <a:xfrm rot="10800000" flipV="1">
            <a:off x="1577992" y="1532089"/>
            <a:ext cx="602463" cy="506188"/>
          </a:xfrm>
          <a:prstGeom prst="bentConnector3">
            <a:avLst>
              <a:gd name="adj1" fmla="val 98183"/>
            </a:avLst>
          </a:prstGeom>
          <a:ln w="28575">
            <a:solidFill>
              <a:srgbClr val="92D05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BDBF1D5-FF34-4DCE-8B14-F0713FC8A046}"/>
              </a:ext>
            </a:extLst>
          </p:cNvPr>
          <p:cNvCxnSpPr>
            <a:cxnSpLocks/>
            <a:endCxn id="41" idx="3"/>
          </p:cNvCxnSpPr>
          <p:nvPr/>
        </p:nvCxnSpPr>
        <p:spPr>
          <a:xfrm flipH="1" flipV="1">
            <a:off x="2878065" y="2378328"/>
            <a:ext cx="1173718" cy="804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5919F29-C36B-486D-9600-42FDBD114350}"/>
              </a:ext>
            </a:extLst>
          </p:cNvPr>
          <p:cNvSpPr txBox="1"/>
          <p:nvPr/>
        </p:nvSpPr>
        <p:spPr>
          <a:xfrm>
            <a:off x="5233383" y="1172206"/>
            <a:ext cx="121481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Направление</a:t>
            </a:r>
            <a:endParaRPr kumimoji="0" lang="en-ID"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81B56F27-CEB8-49A9-864C-D7CFECC4428E}"/>
              </a:ext>
            </a:extLst>
          </p:cNvPr>
          <p:cNvSpPr txBox="1"/>
          <p:nvPr/>
        </p:nvSpPr>
        <p:spPr>
          <a:xfrm>
            <a:off x="5136669" y="1473267"/>
            <a:ext cx="114335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solidFill>
                  <a:prstClr val="black"/>
                </a:solidFill>
                <a:latin typeface="Calibri" panose="020F0502020204030204"/>
              </a:rPr>
              <a:t>Отчетность</a:t>
            </a:r>
            <a:endParaRPr kumimoji="0" lang="en-ID"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2" name="Straight Arrow Connector 91">
            <a:extLst>
              <a:ext uri="{FF2B5EF4-FFF2-40B4-BE49-F238E27FC236}">
                <a16:creationId xmlns:a16="http://schemas.microsoft.com/office/drawing/2014/main" id="{46A9B3A9-E39F-4823-98A5-309481E1BDDF}"/>
              </a:ext>
            </a:extLst>
          </p:cNvPr>
          <p:cNvCxnSpPr>
            <a:cxnSpLocks/>
          </p:cNvCxnSpPr>
          <p:nvPr/>
        </p:nvCxnSpPr>
        <p:spPr>
          <a:xfrm>
            <a:off x="4895170" y="1342987"/>
            <a:ext cx="459771" cy="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F266ECE-866F-43C9-B1A0-200DDC489C23}"/>
              </a:ext>
            </a:extLst>
          </p:cNvPr>
          <p:cNvCxnSpPr>
            <a:stCxn id="91" idx="1"/>
          </p:cNvCxnSpPr>
          <p:nvPr/>
        </p:nvCxnSpPr>
        <p:spPr>
          <a:xfrm flipH="1" flipV="1">
            <a:off x="4832661" y="1618287"/>
            <a:ext cx="304008" cy="8869"/>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72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53E54-4F05-4B3F-9990-D54B454D1E02}"/>
              </a:ext>
            </a:extLst>
          </p:cNvPr>
          <p:cNvSpPr>
            <a:spLocks noGrp="1"/>
          </p:cNvSpPr>
          <p:nvPr>
            <p:ph type="title"/>
          </p:nvPr>
        </p:nvSpPr>
        <p:spPr>
          <a:xfrm>
            <a:off x="513003" y="3085229"/>
            <a:ext cx="5582997" cy="1088946"/>
          </a:xfrm>
        </p:spPr>
        <p:txBody>
          <a:bodyPr/>
          <a:lstStyle/>
          <a:p>
            <a:r>
              <a:rPr lang="ru-RU" dirty="0"/>
              <a:t>Управление рисками и </a:t>
            </a:r>
            <a:br>
              <a:rPr lang="ru-RU" dirty="0"/>
            </a:br>
            <a:r>
              <a:rPr lang="ru-RU" dirty="0"/>
              <a:t>контроль в казначействе</a:t>
            </a:r>
            <a:endParaRPr lang="en-ID" dirty="0"/>
          </a:p>
        </p:txBody>
      </p:sp>
      <p:sp>
        <p:nvSpPr>
          <p:cNvPr id="2" name="Slide Number Placeholder 1">
            <a:extLst>
              <a:ext uri="{FF2B5EF4-FFF2-40B4-BE49-F238E27FC236}">
                <a16:creationId xmlns:a16="http://schemas.microsoft.com/office/drawing/2014/main" id="{3E1F2A38-8C51-47DC-AC01-2B7E71C29423}"/>
              </a:ext>
            </a:extLst>
          </p:cNvPr>
          <p:cNvSpPr>
            <a:spLocks noGrp="1"/>
          </p:cNvSpPr>
          <p:nvPr>
            <p:ph type="sldNum" sz="quarter" idx="4294967295"/>
          </p:nvPr>
        </p:nvSpPr>
        <p:spPr>
          <a:xfrm>
            <a:off x="9448800" y="6361113"/>
            <a:ext cx="2743200" cy="365125"/>
          </a:xfrm>
          <a:prstGeom prst="rect">
            <a:avLst/>
          </a:prstGeom>
        </p:spPr>
        <p:txBody>
          <a:bodyPr/>
          <a:lstStyle/>
          <a:p>
            <a:fld id="{F68D61BF-0251-45AC-A1AC-CE78113B39DD}" type="slidenum">
              <a:rPr lang="en-ID" smtClean="0"/>
              <a:t>7</a:t>
            </a:fld>
            <a:endParaRPr lang="en-ID"/>
          </a:p>
        </p:txBody>
      </p:sp>
    </p:spTree>
    <p:extLst>
      <p:ext uri="{BB962C8B-B14F-4D97-AF65-F5344CB8AC3E}">
        <p14:creationId xmlns:p14="http://schemas.microsoft.com/office/powerpoint/2010/main" val="163625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4FAB-9370-184C-333F-8DF2EB68C5CF}"/>
              </a:ext>
            </a:extLst>
          </p:cNvPr>
          <p:cNvSpPr>
            <a:spLocks noGrp="1"/>
          </p:cNvSpPr>
          <p:nvPr>
            <p:ph type="title"/>
          </p:nvPr>
        </p:nvSpPr>
        <p:spPr/>
        <p:txBody>
          <a:bodyPr/>
          <a:lstStyle/>
          <a:p>
            <a:r>
              <a:rPr lang="ru-RU" dirty="0"/>
              <a:t>Компоненты управления ликвидностью</a:t>
            </a:r>
            <a:endParaRPr lang="en-ID" dirty="0"/>
          </a:p>
        </p:txBody>
      </p:sp>
      <p:sp>
        <p:nvSpPr>
          <p:cNvPr id="4" name="Slide Number Placeholder 3">
            <a:extLst>
              <a:ext uri="{FF2B5EF4-FFF2-40B4-BE49-F238E27FC236}">
                <a16:creationId xmlns:a16="http://schemas.microsoft.com/office/drawing/2014/main" id="{62D15194-8C7E-C371-862E-B5377A12B73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6A19FF-BD22-4ACD-9EF8-7D69A11F3519}" type="slidenum">
              <a:rPr kumimoji="0" lang="en-ID" sz="1300" b="1" i="0" u="none" strike="noStrike" kern="1200" cap="none" spc="0" normalizeH="0" baseline="0" noProof="0" smtClean="0">
                <a:ln>
                  <a:noFill/>
                </a:ln>
                <a:solidFill>
                  <a:prstClr val="black"/>
                </a:solidFill>
                <a:effectLst/>
                <a:uLnTx/>
                <a:uFillTx/>
                <a:latin typeface="Calibri" panose="020F0502020204030204"/>
                <a:ea typeface="Tahoma" panose="020B0604030504040204" pitchFamily="34" charset="0"/>
                <a:cs typeface="Tahom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ID" sz="1300" b="1" i="0" u="none" strike="noStrike" kern="1200" cap="none" spc="0" normalizeH="0" baseline="0" noProof="0">
              <a:ln>
                <a:noFill/>
              </a:ln>
              <a:solidFill>
                <a:prstClr val="black"/>
              </a:solidFill>
              <a:effectLst/>
              <a:uLnTx/>
              <a:uFillTx/>
              <a:latin typeface="Calibri" panose="020F0502020204030204"/>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472A17AB-DBC8-FC04-250A-A87BBBED869A}"/>
              </a:ext>
            </a:extLst>
          </p:cNvPr>
          <p:cNvSpPr txBox="1"/>
          <p:nvPr/>
        </p:nvSpPr>
        <p:spPr>
          <a:xfrm>
            <a:off x="4539035" y="2633543"/>
            <a:ext cx="777329"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ED7D31">
                    <a:lumMod val="75000"/>
                  </a:srgbClr>
                </a:solidFill>
                <a:effectLst/>
                <a:uLnTx/>
                <a:uFillTx/>
                <a:latin typeface="Arial Nova Cond" panose="020B0506020202020204" pitchFamily="34" charset="0"/>
                <a:ea typeface="+mn-ea"/>
                <a:cs typeface="+mn-cs"/>
              </a:rPr>
              <a:t>Уровень</a:t>
            </a:r>
            <a:r>
              <a:rPr kumimoji="0" lang="en-US" sz="1200" b="1" i="0" u="none" strike="noStrike" kern="1200" cap="none" spc="0" normalizeH="0" baseline="0" noProof="0" dirty="0">
                <a:ln>
                  <a:noFill/>
                </a:ln>
                <a:solidFill>
                  <a:srgbClr val="ED7D31">
                    <a:lumMod val="75000"/>
                  </a:srgbClr>
                </a:solidFill>
                <a:effectLst/>
                <a:uLnTx/>
                <a:uFillTx/>
                <a:latin typeface="Arial Nova Cond" panose="020B0506020202020204" pitchFamily="34" charset="0"/>
                <a:ea typeface="+mn-ea"/>
                <a:cs typeface="+mn-cs"/>
              </a:rPr>
              <a:t> 1</a:t>
            </a:r>
          </a:p>
        </p:txBody>
      </p:sp>
      <p:sp>
        <p:nvSpPr>
          <p:cNvPr id="6" name="TextBox 5">
            <a:extLst>
              <a:ext uri="{FF2B5EF4-FFF2-40B4-BE49-F238E27FC236}">
                <a16:creationId xmlns:a16="http://schemas.microsoft.com/office/drawing/2014/main" id="{35CAC0D6-A8C9-E9D4-4584-BE304AB938B9}"/>
              </a:ext>
            </a:extLst>
          </p:cNvPr>
          <p:cNvSpPr txBox="1"/>
          <p:nvPr/>
        </p:nvSpPr>
        <p:spPr>
          <a:xfrm>
            <a:off x="2084994" y="3704975"/>
            <a:ext cx="2073187" cy="2174074"/>
          </a:xfrm>
          <a:prstGeom prst="rect">
            <a:avLst/>
          </a:prstGeom>
          <a:solidFill>
            <a:srgbClr val="3B7A89"/>
          </a:solidFill>
          <a:ln>
            <a:noFill/>
          </a:ln>
        </p:spPr>
        <p:txBody>
          <a:bodyPr wrap="square" rtlCol="0">
            <a:noAutofit/>
          </a:bodyPr>
          <a:lstStyle/>
          <a:p>
            <a:pPr marL="114300" lvl="0" indent="-114300" defTabSz="457200">
              <a:buFont typeface="Arial" panose="020B0604020202020204" pitchFamily="34" charset="0"/>
              <a:buChar char="•"/>
              <a:defRPr/>
            </a:pPr>
            <a:r>
              <a:rPr lang="ru-RU" sz="900" dirty="0">
                <a:solidFill>
                  <a:prstClr val="white"/>
                </a:solidFill>
                <a:latin typeface="Abadi" panose="020B0604020104020204" pitchFamily="34" charset="0"/>
              </a:rPr>
              <a:t>Регистрация счетов отраслевых министерств (ОМ) и ведомств государственной службы (ВГС) в государственной системе учета </a:t>
            </a:r>
          </a:p>
          <a:p>
            <a:pPr marL="114300" lvl="0" indent="-114300" defTabSz="457200">
              <a:buFont typeface="Arial" panose="020B0604020202020204" pitchFamily="34" charset="0"/>
              <a:buChar char="•"/>
              <a:defRPr/>
            </a:pPr>
            <a:r>
              <a:rPr lang="ru-RU" sz="900" dirty="0">
                <a:solidFill>
                  <a:prstClr val="white"/>
                </a:solidFill>
                <a:latin typeface="Abadi" panose="020B0604020104020204" pitchFamily="34" charset="0"/>
              </a:rPr>
              <a:t>Связь с банками в режиме реального времени для получения ежедневной информации в режиме реального времени</a:t>
            </a:r>
            <a:endParaRPr kumimoji="0" lang="en-US" sz="900" b="0" i="0" u="none" strike="noStrike" kern="1200" cap="none" spc="0" normalizeH="0" baseline="0" noProof="0" dirty="0">
              <a:ln>
                <a:noFill/>
              </a:ln>
              <a:solidFill>
                <a:prstClr val="white"/>
              </a:solidFill>
              <a:effectLst/>
              <a:uLnTx/>
              <a:uFillTx/>
              <a:latin typeface="Abadi" panose="020B0604020104020204" pitchFamily="34" charset="0"/>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Большинство счетов зарегистрированы</a:t>
            </a: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p:txBody>
      </p:sp>
      <p:sp>
        <p:nvSpPr>
          <p:cNvPr id="7" name="Rectangle 6">
            <a:extLst>
              <a:ext uri="{FF2B5EF4-FFF2-40B4-BE49-F238E27FC236}">
                <a16:creationId xmlns:a16="http://schemas.microsoft.com/office/drawing/2014/main" id="{B4FF222F-ABA2-2934-4C41-A80E0627F17E}"/>
              </a:ext>
            </a:extLst>
          </p:cNvPr>
          <p:cNvSpPr/>
          <p:nvPr/>
        </p:nvSpPr>
        <p:spPr>
          <a:xfrm>
            <a:off x="2084995" y="3182206"/>
            <a:ext cx="2078575" cy="530283"/>
          </a:xfrm>
          <a:prstGeom prst="rect">
            <a:avLst/>
          </a:prstGeom>
          <a:solidFill>
            <a:srgbClr val="FFC000"/>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lvl="0" algn="ctr" defTabSz="457200">
              <a:defRPr/>
            </a:pPr>
            <a:r>
              <a:rPr lang="ru-RU" sz="1200" b="1" dirty="0">
                <a:solidFill>
                  <a:srgbClr val="44546A">
                    <a:lumMod val="50000"/>
                  </a:srgbClr>
                </a:solidFill>
                <a:latin typeface="Arial Nova Cond" panose="020B0506020202020204" pitchFamily="34" charset="0"/>
              </a:rPr>
              <a:t>УПРАВЛЕНИЕ СЧЕТАМИ</a:t>
            </a:r>
          </a:p>
        </p:txBody>
      </p:sp>
      <p:sp>
        <p:nvSpPr>
          <p:cNvPr id="9" name="TextBox 8">
            <a:extLst>
              <a:ext uri="{FF2B5EF4-FFF2-40B4-BE49-F238E27FC236}">
                <a16:creationId xmlns:a16="http://schemas.microsoft.com/office/drawing/2014/main" id="{2259B314-925D-237F-AD0F-7F609A75AF2D}"/>
              </a:ext>
            </a:extLst>
          </p:cNvPr>
          <p:cNvSpPr txBox="1"/>
          <p:nvPr/>
        </p:nvSpPr>
        <p:spPr>
          <a:xfrm>
            <a:off x="477078" y="4614119"/>
            <a:ext cx="1145854" cy="871704"/>
          </a:xfrm>
          <a:prstGeom prst="rect">
            <a:avLst/>
          </a:prstGeom>
          <a:noFill/>
          <a:ln>
            <a:noFill/>
          </a:ln>
        </p:spPr>
        <p:txBody>
          <a:bodyPr wrap="square"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ru-RU" sz="1200" b="1" dirty="0">
                <a:solidFill>
                  <a:srgbClr val="0070C0"/>
                </a:solidFill>
                <a:latin typeface="Calibri" panose="020F0502020204030204"/>
              </a:rPr>
              <a:t>В будущем</a:t>
            </a:r>
            <a:endPar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0" name="Right Arrow 94">
            <a:extLst>
              <a:ext uri="{FF2B5EF4-FFF2-40B4-BE49-F238E27FC236}">
                <a16:creationId xmlns:a16="http://schemas.microsoft.com/office/drawing/2014/main" id="{FB45110F-120A-795E-AB70-F5874A800B91}"/>
              </a:ext>
            </a:extLst>
          </p:cNvPr>
          <p:cNvSpPr/>
          <p:nvPr/>
        </p:nvSpPr>
        <p:spPr>
          <a:xfrm rot="16200000" flipV="1">
            <a:off x="560638" y="4367796"/>
            <a:ext cx="2539164" cy="492849"/>
          </a:xfrm>
          <a:prstGeom prst="rightArrow">
            <a:avLst/>
          </a:prstGeom>
          <a:solidFill>
            <a:srgbClr val="349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srgbClr val="FFC000">
                    <a:lumMod val="20000"/>
                    <a:lumOff val="80000"/>
                  </a:srgbClr>
                </a:solidFill>
                <a:effectLst/>
                <a:uLnTx/>
                <a:uFillTx/>
                <a:latin typeface="Arial Nova Cond" panose="020B0506020202020204" pitchFamily="34" charset="0"/>
                <a:ea typeface="+mn-ea"/>
                <a:cs typeface="+mn-cs"/>
              </a:rPr>
              <a:t>ПРОГРЕСС</a:t>
            </a:r>
            <a:endParaRPr kumimoji="0" lang="en-US" sz="1400" b="1" i="1" u="none" strike="noStrike" kern="1200" cap="none" spc="0" normalizeH="0" baseline="0" noProof="0" dirty="0">
              <a:ln>
                <a:noFill/>
              </a:ln>
              <a:solidFill>
                <a:srgbClr val="FFC000">
                  <a:lumMod val="20000"/>
                  <a:lumOff val="80000"/>
                </a:srgbClr>
              </a:solidFill>
              <a:effectLst/>
              <a:uLnTx/>
              <a:uFillTx/>
              <a:latin typeface="Arial Nova Cond" panose="020B0506020202020204" pitchFamily="34" charset="0"/>
              <a:ea typeface="+mn-ea"/>
              <a:cs typeface="+mn-cs"/>
            </a:endParaRPr>
          </a:p>
        </p:txBody>
      </p:sp>
      <p:cxnSp>
        <p:nvCxnSpPr>
          <p:cNvPr id="11" name="Straight Connector 10">
            <a:extLst>
              <a:ext uri="{FF2B5EF4-FFF2-40B4-BE49-F238E27FC236}">
                <a16:creationId xmlns:a16="http://schemas.microsoft.com/office/drawing/2014/main" id="{6BFF1C7F-9334-E7A9-5A94-8875FBFE23FB}"/>
              </a:ext>
            </a:extLst>
          </p:cNvPr>
          <p:cNvCxnSpPr>
            <a:cxnSpLocks/>
          </p:cNvCxnSpPr>
          <p:nvPr/>
        </p:nvCxnSpPr>
        <p:spPr>
          <a:xfrm flipH="1">
            <a:off x="2089503" y="1251061"/>
            <a:ext cx="13533" cy="1906704"/>
          </a:xfrm>
          <a:prstGeom prst="line">
            <a:avLst/>
          </a:prstGeom>
          <a:ln w="19050">
            <a:solidFill>
              <a:srgbClr val="E6AF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6C4574-26A4-FE45-1584-8CBF82051777}"/>
              </a:ext>
            </a:extLst>
          </p:cNvPr>
          <p:cNvCxnSpPr>
            <a:cxnSpLocks/>
          </p:cNvCxnSpPr>
          <p:nvPr/>
        </p:nvCxnSpPr>
        <p:spPr>
          <a:xfrm flipH="1">
            <a:off x="4140501" y="1269513"/>
            <a:ext cx="6156" cy="1858818"/>
          </a:xfrm>
          <a:prstGeom prst="line">
            <a:avLst/>
          </a:prstGeom>
          <a:ln w="19050">
            <a:solidFill>
              <a:srgbClr val="E6AF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F45A5AC-6B65-60E9-EACE-377D039A9481}"/>
              </a:ext>
            </a:extLst>
          </p:cNvPr>
          <p:cNvSpPr txBox="1"/>
          <p:nvPr/>
        </p:nvSpPr>
        <p:spPr>
          <a:xfrm>
            <a:off x="2256171" y="1909395"/>
            <a:ext cx="1524009" cy="899074"/>
          </a:xfrm>
          <a:prstGeom prst="rect">
            <a:avLst/>
          </a:prstGeom>
          <a:noFill/>
          <a:ln>
            <a:noFill/>
          </a:ln>
        </p:spPr>
        <p:txBody>
          <a:bodyPr wrap="square" rtlCol="0">
            <a:noAutofit/>
          </a:bodyPr>
          <a:lstStyle/>
          <a:p>
            <a:pPr lvl="0" algn="ctr" defTabSz="457200">
              <a:defRPr/>
            </a:pPr>
            <a:r>
              <a:rPr lang="ru-RU" sz="1200" b="1" dirty="0">
                <a:solidFill>
                  <a:srgbClr val="0070C0"/>
                </a:solidFill>
              </a:rPr>
              <a:t>Способность управления счетами - в режиме реального времени</a:t>
            </a:r>
            <a:endParaRPr kumimoji="0" lang="en-US" sz="1200" b="1" i="0" u="none" strike="noStrike" kern="1200" cap="none" spc="0" normalizeH="0" baseline="0" noProof="0" dirty="0">
              <a:ln>
                <a:noFill/>
              </a:ln>
              <a:solidFill>
                <a:srgbClr val="0070C0"/>
              </a:solidFill>
              <a:effectLst/>
              <a:uLnTx/>
              <a:uFillTx/>
            </a:endParaRPr>
          </a:p>
        </p:txBody>
      </p:sp>
      <p:sp>
        <p:nvSpPr>
          <p:cNvPr id="14" name="Rectangle 13">
            <a:extLst>
              <a:ext uri="{FF2B5EF4-FFF2-40B4-BE49-F238E27FC236}">
                <a16:creationId xmlns:a16="http://schemas.microsoft.com/office/drawing/2014/main" id="{34D6CC73-3323-D6EA-3EE9-45DA553B5579}"/>
              </a:ext>
            </a:extLst>
          </p:cNvPr>
          <p:cNvSpPr/>
          <p:nvPr/>
        </p:nvSpPr>
        <p:spPr>
          <a:xfrm>
            <a:off x="2105094" y="5953070"/>
            <a:ext cx="2013223" cy="345717"/>
          </a:xfrm>
          <a:prstGeom prst="rect">
            <a:avLst/>
          </a:prstGeom>
          <a:solidFill>
            <a:srgbClr val="922E54"/>
          </a:solidFill>
          <a:ln w="28575">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rPr>
              <a:t>УРОВЕНЬ</a:t>
            </a:r>
            <a:r>
              <a:rPr kumimoji="0" lang="en-US"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rPr>
              <a:t> 1</a:t>
            </a:r>
            <a:endParaRPr kumimoji="0" lang="id-ID"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A0AA5BED-2143-A6E9-8BCA-0FE8CC72D495}"/>
              </a:ext>
            </a:extLst>
          </p:cNvPr>
          <p:cNvSpPr txBox="1"/>
          <p:nvPr/>
        </p:nvSpPr>
        <p:spPr>
          <a:xfrm>
            <a:off x="4198653" y="2982641"/>
            <a:ext cx="2071314" cy="572042"/>
          </a:xfrm>
          <a:prstGeom prst="rect">
            <a:avLst/>
          </a:prstGeom>
          <a:solidFill>
            <a:srgbClr val="FFC000"/>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44546A">
                    <a:lumMod val="50000"/>
                  </a:srgbClr>
                </a:solidFill>
                <a:effectLst/>
                <a:uLnTx/>
                <a:uFillTx/>
                <a:latin typeface="Arial Nova Cond" panose="020B0506020202020204" pitchFamily="34" charset="0"/>
                <a:ea typeface="+mn-ea"/>
                <a:cs typeface="+mn-cs"/>
              </a:rPr>
              <a:t>УПРАВЛЕНИЕ ВИРТУАЛЬНЫМИ</a:t>
            </a:r>
            <a:r>
              <a:rPr kumimoji="0" lang="ru-RU" sz="1200" b="1" i="0" u="none" strike="noStrike" kern="1200" cap="none" spc="0" normalizeH="0" noProof="0" dirty="0">
                <a:ln>
                  <a:noFill/>
                </a:ln>
                <a:solidFill>
                  <a:srgbClr val="44546A">
                    <a:lumMod val="50000"/>
                  </a:srgbClr>
                </a:solidFill>
                <a:effectLst/>
                <a:uLnTx/>
                <a:uFillTx/>
                <a:latin typeface="Arial Nova Cond" panose="020B0506020202020204" pitchFamily="34" charset="0"/>
                <a:ea typeface="+mn-ea"/>
                <a:cs typeface="+mn-cs"/>
              </a:rPr>
              <a:t> СЧЕТАМИ/ЕКС</a:t>
            </a:r>
            <a:endParaRPr kumimoji="0" lang="id-ID" sz="1200" b="1" i="0" u="none" strike="noStrike" kern="1200" cap="none" spc="0" normalizeH="0" baseline="0" noProof="0" dirty="0">
              <a:ln>
                <a:noFill/>
              </a:ln>
              <a:solidFill>
                <a:srgbClr val="44546A">
                  <a:lumMod val="50000"/>
                </a:srgbClr>
              </a:solidFill>
              <a:effectLst/>
              <a:uLnTx/>
              <a:uFillTx/>
              <a:latin typeface="Arial Nova Cond" panose="020B0506020202020204" pitchFamily="34" charset="0"/>
              <a:ea typeface="+mn-ea"/>
              <a:cs typeface="+mn-cs"/>
            </a:endParaRPr>
          </a:p>
        </p:txBody>
      </p:sp>
      <p:sp>
        <p:nvSpPr>
          <p:cNvPr id="16" name="TextBox 15">
            <a:extLst>
              <a:ext uri="{FF2B5EF4-FFF2-40B4-BE49-F238E27FC236}">
                <a16:creationId xmlns:a16="http://schemas.microsoft.com/office/drawing/2014/main" id="{AA04E214-759C-71E7-A250-C649CCEFF4B3}"/>
              </a:ext>
            </a:extLst>
          </p:cNvPr>
          <p:cNvSpPr txBox="1"/>
          <p:nvPr/>
        </p:nvSpPr>
        <p:spPr>
          <a:xfrm>
            <a:off x="6320837" y="2803229"/>
            <a:ext cx="2070821" cy="549822"/>
          </a:xfrm>
          <a:prstGeom prst="rect">
            <a:avLst/>
          </a:prstGeom>
          <a:solidFill>
            <a:srgbClr val="FFC000"/>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44546A">
                    <a:lumMod val="50000"/>
                  </a:srgbClr>
                </a:solidFill>
                <a:effectLst/>
                <a:uLnTx/>
                <a:uFillTx/>
                <a:latin typeface="Arial Nova Cond" panose="020B0506020202020204" pitchFamily="34" charset="0"/>
                <a:ea typeface="+mn-ea"/>
                <a:cs typeface="+mn-cs"/>
              </a:rPr>
              <a:t>ТОЧНОЕ ПРОГНОЗИРОВАНИЕ ЛИКВИДНОСТИ</a:t>
            </a:r>
            <a:endParaRPr kumimoji="0" lang="id-ID" sz="1200" b="1" i="0" u="none" strike="noStrike" kern="1200" cap="none" spc="0" normalizeH="0" baseline="0" noProof="0" dirty="0">
              <a:ln>
                <a:noFill/>
              </a:ln>
              <a:solidFill>
                <a:srgbClr val="44546A">
                  <a:lumMod val="50000"/>
                </a:srgbClr>
              </a:solidFill>
              <a:effectLst/>
              <a:uLnTx/>
              <a:uFillTx/>
              <a:latin typeface="Arial Nova Cond" panose="020B0506020202020204" pitchFamily="34" charset="0"/>
              <a:ea typeface="+mn-ea"/>
              <a:cs typeface="+mn-cs"/>
            </a:endParaRPr>
          </a:p>
        </p:txBody>
      </p:sp>
      <p:grpSp>
        <p:nvGrpSpPr>
          <p:cNvPr id="17" name="Group 16">
            <a:extLst>
              <a:ext uri="{FF2B5EF4-FFF2-40B4-BE49-F238E27FC236}">
                <a16:creationId xmlns:a16="http://schemas.microsoft.com/office/drawing/2014/main" id="{0FEA89B8-1198-E76F-3DEE-95CE09AEF20D}"/>
              </a:ext>
            </a:extLst>
          </p:cNvPr>
          <p:cNvGrpSpPr/>
          <p:nvPr/>
        </p:nvGrpSpPr>
        <p:grpSpPr>
          <a:xfrm>
            <a:off x="8451307" y="2552753"/>
            <a:ext cx="2208804" cy="598766"/>
            <a:chOff x="527410" y="2434643"/>
            <a:chExt cx="2040945" cy="531738"/>
          </a:xfrm>
          <a:solidFill>
            <a:srgbClr val="FFC000"/>
          </a:solidFill>
        </p:grpSpPr>
        <p:sp>
          <p:nvSpPr>
            <p:cNvPr id="18" name="Rectangle 17">
              <a:extLst>
                <a:ext uri="{FF2B5EF4-FFF2-40B4-BE49-F238E27FC236}">
                  <a16:creationId xmlns:a16="http://schemas.microsoft.com/office/drawing/2014/main" id="{AC9C4030-4522-8380-4070-2D5B4B1A2942}"/>
                </a:ext>
              </a:extLst>
            </p:cNvPr>
            <p:cNvSpPr/>
            <p:nvPr/>
          </p:nvSpPr>
          <p:spPr>
            <a:xfrm>
              <a:off x="527410" y="2447616"/>
              <a:ext cx="2040945" cy="506509"/>
            </a:xfrm>
            <a:prstGeom prst="rect">
              <a:avLst/>
            </a:prstGeom>
            <a:grpFill/>
            <a:ln w="952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1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p:txBody>
        </p:sp>
        <p:sp>
          <p:nvSpPr>
            <p:cNvPr id="19" name="TextBox 18">
              <a:extLst>
                <a:ext uri="{FF2B5EF4-FFF2-40B4-BE49-F238E27FC236}">
                  <a16:creationId xmlns:a16="http://schemas.microsoft.com/office/drawing/2014/main" id="{A810B27F-C5EC-BF8E-BFFB-5B13ABFDDD57}"/>
                </a:ext>
              </a:extLst>
            </p:cNvPr>
            <p:cNvSpPr txBox="1"/>
            <p:nvPr/>
          </p:nvSpPr>
          <p:spPr>
            <a:xfrm>
              <a:off x="543830" y="2434643"/>
              <a:ext cx="2001096" cy="531738"/>
            </a:xfrm>
            <a:prstGeom prst="rect">
              <a:avLst/>
            </a:prstGeom>
            <a:grpFill/>
          </p:spPr>
          <p:txBody>
            <a:bodyPr wrap="square" rtlCol="0">
              <a:noAutofit/>
            </a:bodyPr>
            <a:lstStyle/>
            <a:p>
              <a:pPr lvl="0" algn="ctr" defTabSz="457200">
                <a:defRPr/>
              </a:pPr>
              <a:r>
                <a:rPr lang="ru-RU" sz="1100" b="1" dirty="0">
                  <a:solidFill>
                    <a:srgbClr val="44546A">
                      <a:lumMod val="50000"/>
                    </a:srgbClr>
                  </a:solidFill>
                  <a:latin typeface="Arial Nova Cond" panose="020B0506020202020204" pitchFamily="34" charset="0"/>
                </a:rPr>
                <a:t>ОПТИМИЗАЦИЯ ЛИКВИДНОСТИ ПРИМЕНИТЕЛЬНО К ГОСУДАРСТВЕННЫМ ДОХОДАМ</a:t>
              </a:r>
            </a:p>
          </p:txBody>
        </p:sp>
      </p:grpSp>
      <p:cxnSp>
        <p:nvCxnSpPr>
          <p:cNvPr id="20" name="Straight Connector 19">
            <a:extLst>
              <a:ext uri="{FF2B5EF4-FFF2-40B4-BE49-F238E27FC236}">
                <a16:creationId xmlns:a16="http://schemas.microsoft.com/office/drawing/2014/main" id="{3777C2D6-2179-659A-28AE-969F880F0175}"/>
              </a:ext>
            </a:extLst>
          </p:cNvPr>
          <p:cNvCxnSpPr>
            <a:cxnSpLocks/>
          </p:cNvCxnSpPr>
          <p:nvPr/>
        </p:nvCxnSpPr>
        <p:spPr>
          <a:xfrm flipH="1">
            <a:off x="8374626" y="1290705"/>
            <a:ext cx="16504" cy="1479610"/>
          </a:xfrm>
          <a:prstGeom prst="line">
            <a:avLst/>
          </a:prstGeom>
          <a:ln w="19050">
            <a:solidFill>
              <a:srgbClr val="E6AF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C70AEB-4042-AB4F-3D7E-E6510115F23F}"/>
              </a:ext>
            </a:extLst>
          </p:cNvPr>
          <p:cNvCxnSpPr/>
          <p:nvPr/>
        </p:nvCxnSpPr>
        <p:spPr>
          <a:xfrm flipH="1">
            <a:off x="10677880" y="1269513"/>
            <a:ext cx="1" cy="1376425"/>
          </a:xfrm>
          <a:prstGeom prst="line">
            <a:avLst/>
          </a:prstGeom>
          <a:ln w="19050">
            <a:solidFill>
              <a:srgbClr val="E6AF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5AB855B-F182-14BE-A8ED-B11E954B69B8}"/>
              </a:ext>
            </a:extLst>
          </p:cNvPr>
          <p:cNvSpPr txBox="1"/>
          <p:nvPr/>
        </p:nvSpPr>
        <p:spPr>
          <a:xfrm>
            <a:off x="6472965" y="1695657"/>
            <a:ext cx="1541902" cy="871706"/>
          </a:xfrm>
          <a:prstGeom prst="rect">
            <a:avLst/>
          </a:prstGeom>
          <a:noFill/>
          <a:ln>
            <a:noFill/>
          </a:ln>
        </p:spPr>
        <p:txBody>
          <a:bodyPr wrap="square" rtlCol="0">
            <a:noAutofit/>
          </a:bodyPr>
          <a:lstStyle/>
          <a:p>
            <a:pPr lvl="0" algn="ctr" defTabSz="457200">
              <a:defRPr/>
            </a:pPr>
            <a:r>
              <a:rPr lang="ru-RU" sz="1200" b="1" dirty="0">
                <a:solidFill>
                  <a:srgbClr val="0070C0"/>
                </a:solidFill>
              </a:rPr>
              <a:t>Способность точно прогнозировать ликвидность</a:t>
            </a:r>
            <a:endParaRPr kumimoji="0" lang="en-US" sz="1200" b="1" i="0" u="none" strike="noStrike" kern="1200" cap="none" spc="0" normalizeH="0" baseline="0" noProof="0" dirty="0">
              <a:ln>
                <a:noFill/>
              </a:ln>
              <a:solidFill>
                <a:srgbClr val="0070C0"/>
              </a:solidFill>
              <a:effectLst/>
              <a:uLnTx/>
              <a:uFillTx/>
            </a:endParaRPr>
          </a:p>
        </p:txBody>
      </p:sp>
      <p:sp>
        <p:nvSpPr>
          <p:cNvPr id="23" name="TextBox 22">
            <a:extLst>
              <a:ext uri="{FF2B5EF4-FFF2-40B4-BE49-F238E27FC236}">
                <a16:creationId xmlns:a16="http://schemas.microsoft.com/office/drawing/2014/main" id="{6B4C9491-DA8F-D85E-026B-47F640EBE870}"/>
              </a:ext>
            </a:extLst>
          </p:cNvPr>
          <p:cNvSpPr txBox="1"/>
          <p:nvPr/>
        </p:nvSpPr>
        <p:spPr>
          <a:xfrm>
            <a:off x="8391130" y="1076356"/>
            <a:ext cx="2190931" cy="1096462"/>
          </a:xfrm>
          <a:prstGeom prst="rect">
            <a:avLst/>
          </a:prstGeom>
          <a:noFill/>
          <a:ln>
            <a:noFill/>
          </a:ln>
        </p:spPr>
        <p:txBody>
          <a:bodyPr wrap="square" rtlCol="0">
            <a:noAutofit/>
          </a:bodyPr>
          <a:lstStyle/>
          <a:p>
            <a:pPr lvl="0" algn="ctr" defTabSz="457200">
              <a:defRPr/>
            </a:pPr>
            <a:r>
              <a:rPr lang="ru-RU" sz="1200" b="1" dirty="0">
                <a:solidFill>
                  <a:srgbClr val="0070C0"/>
                </a:solidFill>
              </a:rPr>
              <a:t>Способность оптимизировать ликвидность с помощью краткосрочных инструментов</a:t>
            </a:r>
          </a:p>
        </p:txBody>
      </p:sp>
      <p:sp>
        <p:nvSpPr>
          <p:cNvPr id="24" name="TextBox 23">
            <a:extLst>
              <a:ext uri="{FF2B5EF4-FFF2-40B4-BE49-F238E27FC236}">
                <a16:creationId xmlns:a16="http://schemas.microsoft.com/office/drawing/2014/main" id="{A573DD92-ACAC-98FD-3049-37AFDE202464}"/>
              </a:ext>
            </a:extLst>
          </p:cNvPr>
          <p:cNvSpPr txBox="1"/>
          <p:nvPr/>
        </p:nvSpPr>
        <p:spPr>
          <a:xfrm>
            <a:off x="4385900" y="1635742"/>
            <a:ext cx="1487266" cy="1132919"/>
          </a:xfrm>
          <a:prstGeom prst="rect">
            <a:avLst/>
          </a:prstGeom>
          <a:noFill/>
          <a:ln>
            <a:noFill/>
          </a:ln>
        </p:spPr>
        <p:txBody>
          <a:bodyPr wrap="square" rtlCol="0">
            <a:noAutofit/>
          </a:bodyPr>
          <a:lstStyle/>
          <a:p>
            <a:pPr lvl="0" algn="ctr" defTabSz="457200">
              <a:defRPr/>
            </a:pPr>
            <a:r>
              <a:rPr lang="ru-RU" sz="1200" b="1" dirty="0">
                <a:solidFill>
                  <a:srgbClr val="0070C0"/>
                </a:solidFill>
              </a:rPr>
              <a:t>Способность консолидации всех государственных счетов</a:t>
            </a:r>
          </a:p>
        </p:txBody>
      </p:sp>
      <p:cxnSp>
        <p:nvCxnSpPr>
          <p:cNvPr id="25" name="Straight Connector 24">
            <a:extLst>
              <a:ext uri="{FF2B5EF4-FFF2-40B4-BE49-F238E27FC236}">
                <a16:creationId xmlns:a16="http://schemas.microsoft.com/office/drawing/2014/main" id="{EDAF51D5-8338-7263-D210-F79329C5F89E}"/>
              </a:ext>
            </a:extLst>
          </p:cNvPr>
          <p:cNvCxnSpPr/>
          <p:nvPr/>
        </p:nvCxnSpPr>
        <p:spPr>
          <a:xfrm>
            <a:off x="6320836" y="1272233"/>
            <a:ext cx="6156" cy="1453737"/>
          </a:xfrm>
          <a:prstGeom prst="line">
            <a:avLst/>
          </a:prstGeom>
          <a:ln w="19050">
            <a:solidFill>
              <a:srgbClr val="E6AF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C116C42-38AD-F83F-9D46-BB6F64CCAE3E}"/>
              </a:ext>
            </a:extLst>
          </p:cNvPr>
          <p:cNvSpPr txBox="1"/>
          <p:nvPr/>
        </p:nvSpPr>
        <p:spPr>
          <a:xfrm>
            <a:off x="4198653" y="3543804"/>
            <a:ext cx="2071071" cy="2335246"/>
          </a:xfrm>
          <a:prstGeom prst="rect">
            <a:avLst/>
          </a:prstGeom>
          <a:solidFill>
            <a:srgbClr val="3B7A89"/>
          </a:solidFill>
          <a:ln>
            <a:noFill/>
          </a:ln>
        </p:spPr>
        <p:txBody>
          <a:bodyPr wrap="square" rtlCol="0">
            <a:noAutofit/>
          </a:bodyPr>
          <a:lstStyle/>
          <a:p>
            <a:pPr marL="114300" lvl="0" indent="-114300" defTabSz="457200">
              <a:buFont typeface="Arial" panose="020B0604020202020204" pitchFamily="34" charset="0"/>
              <a:buChar char="•"/>
              <a:defRPr/>
            </a:pPr>
            <a:r>
              <a:rPr lang="ru-RU" sz="1050" dirty="0">
                <a:solidFill>
                  <a:prstClr val="white"/>
                </a:solidFill>
                <a:latin typeface="Abadi" panose="020B0604020104020204" pitchFamily="34" charset="0"/>
              </a:rPr>
              <a:t>Внедрение виртуальных счетов в ОМ и ВГС</a:t>
            </a:r>
          </a:p>
          <a:p>
            <a:pPr marL="114300" lvl="0" indent="-114300" defTabSz="457200">
              <a:buFont typeface="Arial" panose="020B0604020202020204" pitchFamily="34" charset="0"/>
              <a:buChar char="•"/>
              <a:defRPr/>
            </a:pPr>
            <a:r>
              <a:rPr lang="ru-RU" sz="1050" dirty="0">
                <a:solidFill>
                  <a:prstClr val="white"/>
                </a:solidFill>
                <a:latin typeface="Abadi" panose="020B0604020104020204" pitchFamily="34" charset="0"/>
              </a:rPr>
              <a:t>Электронный банкинг для транзакций и отчетности</a:t>
            </a:r>
          </a:p>
          <a:p>
            <a:pPr marL="114300" lvl="0" indent="-114300" defTabSz="457200">
              <a:buFont typeface="Arial" panose="020B0604020202020204" pitchFamily="34" charset="0"/>
              <a:buChar char="•"/>
              <a:defRPr/>
            </a:pPr>
            <a:r>
              <a:rPr lang="ru-RU" sz="1050" dirty="0">
                <a:solidFill>
                  <a:prstClr val="white"/>
                </a:solidFill>
                <a:latin typeface="Abadi" panose="020B0604020104020204" pitchFamily="34" charset="0"/>
              </a:rPr>
              <a:t>ЕКС/ВС для учета доходов и расходов ОМ и ВГС</a:t>
            </a:r>
          </a:p>
          <a:p>
            <a:pPr marL="114300" lvl="0" indent="-114300" defTabSz="457200">
              <a:buFont typeface="Arial" panose="020B0604020202020204" pitchFamily="34" charset="0"/>
              <a:buChar char="•"/>
              <a:defRPr/>
            </a:pPr>
            <a:r>
              <a:rPr lang="ru-RU" sz="1050" dirty="0">
                <a:solidFill>
                  <a:prstClr val="white"/>
                </a:solidFill>
                <a:latin typeface="Abadi" panose="020B0604020104020204" pitchFamily="34" charset="0"/>
              </a:rPr>
              <a:t>Внедрение безналичного расчета</a:t>
            </a: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lvl="0" indent="-114300" defTabSz="457200">
              <a:buFont typeface="Arial" panose="020B0604020202020204" pitchFamily="34" charset="0"/>
              <a:buChar char="•"/>
              <a:defRPr/>
            </a:pPr>
            <a:r>
              <a:rPr lang="ru-RU" sz="1050" dirty="0">
                <a:solidFill>
                  <a:prstClr val="white"/>
                </a:solidFill>
                <a:latin typeface="Abadi" panose="020B0604020104020204" pitchFamily="34" charset="0"/>
              </a:rPr>
              <a:t>Некоторые ОМ и ВГС используют электронный банкинг</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p:txBody>
      </p:sp>
      <p:sp>
        <p:nvSpPr>
          <p:cNvPr id="27" name="TextBox 26">
            <a:extLst>
              <a:ext uri="{FF2B5EF4-FFF2-40B4-BE49-F238E27FC236}">
                <a16:creationId xmlns:a16="http://schemas.microsoft.com/office/drawing/2014/main" id="{B9E6716A-8720-AA17-D8ED-3D11B3AE5FB4}"/>
              </a:ext>
            </a:extLst>
          </p:cNvPr>
          <p:cNvSpPr txBox="1"/>
          <p:nvPr/>
        </p:nvSpPr>
        <p:spPr>
          <a:xfrm>
            <a:off x="6322710" y="3344640"/>
            <a:ext cx="2069438" cy="2538958"/>
          </a:xfrm>
          <a:prstGeom prst="rect">
            <a:avLst/>
          </a:prstGeom>
          <a:solidFill>
            <a:srgbClr val="3B7A89"/>
          </a:solidFill>
          <a:ln>
            <a:noFill/>
          </a:ln>
        </p:spPr>
        <p:txBody>
          <a:bodyPr wrap="square" rtlCol="0">
            <a:noAutofit/>
          </a:bodyPr>
          <a:lstStyle/>
          <a:p>
            <a:pPr marL="114300" lvl="0" indent="-114300" defTabSz="457200">
              <a:buFont typeface="Arial" panose="020B0604020202020204" pitchFamily="34" charset="0"/>
              <a:buChar char="•"/>
              <a:defRPr/>
            </a:pPr>
            <a:r>
              <a:rPr lang="ru-RU" sz="1050" dirty="0">
                <a:solidFill>
                  <a:prstClr val="white"/>
                </a:solidFill>
                <a:latin typeface="Abadi" panose="020B0604020104020204" pitchFamily="34" charset="0"/>
              </a:rPr>
              <a:t>Способность к точному прогнозированию</a:t>
            </a:r>
          </a:p>
          <a:p>
            <a:pPr marL="114300" lvl="0" indent="-114300" defTabSz="457200">
              <a:buFont typeface="Arial" panose="020B0604020202020204" pitchFamily="34" charset="0"/>
              <a:buChar char="•"/>
              <a:defRPr/>
            </a:pPr>
            <a:r>
              <a:rPr lang="ru-RU" sz="1050" dirty="0">
                <a:solidFill>
                  <a:prstClr val="white"/>
                </a:solidFill>
                <a:latin typeface="Abadi" panose="020B0604020104020204" pitchFamily="34" charset="0"/>
              </a:rPr>
              <a:t>Наличие системы для поддержки прогнозирования ликвидности</a:t>
            </a: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ОМ и ВГС</a:t>
            </a:r>
            <a:r>
              <a:rPr kumimoji="0" lang="ru-RU" sz="1050" b="0" i="0" u="none" strike="noStrike" kern="1200" cap="none" spc="0" normalizeH="0" noProof="0" dirty="0">
                <a:ln>
                  <a:noFill/>
                </a:ln>
                <a:solidFill>
                  <a:prstClr val="white"/>
                </a:solidFill>
                <a:effectLst/>
                <a:uLnTx/>
                <a:uFillTx/>
                <a:latin typeface="Abadi" panose="020B0604020104020204" pitchFamily="34" charset="0"/>
                <a:ea typeface="+mn-ea"/>
                <a:cs typeface="+mn-cs"/>
              </a:rPr>
              <a:t> используют прогнозирование в рамках базовой модели</a:t>
            </a: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p:txBody>
      </p:sp>
      <p:sp>
        <p:nvSpPr>
          <p:cNvPr id="28" name="TextBox 27">
            <a:extLst>
              <a:ext uri="{FF2B5EF4-FFF2-40B4-BE49-F238E27FC236}">
                <a16:creationId xmlns:a16="http://schemas.microsoft.com/office/drawing/2014/main" id="{A97C9848-5A98-A294-FDCB-D7D22F91EC45}"/>
              </a:ext>
            </a:extLst>
          </p:cNvPr>
          <p:cNvSpPr txBox="1"/>
          <p:nvPr/>
        </p:nvSpPr>
        <p:spPr>
          <a:xfrm>
            <a:off x="8451307" y="3144611"/>
            <a:ext cx="2208804" cy="2734438"/>
          </a:xfrm>
          <a:prstGeom prst="rect">
            <a:avLst/>
          </a:prstGeom>
          <a:solidFill>
            <a:srgbClr val="3B7A89"/>
          </a:solidFill>
          <a:ln>
            <a:noFill/>
          </a:ln>
        </p:spPr>
        <p:txBody>
          <a:bodyPr wrap="square" rtlCol="0">
            <a:noAutofit/>
          </a:bodyPr>
          <a:lstStyle/>
          <a:p>
            <a:pPr marL="114300" lvl="0" indent="-114300" defTabSz="457200">
              <a:buFont typeface="Arial" panose="020B0604020202020204" pitchFamily="34" charset="0"/>
              <a:buChar char="•"/>
              <a:defRPr/>
            </a:pPr>
            <a:r>
              <a:rPr lang="ru-RU" sz="1050" dirty="0">
                <a:solidFill>
                  <a:prstClr val="white"/>
                </a:solidFill>
                <a:latin typeface="Abadi" panose="020B0604020104020204" pitchFamily="34" charset="0"/>
              </a:rPr>
              <a:t>Точное прогнозирование ликвидности</a:t>
            </a:r>
          </a:p>
          <a:p>
            <a:pPr marL="114300" lvl="0" indent="-114300" defTabSz="457200">
              <a:buFont typeface="Arial" panose="020B0604020202020204" pitchFamily="34" charset="0"/>
              <a:buChar char="•"/>
              <a:defRPr/>
            </a:pPr>
            <a:r>
              <a:rPr lang="ru-RU" sz="1050" dirty="0">
                <a:solidFill>
                  <a:prstClr val="white"/>
                </a:solidFill>
                <a:latin typeface="Abadi" panose="020B0604020104020204" pitchFamily="34" charset="0"/>
              </a:rPr>
              <a:t>Управление риском несоответствия ликвидности</a:t>
            </a:r>
          </a:p>
          <a:p>
            <a:pPr marL="114300" lvl="0" indent="-114300" defTabSz="457200">
              <a:buFont typeface="Arial" panose="020B0604020202020204" pitchFamily="34" charset="0"/>
              <a:buChar char="•"/>
              <a:defRPr/>
            </a:pPr>
            <a:r>
              <a:rPr lang="ru-RU" sz="1050" dirty="0">
                <a:solidFill>
                  <a:prstClr val="white"/>
                </a:solidFill>
                <a:latin typeface="Abadi" panose="020B0604020104020204" pitchFamily="34" charset="0"/>
              </a:rPr>
              <a:t>Внедрение буферов ликвидности</a:t>
            </a:r>
          </a:p>
          <a:p>
            <a:pPr marL="114300" lvl="0" indent="-114300" defTabSz="457200">
              <a:buFont typeface="Arial" panose="020B0604020202020204" pitchFamily="34" charset="0"/>
              <a:buChar char="•"/>
              <a:defRPr/>
            </a:pPr>
            <a:r>
              <a:rPr lang="ru-RU" sz="1050" dirty="0">
                <a:solidFill>
                  <a:prstClr val="white"/>
                </a:solidFill>
                <a:latin typeface="Abadi" panose="020B0604020104020204" pitchFamily="34" charset="0"/>
              </a:rPr>
              <a:t>Размещение излишков денежных средств на депозитах/в казначейских векселях</a:t>
            </a:r>
          </a:p>
          <a:p>
            <a:pPr marL="114300" lvl="0" indent="-114300" defTabSz="457200">
              <a:buFont typeface="Arial" panose="020B0604020202020204" pitchFamily="34" charset="0"/>
              <a:buChar char="•"/>
              <a:defRPr/>
            </a:pPr>
            <a:r>
              <a:rPr lang="ru-RU" sz="1050" dirty="0">
                <a:solidFill>
                  <a:prstClr val="white"/>
                </a:solidFill>
                <a:latin typeface="Abadi" panose="020B0604020104020204" pitchFamily="34" charset="0"/>
              </a:rPr>
              <a:t>Наличие законопроекта об управлении ликвидностью</a:t>
            </a: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Размещение</a:t>
            </a:r>
            <a:r>
              <a:rPr lang="ru-RU" sz="1050" dirty="0">
                <a:solidFill>
                  <a:prstClr val="white"/>
                </a:solidFill>
                <a:latin typeface="Abadi" panose="020B0604020104020204" pitchFamily="34" charset="0"/>
              </a:rPr>
              <a:t> в коммерческих банках, включая депозиты</a:t>
            </a: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p:txBody>
      </p:sp>
      <p:cxnSp>
        <p:nvCxnSpPr>
          <p:cNvPr id="29" name="Straight Connector 28">
            <a:extLst>
              <a:ext uri="{FF2B5EF4-FFF2-40B4-BE49-F238E27FC236}">
                <a16:creationId xmlns:a16="http://schemas.microsoft.com/office/drawing/2014/main" id="{1BAD9C4E-DC5B-1F1D-F55F-359C93DAEC46}"/>
              </a:ext>
            </a:extLst>
          </p:cNvPr>
          <p:cNvCxnSpPr>
            <a:cxnSpLocks/>
          </p:cNvCxnSpPr>
          <p:nvPr/>
        </p:nvCxnSpPr>
        <p:spPr>
          <a:xfrm>
            <a:off x="1006471" y="4985300"/>
            <a:ext cx="9589535" cy="21927"/>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CB0AB66-E78C-60A7-15FD-0A7A3FF0D8D7}"/>
              </a:ext>
            </a:extLst>
          </p:cNvPr>
          <p:cNvSpPr>
            <a:spLocks noChangeAspect="1"/>
          </p:cNvSpPr>
          <p:nvPr/>
        </p:nvSpPr>
        <p:spPr>
          <a:xfrm>
            <a:off x="5228532" y="2512318"/>
            <a:ext cx="453932" cy="43427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31" name="TextBox 30">
            <a:extLst>
              <a:ext uri="{FF2B5EF4-FFF2-40B4-BE49-F238E27FC236}">
                <a16:creationId xmlns:a16="http://schemas.microsoft.com/office/drawing/2014/main" id="{86B4DC99-66A8-64F0-4472-045FD192D7CB}"/>
              </a:ext>
            </a:extLst>
          </p:cNvPr>
          <p:cNvSpPr txBox="1"/>
          <p:nvPr/>
        </p:nvSpPr>
        <p:spPr>
          <a:xfrm>
            <a:off x="6672650" y="2466969"/>
            <a:ext cx="777329"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ED7D31">
                    <a:lumMod val="75000"/>
                  </a:srgbClr>
                </a:solidFill>
                <a:effectLst/>
                <a:uLnTx/>
                <a:uFillTx/>
                <a:latin typeface="Arial Nova Cond" panose="020B0506020202020204" pitchFamily="34" charset="0"/>
                <a:ea typeface="+mn-ea"/>
                <a:cs typeface="+mn-cs"/>
              </a:rPr>
              <a:t>Уровень</a:t>
            </a:r>
            <a:r>
              <a:rPr kumimoji="0" lang="en-US" sz="1200" b="1" i="0" u="none" strike="noStrike" kern="1200" cap="none" spc="0" normalizeH="0" baseline="0" noProof="0" dirty="0">
                <a:ln>
                  <a:noFill/>
                </a:ln>
                <a:solidFill>
                  <a:srgbClr val="ED7D31">
                    <a:lumMod val="75000"/>
                  </a:srgbClr>
                </a:solidFill>
                <a:effectLst/>
                <a:uLnTx/>
                <a:uFillTx/>
                <a:latin typeface="Arial Nova Cond" panose="020B0506020202020204" pitchFamily="34" charset="0"/>
                <a:ea typeface="+mn-ea"/>
                <a:cs typeface="+mn-cs"/>
              </a:rPr>
              <a:t> 2</a:t>
            </a:r>
          </a:p>
        </p:txBody>
      </p:sp>
      <p:sp>
        <p:nvSpPr>
          <p:cNvPr id="32" name="Rectangle 31">
            <a:extLst>
              <a:ext uri="{FF2B5EF4-FFF2-40B4-BE49-F238E27FC236}">
                <a16:creationId xmlns:a16="http://schemas.microsoft.com/office/drawing/2014/main" id="{141ED314-9713-85BD-14EE-BBBC582DB5CF}"/>
              </a:ext>
            </a:extLst>
          </p:cNvPr>
          <p:cNvSpPr>
            <a:spLocks noChangeAspect="1"/>
          </p:cNvSpPr>
          <p:nvPr/>
        </p:nvSpPr>
        <p:spPr>
          <a:xfrm>
            <a:off x="7367656" y="2373213"/>
            <a:ext cx="449482" cy="430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33" name="TextBox 32">
            <a:extLst>
              <a:ext uri="{FF2B5EF4-FFF2-40B4-BE49-F238E27FC236}">
                <a16:creationId xmlns:a16="http://schemas.microsoft.com/office/drawing/2014/main" id="{A7B91F15-7042-4F62-5635-BB102008FD9A}"/>
              </a:ext>
            </a:extLst>
          </p:cNvPr>
          <p:cNvSpPr txBox="1"/>
          <p:nvPr/>
        </p:nvSpPr>
        <p:spPr>
          <a:xfrm>
            <a:off x="8709945" y="2304871"/>
            <a:ext cx="777329"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ED7D31">
                    <a:lumMod val="75000"/>
                  </a:srgbClr>
                </a:solidFill>
                <a:effectLst/>
                <a:uLnTx/>
                <a:uFillTx/>
                <a:latin typeface="Arial Nova Cond" panose="020B0506020202020204" pitchFamily="34" charset="0"/>
                <a:ea typeface="+mn-ea"/>
                <a:cs typeface="+mn-cs"/>
              </a:rPr>
              <a:t>Уровень</a:t>
            </a:r>
            <a:r>
              <a:rPr kumimoji="0" lang="en-US" sz="1200" b="1" i="0" u="none" strike="noStrike" kern="1200" cap="none" spc="0" normalizeH="0" baseline="0" noProof="0" dirty="0">
                <a:ln>
                  <a:noFill/>
                </a:ln>
                <a:solidFill>
                  <a:srgbClr val="ED7D31">
                    <a:lumMod val="75000"/>
                  </a:srgbClr>
                </a:solidFill>
                <a:effectLst/>
                <a:uLnTx/>
                <a:uFillTx/>
                <a:latin typeface="Arial Nova Cond" panose="020B0506020202020204" pitchFamily="34" charset="0"/>
                <a:ea typeface="+mn-ea"/>
                <a:cs typeface="+mn-cs"/>
              </a:rPr>
              <a:t> 3</a:t>
            </a:r>
          </a:p>
        </p:txBody>
      </p:sp>
      <p:sp>
        <p:nvSpPr>
          <p:cNvPr id="34" name="Rectangle 33">
            <a:extLst>
              <a:ext uri="{FF2B5EF4-FFF2-40B4-BE49-F238E27FC236}">
                <a16:creationId xmlns:a16="http://schemas.microsoft.com/office/drawing/2014/main" id="{67EF704B-D803-0394-1615-B5C443867202}"/>
              </a:ext>
            </a:extLst>
          </p:cNvPr>
          <p:cNvSpPr>
            <a:spLocks noChangeAspect="1"/>
          </p:cNvSpPr>
          <p:nvPr/>
        </p:nvSpPr>
        <p:spPr>
          <a:xfrm>
            <a:off x="9420205" y="2179211"/>
            <a:ext cx="445031" cy="425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35" name="Rectangle 34">
            <a:extLst>
              <a:ext uri="{FF2B5EF4-FFF2-40B4-BE49-F238E27FC236}">
                <a16:creationId xmlns:a16="http://schemas.microsoft.com/office/drawing/2014/main" id="{01D49952-5F8F-D247-E0E3-F6666D190DCF}"/>
              </a:ext>
            </a:extLst>
          </p:cNvPr>
          <p:cNvSpPr/>
          <p:nvPr/>
        </p:nvSpPr>
        <p:spPr>
          <a:xfrm>
            <a:off x="4198653" y="5953070"/>
            <a:ext cx="2044082" cy="345717"/>
          </a:xfrm>
          <a:prstGeom prst="rect">
            <a:avLst/>
          </a:prstGeom>
          <a:solidFill>
            <a:srgbClr val="922E54"/>
          </a:solidFill>
          <a:ln w="28575">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rPr>
              <a:t>УРОВЕНЬ</a:t>
            </a:r>
            <a:r>
              <a:rPr kumimoji="0" lang="en-US"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rPr>
              <a:t> 2</a:t>
            </a:r>
            <a:endParaRPr kumimoji="0" lang="id-ID"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029AEC8C-5308-B142-2AA6-23EBE5DBADC9}"/>
              </a:ext>
            </a:extLst>
          </p:cNvPr>
          <p:cNvSpPr/>
          <p:nvPr/>
        </p:nvSpPr>
        <p:spPr>
          <a:xfrm>
            <a:off x="6323071" y="5953070"/>
            <a:ext cx="2068059" cy="345717"/>
          </a:xfrm>
          <a:prstGeom prst="rect">
            <a:avLst/>
          </a:prstGeom>
          <a:solidFill>
            <a:srgbClr val="922E54"/>
          </a:solidFill>
          <a:ln w="28575">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rPr>
              <a:t>УРОВЕНЬ</a:t>
            </a:r>
            <a:r>
              <a:rPr kumimoji="0" lang="en-US"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rPr>
              <a:t> 3</a:t>
            </a:r>
            <a:endParaRPr kumimoji="0" lang="id-ID"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B5CD4989-5C74-7796-0544-59C643218A4B}"/>
              </a:ext>
            </a:extLst>
          </p:cNvPr>
          <p:cNvSpPr/>
          <p:nvPr/>
        </p:nvSpPr>
        <p:spPr>
          <a:xfrm>
            <a:off x="8469077" y="5964003"/>
            <a:ext cx="2165681" cy="334784"/>
          </a:xfrm>
          <a:prstGeom prst="rect">
            <a:avLst/>
          </a:prstGeom>
          <a:solidFill>
            <a:srgbClr val="922E54"/>
          </a:solidFill>
          <a:ln w="28575">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rPr>
              <a:t>УРОВЕНЬ</a:t>
            </a:r>
            <a:r>
              <a:rPr kumimoji="0" lang="en-US"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rPr>
              <a:t>  4</a:t>
            </a:r>
            <a:endParaRPr kumimoji="0" lang="id-ID"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endParaRPr>
          </a:p>
        </p:txBody>
      </p:sp>
      <p:sp>
        <p:nvSpPr>
          <p:cNvPr id="5" name="TextBox 4"/>
          <p:cNvSpPr txBox="1"/>
          <p:nvPr/>
        </p:nvSpPr>
        <p:spPr>
          <a:xfrm>
            <a:off x="815471" y="5138058"/>
            <a:ext cx="1125489" cy="276999"/>
          </a:xfrm>
          <a:prstGeom prst="rect">
            <a:avLst/>
          </a:prstGeom>
          <a:noFill/>
        </p:spPr>
        <p:txBody>
          <a:bodyPr wrap="square" rtlCol="0">
            <a:spAutoFit/>
          </a:bodyPr>
          <a:lstStyle/>
          <a:p>
            <a:r>
              <a:rPr lang="ru-RU" sz="1200" b="1" dirty="0">
                <a:solidFill>
                  <a:srgbClr val="0070C0"/>
                </a:solidFill>
              </a:rPr>
              <a:t>Сейчас</a:t>
            </a:r>
          </a:p>
        </p:txBody>
      </p:sp>
    </p:spTree>
    <p:extLst>
      <p:ext uri="{BB962C8B-B14F-4D97-AF65-F5344CB8AC3E}">
        <p14:creationId xmlns:p14="http://schemas.microsoft.com/office/powerpoint/2010/main" val="281137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8C82-BF39-4A7C-8035-F20506692CC1}"/>
              </a:ext>
            </a:extLst>
          </p:cNvPr>
          <p:cNvSpPr>
            <a:spLocks noGrp="1"/>
          </p:cNvSpPr>
          <p:nvPr>
            <p:ph type="title"/>
          </p:nvPr>
        </p:nvSpPr>
        <p:spPr/>
        <p:txBody>
          <a:bodyPr/>
          <a:lstStyle/>
          <a:p>
            <a:pPr algn="ctr"/>
            <a:r>
              <a:rPr lang="ru-RU" dirty="0"/>
              <a:t>Риски казначейства</a:t>
            </a:r>
            <a:endParaRPr lang="en-ID" dirty="0"/>
          </a:p>
        </p:txBody>
      </p:sp>
      <p:graphicFrame>
        <p:nvGraphicFramePr>
          <p:cNvPr id="5" name="Table 5">
            <a:extLst>
              <a:ext uri="{FF2B5EF4-FFF2-40B4-BE49-F238E27FC236}">
                <a16:creationId xmlns:a16="http://schemas.microsoft.com/office/drawing/2014/main" id="{C96AE24F-AA53-4E49-AACD-7FF106847140}"/>
              </a:ext>
            </a:extLst>
          </p:cNvPr>
          <p:cNvGraphicFramePr>
            <a:graphicFrameLocks noGrp="1"/>
          </p:cNvGraphicFramePr>
          <p:nvPr>
            <p:extLst>
              <p:ext uri="{D42A27DB-BD31-4B8C-83A1-F6EECF244321}">
                <p14:modId xmlns:p14="http://schemas.microsoft.com/office/powerpoint/2010/main" val="336117808"/>
              </p:ext>
            </p:extLst>
          </p:nvPr>
        </p:nvGraphicFramePr>
        <p:xfrm>
          <a:off x="732155" y="1079500"/>
          <a:ext cx="10988040" cy="5314729"/>
        </p:xfrm>
        <a:graphic>
          <a:graphicData uri="http://schemas.openxmlformats.org/drawingml/2006/table">
            <a:tbl>
              <a:tblPr firstRow="1" bandRow="1">
                <a:tableStyleId>{C4B1156A-380E-4F78-BDF5-A606A8083BF9}</a:tableStyleId>
              </a:tblPr>
              <a:tblGrid>
                <a:gridCol w="2103120">
                  <a:extLst>
                    <a:ext uri="{9D8B030D-6E8A-4147-A177-3AD203B41FA5}">
                      <a16:colId xmlns:a16="http://schemas.microsoft.com/office/drawing/2014/main" val="1683482614"/>
                    </a:ext>
                  </a:extLst>
                </a:gridCol>
                <a:gridCol w="8884920">
                  <a:extLst>
                    <a:ext uri="{9D8B030D-6E8A-4147-A177-3AD203B41FA5}">
                      <a16:colId xmlns:a16="http://schemas.microsoft.com/office/drawing/2014/main" val="2000811616"/>
                    </a:ext>
                  </a:extLst>
                </a:gridCol>
              </a:tblGrid>
              <a:tr h="444500">
                <a:tc>
                  <a:txBody>
                    <a:bodyPr/>
                    <a:lstStyle/>
                    <a:p>
                      <a:pPr algn="ctr"/>
                      <a:r>
                        <a:rPr lang="ru-RU" dirty="0">
                          <a:solidFill>
                            <a:schemeClr val="bg1"/>
                          </a:solidFill>
                        </a:rPr>
                        <a:t>Риски</a:t>
                      </a:r>
                      <a:endParaRPr lang="en-ID"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i="0" dirty="0">
                          <a:solidFill>
                            <a:schemeClr val="bg1"/>
                          </a:solidFill>
                          <a:effectLst/>
                          <a:latin typeface="Open Sans" panose="020B0606030504020204" pitchFamily="34" charset="0"/>
                        </a:rPr>
                        <a:t>Описание</a:t>
                      </a:r>
                      <a:endParaRPr lang="en-US" sz="1800" b="1" i="0" dirty="0">
                        <a:solidFill>
                          <a:schemeClr val="bg1"/>
                        </a:solidFill>
                        <a:effectLst/>
                        <a:latin typeface="Open Sans" panose="020B0606030504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285700817"/>
                  </a:ext>
                </a:extLst>
              </a:tr>
              <a:tr h="983330">
                <a:tc>
                  <a:txBody>
                    <a:bodyPr/>
                    <a:lstStyle/>
                    <a:p>
                      <a:r>
                        <a:rPr lang="ru-RU" sz="1800" b="1" i="0" dirty="0">
                          <a:solidFill>
                            <a:srgbClr val="2A2A2A"/>
                          </a:solidFill>
                          <a:effectLst/>
                          <a:latin typeface="Open Sans" panose="020B0606030504020204" pitchFamily="34" charset="0"/>
                        </a:rPr>
                        <a:t>Риски</a:t>
                      </a:r>
                      <a:r>
                        <a:rPr lang="ru-RU" sz="1800" b="1" i="0" baseline="0" dirty="0">
                          <a:solidFill>
                            <a:srgbClr val="2A2A2A"/>
                          </a:solidFill>
                          <a:effectLst/>
                          <a:latin typeface="Open Sans" panose="020B0606030504020204" pitchFamily="34" charset="0"/>
                        </a:rPr>
                        <a:t> ликвидности</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dirty="0">
                          <a:solidFill>
                            <a:srgbClr val="2A2A2A"/>
                          </a:solidFill>
                          <a:effectLst/>
                          <a:latin typeface="Open Sans" panose="020B0606030504020204" pitchFamily="34" charset="0"/>
                        </a:rPr>
                        <a:t>Обеспечение наличия ликвидных средств и избежание овердрафтов или дорогостоящих чрезвычайных кредитов</a:t>
                      </a:r>
                      <a:r>
                        <a:rPr lang="en-US" sz="1800" b="0" i="0" dirty="0">
                          <a:solidFill>
                            <a:srgbClr val="2A2A2A"/>
                          </a:solidFill>
                          <a:effectLst/>
                          <a:latin typeface="Open Sans" panose="020B0606030504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6214061"/>
                  </a:ext>
                </a:extLst>
              </a:tr>
              <a:tr h="511756">
                <a:tc>
                  <a:txBody>
                    <a:bodyPr/>
                    <a:lstStyle/>
                    <a:p>
                      <a:r>
                        <a:rPr lang="ru-RU" sz="1800" b="1" i="0" dirty="0">
                          <a:solidFill>
                            <a:srgbClr val="2A2A2A"/>
                          </a:solidFill>
                          <a:effectLst/>
                          <a:latin typeface="Open Sans" panose="020B0606030504020204" pitchFamily="34" charset="0"/>
                        </a:rPr>
                        <a:t>Риски</a:t>
                      </a:r>
                      <a:r>
                        <a:rPr lang="ru-RU" sz="1800" b="1" i="0" baseline="0" dirty="0">
                          <a:solidFill>
                            <a:srgbClr val="2A2A2A"/>
                          </a:solidFill>
                          <a:effectLst/>
                          <a:latin typeface="Open Sans" panose="020B0606030504020204" pitchFamily="34" charset="0"/>
                        </a:rPr>
                        <a:t> фондирования</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ru-RU" sz="1800" b="0" i="0" dirty="0">
                          <a:solidFill>
                            <a:srgbClr val="2A2A2A"/>
                          </a:solidFill>
                          <a:effectLst/>
                          <a:latin typeface="Open Sans" panose="020B0606030504020204" pitchFamily="34" charset="0"/>
                        </a:rPr>
                        <a:t>Обеспечение возможности привлечения средств по рыночной доходности, когда это необходимо</a:t>
                      </a:r>
                      <a:r>
                        <a:rPr lang="en-US" sz="1800" b="0" i="0" dirty="0">
                          <a:solidFill>
                            <a:srgbClr val="2A2A2A"/>
                          </a:solidFill>
                          <a:effectLst/>
                          <a:latin typeface="Open Sans" panose="020B0606030504020204" pitchFamily="34" charset="0"/>
                        </a:rPr>
                        <a:t>.</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19683934"/>
                  </a:ext>
                </a:extLst>
              </a:tr>
              <a:tr h="1278329">
                <a:tc>
                  <a:txBody>
                    <a:bodyPr/>
                    <a:lstStyle/>
                    <a:p>
                      <a:r>
                        <a:rPr lang="ru-RU" sz="1800" b="1" i="0" dirty="0">
                          <a:solidFill>
                            <a:srgbClr val="2A2A2A"/>
                          </a:solidFill>
                          <a:effectLst/>
                          <a:latin typeface="Open Sans" panose="020B0606030504020204" pitchFamily="34" charset="0"/>
                        </a:rPr>
                        <a:t>Риски</a:t>
                      </a:r>
                      <a:r>
                        <a:rPr lang="ru-RU" sz="1800" b="1" i="0" baseline="0" dirty="0">
                          <a:solidFill>
                            <a:srgbClr val="2A2A2A"/>
                          </a:solidFill>
                          <a:effectLst/>
                          <a:latin typeface="Open Sans" panose="020B0606030504020204" pitchFamily="34" charset="0"/>
                        </a:rPr>
                        <a:t> прогнозирования</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dirty="0">
                          <a:solidFill>
                            <a:srgbClr val="2A2A2A"/>
                          </a:solidFill>
                          <a:effectLst/>
                          <a:latin typeface="Open Sans" panose="020B0606030504020204" pitchFamily="34" charset="0"/>
                        </a:rPr>
                        <a:t>Принятие решений на основе несовершенных оценок потребности в заемных средствах или при недостаточной информации о волатильности или единовременности соответствующих денежных потоков</a:t>
                      </a:r>
                      <a:r>
                        <a:rPr lang="en-US" sz="1800" b="0" i="0" dirty="0">
                          <a:solidFill>
                            <a:srgbClr val="2A2A2A"/>
                          </a:solidFill>
                          <a:effectLst/>
                          <a:latin typeface="Open Sans" panose="020B0606030504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1035331"/>
                  </a:ext>
                </a:extLst>
              </a:tr>
              <a:tr h="511756">
                <a:tc>
                  <a:txBody>
                    <a:bodyPr/>
                    <a:lstStyle/>
                    <a:p>
                      <a:r>
                        <a:rPr lang="ru-RU" sz="1800" b="1" i="0" dirty="0">
                          <a:solidFill>
                            <a:srgbClr val="2A2A2A"/>
                          </a:solidFill>
                          <a:effectLst/>
                          <a:latin typeface="Open Sans" panose="020B0606030504020204" pitchFamily="34" charset="0"/>
                        </a:rPr>
                        <a:t>Рыночные риски</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ru-RU" sz="1800" b="0" i="0" dirty="0">
                          <a:solidFill>
                            <a:srgbClr val="2A2A2A"/>
                          </a:solidFill>
                          <a:effectLst/>
                          <a:latin typeface="Open Sans" panose="020B0606030504020204" pitchFamily="34" charset="0"/>
                        </a:rPr>
                        <a:t>Связан с управлением остатками денежных средств</a:t>
                      </a:r>
                      <a:r>
                        <a:rPr lang="en-US" sz="1800" b="0" i="0" dirty="0">
                          <a:solidFill>
                            <a:srgbClr val="2A2A2A"/>
                          </a:solidFill>
                          <a:effectLst/>
                          <a:latin typeface="Open Sans" panose="020B0606030504020204" pitchFamily="34" charset="0"/>
                        </a:rPr>
                        <a:t>.</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11100467"/>
                  </a:ext>
                </a:extLst>
              </a:tr>
              <a:tr h="688330">
                <a:tc>
                  <a:txBody>
                    <a:bodyPr/>
                    <a:lstStyle/>
                    <a:p>
                      <a:r>
                        <a:rPr lang="ru-RU" sz="1800" b="1" i="0" dirty="0">
                          <a:solidFill>
                            <a:srgbClr val="2A2A2A"/>
                          </a:solidFill>
                          <a:effectLst/>
                          <a:latin typeface="Open Sans" panose="020B0606030504020204" pitchFamily="34" charset="0"/>
                        </a:rPr>
                        <a:t>Кредитные риски</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dirty="0">
                          <a:solidFill>
                            <a:srgbClr val="2A2A2A"/>
                          </a:solidFill>
                          <a:effectLst/>
                          <a:latin typeface="Open Sans" panose="020B0606030504020204" pitchFamily="34" charset="0"/>
                        </a:rPr>
                        <a:t>Относится к инвестиционным контрагентам</a:t>
                      </a:r>
                      <a:r>
                        <a:rPr lang="en-US" sz="1800" b="0" i="0" dirty="0">
                          <a:solidFill>
                            <a:srgbClr val="2A2A2A"/>
                          </a:solidFill>
                          <a:effectLst/>
                          <a:latin typeface="Open Sans" panose="020B0606030504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26496654"/>
                  </a:ext>
                </a:extLst>
              </a:tr>
              <a:tr h="511756">
                <a:tc>
                  <a:txBody>
                    <a:bodyPr/>
                    <a:lstStyle/>
                    <a:p>
                      <a:r>
                        <a:rPr lang="ru-RU" sz="1800" b="1" i="0" dirty="0">
                          <a:solidFill>
                            <a:srgbClr val="2A2A2A"/>
                          </a:solidFill>
                          <a:effectLst/>
                          <a:latin typeface="Open Sans" panose="020B0606030504020204" pitchFamily="34" charset="0"/>
                        </a:rPr>
                        <a:t>Операционные</a:t>
                      </a:r>
                      <a:r>
                        <a:rPr lang="ru-RU" sz="1800" b="1" i="0" baseline="0" dirty="0">
                          <a:solidFill>
                            <a:srgbClr val="2A2A2A"/>
                          </a:solidFill>
                          <a:effectLst/>
                          <a:latin typeface="Open Sans" panose="020B0606030504020204" pitchFamily="34" charset="0"/>
                        </a:rPr>
                        <a:t> риски</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ru-RU" sz="1800" b="0" i="0" dirty="0">
                          <a:solidFill>
                            <a:srgbClr val="2A2A2A"/>
                          </a:solidFill>
                          <a:effectLst/>
                          <a:latin typeface="Open Sans" panose="020B0606030504020204" pitchFamily="34" charset="0"/>
                        </a:rPr>
                        <a:t>Связан с транзакциями, платежами и счетами</a:t>
                      </a:r>
                      <a:r>
                        <a:rPr lang="en-US" sz="1800" b="0" i="0" dirty="0">
                          <a:solidFill>
                            <a:srgbClr val="2A2A2A"/>
                          </a:solidFill>
                          <a:effectLst/>
                          <a:latin typeface="Open Sans" panose="020B0606030504020204" pitchFamily="34" charset="0"/>
                        </a:rPr>
                        <a:t>.</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52391706"/>
                  </a:ext>
                </a:extLst>
              </a:tr>
            </a:tbl>
          </a:graphicData>
        </a:graphic>
      </p:graphicFrame>
    </p:spTree>
    <p:extLst>
      <p:ext uri="{BB962C8B-B14F-4D97-AF65-F5344CB8AC3E}">
        <p14:creationId xmlns:p14="http://schemas.microsoft.com/office/powerpoint/2010/main" val="360104008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61682C4-A8C3-4C78-A45D-96AE02B85E07}" vid="{8525895B-65FE-4136-A345-598676FE43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8194</TotalTime>
  <Words>3407</Words>
  <Application>Microsoft Office PowerPoint</Application>
  <PresentationFormat>Widescreen</PresentationFormat>
  <Paragraphs>572</Paragraphs>
  <Slides>16</Slides>
  <Notes>11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3_Office Theme</vt:lpstr>
      <vt:lpstr>Office Theme</vt:lpstr>
      <vt:lpstr>Управление риском и казначейский контроль в Индонезии</vt:lpstr>
      <vt:lpstr>Бюджетные рамки</vt:lpstr>
      <vt:lpstr>ВНЕДРЕНИЕ УПРАВЛЕНИЯ РИСКОМ В ПРАКТИКУ УПРАВЛЕНИЯ ГОСУДАРСТВЕННЫМИ ФИНАНСАМИ</vt:lpstr>
      <vt:lpstr>PowerPoint Presentation</vt:lpstr>
      <vt:lpstr>Объем деятельности РГ по управлению риском AKN</vt:lpstr>
      <vt:lpstr>Порядок работы</vt:lpstr>
      <vt:lpstr>Управление рисками и  контроль в казначействе</vt:lpstr>
      <vt:lpstr>Компоненты управления ликвидностью</vt:lpstr>
      <vt:lpstr>Риски казначейства</vt:lpstr>
      <vt:lpstr>PowerPoint Presentation</vt:lpstr>
      <vt:lpstr>PowerPoint Presentation</vt:lpstr>
      <vt:lpstr>ПРОТОКОЛ УПРАВЛЕНИЯ ЛИКВИДНОСТЬЮ</vt:lpstr>
      <vt:lpstr>PowerPoint Presentation</vt:lpstr>
      <vt:lpstr>Практический пример:</vt:lpstr>
      <vt:lpstr>Пример: Индонезия, риск в налогово-бюджетной сфере – карта риска и рабочая таблица</vt:lpstr>
      <vt:lpstr>Пример: казначейский контроль, Индонезия – сводный KPI  (ликвидность и долг)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in State Cash Management</dc:title>
  <dc:creator>Adi Wibowo</dc:creator>
  <cp:lastModifiedBy>Yelena Slizhevskaya</cp:lastModifiedBy>
  <cp:revision>231</cp:revision>
  <cp:lastPrinted>2021-06-03T13:04:07Z</cp:lastPrinted>
  <dcterms:created xsi:type="dcterms:W3CDTF">2021-05-25T03:22:39Z</dcterms:created>
  <dcterms:modified xsi:type="dcterms:W3CDTF">2023-05-12T14:34:26Z</dcterms:modified>
</cp:coreProperties>
</file>