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6248" r:id="rId1"/>
  </p:sldMasterIdLst>
  <p:notesMasterIdLst>
    <p:notesMasterId r:id="rId18"/>
  </p:notesMasterIdLst>
  <p:handoutMasterIdLst>
    <p:handoutMasterId r:id="rId19"/>
  </p:handoutMasterIdLst>
  <p:sldIdLst>
    <p:sldId id="573" r:id="rId2"/>
    <p:sldId id="657" r:id="rId3"/>
    <p:sldId id="675" r:id="rId4"/>
    <p:sldId id="634" r:id="rId5"/>
    <p:sldId id="628" r:id="rId6"/>
    <p:sldId id="662" r:id="rId7"/>
    <p:sldId id="665" r:id="rId8"/>
    <p:sldId id="666" r:id="rId9"/>
    <p:sldId id="667" r:id="rId10"/>
    <p:sldId id="669" r:id="rId11"/>
    <p:sldId id="676" r:id="rId12"/>
    <p:sldId id="668" r:id="rId13"/>
    <p:sldId id="672" r:id="rId14"/>
    <p:sldId id="673" r:id="rId15"/>
    <p:sldId id="674" r:id="rId16"/>
    <p:sldId id="670" r:id="rId17"/>
  </p:sldIdLst>
  <p:sldSz cx="9144000" cy="6858000" type="screen4x3"/>
  <p:notesSz cx="6718300" cy="9855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>
          <p15:clr>
            <a:srgbClr val="A4A3A4"/>
          </p15:clr>
        </p15:guide>
        <p15:guide id="2" pos="21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F8EF"/>
    <a:srgbClr val="59B4BB"/>
    <a:srgbClr val="88C9CE"/>
    <a:srgbClr val="BBE0E3"/>
    <a:srgbClr val="99EFD8"/>
    <a:srgbClr val="0F5494"/>
    <a:srgbClr val="808080"/>
    <a:srgbClr val="82BDF2"/>
    <a:srgbClr val="2D5EC1"/>
    <a:srgbClr val="3E6F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34" autoAdjust="0"/>
    <p:restoredTop sz="86400" autoAdjust="0"/>
  </p:normalViewPr>
  <p:slideViewPr>
    <p:cSldViewPr>
      <p:cViewPr varScale="1">
        <p:scale>
          <a:sx n="56" d="100"/>
          <a:sy n="56" d="100"/>
        </p:scale>
        <p:origin x="124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293" y="-101"/>
      </p:cViewPr>
      <p:guideLst>
        <p:guide orient="horz" pos="3104"/>
        <p:guide pos="21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5000" y="0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59609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5000" y="9359609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95BE096-136C-4584-AD65-4B08F3721DD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885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000" y="0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9775"/>
            <a:ext cx="4926012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0733" y="4680591"/>
            <a:ext cx="5376834" cy="4435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59609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000" y="9359609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9F63214-0DC4-42EB-9836-7A08E366AAF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294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34993" indent="-282689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30757" indent="-22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583060" indent="-22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35363" indent="-22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487665" indent="-22615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39968" indent="-22615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392272" indent="-22615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44574" indent="-22615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217D6947-C458-4B0C-A615-667F382F5DAF}" type="slidenum">
              <a:rPr lang="en-GB" smtClean="0">
                <a:solidFill>
                  <a:schemeClr val="tx1"/>
                </a:solidFill>
                <a:latin typeface="Arial" charset="0"/>
              </a:rPr>
              <a:pPr eaLnBrk="1" hangingPunct="1">
                <a:defRPr/>
              </a:pPr>
              <a:t>1</a:t>
            </a:fld>
            <a:endParaRPr lang="en-GB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xfrm>
            <a:off x="263525" y="4679950"/>
            <a:ext cx="6191250" cy="4435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n-US" dirty="0">
              <a:solidFill>
                <a:srgbClr val="359AC2"/>
              </a:solidFill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33342" indent="-28254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30173" indent="-2254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582560" indent="-2254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33359" indent="-2254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490508" indent="-2254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47657" indent="-2254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04805" indent="-2254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61954" indent="-2254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fld id="{5C51CFA5-2431-4960-A6F1-980E03A2B4FE}" type="slidenum">
              <a:rPr lang="en-GB" altLang="en-US" sz="1200" b="0">
                <a:solidFill>
                  <a:schemeClr val="tx1"/>
                </a:solidFill>
                <a:latin typeface="Arial" charset="0"/>
              </a:rPr>
              <a:pPr/>
              <a:t>2</a:t>
            </a:fld>
            <a:endParaRPr lang="en-GB" altLang="en-US" sz="1200" b="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63214-0DC4-42EB-9836-7A08E366AAF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0636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63214-0DC4-42EB-9836-7A08E366AAF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901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4325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1pPr>
            <a:lvl2pPr marL="742950" indent="-28575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2pPr>
            <a:lvl3pPr marL="11430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3pPr>
            <a:lvl4pPr marL="16002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4pPr>
            <a:lvl5pPr marL="20574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1800" dirty="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fr-BE" noProof="0"/>
              <a:t>Title</a:t>
            </a:r>
            <a:endParaRPr lang="en-GB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BE" noProof="0"/>
              <a:t>Subtitle</a:t>
            </a:r>
            <a:endParaRPr lang="en-GB" noProof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 dirty="0"/>
              <a:t>BUDG/D3 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872A38C0-6758-47E9-802A-A46ADFC0F55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190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BUDG/D3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304B3-4E83-4A29-96C9-34A860E13AC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783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BUDG/D3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30BDE-5392-4DE1-8E35-D256F04B2E3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6771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BUDG/D3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B55ED-7964-4FC4-BDFB-0DA286CFB39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768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5" tIns="45700" rIns="91395" bIns="45700" anchor="ctr"/>
          <a:lstStyle/>
          <a:p>
            <a:pPr algn="ctr" defTabSz="4569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pic>
        <p:nvPicPr>
          <p:cNvPr id="5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309563"/>
            <a:ext cx="1382712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5" y="2387600"/>
            <a:ext cx="8229600" cy="3633788"/>
          </a:xfrm>
        </p:spPr>
        <p:txBody>
          <a:bodyPr/>
          <a:lstStyle>
            <a:lvl1pPr marL="342725" indent="-342725"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6BC43-09B5-4536-BF45-78F670CC427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29070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BUDG/D3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90448-BB03-4FE5-B43A-045FDE6E8D9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7591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BUDG/D3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FEF10-C569-4FD7-8A87-E0DB75806F1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967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BUDG/D3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72FA8-C932-4F4D-8E49-97B3372F5B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2706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BUDG/D3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9F7DF-FDF9-4FE2-8359-A103E5E1344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4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BUDG/D3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AB563-3A29-4B0B-847F-C5467C62803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272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BUDG/D3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28CFF-E9A9-49D6-9E37-6658602DCFD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2263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BUDG/D3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8E628-5C42-4D75-A981-F8B70E75EA9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477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BUDG/D3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5B761-1EEB-447E-997C-C48CC29618C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99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/>
              <a:t>Second level</a:t>
            </a:r>
            <a:endParaRPr lang="en-GB" altLang="en-US"/>
          </a:p>
          <a:p>
            <a:pPr lvl="1"/>
            <a:r>
              <a:rPr lang="en-GB" altLang="en-US"/>
              <a:t>Third level</a:t>
            </a:r>
          </a:p>
          <a:p>
            <a:pPr lvl="2"/>
            <a:r>
              <a:rPr lang="en-GB" altLang="en-US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GB" dirty="0"/>
              <a:t>BUDG/D3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C35ACC8-30C9-40B8-9584-192811E62F6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1033" name="Picture 17" descr="LOGO CE_Vertical_EN_NEG_quadri_H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67" r:id="rId1"/>
    <p:sldLayoutId id="2147487756" r:id="rId2"/>
    <p:sldLayoutId id="2147487757" r:id="rId3"/>
    <p:sldLayoutId id="2147487758" r:id="rId4"/>
    <p:sldLayoutId id="2147487759" r:id="rId5"/>
    <p:sldLayoutId id="2147487760" r:id="rId6"/>
    <p:sldLayoutId id="2147487761" r:id="rId7"/>
    <p:sldLayoutId id="2147487762" r:id="rId8"/>
    <p:sldLayoutId id="2147487763" r:id="rId9"/>
    <p:sldLayoutId id="2147487764" r:id="rId10"/>
    <p:sldLayoutId id="2147487765" r:id="rId11"/>
    <p:sldLayoutId id="2147487766" r:id="rId12"/>
    <p:sldLayoutId id="2147487768" r:id="rId13"/>
  </p:sldLayoutIdLst>
  <p:hf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23528" y="1988840"/>
            <a:ext cx="8280920" cy="3816424"/>
          </a:xfrm>
        </p:spPr>
        <p:txBody>
          <a:bodyPr/>
          <a:lstStyle/>
          <a:p>
            <a:pPr marL="457200" indent="-457200" algn="ctr" eaLnBrk="1" hangingPunct="1">
              <a:lnSpc>
                <a:spcPct val="80000"/>
              </a:lnSpc>
            </a:pPr>
            <a:r>
              <a:rPr lang="en-GB" altLang="en-US" sz="2000" dirty="0">
                <a:solidFill>
                  <a:schemeClr val="accent3"/>
                </a:solidFill>
              </a:rPr>
              <a:t/>
            </a:r>
            <a:br>
              <a:rPr lang="en-GB" altLang="en-US" sz="2000" dirty="0">
                <a:solidFill>
                  <a:schemeClr val="accent3"/>
                </a:solidFill>
              </a:rPr>
            </a:br>
            <a:r>
              <a:rPr lang="en-GB" altLang="en-US" sz="2800" dirty="0">
                <a:solidFill>
                  <a:schemeClr val="accent3"/>
                </a:solidFill>
              </a:rPr>
              <a:t/>
            </a:r>
            <a:br>
              <a:rPr lang="en-GB" altLang="en-US" sz="2800" dirty="0">
                <a:solidFill>
                  <a:schemeClr val="accent3"/>
                </a:solidFill>
              </a:rPr>
            </a:br>
            <a:r>
              <a:rPr lang="en-GB" altLang="en-US" sz="2800" dirty="0">
                <a:solidFill>
                  <a:schemeClr val="accent3"/>
                </a:solidFill>
              </a:rPr>
              <a:t/>
            </a:r>
            <a:br>
              <a:rPr lang="en-GB" altLang="en-US" sz="2800" dirty="0">
                <a:solidFill>
                  <a:schemeClr val="accent3"/>
                </a:solidFill>
              </a:rPr>
            </a:br>
            <a:r>
              <a:rPr lang="en-GB" altLang="en-US" sz="2800" dirty="0">
                <a:solidFill>
                  <a:schemeClr val="accent3"/>
                </a:solidFill>
              </a:rPr>
              <a:t/>
            </a:r>
            <a:br>
              <a:rPr lang="en-GB" altLang="en-US" sz="2800" dirty="0">
                <a:solidFill>
                  <a:schemeClr val="accent3"/>
                </a:solidFill>
              </a:rPr>
            </a:br>
            <a:r>
              <a:rPr lang="en-US" altLang="en-US" sz="2800" i="1" dirty="0">
                <a:solidFill>
                  <a:schemeClr val="accent3"/>
                </a:solidFill>
              </a:rPr>
              <a:t>“European Commission - Internal Control Response in the Context of the Pandemic” </a:t>
            </a:r>
            <a:br>
              <a:rPr lang="en-US" altLang="en-US" sz="2800" i="1" dirty="0">
                <a:solidFill>
                  <a:schemeClr val="accent3"/>
                </a:solidFill>
              </a:rPr>
            </a:br>
            <a:r>
              <a:rPr lang="en-US" altLang="en-US" sz="2800" i="1" dirty="0">
                <a:solidFill>
                  <a:schemeClr val="accent3"/>
                </a:solidFill>
              </a:rPr>
              <a:t/>
            </a:r>
            <a:br>
              <a:rPr lang="en-US" altLang="en-US" sz="2800" i="1" dirty="0">
                <a:solidFill>
                  <a:schemeClr val="accent3"/>
                </a:solidFill>
              </a:rPr>
            </a:br>
            <a:r>
              <a:rPr lang="en-US" altLang="en-US" sz="2800" i="1" dirty="0">
                <a:solidFill>
                  <a:schemeClr val="accent3"/>
                </a:solidFill>
              </a:rPr>
              <a:t/>
            </a:r>
            <a:br>
              <a:rPr lang="en-US" altLang="en-US" sz="2800" i="1" dirty="0">
                <a:solidFill>
                  <a:schemeClr val="accent3"/>
                </a:solidFill>
              </a:rPr>
            </a:br>
            <a:r>
              <a:rPr lang="en-GB" altLang="en-US" sz="2000" i="1" dirty="0">
                <a:solidFill>
                  <a:schemeClr val="accent3"/>
                </a:solidFill>
              </a:rPr>
              <a:t/>
            </a:r>
            <a:br>
              <a:rPr lang="en-GB" altLang="en-US" sz="2000" i="1" dirty="0">
                <a:solidFill>
                  <a:schemeClr val="accent3"/>
                </a:solidFill>
              </a:rPr>
            </a:br>
            <a:r>
              <a:rPr lang="en-GB" sz="2400" i="1" dirty="0">
                <a:solidFill>
                  <a:schemeClr val="accent3"/>
                </a:solidFill>
              </a:rPr>
              <a:t>PEMPAL Internal Audit Community of Practice (IACOP)</a:t>
            </a:r>
            <a:r>
              <a:rPr lang="en-GB" altLang="en-US" sz="2400" i="1" dirty="0">
                <a:solidFill>
                  <a:schemeClr val="accent3"/>
                </a:solidFill>
              </a:rPr>
              <a:t/>
            </a:r>
            <a:br>
              <a:rPr lang="en-GB" altLang="en-US" sz="2400" i="1" dirty="0">
                <a:solidFill>
                  <a:schemeClr val="accent3"/>
                </a:solidFill>
              </a:rPr>
            </a:br>
            <a:r>
              <a:rPr lang="en-GB" altLang="en-US" sz="2400" i="1" dirty="0">
                <a:solidFill>
                  <a:schemeClr val="accent3"/>
                </a:solidFill>
              </a:rPr>
              <a:t/>
            </a:r>
            <a:br>
              <a:rPr lang="en-GB" altLang="en-US" sz="2400" i="1" dirty="0">
                <a:solidFill>
                  <a:schemeClr val="accent3"/>
                </a:solidFill>
              </a:rPr>
            </a:br>
            <a:r>
              <a:rPr lang="en-GB" altLang="en-US" sz="2400" i="1" dirty="0">
                <a:solidFill>
                  <a:schemeClr val="accent3"/>
                </a:solidFill>
              </a:rPr>
              <a:t/>
            </a:r>
            <a:br>
              <a:rPr lang="en-GB" altLang="en-US" sz="2400" i="1" dirty="0">
                <a:solidFill>
                  <a:schemeClr val="accent3"/>
                </a:solidFill>
              </a:rPr>
            </a:br>
            <a:r>
              <a:rPr lang="en-GB" altLang="en-US" sz="2400" i="1" dirty="0">
                <a:solidFill>
                  <a:schemeClr val="accent3"/>
                </a:solidFill>
              </a:rPr>
              <a:t/>
            </a:r>
            <a:br>
              <a:rPr lang="en-GB" altLang="en-US" sz="2400" i="1" dirty="0">
                <a:solidFill>
                  <a:schemeClr val="accent3"/>
                </a:solidFill>
              </a:rPr>
            </a:br>
            <a:r>
              <a:rPr lang="en-GB" altLang="en-US" sz="2400" i="1" dirty="0">
                <a:solidFill>
                  <a:schemeClr val="accent3"/>
                </a:solidFill>
              </a:rPr>
              <a:t>Brussels, </a:t>
            </a:r>
            <a:r>
              <a:rPr lang="en-GB" altLang="en-US" sz="2400" i="1" dirty="0" smtClean="0">
                <a:solidFill>
                  <a:schemeClr val="accent3"/>
                </a:solidFill>
              </a:rPr>
              <a:t>25</a:t>
            </a:r>
            <a:r>
              <a:rPr lang="en-GB" altLang="en-US" sz="2400" i="1" baseline="30000" dirty="0" smtClean="0">
                <a:solidFill>
                  <a:schemeClr val="accent3"/>
                </a:solidFill>
              </a:rPr>
              <a:t>th</a:t>
            </a:r>
            <a:r>
              <a:rPr lang="en-GB" altLang="en-US" sz="2400" i="1" dirty="0" smtClean="0">
                <a:solidFill>
                  <a:schemeClr val="accent3"/>
                </a:solidFill>
              </a:rPr>
              <a:t> </a:t>
            </a:r>
            <a:r>
              <a:rPr lang="en-GB" altLang="en-US" sz="2400" i="1" dirty="0">
                <a:solidFill>
                  <a:schemeClr val="accent3"/>
                </a:solidFill>
              </a:rPr>
              <a:t>February 2021</a:t>
            </a:r>
            <a:r>
              <a:rPr lang="en-GB" altLang="en-US" sz="2400" i="1" dirty="0">
                <a:solidFill>
                  <a:schemeClr val="accent3"/>
                </a:solidFill>
                <a:cs typeface="Times New Roman" pitchFamily="18" charset="0"/>
              </a:rPr>
              <a:t/>
            </a:r>
            <a:br>
              <a:rPr lang="en-GB" altLang="en-US" sz="2400" i="1" dirty="0">
                <a:solidFill>
                  <a:schemeClr val="accent3"/>
                </a:solidFill>
                <a:cs typeface="Times New Roman" pitchFamily="18" charset="0"/>
              </a:rPr>
            </a:br>
            <a:r>
              <a:rPr lang="en-GB" altLang="en-US" sz="2800" i="1" dirty="0">
                <a:solidFill>
                  <a:schemeClr val="accent3"/>
                </a:solidFill>
                <a:cs typeface="Times New Roman" pitchFamily="18" charset="0"/>
              </a:rPr>
              <a:t/>
            </a:r>
            <a:br>
              <a:rPr lang="en-GB" altLang="en-US" sz="2800" i="1" dirty="0">
                <a:solidFill>
                  <a:schemeClr val="accent3"/>
                </a:solidFill>
                <a:cs typeface="Times New Roman" pitchFamily="18" charset="0"/>
              </a:rPr>
            </a:br>
            <a:r>
              <a:rPr lang="en-GB" altLang="en-US" sz="3600" i="1" dirty="0">
                <a:solidFill>
                  <a:schemeClr val="accent3"/>
                </a:solidFill>
              </a:rPr>
              <a:t/>
            </a:r>
            <a:br>
              <a:rPr lang="en-GB" altLang="en-US" sz="3600" i="1" dirty="0">
                <a:solidFill>
                  <a:schemeClr val="accent3"/>
                </a:solidFill>
              </a:rPr>
            </a:br>
            <a:r>
              <a:rPr lang="en-GB" altLang="en-US" sz="2000" dirty="0">
                <a:solidFill>
                  <a:schemeClr val="accent3"/>
                </a:solidFill>
              </a:rPr>
              <a:t/>
            </a:r>
            <a:br>
              <a:rPr lang="en-GB" altLang="en-US" sz="2000" dirty="0">
                <a:solidFill>
                  <a:schemeClr val="accent3"/>
                </a:solidFill>
              </a:rPr>
            </a:br>
            <a:endParaRPr lang="en-GB" altLang="en-US" sz="3600" i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V. Monitoring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en-GB" sz="2000" i="0" dirty="0"/>
              <a:t>Covid-19 - Corporate cross-cutting critical risk</a:t>
            </a:r>
          </a:p>
          <a:p>
            <a:pPr>
              <a:buClrTx/>
            </a:pPr>
            <a:endParaRPr lang="en-GB" sz="2000" i="0" dirty="0"/>
          </a:p>
          <a:p>
            <a:pPr>
              <a:buClrTx/>
            </a:pPr>
            <a:r>
              <a:rPr lang="en-GB" sz="2000" i="0" dirty="0"/>
              <a:t>Central Services are providing oversight and support, including through the corporate governance bodies.</a:t>
            </a:r>
          </a:p>
          <a:p>
            <a:pPr>
              <a:buClrTx/>
            </a:pPr>
            <a:endParaRPr lang="en-GB" sz="2000" i="0" dirty="0"/>
          </a:p>
          <a:p>
            <a:pPr>
              <a:buClrTx/>
            </a:pPr>
            <a:r>
              <a:rPr lang="en-GB" sz="2000" i="0" dirty="0"/>
              <a:t>Services are invited to remain vigilant on Covid-related risks and monitor them in real time</a:t>
            </a:r>
          </a:p>
          <a:p>
            <a:endParaRPr lang="en-GB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78CD45E-C03E-4BF7-924C-5756EC413C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827893"/>
              </p:ext>
            </p:extLst>
          </p:nvPr>
        </p:nvGraphicFramePr>
        <p:xfrm>
          <a:off x="7380312" y="980728"/>
          <a:ext cx="1656184" cy="1509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1088574033"/>
                    </a:ext>
                  </a:extLst>
                </a:gridCol>
              </a:tblGrid>
              <a:tr h="202992">
                <a:tc>
                  <a:txBody>
                    <a:bodyPr/>
                    <a:lstStyle/>
                    <a:p>
                      <a:r>
                        <a:rPr lang="en-US" sz="700" dirty="0"/>
                        <a:t>Components</a:t>
                      </a:r>
                    </a:p>
                  </a:txBody>
                  <a:tcPr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438513"/>
                  </a:ext>
                </a:extLst>
              </a:tr>
              <a:tr h="295647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en-GB" sz="700" b="0" dirty="0"/>
                        <a:t>Control Environment</a:t>
                      </a:r>
                      <a:endParaRPr lang="en-US" sz="7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774177"/>
                  </a:ext>
                </a:extLst>
              </a:tr>
              <a:tr h="243760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2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Risk Assessment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500904"/>
                  </a:ext>
                </a:extLst>
              </a:tr>
              <a:tr h="200276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3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302092"/>
                  </a:ext>
                </a:extLst>
              </a:tr>
              <a:tr h="340525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4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Information and Communication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481981"/>
                  </a:ext>
                </a:extLst>
              </a:tr>
              <a:tr h="200276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5"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Monitoring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708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18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435280" cy="936625"/>
          </a:xfrm>
        </p:spPr>
        <p:txBody>
          <a:bodyPr/>
          <a:lstStyle/>
          <a:p>
            <a:r>
              <a:rPr lang="fr-BE" dirty="0" smtClean="0"/>
              <a:t>Emergency Support Instrument for COVID-19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306" y="2600597"/>
            <a:ext cx="8229600" cy="3529013"/>
          </a:xfrm>
        </p:spPr>
        <p:txBody>
          <a:bodyPr/>
          <a:lstStyle/>
          <a:p>
            <a:pPr>
              <a:buClrTx/>
            </a:pPr>
            <a:r>
              <a:rPr lang="en-US" sz="2000" i="0" dirty="0" smtClean="0"/>
              <a:t>Helps Member States </a:t>
            </a:r>
            <a:r>
              <a:rPr lang="en-US" sz="2000" i="0" dirty="0" smtClean="0"/>
              <a:t>respond to the coronavirus pandemic:</a:t>
            </a:r>
          </a:p>
          <a:p>
            <a:pPr marL="914400" lvl="1" indent="-457200">
              <a:buClrTx/>
              <a:buFont typeface="+mj-lt"/>
              <a:buAutoNum type="arabicPeriod"/>
            </a:pPr>
            <a:r>
              <a:rPr lang="en-US" b="0" dirty="0">
                <a:ea typeface="+mn-ea"/>
                <a:cs typeface="+mn-cs"/>
              </a:rPr>
              <a:t>Advance purchase </a:t>
            </a:r>
            <a:r>
              <a:rPr lang="en-US" b="0" dirty="0" smtClean="0">
                <a:ea typeface="+mn-ea"/>
                <a:cs typeface="+mn-cs"/>
              </a:rPr>
              <a:t>agreements </a:t>
            </a:r>
            <a:r>
              <a:rPr lang="en-US" b="0" dirty="0">
                <a:ea typeface="+mn-ea"/>
                <a:cs typeface="+mn-cs"/>
              </a:rPr>
              <a:t>with vaccine </a:t>
            </a:r>
            <a:r>
              <a:rPr lang="en-US" b="0" dirty="0" smtClean="0">
                <a:ea typeface="+mn-ea"/>
                <a:cs typeface="+mn-cs"/>
              </a:rPr>
              <a:t>producers (Coronavirus vaccines strategy)</a:t>
            </a:r>
          </a:p>
          <a:p>
            <a:pPr marL="914400" lvl="1" indent="-457200">
              <a:buClrTx/>
              <a:buFont typeface="+mj-lt"/>
              <a:buAutoNum type="arabicPeriod"/>
            </a:pPr>
            <a:r>
              <a:rPr lang="en-US" b="0" dirty="0" smtClean="0">
                <a:ea typeface="+mn-ea"/>
                <a:cs typeface="+mn-cs"/>
              </a:rPr>
              <a:t>Secure Treatments</a:t>
            </a:r>
          </a:p>
          <a:p>
            <a:pPr marL="914400" lvl="1" indent="-457200">
              <a:buClrTx/>
              <a:buFont typeface="+mj-lt"/>
              <a:buAutoNum type="arabicPeriod"/>
            </a:pPr>
            <a:r>
              <a:rPr lang="en-US" b="0" dirty="0" smtClean="0">
                <a:ea typeface="+mn-ea"/>
                <a:cs typeface="+mn-cs"/>
              </a:rPr>
              <a:t>Testing: </a:t>
            </a:r>
            <a:r>
              <a:rPr lang="en-US" b="0" dirty="0">
                <a:ea typeface="+mn-ea"/>
                <a:cs typeface="+mn-cs"/>
              </a:rPr>
              <a:t>Rapid antigen test and </a:t>
            </a:r>
            <a:r>
              <a:rPr lang="en-US" b="0" dirty="0" smtClean="0">
                <a:ea typeface="+mn-ea"/>
                <a:cs typeface="+mn-cs"/>
              </a:rPr>
              <a:t> Strength Testing capacity</a:t>
            </a:r>
          </a:p>
          <a:p>
            <a:pPr marL="914400" lvl="1" indent="-457200">
              <a:buClrTx/>
              <a:buFont typeface="+mj-lt"/>
              <a:buAutoNum type="arabicPeriod"/>
            </a:pPr>
            <a:r>
              <a:rPr lang="en-US" b="0" dirty="0" smtClean="0">
                <a:ea typeface="+mn-ea"/>
                <a:cs typeface="+mn-cs"/>
              </a:rPr>
              <a:t>Transport of essential goods, </a:t>
            </a:r>
            <a:r>
              <a:rPr lang="en-US" b="0" dirty="0">
                <a:ea typeface="+mn-ea"/>
                <a:cs typeface="+mn-cs"/>
              </a:rPr>
              <a:t>medical and patients</a:t>
            </a:r>
          </a:p>
          <a:p>
            <a:pPr marL="914400" lvl="1" indent="-457200">
              <a:buClrTx/>
              <a:buFont typeface="+mj-lt"/>
              <a:buAutoNum type="arabicPeriod"/>
            </a:pPr>
            <a:r>
              <a:rPr lang="en-US" b="0" dirty="0">
                <a:ea typeface="+mn-ea"/>
                <a:cs typeface="+mn-cs"/>
              </a:rPr>
              <a:t>Essential health related products</a:t>
            </a:r>
          </a:p>
          <a:p>
            <a:pPr marL="914400" lvl="1" indent="-457200">
              <a:buClrTx/>
              <a:buFont typeface="+mj-lt"/>
              <a:buAutoNum type="arabicPeriod"/>
            </a:pPr>
            <a:r>
              <a:rPr lang="en-US" b="0" dirty="0">
                <a:ea typeface="+mn-ea"/>
                <a:cs typeface="+mn-cs"/>
              </a:rPr>
              <a:t>Training of professionals in intensive care skills</a:t>
            </a:r>
          </a:p>
          <a:p>
            <a:pPr marL="914400" lvl="1" indent="-457200">
              <a:buClrTx/>
              <a:buFont typeface="+mj-lt"/>
              <a:buAutoNum type="arabicPeriod"/>
            </a:pPr>
            <a:r>
              <a:rPr lang="en-US" b="0" dirty="0">
                <a:ea typeface="+mn-ea"/>
                <a:cs typeface="+mn-cs"/>
              </a:rPr>
              <a:t>Linking national contact tracing apps</a:t>
            </a:r>
            <a:endParaRPr lang="en-US" b="0" dirty="0">
              <a:ea typeface="+mn-ea"/>
              <a:cs typeface="+mn-cs"/>
            </a:endParaRPr>
          </a:p>
          <a:p>
            <a:pPr marL="342900" lvl="1" indent="-342900">
              <a:buClrTx/>
            </a:pPr>
            <a:r>
              <a:rPr lang="en-US" b="0" dirty="0" smtClean="0">
                <a:ea typeface="+mn-ea"/>
                <a:cs typeface="+mn-cs"/>
              </a:rPr>
              <a:t>Budget of €2.7 billion.</a:t>
            </a:r>
            <a:endParaRPr lang="en-US" b="0" dirty="0">
              <a:ea typeface="+mn-ea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84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435280" cy="936625"/>
          </a:xfrm>
        </p:spPr>
        <p:txBody>
          <a:bodyPr/>
          <a:lstStyle/>
          <a:p>
            <a:r>
              <a:rPr lang="fr-BE" dirty="0"/>
              <a:t>Recovery and Resilience Facility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en-US" sz="2000" i="0" dirty="0"/>
              <a:t>Provide large scale financial support to public investments and reforms to accelerate the recovery and make Member States’ economies more resilient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lvl="1" indent="-342900">
              <a:buClrTx/>
            </a:pPr>
            <a:r>
              <a:rPr lang="en-US" b="0" dirty="0">
                <a:ea typeface="+mn-ea"/>
                <a:cs typeface="+mn-cs"/>
              </a:rPr>
              <a:t>Financed by the European Union Recovery Instrument (EURI)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98D763-34DE-4C6D-807E-02ED57417040}"/>
              </a:ext>
            </a:extLst>
          </p:cNvPr>
          <p:cNvSpPr/>
          <p:nvPr/>
        </p:nvSpPr>
        <p:spPr bwMode="auto">
          <a:xfrm>
            <a:off x="890914" y="3674470"/>
            <a:ext cx="1232814" cy="576064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1" dirty="0"/>
              <a:t>GRANTS</a:t>
            </a:r>
            <a:endParaRPr kumimoji="0" lang="en-GB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5890DC-B2CD-402F-855E-CDE3848F6C5F}"/>
              </a:ext>
            </a:extLst>
          </p:cNvPr>
          <p:cNvSpPr/>
          <p:nvPr/>
        </p:nvSpPr>
        <p:spPr bwMode="auto">
          <a:xfrm>
            <a:off x="899592" y="4365104"/>
            <a:ext cx="1232814" cy="576064"/>
          </a:xfrm>
          <a:prstGeom prst="rect">
            <a:avLst/>
          </a:prstGeom>
          <a:solidFill>
            <a:srgbClr val="D4F8EF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>
                <a:ln>
                  <a:noFill/>
                </a:ln>
                <a:solidFill>
                  <a:srgbClr val="0F5494"/>
                </a:solidFill>
                <a:effectLst/>
                <a:latin typeface="Verdana" pitchFamily="34" charset="0"/>
              </a:rPr>
              <a:t>LOAN</a:t>
            </a:r>
            <a:r>
              <a:rPr lang="en-GB" sz="1600" b="1" dirty="0"/>
              <a:t>S</a:t>
            </a:r>
            <a:endParaRPr kumimoji="0" lang="en-GB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6963DA-542C-47BD-939C-888B0895CB46}"/>
              </a:ext>
            </a:extLst>
          </p:cNvPr>
          <p:cNvSpPr/>
          <p:nvPr/>
        </p:nvSpPr>
        <p:spPr bwMode="auto">
          <a:xfrm>
            <a:off x="2186042" y="3674470"/>
            <a:ext cx="2457966" cy="576064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/>
            <a:r>
              <a:rPr lang="fr-BE" sz="1600" dirty="0"/>
              <a:t>312.5 billion EUR </a:t>
            </a:r>
            <a:r>
              <a:rPr lang="fr-BE" sz="1600" i="1" dirty="0"/>
              <a:t>(2018 prices)</a:t>
            </a:r>
            <a:endParaRPr kumimoji="0" lang="en-GB" sz="1600" b="0" i="1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3A75373-A3A4-4EB1-BE8A-4DE4D40D5636}"/>
              </a:ext>
            </a:extLst>
          </p:cNvPr>
          <p:cNvSpPr/>
          <p:nvPr/>
        </p:nvSpPr>
        <p:spPr bwMode="auto">
          <a:xfrm>
            <a:off x="2194719" y="4365104"/>
            <a:ext cx="2447387" cy="576064"/>
          </a:xfrm>
          <a:prstGeom prst="rect">
            <a:avLst/>
          </a:prstGeom>
          <a:solidFill>
            <a:srgbClr val="D4F8EF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/>
            <a:r>
              <a:rPr lang="fr-BE" sz="1600" dirty="0"/>
              <a:t>360 billion EUR</a:t>
            </a:r>
          </a:p>
          <a:p>
            <a:pPr marL="3175"/>
            <a:r>
              <a:rPr kumimoji="0" lang="fr-BE" sz="1600" b="0" i="0" u="none" strike="noStrike" cap="none" normalizeH="0" baseline="0" dirty="0">
                <a:ln>
                  <a:noFill/>
                </a:ln>
                <a:solidFill>
                  <a:srgbClr val="0F5494"/>
                </a:solidFill>
                <a:effectLst/>
                <a:latin typeface="Verdana" pitchFamily="34" charset="0"/>
              </a:rPr>
              <a:t>(2018 </a:t>
            </a:r>
            <a:r>
              <a:rPr lang="fr-BE" sz="1600" dirty="0"/>
              <a:t>prices)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10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2494021"/>
            <a:ext cx="8229600" cy="3529013"/>
          </a:xfrm>
        </p:spPr>
        <p:txBody>
          <a:bodyPr/>
          <a:lstStyle/>
          <a:p>
            <a:r>
              <a:rPr lang="en-US" dirty="0"/>
              <a:t>Focus on six pillars:</a:t>
            </a: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253AD1-C852-4D72-AA50-952693BAB6C7}"/>
              </a:ext>
            </a:extLst>
          </p:cNvPr>
          <p:cNvSpPr/>
          <p:nvPr/>
        </p:nvSpPr>
        <p:spPr bwMode="auto">
          <a:xfrm>
            <a:off x="827584" y="2996952"/>
            <a:ext cx="431032" cy="523695"/>
          </a:xfrm>
          <a:prstGeom prst="rect">
            <a:avLst/>
          </a:prstGeom>
          <a:noFill/>
          <a:ln>
            <a:solidFill>
              <a:srgbClr val="BBE0E3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1" dirty="0"/>
              <a:t>1.</a:t>
            </a:r>
            <a:endParaRPr kumimoji="0" lang="en-GB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8F5A27-7BE9-415C-B0CF-18C9FFF095B0}"/>
              </a:ext>
            </a:extLst>
          </p:cNvPr>
          <p:cNvSpPr/>
          <p:nvPr/>
        </p:nvSpPr>
        <p:spPr bwMode="auto">
          <a:xfrm>
            <a:off x="1402632" y="2996952"/>
            <a:ext cx="6049688" cy="523695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72000" lvl="1"/>
            <a:r>
              <a:rPr lang="en-US" sz="1400" b="1" dirty="0"/>
              <a:t>Green transition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FDB243-242E-40C5-9409-DDC96A8E6648}"/>
              </a:ext>
            </a:extLst>
          </p:cNvPr>
          <p:cNvSpPr/>
          <p:nvPr/>
        </p:nvSpPr>
        <p:spPr bwMode="auto">
          <a:xfrm>
            <a:off x="827584" y="3601502"/>
            <a:ext cx="431032" cy="523695"/>
          </a:xfrm>
          <a:prstGeom prst="rect">
            <a:avLst/>
          </a:prstGeom>
          <a:noFill/>
          <a:ln>
            <a:solidFill>
              <a:srgbClr val="BBE0E3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1" dirty="0"/>
              <a:t>2.</a:t>
            </a:r>
            <a:endParaRPr kumimoji="0" lang="en-GB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A695D28-3334-45DC-80B9-17BAF6D5859C}"/>
              </a:ext>
            </a:extLst>
          </p:cNvPr>
          <p:cNvSpPr/>
          <p:nvPr/>
        </p:nvSpPr>
        <p:spPr bwMode="auto">
          <a:xfrm>
            <a:off x="1402632" y="3601502"/>
            <a:ext cx="6049688" cy="523695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72000" lvl="1"/>
            <a:r>
              <a:rPr lang="en-US" sz="1400" b="1" dirty="0"/>
              <a:t>Digital transformation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01FD9F-0A44-4647-9761-75E27BFE8827}"/>
              </a:ext>
            </a:extLst>
          </p:cNvPr>
          <p:cNvSpPr/>
          <p:nvPr/>
        </p:nvSpPr>
        <p:spPr bwMode="auto">
          <a:xfrm>
            <a:off x="827584" y="4206052"/>
            <a:ext cx="431032" cy="523695"/>
          </a:xfrm>
          <a:prstGeom prst="rect">
            <a:avLst/>
          </a:prstGeom>
          <a:noFill/>
          <a:ln>
            <a:solidFill>
              <a:srgbClr val="BBE0E3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1" dirty="0"/>
              <a:t>3.</a:t>
            </a:r>
            <a:endParaRPr kumimoji="0" lang="en-GB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39AEFE9-5A34-4008-BDFB-E0D96456FE3E}"/>
              </a:ext>
            </a:extLst>
          </p:cNvPr>
          <p:cNvSpPr/>
          <p:nvPr/>
        </p:nvSpPr>
        <p:spPr bwMode="auto">
          <a:xfrm>
            <a:off x="1402632" y="4206052"/>
            <a:ext cx="6049688" cy="523695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72000" lvl="1"/>
            <a:r>
              <a:rPr lang="en-US" sz="1400" b="1" dirty="0"/>
              <a:t>Smart, sustainable and inclusive growth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EF4E75-2261-4AD3-AD6F-E131D789A854}"/>
              </a:ext>
            </a:extLst>
          </p:cNvPr>
          <p:cNvSpPr/>
          <p:nvPr/>
        </p:nvSpPr>
        <p:spPr bwMode="auto">
          <a:xfrm>
            <a:off x="827584" y="4810602"/>
            <a:ext cx="431032" cy="523695"/>
          </a:xfrm>
          <a:prstGeom prst="rect">
            <a:avLst/>
          </a:prstGeom>
          <a:noFill/>
          <a:ln>
            <a:solidFill>
              <a:srgbClr val="BBE0E3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1" dirty="0"/>
              <a:t>4.</a:t>
            </a:r>
            <a:endParaRPr kumimoji="0" lang="en-GB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5A71E8-6036-490A-8C15-71FDD82AE1D9}"/>
              </a:ext>
            </a:extLst>
          </p:cNvPr>
          <p:cNvSpPr/>
          <p:nvPr/>
        </p:nvSpPr>
        <p:spPr bwMode="auto">
          <a:xfrm>
            <a:off x="1402632" y="4810602"/>
            <a:ext cx="6049688" cy="523695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72000" lvl="1"/>
            <a:r>
              <a:rPr lang="en-US" sz="1400" b="1" dirty="0"/>
              <a:t>Social and territorial cohesion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C9D281A-2BE3-4388-B621-49732F4E8296}"/>
              </a:ext>
            </a:extLst>
          </p:cNvPr>
          <p:cNvSpPr/>
          <p:nvPr/>
        </p:nvSpPr>
        <p:spPr bwMode="auto">
          <a:xfrm>
            <a:off x="827584" y="5415152"/>
            <a:ext cx="431032" cy="523695"/>
          </a:xfrm>
          <a:prstGeom prst="rect">
            <a:avLst/>
          </a:prstGeom>
          <a:noFill/>
          <a:ln>
            <a:solidFill>
              <a:srgbClr val="BBE0E3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1" dirty="0"/>
              <a:t>5.</a:t>
            </a:r>
            <a:endParaRPr kumimoji="0" lang="en-GB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6512FD0-A480-4B42-A87B-181A48B7FAF3}"/>
              </a:ext>
            </a:extLst>
          </p:cNvPr>
          <p:cNvSpPr/>
          <p:nvPr/>
        </p:nvSpPr>
        <p:spPr bwMode="auto">
          <a:xfrm>
            <a:off x="1402632" y="5415152"/>
            <a:ext cx="6049688" cy="523695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72000" lvl="1"/>
            <a:r>
              <a:rPr lang="en-US" sz="1400" b="1" dirty="0"/>
              <a:t>Health and economic, social and institutional resilience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11EBE08-6718-4CCC-98BC-98A0E79E7574}"/>
              </a:ext>
            </a:extLst>
          </p:cNvPr>
          <p:cNvSpPr/>
          <p:nvPr/>
        </p:nvSpPr>
        <p:spPr bwMode="auto">
          <a:xfrm>
            <a:off x="827584" y="6019700"/>
            <a:ext cx="431032" cy="523695"/>
          </a:xfrm>
          <a:prstGeom prst="rect">
            <a:avLst/>
          </a:prstGeom>
          <a:noFill/>
          <a:ln>
            <a:solidFill>
              <a:srgbClr val="BBE0E3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1" dirty="0"/>
              <a:t>6.</a:t>
            </a:r>
            <a:endParaRPr kumimoji="0" lang="en-GB" sz="1600" b="1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F8B8A37-FEB2-4052-931E-F9112B4AFB1E}"/>
              </a:ext>
            </a:extLst>
          </p:cNvPr>
          <p:cNvSpPr/>
          <p:nvPr/>
        </p:nvSpPr>
        <p:spPr bwMode="auto">
          <a:xfrm>
            <a:off x="1402632" y="6019700"/>
            <a:ext cx="6049688" cy="523695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72000" lvl="1"/>
            <a:r>
              <a:rPr lang="en-US" sz="1400" b="1" dirty="0"/>
              <a:t>Education and skills for the next generation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13A8EA27-F5F8-420E-9129-18EB58A32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340768"/>
            <a:ext cx="8435280" cy="936625"/>
          </a:xfrm>
        </p:spPr>
        <p:txBody>
          <a:bodyPr/>
          <a:lstStyle/>
          <a:p>
            <a:r>
              <a:rPr lang="fr-BE" dirty="0"/>
              <a:t>Recovery and Resilience Facility (2/2)</a:t>
            </a:r>
          </a:p>
        </p:txBody>
      </p:sp>
    </p:spTree>
    <p:extLst>
      <p:ext uri="{BB962C8B-B14F-4D97-AF65-F5344CB8AC3E}">
        <p14:creationId xmlns:p14="http://schemas.microsoft.com/office/powerpoint/2010/main" val="111745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>
          <a:xfrm>
            <a:off x="705888" y="1945264"/>
            <a:ext cx="7892127" cy="251309"/>
          </a:xfrm>
          <a:custGeom>
            <a:avLst/>
            <a:gdLst>
              <a:gd name="connsiteX0" fmla="*/ 0 w 3301953"/>
              <a:gd name="connsiteY0" fmla="*/ 0 h 576000"/>
              <a:gd name="connsiteX1" fmla="*/ 3301953 w 3301953"/>
              <a:gd name="connsiteY1" fmla="*/ 0 h 576000"/>
              <a:gd name="connsiteX2" fmla="*/ 3301953 w 3301953"/>
              <a:gd name="connsiteY2" fmla="*/ 576000 h 576000"/>
              <a:gd name="connsiteX3" fmla="*/ 0 w 3301953"/>
              <a:gd name="connsiteY3" fmla="*/ 576000 h 576000"/>
              <a:gd name="connsiteX4" fmla="*/ 0 w 3301953"/>
              <a:gd name="connsiteY4" fmla="*/ 0 h 57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1953" h="576000">
                <a:moveTo>
                  <a:pt x="0" y="0"/>
                </a:moveTo>
                <a:lnTo>
                  <a:pt x="3301953" y="0"/>
                </a:lnTo>
                <a:lnTo>
                  <a:pt x="3301953" y="576000"/>
                </a:lnTo>
                <a:lnTo>
                  <a:pt x="0" y="576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344" tIns="48768" rIns="85344" bIns="48768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</a:pPr>
            <a:r>
              <a:rPr lang="fr-BE" sz="1500" b="1" dirty="0">
                <a:latin typeface="EC Square Sans Cond Pro" panose="020B0506040000020004" pitchFamily="34" charset="0"/>
              </a:rPr>
              <a:t>Recovery and Resilience Facility</a:t>
            </a:r>
          </a:p>
        </p:txBody>
      </p:sp>
      <p:sp>
        <p:nvSpPr>
          <p:cNvPr id="4" name="Freeform 3"/>
          <p:cNvSpPr/>
          <p:nvPr/>
        </p:nvSpPr>
        <p:spPr>
          <a:xfrm>
            <a:off x="727941" y="5406277"/>
            <a:ext cx="7870073" cy="588082"/>
          </a:xfrm>
          <a:custGeom>
            <a:avLst/>
            <a:gdLst>
              <a:gd name="connsiteX0" fmla="*/ 0 w 3301953"/>
              <a:gd name="connsiteY0" fmla="*/ 0 h 4755712"/>
              <a:gd name="connsiteX1" fmla="*/ 3301953 w 3301953"/>
              <a:gd name="connsiteY1" fmla="*/ 0 h 4755712"/>
              <a:gd name="connsiteX2" fmla="*/ 3301953 w 3301953"/>
              <a:gd name="connsiteY2" fmla="*/ 4755712 h 4755712"/>
              <a:gd name="connsiteX3" fmla="*/ 0 w 3301953"/>
              <a:gd name="connsiteY3" fmla="*/ 4755712 h 4755712"/>
              <a:gd name="connsiteX4" fmla="*/ 0 w 3301953"/>
              <a:gd name="connsiteY4" fmla="*/ 0 h 4755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1953" h="4755712">
                <a:moveTo>
                  <a:pt x="0" y="0"/>
                </a:moveTo>
                <a:lnTo>
                  <a:pt x="3301953" y="0"/>
                </a:lnTo>
                <a:lnTo>
                  <a:pt x="3301953" y="4755712"/>
                </a:lnTo>
                <a:lnTo>
                  <a:pt x="0" y="4755712"/>
                </a:lnTo>
                <a:lnTo>
                  <a:pt x="0" y="0"/>
                </a:lnTo>
                <a:close/>
              </a:path>
            </a:pathLst>
          </a:custGeom>
          <a:noFill/>
        </p:spPr>
        <p:style>
          <a:lnRef idx="2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009" tIns="68009" rIns="90678" bIns="102013" numCol="1" spcCol="1270" anchor="t" anchorCtr="0">
            <a:noAutofit/>
          </a:bodyPr>
          <a:lstStyle/>
          <a:p>
            <a:pPr marL="128588" lvl="1" indent="-128588" defTabSz="566738">
              <a:spcAft>
                <a:spcPts val="450"/>
              </a:spcAft>
              <a:buChar char="••"/>
            </a:pPr>
            <a:r>
              <a:rPr lang="en-US" sz="1500" b="1" dirty="0">
                <a:solidFill>
                  <a:schemeClr val="tx1"/>
                </a:solidFill>
                <a:latin typeface="EC Square Sans Cond Pro" panose="020B0506040000020004" pitchFamily="34" charset="0"/>
              </a:rPr>
              <a:t>Approval of the plans by means of Council implementing decision </a:t>
            </a:r>
          </a:p>
          <a:p>
            <a:pPr marL="128588" lvl="1" indent="-128588" defTabSz="566738">
              <a:spcAft>
                <a:spcPts val="450"/>
              </a:spcAft>
              <a:buChar char="••"/>
            </a:pPr>
            <a:r>
              <a:rPr lang="en-US" sz="1500" b="1" dirty="0">
                <a:solidFill>
                  <a:schemeClr val="tx1"/>
                </a:solidFill>
                <a:latin typeface="EC Square Sans Cond Pro" panose="020B0506040000020004" pitchFamily="34" charset="0"/>
              </a:rPr>
              <a:t>Payment request (role of Economic and Financial Committee, comitology) </a:t>
            </a:r>
          </a:p>
        </p:txBody>
      </p:sp>
      <p:sp>
        <p:nvSpPr>
          <p:cNvPr id="7" name="Freeform 6"/>
          <p:cNvSpPr/>
          <p:nvPr/>
        </p:nvSpPr>
        <p:spPr>
          <a:xfrm>
            <a:off x="705888" y="2273711"/>
            <a:ext cx="3773600" cy="291193"/>
          </a:xfrm>
          <a:custGeom>
            <a:avLst/>
            <a:gdLst>
              <a:gd name="connsiteX0" fmla="*/ 0 w 3301953"/>
              <a:gd name="connsiteY0" fmla="*/ 0 h 576000"/>
              <a:gd name="connsiteX1" fmla="*/ 3301953 w 3301953"/>
              <a:gd name="connsiteY1" fmla="*/ 0 h 576000"/>
              <a:gd name="connsiteX2" fmla="*/ 3301953 w 3301953"/>
              <a:gd name="connsiteY2" fmla="*/ 576000 h 576000"/>
              <a:gd name="connsiteX3" fmla="*/ 0 w 3301953"/>
              <a:gd name="connsiteY3" fmla="*/ 576000 h 576000"/>
              <a:gd name="connsiteX4" fmla="*/ 0 w 3301953"/>
              <a:gd name="connsiteY4" fmla="*/ 0 h 57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1953" h="576000">
                <a:moveTo>
                  <a:pt x="0" y="0"/>
                </a:moveTo>
                <a:lnTo>
                  <a:pt x="3301953" y="0"/>
                </a:lnTo>
                <a:lnTo>
                  <a:pt x="3301953" y="576000"/>
                </a:lnTo>
                <a:lnTo>
                  <a:pt x="0" y="576000"/>
                </a:lnTo>
                <a:lnTo>
                  <a:pt x="0" y="0"/>
                </a:lnTo>
                <a:close/>
              </a:path>
            </a:pathLst>
          </a:custGeom>
          <a:solidFill>
            <a:srgbClr val="88C9CE"/>
          </a:solidFill>
          <a:ln>
            <a:solidFill>
              <a:srgbClr val="59B4BB"/>
            </a:solidFill>
          </a:ln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344" tIns="48768" rIns="85344" bIns="48768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</a:pPr>
            <a:r>
              <a:rPr lang="fr-BE" sz="1500" b="1" dirty="0">
                <a:solidFill>
                  <a:schemeClr val="tx1"/>
                </a:solidFill>
                <a:latin typeface="EC Square Sans Cond Pro" panose="020B0506040000020004" pitchFamily="34" charset="0"/>
              </a:rPr>
              <a:t>Grants</a:t>
            </a:r>
          </a:p>
        </p:txBody>
      </p:sp>
      <p:sp>
        <p:nvSpPr>
          <p:cNvPr id="8" name="Freeform 7"/>
          <p:cNvSpPr/>
          <p:nvPr/>
        </p:nvSpPr>
        <p:spPr>
          <a:xfrm>
            <a:off x="705889" y="2636912"/>
            <a:ext cx="3773600" cy="2623067"/>
          </a:xfrm>
          <a:custGeom>
            <a:avLst/>
            <a:gdLst>
              <a:gd name="connsiteX0" fmla="*/ 0 w 3301953"/>
              <a:gd name="connsiteY0" fmla="*/ 0 h 4755712"/>
              <a:gd name="connsiteX1" fmla="*/ 3301953 w 3301953"/>
              <a:gd name="connsiteY1" fmla="*/ 0 h 4755712"/>
              <a:gd name="connsiteX2" fmla="*/ 3301953 w 3301953"/>
              <a:gd name="connsiteY2" fmla="*/ 4755712 h 4755712"/>
              <a:gd name="connsiteX3" fmla="*/ 0 w 3301953"/>
              <a:gd name="connsiteY3" fmla="*/ 4755712 h 4755712"/>
              <a:gd name="connsiteX4" fmla="*/ 0 w 3301953"/>
              <a:gd name="connsiteY4" fmla="*/ 0 h 4755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1953" h="4755712">
                <a:moveTo>
                  <a:pt x="0" y="0"/>
                </a:moveTo>
                <a:lnTo>
                  <a:pt x="3301953" y="0"/>
                </a:lnTo>
                <a:lnTo>
                  <a:pt x="3301953" y="4755712"/>
                </a:lnTo>
                <a:lnTo>
                  <a:pt x="0" y="4755712"/>
                </a:lnTo>
                <a:lnTo>
                  <a:pt x="0" y="0"/>
                </a:lnTo>
                <a:close/>
              </a:path>
            </a:pathLst>
          </a:custGeom>
          <a:solidFill>
            <a:srgbClr val="88C9CE"/>
          </a:solidFill>
          <a:ln>
            <a:noFill/>
          </a:ln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344" tIns="48768" rIns="85344" bIns="48768" numCol="1" spcCol="1270" anchor="ctr" anchorCtr="0">
            <a:noAutofit/>
          </a:bodyPr>
          <a:lstStyle/>
          <a:p>
            <a:pPr marL="128588" lvl="1" indent="-128588" defTabSz="566738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en-IE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2018 prices: 312.5 billion EUR</a:t>
            </a:r>
          </a:p>
          <a:p>
            <a:pPr marL="128588" lvl="1" indent="-128588" defTabSz="566738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en-US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Submit RRP as a rule by 30 April</a:t>
            </a:r>
          </a:p>
          <a:p>
            <a:pPr marL="128588" lvl="1" indent="-128588" defTabSz="566738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en-IE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Investments and reforms up to 2026, deadlines for commitments</a:t>
            </a:r>
          </a:p>
          <a:p>
            <a:pPr marL="128588" lvl="1" indent="-128588" defTabSz="566738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en-IE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70% of max allocation available in 2021-2022; remainder until 2023 </a:t>
            </a:r>
          </a:p>
          <a:p>
            <a:pPr marL="128588" lvl="1" indent="-128588" defTabSz="566738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en-US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Pre-financing of up to 13% available in 2021</a:t>
            </a:r>
            <a:endParaRPr lang="en-IE" sz="160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+mj-lt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604656" y="2273711"/>
            <a:ext cx="3993359" cy="291193"/>
          </a:xfrm>
          <a:custGeom>
            <a:avLst/>
            <a:gdLst>
              <a:gd name="connsiteX0" fmla="*/ 0 w 3301953"/>
              <a:gd name="connsiteY0" fmla="*/ 0 h 576000"/>
              <a:gd name="connsiteX1" fmla="*/ 3301953 w 3301953"/>
              <a:gd name="connsiteY1" fmla="*/ 0 h 576000"/>
              <a:gd name="connsiteX2" fmla="*/ 3301953 w 3301953"/>
              <a:gd name="connsiteY2" fmla="*/ 576000 h 576000"/>
              <a:gd name="connsiteX3" fmla="*/ 0 w 3301953"/>
              <a:gd name="connsiteY3" fmla="*/ 576000 h 576000"/>
              <a:gd name="connsiteX4" fmla="*/ 0 w 3301953"/>
              <a:gd name="connsiteY4" fmla="*/ 0 h 57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1953" h="576000">
                <a:moveTo>
                  <a:pt x="0" y="0"/>
                </a:moveTo>
                <a:lnTo>
                  <a:pt x="3301953" y="0"/>
                </a:lnTo>
                <a:lnTo>
                  <a:pt x="3301953" y="576000"/>
                </a:lnTo>
                <a:lnTo>
                  <a:pt x="0" y="576000"/>
                </a:lnTo>
                <a:lnTo>
                  <a:pt x="0" y="0"/>
                </a:lnTo>
                <a:close/>
              </a:path>
            </a:pathLst>
          </a:custGeom>
          <a:solidFill>
            <a:srgbClr val="D4F8EF"/>
          </a:solidFill>
          <a:ln>
            <a:solidFill>
              <a:srgbClr val="99EFD8"/>
            </a:solidFill>
          </a:ln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344" tIns="48768" rIns="85344" bIns="48768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</a:pPr>
            <a:r>
              <a:rPr lang="fr-BE" sz="1500" b="1" dirty="0">
                <a:solidFill>
                  <a:schemeClr val="tx1"/>
                </a:solidFill>
                <a:latin typeface="EC Square Sans Cond Pro" panose="020B0506040000020004" pitchFamily="34" charset="0"/>
              </a:rPr>
              <a:t>Loans</a:t>
            </a:r>
          </a:p>
        </p:txBody>
      </p:sp>
      <p:sp>
        <p:nvSpPr>
          <p:cNvPr id="10" name="Freeform 9"/>
          <p:cNvSpPr/>
          <p:nvPr/>
        </p:nvSpPr>
        <p:spPr>
          <a:xfrm>
            <a:off x="4604656" y="2636912"/>
            <a:ext cx="3993359" cy="2623067"/>
          </a:xfrm>
          <a:custGeom>
            <a:avLst/>
            <a:gdLst>
              <a:gd name="connsiteX0" fmla="*/ 0 w 3301953"/>
              <a:gd name="connsiteY0" fmla="*/ 0 h 4755712"/>
              <a:gd name="connsiteX1" fmla="*/ 3301953 w 3301953"/>
              <a:gd name="connsiteY1" fmla="*/ 0 h 4755712"/>
              <a:gd name="connsiteX2" fmla="*/ 3301953 w 3301953"/>
              <a:gd name="connsiteY2" fmla="*/ 4755712 h 4755712"/>
              <a:gd name="connsiteX3" fmla="*/ 0 w 3301953"/>
              <a:gd name="connsiteY3" fmla="*/ 4755712 h 4755712"/>
              <a:gd name="connsiteX4" fmla="*/ 0 w 3301953"/>
              <a:gd name="connsiteY4" fmla="*/ 0 h 4755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1953" h="4755712">
                <a:moveTo>
                  <a:pt x="0" y="0"/>
                </a:moveTo>
                <a:lnTo>
                  <a:pt x="3301953" y="0"/>
                </a:lnTo>
                <a:lnTo>
                  <a:pt x="3301953" y="4755712"/>
                </a:lnTo>
                <a:lnTo>
                  <a:pt x="0" y="4755712"/>
                </a:lnTo>
                <a:lnTo>
                  <a:pt x="0" y="0"/>
                </a:lnTo>
                <a:close/>
              </a:path>
            </a:pathLst>
          </a:custGeom>
          <a:solidFill>
            <a:srgbClr val="D4F8EF"/>
          </a:solidFill>
          <a:ln>
            <a:noFill/>
          </a:ln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344" tIns="48768" rIns="85344" bIns="48768" numCol="1" spcCol="1270" anchor="ctr" anchorCtr="0">
            <a:noAutofit/>
          </a:bodyPr>
          <a:lstStyle/>
          <a:p>
            <a:pPr marL="128588" lvl="1" indent="-128588" defTabSz="566738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fr-BE" sz="1600" dirty="0">
                <a:solidFill>
                  <a:schemeClr val="tx1"/>
                </a:solidFill>
                <a:latin typeface="+mj-lt"/>
              </a:rPr>
              <a:t>2018 prices: 360 billion EUR</a:t>
            </a:r>
          </a:p>
          <a:p>
            <a:pPr marL="128588" lvl="1" indent="-128588" defTabSz="566738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Request until 31 December 2023</a:t>
            </a:r>
          </a:p>
          <a:p>
            <a:pPr marL="128588" lvl="1" indent="-128588" defTabSz="566738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Justified by higher financial needs linked to additional reforms and investments</a:t>
            </a:r>
            <a:endParaRPr lang="fr-BE" sz="1600" dirty="0">
              <a:solidFill>
                <a:schemeClr val="tx1"/>
              </a:solidFill>
              <a:latin typeface="+mj-lt"/>
            </a:endParaRPr>
          </a:p>
          <a:p>
            <a:pPr marL="128588" lvl="1" indent="-128588" defTabSz="566738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Loans are capped – not to exceed 6.8% of 2019 GNI</a:t>
            </a:r>
          </a:p>
          <a:p>
            <a:pPr marL="128588" lvl="1" indent="-128588" defTabSz="566738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The cap can be increased in exceptional circumstances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9077124" cy="586768"/>
          </a:xfrm>
        </p:spPr>
        <p:txBody>
          <a:bodyPr/>
          <a:lstStyle/>
          <a:p>
            <a:r>
              <a:rPr lang="en-GB" sz="2800" dirty="0"/>
              <a:t>Basic info on approval of plans &amp; payments</a:t>
            </a:r>
          </a:p>
        </p:txBody>
      </p:sp>
    </p:spTree>
    <p:extLst>
      <p:ext uri="{BB962C8B-B14F-4D97-AF65-F5344CB8AC3E}">
        <p14:creationId xmlns:p14="http://schemas.microsoft.com/office/powerpoint/2010/main" val="167524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Governance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576" y="2276475"/>
            <a:ext cx="7527967" cy="381652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E6BC43-09B5-4536-BF45-78F670CC427D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5493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546" name="Picture 4" descr="audite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8175" y="2565400"/>
            <a:ext cx="3175000" cy="3162300"/>
          </a:xfrm>
          <a:noFill/>
        </p:spPr>
      </p:pic>
      <p:sp>
        <p:nvSpPr>
          <p:cNvPr id="236547" name="Rectangle 5"/>
          <p:cNvSpPr>
            <a:spLocks noChangeArrowheads="1"/>
          </p:cNvSpPr>
          <p:nvPr/>
        </p:nvSpPr>
        <p:spPr bwMode="auto">
          <a:xfrm>
            <a:off x="6408738" y="4799013"/>
            <a:ext cx="2159000" cy="1150937"/>
          </a:xfrm>
          <a:prstGeom prst="rect">
            <a:avLst/>
          </a:prstGeom>
          <a:solidFill>
            <a:srgbClr val="0F5494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F5494"/>
              </a:buClr>
              <a:buChar char="•"/>
              <a:defRPr sz="2400" i="1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b="0" i="0" dirty="0">
                <a:solidFill>
                  <a:schemeClr val="bg1"/>
                </a:solidFill>
              </a:rPr>
              <a:t>Thank you for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b="0" i="0" dirty="0">
                <a:solidFill>
                  <a:schemeClr val="bg1"/>
                </a:solidFill>
              </a:rPr>
              <a:t> </a:t>
            </a:r>
            <a:r>
              <a:rPr lang="en-GB" altLang="en-US" sz="1800" i="0" dirty="0">
                <a:solidFill>
                  <a:schemeClr val="bg1"/>
                </a:solidFill>
              </a:rPr>
              <a:t>your</a:t>
            </a:r>
            <a:r>
              <a:rPr lang="en-GB" altLang="en-US" sz="1800" b="0" i="0" dirty="0">
                <a:solidFill>
                  <a:schemeClr val="bg1"/>
                </a:solidFill>
              </a:rPr>
              <a:t> attention!</a:t>
            </a:r>
            <a:endParaRPr lang="en-GB" altLang="en-US" sz="1800" b="0" i="0" dirty="0">
              <a:solidFill>
                <a:schemeClr val="tx1"/>
              </a:solidFill>
            </a:endParaRPr>
          </a:p>
        </p:txBody>
      </p:sp>
      <p:sp>
        <p:nvSpPr>
          <p:cNvPr id="2365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Arial" pitchFamily="34" charset="0"/>
              </a:rPr>
              <a:t>Questions?</a:t>
            </a:r>
          </a:p>
        </p:txBody>
      </p:sp>
      <p:sp>
        <p:nvSpPr>
          <p:cNvPr id="23654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F5494"/>
              </a:buClr>
              <a:buChar char="•"/>
              <a:defRPr sz="2400" i="1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1400B24-9792-48A9-8B0D-5426CAE7A4E5}" type="slidenum">
              <a:rPr lang="en-GB" altLang="en-US" sz="1400" i="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GB" altLang="en-US" sz="1400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63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3"/>
          <p:cNvSpPr>
            <a:spLocks noChangeArrowheads="1"/>
          </p:cNvSpPr>
          <p:nvPr/>
        </p:nvSpPr>
        <p:spPr bwMode="auto">
          <a:xfrm>
            <a:off x="4500563" y="1341438"/>
            <a:ext cx="3922712" cy="35877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1800" b="1" kern="0" dirty="0">
                <a:solidFill>
                  <a:srgbClr val="FFFFFF"/>
                </a:solidFill>
                <a:latin typeface="Verdana" pitchFamily="34" charset="0"/>
                <a:ea typeface="+mn-ea"/>
              </a:rPr>
              <a:t>European Parliament</a:t>
            </a:r>
          </a:p>
        </p:txBody>
      </p:sp>
      <p:sp>
        <p:nvSpPr>
          <p:cNvPr id="53251" name="AutoShape 22"/>
          <p:cNvSpPr>
            <a:spLocks noChangeArrowheads="1"/>
          </p:cNvSpPr>
          <p:nvPr/>
        </p:nvSpPr>
        <p:spPr bwMode="auto">
          <a:xfrm>
            <a:off x="862014" y="1844676"/>
            <a:ext cx="5220168" cy="1011398"/>
          </a:xfrm>
          <a:prstGeom prst="flowChartExtract">
            <a:avLst/>
          </a:prstGeom>
          <a:solidFill>
            <a:srgbClr val="0F5494"/>
          </a:solidFill>
          <a:ln w="9525">
            <a:noFill/>
            <a:miter lim="800000"/>
            <a:headEnd/>
            <a:tailEnd/>
          </a:ln>
        </p:spPr>
        <p:txBody>
          <a:bodyPr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fr-FR" altLang="en-US" sz="1700" dirty="0">
                <a:solidFill>
                  <a:schemeClr val="bg1"/>
                </a:solidFill>
              </a:rPr>
              <a:t>European </a:t>
            </a:r>
            <a:br>
              <a:rPr lang="fr-FR" altLang="en-US" sz="1700" dirty="0">
                <a:solidFill>
                  <a:schemeClr val="bg1"/>
                </a:solidFill>
              </a:rPr>
            </a:br>
            <a:r>
              <a:rPr lang="fr-FR" altLang="en-US" sz="1700" dirty="0">
                <a:solidFill>
                  <a:schemeClr val="bg1"/>
                </a:solidFill>
              </a:rPr>
              <a:t>Commission </a:t>
            </a:r>
          </a:p>
          <a:p>
            <a:pPr algn="ctr" eaLnBrk="1" hangingPunct="1"/>
            <a:r>
              <a:rPr lang="fr-FR" altLang="en-US" sz="1700" dirty="0">
                <a:solidFill>
                  <a:schemeClr val="bg1"/>
                </a:solidFill>
              </a:rPr>
              <a:t>(College of Commissioners 28)</a:t>
            </a:r>
          </a:p>
          <a:p>
            <a:pPr algn="ctr" eaLnBrk="1" hangingPunct="1"/>
            <a:endParaRPr lang="fr-FR" altLang="en-US" sz="1800" dirty="0">
              <a:solidFill>
                <a:schemeClr val="bg1"/>
              </a:solidFill>
            </a:endParaRPr>
          </a:p>
        </p:txBody>
      </p:sp>
      <p:sp>
        <p:nvSpPr>
          <p:cNvPr id="66564" name="Rectangle 23"/>
          <p:cNvSpPr>
            <a:spLocks noChangeArrowheads="1"/>
          </p:cNvSpPr>
          <p:nvPr/>
        </p:nvSpPr>
        <p:spPr bwMode="auto">
          <a:xfrm>
            <a:off x="862013" y="2955811"/>
            <a:ext cx="613643" cy="1567741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BE" altLang="en-US" sz="1800" b="0" dirty="0">
                <a:solidFill>
                  <a:srgbClr val="FFFFFF"/>
                </a:solidFill>
              </a:rPr>
              <a:t>DG X</a:t>
            </a:r>
          </a:p>
        </p:txBody>
      </p:sp>
      <p:sp>
        <p:nvSpPr>
          <p:cNvPr id="14" name="AutoShape 31"/>
          <p:cNvSpPr>
            <a:spLocks/>
          </p:cNvSpPr>
          <p:nvPr/>
        </p:nvSpPr>
        <p:spPr bwMode="auto">
          <a:xfrm>
            <a:off x="6200775" y="2060575"/>
            <a:ext cx="215900" cy="2663825"/>
          </a:xfrm>
          <a:prstGeom prst="rightBracket">
            <a:avLst>
              <a:gd name="adj" fmla="val 102819"/>
            </a:avLst>
          </a:prstGeom>
          <a:noFill/>
          <a:ln w="3810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 kern="0" dirty="0">
              <a:solidFill>
                <a:srgbClr val="000000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15" name="Rectangle 32"/>
          <p:cNvSpPr>
            <a:spLocks noChangeArrowheads="1"/>
          </p:cNvSpPr>
          <p:nvPr/>
        </p:nvSpPr>
        <p:spPr bwMode="auto">
          <a:xfrm rot="16200000">
            <a:off x="6037392" y="3861795"/>
            <a:ext cx="4369984" cy="39687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1800" b="1" kern="0" dirty="0">
                <a:solidFill>
                  <a:srgbClr val="FFFFFF"/>
                </a:solidFill>
                <a:latin typeface="Verdana" pitchFamily="34" charset="0"/>
                <a:ea typeface="+mn-ea"/>
              </a:rPr>
              <a:t>European Court of Auditors</a:t>
            </a:r>
          </a:p>
        </p:txBody>
      </p:sp>
      <p:sp>
        <p:nvSpPr>
          <p:cNvPr id="16" name="AutoShape 30"/>
          <p:cNvSpPr>
            <a:spLocks/>
          </p:cNvSpPr>
          <p:nvPr/>
        </p:nvSpPr>
        <p:spPr bwMode="auto">
          <a:xfrm>
            <a:off x="6228184" y="5042953"/>
            <a:ext cx="198437" cy="1410383"/>
          </a:xfrm>
          <a:prstGeom prst="rightBracket">
            <a:avLst>
              <a:gd name="adj" fmla="val 47260"/>
            </a:avLst>
          </a:prstGeom>
          <a:noFill/>
          <a:ln w="3810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 kern="0" dirty="0">
              <a:solidFill>
                <a:srgbClr val="000000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17" name="Oval 27"/>
          <p:cNvSpPr>
            <a:spLocks noChangeArrowheads="1"/>
          </p:cNvSpPr>
          <p:nvPr/>
        </p:nvSpPr>
        <p:spPr bwMode="auto">
          <a:xfrm>
            <a:off x="1058526" y="5041626"/>
            <a:ext cx="4824412" cy="257485"/>
          </a:xfrm>
          <a:prstGeom prst="rect">
            <a:avLst/>
          </a:prstGeom>
          <a:solidFill>
            <a:srgbClr val="808080"/>
          </a:solidFill>
          <a:ln w="9525">
            <a:noFill/>
            <a:round/>
            <a:headEnd/>
            <a:tailEnd/>
          </a:ln>
          <a:effec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en-US" sz="1800" kern="0" dirty="0">
                <a:solidFill>
                  <a:schemeClr val="accent3"/>
                </a:solidFill>
                <a:latin typeface="Verdana" pitchFamily="34" charset="0"/>
              </a:rPr>
              <a:t>Budget of 150 billion EUR</a:t>
            </a:r>
            <a:endParaRPr lang="fr-FR" altLang="en-US" sz="1400" kern="0" dirty="0">
              <a:solidFill>
                <a:schemeClr val="accent3"/>
              </a:solidFill>
              <a:latin typeface="Verdana" pitchFamily="34" charset="0"/>
            </a:endParaRPr>
          </a:p>
        </p:txBody>
      </p:sp>
      <p:sp>
        <p:nvSpPr>
          <p:cNvPr id="18" name="Oval 28"/>
          <p:cNvSpPr>
            <a:spLocks noChangeArrowheads="1"/>
          </p:cNvSpPr>
          <p:nvPr/>
        </p:nvSpPr>
        <p:spPr bwMode="auto">
          <a:xfrm>
            <a:off x="1058526" y="5380346"/>
            <a:ext cx="4824412" cy="311244"/>
          </a:xfrm>
          <a:prstGeom prst="rect">
            <a:avLst/>
          </a:prstGeom>
          <a:solidFill>
            <a:srgbClr val="808080"/>
          </a:solidFill>
          <a:ln w="9525">
            <a:noFill/>
            <a:round/>
            <a:headEnd/>
            <a:tailEnd/>
          </a:ln>
          <a:effec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en-US" sz="1800" kern="0" dirty="0">
                <a:solidFill>
                  <a:schemeClr val="accent3"/>
                </a:solidFill>
                <a:latin typeface="Verdana" pitchFamily="34" charset="0"/>
                <a:ea typeface="+mn-ea"/>
              </a:rPr>
              <a:t>Member States</a:t>
            </a:r>
            <a:endParaRPr lang="fr-FR" altLang="en-US" sz="1400" kern="0" dirty="0">
              <a:solidFill>
                <a:schemeClr val="accent3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20" name="Oval 28"/>
          <p:cNvSpPr>
            <a:spLocks noChangeArrowheads="1"/>
          </p:cNvSpPr>
          <p:nvPr/>
        </p:nvSpPr>
        <p:spPr bwMode="auto">
          <a:xfrm>
            <a:off x="1031538" y="5772825"/>
            <a:ext cx="4824413" cy="311244"/>
          </a:xfrm>
          <a:prstGeom prst="rect">
            <a:avLst/>
          </a:prstGeom>
          <a:solidFill>
            <a:srgbClr val="808080"/>
          </a:solidFill>
          <a:ln w="9525">
            <a:noFill/>
            <a:round/>
            <a:headEnd/>
            <a:tailEnd/>
          </a:ln>
          <a:effec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en-US" sz="1800" kern="0" dirty="0">
                <a:solidFill>
                  <a:schemeClr val="accent3"/>
                </a:solidFill>
                <a:latin typeface="Verdana" pitchFamily="34" charset="0"/>
                <a:ea typeface="+mn-ea"/>
              </a:rPr>
              <a:t>Contractors / Beneficiaries</a:t>
            </a:r>
            <a:endParaRPr lang="fr-FR" altLang="en-US" sz="1400" kern="0" dirty="0">
              <a:solidFill>
                <a:schemeClr val="accent3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5325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fld id="{7C3E9BE8-E119-4581-8A6E-34D57ACE4765}" type="slidenum">
              <a:rPr lang="en-GB" altLang="en-US" sz="1400" b="0" smtClean="0">
                <a:solidFill>
                  <a:schemeClr val="tx1"/>
                </a:solidFill>
                <a:latin typeface="Arial" charset="0"/>
              </a:rPr>
              <a:pPr/>
              <a:t>2</a:t>
            </a:fld>
            <a:endParaRPr lang="en-GB" altLang="en-US" sz="1400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" name="Oval 28"/>
          <p:cNvSpPr>
            <a:spLocks noChangeArrowheads="1"/>
          </p:cNvSpPr>
          <p:nvPr/>
        </p:nvSpPr>
        <p:spPr bwMode="auto">
          <a:xfrm>
            <a:off x="1031538" y="6165304"/>
            <a:ext cx="4824413" cy="311244"/>
          </a:xfrm>
          <a:prstGeom prst="rect">
            <a:avLst/>
          </a:prstGeom>
          <a:solidFill>
            <a:srgbClr val="808080"/>
          </a:solidFill>
          <a:ln w="9525">
            <a:noFill/>
            <a:round/>
            <a:headEnd/>
            <a:tailEnd/>
          </a:ln>
          <a:effec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fr-FR" altLang="en-US" sz="1800" kern="0" dirty="0">
                <a:solidFill>
                  <a:schemeClr val="accent3"/>
                </a:solidFill>
                <a:latin typeface="Verdana" pitchFamily="34" charset="0"/>
                <a:ea typeface="+mn-ea"/>
              </a:rPr>
              <a:t>Third Countries</a:t>
            </a:r>
            <a:endParaRPr lang="fr-FR" altLang="en-US" sz="1400" kern="0" dirty="0">
              <a:solidFill>
                <a:schemeClr val="accent3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1628056" y="2955811"/>
            <a:ext cx="613643" cy="1567741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BE" altLang="en-US" sz="1800" b="0" dirty="0">
                <a:solidFill>
                  <a:srgbClr val="FFFFFF"/>
                </a:solidFill>
              </a:rPr>
              <a:t>DG Y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3183297" y="2955811"/>
            <a:ext cx="613643" cy="1567741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BE" altLang="en-US" sz="1800" b="0" dirty="0">
                <a:solidFill>
                  <a:srgbClr val="FFFFFF"/>
                </a:solidFill>
              </a:rPr>
              <a:t>DG </a:t>
            </a:r>
          </a:p>
          <a:p>
            <a:pPr algn="ctr" eaLnBrk="1" hangingPunct="1">
              <a:defRPr/>
            </a:pPr>
            <a:r>
              <a:rPr lang="fr-BE" altLang="en-US" sz="1600" b="0" dirty="0">
                <a:solidFill>
                  <a:srgbClr val="FFFFFF"/>
                </a:solidFill>
              </a:rPr>
              <a:t>Budget</a:t>
            </a: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2394099" y="2955811"/>
            <a:ext cx="613643" cy="1567741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BE" altLang="en-US" sz="1800" b="0" dirty="0">
                <a:solidFill>
                  <a:srgbClr val="FFFFFF"/>
                </a:solidFill>
              </a:rPr>
              <a:t>DG …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038352" y="2955811"/>
            <a:ext cx="613643" cy="1567741"/>
          </a:xfrm>
          <a:prstGeom prst="rect">
            <a:avLst/>
          </a:prstGeom>
          <a:solidFill>
            <a:srgbClr val="88C9CE"/>
          </a:solidFill>
          <a:ln w="9525">
            <a:noFill/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BE" altLang="en-US" sz="1800" b="0" dirty="0">
                <a:solidFill>
                  <a:srgbClr val="FFFFFF"/>
                </a:solidFill>
              </a:rPr>
              <a:t>Service </a:t>
            </a:r>
          </a:p>
          <a:p>
            <a:pPr algn="ctr" eaLnBrk="1" hangingPunct="1">
              <a:defRPr/>
            </a:pPr>
            <a:r>
              <a:rPr lang="fr-BE" altLang="en-US" sz="1800" b="0" dirty="0">
                <a:solidFill>
                  <a:srgbClr val="FFFFFF"/>
                </a:solidFill>
              </a:rPr>
              <a:t>X</a:t>
            </a:r>
          </a:p>
        </p:txBody>
      </p:sp>
      <p:sp>
        <p:nvSpPr>
          <p:cNvPr id="53265" name="Right Brace 1"/>
          <p:cNvSpPr>
            <a:spLocks/>
          </p:cNvSpPr>
          <p:nvPr/>
        </p:nvSpPr>
        <p:spPr bwMode="auto">
          <a:xfrm rot="5400000">
            <a:off x="2243931" y="3191668"/>
            <a:ext cx="130175" cy="2935288"/>
          </a:xfrm>
          <a:prstGeom prst="rightBrace">
            <a:avLst>
              <a:gd name="adj1" fmla="val 83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3175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fr-FR" altLang="en-US" b="0" dirty="0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773835" y="2955811"/>
            <a:ext cx="613643" cy="1567741"/>
          </a:xfrm>
          <a:prstGeom prst="rect">
            <a:avLst/>
          </a:prstGeom>
          <a:solidFill>
            <a:srgbClr val="88C9CE"/>
          </a:solidFill>
          <a:ln w="9525">
            <a:noFill/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BE" altLang="en-US" sz="1800" b="0" dirty="0">
                <a:solidFill>
                  <a:srgbClr val="FFFFFF"/>
                </a:solidFill>
              </a:rPr>
              <a:t>Service </a:t>
            </a:r>
          </a:p>
          <a:p>
            <a:pPr algn="ctr" eaLnBrk="1" hangingPunct="1">
              <a:defRPr/>
            </a:pPr>
            <a:r>
              <a:rPr lang="fr-BE" altLang="en-US" sz="1800" b="0" dirty="0">
                <a:solidFill>
                  <a:srgbClr val="FFFFFF"/>
                </a:solidFill>
              </a:rPr>
              <a:t>Y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489141" y="2955811"/>
            <a:ext cx="613643" cy="1567741"/>
          </a:xfrm>
          <a:prstGeom prst="rect">
            <a:avLst/>
          </a:prstGeom>
          <a:solidFill>
            <a:srgbClr val="88C9CE"/>
          </a:solidFill>
          <a:ln w="9525">
            <a:noFill/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BE" altLang="en-US" sz="1800" b="0" dirty="0">
                <a:solidFill>
                  <a:srgbClr val="FFFFFF"/>
                </a:solidFill>
              </a:rPr>
              <a:t>Internal</a:t>
            </a:r>
          </a:p>
          <a:p>
            <a:pPr algn="ctr" eaLnBrk="1" hangingPunct="1">
              <a:defRPr/>
            </a:pPr>
            <a:r>
              <a:rPr lang="fr-BE" altLang="en-US" sz="1800" b="0" dirty="0">
                <a:solidFill>
                  <a:srgbClr val="FFFFFF"/>
                </a:solidFill>
              </a:rPr>
              <a:t>Audit Serv.</a:t>
            </a:r>
          </a:p>
        </p:txBody>
      </p:sp>
      <p:sp>
        <p:nvSpPr>
          <p:cNvPr id="53268" name="TextBox 2"/>
          <p:cNvSpPr txBox="1">
            <a:spLocks noChangeArrowheads="1"/>
          </p:cNvSpPr>
          <p:nvPr/>
        </p:nvSpPr>
        <p:spPr bwMode="auto">
          <a:xfrm>
            <a:off x="1206500" y="4664889"/>
            <a:ext cx="22907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r>
              <a:rPr lang="fr-BE" altLang="en-US" sz="1200" b="0" dirty="0">
                <a:solidFill>
                  <a:schemeClr val="tx1"/>
                </a:solidFill>
              </a:rPr>
              <a:t>33 Directorates-General</a:t>
            </a:r>
            <a:endParaRPr lang="en-GB" altLang="en-US" sz="1200" b="0" dirty="0">
              <a:solidFill>
                <a:schemeClr val="tx1"/>
              </a:solidFill>
            </a:endParaRPr>
          </a:p>
        </p:txBody>
      </p:sp>
      <p:sp>
        <p:nvSpPr>
          <p:cNvPr id="53270" name="TextBox 28"/>
          <p:cNvSpPr txBox="1">
            <a:spLocks noChangeArrowheads="1"/>
          </p:cNvSpPr>
          <p:nvPr/>
        </p:nvSpPr>
        <p:spPr bwMode="auto">
          <a:xfrm>
            <a:off x="3776663" y="4664075"/>
            <a:ext cx="22907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/>
            <a:r>
              <a:rPr lang="fr-BE" altLang="en-US" sz="1200" b="0" dirty="0">
                <a:solidFill>
                  <a:schemeClr val="tx1"/>
                </a:solidFill>
              </a:rPr>
              <a:t>11 Services</a:t>
            </a:r>
            <a:endParaRPr lang="en-GB" altLang="en-US" sz="1200" b="0" dirty="0">
              <a:solidFill>
                <a:schemeClr val="tx1"/>
              </a:solidFill>
            </a:endParaRPr>
          </a:p>
        </p:txBody>
      </p:sp>
      <p:sp>
        <p:nvSpPr>
          <p:cNvPr id="27" name="Rectangle 33"/>
          <p:cNvSpPr>
            <a:spLocks noChangeArrowheads="1"/>
          </p:cNvSpPr>
          <p:nvPr/>
        </p:nvSpPr>
        <p:spPr bwMode="auto">
          <a:xfrm>
            <a:off x="347663" y="1341438"/>
            <a:ext cx="3922712" cy="35877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1800" b="1" kern="0" dirty="0">
                <a:solidFill>
                  <a:srgbClr val="FFFFFF"/>
                </a:solidFill>
                <a:latin typeface="Verdana" pitchFamily="34" charset="0"/>
                <a:ea typeface="+mn-ea"/>
              </a:rPr>
              <a:t>Council</a:t>
            </a:r>
          </a:p>
        </p:txBody>
      </p:sp>
      <p:sp>
        <p:nvSpPr>
          <p:cNvPr id="28" name="Right Brace 1">
            <a:extLst>
              <a:ext uri="{FF2B5EF4-FFF2-40B4-BE49-F238E27FC236}">
                <a16:creationId xmlns:a16="http://schemas.microsoft.com/office/drawing/2014/main" id="{76BA5AFD-263A-4234-943B-18D7EBE41B15}"/>
              </a:ext>
            </a:extLst>
          </p:cNvPr>
          <p:cNvSpPr>
            <a:spLocks/>
          </p:cNvSpPr>
          <p:nvPr/>
        </p:nvSpPr>
        <p:spPr bwMode="auto">
          <a:xfrm rot="5400000">
            <a:off x="4973971" y="3616191"/>
            <a:ext cx="130175" cy="2086245"/>
          </a:xfrm>
          <a:prstGeom prst="rightBrace">
            <a:avLst>
              <a:gd name="adj1" fmla="val 83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3175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fr-FR" altLang="en-US" b="0" dirty="0"/>
          </a:p>
        </p:txBody>
      </p:sp>
    </p:spTree>
    <p:extLst>
      <p:ext uri="{BB962C8B-B14F-4D97-AF65-F5344CB8AC3E}">
        <p14:creationId xmlns:p14="http://schemas.microsoft.com/office/powerpoint/2010/main" val="128336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19" y="1556792"/>
            <a:ext cx="8328562" cy="453660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37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928992" cy="936625"/>
          </a:xfrm>
        </p:spPr>
        <p:txBody>
          <a:bodyPr/>
          <a:lstStyle/>
          <a:p>
            <a:r>
              <a:rPr lang="en-US" dirty="0"/>
              <a:t>EC Internal Control Framework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3864103"/>
              </p:ext>
            </p:extLst>
          </p:nvPr>
        </p:nvGraphicFramePr>
        <p:xfrm>
          <a:off x="395536" y="1844824"/>
          <a:ext cx="7935416" cy="4351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2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062">
                <a:tc>
                  <a:txBody>
                    <a:bodyPr/>
                    <a:lstStyle/>
                    <a:p>
                      <a:r>
                        <a:rPr lang="en-US" sz="1400" dirty="0"/>
                        <a:t>Components</a:t>
                      </a:r>
                    </a:p>
                  </a:txBody>
                  <a:tcP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Principles</a:t>
                      </a:r>
                    </a:p>
                  </a:txBody>
                  <a:tcPr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5360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en-GB" sz="1200" b="1" dirty="0"/>
                        <a:t>Control Environment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1. Demonstrates commitment to integrity and ethical values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2. Exercises oversight responsibility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3. Establishes structure, authority and responsibility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4. Demonstrates commitment to competence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5. Enforces accountability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2"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Risk Assessment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6. Specifies suitable objectives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7. Identifies and analyses risk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8. Assesses fraud risk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9. Identifies and analyses significant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3"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10. Selects and develops control activities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11. Selects and develops general control over technology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12. Deploys through policies and procedures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4"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Information and 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13. Uses relevant information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14. Communicates internally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15. Communicates externally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5505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5"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Monitoring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16. Conducts ongoing and/or separate assessments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17. Assesses and communicates deficiencies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50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664" y="1251575"/>
            <a:ext cx="8229600" cy="936625"/>
          </a:xfrm>
        </p:spPr>
        <p:txBody>
          <a:bodyPr/>
          <a:lstStyle/>
          <a:p>
            <a:r>
              <a:rPr lang="fr-BE" dirty="0"/>
              <a:t>Internal Control Monitoring Cycle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929562" y="2188200"/>
            <a:ext cx="7320283" cy="3176271"/>
            <a:chOff x="0" y="0"/>
            <a:chExt cx="7320573" cy="3176563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0"/>
              <a:ext cx="7320573" cy="3176563"/>
              <a:chOff x="0" y="0"/>
              <a:chExt cx="7320573" cy="3176563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6183923" y="773723"/>
                <a:ext cx="1136650" cy="1576705"/>
                <a:chOff x="0" y="0"/>
                <a:chExt cx="1136650" cy="1576705"/>
              </a:xfrm>
            </p:grpSpPr>
            <p:sp>
              <p:nvSpPr>
                <p:cNvPr id="23" name="Curved Right Arrow 22"/>
                <p:cNvSpPr/>
                <p:nvPr/>
              </p:nvSpPr>
              <p:spPr>
                <a:xfrm rot="10800000">
                  <a:off x="117230" y="0"/>
                  <a:ext cx="603250" cy="1576705"/>
                </a:xfrm>
                <a:prstGeom prst="curvedRightArrow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dirty="0"/>
                </a:p>
              </p:txBody>
            </p:sp>
            <p:sp>
              <p:nvSpPr>
                <p:cNvPr id="24" name="Flowchart: Process 23"/>
                <p:cNvSpPr/>
                <p:nvPr/>
              </p:nvSpPr>
              <p:spPr>
                <a:xfrm>
                  <a:off x="0" y="545123"/>
                  <a:ext cx="1136650" cy="550545"/>
                </a:xfrm>
                <a:prstGeom prst="flowChartProcess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dirty="0"/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1101969" y="2069123"/>
                <a:ext cx="5116830" cy="1107440"/>
                <a:chOff x="0" y="0"/>
                <a:chExt cx="5117123" cy="996462"/>
              </a:xfrm>
            </p:grpSpPr>
            <p:sp>
              <p:nvSpPr>
                <p:cNvPr id="21" name="Bevel 20"/>
                <p:cNvSpPr/>
                <p:nvPr/>
              </p:nvSpPr>
              <p:spPr>
                <a:xfrm>
                  <a:off x="0" y="0"/>
                  <a:ext cx="5117123" cy="996462"/>
                </a:xfrm>
                <a:prstGeom prst="bevel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dirty="0"/>
                </a:p>
              </p:txBody>
            </p:sp>
            <p:sp>
              <p:nvSpPr>
                <p:cNvPr id="22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117231" y="134816"/>
                  <a:ext cx="4853354" cy="7620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GB" sz="2200" dirty="0">
                      <a:effectLst/>
                      <a:latin typeface="Calibri"/>
                      <a:ea typeface="Calibri"/>
                      <a:cs typeface="Times New Roman"/>
                    </a:rPr>
                    <a:t>Annual assessment</a:t>
                  </a:r>
                  <a:endParaRPr lang="en-GB" sz="1100" dirty="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GB" sz="1100" dirty="0">
                      <a:effectLst/>
                      <a:latin typeface="Calibri"/>
                      <a:ea typeface="Calibri"/>
                      <a:cs typeface="Times New Roman"/>
                    </a:rPr>
                    <a:t>(Stocktaking and reporting)</a:t>
                  </a:r>
                </a:p>
              </p:txBody>
            </p:sp>
          </p:grpSp>
          <p:grpSp>
            <p:nvGrpSpPr>
              <p:cNvPr id="14" name="Group 13"/>
              <p:cNvGrpSpPr/>
              <p:nvPr/>
            </p:nvGrpSpPr>
            <p:grpSpPr>
              <a:xfrm>
                <a:off x="1031630" y="0"/>
                <a:ext cx="5116830" cy="1107440"/>
                <a:chOff x="0" y="0"/>
                <a:chExt cx="5116830" cy="1107440"/>
              </a:xfrm>
            </p:grpSpPr>
            <p:sp>
              <p:nvSpPr>
                <p:cNvPr id="19" name="Bevel 18"/>
                <p:cNvSpPr/>
                <p:nvPr/>
              </p:nvSpPr>
              <p:spPr>
                <a:xfrm>
                  <a:off x="0" y="0"/>
                  <a:ext cx="5116830" cy="1107440"/>
                </a:xfrm>
                <a:prstGeom prst="bevel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dirty="0"/>
                </a:p>
              </p:txBody>
            </p:sp>
            <p:sp>
              <p:nvSpPr>
                <p:cNvPr id="20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146539" y="140677"/>
                  <a:ext cx="4853076" cy="84686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GB" sz="2200" dirty="0">
                      <a:effectLst/>
                      <a:latin typeface="Calibri"/>
                      <a:ea typeface="Calibri"/>
                      <a:cs typeface="Times New Roman"/>
                    </a:rPr>
                    <a:t>Ongoing monitoring</a:t>
                  </a:r>
                  <a:endParaRPr lang="en-GB" sz="1100" dirty="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GB" sz="1100" dirty="0">
                      <a:effectLst/>
                      <a:latin typeface="Calibri"/>
                      <a:ea typeface="Calibri"/>
                      <a:cs typeface="Times New Roman"/>
                    </a:rPr>
                    <a:t>(Supervision, meetings, scoreboards, KPIs, IT tools, …)</a:t>
                  </a:r>
                </a:p>
              </p:txBody>
            </p:sp>
          </p:grpSp>
          <p:grpSp>
            <p:nvGrpSpPr>
              <p:cNvPr id="15" name="Group 14"/>
              <p:cNvGrpSpPr/>
              <p:nvPr/>
            </p:nvGrpSpPr>
            <p:grpSpPr>
              <a:xfrm>
                <a:off x="0" y="908538"/>
                <a:ext cx="1136650" cy="1576705"/>
                <a:chOff x="0" y="0"/>
                <a:chExt cx="1136650" cy="1576705"/>
              </a:xfrm>
            </p:grpSpPr>
            <p:sp>
              <p:nvSpPr>
                <p:cNvPr id="16" name="Curved Right Arrow 15"/>
                <p:cNvSpPr/>
                <p:nvPr/>
              </p:nvSpPr>
              <p:spPr>
                <a:xfrm>
                  <a:off x="322384" y="0"/>
                  <a:ext cx="603739" cy="1576705"/>
                </a:xfrm>
                <a:prstGeom prst="curved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dirty="0"/>
                </a:p>
              </p:txBody>
            </p:sp>
            <p:sp>
              <p:nvSpPr>
                <p:cNvPr id="17" name="Flowchart: Process 16"/>
                <p:cNvSpPr/>
                <p:nvPr/>
              </p:nvSpPr>
              <p:spPr>
                <a:xfrm>
                  <a:off x="0" y="410308"/>
                  <a:ext cx="1136650" cy="550545"/>
                </a:xfrm>
                <a:prstGeom prst="flowChartProcess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dirty="0"/>
                </a:p>
              </p:txBody>
            </p:sp>
            <p:sp>
              <p:nvSpPr>
                <p:cNvPr id="18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23446" y="468923"/>
                  <a:ext cx="1072515" cy="4495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sz="1100" dirty="0">
                      <a:effectLst/>
                      <a:latin typeface="Calibri"/>
                      <a:ea typeface="Calibri"/>
                      <a:cs typeface="Times New Roman"/>
                    </a:rPr>
                    <a:t>Strengths</a:t>
                  </a:r>
                  <a:br>
                    <a:rPr lang="fr-FR" sz="1100" dirty="0">
                      <a:effectLst/>
                      <a:latin typeface="Calibri"/>
                      <a:ea typeface="Calibri"/>
                      <a:cs typeface="Times New Roman"/>
                    </a:rPr>
                  </a:br>
                  <a:r>
                    <a:rPr lang="fr-FR" sz="1100" dirty="0">
                      <a:effectLst/>
                      <a:latin typeface="Calibri"/>
                      <a:ea typeface="Calibri"/>
                      <a:cs typeface="Times New Roman"/>
                    </a:rPr>
                    <a:t>Deficiencies</a:t>
                  </a:r>
                  <a:endParaRPr lang="en-GB" sz="1100" dirty="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</p:grpSp>
        </p:grpSp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6248400" y="1377462"/>
              <a:ext cx="996315" cy="4495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fr-BE" sz="400" dirty="0">
                  <a:effectLst/>
                  <a:latin typeface="Calibri"/>
                  <a:ea typeface="Calibri"/>
                  <a:cs typeface="Times New Roman"/>
                </a:rPr>
                <a:t/>
              </a:r>
              <a:br>
                <a:rPr lang="fr-BE" sz="400" dirty="0">
                  <a:effectLst/>
                  <a:latin typeface="Calibri"/>
                  <a:ea typeface="Calibri"/>
                  <a:cs typeface="Times New Roman"/>
                </a:rPr>
              </a:br>
              <a:r>
                <a:rPr lang="fr-BE" sz="1100" dirty="0">
                  <a:effectLst/>
                  <a:latin typeface="Calibri"/>
                  <a:ea typeface="Calibri"/>
                  <a:cs typeface="Times New Roman"/>
                </a:rPr>
                <a:t>Actions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3" name="Right Arrow 2"/>
          <p:cNvSpPr/>
          <p:nvPr/>
        </p:nvSpPr>
        <p:spPr bwMode="auto">
          <a:xfrm>
            <a:off x="4067944" y="5733256"/>
            <a:ext cx="978408" cy="484632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-972616" y="4057418"/>
            <a:ext cx="978408" cy="484632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959650" y="2188200"/>
            <a:ext cx="7320283" cy="4545232"/>
            <a:chOff x="959650" y="2188200"/>
            <a:chExt cx="7320283" cy="4545232"/>
          </a:xfrm>
        </p:grpSpPr>
        <p:sp>
          <p:nvSpPr>
            <p:cNvPr id="28" name="Right Arrow 27"/>
            <p:cNvSpPr/>
            <p:nvPr/>
          </p:nvSpPr>
          <p:spPr>
            <a:xfrm rot="16200000">
              <a:off x="5861380" y="5578304"/>
              <a:ext cx="1357004" cy="95325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300" dirty="0">
                  <a:effectLst/>
                  <a:latin typeface="+mj-lt"/>
                  <a:ea typeface="Calibri"/>
                  <a:cs typeface="Times New Roman"/>
                </a:rPr>
                <a:t/>
              </a:r>
              <a:br>
                <a:rPr lang="en-GB" sz="300" dirty="0">
                  <a:effectLst/>
                  <a:latin typeface="+mj-lt"/>
                  <a:ea typeface="Calibri"/>
                  <a:cs typeface="Times New Roman"/>
                </a:rPr>
              </a:br>
              <a:r>
                <a:rPr lang="en-GB" sz="1000" dirty="0">
                  <a:solidFill>
                    <a:srgbClr val="2D5EC1"/>
                  </a:solidFill>
                  <a:effectLst/>
                  <a:latin typeface="+mj-lt"/>
                  <a:ea typeface="Calibri"/>
                  <a:cs typeface="Times New Roman"/>
                </a:rPr>
                <a:t>Other sources</a:t>
              </a:r>
              <a:endParaRPr lang="en-GB" sz="1400" dirty="0">
                <a:solidFill>
                  <a:srgbClr val="2D5EC1"/>
                </a:solidFill>
                <a:effectLst/>
                <a:latin typeface="+mj-lt"/>
                <a:ea typeface="Calibri"/>
                <a:cs typeface="Times New Roman"/>
              </a:endParaRPr>
            </a:p>
          </p:txBody>
        </p:sp>
        <p:sp>
          <p:nvSpPr>
            <p:cNvPr id="29" name="Right Arrow 28"/>
            <p:cNvSpPr/>
            <p:nvPr/>
          </p:nvSpPr>
          <p:spPr>
            <a:xfrm rot="16200000">
              <a:off x="4547275" y="5578304"/>
              <a:ext cx="1357004" cy="95325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fr-BE" sz="300" dirty="0">
                  <a:effectLst/>
                  <a:latin typeface="+mj-lt"/>
                  <a:ea typeface="Calibri"/>
                  <a:cs typeface="Times New Roman"/>
                </a:rPr>
                <a:t/>
              </a:r>
              <a:br>
                <a:rPr lang="fr-BE" sz="300" dirty="0">
                  <a:effectLst/>
                  <a:latin typeface="+mj-lt"/>
                  <a:ea typeface="Calibri"/>
                  <a:cs typeface="Times New Roman"/>
                </a:rPr>
              </a:br>
              <a:r>
                <a:rPr lang="fr-BE" sz="1000" dirty="0">
                  <a:solidFill>
                    <a:srgbClr val="2D5EC1"/>
                  </a:solidFill>
                  <a:effectLst/>
                  <a:latin typeface="+mj-lt"/>
                  <a:ea typeface="Calibri"/>
                  <a:cs typeface="Times New Roman"/>
                </a:rPr>
                <a:t>OLAF reports</a:t>
              </a:r>
              <a:endParaRPr lang="en-GB" sz="1400" dirty="0">
                <a:solidFill>
                  <a:srgbClr val="2D5EC1"/>
                </a:solidFill>
                <a:effectLst/>
                <a:latin typeface="+mj-lt"/>
                <a:ea typeface="Calibri"/>
                <a:cs typeface="Times New Roman"/>
              </a:endParaRPr>
            </a:p>
          </p:txBody>
        </p:sp>
        <p:sp>
          <p:nvSpPr>
            <p:cNvPr id="30" name="Right Arrow 29"/>
            <p:cNvSpPr/>
            <p:nvPr/>
          </p:nvSpPr>
          <p:spPr>
            <a:xfrm rot="16200000">
              <a:off x="3217997" y="5566761"/>
              <a:ext cx="1357004" cy="95325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fr-BE" sz="400" dirty="0">
                  <a:effectLst/>
                  <a:latin typeface="+mj-lt"/>
                  <a:ea typeface="Calibri"/>
                  <a:cs typeface="Times New Roman"/>
                </a:rPr>
                <a:t/>
              </a:r>
              <a:br>
                <a:rPr lang="fr-BE" sz="400" dirty="0">
                  <a:effectLst/>
                  <a:latin typeface="+mj-lt"/>
                  <a:ea typeface="Calibri"/>
                  <a:cs typeface="Times New Roman"/>
                </a:rPr>
              </a:br>
              <a:r>
                <a:rPr lang="fr-BE" sz="1000" dirty="0">
                  <a:solidFill>
                    <a:srgbClr val="2D5EC1"/>
                  </a:solidFill>
                  <a:effectLst/>
                  <a:latin typeface="+mj-lt"/>
                  <a:ea typeface="Calibri"/>
                  <a:cs typeface="Times New Roman"/>
                </a:rPr>
                <a:t>Audit </a:t>
              </a:r>
              <a:r>
                <a:rPr lang="en-GB" sz="1000" dirty="0">
                  <a:solidFill>
                    <a:srgbClr val="2D5EC1"/>
                  </a:solidFill>
                  <a:effectLst/>
                  <a:latin typeface="+mj-lt"/>
                  <a:ea typeface="Calibri"/>
                  <a:cs typeface="Times New Roman"/>
                </a:rPr>
                <a:t>findings</a:t>
              </a:r>
              <a:endParaRPr lang="en-GB" sz="1400" dirty="0">
                <a:solidFill>
                  <a:srgbClr val="2D5EC1"/>
                </a:solidFill>
                <a:effectLst/>
                <a:latin typeface="+mj-lt"/>
                <a:ea typeface="Calibri"/>
                <a:cs typeface="Times New Roman"/>
              </a:endParaRPr>
            </a:p>
          </p:txBody>
        </p:sp>
        <p:sp>
          <p:nvSpPr>
            <p:cNvPr id="31" name="Right Arrow 30"/>
            <p:cNvSpPr/>
            <p:nvPr/>
          </p:nvSpPr>
          <p:spPr>
            <a:xfrm rot="16200000">
              <a:off x="1976918" y="5566347"/>
              <a:ext cx="1357005" cy="95325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fr-BE" sz="300" dirty="0">
                  <a:effectLst/>
                  <a:latin typeface="+mj-lt"/>
                  <a:ea typeface="Calibri"/>
                  <a:cs typeface="Times New Roman"/>
                </a:rPr>
                <a:t/>
              </a:r>
              <a:br>
                <a:rPr lang="fr-BE" sz="300" dirty="0">
                  <a:effectLst/>
                  <a:latin typeface="+mj-lt"/>
                  <a:ea typeface="Calibri"/>
                  <a:cs typeface="Times New Roman"/>
                </a:rPr>
              </a:br>
              <a:r>
                <a:rPr lang="fr-BE" sz="900" dirty="0">
                  <a:solidFill>
                    <a:srgbClr val="2D5EC1"/>
                  </a:solidFill>
                  <a:effectLst/>
                  <a:latin typeface="+mj-lt"/>
                  <a:ea typeface="Calibri"/>
                  <a:cs typeface="Times New Roman"/>
                </a:rPr>
                <a:t>Exceptions &amp; </a:t>
              </a:r>
              <a:r>
                <a:rPr lang="en-GB" sz="900" dirty="0">
                  <a:solidFill>
                    <a:srgbClr val="2D5EC1"/>
                  </a:solidFill>
                  <a:effectLst/>
                  <a:latin typeface="+mj-lt"/>
                  <a:ea typeface="Calibri"/>
                  <a:cs typeface="Times New Roman"/>
                </a:rPr>
                <a:t>non-compliance events</a:t>
              </a: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959650" y="2188200"/>
              <a:ext cx="7320283" cy="3176271"/>
              <a:chOff x="0" y="0"/>
              <a:chExt cx="7320573" cy="3176563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0" y="0"/>
                <a:ext cx="7320573" cy="3176563"/>
                <a:chOff x="0" y="0"/>
                <a:chExt cx="7320573" cy="3176563"/>
              </a:xfrm>
            </p:grpSpPr>
            <p:grpSp>
              <p:nvGrpSpPr>
                <p:cNvPr id="35" name="Group 34"/>
                <p:cNvGrpSpPr/>
                <p:nvPr/>
              </p:nvGrpSpPr>
              <p:grpSpPr>
                <a:xfrm>
                  <a:off x="6183923" y="773723"/>
                  <a:ext cx="1136650" cy="1576705"/>
                  <a:chOff x="0" y="0"/>
                  <a:chExt cx="1136650" cy="1576705"/>
                </a:xfrm>
              </p:grpSpPr>
              <p:sp>
                <p:nvSpPr>
                  <p:cNvPr id="46" name="Curved Right Arrow 45"/>
                  <p:cNvSpPr/>
                  <p:nvPr/>
                </p:nvSpPr>
                <p:spPr>
                  <a:xfrm rot="10800000">
                    <a:off x="117230" y="0"/>
                    <a:ext cx="603250" cy="1576705"/>
                  </a:xfrm>
                  <a:prstGeom prst="curvedRightArrow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 dirty="0">
                      <a:latin typeface="+mj-lt"/>
                    </a:endParaRPr>
                  </a:p>
                </p:txBody>
              </p:sp>
              <p:sp>
                <p:nvSpPr>
                  <p:cNvPr id="47" name="Flowchart: Process 46"/>
                  <p:cNvSpPr/>
                  <p:nvPr/>
                </p:nvSpPr>
                <p:spPr>
                  <a:xfrm>
                    <a:off x="0" y="545123"/>
                    <a:ext cx="1136650" cy="550545"/>
                  </a:xfrm>
                  <a:prstGeom prst="flowChartProcess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 dirty="0">
                      <a:latin typeface="+mj-lt"/>
                    </a:endParaRPr>
                  </a:p>
                </p:txBody>
              </p:sp>
            </p:grpSp>
            <p:grpSp>
              <p:nvGrpSpPr>
                <p:cNvPr id="36" name="Group 35"/>
                <p:cNvGrpSpPr/>
                <p:nvPr/>
              </p:nvGrpSpPr>
              <p:grpSpPr>
                <a:xfrm>
                  <a:off x="1101969" y="2069123"/>
                  <a:ext cx="5116830" cy="1107440"/>
                  <a:chOff x="0" y="0"/>
                  <a:chExt cx="5117123" cy="996462"/>
                </a:xfrm>
              </p:grpSpPr>
              <p:sp>
                <p:nvSpPr>
                  <p:cNvPr id="44" name="Bevel 43"/>
                  <p:cNvSpPr/>
                  <p:nvPr/>
                </p:nvSpPr>
                <p:spPr>
                  <a:xfrm>
                    <a:off x="0" y="0"/>
                    <a:ext cx="5117123" cy="996462"/>
                  </a:xfrm>
                  <a:prstGeom prst="bevel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 dirty="0">
                      <a:latin typeface="+mj-lt"/>
                    </a:endParaRPr>
                  </a:p>
                </p:txBody>
              </p:sp>
              <p:sp>
                <p:nvSpPr>
                  <p:cNvPr id="45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7231" y="134816"/>
                    <a:ext cx="4853354" cy="76200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n-GB" sz="2200" dirty="0">
                        <a:effectLst/>
                        <a:latin typeface="+mj-lt"/>
                        <a:ea typeface="Calibri"/>
                        <a:cs typeface="Times New Roman"/>
                      </a:rPr>
                      <a:t>Annual assessment</a:t>
                    </a:r>
                    <a:endParaRPr lang="en-GB" sz="1100" dirty="0">
                      <a:effectLst/>
                      <a:latin typeface="+mj-lt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n-GB" sz="1100" dirty="0">
                        <a:effectLst/>
                        <a:latin typeface="+mj-lt"/>
                        <a:ea typeface="Calibri"/>
                        <a:cs typeface="Times New Roman"/>
                      </a:rPr>
                      <a:t>(Stocktaking and reporting)</a:t>
                    </a:r>
                  </a:p>
                </p:txBody>
              </p:sp>
            </p:grpSp>
            <p:grpSp>
              <p:nvGrpSpPr>
                <p:cNvPr id="37" name="Group 36"/>
                <p:cNvGrpSpPr/>
                <p:nvPr/>
              </p:nvGrpSpPr>
              <p:grpSpPr>
                <a:xfrm>
                  <a:off x="1031630" y="0"/>
                  <a:ext cx="5116830" cy="1107440"/>
                  <a:chOff x="0" y="0"/>
                  <a:chExt cx="5116830" cy="1107440"/>
                </a:xfrm>
              </p:grpSpPr>
              <p:sp>
                <p:nvSpPr>
                  <p:cNvPr id="42" name="Bevel 41"/>
                  <p:cNvSpPr/>
                  <p:nvPr/>
                </p:nvSpPr>
                <p:spPr>
                  <a:xfrm>
                    <a:off x="0" y="0"/>
                    <a:ext cx="5116830" cy="1107440"/>
                  </a:xfrm>
                  <a:prstGeom prst="bevel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 dirty="0">
                      <a:latin typeface="+mj-lt"/>
                    </a:endParaRPr>
                  </a:p>
                </p:txBody>
              </p:sp>
              <p:sp>
                <p:nvSpPr>
                  <p:cNvPr id="43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6539" y="140677"/>
                    <a:ext cx="4853076" cy="84686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n-GB" sz="2200" dirty="0">
                        <a:effectLst/>
                        <a:latin typeface="+mj-lt"/>
                        <a:ea typeface="Calibri"/>
                        <a:cs typeface="Times New Roman"/>
                      </a:rPr>
                      <a:t>Ongoing monitoring</a:t>
                    </a:r>
                    <a:endParaRPr lang="en-GB" sz="1100" dirty="0">
                      <a:effectLst/>
                      <a:latin typeface="+mj-lt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n-GB" sz="1100" dirty="0">
                        <a:effectLst/>
                        <a:latin typeface="+mj-lt"/>
                        <a:ea typeface="Calibri"/>
                        <a:cs typeface="Times New Roman"/>
                      </a:rPr>
                      <a:t>(Supervision, meetings, scoreboards, KPIs, IT tools, …)</a:t>
                    </a:r>
                  </a:p>
                </p:txBody>
              </p:sp>
            </p:grpSp>
            <p:grpSp>
              <p:nvGrpSpPr>
                <p:cNvPr id="38" name="Group 37"/>
                <p:cNvGrpSpPr/>
                <p:nvPr/>
              </p:nvGrpSpPr>
              <p:grpSpPr>
                <a:xfrm>
                  <a:off x="0" y="908538"/>
                  <a:ext cx="1136650" cy="1576705"/>
                  <a:chOff x="0" y="0"/>
                  <a:chExt cx="1136650" cy="1576705"/>
                </a:xfrm>
              </p:grpSpPr>
              <p:sp>
                <p:nvSpPr>
                  <p:cNvPr id="39" name="Curved Right Arrow 38"/>
                  <p:cNvSpPr/>
                  <p:nvPr/>
                </p:nvSpPr>
                <p:spPr>
                  <a:xfrm>
                    <a:off x="322384" y="0"/>
                    <a:ext cx="603739" cy="1576705"/>
                  </a:xfrm>
                  <a:prstGeom prst="curvedRightArrow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 dirty="0">
                      <a:latin typeface="+mj-lt"/>
                    </a:endParaRPr>
                  </a:p>
                </p:txBody>
              </p:sp>
              <p:sp>
                <p:nvSpPr>
                  <p:cNvPr id="40" name="Flowchart: Process 39"/>
                  <p:cNvSpPr/>
                  <p:nvPr/>
                </p:nvSpPr>
                <p:spPr>
                  <a:xfrm>
                    <a:off x="0" y="410308"/>
                    <a:ext cx="1136650" cy="550545"/>
                  </a:xfrm>
                  <a:prstGeom prst="flowChartProcess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 dirty="0">
                      <a:latin typeface="+mj-lt"/>
                    </a:endParaRPr>
                  </a:p>
                </p:txBody>
              </p:sp>
              <p:sp>
                <p:nvSpPr>
                  <p:cNvPr id="41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446" y="468923"/>
                    <a:ext cx="1072515" cy="44958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fr-FR" sz="1100" dirty="0">
                        <a:effectLst/>
                        <a:latin typeface="+mj-lt"/>
                        <a:ea typeface="Calibri"/>
                        <a:cs typeface="Times New Roman"/>
                      </a:rPr>
                      <a:t>Strengths /</a:t>
                    </a:r>
                    <a:br>
                      <a:rPr lang="fr-FR" sz="1100" dirty="0">
                        <a:effectLst/>
                        <a:latin typeface="+mj-lt"/>
                        <a:ea typeface="Calibri"/>
                        <a:cs typeface="Times New Roman"/>
                      </a:rPr>
                    </a:br>
                    <a:r>
                      <a:rPr lang="fr-FR" sz="1100" dirty="0">
                        <a:effectLst/>
                        <a:latin typeface="+mj-lt"/>
                        <a:ea typeface="Calibri"/>
                        <a:cs typeface="Times New Roman"/>
                      </a:rPr>
                      <a:t>Deficiencies</a:t>
                    </a:r>
                    <a:endParaRPr lang="en-GB" sz="1100" dirty="0">
                      <a:effectLst/>
                      <a:latin typeface="+mj-lt"/>
                      <a:ea typeface="Calibri"/>
                      <a:cs typeface="Times New Roman"/>
                    </a:endParaRPr>
                  </a:p>
                </p:txBody>
              </p:sp>
            </p:grpSp>
          </p:grpSp>
          <p:sp>
            <p:nvSpPr>
              <p:cNvPr id="34" name="Text Box 2"/>
              <p:cNvSpPr txBox="1">
                <a:spLocks noChangeArrowheads="1"/>
              </p:cNvSpPr>
              <p:nvPr/>
            </p:nvSpPr>
            <p:spPr bwMode="auto">
              <a:xfrm>
                <a:off x="6248400" y="1377462"/>
                <a:ext cx="996315" cy="4495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BE" sz="400" dirty="0">
                    <a:effectLst/>
                    <a:latin typeface="+mj-lt"/>
                    <a:ea typeface="Calibri"/>
                    <a:cs typeface="Times New Roman"/>
                  </a:rPr>
                  <a:t/>
                </a:r>
                <a:br>
                  <a:rPr lang="fr-BE" sz="400" dirty="0">
                    <a:effectLst/>
                    <a:latin typeface="+mj-lt"/>
                    <a:ea typeface="Calibri"/>
                    <a:cs typeface="Times New Roman"/>
                  </a:rPr>
                </a:br>
                <a:r>
                  <a:rPr lang="fr-BE" sz="1100" dirty="0">
                    <a:effectLst/>
                    <a:latin typeface="+mj-lt"/>
                    <a:ea typeface="Calibri"/>
                    <a:cs typeface="Times New Roman"/>
                  </a:rPr>
                  <a:t>Actions</a:t>
                </a:r>
                <a:endParaRPr lang="en-GB" sz="1100" dirty="0">
                  <a:effectLst/>
                  <a:latin typeface="+mj-lt"/>
                  <a:ea typeface="Calibri"/>
                  <a:cs typeface="Times New Roman"/>
                </a:endParaRPr>
              </a:p>
            </p:txBody>
          </p:sp>
        </p:grp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577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96752"/>
            <a:ext cx="8856984" cy="1079723"/>
          </a:xfrm>
        </p:spPr>
        <p:txBody>
          <a:bodyPr/>
          <a:lstStyle/>
          <a:p>
            <a:r>
              <a:rPr lang="fr-BE" sz="2800" dirty="0"/>
              <a:t/>
            </a:r>
            <a:br>
              <a:rPr lang="fr-BE" sz="2800" dirty="0"/>
            </a:br>
            <a:r>
              <a:rPr lang="fr-BE" sz="2800" dirty="0"/>
              <a:t/>
            </a:r>
            <a:br>
              <a:rPr lang="fr-BE" sz="2800" dirty="0"/>
            </a:br>
            <a:r>
              <a:rPr lang="fr-BE" sz="2800" dirty="0"/>
              <a:t>COVID and the Internal Control Components</a:t>
            </a:r>
            <a:br>
              <a:rPr lang="fr-BE" sz="2800" dirty="0"/>
            </a:br>
            <a:r>
              <a:rPr lang="fr-BE" sz="2800" dirty="0"/>
              <a:t/>
            </a:r>
            <a:br>
              <a:rPr lang="fr-BE" sz="2800" dirty="0"/>
            </a:br>
            <a:endParaRPr lang="fr-B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399" y="2276475"/>
            <a:ext cx="8229600" cy="4913313"/>
          </a:xfrm>
        </p:spPr>
        <p:txBody>
          <a:bodyPr/>
          <a:lstStyle/>
          <a:p>
            <a:pPr marL="514350" indent="-514350">
              <a:buClrTx/>
              <a:buFont typeface="+mj-lt"/>
              <a:buAutoNum type="romanUcPeriod"/>
            </a:pPr>
            <a:r>
              <a:rPr lang="en-GB" sz="2800" b="1" i="0" dirty="0"/>
              <a:t>Control Environment</a:t>
            </a:r>
          </a:p>
          <a:p>
            <a:pPr marL="514350" indent="-514350">
              <a:buClrTx/>
              <a:buFont typeface="+mj-lt"/>
              <a:buAutoNum type="romanUcPeriod"/>
            </a:pPr>
            <a:endParaRPr lang="en-GB" b="1" i="0" dirty="0"/>
          </a:p>
          <a:p>
            <a:pPr marL="342900" lvl="1" indent="-342900">
              <a:buClrTx/>
            </a:pPr>
            <a:r>
              <a:rPr lang="en-GB" dirty="0">
                <a:ea typeface="+mn-ea"/>
                <a:cs typeface="+mn-cs"/>
              </a:rPr>
              <a:t>Staff capacity (availability and wellbeing)</a:t>
            </a:r>
          </a:p>
          <a:p>
            <a:pPr marL="0" indent="0">
              <a:buClrTx/>
              <a:buNone/>
            </a:pPr>
            <a:r>
              <a:rPr lang="en-GB" sz="2000" i="0" dirty="0"/>
              <a:t>Response:</a:t>
            </a:r>
          </a:p>
          <a:p>
            <a:pPr>
              <a:buClrTx/>
            </a:pPr>
            <a:r>
              <a:rPr lang="en-GB" sz="2000" i="0" dirty="0"/>
              <a:t>Internal redeployment </a:t>
            </a:r>
          </a:p>
          <a:p>
            <a:pPr>
              <a:buClrTx/>
            </a:pPr>
            <a:r>
              <a:rPr lang="en-GB" sz="2000" i="0" dirty="0"/>
              <a:t>Improve teleworking arrangements</a:t>
            </a:r>
          </a:p>
          <a:p>
            <a:pPr>
              <a:buClrTx/>
            </a:pPr>
            <a:r>
              <a:rPr lang="en-GB" sz="2000" i="0" dirty="0"/>
              <a:t>Medical protocol</a:t>
            </a:r>
          </a:p>
          <a:p>
            <a:pPr>
              <a:buClrTx/>
            </a:pPr>
            <a:r>
              <a:rPr lang="en-GB" sz="2000" i="0" dirty="0"/>
              <a:t>Business Continuity Plan (including list of critical staff)</a:t>
            </a:r>
          </a:p>
          <a:p>
            <a:pPr>
              <a:buClrTx/>
            </a:pPr>
            <a:r>
              <a:rPr lang="en-GB" sz="2000" i="0" dirty="0"/>
              <a:t>Vademecum for managers</a:t>
            </a:r>
          </a:p>
          <a:p>
            <a:pPr marL="0" indent="0">
              <a:buClrTx/>
              <a:buNone/>
            </a:pP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E723CAE-26B0-4D15-B6B3-5F95A381C2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501532"/>
              </p:ext>
            </p:extLst>
          </p:nvPr>
        </p:nvGraphicFramePr>
        <p:xfrm>
          <a:off x="7380312" y="980728"/>
          <a:ext cx="1656184" cy="1509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1088574033"/>
                    </a:ext>
                  </a:extLst>
                </a:gridCol>
              </a:tblGrid>
              <a:tr h="202992">
                <a:tc>
                  <a:txBody>
                    <a:bodyPr/>
                    <a:lstStyle/>
                    <a:p>
                      <a:r>
                        <a:rPr lang="en-US" sz="700" dirty="0"/>
                        <a:t>Components</a:t>
                      </a:r>
                    </a:p>
                  </a:txBody>
                  <a:tcPr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438513"/>
                  </a:ext>
                </a:extLst>
              </a:tr>
              <a:tr h="295647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en-GB" sz="700" b="1" dirty="0"/>
                        <a:t>Control Environment</a:t>
                      </a:r>
                      <a:endParaRPr lang="en-US" sz="7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774177"/>
                  </a:ext>
                </a:extLst>
              </a:tr>
              <a:tr h="243760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2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Risk Assessment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500904"/>
                  </a:ext>
                </a:extLst>
              </a:tr>
              <a:tr h="200276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3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302092"/>
                  </a:ext>
                </a:extLst>
              </a:tr>
              <a:tr h="340525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4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Information and Communication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481981"/>
                  </a:ext>
                </a:extLst>
              </a:tr>
              <a:tr h="200276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5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Monitoring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708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626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II. Risk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en-GB" sz="2000" i="0" dirty="0"/>
              <a:t>Ad hoc Risk Assessment on COVID in July 2020 in terms of compliance and performance</a:t>
            </a:r>
          </a:p>
          <a:p>
            <a:pPr>
              <a:buClrTx/>
            </a:pPr>
            <a:endParaRPr lang="en-GB" sz="2000" i="0" dirty="0"/>
          </a:p>
          <a:p>
            <a:pPr>
              <a:buClrTx/>
            </a:pPr>
            <a:r>
              <a:rPr lang="en-GB" sz="2000" i="0" dirty="0"/>
              <a:t>Specific consideration on COVID issues in the annual Risk Exercise in December 2020</a:t>
            </a:r>
          </a:p>
          <a:p>
            <a:pPr>
              <a:buClrTx/>
            </a:pPr>
            <a:endParaRPr lang="en-GB" sz="2000" i="0" dirty="0"/>
          </a:p>
          <a:p>
            <a:pPr>
              <a:buClrTx/>
            </a:pPr>
            <a:r>
              <a:rPr lang="en-GB" sz="2000" i="0" dirty="0"/>
              <a:t>Special consideration to risk of fraud linked to the abuse of the emergency situation which increases the risk of conflicts of interest and corruption.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9766AE3-F1B2-4359-A721-982906E833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171821"/>
              </p:ext>
            </p:extLst>
          </p:nvPr>
        </p:nvGraphicFramePr>
        <p:xfrm>
          <a:off x="7380312" y="980728"/>
          <a:ext cx="1656184" cy="1509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1088574033"/>
                    </a:ext>
                  </a:extLst>
                </a:gridCol>
              </a:tblGrid>
              <a:tr h="202992">
                <a:tc>
                  <a:txBody>
                    <a:bodyPr/>
                    <a:lstStyle/>
                    <a:p>
                      <a:r>
                        <a:rPr lang="en-US" sz="700" dirty="0"/>
                        <a:t>Components</a:t>
                      </a:r>
                    </a:p>
                  </a:txBody>
                  <a:tcPr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438513"/>
                  </a:ext>
                </a:extLst>
              </a:tr>
              <a:tr h="295647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en-GB" sz="700" b="0" dirty="0"/>
                        <a:t>Control Environment</a:t>
                      </a:r>
                      <a:endParaRPr lang="en-US" sz="7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774177"/>
                  </a:ext>
                </a:extLst>
              </a:tr>
              <a:tr h="243760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2"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Risk Assessment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500904"/>
                  </a:ext>
                </a:extLst>
              </a:tr>
              <a:tr h="200276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3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302092"/>
                  </a:ext>
                </a:extLst>
              </a:tr>
              <a:tr h="340525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4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Information and Communication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481981"/>
                  </a:ext>
                </a:extLst>
              </a:tr>
              <a:tr h="200276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5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Monitoring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708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16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936625"/>
          </a:xfrm>
        </p:spPr>
        <p:txBody>
          <a:bodyPr/>
          <a:lstStyle/>
          <a:p>
            <a:r>
              <a:rPr lang="en-GB" dirty="0"/>
              <a:t>III. Control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5325"/>
            <a:ext cx="8229600" cy="3888011"/>
          </a:xfrm>
        </p:spPr>
        <p:txBody>
          <a:bodyPr/>
          <a:lstStyle/>
          <a:p>
            <a:pPr marL="342900" lvl="1" indent="-342900">
              <a:buClrTx/>
            </a:pPr>
            <a:r>
              <a:rPr lang="en-GB" dirty="0">
                <a:ea typeface="+mn-ea"/>
                <a:cs typeface="+mn-cs"/>
              </a:rPr>
              <a:t>Delays in the Implementation of policies and programmes</a:t>
            </a:r>
          </a:p>
          <a:p>
            <a:pPr marL="400050" lvl="1" indent="0">
              <a:buClrTx/>
              <a:buNone/>
            </a:pPr>
            <a:r>
              <a:rPr lang="en-GB" i="1" dirty="0"/>
              <a:t>Response</a:t>
            </a:r>
            <a:r>
              <a:rPr lang="en-GB" b="0" dirty="0" smtClean="0"/>
              <a:t>: Flexible </a:t>
            </a:r>
            <a:r>
              <a:rPr lang="en-GB" b="0" dirty="0"/>
              <a:t>contracting and payment procedures. Extension of deadlines for ongoing award procedures.</a:t>
            </a:r>
          </a:p>
          <a:p>
            <a:pPr marL="342900" lvl="1" indent="-342900">
              <a:buClrTx/>
            </a:pPr>
            <a:r>
              <a:rPr lang="en-GB" dirty="0">
                <a:ea typeface="+mn-ea"/>
                <a:cs typeface="+mn-cs"/>
              </a:rPr>
              <a:t>Delays of ex-ante and ex-post </a:t>
            </a:r>
            <a:r>
              <a:rPr lang="en-GB" dirty="0" smtClean="0">
                <a:ea typeface="+mn-ea"/>
                <a:cs typeface="+mn-cs"/>
              </a:rPr>
              <a:t>controls</a:t>
            </a:r>
          </a:p>
          <a:p>
            <a:pPr marL="400050" lvl="1" indent="0">
              <a:buClrTx/>
              <a:buNone/>
            </a:pPr>
            <a:r>
              <a:rPr lang="en-GB" i="1" dirty="0" smtClean="0"/>
              <a:t>Response</a:t>
            </a:r>
            <a:r>
              <a:rPr lang="en-GB" b="0" dirty="0" smtClean="0"/>
              <a:t>: </a:t>
            </a:r>
            <a:r>
              <a:rPr lang="en-GB" sz="2000" b="0" i="0" dirty="0" smtClean="0"/>
              <a:t>Simplified </a:t>
            </a:r>
            <a:r>
              <a:rPr lang="en-GB" sz="2000" b="0" i="0" dirty="0"/>
              <a:t>financial </a:t>
            </a:r>
            <a:r>
              <a:rPr lang="en-GB" sz="2000" b="0" i="0" dirty="0" smtClean="0"/>
              <a:t>procedures,</a:t>
            </a:r>
            <a:endParaRPr lang="en-GB" sz="2000" b="0" i="0" dirty="0"/>
          </a:p>
          <a:p>
            <a:r>
              <a:rPr lang="en-GB" sz="2000" i="0" dirty="0"/>
              <a:t>Remote audits and additional guidance for the audit authorities in MSs, candidate countries  and third countries</a:t>
            </a:r>
          </a:p>
          <a:p>
            <a:pPr marL="342900" lvl="1" indent="-342900">
              <a:buClrTx/>
            </a:pPr>
            <a:r>
              <a:rPr lang="en-GB" dirty="0">
                <a:ea typeface="+mn-ea"/>
                <a:cs typeface="+mn-cs"/>
              </a:rPr>
              <a:t>Emergency Support Instrument for COVID-19</a:t>
            </a:r>
          </a:p>
          <a:p>
            <a:pPr marL="342900" lvl="1" indent="-342900">
              <a:buClrTx/>
            </a:pPr>
            <a:r>
              <a:rPr lang="en-GB" dirty="0" smtClean="0">
                <a:ea typeface="+mn-ea"/>
                <a:cs typeface="+mn-cs"/>
              </a:rPr>
              <a:t>Recovery </a:t>
            </a:r>
            <a:r>
              <a:rPr lang="en-GB" dirty="0">
                <a:ea typeface="+mn-ea"/>
                <a:cs typeface="+mn-cs"/>
              </a:rPr>
              <a:t>and Resilience </a:t>
            </a:r>
            <a:r>
              <a:rPr lang="en-GB" dirty="0" smtClean="0">
                <a:ea typeface="+mn-ea"/>
                <a:cs typeface="+mn-cs"/>
              </a:rPr>
              <a:t>Facility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620BE8A-73CF-4F8D-83A1-4FF8E52E05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593432"/>
              </p:ext>
            </p:extLst>
          </p:nvPr>
        </p:nvGraphicFramePr>
        <p:xfrm>
          <a:off x="7380312" y="980728"/>
          <a:ext cx="1656184" cy="1509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1088574033"/>
                    </a:ext>
                  </a:extLst>
                </a:gridCol>
              </a:tblGrid>
              <a:tr h="202992">
                <a:tc>
                  <a:txBody>
                    <a:bodyPr/>
                    <a:lstStyle/>
                    <a:p>
                      <a:r>
                        <a:rPr lang="en-US" sz="700" dirty="0"/>
                        <a:t>Components</a:t>
                      </a:r>
                    </a:p>
                  </a:txBody>
                  <a:tcPr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438513"/>
                  </a:ext>
                </a:extLst>
              </a:tr>
              <a:tr h="295647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en-GB" sz="700" b="0" dirty="0"/>
                        <a:t>Control Environment</a:t>
                      </a:r>
                      <a:endParaRPr lang="en-US" sz="7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774177"/>
                  </a:ext>
                </a:extLst>
              </a:tr>
              <a:tr h="243760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2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Risk Assessment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500904"/>
                  </a:ext>
                </a:extLst>
              </a:tr>
              <a:tr h="200276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3"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302092"/>
                  </a:ext>
                </a:extLst>
              </a:tr>
              <a:tr h="340525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4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Information and Communication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481981"/>
                  </a:ext>
                </a:extLst>
              </a:tr>
              <a:tr h="200276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5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Monitoring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708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21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IV. Information &amp; </a:t>
            </a:r>
            <a:br>
              <a:rPr lang="en-GB" dirty="0"/>
            </a:br>
            <a:r>
              <a:rPr lang="en-GB" dirty="0"/>
              <a:t>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2492398"/>
            <a:ext cx="8291512" cy="3744914"/>
          </a:xfrm>
        </p:spPr>
        <p:txBody>
          <a:bodyPr/>
          <a:lstStyle/>
          <a:p>
            <a:pPr>
              <a:buClrTx/>
            </a:pPr>
            <a:r>
              <a:rPr lang="en-GB" sz="2000" i="0" dirty="0" smtClean="0"/>
              <a:t>Comprehensive </a:t>
            </a:r>
            <a:r>
              <a:rPr lang="en-GB" sz="2000" i="0" dirty="0"/>
              <a:t>internal </a:t>
            </a:r>
            <a:r>
              <a:rPr lang="en-GB" sz="2000" i="0" dirty="0" smtClean="0"/>
              <a:t>and external communication actions</a:t>
            </a:r>
            <a:endParaRPr lang="en-GB" sz="2000" i="0" dirty="0"/>
          </a:p>
          <a:p>
            <a:pPr>
              <a:buClrTx/>
            </a:pPr>
            <a:endParaRPr lang="en-GB" sz="2000" i="0" dirty="0"/>
          </a:p>
          <a:p>
            <a:pPr>
              <a:buClrTx/>
            </a:pPr>
            <a:r>
              <a:rPr lang="en-GB" sz="2000" i="0" dirty="0"/>
              <a:t>Specific website on Covid-19 in the intracomm (News &amp; helpdesk</a:t>
            </a:r>
            <a:r>
              <a:rPr lang="en-GB" sz="2000" i="0" dirty="0" smtClean="0"/>
              <a:t>) and internet (</a:t>
            </a:r>
            <a:r>
              <a:rPr lang="en-GB" sz="2000" i="0" dirty="0"/>
              <a:t>C</a:t>
            </a:r>
            <a:r>
              <a:rPr lang="en-GB" sz="2000" i="0" dirty="0" smtClean="0"/>
              <a:t>oronavirus response)</a:t>
            </a:r>
            <a:endParaRPr lang="en-GB" sz="2000" i="0" dirty="0"/>
          </a:p>
          <a:p>
            <a:pPr>
              <a:buClrTx/>
            </a:pPr>
            <a:endParaRPr lang="en-GB" sz="2000" i="0" dirty="0"/>
          </a:p>
          <a:p>
            <a:pPr>
              <a:buClrTx/>
            </a:pPr>
            <a:r>
              <a:rPr lang="en-GB" sz="2000" i="0" dirty="0"/>
              <a:t>Specific information and communication activities at DG level</a:t>
            </a:r>
          </a:p>
          <a:p>
            <a:pPr>
              <a:buClrTx/>
            </a:pPr>
            <a:endParaRPr lang="en-GB" sz="2000" i="0" dirty="0"/>
          </a:p>
          <a:p>
            <a:pPr>
              <a:buClrTx/>
            </a:pPr>
            <a:r>
              <a:rPr lang="en-GB" sz="2000" i="0" dirty="0"/>
              <a:t>Vademecum for managers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3CC3CF5-E03B-415F-A9EE-CD62506080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773080"/>
              </p:ext>
            </p:extLst>
          </p:nvPr>
        </p:nvGraphicFramePr>
        <p:xfrm>
          <a:off x="7380312" y="980728"/>
          <a:ext cx="1656184" cy="1509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1088574033"/>
                    </a:ext>
                  </a:extLst>
                </a:gridCol>
              </a:tblGrid>
              <a:tr h="202992">
                <a:tc>
                  <a:txBody>
                    <a:bodyPr/>
                    <a:lstStyle/>
                    <a:p>
                      <a:r>
                        <a:rPr lang="en-US" sz="700" dirty="0"/>
                        <a:t>Components</a:t>
                      </a:r>
                    </a:p>
                  </a:txBody>
                  <a:tcPr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438513"/>
                  </a:ext>
                </a:extLst>
              </a:tr>
              <a:tr h="295647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en-GB" sz="700" b="0" dirty="0"/>
                        <a:t>Control Environment</a:t>
                      </a:r>
                      <a:endParaRPr lang="en-US" sz="7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774177"/>
                  </a:ext>
                </a:extLst>
              </a:tr>
              <a:tr h="243760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2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Risk Assessment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500904"/>
                  </a:ext>
                </a:extLst>
              </a:tr>
              <a:tr h="200276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3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302092"/>
                  </a:ext>
                </a:extLst>
              </a:tr>
              <a:tr h="340525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4"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Information and Communication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481981"/>
                  </a:ext>
                </a:extLst>
              </a:tr>
              <a:tr h="200276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5"/>
                        <a:tabLst/>
                        <a:defRPr/>
                      </a:pPr>
                      <a:r>
                        <a:rPr lang="en-US" sz="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Monitoring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708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14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19010</TotalTime>
  <Words>917</Words>
  <Application>Microsoft Office PowerPoint</Application>
  <PresentationFormat>On-screen Show (4:3)</PresentationFormat>
  <Paragraphs>208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ＭＳ Ｐゴシック</vt:lpstr>
      <vt:lpstr>ＭＳ Ｐゴシック</vt:lpstr>
      <vt:lpstr>Arial</vt:lpstr>
      <vt:lpstr>Calibri</vt:lpstr>
      <vt:lpstr>EC Square Sans Cond Pro</vt:lpstr>
      <vt:lpstr>Times New Roman</vt:lpstr>
      <vt:lpstr>Verdana</vt:lpstr>
      <vt:lpstr>3_Slide_Master</vt:lpstr>
      <vt:lpstr>    “European Commission - Internal Control Response in the Context of the Pandemic”     PEMPAL Internal Audit Community of Practice (IACOP)    Brussels, 25th February 2021    </vt:lpstr>
      <vt:lpstr>PowerPoint Presentation</vt:lpstr>
      <vt:lpstr>PowerPoint Presentation</vt:lpstr>
      <vt:lpstr>EC Internal Control Framework</vt:lpstr>
      <vt:lpstr>Internal Control Monitoring Cycle</vt:lpstr>
      <vt:lpstr>  COVID and the Internal Control Components  </vt:lpstr>
      <vt:lpstr>II. Risk Assessment</vt:lpstr>
      <vt:lpstr>III. Control Activities</vt:lpstr>
      <vt:lpstr>IV. Information &amp;  Communication</vt:lpstr>
      <vt:lpstr>V. Monitoring Activities</vt:lpstr>
      <vt:lpstr>Emergency Support Instrument for COVID-19</vt:lpstr>
      <vt:lpstr>Recovery and Resilience Facility (1/2)</vt:lpstr>
      <vt:lpstr>Recovery and Resilience Facility (2/2)</vt:lpstr>
      <vt:lpstr>Basic info on approval of plans &amp; payments</vt:lpstr>
      <vt:lpstr>Governance</vt:lpstr>
      <vt:lpstr>Questions?</vt:lpstr>
    </vt:vector>
  </TitlesOfParts>
  <Manager>Catherine.Heldmaier-Regnier@ec.europa.eu</Manager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ICF Full presentation</dc:title>
  <dc:creator>Emilio.CAMBA-BARBOLLA@ec.europa.eu</dc:creator>
  <cp:lastModifiedBy>CAMBA BARBOLLA Emilio (BUDG)</cp:lastModifiedBy>
  <cp:revision>907</cp:revision>
  <cp:lastPrinted>2017-09-07T08:49:03Z</cp:lastPrinted>
  <dcterms:created xsi:type="dcterms:W3CDTF">2011-10-28T10:25:18Z</dcterms:created>
  <dcterms:modified xsi:type="dcterms:W3CDTF">2021-02-16T23:47:00Z</dcterms:modified>
</cp:coreProperties>
</file>