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48" r:id="rId1"/>
  </p:sldMasterIdLst>
  <p:notesMasterIdLst>
    <p:notesMasterId r:id="rId18"/>
  </p:notesMasterIdLst>
  <p:handoutMasterIdLst>
    <p:handoutMasterId r:id="rId19"/>
  </p:handoutMasterIdLst>
  <p:sldIdLst>
    <p:sldId id="573" r:id="rId2"/>
    <p:sldId id="657" r:id="rId3"/>
    <p:sldId id="675" r:id="rId4"/>
    <p:sldId id="634" r:id="rId5"/>
    <p:sldId id="628" r:id="rId6"/>
    <p:sldId id="662" r:id="rId7"/>
    <p:sldId id="665" r:id="rId8"/>
    <p:sldId id="666" r:id="rId9"/>
    <p:sldId id="667" r:id="rId10"/>
    <p:sldId id="669" r:id="rId11"/>
    <p:sldId id="676" r:id="rId12"/>
    <p:sldId id="668" r:id="rId13"/>
    <p:sldId id="672" r:id="rId14"/>
    <p:sldId id="673" r:id="rId15"/>
    <p:sldId id="674" r:id="rId16"/>
    <p:sldId id="670" r:id="rId17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8EF"/>
    <a:srgbClr val="59B4BB"/>
    <a:srgbClr val="88C9CE"/>
    <a:srgbClr val="BBE0E3"/>
    <a:srgbClr val="99EFD8"/>
    <a:srgbClr val="0F5494"/>
    <a:srgbClr val="808080"/>
    <a:srgbClr val="82BDF2"/>
    <a:srgbClr val="2D5EC1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4" autoAdjust="0"/>
    <p:restoredTop sz="86400" autoAdjust="0"/>
  </p:normalViewPr>
  <p:slideViewPr>
    <p:cSldViewPr>
      <p:cViewPr varScale="1">
        <p:scale>
          <a:sx n="56" d="100"/>
          <a:sy n="56" d="100"/>
        </p:scale>
        <p:origin x="12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101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5BE096-136C-4584-AD65-4B08F3721D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8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733" y="4680591"/>
            <a:ext cx="5376834" cy="443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F63214-0DC4-42EB-9836-7A08E366AA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294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34993" indent="-28268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30757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83060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35363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487665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39968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392272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44574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17D6947-C458-4B0C-A615-667F382F5DAF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GB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xfrm>
            <a:off x="263525" y="4679950"/>
            <a:ext cx="6191250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dirty="0">
              <a:solidFill>
                <a:srgbClr val="359AC2"/>
              </a:solidFill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C51CFA5-2431-4960-A6F1-980E03A2B4FE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altLang="en-US" sz="12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63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0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32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2A38C0-6758-47E9-802A-A46ADFC0F5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4B3-4E83-4A29-96C9-34A860E13A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0BDE-5392-4DE1-8E35-D256F04B2E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77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5ED-7964-4FC4-BDFB-0DA286CFB3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5" tIns="45700" rIns="91395" bIns="45700" anchor="ctr"/>
          <a:lstStyle/>
          <a:p>
            <a:pPr algn="ctr" defTabSz="456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5" y="2387600"/>
            <a:ext cx="8229600" cy="3633788"/>
          </a:xfrm>
        </p:spPr>
        <p:txBody>
          <a:bodyPr/>
          <a:lstStyle>
            <a:lvl1pPr marL="342725" indent="-342725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C43-09B5-4536-BF45-78F670CC42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90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0448-BB03-4FE5-B43A-045FDE6E8D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5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F10-C569-4FD7-8A87-E0DB75806F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6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2FA8-C932-4F4D-8E49-97B3372F5B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7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F7DF-FDF9-4FE2-8359-A103E5E134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B563-3A29-4B0B-847F-C5467C6280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7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CFF-E9A9-49D6-9E37-6658602DCF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26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E628-5C42-4D75-A981-F8B70E75EA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4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B761-1EEB-447E-997C-C48CC29618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ACC8-30C9-40B8-9584-192811E62F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7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  <p:sldLayoutId id="2147487766" r:id="rId12"/>
    <p:sldLayoutId id="2147487768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528" y="1988840"/>
            <a:ext cx="8280920" cy="3816424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</a:pPr>
            <a:r>
              <a:rPr lang="en-GB" altLang="en-US" sz="2000" dirty="0">
                <a:solidFill>
                  <a:schemeClr val="accent3"/>
                </a:solidFill>
              </a:rPr>
              <a:t/>
            </a:r>
            <a:br>
              <a:rPr lang="en-GB" altLang="en-US" sz="20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en-US" altLang="en-US" sz="2800" i="1" dirty="0">
                <a:solidFill>
                  <a:schemeClr val="accent3"/>
                </a:solidFill>
              </a:rPr>
              <a:t>“European Commission - Internal Control Response in the Context of the Pandemic” </a:t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US" altLang="en-US" sz="2800" i="1" dirty="0">
                <a:solidFill>
                  <a:schemeClr val="accent3"/>
                </a:solidFill>
              </a:rPr>
              <a:t/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US" altLang="en-US" sz="2800" i="1" dirty="0">
                <a:solidFill>
                  <a:schemeClr val="accent3"/>
                </a:solidFill>
              </a:rPr>
              <a:t/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GB" altLang="en-US" sz="2000" i="1" dirty="0">
                <a:solidFill>
                  <a:schemeClr val="accent3"/>
                </a:solidFill>
              </a:rPr>
              <a:t/>
            </a:r>
            <a:br>
              <a:rPr lang="en-GB" altLang="en-US" sz="2000" i="1" dirty="0">
                <a:solidFill>
                  <a:schemeClr val="accent3"/>
                </a:solidFill>
              </a:rPr>
            </a:br>
            <a:r>
              <a:rPr lang="en-GB" sz="2400" i="1" dirty="0">
                <a:solidFill>
                  <a:schemeClr val="accent3"/>
                </a:solidFill>
              </a:rPr>
              <a:t>PEMPAL Internal Audit Community of Practice (IACOP)</a:t>
            </a: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>Brussels, </a:t>
            </a:r>
            <a:r>
              <a:rPr lang="en-GB" altLang="en-US" sz="2400" i="1" dirty="0" smtClean="0">
                <a:solidFill>
                  <a:schemeClr val="accent3"/>
                </a:solidFill>
              </a:rPr>
              <a:t>25</a:t>
            </a:r>
            <a:r>
              <a:rPr lang="en-GB" altLang="en-US" sz="2400" i="1" baseline="30000" dirty="0" smtClean="0">
                <a:solidFill>
                  <a:schemeClr val="accent3"/>
                </a:solidFill>
              </a:rPr>
              <a:t>th</a:t>
            </a:r>
            <a:r>
              <a:rPr lang="en-GB" altLang="en-US" sz="2400" i="1" dirty="0" smtClean="0">
                <a:solidFill>
                  <a:schemeClr val="accent3"/>
                </a:solidFill>
              </a:rPr>
              <a:t> </a:t>
            </a:r>
            <a:r>
              <a:rPr lang="en-GB" altLang="en-US" sz="2400" i="1" dirty="0">
                <a:solidFill>
                  <a:schemeClr val="accent3"/>
                </a:solidFill>
              </a:rPr>
              <a:t>February 2021</a:t>
            </a:r>
            <a:r>
              <a:rPr lang="en-GB" altLang="en-US" sz="2400" i="1" dirty="0">
                <a:solidFill>
                  <a:schemeClr val="accent3"/>
                </a:solidFill>
                <a:cs typeface="Times New Roman" pitchFamily="18" charset="0"/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  <a:cs typeface="Times New Roman" pitchFamily="18" charset="0"/>
              </a:rPr>
            </a:br>
            <a:r>
              <a:rPr lang="en-GB" altLang="en-US" sz="2800" i="1" dirty="0">
                <a:solidFill>
                  <a:schemeClr val="accent3"/>
                </a:solidFill>
                <a:cs typeface="Times New Roman" pitchFamily="18" charset="0"/>
              </a:rPr>
              <a:t/>
            </a:r>
            <a:br>
              <a:rPr lang="en-GB" altLang="en-US" sz="2800" i="1" dirty="0">
                <a:solidFill>
                  <a:schemeClr val="accent3"/>
                </a:solidFill>
                <a:cs typeface="Times New Roman" pitchFamily="18" charset="0"/>
              </a:rPr>
            </a:br>
            <a:r>
              <a:rPr lang="en-GB" altLang="en-US" sz="3600" i="1" dirty="0">
                <a:solidFill>
                  <a:schemeClr val="accent3"/>
                </a:solidFill>
              </a:rPr>
              <a:t/>
            </a:r>
            <a:br>
              <a:rPr lang="en-GB" altLang="en-US" sz="3600" i="1" dirty="0">
                <a:solidFill>
                  <a:schemeClr val="accent3"/>
                </a:solidFill>
              </a:rPr>
            </a:br>
            <a:r>
              <a:rPr lang="en-GB" altLang="en-US" sz="2000" dirty="0">
                <a:solidFill>
                  <a:schemeClr val="accent3"/>
                </a:solidFill>
              </a:rPr>
              <a:t/>
            </a:r>
            <a:br>
              <a:rPr lang="en-GB" altLang="en-US" sz="2000" dirty="0">
                <a:solidFill>
                  <a:schemeClr val="accent3"/>
                </a:solidFill>
              </a:rPr>
            </a:br>
            <a:endParaRPr lang="en-GB" altLang="en-US" sz="36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V. Monitoring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sz="2000" i="0" dirty="0"/>
              <a:t>Covid-19 - Corporate cross-cutting critical risk</a:t>
            </a:r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Central Services are providing oversight and support, including through the corporate governance bodies.</a:t>
            </a:r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Services are invited to remain vigilant on Covid-related risks and monitor them in real time</a:t>
            </a:r>
          </a:p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8CD45E-C03E-4BF7-924C-5756EC413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27893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fr-BE" dirty="0" smtClean="0"/>
              <a:t>Emergency Support Instrument for COVID-19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6" y="2600597"/>
            <a:ext cx="8229600" cy="3529013"/>
          </a:xfrm>
        </p:spPr>
        <p:txBody>
          <a:bodyPr/>
          <a:lstStyle/>
          <a:p>
            <a:pPr>
              <a:buClrTx/>
            </a:pPr>
            <a:r>
              <a:rPr lang="en-US" sz="2000" i="0" dirty="0" smtClean="0"/>
              <a:t>Helps Member States </a:t>
            </a:r>
            <a:r>
              <a:rPr lang="en-US" sz="2000" i="0" dirty="0" smtClean="0"/>
              <a:t>respond to the coronavirus pandemic: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>
                <a:ea typeface="+mn-ea"/>
                <a:cs typeface="+mn-cs"/>
              </a:rPr>
              <a:t>Advance purchase </a:t>
            </a:r>
            <a:r>
              <a:rPr lang="en-US" b="0" dirty="0" smtClean="0">
                <a:ea typeface="+mn-ea"/>
                <a:cs typeface="+mn-cs"/>
              </a:rPr>
              <a:t>agreements </a:t>
            </a:r>
            <a:r>
              <a:rPr lang="en-US" b="0" dirty="0">
                <a:ea typeface="+mn-ea"/>
                <a:cs typeface="+mn-cs"/>
              </a:rPr>
              <a:t>with vaccine </a:t>
            </a:r>
            <a:r>
              <a:rPr lang="en-US" b="0" dirty="0" smtClean="0">
                <a:ea typeface="+mn-ea"/>
                <a:cs typeface="+mn-cs"/>
              </a:rPr>
              <a:t>producers (Coronavirus vaccines strategy)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 smtClean="0">
                <a:ea typeface="+mn-ea"/>
                <a:cs typeface="+mn-cs"/>
              </a:rPr>
              <a:t>Secure Treatments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 smtClean="0">
                <a:ea typeface="+mn-ea"/>
                <a:cs typeface="+mn-cs"/>
              </a:rPr>
              <a:t>Testing: </a:t>
            </a:r>
            <a:r>
              <a:rPr lang="en-US" b="0" dirty="0">
                <a:ea typeface="+mn-ea"/>
                <a:cs typeface="+mn-cs"/>
              </a:rPr>
              <a:t>Rapid antigen test and </a:t>
            </a:r>
            <a:r>
              <a:rPr lang="en-US" b="0" dirty="0" smtClean="0">
                <a:ea typeface="+mn-ea"/>
                <a:cs typeface="+mn-cs"/>
              </a:rPr>
              <a:t> Strength Testing capacity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 smtClean="0">
                <a:ea typeface="+mn-ea"/>
                <a:cs typeface="+mn-cs"/>
              </a:rPr>
              <a:t>Transport of essential goods, </a:t>
            </a:r>
            <a:r>
              <a:rPr lang="en-US" b="0" dirty="0">
                <a:ea typeface="+mn-ea"/>
                <a:cs typeface="+mn-cs"/>
              </a:rPr>
              <a:t>medical and patients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>
                <a:ea typeface="+mn-ea"/>
                <a:cs typeface="+mn-cs"/>
              </a:rPr>
              <a:t>Essential health related products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>
                <a:ea typeface="+mn-ea"/>
                <a:cs typeface="+mn-cs"/>
              </a:rPr>
              <a:t>Training of professionals in intensive care skills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0" dirty="0">
                <a:ea typeface="+mn-ea"/>
                <a:cs typeface="+mn-cs"/>
              </a:rPr>
              <a:t>Linking national contact tracing apps</a:t>
            </a:r>
            <a:endParaRPr lang="en-US" b="0" dirty="0">
              <a:ea typeface="+mn-ea"/>
              <a:cs typeface="+mn-cs"/>
            </a:endParaRPr>
          </a:p>
          <a:p>
            <a:pPr marL="342900" lvl="1" indent="-342900">
              <a:buClrTx/>
            </a:pPr>
            <a:r>
              <a:rPr lang="en-US" b="0" dirty="0" smtClean="0">
                <a:ea typeface="+mn-ea"/>
                <a:cs typeface="+mn-cs"/>
              </a:rPr>
              <a:t>Budget of €2.7 billion.</a:t>
            </a:r>
            <a:endParaRPr lang="en-US" b="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fr-BE" dirty="0"/>
              <a:t>Recovery and Resilience Facility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sz="2000" i="0" dirty="0"/>
              <a:t>Provide large scale financial support to public investments and reforms to accelerate the recovery and make Member States’ economies more resilient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lvl="1" indent="-342900">
              <a:buClrTx/>
            </a:pPr>
            <a:r>
              <a:rPr lang="en-US" b="0" dirty="0">
                <a:ea typeface="+mn-ea"/>
                <a:cs typeface="+mn-cs"/>
              </a:rPr>
              <a:t>Financed by the European Union Recovery Instrument (EURI)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8D763-34DE-4C6D-807E-02ED57417040}"/>
              </a:ext>
            </a:extLst>
          </p:cNvPr>
          <p:cNvSpPr/>
          <p:nvPr/>
        </p:nvSpPr>
        <p:spPr bwMode="auto">
          <a:xfrm>
            <a:off x="890914" y="3674470"/>
            <a:ext cx="1232814" cy="576064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GRANTS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5890DC-B2CD-402F-855E-CDE3848F6C5F}"/>
              </a:ext>
            </a:extLst>
          </p:cNvPr>
          <p:cNvSpPr/>
          <p:nvPr/>
        </p:nvSpPr>
        <p:spPr bwMode="auto">
          <a:xfrm>
            <a:off x="899592" y="4365104"/>
            <a:ext cx="1232814" cy="576064"/>
          </a:xfrm>
          <a:prstGeom prst="rect">
            <a:avLst/>
          </a:prstGeom>
          <a:solidFill>
            <a:srgbClr val="D4F8E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LOAN</a:t>
            </a:r>
            <a:r>
              <a:rPr lang="en-GB" sz="1600" b="1" dirty="0"/>
              <a:t>S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963DA-542C-47BD-939C-888B0895CB46}"/>
              </a:ext>
            </a:extLst>
          </p:cNvPr>
          <p:cNvSpPr/>
          <p:nvPr/>
        </p:nvSpPr>
        <p:spPr bwMode="auto">
          <a:xfrm>
            <a:off x="2186042" y="3674470"/>
            <a:ext cx="2457966" cy="576064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fr-BE" sz="1600" dirty="0"/>
              <a:t>312.5 billion EUR </a:t>
            </a:r>
            <a:r>
              <a:rPr lang="fr-BE" sz="1600" i="1" dirty="0"/>
              <a:t>(2018 prices)</a:t>
            </a:r>
            <a:endParaRPr kumimoji="0" lang="en-GB" sz="1600" b="0" i="1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75373-A3A4-4EB1-BE8A-4DE4D40D5636}"/>
              </a:ext>
            </a:extLst>
          </p:cNvPr>
          <p:cNvSpPr/>
          <p:nvPr/>
        </p:nvSpPr>
        <p:spPr bwMode="auto">
          <a:xfrm>
            <a:off x="2194719" y="4365104"/>
            <a:ext cx="2447387" cy="576064"/>
          </a:xfrm>
          <a:prstGeom prst="rect">
            <a:avLst/>
          </a:prstGeom>
          <a:solidFill>
            <a:srgbClr val="D4F8E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fr-BE" sz="1600" dirty="0"/>
              <a:t>360 billion EUR</a:t>
            </a:r>
          </a:p>
          <a:p>
            <a:pPr marL="3175"/>
            <a:r>
              <a:rPr kumimoji="0" lang="fr-BE" sz="1600" b="0" i="0" u="none" strike="noStrike" cap="none" normalizeH="0" baseline="0" dirty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(2018 </a:t>
            </a:r>
            <a:r>
              <a:rPr lang="fr-BE" sz="1600" dirty="0"/>
              <a:t>prices)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94021"/>
            <a:ext cx="8229600" cy="3529013"/>
          </a:xfrm>
        </p:spPr>
        <p:txBody>
          <a:bodyPr/>
          <a:lstStyle/>
          <a:p>
            <a:r>
              <a:rPr lang="en-US" dirty="0"/>
              <a:t>Focus on six pillars: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53AD1-C852-4D72-AA50-952693BAB6C7}"/>
              </a:ext>
            </a:extLst>
          </p:cNvPr>
          <p:cNvSpPr/>
          <p:nvPr/>
        </p:nvSpPr>
        <p:spPr bwMode="auto">
          <a:xfrm>
            <a:off x="827584" y="29969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1.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8F5A27-7BE9-415C-B0CF-18C9FFF095B0}"/>
              </a:ext>
            </a:extLst>
          </p:cNvPr>
          <p:cNvSpPr/>
          <p:nvPr/>
        </p:nvSpPr>
        <p:spPr bwMode="auto">
          <a:xfrm>
            <a:off x="1402632" y="29969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Green transition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DB243-242E-40C5-9409-DDC96A8E6648}"/>
              </a:ext>
            </a:extLst>
          </p:cNvPr>
          <p:cNvSpPr/>
          <p:nvPr/>
        </p:nvSpPr>
        <p:spPr bwMode="auto">
          <a:xfrm>
            <a:off x="827584" y="360150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2.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695D28-3334-45DC-80B9-17BAF6D5859C}"/>
              </a:ext>
            </a:extLst>
          </p:cNvPr>
          <p:cNvSpPr/>
          <p:nvPr/>
        </p:nvSpPr>
        <p:spPr bwMode="auto">
          <a:xfrm>
            <a:off x="1402632" y="360150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Digital transformation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01FD9F-0A44-4647-9761-75E27BFE8827}"/>
              </a:ext>
            </a:extLst>
          </p:cNvPr>
          <p:cNvSpPr/>
          <p:nvPr/>
        </p:nvSpPr>
        <p:spPr bwMode="auto">
          <a:xfrm>
            <a:off x="827584" y="42060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3.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AEFE9-5A34-4008-BDFB-E0D96456FE3E}"/>
              </a:ext>
            </a:extLst>
          </p:cNvPr>
          <p:cNvSpPr/>
          <p:nvPr/>
        </p:nvSpPr>
        <p:spPr bwMode="auto">
          <a:xfrm>
            <a:off x="1402632" y="42060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Smart, sustainable and inclusive growth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EF4E75-2261-4AD3-AD6F-E131D789A854}"/>
              </a:ext>
            </a:extLst>
          </p:cNvPr>
          <p:cNvSpPr/>
          <p:nvPr/>
        </p:nvSpPr>
        <p:spPr bwMode="auto">
          <a:xfrm>
            <a:off x="827584" y="481060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4.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5A71E8-6036-490A-8C15-71FDD82AE1D9}"/>
              </a:ext>
            </a:extLst>
          </p:cNvPr>
          <p:cNvSpPr/>
          <p:nvPr/>
        </p:nvSpPr>
        <p:spPr bwMode="auto">
          <a:xfrm>
            <a:off x="1402632" y="481060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Social and territorial cohesion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9D281A-2BE3-4388-B621-49732F4E8296}"/>
              </a:ext>
            </a:extLst>
          </p:cNvPr>
          <p:cNvSpPr/>
          <p:nvPr/>
        </p:nvSpPr>
        <p:spPr bwMode="auto">
          <a:xfrm>
            <a:off x="827584" y="54151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5.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512FD0-A480-4B42-A87B-181A48B7FAF3}"/>
              </a:ext>
            </a:extLst>
          </p:cNvPr>
          <p:cNvSpPr/>
          <p:nvPr/>
        </p:nvSpPr>
        <p:spPr bwMode="auto">
          <a:xfrm>
            <a:off x="1402632" y="54151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Health and economic, social and institutional resilience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1EBE08-6718-4CCC-98BC-98A0E79E7574}"/>
              </a:ext>
            </a:extLst>
          </p:cNvPr>
          <p:cNvSpPr/>
          <p:nvPr/>
        </p:nvSpPr>
        <p:spPr bwMode="auto">
          <a:xfrm>
            <a:off x="827584" y="6019700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6.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8B8A37-FEB2-4052-931E-F9112B4AFB1E}"/>
              </a:ext>
            </a:extLst>
          </p:cNvPr>
          <p:cNvSpPr/>
          <p:nvPr/>
        </p:nvSpPr>
        <p:spPr bwMode="auto">
          <a:xfrm>
            <a:off x="1402632" y="6019700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en-US" sz="1400" b="1" dirty="0"/>
              <a:t>Education and skills for the next generation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3A8EA27-F5F8-420E-9129-18EB58A3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fr-BE" dirty="0"/>
              <a:t>Recovery and Resilience Facility (2/2)</a:t>
            </a:r>
          </a:p>
        </p:txBody>
      </p:sp>
    </p:spTree>
    <p:extLst>
      <p:ext uri="{BB962C8B-B14F-4D97-AF65-F5344CB8AC3E}">
        <p14:creationId xmlns:p14="http://schemas.microsoft.com/office/powerpoint/2010/main" val="11174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705888" y="1945264"/>
            <a:ext cx="7892127" cy="251309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fr-BE" sz="1500" b="1" dirty="0">
                <a:latin typeface="EC Square Sans Cond Pro" panose="020B0506040000020004" pitchFamily="34" charset="0"/>
              </a:rPr>
              <a:t>Recovery and Resilience Facility</a:t>
            </a:r>
          </a:p>
        </p:txBody>
      </p:sp>
      <p:sp>
        <p:nvSpPr>
          <p:cNvPr id="4" name="Freeform 3"/>
          <p:cNvSpPr/>
          <p:nvPr/>
        </p:nvSpPr>
        <p:spPr>
          <a:xfrm>
            <a:off x="727941" y="5406277"/>
            <a:ext cx="7870073" cy="588082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009" tIns="68009" rIns="90678" bIns="102013" numCol="1" spcCol="1270" anchor="t" anchorCtr="0">
            <a:noAutofit/>
          </a:bodyPr>
          <a:lstStyle/>
          <a:p>
            <a:pPr marL="128588" lvl="1" indent="-128588" defTabSz="566738">
              <a:spcAft>
                <a:spcPts val="450"/>
              </a:spcAft>
              <a:buChar char="••"/>
            </a:pPr>
            <a:r>
              <a:rPr lang="en-US" sz="1500" b="1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Approval of the plans by means of Council implementing decision </a:t>
            </a:r>
          </a:p>
          <a:p>
            <a:pPr marL="128588" lvl="1" indent="-128588" defTabSz="566738">
              <a:spcAft>
                <a:spcPts val="450"/>
              </a:spcAft>
              <a:buChar char="••"/>
            </a:pPr>
            <a:r>
              <a:rPr lang="en-US" sz="1500" b="1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Payment request (role of Economic and Financial Committee, comitology) </a:t>
            </a:r>
          </a:p>
        </p:txBody>
      </p:sp>
      <p:sp>
        <p:nvSpPr>
          <p:cNvPr id="7" name="Freeform 6"/>
          <p:cNvSpPr/>
          <p:nvPr/>
        </p:nvSpPr>
        <p:spPr>
          <a:xfrm>
            <a:off x="705888" y="2273711"/>
            <a:ext cx="3773600" cy="291193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rgbClr val="88C9CE"/>
          </a:solidFill>
          <a:ln>
            <a:solidFill>
              <a:srgbClr val="59B4BB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fr-BE" sz="1500" b="1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Grants</a:t>
            </a:r>
          </a:p>
        </p:txBody>
      </p:sp>
      <p:sp>
        <p:nvSpPr>
          <p:cNvPr id="8" name="Freeform 7"/>
          <p:cNvSpPr/>
          <p:nvPr/>
        </p:nvSpPr>
        <p:spPr>
          <a:xfrm>
            <a:off x="705889" y="2636912"/>
            <a:ext cx="3773600" cy="2623067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solidFill>
            <a:srgbClr val="88C9CE"/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2018 prices: 312.5 billion EUR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Submit RRP as a rule by 30 April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Investments and reforms up to 2026, deadlines for commitments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70% of max allocation available in 2021-2022; remainder until 2023 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Pre-financing of up to 13% available in 2021</a:t>
            </a:r>
            <a:endParaRPr lang="en-IE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04656" y="2273711"/>
            <a:ext cx="3993359" cy="291193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rgbClr val="D4F8EF"/>
          </a:solidFill>
          <a:ln>
            <a:solidFill>
              <a:srgbClr val="99EFD8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fr-BE" sz="1500" b="1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Loans</a:t>
            </a:r>
          </a:p>
        </p:txBody>
      </p:sp>
      <p:sp>
        <p:nvSpPr>
          <p:cNvPr id="10" name="Freeform 9"/>
          <p:cNvSpPr/>
          <p:nvPr/>
        </p:nvSpPr>
        <p:spPr>
          <a:xfrm>
            <a:off x="4604656" y="2636912"/>
            <a:ext cx="3993359" cy="2623067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solidFill>
            <a:srgbClr val="D4F8EF"/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r-BE" sz="1600" dirty="0">
                <a:solidFill>
                  <a:schemeClr val="tx1"/>
                </a:solidFill>
                <a:latin typeface="+mj-lt"/>
              </a:rPr>
              <a:t>2018 prices: 360 billion EUR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Request until 31 December 2023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Justified by higher financial needs linked to additional reforms and investments</a:t>
            </a:r>
            <a:endParaRPr lang="fr-BE" sz="1600" dirty="0">
              <a:solidFill>
                <a:schemeClr val="tx1"/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Loans are capped – not to exceed 6.8% of 2019 GNI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cap can be increased in exceptional circumstances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9077124" cy="586768"/>
          </a:xfrm>
        </p:spPr>
        <p:txBody>
          <a:bodyPr/>
          <a:lstStyle/>
          <a:p>
            <a:r>
              <a:rPr lang="en-GB" sz="2800" dirty="0"/>
              <a:t>Basic info on approval of plans &amp; payments</a:t>
            </a:r>
          </a:p>
        </p:txBody>
      </p:sp>
    </p:spTree>
    <p:extLst>
      <p:ext uri="{BB962C8B-B14F-4D97-AF65-F5344CB8AC3E}">
        <p14:creationId xmlns:p14="http://schemas.microsoft.com/office/powerpoint/2010/main" val="1675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Governance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2276475"/>
            <a:ext cx="7527967" cy="3816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6BC43-09B5-4536-BF45-78F670CC427D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49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4" descr="audi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565400"/>
            <a:ext cx="3175000" cy="3162300"/>
          </a:xfrm>
          <a:noFill/>
        </p:spPr>
      </p:pic>
      <p:sp>
        <p:nvSpPr>
          <p:cNvPr id="236547" name="Rectangle 5"/>
          <p:cNvSpPr>
            <a:spLocks noChangeArrowheads="1"/>
          </p:cNvSpPr>
          <p:nvPr/>
        </p:nvSpPr>
        <p:spPr bwMode="auto">
          <a:xfrm>
            <a:off x="6408738" y="4799013"/>
            <a:ext cx="2159000" cy="1150937"/>
          </a:xfrm>
          <a:prstGeom prst="rect">
            <a:avLst/>
          </a:prstGeom>
          <a:solidFill>
            <a:srgbClr val="0F5494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0" i="0" dirty="0">
                <a:solidFill>
                  <a:schemeClr val="bg1"/>
                </a:solidFill>
              </a:rPr>
              <a:t>Thank you for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0" i="0" dirty="0">
                <a:solidFill>
                  <a:schemeClr val="bg1"/>
                </a:solidFill>
              </a:rPr>
              <a:t> </a:t>
            </a:r>
            <a:r>
              <a:rPr lang="en-GB" altLang="en-US" sz="1800" i="0" dirty="0">
                <a:solidFill>
                  <a:schemeClr val="bg1"/>
                </a:solidFill>
              </a:rPr>
              <a:t>your</a:t>
            </a:r>
            <a:r>
              <a:rPr lang="en-GB" altLang="en-US" sz="1800" b="0" i="0" dirty="0">
                <a:solidFill>
                  <a:schemeClr val="bg1"/>
                </a:solidFill>
              </a:rPr>
              <a:t> attention!</a:t>
            </a:r>
            <a:endParaRPr lang="en-GB" altLang="en-US" sz="1800" b="0" i="0" dirty="0">
              <a:solidFill>
                <a:schemeClr val="tx1"/>
              </a:solidFill>
            </a:endParaRPr>
          </a:p>
        </p:txBody>
      </p:sp>
      <p:sp>
        <p:nvSpPr>
          <p:cNvPr id="236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Arial" pitchFamily="34" charset="0"/>
              </a:rPr>
              <a:t>Questions?</a:t>
            </a:r>
          </a:p>
        </p:txBody>
      </p:sp>
      <p:sp>
        <p:nvSpPr>
          <p:cNvPr id="2365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400B24-9792-48A9-8B0D-5426CAE7A4E5}" type="slidenum">
              <a:rPr lang="en-GB" altLang="en-US" sz="1400" i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 sz="14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4500563" y="1341438"/>
            <a:ext cx="3922712" cy="358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European Parliament</a:t>
            </a:r>
          </a:p>
        </p:txBody>
      </p:sp>
      <p:sp>
        <p:nvSpPr>
          <p:cNvPr id="53251" name="AutoShape 22"/>
          <p:cNvSpPr>
            <a:spLocks noChangeArrowheads="1"/>
          </p:cNvSpPr>
          <p:nvPr/>
        </p:nvSpPr>
        <p:spPr bwMode="auto">
          <a:xfrm>
            <a:off x="862014" y="1844676"/>
            <a:ext cx="5220168" cy="1011398"/>
          </a:xfrm>
          <a:prstGeom prst="flowChartExtract">
            <a:avLst/>
          </a:prstGeom>
          <a:solidFill>
            <a:srgbClr val="0F5494"/>
          </a:solidFill>
          <a:ln w="9525">
            <a:noFill/>
            <a:miter lim="800000"/>
            <a:headEnd/>
            <a:tailEnd/>
          </a:ln>
        </p:spPr>
        <p:txBody>
          <a:bodyPr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altLang="en-US" sz="1700" dirty="0">
                <a:solidFill>
                  <a:schemeClr val="bg1"/>
                </a:solidFill>
              </a:rPr>
              <a:t>European </a:t>
            </a:r>
            <a:br>
              <a:rPr lang="fr-FR" altLang="en-US" sz="1700" dirty="0">
                <a:solidFill>
                  <a:schemeClr val="bg1"/>
                </a:solidFill>
              </a:rPr>
            </a:br>
            <a:r>
              <a:rPr lang="fr-FR" altLang="en-US" sz="1700" dirty="0">
                <a:solidFill>
                  <a:schemeClr val="bg1"/>
                </a:solidFill>
              </a:rPr>
              <a:t>Commission </a:t>
            </a:r>
          </a:p>
          <a:p>
            <a:pPr algn="ctr" eaLnBrk="1" hangingPunct="1"/>
            <a:r>
              <a:rPr lang="fr-FR" altLang="en-US" sz="1700" dirty="0">
                <a:solidFill>
                  <a:schemeClr val="bg1"/>
                </a:solidFill>
              </a:rPr>
              <a:t>(College of Commissioners 28)</a:t>
            </a:r>
          </a:p>
          <a:p>
            <a:pPr algn="ctr" eaLnBrk="1" hangingPunct="1"/>
            <a:endParaRPr lang="fr-FR" altLang="en-US" sz="1800" dirty="0">
              <a:solidFill>
                <a:schemeClr val="bg1"/>
              </a:solidFill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862013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DG X</a:t>
            </a:r>
          </a:p>
        </p:txBody>
      </p:sp>
      <p:sp>
        <p:nvSpPr>
          <p:cNvPr id="14" name="AutoShape 31"/>
          <p:cNvSpPr>
            <a:spLocks/>
          </p:cNvSpPr>
          <p:nvPr/>
        </p:nvSpPr>
        <p:spPr bwMode="auto">
          <a:xfrm>
            <a:off x="6200775" y="2060575"/>
            <a:ext cx="215900" cy="2663825"/>
          </a:xfrm>
          <a:prstGeom prst="rightBracket">
            <a:avLst>
              <a:gd name="adj" fmla="val 102819"/>
            </a:avLst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rot="16200000">
            <a:off x="6037392" y="3861795"/>
            <a:ext cx="4369984" cy="3968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European Court of Auditors</a:t>
            </a:r>
          </a:p>
        </p:txBody>
      </p:sp>
      <p:sp>
        <p:nvSpPr>
          <p:cNvPr id="16" name="AutoShape 30"/>
          <p:cNvSpPr>
            <a:spLocks/>
          </p:cNvSpPr>
          <p:nvPr/>
        </p:nvSpPr>
        <p:spPr bwMode="auto">
          <a:xfrm>
            <a:off x="6228184" y="5042953"/>
            <a:ext cx="198437" cy="1410383"/>
          </a:xfrm>
          <a:prstGeom prst="rightBracket">
            <a:avLst>
              <a:gd name="adj" fmla="val 47260"/>
            </a:avLst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1058526" y="5041626"/>
            <a:ext cx="4824412" cy="257485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kern="0" dirty="0">
                <a:solidFill>
                  <a:schemeClr val="accent3"/>
                </a:solidFill>
                <a:latin typeface="Verdana" pitchFamily="34" charset="0"/>
              </a:rPr>
              <a:t>Budget of 150 billion EUR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1058526" y="5380346"/>
            <a:ext cx="4824412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kern="0" dirty="0">
                <a:solidFill>
                  <a:schemeClr val="accent3"/>
                </a:solidFill>
                <a:latin typeface="Verdana" pitchFamily="34" charset="0"/>
                <a:ea typeface="+mn-ea"/>
              </a:rPr>
              <a:t>Member States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1031538" y="5772825"/>
            <a:ext cx="4824413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kern="0" dirty="0">
                <a:solidFill>
                  <a:schemeClr val="accent3"/>
                </a:solidFill>
                <a:latin typeface="Verdana" pitchFamily="34" charset="0"/>
                <a:ea typeface="+mn-ea"/>
              </a:rPr>
              <a:t>Contractors / Beneficiaries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E9BE8-E119-4581-8A6E-34D57ACE4765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altLang="en-US" sz="1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1031538" y="6165304"/>
            <a:ext cx="4824413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kern="0" dirty="0">
                <a:solidFill>
                  <a:schemeClr val="accent3"/>
                </a:solidFill>
                <a:latin typeface="Verdana" pitchFamily="34" charset="0"/>
                <a:ea typeface="+mn-ea"/>
              </a:rPr>
              <a:t>Third Countries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628056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DG Y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83297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DG </a:t>
            </a:r>
          </a:p>
          <a:p>
            <a:pPr algn="ctr" eaLnBrk="1" hangingPunct="1">
              <a:defRPr/>
            </a:pPr>
            <a:r>
              <a:rPr lang="fr-BE" altLang="en-US" sz="1600" b="0" dirty="0">
                <a:solidFill>
                  <a:srgbClr val="FFFFFF"/>
                </a:solidFill>
              </a:rPr>
              <a:t>Budget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394099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DG …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38352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Service </a:t>
            </a:r>
          </a:p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265" name="Right Brace 1"/>
          <p:cNvSpPr>
            <a:spLocks/>
          </p:cNvSpPr>
          <p:nvPr/>
        </p:nvSpPr>
        <p:spPr bwMode="auto">
          <a:xfrm rot="5400000">
            <a:off x="2243931" y="3191668"/>
            <a:ext cx="130175" cy="2935288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73835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Service </a:t>
            </a:r>
          </a:p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9141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Internal</a:t>
            </a:r>
          </a:p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Audit Serv.</a:t>
            </a:r>
          </a:p>
        </p:txBody>
      </p:sp>
      <p:sp>
        <p:nvSpPr>
          <p:cNvPr id="53268" name="TextBox 2"/>
          <p:cNvSpPr txBox="1">
            <a:spLocks noChangeArrowheads="1"/>
          </p:cNvSpPr>
          <p:nvPr/>
        </p:nvSpPr>
        <p:spPr bwMode="auto">
          <a:xfrm>
            <a:off x="1206500" y="4664889"/>
            <a:ext cx="229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fr-BE" altLang="en-US" sz="1200" b="0" dirty="0">
                <a:solidFill>
                  <a:schemeClr val="tx1"/>
                </a:solidFill>
              </a:rPr>
              <a:t>33 Directorates-General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3270" name="TextBox 28"/>
          <p:cNvSpPr txBox="1">
            <a:spLocks noChangeArrowheads="1"/>
          </p:cNvSpPr>
          <p:nvPr/>
        </p:nvSpPr>
        <p:spPr bwMode="auto">
          <a:xfrm>
            <a:off x="3776663" y="4664075"/>
            <a:ext cx="229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fr-BE" altLang="en-US" sz="1200" b="0" dirty="0">
                <a:solidFill>
                  <a:schemeClr val="tx1"/>
                </a:solidFill>
              </a:rPr>
              <a:t>11 Services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47663" y="1341438"/>
            <a:ext cx="3922712" cy="358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Council</a:t>
            </a:r>
          </a:p>
        </p:txBody>
      </p:sp>
      <p:sp>
        <p:nvSpPr>
          <p:cNvPr id="28" name="Right Brace 1">
            <a:extLst>
              <a:ext uri="{FF2B5EF4-FFF2-40B4-BE49-F238E27FC236}">
                <a16:creationId xmlns:a16="http://schemas.microsoft.com/office/drawing/2014/main" id="{76BA5AFD-263A-4234-943B-18D7EBE41B15}"/>
              </a:ext>
            </a:extLst>
          </p:cNvPr>
          <p:cNvSpPr>
            <a:spLocks/>
          </p:cNvSpPr>
          <p:nvPr/>
        </p:nvSpPr>
        <p:spPr bwMode="auto">
          <a:xfrm rot="5400000">
            <a:off x="4973971" y="3616191"/>
            <a:ext cx="130175" cy="2086245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 b="0" dirty="0"/>
          </a:p>
        </p:txBody>
      </p:sp>
    </p:spTree>
    <p:extLst>
      <p:ext uri="{BB962C8B-B14F-4D97-AF65-F5344CB8AC3E}">
        <p14:creationId xmlns:p14="http://schemas.microsoft.com/office/powerpoint/2010/main" val="12833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9" y="1556792"/>
            <a:ext cx="8328562" cy="45366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3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928992" cy="936625"/>
          </a:xfrm>
        </p:spPr>
        <p:txBody>
          <a:bodyPr/>
          <a:lstStyle/>
          <a:p>
            <a:r>
              <a:rPr lang="en-US" dirty="0"/>
              <a:t>EC Internal Control Framework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64103"/>
              </p:ext>
            </p:extLst>
          </p:nvPr>
        </p:nvGraphicFramePr>
        <p:xfrm>
          <a:off x="395536" y="1844824"/>
          <a:ext cx="7935416" cy="435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062">
                <a:tc>
                  <a:txBody>
                    <a:bodyPr/>
                    <a:lstStyle/>
                    <a:p>
                      <a:r>
                        <a:rPr lang="en-US" sz="14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Principles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3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1200" b="1" dirty="0"/>
                        <a:t>Control Environment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1. Demonstrates commitment to integrity and ethical values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2. Exercises oversight responsibility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3. Establishes structure, authority and responsibility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4. Demonstrates commitment to competence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5. Enforces accountability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6. Specifies suitable objectives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7. Identifies and analyses risk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8. Assesses fraud risk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9. Identifies and analyses significant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10. Selects and develops control activities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11. Selects and develops general control over technology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12. Deploys through policies and procedures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13. Uses relevant information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14. Communicates internally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15. Communicates externally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0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16. Conducts ongoing and/or separate assessments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17. Assesses and communicates deficiencies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5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64" y="1251575"/>
            <a:ext cx="8229600" cy="936625"/>
          </a:xfrm>
        </p:spPr>
        <p:txBody>
          <a:bodyPr/>
          <a:lstStyle/>
          <a:p>
            <a:r>
              <a:rPr lang="fr-BE" dirty="0"/>
              <a:t>Internal Control Monitoring Cycle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929562" y="2188200"/>
            <a:ext cx="7320283" cy="3176271"/>
            <a:chOff x="0" y="0"/>
            <a:chExt cx="7320573" cy="3176563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320573" cy="3176563"/>
              <a:chOff x="0" y="0"/>
              <a:chExt cx="7320573" cy="317656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83923" y="773723"/>
                <a:ext cx="1136650" cy="1576705"/>
                <a:chOff x="0" y="0"/>
                <a:chExt cx="1136650" cy="1576705"/>
              </a:xfrm>
            </p:grpSpPr>
            <p:sp>
              <p:nvSpPr>
                <p:cNvPr id="23" name="Curved Right Arrow 22"/>
                <p:cNvSpPr/>
                <p:nvPr/>
              </p:nvSpPr>
              <p:spPr>
                <a:xfrm rot="10800000">
                  <a:off x="117230" y="0"/>
                  <a:ext cx="603250" cy="1576705"/>
                </a:xfrm>
                <a:prstGeom prst="curvedRightArrow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4" name="Flowchart: Process 23"/>
                <p:cNvSpPr/>
                <p:nvPr/>
              </p:nvSpPr>
              <p:spPr>
                <a:xfrm>
                  <a:off x="0" y="545123"/>
                  <a:ext cx="1136650" cy="550545"/>
                </a:xfrm>
                <a:prstGeom prst="flowChartProcess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1969" y="2069123"/>
                <a:ext cx="5116830" cy="1107440"/>
                <a:chOff x="0" y="0"/>
                <a:chExt cx="5117123" cy="996462"/>
              </a:xfrm>
            </p:grpSpPr>
            <p:sp>
              <p:nvSpPr>
                <p:cNvPr id="21" name="Bevel 20"/>
                <p:cNvSpPr/>
                <p:nvPr/>
              </p:nvSpPr>
              <p:spPr>
                <a:xfrm>
                  <a:off x="0" y="0"/>
                  <a:ext cx="5117123" cy="996462"/>
                </a:xfrm>
                <a:prstGeom prst="bevel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7231" y="134816"/>
                  <a:ext cx="4853354" cy="762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Annual assessment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(Stocktaking and reporting)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1630" y="0"/>
                <a:ext cx="5116830" cy="1107440"/>
                <a:chOff x="0" y="0"/>
                <a:chExt cx="5116830" cy="1107440"/>
              </a:xfrm>
            </p:grpSpPr>
            <p:sp>
              <p:nvSpPr>
                <p:cNvPr id="19" name="Bevel 18"/>
                <p:cNvSpPr/>
                <p:nvPr/>
              </p:nvSpPr>
              <p:spPr>
                <a:xfrm>
                  <a:off x="0" y="0"/>
                  <a:ext cx="5116830" cy="1107440"/>
                </a:xfrm>
                <a:prstGeom prst="bevel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6539" y="140677"/>
                  <a:ext cx="4853076" cy="8468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Ongoing monitoring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(Supervision, meetings, scoreboards, KPIs, IT tools, …)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0" y="908538"/>
                <a:ext cx="1136650" cy="1576705"/>
                <a:chOff x="0" y="0"/>
                <a:chExt cx="1136650" cy="1576705"/>
              </a:xfrm>
            </p:grpSpPr>
            <p:sp>
              <p:nvSpPr>
                <p:cNvPr id="16" name="Curved Right Arrow 15"/>
                <p:cNvSpPr/>
                <p:nvPr/>
              </p:nvSpPr>
              <p:spPr>
                <a:xfrm>
                  <a:off x="322384" y="0"/>
                  <a:ext cx="603739" cy="1576705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0" y="410308"/>
                  <a:ext cx="1136650" cy="550545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446" y="468923"/>
                  <a:ext cx="1072515" cy="449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  <a:t>Strengths</a:t>
                  </a:r>
                  <a:b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</a:br>
                  <a: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  <a:t>Deficiencies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6248400" y="1377462"/>
              <a:ext cx="996315" cy="449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4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fr-BE" sz="4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fr-BE" sz="1100" dirty="0">
                  <a:effectLst/>
                  <a:latin typeface="Calibri"/>
                  <a:ea typeface="Calibri"/>
                  <a:cs typeface="Times New Roman"/>
                </a:rPr>
                <a:t>Actions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4067944" y="5733256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-972616" y="405741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9650" y="2188200"/>
            <a:ext cx="7320283" cy="4545232"/>
            <a:chOff x="959650" y="2188200"/>
            <a:chExt cx="7320283" cy="4545232"/>
          </a:xfrm>
        </p:grpSpPr>
        <p:sp>
          <p:nvSpPr>
            <p:cNvPr id="28" name="Right Arrow 27"/>
            <p:cNvSpPr/>
            <p:nvPr/>
          </p:nvSpPr>
          <p:spPr>
            <a:xfrm rot="16200000">
              <a:off x="5861380" y="5578304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en-GB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en-GB" sz="10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Other sources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4547275" y="5578304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fr-BE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fr-BE" sz="10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OLAF reports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3217997" y="5566761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4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fr-BE" sz="4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fr-BE" sz="10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Audit </a:t>
              </a:r>
              <a:r>
                <a:rPr lang="en-GB" sz="10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findings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1976918" y="5566347"/>
              <a:ext cx="1357005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fr-BE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fr-BE" sz="9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Exceptions &amp; </a:t>
              </a:r>
              <a:r>
                <a:rPr lang="en-GB" sz="900" dirty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non-compliance events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59650" y="2188200"/>
              <a:ext cx="7320283" cy="3176271"/>
              <a:chOff x="0" y="0"/>
              <a:chExt cx="7320573" cy="31765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0" y="0"/>
                <a:ext cx="7320573" cy="3176563"/>
                <a:chOff x="0" y="0"/>
                <a:chExt cx="7320573" cy="317656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183923" y="773723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46" name="Curved Right Arrow 45"/>
                  <p:cNvSpPr/>
                  <p:nvPr/>
                </p:nvSpPr>
                <p:spPr>
                  <a:xfrm rot="10800000">
                    <a:off x="117230" y="0"/>
                    <a:ext cx="603250" cy="1576705"/>
                  </a:xfrm>
                  <a:prstGeom prst="curvedRightArrow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7" name="Flowchart: Process 46"/>
                  <p:cNvSpPr/>
                  <p:nvPr/>
                </p:nvSpPr>
                <p:spPr>
                  <a:xfrm>
                    <a:off x="0" y="545123"/>
                    <a:ext cx="1136650" cy="550545"/>
                  </a:xfrm>
                  <a:prstGeom prst="flowChartProcess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101969" y="2069123"/>
                  <a:ext cx="5116830" cy="1107440"/>
                  <a:chOff x="0" y="0"/>
                  <a:chExt cx="5117123" cy="996462"/>
                </a:xfrm>
              </p:grpSpPr>
              <p:sp>
                <p:nvSpPr>
                  <p:cNvPr id="44" name="Bevel 43"/>
                  <p:cNvSpPr/>
                  <p:nvPr/>
                </p:nvSpPr>
                <p:spPr>
                  <a:xfrm>
                    <a:off x="0" y="0"/>
                    <a:ext cx="5117123" cy="996462"/>
                  </a:xfrm>
                  <a:prstGeom prst="bevel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231" y="134816"/>
                    <a:ext cx="4853354" cy="762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2200" dirty="0">
                        <a:effectLst/>
                        <a:latin typeface="+mj-lt"/>
                        <a:ea typeface="Calibri"/>
                        <a:cs typeface="Times New Roman"/>
                      </a:rPr>
                      <a:t>Annual assessment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>
                        <a:effectLst/>
                        <a:latin typeface="+mj-lt"/>
                        <a:ea typeface="Calibri"/>
                        <a:cs typeface="Times New Roman"/>
                      </a:rPr>
                      <a:t>(Stocktaking and reporting)</a:t>
                    </a: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31630" y="0"/>
                  <a:ext cx="5116830" cy="1107440"/>
                  <a:chOff x="0" y="0"/>
                  <a:chExt cx="5116830" cy="1107440"/>
                </a:xfrm>
              </p:grpSpPr>
              <p:sp>
                <p:nvSpPr>
                  <p:cNvPr id="42" name="Bevel 41"/>
                  <p:cNvSpPr/>
                  <p:nvPr/>
                </p:nvSpPr>
                <p:spPr>
                  <a:xfrm>
                    <a:off x="0" y="0"/>
                    <a:ext cx="5116830" cy="1107440"/>
                  </a:xfrm>
                  <a:prstGeom prst="bevel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539" y="140677"/>
                    <a:ext cx="4853076" cy="8468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2200" dirty="0">
                        <a:effectLst/>
                        <a:latin typeface="+mj-lt"/>
                        <a:ea typeface="Calibri"/>
                        <a:cs typeface="Times New Roman"/>
                      </a:rPr>
                      <a:t>Ongoing monitoring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>
                        <a:effectLst/>
                        <a:latin typeface="+mj-lt"/>
                        <a:ea typeface="Calibri"/>
                        <a:cs typeface="Times New Roman"/>
                      </a:rPr>
                      <a:t>(Supervision, meetings, scoreboards, KPIs, IT tools, …)</a:t>
                    </a: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0" y="908538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39" name="Curved Right Arrow 38"/>
                  <p:cNvSpPr/>
                  <p:nvPr/>
                </p:nvSpPr>
                <p:spPr>
                  <a:xfrm>
                    <a:off x="322384" y="0"/>
                    <a:ext cx="603739" cy="1576705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0" name="Flowchart: Process 39"/>
                  <p:cNvSpPr/>
                  <p:nvPr/>
                </p:nvSpPr>
                <p:spPr>
                  <a:xfrm>
                    <a:off x="0" y="410308"/>
                    <a:ext cx="1136650" cy="550545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46" y="468923"/>
                    <a:ext cx="1072515" cy="4495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 dirty="0">
                        <a:effectLst/>
                        <a:latin typeface="+mj-lt"/>
                        <a:ea typeface="Calibri"/>
                        <a:cs typeface="Times New Roman"/>
                      </a:rPr>
                      <a:t>Strengths /</a:t>
                    </a:r>
                    <a:br>
                      <a:rPr lang="fr-FR" sz="1100" dirty="0">
                        <a:effectLst/>
                        <a:latin typeface="+mj-lt"/>
                        <a:ea typeface="Calibri"/>
                        <a:cs typeface="Times New Roman"/>
                      </a:rPr>
                    </a:br>
                    <a:r>
                      <a:rPr lang="fr-FR" sz="1100" dirty="0">
                        <a:effectLst/>
                        <a:latin typeface="+mj-lt"/>
                        <a:ea typeface="Calibri"/>
                        <a:cs typeface="Times New Roman"/>
                      </a:rPr>
                      <a:t>Deficiencies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6248400" y="1377462"/>
                <a:ext cx="996315" cy="449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BE" sz="400" dirty="0">
                    <a:effectLst/>
                    <a:latin typeface="+mj-lt"/>
                    <a:ea typeface="Calibri"/>
                    <a:cs typeface="Times New Roman"/>
                  </a:rPr>
                  <a:t/>
                </a:r>
                <a:br>
                  <a:rPr lang="fr-BE" sz="400" dirty="0">
                    <a:effectLst/>
                    <a:latin typeface="+mj-lt"/>
                    <a:ea typeface="Calibri"/>
                    <a:cs typeface="Times New Roman"/>
                  </a:rPr>
                </a:br>
                <a:r>
                  <a:rPr lang="fr-BE" sz="1100" dirty="0">
                    <a:effectLst/>
                    <a:latin typeface="+mj-lt"/>
                    <a:ea typeface="Calibri"/>
                    <a:cs typeface="Times New Roman"/>
                  </a:rPr>
                  <a:t>Actions</a:t>
                </a:r>
                <a:endParaRPr lang="en-GB" sz="1100" dirty="0">
                  <a:effectLst/>
                  <a:latin typeface="+mj-lt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7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1079723"/>
          </a:xfrm>
        </p:spPr>
        <p:txBody>
          <a:bodyPr/>
          <a:lstStyle/>
          <a:p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/>
              <a:t>COVID and the Internal Control Components</a:t>
            </a:r>
            <a:br>
              <a:rPr lang="fr-BE" sz="2800" dirty="0"/>
            </a:br>
            <a:r>
              <a:rPr lang="fr-BE" sz="2800" dirty="0"/>
              <a:t/>
            </a:r>
            <a:br>
              <a:rPr lang="fr-BE" sz="2800" dirty="0"/>
            </a:br>
            <a:endParaRPr lang="fr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9" y="2276475"/>
            <a:ext cx="8229600" cy="4913313"/>
          </a:xfrm>
        </p:spPr>
        <p:txBody>
          <a:bodyPr/>
          <a:lstStyle/>
          <a:p>
            <a:pPr marL="514350" indent="-514350">
              <a:buClrTx/>
              <a:buFont typeface="+mj-lt"/>
              <a:buAutoNum type="romanUcPeriod"/>
            </a:pPr>
            <a:r>
              <a:rPr lang="en-GB" sz="2800" b="1" i="0" dirty="0"/>
              <a:t>Control Environment</a:t>
            </a:r>
          </a:p>
          <a:p>
            <a:pPr marL="514350" indent="-514350">
              <a:buClrTx/>
              <a:buFont typeface="+mj-lt"/>
              <a:buAutoNum type="romanUcPeriod"/>
            </a:pPr>
            <a:endParaRPr lang="en-GB" b="1" i="0" dirty="0"/>
          </a:p>
          <a:p>
            <a:pPr marL="342900" lvl="1" indent="-342900">
              <a:buClrTx/>
            </a:pPr>
            <a:r>
              <a:rPr lang="en-GB" dirty="0">
                <a:ea typeface="+mn-ea"/>
                <a:cs typeface="+mn-cs"/>
              </a:rPr>
              <a:t>Staff capacity (availability and wellbeing)</a:t>
            </a:r>
          </a:p>
          <a:p>
            <a:pPr marL="0" indent="0">
              <a:buClrTx/>
              <a:buNone/>
            </a:pPr>
            <a:r>
              <a:rPr lang="en-GB" sz="2000" i="0" dirty="0"/>
              <a:t>Response:</a:t>
            </a:r>
          </a:p>
          <a:p>
            <a:pPr>
              <a:buClrTx/>
            </a:pPr>
            <a:r>
              <a:rPr lang="en-GB" sz="2000" i="0" dirty="0"/>
              <a:t>Internal redeployment </a:t>
            </a:r>
          </a:p>
          <a:p>
            <a:pPr>
              <a:buClrTx/>
            </a:pPr>
            <a:r>
              <a:rPr lang="en-GB" sz="2000" i="0" dirty="0"/>
              <a:t>Improve teleworking arrangements</a:t>
            </a:r>
          </a:p>
          <a:p>
            <a:pPr>
              <a:buClrTx/>
            </a:pPr>
            <a:r>
              <a:rPr lang="en-GB" sz="2000" i="0" dirty="0"/>
              <a:t>Medical protocol</a:t>
            </a:r>
          </a:p>
          <a:p>
            <a:pPr>
              <a:buClrTx/>
            </a:pPr>
            <a:r>
              <a:rPr lang="en-GB" sz="2000" i="0" dirty="0"/>
              <a:t>Business Continuity Plan (including list of critical staff)</a:t>
            </a:r>
          </a:p>
          <a:p>
            <a:pPr>
              <a:buClrTx/>
            </a:pPr>
            <a:r>
              <a:rPr lang="en-GB" sz="2000" i="0" dirty="0"/>
              <a:t>Vademecum for managers</a:t>
            </a:r>
          </a:p>
          <a:p>
            <a:pPr marL="0" indent="0">
              <a:buClrTx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23CAE-26B0-4D15-B6B3-5F95A381C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01532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1" dirty="0"/>
                        <a:t>Control Environment</a:t>
                      </a:r>
                      <a:endParaRPr lang="en-US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II. Risk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sz="2000" i="0" dirty="0"/>
              <a:t>Ad hoc Risk Assessment on COVID in July 2020 in terms of compliance and performance</a:t>
            </a:r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Specific consideration on COVID issues in the annual Risk Exercise in December 2020</a:t>
            </a:r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Special consideration to risk of fraud linked to the abuse of the emergency situation which increases the risk of conflicts of interest and corruption.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766AE3-F1B2-4359-A721-982906E83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71821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625"/>
          </a:xfrm>
        </p:spPr>
        <p:txBody>
          <a:bodyPr/>
          <a:lstStyle/>
          <a:p>
            <a:r>
              <a:rPr lang="en-GB" dirty="0"/>
              <a:t>III. Control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325"/>
            <a:ext cx="8229600" cy="3888011"/>
          </a:xfrm>
        </p:spPr>
        <p:txBody>
          <a:bodyPr/>
          <a:lstStyle/>
          <a:p>
            <a:pPr marL="342900" lvl="1" indent="-342900">
              <a:buClrTx/>
            </a:pPr>
            <a:r>
              <a:rPr lang="en-GB" dirty="0">
                <a:ea typeface="+mn-ea"/>
                <a:cs typeface="+mn-cs"/>
              </a:rPr>
              <a:t>Delays in the Implementation of policies and programmes</a:t>
            </a:r>
          </a:p>
          <a:p>
            <a:pPr marL="400050" lvl="1" indent="0">
              <a:buClrTx/>
              <a:buNone/>
            </a:pPr>
            <a:r>
              <a:rPr lang="en-GB" i="1" dirty="0"/>
              <a:t>Response</a:t>
            </a:r>
            <a:r>
              <a:rPr lang="en-GB" b="0" dirty="0" smtClean="0"/>
              <a:t>: Flexible </a:t>
            </a:r>
            <a:r>
              <a:rPr lang="en-GB" b="0" dirty="0"/>
              <a:t>contracting and payment procedures. Extension of deadlines for ongoing award procedures.</a:t>
            </a:r>
          </a:p>
          <a:p>
            <a:pPr marL="342900" lvl="1" indent="-342900">
              <a:buClrTx/>
            </a:pPr>
            <a:r>
              <a:rPr lang="en-GB" dirty="0">
                <a:ea typeface="+mn-ea"/>
                <a:cs typeface="+mn-cs"/>
              </a:rPr>
              <a:t>Delays of ex-ante and ex-post </a:t>
            </a:r>
            <a:r>
              <a:rPr lang="en-GB" dirty="0" smtClean="0">
                <a:ea typeface="+mn-ea"/>
                <a:cs typeface="+mn-cs"/>
              </a:rPr>
              <a:t>controls</a:t>
            </a:r>
          </a:p>
          <a:p>
            <a:pPr marL="400050" lvl="1" indent="0">
              <a:buClrTx/>
              <a:buNone/>
            </a:pPr>
            <a:r>
              <a:rPr lang="en-GB" i="1" dirty="0" smtClean="0"/>
              <a:t>Response</a:t>
            </a:r>
            <a:r>
              <a:rPr lang="en-GB" b="0" dirty="0" smtClean="0"/>
              <a:t>: </a:t>
            </a:r>
            <a:r>
              <a:rPr lang="en-GB" sz="2000" b="0" i="0" dirty="0" smtClean="0"/>
              <a:t>Simplified </a:t>
            </a:r>
            <a:r>
              <a:rPr lang="en-GB" sz="2000" b="0" i="0" dirty="0"/>
              <a:t>financial </a:t>
            </a:r>
            <a:r>
              <a:rPr lang="en-GB" sz="2000" b="0" i="0" dirty="0" smtClean="0"/>
              <a:t>procedures,</a:t>
            </a:r>
            <a:endParaRPr lang="en-GB" sz="2000" b="0" i="0" dirty="0"/>
          </a:p>
          <a:p>
            <a:r>
              <a:rPr lang="en-GB" sz="2000" i="0" dirty="0"/>
              <a:t>Remote audits and additional guidance for the audit authorities in MSs, candidate countries  and third countries</a:t>
            </a:r>
          </a:p>
          <a:p>
            <a:pPr marL="342900" lvl="1" indent="-342900">
              <a:buClrTx/>
            </a:pPr>
            <a:r>
              <a:rPr lang="en-GB" dirty="0">
                <a:ea typeface="+mn-ea"/>
                <a:cs typeface="+mn-cs"/>
              </a:rPr>
              <a:t>Emergency Support Instrument for COVID-19</a:t>
            </a:r>
          </a:p>
          <a:p>
            <a:pPr marL="342900" lvl="1" indent="-342900">
              <a:buClrTx/>
            </a:pPr>
            <a:r>
              <a:rPr lang="en-GB" dirty="0" smtClean="0">
                <a:ea typeface="+mn-ea"/>
                <a:cs typeface="+mn-cs"/>
              </a:rPr>
              <a:t>Recovery </a:t>
            </a:r>
            <a:r>
              <a:rPr lang="en-GB" dirty="0">
                <a:ea typeface="+mn-ea"/>
                <a:cs typeface="+mn-cs"/>
              </a:rPr>
              <a:t>and Resilience </a:t>
            </a:r>
            <a:r>
              <a:rPr lang="en-GB" dirty="0" smtClean="0">
                <a:ea typeface="+mn-ea"/>
                <a:cs typeface="+mn-cs"/>
              </a:rPr>
              <a:t>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20BE8A-73CF-4F8D-83A1-4FF8E52E0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93432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2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IV. Information &amp; </a:t>
            </a:r>
            <a:br>
              <a:rPr lang="en-GB" dirty="0"/>
            </a:br>
            <a:r>
              <a:rPr lang="en-GB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92398"/>
            <a:ext cx="8291512" cy="3744914"/>
          </a:xfrm>
        </p:spPr>
        <p:txBody>
          <a:bodyPr/>
          <a:lstStyle/>
          <a:p>
            <a:pPr>
              <a:buClrTx/>
            </a:pPr>
            <a:r>
              <a:rPr lang="en-GB" sz="2000" i="0" dirty="0" smtClean="0"/>
              <a:t>Comprehensive </a:t>
            </a:r>
            <a:r>
              <a:rPr lang="en-GB" sz="2000" i="0" dirty="0"/>
              <a:t>internal </a:t>
            </a:r>
            <a:r>
              <a:rPr lang="en-GB" sz="2000" i="0" dirty="0" smtClean="0"/>
              <a:t>and external communication actions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Specific website on Covid-19 in the intracomm (News &amp; helpdesk</a:t>
            </a:r>
            <a:r>
              <a:rPr lang="en-GB" sz="2000" i="0" dirty="0" smtClean="0"/>
              <a:t>) and internet (</a:t>
            </a:r>
            <a:r>
              <a:rPr lang="en-GB" sz="2000" i="0" dirty="0"/>
              <a:t>C</a:t>
            </a:r>
            <a:r>
              <a:rPr lang="en-GB" sz="2000" i="0" dirty="0" smtClean="0"/>
              <a:t>oronavirus response)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Specific information and communication activities at DG level</a:t>
            </a:r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en-GB" sz="2000" i="0" dirty="0"/>
              <a:t>Vademecum for managers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CC3CF5-E03B-415F-A9EE-CD6250608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73080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19010</TotalTime>
  <Words>917</Words>
  <Application>Microsoft Office PowerPoint</Application>
  <PresentationFormat>On-screen Show (4:3)</PresentationFormat>
  <Paragraphs>208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EC Square Sans Cond Pro</vt:lpstr>
      <vt:lpstr>Times New Roman</vt:lpstr>
      <vt:lpstr>Verdana</vt:lpstr>
      <vt:lpstr>3_Slide_Master</vt:lpstr>
      <vt:lpstr>    “European Commission - Internal Control Response in the Context of the Pandemic”     PEMPAL Internal Audit Community of Practice (IACOP)    Brussels, 25th February 2021    </vt:lpstr>
      <vt:lpstr>PowerPoint Presentation</vt:lpstr>
      <vt:lpstr>PowerPoint Presentation</vt:lpstr>
      <vt:lpstr>EC Internal Control Framework</vt:lpstr>
      <vt:lpstr>Internal Control Monitoring Cycle</vt:lpstr>
      <vt:lpstr>  COVID and the Internal Control Components  </vt:lpstr>
      <vt:lpstr>II. Risk Assessment</vt:lpstr>
      <vt:lpstr>III. Control Activities</vt:lpstr>
      <vt:lpstr>IV. Information &amp;  Communication</vt:lpstr>
      <vt:lpstr>V. Monitoring Activities</vt:lpstr>
      <vt:lpstr>Emergency Support Instrument for COVID-19</vt:lpstr>
      <vt:lpstr>Recovery and Resilience Facility (1/2)</vt:lpstr>
      <vt:lpstr>Recovery and Resilience Facility (2/2)</vt:lpstr>
      <vt:lpstr>Basic info on approval of plans &amp; payments</vt:lpstr>
      <vt:lpstr>Governance</vt:lpstr>
      <vt:lpstr>Questions?</vt:lpstr>
    </vt:vector>
  </TitlesOfParts>
  <Manager>Catherine.Heldmaier-Regnier@ec.europa.eu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 Full presentation</dc:title>
  <dc:creator>Emilio.CAMBA-BARBOLLA@ec.europa.eu</dc:creator>
  <cp:lastModifiedBy>CAMBA BARBOLLA Emilio (BUDG)</cp:lastModifiedBy>
  <cp:revision>907</cp:revision>
  <cp:lastPrinted>2017-09-07T08:49:03Z</cp:lastPrinted>
  <dcterms:created xsi:type="dcterms:W3CDTF">2011-10-28T10:25:18Z</dcterms:created>
  <dcterms:modified xsi:type="dcterms:W3CDTF">2021-02-16T23:47:00Z</dcterms:modified>
</cp:coreProperties>
</file>