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6248" r:id="rId1"/>
  </p:sldMasterIdLst>
  <p:notesMasterIdLst>
    <p:notesMasterId r:id="rId18"/>
  </p:notesMasterIdLst>
  <p:handoutMasterIdLst>
    <p:handoutMasterId r:id="rId19"/>
  </p:handoutMasterIdLst>
  <p:sldIdLst>
    <p:sldId id="573" r:id="rId2"/>
    <p:sldId id="657" r:id="rId3"/>
    <p:sldId id="678" r:id="rId4"/>
    <p:sldId id="634" r:id="rId5"/>
    <p:sldId id="628" r:id="rId6"/>
    <p:sldId id="662" r:id="rId7"/>
    <p:sldId id="665" r:id="rId8"/>
    <p:sldId id="666" r:id="rId9"/>
    <p:sldId id="667" r:id="rId10"/>
    <p:sldId id="669" r:id="rId11"/>
    <p:sldId id="676" r:id="rId12"/>
    <p:sldId id="668" r:id="rId13"/>
    <p:sldId id="672" r:id="rId14"/>
    <p:sldId id="673" r:id="rId15"/>
    <p:sldId id="677" r:id="rId16"/>
    <p:sldId id="670" r:id="rId17"/>
  </p:sldIdLst>
  <p:sldSz cx="9144000" cy="6858000" type="screen4x3"/>
  <p:notesSz cx="6718300" cy="9855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>
          <p15:clr>
            <a:srgbClr val="A4A3A4"/>
          </p15:clr>
        </p15:guide>
        <p15:guide id="2" pos="21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F8EF"/>
    <a:srgbClr val="59B4BB"/>
    <a:srgbClr val="88C9CE"/>
    <a:srgbClr val="BBE0E3"/>
    <a:srgbClr val="99EFD8"/>
    <a:srgbClr val="0F5494"/>
    <a:srgbClr val="808080"/>
    <a:srgbClr val="82BDF2"/>
    <a:srgbClr val="2D5EC1"/>
    <a:srgbClr val="3E6F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82" autoAdjust="0"/>
    <p:restoredTop sz="95455" autoAdjust="0"/>
  </p:normalViewPr>
  <p:slideViewPr>
    <p:cSldViewPr>
      <p:cViewPr>
        <p:scale>
          <a:sx n="142" d="100"/>
          <a:sy n="142" d="100"/>
        </p:scale>
        <p:origin x="294" y="-12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293" y="-101"/>
      </p:cViewPr>
      <p:guideLst>
        <p:guide orient="horz" pos="3104"/>
        <p:guide pos="21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5000" y="0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59609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5000" y="9359609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95BE096-136C-4584-AD65-4B08F3721DD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885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000" y="0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9775"/>
            <a:ext cx="4926012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0733" y="4680591"/>
            <a:ext cx="5376834" cy="4435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59609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000" y="9359609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9F63214-0DC4-42EB-9836-7A08E366AAF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294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34993" indent="-282689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30757" indent="-22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583060" indent="-22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35363" indent="-22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487665" indent="-22615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39968" indent="-22615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392272" indent="-22615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44574" indent="-22615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217D6947-C458-4B0C-A615-667F382F5DAF}" type="slidenum">
              <a:rPr lang="en-GB" smtClean="0">
                <a:solidFill>
                  <a:schemeClr val="tx1"/>
                </a:solidFill>
                <a:latin typeface="Arial" charset="0"/>
              </a:rPr>
              <a:pPr eaLnBrk="1" hangingPunct="1">
                <a:defRPr/>
              </a:pPr>
              <a:t>1</a:t>
            </a:fld>
            <a:endParaRPr lang="en-GB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xfrm>
            <a:off x="263525" y="4679950"/>
            <a:ext cx="6191250" cy="4435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n-US" dirty="0">
              <a:solidFill>
                <a:srgbClr val="359AC2"/>
              </a:solidFill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33342" indent="-28254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30173" indent="-2254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582560" indent="-2254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33359" indent="-2254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490508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47657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04805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61954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fld id="{5C51CFA5-2431-4960-A6F1-980E03A2B4FE}" type="slidenum">
              <a:rPr lang="en-GB" altLang="en-US" sz="1200" b="0">
                <a:solidFill>
                  <a:schemeClr val="tx1"/>
                </a:solidFill>
                <a:latin typeface="Arial" charset="0"/>
              </a:rPr>
              <a:pPr/>
              <a:t>2</a:t>
            </a:fld>
            <a:endParaRPr lang="en-GB" altLang="en-US" sz="1200" b="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F63214-0DC4-42EB-9836-7A08E366AA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3044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63214-0DC4-42EB-9836-7A08E366AAF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0636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63214-0DC4-42EB-9836-7A08E366AAF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901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63214-0DC4-42EB-9836-7A08E366AAFB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5895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4325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1pPr>
            <a:lvl2pPr marL="742950" indent="-28575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2pPr>
            <a:lvl3pPr marL="11430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3pPr>
            <a:lvl4pPr marL="16002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4pPr>
            <a:lvl5pPr marL="20574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1800" dirty="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/>
              <a:t>Title</a:t>
            </a:r>
            <a:endParaRPr lang="en-GB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/>
              <a:t>Subtitle</a:t>
            </a:r>
            <a:endParaRPr lang="en-GB" noProof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872A38C0-6758-47E9-802A-A46ADFC0F55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190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304B3-4E83-4A29-96C9-34A860E13AC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783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30BDE-5392-4DE1-8E35-D256F04B2E3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771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B55ED-7964-4FC4-BDFB-0DA286CFB39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768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5" tIns="45700" rIns="91395" bIns="45700" anchor="ctr"/>
          <a:lstStyle/>
          <a:p>
            <a:pPr algn="ctr" defTabSz="4569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pic>
        <p:nvPicPr>
          <p:cNvPr id="5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309563"/>
            <a:ext cx="1382712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5" y="2387600"/>
            <a:ext cx="8229600" cy="3633788"/>
          </a:xfrm>
        </p:spPr>
        <p:txBody>
          <a:bodyPr/>
          <a:lstStyle>
            <a:lvl1pPr marL="342725" indent="-342725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6BC43-09B5-4536-BF45-78F670CC427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29070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90448-BB03-4FE5-B43A-045FDE6E8D9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7591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FEF10-C569-4FD7-8A87-E0DB75806F1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967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72FA8-C932-4F4D-8E49-97B3372F5B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2706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F7DF-FDF9-4FE2-8359-A103E5E1344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4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AB563-3A29-4B0B-847F-C5467C62803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272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28CFF-E9A9-49D6-9E37-6658602DCFD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2263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8E628-5C42-4D75-A981-F8B70E75EA9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477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5B761-1EEB-447E-997C-C48CC29618C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9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C35ACC8-30C9-40B8-9584-192811E62F6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1033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67" r:id="rId1"/>
    <p:sldLayoutId id="2147487756" r:id="rId2"/>
    <p:sldLayoutId id="2147487757" r:id="rId3"/>
    <p:sldLayoutId id="2147487758" r:id="rId4"/>
    <p:sldLayoutId id="2147487759" r:id="rId5"/>
    <p:sldLayoutId id="2147487760" r:id="rId6"/>
    <p:sldLayoutId id="2147487761" r:id="rId7"/>
    <p:sldLayoutId id="2147487762" r:id="rId8"/>
    <p:sldLayoutId id="2147487763" r:id="rId9"/>
    <p:sldLayoutId id="2147487764" r:id="rId10"/>
    <p:sldLayoutId id="2147487765" r:id="rId11"/>
    <p:sldLayoutId id="2147487766" r:id="rId12"/>
    <p:sldLayoutId id="2147487768" r:id="rId13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23528" y="1988840"/>
            <a:ext cx="8280920" cy="3816424"/>
          </a:xfrm>
        </p:spPr>
        <p:txBody>
          <a:bodyPr/>
          <a:lstStyle/>
          <a:p>
            <a:pPr marL="457200" indent="-457200" algn="ctr" eaLnBrk="1" hangingPunct="1">
              <a:lnSpc>
                <a:spcPct val="80000"/>
              </a:lnSpc>
            </a:pPr>
            <a:r>
              <a:rPr lang="en-GB" altLang="en-US" sz="2000" dirty="0">
                <a:solidFill>
                  <a:schemeClr val="accent3"/>
                </a:solidFill>
              </a:rPr>
              <a:t/>
            </a:r>
            <a:br>
              <a:rPr lang="en-GB" altLang="en-US" sz="2000" dirty="0">
                <a:solidFill>
                  <a:schemeClr val="accent3"/>
                </a:solidFill>
              </a:rPr>
            </a:br>
            <a:r>
              <a:rPr lang="en-GB" altLang="en-US" sz="2800" dirty="0">
                <a:solidFill>
                  <a:schemeClr val="accent3"/>
                </a:solidFill>
              </a:rPr>
              <a:t/>
            </a:r>
            <a:br>
              <a:rPr lang="en-GB" altLang="en-US" sz="2800" dirty="0">
                <a:solidFill>
                  <a:schemeClr val="accent3"/>
                </a:solidFill>
              </a:rPr>
            </a:br>
            <a:r>
              <a:rPr lang="en-GB" altLang="en-US" sz="2800" dirty="0">
                <a:solidFill>
                  <a:schemeClr val="accent3"/>
                </a:solidFill>
              </a:rPr>
              <a:t/>
            </a:r>
            <a:br>
              <a:rPr lang="en-GB" altLang="en-US" sz="2800" dirty="0">
                <a:solidFill>
                  <a:schemeClr val="accent3"/>
                </a:solidFill>
              </a:rPr>
            </a:br>
            <a:r>
              <a:rPr lang="en-GB" altLang="en-US" sz="2800" dirty="0">
                <a:solidFill>
                  <a:schemeClr val="accent3"/>
                </a:solidFill>
              </a:rPr>
              <a:t/>
            </a:r>
            <a:br>
              <a:rPr lang="en-GB" altLang="en-US" sz="2800" dirty="0">
                <a:solidFill>
                  <a:schemeClr val="accent3"/>
                </a:solidFill>
              </a:rPr>
            </a:br>
            <a:r>
              <a:rPr lang="ru-RU" altLang="en-US" sz="2800" i="1" dirty="0" smtClean="0">
                <a:solidFill>
                  <a:schemeClr val="accent3"/>
                </a:solidFill>
              </a:rPr>
              <a:t>«Европейская комиссия: реагирование органов внутреннего контроля в условиях пандемии»</a:t>
            </a:r>
            <a:r>
              <a:rPr lang="en-US" altLang="en-US" sz="2800" i="1" dirty="0" smtClean="0">
                <a:solidFill>
                  <a:schemeClr val="accent3"/>
                </a:solidFill>
              </a:rPr>
              <a:t> </a:t>
            </a:r>
            <a:r>
              <a:rPr lang="en-US" altLang="en-US" sz="2800" i="1" dirty="0">
                <a:solidFill>
                  <a:schemeClr val="accent3"/>
                </a:solidFill>
              </a:rPr>
              <a:t/>
            </a:r>
            <a:br>
              <a:rPr lang="en-US" altLang="en-US" sz="2800" i="1" dirty="0">
                <a:solidFill>
                  <a:schemeClr val="accent3"/>
                </a:solidFill>
              </a:rPr>
            </a:br>
            <a:r>
              <a:rPr lang="en-US" altLang="en-US" sz="2800" i="1" dirty="0">
                <a:solidFill>
                  <a:schemeClr val="accent3"/>
                </a:solidFill>
              </a:rPr>
              <a:t/>
            </a:r>
            <a:br>
              <a:rPr lang="en-US" altLang="en-US" sz="2800" i="1" dirty="0">
                <a:solidFill>
                  <a:schemeClr val="accent3"/>
                </a:solidFill>
              </a:rPr>
            </a:br>
            <a:r>
              <a:rPr lang="en-US" altLang="en-US" sz="2800" i="1" dirty="0">
                <a:solidFill>
                  <a:schemeClr val="accent3"/>
                </a:solidFill>
              </a:rPr>
              <a:t/>
            </a:r>
            <a:br>
              <a:rPr lang="en-US" altLang="en-US" sz="2800" i="1" dirty="0">
                <a:solidFill>
                  <a:schemeClr val="accent3"/>
                </a:solidFill>
              </a:rPr>
            </a:br>
            <a:r>
              <a:rPr lang="en-GB" altLang="en-US" sz="2000" i="1" dirty="0">
                <a:solidFill>
                  <a:schemeClr val="accent3"/>
                </a:solidFill>
              </a:rPr>
              <a:t/>
            </a:r>
            <a:br>
              <a:rPr lang="en-GB" altLang="en-US" sz="2000" i="1" dirty="0">
                <a:solidFill>
                  <a:schemeClr val="accent3"/>
                </a:solidFill>
              </a:rPr>
            </a:br>
            <a:r>
              <a:rPr lang="ru-RU" altLang="en-US" sz="2000" i="1" dirty="0" smtClean="0">
                <a:solidFill>
                  <a:schemeClr val="accent3"/>
                </a:solidFill>
              </a:rPr>
              <a:t>Сообщество по внутреннему аудиту (СВА) </a:t>
            </a:r>
            <a:r>
              <a:rPr lang="en-GB" sz="2400" i="1" dirty="0" smtClean="0">
                <a:solidFill>
                  <a:schemeClr val="accent3"/>
                </a:solidFill>
              </a:rPr>
              <a:t>PEMPAL </a:t>
            </a:r>
            <a:r>
              <a:rPr lang="en-GB" altLang="en-US" sz="2400" i="1" dirty="0">
                <a:solidFill>
                  <a:schemeClr val="accent3"/>
                </a:solidFill>
              </a:rPr>
              <a:t/>
            </a:r>
            <a:br>
              <a:rPr lang="en-GB" altLang="en-US" sz="2400" i="1" dirty="0">
                <a:solidFill>
                  <a:schemeClr val="accent3"/>
                </a:solidFill>
              </a:rPr>
            </a:br>
            <a:r>
              <a:rPr lang="en-GB" altLang="en-US" sz="2400" i="1" dirty="0">
                <a:solidFill>
                  <a:schemeClr val="accent3"/>
                </a:solidFill>
              </a:rPr>
              <a:t/>
            </a:r>
            <a:br>
              <a:rPr lang="en-GB" altLang="en-US" sz="2400" i="1" dirty="0">
                <a:solidFill>
                  <a:schemeClr val="accent3"/>
                </a:solidFill>
              </a:rPr>
            </a:br>
            <a:r>
              <a:rPr lang="en-GB" altLang="en-US" sz="2400" i="1" dirty="0">
                <a:solidFill>
                  <a:schemeClr val="accent3"/>
                </a:solidFill>
              </a:rPr>
              <a:t/>
            </a:r>
            <a:br>
              <a:rPr lang="en-GB" altLang="en-US" sz="2400" i="1" dirty="0">
                <a:solidFill>
                  <a:schemeClr val="accent3"/>
                </a:solidFill>
              </a:rPr>
            </a:br>
            <a:r>
              <a:rPr lang="en-GB" altLang="en-US" sz="2400" i="1" dirty="0">
                <a:solidFill>
                  <a:schemeClr val="accent3"/>
                </a:solidFill>
              </a:rPr>
              <a:t/>
            </a:r>
            <a:br>
              <a:rPr lang="en-GB" altLang="en-US" sz="2400" i="1" dirty="0">
                <a:solidFill>
                  <a:schemeClr val="accent3"/>
                </a:solidFill>
              </a:rPr>
            </a:br>
            <a:r>
              <a:rPr lang="ru-RU" altLang="en-US" sz="2400" i="1" dirty="0" smtClean="0">
                <a:solidFill>
                  <a:schemeClr val="accent3"/>
                </a:solidFill>
              </a:rPr>
              <a:t>Брюссель</a:t>
            </a:r>
            <a:r>
              <a:rPr lang="en-GB" altLang="en-US" sz="2400" i="1" dirty="0" smtClean="0">
                <a:solidFill>
                  <a:schemeClr val="accent3"/>
                </a:solidFill>
              </a:rPr>
              <a:t>, 25 </a:t>
            </a:r>
            <a:r>
              <a:rPr lang="ru-RU" altLang="en-US" sz="2400" i="1" dirty="0" smtClean="0">
                <a:solidFill>
                  <a:schemeClr val="accent3"/>
                </a:solidFill>
              </a:rPr>
              <a:t>февраля</a:t>
            </a:r>
            <a:r>
              <a:rPr lang="en-GB" altLang="en-US" sz="2400" i="1" dirty="0" smtClean="0">
                <a:solidFill>
                  <a:schemeClr val="accent3"/>
                </a:solidFill>
              </a:rPr>
              <a:t> 2021</a:t>
            </a:r>
            <a:r>
              <a:rPr lang="ru-RU" altLang="en-US" sz="2400" i="1" dirty="0" smtClean="0">
                <a:solidFill>
                  <a:schemeClr val="accent3"/>
                </a:solidFill>
              </a:rPr>
              <a:t> г.</a:t>
            </a:r>
            <a:r>
              <a:rPr lang="en-GB" altLang="en-US" sz="2400" i="1" dirty="0">
                <a:solidFill>
                  <a:schemeClr val="accent3"/>
                </a:solidFill>
                <a:cs typeface="Times New Roman" pitchFamily="18" charset="0"/>
              </a:rPr>
              <a:t/>
            </a:r>
            <a:br>
              <a:rPr lang="en-GB" altLang="en-US" sz="2400" i="1" dirty="0">
                <a:solidFill>
                  <a:schemeClr val="accent3"/>
                </a:solidFill>
                <a:cs typeface="Times New Roman" pitchFamily="18" charset="0"/>
              </a:rPr>
            </a:br>
            <a:r>
              <a:rPr lang="en-GB" altLang="en-US" sz="2800" i="1" dirty="0">
                <a:solidFill>
                  <a:schemeClr val="accent3"/>
                </a:solidFill>
                <a:cs typeface="Times New Roman" pitchFamily="18" charset="0"/>
              </a:rPr>
              <a:t/>
            </a:r>
            <a:br>
              <a:rPr lang="en-GB" altLang="en-US" sz="2800" i="1" dirty="0">
                <a:solidFill>
                  <a:schemeClr val="accent3"/>
                </a:solidFill>
                <a:cs typeface="Times New Roman" pitchFamily="18" charset="0"/>
              </a:rPr>
            </a:br>
            <a:r>
              <a:rPr lang="en-GB" altLang="en-US" sz="3600" i="1" dirty="0">
                <a:solidFill>
                  <a:schemeClr val="accent3"/>
                </a:solidFill>
              </a:rPr>
              <a:t/>
            </a:r>
            <a:br>
              <a:rPr lang="en-GB" altLang="en-US" sz="3600" i="1" dirty="0">
                <a:solidFill>
                  <a:schemeClr val="accent3"/>
                </a:solidFill>
              </a:rPr>
            </a:br>
            <a:r>
              <a:rPr lang="en-GB" altLang="en-US" sz="2000" dirty="0">
                <a:solidFill>
                  <a:schemeClr val="accent3"/>
                </a:solidFill>
              </a:rPr>
              <a:t/>
            </a:r>
            <a:br>
              <a:rPr lang="en-GB" altLang="en-US" sz="2000" dirty="0">
                <a:solidFill>
                  <a:schemeClr val="accent3"/>
                </a:solidFill>
              </a:rPr>
            </a:br>
            <a:endParaRPr lang="en-GB" altLang="en-US" sz="3600" i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V. </a:t>
            </a:r>
            <a:r>
              <a:rPr lang="ru-RU" dirty="0" smtClean="0"/>
              <a:t>Мероприятия </a:t>
            </a:r>
            <a:br>
              <a:rPr lang="ru-RU" dirty="0" smtClean="0"/>
            </a:br>
            <a:r>
              <a:rPr lang="ru-RU" dirty="0" smtClean="0"/>
              <a:t>по мониторингу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2848860"/>
            <a:ext cx="8291512" cy="3172528"/>
          </a:xfrm>
        </p:spPr>
        <p:txBody>
          <a:bodyPr/>
          <a:lstStyle/>
          <a:p>
            <a:pPr>
              <a:buClrTx/>
            </a:pPr>
            <a:r>
              <a:rPr lang="en-GB" sz="2000" i="0" dirty="0"/>
              <a:t>Covid-19 </a:t>
            </a:r>
            <a:r>
              <a:rPr lang="en-GB" sz="2000" i="0" dirty="0" smtClean="0"/>
              <a:t>– </a:t>
            </a:r>
            <a:r>
              <a:rPr lang="ru-RU" sz="2000" i="0" dirty="0" smtClean="0"/>
              <a:t>корпоративный сквозной критический риск </a:t>
            </a:r>
            <a:endParaRPr lang="en-GB" sz="2000" i="0" dirty="0"/>
          </a:p>
          <a:p>
            <a:pPr>
              <a:buClrTx/>
            </a:pPr>
            <a:endParaRPr lang="en-GB" sz="2000" i="0" dirty="0"/>
          </a:p>
          <a:p>
            <a:pPr>
              <a:buClrTx/>
            </a:pPr>
            <a:r>
              <a:rPr lang="ru-RU" sz="2000" i="0" dirty="0" smtClean="0"/>
              <a:t>Центральные Службы обеспечивают надзор и поддержку, в том числе – через органы корпоративного управления</a:t>
            </a:r>
            <a:r>
              <a:rPr lang="en-GB" sz="2000" i="0" dirty="0" smtClean="0"/>
              <a:t>.</a:t>
            </a:r>
            <a:endParaRPr lang="en-GB" sz="2000" i="0" dirty="0"/>
          </a:p>
          <a:p>
            <a:pPr>
              <a:buClrTx/>
            </a:pPr>
            <a:endParaRPr lang="en-GB" sz="2000" i="0" dirty="0"/>
          </a:p>
          <a:p>
            <a:pPr>
              <a:buClrTx/>
            </a:pPr>
            <a:r>
              <a:rPr lang="ru-RU" sz="2000" i="0" dirty="0" smtClean="0"/>
              <a:t>Службам рекомендуется не терять бдительности в отношении рисков, связанных с</a:t>
            </a:r>
            <a:r>
              <a:rPr lang="en-GB" sz="2000" i="0" dirty="0" smtClean="0"/>
              <a:t> </a:t>
            </a:r>
            <a:r>
              <a:rPr lang="en-GB" sz="2000" i="0" dirty="0" err="1" smtClean="0"/>
              <a:t>Covid</a:t>
            </a:r>
            <a:r>
              <a:rPr lang="ru-RU" sz="2000" i="0" dirty="0" smtClean="0"/>
              <a:t>, и вести их мониторинг в реальном времени</a:t>
            </a:r>
            <a:endParaRPr lang="en-GB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78CD45E-C03E-4BF7-924C-5756EC413C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827893"/>
              </p:ext>
            </p:extLst>
          </p:nvPr>
        </p:nvGraphicFramePr>
        <p:xfrm>
          <a:off x="7380312" y="980728"/>
          <a:ext cx="1656184" cy="1509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1088574033"/>
                    </a:ext>
                  </a:extLst>
                </a:gridCol>
              </a:tblGrid>
              <a:tr h="202992">
                <a:tc>
                  <a:txBody>
                    <a:bodyPr/>
                    <a:lstStyle/>
                    <a:p>
                      <a:r>
                        <a:rPr lang="en-US" sz="700" dirty="0"/>
                        <a:t>Components</a:t>
                      </a:r>
                    </a:p>
                  </a:txBody>
                  <a:tcPr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438513"/>
                  </a:ext>
                </a:extLst>
              </a:tr>
              <a:tr h="295647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en-GB" sz="700" b="0" dirty="0"/>
                        <a:t>Control Environment</a:t>
                      </a:r>
                      <a:endParaRPr lang="en-US" sz="7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774177"/>
                  </a:ext>
                </a:extLst>
              </a:tr>
              <a:tr h="24376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2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Risk Assessment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500904"/>
                  </a:ext>
                </a:extLst>
              </a:tr>
              <a:tr h="200276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3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302092"/>
                  </a:ext>
                </a:extLst>
              </a:tr>
              <a:tr h="340525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4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Information and Communication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481981"/>
                  </a:ext>
                </a:extLst>
              </a:tr>
              <a:tr h="200276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5"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Monitoring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708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189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435280" cy="936625"/>
          </a:xfrm>
        </p:spPr>
        <p:txBody>
          <a:bodyPr/>
          <a:lstStyle/>
          <a:p>
            <a:r>
              <a:rPr lang="ru-RU" dirty="0" smtClean="0"/>
              <a:t>Механизм чрезвычайной поддержки в условиях</a:t>
            </a:r>
            <a:r>
              <a:rPr lang="fr-BE" dirty="0" smtClean="0"/>
              <a:t> </a:t>
            </a:r>
            <a:r>
              <a:rPr lang="fr-BE" dirty="0"/>
              <a:t>COVID-19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77393"/>
            <a:ext cx="8505386" cy="3852217"/>
          </a:xfrm>
        </p:spPr>
        <p:txBody>
          <a:bodyPr/>
          <a:lstStyle/>
          <a:p>
            <a:pPr>
              <a:buClrTx/>
            </a:pPr>
            <a:r>
              <a:rPr lang="ru-RU" sz="2000" i="0" dirty="0" smtClean="0"/>
              <a:t>Помощь странам-членам в реагировании на пандемию</a:t>
            </a:r>
            <a:r>
              <a:rPr lang="en-US" sz="2000" i="0" dirty="0" smtClean="0"/>
              <a:t>:</a:t>
            </a:r>
            <a:endParaRPr lang="en-US" sz="2000" i="0" dirty="0"/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ru-RU" sz="1800" b="0" dirty="0" smtClean="0">
                <a:ea typeface="+mn-ea"/>
                <a:cs typeface="+mn-cs"/>
              </a:rPr>
              <a:t>Соглашения с производителями вакцины об авансовой закупке</a:t>
            </a:r>
            <a:r>
              <a:rPr lang="en-US" sz="1800" b="0" dirty="0" smtClean="0">
                <a:ea typeface="+mn-ea"/>
                <a:cs typeface="+mn-cs"/>
              </a:rPr>
              <a:t> (</a:t>
            </a:r>
            <a:r>
              <a:rPr lang="ru-RU" sz="1800" b="0" dirty="0" smtClean="0">
                <a:ea typeface="+mn-ea"/>
                <a:cs typeface="+mn-cs"/>
              </a:rPr>
              <a:t>стратегия в отношении вакцин от </a:t>
            </a:r>
            <a:r>
              <a:rPr lang="ru-RU" sz="1800" b="0" dirty="0" err="1" smtClean="0">
                <a:ea typeface="+mn-ea"/>
                <a:cs typeface="+mn-cs"/>
              </a:rPr>
              <a:t>коронавируса</a:t>
            </a:r>
            <a:r>
              <a:rPr lang="en-US" sz="1800" b="0" dirty="0" smtClean="0">
                <a:ea typeface="+mn-ea"/>
                <a:cs typeface="+mn-cs"/>
              </a:rPr>
              <a:t>)</a:t>
            </a:r>
            <a:endParaRPr lang="en-US" sz="1800" b="0" dirty="0">
              <a:ea typeface="+mn-ea"/>
              <a:cs typeface="+mn-cs"/>
            </a:endParaRPr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ru-RU" sz="1800" b="0" dirty="0" smtClean="0">
                <a:ea typeface="+mn-ea"/>
                <a:cs typeface="+mn-cs"/>
              </a:rPr>
              <a:t>Безопасные процедуры</a:t>
            </a:r>
            <a:endParaRPr lang="en-US" sz="1800" b="0" dirty="0">
              <a:ea typeface="+mn-ea"/>
              <a:cs typeface="+mn-cs"/>
            </a:endParaRPr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ru-RU" sz="1800" b="0" dirty="0" smtClean="0">
                <a:ea typeface="+mn-ea"/>
                <a:cs typeface="+mn-cs"/>
              </a:rPr>
              <a:t>Тестирование</a:t>
            </a:r>
            <a:r>
              <a:rPr lang="en-US" sz="1800" b="0" dirty="0" smtClean="0">
                <a:ea typeface="+mn-ea"/>
                <a:cs typeface="+mn-cs"/>
              </a:rPr>
              <a:t>: </a:t>
            </a:r>
            <a:r>
              <a:rPr lang="ru-RU" sz="1800" b="0" dirty="0" smtClean="0">
                <a:ea typeface="+mn-ea"/>
                <a:cs typeface="+mn-cs"/>
              </a:rPr>
              <a:t>экспресс-тест на антитела и</a:t>
            </a:r>
            <a:r>
              <a:rPr lang="en-US" sz="1800" b="0" dirty="0" smtClean="0">
                <a:ea typeface="+mn-ea"/>
                <a:cs typeface="+mn-cs"/>
              </a:rPr>
              <a:t> Strength </a:t>
            </a:r>
            <a:r>
              <a:rPr lang="en-US" sz="1800" b="0" dirty="0">
                <a:ea typeface="+mn-ea"/>
                <a:cs typeface="+mn-cs"/>
              </a:rPr>
              <a:t>Testing capacity</a:t>
            </a:r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en-US" sz="1800" b="0" dirty="0" smtClean="0">
                <a:ea typeface="+mn-ea"/>
                <a:cs typeface="+mn-cs"/>
              </a:rPr>
              <a:t>T</a:t>
            </a:r>
            <a:r>
              <a:rPr lang="ru-RU" sz="1800" b="0" dirty="0" err="1" smtClean="0">
                <a:ea typeface="+mn-ea"/>
                <a:cs typeface="+mn-cs"/>
              </a:rPr>
              <a:t>ранспортировка</a:t>
            </a:r>
            <a:r>
              <a:rPr lang="ru-RU" sz="1800" b="0" dirty="0" smtClean="0">
                <a:ea typeface="+mn-ea"/>
                <a:cs typeface="+mn-cs"/>
              </a:rPr>
              <a:t> необходимых товаров, медицинских препаратов и пациентов</a:t>
            </a:r>
            <a:endParaRPr lang="en-US" sz="1800" b="0" dirty="0">
              <a:ea typeface="+mn-ea"/>
              <a:cs typeface="+mn-cs"/>
            </a:endParaRPr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ru-RU" sz="1800" b="0" dirty="0" smtClean="0">
                <a:ea typeface="+mn-ea"/>
                <a:cs typeface="+mn-cs"/>
              </a:rPr>
              <a:t>Необходимая продукция медицинского характера</a:t>
            </a:r>
            <a:endParaRPr lang="en-US" sz="1800" b="0" dirty="0">
              <a:ea typeface="+mn-ea"/>
              <a:cs typeface="+mn-cs"/>
            </a:endParaRPr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ru-RU" sz="1800" b="0" dirty="0" smtClean="0">
                <a:ea typeface="+mn-ea"/>
                <a:cs typeface="+mn-cs"/>
              </a:rPr>
              <a:t>Обучение специалистов навыкам интенсивной терапии</a:t>
            </a:r>
            <a:endParaRPr lang="en-US" sz="1800" b="0" dirty="0">
              <a:ea typeface="+mn-ea"/>
              <a:cs typeface="+mn-cs"/>
            </a:endParaRPr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ru-RU" sz="1800" b="0" dirty="0" smtClean="0">
                <a:ea typeface="+mn-ea"/>
                <a:cs typeface="+mn-cs"/>
              </a:rPr>
              <a:t>Синхронизация национальных приложений для отслеживания контактов граждан</a:t>
            </a:r>
          </a:p>
          <a:p>
            <a:pPr marL="457200" lvl="1" indent="0">
              <a:buClrTx/>
              <a:buNone/>
            </a:pPr>
            <a:r>
              <a:rPr lang="ru-RU" b="0" dirty="0" smtClean="0">
                <a:ea typeface="+mn-ea"/>
                <a:cs typeface="+mn-cs"/>
              </a:rPr>
              <a:t>Бюджет - </a:t>
            </a:r>
            <a:r>
              <a:rPr lang="en-US" b="0" dirty="0" smtClean="0">
                <a:ea typeface="+mn-ea"/>
                <a:cs typeface="+mn-cs"/>
              </a:rPr>
              <a:t> 2</a:t>
            </a:r>
            <a:r>
              <a:rPr lang="ru-RU" b="0" dirty="0" smtClean="0">
                <a:ea typeface="+mn-ea"/>
                <a:cs typeface="+mn-cs"/>
              </a:rPr>
              <a:t>,</a:t>
            </a:r>
            <a:r>
              <a:rPr lang="en-US" b="0" dirty="0" smtClean="0">
                <a:ea typeface="+mn-ea"/>
                <a:cs typeface="+mn-cs"/>
              </a:rPr>
              <a:t>7 </a:t>
            </a:r>
            <a:r>
              <a:rPr lang="ru-RU" b="0" dirty="0" smtClean="0">
                <a:ea typeface="+mn-ea"/>
                <a:cs typeface="+mn-cs"/>
              </a:rPr>
              <a:t>млрд евро</a:t>
            </a:r>
            <a:r>
              <a:rPr lang="en-US" b="0" dirty="0" smtClean="0">
                <a:ea typeface="+mn-ea"/>
                <a:cs typeface="+mn-cs"/>
              </a:rPr>
              <a:t>.</a:t>
            </a:r>
            <a:endParaRPr lang="en-US" b="0" dirty="0">
              <a:ea typeface="+mn-ea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40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435280" cy="936625"/>
          </a:xfrm>
        </p:spPr>
        <p:txBody>
          <a:bodyPr/>
          <a:lstStyle/>
          <a:p>
            <a:r>
              <a:rPr lang="ru-RU" dirty="0" smtClean="0"/>
              <a:t>Фонд восстановления и устойчивости</a:t>
            </a:r>
            <a:r>
              <a:rPr lang="fr-BE" dirty="0" smtClean="0"/>
              <a:t> </a:t>
            </a:r>
            <a:r>
              <a:rPr lang="fr-BE" dirty="0"/>
              <a:t>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420888"/>
            <a:ext cx="8291264" cy="3600500"/>
          </a:xfrm>
        </p:spPr>
        <p:txBody>
          <a:bodyPr/>
          <a:lstStyle/>
          <a:p>
            <a:pPr>
              <a:buClrTx/>
            </a:pPr>
            <a:r>
              <a:rPr lang="ru-RU" sz="2000" i="0" dirty="0" smtClean="0"/>
              <a:t>Предоставляет масштабную финансовую поддержку государственных инвестиций и реформ для ускорения восстановления и повышения устойчивости экономик стран-членов</a:t>
            </a:r>
            <a:endParaRPr lang="en-US" sz="2000" i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lvl="1" indent="-342900">
              <a:buClrTx/>
            </a:pPr>
            <a:r>
              <a:rPr lang="ru-RU" b="0" dirty="0" smtClean="0">
                <a:ea typeface="+mn-ea"/>
                <a:cs typeface="+mn-cs"/>
              </a:rPr>
              <a:t>Финансируется из средств Фонда восстановления ЕС</a:t>
            </a:r>
            <a:r>
              <a:rPr lang="en-US" b="0" dirty="0" smtClean="0">
                <a:ea typeface="+mn-ea"/>
                <a:cs typeface="+mn-cs"/>
              </a:rPr>
              <a:t> </a:t>
            </a:r>
            <a:r>
              <a:rPr lang="en-US" b="0" dirty="0">
                <a:ea typeface="+mn-ea"/>
                <a:cs typeface="+mn-cs"/>
              </a:rPr>
              <a:t>(EURI)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98D763-34DE-4C6D-807E-02ED57417040}"/>
              </a:ext>
            </a:extLst>
          </p:cNvPr>
          <p:cNvSpPr/>
          <p:nvPr/>
        </p:nvSpPr>
        <p:spPr bwMode="auto">
          <a:xfrm>
            <a:off x="890914" y="3674470"/>
            <a:ext cx="1232814" cy="576064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/>
              <a:t>ГРАНТЫ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5890DC-B2CD-402F-855E-CDE3848F6C5F}"/>
              </a:ext>
            </a:extLst>
          </p:cNvPr>
          <p:cNvSpPr/>
          <p:nvPr/>
        </p:nvSpPr>
        <p:spPr bwMode="auto">
          <a:xfrm>
            <a:off x="899592" y="4365104"/>
            <a:ext cx="1232814" cy="576064"/>
          </a:xfrm>
          <a:prstGeom prst="rect">
            <a:avLst/>
          </a:prstGeom>
          <a:solidFill>
            <a:srgbClr val="D4F8EF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/>
              <a:t>ЗАЙМЫ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6963DA-542C-47BD-939C-888B0895CB46}"/>
              </a:ext>
            </a:extLst>
          </p:cNvPr>
          <p:cNvSpPr/>
          <p:nvPr/>
        </p:nvSpPr>
        <p:spPr bwMode="auto">
          <a:xfrm>
            <a:off x="2186042" y="3674470"/>
            <a:ext cx="2457966" cy="576064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/>
            <a:r>
              <a:rPr lang="fr-BE" sz="1600" dirty="0" smtClean="0"/>
              <a:t>312</a:t>
            </a:r>
            <a:r>
              <a:rPr lang="ru-RU" sz="1600" dirty="0" smtClean="0"/>
              <a:t>,</a:t>
            </a:r>
            <a:r>
              <a:rPr lang="fr-BE" sz="1600" dirty="0" smtClean="0"/>
              <a:t>5 </a:t>
            </a:r>
            <a:r>
              <a:rPr lang="ru-RU" sz="1600" dirty="0" smtClean="0"/>
              <a:t>млрд</a:t>
            </a:r>
            <a:r>
              <a:rPr lang="fr-BE" sz="1600" dirty="0" smtClean="0"/>
              <a:t> </a:t>
            </a:r>
            <a:r>
              <a:rPr lang="fr-BE" sz="1600" dirty="0"/>
              <a:t>EUR </a:t>
            </a:r>
            <a:endParaRPr lang="ru-RU" sz="1600" dirty="0" smtClean="0"/>
          </a:p>
          <a:p>
            <a:pPr marL="3175"/>
            <a:r>
              <a:rPr lang="fr-BE" sz="1600" i="1" dirty="0" smtClean="0"/>
              <a:t>(</a:t>
            </a:r>
            <a:r>
              <a:rPr lang="ru-RU" sz="1600" i="1" dirty="0" smtClean="0"/>
              <a:t>в ценах </a:t>
            </a:r>
            <a:r>
              <a:rPr lang="fr-BE" sz="1600" i="1" dirty="0" smtClean="0"/>
              <a:t>2018</a:t>
            </a:r>
            <a:r>
              <a:rPr lang="ru-RU" sz="1600" i="1" dirty="0" smtClean="0"/>
              <a:t> г.</a:t>
            </a:r>
            <a:r>
              <a:rPr lang="fr-BE" sz="1600" i="1" dirty="0" smtClean="0"/>
              <a:t>)</a:t>
            </a:r>
            <a:endParaRPr kumimoji="0" lang="en-GB" sz="1600" b="0" i="1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A75373-A3A4-4EB1-BE8A-4DE4D40D5636}"/>
              </a:ext>
            </a:extLst>
          </p:cNvPr>
          <p:cNvSpPr/>
          <p:nvPr/>
        </p:nvSpPr>
        <p:spPr bwMode="auto">
          <a:xfrm>
            <a:off x="2194719" y="4365104"/>
            <a:ext cx="2447387" cy="576064"/>
          </a:xfrm>
          <a:prstGeom prst="rect">
            <a:avLst/>
          </a:prstGeom>
          <a:solidFill>
            <a:srgbClr val="D4F8EF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/>
            <a:r>
              <a:rPr lang="fr-BE" sz="1600" dirty="0"/>
              <a:t>360 </a:t>
            </a:r>
            <a:r>
              <a:rPr lang="ru-RU" sz="1600" dirty="0" smtClean="0"/>
              <a:t>млрд</a:t>
            </a:r>
            <a:r>
              <a:rPr lang="fr-BE" sz="1600" dirty="0" smtClean="0"/>
              <a:t> </a:t>
            </a:r>
            <a:r>
              <a:rPr lang="fr-BE" sz="1600" dirty="0"/>
              <a:t>EUR</a:t>
            </a:r>
          </a:p>
          <a:p>
            <a:pPr marL="3175"/>
            <a:r>
              <a:rPr kumimoji="0" lang="fr-BE" sz="1600" b="0" i="0" u="none" strike="noStrike" cap="none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latin typeface="Verdana" pitchFamily="34" charset="0"/>
              </a:rPr>
              <a:t>(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latin typeface="Verdana" pitchFamily="34" charset="0"/>
              </a:rPr>
              <a:t>в ценах </a:t>
            </a:r>
            <a:r>
              <a:rPr kumimoji="0" lang="fr-BE" sz="1600" b="0" i="0" u="none" strike="noStrike" cap="none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latin typeface="Verdana" pitchFamily="34" charset="0"/>
              </a:rPr>
              <a:t>2018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latin typeface="Verdana" pitchFamily="34" charset="0"/>
              </a:rPr>
              <a:t> г.</a:t>
            </a:r>
            <a:r>
              <a:rPr lang="fr-BE" sz="1600" dirty="0" smtClean="0"/>
              <a:t>)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106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2494021"/>
            <a:ext cx="8229600" cy="3529013"/>
          </a:xfrm>
        </p:spPr>
        <p:txBody>
          <a:bodyPr/>
          <a:lstStyle/>
          <a:p>
            <a:r>
              <a:rPr lang="ru-RU" dirty="0" smtClean="0"/>
              <a:t>Шесть областей внимания</a:t>
            </a:r>
            <a:r>
              <a:rPr lang="en-US" dirty="0" smtClean="0"/>
              <a:t>:</a:t>
            </a:r>
            <a:endParaRPr lang="en-US" dirty="0"/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253AD1-C852-4D72-AA50-952693BAB6C7}"/>
              </a:ext>
            </a:extLst>
          </p:cNvPr>
          <p:cNvSpPr/>
          <p:nvPr/>
        </p:nvSpPr>
        <p:spPr bwMode="auto">
          <a:xfrm>
            <a:off x="827584" y="2996952"/>
            <a:ext cx="431032" cy="523695"/>
          </a:xfrm>
          <a:prstGeom prst="rect">
            <a:avLst/>
          </a:prstGeom>
          <a:noFill/>
          <a:ln>
            <a:solidFill>
              <a:srgbClr val="BBE0E3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/>
              <a:t>1.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8F5A27-7BE9-415C-B0CF-18C9FFF095B0}"/>
              </a:ext>
            </a:extLst>
          </p:cNvPr>
          <p:cNvSpPr/>
          <p:nvPr/>
        </p:nvSpPr>
        <p:spPr bwMode="auto">
          <a:xfrm>
            <a:off x="1402632" y="2996952"/>
            <a:ext cx="6049688" cy="523695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72000" lvl="1"/>
            <a:r>
              <a:rPr lang="ru-RU" sz="1400" b="1" dirty="0" smtClean="0"/>
              <a:t>Зелёный переход</a:t>
            </a:r>
            <a:endParaRPr lang="en-US" sz="14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FDB243-242E-40C5-9409-DDC96A8E6648}"/>
              </a:ext>
            </a:extLst>
          </p:cNvPr>
          <p:cNvSpPr/>
          <p:nvPr/>
        </p:nvSpPr>
        <p:spPr bwMode="auto">
          <a:xfrm>
            <a:off x="827584" y="3601502"/>
            <a:ext cx="431032" cy="523695"/>
          </a:xfrm>
          <a:prstGeom prst="rect">
            <a:avLst/>
          </a:prstGeom>
          <a:noFill/>
          <a:ln>
            <a:solidFill>
              <a:srgbClr val="BBE0E3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/>
              <a:t>2.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A695D28-3334-45DC-80B9-17BAF6D5859C}"/>
              </a:ext>
            </a:extLst>
          </p:cNvPr>
          <p:cNvSpPr/>
          <p:nvPr/>
        </p:nvSpPr>
        <p:spPr bwMode="auto">
          <a:xfrm>
            <a:off x="1402632" y="3601502"/>
            <a:ext cx="6049688" cy="523695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72000" lvl="1"/>
            <a:r>
              <a:rPr lang="ru-RU" sz="1400" b="1" dirty="0" smtClean="0"/>
              <a:t>Цифровая трансформация</a:t>
            </a:r>
            <a:endParaRPr lang="en-US" sz="14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01FD9F-0A44-4647-9761-75E27BFE8827}"/>
              </a:ext>
            </a:extLst>
          </p:cNvPr>
          <p:cNvSpPr/>
          <p:nvPr/>
        </p:nvSpPr>
        <p:spPr bwMode="auto">
          <a:xfrm>
            <a:off x="827584" y="4206052"/>
            <a:ext cx="431032" cy="523695"/>
          </a:xfrm>
          <a:prstGeom prst="rect">
            <a:avLst/>
          </a:prstGeom>
          <a:noFill/>
          <a:ln>
            <a:solidFill>
              <a:srgbClr val="BBE0E3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/>
              <a:t>3.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39AEFE9-5A34-4008-BDFB-E0D96456FE3E}"/>
              </a:ext>
            </a:extLst>
          </p:cNvPr>
          <p:cNvSpPr/>
          <p:nvPr/>
        </p:nvSpPr>
        <p:spPr bwMode="auto">
          <a:xfrm>
            <a:off x="1402632" y="4206052"/>
            <a:ext cx="6049688" cy="523695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72000" lvl="1"/>
            <a:r>
              <a:rPr lang="ru-RU" sz="1400" b="1" dirty="0" smtClean="0"/>
              <a:t>Умный, устойчивый и инклюзивный рост</a:t>
            </a:r>
            <a:endParaRPr lang="en-US" sz="1400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EF4E75-2261-4AD3-AD6F-E131D789A854}"/>
              </a:ext>
            </a:extLst>
          </p:cNvPr>
          <p:cNvSpPr/>
          <p:nvPr/>
        </p:nvSpPr>
        <p:spPr bwMode="auto">
          <a:xfrm>
            <a:off x="827584" y="4810602"/>
            <a:ext cx="431032" cy="523695"/>
          </a:xfrm>
          <a:prstGeom prst="rect">
            <a:avLst/>
          </a:prstGeom>
          <a:noFill/>
          <a:ln>
            <a:solidFill>
              <a:srgbClr val="BBE0E3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/>
              <a:t>4.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5A71E8-6036-490A-8C15-71FDD82AE1D9}"/>
              </a:ext>
            </a:extLst>
          </p:cNvPr>
          <p:cNvSpPr/>
          <p:nvPr/>
        </p:nvSpPr>
        <p:spPr bwMode="auto">
          <a:xfrm>
            <a:off x="1402632" y="4810602"/>
            <a:ext cx="6049688" cy="523695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72000" lvl="1"/>
            <a:r>
              <a:rPr lang="ru-RU" sz="1400" b="1" dirty="0" smtClean="0"/>
              <a:t>Социальная и территориальная сплочённость</a:t>
            </a:r>
            <a:endParaRPr lang="en-US" sz="1400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C9D281A-2BE3-4388-B621-49732F4E8296}"/>
              </a:ext>
            </a:extLst>
          </p:cNvPr>
          <p:cNvSpPr/>
          <p:nvPr/>
        </p:nvSpPr>
        <p:spPr bwMode="auto">
          <a:xfrm>
            <a:off x="827584" y="5415152"/>
            <a:ext cx="431032" cy="523695"/>
          </a:xfrm>
          <a:prstGeom prst="rect">
            <a:avLst/>
          </a:prstGeom>
          <a:noFill/>
          <a:ln>
            <a:solidFill>
              <a:srgbClr val="BBE0E3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/>
              <a:t>5.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6512FD0-A480-4B42-A87B-181A48B7FAF3}"/>
              </a:ext>
            </a:extLst>
          </p:cNvPr>
          <p:cNvSpPr/>
          <p:nvPr/>
        </p:nvSpPr>
        <p:spPr bwMode="auto">
          <a:xfrm>
            <a:off x="1402632" y="5415152"/>
            <a:ext cx="6049688" cy="523695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72000" lvl="1"/>
            <a:r>
              <a:rPr lang="ru-RU" sz="1400" b="1" dirty="0" smtClean="0"/>
              <a:t>Здравоохранение и экономическая, социальная и институциональная устойчивость</a:t>
            </a:r>
            <a:endParaRPr lang="en-US" sz="14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11EBE08-6718-4CCC-98BC-98A0E79E7574}"/>
              </a:ext>
            </a:extLst>
          </p:cNvPr>
          <p:cNvSpPr/>
          <p:nvPr/>
        </p:nvSpPr>
        <p:spPr bwMode="auto">
          <a:xfrm>
            <a:off x="827584" y="6019700"/>
            <a:ext cx="431032" cy="523695"/>
          </a:xfrm>
          <a:prstGeom prst="rect">
            <a:avLst/>
          </a:prstGeom>
          <a:noFill/>
          <a:ln>
            <a:solidFill>
              <a:srgbClr val="BBE0E3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/>
              <a:t>6.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F8B8A37-FEB2-4052-931E-F9112B4AFB1E}"/>
              </a:ext>
            </a:extLst>
          </p:cNvPr>
          <p:cNvSpPr/>
          <p:nvPr/>
        </p:nvSpPr>
        <p:spPr bwMode="auto">
          <a:xfrm>
            <a:off x="1402632" y="6019700"/>
            <a:ext cx="6049688" cy="523695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72000" lvl="1"/>
            <a:r>
              <a:rPr lang="ru-RU" sz="1400" b="1" dirty="0" smtClean="0"/>
              <a:t>Образование и навыки для следующего поколения</a:t>
            </a:r>
            <a:endParaRPr lang="en-US" sz="1400" b="1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3A8EA27-F5F8-420E-9129-18EB58A32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340768"/>
            <a:ext cx="8435280" cy="936625"/>
          </a:xfrm>
        </p:spPr>
        <p:txBody>
          <a:bodyPr/>
          <a:lstStyle/>
          <a:p>
            <a:r>
              <a:rPr lang="ru-RU" dirty="0" smtClean="0"/>
              <a:t>Фонд восстановления и устойчивости</a:t>
            </a:r>
            <a:r>
              <a:rPr lang="fr-BE" dirty="0" smtClean="0"/>
              <a:t> </a:t>
            </a:r>
            <a:r>
              <a:rPr lang="fr-BE" dirty="0"/>
              <a:t>(2/2)</a:t>
            </a:r>
          </a:p>
        </p:txBody>
      </p:sp>
    </p:spTree>
    <p:extLst>
      <p:ext uri="{BB962C8B-B14F-4D97-AF65-F5344CB8AC3E}">
        <p14:creationId xmlns:p14="http://schemas.microsoft.com/office/powerpoint/2010/main" val="1117450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705888" y="1945264"/>
            <a:ext cx="7892127" cy="251309"/>
          </a:xfrm>
          <a:custGeom>
            <a:avLst/>
            <a:gdLst>
              <a:gd name="connsiteX0" fmla="*/ 0 w 3301953"/>
              <a:gd name="connsiteY0" fmla="*/ 0 h 576000"/>
              <a:gd name="connsiteX1" fmla="*/ 3301953 w 3301953"/>
              <a:gd name="connsiteY1" fmla="*/ 0 h 576000"/>
              <a:gd name="connsiteX2" fmla="*/ 3301953 w 3301953"/>
              <a:gd name="connsiteY2" fmla="*/ 576000 h 576000"/>
              <a:gd name="connsiteX3" fmla="*/ 0 w 3301953"/>
              <a:gd name="connsiteY3" fmla="*/ 576000 h 576000"/>
              <a:gd name="connsiteX4" fmla="*/ 0 w 3301953"/>
              <a:gd name="connsiteY4" fmla="*/ 0 h 57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1953" h="576000">
                <a:moveTo>
                  <a:pt x="0" y="0"/>
                </a:moveTo>
                <a:lnTo>
                  <a:pt x="3301953" y="0"/>
                </a:lnTo>
                <a:lnTo>
                  <a:pt x="3301953" y="576000"/>
                </a:lnTo>
                <a:lnTo>
                  <a:pt x="0" y="576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344" tIns="48768" rIns="85344" bIns="48768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</a:pPr>
            <a:r>
              <a:rPr lang="ru-RU" sz="1500" b="1" dirty="0" smtClean="0">
                <a:latin typeface="EC Square Sans Cond Pro" panose="020B0506040000020004" pitchFamily="34" charset="0"/>
              </a:rPr>
              <a:t>Фонд восстановления и устойчивости</a:t>
            </a:r>
            <a:endParaRPr lang="fr-BE" sz="1500" b="1" dirty="0">
              <a:latin typeface="EC Square Sans Cond Pro" panose="020B0506040000020004" pitchFamily="34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727941" y="5406277"/>
            <a:ext cx="7870073" cy="588082"/>
          </a:xfrm>
          <a:custGeom>
            <a:avLst/>
            <a:gdLst>
              <a:gd name="connsiteX0" fmla="*/ 0 w 3301953"/>
              <a:gd name="connsiteY0" fmla="*/ 0 h 4755712"/>
              <a:gd name="connsiteX1" fmla="*/ 3301953 w 3301953"/>
              <a:gd name="connsiteY1" fmla="*/ 0 h 4755712"/>
              <a:gd name="connsiteX2" fmla="*/ 3301953 w 3301953"/>
              <a:gd name="connsiteY2" fmla="*/ 4755712 h 4755712"/>
              <a:gd name="connsiteX3" fmla="*/ 0 w 3301953"/>
              <a:gd name="connsiteY3" fmla="*/ 4755712 h 4755712"/>
              <a:gd name="connsiteX4" fmla="*/ 0 w 3301953"/>
              <a:gd name="connsiteY4" fmla="*/ 0 h 4755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1953" h="4755712">
                <a:moveTo>
                  <a:pt x="0" y="0"/>
                </a:moveTo>
                <a:lnTo>
                  <a:pt x="3301953" y="0"/>
                </a:lnTo>
                <a:lnTo>
                  <a:pt x="3301953" y="4755712"/>
                </a:lnTo>
                <a:lnTo>
                  <a:pt x="0" y="4755712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2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009" tIns="68009" rIns="90678" bIns="102013" numCol="1" spcCol="1270" anchor="t" anchorCtr="0">
            <a:noAutofit/>
          </a:bodyPr>
          <a:lstStyle/>
          <a:p>
            <a:pPr marL="128588" lvl="1" indent="-128588" defTabSz="566738">
              <a:spcAft>
                <a:spcPts val="450"/>
              </a:spcAft>
              <a:buChar char="••"/>
            </a:pPr>
            <a:r>
              <a:rPr lang="ru-RU" sz="1500" b="1" dirty="0" smtClean="0">
                <a:solidFill>
                  <a:schemeClr val="tx1"/>
                </a:solidFill>
                <a:latin typeface="EC Square Sans Cond Pro" panose="020B0506040000020004" pitchFamily="34" charset="0"/>
              </a:rPr>
              <a:t>Утверждение планов </a:t>
            </a:r>
            <a:r>
              <a:rPr lang="ru-RU" sz="1500" b="1" dirty="0" smtClean="0">
                <a:solidFill>
                  <a:schemeClr val="tx1"/>
                </a:solidFill>
                <a:latin typeface="EC Square Sans Cond Pro" panose="020B0506040000020004" pitchFamily="34" charset="0"/>
              </a:rPr>
              <a:t>посредством принятие Советом Решения о выполнении</a:t>
            </a:r>
            <a:endParaRPr lang="ru-RU" sz="1500" b="1" dirty="0" smtClean="0">
              <a:solidFill>
                <a:schemeClr val="tx1"/>
              </a:solidFill>
              <a:latin typeface="EC Square Sans Cond Pro" panose="020B0506040000020004" pitchFamily="34" charset="0"/>
            </a:endParaRPr>
          </a:p>
          <a:p>
            <a:pPr marL="128588" lvl="1" indent="-128588" defTabSz="566738">
              <a:spcAft>
                <a:spcPts val="450"/>
              </a:spcAft>
              <a:buChar char="••"/>
            </a:pPr>
            <a:r>
              <a:rPr lang="ru-RU" sz="1500" b="1" dirty="0">
                <a:solidFill>
                  <a:schemeClr val="tx1"/>
                </a:solidFill>
                <a:latin typeface="EC Square Sans Cond Pro" panose="020B0506040000020004" pitchFamily="34" charset="0"/>
              </a:rPr>
              <a:t>З</a:t>
            </a:r>
            <a:r>
              <a:rPr lang="ru-RU" sz="1500" b="1" dirty="0" smtClean="0">
                <a:solidFill>
                  <a:schemeClr val="tx1"/>
                </a:solidFill>
                <a:latin typeface="EC Square Sans Cond Pro" panose="020B0506040000020004" pitchFamily="34" charset="0"/>
              </a:rPr>
              <a:t>аявка на платёж</a:t>
            </a:r>
            <a:r>
              <a:rPr lang="en-US" sz="1500" b="1" dirty="0" smtClean="0">
                <a:solidFill>
                  <a:schemeClr val="tx1"/>
                </a:solidFill>
                <a:latin typeface="EC Square Sans Cond Pro" panose="020B0506040000020004" pitchFamily="34" charset="0"/>
              </a:rPr>
              <a:t> (</a:t>
            </a:r>
            <a:r>
              <a:rPr lang="ru-RU" sz="1500" b="1" dirty="0" smtClean="0">
                <a:solidFill>
                  <a:schemeClr val="tx1"/>
                </a:solidFill>
                <a:latin typeface="EC Square Sans Cond Pro" panose="020B0506040000020004" pitchFamily="34" charset="0"/>
              </a:rPr>
              <a:t>роль Комитета по экономике и финансам</a:t>
            </a:r>
            <a:r>
              <a:rPr lang="en-US" sz="1500" b="1" dirty="0" smtClean="0">
                <a:solidFill>
                  <a:schemeClr val="tx1"/>
                </a:solidFill>
                <a:latin typeface="EC Square Sans Cond Pro" panose="020B0506040000020004" pitchFamily="34" charset="0"/>
              </a:rPr>
              <a:t>, </a:t>
            </a:r>
            <a:r>
              <a:rPr lang="ru-RU" sz="1500" b="1" dirty="0" err="1" smtClean="0">
                <a:solidFill>
                  <a:schemeClr val="tx1"/>
                </a:solidFill>
                <a:latin typeface="EC Square Sans Cond Pro" panose="020B0506040000020004" pitchFamily="34" charset="0"/>
              </a:rPr>
              <a:t>комитологическая</a:t>
            </a:r>
            <a:r>
              <a:rPr lang="ru-RU" sz="1500" b="1" dirty="0" smtClean="0">
                <a:solidFill>
                  <a:schemeClr val="tx1"/>
                </a:solidFill>
                <a:latin typeface="EC Square Sans Cond Pro" panose="020B0506040000020004" pitchFamily="34" charset="0"/>
              </a:rPr>
              <a:t> процедура</a:t>
            </a:r>
            <a:r>
              <a:rPr lang="en-US" sz="1500" b="1" dirty="0" smtClean="0">
                <a:solidFill>
                  <a:schemeClr val="tx1"/>
                </a:solidFill>
                <a:latin typeface="EC Square Sans Cond Pro" panose="020B0506040000020004" pitchFamily="34" charset="0"/>
              </a:rPr>
              <a:t>) </a:t>
            </a:r>
            <a:endParaRPr lang="en-US" sz="1500" b="1" dirty="0">
              <a:solidFill>
                <a:schemeClr val="tx1"/>
              </a:solidFill>
              <a:latin typeface="EC Square Sans Cond Pro" panose="020B0506040000020004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705888" y="2273711"/>
            <a:ext cx="3773600" cy="291193"/>
          </a:xfrm>
          <a:custGeom>
            <a:avLst/>
            <a:gdLst>
              <a:gd name="connsiteX0" fmla="*/ 0 w 3301953"/>
              <a:gd name="connsiteY0" fmla="*/ 0 h 576000"/>
              <a:gd name="connsiteX1" fmla="*/ 3301953 w 3301953"/>
              <a:gd name="connsiteY1" fmla="*/ 0 h 576000"/>
              <a:gd name="connsiteX2" fmla="*/ 3301953 w 3301953"/>
              <a:gd name="connsiteY2" fmla="*/ 576000 h 576000"/>
              <a:gd name="connsiteX3" fmla="*/ 0 w 3301953"/>
              <a:gd name="connsiteY3" fmla="*/ 576000 h 576000"/>
              <a:gd name="connsiteX4" fmla="*/ 0 w 3301953"/>
              <a:gd name="connsiteY4" fmla="*/ 0 h 57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1953" h="576000">
                <a:moveTo>
                  <a:pt x="0" y="0"/>
                </a:moveTo>
                <a:lnTo>
                  <a:pt x="3301953" y="0"/>
                </a:lnTo>
                <a:lnTo>
                  <a:pt x="3301953" y="576000"/>
                </a:lnTo>
                <a:lnTo>
                  <a:pt x="0" y="576000"/>
                </a:lnTo>
                <a:lnTo>
                  <a:pt x="0" y="0"/>
                </a:lnTo>
                <a:close/>
              </a:path>
            </a:pathLst>
          </a:custGeom>
          <a:solidFill>
            <a:srgbClr val="88C9CE"/>
          </a:solidFill>
          <a:ln>
            <a:solidFill>
              <a:srgbClr val="59B4BB"/>
            </a:solidFill>
          </a:ln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344" tIns="48768" rIns="85344" bIns="48768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</a:pPr>
            <a:r>
              <a:rPr lang="ru-RU" sz="1500" b="1" dirty="0" smtClean="0">
                <a:solidFill>
                  <a:schemeClr val="tx1"/>
                </a:solidFill>
                <a:latin typeface="EC Square Sans Cond Pro" panose="020B0506040000020004" pitchFamily="34" charset="0"/>
              </a:rPr>
              <a:t>Гранты</a:t>
            </a:r>
            <a:endParaRPr lang="fr-BE" sz="1500" b="1" dirty="0">
              <a:solidFill>
                <a:schemeClr val="tx1"/>
              </a:solidFill>
              <a:latin typeface="EC Square Sans Cond Pro" panose="020B0506040000020004" pitchFamily="34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705889" y="2636912"/>
            <a:ext cx="3773600" cy="2623067"/>
          </a:xfrm>
          <a:custGeom>
            <a:avLst/>
            <a:gdLst>
              <a:gd name="connsiteX0" fmla="*/ 0 w 3301953"/>
              <a:gd name="connsiteY0" fmla="*/ 0 h 4755712"/>
              <a:gd name="connsiteX1" fmla="*/ 3301953 w 3301953"/>
              <a:gd name="connsiteY1" fmla="*/ 0 h 4755712"/>
              <a:gd name="connsiteX2" fmla="*/ 3301953 w 3301953"/>
              <a:gd name="connsiteY2" fmla="*/ 4755712 h 4755712"/>
              <a:gd name="connsiteX3" fmla="*/ 0 w 3301953"/>
              <a:gd name="connsiteY3" fmla="*/ 4755712 h 4755712"/>
              <a:gd name="connsiteX4" fmla="*/ 0 w 3301953"/>
              <a:gd name="connsiteY4" fmla="*/ 0 h 4755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1953" h="4755712">
                <a:moveTo>
                  <a:pt x="0" y="0"/>
                </a:moveTo>
                <a:lnTo>
                  <a:pt x="3301953" y="0"/>
                </a:lnTo>
                <a:lnTo>
                  <a:pt x="3301953" y="4755712"/>
                </a:lnTo>
                <a:lnTo>
                  <a:pt x="0" y="4755712"/>
                </a:lnTo>
                <a:lnTo>
                  <a:pt x="0" y="0"/>
                </a:lnTo>
                <a:close/>
              </a:path>
            </a:pathLst>
          </a:custGeom>
          <a:solidFill>
            <a:srgbClr val="88C9CE"/>
          </a:solidFill>
          <a:ln>
            <a:noFill/>
          </a:ln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344" tIns="48768" rIns="85344" bIns="48768" numCol="1" spcCol="1270" anchor="ctr" anchorCtr="0">
            <a:noAutofit/>
          </a:bodyPr>
          <a:lstStyle/>
          <a:p>
            <a:pPr marL="128588" lvl="1" indent="-128588" defTabSz="566738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В ценах </a:t>
            </a:r>
            <a:r>
              <a:rPr lang="en-IE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2018</a:t>
            </a: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 г.</a:t>
            </a:r>
            <a:r>
              <a:rPr lang="en-IE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: 312</a:t>
            </a: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,</a:t>
            </a:r>
            <a:r>
              <a:rPr lang="en-IE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5 </a:t>
            </a: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млрд евро</a:t>
            </a:r>
            <a:endParaRPr lang="en-IE" sz="16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j-lt"/>
            </a:endParaRPr>
          </a:p>
          <a:p>
            <a:pPr marL="128588" lvl="1" indent="-128588" defTabSz="566738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Подать ПРР обычно к </a:t>
            </a:r>
            <a:r>
              <a:rPr lang="en-US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30</a:t>
            </a: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 апреля</a:t>
            </a:r>
            <a:endParaRPr lang="en-US" sz="16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j-lt"/>
            </a:endParaRPr>
          </a:p>
          <a:p>
            <a:pPr marL="128588" lvl="1" indent="-128588" defTabSz="566738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Инвестиции и реформы до</a:t>
            </a:r>
            <a:r>
              <a:rPr lang="en-IE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 </a:t>
            </a:r>
            <a:r>
              <a:rPr lang="en-IE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2026, </a:t>
            </a: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сроки для обязательств</a:t>
            </a:r>
            <a:endParaRPr lang="en-IE" sz="16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j-lt"/>
            </a:endParaRPr>
          </a:p>
          <a:p>
            <a:pPr marL="128588" lvl="1" indent="-128588" defTabSz="566738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en-IE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70% </a:t>
            </a: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от максимальной суммы доступны в</a:t>
            </a:r>
            <a:r>
              <a:rPr lang="en-IE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 </a:t>
            </a:r>
            <a:r>
              <a:rPr lang="en-IE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2021-2022; </a:t>
            </a: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остальные средства - до</a:t>
            </a:r>
            <a:r>
              <a:rPr lang="en-IE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 </a:t>
            </a:r>
            <a:r>
              <a:rPr lang="en-IE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2023 </a:t>
            </a:r>
          </a:p>
          <a:p>
            <a:pPr marL="128588" lvl="1" indent="-128588" defTabSz="566738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В 2021 г. доступно до 13% предварительного финансирования</a:t>
            </a:r>
            <a:endParaRPr lang="en-IE" sz="16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j-lt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604656" y="2273711"/>
            <a:ext cx="3993359" cy="291193"/>
          </a:xfrm>
          <a:custGeom>
            <a:avLst/>
            <a:gdLst>
              <a:gd name="connsiteX0" fmla="*/ 0 w 3301953"/>
              <a:gd name="connsiteY0" fmla="*/ 0 h 576000"/>
              <a:gd name="connsiteX1" fmla="*/ 3301953 w 3301953"/>
              <a:gd name="connsiteY1" fmla="*/ 0 h 576000"/>
              <a:gd name="connsiteX2" fmla="*/ 3301953 w 3301953"/>
              <a:gd name="connsiteY2" fmla="*/ 576000 h 576000"/>
              <a:gd name="connsiteX3" fmla="*/ 0 w 3301953"/>
              <a:gd name="connsiteY3" fmla="*/ 576000 h 576000"/>
              <a:gd name="connsiteX4" fmla="*/ 0 w 3301953"/>
              <a:gd name="connsiteY4" fmla="*/ 0 h 57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1953" h="576000">
                <a:moveTo>
                  <a:pt x="0" y="0"/>
                </a:moveTo>
                <a:lnTo>
                  <a:pt x="3301953" y="0"/>
                </a:lnTo>
                <a:lnTo>
                  <a:pt x="3301953" y="576000"/>
                </a:lnTo>
                <a:lnTo>
                  <a:pt x="0" y="576000"/>
                </a:lnTo>
                <a:lnTo>
                  <a:pt x="0" y="0"/>
                </a:lnTo>
                <a:close/>
              </a:path>
            </a:pathLst>
          </a:custGeom>
          <a:solidFill>
            <a:srgbClr val="D4F8EF"/>
          </a:solidFill>
          <a:ln>
            <a:solidFill>
              <a:srgbClr val="99EFD8"/>
            </a:solidFill>
          </a:ln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344" tIns="48768" rIns="85344" bIns="48768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</a:pPr>
            <a:r>
              <a:rPr lang="ru-RU" sz="1500" b="1" dirty="0" smtClean="0">
                <a:solidFill>
                  <a:schemeClr val="tx1"/>
                </a:solidFill>
                <a:latin typeface="EC Square Sans Cond Pro" panose="020B0506040000020004" pitchFamily="34" charset="0"/>
              </a:rPr>
              <a:t>Займы</a:t>
            </a:r>
            <a:endParaRPr lang="fr-BE" sz="1500" b="1" dirty="0">
              <a:solidFill>
                <a:schemeClr val="tx1"/>
              </a:solidFill>
              <a:latin typeface="EC Square Sans Cond Pro" panose="020B0506040000020004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604656" y="2636912"/>
            <a:ext cx="3993359" cy="2623067"/>
          </a:xfrm>
          <a:custGeom>
            <a:avLst/>
            <a:gdLst>
              <a:gd name="connsiteX0" fmla="*/ 0 w 3301953"/>
              <a:gd name="connsiteY0" fmla="*/ 0 h 4755712"/>
              <a:gd name="connsiteX1" fmla="*/ 3301953 w 3301953"/>
              <a:gd name="connsiteY1" fmla="*/ 0 h 4755712"/>
              <a:gd name="connsiteX2" fmla="*/ 3301953 w 3301953"/>
              <a:gd name="connsiteY2" fmla="*/ 4755712 h 4755712"/>
              <a:gd name="connsiteX3" fmla="*/ 0 w 3301953"/>
              <a:gd name="connsiteY3" fmla="*/ 4755712 h 4755712"/>
              <a:gd name="connsiteX4" fmla="*/ 0 w 3301953"/>
              <a:gd name="connsiteY4" fmla="*/ 0 h 4755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1953" h="4755712">
                <a:moveTo>
                  <a:pt x="0" y="0"/>
                </a:moveTo>
                <a:lnTo>
                  <a:pt x="3301953" y="0"/>
                </a:lnTo>
                <a:lnTo>
                  <a:pt x="3301953" y="4755712"/>
                </a:lnTo>
                <a:lnTo>
                  <a:pt x="0" y="4755712"/>
                </a:lnTo>
                <a:lnTo>
                  <a:pt x="0" y="0"/>
                </a:lnTo>
                <a:close/>
              </a:path>
            </a:pathLst>
          </a:custGeom>
          <a:solidFill>
            <a:srgbClr val="D4F8EF"/>
          </a:solidFill>
          <a:ln>
            <a:noFill/>
          </a:ln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344" tIns="48768" rIns="85344" bIns="48768" numCol="1" spcCol="1270" anchor="ctr" anchorCtr="0">
            <a:noAutofit/>
          </a:bodyPr>
          <a:lstStyle/>
          <a:p>
            <a:pPr marL="128588" lvl="1" indent="-128588" defTabSz="566738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ru-RU" sz="1600" dirty="0" smtClean="0">
                <a:solidFill>
                  <a:schemeClr val="tx1"/>
                </a:solidFill>
                <a:latin typeface="+mj-lt"/>
              </a:rPr>
              <a:t>В ценах </a:t>
            </a:r>
            <a:r>
              <a:rPr lang="fr-BE" sz="1600" dirty="0" smtClean="0">
                <a:solidFill>
                  <a:schemeClr val="tx1"/>
                </a:solidFill>
                <a:latin typeface="+mj-lt"/>
              </a:rPr>
              <a:t>2018</a:t>
            </a:r>
            <a:r>
              <a:rPr lang="ru-RU" sz="1600" dirty="0" smtClean="0">
                <a:solidFill>
                  <a:schemeClr val="tx1"/>
                </a:solidFill>
                <a:latin typeface="+mj-lt"/>
              </a:rPr>
              <a:t> г.</a:t>
            </a:r>
            <a:r>
              <a:rPr lang="fr-BE" sz="1600" dirty="0" smtClean="0">
                <a:solidFill>
                  <a:schemeClr val="tx1"/>
                </a:solidFill>
                <a:latin typeface="+mj-lt"/>
              </a:rPr>
              <a:t>: 360</a:t>
            </a:r>
            <a:r>
              <a:rPr lang="ru-RU" sz="1600" dirty="0" smtClean="0">
                <a:solidFill>
                  <a:schemeClr val="tx1"/>
                </a:solidFill>
                <a:latin typeface="+mj-lt"/>
              </a:rPr>
              <a:t> млрд евро</a:t>
            </a:r>
            <a:endParaRPr lang="fr-BE" sz="1600" dirty="0">
              <a:solidFill>
                <a:schemeClr val="tx1"/>
              </a:solidFill>
              <a:latin typeface="+mj-lt"/>
            </a:endParaRPr>
          </a:p>
          <a:p>
            <a:pPr marL="128588" lvl="1" indent="-128588" defTabSz="566738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ru-RU" sz="1600" dirty="0" smtClean="0">
                <a:solidFill>
                  <a:schemeClr val="tx1"/>
                </a:solidFill>
                <a:latin typeface="+mj-lt"/>
              </a:rPr>
              <a:t>Запрос до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 31</a:t>
            </a:r>
            <a:r>
              <a:rPr lang="ru-RU" sz="1600" dirty="0" smtClean="0">
                <a:solidFill>
                  <a:schemeClr val="tx1"/>
                </a:solidFill>
                <a:latin typeface="+mj-lt"/>
              </a:rPr>
              <a:t> декабря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 2023</a:t>
            </a:r>
            <a:r>
              <a:rPr lang="ru-RU" sz="1600" dirty="0" smtClean="0">
                <a:solidFill>
                  <a:schemeClr val="tx1"/>
                </a:solidFill>
                <a:latin typeface="+mj-lt"/>
              </a:rPr>
              <a:t> г.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  <a:p>
            <a:pPr marL="128588" lvl="1" indent="-128588" defTabSz="566738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ru-RU" sz="1600" dirty="0" smtClean="0">
                <a:solidFill>
                  <a:schemeClr val="tx1"/>
                </a:solidFill>
                <a:latin typeface="+mj-lt"/>
              </a:rPr>
              <a:t>Обоснование - рост финансовых потребностей в связи с дополнительными реформами и инвестициями</a:t>
            </a:r>
            <a:endParaRPr lang="fr-BE" sz="1600" dirty="0">
              <a:solidFill>
                <a:schemeClr val="tx1"/>
              </a:solidFill>
              <a:latin typeface="+mj-lt"/>
            </a:endParaRPr>
          </a:p>
          <a:p>
            <a:pPr marL="128588" lvl="1" indent="-128588" defTabSz="566738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ru-RU" sz="1600" dirty="0" smtClean="0">
                <a:solidFill>
                  <a:schemeClr val="tx1"/>
                </a:solidFill>
                <a:latin typeface="+mj-lt"/>
              </a:rPr>
              <a:t>«Потолок» по займам – не могут превышать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 6</a:t>
            </a:r>
            <a:r>
              <a:rPr lang="ru-RU" sz="1600" dirty="0" smtClean="0">
                <a:solidFill>
                  <a:schemeClr val="tx1"/>
                </a:solidFill>
                <a:latin typeface="+mj-lt"/>
              </a:rPr>
              <a:t>,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8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% </a:t>
            </a:r>
            <a:r>
              <a:rPr lang="ru-RU" sz="1600" dirty="0" smtClean="0">
                <a:solidFill>
                  <a:schemeClr val="tx1"/>
                </a:solidFill>
                <a:latin typeface="+mj-lt"/>
              </a:rPr>
              <a:t>ВНД 2019 г.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  <a:p>
            <a:pPr marL="128588" lvl="1" indent="-128588" defTabSz="566738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ru-RU" sz="1600" dirty="0" smtClean="0">
                <a:solidFill>
                  <a:schemeClr val="tx1"/>
                </a:solidFill>
                <a:latin typeface="+mj-lt"/>
              </a:rPr>
              <a:t>В исключительных условиях «потолок» может быть повышен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9077124" cy="586768"/>
          </a:xfrm>
        </p:spPr>
        <p:txBody>
          <a:bodyPr/>
          <a:lstStyle/>
          <a:p>
            <a:r>
              <a:rPr lang="ru-RU" sz="2800" dirty="0" smtClean="0"/>
              <a:t>Базовая информация об утверждении планов и выплат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75244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управления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E6BC43-09B5-4536-BF45-78F670CC427D}" type="slidenum">
              <a:rPr kumimoji="0" lang="en-GB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C112E5B-6973-4E77-A5BF-BE4561C62D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304" y="2218944"/>
            <a:ext cx="6446520" cy="3925824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28E8956-8D96-417A-9C72-88B4954F09E9}"/>
              </a:ext>
            </a:extLst>
          </p:cNvPr>
          <p:cNvSpPr/>
          <p:nvPr/>
        </p:nvSpPr>
        <p:spPr>
          <a:xfrm>
            <a:off x="1313688" y="3852672"/>
            <a:ext cx="771144" cy="350520"/>
          </a:xfrm>
          <a:prstGeom prst="rect">
            <a:avLst/>
          </a:prstGeom>
          <a:solidFill>
            <a:srgbClr val="014DA1"/>
          </a:solidFill>
        </p:spPr>
        <p:txBody>
          <a:bodyPr lIns="0" tIns="0" rIns="0" bIns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08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Совет / страны-члены</a:t>
            </a:r>
            <a:endParaRPr kumimoji="0" lang="en-US" sz="85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CB69356-9B0E-49E8-8DBD-93F506A58F19}"/>
              </a:ext>
            </a:extLst>
          </p:cNvPr>
          <p:cNvSpPr/>
          <p:nvPr/>
        </p:nvSpPr>
        <p:spPr>
          <a:xfrm>
            <a:off x="2243328" y="2276475"/>
            <a:ext cx="5309616" cy="93079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2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•    </a:t>
            </a: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Оценивает 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планы обеспечения восстановления и устойчивости на основании критериев, содержащихся в Регламенте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4F4F50"/>
              </a:solidFill>
              <a:effectLst/>
              <a:uLnTx/>
              <a:uFillTx/>
              <a:latin typeface="Trebuchet MS"/>
              <a:ea typeface="+mn-ea"/>
              <a:cs typeface="Arial" charset="0"/>
            </a:endParaRPr>
          </a:p>
          <a:p>
            <a:pPr marL="159004" marR="0" lvl="0" indent="-165100" algn="l" defTabSz="914400" rtl="0" eaLnBrk="1" fontAlgn="base" latinLnBrk="0" hangingPunct="1">
              <a:lnSpc>
                <a:spcPts val="1272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•    </a:t>
            </a:r>
            <a:r>
              <a:rPr kumimoji="0" lang="ru-RU" sz="800" b="1" i="0" u="none" strike="noStrike" kern="1200" cap="none" spc="0" normalizeH="0" baseline="0" noProof="0" dirty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Н</a:t>
            </a: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аправляет предложение о принятии Советом Решения о выполнении</a:t>
            </a:r>
            <a:r>
              <a: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 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в течение 2 месяцев посте поступления планов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, 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включая суммы грантов и займов, а также контрольные этапы и целевые показатели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4F4F50"/>
              </a:solidFill>
              <a:effectLst/>
              <a:uLnTx/>
              <a:uFillTx/>
              <a:latin typeface="Trebuchet MS"/>
              <a:ea typeface="+mn-ea"/>
              <a:cs typeface="Arial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31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•    </a:t>
            </a: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Рассматривает</a:t>
            </a:r>
            <a:r>
              <a: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 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заявки на выплаты в течение 8 недель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,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 исходя из прохождения контрольных этапов и достижения и целевых показателей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4F4F50"/>
              </a:solidFill>
              <a:effectLst/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685D362-2DD6-40E7-8893-4603E2435688}"/>
              </a:ext>
            </a:extLst>
          </p:cNvPr>
          <p:cNvSpPr/>
          <p:nvPr/>
        </p:nvSpPr>
        <p:spPr>
          <a:xfrm>
            <a:off x="2270760" y="3493008"/>
            <a:ext cx="5215128" cy="110337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ts val="1416"/>
              </a:lnSpc>
              <a:spcBef>
                <a:spcPts val="231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• </a:t>
            </a: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Принимают Решение о выполнении планов обеспечения восстановления и устойчивости</a:t>
            </a:r>
            <a:r>
              <a: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 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квалифицированным большинством в течение 4 недель после получения предложения Комиссии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4F4F50"/>
              </a:solidFill>
              <a:effectLst/>
              <a:uLnTx/>
              <a:uFillTx/>
              <a:latin typeface="Trebuchet MS"/>
              <a:ea typeface="+mn-ea"/>
              <a:cs typeface="Arial" charset="0"/>
            </a:endParaRPr>
          </a:p>
          <a:p>
            <a:pPr marL="0" marR="207772" lvl="0" indent="0" algn="l" defTabSz="914400" rtl="0" eaLnBrk="1" fontAlgn="base" latinLnBrk="0" hangingPunct="1">
              <a:lnSpc>
                <a:spcPts val="1416"/>
              </a:lnSpc>
              <a:spcBef>
                <a:spcPct val="0"/>
              </a:spcBef>
              <a:spcAft>
                <a:spcPts val="147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• </a:t>
            </a: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Направляют заключение</a:t>
            </a:r>
            <a:r>
              <a:rPr kumimoji="0" lang="ru-RU" sz="800" b="1" i="0" u="none" strike="noStrike" kern="1200" cap="none" spc="0" normalizeH="0" baseline="0" noProof="0" dirty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 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через Комитет по экономике и финансов об удовлетворительном прохождении контрольных этапов и достижении целевых показателей, которые учитываются Комиссией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/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</a:b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•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Принимается решение о выплате посредством </a:t>
            </a:r>
            <a:r>
              <a:rPr kumimoji="0" lang="ru-RU" sz="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комитологической</a:t>
            </a: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 процедуры</a:t>
            </a:r>
            <a:r>
              <a: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 </a:t>
            </a: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/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</a:br>
            <a:r>
              <a: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•</a:t>
            </a: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Получают</a:t>
            </a:r>
            <a:r>
              <a: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 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годовой отчёт Комиссии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4F4F50"/>
              </a:solidFill>
              <a:effectLst/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05CFA94-B132-42E1-84FD-7DAE9CEFA42D}"/>
              </a:ext>
            </a:extLst>
          </p:cNvPr>
          <p:cNvSpPr/>
          <p:nvPr/>
        </p:nvSpPr>
        <p:spPr>
          <a:xfrm>
            <a:off x="2237232" y="4797152"/>
            <a:ext cx="5248656" cy="11891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marR="0" lvl="0" indent="0" algn="just" defTabSz="914400" rtl="0" eaLnBrk="1" fontAlgn="base" latinLnBrk="0" hangingPunct="1">
              <a:lnSpc>
                <a:spcPts val="1440"/>
              </a:lnSpc>
              <a:spcBef>
                <a:spcPts val="147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•    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Комиссия </a:t>
            </a: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направляет информацию одновременно 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Совету и Парламенту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: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4F4F50"/>
              </a:solidFill>
              <a:effectLst/>
              <a:uLnTx/>
              <a:uFillTx/>
              <a:latin typeface="Trebuchet MS"/>
              <a:ea typeface="+mn-ea"/>
              <a:cs typeface="Arial" charset="0"/>
            </a:endParaRPr>
          </a:p>
          <a:p>
            <a:pPr marL="0" marR="0" lvl="0" indent="0" algn="just" defTabSz="914400" rtl="0" eaLnBrk="1" fontAlgn="base" latinLnBrk="0" hangingPunct="1">
              <a:lnSpc>
                <a:spcPts val="144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•    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ПРР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, 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Р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ешение Совета о выполнении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4F4F50"/>
              </a:solidFill>
              <a:effectLst/>
              <a:uLnTx/>
              <a:uFillTx/>
              <a:latin typeface="Trebuchet MS"/>
              <a:ea typeface="+mn-ea"/>
              <a:cs typeface="Arial" charset="0"/>
            </a:endParaRPr>
          </a:p>
          <a:p>
            <a:pPr marL="0" marR="0" lvl="0" indent="0" algn="just" defTabSz="914400" rtl="0" eaLnBrk="1" fontAlgn="base" latinLnBrk="0" hangingPunct="1">
              <a:lnSpc>
                <a:spcPts val="144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•    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O</a:t>
            </a: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бзор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 предварительных выводов относительно удовлетворительного прохождения контрольных этапов и достижения целевых показателей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4F4F50"/>
              </a:solidFill>
              <a:effectLst/>
              <a:uLnTx/>
              <a:uFillTx/>
              <a:latin typeface="Trebuchet MS"/>
              <a:ea typeface="+mn-ea"/>
              <a:cs typeface="Arial" charset="0"/>
            </a:endParaRPr>
          </a:p>
          <a:p>
            <a:pPr marL="0" marR="0" lvl="0" indent="0" algn="just" defTabSz="914400" rtl="0" eaLnBrk="1" fontAlgn="base" latinLnBrk="0" hangingPunct="1">
              <a:lnSpc>
                <a:spcPts val="144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•    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об оценке ПРР (по запросу)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4F4F50"/>
              </a:solidFill>
              <a:effectLst/>
              <a:uLnTx/>
              <a:uFillTx/>
              <a:latin typeface="Trebuchet MS"/>
              <a:ea typeface="+mn-ea"/>
              <a:cs typeface="Arial" charset="0"/>
            </a:endParaRPr>
          </a:p>
          <a:p>
            <a:pPr marL="165100" marR="0" lvl="0" indent="-165100" algn="l" defTabSz="914400" rtl="0" eaLnBrk="1" fontAlgn="base" latinLnBrk="0" hangingPunct="1">
              <a:lnSpc>
                <a:spcPts val="1248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•    </a:t>
            </a: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Диалог по вопросам восстановления и устойчивости проводится каждые два месяца</a:t>
            </a:r>
            <a:r>
              <a: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: 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4F50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Комиссия должна учитывать мнения, выраженные входе этого диалога (включая Резолюции)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4F4F50"/>
              </a:solidFill>
              <a:effectLst/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65B1630-A43C-45D3-80DA-F74A2900CAFC}"/>
              </a:ext>
            </a:extLst>
          </p:cNvPr>
          <p:cNvSpPr/>
          <p:nvPr/>
        </p:nvSpPr>
        <p:spPr>
          <a:xfrm>
            <a:off x="1313688" y="5342890"/>
            <a:ext cx="718964" cy="350520"/>
          </a:xfrm>
          <a:prstGeom prst="rect">
            <a:avLst/>
          </a:prstGeom>
          <a:solidFill>
            <a:srgbClr val="014DA1"/>
          </a:solidFill>
        </p:spPr>
        <p:txBody>
          <a:bodyPr lIns="0" tIns="0" rIns="0" bIns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08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Европейский парламент</a:t>
            </a:r>
            <a:endParaRPr kumimoji="0" lang="en-US" sz="85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0EA5288-2781-4954-8D41-724F059E39DA}"/>
              </a:ext>
            </a:extLst>
          </p:cNvPr>
          <p:cNvSpPr/>
          <p:nvPr/>
        </p:nvSpPr>
        <p:spPr>
          <a:xfrm>
            <a:off x="1352584" y="2708920"/>
            <a:ext cx="707864" cy="350520"/>
          </a:xfrm>
          <a:prstGeom prst="rect">
            <a:avLst/>
          </a:prstGeom>
          <a:solidFill>
            <a:srgbClr val="014DA1"/>
          </a:solidFill>
        </p:spPr>
        <p:txBody>
          <a:bodyPr lIns="0" tIns="0" rIns="0" bIns="0" anchor="ctr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08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Arial" charset="0"/>
              </a:rPr>
              <a:t>Комиссия</a:t>
            </a:r>
            <a:endParaRPr kumimoji="0" lang="en-US" sz="85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114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546" name="Picture 4" descr="audite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8175" y="2565400"/>
            <a:ext cx="3175000" cy="3162300"/>
          </a:xfrm>
          <a:noFill/>
        </p:spPr>
      </p:pic>
      <p:sp>
        <p:nvSpPr>
          <p:cNvPr id="236547" name="Rectangle 5"/>
          <p:cNvSpPr>
            <a:spLocks noChangeArrowheads="1"/>
          </p:cNvSpPr>
          <p:nvPr/>
        </p:nvSpPr>
        <p:spPr bwMode="auto">
          <a:xfrm>
            <a:off x="6408738" y="4799013"/>
            <a:ext cx="2159000" cy="1150937"/>
          </a:xfrm>
          <a:prstGeom prst="rect">
            <a:avLst/>
          </a:prstGeom>
          <a:solidFill>
            <a:srgbClr val="0F5494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F5494"/>
              </a:buClr>
              <a:buChar char="•"/>
              <a:defRPr sz="2400" i="1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1800" b="0" i="0" dirty="0" smtClean="0">
                <a:solidFill>
                  <a:schemeClr val="bg1"/>
                </a:solidFill>
              </a:rPr>
              <a:t>Спасибо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1800" b="0" i="0" dirty="0" smtClean="0">
                <a:solidFill>
                  <a:schemeClr val="bg1"/>
                </a:solidFill>
              </a:rPr>
              <a:t>за внимание</a:t>
            </a:r>
            <a:r>
              <a:rPr lang="en-GB" altLang="en-US" sz="1800" b="0" i="0" dirty="0" smtClean="0">
                <a:solidFill>
                  <a:schemeClr val="bg1"/>
                </a:solidFill>
              </a:rPr>
              <a:t>!</a:t>
            </a:r>
            <a:endParaRPr lang="en-GB" altLang="en-US" sz="1800" b="0" i="0" dirty="0">
              <a:solidFill>
                <a:schemeClr val="tx1"/>
              </a:solidFill>
            </a:endParaRPr>
          </a:p>
        </p:txBody>
      </p:sp>
      <p:sp>
        <p:nvSpPr>
          <p:cNvPr id="2365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dirty="0" smtClean="0">
                <a:cs typeface="Arial" pitchFamily="34" charset="0"/>
              </a:rPr>
              <a:t>Вопросы</a:t>
            </a:r>
            <a:r>
              <a:rPr lang="en-GB" altLang="en-US" dirty="0" smtClean="0">
                <a:cs typeface="Arial" pitchFamily="34" charset="0"/>
              </a:rPr>
              <a:t>?</a:t>
            </a:r>
            <a:endParaRPr lang="en-GB" altLang="en-US" dirty="0">
              <a:cs typeface="Arial" pitchFamily="34" charset="0"/>
            </a:endParaRPr>
          </a:p>
        </p:txBody>
      </p:sp>
      <p:sp>
        <p:nvSpPr>
          <p:cNvPr id="23654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F5494"/>
              </a:buClr>
              <a:buChar char="•"/>
              <a:defRPr sz="2400" i="1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1400B24-9792-48A9-8B0D-5426CAE7A4E5}" type="slidenum">
              <a:rPr lang="en-GB" altLang="en-US" sz="1400" i="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GB" altLang="en-US" sz="1400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637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3"/>
          <p:cNvSpPr>
            <a:spLocks noChangeArrowheads="1"/>
          </p:cNvSpPr>
          <p:nvPr/>
        </p:nvSpPr>
        <p:spPr bwMode="auto">
          <a:xfrm>
            <a:off x="4500563" y="1341438"/>
            <a:ext cx="3922712" cy="35877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en-US" sz="1800" b="1" kern="0" dirty="0" smtClean="0">
                <a:solidFill>
                  <a:srgbClr val="FFFFFF"/>
                </a:solidFill>
                <a:latin typeface="Verdana" pitchFamily="34" charset="0"/>
                <a:ea typeface="+mn-ea"/>
              </a:rPr>
              <a:t>Европейский Парламент</a:t>
            </a:r>
            <a:endParaRPr lang="en-GB" altLang="en-US" sz="1800" b="1" kern="0" dirty="0">
              <a:solidFill>
                <a:srgbClr val="FFFFFF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53251" name="AutoShape 22"/>
          <p:cNvSpPr>
            <a:spLocks noChangeArrowheads="1"/>
          </p:cNvSpPr>
          <p:nvPr/>
        </p:nvSpPr>
        <p:spPr bwMode="auto">
          <a:xfrm>
            <a:off x="862014" y="1844676"/>
            <a:ext cx="5220168" cy="1011398"/>
          </a:xfrm>
          <a:prstGeom prst="flowChartExtract">
            <a:avLst/>
          </a:prstGeom>
          <a:solidFill>
            <a:srgbClr val="0F5494"/>
          </a:solidFill>
          <a:ln w="9525">
            <a:noFill/>
            <a:miter lim="800000"/>
            <a:headEnd/>
            <a:tailEnd/>
          </a:ln>
        </p:spPr>
        <p:txBody>
          <a:bodyPr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ru-RU" altLang="en-US" sz="1700" dirty="0" smtClean="0">
                <a:solidFill>
                  <a:schemeClr val="bg1"/>
                </a:solidFill>
              </a:rPr>
              <a:t>Европейская </a:t>
            </a:r>
          </a:p>
          <a:p>
            <a:pPr algn="ctr" eaLnBrk="1" hangingPunct="1"/>
            <a:r>
              <a:rPr lang="ru-RU" altLang="en-US" sz="1700" dirty="0" smtClean="0">
                <a:solidFill>
                  <a:schemeClr val="bg1"/>
                </a:solidFill>
              </a:rPr>
              <a:t>комиссия</a:t>
            </a:r>
            <a:endParaRPr lang="fr-FR" altLang="en-US" sz="1700" dirty="0">
              <a:solidFill>
                <a:schemeClr val="bg1"/>
              </a:solidFill>
            </a:endParaRPr>
          </a:p>
          <a:p>
            <a:pPr algn="ctr" eaLnBrk="1" hangingPunct="1"/>
            <a:r>
              <a:rPr lang="fr-FR" altLang="en-US" sz="1700" dirty="0" smtClean="0">
                <a:solidFill>
                  <a:schemeClr val="bg1"/>
                </a:solidFill>
              </a:rPr>
              <a:t>(</a:t>
            </a:r>
            <a:r>
              <a:rPr lang="ru-RU" altLang="en-US" sz="1700" dirty="0" smtClean="0">
                <a:solidFill>
                  <a:schemeClr val="bg1"/>
                </a:solidFill>
              </a:rPr>
              <a:t>Коллегия </a:t>
            </a:r>
            <a:r>
              <a:rPr lang="ru-RU" altLang="en-US" sz="1700" dirty="0" err="1" smtClean="0">
                <a:solidFill>
                  <a:schemeClr val="bg1"/>
                </a:solidFill>
              </a:rPr>
              <a:t>еврокомиссаров</a:t>
            </a:r>
            <a:r>
              <a:rPr lang="fr-FR" altLang="en-US" sz="1700" dirty="0" smtClean="0">
                <a:solidFill>
                  <a:schemeClr val="bg1"/>
                </a:solidFill>
              </a:rPr>
              <a:t> </a:t>
            </a:r>
            <a:r>
              <a:rPr lang="fr-FR" altLang="en-US" sz="1700" dirty="0">
                <a:solidFill>
                  <a:schemeClr val="bg1"/>
                </a:solidFill>
              </a:rPr>
              <a:t>28)</a:t>
            </a:r>
          </a:p>
          <a:p>
            <a:pPr algn="ctr" eaLnBrk="1" hangingPunct="1"/>
            <a:endParaRPr lang="fr-FR" altLang="en-US" sz="1800" dirty="0">
              <a:solidFill>
                <a:schemeClr val="bg1"/>
              </a:solidFill>
            </a:endParaRPr>
          </a:p>
        </p:txBody>
      </p:sp>
      <p:sp>
        <p:nvSpPr>
          <p:cNvPr id="66564" name="Rectangle 23"/>
          <p:cNvSpPr>
            <a:spLocks noChangeArrowheads="1"/>
          </p:cNvSpPr>
          <p:nvPr/>
        </p:nvSpPr>
        <p:spPr bwMode="auto">
          <a:xfrm>
            <a:off x="862013" y="2955811"/>
            <a:ext cx="613643" cy="156774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ru-RU" altLang="en-US" sz="1800" b="0" dirty="0" smtClean="0">
                <a:solidFill>
                  <a:srgbClr val="FFFFFF"/>
                </a:solidFill>
              </a:rPr>
              <a:t>ГД</a:t>
            </a:r>
            <a:r>
              <a:rPr lang="fr-BE" altLang="en-US" sz="1800" b="0" dirty="0" smtClean="0">
                <a:solidFill>
                  <a:srgbClr val="FFFFFF"/>
                </a:solidFill>
              </a:rPr>
              <a:t> </a:t>
            </a:r>
            <a:r>
              <a:rPr lang="fr-BE" altLang="en-US" sz="1800" b="0" dirty="0">
                <a:solidFill>
                  <a:srgbClr val="FFFFFF"/>
                </a:solidFill>
              </a:rPr>
              <a:t>X</a:t>
            </a:r>
          </a:p>
        </p:txBody>
      </p:sp>
      <p:sp>
        <p:nvSpPr>
          <p:cNvPr id="14" name="AutoShape 31"/>
          <p:cNvSpPr>
            <a:spLocks/>
          </p:cNvSpPr>
          <p:nvPr/>
        </p:nvSpPr>
        <p:spPr bwMode="auto">
          <a:xfrm>
            <a:off x="6200775" y="2060575"/>
            <a:ext cx="215900" cy="2663825"/>
          </a:xfrm>
          <a:prstGeom prst="rightBracket">
            <a:avLst>
              <a:gd name="adj" fmla="val 102819"/>
            </a:avLst>
          </a:prstGeom>
          <a:noFill/>
          <a:ln w="381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 kern="0" dirty="0">
              <a:solidFill>
                <a:srgbClr val="000000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15" name="Rectangle 32"/>
          <p:cNvSpPr>
            <a:spLocks noChangeArrowheads="1"/>
          </p:cNvSpPr>
          <p:nvPr/>
        </p:nvSpPr>
        <p:spPr bwMode="auto">
          <a:xfrm rot="16200000">
            <a:off x="6037392" y="3861795"/>
            <a:ext cx="4369984" cy="39687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1800" b="1" kern="0" dirty="0" smtClean="0">
                <a:solidFill>
                  <a:srgbClr val="FFFFFF"/>
                </a:solidFill>
                <a:latin typeface="Verdana" pitchFamily="34" charset="0"/>
                <a:ea typeface="+mn-ea"/>
              </a:rPr>
              <a:t>E</a:t>
            </a:r>
            <a:r>
              <a:rPr lang="ru-RU" altLang="en-US" sz="1800" b="1" kern="0" dirty="0" err="1" smtClean="0">
                <a:solidFill>
                  <a:srgbClr val="FFFFFF"/>
                </a:solidFill>
                <a:latin typeface="Verdana" pitchFamily="34" charset="0"/>
                <a:ea typeface="+mn-ea"/>
              </a:rPr>
              <a:t>вропейская</a:t>
            </a:r>
            <a:r>
              <a:rPr lang="ru-RU" altLang="en-US" sz="1800" b="1" kern="0" dirty="0" smtClean="0">
                <a:solidFill>
                  <a:srgbClr val="FFFFFF"/>
                </a:solidFill>
                <a:latin typeface="Verdana" pitchFamily="34" charset="0"/>
                <a:ea typeface="+mn-ea"/>
              </a:rPr>
              <a:t> счётная палата</a:t>
            </a:r>
            <a:endParaRPr lang="en-GB" altLang="en-US" sz="1800" b="1" kern="0" dirty="0">
              <a:solidFill>
                <a:srgbClr val="FFFFFF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16" name="AutoShape 30"/>
          <p:cNvSpPr>
            <a:spLocks/>
          </p:cNvSpPr>
          <p:nvPr/>
        </p:nvSpPr>
        <p:spPr bwMode="auto">
          <a:xfrm>
            <a:off x="6228184" y="5042953"/>
            <a:ext cx="198437" cy="1410383"/>
          </a:xfrm>
          <a:prstGeom prst="rightBracket">
            <a:avLst>
              <a:gd name="adj" fmla="val 47260"/>
            </a:avLst>
          </a:prstGeom>
          <a:noFill/>
          <a:ln w="381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 kern="0" dirty="0">
              <a:solidFill>
                <a:srgbClr val="000000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17" name="Oval 27"/>
          <p:cNvSpPr>
            <a:spLocks noChangeArrowheads="1"/>
          </p:cNvSpPr>
          <p:nvPr/>
        </p:nvSpPr>
        <p:spPr bwMode="auto">
          <a:xfrm>
            <a:off x="1058526" y="5041626"/>
            <a:ext cx="4824412" cy="257485"/>
          </a:xfrm>
          <a:prstGeom prst="rect">
            <a:avLst/>
          </a:prstGeom>
          <a:solidFill>
            <a:srgbClr val="808080"/>
          </a:solidFill>
          <a:ln w="9525">
            <a:noFill/>
            <a:round/>
            <a:headEnd/>
            <a:tailEnd/>
          </a:ln>
          <a:effec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en-US" sz="1800" kern="0" dirty="0" smtClean="0">
                <a:solidFill>
                  <a:schemeClr val="accent3"/>
                </a:solidFill>
                <a:latin typeface="Verdana" pitchFamily="34" charset="0"/>
              </a:rPr>
              <a:t>Бюджет – </a:t>
            </a:r>
            <a:r>
              <a:rPr lang="fr-FR" altLang="en-US" sz="1800" kern="0" dirty="0" smtClean="0">
                <a:solidFill>
                  <a:schemeClr val="accent3"/>
                </a:solidFill>
                <a:latin typeface="Verdana" pitchFamily="34" charset="0"/>
              </a:rPr>
              <a:t>150</a:t>
            </a:r>
            <a:r>
              <a:rPr lang="ru-RU" altLang="en-US" sz="1800" kern="0" dirty="0" smtClean="0">
                <a:solidFill>
                  <a:schemeClr val="accent3"/>
                </a:solidFill>
                <a:latin typeface="Verdana" pitchFamily="34" charset="0"/>
              </a:rPr>
              <a:t> млрд евро</a:t>
            </a:r>
            <a:endParaRPr lang="fr-FR" altLang="en-US" sz="1400" kern="0" dirty="0">
              <a:solidFill>
                <a:schemeClr val="accent3"/>
              </a:solidFill>
              <a:latin typeface="Verdana" pitchFamily="34" charset="0"/>
            </a:endParaRPr>
          </a:p>
        </p:txBody>
      </p:sp>
      <p:sp>
        <p:nvSpPr>
          <p:cNvPr id="18" name="Oval 28"/>
          <p:cNvSpPr>
            <a:spLocks noChangeArrowheads="1"/>
          </p:cNvSpPr>
          <p:nvPr/>
        </p:nvSpPr>
        <p:spPr bwMode="auto">
          <a:xfrm>
            <a:off x="1058526" y="5380346"/>
            <a:ext cx="4824412" cy="311244"/>
          </a:xfrm>
          <a:prstGeom prst="rect">
            <a:avLst/>
          </a:prstGeom>
          <a:solidFill>
            <a:srgbClr val="808080"/>
          </a:solidFill>
          <a:ln w="9525">
            <a:noFill/>
            <a:round/>
            <a:headEnd/>
            <a:tailEnd/>
          </a:ln>
          <a:effec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en-US" sz="1800" kern="0" dirty="0" smtClean="0">
                <a:solidFill>
                  <a:schemeClr val="accent3"/>
                </a:solidFill>
                <a:latin typeface="Verdana" pitchFamily="34" charset="0"/>
                <a:ea typeface="+mn-ea"/>
              </a:rPr>
              <a:t>Страны-члены</a:t>
            </a:r>
            <a:endParaRPr lang="fr-FR" altLang="en-US" sz="1400" kern="0" dirty="0">
              <a:solidFill>
                <a:schemeClr val="accent3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20" name="Oval 28"/>
          <p:cNvSpPr>
            <a:spLocks noChangeArrowheads="1"/>
          </p:cNvSpPr>
          <p:nvPr/>
        </p:nvSpPr>
        <p:spPr bwMode="auto">
          <a:xfrm>
            <a:off x="1031538" y="5772825"/>
            <a:ext cx="4824413" cy="311244"/>
          </a:xfrm>
          <a:prstGeom prst="rect">
            <a:avLst/>
          </a:prstGeom>
          <a:solidFill>
            <a:srgbClr val="808080"/>
          </a:solidFill>
          <a:ln w="9525">
            <a:noFill/>
            <a:round/>
            <a:headEnd/>
            <a:tailEnd/>
          </a:ln>
          <a:effec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en-US" sz="1800" kern="0" dirty="0" smtClean="0">
                <a:solidFill>
                  <a:schemeClr val="accent3"/>
                </a:solidFill>
                <a:latin typeface="Verdana" pitchFamily="34" charset="0"/>
                <a:ea typeface="+mn-ea"/>
              </a:rPr>
              <a:t>Подрядчики</a:t>
            </a:r>
            <a:r>
              <a:rPr lang="fr-FR" altLang="en-US" sz="1800" kern="0" dirty="0" smtClean="0">
                <a:solidFill>
                  <a:schemeClr val="accent3"/>
                </a:solidFill>
                <a:latin typeface="Verdana" pitchFamily="34" charset="0"/>
                <a:ea typeface="+mn-ea"/>
              </a:rPr>
              <a:t> </a:t>
            </a:r>
            <a:r>
              <a:rPr lang="fr-FR" altLang="en-US" sz="1800" kern="0" dirty="0">
                <a:solidFill>
                  <a:schemeClr val="accent3"/>
                </a:solidFill>
                <a:latin typeface="Verdana" pitchFamily="34" charset="0"/>
                <a:ea typeface="+mn-ea"/>
              </a:rPr>
              <a:t>/ </a:t>
            </a:r>
            <a:r>
              <a:rPr lang="ru-RU" altLang="en-US" sz="1800" kern="0" dirty="0" smtClean="0">
                <a:solidFill>
                  <a:schemeClr val="accent3"/>
                </a:solidFill>
                <a:latin typeface="Verdana" pitchFamily="34" charset="0"/>
                <a:ea typeface="+mn-ea"/>
              </a:rPr>
              <a:t>Бенефициары</a:t>
            </a:r>
            <a:endParaRPr lang="fr-FR" altLang="en-US" sz="1400" kern="0" dirty="0">
              <a:solidFill>
                <a:schemeClr val="accent3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5325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fld id="{7C3E9BE8-E119-4581-8A6E-34D57ACE4765}" type="slidenum">
              <a:rPr lang="en-GB" altLang="en-US" sz="1400" b="0" smtClean="0">
                <a:solidFill>
                  <a:schemeClr val="tx1"/>
                </a:solidFill>
                <a:latin typeface="Arial" charset="0"/>
              </a:rPr>
              <a:pPr/>
              <a:t>2</a:t>
            </a:fld>
            <a:endParaRPr lang="en-GB" altLang="en-US" sz="1400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" name="Oval 28"/>
          <p:cNvSpPr>
            <a:spLocks noChangeArrowheads="1"/>
          </p:cNvSpPr>
          <p:nvPr/>
        </p:nvSpPr>
        <p:spPr bwMode="auto">
          <a:xfrm>
            <a:off x="1031538" y="6165304"/>
            <a:ext cx="4824413" cy="311244"/>
          </a:xfrm>
          <a:prstGeom prst="rect">
            <a:avLst/>
          </a:prstGeom>
          <a:solidFill>
            <a:srgbClr val="808080"/>
          </a:solidFill>
          <a:ln w="9525">
            <a:noFill/>
            <a:round/>
            <a:headEnd/>
            <a:tailEnd/>
          </a:ln>
          <a:effec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en-US" sz="1800" kern="0" dirty="0" smtClean="0">
                <a:solidFill>
                  <a:schemeClr val="accent3"/>
                </a:solidFill>
                <a:latin typeface="Verdana" pitchFamily="34" charset="0"/>
                <a:ea typeface="+mn-ea"/>
              </a:rPr>
              <a:t>Третьи страны</a:t>
            </a:r>
            <a:endParaRPr lang="fr-FR" altLang="en-US" sz="1400" kern="0" dirty="0">
              <a:solidFill>
                <a:schemeClr val="accent3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1628056" y="2955811"/>
            <a:ext cx="613643" cy="156774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ru-RU" altLang="en-US" sz="1800" b="0" dirty="0" smtClean="0">
                <a:solidFill>
                  <a:srgbClr val="FFFFFF"/>
                </a:solidFill>
              </a:rPr>
              <a:t>ГД</a:t>
            </a:r>
            <a:r>
              <a:rPr lang="fr-BE" altLang="en-US" sz="1800" b="0" dirty="0" smtClean="0">
                <a:solidFill>
                  <a:srgbClr val="FFFFFF"/>
                </a:solidFill>
              </a:rPr>
              <a:t> </a:t>
            </a:r>
            <a:r>
              <a:rPr lang="fr-BE" altLang="en-US" sz="1800" b="0" dirty="0">
                <a:solidFill>
                  <a:srgbClr val="FFFFFF"/>
                </a:solidFill>
              </a:rPr>
              <a:t>Y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3183297" y="2955811"/>
            <a:ext cx="613643" cy="156774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ru-RU" altLang="en-US" sz="1800" b="0" dirty="0" smtClean="0">
                <a:solidFill>
                  <a:srgbClr val="FFFFFF"/>
                </a:solidFill>
              </a:rPr>
              <a:t>ГД </a:t>
            </a:r>
          </a:p>
          <a:p>
            <a:pPr algn="ctr" eaLnBrk="1" hangingPunct="1">
              <a:defRPr/>
            </a:pPr>
            <a:r>
              <a:rPr lang="ru-RU" altLang="en-US" sz="1800" b="0" dirty="0" smtClean="0">
                <a:solidFill>
                  <a:srgbClr val="FFFFFF"/>
                </a:solidFill>
              </a:rPr>
              <a:t>по бюджету</a:t>
            </a:r>
            <a:endParaRPr lang="fr-BE" altLang="en-US" sz="1600" b="0" dirty="0">
              <a:solidFill>
                <a:srgbClr val="FFFFFF"/>
              </a:solidFill>
            </a:endParaRP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2394099" y="2955811"/>
            <a:ext cx="613643" cy="156774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ru-RU" altLang="en-US" sz="1800" b="0" dirty="0" smtClean="0">
                <a:solidFill>
                  <a:srgbClr val="FFFFFF"/>
                </a:solidFill>
              </a:rPr>
              <a:t>ГД</a:t>
            </a:r>
            <a:r>
              <a:rPr lang="fr-BE" altLang="en-US" sz="1800" b="0" dirty="0" smtClean="0">
                <a:solidFill>
                  <a:srgbClr val="FFFFFF"/>
                </a:solidFill>
              </a:rPr>
              <a:t> </a:t>
            </a:r>
            <a:r>
              <a:rPr lang="fr-BE" altLang="en-US" sz="1800" b="0" dirty="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038352" y="2955811"/>
            <a:ext cx="613643" cy="1567741"/>
          </a:xfrm>
          <a:prstGeom prst="rect">
            <a:avLst/>
          </a:prstGeom>
          <a:solidFill>
            <a:srgbClr val="88C9CE"/>
          </a:solidFill>
          <a:ln w="9525">
            <a:noFill/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ru-RU" altLang="en-US" sz="1800" b="0" dirty="0" smtClean="0">
                <a:solidFill>
                  <a:srgbClr val="FFFFFF"/>
                </a:solidFill>
              </a:rPr>
              <a:t>Служба</a:t>
            </a:r>
            <a:r>
              <a:rPr lang="fr-BE" altLang="en-US" sz="1800" b="0" dirty="0" smtClean="0">
                <a:solidFill>
                  <a:srgbClr val="FFFFFF"/>
                </a:solidFill>
              </a:rPr>
              <a:t> </a:t>
            </a:r>
            <a:endParaRPr lang="fr-BE" altLang="en-US" sz="1800" b="0" dirty="0">
              <a:solidFill>
                <a:srgbClr val="FFFFFF"/>
              </a:solidFill>
            </a:endParaRPr>
          </a:p>
          <a:p>
            <a:pPr algn="ctr" eaLnBrk="1" hangingPunct="1">
              <a:defRPr/>
            </a:pPr>
            <a:r>
              <a:rPr lang="fr-BE" altLang="en-US" sz="1800" b="0" dirty="0">
                <a:solidFill>
                  <a:srgbClr val="FFFFFF"/>
                </a:solidFill>
              </a:rPr>
              <a:t>X</a:t>
            </a:r>
          </a:p>
        </p:txBody>
      </p:sp>
      <p:sp>
        <p:nvSpPr>
          <p:cNvPr id="53265" name="Right Brace 1"/>
          <p:cNvSpPr>
            <a:spLocks/>
          </p:cNvSpPr>
          <p:nvPr/>
        </p:nvSpPr>
        <p:spPr bwMode="auto">
          <a:xfrm rot="5400000">
            <a:off x="2243931" y="3191668"/>
            <a:ext cx="130175" cy="2935288"/>
          </a:xfrm>
          <a:prstGeom prst="rightBrace">
            <a:avLst>
              <a:gd name="adj1" fmla="val 83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3175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fr-FR" altLang="en-US" b="0" dirty="0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773835" y="2955811"/>
            <a:ext cx="613643" cy="1567741"/>
          </a:xfrm>
          <a:prstGeom prst="rect">
            <a:avLst/>
          </a:prstGeom>
          <a:solidFill>
            <a:srgbClr val="88C9CE"/>
          </a:solidFill>
          <a:ln w="9525">
            <a:noFill/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ru-RU" altLang="en-US" sz="1800" b="0" dirty="0" smtClean="0">
                <a:solidFill>
                  <a:srgbClr val="FFFFFF"/>
                </a:solidFill>
              </a:rPr>
              <a:t>Служба</a:t>
            </a:r>
            <a:r>
              <a:rPr lang="fr-BE" altLang="en-US" sz="1800" b="0" dirty="0" smtClean="0">
                <a:solidFill>
                  <a:srgbClr val="FFFFFF"/>
                </a:solidFill>
              </a:rPr>
              <a:t> </a:t>
            </a:r>
            <a:endParaRPr lang="fr-BE" altLang="en-US" sz="1800" b="0" dirty="0">
              <a:solidFill>
                <a:srgbClr val="FFFFFF"/>
              </a:solidFill>
            </a:endParaRPr>
          </a:p>
          <a:p>
            <a:pPr algn="ctr" eaLnBrk="1" hangingPunct="1">
              <a:defRPr/>
            </a:pPr>
            <a:r>
              <a:rPr lang="fr-BE" altLang="en-US" sz="1800" b="0" dirty="0">
                <a:solidFill>
                  <a:srgbClr val="FFFFFF"/>
                </a:solidFill>
              </a:rPr>
              <a:t>Y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489141" y="2955811"/>
            <a:ext cx="613643" cy="1567741"/>
          </a:xfrm>
          <a:prstGeom prst="rect">
            <a:avLst/>
          </a:prstGeom>
          <a:solidFill>
            <a:srgbClr val="88C9CE"/>
          </a:solidFill>
          <a:ln w="9525">
            <a:noFill/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ru-RU" altLang="en-US" sz="1800" b="0" dirty="0" smtClean="0">
                <a:solidFill>
                  <a:srgbClr val="FFFFFF"/>
                </a:solidFill>
              </a:rPr>
              <a:t>Служба </a:t>
            </a:r>
          </a:p>
          <a:p>
            <a:pPr algn="ctr" eaLnBrk="1" hangingPunct="1">
              <a:defRPr/>
            </a:pPr>
            <a:r>
              <a:rPr lang="ru-RU" altLang="en-US" sz="1800" b="0" dirty="0" smtClean="0">
                <a:solidFill>
                  <a:srgbClr val="FFFFFF"/>
                </a:solidFill>
              </a:rPr>
              <a:t>ВА</a:t>
            </a:r>
            <a:endParaRPr lang="fr-BE" altLang="en-US" sz="1800" b="0" dirty="0">
              <a:solidFill>
                <a:srgbClr val="FFFFFF"/>
              </a:solidFill>
            </a:endParaRPr>
          </a:p>
        </p:txBody>
      </p:sp>
      <p:sp>
        <p:nvSpPr>
          <p:cNvPr id="53268" name="TextBox 2"/>
          <p:cNvSpPr txBox="1">
            <a:spLocks noChangeArrowheads="1"/>
          </p:cNvSpPr>
          <p:nvPr/>
        </p:nvSpPr>
        <p:spPr bwMode="auto">
          <a:xfrm>
            <a:off x="1206500" y="4664889"/>
            <a:ext cx="26708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r>
              <a:rPr lang="fr-BE" altLang="en-US" sz="1200" b="0" dirty="0">
                <a:solidFill>
                  <a:schemeClr val="tx1"/>
                </a:solidFill>
              </a:rPr>
              <a:t>33 </a:t>
            </a:r>
            <a:r>
              <a:rPr lang="ru-RU" altLang="en-US" sz="1200" b="0" dirty="0" smtClean="0">
                <a:solidFill>
                  <a:schemeClr val="tx1"/>
                </a:solidFill>
              </a:rPr>
              <a:t>Генеральных директората</a:t>
            </a:r>
            <a:endParaRPr lang="en-GB" altLang="en-US" sz="1200" b="0" dirty="0">
              <a:solidFill>
                <a:schemeClr val="tx1"/>
              </a:solidFill>
            </a:endParaRPr>
          </a:p>
        </p:txBody>
      </p:sp>
      <p:sp>
        <p:nvSpPr>
          <p:cNvPr id="53270" name="TextBox 28"/>
          <p:cNvSpPr txBox="1">
            <a:spLocks noChangeArrowheads="1"/>
          </p:cNvSpPr>
          <p:nvPr/>
        </p:nvSpPr>
        <p:spPr bwMode="auto">
          <a:xfrm>
            <a:off x="3776663" y="4664075"/>
            <a:ext cx="22907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/>
            <a:r>
              <a:rPr lang="fr-BE" altLang="en-US" sz="1200" b="0" dirty="0">
                <a:solidFill>
                  <a:schemeClr val="tx1"/>
                </a:solidFill>
              </a:rPr>
              <a:t>11 </a:t>
            </a:r>
            <a:r>
              <a:rPr lang="ru-RU" altLang="en-US" sz="1200" b="0" dirty="0" smtClean="0">
                <a:solidFill>
                  <a:schemeClr val="tx1"/>
                </a:solidFill>
              </a:rPr>
              <a:t>Служб</a:t>
            </a:r>
            <a:endParaRPr lang="en-GB" altLang="en-US" sz="1200" b="0" dirty="0">
              <a:solidFill>
                <a:schemeClr val="tx1"/>
              </a:solidFill>
            </a:endParaRPr>
          </a:p>
        </p:txBody>
      </p:sp>
      <p:sp>
        <p:nvSpPr>
          <p:cNvPr id="27" name="Rectangle 33"/>
          <p:cNvSpPr>
            <a:spLocks noChangeArrowheads="1"/>
          </p:cNvSpPr>
          <p:nvPr/>
        </p:nvSpPr>
        <p:spPr bwMode="auto">
          <a:xfrm>
            <a:off x="347663" y="1341438"/>
            <a:ext cx="3922712" cy="35877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en-US" sz="1800" b="1" kern="0" dirty="0" smtClean="0">
                <a:solidFill>
                  <a:srgbClr val="FFFFFF"/>
                </a:solidFill>
                <a:latin typeface="Verdana" pitchFamily="34" charset="0"/>
                <a:ea typeface="+mn-ea"/>
              </a:rPr>
              <a:t>Совет</a:t>
            </a:r>
            <a:endParaRPr lang="en-GB" altLang="en-US" sz="1800" b="1" kern="0" dirty="0">
              <a:solidFill>
                <a:srgbClr val="FFFFFF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28" name="Right Brace 1">
            <a:extLst>
              <a:ext uri="{FF2B5EF4-FFF2-40B4-BE49-F238E27FC236}">
                <a16:creationId xmlns:a16="http://schemas.microsoft.com/office/drawing/2014/main" id="{76BA5AFD-263A-4234-943B-18D7EBE41B15}"/>
              </a:ext>
            </a:extLst>
          </p:cNvPr>
          <p:cNvSpPr>
            <a:spLocks/>
          </p:cNvSpPr>
          <p:nvPr/>
        </p:nvSpPr>
        <p:spPr bwMode="auto">
          <a:xfrm rot="5400000">
            <a:off x="4973971" y="3616191"/>
            <a:ext cx="130175" cy="2086245"/>
          </a:xfrm>
          <a:prstGeom prst="rightBrace">
            <a:avLst>
              <a:gd name="adj1" fmla="val 83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3175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fr-FR" altLang="en-US" b="0" dirty="0"/>
          </a:p>
        </p:txBody>
      </p:sp>
    </p:spTree>
    <p:extLst>
      <p:ext uri="{BB962C8B-B14F-4D97-AF65-F5344CB8AC3E}">
        <p14:creationId xmlns:p14="http://schemas.microsoft.com/office/powerpoint/2010/main" val="1283369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4C90448-BB03-4FE5-B43A-045FDE6E8D96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09F90B2-ABEB-4912-B775-58B9A1879A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24" y="1539240"/>
            <a:ext cx="8439912" cy="4599432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AA5EE7F-2732-40C7-9856-4FD8B5E38BC0}"/>
              </a:ext>
            </a:extLst>
          </p:cNvPr>
          <p:cNvSpPr/>
          <p:nvPr/>
        </p:nvSpPr>
        <p:spPr>
          <a:xfrm>
            <a:off x="810768" y="1600200"/>
            <a:ext cx="1139952" cy="20726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Подотчётность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3284BD"/>
              </a:solidFill>
              <a:effectLst/>
              <a:uLnTx/>
              <a:uFillTx/>
              <a:latin typeface="Microsoft Sans Serif"/>
              <a:ea typeface="+mn-ea"/>
              <a:cs typeface="Arial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C1F76CE-C907-4715-AA24-E1FFCFEB5DC7}"/>
              </a:ext>
            </a:extLst>
          </p:cNvPr>
          <p:cNvSpPr/>
          <p:nvPr/>
        </p:nvSpPr>
        <p:spPr>
          <a:xfrm>
            <a:off x="1043608" y="2353056"/>
            <a:ext cx="1727024" cy="460248"/>
          </a:xfrm>
          <a:prstGeom prst="rect">
            <a:avLst/>
          </a:prstGeom>
          <a:solidFill>
            <a:srgbClr val="0079BA"/>
          </a:solidFill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2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EBA422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AOD /</a:t>
            </a:r>
            <a:r>
              <a:rPr kumimoji="0" lang="fr" sz="1100" b="0" i="0" u="none" strike="noStrike" kern="1200" cap="none" spc="0" normalizeH="0" baseline="0" noProof="0" dirty="0">
                <a:ln>
                  <a:noFill/>
                </a:ln>
                <a:solidFill>
                  <a:srgbClr val="EBA422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A422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Генеральный директор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EBA422"/>
              </a:solidFill>
              <a:effectLst/>
              <a:uLnTx/>
              <a:uFillTx/>
              <a:latin typeface="Microsoft Sans Serif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C8D6EB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у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C8D6EB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правленческая ответственность</a:t>
            </a:r>
            <a:endParaRPr kumimoji="0" lang="en-US" sz="850" b="0" i="0" u="none" strike="noStrike" kern="1200" cap="none" spc="0" normalizeH="0" baseline="0" noProof="0" dirty="0">
              <a:ln>
                <a:noFill/>
              </a:ln>
              <a:solidFill>
                <a:srgbClr val="C8D6EB"/>
              </a:solidFill>
              <a:effectLst/>
              <a:uLnTx/>
              <a:uFillTx/>
              <a:latin typeface="Microsoft Sans Serif"/>
              <a:ea typeface="+mn-ea"/>
              <a:cs typeface="Arial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5D98023-D7C9-4CB7-9C42-1EF15A7E96EF}"/>
              </a:ext>
            </a:extLst>
          </p:cNvPr>
          <p:cNvSpPr/>
          <p:nvPr/>
        </p:nvSpPr>
        <p:spPr>
          <a:xfrm>
            <a:off x="3471672" y="2353056"/>
            <a:ext cx="350520" cy="14325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CMB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F783F14-715B-4018-9F28-60291BB28088}"/>
              </a:ext>
            </a:extLst>
          </p:cNvPr>
          <p:cNvSpPr/>
          <p:nvPr/>
        </p:nvSpPr>
        <p:spPr>
          <a:xfrm>
            <a:off x="3505196" y="2734056"/>
            <a:ext cx="286512" cy="1676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AAR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B65C183-248C-4AEE-AC4A-1C7CC9B7F13F}"/>
              </a:ext>
            </a:extLst>
          </p:cNvPr>
          <p:cNvSpPr/>
          <p:nvPr/>
        </p:nvSpPr>
        <p:spPr>
          <a:xfrm>
            <a:off x="4581144" y="2328672"/>
            <a:ext cx="1365504" cy="393192"/>
          </a:xfrm>
          <a:prstGeom prst="rect">
            <a:avLst/>
          </a:prstGeom>
          <a:solidFill>
            <a:srgbClr val="0079BA"/>
          </a:solidFill>
        </p:spPr>
        <p:txBody>
          <a:bodyPr lIns="0" tIns="0" rIns="0" bIns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2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A422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Коллегия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EBA422"/>
              </a:solidFill>
              <a:effectLst/>
              <a:uLnTx/>
              <a:uFillTx/>
              <a:latin typeface="Microsoft Sans Serif"/>
              <a:ea typeface="+mn-ea"/>
              <a:cs typeface="Arial" charset="0"/>
            </a:endParaRPr>
          </a:p>
          <a:p>
            <a:pPr marL="1524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C8D6EB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п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C8D6EB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олитическая ответственность</a:t>
            </a:r>
            <a:endParaRPr kumimoji="0" lang="en-US" sz="850" b="0" i="0" u="none" strike="noStrike" kern="1200" cap="none" spc="0" normalizeH="0" baseline="0" noProof="0" dirty="0">
              <a:ln>
                <a:noFill/>
              </a:ln>
              <a:solidFill>
                <a:srgbClr val="C8D6EB"/>
              </a:solidFill>
              <a:effectLst/>
              <a:uLnTx/>
              <a:uFillTx/>
              <a:latin typeface="Microsoft Sans Serif"/>
              <a:ea typeface="+mn-ea"/>
              <a:cs typeface="Arial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DB5F2D9-4D1D-4849-BDF1-B3EBC1C4CD00}"/>
              </a:ext>
            </a:extLst>
          </p:cNvPr>
          <p:cNvSpPr/>
          <p:nvPr/>
        </p:nvSpPr>
        <p:spPr>
          <a:xfrm>
            <a:off x="5369056" y="2859024"/>
            <a:ext cx="292608" cy="21031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50" b="0" i="0" u="none" strike="noStrike" kern="1200" cap="none" spc="0" normalizeH="0" baseline="0" noProof="0" dirty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APC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FB9CB48-C245-4630-BBBE-6D28C2CE95A5}"/>
              </a:ext>
            </a:extLst>
          </p:cNvPr>
          <p:cNvSpPr/>
          <p:nvPr/>
        </p:nvSpPr>
        <p:spPr>
          <a:xfrm>
            <a:off x="6373368" y="2084832"/>
            <a:ext cx="935736" cy="2590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912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1200" cap="none" spc="0" normalizeH="0" baseline="0" noProof="0" dirty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AMPR, </a:t>
            </a:r>
            <a:r>
              <a:rPr kumimoji="0" lang="ru-RU" sz="75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счета</a:t>
            </a:r>
            <a:r>
              <a:rPr kumimoji="0" lang="en-US" sz="75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 </a:t>
            </a:r>
            <a:r>
              <a:rPr kumimoji="0" lang="en-US" sz="750" b="1" i="0" u="none" strike="noStrike" kern="1200" cap="none" spc="0" normalizeH="0" baseline="0" noProof="0" dirty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(IFRP)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F74D8E8-EED6-42B6-BA9A-241597AE5636}"/>
              </a:ext>
            </a:extLst>
          </p:cNvPr>
          <p:cNvSpPr/>
          <p:nvPr/>
        </p:nvSpPr>
        <p:spPr>
          <a:xfrm>
            <a:off x="6614160" y="2487168"/>
            <a:ext cx="670560" cy="243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912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5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Отчёт СВА об аудитах</a:t>
            </a:r>
            <a:endParaRPr kumimoji="0" lang="en-US" sz="750" b="1" i="0" u="none" strike="noStrike" kern="1200" cap="none" spc="0" normalizeH="0" baseline="0" noProof="0" dirty="0">
              <a:ln>
                <a:noFill/>
              </a:ln>
              <a:solidFill>
                <a:srgbClr val="3284BD"/>
              </a:solidFill>
              <a:effectLst/>
              <a:uLnTx/>
              <a:uFillTx/>
              <a:latin typeface="Tahoma"/>
              <a:ea typeface="+mn-ea"/>
              <a:cs typeface="Arial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FA1D647-5358-4EA9-BB23-2D5FFB5B50AF}"/>
              </a:ext>
            </a:extLst>
          </p:cNvPr>
          <p:cNvSpPr/>
          <p:nvPr/>
        </p:nvSpPr>
        <p:spPr>
          <a:xfrm>
            <a:off x="6556248" y="2880360"/>
            <a:ext cx="771144" cy="243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888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50" b="1" i="0" u="none" strike="noStrike" kern="1200" cap="none" spc="0" normalizeH="0" baseline="0" noProof="0" smtClean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Выписка</a:t>
            </a:r>
            <a:r>
              <a:rPr kumimoji="0" lang="en-US" sz="750" b="1" i="0" u="none" strike="noStrike" kern="1200" cap="none" spc="0" normalizeH="0" baseline="0" noProof="0" smtClean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 </a:t>
            </a:r>
            <a:r>
              <a:rPr kumimoji="0" lang="ru-RU" sz="75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для года</a:t>
            </a:r>
            <a:r>
              <a:rPr kumimoji="0" lang="en-US" sz="75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 </a:t>
            </a:r>
            <a:r>
              <a:rPr kumimoji="0" lang="en-US" sz="750" b="1" i="0" u="none" strike="noStrike" kern="1200" cap="none" spc="0" normalizeH="0" baseline="0" noProof="0" dirty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n</a:t>
            </a: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-2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C7C5D25-9E83-42DB-9407-DA94A0C98F8C}"/>
              </a:ext>
            </a:extLst>
          </p:cNvPr>
          <p:cNvSpPr/>
          <p:nvPr/>
        </p:nvSpPr>
        <p:spPr>
          <a:xfrm>
            <a:off x="7757160" y="2496312"/>
            <a:ext cx="826008" cy="274320"/>
          </a:xfrm>
          <a:prstGeom prst="rect">
            <a:avLst/>
          </a:prstGeom>
          <a:solidFill>
            <a:srgbClr val="0079BA"/>
          </a:solidFill>
        </p:spPr>
        <p:txBody>
          <a:bodyPr wrap="none" lIns="0" tIns="0" rIns="0" bIns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A422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ЕП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A422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и Совет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EBA422"/>
              </a:solidFill>
              <a:effectLst/>
              <a:uLnTx/>
              <a:uFillTx/>
              <a:latin typeface="Microsoft Sans Serif"/>
              <a:ea typeface="+mn-ea"/>
              <a:cs typeface="Arial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4B45F9AA-BD8B-48D5-BE3E-F8AF30A9C72D}"/>
              </a:ext>
            </a:extLst>
          </p:cNvPr>
          <p:cNvSpPr/>
          <p:nvPr/>
        </p:nvSpPr>
        <p:spPr>
          <a:xfrm>
            <a:off x="3471672" y="3657200"/>
            <a:ext cx="204216" cy="1139952"/>
          </a:xfrm>
          <a:prstGeom prst="rect">
            <a:avLst/>
          </a:prstGeom>
        </p:spPr>
        <p:txBody>
          <a:bodyPr vert="vert270" wrap="none" lIns="0" tIns="0" rIns="0" bIns="0">
            <a:noAutofit/>
          </a:bodyPr>
          <a:lstStyle/>
          <a:p>
            <a:pPr marL="889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Bookman Old Style"/>
                <a:ea typeface="+mn-ea"/>
                <a:cs typeface="Arial" charset="0"/>
              </a:rPr>
              <a:t>Анализ качества</a:t>
            </a:r>
          </a:p>
          <a:p>
            <a:pPr marL="889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Bookman Old Style"/>
                <a:ea typeface="+mn-ea"/>
                <a:cs typeface="Arial" charset="0"/>
              </a:rPr>
              <a:t> </a:t>
            </a: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Bookman Old Style"/>
                <a:ea typeface="+mn-ea"/>
                <a:cs typeface="Arial" charset="0"/>
              </a:rPr>
              <a:t>AAR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3284BD"/>
              </a:solidFill>
              <a:effectLst/>
              <a:uLnTx/>
              <a:uFillTx/>
              <a:latin typeface="Bookman Old Style"/>
              <a:ea typeface="+mn-ea"/>
              <a:cs typeface="Arial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D39F7D4C-373D-4EA1-8A1F-61114DD89074}"/>
              </a:ext>
            </a:extLst>
          </p:cNvPr>
          <p:cNvSpPr/>
          <p:nvPr/>
        </p:nvSpPr>
        <p:spPr>
          <a:xfrm>
            <a:off x="411480" y="5199888"/>
            <a:ext cx="225552" cy="880872"/>
          </a:xfrm>
          <a:prstGeom prst="rect">
            <a:avLst/>
          </a:prstGeom>
        </p:spPr>
        <p:txBody>
          <a:bodyPr vert="vert270" wrap="none" lIns="0" tIns="0" rIns="0" bIns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Уверенность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3284BD"/>
              </a:solidFill>
              <a:effectLst/>
              <a:uLnTx/>
              <a:uFillTx/>
              <a:latin typeface="Tahoma"/>
              <a:ea typeface="+mn-ea"/>
              <a:cs typeface="Arial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F7DE8939-D4A2-49C6-AC88-B45B6156376D}"/>
              </a:ext>
            </a:extLst>
          </p:cNvPr>
          <p:cNvSpPr/>
          <p:nvPr/>
        </p:nvSpPr>
        <p:spPr>
          <a:xfrm>
            <a:off x="1005840" y="4648200"/>
            <a:ext cx="173736" cy="1088136"/>
          </a:xfrm>
          <a:prstGeom prst="rect">
            <a:avLst/>
          </a:prstGeom>
          <a:solidFill>
            <a:srgbClr val="CCE3F1"/>
          </a:solidFill>
        </p:spPr>
        <p:txBody>
          <a:bodyPr vert="vert270" wrap="none" lIns="0" tIns="0" rIns="0" bIns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375491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3 </a:t>
            </a: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5491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линии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375491"/>
              </a:solidFill>
              <a:effectLst/>
              <a:uLnTx/>
              <a:uFillTx/>
              <a:latin typeface="Tahoma"/>
              <a:ea typeface="+mn-ea"/>
              <a:cs typeface="Arial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9DEC2CF7-77F9-4F10-AB7A-E227FF8DFDF5}"/>
              </a:ext>
            </a:extLst>
          </p:cNvPr>
          <p:cNvSpPr/>
          <p:nvPr/>
        </p:nvSpPr>
        <p:spPr>
          <a:xfrm>
            <a:off x="1356360" y="4178808"/>
            <a:ext cx="1441704" cy="417576"/>
          </a:xfrm>
          <a:prstGeom prst="rect">
            <a:avLst/>
          </a:prstGeom>
          <a:solidFill>
            <a:srgbClr val="E0ECA4"/>
          </a:solidFill>
        </p:spPr>
        <p:txBody>
          <a:bodyPr lIns="0" tIns="0" rIns="0" bIns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2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1</a:t>
            </a: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я</a:t>
            </a:r>
            <a:r>
              <a: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 </a:t>
            </a: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Подразделения + Директораты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2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1200" cap="none" spc="0" normalizeH="0" baseline="0" noProof="0" dirty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у</a:t>
            </a: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правленческие средства контроля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3284BD"/>
              </a:solidFill>
              <a:effectLst/>
              <a:uLnTx/>
              <a:uFillTx/>
              <a:latin typeface="Microsoft Sans Serif"/>
              <a:ea typeface="+mn-ea"/>
              <a:cs typeface="Arial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C47073F9-5379-4ECA-8A8D-6725494BA812}"/>
              </a:ext>
            </a:extLst>
          </p:cNvPr>
          <p:cNvSpPr/>
          <p:nvPr/>
        </p:nvSpPr>
        <p:spPr>
          <a:xfrm>
            <a:off x="1274064" y="4715256"/>
            <a:ext cx="1496568" cy="551688"/>
          </a:xfrm>
          <a:prstGeom prst="rect">
            <a:avLst/>
          </a:prstGeom>
          <a:solidFill>
            <a:srgbClr val="F4ADA7"/>
          </a:solidFill>
        </p:spPr>
        <p:txBody>
          <a:bodyPr lIns="0" tIns="0" rIns="0" bIns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2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5491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2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5491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я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5491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: 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5491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Директор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375491"/>
              </a:solidFill>
              <a:effectLst/>
              <a:uLnTx/>
              <a:uFillTx/>
              <a:latin typeface="Tahoma"/>
              <a:ea typeface="+mn-ea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ts val="144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1200" cap="none" spc="0" normalizeH="0" baseline="0" noProof="0" dirty="0">
                <a:ln>
                  <a:noFill/>
                </a:ln>
                <a:solidFill>
                  <a:srgbClr val="375491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у</a:t>
            </a: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5491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правление риском и </a:t>
            </a:r>
            <a:r>
              <a:rPr kumimoji="0" lang="ru-RU" sz="800" b="1" i="0" u="none" strike="noStrike" kern="1200" cap="none" spc="0" normalizeH="0" baseline="0" noProof="0" dirty="0">
                <a:ln>
                  <a:noFill/>
                </a:ln>
                <a:solidFill>
                  <a:srgbClr val="375491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в</a:t>
            </a: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5491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нутренний контроль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375491"/>
              </a:solidFill>
              <a:effectLst/>
              <a:uLnTx/>
              <a:uFillTx/>
              <a:latin typeface="Microsoft Sans Serif"/>
              <a:ea typeface="+mn-ea"/>
              <a:cs typeface="Arial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13CCB95B-4707-49A5-84D9-0AADD1A4B7B7}"/>
              </a:ext>
            </a:extLst>
          </p:cNvPr>
          <p:cNvSpPr/>
          <p:nvPr/>
        </p:nvSpPr>
        <p:spPr>
          <a:xfrm>
            <a:off x="1591056" y="5425440"/>
            <a:ext cx="877824" cy="368808"/>
          </a:xfrm>
          <a:prstGeom prst="rect">
            <a:avLst/>
          </a:prstGeom>
          <a:solidFill>
            <a:srgbClr val="FFD581"/>
          </a:solidFill>
        </p:spPr>
        <p:txBody>
          <a:bodyPr lIns="0" tIns="0" rIns="0" bIns="0">
            <a:noAutofit/>
          </a:bodyPr>
          <a:lstStyle/>
          <a:p>
            <a:pPr marL="0" marR="16510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2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5491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3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5491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я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5491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: 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5491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СВА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375491"/>
              </a:solidFill>
              <a:effectLst/>
              <a:uLnTx/>
              <a:uFillTx/>
              <a:latin typeface="Tahoma"/>
              <a:ea typeface="+mn-ea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5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5491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внутренний аудит</a:t>
            </a:r>
            <a:endParaRPr kumimoji="0" lang="en-US" sz="750" b="1" i="0" u="none" strike="noStrike" kern="1200" cap="none" spc="0" normalizeH="0" baseline="0" noProof="0" dirty="0">
              <a:ln>
                <a:noFill/>
              </a:ln>
              <a:solidFill>
                <a:srgbClr val="375491"/>
              </a:solidFill>
              <a:effectLst/>
              <a:uLnTx/>
              <a:uFillTx/>
              <a:latin typeface="Tahoma"/>
              <a:ea typeface="+mn-ea"/>
              <a:cs typeface="Arial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B2394D37-4CAB-45BC-A719-A1C7543C5EC3}"/>
              </a:ext>
            </a:extLst>
          </p:cNvPr>
          <p:cNvSpPr/>
          <p:nvPr/>
        </p:nvSpPr>
        <p:spPr>
          <a:xfrm>
            <a:off x="5004048" y="3532632"/>
            <a:ext cx="613416" cy="1450848"/>
          </a:xfrm>
          <a:prstGeom prst="rect">
            <a:avLst/>
          </a:prstGeom>
        </p:spPr>
        <p:txBody>
          <a:bodyPr vert="vert270" lIns="0" tIns="0" rIns="0" bIns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912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Сообщает о существенных</a:t>
            </a:r>
            <a:r>
              <a:rPr kumimoji="0" lang="ru-RU" sz="900" b="1" i="0" u="none" strike="noStrike" kern="1200" cap="none" spc="0" normalizeH="0" noProof="0" dirty="0" smtClean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 вопросах</a:t>
            </a:r>
          </a:p>
          <a:p>
            <a:pPr marL="0" marR="0" lvl="0" indent="0" algn="ctr" defTabSz="914400" rtl="0" eaLnBrk="1" fontAlgn="base" latinLnBrk="0" hangingPunct="1">
              <a:lnSpc>
                <a:spcPts val="912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1" baseline="0" dirty="0" smtClean="0">
                <a:solidFill>
                  <a:srgbClr val="3284BD"/>
                </a:solidFill>
                <a:latin typeface="Tahoma"/>
              </a:rPr>
              <a:t>Отчёт</a:t>
            </a:r>
            <a:r>
              <a:rPr lang="ru-RU" sz="900" b="1" dirty="0" smtClean="0">
                <a:solidFill>
                  <a:srgbClr val="3284BD"/>
                </a:solidFill>
                <a:latin typeface="Tahoma"/>
              </a:rPr>
              <a:t> СВА об аудитах Общее заключение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3284BD"/>
              </a:solidFill>
              <a:effectLst/>
              <a:uLnTx/>
              <a:uFillTx/>
              <a:latin typeface="Tahoma"/>
              <a:ea typeface="+mn-ea"/>
              <a:cs typeface="Arial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67EB9BC2-0F41-49FA-8660-E42DF11C2C2F}"/>
              </a:ext>
            </a:extLst>
          </p:cNvPr>
          <p:cNvSpPr/>
          <p:nvPr/>
        </p:nvSpPr>
        <p:spPr>
          <a:xfrm>
            <a:off x="5827776" y="4187952"/>
            <a:ext cx="679704" cy="283464"/>
          </a:xfrm>
          <a:prstGeom prst="rect">
            <a:avLst/>
          </a:prstGeom>
          <a:solidFill>
            <a:srgbClr val="A6E0EE"/>
          </a:solidFill>
        </p:spPr>
        <p:txBody>
          <a:bodyPr wrap="none" lIns="0" tIns="0" rIns="0" bIns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5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Бухгалтер</a:t>
            </a:r>
            <a:endParaRPr kumimoji="0" lang="en-US" sz="950" b="1" i="0" u="none" strike="noStrike" kern="1200" cap="none" spc="0" normalizeH="0" baseline="0" noProof="0" dirty="0">
              <a:ln>
                <a:noFill/>
              </a:ln>
              <a:solidFill>
                <a:srgbClr val="3284BD"/>
              </a:solidFill>
              <a:effectLst/>
              <a:uLnTx/>
              <a:uFillTx/>
              <a:latin typeface="Microsoft Sans Serif"/>
              <a:ea typeface="+mn-ea"/>
              <a:cs typeface="Arial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D5E69911-8F66-4C47-AC0E-029D18A92FE9}"/>
              </a:ext>
            </a:extLst>
          </p:cNvPr>
          <p:cNvSpPr/>
          <p:nvPr/>
        </p:nvSpPr>
        <p:spPr>
          <a:xfrm>
            <a:off x="3282696" y="4873752"/>
            <a:ext cx="728472" cy="24384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888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Руководство и поддержка</a:t>
            </a:r>
            <a:endParaRPr kumimoji="0" lang="en-US" sz="850" b="1" i="0" u="none" strike="noStrike" kern="1200" cap="none" spc="0" normalizeH="0" baseline="0" noProof="0" dirty="0">
              <a:ln>
                <a:noFill/>
              </a:ln>
              <a:solidFill>
                <a:srgbClr val="3284BD"/>
              </a:solidFill>
              <a:effectLst/>
              <a:uLnTx/>
              <a:uFillTx/>
              <a:latin typeface="Microsoft Sans Serif"/>
              <a:ea typeface="+mn-ea"/>
              <a:cs typeface="Arial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15694D12-05F5-4A0D-AF05-1B443076425D}"/>
              </a:ext>
            </a:extLst>
          </p:cNvPr>
          <p:cNvSpPr/>
          <p:nvPr/>
        </p:nvSpPr>
        <p:spPr>
          <a:xfrm>
            <a:off x="4008120" y="4754880"/>
            <a:ext cx="1100328" cy="42976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0160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1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5491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Центральные Службы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375491"/>
              </a:solidFill>
              <a:effectLst/>
              <a:uLnTx/>
              <a:uFillTx/>
              <a:latin typeface="Tahoma"/>
              <a:ea typeface="+mn-ea"/>
              <a:cs typeface="Arial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D3AEAE6A-AA9F-4527-B91B-A1886A38DF27}"/>
              </a:ext>
            </a:extLst>
          </p:cNvPr>
          <p:cNvSpPr/>
          <p:nvPr/>
        </p:nvSpPr>
        <p:spPr>
          <a:xfrm>
            <a:off x="3563888" y="5483352"/>
            <a:ext cx="1017256" cy="234696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888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5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84BD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Уверенность и консультирование</a:t>
            </a:r>
            <a:endParaRPr kumimoji="0" lang="en-US" sz="750" b="1" i="0" u="none" strike="noStrike" kern="1200" cap="none" spc="0" normalizeH="0" baseline="0" noProof="0" dirty="0">
              <a:ln>
                <a:noFill/>
              </a:ln>
              <a:solidFill>
                <a:srgbClr val="3284BD"/>
              </a:solidFill>
              <a:effectLst/>
              <a:uLnTx/>
              <a:uFillTx/>
              <a:latin typeface="Tahoma"/>
              <a:ea typeface="+mn-ea"/>
              <a:cs typeface="Arial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14837D8A-39C5-4A22-9D64-897F44F622C9}"/>
              </a:ext>
            </a:extLst>
          </p:cNvPr>
          <p:cNvSpPr/>
          <p:nvPr/>
        </p:nvSpPr>
        <p:spPr>
          <a:xfrm>
            <a:off x="5257800" y="5468112"/>
            <a:ext cx="344424" cy="268224"/>
          </a:xfrm>
          <a:prstGeom prst="rect">
            <a:avLst/>
          </a:prstGeom>
          <a:solidFill>
            <a:srgbClr val="FFD581"/>
          </a:solidFill>
        </p:spPr>
        <p:txBody>
          <a:bodyPr wrap="none" lIns="0" tIns="0" rIns="0" bIns="0">
            <a:noAutofit/>
          </a:bodyPr>
          <a:lstStyle/>
          <a:p>
            <a:pPr marL="1016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5491"/>
                </a:solidFill>
                <a:effectLst/>
                <a:uLnTx/>
                <a:uFillTx/>
                <a:latin typeface="Tahoma"/>
                <a:ea typeface="+mn-ea"/>
                <a:cs typeface="Arial" charset="0"/>
              </a:rPr>
              <a:t>СВА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375491"/>
              </a:solidFill>
              <a:effectLst/>
              <a:uLnTx/>
              <a:uFillTx/>
              <a:latin typeface="Tahoma"/>
              <a:ea typeface="+mn-ea"/>
              <a:cs typeface="Arial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CA6C09D4-F7B8-4621-931C-E97CC1400AF0}"/>
              </a:ext>
            </a:extLst>
          </p:cNvPr>
          <p:cNvSpPr/>
          <p:nvPr/>
        </p:nvSpPr>
        <p:spPr>
          <a:xfrm>
            <a:off x="7744968" y="3794760"/>
            <a:ext cx="941832" cy="1563624"/>
          </a:xfrm>
          <a:prstGeom prst="rect">
            <a:avLst/>
          </a:prstGeom>
          <a:solidFill>
            <a:srgbClr val="0079BA"/>
          </a:solidFill>
        </p:spPr>
        <p:txBody>
          <a:bodyPr lIns="0" tIns="0" rIns="0" bIns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44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A422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Европейская счётная палата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EBA422"/>
              </a:solidFill>
              <a:effectLst/>
              <a:uLnTx/>
              <a:uFillTx/>
              <a:latin typeface="Microsoft Sans Serif"/>
              <a:ea typeface="+mn-ea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ts val="108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Arial" charset="0"/>
              </a:rPr>
              <a:t>Заключение об уверенности относительно проведения ЕСП аудита бюджета и специальные отчёты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855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928992" cy="936625"/>
          </a:xfrm>
        </p:spPr>
        <p:txBody>
          <a:bodyPr/>
          <a:lstStyle/>
          <a:p>
            <a:r>
              <a:rPr lang="ru-RU" dirty="0" smtClean="0"/>
              <a:t>Модель внутреннего контроля ЕК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807027"/>
              </p:ext>
            </p:extLst>
          </p:nvPr>
        </p:nvGraphicFramePr>
        <p:xfrm>
          <a:off x="395536" y="1844824"/>
          <a:ext cx="7935416" cy="4764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2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06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Компоненты</a:t>
                      </a:r>
                      <a:endParaRPr lang="en-US" sz="1400" dirty="0"/>
                    </a:p>
                  </a:txBody>
                  <a:tcP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Принципы</a:t>
                      </a:r>
                      <a:endParaRPr lang="en-US" sz="1400" dirty="0"/>
                    </a:p>
                  </a:txBody>
                  <a:tcPr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536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ru-RU" sz="1200" b="1" dirty="0" smtClean="0"/>
                        <a:t>Контрольная среда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1. </a:t>
                      </a:r>
                      <a:r>
                        <a:rPr lang="ru-RU" sz="1200" dirty="0" smtClean="0"/>
                        <a:t>Демонстрирует приверженность принципу порядочности и этическим ценностям</a:t>
                      </a:r>
                      <a:endParaRPr lang="en-US" sz="1200" dirty="0"/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2. </a:t>
                      </a:r>
                      <a:r>
                        <a:rPr lang="ru-RU" sz="1200" dirty="0" smtClean="0"/>
                        <a:t>Осуществляет</a:t>
                      </a:r>
                      <a:r>
                        <a:rPr lang="ru-RU" sz="1200" baseline="0" dirty="0" smtClean="0"/>
                        <a:t> надзор</a:t>
                      </a:r>
                      <a:endParaRPr lang="en-US" sz="1200" dirty="0"/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3. </a:t>
                      </a:r>
                      <a:r>
                        <a:rPr lang="ru-RU" sz="1200" dirty="0" smtClean="0"/>
                        <a:t>Определяет структуру, полномочия</a:t>
                      </a:r>
                      <a:r>
                        <a:rPr lang="ru-RU" sz="1200" baseline="0" dirty="0" smtClean="0"/>
                        <a:t> и обязанности</a:t>
                      </a:r>
                      <a:endParaRPr lang="en-US" sz="1200" dirty="0"/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4. </a:t>
                      </a:r>
                      <a:r>
                        <a:rPr lang="ru-RU" sz="1200" dirty="0" smtClean="0"/>
                        <a:t>Демонстрирует</a:t>
                      </a:r>
                      <a:r>
                        <a:rPr lang="ru-RU" sz="1200" baseline="0" dirty="0" smtClean="0"/>
                        <a:t> стремление к компетенции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5</a:t>
                      </a:r>
                      <a:r>
                        <a:rPr lang="en-US" sz="1200" dirty="0"/>
                        <a:t>. </a:t>
                      </a:r>
                      <a:r>
                        <a:rPr lang="ru-RU" sz="1200" dirty="0" smtClean="0"/>
                        <a:t>Обеспечивает</a:t>
                      </a:r>
                      <a:r>
                        <a:rPr lang="ru-RU" sz="1200" baseline="0" dirty="0" smtClean="0"/>
                        <a:t> подотчётность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2"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Оценка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риска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6. </a:t>
                      </a:r>
                      <a:r>
                        <a:rPr lang="ru-RU" sz="1200" dirty="0" smtClean="0"/>
                        <a:t>Определяет подходящие цели</a:t>
                      </a:r>
                      <a:endParaRPr lang="en-US" sz="1200" dirty="0"/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7. </a:t>
                      </a:r>
                      <a:r>
                        <a:rPr lang="ru-RU" sz="1200" dirty="0" smtClean="0"/>
                        <a:t>Идентифицирует и анализирует риски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ru-RU" sz="1200" dirty="0" smtClean="0"/>
                        <a:t>8</a:t>
                      </a:r>
                      <a:r>
                        <a:rPr lang="en-US" sz="1200" dirty="0" smtClean="0"/>
                        <a:t>. </a:t>
                      </a:r>
                      <a:r>
                        <a:rPr lang="ru-RU" sz="1200" dirty="0" smtClean="0"/>
                        <a:t>Оценивает риск мошенничества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9</a:t>
                      </a:r>
                      <a:r>
                        <a:rPr lang="en-US" sz="1200" dirty="0"/>
                        <a:t>. </a:t>
                      </a:r>
                      <a:r>
                        <a:rPr lang="ru-RU" sz="1200" dirty="0" smtClean="0"/>
                        <a:t>Выявляет и анализирует</a:t>
                      </a:r>
                      <a:r>
                        <a:rPr lang="ru-RU" sz="1200" baseline="0" dirty="0" smtClean="0"/>
                        <a:t> существенные изменения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3"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Контрольные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мероприятия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10. </a:t>
                      </a:r>
                      <a:r>
                        <a:rPr lang="ru-RU" sz="1200" dirty="0" smtClean="0"/>
                        <a:t>Выбирает и разрабатывает контрольные мероприятия</a:t>
                      </a:r>
                      <a:endParaRPr lang="en-US" sz="1200" dirty="0"/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11. </a:t>
                      </a:r>
                      <a:r>
                        <a:rPr lang="ru-RU" sz="1200" dirty="0" smtClean="0"/>
                        <a:t>Выбирает и разрабатывает общие контрольные</a:t>
                      </a:r>
                      <a:r>
                        <a:rPr lang="ru-RU" sz="1200" baseline="0" dirty="0" smtClean="0"/>
                        <a:t> мероприятия в отношении технологий</a:t>
                      </a:r>
                      <a:endParaRPr lang="en-US" sz="1200" dirty="0"/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12. </a:t>
                      </a:r>
                      <a:r>
                        <a:rPr lang="ru-RU" sz="1200" dirty="0" smtClean="0"/>
                        <a:t>Реализует посредством политики и процедур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4"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Информация и коммуникация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13. </a:t>
                      </a:r>
                      <a:r>
                        <a:rPr lang="ru-RU" sz="1200" dirty="0" smtClean="0"/>
                        <a:t>Использует значимую информацию</a:t>
                      </a:r>
                      <a:endParaRPr lang="en-US" sz="1200" dirty="0"/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14. </a:t>
                      </a:r>
                      <a:r>
                        <a:rPr lang="ru-RU" sz="1200" dirty="0" smtClean="0"/>
                        <a:t>Осуществляет</a:t>
                      </a:r>
                      <a:r>
                        <a:rPr lang="ru-RU" sz="1200" baseline="0" dirty="0" smtClean="0"/>
                        <a:t> внутренний обмен информацией</a:t>
                      </a:r>
                      <a:endParaRPr lang="en-US" sz="1200" dirty="0"/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15.</a:t>
                      </a:r>
                      <a:r>
                        <a:rPr lang="ru-RU" sz="1200" dirty="0" smtClean="0"/>
                        <a:t> Осуществляет обмен информации с внешними</a:t>
                      </a:r>
                      <a:r>
                        <a:rPr lang="ru-RU" sz="1200" baseline="0" dirty="0" smtClean="0"/>
                        <a:t> сторонами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505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5"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Мероприятия по мониторингу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16. </a:t>
                      </a:r>
                      <a:r>
                        <a:rPr lang="ru-RU" sz="1200" dirty="0" smtClean="0"/>
                        <a:t>Проводит текущие или</a:t>
                      </a:r>
                      <a:r>
                        <a:rPr lang="ru-RU" sz="1200" baseline="0" dirty="0" smtClean="0"/>
                        <a:t> отдельные оценки</a:t>
                      </a:r>
                      <a:endParaRPr lang="en-US" sz="1200" dirty="0"/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17. </a:t>
                      </a:r>
                      <a:r>
                        <a:rPr lang="ru-RU" sz="1200" dirty="0" smtClean="0"/>
                        <a:t>Оценивает недостатки и информирует</a:t>
                      </a:r>
                      <a:r>
                        <a:rPr lang="ru-RU" sz="1200" baseline="0" dirty="0" smtClean="0"/>
                        <a:t> о них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506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26605"/>
            <a:ext cx="8238728" cy="961595"/>
          </a:xfrm>
        </p:spPr>
        <p:txBody>
          <a:bodyPr/>
          <a:lstStyle/>
          <a:p>
            <a:pPr algn="ctr"/>
            <a:r>
              <a:rPr lang="ru-RU" dirty="0" smtClean="0"/>
              <a:t>Цикл мониторинга во внутреннем контроле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929562" y="2188200"/>
            <a:ext cx="7320283" cy="3176271"/>
            <a:chOff x="0" y="0"/>
            <a:chExt cx="7320573" cy="3176563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7320573" cy="3176563"/>
              <a:chOff x="0" y="0"/>
              <a:chExt cx="7320573" cy="3176563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6183923" y="773723"/>
                <a:ext cx="1136650" cy="1576705"/>
                <a:chOff x="0" y="0"/>
                <a:chExt cx="1136650" cy="1576705"/>
              </a:xfrm>
            </p:grpSpPr>
            <p:sp>
              <p:nvSpPr>
                <p:cNvPr id="23" name="Curved Right Arrow 22"/>
                <p:cNvSpPr/>
                <p:nvPr/>
              </p:nvSpPr>
              <p:spPr>
                <a:xfrm rot="10800000">
                  <a:off x="117230" y="0"/>
                  <a:ext cx="603250" cy="1576705"/>
                </a:xfrm>
                <a:prstGeom prst="curvedRightArrow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dirty="0"/>
                </a:p>
              </p:txBody>
            </p:sp>
            <p:sp>
              <p:nvSpPr>
                <p:cNvPr id="24" name="Flowchart: Process 23"/>
                <p:cNvSpPr/>
                <p:nvPr/>
              </p:nvSpPr>
              <p:spPr>
                <a:xfrm>
                  <a:off x="0" y="545123"/>
                  <a:ext cx="1136650" cy="550545"/>
                </a:xfrm>
                <a:prstGeom prst="flowChartProcess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dirty="0"/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1101969" y="2069123"/>
                <a:ext cx="5116830" cy="1107440"/>
                <a:chOff x="0" y="0"/>
                <a:chExt cx="5117123" cy="996462"/>
              </a:xfrm>
            </p:grpSpPr>
            <p:sp>
              <p:nvSpPr>
                <p:cNvPr id="21" name="Bevel 20"/>
                <p:cNvSpPr/>
                <p:nvPr/>
              </p:nvSpPr>
              <p:spPr>
                <a:xfrm>
                  <a:off x="0" y="0"/>
                  <a:ext cx="5117123" cy="996462"/>
                </a:xfrm>
                <a:prstGeom prst="bevel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dirty="0"/>
                </a:p>
              </p:txBody>
            </p:sp>
            <p:sp>
              <p:nvSpPr>
                <p:cNvPr id="22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17231" y="134816"/>
                  <a:ext cx="4853354" cy="7620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GB" sz="2200" dirty="0">
                      <a:effectLst/>
                      <a:latin typeface="Calibri"/>
                      <a:ea typeface="Calibri"/>
                      <a:cs typeface="Times New Roman"/>
                    </a:rPr>
                    <a:t>Annual assessment</a:t>
                  </a:r>
                  <a:endParaRPr lang="en-GB" sz="1100" dirty="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GB" sz="1100" dirty="0">
                      <a:effectLst/>
                      <a:latin typeface="Calibri"/>
                      <a:ea typeface="Calibri"/>
                      <a:cs typeface="Times New Roman"/>
                    </a:rPr>
                    <a:t>(Stocktaking and reporting)</a:t>
                  </a:r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1031630" y="0"/>
                <a:ext cx="5116830" cy="1107440"/>
                <a:chOff x="0" y="0"/>
                <a:chExt cx="5116830" cy="1107440"/>
              </a:xfrm>
            </p:grpSpPr>
            <p:sp>
              <p:nvSpPr>
                <p:cNvPr id="19" name="Bevel 18"/>
                <p:cNvSpPr/>
                <p:nvPr/>
              </p:nvSpPr>
              <p:spPr>
                <a:xfrm>
                  <a:off x="0" y="0"/>
                  <a:ext cx="5116830" cy="1107440"/>
                </a:xfrm>
                <a:prstGeom prst="bevel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dirty="0"/>
                </a:p>
              </p:txBody>
            </p:sp>
            <p:sp>
              <p:nvSpPr>
                <p:cNvPr id="20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46539" y="140677"/>
                  <a:ext cx="4853076" cy="84686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GB" sz="2200" dirty="0">
                      <a:effectLst/>
                      <a:latin typeface="Calibri"/>
                      <a:ea typeface="Calibri"/>
                      <a:cs typeface="Times New Roman"/>
                    </a:rPr>
                    <a:t>Ongoing monitoring</a:t>
                  </a:r>
                  <a:endParaRPr lang="en-GB" sz="1100" dirty="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GB" sz="1100" dirty="0">
                      <a:effectLst/>
                      <a:latin typeface="Calibri"/>
                      <a:ea typeface="Calibri"/>
                      <a:cs typeface="Times New Roman"/>
                    </a:rPr>
                    <a:t>(Supervision, meetings, scoreboards, KPIs, IT tools, …)</a:t>
                  </a:r>
                </a:p>
              </p:txBody>
            </p:sp>
          </p:grpSp>
          <p:grpSp>
            <p:nvGrpSpPr>
              <p:cNvPr id="15" name="Group 14"/>
              <p:cNvGrpSpPr/>
              <p:nvPr/>
            </p:nvGrpSpPr>
            <p:grpSpPr>
              <a:xfrm>
                <a:off x="0" y="908538"/>
                <a:ext cx="1136650" cy="1576705"/>
                <a:chOff x="0" y="0"/>
                <a:chExt cx="1136650" cy="1576705"/>
              </a:xfrm>
            </p:grpSpPr>
            <p:sp>
              <p:nvSpPr>
                <p:cNvPr id="16" name="Curved Right Arrow 15"/>
                <p:cNvSpPr/>
                <p:nvPr/>
              </p:nvSpPr>
              <p:spPr>
                <a:xfrm>
                  <a:off x="322384" y="0"/>
                  <a:ext cx="603739" cy="1576705"/>
                </a:xfrm>
                <a:prstGeom prst="curved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dirty="0"/>
                </a:p>
              </p:txBody>
            </p:sp>
            <p:sp>
              <p:nvSpPr>
                <p:cNvPr id="17" name="Flowchart: Process 16"/>
                <p:cNvSpPr/>
                <p:nvPr/>
              </p:nvSpPr>
              <p:spPr>
                <a:xfrm>
                  <a:off x="0" y="410308"/>
                  <a:ext cx="1136650" cy="550545"/>
                </a:xfrm>
                <a:prstGeom prst="flowChartProcess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dirty="0"/>
                </a:p>
              </p:txBody>
            </p:sp>
            <p:sp>
              <p:nvSpPr>
                <p:cNvPr id="18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23446" y="468923"/>
                  <a:ext cx="1072515" cy="4495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 dirty="0">
                      <a:effectLst/>
                      <a:latin typeface="Calibri"/>
                      <a:ea typeface="Calibri"/>
                      <a:cs typeface="Times New Roman"/>
                    </a:rPr>
                    <a:t>Strengths</a:t>
                  </a:r>
                  <a:br>
                    <a:rPr lang="fr-FR" sz="1100" dirty="0">
                      <a:effectLst/>
                      <a:latin typeface="Calibri"/>
                      <a:ea typeface="Calibri"/>
                      <a:cs typeface="Times New Roman"/>
                    </a:rPr>
                  </a:br>
                  <a:r>
                    <a:rPr lang="fr-FR" sz="1100" dirty="0">
                      <a:effectLst/>
                      <a:latin typeface="Calibri"/>
                      <a:ea typeface="Calibri"/>
                      <a:cs typeface="Times New Roman"/>
                    </a:rPr>
                    <a:t>Deficiencies</a:t>
                  </a:r>
                  <a:endParaRPr lang="en-GB" sz="1100" dirty="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</p:grpSp>
        </p:grpSp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6248400" y="1377462"/>
              <a:ext cx="996315" cy="4495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fr-BE" sz="400" dirty="0">
                  <a:effectLst/>
                  <a:latin typeface="Calibri"/>
                  <a:ea typeface="Calibri"/>
                  <a:cs typeface="Times New Roman"/>
                </a:rPr>
                <a:t/>
              </a:r>
              <a:br>
                <a:rPr lang="fr-BE" sz="400" dirty="0">
                  <a:effectLst/>
                  <a:latin typeface="Calibri"/>
                  <a:ea typeface="Calibri"/>
                  <a:cs typeface="Times New Roman"/>
                </a:rPr>
              </a:br>
              <a:r>
                <a:rPr lang="fr-BE" sz="1100" dirty="0">
                  <a:effectLst/>
                  <a:latin typeface="Calibri"/>
                  <a:ea typeface="Calibri"/>
                  <a:cs typeface="Times New Roman"/>
                </a:rPr>
                <a:t>Actions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3" name="Right Arrow 2"/>
          <p:cNvSpPr/>
          <p:nvPr/>
        </p:nvSpPr>
        <p:spPr bwMode="auto">
          <a:xfrm>
            <a:off x="4067944" y="5733256"/>
            <a:ext cx="978408" cy="484632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-972616" y="4057418"/>
            <a:ext cx="978408" cy="484632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959650" y="2188200"/>
            <a:ext cx="7320283" cy="4545232"/>
            <a:chOff x="959650" y="2188200"/>
            <a:chExt cx="7320283" cy="4545232"/>
          </a:xfrm>
        </p:grpSpPr>
        <p:sp>
          <p:nvSpPr>
            <p:cNvPr id="28" name="Right Arrow 27"/>
            <p:cNvSpPr/>
            <p:nvPr/>
          </p:nvSpPr>
          <p:spPr>
            <a:xfrm rot="16200000">
              <a:off x="5861380" y="5578304"/>
              <a:ext cx="1357004" cy="95325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300" dirty="0">
                  <a:effectLst/>
                  <a:latin typeface="+mj-lt"/>
                  <a:ea typeface="Calibri"/>
                  <a:cs typeface="Times New Roman"/>
                </a:rPr>
                <a:t/>
              </a:r>
              <a:br>
                <a:rPr lang="en-GB" sz="300" dirty="0">
                  <a:effectLst/>
                  <a:latin typeface="+mj-lt"/>
                  <a:ea typeface="Calibri"/>
                  <a:cs typeface="Times New Roman"/>
                </a:rPr>
              </a:br>
              <a:r>
                <a:rPr lang="ru-RU" sz="1000" dirty="0" smtClean="0">
                  <a:solidFill>
                    <a:srgbClr val="2D5EC1"/>
                  </a:solidFill>
                  <a:effectLst/>
                  <a:latin typeface="+mj-lt"/>
                  <a:ea typeface="Calibri"/>
                  <a:cs typeface="Times New Roman"/>
                </a:rPr>
                <a:t>прочие источники</a:t>
              </a:r>
              <a:endParaRPr lang="en-GB" sz="1400" dirty="0">
                <a:solidFill>
                  <a:srgbClr val="2D5EC1"/>
                </a:solidFill>
                <a:effectLst/>
                <a:latin typeface="+mj-lt"/>
                <a:ea typeface="Calibri"/>
                <a:cs typeface="Times New Roman"/>
              </a:endParaRPr>
            </a:p>
          </p:txBody>
        </p:sp>
        <p:sp>
          <p:nvSpPr>
            <p:cNvPr id="29" name="Right Arrow 28"/>
            <p:cNvSpPr/>
            <p:nvPr/>
          </p:nvSpPr>
          <p:spPr>
            <a:xfrm rot="16200000">
              <a:off x="4547275" y="5578304"/>
              <a:ext cx="1357004" cy="95325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fr-BE" sz="300" dirty="0">
                  <a:effectLst/>
                  <a:latin typeface="+mj-lt"/>
                  <a:ea typeface="Calibri"/>
                  <a:cs typeface="Times New Roman"/>
                </a:rPr>
                <a:t/>
              </a:r>
              <a:br>
                <a:rPr lang="fr-BE" sz="300" dirty="0">
                  <a:effectLst/>
                  <a:latin typeface="+mj-lt"/>
                  <a:ea typeface="Calibri"/>
                  <a:cs typeface="Times New Roman"/>
                </a:rPr>
              </a:br>
              <a:r>
                <a:rPr lang="ru-RU" sz="1000" dirty="0" smtClean="0">
                  <a:solidFill>
                    <a:srgbClr val="2D5EC1"/>
                  </a:solidFill>
                  <a:effectLst/>
                  <a:latin typeface="+mj-lt"/>
                  <a:ea typeface="Calibri"/>
                  <a:cs typeface="Times New Roman"/>
                </a:rPr>
                <a:t>Доклады О</a:t>
              </a:r>
              <a:r>
                <a:rPr lang="fr-BE" sz="1000" dirty="0" smtClean="0">
                  <a:solidFill>
                    <a:srgbClr val="2D5EC1"/>
                  </a:solidFill>
                  <a:effectLst/>
                  <a:latin typeface="+mj-lt"/>
                  <a:ea typeface="Calibri"/>
                  <a:cs typeface="Times New Roman"/>
                </a:rPr>
                <a:t>LAF</a:t>
              </a:r>
              <a:endParaRPr lang="en-GB" sz="1400" dirty="0">
                <a:solidFill>
                  <a:srgbClr val="2D5EC1"/>
                </a:solidFill>
                <a:effectLst/>
                <a:latin typeface="+mj-lt"/>
                <a:ea typeface="Calibri"/>
                <a:cs typeface="Times New Roman"/>
              </a:endParaRPr>
            </a:p>
          </p:txBody>
        </p:sp>
        <p:sp>
          <p:nvSpPr>
            <p:cNvPr id="30" name="Right Arrow 29"/>
            <p:cNvSpPr/>
            <p:nvPr/>
          </p:nvSpPr>
          <p:spPr>
            <a:xfrm rot="16200000">
              <a:off x="3217997" y="5566761"/>
              <a:ext cx="1357004" cy="95325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000" dirty="0" smtClean="0">
                  <a:solidFill>
                    <a:srgbClr val="2D5EC1"/>
                  </a:solidFill>
                  <a:effectLst/>
                  <a:latin typeface="+mj-lt"/>
                  <a:ea typeface="Calibri"/>
                  <a:cs typeface="Times New Roman"/>
                </a:rPr>
                <a:t>Результаты аудита</a:t>
              </a:r>
              <a:endParaRPr lang="en-GB" sz="1400" dirty="0">
                <a:solidFill>
                  <a:srgbClr val="2D5EC1"/>
                </a:solidFill>
                <a:effectLst/>
                <a:latin typeface="+mj-lt"/>
                <a:ea typeface="Calibri"/>
                <a:cs typeface="Times New Roman"/>
              </a:endParaRPr>
            </a:p>
          </p:txBody>
        </p:sp>
        <p:sp>
          <p:nvSpPr>
            <p:cNvPr id="31" name="Right Arrow 30"/>
            <p:cNvSpPr/>
            <p:nvPr/>
          </p:nvSpPr>
          <p:spPr>
            <a:xfrm rot="16200000">
              <a:off x="1887250" y="5332867"/>
              <a:ext cx="1357005" cy="142020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fr-BE" sz="300" dirty="0">
                  <a:effectLst/>
                  <a:latin typeface="+mj-lt"/>
                  <a:ea typeface="Calibri"/>
                  <a:cs typeface="Times New Roman"/>
                </a:rPr>
                <a:t/>
              </a:r>
              <a:br>
                <a:rPr lang="fr-BE" sz="300" dirty="0">
                  <a:effectLst/>
                  <a:latin typeface="+mj-lt"/>
                  <a:ea typeface="Calibri"/>
                  <a:cs typeface="Times New Roman"/>
                </a:rPr>
              </a:br>
              <a:r>
                <a:rPr lang="ru-RU" sz="900" dirty="0" smtClean="0">
                  <a:solidFill>
                    <a:srgbClr val="2D5EC1"/>
                  </a:solidFill>
                  <a:effectLst/>
                  <a:latin typeface="+mj-lt"/>
                  <a:ea typeface="Calibri"/>
                  <a:cs typeface="Times New Roman"/>
                </a:rPr>
                <a:t>Исключения и случаи несоблюдения положений</a:t>
              </a:r>
              <a:endParaRPr lang="en-GB" sz="900" dirty="0">
                <a:solidFill>
                  <a:srgbClr val="2D5EC1"/>
                </a:solidFill>
                <a:effectLst/>
                <a:latin typeface="+mj-lt"/>
                <a:ea typeface="Calibri"/>
                <a:cs typeface="Times New Roman"/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959650" y="2188200"/>
              <a:ext cx="7320283" cy="3176271"/>
              <a:chOff x="0" y="0"/>
              <a:chExt cx="7320573" cy="3176563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0" y="0"/>
                <a:ext cx="7320573" cy="3176563"/>
                <a:chOff x="0" y="0"/>
                <a:chExt cx="7320573" cy="3176563"/>
              </a:xfrm>
            </p:grpSpPr>
            <p:grpSp>
              <p:nvGrpSpPr>
                <p:cNvPr id="35" name="Group 34"/>
                <p:cNvGrpSpPr/>
                <p:nvPr/>
              </p:nvGrpSpPr>
              <p:grpSpPr>
                <a:xfrm>
                  <a:off x="6183923" y="773723"/>
                  <a:ext cx="1136650" cy="1576705"/>
                  <a:chOff x="0" y="0"/>
                  <a:chExt cx="1136650" cy="1576705"/>
                </a:xfrm>
              </p:grpSpPr>
              <p:sp>
                <p:nvSpPr>
                  <p:cNvPr id="46" name="Curved Right Arrow 45"/>
                  <p:cNvSpPr/>
                  <p:nvPr/>
                </p:nvSpPr>
                <p:spPr>
                  <a:xfrm rot="10800000">
                    <a:off x="117230" y="0"/>
                    <a:ext cx="603250" cy="1576705"/>
                  </a:xfrm>
                  <a:prstGeom prst="curvedRightArrow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 dirty="0">
                      <a:latin typeface="+mj-lt"/>
                    </a:endParaRPr>
                  </a:p>
                </p:txBody>
              </p:sp>
              <p:sp>
                <p:nvSpPr>
                  <p:cNvPr id="47" name="Flowchart: Process 46"/>
                  <p:cNvSpPr/>
                  <p:nvPr/>
                </p:nvSpPr>
                <p:spPr>
                  <a:xfrm>
                    <a:off x="0" y="545123"/>
                    <a:ext cx="1136650" cy="550545"/>
                  </a:xfrm>
                  <a:prstGeom prst="flowChartProcess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 dirty="0">
                      <a:latin typeface="+mj-lt"/>
                    </a:endParaRPr>
                  </a:p>
                </p:txBody>
              </p:sp>
            </p:grpSp>
            <p:grpSp>
              <p:nvGrpSpPr>
                <p:cNvPr id="36" name="Group 35"/>
                <p:cNvGrpSpPr/>
                <p:nvPr/>
              </p:nvGrpSpPr>
              <p:grpSpPr>
                <a:xfrm>
                  <a:off x="1101969" y="2069123"/>
                  <a:ext cx="5116830" cy="1107440"/>
                  <a:chOff x="0" y="0"/>
                  <a:chExt cx="5117123" cy="996462"/>
                </a:xfrm>
              </p:grpSpPr>
              <p:sp>
                <p:nvSpPr>
                  <p:cNvPr id="44" name="Bevel 43"/>
                  <p:cNvSpPr/>
                  <p:nvPr/>
                </p:nvSpPr>
                <p:spPr>
                  <a:xfrm>
                    <a:off x="0" y="0"/>
                    <a:ext cx="5117123" cy="996462"/>
                  </a:xfrm>
                  <a:prstGeom prst="bevel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 dirty="0">
                      <a:latin typeface="+mj-lt"/>
                    </a:endParaRPr>
                  </a:p>
                </p:txBody>
              </p:sp>
              <p:sp>
                <p:nvSpPr>
                  <p:cNvPr id="45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7231" y="134816"/>
                    <a:ext cx="4853354" cy="76200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ru-RU" sz="2200" dirty="0" smtClean="0">
                        <a:effectLst/>
                        <a:latin typeface="+mj-lt"/>
                        <a:ea typeface="Calibri"/>
                        <a:cs typeface="Times New Roman"/>
                      </a:rPr>
                      <a:t>Годова</a:t>
                    </a:r>
                    <a:r>
                      <a:rPr lang="ru-RU" sz="2200" dirty="0" smtClean="0">
                        <a:latin typeface="+mj-lt"/>
                        <a:ea typeface="Calibri"/>
                        <a:cs typeface="Times New Roman"/>
                      </a:rPr>
                      <a:t>я оценка</a:t>
                    </a:r>
                    <a:endParaRPr lang="en-GB" sz="1100" dirty="0">
                      <a:effectLst/>
                      <a:latin typeface="+mj-lt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1100" dirty="0" smtClean="0">
                        <a:effectLst/>
                        <a:latin typeface="+mj-lt"/>
                        <a:ea typeface="Calibri"/>
                        <a:cs typeface="Times New Roman"/>
                      </a:rPr>
                      <a:t>(</a:t>
                    </a:r>
                    <a:r>
                      <a:rPr lang="ru-RU" sz="1100" dirty="0" smtClean="0">
                        <a:effectLst/>
                        <a:latin typeface="+mj-lt"/>
                        <a:ea typeface="Calibri"/>
                        <a:cs typeface="Times New Roman"/>
                      </a:rPr>
                      <a:t>учёт и отчётность</a:t>
                    </a:r>
                    <a:r>
                      <a:rPr lang="en-GB" sz="1100" dirty="0" smtClean="0">
                        <a:effectLst/>
                        <a:latin typeface="+mj-lt"/>
                        <a:ea typeface="Calibri"/>
                        <a:cs typeface="Times New Roman"/>
                      </a:rPr>
                      <a:t>)</a:t>
                    </a:r>
                    <a:endParaRPr lang="en-GB" sz="1100" dirty="0">
                      <a:effectLst/>
                      <a:latin typeface="+mj-lt"/>
                      <a:ea typeface="Calibri"/>
                      <a:cs typeface="Times New Roman"/>
                    </a:endParaRPr>
                  </a:p>
                </p:txBody>
              </p:sp>
            </p:grpSp>
            <p:grpSp>
              <p:nvGrpSpPr>
                <p:cNvPr id="37" name="Group 36"/>
                <p:cNvGrpSpPr/>
                <p:nvPr/>
              </p:nvGrpSpPr>
              <p:grpSpPr>
                <a:xfrm>
                  <a:off x="1031630" y="0"/>
                  <a:ext cx="5116830" cy="1107440"/>
                  <a:chOff x="0" y="0"/>
                  <a:chExt cx="5116830" cy="1107440"/>
                </a:xfrm>
              </p:grpSpPr>
              <p:sp>
                <p:nvSpPr>
                  <p:cNvPr id="42" name="Bevel 41"/>
                  <p:cNvSpPr/>
                  <p:nvPr/>
                </p:nvSpPr>
                <p:spPr>
                  <a:xfrm>
                    <a:off x="0" y="0"/>
                    <a:ext cx="5116830" cy="1107440"/>
                  </a:xfrm>
                  <a:prstGeom prst="bevel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 dirty="0">
                      <a:latin typeface="+mj-lt"/>
                    </a:endParaRPr>
                  </a:p>
                </p:txBody>
              </p:sp>
              <p:sp>
                <p:nvSpPr>
                  <p:cNvPr id="43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6539" y="11957"/>
                    <a:ext cx="4853076" cy="97558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ru-RU" sz="2200" dirty="0" smtClean="0">
                        <a:effectLst/>
                        <a:latin typeface="+mj-lt"/>
                        <a:ea typeface="Calibri"/>
                        <a:cs typeface="Times New Roman"/>
                      </a:rPr>
                      <a:t>Текущий мониторинг</a:t>
                    </a:r>
                    <a:endParaRPr lang="en-GB" sz="1100" dirty="0" smtClean="0">
                      <a:effectLst/>
                      <a:latin typeface="+mj-lt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1100" dirty="0" smtClean="0">
                        <a:effectLst/>
                        <a:latin typeface="+mj-lt"/>
                        <a:ea typeface="Calibri"/>
                        <a:cs typeface="Times New Roman"/>
                      </a:rPr>
                      <a:t>(</a:t>
                    </a:r>
                    <a:r>
                      <a:rPr lang="ru-RU" sz="1100" dirty="0" smtClean="0">
                        <a:effectLst/>
                        <a:latin typeface="+mj-lt"/>
                        <a:ea typeface="Calibri"/>
                        <a:cs typeface="Times New Roman"/>
                      </a:rPr>
                      <a:t>надзор, совещания, оценочные карточки, КПЭ</a:t>
                    </a:r>
                    <a:r>
                      <a:rPr lang="en-GB" sz="1100" dirty="0" smtClean="0">
                        <a:effectLst/>
                        <a:latin typeface="+mj-lt"/>
                        <a:ea typeface="Calibri"/>
                        <a:cs typeface="Times New Roman"/>
                      </a:rPr>
                      <a:t>, </a:t>
                    </a:r>
                    <a:r>
                      <a:rPr lang="ru-RU" sz="1100" dirty="0" smtClean="0">
                        <a:effectLst/>
                        <a:latin typeface="+mj-lt"/>
                        <a:ea typeface="Calibri"/>
                        <a:cs typeface="Times New Roman"/>
                      </a:rPr>
                      <a:t>ИКТ-инструментарий</a:t>
                    </a:r>
                    <a:endParaRPr lang="en-GB" sz="1100" dirty="0">
                      <a:effectLst/>
                      <a:latin typeface="+mj-lt"/>
                      <a:ea typeface="Calibri"/>
                      <a:cs typeface="Times New Roman"/>
                    </a:endParaRPr>
                  </a:p>
                </p:txBody>
              </p:sp>
            </p:grpSp>
            <p:grpSp>
              <p:nvGrpSpPr>
                <p:cNvPr id="38" name="Group 37"/>
                <p:cNvGrpSpPr/>
                <p:nvPr/>
              </p:nvGrpSpPr>
              <p:grpSpPr>
                <a:xfrm>
                  <a:off x="0" y="908538"/>
                  <a:ext cx="1136650" cy="1576705"/>
                  <a:chOff x="0" y="0"/>
                  <a:chExt cx="1136650" cy="1576705"/>
                </a:xfrm>
              </p:grpSpPr>
              <p:sp>
                <p:nvSpPr>
                  <p:cNvPr id="39" name="Curved Right Arrow 38"/>
                  <p:cNvSpPr/>
                  <p:nvPr/>
                </p:nvSpPr>
                <p:spPr>
                  <a:xfrm>
                    <a:off x="322384" y="0"/>
                    <a:ext cx="603739" cy="1576705"/>
                  </a:xfrm>
                  <a:prstGeom prst="curvedRightArrow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 dirty="0">
                      <a:latin typeface="+mj-lt"/>
                    </a:endParaRPr>
                  </a:p>
                </p:txBody>
              </p:sp>
              <p:sp>
                <p:nvSpPr>
                  <p:cNvPr id="40" name="Flowchart: Process 39"/>
                  <p:cNvSpPr/>
                  <p:nvPr/>
                </p:nvSpPr>
                <p:spPr>
                  <a:xfrm>
                    <a:off x="0" y="410308"/>
                    <a:ext cx="1136650" cy="550545"/>
                  </a:xfrm>
                  <a:prstGeom prst="flowChartProcess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 dirty="0">
                      <a:latin typeface="+mj-lt"/>
                    </a:endParaRPr>
                  </a:p>
                </p:txBody>
              </p:sp>
              <p:sp>
                <p:nvSpPr>
                  <p:cNvPr id="41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446" y="468923"/>
                    <a:ext cx="1072515" cy="638517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ru-RU" sz="1100" dirty="0" smtClean="0">
                        <a:effectLst/>
                        <a:latin typeface="+mj-lt"/>
                        <a:ea typeface="Calibri"/>
                        <a:cs typeface="Times New Roman"/>
                      </a:rPr>
                      <a:t>Сильные стороны / Недостатки</a:t>
                    </a:r>
                    <a:endParaRPr lang="en-GB" sz="1100" dirty="0">
                      <a:effectLst/>
                      <a:latin typeface="+mj-lt"/>
                      <a:ea typeface="Calibri"/>
                      <a:cs typeface="Times New Roman"/>
                    </a:endParaRPr>
                  </a:p>
                </p:txBody>
              </p:sp>
            </p:grpSp>
          </p:grpSp>
          <p:sp>
            <p:nvSpPr>
              <p:cNvPr id="34" name="Text Box 2"/>
              <p:cNvSpPr txBox="1">
                <a:spLocks noChangeArrowheads="1"/>
              </p:cNvSpPr>
              <p:nvPr/>
            </p:nvSpPr>
            <p:spPr bwMode="auto">
              <a:xfrm>
                <a:off x="6248400" y="1377462"/>
                <a:ext cx="996315" cy="4495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BE" sz="400" dirty="0">
                    <a:effectLst/>
                    <a:latin typeface="+mj-lt"/>
                    <a:ea typeface="Calibri"/>
                    <a:cs typeface="Times New Roman"/>
                  </a:rPr>
                  <a:t/>
                </a:r>
                <a:br>
                  <a:rPr lang="fr-BE" sz="400" dirty="0">
                    <a:effectLst/>
                    <a:latin typeface="+mj-lt"/>
                    <a:ea typeface="Calibri"/>
                    <a:cs typeface="Times New Roman"/>
                  </a:rPr>
                </a:br>
                <a:r>
                  <a:rPr lang="ru-RU" sz="1100" dirty="0" smtClean="0">
                    <a:effectLst/>
                    <a:latin typeface="+mj-lt"/>
                    <a:ea typeface="Calibri"/>
                    <a:cs typeface="Times New Roman"/>
                  </a:rPr>
                  <a:t>Действия</a:t>
                </a:r>
                <a:endParaRPr lang="en-GB" sz="1100" dirty="0">
                  <a:effectLst/>
                  <a:latin typeface="+mj-lt"/>
                  <a:ea typeface="Calibri"/>
                  <a:cs typeface="Times New Roman"/>
                </a:endParaRPr>
              </a:p>
            </p:txBody>
          </p:sp>
        </p:grp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5777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96752"/>
            <a:ext cx="8856984" cy="1079723"/>
          </a:xfrm>
        </p:spPr>
        <p:txBody>
          <a:bodyPr/>
          <a:lstStyle/>
          <a:p>
            <a:r>
              <a:rPr lang="fr-BE" sz="2800" dirty="0"/>
              <a:t/>
            </a:r>
            <a:br>
              <a:rPr lang="fr-BE" sz="2800" dirty="0"/>
            </a:br>
            <a:r>
              <a:rPr lang="fr-BE" sz="2800" dirty="0"/>
              <a:t/>
            </a:r>
            <a:br>
              <a:rPr lang="fr-BE" sz="2800" dirty="0"/>
            </a:br>
            <a:r>
              <a:rPr lang="fr-BE" sz="2800" dirty="0"/>
              <a:t>COVID </a:t>
            </a:r>
            <a:r>
              <a:rPr lang="ru-RU" sz="2800" dirty="0" smtClean="0"/>
              <a:t>и компоненты </a:t>
            </a:r>
            <a:br>
              <a:rPr lang="ru-RU" sz="2800" dirty="0" smtClean="0"/>
            </a:br>
            <a:r>
              <a:rPr lang="ru-RU" sz="2800" dirty="0" smtClean="0"/>
              <a:t>внутреннего контроля</a:t>
            </a:r>
            <a:r>
              <a:rPr lang="fr-BE" sz="2800" dirty="0"/>
              <a:t/>
            </a:r>
            <a:br>
              <a:rPr lang="fr-BE" sz="2800" dirty="0"/>
            </a:br>
            <a:r>
              <a:rPr lang="fr-BE" sz="2800" dirty="0"/>
              <a:t/>
            </a:r>
            <a:br>
              <a:rPr lang="fr-BE" sz="2800" dirty="0"/>
            </a:br>
            <a:endParaRPr lang="fr-B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399" y="2276475"/>
            <a:ext cx="8229600" cy="4913313"/>
          </a:xfrm>
        </p:spPr>
        <p:txBody>
          <a:bodyPr/>
          <a:lstStyle/>
          <a:p>
            <a:pPr marL="514350" indent="-514350">
              <a:buClrTx/>
              <a:buFont typeface="+mj-lt"/>
              <a:buAutoNum type="romanUcPeriod"/>
            </a:pPr>
            <a:r>
              <a:rPr lang="ru-RU" sz="2800" b="1" i="0" dirty="0" smtClean="0"/>
              <a:t>Контрольная среда</a:t>
            </a:r>
            <a:endParaRPr lang="en-GB" sz="2800" b="1" i="0" dirty="0"/>
          </a:p>
          <a:p>
            <a:pPr marL="514350" indent="-514350">
              <a:buClrTx/>
              <a:buFont typeface="+mj-lt"/>
              <a:buAutoNum type="romanUcPeriod"/>
            </a:pPr>
            <a:endParaRPr lang="en-GB" b="1" i="0" dirty="0"/>
          </a:p>
          <a:p>
            <a:pPr marL="342900" lvl="1" indent="-342900">
              <a:buClrTx/>
            </a:pPr>
            <a:r>
              <a:rPr lang="ru-RU" dirty="0" smtClean="0">
                <a:ea typeface="+mn-ea"/>
                <a:cs typeface="+mn-cs"/>
              </a:rPr>
              <a:t>Кадровый потенциал</a:t>
            </a:r>
            <a:r>
              <a:rPr lang="en-GB" dirty="0" smtClean="0">
                <a:ea typeface="+mn-ea"/>
                <a:cs typeface="+mn-cs"/>
              </a:rPr>
              <a:t> (</a:t>
            </a:r>
            <a:r>
              <a:rPr lang="ru-RU" dirty="0" smtClean="0">
                <a:ea typeface="+mn-ea"/>
                <a:cs typeface="+mn-cs"/>
              </a:rPr>
              <a:t>наличие и благополучие</a:t>
            </a:r>
            <a:r>
              <a:rPr lang="en-GB" dirty="0" smtClean="0">
                <a:ea typeface="+mn-ea"/>
                <a:cs typeface="+mn-cs"/>
              </a:rPr>
              <a:t>)</a:t>
            </a:r>
            <a:endParaRPr lang="en-GB" dirty="0">
              <a:ea typeface="+mn-ea"/>
              <a:cs typeface="+mn-cs"/>
            </a:endParaRPr>
          </a:p>
          <a:p>
            <a:pPr marL="0" indent="0">
              <a:buClrTx/>
              <a:buNone/>
            </a:pPr>
            <a:r>
              <a:rPr lang="ru-RU" sz="2000" i="0" dirty="0" smtClean="0"/>
              <a:t>Меры реагирования</a:t>
            </a:r>
            <a:r>
              <a:rPr lang="en-GB" sz="2000" i="0" dirty="0" smtClean="0"/>
              <a:t>:</a:t>
            </a:r>
            <a:endParaRPr lang="en-GB" sz="2000" i="0" dirty="0"/>
          </a:p>
          <a:p>
            <a:pPr>
              <a:buClrTx/>
            </a:pPr>
            <a:r>
              <a:rPr lang="ru-RU" sz="2000" i="0" dirty="0" smtClean="0"/>
              <a:t>Внутренняя реорганизация персонала</a:t>
            </a:r>
            <a:endParaRPr lang="en-GB" sz="2000" i="0" dirty="0"/>
          </a:p>
          <a:p>
            <a:pPr>
              <a:buClrTx/>
            </a:pPr>
            <a:r>
              <a:rPr lang="ru-RU" sz="2000" i="0" dirty="0" smtClean="0"/>
              <a:t>Более качественная организация работы в удалённом режиме</a:t>
            </a:r>
            <a:endParaRPr lang="en-GB" sz="2000" i="0" dirty="0"/>
          </a:p>
          <a:p>
            <a:pPr>
              <a:buClrTx/>
            </a:pPr>
            <a:r>
              <a:rPr lang="ru-RU" sz="2000" i="0" dirty="0" smtClean="0"/>
              <a:t>Медицинский протокол</a:t>
            </a:r>
            <a:endParaRPr lang="en-GB" sz="2000" i="0" dirty="0"/>
          </a:p>
          <a:p>
            <a:pPr>
              <a:buClrTx/>
            </a:pPr>
            <a:r>
              <a:rPr lang="ru-RU" sz="2000" i="0" dirty="0" smtClean="0"/>
              <a:t>План обеспечения непрерывности деятельности (включая список критически важного персонала</a:t>
            </a:r>
            <a:r>
              <a:rPr lang="en-GB" sz="2000" i="0" dirty="0" smtClean="0"/>
              <a:t>)</a:t>
            </a:r>
            <a:endParaRPr lang="en-GB" sz="2000" i="0" dirty="0"/>
          </a:p>
          <a:p>
            <a:pPr>
              <a:buClrTx/>
            </a:pPr>
            <a:r>
              <a:rPr lang="ru-RU" sz="2000" i="0" dirty="0" smtClean="0"/>
              <a:t>Памятка для менеджеров</a:t>
            </a:r>
            <a:endParaRPr lang="en-GB" sz="2000" i="0" dirty="0"/>
          </a:p>
          <a:p>
            <a:pPr marL="0" indent="0">
              <a:buClrTx/>
              <a:buNone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E723CAE-26B0-4D15-B6B3-5F95A381C2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501532"/>
              </p:ext>
            </p:extLst>
          </p:nvPr>
        </p:nvGraphicFramePr>
        <p:xfrm>
          <a:off x="7380312" y="980728"/>
          <a:ext cx="1656184" cy="1509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1088574033"/>
                    </a:ext>
                  </a:extLst>
                </a:gridCol>
              </a:tblGrid>
              <a:tr h="202992">
                <a:tc>
                  <a:txBody>
                    <a:bodyPr/>
                    <a:lstStyle/>
                    <a:p>
                      <a:r>
                        <a:rPr lang="en-US" sz="700" dirty="0"/>
                        <a:t>Components</a:t>
                      </a:r>
                    </a:p>
                  </a:txBody>
                  <a:tcPr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438513"/>
                  </a:ext>
                </a:extLst>
              </a:tr>
              <a:tr h="295647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en-GB" sz="700" b="1" dirty="0"/>
                        <a:t>Control Environment</a:t>
                      </a:r>
                      <a:endParaRPr lang="en-US" sz="7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774177"/>
                  </a:ext>
                </a:extLst>
              </a:tr>
              <a:tr h="24376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2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Risk Assessment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500904"/>
                  </a:ext>
                </a:extLst>
              </a:tr>
              <a:tr h="200276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3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302092"/>
                  </a:ext>
                </a:extLst>
              </a:tr>
              <a:tr h="340525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4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Information and Communication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481981"/>
                  </a:ext>
                </a:extLst>
              </a:tr>
              <a:tr h="200276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5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Monitoring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708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6264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II. </a:t>
            </a:r>
            <a:r>
              <a:rPr lang="ru-RU" dirty="0" smtClean="0"/>
              <a:t>Оценка риска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35597"/>
            <a:ext cx="8640960" cy="3385791"/>
          </a:xfrm>
        </p:spPr>
        <p:txBody>
          <a:bodyPr/>
          <a:lstStyle/>
          <a:p>
            <a:pPr>
              <a:buClrTx/>
            </a:pPr>
            <a:r>
              <a:rPr lang="ru-RU" sz="2000" i="0" dirty="0" smtClean="0"/>
              <a:t>Ситуативная оценка риска в связи с</a:t>
            </a:r>
            <a:r>
              <a:rPr lang="en-GB" sz="2000" i="0" dirty="0" smtClean="0"/>
              <a:t> </a:t>
            </a:r>
            <a:r>
              <a:rPr lang="en-GB" sz="2000" i="0" dirty="0"/>
              <a:t>COVID </a:t>
            </a:r>
            <a:r>
              <a:rPr lang="ru-RU" sz="2000" i="0" dirty="0" smtClean="0"/>
              <a:t>в июле</a:t>
            </a:r>
            <a:r>
              <a:rPr lang="en-GB" sz="2000" i="0" dirty="0" smtClean="0"/>
              <a:t> 2020</a:t>
            </a:r>
            <a:r>
              <a:rPr lang="ru-RU" sz="2000" i="0" dirty="0" smtClean="0"/>
              <a:t> г.</a:t>
            </a:r>
            <a:r>
              <a:rPr lang="en-GB" sz="2000" i="0" dirty="0" smtClean="0"/>
              <a:t> </a:t>
            </a:r>
            <a:r>
              <a:rPr lang="ru-RU" sz="2000" i="0" dirty="0" smtClean="0"/>
              <a:t>с точки зрения соблюдения нормативных положений и эффективности</a:t>
            </a:r>
            <a:endParaRPr lang="en-GB" sz="2000" i="0" dirty="0"/>
          </a:p>
          <a:p>
            <a:pPr>
              <a:buClrTx/>
            </a:pPr>
            <a:endParaRPr lang="en-GB" sz="2000" i="0" dirty="0"/>
          </a:p>
          <a:p>
            <a:pPr>
              <a:buClrTx/>
            </a:pPr>
            <a:r>
              <a:rPr lang="ru-RU" sz="2000" i="0" dirty="0" smtClean="0"/>
              <a:t>Специальный учёт аспектов, связанных с</a:t>
            </a:r>
            <a:r>
              <a:rPr lang="en-GB" sz="2000" i="0" dirty="0" smtClean="0"/>
              <a:t> COVID</a:t>
            </a:r>
            <a:r>
              <a:rPr lang="ru-RU" sz="2000" i="0" dirty="0" smtClean="0"/>
              <a:t>, в ежегодной оценке риска (</a:t>
            </a:r>
            <a:r>
              <a:rPr lang="en-GB" sz="2000" i="0" dirty="0" smtClean="0"/>
              <a:t>Risk Exercise</a:t>
            </a:r>
            <a:r>
              <a:rPr lang="ru-RU" sz="2000" i="0" dirty="0" smtClean="0"/>
              <a:t>)</a:t>
            </a:r>
            <a:r>
              <a:rPr lang="en-GB" sz="2000" i="0" dirty="0" smtClean="0"/>
              <a:t> </a:t>
            </a:r>
            <a:r>
              <a:rPr lang="ru-RU" sz="2000" i="0" dirty="0" smtClean="0"/>
              <a:t>в декабре</a:t>
            </a:r>
            <a:r>
              <a:rPr lang="en-GB" sz="2000" i="0" dirty="0" smtClean="0"/>
              <a:t> 2020</a:t>
            </a:r>
            <a:r>
              <a:rPr lang="ru-RU" sz="2000" i="0" dirty="0" smtClean="0"/>
              <a:t> г.</a:t>
            </a:r>
            <a:endParaRPr lang="en-GB" sz="2000" i="0" dirty="0"/>
          </a:p>
          <a:p>
            <a:pPr>
              <a:buClrTx/>
            </a:pPr>
            <a:endParaRPr lang="en-GB" sz="2000" i="0" dirty="0"/>
          </a:p>
          <a:p>
            <a:pPr>
              <a:buClrTx/>
            </a:pPr>
            <a:r>
              <a:rPr lang="ru-RU" sz="2000" i="0" dirty="0" smtClean="0"/>
              <a:t>Особое внимание риску мошенничества в связи со злоупотреблениями чрезвычайной ситуацией, что приводит к росту риска конфликта интересов и коррупции.  </a:t>
            </a:r>
            <a:endParaRPr lang="en-GB" sz="200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9766AE3-F1B2-4359-A721-982906E833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171821"/>
              </p:ext>
            </p:extLst>
          </p:nvPr>
        </p:nvGraphicFramePr>
        <p:xfrm>
          <a:off x="7380312" y="980728"/>
          <a:ext cx="1656184" cy="1509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1088574033"/>
                    </a:ext>
                  </a:extLst>
                </a:gridCol>
              </a:tblGrid>
              <a:tr h="202992">
                <a:tc>
                  <a:txBody>
                    <a:bodyPr/>
                    <a:lstStyle/>
                    <a:p>
                      <a:r>
                        <a:rPr lang="en-US" sz="700" dirty="0"/>
                        <a:t>Components</a:t>
                      </a:r>
                    </a:p>
                  </a:txBody>
                  <a:tcPr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438513"/>
                  </a:ext>
                </a:extLst>
              </a:tr>
              <a:tr h="295647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en-GB" sz="700" b="0" dirty="0"/>
                        <a:t>Control Environment</a:t>
                      </a:r>
                      <a:endParaRPr lang="en-US" sz="7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774177"/>
                  </a:ext>
                </a:extLst>
              </a:tr>
              <a:tr h="24376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2"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Risk Assessment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500904"/>
                  </a:ext>
                </a:extLst>
              </a:tr>
              <a:tr h="200276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3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302092"/>
                  </a:ext>
                </a:extLst>
              </a:tr>
              <a:tr h="340525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4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Information and Communication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481981"/>
                  </a:ext>
                </a:extLst>
              </a:tr>
              <a:tr h="200276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5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Monitoring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708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163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936625"/>
          </a:xfrm>
        </p:spPr>
        <p:txBody>
          <a:bodyPr/>
          <a:lstStyle/>
          <a:p>
            <a:r>
              <a:rPr lang="en-GB" dirty="0"/>
              <a:t>III. </a:t>
            </a:r>
            <a:r>
              <a:rPr lang="ru-RU" dirty="0" smtClean="0"/>
              <a:t>Контрольные </a:t>
            </a:r>
            <a:br>
              <a:rPr lang="ru-RU" dirty="0" smtClean="0"/>
            </a:br>
            <a:r>
              <a:rPr lang="ru-RU" dirty="0" smtClean="0"/>
              <a:t>мероприятия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377"/>
            <a:ext cx="9036496" cy="4319959"/>
          </a:xfrm>
        </p:spPr>
        <p:txBody>
          <a:bodyPr/>
          <a:lstStyle/>
          <a:p>
            <a:pPr marL="342900" lvl="1" indent="-342900">
              <a:buClrTx/>
            </a:pPr>
            <a:r>
              <a:rPr lang="ru-RU" dirty="0" smtClean="0">
                <a:ea typeface="+mn-ea"/>
                <a:cs typeface="+mn-cs"/>
              </a:rPr>
              <a:t>Задержки с реализацией политик и программ</a:t>
            </a:r>
            <a:endParaRPr lang="en-GB" dirty="0">
              <a:ea typeface="+mn-ea"/>
              <a:cs typeface="+mn-cs"/>
            </a:endParaRPr>
          </a:p>
          <a:p>
            <a:pPr marL="400050" lvl="1" indent="0">
              <a:buClrTx/>
              <a:buNone/>
            </a:pPr>
            <a:r>
              <a:rPr lang="ru-RU" i="1" dirty="0" smtClean="0"/>
              <a:t>Реакция</a:t>
            </a:r>
            <a:r>
              <a:rPr lang="en-GB" b="0" dirty="0" smtClean="0"/>
              <a:t>: </a:t>
            </a:r>
            <a:r>
              <a:rPr lang="ru-RU" b="0" dirty="0" smtClean="0"/>
              <a:t>гибкий порядок заключения контрактов и совершения платежей. Продление сроков для действующих процедур присуждения контрактов</a:t>
            </a:r>
            <a:r>
              <a:rPr lang="en-GB" b="0" dirty="0" smtClean="0"/>
              <a:t>.</a:t>
            </a:r>
            <a:endParaRPr lang="en-GB" b="0" dirty="0"/>
          </a:p>
          <a:p>
            <a:pPr marL="342900" lvl="1" indent="-342900">
              <a:buClrTx/>
            </a:pPr>
            <a:r>
              <a:rPr lang="ru-RU" dirty="0" smtClean="0">
                <a:ea typeface="+mn-ea"/>
                <a:cs typeface="+mn-cs"/>
              </a:rPr>
              <a:t>Задержки с применением предварительных и последующих средств контроля</a:t>
            </a:r>
            <a:endParaRPr lang="en-GB" dirty="0">
              <a:ea typeface="+mn-ea"/>
              <a:cs typeface="+mn-cs"/>
            </a:endParaRPr>
          </a:p>
          <a:p>
            <a:pPr marL="400050" lvl="1" indent="0">
              <a:buClrTx/>
              <a:buNone/>
            </a:pPr>
            <a:r>
              <a:rPr lang="ru-RU" i="1" dirty="0" smtClean="0"/>
              <a:t>Реакция</a:t>
            </a:r>
            <a:r>
              <a:rPr lang="en-GB" b="0" dirty="0" smtClean="0"/>
              <a:t>: </a:t>
            </a:r>
            <a:r>
              <a:rPr lang="ru-RU" b="0" dirty="0" smtClean="0"/>
              <a:t>упрощение финансовых процедур</a:t>
            </a:r>
            <a:r>
              <a:rPr lang="en-GB" sz="2000" b="0" i="0" dirty="0" smtClean="0"/>
              <a:t>,</a:t>
            </a:r>
            <a:endParaRPr lang="en-GB" sz="2000" b="0" i="0" dirty="0"/>
          </a:p>
          <a:p>
            <a:r>
              <a:rPr lang="ru-RU" sz="2000" i="0" dirty="0"/>
              <a:t>п</a:t>
            </a:r>
            <a:r>
              <a:rPr lang="ru-RU" sz="2000" i="0" dirty="0" smtClean="0"/>
              <a:t>роведение аудитов в удалённом режиме и дополнительные инструкции для органов аудита в страна-членах, странах-кандидатах и третьих странах </a:t>
            </a:r>
            <a:endParaRPr lang="en-GB" sz="2000" i="0" dirty="0"/>
          </a:p>
          <a:p>
            <a:pPr marL="342900" lvl="1" indent="-342900">
              <a:buClrTx/>
            </a:pPr>
            <a:r>
              <a:rPr lang="ru-RU" dirty="0" smtClean="0">
                <a:ea typeface="+mn-ea"/>
                <a:cs typeface="+mn-cs"/>
              </a:rPr>
              <a:t>Механизм чрезвычайной поддержки в условиях</a:t>
            </a:r>
            <a:r>
              <a:rPr lang="en-GB" dirty="0" smtClean="0">
                <a:ea typeface="+mn-ea"/>
                <a:cs typeface="+mn-cs"/>
              </a:rPr>
              <a:t> </a:t>
            </a:r>
            <a:r>
              <a:rPr lang="en-GB" dirty="0">
                <a:ea typeface="+mn-ea"/>
                <a:cs typeface="+mn-cs"/>
              </a:rPr>
              <a:t>COVID-19</a:t>
            </a:r>
          </a:p>
          <a:p>
            <a:pPr marL="342900" lvl="1" indent="-342900">
              <a:buClrTx/>
            </a:pPr>
            <a:r>
              <a:rPr lang="ru-RU" dirty="0" smtClean="0">
                <a:ea typeface="+mn-ea"/>
                <a:cs typeface="+mn-cs"/>
              </a:rPr>
              <a:t>Фонд восстановления и устойчивости</a:t>
            </a:r>
            <a:endParaRPr lang="en-GB" dirty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620BE8A-73CF-4F8D-83A1-4FF8E52E05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844092"/>
              </p:ext>
            </p:extLst>
          </p:nvPr>
        </p:nvGraphicFramePr>
        <p:xfrm>
          <a:off x="7380312" y="980728"/>
          <a:ext cx="1656184" cy="1411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1088574033"/>
                    </a:ext>
                  </a:extLst>
                </a:gridCol>
              </a:tblGrid>
              <a:tr h="164671">
                <a:tc>
                  <a:txBody>
                    <a:bodyPr/>
                    <a:lstStyle/>
                    <a:p>
                      <a:r>
                        <a:rPr lang="en-US" sz="700" dirty="0"/>
                        <a:t>Components</a:t>
                      </a:r>
                    </a:p>
                  </a:txBody>
                  <a:tcPr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438513"/>
                  </a:ext>
                </a:extLst>
              </a:tr>
              <a:tr h="239834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en-GB" sz="700" b="0" dirty="0"/>
                        <a:t>Control Environment</a:t>
                      </a:r>
                      <a:endParaRPr lang="en-US" sz="7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774177"/>
                  </a:ext>
                </a:extLst>
              </a:tr>
              <a:tr h="197742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2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Risk Assessment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500904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3"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302092"/>
                  </a:ext>
                </a:extLst>
              </a:tr>
              <a:tr h="27624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4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Information and Communication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481981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5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Monitoring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708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216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IV. </a:t>
            </a:r>
            <a:r>
              <a:rPr lang="ru-RU" dirty="0" smtClean="0"/>
              <a:t>Информация </a:t>
            </a:r>
            <a:br>
              <a:rPr lang="ru-RU" dirty="0" smtClean="0"/>
            </a:br>
            <a:r>
              <a:rPr lang="ru-RU" dirty="0" smtClean="0"/>
              <a:t>и коммуникация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2492398"/>
            <a:ext cx="8291512" cy="3744914"/>
          </a:xfrm>
        </p:spPr>
        <p:txBody>
          <a:bodyPr/>
          <a:lstStyle/>
          <a:p>
            <a:pPr>
              <a:buClrTx/>
            </a:pPr>
            <a:r>
              <a:rPr lang="ru-RU" sz="2000" i="0" dirty="0" smtClean="0"/>
              <a:t>Комплексные действия в части внутреннего и внешнего обмена информацией</a:t>
            </a:r>
            <a:endParaRPr lang="en-GB" sz="2000" i="0" dirty="0"/>
          </a:p>
          <a:p>
            <a:pPr>
              <a:buClrTx/>
            </a:pPr>
            <a:endParaRPr lang="en-GB" sz="2000" i="0" dirty="0"/>
          </a:p>
          <a:p>
            <a:pPr>
              <a:buClrTx/>
            </a:pPr>
            <a:r>
              <a:rPr lang="ru-RU" sz="2000" i="0" dirty="0" smtClean="0"/>
              <a:t>Специальный сайт, посвящённый</a:t>
            </a:r>
            <a:r>
              <a:rPr lang="en-GB" sz="2000" i="0" dirty="0" smtClean="0"/>
              <a:t> Covid-19</a:t>
            </a:r>
            <a:r>
              <a:rPr lang="ru-RU" sz="2000" i="0" dirty="0" smtClean="0"/>
              <a:t>, во внутренней сети </a:t>
            </a:r>
            <a:r>
              <a:rPr lang="en-GB" sz="2000" i="0" dirty="0" smtClean="0"/>
              <a:t>(</a:t>
            </a:r>
            <a:r>
              <a:rPr lang="ru-RU" sz="2000" i="0" dirty="0" smtClean="0"/>
              <a:t>новости и рекомендации/консультации) и в Интернете</a:t>
            </a:r>
            <a:r>
              <a:rPr lang="en-GB" sz="2000" i="0" dirty="0" smtClean="0"/>
              <a:t> (</a:t>
            </a:r>
            <a:r>
              <a:rPr lang="ru-RU" sz="2000" i="0" dirty="0" smtClean="0"/>
              <a:t>меры реагирования на </a:t>
            </a:r>
            <a:r>
              <a:rPr lang="ru-RU" sz="2000" i="0" dirty="0" err="1" smtClean="0"/>
              <a:t>коронавирус</a:t>
            </a:r>
            <a:r>
              <a:rPr lang="en-GB" sz="2000" i="0" dirty="0" smtClean="0"/>
              <a:t>)</a:t>
            </a:r>
            <a:endParaRPr lang="en-GB" sz="2000" i="0" dirty="0"/>
          </a:p>
          <a:p>
            <a:pPr>
              <a:buClrTx/>
            </a:pPr>
            <a:endParaRPr lang="en-GB" sz="2000" i="0" dirty="0"/>
          </a:p>
          <a:p>
            <a:pPr>
              <a:buClrTx/>
            </a:pPr>
            <a:r>
              <a:rPr lang="ru-RU" sz="2000" i="0" dirty="0" smtClean="0"/>
              <a:t>Конкретная информация и коммуникационные мероприятия на уровне Генерального директората</a:t>
            </a:r>
            <a:endParaRPr lang="en-GB" sz="2000" i="0" dirty="0"/>
          </a:p>
          <a:p>
            <a:pPr>
              <a:buClrTx/>
            </a:pPr>
            <a:endParaRPr lang="en-GB" sz="2000" i="0" dirty="0"/>
          </a:p>
          <a:p>
            <a:pPr>
              <a:buClrTx/>
            </a:pPr>
            <a:r>
              <a:rPr lang="ru-RU" sz="2000" i="0" dirty="0" smtClean="0"/>
              <a:t>Памятка для менеджеров</a:t>
            </a:r>
            <a:endParaRPr lang="en-GB" sz="200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3CC3CF5-E03B-415F-A9EE-CD62506080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773080"/>
              </p:ext>
            </p:extLst>
          </p:nvPr>
        </p:nvGraphicFramePr>
        <p:xfrm>
          <a:off x="7380312" y="980728"/>
          <a:ext cx="1656184" cy="1509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1088574033"/>
                    </a:ext>
                  </a:extLst>
                </a:gridCol>
              </a:tblGrid>
              <a:tr h="202992">
                <a:tc>
                  <a:txBody>
                    <a:bodyPr/>
                    <a:lstStyle/>
                    <a:p>
                      <a:r>
                        <a:rPr lang="en-US" sz="700" dirty="0"/>
                        <a:t>Components</a:t>
                      </a:r>
                    </a:p>
                  </a:txBody>
                  <a:tcPr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438513"/>
                  </a:ext>
                </a:extLst>
              </a:tr>
              <a:tr h="295647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en-GB" sz="700" b="0" dirty="0"/>
                        <a:t>Control Environment</a:t>
                      </a:r>
                      <a:endParaRPr lang="en-US" sz="7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774177"/>
                  </a:ext>
                </a:extLst>
              </a:tr>
              <a:tr h="24376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2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Risk Assessment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500904"/>
                  </a:ext>
                </a:extLst>
              </a:tr>
              <a:tr h="200276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3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302092"/>
                  </a:ext>
                </a:extLst>
              </a:tr>
              <a:tr h="340525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4"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Information and Communication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481981"/>
                  </a:ext>
                </a:extLst>
              </a:tr>
              <a:tr h="200276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5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Monitoring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708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141098"/>
      </p:ext>
    </p:extLst>
  </p:cSld>
  <p:clrMapOvr>
    <a:masterClrMapping/>
  </p:clrMapOvr>
</p:sld>
</file>

<file path=ppt/theme/theme1.xml><?xml version="1.0" encoding="utf-8"?>
<a:theme xmlns:a="http://schemas.openxmlformats.org/drawingml/2006/main" name="3_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19181</TotalTime>
  <Words>1171</Words>
  <Application>Microsoft Office PowerPoint</Application>
  <PresentationFormat>Экран (4:3)</PresentationFormat>
  <Paragraphs>257</Paragraphs>
  <Slides>16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8" baseType="lpstr">
      <vt:lpstr>ＭＳ Ｐゴシック</vt:lpstr>
      <vt:lpstr>ＭＳ Ｐゴシック</vt:lpstr>
      <vt:lpstr>Arial</vt:lpstr>
      <vt:lpstr>Bookman Old Style</vt:lpstr>
      <vt:lpstr>Calibri</vt:lpstr>
      <vt:lpstr>EC Square Sans Cond Pro</vt:lpstr>
      <vt:lpstr>Microsoft Sans Serif</vt:lpstr>
      <vt:lpstr>Tahoma</vt:lpstr>
      <vt:lpstr>Times New Roman</vt:lpstr>
      <vt:lpstr>Trebuchet MS</vt:lpstr>
      <vt:lpstr>Verdana</vt:lpstr>
      <vt:lpstr>3_Slide_Master</vt:lpstr>
      <vt:lpstr>    «Европейская комиссия: реагирование органов внутреннего контроля в условиях пандемии»     Сообщество по внутреннему аудиту (СВА) PEMPAL     Брюссель, 25 февраля 2021 г.    </vt:lpstr>
      <vt:lpstr>Презентация PowerPoint</vt:lpstr>
      <vt:lpstr>Презентация PowerPoint</vt:lpstr>
      <vt:lpstr>Модель внутреннего контроля ЕК</vt:lpstr>
      <vt:lpstr>Цикл мониторинга во внутреннем контроле</vt:lpstr>
      <vt:lpstr>  COVID и компоненты  внутреннего контроля  </vt:lpstr>
      <vt:lpstr>II. Оценка риска</vt:lpstr>
      <vt:lpstr>III. Контрольные  мероприятия</vt:lpstr>
      <vt:lpstr>IV. Информация  и коммуникация</vt:lpstr>
      <vt:lpstr>V. Мероприятия  по мониторингу</vt:lpstr>
      <vt:lpstr>Механизм чрезвычайной поддержки в условиях COVID-19</vt:lpstr>
      <vt:lpstr>Фонд восстановления и устойчивости (1/2)</vt:lpstr>
      <vt:lpstr>Фонд восстановления и устойчивости (2/2)</vt:lpstr>
      <vt:lpstr>Базовая информация об утверждении планов и выплат</vt:lpstr>
      <vt:lpstr>Схема управления</vt:lpstr>
      <vt:lpstr>Вопросы?</vt:lpstr>
    </vt:vector>
  </TitlesOfParts>
  <Manager>Catherine.Heldmaier-Regnier@ec.europa.eu</Manager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ICF Full presentation</dc:title>
  <dc:creator>Emilio.CAMBA-BARBOLLA@ec.europa.eu</dc:creator>
  <cp:lastModifiedBy>Yana</cp:lastModifiedBy>
  <cp:revision>930</cp:revision>
  <cp:lastPrinted>2017-09-07T08:49:03Z</cp:lastPrinted>
  <dcterms:created xsi:type="dcterms:W3CDTF">2011-10-28T10:25:18Z</dcterms:created>
  <dcterms:modified xsi:type="dcterms:W3CDTF">2021-02-19T08:01:25Z</dcterms:modified>
</cp:coreProperties>
</file>