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8"/>
  </p:notesMasterIdLst>
  <p:handoutMasterIdLst>
    <p:handoutMasterId r:id="rId19"/>
  </p:handoutMasterIdLst>
  <p:sldIdLst>
    <p:sldId id="272" r:id="rId2"/>
    <p:sldId id="288" r:id="rId3"/>
    <p:sldId id="305" r:id="rId4"/>
    <p:sldId id="307" r:id="rId5"/>
    <p:sldId id="306" r:id="rId6"/>
    <p:sldId id="292" r:id="rId7"/>
    <p:sldId id="308" r:id="rId8"/>
    <p:sldId id="304" r:id="rId9"/>
    <p:sldId id="310" r:id="rId10"/>
    <p:sldId id="274" r:id="rId11"/>
    <p:sldId id="309" r:id="rId12"/>
    <p:sldId id="286" r:id="rId13"/>
    <p:sldId id="303" r:id="rId14"/>
    <p:sldId id="299" r:id="rId15"/>
    <p:sldId id="311" r:id="rId16"/>
    <p:sldId id="302"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33CC"/>
    <a:srgbClr val="005EA4"/>
    <a:srgbClr val="FF9933"/>
    <a:srgbClr val="009900"/>
    <a:srgbClr val="FFFF99"/>
    <a:srgbClr val="7F7F7F"/>
    <a:srgbClr val="AD0101"/>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741" autoAdjust="0"/>
    <p:restoredTop sz="94629" autoAdjust="0"/>
  </p:normalViewPr>
  <p:slideViewPr>
    <p:cSldViewPr>
      <p:cViewPr>
        <p:scale>
          <a:sx n="130" d="100"/>
          <a:sy n="130" d="100"/>
        </p:scale>
        <p:origin x="-990"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BC4A84B9-2CC3-4AA8-8287-F593306ECAEE}" type="datetimeFigureOut">
              <a:rPr lang="ka-GE" smtClean="0"/>
              <a:t>24.10.2018</a:t>
            </a:fld>
            <a:endParaRPr lang="ka-GE"/>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ka-GE"/>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159AD81A-5238-4EDD-A4C2-538D5B46D83A}" type="slidenum">
              <a:rPr lang="ka-GE" smtClean="0"/>
              <a:t>‹#›</a:t>
            </a:fld>
            <a:endParaRPr lang="ka-GE"/>
          </a:p>
        </p:txBody>
      </p:sp>
    </p:spTree>
    <p:extLst>
      <p:ext uri="{BB962C8B-B14F-4D97-AF65-F5344CB8AC3E}">
        <p14:creationId xmlns:p14="http://schemas.microsoft.com/office/powerpoint/2010/main" val="3206448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FBB851C1-0E47-4D1C-9AE9-4D11164C2C67}" type="datetimeFigureOut">
              <a:rPr lang="ka-GE" smtClean="0"/>
              <a:t>24.10.2018</a:t>
            </a:fld>
            <a:endParaRPr lang="ka-GE"/>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7A869EBD-09C7-4C65-B222-2FECD4471636}" type="slidenum">
              <a:rPr lang="ka-GE" smtClean="0"/>
              <a:t>‹#›</a:t>
            </a:fld>
            <a:endParaRPr lang="ka-GE"/>
          </a:p>
        </p:txBody>
      </p:sp>
    </p:spTree>
    <p:extLst>
      <p:ext uri="{BB962C8B-B14F-4D97-AF65-F5344CB8AC3E}">
        <p14:creationId xmlns:p14="http://schemas.microsoft.com/office/powerpoint/2010/main" val="1591830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69EBD-09C7-4C65-B222-2FECD4471636}" type="slidenum">
              <a:rPr lang="ka-GE" smtClean="0"/>
              <a:t>9</a:t>
            </a:fld>
            <a:endParaRPr lang="ka-GE"/>
          </a:p>
        </p:txBody>
      </p:sp>
    </p:spTree>
    <p:extLst>
      <p:ext uri="{BB962C8B-B14F-4D97-AF65-F5344CB8AC3E}">
        <p14:creationId xmlns:p14="http://schemas.microsoft.com/office/powerpoint/2010/main" val="2579809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869EBD-09C7-4C65-B222-2FECD4471636}" type="slidenum">
              <a:rPr lang="ka-GE" smtClean="0"/>
              <a:t>10</a:t>
            </a:fld>
            <a:endParaRPr lang="ka-GE"/>
          </a:p>
        </p:txBody>
      </p:sp>
    </p:spTree>
    <p:extLst>
      <p:ext uri="{BB962C8B-B14F-4D97-AF65-F5344CB8AC3E}">
        <p14:creationId xmlns:p14="http://schemas.microsoft.com/office/powerpoint/2010/main" val="2579809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1FF9FF-DC76-402D-BE19-AB9BAA84ECC8}" type="datetime1">
              <a:rPr lang="en-US" smtClean="0"/>
              <a:t>10/24/2018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giuli.chkuaseli\Desktop\Harmonisation\logoebi da PPT\Picture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7881" y="6096000"/>
            <a:ext cx="599281" cy="543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838200"/>
            <a:ext cx="6781800" cy="990600"/>
          </a:xfrm>
        </p:spPr>
        <p:txBody>
          <a:bodyPr>
            <a:noAutofit/>
          </a:bodyPr>
          <a:lstStyle>
            <a:lvl1pPr>
              <a:defRPr sz="4800"/>
            </a:lvl1pPr>
          </a:lstStyle>
          <a:p>
            <a:r>
              <a:rPr lang="en-US" smtClean="0"/>
              <a:t>Click to edit Master title style</a:t>
            </a:r>
            <a:endParaRPr lang="en-US"/>
          </a:p>
        </p:txBody>
      </p:sp>
      <p:sp>
        <p:nvSpPr>
          <p:cNvPr id="3" name="Content Placeholder 2"/>
          <p:cNvSpPr>
            <a:spLocks noGrp="1"/>
          </p:cNvSpPr>
          <p:nvPr>
            <p:ph idx="1"/>
          </p:nvPr>
        </p:nvSpPr>
        <p:spPr>
          <a:xfrm>
            <a:off x="762000" y="2286000"/>
            <a:ext cx="754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45F02E-C30C-4ADA-99E5-7D5CE9BDE079}" type="datetime1">
              <a:rPr lang="en-US" smtClean="0"/>
              <a:t>10/24/2018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1026" name="Picture 2" descr="D:\giuli.chkuaseli\Desktop\Harmonisation\logoebi da PPT\Picture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7881" y="6096000"/>
            <a:ext cx="599281" cy="543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8F5781-88DF-4E9E-A44C-5E601AF4AADC}" type="datetime1">
              <a:rPr lang="en-US" smtClean="0"/>
              <a:t>10/24/2018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D:\giuli.chkuaseli\Desktop\Harmonisation\logoebi da PPT\Picture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447881" y="6096000"/>
            <a:ext cx="599281" cy="5437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314CACAE-596C-4ACC-A6EC-E701AFF3EE9D}" type="datetime1">
              <a:rPr lang="en-US" smtClean="0"/>
              <a:t>10/24/2018</a:t>
            </a:fld>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6F15528-21DE-4FAA-801E-634DDDAF4B2B}" type="slidenum">
              <a:rPr lang="en-US" smtClean="0"/>
              <a:pPr/>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iming>
    <p:tnLst>
      <p:par>
        <p:cTn id="1" dur="indefinite" restart="never" nodeType="tmRoot"/>
      </p:par>
    </p:tnLst>
  </p:timing>
  <p:hf sldNum="0" hdr="0" dt="0"/>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image" Target="../media/image5.emf"/><Relationship Id="rId16"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10" Type="http://schemas.openxmlformats.org/officeDocument/2006/relationships/image" Target="../media/image13.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www.mof.ge/m/i/mof_logo.png"/>
          <p:cNvPicPr/>
          <p:nvPr/>
        </p:nvPicPr>
        <p:blipFill>
          <a:blip r:embed="rId2">
            <a:extLst>
              <a:ext uri="{28A0092B-C50C-407E-A947-70E740481C1C}">
                <a14:useLocalDpi xmlns:a14="http://schemas.microsoft.com/office/drawing/2010/main" val="0"/>
              </a:ext>
            </a:extLst>
          </a:blip>
          <a:srcRect/>
          <a:stretch>
            <a:fillRect/>
          </a:stretch>
        </p:blipFill>
        <p:spPr bwMode="auto">
          <a:xfrm>
            <a:off x="1028700" y="304800"/>
            <a:ext cx="2819400" cy="838200"/>
          </a:xfrm>
          <a:prstGeom prst="rect">
            <a:avLst/>
          </a:prstGeom>
          <a:noFill/>
          <a:ln>
            <a:noFill/>
          </a:ln>
        </p:spPr>
      </p:pic>
      <p:sp>
        <p:nvSpPr>
          <p:cNvPr id="2" name="Subtitle 1"/>
          <p:cNvSpPr>
            <a:spLocks noGrp="1"/>
          </p:cNvSpPr>
          <p:nvPr>
            <p:ph type="subTitle" idx="1"/>
          </p:nvPr>
        </p:nvSpPr>
        <p:spPr>
          <a:xfrm>
            <a:off x="792018" y="6248400"/>
            <a:ext cx="1722582" cy="457200"/>
          </a:xfrm>
        </p:spPr>
        <p:txBody>
          <a:bodyPr>
            <a:noAutofit/>
          </a:bodyPr>
          <a:lstStyle/>
          <a:p>
            <a:r>
              <a:rPr lang="en-US" sz="1600" b="1" dirty="0" smtClean="0"/>
              <a:t>Shalva Kiknadze</a:t>
            </a:r>
            <a:endParaRPr lang="en-US" sz="1600" b="1" dirty="0"/>
          </a:p>
        </p:txBody>
      </p:sp>
      <p:pic>
        <p:nvPicPr>
          <p:cNvPr id="9" name="Picture 8" descr="https://www2.deloitte.com/content/dam/Deloitte/ie/Images/header_images/ie-enginerring-partnering-manufacturing-4x1.jpg/_jcr_content/renditions/cq5dam.web.1400.350.desktop.jpeg"/>
          <p:cNvPicPr/>
          <p:nvPr/>
        </p:nvPicPr>
        <p:blipFill>
          <a:blip r:embed="rId3">
            <a:extLst>
              <a:ext uri="{28A0092B-C50C-407E-A947-70E740481C1C}">
                <a14:useLocalDpi xmlns:a14="http://schemas.microsoft.com/office/drawing/2010/main" val="0"/>
              </a:ext>
            </a:extLst>
          </a:blip>
          <a:srcRect/>
          <a:stretch>
            <a:fillRect/>
          </a:stretch>
        </p:blipFill>
        <p:spPr bwMode="auto">
          <a:xfrm>
            <a:off x="774700" y="1943100"/>
            <a:ext cx="7543801" cy="3238500"/>
          </a:xfrm>
          <a:prstGeom prst="rect">
            <a:avLst/>
          </a:prstGeom>
          <a:noFill/>
          <a:ln>
            <a:noFill/>
          </a:ln>
        </p:spPr>
      </p:pic>
      <p:sp>
        <p:nvSpPr>
          <p:cNvPr id="10" name="Rectangle 9"/>
          <p:cNvSpPr/>
          <p:nvPr/>
        </p:nvSpPr>
        <p:spPr>
          <a:xfrm>
            <a:off x="2667000" y="2133600"/>
            <a:ext cx="5651501" cy="1524000"/>
          </a:xfrm>
          <a:prstGeom prst="rect">
            <a:avLst/>
          </a:prstGeom>
          <a:solidFill>
            <a:srgbClr val="000000">
              <a:alpha val="2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2800" spc="70" dirty="0" smtClean="0">
                <a:solidFill>
                  <a:srgbClr val="FFFF99"/>
                </a:solidFill>
                <a:effectLst>
                  <a:outerShdw blurRad="38100" dist="38100" dir="2700000" algn="tl">
                    <a:srgbClr val="000000">
                      <a:alpha val="43137"/>
                    </a:srgbClr>
                  </a:outerShdw>
                </a:effectLst>
                <a:ea typeface="Calibri"/>
                <a:cs typeface="Sylfaen"/>
              </a:rPr>
              <a:t>Internal Control system</a:t>
            </a:r>
            <a:endParaRPr lang="ka-GE" sz="2800" spc="70" dirty="0" smtClean="0">
              <a:solidFill>
                <a:srgbClr val="FFFF99"/>
              </a:solidFill>
              <a:effectLst>
                <a:outerShdw blurRad="38100" dist="38100" dir="2700000" algn="tl">
                  <a:srgbClr val="000000">
                    <a:alpha val="43137"/>
                  </a:srgbClr>
                </a:outerShdw>
              </a:effectLst>
              <a:ea typeface="Calibri"/>
              <a:cs typeface="Sylfaen"/>
            </a:endParaRPr>
          </a:p>
          <a:p>
            <a:pPr marL="0" marR="0" algn="ctr">
              <a:lnSpc>
                <a:spcPct val="115000"/>
              </a:lnSpc>
              <a:spcBef>
                <a:spcPts val="0"/>
              </a:spcBef>
              <a:spcAft>
                <a:spcPts val="1000"/>
              </a:spcAft>
            </a:pPr>
            <a:r>
              <a:rPr lang="en-US" i="1" spc="70" dirty="0" smtClean="0">
                <a:solidFill>
                  <a:srgbClr val="FFFFFF"/>
                </a:solidFill>
                <a:ea typeface="Calibri"/>
                <a:cs typeface="Sylfaen"/>
              </a:rPr>
              <a:t>A </a:t>
            </a:r>
            <a:r>
              <a:rPr lang="en-US" i="1" spc="70" dirty="0" smtClean="0">
                <a:solidFill>
                  <a:srgbClr val="FFFFFF"/>
                </a:solidFill>
                <a:ea typeface="Calibri"/>
                <a:cs typeface="Sylfaen"/>
              </a:rPr>
              <a:t>unique framework to transform our mind set</a:t>
            </a:r>
            <a:endParaRPr lang="en-US" i="1" spc="70" dirty="0">
              <a:effectLst/>
              <a:ea typeface="Calibri"/>
              <a:cs typeface="Times New Roman"/>
            </a:endParaRPr>
          </a:p>
        </p:txBody>
      </p:sp>
      <p:sp>
        <p:nvSpPr>
          <p:cNvPr id="6" name="Rectangle 5"/>
          <p:cNvSpPr/>
          <p:nvPr/>
        </p:nvSpPr>
        <p:spPr>
          <a:xfrm>
            <a:off x="774700" y="5638800"/>
            <a:ext cx="51816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chemeClr val="tx1"/>
                </a:solidFill>
              </a:rPr>
              <a:t>MOF, Georgia, Internal Audit Department</a:t>
            </a:r>
            <a:r>
              <a:rPr lang="ka-GE" sz="1400" dirty="0" smtClean="0">
                <a:solidFill>
                  <a:schemeClr val="tx1"/>
                </a:solidFill>
              </a:rPr>
              <a:t>, </a:t>
            </a:r>
            <a:r>
              <a:rPr lang="en-US" sz="1400" dirty="0" smtClean="0">
                <a:solidFill>
                  <a:schemeClr val="tx1"/>
                </a:solidFill>
              </a:rPr>
              <a:t>November, </a:t>
            </a:r>
            <a:r>
              <a:rPr lang="ka-GE" sz="1400" dirty="0" smtClean="0">
                <a:solidFill>
                  <a:schemeClr val="tx1"/>
                </a:solidFill>
              </a:rPr>
              <a:t>201</a:t>
            </a:r>
            <a:r>
              <a:rPr lang="en-US" sz="1400" dirty="0" smtClean="0">
                <a:solidFill>
                  <a:schemeClr val="tx1"/>
                </a:solidFill>
              </a:rPr>
              <a:t>8</a:t>
            </a:r>
            <a:endParaRPr lang="en-US" sz="1400" dirty="0">
              <a:solidFill>
                <a:schemeClr val="tx1"/>
              </a:solidFill>
            </a:endParaRPr>
          </a:p>
        </p:txBody>
      </p:sp>
    </p:spTree>
    <p:extLst>
      <p:ext uri="{BB962C8B-B14F-4D97-AF65-F5344CB8AC3E}">
        <p14:creationId xmlns:p14="http://schemas.microsoft.com/office/powerpoint/2010/main" val="442153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457200"/>
            <a:ext cx="8077200" cy="51054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0070C0"/>
                </a:solidFill>
                <a:effectLst>
                  <a:outerShdw blurRad="38100" dist="38100" dir="2700000" algn="tl">
                    <a:srgbClr val="000000">
                      <a:alpha val="43137"/>
                    </a:srgbClr>
                  </a:outerShdw>
                </a:effectLst>
                <a:latin typeface="+mn-lt"/>
              </a:rPr>
              <a:t>Main Precondition to establish control processes in the Georgian public </a:t>
            </a:r>
            <a:r>
              <a:rPr lang="en-US" sz="2400" b="1" dirty="0" err="1" smtClean="0">
                <a:solidFill>
                  <a:srgbClr val="0070C0"/>
                </a:solidFill>
                <a:effectLst>
                  <a:outerShdw blurRad="38100" dist="38100" dir="2700000" algn="tl">
                    <a:srgbClr val="000000">
                      <a:alpha val="43137"/>
                    </a:srgbClr>
                  </a:outerShdw>
                </a:effectLst>
                <a:latin typeface="+mn-lt"/>
              </a:rPr>
              <a:t>organisation</a:t>
            </a:r>
            <a:endParaRPr lang="en-US" sz="2400" dirty="0">
              <a:solidFill>
                <a:srgbClr val="0070C0"/>
              </a:solidFill>
              <a:effectLst>
                <a:outerShdw blurRad="38100" dist="38100" dir="2700000" algn="tl">
                  <a:srgbClr val="000000">
                    <a:alpha val="43137"/>
                  </a:srgbClr>
                </a:outerShdw>
              </a:effectLst>
              <a:latin typeface="+mn-lt"/>
            </a:endParaRPr>
          </a:p>
          <a:p>
            <a:r>
              <a:rPr lang="ka-GE" sz="2400" dirty="0"/>
              <a:t> </a:t>
            </a:r>
            <a:endParaRPr lang="en-US" sz="2400" dirty="0"/>
          </a:p>
          <a:p>
            <a:pPr marL="342900" lvl="0" indent="-342900">
              <a:buFont typeface="Arial" panose="020B0604020202020204" pitchFamily="34" charset="0"/>
              <a:buChar char="•"/>
            </a:pPr>
            <a:r>
              <a:rPr lang="en-US" sz="2000" dirty="0" smtClean="0">
                <a:latin typeface="Sylfaen" panose="010A0502050306030303" pitchFamily="18" charset="0"/>
              </a:rPr>
              <a:t>They should be designed and maintained to treat/respond risks identified and therefore to enhance the chance accomplishing business objectives. Otherwise they are blind, dysfunctional, disoriented activities and center of non-recoverable costs.</a:t>
            </a:r>
            <a:r>
              <a:rPr lang="en-US" sz="2000" dirty="0">
                <a:solidFill>
                  <a:srgbClr val="0070C0"/>
                </a:solidFill>
                <a:latin typeface="Sylfaen" panose="010A0502050306030303" pitchFamily="18" charset="0"/>
              </a:rPr>
              <a:t> </a:t>
            </a:r>
            <a:r>
              <a:rPr lang="en-US" sz="2000" dirty="0" smtClean="0">
                <a:solidFill>
                  <a:srgbClr val="0070C0"/>
                </a:solidFill>
                <a:latin typeface="Sylfaen" panose="010A0502050306030303" pitchFamily="18" charset="0"/>
              </a:rPr>
              <a:t>Thus we need well articulated </a:t>
            </a:r>
            <a:r>
              <a:rPr lang="en-US" sz="2000" dirty="0" smtClean="0">
                <a:solidFill>
                  <a:srgbClr val="0070C0"/>
                </a:solidFill>
                <a:latin typeface="Sylfaen" panose="010A0502050306030303" pitchFamily="18" charset="0"/>
              </a:rPr>
              <a:t>objectives, strategies,</a:t>
            </a:r>
            <a:r>
              <a:rPr lang="en-US" sz="2000" dirty="0" smtClean="0">
                <a:solidFill>
                  <a:srgbClr val="0070C0"/>
                </a:solidFill>
                <a:latin typeface="Sylfaen" panose="010A0502050306030303" pitchFamily="18" charset="0"/>
              </a:rPr>
              <a:t> annual plans.</a:t>
            </a:r>
            <a:r>
              <a:rPr lang="en-US" sz="2000" dirty="0" smtClean="0">
                <a:solidFill>
                  <a:srgbClr val="0070C0"/>
                </a:solidFill>
                <a:latin typeface="Sylfaen" panose="010A0502050306030303" pitchFamily="18" charset="0"/>
              </a:rPr>
              <a:t> </a:t>
            </a:r>
            <a:endParaRPr lang="ka-GE" sz="2000" dirty="0" smtClean="0">
              <a:solidFill>
                <a:srgbClr val="0070C0"/>
              </a:solidFill>
            </a:endParaRPr>
          </a:p>
          <a:p>
            <a:pPr lvl="0"/>
            <a:endParaRPr lang="en-US" sz="2000" dirty="0"/>
          </a:p>
          <a:p>
            <a:pPr marL="342900" lvl="0" indent="-342900">
              <a:buFont typeface="Arial" panose="020B0604020202020204" pitchFamily="34" charset="0"/>
              <a:buChar char="•"/>
            </a:pPr>
            <a:r>
              <a:rPr lang="en-US" sz="2000" dirty="0" smtClean="0">
                <a:latin typeface="Sylfaen" panose="010A0502050306030303" pitchFamily="18" charset="0"/>
              </a:rPr>
              <a:t>Establishing and maintaining Internal Control are primary responsibility for Senior management which can’t be separated from theirs managerial accountability tasks.</a:t>
            </a:r>
            <a:r>
              <a:rPr lang="en-US" sz="2000" dirty="0">
                <a:solidFill>
                  <a:srgbClr val="0070C0"/>
                </a:solidFill>
                <a:latin typeface="Sylfaen" panose="010A0502050306030303" pitchFamily="18" charset="0"/>
              </a:rPr>
              <a:t> Due this treat we </a:t>
            </a:r>
            <a:r>
              <a:rPr lang="en-US" sz="2000" dirty="0" smtClean="0">
                <a:solidFill>
                  <a:srgbClr val="0070C0"/>
                </a:solidFill>
                <a:latin typeface="Sylfaen" panose="010A0502050306030303" pitchFamily="18" charset="0"/>
              </a:rPr>
              <a:t>started </a:t>
            </a:r>
            <a:r>
              <a:rPr lang="en-US" sz="2000" dirty="0">
                <a:solidFill>
                  <a:srgbClr val="0070C0"/>
                </a:solidFill>
                <a:latin typeface="Sylfaen" panose="010A0502050306030303" pitchFamily="18" charset="0"/>
              </a:rPr>
              <a:t>to establish internal control system with defining clear managerial accountability arrangements based </a:t>
            </a:r>
            <a:r>
              <a:rPr lang="en-US" sz="2000" dirty="0" smtClean="0">
                <a:solidFill>
                  <a:srgbClr val="0070C0"/>
                </a:solidFill>
                <a:latin typeface="Sylfaen" panose="010A0502050306030303" pitchFamily="18" charset="0"/>
              </a:rPr>
              <a:t>on </a:t>
            </a:r>
            <a:r>
              <a:rPr lang="en-US" sz="2000" dirty="0" smtClean="0">
                <a:solidFill>
                  <a:srgbClr val="0070C0"/>
                </a:solidFill>
                <a:latin typeface="Sylfaen" panose="010A0502050306030303" pitchFamily="18" charset="0"/>
              </a:rPr>
              <a:t>budget programs.</a:t>
            </a:r>
            <a:endParaRPr lang="ka-GE" sz="2000" dirty="0"/>
          </a:p>
          <a:p>
            <a:pPr lvl="0"/>
            <a:endParaRPr lang="ka-GE" sz="2000" dirty="0" smtClean="0"/>
          </a:p>
        </p:txBody>
      </p:sp>
    </p:spTree>
    <p:extLst>
      <p:ext uri="{BB962C8B-B14F-4D97-AF65-F5344CB8AC3E}">
        <p14:creationId xmlns:p14="http://schemas.microsoft.com/office/powerpoint/2010/main" val="2291553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533400"/>
          </a:xfrm>
        </p:spPr>
        <p:txBody>
          <a:bodyPr/>
          <a:lstStyle/>
          <a:p>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Internal control integrated in managerial accountability</a:t>
            </a:r>
            <a:endParaRPr lang="en-US" sz="2400" b="1" dirty="0">
              <a:solidFill>
                <a:srgbClr val="0070C0"/>
              </a:solidFill>
              <a:effectLst>
                <a:outerShdw blurRad="38100" dist="38100" dir="2700000" algn="tl">
                  <a:srgbClr val="000000">
                    <a:alpha val="43137"/>
                  </a:srgbClr>
                </a:outerShdw>
              </a:effectLst>
              <a:latin typeface="AAAcademiury" panose="020B7200000000000000" pitchFamily="34" charset="0"/>
            </a:endParaRPr>
          </a:p>
        </p:txBody>
      </p:sp>
      <p:sp>
        <p:nvSpPr>
          <p:cNvPr id="3" name="Content Placeholder 2"/>
          <p:cNvSpPr>
            <a:spLocks noGrp="1"/>
          </p:cNvSpPr>
          <p:nvPr>
            <p:ph idx="1"/>
          </p:nvPr>
        </p:nvSpPr>
        <p:spPr>
          <a:xfrm>
            <a:off x="381000" y="1905000"/>
            <a:ext cx="8458200" cy="3505200"/>
          </a:xfrm>
        </p:spPr>
        <p:txBody>
          <a:bodyPr>
            <a:normAutofit/>
          </a:bodyPr>
          <a:lstStyle/>
          <a:p>
            <a:pPr marL="0" indent="0">
              <a:spcBef>
                <a:spcPts val="0"/>
              </a:spcBef>
              <a:spcAft>
                <a:spcPts val="900"/>
              </a:spcAft>
              <a:buNone/>
            </a:pPr>
            <a:r>
              <a:rPr lang="ka-GE" sz="2000" dirty="0" smtClean="0"/>
              <a:t>   </a:t>
            </a:r>
            <a:r>
              <a:rPr lang="en-US" sz="2000" dirty="0" smtClean="0"/>
              <a:t>    </a:t>
            </a:r>
            <a:r>
              <a:rPr lang="en-US" sz="2000" dirty="0" smtClean="0">
                <a:latin typeface="Sylfaen" panose="010A0502050306030303" pitchFamily="18" charset="0"/>
              </a:rPr>
              <a:t>Managers </a:t>
            </a:r>
            <a:r>
              <a:rPr lang="en-US" sz="2000" dirty="0">
                <a:latin typeface="Sylfaen" panose="010A0502050306030303" pitchFamily="18" charset="0"/>
              </a:rPr>
              <a:t>at all hierarchical levels of an institution shall be accountable to their superior managers for their activities and for the </a:t>
            </a:r>
            <a:r>
              <a:rPr lang="en-US" sz="2000" dirty="0" smtClean="0">
                <a:latin typeface="Sylfaen" panose="010A0502050306030303" pitchFamily="18" charset="0"/>
              </a:rPr>
              <a:t>accomplishment</a:t>
            </a:r>
            <a:r>
              <a:rPr lang="ka-GE" sz="2000" dirty="0" smtClean="0">
                <a:latin typeface="Sylfaen" panose="010A0502050306030303" pitchFamily="18" charset="0"/>
              </a:rPr>
              <a:t> </a:t>
            </a:r>
            <a:r>
              <a:rPr lang="en-US" sz="2000" dirty="0" smtClean="0">
                <a:latin typeface="Sylfaen" panose="010A0502050306030303" pitchFamily="18" charset="0"/>
              </a:rPr>
              <a:t>of the</a:t>
            </a:r>
            <a:r>
              <a:rPr lang="en-US" sz="2000" dirty="0">
                <a:latin typeface="Sylfaen" panose="010A0502050306030303" pitchFamily="18" charset="0"/>
              </a:rPr>
              <a:t> goals and objectives of the institution by lawful, economical, effective </a:t>
            </a:r>
            <a:r>
              <a:rPr lang="en-US" sz="2000" dirty="0" err="1" smtClean="0">
                <a:latin typeface="Sylfaen" panose="010A0502050306030303" pitchFamily="18" charset="0"/>
              </a:rPr>
              <a:t>andefficient</a:t>
            </a:r>
            <a:r>
              <a:rPr lang="en-US" sz="2000" dirty="0">
                <a:latin typeface="Sylfaen" panose="010A0502050306030303" pitchFamily="18" charset="0"/>
              </a:rPr>
              <a:t> management of funds.</a:t>
            </a:r>
            <a:endParaRPr lang="en-US" sz="2000" dirty="0" smtClean="0">
              <a:latin typeface="Sylfaen" panose="010A0502050306030303" pitchFamily="18" charset="0"/>
            </a:endParaRPr>
          </a:p>
          <a:p>
            <a:pPr marL="0" indent="0">
              <a:spcBef>
                <a:spcPts val="0"/>
              </a:spcBef>
              <a:spcAft>
                <a:spcPts val="900"/>
              </a:spcAft>
              <a:buNone/>
            </a:pPr>
            <a:r>
              <a:rPr lang="en-US" sz="1100" dirty="0" smtClean="0">
                <a:solidFill>
                  <a:srgbClr val="0070C0"/>
                </a:solidFill>
                <a:latin typeface="Arial" panose="020B0604020202020204" pitchFamily="34" charset="0"/>
                <a:cs typeface="Arial" panose="020B0604020202020204" pitchFamily="34" charset="0"/>
              </a:rPr>
              <a:t>Source: </a:t>
            </a:r>
            <a:r>
              <a:rPr lang="en-US" sz="1000" i="1" dirty="0">
                <a:solidFill>
                  <a:srgbClr val="0070C0"/>
                </a:solidFill>
                <a:latin typeface="Arial" panose="020B0604020202020204" pitchFamily="34" charset="0"/>
                <a:cs typeface="Arial" panose="020B0604020202020204" pitchFamily="34" charset="0"/>
              </a:rPr>
              <a:t>L</a:t>
            </a:r>
            <a:r>
              <a:rPr lang="en-US" sz="1000" i="1" dirty="0" smtClean="0">
                <a:solidFill>
                  <a:srgbClr val="0070C0"/>
                </a:solidFill>
                <a:latin typeface="Arial" panose="020B0604020202020204" pitchFamily="34" charset="0"/>
                <a:cs typeface="Arial" panose="020B0604020202020204" pitchFamily="34" charset="0"/>
              </a:rPr>
              <a:t>aw of </a:t>
            </a:r>
            <a:r>
              <a:rPr lang="en-US" sz="1000" i="1" dirty="0">
                <a:solidFill>
                  <a:srgbClr val="0070C0"/>
                </a:solidFill>
                <a:latin typeface="Arial" panose="020B0604020202020204" pitchFamily="34" charset="0"/>
                <a:cs typeface="Arial" panose="020B0604020202020204" pitchFamily="34" charset="0"/>
              </a:rPr>
              <a:t>G</a:t>
            </a:r>
            <a:r>
              <a:rPr lang="en-US" sz="1000" i="1" dirty="0" smtClean="0">
                <a:solidFill>
                  <a:srgbClr val="0070C0"/>
                </a:solidFill>
                <a:latin typeface="Arial" panose="020B0604020202020204" pitchFamily="34" charset="0"/>
                <a:cs typeface="Arial" panose="020B0604020202020204" pitchFamily="34" charset="0"/>
              </a:rPr>
              <a:t>eorgia on Public </a:t>
            </a:r>
            <a:r>
              <a:rPr lang="en-US" sz="1000" i="1" dirty="0">
                <a:solidFill>
                  <a:srgbClr val="0070C0"/>
                </a:solidFill>
                <a:latin typeface="Arial" panose="020B0604020202020204" pitchFamily="34" charset="0"/>
                <a:cs typeface="Arial" panose="020B0604020202020204" pitchFamily="34" charset="0"/>
              </a:rPr>
              <a:t>I</a:t>
            </a:r>
            <a:r>
              <a:rPr lang="en-US" sz="1000" i="1" dirty="0" smtClean="0">
                <a:solidFill>
                  <a:srgbClr val="0070C0"/>
                </a:solidFill>
                <a:latin typeface="Arial" panose="020B0604020202020204" pitchFamily="34" charset="0"/>
                <a:cs typeface="Arial" panose="020B0604020202020204" pitchFamily="34" charset="0"/>
              </a:rPr>
              <a:t>nternal Financial Control</a:t>
            </a:r>
            <a:r>
              <a:rPr lang="ka-GE" sz="1000" i="1" dirty="0" smtClean="0">
                <a:solidFill>
                  <a:srgbClr val="0070C0"/>
                </a:solidFill>
                <a:latin typeface="Arial" panose="020B0604020202020204" pitchFamily="34" charset="0"/>
                <a:cs typeface="Arial" panose="020B0604020202020204" pitchFamily="34" charset="0"/>
              </a:rPr>
              <a:t>, </a:t>
            </a:r>
            <a:r>
              <a:rPr lang="en-US" sz="1000" i="1" dirty="0" smtClean="0">
                <a:solidFill>
                  <a:srgbClr val="0070C0"/>
                </a:solidFill>
                <a:latin typeface="Arial" panose="020B0604020202020204" pitchFamily="34" charset="0"/>
                <a:cs typeface="Arial" panose="020B0604020202020204" pitchFamily="34" charset="0"/>
              </a:rPr>
              <a:t>article 7.</a:t>
            </a:r>
          </a:p>
          <a:p>
            <a:pPr marL="0" indent="0">
              <a:spcBef>
                <a:spcPts val="0"/>
              </a:spcBef>
              <a:spcAft>
                <a:spcPts val="900"/>
              </a:spcAft>
              <a:buNone/>
            </a:pPr>
            <a:endParaRPr lang="en-US" sz="1000" i="1" dirty="0">
              <a:solidFill>
                <a:srgbClr val="0070C0"/>
              </a:solidFill>
              <a:latin typeface="Arial" panose="020B0604020202020204" pitchFamily="34" charset="0"/>
              <a:cs typeface="Arial" panose="020B0604020202020204" pitchFamily="34" charset="0"/>
            </a:endParaRPr>
          </a:p>
          <a:p>
            <a:pPr marL="0" indent="0">
              <a:spcBef>
                <a:spcPts val="0"/>
              </a:spcBef>
              <a:spcAft>
                <a:spcPts val="900"/>
              </a:spcAft>
              <a:buNone/>
            </a:pPr>
            <a:endParaRPr lang="en-US" sz="1000"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6541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17931" y="1905000"/>
            <a:ext cx="8077200" cy="3170099"/>
          </a:xfrm>
          <a:prstGeom prst="rect">
            <a:avLst/>
          </a:prstGeom>
        </p:spPr>
        <p:txBody>
          <a:bodyPr wrap="square">
            <a:spAutoFit/>
          </a:bodyPr>
          <a:lstStyle/>
          <a:p>
            <a:pPr marL="342900" indent="-342900">
              <a:spcAft>
                <a:spcPts val="1200"/>
              </a:spcAft>
              <a:buFont typeface="Arial" panose="020B0604020202020204" pitchFamily="34" charset="0"/>
              <a:buChar char="•"/>
            </a:pPr>
            <a:r>
              <a:rPr lang="en-US" sz="2000" dirty="0" smtClean="0">
                <a:latin typeface="Sylfaen" panose="010A0502050306030303" pitchFamily="18" charset="0"/>
              </a:rPr>
              <a:t>They did not know how to manage this </a:t>
            </a:r>
            <a:r>
              <a:rPr lang="en-US" sz="2000" dirty="0" smtClean="0">
                <a:latin typeface="Sylfaen" panose="010A0502050306030303" pitchFamily="18" charset="0"/>
              </a:rPr>
              <a:t>task;</a:t>
            </a:r>
            <a:endParaRPr lang="en-US" sz="2000" dirty="0" smtClean="0">
              <a:latin typeface="Sylfaen" panose="010A0502050306030303" pitchFamily="18" charset="0"/>
            </a:endParaRPr>
          </a:p>
          <a:p>
            <a:pPr marL="342900" lvl="0" indent="-342900">
              <a:spcAft>
                <a:spcPts val="1200"/>
              </a:spcAft>
              <a:buFont typeface="Arial" panose="020B0604020202020204" pitchFamily="34" charset="0"/>
              <a:buChar char="•"/>
            </a:pPr>
            <a:r>
              <a:rPr lang="en-US" sz="2000" dirty="0" smtClean="0">
                <a:latin typeface="Sylfaen" panose="010A0502050306030303" pitchFamily="18" charset="0"/>
              </a:rPr>
              <a:t>They think that there is already some adequate system of internal controls in place;</a:t>
            </a:r>
          </a:p>
          <a:p>
            <a:pPr marL="342900" lvl="0" indent="-342900">
              <a:spcAft>
                <a:spcPts val="1200"/>
              </a:spcAft>
              <a:buFont typeface="Arial" panose="020B0604020202020204" pitchFamily="34" charset="0"/>
              <a:buChar char="•"/>
            </a:pPr>
            <a:r>
              <a:rPr lang="en-US" sz="2000" dirty="0" smtClean="0">
                <a:latin typeface="Sylfaen" panose="010A0502050306030303" pitchFamily="18" charset="0"/>
              </a:rPr>
              <a:t>They consider the task as not important </a:t>
            </a:r>
            <a:r>
              <a:rPr lang="en-US" sz="2000" dirty="0" smtClean="0">
                <a:latin typeface="Sylfaen" panose="010A0502050306030303" pitchFamily="18" charset="0"/>
              </a:rPr>
              <a:t>one</a:t>
            </a:r>
            <a:r>
              <a:rPr lang="en-US" sz="2000" dirty="0" smtClean="0">
                <a:latin typeface="Sylfaen" panose="010A0502050306030303" pitchFamily="18" charset="0"/>
              </a:rPr>
              <a:t>;</a:t>
            </a:r>
          </a:p>
          <a:p>
            <a:pPr marL="342900" lvl="0" indent="-342900">
              <a:spcAft>
                <a:spcPts val="1200"/>
              </a:spcAft>
              <a:buFont typeface="Arial" panose="020B0604020202020204" pitchFamily="34" charset="0"/>
              <a:buChar char="•"/>
            </a:pPr>
            <a:r>
              <a:rPr lang="en-US" sz="2000" dirty="0">
                <a:latin typeface="Sylfaen" panose="010A0502050306030303" pitchFamily="18" charset="0"/>
              </a:rPr>
              <a:t>They think that </a:t>
            </a:r>
            <a:r>
              <a:rPr lang="en-US" sz="2000" dirty="0" smtClean="0">
                <a:latin typeface="Sylfaen" panose="010A0502050306030303" pitchFamily="18" charset="0"/>
              </a:rPr>
              <a:t>the task is outside theirs responsibility, </a:t>
            </a:r>
            <a:r>
              <a:rPr lang="en-US" sz="2000" dirty="0" smtClean="0">
                <a:solidFill>
                  <a:srgbClr val="0070C0"/>
                </a:solidFill>
                <a:latin typeface="Sylfaen" panose="010A0502050306030303" pitchFamily="18" charset="0"/>
              </a:rPr>
              <a:t>and in the most worst case,</a:t>
            </a:r>
          </a:p>
          <a:p>
            <a:pPr marL="342900" lvl="0" indent="-342900">
              <a:spcAft>
                <a:spcPts val="1200"/>
              </a:spcAft>
              <a:buFont typeface="Arial" panose="020B0604020202020204" pitchFamily="34" charset="0"/>
              <a:buChar char="•"/>
            </a:pPr>
            <a:r>
              <a:rPr lang="en-US" sz="2000" dirty="0" smtClean="0">
                <a:latin typeface="Sylfaen" panose="010A0502050306030303" pitchFamily="18" charset="0"/>
              </a:rPr>
              <a:t>It does not matter what </a:t>
            </a:r>
            <a:r>
              <a:rPr lang="en-US" sz="2000" dirty="0" smtClean="0">
                <a:latin typeface="Sylfaen" panose="010A0502050306030303" pitchFamily="18" charset="0"/>
              </a:rPr>
              <a:t>outputs </a:t>
            </a:r>
            <a:r>
              <a:rPr lang="en-US" sz="2000" dirty="0" smtClean="0">
                <a:latin typeface="Sylfaen" panose="010A0502050306030303" pitchFamily="18" charset="0"/>
              </a:rPr>
              <a:t>or outcomes </a:t>
            </a:r>
            <a:r>
              <a:rPr lang="en-US" sz="2000" dirty="0" smtClean="0">
                <a:latin typeface="Sylfaen" panose="010A0502050306030303" pitchFamily="18" charset="0"/>
              </a:rPr>
              <a:t>they get from </a:t>
            </a:r>
            <a:r>
              <a:rPr lang="en-US" sz="2000" dirty="0" smtClean="0">
                <a:latin typeface="Sylfaen" panose="010A0502050306030303" pitchFamily="18" charset="0"/>
              </a:rPr>
              <a:t>the processes or activities they carry out.</a:t>
            </a:r>
            <a:endParaRPr lang="ka-GE" sz="2000" dirty="0">
              <a:latin typeface="Sylfaen" panose="010A0502050306030303" pitchFamily="18" charset="0"/>
            </a:endParaRPr>
          </a:p>
        </p:txBody>
      </p:sp>
      <p:sp>
        <p:nvSpPr>
          <p:cNvPr id="5" name="TextBox 4"/>
          <p:cNvSpPr txBox="1"/>
          <p:nvPr/>
        </p:nvSpPr>
        <p:spPr>
          <a:xfrm>
            <a:off x="762000" y="457200"/>
            <a:ext cx="7950200" cy="830997"/>
          </a:xfrm>
          <a:prstGeom prst="rect">
            <a:avLst/>
          </a:prstGeom>
          <a:noFill/>
        </p:spPr>
        <p:txBody>
          <a:bodyPr wrap="square" rtlCol="0">
            <a:spAutoFit/>
          </a:bodyPr>
          <a:lstStyle/>
          <a:p>
            <a:r>
              <a:rPr lang="en-US" sz="2400" b="1" dirty="0" smtClean="0">
                <a:solidFill>
                  <a:srgbClr val="0070C0"/>
                </a:solidFill>
                <a:effectLst>
                  <a:outerShdw blurRad="38100" dist="38100" dir="2700000" algn="tl">
                    <a:srgbClr val="000000">
                      <a:alpha val="43137"/>
                    </a:srgbClr>
                  </a:outerShdw>
                </a:effectLst>
                <a:latin typeface="Sylfaen" panose="010A0502050306030303" pitchFamily="18" charset="0"/>
              </a:rPr>
              <a:t>What can be concluded when managers did not establish and maintain sound internal control systems</a:t>
            </a:r>
            <a:endParaRPr lang="en-US" sz="240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70130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914400"/>
          </a:xfrm>
        </p:spPr>
        <p:txBody>
          <a:bodyPr/>
          <a:lstStyle/>
          <a:p>
            <a:r>
              <a:rPr lang="en-US" sz="2400" b="1" dirty="0" smtClean="0">
                <a:solidFill>
                  <a:srgbClr val="0070C0"/>
                </a:solidFill>
                <a:effectLst>
                  <a:outerShdw blurRad="38100" dist="38100" dir="2700000" algn="tl">
                    <a:srgbClr val="000000">
                      <a:alpha val="43137"/>
                    </a:srgbClr>
                  </a:outerShdw>
                </a:effectLst>
                <a:latin typeface="Sylfaen" panose="010A0502050306030303" pitchFamily="18" charset="0"/>
              </a:rPr>
              <a:t>Why it is hard for senior managers to deal with internal controls within a organization</a:t>
            </a:r>
            <a:endParaRPr lang="en-US" sz="2400" dirty="0">
              <a:solidFill>
                <a:srgbClr val="0070C0"/>
              </a:solidFill>
              <a:effectLst>
                <a:outerShdw blurRad="38100" dist="38100" dir="2700000" algn="tl">
                  <a:srgbClr val="000000">
                    <a:alpha val="43137"/>
                  </a:srgbClr>
                </a:outerShdw>
              </a:effectLst>
              <a:latin typeface="Sylfaen" panose="010A0502050306030303" pitchFamily="18" charset="0"/>
            </a:endParaRPr>
          </a:p>
        </p:txBody>
      </p:sp>
      <p:sp>
        <p:nvSpPr>
          <p:cNvPr id="3" name="Content Placeholder 2"/>
          <p:cNvSpPr>
            <a:spLocks noGrp="1"/>
          </p:cNvSpPr>
          <p:nvPr>
            <p:ph idx="1"/>
          </p:nvPr>
        </p:nvSpPr>
        <p:spPr>
          <a:xfrm>
            <a:off x="762000" y="2209800"/>
            <a:ext cx="7848600" cy="2895600"/>
          </a:xfrm>
        </p:spPr>
        <p:txBody>
          <a:bodyPr>
            <a:normAutofit lnSpcReduction="10000"/>
          </a:bodyPr>
          <a:lstStyle/>
          <a:p>
            <a:pPr>
              <a:spcBef>
                <a:spcPts val="0"/>
              </a:spcBef>
              <a:spcAft>
                <a:spcPts val="1100"/>
              </a:spcAft>
            </a:pPr>
            <a:r>
              <a:rPr lang="en-US" sz="2000" dirty="0" smtClean="0">
                <a:latin typeface="Sylfaen" panose="010A0502050306030303" pitchFamily="18" charset="0"/>
              </a:rPr>
              <a:t>Not segregated political and administrative level within the </a:t>
            </a:r>
            <a:r>
              <a:rPr lang="en-US" sz="2000" dirty="0" err="1" smtClean="0">
                <a:latin typeface="Sylfaen" panose="010A0502050306030303" pitchFamily="18" charset="0"/>
              </a:rPr>
              <a:t>organisation</a:t>
            </a:r>
            <a:r>
              <a:rPr lang="en-US" sz="2000" dirty="0" smtClean="0">
                <a:latin typeface="Sylfaen" panose="010A0502050306030303" pitchFamily="18" charset="0"/>
              </a:rPr>
              <a:t>;</a:t>
            </a:r>
          </a:p>
          <a:p>
            <a:pPr>
              <a:spcBef>
                <a:spcPts val="0"/>
              </a:spcBef>
              <a:spcAft>
                <a:spcPts val="1100"/>
              </a:spcAft>
            </a:pPr>
            <a:r>
              <a:rPr lang="en-US" sz="2000" dirty="0" smtClean="0">
                <a:latin typeface="Sylfaen" panose="010A0502050306030303" pitchFamily="18" charset="0"/>
              </a:rPr>
              <a:t>Very weak political and supervisory pressure for poor performance from legislative body;</a:t>
            </a:r>
            <a:endParaRPr lang="en-US" sz="2000" dirty="0" smtClean="0">
              <a:latin typeface="Sylfaen" panose="010A0502050306030303" pitchFamily="18" charset="0"/>
            </a:endParaRPr>
          </a:p>
          <a:p>
            <a:pPr>
              <a:spcBef>
                <a:spcPts val="0"/>
              </a:spcBef>
              <a:spcAft>
                <a:spcPts val="1100"/>
              </a:spcAft>
            </a:pPr>
            <a:r>
              <a:rPr lang="en-US" sz="2000" dirty="0" smtClean="0">
                <a:latin typeface="Sylfaen" panose="010A0502050306030303" pitchFamily="18" charset="0"/>
              </a:rPr>
              <a:t>Not articulated objectives and strategies;</a:t>
            </a:r>
          </a:p>
          <a:p>
            <a:pPr>
              <a:spcBef>
                <a:spcPts val="0"/>
              </a:spcBef>
              <a:spcAft>
                <a:spcPts val="1100"/>
              </a:spcAft>
            </a:pPr>
            <a:r>
              <a:rPr lang="en-US" sz="2000" dirty="0" smtClean="0">
                <a:latin typeface="Sylfaen" panose="010A0502050306030303" pitchFamily="18" charset="0"/>
              </a:rPr>
              <a:t>Decentralization and delegation is a taboo;</a:t>
            </a:r>
          </a:p>
          <a:p>
            <a:pPr>
              <a:spcBef>
                <a:spcPts val="0"/>
              </a:spcBef>
              <a:spcAft>
                <a:spcPts val="1100"/>
              </a:spcAft>
            </a:pPr>
            <a:r>
              <a:rPr lang="en-US" sz="2000" dirty="0" smtClean="0">
                <a:latin typeface="Sylfaen" panose="010A0502050306030303" pitchFamily="18" charset="0"/>
              </a:rPr>
              <a:t>Poor </a:t>
            </a:r>
            <a:r>
              <a:rPr lang="en-US" sz="2000" dirty="0">
                <a:latin typeface="Sylfaen" panose="010A0502050306030303" pitchFamily="18" charset="0"/>
              </a:rPr>
              <a:t>developed </a:t>
            </a:r>
            <a:r>
              <a:rPr lang="en-US" sz="2000" dirty="0" smtClean="0">
                <a:latin typeface="Sylfaen" panose="010A0502050306030303" pitchFamily="18" charset="0"/>
              </a:rPr>
              <a:t>corporate </a:t>
            </a:r>
            <a:r>
              <a:rPr lang="en-US" sz="2000" dirty="0">
                <a:latin typeface="Sylfaen" panose="010A0502050306030303" pitchFamily="18" charset="0"/>
              </a:rPr>
              <a:t>sector;</a:t>
            </a:r>
          </a:p>
          <a:p>
            <a:pPr marL="0" indent="0">
              <a:spcBef>
                <a:spcPts val="0"/>
              </a:spcBef>
              <a:buNone/>
            </a:pPr>
            <a:endParaRPr lang="ka-GE" sz="2000" dirty="0" smtClean="0">
              <a:latin typeface="Sylfaen" panose="010A0502050306030303" pitchFamily="18" charset="0"/>
            </a:endParaRPr>
          </a:p>
        </p:txBody>
      </p:sp>
    </p:spTree>
    <p:extLst>
      <p:ext uri="{BB962C8B-B14F-4D97-AF65-F5344CB8AC3E}">
        <p14:creationId xmlns:p14="http://schemas.microsoft.com/office/powerpoint/2010/main" val="483652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lowchart: Process 30"/>
          <p:cNvSpPr/>
          <p:nvPr/>
        </p:nvSpPr>
        <p:spPr>
          <a:xfrm>
            <a:off x="372336" y="1378131"/>
            <a:ext cx="8458200" cy="3410494"/>
          </a:xfrm>
          <a:prstGeom prst="flowChartProcess">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ylfaen" panose="010A0502050306030303" pitchFamily="18" charset="0"/>
            </a:endParaRPr>
          </a:p>
        </p:txBody>
      </p:sp>
      <p:cxnSp>
        <p:nvCxnSpPr>
          <p:cNvPr id="86" name="Straight Connector 85"/>
          <p:cNvCxnSpPr/>
          <p:nvPr/>
        </p:nvCxnSpPr>
        <p:spPr>
          <a:xfrm flipV="1">
            <a:off x="3353889" y="4523558"/>
            <a:ext cx="4896394" cy="28303"/>
          </a:xfrm>
          <a:prstGeom prst="line">
            <a:avLst/>
          </a:prstGeom>
          <a:ln w="28575">
            <a:solidFill>
              <a:srgbClr val="0070C0"/>
            </a:solidFill>
            <a:prstDash val="sysDot"/>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543639" y="1868774"/>
            <a:ext cx="535439" cy="365125"/>
          </a:xfrm>
        </p:spPr>
        <p:txBody>
          <a:bodyPr/>
          <a:lstStyle/>
          <a:p>
            <a:r>
              <a:rPr lang="en-US" sz="1600" dirty="0" smtClean="0"/>
              <a:t>CHU</a:t>
            </a:r>
            <a:endParaRPr lang="en-US" sz="1600" dirty="0"/>
          </a:p>
        </p:txBody>
      </p:sp>
      <p:cxnSp>
        <p:nvCxnSpPr>
          <p:cNvPr id="6" name="Straight Connector 5"/>
          <p:cNvCxnSpPr/>
          <p:nvPr/>
        </p:nvCxnSpPr>
        <p:spPr>
          <a:xfrm>
            <a:off x="1143000" y="24384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43000" y="2438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586446" y="2438400"/>
            <a:ext cx="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063638" y="2438400"/>
            <a:ext cx="0" cy="370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endCxn id="60" idx="0"/>
          </p:cNvCxnSpPr>
          <p:nvPr/>
        </p:nvCxnSpPr>
        <p:spPr>
          <a:xfrm flipH="1">
            <a:off x="7004413" y="2438400"/>
            <a:ext cx="5987" cy="396240"/>
          </a:xfrm>
          <a:prstGeom prst="line">
            <a:avLst/>
          </a:prstGeom>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533400" y="2813957"/>
            <a:ext cx="1219200" cy="5388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rgbClr val="FFFF99"/>
                </a:solidFill>
                <a:effectLst>
                  <a:outerShdw blurRad="38100" dist="38100" dir="2700000" algn="tl">
                    <a:srgbClr val="000000">
                      <a:alpha val="43137"/>
                    </a:srgbClr>
                  </a:outerShdw>
                </a:effectLst>
                <a:latin typeface="Sylfaen" panose="010A0502050306030303" pitchFamily="18" charset="0"/>
              </a:rPr>
              <a:t>Deputy Minister </a:t>
            </a:r>
            <a:r>
              <a:rPr lang="en-US" sz="900" dirty="0" smtClean="0">
                <a:solidFill>
                  <a:schemeClr val="bg1"/>
                </a:solidFill>
                <a:effectLst>
                  <a:outerShdw blurRad="38100" dist="38100" dir="2700000" algn="tl">
                    <a:srgbClr val="000000">
                      <a:alpha val="43137"/>
                    </a:srgbClr>
                  </a:outerShdw>
                </a:effectLst>
                <a:latin typeface="Sylfaen" panose="010A0502050306030303" pitchFamily="18" charset="0"/>
              </a:rPr>
              <a:t>Program manager</a:t>
            </a:r>
            <a:endParaRPr lang="en-US" sz="900" dirty="0">
              <a:solidFill>
                <a:schemeClr val="bg1"/>
              </a:solidFill>
              <a:effectLst>
                <a:outerShdw blurRad="38100" dist="38100" dir="2700000" algn="tl">
                  <a:srgbClr val="000000">
                    <a:alpha val="43137"/>
                  </a:srgbClr>
                </a:outerShdw>
              </a:effectLst>
              <a:latin typeface="Sylfaen" panose="010A0502050306030303" pitchFamily="18" charset="0"/>
            </a:endParaRPr>
          </a:p>
        </p:txBody>
      </p:sp>
      <p:cxnSp>
        <p:nvCxnSpPr>
          <p:cNvPr id="17" name="Straight Connector 16"/>
          <p:cNvCxnSpPr>
            <a:endCxn id="59" idx="0"/>
          </p:cNvCxnSpPr>
          <p:nvPr/>
        </p:nvCxnSpPr>
        <p:spPr>
          <a:xfrm>
            <a:off x="5553891" y="2438400"/>
            <a:ext cx="0" cy="401683"/>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694567" y="3562560"/>
            <a:ext cx="1066800" cy="533400"/>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latin typeface="Sylfaen" panose="010A0502050306030303" pitchFamily="18" charset="0"/>
              </a:rPr>
              <a:t>Finance and Economic </a:t>
            </a:r>
            <a:r>
              <a:rPr lang="en-US" sz="1000" b="1" dirty="0" err="1" smtClean="0">
                <a:latin typeface="Sylfaen" panose="010A0502050306030303" pitchFamily="18" charset="0"/>
              </a:rPr>
              <a:t>Departement</a:t>
            </a:r>
            <a:endParaRPr lang="en-US" sz="1000" b="1" dirty="0">
              <a:latin typeface="Sylfaen" panose="010A0502050306030303" pitchFamily="18" charset="0"/>
            </a:endParaRPr>
          </a:p>
        </p:txBody>
      </p:sp>
      <p:sp>
        <p:nvSpPr>
          <p:cNvPr id="29" name="Flowchart: Document 28"/>
          <p:cNvSpPr/>
          <p:nvPr/>
        </p:nvSpPr>
        <p:spPr>
          <a:xfrm>
            <a:off x="1944189" y="5101044"/>
            <a:ext cx="1219200" cy="609600"/>
          </a:xfrm>
          <a:prstGeom prst="flowChartDocumen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latin typeface="Sylfaen" panose="010A0502050306030303" pitchFamily="18" charset="0"/>
              </a:rPr>
              <a:t>Budget Executor</a:t>
            </a:r>
          </a:p>
          <a:p>
            <a:pPr algn="ctr"/>
            <a:r>
              <a:rPr lang="en-US" sz="900" b="1" dirty="0" err="1">
                <a:solidFill>
                  <a:srgbClr val="FFFF99"/>
                </a:solidFill>
                <a:latin typeface="Sylfaen" panose="010A0502050306030303" pitchFamily="18" charset="0"/>
              </a:rPr>
              <a:t>Progran</a:t>
            </a:r>
            <a:r>
              <a:rPr lang="en-US" sz="900" b="1" dirty="0">
                <a:solidFill>
                  <a:srgbClr val="FFFF99"/>
                </a:solidFill>
                <a:latin typeface="Sylfaen" panose="010A0502050306030303" pitchFamily="18" charset="0"/>
              </a:rPr>
              <a:t> </a:t>
            </a:r>
            <a:r>
              <a:rPr lang="ka-GE" sz="700" b="1" dirty="0" smtClean="0">
                <a:solidFill>
                  <a:srgbClr val="FFFF99"/>
                </a:solidFill>
                <a:latin typeface="Sylfaen" panose="010A0502050306030303" pitchFamily="18" charset="0"/>
              </a:rPr>
              <a:t>2302</a:t>
            </a:r>
            <a:endParaRPr lang="en-US" sz="700" b="1" dirty="0">
              <a:solidFill>
                <a:srgbClr val="FFFF99"/>
              </a:solidFill>
              <a:latin typeface="Sylfaen" panose="010A0502050306030303" pitchFamily="18" charset="0"/>
            </a:endParaRPr>
          </a:p>
        </p:txBody>
      </p:sp>
      <p:grpSp>
        <p:nvGrpSpPr>
          <p:cNvPr id="64" name="Group 63"/>
          <p:cNvGrpSpPr/>
          <p:nvPr/>
        </p:nvGrpSpPr>
        <p:grpSpPr>
          <a:xfrm>
            <a:off x="1944189" y="3348446"/>
            <a:ext cx="951411" cy="1739536"/>
            <a:chOff x="1944189" y="3409406"/>
            <a:chExt cx="951411" cy="1739536"/>
          </a:xfrm>
        </p:grpSpPr>
        <p:cxnSp>
          <p:nvCxnSpPr>
            <p:cNvPr id="39" name="Straight Arrow Connector 38"/>
            <p:cNvCxnSpPr/>
            <p:nvPr/>
          </p:nvCxnSpPr>
          <p:spPr>
            <a:xfrm>
              <a:off x="2362200" y="4076700"/>
              <a:ext cx="0" cy="1072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Flowchart: Document 40"/>
            <p:cNvSpPr/>
            <p:nvPr/>
          </p:nvSpPr>
          <p:spPr>
            <a:xfrm>
              <a:off x="1944189" y="3657600"/>
              <a:ext cx="838200" cy="434340"/>
            </a:xfrm>
            <a:prstGeom prst="flowChartDocument">
              <a:avLst/>
            </a:prstGeom>
            <a:solidFill>
              <a:srgbClr val="FFCC99"/>
            </a:solidFill>
            <a:ln w="31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lumMod val="50000"/>
                    </a:schemeClr>
                  </a:solidFill>
                  <a:latin typeface="Sylfaen" panose="010A0502050306030303" pitchFamily="18" charset="0"/>
                </a:rPr>
                <a:t>SLA</a:t>
              </a:r>
              <a:r>
                <a:rPr lang="en-US" sz="800" dirty="0">
                  <a:solidFill>
                    <a:schemeClr val="tx2">
                      <a:lumMod val="50000"/>
                    </a:schemeClr>
                  </a:solidFill>
                  <a:latin typeface="Sylfaen" panose="010A0502050306030303" pitchFamily="18" charset="0"/>
                </a:rPr>
                <a:t>,  </a:t>
              </a:r>
              <a:r>
                <a:rPr lang="en-US" sz="800" b="1" dirty="0">
                  <a:solidFill>
                    <a:schemeClr val="tx2">
                      <a:lumMod val="50000"/>
                    </a:schemeClr>
                  </a:solidFill>
                  <a:latin typeface="Sylfaen" panose="010A0502050306030303" pitchFamily="18" charset="0"/>
                </a:rPr>
                <a:t>Performance standards</a:t>
              </a:r>
              <a:endParaRPr lang="en-US" sz="800" dirty="0">
                <a:solidFill>
                  <a:schemeClr val="tx2">
                    <a:lumMod val="50000"/>
                  </a:schemeClr>
                </a:solidFill>
                <a:latin typeface="Sylfaen" panose="010A0502050306030303" pitchFamily="18" charset="0"/>
              </a:endParaRPr>
            </a:p>
          </p:txBody>
        </p:sp>
        <p:cxnSp>
          <p:nvCxnSpPr>
            <p:cNvPr id="43" name="Straight Connector 42"/>
            <p:cNvCxnSpPr/>
            <p:nvPr/>
          </p:nvCxnSpPr>
          <p:spPr>
            <a:xfrm>
              <a:off x="2362200" y="3409406"/>
              <a:ext cx="0" cy="2481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V="1">
              <a:off x="2895600" y="3431177"/>
              <a:ext cx="0" cy="1717765"/>
            </a:xfrm>
            <a:prstGeom prst="straightConnector1">
              <a:avLst/>
            </a:prstGeom>
            <a:ln w="28575">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3427368" y="3359332"/>
            <a:ext cx="951411" cy="1739536"/>
            <a:chOff x="1944189" y="3409406"/>
            <a:chExt cx="951411" cy="1739536"/>
          </a:xfrm>
          <a:solidFill>
            <a:srgbClr val="FF9933"/>
          </a:solidFill>
        </p:grpSpPr>
        <p:cxnSp>
          <p:nvCxnSpPr>
            <p:cNvPr id="66" name="Straight Arrow Connector 65"/>
            <p:cNvCxnSpPr/>
            <p:nvPr/>
          </p:nvCxnSpPr>
          <p:spPr>
            <a:xfrm>
              <a:off x="2362200" y="4076700"/>
              <a:ext cx="0" cy="1072242"/>
            </a:xfrm>
            <a:prstGeom prst="straightConnector1">
              <a:avLst/>
            </a:prstGeom>
            <a:grpFill/>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7" name="Flowchart: Document 66"/>
            <p:cNvSpPr/>
            <p:nvPr/>
          </p:nvSpPr>
          <p:spPr>
            <a:xfrm>
              <a:off x="1944189" y="3657600"/>
              <a:ext cx="838200" cy="434340"/>
            </a:xfrm>
            <a:prstGeom prst="flowChartDocument">
              <a:avLst/>
            </a:prstGeom>
            <a:solidFill>
              <a:srgbClr val="FFCC99"/>
            </a:solidFill>
            <a:ln w="31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lumMod val="50000"/>
                    </a:schemeClr>
                  </a:solidFill>
                  <a:latin typeface="Sylfaen" panose="010A0502050306030303" pitchFamily="18" charset="0"/>
                </a:rPr>
                <a:t>SLA</a:t>
              </a:r>
              <a:r>
                <a:rPr lang="en-US" sz="800" dirty="0">
                  <a:solidFill>
                    <a:schemeClr val="tx2">
                      <a:lumMod val="50000"/>
                    </a:schemeClr>
                  </a:solidFill>
                  <a:latin typeface="Sylfaen" panose="010A0502050306030303" pitchFamily="18" charset="0"/>
                </a:rPr>
                <a:t>,  </a:t>
              </a:r>
              <a:r>
                <a:rPr lang="en-US" sz="800" b="1" dirty="0">
                  <a:solidFill>
                    <a:schemeClr val="tx2">
                      <a:lumMod val="50000"/>
                    </a:schemeClr>
                  </a:solidFill>
                  <a:latin typeface="Sylfaen" panose="010A0502050306030303" pitchFamily="18" charset="0"/>
                </a:rPr>
                <a:t>Performance standards</a:t>
              </a:r>
              <a:endParaRPr lang="en-US" sz="800" dirty="0">
                <a:solidFill>
                  <a:schemeClr val="tx2">
                    <a:lumMod val="50000"/>
                  </a:schemeClr>
                </a:solidFill>
                <a:latin typeface="Sylfaen" panose="010A0502050306030303" pitchFamily="18" charset="0"/>
              </a:endParaRPr>
            </a:p>
          </p:txBody>
        </p:sp>
        <p:cxnSp>
          <p:nvCxnSpPr>
            <p:cNvPr id="68" name="Straight Connector 67"/>
            <p:cNvCxnSpPr/>
            <p:nvPr/>
          </p:nvCxnSpPr>
          <p:spPr>
            <a:xfrm>
              <a:off x="2362200" y="3409406"/>
              <a:ext cx="0" cy="248194"/>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2895600" y="3431177"/>
              <a:ext cx="0" cy="1717765"/>
            </a:xfrm>
            <a:prstGeom prst="straightConnector1">
              <a:avLst/>
            </a:prstGeom>
            <a:grpFill/>
            <a:ln w="28575">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4875167" y="3381103"/>
            <a:ext cx="951411" cy="1739536"/>
            <a:chOff x="1944189" y="3409406"/>
            <a:chExt cx="951411" cy="1739536"/>
          </a:xfrm>
        </p:grpSpPr>
        <p:cxnSp>
          <p:nvCxnSpPr>
            <p:cNvPr id="72" name="Straight Arrow Connector 71"/>
            <p:cNvCxnSpPr/>
            <p:nvPr/>
          </p:nvCxnSpPr>
          <p:spPr>
            <a:xfrm>
              <a:off x="2362200" y="4076700"/>
              <a:ext cx="0" cy="107224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Flowchart: Document 72"/>
            <p:cNvSpPr/>
            <p:nvPr/>
          </p:nvSpPr>
          <p:spPr>
            <a:xfrm>
              <a:off x="1944189" y="3657600"/>
              <a:ext cx="838200" cy="434340"/>
            </a:xfrm>
            <a:prstGeom prst="flowChartDocument">
              <a:avLst/>
            </a:prstGeom>
            <a:solidFill>
              <a:srgbClr val="FFCC99"/>
            </a:solidFill>
            <a:ln w="31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lumMod val="50000"/>
                    </a:schemeClr>
                  </a:solidFill>
                  <a:latin typeface="Sylfaen" panose="010A0502050306030303" pitchFamily="18" charset="0"/>
                </a:rPr>
                <a:t>SLA</a:t>
              </a:r>
              <a:r>
                <a:rPr lang="en-US" sz="800" dirty="0" smtClean="0">
                  <a:solidFill>
                    <a:schemeClr val="tx2">
                      <a:lumMod val="50000"/>
                    </a:schemeClr>
                  </a:solidFill>
                  <a:latin typeface="Sylfaen" panose="010A0502050306030303" pitchFamily="18" charset="0"/>
                </a:rPr>
                <a:t>,  </a:t>
              </a:r>
              <a:r>
                <a:rPr lang="en-US" sz="800" b="1" dirty="0" smtClean="0">
                  <a:solidFill>
                    <a:schemeClr val="tx2">
                      <a:lumMod val="50000"/>
                    </a:schemeClr>
                  </a:solidFill>
                  <a:latin typeface="Sylfaen" panose="010A0502050306030303" pitchFamily="18" charset="0"/>
                </a:rPr>
                <a:t>Performance standards</a:t>
              </a:r>
              <a:endParaRPr lang="en-US" sz="800" dirty="0">
                <a:solidFill>
                  <a:schemeClr val="tx2">
                    <a:lumMod val="50000"/>
                  </a:schemeClr>
                </a:solidFill>
                <a:latin typeface="Sylfaen" panose="010A0502050306030303" pitchFamily="18" charset="0"/>
              </a:endParaRPr>
            </a:p>
          </p:txBody>
        </p:sp>
        <p:cxnSp>
          <p:nvCxnSpPr>
            <p:cNvPr id="74" name="Straight Connector 73"/>
            <p:cNvCxnSpPr/>
            <p:nvPr/>
          </p:nvCxnSpPr>
          <p:spPr>
            <a:xfrm>
              <a:off x="2362200" y="3409406"/>
              <a:ext cx="0" cy="2481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2895600" y="3431177"/>
              <a:ext cx="0" cy="1717765"/>
            </a:xfrm>
            <a:prstGeom prst="straightConnector1">
              <a:avLst/>
            </a:prstGeom>
            <a:ln w="28575">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6284867" y="3348446"/>
            <a:ext cx="951411" cy="1739536"/>
            <a:chOff x="1944189" y="3409406"/>
            <a:chExt cx="951411" cy="1739536"/>
          </a:xfrm>
          <a:solidFill>
            <a:srgbClr val="FF9933"/>
          </a:solidFill>
        </p:grpSpPr>
        <p:cxnSp>
          <p:nvCxnSpPr>
            <p:cNvPr id="78" name="Straight Arrow Connector 77"/>
            <p:cNvCxnSpPr/>
            <p:nvPr/>
          </p:nvCxnSpPr>
          <p:spPr>
            <a:xfrm>
              <a:off x="2362200" y="4076700"/>
              <a:ext cx="0" cy="1072242"/>
            </a:xfrm>
            <a:prstGeom prst="straightConnector1">
              <a:avLst/>
            </a:prstGeom>
            <a:grpFill/>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9" name="Flowchart: Document 78"/>
            <p:cNvSpPr/>
            <p:nvPr/>
          </p:nvSpPr>
          <p:spPr>
            <a:xfrm>
              <a:off x="1944189" y="3657600"/>
              <a:ext cx="838200" cy="434340"/>
            </a:xfrm>
            <a:prstGeom prst="flowChartDocument">
              <a:avLst/>
            </a:prstGeom>
            <a:solidFill>
              <a:srgbClr val="FFCC99"/>
            </a:solidFill>
            <a:ln w="3175">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a:solidFill>
                    <a:schemeClr val="tx2">
                      <a:lumMod val="50000"/>
                    </a:schemeClr>
                  </a:solidFill>
                  <a:latin typeface="Sylfaen" panose="010A0502050306030303" pitchFamily="18" charset="0"/>
                </a:rPr>
                <a:t>SLA</a:t>
              </a:r>
              <a:r>
                <a:rPr lang="en-US" sz="800" dirty="0">
                  <a:solidFill>
                    <a:schemeClr val="tx2">
                      <a:lumMod val="50000"/>
                    </a:schemeClr>
                  </a:solidFill>
                  <a:latin typeface="Sylfaen" panose="010A0502050306030303" pitchFamily="18" charset="0"/>
                </a:rPr>
                <a:t>,  </a:t>
              </a:r>
              <a:r>
                <a:rPr lang="en-US" sz="800" b="1" dirty="0">
                  <a:solidFill>
                    <a:schemeClr val="tx2">
                      <a:lumMod val="50000"/>
                    </a:schemeClr>
                  </a:solidFill>
                  <a:latin typeface="Sylfaen" panose="010A0502050306030303" pitchFamily="18" charset="0"/>
                </a:rPr>
                <a:t>Performance standards</a:t>
              </a:r>
              <a:endParaRPr lang="en-US" sz="800" dirty="0">
                <a:solidFill>
                  <a:schemeClr val="tx2">
                    <a:lumMod val="50000"/>
                  </a:schemeClr>
                </a:solidFill>
                <a:latin typeface="Sylfaen" panose="010A0502050306030303" pitchFamily="18" charset="0"/>
              </a:endParaRPr>
            </a:p>
          </p:txBody>
        </p:sp>
        <p:cxnSp>
          <p:nvCxnSpPr>
            <p:cNvPr id="80" name="Straight Connector 79"/>
            <p:cNvCxnSpPr/>
            <p:nvPr/>
          </p:nvCxnSpPr>
          <p:spPr>
            <a:xfrm>
              <a:off x="2362200" y="3409406"/>
              <a:ext cx="0" cy="248194"/>
            </a:xfrm>
            <a:prstGeom prst="line">
              <a:avLst/>
            </a:prstGeom>
            <a:grpFill/>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V="1">
              <a:off x="2895600" y="3431177"/>
              <a:ext cx="0" cy="1717765"/>
            </a:xfrm>
            <a:prstGeom prst="straightConnector1">
              <a:avLst/>
            </a:prstGeom>
            <a:grpFill/>
            <a:ln w="28575">
              <a:solidFill>
                <a:srgbClr val="0070C0"/>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V="1">
            <a:off x="8221980" y="4091940"/>
            <a:ext cx="0" cy="431618"/>
          </a:xfrm>
          <a:prstGeom prst="line">
            <a:avLst/>
          </a:prstGeom>
          <a:ln w="28575">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V="1">
            <a:off x="8214360" y="1828800"/>
            <a:ext cx="7620" cy="1714500"/>
          </a:xfrm>
          <a:prstGeom prst="line">
            <a:avLst/>
          </a:prstGeom>
          <a:ln w="28575">
            <a:solidFill>
              <a:srgbClr val="FF6600"/>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endCxn id="12" idx="3"/>
          </p:cNvCxnSpPr>
          <p:nvPr/>
        </p:nvCxnSpPr>
        <p:spPr>
          <a:xfrm flipH="1" flipV="1">
            <a:off x="1752600" y="3083379"/>
            <a:ext cx="6442166" cy="26125"/>
          </a:xfrm>
          <a:prstGeom prst="straightConnector1">
            <a:avLst/>
          </a:prstGeom>
          <a:ln w="28575">
            <a:solidFill>
              <a:srgbClr val="FF6600"/>
            </a:solidFill>
            <a:prstDash val="sysDot"/>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976846" y="2817223"/>
            <a:ext cx="1219200" cy="5388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FF99"/>
                </a:solidFill>
                <a:effectLst>
                  <a:outerShdw blurRad="38100" dist="38100" dir="2700000" algn="tl">
                    <a:srgbClr val="000000">
                      <a:alpha val="43137"/>
                    </a:srgbClr>
                  </a:outerShdw>
                </a:effectLst>
                <a:latin typeface="Sylfaen" panose="010A0502050306030303" pitchFamily="18" charset="0"/>
              </a:rPr>
              <a:t>Deputy Minister </a:t>
            </a:r>
            <a:r>
              <a:rPr lang="en-US" sz="900" dirty="0">
                <a:solidFill>
                  <a:schemeClr val="bg1"/>
                </a:solidFill>
                <a:effectLst>
                  <a:outerShdw blurRad="38100" dist="38100" dir="2700000" algn="tl">
                    <a:srgbClr val="000000">
                      <a:alpha val="43137"/>
                    </a:srgbClr>
                  </a:outerShdw>
                </a:effectLst>
                <a:latin typeface="Sylfaen" panose="010A0502050306030303" pitchFamily="18" charset="0"/>
              </a:rPr>
              <a:t>Program </a:t>
            </a:r>
            <a:r>
              <a:rPr lang="en-US" sz="900" dirty="0" smtClean="0">
                <a:solidFill>
                  <a:schemeClr val="bg1"/>
                </a:solidFill>
                <a:effectLst>
                  <a:outerShdw blurRad="38100" dist="38100" dir="2700000" algn="tl">
                    <a:srgbClr val="000000">
                      <a:alpha val="43137"/>
                    </a:srgbClr>
                  </a:outerShdw>
                </a:effectLst>
                <a:latin typeface="Sylfaen" panose="010A0502050306030303" pitchFamily="18" charset="0"/>
              </a:rPr>
              <a:t>manager</a:t>
            </a:r>
            <a:endParaRPr lang="en-US" sz="900" dirty="0">
              <a:solidFill>
                <a:schemeClr val="bg1"/>
              </a:solidFill>
              <a:effectLst>
                <a:outerShdw blurRad="38100" dist="38100" dir="2700000" algn="tl">
                  <a:srgbClr val="000000">
                    <a:alpha val="43137"/>
                  </a:srgbClr>
                </a:outerShdw>
              </a:effectLst>
              <a:latin typeface="Sylfaen" panose="010A0502050306030303" pitchFamily="18" charset="0"/>
            </a:endParaRPr>
          </a:p>
        </p:txBody>
      </p:sp>
      <p:sp>
        <p:nvSpPr>
          <p:cNvPr id="59" name="Rectangle 58"/>
          <p:cNvSpPr/>
          <p:nvPr/>
        </p:nvSpPr>
        <p:spPr>
          <a:xfrm>
            <a:off x="4944291" y="2840083"/>
            <a:ext cx="1219200" cy="5388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FF99"/>
                </a:solidFill>
                <a:effectLst>
                  <a:outerShdw blurRad="38100" dist="38100" dir="2700000" algn="tl">
                    <a:srgbClr val="000000">
                      <a:alpha val="43137"/>
                    </a:srgbClr>
                  </a:outerShdw>
                </a:effectLst>
                <a:latin typeface="Sylfaen" panose="010A0502050306030303" pitchFamily="18" charset="0"/>
              </a:rPr>
              <a:t>Deputy Minister </a:t>
            </a:r>
            <a:r>
              <a:rPr lang="en-US" sz="900" dirty="0">
                <a:solidFill>
                  <a:schemeClr val="bg1"/>
                </a:solidFill>
                <a:effectLst>
                  <a:outerShdw blurRad="38100" dist="38100" dir="2700000" algn="tl">
                    <a:srgbClr val="000000">
                      <a:alpha val="43137"/>
                    </a:srgbClr>
                  </a:outerShdw>
                </a:effectLst>
                <a:latin typeface="Sylfaen" panose="010A0502050306030303" pitchFamily="18" charset="0"/>
              </a:rPr>
              <a:t>Program manager</a:t>
            </a:r>
          </a:p>
        </p:txBody>
      </p:sp>
      <p:sp>
        <p:nvSpPr>
          <p:cNvPr id="60" name="Rectangle 59"/>
          <p:cNvSpPr/>
          <p:nvPr/>
        </p:nvSpPr>
        <p:spPr>
          <a:xfrm>
            <a:off x="6394813" y="2834640"/>
            <a:ext cx="1219200" cy="5388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FF99"/>
                </a:solidFill>
                <a:effectLst>
                  <a:outerShdw blurRad="38100" dist="38100" dir="2700000" algn="tl">
                    <a:srgbClr val="000000">
                      <a:alpha val="43137"/>
                    </a:srgbClr>
                  </a:outerShdw>
                </a:effectLst>
                <a:latin typeface="Sylfaen" panose="010A0502050306030303" pitchFamily="18" charset="0"/>
              </a:rPr>
              <a:t>Deputy Minister </a:t>
            </a:r>
            <a:r>
              <a:rPr lang="en-US" sz="900" dirty="0">
                <a:solidFill>
                  <a:schemeClr val="bg1"/>
                </a:solidFill>
                <a:effectLst>
                  <a:outerShdw blurRad="38100" dist="38100" dir="2700000" algn="tl">
                    <a:srgbClr val="000000">
                      <a:alpha val="43137"/>
                    </a:srgbClr>
                  </a:outerShdw>
                </a:effectLst>
                <a:latin typeface="Sylfaen" panose="010A0502050306030303" pitchFamily="18" charset="0"/>
              </a:rPr>
              <a:t>Program manager</a:t>
            </a:r>
          </a:p>
        </p:txBody>
      </p:sp>
      <p:sp>
        <p:nvSpPr>
          <p:cNvPr id="61" name="Rectangle 60"/>
          <p:cNvSpPr/>
          <p:nvPr/>
        </p:nvSpPr>
        <p:spPr>
          <a:xfrm>
            <a:off x="3467100" y="2836815"/>
            <a:ext cx="1219200" cy="53884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rgbClr val="FFFF99"/>
                </a:solidFill>
                <a:effectLst>
                  <a:outerShdw blurRad="38100" dist="38100" dir="2700000" algn="tl">
                    <a:srgbClr val="000000">
                      <a:alpha val="43137"/>
                    </a:srgbClr>
                  </a:outerShdw>
                </a:effectLst>
                <a:latin typeface="Sylfaen" panose="010A0502050306030303" pitchFamily="18" charset="0"/>
              </a:rPr>
              <a:t>Deputy Minister </a:t>
            </a:r>
            <a:r>
              <a:rPr lang="en-US" sz="900" dirty="0">
                <a:solidFill>
                  <a:schemeClr val="bg1"/>
                </a:solidFill>
                <a:effectLst>
                  <a:outerShdw blurRad="38100" dist="38100" dir="2700000" algn="tl">
                    <a:srgbClr val="000000">
                      <a:alpha val="43137"/>
                    </a:srgbClr>
                  </a:outerShdw>
                </a:effectLst>
                <a:latin typeface="Sylfaen" panose="010A0502050306030303" pitchFamily="18" charset="0"/>
              </a:rPr>
              <a:t>Program </a:t>
            </a:r>
            <a:r>
              <a:rPr lang="en-US" sz="900" dirty="0" smtClean="0">
                <a:solidFill>
                  <a:schemeClr val="bg1"/>
                </a:solidFill>
                <a:effectLst>
                  <a:outerShdw blurRad="38100" dist="38100" dir="2700000" algn="tl">
                    <a:srgbClr val="000000">
                      <a:alpha val="43137"/>
                    </a:srgbClr>
                  </a:outerShdw>
                </a:effectLst>
                <a:latin typeface="Sylfaen" panose="010A0502050306030303" pitchFamily="18" charset="0"/>
              </a:rPr>
              <a:t>manager</a:t>
            </a:r>
            <a:endParaRPr lang="en-US" sz="900" dirty="0">
              <a:solidFill>
                <a:schemeClr val="bg1"/>
              </a:solidFill>
              <a:effectLst>
                <a:outerShdw blurRad="38100" dist="38100" dir="2700000" algn="tl">
                  <a:srgbClr val="000000">
                    <a:alpha val="43137"/>
                  </a:srgbClr>
                </a:outerShdw>
              </a:effectLst>
              <a:latin typeface="Sylfaen" panose="010A0502050306030303" pitchFamily="18" charset="0"/>
            </a:endParaRPr>
          </a:p>
        </p:txBody>
      </p:sp>
      <p:cxnSp>
        <p:nvCxnSpPr>
          <p:cNvPr id="83" name="Straight Arrow Connector 82"/>
          <p:cNvCxnSpPr/>
          <p:nvPr/>
        </p:nvCxnSpPr>
        <p:spPr>
          <a:xfrm>
            <a:off x="914400" y="3348446"/>
            <a:ext cx="0" cy="645523"/>
          </a:xfrm>
          <a:prstGeom prst="straightConnector1">
            <a:avLst/>
          </a:prstGeom>
          <a:ln w="28575">
            <a:solidFill>
              <a:srgbClr val="FF7C80"/>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1295400" y="3383279"/>
            <a:ext cx="0" cy="638991"/>
          </a:xfrm>
          <a:prstGeom prst="straightConnector1">
            <a:avLst/>
          </a:prstGeom>
          <a:ln w="28575">
            <a:solidFill>
              <a:schemeClr val="accent2">
                <a:lumMod val="60000"/>
                <a:lumOff val="40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85" name="Flowchart: Document 84"/>
          <p:cNvSpPr/>
          <p:nvPr/>
        </p:nvSpPr>
        <p:spPr>
          <a:xfrm>
            <a:off x="3467100" y="5098868"/>
            <a:ext cx="1219200" cy="609600"/>
          </a:xfrm>
          <a:prstGeom prst="flowChartDocumen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latin typeface="Sylfaen" panose="010A0502050306030303" pitchFamily="18" charset="0"/>
              </a:rPr>
              <a:t>Budget Executor</a:t>
            </a:r>
          </a:p>
          <a:p>
            <a:pPr algn="ctr"/>
            <a:r>
              <a:rPr lang="en-US" sz="900" b="1" dirty="0" err="1">
                <a:solidFill>
                  <a:srgbClr val="FFFF99"/>
                </a:solidFill>
                <a:latin typeface="Sylfaen" panose="010A0502050306030303" pitchFamily="18" charset="0"/>
              </a:rPr>
              <a:t>Progran</a:t>
            </a:r>
            <a:r>
              <a:rPr lang="en-US" sz="900" b="1" dirty="0">
                <a:solidFill>
                  <a:srgbClr val="FFFF99"/>
                </a:solidFill>
                <a:latin typeface="Sylfaen" panose="010A0502050306030303" pitchFamily="18" charset="0"/>
              </a:rPr>
              <a:t> </a:t>
            </a:r>
            <a:r>
              <a:rPr lang="ka-GE" sz="700" b="1" dirty="0" smtClean="0">
                <a:solidFill>
                  <a:srgbClr val="FFFF99"/>
                </a:solidFill>
                <a:latin typeface="Sylfaen" panose="010A0502050306030303" pitchFamily="18" charset="0"/>
              </a:rPr>
              <a:t>2303</a:t>
            </a:r>
            <a:endParaRPr lang="en-US" sz="700" b="1" dirty="0">
              <a:solidFill>
                <a:srgbClr val="FFFF99"/>
              </a:solidFill>
              <a:latin typeface="Sylfaen" panose="010A0502050306030303" pitchFamily="18" charset="0"/>
            </a:endParaRPr>
          </a:p>
        </p:txBody>
      </p:sp>
      <p:sp>
        <p:nvSpPr>
          <p:cNvPr id="87" name="Flowchart: Document 86"/>
          <p:cNvSpPr/>
          <p:nvPr/>
        </p:nvSpPr>
        <p:spPr>
          <a:xfrm>
            <a:off x="4975316" y="5117373"/>
            <a:ext cx="1219200" cy="609600"/>
          </a:xfrm>
          <a:prstGeom prst="flowChartDocumen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latin typeface="Sylfaen" panose="010A0502050306030303" pitchFamily="18" charset="0"/>
              </a:rPr>
              <a:t>Budget Executor</a:t>
            </a:r>
          </a:p>
          <a:p>
            <a:pPr algn="ctr"/>
            <a:r>
              <a:rPr lang="en-US" sz="900" b="1" dirty="0" err="1">
                <a:solidFill>
                  <a:srgbClr val="FFFF99"/>
                </a:solidFill>
                <a:latin typeface="Sylfaen" panose="010A0502050306030303" pitchFamily="18" charset="0"/>
              </a:rPr>
              <a:t>Progran</a:t>
            </a:r>
            <a:r>
              <a:rPr lang="en-US" sz="900" b="1" dirty="0">
                <a:solidFill>
                  <a:srgbClr val="FFFF99"/>
                </a:solidFill>
                <a:latin typeface="Sylfaen" panose="010A0502050306030303" pitchFamily="18" charset="0"/>
              </a:rPr>
              <a:t> </a:t>
            </a:r>
            <a:r>
              <a:rPr lang="ka-GE" sz="700" b="1" dirty="0" smtClean="0">
                <a:solidFill>
                  <a:srgbClr val="FFFF99"/>
                </a:solidFill>
                <a:latin typeface="Sylfaen" panose="010A0502050306030303" pitchFamily="18" charset="0"/>
              </a:rPr>
              <a:t>2303</a:t>
            </a:r>
            <a:endParaRPr lang="en-US" sz="700" b="1" dirty="0">
              <a:solidFill>
                <a:srgbClr val="FFFF99"/>
              </a:solidFill>
              <a:latin typeface="Sylfaen" panose="010A0502050306030303" pitchFamily="18" charset="0"/>
            </a:endParaRPr>
          </a:p>
        </p:txBody>
      </p:sp>
      <p:sp>
        <p:nvSpPr>
          <p:cNvPr id="89" name="Flowchart: Document 88"/>
          <p:cNvSpPr/>
          <p:nvPr/>
        </p:nvSpPr>
        <p:spPr>
          <a:xfrm>
            <a:off x="6397806" y="5105398"/>
            <a:ext cx="1219200" cy="609600"/>
          </a:xfrm>
          <a:prstGeom prst="flowChartDocumen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effectLst>
                  <a:outerShdw blurRad="38100" dist="38100" dir="2700000" algn="tl">
                    <a:srgbClr val="000000">
                      <a:alpha val="43137"/>
                    </a:srgbClr>
                  </a:outerShdw>
                </a:effectLst>
                <a:latin typeface="Sylfaen" panose="010A0502050306030303" pitchFamily="18" charset="0"/>
              </a:rPr>
              <a:t>Budget Executor</a:t>
            </a:r>
          </a:p>
          <a:p>
            <a:pPr algn="ctr"/>
            <a:r>
              <a:rPr lang="en-US" sz="900" b="1" dirty="0" err="1">
                <a:solidFill>
                  <a:srgbClr val="FFFF99"/>
                </a:solidFill>
                <a:latin typeface="Sylfaen" panose="010A0502050306030303" pitchFamily="18" charset="0"/>
              </a:rPr>
              <a:t>Progran</a:t>
            </a:r>
            <a:r>
              <a:rPr lang="en-US" sz="900" b="1" dirty="0">
                <a:solidFill>
                  <a:srgbClr val="FFFF99"/>
                </a:solidFill>
                <a:latin typeface="Sylfaen" panose="010A0502050306030303" pitchFamily="18" charset="0"/>
              </a:rPr>
              <a:t> </a:t>
            </a:r>
            <a:r>
              <a:rPr lang="ka-GE" sz="700" b="1" dirty="0" smtClean="0">
                <a:solidFill>
                  <a:srgbClr val="FFFF99"/>
                </a:solidFill>
                <a:latin typeface="Sylfaen" panose="010A0502050306030303" pitchFamily="18" charset="0"/>
              </a:rPr>
              <a:t>2303</a:t>
            </a:r>
            <a:endParaRPr lang="en-US" sz="700" b="1" dirty="0">
              <a:solidFill>
                <a:srgbClr val="FFFF99"/>
              </a:solidFill>
              <a:latin typeface="Sylfaen" panose="010A0502050306030303" pitchFamily="18" charset="0"/>
            </a:endParaRPr>
          </a:p>
        </p:txBody>
      </p:sp>
      <p:sp>
        <p:nvSpPr>
          <p:cNvPr id="91" name="Flowchart: Document 90"/>
          <p:cNvSpPr/>
          <p:nvPr/>
        </p:nvSpPr>
        <p:spPr>
          <a:xfrm>
            <a:off x="522514" y="4053840"/>
            <a:ext cx="1219200" cy="609600"/>
          </a:xfrm>
          <a:prstGeom prst="flowChartDocumen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bg1"/>
                </a:solidFill>
                <a:effectLst>
                  <a:outerShdw blurRad="38100" dist="38100" dir="2700000" algn="tl">
                    <a:srgbClr val="000000">
                      <a:alpha val="43137"/>
                    </a:srgbClr>
                  </a:outerShdw>
                </a:effectLst>
                <a:latin typeface="Sylfaen" panose="010A0502050306030303" pitchFamily="18" charset="0"/>
              </a:rPr>
              <a:t>Budget Executor</a:t>
            </a:r>
          </a:p>
          <a:p>
            <a:pPr algn="ctr"/>
            <a:r>
              <a:rPr lang="en-US" sz="900" b="1" dirty="0" err="1" smtClean="0">
                <a:solidFill>
                  <a:srgbClr val="FFFF99"/>
                </a:solidFill>
                <a:latin typeface="Sylfaen" panose="010A0502050306030303" pitchFamily="18" charset="0"/>
              </a:rPr>
              <a:t>Progran</a:t>
            </a:r>
            <a:r>
              <a:rPr lang="en-US" sz="900" b="1" dirty="0" smtClean="0">
                <a:solidFill>
                  <a:srgbClr val="FFFF99"/>
                </a:solidFill>
                <a:latin typeface="Sylfaen" panose="010A0502050306030303" pitchFamily="18" charset="0"/>
              </a:rPr>
              <a:t> </a:t>
            </a:r>
            <a:r>
              <a:rPr lang="ka-GE" sz="700" b="1" dirty="0" smtClean="0">
                <a:solidFill>
                  <a:srgbClr val="FFFF99"/>
                </a:solidFill>
                <a:latin typeface="Sylfaen" panose="010A0502050306030303" pitchFamily="18" charset="0"/>
              </a:rPr>
              <a:t>2301</a:t>
            </a:r>
            <a:endParaRPr lang="en-US" sz="700" b="1" dirty="0">
              <a:solidFill>
                <a:srgbClr val="FFFF99"/>
              </a:solidFill>
              <a:latin typeface="Sylfaen" panose="010A0502050306030303" pitchFamily="18" charset="0"/>
            </a:endParaRPr>
          </a:p>
        </p:txBody>
      </p:sp>
      <p:sp>
        <p:nvSpPr>
          <p:cNvPr id="34" name="Rectangle 33"/>
          <p:cNvSpPr/>
          <p:nvPr/>
        </p:nvSpPr>
        <p:spPr>
          <a:xfrm>
            <a:off x="3566769" y="6085637"/>
            <a:ext cx="5105400" cy="566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800" b="1" dirty="0" smtClean="0">
                <a:solidFill>
                  <a:schemeClr val="tx1"/>
                </a:solidFill>
                <a:latin typeface="Sylfaen" panose="010A0502050306030303" pitchFamily="18" charset="0"/>
              </a:rPr>
              <a:t>SLA </a:t>
            </a:r>
            <a:r>
              <a:rPr lang="en-US" sz="800" dirty="0" smtClean="0">
                <a:solidFill>
                  <a:schemeClr val="tx1"/>
                </a:solidFill>
                <a:latin typeface="Sylfaen" panose="010A0502050306030303" pitchFamily="18" charset="0"/>
              </a:rPr>
              <a:t>– Agreement on the terms for providing public services </a:t>
            </a:r>
            <a:endParaRPr lang="ka-GE" sz="800" dirty="0" smtClean="0">
              <a:solidFill>
                <a:schemeClr val="tx1"/>
              </a:solidFill>
              <a:latin typeface="Sylfaen" panose="010A0502050306030303" pitchFamily="18" charset="0"/>
            </a:endParaRPr>
          </a:p>
          <a:p>
            <a:r>
              <a:rPr lang="en-US" sz="800" b="1" dirty="0" smtClean="0">
                <a:solidFill>
                  <a:schemeClr val="tx1"/>
                </a:solidFill>
                <a:latin typeface="Sylfaen" panose="010A0502050306030303" pitchFamily="18" charset="0"/>
              </a:rPr>
              <a:t>EF</a:t>
            </a:r>
            <a:r>
              <a:rPr lang="ka-GE" sz="800" b="1" dirty="0" smtClean="0">
                <a:solidFill>
                  <a:schemeClr val="tx1"/>
                </a:solidFill>
                <a:latin typeface="Sylfaen" panose="010A0502050306030303" pitchFamily="18" charset="0"/>
              </a:rPr>
              <a:t> &amp; </a:t>
            </a:r>
            <a:r>
              <a:rPr lang="en-US" sz="800" b="1" dirty="0" smtClean="0">
                <a:solidFill>
                  <a:schemeClr val="tx1"/>
                </a:solidFill>
                <a:latin typeface="Sylfaen" panose="010A0502050306030303" pitchFamily="18" charset="0"/>
              </a:rPr>
              <a:t>FIN </a:t>
            </a:r>
            <a:r>
              <a:rPr lang="en-US" sz="800" dirty="0" smtClean="0">
                <a:solidFill>
                  <a:schemeClr val="tx1"/>
                </a:solidFill>
                <a:latin typeface="Sylfaen" panose="010A0502050306030303" pitchFamily="18" charset="0"/>
              </a:rPr>
              <a:t>-  Reports on the financial, non-financial </a:t>
            </a:r>
            <a:r>
              <a:rPr lang="en-US" sz="800" dirty="0" err="1" smtClean="0">
                <a:solidFill>
                  <a:schemeClr val="tx1"/>
                </a:solidFill>
                <a:latin typeface="Sylfaen" panose="010A0502050306030303" pitchFamily="18" charset="0"/>
              </a:rPr>
              <a:t>perfomance</a:t>
            </a:r>
            <a:r>
              <a:rPr lang="en-US" sz="800" dirty="0" smtClean="0">
                <a:solidFill>
                  <a:schemeClr val="tx1"/>
                </a:solidFill>
                <a:latin typeface="Sylfaen" panose="010A0502050306030303" pitchFamily="18" charset="0"/>
              </a:rPr>
              <a:t> and FMC issues</a:t>
            </a:r>
            <a:endParaRPr lang="en-US" sz="800" dirty="0">
              <a:solidFill>
                <a:schemeClr val="tx1"/>
              </a:solidFill>
              <a:latin typeface="Sylfaen" panose="010A0502050306030303" pitchFamily="18" charset="0"/>
            </a:endParaRPr>
          </a:p>
        </p:txBody>
      </p:sp>
      <p:cxnSp>
        <p:nvCxnSpPr>
          <p:cNvPr id="94" name="Straight Arrow Connector 93"/>
          <p:cNvCxnSpPr/>
          <p:nvPr/>
        </p:nvCxnSpPr>
        <p:spPr>
          <a:xfrm flipH="1">
            <a:off x="5293178" y="1828800"/>
            <a:ext cx="2911385" cy="0"/>
          </a:xfrm>
          <a:prstGeom prst="straightConnector1">
            <a:avLst/>
          </a:prstGeom>
          <a:ln w="28575">
            <a:solidFill>
              <a:srgbClr val="FF66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95" name="Flowchart: Document 94"/>
          <p:cNvSpPr/>
          <p:nvPr/>
        </p:nvSpPr>
        <p:spPr>
          <a:xfrm>
            <a:off x="6597842" y="1378131"/>
            <a:ext cx="1104900" cy="910973"/>
          </a:xfrm>
          <a:prstGeom prst="flowChartDocument">
            <a:avLst/>
          </a:prstGeom>
          <a:solidFill>
            <a:schemeClr val="bg1"/>
          </a:solidFill>
          <a:ln w="952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rgbClr val="FF0000"/>
                </a:solidFill>
                <a:latin typeface="Sylfaen" panose="010A0502050306030303" pitchFamily="18" charset="0"/>
              </a:rPr>
              <a:t>Annual statement on </a:t>
            </a:r>
            <a:r>
              <a:rPr lang="en-US" sz="800" b="1" dirty="0" err="1" smtClean="0">
                <a:solidFill>
                  <a:srgbClr val="FF0000"/>
                </a:solidFill>
                <a:latin typeface="Sylfaen" panose="010A0502050306030303" pitchFamily="18" charset="0"/>
              </a:rPr>
              <a:t>organisational</a:t>
            </a:r>
            <a:r>
              <a:rPr lang="en-US" sz="800" b="1" dirty="0" smtClean="0">
                <a:solidFill>
                  <a:srgbClr val="FF0000"/>
                </a:solidFill>
                <a:latin typeface="Sylfaen" panose="010A0502050306030303" pitchFamily="18" charset="0"/>
              </a:rPr>
              <a:t> Financial </a:t>
            </a:r>
            <a:r>
              <a:rPr lang="en-US" sz="800" b="1" dirty="0" err="1" smtClean="0">
                <a:solidFill>
                  <a:srgbClr val="FF0000"/>
                </a:solidFill>
                <a:latin typeface="Sylfaen" panose="010A0502050306030303" pitchFamily="18" charset="0"/>
              </a:rPr>
              <a:t>managementr</a:t>
            </a:r>
            <a:r>
              <a:rPr lang="en-US" sz="800" b="1" dirty="0" smtClean="0">
                <a:solidFill>
                  <a:srgbClr val="FF0000"/>
                </a:solidFill>
                <a:latin typeface="Sylfaen" panose="010A0502050306030303" pitchFamily="18" charset="0"/>
              </a:rPr>
              <a:t> and control system</a:t>
            </a:r>
          </a:p>
        </p:txBody>
      </p:sp>
      <p:sp>
        <p:nvSpPr>
          <p:cNvPr id="96" name="Flowchart: Document 95"/>
          <p:cNvSpPr/>
          <p:nvPr/>
        </p:nvSpPr>
        <p:spPr>
          <a:xfrm>
            <a:off x="2515688" y="4229099"/>
            <a:ext cx="911679" cy="539932"/>
          </a:xfrm>
          <a:prstGeom prst="flowChartDocument">
            <a:avLst/>
          </a:prstGeom>
          <a:solidFill>
            <a:schemeClr val="bg1"/>
          </a:solidFill>
          <a:ln w="31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2">
                    <a:lumMod val="50000"/>
                  </a:schemeClr>
                </a:solidFill>
                <a:latin typeface="Sylfaen" panose="010A0502050306030303" pitchFamily="18" charset="0"/>
              </a:rPr>
              <a:t>Regularreports</a:t>
            </a:r>
            <a:r>
              <a:rPr lang="en-US" sz="800" b="1" dirty="0">
                <a:solidFill>
                  <a:schemeClr val="tx2">
                    <a:lumMod val="50000"/>
                  </a:schemeClr>
                </a:solidFill>
                <a:latin typeface="Sylfaen" panose="010A0502050306030303" pitchFamily="18" charset="0"/>
              </a:rPr>
              <a:t>,</a:t>
            </a:r>
          </a:p>
          <a:p>
            <a:pPr algn="ctr"/>
            <a:r>
              <a:rPr lang="en-US" sz="800" b="1" dirty="0">
                <a:solidFill>
                  <a:schemeClr val="tx2">
                    <a:lumMod val="50000"/>
                  </a:schemeClr>
                </a:solidFill>
                <a:latin typeface="Sylfaen" panose="010A0502050306030303" pitchFamily="18" charset="0"/>
              </a:rPr>
              <a:t>EF&amp;FIN</a:t>
            </a:r>
          </a:p>
        </p:txBody>
      </p:sp>
      <p:sp>
        <p:nvSpPr>
          <p:cNvPr id="97" name="Flowchart: Document 96"/>
          <p:cNvSpPr/>
          <p:nvPr/>
        </p:nvSpPr>
        <p:spPr>
          <a:xfrm>
            <a:off x="3994297" y="4229099"/>
            <a:ext cx="911679" cy="539932"/>
          </a:xfrm>
          <a:prstGeom prst="flowChartDocument">
            <a:avLst/>
          </a:prstGeom>
          <a:solidFill>
            <a:schemeClr val="bg1"/>
          </a:solidFill>
          <a:ln w="31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2">
                    <a:lumMod val="50000"/>
                  </a:schemeClr>
                </a:solidFill>
                <a:latin typeface="Sylfaen" panose="010A0502050306030303" pitchFamily="18" charset="0"/>
              </a:rPr>
              <a:t>Regularreports</a:t>
            </a:r>
            <a:r>
              <a:rPr lang="en-US" sz="800" b="1" dirty="0">
                <a:solidFill>
                  <a:schemeClr val="tx2">
                    <a:lumMod val="50000"/>
                  </a:schemeClr>
                </a:solidFill>
                <a:latin typeface="Sylfaen" panose="010A0502050306030303" pitchFamily="18" charset="0"/>
              </a:rPr>
              <a:t>,</a:t>
            </a:r>
          </a:p>
          <a:p>
            <a:pPr algn="ctr"/>
            <a:r>
              <a:rPr lang="en-US" sz="800" b="1" dirty="0">
                <a:solidFill>
                  <a:schemeClr val="tx2">
                    <a:lumMod val="50000"/>
                  </a:schemeClr>
                </a:solidFill>
                <a:latin typeface="Sylfaen" panose="010A0502050306030303" pitchFamily="18" charset="0"/>
              </a:rPr>
              <a:t>EF&amp;FIN</a:t>
            </a:r>
          </a:p>
        </p:txBody>
      </p:sp>
      <p:sp>
        <p:nvSpPr>
          <p:cNvPr id="98" name="Flowchart: Document 97"/>
          <p:cNvSpPr/>
          <p:nvPr/>
        </p:nvSpPr>
        <p:spPr>
          <a:xfrm>
            <a:off x="5483134" y="4239985"/>
            <a:ext cx="911679" cy="539932"/>
          </a:xfrm>
          <a:prstGeom prst="flowChartDocument">
            <a:avLst/>
          </a:prstGeom>
          <a:solidFill>
            <a:schemeClr val="bg1"/>
          </a:solidFill>
          <a:ln w="31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smtClean="0">
                <a:solidFill>
                  <a:schemeClr val="tx2">
                    <a:lumMod val="50000"/>
                  </a:schemeClr>
                </a:solidFill>
                <a:latin typeface="Sylfaen" panose="010A0502050306030303" pitchFamily="18" charset="0"/>
              </a:rPr>
              <a:t>Regularreports</a:t>
            </a:r>
            <a:r>
              <a:rPr lang="en-US" sz="800" b="1" dirty="0" smtClean="0">
                <a:solidFill>
                  <a:schemeClr val="tx2">
                    <a:lumMod val="50000"/>
                  </a:schemeClr>
                </a:solidFill>
                <a:latin typeface="Sylfaen" panose="010A0502050306030303" pitchFamily="18" charset="0"/>
              </a:rPr>
              <a:t>,</a:t>
            </a:r>
          </a:p>
          <a:p>
            <a:pPr algn="ctr"/>
            <a:r>
              <a:rPr lang="en-US" sz="800" b="1" dirty="0" smtClean="0">
                <a:solidFill>
                  <a:schemeClr val="tx2">
                    <a:lumMod val="50000"/>
                  </a:schemeClr>
                </a:solidFill>
                <a:latin typeface="Sylfaen" panose="010A0502050306030303" pitchFamily="18" charset="0"/>
              </a:rPr>
              <a:t>EF&amp;FIN</a:t>
            </a:r>
            <a:endParaRPr lang="en-US" sz="800" b="1" dirty="0">
              <a:solidFill>
                <a:schemeClr val="tx2">
                  <a:lumMod val="50000"/>
                </a:schemeClr>
              </a:solidFill>
              <a:latin typeface="Sylfaen" panose="010A0502050306030303" pitchFamily="18" charset="0"/>
            </a:endParaRPr>
          </a:p>
        </p:txBody>
      </p:sp>
      <p:sp>
        <p:nvSpPr>
          <p:cNvPr id="99" name="Flowchart: Document 98"/>
          <p:cNvSpPr/>
          <p:nvPr/>
        </p:nvSpPr>
        <p:spPr>
          <a:xfrm>
            <a:off x="6858000" y="4229099"/>
            <a:ext cx="911679" cy="539932"/>
          </a:xfrm>
          <a:prstGeom prst="flowChartDocument">
            <a:avLst/>
          </a:prstGeom>
          <a:solidFill>
            <a:schemeClr val="bg1"/>
          </a:solidFill>
          <a:ln w="31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err="1">
                <a:solidFill>
                  <a:schemeClr val="tx2">
                    <a:lumMod val="50000"/>
                  </a:schemeClr>
                </a:solidFill>
                <a:latin typeface="Sylfaen" panose="010A0502050306030303" pitchFamily="18" charset="0"/>
              </a:rPr>
              <a:t>Regularreports</a:t>
            </a:r>
            <a:r>
              <a:rPr lang="en-US" sz="800" b="1" dirty="0">
                <a:solidFill>
                  <a:schemeClr val="tx2">
                    <a:lumMod val="50000"/>
                  </a:schemeClr>
                </a:solidFill>
                <a:latin typeface="Sylfaen" panose="010A0502050306030303" pitchFamily="18" charset="0"/>
              </a:rPr>
              <a:t>,</a:t>
            </a:r>
          </a:p>
          <a:p>
            <a:pPr algn="ctr"/>
            <a:r>
              <a:rPr lang="en-US" sz="800" b="1" dirty="0">
                <a:solidFill>
                  <a:schemeClr val="tx2">
                    <a:lumMod val="50000"/>
                  </a:schemeClr>
                </a:solidFill>
                <a:latin typeface="Sylfaen" panose="010A0502050306030303" pitchFamily="18" charset="0"/>
              </a:rPr>
              <a:t>EF&amp;FIN</a:t>
            </a:r>
          </a:p>
        </p:txBody>
      </p:sp>
      <p:sp>
        <p:nvSpPr>
          <p:cNvPr id="100" name="Rectangle 99"/>
          <p:cNvSpPr/>
          <p:nvPr/>
        </p:nvSpPr>
        <p:spPr>
          <a:xfrm>
            <a:off x="7599589" y="2263795"/>
            <a:ext cx="1315811" cy="544717"/>
          </a:xfrm>
          <a:prstGeom prst="rect">
            <a:avLst/>
          </a:prstGeom>
          <a:solidFill>
            <a:schemeClr val="bg1"/>
          </a:solidFill>
          <a:ln w="127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50" b="1" dirty="0" smtClean="0">
                <a:solidFill>
                  <a:srgbClr val="FF0000"/>
                </a:solidFill>
                <a:latin typeface="Sylfaen" panose="010A0502050306030303" pitchFamily="18" charset="0"/>
              </a:rPr>
              <a:t>Deputy Minister</a:t>
            </a:r>
            <a:endParaRPr lang="ka-GE" sz="850" b="1" dirty="0" smtClean="0">
              <a:solidFill>
                <a:srgbClr val="FF0000"/>
              </a:solidFill>
              <a:latin typeface="Sylfaen" panose="010A0502050306030303" pitchFamily="18" charset="0"/>
            </a:endParaRPr>
          </a:p>
          <a:p>
            <a:pPr algn="ctr"/>
            <a:endParaRPr lang="en-US" sz="400" b="1" dirty="0">
              <a:solidFill>
                <a:srgbClr val="FF0000"/>
              </a:solidFill>
              <a:latin typeface="Sylfaen" panose="010A0502050306030303" pitchFamily="18" charset="0"/>
            </a:endParaRPr>
          </a:p>
          <a:p>
            <a:pPr algn="ctr"/>
            <a:r>
              <a:rPr lang="en-US" sz="900" dirty="0" smtClean="0">
                <a:solidFill>
                  <a:srgbClr val="FF0000"/>
                </a:solidFill>
                <a:effectLst>
                  <a:outerShdw blurRad="38100" dist="38100" dir="2700000" algn="tl">
                    <a:srgbClr val="000000">
                      <a:alpha val="43137"/>
                    </a:srgbClr>
                  </a:outerShdw>
                </a:effectLst>
                <a:latin typeface="Sylfaen" panose="010A0502050306030303" pitchFamily="18" charset="0"/>
              </a:rPr>
              <a:t>FMC Coordinator</a:t>
            </a:r>
          </a:p>
        </p:txBody>
      </p:sp>
      <p:cxnSp>
        <p:nvCxnSpPr>
          <p:cNvPr id="101" name="Straight Arrow Connector 100"/>
          <p:cNvCxnSpPr/>
          <p:nvPr/>
        </p:nvCxnSpPr>
        <p:spPr>
          <a:xfrm flipH="1">
            <a:off x="1143000" y="2057400"/>
            <a:ext cx="5464274" cy="0"/>
          </a:xfrm>
          <a:prstGeom prst="straightConnector1">
            <a:avLst/>
          </a:prstGeom>
          <a:ln w="28575">
            <a:solidFill>
              <a:srgbClr val="FF66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72336" y="575101"/>
            <a:ext cx="8389031" cy="400110"/>
          </a:xfrm>
          <a:prstGeom prst="rect">
            <a:avLst/>
          </a:prstGeom>
          <a:noFill/>
          <a:ln w="38100">
            <a:noFill/>
          </a:ln>
        </p:spPr>
        <p:txBody>
          <a:bodyPr wrap="square" rtlCol="0">
            <a:spAutoFit/>
          </a:bodyPr>
          <a:lstStyle/>
          <a:p>
            <a:r>
              <a:rPr lang="en-US" sz="2000" dirty="0" smtClean="0">
                <a:solidFill>
                  <a:srgbClr val="0070C0"/>
                </a:solidFill>
                <a:effectLst>
                  <a:outerShdw blurRad="38100" dist="38100" dir="2700000" algn="tl">
                    <a:srgbClr val="000000">
                      <a:alpha val="43137"/>
                    </a:srgbClr>
                  </a:outerShdw>
                </a:effectLst>
              </a:rPr>
              <a:t>Integration new FMC rules into our public administration system – An overview</a:t>
            </a:r>
            <a:endParaRPr lang="en-US" sz="2000" dirty="0">
              <a:solidFill>
                <a:srgbClr val="0070C0"/>
              </a:solidFill>
              <a:effectLst>
                <a:outerShdw blurRad="38100" dist="38100" dir="2700000" algn="tl">
                  <a:srgbClr val="000000">
                    <a:alpha val="43137"/>
                  </a:srgbClr>
                </a:outerShdw>
              </a:effectLst>
            </a:endParaRPr>
          </a:p>
        </p:txBody>
      </p:sp>
      <p:sp>
        <p:nvSpPr>
          <p:cNvPr id="92" name="Rectangle 91"/>
          <p:cNvSpPr/>
          <p:nvPr/>
        </p:nvSpPr>
        <p:spPr>
          <a:xfrm>
            <a:off x="4076700" y="1496568"/>
            <a:ext cx="1257343" cy="566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70C0"/>
                </a:solidFill>
                <a:latin typeface="Sylfaen" panose="010A0502050306030303" pitchFamily="18" charset="0"/>
              </a:rPr>
              <a:t>Minister</a:t>
            </a:r>
            <a:endParaRPr lang="en-US" dirty="0">
              <a:solidFill>
                <a:srgbClr val="0070C0"/>
              </a:solidFill>
              <a:latin typeface="Sylfaen" panose="010A0502050306030303" pitchFamily="18" charset="0"/>
            </a:endParaRPr>
          </a:p>
        </p:txBody>
      </p:sp>
    </p:spTree>
    <p:extLst>
      <p:ext uri="{BB962C8B-B14F-4D97-AF65-F5344CB8AC3E}">
        <p14:creationId xmlns:p14="http://schemas.microsoft.com/office/powerpoint/2010/main" val="2740822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219200"/>
          </a:xfrm>
        </p:spPr>
        <p:txBody>
          <a:bodyPr/>
          <a:lstStyle/>
          <a:p>
            <a:r>
              <a:rPr lang="en-US" sz="2400" b="1" dirty="0" smtClean="0">
                <a:solidFill>
                  <a:srgbClr val="0070C0"/>
                </a:solidFill>
                <a:effectLst>
                  <a:outerShdw blurRad="38100" dist="38100" dir="2700000" algn="tl">
                    <a:srgbClr val="000000">
                      <a:alpha val="43137"/>
                    </a:srgbClr>
                  </a:outerShdw>
                </a:effectLst>
                <a:latin typeface="Sylfaen" panose="010A0502050306030303" pitchFamily="18" charset="0"/>
              </a:rPr>
              <a:t>What internal auditors can do (and add values) when there aren’t clear articulated business objectives, priorities and strategies </a:t>
            </a:r>
            <a:endParaRPr lang="en-US" sz="2400" dirty="0">
              <a:solidFill>
                <a:srgbClr val="0070C0"/>
              </a:solidFill>
              <a:effectLst>
                <a:outerShdw blurRad="38100" dist="38100" dir="2700000" algn="tl">
                  <a:srgbClr val="000000">
                    <a:alpha val="43137"/>
                  </a:srgbClr>
                </a:outerShdw>
              </a:effectLst>
              <a:latin typeface="Sylfaen" panose="010A0502050306030303" pitchFamily="18" charset="0"/>
            </a:endParaRPr>
          </a:p>
        </p:txBody>
      </p:sp>
      <p:sp>
        <p:nvSpPr>
          <p:cNvPr id="3" name="Content Placeholder 2"/>
          <p:cNvSpPr>
            <a:spLocks noGrp="1"/>
          </p:cNvSpPr>
          <p:nvPr>
            <p:ph idx="1"/>
          </p:nvPr>
        </p:nvSpPr>
        <p:spPr>
          <a:xfrm>
            <a:off x="762000" y="2209800"/>
            <a:ext cx="7848600" cy="2895600"/>
          </a:xfrm>
        </p:spPr>
        <p:txBody>
          <a:bodyPr>
            <a:normAutofit/>
          </a:bodyPr>
          <a:lstStyle/>
          <a:p>
            <a:pPr>
              <a:spcBef>
                <a:spcPts val="0"/>
              </a:spcBef>
              <a:spcAft>
                <a:spcPts val="1100"/>
              </a:spcAft>
            </a:pPr>
            <a:r>
              <a:rPr lang="en-US" sz="2000" dirty="0" smtClean="0">
                <a:latin typeface="Sylfaen" panose="010A0502050306030303" pitchFamily="18" charset="0"/>
              </a:rPr>
              <a:t>Help managers to </a:t>
            </a:r>
            <a:r>
              <a:rPr lang="en-US" sz="2000" dirty="0" smtClean="0">
                <a:latin typeface="Sylfaen" panose="010A0502050306030303" pitchFamily="18" charset="0"/>
              </a:rPr>
              <a:t>set some </a:t>
            </a:r>
            <a:r>
              <a:rPr lang="en-US" sz="2000" dirty="0" smtClean="0">
                <a:latin typeface="Sylfaen" panose="010A0502050306030303" pitchFamily="18" charset="0"/>
              </a:rPr>
              <a:t>suitable one;</a:t>
            </a:r>
          </a:p>
          <a:p>
            <a:pPr>
              <a:spcBef>
                <a:spcPts val="0"/>
              </a:spcBef>
              <a:spcAft>
                <a:spcPts val="1100"/>
              </a:spcAft>
            </a:pPr>
            <a:r>
              <a:rPr lang="en-US" sz="2000" dirty="0" smtClean="0">
                <a:latin typeface="Sylfaen" panose="010A0502050306030303" pitchFamily="18" charset="0"/>
              </a:rPr>
              <a:t>Consider the using internal control objectives categorized into thee main groups (Compliance, reporting, process efficiency and effectiveness); </a:t>
            </a:r>
          </a:p>
          <a:p>
            <a:pPr>
              <a:spcBef>
                <a:spcPts val="0"/>
              </a:spcBef>
              <a:spcAft>
                <a:spcPts val="1100"/>
              </a:spcAft>
            </a:pPr>
            <a:r>
              <a:rPr lang="en-US" sz="2000" dirty="0" smtClean="0">
                <a:latin typeface="Sylfaen" panose="010A0502050306030303" pitchFamily="18" charset="0"/>
              </a:rPr>
              <a:t>seek </a:t>
            </a:r>
            <a:r>
              <a:rPr lang="en-US" sz="2000" dirty="0" smtClean="0">
                <a:latin typeface="Sylfaen" panose="010A0502050306030303" pitchFamily="18" charset="0"/>
              </a:rPr>
              <a:t>another alternatives.</a:t>
            </a:r>
          </a:p>
          <a:p>
            <a:pPr marL="0" indent="0">
              <a:spcBef>
                <a:spcPts val="0"/>
              </a:spcBef>
              <a:buNone/>
            </a:pPr>
            <a:endParaRPr lang="ka-GE" sz="2000" dirty="0" smtClean="0">
              <a:latin typeface="Sylfaen" panose="010A0502050306030303" pitchFamily="18" charset="0"/>
            </a:endParaRPr>
          </a:p>
        </p:txBody>
      </p:sp>
    </p:spTree>
    <p:extLst>
      <p:ext uri="{BB962C8B-B14F-4D97-AF65-F5344CB8AC3E}">
        <p14:creationId xmlns:p14="http://schemas.microsoft.com/office/powerpoint/2010/main" val="401110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457200"/>
            <a:ext cx="7924800" cy="4419600"/>
          </a:xfrm>
        </p:spPr>
        <p:txBody>
          <a:bodyPr>
            <a:normAutofit/>
          </a:bodyPr>
          <a:lstStyle/>
          <a:p>
            <a:pPr marL="0" lvl="0" indent="0">
              <a:spcAft>
                <a:spcPts val="900"/>
              </a:spcAft>
              <a:buNone/>
            </a:pPr>
            <a:endParaRPr lang="ka-GE" sz="2200" dirty="0" smtClean="0"/>
          </a:p>
          <a:p>
            <a:pPr marL="0" indent="0">
              <a:spcAft>
                <a:spcPts val="900"/>
              </a:spcAft>
              <a:buNone/>
            </a:pPr>
            <a:endParaRPr lang="en-US" sz="2200" dirty="0">
              <a:solidFill>
                <a:srgbClr val="0070C0"/>
              </a:solidFill>
            </a:endParaRPr>
          </a:p>
        </p:txBody>
      </p:sp>
      <p:pic>
        <p:nvPicPr>
          <p:cNvPr id="1032" name="Picture 8" descr="R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884" y="1185672"/>
            <a:ext cx="7723022" cy="30670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133600" y="4800600"/>
            <a:ext cx="4800600" cy="461665"/>
          </a:xfrm>
          <a:prstGeom prst="rect">
            <a:avLst/>
          </a:prstGeom>
          <a:noFill/>
        </p:spPr>
        <p:txBody>
          <a:bodyPr wrap="square" rtlCol="0">
            <a:spAutoFit/>
          </a:bodyPr>
          <a:lstStyle/>
          <a:p>
            <a:pPr algn="ctr"/>
            <a:r>
              <a:rPr lang="ka-GE" sz="2400" b="1" spc="70" dirty="0" smtClean="0">
                <a:solidFill>
                  <a:srgbClr val="0070C0"/>
                </a:solidFill>
                <a:effectLst>
                  <a:outerShdw blurRad="38100" dist="38100" dir="2700000" algn="tl">
                    <a:srgbClr val="000000">
                      <a:alpha val="43137"/>
                    </a:srgbClr>
                  </a:outerShdw>
                </a:effectLst>
              </a:rPr>
              <a:t>მადლობთ ყურადღებისათვის</a:t>
            </a:r>
            <a:endParaRPr lang="en-US" sz="2400" b="1" spc="70"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1725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6781800" cy="685800"/>
          </a:xfrm>
        </p:spPr>
        <p:txBody>
          <a:bodyPr/>
          <a:lstStyle/>
          <a:p>
            <a:r>
              <a:rPr lang="en-US" sz="2600" b="1" dirty="0" smtClean="0">
                <a:solidFill>
                  <a:srgbClr val="0070C0"/>
                </a:solidFill>
                <a:effectLst>
                  <a:outerShdw blurRad="38100" dist="38100" dir="2700000" algn="tl">
                    <a:srgbClr val="000000">
                      <a:alpha val="43137"/>
                    </a:srgbClr>
                  </a:outerShdw>
                </a:effectLst>
                <a:latin typeface="AAAcademiury" panose="020B7200000000000000" pitchFamily="34" charset="0"/>
              </a:rPr>
              <a:t>Main topics we will cover </a:t>
            </a:r>
            <a:endParaRPr lang="en-US" sz="2600" dirty="0">
              <a:solidFill>
                <a:srgbClr val="0070C0"/>
              </a:solidFill>
              <a:effectLst>
                <a:outerShdw blurRad="38100" dist="38100" dir="2700000" algn="tl">
                  <a:srgbClr val="000000">
                    <a:alpha val="43137"/>
                  </a:srgbClr>
                </a:outerShdw>
              </a:effectLst>
              <a:latin typeface="AAAcademiury" panose="020B7200000000000000" pitchFamily="34" charset="0"/>
            </a:endParaRPr>
          </a:p>
        </p:txBody>
      </p:sp>
      <p:sp>
        <p:nvSpPr>
          <p:cNvPr id="3" name="Content Placeholder 2"/>
          <p:cNvSpPr>
            <a:spLocks noGrp="1"/>
          </p:cNvSpPr>
          <p:nvPr>
            <p:ph idx="1"/>
          </p:nvPr>
        </p:nvSpPr>
        <p:spPr>
          <a:xfrm>
            <a:off x="762000" y="1295400"/>
            <a:ext cx="8001000" cy="4191000"/>
          </a:xfrm>
        </p:spPr>
        <p:txBody>
          <a:bodyPr>
            <a:normAutofit/>
          </a:bodyPr>
          <a:lstStyle/>
          <a:p>
            <a:pPr lvl="0">
              <a:spcAft>
                <a:spcPts val="800"/>
              </a:spcAft>
            </a:pPr>
            <a:r>
              <a:rPr lang="en-US" dirty="0" smtClean="0">
                <a:latin typeface="Sylfaen" panose="010A0502050306030303" pitchFamily="18" charset="0"/>
              </a:rPr>
              <a:t>Internal Control System – </a:t>
            </a:r>
            <a:r>
              <a:rPr lang="en-US" dirty="0" smtClean="0">
                <a:latin typeface="Sylfaen" panose="010A0502050306030303" pitchFamily="18" charset="0"/>
              </a:rPr>
              <a:t>A</a:t>
            </a:r>
            <a:r>
              <a:rPr lang="ka-GE" dirty="0" smtClean="0">
                <a:latin typeface="Sylfaen" panose="010A0502050306030303" pitchFamily="18" charset="0"/>
              </a:rPr>
              <a:t> </a:t>
            </a:r>
            <a:r>
              <a:rPr lang="en-US" dirty="0" smtClean="0">
                <a:latin typeface="Sylfaen" panose="010A0502050306030303" pitchFamily="18" charset="0"/>
              </a:rPr>
              <a:t>process, measure or outcome</a:t>
            </a:r>
            <a:r>
              <a:rPr lang="en-US" dirty="0" smtClean="0">
                <a:latin typeface="Sylfaen" panose="010A0502050306030303" pitchFamily="18" charset="0"/>
              </a:rPr>
              <a:t>;</a:t>
            </a:r>
            <a:endParaRPr lang="ka-GE" dirty="0" smtClean="0">
              <a:latin typeface="Sylfaen" panose="010A0502050306030303" pitchFamily="18" charset="0"/>
            </a:endParaRPr>
          </a:p>
          <a:p>
            <a:pPr lvl="0">
              <a:spcAft>
                <a:spcPts val="800"/>
              </a:spcAft>
            </a:pPr>
            <a:r>
              <a:rPr lang="en-US" b="1" dirty="0" smtClean="0">
                <a:solidFill>
                  <a:schemeClr val="accent1">
                    <a:lumMod val="75000"/>
                  </a:schemeClr>
                </a:solidFill>
                <a:latin typeface="Sylfaen" panose="010A0502050306030303" pitchFamily="18" charset="0"/>
              </a:rPr>
              <a:t>Implementing strategy for Financial </a:t>
            </a:r>
            <a:r>
              <a:rPr lang="en-US" b="1" dirty="0" smtClean="0">
                <a:solidFill>
                  <a:schemeClr val="accent1">
                    <a:lumMod val="75000"/>
                  </a:schemeClr>
                </a:solidFill>
                <a:latin typeface="Sylfaen" panose="010A0502050306030303" pitchFamily="18" charset="0"/>
              </a:rPr>
              <a:t>Management and Control </a:t>
            </a:r>
            <a:r>
              <a:rPr lang="en-US" b="1" dirty="0" smtClean="0">
                <a:solidFill>
                  <a:schemeClr val="accent1">
                    <a:lumMod val="75000"/>
                  </a:schemeClr>
                </a:solidFill>
                <a:latin typeface="Sylfaen" panose="010A0502050306030303" pitchFamily="18" charset="0"/>
              </a:rPr>
              <a:t>System </a:t>
            </a:r>
            <a:r>
              <a:rPr lang="en-US" b="1" dirty="0">
                <a:solidFill>
                  <a:schemeClr val="accent1">
                    <a:lumMod val="75000"/>
                  </a:schemeClr>
                </a:solidFill>
                <a:latin typeface="Sylfaen" panose="010A0502050306030303" pitchFamily="18" charset="0"/>
              </a:rPr>
              <a:t>in Georgia™ </a:t>
            </a:r>
            <a:r>
              <a:rPr lang="en-US" b="1" dirty="0" smtClean="0">
                <a:solidFill>
                  <a:schemeClr val="accent1">
                    <a:lumMod val="75000"/>
                  </a:schemeClr>
                </a:solidFill>
                <a:latin typeface="Sylfaen" panose="010A0502050306030303" pitchFamily="18" charset="0"/>
              </a:rPr>
              <a:t>- </a:t>
            </a:r>
            <a:r>
              <a:rPr lang="en-US" dirty="0" smtClean="0">
                <a:latin typeface="Sylfaen" panose="010A0502050306030303" pitchFamily="18" charset="0"/>
              </a:rPr>
              <a:t>Managerial </a:t>
            </a:r>
            <a:r>
              <a:rPr lang="en-US" dirty="0" smtClean="0">
                <a:latin typeface="Sylfaen" panose="010A0502050306030303" pitchFamily="18" charset="0"/>
              </a:rPr>
              <a:t>a</a:t>
            </a:r>
            <a:r>
              <a:rPr lang="en-US" dirty="0" smtClean="0">
                <a:latin typeface="Sylfaen" panose="010A0502050306030303" pitchFamily="18" charset="0"/>
              </a:rPr>
              <a:t>ccountability, the </a:t>
            </a:r>
            <a:r>
              <a:rPr lang="en-US" dirty="0" smtClean="0">
                <a:latin typeface="Sylfaen" panose="010A0502050306030303" pitchFamily="18" charset="0"/>
              </a:rPr>
              <a:t>first </a:t>
            </a:r>
            <a:r>
              <a:rPr lang="en-US" dirty="0" smtClean="0">
                <a:latin typeface="Sylfaen" panose="010A0502050306030303" pitchFamily="18" charset="0"/>
              </a:rPr>
              <a:t>cornerstone </a:t>
            </a:r>
            <a:r>
              <a:rPr lang="en-US" dirty="0">
                <a:latin typeface="Sylfaen" panose="010A0502050306030303" pitchFamily="18" charset="0"/>
              </a:rPr>
              <a:t>of </a:t>
            </a:r>
            <a:r>
              <a:rPr lang="en-US" dirty="0" smtClean="0">
                <a:latin typeface="Sylfaen" panose="010A0502050306030303" pitchFamily="18" charset="0"/>
              </a:rPr>
              <a:t>ICS in Georgian current </a:t>
            </a:r>
            <a:r>
              <a:rPr lang="en-US" dirty="0">
                <a:latin typeface="Sylfaen" panose="010A0502050306030303" pitchFamily="18" charset="0"/>
              </a:rPr>
              <a:t>administrative </a:t>
            </a:r>
            <a:r>
              <a:rPr lang="en-US" dirty="0" smtClean="0">
                <a:latin typeface="Sylfaen" panose="010A0502050306030303" pitchFamily="18" charset="0"/>
              </a:rPr>
              <a:t>practice;</a:t>
            </a:r>
            <a:endParaRPr lang="en-US" dirty="0">
              <a:latin typeface="Sylfaen" panose="010A0502050306030303" pitchFamily="18" charset="0"/>
            </a:endParaRPr>
          </a:p>
          <a:p>
            <a:pPr>
              <a:spcAft>
                <a:spcPts val="800"/>
              </a:spcAft>
            </a:pPr>
            <a:r>
              <a:rPr lang="en-US" dirty="0" smtClean="0">
                <a:latin typeface="Sylfaen" panose="010A0502050306030303" pitchFamily="18" charset="0"/>
              </a:rPr>
              <a:t>How ICS saves disoriented managers and </a:t>
            </a:r>
            <a:r>
              <a:rPr lang="en-US" dirty="0" smtClean="0">
                <a:latin typeface="Sylfaen" panose="010A0502050306030303" pitchFamily="18" charset="0"/>
              </a:rPr>
              <a:t>auditors;</a:t>
            </a:r>
          </a:p>
          <a:p>
            <a:pPr>
              <a:spcAft>
                <a:spcPts val="800"/>
              </a:spcAft>
            </a:pPr>
            <a:r>
              <a:rPr lang="en-US" dirty="0" smtClean="0">
                <a:latin typeface="Sylfaen" panose="010A0502050306030303" pitchFamily="18" charset="0"/>
              </a:rPr>
              <a:t>Main </a:t>
            </a:r>
            <a:r>
              <a:rPr lang="en-US" dirty="0">
                <a:latin typeface="Sylfaen" panose="010A0502050306030303" pitchFamily="18" charset="0"/>
              </a:rPr>
              <a:t>challenges we </a:t>
            </a:r>
            <a:r>
              <a:rPr lang="en-US" dirty="0" smtClean="0">
                <a:latin typeface="Sylfaen" panose="010A0502050306030303" pitchFamily="18" charset="0"/>
              </a:rPr>
              <a:t>face.</a:t>
            </a:r>
            <a:endParaRPr lang="ka-GE" dirty="0">
              <a:latin typeface="Sylfaen" panose="010A0502050306030303" pitchFamily="18" charset="0"/>
            </a:endParaRPr>
          </a:p>
          <a:p>
            <a:pPr lvl="0">
              <a:spcAft>
                <a:spcPts val="800"/>
              </a:spcAft>
            </a:pPr>
            <a:endParaRPr lang="en-US" dirty="0" smtClean="0">
              <a:latin typeface="Sylfaen" panose="010A0502050306030303" pitchFamily="18" charset="0"/>
            </a:endParaRPr>
          </a:p>
        </p:txBody>
      </p:sp>
    </p:spTree>
    <p:extLst>
      <p:ext uri="{BB962C8B-B14F-4D97-AF65-F5344CB8AC3E}">
        <p14:creationId xmlns:p14="http://schemas.microsoft.com/office/powerpoint/2010/main" val="21882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533400"/>
          </a:xfrm>
        </p:spPr>
        <p:txBody>
          <a:bodyPr/>
          <a:lstStyle/>
          <a:p>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Internal control – </a:t>
            </a:r>
            <a:r>
              <a:rPr lang="en-US" sz="2400" b="1" dirty="0">
                <a:solidFill>
                  <a:srgbClr val="0070C0"/>
                </a:solidFill>
                <a:effectLst>
                  <a:outerShdw blurRad="38100" dist="38100" dir="2700000" algn="tl">
                    <a:srgbClr val="000000">
                      <a:alpha val="43137"/>
                    </a:srgbClr>
                  </a:outerShdw>
                </a:effectLst>
                <a:latin typeface="AAAcademiury" panose="020B7200000000000000" pitchFamily="34" charset="0"/>
              </a:rPr>
              <a:t>multiple </a:t>
            </a:r>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meanings</a:t>
            </a:r>
            <a:endParaRPr lang="en-US" sz="2400" dirty="0">
              <a:solidFill>
                <a:srgbClr val="0070C0"/>
              </a:solidFill>
              <a:effectLst>
                <a:outerShdw blurRad="38100" dist="38100" dir="2700000" algn="tl">
                  <a:srgbClr val="000000">
                    <a:alpha val="43137"/>
                  </a:srgbClr>
                </a:outerShdw>
              </a:effectLst>
              <a:latin typeface="AAAcademiury" panose="020B7200000000000000" pitchFamily="34" charset="0"/>
            </a:endParaRPr>
          </a:p>
        </p:txBody>
      </p:sp>
      <p:sp>
        <p:nvSpPr>
          <p:cNvPr id="3" name="Content Placeholder 2"/>
          <p:cNvSpPr>
            <a:spLocks noGrp="1"/>
          </p:cNvSpPr>
          <p:nvPr>
            <p:ph idx="1"/>
          </p:nvPr>
        </p:nvSpPr>
        <p:spPr>
          <a:xfrm>
            <a:off x="762000" y="1111910"/>
            <a:ext cx="7848600" cy="5060290"/>
          </a:xfrm>
        </p:spPr>
        <p:txBody>
          <a:bodyPr>
            <a:normAutofit/>
          </a:bodyPr>
          <a:lstStyle/>
          <a:p>
            <a:pPr>
              <a:spcBef>
                <a:spcPts val="0"/>
              </a:spcBef>
              <a:spcAft>
                <a:spcPts val="900"/>
              </a:spcAft>
            </a:pPr>
            <a:r>
              <a:rPr lang="en-US" b="1" dirty="0" smtClean="0">
                <a:solidFill>
                  <a:srgbClr val="0070C0"/>
                </a:solidFill>
                <a:effectLst>
                  <a:outerShdw blurRad="38100" dist="38100" dir="2700000" algn="tl">
                    <a:srgbClr val="000000">
                      <a:alpha val="43137"/>
                    </a:srgbClr>
                  </a:outerShdw>
                </a:effectLst>
                <a:latin typeface="Sylfaen" panose="010A0502050306030303" pitchFamily="18" charset="0"/>
              </a:rPr>
              <a:t>A system or process - </a:t>
            </a:r>
            <a:r>
              <a:rPr lang="en-US" dirty="0">
                <a:latin typeface="Sylfaen" panose="010A0502050306030303" pitchFamily="18" charset="0"/>
              </a:rPr>
              <a:t>the entirety of an organization’s internal control system, i.e., an organization’s internal control </a:t>
            </a:r>
            <a:r>
              <a:rPr lang="en-US" dirty="0" smtClean="0">
                <a:latin typeface="Sylfaen" panose="010A0502050306030303" pitchFamily="18" charset="0"/>
              </a:rPr>
              <a:t>system;</a:t>
            </a:r>
            <a:endParaRPr lang="en-US" dirty="0">
              <a:solidFill>
                <a:srgbClr val="0070C0"/>
              </a:solidFill>
              <a:effectLst>
                <a:outerShdw blurRad="38100" dist="38100" dir="2700000" algn="tl">
                  <a:srgbClr val="000000">
                    <a:alpha val="43137"/>
                  </a:srgbClr>
                </a:outerShdw>
              </a:effectLst>
              <a:latin typeface="Sylfaen" panose="010A0502050306030303" pitchFamily="18" charset="0"/>
            </a:endParaRPr>
          </a:p>
          <a:p>
            <a:pPr>
              <a:spcBef>
                <a:spcPts val="0"/>
              </a:spcBef>
              <a:spcAft>
                <a:spcPts val="900"/>
              </a:spcAft>
            </a:pPr>
            <a:r>
              <a:rPr lang="en-US" b="1" dirty="0">
                <a:solidFill>
                  <a:srgbClr val="0070C0"/>
                </a:solidFill>
                <a:effectLst>
                  <a:outerShdw blurRad="38100" dist="38100" dir="2700000" algn="tl">
                    <a:srgbClr val="000000">
                      <a:alpha val="43137"/>
                    </a:srgbClr>
                  </a:outerShdw>
                </a:effectLst>
                <a:latin typeface="Sylfaen" panose="010A0502050306030303" pitchFamily="18" charset="0"/>
              </a:rPr>
              <a:t>An activity or </a:t>
            </a:r>
            <a:r>
              <a:rPr lang="en-US" b="1" dirty="0" smtClean="0">
                <a:solidFill>
                  <a:srgbClr val="0070C0"/>
                </a:solidFill>
                <a:effectLst>
                  <a:outerShdw blurRad="38100" dist="38100" dir="2700000" algn="tl">
                    <a:srgbClr val="000000">
                      <a:alpha val="43137"/>
                    </a:srgbClr>
                  </a:outerShdw>
                </a:effectLst>
                <a:latin typeface="Sylfaen" panose="010A0502050306030303" pitchFamily="18" charset="0"/>
              </a:rPr>
              <a:t>measure - </a:t>
            </a:r>
            <a:r>
              <a:rPr lang="en-US" dirty="0">
                <a:latin typeface="Sylfaen" panose="010A0502050306030303" pitchFamily="18" charset="0"/>
              </a:rPr>
              <a:t>the actual measure to treat risks and to effectuate internal control, i.e., individual </a:t>
            </a:r>
            <a:r>
              <a:rPr lang="en-US" dirty="0" smtClean="0">
                <a:latin typeface="Sylfaen" panose="010A0502050306030303" pitchFamily="18" charset="0"/>
              </a:rPr>
              <a:t>controls;</a:t>
            </a:r>
          </a:p>
          <a:p>
            <a:pPr>
              <a:spcBef>
                <a:spcPts val="0"/>
              </a:spcBef>
              <a:spcAft>
                <a:spcPts val="900"/>
              </a:spcAft>
            </a:pPr>
            <a:r>
              <a:rPr lang="en-US" b="1" dirty="0">
                <a:solidFill>
                  <a:srgbClr val="0070C0"/>
                </a:solidFill>
                <a:effectLst>
                  <a:outerShdw blurRad="38100" dist="38100" dir="2700000" algn="tl">
                    <a:srgbClr val="000000">
                      <a:alpha val="43137"/>
                    </a:srgbClr>
                  </a:outerShdw>
                </a:effectLst>
                <a:latin typeface="Sylfaen" panose="010A0502050306030303" pitchFamily="18" charset="0"/>
              </a:rPr>
              <a:t>A state or </a:t>
            </a:r>
            <a:r>
              <a:rPr lang="en-US" b="1" dirty="0" smtClean="0">
                <a:solidFill>
                  <a:srgbClr val="0070C0"/>
                </a:solidFill>
                <a:effectLst>
                  <a:outerShdw blurRad="38100" dist="38100" dir="2700000" algn="tl">
                    <a:srgbClr val="000000">
                      <a:alpha val="43137"/>
                    </a:srgbClr>
                  </a:outerShdw>
                </a:effectLst>
                <a:latin typeface="Sylfaen" panose="010A0502050306030303" pitchFamily="18" charset="0"/>
              </a:rPr>
              <a:t>outcome - </a:t>
            </a:r>
            <a:r>
              <a:rPr lang="en-US" dirty="0" smtClean="0">
                <a:latin typeface="Sylfaen" panose="010A0502050306030303" pitchFamily="18" charset="0"/>
              </a:rPr>
              <a:t>an </a:t>
            </a:r>
            <a:r>
              <a:rPr lang="en-US" dirty="0">
                <a:latin typeface="Sylfaen" panose="010A0502050306030303" pitchFamily="18" charset="0"/>
              </a:rPr>
              <a:t>organization is “in control,” when it has achieved its internal control objectives.</a:t>
            </a:r>
            <a:endParaRPr lang="en-US" dirty="0" smtClean="0">
              <a:latin typeface="Sylfaen" panose="010A0502050306030303" pitchFamily="18" charset="0"/>
            </a:endParaRPr>
          </a:p>
          <a:p>
            <a:pPr>
              <a:spcBef>
                <a:spcPts val="0"/>
              </a:spcBef>
            </a:pPr>
            <a:endParaRPr lang="en-US" sz="2000" dirty="0" smtClean="0"/>
          </a:p>
          <a:p>
            <a:pPr>
              <a:spcBef>
                <a:spcPts val="0"/>
              </a:spcBef>
            </a:pPr>
            <a:endParaRPr lang="ka-GE" sz="2000" dirty="0" smtClean="0">
              <a:latin typeface="Sylfaen" panose="010A0502050306030303" pitchFamily="18" charset="0"/>
            </a:endParaRPr>
          </a:p>
        </p:txBody>
      </p:sp>
    </p:spTree>
    <p:extLst>
      <p:ext uri="{BB962C8B-B14F-4D97-AF65-F5344CB8AC3E}">
        <p14:creationId xmlns:p14="http://schemas.microsoft.com/office/powerpoint/2010/main" val="252191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533400"/>
          </a:xfrm>
        </p:spPr>
        <p:txBody>
          <a:bodyPr/>
          <a:lstStyle/>
          <a:p>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Internal control – </a:t>
            </a:r>
            <a:r>
              <a:rPr lang="en-US" sz="2400" b="1" dirty="0">
                <a:solidFill>
                  <a:srgbClr val="0070C0"/>
                </a:solidFill>
                <a:effectLst>
                  <a:outerShdw blurRad="38100" dist="38100" dir="2700000" algn="tl">
                    <a:srgbClr val="000000">
                      <a:alpha val="43137"/>
                    </a:srgbClr>
                  </a:outerShdw>
                </a:effectLst>
                <a:latin typeface="AAAcademiury" panose="020B7200000000000000" pitchFamily="34" charset="0"/>
              </a:rPr>
              <a:t>a system or process </a:t>
            </a:r>
          </a:p>
        </p:txBody>
      </p:sp>
      <p:sp>
        <p:nvSpPr>
          <p:cNvPr id="3" name="Content Placeholder 2"/>
          <p:cNvSpPr>
            <a:spLocks noGrp="1"/>
          </p:cNvSpPr>
          <p:nvPr>
            <p:ph idx="1"/>
          </p:nvPr>
        </p:nvSpPr>
        <p:spPr>
          <a:xfrm>
            <a:off x="533400" y="1111910"/>
            <a:ext cx="8305800" cy="5060290"/>
          </a:xfrm>
        </p:spPr>
        <p:txBody>
          <a:bodyPr>
            <a:normAutofit lnSpcReduction="10000"/>
          </a:bodyPr>
          <a:lstStyle/>
          <a:p>
            <a:pPr marL="0" indent="0">
              <a:spcBef>
                <a:spcPts val="0"/>
              </a:spcBef>
              <a:spcAft>
                <a:spcPts val="900"/>
              </a:spcAft>
              <a:buNone/>
            </a:pPr>
            <a:r>
              <a:rPr lang="en-US" sz="2000" dirty="0" smtClean="0"/>
              <a:t>   </a:t>
            </a:r>
            <a:r>
              <a:rPr lang="en-US" sz="2000" dirty="0" smtClean="0"/>
              <a:t>   </a:t>
            </a:r>
            <a:r>
              <a:rPr lang="en-US" sz="2000" dirty="0" smtClean="0">
                <a:latin typeface="Sylfaen" panose="010A0502050306030303" pitchFamily="18" charset="0"/>
              </a:rPr>
              <a:t>Internal </a:t>
            </a:r>
            <a:r>
              <a:rPr lang="en-US" sz="2000" dirty="0">
                <a:latin typeface="Sylfaen" panose="010A0502050306030303" pitchFamily="18" charset="0"/>
              </a:rPr>
              <a:t>control is an integrated part of an organization’s governance system and risk management, which is understood, effected, and actively monitored by the organization’s governing body, management, and other personnel, to take advantage of opportunities and to counter the threats, in line with risk management strategy and policies on internal control set by the governing body to achieve </a:t>
            </a:r>
            <a:r>
              <a:rPr lang="en-US" sz="2000" dirty="0">
                <a:solidFill>
                  <a:srgbClr val="0070C0"/>
                </a:solidFill>
                <a:latin typeface="Sylfaen" panose="010A0502050306030303" pitchFamily="18" charset="0"/>
              </a:rPr>
              <a:t>an organization’s objectives through</a:t>
            </a:r>
            <a:r>
              <a:rPr lang="en-US" sz="2000" dirty="0">
                <a:latin typeface="Sylfaen" panose="010A0502050306030303" pitchFamily="18" charset="0"/>
              </a:rPr>
              <a:t>, among other things: </a:t>
            </a:r>
            <a:endParaRPr lang="en-US" sz="2000" dirty="0" smtClean="0">
              <a:latin typeface="Sylfaen" panose="010A0502050306030303" pitchFamily="18" charset="0"/>
            </a:endParaRPr>
          </a:p>
          <a:p>
            <a:pPr marL="344488" indent="-176213">
              <a:spcBef>
                <a:spcPts val="0"/>
              </a:spcBef>
              <a:spcAft>
                <a:spcPts val="900"/>
              </a:spcAft>
            </a:pPr>
            <a:r>
              <a:rPr lang="en-US" sz="1700" dirty="0" smtClean="0">
                <a:latin typeface="Sylfaen" panose="010A0502050306030303" pitchFamily="18" charset="0"/>
              </a:rPr>
              <a:t>executing </a:t>
            </a:r>
            <a:r>
              <a:rPr lang="en-US" sz="1700" dirty="0">
                <a:latin typeface="Sylfaen" panose="010A0502050306030303" pitchFamily="18" charset="0"/>
              </a:rPr>
              <a:t>effective and efficient strategic and operational processes; </a:t>
            </a:r>
            <a:endParaRPr lang="en-US" sz="1700" dirty="0" smtClean="0">
              <a:latin typeface="Sylfaen" panose="010A0502050306030303" pitchFamily="18" charset="0"/>
            </a:endParaRPr>
          </a:p>
          <a:p>
            <a:pPr marL="344488" indent="-176213">
              <a:spcBef>
                <a:spcPts val="0"/>
              </a:spcBef>
              <a:spcAft>
                <a:spcPts val="900"/>
              </a:spcAft>
            </a:pPr>
            <a:r>
              <a:rPr lang="en-US" sz="1700" dirty="0" smtClean="0">
                <a:latin typeface="Sylfaen" panose="010A0502050306030303" pitchFamily="18" charset="0"/>
              </a:rPr>
              <a:t>providing </a:t>
            </a:r>
            <a:r>
              <a:rPr lang="en-US" sz="1700" dirty="0">
                <a:latin typeface="Sylfaen" panose="010A0502050306030303" pitchFamily="18" charset="0"/>
              </a:rPr>
              <a:t>useful information to internal and external users for timely and informed decision making; </a:t>
            </a:r>
            <a:endParaRPr lang="en-US" sz="1700" dirty="0" smtClean="0">
              <a:latin typeface="Sylfaen" panose="010A0502050306030303" pitchFamily="18" charset="0"/>
            </a:endParaRPr>
          </a:p>
          <a:p>
            <a:pPr marL="344488" indent="-176213">
              <a:spcBef>
                <a:spcPts val="0"/>
              </a:spcBef>
              <a:spcAft>
                <a:spcPts val="900"/>
              </a:spcAft>
            </a:pPr>
            <a:r>
              <a:rPr lang="en-US" sz="1700" dirty="0" smtClean="0">
                <a:latin typeface="Sylfaen" panose="010A0502050306030303" pitchFamily="18" charset="0"/>
              </a:rPr>
              <a:t>ensuring </a:t>
            </a:r>
            <a:r>
              <a:rPr lang="en-US" sz="1700" dirty="0">
                <a:latin typeface="Sylfaen" panose="010A0502050306030303" pitchFamily="18" charset="0"/>
              </a:rPr>
              <a:t>conformance with applicable laws and regulations, as well as with the organization’s own policies, procedures, and guidelines; </a:t>
            </a:r>
            <a:endParaRPr lang="en-US" sz="1700" dirty="0" smtClean="0">
              <a:latin typeface="Sylfaen" panose="010A0502050306030303" pitchFamily="18" charset="0"/>
            </a:endParaRPr>
          </a:p>
          <a:p>
            <a:pPr marL="344488" indent="-176213">
              <a:spcBef>
                <a:spcPts val="0"/>
              </a:spcBef>
              <a:spcAft>
                <a:spcPts val="900"/>
              </a:spcAft>
            </a:pPr>
            <a:r>
              <a:rPr lang="en-US" sz="1700" dirty="0" smtClean="0">
                <a:latin typeface="Sylfaen" panose="010A0502050306030303" pitchFamily="18" charset="0"/>
              </a:rPr>
              <a:t>safeguarding </a:t>
            </a:r>
            <a:r>
              <a:rPr lang="en-US" sz="1700" dirty="0">
                <a:latin typeface="Sylfaen" panose="010A0502050306030303" pitchFamily="18" charset="0"/>
              </a:rPr>
              <a:t>the organization’s resources against loss, fraud, misuse, and damage; and </a:t>
            </a:r>
            <a:endParaRPr lang="en-US" sz="1700" dirty="0" smtClean="0">
              <a:latin typeface="Sylfaen" panose="010A0502050306030303" pitchFamily="18" charset="0"/>
            </a:endParaRPr>
          </a:p>
          <a:p>
            <a:pPr marL="344488" indent="-176213">
              <a:spcBef>
                <a:spcPts val="0"/>
              </a:spcBef>
              <a:spcAft>
                <a:spcPts val="1800"/>
              </a:spcAft>
            </a:pPr>
            <a:r>
              <a:rPr lang="en-US" sz="1700" dirty="0" smtClean="0">
                <a:latin typeface="Sylfaen" panose="010A0502050306030303" pitchFamily="18" charset="0"/>
              </a:rPr>
              <a:t>safeguarding </a:t>
            </a:r>
            <a:r>
              <a:rPr lang="en-US" sz="1700" dirty="0">
                <a:latin typeface="Sylfaen" panose="010A0502050306030303" pitchFamily="18" charset="0"/>
              </a:rPr>
              <a:t>the availability, confidentiality, and integrity of the organization’s information systems, including IT</a:t>
            </a:r>
            <a:r>
              <a:rPr lang="en-US" sz="1700" dirty="0" smtClean="0">
                <a:latin typeface="Sylfaen" panose="010A0502050306030303" pitchFamily="18" charset="0"/>
              </a:rPr>
              <a:t>.</a:t>
            </a:r>
          </a:p>
          <a:p>
            <a:pPr marL="0" indent="0">
              <a:spcBef>
                <a:spcPts val="0"/>
              </a:spcBef>
              <a:spcAft>
                <a:spcPts val="900"/>
              </a:spcAft>
              <a:buNone/>
            </a:pPr>
            <a:r>
              <a:rPr lang="en-US" sz="1100" dirty="0" smtClean="0">
                <a:solidFill>
                  <a:srgbClr val="0070C0"/>
                </a:solidFill>
                <a:latin typeface="Arial" panose="020B0604020202020204" pitchFamily="34" charset="0"/>
                <a:cs typeface="Arial" panose="020B0604020202020204" pitchFamily="34" charset="0"/>
              </a:rPr>
              <a:t>Source: </a:t>
            </a:r>
            <a:r>
              <a:rPr lang="en-US" sz="1000" i="1" dirty="0" smtClean="0">
                <a:solidFill>
                  <a:srgbClr val="0070C0"/>
                </a:solidFill>
                <a:latin typeface="Arial" panose="020B0604020202020204" pitchFamily="34" charset="0"/>
                <a:cs typeface="Arial" panose="020B0604020202020204" pitchFamily="34" charset="0"/>
              </a:rPr>
              <a:t>Global </a:t>
            </a:r>
            <a:r>
              <a:rPr lang="en-US" sz="1000" i="1" dirty="0">
                <a:solidFill>
                  <a:srgbClr val="0070C0"/>
                </a:solidFill>
                <a:latin typeface="Arial" panose="020B0604020202020204" pitchFamily="34" charset="0"/>
                <a:cs typeface="Arial" panose="020B0604020202020204" pitchFamily="34" charset="0"/>
              </a:rPr>
              <a:t>Survey on Risk Management and Internal </a:t>
            </a:r>
            <a:r>
              <a:rPr lang="en-US" sz="1000" i="1" dirty="0" smtClean="0">
                <a:solidFill>
                  <a:srgbClr val="0070C0"/>
                </a:solidFill>
                <a:latin typeface="Arial" panose="020B0604020202020204" pitchFamily="34" charset="0"/>
                <a:cs typeface="Arial" panose="020B0604020202020204" pitchFamily="34" charset="0"/>
              </a:rPr>
              <a:t>Control, </a:t>
            </a:r>
            <a:r>
              <a:rPr lang="en-US" sz="1000" i="1" dirty="0" smtClean="0">
                <a:solidFill>
                  <a:srgbClr val="0070C0"/>
                </a:solidFill>
                <a:latin typeface="Arial" panose="020B0604020202020204" pitchFamily="34" charset="0"/>
                <a:cs typeface="Arial" panose="020B0604020202020204" pitchFamily="34" charset="0"/>
              </a:rPr>
              <a:t>IFAC (2011</a:t>
            </a:r>
            <a:r>
              <a:rPr lang="en-US" sz="1000" i="1"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8632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533400"/>
          </a:xfrm>
        </p:spPr>
        <p:txBody>
          <a:bodyPr/>
          <a:lstStyle/>
          <a:p>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Internal control – </a:t>
            </a:r>
            <a:r>
              <a:rPr lang="en-US" sz="2400" b="1" dirty="0">
                <a:solidFill>
                  <a:srgbClr val="0070C0"/>
                </a:solidFill>
                <a:effectLst>
                  <a:outerShdw blurRad="38100" dist="38100" dir="2700000" algn="tl">
                    <a:srgbClr val="000000">
                      <a:alpha val="43137"/>
                    </a:srgbClr>
                  </a:outerShdw>
                </a:effectLst>
                <a:latin typeface="AAAcademiury" panose="020B7200000000000000" pitchFamily="34" charset="0"/>
              </a:rPr>
              <a:t>an activity or </a:t>
            </a:r>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measure</a:t>
            </a:r>
            <a:endParaRPr lang="en-US" sz="2400" b="1" dirty="0">
              <a:solidFill>
                <a:srgbClr val="0070C0"/>
              </a:solidFill>
              <a:effectLst>
                <a:outerShdw blurRad="38100" dist="38100" dir="2700000" algn="tl">
                  <a:srgbClr val="000000">
                    <a:alpha val="43137"/>
                  </a:srgbClr>
                </a:outerShdw>
              </a:effectLst>
              <a:latin typeface="AAAcademiury" panose="020B7200000000000000" pitchFamily="34" charset="0"/>
            </a:endParaRPr>
          </a:p>
        </p:txBody>
      </p:sp>
      <p:sp>
        <p:nvSpPr>
          <p:cNvPr id="3" name="Content Placeholder 2"/>
          <p:cNvSpPr>
            <a:spLocks noGrp="1"/>
          </p:cNvSpPr>
          <p:nvPr>
            <p:ph idx="1"/>
          </p:nvPr>
        </p:nvSpPr>
        <p:spPr>
          <a:xfrm>
            <a:off x="533400" y="1111910"/>
            <a:ext cx="8077200" cy="4298290"/>
          </a:xfrm>
        </p:spPr>
        <p:txBody>
          <a:bodyPr>
            <a:normAutofit/>
          </a:bodyPr>
          <a:lstStyle/>
          <a:p>
            <a:pPr marL="0" indent="0">
              <a:spcBef>
                <a:spcPts val="0"/>
              </a:spcBef>
              <a:spcAft>
                <a:spcPts val="900"/>
              </a:spcAft>
              <a:buNone/>
            </a:pPr>
            <a:r>
              <a:rPr lang="en-US" sz="2000" dirty="0"/>
              <a:t> </a:t>
            </a:r>
            <a:r>
              <a:rPr lang="en-US" sz="2000" dirty="0" smtClean="0"/>
              <a:t> </a:t>
            </a:r>
            <a:r>
              <a:rPr lang="en-US" sz="2000" dirty="0" smtClean="0"/>
              <a:t>   </a:t>
            </a:r>
            <a:r>
              <a:rPr lang="en-US" sz="2000" dirty="0"/>
              <a:t> </a:t>
            </a:r>
            <a:r>
              <a:rPr lang="en-US" sz="2000" dirty="0" smtClean="0"/>
              <a:t>  </a:t>
            </a:r>
            <a:r>
              <a:rPr lang="en-US" sz="2000" dirty="0" smtClean="0"/>
              <a:t>Activities </a:t>
            </a:r>
            <a:r>
              <a:rPr lang="en-US" sz="2000" dirty="0"/>
              <a:t>performed to treat risks and effectuate internal control. </a:t>
            </a:r>
            <a:endParaRPr lang="en-US" sz="2000" dirty="0" smtClean="0"/>
          </a:p>
          <a:p>
            <a:pPr marL="0" indent="0">
              <a:spcBef>
                <a:spcPts val="0"/>
              </a:spcBef>
              <a:spcAft>
                <a:spcPts val="900"/>
              </a:spcAft>
              <a:buNone/>
            </a:pPr>
            <a:r>
              <a:rPr lang="en-US" sz="2000" dirty="0" smtClean="0"/>
              <a:t>Examples </a:t>
            </a:r>
            <a:r>
              <a:rPr lang="en-US" sz="2000" dirty="0"/>
              <a:t>of actual control activities include managerial controls, such as executing the </a:t>
            </a:r>
            <a:r>
              <a:rPr lang="ka-GE" sz="2000" dirty="0" smtClean="0"/>
              <a:t>„</a:t>
            </a:r>
            <a:r>
              <a:rPr lang="en-US" sz="2000" dirty="0" smtClean="0"/>
              <a:t>Plan-Do-Check-Act </a:t>
            </a:r>
            <a:r>
              <a:rPr lang="en-US" sz="2000" dirty="0"/>
              <a:t>Cycle</a:t>
            </a:r>
            <a:r>
              <a:rPr lang="en-US" sz="2000" dirty="0" smtClean="0"/>
              <a:t>,</a:t>
            </a:r>
            <a:r>
              <a:rPr lang="ka-GE" sz="2000" dirty="0" smtClean="0"/>
              <a:t>“</a:t>
            </a:r>
            <a:r>
              <a:rPr lang="en-US" sz="2000" dirty="0" smtClean="0"/>
              <a:t> </a:t>
            </a:r>
            <a:r>
              <a:rPr lang="en-US" sz="2000" dirty="0"/>
              <a:t>or transaction controls, such as verifications, reconciliations, authorizations, physical controls, and supervisory controls that oversee transaction </a:t>
            </a:r>
            <a:r>
              <a:rPr lang="en-US" sz="2000" dirty="0" smtClean="0"/>
              <a:t>controls</a:t>
            </a:r>
            <a:r>
              <a:rPr lang="ka-GE" sz="2000" dirty="0" smtClean="0"/>
              <a:t>.</a:t>
            </a:r>
            <a:r>
              <a:rPr lang="en-US" sz="2000" dirty="0" smtClean="0"/>
              <a:t> </a:t>
            </a:r>
            <a:endParaRPr lang="en-US" sz="2000" dirty="0" smtClean="0"/>
          </a:p>
          <a:p>
            <a:pPr marL="0" indent="0">
              <a:spcBef>
                <a:spcPts val="0"/>
              </a:spcBef>
              <a:spcAft>
                <a:spcPts val="900"/>
              </a:spcAft>
              <a:buNone/>
            </a:pPr>
            <a:endParaRPr lang="en-US" sz="2000" dirty="0" smtClean="0"/>
          </a:p>
          <a:p>
            <a:pPr marL="0" indent="0">
              <a:spcBef>
                <a:spcPts val="0"/>
              </a:spcBef>
              <a:spcAft>
                <a:spcPts val="900"/>
              </a:spcAft>
              <a:buNone/>
            </a:pPr>
            <a:r>
              <a:rPr lang="en-US" sz="1100" dirty="0" smtClean="0">
                <a:solidFill>
                  <a:srgbClr val="0070C0"/>
                </a:solidFill>
                <a:latin typeface="Arial" panose="020B0604020202020204" pitchFamily="34" charset="0"/>
                <a:cs typeface="Arial" panose="020B0604020202020204" pitchFamily="34" charset="0"/>
              </a:rPr>
              <a:t>Source: </a:t>
            </a:r>
            <a:r>
              <a:rPr lang="en-US" sz="1000" i="1" dirty="0" smtClean="0">
                <a:solidFill>
                  <a:srgbClr val="0070C0"/>
                </a:solidFill>
                <a:latin typeface="Arial" panose="020B0604020202020204" pitchFamily="34" charset="0"/>
                <a:cs typeface="Arial" panose="020B0604020202020204" pitchFamily="34" charset="0"/>
              </a:rPr>
              <a:t>Global </a:t>
            </a:r>
            <a:r>
              <a:rPr lang="en-US" sz="1000" i="1" dirty="0">
                <a:solidFill>
                  <a:srgbClr val="0070C0"/>
                </a:solidFill>
                <a:latin typeface="Arial" panose="020B0604020202020204" pitchFamily="34" charset="0"/>
                <a:cs typeface="Arial" panose="020B0604020202020204" pitchFamily="34" charset="0"/>
              </a:rPr>
              <a:t>Survey on Risk Management and Internal </a:t>
            </a:r>
            <a:r>
              <a:rPr lang="en-US" sz="1000" i="1" dirty="0" smtClean="0">
                <a:solidFill>
                  <a:srgbClr val="0070C0"/>
                </a:solidFill>
                <a:latin typeface="Arial" panose="020B0604020202020204" pitchFamily="34" charset="0"/>
                <a:cs typeface="Arial" panose="020B0604020202020204" pitchFamily="34" charset="0"/>
              </a:rPr>
              <a:t>Control, IFAC  </a:t>
            </a:r>
            <a:r>
              <a:rPr lang="en-US" sz="1000" i="1" dirty="0">
                <a:solidFill>
                  <a:srgbClr val="0070C0"/>
                </a:solidFill>
                <a:latin typeface="Arial" panose="020B0604020202020204" pitchFamily="34" charset="0"/>
                <a:cs typeface="Arial" panose="020B0604020202020204" pitchFamily="34" charset="0"/>
              </a:rPr>
              <a:t>(2011</a:t>
            </a:r>
            <a:r>
              <a:rPr lang="en-US" sz="1000" i="1"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6912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rot="19674641">
            <a:off x="3697313" y="2568595"/>
            <a:ext cx="2951166" cy="1324646"/>
          </a:xfrm>
          <a:prstGeom prst="ellipse">
            <a:avLst/>
          </a:prstGeom>
          <a:noFill/>
          <a:ln w="57150">
            <a:solidFill>
              <a:schemeClr val="accent3">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c 1"/>
          <p:cNvSpPr/>
          <p:nvPr/>
        </p:nvSpPr>
        <p:spPr>
          <a:xfrm>
            <a:off x="-2784968" y="1733889"/>
            <a:ext cx="7086562" cy="3556794"/>
          </a:xfrm>
          <a:prstGeom prst="arc">
            <a:avLst>
              <a:gd name="adj1" fmla="val 14920133"/>
              <a:gd name="adj2" fmla="val 6490664"/>
            </a:avLst>
          </a:prstGeom>
          <a:ln w="76200">
            <a:solidFill>
              <a:schemeClr val="accent3">
                <a:lumMod val="75000"/>
                <a:alpha val="69804"/>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ounded Rectangular Callout 2"/>
          <p:cNvSpPr/>
          <p:nvPr/>
        </p:nvSpPr>
        <p:spPr>
          <a:xfrm>
            <a:off x="828407" y="2195424"/>
            <a:ext cx="1219200" cy="457200"/>
          </a:xfrm>
          <a:prstGeom prst="wedgeRoundRectCallout">
            <a:avLst>
              <a:gd name="adj1" fmla="val 91505"/>
              <a:gd name="adj2" fmla="val -88357"/>
              <a:gd name="adj3" fmla="val 16667"/>
            </a:avLst>
          </a:prstGeom>
          <a:solidFill>
            <a:srgbClr val="FFFF99"/>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FF0000"/>
                </a:solidFill>
                <a:latin typeface="Sylfaen" panose="010A0502050306030303" pitchFamily="18" charset="0"/>
              </a:rPr>
              <a:t>State Budget cycle</a:t>
            </a:r>
            <a:endParaRPr lang="en-US" sz="1000" b="1" dirty="0">
              <a:solidFill>
                <a:srgbClr val="FF0000"/>
              </a:solidFill>
              <a:latin typeface="Sylfaen" panose="010A0502050306030303" pitchFamily="18" charset="0"/>
            </a:endParaRPr>
          </a:p>
        </p:txBody>
      </p:sp>
      <p:grpSp>
        <p:nvGrpSpPr>
          <p:cNvPr id="1066" name="Group 122"/>
          <p:cNvGrpSpPr>
            <a:grpSpLocks noChangeAspect="1"/>
          </p:cNvGrpSpPr>
          <p:nvPr/>
        </p:nvGrpSpPr>
        <p:grpSpPr bwMode="auto">
          <a:xfrm>
            <a:off x="1828801" y="2106441"/>
            <a:ext cx="4383338" cy="3303760"/>
            <a:chOff x="1882" y="816"/>
            <a:chExt cx="3243" cy="2064"/>
          </a:xfrm>
        </p:grpSpPr>
        <p:sp>
          <p:nvSpPr>
            <p:cNvPr id="1071" name="AutoShape 121"/>
            <p:cNvSpPr>
              <a:spLocks noChangeAspect="1" noChangeArrowheads="1" noTextEdit="1"/>
            </p:cNvSpPr>
            <p:nvPr/>
          </p:nvSpPr>
          <p:spPr bwMode="auto">
            <a:xfrm>
              <a:off x="1883" y="816"/>
              <a:ext cx="324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8" name="Rectangle 125"/>
            <p:cNvSpPr>
              <a:spLocks noChangeArrowheads="1"/>
            </p:cNvSpPr>
            <p:nvPr/>
          </p:nvSpPr>
          <p:spPr bwMode="auto">
            <a:xfrm>
              <a:off x="3919" y="817"/>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70C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5" name="Rectangle 128"/>
            <p:cNvSpPr>
              <a:spLocks noChangeArrowheads="1"/>
            </p:cNvSpPr>
            <p:nvPr/>
          </p:nvSpPr>
          <p:spPr bwMode="auto">
            <a:xfrm>
              <a:off x="5007" y="817"/>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70C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86" name="Rectangle 129"/>
            <p:cNvSpPr>
              <a:spLocks noChangeArrowheads="1"/>
            </p:cNvSpPr>
            <p:nvPr/>
          </p:nvSpPr>
          <p:spPr bwMode="auto">
            <a:xfrm>
              <a:off x="5032" y="817"/>
              <a:ext cx="7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70C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4" name="Rectangle 133"/>
            <p:cNvSpPr>
              <a:spLocks noChangeArrowheads="1"/>
            </p:cNvSpPr>
            <p:nvPr/>
          </p:nvSpPr>
          <p:spPr bwMode="auto">
            <a:xfrm>
              <a:off x="5029" y="1001"/>
              <a:ext cx="5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1" u="none" strike="noStrike" cap="none" normalizeH="0" baseline="0" smtClean="0">
                  <a:ln>
                    <a:noFill/>
                  </a:ln>
                  <a:solidFill>
                    <a:srgbClr val="0070C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5" name="Rectangle 134"/>
            <p:cNvSpPr>
              <a:spLocks noChangeArrowheads="1"/>
            </p:cNvSpPr>
            <p:nvPr/>
          </p:nvSpPr>
          <p:spPr bwMode="auto">
            <a:xfrm>
              <a:off x="2023" y="1156"/>
              <a:ext cx="5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6" name="Rectangle 135"/>
            <p:cNvSpPr>
              <a:spLocks noChangeArrowheads="1"/>
            </p:cNvSpPr>
            <p:nvPr/>
          </p:nvSpPr>
          <p:spPr bwMode="auto">
            <a:xfrm>
              <a:off x="3530" y="1298"/>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7" name="Rectangle 136"/>
            <p:cNvSpPr>
              <a:spLocks noChangeArrowheads="1"/>
            </p:cNvSpPr>
            <p:nvPr/>
          </p:nvSpPr>
          <p:spPr bwMode="auto">
            <a:xfrm>
              <a:off x="3530" y="1351"/>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8" name="Rectangle 137"/>
            <p:cNvSpPr>
              <a:spLocks noChangeArrowheads="1"/>
            </p:cNvSpPr>
            <p:nvPr/>
          </p:nvSpPr>
          <p:spPr bwMode="auto">
            <a:xfrm>
              <a:off x="3530" y="1404"/>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99" name="Rectangle 138"/>
            <p:cNvSpPr>
              <a:spLocks noChangeArrowheads="1"/>
            </p:cNvSpPr>
            <p:nvPr/>
          </p:nvSpPr>
          <p:spPr bwMode="auto">
            <a:xfrm>
              <a:off x="3530" y="1457"/>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0" name="Rectangle 139"/>
            <p:cNvSpPr>
              <a:spLocks noChangeArrowheads="1"/>
            </p:cNvSpPr>
            <p:nvPr/>
          </p:nvSpPr>
          <p:spPr bwMode="auto">
            <a:xfrm>
              <a:off x="3530" y="1510"/>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1" name="Rectangle 140"/>
            <p:cNvSpPr>
              <a:spLocks noChangeArrowheads="1"/>
            </p:cNvSpPr>
            <p:nvPr/>
          </p:nvSpPr>
          <p:spPr bwMode="auto">
            <a:xfrm>
              <a:off x="3530" y="1563"/>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2" name="Rectangle 141"/>
            <p:cNvSpPr>
              <a:spLocks noChangeArrowheads="1"/>
            </p:cNvSpPr>
            <p:nvPr/>
          </p:nvSpPr>
          <p:spPr bwMode="auto">
            <a:xfrm>
              <a:off x="3530" y="1616"/>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3" name="Rectangle 142"/>
            <p:cNvSpPr>
              <a:spLocks noChangeArrowheads="1"/>
            </p:cNvSpPr>
            <p:nvPr/>
          </p:nvSpPr>
          <p:spPr bwMode="auto">
            <a:xfrm>
              <a:off x="1934" y="1669"/>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4" name="Rectangle 143"/>
            <p:cNvSpPr>
              <a:spLocks noChangeArrowheads="1"/>
            </p:cNvSpPr>
            <p:nvPr/>
          </p:nvSpPr>
          <p:spPr bwMode="auto">
            <a:xfrm>
              <a:off x="4851" y="1669"/>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5" name="Rectangle 144"/>
            <p:cNvSpPr>
              <a:spLocks noChangeArrowheads="1"/>
            </p:cNvSpPr>
            <p:nvPr/>
          </p:nvSpPr>
          <p:spPr bwMode="auto">
            <a:xfrm>
              <a:off x="3530" y="1722"/>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6" name="Rectangle 145"/>
            <p:cNvSpPr>
              <a:spLocks noChangeArrowheads="1"/>
            </p:cNvSpPr>
            <p:nvPr/>
          </p:nvSpPr>
          <p:spPr bwMode="auto">
            <a:xfrm>
              <a:off x="3530" y="1775"/>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7" name="Rectangle 146"/>
            <p:cNvSpPr>
              <a:spLocks noChangeArrowheads="1"/>
            </p:cNvSpPr>
            <p:nvPr/>
          </p:nvSpPr>
          <p:spPr bwMode="auto">
            <a:xfrm>
              <a:off x="3530" y="1828"/>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8" name="Rectangle 147"/>
            <p:cNvSpPr>
              <a:spLocks noChangeArrowheads="1"/>
            </p:cNvSpPr>
            <p:nvPr/>
          </p:nvSpPr>
          <p:spPr bwMode="auto">
            <a:xfrm>
              <a:off x="3530" y="1881"/>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9" name="Rectangle 148"/>
            <p:cNvSpPr>
              <a:spLocks noChangeArrowheads="1"/>
            </p:cNvSpPr>
            <p:nvPr/>
          </p:nvSpPr>
          <p:spPr bwMode="auto">
            <a:xfrm>
              <a:off x="3530" y="1934"/>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0" name="Rectangle 149"/>
            <p:cNvSpPr>
              <a:spLocks noChangeArrowheads="1"/>
            </p:cNvSpPr>
            <p:nvPr/>
          </p:nvSpPr>
          <p:spPr bwMode="auto">
            <a:xfrm>
              <a:off x="3530" y="1987"/>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1" name="Rectangle 150"/>
            <p:cNvSpPr>
              <a:spLocks noChangeArrowheads="1"/>
            </p:cNvSpPr>
            <p:nvPr/>
          </p:nvSpPr>
          <p:spPr bwMode="auto">
            <a:xfrm>
              <a:off x="3530" y="2040"/>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2" name="Rectangle 151"/>
            <p:cNvSpPr>
              <a:spLocks noChangeArrowheads="1"/>
            </p:cNvSpPr>
            <p:nvPr/>
          </p:nvSpPr>
          <p:spPr bwMode="auto">
            <a:xfrm>
              <a:off x="3530" y="2093"/>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3" name="Rectangle 152"/>
            <p:cNvSpPr>
              <a:spLocks noChangeArrowheads="1"/>
            </p:cNvSpPr>
            <p:nvPr/>
          </p:nvSpPr>
          <p:spPr bwMode="auto">
            <a:xfrm>
              <a:off x="3530" y="2146"/>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4" name="Rectangle 153"/>
            <p:cNvSpPr>
              <a:spLocks noChangeArrowheads="1"/>
            </p:cNvSpPr>
            <p:nvPr/>
          </p:nvSpPr>
          <p:spPr bwMode="auto">
            <a:xfrm>
              <a:off x="3530" y="2199"/>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5" name="Rectangle 154"/>
            <p:cNvSpPr>
              <a:spLocks noChangeArrowheads="1"/>
            </p:cNvSpPr>
            <p:nvPr/>
          </p:nvSpPr>
          <p:spPr bwMode="auto">
            <a:xfrm>
              <a:off x="3530" y="2252"/>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6" name="Rectangle 155"/>
            <p:cNvSpPr>
              <a:spLocks noChangeArrowheads="1"/>
            </p:cNvSpPr>
            <p:nvPr/>
          </p:nvSpPr>
          <p:spPr bwMode="auto">
            <a:xfrm>
              <a:off x="3530" y="2305"/>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7" name="Rectangle 156"/>
            <p:cNvSpPr>
              <a:spLocks noChangeArrowheads="1"/>
            </p:cNvSpPr>
            <p:nvPr/>
          </p:nvSpPr>
          <p:spPr bwMode="auto">
            <a:xfrm>
              <a:off x="3530" y="2358"/>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8" name="Rectangle 157"/>
            <p:cNvSpPr>
              <a:spLocks noChangeArrowheads="1"/>
            </p:cNvSpPr>
            <p:nvPr/>
          </p:nvSpPr>
          <p:spPr bwMode="auto">
            <a:xfrm>
              <a:off x="3530" y="2411"/>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9" name="Rectangle 158"/>
            <p:cNvSpPr>
              <a:spLocks noChangeArrowheads="1"/>
            </p:cNvSpPr>
            <p:nvPr/>
          </p:nvSpPr>
          <p:spPr bwMode="auto">
            <a:xfrm>
              <a:off x="3530" y="2464"/>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0" name="Rectangle 159"/>
            <p:cNvSpPr>
              <a:spLocks noChangeArrowheads="1"/>
            </p:cNvSpPr>
            <p:nvPr/>
          </p:nvSpPr>
          <p:spPr bwMode="auto">
            <a:xfrm>
              <a:off x="3530" y="2517"/>
              <a:ext cx="37" cy="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1" name="Oval 160"/>
            <p:cNvSpPr>
              <a:spLocks noChangeArrowheads="1"/>
            </p:cNvSpPr>
            <p:nvPr/>
          </p:nvSpPr>
          <p:spPr bwMode="auto">
            <a:xfrm>
              <a:off x="2523" y="1411"/>
              <a:ext cx="1995" cy="969"/>
            </a:xfrm>
            <a:prstGeom prst="ellipse">
              <a:avLst/>
            </a:prstGeom>
            <a:noFill/>
            <a:ln w="34925" cap="flat">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85" name="Picture 1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34" y="1657"/>
              <a:ext cx="1045"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6" name="Picture 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34" y="1657"/>
              <a:ext cx="1045"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 name="Picture 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86" y="1750"/>
              <a:ext cx="74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8" name="Picture 1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86" y="1750"/>
              <a:ext cx="74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2" name="Oval 165"/>
            <p:cNvSpPr>
              <a:spLocks noChangeArrowheads="1"/>
            </p:cNvSpPr>
            <p:nvPr/>
          </p:nvSpPr>
          <p:spPr bwMode="auto">
            <a:xfrm>
              <a:off x="3944" y="1666"/>
              <a:ext cx="1004" cy="495"/>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spcBef>
                  <a:spcPts val="700"/>
                </a:spcBef>
              </a:pPr>
              <a:endParaRPr lang="en-US" sz="100" dirty="0" smtClean="0">
                <a:solidFill>
                  <a:schemeClr val="bg1"/>
                </a:solidFill>
                <a:latin typeface="Sylfaen" panose="010A0502050306030303" pitchFamily="18" charset="0"/>
              </a:endParaRPr>
            </a:p>
            <a:p>
              <a:pPr algn="ctr">
                <a:spcBef>
                  <a:spcPts val="700"/>
                </a:spcBef>
              </a:pPr>
              <a:r>
                <a:rPr lang="en-US" sz="1600" dirty="0" smtClean="0">
                  <a:solidFill>
                    <a:schemeClr val="bg1"/>
                  </a:solidFill>
                  <a:latin typeface="Sylfaen" panose="010A0502050306030303" pitchFamily="18" charset="0"/>
                </a:rPr>
                <a:t>Do</a:t>
              </a:r>
              <a:endParaRPr lang="en-US" sz="1600" dirty="0">
                <a:solidFill>
                  <a:schemeClr val="bg1"/>
                </a:solidFill>
                <a:latin typeface="Sylfaen" panose="010A0502050306030303" pitchFamily="18" charset="0"/>
              </a:endParaRPr>
            </a:p>
          </p:txBody>
        </p:sp>
        <p:sp>
          <p:nvSpPr>
            <p:cNvPr id="1124" name="Rectangle 167"/>
            <p:cNvSpPr>
              <a:spLocks noChangeArrowheads="1"/>
            </p:cNvSpPr>
            <p:nvPr/>
          </p:nvSpPr>
          <p:spPr bwMode="auto">
            <a:xfrm>
              <a:off x="4615" y="1875"/>
              <a:ext cx="4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92" name="Picture 16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05" y="2101"/>
              <a:ext cx="1045"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3" name="Picture 1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05" y="2101"/>
              <a:ext cx="1045" cy="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4" name="Picture 17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57" y="2195"/>
              <a:ext cx="74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5" name="Picture 17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57" y="2195"/>
              <a:ext cx="741"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5" name="Oval 172"/>
            <p:cNvSpPr>
              <a:spLocks noChangeArrowheads="1"/>
            </p:cNvSpPr>
            <p:nvPr/>
          </p:nvSpPr>
          <p:spPr bwMode="auto">
            <a:xfrm>
              <a:off x="3015" y="2110"/>
              <a:ext cx="1004" cy="496"/>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r>
                <a:rPr lang="en-US" sz="500" dirty="0" smtClean="0">
                  <a:solidFill>
                    <a:schemeClr val="bg1"/>
                  </a:solidFill>
                  <a:latin typeface="Sylfaen" panose="010A0502050306030303" pitchFamily="18" charset="0"/>
                </a:rPr>
                <a:t/>
              </a:r>
              <a:br>
                <a:rPr lang="en-US" sz="500" dirty="0" smtClean="0">
                  <a:solidFill>
                    <a:schemeClr val="bg1"/>
                  </a:solidFill>
                  <a:latin typeface="Sylfaen" panose="010A0502050306030303" pitchFamily="18" charset="0"/>
                </a:rPr>
              </a:br>
              <a:r>
                <a:rPr lang="en-US" sz="1600" dirty="0" smtClean="0">
                  <a:solidFill>
                    <a:schemeClr val="bg1"/>
                  </a:solidFill>
                  <a:latin typeface="Sylfaen" panose="010A0502050306030303" pitchFamily="18" charset="0"/>
                </a:rPr>
                <a:t>Check</a:t>
              </a:r>
              <a:endParaRPr lang="en-US" sz="1600" dirty="0">
                <a:solidFill>
                  <a:schemeClr val="bg1"/>
                </a:solidFill>
                <a:latin typeface="Sylfaen" panose="010A0502050306030303" pitchFamily="18" charset="0"/>
              </a:endParaRPr>
            </a:p>
          </p:txBody>
        </p:sp>
        <p:sp>
          <p:nvSpPr>
            <p:cNvPr id="1127" name="Rectangle 174"/>
            <p:cNvSpPr>
              <a:spLocks noChangeArrowheads="1"/>
            </p:cNvSpPr>
            <p:nvPr/>
          </p:nvSpPr>
          <p:spPr bwMode="auto">
            <a:xfrm>
              <a:off x="3716" y="2318"/>
              <a:ext cx="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199" name="Picture 17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69" y="1657"/>
              <a:ext cx="1046"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0" name="Picture 17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069" y="1657"/>
              <a:ext cx="1046"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1" name="Picture 17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21" y="1750"/>
              <a:ext cx="74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2" name="Picture 17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21" y="1750"/>
              <a:ext cx="74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 name="Oval 179"/>
            <p:cNvSpPr>
              <a:spLocks noChangeArrowheads="1"/>
            </p:cNvSpPr>
            <p:nvPr/>
          </p:nvSpPr>
          <p:spPr bwMode="auto">
            <a:xfrm>
              <a:off x="2079" y="1666"/>
              <a:ext cx="1004" cy="495"/>
            </a:xfrm>
            <a:prstGeom prst="ellipse">
              <a:avLst/>
            </a:prstGeom>
            <a:solidFill>
              <a:srgbClr val="00800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sz="500" b="1" dirty="0" smtClean="0">
                <a:solidFill>
                  <a:schemeClr val="bg1"/>
                </a:solidFill>
                <a:latin typeface="Sylfaen" panose="010A0502050306030303" pitchFamily="18" charset="0"/>
              </a:endParaRPr>
            </a:p>
            <a:p>
              <a:pPr algn="ctr"/>
              <a:r>
                <a:rPr lang="en-US" sz="1600" b="1" dirty="0" smtClean="0">
                  <a:solidFill>
                    <a:schemeClr val="bg1"/>
                  </a:solidFill>
                  <a:latin typeface="Sylfaen" panose="010A0502050306030303" pitchFamily="18" charset="0"/>
                </a:rPr>
                <a:t>Act</a:t>
              </a:r>
              <a:endParaRPr lang="en-US" sz="1600" b="1" dirty="0">
                <a:solidFill>
                  <a:schemeClr val="bg1"/>
                </a:solidFill>
                <a:latin typeface="Sylfaen" panose="010A0502050306030303" pitchFamily="18" charset="0"/>
              </a:endParaRPr>
            </a:p>
          </p:txBody>
        </p:sp>
        <p:sp>
          <p:nvSpPr>
            <p:cNvPr id="1130" name="Rectangle 181"/>
            <p:cNvSpPr>
              <a:spLocks noChangeArrowheads="1"/>
            </p:cNvSpPr>
            <p:nvPr/>
          </p:nvSpPr>
          <p:spPr bwMode="auto">
            <a:xfrm>
              <a:off x="2733" y="1875"/>
              <a:ext cx="4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06" name="Picture 18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005" y="1213"/>
              <a:ext cx="1045"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7" name="Picture 18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005" y="1213"/>
              <a:ext cx="1045" cy="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 name="Picture 18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57" y="1306"/>
              <a:ext cx="741"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9" name="Picture 18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57" y="1306"/>
              <a:ext cx="741"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1" name="Oval 186"/>
            <p:cNvSpPr>
              <a:spLocks noChangeArrowheads="1"/>
            </p:cNvSpPr>
            <p:nvPr/>
          </p:nvSpPr>
          <p:spPr bwMode="auto">
            <a:xfrm>
              <a:off x="3015" y="1222"/>
              <a:ext cx="1004" cy="495"/>
            </a:xfrm>
            <a:prstGeom prst="ellipse">
              <a:avLst/>
            </a:prstGeom>
            <a:solidFill>
              <a:srgbClr val="008000"/>
            </a:solidFill>
            <a:ln w="0">
              <a:solidFill>
                <a:srgbClr val="000000"/>
              </a:solidFill>
              <a:prstDash val="solid"/>
              <a:round/>
              <a:headEnd/>
              <a:tailEnd/>
            </a:ln>
            <a:effectLst/>
          </p:spPr>
          <p:txBody>
            <a:bodyPr vert="horz" wrap="square" lIns="91440" tIns="45720" rIns="91440" bIns="45720" numCol="1" anchor="t" anchorCtr="0" compatLnSpc="1">
              <a:prstTxWarp prst="textNoShape">
                <a:avLst/>
              </a:prstTxWarp>
            </a:bodyPr>
            <a:lstStyle/>
            <a:p>
              <a:pPr algn="ctr"/>
              <a:endParaRPr lang="en-US" sz="400" dirty="0" smtClean="0">
                <a:solidFill>
                  <a:schemeClr val="bg1"/>
                </a:solidFill>
                <a:latin typeface="Sylfaen" panose="010A0502050306030303" pitchFamily="18" charset="0"/>
              </a:endParaRPr>
            </a:p>
            <a:p>
              <a:pPr algn="ctr"/>
              <a:r>
                <a:rPr lang="en-US" sz="1600" dirty="0" smtClean="0">
                  <a:solidFill>
                    <a:schemeClr val="bg1"/>
                  </a:solidFill>
                  <a:latin typeface="Sylfaen" panose="010A0502050306030303" pitchFamily="18" charset="0"/>
                </a:rPr>
                <a:t>Plan</a:t>
              </a:r>
              <a:endParaRPr lang="en-US" sz="1600" dirty="0">
                <a:solidFill>
                  <a:schemeClr val="bg1"/>
                </a:solidFill>
                <a:latin typeface="Sylfaen" panose="010A0502050306030303" pitchFamily="18" charset="0"/>
              </a:endParaRPr>
            </a:p>
          </p:txBody>
        </p:sp>
        <p:sp>
          <p:nvSpPr>
            <p:cNvPr id="1133" name="Rectangle 188"/>
            <p:cNvSpPr>
              <a:spLocks noChangeArrowheads="1"/>
            </p:cNvSpPr>
            <p:nvPr/>
          </p:nvSpPr>
          <p:spPr bwMode="auto">
            <a:xfrm>
              <a:off x="3552" y="1412"/>
              <a:ext cx="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5" name="Rectangle 190"/>
            <p:cNvSpPr>
              <a:spLocks noChangeArrowheads="1"/>
            </p:cNvSpPr>
            <p:nvPr/>
          </p:nvSpPr>
          <p:spPr bwMode="auto">
            <a:xfrm>
              <a:off x="3815" y="1412"/>
              <a:ext cx="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6" name="Freeform 191"/>
            <p:cNvSpPr>
              <a:spLocks noEditPoints="1"/>
            </p:cNvSpPr>
            <p:nvPr/>
          </p:nvSpPr>
          <p:spPr bwMode="auto">
            <a:xfrm>
              <a:off x="2812" y="1502"/>
              <a:ext cx="114" cy="60"/>
            </a:xfrm>
            <a:custGeom>
              <a:avLst/>
              <a:gdLst>
                <a:gd name="T0" fmla="*/ 138 w 3072"/>
                <a:gd name="T1" fmla="*/ 1615 h 1755"/>
                <a:gd name="T2" fmla="*/ 2769 w 3072"/>
                <a:gd name="T3" fmla="*/ 647 h 1755"/>
                <a:gd name="T4" fmla="*/ 2631 w 3072"/>
                <a:gd name="T5" fmla="*/ 271 h 1755"/>
                <a:gd name="T6" fmla="*/ 0 w 3072"/>
                <a:gd name="T7" fmla="*/ 1240 h 1755"/>
                <a:gd name="T8" fmla="*/ 138 w 3072"/>
                <a:gd name="T9" fmla="*/ 1615 h 1755"/>
                <a:gd name="T10" fmla="*/ 1970 w 3072"/>
                <a:gd name="T11" fmla="*/ 1658 h 1755"/>
                <a:gd name="T12" fmla="*/ 3072 w 3072"/>
                <a:gd name="T13" fmla="*/ 322 h 1755"/>
                <a:gd name="T14" fmla="*/ 1367 w 3072"/>
                <a:gd name="T15" fmla="*/ 20 h 1755"/>
                <a:gd name="T16" fmla="*/ 1135 w 3072"/>
                <a:gd name="T17" fmla="*/ 182 h 1755"/>
                <a:gd name="T18" fmla="*/ 1297 w 3072"/>
                <a:gd name="T19" fmla="*/ 414 h 1755"/>
                <a:gd name="T20" fmla="*/ 2665 w 3072"/>
                <a:gd name="T21" fmla="*/ 656 h 1755"/>
                <a:gd name="T22" fmla="*/ 2546 w 3072"/>
                <a:gd name="T23" fmla="*/ 332 h 1755"/>
                <a:gd name="T24" fmla="*/ 1661 w 3072"/>
                <a:gd name="T25" fmla="*/ 1403 h 1755"/>
                <a:gd name="T26" fmla="*/ 1661 w 3072"/>
                <a:gd name="T27" fmla="*/ 1403 h 1755"/>
                <a:gd name="T28" fmla="*/ 1688 w 3072"/>
                <a:gd name="T29" fmla="*/ 1685 h 1755"/>
                <a:gd name="T30" fmla="*/ 1970 w 3072"/>
                <a:gd name="T31" fmla="*/ 1658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72" h="1755">
                  <a:moveTo>
                    <a:pt x="138" y="1615"/>
                  </a:moveTo>
                  <a:lnTo>
                    <a:pt x="2769" y="647"/>
                  </a:lnTo>
                  <a:lnTo>
                    <a:pt x="2631" y="271"/>
                  </a:lnTo>
                  <a:lnTo>
                    <a:pt x="0" y="1240"/>
                  </a:lnTo>
                  <a:lnTo>
                    <a:pt x="138" y="1615"/>
                  </a:lnTo>
                  <a:close/>
                  <a:moveTo>
                    <a:pt x="1970" y="1658"/>
                  </a:moveTo>
                  <a:lnTo>
                    <a:pt x="3072" y="322"/>
                  </a:lnTo>
                  <a:lnTo>
                    <a:pt x="1367" y="20"/>
                  </a:lnTo>
                  <a:cubicBezTo>
                    <a:pt x="1258" y="0"/>
                    <a:pt x="1154" y="73"/>
                    <a:pt x="1135" y="182"/>
                  </a:cubicBezTo>
                  <a:cubicBezTo>
                    <a:pt x="1116" y="290"/>
                    <a:pt x="1188" y="394"/>
                    <a:pt x="1297" y="414"/>
                  </a:cubicBezTo>
                  <a:lnTo>
                    <a:pt x="2665" y="656"/>
                  </a:lnTo>
                  <a:lnTo>
                    <a:pt x="2546" y="332"/>
                  </a:lnTo>
                  <a:lnTo>
                    <a:pt x="1661" y="1403"/>
                  </a:lnTo>
                  <a:lnTo>
                    <a:pt x="1661" y="1403"/>
                  </a:lnTo>
                  <a:cubicBezTo>
                    <a:pt x="1591" y="1488"/>
                    <a:pt x="1603" y="1614"/>
                    <a:pt x="1688" y="1685"/>
                  </a:cubicBezTo>
                  <a:cubicBezTo>
                    <a:pt x="1773" y="1755"/>
                    <a:pt x="1899" y="1743"/>
                    <a:pt x="1970" y="1658"/>
                  </a:cubicBezTo>
                  <a:close/>
                </a:path>
              </a:pathLst>
            </a:custGeom>
            <a:solidFill>
              <a:srgbClr val="262626"/>
            </a:solidFill>
            <a:ln w="0"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7" name="Freeform 192"/>
            <p:cNvSpPr>
              <a:spLocks noEditPoints="1"/>
            </p:cNvSpPr>
            <p:nvPr/>
          </p:nvSpPr>
          <p:spPr bwMode="auto">
            <a:xfrm>
              <a:off x="4112" y="1496"/>
              <a:ext cx="105" cy="59"/>
            </a:xfrm>
            <a:custGeom>
              <a:avLst/>
              <a:gdLst>
                <a:gd name="T0" fmla="*/ 36 w 712"/>
                <a:gd name="T1" fmla="*/ 48 h 436"/>
                <a:gd name="T2" fmla="*/ 637 w 712"/>
                <a:gd name="T3" fmla="*/ 281 h 436"/>
                <a:gd name="T4" fmla="*/ 601 w 712"/>
                <a:gd name="T5" fmla="*/ 374 h 436"/>
                <a:gd name="T6" fmla="*/ 0 w 712"/>
                <a:gd name="T7" fmla="*/ 142 h 436"/>
                <a:gd name="T8" fmla="*/ 36 w 712"/>
                <a:gd name="T9" fmla="*/ 48 h 436"/>
                <a:gd name="T10" fmla="*/ 442 w 712"/>
                <a:gd name="T11" fmla="*/ 25 h 436"/>
                <a:gd name="T12" fmla="*/ 712 w 712"/>
                <a:gd name="T13" fmla="*/ 363 h 436"/>
                <a:gd name="T14" fmla="*/ 284 w 712"/>
                <a:gd name="T15" fmla="*/ 432 h 436"/>
                <a:gd name="T16" fmla="*/ 227 w 712"/>
                <a:gd name="T17" fmla="*/ 390 h 436"/>
                <a:gd name="T18" fmla="*/ 269 w 712"/>
                <a:gd name="T19" fmla="*/ 333 h 436"/>
                <a:gd name="T20" fmla="*/ 611 w 712"/>
                <a:gd name="T21" fmla="*/ 278 h 436"/>
                <a:gd name="T22" fmla="*/ 580 w 712"/>
                <a:gd name="T23" fmla="*/ 358 h 436"/>
                <a:gd name="T24" fmla="*/ 364 w 712"/>
                <a:gd name="T25" fmla="*/ 87 h 436"/>
                <a:gd name="T26" fmla="*/ 364 w 712"/>
                <a:gd name="T27" fmla="*/ 87 h 436"/>
                <a:gd name="T28" fmla="*/ 371 w 712"/>
                <a:gd name="T29" fmla="*/ 17 h 436"/>
                <a:gd name="T30" fmla="*/ 442 w 712"/>
                <a:gd name="T31" fmla="*/ 2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2" h="436">
                  <a:moveTo>
                    <a:pt x="36" y="48"/>
                  </a:moveTo>
                  <a:lnTo>
                    <a:pt x="637" y="281"/>
                  </a:lnTo>
                  <a:lnTo>
                    <a:pt x="601" y="374"/>
                  </a:lnTo>
                  <a:lnTo>
                    <a:pt x="0" y="142"/>
                  </a:lnTo>
                  <a:lnTo>
                    <a:pt x="36" y="48"/>
                  </a:lnTo>
                  <a:close/>
                  <a:moveTo>
                    <a:pt x="442" y="25"/>
                  </a:moveTo>
                  <a:lnTo>
                    <a:pt x="712" y="363"/>
                  </a:lnTo>
                  <a:lnTo>
                    <a:pt x="284" y="432"/>
                  </a:lnTo>
                  <a:cubicBezTo>
                    <a:pt x="257" y="436"/>
                    <a:pt x="232" y="418"/>
                    <a:pt x="227" y="390"/>
                  </a:cubicBezTo>
                  <a:cubicBezTo>
                    <a:pt x="223" y="363"/>
                    <a:pt x="241" y="337"/>
                    <a:pt x="269" y="333"/>
                  </a:cubicBezTo>
                  <a:lnTo>
                    <a:pt x="611" y="278"/>
                  </a:lnTo>
                  <a:lnTo>
                    <a:pt x="580" y="358"/>
                  </a:lnTo>
                  <a:lnTo>
                    <a:pt x="364" y="87"/>
                  </a:lnTo>
                  <a:lnTo>
                    <a:pt x="364" y="87"/>
                  </a:lnTo>
                  <a:cubicBezTo>
                    <a:pt x="346" y="65"/>
                    <a:pt x="350" y="34"/>
                    <a:pt x="371" y="17"/>
                  </a:cubicBezTo>
                  <a:cubicBezTo>
                    <a:pt x="393" y="0"/>
                    <a:pt x="424" y="3"/>
                    <a:pt x="442" y="25"/>
                  </a:cubicBezTo>
                  <a:close/>
                </a:path>
              </a:pathLst>
            </a:custGeom>
            <a:solidFill>
              <a:srgbClr val="262626"/>
            </a:solidFill>
            <a:ln w="0"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8" name="Freeform 193"/>
            <p:cNvSpPr>
              <a:spLocks noEditPoints="1"/>
            </p:cNvSpPr>
            <p:nvPr/>
          </p:nvSpPr>
          <p:spPr bwMode="auto">
            <a:xfrm>
              <a:off x="2810" y="2233"/>
              <a:ext cx="119" cy="59"/>
            </a:xfrm>
            <a:custGeom>
              <a:avLst/>
              <a:gdLst>
                <a:gd name="T0" fmla="*/ 1535 w 1610"/>
                <a:gd name="T1" fmla="*/ 864 h 868"/>
                <a:gd name="T2" fmla="*/ 146 w 1610"/>
                <a:gd name="T3" fmla="*/ 296 h 868"/>
                <a:gd name="T4" fmla="*/ 222 w 1610"/>
                <a:gd name="T5" fmla="*/ 111 h 868"/>
                <a:gd name="T6" fmla="*/ 1610 w 1610"/>
                <a:gd name="T7" fmla="*/ 679 h 868"/>
                <a:gd name="T8" fmla="*/ 1535 w 1610"/>
                <a:gd name="T9" fmla="*/ 864 h 868"/>
                <a:gd name="T10" fmla="*/ 527 w 1610"/>
                <a:gd name="T11" fmla="*/ 815 h 868"/>
                <a:gd name="T12" fmla="*/ 0 w 1610"/>
                <a:gd name="T13" fmla="*/ 128 h 868"/>
                <a:gd name="T14" fmla="*/ 858 w 1610"/>
                <a:gd name="T15" fmla="*/ 8 h 868"/>
                <a:gd name="T16" fmla="*/ 971 w 1610"/>
                <a:gd name="T17" fmla="*/ 93 h 868"/>
                <a:gd name="T18" fmla="*/ 886 w 1610"/>
                <a:gd name="T19" fmla="*/ 206 h 868"/>
                <a:gd name="T20" fmla="*/ 198 w 1610"/>
                <a:gd name="T21" fmla="*/ 302 h 868"/>
                <a:gd name="T22" fmla="*/ 263 w 1610"/>
                <a:gd name="T23" fmla="*/ 143 h 868"/>
                <a:gd name="T24" fmla="*/ 686 w 1610"/>
                <a:gd name="T25" fmla="*/ 694 h 868"/>
                <a:gd name="T26" fmla="*/ 686 w 1610"/>
                <a:gd name="T27" fmla="*/ 694 h 868"/>
                <a:gd name="T28" fmla="*/ 667 w 1610"/>
                <a:gd name="T29" fmla="*/ 834 h 868"/>
                <a:gd name="T30" fmla="*/ 527 w 1610"/>
                <a:gd name="T31" fmla="*/ 81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0" h="868">
                  <a:moveTo>
                    <a:pt x="1535" y="864"/>
                  </a:moveTo>
                  <a:lnTo>
                    <a:pt x="146" y="296"/>
                  </a:lnTo>
                  <a:lnTo>
                    <a:pt x="222" y="111"/>
                  </a:lnTo>
                  <a:lnTo>
                    <a:pt x="1610" y="679"/>
                  </a:lnTo>
                  <a:lnTo>
                    <a:pt x="1535" y="864"/>
                  </a:lnTo>
                  <a:close/>
                  <a:moveTo>
                    <a:pt x="527" y="815"/>
                  </a:moveTo>
                  <a:lnTo>
                    <a:pt x="0" y="128"/>
                  </a:lnTo>
                  <a:lnTo>
                    <a:pt x="858" y="8"/>
                  </a:lnTo>
                  <a:cubicBezTo>
                    <a:pt x="912" y="0"/>
                    <a:pt x="963" y="38"/>
                    <a:pt x="971" y="93"/>
                  </a:cubicBezTo>
                  <a:cubicBezTo>
                    <a:pt x="978" y="147"/>
                    <a:pt x="940" y="198"/>
                    <a:pt x="886" y="206"/>
                  </a:cubicBezTo>
                  <a:lnTo>
                    <a:pt x="198" y="302"/>
                  </a:lnTo>
                  <a:lnTo>
                    <a:pt x="263" y="143"/>
                  </a:lnTo>
                  <a:lnTo>
                    <a:pt x="686" y="694"/>
                  </a:lnTo>
                  <a:lnTo>
                    <a:pt x="686" y="694"/>
                  </a:lnTo>
                  <a:cubicBezTo>
                    <a:pt x="720" y="738"/>
                    <a:pt x="711" y="800"/>
                    <a:pt x="667" y="834"/>
                  </a:cubicBezTo>
                  <a:cubicBezTo>
                    <a:pt x="624" y="868"/>
                    <a:pt x="561" y="859"/>
                    <a:pt x="527" y="815"/>
                  </a:cubicBezTo>
                  <a:close/>
                </a:path>
              </a:pathLst>
            </a:custGeom>
            <a:solidFill>
              <a:srgbClr val="262626"/>
            </a:solidFill>
            <a:ln w="0"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9" name="Freeform 194"/>
            <p:cNvSpPr>
              <a:spLocks noEditPoints="1"/>
            </p:cNvSpPr>
            <p:nvPr/>
          </p:nvSpPr>
          <p:spPr bwMode="auto">
            <a:xfrm>
              <a:off x="4087" y="2247"/>
              <a:ext cx="76" cy="58"/>
            </a:xfrm>
            <a:custGeom>
              <a:avLst/>
              <a:gdLst>
                <a:gd name="T0" fmla="*/ 940 w 1026"/>
                <a:gd name="T1" fmla="*/ 215 h 850"/>
                <a:gd name="T2" fmla="*/ 136 w 1026"/>
                <a:gd name="T3" fmla="*/ 597 h 850"/>
                <a:gd name="T4" fmla="*/ 222 w 1026"/>
                <a:gd name="T5" fmla="*/ 778 h 850"/>
                <a:gd name="T6" fmla="*/ 1026 w 1026"/>
                <a:gd name="T7" fmla="*/ 395 h 850"/>
                <a:gd name="T8" fmla="*/ 940 w 1026"/>
                <a:gd name="T9" fmla="*/ 215 h 850"/>
                <a:gd name="T10" fmla="*/ 488 w 1026"/>
                <a:gd name="T11" fmla="*/ 57 h 850"/>
                <a:gd name="T12" fmla="*/ 0 w 1026"/>
                <a:gd name="T13" fmla="*/ 772 h 850"/>
                <a:gd name="T14" fmla="*/ 863 w 1026"/>
                <a:gd name="T15" fmla="*/ 845 h 850"/>
                <a:gd name="T16" fmla="*/ 863 w 1026"/>
                <a:gd name="T17" fmla="*/ 845 h 850"/>
                <a:gd name="T18" fmla="*/ 971 w 1026"/>
                <a:gd name="T19" fmla="*/ 754 h 850"/>
                <a:gd name="T20" fmla="*/ 880 w 1026"/>
                <a:gd name="T21" fmla="*/ 646 h 850"/>
                <a:gd name="T22" fmla="*/ 187 w 1026"/>
                <a:gd name="T23" fmla="*/ 588 h 850"/>
                <a:gd name="T24" fmla="*/ 262 w 1026"/>
                <a:gd name="T25" fmla="*/ 744 h 850"/>
                <a:gd name="T26" fmla="*/ 653 w 1026"/>
                <a:gd name="T27" fmla="*/ 170 h 850"/>
                <a:gd name="T28" fmla="*/ 627 w 1026"/>
                <a:gd name="T29" fmla="*/ 31 h 850"/>
                <a:gd name="T30" fmla="*/ 488 w 1026"/>
                <a:gd name="T31" fmla="*/ 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6" h="850">
                  <a:moveTo>
                    <a:pt x="940" y="215"/>
                  </a:moveTo>
                  <a:lnTo>
                    <a:pt x="136" y="597"/>
                  </a:lnTo>
                  <a:lnTo>
                    <a:pt x="222" y="778"/>
                  </a:lnTo>
                  <a:lnTo>
                    <a:pt x="1026" y="395"/>
                  </a:lnTo>
                  <a:lnTo>
                    <a:pt x="940" y="215"/>
                  </a:lnTo>
                  <a:close/>
                  <a:moveTo>
                    <a:pt x="488" y="57"/>
                  </a:moveTo>
                  <a:lnTo>
                    <a:pt x="0" y="772"/>
                  </a:lnTo>
                  <a:lnTo>
                    <a:pt x="863" y="845"/>
                  </a:lnTo>
                  <a:lnTo>
                    <a:pt x="863" y="845"/>
                  </a:lnTo>
                  <a:cubicBezTo>
                    <a:pt x="918" y="850"/>
                    <a:pt x="966" y="809"/>
                    <a:pt x="971" y="754"/>
                  </a:cubicBezTo>
                  <a:cubicBezTo>
                    <a:pt x="975" y="699"/>
                    <a:pt x="935" y="651"/>
                    <a:pt x="880" y="646"/>
                  </a:cubicBezTo>
                  <a:lnTo>
                    <a:pt x="187" y="588"/>
                  </a:lnTo>
                  <a:lnTo>
                    <a:pt x="262" y="744"/>
                  </a:lnTo>
                  <a:lnTo>
                    <a:pt x="653" y="170"/>
                  </a:lnTo>
                  <a:cubicBezTo>
                    <a:pt x="684" y="124"/>
                    <a:pt x="673" y="62"/>
                    <a:pt x="627" y="31"/>
                  </a:cubicBezTo>
                  <a:cubicBezTo>
                    <a:pt x="581" y="0"/>
                    <a:pt x="519" y="12"/>
                    <a:pt x="488" y="57"/>
                  </a:cubicBezTo>
                  <a:close/>
                </a:path>
              </a:pathLst>
            </a:custGeom>
            <a:solidFill>
              <a:srgbClr val="262626"/>
            </a:solidFill>
            <a:ln w="0"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0" name="Oval 195"/>
            <p:cNvSpPr>
              <a:spLocks noChangeArrowheads="1"/>
            </p:cNvSpPr>
            <p:nvPr/>
          </p:nvSpPr>
          <p:spPr bwMode="auto">
            <a:xfrm>
              <a:off x="3709" y="1205"/>
              <a:ext cx="189" cy="157"/>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1" name="Oval 196"/>
            <p:cNvSpPr>
              <a:spLocks noChangeArrowheads="1"/>
            </p:cNvSpPr>
            <p:nvPr/>
          </p:nvSpPr>
          <p:spPr bwMode="auto">
            <a:xfrm>
              <a:off x="3709" y="1205"/>
              <a:ext cx="190" cy="157"/>
            </a:xfrm>
            <a:prstGeom prst="ellipse">
              <a:avLst/>
            </a:pr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2" name="Rectangle 197"/>
            <p:cNvSpPr>
              <a:spLocks noChangeArrowheads="1"/>
            </p:cNvSpPr>
            <p:nvPr/>
          </p:nvSpPr>
          <p:spPr bwMode="auto">
            <a:xfrm>
              <a:off x="3759" y="1244"/>
              <a:ext cx="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a:solidFill>
                    <a:srgbClr val="FFFFFF"/>
                  </a:solidFill>
                  <a:latin typeface="Sylfaen" pitchFamily="18" charset="0"/>
                </a:rPr>
                <a:t>M</a:t>
              </a:r>
              <a:endParaRPr kumimoji="0" lang="en-US" altLang="en-US" sz="800" b="0" i="0" u="none" strike="noStrike" cap="none" normalizeH="0" baseline="0" dirty="0" smtClean="0">
                <a:ln>
                  <a:noFill/>
                </a:ln>
                <a:solidFill>
                  <a:schemeClr val="tx1"/>
                </a:solidFill>
                <a:effectLst/>
              </a:endParaRPr>
            </a:p>
          </p:txBody>
        </p:sp>
        <p:sp>
          <p:nvSpPr>
            <p:cNvPr id="1143" name="Rectangle 198"/>
            <p:cNvSpPr>
              <a:spLocks noChangeArrowheads="1"/>
            </p:cNvSpPr>
            <p:nvPr/>
          </p:nvSpPr>
          <p:spPr bwMode="auto">
            <a:xfrm>
              <a:off x="3808" y="1249"/>
              <a:ext cx="42"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4" name="Oval 199"/>
            <p:cNvSpPr>
              <a:spLocks noChangeArrowheads="1"/>
            </p:cNvSpPr>
            <p:nvPr/>
          </p:nvSpPr>
          <p:spPr bwMode="auto">
            <a:xfrm>
              <a:off x="3770" y="1353"/>
              <a:ext cx="170" cy="157"/>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5" name="Rectangle 200"/>
            <p:cNvSpPr>
              <a:spLocks noChangeArrowheads="1"/>
            </p:cNvSpPr>
            <p:nvPr/>
          </p:nvSpPr>
          <p:spPr bwMode="auto">
            <a:xfrm>
              <a:off x="3831" y="1392"/>
              <a:ext cx="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Sylfaen" pitchFamily="18" charset="0"/>
                  <a:cs typeface="Arial" pitchFamily="34" charset="0"/>
                </a:rPr>
                <a:t>C</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47" name="Oval 202"/>
            <p:cNvSpPr>
              <a:spLocks noChangeArrowheads="1"/>
            </p:cNvSpPr>
            <p:nvPr/>
          </p:nvSpPr>
          <p:spPr bwMode="auto">
            <a:xfrm>
              <a:off x="4728" y="1696"/>
              <a:ext cx="171" cy="157"/>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8" name="Oval 203"/>
            <p:cNvSpPr>
              <a:spLocks noChangeArrowheads="1"/>
            </p:cNvSpPr>
            <p:nvPr/>
          </p:nvSpPr>
          <p:spPr bwMode="auto">
            <a:xfrm>
              <a:off x="4728" y="1696"/>
              <a:ext cx="171" cy="157"/>
            </a:xfrm>
            <a:prstGeom prst="ellipse">
              <a:avLst/>
            </a:pr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49" name="Rectangle 204"/>
            <p:cNvSpPr>
              <a:spLocks noChangeArrowheads="1"/>
            </p:cNvSpPr>
            <p:nvPr/>
          </p:nvSpPr>
          <p:spPr bwMode="auto">
            <a:xfrm>
              <a:off x="4785" y="1735"/>
              <a:ext cx="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Sylfaen" pitchFamily="18" charset="0"/>
                  <a:cs typeface="Arial" pitchFamily="34" charset="0"/>
                </a:rPr>
                <a:t>M</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50" name="Rectangle 205"/>
            <p:cNvSpPr>
              <a:spLocks noChangeArrowheads="1"/>
            </p:cNvSpPr>
            <p:nvPr/>
          </p:nvSpPr>
          <p:spPr bwMode="auto">
            <a:xfrm>
              <a:off x="4827" y="1740"/>
              <a:ext cx="4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1" name="Oval 206"/>
            <p:cNvSpPr>
              <a:spLocks noChangeArrowheads="1"/>
            </p:cNvSpPr>
            <p:nvPr/>
          </p:nvSpPr>
          <p:spPr bwMode="auto">
            <a:xfrm>
              <a:off x="4762" y="1844"/>
              <a:ext cx="171" cy="157"/>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2" name="Rectangle 207"/>
            <p:cNvSpPr>
              <a:spLocks noChangeArrowheads="1"/>
            </p:cNvSpPr>
            <p:nvPr/>
          </p:nvSpPr>
          <p:spPr bwMode="auto">
            <a:xfrm>
              <a:off x="4819" y="1890"/>
              <a:ext cx="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Sylfaen" pitchFamily="18" charset="0"/>
                  <a:cs typeface="Arial" pitchFamily="34" charset="0"/>
                </a:rPr>
                <a:t>C</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53" name="Rectangle 208"/>
            <p:cNvSpPr>
              <a:spLocks noChangeArrowheads="1"/>
            </p:cNvSpPr>
            <p:nvPr/>
          </p:nvSpPr>
          <p:spPr bwMode="auto">
            <a:xfrm>
              <a:off x="4944" y="1852"/>
              <a:ext cx="43"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dirty="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54" name="Oval 209"/>
            <p:cNvSpPr>
              <a:spLocks noChangeArrowheads="1"/>
            </p:cNvSpPr>
            <p:nvPr/>
          </p:nvSpPr>
          <p:spPr bwMode="auto">
            <a:xfrm>
              <a:off x="3556" y="2472"/>
              <a:ext cx="171" cy="157"/>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6" name="Rectangle 211"/>
            <p:cNvSpPr>
              <a:spLocks noChangeArrowheads="1"/>
            </p:cNvSpPr>
            <p:nvPr/>
          </p:nvSpPr>
          <p:spPr bwMode="auto">
            <a:xfrm>
              <a:off x="3613" y="2516"/>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Sylfaen" pitchFamily="18" charset="0"/>
                </a:rPr>
                <a:t>M</a:t>
              </a:r>
              <a:endParaRPr kumimoji="0" lang="en-US" altLang="en-US" sz="800" b="0" i="0" u="none" strike="noStrike" cap="none" normalizeH="0" baseline="0" dirty="0" smtClean="0">
                <a:ln>
                  <a:noFill/>
                </a:ln>
                <a:solidFill>
                  <a:schemeClr val="tx1"/>
                </a:solidFill>
                <a:effectLst/>
                <a:latin typeface="Sylfaen" panose="010A0502050306030303" pitchFamily="18" charset="0"/>
              </a:endParaRPr>
            </a:p>
          </p:txBody>
        </p:sp>
        <p:sp>
          <p:nvSpPr>
            <p:cNvPr id="1158" name="Oval 213"/>
            <p:cNvSpPr>
              <a:spLocks noChangeArrowheads="1"/>
            </p:cNvSpPr>
            <p:nvPr/>
          </p:nvSpPr>
          <p:spPr bwMode="auto">
            <a:xfrm>
              <a:off x="3728" y="2467"/>
              <a:ext cx="171" cy="157"/>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59" name="Rectangle 214"/>
            <p:cNvSpPr>
              <a:spLocks noChangeArrowheads="1"/>
            </p:cNvSpPr>
            <p:nvPr/>
          </p:nvSpPr>
          <p:spPr bwMode="auto">
            <a:xfrm>
              <a:off x="3786" y="2505"/>
              <a:ext cx="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a:solidFill>
                    <a:srgbClr val="000000"/>
                  </a:solidFill>
                  <a:latin typeface="Sylfaen" pitchFamily="18" charset="0"/>
                </a:rPr>
                <a:t>C</a:t>
              </a:r>
              <a:endParaRPr kumimoji="0" lang="en-US" altLang="en-US" sz="800" b="0" i="0" u="none" strike="noStrike" cap="none" normalizeH="0" baseline="0" dirty="0" smtClean="0">
                <a:ln>
                  <a:noFill/>
                </a:ln>
                <a:solidFill>
                  <a:schemeClr val="tx1"/>
                </a:solidFill>
                <a:effectLst/>
              </a:endParaRPr>
            </a:p>
          </p:txBody>
        </p:sp>
        <p:sp>
          <p:nvSpPr>
            <p:cNvPr id="1161" name="Oval 216"/>
            <p:cNvSpPr>
              <a:spLocks noChangeArrowheads="1"/>
            </p:cNvSpPr>
            <p:nvPr/>
          </p:nvSpPr>
          <p:spPr bwMode="auto">
            <a:xfrm>
              <a:off x="2253" y="2018"/>
              <a:ext cx="171" cy="157"/>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2" name="Oval 217"/>
            <p:cNvSpPr>
              <a:spLocks noChangeArrowheads="1"/>
            </p:cNvSpPr>
            <p:nvPr/>
          </p:nvSpPr>
          <p:spPr bwMode="auto">
            <a:xfrm>
              <a:off x="2253" y="2018"/>
              <a:ext cx="171" cy="157"/>
            </a:xfrm>
            <a:prstGeom prst="ellipse">
              <a:avLst/>
            </a:pr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3" name="Rectangle 218"/>
            <p:cNvSpPr>
              <a:spLocks noChangeArrowheads="1"/>
            </p:cNvSpPr>
            <p:nvPr/>
          </p:nvSpPr>
          <p:spPr bwMode="auto">
            <a:xfrm>
              <a:off x="2305" y="2063"/>
              <a:ext cx="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Sylfaen" pitchFamily="18" charset="0"/>
                  <a:cs typeface="Arial" pitchFamily="34" charset="0"/>
                </a:rPr>
                <a:t>M</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64" name="Rectangle 219"/>
            <p:cNvSpPr>
              <a:spLocks noChangeArrowheads="1"/>
            </p:cNvSpPr>
            <p:nvPr/>
          </p:nvSpPr>
          <p:spPr bwMode="auto">
            <a:xfrm>
              <a:off x="2352" y="2063"/>
              <a:ext cx="4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5" name="Oval 220"/>
            <p:cNvSpPr>
              <a:spLocks noChangeArrowheads="1"/>
            </p:cNvSpPr>
            <p:nvPr/>
          </p:nvSpPr>
          <p:spPr bwMode="auto">
            <a:xfrm>
              <a:off x="2441" y="2021"/>
              <a:ext cx="171" cy="157"/>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66" name="Rectangle 221"/>
            <p:cNvSpPr>
              <a:spLocks noChangeArrowheads="1"/>
            </p:cNvSpPr>
            <p:nvPr/>
          </p:nvSpPr>
          <p:spPr bwMode="auto">
            <a:xfrm>
              <a:off x="2504" y="2062"/>
              <a:ext cx="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a:solidFill>
                    <a:srgbClr val="000000"/>
                  </a:solidFill>
                  <a:latin typeface="Sylfaen" pitchFamily="18" charset="0"/>
                </a:rPr>
                <a:t>C</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67" name="Rectangle 222"/>
            <p:cNvSpPr>
              <a:spLocks noChangeArrowheads="1"/>
            </p:cNvSpPr>
            <p:nvPr/>
          </p:nvSpPr>
          <p:spPr bwMode="auto">
            <a:xfrm>
              <a:off x="2519" y="2102"/>
              <a:ext cx="42"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dirty="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68" name="Oval 223"/>
            <p:cNvSpPr>
              <a:spLocks noChangeArrowheads="1"/>
            </p:cNvSpPr>
            <p:nvPr/>
          </p:nvSpPr>
          <p:spPr bwMode="auto">
            <a:xfrm>
              <a:off x="1882" y="2540"/>
              <a:ext cx="158" cy="147"/>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9" name="Oval 224"/>
            <p:cNvSpPr>
              <a:spLocks noChangeArrowheads="1"/>
            </p:cNvSpPr>
            <p:nvPr/>
          </p:nvSpPr>
          <p:spPr bwMode="auto">
            <a:xfrm>
              <a:off x="1882" y="2540"/>
              <a:ext cx="158" cy="147"/>
            </a:xfrm>
            <a:prstGeom prst="ellipse">
              <a:avLst/>
            </a:pr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0" name="Rectangle 225"/>
            <p:cNvSpPr>
              <a:spLocks noChangeArrowheads="1"/>
            </p:cNvSpPr>
            <p:nvPr/>
          </p:nvSpPr>
          <p:spPr bwMode="auto">
            <a:xfrm>
              <a:off x="1928" y="2578"/>
              <a:ext cx="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Sylfaen" pitchFamily="18" charset="0"/>
                  <a:cs typeface="Arial" pitchFamily="34" charset="0"/>
                </a:rPr>
                <a:t>M</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71" name="Rectangle 226"/>
            <p:cNvSpPr>
              <a:spLocks noChangeArrowheads="1"/>
            </p:cNvSpPr>
            <p:nvPr/>
          </p:nvSpPr>
          <p:spPr bwMode="auto">
            <a:xfrm>
              <a:off x="1972" y="2583"/>
              <a:ext cx="38" cy="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2" name="Oval 227"/>
            <p:cNvSpPr>
              <a:spLocks noChangeArrowheads="1"/>
            </p:cNvSpPr>
            <p:nvPr/>
          </p:nvSpPr>
          <p:spPr bwMode="auto">
            <a:xfrm>
              <a:off x="1882" y="2719"/>
              <a:ext cx="158" cy="147"/>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73" name="Rectangle 228"/>
            <p:cNvSpPr>
              <a:spLocks noChangeArrowheads="1"/>
            </p:cNvSpPr>
            <p:nvPr/>
          </p:nvSpPr>
          <p:spPr bwMode="auto">
            <a:xfrm>
              <a:off x="1959" y="2762"/>
              <a:ext cx="3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dirty="0" smtClean="0">
                  <a:ln>
                    <a:noFill/>
                  </a:ln>
                  <a:solidFill>
                    <a:srgbClr val="000000"/>
                  </a:solidFill>
                  <a:effectLst/>
                  <a:latin typeface="Sylfaen" pitchFamily="18"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74" name="Rectangle 229"/>
            <p:cNvSpPr>
              <a:spLocks noChangeArrowheads="1"/>
            </p:cNvSpPr>
            <p:nvPr/>
          </p:nvSpPr>
          <p:spPr bwMode="auto">
            <a:xfrm>
              <a:off x="1937" y="2756"/>
              <a:ext cx="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Sylfaen" pitchFamily="18" charset="0"/>
                  <a:cs typeface="Arial" pitchFamily="34" charset="0"/>
                </a:rPr>
                <a:t>C</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75" name="Rectangle 230"/>
            <p:cNvSpPr>
              <a:spLocks noChangeArrowheads="1"/>
            </p:cNvSpPr>
            <p:nvPr/>
          </p:nvSpPr>
          <p:spPr bwMode="auto">
            <a:xfrm>
              <a:off x="2104" y="2595"/>
              <a:ext cx="5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Sylfaen" pitchFamily="18" charset="0"/>
                  <a:cs typeface="Arial" pitchFamily="34" charset="0"/>
                </a:rPr>
                <a:t>Management cycle</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76" name="Rectangle 231"/>
            <p:cNvSpPr>
              <a:spLocks noChangeArrowheads="1"/>
            </p:cNvSpPr>
            <p:nvPr/>
          </p:nvSpPr>
          <p:spPr bwMode="auto">
            <a:xfrm>
              <a:off x="2366" y="2595"/>
              <a:ext cx="35"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8" name="Rectangle 233"/>
            <p:cNvSpPr>
              <a:spLocks noChangeArrowheads="1"/>
            </p:cNvSpPr>
            <p:nvPr/>
          </p:nvSpPr>
          <p:spPr bwMode="auto">
            <a:xfrm>
              <a:off x="2517" y="2595"/>
              <a:ext cx="3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9" name="Rectangle 234"/>
            <p:cNvSpPr>
              <a:spLocks noChangeArrowheads="1"/>
            </p:cNvSpPr>
            <p:nvPr/>
          </p:nvSpPr>
          <p:spPr bwMode="auto">
            <a:xfrm>
              <a:off x="2105" y="2756"/>
              <a:ext cx="507" cy="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000000"/>
                  </a:solidFill>
                  <a:effectLst/>
                  <a:latin typeface="Sylfaen" pitchFamily="18" charset="0"/>
                  <a:cs typeface="Arial" pitchFamily="34" charset="0"/>
                </a:rPr>
                <a:t>Control cycle</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180" name="Rectangle 235"/>
            <p:cNvSpPr>
              <a:spLocks noChangeArrowheads="1"/>
            </p:cNvSpPr>
            <p:nvPr/>
          </p:nvSpPr>
          <p:spPr bwMode="auto">
            <a:xfrm>
              <a:off x="2363" y="2756"/>
              <a:ext cx="2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2" name="Rectangle 237"/>
            <p:cNvSpPr>
              <a:spLocks noChangeArrowheads="1"/>
            </p:cNvSpPr>
            <p:nvPr/>
          </p:nvSpPr>
          <p:spPr bwMode="auto">
            <a:xfrm>
              <a:off x="2512" y="2756"/>
              <a:ext cx="29" cy="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240" name="Title 1"/>
          <p:cNvSpPr>
            <a:spLocks noGrp="1"/>
          </p:cNvSpPr>
          <p:nvPr>
            <p:ph type="title"/>
          </p:nvPr>
        </p:nvSpPr>
        <p:spPr>
          <a:xfrm>
            <a:off x="457200" y="533400"/>
            <a:ext cx="8534400" cy="828665"/>
          </a:xfrm>
        </p:spPr>
        <p:txBody>
          <a:bodyPr/>
          <a:lstStyle/>
          <a:p>
            <a:pPr algn="ctr"/>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How </a:t>
            </a:r>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ICS </a:t>
            </a:r>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can be build-in not </a:t>
            </a:r>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build-up in public </a:t>
            </a:r>
            <a:r>
              <a:rPr lang="en-US" sz="2400" b="1" dirty="0" err="1" smtClean="0">
                <a:solidFill>
                  <a:srgbClr val="0070C0"/>
                </a:solidFill>
                <a:effectLst>
                  <a:outerShdw blurRad="38100" dist="38100" dir="2700000" algn="tl">
                    <a:srgbClr val="000000">
                      <a:alpha val="43137"/>
                    </a:srgbClr>
                  </a:outerShdw>
                </a:effectLst>
                <a:latin typeface="AAAcademiury" panose="020B7200000000000000" pitchFamily="34" charset="0"/>
              </a:rPr>
              <a:t>organisation’s</a:t>
            </a:r>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 </a:t>
            </a:r>
            <a:b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br>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ordinary fiscal cycle</a:t>
            </a:r>
            <a:endParaRPr lang="en-US" sz="2400" b="1" dirty="0">
              <a:solidFill>
                <a:srgbClr val="0070C0"/>
              </a:solidFill>
              <a:effectLst>
                <a:outerShdw blurRad="38100" dist="38100" dir="2700000" algn="tl">
                  <a:srgbClr val="000000">
                    <a:alpha val="43137"/>
                  </a:srgbClr>
                </a:outerShdw>
              </a:effectLst>
              <a:latin typeface="AAAcademiury" panose="020B7200000000000000" pitchFamily="34" charset="0"/>
            </a:endParaRPr>
          </a:p>
        </p:txBody>
      </p:sp>
      <p:sp>
        <p:nvSpPr>
          <p:cNvPr id="4" name="Flowchart: Connector 3"/>
          <p:cNvSpPr/>
          <p:nvPr/>
        </p:nvSpPr>
        <p:spPr>
          <a:xfrm>
            <a:off x="3934461" y="3569495"/>
            <a:ext cx="497377" cy="515361"/>
          </a:xfrm>
          <a:prstGeom prst="flowChartConnector">
            <a:avLst/>
          </a:prstGeom>
          <a:gradFill flip="none" rotWithShape="1">
            <a:gsLst>
              <a:gs pos="0">
                <a:srgbClr val="0033CC">
                  <a:shade val="30000"/>
                  <a:satMod val="115000"/>
                </a:srgbClr>
              </a:gs>
              <a:gs pos="50000">
                <a:srgbClr val="0033CC">
                  <a:shade val="67500"/>
                  <a:satMod val="115000"/>
                </a:srgbClr>
              </a:gs>
              <a:gs pos="100000">
                <a:srgbClr val="0033CC">
                  <a:shade val="100000"/>
                  <a:satMod val="11500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Sylfaen" panose="010A0502050306030303" pitchFamily="18" charset="0"/>
            </a:endParaRPr>
          </a:p>
        </p:txBody>
      </p:sp>
      <p:sp>
        <p:nvSpPr>
          <p:cNvPr id="108" name="AutoShape 121"/>
          <p:cNvSpPr>
            <a:spLocks noChangeAspect="1" noChangeArrowheads="1" noTextEdit="1"/>
          </p:cNvSpPr>
          <p:nvPr/>
        </p:nvSpPr>
        <p:spPr bwMode="auto">
          <a:xfrm>
            <a:off x="4941581" y="1361056"/>
            <a:ext cx="3021577" cy="2081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25"/>
          <p:cNvSpPr>
            <a:spLocks noChangeArrowheads="1"/>
          </p:cNvSpPr>
          <p:nvPr/>
        </p:nvSpPr>
        <p:spPr bwMode="auto">
          <a:xfrm>
            <a:off x="6839154" y="1362065"/>
            <a:ext cx="67105" cy="15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70C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0" name="Rectangle 128"/>
          <p:cNvSpPr>
            <a:spLocks noChangeArrowheads="1"/>
          </p:cNvSpPr>
          <p:nvPr/>
        </p:nvSpPr>
        <p:spPr bwMode="auto">
          <a:xfrm>
            <a:off x="7853181" y="1362065"/>
            <a:ext cx="67105" cy="15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70C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1" name="Rectangle 129"/>
          <p:cNvSpPr>
            <a:spLocks noChangeArrowheads="1"/>
          </p:cNvSpPr>
          <p:nvPr/>
        </p:nvSpPr>
        <p:spPr bwMode="auto">
          <a:xfrm>
            <a:off x="7876481" y="1362065"/>
            <a:ext cx="67105" cy="155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1" i="0" u="none" strike="noStrike" cap="none" normalizeH="0" baseline="0" smtClean="0">
                <a:ln>
                  <a:noFill/>
                </a:ln>
                <a:solidFill>
                  <a:srgbClr val="0070C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 name="Rectangle 133"/>
          <p:cNvSpPr>
            <a:spLocks noChangeArrowheads="1"/>
          </p:cNvSpPr>
          <p:nvPr/>
        </p:nvSpPr>
        <p:spPr bwMode="auto">
          <a:xfrm>
            <a:off x="7873685" y="1547654"/>
            <a:ext cx="49397" cy="1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1" u="none" strike="noStrike" cap="none" normalizeH="0" baseline="0" smtClean="0">
                <a:ln>
                  <a:noFill/>
                </a:ln>
                <a:solidFill>
                  <a:srgbClr val="0070C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3" name="Rectangle 134"/>
          <p:cNvSpPr>
            <a:spLocks noChangeArrowheads="1"/>
          </p:cNvSpPr>
          <p:nvPr/>
        </p:nvSpPr>
        <p:spPr bwMode="auto">
          <a:xfrm>
            <a:off x="5072062" y="1703993"/>
            <a:ext cx="49397" cy="114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4" name="Rectangle 135"/>
          <p:cNvSpPr>
            <a:spLocks noChangeArrowheads="1"/>
          </p:cNvSpPr>
          <p:nvPr/>
        </p:nvSpPr>
        <p:spPr bwMode="auto">
          <a:xfrm>
            <a:off x="6476602" y="1847219"/>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5" name="Rectangle 136"/>
          <p:cNvSpPr>
            <a:spLocks noChangeArrowheads="1"/>
          </p:cNvSpPr>
          <p:nvPr/>
        </p:nvSpPr>
        <p:spPr bwMode="auto">
          <a:xfrm>
            <a:off x="6476602" y="1900677"/>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6" name="Rectangle 137"/>
          <p:cNvSpPr>
            <a:spLocks noChangeArrowheads="1"/>
          </p:cNvSpPr>
          <p:nvPr/>
        </p:nvSpPr>
        <p:spPr bwMode="auto">
          <a:xfrm>
            <a:off x="6476602" y="1954135"/>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7" name="Rectangle 138"/>
          <p:cNvSpPr>
            <a:spLocks noChangeArrowheads="1"/>
          </p:cNvSpPr>
          <p:nvPr/>
        </p:nvSpPr>
        <p:spPr bwMode="auto">
          <a:xfrm>
            <a:off x="6476602" y="2007593"/>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8" name="Rectangle 139"/>
          <p:cNvSpPr>
            <a:spLocks noChangeArrowheads="1"/>
          </p:cNvSpPr>
          <p:nvPr/>
        </p:nvSpPr>
        <p:spPr bwMode="auto">
          <a:xfrm>
            <a:off x="6476602" y="2061050"/>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9" name="Rectangle 140"/>
          <p:cNvSpPr>
            <a:spLocks noChangeArrowheads="1"/>
          </p:cNvSpPr>
          <p:nvPr/>
        </p:nvSpPr>
        <p:spPr bwMode="auto">
          <a:xfrm>
            <a:off x="6476602" y="2114508"/>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0" name="Rectangle 141"/>
          <p:cNvSpPr>
            <a:spLocks noChangeArrowheads="1"/>
          </p:cNvSpPr>
          <p:nvPr/>
        </p:nvSpPr>
        <p:spPr bwMode="auto">
          <a:xfrm>
            <a:off x="6476602" y="2167966"/>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1" name="Rectangle 142"/>
          <p:cNvSpPr>
            <a:spLocks noChangeArrowheads="1"/>
          </p:cNvSpPr>
          <p:nvPr/>
        </p:nvSpPr>
        <p:spPr bwMode="auto">
          <a:xfrm>
            <a:off x="4989114" y="2221424"/>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 name="Rectangle 143"/>
          <p:cNvSpPr>
            <a:spLocks noChangeArrowheads="1"/>
          </p:cNvSpPr>
          <p:nvPr/>
        </p:nvSpPr>
        <p:spPr bwMode="auto">
          <a:xfrm>
            <a:off x="7707787" y="2221424"/>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3" name="Rectangle 144"/>
          <p:cNvSpPr>
            <a:spLocks noChangeArrowheads="1"/>
          </p:cNvSpPr>
          <p:nvPr/>
        </p:nvSpPr>
        <p:spPr bwMode="auto">
          <a:xfrm>
            <a:off x="6476602" y="2274882"/>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4" name="Rectangle 145"/>
          <p:cNvSpPr>
            <a:spLocks noChangeArrowheads="1"/>
          </p:cNvSpPr>
          <p:nvPr/>
        </p:nvSpPr>
        <p:spPr bwMode="auto">
          <a:xfrm>
            <a:off x="6476602" y="2328339"/>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5" name="Rectangle 146"/>
          <p:cNvSpPr>
            <a:spLocks noChangeArrowheads="1"/>
          </p:cNvSpPr>
          <p:nvPr/>
        </p:nvSpPr>
        <p:spPr bwMode="auto">
          <a:xfrm>
            <a:off x="6476602" y="2381797"/>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6" name="Rectangle 147"/>
          <p:cNvSpPr>
            <a:spLocks noChangeArrowheads="1"/>
          </p:cNvSpPr>
          <p:nvPr/>
        </p:nvSpPr>
        <p:spPr bwMode="auto">
          <a:xfrm>
            <a:off x="6476602" y="2435255"/>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7" name="Rectangle 148"/>
          <p:cNvSpPr>
            <a:spLocks noChangeArrowheads="1"/>
          </p:cNvSpPr>
          <p:nvPr/>
        </p:nvSpPr>
        <p:spPr bwMode="auto">
          <a:xfrm>
            <a:off x="6476602" y="2488713"/>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8" name="Rectangle 149"/>
          <p:cNvSpPr>
            <a:spLocks noChangeArrowheads="1"/>
          </p:cNvSpPr>
          <p:nvPr/>
        </p:nvSpPr>
        <p:spPr bwMode="auto">
          <a:xfrm>
            <a:off x="6476602" y="2542171"/>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dirty="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9" name="Rectangle 150"/>
          <p:cNvSpPr>
            <a:spLocks noChangeArrowheads="1"/>
          </p:cNvSpPr>
          <p:nvPr/>
        </p:nvSpPr>
        <p:spPr bwMode="auto">
          <a:xfrm>
            <a:off x="6476602" y="2595628"/>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0" name="Rectangle 151"/>
          <p:cNvSpPr>
            <a:spLocks noChangeArrowheads="1"/>
          </p:cNvSpPr>
          <p:nvPr/>
        </p:nvSpPr>
        <p:spPr bwMode="auto">
          <a:xfrm>
            <a:off x="6476602" y="2649086"/>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1" name="Rectangle 152"/>
          <p:cNvSpPr>
            <a:spLocks noChangeArrowheads="1"/>
          </p:cNvSpPr>
          <p:nvPr/>
        </p:nvSpPr>
        <p:spPr bwMode="auto">
          <a:xfrm>
            <a:off x="6476602" y="2702544"/>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 name="Rectangle 153"/>
          <p:cNvSpPr>
            <a:spLocks noChangeArrowheads="1"/>
          </p:cNvSpPr>
          <p:nvPr/>
        </p:nvSpPr>
        <p:spPr bwMode="auto">
          <a:xfrm>
            <a:off x="6476602" y="2756002"/>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 name="Rectangle 154"/>
          <p:cNvSpPr>
            <a:spLocks noChangeArrowheads="1"/>
          </p:cNvSpPr>
          <p:nvPr/>
        </p:nvSpPr>
        <p:spPr bwMode="auto">
          <a:xfrm>
            <a:off x="6476602" y="2809460"/>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4" name="Rectangle 155"/>
          <p:cNvSpPr>
            <a:spLocks noChangeArrowheads="1"/>
          </p:cNvSpPr>
          <p:nvPr/>
        </p:nvSpPr>
        <p:spPr bwMode="auto">
          <a:xfrm>
            <a:off x="6476602" y="2862917"/>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5" name="Rectangle 156"/>
          <p:cNvSpPr>
            <a:spLocks noChangeArrowheads="1"/>
          </p:cNvSpPr>
          <p:nvPr/>
        </p:nvSpPr>
        <p:spPr bwMode="auto">
          <a:xfrm>
            <a:off x="6476602" y="2916375"/>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6" name="Rectangle 157"/>
          <p:cNvSpPr>
            <a:spLocks noChangeArrowheads="1"/>
          </p:cNvSpPr>
          <p:nvPr/>
        </p:nvSpPr>
        <p:spPr bwMode="auto">
          <a:xfrm>
            <a:off x="6476602" y="2969833"/>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7" name="Rectangle 158"/>
          <p:cNvSpPr>
            <a:spLocks noChangeArrowheads="1"/>
          </p:cNvSpPr>
          <p:nvPr/>
        </p:nvSpPr>
        <p:spPr bwMode="auto">
          <a:xfrm>
            <a:off x="6476602" y="3023291"/>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8" name="Rectangle 159"/>
          <p:cNvSpPr>
            <a:spLocks noChangeArrowheads="1"/>
          </p:cNvSpPr>
          <p:nvPr/>
        </p:nvSpPr>
        <p:spPr bwMode="auto">
          <a:xfrm>
            <a:off x="6476602" y="3076749"/>
            <a:ext cx="34484" cy="65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0" i="0" u="none" strike="noStrike" cap="none" normalizeH="0" baseline="0" smtClean="0">
                <a:ln>
                  <a:noFill/>
                </a:ln>
                <a:solidFill>
                  <a:srgbClr val="333333"/>
                </a:solidFill>
                <a:effectLst/>
                <a:latin typeface="Arial" pitchFamily="34"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9" name="Oval 160"/>
          <p:cNvSpPr>
            <a:spLocks noChangeArrowheads="1"/>
          </p:cNvSpPr>
          <p:nvPr/>
        </p:nvSpPr>
        <p:spPr bwMode="auto">
          <a:xfrm>
            <a:off x="5538068" y="1961195"/>
            <a:ext cx="1859360" cy="977370"/>
          </a:xfrm>
          <a:prstGeom prst="ellipse">
            <a:avLst/>
          </a:prstGeom>
          <a:noFill/>
          <a:ln w="34925" cap="flat">
            <a:solidFill>
              <a:srgbClr val="26262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0" name="Picture 1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3134" y="2209320"/>
            <a:ext cx="973951" cy="53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1" name="Picture 1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3134" y="2209320"/>
            <a:ext cx="973951" cy="53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94799" y="2303124"/>
            <a:ext cx="691552" cy="3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16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94799" y="2303124"/>
            <a:ext cx="691552" cy="3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4" name="Oval 165"/>
          <p:cNvSpPr>
            <a:spLocks noChangeArrowheads="1"/>
          </p:cNvSpPr>
          <p:nvPr/>
        </p:nvSpPr>
        <p:spPr bwMode="auto">
          <a:xfrm>
            <a:off x="6862454" y="2218398"/>
            <a:ext cx="935738" cy="499276"/>
          </a:xfrm>
          <a:prstGeom prst="ellipse">
            <a:avLst/>
          </a:prstGeom>
          <a:solidFill>
            <a:srgbClr val="258B3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spcBef>
                <a:spcPts val="700"/>
              </a:spcBef>
            </a:pPr>
            <a:endParaRPr lang="en-US" sz="100" dirty="0" smtClean="0">
              <a:solidFill>
                <a:schemeClr val="bg1"/>
              </a:solidFill>
              <a:latin typeface="Sylfaen" panose="010A0502050306030303" pitchFamily="18" charset="0"/>
            </a:endParaRPr>
          </a:p>
          <a:p>
            <a:pPr algn="ctr"/>
            <a:r>
              <a:rPr lang="en-US" sz="1400" b="1" dirty="0" smtClean="0">
                <a:solidFill>
                  <a:schemeClr val="bg1"/>
                </a:solidFill>
                <a:latin typeface="Sylfaen" panose="010A0502050306030303" pitchFamily="18" charset="0"/>
              </a:rPr>
              <a:t>Do</a:t>
            </a:r>
          </a:p>
          <a:p>
            <a:pPr algn="ctr">
              <a:spcBef>
                <a:spcPts val="700"/>
              </a:spcBef>
            </a:pPr>
            <a:endParaRPr lang="en-US" sz="1400" b="1" dirty="0" smtClean="0">
              <a:solidFill>
                <a:schemeClr val="bg1"/>
              </a:solidFill>
              <a:latin typeface="Sylfaen" panose="010A0502050306030303" pitchFamily="18" charset="0"/>
            </a:endParaRPr>
          </a:p>
          <a:p>
            <a:pPr algn="ctr">
              <a:spcBef>
                <a:spcPts val="700"/>
              </a:spcBef>
            </a:pPr>
            <a:endParaRPr lang="en-US" sz="1400" dirty="0">
              <a:solidFill>
                <a:schemeClr val="bg1"/>
              </a:solidFill>
              <a:latin typeface="Sylfaen" panose="010A0502050306030303" pitchFamily="18" charset="0"/>
            </a:endParaRPr>
          </a:p>
        </p:txBody>
      </p:sp>
      <p:sp>
        <p:nvSpPr>
          <p:cNvPr id="145" name="Rectangle 167"/>
          <p:cNvSpPr>
            <a:spLocks noChangeArrowheads="1"/>
          </p:cNvSpPr>
          <p:nvPr/>
        </p:nvSpPr>
        <p:spPr bwMode="auto">
          <a:xfrm>
            <a:off x="7487833" y="2429203"/>
            <a:ext cx="40076" cy="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6" name="Picture 16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7296" y="2657155"/>
            <a:ext cx="973951" cy="5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7" name="Picture 16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7296" y="2657155"/>
            <a:ext cx="973951" cy="53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17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8962" y="2751967"/>
            <a:ext cx="690620" cy="34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9" name="Picture 17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28962" y="2751967"/>
            <a:ext cx="690620" cy="348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0" name="Oval 172"/>
          <p:cNvSpPr>
            <a:spLocks noChangeArrowheads="1"/>
          </p:cNvSpPr>
          <p:nvPr/>
        </p:nvSpPr>
        <p:spPr bwMode="auto">
          <a:xfrm>
            <a:off x="5996617" y="2666233"/>
            <a:ext cx="935738" cy="500284"/>
          </a:xfrm>
          <a:prstGeom prst="ellipse">
            <a:avLst/>
          </a:prstGeom>
          <a:solidFill>
            <a:srgbClr val="258B3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r>
              <a:rPr lang="en-US" sz="200" dirty="0" smtClean="0">
                <a:solidFill>
                  <a:schemeClr val="bg1"/>
                </a:solidFill>
                <a:latin typeface="Sylfaen" panose="010A0502050306030303" pitchFamily="18" charset="0"/>
              </a:rPr>
              <a:t/>
            </a:r>
            <a:br>
              <a:rPr lang="en-US" sz="200" dirty="0" smtClean="0">
                <a:solidFill>
                  <a:schemeClr val="bg1"/>
                </a:solidFill>
                <a:latin typeface="Sylfaen" panose="010A0502050306030303" pitchFamily="18" charset="0"/>
              </a:rPr>
            </a:br>
            <a:r>
              <a:rPr lang="en-US" sz="1400" dirty="0" smtClean="0">
                <a:solidFill>
                  <a:schemeClr val="bg1"/>
                </a:solidFill>
                <a:latin typeface="Sylfaen" panose="010A0502050306030303" pitchFamily="18" charset="0"/>
              </a:rPr>
              <a:t>Check</a:t>
            </a:r>
            <a:endParaRPr lang="en-US" sz="1400" dirty="0">
              <a:solidFill>
                <a:schemeClr val="bg1"/>
              </a:solidFill>
              <a:latin typeface="Sylfaen" panose="010A0502050306030303" pitchFamily="18" charset="0"/>
            </a:endParaRPr>
          </a:p>
        </p:txBody>
      </p:sp>
      <p:sp>
        <p:nvSpPr>
          <p:cNvPr id="151" name="Rectangle 174"/>
          <p:cNvSpPr>
            <a:spLocks noChangeArrowheads="1"/>
          </p:cNvSpPr>
          <p:nvPr/>
        </p:nvSpPr>
        <p:spPr bwMode="auto">
          <a:xfrm>
            <a:off x="6649956" y="2876030"/>
            <a:ext cx="39144" cy="9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52" name="Picture 17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14935" y="2209320"/>
            <a:ext cx="974883" cy="53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176"/>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14935" y="2209320"/>
            <a:ext cx="974883" cy="53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17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56600" y="2303124"/>
            <a:ext cx="691552" cy="3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78"/>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256600" y="2303124"/>
            <a:ext cx="691552" cy="3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6" name="Oval 179"/>
          <p:cNvSpPr>
            <a:spLocks noChangeArrowheads="1"/>
          </p:cNvSpPr>
          <p:nvPr/>
        </p:nvSpPr>
        <p:spPr bwMode="auto">
          <a:xfrm>
            <a:off x="5124255" y="2218398"/>
            <a:ext cx="935738" cy="499276"/>
          </a:xfrm>
          <a:prstGeom prst="ellipse">
            <a:avLst/>
          </a:prstGeom>
          <a:solidFill>
            <a:srgbClr val="258B36"/>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algn="ctr"/>
            <a:endParaRPr lang="en-US" sz="100" b="1" dirty="0" smtClean="0">
              <a:solidFill>
                <a:schemeClr val="bg1"/>
              </a:solidFill>
              <a:latin typeface="Sylfaen" panose="010A0502050306030303" pitchFamily="18" charset="0"/>
            </a:endParaRPr>
          </a:p>
          <a:p>
            <a:pPr algn="ctr"/>
            <a:r>
              <a:rPr lang="en-US" sz="1400" b="1" dirty="0" smtClean="0">
                <a:solidFill>
                  <a:schemeClr val="bg1"/>
                </a:solidFill>
                <a:latin typeface="Sylfaen" panose="010A0502050306030303" pitchFamily="18" charset="0"/>
              </a:rPr>
              <a:t>Act</a:t>
            </a:r>
            <a:endParaRPr lang="en-US" sz="1400" b="1" dirty="0">
              <a:solidFill>
                <a:schemeClr val="bg1"/>
              </a:solidFill>
              <a:latin typeface="Sylfaen" panose="010A0502050306030303" pitchFamily="18" charset="0"/>
            </a:endParaRPr>
          </a:p>
        </p:txBody>
      </p:sp>
      <p:sp>
        <p:nvSpPr>
          <p:cNvPr id="157" name="Rectangle 181"/>
          <p:cNvSpPr>
            <a:spLocks noChangeArrowheads="1"/>
          </p:cNvSpPr>
          <p:nvPr/>
        </p:nvSpPr>
        <p:spPr bwMode="auto">
          <a:xfrm>
            <a:off x="5733790" y="2429203"/>
            <a:ext cx="40076" cy="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dirty="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8" name="Picture 18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87296" y="1761485"/>
            <a:ext cx="973951" cy="53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18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987296" y="1761485"/>
            <a:ext cx="973951" cy="53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18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28962" y="1855288"/>
            <a:ext cx="690620" cy="3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18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28962" y="1855288"/>
            <a:ext cx="690620" cy="349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2" name="Oval 186"/>
          <p:cNvSpPr>
            <a:spLocks noChangeArrowheads="1"/>
          </p:cNvSpPr>
          <p:nvPr/>
        </p:nvSpPr>
        <p:spPr bwMode="auto">
          <a:xfrm>
            <a:off x="5996617" y="1770563"/>
            <a:ext cx="935738" cy="499276"/>
          </a:xfrm>
          <a:prstGeom prst="ellipse">
            <a:avLst/>
          </a:prstGeom>
          <a:solidFill>
            <a:srgbClr val="258B36"/>
          </a:solidFill>
          <a:ln w="0">
            <a:solidFill>
              <a:srgbClr val="000000"/>
            </a:solidFill>
            <a:prstDash val="solid"/>
            <a:round/>
            <a:headEnd/>
            <a:tailEnd/>
          </a:ln>
          <a:effectLst/>
        </p:spPr>
        <p:txBody>
          <a:bodyPr vert="horz" wrap="square" lIns="91440" tIns="45720" rIns="91440" bIns="45720" numCol="1" anchor="t" anchorCtr="0" compatLnSpc="1">
            <a:prstTxWarp prst="textNoShape">
              <a:avLst/>
            </a:prstTxWarp>
          </a:bodyPr>
          <a:lstStyle/>
          <a:p>
            <a:pPr algn="ctr"/>
            <a:endParaRPr lang="en-US" sz="200" dirty="0" smtClean="0">
              <a:solidFill>
                <a:schemeClr val="bg1"/>
              </a:solidFill>
              <a:latin typeface="Sylfaen" panose="010A0502050306030303" pitchFamily="18" charset="0"/>
            </a:endParaRPr>
          </a:p>
          <a:p>
            <a:pPr algn="ctr"/>
            <a:r>
              <a:rPr lang="en-US" sz="1400" dirty="0" smtClean="0">
                <a:solidFill>
                  <a:schemeClr val="bg1"/>
                </a:solidFill>
                <a:latin typeface="Sylfaen" panose="010A0502050306030303" pitchFamily="18" charset="0"/>
              </a:rPr>
              <a:t>Plan</a:t>
            </a:r>
            <a:endParaRPr lang="en-US" sz="1400" dirty="0">
              <a:solidFill>
                <a:schemeClr val="bg1"/>
              </a:solidFill>
              <a:latin typeface="Sylfaen" panose="010A0502050306030303" pitchFamily="18" charset="0"/>
            </a:endParaRPr>
          </a:p>
        </p:txBody>
      </p:sp>
      <p:sp>
        <p:nvSpPr>
          <p:cNvPr id="163" name="Rectangle 188"/>
          <p:cNvSpPr>
            <a:spLocks noChangeArrowheads="1"/>
          </p:cNvSpPr>
          <p:nvPr/>
        </p:nvSpPr>
        <p:spPr bwMode="auto">
          <a:xfrm>
            <a:off x="6497106" y="1962204"/>
            <a:ext cx="39144" cy="9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4" name="Rectangle 190"/>
          <p:cNvSpPr>
            <a:spLocks noChangeArrowheads="1"/>
          </p:cNvSpPr>
          <p:nvPr/>
        </p:nvSpPr>
        <p:spPr bwMode="auto">
          <a:xfrm>
            <a:off x="6742225" y="1962204"/>
            <a:ext cx="39144" cy="91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7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65" name="Freeform 191"/>
          <p:cNvSpPr>
            <a:spLocks noEditPoints="1"/>
          </p:cNvSpPr>
          <p:nvPr/>
        </p:nvSpPr>
        <p:spPr bwMode="auto">
          <a:xfrm>
            <a:off x="5807418" y="2052981"/>
            <a:ext cx="106249" cy="60518"/>
          </a:xfrm>
          <a:custGeom>
            <a:avLst/>
            <a:gdLst>
              <a:gd name="T0" fmla="*/ 138 w 3072"/>
              <a:gd name="T1" fmla="*/ 1615 h 1755"/>
              <a:gd name="T2" fmla="*/ 2769 w 3072"/>
              <a:gd name="T3" fmla="*/ 647 h 1755"/>
              <a:gd name="T4" fmla="*/ 2631 w 3072"/>
              <a:gd name="T5" fmla="*/ 271 h 1755"/>
              <a:gd name="T6" fmla="*/ 0 w 3072"/>
              <a:gd name="T7" fmla="*/ 1240 h 1755"/>
              <a:gd name="T8" fmla="*/ 138 w 3072"/>
              <a:gd name="T9" fmla="*/ 1615 h 1755"/>
              <a:gd name="T10" fmla="*/ 1970 w 3072"/>
              <a:gd name="T11" fmla="*/ 1658 h 1755"/>
              <a:gd name="T12" fmla="*/ 3072 w 3072"/>
              <a:gd name="T13" fmla="*/ 322 h 1755"/>
              <a:gd name="T14" fmla="*/ 1367 w 3072"/>
              <a:gd name="T15" fmla="*/ 20 h 1755"/>
              <a:gd name="T16" fmla="*/ 1135 w 3072"/>
              <a:gd name="T17" fmla="*/ 182 h 1755"/>
              <a:gd name="T18" fmla="*/ 1297 w 3072"/>
              <a:gd name="T19" fmla="*/ 414 h 1755"/>
              <a:gd name="T20" fmla="*/ 2665 w 3072"/>
              <a:gd name="T21" fmla="*/ 656 h 1755"/>
              <a:gd name="T22" fmla="*/ 2546 w 3072"/>
              <a:gd name="T23" fmla="*/ 332 h 1755"/>
              <a:gd name="T24" fmla="*/ 1661 w 3072"/>
              <a:gd name="T25" fmla="*/ 1403 h 1755"/>
              <a:gd name="T26" fmla="*/ 1661 w 3072"/>
              <a:gd name="T27" fmla="*/ 1403 h 1755"/>
              <a:gd name="T28" fmla="*/ 1688 w 3072"/>
              <a:gd name="T29" fmla="*/ 1685 h 1755"/>
              <a:gd name="T30" fmla="*/ 1970 w 3072"/>
              <a:gd name="T31" fmla="*/ 1658 h 1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72" h="1755">
                <a:moveTo>
                  <a:pt x="138" y="1615"/>
                </a:moveTo>
                <a:lnTo>
                  <a:pt x="2769" y="647"/>
                </a:lnTo>
                <a:lnTo>
                  <a:pt x="2631" y="271"/>
                </a:lnTo>
                <a:lnTo>
                  <a:pt x="0" y="1240"/>
                </a:lnTo>
                <a:lnTo>
                  <a:pt x="138" y="1615"/>
                </a:lnTo>
                <a:close/>
                <a:moveTo>
                  <a:pt x="1970" y="1658"/>
                </a:moveTo>
                <a:lnTo>
                  <a:pt x="3072" y="322"/>
                </a:lnTo>
                <a:lnTo>
                  <a:pt x="1367" y="20"/>
                </a:lnTo>
                <a:cubicBezTo>
                  <a:pt x="1258" y="0"/>
                  <a:pt x="1154" y="73"/>
                  <a:pt x="1135" y="182"/>
                </a:cubicBezTo>
                <a:cubicBezTo>
                  <a:pt x="1116" y="290"/>
                  <a:pt x="1188" y="394"/>
                  <a:pt x="1297" y="414"/>
                </a:cubicBezTo>
                <a:lnTo>
                  <a:pt x="2665" y="656"/>
                </a:lnTo>
                <a:lnTo>
                  <a:pt x="2546" y="332"/>
                </a:lnTo>
                <a:lnTo>
                  <a:pt x="1661" y="1403"/>
                </a:lnTo>
                <a:lnTo>
                  <a:pt x="1661" y="1403"/>
                </a:lnTo>
                <a:cubicBezTo>
                  <a:pt x="1591" y="1488"/>
                  <a:pt x="1603" y="1614"/>
                  <a:pt x="1688" y="1685"/>
                </a:cubicBezTo>
                <a:cubicBezTo>
                  <a:pt x="1773" y="1755"/>
                  <a:pt x="1899" y="1743"/>
                  <a:pt x="1970" y="1658"/>
                </a:cubicBezTo>
                <a:close/>
              </a:path>
            </a:pathLst>
          </a:custGeom>
          <a:solidFill>
            <a:srgbClr val="262626"/>
          </a:solidFill>
          <a:ln w="0"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92"/>
          <p:cNvSpPr>
            <a:spLocks noEditPoints="1"/>
          </p:cNvSpPr>
          <p:nvPr/>
        </p:nvSpPr>
        <p:spPr bwMode="auto">
          <a:xfrm>
            <a:off x="7019032" y="2046930"/>
            <a:ext cx="97861" cy="59510"/>
          </a:xfrm>
          <a:custGeom>
            <a:avLst/>
            <a:gdLst>
              <a:gd name="T0" fmla="*/ 36 w 712"/>
              <a:gd name="T1" fmla="*/ 48 h 436"/>
              <a:gd name="T2" fmla="*/ 637 w 712"/>
              <a:gd name="T3" fmla="*/ 281 h 436"/>
              <a:gd name="T4" fmla="*/ 601 w 712"/>
              <a:gd name="T5" fmla="*/ 374 h 436"/>
              <a:gd name="T6" fmla="*/ 0 w 712"/>
              <a:gd name="T7" fmla="*/ 142 h 436"/>
              <a:gd name="T8" fmla="*/ 36 w 712"/>
              <a:gd name="T9" fmla="*/ 48 h 436"/>
              <a:gd name="T10" fmla="*/ 442 w 712"/>
              <a:gd name="T11" fmla="*/ 25 h 436"/>
              <a:gd name="T12" fmla="*/ 712 w 712"/>
              <a:gd name="T13" fmla="*/ 363 h 436"/>
              <a:gd name="T14" fmla="*/ 284 w 712"/>
              <a:gd name="T15" fmla="*/ 432 h 436"/>
              <a:gd name="T16" fmla="*/ 227 w 712"/>
              <a:gd name="T17" fmla="*/ 390 h 436"/>
              <a:gd name="T18" fmla="*/ 269 w 712"/>
              <a:gd name="T19" fmla="*/ 333 h 436"/>
              <a:gd name="T20" fmla="*/ 611 w 712"/>
              <a:gd name="T21" fmla="*/ 278 h 436"/>
              <a:gd name="T22" fmla="*/ 580 w 712"/>
              <a:gd name="T23" fmla="*/ 358 h 436"/>
              <a:gd name="T24" fmla="*/ 364 w 712"/>
              <a:gd name="T25" fmla="*/ 87 h 436"/>
              <a:gd name="T26" fmla="*/ 364 w 712"/>
              <a:gd name="T27" fmla="*/ 87 h 436"/>
              <a:gd name="T28" fmla="*/ 371 w 712"/>
              <a:gd name="T29" fmla="*/ 17 h 436"/>
              <a:gd name="T30" fmla="*/ 442 w 712"/>
              <a:gd name="T31" fmla="*/ 2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2" h="436">
                <a:moveTo>
                  <a:pt x="36" y="48"/>
                </a:moveTo>
                <a:lnTo>
                  <a:pt x="637" y="281"/>
                </a:lnTo>
                <a:lnTo>
                  <a:pt x="601" y="374"/>
                </a:lnTo>
                <a:lnTo>
                  <a:pt x="0" y="142"/>
                </a:lnTo>
                <a:lnTo>
                  <a:pt x="36" y="48"/>
                </a:lnTo>
                <a:close/>
                <a:moveTo>
                  <a:pt x="442" y="25"/>
                </a:moveTo>
                <a:lnTo>
                  <a:pt x="712" y="363"/>
                </a:lnTo>
                <a:lnTo>
                  <a:pt x="284" y="432"/>
                </a:lnTo>
                <a:cubicBezTo>
                  <a:pt x="257" y="436"/>
                  <a:pt x="232" y="418"/>
                  <a:pt x="227" y="390"/>
                </a:cubicBezTo>
                <a:cubicBezTo>
                  <a:pt x="223" y="363"/>
                  <a:pt x="241" y="337"/>
                  <a:pt x="269" y="333"/>
                </a:cubicBezTo>
                <a:lnTo>
                  <a:pt x="611" y="278"/>
                </a:lnTo>
                <a:lnTo>
                  <a:pt x="580" y="358"/>
                </a:lnTo>
                <a:lnTo>
                  <a:pt x="364" y="87"/>
                </a:lnTo>
                <a:lnTo>
                  <a:pt x="364" y="87"/>
                </a:lnTo>
                <a:cubicBezTo>
                  <a:pt x="346" y="65"/>
                  <a:pt x="350" y="34"/>
                  <a:pt x="371" y="17"/>
                </a:cubicBezTo>
                <a:cubicBezTo>
                  <a:pt x="393" y="0"/>
                  <a:pt x="424" y="3"/>
                  <a:pt x="442" y="25"/>
                </a:cubicBezTo>
                <a:close/>
              </a:path>
            </a:pathLst>
          </a:custGeom>
          <a:solidFill>
            <a:srgbClr val="262626"/>
          </a:solidFill>
          <a:ln w="0"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193"/>
          <p:cNvSpPr>
            <a:spLocks noEditPoints="1"/>
          </p:cNvSpPr>
          <p:nvPr/>
        </p:nvSpPr>
        <p:spPr bwMode="auto">
          <a:xfrm>
            <a:off x="5805554" y="2790295"/>
            <a:ext cx="110909" cy="59510"/>
          </a:xfrm>
          <a:custGeom>
            <a:avLst/>
            <a:gdLst>
              <a:gd name="T0" fmla="*/ 1535 w 1610"/>
              <a:gd name="T1" fmla="*/ 864 h 868"/>
              <a:gd name="T2" fmla="*/ 146 w 1610"/>
              <a:gd name="T3" fmla="*/ 296 h 868"/>
              <a:gd name="T4" fmla="*/ 222 w 1610"/>
              <a:gd name="T5" fmla="*/ 111 h 868"/>
              <a:gd name="T6" fmla="*/ 1610 w 1610"/>
              <a:gd name="T7" fmla="*/ 679 h 868"/>
              <a:gd name="T8" fmla="*/ 1535 w 1610"/>
              <a:gd name="T9" fmla="*/ 864 h 868"/>
              <a:gd name="T10" fmla="*/ 527 w 1610"/>
              <a:gd name="T11" fmla="*/ 815 h 868"/>
              <a:gd name="T12" fmla="*/ 0 w 1610"/>
              <a:gd name="T13" fmla="*/ 128 h 868"/>
              <a:gd name="T14" fmla="*/ 858 w 1610"/>
              <a:gd name="T15" fmla="*/ 8 h 868"/>
              <a:gd name="T16" fmla="*/ 971 w 1610"/>
              <a:gd name="T17" fmla="*/ 93 h 868"/>
              <a:gd name="T18" fmla="*/ 886 w 1610"/>
              <a:gd name="T19" fmla="*/ 206 h 868"/>
              <a:gd name="T20" fmla="*/ 198 w 1610"/>
              <a:gd name="T21" fmla="*/ 302 h 868"/>
              <a:gd name="T22" fmla="*/ 263 w 1610"/>
              <a:gd name="T23" fmla="*/ 143 h 868"/>
              <a:gd name="T24" fmla="*/ 686 w 1610"/>
              <a:gd name="T25" fmla="*/ 694 h 868"/>
              <a:gd name="T26" fmla="*/ 686 w 1610"/>
              <a:gd name="T27" fmla="*/ 694 h 868"/>
              <a:gd name="T28" fmla="*/ 667 w 1610"/>
              <a:gd name="T29" fmla="*/ 834 h 868"/>
              <a:gd name="T30" fmla="*/ 527 w 1610"/>
              <a:gd name="T31" fmla="*/ 815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10" h="868">
                <a:moveTo>
                  <a:pt x="1535" y="864"/>
                </a:moveTo>
                <a:lnTo>
                  <a:pt x="146" y="296"/>
                </a:lnTo>
                <a:lnTo>
                  <a:pt x="222" y="111"/>
                </a:lnTo>
                <a:lnTo>
                  <a:pt x="1610" y="679"/>
                </a:lnTo>
                <a:lnTo>
                  <a:pt x="1535" y="864"/>
                </a:lnTo>
                <a:close/>
                <a:moveTo>
                  <a:pt x="527" y="815"/>
                </a:moveTo>
                <a:lnTo>
                  <a:pt x="0" y="128"/>
                </a:lnTo>
                <a:lnTo>
                  <a:pt x="858" y="8"/>
                </a:lnTo>
                <a:cubicBezTo>
                  <a:pt x="912" y="0"/>
                  <a:pt x="963" y="38"/>
                  <a:pt x="971" y="93"/>
                </a:cubicBezTo>
                <a:cubicBezTo>
                  <a:pt x="978" y="147"/>
                  <a:pt x="940" y="198"/>
                  <a:pt x="886" y="206"/>
                </a:cubicBezTo>
                <a:lnTo>
                  <a:pt x="198" y="302"/>
                </a:lnTo>
                <a:lnTo>
                  <a:pt x="263" y="143"/>
                </a:lnTo>
                <a:lnTo>
                  <a:pt x="686" y="694"/>
                </a:lnTo>
                <a:lnTo>
                  <a:pt x="686" y="694"/>
                </a:lnTo>
                <a:cubicBezTo>
                  <a:pt x="720" y="738"/>
                  <a:pt x="711" y="800"/>
                  <a:pt x="667" y="834"/>
                </a:cubicBezTo>
                <a:cubicBezTo>
                  <a:pt x="624" y="868"/>
                  <a:pt x="561" y="859"/>
                  <a:pt x="527" y="815"/>
                </a:cubicBezTo>
                <a:close/>
              </a:path>
            </a:pathLst>
          </a:custGeom>
          <a:solidFill>
            <a:srgbClr val="262626"/>
          </a:solidFill>
          <a:ln w="0"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194"/>
          <p:cNvSpPr>
            <a:spLocks noEditPoints="1"/>
          </p:cNvSpPr>
          <p:nvPr/>
        </p:nvSpPr>
        <p:spPr bwMode="auto">
          <a:xfrm>
            <a:off x="6995731" y="2804416"/>
            <a:ext cx="70833" cy="58501"/>
          </a:xfrm>
          <a:custGeom>
            <a:avLst/>
            <a:gdLst>
              <a:gd name="T0" fmla="*/ 940 w 1026"/>
              <a:gd name="T1" fmla="*/ 215 h 850"/>
              <a:gd name="T2" fmla="*/ 136 w 1026"/>
              <a:gd name="T3" fmla="*/ 597 h 850"/>
              <a:gd name="T4" fmla="*/ 222 w 1026"/>
              <a:gd name="T5" fmla="*/ 778 h 850"/>
              <a:gd name="T6" fmla="*/ 1026 w 1026"/>
              <a:gd name="T7" fmla="*/ 395 h 850"/>
              <a:gd name="T8" fmla="*/ 940 w 1026"/>
              <a:gd name="T9" fmla="*/ 215 h 850"/>
              <a:gd name="T10" fmla="*/ 488 w 1026"/>
              <a:gd name="T11" fmla="*/ 57 h 850"/>
              <a:gd name="T12" fmla="*/ 0 w 1026"/>
              <a:gd name="T13" fmla="*/ 772 h 850"/>
              <a:gd name="T14" fmla="*/ 863 w 1026"/>
              <a:gd name="T15" fmla="*/ 845 h 850"/>
              <a:gd name="T16" fmla="*/ 863 w 1026"/>
              <a:gd name="T17" fmla="*/ 845 h 850"/>
              <a:gd name="T18" fmla="*/ 971 w 1026"/>
              <a:gd name="T19" fmla="*/ 754 h 850"/>
              <a:gd name="T20" fmla="*/ 880 w 1026"/>
              <a:gd name="T21" fmla="*/ 646 h 850"/>
              <a:gd name="T22" fmla="*/ 187 w 1026"/>
              <a:gd name="T23" fmla="*/ 588 h 850"/>
              <a:gd name="T24" fmla="*/ 262 w 1026"/>
              <a:gd name="T25" fmla="*/ 744 h 850"/>
              <a:gd name="T26" fmla="*/ 653 w 1026"/>
              <a:gd name="T27" fmla="*/ 170 h 850"/>
              <a:gd name="T28" fmla="*/ 627 w 1026"/>
              <a:gd name="T29" fmla="*/ 31 h 850"/>
              <a:gd name="T30" fmla="*/ 488 w 1026"/>
              <a:gd name="T31" fmla="*/ 57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6" h="850">
                <a:moveTo>
                  <a:pt x="940" y="215"/>
                </a:moveTo>
                <a:lnTo>
                  <a:pt x="136" y="597"/>
                </a:lnTo>
                <a:lnTo>
                  <a:pt x="222" y="778"/>
                </a:lnTo>
                <a:lnTo>
                  <a:pt x="1026" y="395"/>
                </a:lnTo>
                <a:lnTo>
                  <a:pt x="940" y="215"/>
                </a:lnTo>
                <a:close/>
                <a:moveTo>
                  <a:pt x="488" y="57"/>
                </a:moveTo>
                <a:lnTo>
                  <a:pt x="0" y="772"/>
                </a:lnTo>
                <a:lnTo>
                  <a:pt x="863" y="845"/>
                </a:lnTo>
                <a:lnTo>
                  <a:pt x="863" y="845"/>
                </a:lnTo>
                <a:cubicBezTo>
                  <a:pt x="918" y="850"/>
                  <a:pt x="966" y="809"/>
                  <a:pt x="971" y="754"/>
                </a:cubicBezTo>
                <a:cubicBezTo>
                  <a:pt x="975" y="699"/>
                  <a:pt x="935" y="651"/>
                  <a:pt x="880" y="646"/>
                </a:cubicBezTo>
                <a:lnTo>
                  <a:pt x="187" y="588"/>
                </a:lnTo>
                <a:lnTo>
                  <a:pt x="262" y="744"/>
                </a:lnTo>
                <a:lnTo>
                  <a:pt x="653" y="170"/>
                </a:lnTo>
                <a:cubicBezTo>
                  <a:pt x="684" y="124"/>
                  <a:pt x="673" y="62"/>
                  <a:pt x="627" y="31"/>
                </a:cubicBezTo>
                <a:cubicBezTo>
                  <a:pt x="581" y="0"/>
                  <a:pt x="519" y="12"/>
                  <a:pt x="488" y="57"/>
                </a:cubicBezTo>
                <a:close/>
              </a:path>
            </a:pathLst>
          </a:custGeom>
          <a:solidFill>
            <a:srgbClr val="262626"/>
          </a:solidFill>
          <a:ln w="0" cap="flat">
            <a:solidFill>
              <a:srgbClr val="262626"/>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Oval 195"/>
          <p:cNvSpPr>
            <a:spLocks noChangeArrowheads="1"/>
          </p:cNvSpPr>
          <p:nvPr/>
        </p:nvSpPr>
        <p:spPr bwMode="auto">
          <a:xfrm>
            <a:off x="6643432" y="1753416"/>
            <a:ext cx="159374" cy="158356"/>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Oval 196"/>
          <p:cNvSpPr>
            <a:spLocks noChangeArrowheads="1"/>
          </p:cNvSpPr>
          <p:nvPr/>
        </p:nvSpPr>
        <p:spPr bwMode="auto">
          <a:xfrm>
            <a:off x="6643432" y="1753416"/>
            <a:ext cx="159374" cy="158356"/>
          </a:xfrm>
          <a:prstGeom prst="ellipse">
            <a:avLst/>
          </a:pr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Rectangle 197"/>
          <p:cNvSpPr>
            <a:spLocks noChangeArrowheads="1"/>
          </p:cNvSpPr>
          <p:nvPr/>
        </p:nvSpPr>
        <p:spPr bwMode="auto">
          <a:xfrm>
            <a:off x="6671956" y="1770808"/>
            <a:ext cx="10159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a:solidFill>
                  <a:srgbClr val="FFFFFF"/>
                </a:solidFill>
                <a:latin typeface="Sylfaen" pitchFamily="18" charset="0"/>
              </a:rPr>
              <a:t>M</a:t>
            </a:r>
            <a:endParaRPr kumimoji="0" lang="en-US" altLang="en-US" sz="800" b="0" i="0" u="none" strike="noStrike" cap="none" normalizeH="0" baseline="0" dirty="0" smtClean="0">
              <a:ln>
                <a:noFill/>
              </a:ln>
              <a:solidFill>
                <a:schemeClr val="tx1"/>
              </a:solidFill>
              <a:effectLst/>
            </a:endParaRPr>
          </a:p>
        </p:txBody>
      </p:sp>
      <p:sp>
        <p:nvSpPr>
          <p:cNvPr id="173" name="Oval 199"/>
          <p:cNvSpPr>
            <a:spLocks noChangeArrowheads="1"/>
          </p:cNvSpPr>
          <p:nvPr/>
        </p:nvSpPr>
        <p:spPr bwMode="auto">
          <a:xfrm>
            <a:off x="6700284" y="1902694"/>
            <a:ext cx="158442" cy="158356"/>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Rectangle 200"/>
          <p:cNvSpPr>
            <a:spLocks noChangeArrowheads="1"/>
          </p:cNvSpPr>
          <p:nvPr/>
        </p:nvSpPr>
        <p:spPr bwMode="auto">
          <a:xfrm>
            <a:off x="6735192" y="1927401"/>
            <a:ext cx="38212" cy="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Sylfaen" pitchFamily="18" charset="0"/>
                <a:cs typeface="Arial" pitchFamily="34" charset="0"/>
              </a:rPr>
              <a:t>C</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75" name="Oval 202"/>
          <p:cNvSpPr>
            <a:spLocks noChangeArrowheads="1"/>
          </p:cNvSpPr>
          <p:nvPr/>
        </p:nvSpPr>
        <p:spPr bwMode="auto">
          <a:xfrm>
            <a:off x="7593150" y="2248657"/>
            <a:ext cx="159374" cy="158356"/>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Oval 203"/>
          <p:cNvSpPr>
            <a:spLocks noChangeArrowheads="1"/>
          </p:cNvSpPr>
          <p:nvPr/>
        </p:nvSpPr>
        <p:spPr bwMode="auto">
          <a:xfrm>
            <a:off x="7593150" y="2248657"/>
            <a:ext cx="159374" cy="158356"/>
          </a:xfrm>
          <a:prstGeom prst="ellipse">
            <a:avLst/>
          </a:pr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Rectangle 204"/>
          <p:cNvSpPr>
            <a:spLocks noChangeArrowheads="1"/>
          </p:cNvSpPr>
          <p:nvPr/>
        </p:nvSpPr>
        <p:spPr bwMode="auto">
          <a:xfrm>
            <a:off x="7631645" y="2273364"/>
            <a:ext cx="54989" cy="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Sylfaen" pitchFamily="18" charset="0"/>
                <a:cs typeface="Arial" pitchFamily="34" charset="0"/>
              </a:rPr>
              <a:t>M</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78" name="Rectangle 205"/>
          <p:cNvSpPr>
            <a:spLocks noChangeArrowheads="1"/>
          </p:cNvSpPr>
          <p:nvPr/>
        </p:nvSpPr>
        <p:spPr bwMode="auto">
          <a:xfrm>
            <a:off x="7685419" y="2293037"/>
            <a:ext cx="39144" cy="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9" name="Oval 206"/>
          <p:cNvSpPr>
            <a:spLocks noChangeArrowheads="1"/>
          </p:cNvSpPr>
          <p:nvPr/>
        </p:nvSpPr>
        <p:spPr bwMode="auto">
          <a:xfrm>
            <a:off x="7624838" y="2397935"/>
            <a:ext cx="159374" cy="158356"/>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Rectangle 207"/>
          <p:cNvSpPr>
            <a:spLocks noChangeArrowheads="1"/>
          </p:cNvSpPr>
          <p:nvPr/>
        </p:nvSpPr>
        <p:spPr bwMode="auto">
          <a:xfrm>
            <a:off x="7659887" y="2426931"/>
            <a:ext cx="38212" cy="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000000"/>
                </a:solidFill>
                <a:effectLst/>
                <a:latin typeface="Sylfaen" pitchFamily="18" charset="0"/>
                <a:cs typeface="Arial" pitchFamily="34" charset="0"/>
              </a:rPr>
              <a:t>C</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81" name="Rectangle 208"/>
          <p:cNvSpPr>
            <a:spLocks noChangeArrowheads="1"/>
          </p:cNvSpPr>
          <p:nvPr/>
        </p:nvSpPr>
        <p:spPr bwMode="auto">
          <a:xfrm>
            <a:off x="7794464" y="2406005"/>
            <a:ext cx="40076" cy="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dirty="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82" name="Oval 209"/>
          <p:cNvSpPr>
            <a:spLocks noChangeArrowheads="1"/>
          </p:cNvSpPr>
          <p:nvPr/>
        </p:nvSpPr>
        <p:spPr bwMode="auto">
          <a:xfrm>
            <a:off x="6500834" y="3031360"/>
            <a:ext cx="159374" cy="158356"/>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Rectangle 211"/>
          <p:cNvSpPr>
            <a:spLocks noChangeArrowheads="1"/>
          </p:cNvSpPr>
          <p:nvPr/>
        </p:nvSpPr>
        <p:spPr bwMode="auto">
          <a:xfrm>
            <a:off x="6553959" y="3075740"/>
            <a:ext cx="50329" cy="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Sylfaen" pitchFamily="18" charset="0"/>
              </a:rPr>
              <a:t>M</a:t>
            </a:r>
            <a:endParaRPr kumimoji="0" lang="en-US" altLang="en-US" sz="800" b="0" i="0" u="none" strike="noStrike" cap="none" normalizeH="0" baseline="0" dirty="0" smtClean="0">
              <a:ln>
                <a:noFill/>
              </a:ln>
              <a:solidFill>
                <a:schemeClr val="tx1"/>
              </a:solidFill>
              <a:effectLst/>
              <a:latin typeface="Sylfaen" panose="010A0502050306030303" pitchFamily="18" charset="0"/>
            </a:endParaRPr>
          </a:p>
        </p:txBody>
      </p:sp>
      <p:sp>
        <p:nvSpPr>
          <p:cNvPr id="184" name="Oval 213"/>
          <p:cNvSpPr>
            <a:spLocks noChangeArrowheads="1"/>
          </p:cNvSpPr>
          <p:nvPr/>
        </p:nvSpPr>
        <p:spPr bwMode="auto">
          <a:xfrm>
            <a:off x="6661140" y="3026317"/>
            <a:ext cx="159374" cy="158356"/>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Rectangle 214"/>
          <p:cNvSpPr>
            <a:spLocks noChangeArrowheads="1"/>
          </p:cNvSpPr>
          <p:nvPr/>
        </p:nvSpPr>
        <p:spPr bwMode="auto">
          <a:xfrm>
            <a:off x="6693251" y="3050015"/>
            <a:ext cx="38212" cy="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a:solidFill>
                  <a:srgbClr val="000000"/>
                </a:solidFill>
                <a:latin typeface="Sylfaen" pitchFamily="18" charset="0"/>
              </a:rPr>
              <a:t>C</a:t>
            </a:r>
            <a:endParaRPr kumimoji="0" lang="en-US" altLang="en-US" sz="800" b="0" i="0" u="none" strike="noStrike" cap="none" normalizeH="0" baseline="0" dirty="0" smtClean="0">
              <a:ln>
                <a:noFill/>
              </a:ln>
              <a:solidFill>
                <a:schemeClr val="tx1"/>
              </a:solidFill>
              <a:effectLst/>
            </a:endParaRPr>
          </a:p>
        </p:txBody>
      </p:sp>
      <p:sp>
        <p:nvSpPr>
          <p:cNvPr id="186" name="Oval 216"/>
          <p:cNvSpPr>
            <a:spLocks noChangeArrowheads="1"/>
          </p:cNvSpPr>
          <p:nvPr/>
        </p:nvSpPr>
        <p:spPr bwMode="auto">
          <a:xfrm>
            <a:off x="5286425" y="2573438"/>
            <a:ext cx="159374" cy="158356"/>
          </a:xfrm>
          <a:prstGeom prst="ellipse">
            <a:avLst/>
          </a:prstGeom>
          <a:solidFill>
            <a:srgbClr val="0070C0"/>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Oval 217"/>
          <p:cNvSpPr>
            <a:spLocks noChangeArrowheads="1"/>
          </p:cNvSpPr>
          <p:nvPr/>
        </p:nvSpPr>
        <p:spPr bwMode="auto">
          <a:xfrm>
            <a:off x="5286425" y="2573438"/>
            <a:ext cx="159374" cy="158356"/>
          </a:xfrm>
          <a:prstGeom prst="ellipse">
            <a:avLst/>
          </a:prstGeom>
          <a:noFill/>
          <a:ln w="15875" cap="flat">
            <a:solidFill>
              <a:srgbClr val="0070C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Rectangle 218"/>
          <p:cNvSpPr>
            <a:spLocks noChangeArrowheads="1"/>
          </p:cNvSpPr>
          <p:nvPr/>
        </p:nvSpPr>
        <p:spPr bwMode="auto">
          <a:xfrm>
            <a:off x="5320259" y="2604197"/>
            <a:ext cx="54989" cy="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dirty="0" smtClean="0">
                <a:ln>
                  <a:noFill/>
                </a:ln>
                <a:solidFill>
                  <a:srgbClr val="FFFFFF"/>
                </a:solidFill>
                <a:effectLst/>
                <a:latin typeface="Sylfaen" pitchFamily="18" charset="0"/>
                <a:cs typeface="Arial" pitchFamily="34" charset="0"/>
              </a:rPr>
              <a:t>M</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89" name="Rectangle 219"/>
          <p:cNvSpPr>
            <a:spLocks noChangeArrowheads="1"/>
          </p:cNvSpPr>
          <p:nvPr/>
        </p:nvSpPr>
        <p:spPr bwMode="auto">
          <a:xfrm>
            <a:off x="5378694" y="2618827"/>
            <a:ext cx="39144" cy="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90" name="Oval 220"/>
          <p:cNvSpPr>
            <a:spLocks noChangeArrowheads="1"/>
          </p:cNvSpPr>
          <p:nvPr/>
        </p:nvSpPr>
        <p:spPr bwMode="auto">
          <a:xfrm>
            <a:off x="5461643" y="2576464"/>
            <a:ext cx="159374" cy="158356"/>
          </a:xfrm>
          <a:prstGeom prst="ellipse">
            <a:avLst/>
          </a:prstGeom>
          <a:noFill/>
          <a:ln w="158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1" name="Rectangle 221"/>
          <p:cNvSpPr>
            <a:spLocks noChangeArrowheads="1"/>
          </p:cNvSpPr>
          <p:nvPr/>
        </p:nvSpPr>
        <p:spPr bwMode="auto">
          <a:xfrm>
            <a:off x="5491099" y="2603188"/>
            <a:ext cx="38212" cy="7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800" b="1" dirty="0">
                <a:solidFill>
                  <a:srgbClr val="000000"/>
                </a:solidFill>
                <a:latin typeface="Sylfaen" pitchFamily="18" charset="0"/>
              </a:rPr>
              <a:t>C</a:t>
            </a:r>
            <a:endParaRPr kumimoji="0" lang="en-US" altLang="en-US" sz="800" b="0" i="0" u="none" strike="noStrike" cap="none" normalizeH="0" baseline="0" dirty="0" smtClean="0">
              <a:ln>
                <a:noFill/>
              </a:ln>
              <a:solidFill>
                <a:schemeClr val="tx1"/>
              </a:solidFill>
              <a:effectLst/>
              <a:cs typeface="Arial" pitchFamily="34" charset="0"/>
            </a:endParaRPr>
          </a:p>
        </p:txBody>
      </p:sp>
      <p:sp>
        <p:nvSpPr>
          <p:cNvPr id="192" name="Rectangle 222"/>
          <p:cNvSpPr>
            <a:spLocks noChangeArrowheads="1"/>
          </p:cNvSpPr>
          <p:nvPr/>
        </p:nvSpPr>
        <p:spPr bwMode="auto">
          <a:xfrm>
            <a:off x="5512394" y="2585014"/>
            <a:ext cx="39144" cy="9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600" b="1" i="0" u="none" strike="noStrike" cap="none" normalizeH="0" baseline="0" dirty="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6" name="Rectangle 226"/>
          <p:cNvSpPr>
            <a:spLocks noChangeArrowheads="1"/>
          </p:cNvSpPr>
          <p:nvPr/>
        </p:nvSpPr>
        <p:spPr bwMode="auto">
          <a:xfrm>
            <a:off x="5024530" y="3143319"/>
            <a:ext cx="35416" cy="76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1" i="0" u="none" strike="noStrike" cap="none" normalizeH="0" baseline="0" smtClean="0">
                <a:ln>
                  <a:noFill/>
                </a:ln>
                <a:solidFill>
                  <a:srgbClr val="FFFFFF"/>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1" name="Rectangle 231"/>
          <p:cNvSpPr>
            <a:spLocks noChangeArrowheads="1"/>
          </p:cNvSpPr>
          <p:nvPr/>
        </p:nvSpPr>
        <p:spPr bwMode="auto">
          <a:xfrm>
            <a:off x="5391742" y="3155422"/>
            <a:ext cx="32620" cy="7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2" name="Rectangle 233"/>
          <p:cNvSpPr>
            <a:spLocks noChangeArrowheads="1"/>
          </p:cNvSpPr>
          <p:nvPr/>
        </p:nvSpPr>
        <p:spPr bwMode="auto">
          <a:xfrm>
            <a:off x="5532475" y="3155422"/>
            <a:ext cx="31688" cy="7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4" name="Rectangle 235"/>
          <p:cNvSpPr>
            <a:spLocks noChangeArrowheads="1"/>
          </p:cNvSpPr>
          <p:nvPr/>
        </p:nvSpPr>
        <p:spPr bwMode="auto">
          <a:xfrm>
            <a:off x="5388946" y="3317813"/>
            <a:ext cx="27028" cy="6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 name="Rectangle 237"/>
          <p:cNvSpPr>
            <a:spLocks noChangeArrowheads="1"/>
          </p:cNvSpPr>
          <p:nvPr/>
        </p:nvSpPr>
        <p:spPr bwMode="auto">
          <a:xfrm>
            <a:off x="5527815" y="3317813"/>
            <a:ext cx="27028" cy="64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500" b="0" i="0" u="none" strike="noStrike" cap="none" normalizeH="0" baseline="0" smtClean="0">
                <a:ln>
                  <a:noFill/>
                </a:ln>
                <a:solidFill>
                  <a:srgbClr val="000000"/>
                </a:solidFill>
                <a:effectLst/>
                <a:latin typeface="Sylfaen" pitchFamily="18" charset="0"/>
                <a:cs typeface="Arial" pitchFamily="34" charset="0"/>
              </a:rPr>
              <a:t> </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6" name="Flowchart: Connector 205"/>
          <p:cNvSpPr/>
          <p:nvPr/>
        </p:nvSpPr>
        <p:spPr>
          <a:xfrm>
            <a:off x="6310319" y="2288030"/>
            <a:ext cx="334972" cy="355785"/>
          </a:xfrm>
          <a:prstGeom prst="flowChartConnector">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path path="circle">
              <a:fillToRect l="50000" t="50000" r="50000" b="50000"/>
            </a:path>
            <a:tileRect/>
          </a:gradFill>
          <a:ln>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Sylfaen" panose="010A0502050306030303" pitchFamily="18" charset="0"/>
            </a:endParaRPr>
          </a:p>
        </p:txBody>
      </p:sp>
      <p:sp>
        <p:nvSpPr>
          <p:cNvPr id="209" name="Rounded Rectangular Callout 208"/>
          <p:cNvSpPr/>
          <p:nvPr/>
        </p:nvSpPr>
        <p:spPr>
          <a:xfrm>
            <a:off x="4899000" y="4600562"/>
            <a:ext cx="1219200" cy="457200"/>
          </a:xfrm>
          <a:prstGeom prst="wedgeRoundRectCallout">
            <a:avLst>
              <a:gd name="adj1" fmla="val -92695"/>
              <a:gd name="adj2" fmla="val -179557"/>
              <a:gd name="adj3" fmla="val 16667"/>
            </a:avLst>
          </a:prstGeom>
          <a:solidFill>
            <a:srgbClr val="FFFF99"/>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latin typeface="Sylfaen" panose="010A0502050306030303" pitchFamily="18" charset="0"/>
              </a:rPr>
              <a:t>Spending units (SUs) -Ministries</a:t>
            </a:r>
            <a:endParaRPr lang="en-US" sz="1000" dirty="0">
              <a:solidFill>
                <a:srgbClr val="FF0000"/>
              </a:solidFill>
              <a:latin typeface="Sylfaen" panose="010A0502050306030303" pitchFamily="18" charset="0"/>
            </a:endParaRPr>
          </a:p>
        </p:txBody>
      </p:sp>
      <p:sp>
        <p:nvSpPr>
          <p:cNvPr id="210" name="Rounded Rectangular Callout 209"/>
          <p:cNvSpPr/>
          <p:nvPr/>
        </p:nvSpPr>
        <p:spPr>
          <a:xfrm>
            <a:off x="7184864" y="3110663"/>
            <a:ext cx="1219200" cy="457200"/>
          </a:xfrm>
          <a:prstGeom prst="wedgeRoundRectCallout">
            <a:avLst>
              <a:gd name="adj1" fmla="val -95695"/>
              <a:gd name="adj2" fmla="val -173157"/>
              <a:gd name="adj3" fmla="val 16667"/>
            </a:avLst>
          </a:prstGeom>
          <a:solidFill>
            <a:srgbClr val="FFFF99"/>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latin typeface="Sylfaen" panose="010A0502050306030303" pitchFamily="18" charset="0"/>
              </a:rPr>
              <a:t>Budget </a:t>
            </a:r>
            <a:r>
              <a:rPr lang="en-US" sz="1000" dirty="0" err="1" smtClean="0">
                <a:solidFill>
                  <a:srgbClr val="FF0000"/>
                </a:solidFill>
                <a:latin typeface="Sylfaen" panose="010A0502050306030303" pitchFamily="18" charset="0"/>
              </a:rPr>
              <a:t>organisations</a:t>
            </a:r>
            <a:endParaRPr lang="en-US" sz="1000" dirty="0">
              <a:solidFill>
                <a:srgbClr val="FF0000"/>
              </a:solidFill>
              <a:latin typeface="Sylfaen" panose="010A0502050306030303" pitchFamily="18" charset="0"/>
            </a:endParaRPr>
          </a:p>
        </p:txBody>
      </p:sp>
      <p:sp>
        <p:nvSpPr>
          <p:cNvPr id="211" name="Rounded Rectangular Callout 210"/>
          <p:cNvSpPr/>
          <p:nvPr/>
        </p:nvSpPr>
        <p:spPr>
          <a:xfrm>
            <a:off x="3573549" y="1609080"/>
            <a:ext cx="1219200" cy="457200"/>
          </a:xfrm>
          <a:prstGeom prst="wedgeRoundRectCallout">
            <a:avLst>
              <a:gd name="adj1" fmla="val 57305"/>
              <a:gd name="adj2" fmla="val 167643"/>
              <a:gd name="adj3" fmla="val 16667"/>
            </a:avLst>
          </a:prstGeom>
          <a:solidFill>
            <a:srgbClr val="FFFF99"/>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FF0000"/>
                </a:solidFill>
                <a:latin typeface="Sylfaen" panose="010A0502050306030303" pitchFamily="18" charset="0"/>
              </a:rPr>
              <a:t>Budget Cycle within the SU</a:t>
            </a:r>
            <a:endParaRPr lang="en-US" sz="1000" dirty="0">
              <a:solidFill>
                <a:srgbClr val="FF0000"/>
              </a:solidFill>
              <a:latin typeface="Sylfaen" panose="010A0502050306030303" pitchFamily="18" charset="0"/>
            </a:endParaRPr>
          </a:p>
        </p:txBody>
      </p:sp>
    </p:spTree>
    <p:extLst>
      <p:ext uri="{BB962C8B-B14F-4D97-AF65-F5344CB8AC3E}">
        <p14:creationId xmlns:p14="http://schemas.microsoft.com/office/powerpoint/2010/main" val="21854223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533400"/>
          </a:xfrm>
        </p:spPr>
        <p:txBody>
          <a:bodyPr/>
          <a:lstStyle/>
          <a:p>
            <a:r>
              <a:rPr lang="en-US" sz="2400" b="1" dirty="0" smtClean="0">
                <a:solidFill>
                  <a:srgbClr val="0070C0"/>
                </a:solidFill>
                <a:effectLst>
                  <a:outerShdw blurRad="38100" dist="38100" dir="2700000" algn="tl">
                    <a:srgbClr val="000000">
                      <a:alpha val="43137"/>
                    </a:srgbClr>
                  </a:outerShdw>
                </a:effectLst>
                <a:latin typeface="AAAcademiury" panose="020B7200000000000000" pitchFamily="34" charset="0"/>
              </a:rPr>
              <a:t>Internal control – </a:t>
            </a:r>
            <a:r>
              <a:rPr lang="en-US" sz="2400" b="1" dirty="0">
                <a:solidFill>
                  <a:srgbClr val="0070C0"/>
                </a:solidFill>
                <a:effectLst>
                  <a:outerShdw blurRad="38100" dist="38100" dir="2700000" algn="tl">
                    <a:srgbClr val="000000">
                      <a:alpha val="43137"/>
                    </a:srgbClr>
                  </a:outerShdw>
                </a:effectLst>
                <a:latin typeface="AAAcademiury" panose="020B7200000000000000" pitchFamily="34" charset="0"/>
              </a:rPr>
              <a:t>A state or outcome </a:t>
            </a:r>
          </a:p>
        </p:txBody>
      </p:sp>
      <p:sp>
        <p:nvSpPr>
          <p:cNvPr id="3" name="Content Placeholder 2"/>
          <p:cNvSpPr>
            <a:spLocks noGrp="1"/>
          </p:cNvSpPr>
          <p:nvPr>
            <p:ph idx="1"/>
          </p:nvPr>
        </p:nvSpPr>
        <p:spPr>
          <a:xfrm>
            <a:off x="762000" y="1111910"/>
            <a:ext cx="7848600" cy="4526890"/>
          </a:xfrm>
        </p:spPr>
        <p:txBody>
          <a:bodyPr>
            <a:normAutofit/>
          </a:bodyPr>
          <a:lstStyle/>
          <a:p>
            <a:pPr marL="0" indent="0" algn="just">
              <a:spcBef>
                <a:spcPts val="0"/>
              </a:spcBef>
              <a:spcAft>
                <a:spcPts val="900"/>
              </a:spcAft>
              <a:buNone/>
            </a:pPr>
            <a:r>
              <a:rPr lang="en-US" sz="2000" dirty="0"/>
              <a:t>     An organization is </a:t>
            </a:r>
            <a:r>
              <a:rPr lang="ka-GE" sz="2000" dirty="0" smtClean="0"/>
              <a:t>„</a:t>
            </a:r>
            <a:r>
              <a:rPr lang="en-US" sz="2000" dirty="0" smtClean="0"/>
              <a:t>in </a:t>
            </a:r>
            <a:r>
              <a:rPr lang="en-US" sz="2000" dirty="0"/>
              <a:t>control</a:t>
            </a:r>
            <a:r>
              <a:rPr lang="en-US" sz="2000" dirty="0" smtClean="0"/>
              <a:t>,</a:t>
            </a:r>
            <a:r>
              <a:rPr lang="ka-GE" sz="2000" dirty="0" smtClean="0"/>
              <a:t>“</a:t>
            </a:r>
            <a:r>
              <a:rPr lang="en-US" sz="2000" dirty="0" smtClean="0"/>
              <a:t> </a:t>
            </a:r>
            <a:r>
              <a:rPr lang="en-US" sz="2000" dirty="0"/>
              <a:t>when it has achieved its desired internal control objectives by treating</a:t>
            </a:r>
            <a:r>
              <a:rPr lang="en-US" sz="2000" dirty="0" smtClean="0"/>
              <a:t> </a:t>
            </a:r>
            <a:r>
              <a:rPr lang="en-US" sz="2000" dirty="0"/>
              <a:t>the risks an organization faces in accordance with its risk management strategy and policies on internal control, while achieving the organization’s objectives.</a:t>
            </a:r>
            <a:endParaRPr lang="en-US" sz="2000" dirty="0" smtClean="0"/>
          </a:p>
          <a:p>
            <a:pPr marL="0" indent="0">
              <a:spcBef>
                <a:spcPts val="0"/>
              </a:spcBef>
              <a:spcAft>
                <a:spcPts val="900"/>
              </a:spcAft>
              <a:buNone/>
            </a:pPr>
            <a:endParaRPr lang="en-US" sz="2000" dirty="0" smtClean="0"/>
          </a:p>
          <a:p>
            <a:pPr marL="0" indent="0">
              <a:spcBef>
                <a:spcPts val="0"/>
              </a:spcBef>
              <a:spcAft>
                <a:spcPts val="900"/>
              </a:spcAft>
              <a:buNone/>
            </a:pPr>
            <a:r>
              <a:rPr lang="en-US" sz="1100" dirty="0" smtClean="0">
                <a:solidFill>
                  <a:srgbClr val="0070C0"/>
                </a:solidFill>
                <a:latin typeface="Arial" panose="020B0604020202020204" pitchFamily="34" charset="0"/>
                <a:cs typeface="Arial" panose="020B0604020202020204" pitchFamily="34" charset="0"/>
              </a:rPr>
              <a:t>Source: </a:t>
            </a:r>
            <a:r>
              <a:rPr lang="en-US" sz="1000" i="1" dirty="0" smtClean="0">
                <a:solidFill>
                  <a:srgbClr val="0070C0"/>
                </a:solidFill>
                <a:latin typeface="Arial" panose="020B0604020202020204" pitchFamily="34" charset="0"/>
                <a:cs typeface="Arial" panose="020B0604020202020204" pitchFamily="34" charset="0"/>
              </a:rPr>
              <a:t>Global </a:t>
            </a:r>
            <a:r>
              <a:rPr lang="en-US" sz="1000" i="1" dirty="0">
                <a:solidFill>
                  <a:srgbClr val="0070C0"/>
                </a:solidFill>
                <a:latin typeface="Arial" panose="020B0604020202020204" pitchFamily="34" charset="0"/>
                <a:cs typeface="Arial" panose="020B0604020202020204" pitchFamily="34" charset="0"/>
              </a:rPr>
              <a:t>Survey on Risk Management and Internal </a:t>
            </a:r>
            <a:r>
              <a:rPr lang="en-US" sz="1000" i="1" dirty="0" smtClean="0">
                <a:solidFill>
                  <a:srgbClr val="0070C0"/>
                </a:solidFill>
                <a:latin typeface="Arial" panose="020B0604020202020204" pitchFamily="34" charset="0"/>
                <a:cs typeface="Arial" panose="020B0604020202020204" pitchFamily="34" charset="0"/>
              </a:rPr>
              <a:t>Control, IFAC  </a:t>
            </a:r>
            <a:r>
              <a:rPr lang="en-US" sz="1000" i="1" dirty="0">
                <a:solidFill>
                  <a:srgbClr val="0070C0"/>
                </a:solidFill>
                <a:latin typeface="Arial" panose="020B0604020202020204" pitchFamily="34" charset="0"/>
                <a:cs typeface="Arial" panose="020B0604020202020204" pitchFamily="34" charset="0"/>
              </a:rPr>
              <a:t>(2011</a:t>
            </a:r>
            <a:r>
              <a:rPr lang="en-US" sz="1000" i="1" dirty="0" smtClean="0">
                <a:solidFill>
                  <a:srgbClr val="0070C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845140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457200"/>
            <a:ext cx="8077200" cy="57023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2400" b="1" dirty="0" smtClean="0">
                <a:solidFill>
                  <a:srgbClr val="0070C0"/>
                </a:solidFill>
                <a:effectLst>
                  <a:outerShdw blurRad="38100" dist="38100" dir="2700000" algn="tl">
                    <a:srgbClr val="000000">
                      <a:alpha val="43137"/>
                    </a:srgbClr>
                  </a:outerShdw>
                </a:effectLst>
                <a:latin typeface="Sylfaen" panose="010A0502050306030303" pitchFamily="18" charset="0"/>
              </a:rPr>
              <a:t>Internal Control </a:t>
            </a:r>
            <a:r>
              <a:rPr lang="en-US" sz="2400" b="1" dirty="0" smtClean="0">
                <a:solidFill>
                  <a:srgbClr val="0070C0"/>
                </a:solidFill>
                <a:effectLst>
                  <a:outerShdw blurRad="38100" dist="38100" dir="2700000" algn="tl">
                    <a:srgbClr val="000000">
                      <a:alpha val="43137"/>
                    </a:srgbClr>
                  </a:outerShdw>
                </a:effectLst>
                <a:latin typeface="Calibri"/>
              </a:rPr>
              <a:t>≡</a:t>
            </a:r>
            <a:r>
              <a:rPr lang="en-US" sz="2400" b="1" dirty="0" smtClean="0">
                <a:solidFill>
                  <a:srgbClr val="0070C0"/>
                </a:solidFill>
                <a:effectLst>
                  <a:outerShdw blurRad="38100" dist="38100" dir="2700000" algn="tl">
                    <a:srgbClr val="000000">
                      <a:alpha val="43137"/>
                    </a:srgbClr>
                  </a:outerShdw>
                </a:effectLst>
                <a:latin typeface="Sylfaen" panose="010A0502050306030303" pitchFamily="18" charset="0"/>
              </a:rPr>
              <a:t> </a:t>
            </a:r>
            <a:r>
              <a:rPr lang="en-US" sz="2400" dirty="0" smtClean="0">
                <a:solidFill>
                  <a:srgbClr val="0070C0"/>
                </a:solidFill>
                <a:latin typeface="Sylfaen" panose="010A0502050306030303" pitchFamily="18" charset="0"/>
              </a:rPr>
              <a:t>always </a:t>
            </a:r>
            <a:r>
              <a:rPr lang="en-US" sz="2400" dirty="0" smtClean="0">
                <a:solidFill>
                  <a:srgbClr val="0070C0"/>
                </a:solidFill>
                <a:latin typeface="Sylfaen" panose="010A0502050306030303" pitchFamily="18" charset="0"/>
              </a:rPr>
              <a:t>risk oriented </a:t>
            </a:r>
            <a:r>
              <a:rPr lang="en-US" sz="2400" dirty="0" smtClean="0">
                <a:solidFill>
                  <a:srgbClr val="0070C0"/>
                </a:solidFill>
                <a:latin typeface="Sylfaen" panose="010A0502050306030303" pitchFamily="18" charset="0"/>
              </a:rPr>
              <a:t>and dynamic system</a:t>
            </a:r>
            <a:endParaRPr lang="ka-GE" sz="2400" dirty="0" smtClean="0">
              <a:solidFill>
                <a:srgbClr val="0070C0"/>
              </a:solidFill>
              <a:latin typeface="Sylfaen" panose="010A0502050306030303" pitchFamily="18" charset="0"/>
            </a:endParaRPr>
          </a:p>
          <a:p>
            <a:pPr algn="ctr"/>
            <a:r>
              <a:rPr lang="en-US" sz="2000" i="1" spc="70" dirty="0" smtClean="0">
                <a:solidFill>
                  <a:srgbClr val="0070C0"/>
                </a:solidFill>
                <a:latin typeface="Sylfaen" panose="010A0502050306030303" pitchFamily="18" charset="0"/>
              </a:rPr>
              <a:t>General system </a:t>
            </a:r>
            <a:r>
              <a:rPr lang="en-US" sz="2000" i="1" spc="70" dirty="0" smtClean="0">
                <a:solidFill>
                  <a:srgbClr val="0070C0"/>
                </a:solidFill>
                <a:latin typeface="Sylfaen" panose="010A0502050306030303" pitchFamily="18" charset="0"/>
              </a:rPr>
              <a:t>logic</a:t>
            </a:r>
            <a:endParaRPr lang="ka-GE" sz="2000" i="1" spc="70" dirty="0" smtClean="0">
              <a:solidFill>
                <a:srgbClr val="0070C0"/>
              </a:solidFill>
              <a:latin typeface="Sylfaen" panose="010A0502050306030303" pitchFamily="18" charset="0"/>
            </a:endParaRPr>
          </a:p>
          <a:p>
            <a:pPr algn="ctr"/>
            <a:endParaRPr lang="ka-GE" sz="2400" b="1" i="1" dirty="0" smtClean="0">
              <a:solidFill>
                <a:srgbClr val="0070C0"/>
              </a:solidFill>
            </a:endParaRPr>
          </a:p>
          <a:p>
            <a:pPr algn="ctr"/>
            <a:endParaRPr lang="ka-GE" sz="2400" b="1" i="1" dirty="0" smtClean="0">
              <a:solidFill>
                <a:srgbClr val="0070C0"/>
              </a:solidFill>
            </a:endParaRPr>
          </a:p>
          <a:p>
            <a:pPr algn="ctr"/>
            <a:endParaRPr lang="ka-GE" sz="2400" b="1" i="1" dirty="0">
              <a:solidFill>
                <a:srgbClr val="0070C0"/>
              </a:solidFill>
            </a:endParaRPr>
          </a:p>
          <a:p>
            <a:pPr algn="ctr"/>
            <a:endParaRPr lang="ka-GE" sz="2400" b="1" i="1" dirty="0" smtClean="0">
              <a:solidFill>
                <a:srgbClr val="0070C0"/>
              </a:solidFill>
            </a:endParaRPr>
          </a:p>
          <a:p>
            <a:pPr algn="ctr"/>
            <a:endParaRPr lang="ka-GE" sz="2400" b="1" i="1" dirty="0">
              <a:solidFill>
                <a:srgbClr val="0070C0"/>
              </a:solidFill>
            </a:endParaRPr>
          </a:p>
          <a:p>
            <a:pPr algn="ctr"/>
            <a:endParaRPr lang="ka-GE" sz="2400" b="1" i="1" dirty="0" smtClean="0">
              <a:solidFill>
                <a:srgbClr val="0070C0"/>
              </a:solidFill>
            </a:endParaRPr>
          </a:p>
          <a:p>
            <a:pPr algn="ctr"/>
            <a:endParaRPr lang="ka-GE" sz="2400" b="1" i="1" dirty="0">
              <a:solidFill>
                <a:srgbClr val="0070C0"/>
              </a:solidFill>
            </a:endParaRPr>
          </a:p>
          <a:p>
            <a:pPr algn="ctr"/>
            <a:endParaRPr lang="ka-GE" sz="2400" b="1" i="1" dirty="0" smtClean="0">
              <a:solidFill>
                <a:srgbClr val="0070C0"/>
              </a:solidFill>
            </a:endParaRPr>
          </a:p>
          <a:p>
            <a:pPr algn="ctr"/>
            <a:endParaRPr lang="en-US" sz="2400" i="1" dirty="0">
              <a:solidFill>
                <a:srgbClr val="0070C0"/>
              </a:solidFill>
            </a:endParaRPr>
          </a:p>
          <a:p>
            <a:r>
              <a:rPr lang="ka-GE" sz="2400" dirty="0"/>
              <a:t> </a:t>
            </a:r>
            <a:endParaRPr lang="en-US" sz="2400" dirty="0"/>
          </a:p>
          <a:p>
            <a:pPr lvl="0"/>
            <a:endParaRPr lang="ka-GE" sz="2000" dirty="0"/>
          </a:p>
          <a:p>
            <a:pPr marL="342900" lvl="0" indent="-342900">
              <a:buFont typeface="Arial" panose="020B0604020202020204" pitchFamily="34" charset="0"/>
              <a:buChar char="•"/>
            </a:pPr>
            <a:endParaRPr lang="ka-GE" sz="2000" dirty="0" smtClean="0"/>
          </a:p>
          <a:p>
            <a:pPr marL="342900" lvl="0" indent="-342900">
              <a:buFont typeface="Arial" panose="020B0604020202020204" pitchFamily="34" charset="0"/>
              <a:buChar char="•"/>
            </a:pPr>
            <a:endParaRPr lang="ka-GE" sz="2000" dirty="0"/>
          </a:p>
          <a:p>
            <a:pPr lvl="0"/>
            <a:endParaRPr lang="ka-GE" sz="2000" dirty="0"/>
          </a:p>
        </p:txBody>
      </p:sp>
      <p:sp>
        <p:nvSpPr>
          <p:cNvPr id="5" name="Oval 4"/>
          <p:cNvSpPr/>
          <p:nvPr/>
        </p:nvSpPr>
        <p:spPr>
          <a:xfrm>
            <a:off x="3704842" y="2768524"/>
            <a:ext cx="533400" cy="5398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Sylfaen" panose="010A0502050306030303" pitchFamily="18" charset="0"/>
              </a:rPr>
              <a:t>C</a:t>
            </a:r>
            <a:endParaRPr lang="en-US" b="1" dirty="0">
              <a:solidFill>
                <a:schemeClr val="tx1"/>
              </a:solidFill>
              <a:latin typeface="Sylfaen" panose="010A0502050306030303" pitchFamily="18" charset="0"/>
            </a:endParaRPr>
          </a:p>
        </p:txBody>
      </p:sp>
      <p:sp>
        <p:nvSpPr>
          <p:cNvPr id="3" name="Rectangle 2"/>
          <p:cNvSpPr/>
          <p:nvPr/>
        </p:nvSpPr>
        <p:spPr>
          <a:xfrm>
            <a:off x="428090" y="3424731"/>
            <a:ext cx="1388669" cy="473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Policies or </a:t>
            </a:r>
            <a:r>
              <a:rPr lang="en-US" sz="1000" dirty="0" smtClean="0">
                <a:solidFill>
                  <a:schemeClr val="tx1"/>
                </a:solidFill>
              </a:rPr>
              <a:t>system’s objectives and </a:t>
            </a:r>
            <a:r>
              <a:rPr lang="en-US" sz="1000" dirty="0" smtClean="0">
                <a:solidFill>
                  <a:schemeClr val="tx1"/>
                </a:solidFill>
              </a:rPr>
              <a:t>plans</a:t>
            </a:r>
            <a:endParaRPr lang="en-US" sz="1000" dirty="0">
              <a:solidFill>
                <a:schemeClr val="tx1"/>
              </a:solidFill>
            </a:endParaRPr>
          </a:p>
        </p:txBody>
      </p:sp>
      <p:sp>
        <p:nvSpPr>
          <p:cNvPr id="7" name="Rectangle 6"/>
          <p:cNvSpPr/>
          <p:nvPr/>
        </p:nvSpPr>
        <p:spPr>
          <a:xfrm>
            <a:off x="3300981" y="3250531"/>
            <a:ext cx="1388669" cy="5492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rgbClr val="0070C0"/>
                </a:solidFill>
              </a:rPr>
              <a:t>Objectives of internal Controls</a:t>
            </a:r>
            <a:endParaRPr lang="en-US" sz="1000" dirty="0">
              <a:solidFill>
                <a:srgbClr val="0070C0"/>
              </a:solidFill>
            </a:endParaRPr>
          </a:p>
        </p:txBody>
      </p:sp>
      <p:sp>
        <p:nvSpPr>
          <p:cNvPr id="8" name="Striped Right Arrow 7"/>
          <p:cNvSpPr/>
          <p:nvPr/>
        </p:nvSpPr>
        <p:spPr>
          <a:xfrm>
            <a:off x="1905000" y="2667767"/>
            <a:ext cx="1676400" cy="691280"/>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114087" y="3339990"/>
            <a:ext cx="1163120" cy="3919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Operational Processes</a:t>
            </a:r>
            <a:endParaRPr lang="en-US" sz="1000" dirty="0">
              <a:solidFill>
                <a:schemeClr val="tx1"/>
              </a:solidFill>
            </a:endParaRPr>
          </a:p>
        </p:txBody>
      </p:sp>
      <p:sp>
        <p:nvSpPr>
          <p:cNvPr id="11" name="Lightning Bolt 10"/>
          <p:cNvSpPr/>
          <p:nvPr/>
        </p:nvSpPr>
        <p:spPr>
          <a:xfrm rot="20110641">
            <a:off x="1958643" y="2327716"/>
            <a:ext cx="391054" cy="762000"/>
          </a:xfrm>
          <a:prstGeom prst="lightningBolt">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56125" y="2284209"/>
            <a:ext cx="1404826" cy="402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FF0000"/>
                </a:solidFill>
                <a:latin typeface="Sylfaen" panose="010A0502050306030303" pitchFamily="18" charset="0"/>
              </a:rPr>
              <a:t>Risks </a:t>
            </a:r>
            <a:r>
              <a:rPr lang="en-US" sz="1400" b="1" dirty="0" smtClean="0">
                <a:solidFill>
                  <a:srgbClr val="FF0000"/>
                </a:solidFill>
                <a:latin typeface="Sylfaen" panose="010A0502050306030303" pitchFamily="18" charset="0"/>
              </a:rPr>
              <a:t>identified and assessed</a:t>
            </a:r>
            <a:endParaRPr lang="en-US" sz="1400" b="1" dirty="0">
              <a:solidFill>
                <a:srgbClr val="FF0000"/>
              </a:solidFill>
              <a:latin typeface="Sylfaen" panose="010A0502050306030303" pitchFamily="18" charset="0"/>
            </a:endParaRPr>
          </a:p>
        </p:txBody>
      </p:sp>
      <p:sp>
        <p:nvSpPr>
          <p:cNvPr id="13" name="Striped Right Arrow 12"/>
          <p:cNvSpPr/>
          <p:nvPr/>
        </p:nvSpPr>
        <p:spPr>
          <a:xfrm>
            <a:off x="4512869" y="2652979"/>
            <a:ext cx="1278331" cy="691280"/>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39712" y="3359047"/>
            <a:ext cx="1287478" cy="471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Control procedures</a:t>
            </a:r>
            <a:endParaRPr lang="en-US" sz="1000" dirty="0">
              <a:solidFill>
                <a:schemeClr val="tx1"/>
              </a:solidFill>
            </a:endParaRPr>
          </a:p>
        </p:txBody>
      </p:sp>
      <p:sp>
        <p:nvSpPr>
          <p:cNvPr id="15" name="Flowchart: Multidocument 14"/>
          <p:cNvSpPr/>
          <p:nvPr/>
        </p:nvSpPr>
        <p:spPr>
          <a:xfrm>
            <a:off x="5880444" y="2638489"/>
            <a:ext cx="1147022" cy="897487"/>
          </a:xfrm>
          <a:prstGeom prst="flowChartMultidocumen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solidFill>
                  <a:schemeClr val="tx1"/>
                </a:solidFill>
              </a:rPr>
              <a:t>Operational reports and information/metrics on the system performance</a:t>
            </a:r>
            <a:endParaRPr lang="en-US" sz="700" dirty="0">
              <a:solidFill>
                <a:schemeClr val="tx1"/>
              </a:solidFill>
            </a:endParaRPr>
          </a:p>
        </p:txBody>
      </p:sp>
      <p:sp>
        <p:nvSpPr>
          <p:cNvPr id="20" name="Striped Right Arrow 19"/>
          <p:cNvSpPr/>
          <p:nvPr/>
        </p:nvSpPr>
        <p:spPr>
          <a:xfrm>
            <a:off x="7082128" y="2768524"/>
            <a:ext cx="995072" cy="414420"/>
          </a:xfrm>
          <a:prstGeom prst="striped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6124" y="1444060"/>
            <a:ext cx="514076" cy="10290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8449" y="1753910"/>
            <a:ext cx="601776" cy="511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597847" y="4831735"/>
            <a:ext cx="1332091" cy="44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System managers</a:t>
            </a:r>
            <a:endParaRPr lang="en-US" sz="900" dirty="0">
              <a:solidFill>
                <a:schemeClr val="tx1"/>
              </a:solidFill>
            </a:endParaRPr>
          </a:p>
        </p:txBody>
      </p:sp>
      <p:sp>
        <p:nvSpPr>
          <p:cNvPr id="25" name="Rectangle 24"/>
          <p:cNvSpPr/>
          <p:nvPr/>
        </p:nvSpPr>
        <p:spPr>
          <a:xfrm>
            <a:off x="873862" y="1000880"/>
            <a:ext cx="881175" cy="4431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System sponsors and Owners</a:t>
            </a:r>
            <a:endParaRPr lang="en-US" sz="900" dirty="0">
              <a:solidFill>
                <a:schemeClr val="tx1"/>
              </a:solidFill>
            </a:endParaRPr>
          </a:p>
        </p:txBody>
      </p:sp>
      <p:pic>
        <p:nvPicPr>
          <p:cNvPr id="1038"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65018" y="4041792"/>
            <a:ext cx="597751" cy="782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Rectangle 35"/>
          <p:cNvSpPr/>
          <p:nvPr/>
        </p:nvSpPr>
        <p:spPr>
          <a:xfrm>
            <a:off x="7747456" y="1371600"/>
            <a:ext cx="982066"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Assurance providers</a:t>
            </a:r>
            <a:endParaRPr lang="en-US" sz="900" dirty="0">
              <a:solidFill>
                <a:schemeClr val="tx1"/>
              </a:solidFill>
            </a:endParaRPr>
          </a:p>
        </p:txBody>
      </p:sp>
      <p:sp>
        <p:nvSpPr>
          <p:cNvPr id="22" name="Left Arrow 21"/>
          <p:cNvSpPr/>
          <p:nvPr/>
        </p:nvSpPr>
        <p:spPr>
          <a:xfrm>
            <a:off x="1676400" y="1958601"/>
            <a:ext cx="6071056" cy="251199"/>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ultidocument 20"/>
          <p:cNvSpPr/>
          <p:nvPr/>
        </p:nvSpPr>
        <p:spPr>
          <a:xfrm>
            <a:off x="4800599" y="1801710"/>
            <a:ext cx="926591" cy="578157"/>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Assurance reports</a:t>
            </a:r>
            <a:endParaRPr lang="en-US" sz="800" dirty="0">
              <a:solidFill>
                <a:schemeClr val="tx1"/>
              </a:solidFill>
            </a:endParaRPr>
          </a:p>
        </p:txBody>
      </p:sp>
      <p:sp>
        <p:nvSpPr>
          <p:cNvPr id="26" name="Bent Arrow 25"/>
          <p:cNvSpPr/>
          <p:nvPr/>
        </p:nvSpPr>
        <p:spPr>
          <a:xfrm rot="10800000">
            <a:off x="5599111" y="3424730"/>
            <a:ext cx="2761751" cy="1224998"/>
          </a:xfrm>
          <a:prstGeom prst="bentArrow">
            <a:avLst>
              <a:gd name="adj1" fmla="val 12426"/>
              <a:gd name="adj2" fmla="val 13080"/>
              <a:gd name="adj3" fmla="val 12491"/>
              <a:gd name="adj4" fmla="val 1047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Flowchart: Multidocument 40"/>
          <p:cNvSpPr/>
          <p:nvPr/>
        </p:nvSpPr>
        <p:spPr>
          <a:xfrm>
            <a:off x="6858000" y="4147907"/>
            <a:ext cx="944676" cy="570538"/>
          </a:xfrm>
          <a:prstGeom prst="flowChartMultidocumen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Assurance reports</a:t>
            </a:r>
            <a:endParaRPr lang="en-US" sz="800" dirty="0">
              <a:solidFill>
                <a:schemeClr val="tx1"/>
              </a:solidFill>
            </a:endParaRPr>
          </a:p>
        </p:txBody>
      </p:sp>
      <p:sp>
        <p:nvSpPr>
          <p:cNvPr id="6" name="Up Arrow 5"/>
          <p:cNvSpPr/>
          <p:nvPr/>
        </p:nvSpPr>
        <p:spPr>
          <a:xfrm rot="13155280">
            <a:off x="5759249" y="3595091"/>
            <a:ext cx="289686" cy="724863"/>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Or 9"/>
          <p:cNvSpPr/>
          <p:nvPr/>
        </p:nvSpPr>
        <p:spPr>
          <a:xfrm>
            <a:off x="873862" y="2760632"/>
            <a:ext cx="497126" cy="515968"/>
          </a:xfrm>
          <a:prstGeom prst="flowChartOr">
            <a:avLst/>
          </a:prstGeom>
          <a:solidFill>
            <a:srgbClr val="0070C0"/>
          </a:solidFill>
          <a:ln w="9525">
            <a:solidFill>
              <a:srgbClr val="00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t>
            </a:r>
            <a:endParaRPr lang="en-US" dirty="0"/>
          </a:p>
        </p:txBody>
      </p:sp>
      <p:sp>
        <p:nvSpPr>
          <p:cNvPr id="19" name="Rectangle 18"/>
          <p:cNvSpPr/>
          <p:nvPr/>
        </p:nvSpPr>
        <p:spPr>
          <a:xfrm>
            <a:off x="7807043" y="2981991"/>
            <a:ext cx="959815" cy="530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Monitoring</a:t>
            </a:r>
            <a:endParaRPr lang="en-US" sz="1000" dirty="0">
              <a:solidFill>
                <a:schemeClr val="tx1"/>
              </a:solidFill>
            </a:endParaRPr>
          </a:p>
        </p:txBody>
      </p:sp>
      <p:sp>
        <p:nvSpPr>
          <p:cNvPr id="18" name="Oval 17"/>
          <p:cNvSpPr/>
          <p:nvPr/>
        </p:nvSpPr>
        <p:spPr>
          <a:xfrm flipH="1" flipV="1">
            <a:off x="8096450" y="2768524"/>
            <a:ext cx="381000" cy="36911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7252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685800"/>
            <a:ext cx="8077200" cy="487680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400" b="1" dirty="0" smtClean="0">
                <a:solidFill>
                  <a:srgbClr val="0070C0"/>
                </a:solidFill>
                <a:effectLst>
                  <a:outerShdw blurRad="38100" dist="38100" dir="2700000" algn="tl">
                    <a:srgbClr val="000000">
                      <a:alpha val="43137"/>
                    </a:srgbClr>
                  </a:outerShdw>
                </a:effectLst>
                <a:latin typeface="+mn-lt"/>
              </a:rPr>
              <a:t>Some attributes of Internal control concept creating obstacles in Georgian public sector </a:t>
            </a:r>
            <a:r>
              <a:rPr lang="en-US" sz="2400" b="1" dirty="0" err="1" smtClean="0">
                <a:solidFill>
                  <a:srgbClr val="0070C0"/>
                </a:solidFill>
                <a:effectLst>
                  <a:outerShdw blurRad="38100" dist="38100" dir="2700000" algn="tl">
                    <a:srgbClr val="000000">
                      <a:alpha val="43137"/>
                    </a:srgbClr>
                  </a:outerShdw>
                </a:effectLst>
                <a:latin typeface="+mn-lt"/>
              </a:rPr>
              <a:t>organisations</a:t>
            </a:r>
            <a:endParaRPr lang="en-US" sz="2400" dirty="0">
              <a:solidFill>
                <a:srgbClr val="0070C0"/>
              </a:solidFill>
              <a:effectLst>
                <a:outerShdw blurRad="38100" dist="38100" dir="2700000" algn="tl">
                  <a:srgbClr val="000000">
                    <a:alpha val="43137"/>
                  </a:srgbClr>
                </a:outerShdw>
              </a:effectLst>
              <a:latin typeface="+mn-lt"/>
            </a:endParaRPr>
          </a:p>
          <a:p>
            <a:r>
              <a:rPr lang="ka-GE" sz="2400" dirty="0"/>
              <a:t> </a:t>
            </a:r>
            <a:endParaRPr lang="en-US" sz="2400" dirty="0"/>
          </a:p>
          <a:p>
            <a:pPr marL="342900" indent="-342900">
              <a:spcAft>
                <a:spcPts val="1200"/>
              </a:spcAft>
              <a:buFont typeface="Arial" panose="020B0604020202020204" pitchFamily="34" charset="0"/>
              <a:buChar char="•"/>
            </a:pPr>
            <a:r>
              <a:rPr lang="en-US" sz="2000" dirty="0">
                <a:latin typeface="Sylfaen" panose="010A0502050306030303" pitchFamily="18" charset="0"/>
              </a:rPr>
              <a:t>Designed to serve mainly </a:t>
            </a:r>
            <a:r>
              <a:rPr lang="en-US" sz="2000" dirty="0">
                <a:solidFill>
                  <a:srgbClr val="0070C0"/>
                </a:solidFill>
                <a:latin typeface="Sylfaen" panose="010A0502050306030303" pitchFamily="18" charset="0"/>
              </a:rPr>
              <a:t>broad </a:t>
            </a:r>
            <a:r>
              <a:rPr lang="en-US" sz="2000" dirty="0" smtClean="0">
                <a:solidFill>
                  <a:srgbClr val="0070C0"/>
                </a:solidFill>
                <a:latin typeface="Sylfaen" panose="010A0502050306030303" pitchFamily="18" charset="0"/>
              </a:rPr>
              <a:t>social and public </a:t>
            </a:r>
            <a:r>
              <a:rPr lang="en-US" sz="2000" dirty="0">
                <a:solidFill>
                  <a:srgbClr val="0070C0"/>
                </a:solidFill>
                <a:latin typeface="Sylfaen" panose="010A0502050306030303" pitchFamily="18" charset="0"/>
              </a:rPr>
              <a:t>best </a:t>
            </a:r>
            <a:r>
              <a:rPr lang="en-US" sz="2000" dirty="0" smtClean="0">
                <a:solidFill>
                  <a:srgbClr val="0070C0"/>
                </a:solidFill>
                <a:latin typeface="Sylfaen" panose="010A0502050306030303" pitchFamily="18" charset="0"/>
              </a:rPr>
              <a:t>interests </a:t>
            </a:r>
            <a:r>
              <a:rPr lang="en-US" sz="2000" dirty="0">
                <a:latin typeface="Sylfaen" panose="010A0502050306030303" pitchFamily="18" charset="0"/>
              </a:rPr>
              <a:t>not to interests of particular </a:t>
            </a:r>
            <a:r>
              <a:rPr lang="en-US" sz="2000" dirty="0" smtClean="0">
                <a:latin typeface="Sylfaen" panose="010A0502050306030303" pitchFamily="18" charset="0"/>
              </a:rPr>
              <a:t>major groups;</a:t>
            </a:r>
            <a:endParaRPr lang="ka-GE" sz="2000" dirty="0"/>
          </a:p>
          <a:p>
            <a:pPr marL="342900" lvl="0" indent="-342900">
              <a:spcAft>
                <a:spcPts val="1200"/>
              </a:spcAft>
              <a:buFont typeface="Arial" panose="020B0604020202020204" pitchFamily="34" charset="0"/>
              <a:buChar char="•"/>
            </a:pPr>
            <a:r>
              <a:rPr lang="en-US" sz="2000" dirty="0" smtClean="0">
                <a:latin typeface="Sylfaen" panose="010A0502050306030303" pitchFamily="18" charset="0"/>
              </a:rPr>
              <a:t>Is </a:t>
            </a:r>
            <a:r>
              <a:rPr lang="en-US" sz="2000" dirty="0" smtClean="0">
                <a:solidFill>
                  <a:srgbClr val="0070C0"/>
                </a:solidFill>
                <a:latin typeface="Sylfaen" panose="010A0502050306030303" pitchFamily="18" charset="0"/>
              </a:rPr>
              <a:t>relatively new </a:t>
            </a:r>
            <a:r>
              <a:rPr lang="en-US" sz="2000" dirty="0" smtClean="0">
                <a:latin typeface="Sylfaen" panose="010A0502050306030303" pitchFamily="18" charset="0"/>
              </a:rPr>
              <a:t>and </a:t>
            </a:r>
            <a:r>
              <a:rPr lang="en-US" sz="2000" dirty="0"/>
              <a:t> </a:t>
            </a:r>
            <a:r>
              <a:rPr lang="en-US" sz="2000" dirty="0">
                <a:latin typeface="Sylfaen" panose="010A0502050306030303" pitchFamily="18" charset="0"/>
              </a:rPr>
              <a:t>ambiguous </a:t>
            </a:r>
            <a:r>
              <a:rPr lang="en-US" sz="2000" dirty="0" smtClean="0">
                <a:latin typeface="Sylfaen" panose="010A0502050306030303" pitchFamily="18" charset="0"/>
              </a:rPr>
              <a:t>concept than another tasks of management and governance (e.g. Controlling, strategic planning, management accounting, </a:t>
            </a:r>
            <a:r>
              <a:rPr lang="en-US" sz="2000" dirty="0">
                <a:latin typeface="Sylfaen" panose="010A0502050306030303" pitchFamily="18" charset="0"/>
              </a:rPr>
              <a:t>i</a:t>
            </a:r>
            <a:r>
              <a:rPr lang="en-US" sz="2000" dirty="0" smtClean="0">
                <a:latin typeface="Sylfaen" panose="010A0502050306030303" pitchFamily="18" charset="0"/>
              </a:rPr>
              <a:t>nspection, forecasting</a:t>
            </a:r>
            <a:r>
              <a:rPr lang="en-US" sz="2000" dirty="0" smtClean="0">
                <a:latin typeface="Sylfaen" panose="010A0502050306030303" pitchFamily="18" charset="0"/>
              </a:rPr>
              <a:t>, budgeting</a:t>
            </a:r>
            <a:r>
              <a:rPr lang="en-US" sz="2000" dirty="0" smtClean="0">
                <a:latin typeface="Sylfaen" panose="010A0502050306030303" pitchFamily="18" charset="0"/>
              </a:rPr>
              <a:t>, </a:t>
            </a:r>
            <a:r>
              <a:rPr lang="en-US" sz="2000" dirty="0" smtClean="0">
                <a:latin typeface="Sylfaen" panose="010A0502050306030303" pitchFamily="18" charset="0"/>
              </a:rPr>
              <a:t>quality, accounting, </a:t>
            </a:r>
            <a:r>
              <a:rPr lang="en-US" sz="2000" dirty="0" smtClean="0">
                <a:latin typeface="Sylfaen" panose="010A0502050306030303" pitchFamily="18" charset="0"/>
              </a:rPr>
              <a:t>Auditing);</a:t>
            </a:r>
            <a:endParaRPr lang="en-US" sz="2000" dirty="0" smtClean="0">
              <a:latin typeface="Sylfaen" panose="010A0502050306030303" pitchFamily="18" charset="0"/>
            </a:endParaRPr>
          </a:p>
          <a:p>
            <a:pPr marL="342900" lvl="0" indent="-342900">
              <a:spcAft>
                <a:spcPts val="1200"/>
              </a:spcAft>
              <a:buFont typeface="Arial" panose="020B0604020202020204" pitchFamily="34" charset="0"/>
              <a:buChar char="•"/>
            </a:pPr>
            <a:r>
              <a:rPr lang="en-US" sz="2000" dirty="0" smtClean="0">
                <a:latin typeface="Sylfaen" panose="010A0502050306030303" pitchFamily="18" charset="0"/>
              </a:rPr>
              <a:t>Needs clear defined and </a:t>
            </a:r>
            <a:r>
              <a:rPr lang="en-US" sz="2000" dirty="0" smtClean="0">
                <a:solidFill>
                  <a:srgbClr val="0070C0"/>
                </a:solidFill>
                <a:latin typeface="Sylfaen" panose="010A0502050306030303" pitchFamily="18" charset="0"/>
              </a:rPr>
              <a:t>strong ownership </a:t>
            </a:r>
            <a:r>
              <a:rPr lang="en-US" sz="2000" dirty="0" smtClean="0">
                <a:latin typeface="Sylfaen" panose="010A0502050306030303" pitchFamily="18" charset="0"/>
              </a:rPr>
              <a:t>and champions to establish, maintain and keep as an influential </a:t>
            </a:r>
            <a:r>
              <a:rPr lang="en-US" sz="2000" dirty="0" smtClean="0">
                <a:latin typeface="Sylfaen" panose="010A0502050306030303" pitchFamily="18" charset="0"/>
              </a:rPr>
              <a:t>mechanism;</a:t>
            </a:r>
            <a:endParaRPr lang="en-US" sz="2000" dirty="0" smtClean="0">
              <a:latin typeface="Sylfaen" panose="010A0502050306030303" pitchFamily="18" charset="0"/>
            </a:endParaRPr>
          </a:p>
          <a:p>
            <a:pPr lvl="0"/>
            <a:endParaRPr lang="en-US" sz="2000" dirty="0" smtClean="0"/>
          </a:p>
          <a:p>
            <a:pPr lvl="0"/>
            <a:endParaRPr lang="ka-GE" sz="2000" dirty="0"/>
          </a:p>
          <a:p>
            <a:pPr lvl="0"/>
            <a:endParaRPr lang="ka-GE" sz="2000" dirty="0"/>
          </a:p>
        </p:txBody>
      </p:sp>
    </p:spTree>
    <p:extLst>
      <p:ext uri="{BB962C8B-B14F-4D97-AF65-F5344CB8AC3E}">
        <p14:creationId xmlns:p14="http://schemas.microsoft.com/office/powerpoint/2010/main" val="5963481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3099</TotalTime>
  <Words>1040</Words>
  <Application>Microsoft Office PowerPoint</Application>
  <PresentationFormat>On-screen Show (4:3)</PresentationFormat>
  <Paragraphs>257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PowerPoint Presentation</vt:lpstr>
      <vt:lpstr>Main topics we will cover </vt:lpstr>
      <vt:lpstr>Internal control – multiple meanings</vt:lpstr>
      <vt:lpstr>Internal control – a system or process </vt:lpstr>
      <vt:lpstr>Internal control – an activity or measure</vt:lpstr>
      <vt:lpstr>How ICS can be build-in not build-up in public organisation’s  ordinary fiscal cycle</vt:lpstr>
      <vt:lpstr>Internal control – A state or outcome </vt:lpstr>
      <vt:lpstr>PowerPoint Presentation</vt:lpstr>
      <vt:lpstr>PowerPoint Presentation</vt:lpstr>
      <vt:lpstr>PowerPoint Presentation</vt:lpstr>
      <vt:lpstr>Internal control integrated in managerial accountability</vt:lpstr>
      <vt:lpstr>PowerPoint Presentation</vt:lpstr>
      <vt:lpstr>Why it is hard for senior managers to deal with internal controls within a organization</vt:lpstr>
      <vt:lpstr>PowerPoint Presentation</vt:lpstr>
      <vt:lpstr>What internal auditors can do (and add values) when there aren’t clear articulated business objectives, priorities and strategies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levan shoshiashvili</dc:creator>
  <cp:lastModifiedBy>Shalva Kiknadze</cp:lastModifiedBy>
  <cp:revision>268</cp:revision>
  <cp:lastPrinted>2016-12-14T05:03:05Z</cp:lastPrinted>
  <dcterms:created xsi:type="dcterms:W3CDTF">2006-08-16T00:00:00Z</dcterms:created>
  <dcterms:modified xsi:type="dcterms:W3CDTF">2018-10-24T14:19:15Z</dcterms:modified>
</cp:coreProperties>
</file>