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88" r:id="rId3"/>
    <p:sldId id="305" r:id="rId4"/>
    <p:sldId id="307" r:id="rId5"/>
    <p:sldId id="306" r:id="rId6"/>
    <p:sldId id="292" r:id="rId7"/>
    <p:sldId id="308" r:id="rId8"/>
    <p:sldId id="304" r:id="rId9"/>
    <p:sldId id="310" r:id="rId10"/>
    <p:sldId id="274" r:id="rId11"/>
    <p:sldId id="309" r:id="rId12"/>
    <p:sldId id="286" r:id="rId13"/>
    <p:sldId id="303" r:id="rId14"/>
    <p:sldId id="299" r:id="rId15"/>
    <p:sldId id="311" r:id="rId16"/>
    <p:sldId id="30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5EA4"/>
    <a:srgbClr val="FF9933"/>
    <a:srgbClr val="009900"/>
    <a:srgbClr val="FFFF99"/>
    <a:srgbClr val="7F7F7F"/>
    <a:srgbClr val="AD0101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41" autoAdjust="0"/>
    <p:restoredTop sz="94629" autoAdjust="0"/>
  </p:normalViewPr>
  <p:slideViewPr>
    <p:cSldViewPr>
      <p:cViewPr varScale="1">
        <p:scale>
          <a:sx n="74" d="100"/>
          <a:sy n="74" d="100"/>
        </p:scale>
        <p:origin x="7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A84B9-2CC3-4AA8-8287-F593306ECAEE}" type="datetimeFigureOut">
              <a:rPr lang="ka-GE" smtClean="0"/>
              <a:t>01.11.2018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AD81A-5238-4EDD-A4C2-538D5B46D83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0644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51C1-0E47-4D1C-9AE9-4D11164C2C67}" type="datetimeFigureOut">
              <a:rPr lang="ka-GE" smtClean="0"/>
              <a:t>01.11.2018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69EBD-09C7-4C65-B222-2FECD4471636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59183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9EBD-09C7-4C65-B222-2FECD4471636}" type="slidenum">
              <a:rPr lang="ka-GE" smtClean="0"/>
              <a:t>9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7980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9EBD-09C7-4C65-B222-2FECD4471636}" type="slidenum">
              <a:rPr lang="ka-GE" smtClean="0"/>
              <a:t>10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7980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F9FF-DC76-402D-BE19-AB9BAA84ECC8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6781800" cy="9906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F02E-C30C-4ADA-99E5-7D5CE9BDE079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5781-88DF-4E9E-A44C-5E601AF4AADC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14CACAE-596C-4ACC-A6EC-E701AFF3EE9D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mof.ge/m/i/mof_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04800"/>
            <a:ext cx="2819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2018" y="6248400"/>
            <a:ext cx="2103582" cy="4572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Шалва Кикнадзе</a:t>
            </a:r>
            <a:endParaRPr lang="en-US" sz="1600" b="1" dirty="0"/>
          </a:p>
        </p:txBody>
      </p:sp>
      <p:pic>
        <p:nvPicPr>
          <p:cNvPr id="9" name="Picture 8" descr="https://www2.deloitte.com/content/dam/Deloitte/ie/Images/header_images/ie-enginerring-partnering-manufacturing-4x1.jpg/_jcr_content/renditions/cq5dam.web.1400.350.desktop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943100"/>
            <a:ext cx="7543801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133600" y="2133600"/>
            <a:ext cx="6184901" cy="1524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spc="7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Sylfaen"/>
              </a:rPr>
              <a:t>Система внутреннего контроля</a:t>
            </a:r>
            <a:endParaRPr lang="ka-GE" sz="2800" spc="7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Sylfae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spc="70" dirty="0">
                <a:solidFill>
                  <a:srgbClr val="FFFFFF"/>
                </a:solidFill>
                <a:ea typeface="Calibri"/>
                <a:cs typeface="Sylfaen"/>
              </a:rPr>
              <a:t>Уникальная основа для трансформации нашего разума</a:t>
            </a:r>
            <a:endParaRPr lang="en-US" i="1" spc="7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700" y="5638800"/>
            <a:ext cx="52451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МинФин, Грузия, Департамент </a:t>
            </a:r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нутреннего </a:t>
            </a:r>
            <a:r>
              <a:rPr lang="ru-RU" sz="1400" dirty="0">
                <a:solidFill>
                  <a:schemeClr val="tx1"/>
                </a:solidFill>
              </a:rPr>
              <a:t>А</a:t>
            </a:r>
            <a:r>
              <a:rPr lang="ru-RU" sz="1400" dirty="0" smtClean="0">
                <a:solidFill>
                  <a:schemeClr val="tx1"/>
                </a:solidFill>
              </a:rPr>
              <a:t>удита, Ноябрь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ka-GE" sz="1400" dirty="0" smtClean="0">
                <a:solidFill>
                  <a:schemeClr val="tx1"/>
                </a:solidFill>
              </a:rPr>
              <a:t>201</a:t>
            </a:r>
            <a:r>
              <a:rPr lang="en-US" sz="1400" dirty="0" smtClean="0">
                <a:solidFill>
                  <a:schemeClr val="tx1"/>
                </a:solidFill>
              </a:rPr>
              <a:t>8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914400"/>
            <a:ext cx="8077200" cy="510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Основное условие для установления процессов контроля в общественной организации Грузии</a:t>
            </a:r>
            <a:r>
              <a:rPr lang="ka-GE" sz="2400" dirty="0"/>
              <a:t> 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Sylfaen" panose="010A0502050306030303" pitchFamily="18" charset="0"/>
              </a:rPr>
              <a:t>Они должны разрабатываться и поддерживаться для лечения / реагирования на выявленные риски и, следовательно, для повышения вероятности достижения бизнес-целей. В противном случае они являются слепыми, дисфункциональными, дезориентированными действиями и центром невыплачиваемых расходов. Таким образом, нам нужны четко сформулированные цели, стратегии, годовые </a:t>
            </a:r>
            <a:r>
              <a:rPr lang="ru-RU" sz="2000" dirty="0" smtClean="0">
                <a:latin typeface="Sylfaen" panose="010A0502050306030303" pitchFamily="18" charset="0"/>
              </a:rPr>
              <a:t>планы.</a:t>
            </a:r>
            <a:r>
              <a:rPr lang="en-US" sz="20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endParaRPr lang="ka-GE" sz="2000" dirty="0" smtClean="0">
              <a:solidFill>
                <a:srgbClr val="0070C0"/>
              </a:solidFill>
            </a:endParaRPr>
          </a:p>
          <a:p>
            <a:pPr lvl="0"/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Установление </a:t>
            </a:r>
            <a:r>
              <a:rPr lang="ru-RU" sz="2000" dirty="0">
                <a:solidFill>
                  <a:schemeClr val="tx1"/>
                </a:solidFill>
                <a:latin typeface="Sylfaen" panose="010A0502050306030303" pitchFamily="18" charset="0"/>
              </a:rPr>
              <a:t>и поддержание внутреннего контроля </a:t>
            </a:r>
            <a:r>
              <a:rPr lang="ru-RU" sz="2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являеться основной ответственностью </a:t>
            </a:r>
            <a:r>
              <a:rPr lang="ru-RU" sz="2000" dirty="0">
                <a:solidFill>
                  <a:schemeClr val="tx1"/>
                </a:solidFill>
                <a:latin typeface="Sylfaen" panose="010A0502050306030303" pitchFamily="18" charset="0"/>
              </a:rPr>
              <a:t>высшее руководство, которое не может быть отделено от своих задач управленческой отчетности. В связи с этим мы начали создавать систему внутреннего контроля с определением четких управленческих механизмов отчетности на основе бюджетных программ</a:t>
            </a:r>
            <a:r>
              <a:rPr lang="ru-RU" sz="2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  <a:endParaRPr lang="ka-G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838200"/>
            <a:ext cx="7924800" cy="53340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Внутренний контроль, интегрированный в управленческую отчетность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Academiury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3505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2000" dirty="0"/>
              <a:t>Менеджеры на всех иерархических уровнях учреждения несут ответственность перед своими руководителями за свою деятельность и за достижение целей и задач учреждения за счет законного, экономичного,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эффективного </a:t>
            </a:r>
            <a:r>
              <a:rPr lang="ru-RU" sz="2000" dirty="0"/>
              <a:t>управления фондами.</a:t>
            </a: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 of </a:t>
            </a:r>
            <a:r>
              <a:rPr lang="en-US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eorgia on Public </a:t>
            </a:r>
            <a:r>
              <a:rPr lang="en-US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nternal Financial Control</a:t>
            </a:r>
            <a:r>
              <a:rPr lang="ka-GE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7.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931" y="19050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Sylfaen" panose="010A0502050306030303" pitchFamily="18" charset="0"/>
              </a:rPr>
              <a:t>Они </a:t>
            </a:r>
            <a:r>
              <a:rPr lang="ru-RU" sz="2000" dirty="0">
                <a:latin typeface="Sylfaen" panose="010A0502050306030303" pitchFamily="18" charset="0"/>
              </a:rPr>
              <a:t>не </a:t>
            </a:r>
            <a:r>
              <a:rPr lang="ru-RU" sz="2000" dirty="0" smtClean="0">
                <a:latin typeface="Sylfaen" panose="010A0502050306030303" pitchFamily="18" charset="0"/>
              </a:rPr>
              <a:t>знают, </a:t>
            </a:r>
            <a:r>
              <a:rPr lang="ru-RU" sz="2000" dirty="0">
                <a:latin typeface="Sylfaen" panose="010A0502050306030303" pitchFamily="18" charset="0"/>
              </a:rPr>
              <a:t>как справиться с этой задачей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Sylfaen" panose="010A0502050306030303" pitchFamily="18" charset="0"/>
              </a:rPr>
              <a:t>Они считают, что уже существует некоторая адекватная система внутреннего контроля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Sylfaen" panose="010A0502050306030303" pitchFamily="18" charset="0"/>
              </a:rPr>
              <a:t>Они считают задачу неважной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  <a:endParaRPr lang="ru-RU" sz="2000" dirty="0">
              <a:latin typeface="Sylfaen" panose="010A0502050306030303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Sylfaen" panose="010A0502050306030303" pitchFamily="18" charset="0"/>
              </a:rPr>
              <a:t>Они считают, что задача лежит за пределами их ответственности, а в самом худшем </a:t>
            </a:r>
            <a:r>
              <a:rPr lang="ru-RU" sz="2000" dirty="0" smtClean="0">
                <a:latin typeface="Sylfaen" panose="010A0502050306030303" pitchFamily="18" charset="0"/>
              </a:rPr>
              <a:t>случае,</a:t>
            </a:r>
            <a:endParaRPr lang="en-US" sz="20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Sylfaen" panose="010A0502050306030303" pitchFamily="18" charset="0"/>
              </a:rPr>
              <a:t>Неважно</a:t>
            </a:r>
            <a:r>
              <a:rPr lang="ru-RU" sz="2000" dirty="0">
                <a:latin typeface="Sylfaen" panose="010A0502050306030303" pitchFamily="18" charset="0"/>
              </a:rPr>
              <a:t>, какие результаты или результаты они получают от процессов или действий, которые они выполняют.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endParaRPr lang="ka-GE" sz="2000" dirty="0">
              <a:latin typeface="Sylfaen" panose="010A05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95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Что можно сделать, если менеджеры не создали и не поддерживают надежные системы внутреннего контроля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1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91440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Почему руководителям высшего звена сложно справляться с внутренним контролем внутри организации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848600" cy="2895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100"/>
              </a:spcAft>
            </a:pPr>
            <a:endParaRPr lang="ru-RU" sz="2000" dirty="0">
              <a:latin typeface="Sylfaen" panose="010A0502050306030303" pitchFamily="18" charset="0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>
                <a:latin typeface="Sylfaen" panose="010A0502050306030303" pitchFamily="18" charset="0"/>
              </a:rPr>
              <a:t>Не разделенный политический и административный уровень внутри организации</a:t>
            </a:r>
            <a:r>
              <a:rPr lang="ru-RU" sz="2000" dirty="0" smtClean="0">
                <a:latin typeface="Sylfaen" panose="010A0502050306030303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>
                <a:latin typeface="Sylfaen" panose="010A0502050306030303" pitchFamily="18" charset="0"/>
              </a:rPr>
              <a:t>Очень слабое политическое и надзорное давление для плохой работы законодательного органа</a:t>
            </a:r>
            <a:r>
              <a:rPr lang="ru-RU" sz="2000" dirty="0" smtClean="0">
                <a:latin typeface="Sylfaen" panose="010A0502050306030303" pitchFamily="18" charset="0"/>
              </a:rPr>
              <a:t>;</a:t>
            </a:r>
            <a:endParaRPr lang="ru-RU" sz="2000" dirty="0">
              <a:latin typeface="Sylfaen" panose="010A0502050306030303" pitchFamily="18" charset="0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>
                <a:latin typeface="Sylfaen" panose="010A0502050306030303" pitchFamily="18" charset="0"/>
              </a:rPr>
              <a:t>Не сформулированные цели и стратегии</a:t>
            </a:r>
            <a:r>
              <a:rPr lang="ru-RU" sz="2000" dirty="0" smtClean="0">
                <a:latin typeface="Sylfaen" panose="010A0502050306030303" pitchFamily="18" charset="0"/>
              </a:rPr>
              <a:t>;</a:t>
            </a:r>
            <a:endParaRPr lang="ru-RU" sz="2000" dirty="0">
              <a:latin typeface="Sylfaen" panose="010A0502050306030303" pitchFamily="18" charset="0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>
                <a:latin typeface="Sylfaen" panose="010A0502050306030303" pitchFamily="18" charset="0"/>
              </a:rPr>
              <a:t>Децентрализация и делегирование являются </a:t>
            </a:r>
            <a:r>
              <a:rPr lang="ru-RU" sz="2000" dirty="0" smtClean="0">
                <a:latin typeface="Sylfaen" panose="010A0502050306030303" pitchFamily="18" charset="0"/>
              </a:rPr>
              <a:t>табу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 smtClean="0">
                <a:latin typeface="Sylfaen" panose="010A0502050306030303" pitchFamily="18" charset="0"/>
              </a:rPr>
              <a:t>Слабое развитие</a:t>
            </a:r>
            <a:endParaRPr lang="ru-RU" sz="2000" dirty="0">
              <a:latin typeface="Sylfaen" panose="010A0502050306030303" pitchFamily="18" charset="0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>
                <a:latin typeface="Sylfaen" panose="010A0502050306030303" pitchFamily="18" charset="0"/>
              </a:rPr>
              <a:t>Плохо развитый корпоративный </a:t>
            </a:r>
            <a:r>
              <a:rPr lang="ru-RU" sz="2000" dirty="0" smtClean="0">
                <a:latin typeface="Sylfaen" panose="010A0502050306030303" pitchFamily="18" charset="0"/>
              </a:rPr>
              <a:t>сектор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  <a:endParaRPr lang="en-US" sz="2000" dirty="0">
              <a:latin typeface="Sylfaen" panose="010A050205030603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ka-GE" sz="2000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Process 30"/>
          <p:cNvSpPr/>
          <p:nvPr/>
        </p:nvSpPr>
        <p:spPr>
          <a:xfrm>
            <a:off x="372336" y="1378131"/>
            <a:ext cx="8458200" cy="3410494"/>
          </a:xfrm>
          <a:prstGeom prst="flowChartProcess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353889" y="4523558"/>
            <a:ext cx="4896394" cy="28303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3639" y="1868774"/>
            <a:ext cx="535439" cy="365125"/>
          </a:xfrm>
        </p:spPr>
        <p:txBody>
          <a:bodyPr/>
          <a:lstStyle/>
          <a:p>
            <a:r>
              <a:rPr lang="en-US" sz="1600" dirty="0" smtClean="0"/>
              <a:t>CHU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24384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24384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86446" y="2438400"/>
            <a:ext cx="1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63638" y="2438400"/>
            <a:ext cx="0" cy="370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0" idx="0"/>
          </p:cNvCxnSpPr>
          <p:nvPr/>
        </p:nvCxnSpPr>
        <p:spPr>
          <a:xfrm flipH="1">
            <a:off x="7004413" y="2438400"/>
            <a:ext cx="5987" cy="39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3400" y="2813957"/>
            <a:ext cx="1219200" cy="5388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Заместитель министра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Менеджер програмы</a:t>
            </a:r>
            <a:endParaRPr 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cxnSp>
        <p:nvCxnSpPr>
          <p:cNvPr id="17" name="Straight Connector 16"/>
          <p:cNvCxnSpPr>
            <a:endCxn id="59" idx="0"/>
          </p:cNvCxnSpPr>
          <p:nvPr/>
        </p:nvCxnSpPr>
        <p:spPr>
          <a:xfrm>
            <a:off x="5553891" y="2438400"/>
            <a:ext cx="0" cy="401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94567" y="3562560"/>
            <a:ext cx="1066800" cy="5334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Финансово-экономический департамент</a:t>
            </a:r>
            <a:endParaRPr lang="en-US" sz="1000" b="1" dirty="0">
              <a:latin typeface="Sylfaen" panose="010A0502050306030303" pitchFamily="18" charset="0"/>
            </a:endParaRPr>
          </a:p>
        </p:txBody>
      </p:sp>
      <p:sp>
        <p:nvSpPr>
          <p:cNvPr id="29" name="Flowchart: Document 28"/>
          <p:cNvSpPr/>
          <p:nvPr/>
        </p:nvSpPr>
        <p:spPr>
          <a:xfrm>
            <a:off x="1944189" y="5101044"/>
            <a:ext cx="1219200" cy="609600"/>
          </a:xfrm>
          <a:prstGeom prst="flowChartDocumen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Бюджетный исполнитель</a:t>
            </a:r>
            <a:r>
              <a:rPr lang="en-US" sz="900" b="1" dirty="0" err="1" smtClean="0">
                <a:solidFill>
                  <a:srgbClr val="FFFF99"/>
                </a:solidFill>
                <a:latin typeface="Sylfaen" panose="010A0502050306030303" pitchFamily="18" charset="0"/>
              </a:rPr>
              <a:t>Progran</a:t>
            </a:r>
            <a:r>
              <a:rPr lang="en-US" sz="9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 </a:t>
            </a:r>
            <a:r>
              <a:rPr lang="ka-GE" sz="7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2302</a:t>
            </a:r>
            <a:endParaRPr lang="en-US" sz="700" b="1" dirty="0">
              <a:solidFill>
                <a:srgbClr val="FFFF99"/>
              </a:solidFill>
              <a:latin typeface="Sylfaen" panose="010A0502050306030303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757238" y="3348446"/>
            <a:ext cx="1138362" cy="1739536"/>
            <a:chOff x="1757238" y="3409406"/>
            <a:chExt cx="1138362" cy="1739536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2362200" y="4076700"/>
              <a:ext cx="0" cy="10722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Document 40"/>
            <p:cNvSpPr/>
            <p:nvPr/>
          </p:nvSpPr>
          <p:spPr>
            <a:xfrm>
              <a:off x="1757238" y="3691344"/>
              <a:ext cx="1113183" cy="362495"/>
            </a:xfrm>
            <a:prstGeom prst="flowChartDocument">
              <a:avLst/>
            </a:prstGeom>
            <a:solidFill>
              <a:srgbClr val="FFCC99"/>
            </a:solidFill>
            <a:ln w="31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SLA</a:t>
              </a: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, </a:t>
              </a:r>
              <a:r>
                <a:rPr lang="ru-RU" sz="800" dirty="0" smtClean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Стандарты </a:t>
              </a:r>
              <a:r>
                <a:rPr lang="ru-RU" sz="800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производительности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362200" y="3409406"/>
              <a:ext cx="0" cy="2481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895600" y="3431177"/>
              <a:ext cx="0" cy="1717765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13865" y="3359332"/>
            <a:ext cx="1164914" cy="1739536"/>
            <a:chOff x="1730686" y="3409406"/>
            <a:chExt cx="1164914" cy="1739536"/>
          </a:xfrm>
          <a:solidFill>
            <a:srgbClr val="FF9933"/>
          </a:solidFill>
        </p:grpSpPr>
        <p:cxnSp>
          <p:nvCxnSpPr>
            <p:cNvPr id="66" name="Straight Arrow Connector 65"/>
            <p:cNvCxnSpPr/>
            <p:nvPr/>
          </p:nvCxnSpPr>
          <p:spPr>
            <a:xfrm>
              <a:off x="2362200" y="4076700"/>
              <a:ext cx="0" cy="1072242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Document 66"/>
            <p:cNvSpPr/>
            <p:nvPr/>
          </p:nvSpPr>
          <p:spPr>
            <a:xfrm>
              <a:off x="1730686" y="3657600"/>
              <a:ext cx="1127901" cy="434340"/>
            </a:xfrm>
            <a:prstGeom prst="flowChartDocument">
              <a:avLst/>
            </a:prstGeom>
            <a:solidFill>
              <a:srgbClr val="FFCC99"/>
            </a:solidFill>
            <a:ln w="31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SLA, </a:t>
              </a:r>
              <a:r>
                <a:rPr lang="ru-RU" sz="800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Стандарты производительности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362200" y="3409406"/>
              <a:ext cx="0" cy="248194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2895600" y="3431177"/>
              <a:ext cx="0" cy="1717765"/>
            </a:xfrm>
            <a:prstGeom prst="straightConnector1">
              <a:avLst/>
            </a:prstGeom>
            <a:grpFill/>
            <a:ln w="28575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660030" y="3381103"/>
            <a:ext cx="1166548" cy="1739536"/>
            <a:chOff x="1729052" y="3409406"/>
            <a:chExt cx="1166548" cy="1739536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2362200" y="4076700"/>
              <a:ext cx="0" cy="10722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lowchart: Document 72"/>
            <p:cNvSpPr/>
            <p:nvPr/>
          </p:nvSpPr>
          <p:spPr>
            <a:xfrm>
              <a:off x="1729052" y="3657600"/>
              <a:ext cx="1129533" cy="434340"/>
            </a:xfrm>
            <a:prstGeom prst="flowChartDocument">
              <a:avLst/>
            </a:prstGeom>
            <a:solidFill>
              <a:srgbClr val="FFCC99"/>
            </a:solidFill>
            <a:ln w="31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SLA</a:t>
              </a: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, </a:t>
              </a:r>
              <a:r>
                <a:rPr lang="ru-RU" sz="800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Стандарты производительности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362200" y="3409406"/>
              <a:ext cx="0" cy="2481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2895600" y="3431177"/>
              <a:ext cx="0" cy="1717765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070812" y="3348446"/>
            <a:ext cx="1165466" cy="1739536"/>
            <a:chOff x="1730134" y="3409406"/>
            <a:chExt cx="1165466" cy="1739536"/>
          </a:xfrm>
          <a:solidFill>
            <a:srgbClr val="FF9933"/>
          </a:solidFill>
        </p:grpSpPr>
        <p:cxnSp>
          <p:nvCxnSpPr>
            <p:cNvPr id="78" name="Straight Arrow Connector 77"/>
            <p:cNvCxnSpPr/>
            <p:nvPr/>
          </p:nvCxnSpPr>
          <p:spPr>
            <a:xfrm>
              <a:off x="2362200" y="4076700"/>
              <a:ext cx="0" cy="1072242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owchart: Document 78"/>
            <p:cNvSpPr/>
            <p:nvPr/>
          </p:nvSpPr>
          <p:spPr>
            <a:xfrm>
              <a:off x="1730134" y="3657600"/>
              <a:ext cx="1128449" cy="434340"/>
            </a:xfrm>
            <a:prstGeom prst="flowChartDocument">
              <a:avLst/>
            </a:prstGeom>
            <a:solidFill>
              <a:srgbClr val="FFCC99"/>
            </a:solidFill>
            <a:ln w="31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SLA</a:t>
              </a: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, </a:t>
              </a:r>
              <a:r>
                <a:rPr lang="ru-RU" sz="800" dirty="0">
                  <a:solidFill>
                    <a:schemeClr val="tx2">
                      <a:lumMod val="50000"/>
                    </a:schemeClr>
                  </a:solidFill>
                  <a:latin typeface="Sylfaen" panose="010A0502050306030303" pitchFamily="18" charset="0"/>
                </a:rPr>
                <a:t>Стандарты производительности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362200" y="3409406"/>
              <a:ext cx="0" cy="248194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2895600" y="3431177"/>
              <a:ext cx="0" cy="1717765"/>
            </a:xfrm>
            <a:prstGeom prst="straightConnector1">
              <a:avLst/>
            </a:prstGeom>
            <a:grpFill/>
            <a:ln w="28575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V="1">
            <a:off x="8221980" y="4091940"/>
            <a:ext cx="0" cy="431618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214360" y="1828800"/>
            <a:ext cx="7620" cy="1714500"/>
          </a:xfrm>
          <a:prstGeom prst="line">
            <a:avLst/>
          </a:prstGeom>
          <a:ln w="2857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12" idx="3"/>
          </p:cNvCxnSpPr>
          <p:nvPr/>
        </p:nvCxnSpPr>
        <p:spPr>
          <a:xfrm flipH="1" flipV="1">
            <a:off x="1752600" y="3083379"/>
            <a:ext cx="6442166" cy="26125"/>
          </a:xfrm>
          <a:prstGeom prst="straightConnector1">
            <a:avLst/>
          </a:prstGeom>
          <a:ln w="28575">
            <a:solidFill>
              <a:srgbClr val="FF660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976846" y="2817223"/>
            <a:ext cx="1219200" cy="5388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Заместитель министра</a:t>
            </a:r>
          </a:p>
          <a:p>
            <a:pPr algn="ctr"/>
            <a:r>
              <a:rPr lang="ru-RU" sz="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Менеджер програмы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944291" y="2840083"/>
            <a:ext cx="1219200" cy="5388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Заместитель министра</a:t>
            </a:r>
          </a:p>
          <a:p>
            <a:pPr algn="ctr"/>
            <a:r>
              <a:rPr lang="ru-RU" sz="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Менеджер програмы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394813" y="2834640"/>
            <a:ext cx="1219200" cy="5388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Заместитель министра</a:t>
            </a:r>
          </a:p>
          <a:p>
            <a:pPr algn="ctr"/>
            <a:r>
              <a:rPr lang="ru-RU" sz="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Менеджер програмы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467100" y="2836815"/>
            <a:ext cx="1219200" cy="5388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Заместитель министра</a:t>
            </a:r>
          </a:p>
          <a:p>
            <a:pPr algn="ctr"/>
            <a:r>
              <a:rPr lang="ru-RU" sz="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Менеджер програмы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914400" y="3348446"/>
            <a:ext cx="0" cy="645523"/>
          </a:xfrm>
          <a:prstGeom prst="straightConnector1">
            <a:avLst/>
          </a:prstGeom>
          <a:ln w="28575"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295400" y="3383279"/>
            <a:ext cx="0" cy="638991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lowchart: Document 84"/>
          <p:cNvSpPr/>
          <p:nvPr/>
        </p:nvSpPr>
        <p:spPr>
          <a:xfrm>
            <a:off x="3467100" y="5098868"/>
            <a:ext cx="1219200" cy="609600"/>
          </a:xfrm>
          <a:prstGeom prst="flowChartDocumen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Бюджетный исполнитель </a:t>
            </a:r>
            <a:r>
              <a:rPr lang="en-US" sz="900" b="1" dirty="0" err="1" smtClean="0">
                <a:solidFill>
                  <a:srgbClr val="FFFF99"/>
                </a:solidFill>
                <a:latin typeface="Sylfaen" panose="010A0502050306030303" pitchFamily="18" charset="0"/>
              </a:rPr>
              <a:t>Progran</a:t>
            </a:r>
            <a:r>
              <a:rPr lang="en-US" sz="9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 </a:t>
            </a:r>
            <a:r>
              <a:rPr lang="ka-GE" sz="7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2303</a:t>
            </a:r>
            <a:endParaRPr lang="en-US" sz="700" b="1" dirty="0">
              <a:solidFill>
                <a:srgbClr val="FFFF99"/>
              </a:solidFill>
              <a:latin typeface="Sylfaen" panose="010A0502050306030303" pitchFamily="18" charset="0"/>
            </a:endParaRPr>
          </a:p>
        </p:txBody>
      </p:sp>
      <p:sp>
        <p:nvSpPr>
          <p:cNvPr id="87" name="Flowchart: Document 86"/>
          <p:cNvSpPr/>
          <p:nvPr/>
        </p:nvSpPr>
        <p:spPr>
          <a:xfrm>
            <a:off x="4975316" y="5117373"/>
            <a:ext cx="1219200" cy="609600"/>
          </a:xfrm>
          <a:prstGeom prst="flowChartDocumen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Бюджетный исполнитель </a:t>
            </a:r>
            <a:r>
              <a:rPr lang="en-US" sz="900" b="1" dirty="0" err="1" smtClean="0">
                <a:solidFill>
                  <a:srgbClr val="FFFF99"/>
                </a:solidFill>
                <a:latin typeface="Sylfaen" panose="010A0502050306030303" pitchFamily="18" charset="0"/>
              </a:rPr>
              <a:t>Progran</a:t>
            </a:r>
            <a:r>
              <a:rPr lang="en-US" sz="9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 </a:t>
            </a:r>
            <a:r>
              <a:rPr lang="ka-GE" sz="7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2303</a:t>
            </a:r>
            <a:endParaRPr lang="en-US" sz="700" b="1" dirty="0">
              <a:solidFill>
                <a:srgbClr val="FFFF99"/>
              </a:solidFill>
              <a:latin typeface="Sylfaen" panose="010A0502050306030303" pitchFamily="18" charset="0"/>
            </a:endParaRPr>
          </a:p>
        </p:txBody>
      </p:sp>
      <p:sp>
        <p:nvSpPr>
          <p:cNvPr id="89" name="Flowchart: Document 88"/>
          <p:cNvSpPr/>
          <p:nvPr/>
        </p:nvSpPr>
        <p:spPr>
          <a:xfrm>
            <a:off x="6397806" y="5105398"/>
            <a:ext cx="1219200" cy="609600"/>
          </a:xfrm>
          <a:prstGeom prst="flowChartDocumen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Бюджетный исполнитель </a:t>
            </a:r>
            <a:r>
              <a:rPr lang="en-US" sz="900" b="1" dirty="0" err="1" smtClean="0">
                <a:solidFill>
                  <a:srgbClr val="FFFF99"/>
                </a:solidFill>
                <a:latin typeface="Sylfaen" panose="010A0502050306030303" pitchFamily="18" charset="0"/>
              </a:rPr>
              <a:t>Progran</a:t>
            </a:r>
            <a:r>
              <a:rPr lang="en-US" sz="9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 </a:t>
            </a:r>
            <a:r>
              <a:rPr lang="ka-GE" sz="7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2303</a:t>
            </a:r>
            <a:endParaRPr lang="en-US" sz="700" b="1" dirty="0">
              <a:solidFill>
                <a:srgbClr val="FFFF99"/>
              </a:solidFill>
              <a:latin typeface="Sylfaen" panose="010A0502050306030303" pitchFamily="18" charset="0"/>
            </a:endParaRPr>
          </a:p>
        </p:txBody>
      </p:sp>
      <p:sp>
        <p:nvSpPr>
          <p:cNvPr id="91" name="Flowchart: Document 90"/>
          <p:cNvSpPr/>
          <p:nvPr/>
        </p:nvSpPr>
        <p:spPr>
          <a:xfrm>
            <a:off x="522514" y="4053840"/>
            <a:ext cx="1219200" cy="609600"/>
          </a:xfrm>
          <a:prstGeom prst="flowChartDocumen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Бюджетный </a:t>
            </a:r>
            <a:r>
              <a:rPr lang="ru-RU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исполнитель</a:t>
            </a:r>
          </a:p>
          <a:p>
            <a:pPr algn="ctr"/>
            <a:r>
              <a:rPr lang="en-US" sz="900" b="1" dirty="0" err="1" smtClean="0">
                <a:solidFill>
                  <a:srgbClr val="FFFF99"/>
                </a:solidFill>
                <a:latin typeface="Sylfaen" panose="010A0502050306030303" pitchFamily="18" charset="0"/>
              </a:rPr>
              <a:t>Progran</a:t>
            </a:r>
            <a:r>
              <a:rPr lang="en-US" sz="9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 </a:t>
            </a:r>
            <a:r>
              <a:rPr lang="ka-GE" sz="700" b="1" dirty="0" smtClean="0">
                <a:solidFill>
                  <a:srgbClr val="FFFF99"/>
                </a:solidFill>
                <a:latin typeface="Sylfaen" panose="010A0502050306030303" pitchFamily="18" charset="0"/>
              </a:rPr>
              <a:t>2301</a:t>
            </a:r>
            <a:endParaRPr lang="en-US" sz="700" b="1" dirty="0">
              <a:solidFill>
                <a:srgbClr val="FFFF99"/>
              </a:solidFill>
              <a:latin typeface="Sylfaen" panose="010A05020503060303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66769" y="6085637"/>
            <a:ext cx="5105400" cy="566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SLA </a:t>
            </a:r>
            <a:r>
              <a:rPr lang="en-US" sz="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– Agreement on the terms for providing public services </a:t>
            </a:r>
            <a:endParaRPr lang="ka-GE" sz="800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r>
              <a:rPr lang="en-US" sz="8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EF</a:t>
            </a:r>
            <a:r>
              <a:rPr lang="ka-GE" sz="8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&amp; </a:t>
            </a:r>
            <a:r>
              <a:rPr lang="en-US" sz="8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FIN </a:t>
            </a:r>
            <a:r>
              <a:rPr lang="en-US" sz="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-  Reports on the financial, non-financial </a:t>
            </a:r>
            <a:r>
              <a:rPr lang="en-US" sz="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perfomance</a:t>
            </a:r>
            <a:r>
              <a:rPr lang="en-US" sz="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and FMC issues</a:t>
            </a:r>
            <a:endParaRPr lang="en-US" sz="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5293178" y="1828800"/>
            <a:ext cx="2911385" cy="0"/>
          </a:xfrm>
          <a:prstGeom prst="straightConnector1">
            <a:avLst/>
          </a:prstGeom>
          <a:ln w="28575">
            <a:solidFill>
              <a:srgbClr val="FF66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owchart: Document 94"/>
          <p:cNvSpPr/>
          <p:nvPr/>
        </p:nvSpPr>
        <p:spPr>
          <a:xfrm>
            <a:off x="6597842" y="1378131"/>
            <a:ext cx="1104900" cy="910973"/>
          </a:xfrm>
          <a:prstGeom prst="flowChartDocumen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FF0000"/>
                </a:solidFill>
                <a:latin typeface="Sylfaen" panose="010A0502050306030303" pitchFamily="18" charset="0"/>
              </a:rPr>
              <a:t>Годовой отчет по организационной системе финансового управления и контроля</a:t>
            </a:r>
            <a:endParaRPr lang="en-US" sz="800" b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96" name="Flowchart: Document 95"/>
          <p:cNvSpPr/>
          <p:nvPr/>
        </p:nvSpPr>
        <p:spPr>
          <a:xfrm>
            <a:off x="2515688" y="4229099"/>
            <a:ext cx="911679" cy="539932"/>
          </a:xfrm>
          <a:prstGeom prst="flowChartDocumen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Регулярные отчёты</a:t>
            </a:r>
            <a:r>
              <a:rPr lang="en-US" sz="8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EF&amp;FIN</a:t>
            </a:r>
          </a:p>
        </p:txBody>
      </p:sp>
      <p:sp>
        <p:nvSpPr>
          <p:cNvPr id="97" name="Flowchart: Document 96"/>
          <p:cNvSpPr/>
          <p:nvPr/>
        </p:nvSpPr>
        <p:spPr>
          <a:xfrm>
            <a:off x="3994297" y="4229099"/>
            <a:ext cx="911679" cy="539932"/>
          </a:xfrm>
          <a:prstGeom prst="flowChartDocumen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Регулярные отчёты</a:t>
            </a: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</a:p>
          <a:p>
            <a:pPr algn="ctr"/>
            <a:r>
              <a:rPr lang="en-US" sz="8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EF&amp;FIN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8" name="Flowchart: Document 97"/>
          <p:cNvSpPr/>
          <p:nvPr/>
        </p:nvSpPr>
        <p:spPr>
          <a:xfrm>
            <a:off x="5483134" y="4239985"/>
            <a:ext cx="911679" cy="539932"/>
          </a:xfrm>
          <a:prstGeom prst="flowChartDocumen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Регулярные отчёты</a:t>
            </a: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</a:p>
          <a:p>
            <a:pPr algn="ctr"/>
            <a:r>
              <a:rPr lang="en-US" sz="8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EF&amp;FIN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9" name="Flowchart: Document 98"/>
          <p:cNvSpPr/>
          <p:nvPr/>
        </p:nvSpPr>
        <p:spPr>
          <a:xfrm>
            <a:off x="6858000" y="4229099"/>
            <a:ext cx="911679" cy="539932"/>
          </a:xfrm>
          <a:prstGeom prst="flowChartDocumen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Регулярные отчёты</a:t>
            </a:r>
            <a:r>
              <a:rPr lang="en-US" sz="8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</a:p>
          <a:p>
            <a:pPr algn="ctr"/>
            <a:r>
              <a:rPr lang="en-US" sz="8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EF&amp;FIN</a:t>
            </a:r>
            <a:endParaRPr lang="en-US" sz="800" b="1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599589" y="2263795"/>
            <a:ext cx="1315811" cy="54471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Заместитель министра</a:t>
            </a:r>
            <a:endParaRPr lang="ka-GE" sz="850" b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endParaRPr lang="en-US" sz="400" b="1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FMC </a:t>
            </a:r>
            <a:r>
              <a:rPr lang="ru-RU" sz="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координатор</a:t>
            </a:r>
            <a:endParaRPr lang="en-US" sz="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1143000" y="2057400"/>
            <a:ext cx="5464274" cy="0"/>
          </a:xfrm>
          <a:prstGeom prst="straightConnector1">
            <a:avLst/>
          </a:prstGeom>
          <a:ln w="28575">
            <a:solidFill>
              <a:srgbClr val="FF66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2336" y="575101"/>
            <a:ext cx="838903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новых правил FMC в нашу систему государственного управления - Обзор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076700" y="1496568"/>
            <a:ext cx="1257343" cy="566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Министр</a:t>
            </a:r>
            <a:endParaRPr lang="en-US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219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Что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могут делать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внутренние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аудиторы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(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и добавлять ценности), когда нет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четко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сформулированных бизнес-целей, приоритетов и стратегий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848600" cy="2895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 smtClean="0">
                <a:latin typeface="Sylfaen" panose="010A0502050306030303" pitchFamily="18" charset="0"/>
              </a:rPr>
              <a:t>Помогите </a:t>
            </a:r>
            <a:r>
              <a:rPr lang="ru-RU" sz="2000" dirty="0">
                <a:latin typeface="Sylfaen" panose="010A0502050306030303" pitchFamily="18" charset="0"/>
              </a:rPr>
              <a:t>менеджерам установить </a:t>
            </a:r>
            <a:r>
              <a:rPr lang="ru-RU" sz="2000" dirty="0" smtClean="0">
                <a:latin typeface="Sylfaen" panose="010A0502050306030303" pitchFamily="18" charset="0"/>
              </a:rPr>
              <a:t>подходящие приоритеты и стратегию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 smtClean="0">
                <a:latin typeface="Sylfaen" panose="010A0502050306030303" pitchFamily="18" charset="0"/>
              </a:rPr>
              <a:t>Рассмотрим </a:t>
            </a:r>
            <a:r>
              <a:rPr lang="ru-RU" sz="2000" dirty="0">
                <a:latin typeface="Sylfaen" panose="010A0502050306030303" pitchFamily="18" charset="0"/>
              </a:rPr>
              <a:t>использование целей внутреннего контроля, классифицированных в основные группы (соблюдение, отчетность, эффективность и эффективность процесса);</a:t>
            </a:r>
            <a:endParaRPr lang="en-US" sz="2000" dirty="0" smtClean="0">
              <a:latin typeface="Sylfaen" panose="010A0502050306030303" pitchFamily="18" charset="0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ru-RU" sz="2000" dirty="0" smtClean="0">
                <a:latin typeface="Sylfaen" panose="010A0502050306030303" pitchFamily="18" charset="0"/>
              </a:rPr>
              <a:t>Ищите другие альтернативы</a:t>
            </a:r>
            <a:r>
              <a:rPr lang="en-US" sz="2000" dirty="0" smtClean="0">
                <a:latin typeface="Sylfaen" panose="010A0502050306030303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ka-GE" sz="2000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924800" cy="4419600"/>
          </a:xfrm>
        </p:spPr>
        <p:txBody>
          <a:bodyPr>
            <a:normAutofit/>
          </a:bodyPr>
          <a:lstStyle/>
          <a:p>
            <a:pPr marL="0" lvl="0" indent="0">
              <a:spcAft>
                <a:spcPts val="900"/>
              </a:spcAft>
              <a:buNone/>
            </a:pPr>
            <a:endParaRPr lang="ka-GE" sz="2200" dirty="0" smtClean="0"/>
          </a:p>
          <a:p>
            <a:pPr marL="0" indent="0">
              <a:spcAft>
                <a:spcPts val="900"/>
              </a:spcAft>
              <a:buNone/>
            </a:pP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32" name="Picture 8" descr="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4" y="1185672"/>
            <a:ext cx="7723022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3600" y="4800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7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en-US" sz="2400" b="1" spc="7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25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010400" cy="6858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Основные темы обсуждения</a:t>
            </a:r>
            <a:endParaRPr lang="en-US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Academiury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001000" cy="4191000"/>
          </a:xfrm>
        </p:spPr>
        <p:txBody>
          <a:bodyPr>
            <a:normAutofit/>
          </a:bodyPr>
          <a:lstStyle/>
          <a:p>
            <a:pPr lvl="0">
              <a:spcAft>
                <a:spcPts val="800"/>
              </a:spcAft>
            </a:pPr>
            <a:r>
              <a:rPr lang="ru-RU" dirty="0" smtClean="0">
                <a:latin typeface="Sylfaen" panose="010A0502050306030303" pitchFamily="18" charset="0"/>
              </a:rPr>
              <a:t>Система внутреннего контроля</a:t>
            </a:r>
            <a:r>
              <a:rPr lang="en-US" dirty="0" smtClean="0">
                <a:latin typeface="Sylfaen" panose="010A0502050306030303" pitchFamily="18" charset="0"/>
              </a:rPr>
              <a:t> – </a:t>
            </a:r>
            <a:r>
              <a:rPr lang="ru-RU" dirty="0" smtClean="0">
                <a:latin typeface="Sylfaen" panose="010A0502050306030303" pitchFamily="18" charset="0"/>
              </a:rPr>
              <a:t>Процес, измирения результатов</a:t>
            </a:r>
            <a:r>
              <a:rPr lang="en-US" dirty="0" smtClean="0">
                <a:latin typeface="Sylfaen" panose="010A0502050306030303" pitchFamily="18" charset="0"/>
              </a:rPr>
              <a:t>;</a:t>
            </a:r>
            <a:endParaRPr lang="ka-GE" dirty="0" smtClean="0">
              <a:latin typeface="Sylfaen" panose="010A0502050306030303" pitchFamily="18" charset="0"/>
            </a:endParaRPr>
          </a:p>
          <a:p>
            <a:pPr lvl="0">
              <a:spcAft>
                <a:spcPts val="80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Стратегия внедрения Финансового менеджмента и системы контроля в Грузий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- </a:t>
            </a:r>
            <a:r>
              <a:rPr lang="ru-RU" dirty="0">
                <a:latin typeface="Sylfaen" panose="010A0502050306030303" pitchFamily="18" charset="0"/>
              </a:rPr>
              <a:t>Управленческая ответственность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ru-RU" dirty="0" smtClean="0">
                <a:latin typeface="Sylfaen" panose="010A0502050306030303" pitchFamily="18" charset="0"/>
              </a:rPr>
              <a:t>первый краеугольный камен для </a:t>
            </a:r>
            <a:r>
              <a:rPr lang="en-US" dirty="0" smtClean="0">
                <a:latin typeface="Sylfaen" panose="010A0502050306030303" pitchFamily="18" charset="0"/>
              </a:rPr>
              <a:t>ICS </a:t>
            </a:r>
            <a:r>
              <a:rPr lang="ru-RU" dirty="0">
                <a:latin typeface="Sylfaen" panose="010A0502050306030303" pitchFamily="18" charset="0"/>
              </a:rPr>
              <a:t>в </a:t>
            </a:r>
            <a:r>
              <a:rPr lang="ru-RU" dirty="0" smtClean="0">
                <a:latin typeface="Sylfaen" panose="010A0502050306030303" pitchFamily="18" charset="0"/>
              </a:rPr>
              <a:t>Грузинской текущей административной практике</a:t>
            </a:r>
            <a:r>
              <a:rPr lang="en-US" dirty="0" smtClean="0">
                <a:latin typeface="Sylfaen" panose="010A0502050306030303" pitchFamily="18" charset="0"/>
              </a:rPr>
              <a:t>;</a:t>
            </a:r>
            <a:endParaRPr lang="en-US" dirty="0">
              <a:latin typeface="Sylfaen" panose="010A0502050306030303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 smtClean="0">
                <a:latin typeface="Sylfaen" panose="010A0502050306030303" pitchFamily="18" charset="0"/>
              </a:rPr>
              <a:t>Как</a:t>
            </a:r>
            <a:r>
              <a:rPr lang="en-US" dirty="0" smtClean="0">
                <a:latin typeface="Sylfaen" panose="010A0502050306030303" pitchFamily="18" charset="0"/>
              </a:rPr>
              <a:t> ICS </a:t>
            </a:r>
            <a:r>
              <a:rPr lang="ru-RU" dirty="0" smtClean="0">
                <a:latin typeface="Sylfaen" panose="010A0502050306030303" pitchFamily="18" charset="0"/>
              </a:rPr>
              <a:t>сохраняет дизориентированных менеджеров и аудиторов</a:t>
            </a:r>
            <a:r>
              <a:rPr lang="en-US" dirty="0" smtClean="0">
                <a:latin typeface="Sylfaen" panose="010A0502050306030303" pitchFamily="18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latin typeface="Sylfaen" panose="010A0502050306030303" pitchFamily="18" charset="0"/>
              </a:rPr>
              <a:t>Основны проблемы с которыми мы встречаемся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  <a:endParaRPr lang="ka-GE" dirty="0">
              <a:latin typeface="Sylfaen" panose="010A0502050306030303" pitchFamily="18" charset="0"/>
            </a:endParaRPr>
          </a:p>
          <a:p>
            <a:pPr lvl="0">
              <a:spcAft>
                <a:spcPts val="800"/>
              </a:spcAft>
            </a:pPr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762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Внуренний контроль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–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множественные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значения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Academiury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1910"/>
            <a:ext cx="7848600" cy="50602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Система процесса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– </a:t>
            </a:r>
            <a:r>
              <a:rPr lang="ru-RU" dirty="0" smtClean="0">
                <a:latin typeface="Sylfaen" panose="010A0502050306030303" pitchFamily="18" charset="0"/>
              </a:rPr>
              <a:t>Полнота систем внутреннего контроля организацийй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ru-RU" dirty="0" smtClean="0">
                <a:latin typeface="Sylfaen" panose="010A0502050306030303" pitchFamily="18" charset="0"/>
              </a:rPr>
              <a:t>то есть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ru-RU" dirty="0" smtClean="0">
                <a:latin typeface="Sylfaen" panose="010A0502050306030303" pitchFamily="18" charset="0"/>
              </a:rPr>
              <a:t>сама система внутреннего контроля организаций</a:t>
            </a:r>
            <a:r>
              <a:rPr lang="en-US" dirty="0" smtClean="0">
                <a:latin typeface="Sylfaen" panose="010A0502050306030303" pitchFamily="18" charset="0"/>
              </a:rPr>
              <a:t>;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Деятельность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или мера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- </a:t>
            </a:r>
            <a:r>
              <a:rPr lang="ru-RU" dirty="0" smtClean="0">
                <a:latin typeface="Sylfaen" panose="010A0502050306030303" pitchFamily="18" charset="0"/>
              </a:rPr>
              <a:t>фактическая </a:t>
            </a:r>
            <a:r>
              <a:rPr lang="ru-RU" dirty="0">
                <a:latin typeface="Sylfaen" panose="010A0502050306030303" pitchFamily="18" charset="0"/>
              </a:rPr>
              <a:t>мера для </a:t>
            </a:r>
            <a:r>
              <a:rPr lang="ru-RU" dirty="0" smtClean="0">
                <a:latin typeface="Sylfaen" panose="010A0502050306030303" pitchFamily="18" charset="0"/>
              </a:rPr>
              <a:t>измерения рисков для эфективного контроля, то есть, индивидуального контроля</a:t>
            </a:r>
            <a:r>
              <a:rPr lang="en-US" dirty="0" smtClean="0">
                <a:latin typeface="Sylfaen" panose="010A0502050306030303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Состояние или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результат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– </a:t>
            </a:r>
            <a:r>
              <a:rPr lang="ru-RU" dirty="0" smtClean="0">
                <a:latin typeface="Sylfaen" panose="010A0502050306030303" pitchFamily="18" charset="0"/>
              </a:rPr>
              <a:t>организация «конролируема» когда она достигает запланируюмую цель внутреннего контроля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ka-GE" sz="2000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5334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Система внутреннего контроля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система или процес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Academiury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11910"/>
            <a:ext cx="8305800" cy="506029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 smtClean="0"/>
              <a:t>      </a:t>
            </a:r>
            <a:r>
              <a:rPr lang="ru-RU" sz="2000" dirty="0" smtClean="0"/>
              <a:t>Внутренний контроль это интегрированная часть системы управления организацией и управления рисками, который понятен, эфективен </a:t>
            </a:r>
            <a:r>
              <a:rPr lang="ru-RU" sz="2000" dirty="0"/>
              <a:t>и активно </a:t>
            </a:r>
            <a:r>
              <a:rPr lang="ru-RU" sz="2000" dirty="0" smtClean="0"/>
              <a:t>контролируется управляющим звеном компаний, менеджментов, и другим персоналом</a:t>
            </a:r>
            <a:r>
              <a:rPr lang="ru-RU" sz="2000" dirty="0"/>
              <a:t>, для того чтобы использовать возможности и противостоять </a:t>
            </a:r>
            <a:r>
              <a:rPr lang="ru-RU" sz="2000" dirty="0" smtClean="0"/>
              <a:t>угрозам на </a:t>
            </a:r>
            <a:r>
              <a:rPr lang="ru-RU" sz="2000" dirty="0"/>
              <a:t>ряду </a:t>
            </a:r>
            <a:r>
              <a:rPr lang="ru-RU" sz="2000" dirty="0" smtClean="0"/>
              <a:t>с установленным </a:t>
            </a:r>
            <a:r>
              <a:rPr lang="ru-RU" sz="2000" dirty="0"/>
              <a:t>руководящим органом  </a:t>
            </a:r>
            <a:r>
              <a:rPr lang="ru-RU" sz="2000" dirty="0" smtClean="0"/>
              <a:t>стратегией управления рисками и внутренней политики </a:t>
            </a:r>
            <a:r>
              <a:rPr lang="ru-RU" sz="2000" dirty="0" smtClean="0">
                <a:latin typeface="Sylfaen" panose="010A0502050306030303" pitchFamily="18" charset="0"/>
              </a:rPr>
              <a:t>установленный </a:t>
            </a:r>
            <a:r>
              <a:rPr lang="ru-RU" sz="2000" dirty="0">
                <a:latin typeface="Sylfaen" panose="010A0502050306030303" pitchFamily="18" charset="0"/>
              </a:rPr>
              <a:t>руководящим органом для достижения целей организации, среди прочего</a:t>
            </a:r>
            <a:r>
              <a:rPr lang="en-US" sz="2000" dirty="0" smtClean="0">
                <a:latin typeface="Sylfaen" panose="010A0502050306030303" pitchFamily="18" charset="0"/>
              </a:rPr>
              <a:t>: </a:t>
            </a:r>
          </a:p>
          <a:p>
            <a:pPr marL="344488" indent="-176213">
              <a:spcBef>
                <a:spcPts val="0"/>
              </a:spcBef>
              <a:spcAft>
                <a:spcPts val="900"/>
              </a:spcAft>
            </a:pPr>
            <a:endParaRPr lang="ru-RU" sz="1700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marL="344488" indent="-176213">
              <a:spcBef>
                <a:spcPts val="0"/>
              </a:spcBef>
              <a:spcAft>
                <a:spcPts val="900"/>
              </a:spcAft>
            </a:pPr>
            <a:r>
              <a:rPr lang="ru-RU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Выполнение </a:t>
            </a:r>
            <a:r>
              <a:rPr lang="ru-RU" sz="1700" dirty="0">
                <a:solidFill>
                  <a:schemeClr val="tx1"/>
                </a:solidFill>
                <a:latin typeface="Sylfaen" panose="010A0502050306030303" pitchFamily="18" charset="0"/>
              </a:rPr>
              <a:t>эффективных и </a:t>
            </a:r>
            <a:r>
              <a:rPr lang="ru-RU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экономический эффективных </a:t>
            </a:r>
            <a:r>
              <a:rPr lang="ru-RU" sz="1700" dirty="0">
                <a:solidFill>
                  <a:schemeClr val="tx1"/>
                </a:solidFill>
                <a:latin typeface="Sylfaen" panose="010A0502050306030303" pitchFamily="18" charset="0"/>
              </a:rPr>
              <a:t>стратегических и операционных процессов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; </a:t>
            </a:r>
            <a:endParaRPr lang="ru-RU" sz="17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4488" indent="-176213">
              <a:spcBef>
                <a:spcPts val="0"/>
              </a:spcBef>
              <a:spcAft>
                <a:spcPts val="900"/>
              </a:spcAft>
            </a:pPr>
            <a:r>
              <a:rPr lang="ru-RU" sz="1700" dirty="0">
                <a:latin typeface="Sylfaen" panose="010A0502050306030303" pitchFamily="18" charset="0"/>
              </a:rPr>
              <a:t>предоставление полезной информации внутренним и внешним пользователям для принятия своевременных и обоснованных решений</a:t>
            </a:r>
            <a:r>
              <a:rPr lang="en-US" sz="1700" dirty="0" smtClean="0">
                <a:latin typeface="Sylfaen" panose="010A0502050306030303" pitchFamily="18" charset="0"/>
              </a:rPr>
              <a:t>; </a:t>
            </a:r>
            <a:endParaRPr lang="ru-RU" sz="1700" dirty="0">
              <a:latin typeface="Sylfaen" panose="010A0502050306030303" pitchFamily="18" charset="0"/>
            </a:endParaRPr>
          </a:p>
          <a:p>
            <a:pPr marL="344488" indent="-176213">
              <a:spcBef>
                <a:spcPts val="0"/>
              </a:spcBef>
              <a:spcAft>
                <a:spcPts val="900"/>
              </a:spcAft>
            </a:pPr>
            <a:r>
              <a:rPr lang="ru-RU" sz="1700" dirty="0" smtClean="0">
                <a:latin typeface="Sylfaen" panose="010A0502050306030303" pitchFamily="18" charset="0"/>
              </a:rPr>
              <a:t>обеспечение </a:t>
            </a:r>
            <a:r>
              <a:rPr lang="ru-RU" sz="1700" dirty="0">
                <a:latin typeface="Sylfaen" panose="010A0502050306030303" pitchFamily="18" charset="0"/>
              </a:rPr>
              <a:t>соответствия действующим законам и правилам, а также с собственной политикой, процедурами и руководящими принципами организации</a:t>
            </a:r>
            <a:r>
              <a:rPr lang="en-US" sz="1700" dirty="0" smtClean="0">
                <a:latin typeface="Sylfaen" panose="010A0502050306030303" pitchFamily="18" charset="0"/>
              </a:rPr>
              <a:t>; </a:t>
            </a:r>
            <a:endParaRPr lang="ru-RU" sz="1700" dirty="0">
              <a:latin typeface="Sylfaen" panose="010A0502050306030303" pitchFamily="18" charset="0"/>
            </a:endParaRPr>
          </a:p>
          <a:p>
            <a:pPr marL="344488" indent="-176213">
              <a:spcBef>
                <a:spcPts val="0"/>
              </a:spcBef>
              <a:spcAft>
                <a:spcPts val="900"/>
              </a:spcAft>
            </a:pPr>
            <a:r>
              <a:rPr lang="ru-RU" sz="1700" dirty="0" smtClean="0">
                <a:latin typeface="Sylfaen" panose="010A0502050306030303" pitchFamily="18" charset="0"/>
              </a:rPr>
              <a:t>защит</a:t>
            </a:r>
            <a:r>
              <a:rPr lang="ru-RU" sz="1700" dirty="0">
                <a:latin typeface="Sylfaen" panose="010A0502050306030303" pitchFamily="18" charset="0"/>
              </a:rPr>
              <a:t>а</a:t>
            </a:r>
            <a:r>
              <a:rPr lang="ru-RU" sz="1700" dirty="0" smtClean="0">
                <a:latin typeface="Sylfaen" panose="010A0502050306030303" pitchFamily="18" charset="0"/>
              </a:rPr>
              <a:t> </a:t>
            </a:r>
            <a:r>
              <a:rPr lang="ru-RU" sz="1700" dirty="0">
                <a:latin typeface="Sylfaen" panose="010A0502050306030303" pitchFamily="18" charset="0"/>
              </a:rPr>
              <a:t>ресурсов организации от потери, мошенничества, неправильного использования и ущерба</a:t>
            </a:r>
            <a:r>
              <a:rPr lang="en-US" sz="1700" dirty="0" smtClean="0">
                <a:latin typeface="Sylfaen" panose="010A0502050306030303" pitchFamily="18" charset="0"/>
              </a:rPr>
              <a:t>;</a:t>
            </a:r>
            <a:endParaRPr lang="ru-RU" sz="1700" dirty="0" smtClean="0">
              <a:latin typeface="Sylfaen" panose="010A0502050306030303" pitchFamily="18" charset="0"/>
            </a:endParaRPr>
          </a:p>
          <a:p>
            <a:pPr marL="344488" indent="-176213">
              <a:spcBef>
                <a:spcPts val="0"/>
              </a:spcBef>
              <a:spcAft>
                <a:spcPts val="900"/>
              </a:spcAft>
            </a:pPr>
            <a:r>
              <a:rPr lang="ru-RU" sz="1700" dirty="0" smtClean="0">
                <a:latin typeface="Sylfaen" panose="010A0502050306030303" pitchFamily="18" charset="0"/>
              </a:rPr>
              <a:t>обеспечение </a:t>
            </a:r>
            <a:r>
              <a:rPr lang="ru-RU" sz="1700" dirty="0">
                <a:latin typeface="Sylfaen" panose="010A0502050306030303" pitchFamily="18" charset="0"/>
              </a:rPr>
              <a:t>доступности, конфиденциальности и целостности информации </a:t>
            </a:r>
            <a:r>
              <a:rPr lang="ru-RU" sz="1700" dirty="0" smtClean="0">
                <a:latin typeface="Sylfaen" panose="010A0502050306030303" pitchFamily="18" charset="0"/>
              </a:rPr>
              <a:t>организации</a:t>
            </a:r>
          </a:p>
          <a:p>
            <a:pPr marL="344488" indent="-176213">
              <a:spcBef>
                <a:spcPts val="0"/>
              </a:spcBef>
              <a:spcAft>
                <a:spcPts val="1800"/>
              </a:spcAft>
            </a:pPr>
            <a:r>
              <a:rPr lang="ru-RU" sz="1700" dirty="0" smtClean="0">
                <a:latin typeface="Sylfaen" panose="010A0502050306030303" pitchFamily="18" charset="0"/>
              </a:rPr>
              <a:t>обеспечение </a:t>
            </a:r>
            <a:r>
              <a:rPr lang="ru-RU" sz="1700" dirty="0">
                <a:latin typeface="Sylfaen" panose="010A0502050306030303" pitchFamily="18" charset="0"/>
              </a:rPr>
              <a:t>доступности, конфиденциальности и целостности информационных систем организации, включая </a:t>
            </a:r>
            <a:r>
              <a:rPr lang="en-US" sz="1700" dirty="0" smtClean="0">
                <a:latin typeface="Sylfaen" panose="010A0502050306030303" pitchFamily="18" charset="0"/>
              </a:rPr>
              <a:t>IT</a:t>
            </a:r>
            <a:r>
              <a:rPr lang="ru-RU" sz="1700" dirty="0" smtClean="0">
                <a:latin typeface="Sylfaen" panose="010A0502050306030303" pitchFamily="18" charset="0"/>
              </a:rPr>
              <a:t> (информационных технологий)</a:t>
            </a:r>
            <a:r>
              <a:rPr lang="en-US" sz="1700" dirty="0" smtClean="0">
                <a:latin typeface="Sylfaen" panose="010A0502050306030303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on Risk Management and Internal 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IFAC (2011)</a:t>
            </a:r>
          </a:p>
        </p:txBody>
      </p:sp>
    </p:spTree>
    <p:extLst>
      <p:ext uri="{BB962C8B-B14F-4D97-AF65-F5344CB8AC3E}">
        <p14:creationId xmlns:p14="http://schemas.microsoft.com/office/powerpoint/2010/main" val="27486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90600"/>
            <a:ext cx="7696200" cy="53340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Внутренний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контроль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–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деятельность или мера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Academiury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11910"/>
            <a:ext cx="8077200" cy="42982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2000" dirty="0" smtClean="0"/>
              <a:t>Мероприятия</a:t>
            </a:r>
            <a:r>
              <a:rPr lang="ru-RU" sz="2000" dirty="0"/>
              <a:t>, выполняемые </a:t>
            </a:r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</a:rPr>
              <a:t>оценки </a:t>
            </a:r>
            <a:r>
              <a:rPr lang="ru-RU" sz="2000" dirty="0"/>
              <a:t>рисков и осуществления внутреннего контроля</a:t>
            </a:r>
            <a:r>
              <a:rPr lang="en-US" sz="20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2000" dirty="0"/>
              <a:t>Примеры фактической деятельности по контролю включают управленческий контроль</a:t>
            </a:r>
            <a:r>
              <a:rPr lang="en-US" sz="2000" dirty="0" smtClean="0"/>
              <a:t>, </a:t>
            </a:r>
            <a:r>
              <a:rPr lang="ru-RU" sz="2000" dirty="0" smtClean="0"/>
              <a:t>такие как </a:t>
            </a:r>
            <a:r>
              <a:rPr lang="ka-GE" sz="2000" dirty="0" smtClean="0"/>
              <a:t>„</a:t>
            </a:r>
            <a:r>
              <a:rPr lang="en-US" sz="2000" dirty="0" smtClean="0"/>
              <a:t>Plan-Do-Check-Act </a:t>
            </a:r>
            <a:r>
              <a:rPr lang="en-US" sz="2000" dirty="0"/>
              <a:t>Cycle</a:t>
            </a:r>
            <a:r>
              <a:rPr lang="en-US" sz="2000" dirty="0" smtClean="0"/>
              <a:t>,</a:t>
            </a:r>
            <a:r>
              <a:rPr lang="ka-GE" sz="2000" dirty="0" smtClean="0"/>
              <a:t>“</a:t>
            </a:r>
            <a:r>
              <a:rPr lang="en-US" sz="2000" dirty="0" smtClean="0"/>
              <a:t> </a:t>
            </a:r>
            <a:r>
              <a:rPr lang="ru-RU" sz="2000" dirty="0"/>
              <a:t> </a:t>
            </a:r>
            <a:r>
              <a:rPr lang="ru-RU" sz="2000" dirty="0" smtClean="0"/>
              <a:t>или контроль </a:t>
            </a:r>
            <a:r>
              <a:rPr lang="ru-RU" sz="2000" dirty="0"/>
              <a:t>транзакций, такие как проверки, выверки, авторизации, физические средства контроля и контрольные средства контроля, контролирующие контроль транзакций.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on Risk Management and Internal 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IFAC  </a:t>
            </a:r>
            <a:r>
              <a:rPr lang="en-US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91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19674641">
            <a:off x="3697313" y="2568595"/>
            <a:ext cx="2951166" cy="1324646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1"/>
          <p:cNvSpPr/>
          <p:nvPr/>
        </p:nvSpPr>
        <p:spPr>
          <a:xfrm>
            <a:off x="-2784968" y="1733889"/>
            <a:ext cx="7086562" cy="3556794"/>
          </a:xfrm>
          <a:prstGeom prst="arc">
            <a:avLst>
              <a:gd name="adj1" fmla="val 14920133"/>
              <a:gd name="adj2" fmla="val 6490664"/>
            </a:avLst>
          </a:prstGeom>
          <a:ln w="76200">
            <a:solidFill>
              <a:schemeClr val="accent3">
                <a:lumMod val="75000"/>
                <a:alpha val="69804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828407" y="2195424"/>
            <a:ext cx="1219200" cy="457200"/>
          </a:xfrm>
          <a:prstGeom prst="wedgeRoundRectCallout">
            <a:avLst>
              <a:gd name="adj1" fmla="val 91505"/>
              <a:gd name="adj2" fmla="val -88357"/>
              <a:gd name="adj3" fmla="val 16667"/>
            </a:avLst>
          </a:prstGeom>
          <a:solidFill>
            <a:srgbClr val="FFFF9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Цикл Гос бюджета </a:t>
            </a:r>
          </a:p>
        </p:txBody>
      </p:sp>
      <p:grpSp>
        <p:nvGrpSpPr>
          <p:cNvPr id="1066" name="Group 122"/>
          <p:cNvGrpSpPr>
            <a:grpSpLocks noChangeAspect="1"/>
          </p:cNvGrpSpPr>
          <p:nvPr/>
        </p:nvGrpSpPr>
        <p:grpSpPr bwMode="auto">
          <a:xfrm>
            <a:off x="1828801" y="2106441"/>
            <a:ext cx="4383338" cy="3303760"/>
            <a:chOff x="1882" y="816"/>
            <a:chExt cx="3243" cy="2064"/>
          </a:xfrm>
        </p:grpSpPr>
        <p:sp>
          <p:nvSpPr>
            <p:cNvPr id="1071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1883" y="816"/>
              <a:ext cx="324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Rectangle 125"/>
            <p:cNvSpPr>
              <a:spLocks noChangeArrowheads="1"/>
            </p:cNvSpPr>
            <p:nvPr/>
          </p:nvSpPr>
          <p:spPr bwMode="auto">
            <a:xfrm>
              <a:off x="3919" y="817"/>
              <a:ext cx="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128"/>
            <p:cNvSpPr>
              <a:spLocks noChangeArrowheads="1"/>
            </p:cNvSpPr>
            <p:nvPr/>
          </p:nvSpPr>
          <p:spPr bwMode="auto">
            <a:xfrm>
              <a:off x="5007" y="817"/>
              <a:ext cx="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129"/>
            <p:cNvSpPr>
              <a:spLocks noChangeArrowheads="1"/>
            </p:cNvSpPr>
            <p:nvPr/>
          </p:nvSpPr>
          <p:spPr bwMode="auto">
            <a:xfrm>
              <a:off x="5032" y="817"/>
              <a:ext cx="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133"/>
            <p:cNvSpPr>
              <a:spLocks noChangeArrowheads="1"/>
            </p:cNvSpPr>
            <p:nvPr/>
          </p:nvSpPr>
          <p:spPr bwMode="auto">
            <a:xfrm>
              <a:off x="5029" y="1001"/>
              <a:ext cx="5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134"/>
            <p:cNvSpPr>
              <a:spLocks noChangeArrowheads="1"/>
            </p:cNvSpPr>
            <p:nvPr/>
          </p:nvSpPr>
          <p:spPr bwMode="auto">
            <a:xfrm>
              <a:off x="2023" y="1156"/>
              <a:ext cx="5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135"/>
            <p:cNvSpPr>
              <a:spLocks noChangeArrowheads="1"/>
            </p:cNvSpPr>
            <p:nvPr/>
          </p:nvSpPr>
          <p:spPr bwMode="auto">
            <a:xfrm>
              <a:off x="3530" y="1298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136"/>
            <p:cNvSpPr>
              <a:spLocks noChangeArrowheads="1"/>
            </p:cNvSpPr>
            <p:nvPr/>
          </p:nvSpPr>
          <p:spPr bwMode="auto">
            <a:xfrm>
              <a:off x="3530" y="1351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137"/>
            <p:cNvSpPr>
              <a:spLocks noChangeArrowheads="1"/>
            </p:cNvSpPr>
            <p:nvPr/>
          </p:nvSpPr>
          <p:spPr bwMode="auto">
            <a:xfrm>
              <a:off x="3530" y="1404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138"/>
            <p:cNvSpPr>
              <a:spLocks noChangeArrowheads="1"/>
            </p:cNvSpPr>
            <p:nvPr/>
          </p:nvSpPr>
          <p:spPr bwMode="auto">
            <a:xfrm>
              <a:off x="3530" y="1457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139"/>
            <p:cNvSpPr>
              <a:spLocks noChangeArrowheads="1"/>
            </p:cNvSpPr>
            <p:nvPr/>
          </p:nvSpPr>
          <p:spPr bwMode="auto">
            <a:xfrm>
              <a:off x="3530" y="1510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140"/>
            <p:cNvSpPr>
              <a:spLocks noChangeArrowheads="1"/>
            </p:cNvSpPr>
            <p:nvPr/>
          </p:nvSpPr>
          <p:spPr bwMode="auto">
            <a:xfrm>
              <a:off x="3530" y="1563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141"/>
            <p:cNvSpPr>
              <a:spLocks noChangeArrowheads="1"/>
            </p:cNvSpPr>
            <p:nvPr/>
          </p:nvSpPr>
          <p:spPr bwMode="auto">
            <a:xfrm>
              <a:off x="3530" y="1616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142"/>
            <p:cNvSpPr>
              <a:spLocks noChangeArrowheads="1"/>
            </p:cNvSpPr>
            <p:nvPr/>
          </p:nvSpPr>
          <p:spPr bwMode="auto">
            <a:xfrm>
              <a:off x="1934" y="1669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143"/>
            <p:cNvSpPr>
              <a:spLocks noChangeArrowheads="1"/>
            </p:cNvSpPr>
            <p:nvPr/>
          </p:nvSpPr>
          <p:spPr bwMode="auto">
            <a:xfrm>
              <a:off x="4851" y="1669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144"/>
            <p:cNvSpPr>
              <a:spLocks noChangeArrowheads="1"/>
            </p:cNvSpPr>
            <p:nvPr/>
          </p:nvSpPr>
          <p:spPr bwMode="auto">
            <a:xfrm>
              <a:off x="3530" y="1722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145"/>
            <p:cNvSpPr>
              <a:spLocks noChangeArrowheads="1"/>
            </p:cNvSpPr>
            <p:nvPr/>
          </p:nvSpPr>
          <p:spPr bwMode="auto">
            <a:xfrm>
              <a:off x="3530" y="1775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146"/>
            <p:cNvSpPr>
              <a:spLocks noChangeArrowheads="1"/>
            </p:cNvSpPr>
            <p:nvPr/>
          </p:nvSpPr>
          <p:spPr bwMode="auto">
            <a:xfrm>
              <a:off x="3530" y="1828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147"/>
            <p:cNvSpPr>
              <a:spLocks noChangeArrowheads="1"/>
            </p:cNvSpPr>
            <p:nvPr/>
          </p:nvSpPr>
          <p:spPr bwMode="auto">
            <a:xfrm>
              <a:off x="3530" y="1881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148"/>
            <p:cNvSpPr>
              <a:spLocks noChangeArrowheads="1"/>
            </p:cNvSpPr>
            <p:nvPr/>
          </p:nvSpPr>
          <p:spPr bwMode="auto">
            <a:xfrm>
              <a:off x="3530" y="1934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149"/>
            <p:cNvSpPr>
              <a:spLocks noChangeArrowheads="1"/>
            </p:cNvSpPr>
            <p:nvPr/>
          </p:nvSpPr>
          <p:spPr bwMode="auto">
            <a:xfrm>
              <a:off x="3530" y="1987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150"/>
            <p:cNvSpPr>
              <a:spLocks noChangeArrowheads="1"/>
            </p:cNvSpPr>
            <p:nvPr/>
          </p:nvSpPr>
          <p:spPr bwMode="auto">
            <a:xfrm>
              <a:off x="3530" y="2040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151"/>
            <p:cNvSpPr>
              <a:spLocks noChangeArrowheads="1"/>
            </p:cNvSpPr>
            <p:nvPr/>
          </p:nvSpPr>
          <p:spPr bwMode="auto">
            <a:xfrm>
              <a:off x="3530" y="2093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152"/>
            <p:cNvSpPr>
              <a:spLocks noChangeArrowheads="1"/>
            </p:cNvSpPr>
            <p:nvPr/>
          </p:nvSpPr>
          <p:spPr bwMode="auto">
            <a:xfrm>
              <a:off x="3530" y="2146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153"/>
            <p:cNvSpPr>
              <a:spLocks noChangeArrowheads="1"/>
            </p:cNvSpPr>
            <p:nvPr/>
          </p:nvSpPr>
          <p:spPr bwMode="auto">
            <a:xfrm>
              <a:off x="3530" y="2199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154"/>
            <p:cNvSpPr>
              <a:spLocks noChangeArrowheads="1"/>
            </p:cNvSpPr>
            <p:nvPr/>
          </p:nvSpPr>
          <p:spPr bwMode="auto">
            <a:xfrm>
              <a:off x="3530" y="2252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155"/>
            <p:cNvSpPr>
              <a:spLocks noChangeArrowheads="1"/>
            </p:cNvSpPr>
            <p:nvPr/>
          </p:nvSpPr>
          <p:spPr bwMode="auto">
            <a:xfrm>
              <a:off x="3530" y="2305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156"/>
            <p:cNvSpPr>
              <a:spLocks noChangeArrowheads="1"/>
            </p:cNvSpPr>
            <p:nvPr/>
          </p:nvSpPr>
          <p:spPr bwMode="auto">
            <a:xfrm>
              <a:off x="3530" y="2358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157"/>
            <p:cNvSpPr>
              <a:spLocks noChangeArrowheads="1"/>
            </p:cNvSpPr>
            <p:nvPr/>
          </p:nvSpPr>
          <p:spPr bwMode="auto">
            <a:xfrm>
              <a:off x="3530" y="2411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Rectangle 158"/>
            <p:cNvSpPr>
              <a:spLocks noChangeArrowheads="1"/>
            </p:cNvSpPr>
            <p:nvPr/>
          </p:nvSpPr>
          <p:spPr bwMode="auto">
            <a:xfrm>
              <a:off x="3530" y="2464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159"/>
            <p:cNvSpPr>
              <a:spLocks noChangeArrowheads="1"/>
            </p:cNvSpPr>
            <p:nvPr/>
          </p:nvSpPr>
          <p:spPr bwMode="auto">
            <a:xfrm>
              <a:off x="3530" y="2517"/>
              <a:ext cx="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Oval 160"/>
            <p:cNvSpPr>
              <a:spLocks noChangeArrowheads="1"/>
            </p:cNvSpPr>
            <p:nvPr/>
          </p:nvSpPr>
          <p:spPr bwMode="auto">
            <a:xfrm>
              <a:off x="2523" y="1411"/>
              <a:ext cx="1995" cy="969"/>
            </a:xfrm>
            <a:prstGeom prst="ellipse">
              <a:avLst/>
            </a:prstGeom>
            <a:noFill/>
            <a:ln w="3492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85" name="Picture 16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1657"/>
              <a:ext cx="1045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6" name="Picture 1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1657"/>
              <a:ext cx="1045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" name="Picture 16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" y="1750"/>
              <a:ext cx="74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" name="Picture 16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" y="1750"/>
              <a:ext cx="74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2" name="Oval 165"/>
            <p:cNvSpPr>
              <a:spLocks noChangeArrowheads="1"/>
            </p:cNvSpPr>
            <p:nvPr/>
          </p:nvSpPr>
          <p:spPr bwMode="auto">
            <a:xfrm>
              <a:off x="3944" y="1666"/>
              <a:ext cx="1004" cy="495"/>
            </a:xfrm>
            <a:prstGeom prst="ellipse">
              <a:avLst/>
            </a:pr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700"/>
                </a:spcBef>
              </a:pPr>
              <a:endParaRPr lang="en-US" sz="100" dirty="0" smtClean="0">
                <a:solidFill>
                  <a:schemeClr val="bg1"/>
                </a:solidFill>
                <a:latin typeface="Sylfaen" panose="010A0502050306030303" pitchFamily="18" charset="0"/>
              </a:endParaRPr>
            </a:p>
            <a:p>
              <a:pPr algn="ctr">
                <a:spcBef>
                  <a:spcPts val="700"/>
                </a:spcBef>
              </a:pPr>
              <a:r>
                <a:rPr lang="en-US" sz="16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Do</a:t>
              </a:r>
              <a:endParaRPr lang="en-US" sz="1600" dirty="0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124" name="Rectangle 167"/>
            <p:cNvSpPr>
              <a:spLocks noChangeArrowheads="1"/>
            </p:cNvSpPr>
            <p:nvPr/>
          </p:nvSpPr>
          <p:spPr bwMode="auto">
            <a:xfrm>
              <a:off x="4615" y="1875"/>
              <a:ext cx="4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2" name="Picture 16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101"/>
              <a:ext cx="1045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3" name="Picture 16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101"/>
              <a:ext cx="1045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4" name="Picture 17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2195"/>
              <a:ext cx="74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5" name="Picture 17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2195"/>
              <a:ext cx="74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5" name="Oval 172"/>
            <p:cNvSpPr>
              <a:spLocks noChangeArrowheads="1"/>
            </p:cNvSpPr>
            <p:nvPr/>
          </p:nvSpPr>
          <p:spPr bwMode="auto">
            <a:xfrm>
              <a:off x="3015" y="2110"/>
              <a:ext cx="1004" cy="496"/>
            </a:xfrm>
            <a:prstGeom prst="ellipse">
              <a:avLst/>
            </a:pr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/>
              </a:r>
              <a:br>
                <a:rPr lang="en-US" sz="5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Check</a:t>
              </a:r>
              <a:endParaRPr lang="en-US" sz="1600" dirty="0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127" name="Rectangle 174"/>
            <p:cNvSpPr>
              <a:spLocks noChangeArrowheads="1"/>
            </p:cNvSpPr>
            <p:nvPr/>
          </p:nvSpPr>
          <p:spPr bwMode="auto">
            <a:xfrm>
              <a:off x="3716" y="2318"/>
              <a:ext cx="4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9" name="Picture 17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1657"/>
              <a:ext cx="1046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" name="Picture 17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1657"/>
              <a:ext cx="1046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1" name="Picture 17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" y="1750"/>
              <a:ext cx="74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2" name="Picture 17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" y="1750"/>
              <a:ext cx="74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" name="Oval 179"/>
            <p:cNvSpPr>
              <a:spLocks noChangeArrowheads="1"/>
            </p:cNvSpPr>
            <p:nvPr/>
          </p:nvSpPr>
          <p:spPr bwMode="auto">
            <a:xfrm>
              <a:off x="2079" y="1666"/>
              <a:ext cx="1004" cy="495"/>
            </a:xfrm>
            <a:prstGeom prst="ellipse">
              <a:avLst/>
            </a:pr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500" b="1" dirty="0" smtClean="0">
                <a:solidFill>
                  <a:schemeClr val="bg1"/>
                </a:solidFill>
                <a:latin typeface="Sylfaen" panose="010A0502050306030303" pitchFamily="18" charset="0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Act</a:t>
              </a:r>
              <a:endParaRPr lang="en-US" sz="1600" b="1" dirty="0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130" name="Rectangle 181"/>
            <p:cNvSpPr>
              <a:spLocks noChangeArrowheads="1"/>
            </p:cNvSpPr>
            <p:nvPr/>
          </p:nvSpPr>
          <p:spPr bwMode="auto">
            <a:xfrm>
              <a:off x="2733" y="1875"/>
              <a:ext cx="4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6" name="Picture 18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1213"/>
              <a:ext cx="1045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7" name="Picture 18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1213"/>
              <a:ext cx="1045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" name="Picture 18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1306"/>
              <a:ext cx="74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9" name="Picture 18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1306"/>
              <a:ext cx="74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" name="Oval 186"/>
            <p:cNvSpPr>
              <a:spLocks noChangeArrowheads="1"/>
            </p:cNvSpPr>
            <p:nvPr/>
          </p:nvSpPr>
          <p:spPr bwMode="auto">
            <a:xfrm>
              <a:off x="3015" y="1222"/>
              <a:ext cx="1004" cy="495"/>
            </a:xfrm>
            <a:prstGeom prst="ellipse">
              <a:avLst/>
            </a:pr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" dirty="0" smtClean="0">
                <a:solidFill>
                  <a:schemeClr val="bg1"/>
                </a:solidFill>
                <a:latin typeface="Sylfaen" panose="010A0502050306030303" pitchFamily="18" charset="0"/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Plan</a:t>
              </a:r>
              <a:endParaRPr lang="en-US" sz="1600" dirty="0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133" name="Rectangle 188"/>
            <p:cNvSpPr>
              <a:spLocks noChangeArrowheads="1"/>
            </p:cNvSpPr>
            <p:nvPr/>
          </p:nvSpPr>
          <p:spPr bwMode="auto">
            <a:xfrm>
              <a:off x="3552" y="1412"/>
              <a:ext cx="4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" name="Rectangle 190"/>
            <p:cNvSpPr>
              <a:spLocks noChangeArrowheads="1"/>
            </p:cNvSpPr>
            <p:nvPr/>
          </p:nvSpPr>
          <p:spPr bwMode="auto">
            <a:xfrm>
              <a:off x="3815" y="1412"/>
              <a:ext cx="4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" name="Freeform 191"/>
            <p:cNvSpPr>
              <a:spLocks noEditPoints="1"/>
            </p:cNvSpPr>
            <p:nvPr/>
          </p:nvSpPr>
          <p:spPr bwMode="auto">
            <a:xfrm>
              <a:off x="2812" y="1502"/>
              <a:ext cx="114" cy="60"/>
            </a:xfrm>
            <a:custGeom>
              <a:avLst/>
              <a:gdLst>
                <a:gd name="T0" fmla="*/ 138 w 3072"/>
                <a:gd name="T1" fmla="*/ 1615 h 1755"/>
                <a:gd name="T2" fmla="*/ 2769 w 3072"/>
                <a:gd name="T3" fmla="*/ 647 h 1755"/>
                <a:gd name="T4" fmla="*/ 2631 w 3072"/>
                <a:gd name="T5" fmla="*/ 271 h 1755"/>
                <a:gd name="T6" fmla="*/ 0 w 3072"/>
                <a:gd name="T7" fmla="*/ 1240 h 1755"/>
                <a:gd name="T8" fmla="*/ 138 w 3072"/>
                <a:gd name="T9" fmla="*/ 1615 h 1755"/>
                <a:gd name="T10" fmla="*/ 1970 w 3072"/>
                <a:gd name="T11" fmla="*/ 1658 h 1755"/>
                <a:gd name="T12" fmla="*/ 3072 w 3072"/>
                <a:gd name="T13" fmla="*/ 322 h 1755"/>
                <a:gd name="T14" fmla="*/ 1367 w 3072"/>
                <a:gd name="T15" fmla="*/ 20 h 1755"/>
                <a:gd name="T16" fmla="*/ 1135 w 3072"/>
                <a:gd name="T17" fmla="*/ 182 h 1755"/>
                <a:gd name="T18" fmla="*/ 1297 w 3072"/>
                <a:gd name="T19" fmla="*/ 414 h 1755"/>
                <a:gd name="T20" fmla="*/ 2665 w 3072"/>
                <a:gd name="T21" fmla="*/ 656 h 1755"/>
                <a:gd name="T22" fmla="*/ 2546 w 3072"/>
                <a:gd name="T23" fmla="*/ 332 h 1755"/>
                <a:gd name="T24" fmla="*/ 1661 w 3072"/>
                <a:gd name="T25" fmla="*/ 1403 h 1755"/>
                <a:gd name="T26" fmla="*/ 1661 w 3072"/>
                <a:gd name="T27" fmla="*/ 1403 h 1755"/>
                <a:gd name="T28" fmla="*/ 1688 w 3072"/>
                <a:gd name="T29" fmla="*/ 1685 h 1755"/>
                <a:gd name="T30" fmla="*/ 1970 w 3072"/>
                <a:gd name="T31" fmla="*/ 1658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72" h="1755">
                  <a:moveTo>
                    <a:pt x="138" y="1615"/>
                  </a:moveTo>
                  <a:lnTo>
                    <a:pt x="2769" y="647"/>
                  </a:lnTo>
                  <a:lnTo>
                    <a:pt x="2631" y="271"/>
                  </a:lnTo>
                  <a:lnTo>
                    <a:pt x="0" y="1240"/>
                  </a:lnTo>
                  <a:lnTo>
                    <a:pt x="138" y="1615"/>
                  </a:lnTo>
                  <a:close/>
                  <a:moveTo>
                    <a:pt x="1970" y="1658"/>
                  </a:moveTo>
                  <a:lnTo>
                    <a:pt x="3072" y="322"/>
                  </a:lnTo>
                  <a:lnTo>
                    <a:pt x="1367" y="20"/>
                  </a:lnTo>
                  <a:cubicBezTo>
                    <a:pt x="1258" y="0"/>
                    <a:pt x="1154" y="73"/>
                    <a:pt x="1135" y="182"/>
                  </a:cubicBezTo>
                  <a:cubicBezTo>
                    <a:pt x="1116" y="290"/>
                    <a:pt x="1188" y="394"/>
                    <a:pt x="1297" y="414"/>
                  </a:cubicBezTo>
                  <a:lnTo>
                    <a:pt x="2665" y="656"/>
                  </a:lnTo>
                  <a:lnTo>
                    <a:pt x="2546" y="332"/>
                  </a:lnTo>
                  <a:lnTo>
                    <a:pt x="1661" y="1403"/>
                  </a:lnTo>
                  <a:lnTo>
                    <a:pt x="1661" y="1403"/>
                  </a:lnTo>
                  <a:cubicBezTo>
                    <a:pt x="1591" y="1488"/>
                    <a:pt x="1603" y="1614"/>
                    <a:pt x="1688" y="1685"/>
                  </a:cubicBezTo>
                  <a:cubicBezTo>
                    <a:pt x="1773" y="1755"/>
                    <a:pt x="1899" y="1743"/>
                    <a:pt x="1970" y="1658"/>
                  </a:cubicBezTo>
                  <a:close/>
                </a:path>
              </a:pathLst>
            </a:custGeom>
            <a:solidFill>
              <a:srgbClr val="262626"/>
            </a:solidFill>
            <a:ln w="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92"/>
            <p:cNvSpPr>
              <a:spLocks noEditPoints="1"/>
            </p:cNvSpPr>
            <p:nvPr/>
          </p:nvSpPr>
          <p:spPr bwMode="auto">
            <a:xfrm>
              <a:off x="4112" y="1496"/>
              <a:ext cx="105" cy="59"/>
            </a:xfrm>
            <a:custGeom>
              <a:avLst/>
              <a:gdLst>
                <a:gd name="T0" fmla="*/ 36 w 712"/>
                <a:gd name="T1" fmla="*/ 48 h 436"/>
                <a:gd name="T2" fmla="*/ 637 w 712"/>
                <a:gd name="T3" fmla="*/ 281 h 436"/>
                <a:gd name="T4" fmla="*/ 601 w 712"/>
                <a:gd name="T5" fmla="*/ 374 h 436"/>
                <a:gd name="T6" fmla="*/ 0 w 712"/>
                <a:gd name="T7" fmla="*/ 142 h 436"/>
                <a:gd name="T8" fmla="*/ 36 w 712"/>
                <a:gd name="T9" fmla="*/ 48 h 436"/>
                <a:gd name="T10" fmla="*/ 442 w 712"/>
                <a:gd name="T11" fmla="*/ 25 h 436"/>
                <a:gd name="T12" fmla="*/ 712 w 712"/>
                <a:gd name="T13" fmla="*/ 363 h 436"/>
                <a:gd name="T14" fmla="*/ 284 w 712"/>
                <a:gd name="T15" fmla="*/ 432 h 436"/>
                <a:gd name="T16" fmla="*/ 227 w 712"/>
                <a:gd name="T17" fmla="*/ 390 h 436"/>
                <a:gd name="T18" fmla="*/ 269 w 712"/>
                <a:gd name="T19" fmla="*/ 333 h 436"/>
                <a:gd name="T20" fmla="*/ 611 w 712"/>
                <a:gd name="T21" fmla="*/ 278 h 436"/>
                <a:gd name="T22" fmla="*/ 580 w 712"/>
                <a:gd name="T23" fmla="*/ 358 h 436"/>
                <a:gd name="T24" fmla="*/ 364 w 712"/>
                <a:gd name="T25" fmla="*/ 87 h 436"/>
                <a:gd name="T26" fmla="*/ 364 w 712"/>
                <a:gd name="T27" fmla="*/ 87 h 436"/>
                <a:gd name="T28" fmla="*/ 371 w 712"/>
                <a:gd name="T29" fmla="*/ 17 h 436"/>
                <a:gd name="T30" fmla="*/ 442 w 712"/>
                <a:gd name="T31" fmla="*/ 2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2" h="436">
                  <a:moveTo>
                    <a:pt x="36" y="48"/>
                  </a:moveTo>
                  <a:lnTo>
                    <a:pt x="637" y="281"/>
                  </a:lnTo>
                  <a:lnTo>
                    <a:pt x="601" y="374"/>
                  </a:lnTo>
                  <a:lnTo>
                    <a:pt x="0" y="142"/>
                  </a:lnTo>
                  <a:lnTo>
                    <a:pt x="36" y="48"/>
                  </a:lnTo>
                  <a:close/>
                  <a:moveTo>
                    <a:pt x="442" y="25"/>
                  </a:moveTo>
                  <a:lnTo>
                    <a:pt x="712" y="363"/>
                  </a:lnTo>
                  <a:lnTo>
                    <a:pt x="284" y="432"/>
                  </a:lnTo>
                  <a:cubicBezTo>
                    <a:pt x="257" y="436"/>
                    <a:pt x="232" y="418"/>
                    <a:pt x="227" y="390"/>
                  </a:cubicBezTo>
                  <a:cubicBezTo>
                    <a:pt x="223" y="363"/>
                    <a:pt x="241" y="337"/>
                    <a:pt x="269" y="333"/>
                  </a:cubicBezTo>
                  <a:lnTo>
                    <a:pt x="611" y="278"/>
                  </a:lnTo>
                  <a:lnTo>
                    <a:pt x="580" y="358"/>
                  </a:lnTo>
                  <a:lnTo>
                    <a:pt x="364" y="87"/>
                  </a:lnTo>
                  <a:lnTo>
                    <a:pt x="364" y="87"/>
                  </a:lnTo>
                  <a:cubicBezTo>
                    <a:pt x="346" y="65"/>
                    <a:pt x="350" y="34"/>
                    <a:pt x="371" y="17"/>
                  </a:cubicBezTo>
                  <a:cubicBezTo>
                    <a:pt x="393" y="0"/>
                    <a:pt x="424" y="3"/>
                    <a:pt x="442" y="25"/>
                  </a:cubicBezTo>
                  <a:close/>
                </a:path>
              </a:pathLst>
            </a:custGeom>
            <a:solidFill>
              <a:srgbClr val="262626"/>
            </a:solidFill>
            <a:ln w="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93"/>
            <p:cNvSpPr>
              <a:spLocks noEditPoints="1"/>
            </p:cNvSpPr>
            <p:nvPr/>
          </p:nvSpPr>
          <p:spPr bwMode="auto">
            <a:xfrm>
              <a:off x="2810" y="2233"/>
              <a:ext cx="119" cy="59"/>
            </a:xfrm>
            <a:custGeom>
              <a:avLst/>
              <a:gdLst>
                <a:gd name="T0" fmla="*/ 1535 w 1610"/>
                <a:gd name="T1" fmla="*/ 864 h 868"/>
                <a:gd name="T2" fmla="*/ 146 w 1610"/>
                <a:gd name="T3" fmla="*/ 296 h 868"/>
                <a:gd name="T4" fmla="*/ 222 w 1610"/>
                <a:gd name="T5" fmla="*/ 111 h 868"/>
                <a:gd name="T6" fmla="*/ 1610 w 1610"/>
                <a:gd name="T7" fmla="*/ 679 h 868"/>
                <a:gd name="T8" fmla="*/ 1535 w 1610"/>
                <a:gd name="T9" fmla="*/ 864 h 868"/>
                <a:gd name="T10" fmla="*/ 527 w 1610"/>
                <a:gd name="T11" fmla="*/ 815 h 868"/>
                <a:gd name="T12" fmla="*/ 0 w 1610"/>
                <a:gd name="T13" fmla="*/ 128 h 868"/>
                <a:gd name="T14" fmla="*/ 858 w 1610"/>
                <a:gd name="T15" fmla="*/ 8 h 868"/>
                <a:gd name="T16" fmla="*/ 971 w 1610"/>
                <a:gd name="T17" fmla="*/ 93 h 868"/>
                <a:gd name="T18" fmla="*/ 886 w 1610"/>
                <a:gd name="T19" fmla="*/ 206 h 868"/>
                <a:gd name="T20" fmla="*/ 198 w 1610"/>
                <a:gd name="T21" fmla="*/ 302 h 868"/>
                <a:gd name="T22" fmla="*/ 263 w 1610"/>
                <a:gd name="T23" fmla="*/ 143 h 868"/>
                <a:gd name="T24" fmla="*/ 686 w 1610"/>
                <a:gd name="T25" fmla="*/ 694 h 868"/>
                <a:gd name="T26" fmla="*/ 686 w 1610"/>
                <a:gd name="T27" fmla="*/ 694 h 868"/>
                <a:gd name="T28" fmla="*/ 667 w 1610"/>
                <a:gd name="T29" fmla="*/ 834 h 868"/>
                <a:gd name="T30" fmla="*/ 527 w 1610"/>
                <a:gd name="T31" fmla="*/ 815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0" h="868">
                  <a:moveTo>
                    <a:pt x="1535" y="864"/>
                  </a:moveTo>
                  <a:lnTo>
                    <a:pt x="146" y="296"/>
                  </a:lnTo>
                  <a:lnTo>
                    <a:pt x="222" y="111"/>
                  </a:lnTo>
                  <a:lnTo>
                    <a:pt x="1610" y="679"/>
                  </a:lnTo>
                  <a:lnTo>
                    <a:pt x="1535" y="864"/>
                  </a:lnTo>
                  <a:close/>
                  <a:moveTo>
                    <a:pt x="527" y="815"/>
                  </a:moveTo>
                  <a:lnTo>
                    <a:pt x="0" y="128"/>
                  </a:lnTo>
                  <a:lnTo>
                    <a:pt x="858" y="8"/>
                  </a:lnTo>
                  <a:cubicBezTo>
                    <a:pt x="912" y="0"/>
                    <a:pt x="963" y="38"/>
                    <a:pt x="971" y="93"/>
                  </a:cubicBezTo>
                  <a:cubicBezTo>
                    <a:pt x="978" y="147"/>
                    <a:pt x="940" y="198"/>
                    <a:pt x="886" y="206"/>
                  </a:cubicBezTo>
                  <a:lnTo>
                    <a:pt x="198" y="302"/>
                  </a:lnTo>
                  <a:lnTo>
                    <a:pt x="263" y="143"/>
                  </a:lnTo>
                  <a:lnTo>
                    <a:pt x="686" y="694"/>
                  </a:lnTo>
                  <a:lnTo>
                    <a:pt x="686" y="694"/>
                  </a:lnTo>
                  <a:cubicBezTo>
                    <a:pt x="720" y="738"/>
                    <a:pt x="711" y="800"/>
                    <a:pt x="667" y="834"/>
                  </a:cubicBezTo>
                  <a:cubicBezTo>
                    <a:pt x="624" y="868"/>
                    <a:pt x="561" y="859"/>
                    <a:pt x="527" y="815"/>
                  </a:cubicBezTo>
                  <a:close/>
                </a:path>
              </a:pathLst>
            </a:custGeom>
            <a:solidFill>
              <a:srgbClr val="262626"/>
            </a:solidFill>
            <a:ln w="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94"/>
            <p:cNvSpPr>
              <a:spLocks noEditPoints="1"/>
            </p:cNvSpPr>
            <p:nvPr/>
          </p:nvSpPr>
          <p:spPr bwMode="auto">
            <a:xfrm>
              <a:off x="4087" y="2247"/>
              <a:ext cx="76" cy="58"/>
            </a:xfrm>
            <a:custGeom>
              <a:avLst/>
              <a:gdLst>
                <a:gd name="T0" fmla="*/ 940 w 1026"/>
                <a:gd name="T1" fmla="*/ 215 h 850"/>
                <a:gd name="T2" fmla="*/ 136 w 1026"/>
                <a:gd name="T3" fmla="*/ 597 h 850"/>
                <a:gd name="T4" fmla="*/ 222 w 1026"/>
                <a:gd name="T5" fmla="*/ 778 h 850"/>
                <a:gd name="T6" fmla="*/ 1026 w 1026"/>
                <a:gd name="T7" fmla="*/ 395 h 850"/>
                <a:gd name="T8" fmla="*/ 940 w 1026"/>
                <a:gd name="T9" fmla="*/ 215 h 850"/>
                <a:gd name="T10" fmla="*/ 488 w 1026"/>
                <a:gd name="T11" fmla="*/ 57 h 850"/>
                <a:gd name="T12" fmla="*/ 0 w 1026"/>
                <a:gd name="T13" fmla="*/ 772 h 850"/>
                <a:gd name="T14" fmla="*/ 863 w 1026"/>
                <a:gd name="T15" fmla="*/ 845 h 850"/>
                <a:gd name="T16" fmla="*/ 863 w 1026"/>
                <a:gd name="T17" fmla="*/ 845 h 850"/>
                <a:gd name="T18" fmla="*/ 971 w 1026"/>
                <a:gd name="T19" fmla="*/ 754 h 850"/>
                <a:gd name="T20" fmla="*/ 880 w 1026"/>
                <a:gd name="T21" fmla="*/ 646 h 850"/>
                <a:gd name="T22" fmla="*/ 187 w 1026"/>
                <a:gd name="T23" fmla="*/ 588 h 850"/>
                <a:gd name="T24" fmla="*/ 262 w 1026"/>
                <a:gd name="T25" fmla="*/ 744 h 850"/>
                <a:gd name="T26" fmla="*/ 653 w 1026"/>
                <a:gd name="T27" fmla="*/ 170 h 850"/>
                <a:gd name="T28" fmla="*/ 627 w 1026"/>
                <a:gd name="T29" fmla="*/ 31 h 850"/>
                <a:gd name="T30" fmla="*/ 488 w 1026"/>
                <a:gd name="T31" fmla="*/ 57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6" h="850">
                  <a:moveTo>
                    <a:pt x="940" y="215"/>
                  </a:moveTo>
                  <a:lnTo>
                    <a:pt x="136" y="597"/>
                  </a:lnTo>
                  <a:lnTo>
                    <a:pt x="222" y="778"/>
                  </a:lnTo>
                  <a:lnTo>
                    <a:pt x="1026" y="395"/>
                  </a:lnTo>
                  <a:lnTo>
                    <a:pt x="940" y="215"/>
                  </a:lnTo>
                  <a:close/>
                  <a:moveTo>
                    <a:pt x="488" y="57"/>
                  </a:moveTo>
                  <a:lnTo>
                    <a:pt x="0" y="772"/>
                  </a:lnTo>
                  <a:lnTo>
                    <a:pt x="863" y="845"/>
                  </a:lnTo>
                  <a:lnTo>
                    <a:pt x="863" y="845"/>
                  </a:lnTo>
                  <a:cubicBezTo>
                    <a:pt x="918" y="850"/>
                    <a:pt x="966" y="809"/>
                    <a:pt x="971" y="754"/>
                  </a:cubicBezTo>
                  <a:cubicBezTo>
                    <a:pt x="975" y="699"/>
                    <a:pt x="935" y="651"/>
                    <a:pt x="880" y="646"/>
                  </a:cubicBezTo>
                  <a:lnTo>
                    <a:pt x="187" y="588"/>
                  </a:lnTo>
                  <a:lnTo>
                    <a:pt x="262" y="744"/>
                  </a:lnTo>
                  <a:lnTo>
                    <a:pt x="653" y="170"/>
                  </a:lnTo>
                  <a:cubicBezTo>
                    <a:pt x="684" y="124"/>
                    <a:pt x="673" y="62"/>
                    <a:pt x="627" y="31"/>
                  </a:cubicBezTo>
                  <a:cubicBezTo>
                    <a:pt x="581" y="0"/>
                    <a:pt x="519" y="12"/>
                    <a:pt x="488" y="57"/>
                  </a:cubicBezTo>
                  <a:close/>
                </a:path>
              </a:pathLst>
            </a:custGeom>
            <a:solidFill>
              <a:srgbClr val="262626"/>
            </a:solidFill>
            <a:ln w="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Oval 195"/>
            <p:cNvSpPr>
              <a:spLocks noChangeArrowheads="1"/>
            </p:cNvSpPr>
            <p:nvPr/>
          </p:nvSpPr>
          <p:spPr bwMode="auto">
            <a:xfrm>
              <a:off x="3709" y="1205"/>
              <a:ext cx="189" cy="157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Oval 196"/>
            <p:cNvSpPr>
              <a:spLocks noChangeArrowheads="1"/>
            </p:cNvSpPr>
            <p:nvPr/>
          </p:nvSpPr>
          <p:spPr bwMode="auto">
            <a:xfrm>
              <a:off x="3709" y="1205"/>
              <a:ext cx="190" cy="157"/>
            </a:xfrm>
            <a:prstGeom prst="ellipse">
              <a:avLst/>
            </a:prstGeom>
            <a:noFill/>
            <a:ln w="15875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Rectangle 197"/>
            <p:cNvSpPr>
              <a:spLocks noChangeArrowheads="1"/>
            </p:cNvSpPr>
            <p:nvPr/>
          </p:nvSpPr>
          <p:spPr bwMode="auto">
            <a:xfrm>
              <a:off x="3759" y="1244"/>
              <a:ext cx="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b="1" dirty="0">
                  <a:solidFill>
                    <a:srgbClr val="FFFFFF"/>
                  </a:solidFill>
                  <a:latin typeface="Sylfaen" pitchFamily="18" charset="0"/>
                </a:rPr>
                <a:t>M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43" name="Rectangle 198"/>
            <p:cNvSpPr>
              <a:spLocks noChangeArrowheads="1"/>
            </p:cNvSpPr>
            <p:nvPr/>
          </p:nvSpPr>
          <p:spPr bwMode="auto">
            <a:xfrm>
              <a:off x="3808" y="1249"/>
              <a:ext cx="4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Oval 199"/>
            <p:cNvSpPr>
              <a:spLocks noChangeArrowheads="1"/>
            </p:cNvSpPr>
            <p:nvPr/>
          </p:nvSpPr>
          <p:spPr bwMode="auto">
            <a:xfrm>
              <a:off x="3770" y="1353"/>
              <a:ext cx="170" cy="157"/>
            </a:xfrm>
            <a:prstGeom prst="ellipse">
              <a:avLst/>
            </a:pr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Rectangle 200"/>
            <p:cNvSpPr>
              <a:spLocks noChangeArrowheads="1"/>
            </p:cNvSpPr>
            <p:nvPr/>
          </p:nvSpPr>
          <p:spPr bwMode="auto">
            <a:xfrm>
              <a:off x="3831" y="1392"/>
              <a:ext cx="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C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47" name="Oval 202"/>
            <p:cNvSpPr>
              <a:spLocks noChangeArrowheads="1"/>
            </p:cNvSpPr>
            <p:nvPr/>
          </p:nvSpPr>
          <p:spPr bwMode="auto">
            <a:xfrm>
              <a:off x="4728" y="1696"/>
              <a:ext cx="171" cy="157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Oval 203"/>
            <p:cNvSpPr>
              <a:spLocks noChangeArrowheads="1"/>
            </p:cNvSpPr>
            <p:nvPr/>
          </p:nvSpPr>
          <p:spPr bwMode="auto">
            <a:xfrm>
              <a:off x="4728" y="1696"/>
              <a:ext cx="171" cy="157"/>
            </a:xfrm>
            <a:prstGeom prst="ellipse">
              <a:avLst/>
            </a:prstGeom>
            <a:noFill/>
            <a:ln w="15875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Rectangle 204"/>
            <p:cNvSpPr>
              <a:spLocks noChangeArrowheads="1"/>
            </p:cNvSpPr>
            <p:nvPr/>
          </p:nvSpPr>
          <p:spPr bwMode="auto">
            <a:xfrm>
              <a:off x="4785" y="1735"/>
              <a:ext cx="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M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0" name="Rectangle 205"/>
            <p:cNvSpPr>
              <a:spLocks noChangeArrowheads="1"/>
            </p:cNvSpPr>
            <p:nvPr/>
          </p:nvSpPr>
          <p:spPr bwMode="auto">
            <a:xfrm>
              <a:off x="4827" y="1740"/>
              <a:ext cx="4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Oval 206"/>
            <p:cNvSpPr>
              <a:spLocks noChangeArrowheads="1"/>
            </p:cNvSpPr>
            <p:nvPr/>
          </p:nvSpPr>
          <p:spPr bwMode="auto">
            <a:xfrm>
              <a:off x="4762" y="1844"/>
              <a:ext cx="171" cy="157"/>
            </a:xfrm>
            <a:prstGeom prst="ellipse">
              <a:avLst/>
            </a:pr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Rectangle 207"/>
            <p:cNvSpPr>
              <a:spLocks noChangeArrowheads="1"/>
            </p:cNvSpPr>
            <p:nvPr/>
          </p:nvSpPr>
          <p:spPr bwMode="auto">
            <a:xfrm>
              <a:off x="4819" y="1890"/>
              <a:ext cx="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C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3" name="Rectangle 208"/>
            <p:cNvSpPr>
              <a:spLocks noChangeArrowheads="1"/>
            </p:cNvSpPr>
            <p:nvPr/>
          </p:nvSpPr>
          <p:spPr bwMode="auto">
            <a:xfrm>
              <a:off x="4944" y="1852"/>
              <a:ext cx="4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4" name="Oval 209"/>
            <p:cNvSpPr>
              <a:spLocks noChangeArrowheads="1"/>
            </p:cNvSpPr>
            <p:nvPr/>
          </p:nvSpPr>
          <p:spPr bwMode="auto">
            <a:xfrm>
              <a:off x="3556" y="2472"/>
              <a:ext cx="171" cy="157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Rectangle 211"/>
            <p:cNvSpPr>
              <a:spLocks noChangeArrowheads="1"/>
            </p:cNvSpPr>
            <p:nvPr/>
          </p:nvSpPr>
          <p:spPr bwMode="auto">
            <a:xfrm>
              <a:off x="3613" y="2516"/>
              <a:ext cx="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</a:rPr>
                <a:t>M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endParaRPr>
            </a:p>
          </p:txBody>
        </p:sp>
        <p:sp>
          <p:nvSpPr>
            <p:cNvPr id="1158" name="Oval 213"/>
            <p:cNvSpPr>
              <a:spLocks noChangeArrowheads="1"/>
            </p:cNvSpPr>
            <p:nvPr/>
          </p:nvSpPr>
          <p:spPr bwMode="auto">
            <a:xfrm>
              <a:off x="3728" y="2467"/>
              <a:ext cx="171" cy="157"/>
            </a:xfrm>
            <a:prstGeom prst="ellipse">
              <a:avLst/>
            </a:pr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Rectangle 214"/>
            <p:cNvSpPr>
              <a:spLocks noChangeArrowheads="1"/>
            </p:cNvSpPr>
            <p:nvPr/>
          </p:nvSpPr>
          <p:spPr bwMode="auto">
            <a:xfrm>
              <a:off x="3786" y="2505"/>
              <a:ext cx="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b="1" dirty="0">
                  <a:solidFill>
                    <a:srgbClr val="000000"/>
                  </a:solidFill>
                  <a:latin typeface="Sylfaen" pitchFamily="18" charset="0"/>
                </a:rPr>
                <a:t>C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61" name="Oval 216"/>
            <p:cNvSpPr>
              <a:spLocks noChangeArrowheads="1"/>
            </p:cNvSpPr>
            <p:nvPr/>
          </p:nvSpPr>
          <p:spPr bwMode="auto">
            <a:xfrm>
              <a:off x="2253" y="2018"/>
              <a:ext cx="171" cy="157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Oval 217"/>
            <p:cNvSpPr>
              <a:spLocks noChangeArrowheads="1"/>
            </p:cNvSpPr>
            <p:nvPr/>
          </p:nvSpPr>
          <p:spPr bwMode="auto">
            <a:xfrm>
              <a:off x="2253" y="2018"/>
              <a:ext cx="171" cy="157"/>
            </a:xfrm>
            <a:prstGeom prst="ellipse">
              <a:avLst/>
            </a:prstGeom>
            <a:noFill/>
            <a:ln w="15875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Rectangle 218"/>
            <p:cNvSpPr>
              <a:spLocks noChangeArrowheads="1"/>
            </p:cNvSpPr>
            <p:nvPr/>
          </p:nvSpPr>
          <p:spPr bwMode="auto">
            <a:xfrm>
              <a:off x="2305" y="2063"/>
              <a:ext cx="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M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64" name="Rectangle 219"/>
            <p:cNvSpPr>
              <a:spLocks noChangeArrowheads="1"/>
            </p:cNvSpPr>
            <p:nvPr/>
          </p:nvSpPr>
          <p:spPr bwMode="auto">
            <a:xfrm>
              <a:off x="2352" y="2063"/>
              <a:ext cx="4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5" name="Oval 220"/>
            <p:cNvSpPr>
              <a:spLocks noChangeArrowheads="1"/>
            </p:cNvSpPr>
            <p:nvPr/>
          </p:nvSpPr>
          <p:spPr bwMode="auto">
            <a:xfrm>
              <a:off x="2441" y="2021"/>
              <a:ext cx="171" cy="157"/>
            </a:xfrm>
            <a:prstGeom prst="ellipse">
              <a:avLst/>
            </a:pr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Rectangle 221"/>
            <p:cNvSpPr>
              <a:spLocks noChangeArrowheads="1"/>
            </p:cNvSpPr>
            <p:nvPr/>
          </p:nvSpPr>
          <p:spPr bwMode="auto">
            <a:xfrm>
              <a:off x="2504" y="2062"/>
              <a:ext cx="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b="1" dirty="0">
                  <a:solidFill>
                    <a:srgbClr val="000000"/>
                  </a:solidFill>
                  <a:latin typeface="Sylfaen" pitchFamily="18" charset="0"/>
                </a:rPr>
                <a:t>C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67" name="Rectangle 222"/>
            <p:cNvSpPr>
              <a:spLocks noChangeArrowheads="1"/>
            </p:cNvSpPr>
            <p:nvPr/>
          </p:nvSpPr>
          <p:spPr bwMode="auto">
            <a:xfrm>
              <a:off x="2519" y="2102"/>
              <a:ext cx="4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Oval 223"/>
            <p:cNvSpPr>
              <a:spLocks noChangeArrowheads="1"/>
            </p:cNvSpPr>
            <p:nvPr/>
          </p:nvSpPr>
          <p:spPr bwMode="auto">
            <a:xfrm>
              <a:off x="1882" y="2540"/>
              <a:ext cx="158" cy="147"/>
            </a:xfrm>
            <a:prstGeom prst="ellipse">
              <a:avLst/>
            </a:pr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Oval 224"/>
            <p:cNvSpPr>
              <a:spLocks noChangeArrowheads="1"/>
            </p:cNvSpPr>
            <p:nvPr/>
          </p:nvSpPr>
          <p:spPr bwMode="auto">
            <a:xfrm>
              <a:off x="1882" y="2540"/>
              <a:ext cx="158" cy="147"/>
            </a:xfrm>
            <a:prstGeom prst="ellipse">
              <a:avLst/>
            </a:prstGeom>
            <a:noFill/>
            <a:ln w="15875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Rectangle 225"/>
            <p:cNvSpPr>
              <a:spLocks noChangeArrowheads="1"/>
            </p:cNvSpPr>
            <p:nvPr/>
          </p:nvSpPr>
          <p:spPr bwMode="auto">
            <a:xfrm>
              <a:off x="1928" y="2578"/>
              <a:ext cx="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M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71" name="Rectangle 226"/>
            <p:cNvSpPr>
              <a:spLocks noChangeArrowheads="1"/>
            </p:cNvSpPr>
            <p:nvPr/>
          </p:nvSpPr>
          <p:spPr bwMode="auto">
            <a:xfrm>
              <a:off x="1972" y="2583"/>
              <a:ext cx="3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2" name="Oval 227"/>
            <p:cNvSpPr>
              <a:spLocks noChangeArrowheads="1"/>
            </p:cNvSpPr>
            <p:nvPr/>
          </p:nvSpPr>
          <p:spPr bwMode="auto">
            <a:xfrm>
              <a:off x="1882" y="2719"/>
              <a:ext cx="158" cy="147"/>
            </a:xfrm>
            <a:prstGeom prst="ellipse">
              <a:avLst/>
            </a:pr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Rectangle 228"/>
            <p:cNvSpPr>
              <a:spLocks noChangeArrowheads="1"/>
            </p:cNvSpPr>
            <p:nvPr/>
          </p:nvSpPr>
          <p:spPr bwMode="auto">
            <a:xfrm>
              <a:off x="1959" y="2762"/>
              <a:ext cx="3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?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4" name="Rectangle 229"/>
            <p:cNvSpPr>
              <a:spLocks noChangeArrowheads="1"/>
            </p:cNvSpPr>
            <p:nvPr/>
          </p:nvSpPr>
          <p:spPr bwMode="auto">
            <a:xfrm>
              <a:off x="1937" y="2756"/>
              <a:ext cx="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C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75" name="Rectangle 230"/>
            <p:cNvSpPr>
              <a:spLocks noChangeArrowheads="1"/>
            </p:cNvSpPr>
            <p:nvPr/>
          </p:nvSpPr>
          <p:spPr bwMode="auto">
            <a:xfrm>
              <a:off x="2104" y="2595"/>
              <a:ext cx="50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Management cycle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76" name="Rectangle 231"/>
            <p:cNvSpPr>
              <a:spLocks noChangeArrowheads="1"/>
            </p:cNvSpPr>
            <p:nvPr/>
          </p:nvSpPr>
          <p:spPr bwMode="auto">
            <a:xfrm>
              <a:off x="2366" y="2595"/>
              <a:ext cx="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233"/>
            <p:cNvSpPr>
              <a:spLocks noChangeArrowheads="1"/>
            </p:cNvSpPr>
            <p:nvPr/>
          </p:nvSpPr>
          <p:spPr bwMode="auto">
            <a:xfrm>
              <a:off x="2517" y="2595"/>
              <a:ext cx="3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234"/>
            <p:cNvSpPr>
              <a:spLocks noChangeArrowheads="1"/>
            </p:cNvSpPr>
            <p:nvPr/>
          </p:nvSpPr>
          <p:spPr bwMode="auto">
            <a:xfrm>
              <a:off x="2105" y="2756"/>
              <a:ext cx="50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Control cycle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80" name="Rectangle 235"/>
            <p:cNvSpPr>
              <a:spLocks noChangeArrowheads="1"/>
            </p:cNvSpPr>
            <p:nvPr/>
          </p:nvSpPr>
          <p:spPr bwMode="auto">
            <a:xfrm>
              <a:off x="2363" y="2756"/>
              <a:ext cx="2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Rectangle 237"/>
            <p:cNvSpPr>
              <a:spLocks noChangeArrowheads="1"/>
            </p:cNvSpPr>
            <p:nvPr/>
          </p:nvSpPr>
          <p:spPr bwMode="auto">
            <a:xfrm>
              <a:off x="2512" y="2756"/>
              <a:ext cx="2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lfae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82866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Как ICS может быть не встроена в обычный бюджетный цикл общественной организации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Academiury" panose="020B7200000000000000" pitchFamily="34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934461" y="3569495"/>
            <a:ext cx="497377" cy="515361"/>
          </a:xfrm>
          <a:prstGeom prst="flowChartConnector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108" name="AutoShape 121"/>
          <p:cNvSpPr>
            <a:spLocks noChangeAspect="1" noChangeArrowheads="1" noTextEdit="1"/>
          </p:cNvSpPr>
          <p:nvPr/>
        </p:nvSpPr>
        <p:spPr bwMode="auto">
          <a:xfrm>
            <a:off x="4941581" y="1361056"/>
            <a:ext cx="3021577" cy="20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25"/>
          <p:cNvSpPr>
            <a:spLocks noChangeArrowheads="1"/>
          </p:cNvSpPr>
          <p:nvPr/>
        </p:nvSpPr>
        <p:spPr bwMode="auto">
          <a:xfrm>
            <a:off x="6839154" y="1362065"/>
            <a:ext cx="67105" cy="1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28"/>
          <p:cNvSpPr>
            <a:spLocks noChangeArrowheads="1"/>
          </p:cNvSpPr>
          <p:nvPr/>
        </p:nvSpPr>
        <p:spPr bwMode="auto">
          <a:xfrm>
            <a:off x="7853181" y="1362065"/>
            <a:ext cx="67105" cy="1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29"/>
          <p:cNvSpPr>
            <a:spLocks noChangeArrowheads="1"/>
          </p:cNvSpPr>
          <p:nvPr/>
        </p:nvSpPr>
        <p:spPr bwMode="auto">
          <a:xfrm>
            <a:off x="7876481" y="1362065"/>
            <a:ext cx="67105" cy="1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33"/>
          <p:cNvSpPr>
            <a:spLocks noChangeArrowheads="1"/>
          </p:cNvSpPr>
          <p:nvPr/>
        </p:nvSpPr>
        <p:spPr bwMode="auto">
          <a:xfrm>
            <a:off x="7873685" y="1547654"/>
            <a:ext cx="49397" cy="1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34"/>
          <p:cNvSpPr>
            <a:spLocks noChangeArrowheads="1"/>
          </p:cNvSpPr>
          <p:nvPr/>
        </p:nvSpPr>
        <p:spPr bwMode="auto">
          <a:xfrm>
            <a:off x="5072062" y="1703993"/>
            <a:ext cx="49397" cy="1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35"/>
          <p:cNvSpPr>
            <a:spLocks noChangeArrowheads="1"/>
          </p:cNvSpPr>
          <p:nvPr/>
        </p:nvSpPr>
        <p:spPr bwMode="auto">
          <a:xfrm>
            <a:off x="6476602" y="1847219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36"/>
          <p:cNvSpPr>
            <a:spLocks noChangeArrowheads="1"/>
          </p:cNvSpPr>
          <p:nvPr/>
        </p:nvSpPr>
        <p:spPr bwMode="auto">
          <a:xfrm>
            <a:off x="6476602" y="1900677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37"/>
          <p:cNvSpPr>
            <a:spLocks noChangeArrowheads="1"/>
          </p:cNvSpPr>
          <p:nvPr/>
        </p:nvSpPr>
        <p:spPr bwMode="auto">
          <a:xfrm>
            <a:off x="6476602" y="1954135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38"/>
          <p:cNvSpPr>
            <a:spLocks noChangeArrowheads="1"/>
          </p:cNvSpPr>
          <p:nvPr/>
        </p:nvSpPr>
        <p:spPr bwMode="auto">
          <a:xfrm>
            <a:off x="6476602" y="2007593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9"/>
          <p:cNvSpPr>
            <a:spLocks noChangeArrowheads="1"/>
          </p:cNvSpPr>
          <p:nvPr/>
        </p:nvSpPr>
        <p:spPr bwMode="auto">
          <a:xfrm>
            <a:off x="6476602" y="2061050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40"/>
          <p:cNvSpPr>
            <a:spLocks noChangeArrowheads="1"/>
          </p:cNvSpPr>
          <p:nvPr/>
        </p:nvSpPr>
        <p:spPr bwMode="auto">
          <a:xfrm>
            <a:off x="6476602" y="2114508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41"/>
          <p:cNvSpPr>
            <a:spLocks noChangeArrowheads="1"/>
          </p:cNvSpPr>
          <p:nvPr/>
        </p:nvSpPr>
        <p:spPr bwMode="auto">
          <a:xfrm>
            <a:off x="6476602" y="2167966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42"/>
          <p:cNvSpPr>
            <a:spLocks noChangeArrowheads="1"/>
          </p:cNvSpPr>
          <p:nvPr/>
        </p:nvSpPr>
        <p:spPr bwMode="auto">
          <a:xfrm>
            <a:off x="4989114" y="2221424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43"/>
          <p:cNvSpPr>
            <a:spLocks noChangeArrowheads="1"/>
          </p:cNvSpPr>
          <p:nvPr/>
        </p:nvSpPr>
        <p:spPr bwMode="auto">
          <a:xfrm>
            <a:off x="7707787" y="2221424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44"/>
          <p:cNvSpPr>
            <a:spLocks noChangeArrowheads="1"/>
          </p:cNvSpPr>
          <p:nvPr/>
        </p:nvSpPr>
        <p:spPr bwMode="auto">
          <a:xfrm>
            <a:off x="6476602" y="2274882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45"/>
          <p:cNvSpPr>
            <a:spLocks noChangeArrowheads="1"/>
          </p:cNvSpPr>
          <p:nvPr/>
        </p:nvSpPr>
        <p:spPr bwMode="auto">
          <a:xfrm>
            <a:off x="6476602" y="2328339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46"/>
          <p:cNvSpPr>
            <a:spLocks noChangeArrowheads="1"/>
          </p:cNvSpPr>
          <p:nvPr/>
        </p:nvSpPr>
        <p:spPr bwMode="auto">
          <a:xfrm>
            <a:off x="6476602" y="2381797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147"/>
          <p:cNvSpPr>
            <a:spLocks noChangeArrowheads="1"/>
          </p:cNvSpPr>
          <p:nvPr/>
        </p:nvSpPr>
        <p:spPr bwMode="auto">
          <a:xfrm>
            <a:off x="6476602" y="2435255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148"/>
          <p:cNvSpPr>
            <a:spLocks noChangeArrowheads="1"/>
          </p:cNvSpPr>
          <p:nvPr/>
        </p:nvSpPr>
        <p:spPr bwMode="auto">
          <a:xfrm>
            <a:off x="6476602" y="2488713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49"/>
          <p:cNvSpPr>
            <a:spLocks noChangeArrowheads="1"/>
          </p:cNvSpPr>
          <p:nvPr/>
        </p:nvSpPr>
        <p:spPr bwMode="auto">
          <a:xfrm>
            <a:off x="6476602" y="2542171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50"/>
          <p:cNvSpPr>
            <a:spLocks noChangeArrowheads="1"/>
          </p:cNvSpPr>
          <p:nvPr/>
        </p:nvSpPr>
        <p:spPr bwMode="auto">
          <a:xfrm>
            <a:off x="6476602" y="2595628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51"/>
          <p:cNvSpPr>
            <a:spLocks noChangeArrowheads="1"/>
          </p:cNvSpPr>
          <p:nvPr/>
        </p:nvSpPr>
        <p:spPr bwMode="auto">
          <a:xfrm>
            <a:off x="6476602" y="2649086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52"/>
          <p:cNvSpPr>
            <a:spLocks noChangeArrowheads="1"/>
          </p:cNvSpPr>
          <p:nvPr/>
        </p:nvSpPr>
        <p:spPr bwMode="auto">
          <a:xfrm>
            <a:off x="6476602" y="2702544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53"/>
          <p:cNvSpPr>
            <a:spLocks noChangeArrowheads="1"/>
          </p:cNvSpPr>
          <p:nvPr/>
        </p:nvSpPr>
        <p:spPr bwMode="auto">
          <a:xfrm>
            <a:off x="6476602" y="2756002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54"/>
          <p:cNvSpPr>
            <a:spLocks noChangeArrowheads="1"/>
          </p:cNvSpPr>
          <p:nvPr/>
        </p:nvSpPr>
        <p:spPr bwMode="auto">
          <a:xfrm>
            <a:off x="6476602" y="2809460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55"/>
          <p:cNvSpPr>
            <a:spLocks noChangeArrowheads="1"/>
          </p:cNvSpPr>
          <p:nvPr/>
        </p:nvSpPr>
        <p:spPr bwMode="auto">
          <a:xfrm>
            <a:off x="6476602" y="2862917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56"/>
          <p:cNvSpPr>
            <a:spLocks noChangeArrowheads="1"/>
          </p:cNvSpPr>
          <p:nvPr/>
        </p:nvSpPr>
        <p:spPr bwMode="auto">
          <a:xfrm>
            <a:off x="6476602" y="2916375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57"/>
          <p:cNvSpPr>
            <a:spLocks noChangeArrowheads="1"/>
          </p:cNvSpPr>
          <p:nvPr/>
        </p:nvSpPr>
        <p:spPr bwMode="auto">
          <a:xfrm>
            <a:off x="6476602" y="2969833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58"/>
          <p:cNvSpPr>
            <a:spLocks noChangeArrowheads="1"/>
          </p:cNvSpPr>
          <p:nvPr/>
        </p:nvSpPr>
        <p:spPr bwMode="auto">
          <a:xfrm>
            <a:off x="6476602" y="3023291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59"/>
          <p:cNvSpPr>
            <a:spLocks noChangeArrowheads="1"/>
          </p:cNvSpPr>
          <p:nvPr/>
        </p:nvSpPr>
        <p:spPr bwMode="auto">
          <a:xfrm>
            <a:off x="6476602" y="3076749"/>
            <a:ext cx="34484" cy="6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Oval 160"/>
          <p:cNvSpPr>
            <a:spLocks noChangeArrowheads="1"/>
          </p:cNvSpPr>
          <p:nvPr/>
        </p:nvSpPr>
        <p:spPr bwMode="auto">
          <a:xfrm>
            <a:off x="5538068" y="1961195"/>
            <a:ext cx="1859360" cy="977370"/>
          </a:xfrm>
          <a:prstGeom prst="ellipse">
            <a:avLst/>
          </a:prstGeom>
          <a:noFill/>
          <a:ln w="349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0" name="Picture 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34" y="2209320"/>
            <a:ext cx="973951" cy="5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34" y="2209320"/>
            <a:ext cx="973951" cy="5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99" y="2303124"/>
            <a:ext cx="691552" cy="3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99" y="2303124"/>
            <a:ext cx="691552" cy="3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Oval 165"/>
          <p:cNvSpPr>
            <a:spLocks noChangeArrowheads="1"/>
          </p:cNvSpPr>
          <p:nvPr/>
        </p:nvSpPr>
        <p:spPr bwMode="auto">
          <a:xfrm>
            <a:off x="6862454" y="2218398"/>
            <a:ext cx="935738" cy="499276"/>
          </a:xfrm>
          <a:prstGeom prst="ellipse">
            <a:avLst/>
          </a:prstGeom>
          <a:solidFill>
            <a:srgbClr val="258B3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700"/>
              </a:spcBef>
            </a:pPr>
            <a:endParaRPr lang="en-US" sz="100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Do</a:t>
            </a:r>
          </a:p>
          <a:p>
            <a:pPr algn="ctr">
              <a:spcBef>
                <a:spcPts val="700"/>
              </a:spcBef>
            </a:pPr>
            <a:endParaRPr lang="en-US" sz="1400" b="1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>
              <a:spcBef>
                <a:spcPts val="700"/>
              </a:spcBef>
            </a:pP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45" name="Rectangle 167"/>
          <p:cNvSpPr>
            <a:spLocks noChangeArrowheads="1"/>
          </p:cNvSpPr>
          <p:nvPr/>
        </p:nvSpPr>
        <p:spPr bwMode="auto">
          <a:xfrm>
            <a:off x="7487833" y="2429203"/>
            <a:ext cx="40076" cy="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" name="Picture 1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96" y="2657155"/>
            <a:ext cx="973951" cy="5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1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96" y="2657155"/>
            <a:ext cx="973951" cy="5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7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62" y="2751967"/>
            <a:ext cx="690620" cy="34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62" y="2751967"/>
            <a:ext cx="690620" cy="34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Oval 172"/>
          <p:cNvSpPr>
            <a:spLocks noChangeArrowheads="1"/>
          </p:cNvSpPr>
          <p:nvPr/>
        </p:nvSpPr>
        <p:spPr bwMode="auto">
          <a:xfrm>
            <a:off x="5996617" y="2666233"/>
            <a:ext cx="935738" cy="500284"/>
          </a:xfrm>
          <a:prstGeom prst="ellipse">
            <a:avLst/>
          </a:prstGeom>
          <a:solidFill>
            <a:srgbClr val="258B3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" dirty="0" smtClean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Check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51" name="Rectangle 174"/>
          <p:cNvSpPr>
            <a:spLocks noChangeArrowheads="1"/>
          </p:cNvSpPr>
          <p:nvPr/>
        </p:nvSpPr>
        <p:spPr bwMode="auto">
          <a:xfrm>
            <a:off x="6649956" y="2876030"/>
            <a:ext cx="39144" cy="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2" name="Picture 17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5" y="2209320"/>
            <a:ext cx="974883" cy="5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7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5" y="2209320"/>
            <a:ext cx="974883" cy="5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7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0" y="2303124"/>
            <a:ext cx="691552" cy="3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7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0" y="2303124"/>
            <a:ext cx="691552" cy="3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Oval 179"/>
          <p:cNvSpPr>
            <a:spLocks noChangeArrowheads="1"/>
          </p:cNvSpPr>
          <p:nvPr/>
        </p:nvSpPr>
        <p:spPr bwMode="auto">
          <a:xfrm>
            <a:off x="5124255" y="2218398"/>
            <a:ext cx="935738" cy="499276"/>
          </a:xfrm>
          <a:prstGeom prst="ellipse">
            <a:avLst/>
          </a:prstGeom>
          <a:solidFill>
            <a:srgbClr val="258B3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" b="1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Act</a:t>
            </a:r>
            <a:endParaRPr lang="en-US" sz="14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57" name="Rectangle 181"/>
          <p:cNvSpPr>
            <a:spLocks noChangeArrowheads="1"/>
          </p:cNvSpPr>
          <p:nvPr/>
        </p:nvSpPr>
        <p:spPr bwMode="auto">
          <a:xfrm>
            <a:off x="5733790" y="2429203"/>
            <a:ext cx="40076" cy="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" name="Picture 18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96" y="1761485"/>
            <a:ext cx="973951" cy="5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8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96" y="1761485"/>
            <a:ext cx="973951" cy="5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8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62" y="1855288"/>
            <a:ext cx="690620" cy="3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8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62" y="1855288"/>
            <a:ext cx="690620" cy="3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Oval 186"/>
          <p:cNvSpPr>
            <a:spLocks noChangeArrowheads="1"/>
          </p:cNvSpPr>
          <p:nvPr/>
        </p:nvSpPr>
        <p:spPr bwMode="auto">
          <a:xfrm>
            <a:off x="5996617" y="1770563"/>
            <a:ext cx="935738" cy="499276"/>
          </a:xfrm>
          <a:prstGeom prst="ellipse">
            <a:avLst/>
          </a:prstGeom>
          <a:solidFill>
            <a:srgbClr val="258B3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Plan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63" name="Rectangle 188"/>
          <p:cNvSpPr>
            <a:spLocks noChangeArrowheads="1"/>
          </p:cNvSpPr>
          <p:nvPr/>
        </p:nvSpPr>
        <p:spPr bwMode="auto">
          <a:xfrm>
            <a:off x="6497106" y="1962204"/>
            <a:ext cx="39144" cy="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90"/>
          <p:cNvSpPr>
            <a:spLocks noChangeArrowheads="1"/>
          </p:cNvSpPr>
          <p:nvPr/>
        </p:nvSpPr>
        <p:spPr bwMode="auto">
          <a:xfrm>
            <a:off x="6742225" y="1962204"/>
            <a:ext cx="39144" cy="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Freeform 191"/>
          <p:cNvSpPr>
            <a:spLocks noEditPoints="1"/>
          </p:cNvSpPr>
          <p:nvPr/>
        </p:nvSpPr>
        <p:spPr bwMode="auto">
          <a:xfrm>
            <a:off x="5807418" y="2052981"/>
            <a:ext cx="106249" cy="60518"/>
          </a:xfrm>
          <a:custGeom>
            <a:avLst/>
            <a:gdLst>
              <a:gd name="T0" fmla="*/ 138 w 3072"/>
              <a:gd name="T1" fmla="*/ 1615 h 1755"/>
              <a:gd name="T2" fmla="*/ 2769 w 3072"/>
              <a:gd name="T3" fmla="*/ 647 h 1755"/>
              <a:gd name="T4" fmla="*/ 2631 w 3072"/>
              <a:gd name="T5" fmla="*/ 271 h 1755"/>
              <a:gd name="T6" fmla="*/ 0 w 3072"/>
              <a:gd name="T7" fmla="*/ 1240 h 1755"/>
              <a:gd name="T8" fmla="*/ 138 w 3072"/>
              <a:gd name="T9" fmla="*/ 1615 h 1755"/>
              <a:gd name="T10" fmla="*/ 1970 w 3072"/>
              <a:gd name="T11" fmla="*/ 1658 h 1755"/>
              <a:gd name="T12" fmla="*/ 3072 w 3072"/>
              <a:gd name="T13" fmla="*/ 322 h 1755"/>
              <a:gd name="T14" fmla="*/ 1367 w 3072"/>
              <a:gd name="T15" fmla="*/ 20 h 1755"/>
              <a:gd name="T16" fmla="*/ 1135 w 3072"/>
              <a:gd name="T17" fmla="*/ 182 h 1755"/>
              <a:gd name="T18" fmla="*/ 1297 w 3072"/>
              <a:gd name="T19" fmla="*/ 414 h 1755"/>
              <a:gd name="T20" fmla="*/ 2665 w 3072"/>
              <a:gd name="T21" fmla="*/ 656 h 1755"/>
              <a:gd name="T22" fmla="*/ 2546 w 3072"/>
              <a:gd name="T23" fmla="*/ 332 h 1755"/>
              <a:gd name="T24" fmla="*/ 1661 w 3072"/>
              <a:gd name="T25" fmla="*/ 1403 h 1755"/>
              <a:gd name="T26" fmla="*/ 1661 w 3072"/>
              <a:gd name="T27" fmla="*/ 1403 h 1755"/>
              <a:gd name="T28" fmla="*/ 1688 w 3072"/>
              <a:gd name="T29" fmla="*/ 1685 h 1755"/>
              <a:gd name="T30" fmla="*/ 1970 w 3072"/>
              <a:gd name="T31" fmla="*/ 1658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72" h="1755">
                <a:moveTo>
                  <a:pt x="138" y="1615"/>
                </a:moveTo>
                <a:lnTo>
                  <a:pt x="2769" y="647"/>
                </a:lnTo>
                <a:lnTo>
                  <a:pt x="2631" y="271"/>
                </a:lnTo>
                <a:lnTo>
                  <a:pt x="0" y="1240"/>
                </a:lnTo>
                <a:lnTo>
                  <a:pt x="138" y="1615"/>
                </a:lnTo>
                <a:close/>
                <a:moveTo>
                  <a:pt x="1970" y="1658"/>
                </a:moveTo>
                <a:lnTo>
                  <a:pt x="3072" y="322"/>
                </a:lnTo>
                <a:lnTo>
                  <a:pt x="1367" y="20"/>
                </a:lnTo>
                <a:cubicBezTo>
                  <a:pt x="1258" y="0"/>
                  <a:pt x="1154" y="73"/>
                  <a:pt x="1135" y="182"/>
                </a:cubicBezTo>
                <a:cubicBezTo>
                  <a:pt x="1116" y="290"/>
                  <a:pt x="1188" y="394"/>
                  <a:pt x="1297" y="414"/>
                </a:cubicBezTo>
                <a:lnTo>
                  <a:pt x="2665" y="656"/>
                </a:lnTo>
                <a:lnTo>
                  <a:pt x="2546" y="332"/>
                </a:lnTo>
                <a:lnTo>
                  <a:pt x="1661" y="1403"/>
                </a:lnTo>
                <a:lnTo>
                  <a:pt x="1661" y="1403"/>
                </a:lnTo>
                <a:cubicBezTo>
                  <a:pt x="1591" y="1488"/>
                  <a:pt x="1603" y="1614"/>
                  <a:pt x="1688" y="1685"/>
                </a:cubicBezTo>
                <a:cubicBezTo>
                  <a:pt x="1773" y="1755"/>
                  <a:pt x="1899" y="1743"/>
                  <a:pt x="1970" y="1658"/>
                </a:cubicBezTo>
                <a:close/>
              </a:path>
            </a:pathLst>
          </a:custGeom>
          <a:solidFill>
            <a:srgbClr val="262626"/>
          </a:solidFill>
          <a:ln w="0" cap="flat">
            <a:solidFill>
              <a:srgbClr val="2626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92"/>
          <p:cNvSpPr>
            <a:spLocks noEditPoints="1"/>
          </p:cNvSpPr>
          <p:nvPr/>
        </p:nvSpPr>
        <p:spPr bwMode="auto">
          <a:xfrm>
            <a:off x="7019032" y="2046930"/>
            <a:ext cx="97861" cy="59510"/>
          </a:xfrm>
          <a:custGeom>
            <a:avLst/>
            <a:gdLst>
              <a:gd name="T0" fmla="*/ 36 w 712"/>
              <a:gd name="T1" fmla="*/ 48 h 436"/>
              <a:gd name="T2" fmla="*/ 637 w 712"/>
              <a:gd name="T3" fmla="*/ 281 h 436"/>
              <a:gd name="T4" fmla="*/ 601 w 712"/>
              <a:gd name="T5" fmla="*/ 374 h 436"/>
              <a:gd name="T6" fmla="*/ 0 w 712"/>
              <a:gd name="T7" fmla="*/ 142 h 436"/>
              <a:gd name="T8" fmla="*/ 36 w 712"/>
              <a:gd name="T9" fmla="*/ 48 h 436"/>
              <a:gd name="T10" fmla="*/ 442 w 712"/>
              <a:gd name="T11" fmla="*/ 25 h 436"/>
              <a:gd name="T12" fmla="*/ 712 w 712"/>
              <a:gd name="T13" fmla="*/ 363 h 436"/>
              <a:gd name="T14" fmla="*/ 284 w 712"/>
              <a:gd name="T15" fmla="*/ 432 h 436"/>
              <a:gd name="T16" fmla="*/ 227 w 712"/>
              <a:gd name="T17" fmla="*/ 390 h 436"/>
              <a:gd name="T18" fmla="*/ 269 w 712"/>
              <a:gd name="T19" fmla="*/ 333 h 436"/>
              <a:gd name="T20" fmla="*/ 611 w 712"/>
              <a:gd name="T21" fmla="*/ 278 h 436"/>
              <a:gd name="T22" fmla="*/ 580 w 712"/>
              <a:gd name="T23" fmla="*/ 358 h 436"/>
              <a:gd name="T24" fmla="*/ 364 w 712"/>
              <a:gd name="T25" fmla="*/ 87 h 436"/>
              <a:gd name="T26" fmla="*/ 364 w 712"/>
              <a:gd name="T27" fmla="*/ 87 h 436"/>
              <a:gd name="T28" fmla="*/ 371 w 712"/>
              <a:gd name="T29" fmla="*/ 17 h 436"/>
              <a:gd name="T30" fmla="*/ 442 w 712"/>
              <a:gd name="T31" fmla="*/ 2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2" h="436">
                <a:moveTo>
                  <a:pt x="36" y="48"/>
                </a:moveTo>
                <a:lnTo>
                  <a:pt x="637" y="281"/>
                </a:lnTo>
                <a:lnTo>
                  <a:pt x="601" y="374"/>
                </a:lnTo>
                <a:lnTo>
                  <a:pt x="0" y="142"/>
                </a:lnTo>
                <a:lnTo>
                  <a:pt x="36" y="48"/>
                </a:lnTo>
                <a:close/>
                <a:moveTo>
                  <a:pt x="442" y="25"/>
                </a:moveTo>
                <a:lnTo>
                  <a:pt x="712" y="363"/>
                </a:lnTo>
                <a:lnTo>
                  <a:pt x="284" y="432"/>
                </a:lnTo>
                <a:cubicBezTo>
                  <a:pt x="257" y="436"/>
                  <a:pt x="232" y="418"/>
                  <a:pt x="227" y="390"/>
                </a:cubicBezTo>
                <a:cubicBezTo>
                  <a:pt x="223" y="363"/>
                  <a:pt x="241" y="337"/>
                  <a:pt x="269" y="333"/>
                </a:cubicBezTo>
                <a:lnTo>
                  <a:pt x="611" y="278"/>
                </a:lnTo>
                <a:lnTo>
                  <a:pt x="580" y="358"/>
                </a:lnTo>
                <a:lnTo>
                  <a:pt x="364" y="87"/>
                </a:lnTo>
                <a:lnTo>
                  <a:pt x="364" y="87"/>
                </a:lnTo>
                <a:cubicBezTo>
                  <a:pt x="346" y="65"/>
                  <a:pt x="350" y="34"/>
                  <a:pt x="371" y="17"/>
                </a:cubicBezTo>
                <a:cubicBezTo>
                  <a:pt x="393" y="0"/>
                  <a:pt x="424" y="3"/>
                  <a:pt x="442" y="25"/>
                </a:cubicBezTo>
                <a:close/>
              </a:path>
            </a:pathLst>
          </a:custGeom>
          <a:solidFill>
            <a:srgbClr val="262626"/>
          </a:solidFill>
          <a:ln w="0" cap="flat">
            <a:solidFill>
              <a:srgbClr val="2626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93"/>
          <p:cNvSpPr>
            <a:spLocks noEditPoints="1"/>
          </p:cNvSpPr>
          <p:nvPr/>
        </p:nvSpPr>
        <p:spPr bwMode="auto">
          <a:xfrm>
            <a:off x="5805554" y="2790295"/>
            <a:ext cx="110909" cy="59510"/>
          </a:xfrm>
          <a:custGeom>
            <a:avLst/>
            <a:gdLst>
              <a:gd name="T0" fmla="*/ 1535 w 1610"/>
              <a:gd name="T1" fmla="*/ 864 h 868"/>
              <a:gd name="T2" fmla="*/ 146 w 1610"/>
              <a:gd name="T3" fmla="*/ 296 h 868"/>
              <a:gd name="T4" fmla="*/ 222 w 1610"/>
              <a:gd name="T5" fmla="*/ 111 h 868"/>
              <a:gd name="T6" fmla="*/ 1610 w 1610"/>
              <a:gd name="T7" fmla="*/ 679 h 868"/>
              <a:gd name="T8" fmla="*/ 1535 w 1610"/>
              <a:gd name="T9" fmla="*/ 864 h 868"/>
              <a:gd name="T10" fmla="*/ 527 w 1610"/>
              <a:gd name="T11" fmla="*/ 815 h 868"/>
              <a:gd name="T12" fmla="*/ 0 w 1610"/>
              <a:gd name="T13" fmla="*/ 128 h 868"/>
              <a:gd name="T14" fmla="*/ 858 w 1610"/>
              <a:gd name="T15" fmla="*/ 8 h 868"/>
              <a:gd name="T16" fmla="*/ 971 w 1610"/>
              <a:gd name="T17" fmla="*/ 93 h 868"/>
              <a:gd name="T18" fmla="*/ 886 w 1610"/>
              <a:gd name="T19" fmla="*/ 206 h 868"/>
              <a:gd name="T20" fmla="*/ 198 w 1610"/>
              <a:gd name="T21" fmla="*/ 302 h 868"/>
              <a:gd name="T22" fmla="*/ 263 w 1610"/>
              <a:gd name="T23" fmla="*/ 143 h 868"/>
              <a:gd name="T24" fmla="*/ 686 w 1610"/>
              <a:gd name="T25" fmla="*/ 694 h 868"/>
              <a:gd name="T26" fmla="*/ 686 w 1610"/>
              <a:gd name="T27" fmla="*/ 694 h 868"/>
              <a:gd name="T28" fmla="*/ 667 w 1610"/>
              <a:gd name="T29" fmla="*/ 834 h 868"/>
              <a:gd name="T30" fmla="*/ 527 w 1610"/>
              <a:gd name="T31" fmla="*/ 815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10" h="868">
                <a:moveTo>
                  <a:pt x="1535" y="864"/>
                </a:moveTo>
                <a:lnTo>
                  <a:pt x="146" y="296"/>
                </a:lnTo>
                <a:lnTo>
                  <a:pt x="222" y="111"/>
                </a:lnTo>
                <a:lnTo>
                  <a:pt x="1610" y="679"/>
                </a:lnTo>
                <a:lnTo>
                  <a:pt x="1535" y="864"/>
                </a:lnTo>
                <a:close/>
                <a:moveTo>
                  <a:pt x="527" y="815"/>
                </a:moveTo>
                <a:lnTo>
                  <a:pt x="0" y="128"/>
                </a:lnTo>
                <a:lnTo>
                  <a:pt x="858" y="8"/>
                </a:lnTo>
                <a:cubicBezTo>
                  <a:pt x="912" y="0"/>
                  <a:pt x="963" y="38"/>
                  <a:pt x="971" y="93"/>
                </a:cubicBezTo>
                <a:cubicBezTo>
                  <a:pt x="978" y="147"/>
                  <a:pt x="940" y="198"/>
                  <a:pt x="886" y="206"/>
                </a:cubicBezTo>
                <a:lnTo>
                  <a:pt x="198" y="302"/>
                </a:lnTo>
                <a:lnTo>
                  <a:pt x="263" y="143"/>
                </a:lnTo>
                <a:lnTo>
                  <a:pt x="686" y="694"/>
                </a:lnTo>
                <a:lnTo>
                  <a:pt x="686" y="694"/>
                </a:lnTo>
                <a:cubicBezTo>
                  <a:pt x="720" y="738"/>
                  <a:pt x="711" y="800"/>
                  <a:pt x="667" y="834"/>
                </a:cubicBezTo>
                <a:cubicBezTo>
                  <a:pt x="624" y="868"/>
                  <a:pt x="561" y="859"/>
                  <a:pt x="527" y="815"/>
                </a:cubicBezTo>
                <a:close/>
              </a:path>
            </a:pathLst>
          </a:custGeom>
          <a:solidFill>
            <a:srgbClr val="262626"/>
          </a:solidFill>
          <a:ln w="0" cap="flat">
            <a:solidFill>
              <a:srgbClr val="2626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94"/>
          <p:cNvSpPr>
            <a:spLocks noEditPoints="1"/>
          </p:cNvSpPr>
          <p:nvPr/>
        </p:nvSpPr>
        <p:spPr bwMode="auto">
          <a:xfrm>
            <a:off x="6995731" y="2804416"/>
            <a:ext cx="70833" cy="58501"/>
          </a:xfrm>
          <a:custGeom>
            <a:avLst/>
            <a:gdLst>
              <a:gd name="T0" fmla="*/ 940 w 1026"/>
              <a:gd name="T1" fmla="*/ 215 h 850"/>
              <a:gd name="T2" fmla="*/ 136 w 1026"/>
              <a:gd name="T3" fmla="*/ 597 h 850"/>
              <a:gd name="T4" fmla="*/ 222 w 1026"/>
              <a:gd name="T5" fmla="*/ 778 h 850"/>
              <a:gd name="T6" fmla="*/ 1026 w 1026"/>
              <a:gd name="T7" fmla="*/ 395 h 850"/>
              <a:gd name="T8" fmla="*/ 940 w 1026"/>
              <a:gd name="T9" fmla="*/ 215 h 850"/>
              <a:gd name="T10" fmla="*/ 488 w 1026"/>
              <a:gd name="T11" fmla="*/ 57 h 850"/>
              <a:gd name="T12" fmla="*/ 0 w 1026"/>
              <a:gd name="T13" fmla="*/ 772 h 850"/>
              <a:gd name="T14" fmla="*/ 863 w 1026"/>
              <a:gd name="T15" fmla="*/ 845 h 850"/>
              <a:gd name="T16" fmla="*/ 863 w 1026"/>
              <a:gd name="T17" fmla="*/ 845 h 850"/>
              <a:gd name="T18" fmla="*/ 971 w 1026"/>
              <a:gd name="T19" fmla="*/ 754 h 850"/>
              <a:gd name="T20" fmla="*/ 880 w 1026"/>
              <a:gd name="T21" fmla="*/ 646 h 850"/>
              <a:gd name="T22" fmla="*/ 187 w 1026"/>
              <a:gd name="T23" fmla="*/ 588 h 850"/>
              <a:gd name="T24" fmla="*/ 262 w 1026"/>
              <a:gd name="T25" fmla="*/ 744 h 850"/>
              <a:gd name="T26" fmla="*/ 653 w 1026"/>
              <a:gd name="T27" fmla="*/ 170 h 850"/>
              <a:gd name="T28" fmla="*/ 627 w 1026"/>
              <a:gd name="T29" fmla="*/ 31 h 850"/>
              <a:gd name="T30" fmla="*/ 488 w 1026"/>
              <a:gd name="T31" fmla="*/ 57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26" h="850">
                <a:moveTo>
                  <a:pt x="940" y="215"/>
                </a:moveTo>
                <a:lnTo>
                  <a:pt x="136" y="597"/>
                </a:lnTo>
                <a:lnTo>
                  <a:pt x="222" y="778"/>
                </a:lnTo>
                <a:lnTo>
                  <a:pt x="1026" y="395"/>
                </a:lnTo>
                <a:lnTo>
                  <a:pt x="940" y="215"/>
                </a:lnTo>
                <a:close/>
                <a:moveTo>
                  <a:pt x="488" y="57"/>
                </a:moveTo>
                <a:lnTo>
                  <a:pt x="0" y="772"/>
                </a:lnTo>
                <a:lnTo>
                  <a:pt x="863" y="845"/>
                </a:lnTo>
                <a:lnTo>
                  <a:pt x="863" y="845"/>
                </a:lnTo>
                <a:cubicBezTo>
                  <a:pt x="918" y="850"/>
                  <a:pt x="966" y="809"/>
                  <a:pt x="971" y="754"/>
                </a:cubicBezTo>
                <a:cubicBezTo>
                  <a:pt x="975" y="699"/>
                  <a:pt x="935" y="651"/>
                  <a:pt x="880" y="646"/>
                </a:cubicBezTo>
                <a:lnTo>
                  <a:pt x="187" y="588"/>
                </a:lnTo>
                <a:lnTo>
                  <a:pt x="262" y="744"/>
                </a:lnTo>
                <a:lnTo>
                  <a:pt x="653" y="170"/>
                </a:lnTo>
                <a:cubicBezTo>
                  <a:pt x="684" y="124"/>
                  <a:pt x="673" y="62"/>
                  <a:pt x="627" y="31"/>
                </a:cubicBezTo>
                <a:cubicBezTo>
                  <a:pt x="581" y="0"/>
                  <a:pt x="519" y="12"/>
                  <a:pt x="488" y="57"/>
                </a:cubicBezTo>
                <a:close/>
              </a:path>
            </a:pathLst>
          </a:custGeom>
          <a:solidFill>
            <a:srgbClr val="262626"/>
          </a:solidFill>
          <a:ln w="0" cap="flat">
            <a:solidFill>
              <a:srgbClr val="2626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195"/>
          <p:cNvSpPr>
            <a:spLocks noChangeArrowheads="1"/>
          </p:cNvSpPr>
          <p:nvPr/>
        </p:nvSpPr>
        <p:spPr bwMode="auto">
          <a:xfrm>
            <a:off x="6643432" y="1753416"/>
            <a:ext cx="159374" cy="158356"/>
          </a:xfrm>
          <a:prstGeom prst="ellipse">
            <a:avLst/>
          </a:prstGeom>
          <a:solidFill>
            <a:srgbClr val="007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196"/>
          <p:cNvSpPr>
            <a:spLocks noChangeArrowheads="1"/>
          </p:cNvSpPr>
          <p:nvPr/>
        </p:nvSpPr>
        <p:spPr bwMode="auto">
          <a:xfrm>
            <a:off x="6643432" y="1753416"/>
            <a:ext cx="159374" cy="158356"/>
          </a:xfrm>
          <a:prstGeom prst="ellipse">
            <a:avLst/>
          </a:prstGeom>
          <a:noFill/>
          <a:ln w="15875" cap="flat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Rectangle 197"/>
          <p:cNvSpPr>
            <a:spLocks noChangeArrowheads="1"/>
          </p:cNvSpPr>
          <p:nvPr/>
        </p:nvSpPr>
        <p:spPr bwMode="auto">
          <a:xfrm>
            <a:off x="6671956" y="1770808"/>
            <a:ext cx="1015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>
                <a:solidFill>
                  <a:srgbClr val="FFFFFF"/>
                </a:solidFill>
                <a:latin typeface="Sylfaen" pitchFamily="18" charset="0"/>
              </a:rPr>
              <a:t>M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3" name="Oval 199"/>
          <p:cNvSpPr>
            <a:spLocks noChangeArrowheads="1"/>
          </p:cNvSpPr>
          <p:nvPr/>
        </p:nvSpPr>
        <p:spPr bwMode="auto">
          <a:xfrm>
            <a:off x="6700284" y="1902694"/>
            <a:ext cx="158442" cy="158356"/>
          </a:xfrm>
          <a:prstGeom prst="ellipse">
            <a:avLst/>
          </a:prstGeom>
          <a:noFill/>
          <a:ln w="1587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200"/>
          <p:cNvSpPr>
            <a:spLocks noChangeArrowheads="1"/>
          </p:cNvSpPr>
          <p:nvPr/>
        </p:nvSpPr>
        <p:spPr bwMode="auto">
          <a:xfrm>
            <a:off x="6735192" y="1927401"/>
            <a:ext cx="38212" cy="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5" name="Oval 202"/>
          <p:cNvSpPr>
            <a:spLocks noChangeArrowheads="1"/>
          </p:cNvSpPr>
          <p:nvPr/>
        </p:nvSpPr>
        <p:spPr bwMode="auto">
          <a:xfrm>
            <a:off x="7593150" y="2248657"/>
            <a:ext cx="159374" cy="158356"/>
          </a:xfrm>
          <a:prstGeom prst="ellipse">
            <a:avLst/>
          </a:prstGeom>
          <a:solidFill>
            <a:srgbClr val="007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Oval 203"/>
          <p:cNvSpPr>
            <a:spLocks noChangeArrowheads="1"/>
          </p:cNvSpPr>
          <p:nvPr/>
        </p:nvSpPr>
        <p:spPr bwMode="auto">
          <a:xfrm>
            <a:off x="7593150" y="2248657"/>
            <a:ext cx="159374" cy="158356"/>
          </a:xfrm>
          <a:prstGeom prst="ellipse">
            <a:avLst/>
          </a:prstGeom>
          <a:noFill/>
          <a:ln w="15875" cap="flat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Rectangle 204"/>
          <p:cNvSpPr>
            <a:spLocks noChangeArrowheads="1"/>
          </p:cNvSpPr>
          <p:nvPr/>
        </p:nvSpPr>
        <p:spPr bwMode="auto">
          <a:xfrm>
            <a:off x="7631645" y="2273364"/>
            <a:ext cx="54989" cy="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M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8" name="Rectangle 205"/>
          <p:cNvSpPr>
            <a:spLocks noChangeArrowheads="1"/>
          </p:cNvSpPr>
          <p:nvPr/>
        </p:nvSpPr>
        <p:spPr bwMode="auto">
          <a:xfrm>
            <a:off x="7685419" y="2293037"/>
            <a:ext cx="39144" cy="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Oval 206"/>
          <p:cNvSpPr>
            <a:spLocks noChangeArrowheads="1"/>
          </p:cNvSpPr>
          <p:nvPr/>
        </p:nvSpPr>
        <p:spPr bwMode="auto">
          <a:xfrm>
            <a:off x="7624838" y="2397935"/>
            <a:ext cx="159374" cy="158356"/>
          </a:xfrm>
          <a:prstGeom prst="ellipse">
            <a:avLst/>
          </a:prstGeom>
          <a:noFill/>
          <a:ln w="1587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207"/>
          <p:cNvSpPr>
            <a:spLocks noChangeArrowheads="1"/>
          </p:cNvSpPr>
          <p:nvPr/>
        </p:nvSpPr>
        <p:spPr bwMode="auto">
          <a:xfrm>
            <a:off x="7659887" y="2426931"/>
            <a:ext cx="38212" cy="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1" name="Rectangle 208"/>
          <p:cNvSpPr>
            <a:spLocks noChangeArrowheads="1"/>
          </p:cNvSpPr>
          <p:nvPr/>
        </p:nvSpPr>
        <p:spPr bwMode="auto">
          <a:xfrm>
            <a:off x="7794464" y="2406005"/>
            <a:ext cx="40076" cy="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Oval 209"/>
          <p:cNvSpPr>
            <a:spLocks noChangeArrowheads="1"/>
          </p:cNvSpPr>
          <p:nvPr/>
        </p:nvSpPr>
        <p:spPr bwMode="auto">
          <a:xfrm>
            <a:off x="6500834" y="3031360"/>
            <a:ext cx="159374" cy="158356"/>
          </a:xfrm>
          <a:prstGeom prst="ellipse">
            <a:avLst/>
          </a:prstGeom>
          <a:solidFill>
            <a:srgbClr val="007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Rectangle 211"/>
          <p:cNvSpPr>
            <a:spLocks noChangeArrowheads="1"/>
          </p:cNvSpPr>
          <p:nvPr/>
        </p:nvSpPr>
        <p:spPr bwMode="auto">
          <a:xfrm>
            <a:off x="6553959" y="3075740"/>
            <a:ext cx="50329" cy="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</a:rPr>
              <a:t>M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184" name="Oval 213"/>
          <p:cNvSpPr>
            <a:spLocks noChangeArrowheads="1"/>
          </p:cNvSpPr>
          <p:nvPr/>
        </p:nvSpPr>
        <p:spPr bwMode="auto">
          <a:xfrm>
            <a:off x="6661140" y="3026317"/>
            <a:ext cx="159374" cy="158356"/>
          </a:xfrm>
          <a:prstGeom prst="ellipse">
            <a:avLst/>
          </a:prstGeom>
          <a:noFill/>
          <a:ln w="1587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Rectangle 214"/>
          <p:cNvSpPr>
            <a:spLocks noChangeArrowheads="1"/>
          </p:cNvSpPr>
          <p:nvPr/>
        </p:nvSpPr>
        <p:spPr bwMode="auto">
          <a:xfrm>
            <a:off x="6693251" y="3050015"/>
            <a:ext cx="38212" cy="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>
                <a:solidFill>
                  <a:srgbClr val="000000"/>
                </a:solidFill>
                <a:latin typeface="Sylfaen" pitchFamily="18" charset="0"/>
              </a:rPr>
              <a:t>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6" name="Oval 216"/>
          <p:cNvSpPr>
            <a:spLocks noChangeArrowheads="1"/>
          </p:cNvSpPr>
          <p:nvPr/>
        </p:nvSpPr>
        <p:spPr bwMode="auto">
          <a:xfrm>
            <a:off x="5286425" y="2573438"/>
            <a:ext cx="159374" cy="158356"/>
          </a:xfrm>
          <a:prstGeom prst="ellipse">
            <a:avLst/>
          </a:prstGeom>
          <a:solidFill>
            <a:srgbClr val="007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Oval 217"/>
          <p:cNvSpPr>
            <a:spLocks noChangeArrowheads="1"/>
          </p:cNvSpPr>
          <p:nvPr/>
        </p:nvSpPr>
        <p:spPr bwMode="auto">
          <a:xfrm>
            <a:off x="5286425" y="2573438"/>
            <a:ext cx="159374" cy="158356"/>
          </a:xfrm>
          <a:prstGeom prst="ellipse">
            <a:avLst/>
          </a:prstGeom>
          <a:noFill/>
          <a:ln w="15875" cap="flat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Rectangle 218"/>
          <p:cNvSpPr>
            <a:spLocks noChangeArrowheads="1"/>
          </p:cNvSpPr>
          <p:nvPr/>
        </p:nvSpPr>
        <p:spPr bwMode="auto">
          <a:xfrm>
            <a:off x="5320259" y="2604197"/>
            <a:ext cx="54989" cy="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M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9" name="Rectangle 219"/>
          <p:cNvSpPr>
            <a:spLocks noChangeArrowheads="1"/>
          </p:cNvSpPr>
          <p:nvPr/>
        </p:nvSpPr>
        <p:spPr bwMode="auto">
          <a:xfrm>
            <a:off x="5378694" y="2618827"/>
            <a:ext cx="39144" cy="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Oval 220"/>
          <p:cNvSpPr>
            <a:spLocks noChangeArrowheads="1"/>
          </p:cNvSpPr>
          <p:nvPr/>
        </p:nvSpPr>
        <p:spPr bwMode="auto">
          <a:xfrm>
            <a:off x="5461643" y="2576464"/>
            <a:ext cx="159374" cy="158356"/>
          </a:xfrm>
          <a:prstGeom prst="ellipse">
            <a:avLst/>
          </a:prstGeom>
          <a:noFill/>
          <a:ln w="1587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Rectangle 221"/>
          <p:cNvSpPr>
            <a:spLocks noChangeArrowheads="1"/>
          </p:cNvSpPr>
          <p:nvPr/>
        </p:nvSpPr>
        <p:spPr bwMode="auto">
          <a:xfrm>
            <a:off x="5491099" y="2603188"/>
            <a:ext cx="38212" cy="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 dirty="0">
                <a:solidFill>
                  <a:srgbClr val="000000"/>
                </a:solidFill>
                <a:latin typeface="Sylfaen" pitchFamily="18" charset="0"/>
              </a:rPr>
              <a:t>C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2" name="Rectangle 222"/>
          <p:cNvSpPr>
            <a:spLocks noChangeArrowheads="1"/>
          </p:cNvSpPr>
          <p:nvPr/>
        </p:nvSpPr>
        <p:spPr bwMode="auto">
          <a:xfrm>
            <a:off x="5512394" y="2585014"/>
            <a:ext cx="39144" cy="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ectangle 226"/>
          <p:cNvSpPr>
            <a:spLocks noChangeArrowheads="1"/>
          </p:cNvSpPr>
          <p:nvPr/>
        </p:nvSpPr>
        <p:spPr bwMode="auto">
          <a:xfrm>
            <a:off x="5024530" y="3143319"/>
            <a:ext cx="35416" cy="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Rectangle 231"/>
          <p:cNvSpPr>
            <a:spLocks noChangeArrowheads="1"/>
          </p:cNvSpPr>
          <p:nvPr/>
        </p:nvSpPr>
        <p:spPr bwMode="auto">
          <a:xfrm>
            <a:off x="5391742" y="3155422"/>
            <a:ext cx="32620" cy="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Rectangle 233"/>
          <p:cNvSpPr>
            <a:spLocks noChangeArrowheads="1"/>
          </p:cNvSpPr>
          <p:nvPr/>
        </p:nvSpPr>
        <p:spPr bwMode="auto">
          <a:xfrm>
            <a:off x="5532475" y="3155422"/>
            <a:ext cx="31688" cy="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Rectangle 235"/>
          <p:cNvSpPr>
            <a:spLocks noChangeArrowheads="1"/>
          </p:cNvSpPr>
          <p:nvPr/>
        </p:nvSpPr>
        <p:spPr bwMode="auto">
          <a:xfrm>
            <a:off x="5388946" y="3317813"/>
            <a:ext cx="27028" cy="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Rectangle 237"/>
          <p:cNvSpPr>
            <a:spLocks noChangeArrowheads="1"/>
          </p:cNvSpPr>
          <p:nvPr/>
        </p:nvSpPr>
        <p:spPr bwMode="auto">
          <a:xfrm>
            <a:off x="5527815" y="3317813"/>
            <a:ext cx="27028" cy="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Flowchart: Connector 205"/>
          <p:cNvSpPr/>
          <p:nvPr/>
        </p:nvSpPr>
        <p:spPr>
          <a:xfrm>
            <a:off x="6310319" y="2288030"/>
            <a:ext cx="334972" cy="355785"/>
          </a:xfrm>
          <a:prstGeom prst="flowChartConnector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209" name="Rounded Rectangular Callout 208"/>
          <p:cNvSpPr/>
          <p:nvPr/>
        </p:nvSpPr>
        <p:spPr>
          <a:xfrm>
            <a:off x="4898999" y="4600561"/>
            <a:ext cx="1326655" cy="499209"/>
          </a:xfrm>
          <a:prstGeom prst="wedgeRoundRectCallout">
            <a:avLst>
              <a:gd name="adj1" fmla="val -92695"/>
              <a:gd name="adj2" fmla="val -179557"/>
              <a:gd name="adj3" fmla="val 16667"/>
            </a:avLst>
          </a:prstGeom>
          <a:solidFill>
            <a:srgbClr val="FFFF9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Расходы (</a:t>
            </a:r>
            <a:r>
              <a:rPr lang="en-US" sz="10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Spending units </a:t>
            </a:r>
            <a:r>
              <a:rPr lang="ru-RU" sz="10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-</a:t>
            </a:r>
            <a:r>
              <a:rPr lang="en-US" sz="10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SUs) -</a:t>
            </a:r>
            <a:r>
              <a:rPr lang="ru-RU" sz="10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Министерства</a:t>
            </a:r>
            <a:endParaRPr lang="en-US" sz="1000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210" name="Rounded Rectangular Callout 209"/>
          <p:cNvSpPr/>
          <p:nvPr/>
        </p:nvSpPr>
        <p:spPr>
          <a:xfrm>
            <a:off x="7184864" y="3110663"/>
            <a:ext cx="1219200" cy="457200"/>
          </a:xfrm>
          <a:prstGeom prst="wedgeRoundRectCallout">
            <a:avLst>
              <a:gd name="adj1" fmla="val -95695"/>
              <a:gd name="adj2" fmla="val -173157"/>
              <a:gd name="adj3" fmla="val 16667"/>
            </a:avLst>
          </a:prstGeom>
          <a:solidFill>
            <a:srgbClr val="FFFF9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Бюджетные организаций</a:t>
            </a:r>
            <a:endParaRPr lang="en-US" sz="1000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211" name="Rounded Rectangular Callout 210"/>
          <p:cNvSpPr/>
          <p:nvPr/>
        </p:nvSpPr>
        <p:spPr>
          <a:xfrm>
            <a:off x="3573549" y="1609080"/>
            <a:ext cx="1219200" cy="457200"/>
          </a:xfrm>
          <a:prstGeom prst="wedgeRoundRectCallout">
            <a:avLst>
              <a:gd name="adj1" fmla="val 57305"/>
              <a:gd name="adj2" fmla="val 167643"/>
              <a:gd name="adj3" fmla="val 16667"/>
            </a:avLst>
          </a:prstGeom>
          <a:solidFill>
            <a:srgbClr val="FFFF9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Бюджетный цикл в </a:t>
            </a:r>
            <a:r>
              <a:rPr lang="en-US" sz="10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SU</a:t>
            </a:r>
            <a:endParaRPr lang="en-US" sz="1000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53340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Внутренний контроль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–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Состояние или результат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Academiury" panose="020B7200000000000000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Academiury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1910"/>
            <a:ext cx="7848600" cy="452689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2000" dirty="0"/>
              <a:t>Организация «контролирует», когда она достигла желаемых целей внутреннего контроля, рассматривая риски, с которыми сталкивается организация в соответствии со своей стратегией управления рисками и политикой внутреннего контроля при достижении целей организации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on Risk Management and Internal 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IFAC  </a:t>
            </a:r>
            <a:r>
              <a:rPr lang="en-US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</a:t>
            </a:r>
            <a:r>
              <a:rPr lang="en-US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51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685800"/>
            <a:ext cx="8077200" cy="5791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Внутренний контроль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≡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Sylfaen" panose="010A0502050306030303" pitchFamily="18" charset="0"/>
              </a:rPr>
              <a:t>всегда </a:t>
            </a:r>
            <a:r>
              <a:rPr lang="ru-RU" sz="24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ориентированна </a:t>
            </a:r>
            <a:r>
              <a:rPr lang="ru-RU" sz="2400" dirty="0">
                <a:solidFill>
                  <a:srgbClr val="0070C0"/>
                </a:solidFill>
                <a:latin typeface="Sylfaen" panose="010A0502050306030303" pitchFamily="18" charset="0"/>
              </a:rPr>
              <a:t>на риск и динамическая </a:t>
            </a:r>
            <a:r>
              <a:rPr lang="ru-RU" sz="24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система по своей сути</a:t>
            </a:r>
          </a:p>
          <a:p>
            <a:pPr algn="ctr"/>
            <a:r>
              <a:rPr lang="ru-RU" sz="2000" i="1" spc="70" dirty="0">
                <a:solidFill>
                  <a:srgbClr val="0070C0"/>
                </a:solidFill>
                <a:latin typeface="Sylfaen" panose="010A0502050306030303" pitchFamily="18" charset="0"/>
              </a:rPr>
              <a:t>Общая системная логика</a:t>
            </a:r>
            <a:endParaRPr lang="ka-GE" sz="2400" b="1" i="1" dirty="0" smtClean="0">
              <a:solidFill>
                <a:srgbClr val="0070C0"/>
              </a:solidFill>
            </a:endParaRPr>
          </a:p>
          <a:p>
            <a:pPr algn="ctr"/>
            <a:endParaRPr lang="ka-GE" sz="2400" b="1" i="1" dirty="0" smtClean="0">
              <a:solidFill>
                <a:srgbClr val="0070C0"/>
              </a:solidFill>
            </a:endParaRPr>
          </a:p>
          <a:p>
            <a:pPr algn="ctr"/>
            <a:endParaRPr lang="ka-GE" sz="2400" b="1" i="1" dirty="0">
              <a:solidFill>
                <a:srgbClr val="0070C0"/>
              </a:solidFill>
            </a:endParaRPr>
          </a:p>
          <a:p>
            <a:pPr algn="ctr"/>
            <a:endParaRPr lang="ka-GE" sz="2400" b="1" i="1" dirty="0" smtClean="0">
              <a:solidFill>
                <a:srgbClr val="0070C0"/>
              </a:solidFill>
            </a:endParaRPr>
          </a:p>
          <a:p>
            <a:pPr algn="ctr"/>
            <a:endParaRPr lang="ka-GE" sz="2400" b="1" i="1" dirty="0">
              <a:solidFill>
                <a:srgbClr val="0070C0"/>
              </a:solidFill>
            </a:endParaRPr>
          </a:p>
          <a:p>
            <a:pPr algn="ctr"/>
            <a:endParaRPr lang="ka-GE" sz="2400" b="1" i="1" dirty="0" smtClean="0">
              <a:solidFill>
                <a:srgbClr val="0070C0"/>
              </a:solidFill>
            </a:endParaRPr>
          </a:p>
          <a:p>
            <a:pPr algn="ctr"/>
            <a:endParaRPr lang="ka-GE" sz="2400" b="1" i="1" dirty="0">
              <a:solidFill>
                <a:srgbClr val="0070C0"/>
              </a:solidFill>
            </a:endParaRPr>
          </a:p>
          <a:p>
            <a:pPr algn="ctr"/>
            <a:endParaRPr lang="ka-GE" sz="2400" b="1" i="1" dirty="0" smtClean="0">
              <a:solidFill>
                <a:srgbClr val="0070C0"/>
              </a:solidFill>
            </a:endParaRPr>
          </a:p>
          <a:p>
            <a:pPr algn="ctr"/>
            <a:endParaRPr lang="en-US" sz="2400" i="1" dirty="0">
              <a:solidFill>
                <a:srgbClr val="0070C0"/>
              </a:solidFill>
            </a:endParaRPr>
          </a:p>
          <a:p>
            <a:r>
              <a:rPr lang="ka-GE" sz="2400" dirty="0"/>
              <a:t> </a:t>
            </a:r>
            <a:endParaRPr lang="en-US" sz="2400" dirty="0"/>
          </a:p>
          <a:p>
            <a:pPr lvl="0"/>
            <a:endParaRPr lang="ka-G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ka-GE" sz="2000" dirty="0"/>
          </a:p>
          <a:p>
            <a:pPr lvl="0"/>
            <a:endParaRPr lang="ka-GE" sz="2000" dirty="0"/>
          </a:p>
        </p:txBody>
      </p:sp>
      <p:sp>
        <p:nvSpPr>
          <p:cNvPr id="5" name="Oval 4"/>
          <p:cNvSpPr/>
          <p:nvPr/>
        </p:nvSpPr>
        <p:spPr>
          <a:xfrm>
            <a:off x="3704842" y="2768524"/>
            <a:ext cx="533400" cy="539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090" y="3424731"/>
            <a:ext cx="1388669" cy="473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Политика </a:t>
            </a:r>
            <a:r>
              <a:rPr lang="ru-RU" sz="1000" dirty="0">
                <a:solidFill>
                  <a:schemeClr val="tx1"/>
                </a:solidFill>
              </a:rPr>
              <a:t>или цели и планы системы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0981" y="3250531"/>
            <a:ext cx="1388669" cy="54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Цели </a:t>
            </a:r>
            <a:r>
              <a:rPr lang="ru-RU" sz="1000" dirty="0">
                <a:solidFill>
                  <a:srgbClr val="0070C0"/>
                </a:solidFill>
              </a:rPr>
              <a:t>внутреннего контроля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1905000" y="2667767"/>
            <a:ext cx="1676400" cy="69128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14087" y="3339990"/>
            <a:ext cx="1163120" cy="391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Операционные процессы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Lightning Bolt 10"/>
          <p:cNvSpPr/>
          <p:nvPr/>
        </p:nvSpPr>
        <p:spPr>
          <a:xfrm rot="20110641">
            <a:off x="1958643" y="2327716"/>
            <a:ext cx="391054" cy="762000"/>
          </a:xfrm>
          <a:prstGeom prst="lightningBolt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4212" y="2209800"/>
            <a:ext cx="1570629" cy="582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Sylfaen" panose="010A0502050306030303" pitchFamily="18" charset="0"/>
              </a:rPr>
              <a:t>Определенные и оцененные риски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4512869" y="2652979"/>
            <a:ext cx="1278331" cy="69128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39712" y="3359047"/>
            <a:ext cx="1287478" cy="471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Процедуры контроля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Flowchart: Multidocument 14"/>
          <p:cNvSpPr/>
          <p:nvPr/>
        </p:nvSpPr>
        <p:spPr>
          <a:xfrm>
            <a:off x="5784694" y="2638489"/>
            <a:ext cx="1297434" cy="897487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Оперативные отчёты и информация/показатели производительности системы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7082128" y="2768524"/>
            <a:ext cx="995072" cy="41442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4" y="1444060"/>
            <a:ext cx="514076" cy="102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49" y="1753910"/>
            <a:ext cx="601776" cy="5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97847" y="4831735"/>
            <a:ext cx="1332091" cy="443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Системные менеджеры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3862" y="1000880"/>
            <a:ext cx="881175" cy="443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Системные спонсоры и владельцы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18" y="4041792"/>
            <a:ext cx="597751" cy="7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747456" y="1371600"/>
            <a:ext cx="982066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Поставщики достоверности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1676400" y="1958601"/>
            <a:ext cx="6071056" cy="251199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ultidocument 20"/>
          <p:cNvSpPr/>
          <p:nvPr/>
        </p:nvSpPr>
        <p:spPr>
          <a:xfrm>
            <a:off x="4800599" y="2079190"/>
            <a:ext cx="990601" cy="578157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Отчёт о достоверности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0800000">
            <a:off x="5599111" y="3424730"/>
            <a:ext cx="2761751" cy="1224998"/>
          </a:xfrm>
          <a:prstGeom prst="bentArrow">
            <a:avLst>
              <a:gd name="adj1" fmla="val 12426"/>
              <a:gd name="adj2" fmla="val 13080"/>
              <a:gd name="adj3" fmla="val 12491"/>
              <a:gd name="adj4" fmla="val 104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lowchart: Multidocument 40"/>
          <p:cNvSpPr/>
          <p:nvPr/>
        </p:nvSpPr>
        <p:spPr>
          <a:xfrm>
            <a:off x="6857999" y="4147907"/>
            <a:ext cx="949043" cy="570538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Отчёт о достоверности</a:t>
            </a:r>
          </a:p>
        </p:txBody>
      </p:sp>
      <p:sp>
        <p:nvSpPr>
          <p:cNvPr id="6" name="Up Arrow 5"/>
          <p:cNvSpPr/>
          <p:nvPr/>
        </p:nvSpPr>
        <p:spPr>
          <a:xfrm rot="13155280">
            <a:off x="5759249" y="3595091"/>
            <a:ext cx="289686" cy="724863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Or 9"/>
          <p:cNvSpPr/>
          <p:nvPr/>
        </p:nvSpPr>
        <p:spPr>
          <a:xfrm>
            <a:off x="873862" y="2760632"/>
            <a:ext cx="497126" cy="515968"/>
          </a:xfrm>
          <a:prstGeom prst="flowChartOr">
            <a:avLst/>
          </a:prstGeom>
          <a:solidFill>
            <a:srgbClr val="0070C0"/>
          </a:solidFill>
          <a:ln w="9525"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07043" y="2981991"/>
            <a:ext cx="959815" cy="53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Мониоринг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flipH="1" flipV="1">
            <a:off x="8096450" y="2768524"/>
            <a:ext cx="381000" cy="369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12192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Некоторые атрибуты концепции внутреннего контроля создают препятствия в организациях государственного сектора Грузии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ka-GE" sz="2400" dirty="0"/>
              <a:t> 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Sylfaen" panose="010A0502050306030303" pitchFamily="18" charset="0"/>
              </a:rPr>
              <a:t>Предназначен для обслуживания в основном широких социальных и общественных интересов не интересов отдельных основных групп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  <a:endParaRPr lang="ka-GE" sz="200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Sylfaen" panose="010A0502050306030303" pitchFamily="18" charset="0"/>
              </a:rPr>
              <a:t>Является </a:t>
            </a:r>
            <a:r>
              <a:rPr lang="ru-RU" sz="2000" dirty="0">
                <a:latin typeface="Sylfaen" panose="010A0502050306030303" pitchFamily="18" charset="0"/>
              </a:rPr>
              <a:t>относительно новой и двусмысленной концепцией, чем другие задачи управления и управления (например, контроль, стратегическое планирование, управленческий учет, инспекция, прогнозирование, бюджетирование, качество, бухгалтерский учет, аудит)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Sylfaen" panose="010A0502050306030303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Sylfaen" panose="010A0502050306030303" pitchFamily="18" charset="0"/>
              </a:rPr>
              <a:t>Требуется четкое определение и сильное владение и чемпионы для создания, поддержания и сохранения в качестве влиятельного механизма</a:t>
            </a:r>
            <a:r>
              <a:rPr lang="en-US" sz="2000" dirty="0" smtClean="0">
                <a:latin typeface="Sylfaen" panose="010A0502050306030303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963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</TotalTime>
  <Words>1009</Words>
  <Application>Microsoft Office PowerPoint</Application>
  <PresentationFormat>On-screen Show (4:3)</PresentationFormat>
  <Paragraphs>265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AAAcademiury</vt:lpstr>
      <vt:lpstr>Arial</vt:lpstr>
      <vt:lpstr>Calibri</vt:lpstr>
      <vt:lpstr>Impact</vt:lpstr>
      <vt:lpstr>Sylfaen</vt:lpstr>
      <vt:lpstr>Times New Roman</vt:lpstr>
      <vt:lpstr>NewsPrint</vt:lpstr>
      <vt:lpstr>PowerPoint Presentation</vt:lpstr>
      <vt:lpstr>Основные темы обсуждения</vt:lpstr>
      <vt:lpstr>Внуренний контроль – множественные значения</vt:lpstr>
      <vt:lpstr>Система внутреннего контроля – система или процес</vt:lpstr>
      <vt:lpstr>Внутренний контроль – деятельность или мера</vt:lpstr>
      <vt:lpstr>Как ICS может быть не встроена в обычный бюджетный цикл общественной организации</vt:lpstr>
      <vt:lpstr>Внутренний контроль– Состояние или результат </vt:lpstr>
      <vt:lpstr>PowerPoint Presentation</vt:lpstr>
      <vt:lpstr>PowerPoint Presentation</vt:lpstr>
      <vt:lpstr>PowerPoint Presentation</vt:lpstr>
      <vt:lpstr>Внутренний контроль, интегрированный в управленческую отчетность</vt:lpstr>
      <vt:lpstr>PowerPoint Presentation</vt:lpstr>
      <vt:lpstr>Почему руководителям высшего звена сложно справляться с внутренним контролем внутри организации</vt:lpstr>
      <vt:lpstr>PowerPoint Presentation</vt:lpstr>
      <vt:lpstr>Что могут делать внутренние аудиторы (и добавлять ценности), когда нет четко сформулированных бизнес-целей, приоритетов и стратегий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 shoshiashvili</dc:creator>
  <cp:lastModifiedBy>Windows User</cp:lastModifiedBy>
  <cp:revision>292</cp:revision>
  <cp:lastPrinted>2016-12-14T05:03:05Z</cp:lastPrinted>
  <dcterms:created xsi:type="dcterms:W3CDTF">2006-08-16T00:00:00Z</dcterms:created>
  <dcterms:modified xsi:type="dcterms:W3CDTF">2018-11-01T04:37:07Z</dcterms:modified>
</cp:coreProperties>
</file>