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26" r:id="rId2"/>
    <p:sldId id="327" r:id="rId3"/>
    <p:sldId id="328" r:id="rId4"/>
    <p:sldId id="329" r:id="rId5"/>
    <p:sldId id="343" r:id="rId6"/>
    <p:sldId id="331" r:id="rId7"/>
    <p:sldId id="330" r:id="rId8"/>
    <p:sldId id="333" r:id="rId9"/>
    <p:sldId id="344" r:id="rId10"/>
    <p:sldId id="345" r:id="rId11"/>
  </p:sldIdLst>
  <p:sldSz cx="9906000" cy="6858000" type="A4"/>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hitman Alexandr" initials="GA" lastIdx="1" clrIdx="0">
    <p:extLst>
      <p:ext uri="{19B8F6BF-5375-455C-9EA6-DF929625EA0E}">
        <p15:presenceInfo xmlns="" xmlns:p15="http://schemas.microsoft.com/office/powerpoint/2012/main" userId="S-1-5-21-3109358853-186838575-99738251-39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5" autoAdjust="0"/>
    <p:restoredTop sz="93000" autoAdjust="0"/>
  </p:normalViewPr>
  <p:slideViewPr>
    <p:cSldViewPr snapToGrid="0">
      <p:cViewPr>
        <p:scale>
          <a:sx n="100" d="100"/>
          <a:sy n="100" d="100"/>
        </p:scale>
        <p:origin x="-72" y="2274"/>
      </p:cViewPr>
      <p:guideLst>
        <p:guide orient="horz" pos="2160"/>
        <p:guide pos="3120"/>
      </p:guideLst>
    </p:cSldViewPr>
  </p:slideViewPr>
  <p:outlineViewPr>
    <p:cViewPr>
      <p:scale>
        <a:sx n="33" d="100"/>
        <a:sy n="33" d="100"/>
      </p:scale>
      <p:origin x="0" y="3672"/>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987397-4408-4741-8C3F-1D7CB7325C06}" type="datetimeFigureOut">
              <a:rPr lang="ro-RO" smtClean="0"/>
              <a:pPr/>
              <a:t>04.06.2019</a:t>
            </a:fld>
            <a:endParaRPr lang="ro-RO"/>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084601-7B19-4A20-9568-D5028DD29136}" type="slidenum">
              <a:rPr lang="ro-RO" smtClean="0"/>
              <a:pPr/>
              <a:t>‹#›</a:t>
            </a:fld>
            <a:endParaRPr lang="ro-RO"/>
          </a:p>
        </p:txBody>
      </p:sp>
    </p:spTree>
    <p:extLst>
      <p:ext uri="{BB962C8B-B14F-4D97-AF65-F5344CB8AC3E}">
        <p14:creationId xmlns="" xmlns:p14="http://schemas.microsoft.com/office/powerpoint/2010/main" val="1629804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84601-7B19-4A20-9568-D5028DD2913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629082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084601-7B19-4A20-9568-D5028DD29136}" type="slidenum">
              <a:rPr lang="ro-RO" smtClean="0"/>
              <a:pPr/>
              <a:t>2</a:t>
            </a:fld>
            <a:endParaRPr lang="ro-RO"/>
          </a:p>
        </p:txBody>
      </p:sp>
    </p:spTree>
    <p:extLst>
      <p:ext uri="{BB962C8B-B14F-4D97-AF65-F5344CB8AC3E}">
        <p14:creationId xmlns="" xmlns:p14="http://schemas.microsoft.com/office/powerpoint/2010/main" val="84981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84601-7B19-4A20-9568-D5028DD2913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999162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84601-7B19-4A20-9568-D5028DD2913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345220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84601-7B19-4A20-9568-D5028DD2913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4198911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84601-7B19-4A20-9568-D5028DD2913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797562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84601-7B19-4A20-9568-D5028DD2913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252698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C1821D-25A3-467B-8030-DB417CEA9F3B}" type="datetimeFigureOut">
              <a:rPr lang="ro-RO" smtClean="0"/>
              <a:pPr/>
              <a:t>04.06.2019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885FD57-333E-45F0-A5D6-B9B85613BFED}" type="slidenum">
              <a:rPr lang="ro-RO" smtClean="0"/>
              <a:pPr/>
              <a:t>‹#›</a:t>
            </a:fld>
            <a:endParaRPr lang="ro-RO"/>
          </a:p>
        </p:txBody>
      </p:sp>
    </p:spTree>
    <p:extLst>
      <p:ext uri="{BB962C8B-B14F-4D97-AF65-F5344CB8AC3E}">
        <p14:creationId xmlns="" xmlns:p14="http://schemas.microsoft.com/office/powerpoint/2010/main" val="804536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C1821D-25A3-467B-8030-DB417CEA9F3B}" type="datetimeFigureOut">
              <a:rPr lang="ro-RO" smtClean="0"/>
              <a:pPr/>
              <a:t>04.06.2019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885FD57-333E-45F0-A5D6-B9B85613BFED}" type="slidenum">
              <a:rPr lang="ro-RO" smtClean="0"/>
              <a:pPr/>
              <a:t>‹#›</a:t>
            </a:fld>
            <a:endParaRPr lang="ro-RO"/>
          </a:p>
        </p:txBody>
      </p:sp>
    </p:spTree>
    <p:extLst>
      <p:ext uri="{BB962C8B-B14F-4D97-AF65-F5344CB8AC3E}">
        <p14:creationId xmlns="" xmlns:p14="http://schemas.microsoft.com/office/powerpoint/2010/main" val="1063063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C1821D-25A3-467B-8030-DB417CEA9F3B}" type="datetimeFigureOut">
              <a:rPr lang="ro-RO" smtClean="0"/>
              <a:pPr/>
              <a:t>04.06.2019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885FD57-333E-45F0-A5D6-B9B85613BFED}" type="slidenum">
              <a:rPr lang="ro-RO" smtClean="0"/>
              <a:pPr/>
              <a:t>‹#›</a:t>
            </a:fld>
            <a:endParaRPr lang="ro-RO"/>
          </a:p>
        </p:txBody>
      </p:sp>
    </p:spTree>
    <p:extLst>
      <p:ext uri="{BB962C8B-B14F-4D97-AF65-F5344CB8AC3E}">
        <p14:creationId xmlns="" xmlns:p14="http://schemas.microsoft.com/office/powerpoint/2010/main" val="273293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C1821D-25A3-467B-8030-DB417CEA9F3B}" type="datetimeFigureOut">
              <a:rPr lang="ro-RO" smtClean="0"/>
              <a:pPr/>
              <a:t>04.06.2019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885FD57-333E-45F0-A5D6-B9B85613BFED}" type="slidenum">
              <a:rPr lang="ro-RO" smtClean="0"/>
              <a:pPr/>
              <a:t>‹#›</a:t>
            </a:fld>
            <a:endParaRPr lang="ro-RO"/>
          </a:p>
        </p:txBody>
      </p:sp>
    </p:spTree>
    <p:extLst>
      <p:ext uri="{BB962C8B-B14F-4D97-AF65-F5344CB8AC3E}">
        <p14:creationId xmlns="" xmlns:p14="http://schemas.microsoft.com/office/powerpoint/2010/main" val="3547335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C1821D-25A3-467B-8030-DB417CEA9F3B}" type="datetimeFigureOut">
              <a:rPr lang="ro-RO" smtClean="0"/>
              <a:pPr/>
              <a:t>04.06.2019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885FD57-333E-45F0-A5D6-B9B85613BFED}" type="slidenum">
              <a:rPr lang="ro-RO" smtClean="0"/>
              <a:pPr/>
              <a:t>‹#›</a:t>
            </a:fld>
            <a:endParaRPr lang="ro-RO"/>
          </a:p>
        </p:txBody>
      </p:sp>
    </p:spTree>
    <p:extLst>
      <p:ext uri="{BB962C8B-B14F-4D97-AF65-F5344CB8AC3E}">
        <p14:creationId xmlns="" xmlns:p14="http://schemas.microsoft.com/office/powerpoint/2010/main" val="1276481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C1821D-25A3-467B-8030-DB417CEA9F3B}" type="datetimeFigureOut">
              <a:rPr lang="ro-RO" smtClean="0"/>
              <a:pPr/>
              <a:t>04.06.2019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5885FD57-333E-45F0-A5D6-B9B85613BFED}" type="slidenum">
              <a:rPr lang="ro-RO" smtClean="0"/>
              <a:pPr/>
              <a:t>‹#›</a:t>
            </a:fld>
            <a:endParaRPr lang="ro-RO"/>
          </a:p>
        </p:txBody>
      </p:sp>
    </p:spTree>
    <p:extLst>
      <p:ext uri="{BB962C8B-B14F-4D97-AF65-F5344CB8AC3E}">
        <p14:creationId xmlns="" xmlns:p14="http://schemas.microsoft.com/office/powerpoint/2010/main" val="120014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C1821D-25A3-467B-8030-DB417CEA9F3B}" type="datetimeFigureOut">
              <a:rPr lang="ro-RO" smtClean="0"/>
              <a:pPr/>
              <a:t>04.06.2019</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5885FD57-333E-45F0-A5D6-B9B85613BFED}" type="slidenum">
              <a:rPr lang="ro-RO" smtClean="0"/>
              <a:pPr/>
              <a:t>‹#›</a:t>
            </a:fld>
            <a:endParaRPr lang="ro-RO"/>
          </a:p>
        </p:txBody>
      </p:sp>
    </p:spTree>
    <p:extLst>
      <p:ext uri="{BB962C8B-B14F-4D97-AF65-F5344CB8AC3E}">
        <p14:creationId xmlns="" xmlns:p14="http://schemas.microsoft.com/office/powerpoint/2010/main" val="3876618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C1821D-25A3-467B-8030-DB417CEA9F3B}" type="datetimeFigureOut">
              <a:rPr lang="ro-RO" smtClean="0"/>
              <a:pPr/>
              <a:t>04.06.2019</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5885FD57-333E-45F0-A5D6-B9B85613BFED}" type="slidenum">
              <a:rPr lang="ro-RO" smtClean="0"/>
              <a:pPr/>
              <a:t>‹#›</a:t>
            </a:fld>
            <a:endParaRPr lang="ro-RO"/>
          </a:p>
        </p:txBody>
      </p:sp>
    </p:spTree>
    <p:extLst>
      <p:ext uri="{BB962C8B-B14F-4D97-AF65-F5344CB8AC3E}">
        <p14:creationId xmlns="" xmlns:p14="http://schemas.microsoft.com/office/powerpoint/2010/main" val="4182162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1821D-25A3-467B-8030-DB417CEA9F3B}" type="datetimeFigureOut">
              <a:rPr lang="ro-RO" smtClean="0"/>
              <a:pPr/>
              <a:t>04.06.2019</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5885FD57-333E-45F0-A5D6-B9B85613BFED}" type="slidenum">
              <a:rPr lang="ro-RO" smtClean="0"/>
              <a:pPr/>
              <a:t>‹#›</a:t>
            </a:fld>
            <a:endParaRPr lang="ro-RO"/>
          </a:p>
        </p:txBody>
      </p:sp>
    </p:spTree>
    <p:extLst>
      <p:ext uri="{BB962C8B-B14F-4D97-AF65-F5344CB8AC3E}">
        <p14:creationId xmlns="" xmlns:p14="http://schemas.microsoft.com/office/powerpoint/2010/main" val="844811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C1821D-25A3-467B-8030-DB417CEA9F3B}" type="datetimeFigureOut">
              <a:rPr lang="ro-RO" smtClean="0"/>
              <a:pPr/>
              <a:t>04.06.2019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5885FD57-333E-45F0-A5D6-B9B85613BFED}" type="slidenum">
              <a:rPr lang="ro-RO" smtClean="0"/>
              <a:pPr/>
              <a:t>‹#›</a:t>
            </a:fld>
            <a:endParaRPr lang="ro-RO"/>
          </a:p>
        </p:txBody>
      </p:sp>
    </p:spTree>
    <p:extLst>
      <p:ext uri="{BB962C8B-B14F-4D97-AF65-F5344CB8AC3E}">
        <p14:creationId xmlns="" xmlns:p14="http://schemas.microsoft.com/office/powerpoint/2010/main" val="178438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C1821D-25A3-467B-8030-DB417CEA9F3B}" type="datetimeFigureOut">
              <a:rPr lang="ro-RO" smtClean="0"/>
              <a:pPr/>
              <a:t>04.06.2019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5885FD57-333E-45F0-A5D6-B9B85613BFED}" type="slidenum">
              <a:rPr lang="ro-RO" smtClean="0"/>
              <a:pPr/>
              <a:t>‹#›</a:t>
            </a:fld>
            <a:endParaRPr lang="ro-RO"/>
          </a:p>
        </p:txBody>
      </p:sp>
    </p:spTree>
    <p:extLst>
      <p:ext uri="{BB962C8B-B14F-4D97-AF65-F5344CB8AC3E}">
        <p14:creationId xmlns="" xmlns:p14="http://schemas.microsoft.com/office/powerpoint/2010/main" val="3707448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1821D-25A3-467B-8030-DB417CEA9F3B}" type="datetimeFigureOut">
              <a:rPr lang="ro-RO" smtClean="0"/>
              <a:pPr/>
              <a:t>04.06.2019</a:t>
            </a:fld>
            <a:endParaRPr lang="ro-RO"/>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5FD57-333E-45F0-A5D6-B9B85613BFED}" type="slidenum">
              <a:rPr lang="ro-RO" smtClean="0"/>
              <a:pPr/>
              <a:t>‹#›</a:t>
            </a:fld>
            <a:endParaRPr lang="ro-RO"/>
          </a:p>
        </p:txBody>
      </p:sp>
    </p:spTree>
    <p:extLst>
      <p:ext uri="{BB962C8B-B14F-4D97-AF65-F5344CB8AC3E}">
        <p14:creationId xmlns="" xmlns:p14="http://schemas.microsoft.com/office/powerpoint/2010/main" val="1486606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elena.saharnean@ctif.gov.md"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jpe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1.png"/><Relationship Id="rId4" Type="http://schemas.openxmlformats.org/officeDocument/2006/relationships/image" Target="../media/image13.png"/><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3C0CABA8-E9A5-4E88-BACB-979A91076A2C}"/>
              </a:ext>
            </a:extLst>
          </p:cNvPr>
          <p:cNvSpPr>
            <a:spLocks noGrp="1"/>
          </p:cNvSpPr>
          <p:nvPr>
            <p:ph type="ctrTitle"/>
          </p:nvPr>
        </p:nvSpPr>
        <p:spPr>
          <a:xfrm>
            <a:off x="735982" y="3858322"/>
            <a:ext cx="8720252" cy="2341756"/>
          </a:xfrm>
        </p:spPr>
        <p:txBody>
          <a:bodyPr anchor="ctr">
            <a:noAutofit/>
          </a:bodyPr>
          <a:lstStyle/>
          <a:p>
            <a:r>
              <a:rPr lang="en-US" sz="2400" b="1" dirty="0" smtClean="0">
                <a:solidFill>
                  <a:schemeClr val="accent1"/>
                </a:solidFill>
                <a:latin typeface="Arial" pitchFamily="34" charset="0"/>
                <a:cs typeface="Arial" pitchFamily="34" charset="0"/>
              </a:rPr>
              <a:t>Technology</a:t>
            </a:r>
            <a:r>
              <a:rPr lang="ru-RU" sz="2400" b="1" dirty="0" smtClean="0">
                <a:solidFill>
                  <a:schemeClr val="accent1"/>
                </a:solidFill>
                <a:latin typeface="Arial" pitchFamily="34" charset="0"/>
                <a:cs typeface="Arial" pitchFamily="34" charset="0"/>
              </a:rPr>
              <a:t>, </a:t>
            </a:r>
            <a:r>
              <a:rPr lang="en-US" sz="2400" b="1" dirty="0" smtClean="0">
                <a:solidFill>
                  <a:schemeClr val="accent1"/>
                </a:solidFill>
                <a:latin typeface="Arial" pitchFamily="34" charset="0"/>
                <a:cs typeface="Arial" pitchFamily="34" charset="0"/>
              </a:rPr>
              <a:t>Safety</a:t>
            </a:r>
            <a:r>
              <a:rPr lang="ru-RU" sz="2400" b="1" dirty="0" smtClean="0">
                <a:solidFill>
                  <a:schemeClr val="accent1"/>
                </a:solidFill>
                <a:latin typeface="Arial" pitchFamily="34" charset="0"/>
                <a:cs typeface="Arial" pitchFamily="34" charset="0"/>
              </a:rPr>
              <a:t>, </a:t>
            </a:r>
            <a:r>
              <a:rPr lang="en-US" sz="2400" b="1" dirty="0" smtClean="0">
                <a:solidFill>
                  <a:schemeClr val="accent1"/>
                </a:solidFill>
                <a:latin typeface="Arial" pitchFamily="34" charset="0"/>
                <a:cs typeface="Arial" pitchFamily="34" charset="0"/>
              </a:rPr>
              <a:t>Performance</a:t>
            </a:r>
            <a:r>
              <a:rPr lang="en-US" sz="3200" dirty="0" smtClean="0">
                <a:latin typeface="Arial" pitchFamily="34" charset="0"/>
                <a:cs typeface="Arial" pitchFamily="34" charset="0"/>
              </a:rPr>
              <a:t/>
            </a:r>
            <a:br>
              <a:rPr lang="en-US" sz="3200" dirty="0" smtClean="0">
                <a:latin typeface="Arial" pitchFamily="34" charset="0"/>
                <a:cs typeface="Arial" pitchFamily="34" charset="0"/>
              </a:rPr>
            </a:br>
            <a:r>
              <a:rPr lang="ru-RU" sz="3200" dirty="0" smtClean="0">
                <a:latin typeface="Arial" pitchFamily="34" charset="0"/>
                <a:cs typeface="Arial" pitchFamily="34" charset="0"/>
              </a:rPr>
              <a:t/>
            </a:r>
            <a:br>
              <a:rPr lang="ru-RU" sz="3200" dirty="0" smtClean="0">
                <a:latin typeface="Arial" pitchFamily="34" charset="0"/>
                <a:cs typeface="Arial" pitchFamily="34" charset="0"/>
              </a:rPr>
            </a:br>
            <a:r>
              <a:rPr lang="ru-RU" sz="3200" dirty="0" smtClean="0">
                <a:latin typeface="Arial" pitchFamily="34" charset="0"/>
                <a:cs typeface="Arial" pitchFamily="34" charset="0"/>
              </a:rPr>
              <a:t/>
            </a:r>
            <a:br>
              <a:rPr lang="ru-RU" sz="3200" dirty="0" smtClean="0">
                <a:latin typeface="Arial" pitchFamily="34" charset="0"/>
                <a:cs typeface="Arial" pitchFamily="34" charset="0"/>
              </a:rPr>
            </a:br>
            <a:r>
              <a:rPr lang="en-US" sz="3200" dirty="0" smtClean="0">
                <a:latin typeface="Arial" pitchFamily="34" charset="0"/>
                <a:cs typeface="Arial" pitchFamily="34" charset="0"/>
              </a:rPr>
              <a:t/>
            </a:r>
            <a:br>
              <a:rPr lang="en-US" sz="3200" dirty="0" smtClean="0">
                <a:latin typeface="Arial" pitchFamily="34" charset="0"/>
                <a:cs typeface="Arial" pitchFamily="34" charset="0"/>
              </a:rPr>
            </a:br>
            <a:r>
              <a:rPr lang="en-US" sz="1800" dirty="0" smtClean="0">
                <a:latin typeface="Arial" pitchFamily="34" charset="0"/>
                <a:cs typeface="Arial" pitchFamily="34" charset="0"/>
              </a:rPr>
              <a:t>4</a:t>
            </a:r>
            <a:r>
              <a:rPr lang="en-US" sz="1800" baseline="30000" dirty="0" smtClean="0">
                <a:latin typeface="Arial" pitchFamily="34" charset="0"/>
                <a:cs typeface="Arial" pitchFamily="34" charset="0"/>
              </a:rPr>
              <a:t>th</a:t>
            </a:r>
            <a:r>
              <a:rPr lang="en-US" sz="1800" dirty="0" smtClean="0">
                <a:latin typeface="Arial" pitchFamily="34" charset="0"/>
                <a:cs typeface="Arial" pitchFamily="34" charset="0"/>
              </a:rPr>
              <a:t> of June</a:t>
            </a:r>
            <a:r>
              <a:rPr lang="ru-RU" sz="1800" dirty="0" smtClean="0">
                <a:latin typeface="Arial" pitchFamily="34" charset="0"/>
                <a:cs typeface="Arial" pitchFamily="34" charset="0"/>
              </a:rPr>
              <a:t>, 2019</a:t>
            </a:r>
            <a:endParaRPr lang="en-US" altLang="en-US" sz="1800" b="1" dirty="0">
              <a:solidFill>
                <a:schemeClr val="bg1"/>
              </a:solidFill>
              <a:latin typeface="Arial" pitchFamily="34" charset="0"/>
              <a:cs typeface="Arial" pitchFamily="34" charset="0"/>
            </a:endParaRPr>
          </a:p>
        </p:txBody>
      </p:sp>
      <p:sp>
        <p:nvSpPr>
          <p:cNvPr id="11" name="Title 1">
            <a:extLst>
              <a:ext uri="{FF2B5EF4-FFF2-40B4-BE49-F238E27FC236}">
                <a16:creationId xmlns="" xmlns:a16="http://schemas.microsoft.com/office/drawing/2014/main" id="{3C0CABA8-E9A5-4E88-BACB-979A91076A2C}"/>
              </a:ext>
            </a:extLst>
          </p:cNvPr>
          <p:cNvSpPr txBox="1">
            <a:spLocks/>
          </p:cNvSpPr>
          <p:nvPr/>
        </p:nvSpPr>
        <p:spPr>
          <a:xfrm>
            <a:off x="430706" y="2549827"/>
            <a:ext cx="9203948" cy="124158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3200" b="1" dirty="0" smtClean="0">
                <a:solidFill>
                  <a:schemeClr val="bg2">
                    <a:lumMod val="75000"/>
                  </a:schemeClr>
                </a:solidFill>
                <a:latin typeface="Arial" pitchFamily="34" charset="0"/>
                <a:cs typeface="Arial" pitchFamily="34" charset="0"/>
              </a:rPr>
              <a:t>Public Institution</a:t>
            </a:r>
            <a:endParaRPr lang="en-US" sz="3200" b="1" dirty="0">
              <a:solidFill>
                <a:schemeClr val="bg2">
                  <a:lumMod val="75000"/>
                </a:schemeClr>
              </a:solidFill>
              <a:latin typeface="Arial" pitchFamily="34" charset="0"/>
              <a:cs typeface="Arial" pitchFamily="34" charset="0"/>
            </a:endParaRPr>
          </a:p>
          <a:p>
            <a:pPr lvl="0">
              <a:defRPr/>
            </a:pPr>
            <a:r>
              <a:rPr kumimoji="0" lang="ro-RO" sz="3200" b="1" i="0" u="none" strike="noStrike" kern="1200" cap="none" spc="0" normalizeH="0" baseline="0" noProof="0" dirty="0" smtClean="0">
                <a:ln>
                  <a:noFill/>
                </a:ln>
                <a:solidFill>
                  <a:schemeClr val="bg2">
                    <a:lumMod val="75000"/>
                  </a:schemeClr>
                </a:solidFill>
                <a:effectLst/>
                <a:uLnTx/>
                <a:uFillTx/>
                <a:latin typeface="Arial" pitchFamily="34" charset="0"/>
                <a:cs typeface="Arial" pitchFamily="34" charset="0"/>
              </a:rPr>
              <a:t>„</a:t>
            </a:r>
            <a:r>
              <a:rPr lang="en-US" sz="3200" b="1" dirty="0" smtClean="0">
                <a:solidFill>
                  <a:schemeClr val="bg2">
                    <a:lumMod val="75000"/>
                  </a:schemeClr>
                </a:solidFill>
                <a:latin typeface="Arial" pitchFamily="34" charset="0"/>
                <a:cs typeface="Arial" pitchFamily="34" charset="0"/>
              </a:rPr>
              <a:t>Center of Informational </a:t>
            </a:r>
            <a:r>
              <a:rPr lang="en-US" sz="3200" b="1" dirty="0">
                <a:solidFill>
                  <a:schemeClr val="bg2">
                    <a:lumMod val="75000"/>
                  </a:schemeClr>
                </a:solidFill>
                <a:latin typeface="Arial" pitchFamily="34" charset="0"/>
                <a:cs typeface="Arial" pitchFamily="34" charset="0"/>
              </a:rPr>
              <a:t>Technology in Finance</a:t>
            </a:r>
            <a:r>
              <a:rPr kumimoji="0" lang="ro-RO" sz="3200" b="1" i="0" u="none" strike="noStrike" kern="1200" cap="none" spc="0" normalizeH="0" baseline="0" noProof="0" dirty="0" smtClean="0">
                <a:ln>
                  <a:noFill/>
                </a:ln>
                <a:solidFill>
                  <a:schemeClr val="bg2">
                    <a:lumMod val="75000"/>
                  </a:schemeClr>
                </a:solidFill>
                <a:effectLst/>
                <a:uLnTx/>
                <a:uFillTx/>
                <a:latin typeface="Arial" pitchFamily="34" charset="0"/>
                <a:cs typeface="Arial" pitchFamily="34" charset="0"/>
              </a:rPr>
              <a:t>”</a:t>
            </a:r>
            <a:r>
              <a:rPr kumimoji="0" lang="ro-RO" sz="4000" b="1" i="0" u="none" strike="noStrike" kern="1200" cap="none" spc="0" normalizeH="0" baseline="0" noProof="0" dirty="0" smtClean="0">
                <a:ln>
                  <a:noFill/>
                </a:ln>
                <a:solidFill>
                  <a:schemeClr val="bg2">
                    <a:lumMod val="75000"/>
                  </a:schemeClr>
                </a:solidFill>
                <a:effectLst/>
                <a:uLnTx/>
                <a:uFillTx/>
                <a:latin typeface="Arial" pitchFamily="34" charset="0"/>
                <a:cs typeface="Arial" pitchFamily="34" charset="0"/>
              </a:rPr>
              <a:t> </a:t>
            </a:r>
            <a:endParaRPr kumimoji="0" lang="en-US" altLang="en-US" sz="4000" b="1" i="0" u="none" strike="noStrike" kern="1200" cap="none" spc="0" normalizeH="0" baseline="0" noProof="0" dirty="0">
              <a:ln>
                <a:noFill/>
              </a:ln>
              <a:solidFill>
                <a:schemeClr val="bg2">
                  <a:lumMod val="75000"/>
                </a:schemeClr>
              </a:solidFill>
              <a:effectLst/>
              <a:uLnTx/>
              <a:uFillTx/>
              <a:latin typeface="Arial" pitchFamily="34" charset="0"/>
              <a:cs typeface="Arial" pitchFamily="34" charset="0"/>
            </a:endParaRPr>
          </a:p>
        </p:txBody>
      </p:sp>
      <p:pic>
        <p:nvPicPr>
          <p:cNvPr id="8" name="Content Placeholder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73835" y="460729"/>
            <a:ext cx="2236263" cy="2033933"/>
          </a:xfrm>
          <a:prstGeom prst="rect">
            <a:avLst/>
          </a:prstGeom>
        </p:spPr>
      </p:pic>
    </p:spTree>
    <p:extLst>
      <p:ext uri="{BB962C8B-B14F-4D97-AF65-F5344CB8AC3E}">
        <p14:creationId xmlns="" xmlns:p14="http://schemas.microsoft.com/office/powerpoint/2010/main" val="1608773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ctr">
              <a:buNone/>
            </a:pPr>
            <a:endParaRPr lang="en-US" sz="4400" b="1" dirty="0" smtClean="0">
              <a:latin typeface="Arial" pitchFamily="34" charset="0"/>
              <a:cs typeface="Arial" pitchFamily="34" charset="0"/>
            </a:endParaRPr>
          </a:p>
          <a:p>
            <a:pPr algn="ctr">
              <a:buNone/>
            </a:pPr>
            <a:r>
              <a:rPr lang="en-US" sz="4400" b="1" dirty="0" smtClean="0">
                <a:solidFill>
                  <a:schemeClr val="accent1"/>
                </a:solidFill>
                <a:latin typeface="Arial" pitchFamily="34" charset="0"/>
                <a:cs typeface="Arial" pitchFamily="34" charset="0"/>
              </a:rPr>
              <a:t>THANK YOU FOR YOUR ATTENTION!</a:t>
            </a:r>
            <a:endParaRPr lang="ru-RU" sz="4400" b="1" dirty="0" smtClean="0">
              <a:solidFill>
                <a:schemeClr val="accent1"/>
              </a:solidFill>
              <a:latin typeface="Arial" pitchFamily="34" charset="0"/>
              <a:cs typeface="Arial" pitchFamily="34" charset="0"/>
            </a:endParaRPr>
          </a:p>
          <a:p>
            <a:pPr algn="ctr">
              <a:buNone/>
            </a:pPr>
            <a:endParaRPr lang="ru-RU" sz="4400" b="1" dirty="0" smtClean="0">
              <a:latin typeface="Arial" pitchFamily="34" charset="0"/>
              <a:cs typeface="Arial" pitchFamily="34" charset="0"/>
            </a:endParaRPr>
          </a:p>
          <a:p>
            <a:pPr algn="ctr">
              <a:buNone/>
            </a:pPr>
            <a:r>
              <a:rPr lang="en-US" sz="2000" b="1" dirty="0" smtClean="0">
                <a:latin typeface="Arial" pitchFamily="34" charset="0"/>
                <a:cs typeface="Arial" pitchFamily="34" charset="0"/>
                <a:hlinkClick r:id="rId2"/>
              </a:rPr>
              <a:t>elena.saharnean@ctif.gov.md</a:t>
            </a:r>
            <a:endParaRPr lang="ru-RU" sz="2000" b="1" dirty="0" smtClean="0">
              <a:latin typeface="Arial" pitchFamily="34" charset="0"/>
              <a:cs typeface="Arial" pitchFamily="34" charset="0"/>
            </a:endParaRPr>
          </a:p>
          <a:p>
            <a:pPr algn="ctr">
              <a:buNone/>
            </a:pPr>
            <a:endParaRPr lang="ru-RU" sz="4400" b="1" dirty="0">
              <a:latin typeface="Arial" pitchFamily="34" charset="0"/>
              <a:cs typeface="Arial" pitchFamily="34" charset="0"/>
            </a:endParaRPr>
          </a:p>
        </p:txBody>
      </p:sp>
      <p:pic>
        <p:nvPicPr>
          <p:cNvPr id="4" name="Picture 2" descr="ÐÐ°ÑÑÐ¸Ð½ÐºÐ¸ Ð¿Ð¾ Ð·Ð°Ð¿ÑÐ¾ÑÑ stema de sta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834175" y="103846"/>
            <a:ext cx="728925" cy="726706"/>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Content Placeholder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5245" y="60799"/>
            <a:ext cx="893655" cy="812800"/>
          </a:xfrm>
          <a:prstGeom prst="rect">
            <a:avLst/>
          </a:prstGeom>
        </p:spPr>
      </p:pic>
      <p:sp>
        <p:nvSpPr>
          <p:cNvPr id="6" name="Rectangle 24"/>
          <p:cNvSpPr/>
          <p:nvPr/>
        </p:nvSpPr>
        <p:spPr>
          <a:xfrm>
            <a:off x="952183" y="231535"/>
            <a:ext cx="7944167" cy="471328"/>
          </a:xfrm>
          <a:prstGeom prst="rect">
            <a:avLst/>
          </a:prstGeom>
        </p:spPr>
        <p:txBody>
          <a:bodyPr wrap="square">
            <a:spAutoFit/>
          </a:bodyPr>
          <a:lstStyle/>
          <a:p>
            <a:pPr lvl="0" algn="ctr"/>
            <a:r>
              <a:rPr lang="en-US" sz="2400" dirty="0">
                <a:solidFill>
                  <a:prstClr val="black">
                    <a:tint val="75000"/>
                  </a:prstClr>
                </a:solidFill>
              </a:rPr>
              <a:t>P.I. </a:t>
            </a:r>
            <a:r>
              <a:rPr lang="it-IT" sz="2400" dirty="0">
                <a:solidFill>
                  <a:prstClr val="black">
                    <a:tint val="75000"/>
                  </a:prstClr>
                </a:solidFill>
              </a:rPr>
              <a:t>„</a:t>
            </a:r>
            <a:r>
              <a:rPr lang="en-US" sz="2400" dirty="0">
                <a:solidFill>
                  <a:prstClr val="black">
                    <a:tint val="75000"/>
                  </a:prstClr>
                </a:solidFill>
              </a:rPr>
              <a:t>Center of Informational Technology in Finance”</a:t>
            </a:r>
            <a:endParaRPr lang="it-IT" sz="2400" dirty="0">
              <a:solidFill>
                <a:prstClr val="black">
                  <a:tint val="75000"/>
                </a:prst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3C0CABA8-E9A5-4E88-BACB-979A91076A2C}"/>
              </a:ext>
            </a:extLst>
          </p:cNvPr>
          <p:cNvSpPr>
            <a:spLocks noGrp="1"/>
          </p:cNvSpPr>
          <p:nvPr>
            <p:ph type="ctrTitle"/>
          </p:nvPr>
        </p:nvSpPr>
        <p:spPr>
          <a:xfrm>
            <a:off x="415637" y="1128372"/>
            <a:ext cx="9196714" cy="588911"/>
          </a:xfrm>
        </p:spPr>
        <p:txBody>
          <a:bodyPr anchor="t">
            <a:noAutofit/>
          </a:bodyPr>
          <a:lstStyle/>
          <a:p>
            <a:pPr algn="l"/>
            <a:r>
              <a:rPr lang="en-US" sz="2800" b="1" dirty="0" smtClean="0">
                <a:solidFill>
                  <a:srgbClr val="0070C0"/>
                </a:solidFill>
                <a:latin typeface="Arial" panose="020B0604020202020204" pitchFamily="34" charset="0"/>
                <a:cs typeface="Arial" panose="020B0604020202020204" pitchFamily="34" charset="0"/>
              </a:rPr>
              <a:t>Content:</a:t>
            </a:r>
            <a:endParaRPr lang="ru-RU" sz="2800" b="1" dirty="0">
              <a:solidFill>
                <a:srgbClr val="0070C0"/>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 xmlns:a16="http://schemas.microsoft.com/office/drawing/2014/main" id="{83689180-BDB4-4B50-9B84-49B147E0FCFA}"/>
              </a:ext>
            </a:extLst>
          </p:cNvPr>
          <p:cNvSpPr txBox="1">
            <a:spLocks/>
          </p:cNvSpPr>
          <p:nvPr/>
        </p:nvSpPr>
        <p:spPr>
          <a:xfrm>
            <a:off x="1246913" y="2114448"/>
            <a:ext cx="4579598" cy="6595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endParaRPr>
          </a:p>
        </p:txBody>
      </p:sp>
      <p:sp>
        <p:nvSpPr>
          <p:cNvPr id="7" name="Овал 3"/>
          <p:cNvSpPr/>
          <p:nvPr/>
        </p:nvSpPr>
        <p:spPr>
          <a:xfrm>
            <a:off x="535717" y="2861671"/>
            <a:ext cx="457200" cy="457200"/>
          </a:xfrm>
          <a:prstGeom prst="ellipse">
            <a:avLst/>
          </a:prstGeom>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800" b="0"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Овал 5"/>
          <p:cNvSpPr/>
          <p:nvPr/>
        </p:nvSpPr>
        <p:spPr>
          <a:xfrm>
            <a:off x="535717" y="2099671"/>
            <a:ext cx="457200" cy="457200"/>
          </a:xfrm>
          <a:prstGeom prst="ellipse">
            <a:avLst/>
          </a:prstGeom>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800" b="0" i="0" u="none" strike="noStrike" kern="1200" cap="none" spc="0" normalizeH="0" baseline="0" noProof="0" dirty="0" smtClean="0">
                <a:ln>
                  <a:noFill/>
                </a:ln>
                <a:solidFill>
                  <a:prstClr val="white"/>
                </a:solidFill>
                <a:effectLst/>
                <a:uLnTx/>
                <a:uFillTx/>
                <a:latin typeface="Calibri" panose="020F0502020204030204"/>
                <a:ea typeface="+mn-ea"/>
                <a:cs typeface="+mn-cs"/>
              </a:rPr>
              <a:t>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Овал 7"/>
          <p:cNvSpPr/>
          <p:nvPr/>
        </p:nvSpPr>
        <p:spPr>
          <a:xfrm>
            <a:off x="535717" y="3547471"/>
            <a:ext cx="457200" cy="457200"/>
          </a:xfrm>
          <a:prstGeom prst="ellipse">
            <a:avLst/>
          </a:prstGeom>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8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Овал 9"/>
          <p:cNvSpPr/>
          <p:nvPr/>
        </p:nvSpPr>
        <p:spPr>
          <a:xfrm>
            <a:off x="535717" y="4233270"/>
            <a:ext cx="457200" cy="457200"/>
          </a:xfrm>
          <a:prstGeom prst="ellipse">
            <a:avLst/>
          </a:prstGeom>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8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Овал 10"/>
          <p:cNvSpPr/>
          <p:nvPr/>
        </p:nvSpPr>
        <p:spPr>
          <a:xfrm>
            <a:off x="535717" y="4919070"/>
            <a:ext cx="457200" cy="457200"/>
          </a:xfrm>
          <a:prstGeom prst="ellipse">
            <a:avLst/>
          </a:prstGeom>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800" b="0" i="0" u="none" strike="noStrike" kern="1200" cap="none" spc="0" normalizeH="0" baseline="0" noProof="0" dirty="0">
                <a:ln>
                  <a:noFill/>
                </a:ln>
                <a:solidFill>
                  <a:prstClr val="white"/>
                </a:solidFill>
                <a:effectLst/>
                <a:uLnTx/>
                <a:uFillTx/>
                <a:latin typeface="Calibri" panose="020F0502020204030204"/>
                <a:ea typeface="+mn-ea"/>
                <a:cs typeface="+mn-cs"/>
              </a:rPr>
              <a:t>5</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3" name="Прямая соединительная линия 13"/>
          <p:cNvCxnSpPr>
            <a:stCxn id="8" idx="4"/>
          </p:cNvCxnSpPr>
          <p:nvPr/>
        </p:nvCxnSpPr>
        <p:spPr>
          <a:xfrm>
            <a:off x="764317" y="2556871"/>
            <a:ext cx="0" cy="30480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4"/>
          <p:cNvCxnSpPr/>
          <p:nvPr/>
        </p:nvCxnSpPr>
        <p:spPr>
          <a:xfrm>
            <a:off x="764317" y="3318871"/>
            <a:ext cx="0" cy="22860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5"/>
          <p:cNvCxnSpPr>
            <a:stCxn id="9" idx="4"/>
          </p:cNvCxnSpPr>
          <p:nvPr/>
        </p:nvCxnSpPr>
        <p:spPr>
          <a:xfrm>
            <a:off x="764317" y="4004671"/>
            <a:ext cx="0" cy="30480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6"/>
          <p:cNvCxnSpPr>
            <a:stCxn id="10" idx="4"/>
          </p:cNvCxnSpPr>
          <p:nvPr/>
        </p:nvCxnSpPr>
        <p:spPr>
          <a:xfrm>
            <a:off x="764317" y="4690470"/>
            <a:ext cx="0" cy="304801"/>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 xmlns:a16="http://schemas.microsoft.com/office/drawing/2014/main" id="{83689180-BDB4-4B50-9B84-49B147E0FCFA}"/>
              </a:ext>
            </a:extLst>
          </p:cNvPr>
          <p:cNvSpPr txBox="1">
            <a:spLocks/>
          </p:cNvSpPr>
          <p:nvPr/>
        </p:nvSpPr>
        <p:spPr>
          <a:xfrm>
            <a:off x="1246913" y="2942977"/>
            <a:ext cx="4239487" cy="4381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solidFill>
                  <a:prstClr val="black"/>
                </a:solidFill>
                <a:latin typeface="Arial" panose="020B0604020202020204" pitchFamily="34" charset="0"/>
                <a:cs typeface="Arial" panose="020B0604020202020204" pitchFamily="34" charset="0"/>
              </a:rPr>
              <a:t>Organizational Structure</a:t>
            </a:r>
            <a:endParaRPr kumimoji="0" lang="ru-RU" sz="1625"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endParaRPr>
          </a:p>
        </p:txBody>
      </p:sp>
      <p:sp>
        <p:nvSpPr>
          <p:cNvPr id="20" name="Content Placeholder 2">
            <a:extLst>
              <a:ext uri="{FF2B5EF4-FFF2-40B4-BE49-F238E27FC236}">
                <a16:creationId xmlns="" xmlns:a16="http://schemas.microsoft.com/office/drawing/2014/main" id="{83689180-BDB4-4B50-9B84-49B147E0FCFA}"/>
              </a:ext>
            </a:extLst>
          </p:cNvPr>
          <p:cNvSpPr txBox="1">
            <a:spLocks/>
          </p:cNvSpPr>
          <p:nvPr/>
        </p:nvSpPr>
        <p:spPr>
          <a:xfrm>
            <a:off x="1246913" y="3554859"/>
            <a:ext cx="4106137" cy="4688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solidFill>
                  <a:prstClr val="black"/>
                </a:solidFill>
                <a:latin typeface="Arial" panose="020B0604020202020204" pitchFamily="34" charset="0"/>
                <a:cs typeface="Arial" panose="020B0604020202020204" pitchFamily="34" charset="0"/>
              </a:rPr>
              <a:t>Fields of Competence</a:t>
            </a:r>
            <a:endParaRPr kumimoji="0" lang="ru-RU" sz="1625"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endParaRPr>
          </a:p>
        </p:txBody>
      </p:sp>
      <p:sp>
        <p:nvSpPr>
          <p:cNvPr id="21" name="Content Placeholder 2">
            <a:extLst>
              <a:ext uri="{FF2B5EF4-FFF2-40B4-BE49-F238E27FC236}">
                <a16:creationId xmlns="" xmlns:a16="http://schemas.microsoft.com/office/drawing/2014/main" id="{83689180-BDB4-4B50-9B84-49B147E0FCFA}"/>
              </a:ext>
            </a:extLst>
          </p:cNvPr>
          <p:cNvSpPr txBox="1">
            <a:spLocks/>
          </p:cNvSpPr>
          <p:nvPr/>
        </p:nvSpPr>
        <p:spPr>
          <a:xfrm>
            <a:off x="1246913" y="4248047"/>
            <a:ext cx="4125187" cy="4424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Services</a:t>
            </a:r>
            <a:r>
              <a:rPr kumimoji="0" lang="ru-RU"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ru-RU" sz="2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lang="en-US" noProof="0" dirty="0" smtClean="0">
                <a:solidFill>
                  <a:prstClr val="black"/>
                </a:solidFill>
                <a:latin typeface="Arial" panose="020B0604020202020204" pitchFamily="34" charset="0"/>
                <a:cs typeface="Arial" panose="020B0604020202020204" pitchFamily="34" charset="0"/>
              </a:rPr>
              <a:t>users</a:t>
            </a:r>
            <a:endParaRPr kumimoji="0" lang="ru-RU" sz="1625"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endParaRPr>
          </a:p>
        </p:txBody>
      </p:sp>
      <p:sp>
        <p:nvSpPr>
          <p:cNvPr id="22" name="Content Placeholder 2">
            <a:extLst>
              <a:ext uri="{FF2B5EF4-FFF2-40B4-BE49-F238E27FC236}">
                <a16:creationId xmlns="" xmlns:a16="http://schemas.microsoft.com/office/drawing/2014/main" id="{83689180-BDB4-4B50-9B84-49B147E0FCFA}"/>
              </a:ext>
            </a:extLst>
          </p:cNvPr>
          <p:cNvSpPr txBox="1">
            <a:spLocks/>
          </p:cNvSpPr>
          <p:nvPr/>
        </p:nvSpPr>
        <p:spPr>
          <a:xfrm>
            <a:off x="1246913" y="4924249"/>
            <a:ext cx="6015627" cy="4520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Aims and priorities</a:t>
            </a:r>
            <a:r>
              <a:rPr kumimoji="0" lang="en-US" sz="2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for</a:t>
            </a:r>
            <a:r>
              <a:rPr kumimoji="0" lang="en-US" sz="2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development</a:t>
            </a:r>
            <a:endParaRPr kumimoji="0" lang="ru-RU" sz="24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endParaRPr>
          </a:p>
        </p:txBody>
      </p:sp>
      <p:pic>
        <p:nvPicPr>
          <p:cNvPr id="24" name="Picture 2" descr="Картинки по запросу work meeting 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97912" y="2118726"/>
            <a:ext cx="4168033" cy="2717800"/>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2" descr="ÐÐ°ÑÑÐ¸Ð½ÐºÐ¸ Ð¿Ð¾ Ð·Ð°Ð¿ÑÐ¾ÑÑ stema de stat"/>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834175" y="152401"/>
            <a:ext cx="728925" cy="726706"/>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Content Placeholder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65245" y="55291"/>
            <a:ext cx="893655" cy="812800"/>
          </a:xfrm>
          <a:prstGeom prst="rect">
            <a:avLst/>
          </a:prstGeom>
        </p:spPr>
      </p:pic>
      <p:sp>
        <p:nvSpPr>
          <p:cNvPr id="27" name="Rectangle 24"/>
          <p:cNvSpPr/>
          <p:nvPr/>
        </p:nvSpPr>
        <p:spPr>
          <a:xfrm>
            <a:off x="952183" y="271622"/>
            <a:ext cx="7944167" cy="471328"/>
          </a:xfrm>
          <a:prstGeom prst="rect">
            <a:avLst/>
          </a:prstGeom>
        </p:spPr>
        <p:txBody>
          <a:bodyPr wrap="square">
            <a:spAutoFit/>
          </a:bodyPr>
          <a:lstStyle/>
          <a:p>
            <a:pPr lvl="0" algn="ctr"/>
            <a:r>
              <a:rPr lang="en-US" sz="2400" dirty="0" smtClean="0">
                <a:solidFill>
                  <a:prstClr val="black">
                    <a:tint val="75000"/>
                  </a:prstClr>
                </a:solidFill>
              </a:rPr>
              <a:t>P.I. </a:t>
            </a:r>
            <a:r>
              <a:rPr lang="it-IT" sz="2400" dirty="0" smtClean="0">
                <a:solidFill>
                  <a:prstClr val="black">
                    <a:tint val="75000"/>
                  </a:prstClr>
                </a:solidFill>
              </a:rPr>
              <a:t>„</a:t>
            </a:r>
            <a:r>
              <a:rPr lang="en-US" sz="2400" dirty="0">
                <a:solidFill>
                  <a:prstClr val="black">
                    <a:tint val="75000"/>
                  </a:prstClr>
                </a:solidFill>
              </a:rPr>
              <a:t>Center of Informational Technology in Finance”</a:t>
            </a:r>
            <a:endParaRPr lang="it-IT" sz="2400" dirty="0">
              <a:solidFill>
                <a:prstClr val="black">
                  <a:tint val="75000"/>
                </a:prstClr>
              </a:solidFill>
            </a:endParaRPr>
          </a:p>
        </p:txBody>
      </p:sp>
      <p:sp>
        <p:nvSpPr>
          <p:cNvPr id="23" name="Прямоугольник 22"/>
          <p:cNvSpPr/>
          <p:nvPr/>
        </p:nvSpPr>
        <p:spPr>
          <a:xfrm>
            <a:off x="1235487" y="2153284"/>
            <a:ext cx="4188967" cy="424732"/>
          </a:xfrm>
          <a:prstGeom prst="rect">
            <a:avLst/>
          </a:prstGeom>
        </p:spPr>
        <p:txBody>
          <a:bodyPr wrap="none">
            <a:spAutoFit/>
          </a:bodyPr>
          <a:lstStyle/>
          <a:p>
            <a:pPr lvl="0">
              <a:lnSpc>
                <a:spcPct val="90000"/>
              </a:lnSpc>
              <a:spcBef>
                <a:spcPts val="1000"/>
              </a:spcBef>
              <a:defRPr/>
            </a:pPr>
            <a:r>
              <a:rPr lang="en-US" sz="2400" dirty="0" smtClean="0">
                <a:solidFill>
                  <a:prstClr val="black"/>
                </a:solidFill>
                <a:latin typeface="Arial" panose="020B0604020202020204" pitchFamily="34" charset="0"/>
                <a:cs typeface="Arial" panose="020B0604020202020204" pitchFamily="34" charset="0"/>
              </a:rPr>
              <a:t>Stages of creating the Center</a:t>
            </a:r>
            <a:endParaRPr lang="ru-RU" sz="2000" b="1" dirty="0">
              <a:solidFill>
                <a:srgbClr val="5B9BD5">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04854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9" grpId="0"/>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11BC0528-DE29-4A62-9843-721BA7DAA5F2}"/>
              </a:ext>
            </a:extLst>
          </p:cNvPr>
          <p:cNvSpPr>
            <a:spLocks noGrp="1"/>
          </p:cNvSpPr>
          <p:nvPr>
            <p:ph type="title"/>
          </p:nvPr>
        </p:nvSpPr>
        <p:spPr>
          <a:xfrm>
            <a:off x="147782" y="922684"/>
            <a:ext cx="9758218" cy="578222"/>
          </a:xfrm>
        </p:spPr>
        <p:txBody>
          <a:bodyPr>
            <a:normAutofit/>
          </a:bodyPr>
          <a:lstStyle/>
          <a:p>
            <a:pPr marL="294084"/>
            <a:r>
              <a:rPr lang="en-US" sz="2800" b="1" dirty="0" smtClean="0">
                <a:solidFill>
                  <a:srgbClr val="0070C0"/>
                </a:solidFill>
                <a:latin typeface="Arial" panose="020B0604020202020204" pitchFamily="34" charset="0"/>
                <a:cs typeface="Arial" panose="020B0604020202020204" pitchFamily="34" charset="0"/>
              </a:rPr>
              <a:t>Stages of creating the Center</a:t>
            </a:r>
            <a:endParaRPr lang="ru-RU" sz="2800" b="1" dirty="0">
              <a:solidFill>
                <a:srgbClr val="0070C0"/>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 xmlns:p14="http://schemas.microsoft.com/office/powerpoint/2010/main" val="980058857"/>
              </p:ext>
            </p:extLst>
          </p:nvPr>
        </p:nvGraphicFramePr>
        <p:xfrm>
          <a:off x="602158" y="1815437"/>
          <a:ext cx="8960942" cy="926623"/>
        </p:xfrm>
        <a:graphic>
          <a:graphicData uri="http://schemas.openxmlformats.org/drawingml/2006/table">
            <a:tbl>
              <a:tblPr firstRow="1" bandRow="1">
                <a:tableStyleId>{5C22544A-7EE6-4342-B048-85BDC9FD1C3A}</a:tableStyleId>
              </a:tblPr>
              <a:tblGrid>
                <a:gridCol w="2791205">
                  <a:extLst>
                    <a:ext uri="{9D8B030D-6E8A-4147-A177-3AD203B41FA5}">
                      <a16:colId xmlns="" xmlns:a16="http://schemas.microsoft.com/office/drawing/2014/main" val="2488226864"/>
                    </a:ext>
                  </a:extLst>
                </a:gridCol>
                <a:gridCol w="6169737">
                  <a:extLst>
                    <a:ext uri="{9D8B030D-6E8A-4147-A177-3AD203B41FA5}">
                      <a16:colId xmlns="" xmlns:a16="http://schemas.microsoft.com/office/drawing/2014/main" val="1814240694"/>
                    </a:ext>
                  </a:extLst>
                </a:gridCol>
              </a:tblGrid>
              <a:tr h="926623">
                <a:tc>
                  <a:txBody>
                    <a:bodyPr/>
                    <a:lstStyle/>
                    <a:p>
                      <a:r>
                        <a:rPr lang="en-US" sz="2000" b="1" dirty="0" smtClean="0">
                          <a:solidFill>
                            <a:srgbClr val="0070C0"/>
                          </a:solidFill>
                          <a:latin typeface="Arial" panose="020B0604020202020204" pitchFamily="34" charset="0"/>
                          <a:cs typeface="Arial" panose="020B0604020202020204" pitchFamily="34" charset="0"/>
                        </a:rPr>
                        <a:t>6</a:t>
                      </a:r>
                      <a:r>
                        <a:rPr lang="en-US" sz="2000" b="1" baseline="30000" dirty="0" smtClean="0">
                          <a:solidFill>
                            <a:srgbClr val="0070C0"/>
                          </a:solidFill>
                          <a:latin typeface="Arial" panose="020B0604020202020204" pitchFamily="34" charset="0"/>
                          <a:cs typeface="Arial" panose="020B0604020202020204" pitchFamily="34" charset="0"/>
                        </a:rPr>
                        <a:t>th</a:t>
                      </a:r>
                      <a:r>
                        <a:rPr lang="en-US" sz="2000" b="1" dirty="0" smtClean="0">
                          <a:solidFill>
                            <a:srgbClr val="0070C0"/>
                          </a:solidFill>
                          <a:latin typeface="Arial" panose="020B0604020202020204" pitchFamily="34" charset="0"/>
                          <a:cs typeface="Arial" panose="020B0604020202020204" pitchFamily="34" charset="0"/>
                        </a:rPr>
                        <a:t>  of February 2018</a:t>
                      </a:r>
                      <a:endParaRPr lang="en-US" sz="2000" dirty="0">
                        <a:solidFill>
                          <a:srgbClr val="0070C0"/>
                        </a:solidFill>
                        <a:latin typeface="Arial" panose="020B0604020202020204" pitchFamily="34" charset="0"/>
                        <a:cs typeface="Arial" panose="020B0604020202020204" pitchFamily="34" charset="0"/>
                      </a:endParaRPr>
                    </a:p>
                  </a:txBody>
                  <a:tcPr marL="74295" marR="74295" marT="37148" marB="37148"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tc>
                  <a:txBody>
                    <a:bodyPr/>
                    <a:lstStyle/>
                    <a:p>
                      <a:pPr marL="90488" indent="0" algn="l"/>
                      <a:r>
                        <a:rPr lang="en-US" sz="1500" b="1" dirty="0" smtClean="0">
                          <a:solidFill>
                            <a:srgbClr val="0070C0"/>
                          </a:solidFill>
                          <a:latin typeface="Arial" panose="020B0604020202020204" pitchFamily="34" charset="0"/>
                          <a:cs typeface="Arial" panose="020B0604020202020204" pitchFamily="34" charset="0"/>
                        </a:rPr>
                        <a:t>Government</a:t>
                      </a:r>
                      <a:r>
                        <a:rPr lang="en-US" sz="1500" b="1" baseline="0" dirty="0" smtClean="0">
                          <a:solidFill>
                            <a:srgbClr val="0070C0"/>
                          </a:solidFill>
                          <a:latin typeface="Arial" panose="020B0604020202020204" pitchFamily="34" charset="0"/>
                          <a:cs typeface="Arial" panose="020B0604020202020204" pitchFamily="34" charset="0"/>
                        </a:rPr>
                        <a:t> Decision 125 of February 6, 2018 on the establishment of the </a:t>
                      </a:r>
                      <a:r>
                        <a:rPr lang="en-US" sz="1500" b="1" dirty="0" smtClean="0">
                          <a:solidFill>
                            <a:srgbClr val="0070C0"/>
                          </a:solidFill>
                          <a:latin typeface="Arial" panose="020B0604020202020204" pitchFamily="34" charset="0"/>
                          <a:cs typeface="Arial" panose="020B0604020202020204" pitchFamily="34" charset="0"/>
                        </a:rPr>
                        <a:t>Public Institution “Center of Informational Technology</a:t>
                      </a:r>
                      <a:r>
                        <a:rPr lang="en-US" sz="1500" b="1" baseline="0" dirty="0" smtClean="0">
                          <a:solidFill>
                            <a:srgbClr val="0070C0"/>
                          </a:solidFill>
                          <a:latin typeface="Arial" panose="020B0604020202020204" pitchFamily="34" charset="0"/>
                          <a:cs typeface="Arial" panose="020B0604020202020204" pitchFamily="34" charset="0"/>
                        </a:rPr>
                        <a:t> </a:t>
                      </a:r>
                      <a:r>
                        <a:rPr lang="en-US" sz="1500" b="1" dirty="0" smtClean="0">
                          <a:solidFill>
                            <a:srgbClr val="0070C0"/>
                          </a:solidFill>
                          <a:latin typeface="Arial" panose="020B0604020202020204" pitchFamily="34" charset="0"/>
                          <a:cs typeface="Arial" panose="020B0604020202020204" pitchFamily="34" charset="0"/>
                        </a:rPr>
                        <a:t>in Finance“</a:t>
                      </a:r>
                      <a:endParaRPr lang="en-US" sz="1500" b="1" kern="1200" dirty="0">
                        <a:solidFill>
                          <a:srgbClr val="0070C0"/>
                        </a:solidFill>
                        <a:latin typeface="Arial" panose="020B0604020202020204" pitchFamily="34" charset="0"/>
                        <a:ea typeface="+mn-ea"/>
                        <a:cs typeface="Arial" panose="020B0604020202020204" pitchFamily="34" charset="0"/>
                      </a:endParaRPr>
                    </a:p>
                  </a:txBody>
                  <a:tcPr marL="74295" marR="74295" marT="37148" marB="37148"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extLst>
                  <a:ext uri="{0D108BD9-81ED-4DB2-BD59-A6C34878D82A}">
                    <a16:rowId xmlns="" xmlns:a16="http://schemas.microsoft.com/office/drawing/2014/main" val="3541192061"/>
                  </a:ext>
                </a:extLst>
              </a:tr>
            </a:tbl>
          </a:graphicData>
        </a:graphic>
      </p:graphicFrame>
      <p:graphicFrame>
        <p:nvGraphicFramePr>
          <p:cNvPr id="9" name="Table 8"/>
          <p:cNvGraphicFramePr>
            <a:graphicFrameLocks noGrp="1"/>
          </p:cNvGraphicFramePr>
          <p:nvPr>
            <p:extLst>
              <p:ext uri="{D42A27DB-BD31-4B8C-83A1-F6EECF244321}">
                <p14:modId xmlns="" xmlns:p14="http://schemas.microsoft.com/office/powerpoint/2010/main" val="4189836945"/>
              </p:ext>
            </p:extLst>
          </p:nvPr>
        </p:nvGraphicFramePr>
        <p:xfrm>
          <a:off x="602158" y="4500984"/>
          <a:ext cx="8960940" cy="1575966"/>
        </p:xfrm>
        <a:graphic>
          <a:graphicData uri="http://schemas.openxmlformats.org/drawingml/2006/table">
            <a:tbl>
              <a:tblPr firstRow="1" bandRow="1">
                <a:tableStyleId>{5C22544A-7EE6-4342-B048-85BDC9FD1C3A}</a:tableStyleId>
              </a:tblPr>
              <a:tblGrid>
                <a:gridCol w="2776359">
                  <a:extLst>
                    <a:ext uri="{9D8B030D-6E8A-4147-A177-3AD203B41FA5}">
                      <a16:colId xmlns="" xmlns:a16="http://schemas.microsoft.com/office/drawing/2014/main" val="2488226864"/>
                    </a:ext>
                  </a:extLst>
                </a:gridCol>
                <a:gridCol w="6184581">
                  <a:extLst>
                    <a:ext uri="{9D8B030D-6E8A-4147-A177-3AD203B41FA5}">
                      <a16:colId xmlns="" xmlns:a16="http://schemas.microsoft.com/office/drawing/2014/main" val="1814240694"/>
                    </a:ext>
                  </a:extLst>
                </a:gridCol>
              </a:tblGrid>
              <a:tr h="1575966">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70C0"/>
                          </a:solidFill>
                          <a:effectLst/>
                          <a:latin typeface="Arial" pitchFamily="34" charset="0"/>
                          <a:cs typeface="Arial" pitchFamily="34" charset="0"/>
                        </a:rPr>
                        <a:t>1</a:t>
                      </a:r>
                      <a:r>
                        <a:rPr kumimoji="0" lang="en-US" sz="2000" b="1" i="0" u="none" strike="noStrike" cap="none" normalizeH="0" baseline="30000" dirty="0" err="1" smtClean="0">
                          <a:ln>
                            <a:noFill/>
                          </a:ln>
                          <a:solidFill>
                            <a:srgbClr val="0070C0"/>
                          </a:solidFill>
                          <a:effectLst/>
                          <a:latin typeface="Arial" pitchFamily="34" charset="0"/>
                          <a:cs typeface="Arial" pitchFamily="34" charset="0"/>
                        </a:rPr>
                        <a:t>st</a:t>
                      </a:r>
                      <a:r>
                        <a:rPr kumimoji="0" lang="en-US" sz="2000" b="1" i="0" u="none" strike="noStrike" cap="none" normalizeH="0" baseline="30000" dirty="0" smtClean="0">
                          <a:ln>
                            <a:noFill/>
                          </a:ln>
                          <a:solidFill>
                            <a:srgbClr val="0070C0"/>
                          </a:solidFill>
                          <a:effectLst/>
                          <a:latin typeface="Arial" pitchFamily="34" charset="0"/>
                          <a:cs typeface="Arial" pitchFamily="34" charset="0"/>
                        </a:rPr>
                        <a:t> </a:t>
                      </a:r>
                      <a:r>
                        <a:rPr kumimoji="0" lang="en-US" sz="2000" b="1" i="0" u="none" strike="noStrike" cap="none" normalizeH="0" baseline="0" dirty="0" smtClean="0">
                          <a:ln>
                            <a:noFill/>
                          </a:ln>
                          <a:solidFill>
                            <a:srgbClr val="0070C0"/>
                          </a:solidFill>
                          <a:effectLst/>
                          <a:latin typeface="Arial" pitchFamily="34" charset="0"/>
                          <a:cs typeface="Arial" pitchFamily="34" charset="0"/>
                        </a:rPr>
                        <a:t> of</a:t>
                      </a:r>
                      <a:r>
                        <a:rPr kumimoji="0" lang="ro-RO" sz="2000" b="1" i="0" u="none" strike="noStrike" cap="none" normalizeH="0" baseline="0" dirty="0" smtClean="0">
                          <a:ln>
                            <a:noFill/>
                          </a:ln>
                          <a:solidFill>
                            <a:srgbClr val="0070C0"/>
                          </a:solidFill>
                          <a:effectLst/>
                          <a:latin typeface="Arial" pitchFamily="34" charset="0"/>
                          <a:cs typeface="Arial" pitchFamily="34" charset="0"/>
                        </a:rPr>
                        <a:t> </a:t>
                      </a:r>
                      <a:r>
                        <a:rPr kumimoji="0" lang="en-US" sz="2000" b="1" i="0" u="none" strike="noStrike" cap="none" normalizeH="0" baseline="0" dirty="0" smtClean="0">
                          <a:ln>
                            <a:noFill/>
                          </a:ln>
                          <a:solidFill>
                            <a:srgbClr val="0070C0"/>
                          </a:solidFill>
                          <a:effectLst/>
                          <a:latin typeface="Arial" pitchFamily="34" charset="0"/>
                          <a:cs typeface="Arial" pitchFamily="34" charset="0"/>
                        </a:rPr>
                        <a:t>August</a:t>
                      </a:r>
                      <a:r>
                        <a:rPr kumimoji="0" lang="ro-RO" sz="2000" b="1" i="0" u="none" strike="noStrike" cap="none" normalizeH="0" baseline="0" dirty="0" smtClean="0">
                          <a:ln>
                            <a:noFill/>
                          </a:ln>
                          <a:solidFill>
                            <a:srgbClr val="0070C0"/>
                          </a:solidFill>
                          <a:effectLst/>
                          <a:latin typeface="Arial" pitchFamily="34" charset="0"/>
                          <a:cs typeface="Arial" pitchFamily="34" charset="0"/>
                        </a:rPr>
                        <a:t> 20</a:t>
                      </a:r>
                      <a:r>
                        <a:rPr kumimoji="0" lang="ru-RU" sz="2000" b="1" i="0" u="none" strike="noStrike" cap="none" normalizeH="0" baseline="0" dirty="0" smtClean="0">
                          <a:ln>
                            <a:noFill/>
                          </a:ln>
                          <a:solidFill>
                            <a:srgbClr val="0070C0"/>
                          </a:solidFill>
                          <a:effectLst/>
                          <a:latin typeface="Arial" pitchFamily="34" charset="0"/>
                          <a:cs typeface="Arial" pitchFamily="34" charset="0"/>
                        </a:rPr>
                        <a:t>18</a:t>
                      </a:r>
                      <a:endParaRPr kumimoji="0" lang="en-US" sz="2000" b="1" i="0" u="none" strike="noStrike" cap="none" normalizeH="0" baseline="0" dirty="0" smtClean="0">
                        <a:ln>
                          <a:noFill/>
                        </a:ln>
                        <a:solidFill>
                          <a:srgbClr val="0070C0"/>
                        </a:solidFill>
                        <a:effectLst/>
                        <a:latin typeface="Arial" pitchFamily="34" charset="0"/>
                        <a:cs typeface="Arial" pitchFamily="34" charset="0"/>
                      </a:endParaRPr>
                    </a:p>
                  </a:txBody>
                  <a:tcPr marL="74295" marR="74295" marT="37148" marB="37148"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tc>
                  <a:txBody>
                    <a:bodyPr/>
                    <a:lstStyle/>
                    <a:p>
                      <a:r>
                        <a:rPr lang="en-US" sz="1500" b="1" dirty="0" smtClean="0">
                          <a:solidFill>
                            <a:srgbClr val="0070C0"/>
                          </a:solidFill>
                          <a:latin typeface="Arial" pitchFamily="34" charset="0"/>
                          <a:cs typeface="Arial" pitchFamily="34" charset="0"/>
                        </a:rPr>
                        <a:t>2</a:t>
                      </a:r>
                      <a:r>
                        <a:rPr lang="en-US" sz="1500" b="1" baseline="30000" dirty="0" smtClean="0">
                          <a:solidFill>
                            <a:srgbClr val="0070C0"/>
                          </a:solidFill>
                          <a:latin typeface="Arial" pitchFamily="34" charset="0"/>
                          <a:cs typeface="Arial" pitchFamily="34" charset="0"/>
                        </a:rPr>
                        <a:t>nd</a:t>
                      </a:r>
                      <a:r>
                        <a:rPr lang="en-US" sz="1500" b="1" dirty="0" smtClean="0">
                          <a:solidFill>
                            <a:srgbClr val="0070C0"/>
                          </a:solidFill>
                          <a:latin typeface="Arial" pitchFamily="34" charset="0"/>
                          <a:cs typeface="Arial" pitchFamily="34" charset="0"/>
                        </a:rPr>
                        <a:t> stage</a:t>
                      </a:r>
                      <a:r>
                        <a:rPr lang="ro-RO" sz="1500" b="0" dirty="0" smtClean="0">
                          <a:solidFill>
                            <a:srgbClr val="0070C0"/>
                          </a:solidFill>
                          <a:latin typeface="Arial" pitchFamily="34" charset="0"/>
                          <a:cs typeface="Arial" pitchFamily="34" charset="0"/>
                        </a:rPr>
                        <a:t>-</a:t>
                      </a:r>
                      <a:r>
                        <a:rPr lang="ru-RU" sz="1500" b="0" dirty="0" smtClean="0">
                          <a:solidFill>
                            <a:srgbClr val="0070C0"/>
                          </a:solidFill>
                          <a:latin typeface="Arial" pitchFamily="34" charset="0"/>
                          <a:cs typeface="Arial" pitchFamily="34" charset="0"/>
                        </a:rPr>
                        <a:t> </a:t>
                      </a:r>
                      <a:r>
                        <a:rPr lang="en-US" sz="1500" b="1" kern="1200" dirty="0" smtClean="0">
                          <a:solidFill>
                            <a:schemeClr val="tx1"/>
                          </a:solidFill>
                          <a:latin typeface="Arial" pitchFamily="34" charset="0"/>
                          <a:ea typeface="+mn-ea"/>
                          <a:cs typeface="Arial" pitchFamily="34" charset="0"/>
                        </a:rPr>
                        <a:t>State Enterprises «</a:t>
                      </a:r>
                      <a:r>
                        <a:rPr lang="en-US" sz="1500" b="1" kern="1200" dirty="0" err="1" smtClean="0">
                          <a:solidFill>
                            <a:schemeClr val="tx1"/>
                          </a:solidFill>
                          <a:latin typeface="Arial" pitchFamily="34" charset="0"/>
                          <a:ea typeface="+mn-ea"/>
                          <a:cs typeface="Arial" pitchFamily="34" charset="0"/>
                        </a:rPr>
                        <a:t>Fiscservinform</a:t>
                      </a:r>
                      <a:r>
                        <a:rPr lang="en-US" sz="1500" b="1" kern="1200" dirty="0" smtClean="0">
                          <a:solidFill>
                            <a:schemeClr val="tx1"/>
                          </a:solidFill>
                          <a:latin typeface="Arial" pitchFamily="34" charset="0"/>
                          <a:ea typeface="+mn-ea"/>
                          <a:cs typeface="Arial" pitchFamily="34" charset="0"/>
                        </a:rPr>
                        <a:t>» and «</a:t>
                      </a:r>
                      <a:r>
                        <a:rPr lang="en-US" sz="1500" b="1" kern="1200" dirty="0" err="1" smtClean="0">
                          <a:solidFill>
                            <a:schemeClr val="tx1"/>
                          </a:solidFill>
                          <a:latin typeface="Arial" pitchFamily="34" charset="0"/>
                          <a:ea typeface="+mn-ea"/>
                          <a:cs typeface="Arial" pitchFamily="34" charset="0"/>
                        </a:rPr>
                        <a:t>Vamservinform</a:t>
                      </a:r>
                      <a:r>
                        <a:rPr lang="en-US" sz="1500" b="1" kern="1200" dirty="0" smtClean="0">
                          <a:solidFill>
                            <a:schemeClr val="tx1"/>
                          </a:solidFill>
                          <a:latin typeface="Arial" pitchFamily="34" charset="0"/>
                          <a:ea typeface="+mn-ea"/>
                          <a:cs typeface="Arial" pitchFamily="34" charset="0"/>
                        </a:rPr>
                        <a:t>» have  been reorganized by merging into the Public Institution “Center of Information Technology in Finance”.</a:t>
                      </a:r>
                      <a:endParaRPr lang="ru-RU" sz="1500" b="1" kern="1200" dirty="0" smtClean="0">
                        <a:solidFill>
                          <a:schemeClr val="tx1"/>
                        </a:solidFill>
                        <a:latin typeface="Arial" pitchFamily="34" charset="0"/>
                        <a:ea typeface="+mn-ea"/>
                        <a:cs typeface="Arial" pitchFamily="34" charset="0"/>
                      </a:endParaRPr>
                    </a:p>
                    <a:p>
                      <a:endParaRPr lang="en-US" sz="1500" b="1" kern="1200" dirty="0" smtClean="0">
                        <a:solidFill>
                          <a:schemeClr val="tx1"/>
                        </a:solidFill>
                        <a:latin typeface="Arial" pitchFamily="34" charset="0"/>
                        <a:ea typeface="+mn-ea"/>
                        <a:cs typeface="Arial" pitchFamily="34" charset="0"/>
                      </a:endParaRPr>
                    </a:p>
                    <a:p>
                      <a:r>
                        <a:rPr lang="en-US" sz="1500" b="1" kern="1200" dirty="0" smtClean="0">
                          <a:solidFill>
                            <a:schemeClr val="tx1"/>
                          </a:solidFill>
                          <a:latin typeface="Arial" pitchFamily="34" charset="0"/>
                          <a:ea typeface="+mn-ea"/>
                          <a:cs typeface="Arial" pitchFamily="34" charset="0"/>
                        </a:rPr>
                        <a:t>The rights and responsibilities of the legal entities involved were fully transferred to the emerged legal entity. </a:t>
                      </a:r>
                      <a:endParaRPr lang="ru-RU" sz="1500" b="1" kern="1200" dirty="0">
                        <a:solidFill>
                          <a:schemeClr val="tx1"/>
                        </a:solidFill>
                        <a:latin typeface="Arial" pitchFamily="34" charset="0"/>
                        <a:ea typeface="+mn-ea"/>
                        <a:cs typeface="Arial" pitchFamily="34" charset="0"/>
                      </a:endParaRPr>
                    </a:p>
                  </a:txBody>
                  <a:tcPr marL="74295" marR="74295" marT="37148" marB="37148"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extLst>
                  <a:ext uri="{0D108BD9-81ED-4DB2-BD59-A6C34878D82A}">
                    <a16:rowId xmlns="" xmlns:a16="http://schemas.microsoft.com/office/drawing/2014/main" val="3541192061"/>
                  </a:ext>
                </a:extLst>
              </a:tr>
            </a:tbl>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3104066119"/>
              </p:ext>
            </p:extLst>
          </p:nvPr>
        </p:nvGraphicFramePr>
        <p:xfrm>
          <a:off x="602158" y="3012955"/>
          <a:ext cx="8960942" cy="1217296"/>
        </p:xfrm>
        <a:graphic>
          <a:graphicData uri="http://schemas.openxmlformats.org/drawingml/2006/table">
            <a:tbl>
              <a:tblPr firstRow="1" bandRow="1">
                <a:tableStyleId>{5C22544A-7EE6-4342-B048-85BDC9FD1C3A}</a:tableStyleId>
              </a:tblPr>
              <a:tblGrid>
                <a:gridCol w="2788742">
                  <a:extLst>
                    <a:ext uri="{9D8B030D-6E8A-4147-A177-3AD203B41FA5}">
                      <a16:colId xmlns="" xmlns:a16="http://schemas.microsoft.com/office/drawing/2014/main" val="2488226864"/>
                    </a:ext>
                  </a:extLst>
                </a:gridCol>
                <a:gridCol w="6172200">
                  <a:extLst>
                    <a:ext uri="{9D8B030D-6E8A-4147-A177-3AD203B41FA5}">
                      <a16:colId xmlns="" xmlns:a16="http://schemas.microsoft.com/office/drawing/2014/main" val="1814240694"/>
                    </a:ext>
                  </a:extLst>
                </a:gridCol>
              </a:tblGrid>
              <a:tr h="1103655">
                <a:tc>
                  <a:txBody>
                    <a:bodyPr/>
                    <a:lstStyle/>
                    <a:p>
                      <a:r>
                        <a:rPr lang="en-AU" sz="2000" b="1" dirty="0" smtClean="0">
                          <a:solidFill>
                            <a:srgbClr val="0070C0"/>
                          </a:solidFill>
                          <a:latin typeface="Arial" panose="020B0604020202020204" pitchFamily="34" charset="0"/>
                          <a:cs typeface="Arial" panose="020B0604020202020204" pitchFamily="34" charset="0"/>
                        </a:rPr>
                        <a:t>2</a:t>
                      </a:r>
                      <a:r>
                        <a:rPr lang="en-AU" sz="2000" b="1" baseline="30000" dirty="0" smtClean="0">
                          <a:solidFill>
                            <a:srgbClr val="0070C0"/>
                          </a:solidFill>
                          <a:latin typeface="Arial" panose="020B0604020202020204" pitchFamily="34" charset="0"/>
                          <a:cs typeface="Arial" panose="020B0604020202020204" pitchFamily="34" charset="0"/>
                        </a:rPr>
                        <a:t>nd</a:t>
                      </a:r>
                      <a:r>
                        <a:rPr lang="en-AU" sz="2000" b="1" dirty="0" smtClean="0">
                          <a:solidFill>
                            <a:srgbClr val="0070C0"/>
                          </a:solidFill>
                          <a:latin typeface="Arial" panose="020B0604020202020204" pitchFamily="34" charset="0"/>
                          <a:cs typeface="Arial" panose="020B0604020202020204" pitchFamily="34" charset="0"/>
                        </a:rPr>
                        <a:t> of</a:t>
                      </a:r>
                      <a:r>
                        <a:rPr lang="ro-RO" sz="2000" b="1" dirty="0" smtClean="0">
                          <a:solidFill>
                            <a:srgbClr val="0070C0"/>
                          </a:solidFill>
                          <a:latin typeface="Arial" panose="020B0604020202020204" pitchFamily="34" charset="0"/>
                          <a:cs typeface="Arial" panose="020B0604020202020204" pitchFamily="34" charset="0"/>
                        </a:rPr>
                        <a:t> </a:t>
                      </a:r>
                      <a:r>
                        <a:rPr lang="en-US" sz="2000" b="1" dirty="0" smtClean="0">
                          <a:solidFill>
                            <a:srgbClr val="0070C0"/>
                          </a:solidFill>
                          <a:latin typeface="Arial" panose="020B0604020202020204" pitchFamily="34" charset="0"/>
                          <a:cs typeface="Arial" panose="020B0604020202020204" pitchFamily="34" charset="0"/>
                        </a:rPr>
                        <a:t>April 20</a:t>
                      </a:r>
                      <a:r>
                        <a:rPr lang="ru-RU" sz="2000" b="1" dirty="0" smtClean="0">
                          <a:solidFill>
                            <a:srgbClr val="0070C0"/>
                          </a:solidFill>
                          <a:latin typeface="Arial" panose="020B0604020202020204" pitchFamily="34" charset="0"/>
                          <a:cs typeface="Arial" panose="020B0604020202020204" pitchFamily="34" charset="0"/>
                        </a:rPr>
                        <a:t>1</a:t>
                      </a:r>
                      <a:r>
                        <a:rPr lang="en-US" sz="2000" b="1" dirty="0" smtClean="0">
                          <a:solidFill>
                            <a:srgbClr val="0070C0"/>
                          </a:solidFill>
                          <a:latin typeface="Arial" panose="020B0604020202020204" pitchFamily="34" charset="0"/>
                          <a:cs typeface="Arial" panose="020B0604020202020204" pitchFamily="34" charset="0"/>
                        </a:rPr>
                        <a:t>8</a:t>
                      </a:r>
                      <a:r>
                        <a:rPr lang="ro-RO" sz="2000" b="1" dirty="0" smtClean="0">
                          <a:solidFill>
                            <a:srgbClr val="0070C0"/>
                          </a:solidFill>
                          <a:latin typeface="Arial" panose="020B0604020202020204" pitchFamily="34" charset="0"/>
                          <a:cs typeface="Arial" panose="020B0604020202020204" pitchFamily="34" charset="0"/>
                        </a:rPr>
                        <a:t> </a:t>
                      </a:r>
                      <a:endParaRPr lang="en-US" sz="2000" dirty="0">
                        <a:solidFill>
                          <a:srgbClr val="0070C0"/>
                        </a:solidFill>
                        <a:latin typeface="Arial" panose="020B0604020202020204" pitchFamily="34" charset="0"/>
                        <a:cs typeface="Arial" panose="020B0604020202020204" pitchFamily="34" charset="0"/>
                      </a:endParaRPr>
                    </a:p>
                  </a:txBody>
                  <a:tcPr marL="74295" marR="74295" marT="37148" marB="37148"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tc>
                  <a:txBody>
                    <a:bodyPr/>
                    <a:lstStyle/>
                    <a:p>
                      <a:pPr marL="90488"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rgbClr val="0070C0"/>
                          </a:solidFill>
                          <a:latin typeface="Arial" panose="020B0604020202020204" pitchFamily="34" charset="0"/>
                          <a:cs typeface="Arial" panose="020B0604020202020204" pitchFamily="34" charset="0"/>
                        </a:rPr>
                        <a:t>1</a:t>
                      </a:r>
                      <a:r>
                        <a:rPr lang="en-US" sz="1500" b="1" baseline="30000" dirty="0" smtClean="0">
                          <a:solidFill>
                            <a:srgbClr val="0070C0"/>
                          </a:solidFill>
                          <a:latin typeface="Arial" panose="020B0604020202020204" pitchFamily="34" charset="0"/>
                          <a:cs typeface="Arial" panose="020B0604020202020204" pitchFamily="34" charset="0"/>
                        </a:rPr>
                        <a:t>st</a:t>
                      </a:r>
                      <a:r>
                        <a:rPr lang="en-US" sz="1500" b="1" dirty="0" smtClean="0">
                          <a:solidFill>
                            <a:srgbClr val="0070C0"/>
                          </a:solidFill>
                          <a:latin typeface="Arial" panose="020B0604020202020204" pitchFamily="34" charset="0"/>
                          <a:cs typeface="Arial" panose="020B0604020202020204" pitchFamily="34" charset="0"/>
                        </a:rPr>
                        <a:t> stage</a:t>
                      </a:r>
                      <a:r>
                        <a:rPr lang="ro-RO" sz="1500" b="0" baseline="0" dirty="0" smtClean="0">
                          <a:solidFill>
                            <a:schemeClr val="tx1"/>
                          </a:solidFill>
                          <a:latin typeface="Arial" panose="020B0604020202020204" pitchFamily="34" charset="0"/>
                          <a:cs typeface="Arial" panose="020B0604020202020204" pitchFamily="34" charset="0"/>
                        </a:rPr>
                        <a:t>- </a:t>
                      </a:r>
                      <a:r>
                        <a:rPr lang="en-US" sz="1500" b="1" kern="1200" dirty="0" smtClean="0">
                          <a:solidFill>
                            <a:schemeClr val="tx1"/>
                          </a:solidFill>
                          <a:latin typeface="Arial" panose="020B0604020202020204" pitchFamily="34" charset="0"/>
                          <a:ea typeface="+mn-ea"/>
                          <a:cs typeface="Arial" panose="020B0604020202020204" pitchFamily="34" charset="0"/>
                        </a:rPr>
                        <a:t>The State Enterprise</a:t>
                      </a:r>
                      <a:r>
                        <a:rPr lang="en-US" sz="1500" b="1" kern="1200" baseline="0" dirty="0" smtClean="0">
                          <a:solidFill>
                            <a:schemeClr val="tx1"/>
                          </a:solidFill>
                          <a:latin typeface="Arial" panose="020B0604020202020204" pitchFamily="34" charset="0"/>
                          <a:ea typeface="+mn-ea"/>
                          <a:cs typeface="Arial" panose="020B0604020202020204" pitchFamily="34" charset="0"/>
                        </a:rPr>
                        <a:t> </a:t>
                      </a:r>
                      <a:r>
                        <a:rPr lang="ru-RU" sz="1500" b="1" kern="1200" dirty="0" smtClean="0">
                          <a:solidFill>
                            <a:schemeClr val="tx1"/>
                          </a:solidFill>
                          <a:latin typeface="Arial" panose="020B0604020202020204" pitchFamily="34" charset="0"/>
                          <a:ea typeface="+mn-ea"/>
                          <a:cs typeface="Arial" panose="020B0604020202020204" pitchFamily="34" charset="0"/>
                        </a:rPr>
                        <a:t>«</a:t>
                      </a:r>
                      <a:r>
                        <a:rPr lang="ru-RU" sz="1500" b="1" kern="1200" dirty="0" err="1" smtClean="0">
                          <a:solidFill>
                            <a:schemeClr val="tx1"/>
                          </a:solidFill>
                          <a:latin typeface="Arial" panose="020B0604020202020204" pitchFamily="34" charset="0"/>
                          <a:ea typeface="+mn-ea"/>
                          <a:cs typeface="Arial" panose="020B0604020202020204" pitchFamily="34" charset="0"/>
                        </a:rPr>
                        <a:t>Fintehinform</a:t>
                      </a:r>
                      <a:r>
                        <a:rPr lang="ru-RU" sz="1500" b="1" kern="1200" dirty="0" smtClean="0">
                          <a:solidFill>
                            <a:schemeClr val="tx1"/>
                          </a:solidFill>
                          <a:latin typeface="Arial" panose="020B0604020202020204" pitchFamily="34" charset="0"/>
                          <a:ea typeface="+mn-ea"/>
                          <a:cs typeface="Arial" panose="020B0604020202020204" pitchFamily="34" charset="0"/>
                        </a:rPr>
                        <a:t>» </a:t>
                      </a:r>
                      <a:r>
                        <a:rPr lang="en-US" sz="1500" b="1" kern="1200" dirty="0" smtClean="0">
                          <a:solidFill>
                            <a:schemeClr val="tx1"/>
                          </a:solidFill>
                          <a:latin typeface="Arial" panose="020B0604020202020204" pitchFamily="34" charset="0"/>
                          <a:ea typeface="+mn-ea"/>
                          <a:cs typeface="Arial" panose="020B0604020202020204" pitchFamily="34" charset="0"/>
                        </a:rPr>
                        <a:t>was reorganized into</a:t>
                      </a:r>
                      <a:r>
                        <a:rPr lang="en-US" sz="1500" b="1" kern="1200" baseline="0" dirty="0" smtClean="0">
                          <a:solidFill>
                            <a:schemeClr val="tx1"/>
                          </a:solidFill>
                          <a:latin typeface="Arial" panose="020B0604020202020204" pitchFamily="34" charset="0"/>
                          <a:ea typeface="+mn-ea"/>
                          <a:cs typeface="Arial" panose="020B0604020202020204" pitchFamily="34" charset="0"/>
                        </a:rPr>
                        <a:t> the Public Institution “Center of Information Technology in Finance”,  the founder of which is the Ministry of Finance.</a:t>
                      </a:r>
                      <a:endParaRPr lang="en-US" sz="1500" b="1" kern="1200" dirty="0" smtClean="0">
                        <a:solidFill>
                          <a:schemeClr val="tx1"/>
                        </a:solidFill>
                        <a:latin typeface="Arial" panose="020B0604020202020204" pitchFamily="34" charset="0"/>
                        <a:ea typeface="+mn-ea"/>
                        <a:cs typeface="Arial" panose="020B0604020202020204" pitchFamily="34" charset="0"/>
                      </a:endParaRPr>
                    </a:p>
                    <a:p>
                      <a:pPr marL="90488" marR="0" indent="0" algn="l" defTabSz="914400" rtl="0" eaLnBrk="1" fontAlgn="auto" latinLnBrk="0" hangingPunct="1">
                        <a:lnSpc>
                          <a:spcPct val="100000"/>
                        </a:lnSpc>
                        <a:spcBef>
                          <a:spcPts val="0"/>
                        </a:spcBef>
                        <a:spcAft>
                          <a:spcPts val="0"/>
                        </a:spcAft>
                        <a:buClrTx/>
                        <a:buSzTx/>
                        <a:buFontTx/>
                        <a:buNone/>
                        <a:tabLst/>
                        <a:defRPr/>
                      </a:pPr>
                      <a:endParaRPr lang="en-US" sz="1500" b="1" dirty="0" smtClean="0">
                        <a:solidFill>
                          <a:schemeClr val="tx1"/>
                        </a:solidFill>
                        <a:latin typeface="Arial" panose="020B0604020202020204" pitchFamily="34" charset="0"/>
                        <a:cs typeface="Arial" panose="020B0604020202020204" pitchFamily="34" charset="0"/>
                      </a:endParaRPr>
                    </a:p>
                    <a:p>
                      <a:pPr marL="90488" marR="0" indent="0" algn="l" defTabSz="914400" rtl="0" eaLnBrk="1" fontAlgn="auto" latinLnBrk="0" hangingPunct="1">
                        <a:lnSpc>
                          <a:spcPct val="100000"/>
                        </a:lnSpc>
                        <a:spcBef>
                          <a:spcPts val="0"/>
                        </a:spcBef>
                        <a:spcAft>
                          <a:spcPts val="0"/>
                        </a:spcAft>
                        <a:buClrTx/>
                        <a:buSzTx/>
                        <a:buFontTx/>
                        <a:buNone/>
                        <a:tabLst/>
                        <a:defRPr/>
                      </a:pPr>
                      <a:endParaRPr lang="en-US" sz="1500" b="1" dirty="0">
                        <a:solidFill>
                          <a:schemeClr val="tx1"/>
                        </a:solidFill>
                        <a:latin typeface="Arial" panose="020B0604020202020204" pitchFamily="34" charset="0"/>
                        <a:cs typeface="Arial" panose="020B0604020202020204" pitchFamily="34" charset="0"/>
                      </a:endParaRPr>
                    </a:p>
                  </a:txBody>
                  <a:tcPr marL="74295" marR="74295" marT="37148" marB="37148"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extLst>
                  <a:ext uri="{0D108BD9-81ED-4DB2-BD59-A6C34878D82A}">
                    <a16:rowId xmlns="" xmlns:a16="http://schemas.microsoft.com/office/drawing/2014/main" val="3541192061"/>
                  </a:ext>
                </a:extLst>
              </a:tr>
            </a:tbl>
          </a:graphicData>
        </a:graphic>
      </p:graphicFrame>
      <p:pic>
        <p:nvPicPr>
          <p:cNvPr id="8" name="Picture 2" descr="ÐÐ°ÑÑÐ¸Ð½ÐºÐ¸ Ð¿Ð¾ Ð·Ð°Ð¿ÑÐ¾ÑÑ stema de sta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834175" y="103846"/>
            <a:ext cx="728925" cy="726706"/>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Content Placeholder 8"/>
          <p:cNvPicPr>
            <a:picLocks noGrp="1" noChangeAspect="1"/>
          </p:cNvPicPr>
          <p:nvPr>
            <p:ph idx="1"/>
          </p:nvPr>
        </p:nvPicPr>
        <p:blipFill>
          <a:blip r:embed="rId4" cstate="print">
            <a:extLst>
              <a:ext uri="{28A0092B-C50C-407E-A947-70E740481C1C}">
                <a14:useLocalDpi xmlns="" xmlns:a14="http://schemas.microsoft.com/office/drawing/2010/main" val="0"/>
              </a:ext>
            </a:extLst>
          </a:blip>
          <a:stretch>
            <a:fillRect/>
          </a:stretch>
        </p:blipFill>
        <p:spPr>
          <a:xfrm>
            <a:off x="465245" y="60799"/>
            <a:ext cx="893655" cy="812800"/>
          </a:xfrm>
        </p:spPr>
      </p:pic>
      <p:sp>
        <p:nvSpPr>
          <p:cNvPr id="11" name="Rectangle 24"/>
          <p:cNvSpPr/>
          <p:nvPr/>
        </p:nvSpPr>
        <p:spPr>
          <a:xfrm>
            <a:off x="952183" y="231535"/>
            <a:ext cx="7944167" cy="471328"/>
          </a:xfrm>
          <a:prstGeom prst="rect">
            <a:avLst/>
          </a:prstGeom>
        </p:spPr>
        <p:txBody>
          <a:bodyPr wrap="square">
            <a:spAutoFit/>
          </a:bodyPr>
          <a:lstStyle/>
          <a:p>
            <a:pPr lvl="0" algn="ctr"/>
            <a:r>
              <a:rPr lang="en-US" sz="2400" dirty="0" smtClean="0">
                <a:solidFill>
                  <a:prstClr val="black">
                    <a:tint val="75000"/>
                  </a:prstClr>
                </a:solidFill>
              </a:rPr>
              <a:t>P.I. </a:t>
            </a:r>
            <a:r>
              <a:rPr lang="it-IT" sz="2400" dirty="0" smtClean="0">
                <a:solidFill>
                  <a:prstClr val="black">
                    <a:tint val="75000"/>
                  </a:prstClr>
                </a:solidFill>
              </a:rPr>
              <a:t>„</a:t>
            </a:r>
            <a:r>
              <a:rPr lang="en-US" sz="2400" dirty="0">
                <a:solidFill>
                  <a:prstClr val="black">
                    <a:tint val="75000"/>
                  </a:prstClr>
                </a:solidFill>
              </a:rPr>
              <a:t>Center of Informational Technology in Finance”</a:t>
            </a:r>
            <a:endParaRPr lang="it-IT" sz="2400" dirty="0">
              <a:solidFill>
                <a:prstClr val="black">
                  <a:tint val="75000"/>
                </a:prstClr>
              </a:solidFill>
            </a:endParaRPr>
          </a:p>
        </p:txBody>
      </p:sp>
    </p:spTree>
    <p:extLst>
      <p:ext uri="{BB962C8B-B14F-4D97-AF65-F5344CB8AC3E}">
        <p14:creationId xmlns="" xmlns:p14="http://schemas.microsoft.com/office/powerpoint/2010/main" val="233394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11BC0528-DE29-4A62-9843-721BA7DAA5F2}"/>
              </a:ext>
            </a:extLst>
          </p:cNvPr>
          <p:cNvSpPr>
            <a:spLocks noGrp="1"/>
          </p:cNvSpPr>
          <p:nvPr>
            <p:ph type="title"/>
          </p:nvPr>
        </p:nvSpPr>
        <p:spPr>
          <a:xfrm>
            <a:off x="147782" y="676186"/>
            <a:ext cx="9434368" cy="578222"/>
          </a:xfrm>
        </p:spPr>
        <p:txBody>
          <a:bodyPr>
            <a:normAutofit/>
          </a:bodyPr>
          <a:lstStyle/>
          <a:p>
            <a:pPr marL="294084"/>
            <a:r>
              <a:rPr lang="en-US" sz="2800" b="1" dirty="0" smtClean="0">
                <a:solidFill>
                  <a:srgbClr val="0070C0"/>
                </a:solidFill>
                <a:latin typeface="Arial" panose="020B0604020202020204" pitchFamily="34" charset="0"/>
                <a:cs typeface="Arial" panose="020B0604020202020204" pitchFamily="34" charset="0"/>
              </a:rPr>
              <a:t>Organizational Structure of the Center</a:t>
            </a:r>
            <a:endParaRPr lang="ru-RU" sz="2800" b="1"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3331779" y="1499172"/>
            <a:ext cx="2648607" cy="4525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b="1" dirty="0">
                <a:solidFill>
                  <a:prstClr val="black"/>
                </a:solidFill>
                <a:latin typeface="Arial" panose="020B0604020202020204" pitchFamily="34" charset="0"/>
                <a:cs typeface="Arial" panose="020B0604020202020204" pitchFamily="34" charset="0"/>
              </a:rPr>
              <a:t>Board of Directors</a:t>
            </a:r>
          </a:p>
        </p:txBody>
      </p:sp>
      <p:sp>
        <p:nvSpPr>
          <p:cNvPr id="8" name="Rectangle 7"/>
          <p:cNvSpPr/>
          <p:nvPr/>
        </p:nvSpPr>
        <p:spPr>
          <a:xfrm>
            <a:off x="3823854" y="2256554"/>
            <a:ext cx="1671781" cy="4525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Director</a:t>
            </a: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8"/>
          <p:cNvSpPr/>
          <p:nvPr/>
        </p:nvSpPr>
        <p:spPr>
          <a:xfrm>
            <a:off x="3163944" y="3013936"/>
            <a:ext cx="2991600" cy="4525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Deputy director</a:t>
            </a:r>
            <a:endParaRPr kumimoji="0" lang="en-AU"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field of informational technologies</a:t>
            </a:r>
            <a:r>
              <a:rPr kumimoji="0" lang="ru-R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Rectangle 9"/>
          <p:cNvSpPr/>
          <p:nvPr/>
        </p:nvSpPr>
        <p:spPr>
          <a:xfrm>
            <a:off x="6474689" y="3013936"/>
            <a:ext cx="2991600" cy="4525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b="1" dirty="0">
                <a:solidFill>
                  <a:prstClr val="black"/>
                </a:solidFill>
                <a:latin typeface="Arial" panose="020B0604020202020204" pitchFamily="34" charset="0"/>
                <a:cs typeface="Arial" panose="020B0604020202020204" pitchFamily="34" charset="0"/>
              </a:rPr>
              <a:t>Deputy director</a:t>
            </a:r>
            <a:endParaRPr lang="en-AU" sz="1200" b="1"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field of public services</a:t>
            </a:r>
            <a:r>
              <a:rPr kumimoji="0" lang="ru-R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503871" y="3013936"/>
            <a:ext cx="2340928" cy="17364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11 </a:t>
            </a:r>
            <a:r>
              <a:rPr kumimoji="0" lang="en-US" sz="1200" b="0" i="0" u="sng"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Subd</a:t>
            </a:r>
            <a:r>
              <a:rPr lang="en-US" sz="1200" u="sng" dirty="0" err="1" smtClean="0">
                <a:solidFill>
                  <a:prstClr val="black"/>
                </a:solidFill>
                <a:latin typeface="Arial" panose="020B0604020202020204" pitchFamily="34" charset="0"/>
                <a:cs typeface="Arial" panose="020B0604020202020204" pitchFamily="34" charset="0"/>
              </a:rPr>
              <a:t>ivisions</a:t>
            </a:r>
            <a:endParaRPr kumimoji="0" lang="ru-RU" sz="1200" b="0"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directions and</a:t>
            </a:r>
            <a:r>
              <a:rPr kumimoji="0" lang="en-US" sz="12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sections</a:t>
            </a:r>
            <a:r>
              <a:rPr kumimoji="0" lang="ru-R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Rectangle 11"/>
          <p:cNvSpPr/>
          <p:nvPr/>
        </p:nvSpPr>
        <p:spPr>
          <a:xfrm>
            <a:off x="3163944" y="3854446"/>
            <a:ext cx="2991599" cy="18934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29 </a:t>
            </a:r>
            <a:r>
              <a:rPr kumimoji="0" lang="en-US" sz="1200" b="0"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Divisions</a:t>
            </a:r>
            <a:endParaRPr kumimoji="0" lang="ru-RU" sz="1200" b="0"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algn="ctr">
              <a:defRPr/>
            </a:pPr>
            <a:r>
              <a:rPr lang="ru-RU" sz="1200" smtClean="0">
                <a:solidFill>
                  <a:prstClr val="black"/>
                </a:solidFill>
                <a:latin typeface="Arial" panose="020B0604020202020204" pitchFamily="34" charset="0"/>
                <a:cs typeface="Arial" panose="020B0604020202020204" pitchFamily="34" charset="0"/>
              </a:rPr>
              <a:t>(</a:t>
            </a:r>
            <a:r>
              <a:rPr lang="en-US" sz="1200" smtClean="0">
                <a:solidFill>
                  <a:prstClr val="black"/>
                </a:solidFill>
                <a:latin typeface="Arial" panose="020B0604020202020204" pitchFamily="34" charset="0"/>
                <a:cs typeface="Arial" panose="020B0604020202020204" pitchFamily="34" charset="0"/>
              </a:rPr>
              <a:t>departments</a:t>
            </a:r>
            <a:r>
              <a:rPr lang="ru-RU" sz="1200" dirty="0" smtClean="0">
                <a:solidFill>
                  <a:prstClr val="black"/>
                </a:solidFill>
                <a:latin typeface="Arial" panose="020B0604020202020204" pitchFamily="34" charset="0"/>
                <a:cs typeface="Arial" panose="020B0604020202020204" pitchFamily="34" charset="0"/>
              </a:rPr>
              <a:t>,</a:t>
            </a:r>
            <a:r>
              <a:rPr lang="x-none" sz="1200" smtClean="0">
                <a:solidFill>
                  <a:prstClr val="black"/>
                </a:solidFill>
                <a:latin typeface="Arial" panose="020B0604020202020204" pitchFamily="34" charset="0"/>
                <a:cs typeface="Arial" panose="020B0604020202020204" pitchFamily="34" charset="0"/>
              </a:rPr>
              <a:t> </a:t>
            </a:r>
            <a:r>
              <a:rPr lang="en-US" sz="1200" dirty="0" smtClean="0">
                <a:solidFill>
                  <a:prstClr val="black"/>
                </a:solidFill>
                <a:latin typeface="Arial" panose="020B0604020202020204" pitchFamily="34" charset="0"/>
                <a:cs typeface="Arial" panose="020B0604020202020204" pitchFamily="34" charset="0"/>
              </a:rPr>
              <a:t>general directions</a:t>
            </a:r>
            <a:r>
              <a:rPr lang="ru-RU" sz="1200" dirty="0" smtClean="0">
                <a:solidFill>
                  <a:prstClr val="black"/>
                </a:solidFill>
                <a:latin typeface="Arial" panose="020B0604020202020204" pitchFamily="34" charset="0"/>
                <a:cs typeface="Arial" panose="020B0604020202020204" pitchFamily="34" charset="0"/>
              </a:rPr>
              <a:t>, </a:t>
            </a:r>
            <a:r>
              <a:rPr lang="x-none" sz="1200" smtClean="0">
                <a:solidFill>
                  <a:prstClr val="black"/>
                </a:solidFill>
                <a:latin typeface="Arial" panose="020B0604020202020204" pitchFamily="34" charset="0"/>
                <a:cs typeface="Arial" panose="020B0604020202020204" pitchFamily="34" charset="0"/>
              </a:rPr>
              <a:t>sec</a:t>
            </a:r>
            <a:r>
              <a:rPr lang="en-US" sz="1200" dirty="0" err="1" smtClean="0">
                <a:solidFill>
                  <a:prstClr val="black"/>
                </a:solidFill>
                <a:latin typeface="Arial" panose="020B0604020202020204" pitchFamily="34" charset="0"/>
                <a:cs typeface="Arial" panose="020B0604020202020204" pitchFamily="34" charset="0"/>
              </a:rPr>
              <a:t>tions</a:t>
            </a:r>
            <a:r>
              <a:rPr lang="ru-RU" sz="1200" dirty="0" smtClean="0">
                <a:solidFill>
                  <a:prstClr val="black"/>
                </a:solidFill>
                <a:latin typeface="Arial" panose="020B0604020202020204" pitchFamily="34" charset="0"/>
                <a:cs typeface="Arial" panose="020B0604020202020204" pitchFamily="34" charset="0"/>
              </a:rPr>
              <a:t>)</a:t>
            </a:r>
            <a:endParaRPr lang="en-US" sz="1200" dirty="0" smtClean="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Rectangle 12"/>
          <p:cNvSpPr/>
          <p:nvPr/>
        </p:nvSpPr>
        <p:spPr>
          <a:xfrm>
            <a:off x="6474689" y="3855063"/>
            <a:ext cx="2991599" cy="18928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25 </a:t>
            </a:r>
            <a:r>
              <a:rPr kumimoji="0" lang="en-US" sz="1200" b="0"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Divisions</a:t>
            </a:r>
            <a:endParaRPr kumimoji="0" lang="ru-RU"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lang="en-US" sz="1200" dirty="0" smtClean="0">
                <a:solidFill>
                  <a:prstClr val="black"/>
                </a:solidFill>
                <a:latin typeface="Arial" panose="020B0604020202020204" pitchFamily="34" charset="0"/>
                <a:cs typeface="Arial" panose="020B0604020202020204" pitchFamily="34" charset="0"/>
              </a:rPr>
              <a:t>departments</a:t>
            </a:r>
            <a:r>
              <a:rPr kumimoji="0" lang="ru-R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x-none"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general directions</a:t>
            </a:r>
            <a:r>
              <a:rPr kumimoji="0" lang="ru-R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x-none"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sec</a:t>
            </a: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tions</a:t>
            </a:r>
            <a:r>
              <a:rPr kumimoji="0" lang="ru-R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Rectangle 14"/>
          <p:cNvSpPr/>
          <p:nvPr/>
        </p:nvSpPr>
        <p:spPr>
          <a:xfrm>
            <a:off x="503870" y="6170505"/>
            <a:ext cx="2867980" cy="3636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600" b="1" dirty="0">
                <a:solidFill>
                  <a:prstClr val="black"/>
                </a:solidFill>
                <a:latin typeface="Arial" panose="020B0604020202020204" pitchFamily="34" charset="0"/>
                <a:cs typeface="Arial" panose="020B0604020202020204" pitchFamily="34" charset="0"/>
              </a:rPr>
              <a:t>Established units - 513</a:t>
            </a:r>
          </a:p>
        </p:txBody>
      </p:sp>
      <p:cxnSp>
        <p:nvCxnSpPr>
          <p:cNvPr id="17" name="Straight Connector 16"/>
          <p:cNvCxnSpPr>
            <a:stCxn id="7" idx="2"/>
            <a:endCxn id="8" idx="0"/>
          </p:cNvCxnSpPr>
          <p:nvPr/>
        </p:nvCxnSpPr>
        <p:spPr>
          <a:xfrm>
            <a:off x="4656083" y="1951754"/>
            <a:ext cx="3662" cy="304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8" idx="2"/>
          </p:cNvCxnSpPr>
          <p:nvPr/>
        </p:nvCxnSpPr>
        <p:spPr>
          <a:xfrm flipH="1">
            <a:off x="4659743" y="2709136"/>
            <a:ext cx="2" cy="304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a:endCxn id="12" idx="0"/>
          </p:cNvCxnSpPr>
          <p:nvPr/>
        </p:nvCxnSpPr>
        <p:spPr>
          <a:xfrm>
            <a:off x="4659744" y="3466518"/>
            <a:ext cx="0" cy="38792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8" idx="2"/>
            <a:endCxn id="10" idx="0"/>
          </p:cNvCxnSpPr>
          <p:nvPr/>
        </p:nvCxnSpPr>
        <p:spPr>
          <a:xfrm rot="16200000" flipH="1">
            <a:off x="6162717" y="1206164"/>
            <a:ext cx="304800" cy="3310744"/>
          </a:xfrm>
          <a:prstGeom prst="bentConnector3">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8" idx="2"/>
            <a:endCxn id="11" idx="0"/>
          </p:cNvCxnSpPr>
          <p:nvPr/>
        </p:nvCxnSpPr>
        <p:spPr>
          <a:xfrm rot="5400000">
            <a:off x="3014640" y="1368831"/>
            <a:ext cx="304800" cy="298541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0" idx="2"/>
            <a:endCxn id="13" idx="0"/>
          </p:cNvCxnSpPr>
          <p:nvPr/>
        </p:nvCxnSpPr>
        <p:spPr>
          <a:xfrm>
            <a:off x="7970489" y="3466518"/>
            <a:ext cx="0" cy="38854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47579" y="3545028"/>
            <a:ext cx="580858" cy="3094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
            </a:r>
            <a:r>
              <a:rPr kumimoji="0" lang="ru-R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a:off x="1348998" y="3543026"/>
            <a:ext cx="580858" cy="3094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
            </a:r>
            <a:r>
              <a:rPr kumimoji="0" lang="ru-R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 name="Rectangle 45"/>
          <p:cNvSpPr/>
          <p:nvPr/>
        </p:nvSpPr>
        <p:spPr>
          <a:xfrm>
            <a:off x="2079213" y="3543026"/>
            <a:ext cx="580858" cy="3094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
            </a:r>
            <a:r>
              <a:rPr kumimoji="0" lang="ru-R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3</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3" name="Rectangle 52"/>
          <p:cNvSpPr/>
          <p:nvPr/>
        </p:nvSpPr>
        <p:spPr>
          <a:xfrm>
            <a:off x="2099476" y="4072114"/>
            <a:ext cx="624673" cy="3855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And others</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 name="Rectangle 53"/>
          <p:cNvSpPr/>
          <p:nvPr/>
        </p:nvSpPr>
        <p:spPr>
          <a:xfrm>
            <a:off x="1354156" y="4072115"/>
            <a:ext cx="580858" cy="3094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
            </a:r>
            <a:r>
              <a:rPr kumimoji="0" lang="ru-R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5</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 name="Rectangle 54"/>
          <p:cNvSpPr/>
          <p:nvPr/>
        </p:nvSpPr>
        <p:spPr>
          <a:xfrm>
            <a:off x="638585" y="4072115"/>
            <a:ext cx="580858" cy="3094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
            </a:r>
            <a:r>
              <a:rPr kumimoji="0" lang="ru-R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4</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 name="Rectangle 55"/>
          <p:cNvSpPr/>
          <p:nvPr/>
        </p:nvSpPr>
        <p:spPr>
          <a:xfrm>
            <a:off x="3649397" y="4644156"/>
            <a:ext cx="580858" cy="3094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
            </a:r>
            <a:r>
              <a:rPr kumimoji="0" lang="ru-R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 name="Rectangle 56"/>
          <p:cNvSpPr/>
          <p:nvPr/>
        </p:nvSpPr>
        <p:spPr>
          <a:xfrm>
            <a:off x="4350816" y="4642154"/>
            <a:ext cx="580858" cy="3094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
            </a:r>
            <a:r>
              <a:rPr kumimoji="0" lang="ru-R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 name="Rectangle 57"/>
          <p:cNvSpPr/>
          <p:nvPr/>
        </p:nvSpPr>
        <p:spPr>
          <a:xfrm>
            <a:off x="5081031" y="4642154"/>
            <a:ext cx="580858" cy="3094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
            </a:r>
            <a:r>
              <a:rPr kumimoji="0" lang="ru-R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3</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 name="Rectangle 58"/>
          <p:cNvSpPr/>
          <p:nvPr/>
        </p:nvSpPr>
        <p:spPr>
          <a:xfrm>
            <a:off x="5085596" y="5171243"/>
            <a:ext cx="648454" cy="3437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dirty="0">
                <a:solidFill>
                  <a:prstClr val="black"/>
                </a:solidFill>
                <a:latin typeface="Arial" panose="020B0604020202020204" pitchFamily="34" charset="0"/>
                <a:cs typeface="Arial" panose="020B0604020202020204" pitchFamily="34" charset="0"/>
              </a:rPr>
              <a:t>And </a:t>
            </a:r>
            <a:r>
              <a:rPr lang="en-US" sz="1200" dirty="0" smtClean="0">
                <a:solidFill>
                  <a:prstClr val="black"/>
                </a:solidFill>
                <a:latin typeface="Arial" panose="020B0604020202020204" pitchFamily="34" charset="0"/>
                <a:cs typeface="Arial" panose="020B0604020202020204" pitchFamily="34" charset="0"/>
              </a:rPr>
              <a:t>others</a:t>
            </a:r>
            <a:endParaRPr lang="en-US" sz="1200" dirty="0">
              <a:solidFill>
                <a:prstClr val="black"/>
              </a:solidFill>
              <a:latin typeface="Arial" panose="020B0604020202020204" pitchFamily="34" charset="0"/>
              <a:cs typeface="Arial" panose="020B0604020202020204" pitchFamily="34" charset="0"/>
            </a:endParaRPr>
          </a:p>
        </p:txBody>
      </p:sp>
      <p:sp>
        <p:nvSpPr>
          <p:cNvPr id="60" name="Rectangle 59"/>
          <p:cNvSpPr/>
          <p:nvPr/>
        </p:nvSpPr>
        <p:spPr>
          <a:xfrm>
            <a:off x="4355974" y="5171243"/>
            <a:ext cx="580858" cy="3094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200" dirty="0" smtClean="0">
                <a:solidFill>
                  <a:prstClr val="black"/>
                </a:solidFill>
                <a:latin typeface="Arial" panose="020B0604020202020204" pitchFamily="34" charset="0"/>
                <a:cs typeface="Arial" panose="020B0604020202020204" pitchFamily="34" charset="0"/>
              </a:rPr>
              <a:t>D5</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 name="Rectangle 60"/>
          <p:cNvSpPr/>
          <p:nvPr/>
        </p:nvSpPr>
        <p:spPr>
          <a:xfrm>
            <a:off x="3640403" y="5171243"/>
            <a:ext cx="580858" cy="3094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200" dirty="0" smtClean="0">
                <a:solidFill>
                  <a:prstClr val="black"/>
                </a:solidFill>
                <a:latin typeface="Arial" panose="020B0604020202020204" pitchFamily="34" charset="0"/>
                <a:cs typeface="Arial" panose="020B0604020202020204" pitchFamily="34" charset="0"/>
              </a:rPr>
              <a:t>D4</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 name="Rectangle 69"/>
          <p:cNvSpPr/>
          <p:nvPr/>
        </p:nvSpPr>
        <p:spPr>
          <a:xfrm>
            <a:off x="6974488" y="4651392"/>
            <a:ext cx="580858" cy="3094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a:t>
            </a:r>
            <a:r>
              <a:rPr kumimoji="0" lang="ru-R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 name="Rectangle 70"/>
          <p:cNvSpPr/>
          <p:nvPr/>
        </p:nvSpPr>
        <p:spPr>
          <a:xfrm>
            <a:off x="7675907" y="4649390"/>
            <a:ext cx="580858" cy="3094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200" dirty="0" smtClean="0">
                <a:solidFill>
                  <a:prstClr val="black"/>
                </a:solidFill>
                <a:latin typeface="Arial" panose="020B0604020202020204" pitchFamily="34" charset="0"/>
                <a:cs typeface="Arial" panose="020B0604020202020204" pitchFamily="34" charset="0"/>
              </a:rPr>
              <a:t>D2</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 name="Rectangle 71"/>
          <p:cNvSpPr/>
          <p:nvPr/>
        </p:nvSpPr>
        <p:spPr>
          <a:xfrm>
            <a:off x="8406122" y="4649390"/>
            <a:ext cx="580858" cy="3094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200" dirty="0" smtClean="0">
                <a:solidFill>
                  <a:prstClr val="black"/>
                </a:solidFill>
                <a:latin typeface="Arial" panose="020B0604020202020204" pitchFamily="34" charset="0"/>
                <a:cs typeface="Arial" panose="020B0604020202020204" pitchFamily="34" charset="0"/>
              </a:rPr>
              <a:t>D3</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 name="Rectangle 72"/>
          <p:cNvSpPr/>
          <p:nvPr/>
        </p:nvSpPr>
        <p:spPr>
          <a:xfrm>
            <a:off x="8410687" y="5171242"/>
            <a:ext cx="685688" cy="3723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dirty="0">
                <a:solidFill>
                  <a:prstClr val="black"/>
                </a:solidFill>
                <a:latin typeface="Arial" panose="020B0604020202020204" pitchFamily="34" charset="0"/>
                <a:cs typeface="Arial" panose="020B0604020202020204" pitchFamily="34" charset="0"/>
              </a:rPr>
              <a:t>And </a:t>
            </a:r>
            <a:r>
              <a:rPr lang="en-US" sz="1200" dirty="0" smtClean="0">
                <a:solidFill>
                  <a:prstClr val="black"/>
                </a:solidFill>
                <a:latin typeface="Arial" panose="020B0604020202020204" pitchFamily="34" charset="0"/>
                <a:cs typeface="Arial" panose="020B0604020202020204" pitchFamily="34" charset="0"/>
              </a:rPr>
              <a:t>others</a:t>
            </a:r>
            <a:endParaRPr lang="en-US" sz="1200" dirty="0">
              <a:solidFill>
                <a:prstClr val="black"/>
              </a:solidFill>
              <a:latin typeface="Arial" panose="020B0604020202020204" pitchFamily="34" charset="0"/>
              <a:cs typeface="Arial" panose="020B0604020202020204" pitchFamily="34" charset="0"/>
            </a:endParaRPr>
          </a:p>
        </p:txBody>
      </p:sp>
      <p:sp>
        <p:nvSpPr>
          <p:cNvPr id="74" name="Rectangle 73"/>
          <p:cNvSpPr/>
          <p:nvPr/>
        </p:nvSpPr>
        <p:spPr>
          <a:xfrm>
            <a:off x="7681065" y="5178479"/>
            <a:ext cx="580858" cy="3094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200" dirty="0" smtClean="0">
                <a:solidFill>
                  <a:prstClr val="black"/>
                </a:solidFill>
                <a:latin typeface="Arial" panose="020B0604020202020204" pitchFamily="34" charset="0"/>
                <a:cs typeface="Arial" panose="020B0604020202020204" pitchFamily="34" charset="0"/>
              </a:rPr>
              <a:t>D5</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5" name="Rectangle 74"/>
          <p:cNvSpPr/>
          <p:nvPr/>
        </p:nvSpPr>
        <p:spPr>
          <a:xfrm>
            <a:off x="6965494" y="5178479"/>
            <a:ext cx="580858" cy="3094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200" dirty="0" smtClean="0">
                <a:solidFill>
                  <a:prstClr val="black"/>
                </a:solidFill>
                <a:latin typeface="Arial" panose="020B0604020202020204" pitchFamily="34" charset="0"/>
                <a:cs typeface="Arial" panose="020B0604020202020204" pitchFamily="34" charset="0"/>
              </a:rPr>
              <a:t>D4</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7" name="Picture 2" descr="ÐÐ°ÑÑÐ¸Ð½ÐºÐ¸ Ð¿Ð¾ Ð·Ð°Ð¿ÑÐ¾ÑÑ stema de sta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834175" y="103846"/>
            <a:ext cx="728925" cy="726706"/>
          </a:xfrm>
          <a:prstGeom prst="rect">
            <a:avLst/>
          </a:prstGeom>
          <a:noFill/>
          <a:extLst>
            <a:ext uri="{909E8E84-426E-40DD-AFC4-6F175D3DCCD1}">
              <a14:hiddenFill xmlns="" xmlns:a14="http://schemas.microsoft.com/office/drawing/2010/main">
                <a:solidFill>
                  <a:srgbClr val="FFFFFF"/>
                </a:solidFill>
              </a14:hiddenFill>
            </a:ext>
          </a:extLst>
        </p:spPr>
      </p:pic>
      <p:pic>
        <p:nvPicPr>
          <p:cNvPr id="38" name="Content Placeholder 8"/>
          <p:cNvPicPr>
            <a:picLocks noGrp="1" noChangeAspect="1"/>
          </p:cNvPicPr>
          <p:nvPr>
            <p:ph idx="1"/>
          </p:nvPr>
        </p:nvPicPr>
        <p:blipFill>
          <a:blip r:embed="rId4" cstate="print">
            <a:extLst>
              <a:ext uri="{28A0092B-C50C-407E-A947-70E740481C1C}">
                <a14:useLocalDpi xmlns="" xmlns:a14="http://schemas.microsoft.com/office/drawing/2010/main" val="0"/>
              </a:ext>
            </a:extLst>
          </a:blip>
          <a:stretch>
            <a:fillRect/>
          </a:stretch>
        </p:blipFill>
        <p:spPr>
          <a:xfrm>
            <a:off x="465245" y="60799"/>
            <a:ext cx="893655" cy="812800"/>
          </a:xfrm>
        </p:spPr>
      </p:pic>
      <p:sp>
        <p:nvSpPr>
          <p:cNvPr id="39" name="Rectangle 24"/>
          <p:cNvSpPr/>
          <p:nvPr/>
        </p:nvSpPr>
        <p:spPr>
          <a:xfrm>
            <a:off x="952183" y="231535"/>
            <a:ext cx="7944167" cy="471328"/>
          </a:xfrm>
          <a:prstGeom prst="rect">
            <a:avLst/>
          </a:prstGeom>
        </p:spPr>
        <p:txBody>
          <a:bodyPr wrap="square">
            <a:spAutoFit/>
          </a:bodyPr>
          <a:lstStyle/>
          <a:p>
            <a:pPr lvl="0" algn="ctr"/>
            <a:r>
              <a:rPr lang="en-US" sz="2400" dirty="0">
                <a:solidFill>
                  <a:prstClr val="black">
                    <a:tint val="75000"/>
                  </a:prstClr>
                </a:solidFill>
              </a:rPr>
              <a:t>P.I. </a:t>
            </a:r>
            <a:r>
              <a:rPr lang="it-IT" sz="2400" dirty="0">
                <a:solidFill>
                  <a:prstClr val="black">
                    <a:tint val="75000"/>
                  </a:prstClr>
                </a:solidFill>
              </a:rPr>
              <a:t>„</a:t>
            </a:r>
            <a:r>
              <a:rPr lang="en-US" sz="2400" dirty="0">
                <a:solidFill>
                  <a:prstClr val="black">
                    <a:tint val="75000"/>
                  </a:prstClr>
                </a:solidFill>
              </a:rPr>
              <a:t>Center of Informational Technology in Finance”</a:t>
            </a:r>
            <a:endParaRPr lang="it-IT" sz="2400" dirty="0">
              <a:solidFill>
                <a:prstClr val="black">
                  <a:tint val="75000"/>
                </a:prstClr>
              </a:solidFill>
            </a:endParaRPr>
          </a:p>
        </p:txBody>
      </p:sp>
    </p:spTree>
    <p:extLst>
      <p:ext uri="{BB962C8B-B14F-4D97-AF65-F5344CB8AC3E}">
        <p14:creationId xmlns="" xmlns:p14="http://schemas.microsoft.com/office/powerpoint/2010/main" val="1752592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5245" y="776337"/>
            <a:ext cx="8543925" cy="571500"/>
          </a:xfrm>
        </p:spPr>
        <p:txBody>
          <a:bodyPr>
            <a:normAutofit/>
          </a:bodyPr>
          <a:lstStyle/>
          <a:p>
            <a:r>
              <a:rPr lang="en-US" sz="2800" b="1" dirty="0" smtClean="0">
                <a:solidFill>
                  <a:srgbClr val="0070C0"/>
                </a:solidFill>
                <a:latin typeface="Arial" panose="020B0604020202020204" pitchFamily="34" charset="0"/>
                <a:cs typeface="Arial" panose="020B0604020202020204" pitchFamily="34" charset="0"/>
              </a:rPr>
              <a:t>Center’s Fields of Competence </a:t>
            </a:r>
            <a:endParaRPr lang="ru-RU" sz="2800" b="1" dirty="0"/>
          </a:p>
        </p:txBody>
      </p:sp>
      <p:sp>
        <p:nvSpPr>
          <p:cNvPr id="3" name="Содержимое 2"/>
          <p:cNvSpPr>
            <a:spLocks noGrp="1"/>
          </p:cNvSpPr>
          <p:nvPr>
            <p:ph idx="1"/>
          </p:nvPr>
        </p:nvSpPr>
        <p:spPr>
          <a:xfrm>
            <a:off x="681038" y="1612900"/>
            <a:ext cx="8818562" cy="4765597"/>
          </a:xfrm>
        </p:spPr>
        <p:txBody>
          <a:bodyPr>
            <a:noAutofit/>
          </a:bodyPr>
          <a:lstStyle/>
          <a:p>
            <a:r>
              <a:rPr lang="en-US" sz="1800" b="1" dirty="0" smtClean="0"/>
              <a:t>Administration, development, maintenance and operation of the informational systems in the areas of public finance, government procurement, as well as tax and customs areas;</a:t>
            </a:r>
            <a:endParaRPr lang="ru-RU" sz="1800" b="1" dirty="0" smtClean="0"/>
          </a:p>
          <a:p>
            <a:r>
              <a:rPr lang="en-US" sz="1800" b="1" dirty="0" smtClean="0"/>
              <a:t>implementation of information technologies, both within the Ministry of Finance, the administrative bodies under its jurisdiction, as well as outside of it;</a:t>
            </a:r>
            <a:endParaRPr lang="ru-RU" sz="1800" b="1" dirty="0" smtClean="0"/>
          </a:p>
          <a:p>
            <a:r>
              <a:rPr lang="en-US" sz="1800" b="1" dirty="0" smtClean="0"/>
              <a:t>providing institutional assistance, including in the field of accounting in the public sector and in the process of continuous development of professional potential of employees working in the fields of public finance, public procurement, tax and customs;</a:t>
            </a:r>
            <a:endParaRPr lang="ru-RU" sz="1800" b="1" dirty="0" smtClean="0"/>
          </a:p>
          <a:p>
            <a:r>
              <a:rPr lang="en-US" sz="1800" b="1" dirty="0" smtClean="0"/>
              <a:t>administration and maintenance of ITC infrastructure and other infrastructures related to the activities carried out, both in the Ministry of Finance and in its administrative bodies;</a:t>
            </a:r>
            <a:endParaRPr lang="ru-RU" sz="1800" b="1" dirty="0" smtClean="0"/>
          </a:p>
          <a:p>
            <a:r>
              <a:rPr lang="en-US" sz="1800" b="1" dirty="0" smtClean="0"/>
              <a:t>providing representation at customs and temporary storage;</a:t>
            </a:r>
            <a:endParaRPr lang="ru-RU" sz="1800" b="1" dirty="0" smtClean="0"/>
          </a:p>
          <a:p>
            <a:r>
              <a:rPr lang="en-US" sz="1800" b="1" dirty="0" smtClean="0"/>
              <a:t>other areas, related to the competence of the Center of its normative acts, including the acts of its founder.</a:t>
            </a:r>
            <a:endParaRPr lang="ru-RU" sz="1800" b="1" dirty="0"/>
          </a:p>
        </p:txBody>
      </p:sp>
      <p:pic>
        <p:nvPicPr>
          <p:cNvPr id="5" name="Picture 2" descr="ÐÐ°ÑÑÐ¸Ð½ÐºÐ¸ Ð¿Ð¾ Ð·Ð°Ð¿ÑÐ¾ÑÑ stema de sta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834175" y="103846"/>
            <a:ext cx="728925" cy="726706"/>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Content Placeholder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5245" y="60799"/>
            <a:ext cx="893655" cy="812800"/>
          </a:xfrm>
          <a:prstGeom prst="rect">
            <a:avLst/>
          </a:prstGeom>
        </p:spPr>
      </p:pic>
      <p:sp>
        <p:nvSpPr>
          <p:cNvPr id="7" name="Rectangle 24"/>
          <p:cNvSpPr/>
          <p:nvPr/>
        </p:nvSpPr>
        <p:spPr>
          <a:xfrm>
            <a:off x="952183" y="231535"/>
            <a:ext cx="7944167" cy="471328"/>
          </a:xfrm>
          <a:prstGeom prst="rect">
            <a:avLst/>
          </a:prstGeom>
        </p:spPr>
        <p:txBody>
          <a:bodyPr wrap="square">
            <a:spAutoFit/>
          </a:bodyPr>
          <a:lstStyle/>
          <a:p>
            <a:pPr lvl="0" algn="ctr"/>
            <a:r>
              <a:rPr lang="en-US" sz="2400" dirty="0">
                <a:solidFill>
                  <a:prstClr val="black">
                    <a:tint val="75000"/>
                  </a:prstClr>
                </a:solidFill>
              </a:rPr>
              <a:t>S.I. </a:t>
            </a:r>
            <a:r>
              <a:rPr lang="it-IT" sz="2400" dirty="0">
                <a:solidFill>
                  <a:prstClr val="black">
                    <a:tint val="75000"/>
                  </a:prstClr>
                </a:solidFill>
              </a:rPr>
              <a:t>„</a:t>
            </a:r>
            <a:r>
              <a:rPr lang="en-US" sz="2400" dirty="0">
                <a:solidFill>
                  <a:prstClr val="black">
                    <a:tint val="75000"/>
                  </a:prstClr>
                </a:solidFill>
              </a:rPr>
              <a:t>Center of Informational Technology in Finance”</a:t>
            </a:r>
            <a:endParaRPr lang="it-IT" sz="2400" dirty="0">
              <a:solidFill>
                <a:prstClr val="black">
                  <a:tint val="75000"/>
                </a:prst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11BC0528-DE29-4A62-9843-721BA7DAA5F2}"/>
              </a:ext>
            </a:extLst>
          </p:cNvPr>
          <p:cNvSpPr>
            <a:spLocks noGrp="1"/>
          </p:cNvSpPr>
          <p:nvPr>
            <p:ph type="title"/>
          </p:nvPr>
        </p:nvSpPr>
        <p:spPr>
          <a:xfrm>
            <a:off x="147782" y="847636"/>
            <a:ext cx="9543065" cy="511264"/>
          </a:xfrm>
        </p:spPr>
        <p:txBody>
          <a:bodyPr>
            <a:normAutofit/>
          </a:bodyPr>
          <a:lstStyle/>
          <a:p>
            <a:pPr marL="294084"/>
            <a:r>
              <a:rPr lang="en-US" sz="2800" b="1" dirty="0" smtClean="0">
                <a:solidFill>
                  <a:srgbClr val="0070C0"/>
                </a:solidFill>
                <a:latin typeface="Arial" panose="020B0604020202020204" pitchFamily="34" charset="0"/>
                <a:cs typeface="Arial" panose="020B0604020202020204" pitchFamily="34" charset="0"/>
              </a:rPr>
              <a:t>Services provided by the center </a:t>
            </a:r>
            <a:endParaRPr lang="ru-RU" sz="2800" b="1"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1155700" y="1498600"/>
            <a:ext cx="2067786" cy="625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Customs</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4038600" y="1397000"/>
            <a:ext cx="2349500" cy="7273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Public finance</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8"/>
          <p:cNvSpPr/>
          <p:nvPr/>
        </p:nvSpPr>
        <p:spPr>
          <a:xfrm>
            <a:off x="7327900" y="1524000"/>
            <a:ext cx="2174688" cy="469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Taxation</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Rectangle 9"/>
          <p:cNvSpPr/>
          <p:nvPr/>
        </p:nvSpPr>
        <p:spPr>
          <a:xfrm>
            <a:off x="498834" y="2264042"/>
            <a:ext cx="8759465" cy="75952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en-US" sz="1200" b="1" dirty="0">
                <a:latin typeface="Arial" pitchFamily="34" charset="0"/>
                <a:cs typeface="Arial" pitchFamily="34" charset="0"/>
              </a:rPr>
              <a:t>Control, development, maintenance and provision of the functionality of the informational systems in the field of public finances, state procurement, and as well as tax and customs areas</a:t>
            </a:r>
            <a:r>
              <a:rPr lang="ru-RU" sz="1200" dirty="0" smtClean="0">
                <a:solidFill>
                  <a:schemeClr val="tx1"/>
                </a:solidFill>
              </a:rPr>
              <a:t> </a:t>
            </a:r>
            <a:r>
              <a:rPr lang="en-US" sz="1200" dirty="0" smtClean="0">
                <a:solidFill>
                  <a:schemeClr val="tx1"/>
                </a:solidFill>
              </a:rPr>
              <a:t> l </a:t>
            </a:r>
            <a:endPar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488546" y="4785167"/>
            <a:ext cx="2520000" cy="181883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t>Ensuring representation at customs and temporary storage (cargo weighting services, brokerage, temporary storage)</a:t>
            </a:r>
            <a:endParaRPr lang="ru-RU" sz="1400" dirty="0"/>
          </a:p>
        </p:txBody>
      </p:sp>
      <p:sp>
        <p:nvSpPr>
          <p:cNvPr id="15" name="Rectangle 14"/>
          <p:cNvSpPr/>
          <p:nvPr/>
        </p:nvSpPr>
        <p:spPr>
          <a:xfrm>
            <a:off x="3414635" y="4785168"/>
            <a:ext cx="2821942" cy="783174"/>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t>Development and implementation of the accounting information system in the public sector (1C)</a:t>
            </a:r>
            <a:endParaRPr lang="ru-RU" sz="1400" dirty="0"/>
          </a:p>
        </p:txBody>
      </p:sp>
      <p:sp>
        <p:nvSpPr>
          <p:cNvPr id="16" name="Rectangle 15"/>
          <p:cNvSpPr/>
          <p:nvPr/>
        </p:nvSpPr>
        <p:spPr>
          <a:xfrm>
            <a:off x="3403114" y="3925391"/>
            <a:ext cx="2844984" cy="740166"/>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lvl="0" algn="ctr">
              <a:defRPr/>
            </a:pPr>
            <a:r>
              <a:rPr lang="en-US" sz="1200" dirty="0">
                <a:solidFill>
                  <a:prstClr val="black"/>
                </a:solidFill>
                <a:latin typeface="Arial" panose="020B0604020202020204" pitchFamily="34" charset="0"/>
                <a:cs typeface="Arial" panose="020B0604020202020204" pitchFamily="34" charset="0"/>
              </a:rPr>
              <a:t>Training </a:t>
            </a:r>
            <a:r>
              <a:rPr lang="en-US" sz="1200" dirty="0" smtClean="0">
                <a:solidFill>
                  <a:prstClr val="black"/>
                </a:solidFill>
                <a:latin typeface="Arial" panose="020B0604020202020204" pitchFamily="34" charset="0"/>
                <a:cs typeface="Arial" panose="020B0604020202020204" pitchFamily="34" charset="0"/>
              </a:rPr>
              <a:t>specialists </a:t>
            </a:r>
            <a:r>
              <a:rPr lang="en-US" sz="1200" dirty="0">
                <a:solidFill>
                  <a:prstClr val="black"/>
                </a:solidFill>
                <a:latin typeface="Arial" panose="020B0604020202020204" pitchFamily="34" charset="0"/>
                <a:cs typeface="Arial" panose="020B0604020202020204" pitchFamily="34" charset="0"/>
              </a:rPr>
              <a:t>within </a:t>
            </a:r>
            <a:r>
              <a:rPr lang="en-US" sz="1200" dirty="0" smtClean="0">
                <a:solidFill>
                  <a:prstClr val="black"/>
                </a:solidFill>
                <a:latin typeface="Arial" panose="020B0604020202020204" pitchFamily="34" charset="0"/>
                <a:cs typeface="Arial" panose="020B0604020202020204" pitchFamily="34" charset="0"/>
              </a:rPr>
              <a:t>the  field of public finances</a:t>
            </a:r>
            <a:endParaRPr lang="en-US" sz="1200" dirty="0">
              <a:solidFill>
                <a:prstClr val="black"/>
              </a:solidFill>
              <a:latin typeface="Arial" panose="020B0604020202020204" pitchFamily="34" charset="0"/>
              <a:cs typeface="Arial" panose="020B0604020202020204" pitchFamily="34" charset="0"/>
            </a:endParaRPr>
          </a:p>
        </p:txBody>
      </p:sp>
      <p:pic>
        <p:nvPicPr>
          <p:cNvPr id="4098" name="Picture 2" descr="ÐÐ°ÑÑÐ¸Ð½ÐºÐ¸ Ð¿Ð¾ Ð·Ð°Ð¿ÑÐ¾ÑÑ stema serviciului vama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2335" y="1581708"/>
            <a:ext cx="459915" cy="565469"/>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ÐÐ°ÑÑÐ¸Ð½ÐºÐ¸ Ð¿Ð¾ Ð·Ð°Ð¿ÑÐ¾ÑÑ stema guvernul republicii moldova"/>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57346" y="1538006"/>
            <a:ext cx="516438" cy="595594"/>
          </a:xfrm>
          <a:prstGeom prst="rect">
            <a:avLst/>
          </a:prstGeom>
          <a:noFill/>
          <a:extLst>
            <a:ext uri="{909E8E84-426E-40DD-AFC4-6F175D3DCCD1}">
              <a14:hiddenFill xmlns="" xmlns:a14="http://schemas.microsoft.com/office/drawing/2010/main">
                <a:solidFill>
                  <a:srgbClr val="FFFFFF"/>
                </a:solidFill>
              </a14:hiddenFill>
            </a:ext>
          </a:extLst>
        </p:spPr>
      </p:pic>
      <p:pic>
        <p:nvPicPr>
          <p:cNvPr id="27" name="Picture 2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708460" y="1568296"/>
            <a:ext cx="596208" cy="568348"/>
          </a:xfrm>
          <a:prstGeom prst="rect">
            <a:avLst/>
          </a:prstGeom>
        </p:spPr>
      </p:pic>
      <p:sp>
        <p:nvSpPr>
          <p:cNvPr id="28" name="Rectangle 27"/>
          <p:cNvSpPr/>
          <p:nvPr/>
        </p:nvSpPr>
        <p:spPr>
          <a:xfrm>
            <a:off x="491832" y="3160683"/>
            <a:ext cx="8747417" cy="66552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t>Administration and maintenance of the ITC infrastructure of the Ministry of Finance, Taxation and Customs service. </a:t>
            </a:r>
            <a:endParaRPr lang="ru-RU" sz="1400" b="1" dirty="0"/>
          </a:p>
        </p:txBody>
      </p:sp>
      <p:cxnSp>
        <p:nvCxnSpPr>
          <p:cNvPr id="26" name="Straight Connector 25"/>
          <p:cNvCxnSpPr>
            <a:stCxn id="7" idx="3"/>
          </p:cNvCxnSpPr>
          <p:nvPr/>
        </p:nvCxnSpPr>
        <p:spPr>
          <a:xfrm flipH="1">
            <a:off x="3207657" y="1811483"/>
            <a:ext cx="15829" cy="477800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8" idx="3"/>
          </p:cNvCxnSpPr>
          <p:nvPr/>
        </p:nvCxnSpPr>
        <p:spPr>
          <a:xfrm>
            <a:off x="6388100" y="1760683"/>
            <a:ext cx="27214" cy="477074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629400" y="3925391"/>
            <a:ext cx="2628998" cy="740166"/>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lvl="0" algn="ctr">
              <a:defRPr/>
            </a:pPr>
            <a:r>
              <a:rPr lang="en-US" sz="1200" dirty="0" smtClean="0">
                <a:solidFill>
                  <a:prstClr val="black"/>
                </a:solidFill>
                <a:latin typeface="Arial" panose="020B0604020202020204" pitchFamily="34" charset="0"/>
                <a:cs typeface="Arial" panose="020B0604020202020204" pitchFamily="34" charset="0"/>
              </a:rPr>
              <a:t>Training specialists and taxpayers operating in the electronic tax services</a:t>
            </a:r>
            <a:endParaRPr lang="en-US" sz="1200" dirty="0">
              <a:solidFill>
                <a:prstClr val="black"/>
              </a:solidFill>
              <a:latin typeface="Arial" panose="020B0604020202020204" pitchFamily="34" charset="0"/>
              <a:cs typeface="Arial" panose="020B0604020202020204" pitchFamily="34" charset="0"/>
            </a:endParaRPr>
          </a:p>
        </p:txBody>
      </p:sp>
      <p:sp>
        <p:nvSpPr>
          <p:cNvPr id="34" name="Rectangle 33"/>
          <p:cNvSpPr/>
          <p:nvPr/>
        </p:nvSpPr>
        <p:spPr>
          <a:xfrm>
            <a:off x="6604000" y="4785168"/>
            <a:ext cx="2641698" cy="504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ctr">
              <a:defRPr/>
            </a:pPr>
            <a:endParaRPr lang="en-US" sz="1200" dirty="0">
              <a:solidFill>
                <a:prstClr val="black"/>
              </a:solidFill>
              <a:latin typeface="Arial" panose="020B0604020202020204" pitchFamily="34" charset="0"/>
              <a:cs typeface="Arial" panose="020B0604020202020204" pitchFamily="34" charset="0"/>
            </a:endParaRPr>
          </a:p>
          <a:p>
            <a:pPr lvl="0" algn="ctr">
              <a:defRPr/>
            </a:pPr>
            <a:r>
              <a:rPr lang="en-US" sz="1200" dirty="0">
                <a:solidFill>
                  <a:prstClr val="black"/>
                </a:solidFill>
                <a:latin typeface="Arial" panose="020B0604020202020204" pitchFamily="34" charset="0"/>
                <a:cs typeface="Arial" panose="020B0604020202020204" pitchFamily="34" charset="0"/>
              </a:rPr>
              <a:t>Processing and </a:t>
            </a:r>
            <a:r>
              <a:rPr lang="en-US" sz="1200" dirty="0" smtClean="0">
                <a:solidFill>
                  <a:prstClr val="black"/>
                </a:solidFill>
                <a:latin typeface="Arial" panose="020B0604020202020204" pitchFamily="34" charset="0"/>
                <a:cs typeface="Arial" panose="020B0604020202020204" pitchFamily="34" charset="0"/>
              </a:rPr>
              <a:t>Archiving fiscal  documents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Rectangle 34"/>
          <p:cNvSpPr/>
          <p:nvPr/>
        </p:nvSpPr>
        <p:spPr>
          <a:xfrm>
            <a:off x="6604000" y="5359693"/>
            <a:ext cx="2641600" cy="380707"/>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a:t>
            </a:r>
            <a:r>
              <a:rPr lang="en-US" sz="1200" dirty="0" smtClean="0">
                <a:solidFill>
                  <a:prstClr val="black"/>
                </a:solidFill>
                <a:latin typeface="Arial" panose="020B0604020202020204" pitchFamily="34" charset="0"/>
                <a:cs typeface="Arial" panose="020B0604020202020204" pitchFamily="34" charset="0"/>
              </a:rPr>
              <a:t>all Center </a:t>
            </a:r>
            <a:r>
              <a:rPr lang="ru-RU" sz="1200" dirty="0" smtClean="0">
                <a:solidFill>
                  <a:prstClr val="black"/>
                </a:solidFill>
                <a:latin typeface="Arial" panose="020B0604020202020204" pitchFamily="34" charset="0"/>
                <a:cs typeface="Arial" panose="020B0604020202020204" pitchFamily="34" charset="0"/>
              </a:rPr>
              <a:t> - </a:t>
            </a:r>
            <a:r>
              <a:rPr lang="en-US" sz="1200" dirty="0" smtClean="0">
                <a:solidFill>
                  <a:prstClr val="black"/>
                </a:solidFill>
                <a:latin typeface="Arial" panose="020B0604020202020204" pitchFamily="34" charset="0"/>
                <a:cs typeface="Arial" panose="020B0604020202020204" pitchFamily="34" charset="0"/>
              </a:rPr>
              <a:t>of the tax services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Rectangle 35"/>
          <p:cNvSpPr/>
          <p:nvPr/>
        </p:nvSpPr>
        <p:spPr>
          <a:xfrm>
            <a:off x="6604000" y="5842000"/>
            <a:ext cx="2627086" cy="74748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t>Connection to the electronic services of the Tax Service and the Center of the electronic signatures  registration</a:t>
            </a:r>
            <a:endParaRPr lang="ru-RU" sz="1400" dirty="0"/>
          </a:p>
        </p:txBody>
      </p:sp>
      <p:sp>
        <p:nvSpPr>
          <p:cNvPr id="37" name="Rectangle 36"/>
          <p:cNvSpPr/>
          <p:nvPr/>
        </p:nvSpPr>
        <p:spPr>
          <a:xfrm>
            <a:off x="3416678" y="5684158"/>
            <a:ext cx="2817857" cy="93435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t>Providing institutional assistance in the field of accounting in the public sector</a:t>
            </a:r>
            <a:endParaRPr lang="ru-RU" sz="1400" dirty="0"/>
          </a:p>
        </p:txBody>
      </p:sp>
      <p:sp>
        <p:nvSpPr>
          <p:cNvPr id="44" name="Rectangle 15"/>
          <p:cNvSpPr/>
          <p:nvPr/>
        </p:nvSpPr>
        <p:spPr>
          <a:xfrm>
            <a:off x="498398" y="3925391"/>
            <a:ext cx="2520000" cy="740166"/>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Training  specialists within the field of customs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1" name="Picture 2" descr="ÐÐ°ÑÑÐ¸Ð½ÐºÐ¸ Ð¿Ð¾ Ð·Ð°Ð¿ÑÐ¾ÑÑ stema de stat"/>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834175" y="103846"/>
            <a:ext cx="728925" cy="726706"/>
          </a:xfrm>
          <a:prstGeom prst="rect">
            <a:avLst/>
          </a:prstGeom>
          <a:noFill/>
          <a:extLst>
            <a:ext uri="{909E8E84-426E-40DD-AFC4-6F175D3DCCD1}">
              <a14:hiddenFill xmlns="" xmlns:a14="http://schemas.microsoft.com/office/drawing/2010/main">
                <a:solidFill>
                  <a:srgbClr val="FFFFFF"/>
                </a:solidFill>
              </a14:hiddenFill>
            </a:ext>
          </a:extLst>
        </p:spPr>
      </p:pic>
      <p:pic>
        <p:nvPicPr>
          <p:cNvPr id="52" name="Content Placeholder 8"/>
          <p:cNvPicPr>
            <a:picLocks noGrp="1" noChangeAspect="1"/>
          </p:cNvPicPr>
          <p:nvPr>
            <p:ph idx="1"/>
          </p:nvPr>
        </p:nvPicPr>
        <p:blipFill>
          <a:blip r:embed="rId7" cstate="print">
            <a:extLst>
              <a:ext uri="{28A0092B-C50C-407E-A947-70E740481C1C}">
                <a14:useLocalDpi xmlns="" xmlns:a14="http://schemas.microsoft.com/office/drawing/2010/main" val="0"/>
              </a:ext>
            </a:extLst>
          </a:blip>
          <a:stretch>
            <a:fillRect/>
          </a:stretch>
        </p:blipFill>
        <p:spPr>
          <a:xfrm>
            <a:off x="465245" y="60799"/>
            <a:ext cx="893655" cy="812800"/>
          </a:xfrm>
        </p:spPr>
      </p:pic>
      <p:sp>
        <p:nvSpPr>
          <p:cNvPr id="53" name="Rectangle 24"/>
          <p:cNvSpPr/>
          <p:nvPr/>
        </p:nvSpPr>
        <p:spPr>
          <a:xfrm>
            <a:off x="952183" y="231535"/>
            <a:ext cx="7944167" cy="471328"/>
          </a:xfrm>
          <a:prstGeom prst="rect">
            <a:avLst/>
          </a:prstGeom>
        </p:spPr>
        <p:txBody>
          <a:bodyPr wrap="square">
            <a:spAutoFit/>
          </a:bodyPr>
          <a:lstStyle/>
          <a:p>
            <a:pPr lvl="0" algn="ctr"/>
            <a:r>
              <a:rPr lang="en-US" sz="2400" dirty="0">
                <a:solidFill>
                  <a:prstClr val="black">
                    <a:tint val="75000"/>
                  </a:prstClr>
                </a:solidFill>
              </a:rPr>
              <a:t>P.I. </a:t>
            </a:r>
            <a:r>
              <a:rPr lang="it-IT" sz="2400" dirty="0">
                <a:solidFill>
                  <a:prstClr val="black">
                    <a:tint val="75000"/>
                  </a:prstClr>
                </a:solidFill>
              </a:rPr>
              <a:t>„</a:t>
            </a:r>
            <a:r>
              <a:rPr lang="en-US" sz="2400" dirty="0">
                <a:solidFill>
                  <a:prstClr val="black">
                    <a:tint val="75000"/>
                  </a:prstClr>
                </a:solidFill>
              </a:rPr>
              <a:t>Center of Informational Technology in Finance”</a:t>
            </a:r>
            <a:endParaRPr lang="it-IT" sz="2400" dirty="0">
              <a:solidFill>
                <a:prstClr val="black">
                  <a:tint val="75000"/>
                </a:prstClr>
              </a:solidFill>
            </a:endParaRPr>
          </a:p>
        </p:txBody>
      </p:sp>
    </p:spTree>
    <p:extLst>
      <p:ext uri="{BB962C8B-B14F-4D97-AF65-F5344CB8AC3E}">
        <p14:creationId xmlns="" xmlns:p14="http://schemas.microsoft.com/office/powerpoint/2010/main" val="835460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11BC0528-DE29-4A62-9843-721BA7DAA5F2}"/>
              </a:ext>
            </a:extLst>
          </p:cNvPr>
          <p:cNvSpPr>
            <a:spLocks noGrp="1"/>
          </p:cNvSpPr>
          <p:nvPr>
            <p:ph type="title"/>
          </p:nvPr>
        </p:nvSpPr>
        <p:spPr>
          <a:xfrm>
            <a:off x="147782" y="894975"/>
            <a:ext cx="9286504" cy="463925"/>
          </a:xfrm>
        </p:spPr>
        <p:txBody>
          <a:bodyPr>
            <a:noAutofit/>
          </a:bodyPr>
          <a:lstStyle/>
          <a:p>
            <a:pPr marL="294084"/>
            <a:r>
              <a:rPr lang="en-US" sz="2800" b="1" dirty="0" smtClean="0">
                <a:solidFill>
                  <a:srgbClr val="0070C0"/>
                </a:solidFill>
                <a:latin typeface="Arial" panose="020B0604020202020204" pitchFamily="34" charset="0"/>
                <a:cs typeface="Arial" panose="020B0604020202020204" pitchFamily="34" charset="0"/>
              </a:rPr>
              <a:t>IT service users </a:t>
            </a:r>
            <a:endParaRPr lang="ru-RU" sz="2800" b="1" dirty="0">
              <a:solidFill>
                <a:srgbClr val="0070C0"/>
              </a:solidFill>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29817" y="1586838"/>
            <a:ext cx="1295928" cy="998065"/>
          </a:xfrm>
          <a:prstGeom prst="rect">
            <a:avLst/>
          </a:prstGeom>
        </p:spPr>
      </p:pic>
      <p:sp>
        <p:nvSpPr>
          <p:cNvPr id="36" name="TextBox 35"/>
          <p:cNvSpPr txBox="1"/>
          <p:nvPr/>
        </p:nvSpPr>
        <p:spPr>
          <a:xfrm>
            <a:off x="5892441" y="2039040"/>
            <a:ext cx="2438400" cy="461665"/>
          </a:xfrm>
          <a:prstGeom prst="rect">
            <a:avLst/>
          </a:prstGeom>
          <a:noFill/>
        </p:spPr>
        <p:txBody>
          <a:bodyPr wrap="square" rtlCol="0">
            <a:spAutoFit/>
          </a:bodyPr>
          <a:lstStyle/>
          <a:p>
            <a:pPr lvl="0">
              <a:defRPr/>
            </a:pPr>
            <a:r>
              <a:rPr lang="en-US" sz="1200" b="1" dirty="0">
                <a:solidFill>
                  <a:prstClr val="black"/>
                </a:solidFill>
                <a:latin typeface="Arial" pitchFamily="34" charset="0"/>
                <a:cs typeface="Arial" pitchFamily="34" charset="0"/>
              </a:rPr>
              <a:t>P.I. „Center of Informational Technology in Finance”</a:t>
            </a:r>
          </a:p>
        </p:txBody>
      </p:sp>
      <p:sp>
        <p:nvSpPr>
          <p:cNvPr id="38" name="TextBox 37"/>
          <p:cNvSpPr txBox="1"/>
          <p:nvPr/>
        </p:nvSpPr>
        <p:spPr>
          <a:xfrm>
            <a:off x="4102167" y="5061327"/>
            <a:ext cx="155985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Tax Service</a:t>
            </a:r>
            <a:endParaRPr kumimoji="0" lang="ru-RU"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 name="TextBox 39"/>
          <p:cNvSpPr txBox="1"/>
          <p:nvPr/>
        </p:nvSpPr>
        <p:spPr>
          <a:xfrm>
            <a:off x="803958" y="5051593"/>
            <a:ext cx="18133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Ministry of Finance</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 name="TextBox 49"/>
          <p:cNvSpPr txBox="1"/>
          <p:nvPr/>
        </p:nvSpPr>
        <p:spPr>
          <a:xfrm>
            <a:off x="2534321" y="5048627"/>
            <a:ext cx="13370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Customs Service</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 name="Straight Arrow Connector 2"/>
          <p:cNvCxnSpPr/>
          <p:nvPr/>
        </p:nvCxnSpPr>
        <p:spPr>
          <a:xfrm flipH="1">
            <a:off x="1509126" y="2591706"/>
            <a:ext cx="2751368" cy="81915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645697" y="2569029"/>
            <a:ext cx="2931886" cy="92891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62" name="Picture 2" descr="ÐÐ°ÑÑÐ¸Ð½ÐºÐ¸ Ð¿Ð¾ Ð·Ð°Ð¿ÑÐ¾ÑÑ stema serviciului vamal"/>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42643" y="3557241"/>
            <a:ext cx="1072379" cy="1334073"/>
          </a:xfrm>
          <a:prstGeom prst="rect">
            <a:avLst/>
          </a:prstGeom>
          <a:noFill/>
          <a:extLst>
            <a:ext uri="{909E8E84-426E-40DD-AFC4-6F175D3DCCD1}">
              <a14:hiddenFill xmlns="" xmlns:a14="http://schemas.microsoft.com/office/drawing/2010/main">
                <a:solidFill>
                  <a:srgbClr val="FFFFFF"/>
                </a:solidFill>
              </a14:hiddenFill>
            </a:ext>
          </a:extLst>
        </p:spPr>
      </p:pic>
      <p:pic>
        <p:nvPicPr>
          <p:cNvPr id="63" name="Picture 4" descr="ÐÐ°ÑÑÐ¸Ð½ÐºÐ¸ Ð¿Ð¾ Ð·Ð°Ð¿ÑÐ¾ÑÑ stema guvernul republicii moldova"/>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48726" y="3557241"/>
            <a:ext cx="1229666" cy="1334074"/>
          </a:xfrm>
          <a:prstGeom prst="rect">
            <a:avLst/>
          </a:prstGeom>
          <a:noFill/>
          <a:extLst>
            <a:ext uri="{909E8E84-426E-40DD-AFC4-6F175D3DCCD1}">
              <a14:hiddenFill xmlns="" xmlns:a14="http://schemas.microsoft.com/office/drawing/2010/main">
                <a:solidFill>
                  <a:srgbClr val="FFFFFF"/>
                </a:solidFill>
              </a14:hiddenFill>
            </a:ext>
          </a:extLst>
        </p:spPr>
      </p:pic>
      <p:pic>
        <p:nvPicPr>
          <p:cNvPr id="64" name="Picture 63"/>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245254" y="3557241"/>
            <a:ext cx="1338115" cy="1290530"/>
          </a:xfrm>
          <a:prstGeom prst="rect">
            <a:avLst/>
          </a:prstGeom>
        </p:spPr>
      </p:pic>
      <p:sp>
        <p:nvSpPr>
          <p:cNvPr id="26" name="TextBox 25"/>
          <p:cNvSpPr txBox="1"/>
          <p:nvPr/>
        </p:nvSpPr>
        <p:spPr>
          <a:xfrm>
            <a:off x="7785167" y="5048627"/>
            <a:ext cx="164875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Physical entities</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TextBox 27"/>
          <p:cNvSpPr txBox="1"/>
          <p:nvPr/>
        </p:nvSpPr>
        <p:spPr>
          <a:xfrm>
            <a:off x="5956367" y="5061327"/>
            <a:ext cx="161065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noProof="0" dirty="0" smtClean="0">
                <a:solidFill>
                  <a:prstClr val="black"/>
                </a:solidFill>
                <a:latin typeface="Arial" panose="020B0604020202020204" pitchFamily="34" charset="0"/>
                <a:cs typeface="Arial" panose="020B0604020202020204" pitchFamily="34" charset="0"/>
              </a:rPr>
              <a:t>Legal entities</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1" name="Рисунок 30"/>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975012" y="3557241"/>
            <a:ext cx="1217959" cy="1217959"/>
          </a:xfrm>
          <a:prstGeom prst="rect">
            <a:avLst/>
          </a:prstGeom>
        </p:spPr>
      </p:pic>
      <p:pic>
        <p:nvPicPr>
          <p:cNvPr id="32" name="Рисунок 31"/>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956171" y="3935855"/>
            <a:ext cx="1685967" cy="991745"/>
          </a:xfrm>
          <a:prstGeom prst="rect">
            <a:avLst/>
          </a:prstGeom>
        </p:spPr>
      </p:pic>
      <p:pic>
        <p:nvPicPr>
          <p:cNvPr id="33" name="Рисунок 32"/>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6400671" y="3478655"/>
            <a:ext cx="1685967" cy="991745"/>
          </a:xfrm>
          <a:prstGeom prst="rect">
            <a:avLst/>
          </a:prstGeom>
        </p:spPr>
      </p:pic>
      <p:pic>
        <p:nvPicPr>
          <p:cNvPr id="34" name="Рисунок 33"/>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537071" y="3491355"/>
            <a:ext cx="1685967" cy="991745"/>
          </a:xfrm>
          <a:prstGeom prst="rect">
            <a:avLst/>
          </a:prstGeom>
        </p:spPr>
      </p:pic>
      <p:sp>
        <p:nvSpPr>
          <p:cNvPr id="23" name="TextBox 22"/>
          <p:cNvSpPr txBox="1"/>
          <p:nvPr/>
        </p:nvSpPr>
        <p:spPr>
          <a:xfrm>
            <a:off x="806754" y="5700913"/>
            <a:ext cx="1337005" cy="338554"/>
          </a:xfrm>
          <a:prstGeom prst="rect">
            <a:avLst/>
          </a:prstGeom>
          <a:noFill/>
        </p:spPr>
        <p:txBody>
          <a:bodyPr wrap="square" rtlCol="0">
            <a:spAutoFit/>
          </a:bodyPr>
          <a:lstStyle/>
          <a:p>
            <a:pPr algn="ctr">
              <a:defRPr/>
            </a:pPr>
            <a:r>
              <a:rPr lang="x-none" sz="1400" b="1" smtClean="0">
                <a:solidFill>
                  <a:prstClr val="black"/>
                </a:solidFill>
                <a:latin typeface="Arial" panose="020B0604020202020204" pitchFamily="34" charset="0"/>
                <a:cs typeface="Arial" panose="020B0604020202020204" pitchFamily="34" charset="0"/>
              </a:rPr>
              <a:t>User</a:t>
            </a:r>
            <a:r>
              <a:rPr lang="en-US" sz="1400" b="1" dirty="0" smtClean="0">
                <a:solidFill>
                  <a:prstClr val="black"/>
                </a:solidFill>
                <a:latin typeface="Arial" panose="020B0604020202020204" pitchFamily="34" charset="0"/>
                <a:cs typeface="Arial" panose="020B0604020202020204" pitchFamily="34" charset="0"/>
              </a:rPr>
              <a:t>s</a:t>
            </a:r>
            <a:r>
              <a:rPr lang="x-none" sz="1400" b="1" smtClean="0">
                <a:solidFill>
                  <a:prstClr val="black"/>
                </a:solidFill>
                <a:latin typeface="Arial" panose="020B0604020202020204" pitchFamily="34" charset="0"/>
                <a:cs typeface="Arial" panose="020B0604020202020204" pitchFamily="34" charset="0"/>
              </a:rPr>
              <a:t>: </a:t>
            </a:r>
            <a:r>
              <a:rPr lang="x-none" sz="1600" b="1" dirty="0" smtClean="0">
                <a:solidFill>
                  <a:srgbClr val="5B9BD5"/>
                </a:solidFill>
                <a:latin typeface="Arial" panose="020B0604020202020204" pitchFamily="34" charset="0"/>
                <a:cs typeface="Arial" panose="020B0604020202020204" pitchFamily="34" charset="0"/>
              </a:rPr>
              <a:t>+300</a:t>
            </a:r>
            <a:endParaRPr lang="en-US" sz="1600" b="1" dirty="0">
              <a:solidFill>
                <a:srgbClr val="5B9BD5"/>
              </a:solidFill>
              <a:latin typeface="Arial" panose="020B0604020202020204" pitchFamily="34" charset="0"/>
              <a:cs typeface="Arial" panose="020B0604020202020204" pitchFamily="34" charset="0"/>
            </a:endParaRPr>
          </a:p>
        </p:txBody>
      </p:sp>
      <p:sp>
        <p:nvSpPr>
          <p:cNvPr id="24" name="TextBox 23"/>
          <p:cNvSpPr txBox="1"/>
          <p:nvPr/>
        </p:nvSpPr>
        <p:spPr>
          <a:xfrm>
            <a:off x="2705772" y="5700913"/>
            <a:ext cx="1337005" cy="553998"/>
          </a:xfrm>
          <a:prstGeom prst="rect">
            <a:avLst/>
          </a:prstGeom>
          <a:noFill/>
        </p:spPr>
        <p:txBody>
          <a:bodyPr wrap="square" rtlCol="0">
            <a:spAutoFit/>
          </a:bodyPr>
          <a:lstStyle/>
          <a:p>
            <a:pPr algn="ctr">
              <a:defRPr/>
            </a:pPr>
            <a:r>
              <a:rPr lang="x-none" sz="1400" b="1" smtClean="0">
                <a:solidFill>
                  <a:prstClr val="black"/>
                </a:solidFill>
                <a:latin typeface="Arial" panose="020B0604020202020204" pitchFamily="34" charset="0"/>
                <a:cs typeface="Arial" panose="020B0604020202020204" pitchFamily="34" charset="0"/>
              </a:rPr>
              <a:t>User</a:t>
            </a:r>
            <a:r>
              <a:rPr lang="en-US" sz="1400" b="1" dirty="0" smtClean="0">
                <a:solidFill>
                  <a:prstClr val="black"/>
                </a:solidFill>
                <a:latin typeface="Arial" panose="020B0604020202020204" pitchFamily="34" charset="0"/>
                <a:cs typeface="Arial" panose="020B0604020202020204" pitchFamily="34" charset="0"/>
              </a:rPr>
              <a:t>s</a:t>
            </a:r>
            <a:r>
              <a:rPr lang="x-none" sz="1400" b="1" smtClean="0">
                <a:solidFill>
                  <a:prstClr val="black"/>
                </a:solidFill>
                <a:latin typeface="Arial" panose="020B0604020202020204" pitchFamily="34" charset="0"/>
                <a:cs typeface="Arial" panose="020B0604020202020204" pitchFamily="34" charset="0"/>
              </a:rPr>
              <a:t>: </a:t>
            </a:r>
            <a:r>
              <a:rPr lang="x-none" sz="1600" b="1" dirty="0">
                <a:solidFill>
                  <a:srgbClr val="5B9BD5"/>
                </a:solidFill>
                <a:latin typeface="Arial" panose="020B0604020202020204" pitchFamily="34" charset="0"/>
                <a:cs typeface="Arial" panose="020B0604020202020204" pitchFamily="34" charset="0"/>
              </a:rPr>
              <a:t>+</a:t>
            </a:r>
            <a:r>
              <a:rPr lang="x-none" sz="1600" b="1" dirty="0" smtClean="0">
                <a:solidFill>
                  <a:srgbClr val="5B9BD5"/>
                </a:solidFill>
                <a:latin typeface="Arial" panose="020B0604020202020204" pitchFamily="34" charset="0"/>
                <a:cs typeface="Arial" panose="020B0604020202020204" pitchFamily="34" charset="0"/>
              </a:rPr>
              <a:t>2000</a:t>
            </a:r>
            <a:endParaRPr lang="en-US" sz="1600" b="1" dirty="0">
              <a:solidFill>
                <a:srgbClr val="5B9BD5"/>
              </a:solidFill>
              <a:latin typeface="Arial" panose="020B0604020202020204" pitchFamily="34" charset="0"/>
              <a:cs typeface="Arial" panose="020B0604020202020204" pitchFamily="34" charset="0"/>
            </a:endParaRPr>
          </a:p>
        </p:txBody>
      </p:sp>
      <p:sp>
        <p:nvSpPr>
          <p:cNvPr id="25" name="TextBox 24"/>
          <p:cNvSpPr txBox="1"/>
          <p:nvPr/>
        </p:nvSpPr>
        <p:spPr>
          <a:xfrm>
            <a:off x="4416705" y="5700913"/>
            <a:ext cx="1337005" cy="553998"/>
          </a:xfrm>
          <a:prstGeom prst="rect">
            <a:avLst/>
          </a:prstGeom>
          <a:noFill/>
        </p:spPr>
        <p:txBody>
          <a:bodyPr wrap="square" rtlCol="0">
            <a:spAutoFit/>
          </a:bodyPr>
          <a:lstStyle/>
          <a:p>
            <a:pPr algn="ctr">
              <a:defRPr/>
            </a:pPr>
            <a:r>
              <a:rPr lang="x-none" sz="1400" b="1" smtClean="0">
                <a:solidFill>
                  <a:prstClr val="black"/>
                </a:solidFill>
                <a:latin typeface="Arial" panose="020B0604020202020204" pitchFamily="34" charset="0"/>
                <a:cs typeface="Arial" panose="020B0604020202020204" pitchFamily="34" charset="0"/>
              </a:rPr>
              <a:t>User</a:t>
            </a:r>
            <a:r>
              <a:rPr lang="en-US" sz="1400" b="1" dirty="0" smtClean="0">
                <a:solidFill>
                  <a:prstClr val="black"/>
                </a:solidFill>
                <a:latin typeface="Arial" panose="020B0604020202020204" pitchFamily="34" charset="0"/>
                <a:cs typeface="Arial" panose="020B0604020202020204" pitchFamily="34" charset="0"/>
              </a:rPr>
              <a:t>s</a:t>
            </a:r>
            <a:r>
              <a:rPr lang="x-none" sz="1400" b="1" smtClean="0">
                <a:solidFill>
                  <a:prstClr val="black"/>
                </a:solidFill>
                <a:latin typeface="Arial" panose="020B0604020202020204" pitchFamily="34" charset="0"/>
                <a:cs typeface="Arial" panose="020B0604020202020204" pitchFamily="34" charset="0"/>
              </a:rPr>
              <a:t>: </a:t>
            </a:r>
            <a:r>
              <a:rPr lang="x-none" sz="1600" b="1" dirty="0">
                <a:solidFill>
                  <a:srgbClr val="5B9BD5"/>
                </a:solidFill>
                <a:latin typeface="Arial" panose="020B0604020202020204" pitchFamily="34" charset="0"/>
                <a:cs typeface="Arial" panose="020B0604020202020204" pitchFamily="34" charset="0"/>
              </a:rPr>
              <a:t>+</a:t>
            </a:r>
            <a:r>
              <a:rPr lang="x-none" sz="1600" b="1" dirty="0" smtClean="0">
                <a:solidFill>
                  <a:srgbClr val="5B9BD5"/>
                </a:solidFill>
                <a:latin typeface="Arial" panose="020B0604020202020204" pitchFamily="34" charset="0"/>
                <a:cs typeface="Arial" panose="020B0604020202020204" pitchFamily="34" charset="0"/>
              </a:rPr>
              <a:t>1600</a:t>
            </a:r>
            <a:endParaRPr lang="en-US" sz="1600" b="1" dirty="0">
              <a:solidFill>
                <a:srgbClr val="5B9BD5"/>
              </a:solidFill>
              <a:latin typeface="Arial" panose="020B0604020202020204" pitchFamily="34" charset="0"/>
              <a:cs typeface="Arial" panose="020B0604020202020204" pitchFamily="34" charset="0"/>
            </a:endParaRPr>
          </a:p>
        </p:txBody>
      </p:sp>
      <p:sp>
        <p:nvSpPr>
          <p:cNvPr id="27" name="TextBox 26"/>
          <p:cNvSpPr txBox="1"/>
          <p:nvPr/>
        </p:nvSpPr>
        <p:spPr>
          <a:xfrm>
            <a:off x="6264644" y="5671524"/>
            <a:ext cx="1337005" cy="553998"/>
          </a:xfrm>
          <a:prstGeom prst="rect">
            <a:avLst/>
          </a:prstGeom>
          <a:noFill/>
        </p:spPr>
        <p:txBody>
          <a:bodyPr wrap="square" rtlCol="0">
            <a:spAutoFit/>
          </a:bodyPr>
          <a:lstStyle/>
          <a:p>
            <a:pPr algn="ctr">
              <a:defRPr/>
            </a:pPr>
            <a:r>
              <a:rPr lang="x-none" sz="1400" b="1" smtClean="0">
                <a:solidFill>
                  <a:prstClr val="black"/>
                </a:solidFill>
                <a:latin typeface="Arial" panose="020B0604020202020204" pitchFamily="34" charset="0"/>
                <a:cs typeface="Arial" panose="020B0604020202020204" pitchFamily="34" charset="0"/>
              </a:rPr>
              <a:t>User</a:t>
            </a:r>
            <a:r>
              <a:rPr lang="en-US" sz="1400" b="1" dirty="0" smtClean="0">
                <a:solidFill>
                  <a:prstClr val="black"/>
                </a:solidFill>
                <a:latin typeface="Arial" panose="020B0604020202020204" pitchFamily="34" charset="0"/>
                <a:cs typeface="Arial" panose="020B0604020202020204" pitchFamily="34" charset="0"/>
              </a:rPr>
              <a:t>s</a:t>
            </a:r>
            <a:r>
              <a:rPr lang="x-none" sz="1400" b="1" smtClean="0">
                <a:solidFill>
                  <a:prstClr val="black"/>
                </a:solidFill>
                <a:latin typeface="Arial" panose="020B0604020202020204" pitchFamily="34" charset="0"/>
                <a:cs typeface="Arial" panose="020B0604020202020204" pitchFamily="34" charset="0"/>
              </a:rPr>
              <a:t>: </a:t>
            </a:r>
            <a:r>
              <a:rPr lang="x-none" sz="1600" b="1" dirty="0">
                <a:solidFill>
                  <a:srgbClr val="5B9BD5"/>
                </a:solidFill>
                <a:latin typeface="Arial" panose="020B0604020202020204" pitchFamily="34" charset="0"/>
                <a:cs typeface="Arial" panose="020B0604020202020204" pitchFamily="34" charset="0"/>
              </a:rPr>
              <a:t>58000</a:t>
            </a:r>
            <a:endParaRPr lang="en-US" sz="1600" b="1" dirty="0">
              <a:solidFill>
                <a:srgbClr val="5B9BD5"/>
              </a:solidFill>
              <a:latin typeface="Arial" panose="020B0604020202020204" pitchFamily="34" charset="0"/>
              <a:cs typeface="Arial" panose="020B0604020202020204" pitchFamily="34" charset="0"/>
            </a:endParaRPr>
          </a:p>
        </p:txBody>
      </p:sp>
      <p:sp>
        <p:nvSpPr>
          <p:cNvPr id="29" name="TextBox 28"/>
          <p:cNvSpPr txBox="1"/>
          <p:nvPr/>
        </p:nvSpPr>
        <p:spPr>
          <a:xfrm>
            <a:off x="8112583" y="5643462"/>
            <a:ext cx="1337005" cy="553998"/>
          </a:xfrm>
          <a:prstGeom prst="rect">
            <a:avLst/>
          </a:prstGeom>
          <a:noFill/>
        </p:spPr>
        <p:txBody>
          <a:bodyPr wrap="square" rtlCol="0">
            <a:spAutoFit/>
          </a:bodyPr>
          <a:lstStyle/>
          <a:p>
            <a:pPr algn="ctr">
              <a:defRPr/>
            </a:pPr>
            <a:r>
              <a:rPr lang="x-none" sz="1400" b="1" smtClean="0">
                <a:solidFill>
                  <a:prstClr val="black"/>
                </a:solidFill>
                <a:latin typeface="Arial" panose="020B0604020202020204" pitchFamily="34" charset="0"/>
                <a:cs typeface="Arial" panose="020B0604020202020204" pitchFamily="34" charset="0"/>
              </a:rPr>
              <a:t>User</a:t>
            </a:r>
            <a:r>
              <a:rPr lang="en-US" sz="1400" b="1" dirty="0" smtClean="0">
                <a:solidFill>
                  <a:prstClr val="black"/>
                </a:solidFill>
                <a:latin typeface="Arial" panose="020B0604020202020204" pitchFamily="34" charset="0"/>
                <a:cs typeface="Arial" panose="020B0604020202020204" pitchFamily="34" charset="0"/>
              </a:rPr>
              <a:t>s</a:t>
            </a:r>
            <a:r>
              <a:rPr lang="x-none" sz="1400" b="1" smtClean="0">
                <a:solidFill>
                  <a:prstClr val="black"/>
                </a:solidFill>
                <a:latin typeface="Arial" panose="020B0604020202020204" pitchFamily="34" charset="0"/>
                <a:cs typeface="Arial" panose="020B0604020202020204" pitchFamily="34" charset="0"/>
              </a:rPr>
              <a:t>: </a:t>
            </a:r>
            <a:r>
              <a:rPr lang="x-none" sz="1600" b="1" dirty="0" smtClean="0">
                <a:solidFill>
                  <a:srgbClr val="5B9BD5"/>
                </a:solidFill>
                <a:latin typeface="Arial" panose="020B0604020202020204" pitchFamily="34" charset="0"/>
                <a:cs typeface="Arial" panose="020B0604020202020204" pitchFamily="34" charset="0"/>
              </a:rPr>
              <a:t>93000</a:t>
            </a:r>
            <a:endParaRPr lang="en-US" sz="1600" b="1" dirty="0">
              <a:solidFill>
                <a:srgbClr val="5B9BD5"/>
              </a:solidFill>
              <a:latin typeface="Arial" panose="020B0604020202020204" pitchFamily="34" charset="0"/>
              <a:cs typeface="Arial" panose="020B0604020202020204" pitchFamily="34" charset="0"/>
            </a:endParaRPr>
          </a:p>
        </p:txBody>
      </p:sp>
      <p:cxnSp>
        <p:nvCxnSpPr>
          <p:cNvPr id="37" name="Straight Arrow Connector 2"/>
          <p:cNvCxnSpPr/>
          <p:nvPr/>
        </p:nvCxnSpPr>
        <p:spPr>
          <a:xfrm flipH="1">
            <a:off x="3178270" y="2641600"/>
            <a:ext cx="1059542" cy="84182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2"/>
          <p:cNvCxnSpPr>
            <a:stCxn id="35" idx="2"/>
            <a:endCxn id="64" idx="0"/>
          </p:cNvCxnSpPr>
          <p:nvPr/>
        </p:nvCxnSpPr>
        <p:spPr>
          <a:xfrm flipH="1">
            <a:off x="4914312" y="2584903"/>
            <a:ext cx="63469" cy="97233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2"/>
          <p:cNvCxnSpPr/>
          <p:nvPr/>
        </p:nvCxnSpPr>
        <p:spPr>
          <a:xfrm>
            <a:off x="5616668" y="2656114"/>
            <a:ext cx="1059544" cy="89988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59" name="Picture 2" descr="ÐÐ°ÑÑÐ¸Ð½ÐºÐ¸ Ð¿Ð¾ Ð·Ð°Ð¿ÑÐ¾ÑÑ stema de stat"/>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8834175" y="103846"/>
            <a:ext cx="728925" cy="726706"/>
          </a:xfrm>
          <a:prstGeom prst="rect">
            <a:avLst/>
          </a:prstGeom>
          <a:noFill/>
          <a:extLst>
            <a:ext uri="{909E8E84-426E-40DD-AFC4-6F175D3DCCD1}">
              <a14:hiddenFill xmlns="" xmlns:a14="http://schemas.microsoft.com/office/drawing/2010/main">
                <a:solidFill>
                  <a:srgbClr val="FFFFFF"/>
                </a:solidFill>
              </a14:hiddenFill>
            </a:ext>
          </a:extLst>
        </p:spPr>
      </p:pic>
      <p:pic>
        <p:nvPicPr>
          <p:cNvPr id="60" name="Content Placeholder 8"/>
          <p:cNvPicPr>
            <a:picLocks noGrp="1" noChangeAspect="1"/>
          </p:cNvPicPr>
          <p:nvPr>
            <p:ph idx="1"/>
          </p:nvPr>
        </p:nvPicPr>
        <p:blipFill>
          <a:blip r:embed="rId10" cstate="print">
            <a:extLst>
              <a:ext uri="{28A0092B-C50C-407E-A947-70E740481C1C}">
                <a14:useLocalDpi xmlns="" xmlns:a14="http://schemas.microsoft.com/office/drawing/2010/main" val="0"/>
              </a:ext>
            </a:extLst>
          </a:blip>
          <a:stretch>
            <a:fillRect/>
          </a:stretch>
        </p:blipFill>
        <p:spPr>
          <a:xfrm>
            <a:off x="465245" y="60799"/>
            <a:ext cx="893655" cy="812800"/>
          </a:xfrm>
        </p:spPr>
      </p:pic>
      <p:sp>
        <p:nvSpPr>
          <p:cNvPr id="61" name="Rectangle 24"/>
          <p:cNvSpPr/>
          <p:nvPr/>
        </p:nvSpPr>
        <p:spPr>
          <a:xfrm>
            <a:off x="952183" y="231535"/>
            <a:ext cx="7944167" cy="471328"/>
          </a:xfrm>
          <a:prstGeom prst="rect">
            <a:avLst/>
          </a:prstGeom>
        </p:spPr>
        <p:txBody>
          <a:bodyPr wrap="square">
            <a:spAutoFit/>
          </a:bodyPr>
          <a:lstStyle/>
          <a:p>
            <a:pPr lvl="0" algn="ctr"/>
            <a:r>
              <a:rPr lang="en-US" sz="2400" dirty="0">
                <a:solidFill>
                  <a:prstClr val="black">
                    <a:tint val="75000"/>
                  </a:prstClr>
                </a:solidFill>
              </a:rPr>
              <a:t>P.I. </a:t>
            </a:r>
            <a:r>
              <a:rPr lang="it-IT" sz="2400" dirty="0">
                <a:solidFill>
                  <a:prstClr val="black">
                    <a:tint val="75000"/>
                  </a:prstClr>
                </a:solidFill>
              </a:rPr>
              <a:t>„</a:t>
            </a:r>
            <a:r>
              <a:rPr lang="en-US" sz="2400" dirty="0">
                <a:solidFill>
                  <a:prstClr val="black">
                    <a:tint val="75000"/>
                  </a:prstClr>
                </a:solidFill>
              </a:rPr>
              <a:t>Center of Informational Technology in Finance”</a:t>
            </a:r>
            <a:endParaRPr lang="it-IT" sz="2400" dirty="0">
              <a:solidFill>
                <a:prstClr val="black">
                  <a:tint val="75000"/>
                </a:prstClr>
              </a:solidFill>
            </a:endParaRPr>
          </a:p>
        </p:txBody>
      </p:sp>
    </p:spTree>
    <p:extLst>
      <p:ext uri="{BB962C8B-B14F-4D97-AF65-F5344CB8AC3E}">
        <p14:creationId xmlns="" xmlns:p14="http://schemas.microsoft.com/office/powerpoint/2010/main" val="60828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673" y="3563553"/>
            <a:ext cx="1392024" cy="863055"/>
          </a:xfrm>
          <a:prstGeom prst="rect">
            <a:avLst/>
          </a:prstGeom>
        </p:spPr>
      </p:pic>
      <p:sp>
        <p:nvSpPr>
          <p:cNvPr id="6" name="Title 1">
            <a:extLst>
              <a:ext uri="{FF2B5EF4-FFF2-40B4-BE49-F238E27FC236}">
                <a16:creationId xmlns="" xmlns:a16="http://schemas.microsoft.com/office/drawing/2014/main" id="{11BC0528-DE29-4A62-9843-721BA7DAA5F2}"/>
              </a:ext>
            </a:extLst>
          </p:cNvPr>
          <p:cNvSpPr>
            <a:spLocks noGrp="1"/>
          </p:cNvSpPr>
          <p:nvPr>
            <p:ph type="title"/>
          </p:nvPr>
        </p:nvSpPr>
        <p:spPr>
          <a:xfrm>
            <a:off x="147782" y="817786"/>
            <a:ext cx="9758218" cy="578222"/>
          </a:xfrm>
        </p:spPr>
        <p:txBody>
          <a:bodyPr>
            <a:noAutofit/>
          </a:bodyPr>
          <a:lstStyle/>
          <a:p>
            <a:pPr marL="294084"/>
            <a:r>
              <a:rPr lang="en-US" sz="2600" dirty="0" smtClean="0">
                <a:solidFill>
                  <a:srgbClr val="0070C0"/>
                </a:solidFill>
                <a:latin typeface="Arial" panose="020B0604020202020204" pitchFamily="34" charset="0"/>
                <a:cs typeface="Arial" panose="020B0604020202020204" pitchFamily="34" charset="0"/>
              </a:rPr>
              <a:t>Maintenance and administration of informational systems</a:t>
            </a:r>
            <a:endParaRPr lang="ru-RU" sz="2600" dirty="0">
              <a:solidFill>
                <a:srgbClr val="0070C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stretch>
            <a:fillRect/>
          </a:stretch>
        </p:blipFill>
        <p:spPr>
          <a:xfrm>
            <a:off x="1974236" y="1546732"/>
            <a:ext cx="1895146" cy="1442807"/>
          </a:xfrm>
          <a:prstGeom prst="rect">
            <a:avLst/>
          </a:prstGeom>
          <a:ln>
            <a:noFill/>
          </a:ln>
        </p:spPr>
      </p:pic>
      <p:sp>
        <p:nvSpPr>
          <p:cNvPr id="19" name="TextBox 18"/>
          <p:cNvSpPr txBox="1"/>
          <p:nvPr/>
        </p:nvSpPr>
        <p:spPr>
          <a:xfrm>
            <a:off x="1801919" y="3131527"/>
            <a:ext cx="22397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www.customs.gov.md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 name="Picture 5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25945" y="4624693"/>
            <a:ext cx="637649" cy="434647"/>
          </a:xfrm>
          <a:prstGeom prst="rect">
            <a:avLst/>
          </a:prstGeom>
          <a:noFill/>
        </p:spPr>
      </p:pic>
      <p:sp>
        <p:nvSpPr>
          <p:cNvPr id="35" name="TextBox 34"/>
          <p:cNvSpPr txBox="1"/>
          <p:nvPr/>
        </p:nvSpPr>
        <p:spPr>
          <a:xfrm>
            <a:off x="2190912" y="4646049"/>
            <a:ext cx="146179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srgbClr val="5B9BD5"/>
                </a:solidFill>
                <a:effectLst/>
                <a:uLnTx/>
                <a:uFillTx/>
                <a:latin typeface="Arial" panose="020B0604020202020204" pitchFamily="34" charset="0"/>
                <a:ea typeface="+mn-ea"/>
                <a:cs typeface="Arial" panose="020B0604020202020204" pitchFamily="34" charset="0"/>
              </a:rPr>
              <a:t>+1</a:t>
            </a:r>
            <a:r>
              <a:rPr kumimoji="0" lang="en-US" sz="1600" b="1" i="0" u="none" strike="noStrike" kern="1200" cap="none" spc="0" normalizeH="0" baseline="0" noProof="0" dirty="0" smtClean="0">
                <a:ln>
                  <a:noFill/>
                </a:ln>
                <a:solidFill>
                  <a:srgbClr val="5B9BD5"/>
                </a:solidFill>
                <a:effectLst/>
                <a:uLnTx/>
                <a:uFillTx/>
                <a:latin typeface="Arial" panose="020B0604020202020204" pitchFamily="34" charset="0"/>
                <a:ea typeface="+mn-ea"/>
                <a:cs typeface="Arial" panose="020B0604020202020204" pitchFamily="34" charset="0"/>
              </a:rPr>
              <a:t>6</a:t>
            </a:r>
            <a:r>
              <a:rPr kumimoji="0" lang="ru-RU" sz="1600" b="1" i="0" u="none" strike="noStrike" kern="1200" cap="none" spc="0" normalizeH="0" baseline="0" noProof="0" dirty="0" smtClean="0">
                <a:ln>
                  <a:noFill/>
                </a:ln>
                <a:solidFill>
                  <a:srgbClr val="5B9BD5"/>
                </a:solidFill>
                <a:effectLst/>
                <a:uLnTx/>
                <a:uFillTx/>
                <a:latin typeface="Arial" panose="020B0604020202020204" pitchFamily="34" charset="0"/>
                <a:ea typeface="+mn-ea"/>
                <a:cs typeface="Arial" panose="020B0604020202020204" pitchFamily="34" charset="0"/>
              </a:rPr>
              <a:t>00</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users</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3" name="Picture 2"/>
          <p:cNvPicPr>
            <a:picLocks noChangeAspect="1"/>
          </p:cNvPicPr>
          <p:nvPr/>
        </p:nvPicPr>
        <p:blipFill>
          <a:blip r:embed="rId6" cstate="print"/>
          <a:stretch>
            <a:fillRect/>
          </a:stretch>
        </p:blipFill>
        <p:spPr>
          <a:xfrm>
            <a:off x="4435145" y="1531814"/>
            <a:ext cx="2043707" cy="1472643"/>
          </a:xfrm>
          <a:prstGeom prst="rect">
            <a:avLst/>
          </a:prstGeom>
          <a:ln>
            <a:noFill/>
          </a:ln>
        </p:spPr>
      </p:pic>
      <p:sp>
        <p:nvSpPr>
          <p:cNvPr id="55" name="TextBox 54"/>
          <p:cNvSpPr txBox="1"/>
          <p:nvPr/>
        </p:nvSpPr>
        <p:spPr>
          <a:xfrm>
            <a:off x="4606733" y="3131527"/>
            <a:ext cx="17005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www.mf.gov.md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6" name="Picture 14"/>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75761" y="1848110"/>
            <a:ext cx="963849" cy="840051"/>
          </a:xfrm>
          <a:prstGeom prst="rect">
            <a:avLst/>
          </a:prstGeom>
        </p:spPr>
      </p:pic>
      <p:sp>
        <p:nvSpPr>
          <p:cNvPr id="57" name="Прямоугольник 56"/>
          <p:cNvSpPr/>
          <p:nvPr/>
        </p:nvSpPr>
        <p:spPr>
          <a:xfrm>
            <a:off x="4483871" y="4646049"/>
            <a:ext cx="1946254" cy="338554"/>
          </a:xfrm>
          <a:prstGeom prst="rect">
            <a:avLst/>
          </a:prstGeom>
        </p:spPr>
        <p:txBody>
          <a:bodyPr wrap="square">
            <a:spAutoFit/>
          </a:bodyPr>
          <a:lstStyle/>
          <a:p>
            <a:pPr>
              <a:defRPr/>
            </a:pPr>
            <a:r>
              <a:rPr lang="en-US" sz="1600" b="1" dirty="0" smtClean="0">
                <a:solidFill>
                  <a:srgbClr val="5B9BD5"/>
                </a:solidFill>
                <a:latin typeface="Arial" panose="020B0604020202020204" pitchFamily="34" charset="0"/>
                <a:cs typeface="Arial" panose="020B0604020202020204" pitchFamily="34" charset="0"/>
              </a:rPr>
              <a:t>+</a:t>
            </a:r>
            <a:r>
              <a:rPr lang="ru-RU" sz="1600" b="1" dirty="0" smtClean="0">
                <a:solidFill>
                  <a:srgbClr val="5B9BD5"/>
                </a:solidFill>
                <a:latin typeface="Arial" panose="020B0604020202020204" pitchFamily="34" charset="0"/>
                <a:cs typeface="Arial" panose="020B0604020202020204" pitchFamily="34" charset="0"/>
              </a:rPr>
              <a:t>10</a:t>
            </a:r>
            <a:r>
              <a:rPr lang="x-none" sz="1600" b="1" smtClean="0">
                <a:solidFill>
                  <a:srgbClr val="5B9BD5"/>
                </a:solidFill>
                <a:latin typeface="Arial" panose="020B0604020202020204" pitchFamily="34" charset="0"/>
                <a:cs typeface="Arial" panose="020B0604020202020204" pitchFamily="34" charset="0"/>
              </a:rPr>
              <a:t>944</a:t>
            </a:r>
            <a:r>
              <a:rPr lang="ru-RU" sz="1600" b="1" dirty="0" smtClean="0">
                <a:solidFill>
                  <a:srgbClr val="5B9BD5"/>
                </a:solidFill>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users</a:t>
            </a:r>
          </a:p>
        </p:txBody>
      </p:sp>
      <p:sp>
        <p:nvSpPr>
          <p:cNvPr id="58" name="Прямоугольник 57"/>
          <p:cNvSpPr/>
          <p:nvPr/>
        </p:nvSpPr>
        <p:spPr>
          <a:xfrm>
            <a:off x="7229028" y="4646048"/>
            <a:ext cx="1732644" cy="340157"/>
          </a:xfrm>
          <a:prstGeom prst="rect">
            <a:avLst/>
          </a:prstGeom>
        </p:spPr>
        <p:txBody>
          <a:bodyPr wrap="square">
            <a:spAutoFit/>
          </a:bodyPr>
          <a:lstStyle/>
          <a:p>
            <a:r>
              <a:rPr lang="en-US" sz="1600" b="1" dirty="0" smtClean="0">
                <a:solidFill>
                  <a:schemeClr val="accent1"/>
                </a:solidFill>
                <a:latin typeface="Arial" panose="020B0604020202020204" pitchFamily="34" charset="0"/>
                <a:cs typeface="Arial" panose="020B0604020202020204" pitchFamily="34" charset="0"/>
              </a:rPr>
              <a:t>+ 150 00</a:t>
            </a:r>
            <a:r>
              <a:rPr lang="ru-RU" sz="1600" b="1" dirty="0" smtClean="0">
                <a:solidFill>
                  <a:schemeClr val="accent1"/>
                </a:solidFill>
                <a:latin typeface="Arial" panose="020B0604020202020204" pitchFamily="34" charset="0"/>
                <a:cs typeface="Arial" panose="020B0604020202020204" pitchFamily="34" charset="0"/>
              </a:rPr>
              <a:t>0</a:t>
            </a:r>
            <a:r>
              <a:rPr lang="en-AU" sz="1600" b="1" dirty="0" smtClean="0">
                <a:solidFill>
                  <a:schemeClr val="accent1"/>
                </a:solidFill>
                <a:latin typeface="Arial" panose="020B0604020202020204" pitchFamily="34" charset="0"/>
                <a:cs typeface="Arial" panose="020B0604020202020204" pitchFamily="34" charset="0"/>
              </a:rPr>
              <a:t> </a:t>
            </a:r>
            <a:r>
              <a:rPr lang="en-AU" sz="1600" b="1" dirty="0" smtClean="0">
                <a:latin typeface="Arial" panose="020B0604020202020204" pitchFamily="34" charset="0"/>
                <a:cs typeface="Arial" panose="020B0604020202020204" pitchFamily="34" charset="0"/>
              </a:rPr>
              <a:t>users</a:t>
            </a:r>
            <a:endParaRPr lang="en-US" sz="1600" dirty="0">
              <a:latin typeface="Arial" panose="020B0604020202020204" pitchFamily="34" charset="0"/>
              <a:cs typeface="Arial" panose="020B0604020202020204" pitchFamily="34" charset="0"/>
            </a:endParaRPr>
          </a:p>
        </p:txBody>
      </p:sp>
      <p:pic>
        <p:nvPicPr>
          <p:cNvPr id="59" name="Picture 19"/>
          <p:cNvPicPr>
            <a:picLocks noChangeAspect="1"/>
          </p:cNvPicPr>
          <p:nvPr/>
        </p:nvPicPr>
        <p:blipFill>
          <a:blip r:embed="rId8" cstate="print"/>
          <a:stretch>
            <a:fillRect/>
          </a:stretch>
        </p:blipFill>
        <p:spPr>
          <a:xfrm>
            <a:off x="7074070" y="1500981"/>
            <a:ext cx="2042561" cy="1563576"/>
          </a:xfrm>
          <a:prstGeom prst="rect">
            <a:avLst/>
          </a:prstGeom>
        </p:spPr>
      </p:pic>
      <p:sp>
        <p:nvSpPr>
          <p:cNvPr id="63" name="TextBox 62"/>
          <p:cNvSpPr txBox="1"/>
          <p:nvPr/>
        </p:nvSpPr>
        <p:spPr>
          <a:xfrm>
            <a:off x="7428565" y="3131527"/>
            <a:ext cx="133357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www.sfs.md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Прямоугольник 63"/>
          <p:cNvSpPr/>
          <p:nvPr/>
        </p:nvSpPr>
        <p:spPr>
          <a:xfrm>
            <a:off x="6938743" y="3671915"/>
            <a:ext cx="2313215" cy="646331"/>
          </a:xfrm>
          <a:prstGeom prst="rect">
            <a:avLst/>
          </a:prstGeom>
        </p:spPr>
        <p:txBody>
          <a:bodyPr wrap="square">
            <a:spAutoFit/>
          </a:bodyPr>
          <a:lstStyle/>
          <a:p>
            <a:pPr algn="ctr"/>
            <a:r>
              <a:rPr lang="x-none" dirty="0" smtClean="0"/>
              <a:t>52</a:t>
            </a:r>
            <a:r>
              <a:rPr lang="ru-RU" dirty="0" smtClean="0"/>
              <a:t> </a:t>
            </a:r>
            <a:r>
              <a:rPr lang="en-US" dirty="0">
                <a:solidFill>
                  <a:prstClr val="black"/>
                </a:solidFill>
              </a:rPr>
              <a:t>Informational systems</a:t>
            </a:r>
            <a:endParaRPr lang="ru-RU" dirty="0"/>
          </a:p>
        </p:txBody>
      </p:sp>
      <p:sp>
        <p:nvSpPr>
          <p:cNvPr id="65" name="Прямоугольник 64"/>
          <p:cNvSpPr/>
          <p:nvPr/>
        </p:nvSpPr>
        <p:spPr>
          <a:xfrm>
            <a:off x="4373195" y="3671915"/>
            <a:ext cx="1737674" cy="923330"/>
          </a:xfrm>
          <a:prstGeom prst="rect">
            <a:avLst/>
          </a:prstGeom>
        </p:spPr>
        <p:txBody>
          <a:bodyPr wrap="square">
            <a:spAutoFit/>
          </a:bodyPr>
          <a:lstStyle/>
          <a:p>
            <a:pPr algn="ctr">
              <a:defRPr/>
            </a:pPr>
            <a:r>
              <a:rPr lang="x-none" dirty="0" smtClean="0">
                <a:solidFill>
                  <a:prstClr val="black"/>
                </a:solidFill>
              </a:rPr>
              <a:t>17</a:t>
            </a:r>
            <a:r>
              <a:rPr lang="ru-RU" dirty="0" smtClean="0">
                <a:solidFill>
                  <a:prstClr val="black"/>
                </a:solidFill>
              </a:rPr>
              <a:t> </a:t>
            </a:r>
            <a:r>
              <a:rPr lang="en-US" dirty="0">
                <a:solidFill>
                  <a:prstClr val="black"/>
                </a:solidFill>
              </a:rPr>
              <a:t>Informational systems</a:t>
            </a:r>
            <a:endParaRPr lang="ru-RU" dirty="0"/>
          </a:p>
          <a:p>
            <a:pPr lvl="0">
              <a:defRPr/>
            </a:pPr>
            <a:endParaRPr lang="en-US" dirty="0">
              <a:solidFill>
                <a:prstClr val="black"/>
              </a:solidFill>
            </a:endParaRPr>
          </a:p>
        </p:txBody>
      </p:sp>
      <p:sp>
        <p:nvSpPr>
          <p:cNvPr id="66" name="Прямоугольник 65"/>
          <p:cNvSpPr/>
          <p:nvPr/>
        </p:nvSpPr>
        <p:spPr>
          <a:xfrm>
            <a:off x="1968253" y="3665076"/>
            <a:ext cx="1890065" cy="646331"/>
          </a:xfrm>
          <a:prstGeom prst="rect">
            <a:avLst/>
          </a:prstGeom>
        </p:spPr>
        <p:txBody>
          <a:bodyPr wrap="square">
            <a:spAutoFit/>
          </a:bodyPr>
          <a:lstStyle/>
          <a:p>
            <a:pPr algn="ctr"/>
            <a:r>
              <a:rPr lang="x-none" dirty="0" smtClean="0">
                <a:solidFill>
                  <a:prstClr val="black"/>
                </a:solidFill>
              </a:rPr>
              <a:t>22</a:t>
            </a:r>
            <a:r>
              <a:rPr lang="en-US" dirty="0">
                <a:solidFill>
                  <a:prstClr val="black"/>
                </a:solidFill>
              </a:rPr>
              <a:t> </a:t>
            </a:r>
            <a:r>
              <a:rPr lang="en-US" dirty="0" smtClean="0">
                <a:solidFill>
                  <a:prstClr val="black"/>
                </a:solidFill>
              </a:rPr>
              <a:t>Informational systems</a:t>
            </a:r>
            <a:endParaRPr lang="ru-RU" dirty="0"/>
          </a:p>
        </p:txBody>
      </p:sp>
      <p:pic>
        <p:nvPicPr>
          <p:cNvPr id="67" name="Picture 2" descr="ÐÐ°ÑÑÐ¸Ð½ÐºÐ¸ Ð¿Ð¾ Ð·Ð°Ð¿ÑÐ¾ÑÑ stema de stat"/>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8834175" y="103846"/>
            <a:ext cx="728925" cy="726706"/>
          </a:xfrm>
          <a:prstGeom prst="rect">
            <a:avLst/>
          </a:prstGeom>
          <a:noFill/>
          <a:extLst>
            <a:ext uri="{909E8E84-426E-40DD-AFC4-6F175D3DCCD1}">
              <a14:hiddenFill xmlns="" xmlns:a14="http://schemas.microsoft.com/office/drawing/2010/main">
                <a:solidFill>
                  <a:srgbClr val="FFFFFF"/>
                </a:solidFill>
              </a14:hiddenFill>
            </a:ext>
          </a:extLst>
        </p:spPr>
      </p:pic>
      <p:pic>
        <p:nvPicPr>
          <p:cNvPr id="68" name="Content Placeholder 8"/>
          <p:cNvPicPr>
            <a:picLocks noGrp="1" noChangeAspect="1"/>
          </p:cNvPicPr>
          <p:nvPr>
            <p:ph idx="1"/>
          </p:nvPr>
        </p:nvPicPr>
        <p:blipFill>
          <a:blip r:embed="rId10" cstate="print">
            <a:extLst>
              <a:ext uri="{28A0092B-C50C-407E-A947-70E740481C1C}">
                <a14:useLocalDpi xmlns="" xmlns:a14="http://schemas.microsoft.com/office/drawing/2010/main" val="0"/>
              </a:ext>
            </a:extLst>
          </a:blip>
          <a:stretch>
            <a:fillRect/>
          </a:stretch>
        </p:blipFill>
        <p:spPr>
          <a:xfrm>
            <a:off x="465245" y="60799"/>
            <a:ext cx="893655" cy="812800"/>
          </a:xfrm>
        </p:spPr>
      </p:pic>
      <p:sp>
        <p:nvSpPr>
          <p:cNvPr id="69" name="Rectangle 24"/>
          <p:cNvSpPr/>
          <p:nvPr/>
        </p:nvSpPr>
        <p:spPr>
          <a:xfrm>
            <a:off x="952183" y="231535"/>
            <a:ext cx="7944167" cy="471328"/>
          </a:xfrm>
          <a:prstGeom prst="rect">
            <a:avLst/>
          </a:prstGeom>
        </p:spPr>
        <p:txBody>
          <a:bodyPr wrap="square">
            <a:spAutoFit/>
          </a:bodyPr>
          <a:lstStyle/>
          <a:p>
            <a:pPr lvl="0" algn="ctr"/>
            <a:r>
              <a:rPr lang="en-US" sz="2400" dirty="0">
                <a:solidFill>
                  <a:prstClr val="black">
                    <a:tint val="75000"/>
                  </a:prstClr>
                </a:solidFill>
              </a:rPr>
              <a:t>P.I. </a:t>
            </a:r>
            <a:r>
              <a:rPr lang="it-IT" sz="2400" dirty="0">
                <a:solidFill>
                  <a:prstClr val="black">
                    <a:tint val="75000"/>
                  </a:prstClr>
                </a:solidFill>
              </a:rPr>
              <a:t>„</a:t>
            </a:r>
            <a:r>
              <a:rPr lang="en-US" sz="2400" dirty="0">
                <a:solidFill>
                  <a:prstClr val="black">
                    <a:tint val="75000"/>
                  </a:prstClr>
                </a:solidFill>
              </a:rPr>
              <a:t>Center of Informational Technology in Finance”</a:t>
            </a:r>
            <a:endParaRPr lang="it-IT" sz="2400" dirty="0">
              <a:solidFill>
                <a:prstClr val="black">
                  <a:tint val="75000"/>
                </a:prstClr>
              </a:solidFill>
            </a:endParaRPr>
          </a:p>
        </p:txBody>
      </p:sp>
      <p:pic>
        <p:nvPicPr>
          <p:cNvPr id="70" name="Рисунок 1"/>
          <p:cNvPicPr>
            <a:picLocks noChangeAspect="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156114" y="5329378"/>
            <a:ext cx="1605776" cy="1154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 name="TextBox 70"/>
          <p:cNvSpPr txBox="1"/>
          <p:nvPr/>
        </p:nvSpPr>
        <p:spPr>
          <a:xfrm>
            <a:off x="2339565" y="5447518"/>
            <a:ext cx="178638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srgbClr val="5B9BD5"/>
                </a:solidFill>
                <a:effectLst/>
                <a:uLnTx/>
                <a:uFillTx/>
                <a:latin typeface="Arial" panose="020B0604020202020204" pitchFamily="34" charset="0"/>
                <a:ea typeface="+mn-ea"/>
                <a:cs typeface="Arial" panose="020B0604020202020204" pitchFamily="34" charset="0"/>
              </a:rPr>
              <a:t>60</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lang="en-US" sz="1400" dirty="0" smtClean="0">
                <a:solidFill>
                  <a:prstClr val="black"/>
                </a:solidFill>
                <a:latin typeface="Arial" panose="020B0604020202020204" pitchFamily="34" charset="0"/>
                <a:cs typeface="Arial" panose="020B0604020202020204" pitchFamily="34" charset="0"/>
              </a:rPr>
              <a:t>functioning local networks</a:t>
            </a:r>
            <a:endParaRPr kumimoji="0" lang="ru-RU"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accent1"/>
                </a:solidFill>
                <a:latin typeface="Arial" panose="020B0604020202020204" pitchFamily="34" charset="0"/>
                <a:cs typeface="Arial" panose="020B0604020202020204" pitchFamily="34" charset="0"/>
              </a:rPr>
              <a:t>2000</a:t>
            </a:r>
            <a:r>
              <a:rPr lang="en-US" sz="1400" dirty="0" smtClean="0">
                <a:solidFill>
                  <a:prstClr val="black"/>
                </a:solidFill>
                <a:latin typeface="Arial" panose="020B0604020202020204" pitchFamily="34" charset="0"/>
                <a:cs typeface="Arial" panose="020B0604020202020204" pitchFamily="34" charset="0"/>
              </a:rPr>
              <a:t> equipment</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2" name="Picture 45"/>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1968253" y="5751831"/>
            <a:ext cx="398303" cy="376259"/>
          </a:xfrm>
          <a:prstGeom prst="rect">
            <a:avLst/>
          </a:prstGeom>
        </p:spPr>
      </p:pic>
      <p:sp>
        <p:nvSpPr>
          <p:cNvPr id="73" name="TextBox 72"/>
          <p:cNvSpPr txBox="1"/>
          <p:nvPr/>
        </p:nvSpPr>
        <p:spPr>
          <a:xfrm>
            <a:off x="4744507" y="5447518"/>
            <a:ext cx="1719476" cy="769441"/>
          </a:xfrm>
          <a:prstGeom prst="rect">
            <a:avLst/>
          </a:prstGeom>
          <a:noFill/>
        </p:spPr>
        <p:txBody>
          <a:bodyPr wrap="square" rtlCol="0">
            <a:spAutoFit/>
          </a:bodyPr>
          <a:lstStyle/>
          <a:p>
            <a:pPr lvl="0" algn="ctr">
              <a:defRPr/>
            </a:pPr>
            <a:r>
              <a:rPr kumimoji="0" lang="ru-RU" sz="1600" b="1" i="0" u="none" strike="noStrike" kern="1200" cap="none" spc="0" normalizeH="0" baseline="0" noProof="0" dirty="0" smtClean="0">
                <a:ln>
                  <a:noFill/>
                </a:ln>
                <a:solidFill>
                  <a:srgbClr val="5B9BD5"/>
                </a:solidFill>
                <a:effectLst/>
                <a:uLnTx/>
                <a:uFillTx/>
                <a:latin typeface="Arial" panose="020B0604020202020204" pitchFamily="34" charset="0"/>
                <a:ea typeface="+mn-ea"/>
                <a:cs typeface="Arial" panose="020B0604020202020204" pitchFamily="34" charset="0"/>
              </a:rPr>
              <a:t>2</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lang="ro-RO" sz="1400" dirty="0">
                <a:solidFill>
                  <a:prstClr val="black"/>
                </a:solidFill>
                <a:latin typeface="Arial" panose="020B0604020202020204" pitchFamily="34" charset="0"/>
                <a:cs typeface="Arial" panose="020B0604020202020204" pitchFamily="34" charset="0"/>
              </a:rPr>
              <a:t>functioning local networks</a:t>
            </a:r>
          </a:p>
          <a:p>
            <a:pPr lvl="0" algn="ctr"/>
            <a:r>
              <a:rPr lang="en-US" sz="1400" dirty="0" smtClean="0">
                <a:solidFill>
                  <a:schemeClr val="accent1"/>
                </a:solidFill>
                <a:latin typeface="Arial" panose="020B0604020202020204" pitchFamily="34" charset="0"/>
                <a:cs typeface="Arial" panose="020B0604020202020204" pitchFamily="34" charset="0"/>
              </a:rPr>
              <a:t>600</a:t>
            </a:r>
            <a:r>
              <a:rPr lang="en-US" sz="1400" dirty="0" smtClean="0">
                <a:solidFill>
                  <a:prstClr val="black"/>
                </a:solidFill>
                <a:latin typeface="Arial" panose="020B0604020202020204" pitchFamily="34" charset="0"/>
                <a:cs typeface="Arial" panose="020B0604020202020204" pitchFamily="34" charset="0"/>
              </a:rPr>
              <a:t> equipment</a:t>
            </a:r>
          </a:p>
        </p:txBody>
      </p:sp>
      <p:pic>
        <p:nvPicPr>
          <p:cNvPr id="74" name="Picture 45"/>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4373194" y="5751831"/>
            <a:ext cx="398303" cy="376259"/>
          </a:xfrm>
          <a:prstGeom prst="rect">
            <a:avLst/>
          </a:prstGeom>
        </p:spPr>
      </p:pic>
      <p:sp>
        <p:nvSpPr>
          <p:cNvPr id="75" name="TextBox 74"/>
          <p:cNvSpPr txBox="1"/>
          <p:nvPr/>
        </p:nvSpPr>
        <p:spPr>
          <a:xfrm>
            <a:off x="7305523" y="5447518"/>
            <a:ext cx="1719476" cy="769441"/>
          </a:xfrm>
          <a:prstGeom prst="rect">
            <a:avLst/>
          </a:prstGeom>
          <a:noFill/>
        </p:spPr>
        <p:txBody>
          <a:bodyPr wrap="square" rtlCol="0">
            <a:spAutoFit/>
          </a:bodyPr>
          <a:lstStyle/>
          <a:p>
            <a:pPr lvl="0" algn="ctr">
              <a:defRPr/>
            </a:pPr>
            <a:r>
              <a:rPr lang="ru-RU" sz="1600" b="1" dirty="0" smtClean="0">
                <a:solidFill>
                  <a:srgbClr val="5B9BD5"/>
                </a:solidFill>
                <a:latin typeface="Arial" panose="020B0604020202020204" pitchFamily="34" charset="0"/>
                <a:cs typeface="Arial" panose="020B0604020202020204" pitchFamily="34" charset="0"/>
              </a:rPr>
              <a:t>44</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lang="ro-RO" sz="1400" dirty="0">
                <a:solidFill>
                  <a:prstClr val="black"/>
                </a:solidFill>
                <a:latin typeface="Arial" panose="020B0604020202020204" pitchFamily="34" charset="0"/>
                <a:cs typeface="Arial" panose="020B0604020202020204" pitchFamily="34" charset="0"/>
              </a:rPr>
              <a:t>functioning local networks</a:t>
            </a:r>
          </a:p>
          <a:p>
            <a:pPr algn="ctr"/>
            <a:r>
              <a:rPr lang="en-US" sz="1400" dirty="0" smtClean="0">
                <a:solidFill>
                  <a:schemeClr val="accent1">
                    <a:lumMod val="75000"/>
                  </a:schemeClr>
                </a:solidFill>
                <a:latin typeface="Arial" panose="020B0604020202020204" pitchFamily="34" charset="0"/>
                <a:cs typeface="Arial" panose="020B0604020202020204" pitchFamily="34" charset="0"/>
              </a:rPr>
              <a:t>2000 </a:t>
            </a:r>
            <a:r>
              <a:rPr lang="en-US" sz="1400" dirty="0" smtClean="0">
                <a:latin typeface="Arial" panose="020B0604020202020204" pitchFamily="34" charset="0"/>
                <a:cs typeface="Arial" panose="020B0604020202020204" pitchFamily="34" charset="0"/>
              </a:rPr>
              <a:t>equipment</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6" name="Picture 45"/>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6934210" y="5751831"/>
            <a:ext cx="398303" cy="376259"/>
          </a:xfrm>
          <a:prstGeom prst="rect">
            <a:avLst/>
          </a:prstGeom>
        </p:spPr>
      </p:pic>
    </p:spTree>
    <p:extLst>
      <p:ext uri="{BB962C8B-B14F-4D97-AF65-F5344CB8AC3E}">
        <p14:creationId xmlns="" xmlns:p14="http://schemas.microsoft.com/office/powerpoint/2010/main" val="2770713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38" y="901700"/>
            <a:ext cx="8543925" cy="533400"/>
          </a:xfrm>
        </p:spPr>
        <p:txBody>
          <a:bodyPr>
            <a:normAutofit/>
          </a:bodyPr>
          <a:lstStyle/>
          <a:p>
            <a:r>
              <a:rPr lang="en-US" sz="2800" b="1" dirty="0" smtClean="0">
                <a:solidFill>
                  <a:srgbClr val="0070C0"/>
                </a:solidFill>
                <a:latin typeface="Arial" panose="020B0604020202020204" pitchFamily="34" charset="0"/>
                <a:cs typeface="Arial" panose="020B0604020202020204" pitchFamily="34" charset="0"/>
              </a:rPr>
              <a:t>Aims and priorities for development</a:t>
            </a:r>
            <a:endParaRPr lang="ru-RU" sz="2800" b="1" dirty="0"/>
          </a:p>
        </p:txBody>
      </p:sp>
      <p:sp>
        <p:nvSpPr>
          <p:cNvPr id="3" name="Содержимое 2"/>
          <p:cNvSpPr>
            <a:spLocks noGrp="1"/>
          </p:cNvSpPr>
          <p:nvPr>
            <p:ph idx="1"/>
          </p:nvPr>
        </p:nvSpPr>
        <p:spPr>
          <a:xfrm>
            <a:off x="681038" y="1612900"/>
            <a:ext cx="8543925" cy="4564063"/>
          </a:xfrm>
        </p:spPr>
        <p:txBody>
          <a:bodyPr>
            <a:normAutofit fontScale="92500"/>
          </a:bodyPr>
          <a:lstStyle/>
          <a:p>
            <a:r>
              <a:rPr lang="en-US" sz="2400" b="1" dirty="0" smtClean="0">
                <a:latin typeface="Arial" pitchFamily="34" charset="0"/>
                <a:cs typeface="Arial" pitchFamily="34" charset="0"/>
              </a:rPr>
              <a:t>Ensuring suitable conditions for the highly qualified IT specialists (higher wages, training and team consolidation);</a:t>
            </a:r>
            <a:endParaRPr lang="ru-RU" sz="2400" b="1" dirty="0" smtClean="0">
              <a:latin typeface="Arial" pitchFamily="34" charset="0"/>
              <a:cs typeface="Arial" pitchFamily="34" charset="0"/>
            </a:endParaRPr>
          </a:p>
          <a:p>
            <a:r>
              <a:rPr lang="en-US" sz="2400" b="1" dirty="0" smtClean="0">
                <a:latin typeface="Arial" pitchFamily="34" charset="0"/>
                <a:cs typeface="Arial" pitchFamily="34" charset="0"/>
              </a:rPr>
              <a:t>Implementation of new projects of national importance</a:t>
            </a:r>
            <a:r>
              <a:rPr lang="ru-RU" sz="2400" b="1" dirty="0" smtClean="0">
                <a:latin typeface="Arial" pitchFamily="34" charset="0"/>
                <a:cs typeface="Arial" pitchFamily="34" charset="0"/>
              </a:rPr>
              <a:t>;</a:t>
            </a:r>
          </a:p>
          <a:p>
            <a:r>
              <a:rPr lang="en-US" sz="2400" b="1" dirty="0" smtClean="0">
                <a:latin typeface="Arial" pitchFamily="34" charset="0"/>
                <a:cs typeface="Arial" pitchFamily="34" charset="0"/>
              </a:rPr>
              <a:t>Implementation of international quality standards </a:t>
            </a:r>
            <a:r>
              <a:rPr lang="ru-RU" sz="2400" b="1" dirty="0" smtClean="0">
                <a:latin typeface="Arial" pitchFamily="34" charset="0"/>
                <a:cs typeface="Arial" pitchFamily="34" charset="0"/>
              </a:rPr>
              <a:t>(</a:t>
            </a:r>
            <a:r>
              <a:rPr lang="en-US" sz="2400" b="1" dirty="0" smtClean="0">
                <a:latin typeface="Arial" pitchFamily="34" charset="0"/>
                <a:cs typeface="Arial" pitchFamily="34" charset="0"/>
              </a:rPr>
              <a:t>ISO:9001,  ISO:27000 ISO/TEC:20000</a:t>
            </a:r>
            <a:r>
              <a:rPr lang="ru-RU" sz="2400" b="1" dirty="0" smtClean="0">
                <a:latin typeface="Arial" pitchFamily="34" charset="0"/>
                <a:cs typeface="Arial" pitchFamily="34" charset="0"/>
              </a:rPr>
              <a:t>);</a:t>
            </a:r>
          </a:p>
          <a:p>
            <a:r>
              <a:rPr lang="en-US" sz="2400" b="1" dirty="0" smtClean="0">
                <a:latin typeface="Arial" pitchFamily="34" charset="0"/>
                <a:cs typeface="Arial" pitchFamily="34" charset="0"/>
              </a:rPr>
              <a:t>Increase of informational security levels</a:t>
            </a:r>
            <a:r>
              <a:rPr lang="ru-RU" sz="2400" b="1" dirty="0" smtClean="0">
                <a:latin typeface="Arial" pitchFamily="34" charset="0"/>
                <a:cs typeface="Arial" pitchFamily="34" charset="0"/>
              </a:rPr>
              <a:t>;</a:t>
            </a:r>
          </a:p>
          <a:p>
            <a:r>
              <a:rPr lang="en-US" sz="2400" b="1" dirty="0" smtClean="0">
                <a:latin typeface="Arial" pitchFamily="34" charset="0"/>
                <a:cs typeface="Arial" pitchFamily="34" charset="0"/>
              </a:rPr>
              <a:t>Unification of used technologies for the development and administration of IS;</a:t>
            </a:r>
            <a:endParaRPr lang="ru-RU" sz="2400" b="1" dirty="0" smtClean="0">
              <a:latin typeface="Arial" pitchFamily="34" charset="0"/>
              <a:cs typeface="Arial" pitchFamily="34" charset="0"/>
            </a:endParaRPr>
          </a:p>
          <a:p>
            <a:r>
              <a:rPr lang="en-US" sz="2400" b="1" dirty="0" smtClean="0">
                <a:latin typeface="Arial" pitchFamily="34" charset="0"/>
                <a:cs typeface="Arial" pitchFamily="34" charset="0"/>
              </a:rPr>
              <a:t>Expand the range of information services for the public sector;</a:t>
            </a:r>
            <a:endParaRPr lang="ru-RU" sz="2400" b="1" dirty="0" smtClean="0">
              <a:latin typeface="Arial" pitchFamily="34" charset="0"/>
              <a:cs typeface="Arial" pitchFamily="34" charset="0"/>
            </a:endParaRPr>
          </a:p>
          <a:p>
            <a:r>
              <a:rPr lang="en-US" sz="2400" b="1" dirty="0" smtClean="0">
                <a:latin typeface="Arial" pitchFamily="34" charset="0"/>
                <a:cs typeface="Arial" pitchFamily="34" charset="0"/>
              </a:rPr>
              <a:t>Establishing networks and ways of cooperation with foreign companies</a:t>
            </a:r>
            <a:endParaRPr lang="ru-RU" sz="2400" b="1" dirty="0" smtClean="0">
              <a:latin typeface="Arial" pitchFamily="34" charset="0"/>
              <a:cs typeface="Arial" pitchFamily="34" charset="0"/>
            </a:endParaRPr>
          </a:p>
          <a:p>
            <a:pPr>
              <a:buNone/>
            </a:pPr>
            <a:endParaRPr lang="ru-RU" dirty="0" smtClean="0"/>
          </a:p>
          <a:p>
            <a:endParaRPr lang="ru-RU" dirty="0" smtClean="0"/>
          </a:p>
          <a:p>
            <a:endParaRPr lang="ru-RU" dirty="0" smtClean="0"/>
          </a:p>
        </p:txBody>
      </p:sp>
      <p:pic>
        <p:nvPicPr>
          <p:cNvPr id="6" name="Picture 2" descr="ÐÐ°ÑÑÐ¸Ð½ÐºÐ¸ Ð¿Ð¾ Ð·Ð°Ð¿ÑÐ¾ÑÑ stema de sta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834175" y="103846"/>
            <a:ext cx="728925" cy="72670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Content Placeholder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5245" y="60799"/>
            <a:ext cx="893655" cy="812800"/>
          </a:xfrm>
          <a:prstGeom prst="rect">
            <a:avLst/>
          </a:prstGeom>
        </p:spPr>
      </p:pic>
      <p:sp>
        <p:nvSpPr>
          <p:cNvPr id="8" name="Rectangle 24"/>
          <p:cNvSpPr/>
          <p:nvPr/>
        </p:nvSpPr>
        <p:spPr>
          <a:xfrm>
            <a:off x="952183" y="231535"/>
            <a:ext cx="7944167" cy="471328"/>
          </a:xfrm>
          <a:prstGeom prst="rect">
            <a:avLst/>
          </a:prstGeom>
        </p:spPr>
        <p:txBody>
          <a:bodyPr wrap="square">
            <a:spAutoFit/>
          </a:bodyPr>
          <a:lstStyle/>
          <a:p>
            <a:pPr lvl="0" algn="ctr"/>
            <a:r>
              <a:rPr lang="en-US" sz="2400" dirty="0">
                <a:solidFill>
                  <a:prstClr val="black">
                    <a:tint val="75000"/>
                  </a:prstClr>
                </a:solidFill>
              </a:rPr>
              <a:t>P.I. </a:t>
            </a:r>
            <a:r>
              <a:rPr lang="it-IT" sz="2400" dirty="0">
                <a:solidFill>
                  <a:prstClr val="black">
                    <a:tint val="75000"/>
                  </a:prstClr>
                </a:solidFill>
              </a:rPr>
              <a:t>„</a:t>
            </a:r>
            <a:r>
              <a:rPr lang="en-US" sz="2400" dirty="0">
                <a:solidFill>
                  <a:prstClr val="black">
                    <a:tint val="75000"/>
                  </a:prstClr>
                </a:solidFill>
              </a:rPr>
              <a:t>Center of Informational Technology in Finance”</a:t>
            </a:r>
            <a:endParaRPr lang="it-IT" sz="2400" dirty="0">
              <a:solidFill>
                <a:prstClr val="black">
                  <a:tint val="75000"/>
                </a:prst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6365</TotalTime>
  <Words>850</Words>
  <Application>Microsoft Office PowerPoint</Application>
  <PresentationFormat>Лист A4 (210x297 мм)</PresentationFormat>
  <Paragraphs>135</Paragraphs>
  <Slides>10</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Office Theme</vt:lpstr>
      <vt:lpstr>Technology, Safety, Performance    4th of June, 2019</vt:lpstr>
      <vt:lpstr>Content:</vt:lpstr>
      <vt:lpstr>Stages of creating the Center</vt:lpstr>
      <vt:lpstr>Organizational Structure of the Center</vt:lpstr>
      <vt:lpstr>Center’s Fields of Competence </vt:lpstr>
      <vt:lpstr>Services provided by the center </vt:lpstr>
      <vt:lpstr>IT service users </vt:lpstr>
      <vt:lpstr>Maintenance and administration of informational systems</vt:lpstr>
      <vt:lpstr>Aims and priorities for development</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надежный партнер в развитии информационных технологий и публичных  услуг</dc:title>
  <dc:creator>Lesan Nina</dc:creator>
  <cp:lastModifiedBy>Elena</cp:lastModifiedBy>
  <cp:revision>460</cp:revision>
  <dcterms:created xsi:type="dcterms:W3CDTF">2017-12-01T12:44:25Z</dcterms:created>
  <dcterms:modified xsi:type="dcterms:W3CDTF">2019-06-03T22:07:52Z</dcterms:modified>
</cp:coreProperties>
</file>