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6" r:id="rId2"/>
    <p:sldId id="327" r:id="rId3"/>
    <p:sldId id="328" r:id="rId4"/>
    <p:sldId id="329" r:id="rId5"/>
    <p:sldId id="343" r:id="rId6"/>
    <p:sldId id="331" r:id="rId7"/>
    <p:sldId id="330" r:id="rId8"/>
    <p:sldId id="333" r:id="rId9"/>
    <p:sldId id="344" r:id="rId10"/>
    <p:sldId id="345" r:id="rId11"/>
  </p:sldIdLst>
  <p:sldSz cx="9906000" cy="6858000" type="A4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itman Alexandr" initials="GA" lastIdx="1" clrIdx="0">
    <p:extLst>
      <p:ext uri="{19B8F6BF-5375-455C-9EA6-DF929625EA0E}">
        <p15:presenceInfo xmlns:p15="http://schemas.microsoft.com/office/powerpoint/2012/main" xmlns="" userId="S-1-5-21-3109358853-186838575-99738251-39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7" autoAdjust="0"/>
    <p:restoredTop sz="93000" autoAdjust="0"/>
  </p:normalViewPr>
  <p:slideViewPr>
    <p:cSldViewPr snapToGrid="0">
      <p:cViewPr varScale="1">
        <p:scale>
          <a:sx n="43" d="100"/>
          <a:sy n="43" d="100"/>
        </p:scale>
        <p:origin x="-1398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657B1-6BD7-4736-BE53-FDA62C064F7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02A69-FF61-4420-962E-B2AFCD95931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/>
        <a:lstStyle/>
        <a:p>
          <a:r>
            <a:rPr lang="ru-RU" dirty="0" smtClean="0"/>
            <a:t>ГУ «ЦИТФ»</a:t>
          </a:r>
          <a:endParaRPr lang="ru-RU" dirty="0"/>
        </a:p>
      </dgm:t>
    </dgm:pt>
    <dgm:pt modelId="{44752BB2-5139-4CE6-B302-E164D85C351D}" type="parTrans" cxnId="{069FB6AC-B366-4A45-B30F-CEE84B348114}">
      <dgm:prSet/>
      <dgm:spPr/>
      <dgm:t>
        <a:bodyPr/>
        <a:lstStyle/>
        <a:p>
          <a:endParaRPr lang="ru-RU"/>
        </a:p>
      </dgm:t>
    </dgm:pt>
    <dgm:pt modelId="{273BF5F2-F363-446E-8A87-D9C787053650}" type="sibTrans" cxnId="{069FB6AC-B366-4A45-B30F-CEE84B348114}">
      <dgm:prSet/>
      <dgm:spPr/>
      <dgm:t>
        <a:bodyPr/>
        <a:lstStyle/>
        <a:p>
          <a:endParaRPr lang="ru-RU"/>
        </a:p>
      </dgm:t>
    </dgm:pt>
    <dgm:pt modelId="{874E8B09-6F86-44B1-8C4F-4AA424216C2E}">
      <dgm:prSet phldrT="[Текст]" custT="1"/>
      <dgm:spPr/>
      <dgm:t>
        <a:bodyPr/>
        <a:lstStyle/>
        <a:p>
          <a:r>
            <a:rPr lang="ru-RU" sz="1100" dirty="0" smtClean="0"/>
            <a:t>ГП </a:t>
          </a:r>
        </a:p>
        <a:p>
          <a:r>
            <a:rPr lang="ru-RU" sz="1100" dirty="0" smtClean="0"/>
            <a:t>«</a:t>
          </a:r>
          <a:r>
            <a:rPr lang="ru-RU" sz="1100" dirty="0" err="1" smtClean="0"/>
            <a:t>Финтехинформ</a:t>
          </a:r>
          <a:r>
            <a:rPr lang="ru-RU" sz="1100" dirty="0" smtClean="0"/>
            <a:t>»</a:t>
          </a:r>
        </a:p>
      </dgm:t>
    </dgm:pt>
    <dgm:pt modelId="{8725994F-CA52-4041-BC8C-07AD126D3E51}" type="parTrans" cxnId="{5DD0BE16-FFAD-464D-B767-20D14D4E6BE8}">
      <dgm:prSet/>
      <dgm:spPr/>
      <dgm:t>
        <a:bodyPr/>
        <a:lstStyle/>
        <a:p>
          <a:endParaRPr lang="ru-RU"/>
        </a:p>
      </dgm:t>
    </dgm:pt>
    <dgm:pt modelId="{7130D4E1-5323-41F5-9F3B-B42B1E18E089}" type="sibTrans" cxnId="{5DD0BE16-FFAD-464D-B767-20D14D4E6BE8}">
      <dgm:prSet/>
      <dgm:spPr/>
      <dgm:t>
        <a:bodyPr/>
        <a:lstStyle/>
        <a:p>
          <a:endParaRPr lang="ru-RU"/>
        </a:p>
      </dgm:t>
    </dgm:pt>
    <dgm:pt modelId="{729BA019-D5C7-44B3-82C2-DED3D739E20A}">
      <dgm:prSet phldrT="[Текст]" custT="1"/>
      <dgm:spPr/>
      <dgm:t>
        <a:bodyPr/>
        <a:lstStyle/>
        <a:p>
          <a:r>
            <a:rPr lang="ru-RU" sz="1100" dirty="0" smtClean="0"/>
            <a:t>ГП «</a:t>
          </a:r>
          <a:r>
            <a:rPr lang="ru-RU" sz="1100" dirty="0" err="1" smtClean="0"/>
            <a:t>Фисксервиформ</a:t>
          </a:r>
          <a:r>
            <a:rPr lang="ru-RU" sz="1100" dirty="0" smtClean="0"/>
            <a:t>»</a:t>
          </a:r>
          <a:endParaRPr lang="ru-RU" sz="1100" dirty="0"/>
        </a:p>
      </dgm:t>
    </dgm:pt>
    <dgm:pt modelId="{04FB8123-3E20-475F-98BD-912A59B029E2}" type="parTrans" cxnId="{5555CCE3-482E-4719-A597-7A1FD86C7885}">
      <dgm:prSet/>
      <dgm:spPr/>
      <dgm:t>
        <a:bodyPr/>
        <a:lstStyle/>
        <a:p>
          <a:endParaRPr lang="ru-RU"/>
        </a:p>
      </dgm:t>
    </dgm:pt>
    <dgm:pt modelId="{1B318355-82C0-4AF8-AD42-3998F7D2CB94}" type="sibTrans" cxnId="{5555CCE3-482E-4719-A597-7A1FD86C7885}">
      <dgm:prSet/>
      <dgm:spPr/>
      <dgm:t>
        <a:bodyPr/>
        <a:lstStyle/>
        <a:p>
          <a:endParaRPr lang="ru-RU"/>
        </a:p>
      </dgm:t>
    </dgm:pt>
    <dgm:pt modelId="{A4EBB2C0-CEB6-44FF-BF8E-093261CD4633}">
      <dgm:prSet phldrT="[Текст]" custT="1"/>
      <dgm:spPr/>
      <dgm:t>
        <a:bodyPr/>
        <a:lstStyle/>
        <a:p>
          <a:r>
            <a:rPr lang="ru-RU" sz="1100" dirty="0" smtClean="0"/>
            <a:t>ГП «</a:t>
          </a:r>
          <a:r>
            <a:rPr lang="ru-RU" sz="1100" dirty="0" err="1" smtClean="0"/>
            <a:t>Вамсервинформ</a:t>
          </a:r>
          <a:r>
            <a:rPr lang="ru-RU" sz="1100" dirty="0" smtClean="0"/>
            <a:t>»</a:t>
          </a:r>
          <a:endParaRPr lang="ru-RU" sz="1100" dirty="0"/>
        </a:p>
      </dgm:t>
    </dgm:pt>
    <dgm:pt modelId="{70A440A2-2674-4DB7-8208-9ED64FAE8642}" type="parTrans" cxnId="{593447DD-C831-4133-8EAD-DC3883B80205}">
      <dgm:prSet/>
      <dgm:spPr/>
      <dgm:t>
        <a:bodyPr/>
        <a:lstStyle/>
        <a:p>
          <a:endParaRPr lang="ru-RU"/>
        </a:p>
      </dgm:t>
    </dgm:pt>
    <dgm:pt modelId="{677F698D-37D9-4C69-8083-2110C768C6E9}" type="sibTrans" cxnId="{593447DD-C831-4133-8EAD-DC3883B80205}">
      <dgm:prSet/>
      <dgm:spPr/>
      <dgm:t>
        <a:bodyPr/>
        <a:lstStyle/>
        <a:p>
          <a:endParaRPr lang="ru-RU"/>
        </a:p>
      </dgm:t>
    </dgm:pt>
    <dgm:pt modelId="{1C696781-FB65-4AF7-8606-655B84E9B61C}" type="pres">
      <dgm:prSet presAssocID="{024657B1-6BD7-4736-BE53-FDA62C064F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12383-BF97-44F0-BFF7-A00CE1910903}" type="pres">
      <dgm:prSet presAssocID="{E6302A69-FF61-4420-962E-B2AFCD95931A}" presName="centerShape" presStyleLbl="node0" presStyleIdx="0" presStyleCnt="1"/>
      <dgm:spPr/>
      <dgm:t>
        <a:bodyPr/>
        <a:lstStyle/>
        <a:p>
          <a:endParaRPr lang="ru-RU"/>
        </a:p>
      </dgm:t>
    </dgm:pt>
    <dgm:pt modelId="{EFF4D350-9736-4277-A6B4-BEDAF3B572F8}" type="pres">
      <dgm:prSet presAssocID="{8725994F-CA52-4041-BC8C-07AD126D3E51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8BB0B12-9AEB-41FD-B7FC-FF5D11215247}" type="pres">
      <dgm:prSet presAssocID="{874E8B09-6F86-44B1-8C4F-4AA424216C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9B0E0-64A5-4969-8CCD-BC5FF47BBFB4}" type="pres">
      <dgm:prSet presAssocID="{04FB8123-3E20-475F-98BD-912A59B029E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9399028-4BE4-4B15-8609-8E9F935013F1}" type="pres">
      <dgm:prSet presAssocID="{729BA019-D5C7-44B3-82C2-DED3D739E2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8F908-BBB1-4337-8399-DAAB515BB3D0}" type="pres">
      <dgm:prSet presAssocID="{70A440A2-2674-4DB7-8208-9ED64FAE864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70F26BE-840C-4D7C-8ED6-4C7BF0FD7CA4}" type="pres">
      <dgm:prSet presAssocID="{A4EBB2C0-CEB6-44FF-BF8E-093261CD46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DB4A5-D40E-4CB7-B765-D371E4940CF2}" type="presOf" srcId="{874E8B09-6F86-44B1-8C4F-4AA424216C2E}" destId="{D8BB0B12-9AEB-41FD-B7FC-FF5D11215247}" srcOrd="0" destOrd="0" presId="urn:microsoft.com/office/officeart/2005/8/layout/radial4"/>
    <dgm:cxn modelId="{5DD0BE16-FFAD-464D-B767-20D14D4E6BE8}" srcId="{E6302A69-FF61-4420-962E-B2AFCD95931A}" destId="{874E8B09-6F86-44B1-8C4F-4AA424216C2E}" srcOrd="0" destOrd="0" parTransId="{8725994F-CA52-4041-BC8C-07AD126D3E51}" sibTransId="{7130D4E1-5323-41F5-9F3B-B42B1E18E089}"/>
    <dgm:cxn modelId="{FDC61E45-AB5E-4534-9931-A8EF57272419}" type="presOf" srcId="{70A440A2-2674-4DB7-8208-9ED64FAE8642}" destId="{A108F908-BBB1-4337-8399-DAAB515BB3D0}" srcOrd="0" destOrd="0" presId="urn:microsoft.com/office/officeart/2005/8/layout/radial4"/>
    <dgm:cxn modelId="{D51DC211-3DCB-4487-9126-420BCDA8F223}" type="presOf" srcId="{A4EBB2C0-CEB6-44FF-BF8E-093261CD4633}" destId="{470F26BE-840C-4D7C-8ED6-4C7BF0FD7CA4}" srcOrd="0" destOrd="0" presId="urn:microsoft.com/office/officeart/2005/8/layout/radial4"/>
    <dgm:cxn modelId="{FB053E85-2996-45BD-9988-D1A965F74E5C}" type="presOf" srcId="{024657B1-6BD7-4736-BE53-FDA62C064F7A}" destId="{1C696781-FB65-4AF7-8606-655B84E9B61C}" srcOrd="0" destOrd="0" presId="urn:microsoft.com/office/officeart/2005/8/layout/radial4"/>
    <dgm:cxn modelId="{069FB6AC-B366-4A45-B30F-CEE84B348114}" srcId="{024657B1-6BD7-4736-BE53-FDA62C064F7A}" destId="{E6302A69-FF61-4420-962E-B2AFCD95931A}" srcOrd="0" destOrd="0" parTransId="{44752BB2-5139-4CE6-B302-E164D85C351D}" sibTransId="{273BF5F2-F363-446E-8A87-D9C787053650}"/>
    <dgm:cxn modelId="{5555CCE3-482E-4719-A597-7A1FD86C7885}" srcId="{E6302A69-FF61-4420-962E-B2AFCD95931A}" destId="{729BA019-D5C7-44B3-82C2-DED3D739E20A}" srcOrd="1" destOrd="0" parTransId="{04FB8123-3E20-475F-98BD-912A59B029E2}" sibTransId="{1B318355-82C0-4AF8-AD42-3998F7D2CB94}"/>
    <dgm:cxn modelId="{593447DD-C831-4133-8EAD-DC3883B80205}" srcId="{E6302A69-FF61-4420-962E-B2AFCD95931A}" destId="{A4EBB2C0-CEB6-44FF-BF8E-093261CD4633}" srcOrd="2" destOrd="0" parTransId="{70A440A2-2674-4DB7-8208-9ED64FAE8642}" sibTransId="{677F698D-37D9-4C69-8083-2110C768C6E9}"/>
    <dgm:cxn modelId="{9D9BC689-3AA0-4E0C-8817-1C774DD929B3}" type="presOf" srcId="{8725994F-CA52-4041-BC8C-07AD126D3E51}" destId="{EFF4D350-9736-4277-A6B4-BEDAF3B572F8}" srcOrd="0" destOrd="0" presId="urn:microsoft.com/office/officeart/2005/8/layout/radial4"/>
    <dgm:cxn modelId="{7588B975-C183-45EF-AD89-8E96E39B1C15}" type="presOf" srcId="{E6302A69-FF61-4420-962E-B2AFCD95931A}" destId="{7C912383-BF97-44F0-BFF7-A00CE1910903}" srcOrd="0" destOrd="0" presId="urn:microsoft.com/office/officeart/2005/8/layout/radial4"/>
    <dgm:cxn modelId="{992AE03D-A070-4191-AAC0-E7B7FCD53327}" type="presOf" srcId="{729BA019-D5C7-44B3-82C2-DED3D739E20A}" destId="{49399028-4BE4-4B15-8609-8E9F935013F1}" srcOrd="0" destOrd="0" presId="urn:microsoft.com/office/officeart/2005/8/layout/radial4"/>
    <dgm:cxn modelId="{31699C2E-213B-444A-8923-BDADC4B21BDB}" type="presOf" srcId="{04FB8123-3E20-475F-98BD-912A59B029E2}" destId="{4329B0E0-64A5-4969-8CCD-BC5FF47BBFB4}" srcOrd="0" destOrd="0" presId="urn:microsoft.com/office/officeart/2005/8/layout/radial4"/>
    <dgm:cxn modelId="{B761C6F4-7FB2-434F-B6EF-4901CE6E553F}" type="presParOf" srcId="{1C696781-FB65-4AF7-8606-655B84E9B61C}" destId="{7C912383-BF97-44F0-BFF7-A00CE1910903}" srcOrd="0" destOrd="0" presId="urn:microsoft.com/office/officeart/2005/8/layout/radial4"/>
    <dgm:cxn modelId="{8566D00E-5DBE-475A-92C8-C7475FCC7D1A}" type="presParOf" srcId="{1C696781-FB65-4AF7-8606-655B84E9B61C}" destId="{EFF4D350-9736-4277-A6B4-BEDAF3B572F8}" srcOrd="1" destOrd="0" presId="urn:microsoft.com/office/officeart/2005/8/layout/radial4"/>
    <dgm:cxn modelId="{B5030ABC-F7F0-49DA-A01A-6E8CDFA1F850}" type="presParOf" srcId="{1C696781-FB65-4AF7-8606-655B84E9B61C}" destId="{D8BB0B12-9AEB-41FD-B7FC-FF5D11215247}" srcOrd="2" destOrd="0" presId="urn:microsoft.com/office/officeart/2005/8/layout/radial4"/>
    <dgm:cxn modelId="{344FD6B6-BC2B-4472-9503-A2AC066FFDAD}" type="presParOf" srcId="{1C696781-FB65-4AF7-8606-655B84E9B61C}" destId="{4329B0E0-64A5-4969-8CCD-BC5FF47BBFB4}" srcOrd="3" destOrd="0" presId="urn:microsoft.com/office/officeart/2005/8/layout/radial4"/>
    <dgm:cxn modelId="{F4B46C26-9778-424F-A919-970CDE825FDD}" type="presParOf" srcId="{1C696781-FB65-4AF7-8606-655B84E9B61C}" destId="{49399028-4BE4-4B15-8609-8E9F935013F1}" srcOrd="4" destOrd="0" presId="urn:microsoft.com/office/officeart/2005/8/layout/radial4"/>
    <dgm:cxn modelId="{4E3A8384-F54F-446C-AD5E-E54CCF957E1A}" type="presParOf" srcId="{1C696781-FB65-4AF7-8606-655B84E9B61C}" destId="{A108F908-BBB1-4337-8399-DAAB515BB3D0}" srcOrd="5" destOrd="0" presId="urn:microsoft.com/office/officeart/2005/8/layout/radial4"/>
    <dgm:cxn modelId="{16A66D51-7F14-47E0-950F-5D5D200204BC}" type="presParOf" srcId="{1C696781-FB65-4AF7-8606-655B84E9B61C}" destId="{470F26BE-840C-4D7C-8ED6-4C7BF0FD7CA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912383-BF97-44F0-BFF7-A00CE1910903}">
      <dsp:nvSpPr>
        <dsp:cNvPr id="0" name=""/>
        <dsp:cNvSpPr/>
      </dsp:nvSpPr>
      <dsp:spPr>
        <a:xfrm>
          <a:off x="1455836" y="1939597"/>
          <a:ext cx="1342826" cy="1342826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ГУ «ЦИТФ»</a:t>
          </a:r>
          <a:endParaRPr lang="ru-RU" sz="2100" kern="1200" dirty="0"/>
        </a:p>
      </dsp:txBody>
      <dsp:txXfrm>
        <a:off x="1455836" y="1939597"/>
        <a:ext cx="1342826" cy="1342826"/>
      </dsp:txXfrm>
    </dsp:sp>
    <dsp:sp modelId="{EFF4D350-9736-4277-A6B4-BEDAF3B572F8}">
      <dsp:nvSpPr>
        <dsp:cNvPr id="0" name=""/>
        <dsp:cNvSpPr/>
      </dsp:nvSpPr>
      <dsp:spPr>
        <a:xfrm rot="12900000">
          <a:off x="543254" y="1688708"/>
          <a:ext cx="1080181" cy="3827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B0B12-9AEB-41FD-B7FC-FF5D11215247}">
      <dsp:nvSpPr>
        <dsp:cNvPr id="0" name=""/>
        <dsp:cNvSpPr/>
      </dsp:nvSpPr>
      <dsp:spPr>
        <a:xfrm>
          <a:off x="3086" y="1060004"/>
          <a:ext cx="1275685" cy="1020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ГП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</a:t>
          </a:r>
          <a:r>
            <a:rPr lang="ru-RU" sz="1100" kern="1200" dirty="0" err="1" smtClean="0"/>
            <a:t>Финтехинформ</a:t>
          </a:r>
          <a:r>
            <a:rPr lang="ru-RU" sz="1100" kern="1200" dirty="0" smtClean="0"/>
            <a:t>»</a:t>
          </a:r>
        </a:p>
      </dsp:txBody>
      <dsp:txXfrm>
        <a:off x="3086" y="1060004"/>
        <a:ext cx="1275685" cy="1020548"/>
      </dsp:txXfrm>
    </dsp:sp>
    <dsp:sp modelId="{4329B0E0-64A5-4969-8CCD-BC5FF47BBFB4}">
      <dsp:nvSpPr>
        <dsp:cNvPr id="0" name=""/>
        <dsp:cNvSpPr/>
      </dsp:nvSpPr>
      <dsp:spPr>
        <a:xfrm rot="16200000">
          <a:off x="1587159" y="1145286"/>
          <a:ext cx="1080181" cy="3827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99028-4BE4-4B15-8609-8E9F935013F1}">
      <dsp:nvSpPr>
        <dsp:cNvPr id="0" name=""/>
        <dsp:cNvSpPr/>
      </dsp:nvSpPr>
      <dsp:spPr>
        <a:xfrm>
          <a:off x="1489407" y="286274"/>
          <a:ext cx="1275685" cy="1020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ГП «</a:t>
          </a:r>
          <a:r>
            <a:rPr lang="ru-RU" sz="1100" kern="1200" dirty="0" err="1" smtClean="0"/>
            <a:t>Фисксервиформ</a:t>
          </a:r>
          <a:r>
            <a:rPr lang="ru-RU" sz="1100" kern="1200" dirty="0" smtClean="0"/>
            <a:t>»</a:t>
          </a:r>
          <a:endParaRPr lang="ru-RU" sz="1100" kern="1200" dirty="0"/>
        </a:p>
      </dsp:txBody>
      <dsp:txXfrm>
        <a:off x="1489407" y="286274"/>
        <a:ext cx="1275685" cy="1020548"/>
      </dsp:txXfrm>
    </dsp:sp>
    <dsp:sp modelId="{A108F908-BBB1-4337-8399-DAAB515BB3D0}">
      <dsp:nvSpPr>
        <dsp:cNvPr id="0" name=""/>
        <dsp:cNvSpPr/>
      </dsp:nvSpPr>
      <dsp:spPr>
        <a:xfrm rot="19500000">
          <a:off x="2631063" y="1688708"/>
          <a:ext cx="1080181" cy="3827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F26BE-840C-4D7C-8ED6-4C7BF0FD7CA4}">
      <dsp:nvSpPr>
        <dsp:cNvPr id="0" name=""/>
        <dsp:cNvSpPr/>
      </dsp:nvSpPr>
      <dsp:spPr>
        <a:xfrm>
          <a:off x="2975728" y="1060004"/>
          <a:ext cx="1275685" cy="1020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ГП «</a:t>
          </a:r>
          <a:r>
            <a:rPr lang="ru-RU" sz="1100" kern="1200" dirty="0" err="1" smtClean="0"/>
            <a:t>Вамсервинформ</a:t>
          </a:r>
          <a:r>
            <a:rPr lang="ru-RU" sz="1100" kern="1200" dirty="0" smtClean="0"/>
            <a:t>»</a:t>
          </a:r>
          <a:endParaRPr lang="ru-RU" sz="1100" kern="1200" dirty="0"/>
        </a:p>
      </dsp:txBody>
      <dsp:txXfrm>
        <a:off x="2975728" y="1060004"/>
        <a:ext cx="1275685" cy="1020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87397-4408-4741-8C3F-1D7CB7325C06}" type="datetimeFigureOut">
              <a:rPr lang="ro-RO" smtClean="0"/>
              <a:pPr/>
              <a:t>04.06.2019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84601-7B19-4A20-9568-D5028DD2913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62980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4601-7B19-4A20-9568-D5028DD29136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08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4601-7B19-4A20-9568-D5028DD29136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16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4601-7B19-4A20-9568-D5028DD29136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22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4601-7B19-4A20-9568-D5028DD29136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91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4601-7B19-4A20-9568-D5028DD29136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56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4601-7B19-4A20-9568-D5028DD29136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69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B671-5F31-4581-A594-FF286074137A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80453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BD89-9465-425C-BBAD-C92BACE8C6D0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06306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5F64-793E-4220-B2C2-97C28BAE84F5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7329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9CBB-FB60-4DA5-A62B-AC2AC1B56D76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4733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6949-C45C-412F-AF9B-5EFB6CB94481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7648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51D6-1D55-4EC4-83A0-1D0A8132BE49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20014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5FCC-094D-41D9-9EA4-FDFBF498C48C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87661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0318-9FEC-4968-A982-81248F3B74EA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18216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D855-0FF6-4D90-9039-F5C8CD637336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84481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527-84E9-49D7-B19F-9C3A87C909B4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78438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7E81-86C0-4FF5-B44D-3F7E73C7BD5F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0744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A39D-913D-4FE1-816D-DA95279002BD}" type="datetime1">
              <a:rPr lang="ro-RO" smtClean="0"/>
              <a:pPr/>
              <a:t>04.06.2019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5FD57-333E-45F0-A5D6-B9B85613BFED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48660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lena.Saharnean@ctif.gov.m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C0CABA8-E9A5-4E88-BACB-979A91076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982" y="3858322"/>
            <a:ext cx="8720252" cy="2341756"/>
          </a:xfrm>
        </p:spPr>
        <p:txBody>
          <a:bodyPr anchor="ctr">
            <a:noAutofit/>
          </a:bodyPr>
          <a:lstStyle/>
          <a:p>
            <a:pPr lvl="0"/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Технология, Надежность, Производительность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Елена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Сахарнян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, заместитель директора ГУ </a:t>
            </a: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Центр Информационных Технологий  в Финансах</a:t>
            </a: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altLang="en-US" sz="4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4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en-US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июнь, 2019</a:t>
            </a:r>
            <a:endParaRPr lang="en-US" alt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C0CABA8-E9A5-4E88-BACB-979A91076A2C}"/>
              </a:ext>
            </a:extLst>
          </p:cNvPr>
          <p:cNvSpPr txBox="1">
            <a:spLocks/>
          </p:cNvSpPr>
          <p:nvPr/>
        </p:nvSpPr>
        <p:spPr>
          <a:xfrm>
            <a:off x="430706" y="2029520"/>
            <a:ext cx="9203948" cy="1873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Государственное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учреждение</a:t>
            </a:r>
            <a: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„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Центр Информационных Технологий  в Финансах</a:t>
            </a:r>
            <a: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</a:t>
            </a:r>
            <a:r>
              <a:rPr kumimoji="0" lang="ro-R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"/>
            <a:ext cx="2057892" cy="18717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1</a:t>
            </a:fld>
            <a:endParaRPr lang="ro-RO"/>
          </a:p>
        </p:txBody>
      </p:sp>
      <p:pic>
        <p:nvPicPr>
          <p:cNvPr id="6" name="Picture 2" descr="ÐÐ°ÑÑÐ¸Ð½ÐºÐ¸ Ð¿Ð¾ Ð·Ð°Ð¿ÑÐ¾ÑÑ stema de st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6576" y="286214"/>
            <a:ext cx="1534221" cy="15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77087" y="602166"/>
            <a:ext cx="3065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/>
              <a:t>Министерство Финансов,</a:t>
            </a:r>
          </a:p>
          <a:p>
            <a:pPr algn="r"/>
            <a:r>
              <a:rPr lang="ru-RU" sz="2000" b="1" dirty="0" smtClean="0"/>
              <a:t>Республика Молдова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087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  <a:p>
            <a:pPr algn="ctr">
              <a:buNone/>
            </a:pP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  <a:hlinkClick r:id="rId2"/>
              </a:rPr>
              <a:t>Elena.Saharnean@ctif.gov.md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ÐÐ°ÑÑÐ¸Ð½ÐºÐ¸ Ð¿Ð¾ Ð·Ð°Ð¿ÑÐ¾ÑÑ stema de st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175" y="103846"/>
            <a:ext cx="728925" cy="7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" y="60799"/>
            <a:ext cx="893655" cy="812800"/>
          </a:xfrm>
          <a:prstGeom prst="rect">
            <a:avLst/>
          </a:prstGeom>
        </p:spPr>
      </p:pic>
      <p:sp>
        <p:nvSpPr>
          <p:cNvPr id="6" name="Rectangle 24"/>
          <p:cNvSpPr/>
          <p:nvPr/>
        </p:nvSpPr>
        <p:spPr>
          <a:xfrm>
            <a:off x="952183" y="231535"/>
            <a:ext cx="7944167" cy="47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ГУ </a:t>
            </a:r>
            <a:r>
              <a:rPr lang="it-IT" sz="2400" dirty="0" smtClean="0">
                <a:solidFill>
                  <a:prstClr val="black">
                    <a:tint val="75000"/>
                  </a:prstClr>
                </a:solidFill>
              </a:rPr>
              <a:t>„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Центр Информационных Технологий в Финансах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”</a:t>
            </a:r>
            <a:endParaRPr lang="it-IT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10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C0CABA8-E9A5-4E88-BACB-979A91076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7" y="1128372"/>
            <a:ext cx="9196714" cy="588911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r>
              <a:rPr lang="x-none" sz="2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3689180-BDB4-4B50-9B84-49B147E0FCFA}"/>
              </a:ext>
            </a:extLst>
          </p:cNvPr>
          <p:cNvSpPr txBox="1">
            <a:spLocks/>
          </p:cNvSpPr>
          <p:nvPr/>
        </p:nvSpPr>
        <p:spPr>
          <a:xfrm>
            <a:off x="1246913" y="2114448"/>
            <a:ext cx="3972787" cy="44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Этапы создания Центра</a:t>
            </a:r>
            <a:endParaRPr kumimoji="0" lang="ru-RU" sz="1625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вал 3"/>
          <p:cNvSpPr/>
          <p:nvPr/>
        </p:nvSpPr>
        <p:spPr>
          <a:xfrm>
            <a:off x="535717" y="2861671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5"/>
          <p:cNvSpPr/>
          <p:nvPr/>
        </p:nvSpPr>
        <p:spPr>
          <a:xfrm>
            <a:off x="535717" y="2099671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вал 7"/>
          <p:cNvSpPr/>
          <p:nvPr/>
        </p:nvSpPr>
        <p:spPr>
          <a:xfrm>
            <a:off x="535717" y="3547471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5717" y="423327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5717" y="491907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3"/>
          <p:cNvCxnSpPr>
            <a:stCxn id="8" idx="4"/>
          </p:cNvCxnSpPr>
          <p:nvPr/>
        </p:nvCxnSpPr>
        <p:spPr>
          <a:xfrm>
            <a:off x="764317" y="2556871"/>
            <a:ext cx="0" cy="3048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4"/>
          <p:cNvCxnSpPr/>
          <p:nvPr/>
        </p:nvCxnSpPr>
        <p:spPr>
          <a:xfrm>
            <a:off x="764317" y="3318871"/>
            <a:ext cx="0" cy="2286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5"/>
          <p:cNvCxnSpPr>
            <a:stCxn id="9" idx="4"/>
          </p:cNvCxnSpPr>
          <p:nvPr/>
        </p:nvCxnSpPr>
        <p:spPr>
          <a:xfrm>
            <a:off x="764317" y="4004671"/>
            <a:ext cx="0" cy="3048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6"/>
          <p:cNvCxnSpPr>
            <a:stCxn id="10" idx="4"/>
          </p:cNvCxnSpPr>
          <p:nvPr/>
        </p:nvCxnSpPr>
        <p:spPr>
          <a:xfrm>
            <a:off x="764317" y="4690470"/>
            <a:ext cx="0" cy="30480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83689180-BDB4-4B50-9B84-49B147E0FCFA}"/>
              </a:ext>
            </a:extLst>
          </p:cNvPr>
          <p:cNvSpPr txBox="1">
            <a:spLocks/>
          </p:cNvSpPr>
          <p:nvPr/>
        </p:nvSpPr>
        <p:spPr>
          <a:xfrm>
            <a:off x="1246913" y="2861671"/>
            <a:ext cx="4239487" cy="438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</a:t>
            </a:r>
            <a:endParaRPr kumimoji="0" lang="ru-RU" sz="1625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83689180-BDB4-4B50-9B84-49B147E0FCFA}"/>
              </a:ext>
            </a:extLst>
          </p:cNvPr>
          <p:cNvSpPr txBox="1">
            <a:spLocks/>
          </p:cNvSpPr>
          <p:nvPr/>
        </p:nvSpPr>
        <p:spPr>
          <a:xfrm>
            <a:off x="1246913" y="3554859"/>
            <a:ext cx="4106137" cy="468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компетенций </a:t>
            </a:r>
            <a:endParaRPr kumimoji="0" lang="ru-RU" sz="1625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83689180-BDB4-4B50-9B84-49B147E0FCFA}"/>
              </a:ext>
            </a:extLst>
          </p:cNvPr>
          <p:cNvSpPr txBox="1">
            <a:spLocks/>
          </p:cNvSpPr>
          <p:nvPr/>
        </p:nvSpPr>
        <p:spPr>
          <a:xfrm>
            <a:off x="1246913" y="4248047"/>
            <a:ext cx="4125187" cy="442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Услуги,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пользователи</a:t>
            </a:r>
            <a:endParaRPr kumimoji="0" lang="ru-RU" sz="1625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83689180-BDB4-4B50-9B84-49B147E0FCFA}"/>
              </a:ext>
            </a:extLst>
          </p:cNvPr>
          <p:cNvSpPr txBox="1">
            <a:spLocks/>
          </p:cNvSpPr>
          <p:nvPr/>
        </p:nvSpPr>
        <p:spPr>
          <a:xfrm>
            <a:off x="1246913" y="4924249"/>
            <a:ext cx="6015627" cy="452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Цели и приоритеты развития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" descr="ÐÐ°ÑÑÐ¸Ð½ÐºÐ¸ Ð¿Ð¾ Ð·Ð°Ð¿ÑÐ¾ÑÑ stema de s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175" y="152401"/>
            <a:ext cx="728925" cy="7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" y="55291"/>
            <a:ext cx="893655" cy="812800"/>
          </a:xfrm>
          <a:prstGeom prst="rect">
            <a:avLst/>
          </a:prstGeom>
        </p:spPr>
      </p:pic>
      <p:sp>
        <p:nvSpPr>
          <p:cNvPr id="27" name="Rectangle 24"/>
          <p:cNvSpPr/>
          <p:nvPr/>
        </p:nvSpPr>
        <p:spPr>
          <a:xfrm>
            <a:off x="952183" y="271622"/>
            <a:ext cx="7944167" cy="47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Г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У </a:t>
            </a:r>
            <a:r>
              <a:rPr lang="it-IT" sz="2400" dirty="0" smtClean="0">
                <a:solidFill>
                  <a:prstClr val="black">
                    <a:tint val="75000"/>
                  </a:prstClr>
                </a:solidFill>
              </a:rPr>
              <a:t>„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Центр Информационных Технологий в Финансах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”</a:t>
            </a:r>
            <a:endParaRPr lang="it-IT" sz="24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5473700" y="1689101"/>
          <a:ext cx="4254500" cy="356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0485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1BC0528-DE29-4A62-9843-721BA7DA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922684"/>
            <a:ext cx="9758218" cy="578222"/>
          </a:xfrm>
        </p:spPr>
        <p:txBody>
          <a:bodyPr>
            <a:normAutofit/>
          </a:bodyPr>
          <a:lstStyle/>
          <a:p>
            <a:pPr marL="294084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создания Центра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7586761"/>
              </p:ext>
            </p:extLst>
          </p:nvPr>
        </p:nvGraphicFramePr>
        <p:xfrm>
          <a:off x="602158" y="1815437"/>
          <a:ext cx="8960942" cy="92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205">
                  <a:extLst>
                    <a:ext uri="{9D8B030D-6E8A-4147-A177-3AD203B41FA5}">
                      <a16:colId xmlns:a16="http://schemas.microsoft.com/office/drawing/2014/main" xmlns="" val="2488226864"/>
                    </a:ext>
                  </a:extLst>
                </a:gridCol>
                <a:gridCol w="6169737">
                  <a:extLst>
                    <a:ext uri="{9D8B030D-6E8A-4147-A177-3AD203B41FA5}">
                      <a16:colId xmlns:a16="http://schemas.microsoft.com/office/drawing/2014/main" xmlns="" val="1814240694"/>
                    </a:ext>
                  </a:extLst>
                </a:gridCol>
              </a:tblGrid>
              <a:tr h="92662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r>
                        <a:rPr lang="ro-RO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февраля</a:t>
                      </a:r>
                      <a:r>
                        <a:rPr lang="ro-RO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o-RO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/>
                      <a:r>
                        <a:rPr lang="ru-RU" sz="15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 Правительства </a:t>
                      </a:r>
                      <a:r>
                        <a:rPr lang="en-US" sz="15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 125 din 06.02.2018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</a:t>
                      </a:r>
                      <a:r>
                        <a:rPr lang="ru-RU" sz="15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государственном учреждении «Центр информационных технологий в финансах»</a:t>
                      </a:r>
                      <a:endParaRPr lang="en-US" sz="15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19206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7805207"/>
              </p:ext>
            </p:extLst>
          </p:nvPr>
        </p:nvGraphicFramePr>
        <p:xfrm>
          <a:off x="602158" y="4500984"/>
          <a:ext cx="8960940" cy="167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59">
                  <a:extLst>
                    <a:ext uri="{9D8B030D-6E8A-4147-A177-3AD203B41FA5}">
                      <a16:colId xmlns:a16="http://schemas.microsoft.com/office/drawing/2014/main" xmlns="" val="2488226864"/>
                    </a:ext>
                  </a:extLst>
                </a:gridCol>
                <a:gridCol w="6184581">
                  <a:extLst>
                    <a:ext uri="{9D8B030D-6E8A-4147-A177-3AD203B41FA5}">
                      <a16:colId xmlns:a16="http://schemas.microsoft.com/office/drawing/2014/main" xmlns="" val="1814240694"/>
                    </a:ext>
                  </a:extLst>
                </a:gridCol>
              </a:tblGrid>
              <a:tr h="1575966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</a:t>
                      </a: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/>
                      <a:r>
                        <a:rPr lang="en-US" sz="15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  <a:r>
                        <a:rPr lang="ru-RU" sz="15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5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5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Государственное предприятие «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Fiscservinform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и государственное предприятие «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Vamservinform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реорганизовалось путем объединения (присоединения) с государственным учреждением «Центр информационных технологий в финансах».</a:t>
                      </a:r>
                      <a:b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Права и обязанности присоединенных юридических лиц полностью перешли к принимающему юридическому лицу.</a:t>
                      </a:r>
                      <a:endParaRPr lang="ro-RO" sz="15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19206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7865303"/>
              </p:ext>
            </p:extLst>
          </p:nvPr>
        </p:nvGraphicFramePr>
        <p:xfrm>
          <a:off x="602158" y="3012955"/>
          <a:ext cx="8960942" cy="121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742">
                  <a:extLst>
                    <a:ext uri="{9D8B030D-6E8A-4147-A177-3AD203B41FA5}">
                      <a16:colId xmlns:a16="http://schemas.microsoft.com/office/drawing/2014/main" xmlns="" val="2488226864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xmlns="" val="1814240694"/>
                    </a:ext>
                  </a:extLst>
                </a:gridCol>
              </a:tblGrid>
              <a:tr h="1103655"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r>
                        <a:rPr lang="ro-RO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апреля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o-RO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5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  <a:r>
                        <a:rPr lang="ro-RO" sz="15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5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Государственное предприятие «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Fintehinform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реорганизовалось путем преобразования в государственное учреждение «Центр информационных технологий в финансах», учредителем которого является Министерство финансов.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192061"/>
                  </a:ext>
                </a:extLst>
              </a:tr>
            </a:tbl>
          </a:graphicData>
        </a:graphic>
      </p:graphicFrame>
      <p:pic>
        <p:nvPicPr>
          <p:cNvPr id="8" name="Picture 2" descr="ÐÐ°ÑÑÐ¸Ð½ÐºÐ¸ Ð¿Ð¾ Ð·Ð°Ð¿ÑÐ¾ÑÑ stema de st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175" y="103846"/>
            <a:ext cx="728925" cy="7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" y="60799"/>
            <a:ext cx="893655" cy="812800"/>
          </a:xfrm>
        </p:spPr>
      </p:pic>
      <p:sp>
        <p:nvSpPr>
          <p:cNvPr id="11" name="Rectangle 24"/>
          <p:cNvSpPr/>
          <p:nvPr/>
        </p:nvSpPr>
        <p:spPr>
          <a:xfrm>
            <a:off x="952183" y="231535"/>
            <a:ext cx="7944167" cy="47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ГУ </a:t>
            </a:r>
            <a:r>
              <a:rPr lang="it-IT" sz="2400" dirty="0" smtClean="0">
                <a:solidFill>
                  <a:prstClr val="black">
                    <a:tint val="75000"/>
                  </a:prstClr>
                </a:solidFill>
              </a:rPr>
              <a:t>„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Центр Информационных Технологий в Финансах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”</a:t>
            </a:r>
            <a:endParaRPr lang="it-IT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339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1BC0528-DE29-4A62-9843-721BA7DA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676186"/>
            <a:ext cx="9434368" cy="578222"/>
          </a:xfrm>
        </p:spPr>
        <p:txBody>
          <a:bodyPr>
            <a:normAutofit/>
          </a:bodyPr>
          <a:lstStyle/>
          <a:p>
            <a:pPr marL="294084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Центра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1779" y="1499172"/>
            <a:ext cx="2648607" cy="452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Административный совет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3854" y="2256554"/>
            <a:ext cx="1671781" cy="452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3944" y="3013936"/>
            <a:ext cx="2991600" cy="452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Заместитель директора</a:t>
            </a:r>
            <a:endParaRPr kumimoji="0" lang="en-A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область ИТ 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4689" y="3013936"/>
            <a:ext cx="2991600" cy="452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</a:t>
            </a:r>
            <a:endParaRPr lang="en-AU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область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госюуслуг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871" y="3013936"/>
            <a:ext cx="2340928" cy="17364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подразделений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(управления и отделы)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3944" y="3854446"/>
            <a:ext cx="2991599" cy="18934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ru-RU" sz="12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подразделений</a:t>
            </a:r>
          </a:p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депертамент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управления и отделы)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4689" y="3855063"/>
            <a:ext cx="2991599" cy="18928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ru-RU" sz="12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подразделений</a:t>
            </a:r>
          </a:p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депертамент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управления и отделы)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870" y="6170505"/>
            <a:ext cx="2867980" cy="36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Штатных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единиц - </a:t>
            </a:r>
            <a:r>
              <a:rPr kumimoji="0" lang="x-none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stCxn id="7" idx="2"/>
            <a:endCxn id="8" idx="0"/>
          </p:cNvCxnSpPr>
          <p:nvPr/>
        </p:nvCxnSpPr>
        <p:spPr>
          <a:xfrm>
            <a:off x="4656083" y="1951754"/>
            <a:ext cx="3662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</p:cNvCxnSpPr>
          <p:nvPr/>
        </p:nvCxnSpPr>
        <p:spPr>
          <a:xfrm flipH="1">
            <a:off x="4659743" y="2709136"/>
            <a:ext cx="2" cy="30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2"/>
            <a:endCxn id="12" idx="0"/>
          </p:cNvCxnSpPr>
          <p:nvPr/>
        </p:nvCxnSpPr>
        <p:spPr>
          <a:xfrm>
            <a:off x="4659744" y="3466518"/>
            <a:ext cx="0" cy="3879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8" idx="2"/>
            <a:endCxn id="10" idx="0"/>
          </p:cNvCxnSpPr>
          <p:nvPr/>
        </p:nvCxnSpPr>
        <p:spPr>
          <a:xfrm rot="16200000" flipH="1">
            <a:off x="6162717" y="1206164"/>
            <a:ext cx="304800" cy="3310744"/>
          </a:xfrm>
          <a:prstGeom prst="bentConnector3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1" idx="0"/>
          </p:cNvCxnSpPr>
          <p:nvPr/>
        </p:nvCxnSpPr>
        <p:spPr>
          <a:xfrm rot="5400000">
            <a:off x="3014640" y="1368831"/>
            <a:ext cx="304800" cy="298541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13" idx="0"/>
          </p:cNvCxnSpPr>
          <p:nvPr/>
        </p:nvCxnSpPr>
        <p:spPr>
          <a:xfrm>
            <a:off x="7970489" y="3466518"/>
            <a:ext cx="0" cy="3885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47579" y="3545028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48998" y="3543026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79213" y="3543026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99477" y="4072115"/>
            <a:ext cx="560594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</a:t>
            </a:r>
            <a:r>
              <a:rPr kumimoji="0" lang="x-non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altele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54156" y="4072115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8585" y="4072115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649397" y="4644156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50816" y="4642154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081031" y="4642154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85596" y="5171243"/>
            <a:ext cx="580858" cy="316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și </a:t>
            </a:r>
            <a:r>
              <a:rPr kumimoji="0" lang="x-non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altele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55974" y="5171243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40403" y="5171243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974488" y="4651392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75907" y="4649390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406122" y="4649390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10687" y="5171243"/>
            <a:ext cx="580858" cy="316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și </a:t>
            </a:r>
            <a:r>
              <a:rPr kumimoji="0" lang="x-non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altele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681065" y="5178479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965494" y="5178479"/>
            <a:ext cx="580858" cy="309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2" descr="ÐÐ°ÑÑÐ¸Ð½ÐºÐ¸ Ð¿Ð¾ Ð·Ð°Ð¿ÑÐ¾ÑÑ stema de st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175" y="103846"/>
            <a:ext cx="728925" cy="7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" y="60799"/>
            <a:ext cx="893655" cy="812800"/>
          </a:xfrm>
        </p:spPr>
      </p:pic>
      <p:sp>
        <p:nvSpPr>
          <p:cNvPr id="39" name="Rectangle 24"/>
          <p:cNvSpPr/>
          <p:nvPr/>
        </p:nvSpPr>
        <p:spPr>
          <a:xfrm>
            <a:off x="952183" y="231535"/>
            <a:ext cx="7944167" cy="47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ГУ </a:t>
            </a:r>
            <a:r>
              <a:rPr lang="it-IT" sz="2400" dirty="0" smtClean="0">
                <a:solidFill>
                  <a:prstClr val="black">
                    <a:tint val="75000"/>
                  </a:prstClr>
                </a:solidFill>
              </a:rPr>
              <a:t>„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Центр Информационных Технологий в Финансах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”</a:t>
            </a:r>
            <a:endParaRPr lang="it-IT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7525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927100"/>
            <a:ext cx="8543925" cy="5715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компетенций Центра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612900"/>
            <a:ext cx="8818562" cy="476559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управление, развитие, поддержка и обеспечение функционирования информационных систем в областях публичных финансов, государственных закупок, налоговой и таможенной сферах;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внедрение информационных технологий, как в Министерстве финансов, в подведомственных ему административных органах, так и вне Министерства финансов;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предоставление институциональной помощи, в том числе в области бухгалтерского учета в бюджетном секторе и в процессе  непрерывного развития профессионального потенциала сотрудников, работающих в областях публичных финансов, государственных закупок, налоговой и таможенной сферах;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администрирование и поддержка инфраструктуры ИТК и других инфраструктур, связанных с осуществляемой деятельностью, как в Министерстве финансов, так и в подведомственных ему административных органах;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обеспечение представительства на таможне и временного хранения;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другие сферы, отнесенные к компетенции Центра нормативными актами, в том числе актами учредителя.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ÐÐ°ÑÑÐ¸Ð½ÐºÐ¸ Ð¿Ð¾ Ð·Ð°Ð¿ÑÐ¾ÑÑ stema de s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175" y="103846"/>
            <a:ext cx="728925" cy="7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" y="60799"/>
            <a:ext cx="893655" cy="812800"/>
          </a:xfrm>
          <a:prstGeom prst="rect">
            <a:avLst/>
          </a:prstGeom>
        </p:spPr>
      </p:pic>
      <p:sp>
        <p:nvSpPr>
          <p:cNvPr id="7" name="Rectangle 24"/>
          <p:cNvSpPr/>
          <p:nvPr/>
        </p:nvSpPr>
        <p:spPr>
          <a:xfrm>
            <a:off x="952183" y="231535"/>
            <a:ext cx="7944167" cy="47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ГУ </a:t>
            </a:r>
            <a:r>
              <a:rPr lang="it-IT" sz="2400" dirty="0" smtClean="0">
                <a:solidFill>
                  <a:prstClr val="black">
                    <a:tint val="75000"/>
                  </a:prstClr>
                </a:solidFill>
              </a:rPr>
              <a:t>„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Центр Информационных Технологий в Финансах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”</a:t>
            </a:r>
            <a:endParaRPr lang="it-IT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5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1BC0528-DE29-4A62-9843-721BA7DA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847636"/>
            <a:ext cx="9543065" cy="511264"/>
          </a:xfrm>
        </p:spPr>
        <p:txBody>
          <a:bodyPr>
            <a:normAutofit/>
          </a:bodyPr>
          <a:lstStyle/>
          <a:p>
            <a:pPr marL="294084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предоставляемые Центром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700" y="1498600"/>
            <a:ext cx="2067786" cy="625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Таможенная сфера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1397000"/>
            <a:ext cx="2349500" cy="727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Государственные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финансы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7900" y="1524000"/>
            <a:ext cx="2174688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Налоговая сфера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834" y="2264042"/>
            <a:ext cx="8759465" cy="7595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Управление, развитие, поддержка обеспечения функционирования информационных систем в областях публичных финансов, государственных закупок, налоговой и таможенной сферах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546" y="4785167"/>
            <a:ext cx="2520000" cy="18188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представительства на таможне и временного хранения </a:t>
            </a:r>
            <a:r>
              <a:rPr lang="ro-RO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(услуги взвешивания грузоперевозок, брокерские услуги, временное хранение</a:t>
            </a:r>
            <a:r>
              <a:rPr lang="en-A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4635" y="4785168"/>
            <a:ext cx="2821942" cy="78317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Информационной системы бухгалтерского учета в бюджетном секторе (1</a:t>
            </a:r>
            <a:r>
              <a:rPr lang="ro-RO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3114" y="3925391"/>
            <a:ext cx="2844984" cy="7401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специалистов в области публичных финансов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 descr="ÐÐ°ÑÑÐ¸Ð½ÐºÐ¸ Ð¿Ð¾ Ð·Ð°Ð¿ÑÐ¾ÑÑ stema serviciului vam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35" y="1581708"/>
            <a:ext cx="459915" cy="5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stema guvernul republicii moldo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346" y="1538006"/>
            <a:ext cx="516438" cy="5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460" y="1568296"/>
            <a:ext cx="596208" cy="56834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1832" y="3160683"/>
            <a:ext cx="8747417" cy="6655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Администрирование и поддержание инфраструктуры ИТК Министерства Финансов, Налоговой и Таможенных служб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207658" y="3902927"/>
            <a:ext cx="48498" cy="26865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415314" y="3880624"/>
            <a:ext cx="7788" cy="26508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29400" y="3925391"/>
            <a:ext cx="2628998" cy="7401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бучение специалистов  и налогоплательщиков  использованию  налоговых электронных услуг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04000" y="4785168"/>
            <a:ext cx="2641698" cy="504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Обработка и архивация налоговых документов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04000" y="5359693"/>
            <a:ext cx="2641600" cy="3807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Налоговой службы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04000" y="5842000"/>
            <a:ext cx="2627086" cy="7474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Подключения к  электронным услугам  Налоговой </a:t>
            </a:r>
            <a:r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лужбы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Центр регистрации электронных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подписей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16678" y="5684158"/>
            <a:ext cx="2817857" cy="9343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институциональной помощи в области бухгалтерского учета в бюджетном секторе </a:t>
            </a: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5"/>
          <p:cNvSpPr/>
          <p:nvPr/>
        </p:nvSpPr>
        <p:spPr>
          <a:xfrm>
            <a:off x="498398" y="3925391"/>
            <a:ext cx="2520000" cy="74016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 специалистов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таможенной сфере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Picture 2" descr="ÐÐ°ÑÑÐ¸Ð½ÐºÐ¸ Ð¿Ð¾ Ð·Ð°Ð¿ÑÐ¾ÑÑ stema de st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175" y="103846"/>
            <a:ext cx="728925" cy="7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Content Placeholder 8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" y="60799"/>
            <a:ext cx="893655" cy="812800"/>
          </a:xfrm>
        </p:spPr>
      </p:pic>
      <p:sp>
        <p:nvSpPr>
          <p:cNvPr id="53" name="Rectangle 24"/>
          <p:cNvSpPr/>
          <p:nvPr/>
        </p:nvSpPr>
        <p:spPr>
          <a:xfrm>
            <a:off x="952183" y="231535"/>
            <a:ext cx="7944167" cy="47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ГУ </a:t>
            </a:r>
            <a:r>
              <a:rPr lang="it-IT" sz="2400" dirty="0" smtClean="0">
                <a:solidFill>
                  <a:prstClr val="black">
                    <a:tint val="75000"/>
                  </a:prstClr>
                </a:solidFill>
              </a:rPr>
              <a:t>„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Центр Информационных Технологий в Финансах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”</a:t>
            </a:r>
            <a:endParaRPr lang="it-IT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8354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1BC0528-DE29-4A62-9843-721BA7DA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894975"/>
            <a:ext cx="9286504" cy="463925"/>
          </a:xfrm>
        </p:spPr>
        <p:txBody>
          <a:bodyPr>
            <a:noAutofit/>
          </a:bodyPr>
          <a:lstStyle/>
          <a:p>
            <a:pPr marL="294084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Пользователи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9817" y="1586838"/>
            <a:ext cx="1295928" cy="9980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92441" y="203904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ГУ</a:t>
            </a:r>
            <a:r>
              <a:rPr kumimoji="0" lang="x-none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Центр Информационных 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ехнологий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Финансах»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02167" y="5061327"/>
            <a:ext cx="155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Налоговая Служба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3958" y="5051593"/>
            <a:ext cx="151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инистерство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34321" y="5048627"/>
            <a:ext cx="133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Таможенная Служба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509126" y="2591706"/>
            <a:ext cx="2751368" cy="8191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45697" y="2569029"/>
            <a:ext cx="2931886" cy="9289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ÐÐ°ÑÑÐ¸Ð½ÐºÐ¸ Ð¿Ð¾ Ð·Ð°Ð¿ÑÐ¾ÑÑ stema serviciului va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2643" y="3557241"/>
            <a:ext cx="1072379" cy="133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ÐÐ°ÑÑÐ¸Ð½ÐºÐ¸ Ð¿Ð¾ Ð·Ð°Ð¿ÑÐ¾ÑÑ stema guvernul republicii moldo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26" y="3557241"/>
            <a:ext cx="1229666" cy="13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254" y="3557241"/>
            <a:ext cx="1338115" cy="12905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785167" y="5048627"/>
            <a:ext cx="164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Физические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6367" y="5061327"/>
            <a:ext cx="161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лица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5012" y="3557241"/>
            <a:ext cx="1217959" cy="121795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171" y="3935855"/>
            <a:ext cx="1685967" cy="99174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671" y="3478655"/>
            <a:ext cx="1685967" cy="99174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7071" y="3491355"/>
            <a:ext cx="1685967" cy="9917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6754" y="5700913"/>
            <a:ext cx="13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x-none" sz="1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User: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x-none" sz="1600" b="1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6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5772" y="5700913"/>
            <a:ext cx="13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x-non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x-none" sz="1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x-none" sz="1600" b="1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sz="16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705" y="5700913"/>
            <a:ext cx="13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x-non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x-none" sz="1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x-none" sz="1600" b="1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endParaRPr lang="en-US" sz="16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4644" y="5671524"/>
            <a:ext cx="13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x-non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User: </a:t>
            </a:r>
            <a:r>
              <a:rPr lang="x-none" sz="16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58000</a:t>
            </a:r>
            <a:endParaRPr lang="en-US" sz="16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12583" y="5643462"/>
            <a:ext cx="1337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x-non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User: </a:t>
            </a:r>
            <a:r>
              <a:rPr lang="x-none" sz="16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93000</a:t>
            </a:r>
            <a:endParaRPr lang="en-US" sz="16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2"/>
          <p:cNvCxnSpPr/>
          <p:nvPr/>
        </p:nvCxnSpPr>
        <p:spPr>
          <a:xfrm flipH="1">
            <a:off x="3178270" y="2641600"/>
            <a:ext cx="1059542" cy="8418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"/>
          <p:cNvCxnSpPr>
            <a:stCxn id="35" idx="2"/>
            <a:endCxn id="64" idx="0"/>
          </p:cNvCxnSpPr>
          <p:nvPr/>
        </p:nvCxnSpPr>
        <p:spPr>
          <a:xfrm flipH="1">
            <a:off x="4914312" y="2584903"/>
            <a:ext cx="63469" cy="9723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2"/>
          <p:cNvCxnSpPr/>
          <p:nvPr/>
        </p:nvCxnSpPr>
        <p:spPr>
          <a:xfrm>
            <a:off x="5616668" y="2656114"/>
            <a:ext cx="1059544" cy="8998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ÐÐ°ÑÑÐ¸Ð½ÐºÐ¸ Ð¿Ð¾ Ð·Ð°Ð¿ÑÐ¾ÑÑ stema de st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175" y="103846"/>
            <a:ext cx="728925" cy="7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Content Placeholder 8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" y="60799"/>
            <a:ext cx="893655" cy="812800"/>
          </a:xfrm>
        </p:spPr>
      </p:pic>
      <p:sp>
        <p:nvSpPr>
          <p:cNvPr id="61" name="Rectangle 24"/>
          <p:cNvSpPr/>
          <p:nvPr/>
        </p:nvSpPr>
        <p:spPr>
          <a:xfrm>
            <a:off x="952183" y="231535"/>
            <a:ext cx="7944167" cy="47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ГУ </a:t>
            </a:r>
            <a:r>
              <a:rPr lang="it-IT" sz="2400" dirty="0" smtClean="0">
                <a:solidFill>
                  <a:prstClr val="black">
                    <a:tint val="75000"/>
                  </a:prstClr>
                </a:solidFill>
              </a:rPr>
              <a:t>„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Центр Информационных Технологий в Финансах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”</a:t>
            </a:r>
            <a:endParaRPr lang="it-IT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608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73" y="3563553"/>
            <a:ext cx="1392024" cy="8630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11BC0528-DE29-4A62-9843-721BA7DA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817786"/>
            <a:ext cx="9758218" cy="578222"/>
          </a:xfrm>
        </p:spPr>
        <p:txBody>
          <a:bodyPr>
            <a:noAutofit/>
          </a:bodyPr>
          <a:lstStyle/>
          <a:p>
            <a:pPr marL="294084"/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и ресурсы ИТК 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4236" y="1546732"/>
            <a:ext cx="1895146" cy="1442807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801919" y="3131527"/>
            <a:ext cx="22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www.customs.gov.md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45" y="4624693"/>
            <a:ext cx="637649" cy="434647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190912" y="4646049"/>
            <a:ext cx="146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5145" y="1531814"/>
            <a:ext cx="2043707" cy="1472643"/>
          </a:xfrm>
          <a:prstGeom prst="rect">
            <a:avLst/>
          </a:prstGeom>
          <a:ln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4606733" y="3131527"/>
            <a:ext cx="170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www.mf.gov.md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" y="1848110"/>
            <a:ext cx="963849" cy="840051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4483871" y="4646049"/>
            <a:ext cx="1946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x-none" sz="1600" b="1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944</a:t>
            </a:r>
            <a:r>
              <a:rPr lang="ru-RU" sz="16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229028" y="4646048"/>
            <a:ext cx="1732644" cy="340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150 00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A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4070" y="1500981"/>
            <a:ext cx="2042561" cy="156357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428565" y="3131527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www.sfs.md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938743" y="3671915"/>
            <a:ext cx="2313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smtClean="0">
                <a:solidFill>
                  <a:srgbClr val="00B0F0"/>
                </a:solidFill>
              </a:rPr>
              <a:t>52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prstClr val="black"/>
                </a:solidFill>
              </a:rPr>
              <a:t>субсистемы</a:t>
            </a:r>
            <a:r>
              <a:rPr lang="x-none" smtClean="0">
                <a:solidFill>
                  <a:prstClr val="black"/>
                </a:solidFill>
              </a:rPr>
              <a:t> </a:t>
            </a:r>
            <a:endParaRPr lang="ru-RU" dirty="0" smtClean="0"/>
          </a:p>
        </p:txBody>
      </p:sp>
      <p:sp>
        <p:nvSpPr>
          <p:cNvPr id="65" name="Прямоугольник 64"/>
          <p:cNvSpPr/>
          <p:nvPr/>
        </p:nvSpPr>
        <p:spPr>
          <a:xfrm>
            <a:off x="4492437" y="3671915"/>
            <a:ext cx="1618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x-none" smtClean="0">
                <a:solidFill>
                  <a:prstClr val="black"/>
                </a:solidFill>
              </a:rPr>
              <a:t>17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субсистем</a:t>
            </a:r>
            <a:r>
              <a:rPr lang="x-none" smtClean="0">
                <a:solidFill>
                  <a:prstClr val="black"/>
                </a:solidFill>
              </a:rPr>
              <a:t> </a:t>
            </a:r>
            <a:endParaRPr lang="ru-RU" dirty="0" smtClean="0"/>
          </a:p>
          <a:p>
            <a:pPr lvl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86628" y="3665076"/>
            <a:ext cx="1671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mtClean="0">
                <a:solidFill>
                  <a:prstClr val="black"/>
                </a:solidFill>
              </a:rPr>
              <a:t>22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субсистемы</a:t>
            </a:r>
            <a:r>
              <a:rPr lang="x-none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67" name="Picture 2" descr="ÐÐ°ÑÑÐ¸Ð½ÐºÐ¸ Ð¿Ð¾ Ð·Ð°Ð¿ÑÐ¾ÑÑ stema de st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175" y="103846"/>
            <a:ext cx="728925" cy="7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Content Placeholder 8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" y="60799"/>
            <a:ext cx="893655" cy="812800"/>
          </a:xfrm>
        </p:spPr>
      </p:pic>
      <p:sp>
        <p:nvSpPr>
          <p:cNvPr id="69" name="Rectangle 24"/>
          <p:cNvSpPr/>
          <p:nvPr/>
        </p:nvSpPr>
        <p:spPr>
          <a:xfrm>
            <a:off x="952183" y="231535"/>
            <a:ext cx="7944167" cy="47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ГУ </a:t>
            </a:r>
            <a:r>
              <a:rPr lang="it-IT" sz="2400" dirty="0" smtClean="0">
                <a:solidFill>
                  <a:prstClr val="black">
                    <a:tint val="75000"/>
                  </a:prstClr>
                </a:solidFill>
              </a:rPr>
              <a:t>„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Центр Информационных Технологий в Финансах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”</a:t>
            </a:r>
            <a:endParaRPr lang="it-IT" sz="2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0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14" y="5329378"/>
            <a:ext cx="1605776" cy="1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339565" y="5526194"/>
            <a:ext cx="191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ИТС</a:t>
            </a:r>
          </a:p>
          <a:p>
            <a:pPr lvl="0"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ПК и принтеры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253" y="5599675"/>
            <a:ext cx="398303" cy="37625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744506" y="5526194"/>
            <a:ext cx="194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ИТС</a:t>
            </a:r>
          </a:p>
          <a:p>
            <a:pPr lvl="0"/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ПК и принтеры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194" y="5599675"/>
            <a:ext cx="398303" cy="376259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7305522" y="5526194"/>
            <a:ext cx="18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ИТС</a:t>
            </a:r>
          </a:p>
          <a:p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ПК и принтеры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10" y="5599675"/>
            <a:ext cx="398303" cy="376259"/>
          </a:xfrm>
          <a:prstGeom prst="rect">
            <a:avLst/>
          </a:prstGeom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7707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901700"/>
            <a:ext cx="8543925" cy="533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приоритеты развития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612900"/>
            <a:ext cx="8543925" cy="45640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Создание благоприятных условий для высококвалифицированных специалистов ИТ (повышение уровня оплаты, обучение и консолидация команды);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Обеспечение интеграции администрируемых  систем 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Внедрение новых проектов государственного значения;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Внедрение международных стандартов качества (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ISO:9001,  ISO:27000 ISO/TEC:20000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Повышение уровня информационной безопасности;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Унификация использованных технологии для разработки и администрирования ИС;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Расширения спектра информационных услуг для государственного сектора;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Установление связей и путей сотрудничества с иностранными компаниями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2" descr="ÐÐ°ÑÑÐ¸Ð½ÐºÐ¸ Ð¿Ð¾ Ð·Ð°Ð¿ÑÐ¾ÑÑ stema de st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175" y="103846"/>
            <a:ext cx="728925" cy="7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" y="60799"/>
            <a:ext cx="893655" cy="812800"/>
          </a:xfrm>
          <a:prstGeom prst="rect">
            <a:avLst/>
          </a:prstGeom>
        </p:spPr>
      </p:pic>
      <p:sp>
        <p:nvSpPr>
          <p:cNvPr id="8" name="Rectangle 24"/>
          <p:cNvSpPr/>
          <p:nvPr/>
        </p:nvSpPr>
        <p:spPr>
          <a:xfrm>
            <a:off x="952183" y="231535"/>
            <a:ext cx="7944167" cy="47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ГУ </a:t>
            </a:r>
            <a:r>
              <a:rPr lang="it-IT" sz="2400" dirty="0" smtClean="0">
                <a:solidFill>
                  <a:prstClr val="black">
                    <a:tint val="75000"/>
                  </a:prstClr>
                </a:solidFill>
              </a:rPr>
              <a:t>„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Центр Информационных Технологий в Финансах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”</a:t>
            </a:r>
            <a:endParaRPr lang="it-IT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FD57-333E-45F0-A5D6-B9B85613BFED}" type="slidenum">
              <a:rPr lang="ro-RO" smtClean="0"/>
              <a:pPr/>
              <a:t>9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5080</TotalTime>
  <Words>651</Words>
  <Application>Microsoft Office PowerPoint</Application>
  <PresentationFormat>Лист A4 (210x297 мм)</PresentationFormat>
  <Paragraphs>158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Технология, Надежность, Производительность   Елена Сахарнян , заместитель директора ГУ „Центр Информационных Технологий  в Финансах”   июнь, 2019</vt:lpstr>
      <vt:lpstr>Содержание </vt:lpstr>
      <vt:lpstr>Этапы создания Центра </vt:lpstr>
      <vt:lpstr>Организационная структура Центра</vt:lpstr>
      <vt:lpstr>Сфера компетенций Центра</vt:lpstr>
      <vt:lpstr>Услуги предоставляемые Центром</vt:lpstr>
      <vt:lpstr>Пользователи IT услуг</vt:lpstr>
      <vt:lpstr>Информационные системы и ресурсы ИТК </vt:lpstr>
      <vt:lpstr>Цели и приоритеты развития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надежный партнер в развитии информационных технологий и публичных  услуг</dc:title>
  <dc:creator>Lesan Nina</dc:creator>
  <cp:lastModifiedBy>Elena</cp:lastModifiedBy>
  <cp:revision>411</cp:revision>
  <dcterms:created xsi:type="dcterms:W3CDTF">2017-12-01T12:44:25Z</dcterms:created>
  <dcterms:modified xsi:type="dcterms:W3CDTF">2019-06-03T22:19:03Z</dcterms:modified>
</cp:coreProperties>
</file>