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38"/>
  </p:notesMasterIdLst>
  <p:handoutMasterIdLst>
    <p:handoutMasterId r:id="rId39"/>
  </p:handoutMasterIdLst>
  <p:sldIdLst>
    <p:sldId id="338" r:id="rId3"/>
    <p:sldId id="341" r:id="rId4"/>
    <p:sldId id="342" r:id="rId5"/>
    <p:sldId id="371" r:id="rId6"/>
    <p:sldId id="374" r:id="rId7"/>
    <p:sldId id="382" r:id="rId8"/>
    <p:sldId id="375" r:id="rId9"/>
    <p:sldId id="376" r:id="rId10"/>
    <p:sldId id="373" r:id="rId11"/>
    <p:sldId id="378" r:id="rId12"/>
    <p:sldId id="352" r:id="rId13"/>
    <p:sldId id="399" r:id="rId14"/>
    <p:sldId id="395" r:id="rId15"/>
    <p:sldId id="396" r:id="rId16"/>
    <p:sldId id="397" r:id="rId17"/>
    <p:sldId id="381" r:id="rId18"/>
    <p:sldId id="401" r:id="rId19"/>
    <p:sldId id="402" r:id="rId20"/>
    <p:sldId id="398" r:id="rId21"/>
    <p:sldId id="403" r:id="rId22"/>
    <p:sldId id="379" r:id="rId23"/>
    <p:sldId id="380" r:id="rId24"/>
    <p:sldId id="404" r:id="rId25"/>
    <p:sldId id="405" r:id="rId26"/>
    <p:sldId id="356" r:id="rId27"/>
    <p:sldId id="406" r:id="rId28"/>
    <p:sldId id="385" r:id="rId29"/>
    <p:sldId id="388" r:id="rId30"/>
    <p:sldId id="389" r:id="rId31"/>
    <p:sldId id="386" r:id="rId32"/>
    <p:sldId id="387" r:id="rId33"/>
    <p:sldId id="391" r:id="rId34"/>
    <p:sldId id="393" r:id="rId35"/>
    <p:sldId id="394" r:id="rId36"/>
    <p:sldId id="366" r:id="rId37"/>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a Samchynska" initials="Inna" lastIdx="1" clrIdx="0">
    <p:extLst/>
  </p:cmAuthor>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6A05"/>
    <a:srgbClr val="6666FF"/>
    <a:srgbClr val="666699"/>
    <a:srgbClr val="ADEA00"/>
    <a:srgbClr val="82B000"/>
    <a:srgbClr val="94C800"/>
    <a:srgbClr val="99E600"/>
    <a:srgbClr val="CCFF33"/>
    <a:srgbClr val="9B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93643" autoAdjust="0"/>
  </p:normalViewPr>
  <p:slideViewPr>
    <p:cSldViewPr snapToGrid="0" snapToObjects="1" showGuides="1">
      <p:cViewPr varScale="1">
        <p:scale>
          <a:sx n="120" d="100"/>
          <a:sy n="120" d="100"/>
        </p:scale>
        <p:origin x="714" y="114"/>
      </p:cViewPr>
      <p:guideLst>
        <p:guide orient="horz" pos="2160"/>
        <p:guide pos="2880"/>
      </p:guideLst>
    </p:cSldViewPr>
  </p:slideViewPr>
  <p:outlineViewPr>
    <p:cViewPr>
      <p:scale>
        <a:sx n="33" d="100"/>
        <a:sy n="33" d="100"/>
      </p:scale>
      <p:origin x="0" y="-105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F6261-0AA8-481F-8806-563C01DA7C7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6345C069-75B6-4982-8A93-1878FC34D7E2}">
      <dgm:prSet custT="1"/>
      <dgm:spPr>
        <a:solidFill>
          <a:schemeClr val="accent1">
            <a:lumMod val="50000"/>
            <a:lumOff val="50000"/>
          </a:schemeClr>
        </a:solidFill>
      </dgm:spPr>
      <dgm:t>
        <a:bodyPr/>
        <a:lstStyle/>
        <a:p>
          <a:pPr rtl="0"/>
          <a:r>
            <a:rPr lang="hr-HR" sz="1200" b="1">
              <a:solidFill>
                <a:schemeClr val="tx1"/>
              </a:solidFill>
            </a:rPr>
            <a:t>2. Provedba pregleda procesa planiranja kapitalnog proračuna. </a:t>
          </a:r>
        </a:p>
      </dgm:t>
    </dgm:pt>
    <dgm:pt modelId="{7FC16306-AD45-482C-B7C5-024C30A2E45F}" type="parTrans" cxnId="{E237002F-B1E3-429A-A6C7-305831740836}">
      <dgm:prSet/>
      <dgm:spPr/>
      <dgm:t>
        <a:bodyPr/>
        <a:lstStyle/>
        <a:p>
          <a:endParaRPr lang="ru-RU" sz="1200" b="1">
            <a:solidFill>
              <a:schemeClr val="tx1"/>
            </a:solidFill>
          </a:endParaRPr>
        </a:p>
      </dgm:t>
    </dgm:pt>
    <dgm:pt modelId="{CADE5A3A-BA77-4775-BF26-A6608EC4F20C}" type="sibTrans" cxnId="{E237002F-B1E3-429A-A6C7-305831740836}">
      <dgm:prSet/>
      <dgm:spPr/>
      <dgm:t>
        <a:bodyPr/>
        <a:lstStyle/>
        <a:p>
          <a:endParaRPr lang="ru-RU" sz="1200" b="1">
            <a:solidFill>
              <a:schemeClr val="tx1"/>
            </a:solidFill>
          </a:endParaRPr>
        </a:p>
      </dgm:t>
    </dgm:pt>
    <dgm:pt modelId="{D53F1D75-D333-4381-9924-FC53D1294072}">
      <dgm:prSet custT="1"/>
      <dgm:spPr>
        <a:solidFill>
          <a:schemeClr val="tx1">
            <a:lumMod val="75000"/>
            <a:lumOff val="25000"/>
          </a:schemeClr>
        </a:solidFill>
      </dgm:spPr>
      <dgm:t>
        <a:bodyPr/>
        <a:lstStyle/>
        <a:p>
          <a:pPr rtl="0"/>
          <a:r>
            <a:rPr lang="hr-HR" sz="1200" b="1">
              <a:solidFill>
                <a:schemeClr val="bg1"/>
              </a:solidFill>
            </a:rPr>
            <a:t>3. Provedba pregleda povezanih procesa koji utječu na učinak javnih investicijskih projekata na razini cijele zemlje te u određenim agencijama.</a:t>
          </a:r>
        </a:p>
      </dgm:t>
    </dgm:pt>
    <dgm:pt modelId="{FDDADF9E-D3B3-4F5A-AA58-59DB755C9778}" type="parTrans" cxnId="{2B250DDA-C338-486A-8912-FB2891992EC2}">
      <dgm:prSet/>
      <dgm:spPr/>
      <dgm:t>
        <a:bodyPr/>
        <a:lstStyle/>
        <a:p>
          <a:endParaRPr lang="ru-RU" sz="1200" b="1">
            <a:solidFill>
              <a:schemeClr val="tx1"/>
            </a:solidFill>
          </a:endParaRPr>
        </a:p>
      </dgm:t>
    </dgm:pt>
    <dgm:pt modelId="{FC6D9500-D744-4B5A-A523-A3E71B19D414}" type="sibTrans" cxnId="{2B250DDA-C338-486A-8912-FB2891992EC2}">
      <dgm:prSet/>
      <dgm:spPr/>
      <dgm:t>
        <a:bodyPr/>
        <a:lstStyle/>
        <a:p>
          <a:endParaRPr lang="ru-RU" sz="1200" b="1">
            <a:solidFill>
              <a:schemeClr val="tx1"/>
            </a:solidFill>
          </a:endParaRPr>
        </a:p>
      </dgm:t>
    </dgm:pt>
    <dgm:pt modelId="{CAF06420-97C2-4EA7-8B8F-2A06DE5E0EE8}">
      <dgm:prSet custT="1"/>
      <dgm:spPr>
        <a:solidFill>
          <a:schemeClr val="accent5">
            <a:lumMod val="60000"/>
            <a:lumOff val="40000"/>
          </a:schemeClr>
        </a:solidFill>
      </dgm:spPr>
      <dgm:t>
        <a:bodyPr/>
        <a:lstStyle/>
        <a:p>
          <a:pPr rtl="0"/>
          <a:r>
            <a:rPr lang="hr-HR" sz="1200" b="1">
              <a:solidFill>
                <a:schemeClr val="tx1"/>
              </a:solidFill>
            </a:rPr>
            <a:t>4. Uspostava ocjene početnog stanja za zemlju.</a:t>
          </a:r>
        </a:p>
      </dgm:t>
    </dgm:pt>
    <dgm:pt modelId="{862D4191-97EB-4F91-9310-A2875E556955}" type="parTrans" cxnId="{20AB6DF8-E23A-4243-B89B-033D41C8EF70}">
      <dgm:prSet/>
      <dgm:spPr/>
      <dgm:t>
        <a:bodyPr/>
        <a:lstStyle/>
        <a:p>
          <a:endParaRPr lang="ru-RU" sz="1200" b="1">
            <a:solidFill>
              <a:schemeClr val="tx1"/>
            </a:solidFill>
          </a:endParaRPr>
        </a:p>
      </dgm:t>
    </dgm:pt>
    <dgm:pt modelId="{D9914182-A8EF-4D9F-8A8C-26F2A52E2A9D}" type="sibTrans" cxnId="{20AB6DF8-E23A-4243-B89B-033D41C8EF70}">
      <dgm:prSet/>
      <dgm:spPr/>
      <dgm:t>
        <a:bodyPr/>
        <a:lstStyle/>
        <a:p>
          <a:endParaRPr lang="ru-RU" sz="1200" b="1">
            <a:solidFill>
              <a:schemeClr val="tx1"/>
            </a:solidFill>
          </a:endParaRPr>
        </a:p>
      </dgm:t>
    </dgm:pt>
    <dgm:pt modelId="{F1996889-A1B0-46EC-B6FE-4F7CE9C59BA3}">
      <dgm:prSet custT="1"/>
      <dgm:spPr>
        <a:solidFill>
          <a:srgbClr val="92D050"/>
        </a:solidFill>
      </dgm:spPr>
      <dgm:t>
        <a:bodyPr/>
        <a:lstStyle/>
        <a:p>
          <a:pPr rtl="0"/>
          <a:r>
            <a:rPr lang="hr-HR" sz="1200" b="1">
              <a:solidFill>
                <a:schemeClr val="tx1"/>
              </a:solidFill>
            </a:rPr>
            <a:t>1. Početna radionica visoke razine radi ponovnog poticanja reforme i dijaloga o politici upravljanja javnim investicijama s ključnim dionicima.</a:t>
          </a:r>
        </a:p>
      </dgm:t>
    </dgm:pt>
    <dgm:pt modelId="{3FC5BB8C-BB11-4E15-9A38-8E0B8E7D3F90}" type="sibTrans" cxnId="{D72B350B-91A5-49BF-8031-3E2FD1027AF0}">
      <dgm:prSet/>
      <dgm:spPr/>
      <dgm:t>
        <a:bodyPr/>
        <a:lstStyle/>
        <a:p>
          <a:endParaRPr lang="ru-RU" sz="1200" b="1">
            <a:solidFill>
              <a:schemeClr val="tx1"/>
            </a:solidFill>
          </a:endParaRPr>
        </a:p>
      </dgm:t>
    </dgm:pt>
    <dgm:pt modelId="{2B09C9B4-281A-4D67-9D56-1C106E5C05E9}" type="parTrans" cxnId="{D72B350B-91A5-49BF-8031-3E2FD1027AF0}">
      <dgm:prSet/>
      <dgm:spPr/>
      <dgm:t>
        <a:bodyPr/>
        <a:lstStyle/>
        <a:p>
          <a:endParaRPr lang="ru-RU" sz="1200" b="1">
            <a:solidFill>
              <a:schemeClr val="tx1"/>
            </a:solidFill>
          </a:endParaRPr>
        </a:p>
      </dgm:t>
    </dgm:pt>
    <dgm:pt modelId="{8A0AD386-90E5-4318-8AA5-F4882880DB20}" type="pres">
      <dgm:prSet presAssocID="{3B5F6261-0AA8-481F-8806-563C01DA7C72}" presName="CompostProcess" presStyleCnt="0">
        <dgm:presLayoutVars>
          <dgm:dir/>
          <dgm:resizeHandles val="exact"/>
        </dgm:presLayoutVars>
      </dgm:prSet>
      <dgm:spPr/>
    </dgm:pt>
    <dgm:pt modelId="{21BDD322-A960-4777-BA77-459FA4C5B806}" type="pres">
      <dgm:prSet presAssocID="{3B5F6261-0AA8-481F-8806-563C01DA7C72}" presName="arrow" presStyleLbl="bgShp" presStyleIdx="0" presStyleCnt="1"/>
      <dgm:spPr/>
    </dgm:pt>
    <dgm:pt modelId="{F8A3BE11-2CFC-404F-AC07-2E803A5CFEDD}" type="pres">
      <dgm:prSet presAssocID="{3B5F6261-0AA8-481F-8806-563C01DA7C72}" presName="linearProcess" presStyleCnt="0"/>
      <dgm:spPr/>
    </dgm:pt>
    <dgm:pt modelId="{7ED42B9D-CFE9-4CBD-AE8B-74A4D294BFD9}" type="pres">
      <dgm:prSet presAssocID="{F1996889-A1B0-46EC-B6FE-4F7CE9C59BA3}" presName="textNode" presStyleLbl="node1" presStyleIdx="0" presStyleCnt="4">
        <dgm:presLayoutVars>
          <dgm:bulletEnabled val="1"/>
        </dgm:presLayoutVars>
      </dgm:prSet>
      <dgm:spPr/>
    </dgm:pt>
    <dgm:pt modelId="{DF98E161-0216-4119-A083-FC75387CCCDA}" type="pres">
      <dgm:prSet presAssocID="{3FC5BB8C-BB11-4E15-9A38-8E0B8E7D3F90}" presName="sibTrans" presStyleCnt="0"/>
      <dgm:spPr/>
    </dgm:pt>
    <dgm:pt modelId="{5E62450A-7222-4D42-86FE-EC10FE28A40C}" type="pres">
      <dgm:prSet presAssocID="{6345C069-75B6-4982-8A93-1878FC34D7E2}" presName="textNode" presStyleLbl="node1" presStyleIdx="1" presStyleCnt="4">
        <dgm:presLayoutVars>
          <dgm:bulletEnabled val="1"/>
        </dgm:presLayoutVars>
      </dgm:prSet>
      <dgm:spPr/>
    </dgm:pt>
    <dgm:pt modelId="{EDE4D3B4-CA69-4815-844C-A8869F1BF880}" type="pres">
      <dgm:prSet presAssocID="{CADE5A3A-BA77-4775-BF26-A6608EC4F20C}" presName="sibTrans" presStyleCnt="0"/>
      <dgm:spPr/>
    </dgm:pt>
    <dgm:pt modelId="{FB4AE792-20DD-4065-92FF-5885671EE098}" type="pres">
      <dgm:prSet presAssocID="{D53F1D75-D333-4381-9924-FC53D1294072}" presName="textNode" presStyleLbl="node1" presStyleIdx="2" presStyleCnt="4">
        <dgm:presLayoutVars>
          <dgm:bulletEnabled val="1"/>
        </dgm:presLayoutVars>
      </dgm:prSet>
      <dgm:spPr/>
    </dgm:pt>
    <dgm:pt modelId="{16B9DE2F-4E4A-4F5C-AA85-D23AAAE8AC8C}" type="pres">
      <dgm:prSet presAssocID="{FC6D9500-D744-4B5A-A523-A3E71B19D414}" presName="sibTrans" presStyleCnt="0"/>
      <dgm:spPr/>
    </dgm:pt>
    <dgm:pt modelId="{77D5EDB8-FEF3-4D64-84B3-D7E4388FECF8}" type="pres">
      <dgm:prSet presAssocID="{CAF06420-97C2-4EA7-8B8F-2A06DE5E0EE8}" presName="textNode" presStyleLbl="node1" presStyleIdx="3" presStyleCnt="4">
        <dgm:presLayoutVars>
          <dgm:bulletEnabled val="1"/>
        </dgm:presLayoutVars>
      </dgm:prSet>
      <dgm:spPr/>
    </dgm:pt>
  </dgm:ptLst>
  <dgm:cxnLst>
    <dgm:cxn modelId="{D72B350B-91A5-49BF-8031-3E2FD1027AF0}" srcId="{3B5F6261-0AA8-481F-8806-563C01DA7C72}" destId="{F1996889-A1B0-46EC-B6FE-4F7CE9C59BA3}" srcOrd="0" destOrd="0" parTransId="{2B09C9B4-281A-4D67-9D56-1C106E5C05E9}" sibTransId="{3FC5BB8C-BB11-4E15-9A38-8E0B8E7D3F90}"/>
    <dgm:cxn modelId="{3B5AB123-6DBC-4AFC-9D7E-0C384B244FA6}" type="presOf" srcId="{D53F1D75-D333-4381-9924-FC53D1294072}" destId="{FB4AE792-20DD-4065-92FF-5885671EE098}" srcOrd="0" destOrd="0" presId="urn:microsoft.com/office/officeart/2005/8/layout/hProcess9"/>
    <dgm:cxn modelId="{E237002F-B1E3-429A-A6C7-305831740836}" srcId="{3B5F6261-0AA8-481F-8806-563C01DA7C72}" destId="{6345C069-75B6-4982-8A93-1878FC34D7E2}" srcOrd="1" destOrd="0" parTransId="{7FC16306-AD45-482C-B7C5-024C30A2E45F}" sibTransId="{CADE5A3A-BA77-4775-BF26-A6608EC4F20C}"/>
    <dgm:cxn modelId="{AC18F6BE-35A4-46D6-92DE-9125071E6ED9}" type="presOf" srcId="{F1996889-A1B0-46EC-B6FE-4F7CE9C59BA3}" destId="{7ED42B9D-CFE9-4CBD-AE8B-74A4D294BFD9}" srcOrd="0" destOrd="0" presId="urn:microsoft.com/office/officeart/2005/8/layout/hProcess9"/>
    <dgm:cxn modelId="{2EA982C7-8BF8-4163-8EDA-2878EA158F09}" type="presOf" srcId="{3B5F6261-0AA8-481F-8806-563C01DA7C72}" destId="{8A0AD386-90E5-4318-8AA5-F4882880DB20}" srcOrd="0" destOrd="0" presId="urn:microsoft.com/office/officeart/2005/8/layout/hProcess9"/>
    <dgm:cxn modelId="{2B250DDA-C338-486A-8912-FB2891992EC2}" srcId="{3B5F6261-0AA8-481F-8806-563C01DA7C72}" destId="{D53F1D75-D333-4381-9924-FC53D1294072}" srcOrd="2" destOrd="0" parTransId="{FDDADF9E-D3B3-4F5A-AA58-59DB755C9778}" sibTransId="{FC6D9500-D744-4B5A-A523-A3E71B19D414}"/>
    <dgm:cxn modelId="{BBDF42E1-5B2E-4FF9-B0B8-7D4BBD5DB16C}" type="presOf" srcId="{CAF06420-97C2-4EA7-8B8F-2A06DE5E0EE8}" destId="{77D5EDB8-FEF3-4D64-84B3-D7E4388FECF8}" srcOrd="0" destOrd="0" presId="urn:microsoft.com/office/officeart/2005/8/layout/hProcess9"/>
    <dgm:cxn modelId="{B6FFB0F5-2431-4332-B028-AA5A8BD3DCDD}" type="presOf" srcId="{6345C069-75B6-4982-8A93-1878FC34D7E2}" destId="{5E62450A-7222-4D42-86FE-EC10FE28A40C}" srcOrd="0" destOrd="0" presId="urn:microsoft.com/office/officeart/2005/8/layout/hProcess9"/>
    <dgm:cxn modelId="{20AB6DF8-E23A-4243-B89B-033D41C8EF70}" srcId="{3B5F6261-0AA8-481F-8806-563C01DA7C72}" destId="{CAF06420-97C2-4EA7-8B8F-2A06DE5E0EE8}" srcOrd="3" destOrd="0" parTransId="{862D4191-97EB-4F91-9310-A2875E556955}" sibTransId="{D9914182-A8EF-4D9F-8A8C-26F2A52E2A9D}"/>
    <dgm:cxn modelId="{852835F5-7E82-408F-BD82-AA9F36AB0F62}" type="presParOf" srcId="{8A0AD386-90E5-4318-8AA5-F4882880DB20}" destId="{21BDD322-A960-4777-BA77-459FA4C5B806}" srcOrd="0" destOrd="0" presId="urn:microsoft.com/office/officeart/2005/8/layout/hProcess9"/>
    <dgm:cxn modelId="{463AA831-7C1F-448B-BC32-2AE80BBEC5C4}" type="presParOf" srcId="{8A0AD386-90E5-4318-8AA5-F4882880DB20}" destId="{F8A3BE11-2CFC-404F-AC07-2E803A5CFEDD}" srcOrd="1" destOrd="0" presId="urn:microsoft.com/office/officeart/2005/8/layout/hProcess9"/>
    <dgm:cxn modelId="{9A13AA24-3F37-4828-A78F-6FE339A4528C}" type="presParOf" srcId="{F8A3BE11-2CFC-404F-AC07-2E803A5CFEDD}" destId="{7ED42B9D-CFE9-4CBD-AE8B-74A4D294BFD9}" srcOrd="0" destOrd="0" presId="urn:microsoft.com/office/officeart/2005/8/layout/hProcess9"/>
    <dgm:cxn modelId="{D810DBCF-60A3-40D9-8374-D57F64E8A975}" type="presParOf" srcId="{F8A3BE11-2CFC-404F-AC07-2E803A5CFEDD}" destId="{DF98E161-0216-4119-A083-FC75387CCCDA}" srcOrd="1" destOrd="0" presId="urn:microsoft.com/office/officeart/2005/8/layout/hProcess9"/>
    <dgm:cxn modelId="{1EC3F691-7491-475D-81FE-5F6116E6168D}" type="presParOf" srcId="{F8A3BE11-2CFC-404F-AC07-2E803A5CFEDD}" destId="{5E62450A-7222-4D42-86FE-EC10FE28A40C}" srcOrd="2" destOrd="0" presId="urn:microsoft.com/office/officeart/2005/8/layout/hProcess9"/>
    <dgm:cxn modelId="{5B8E2782-35B4-4154-98A5-B94957A92298}" type="presParOf" srcId="{F8A3BE11-2CFC-404F-AC07-2E803A5CFEDD}" destId="{EDE4D3B4-CA69-4815-844C-A8869F1BF880}" srcOrd="3" destOrd="0" presId="urn:microsoft.com/office/officeart/2005/8/layout/hProcess9"/>
    <dgm:cxn modelId="{DB6E3588-9A1E-4DC9-8750-97C3DF94AC7E}" type="presParOf" srcId="{F8A3BE11-2CFC-404F-AC07-2E803A5CFEDD}" destId="{FB4AE792-20DD-4065-92FF-5885671EE098}" srcOrd="4" destOrd="0" presId="urn:microsoft.com/office/officeart/2005/8/layout/hProcess9"/>
    <dgm:cxn modelId="{9F9F3109-ECEA-4B4F-BB17-C9A9C25F3586}" type="presParOf" srcId="{F8A3BE11-2CFC-404F-AC07-2E803A5CFEDD}" destId="{16B9DE2F-4E4A-4F5C-AA85-D23AAAE8AC8C}" srcOrd="5" destOrd="0" presId="urn:microsoft.com/office/officeart/2005/8/layout/hProcess9"/>
    <dgm:cxn modelId="{3E10FA4B-72D5-401A-8D92-03FE894E16D4}" type="presParOf" srcId="{F8A3BE11-2CFC-404F-AC07-2E803A5CFEDD}" destId="{77D5EDB8-FEF3-4D64-84B3-D7E4388FECF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D322-A960-4777-BA77-459FA4C5B806}">
      <dsp:nvSpPr>
        <dsp:cNvPr id="0" name=""/>
        <dsp:cNvSpPr/>
      </dsp:nvSpPr>
      <dsp:spPr>
        <a:xfrm>
          <a:off x="635793" y="0"/>
          <a:ext cx="7205662" cy="51293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42B9D-CFE9-4CBD-AE8B-74A4D294BFD9}">
      <dsp:nvSpPr>
        <dsp:cNvPr id="0" name=""/>
        <dsp:cNvSpPr/>
      </dsp:nvSpPr>
      <dsp:spPr>
        <a:xfrm>
          <a:off x="2897" y="1538804"/>
          <a:ext cx="1882545" cy="205173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hr-HR" sz="1200" b="1" kern="1200">
              <a:solidFill>
                <a:schemeClr val="tx1"/>
              </a:solidFill>
            </a:rPr>
            <a:t>1. Početna radionica visoke razine radi ponovnog poticanja reforme i dijaloga o politici upravljanja javnim investicijama s ključnim dionicima.</a:t>
          </a:r>
        </a:p>
      </dsp:txBody>
      <dsp:txXfrm>
        <a:off x="94795" y="1630702"/>
        <a:ext cx="1698749" cy="1867943"/>
      </dsp:txXfrm>
    </dsp:sp>
    <dsp:sp modelId="{5E62450A-7222-4D42-86FE-EC10FE28A40C}">
      <dsp:nvSpPr>
        <dsp:cNvPr id="0" name=""/>
        <dsp:cNvSpPr/>
      </dsp:nvSpPr>
      <dsp:spPr>
        <a:xfrm>
          <a:off x="2199200" y="1538804"/>
          <a:ext cx="1882545" cy="2051739"/>
        </a:xfrm>
        <a:prstGeom prst="roundRect">
          <a:avLst/>
        </a:prstGeom>
        <a:solidFill>
          <a:schemeClr val="accent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hr-HR" sz="1200" b="1" kern="1200">
              <a:solidFill>
                <a:schemeClr val="tx1"/>
              </a:solidFill>
            </a:rPr>
            <a:t>2. Provedba pregleda procesa planiranja kapitalnog proračuna. </a:t>
          </a:r>
        </a:p>
      </dsp:txBody>
      <dsp:txXfrm>
        <a:off x="2291098" y="1630702"/>
        <a:ext cx="1698749" cy="1867943"/>
      </dsp:txXfrm>
    </dsp:sp>
    <dsp:sp modelId="{FB4AE792-20DD-4065-92FF-5885671EE098}">
      <dsp:nvSpPr>
        <dsp:cNvPr id="0" name=""/>
        <dsp:cNvSpPr/>
      </dsp:nvSpPr>
      <dsp:spPr>
        <a:xfrm>
          <a:off x="4395503" y="1538804"/>
          <a:ext cx="1882545" cy="205173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hr-HR" sz="1200" b="1" kern="1200">
              <a:solidFill>
                <a:schemeClr val="bg1"/>
              </a:solidFill>
            </a:rPr>
            <a:t>3. Provedba pregleda povezanih procesa koji utječu na učinak javnih investicijskih projekata na razini cijele zemlje te u određenim agencijama.</a:t>
          </a:r>
        </a:p>
      </dsp:txBody>
      <dsp:txXfrm>
        <a:off x="4487401" y="1630702"/>
        <a:ext cx="1698749" cy="1867943"/>
      </dsp:txXfrm>
    </dsp:sp>
    <dsp:sp modelId="{77D5EDB8-FEF3-4D64-84B3-D7E4388FECF8}">
      <dsp:nvSpPr>
        <dsp:cNvPr id="0" name=""/>
        <dsp:cNvSpPr/>
      </dsp:nvSpPr>
      <dsp:spPr>
        <a:xfrm>
          <a:off x="6591806" y="1538804"/>
          <a:ext cx="1882545" cy="2051739"/>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hr-HR" sz="1200" b="1" kern="1200">
              <a:solidFill>
                <a:schemeClr val="tx1"/>
              </a:solidFill>
            </a:rPr>
            <a:t>4. Uspostava ocjene početnog stanja za zemlju.</a:t>
          </a:r>
        </a:p>
      </dsp:txBody>
      <dsp:txXfrm>
        <a:off x="6683704" y="1630702"/>
        <a:ext cx="1698749" cy="18679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3/18/2019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3/18/2019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0</a:t>
            </a:fld>
            <a:endParaRPr lang="en-US"/>
          </a:p>
        </p:txBody>
      </p:sp>
    </p:spTree>
    <p:extLst>
      <p:ext uri="{BB962C8B-B14F-4D97-AF65-F5344CB8AC3E}">
        <p14:creationId xmlns:p14="http://schemas.microsoft.com/office/powerpoint/2010/main" val="8400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57DA7DA-3AE2-4A43-88A4-44692C405BCE}" type="slidenum">
              <a:rPr lang="en-US" smtClean="0"/>
              <a:pPr>
                <a:defRPr/>
              </a:pPr>
              <a:t>14</a:t>
            </a:fld>
            <a:endParaRPr lang="en-US"/>
          </a:p>
        </p:txBody>
      </p:sp>
    </p:spTree>
    <p:extLst>
      <p:ext uri="{BB962C8B-B14F-4D97-AF65-F5344CB8AC3E}">
        <p14:creationId xmlns:p14="http://schemas.microsoft.com/office/powerpoint/2010/main" val="152281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country has own approach to divide capital expenditures between sectors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16</a:t>
            </a:fld>
            <a:endParaRPr lang="en-US"/>
          </a:p>
        </p:txBody>
      </p:sp>
    </p:spTree>
    <p:extLst>
      <p:ext uri="{BB962C8B-B14F-4D97-AF65-F5344CB8AC3E}">
        <p14:creationId xmlns:p14="http://schemas.microsoft.com/office/powerpoint/2010/main" val="361854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 of a clear and authoritative statement of public investment priorities at national and regional levels</a:t>
            </a:r>
            <a:r>
              <a:rPr lang="ru-RU" dirty="0"/>
              <a:t> </a:t>
            </a:r>
            <a:r>
              <a:rPr lang="en-US" dirty="0"/>
              <a:t>and a clear mandatory request to reflect the national development goals in subnational (regional) investment plan</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18</a:t>
            </a:fld>
            <a:endParaRPr lang="en-US"/>
          </a:p>
        </p:txBody>
      </p:sp>
    </p:spTree>
    <p:extLst>
      <p:ext uri="{BB962C8B-B14F-4D97-AF65-F5344CB8AC3E}">
        <p14:creationId xmlns:p14="http://schemas.microsoft.com/office/powerpoint/2010/main" val="30038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rate of investment exceeded the growth rate of the net borrowing in only one of eight countries with a deficit</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21</a:t>
            </a:fld>
            <a:endParaRPr lang="en-US"/>
          </a:p>
        </p:txBody>
      </p:sp>
    </p:spTree>
    <p:extLst>
      <p:ext uri="{BB962C8B-B14F-4D97-AF65-F5344CB8AC3E}">
        <p14:creationId xmlns:p14="http://schemas.microsoft.com/office/powerpoint/2010/main" val="38746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for each phase of </a:t>
            </a:r>
            <a:r>
              <a:rPr lang="en-US" dirty="0" err="1"/>
              <a:t>pim</a:t>
            </a:r>
            <a:r>
              <a:rPr lang="en-US" dirty="0"/>
              <a:t> and it support the main challenges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23</a:t>
            </a:fld>
            <a:endParaRPr lang="en-US"/>
          </a:p>
        </p:txBody>
      </p:sp>
    </p:spTree>
    <p:extLst>
      <p:ext uri="{BB962C8B-B14F-4D97-AF65-F5344CB8AC3E}">
        <p14:creationId xmlns:p14="http://schemas.microsoft.com/office/powerpoint/2010/main" val="173335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24</a:t>
            </a:fld>
            <a:endParaRPr lang="en-US"/>
          </a:p>
        </p:txBody>
      </p:sp>
    </p:spTree>
    <p:extLst>
      <p:ext uri="{BB962C8B-B14F-4D97-AF65-F5344CB8AC3E}">
        <p14:creationId xmlns:p14="http://schemas.microsoft.com/office/powerpoint/2010/main" val="230827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25</a:t>
            </a:fld>
            <a:endParaRPr lang="en-US"/>
          </a:p>
        </p:txBody>
      </p:sp>
    </p:spTree>
    <p:extLst>
      <p:ext uri="{BB962C8B-B14F-4D97-AF65-F5344CB8AC3E}">
        <p14:creationId xmlns:p14="http://schemas.microsoft.com/office/powerpoint/2010/main" val="110426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27</a:t>
            </a:fld>
            <a:endParaRPr lang="en-US"/>
          </a:p>
        </p:txBody>
      </p:sp>
    </p:spTree>
    <p:extLst>
      <p:ext uri="{BB962C8B-B14F-4D97-AF65-F5344CB8AC3E}">
        <p14:creationId xmlns:p14="http://schemas.microsoft.com/office/powerpoint/2010/main" val="359001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28</a:t>
            </a:fld>
            <a:endParaRPr lang="en-US"/>
          </a:p>
        </p:txBody>
      </p:sp>
    </p:spTree>
    <p:extLst>
      <p:ext uri="{BB962C8B-B14F-4D97-AF65-F5344CB8AC3E}">
        <p14:creationId xmlns:p14="http://schemas.microsoft.com/office/powerpoint/2010/main" val="111866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rebuchet MS" panose="020B0603020202020204" pitchFamily="34" charset="0"/>
              </a:rPr>
              <a:t>WORLD BANK PIM PERFORMANCE INDICATORS assess</a:t>
            </a:r>
            <a:r>
              <a:rPr lang="ru-RU" b="1" dirty="0">
                <a:latin typeface="Trebuchet MS" panose="020B0603020202020204" pitchFamily="34" charset="0"/>
              </a:rPr>
              <a:t> </a:t>
            </a:r>
            <a:r>
              <a:rPr lang="en-US" b="1" dirty="0">
                <a:latin typeface="Trebuchet MS" panose="020B0603020202020204" pitchFamily="34" charset="0"/>
              </a:rPr>
              <a:t>following issues (1)</a:t>
            </a:r>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31</a:t>
            </a:fld>
            <a:endParaRPr lang="en-US"/>
          </a:p>
        </p:txBody>
      </p:sp>
    </p:spTree>
    <p:extLst>
      <p:ext uri="{BB962C8B-B14F-4D97-AF65-F5344CB8AC3E}">
        <p14:creationId xmlns:p14="http://schemas.microsoft.com/office/powerpoint/2010/main" val="186055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a:t>
            </a:fld>
            <a:endParaRPr lang="en-US"/>
          </a:p>
        </p:txBody>
      </p:sp>
    </p:spTree>
    <p:extLst>
      <p:ext uri="{BB962C8B-B14F-4D97-AF65-F5344CB8AC3E}">
        <p14:creationId xmlns:p14="http://schemas.microsoft.com/office/powerpoint/2010/main" val="297850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34</a:t>
            </a:fld>
            <a:endParaRPr lang="en-US"/>
          </a:p>
        </p:txBody>
      </p:sp>
    </p:spTree>
    <p:extLst>
      <p:ext uri="{BB962C8B-B14F-4D97-AF65-F5344CB8AC3E}">
        <p14:creationId xmlns:p14="http://schemas.microsoft.com/office/powerpoint/2010/main" val="149915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a:t>
            </a:fld>
            <a:endParaRPr lang="en-US"/>
          </a:p>
        </p:txBody>
      </p:sp>
    </p:spTree>
    <p:extLst>
      <p:ext uri="{BB962C8B-B14F-4D97-AF65-F5344CB8AC3E}">
        <p14:creationId xmlns:p14="http://schemas.microsoft.com/office/powerpoint/2010/main" val="19444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a:t>
            </a:fld>
            <a:endParaRPr lang="en-US"/>
          </a:p>
        </p:txBody>
      </p:sp>
    </p:spTree>
    <p:extLst>
      <p:ext uri="{BB962C8B-B14F-4D97-AF65-F5344CB8AC3E}">
        <p14:creationId xmlns:p14="http://schemas.microsoft.com/office/powerpoint/2010/main" val="405544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6</a:t>
            </a:fld>
            <a:endParaRPr lang="en-US"/>
          </a:p>
        </p:txBody>
      </p:sp>
    </p:spTree>
    <p:extLst>
      <p:ext uri="{BB962C8B-B14F-4D97-AF65-F5344CB8AC3E}">
        <p14:creationId xmlns:p14="http://schemas.microsoft.com/office/powerpoint/2010/main" val="365840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9</a:t>
            </a:fld>
            <a:endParaRPr lang="en-US"/>
          </a:p>
        </p:txBody>
      </p:sp>
    </p:spTree>
    <p:extLst>
      <p:ext uri="{BB962C8B-B14F-4D97-AF65-F5344CB8AC3E}">
        <p14:creationId xmlns:p14="http://schemas.microsoft.com/office/powerpoint/2010/main" val="91213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10</a:t>
            </a:fld>
            <a:endParaRPr lang="en-US"/>
          </a:p>
        </p:txBody>
      </p:sp>
    </p:spTree>
    <p:extLst>
      <p:ext uri="{BB962C8B-B14F-4D97-AF65-F5344CB8AC3E}">
        <p14:creationId xmlns:p14="http://schemas.microsoft.com/office/powerpoint/2010/main" val="80066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importance of the availability of the clear mandatory request to reflect the national development goals in subnational investment plans. But what if the picture reflects the issue of the definition? </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11</a:t>
            </a:fld>
            <a:endParaRPr lang="en-US"/>
          </a:p>
        </p:txBody>
      </p:sp>
    </p:spTree>
    <p:extLst>
      <p:ext uri="{BB962C8B-B14F-4D97-AF65-F5344CB8AC3E}">
        <p14:creationId xmlns:p14="http://schemas.microsoft.com/office/powerpoint/2010/main" val="194359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kern="0" dirty="0"/>
              <a:t>PIM is effective if a law that regulates the general provisions of the budget process also has a primary role for PIM</a:t>
            </a:r>
            <a:endParaRPr lang="ru-RU" kern="0" dirty="0"/>
          </a:p>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13</a:t>
            </a:fld>
            <a:endParaRPr lang="en-US"/>
          </a:p>
        </p:txBody>
      </p:sp>
    </p:spTree>
    <p:extLst>
      <p:ext uri="{BB962C8B-B14F-4D97-AF65-F5344CB8AC3E}">
        <p14:creationId xmlns:p14="http://schemas.microsoft.com/office/powerpoint/2010/main" val="2947548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val="174159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7751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sp>
        <p:nvSpPr>
          <p:cNvPr id="7" name="Rectangle 6"/>
          <p:cNvSpPr>
            <a:spLocks noChangeArrowheads="1"/>
          </p:cNvSpPr>
          <p:nvPr/>
        </p:nvSpPr>
        <p:spPr bwMode="auto">
          <a:xfrm>
            <a:off x="0" y="4302131"/>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grpSp>
        <p:nvGrpSpPr>
          <p:cNvPr id="8" name="Group 7"/>
          <p:cNvGrpSpPr>
            <a:grpSpLocks/>
          </p:cNvGrpSpPr>
          <p:nvPr/>
        </p:nvGrpSpPr>
        <p:grpSpPr bwMode="auto">
          <a:xfrm>
            <a:off x="265116"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6"/>
            <a:ext cx="9144000" cy="4299185"/>
          </a:xfrm>
        </p:spPr>
        <p:txBody>
          <a:bodyPr>
            <a:normAutofit/>
          </a:bodyPr>
          <a:lstStyle>
            <a:lvl1pPr>
              <a:defRPr baseline="0"/>
            </a:lvl1pPr>
          </a:lstStyle>
          <a:p>
            <a:pPr lvl="0"/>
            <a:r>
              <a:rPr lang="en-US" noProof="0"/>
              <a:t>Click icon to add picture</a:t>
            </a:r>
            <a:endParaRPr lang="en-US" noProof="0" dirty="0"/>
          </a:p>
        </p:txBody>
      </p:sp>
      <p:sp>
        <p:nvSpPr>
          <p:cNvPr id="17" name="Title 329"/>
          <p:cNvSpPr>
            <a:spLocks noGrp="1"/>
          </p:cNvSpPr>
          <p:nvPr>
            <p:ph type="title"/>
          </p:nvPr>
        </p:nvSpPr>
        <p:spPr>
          <a:xfrm>
            <a:off x="1273366" y="5293895"/>
            <a:ext cx="7323485" cy="387684"/>
          </a:xfrm>
        </p:spPr>
        <p:txBody>
          <a:bodyPr/>
          <a:lstStyle>
            <a:lvl1pPr>
              <a:defRPr sz="15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3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975"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p:cNvSpPr>
            <a:spLocks noGrp="1" noChangeArrowheads="1"/>
          </p:cNvSpPr>
          <p:nvPr>
            <p:ph type="dt" sz="half" idx="16"/>
          </p:nvPr>
        </p:nvSpPr>
        <p:spPr>
          <a:xfrm>
            <a:off x="5854701" y="6161094"/>
            <a:ext cx="2744788" cy="363537"/>
          </a:xfrm>
        </p:spPr>
        <p:txBody>
          <a:bodyPr rIns="0" anchor="b" anchorCtr="0"/>
          <a:lstStyle>
            <a:lvl1pPr algn="r">
              <a:defRPr sz="975" b="0" i="0">
                <a:solidFill>
                  <a:srgbClr val="FFFFFF"/>
                </a:solidFill>
                <a:latin typeface="Arial"/>
                <a:cs typeface="Arial"/>
              </a:defRPr>
            </a:lvl1pPr>
          </a:lstStyle>
          <a:p>
            <a:endParaRPr lang="en-US"/>
          </a:p>
        </p:txBody>
      </p:sp>
    </p:spTree>
    <p:extLst>
      <p:ext uri="{BB962C8B-B14F-4D97-AF65-F5344CB8AC3E}">
        <p14:creationId xmlns:p14="http://schemas.microsoft.com/office/powerpoint/2010/main" val="7098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310039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122901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07524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908801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1" r:id="rId4"/>
    <p:sldLayoutId id="2147485382" r:id="rId5"/>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futuresagency.com/2014/12/08/global-trends-briefing-10-key-trends-to-watc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Benicia%E2%80%93Martinez_Bridge" TargetMode="Externa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747" y="5352617"/>
            <a:ext cx="7602104" cy="494510"/>
          </a:xfrm>
        </p:spPr>
        <p:txBody>
          <a:bodyPr>
            <a:noAutofit/>
          </a:bodyPr>
          <a:lstStyle/>
          <a:p>
            <a:r>
              <a:rPr lang="hr-HR" sz="2800"/>
              <a:t>Upravljanje javnim investicijama: trendovi i izazovi u zemljama PEMPAL-a</a:t>
            </a:r>
          </a:p>
        </p:txBody>
      </p:sp>
      <p:sp>
        <p:nvSpPr>
          <p:cNvPr id="8" name="Text Placeholder 4">
            <a:extLst>
              <a:ext uri="{FF2B5EF4-FFF2-40B4-BE49-F238E27FC236}">
                <a16:creationId xmlns:a16="http://schemas.microsoft.com/office/drawing/2014/main" id="{CB5A93E5-E84C-4009-AAE2-B8F5CB801606}"/>
              </a:ext>
            </a:extLst>
          </p:cNvPr>
          <p:cNvSpPr>
            <a:spLocks noGrp="1"/>
          </p:cNvSpPr>
          <p:nvPr>
            <p:ph type="body" sz="quarter" idx="13"/>
          </p:nvPr>
        </p:nvSpPr>
        <p:spPr>
          <a:xfrm>
            <a:off x="1080416" y="5931017"/>
            <a:ext cx="7335420" cy="738230"/>
          </a:xfrm>
        </p:spPr>
        <p:txBody>
          <a:bodyPr>
            <a:normAutofit/>
          </a:bodyPr>
          <a:lstStyle/>
          <a:p>
            <a:r>
              <a:rPr lang="hr-HR" sz="1800"/>
              <a:t>Iryna Shcherbyna</a:t>
            </a:r>
          </a:p>
          <a:p>
            <a:r>
              <a:rPr lang="hr-HR" sz="1800"/>
              <a:t>Viša stručnjakinja za javni sektor, Svjetska banka – vodstvo</a:t>
            </a:r>
          </a:p>
        </p:txBody>
      </p:sp>
      <p:sp>
        <p:nvSpPr>
          <p:cNvPr id="19" name="TextBox 18">
            <a:extLst>
              <a:ext uri="{FF2B5EF4-FFF2-40B4-BE49-F238E27FC236}">
                <a16:creationId xmlns:a16="http://schemas.microsoft.com/office/drawing/2014/main" id="{50A7A81F-8548-4409-8545-452E7508F134}"/>
              </a:ext>
            </a:extLst>
          </p:cNvPr>
          <p:cNvSpPr txBox="1"/>
          <p:nvPr/>
        </p:nvSpPr>
        <p:spPr>
          <a:xfrm>
            <a:off x="0" y="4299191"/>
            <a:ext cx="9144000" cy="230832"/>
          </a:xfrm>
          <a:prstGeom prst="rect">
            <a:avLst/>
          </a:prstGeom>
          <a:noFill/>
        </p:spPr>
        <p:txBody>
          <a:bodyPr wrap="square" rtlCol="0">
            <a:spAutoFit/>
          </a:bodyPr>
          <a:lstStyle/>
          <a:p>
            <a:r>
              <a:rPr lang="hr-HR" sz="900">
                <a:hlinkClick r:id="rId3" tooltip="http://thefuturesagency.com/2014/12/08/global-trends-briefing-10-key-trends-to-watch/"/>
              </a:rPr>
              <a:t>Ova </a:t>
            </a:r>
            <a:r>
              <a:rPr lang="hr-HR" sz="900">
                <a:solidFill>
                  <a:srgbClr val="FF0000"/>
                </a:solidFill>
                <a:hlinkClick r:id="rId3" tooltip="http://thefuturesagency.com/2014/12/08/global-trends-briefing-10-key-trends-to-watch/"/>
              </a:rPr>
              <a:t>fotografija</a:t>
            </a:r>
            <a:r>
              <a:rPr lang="hr-HR" sz="900"/>
              <a:t> nepoznatog autora licencirana je u skladu s licencijom </a:t>
            </a:r>
            <a:r>
              <a:rPr lang="hr-HR" sz="900">
                <a:hlinkClick r:id="rId4" tooltip="https://creativecommons.org/licenses/by-nc-sa/3.0/"/>
              </a:rPr>
              <a:t>CC BY-NC-SA</a:t>
            </a:r>
          </a:p>
        </p:txBody>
      </p:sp>
      <p:pic>
        <p:nvPicPr>
          <p:cNvPr id="6" name="Рисунок 5"/>
          <p:cNvPicPr>
            <a:picLocks noGrp="1" noChangeAspect="1"/>
          </p:cNvPicPr>
          <p:nvPr>
            <p:ph type="pic" sz="quarter" idx="15"/>
          </p:nvPr>
        </p:nvPicPr>
        <p:blipFill>
          <a:blip r:embed="rId5"/>
          <a:srcRect t="19587" b="19587"/>
          <a:stretch>
            <a:fillRect/>
          </a:stretch>
        </p:blipFill>
        <p:spPr>
          <a:xfrm>
            <a:off x="0" y="-83884"/>
            <a:ext cx="9144000" cy="4299185"/>
          </a:xfrm>
          <a:prstGeom prst="rect">
            <a:avLst/>
          </a:prstGeom>
        </p:spPr>
      </p:pic>
    </p:spTree>
    <p:extLst>
      <p:ext uri="{BB962C8B-B14F-4D97-AF65-F5344CB8AC3E}">
        <p14:creationId xmlns:p14="http://schemas.microsoft.com/office/powerpoint/2010/main" val="4137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283337"/>
            <a:ext cx="8461375" cy="757238"/>
          </a:xfrm>
        </p:spPr>
        <p:txBody>
          <a:bodyPr>
            <a:normAutofit/>
          </a:bodyPr>
          <a:lstStyle/>
          <a:p>
            <a:pPr algn="ctr">
              <a:defRPr/>
            </a:pPr>
            <a:r>
              <a:rPr lang="hr-HR" sz="2100" b="1"/>
              <a:t>ZEMLJE U RAZVOJU S DOBRIM UPRAVLJANJEM JAVNIM FINANCIJAMA INVESTIRAJU MANJI DIO SVIH RASHODA</a:t>
            </a:r>
          </a:p>
        </p:txBody>
      </p:sp>
      <p:sp>
        <p:nvSpPr>
          <p:cNvPr id="4" name="TextBox 3">
            <a:extLst>
              <a:ext uri="{FF2B5EF4-FFF2-40B4-BE49-F238E27FC236}">
                <a16:creationId xmlns:a16="http://schemas.microsoft.com/office/drawing/2014/main" id="{49EA78C7-6909-4849-BB7F-BB527DDD0D57}"/>
              </a:ext>
            </a:extLst>
          </p:cNvPr>
          <p:cNvSpPr txBox="1"/>
          <p:nvPr/>
        </p:nvSpPr>
        <p:spPr>
          <a:xfrm>
            <a:off x="357188" y="1279202"/>
            <a:ext cx="8229478" cy="307777"/>
          </a:xfrm>
          <a:prstGeom prst="rect">
            <a:avLst/>
          </a:prstGeom>
          <a:noFill/>
        </p:spPr>
        <p:txBody>
          <a:bodyPr wrap="square" rtlCol="0">
            <a:spAutoFit/>
          </a:bodyPr>
          <a:lstStyle/>
          <a:p>
            <a:pPr algn="ctr"/>
            <a:r>
              <a:rPr lang="hr-HR" sz="1400"/>
              <a:t>Udio neto investicija u nefinancijsku imovinu u rashodima (%) u 2016.</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9</a:t>
            </a:fld>
            <a:endParaRPr lang="en-US"/>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pic>
        <p:nvPicPr>
          <p:cNvPr id="3" name="Рисунок 2"/>
          <p:cNvPicPr>
            <a:picLocks noChangeAspect="1"/>
          </p:cNvPicPr>
          <p:nvPr/>
        </p:nvPicPr>
        <p:blipFill>
          <a:blip r:embed="rId4"/>
          <a:stretch>
            <a:fillRect/>
          </a:stretch>
        </p:blipFill>
        <p:spPr>
          <a:xfrm>
            <a:off x="516047" y="1991950"/>
            <a:ext cx="4141611" cy="3496606"/>
          </a:xfrm>
          <a:prstGeom prst="rect">
            <a:avLst/>
          </a:prstGeom>
        </p:spPr>
      </p:pic>
      <p:pic>
        <p:nvPicPr>
          <p:cNvPr id="9" name="Рисунок 8"/>
          <p:cNvPicPr>
            <a:picLocks noChangeAspect="1"/>
          </p:cNvPicPr>
          <p:nvPr/>
        </p:nvPicPr>
        <p:blipFill>
          <a:blip r:embed="rId5"/>
          <a:stretch>
            <a:fillRect/>
          </a:stretch>
        </p:blipFill>
        <p:spPr>
          <a:xfrm>
            <a:off x="4657658" y="1979180"/>
            <a:ext cx="4432176" cy="3509375"/>
          </a:xfrm>
          <a:prstGeom prst="rect">
            <a:avLst/>
          </a:prstGeom>
        </p:spPr>
      </p:pic>
      <p:sp>
        <p:nvSpPr>
          <p:cNvPr id="10" name="TextBox 9"/>
          <p:cNvSpPr txBox="1"/>
          <p:nvPr/>
        </p:nvSpPr>
        <p:spPr>
          <a:xfrm>
            <a:off x="516047" y="1602372"/>
            <a:ext cx="4251337" cy="338554"/>
          </a:xfrm>
          <a:prstGeom prst="rect">
            <a:avLst/>
          </a:prstGeom>
          <a:noFill/>
        </p:spPr>
        <p:txBody>
          <a:bodyPr wrap="square" lIns="36000" rtlCol="0">
            <a:spAutoFit/>
          </a:bodyPr>
          <a:lstStyle/>
          <a:p>
            <a:pPr algn="ctr"/>
            <a:r>
              <a:rPr lang="hr-HR" dirty="0"/>
              <a:t>Zemlje članice PEMPAL-a (prosječno 8,2 %)</a:t>
            </a:r>
          </a:p>
        </p:txBody>
      </p:sp>
      <p:sp>
        <p:nvSpPr>
          <p:cNvPr id="11" name="TextBox 10"/>
          <p:cNvSpPr txBox="1"/>
          <p:nvPr/>
        </p:nvSpPr>
        <p:spPr>
          <a:xfrm>
            <a:off x="4884615" y="1586979"/>
            <a:ext cx="3933948" cy="338554"/>
          </a:xfrm>
          <a:prstGeom prst="rect">
            <a:avLst/>
          </a:prstGeom>
          <a:noFill/>
        </p:spPr>
        <p:txBody>
          <a:bodyPr wrap="square" rtlCol="0">
            <a:spAutoFit/>
          </a:bodyPr>
          <a:lstStyle/>
          <a:p>
            <a:pPr algn="ctr"/>
            <a:r>
              <a:rPr lang="hr-HR" dirty="0"/>
              <a:t>Zemlje područja EU-a (prosječno 6,1%)</a:t>
            </a:r>
          </a:p>
        </p:txBody>
      </p:sp>
      <p:sp>
        <p:nvSpPr>
          <p:cNvPr id="12" name="TextBox 11"/>
          <p:cNvSpPr txBox="1"/>
          <p:nvPr/>
        </p:nvSpPr>
        <p:spPr>
          <a:xfrm>
            <a:off x="562708" y="6352834"/>
            <a:ext cx="3534507" cy="261610"/>
          </a:xfrm>
          <a:prstGeom prst="rect">
            <a:avLst/>
          </a:prstGeom>
          <a:noFill/>
        </p:spPr>
        <p:txBody>
          <a:bodyPr wrap="square" rtlCol="0">
            <a:spAutoFit/>
          </a:bodyPr>
          <a:lstStyle/>
          <a:p>
            <a:r>
              <a:rPr lang="hr-HR" sz="1100" b="0">
                <a:solidFill>
                  <a:schemeClr val="tx2"/>
                </a:solidFill>
              </a:rPr>
              <a:t>Izvor: SB, Pokazatelji svjetskog razvoja (engl. </a:t>
            </a:r>
            <a:r>
              <a:rPr lang="hr-HR" sz="1100" b="0" i="1">
                <a:solidFill>
                  <a:schemeClr val="tx2"/>
                </a:solidFill>
              </a:rPr>
              <a:t>World Development Indicators</a:t>
            </a:r>
            <a:r>
              <a:rPr lang="hr-HR" sz="1100" b="0">
                <a:solidFill>
                  <a:schemeClr val="tx2"/>
                </a:solidFill>
              </a:rPr>
              <a:t>)</a:t>
            </a:r>
          </a:p>
        </p:txBody>
      </p:sp>
      <p:sp>
        <p:nvSpPr>
          <p:cNvPr id="15" name="TextBox 14">
            <a:extLst>
              <a:ext uri="{FF2B5EF4-FFF2-40B4-BE49-F238E27FC236}">
                <a16:creationId xmlns:a16="http://schemas.microsoft.com/office/drawing/2014/main" id="{27E738D5-2EE0-4740-9484-558888CDACB1}"/>
              </a:ext>
            </a:extLst>
          </p:cNvPr>
          <p:cNvSpPr txBox="1"/>
          <p:nvPr/>
        </p:nvSpPr>
        <p:spPr>
          <a:xfrm>
            <a:off x="0" y="1940926"/>
            <a:ext cx="9089834" cy="4046983"/>
          </a:xfrm>
          <a:prstGeom prst="rect">
            <a:avLst/>
          </a:prstGeom>
          <a:solidFill>
            <a:schemeClr val="bg1"/>
          </a:solidFill>
        </p:spPr>
        <p:txBody>
          <a:bodyPr wrap="square" rtlCol="0">
            <a:spAutoFit/>
          </a:bodyPr>
          <a:lstStyle/>
          <a:p>
            <a:endParaRPr lang="hr-HR" dirty="0"/>
          </a:p>
        </p:txBody>
      </p:sp>
      <p:pic>
        <p:nvPicPr>
          <p:cNvPr id="14" name="Picture 13">
            <a:extLst>
              <a:ext uri="{FF2B5EF4-FFF2-40B4-BE49-F238E27FC236}">
                <a16:creationId xmlns:a16="http://schemas.microsoft.com/office/drawing/2014/main" id="{CDC18A75-4BD0-4013-A575-88DF5F60DC8A}"/>
              </a:ext>
            </a:extLst>
          </p:cNvPr>
          <p:cNvPicPr>
            <a:picLocks noChangeAspect="1"/>
          </p:cNvPicPr>
          <p:nvPr/>
        </p:nvPicPr>
        <p:blipFill>
          <a:blip r:embed="rId6"/>
          <a:stretch>
            <a:fillRect/>
          </a:stretch>
        </p:blipFill>
        <p:spPr>
          <a:xfrm>
            <a:off x="4666188" y="1963787"/>
            <a:ext cx="4432175" cy="3141198"/>
          </a:xfrm>
          <a:prstGeom prst="rect">
            <a:avLst/>
          </a:prstGeom>
        </p:spPr>
      </p:pic>
      <p:pic>
        <p:nvPicPr>
          <p:cNvPr id="13" name="Picture 12">
            <a:extLst>
              <a:ext uri="{FF2B5EF4-FFF2-40B4-BE49-F238E27FC236}">
                <a16:creationId xmlns:a16="http://schemas.microsoft.com/office/drawing/2014/main" id="{C705A91B-D1D5-4532-89BB-021628EA180F}"/>
              </a:ext>
            </a:extLst>
          </p:cNvPr>
          <p:cNvPicPr>
            <a:picLocks noChangeAspect="1"/>
          </p:cNvPicPr>
          <p:nvPr/>
        </p:nvPicPr>
        <p:blipFill>
          <a:blip r:embed="rId7"/>
          <a:stretch>
            <a:fillRect/>
          </a:stretch>
        </p:blipFill>
        <p:spPr>
          <a:xfrm>
            <a:off x="36121" y="1963787"/>
            <a:ext cx="4599423" cy="3141199"/>
          </a:xfrm>
          <a:prstGeom prst="rect">
            <a:avLst/>
          </a:prstGeom>
        </p:spPr>
      </p:pic>
    </p:spTree>
    <p:extLst>
      <p:ext uri="{BB962C8B-B14F-4D97-AF65-F5344CB8AC3E}">
        <p14:creationId xmlns:p14="http://schemas.microsoft.com/office/powerpoint/2010/main" val="7886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hr-HR" sz="2400"/>
              <a:t>DRUGI DIO: </a:t>
            </a:r>
            <a:r>
              <a:rPr lang="hr-HR" sz="2400" b="1"/>
              <a:t> JAVNE INVESTICIJE U ZEMLJAMA PEMPAL-A </a:t>
            </a:r>
          </a:p>
        </p:txBody>
      </p:sp>
      <p:sp>
        <p:nvSpPr>
          <p:cNvPr id="6" name="Text Placeholder 5"/>
          <p:cNvSpPr>
            <a:spLocks noGrp="1"/>
          </p:cNvSpPr>
          <p:nvPr>
            <p:ph type="body" sz="quarter" idx="13"/>
          </p:nvPr>
        </p:nvSpPr>
        <p:spPr>
          <a:xfrm>
            <a:off x="341713" y="1488000"/>
            <a:ext cx="8477250" cy="5071294"/>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10</a:t>
            </a:fld>
            <a:endParaRPr lang="en-US"/>
          </a:p>
        </p:txBody>
      </p:sp>
      <p:pic>
        <p:nvPicPr>
          <p:cNvPr id="4" name="Рисунок 3"/>
          <p:cNvPicPr>
            <a:picLocks noChangeAspect="1"/>
          </p:cNvPicPr>
          <p:nvPr/>
        </p:nvPicPr>
        <p:blipFill>
          <a:blip r:embed="rId3"/>
          <a:stretch>
            <a:fillRect/>
          </a:stretch>
        </p:blipFill>
        <p:spPr>
          <a:xfrm>
            <a:off x="6464866" y="6268151"/>
            <a:ext cx="2371725" cy="571500"/>
          </a:xfrm>
          <a:prstGeom prst="rect">
            <a:avLst/>
          </a:prstGeom>
        </p:spPr>
      </p:pic>
      <p:pic>
        <p:nvPicPr>
          <p:cNvPr id="3" name="Рисунок 2"/>
          <p:cNvPicPr>
            <a:picLocks noChangeAspect="1"/>
          </p:cNvPicPr>
          <p:nvPr/>
        </p:nvPicPr>
        <p:blipFill>
          <a:blip r:embed="rId4"/>
          <a:stretch>
            <a:fillRect/>
          </a:stretch>
        </p:blipFill>
        <p:spPr>
          <a:xfrm>
            <a:off x="0" y="1299079"/>
            <a:ext cx="9093550" cy="4969151"/>
          </a:xfrm>
          <a:prstGeom prst="rect">
            <a:avLst/>
          </a:prstGeom>
        </p:spPr>
      </p:pic>
    </p:spTree>
    <p:extLst>
      <p:ext uri="{BB962C8B-B14F-4D97-AF65-F5344CB8AC3E}">
        <p14:creationId xmlns:p14="http://schemas.microsoft.com/office/powerpoint/2010/main" val="285757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667" y="241467"/>
            <a:ext cx="8462029" cy="756707"/>
          </a:xfrm>
        </p:spPr>
        <p:txBody>
          <a:bodyPr>
            <a:normAutofit/>
          </a:bodyPr>
          <a:lstStyle/>
          <a:p>
            <a:r>
              <a:rPr lang="hr-HR" b="1"/>
              <a:t>KAPITALNI RASHODI U ODNOSU NA JAVNE INVESTICIJE</a:t>
            </a:r>
          </a:p>
        </p:txBody>
      </p:sp>
      <p:sp>
        <p:nvSpPr>
          <p:cNvPr id="3" name="Текст 2"/>
          <p:cNvSpPr>
            <a:spLocks noGrp="1"/>
          </p:cNvSpPr>
          <p:nvPr>
            <p:ph type="body" sz="quarter" idx="13"/>
          </p:nvPr>
        </p:nvSpPr>
        <p:spPr>
          <a:xfrm>
            <a:off x="190733" y="1663097"/>
            <a:ext cx="5100111" cy="300831"/>
          </a:xfrm>
        </p:spPr>
        <p:txBody>
          <a:bodyPr>
            <a:normAutofit fontScale="92500"/>
          </a:bodyPr>
          <a:lstStyle/>
          <a:p>
            <a:pPr algn="ctr"/>
            <a:r>
              <a:rPr lang="hr-HR" b="1"/>
              <a:t>Udio ukupnih kapitalnih rashoda u BDP-u u 2017. (%)</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11</a:t>
            </a:fld>
            <a:endParaRPr lang="en-US"/>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pic>
        <p:nvPicPr>
          <p:cNvPr id="8" name="Рисунок 7"/>
          <p:cNvPicPr>
            <a:picLocks noChangeAspect="1"/>
          </p:cNvPicPr>
          <p:nvPr/>
        </p:nvPicPr>
        <p:blipFill>
          <a:blip r:embed="rId4"/>
          <a:stretch>
            <a:fillRect/>
          </a:stretch>
        </p:blipFill>
        <p:spPr>
          <a:xfrm>
            <a:off x="190733" y="1978104"/>
            <a:ext cx="5100111" cy="3334560"/>
          </a:xfrm>
          <a:prstGeom prst="rect">
            <a:avLst/>
          </a:prstGeom>
        </p:spPr>
      </p:pic>
      <p:sp>
        <p:nvSpPr>
          <p:cNvPr id="9" name="Текст 2"/>
          <p:cNvSpPr txBox="1">
            <a:spLocks/>
          </p:cNvSpPr>
          <p:nvPr/>
        </p:nvSpPr>
        <p:spPr bwMode="auto">
          <a:xfrm>
            <a:off x="5376672" y="2128603"/>
            <a:ext cx="3621024" cy="44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lnSpcReduction="1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algn="ctr"/>
            <a:r>
              <a:rPr lang="hr-HR" b="1"/>
              <a:t>Udio ukupnih javnih investicija u BDP-u u 2017. (%)</a:t>
            </a:r>
          </a:p>
        </p:txBody>
      </p:sp>
      <p:pic>
        <p:nvPicPr>
          <p:cNvPr id="10" name="Рисунок 9"/>
          <p:cNvPicPr>
            <a:picLocks noChangeAspect="1"/>
          </p:cNvPicPr>
          <p:nvPr/>
        </p:nvPicPr>
        <p:blipFill>
          <a:blip r:embed="rId5"/>
          <a:stretch>
            <a:fillRect/>
          </a:stretch>
        </p:blipFill>
        <p:spPr>
          <a:xfrm>
            <a:off x="5376672" y="2711510"/>
            <a:ext cx="3621024" cy="2367502"/>
          </a:xfrm>
          <a:prstGeom prst="rect">
            <a:avLst/>
          </a:prstGeom>
        </p:spPr>
      </p:pic>
      <p:pic>
        <p:nvPicPr>
          <p:cNvPr id="6" name="Picture 5">
            <a:extLst>
              <a:ext uri="{FF2B5EF4-FFF2-40B4-BE49-F238E27FC236}">
                <a16:creationId xmlns:a16="http://schemas.microsoft.com/office/drawing/2014/main" id="{DE453353-1E07-43F8-970D-E804D5D40B45}"/>
              </a:ext>
            </a:extLst>
          </p:cNvPr>
          <p:cNvPicPr>
            <a:picLocks noChangeAspect="1"/>
          </p:cNvPicPr>
          <p:nvPr/>
        </p:nvPicPr>
        <p:blipFill>
          <a:blip r:embed="rId6"/>
          <a:stretch>
            <a:fillRect/>
          </a:stretch>
        </p:blipFill>
        <p:spPr>
          <a:xfrm>
            <a:off x="112788" y="1963928"/>
            <a:ext cx="5179570" cy="3391871"/>
          </a:xfrm>
          <a:prstGeom prst="rect">
            <a:avLst/>
          </a:prstGeom>
        </p:spPr>
      </p:pic>
      <p:pic>
        <p:nvPicPr>
          <p:cNvPr id="7" name="Picture 6">
            <a:extLst>
              <a:ext uri="{FF2B5EF4-FFF2-40B4-BE49-F238E27FC236}">
                <a16:creationId xmlns:a16="http://schemas.microsoft.com/office/drawing/2014/main" id="{FEA749C0-93DD-48D4-A4B8-86CAA8B719DB}"/>
              </a:ext>
            </a:extLst>
          </p:cNvPr>
          <p:cNvPicPr>
            <a:picLocks noChangeAspect="1"/>
          </p:cNvPicPr>
          <p:nvPr/>
        </p:nvPicPr>
        <p:blipFill>
          <a:blip r:embed="rId7"/>
          <a:stretch>
            <a:fillRect/>
          </a:stretch>
        </p:blipFill>
        <p:spPr>
          <a:xfrm>
            <a:off x="5290844" y="2605357"/>
            <a:ext cx="3777405" cy="2473655"/>
          </a:xfrm>
          <a:prstGeom prst="rect">
            <a:avLst/>
          </a:prstGeom>
        </p:spPr>
      </p:pic>
    </p:spTree>
    <p:extLst>
      <p:ext uri="{BB962C8B-B14F-4D97-AF65-F5344CB8AC3E}">
        <p14:creationId xmlns:p14="http://schemas.microsoft.com/office/powerpoint/2010/main" val="5810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r-HR" b="1"/>
              <a:t>Za sve je sudionike definicija važan korak uspostave općih pravila.</a:t>
            </a:r>
          </a:p>
        </p:txBody>
      </p:sp>
      <p:sp>
        <p:nvSpPr>
          <p:cNvPr id="3" name="Текст 2"/>
          <p:cNvSpPr>
            <a:spLocks noGrp="1"/>
          </p:cNvSpPr>
          <p:nvPr>
            <p:ph type="body" sz="quarter" idx="13"/>
          </p:nvPr>
        </p:nvSpPr>
        <p:spPr>
          <a:xfrm>
            <a:off x="2112264" y="1309704"/>
            <a:ext cx="3502152" cy="571500"/>
          </a:xfrm>
        </p:spPr>
        <p:txBody>
          <a:bodyPr>
            <a:normAutofit fontScale="85000" lnSpcReduction="20000"/>
          </a:bodyPr>
          <a:lstStyle/>
          <a:p>
            <a:pPr marL="0" indent="0"/>
            <a:r>
              <a:rPr lang="hr-HR">
                <a:solidFill>
                  <a:schemeClr val="tx1">
                    <a:lumMod val="90000"/>
                    <a:lumOff val="10000"/>
                  </a:schemeClr>
                </a:solidFill>
              </a:rPr>
              <a:t>Postoji li u postojećem zakonodavstvu terminologija kojom se zasebno utvrđuju kapitalni rashodi i javne investicije?</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12</a:t>
            </a:fld>
            <a:endParaRPr lang="en-US"/>
          </a:p>
        </p:txBody>
      </p:sp>
      <p:pic>
        <p:nvPicPr>
          <p:cNvPr id="7" name="Рисунок 6"/>
          <p:cNvPicPr>
            <a:picLocks noChangeAspect="1"/>
          </p:cNvPicPr>
          <p:nvPr/>
        </p:nvPicPr>
        <p:blipFill>
          <a:blip r:embed="rId2"/>
          <a:stretch>
            <a:fillRect/>
          </a:stretch>
        </p:blipFill>
        <p:spPr>
          <a:xfrm>
            <a:off x="6384314" y="6209441"/>
            <a:ext cx="2371725" cy="571500"/>
          </a:xfrm>
          <a:prstGeom prst="rect">
            <a:avLst/>
          </a:prstGeom>
        </p:spPr>
      </p:pic>
      <p:sp>
        <p:nvSpPr>
          <p:cNvPr id="9" name="Текст 2"/>
          <p:cNvSpPr txBox="1">
            <a:spLocks/>
          </p:cNvSpPr>
          <p:nvPr/>
        </p:nvSpPr>
        <p:spPr bwMode="auto">
          <a:xfrm>
            <a:off x="5614417" y="1309704"/>
            <a:ext cx="286207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85000" lnSpcReduction="2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hr-HR" b="0">
                <a:solidFill>
                  <a:srgbClr val="7030A0"/>
                </a:solidFill>
              </a:rPr>
              <a:t>Koje vrste proračunskih klasifikacija odražavaju kapitalne rashode i javne investicije?</a:t>
            </a:r>
          </a:p>
        </p:txBody>
      </p:sp>
      <p:graphicFrame>
        <p:nvGraphicFramePr>
          <p:cNvPr id="5" name="Таблица 4"/>
          <p:cNvGraphicFramePr>
            <a:graphicFrameLocks noGrp="1"/>
          </p:cNvGraphicFramePr>
          <p:nvPr>
            <p:extLst>
              <p:ext uri="{D42A27DB-BD31-4B8C-83A1-F6EECF244321}">
                <p14:modId xmlns:p14="http://schemas.microsoft.com/office/powerpoint/2010/main" val="2090542784"/>
              </p:ext>
            </p:extLst>
          </p:nvPr>
        </p:nvGraphicFramePr>
        <p:xfrm>
          <a:off x="1408178" y="1881208"/>
          <a:ext cx="6419087" cy="4400715"/>
        </p:xfrm>
        <a:graphic>
          <a:graphicData uri="http://schemas.openxmlformats.org/drawingml/2006/table">
            <a:tbl>
              <a:tblPr/>
              <a:tblGrid>
                <a:gridCol w="1815501">
                  <a:extLst>
                    <a:ext uri="{9D8B030D-6E8A-4147-A177-3AD203B41FA5}">
                      <a16:colId xmlns:a16="http://schemas.microsoft.com/office/drawing/2014/main" val="20000"/>
                    </a:ext>
                  </a:extLst>
                </a:gridCol>
                <a:gridCol w="1218296">
                  <a:extLst>
                    <a:ext uri="{9D8B030D-6E8A-4147-A177-3AD203B41FA5}">
                      <a16:colId xmlns:a16="http://schemas.microsoft.com/office/drawing/2014/main" val="20001"/>
                    </a:ext>
                  </a:extLst>
                </a:gridCol>
                <a:gridCol w="1119330">
                  <a:extLst>
                    <a:ext uri="{9D8B030D-6E8A-4147-A177-3AD203B41FA5}">
                      <a16:colId xmlns:a16="http://schemas.microsoft.com/office/drawing/2014/main" val="20002"/>
                    </a:ext>
                  </a:extLst>
                </a:gridCol>
                <a:gridCol w="1132980">
                  <a:extLst>
                    <a:ext uri="{9D8B030D-6E8A-4147-A177-3AD203B41FA5}">
                      <a16:colId xmlns:a16="http://schemas.microsoft.com/office/drawing/2014/main" val="20003"/>
                    </a:ext>
                  </a:extLst>
                </a:gridCol>
                <a:gridCol w="1132980">
                  <a:extLst>
                    <a:ext uri="{9D8B030D-6E8A-4147-A177-3AD203B41FA5}">
                      <a16:colId xmlns:a16="http://schemas.microsoft.com/office/drawing/2014/main" val="20004"/>
                    </a:ext>
                  </a:extLst>
                </a:gridCol>
              </a:tblGrid>
              <a:tr h="711433">
                <a:tc rowSpan="2">
                  <a:txBody>
                    <a:bodyPr/>
                    <a:lstStyle/>
                    <a:p>
                      <a:pPr algn="ctr" fontAlgn="ctr"/>
                      <a:r>
                        <a:rPr lang="hr-HR" sz="1400" b="1" i="0" u="none" strike="noStrike">
                          <a:solidFill>
                            <a:srgbClr val="FFFFFF"/>
                          </a:solidFill>
                          <a:latin typeface="Calibri" panose="020F0502020204030204" pitchFamily="34" charset="0"/>
                        </a:rPr>
                        <a:t>Zemlja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hr-HR" sz="1200" b="1" i="0" u="none" strike="noStrike">
                          <a:solidFill>
                            <a:srgbClr val="FFFFFF"/>
                          </a:solidFill>
                          <a:latin typeface="Calibri" panose="020F0502020204030204" pitchFamily="34" charset="0"/>
                        </a:rPr>
                        <a:t>Terminologija u postojećem zakonodavstvu za pojmove</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ru-RU"/>
                    </a:p>
                  </a:txBody>
                  <a:tcPr/>
                </a:tc>
                <a:tc gridSpan="2">
                  <a:txBody>
                    <a:bodyPr/>
                    <a:lstStyle/>
                    <a:p>
                      <a:pPr algn="ctr" fontAlgn="ctr"/>
                      <a:r>
                        <a:rPr lang="hr-HR" sz="1200" b="1" i="0" u="none" strike="noStrike">
                          <a:solidFill>
                            <a:srgbClr val="FFFFFF"/>
                          </a:solidFill>
                          <a:latin typeface="Calibri" panose="020F0502020204030204" pitchFamily="34" charset="0"/>
                        </a:rPr>
                        <a:t>Vrsta proračunskih klasifikacija odražava kapitalne rashode i javne investicije</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ru-RU"/>
                    </a:p>
                  </a:txBody>
                  <a:tcPr/>
                </a:tc>
                <a:extLst>
                  <a:ext uri="{0D108BD9-81ED-4DB2-BD59-A6C34878D82A}">
                    <a16:rowId xmlns:a16="http://schemas.microsoft.com/office/drawing/2014/main" val="10000"/>
                  </a:ext>
                </a:extLst>
              </a:tr>
              <a:tr h="518330">
                <a:tc vMerge="1">
                  <a:txBody>
                    <a:bodyPr/>
                    <a:lstStyle/>
                    <a:p>
                      <a:endParaRPr lang="ru-RU"/>
                    </a:p>
                  </a:txBody>
                  <a:tcPr/>
                </a:tc>
                <a:tc>
                  <a:txBody>
                    <a:bodyPr/>
                    <a:lstStyle/>
                    <a:p>
                      <a:pPr algn="ctr" fontAlgn="ctr"/>
                      <a:r>
                        <a:rPr lang="hr-HR" sz="1400" b="1" i="0" u="none" strike="noStrike">
                          <a:solidFill>
                            <a:srgbClr val="FFFFFF"/>
                          </a:solidFill>
                          <a:latin typeface="Calibri" panose="020F0502020204030204" pitchFamily="34" charset="0"/>
                        </a:rPr>
                        <a:t>Kapitalni rashodi</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hr-HR" sz="1400" b="1" i="0" u="none" strike="noStrike">
                          <a:solidFill>
                            <a:srgbClr val="FFFFFF"/>
                          </a:solidFill>
                          <a:latin typeface="Calibri" panose="020F0502020204030204" pitchFamily="34" charset="0"/>
                        </a:rPr>
                        <a:t>Javne investicije</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hr-HR" sz="1400" b="1" i="0" u="none" strike="noStrike">
                          <a:solidFill>
                            <a:srgbClr val="FFFFFF"/>
                          </a:solidFill>
                          <a:latin typeface="Calibri" panose="020F0502020204030204" pitchFamily="34" charset="0"/>
                        </a:rPr>
                        <a:t>Ekonomska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hr-HR" sz="1400" b="1" i="0" u="none" strike="noStrike">
                          <a:solidFill>
                            <a:srgbClr val="FFFFFF"/>
                          </a:solidFill>
                          <a:latin typeface="Calibri" panose="020F0502020204030204" pitchFamily="34" charset="0"/>
                        </a:rPr>
                        <a:t>Programska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64246">
                <a:tc>
                  <a:txBody>
                    <a:bodyPr/>
                    <a:lstStyle/>
                    <a:p>
                      <a:pPr algn="l" fontAlgn="ctr"/>
                      <a:r>
                        <a:rPr lang="hr-HR" sz="1400" b="1" i="0" u="none" strike="noStrike">
                          <a:solidFill>
                            <a:srgbClr val="FFFFFF"/>
                          </a:solidFill>
                          <a:latin typeface="Calibri" panose="020F0502020204030204" pitchFamily="34" charset="0"/>
                        </a:rPr>
                        <a:t>Armenija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t"/>
                      <a:r>
                        <a:rPr lang="hr-HR" sz="1400" b="1" i="0" u="none" strike="noStrike">
                          <a:solidFill>
                            <a:srgbClr val="0F243E"/>
                          </a:solidFill>
                          <a:latin typeface="Calibri" panose="020F0502020204030204" pitchFamily="34" charset="0"/>
                        </a:rPr>
                        <a:t>nema odgovora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r h="264246">
                <a:tc>
                  <a:txBody>
                    <a:bodyPr/>
                    <a:lstStyle/>
                    <a:p>
                      <a:pPr algn="l" fontAlgn="ctr"/>
                      <a:r>
                        <a:rPr lang="hr-HR" sz="1400" b="1" i="0" u="none" strike="noStrike">
                          <a:solidFill>
                            <a:srgbClr val="FFFFFF"/>
                          </a:solidFill>
                          <a:latin typeface="Calibri" panose="020F0502020204030204" pitchFamily="34" charset="0"/>
                        </a:rPr>
                        <a:t>Bjelarus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hr-HR" sz="1400" b="1" i="0" u="none" strike="noStrike">
                          <a:solidFill>
                            <a:srgbClr val="76933C"/>
                          </a:solidFill>
                          <a:latin typeface="Calibri" panose="020F0502020204030204" pitchFamily="34" charset="0"/>
                        </a:rPr>
                        <a:t>Djelomično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264246">
                <a:tc>
                  <a:txBody>
                    <a:bodyPr/>
                    <a:lstStyle/>
                    <a:p>
                      <a:pPr algn="l" fontAlgn="ctr"/>
                      <a:r>
                        <a:rPr lang="hr-HR" sz="1400" b="1" i="0" u="none" strike="noStrike">
                          <a:solidFill>
                            <a:srgbClr val="FFFFFF"/>
                          </a:solidFill>
                          <a:latin typeface="Calibri" panose="020F0502020204030204" pitchFamily="34" charset="0"/>
                        </a:rPr>
                        <a:t>Bosna i Hercegovina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264246">
                <a:tc>
                  <a:txBody>
                    <a:bodyPr/>
                    <a:lstStyle/>
                    <a:p>
                      <a:pPr algn="l" fontAlgn="ctr"/>
                      <a:r>
                        <a:rPr lang="hr-HR" sz="1400" b="1" i="0" u="none" strike="noStrike">
                          <a:solidFill>
                            <a:srgbClr val="FFFFFF"/>
                          </a:solidFill>
                          <a:latin typeface="Calibri" panose="020F0502020204030204" pitchFamily="34" charset="0"/>
                        </a:rPr>
                        <a:t>Hrvatska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264246">
                <a:tc>
                  <a:txBody>
                    <a:bodyPr/>
                    <a:lstStyle/>
                    <a:p>
                      <a:pPr algn="l" fontAlgn="ctr"/>
                      <a:r>
                        <a:rPr lang="hr-HR" sz="1400" b="1" i="0" u="none" strike="noStrike">
                          <a:solidFill>
                            <a:srgbClr val="FFFFFF"/>
                          </a:solidFill>
                          <a:latin typeface="Calibri" panose="020F0502020204030204" pitchFamily="34" charset="0"/>
                        </a:rPr>
                        <a:t>Gruzija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264246">
                <a:tc>
                  <a:txBody>
                    <a:bodyPr/>
                    <a:lstStyle/>
                    <a:p>
                      <a:pPr algn="l" fontAlgn="ctr"/>
                      <a:r>
                        <a:rPr lang="hr-HR" sz="1400" b="1" i="0" u="none" strike="noStrike">
                          <a:solidFill>
                            <a:srgbClr val="FFFFFF"/>
                          </a:solidFill>
                          <a:latin typeface="Calibri" panose="020F0502020204030204" pitchFamily="34" charset="0"/>
                        </a:rPr>
                        <a:t>Kazahstan</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264246">
                <a:tc>
                  <a:txBody>
                    <a:bodyPr/>
                    <a:lstStyle/>
                    <a:p>
                      <a:pPr algn="l" fontAlgn="ctr"/>
                      <a:r>
                        <a:rPr lang="hr-HR" sz="1400" b="1" i="0" u="none" strike="noStrike">
                          <a:solidFill>
                            <a:srgbClr val="FFFFFF"/>
                          </a:solidFill>
                          <a:latin typeface="Calibri" panose="020F0502020204030204" pitchFamily="34" charset="0"/>
                        </a:rPr>
                        <a:t>Kosovo</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264246">
                <a:tc>
                  <a:txBody>
                    <a:bodyPr/>
                    <a:lstStyle/>
                    <a:p>
                      <a:pPr algn="l" fontAlgn="ctr"/>
                      <a:r>
                        <a:rPr lang="hr-HR" sz="1400" b="1" i="0" u="none" strike="noStrike">
                          <a:solidFill>
                            <a:srgbClr val="FFFFFF"/>
                          </a:solidFill>
                          <a:latin typeface="Calibri" panose="020F0502020204030204" pitchFamily="34" charset="0"/>
                        </a:rPr>
                        <a:t>Makedonija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hr-HR" sz="1400" b="1" i="0" u="none" strike="noStrike">
                          <a:solidFill>
                            <a:srgbClr val="76933C"/>
                          </a:solidFill>
                          <a:latin typeface="Calibri" panose="020F0502020204030204" pitchFamily="34" charset="0"/>
                        </a:rPr>
                        <a:t>Djelomično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264246">
                <a:tc>
                  <a:txBody>
                    <a:bodyPr/>
                    <a:lstStyle/>
                    <a:p>
                      <a:pPr algn="l" fontAlgn="ctr"/>
                      <a:r>
                        <a:rPr lang="hr-HR" sz="1400" b="1" i="0" u="none" strike="noStrike">
                          <a:solidFill>
                            <a:srgbClr val="FFFFFF"/>
                          </a:solidFill>
                          <a:latin typeface="Calibri" panose="020F0502020204030204" pitchFamily="34" charset="0"/>
                        </a:rPr>
                        <a:t>Moldova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264246">
                <a:tc>
                  <a:txBody>
                    <a:bodyPr/>
                    <a:lstStyle/>
                    <a:p>
                      <a:pPr algn="l" fontAlgn="ctr"/>
                      <a:r>
                        <a:rPr lang="hr-HR" sz="1400" b="1" i="0" u="none" strike="noStrike">
                          <a:solidFill>
                            <a:srgbClr val="FFFFFF"/>
                          </a:solidFill>
                          <a:latin typeface="Calibri" panose="020F0502020204030204" pitchFamily="34" charset="0"/>
                        </a:rPr>
                        <a:t>Crna Gora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264246">
                <a:tc>
                  <a:txBody>
                    <a:bodyPr/>
                    <a:lstStyle/>
                    <a:p>
                      <a:pPr algn="l" fontAlgn="ctr"/>
                      <a:r>
                        <a:rPr lang="hr-HR" sz="1400" b="1" i="0" u="none" strike="noStrike">
                          <a:solidFill>
                            <a:srgbClr val="FFFFFF"/>
                          </a:solidFill>
                          <a:latin typeface="Calibri" panose="020F0502020204030204" pitchFamily="34" charset="0"/>
                        </a:rPr>
                        <a:t>Rusija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F243E"/>
                          </a:solidFill>
                          <a:latin typeface="Calibri" panose="020F0502020204030204" pitchFamily="34" charset="0"/>
                        </a:rPr>
                        <a:t>Da</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264246">
                <a:tc>
                  <a:txBody>
                    <a:bodyPr/>
                    <a:lstStyle/>
                    <a:p>
                      <a:pPr algn="l" fontAlgn="ctr"/>
                      <a:r>
                        <a:rPr lang="hr-HR" sz="1400" b="1" i="0" u="none" strike="noStrike">
                          <a:solidFill>
                            <a:srgbClr val="FFFFFF"/>
                          </a:solidFill>
                          <a:latin typeface="Calibri" panose="020F0502020204030204" pitchFamily="34" charset="0"/>
                        </a:rPr>
                        <a:t>Srbija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FF0000"/>
                          </a:solidFill>
                          <a:latin typeface="Calibri" panose="020F0502020204030204" pitchFamily="34" charset="0"/>
                        </a:rPr>
                        <a:t>Ne</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400" b="1" i="0" u="none" strike="noStrike">
                          <a:solidFill>
                            <a:srgbClr val="000000"/>
                          </a:solidFill>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6789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1713" y="1433725"/>
            <a:ext cx="8477250" cy="329775"/>
          </a:xfrm>
        </p:spPr>
        <p:txBody>
          <a:bodyPr/>
          <a:lstStyle/>
          <a:p>
            <a:r>
              <a:rPr lang="hr-HR"/>
              <a:t>Koji zakon ima glavnu ulogu u upravljanju javnim investicijama?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13</a:t>
            </a:fld>
            <a:endParaRPr lang="en-US"/>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sp>
        <p:nvSpPr>
          <p:cNvPr id="7" name="Текст 2"/>
          <p:cNvSpPr txBox="1">
            <a:spLocks/>
          </p:cNvSpPr>
          <p:nvPr/>
        </p:nvSpPr>
        <p:spPr bwMode="auto">
          <a:xfrm>
            <a:off x="5812324" y="4186165"/>
            <a:ext cx="3184822" cy="109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hr-HR" sz="1400" b="0"/>
              <a:t>Ne postoji jedan zakon kojim se uređuje upravljanje javnim investicijama nego postoje zasebni zakoni kojima se uređuju različita područja javnih investicija (ceste, željeznice itd.)</a:t>
            </a:r>
          </a:p>
        </p:txBody>
      </p:sp>
      <p:cxnSp>
        <p:nvCxnSpPr>
          <p:cNvPr id="9" name="Прямая со стрелкой 8"/>
          <p:cNvCxnSpPr/>
          <p:nvPr/>
        </p:nvCxnSpPr>
        <p:spPr bwMode="auto">
          <a:xfrm>
            <a:off x="5482923" y="487076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5" name="Текст 2"/>
          <p:cNvSpPr txBox="1">
            <a:spLocks/>
          </p:cNvSpPr>
          <p:nvPr/>
        </p:nvSpPr>
        <p:spPr bwMode="auto">
          <a:xfrm>
            <a:off x="5812324" y="2720738"/>
            <a:ext cx="3184822" cy="67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hr-HR" sz="1400" b="0"/>
              <a:t>Predsjednički dekreti Republike Bjelarus kojima se odobrava državni investicijski program</a:t>
            </a:r>
          </a:p>
        </p:txBody>
      </p:sp>
      <p:cxnSp>
        <p:nvCxnSpPr>
          <p:cNvPr id="16" name="Прямая со стрелкой 15"/>
          <p:cNvCxnSpPr/>
          <p:nvPr/>
        </p:nvCxnSpPr>
        <p:spPr bwMode="auto">
          <a:xfrm>
            <a:off x="5482923" y="306912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8" name="Title 7">
            <a:extLst>
              <a:ext uri="{FF2B5EF4-FFF2-40B4-BE49-F238E27FC236}">
                <a16:creationId xmlns:a16="http://schemas.microsoft.com/office/drawing/2014/main" id="{47F47955-A3C1-43EA-BE46-24AC6BC6DB7C}"/>
              </a:ext>
            </a:extLst>
          </p:cNvPr>
          <p:cNvSpPr>
            <a:spLocks noGrp="1"/>
          </p:cNvSpPr>
          <p:nvPr>
            <p:ph type="title"/>
          </p:nvPr>
        </p:nvSpPr>
        <p:spPr/>
        <p:txBody>
          <a:bodyPr>
            <a:normAutofit/>
          </a:bodyPr>
          <a:lstStyle/>
          <a:p>
            <a:r>
              <a:rPr lang="hr-HR" sz="2400" b="1"/>
              <a:t>PRAVNI OKVIR UPRAVLJANJA JAVNIM INVESTICIJAMA </a:t>
            </a:r>
          </a:p>
        </p:txBody>
      </p:sp>
      <p:graphicFrame>
        <p:nvGraphicFramePr>
          <p:cNvPr id="2" name="Таблица 1"/>
          <p:cNvGraphicFramePr>
            <a:graphicFrameLocks noGrp="1"/>
          </p:cNvGraphicFramePr>
          <p:nvPr>
            <p:extLst>
              <p:ext uri="{D42A27DB-BD31-4B8C-83A1-F6EECF244321}">
                <p14:modId xmlns:p14="http://schemas.microsoft.com/office/powerpoint/2010/main" val="3017483460"/>
              </p:ext>
            </p:extLst>
          </p:nvPr>
        </p:nvGraphicFramePr>
        <p:xfrm>
          <a:off x="266700" y="1849759"/>
          <a:ext cx="5146549" cy="4715632"/>
        </p:xfrm>
        <a:graphic>
          <a:graphicData uri="http://schemas.openxmlformats.org/drawingml/2006/table">
            <a:tbl>
              <a:tblPr/>
              <a:tblGrid>
                <a:gridCol w="1305614">
                  <a:extLst>
                    <a:ext uri="{9D8B030D-6E8A-4147-A177-3AD203B41FA5}">
                      <a16:colId xmlns:a16="http://schemas.microsoft.com/office/drawing/2014/main" val="20000"/>
                    </a:ext>
                  </a:extLst>
                </a:gridCol>
                <a:gridCol w="1123436">
                  <a:extLst>
                    <a:ext uri="{9D8B030D-6E8A-4147-A177-3AD203B41FA5}">
                      <a16:colId xmlns:a16="http://schemas.microsoft.com/office/drawing/2014/main" val="20001"/>
                    </a:ext>
                  </a:extLst>
                </a:gridCol>
                <a:gridCol w="1047528">
                  <a:extLst>
                    <a:ext uri="{9D8B030D-6E8A-4147-A177-3AD203B41FA5}">
                      <a16:colId xmlns:a16="http://schemas.microsoft.com/office/drawing/2014/main" val="20002"/>
                    </a:ext>
                  </a:extLst>
                </a:gridCol>
                <a:gridCol w="941256">
                  <a:extLst>
                    <a:ext uri="{9D8B030D-6E8A-4147-A177-3AD203B41FA5}">
                      <a16:colId xmlns:a16="http://schemas.microsoft.com/office/drawing/2014/main" val="20003"/>
                    </a:ext>
                  </a:extLst>
                </a:gridCol>
                <a:gridCol w="728715">
                  <a:extLst>
                    <a:ext uri="{9D8B030D-6E8A-4147-A177-3AD203B41FA5}">
                      <a16:colId xmlns:a16="http://schemas.microsoft.com/office/drawing/2014/main" val="20004"/>
                    </a:ext>
                  </a:extLst>
                </a:gridCol>
              </a:tblGrid>
              <a:tr h="750749">
                <a:tc>
                  <a:txBody>
                    <a:bodyPr/>
                    <a:lstStyle/>
                    <a:p>
                      <a:pPr algn="ctr" fontAlgn="ctr"/>
                      <a:r>
                        <a:rPr lang="hr-HR" sz="1400" b="1" i="0" u="none" strike="noStrike">
                          <a:solidFill>
                            <a:srgbClr val="FFFFFF"/>
                          </a:solidFill>
                          <a:latin typeface="Calibri" panose="020F0502020204030204" pitchFamily="34" charset="0"/>
                        </a:rPr>
                        <a:t>Zemlja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1" i="0" u="none" strike="noStrike">
                          <a:solidFill>
                            <a:srgbClr val="FFFFFF"/>
                          </a:solidFill>
                          <a:latin typeface="Calibri" panose="020F0502020204030204" pitchFamily="34" charset="0"/>
                        </a:rPr>
                        <a:t>Organski zakon o javnim financijama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1" i="0" u="none" strike="noStrike">
                          <a:solidFill>
                            <a:srgbClr val="FFFFFF"/>
                          </a:solidFill>
                          <a:latin typeface="Calibri" panose="020F0502020204030204" pitchFamily="34" charset="0"/>
                        </a:rPr>
                        <a:t>Organski zakon o ulaganjima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1" i="0" u="none" strike="noStrike">
                          <a:solidFill>
                            <a:srgbClr val="FFFFFF"/>
                          </a:solidFill>
                          <a:latin typeface="Calibri" panose="020F0502020204030204" pitchFamily="34" charset="0"/>
                        </a:rPr>
                        <a:t>Zakonodavstva nema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1" i="0" u="none" strike="noStrike">
                          <a:solidFill>
                            <a:srgbClr val="FFFFFF"/>
                          </a:solidFill>
                          <a:latin typeface="Calibri" panose="020F0502020204030204" pitchFamily="34" charset="0"/>
                        </a:rPr>
                        <a:t>Drugo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00"/>
                  </a:ext>
                </a:extLst>
              </a:tr>
              <a:tr h="304991">
                <a:tc>
                  <a:txBody>
                    <a:bodyPr/>
                    <a:lstStyle/>
                    <a:p>
                      <a:pPr algn="l" fontAlgn="ctr"/>
                      <a:r>
                        <a:rPr lang="hr-HR" sz="1400" b="1" i="0" u="none" strike="noStrike">
                          <a:solidFill>
                            <a:srgbClr val="FFFFFF"/>
                          </a:solidFill>
                          <a:latin typeface="Calibri" panose="020F0502020204030204" pitchFamily="34" charset="0"/>
                        </a:rPr>
                        <a:t>Armenija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991">
                <a:tc>
                  <a:txBody>
                    <a:bodyPr/>
                    <a:lstStyle/>
                    <a:p>
                      <a:pPr algn="l" fontAlgn="ctr"/>
                      <a:r>
                        <a:rPr lang="hr-HR" sz="1400" b="1" i="0" u="none" strike="noStrike">
                          <a:solidFill>
                            <a:srgbClr val="FFFFFF"/>
                          </a:solidFill>
                          <a:latin typeface="Calibri" panose="020F0502020204030204" pitchFamily="34" charset="0"/>
                        </a:rPr>
                        <a:t>Bjelarus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304991">
                <a:tc>
                  <a:txBody>
                    <a:bodyPr/>
                    <a:lstStyle/>
                    <a:p>
                      <a:pPr algn="l" fontAlgn="ctr"/>
                      <a:r>
                        <a:rPr lang="hr-HR" sz="1400" b="1" i="0" u="none" strike="noStrike">
                          <a:solidFill>
                            <a:srgbClr val="FFFFFF"/>
                          </a:solidFill>
                          <a:latin typeface="Calibri" panose="020F0502020204030204" pitchFamily="34" charset="0"/>
                        </a:rPr>
                        <a:t>BiH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04991">
                <a:tc>
                  <a:txBody>
                    <a:bodyPr/>
                    <a:lstStyle/>
                    <a:p>
                      <a:pPr algn="l" fontAlgn="ctr"/>
                      <a:r>
                        <a:rPr lang="hr-HR" sz="1400" b="1" i="0" u="none" strike="noStrike">
                          <a:solidFill>
                            <a:srgbClr val="FFFFFF"/>
                          </a:solidFill>
                          <a:latin typeface="Calibri" panose="020F0502020204030204" pitchFamily="34" charset="0"/>
                        </a:rPr>
                        <a:t>Hrvatska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304991">
                <a:tc>
                  <a:txBody>
                    <a:bodyPr/>
                    <a:lstStyle/>
                    <a:p>
                      <a:pPr algn="l" fontAlgn="ctr"/>
                      <a:r>
                        <a:rPr lang="hr-HR" sz="1400" b="1" i="0" u="none" strike="noStrike">
                          <a:solidFill>
                            <a:srgbClr val="FFFFFF"/>
                          </a:solidFill>
                          <a:latin typeface="Calibri" panose="020F0502020204030204" pitchFamily="34" charset="0"/>
                        </a:rPr>
                        <a:t>Gruzija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304991">
                <a:tc>
                  <a:txBody>
                    <a:bodyPr/>
                    <a:lstStyle/>
                    <a:p>
                      <a:pPr algn="l" fontAlgn="ctr"/>
                      <a:r>
                        <a:rPr lang="hr-HR" sz="1400" b="1" i="0" u="none" strike="noStrike">
                          <a:solidFill>
                            <a:srgbClr val="FFFFFF"/>
                          </a:solidFill>
                          <a:latin typeface="Calibri" panose="020F0502020204030204" pitchFamily="34" charset="0"/>
                        </a:rPr>
                        <a:t>Kazahstan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991">
                <a:tc>
                  <a:txBody>
                    <a:bodyPr/>
                    <a:lstStyle/>
                    <a:p>
                      <a:pPr algn="l" fontAlgn="ctr"/>
                      <a:r>
                        <a:rPr lang="hr-HR" sz="1400" b="1" i="0" u="none" strike="noStrike">
                          <a:solidFill>
                            <a:srgbClr val="FFFFFF"/>
                          </a:solidFill>
                          <a:latin typeface="Calibri" panose="020F0502020204030204" pitchFamily="34" charset="0"/>
                        </a:rPr>
                        <a:t>Kosovo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991">
                <a:tc>
                  <a:txBody>
                    <a:bodyPr/>
                    <a:lstStyle/>
                    <a:p>
                      <a:pPr algn="l" fontAlgn="ctr"/>
                      <a:r>
                        <a:rPr lang="hr-HR" sz="1400" b="1" i="0" u="none" strike="noStrike">
                          <a:solidFill>
                            <a:srgbClr val="FFFFFF"/>
                          </a:solidFill>
                          <a:latin typeface="Calibri" panose="020F0502020204030204" pitchFamily="34" charset="0"/>
                        </a:rPr>
                        <a:t>Makedonija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304991">
                <a:tc>
                  <a:txBody>
                    <a:bodyPr/>
                    <a:lstStyle/>
                    <a:p>
                      <a:pPr algn="l" fontAlgn="ctr"/>
                      <a:r>
                        <a:rPr lang="hr-HR" sz="1400" b="1" i="0" u="none" strike="noStrike">
                          <a:solidFill>
                            <a:srgbClr val="FFFFFF"/>
                          </a:solidFill>
                          <a:latin typeface="Calibri" panose="020F0502020204030204" pitchFamily="34" charset="0"/>
                        </a:rPr>
                        <a:t>Moldova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991">
                <a:tc>
                  <a:txBody>
                    <a:bodyPr/>
                    <a:lstStyle/>
                    <a:p>
                      <a:pPr algn="l" fontAlgn="ctr"/>
                      <a:r>
                        <a:rPr lang="hr-HR" sz="1400" b="1" i="0" u="none" strike="noStrike">
                          <a:solidFill>
                            <a:srgbClr val="FFFFFF"/>
                          </a:solidFill>
                          <a:latin typeface="Calibri" panose="020F0502020204030204" pitchFamily="34" charset="0"/>
                        </a:rPr>
                        <a:t>Crna Gora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4991">
                <a:tc>
                  <a:txBody>
                    <a:bodyPr/>
                    <a:lstStyle/>
                    <a:p>
                      <a:pPr algn="l" fontAlgn="ctr"/>
                      <a:r>
                        <a:rPr lang="hr-HR" sz="1400" b="1" i="0" u="none" strike="noStrike">
                          <a:solidFill>
                            <a:srgbClr val="FFFFFF"/>
                          </a:solidFill>
                          <a:latin typeface="Calibri" panose="020F0502020204030204" pitchFamily="34" charset="0"/>
                        </a:rPr>
                        <a:t>Rusija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304991">
                <a:tc>
                  <a:txBody>
                    <a:bodyPr/>
                    <a:lstStyle/>
                    <a:p>
                      <a:pPr algn="l" fontAlgn="ctr"/>
                      <a:r>
                        <a:rPr lang="hr-HR" sz="1400" b="1" i="0" u="none" strike="noStrike">
                          <a:solidFill>
                            <a:srgbClr val="FFFFFF"/>
                          </a:solidFill>
                          <a:latin typeface="Calibri" panose="020F0502020204030204" pitchFamily="34" charset="0"/>
                        </a:rPr>
                        <a:t>Srbija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hr-HR" sz="1200" b="0" i="0" u="none" strike="noStrike">
                          <a:solidFill>
                            <a:srgbClr val="000000"/>
                          </a:solidFill>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4991">
                <a:tc>
                  <a:txBody>
                    <a:bodyPr/>
                    <a:lstStyle/>
                    <a:p>
                      <a:pPr algn="l" fontAlgn="ctr"/>
                      <a:r>
                        <a:rPr lang="hr-HR" sz="1400" b="1" i="0" u="none" strike="noStrike">
                          <a:solidFill>
                            <a:srgbClr val="FFFFFF"/>
                          </a:solidFill>
                          <a:latin typeface="Calibri" panose="020F0502020204030204" pitchFamily="34" charset="0"/>
                        </a:rPr>
                        <a:t>Ukupno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13"/>
                  </a:ext>
                </a:extLst>
              </a:tr>
            </a:tbl>
          </a:graphicData>
        </a:graphic>
      </p:graphicFrame>
      <p:cxnSp>
        <p:nvCxnSpPr>
          <p:cNvPr id="12" name="Прямая со стрелкой 11"/>
          <p:cNvCxnSpPr/>
          <p:nvPr/>
        </p:nvCxnSpPr>
        <p:spPr bwMode="auto">
          <a:xfrm>
            <a:off x="5482923" y="5812596"/>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3" name="Текст 2"/>
          <p:cNvSpPr txBox="1">
            <a:spLocks/>
          </p:cNvSpPr>
          <p:nvPr/>
        </p:nvSpPr>
        <p:spPr bwMode="auto">
          <a:xfrm>
            <a:off x="5812324" y="5418324"/>
            <a:ext cx="3184822" cy="7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hr-HR" sz="1400" b="0"/>
              <a:t>Federalni zakon br. 39-FZ o investicijama u Ruskoj Federaciji u obliku kapitalnih ulaganja od 25. veljače 1999.</a:t>
            </a:r>
          </a:p>
        </p:txBody>
      </p:sp>
    </p:spTree>
    <p:extLst>
      <p:ext uri="{BB962C8B-B14F-4D97-AF65-F5344CB8AC3E}">
        <p14:creationId xmlns:p14="http://schemas.microsoft.com/office/powerpoint/2010/main" val="157891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25182"/>
            <a:ext cx="8462029" cy="756707"/>
          </a:xfrm>
        </p:spPr>
        <p:txBody>
          <a:bodyPr>
            <a:normAutofit/>
          </a:bodyPr>
          <a:lstStyle/>
          <a:p>
            <a:r>
              <a:rPr lang="hr-HR" sz="2400" b="1" dirty="0"/>
              <a:t>INSTITUCIONALNI OKVIR</a:t>
            </a:r>
          </a:p>
        </p:txBody>
      </p:sp>
      <p:sp>
        <p:nvSpPr>
          <p:cNvPr id="3" name="Текст 2"/>
          <p:cNvSpPr>
            <a:spLocks noGrp="1"/>
          </p:cNvSpPr>
          <p:nvPr>
            <p:ph type="body" sz="quarter" idx="13"/>
          </p:nvPr>
        </p:nvSpPr>
        <p:spPr>
          <a:xfrm>
            <a:off x="341713" y="1329429"/>
            <a:ext cx="8477250" cy="261627"/>
          </a:xfrm>
        </p:spPr>
        <p:txBody>
          <a:bodyPr/>
          <a:lstStyle/>
          <a:p>
            <a:pPr algn="ctr"/>
            <a:r>
              <a:rPr lang="hr-HR"/>
              <a:t>Ministarstvo/agencija odgovorno za donošenje odluka u sljedećim područjima: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14</a:t>
            </a:fld>
            <a:endParaRPr lang="en-US"/>
          </a:p>
        </p:txBody>
      </p:sp>
      <p:pic>
        <p:nvPicPr>
          <p:cNvPr id="7" name="Рисунок 6"/>
          <p:cNvPicPr>
            <a:picLocks noChangeAspect="1"/>
          </p:cNvPicPr>
          <p:nvPr/>
        </p:nvPicPr>
        <p:blipFill>
          <a:blip r:embed="rId3"/>
          <a:stretch>
            <a:fillRect/>
          </a:stretch>
        </p:blipFill>
        <p:spPr>
          <a:xfrm>
            <a:off x="6384314" y="6209441"/>
            <a:ext cx="2371725" cy="5715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030188737"/>
              </p:ext>
            </p:extLst>
          </p:nvPr>
        </p:nvGraphicFramePr>
        <p:xfrm>
          <a:off x="195385" y="1580975"/>
          <a:ext cx="8768860" cy="4640709"/>
        </p:xfrm>
        <a:graphic>
          <a:graphicData uri="http://schemas.openxmlformats.org/drawingml/2006/table">
            <a:tbl>
              <a:tblPr/>
              <a:tblGrid>
                <a:gridCol w="1031630">
                  <a:extLst>
                    <a:ext uri="{9D8B030D-6E8A-4147-A177-3AD203B41FA5}">
                      <a16:colId xmlns:a16="http://schemas.microsoft.com/office/drawing/2014/main" val="20000"/>
                    </a:ext>
                  </a:extLst>
                </a:gridCol>
                <a:gridCol w="900004">
                  <a:extLst>
                    <a:ext uri="{9D8B030D-6E8A-4147-A177-3AD203B41FA5}">
                      <a16:colId xmlns:a16="http://schemas.microsoft.com/office/drawing/2014/main" val="20001"/>
                    </a:ext>
                  </a:extLst>
                </a:gridCol>
                <a:gridCol w="801014">
                  <a:extLst>
                    <a:ext uri="{9D8B030D-6E8A-4147-A177-3AD203B41FA5}">
                      <a16:colId xmlns:a16="http://schemas.microsoft.com/office/drawing/2014/main" val="20002"/>
                    </a:ext>
                  </a:extLst>
                </a:gridCol>
                <a:gridCol w="1041318">
                  <a:extLst>
                    <a:ext uri="{9D8B030D-6E8A-4147-A177-3AD203B41FA5}">
                      <a16:colId xmlns:a16="http://schemas.microsoft.com/office/drawing/2014/main" val="20003"/>
                    </a:ext>
                  </a:extLst>
                </a:gridCol>
                <a:gridCol w="815318">
                  <a:extLst>
                    <a:ext uri="{9D8B030D-6E8A-4147-A177-3AD203B41FA5}">
                      <a16:colId xmlns:a16="http://schemas.microsoft.com/office/drawing/2014/main" val="20004"/>
                    </a:ext>
                  </a:extLst>
                </a:gridCol>
                <a:gridCol w="926888">
                  <a:extLst>
                    <a:ext uri="{9D8B030D-6E8A-4147-A177-3AD203B41FA5}">
                      <a16:colId xmlns:a16="http://schemas.microsoft.com/office/drawing/2014/main" val="20005"/>
                    </a:ext>
                  </a:extLst>
                </a:gridCol>
                <a:gridCol w="1155749">
                  <a:extLst>
                    <a:ext uri="{9D8B030D-6E8A-4147-A177-3AD203B41FA5}">
                      <a16:colId xmlns:a16="http://schemas.microsoft.com/office/drawing/2014/main" val="20006"/>
                    </a:ext>
                  </a:extLst>
                </a:gridCol>
                <a:gridCol w="885556">
                  <a:extLst>
                    <a:ext uri="{9D8B030D-6E8A-4147-A177-3AD203B41FA5}">
                      <a16:colId xmlns:a16="http://schemas.microsoft.com/office/drawing/2014/main" val="20007"/>
                    </a:ext>
                  </a:extLst>
                </a:gridCol>
                <a:gridCol w="1211383">
                  <a:extLst>
                    <a:ext uri="{9D8B030D-6E8A-4147-A177-3AD203B41FA5}">
                      <a16:colId xmlns:a16="http://schemas.microsoft.com/office/drawing/2014/main" val="20008"/>
                    </a:ext>
                  </a:extLst>
                </a:gridCol>
              </a:tblGrid>
              <a:tr h="775742">
                <a:tc>
                  <a:txBody>
                    <a:bodyPr/>
                    <a:lstStyle/>
                    <a:p>
                      <a:pPr algn="l" rtl="0" fontAlgn="ctr"/>
                      <a:endParaRPr lang="it-IT" sz="105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050" b="1" i="0" u="none" strike="noStrike" dirty="0">
                          <a:solidFill>
                            <a:srgbClr val="000000"/>
                          </a:solidFill>
                          <a:latin typeface="Times New Roman" panose="02020603050405020304" pitchFamily="18" charset="0"/>
                        </a:rPr>
                        <a:t>Pregled i analiza prijedloga javnih investicijskih projekata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a:solidFill>
                            <a:srgbClr val="000000"/>
                          </a:solidFill>
                          <a:latin typeface="Times New Roman" panose="02020603050405020304" pitchFamily="18" charset="0"/>
                        </a:rPr>
                        <a:t>Ocjena mogućih fiskalnih rizika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a:solidFill>
                            <a:srgbClr val="000000"/>
                          </a:solidFill>
                          <a:latin typeface="Times New Roman" panose="02020603050405020304" pitchFamily="18" charset="0"/>
                        </a:rPr>
                        <a:t>Ocjena potencijalnog doprinosa investicija </a:t>
                      </a:r>
                      <a:r>
                        <a:rPr lang="hr-HR" sz="1050" b="1" i="0" u="none" strike="noStrike" baseline="0">
                          <a:solidFill>
                            <a:srgbClr val="000000"/>
                          </a:solidFill>
                          <a:latin typeface="Times New Roman" panose="02020603050405020304" pitchFamily="18" charset="0"/>
                        </a:rPr>
                        <a:t>razvoju</a:t>
                      </a:r>
                      <a:r>
                        <a:rPr lang="hr-HR" sz="1050" b="1"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a:solidFill>
                            <a:srgbClr val="000000"/>
                          </a:solidFill>
                          <a:latin typeface="Times New Roman" panose="02020603050405020304" pitchFamily="18" charset="0"/>
                        </a:rPr>
                        <a:t>Odabir projekata za financiranje</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a:solidFill>
                            <a:srgbClr val="000000"/>
                          </a:solidFill>
                          <a:latin typeface="Times New Roman" panose="02020603050405020304" pitchFamily="18" charset="0"/>
                        </a:rPr>
                        <a:t>Redovni monitoring provedbe projekata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a:solidFill>
                            <a:srgbClr val="000000"/>
                          </a:solidFill>
                          <a:latin typeface="Times New Roman" panose="02020603050405020304" pitchFamily="18" charset="0"/>
                        </a:rPr>
                        <a:t>Redovni monitoring provedbe javnih investicijskih projekata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a:solidFill>
                            <a:srgbClr val="000000"/>
                          </a:solidFill>
                          <a:latin typeface="Times New Roman" panose="02020603050405020304" pitchFamily="18" charset="0"/>
                        </a:rPr>
                        <a:t>Evaluacija dovršenih projekata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050" b="1" i="0" u="none" strike="noStrike" dirty="0">
                          <a:solidFill>
                            <a:srgbClr val="000000"/>
                          </a:solidFill>
                          <a:latin typeface="Times New Roman" panose="02020603050405020304" pitchFamily="18" charset="0"/>
                        </a:rPr>
                        <a:t>Održavanje objedinjenih podataka o svim javnim investicijskim projektima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51340">
                <a:tc>
                  <a:txBody>
                    <a:bodyPr/>
                    <a:lstStyle/>
                    <a:p>
                      <a:pPr algn="l" fontAlgn="ctr"/>
                      <a:r>
                        <a:rPr lang="hr-HR" sz="1050" b="1" i="0" u="none" strike="noStrike">
                          <a:solidFill>
                            <a:srgbClr val="FFFFFF"/>
                          </a:solidFill>
                          <a:latin typeface="Calibri" panose="020F0502020204030204" pitchFamily="34" charset="0"/>
                        </a:rPr>
                        <a:t>Ministarstvo financija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hr-HR" sz="1050" b="0" i="0" u="none" strike="noStrike">
                          <a:solidFill>
                            <a:srgbClr val="000000"/>
                          </a:solidFill>
                          <a:latin typeface="Times New Roman" panose="02020603050405020304" pitchFamily="18" charset="0"/>
                        </a:rPr>
                        <a:t>BIH, GRUZ, KOSOVO, MDA,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BIH, GRUZ, KOSOVO, MDA,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BIH,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GRUZ, KAZ, KOSOVO, MDA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BLR, BIH, KAZ,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KAZ,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BIH, GRUZ,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317">
                <a:tc>
                  <a:txBody>
                    <a:bodyPr/>
                    <a:lstStyle/>
                    <a:p>
                      <a:pPr algn="l" fontAlgn="ctr"/>
                      <a:r>
                        <a:rPr lang="hr-HR" sz="1050" b="1" i="0" u="none" strike="noStrike">
                          <a:solidFill>
                            <a:srgbClr val="FFFFFF"/>
                          </a:solidFill>
                          <a:latin typeface="Calibri" panose="020F0502020204030204" pitchFamily="34" charset="0"/>
                        </a:rPr>
                        <a:t>Ministarstvo gospodarstva (ili planiranja)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hr-HR" sz="1050" b="0" i="0" u="none" strike="noStrike">
                          <a:solidFill>
                            <a:srgbClr val="000000"/>
                          </a:solidFill>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dirty="0">
                          <a:solidFill>
                            <a:srgbClr val="000000"/>
                          </a:solidFill>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fontAlgn="ctr"/>
                      <a:r>
                        <a:rPr lang="hr-HR" sz="1050" b="1" i="0" u="none" strike="noStrike" dirty="0">
                          <a:solidFill>
                            <a:srgbClr val="FFFFFF"/>
                          </a:solidFill>
                          <a:latin typeface="Calibri" panose="020F0502020204030204" pitchFamily="34" charset="0"/>
                        </a:rPr>
                        <a:t>Ministarstvo/</a:t>
                      </a:r>
                      <a:br>
                        <a:rPr lang="hr-HR" sz="1050" b="1" i="0" u="none" strike="noStrike" dirty="0">
                          <a:solidFill>
                            <a:srgbClr val="FFFFFF"/>
                          </a:solidFill>
                          <a:latin typeface="Calibri" panose="020F0502020204030204" pitchFamily="34" charset="0"/>
                        </a:rPr>
                      </a:br>
                      <a:r>
                        <a:rPr lang="hr-HR" sz="1050" b="1" i="0" u="none" strike="noStrike" dirty="0">
                          <a:solidFill>
                            <a:srgbClr val="FFFFFF"/>
                          </a:solidFill>
                          <a:latin typeface="Calibri" panose="020F0502020204030204" pitchFamily="34" charset="0"/>
                        </a:rPr>
                        <a:t>državna agencija regionalnog razvoja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2803">
                <a:tc>
                  <a:txBody>
                    <a:bodyPr/>
                    <a:lstStyle/>
                    <a:p>
                      <a:pPr algn="l" fontAlgn="ctr"/>
                      <a:r>
                        <a:rPr lang="hr-HR" sz="1050" b="1" i="0" u="none" strike="noStrike">
                          <a:solidFill>
                            <a:srgbClr val="FFFFFF"/>
                          </a:solidFill>
                          <a:latin typeface="Calibri" panose="020F0502020204030204" pitchFamily="34" charset="0"/>
                        </a:rPr>
                        <a:t>Resorna ministarstva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hr-HR" sz="1050" b="0" i="0" u="none" strike="noStrike">
                          <a:solidFill>
                            <a:srgbClr val="000000"/>
                          </a:solidFill>
                          <a:latin typeface="Times New Roman" panose="02020603050405020304" pitchFamily="18" charset="0"/>
                        </a:rPr>
                        <a:t>ARM</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ARM, MKD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ARM, GRUZ, KAZ, MKD, MDA,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ARM</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ARM, GRUZ, MDA,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ARM, GRUZ, MKD, MDA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ARM, GRUZ, KOSOVO, MKD, MDA,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7486">
                <a:tc>
                  <a:txBody>
                    <a:bodyPr/>
                    <a:lstStyle/>
                    <a:p>
                      <a:pPr algn="l" fontAlgn="ctr"/>
                      <a:r>
                        <a:rPr lang="hr-HR" sz="1050" b="1" i="0" u="none" strike="noStrike" dirty="0">
                          <a:solidFill>
                            <a:srgbClr val="FFFFFF"/>
                          </a:solidFill>
                          <a:latin typeface="Calibri" panose="020F0502020204030204" pitchFamily="34" charset="0"/>
                        </a:rPr>
                        <a:t>Računovodstvena komora (državna revizorska institucija)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KAZ</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6973">
                <a:tc>
                  <a:txBody>
                    <a:bodyPr/>
                    <a:lstStyle/>
                    <a:p>
                      <a:pPr algn="l" fontAlgn="ctr"/>
                      <a:r>
                        <a:rPr lang="hr-HR" sz="1050" b="1" i="0" u="none" strike="noStrike">
                          <a:solidFill>
                            <a:srgbClr val="FFFFFF"/>
                          </a:solidFill>
                          <a:latin typeface="Calibri" panose="020F0502020204030204" pitchFamily="34" charset="0"/>
                        </a:rPr>
                        <a:t>Drugo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hr-HR" sz="1050" b="0" i="0" u="none" strike="noStrike" dirty="0">
                          <a:solidFill>
                            <a:srgbClr val="000000"/>
                          </a:solidFill>
                          <a:latin typeface="Times New Roman" panose="02020603050405020304" pitchFamily="18" charset="0"/>
                        </a:rPr>
                        <a:t>HRV, MKD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BIH, HRV, GRUZ, MKD,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HRV, MKD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BIH, HRV,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a:solidFill>
                            <a:srgbClr val="000000"/>
                          </a:solidFill>
                          <a:latin typeface="Times New Roman" panose="02020603050405020304" pitchFamily="18" charset="0"/>
                        </a:rPr>
                        <a:t>BIH, 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050" b="0" i="0" u="none" strike="noStrike" dirty="0">
                          <a:solidFill>
                            <a:srgbClr val="000000"/>
                          </a:solidFill>
                          <a:latin typeface="Times New Roman" panose="02020603050405020304" pitchFamily="18" charset="0"/>
                        </a:rPr>
                        <a:t>HRV, MDA, CG,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544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38" y="301626"/>
            <a:ext cx="8709432" cy="756707"/>
          </a:xfrm>
        </p:spPr>
        <p:txBody>
          <a:bodyPr>
            <a:noAutofit/>
          </a:bodyPr>
          <a:lstStyle/>
          <a:p>
            <a:r>
              <a:rPr lang="hr-HR" b="1"/>
              <a:t>Općenito, investicije su se znatno promijenile u razdoblju 2012. – 2016., a ostali su se rashodi još povećali.</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15</a:t>
            </a:fld>
            <a:endParaRPr lang="en-US"/>
          </a:p>
        </p:txBody>
      </p:sp>
      <p:pic>
        <p:nvPicPr>
          <p:cNvPr id="6" name="Рисунок 5"/>
          <p:cNvPicPr>
            <a:picLocks noChangeAspect="1"/>
          </p:cNvPicPr>
          <p:nvPr/>
        </p:nvPicPr>
        <p:blipFill>
          <a:blip r:embed="rId2"/>
          <a:stretch>
            <a:fillRect/>
          </a:stretch>
        </p:blipFill>
        <p:spPr>
          <a:xfrm>
            <a:off x="6446838" y="6249865"/>
            <a:ext cx="2371725" cy="571500"/>
          </a:xfrm>
          <a:prstGeom prst="rect">
            <a:avLst/>
          </a:prstGeom>
        </p:spPr>
      </p:pic>
      <p:sp>
        <p:nvSpPr>
          <p:cNvPr id="7" name="TextBox 6"/>
          <p:cNvSpPr txBox="1"/>
          <p:nvPr/>
        </p:nvSpPr>
        <p:spPr>
          <a:xfrm>
            <a:off x="562708" y="6352834"/>
            <a:ext cx="3534507" cy="261610"/>
          </a:xfrm>
          <a:prstGeom prst="rect">
            <a:avLst/>
          </a:prstGeom>
          <a:noFill/>
        </p:spPr>
        <p:txBody>
          <a:bodyPr wrap="square" rtlCol="0">
            <a:spAutoFit/>
          </a:bodyPr>
          <a:lstStyle/>
          <a:p>
            <a:r>
              <a:rPr lang="hr-HR" sz="1100" b="0">
                <a:solidFill>
                  <a:schemeClr val="tx2"/>
                </a:solidFill>
              </a:rPr>
              <a:t>Izvor: SB, Pokazatelji svjetskog razvoja (engl. </a:t>
            </a:r>
            <a:r>
              <a:rPr lang="hr-HR" sz="1100" b="0" i="1">
                <a:solidFill>
                  <a:schemeClr val="tx2"/>
                </a:solidFill>
              </a:rPr>
              <a:t>World Development Indicators</a:t>
            </a:r>
            <a:r>
              <a:rPr lang="hr-HR" sz="1100" b="0">
                <a:solidFill>
                  <a:schemeClr val="tx2"/>
                </a:solidFill>
              </a:rPr>
              <a:t>)</a:t>
            </a:r>
          </a:p>
        </p:txBody>
      </p:sp>
      <p:sp>
        <p:nvSpPr>
          <p:cNvPr id="8" name="TextBox 7"/>
          <p:cNvSpPr txBox="1"/>
          <p:nvPr/>
        </p:nvSpPr>
        <p:spPr>
          <a:xfrm>
            <a:off x="769544" y="1330859"/>
            <a:ext cx="7342361" cy="584775"/>
          </a:xfrm>
          <a:prstGeom prst="rect">
            <a:avLst/>
          </a:prstGeom>
          <a:noFill/>
        </p:spPr>
        <p:txBody>
          <a:bodyPr wrap="square" rtlCol="0">
            <a:spAutoFit/>
          </a:bodyPr>
          <a:lstStyle/>
          <a:p>
            <a:pPr algn="ctr"/>
            <a:r>
              <a:rPr lang="hr-HR"/>
              <a:t>Odstupanje prosječnih neto investicija u nefinancijsku imovinu i ostalih rashoda za 2013. – 2016. u odnosu na 2012. (%)</a:t>
            </a:r>
          </a:p>
        </p:txBody>
      </p:sp>
      <p:pic>
        <p:nvPicPr>
          <p:cNvPr id="11" name="Рисунок 10"/>
          <p:cNvPicPr>
            <a:picLocks noChangeAspect="1"/>
          </p:cNvPicPr>
          <p:nvPr/>
        </p:nvPicPr>
        <p:blipFill>
          <a:blip r:embed="rId3"/>
          <a:stretch>
            <a:fillRect/>
          </a:stretch>
        </p:blipFill>
        <p:spPr>
          <a:xfrm>
            <a:off x="1231037" y="1915634"/>
            <a:ext cx="6713822" cy="4390989"/>
          </a:xfrm>
          <a:prstGeom prst="rect">
            <a:avLst/>
          </a:prstGeom>
        </p:spPr>
      </p:pic>
      <p:pic>
        <p:nvPicPr>
          <p:cNvPr id="5" name="Picture 4">
            <a:extLst>
              <a:ext uri="{FF2B5EF4-FFF2-40B4-BE49-F238E27FC236}">
                <a16:creationId xmlns:a16="http://schemas.microsoft.com/office/drawing/2014/main" id="{6BFAAE81-39DF-4EBF-B1F1-C9DDFBCEFD5D}"/>
              </a:ext>
            </a:extLst>
          </p:cNvPr>
          <p:cNvPicPr>
            <a:picLocks noChangeAspect="1"/>
          </p:cNvPicPr>
          <p:nvPr/>
        </p:nvPicPr>
        <p:blipFill>
          <a:blip r:embed="rId4"/>
          <a:stretch>
            <a:fillRect/>
          </a:stretch>
        </p:blipFill>
        <p:spPr>
          <a:xfrm>
            <a:off x="1205230" y="1866375"/>
            <a:ext cx="6797724" cy="4449899"/>
          </a:xfrm>
          <a:prstGeom prst="rect">
            <a:avLst/>
          </a:prstGeom>
        </p:spPr>
      </p:pic>
    </p:spTree>
    <p:extLst>
      <p:ext uri="{BB962C8B-B14F-4D97-AF65-F5344CB8AC3E}">
        <p14:creationId xmlns:p14="http://schemas.microsoft.com/office/powerpoint/2010/main" val="9153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5" y="-3234"/>
            <a:ext cx="8462029" cy="1405536"/>
          </a:xfrm>
        </p:spPr>
        <p:txBody>
          <a:bodyPr>
            <a:normAutofit/>
          </a:bodyPr>
          <a:lstStyle/>
          <a:p>
            <a:r>
              <a:rPr lang="hr-HR" b="1"/>
              <a:t>PROSJEČNA STRUKTURA KAPITALNIH RASHODA SREDIŠNJEG PRORAČUNA U KONSOLIDIRANOM PRORAČUNU OPĆE DRŽAVE (%) U RAZDOBLJU 2015. – 2017.</a:t>
            </a:r>
            <a:br>
              <a:rPr lang="hr-HR" b="1"/>
            </a:br>
            <a:endParaRPr lang="hr-HR" b="1"/>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16</a:t>
            </a:fld>
            <a:endParaRPr lang="en-US"/>
          </a:p>
        </p:txBody>
      </p:sp>
      <p:pic>
        <p:nvPicPr>
          <p:cNvPr id="6" name="Рисунок 5"/>
          <p:cNvPicPr>
            <a:picLocks noChangeAspect="1"/>
          </p:cNvPicPr>
          <p:nvPr/>
        </p:nvPicPr>
        <p:blipFill>
          <a:blip r:embed="rId3"/>
          <a:stretch>
            <a:fillRect/>
          </a:stretch>
        </p:blipFill>
        <p:spPr>
          <a:xfrm>
            <a:off x="6195541" y="6259553"/>
            <a:ext cx="2371725" cy="571500"/>
          </a:xfrm>
          <a:prstGeom prst="rect">
            <a:avLst/>
          </a:prstGeom>
        </p:spPr>
      </p:pic>
      <p:pic>
        <p:nvPicPr>
          <p:cNvPr id="7" name="Рисунок 6"/>
          <p:cNvPicPr>
            <a:picLocks noChangeAspect="1"/>
          </p:cNvPicPr>
          <p:nvPr/>
        </p:nvPicPr>
        <p:blipFill>
          <a:blip r:embed="rId4"/>
          <a:stretch>
            <a:fillRect/>
          </a:stretch>
        </p:blipFill>
        <p:spPr>
          <a:xfrm>
            <a:off x="356499" y="1551482"/>
            <a:ext cx="8431002" cy="5080279"/>
          </a:xfrm>
          <a:prstGeom prst="rect">
            <a:avLst/>
          </a:prstGeom>
        </p:spPr>
      </p:pic>
      <p:sp>
        <p:nvSpPr>
          <p:cNvPr id="5" name="TextBox 4">
            <a:extLst>
              <a:ext uri="{FF2B5EF4-FFF2-40B4-BE49-F238E27FC236}">
                <a16:creationId xmlns:a16="http://schemas.microsoft.com/office/drawing/2014/main" id="{019CAB49-4DD8-4191-85EC-90032681457E}"/>
              </a:ext>
            </a:extLst>
          </p:cNvPr>
          <p:cNvSpPr txBox="1"/>
          <p:nvPr/>
        </p:nvSpPr>
        <p:spPr>
          <a:xfrm>
            <a:off x="164123" y="1402302"/>
            <a:ext cx="8654841" cy="4896898"/>
          </a:xfrm>
          <a:prstGeom prst="rect">
            <a:avLst/>
          </a:prstGeom>
          <a:solidFill>
            <a:schemeClr val="bg1"/>
          </a:solidFill>
        </p:spPr>
        <p:txBody>
          <a:bodyPr wrap="square" rtlCol="0">
            <a:spAutoFit/>
          </a:bodyPr>
          <a:lstStyle/>
          <a:p>
            <a:endParaRPr lang="hr-HR" dirty="0"/>
          </a:p>
        </p:txBody>
      </p:sp>
      <p:pic>
        <p:nvPicPr>
          <p:cNvPr id="8" name="Picture 7">
            <a:extLst>
              <a:ext uri="{FF2B5EF4-FFF2-40B4-BE49-F238E27FC236}">
                <a16:creationId xmlns:a16="http://schemas.microsoft.com/office/drawing/2014/main" id="{F6CA254F-3E96-4144-A00D-BE59FE56CC83}"/>
              </a:ext>
            </a:extLst>
          </p:cNvPr>
          <p:cNvPicPr>
            <a:picLocks noChangeAspect="1"/>
          </p:cNvPicPr>
          <p:nvPr/>
        </p:nvPicPr>
        <p:blipFill>
          <a:blip r:embed="rId5"/>
          <a:stretch>
            <a:fillRect/>
          </a:stretch>
        </p:blipFill>
        <p:spPr>
          <a:xfrm>
            <a:off x="648535" y="1275274"/>
            <a:ext cx="7667034" cy="5023925"/>
          </a:xfrm>
          <a:prstGeom prst="rect">
            <a:avLst/>
          </a:prstGeom>
        </p:spPr>
      </p:pic>
      <p:sp>
        <p:nvSpPr>
          <p:cNvPr id="9" name="TextBox 8">
            <a:extLst>
              <a:ext uri="{FF2B5EF4-FFF2-40B4-BE49-F238E27FC236}">
                <a16:creationId xmlns:a16="http://schemas.microsoft.com/office/drawing/2014/main" id="{B94C9C4C-FBD8-4D4A-8690-16EEC889D3D0}"/>
              </a:ext>
            </a:extLst>
          </p:cNvPr>
          <p:cNvSpPr txBox="1"/>
          <p:nvPr/>
        </p:nvSpPr>
        <p:spPr>
          <a:xfrm>
            <a:off x="554892" y="6279103"/>
            <a:ext cx="3626339" cy="338554"/>
          </a:xfrm>
          <a:prstGeom prst="rect">
            <a:avLst/>
          </a:prstGeom>
          <a:solidFill>
            <a:schemeClr val="bg1"/>
          </a:solidFill>
        </p:spPr>
        <p:txBody>
          <a:bodyPr wrap="square" rtlCol="0">
            <a:spAutoFit/>
          </a:bodyPr>
          <a:lstStyle/>
          <a:p>
            <a:endParaRPr lang="hr-HR" dirty="0"/>
          </a:p>
        </p:txBody>
      </p:sp>
    </p:spTree>
    <p:extLst>
      <p:ext uri="{BB962C8B-B14F-4D97-AF65-F5344CB8AC3E}">
        <p14:creationId xmlns:p14="http://schemas.microsoft.com/office/powerpoint/2010/main" val="347267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130300" y="1794604"/>
            <a:ext cx="7227487" cy="4725482"/>
          </a:xfrm>
          <a:prstGeom prst="rect">
            <a:avLst/>
          </a:prstGeom>
        </p:spPr>
      </p:pic>
      <p:sp>
        <p:nvSpPr>
          <p:cNvPr id="2" name="Заголовок 1"/>
          <p:cNvSpPr>
            <a:spLocks noGrp="1"/>
          </p:cNvSpPr>
          <p:nvPr>
            <p:ph type="title"/>
          </p:nvPr>
        </p:nvSpPr>
        <p:spPr>
          <a:xfrm>
            <a:off x="341713" y="181884"/>
            <a:ext cx="8284146" cy="756707"/>
          </a:xfrm>
        </p:spPr>
        <p:txBody>
          <a:bodyPr>
            <a:normAutofit/>
          </a:bodyPr>
          <a:lstStyle/>
          <a:p>
            <a:pPr algn="ctr"/>
            <a:r>
              <a:rPr lang="hr-HR" b="1"/>
              <a:t>PRISTUPI PODJELI KAPITALNIH RASHODA MEĐU RAZINAMA PRORAČUNA RAZLIČITI SU.</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17</a:t>
            </a:fld>
            <a:endParaRPr lang="en-US"/>
          </a:p>
        </p:txBody>
      </p:sp>
      <p:sp>
        <p:nvSpPr>
          <p:cNvPr id="8" name="Текст 2"/>
          <p:cNvSpPr txBox="1">
            <a:spLocks/>
          </p:cNvSpPr>
          <p:nvPr/>
        </p:nvSpPr>
        <p:spPr bwMode="auto">
          <a:xfrm>
            <a:off x="341713" y="1308100"/>
            <a:ext cx="8477250" cy="6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lgn="ctr"/>
            <a:r>
              <a:rPr lang="hr-HR" b="1"/>
              <a:t>Prosječna struktura </a:t>
            </a:r>
            <a:r>
              <a:rPr lang="hr-HR"/>
              <a:t>kapitalnih rashoda proračuna podnacionalnih razina vlasti </a:t>
            </a:r>
            <a:r>
              <a:rPr lang="hr-HR" b="1"/>
              <a:t>u konsolidiranom proračunu opće države (%) u razdoblju 2015. – 2017.</a:t>
            </a:r>
          </a:p>
        </p:txBody>
      </p:sp>
      <p:pic>
        <p:nvPicPr>
          <p:cNvPr id="9" name="Picture 8">
            <a:extLst>
              <a:ext uri="{FF2B5EF4-FFF2-40B4-BE49-F238E27FC236}">
                <a16:creationId xmlns:a16="http://schemas.microsoft.com/office/drawing/2014/main" id="{1697D504-3DA1-481D-A544-A0B9B50053B4}"/>
              </a:ext>
            </a:extLst>
          </p:cNvPr>
          <p:cNvPicPr>
            <a:picLocks noChangeAspect="1"/>
          </p:cNvPicPr>
          <p:nvPr/>
        </p:nvPicPr>
        <p:blipFill>
          <a:blip r:embed="rId3"/>
          <a:stretch>
            <a:fillRect/>
          </a:stretch>
        </p:blipFill>
        <p:spPr>
          <a:xfrm>
            <a:off x="1098166" y="1794604"/>
            <a:ext cx="7291754" cy="4725482"/>
          </a:xfrm>
          <a:prstGeom prst="rect">
            <a:avLst/>
          </a:prstGeom>
        </p:spPr>
      </p:pic>
      <p:pic>
        <p:nvPicPr>
          <p:cNvPr id="6" name="Рисунок 5"/>
          <p:cNvPicPr>
            <a:picLocks noChangeAspect="1"/>
          </p:cNvPicPr>
          <p:nvPr/>
        </p:nvPicPr>
        <p:blipFill>
          <a:blip r:embed="rId4"/>
          <a:stretch>
            <a:fillRect/>
          </a:stretch>
        </p:blipFill>
        <p:spPr>
          <a:xfrm>
            <a:off x="6384314" y="6209441"/>
            <a:ext cx="2371725" cy="571500"/>
          </a:xfrm>
          <a:prstGeom prst="rect">
            <a:avLst/>
          </a:prstGeom>
        </p:spPr>
      </p:pic>
    </p:spTree>
    <p:extLst>
      <p:ext uri="{BB962C8B-B14F-4D97-AF65-F5344CB8AC3E}">
        <p14:creationId xmlns:p14="http://schemas.microsoft.com/office/powerpoint/2010/main" val="19436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250781"/>
            <a:ext cx="8851392" cy="756707"/>
          </a:xfrm>
        </p:spPr>
        <p:txBody>
          <a:bodyPr>
            <a:normAutofit fontScale="90000"/>
          </a:bodyPr>
          <a:lstStyle/>
          <a:p>
            <a:r>
              <a:rPr lang="hr-HR" b="1"/>
              <a:t>STRATEGIJA ODRŽIVOG INVESTIRANJA KLJUČNA JE ZA UČINKOVITE JAVNE INVESTICIJE S OBZIROM NA OGRANIČENA SREDSTVA.</a:t>
            </a:r>
          </a:p>
        </p:txBody>
      </p:sp>
      <p:sp>
        <p:nvSpPr>
          <p:cNvPr id="3" name="Текст 2"/>
          <p:cNvSpPr>
            <a:spLocks noGrp="1"/>
          </p:cNvSpPr>
          <p:nvPr>
            <p:ph type="body" sz="quarter" idx="13"/>
          </p:nvPr>
        </p:nvSpPr>
        <p:spPr>
          <a:xfrm>
            <a:off x="173736" y="1280161"/>
            <a:ext cx="8652764" cy="336488"/>
          </a:xfrm>
        </p:spPr>
        <p:txBody>
          <a:bodyPr>
            <a:normAutofit/>
          </a:bodyPr>
          <a:lstStyle/>
          <a:p>
            <a:pPr marL="0" indent="0" algn="ctr"/>
            <a:endParaRPr lang="ru-RU" dirty="0">
              <a:solidFill>
                <a:schemeClr val="bg1"/>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18</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120041248"/>
              </p:ext>
            </p:extLst>
          </p:nvPr>
        </p:nvGraphicFramePr>
        <p:xfrm>
          <a:off x="173737" y="1399377"/>
          <a:ext cx="8792621" cy="4959097"/>
        </p:xfrm>
        <a:graphic>
          <a:graphicData uri="http://schemas.openxmlformats.org/drawingml/2006/table">
            <a:tbl>
              <a:tblPr/>
              <a:tblGrid>
                <a:gridCol w="853003">
                  <a:extLst>
                    <a:ext uri="{9D8B030D-6E8A-4147-A177-3AD203B41FA5}">
                      <a16:colId xmlns:a16="http://schemas.microsoft.com/office/drawing/2014/main" val="3662939772"/>
                    </a:ext>
                  </a:extLst>
                </a:gridCol>
                <a:gridCol w="610047">
                  <a:extLst>
                    <a:ext uri="{9D8B030D-6E8A-4147-A177-3AD203B41FA5}">
                      <a16:colId xmlns:a16="http://schemas.microsoft.com/office/drawing/2014/main" val="893492700"/>
                    </a:ext>
                  </a:extLst>
                </a:gridCol>
                <a:gridCol w="3028998">
                  <a:extLst>
                    <a:ext uri="{9D8B030D-6E8A-4147-A177-3AD203B41FA5}">
                      <a16:colId xmlns:a16="http://schemas.microsoft.com/office/drawing/2014/main" val="4137420909"/>
                    </a:ext>
                  </a:extLst>
                </a:gridCol>
                <a:gridCol w="648677">
                  <a:extLst>
                    <a:ext uri="{9D8B030D-6E8A-4147-A177-3AD203B41FA5}">
                      <a16:colId xmlns:a16="http://schemas.microsoft.com/office/drawing/2014/main" val="1099987648"/>
                    </a:ext>
                  </a:extLst>
                </a:gridCol>
                <a:gridCol w="3651896">
                  <a:extLst>
                    <a:ext uri="{9D8B030D-6E8A-4147-A177-3AD203B41FA5}">
                      <a16:colId xmlns:a16="http://schemas.microsoft.com/office/drawing/2014/main" val="2457298398"/>
                    </a:ext>
                  </a:extLst>
                </a:gridCol>
              </a:tblGrid>
              <a:tr h="329781">
                <a:tc rowSpan="2">
                  <a:txBody>
                    <a:bodyPr/>
                    <a:lstStyle/>
                    <a:p>
                      <a:pPr algn="ctr" fontAlgn="ctr"/>
                      <a:r>
                        <a:rPr lang="hr-HR" sz="1100" b="1" i="0" u="none" strike="noStrike">
                          <a:solidFill>
                            <a:srgbClr val="FFFFFF"/>
                          </a:solidFill>
                          <a:latin typeface="Calibri" panose="020F0502020204030204" pitchFamily="34" charset="0"/>
                        </a:rPr>
                        <a:t>Zemlja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hr-HR" sz="1100" b="1" i="0" u="none" strike="noStrike">
                          <a:solidFill>
                            <a:srgbClr val="FFFFFF"/>
                          </a:solidFill>
                          <a:latin typeface="Calibri" panose="020F0502020204030204" pitchFamily="34" charset="0"/>
                        </a:rPr>
                        <a:t>Postoji li jasno i službeno stajalište o prioritetima javnih investicija na nacionalnoj i regionalnoj razini?</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tc gridSpan="2">
                  <a:txBody>
                    <a:bodyPr/>
                    <a:lstStyle/>
                    <a:p>
                      <a:pPr algn="ctr" fontAlgn="ctr"/>
                      <a:r>
                        <a:rPr lang="hr-HR" sz="1100" b="1" i="0" u="none" strike="noStrike">
                          <a:solidFill>
                            <a:srgbClr val="FFFFFF"/>
                          </a:solidFill>
                          <a:latin typeface="Calibri" panose="020F0502020204030204" pitchFamily="34" charset="0"/>
                        </a:rPr>
                        <a:t>Postoji li jasan obvezan zahtjev da podnacionalni (regionalni) investicijski planovi odražavaju nacionalne ciljeve razvoja?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extLst>
                  <a:ext uri="{0D108BD9-81ED-4DB2-BD59-A6C34878D82A}">
                    <a16:rowId xmlns:a16="http://schemas.microsoft.com/office/drawing/2014/main" val="1302500489"/>
                  </a:ext>
                </a:extLst>
              </a:tr>
              <a:tr h="167030">
                <a:tc vMerge="1">
                  <a:txBody>
                    <a:bodyPr/>
                    <a:lstStyle/>
                    <a:p>
                      <a:endParaRPr lang="ru-RU"/>
                    </a:p>
                  </a:txBody>
                  <a:tcPr/>
                </a:tc>
                <a:tc>
                  <a:txBody>
                    <a:bodyPr/>
                    <a:lstStyle/>
                    <a:p>
                      <a:pPr algn="ctr" fontAlgn="ctr"/>
                      <a:r>
                        <a:rPr lang="hr-HR" sz="1100" b="1" i="0" u="none" strike="noStrike">
                          <a:solidFill>
                            <a:srgbClr val="FFFFFF"/>
                          </a:solidFill>
                          <a:latin typeface="Calibri" panose="020F0502020204030204" pitchFamily="34" charset="0"/>
                        </a:rPr>
                        <a:t>Da/Ne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100" b="1" i="0" u="none" strike="noStrike">
                          <a:solidFill>
                            <a:srgbClr val="FFFFFF"/>
                          </a:solidFill>
                          <a:latin typeface="Calibri" panose="020F0502020204030204" pitchFamily="34" charset="0"/>
                        </a:rPr>
                        <a:t>Da. Objasnite: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100" b="1" i="0" u="none" strike="noStrike">
                          <a:solidFill>
                            <a:srgbClr val="FFFFFF"/>
                          </a:solidFill>
                          <a:latin typeface="Calibri" panose="020F0502020204030204" pitchFamily="34" charset="0"/>
                        </a:rPr>
                        <a:t>Da/Ne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100" b="1" i="0" u="none" strike="noStrike">
                          <a:solidFill>
                            <a:srgbClr val="FFFFFF"/>
                          </a:solidFill>
                          <a:latin typeface="Calibri" panose="020F0502020204030204" pitchFamily="34" charset="0"/>
                        </a:rPr>
                        <a:t>Da. Objasnite: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119588722"/>
                  </a:ext>
                </a:extLst>
              </a:tr>
              <a:tr h="167030">
                <a:tc>
                  <a:txBody>
                    <a:bodyPr/>
                    <a:lstStyle/>
                    <a:p>
                      <a:pPr algn="l" fontAlgn="ctr"/>
                      <a:r>
                        <a:rPr lang="hr-HR" sz="1100" b="1" i="0" u="none" strike="noStrike">
                          <a:solidFill>
                            <a:srgbClr val="FFFFFF"/>
                          </a:solidFill>
                          <a:latin typeface="Calibri" panose="020F0502020204030204" pitchFamily="34" charset="0"/>
                        </a:rPr>
                        <a:t>Armenija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990066"/>
                  </a:ext>
                </a:extLst>
              </a:tr>
              <a:tr h="538759">
                <a:tc>
                  <a:txBody>
                    <a:bodyPr/>
                    <a:lstStyle/>
                    <a:p>
                      <a:pPr algn="l" fontAlgn="ctr"/>
                      <a:r>
                        <a:rPr lang="hr-HR" sz="1100" b="1" i="0" u="none" strike="noStrike" dirty="0" err="1">
                          <a:solidFill>
                            <a:srgbClr val="FFFFFF"/>
                          </a:solidFill>
                          <a:latin typeface="Calibri" panose="020F0502020204030204" pitchFamily="34" charset="0"/>
                        </a:rPr>
                        <a:t>Bjelarus</a:t>
                      </a:r>
                      <a:endParaRPr lang="hr-HR" sz="1100" b="1" i="0" u="none" strike="noStrike" dirty="0">
                        <a:solidFill>
                          <a:srgbClr val="FFFFFF"/>
                        </a:solidFill>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dirty="0">
                          <a:solidFill>
                            <a:srgbClr val="000000"/>
                          </a:solidFill>
                          <a:latin typeface="Times New Roman" panose="02020603050405020304" pitchFamily="18" charset="0"/>
                        </a:rPr>
                        <a:t>Pružanje kvalitetnog i povoljnog stambenog prostora tijekom provedbe državnog programa izgradnje stambenih prostora u razdoblju 2016. – 2020.</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745034"/>
                  </a:ext>
                </a:extLst>
              </a:tr>
              <a:tr h="167030">
                <a:tc>
                  <a:txBody>
                    <a:bodyPr/>
                    <a:lstStyle/>
                    <a:p>
                      <a:pPr algn="l" fontAlgn="ctr"/>
                      <a:r>
                        <a:rPr lang="hr-HR" sz="1100" b="1" i="0" u="none" strike="noStrike">
                          <a:solidFill>
                            <a:srgbClr val="FFFFFF"/>
                          </a:solidFill>
                          <a:latin typeface="Calibri" panose="020F0502020204030204" pitchFamily="34" charset="0"/>
                        </a:rPr>
                        <a:t>BiH</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41724"/>
                  </a:ext>
                </a:extLst>
              </a:tr>
              <a:tr h="329781">
                <a:tc>
                  <a:txBody>
                    <a:bodyPr/>
                    <a:lstStyle/>
                    <a:p>
                      <a:pPr algn="l" fontAlgn="ctr"/>
                      <a:r>
                        <a:rPr lang="hr-HR" sz="1100" b="1" i="0" u="none" strike="noStrike">
                          <a:solidFill>
                            <a:srgbClr val="FFFFFF"/>
                          </a:solidFill>
                          <a:latin typeface="Calibri" panose="020F0502020204030204" pitchFamily="34" charset="0"/>
                        </a:rPr>
                        <a:t>Bugarska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000000"/>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hr-HR" sz="1100" b="0" i="0" u="none" strike="noStrike">
                          <a:solidFill>
                            <a:srgbClr val="000000"/>
                          </a:solidFill>
                          <a:latin typeface="Times New Roman" panose="02020603050405020304" pitchFamily="18" charset="0"/>
                        </a:rPr>
                        <a:t>Srednjoročna proračunska projekcija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Regionalni planovi razvoja sadržavaju ciljeve koji odražavaju podnacionalne investicijske planove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593002"/>
                  </a:ext>
                </a:extLst>
              </a:tr>
              <a:tr h="655284">
                <a:tc>
                  <a:txBody>
                    <a:bodyPr/>
                    <a:lstStyle/>
                    <a:p>
                      <a:pPr algn="l" fontAlgn="ctr"/>
                      <a:r>
                        <a:rPr lang="hr-HR" sz="1100" b="1" i="0" u="none" strike="noStrike">
                          <a:solidFill>
                            <a:srgbClr val="FFFFFF"/>
                          </a:solidFill>
                          <a:latin typeface="Calibri" panose="020F0502020204030204" pitchFamily="34" charset="0"/>
                        </a:rPr>
                        <a:t>Hrvatska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Dokumenti plana politike regionalnog razvoja uključuju Strategiju regionalnog razvoja Republike Hrvatske, županijske razvojne strategije, tj. Razvojnu strategiju Grada Zagreba te strategije razvoja urbanog područja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905682"/>
                  </a:ext>
                </a:extLst>
              </a:tr>
              <a:tr h="329781">
                <a:tc>
                  <a:txBody>
                    <a:bodyPr/>
                    <a:lstStyle/>
                    <a:p>
                      <a:pPr algn="l" fontAlgn="ctr"/>
                      <a:r>
                        <a:rPr lang="hr-HR" sz="1100" b="1" i="0" u="none" strike="noStrike">
                          <a:solidFill>
                            <a:srgbClr val="FFFFFF"/>
                          </a:solidFill>
                          <a:latin typeface="Calibri" panose="020F0502020204030204" pitchFamily="34" charset="0"/>
                        </a:rPr>
                        <a:t>Gruzija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Vladina strategija jasno utvrđuje infrastrukturu kao ključni prioritet Vlade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Prioriteti Vladinog programa koriste se kao polazište za sve strategije i planove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666135"/>
                  </a:ext>
                </a:extLst>
              </a:tr>
              <a:tr h="492532">
                <a:tc>
                  <a:txBody>
                    <a:bodyPr/>
                    <a:lstStyle/>
                    <a:p>
                      <a:pPr algn="l" fontAlgn="ctr"/>
                      <a:r>
                        <a:rPr lang="hr-HR" sz="1100" b="1" i="0" u="none" strike="noStrike">
                          <a:solidFill>
                            <a:srgbClr val="FFFFFF"/>
                          </a:solidFill>
                          <a:latin typeface="Calibri" panose="020F0502020204030204" pitchFamily="34" charset="0"/>
                        </a:rPr>
                        <a:t>Kazahstan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Vladini programi, nacionalni sektorski programi. Podnacionalni programi teritorijalnog razvoja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Ciljevi Razvojne strategije Kazahstana usklađeni su s ciljevima Vladinih programa. Ciljevi programa moraju se prenositi na niže razine</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442215"/>
                  </a:ext>
                </a:extLst>
              </a:tr>
              <a:tr h="167030">
                <a:tc>
                  <a:txBody>
                    <a:bodyPr/>
                    <a:lstStyle/>
                    <a:p>
                      <a:pPr algn="l" fontAlgn="ctr"/>
                      <a:r>
                        <a:rPr lang="hr-HR" sz="1100" b="1" i="0" u="none" strike="noStrike">
                          <a:solidFill>
                            <a:srgbClr val="FFFFFF"/>
                          </a:solidFill>
                          <a:latin typeface="Calibri" panose="020F0502020204030204" pitchFamily="34" charset="0"/>
                        </a:rPr>
                        <a:t>Kosovo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Da, Vladin prioritet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Da, Vladin prioritet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254530"/>
                  </a:ext>
                </a:extLst>
              </a:tr>
              <a:tr h="167030">
                <a:tc>
                  <a:txBody>
                    <a:bodyPr/>
                    <a:lstStyle/>
                    <a:p>
                      <a:pPr algn="l" fontAlgn="ctr"/>
                      <a:r>
                        <a:rPr lang="hr-HR" sz="1100" b="1" i="0" u="none" strike="noStrike">
                          <a:solidFill>
                            <a:srgbClr val="FFFFFF"/>
                          </a:solidFill>
                          <a:latin typeface="Calibri" panose="020F0502020204030204" pitchFamily="34" charset="0"/>
                        </a:rPr>
                        <a:t>Makedonija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41872"/>
                  </a:ext>
                </a:extLst>
              </a:tr>
              <a:tr h="167030">
                <a:tc>
                  <a:txBody>
                    <a:bodyPr/>
                    <a:lstStyle/>
                    <a:p>
                      <a:pPr algn="l" fontAlgn="ctr"/>
                      <a:r>
                        <a:rPr lang="hr-HR" sz="1100" b="1" i="0" u="none" strike="noStrike">
                          <a:solidFill>
                            <a:srgbClr val="FFFFFF"/>
                          </a:solidFill>
                          <a:latin typeface="Calibri" panose="020F0502020204030204" pitchFamily="34" charset="0"/>
                        </a:rPr>
                        <a:t>Moldova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233621"/>
                  </a:ext>
                </a:extLst>
              </a:tr>
              <a:tr h="329781">
                <a:tc>
                  <a:txBody>
                    <a:bodyPr/>
                    <a:lstStyle/>
                    <a:p>
                      <a:pPr algn="l" fontAlgn="ctr"/>
                      <a:r>
                        <a:rPr lang="hr-HR" sz="1100" b="1" i="0" u="none" strike="noStrike">
                          <a:solidFill>
                            <a:srgbClr val="FFFFFF"/>
                          </a:solidFill>
                          <a:latin typeface="Calibri" panose="020F0502020204030204" pitchFamily="34" charset="0"/>
                        </a:rPr>
                        <a:t>Crna Gora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Utvrđen je popis prioriteta u pogledu projekata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Projekti se mogu natjecati ako su u skladu s Planom razvoja koji je donijela Vlada i/ili Skupština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516857"/>
                  </a:ext>
                </a:extLst>
              </a:tr>
              <a:tr h="492532">
                <a:tc>
                  <a:txBody>
                    <a:bodyPr/>
                    <a:lstStyle/>
                    <a:p>
                      <a:pPr algn="l" fontAlgn="ctr"/>
                      <a:r>
                        <a:rPr lang="hr-HR" sz="1100" b="1" i="0" u="none" strike="noStrike">
                          <a:solidFill>
                            <a:srgbClr val="FFFFFF"/>
                          </a:solidFill>
                          <a:latin typeface="Calibri" panose="020F0502020204030204" pitchFamily="34" charset="0"/>
                        </a:rPr>
                        <a:t>Rusija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Akcijski plan za ubrzanje stope rasta investicija u dugotrajnu imovinu i povećanje njihova udjela u BDP-u na 25 %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817798"/>
                  </a:ext>
                </a:extLst>
              </a:tr>
              <a:tr h="329781">
                <a:tc>
                  <a:txBody>
                    <a:bodyPr/>
                    <a:lstStyle/>
                    <a:p>
                      <a:pPr algn="l" fontAlgn="ctr"/>
                      <a:r>
                        <a:rPr lang="hr-HR" sz="1100" b="1" i="0" u="none" strike="noStrike">
                          <a:solidFill>
                            <a:srgbClr val="FFFFFF"/>
                          </a:solidFill>
                          <a:latin typeface="Calibri" panose="020F0502020204030204" pitchFamily="34" charset="0"/>
                        </a:rPr>
                        <a:t>Srbija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100" b="1" i="0" u="none" strike="noStrike">
                          <a:solidFill>
                            <a:srgbClr val="FF0000"/>
                          </a:solidFill>
                          <a:latin typeface="Calibri" panose="020F0502020204030204" pitchFamily="34" charset="0"/>
                        </a:rPr>
                        <a:t>Ne</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a:solidFill>
                            <a:srgbClr val="000000"/>
                          </a:solidFill>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100" b="1" i="0" u="none" strike="noStrike">
                          <a:solidFill>
                            <a:srgbClr val="222B35"/>
                          </a:solidFill>
                          <a:latin typeface="Calibri" panose="020F0502020204030204" pitchFamily="34" charset="0"/>
                        </a:rPr>
                        <a:t>Da</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0" i="0" u="none" strike="noStrike" dirty="0">
                          <a:solidFill>
                            <a:srgbClr val="000000"/>
                          </a:solidFill>
                          <a:latin typeface="Times New Roman" panose="02020603050405020304" pitchFamily="18" charset="0"/>
                        </a:rPr>
                        <a:t>Strateška relevantnost jedan je od osnovnih kriterija za odabir kapitalnih projekata.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450631"/>
                  </a:ext>
                </a:extLst>
              </a:tr>
            </a:tbl>
          </a:graphicData>
        </a:graphic>
      </p:graphicFrame>
      <p:pic>
        <p:nvPicPr>
          <p:cNvPr id="6" name="Рисунок 5"/>
          <p:cNvPicPr>
            <a:picLocks noChangeAspect="1"/>
          </p:cNvPicPr>
          <p:nvPr/>
        </p:nvPicPr>
        <p:blipFill>
          <a:blip r:embed="rId3"/>
          <a:stretch>
            <a:fillRect/>
          </a:stretch>
        </p:blipFill>
        <p:spPr>
          <a:xfrm>
            <a:off x="6532807" y="6286500"/>
            <a:ext cx="2371725" cy="571500"/>
          </a:xfrm>
          <a:prstGeom prst="rect">
            <a:avLst/>
          </a:prstGeom>
        </p:spPr>
      </p:pic>
    </p:spTree>
    <p:extLst>
      <p:ext uri="{BB962C8B-B14F-4D97-AF65-F5344CB8AC3E}">
        <p14:creationId xmlns:p14="http://schemas.microsoft.com/office/powerpoint/2010/main" val="115678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hr-HR" sz="2400" b="1"/>
              <a:t>KONTEKST</a:t>
            </a:r>
          </a:p>
        </p:txBody>
      </p:sp>
      <p:sp>
        <p:nvSpPr>
          <p:cNvPr id="6" name="Text Placeholder 5"/>
          <p:cNvSpPr>
            <a:spLocks noGrp="1"/>
          </p:cNvSpPr>
          <p:nvPr>
            <p:ph type="body" sz="quarter" idx="13"/>
          </p:nvPr>
        </p:nvSpPr>
        <p:spPr>
          <a:xfrm>
            <a:off x="349250" y="1598613"/>
            <a:ext cx="8477250" cy="4998130"/>
          </a:xfrm>
        </p:spPr>
        <p:txBody>
          <a:bodyPr>
            <a:normAutofit/>
          </a:bodyPr>
          <a:lstStyle/>
          <a:p>
            <a:pPr>
              <a:buAutoNum type="arabicPeriod"/>
            </a:pPr>
            <a:r>
              <a:rPr lang="hr-HR" sz="2800" b="1"/>
              <a:t>Uvod:  </a:t>
            </a:r>
            <a:r>
              <a:rPr lang="hr-HR" sz="2800" b="1">
                <a:solidFill>
                  <a:srgbClr val="C00000"/>
                </a:solidFill>
              </a:rPr>
              <a:t>zašto</a:t>
            </a:r>
            <a:r>
              <a:rPr lang="hr-HR" sz="2800"/>
              <a:t> je upravljanje javnim investicijama potrebno?</a:t>
            </a:r>
          </a:p>
          <a:p>
            <a:pPr>
              <a:buAutoNum type="arabicPeriod"/>
            </a:pPr>
            <a:r>
              <a:rPr lang="hr-HR" sz="2800" b="1"/>
              <a:t>Investicije u zemljama PEMPAL-a:</a:t>
            </a:r>
            <a:r>
              <a:rPr lang="hr-HR" sz="2800"/>
              <a:t> </a:t>
            </a:r>
            <a:r>
              <a:rPr lang="hr-HR" sz="2800" b="1">
                <a:solidFill>
                  <a:srgbClr val="C00000"/>
                </a:solidFill>
              </a:rPr>
              <a:t>koji</a:t>
            </a:r>
            <a:r>
              <a:rPr lang="hr-HR" sz="2800">
                <a:solidFill>
                  <a:srgbClr val="C00000"/>
                </a:solidFill>
              </a:rPr>
              <a:t> </a:t>
            </a:r>
            <a:r>
              <a:rPr lang="hr-HR" sz="2800"/>
              <a:t>su ključni trendovi i izazovi? </a:t>
            </a:r>
          </a:p>
          <a:p>
            <a:pPr>
              <a:buAutoNum type="arabicPeriod"/>
            </a:pPr>
            <a:r>
              <a:rPr lang="hr-HR" sz="2800" b="1"/>
              <a:t>Učinkovitost i efikasnost upravljanja javnim investicijama: </a:t>
            </a:r>
            <a:r>
              <a:rPr lang="hr-HR" sz="2800" b="1">
                <a:solidFill>
                  <a:srgbClr val="C00000"/>
                </a:solidFill>
              </a:rPr>
              <a:t>kako</a:t>
            </a:r>
            <a:r>
              <a:rPr lang="hr-HR" sz="2800"/>
              <a:t> se može postići efikasan sustav javnih investicija? </a:t>
            </a:r>
          </a:p>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a:t>
            </a:fld>
            <a:endParaRPr lang="en-US"/>
          </a:p>
        </p:txBody>
      </p:sp>
      <p:pic>
        <p:nvPicPr>
          <p:cNvPr id="8" name="Рисунок 7"/>
          <p:cNvPicPr>
            <a:picLocks noChangeAspect="1"/>
          </p:cNvPicPr>
          <p:nvPr/>
        </p:nvPicPr>
        <p:blipFill>
          <a:blip r:embed="rId3"/>
          <a:stretch>
            <a:fillRect/>
          </a:stretch>
        </p:blipFill>
        <p:spPr>
          <a:xfrm>
            <a:off x="6384314" y="6211766"/>
            <a:ext cx="2371725" cy="571500"/>
          </a:xfrm>
          <a:prstGeom prst="rect">
            <a:avLst/>
          </a:prstGeom>
        </p:spPr>
      </p:pic>
    </p:spTree>
    <p:extLst>
      <p:ext uri="{BB962C8B-B14F-4D97-AF65-F5344CB8AC3E}">
        <p14:creationId xmlns:p14="http://schemas.microsoft.com/office/powerpoint/2010/main" val="248578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6384314" y="6209441"/>
            <a:ext cx="2371725" cy="571500"/>
          </a:xfrm>
          <a:prstGeom prst="rect">
            <a:avLst/>
          </a:prstGeom>
        </p:spPr>
      </p:pic>
      <p:sp>
        <p:nvSpPr>
          <p:cNvPr id="2" name="Заголовок 1"/>
          <p:cNvSpPr>
            <a:spLocks noGrp="1"/>
          </p:cNvSpPr>
          <p:nvPr>
            <p:ph type="title"/>
          </p:nvPr>
        </p:nvSpPr>
        <p:spPr>
          <a:xfrm>
            <a:off x="340985" y="265858"/>
            <a:ext cx="8462029" cy="756707"/>
          </a:xfrm>
        </p:spPr>
        <p:txBody>
          <a:bodyPr/>
          <a:lstStyle/>
          <a:p>
            <a:r>
              <a:rPr lang="hr-HR" b="1"/>
              <a:t>ZA UREĐENJE MEĐUPRORAČUNSKIH TRANSFERA KAPITALA POTREBNA SU JASNA PRAVILA</a:t>
            </a:r>
          </a:p>
        </p:txBody>
      </p:sp>
      <p:sp>
        <p:nvSpPr>
          <p:cNvPr id="3" name="Текст 2"/>
          <p:cNvSpPr>
            <a:spLocks noGrp="1"/>
          </p:cNvSpPr>
          <p:nvPr>
            <p:ph type="body" sz="quarter" idx="13"/>
          </p:nvPr>
        </p:nvSpPr>
        <p:spPr>
          <a:xfrm>
            <a:off x="2312749" y="1309161"/>
            <a:ext cx="6634042" cy="481540"/>
          </a:xfrm>
        </p:spPr>
        <p:txBody>
          <a:bodyPr>
            <a:normAutofit fontScale="85000" lnSpcReduction="10000"/>
          </a:bodyPr>
          <a:lstStyle/>
          <a:p>
            <a:pPr marL="0" indent="0" algn="ctr"/>
            <a:r>
              <a:rPr lang="hr-HR" b="1"/>
              <a:t>Udio međuproračunskih transfera kapitala u ukupnim kapitalnim rashodima proračuna podnacionalnih razina vlasti u razdoblju 2015. – 2017.</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19</a:t>
            </a:fld>
            <a:endParaRPr lang="en-US"/>
          </a:p>
        </p:txBody>
      </p:sp>
      <p:pic>
        <p:nvPicPr>
          <p:cNvPr id="5" name="Рисунок 4"/>
          <p:cNvPicPr>
            <a:picLocks noChangeAspect="1"/>
          </p:cNvPicPr>
          <p:nvPr/>
        </p:nvPicPr>
        <p:blipFill>
          <a:blip r:embed="rId3"/>
          <a:stretch>
            <a:fillRect/>
          </a:stretch>
        </p:blipFill>
        <p:spPr>
          <a:xfrm>
            <a:off x="2312750" y="1876313"/>
            <a:ext cx="6634041" cy="4337475"/>
          </a:xfrm>
          <a:prstGeom prst="rect">
            <a:avLst/>
          </a:prstGeom>
        </p:spPr>
      </p:pic>
      <p:sp>
        <p:nvSpPr>
          <p:cNvPr id="10" name="TextBox 9"/>
          <p:cNvSpPr txBox="1"/>
          <p:nvPr/>
        </p:nvSpPr>
        <p:spPr>
          <a:xfrm>
            <a:off x="138513" y="1334103"/>
            <a:ext cx="2094260" cy="1384995"/>
          </a:xfrm>
          <a:prstGeom prst="rect">
            <a:avLst/>
          </a:prstGeom>
          <a:solidFill>
            <a:schemeClr val="tx1">
              <a:lumMod val="50000"/>
              <a:lumOff val="50000"/>
            </a:schemeClr>
          </a:solidFill>
        </p:spPr>
        <p:txBody>
          <a:bodyPr wrap="square" lIns="36000" rIns="0" rtlCol="0">
            <a:spAutoFit/>
          </a:bodyPr>
          <a:lstStyle/>
          <a:p>
            <a:r>
              <a:rPr lang="hr-HR" sz="1400" dirty="0">
                <a:solidFill>
                  <a:schemeClr val="bg1"/>
                </a:solidFill>
              </a:rPr>
              <a:t>Postoji li pristup koji se temelji na formuli ili jasni i zakonski utvrđeni kriteriji za izračun međuproračunskih transfera kapitala?</a:t>
            </a:r>
          </a:p>
        </p:txBody>
      </p:sp>
      <p:graphicFrame>
        <p:nvGraphicFramePr>
          <p:cNvPr id="11" name="Таблица 10"/>
          <p:cNvGraphicFramePr>
            <a:graphicFrameLocks noGrp="1"/>
          </p:cNvGraphicFramePr>
          <p:nvPr>
            <p:extLst>
              <p:ext uri="{D42A27DB-BD31-4B8C-83A1-F6EECF244321}">
                <p14:modId xmlns:p14="http://schemas.microsoft.com/office/powerpoint/2010/main" val="2878733266"/>
              </p:ext>
            </p:extLst>
          </p:nvPr>
        </p:nvGraphicFramePr>
        <p:xfrm>
          <a:off x="138513" y="2731798"/>
          <a:ext cx="2094260" cy="3072108"/>
        </p:xfrm>
        <a:graphic>
          <a:graphicData uri="http://schemas.openxmlformats.org/drawingml/2006/table">
            <a:tbl>
              <a:tblPr/>
              <a:tblGrid>
                <a:gridCol w="1365822">
                  <a:extLst>
                    <a:ext uri="{9D8B030D-6E8A-4147-A177-3AD203B41FA5}">
                      <a16:colId xmlns:a16="http://schemas.microsoft.com/office/drawing/2014/main" val="3064253845"/>
                    </a:ext>
                  </a:extLst>
                </a:gridCol>
                <a:gridCol w="728438">
                  <a:extLst>
                    <a:ext uri="{9D8B030D-6E8A-4147-A177-3AD203B41FA5}">
                      <a16:colId xmlns:a16="http://schemas.microsoft.com/office/drawing/2014/main" val="1285457171"/>
                    </a:ext>
                  </a:extLst>
                </a:gridCol>
              </a:tblGrid>
              <a:tr h="256009">
                <a:tc>
                  <a:txBody>
                    <a:bodyPr/>
                    <a:lstStyle/>
                    <a:p>
                      <a:pPr algn="l" fontAlgn="ctr"/>
                      <a:r>
                        <a:rPr lang="hr-HR" sz="1400" b="1" i="0" u="none" strike="noStrike">
                          <a:solidFill>
                            <a:srgbClr val="FFFFFF"/>
                          </a:solidFill>
                          <a:latin typeface="Calibri" panose="020F0502020204030204" pitchFamily="34" charset="0"/>
                        </a:rPr>
                        <a:t>Armenija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74082"/>
                  </a:ext>
                </a:extLst>
              </a:tr>
              <a:tr h="256009">
                <a:tc>
                  <a:txBody>
                    <a:bodyPr/>
                    <a:lstStyle/>
                    <a:p>
                      <a:pPr algn="l" fontAlgn="ctr"/>
                      <a:r>
                        <a:rPr lang="hr-HR" sz="1400" b="1" i="0" u="none" strike="noStrike">
                          <a:solidFill>
                            <a:srgbClr val="FFFFFF"/>
                          </a:solidFill>
                          <a:latin typeface="Calibri" panose="020F0502020204030204" pitchFamily="34" charset="0"/>
                        </a:rPr>
                        <a:t>Bjelarus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065526"/>
                  </a:ext>
                </a:extLst>
              </a:tr>
              <a:tr h="256009">
                <a:tc>
                  <a:txBody>
                    <a:bodyPr/>
                    <a:lstStyle/>
                    <a:p>
                      <a:pPr algn="l" fontAlgn="ctr"/>
                      <a:r>
                        <a:rPr lang="hr-HR" sz="1400" b="1" i="0" u="none" strike="noStrike">
                          <a:solidFill>
                            <a:srgbClr val="FFFFFF"/>
                          </a:solidFill>
                          <a:latin typeface="Calibri" panose="020F0502020204030204" pitchFamily="34" charset="0"/>
                        </a:rPr>
                        <a:t>BiH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420884"/>
                  </a:ext>
                </a:extLst>
              </a:tr>
              <a:tr h="256009">
                <a:tc>
                  <a:txBody>
                    <a:bodyPr/>
                    <a:lstStyle/>
                    <a:p>
                      <a:pPr algn="l" fontAlgn="ctr"/>
                      <a:r>
                        <a:rPr lang="hr-HR" sz="1400" b="1" i="0" u="none" strike="noStrike">
                          <a:solidFill>
                            <a:srgbClr val="FFFFFF"/>
                          </a:solidFill>
                          <a:latin typeface="Calibri" panose="020F0502020204030204" pitchFamily="34" charset="0"/>
                        </a:rPr>
                        <a:t>Hrvatska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727209"/>
                  </a:ext>
                </a:extLst>
              </a:tr>
              <a:tr h="256009">
                <a:tc>
                  <a:txBody>
                    <a:bodyPr/>
                    <a:lstStyle/>
                    <a:p>
                      <a:pPr algn="l" fontAlgn="ctr"/>
                      <a:r>
                        <a:rPr lang="hr-HR" sz="1400" b="1" i="0" u="none" strike="noStrike">
                          <a:solidFill>
                            <a:srgbClr val="FFFFFF"/>
                          </a:solidFill>
                          <a:latin typeface="Calibri" panose="020F0502020204030204" pitchFamily="34" charset="0"/>
                        </a:rPr>
                        <a:t>Gruzija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28430"/>
                  </a:ext>
                </a:extLst>
              </a:tr>
              <a:tr h="256009">
                <a:tc>
                  <a:txBody>
                    <a:bodyPr/>
                    <a:lstStyle/>
                    <a:p>
                      <a:pPr algn="l" fontAlgn="ctr"/>
                      <a:r>
                        <a:rPr lang="hr-HR" sz="1400" b="1" i="0" u="none" strike="noStrike">
                          <a:solidFill>
                            <a:srgbClr val="FFFFFF"/>
                          </a:solidFill>
                          <a:latin typeface="Calibri" panose="020F0502020204030204" pitchFamily="34" charset="0"/>
                        </a:rPr>
                        <a:t>Kazahstan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291739"/>
                  </a:ext>
                </a:extLst>
              </a:tr>
              <a:tr h="256009">
                <a:tc>
                  <a:txBody>
                    <a:bodyPr/>
                    <a:lstStyle/>
                    <a:p>
                      <a:pPr algn="l" fontAlgn="ctr"/>
                      <a:r>
                        <a:rPr lang="hr-HR" sz="1400" b="1" i="0" u="none" strike="noStrike">
                          <a:solidFill>
                            <a:srgbClr val="FFFFFF"/>
                          </a:solidFill>
                          <a:latin typeface="Calibri" panose="020F0502020204030204" pitchFamily="34" charset="0"/>
                        </a:rPr>
                        <a:t>Kosovo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79057"/>
                  </a:ext>
                </a:extLst>
              </a:tr>
              <a:tr h="256009">
                <a:tc>
                  <a:txBody>
                    <a:bodyPr/>
                    <a:lstStyle/>
                    <a:p>
                      <a:pPr algn="l" fontAlgn="ctr"/>
                      <a:r>
                        <a:rPr lang="hr-HR" sz="1400" b="1" i="0" u="none" strike="noStrike">
                          <a:solidFill>
                            <a:srgbClr val="FFFFFF"/>
                          </a:solidFill>
                          <a:latin typeface="Calibri" panose="020F0502020204030204" pitchFamily="34" charset="0"/>
                        </a:rPr>
                        <a:t>Makedonija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30426"/>
                  </a:ext>
                </a:extLst>
              </a:tr>
              <a:tr h="256009">
                <a:tc>
                  <a:txBody>
                    <a:bodyPr/>
                    <a:lstStyle/>
                    <a:p>
                      <a:pPr algn="l" fontAlgn="ctr"/>
                      <a:r>
                        <a:rPr lang="hr-HR" sz="1400" b="1" i="0" u="none" strike="noStrike">
                          <a:solidFill>
                            <a:srgbClr val="FFFFFF"/>
                          </a:solidFill>
                          <a:latin typeface="Calibri" panose="020F0502020204030204" pitchFamily="34" charset="0"/>
                        </a:rPr>
                        <a:t>Moldova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696475"/>
                  </a:ext>
                </a:extLst>
              </a:tr>
              <a:tr h="256009">
                <a:tc>
                  <a:txBody>
                    <a:bodyPr/>
                    <a:lstStyle/>
                    <a:p>
                      <a:pPr algn="l" fontAlgn="ctr"/>
                      <a:r>
                        <a:rPr lang="hr-HR" sz="1400" b="1" i="0" u="none" strike="noStrike">
                          <a:solidFill>
                            <a:srgbClr val="FFFFFF"/>
                          </a:solidFill>
                          <a:latin typeface="Calibri" panose="020F0502020204030204" pitchFamily="34" charset="0"/>
                        </a:rPr>
                        <a:t>Crna Gora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69656"/>
                  </a:ext>
                </a:extLst>
              </a:tr>
              <a:tr h="256009">
                <a:tc>
                  <a:txBody>
                    <a:bodyPr/>
                    <a:lstStyle/>
                    <a:p>
                      <a:pPr algn="l" fontAlgn="ctr"/>
                      <a:r>
                        <a:rPr lang="hr-HR" sz="1400" b="1" i="0" u="none" strike="noStrike">
                          <a:solidFill>
                            <a:srgbClr val="FFFFFF"/>
                          </a:solidFill>
                          <a:latin typeface="Calibri" panose="020F0502020204030204" pitchFamily="34" charset="0"/>
                        </a:rPr>
                        <a:t>Rusija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2879"/>
                  </a:ext>
                </a:extLst>
              </a:tr>
              <a:tr h="256009">
                <a:tc>
                  <a:txBody>
                    <a:bodyPr/>
                    <a:lstStyle/>
                    <a:p>
                      <a:pPr algn="l" fontAlgn="ctr"/>
                      <a:r>
                        <a:rPr lang="hr-HR" sz="1400" b="1" i="0" u="none" strike="noStrike">
                          <a:solidFill>
                            <a:srgbClr val="FFFFFF"/>
                          </a:solidFill>
                          <a:latin typeface="Calibri" panose="020F0502020204030204" pitchFamily="34" charset="0"/>
                        </a:rPr>
                        <a:t>Srbija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968561"/>
                  </a:ext>
                </a:extLst>
              </a:tr>
            </a:tbl>
          </a:graphicData>
        </a:graphic>
      </p:graphicFrame>
      <p:pic>
        <p:nvPicPr>
          <p:cNvPr id="7" name="Picture 6">
            <a:extLst>
              <a:ext uri="{FF2B5EF4-FFF2-40B4-BE49-F238E27FC236}">
                <a16:creationId xmlns:a16="http://schemas.microsoft.com/office/drawing/2014/main" id="{F04362C5-73E2-4C78-B888-A928E0D6B8F1}"/>
              </a:ext>
            </a:extLst>
          </p:cNvPr>
          <p:cNvPicPr>
            <a:picLocks noChangeAspect="1"/>
          </p:cNvPicPr>
          <p:nvPr/>
        </p:nvPicPr>
        <p:blipFill>
          <a:blip r:embed="rId4"/>
          <a:stretch>
            <a:fillRect/>
          </a:stretch>
        </p:blipFill>
        <p:spPr>
          <a:xfrm>
            <a:off x="2317990" y="1871965"/>
            <a:ext cx="6623560" cy="4337476"/>
          </a:xfrm>
          <a:prstGeom prst="rect">
            <a:avLst/>
          </a:prstGeom>
        </p:spPr>
      </p:pic>
    </p:spTree>
    <p:extLst>
      <p:ext uri="{BB962C8B-B14F-4D97-AF65-F5344CB8AC3E}">
        <p14:creationId xmlns:p14="http://schemas.microsoft.com/office/powerpoint/2010/main" val="309311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14977"/>
            <a:ext cx="8462029" cy="756707"/>
          </a:xfrm>
        </p:spPr>
        <p:txBody>
          <a:bodyPr>
            <a:normAutofit/>
          </a:bodyPr>
          <a:lstStyle/>
          <a:p>
            <a:r>
              <a:rPr lang="hr-HR" sz="2400" b="1"/>
              <a:t>KLJUČNA JE UČINKOVITA UPOTREBA RESURSA ZA JAVNE INVESTICIJE.</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20</a:t>
            </a:fld>
            <a:endParaRPr lang="en-US"/>
          </a:p>
        </p:txBody>
      </p:sp>
      <p:pic>
        <p:nvPicPr>
          <p:cNvPr id="5" name="Рисунок 4"/>
          <p:cNvPicPr>
            <a:picLocks noChangeAspect="1"/>
          </p:cNvPicPr>
          <p:nvPr/>
        </p:nvPicPr>
        <p:blipFill>
          <a:blip r:embed="rId2"/>
          <a:stretch>
            <a:fillRect/>
          </a:stretch>
        </p:blipFill>
        <p:spPr>
          <a:xfrm>
            <a:off x="6446838" y="6249865"/>
            <a:ext cx="2371725" cy="571500"/>
          </a:xfrm>
          <a:prstGeom prst="rect">
            <a:avLst/>
          </a:prstGeom>
        </p:spPr>
      </p:pic>
      <p:sp>
        <p:nvSpPr>
          <p:cNvPr id="6" name="TextBox 5"/>
          <p:cNvSpPr txBox="1"/>
          <p:nvPr/>
        </p:nvSpPr>
        <p:spPr>
          <a:xfrm>
            <a:off x="562708" y="6352834"/>
            <a:ext cx="3534507" cy="261610"/>
          </a:xfrm>
          <a:prstGeom prst="rect">
            <a:avLst/>
          </a:prstGeom>
          <a:noFill/>
        </p:spPr>
        <p:txBody>
          <a:bodyPr wrap="square" rtlCol="0">
            <a:spAutoFit/>
          </a:bodyPr>
          <a:lstStyle/>
          <a:p>
            <a:r>
              <a:rPr lang="hr-HR" sz="1100" b="0">
                <a:solidFill>
                  <a:schemeClr val="tx2"/>
                </a:solidFill>
              </a:rPr>
              <a:t>Izvor: SB, Pokazatelji svjetskog razvoja (engl. </a:t>
            </a:r>
            <a:r>
              <a:rPr lang="hr-HR" sz="1100" b="0" i="1">
                <a:solidFill>
                  <a:schemeClr val="tx2"/>
                </a:solidFill>
              </a:rPr>
              <a:t>World Development Indicators</a:t>
            </a:r>
            <a:r>
              <a:rPr lang="hr-HR" sz="1100" b="0">
                <a:solidFill>
                  <a:schemeClr val="tx2"/>
                </a:solidFill>
              </a:rPr>
              <a:t>)</a:t>
            </a:r>
          </a:p>
        </p:txBody>
      </p:sp>
      <p:sp>
        <p:nvSpPr>
          <p:cNvPr id="7" name="TextBox 6"/>
          <p:cNvSpPr txBox="1"/>
          <p:nvPr/>
        </p:nvSpPr>
        <p:spPr>
          <a:xfrm>
            <a:off x="726831" y="1271635"/>
            <a:ext cx="7824018" cy="338554"/>
          </a:xfrm>
          <a:prstGeom prst="rect">
            <a:avLst/>
          </a:prstGeom>
          <a:noFill/>
        </p:spPr>
        <p:txBody>
          <a:bodyPr wrap="square" rtlCol="0">
            <a:spAutoFit/>
          </a:bodyPr>
          <a:lstStyle/>
          <a:p>
            <a:r>
              <a:rPr lang="hr-HR" dirty="0"/>
              <a:t>Omjer neto investicija u nefinancijsku imovinu i neto zaduživanja (%) u 2016.</a:t>
            </a:r>
          </a:p>
        </p:txBody>
      </p:sp>
      <p:sp>
        <p:nvSpPr>
          <p:cNvPr id="8" name="TextBox 7"/>
          <p:cNvSpPr txBox="1"/>
          <p:nvPr/>
        </p:nvSpPr>
        <p:spPr>
          <a:xfrm>
            <a:off x="254011" y="1602372"/>
            <a:ext cx="4480165" cy="338554"/>
          </a:xfrm>
          <a:prstGeom prst="rect">
            <a:avLst/>
          </a:prstGeom>
          <a:noFill/>
        </p:spPr>
        <p:txBody>
          <a:bodyPr wrap="square" rtlCol="0">
            <a:spAutoFit/>
          </a:bodyPr>
          <a:lstStyle/>
          <a:p>
            <a:pPr algn="ctr"/>
            <a:r>
              <a:rPr lang="hr-HR" dirty="0"/>
              <a:t>Zemlje članice PEMPAL-a (prosječno 202,5%)</a:t>
            </a:r>
          </a:p>
        </p:txBody>
      </p:sp>
      <p:sp>
        <p:nvSpPr>
          <p:cNvPr id="9" name="TextBox 8"/>
          <p:cNvSpPr txBox="1"/>
          <p:nvPr/>
        </p:nvSpPr>
        <p:spPr>
          <a:xfrm>
            <a:off x="4961299" y="1586979"/>
            <a:ext cx="4155812" cy="338554"/>
          </a:xfrm>
          <a:prstGeom prst="rect">
            <a:avLst/>
          </a:prstGeom>
          <a:noFill/>
        </p:spPr>
        <p:txBody>
          <a:bodyPr wrap="square" rtlCol="0">
            <a:spAutoFit/>
          </a:bodyPr>
          <a:lstStyle/>
          <a:p>
            <a:pPr algn="ctr"/>
            <a:r>
              <a:rPr lang="hr-HR" dirty="0"/>
              <a:t>Zemlje područja EU-a (prosječno 340,5%)</a:t>
            </a:r>
          </a:p>
        </p:txBody>
      </p:sp>
      <p:pic>
        <p:nvPicPr>
          <p:cNvPr id="10" name="Рисунок 9"/>
          <p:cNvPicPr>
            <a:picLocks noChangeAspect="1"/>
          </p:cNvPicPr>
          <p:nvPr/>
        </p:nvPicPr>
        <p:blipFill>
          <a:blip r:embed="rId3"/>
          <a:stretch>
            <a:fillRect/>
          </a:stretch>
        </p:blipFill>
        <p:spPr>
          <a:xfrm>
            <a:off x="341421" y="1933231"/>
            <a:ext cx="4392756" cy="4037422"/>
          </a:xfrm>
          <a:prstGeom prst="rect">
            <a:avLst/>
          </a:prstGeom>
        </p:spPr>
      </p:pic>
      <p:pic>
        <p:nvPicPr>
          <p:cNvPr id="11" name="Рисунок 10"/>
          <p:cNvPicPr>
            <a:picLocks noChangeAspect="1"/>
          </p:cNvPicPr>
          <p:nvPr/>
        </p:nvPicPr>
        <p:blipFill>
          <a:blip r:embed="rId4"/>
          <a:stretch>
            <a:fillRect/>
          </a:stretch>
        </p:blipFill>
        <p:spPr>
          <a:xfrm>
            <a:off x="4734177" y="1925533"/>
            <a:ext cx="4155812" cy="4052819"/>
          </a:xfrm>
          <a:prstGeom prst="rect">
            <a:avLst/>
          </a:prstGeom>
        </p:spPr>
      </p:pic>
      <p:sp>
        <p:nvSpPr>
          <p:cNvPr id="12" name="TextBox 11">
            <a:extLst>
              <a:ext uri="{FF2B5EF4-FFF2-40B4-BE49-F238E27FC236}">
                <a16:creationId xmlns:a16="http://schemas.microsoft.com/office/drawing/2014/main" id="{7D627F5E-1C12-4714-8800-576FD682F9E7}"/>
              </a:ext>
            </a:extLst>
          </p:cNvPr>
          <p:cNvSpPr txBox="1"/>
          <p:nvPr/>
        </p:nvSpPr>
        <p:spPr>
          <a:xfrm>
            <a:off x="85969" y="1881702"/>
            <a:ext cx="9031142" cy="4277459"/>
          </a:xfrm>
          <a:prstGeom prst="rect">
            <a:avLst/>
          </a:prstGeom>
          <a:solidFill>
            <a:schemeClr val="bg1"/>
          </a:solidFill>
        </p:spPr>
        <p:txBody>
          <a:bodyPr wrap="square" rtlCol="0">
            <a:spAutoFit/>
          </a:bodyPr>
          <a:lstStyle/>
          <a:p>
            <a:endParaRPr lang="hr-HR" dirty="0"/>
          </a:p>
        </p:txBody>
      </p:sp>
      <p:pic>
        <p:nvPicPr>
          <p:cNvPr id="16" name="Picture 15">
            <a:extLst>
              <a:ext uri="{FF2B5EF4-FFF2-40B4-BE49-F238E27FC236}">
                <a16:creationId xmlns:a16="http://schemas.microsoft.com/office/drawing/2014/main" id="{A0032C96-D592-44B2-9358-C26ED5832C6E}"/>
              </a:ext>
            </a:extLst>
          </p:cNvPr>
          <p:cNvPicPr>
            <a:picLocks noChangeAspect="1"/>
          </p:cNvPicPr>
          <p:nvPr/>
        </p:nvPicPr>
        <p:blipFill>
          <a:blip r:embed="rId5"/>
          <a:stretch>
            <a:fillRect/>
          </a:stretch>
        </p:blipFill>
        <p:spPr>
          <a:xfrm>
            <a:off x="4675097" y="2099997"/>
            <a:ext cx="4442014" cy="2989178"/>
          </a:xfrm>
          <a:prstGeom prst="rect">
            <a:avLst/>
          </a:prstGeom>
        </p:spPr>
      </p:pic>
      <p:pic>
        <p:nvPicPr>
          <p:cNvPr id="17" name="Picture 16">
            <a:extLst>
              <a:ext uri="{FF2B5EF4-FFF2-40B4-BE49-F238E27FC236}">
                <a16:creationId xmlns:a16="http://schemas.microsoft.com/office/drawing/2014/main" id="{D2E3CE13-8B7D-48F9-81CF-D4B092CD48CE}"/>
              </a:ext>
            </a:extLst>
          </p:cNvPr>
          <p:cNvPicPr>
            <a:picLocks noChangeAspect="1"/>
          </p:cNvPicPr>
          <p:nvPr/>
        </p:nvPicPr>
        <p:blipFill>
          <a:blip r:embed="rId6"/>
          <a:stretch>
            <a:fillRect/>
          </a:stretch>
        </p:blipFill>
        <p:spPr>
          <a:xfrm>
            <a:off x="0" y="2086860"/>
            <a:ext cx="4675097" cy="3002315"/>
          </a:xfrm>
          <a:prstGeom prst="rect">
            <a:avLst/>
          </a:prstGeom>
        </p:spPr>
      </p:pic>
    </p:spTree>
    <p:extLst>
      <p:ext uri="{BB962C8B-B14F-4D97-AF65-F5344CB8AC3E}">
        <p14:creationId xmlns:p14="http://schemas.microsoft.com/office/powerpoint/2010/main" val="299753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1270"/>
            <a:ext cx="9033063" cy="849830"/>
          </a:xfrm>
        </p:spPr>
        <p:txBody>
          <a:bodyPr>
            <a:noAutofit/>
          </a:bodyPr>
          <a:lstStyle/>
          <a:p>
            <a:pPr algn="ctr"/>
            <a:r>
              <a:rPr lang="hr-HR" sz="1900" b="1"/>
              <a:t>ODSTUPANJE PROSJEČNOG NETO ZADUŽIVANJA ZA 2013. – 2016.U ODNOSU NA 2012. I ODSTUPANJE PROSJEČNIH NETO INVESTICIJA U NEFINANCIJSKU IMOVINU ZA 2013. – 2016.U ODNOSU NA 2012. (%)</a:t>
            </a:r>
            <a:br>
              <a:rPr lang="hr-HR" sz="1900" b="1"/>
            </a:br>
            <a:endParaRPr lang="hr-HR" sz="1900" b="1"/>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21</a:t>
            </a:fld>
            <a:endParaRPr lang="en-US"/>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sp>
        <p:nvSpPr>
          <p:cNvPr id="7" name="TextBox 6"/>
          <p:cNvSpPr txBox="1"/>
          <p:nvPr/>
        </p:nvSpPr>
        <p:spPr>
          <a:xfrm>
            <a:off x="562708" y="6352834"/>
            <a:ext cx="3534507" cy="261610"/>
          </a:xfrm>
          <a:prstGeom prst="rect">
            <a:avLst/>
          </a:prstGeom>
          <a:noFill/>
        </p:spPr>
        <p:txBody>
          <a:bodyPr wrap="square" rtlCol="0">
            <a:spAutoFit/>
          </a:bodyPr>
          <a:lstStyle/>
          <a:p>
            <a:r>
              <a:rPr lang="hr-HR" sz="1100" b="0">
                <a:solidFill>
                  <a:schemeClr val="tx2"/>
                </a:solidFill>
              </a:rPr>
              <a:t>Izvor: SB, Pokazatelji svjetskog razvoja (engl. </a:t>
            </a:r>
            <a:r>
              <a:rPr lang="hr-HR" sz="1100" b="0" i="1">
                <a:solidFill>
                  <a:schemeClr val="tx2"/>
                </a:solidFill>
              </a:rPr>
              <a:t>World Development Indicators</a:t>
            </a:r>
            <a:r>
              <a:rPr lang="hr-HR" sz="1100" b="0">
                <a:solidFill>
                  <a:schemeClr val="tx2"/>
                </a:solidFill>
              </a:rPr>
              <a:t>)</a:t>
            </a:r>
          </a:p>
        </p:txBody>
      </p:sp>
      <p:pic>
        <p:nvPicPr>
          <p:cNvPr id="3" name="Рисунок 2"/>
          <p:cNvPicPr>
            <a:picLocks noChangeAspect="1"/>
          </p:cNvPicPr>
          <p:nvPr/>
        </p:nvPicPr>
        <p:blipFill>
          <a:blip r:embed="rId4"/>
          <a:stretch>
            <a:fillRect/>
          </a:stretch>
        </p:blipFill>
        <p:spPr>
          <a:xfrm>
            <a:off x="731519" y="1462849"/>
            <a:ext cx="7792571" cy="4759712"/>
          </a:xfrm>
          <a:prstGeom prst="rect">
            <a:avLst/>
          </a:prstGeom>
        </p:spPr>
      </p:pic>
      <p:pic>
        <p:nvPicPr>
          <p:cNvPr id="5" name="Picture 4">
            <a:extLst>
              <a:ext uri="{FF2B5EF4-FFF2-40B4-BE49-F238E27FC236}">
                <a16:creationId xmlns:a16="http://schemas.microsoft.com/office/drawing/2014/main" id="{3B0AC6F3-CCC8-4C3D-AFD0-F3231E8E9429}"/>
              </a:ext>
            </a:extLst>
          </p:cNvPr>
          <p:cNvPicPr>
            <a:picLocks noChangeAspect="1"/>
          </p:cNvPicPr>
          <p:nvPr/>
        </p:nvPicPr>
        <p:blipFill>
          <a:blip r:embed="rId5"/>
          <a:stretch>
            <a:fillRect/>
          </a:stretch>
        </p:blipFill>
        <p:spPr>
          <a:xfrm>
            <a:off x="711200" y="1338404"/>
            <a:ext cx="7870092" cy="4911462"/>
          </a:xfrm>
          <a:prstGeom prst="rect">
            <a:avLst/>
          </a:prstGeom>
        </p:spPr>
      </p:pic>
    </p:spTree>
    <p:extLst>
      <p:ext uri="{BB962C8B-B14F-4D97-AF65-F5344CB8AC3E}">
        <p14:creationId xmlns:p14="http://schemas.microsoft.com/office/powerpoint/2010/main" val="276721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24318"/>
            <a:ext cx="8462029" cy="756707"/>
          </a:xfrm>
        </p:spPr>
        <p:txBody>
          <a:bodyPr>
            <a:normAutofit/>
          </a:bodyPr>
          <a:lstStyle/>
          <a:p>
            <a:r>
              <a:rPr lang="hr-HR" sz="2400" b="1"/>
              <a:t>JAVNE INVESTICIJE BIT ĆE UNAPRIJEĐENE VEĆOM TRANSPARENTNOŠĆU</a:t>
            </a:r>
          </a:p>
        </p:txBody>
      </p:sp>
      <p:sp>
        <p:nvSpPr>
          <p:cNvPr id="3" name="Текст 2"/>
          <p:cNvSpPr>
            <a:spLocks noGrp="1"/>
          </p:cNvSpPr>
          <p:nvPr>
            <p:ph type="body" sz="quarter" idx="13"/>
          </p:nvPr>
        </p:nvSpPr>
        <p:spPr>
          <a:xfrm>
            <a:off x="356935" y="1320801"/>
            <a:ext cx="8477250" cy="482600"/>
          </a:xfrm>
        </p:spPr>
        <p:txBody>
          <a:bodyPr>
            <a:normAutofit lnSpcReduction="10000"/>
          </a:bodyPr>
          <a:lstStyle/>
          <a:p>
            <a:pPr marL="0" indent="0" algn="ctr"/>
            <a:r>
              <a:rPr lang="hr-HR" b="1"/>
              <a:t>Proračunske informacije o javnim investicijama koje su javno dostupne dionicima na svim razinama vlasti pravovremeno i u obliku pristupačnom korisnicima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22</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val="2750033107"/>
              </p:ext>
            </p:extLst>
          </p:nvPr>
        </p:nvGraphicFramePr>
        <p:xfrm>
          <a:off x="215902" y="1854200"/>
          <a:ext cx="8763975" cy="4730547"/>
        </p:xfrm>
        <a:graphic>
          <a:graphicData uri="http://schemas.openxmlformats.org/drawingml/2006/table">
            <a:tbl>
              <a:tblPr/>
              <a:tblGrid>
                <a:gridCol w="1015998">
                  <a:extLst>
                    <a:ext uri="{9D8B030D-6E8A-4147-A177-3AD203B41FA5}">
                      <a16:colId xmlns:a16="http://schemas.microsoft.com/office/drawing/2014/main" val="3268431159"/>
                    </a:ext>
                  </a:extLst>
                </a:gridCol>
                <a:gridCol w="749300">
                  <a:extLst>
                    <a:ext uri="{9D8B030D-6E8A-4147-A177-3AD203B41FA5}">
                      <a16:colId xmlns:a16="http://schemas.microsoft.com/office/drawing/2014/main" val="2289598779"/>
                    </a:ext>
                  </a:extLst>
                </a:gridCol>
                <a:gridCol w="6998677">
                  <a:extLst>
                    <a:ext uri="{9D8B030D-6E8A-4147-A177-3AD203B41FA5}">
                      <a16:colId xmlns:a16="http://schemas.microsoft.com/office/drawing/2014/main" val="4240266796"/>
                    </a:ext>
                  </a:extLst>
                </a:gridCol>
              </a:tblGrid>
              <a:tr h="146009">
                <a:tc>
                  <a:txBody>
                    <a:bodyPr/>
                    <a:lstStyle/>
                    <a:p>
                      <a:pPr algn="l" fontAlgn="ctr"/>
                      <a:r>
                        <a:rPr lang="hr-HR" sz="1400" b="1" i="0" u="none" strike="noStrike">
                          <a:solidFill>
                            <a:srgbClr val="FFFFFF"/>
                          </a:solidFill>
                          <a:latin typeface="Calibri" panose="020F0502020204030204" pitchFamily="34" charset="0"/>
                        </a:rPr>
                        <a:t>Zemlja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000000"/>
                          </a:solidFill>
                          <a:latin typeface="Calibri" panose="020F0502020204030204" pitchFamily="34" charset="0"/>
                        </a:rPr>
                        <a:t>Da/Ne</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1" i="0" u="none" strike="noStrike">
                          <a:solidFill>
                            <a:srgbClr val="000000"/>
                          </a:solidFill>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725758"/>
                  </a:ext>
                </a:extLst>
              </a:tr>
              <a:tr h="424754">
                <a:tc>
                  <a:txBody>
                    <a:bodyPr/>
                    <a:lstStyle/>
                    <a:p>
                      <a:pPr algn="l" fontAlgn="ctr"/>
                      <a:r>
                        <a:rPr lang="hr-HR" sz="1400" b="1" i="0" u="none" strike="noStrike">
                          <a:solidFill>
                            <a:srgbClr val="FFFFFF"/>
                          </a:solidFill>
                          <a:latin typeface="Calibri" panose="020F0502020204030204" pitchFamily="34" charset="0"/>
                        </a:rPr>
                        <a:t>Bjelarus</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Ministarstvo financija svaka tri mjeseca objavljuje informacije o izvršenju proračuna na svojem </a:t>
                      </a:r>
                      <a:r>
                        <a:rPr lang="hr-HR" sz="1400" b="0" i="1" u="none" strike="noStrike">
                          <a:solidFill>
                            <a:srgbClr val="000000"/>
                          </a:solidFill>
                          <a:latin typeface="Calibri" panose="020F0502020204030204" pitchFamily="34" charset="0"/>
                        </a:rPr>
                        <a:t>web</a:t>
                      </a:r>
                      <a:r>
                        <a:rPr lang="hr-HR" sz="1400" b="0" i="0" u="none" strike="noStrike">
                          <a:solidFill>
                            <a:srgbClr val="000000"/>
                          </a:solidFill>
                          <a:latin typeface="Calibri" panose="020F0502020204030204" pitchFamily="34" charset="0"/>
                        </a:rPr>
                        <a:t>-mjestu; ondje se mogu pronaći i informacije o kapitalnim rashodima proračuna.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428407"/>
                  </a:ext>
                </a:extLst>
              </a:tr>
              <a:tr h="172556">
                <a:tc>
                  <a:txBody>
                    <a:bodyPr/>
                    <a:lstStyle/>
                    <a:p>
                      <a:pPr algn="l" fontAlgn="ctr"/>
                      <a:r>
                        <a:rPr lang="hr-HR" sz="1400" b="1" i="0" u="none" strike="noStrike">
                          <a:solidFill>
                            <a:srgbClr val="FFFFFF"/>
                          </a:solidFill>
                          <a:latin typeface="Calibri" panose="020F0502020204030204" pitchFamily="34" charset="0"/>
                        </a:rPr>
                        <a:t>BiH</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879548"/>
                  </a:ext>
                </a:extLst>
              </a:tr>
              <a:tr h="285381">
                <a:tc>
                  <a:txBody>
                    <a:bodyPr/>
                    <a:lstStyle/>
                    <a:p>
                      <a:pPr algn="l" fontAlgn="ctr"/>
                      <a:r>
                        <a:rPr lang="hr-HR" sz="1400" b="1" i="0" u="none" strike="noStrike">
                          <a:solidFill>
                            <a:srgbClr val="FFFFFF"/>
                          </a:solidFill>
                          <a:latin typeface="Calibri" panose="020F0502020204030204" pitchFamily="34" charset="0"/>
                        </a:rPr>
                        <a:t>Hrvatska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Investicije se planiraju u posebnom odjeljku proračuna, a proračun se objavljuje u Narodnim novinama i na internetu.</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49909"/>
                  </a:ext>
                </a:extLst>
              </a:tr>
              <a:tr h="842870">
                <a:tc>
                  <a:txBody>
                    <a:bodyPr/>
                    <a:lstStyle/>
                    <a:p>
                      <a:pPr algn="l" fontAlgn="ctr"/>
                      <a:r>
                        <a:rPr lang="hr-HR" sz="1400" b="1" i="0" u="none" strike="noStrike">
                          <a:solidFill>
                            <a:srgbClr val="FFFFFF"/>
                          </a:solidFill>
                          <a:latin typeface="Calibri" panose="020F0502020204030204" pitchFamily="34" charset="0"/>
                        </a:rPr>
                        <a:t>Gruzija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Kapitalni proračun u obliku priloga državnom proračunu javno je dostupan dokument; investicijski projekti lokalnih vlasti javni su kao dio proračuna; o svim investicijskim projektima koje provode općine s pomoću transfera kapitala odlučuje se odlukama Vlade koje su javne.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81299"/>
                  </a:ext>
                </a:extLst>
              </a:tr>
              <a:tr h="285381">
                <a:tc>
                  <a:txBody>
                    <a:bodyPr/>
                    <a:lstStyle/>
                    <a:p>
                      <a:pPr algn="l" fontAlgn="ctr"/>
                      <a:r>
                        <a:rPr lang="hr-HR" sz="1400" b="1" i="0" u="none" strike="noStrike">
                          <a:solidFill>
                            <a:srgbClr val="FFFFFF"/>
                          </a:solidFill>
                          <a:latin typeface="Calibri" panose="020F0502020204030204" pitchFamily="34" charset="0"/>
                        </a:rPr>
                        <a:t>Kazahstan</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dirty="0">
                          <a:solidFill>
                            <a:srgbClr val="000000"/>
                          </a:solidFill>
                          <a:latin typeface="Calibri" panose="020F0502020204030204" pitchFamily="34" charset="0"/>
                        </a:rPr>
                        <a:t>Članci 153. – 154. Proračunskog kodeksa. Članak 67-1 Proračuna za građane Proračunskog kodeksa.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28551"/>
                  </a:ext>
                </a:extLst>
              </a:tr>
              <a:tr h="285381">
                <a:tc>
                  <a:txBody>
                    <a:bodyPr/>
                    <a:lstStyle/>
                    <a:p>
                      <a:pPr algn="l" fontAlgn="ctr"/>
                      <a:r>
                        <a:rPr lang="hr-HR" sz="1400" b="1" i="0" u="none" strike="noStrike">
                          <a:solidFill>
                            <a:srgbClr val="FFFFFF"/>
                          </a:solidFill>
                          <a:latin typeface="Calibri" panose="020F0502020204030204" pitchFamily="34" charset="0"/>
                        </a:rPr>
                        <a:t>Kosovo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Zakon o proračunu s tablicama objavljuje se svake godine na </a:t>
                      </a:r>
                      <a:r>
                        <a:rPr lang="hr-HR" sz="1400" b="0" i="1" u="none" strike="noStrike">
                          <a:solidFill>
                            <a:srgbClr val="000000"/>
                          </a:solidFill>
                          <a:latin typeface="Calibri" panose="020F0502020204030204" pitchFamily="34" charset="0"/>
                        </a:rPr>
                        <a:t>web</a:t>
                      </a:r>
                      <a:r>
                        <a:rPr lang="hr-HR" sz="1400" b="0" i="0" u="none" strike="noStrike">
                          <a:solidFill>
                            <a:srgbClr val="000000"/>
                          </a:solidFill>
                          <a:latin typeface="Calibri" panose="020F0502020204030204" pitchFamily="34" charset="0"/>
                        </a:rPr>
                        <a:t>-mjestu MF-a.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44541"/>
                  </a:ext>
                </a:extLst>
              </a:tr>
              <a:tr h="172556">
                <a:tc>
                  <a:txBody>
                    <a:bodyPr/>
                    <a:lstStyle/>
                    <a:p>
                      <a:pPr algn="l" fontAlgn="ctr"/>
                      <a:r>
                        <a:rPr lang="hr-HR" sz="1400" b="1" i="0" u="none" strike="noStrike">
                          <a:solidFill>
                            <a:srgbClr val="FFFFFF"/>
                          </a:solidFill>
                          <a:latin typeface="Calibri" panose="020F0502020204030204" pitchFamily="34" charset="0"/>
                        </a:rPr>
                        <a:t>Makedonija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18835"/>
                  </a:ext>
                </a:extLst>
              </a:tr>
              <a:tr h="982243">
                <a:tc>
                  <a:txBody>
                    <a:bodyPr/>
                    <a:lstStyle/>
                    <a:p>
                      <a:pPr algn="l" fontAlgn="ctr"/>
                      <a:r>
                        <a:rPr lang="hr-HR" sz="1400" b="1" i="0" u="none" strike="noStrike">
                          <a:solidFill>
                            <a:srgbClr val="FFFFFF"/>
                          </a:solidFill>
                          <a:latin typeface="Calibri" panose="020F0502020204030204" pitchFamily="34" charset="0"/>
                        </a:rPr>
                        <a:t>Moldova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hr-HR" sz="1400" b="0" i="0" u="none" strike="noStrike">
                          <a:solidFill>
                            <a:srgbClr val="000000"/>
                          </a:solidFill>
                          <a:latin typeface="Calibri" panose="020F0502020204030204" pitchFamily="34" charset="0"/>
                        </a:rPr>
                        <a:t>Postoji IT sustav i svako proračunsko tijelo/institucija ima pristup potrebnim informacijama u skladu s njegovom/njezinom ulogom u proračunskom procesu. Osim toga, postoji sustav izvještavanja i svaki proračunski korisnik mora dostaviti izvještaje o provedbi u utvrđenom roku. Popis projekata kapitalnih ulaganja prilog je godišnjem zakonu o proračunu.</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282172"/>
                  </a:ext>
                </a:extLst>
              </a:tr>
              <a:tr h="172556">
                <a:tc>
                  <a:txBody>
                    <a:bodyPr/>
                    <a:lstStyle/>
                    <a:p>
                      <a:pPr algn="l" fontAlgn="ctr"/>
                      <a:r>
                        <a:rPr lang="hr-HR" sz="1400" b="1" i="0" u="none" strike="noStrike">
                          <a:solidFill>
                            <a:srgbClr val="FFFFFF"/>
                          </a:solidFill>
                          <a:latin typeface="Calibri" panose="020F0502020204030204" pitchFamily="34" charset="0"/>
                        </a:rPr>
                        <a:t>Crna Gora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400" b="0" i="0" u="none" strike="noStrike">
                          <a:solidFill>
                            <a:srgbClr val="000000"/>
                          </a:solidFill>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363346"/>
                  </a:ext>
                </a:extLst>
              </a:tr>
              <a:tr h="172556">
                <a:tc>
                  <a:txBody>
                    <a:bodyPr/>
                    <a:lstStyle/>
                    <a:p>
                      <a:pPr algn="l" fontAlgn="ctr"/>
                      <a:r>
                        <a:rPr lang="hr-HR" sz="1400" b="1" i="0" u="none" strike="noStrike">
                          <a:solidFill>
                            <a:srgbClr val="FFFFFF"/>
                          </a:solidFill>
                          <a:latin typeface="Calibri" panose="020F0502020204030204" pitchFamily="34" charset="0"/>
                        </a:rPr>
                        <a:t>Rusija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FF0000"/>
                          </a:solidFill>
                          <a:latin typeface="Calibri" panose="020F0502020204030204" pitchFamily="34" charset="0"/>
                        </a:rPr>
                        <a:t>Ne</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400" b="0" i="0" u="none" strike="noStrike">
                          <a:solidFill>
                            <a:srgbClr val="000000"/>
                          </a:solidFill>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183511"/>
                  </a:ext>
                </a:extLst>
              </a:tr>
              <a:tr h="172556">
                <a:tc>
                  <a:txBody>
                    <a:bodyPr/>
                    <a:lstStyle/>
                    <a:p>
                      <a:pPr algn="l" fontAlgn="ctr"/>
                      <a:r>
                        <a:rPr lang="hr-HR" sz="1400" b="1" i="0" u="none" strike="noStrike">
                          <a:solidFill>
                            <a:srgbClr val="FFFFFF"/>
                          </a:solidFill>
                          <a:latin typeface="Calibri" panose="020F0502020204030204" pitchFamily="34" charset="0"/>
                        </a:rPr>
                        <a:t>Srbija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222B35"/>
                          </a:solidFill>
                          <a:latin typeface="Calibri" panose="020F0502020204030204" pitchFamily="34" charset="0"/>
                        </a:rPr>
                        <a:t>Da</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400" b="0" i="0" u="none" strike="noStrike" dirty="0">
                          <a:solidFill>
                            <a:srgbClr val="000000"/>
                          </a:solidFill>
                          <a:latin typeface="Calibri" panose="020F0502020204030204" pitchFamily="34" charset="0"/>
                        </a:rPr>
                        <a:t>Informacije u Zakonu u proračunu.</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448585"/>
                  </a:ext>
                </a:extLst>
              </a:tr>
            </a:tbl>
          </a:graphicData>
        </a:graphic>
      </p:graphicFrame>
      <p:pic>
        <p:nvPicPr>
          <p:cNvPr id="8" name="Рисунок 7"/>
          <p:cNvPicPr>
            <a:picLocks noChangeAspect="1"/>
          </p:cNvPicPr>
          <p:nvPr/>
        </p:nvPicPr>
        <p:blipFill>
          <a:blip r:embed="rId2"/>
          <a:stretch>
            <a:fillRect/>
          </a:stretch>
        </p:blipFill>
        <p:spPr>
          <a:xfrm>
            <a:off x="6446838" y="6249865"/>
            <a:ext cx="2371725" cy="571500"/>
          </a:xfrm>
          <a:prstGeom prst="rect">
            <a:avLst/>
          </a:prstGeom>
        </p:spPr>
      </p:pic>
    </p:spTree>
    <p:extLst>
      <p:ext uri="{BB962C8B-B14F-4D97-AF65-F5344CB8AC3E}">
        <p14:creationId xmlns:p14="http://schemas.microsoft.com/office/powerpoint/2010/main" val="46590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4812"/>
            <a:ext cx="8462029" cy="883521"/>
          </a:xfrm>
        </p:spPr>
        <p:txBody>
          <a:bodyPr>
            <a:normAutofit fontScale="90000"/>
          </a:bodyPr>
          <a:lstStyle/>
          <a:p>
            <a:r>
              <a:rPr lang="hr-HR" b="1"/>
              <a:t>KLJUČNI IZAZOVI U PLANIRANJU I IZVRŠENJU KAPITALNIH RASHODA, UKLJUČUJUĆI JAVNE INVESTICIJE</a:t>
            </a:r>
            <a:br>
              <a:rPr lang="hr-HR" b="1"/>
            </a:br>
            <a:endParaRPr lang="hr-HR" b="1"/>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23</a:t>
            </a:fld>
            <a:endParaRPr lang="en-US"/>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948278725"/>
              </p:ext>
            </p:extLst>
          </p:nvPr>
        </p:nvGraphicFramePr>
        <p:xfrm>
          <a:off x="260500" y="1375942"/>
          <a:ext cx="8596563" cy="4873923"/>
        </p:xfrm>
        <a:graphic>
          <a:graphicData uri="http://schemas.openxmlformats.org/drawingml/2006/table">
            <a:tbl>
              <a:tblPr/>
              <a:tblGrid>
                <a:gridCol w="4938964">
                  <a:extLst>
                    <a:ext uri="{9D8B030D-6E8A-4147-A177-3AD203B41FA5}">
                      <a16:colId xmlns:a16="http://schemas.microsoft.com/office/drawing/2014/main" val="3559072854"/>
                    </a:ext>
                  </a:extLst>
                </a:gridCol>
                <a:gridCol w="406400">
                  <a:extLst>
                    <a:ext uri="{9D8B030D-6E8A-4147-A177-3AD203B41FA5}">
                      <a16:colId xmlns:a16="http://schemas.microsoft.com/office/drawing/2014/main" val="1151544990"/>
                    </a:ext>
                  </a:extLst>
                </a:gridCol>
                <a:gridCol w="558800">
                  <a:extLst>
                    <a:ext uri="{9D8B030D-6E8A-4147-A177-3AD203B41FA5}">
                      <a16:colId xmlns:a16="http://schemas.microsoft.com/office/drawing/2014/main" val="3322005032"/>
                    </a:ext>
                  </a:extLst>
                </a:gridCol>
                <a:gridCol w="304800">
                  <a:extLst>
                    <a:ext uri="{9D8B030D-6E8A-4147-A177-3AD203B41FA5}">
                      <a16:colId xmlns:a16="http://schemas.microsoft.com/office/drawing/2014/main" val="1204389885"/>
                    </a:ext>
                  </a:extLst>
                </a:gridCol>
                <a:gridCol w="368300">
                  <a:extLst>
                    <a:ext uri="{9D8B030D-6E8A-4147-A177-3AD203B41FA5}">
                      <a16:colId xmlns:a16="http://schemas.microsoft.com/office/drawing/2014/main" val="1721425036"/>
                    </a:ext>
                  </a:extLst>
                </a:gridCol>
                <a:gridCol w="304800">
                  <a:extLst>
                    <a:ext uri="{9D8B030D-6E8A-4147-A177-3AD203B41FA5}">
                      <a16:colId xmlns:a16="http://schemas.microsoft.com/office/drawing/2014/main" val="1589182521"/>
                    </a:ext>
                  </a:extLst>
                </a:gridCol>
                <a:gridCol w="406400">
                  <a:extLst>
                    <a:ext uri="{9D8B030D-6E8A-4147-A177-3AD203B41FA5}">
                      <a16:colId xmlns:a16="http://schemas.microsoft.com/office/drawing/2014/main" val="2028005579"/>
                    </a:ext>
                  </a:extLst>
                </a:gridCol>
                <a:gridCol w="292100">
                  <a:extLst>
                    <a:ext uri="{9D8B030D-6E8A-4147-A177-3AD203B41FA5}">
                      <a16:colId xmlns:a16="http://schemas.microsoft.com/office/drawing/2014/main" val="346599056"/>
                    </a:ext>
                  </a:extLst>
                </a:gridCol>
                <a:gridCol w="393700">
                  <a:extLst>
                    <a:ext uri="{9D8B030D-6E8A-4147-A177-3AD203B41FA5}">
                      <a16:colId xmlns:a16="http://schemas.microsoft.com/office/drawing/2014/main" val="655110250"/>
                    </a:ext>
                  </a:extLst>
                </a:gridCol>
                <a:gridCol w="330200">
                  <a:extLst>
                    <a:ext uri="{9D8B030D-6E8A-4147-A177-3AD203B41FA5}">
                      <a16:colId xmlns:a16="http://schemas.microsoft.com/office/drawing/2014/main" val="843056706"/>
                    </a:ext>
                  </a:extLst>
                </a:gridCol>
                <a:gridCol w="292099">
                  <a:extLst>
                    <a:ext uri="{9D8B030D-6E8A-4147-A177-3AD203B41FA5}">
                      <a16:colId xmlns:a16="http://schemas.microsoft.com/office/drawing/2014/main" val="1713587603"/>
                    </a:ext>
                  </a:extLst>
                </a:gridCol>
              </a:tblGrid>
              <a:tr h="1028700">
                <a:tc>
                  <a:txBody>
                    <a:bodyPr/>
                    <a:lstStyle/>
                    <a:p>
                      <a:pPr algn="ctr" fontAlgn="ctr"/>
                      <a:r>
                        <a:rPr lang="hr-HR" sz="1400" b="0" i="0" u="none" strike="noStrike">
                          <a:solidFill>
                            <a:srgbClr val="FFFFFF"/>
                          </a:solidFill>
                          <a:latin typeface="Calibri" panose="020F0502020204030204" pitchFamily="34" charset="0"/>
                          <a:cs typeface="Calibri" panose="020F0502020204030204" pitchFamily="34" charset="0"/>
                        </a:rPr>
                        <a:t>Ključni izazovi</a:t>
                      </a:r>
                    </a:p>
                  </a:txBody>
                  <a:tcPr marL="7536" marR="7536" marT="7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Bjelarus</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Bosna i Hercegovina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Gruzija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Kazahstan</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Kosovo</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Makedonija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Moldova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Crna Gora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Rusija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hr-HR" sz="1400" b="1" i="0" u="none" strike="noStrike">
                          <a:solidFill>
                            <a:srgbClr val="FFFFFF"/>
                          </a:solidFill>
                          <a:latin typeface="Calibri" panose="020F0502020204030204" pitchFamily="34" charset="0"/>
                          <a:cs typeface="Calibri" panose="020F0502020204030204" pitchFamily="34" charset="0"/>
                        </a:rPr>
                        <a:t>Srbija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217665767"/>
                  </a:ext>
                </a:extLst>
              </a:tr>
              <a:tr h="444500">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Povezani s kriterijima odabira, evaluacijom, pripremom i određivanjem prioriteta kapitalnih projekata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5680486"/>
                  </a:ext>
                </a:extLst>
              </a:tr>
              <a:tr h="228292">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IT podrška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321166"/>
                  </a:ext>
                </a:extLst>
              </a:tr>
              <a:tr h="228292">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Podrška metodologiji</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3412587"/>
                  </a:ext>
                </a:extLst>
              </a:tr>
              <a:tr h="445116">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Nepostojanje jasne definicije javnih investicija (kapitalnih ulaganja, kapitalnih rashoda)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84945"/>
                  </a:ext>
                </a:extLst>
              </a:tr>
              <a:tr h="228292">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Kapacitet institucija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0126418"/>
                  </a:ext>
                </a:extLst>
              </a:tr>
              <a:tr h="485796">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Postizanje izravnih i konačnih ishoda u odnosu na proračunska sredstva dodijeljena subjektima kvazi-javnog sektora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0686004"/>
                  </a:ext>
                </a:extLst>
              </a:tr>
              <a:tr h="454312">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Loše</a:t>
                      </a:r>
                      <a:r>
                        <a:rPr lang="hr-HR" sz="1400" b="0" i="0" u="none" strike="noStrike" baseline="0">
                          <a:solidFill>
                            <a:srgbClr val="FFFFFF"/>
                          </a:solidFill>
                          <a:latin typeface="Calibri" panose="020F0502020204030204" pitchFamily="34" charset="0"/>
                          <a:cs typeface="Calibri" panose="020F0502020204030204" pitchFamily="34" charset="0"/>
                        </a:rPr>
                        <a:t> planiranje</a:t>
                      </a:r>
                      <a:r>
                        <a:rPr lang="hr-HR" sz="1400" b="0" i="0" u="none" strike="noStrike">
                          <a:solidFill>
                            <a:srgbClr val="FFFFFF"/>
                          </a:solidFill>
                          <a:latin typeface="Calibri" panose="020F0502020204030204" pitchFamily="34" charset="0"/>
                          <a:cs typeface="Calibri" panose="020F0502020204030204" pitchFamily="34" charset="0"/>
                        </a:rPr>
                        <a:t> izvršenja proračuna, ključna su točka postupci nabave</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262251"/>
                  </a:ext>
                </a:extLst>
              </a:tr>
              <a:tr h="228292">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Složeni administrativni postupci</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3820915"/>
                  </a:ext>
                </a:extLst>
              </a:tr>
              <a:tr h="228292">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Institucionalizacija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2451037"/>
                  </a:ext>
                </a:extLst>
              </a:tr>
              <a:tr h="508616">
                <a:tc>
                  <a:txBody>
                    <a:bodyPr/>
                    <a:lstStyle/>
                    <a:p>
                      <a:pPr algn="l" fontAlgn="t"/>
                      <a:r>
                        <a:rPr lang="hr-HR" sz="1400" b="0" i="1" u="none" strike="noStrike">
                          <a:solidFill>
                            <a:srgbClr val="FFFFFF"/>
                          </a:solidFill>
                          <a:latin typeface="Calibri" panose="020F0502020204030204" pitchFamily="34" charset="0"/>
                          <a:cs typeface="Calibri" panose="020F0502020204030204" pitchFamily="34" charset="0"/>
                        </a:rPr>
                        <a:t>Ad-hoc</a:t>
                      </a:r>
                      <a:r>
                        <a:rPr lang="hr-HR" sz="1400" b="0" i="0" u="none" strike="noStrike">
                          <a:solidFill>
                            <a:srgbClr val="FFFFFF"/>
                          </a:solidFill>
                          <a:latin typeface="Calibri" panose="020F0502020204030204" pitchFamily="34" charset="0"/>
                          <a:cs typeface="Calibri" panose="020F0502020204030204" pitchFamily="34" charset="0"/>
                        </a:rPr>
                        <a:t> odluke o investicijskim projektima oduzimaju jako puno vremena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807847"/>
                  </a:ext>
                </a:extLst>
              </a:tr>
              <a:tr h="365423">
                <a:tc>
                  <a:txBody>
                    <a:bodyPr/>
                    <a:lstStyle/>
                    <a:p>
                      <a:pPr algn="l" fontAlgn="t"/>
                      <a:r>
                        <a:rPr lang="hr-HR" sz="1400" b="0" i="0" u="none" strike="noStrike">
                          <a:solidFill>
                            <a:srgbClr val="FFFFFF"/>
                          </a:solidFill>
                          <a:latin typeface="Calibri" panose="020F0502020204030204" pitchFamily="34" charset="0"/>
                          <a:cs typeface="Calibri" panose="020F0502020204030204" pitchFamily="34" charset="0"/>
                        </a:rPr>
                        <a:t>Potreba za potpunim osposobljavanjem velikog broja dionika</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1400" b="1" i="0" u="none" strike="noStrike">
                          <a:solidFill>
                            <a:srgbClr val="000000"/>
                          </a:solidFill>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419914"/>
                  </a:ext>
                </a:extLst>
              </a:tr>
            </a:tbl>
          </a:graphicData>
        </a:graphic>
      </p:graphicFrame>
    </p:spTree>
    <p:extLst>
      <p:ext uri="{BB962C8B-B14F-4D97-AF65-F5344CB8AC3E}">
        <p14:creationId xmlns:p14="http://schemas.microsoft.com/office/powerpoint/2010/main" val="420383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0985" y="411828"/>
            <a:ext cx="8462029" cy="433644"/>
          </a:xfrm>
        </p:spPr>
        <p:txBody>
          <a:bodyPr>
            <a:noAutofit/>
          </a:bodyPr>
          <a:lstStyle/>
          <a:p>
            <a:pPr algn="ctr"/>
            <a:r>
              <a:rPr lang="hr-HR" sz="2400" b="1"/>
              <a:t>NEKE KLJUČNE ODLUKE KOJE TREBA DONIJETI RADI DOBROG UPRAVLJANJA JAVNIM INVESTICIJAMA</a:t>
            </a:r>
          </a:p>
        </p:txBody>
      </p:sp>
      <p:sp>
        <p:nvSpPr>
          <p:cNvPr id="4" name="Text Placeholder 5">
            <a:extLst>
              <a:ext uri="{FF2B5EF4-FFF2-40B4-BE49-F238E27FC236}">
                <a16:creationId xmlns:a16="http://schemas.microsoft.com/office/drawing/2014/main" id="{929E59E0-CCF2-4A0B-8628-8750D9009113}"/>
              </a:ext>
            </a:extLst>
          </p:cNvPr>
          <p:cNvSpPr>
            <a:spLocks noGrp="1"/>
          </p:cNvSpPr>
          <p:nvPr>
            <p:ph type="body" sz="quarter" idx="13"/>
          </p:nvPr>
        </p:nvSpPr>
        <p:spPr>
          <a:xfrm>
            <a:off x="149456" y="1561797"/>
            <a:ext cx="5159030" cy="4667553"/>
          </a:xfrm>
        </p:spPr>
        <p:txBody>
          <a:bodyPr>
            <a:normAutofit/>
          </a:bodyPr>
          <a:lstStyle/>
          <a:p>
            <a:pPr marL="285750" indent="-285750">
              <a:buFont typeface="Wingdings" panose="05000000000000000000" pitchFamily="2" charset="2"/>
              <a:buChar char="Ø"/>
            </a:pPr>
            <a:r>
              <a:rPr lang="hr-HR">
                <a:solidFill>
                  <a:schemeClr val="tx2"/>
                </a:solidFill>
              </a:rPr>
              <a:t>procesi koordinacije među agencijama;</a:t>
            </a:r>
          </a:p>
          <a:p>
            <a:pPr marL="285750" indent="-285750">
              <a:buFont typeface="Wingdings" panose="05000000000000000000" pitchFamily="2" charset="2"/>
              <a:buChar char="Ø"/>
            </a:pPr>
            <a:r>
              <a:rPr lang="hr-HR">
                <a:solidFill>
                  <a:schemeClr val="tx2"/>
                </a:solidFill>
              </a:rPr>
              <a:t>uklanjanje (smanjenje) političkih čimbenika u promicanju projekata;</a:t>
            </a:r>
          </a:p>
          <a:p>
            <a:pPr marL="285750" indent="-285750">
              <a:buFont typeface="Wingdings" panose="05000000000000000000" pitchFamily="2" charset="2"/>
              <a:buChar char="Ø"/>
            </a:pPr>
            <a:r>
              <a:rPr lang="hr-HR">
                <a:solidFill>
                  <a:schemeClr val="tx2"/>
                </a:solidFill>
              </a:rPr>
              <a:t>mogućnost upravljanja godišnjim i srednjoročnim proračunom i usklađenost upravljanja javnim investicijama s proračunskim procesom; i</a:t>
            </a:r>
          </a:p>
          <a:p>
            <a:pPr marL="285750" indent="-285750">
              <a:buFont typeface="Wingdings" panose="05000000000000000000" pitchFamily="2" charset="2"/>
              <a:buChar char="Ø"/>
            </a:pPr>
            <a:r>
              <a:rPr lang="hr-HR">
                <a:solidFill>
                  <a:schemeClr val="tx2"/>
                </a:solidFill>
              </a:rPr>
              <a:t>problemi stjecanja lokacije i preseljenja stanovnika, mjere zaštite okoliša i izazovi složene nabave.</a:t>
            </a:r>
          </a:p>
        </p:txBody>
      </p:sp>
      <p:pic>
        <p:nvPicPr>
          <p:cNvPr id="6" name="Picture 5">
            <a:extLst>
              <a:ext uri="{FF2B5EF4-FFF2-40B4-BE49-F238E27FC236}">
                <a16:creationId xmlns:a16="http://schemas.microsoft.com/office/drawing/2014/main" id="{E18DBCDC-528C-480C-9F83-26F81CD28A8A}"/>
              </a:ext>
            </a:extLst>
          </p:cNvPr>
          <p:cNvPicPr>
            <a:picLocks noChangeAspect="1"/>
          </p:cNvPicPr>
          <p:nvPr/>
        </p:nvPicPr>
        <p:blipFill>
          <a:blip r:embed="rId3" cstate="print"/>
          <a:stretch>
            <a:fillRect/>
          </a:stretch>
        </p:blipFill>
        <p:spPr>
          <a:xfrm>
            <a:off x="5417126" y="1212273"/>
            <a:ext cx="3726873" cy="3376767"/>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24</a:t>
            </a:fld>
            <a:endParaRPr lang="en-US"/>
          </a:p>
        </p:txBody>
      </p:sp>
      <p:pic>
        <p:nvPicPr>
          <p:cNvPr id="7" name="Рисунок 6"/>
          <p:cNvPicPr>
            <a:picLocks noChangeAspect="1"/>
          </p:cNvPicPr>
          <p:nvPr/>
        </p:nvPicPr>
        <p:blipFill>
          <a:blip r:embed="rId4"/>
          <a:stretch>
            <a:fillRect/>
          </a:stretch>
        </p:blipFill>
        <p:spPr>
          <a:xfrm>
            <a:off x="6516198" y="6229350"/>
            <a:ext cx="2371725" cy="571500"/>
          </a:xfrm>
          <a:prstGeom prst="rect">
            <a:avLst/>
          </a:prstGeom>
        </p:spPr>
      </p:pic>
    </p:spTree>
    <p:extLst>
      <p:ext uri="{BB962C8B-B14F-4D97-AF65-F5344CB8AC3E}">
        <p14:creationId xmlns:p14="http://schemas.microsoft.com/office/powerpoint/2010/main" val="5053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hr-HR" sz="2400"/>
              <a:t>TREĆI DIO: POVEĆAVANJE EFIKASNOSTI KAPITALNIH RASHODA I </a:t>
            </a:r>
            <a:r>
              <a:rPr lang="hr-HR" sz="2400" b="1"/>
              <a:t>UPRAVLJANJA JAVNIM INVESTICIJAMA</a:t>
            </a:r>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25</a:t>
            </a:fld>
            <a:endParaRPr lang="en-US"/>
          </a:p>
        </p:txBody>
      </p:sp>
      <p:pic>
        <p:nvPicPr>
          <p:cNvPr id="8" name="Рисунок 7"/>
          <p:cNvPicPr>
            <a:picLocks noChangeAspect="1"/>
          </p:cNvPicPr>
          <p:nvPr/>
        </p:nvPicPr>
        <p:blipFill>
          <a:blip r:embed="rId3"/>
          <a:stretch>
            <a:fillRect/>
          </a:stretch>
        </p:blipFill>
        <p:spPr>
          <a:xfrm>
            <a:off x="6357937" y="6199188"/>
            <a:ext cx="2371725" cy="571500"/>
          </a:xfrm>
          <a:prstGeom prst="rect">
            <a:avLst/>
          </a:prstGeom>
        </p:spPr>
      </p:pic>
      <p:pic>
        <p:nvPicPr>
          <p:cNvPr id="7" name="Picture 6">
            <a:extLst>
              <a:ext uri="{FF2B5EF4-FFF2-40B4-BE49-F238E27FC236}">
                <a16:creationId xmlns:a16="http://schemas.microsoft.com/office/drawing/2014/main" id="{13758F15-6397-4FF4-9ABA-A52C43ADE7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934" y="1311691"/>
            <a:ext cx="8610492" cy="4439570"/>
          </a:xfrm>
          <a:prstGeom prst="rect">
            <a:avLst/>
          </a:prstGeom>
        </p:spPr>
      </p:pic>
      <p:sp>
        <p:nvSpPr>
          <p:cNvPr id="9" name="TextBox 8">
            <a:extLst>
              <a:ext uri="{FF2B5EF4-FFF2-40B4-BE49-F238E27FC236}">
                <a16:creationId xmlns:a16="http://schemas.microsoft.com/office/drawing/2014/main" id="{A2B4CB4C-6F74-410D-8864-F4C0C067B037}"/>
              </a:ext>
            </a:extLst>
          </p:cNvPr>
          <p:cNvSpPr txBox="1"/>
          <p:nvPr/>
        </p:nvSpPr>
        <p:spPr>
          <a:xfrm>
            <a:off x="3352800" y="4309872"/>
            <a:ext cx="2438400" cy="369332"/>
          </a:xfrm>
          <a:prstGeom prst="rect">
            <a:avLst/>
          </a:prstGeom>
          <a:noFill/>
        </p:spPr>
        <p:txBody>
          <a:bodyPr wrap="square" rtlCol="0">
            <a:spAutoFit/>
          </a:bodyPr>
          <a:lstStyle/>
          <a:p>
            <a:r>
              <a:rPr lang="hr-HR" sz="900">
                <a:hlinkClick r:id="rId5" tooltip="https://en.wikipedia.org/wiki/Benicia%E2%80%93Martinez_Bridge"/>
              </a:rPr>
              <a:t>Ova fotografija</a:t>
            </a:r>
            <a:r>
              <a:rPr lang="hr-HR" sz="900"/>
              <a:t> nepoznatog autora licencirana je u skladu s licencijom </a:t>
            </a:r>
            <a:r>
              <a:rPr lang="hr-HR" sz="900">
                <a:hlinkClick r:id="rId6" tooltip="https://creativecommons.org/licenses/by-sa/3.0/"/>
              </a:rPr>
              <a:t>CC BY-SA</a:t>
            </a:r>
          </a:p>
        </p:txBody>
      </p:sp>
    </p:spTree>
    <p:extLst>
      <p:ext uri="{BB962C8B-B14F-4D97-AF65-F5344CB8AC3E}">
        <p14:creationId xmlns:p14="http://schemas.microsoft.com/office/powerpoint/2010/main" val="55943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r-HR" b="1"/>
              <a:t>OBVEZNE ZNAČAJKE EFIKASNOG SUSTAVA</a:t>
            </a:r>
            <a:br>
              <a:rPr lang="hr-HR" b="1"/>
            </a:br>
            <a:r>
              <a:rPr lang="hr-HR" b="1"/>
              <a:t>JAVNIH INVESTICIJA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26</a:t>
            </a:fld>
            <a:endParaRPr lang="en-US"/>
          </a:p>
        </p:txBody>
      </p:sp>
      <p:sp>
        <p:nvSpPr>
          <p:cNvPr id="9" name="TextBox 8"/>
          <p:cNvSpPr txBox="1"/>
          <p:nvPr/>
        </p:nvSpPr>
        <p:spPr>
          <a:xfrm>
            <a:off x="949569" y="3393831"/>
            <a:ext cx="184639" cy="246221"/>
          </a:xfrm>
          <a:prstGeom prst="rect">
            <a:avLst/>
          </a:prstGeom>
          <a:noFill/>
        </p:spPr>
        <p:txBody>
          <a:bodyPr wrap="square" rtlCol="0">
            <a:spAutoFit/>
          </a:bodyPr>
          <a:lstStyle/>
          <a:p>
            <a:r>
              <a:rPr lang="hr-HR" sz="1000">
                <a:solidFill>
                  <a:schemeClr val="bg1"/>
                </a:solidFill>
                <a:latin typeface="Calibri" panose="020F0502020204030204" pitchFamily="34" charset="0"/>
                <a:cs typeface="Calibri" panose="020F0502020204030204" pitchFamily="34" charset="0"/>
              </a:rPr>
              <a:t>1</a:t>
            </a:r>
          </a:p>
        </p:txBody>
      </p:sp>
      <p:sp>
        <p:nvSpPr>
          <p:cNvPr id="12" name="TextBox 11"/>
          <p:cNvSpPr txBox="1"/>
          <p:nvPr/>
        </p:nvSpPr>
        <p:spPr>
          <a:xfrm>
            <a:off x="3881802" y="3393830"/>
            <a:ext cx="184639" cy="246221"/>
          </a:xfrm>
          <a:prstGeom prst="rect">
            <a:avLst/>
          </a:prstGeom>
          <a:noFill/>
        </p:spPr>
        <p:txBody>
          <a:bodyPr wrap="square" rtlCol="0">
            <a:spAutoFit/>
          </a:bodyPr>
          <a:lstStyle/>
          <a:p>
            <a:r>
              <a:rPr lang="hr-HR" sz="1000">
                <a:solidFill>
                  <a:schemeClr val="bg1"/>
                </a:solidFill>
                <a:latin typeface="Calibri" panose="020F0502020204030204" pitchFamily="34" charset="0"/>
                <a:cs typeface="Calibri" panose="020F0502020204030204" pitchFamily="34" charset="0"/>
              </a:rPr>
              <a:t>4</a:t>
            </a:r>
          </a:p>
        </p:txBody>
      </p:sp>
      <p:sp>
        <p:nvSpPr>
          <p:cNvPr id="15" name="TextBox 14"/>
          <p:cNvSpPr txBox="1"/>
          <p:nvPr/>
        </p:nvSpPr>
        <p:spPr>
          <a:xfrm>
            <a:off x="6726108" y="3393829"/>
            <a:ext cx="184639" cy="246221"/>
          </a:xfrm>
          <a:prstGeom prst="rect">
            <a:avLst/>
          </a:prstGeom>
          <a:noFill/>
        </p:spPr>
        <p:txBody>
          <a:bodyPr wrap="square" rtlCol="0">
            <a:spAutoFit/>
          </a:bodyPr>
          <a:lstStyle/>
          <a:p>
            <a:r>
              <a:rPr lang="hr-HR" sz="1000">
                <a:solidFill>
                  <a:schemeClr val="bg1"/>
                </a:solidFill>
                <a:latin typeface="Calibri" panose="020F0502020204030204" pitchFamily="34" charset="0"/>
                <a:cs typeface="Calibri" panose="020F0502020204030204" pitchFamily="34" charset="0"/>
              </a:rPr>
              <a:t>7</a:t>
            </a:r>
          </a:p>
        </p:txBody>
      </p:sp>
      <p:pic>
        <p:nvPicPr>
          <p:cNvPr id="37" name="Рисунок 36"/>
          <p:cNvPicPr>
            <a:picLocks noChangeAspect="1"/>
          </p:cNvPicPr>
          <p:nvPr/>
        </p:nvPicPr>
        <p:blipFill>
          <a:blip r:embed="rId2"/>
          <a:stretch>
            <a:fillRect/>
          </a:stretch>
        </p:blipFill>
        <p:spPr>
          <a:xfrm>
            <a:off x="6357937" y="6199188"/>
            <a:ext cx="2371725" cy="571500"/>
          </a:xfrm>
          <a:prstGeom prst="rect">
            <a:avLst/>
          </a:prstGeom>
        </p:spPr>
      </p:pic>
      <p:pic>
        <p:nvPicPr>
          <p:cNvPr id="3" name="Рисунок 2"/>
          <p:cNvPicPr>
            <a:picLocks noChangeAspect="1"/>
          </p:cNvPicPr>
          <p:nvPr/>
        </p:nvPicPr>
        <p:blipFill>
          <a:blip r:embed="rId3"/>
          <a:stretch>
            <a:fillRect/>
          </a:stretch>
        </p:blipFill>
        <p:spPr>
          <a:xfrm>
            <a:off x="1792360" y="1826769"/>
            <a:ext cx="5591175" cy="3752850"/>
          </a:xfrm>
          <a:prstGeom prst="rect">
            <a:avLst/>
          </a:prstGeom>
        </p:spPr>
      </p:pic>
      <p:sp>
        <p:nvSpPr>
          <p:cNvPr id="38" name="TextBox 37"/>
          <p:cNvSpPr txBox="1"/>
          <p:nvPr/>
        </p:nvSpPr>
        <p:spPr>
          <a:xfrm>
            <a:off x="1792360" y="1425650"/>
            <a:ext cx="5545187" cy="307777"/>
          </a:xfrm>
          <a:prstGeom prst="rect">
            <a:avLst/>
          </a:prstGeom>
          <a:noFill/>
        </p:spPr>
        <p:txBody>
          <a:bodyPr wrap="square" rtlCol="0">
            <a:spAutoFit/>
          </a:bodyPr>
          <a:lstStyle/>
          <a:p>
            <a:r>
              <a:rPr lang="hr-HR" sz="1400">
                <a:solidFill>
                  <a:schemeClr val="tx2"/>
                </a:solidFill>
              </a:rPr>
              <a:t>Ključne značajke sustava upravljanja javnim investicijama</a:t>
            </a:r>
          </a:p>
        </p:txBody>
      </p:sp>
      <p:sp>
        <p:nvSpPr>
          <p:cNvPr id="10" name="Надпись 2"/>
          <p:cNvSpPr txBox="1"/>
          <p:nvPr/>
        </p:nvSpPr>
        <p:spPr>
          <a:xfrm rot="16200000">
            <a:off x="2226335" y="3772209"/>
            <a:ext cx="775970"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hr-HR" sz="1100" b="1">
                <a:solidFill>
                  <a:srgbClr val="FFFFFF"/>
                </a:solidFill>
                <a:latin typeface="Calibri" panose="020F0502020204030204" pitchFamily="34" charset="0"/>
                <a:ea typeface="Calibri" panose="020F0502020204030204" pitchFamily="34" charset="0"/>
                <a:cs typeface="Times New Roman" panose="02020603050405020304" pitchFamily="18" charset="0"/>
              </a:rPr>
              <a:t>Smjernice</a:t>
            </a:r>
          </a:p>
        </p:txBody>
      </p:sp>
      <p:sp>
        <p:nvSpPr>
          <p:cNvPr id="11" name="Надпись 4"/>
          <p:cNvSpPr txBox="1"/>
          <p:nvPr/>
        </p:nvSpPr>
        <p:spPr>
          <a:xfrm rot="16200000">
            <a:off x="3871249" y="3772209"/>
            <a:ext cx="775970"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hr-HR" sz="1100" b="1">
                <a:solidFill>
                  <a:srgbClr val="FFFFFF"/>
                </a:solidFill>
                <a:latin typeface="Calibri" panose="020F0502020204030204" pitchFamily="34" charset="0"/>
                <a:ea typeface="Calibri" panose="020F0502020204030204" pitchFamily="34" charset="0"/>
                <a:cs typeface="Times New Roman" panose="02020603050405020304" pitchFamily="18" charset="0"/>
              </a:rPr>
              <a:t>Odabir</a:t>
            </a:r>
          </a:p>
        </p:txBody>
      </p:sp>
      <p:sp>
        <p:nvSpPr>
          <p:cNvPr id="13" name="Надпись 5"/>
          <p:cNvSpPr txBox="1"/>
          <p:nvPr/>
        </p:nvSpPr>
        <p:spPr>
          <a:xfrm rot="16200000">
            <a:off x="5479120" y="3751571"/>
            <a:ext cx="817245"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hr-HR" sz="1100" b="1">
                <a:solidFill>
                  <a:srgbClr val="FFFFFF"/>
                </a:solidFill>
                <a:latin typeface="Calibri" panose="020F0502020204030204" pitchFamily="34" charset="0"/>
                <a:ea typeface="Calibri" panose="020F0502020204030204" pitchFamily="34" charset="0"/>
                <a:cs typeface="Times New Roman" panose="02020603050405020304" pitchFamily="18" charset="0"/>
              </a:rPr>
              <a:t>Poslovanje</a:t>
            </a:r>
          </a:p>
        </p:txBody>
      </p:sp>
      <p:sp>
        <p:nvSpPr>
          <p:cNvPr id="14" name="Надпись 6"/>
          <p:cNvSpPr txBox="1"/>
          <p:nvPr/>
        </p:nvSpPr>
        <p:spPr>
          <a:xfrm rot="16200000">
            <a:off x="2761526" y="3772209"/>
            <a:ext cx="77597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hr-HR" sz="1100" b="1">
                <a:latin typeface="Calibri" panose="020F0502020204030204" pitchFamily="34" charset="0"/>
                <a:ea typeface="Calibri" panose="020F0502020204030204" pitchFamily="34" charset="0"/>
                <a:cs typeface="Times New Roman" panose="02020603050405020304" pitchFamily="18" charset="0"/>
              </a:rPr>
              <a:t>Ocjena</a:t>
            </a:r>
          </a:p>
        </p:txBody>
      </p:sp>
      <p:sp>
        <p:nvSpPr>
          <p:cNvPr id="16" name="Надпись 8"/>
          <p:cNvSpPr txBox="1"/>
          <p:nvPr/>
        </p:nvSpPr>
        <p:spPr>
          <a:xfrm rot="16200000">
            <a:off x="4226790" y="3868421"/>
            <a:ext cx="114427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hr-HR" sz="1100" b="1" dirty="0">
                <a:latin typeface="Calibri" panose="020F0502020204030204" pitchFamily="34" charset="0"/>
                <a:ea typeface="Calibri" panose="020F0502020204030204" pitchFamily="34" charset="0"/>
                <a:cs typeface="Times New Roman" panose="02020603050405020304" pitchFamily="18" charset="0"/>
              </a:rPr>
              <a:t>Provedba</a:t>
            </a:r>
          </a:p>
          <a:p>
            <a:pPr>
              <a:lnSpc>
                <a:spcPct val="107000"/>
              </a:lnSpc>
              <a:spcAft>
                <a:spcPts val="800"/>
              </a:spcAft>
            </a:pPr>
            <a:r>
              <a:rPr lang="hr-HR" sz="11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7" name="Надпись 9"/>
          <p:cNvSpPr txBox="1"/>
          <p:nvPr/>
        </p:nvSpPr>
        <p:spPr>
          <a:xfrm rot="16200000">
            <a:off x="6041884" y="3766494"/>
            <a:ext cx="84074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hr-HR" sz="1100" b="1">
                <a:latin typeface="Calibri" panose="020F0502020204030204" pitchFamily="34" charset="0"/>
                <a:ea typeface="Calibri" panose="020F0502020204030204" pitchFamily="34" charset="0"/>
                <a:cs typeface="Times New Roman" panose="02020603050405020304" pitchFamily="18" charset="0"/>
              </a:rPr>
              <a:t>Evaluacija</a:t>
            </a:r>
          </a:p>
        </p:txBody>
      </p:sp>
      <p:sp>
        <p:nvSpPr>
          <p:cNvPr id="18" name="Надпись 10"/>
          <p:cNvSpPr txBox="1"/>
          <p:nvPr/>
        </p:nvSpPr>
        <p:spPr>
          <a:xfrm rot="16200000">
            <a:off x="3243695" y="3716406"/>
            <a:ext cx="963159" cy="382270"/>
          </a:xfrm>
          <a:prstGeom prst="rect">
            <a:avLst/>
          </a:prstGeom>
          <a:solidFill>
            <a:srgbClr val="A1DA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hr-HR" sz="1100" b="1">
                <a:latin typeface="Calibri" panose="020F0502020204030204" pitchFamily="34" charset="0"/>
                <a:ea typeface="Calibri" panose="020F0502020204030204" pitchFamily="34" charset="0"/>
                <a:cs typeface="Times New Roman" panose="02020603050405020304" pitchFamily="18" charset="0"/>
              </a:rPr>
              <a:t>Neovisni pregled</a:t>
            </a:r>
          </a:p>
        </p:txBody>
      </p:sp>
      <p:sp>
        <p:nvSpPr>
          <p:cNvPr id="19" name="Надпись 10"/>
          <p:cNvSpPr txBox="1"/>
          <p:nvPr/>
        </p:nvSpPr>
        <p:spPr>
          <a:xfrm rot="16200000">
            <a:off x="4873003" y="3763520"/>
            <a:ext cx="963159" cy="294120"/>
          </a:xfrm>
          <a:prstGeom prst="rect">
            <a:avLst/>
          </a:prstGeom>
          <a:solidFill>
            <a:srgbClr val="9BD2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hr-HR" sz="1100">
                <a:latin typeface="Calibri" panose="020F0502020204030204" pitchFamily="34" charset="0"/>
                <a:ea typeface="Calibri" panose="020F0502020204030204" pitchFamily="34" charset="0"/>
                <a:cs typeface="Times New Roman" panose="02020603050405020304" pitchFamily="18" charset="0"/>
              </a:rPr>
              <a:t>Prilagodba</a:t>
            </a:r>
          </a:p>
        </p:txBody>
      </p:sp>
      <p:sp>
        <p:nvSpPr>
          <p:cNvPr id="5" name="TextBox 4"/>
          <p:cNvSpPr txBox="1"/>
          <p:nvPr/>
        </p:nvSpPr>
        <p:spPr>
          <a:xfrm>
            <a:off x="2459719" y="2194505"/>
            <a:ext cx="1074420" cy="553998"/>
          </a:xfrm>
          <a:prstGeom prst="rect">
            <a:avLst/>
          </a:prstGeom>
          <a:solidFill>
            <a:schemeClr val="bg1"/>
          </a:solidFill>
        </p:spPr>
        <p:txBody>
          <a:bodyPr wrap="square" rtlCol="0">
            <a:spAutoFit/>
          </a:bodyPr>
          <a:lstStyle/>
          <a:p>
            <a:pPr algn="ctr"/>
            <a:r>
              <a:rPr lang="hr-HR" sz="1000" b="0"/>
              <a:t>Dosljednost u pripremi projekata</a:t>
            </a:r>
          </a:p>
        </p:txBody>
      </p:sp>
      <p:sp>
        <p:nvSpPr>
          <p:cNvPr id="20" name="TextBox 19"/>
          <p:cNvSpPr txBox="1"/>
          <p:nvPr/>
        </p:nvSpPr>
        <p:spPr>
          <a:xfrm>
            <a:off x="3722024" y="2194505"/>
            <a:ext cx="1074420" cy="553998"/>
          </a:xfrm>
          <a:prstGeom prst="rect">
            <a:avLst/>
          </a:prstGeom>
          <a:solidFill>
            <a:schemeClr val="bg1"/>
          </a:solidFill>
        </p:spPr>
        <p:txBody>
          <a:bodyPr wrap="square" rtlCol="0">
            <a:spAutoFit/>
          </a:bodyPr>
          <a:lstStyle/>
          <a:p>
            <a:pPr algn="ctr"/>
            <a:r>
              <a:rPr lang="hr-HR" sz="1000" b="0"/>
              <a:t>Ovlast za provjeru i odbijanje projekata</a:t>
            </a:r>
          </a:p>
        </p:txBody>
      </p:sp>
      <p:sp>
        <p:nvSpPr>
          <p:cNvPr id="21" name="TextBox 20"/>
          <p:cNvSpPr txBox="1"/>
          <p:nvPr/>
        </p:nvSpPr>
        <p:spPr>
          <a:xfrm>
            <a:off x="5077475" y="1982953"/>
            <a:ext cx="1022061" cy="707886"/>
          </a:xfrm>
          <a:prstGeom prst="rect">
            <a:avLst/>
          </a:prstGeom>
          <a:solidFill>
            <a:schemeClr val="bg1"/>
          </a:solidFill>
        </p:spPr>
        <p:txBody>
          <a:bodyPr wrap="square" rtlCol="0">
            <a:noAutofit/>
          </a:bodyPr>
          <a:lstStyle/>
          <a:p>
            <a:pPr algn="ctr"/>
            <a:r>
              <a:rPr lang="hr-HR" sz="1000" b="0" dirty="0"/>
              <a:t>Vođenje registra imovine, upravljanje tim registrom</a:t>
            </a:r>
          </a:p>
        </p:txBody>
      </p:sp>
      <p:sp>
        <p:nvSpPr>
          <p:cNvPr id="22" name="TextBox 21"/>
          <p:cNvSpPr txBox="1"/>
          <p:nvPr/>
        </p:nvSpPr>
        <p:spPr>
          <a:xfrm>
            <a:off x="6012985" y="2156404"/>
            <a:ext cx="1022061" cy="553998"/>
          </a:xfrm>
          <a:prstGeom prst="rect">
            <a:avLst/>
          </a:prstGeom>
          <a:solidFill>
            <a:schemeClr val="bg1"/>
          </a:solidFill>
        </p:spPr>
        <p:txBody>
          <a:bodyPr wrap="square" rtlCol="0">
            <a:spAutoFit/>
          </a:bodyPr>
          <a:lstStyle/>
          <a:p>
            <a:pPr algn="ctr"/>
            <a:r>
              <a:rPr lang="hr-HR" sz="1000" b="0"/>
              <a:t>Evaluacija radi unaprjeđenja smjernica</a:t>
            </a:r>
          </a:p>
        </p:txBody>
      </p:sp>
      <p:sp>
        <p:nvSpPr>
          <p:cNvPr id="23" name="TextBox 22"/>
          <p:cNvSpPr txBox="1"/>
          <p:nvPr/>
        </p:nvSpPr>
        <p:spPr>
          <a:xfrm>
            <a:off x="1994735" y="5025621"/>
            <a:ext cx="1022061" cy="553998"/>
          </a:xfrm>
          <a:prstGeom prst="rect">
            <a:avLst/>
          </a:prstGeom>
          <a:solidFill>
            <a:schemeClr val="bg1"/>
          </a:solidFill>
        </p:spPr>
        <p:txBody>
          <a:bodyPr wrap="square" rtlCol="0">
            <a:spAutoFit/>
          </a:bodyPr>
          <a:lstStyle/>
          <a:p>
            <a:pPr algn="ctr"/>
            <a:r>
              <a:rPr lang="hr-HR" sz="1000" b="0"/>
              <a:t>Veza sa strategijom razvoja</a:t>
            </a:r>
          </a:p>
        </p:txBody>
      </p:sp>
      <p:sp>
        <p:nvSpPr>
          <p:cNvPr id="24" name="TextBox 23"/>
          <p:cNvSpPr txBox="1"/>
          <p:nvPr/>
        </p:nvSpPr>
        <p:spPr>
          <a:xfrm>
            <a:off x="2998822" y="5025621"/>
            <a:ext cx="1022061" cy="553998"/>
          </a:xfrm>
          <a:prstGeom prst="rect">
            <a:avLst/>
          </a:prstGeom>
          <a:solidFill>
            <a:schemeClr val="bg1"/>
          </a:solidFill>
        </p:spPr>
        <p:txBody>
          <a:bodyPr wrap="square" rtlCol="0">
            <a:spAutoFit/>
          </a:bodyPr>
          <a:lstStyle/>
          <a:p>
            <a:pPr algn="ctr"/>
            <a:r>
              <a:rPr lang="hr-HR" sz="1000" b="0"/>
              <a:t>Ključno za opravdan odabir</a:t>
            </a:r>
          </a:p>
        </p:txBody>
      </p:sp>
      <p:sp>
        <p:nvSpPr>
          <p:cNvPr id="25" name="TextBox 24"/>
          <p:cNvSpPr txBox="1"/>
          <p:nvPr/>
        </p:nvSpPr>
        <p:spPr>
          <a:xfrm>
            <a:off x="4340143" y="4984589"/>
            <a:ext cx="1989395" cy="707886"/>
          </a:xfrm>
          <a:prstGeom prst="rect">
            <a:avLst/>
          </a:prstGeom>
          <a:solidFill>
            <a:schemeClr val="bg1"/>
          </a:solidFill>
        </p:spPr>
        <p:txBody>
          <a:bodyPr wrap="square" rtlCol="0">
            <a:spAutoFit/>
          </a:bodyPr>
          <a:lstStyle/>
          <a:p>
            <a:pPr algn="ctr"/>
            <a:r>
              <a:rPr lang="hr-HR" sz="1000" b="0"/>
              <a:t>Učinkovit proračunski proces i proces nabave radi podrške provedbi i poslovanju</a:t>
            </a:r>
          </a:p>
        </p:txBody>
      </p:sp>
      <p:sp>
        <p:nvSpPr>
          <p:cNvPr id="26" name="TextBox 25"/>
          <p:cNvSpPr txBox="1"/>
          <p:nvPr/>
        </p:nvSpPr>
        <p:spPr>
          <a:xfrm>
            <a:off x="1248506" y="6028138"/>
            <a:ext cx="4418963" cy="261610"/>
          </a:xfrm>
          <a:prstGeom prst="rect">
            <a:avLst/>
          </a:prstGeom>
          <a:noFill/>
        </p:spPr>
        <p:txBody>
          <a:bodyPr wrap="square" rtlCol="0">
            <a:spAutoFit/>
          </a:bodyPr>
          <a:lstStyle/>
          <a:p>
            <a:r>
              <a:rPr lang="hr-HR" sz="1100" b="0">
                <a:solidFill>
                  <a:schemeClr val="tx2"/>
                </a:solidFill>
              </a:rPr>
              <a:t>Izvor</a:t>
            </a:r>
            <a:r>
              <a:rPr lang="hr-HR" sz="1100" b="0" i="1">
                <a:solidFill>
                  <a:schemeClr val="tx2"/>
                </a:solidFill>
              </a:rPr>
              <a:t>: </a:t>
            </a:r>
            <a:r>
              <a:rPr lang="hr-HR" sz="1100" b="0">
                <a:solidFill>
                  <a:schemeClr val="tx2"/>
                </a:solidFill>
              </a:rPr>
              <a:t>Moć upravljanja javnim financijama (</a:t>
            </a:r>
            <a:r>
              <a:rPr lang="hr-HR" sz="1100" b="0" i="1">
                <a:solidFill>
                  <a:schemeClr val="tx2"/>
                </a:solidFill>
              </a:rPr>
              <a:t>The Power of Public Investment Management</a:t>
            </a:r>
            <a:r>
              <a:rPr lang="hr-HR" sz="1100" b="0">
                <a:solidFill>
                  <a:schemeClr val="tx2"/>
                </a:solidFill>
              </a:rPr>
              <a:t>), SB, 2014.</a:t>
            </a:r>
          </a:p>
        </p:txBody>
      </p:sp>
    </p:spTree>
    <p:extLst>
      <p:ext uri="{BB962C8B-B14F-4D97-AF65-F5344CB8AC3E}">
        <p14:creationId xmlns:p14="http://schemas.microsoft.com/office/powerpoint/2010/main" val="61692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hr-HR" sz="2400" b="1"/>
              <a:t>Ključne značajke </a:t>
            </a:r>
            <a:r>
              <a:rPr lang="hr-HR" sz="2400"/>
              <a:t>(1)</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2008961" y="1529159"/>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280027" y="1489586"/>
            <a:ext cx="8440305" cy="4698873"/>
          </a:xfrm>
          <a:prstGeom prst="rect">
            <a:avLst/>
          </a:prstGeom>
        </p:spPr>
        <p:txBody>
          <a:bodyPr>
            <a:normAutofit fontScale="92500" lnSpcReduction="2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hr-HR" sz="1800"/>
              <a:t>Smjernice</a:t>
            </a:r>
          </a:p>
          <a:p>
            <a:pPr marL="285750" indent="-285750">
              <a:buFont typeface="Arial" panose="020B0604020202020204" pitchFamily="34" charset="0"/>
              <a:buChar char="•"/>
            </a:pPr>
            <a:r>
              <a:rPr lang="hr-HR" sz="1800" b="0"/>
              <a:t>Projekti ili programi podliježu (a) praktičnim strateškim smjernicama i (b) uvođenju provjere prve razine svih prijedloga projekata u odnosu na te smjernice.</a:t>
            </a:r>
          </a:p>
          <a:p>
            <a:pPr marL="0" indent="0"/>
            <a:r>
              <a:rPr lang="hr-HR" sz="1800"/>
              <a:t>Naglasak bi trebao biti na osnovnim elementima službene ocjene projekata, uključujući:</a:t>
            </a:r>
          </a:p>
          <a:p>
            <a:pPr>
              <a:buFont typeface="Arial" panose="020B0604020202020204" pitchFamily="34" charset="0"/>
              <a:buChar char="•"/>
            </a:pPr>
            <a:r>
              <a:rPr lang="hr-HR" sz="1800" b="0"/>
              <a:t>je li potreba za projektom dobro opravdana;</a:t>
            </a:r>
          </a:p>
          <a:p>
            <a:pPr>
              <a:buFont typeface="Arial" panose="020B0604020202020204" pitchFamily="34" charset="0"/>
              <a:buChar char="•"/>
            </a:pPr>
            <a:r>
              <a:rPr lang="hr-HR" sz="1800" b="0"/>
              <a:t>jesu li ciljevi projekta jasno utvrđeni;</a:t>
            </a:r>
          </a:p>
          <a:p>
            <a:pPr>
              <a:buFont typeface="Arial" panose="020B0604020202020204" pitchFamily="34" charset="0"/>
              <a:buChar char="•"/>
            </a:pPr>
            <a:r>
              <a:rPr lang="hr-HR" sz="1800" b="0"/>
              <a:t>jesu li utvrđene općenite alternativne mogućnosti za postizanje ciljeva projekta te jesu li usporedno ispitane;</a:t>
            </a:r>
          </a:p>
          <a:p>
            <a:pPr>
              <a:buFont typeface="Arial" panose="020B0604020202020204" pitchFamily="34" charset="0"/>
              <a:buChar char="•"/>
            </a:pPr>
            <a:r>
              <a:rPr lang="hr-HR" sz="1800" b="0"/>
              <a:t>podliježe li mogućnost koja najviše obećava detaljnoj analizi;</a:t>
            </a:r>
          </a:p>
          <a:p>
            <a:pPr>
              <a:buFont typeface="Arial" panose="020B0604020202020204" pitchFamily="34" charset="0"/>
              <a:buChar char="•"/>
            </a:pPr>
            <a:r>
              <a:rPr lang="hr-HR" sz="1800" b="0"/>
              <a:t>jesu li troškovi projekta u potpunosti i točno procijenjeni; i</a:t>
            </a:r>
          </a:p>
          <a:p>
            <a:pPr>
              <a:buFont typeface="Arial" panose="020B0604020202020204" pitchFamily="34" charset="0"/>
              <a:buChar char="•"/>
            </a:pPr>
            <a:r>
              <a:rPr lang="hr-HR" sz="1800" b="0"/>
              <a:t>jesu li koristi projekta kvalitativno ocijenjene na način da je vjerojatno da će opravdati troškove.</a:t>
            </a:r>
          </a:p>
          <a:p>
            <a:pPr marL="0" indent="0"/>
            <a:r>
              <a:rPr lang="hr-HR" sz="1800"/>
              <a:t>Neovisni</a:t>
            </a:r>
            <a:r>
              <a:rPr lang="hr-HR" sz="1400" b="0"/>
              <a:t> </a:t>
            </a:r>
            <a:r>
              <a:rPr lang="hr-HR" sz="1800"/>
              <a:t>pregled</a:t>
            </a:r>
          </a:p>
          <a:p>
            <a:pPr>
              <a:buFont typeface="Arial" panose="020B0604020202020204" pitchFamily="34" charset="0"/>
              <a:buChar char="•"/>
            </a:pPr>
            <a:r>
              <a:rPr lang="hr-HR" sz="1800" b="0"/>
              <a:t>Neovisnim pregledima kolega provjerava se je li evaluacija subjektivna i pristrana iz koristoljublja.</a:t>
            </a:r>
          </a:p>
          <a:p>
            <a:pPr>
              <a:buFont typeface="Arial" panose="020B0604020202020204" pitchFamily="34" charset="0"/>
              <a:buChar char="•"/>
            </a:pPr>
            <a:endParaRPr lang="en-US" sz="1800" b="0" kern="0"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27</a:t>
            </a:fld>
            <a:endParaRPr lang="en-US"/>
          </a:p>
        </p:txBody>
      </p:sp>
      <p:pic>
        <p:nvPicPr>
          <p:cNvPr id="8" name="Рисунок 7"/>
          <p:cNvPicPr>
            <a:picLocks noChangeAspect="1"/>
          </p:cNvPicPr>
          <p:nvPr/>
        </p:nvPicPr>
        <p:blipFill>
          <a:blip r:embed="rId4"/>
          <a:stretch>
            <a:fillRect/>
          </a:stretch>
        </p:blipFill>
        <p:spPr>
          <a:xfrm>
            <a:off x="6411981" y="6246935"/>
            <a:ext cx="2371725" cy="571500"/>
          </a:xfrm>
          <a:prstGeom prst="rect">
            <a:avLst/>
          </a:prstGeom>
        </p:spPr>
      </p:pic>
    </p:spTree>
    <p:extLst>
      <p:ext uri="{BB962C8B-B14F-4D97-AF65-F5344CB8AC3E}">
        <p14:creationId xmlns:p14="http://schemas.microsoft.com/office/powerpoint/2010/main" val="110404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6411981" y="6246935"/>
            <a:ext cx="2371725" cy="571500"/>
          </a:xfrm>
          <a:prstGeom prst="rect">
            <a:avLst/>
          </a:prstGeom>
        </p:spPr>
      </p:pic>
      <p:sp>
        <p:nvSpPr>
          <p:cNvPr id="5" name="Title 4"/>
          <p:cNvSpPr>
            <a:spLocks noGrp="1"/>
          </p:cNvSpPr>
          <p:nvPr>
            <p:ph type="title"/>
          </p:nvPr>
        </p:nvSpPr>
        <p:spPr/>
        <p:txBody>
          <a:bodyPr>
            <a:normAutofit/>
          </a:bodyPr>
          <a:lstStyle/>
          <a:p>
            <a:pPr algn="ctr"/>
            <a:r>
              <a:rPr lang="hr-HR" sz="2400" b="1"/>
              <a:t>Ključne značajke </a:t>
            </a:r>
            <a:r>
              <a:rPr lang="hr-HR" sz="2400"/>
              <a:t>(2)</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4"/>
          <a:stretch>
            <a:fillRect/>
          </a:stretch>
        </p:blipFill>
        <p:spPr>
          <a:xfrm>
            <a:off x="12923" y="1489586"/>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197654" y="1330859"/>
            <a:ext cx="8747169" cy="5164536"/>
          </a:xfrm>
          <a:prstGeom prst="rect">
            <a:avLst/>
          </a:prstGeom>
        </p:spPr>
        <p:txBody>
          <a:bodyPr>
            <a:normAutofit lnSpcReduction="1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hr-HR" sz="2300"/>
              <a:t>Odabir</a:t>
            </a:r>
          </a:p>
          <a:p>
            <a:pPr marL="285750" indent="-285750">
              <a:buFont typeface="Arial" panose="020B0604020202020204" pitchFamily="34" charset="0"/>
              <a:buChar char="•"/>
            </a:pPr>
            <a:r>
              <a:rPr lang="hr-HR" sz="1800" b="0"/>
              <a:t>Proces ocjene i odabira javnih investicijskih projekata na prikladan je način povezan s proračunskim ciklusom.</a:t>
            </a:r>
          </a:p>
          <a:p>
            <a:pPr marL="0" indent="0"/>
            <a:r>
              <a:rPr lang="hr-HR" sz="2300"/>
              <a:t>Provedba</a:t>
            </a:r>
          </a:p>
          <a:p>
            <a:pPr marL="285750" indent="-285750">
              <a:buFont typeface="Arial" panose="020B0604020202020204" pitchFamily="34" charset="0"/>
              <a:buChar char="•"/>
            </a:pPr>
            <a:r>
              <a:rPr lang="hr-HR" sz="1800" b="0"/>
              <a:t>Provjerava se je li provedba projekata realna te provode li se projekti efikasno.</a:t>
            </a:r>
          </a:p>
          <a:p>
            <a:pPr marL="0" indent="0"/>
            <a:r>
              <a:rPr lang="hr-HR" sz="2300"/>
              <a:t>Prilagodba</a:t>
            </a:r>
          </a:p>
          <a:p>
            <a:pPr marL="285750" indent="-285750">
              <a:buFont typeface="Arial" panose="020B0604020202020204" pitchFamily="34" charset="0"/>
              <a:buChar char="•"/>
            </a:pPr>
            <a:r>
              <a:rPr lang="hr-HR" sz="1800" b="0"/>
              <a:t>Revizija provedbe projekta dovoljno je fleksibilna da omogućava potrebne prilagodbe zbog promjena okolnosti projekta koje bi promijenile način isplate financijskih sredstava ili zahtijevale prekid projekta.</a:t>
            </a:r>
          </a:p>
          <a:p>
            <a:pPr marL="0" indent="0"/>
            <a:r>
              <a:rPr lang="hr-HR" sz="2300"/>
              <a:t>Poslovanje</a:t>
            </a:r>
          </a:p>
          <a:p>
            <a:pPr marL="285750" indent="-285750">
              <a:buFont typeface="Arial" panose="020B0604020202020204" pitchFamily="34" charset="0"/>
              <a:buChar char="•"/>
            </a:pPr>
            <a:r>
              <a:rPr lang="hr-HR" sz="1800" b="0"/>
              <a:t>Trebao bi postojati proces kojim se osigurava da je objekt spreman za pružanje usluga te da se vode registri imovine i bilježe vrijednosti imovine.</a:t>
            </a:r>
          </a:p>
          <a:p>
            <a:pPr marL="0" indent="0"/>
            <a:r>
              <a:rPr lang="hr-HR" sz="2300"/>
              <a:t>Evaluacija</a:t>
            </a:r>
          </a:p>
          <a:p>
            <a:pPr marL="285750" indent="-285750">
              <a:buFont typeface="Arial" panose="020B0604020202020204" pitchFamily="34" charset="0"/>
              <a:buChar char="•"/>
            </a:pPr>
            <a:r>
              <a:rPr lang="hr-HR" sz="1800" b="0"/>
              <a:t>Provode se osnovna revizija dovršenja i </a:t>
            </a:r>
            <a:r>
              <a:rPr lang="hr-HR" sz="1800" b="0" i="1"/>
              <a:t>ex-post</a:t>
            </a:r>
            <a:r>
              <a:rPr lang="hr-HR" sz="1800" b="0"/>
              <a:t> evaluacija dovršenih projekata.</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28</a:t>
            </a:fld>
            <a:endParaRPr lang="en-US"/>
          </a:p>
        </p:txBody>
      </p:sp>
    </p:spTree>
    <p:extLst>
      <p:ext uri="{BB962C8B-B14F-4D97-AF65-F5344CB8AC3E}">
        <p14:creationId xmlns:p14="http://schemas.microsoft.com/office/powerpoint/2010/main" val="140519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hr-HR" sz="2400" dirty="0"/>
              <a:t>PRVI DIO: </a:t>
            </a:r>
            <a:r>
              <a:rPr lang="hr-HR" sz="2400" b="1" dirty="0"/>
              <a:t>UVOD: TEORIJA I PRAKSA UPRAVLJANJA JAVNIM INVESTICIJAMA</a:t>
            </a:r>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a:t>
            </a:fld>
            <a:endParaRPr lang="en-US"/>
          </a:p>
        </p:txBody>
      </p:sp>
      <p:pic>
        <p:nvPicPr>
          <p:cNvPr id="8" name="Рисунок 7"/>
          <p:cNvPicPr>
            <a:picLocks noChangeAspect="1"/>
          </p:cNvPicPr>
          <p:nvPr/>
        </p:nvPicPr>
        <p:blipFill>
          <a:blip r:embed="rId3"/>
          <a:stretch>
            <a:fillRect/>
          </a:stretch>
        </p:blipFill>
        <p:spPr>
          <a:xfrm>
            <a:off x="6357937" y="6199188"/>
            <a:ext cx="2371725" cy="571500"/>
          </a:xfrm>
          <a:prstGeom prst="rect">
            <a:avLst/>
          </a:prstGeom>
        </p:spPr>
      </p:pic>
      <p:pic>
        <p:nvPicPr>
          <p:cNvPr id="3" name="Рисунок 2"/>
          <p:cNvPicPr>
            <a:picLocks noChangeAspect="1"/>
          </p:cNvPicPr>
          <p:nvPr/>
        </p:nvPicPr>
        <p:blipFill>
          <a:blip r:embed="rId4"/>
          <a:stretch>
            <a:fillRect/>
          </a:stretch>
        </p:blipFill>
        <p:spPr>
          <a:xfrm>
            <a:off x="391092" y="1424668"/>
            <a:ext cx="8393566" cy="4720706"/>
          </a:xfrm>
          <a:prstGeom prst="rect">
            <a:avLst/>
          </a:prstGeom>
        </p:spPr>
      </p:pic>
    </p:spTree>
    <p:extLst>
      <p:ext uri="{BB962C8B-B14F-4D97-AF65-F5344CB8AC3E}">
        <p14:creationId xmlns:p14="http://schemas.microsoft.com/office/powerpoint/2010/main" val="393558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r-HR" b="1"/>
              <a:t>MEĐUOVISNOSTI, PREKLAPANJA, POVRATNE INFORMACIJE I SINERGIJE PRORAČUNSKOG CIKLUSA I CIKLUSA PROJEKTA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29</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
        <p:nvSpPr>
          <p:cNvPr id="53" name="Равнобедренный треугольник 52"/>
          <p:cNvSpPr/>
          <p:nvPr/>
        </p:nvSpPr>
        <p:spPr bwMode="auto">
          <a:xfrm>
            <a:off x="2892669" y="5161085"/>
            <a:ext cx="105508" cy="511197"/>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 name="Рисунок 2"/>
          <p:cNvPicPr>
            <a:picLocks noChangeAspect="1"/>
          </p:cNvPicPr>
          <p:nvPr/>
        </p:nvPicPr>
        <p:blipFill>
          <a:blip r:embed="rId3"/>
          <a:stretch>
            <a:fillRect/>
          </a:stretch>
        </p:blipFill>
        <p:spPr>
          <a:xfrm>
            <a:off x="1733551" y="1986695"/>
            <a:ext cx="5676900" cy="3552825"/>
          </a:xfrm>
          <a:prstGeom prst="rect">
            <a:avLst/>
          </a:prstGeom>
        </p:spPr>
      </p:pic>
      <p:sp>
        <p:nvSpPr>
          <p:cNvPr id="42" name="TextBox 41"/>
          <p:cNvSpPr txBox="1"/>
          <p:nvPr/>
        </p:nvSpPr>
        <p:spPr>
          <a:xfrm>
            <a:off x="195386" y="1585546"/>
            <a:ext cx="8623578" cy="307777"/>
          </a:xfrm>
          <a:prstGeom prst="rect">
            <a:avLst/>
          </a:prstGeom>
          <a:noFill/>
        </p:spPr>
        <p:txBody>
          <a:bodyPr wrap="square" rtlCol="0">
            <a:spAutoFit/>
          </a:bodyPr>
          <a:lstStyle/>
          <a:p>
            <a:r>
              <a:rPr lang="hr-HR" sz="1400" dirty="0">
                <a:solidFill>
                  <a:schemeClr val="tx2"/>
                </a:solidFill>
              </a:rPr>
              <a:t>Međuovisnosti, preklapanja, povratne informacije i sinergije proračunskog ciklusa i ciklusa projekta</a:t>
            </a:r>
          </a:p>
        </p:txBody>
      </p:sp>
      <p:sp>
        <p:nvSpPr>
          <p:cNvPr id="7" name="Прямоугольник 6"/>
          <p:cNvSpPr/>
          <p:nvPr/>
        </p:nvSpPr>
        <p:spPr bwMode="auto">
          <a:xfrm>
            <a:off x="1924050" y="2171700"/>
            <a:ext cx="323850" cy="7334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Прямоугольник 7"/>
          <p:cNvSpPr/>
          <p:nvPr/>
        </p:nvSpPr>
        <p:spPr bwMode="auto">
          <a:xfrm>
            <a:off x="2247900" y="2411010"/>
            <a:ext cx="104775" cy="29409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 name="TextBox 5"/>
          <p:cNvSpPr txBox="1"/>
          <p:nvPr/>
        </p:nvSpPr>
        <p:spPr>
          <a:xfrm rot="16200000">
            <a:off x="1629156" y="2281056"/>
            <a:ext cx="1014666" cy="553998"/>
          </a:xfrm>
          <a:prstGeom prst="rect">
            <a:avLst/>
          </a:prstGeom>
          <a:noFill/>
        </p:spPr>
        <p:txBody>
          <a:bodyPr wrap="square" rtlCol="0">
            <a:spAutoFit/>
          </a:bodyPr>
          <a:lstStyle/>
          <a:p>
            <a:pPr algn="ctr"/>
            <a:r>
              <a:rPr lang="hr-HR" sz="1000">
                <a:solidFill>
                  <a:schemeClr val="bg1"/>
                </a:solidFill>
              </a:rPr>
              <a:t>Strateški prioriteti i planovi</a:t>
            </a:r>
          </a:p>
        </p:txBody>
      </p:sp>
      <p:sp>
        <p:nvSpPr>
          <p:cNvPr id="9" name="Прямоугольник 8"/>
          <p:cNvSpPr/>
          <p:nvPr/>
        </p:nvSpPr>
        <p:spPr bwMode="auto">
          <a:xfrm>
            <a:off x="2647950" y="2279322"/>
            <a:ext cx="263769" cy="50733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TextBox 11"/>
          <p:cNvSpPr txBox="1"/>
          <p:nvPr/>
        </p:nvSpPr>
        <p:spPr>
          <a:xfrm rot="16200000">
            <a:off x="2360475" y="2332933"/>
            <a:ext cx="851862" cy="400110"/>
          </a:xfrm>
          <a:prstGeom prst="rect">
            <a:avLst/>
          </a:prstGeom>
          <a:noFill/>
        </p:spPr>
        <p:txBody>
          <a:bodyPr wrap="square" rtlCol="0">
            <a:spAutoFit/>
          </a:bodyPr>
          <a:lstStyle/>
          <a:p>
            <a:pPr algn="ctr"/>
            <a:r>
              <a:rPr lang="hr-HR" sz="1000">
                <a:solidFill>
                  <a:schemeClr val="bg1"/>
                </a:solidFill>
              </a:rPr>
              <a:t>Strateški proračun</a:t>
            </a:r>
          </a:p>
        </p:txBody>
      </p:sp>
      <p:sp>
        <p:nvSpPr>
          <p:cNvPr id="10" name="Прямоугольник 9"/>
          <p:cNvSpPr/>
          <p:nvPr/>
        </p:nvSpPr>
        <p:spPr bwMode="auto">
          <a:xfrm>
            <a:off x="3216148" y="2171700"/>
            <a:ext cx="308102" cy="78721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Прямоугольник 10"/>
          <p:cNvSpPr/>
          <p:nvPr/>
        </p:nvSpPr>
        <p:spPr bwMode="auto">
          <a:xfrm>
            <a:off x="3483072" y="2279322"/>
            <a:ext cx="192835" cy="53833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TextBox 12"/>
          <p:cNvSpPr txBox="1"/>
          <p:nvPr/>
        </p:nvSpPr>
        <p:spPr>
          <a:xfrm rot="16200000">
            <a:off x="2917629" y="2242953"/>
            <a:ext cx="1014666" cy="553998"/>
          </a:xfrm>
          <a:prstGeom prst="rect">
            <a:avLst/>
          </a:prstGeom>
          <a:noFill/>
        </p:spPr>
        <p:txBody>
          <a:bodyPr wrap="square" rtlCol="0">
            <a:spAutoFit/>
          </a:bodyPr>
          <a:lstStyle/>
          <a:p>
            <a:pPr algn="ctr"/>
            <a:r>
              <a:rPr lang="hr-HR" sz="1000">
                <a:solidFill>
                  <a:schemeClr val="bg1"/>
                </a:solidFill>
              </a:rPr>
              <a:t>Odobreni projekti i programi</a:t>
            </a:r>
          </a:p>
        </p:txBody>
      </p:sp>
      <p:sp>
        <p:nvSpPr>
          <p:cNvPr id="33" name="Прямоугольник 32"/>
          <p:cNvSpPr/>
          <p:nvPr/>
        </p:nvSpPr>
        <p:spPr bwMode="auto">
          <a:xfrm>
            <a:off x="4099691" y="2107056"/>
            <a:ext cx="123111" cy="910702"/>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TextBox 13"/>
          <p:cNvSpPr txBox="1"/>
          <p:nvPr/>
        </p:nvSpPr>
        <p:spPr>
          <a:xfrm rot="16200000">
            <a:off x="3585967" y="2419481"/>
            <a:ext cx="1092745" cy="246221"/>
          </a:xfrm>
          <a:prstGeom prst="rect">
            <a:avLst/>
          </a:prstGeom>
          <a:noFill/>
        </p:spPr>
        <p:txBody>
          <a:bodyPr wrap="square" rtlCol="0">
            <a:spAutoFit/>
          </a:bodyPr>
          <a:lstStyle/>
          <a:p>
            <a:pPr algn="ctr"/>
            <a:r>
              <a:rPr lang="hr-HR" sz="1000"/>
              <a:t>Godišnji proračun</a:t>
            </a:r>
          </a:p>
        </p:txBody>
      </p:sp>
      <p:sp>
        <p:nvSpPr>
          <p:cNvPr id="34" name="Прямоугольник 33"/>
          <p:cNvSpPr/>
          <p:nvPr/>
        </p:nvSpPr>
        <p:spPr bwMode="auto">
          <a:xfrm>
            <a:off x="4603359" y="2107056"/>
            <a:ext cx="282966" cy="91070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TextBox 14"/>
          <p:cNvSpPr txBox="1"/>
          <p:nvPr/>
        </p:nvSpPr>
        <p:spPr>
          <a:xfrm rot="16200000">
            <a:off x="4181766" y="2338356"/>
            <a:ext cx="1162015" cy="400110"/>
          </a:xfrm>
          <a:prstGeom prst="rect">
            <a:avLst/>
          </a:prstGeom>
          <a:noFill/>
        </p:spPr>
        <p:txBody>
          <a:bodyPr wrap="square" rtlCol="0">
            <a:spAutoFit/>
          </a:bodyPr>
          <a:lstStyle/>
          <a:p>
            <a:pPr algn="ctr"/>
            <a:r>
              <a:rPr lang="hr-HR" sz="1000">
                <a:solidFill>
                  <a:schemeClr val="bg1"/>
                </a:solidFill>
              </a:rPr>
              <a:t>Plan i proračun izgradnje </a:t>
            </a:r>
          </a:p>
        </p:txBody>
      </p:sp>
      <p:sp>
        <p:nvSpPr>
          <p:cNvPr id="35" name="Прямоугольник 34"/>
          <p:cNvSpPr/>
          <p:nvPr/>
        </p:nvSpPr>
        <p:spPr bwMode="auto">
          <a:xfrm>
            <a:off x="6067425" y="2107056"/>
            <a:ext cx="133350" cy="8518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6" name="Прямоугольник 35"/>
          <p:cNvSpPr/>
          <p:nvPr/>
        </p:nvSpPr>
        <p:spPr bwMode="auto">
          <a:xfrm>
            <a:off x="6200775" y="2279322"/>
            <a:ext cx="151685" cy="5060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7" name="Прямоугольник 36"/>
          <p:cNvSpPr/>
          <p:nvPr/>
        </p:nvSpPr>
        <p:spPr bwMode="auto">
          <a:xfrm>
            <a:off x="6204008" y="2337775"/>
            <a:ext cx="157978" cy="44755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6" name="TextBox 15"/>
          <p:cNvSpPr txBox="1"/>
          <p:nvPr/>
        </p:nvSpPr>
        <p:spPr>
          <a:xfrm rot="16200000">
            <a:off x="5652393" y="2257362"/>
            <a:ext cx="1020566" cy="553998"/>
          </a:xfrm>
          <a:prstGeom prst="rect">
            <a:avLst/>
          </a:prstGeom>
          <a:noFill/>
        </p:spPr>
        <p:txBody>
          <a:bodyPr wrap="square" lIns="0" rIns="0" rtlCol="0">
            <a:spAutoFit/>
          </a:bodyPr>
          <a:lstStyle/>
          <a:p>
            <a:pPr algn="ctr"/>
            <a:r>
              <a:rPr lang="hr-HR" sz="1000" dirty="0">
                <a:solidFill>
                  <a:schemeClr val="bg1"/>
                </a:solidFill>
              </a:rPr>
              <a:t>Plan i proračun poslovanja i održavanja</a:t>
            </a:r>
          </a:p>
        </p:txBody>
      </p:sp>
      <p:sp>
        <p:nvSpPr>
          <p:cNvPr id="38" name="Прямоугольник 37"/>
          <p:cNvSpPr/>
          <p:nvPr/>
        </p:nvSpPr>
        <p:spPr bwMode="auto">
          <a:xfrm>
            <a:off x="2930769" y="3119419"/>
            <a:ext cx="164856" cy="5953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0" name="TextBox 29"/>
          <p:cNvSpPr txBox="1"/>
          <p:nvPr/>
        </p:nvSpPr>
        <p:spPr>
          <a:xfrm rot="16200000">
            <a:off x="2613589" y="3312207"/>
            <a:ext cx="797016" cy="246221"/>
          </a:xfrm>
          <a:prstGeom prst="rect">
            <a:avLst/>
          </a:prstGeom>
          <a:noFill/>
        </p:spPr>
        <p:txBody>
          <a:bodyPr wrap="square" rtlCol="0">
            <a:spAutoFit/>
          </a:bodyPr>
          <a:lstStyle/>
          <a:p>
            <a:pPr algn="ctr"/>
            <a:r>
              <a:rPr lang="hr-HR" sz="1000" dirty="0">
                <a:solidFill>
                  <a:schemeClr val="bg1"/>
                </a:solidFill>
              </a:rPr>
              <a:t>Odobriti</a:t>
            </a:r>
          </a:p>
        </p:txBody>
      </p:sp>
      <p:sp>
        <p:nvSpPr>
          <p:cNvPr id="39" name="Прямоугольник 38"/>
          <p:cNvSpPr/>
          <p:nvPr/>
        </p:nvSpPr>
        <p:spPr bwMode="auto">
          <a:xfrm>
            <a:off x="3600450" y="3119419"/>
            <a:ext cx="171450" cy="5953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3" name="TextBox 42"/>
          <p:cNvSpPr txBox="1"/>
          <p:nvPr/>
        </p:nvSpPr>
        <p:spPr>
          <a:xfrm rot="16200000">
            <a:off x="3270085" y="3302682"/>
            <a:ext cx="797016" cy="246221"/>
          </a:xfrm>
          <a:prstGeom prst="rect">
            <a:avLst/>
          </a:prstGeom>
          <a:noFill/>
        </p:spPr>
        <p:txBody>
          <a:bodyPr wrap="square" rtlCol="0">
            <a:spAutoFit/>
          </a:bodyPr>
          <a:lstStyle/>
          <a:p>
            <a:pPr algn="ctr"/>
            <a:r>
              <a:rPr lang="hr-HR" sz="1000" dirty="0">
                <a:solidFill>
                  <a:schemeClr val="bg1"/>
                </a:solidFill>
              </a:rPr>
              <a:t>Odobriti</a:t>
            </a:r>
          </a:p>
        </p:txBody>
      </p:sp>
      <p:sp>
        <p:nvSpPr>
          <p:cNvPr id="40" name="Прямоугольник 39"/>
          <p:cNvSpPr/>
          <p:nvPr/>
        </p:nvSpPr>
        <p:spPr bwMode="auto">
          <a:xfrm>
            <a:off x="4373404" y="3193741"/>
            <a:ext cx="123111" cy="51530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1" name="TextBox 30"/>
          <p:cNvSpPr txBox="1"/>
          <p:nvPr/>
        </p:nvSpPr>
        <p:spPr>
          <a:xfrm rot="16200000">
            <a:off x="4078064" y="3294482"/>
            <a:ext cx="695358" cy="246221"/>
          </a:xfrm>
          <a:prstGeom prst="rect">
            <a:avLst/>
          </a:prstGeom>
          <a:noFill/>
        </p:spPr>
        <p:txBody>
          <a:bodyPr wrap="square" rtlCol="0">
            <a:spAutoFit/>
          </a:bodyPr>
          <a:lstStyle/>
          <a:p>
            <a:pPr algn="ctr"/>
            <a:r>
              <a:rPr lang="hr-HR" sz="1000" dirty="0">
                <a:solidFill>
                  <a:schemeClr val="bg1"/>
                </a:solidFill>
              </a:rPr>
              <a:t>Nabaviti</a:t>
            </a:r>
          </a:p>
        </p:txBody>
      </p:sp>
      <p:sp>
        <p:nvSpPr>
          <p:cNvPr id="41" name="Прямоугольник 40"/>
          <p:cNvSpPr/>
          <p:nvPr/>
        </p:nvSpPr>
        <p:spPr bwMode="auto">
          <a:xfrm>
            <a:off x="4716267" y="3157169"/>
            <a:ext cx="141483" cy="48951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2" name="TextBox 31"/>
          <p:cNvSpPr txBox="1"/>
          <p:nvPr/>
        </p:nvSpPr>
        <p:spPr>
          <a:xfrm rot="16200000">
            <a:off x="4427529" y="3261377"/>
            <a:ext cx="695357" cy="246221"/>
          </a:xfrm>
          <a:prstGeom prst="rect">
            <a:avLst/>
          </a:prstGeom>
          <a:noFill/>
        </p:spPr>
        <p:txBody>
          <a:bodyPr wrap="square" rtlCol="0">
            <a:spAutoFit/>
          </a:bodyPr>
          <a:lstStyle/>
          <a:p>
            <a:pPr algn="ctr"/>
            <a:r>
              <a:rPr lang="hr-HR" sz="1000" dirty="0">
                <a:solidFill>
                  <a:schemeClr val="bg1"/>
                </a:solidFill>
              </a:rPr>
              <a:t>Pratiti</a:t>
            </a:r>
          </a:p>
        </p:txBody>
      </p:sp>
      <p:sp>
        <p:nvSpPr>
          <p:cNvPr id="44" name="Прямоугольник 43"/>
          <p:cNvSpPr/>
          <p:nvPr/>
        </p:nvSpPr>
        <p:spPr bwMode="auto">
          <a:xfrm>
            <a:off x="6032414" y="3119419"/>
            <a:ext cx="111212" cy="52726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4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8" name="TextBox 47"/>
          <p:cNvSpPr txBox="1"/>
          <p:nvPr/>
        </p:nvSpPr>
        <p:spPr>
          <a:xfrm rot="16200000">
            <a:off x="5725375" y="3298504"/>
            <a:ext cx="695357" cy="246221"/>
          </a:xfrm>
          <a:prstGeom prst="rect">
            <a:avLst/>
          </a:prstGeom>
          <a:noFill/>
        </p:spPr>
        <p:txBody>
          <a:bodyPr wrap="square" rtlCol="0">
            <a:spAutoFit/>
          </a:bodyPr>
          <a:lstStyle/>
          <a:p>
            <a:pPr algn="ctr"/>
            <a:r>
              <a:rPr lang="hr-HR" sz="1000" dirty="0">
                <a:solidFill>
                  <a:schemeClr val="bg1"/>
                </a:solidFill>
              </a:rPr>
              <a:t>Pratiti</a:t>
            </a:r>
          </a:p>
        </p:txBody>
      </p:sp>
      <p:sp>
        <p:nvSpPr>
          <p:cNvPr id="45" name="Прямоугольник 44"/>
          <p:cNvSpPr/>
          <p:nvPr/>
        </p:nvSpPr>
        <p:spPr bwMode="auto">
          <a:xfrm>
            <a:off x="1859490" y="3905249"/>
            <a:ext cx="226485" cy="5381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6" name="Прямоугольник 45"/>
          <p:cNvSpPr/>
          <p:nvPr/>
        </p:nvSpPr>
        <p:spPr bwMode="auto">
          <a:xfrm>
            <a:off x="1859490" y="3905249"/>
            <a:ext cx="113242" cy="56840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1878540" y="3905248"/>
            <a:ext cx="226485" cy="630089"/>
          </a:xfrm>
          <a:prstGeom prst="rect">
            <a:avLst/>
          </a:prstGeom>
          <a:solidFill>
            <a:srgbClr val="99CC00"/>
          </a:solidFill>
        </p:spPr>
        <p:txBody>
          <a:bodyPr wrap="square" rtlCol="0">
            <a:spAutoFit/>
          </a:bodyPr>
          <a:lstStyle/>
          <a:p>
            <a:endParaRPr lang="ru-RU" dirty="0"/>
          </a:p>
        </p:txBody>
      </p:sp>
      <p:sp>
        <p:nvSpPr>
          <p:cNvPr id="17" name="TextBox 16"/>
          <p:cNvSpPr txBox="1"/>
          <p:nvPr/>
        </p:nvSpPr>
        <p:spPr>
          <a:xfrm rot="16200000">
            <a:off x="1532763" y="4083501"/>
            <a:ext cx="874637" cy="246221"/>
          </a:xfrm>
          <a:prstGeom prst="rect">
            <a:avLst/>
          </a:prstGeom>
          <a:noFill/>
        </p:spPr>
        <p:txBody>
          <a:bodyPr wrap="square" rtlCol="0">
            <a:spAutoFit/>
          </a:bodyPr>
          <a:lstStyle/>
          <a:p>
            <a:pPr algn="ctr"/>
            <a:r>
              <a:rPr lang="hr-HR" sz="1000" dirty="0"/>
              <a:t>Utvrditi</a:t>
            </a:r>
          </a:p>
        </p:txBody>
      </p:sp>
      <p:sp>
        <p:nvSpPr>
          <p:cNvPr id="50" name="Прямоугольник 49"/>
          <p:cNvSpPr/>
          <p:nvPr/>
        </p:nvSpPr>
        <p:spPr bwMode="auto">
          <a:xfrm>
            <a:off x="2586351" y="3796675"/>
            <a:ext cx="200055" cy="8070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1" name="Прямоугольник 50"/>
          <p:cNvSpPr/>
          <p:nvPr/>
        </p:nvSpPr>
        <p:spPr bwMode="auto">
          <a:xfrm>
            <a:off x="2600029" y="3841733"/>
            <a:ext cx="189330"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5" name="Прямоугольник 54"/>
          <p:cNvSpPr/>
          <p:nvPr/>
        </p:nvSpPr>
        <p:spPr bwMode="auto">
          <a:xfrm>
            <a:off x="3277274" y="3841733"/>
            <a:ext cx="17895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6" name="Прямоугольник 55"/>
          <p:cNvSpPr/>
          <p:nvPr/>
        </p:nvSpPr>
        <p:spPr bwMode="auto">
          <a:xfrm>
            <a:off x="4666636" y="3842895"/>
            <a:ext cx="13188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7" name="Прямоугольник 56"/>
          <p:cNvSpPr/>
          <p:nvPr/>
        </p:nvSpPr>
        <p:spPr bwMode="auto">
          <a:xfrm>
            <a:off x="6068159" y="3842895"/>
            <a:ext cx="13188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8" name="Прямоугольник 57"/>
          <p:cNvSpPr/>
          <p:nvPr/>
        </p:nvSpPr>
        <p:spPr bwMode="auto">
          <a:xfrm>
            <a:off x="3411798" y="3939792"/>
            <a:ext cx="140890" cy="592976"/>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TextBox 17"/>
          <p:cNvSpPr txBox="1"/>
          <p:nvPr/>
        </p:nvSpPr>
        <p:spPr>
          <a:xfrm rot="16200000">
            <a:off x="2222459" y="3981409"/>
            <a:ext cx="990600" cy="553998"/>
          </a:xfrm>
          <a:prstGeom prst="rect">
            <a:avLst/>
          </a:prstGeom>
          <a:noFill/>
        </p:spPr>
        <p:txBody>
          <a:bodyPr wrap="square" lIns="36000" rIns="0" rtlCol="0">
            <a:spAutoFit/>
          </a:bodyPr>
          <a:lstStyle/>
          <a:p>
            <a:pPr algn="ctr"/>
            <a:r>
              <a:rPr lang="hr-HR" sz="1000" dirty="0"/>
              <a:t>Prethodna studija izvedivosti</a:t>
            </a:r>
          </a:p>
        </p:txBody>
      </p:sp>
      <p:sp>
        <p:nvSpPr>
          <p:cNvPr id="19" name="TextBox 18"/>
          <p:cNvSpPr txBox="1"/>
          <p:nvPr/>
        </p:nvSpPr>
        <p:spPr>
          <a:xfrm rot="16200000">
            <a:off x="2871608" y="4039302"/>
            <a:ext cx="1076326" cy="400110"/>
          </a:xfrm>
          <a:prstGeom prst="rect">
            <a:avLst/>
          </a:prstGeom>
          <a:noFill/>
        </p:spPr>
        <p:txBody>
          <a:bodyPr wrap="square" rtlCol="0">
            <a:spAutoFit/>
          </a:bodyPr>
          <a:lstStyle/>
          <a:p>
            <a:pPr algn="ctr"/>
            <a:r>
              <a:rPr lang="hr-HR" sz="1000"/>
              <a:t>Izvedivost i nacrti</a:t>
            </a:r>
          </a:p>
        </p:txBody>
      </p:sp>
      <p:sp>
        <p:nvSpPr>
          <p:cNvPr id="59" name="Прямоугольник 58"/>
          <p:cNvSpPr/>
          <p:nvPr/>
        </p:nvSpPr>
        <p:spPr bwMode="auto">
          <a:xfrm>
            <a:off x="4056045" y="3888862"/>
            <a:ext cx="131884" cy="714841"/>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TextBox 19"/>
          <p:cNvSpPr txBox="1"/>
          <p:nvPr/>
        </p:nvSpPr>
        <p:spPr>
          <a:xfrm rot="16200000">
            <a:off x="3709452" y="4191714"/>
            <a:ext cx="819151" cy="246221"/>
          </a:xfrm>
          <a:prstGeom prst="rect">
            <a:avLst/>
          </a:prstGeom>
          <a:noFill/>
        </p:spPr>
        <p:txBody>
          <a:bodyPr wrap="square" rtlCol="0">
            <a:spAutoFit/>
          </a:bodyPr>
          <a:lstStyle/>
          <a:p>
            <a:pPr algn="ctr"/>
            <a:r>
              <a:rPr lang="hr-HR" sz="1000"/>
              <a:t>Proračun</a:t>
            </a:r>
          </a:p>
        </p:txBody>
      </p:sp>
      <p:sp>
        <p:nvSpPr>
          <p:cNvPr id="21" name="TextBox 20"/>
          <p:cNvSpPr txBox="1"/>
          <p:nvPr/>
        </p:nvSpPr>
        <p:spPr>
          <a:xfrm rot="16200000">
            <a:off x="4196477" y="4135296"/>
            <a:ext cx="1076326" cy="246221"/>
          </a:xfrm>
          <a:prstGeom prst="rect">
            <a:avLst/>
          </a:prstGeom>
          <a:noFill/>
        </p:spPr>
        <p:txBody>
          <a:bodyPr wrap="square" rtlCol="0">
            <a:spAutoFit/>
          </a:bodyPr>
          <a:lstStyle/>
          <a:p>
            <a:pPr algn="ctr"/>
            <a:r>
              <a:rPr lang="hr-HR" sz="1000"/>
              <a:t>Izgradnja</a:t>
            </a:r>
          </a:p>
        </p:txBody>
      </p:sp>
      <p:sp>
        <p:nvSpPr>
          <p:cNvPr id="23" name="TextBox 22"/>
          <p:cNvSpPr txBox="1"/>
          <p:nvPr/>
        </p:nvSpPr>
        <p:spPr>
          <a:xfrm rot="16200000">
            <a:off x="5660299" y="4119720"/>
            <a:ext cx="916827" cy="246221"/>
          </a:xfrm>
          <a:prstGeom prst="rect">
            <a:avLst/>
          </a:prstGeom>
          <a:noFill/>
        </p:spPr>
        <p:txBody>
          <a:bodyPr wrap="square" rtlCol="0">
            <a:spAutoFit/>
          </a:bodyPr>
          <a:lstStyle/>
          <a:p>
            <a:pPr algn="ctr"/>
            <a:r>
              <a:rPr lang="hr-HR" sz="1000"/>
              <a:t>Poslovanje</a:t>
            </a:r>
          </a:p>
        </p:txBody>
      </p:sp>
      <p:sp>
        <p:nvSpPr>
          <p:cNvPr id="52" name="Прямоугольник 51"/>
          <p:cNvSpPr/>
          <p:nvPr/>
        </p:nvSpPr>
        <p:spPr bwMode="auto">
          <a:xfrm>
            <a:off x="5325781" y="3888862"/>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0" name="Прямоугольник 59"/>
          <p:cNvSpPr/>
          <p:nvPr/>
        </p:nvSpPr>
        <p:spPr bwMode="auto">
          <a:xfrm>
            <a:off x="6684350" y="3888862"/>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1" name="Прямоугольник 60"/>
          <p:cNvSpPr/>
          <p:nvPr/>
        </p:nvSpPr>
        <p:spPr bwMode="auto">
          <a:xfrm rot="5400000">
            <a:off x="3306551" y="4879354"/>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2967410" y="5137414"/>
            <a:ext cx="918453" cy="246221"/>
          </a:xfrm>
          <a:prstGeom prst="rect">
            <a:avLst/>
          </a:prstGeom>
          <a:noFill/>
        </p:spPr>
        <p:txBody>
          <a:bodyPr wrap="square" rtlCol="0">
            <a:spAutoFit/>
          </a:bodyPr>
          <a:lstStyle/>
          <a:p>
            <a:pPr algn="ctr"/>
            <a:r>
              <a:rPr lang="hr-HR" sz="1000"/>
              <a:t>Pregled</a:t>
            </a:r>
          </a:p>
        </p:txBody>
      </p:sp>
      <p:sp>
        <p:nvSpPr>
          <p:cNvPr id="22" name="TextBox 21"/>
          <p:cNvSpPr txBox="1"/>
          <p:nvPr/>
        </p:nvSpPr>
        <p:spPr>
          <a:xfrm rot="16200000">
            <a:off x="5003677" y="4102269"/>
            <a:ext cx="839425" cy="246221"/>
          </a:xfrm>
          <a:prstGeom prst="rect">
            <a:avLst/>
          </a:prstGeom>
          <a:noFill/>
        </p:spPr>
        <p:txBody>
          <a:bodyPr wrap="square" rtlCol="0">
            <a:spAutoFit/>
          </a:bodyPr>
          <a:lstStyle/>
          <a:p>
            <a:pPr algn="ctr"/>
            <a:r>
              <a:rPr lang="hr-HR" sz="1000"/>
              <a:t>Evaluacija</a:t>
            </a:r>
          </a:p>
        </p:txBody>
      </p:sp>
      <p:sp>
        <p:nvSpPr>
          <p:cNvPr id="28" name="TextBox 27"/>
          <p:cNvSpPr txBox="1"/>
          <p:nvPr/>
        </p:nvSpPr>
        <p:spPr>
          <a:xfrm rot="16200000">
            <a:off x="6358455" y="4113169"/>
            <a:ext cx="857252" cy="246221"/>
          </a:xfrm>
          <a:prstGeom prst="rect">
            <a:avLst/>
          </a:prstGeom>
          <a:noFill/>
        </p:spPr>
        <p:txBody>
          <a:bodyPr wrap="square" rtlCol="0">
            <a:spAutoFit/>
          </a:bodyPr>
          <a:lstStyle/>
          <a:p>
            <a:pPr algn="ctr"/>
            <a:r>
              <a:rPr lang="hr-HR" sz="1000"/>
              <a:t>Evaluacija</a:t>
            </a:r>
          </a:p>
        </p:txBody>
      </p:sp>
      <p:sp>
        <p:nvSpPr>
          <p:cNvPr id="62" name="TextBox 61"/>
          <p:cNvSpPr txBox="1"/>
          <p:nvPr/>
        </p:nvSpPr>
        <p:spPr>
          <a:xfrm>
            <a:off x="1248506" y="6028138"/>
            <a:ext cx="4418963" cy="261610"/>
          </a:xfrm>
          <a:prstGeom prst="rect">
            <a:avLst/>
          </a:prstGeom>
          <a:noFill/>
        </p:spPr>
        <p:txBody>
          <a:bodyPr wrap="square" rtlCol="0">
            <a:spAutoFit/>
          </a:bodyPr>
          <a:lstStyle/>
          <a:p>
            <a:r>
              <a:rPr lang="hr-HR" sz="1100" b="0">
                <a:solidFill>
                  <a:schemeClr val="tx2"/>
                </a:solidFill>
              </a:rPr>
              <a:t>Izvor</a:t>
            </a:r>
            <a:r>
              <a:rPr lang="hr-HR" sz="1100" b="0" i="1">
                <a:solidFill>
                  <a:schemeClr val="tx2"/>
                </a:solidFill>
              </a:rPr>
              <a:t>: </a:t>
            </a:r>
            <a:r>
              <a:rPr lang="hr-HR" sz="1100" b="0">
                <a:solidFill>
                  <a:schemeClr val="tx2"/>
                </a:solidFill>
              </a:rPr>
              <a:t>Moć upravljanja javnim financijama (</a:t>
            </a:r>
            <a:r>
              <a:rPr lang="hr-HR" sz="1100" b="0" i="1">
                <a:solidFill>
                  <a:schemeClr val="tx2"/>
                </a:solidFill>
              </a:rPr>
              <a:t>The Power of Public Investment Management</a:t>
            </a:r>
            <a:r>
              <a:rPr lang="hr-HR" sz="1100" b="0">
                <a:solidFill>
                  <a:schemeClr val="tx2"/>
                </a:solidFill>
              </a:rPr>
              <a:t>), SB, 2014.</a:t>
            </a:r>
          </a:p>
        </p:txBody>
      </p:sp>
    </p:spTree>
    <p:extLst>
      <p:ext uri="{BB962C8B-B14F-4D97-AF65-F5344CB8AC3E}">
        <p14:creationId xmlns:p14="http://schemas.microsoft.com/office/powerpoint/2010/main" val="66765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hr-HR" b="1"/>
              <a:t>OCJENA TOGA MOGU LI JPP POSTIĆI BOLJU VRIJEDNOST ZA ULOŽEN NOVAC</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30</a:t>
            </a:fld>
            <a:endParaRPr lang="en-US"/>
          </a:p>
        </p:txBody>
      </p:sp>
      <p:sp>
        <p:nvSpPr>
          <p:cNvPr id="7" name="TextBox 6"/>
          <p:cNvSpPr txBox="1"/>
          <p:nvPr/>
        </p:nvSpPr>
        <p:spPr>
          <a:xfrm>
            <a:off x="1664505" y="1447627"/>
            <a:ext cx="6532685" cy="307777"/>
          </a:xfrm>
          <a:prstGeom prst="rect">
            <a:avLst/>
          </a:prstGeom>
          <a:noFill/>
        </p:spPr>
        <p:txBody>
          <a:bodyPr wrap="square" rtlCol="0">
            <a:spAutoFit/>
          </a:bodyPr>
          <a:lstStyle/>
          <a:p>
            <a:r>
              <a:rPr lang="hr-HR" sz="1400">
                <a:solidFill>
                  <a:schemeClr val="tx2"/>
                </a:solidFill>
              </a:rPr>
              <a:t>Standardni primjer jedinstvenog okvira za ocjenu projekata</a:t>
            </a:r>
          </a:p>
        </p:txBody>
      </p:sp>
      <p:pic>
        <p:nvPicPr>
          <p:cNvPr id="8" name="Рисунок 7"/>
          <p:cNvPicPr>
            <a:picLocks noChangeAspect="1"/>
          </p:cNvPicPr>
          <p:nvPr/>
        </p:nvPicPr>
        <p:blipFill>
          <a:blip r:embed="rId2"/>
          <a:stretch>
            <a:fillRect/>
          </a:stretch>
        </p:blipFill>
        <p:spPr>
          <a:xfrm>
            <a:off x="1664505" y="1963616"/>
            <a:ext cx="5915025" cy="3810000"/>
          </a:xfrm>
          <a:prstGeom prst="rect">
            <a:avLst/>
          </a:prstGeom>
        </p:spPr>
      </p:pic>
      <p:sp>
        <p:nvSpPr>
          <p:cNvPr id="9" name="TextBox 8"/>
          <p:cNvSpPr txBox="1"/>
          <p:nvPr/>
        </p:nvSpPr>
        <p:spPr>
          <a:xfrm>
            <a:off x="1149791" y="5861081"/>
            <a:ext cx="6350048" cy="261610"/>
          </a:xfrm>
          <a:prstGeom prst="rect">
            <a:avLst/>
          </a:prstGeom>
          <a:noFill/>
        </p:spPr>
        <p:txBody>
          <a:bodyPr wrap="square" rtlCol="0">
            <a:spAutoFit/>
          </a:bodyPr>
          <a:lstStyle/>
          <a:p>
            <a:r>
              <a:rPr lang="hr-HR" sz="1100" b="0" i="1">
                <a:solidFill>
                  <a:schemeClr val="tx2"/>
                </a:solidFill>
              </a:rPr>
              <a:t>Napomena:</a:t>
            </a:r>
            <a:r>
              <a:rPr lang="hr-HR" sz="1100" b="0">
                <a:solidFill>
                  <a:schemeClr val="tx2"/>
                </a:solidFill>
              </a:rPr>
              <a:t> JPP = javno-privatno partnerstvo; UJS= usporednik javnog sektora; VZN= vrijednost za uložen novac.</a:t>
            </a:r>
          </a:p>
        </p:txBody>
      </p:sp>
      <p:pic>
        <p:nvPicPr>
          <p:cNvPr id="10" name="Рисунок 9"/>
          <p:cNvPicPr>
            <a:picLocks noChangeAspect="1"/>
          </p:cNvPicPr>
          <p:nvPr/>
        </p:nvPicPr>
        <p:blipFill>
          <a:blip r:embed="rId3"/>
          <a:stretch>
            <a:fillRect/>
          </a:stretch>
        </p:blipFill>
        <p:spPr>
          <a:xfrm>
            <a:off x="6357937" y="6199188"/>
            <a:ext cx="2371725" cy="571500"/>
          </a:xfrm>
          <a:prstGeom prst="rect">
            <a:avLst/>
          </a:prstGeom>
        </p:spPr>
      </p:pic>
      <p:sp>
        <p:nvSpPr>
          <p:cNvPr id="5" name="Прямоугольник 4"/>
          <p:cNvSpPr/>
          <p:nvPr/>
        </p:nvSpPr>
        <p:spPr bwMode="auto">
          <a:xfrm>
            <a:off x="3467100" y="2143125"/>
            <a:ext cx="1000125" cy="179546"/>
          </a:xfrm>
          <a:prstGeom prst="rect">
            <a:avLst/>
          </a:prstGeom>
          <a:solidFill>
            <a:srgbClr val="66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 name="TextBox 2"/>
          <p:cNvSpPr txBox="1"/>
          <p:nvPr/>
        </p:nvSpPr>
        <p:spPr>
          <a:xfrm>
            <a:off x="3387798" y="2105025"/>
            <a:ext cx="1228725" cy="246221"/>
          </a:xfrm>
          <a:prstGeom prst="rect">
            <a:avLst/>
          </a:prstGeom>
          <a:noFill/>
        </p:spPr>
        <p:txBody>
          <a:bodyPr wrap="square" lIns="36000" rIns="36000" rtlCol="0">
            <a:spAutoFit/>
          </a:bodyPr>
          <a:lstStyle/>
          <a:p>
            <a:r>
              <a:rPr lang="hr-HR" sz="1000" b="0" dirty="0">
                <a:solidFill>
                  <a:schemeClr val="bg1"/>
                </a:solidFill>
              </a:rPr>
              <a:t>Pokretanje projekta</a:t>
            </a:r>
          </a:p>
        </p:txBody>
      </p:sp>
      <p:sp>
        <p:nvSpPr>
          <p:cNvPr id="6" name="Прямоугольник 5"/>
          <p:cNvSpPr/>
          <p:nvPr/>
        </p:nvSpPr>
        <p:spPr bwMode="auto">
          <a:xfrm>
            <a:off x="3467100" y="3083976"/>
            <a:ext cx="1019175" cy="8784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4" name="Прямоугольник 23"/>
          <p:cNvSpPr/>
          <p:nvPr/>
        </p:nvSpPr>
        <p:spPr bwMode="auto">
          <a:xfrm>
            <a:off x="3492572" y="2922131"/>
            <a:ext cx="1019175" cy="26926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5" name="Прямоугольник 24"/>
          <p:cNvSpPr/>
          <p:nvPr/>
        </p:nvSpPr>
        <p:spPr bwMode="auto">
          <a:xfrm>
            <a:off x="3349698" y="2943108"/>
            <a:ext cx="298377" cy="228717"/>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6" name="Прямоугольник 25"/>
          <p:cNvSpPr/>
          <p:nvPr/>
        </p:nvSpPr>
        <p:spPr bwMode="auto">
          <a:xfrm>
            <a:off x="3409239" y="2943108"/>
            <a:ext cx="298377" cy="7231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7" name="Прямоугольник 26"/>
          <p:cNvSpPr/>
          <p:nvPr/>
        </p:nvSpPr>
        <p:spPr bwMode="auto">
          <a:xfrm>
            <a:off x="3707617" y="3171825"/>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8" name="Прямоугольник 27"/>
          <p:cNvSpPr/>
          <p:nvPr/>
        </p:nvSpPr>
        <p:spPr bwMode="auto">
          <a:xfrm>
            <a:off x="4080751" y="3000275"/>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9" name="Прямоугольник 28"/>
          <p:cNvSpPr/>
          <p:nvPr/>
        </p:nvSpPr>
        <p:spPr bwMode="auto">
          <a:xfrm>
            <a:off x="3582714" y="2867707"/>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extBox 10"/>
          <p:cNvSpPr txBox="1"/>
          <p:nvPr/>
        </p:nvSpPr>
        <p:spPr>
          <a:xfrm>
            <a:off x="3238499" y="2837054"/>
            <a:ext cx="1476376" cy="507831"/>
          </a:xfrm>
          <a:prstGeom prst="rect">
            <a:avLst/>
          </a:prstGeom>
          <a:noFill/>
        </p:spPr>
        <p:txBody>
          <a:bodyPr wrap="square" lIns="0" rIns="0" rtlCol="0">
            <a:spAutoFit/>
          </a:bodyPr>
          <a:lstStyle/>
          <a:p>
            <a:pPr algn="ctr"/>
            <a:r>
              <a:rPr lang="hr-HR" sz="900" b="0" dirty="0">
                <a:solidFill>
                  <a:schemeClr val="bg1"/>
                </a:solidFill>
              </a:rPr>
              <a:t>Prethodna studija izvedivosti (uključujući analizu isplativosti)</a:t>
            </a:r>
          </a:p>
        </p:txBody>
      </p:sp>
      <p:sp>
        <p:nvSpPr>
          <p:cNvPr id="30" name="Прямоугольник 29"/>
          <p:cNvSpPr/>
          <p:nvPr/>
        </p:nvSpPr>
        <p:spPr bwMode="auto">
          <a:xfrm>
            <a:off x="3648075" y="3963561"/>
            <a:ext cx="662579" cy="40264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TextBox 11"/>
          <p:cNvSpPr txBox="1"/>
          <p:nvPr/>
        </p:nvSpPr>
        <p:spPr>
          <a:xfrm>
            <a:off x="3450430" y="3958300"/>
            <a:ext cx="995363" cy="384721"/>
          </a:xfrm>
          <a:prstGeom prst="rect">
            <a:avLst/>
          </a:prstGeom>
          <a:noFill/>
        </p:spPr>
        <p:txBody>
          <a:bodyPr wrap="square" rtlCol="0">
            <a:spAutoFit/>
          </a:bodyPr>
          <a:lstStyle/>
          <a:p>
            <a:pPr algn="ctr"/>
            <a:r>
              <a:rPr lang="hr-HR" sz="950" b="0" dirty="0">
                <a:solidFill>
                  <a:schemeClr val="bg1"/>
                </a:solidFill>
              </a:rPr>
              <a:t>Ocjena VZN-a</a:t>
            </a:r>
          </a:p>
        </p:txBody>
      </p:sp>
      <p:sp>
        <p:nvSpPr>
          <p:cNvPr id="31" name="Прямоугольник 30"/>
          <p:cNvSpPr/>
          <p:nvPr/>
        </p:nvSpPr>
        <p:spPr bwMode="auto">
          <a:xfrm>
            <a:off x="4002159" y="3436399"/>
            <a:ext cx="151925" cy="2293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2" name="Прямоугольник 31"/>
          <p:cNvSpPr/>
          <p:nvPr/>
        </p:nvSpPr>
        <p:spPr bwMode="auto">
          <a:xfrm>
            <a:off x="4013105" y="3497295"/>
            <a:ext cx="151925" cy="1314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2" name="TextBox 21"/>
          <p:cNvSpPr txBox="1"/>
          <p:nvPr/>
        </p:nvSpPr>
        <p:spPr>
          <a:xfrm>
            <a:off x="3947627" y="3464264"/>
            <a:ext cx="313141" cy="238527"/>
          </a:xfrm>
          <a:prstGeom prst="rect">
            <a:avLst/>
          </a:prstGeom>
          <a:noFill/>
        </p:spPr>
        <p:txBody>
          <a:bodyPr wrap="square" rtlCol="0">
            <a:spAutoFit/>
          </a:bodyPr>
          <a:lstStyle/>
          <a:p>
            <a:pPr algn="ctr"/>
            <a:r>
              <a:rPr lang="hr-HR" sz="950"/>
              <a:t>D</a:t>
            </a:r>
          </a:p>
        </p:txBody>
      </p:sp>
      <p:sp>
        <p:nvSpPr>
          <p:cNvPr id="33" name="Прямоугольник 32"/>
          <p:cNvSpPr/>
          <p:nvPr/>
        </p:nvSpPr>
        <p:spPr bwMode="auto">
          <a:xfrm>
            <a:off x="5143016" y="2898765"/>
            <a:ext cx="212170" cy="1559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3" name="TextBox 22"/>
          <p:cNvSpPr txBox="1"/>
          <p:nvPr/>
        </p:nvSpPr>
        <p:spPr>
          <a:xfrm>
            <a:off x="5034911" y="2857495"/>
            <a:ext cx="424339" cy="238527"/>
          </a:xfrm>
          <a:prstGeom prst="rect">
            <a:avLst/>
          </a:prstGeom>
          <a:noFill/>
        </p:spPr>
        <p:txBody>
          <a:bodyPr wrap="square" rtlCol="0">
            <a:spAutoFit/>
          </a:bodyPr>
          <a:lstStyle/>
          <a:p>
            <a:pPr algn="ctr"/>
            <a:r>
              <a:rPr lang="hr-HR" sz="950"/>
              <a:t>N</a:t>
            </a:r>
          </a:p>
        </p:txBody>
      </p:sp>
      <p:sp>
        <p:nvSpPr>
          <p:cNvPr id="34" name="Прямоугольник 33"/>
          <p:cNvSpPr/>
          <p:nvPr/>
        </p:nvSpPr>
        <p:spPr bwMode="auto">
          <a:xfrm>
            <a:off x="1805585" y="2771530"/>
            <a:ext cx="709015" cy="40029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5" name="Прямоугольник 34"/>
          <p:cNvSpPr/>
          <p:nvPr/>
        </p:nvSpPr>
        <p:spPr bwMode="auto">
          <a:xfrm>
            <a:off x="1805585" y="2771530"/>
            <a:ext cx="709015" cy="40029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6" name="Прямоугольник 35"/>
          <p:cNvSpPr/>
          <p:nvPr/>
        </p:nvSpPr>
        <p:spPr bwMode="auto">
          <a:xfrm>
            <a:off x="1805585" y="2771530"/>
            <a:ext cx="709015" cy="400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1" name="TextBox 20"/>
          <p:cNvSpPr txBox="1"/>
          <p:nvPr/>
        </p:nvSpPr>
        <p:spPr>
          <a:xfrm>
            <a:off x="1751426" y="2842593"/>
            <a:ext cx="810821" cy="384721"/>
          </a:xfrm>
          <a:prstGeom prst="rect">
            <a:avLst/>
          </a:prstGeom>
          <a:noFill/>
        </p:spPr>
        <p:txBody>
          <a:bodyPr wrap="square" rtlCol="0">
            <a:spAutoFit/>
          </a:bodyPr>
          <a:lstStyle/>
          <a:p>
            <a:pPr algn="ctr"/>
            <a:r>
              <a:rPr lang="hr-HR" sz="950" b="0"/>
              <a:t>Odluka o nastavku</a:t>
            </a:r>
          </a:p>
        </p:txBody>
      </p:sp>
      <p:sp>
        <p:nvSpPr>
          <p:cNvPr id="37" name="Прямоугольник 36"/>
          <p:cNvSpPr/>
          <p:nvPr/>
        </p:nvSpPr>
        <p:spPr bwMode="auto">
          <a:xfrm>
            <a:off x="1796060" y="4333496"/>
            <a:ext cx="709015" cy="3222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1703779" y="4323648"/>
            <a:ext cx="810821" cy="384721"/>
          </a:xfrm>
          <a:prstGeom prst="rect">
            <a:avLst/>
          </a:prstGeom>
          <a:noFill/>
        </p:spPr>
        <p:txBody>
          <a:bodyPr wrap="square" rtlCol="0">
            <a:spAutoFit/>
          </a:bodyPr>
          <a:lstStyle/>
          <a:p>
            <a:pPr algn="ctr"/>
            <a:r>
              <a:rPr lang="hr-HR" sz="950" b="0"/>
              <a:t>Odluka o provedbi</a:t>
            </a:r>
          </a:p>
        </p:txBody>
      </p:sp>
      <p:sp>
        <p:nvSpPr>
          <p:cNvPr id="38" name="Прямоугольник 37"/>
          <p:cNvSpPr/>
          <p:nvPr/>
        </p:nvSpPr>
        <p:spPr bwMode="auto">
          <a:xfrm>
            <a:off x="3349698" y="5215024"/>
            <a:ext cx="879403" cy="390018"/>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7" name="TextBox 16"/>
          <p:cNvSpPr txBox="1"/>
          <p:nvPr/>
        </p:nvSpPr>
        <p:spPr>
          <a:xfrm>
            <a:off x="3317458" y="5240031"/>
            <a:ext cx="959632" cy="384721"/>
          </a:xfrm>
          <a:prstGeom prst="rect">
            <a:avLst/>
          </a:prstGeom>
          <a:noFill/>
        </p:spPr>
        <p:txBody>
          <a:bodyPr wrap="square" rtlCol="0">
            <a:spAutoFit/>
          </a:bodyPr>
          <a:lstStyle/>
          <a:p>
            <a:pPr algn="ctr"/>
            <a:r>
              <a:rPr lang="hr-HR" sz="950" b="0"/>
              <a:t>Provedba na način JPP-a</a:t>
            </a:r>
          </a:p>
        </p:txBody>
      </p:sp>
      <p:sp>
        <p:nvSpPr>
          <p:cNvPr id="39" name="Прямоугольник 38"/>
          <p:cNvSpPr/>
          <p:nvPr/>
        </p:nvSpPr>
        <p:spPr bwMode="auto">
          <a:xfrm>
            <a:off x="3450430" y="4708369"/>
            <a:ext cx="551729" cy="191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3368164" y="4684277"/>
            <a:ext cx="709613" cy="238527"/>
          </a:xfrm>
          <a:prstGeom prst="rect">
            <a:avLst/>
          </a:prstGeom>
          <a:noFill/>
        </p:spPr>
        <p:txBody>
          <a:bodyPr wrap="square" rtlCol="0">
            <a:spAutoFit/>
          </a:bodyPr>
          <a:lstStyle/>
          <a:p>
            <a:pPr algn="ctr"/>
            <a:r>
              <a:rPr lang="hr-HR" sz="950" b="0"/>
              <a:t>VZN (JPP)</a:t>
            </a:r>
          </a:p>
        </p:txBody>
      </p:sp>
      <p:sp>
        <p:nvSpPr>
          <p:cNvPr id="40" name="Прямоугольник 39"/>
          <p:cNvSpPr/>
          <p:nvPr/>
        </p:nvSpPr>
        <p:spPr bwMode="auto">
          <a:xfrm>
            <a:off x="4104198" y="4708369"/>
            <a:ext cx="512325" cy="2144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1" name="Прямоугольник 40"/>
          <p:cNvSpPr/>
          <p:nvPr/>
        </p:nvSpPr>
        <p:spPr bwMode="auto">
          <a:xfrm>
            <a:off x="4104198" y="4708369"/>
            <a:ext cx="512325" cy="191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TextBox 13"/>
          <p:cNvSpPr txBox="1"/>
          <p:nvPr/>
        </p:nvSpPr>
        <p:spPr>
          <a:xfrm>
            <a:off x="4014076" y="4702257"/>
            <a:ext cx="709613" cy="238527"/>
          </a:xfrm>
          <a:prstGeom prst="rect">
            <a:avLst/>
          </a:prstGeom>
          <a:noFill/>
        </p:spPr>
        <p:txBody>
          <a:bodyPr wrap="square" rtlCol="0">
            <a:spAutoFit/>
          </a:bodyPr>
          <a:lstStyle/>
          <a:p>
            <a:pPr algn="ctr"/>
            <a:r>
              <a:rPr lang="hr-HR" sz="950" b="0"/>
              <a:t>VZN (UJS)</a:t>
            </a:r>
          </a:p>
        </p:txBody>
      </p:sp>
      <p:sp>
        <p:nvSpPr>
          <p:cNvPr id="42" name="Прямоугольник 41"/>
          <p:cNvSpPr/>
          <p:nvPr/>
        </p:nvSpPr>
        <p:spPr bwMode="auto">
          <a:xfrm>
            <a:off x="6524625" y="5281699"/>
            <a:ext cx="581025" cy="2204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9" name="TextBox 18"/>
          <p:cNvSpPr txBox="1"/>
          <p:nvPr/>
        </p:nvSpPr>
        <p:spPr>
          <a:xfrm>
            <a:off x="6460330" y="5263590"/>
            <a:ext cx="709613" cy="238527"/>
          </a:xfrm>
          <a:prstGeom prst="rect">
            <a:avLst/>
          </a:prstGeom>
          <a:noFill/>
        </p:spPr>
        <p:txBody>
          <a:bodyPr wrap="square" lIns="72000" rtlCol="0">
            <a:spAutoFit/>
          </a:bodyPr>
          <a:lstStyle/>
          <a:p>
            <a:pPr algn="ctr"/>
            <a:r>
              <a:rPr lang="hr-HR" sz="950" b="0" dirty="0"/>
              <a:t>Odbijanje</a:t>
            </a:r>
          </a:p>
        </p:txBody>
      </p:sp>
      <p:sp>
        <p:nvSpPr>
          <p:cNvPr id="43" name="Прямоугольник 42"/>
          <p:cNvSpPr/>
          <p:nvPr/>
        </p:nvSpPr>
        <p:spPr bwMode="auto">
          <a:xfrm>
            <a:off x="4930847" y="5215024"/>
            <a:ext cx="1146103" cy="390018"/>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4874063" y="5221602"/>
            <a:ext cx="1298502" cy="384721"/>
          </a:xfrm>
          <a:prstGeom prst="rect">
            <a:avLst/>
          </a:prstGeom>
          <a:noFill/>
        </p:spPr>
        <p:txBody>
          <a:bodyPr wrap="square" lIns="36000" rtlCol="0">
            <a:spAutoFit/>
          </a:bodyPr>
          <a:lstStyle/>
          <a:p>
            <a:pPr algn="ctr"/>
            <a:r>
              <a:rPr lang="hr-HR" sz="950" b="0" dirty="0"/>
              <a:t>Provedba na konvencionalan način</a:t>
            </a:r>
          </a:p>
        </p:txBody>
      </p:sp>
      <p:sp>
        <p:nvSpPr>
          <p:cNvPr id="44" name="Прямоугольник 43"/>
          <p:cNvSpPr/>
          <p:nvPr/>
        </p:nvSpPr>
        <p:spPr bwMode="auto">
          <a:xfrm>
            <a:off x="4921322" y="4708369"/>
            <a:ext cx="592467" cy="2144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TextBox 14"/>
          <p:cNvSpPr txBox="1"/>
          <p:nvPr/>
        </p:nvSpPr>
        <p:spPr>
          <a:xfrm>
            <a:off x="4832149" y="4711124"/>
            <a:ext cx="709613" cy="238527"/>
          </a:xfrm>
          <a:prstGeom prst="rect">
            <a:avLst/>
          </a:prstGeom>
          <a:noFill/>
        </p:spPr>
        <p:txBody>
          <a:bodyPr wrap="square" rtlCol="0">
            <a:spAutoFit/>
          </a:bodyPr>
          <a:lstStyle/>
          <a:p>
            <a:pPr algn="ctr"/>
            <a:r>
              <a:rPr lang="hr-HR" sz="950" b="0"/>
              <a:t>VZN (JPP)</a:t>
            </a:r>
          </a:p>
        </p:txBody>
      </p:sp>
      <p:sp>
        <p:nvSpPr>
          <p:cNvPr id="45" name="Прямоугольник 44"/>
          <p:cNvSpPr/>
          <p:nvPr/>
        </p:nvSpPr>
        <p:spPr bwMode="auto">
          <a:xfrm>
            <a:off x="5617356" y="4711124"/>
            <a:ext cx="517109" cy="2296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6" name="TextBox 15"/>
          <p:cNvSpPr txBox="1"/>
          <p:nvPr/>
        </p:nvSpPr>
        <p:spPr>
          <a:xfrm>
            <a:off x="5532839" y="4699412"/>
            <a:ext cx="709613" cy="238527"/>
          </a:xfrm>
          <a:prstGeom prst="rect">
            <a:avLst/>
          </a:prstGeom>
          <a:noFill/>
        </p:spPr>
        <p:txBody>
          <a:bodyPr wrap="square" rtlCol="0">
            <a:spAutoFit/>
          </a:bodyPr>
          <a:lstStyle/>
          <a:p>
            <a:pPr algn="ctr"/>
            <a:r>
              <a:rPr lang="hr-HR" sz="950" b="0"/>
              <a:t>VZN (UJS)</a:t>
            </a:r>
          </a:p>
        </p:txBody>
      </p:sp>
      <p:sp>
        <p:nvSpPr>
          <p:cNvPr id="46" name="TextBox 45"/>
          <p:cNvSpPr txBox="1"/>
          <p:nvPr/>
        </p:nvSpPr>
        <p:spPr>
          <a:xfrm>
            <a:off x="1154492" y="6244483"/>
            <a:ext cx="4418963" cy="261610"/>
          </a:xfrm>
          <a:prstGeom prst="rect">
            <a:avLst/>
          </a:prstGeom>
          <a:noFill/>
        </p:spPr>
        <p:txBody>
          <a:bodyPr wrap="square" rtlCol="0">
            <a:spAutoFit/>
          </a:bodyPr>
          <a:lstStyle/>
          <a:p>
            <a:r>
              <a:rPr lang="hr-HR" sz="1100" b="0">
                <a:solidFill>
                  <a:schemeClr val="tx2"/>
                </a:solidFill>
              </a:rPr>
              <a:t>Izvor</a:t>
            </a:r>
            <a:r>
              <a:rPr lang="hr-HR" sz="1100" b="0" i="1">
                <a:solidFill>
                  <a:schemeClr val="tx2"/>
                </a:solidFill>
              </a:rPr>
              <a:t>: </a:t>
            </a:r>
            <a:r>
              <a:rPr lang="hr-HR" sz="1100" b="0">
                <a:solidFill>
                  <a:schemeClr val="tx2"/>
                </a:solidFill>
              </a:rPr>
              <a:t>Moć upravljanja javnim financijama (</a:t>
            </a:r>
            <a:r>
              <a:rPr lang="hr-HR" sz="1100" b="0" i="1">
                <a:solidFill>
                  <a:schemeClr val="tx2"/>
                </a:solidFill>
              </a:rPr>
              <a:t>The Power of Public Investment Management</a:t>
            </a:r>
            <a:r>
              <a:rPr lang="hr-HR" sz="1100" b="0">
                <a:solidFill>
                  <a:schemeClr val="tx2"/>
                </a:solidFill>
              </a:rPr>
              <a:t>), SB, 2014.</a:t>
            </a:r>
          </a:p>
        </p:txBody>
      </p:sp>
    </p:spTree>
    <p:extLst>
      <p:ext uri="{BB962C8B-B14F-4D97-AF65-F5344CB8AC3E}">
        <p14:creationId xmlns:p14="http://schemas.microsoft.com/office/powerpoint/2010/main" val="391974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13" y="239760"/>
            <a:ext cx="8462029" cy="735600"/>
          </a:xfrm>
        </p:spPr>
        <p:txBody>
          <a:bodyPr>
            <a:normAutofit/>
          </a:bodyPr>
          <a:lstStyle/>
          <a:p>
            <a:pPr algn="ctr"/>
            <a:r>
              <a:rPr lang="hr-HR" b="1"/>
              <a:t>OKVIR ZA OCJENU UPRAVLJANJA JAVNIM INVESTICIJAMA (PIMA)</a:t>
            </a:r>
          </a:p>
        </p:txBody>
      </p:sp>
      <p:sp>
        <p:nvSpPr>
          <p:cNvPr id="3" name="Текст 2"/>
          <p:cNvSpPr>
            <a:spLocks noGrp="1"/>
          </p:cNvSpPr>
          <p:nvPr>
            <p:ph type="body" sz="quarter" idx="13"/>
          </p:nvPr>
        </p:nvSpPr>
        <p:spPr>
          <a:xfrm>
            <a:off x="341713" y="1357745"/>
            <a:ext cx="8477250" cy="4973782"/>
          </a:xfrm>
        </p:spPr>
        <p:txBody>
          <a:bodyPr>
            <a:normAutofit fontScale="92500" lnSpcReduction="10000"/>
          </a:bodyPr>
          <a:lstStyle/>
          <a:p>
            <a:pPr>
              <a:buFont typeface="Arial" panose="020B0604020202020204" pitchFamily="34" charset="0"/>
              <a:buChar char="•"/>
            </a:pPr>
            <a:r>
              <a:rPr lang="hr-HR" sz="2400"/>
              <a:t>Ostvarenja upravljanja javnim financijama: kredibilitet proračuna </a:t>
            </a:r>
            <a:r>
              <a:rPr lang="hr-HR" sz="2400" i="1"/>
              <a:t>(ocjena kapitalnih rashoda). </a:t>
            </a:r>
          </a:p>
          <a:p>
            <a:pPr>
              <a:buFont typeface="Arial" panose="020B0604020202020204" pitchFamily="34" charset="0"/>
              <a:buChar char="•"/>
            </a:pPr>
            <a:r>
              <a:rPr lang="hr-HR" sz="2400"/>
              <a:t>KLJUČNA MEĐUSEKTORSKA PITANJA: sveobuhvatnost i transparentnost </a:t>
            </a:r>
            <a:r>
              <a:rPr lang="hr-HR" sz="2400" i="1"/>
              <a:t>(ocjena klasifikacije, sveobuhvatnost informacija uključenih u proračunsku dokumentaciju, međuvladini fiskalni odnosi povezani s upravljanjem javnim investicijama, upravljanje fiskalnim rizicima i pristup javnosti ključnim informacijama)</a:t>
            </a:r>
            <a:r>
              <a:rPr lang="hr-HR" sz="2400"/>
              <a:t>.</a:t>
            </a:r>
          </a:p>
          <a:p>
            <a:pPr>
              <a:buFont typeface="Arial" panose="020B0604020202020204" pitchFamily="34" charset="0"/>
              <a:buChar char="•"/>
            </a:pPr>
            <a:r>
              <a:rPr lang="hr-HR" sz="2400"/>
              <a:t>C. PRORAČUNSKI CIKLUS</a:t>
            </a:r>
          </a:p>
          <a:p>
            <a:pPr lvl="1">
              <a:buFont typeface="Arial" panose="020B0604020202020204" pitchFamily="34" charset="0"/>
              <a:buChar char="•"/>
            </a:pPr>
            <a:r>
              <a:rPr lang="hr-HR" sz="2400" i="1"/>
              <a:t>C(i) Planiranje proračuna prema politici (ocjena investicijskih smjernica, razvoja projekta i prethodna provjera; službena ocjena projekta; neovisni pregled ocjene; ispravnost i sudjelovanje u godišnjem proračunskom procesu; višegodišnja perspektiva fiskalne politike i fiskalnog upravljanja; odabir projekata i planiranje proračuna).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31</a:t>
            </a:fld>
            <a:endParaRPr lang="en-US"/>
          </a:p>
        </p:txBody>
      </p:sp>
      <p:pic>
        <p:nvPicPr>
          <p:cNvPr id="6" name="Рисунок 5"/>
          <p:cNvPicPr>
            <a:picLocks noChangeAspect="1"/>
          </p:cNvPicPr>
          <p:nvPr/>
        </p:nvPicPr>
        <p:blipFill>
          <a:blip r:embed="rId3"/>
          <a:stretch>
            <a:fillRect/>
          </a:stretch>
        </p:blipFill>
        <p:spPr>
          <a:xfrm>
            <a:off x="6334361" y="6211765"/>
            <a:ext cx="2371725" cy="571500"/>
          </a:xfrm>
          <a:prstGeom prst="rect">
            <a:avLst/>
          </a:prstGeom>
        </p:spPr>
      </p:pic>
    </p:spTree>
    <p:extLst>
      <p:ext uri="{BB962C8B-B14F-4D97-AF65-F5344CB8AC3E}">
        <p14:creationId xmlns:p14="http://schemas.microsoft.com/office/powerpoint/2010/main" val="316001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9250" y="1605337"/>
            <a:ext cx="8477250" cy="4613804"/>
          </a:xfrm>
        </p:spPr>
        <p:txBody>
          <a:bodyPr>
            <a:normAutofit fontScale="92500"/>
          </a:bodyPr>
          <a:lstStyle/>
          <a:p>
            <a:r>
              <a:rPr lang="hr-HR" sz="2400"/>
              <a:t>C. PRORAČUNSKI CIKLUS</a:t>
            </a:r>
          </a:p>
          <a:p>
            <a:pPr marL="0" lvl="1" indent="457200">
              <a:buFont typeface="Arial" panose="020B0604020202020204" pitchFamily="34" charset="0"/>
              <a:buChar char="•"/>
            </a:pPr>
            <a:r>
              <a:rPr lang="hr-HR" sz="2400" i="1"/>
              <a:t>C(ii) Predvidljivost i kontrola u izvršenju proračuna (ocjena provedbe projekata; predvidljivost dostupnosti sredstava za obveze rashoda; vrijednost za uložen novac u nabavi; učinkovitost unutarnjih kontrola i unutarnje revizije rashoda kapitalnih projekata; prilagodba projekata; poslovanje objekata).</a:t>
            </a:r>
          </a:p>
          <a:p>
            <a:pPr marL="0" lvl="1" indent="457200">
              <a:buFont typeface="Arial" panose="020B0604020202020204" pitchFamily="34" charset="0"/>
              <a:buChar char="•"/>
            </a:pPr>
            <a:r>
              <a:rPr lang="hr-HR" sz="2400" i="1"/>
              <a:t>C(iii) Računovodstvo, bilježenje i izvještavanje (ocjena osnovne revizije dovršenja i evaluacije; izvještavanje o proračunu i financijski izvještaji).</a:t>
            </a:r>
          </a:p>
          <a:p>
            <a:pPr marL="0" lvl="1" indent="457200">
              <a:buFont typeface="Arial" panose="020B0604020202020204" pitchFamily="34" charset="0"/>
              <a:buChar char="•"/>
            </a:pPr>
            <a:r>
              <a:rPr lang="hr-HR" sz="2400" i="1"/>
              <a:t>C(iv) Vanjska provjera i revizija (obuhvat i priroda vanjske revizije te naknadna vanjska revizija; zakonodavni nadzor nad kapitalnim rashodima u zakonu o godišnjem proračunu i izvještajima vanjske revizije o kapitalnim rashodima).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32</a:t>
            </a:fld>
            <a:endParaRPr lang="en-US"/>
          </a:p>
        </p:txBody>
      </p:sp>
      <p:sp>
        <p:nvSpPr>
          <p:cNvPr id="5" name="Заголовок 1"/>
          <p:cNvSpPr>
            <a:spLocks noGrp="1"/>
          </p:cNvSpPr>
          <p:nvPr>
            <p:ph type="title"/>
          </p:nvPr>
        </p:nvSpPr>
        <p:spPr>
          <a:xfrm>
            <a:off x="341713" y="239760"/>
            <a:ext cx="8462029" cy="753017"/>
          </a:xfrm>
        </p:spPr>
        <p:txBody>
          <a:bodyPr>
            <a:normAutofit/>
          </a:bodyPr>
          <a:lstStyle/>
          <a:p>
            <a:pPr algn="ctr"/>
            <a:r>
              <a:rPr lang="hr-HR" b="1"/>
              <a:t>Ocjena upravljanja javnim investicijama (PIMA) (2)</a:t>
            </a:r>
          </a:p>
        </p:txBody>
      </p:sp>
      <p:pic>
        <p:nvPicPr>
          <p:cNvPr id="6" name="Рисунок 5"/>
          <p:cNvPicPr>
            <a:picLocks noChangeAspect="1"/>
          </p:cNvPicPr>
          <p:nvPr/>
        </p:nvPicPr>
        <p:blipFill>
          <a:blip r:embed="rId2"/>
          <a:stretch>
            <a:fillRect/>
          </a:stretch>
        </p:blipFill>
        <p:spPr>
          <a:xfrm>
            <a:off x="6334361" y="6211765"/>
            <a:ext cx="2371725" cy="571500"/>
          </a:xfrm>
          <a:prstGeom prst="rect">
            <a:avLst/>
          </a:prstGeom>
        </p:spPr>
      </p:pic>
    </p:spTree>
    <p:extLst>
      <p:ext uri="{BB962C8B-B14F-4D97-AF65-F5344CB8AC3E}">
        <p14:creationId xmlns:p14="http://schemas.microsoft.com/office/powerpoint/2010/main" val="345170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01627"/>
            <a:ext cx="8462029" cy="647608"/>
          </a:xfrm>
        </p:spPr>
        <p:txBody>
          <a:bodyPr>
            <a:normAutofit/>
          </a:bodyPr>
          <a:lstStyle/>
          <a:p>
            <a:pPr algn="ctr"/>
            <a:r>
              <a:rPr lang="hr-HR" b="1"/>
              <a:t>AKTIVNOSTI PIMA-E MORAJU OBUHVAĆATI SLJEDEĆE:</a:t>
            </a:r>
          </a:p>
        </p:txBody>
      </p:sp>
      <p:graphicFrame>
        <p:nvGraphicFramePr>
          <p:cNvPr id="5" name="Схема 4"/>
          <p:cNvGraphicFramePr/>
          <p:nvPr/>
        </p:nvGraphicFramePr>
        <p:xfrm>
          <a:off x="341713" y="1262743"/>
          <a:ext cx="8477250" cy="5129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33</a:t>
            </a:fld>
            <a:endParaRPr lang="en-US"/>
          </a:p>
        </p:txBody>
      </p:sp>
      <p:sp>
        <p:nvSpPr>
          <p:cNvPr id="6" name="TextBox 5"/>
          <p:cNvSpPr txBox="1"/>
          <p:nvPr/>
        </p:nvSpPr>
        <p:spPr>
          <a:xfrm>
            <a:off x="341713" y="5364480"/>
            <a:ext cx="2810790" cy="1169551"/>
          </a:xfrm>
          <a:prstGeom prst="rect">
            <a:avLst/>
          </a:prstGeom>
          <a:noFill/>
        </p:spPr>
        <p:txBody>
          <a:bodyPr wrap="square" rtlCol="0">
            <a:spAutoFit/>
          </a:bodyPr>
          <a:lstStyle/>
          <a:p>
            <a:pPr lvl="0"/>
            <a:r>
              <a:rPr lang="hr-HR" sz="1400" b="0">
                <a:solidFill>
                  <a:schemeClr val="accent2">
                    <a:lumMod val="75000"/>
                  </a:schemeClr>
                </a:solidFill>
              </a:rPr>
              <a:t>Radi pokretanja ocjene najvažnijih prepreka za efikasno upravljanje javnim investicijama i postizanje konsenzusa u pogledu toga što je potrebno učiniti.</a:t>
            </a:r>
          </a:p>
        </p:txBody>
      </p:sp>
      <p:cxnSp>
        <p:nvCxnSpPr>
          <p:cNvPr id="8" name="Прямая со стрелкой 7"/>
          <p:cNvCxnSpPr/>
          <p:nvPr/>
        </p:nvCxnSpPr>
        <p:spPr bwMode="auto">
          <a:xfrm rot="5400000" flipH="1" flipV="1">
            <a:off x="635726" y="5172893"/>
            <a:ext cx="383176" cy="1588"/>
          </a:xfrm>
          <a:prstGeom prst="straightConnector1">
            <a:avLst/>
          </a:prstGeom>
          <a:noFill/>
          <a:ln w="28575" cap="flat" cmpd="sng" algn="ctr">
            <a:solidFill>
              <a:schemeClr val="accent2">
                <a:lumMod val="75000"/>
              </a:schemeClr>
            </a:solidFill>
            <a:prstDash val="solid"/>
            <a:round/>
            <a:headEnd type="none" w="med" len="med"/>
            <a:tailEnd type="arrow"/>
          </a:ln>
          <a:effectLst/>
        </p:spPr>
      </p:cxnSp>
      <p:sp>
        <p:nvSpPr>
          <p:cNvPr id="10" name="TextBox 9"/>
          <p:cNvSpPr txBox="1"/>
          <p:nvPr/>
        </p:nvSpPr>
        <p:spPr>
          <a:xfrm>
            <a:off x="3744686" y="5364480"/>
            <a:ext cx="3483428" cy="1169551"/>
          </a:xfrm>
          <a:prstGeom prst="rect">
            <a:avLst/>
          </a:prstGeom>
          <a:noFill/>
        </p:spPr>
        <p:txBody>
          <a:bodyPr wrap="square" rtlCol="0">
            <a:spAutoFit/>
          </a:bodyPr>
          <a:lstStyle/>
          <a:p>
            <a:pPr lvl="0"/>
            <a:r>
              <a:rPr lang="hr-HR" sz="1400" b="0">
                <a:solidFill>
                  <a:schemeClr val="tx1">
                    <a:lumMod val="90000"/>
                    <a:lumOff val="10000"/>
                  </a:schemeClr>
                </a:solidFill>
              </a:rPr>
              <a:t>Analiza procesa koji investicijski projekt mora proći u svojem životnom ciklusu, od utvrđivanja do dovršenja, te uspoređivanje tog procesa s dobrom praksom.</a:t>
            </a:r>
          </a:p>
        </p:txBody>
      </p:sp>
      <p:pic>
        <p:nvPicPr>
          <p:cNvPr id="11" name="Рисунок 10"/>
          <p:cNvPicPr>
            <a:picLocks noChangeAspect="1"/>
          </p:cNvPicPr>
          <p:nvPr/>
        </p:nvPicPr>
        <p:blipFill>
          <a:blip r:embed="rId7"/>
          <a:stretch>
            <a:fillRect/>
          </a:stretch>
        </p:blipFill>
        <p:spPr>
          <a:xfrm>
            <a:off x="6634434" y="6247793"/>
            <a:ext cx="2371725" cy="571500"/>
          </a:xfrm>
          <a:prstGeom prst="rect">
            <a:avLst/>
          </a:prstGeom>
        </p:spPr>
      </p:pic>
      <p:cxnSp>
        <p:nvCxnSpPr>
          <p:cNvPr id="12" name="Прямая со стрелкой 11"/>
          <p:cNvCxnSpPr/>
          <p:nvPr/>
        </p:nvCxnSpPr>
        <p:spPr bwMode="auto">
          <a:xfrm rot="5400000" flipH="1" flipV="1">
            <a:off x="5164183" y="5172893"/>
            <a:ext cx="383176" cy="1588"/>
          </a:xfrm>
          <a:prstGeom prst="straightConnector1">
            <a:avLst/>
          </a:prstGeom>
          <a:noFill/>
          <a:ln w="28575" cap="flat" cmpd="sng" algn="ctr">
            <a:solidFill>
              <a:schemeClr val="tx1">
                <a:lumMod val="90000"/>
                <a:lumOff val="10000"/>
              </a:schemeClr>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hr-HR" sz="2100"/>
              <a:t>Hvala</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826121" y="1733345"/>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sp>
        <p:nvSpPr>
          <p:cNvPr id="2" name="Rectangle 1">
            <a:extLst>
              <a:ext uri="{FF2B5EF4-FFF2-40B4-BE49-F238E27FC236}">
                <a16:creationId xmlns:a16="http://schemas.microsoft.com/office/drawing/2014/main" id="{0EADD9FC-11B3-4EF2-BE83-8FFED61046B2}"/>
              </a:ext>
            </a:extLst>
          </p:cNvPr>
          <p:cNvSpPr/>
          <p:nvPr/>
        </p:nvSpPr>
        <p:spPr>
          <a:xfrm>
            <a:off x="1437967" y="2213283"/>
            <a:ext cx="6304935" cy="2062103"/>
          </a:xfrm>
          <a:prstGeom prst="rect">
            <a:avLst/>
          </a:prstGeom>
        </p:spPr>
        <p:txBody>
          <a:bodyPr wrap="square">
            <a:spAutoFit/>
          </a:bodyPr>
          <a:lstStyle/>
          <a:p>
            <a:pPr algn="ctr"/>
            <a:r>
              <a:rPr lang="hr-HR" sz="2400">
                <a:solidFill>
                  <a:schemeClr val="tx1">
                    <a:lumMod val="90000"/>
                    <a:lumOff val="10000"/>
                  </a:schemeClr>
                </a:solidFill>
              </a:rPr>
              <a:t>Pitanja? </a:t>
            </a:r>
          </a:p>
          <a:p>
            <a:pPr algn="ctr"/>
            <a:endParaRPr lang="en-US" sz="2400" dirty="0">
              <a:solidFill>
                <a:schemeClr val="tx1">
                  <a:lumMod val="90000"/>
                  <a:lumOff val="10000"/>
                </a:schemeClr>
              </a:solidFill>
            </a:endParaRPr>
          </a:p>
          <a:p>
            <a:pPr algn="ctr"/>
            <a:r>
              <a:rPr lang="hr-HR">
                <a:solidFill>
                  <a:schemeClr val="tx1">
                    <a:lumMod val="90000"/>
                    <a:lumOff val="10000"/>
                  </a:schemeClr>
                </a:solidFill>
              </a:rPr>
              <a:t>Možete se obratiti na sljedeću adresu:</a:t>
            </a:r>
          </a:p>
          <a:p>
            <a:pPr algn="ctr"/>
            <a:endParaRPr lang="en-US" dirty="0">
              <a:solidFill>
                <a:schemeClr val="tx1">
                  <a:lumMod val="90000"/>
                  <a:lumOff val="10000"/>
                </a:schemeClr>
              </a:solidFill>
            </a:endParaRPr>
          </a:p>
          <a:p>
            <a:pPr algn="ctr"/>
            <a:r>
              <a:rPr lang="hr-HR">
                <a:solidFill>
                  <a:schemeClr val="tx1">
                    <a:lumMod val="90000"/>
                    <a:lumOff val="10000"/>
                  </a:schemeClr>
                </a:solidFill>
              </a:rPr>
              <a:t>Iryna Shcherbyna (Svjetska banka, vodstvo) </a:t>
            </a:r>
          </a:p>
          <a:p>
            <a:pPr algn="ctr"/>
            <a:r>
              <a:rPr lang="hr-HR" u="sng">
                <a:solidFill>
                  <a:schemeClr val="accent3">
                    <a:lumMod val="75000"/>
                  </a:schemeClr>
                </a:solidFill>
              </a:rPr>
              <a:t>ishcherbyna@worldbank.org</a:t>
            </a:r>
          </a:p>
          <a:p>
            <a:pPr algn="ctr"/>
            <a:endParaRPr lang="en-US" dirty="0">
              <a:solidFill>
                <a:schemeClr val="tx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34</a:t>
            </a:fld>
            <a:endParaRPr lang="en-US"/>
          </a:p>
        </p:txBody>
      </p:sp>
      <p:pic>
        <p:nvPicPr>
          <p:cNvPr id="9" name="Рисунок 8"/>
          <p:cNvPicPr>
            <a:picLocks noChangeAspect="1"/>
          </p:cNvPicPr>
          <p:nvPr/>
        </p:nvPicPr>
        <p:blipFill>
          <a:blip r:embed="rId4"/>
          <a:stretch>
            <a:fillRect/>
          </a:stretch>
        </p:blipFill>
        <p:spPr>
          <a:xfrm>
            <a:off x="6411981" y="6266327"/>
            <a:ext cx="2371725" cy="571500"/>
          </a:xfrm>
          <a:prstGeom prst="rect">
            <a:avLst/>
          </a:prstGeom>
        </p:spPr>
      </p:pic>
    </p:spTree>
    <p:extLst>
      <p:ext uri="{BB962C8B-B14F-4D97-AF65-F5344CB8AC3E}">
        <p14:creationId xmlns:p14="http://schemas.microsoft.com/office/powerpoint/2010/main" val="297023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92" y="317454"/>
            <a:ext cx="8807939" cy="756707"/>
          </a:xfrm>
        </p:spPr>
        <p:txBody>
          <a:bodyPr>
            <a:normAutofit fontScale="90000"/>
          </a:bodyPr>
          <a:lstStyle/>
          <a:p>
            <a:r>
              <a:rPr lang="hr-HR" sz="2000" b="1" dirty="0"/>
              <a:t>NAPREDNO MODERNO GOSPODARSTVO MOŽE NA BOLJI NAČIN OSIGURATI VRIJEDNOST ZA ULOŽEN NOVAC UČINKOVITIJIM SVOĐENJEM PREKORAČENJA TROŠKOVA I VREMENSKIH PREKORAČENJA NA MINIMALNU RAZINU U ODNOSU NA TIPIČNU ZEMLJU U RAZVOJU.</a:t>
            </a:r>
            <a:endParaRPr lang="hr-HR" sz="21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pic>
        <p:nvPicPr>
          <p:cNvPr id="7" name="Рисунок 6"/>
          <p:cNvPicPr>
            <a:picLocks noChangeAspect="1"/>
          </p:cNvPicPr>
          <p:nvPr/>
        </p:nvPicPr>
        <p:blipFill>
          <a:blip r:embed="rId3"/>
          <a:stretch>
            <a:fillRect/>
          </a:stretch>
        </p:blipFill>
        <p:spPr>
          <a:xfrm>
            <a:off x="1115745" y="1397431"/>
            <a:ext cx="6736664" cy="4462659"/>
          </a:xfrm>
          <a:prstGeom prst="rect">
            <a:avLst/>
          </a:prstGeom>
        </p:spPr>
      </p:pic>
      <p:sp>
        <p:nvSpPr>
          <p:cNvPr id="8" name="TextBox 7"/>
          <p:cNvSpPr txBox="1"/>
          <p:nvPr/>
        </p:nvSpPr>
        <p:spPr>
          <a:xfrm>
            <a:off x="961293" y="5878031"/>
            <a:ext cx="5744307" cy="892552"/>
          </a:xfrm>
          <a:prstGeom prst="rect">
            <a:avLst/>
          </a:prstGeom>
          <a:noFill/>
        </p:spPr>
        <p:txBody>
          <a:bodyPr wrap="square" rtlCol="0">
            <a:spAutoFit/>
          </a:bodyPr>
          <a:lstStyle/>
          <a:p>
            <a:r>
              <a:rPr lang="hr-HR" sz="1100" b="0" dirty="0">
                <a:solidFill>
                  <a:schemeClr val="tx2"/>
                </a:solidFill>
              </a:rPr>
              <a:t>Izvor</a:t>
            </a:r>
            <a:r>
              <a:rPr lang="hr-HR" sz="1100" b="0" i="1" dirty="0">
                <a:solidFill>
                  <a:schemeClr val="tx2"/>
                </a:solidFill>
              </a:rPr>
              <a:t>: </a:t>
            </a:r>
            <a:r>
              <a:rPr lang="hr-HR" sz="1100" b="0" dirty="0">
                <a:solidFill>
                  <a:schemeClr val="tx2"/>
                </a:solidFill>
              </a:rPr>
              <a:t>Inicijativa za transparentnost građevinskog sektora (engl. </a:t>
            </a:r>
            <a:r>
              <a:rPr lang="hr-HR" sz="1100" b="0" i="1" dirty="0" err="1">
                <a:solidFill>
                  <a:schemeClr val="tx2"/>
                </a:solidFill>
              </a:rPr>
              <a:t>Construction</a:t>
            </a:r>
            <a:r>
              <a:rPr lang="hr-HR" sz="1100" b="0" i="1" dirty="0">
                <a:solidFill>
                  <a:schemeClr val="tx2"/>
                </a:solidFill>
              </a:rPr>
              <a:t> </a:t>
            </a:r>
            <a:r>
              <a:rPr lang="hr-HR" sz="1100" b="0" i="1" dirty="0" err="1">
                <a:solidFill>
                  <a:schemeClr val="tx2"/>
                </a:solidFill>
              </a:rPr>
              <a:t>Sector</a:t>
            </a:r>
            <a:r>
              <a:rPr lang="hr-HR" sz="1100" b="0" i="1" dirty="0">
                <a:solidFill>
                  <a:schemeClr val="tx2"/>
                </a:solidFill>
              </a:rPr>
              <a:t> Transparency </a:t>
            </a:r>
            <a:r>
              <a:rPr lang="hr-HR" sz="1100" b="0" i="1" dirty="0" err="1">
                <a:solidFill>
                  <a:schemeClr val="tx2"/>
                </a:solidFill>
              </a:rPr>
              <a:t>Initiative</a:t>
            </a:r>
            <a:r>
              <a:rPr lang="hr-HR" sz="1100" b="0" dirty="0">
                <a:solidFill>
                  <a:schemeClr val="tx2"/>
                </a:solidFill>
              </a:rPr>
              <a:t> – </a:t>
            </a:r>
            <a:r>
              <a:rPr lang="hr-HR" sz="1100" b="0" dirty="0" err="1">
                <a:solidFill>
                  <a:schemeClr val="tx2"/>
                </a:solidFill>
              </a:rPr>
              <a:t>CoST</a:t>
            </a:r>
            <a:r>
              <a:rPr lang="hr-HR" sz="1100" b="0" dirty="0">
                <a:solidFill>
                  <a:schemeClr val="tx2"/>
                </a:solidFill>
              </a:rPr>
              <a:t>) 2011.</a:t>
            </a:r>
          </a:p>
          <a:p>
            <a:r>
              <a:rPr lang="hr-HR" sz="1000" b="0" i="1" dirty="0">
                <a:solidFill>
                  <a:schemeClr val="tx2"/>
                </a:solidFill>
              </a:rPr>
              <a:t>Inicijativa </a:t>
            </a:r>
            <a:r>
              <a:rPr lang="hr-HR" sz="1000" b="0" i="1" dirty="0" err="1">
                <a:solidFill>
                  <a:schemeClr val="tx2"/>
                </a:solidFill>
              </a:rPr>
              <a:t>CoST</a:t>
            </a:r>
            <a:r>
              <a:rPr lang="hr-HR" sz="1000" b="0" i="1" dirty="0">
                <a:solidFill>
                  <a:schemeClr val="tx2"/>
                </a:solidFill>
              </a:rPr>
              <a:t> pokušaj je više dionika da ocijene utjecaj veće transparentnosti u provedbi građevinskih projekata u javnom sektoru na vrijednost za uložen novac dobivenu iz tih projekata.</a:t>
            </a:r>
          </a:p>
        </p:txBody>
      </p:sp>
      <p:pic>
        <p:nvPicPr>
          <p:cNvPr id="9" name="Picture 8">
            <a:extLst>
              <a:ext uri="{FF2B5EF4-FFF2-40B4-BE49-F238E27FC236}">
                <a16:creationId xmlns:a16="http://schemas.microsoft.com/office/drawing/2014/main" id="{00B8E7BD-B4E2-49AC-8FB3-A56B6DAA0E65}"/>
              </a:ext>
            </a:extLst>
          </p:cNvPr>
          <p:cNvPicPr>
            <a:picLocks noChangeAspect="1"/>
          </p:cNvPicPr>
          <p:nvPr/>
        </p:nvPicPr>
        <p:blipFill>
          <a:blip r:embed="rId4"/>
          <a:stretch>
            <a:fillRect/>
          </a:stretch>
        </p:blipFill>
        <p:spPr>
          <a:xfrm>
            <a:off x="1115745" y="1354469"/>
            <a:ext cx="6912510" cy="4523561"/>
          </a:xfrm>
          <a:prstGeom prst="rect">
            <a:avLst/>
          </a:prstGeom>
        </p:spPr>
      </p:pic>
    </p:spTree>
    <p:extLst>
      <p:ext uri="{BB962C8B-B14F-4D97-AF65-F5344CB8AC3E}">
        <p14:creationId xmlns:p14="http://schemas.microsoft.com/office/powerpoint/2010/main" val="371747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2016"/>
            <a:ext cx="8462029" cy="886317"/>
          </a:xfrm>
        </p:spPr>
        <p:txBody>
          <a:bodyPr>
            <a:normAutofit fontScale="90000"/>
          </a:bodyPr>
          <a:lstStyle/>
          <a:p>
            <a:r>
              <a:rPr lang="hr-HR" b="1"/>
              <a:t>SNAGA ARGUMENTA U KORIST POVEĆANJA IZDATAKA ZA JAVNE INVESTICIJE ČESTO SE UMANJUJE DOKAZOM NJIHOVE SLABE EFIKASNOSTI U NIZU ASPEKATA, UKLJUČUJUĆI SLJEDEĆE:</a:t>
            </a:r>
          </a:p>
        </p:txBody>
      </p:sp>
      <p:sp>
        <p:nvSpPr>
          <p:cNvPr id="3" name="Текст 2"/>
          <p:cNvSpPr>
            <a:spLocks noGrp="1"/>
          </p:cNvSpPr>
          <p:nvPr>
            <p:ph type="body" sz="quarter" idx="13"/>
          </p:nvPr>
        </p:nvSpPr>
        <p:spPr>
          <a:xfrm>
            <a:off x="356934" y="1676489"/>
            <a:ext cx="8477250" cy="3896840"/>
          </a:xfrm>
        </p:spPr>
        <p:txBody>
          <a:bodyPr/>
          <a:lstStyle/>
          <a:p>
            <a:pPr marL="285750" indent="-285750">
              <a:buFont typeface="Wingdings" panose="05000000000000000000" pitchFamily="2" charset="2"/>
              <a:buChar char="Ø"/>
            </a:pPr>
            <a:r>
              <a:rPr lang="hr-HR">
                <a:solidFill>
                  <a:schemeClr val="tx2"/>
                </a:solidFill>
              </a:rPr>
              <a:t>politički utjecaj na odabir projekata, koji često dovodi do neisplativih, skupih projekata male gospodarske ili socijalne vrijednosti;</a:t>
            </a:r>
          </a:p>
          <a:p>
            <a:pPr marL="285750" indent="-285750">
              <a:buFont typeface="Wingdings" panose="05000000000000000000" pitchFamily="2" charset="2"/>
              <a:buChar char="Ø"/>
            </a:pPr>
            <a:r>
              <a:rPr lang="hr-HR">
                <a:solidFill>
                  <a:schemeClr val="tx2"/>
                </a:solidFill>
              </a:rPr>
              <a:t>kašnjenja u izradi i dovršenju projekata;</a:t>
            </a:r>
          </a:p>
          <a:p>
            <a:pPr marL="285750" indent="-285750">
              <a:buFont typeface="Wingdings" panose="05000000000000000000" pitchFamily="2" charset="2"/>
              <a:buChar char="Ø"/>
            </a:pPr>
            <a:r>
              <a:rPr lang="hr-HR">
                <a:solidFill>
                  <a:schemeClr val="tx2"/>
                </a:solidFill>
              </a:rPr>
              <a:t>koruptivne prakse nabave;</a:t>
            </a:r>
          </a:p>
          <a:p>
            <a:pPr marL="285750" indent="-285750">
              <a:buFont typeface="Wingdings" panose="05000000000000000000" pitchFamily="2" charset="2"/>
              <a:buChar char="Ø"/>
            </a:pPr>
            <a:r>
              <a:rPr lang="hr-HR">
                <a:solidFill>
                  <a:schemeClr val="tx2"/>
                </a:solidFill>
              </a:rPr>
              <a:t>prekoračenja troškova;</a:t>
            </a:r>
          </a:p>
          <a:p>
            <a:pPr marL="285750" indent="-285750">
              <a:buFont typeface="Wingdings" panose="05000000000000000000" pitchFamily="2" charset="2"/>
              <a:buChar char="Ø"/>
            </a:pPr>
            <a:r>
              <a:rPr lang="hr-HR">
                <a:solidFill>
                  <a:schemeClr val="tx2"/>
                </a:solidFill>
              </a:rPr>
              <a:t>nedovršeni projekti;</a:t>
            </a:r>
          </a:p>
          <a:p>
            <a:pPr marL="285750" indent="-285750">
              <a:buFont typeface="Wingdings" panose="05000000000000000000" pitchFamily="2" charset="2"/>
              <a:buChar char="Ø"/>
            </a:pPr>
            <a:r>
              <a:rPr lang="hr-HR">
                <a:solidFill>
                  <a:schemeClr val="tx2"/>
                </a:solidFill>
              </a:rPr>
              <a:t>loša kvaliteta dovršene infrastrukture; i</a:t>
            </a:r>
          </a:p>
          <a:p>
            <a:pPr marL="285750" indent="-285750">
              <a:buFont typeface="Wingdings" panose="05000000000000000000" pitchFamily="2" charset="2"/>
              <a:buChar char="Ø"/>
            </a:pPr>
            <a:r>
              <a:rPr lang="hr-HR">
                <a:solidFill>
                  <a:schemeClr val="tx2"/>
                </a:solidFill>
              </a:rPr>
              <a:t>neučinkovito upravljanje imovinom i njezino održavanje.</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4</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Tree>
    <p:extLst>
      <p:ext uri="{BB962C8B-B14F-4D97-AF65-F5344CB8AC3E}">
        <p14:creationId xmlns:p14="http://schemas.microsoft.com/office/powerpoint/2010/main" val="7595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588" y="307817"/>
            <a:ext cx="8461375" cy="606190"/>
          </a:xfrm>
        </p:spPr>
        <p:txBody>
          <a:bodyPr>
            <a:noAutofit/>
          </a:bodyPr>
          <a:lstStyle/>
          <a:p>
            <a:pPr algn="ctr">
              <a:defRPr/>
            </a:pPr>
            <a:r>
              <a:rPr lang="hr-HR" sz="2000" b="1">
                <a:effectLst>
                  <a:outerShdw blurRad="50800" dist="38100" dir="2700000" algn="tl" rotWithShape="0">
                    <a:prstClr val="black">
                      <a:alpha val="40000"/>
                    </a:prstClr>
                  </a:outerShdw>
                </a:effectLst>
              </a:rPr>
              <a:t>LOŠE UPRAVLJANJE JAVNIM INVESTICIJAMA DOVODI DO MNOGOBROJNIH OBLIKA UZALUDNOG TROŠENJA RESURSA.</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5</a:t>
            </a:fld>
            <a:endParaRPr lang="en-US"/>
          </a:p>
        </p:txBody>
      </p:sp>
      <p:pic>
        <p:nvPicPr>
          <p:cNvPr id="6" name="Рисунок 5"/>
          <p:cNvPicPr>
            <a:picLocks noChangeAspect="1"/>
          </p:cNvPicPr>
          <p:nvPr/>
        </p:nvPicPr>
        <p:blipFill>
          <a:blip r:embed="rId3"/>
          <a:stretch>
            <a:fillRect/>
          </a:stretch>
        </p:blipFill>
        <p:spPr>
          <a:xfrm>
            <a:off x="6447238" y="6286500"/>
            <a:ext cx="2371725" cy="571500"/>
          </a:xfrm>
          <a:prstGeom prst="rect">
            <a:avLst/>
          </a:prstGeom>
        </p:spPr>
      </p:pic>
      <p:pic>
        <p:nvPicPr>
          <p:cNvPr id="8" name="Рисунок 7"/>
          <p:cNvPicPr>
            <a:picLocks noChangeAspect="1"/>
          </p:cNvPicPr>
          <p:nvPr/>
        </p:nvPicPr>
        <p:blipFill>
          <a:blip r:embed="rId4"/>
          <a:stretch>
            <a:fillRect/>
          </a:stretch>
        </p:blipFill>
        <p:spPr>
          <a:xfrm>
            <a:off x="1382830" y="1885982"/>
            <a:ext cx="6663889" cy="4506381"/>
          </a:xfrm>
          <a:prstGeom prst="rect">
            <a:avLst/>
          </a:prstGeom>
        </p:spPr>
      </p:pic>
      <p:sp>
        <p:nvSpPr>
          <p:cNvPr id="7" name="Rectangle 6">
            <a:extLst>
              <a:ext uri="{FF2B5EF4-FFF2-40B4-BE49-F238E27FC236}">
                <a16:creationId xmlns:a16="http://schemas.microsoft.com/office/drawing/2014/main" id="{5FDB6A9F-EFA9-4E2D-97B5-55F0E023E75B}"/>
              </a:ext>
            </a:extLst>
          </p:cNvPr>
          <p:cNvSpPr/>
          <p:nvPr/>
        </p:nvSpPr>
        <p:spPr>
          <a:xfrm>
            <a:off x="913483" y="1420345"/>
            <a:ext cx="7602582" cy="1323439"/>
          </a:xfrm>
          <a:prstGeom prst="rect">
            <a:avLst/>
          </a:prstGeom>
        </p:spPr>
        <p:txBody>
          <a:bodyPr wrap="square">
            <a:spAutoFit/>
          </a:bodyPr>
          <a:lstStyle/>
          <a:p>
            <a:pPr algn="just"/>
            <a:r>
              <a:rPr lang="hr-HR">
                <a:effectLst>
                  <a:outerShdw blurRad="50800" dist="38100" dir="2700000" algn="tl" rotWithShape="0">
                    <a:prstClr val="black">
                      <a:alpha val="40000"/>
                    </a:prstClr>
                  </a:outerShdw>
                </a:effectLst>
              </a:rPr>
              <a:t>Flyvbjerg* (2009.) je analizirao podatke 258 projekata u području prijevoza u 20 zemalja na pet kontinenata i utvrdio je da je u 90 % projekata došlo do znatnih prekoračenja troškova. Prosječno prekoračenje stvarnih troškova za željezničke projekte bilo je oko 45 %; za mostove i tunele 34 %; a za cestovne projekte malo iznad 20 %.</a:t>
            </a:r>
          </a:p>
        </p:txBody>
      </p:sp>
      <p:sp>
        <p:nvSpPr>
          <p:cNvPr id="3" name="TextBox 2"/>
          <p:cNvSpPr txBox="1"/>
          <p:nvPr/>
        </p:nvSpPr>
        <p:spPr>
          <a:xfrm>
            <a:off x="448056" y="5870448"/>
            <a:ext cx="4754880" cy="600164"/>
          </a:xfrm>
          <a:prstGeom prst="rect">
            <a:avLst/>
          </a:prstGeom>
          <a:noFill/>
        </p:spPr>
        <p:txBody>
          <a:bodyPr wrap="square" rtlCol="0">
            <a:spAutoFit/>
          </a:bodyPr>
          <a:lstStyle/>
          <a:p>
            <a:r>
              <a:rPr lang="hr-HR" sz="1100" b="0">
                <a:solidFill>
                  <a:schemeClr val="tx2"/>
                </a:solidFill>
              </a:rPr>
              <a:t>* Bent Flyvbjerg danski je ekonomski geograf. Najcitiraniji je znanstvenik na svijetu u području planiranja megaprojekata i upravljanja njima te je među najcitiranijima u metodologiji društvenih znanosti.</a:t>
            </a:r>
          </a:p>
        </p:txBody>
      </p:sp>
    </p:spTree>
    <p:extLst>
      <p:ext uri="{BB962C8B-B14F-4D97-AF65-F5344CB8AC3E}">
        <p14:creationId xmlns:p14="http://schemas.microsoft.com/office/powerpoint/2010/main" val="259913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r-HR" sz="2400" b="1" cap="none"/>
              <a:t>MOĆ INVESTICIJSKE POLITIKE UGLAVNOM JE SLIČNA MEĐU ZEMLJAMA...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6</a:t>
            </a:fld>
            <a:endParaRPr lang="en-US"/>
          </a:p>
        </p:txBody>
      </p:sp>
      <p:pic>
        <p:nvPicPr>
          <p:cNvPr id="6" name="Рисунок 5"/>
          <p:cNvPicPr>
            <a:picLocks noChangeAspect="1"/>
          </p:cNvPicPr>
          <p:nvPr/>
        </p:nvPicPr>
        <p:blipFill>
          <a:blip r:embed="rId3"/>
          <a:stretch>
            <a:fillRect/>
          </a:stretch>
        </p:blipFill>
        <p:spPr>
          <a:xfrm>
            <a:off x="140589" y="1617715"/>
            <a:ext cx="7437162" cy="4873619"/>
          </a:xfrm>
          <a:prstGeom prst="rect">
            <a:avLst/>
          </a:prstGeom>
        </p:spPr>
      </p:pic>
      <p:pic>
        <p:nvPicPr>
          <p:cNvPr id="9" name="Рисунок 8"/>
          <p:cNvPicPr>
            <a:picLocks noChangeAspect="1"/>
          </p:cNvPicPr>
          <p:nvPr/>
        </p:nvPicPr>
        <p:blipFill>
          <a:blip r:embed="rId4"/>
          <a:stretch>
            <a:fillRect/>
          </a:stretch>
        </p:blipFill>
        <p:spPr>
          <a:xfrm>
            <a:off x="4021955" y="1714783"/>
            <a:ext cx="3019425" cy="4514850"/>
          </a:xfrm>
          <a:prstGeom prst="rect">
            <a:avLst/>
          </a:prstGeom>
        </p:spPr>
      </p:pic>
      <p:sp>
        <p:nvSpPr>
          <p:cNvPr id="10" name="TextBox 9"/>
          <p:cNvSpPr txBox="1"/>
          <p:nvPr/>
        </p:nvSpPr>
        <p:spPr>
          <a:xfrm>
            <a:off x="1665838" y="1276539"/>
            <a:ext cx="6563762" cy="307777"/>
          </a:xfrm>
          <a:prstGeom prst="rect">
            <a:avLst/>
          </a:prstGeom>
          <a:noFill/>
        </p:spPr>
        <p:txBody>
          <a:bodyPr wrap="square" rtlCol="0">
            <a:spAutoFit/>
          </a:bodyPr>
          <a:lstStyle/>
          <a:p>
            <a:pPr algn="ctr"/>
            <a:r>
              <a:rPr lang="hr-HR" sz="1400"/>
              <a:t>Neto investicije u nefinancijsku imovinu (% BDP-a)</a:t>
            </a:r>
          </a:p>
        </p:txBody>
      </p:sp>
      <p:pic>
        <p:nvPicPr>
          <p:cNvPr id="11" name="Рисунок 10"/>
          <p:cNvPicPr>
            <a:picLocks noChangeAspect="1"/>
          </p:cNvPicPr>
          <p:nvPr/>
        </p:nvPicPr>
        <p:blipFill>
          <a:blip r:embed="rId5"/>
          <a:stretch>
            <a:fillRect/>
          </a:stretch>
        </p:blipFill>
        <p:spPr>
          <a:xfrm>
            <a:off x="6384314" y="6209441"/>
            <a:ext cx="2371725" cy="571500"/>
          </a:xfrm>
          <a:prstGeom prst="rect">
            <a:avLst/>
          </a:prstGeom>
        </p:spPr>
      </p:pic>
      <p:sp>
        <p:nvSpPr>
          <p:cNvPr id="12" name="TextBox 11"/>
          <p:cNvSpPr txBox="1"/>
          <p:nvPr/>
        </p:nvSpPr>
        <p:spPr>
          <a:xfrm>
            <a:off x="562708" y="6352834"/>
            <a:ext cx="3534507" cy="261610"/>
          </a:xfrm>
          <a:prstGeom prst="rect">
            <a:avLst/>
          </a:prstGeom>
          <a:noFill/>
        </p:spPr>
        <p:txBody>
          <a:bodyPr wrap="square" rtlCol="0">
            <a:spAutoFit/>
          </a:bodyPr>
          <a:lstStyle/>
          <a:p>
            <a:r>
              <a:rPr lang="hr-HR" sz="1100" b="0">
                <a:solidFill>
                  <a:schemeClr val="tx2"/>
                </a:solidFill>
              </a:rPr>
              <a:t>Izvor: SB, Pokazatelji svjetskog razvoja (engl. </a:t>
            </a:r>
            <a:r>
              <a:rPr lang="hr-HR" sz="1100" b="0" i="1">
                <a:solidFill>
                  <a:schemeClr val="tx2"/>
                </a:solidFill>
              </a:rPr>
              <a:t>World Development Indicators</a:t>
            </a:r>
            <a:r>
              <a:rPr lang="hr-HR" sz="1100" b="0">
                <a:solidFill>
                  <a:schemeClr val="tx2"/>
                </a:solidFill>
              </a:rPr>
              <a:t>)</a:t>
            </a:r>
          </a:p>
        </p:txBody>
      </p:sp>
      <p:sp>
        <p:nvSpPr>
          <p:cNvPr id="13" name="TextBox 12"/>
          <p:cNvSpPr txBox="1"/>
          <p:nvPr/>
        </p:nvSpPr>
        <p:spPr>
          <a:xfrm>
            <a:off x="780815" y="1448438"/>
            <a:ext cx="3241140" cy="338554"/>
          </a:xfrm>
          <a:prstGeom prst="rect">
            <a:avLst/>
          </a:prstGeom>
          <a:noFill/>
        </p:spPr>
        <p:txBody>
          <a:bodyPr wrap="square" rtlCol="0">
            <a:spAutoFit/>
          </a:bodyPr>
          <a:lstStyle/>
          <a:p>
            <a:pPr algn="ctr"/>
            <a:r>
              <a:rPr lang="hr-HR"/>
              <a:t>Zemlje članice PEMPAL-a</a:t>
            </a:r>
          </a:p>
        </p:txBody>
      </p:sp>
      <p:sp>
        <p:nvSpPr>
          <p:cNvPr id="14" name="TextBox 13"/>
          <p:cNvSpPr txBox="1"/>
          <p:nvPr/>
        </p:nvSpPr>
        <p:spPr>
          <a:xfrm>
            <a:off x="3714137" y="1485086"/>
            <a:ext cx="3241140" cy="338554"/>
          </a:xfrm>
          <a:prstGeom prst="rect">
            <a:avLst/>
          </a:prstGeom>
          <a:noFill/>
        </p:spPr>
        <p:txBody>
          <a:bodyPr wrap="square" rtlCol="0">
            <a:spAutoFit/>
          </a:bodyPr>
          <a:lstStyle/>
          <a:p>
            <a:pPr algn="ctr"/>
            <a:r>
              <a:rPr lang="hr-HR"/>
              <a:t>Zemlje područja EU-a</a:t>
            </a:r>
          </a:p>
        </p:txBody>
      </p:sp>
      <p:pic>
        <p:nvPicPr>
          <p:cNvPr id="15" name="Picture 14">
            <a:extLst>
              <a:ext uri="{FF2B5EF4-FFF2-40B4-BE49-F238E27FC236}">
                <a16:creationId xmlns:a16="http://schemas.microsoft.com/office/drawing/2014/main" id="{117E30FD-16F0-400D-876F-674939A929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589" y="1753593"/>
            <a:ext cx="3487445" cy="4514850"/>
          </a:xfrm>
          <a:prstGeom prst="rect">
            <a:avLst/>
          </a:prstGeom>
        </p:spPr>
      </p:pic>
      <p:pic>
        <p:nvPicPr>
          <p:cNvPr id="17" name="Picture 16">
            <a:extLst>
              <a:ext uri="{FF2B5EF4-FFF2-40B4-BE49-F238E27FC236}">
                <a16:creationId xmlns:a16="http://schemas.microsoft.com/office/drawing/2014/main" id="{82E1042D-6829-41E9-AA31-1878CF55DF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9170" y="1823640"/>
            <a:ext cx="3445867" cy="4419309"/>
          </a:xfrm>
          <a:prstGeom prst="rect">
            <a:avLst/>
          </a:prstGeom>
        </p:spPr>
      </p:pic>
      <p:pic>
        <p:nvPicPr>
          <p:cNvPr id="19" name="Picture 18">
            <a:extLst>
              <a:ext uri="{FF2B5EF4-FFF2-40B4-BE49-F238E27FC236}">
                <a16:creationId xmlns:a16="http://schemas.microsoft.com/office/drawing/2014/main" id="{4390073E-276A-4D44-AAE6-D2F71FCEEE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0881" y="6228886"/>
            <a:ext cx="2542069" cy="206672"/>
          </a:xfrm>
          <a:prstGeom prst="rect">
            <a:avLst/>
          </a:prstGeom>
        </p:spPr>
      </p:pic>
    </p:spTree>
    <p:extLst>
      <p:ext uri="{BB962C8B-B14F-4D97-AF65-F5344CB8AC3E}">
        <p14:creationId xmlns:p14="http://schemas.microsoft.com/office/powerpoint/2010/main" val="391069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582" y="122356"/>
            <a:ext cx="8395381" cy="935978"/>
          </a:xfrm>
        </p:spPr>
        <p:txBody>
          <a:bodyPr>
            <a:normAutofit/>
          </a:bodyPr>
          <a:lstStyle/>
          <a:p>
            <a:r>
              <a:rPr lang="hr-HR" sz="2400" b="1"/>
              <a:t>...ALI MOĆ PROIZVODNJE BDP-A RAZLIKUJE SE MEĐU ZEMLJAMA.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7</a:t>
            </a:fld>
            <a:endParaRPr lang="en-US"/>
          </a:p>
        </p:txBody>
      </p:sp>
      <p:pic>
        <p:nvPicPr>
          <p:cNvPr id="5" name="Рисунок 4"/>
          <p:cNvPicPr>
            <a:picLocks noChangeAspect="1"/>
          </p:cNvPicPr>
          <p:nvPr/>
        </p:nvPicPr>
        <p:blipFill>
          <a:blip r:embed="rId2"/>
          <a:stretch>
            <a:fillRect/>
          </a:stretch>
        </p:blipFill>
        <p:spPr>
          <a:xfrm>
            <a:off x="232233" y="2106530"/>
            <a:ext cx="4581053" cy="2753505"/>
          </a:xfrm>
          <a:prstGeom prst="rect">
            <a:avLst/>
          </a:prstGeom>
        </p:spPr>
      </p:pic>
      <p:pic>
        <p:nvPicPr>
          <p:cNvPr id="6" name="Рисунок 5"/>
          <p:cNvPicPr>
            <a:picLocks noChangeAspect="1"/>
          </p:cNvPicPr>
          <p:nvPr/>
        </p:nvPicPr>
        <p:blipFill>
          <a:blip r:embed="rId3"/>
          <a:stretch>
            <a:fillRect/>
          </a:stretch>
        </p:blipFill>
        <p:spPr>
          <a:xfrm>
            <a:off x="4813286" y="2106530"/>
            <a:ext cx="4088234" cy="2457290"/>
          </a:xfrm>
          <a:prstGeom prst="rect">
            <a:avLst/>
          </a:prstGeom>
        </p:spPr>
      </p:pic>
      <p:sp>
        <p:nvSpPr>
          <p:cNvPr id="7" name="TextBox 6"/>
          <p:cNvSpPr txBox="1"/>
          <p:nvPr/>
        </p:nvSpPr>
        <p:spPr>
          <a:xfrm>
            <a:off x="669956" y="1358020"/>
            <a:ext cx="8057585" cy="338554"/>
          </a:xfrm>
          <a:prstGeom prst="rect">
            <a:avLst/>
          </a:prstGeom>
          <a:noFill/>
        </p:spPr>
        <p:txBody>
          <a:bodyPr wrap="square" rtlCol="0">
            <a:spAutoFit/>
          </a:bodyPr>
          <a:lstStyle/>
          <a:p>
            <a:pPr algn="ctr"/>
            <a:r>
              <a:rPr lang="hr-HR"/>
              <a:t>BDP po stanovniku (u tisućama dolara) u 2016.</a:t>
            </a:r>
          </a:p>
        </p:txBody>
      </p:sp>
      <p:sp>
        <p:nvSpPr>
          <p:cNvPr id="8" name="TextBox 7"/>
          <p:cNvSpPr txBox="1"/>
          <p:nvPr/>
        </p:nvSpPr>
        <p:spPr>
          <a:xfrm>
            <a:off x="1023042" y="1767976"/>
            <a:ext cx="3241140" cy="338554"/>
          </a:xfrm>
          <a:prstGeom prst="rect">
            <a:avLst/>
          </a:prstGeom>
          <a:noFill/>
        </p:spPr>
        <p:txBody>
          <a:bodyPr wrap="square" rtlCol="0">
            <a:spAutoFit/>
          </a:bodyPr>
          <a:lstStyle/>
          <a:p>
            <a:pPr algn="ctr"/>
            <a:r>
              <a:rPr lang="hr-HR"/>
              <a:t>Zemlje članice PEMPAL-a</a:t>
            </a:r>
          </a:p>
        </p:txBody>
      </p:sp>
      <p:sp>
        <p:nvSpPr>
          <p:cNvPr id="9" name="TextBox 8"/>
          <p:cNvSpPr txBox="1"/>
          <p:nvPr/>
        </p:nvSpPr>
        <p:spPr>
          <a:xfrm>
            <a:off x="5078998" y="1767976"/>
            <a:ext cx="3241140" cy="338554"/>
          </a:xfrm>
          <a:prstGeom prst="rect">
            <a:avLst/>
          </a:prstGeom>
          <a:noFill/>
        </p:spPr>
        <p:txBody>
          <a:bodyPr wrap="square" rtlCol="0">
            <a:spAutoFit/>
          </a:bodyPr>
          <a:lstStyle/>
          <a:p>
            <a:pPr algn="ctr"/>
            <a:r>
              <a:rPr lang="hr-HR"/>
              <a:t>Zemlje područja EU-a</a:t>
            </a:r>
          </a:p>
        </p:txBody>
      </p:sp>
      <p:pic>
        <p:nvPicPr>
          <p:cNvPr id="10" name="Рисунок 9"/>
          <p:cNvPicPr>
            <a:picLocks noChangeAspect="1"/>
          </p:cNvPicPr>
          <p:nvPr/>
        </p:nvPicPr>
        <p:blipFill>
          <a:blip r:embed="rId4"/>
          <a:stretch>
            <a:fillRect/>
          </a:stretch>
        </p:blipFill>
        <p:spPr>
          <a:xfrm>
            <a:off x="6384314" y="6209441"/>
            <a:ext cx="2371725" cy="571500"/>
          </a:xfrm>
          <a:prstGeom prst="rect">
            <a:avLst/>
          </a:prstGeom>
        </p:spPr>
      </p:pic>
      <p:sp>
        <p:nvSpPr>
          <p:cNvPr id="11" name="TextBox 10"/>
          <p:cNvSpPr txBox="1"/>
          <p:nvPr/>
        </p:nvSpPr>
        <p:spPr>
          <a:xfrm>
            <a:off x="562708" y="6352834"/>
            <a:ext cx="3534507" cy="261610"/>
          </a:xfrm>
          <a:prstGeom prst="rect">
            <a:avLst/>
          </a:prstGeom>
          <a:noFill/>
        </p:spPr>
        <p:txBody>
          <a:bodyPr wrap="square" rtlCol="0">
            <a:spAutoFit/>
          </a:bodyPr>
          <a:lstStyle/>
          <a:p>
            <a:r>
              <a:rPr lang="hr-HR" sz="1100" b="0">
                <a:solidFill>
                  <a:schemeClr val="tx2"/>
                </a:solidFill>
              </a:rPr>
              <a:t>Izvor: SB, Pokazatelji svjetskog razvoja (engl. </a:t>
            </a:r>
            <a:r>
              <a:rPr lang="hr-HR" sz="1100" b="0" i="1">
                <a:solidFill>
                  <a:schemeClr val="tx2"/>
                </a:solidFill>
              </a:rPr>
              <a:t>World Development Indicators</a:t>
            </a:r>
            <a:r>
              <a:rPr lang="hr-HR" sz="1100" b="0">
                <a:solidFill>
                  <a:schemeClr val="tx2"/>
                </a:solidFill>
              </a:rPr>
              <a:t>)</a:t>
            </a:r>
          </a:p>
        </p:txBody>
      </p:sp>
      <p:pic>
        <p:nvPicPr>
          <p:cNvPr id="13" name="Picture 12">
            <a:extLst>
              <a:ext uri="{FF2B5EF4-FFF2-40B4-BE49-F238E27FC236}">
                <a16:creationId xmlns:a16="http://schemas.microsoft.com/office/drawing/2014/main" id="{A1BC0E96-5547-482F-AF3C-D7DEFF8CC0C4}"/>
              </a:ext>
            </a:extLst>
          </p:cNvPr>
          <p:cNvPicPr>
            <a:picLocks noChangeAspect="1"/>
          </p:cNvPicPr>
          <p:nvPr/>
        </p:nvPicPr>
        <p:blipFill>
          <a:blip r:embed="rId5"/>
          <a:stretch>
            <a:fillRect/>
          </a:stretch>
        </p:blipFill>
        <p:spPr>
          <a:xfrm>
            <a:off x="99377" y="2099884"/>
            <a:ext cx="4581053" cy="2998890"/>
          </a:xfrm>
          <a:prstGeom prst="rect">
            <a:avLst/>
          </a:prstGeom>
        </p:spPr>
      </p:pic>
      <p:pic>
        <p:nvPicPr>
          <p:cNvPr id="14" name="Picture 13">
            <a:extLst>
              <a:ext uri="{FF2B5EF4-FFF2-40B4-BE49-F238E27FC236}">
                <a16:creationId xmlns:a16="http://schemas.microsoft.com/office/drawing/2014/main" id="{AA7AA5A9-6192-4DF2-943E-9A1D557E3B15}"/>
              </a:ext>
            </a:extLst>
          </p:cNvPr>
          <p:cNvPicPr>
            <a:picLocks noChangeAspect="1"/>
          </p:cNvPicPr>
          <p:nvPr/>
        </p:nvPicPr>
        <p:blipFill>
          <a:blip r:embed="rId6"/>
          <a:stretch>
            <a:fillRect/>
          </a:stretch>
        </p:blipFill>
        <p:spPr>
          <a:xfrm>
            <a:off x="4680430" y="2099884"/>
            <a:ext cx="4364193" cy="2856927"/>
          </a:xfrm>
          <a:prstGeom prst="rect">
            <a:avLst/>
          </a:prstGeom>
        </p:spPr>
      </p:pic>
    </p:spTree>
    <p:extLst>
      <p:ext uri="{BB962C8B-B14F-4D97-AF65-F5344CB8AC3E}">
        <p14:creationId xmlns:p14="http://schemas.microsoft.com/office/powerpoint/2010/main" val="396155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87081"/>
            <a:ext cx="8634666" cy="756707"/>
          </a:xfrm>
        </p:spPr>
        <p:txBody>
          <a:bodyPr>
            <a:normAutofit fontScale="90000"/>
          </a:bodyPr>
          <a:lstStyle/>
          <a:p>
            <a:r>
              <a:rPr lang="hr-HR" b="1"/>
              <a:t>UZ DOBRO UPRAVLJANJE SVAKA OD OVIH FAZA I POVEZNICA MOGLA BI UMANJITI TROŠKOVE I UBRZATI PROVEDBU PROJEKATA.</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8</a:t>
            </a:fld>
            <a:endParaRPr lang="en-US"/>
          </a:p>
        </p:txBody>
      </p:sp>
      <p:sp>
        <p:nvSpPr>
          <p:cNvPr id="7" name="TextBox 6"/>
          <p:cNvSpPr txBox="1"/>
          <p:nvPr/>
        </p:nvSpPr>
        <p:spPr>
          <a:xfrm>
            <a:off x="1728983" y="1438001"/>
            <a:ext cx="5448472" cy="307777"/>
          </a:xfrm>
          <a:prstGeom prst="rect">
            <a:avLst/>
          </a:prstGeom>
          <a:noFill/>
        </p:spPr>
        <p:txBody>
          <a:bodyPr wrap="square" rtlCol="0">
            <a:spAutoFit/>
          </a:bodyPr>
          <a:lstStyle/>
          <a:p>
            <a:pPr algn="ctr"/>
            <a:r>
              <a:rPr lang="hr-HR" sz="1400"/>
              <a:t>Poveznice sustava upravljanja javnim investicijama</a:t>
            </a:r>
          </a:p>
        </p:txBody>
      </p:sp>
      <p:sp>
        <p:nvSpPr>
          <p:cNvPr id="8" name="TextBox 7"/>
          <p:cNvSpPr txBox="1"/>
          <p:nvPr/>
        </p:nvSpPr>
        <p:spPr>
          <a:xfrm>
            <a:off x="1248506" y="6028138"/>
            <a:ext cx="4418963" cy="261610"/>
          </a:xfrm>
          <a:prstGeom prst="rect">
            <a:avLst/>
          </a:prstGeom>
          <a:noFill/>
        </p:spPr>
        <p:txBody>
          <a:bodyPr wrap="square" rtlCol="0">
            <a:spAutoFit/>
          </a:bodyPr>
          <a:lstStyle/>
          <a:p>
            <a:r>
              <a:rPr lang="hr-HR" sz="1100" b="0">
                <a:solidFill>
                  <a:schemeClr val="tx2"/>
                </a:solidFill>
              </a:rPr>
              <a:t>Izvor</a:t>
            </a:r>
            <a:r>
              <a:rPr lang="hr-HR" sz="1100" b="0" i="1">
                <a:solidFill>
                  <a:schemeClr val="tx2"/>
                </a:solidFill>
              </a:rPr>
              <a:t>: </a:t>
            </a:r>
            <a:r>
              <a:rPr lang="hr-HR" sz="1100" b="0">
                <a:solidFill>
                  <a:schemeClr val="tx2"/>
                </a:solidFill>
              </a:rPr>
              <a:t>Moć upravljanja javnim financijama (</a:t>
            </a:r>
            <a:r>
              <a:rPr lang="hr-HR" sz="1100" b="0" i="1">
                <a:solidFill>
                  <a:schemeClr val="tx2"/>
                </a:solidFill>
              </a:rPr>
              <a:t>The Power of Public Investment Management</a:t>
            </a:r>
            <a:r>
              <a:rPr lang="hr-HR" sz="1100" b="0">
                <a:solidFill>
                  <a:schemeClr val="tx2"/>
                </a:solidFill>
              </a:rPr>
              <a:t>), SB, 2014.</a:t>
            </a:r>
          </a:p>
        </p:txBody>
      </p:sp>
      <p:pic>
        <p:nvPicPr>
          <p:cNvPr id="9" name="Рисунок 8"/>
          <p:cNvPicPr>
            <a:picLocks noChangeAspect="1"/>
          </p:cNvPicPr>
          <p:nvPr/>
        </p:nvPicPr>
        <p:blipFill>
          <a:blip r:embed="rId2"/>
          <a:stretch>
            <a:fillRect/>
          </a:stretch>
        </p:blipFill>
        <p:spPr>
          <a:xfrm>
            <a:off x="6357937" y="6199188"/>
            <a:ext cx="2371725" cy="571500"/>
          </a:xfrm>
          <a:prstGeom prst="rect">
            <a:avLst/>
          </a:prstGeom>
        </p:spPr>
      </p:pic>
      <p:pic>
        <p:nvPicPr>
          <p:cNvPr id="6" name="Рисунок 5"/>
          <p:cNvPicPr>
            <a:picLocks noChangeAspect="1"/>
          </p:cNvPicPr>
          <p:nvPr/>
        </p:nvPicPr>
        <p:blipFill>
          <a:blip r:embed="rId3"/>
          <a:stretch>
            <a:fillRect/>
          </a:stretch>
        </p:blipFill>
        <p:spPr>
          <a:xfrm>
            <a:off x="1216098" y="1909356"/>
            <a:ext cx="6743700" cy="3800475"/>
          </a:xfrm>
          <a:prstGeom prst="rect">
            <a:avLst/>
          </a:prstGeom>
          <a:solidFill>
            <a:schemeClr val="bg1"/>
          </a:solidFill>
        </p:spPr>
      </p:pic>
      <p:sp>
        <p:nvSpPr>
          <p:cNvPr id="5" name="Прямоугольник 4"/>
          <p:cNvSpPr/>
          <p:nvPr/>
        </p:nvSpPr>
        <p:spPr bwMode="auto">
          <a:xfrm>
            <a:off x="1828800" y="2186651"/>
            <a:ext cx="967740" cy="28204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 name="TextBox 2"/>
          <p:cNvSpPr txBox="1"/>
          <p:nvPr/>
        </p:nvSpPr>
        <p:spPr>
          <a:xfrm>
            <a:off x="1728983" y="2127619"/>
            <a:ext cx="1260000" cy="400110"/>
          </a:xfrm>
          <a:prstGeom prst="rect">
            <a:avLst/>
          </a:prstGeom>
          <a:noFill/>
        </p:spPr>
        <p:txBody>
          <a:bodyPr wrap="square" lIns="36000" rIns="36000" rtlCol="0">
            <a:spAutoFit/>
          </a:bodyPr>
          <a:lstStyle/>
          <a:p>
            <a:pPr algn="ctr"/>
            <a:r>
              <a:rPr lang="hr-HR" sz="1000" dirty="0">
                <a:solidFill>
                  <a:schemeClr val="bg1"/>
                </a:solidFill>
              </a:rPr>
              <a:t>Upravljanje javnim investicijama</a:t>
            </a:r>
          </a:p>
        </p:txBody>
      </p:sp>
      <p:sp>
        <p:nvSpPr>
          <p:cNvPr id="14" name="Прямоугольник 13"/>
          <p:cNvSpPr/>
          <p:nvPr/>
        </p:nvSpPr>
        <p:spPr bwMode="auto">
          <a:xfrm>
            <a:off x="4236720" y="2186651"/>
            <a:ext cx="783687" cy="2641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Прямоугольник 14"/>
          <p:cNvSpPr/>
          <p:nvPr/>
        </p:nvSpPr>
        <p:spPr bwMode="auto">
          <a:xfrm>
            <a:off x="4236720" y="2186651"/>
            <a:ext cx="647700" cy="26413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TextBox 11"/>
          <p:cNvSpPr txBox="1"/>
          <p:nvPr/>
        </p:nvSpPr>
        <p:spPr>
          <a:xfrm>
            <a:off x="4165406" y="2133203"/>
            <a:ext cx="850595" cy="400110"/>
          </a:xfrm>
          <a:prstGeom prst="rect">
            <a:avLst/>
          </a:prstGeom>
          <a:noFill/>
        </p:spPr>
        <p:txBody>
          <a:bodyPr wrap="square" rtlCol="0">
            <a:spAutoFit/>
          </a:bodyPr>
          <a:lstStyle/>
          <a:p>
            <a:pPr algn="ctr"/>
            <a:r>
              <a:rPr lang="hr-HR" sz="1000" dirty="0">
                <a:solidFill>
                  <a:schemeClr val="bg1"/>
                </a:solidFill>
              </a:rPr>
              <a:t>Izrada proračuna</a:t>
            </a:r>
          </a:p>
        </p:txBody>
      </p:sp>
      <p:sp>
        <p:nvSpPr>
          <p:cNvPr id="16" name="Скругленный прямоугольник 15"/>
          <p:cNvSpPr/>
          <p:nvPr/>
        </p:nvSpPr>
        <p:spPr bwMode="auto">
          <a:xfrm>
            <a:off x="6446520" y="2186651"/>
            <a:ext cx="730935" cy="246221"/>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7" name="Прямоугольник 16"/>
          <p:cNvSpPr/>
          <p:nvPr/>
        </p:nvSpPr>
        <p:spPr bwMode="auto">
          <a:xfrm>
            <a:off x="6446520" y="2239991"/>
            <a:ext cx="730935" cy="19288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6357937" y="2201707"/>
            <a:ext cx="1002983" cy="246221"/>
          </a:xfrm>
          <a:prstGeom prst="rect">
            <a:avLst/>
          </a:prstGeom>
          <a:noFill/>
        </p:spPr>
        <p:txBody>
          <a:bodyPr wrap="square" rtlCol="0">
            <a:spAutoFit/>
          </a:bodyPr>
          <a:lstStyle/>
          <a:p>
            <a:pPr algn="ctr"/>
            <a:r>
              <a:rPr lang="hr-HR" sz="1000" dirty="0">
                <a:solidFill>
                  <a:schemeClr val="bg1"/>
                </a:solidFill>
              </a:rPr>
              <a:t>Nabava</a:t>
            </a:r>
          </a:p>
        </p:txBody>
      </p:sp>
      <p:sp>
        <p:nvSpPr>
          <p:cNvPr id="19" name="Прямоугольник 18"/>
          <p:cNvSpPr/>
          <p:nvPr/>
        </p:nvSpPr>
        <p:spPr bwMode="auto">
          <a:xfrm>
            <a:off x="1728983" y="2586761"/>
            <a:ext cx="1151377" cy="2002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1619249" y="2595930"/>
            <a:ext cx="1386841" cy="230832"/>
          </a:xfrm>
          <a:prstGeom prst="rect">
            <a:avLst/>
          </a:prstGeom>
          <a:noFill/>
        </p:spPr>
        <p:txBody>
          <a:bodyPr wrap="square" rtlCol="0">
            <a:spAutoFit/>
          </a:bodyPr>
          <a:lstStyle/>
          <a:p>
            <a:pPr algn="ctr"/>
            <a:r>
              <a:rPr lang="hr-HR" sz="900" dirty="0">
                <a:solidFill>
                  <a:schemeClr val="tx2"/>
                </a:solidFill>
              </a:rPr>
              <a:t>Razvoj projekata</a:t>
            </a:r>
          </a:p>
        </p:txBody>
      </p:sp>
      <p:sp>
        <p:nvSpPr>
          <p:cNvPr id="21" name="Прямоугольник 20"/>
          <p:cNvSpPr/>
          <p:nvPr/>
        </p:nvSpPr>
        <p:spPr bwMode="auto">
          <a:xfrm>
            <a:off x="1828800" y="2927722"/>
            <a:ext cx="891540" cy="2400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1611250" y="2897148"/>
            <a:ext cx="1386841" cy="369332"/>
          </a:xfrm>
          <a:prstGeom prst="rect">
            <a:avLst/>
          </a:prstGeom>
          <a:noFill/>
        </p:spPr>
        <p:txBody>
          <a:bodyPr wrap="square" rtlCol="0">
            <a:spAutoFit/>
          </a:bodyPr>
          <a:lstStyle/>
          <a:p>
            <a:pPr algn="ctr"/>
            <a:r>
              <a:rPr lang="hr-HR" sz="900" dirty="0">
                <a:solidFill>
                  <a:schemeClr val="tx2"/>
                </a:solidFill>
              </a:rPr>
              <a:t>Ocjena, studija izvedivosti</a:t>
            </a:r>
          </a:p>
        </p:txBody>
      </p:sp>
      <p:sp>
        <p:nvSpPr>
          <p:cNvPr id="25" name="Прямоугольник 24"/>
          <p:cNvSpPr/>
          <p:nvPr/>
        </p:nvSpPr>
        <p:spPr bwMode="auto">
          <a:xfrm>
            <a:off x="1728983" y="3266480"/>
            <a:ext cx="1151377" cy="231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6" name="Прямоугольник 25"/>
          <p:cNvSpPr/>
          <p:nvPr/>
        </p:nvSpPr>
        <p:spPr bwMode="auto">
          <a:xfrm>
            <a:off x="1728983" y="3266480"/>
            <a:ext cx="1151377" cy="231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4" name="TextBox 23"/>
          <p:cNvSpPr txBox="1"/>
          <p:nvPr/>
        </p:nvSpPr>
        <p:spPr>
          <a:xfrm>
            <a:off x="1634110" y="3281797"/>
            <a:ext cx="1363981" cy="230832"/>
          </a:xfrm>
          <a:prstGeom prst="rect">
            <a:avLst/>
          </a:prstGeom>
          <a:noFill/>
        </p:spPr>
        <p:txBody>
          <a:bodyPr wrap="square" rtlCol="0">
            <a:spAutoFit/>
          </a:bodyPr>
          <a:lstStyle/>
          <a:p>
            <a:pPr algn="ctr"/>
            <a:r>
              <a:rPr lang="hr-HR" sz="900">
                <a:solidFill>
                  <a:schemeClr val="tx2"/>
                </a:solidFill>
              </a:rPr>
              <a:t>Neovisni pregled</a:t>
            </a:r>
          </a:p>
        </p:txBody>
      </p:sp>
      <p:sp>
        <p:nvSpPr>
          <p:cNvPr id="28" name="Прямоугольник 27"/>
          <p:cNvSpPr/>
          <p:nvPr/>
        </p:nvSpPr>
        <p:spPr bwMode="auto">
          <a:xfrm>
            <a:off x="1698503" y="3611880"/>
            <a:ext cx="1269108" cy="442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7" name="TextBox 26"/>
          <p:cNvSpPr txBox="1"/>
          <p:nvPr/>
        </p:nvSpPr>
        <p:spPr>
          <a:xfrm>
            <a:off x="1676399" y="3615525"/>
            <a:ext cx="1363981" cy="507831"/>
          </a:xfrm>
          <a:prstGeom prst="rect">
            <a:avLst/>
          </a:prstGeom>
          <a:noFill/>
        </p:spPr>
        <p:txBody>
          <a:bodyPr wrap="square" lIns="0" rIns="0" rtlCol="0">
            <a:spAutoFit/>
          </a:bodyPr>
          <a:lstStyle/>
          <a:p>
            <a:pPr algn="ctr"/>
            <a:r>
              <a:rPr lang="hr-HR" sz="900" dirty="0">
                <a:solidFill>
                  <a:schemeClr val="tx2"/>
                </a:solidFill>
              </a:rPr>
              <a:t>Odabir i planiranje proračuna, finalizacija i programsko planiranje</a:t>
            </a:r>
          </a:p>
        </p:txBody>
      </p:sp>
      <p:sp>
        <p:nvSpPr>
          <p:cNvPr id="30" name="Прямоугольник 29"/>
          <p:cNvSpPr/>
          <p:nvPr/>
        </p:nvSpPr>
        <p:spPr bwMode="auto">
          <a:xfrm>
            <a:off x="1828800" y="4442460"/>
            <a:ext cx="967740" cy="198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1611250" y="4403317"/>
            <a:ext cx="1363981" cy="230832"/>
          </a:xfrm>
          <a:prstGeom prst="rect">
            <a:avLst/>
          </a:prstGeom>
          <a:noFill/>
        </p:spPr>
        <p:txBody>
          <a:bodyPr wrap="square" rtlCol="0">
            <a:spAutoFit/>
          </a:bodyPr>
          <a:lstStyle/>
          <a:p>
            <a:pPr algn="ctr"/>
            <a:r>
              <a:rPr lang="hr-HR" sz="900">
                <a:solidFill>
                  <a:schemeClr val="tx2"/>
                </a:solidFill>
              </a:rPr>
              <a:t>Provedba</a:t>
            </a:r>
          </a:p>
        </p:txBody>
      </p:sp>
      <p:sp>
        <p:nvSpPr>
          <p:cNvPr id="32" name="Прямоугольник 31"/>
          <p:cNvSpPr/>
          <p:nvPr/>
        </p:nvSpPr>
        <p:spPr bwMode="auto">
          <a:xfrm>
            <a:off x="1927860" y="4770617"/>
            <a:ext cx="734950" cy="243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1" name="TextBox 30"/>
          <p:cNvSpPr txBox="1"/>
          <p:nvPr/>
        </p:nvSpPr>
        <p:spPr>
          <a:xfrm>
            <a:off x="1754314" y="4689278"/>
            <a:ext cx="1116710" cy="369332"/>
          </a:xfrm>
          <a:prstGeom prst="rect">
            <a:avLst/>
          </a:prstGeom>
          <a:noFill/>
        </p:spPr>
        <p:txBody>
          <a:bodyPr wrap="square" rtlCol="0">
            <a:spAutoFit/>
          </a:bodyPr>
          <a:lstStyle/>
          <a:p>
            <a:pPr algn="ctr"/>
            <a:r>
              <a:rPr lang="hr-HR" sz="900">
                <a:solidFill>
                  <a:schemeClr val="tx2"/>
                </a:solidFill>
              </a:rPr>
              <a:t>Monitoring i prilagodba</a:t>
            </a:r>
          </a:p>
        </p:txBody>
      </p:sp>
      <p:sp>
        <p:nvSpPr>
          <p:cNvPr id="34" name="Прямоугольник 33"/>
          <p:cNvSpPr/>
          <p:nvPr/>
        </p:nvSpPr>
        <p:spPr bwMode="auto">
          <a:xfrm>
            <a:off x="1728984" y="5113279"/>
            <a:ext cx="1142040" cy="1469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3" name="TextBox 32"/>
          <p:cNvSpPr txBox="1"/>
          <p:nvPr/>
        </p:nvSpPr>
        <p:spPr>
          <a:xfrm>
            <a:off x="1611250" y="5103382"/>
            <a:ext cx="1363981" cy="230832"/>
          </a:xfrm>
          <a:prstGeom prst="rect">
            <a:avLst/>
          </a:prstGeom>
          <a:noFill/>
        </p:spPr>
        <p:txBody>
          <a:bodyPr wrap="square" rtlCol="0">
            <a:spAutoFit/>
          </a:bodyPr>
          <a:lstStyle/>
          <a:p>
            <a:pPr algn="ctr"/>
            <a:r>
              <a:rPr lang="hr-HR" sz="900">
                <a:solidFill>
                  <a:schemeClr val="tx2"/>
                </a:solidFill>
              </a:rPr>
              <a:t>Pregled i evaluacija</a:t>
            </a:r>
          </a:p>
        </p:txBody>
      </p:sp>
      <p:sp>
        <p:nvSpPr>
          <p:cNvPr id="37" name="Прямоугольник 36"/>
          <p:cNvSpPr/>
          <p:nvPr/>
        </p:nvSpPr>
        <p:spPr bwMode="auto">
          <a:xfrm>
            <a:off x="4023360" y="3733800"/>
            <a:ext cx="1089660" cy="1494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8" name="Прямоугольник 37"/>
          <p:cNvSpPr/>
          <p:nvPr/>
        </p:nvSpPr>
        <p:spPr bwMode="auto">
          <a:xfrm>
            <a:off x="4023360" y="3733800"/>
            <a:ext cx="1089660" cy="149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5" name="TextBox 34"/>
          <p:cNvSpPr txBox="1"/>
          <p:nvPr/>
        </p:nvSpPr>
        <p:spPr>
          <a:xfrm>
            <a:off x="3905957" y="3700715"/>
            <a:ext cx="1363981" cy="230832"/>
          </a:xfrm>
          <a:prstGeom prst="rect">
            <a:avLst/>
          </a:prstGeom>
          <a:noFill/>
        </p:spPr>
        <p:txBody>
          <a:bodyPr wrap="square" rtlCol="0">
            <a:spAutoFit/>
          </a:bodyPr>
          <a:lstStyle/>
          <a:p>
            <a:pPr algn="ctr"/>
            <a:r>
              <a:rPr lang="hr-HR" sz="900" dirty="0">
                <a:solidFill>
                  <a:schemeClr val="tx2"/>
                </a:solidFill>
              </a:rPr>
              <a:t>Priprema proračuna</a:t>
            </a:r>
          </a:p>
        </p:txBody>
      </p:sp>
      <p:sp>
        <p:nvSpPr>
          <p:cNvPr id="40" name="Прямоугольник 39"/>
          <p:cNvSpPr/>
          <p:nvPr/>
        </p:nvSpPr>
        <p:spPr bwMode="auto">
          <a:xfrm>
            <a:off x="3913577" y="4001080"/>
            <a:ext cx="1306123" cy="2451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9" name="TextBox 38"/>
          <p:cNvSpPr txBox="1"/>
          <p:nvPr/>
        </p:nvSpPr>
        <p:spPr>
          <a:xfrm>
            <a:off x="3803380" y="3914287"/>
            <a:ext cx="1553893" cy="395869"/>
          </a:xfrm>
          <a:prstGeom prst="rect">
            <a:avLst/>
          </a:prstGeom>
          <a:noFill/>
        </p:spPr>
        <p:txBody>
          <a:bodyPr wrap="square" lIns="0" rIns="0" bIns="72000" rtlCol="0">
            <a:spAutoFit/>
          </a:bodyPr>
          <a:lstStyle/>
          <a:p>
            <a:pPr algn="ctr"/>
            <a:r>
              <a:rPr lang="hr-HR" sz="900" dirty="0">
                <a:solidFill>
                  <a:schemeClr val="tx2"/>
                </a:solidFill>
              </a:rPr>
              <a:t>Izvršenje proračuna – preuzeta obveza i obveza</a:t>
            </a:r>
          </a:p>
        </p:txBody>
      </p:sp>
      <p:sp>
        <p:nvSpPr>
          <p:cNvPr id="42" name="Прямоугольник 41"/>
          <p:cNvSpPr/>
          <p:nvPr/>
        </p:nvSpPr>
        <p:spPr bwMode="auto">
          <a:xfrm>
            <a:off x="4023360" y="4351251"/>
            <a:ext cx="1089660" cy="258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1" name="TextBox 40"/>
          <p:cNvSpPr txBox="1"/>
          <p:nvPr/>
        </p:nvSpPr>
        <p:spPr>
          <a:xfrm>
            <a:off x="3967067" y="4310200"/>
            <a:ext cx="1202245" cy="369332"/>
          </a:xfrm>
          <a:prstGeom prst="rect">
            <a:avLst/>
          </a:prstGeom>
          <a:noFill/>
        </p:spPr>
        <p:txBody>
          <a:bodyPr wrap="square" lIns="0" rIns="0" rtlCol="0">
            <a:spAutoFit/>
          </a:bodyPr>
          <a:lstStyle/>
          <a:p>
            <a:pPr algn="ctr"/>
            <a:r>
              <a:rPr lang="hr-HR" sz="900" dirty="0">
                <a:solidFill>
                  <a:schemeClr val="tx2"/>
                </a:solidFill>
              </a:rPr>
              <a:t>Izvršenje proračuna – plaćanje</a:t>
            </a:r>
          </a:p>
        </p:txBody>
      </p:sp>
      <p:sp>
        <p:nvSpPr>
          <p:cNvPr id="44" name="Прямоугольник 43"/>
          <p:cNvSpPr/>
          <p:nvPr/>
        </p:nvSpPr>
        <p:spPr bwMode="auto">
          <a:xfrm>
            <a:off x="4267200" y="4720583"/>
            <a:ext cx="563880" cy="277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3" name="TextBox 42"/>
          <p:cNvSpPr txBox="1"/>
          <p:nvPr/>
        </p:nvSpPr>
        <p:spPr>
          <a:xfrm>
            <a:off x="3898335" y="4706113"/>
            <a:ext cx="1363981" cy="230832"/>
          </a:xfrm>
          <a:prstGeom prst="rect">
            <a:avLst/>
          </a:prstGeom>
          <a:noFill/>
        </p:spPr>
        <p:txBody>
          <a:bodyPr wrap="square" lIns="0" rIns="0" rtlCol="0">
            <a:spAutoFit/>
          </a:bodyPr>
          <a:lstStyle/>
          <a:p>
            <a:pPr algn="ctr"/>
            <a:r>
              <a:rPr lang="hr-HR" sz="900" dirty="0">
                <a:solidFill>
                  <a:schemeClr val="tx2"/>
                </a:solidFill>
              </a:rPr>
              <a:t>Financijsko izvještavanje</a:t>
            </a:r>
          </a:p>
        </p:txBody>
      </p:sp>
      <p:sp>
        <p:nvSpPr>
          <p:cNvPr id="46" name="Прямоугольник 45"/>
          <p:cNvSpPr/>
          <p:nvPr/>
        </p:nvSpPr>
        <p:spPr bwMode="auto">
          <a:xfrm>
            <a:off x="4236720" y="5103382"/>
            <a:ext cx="594360" cy="1568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5" name="TextBox 44"/>
          <p:cNvSpPr txBox="1"/>
          <p:nvPr/>
        </p:nvSpPr>
        <p:spPr>
          <a:xfrm>
            <a:off x="4119780" y="5066062"/>
            <a:ext cx="896817" cy="230832"/>
          </a:xfrm>
          <a:prstGeom prst="rect">
            <a:avLst/>
          </a:prstGeom>
          <a:noFill/>
        </p:spPr>
        <p:txBody>
          <a:bodyPr wrap="square" rtlCol="0">
            <a:spAutoFit/>
          </a:bodyPr>
          <a:lstStyle/>
          <a:p>
            <a:pPr algn="ctr"/>
            <a:r>
              <a:rPr lang="hr-HR" sz="900">
                <a:solidFill>
                  <a:schemeClr val="tx2"/>
                </a:solidFill>
              </a:rPr>
              <a:t>Revizija</a:t>
            </a:r>
          </a:p>
        </p:txBody>
      </p:sp>
      <p:sp>
        <p:nvSpPr>
          <p:cNvPr id="48" name="Прямоугольник 47"/>
          <p:cNvSpPr/>
          <p:nvPr/>
        </p:nvSpPr>
        <p:spPr bwMode="auto">
          <a:xfrm>
            <a:off x="6446520" y="2664356"/>
            <a:ext cx="730935" cy="2965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7" name="TextBox 46"/>
          <p:cNvSpPr txBox="1"/>
          <p:nvPr/>
        </p:nvSpPr>
        <p:spPr>
          <a:xfrm>
            <a:off x="6287222" y="2664356"/>
            <a:ext cx="1049530" cy="369332"/>
          </a:xfrm>
          <a:prstGeom prst="rect">
            <a:avLst/>
          </a:prstGeom>
          <a:noFill/>
        </p:spPr>
        <p:txBody>
          <a:bodyPr wrap="square" rtlCol="0">
            <a:spAutoFit/>
          </a:bodyPr>
          <a:lstStyle/>
          <a:p>
            <a:pPr algn="ctr"/>
            <a:r>
              <a:rPr lang="hr-HR" sz="900">
                <a:solidFill>
                  <a:schemeClr val="tx2"/>
                </a:solidFill>
              </a:rPr>
              <a:t>Planiranje nabave</a:t>
            </a:r>
          </a:p>
        </p:txBody>
      </p:sp>
      <p:sp>
        <p:nvSpPr>
          <p:cNvPr id="50" name="Прямоугольник 49"/>
          <p:cNvSpPr/>
          <p:nvPr/>
        </p:nvSpPr>
        <p:spPr bwMode="auto">
          <a:xfrm>
            <a:off x="6169491" y="3087294"/>
            <a:ext cx="1326559" cy="341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6060785" y="3097131"/>
            <a:ext cx="1502403" cy="369332"/>
          </a:xfrm>
          <a:prstGeom prst="rect">
            <a:avLst/>
          </a:prstGeom>
          <a:noFill/>
        </p:spPr>
        <p:txBody>
          <a:bodyPr wrap="square" rtlCol="0">
            <a:spAutoFit/>
          </a:bodyPr>
          <a:lstStyle/>
          <a:p>
            <a:pPr algn="ctr"/>
            <a:r>
              <a:rPr lang="hr-HR" sz="900">
                <a:solidFill>
                  <a:schemeClr val="tx2"/>
                </a:solidFill>
              </a:rPr>
              <a:t>ODABIR METODE NABAVE</a:t>
            </a:r>
          </a:p>
        </p:txBody>
      </p:sp>
      <p:sp>
        <p:nvSpPr>
          <p:cNvPr id="52" name="Прямоугольник 51"/>
          <p:cNvSpPr/>
          <p:nvPr/>
        </p:nvSpPr>
        <p:spPr bwMode="auto">
          <a:xfrm>
            <a:off x="6446520" y="3572903"/>
            <a:ext cx="730935" cy="2887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1" name="TextBox 50"/>
          <p:cNvSpPr txBox="1"/>
          <p:nvPr/>
        </p:nvSpPr>
        <p:spPr>
          <a:xfrm>
            <a:off x="6187081" y="3544378"/>
            <a:ext cx="1258415" cy="369332"/>
          </a:xfrm>
          <a:prstGeom prst="rect">
            <a:avLst/>
          </a:prstGeom>
          <a:noFill/>
        </p:spPr>
        <p:txBody>
          <a:bodyPr wrap="square" lIns="0" rIns="0" rtlCol="0">
            <a:spAutoFit/>
          </a:bodyPr>
          <a:lstStyle/>
          <a:p>
            <a:pPr algn="ctr"/>
            <a:r>
              <a:rPr lang="hr-HR" sz="900" dirty="0">
                <a:solidFill>
                  <a:schemeClr val="tx2"/>
                </a:solidFill>
              </a:rPr>
              <a:t>PLANIRANJE SKLAPANJA UGOVORA</a:t>
            </a:r>
          </a:p>
        </p:txBody>
      </p:sp>
      <p:sp>
        <p:nvSpPr>
          <p:cNvPr id="54" name="Прямоугольник 53"/>
          <p:cNvSpPr/>
          <p:nvPr/>
        </p:nvSpPr>
        <p:spPr bwMode="auto">
          <a:xfrm>
            <a:off x="6273266" y="4001080"/>
            <a:ext cx="1063486" cy="2825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3" name="TextBox 52"/>
          <p:cNvSpPr txBox="1"/>
          <p:nvPr/>
        </p:nvSpPr>
        <p:spPr>
          <a:xfrm>
            <a:off x="6236234" y="3964023"/>
            <a:ext cx="1246387" cy="369332"/>
          </a:xfrm>
          <a:prstGeom prst="rect">
            <a:avLst/>
          </a:prstGeom>
          <a:noFill/>
        </p:spPr>
        <p:txBody>
          <a:bodyPr wrap="square" rIns="72000" rtlCol="0">
            <a:spAutoFit/>
          </a:bodyPr>
          <a:lstStyle/>
          <a:p>
            <a:pPr algn="ctr"/>
            <a:r>
              <a:rPr lang="hr-HR" sz="900" dirty="0">
                <a:solidFill>
                  <a:schemeClr val="tx2"/>
                </a:solidFill>
              </a:rPr>
              <a:t>Natječaj, evaluacija i dodjela ugovora</a:t>
            </a:r>
          </a:p>
        </p:txBody>
      </p:sp>
      <p:sp>
        <p:nvSpPr>
          <p:cNvPr id="56" name="Прямоугольник 55"/>
          <p:cNvSpPr/>
          <p:nvPr/>
        </p:nvSpPr>
        <p:spPr bwMode="auto">
          <a:xfrm>
            <a:off x="6236234" y="4442460"/>
            <a:ext cx="1246387" cy="237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7" name="TextBox 56"/>
          <p:cNvSpPr txBox="1"/>
          <p:nvPr/>
        </p:nvSpPr>
        <p:spPr>
          <a:xfrm>
            <a:off x="6109137" y="4421152"/>
            <a:ext cx="1396975" cy="230832"/>
          </a:xfrm>
          <a:prstGeom prst="rect">
            <a:avLst/>
          </a:prstGeom>
          <a:noFill/>
        </p:spPr>
        <p:txBody>
          <a:bodyPr wrap="square" rtlCol="0">
            <a:spAutoFit/>
          </a:bodyPr>
          <a:lstStyle/>
          <a:p>
            <a:pPr algn="ctr"/>
            <a:r>
              <a:rPr lang="hr-HR" sz="900" dirty="0">
                <a:solidFill>
                  <a:schemeClr val="tx2"/>
                </a:solidFill>
              </a:rPr>
              <a:t>Upravljanje ugovorima</a:t>
            </a:r>
          </a:p>
        </p:txBody>
      </p:sp>
      <p:sp>
        <p:nvSpPr>
          <p:cNvPr id="59" name="Прямоугольник 58"/>
          <p:cNvSpPr/>
          <p:nvPr/>
        </p:nvSpPr>
        <p:spPr bwMode="auto">
          <a:xfrm>
            <a:off x="6236234" y="4822712"/>
            <a:ext cx="1246387" cy="2003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0" name="Прямоугольник 59"/>
          <p:cNvSpPr/>
          <p:nvPr/>
        </p:nvSpPr>
        <p:spPr bwMode="auto">
          <a:xfrm>
            <a:off x="6273266" y="4822712"/>
            <a:ext cx="1209355" cy="2003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8" name="TextBox 57"/>
          <p:cNvSpPr txBox="1"/>
          <p:nvPr/>
        </p:nvSpPr>
        <p:spPr>
          <a:xfrm>
            <a:off x="6187082" y="4815562"/>
            <a:ext cx="1396975" cy="230832"/>
          </a:xfrm>
          <a:prstGeom prst="rect">
            <a:avLst/>
          </a:prstGeom>
          <a:noFill/>
        </p:spPr>
        <p:txBody>
          <a:bodyPr wrap="square" rtlCol="0">
            <a:spAutoFit/>
          </a:bodyPr>
          <a:lstStyle/>
          <a:p>
            <a:pPr algn="ctr"/>
            <a:r>
              <a:rPr lang="hr-HR" sz="900">
                <a:solidFill>
                  <a:schemeClr val="tx2"/>
                </a:solidFill>
              </a:rPr>
              <a:t>Pregled i monitoring</a:t>
            </a:r>
          </a:p>
        </p:txBody>
      </p:sp>
      <p:sp>
        <p:nvSpPr>
          <p:cNvPr id="62" name="Прямоугольник 61"/>
          <p:cNvSpPr/>
          <p:nvPr/>
        </p:nvSpPr>
        <p:spPr bwMode="auto">
          <a:xfrm>
            <a:off x="6287222" y="5181478"/>
            <a:ext cx="1049530" cy="1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1" name="TextBox 60"/>
          <p:cNvSpPr txBox="1"/>
          <p:nvPr/>
        </p:nvSpPr>
        <p:spPr>
          <a:xfrm>
            <a:off x="6198037" y="5123302"/>
            <a:ext cx="1269465" cy="230832"/>
          </a:xfrm>
          <a:prstGeom prst="rect">
            <a:avLst/>
          </a:prstGeom>
          <a:noFill/>
        </p:spPr>
        <p:txBody>
          <a:bodyPr wrap="square" lIns="0" rIns="0" rtlCol="0">
            <a:spAutoFit/>
          </a:bodyPr>
          <a:lstStyle/>
          <a:p>
            <a:pPr algn="ctr"/>
            <a:r>
              <a:rPr lang="hr-HR" sz="900" dirty="0">
                <a:solidFill>
                  <a:schemeClr val="tx2"/>
                </a:solidFill>
              </a:rPr>
              <a:t>Revizija i izvještavanje</a:t>
            </a:r>
          </a:p>
        </p:txBody>
      </p:sp>
    </p:spTree>
    <p:extLst>
      <p:ext uri="{BB962C8B-B14F-4D97-AF65-F5344CB8AC3E}">
        <p14:creationId xmlns:p14="http://schemas.microsoft.com/office/powerpoint/2010/main" val="645101228"/>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6835</TotalTime>
  <Words>3015</Words>
  <Application>Microsoft Office PowerPoint</Application>
  <PresentationFormat>On-screen Show (4:3)</PresentationFormat>
  <Paragraphs>737</Paragraphs>
  <Slides>35</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Andes ExtraLight</vt:lpstr>
      <vt:lpstr>Arial</vt:lpstr>
      <vt:lpstr>Arial Bold</vt:lpstr>
      <vt:lpstr>Calibri</vt:lpstr>
      <vt:lpstr>Century Gothic</vt:lpstr>
      <vt:lpstr>Times New Roman</vt:lpstr>
      <vt:lpstr>Trebuchet MS</vt:lpstr>
      <vt:lpstr>Wingdings</vt:lpstr>
      <vt:lpstr>2014 WB Treasury Slide Deck</vt:lpstr>
      <vt:lpstr>Full Page Interior</vt:lpstr>
      <vt:lpstr>Upravljanje javnim investicijama: trendovi i izazovi u zemljama PEMPAL-a</vt:lpstr>
      <vt:lpstr>KONTEKST</vt:lpstr>
      <vt:lpstr>PRVI DIO: UVOD: TEORIJA I PRAKSA UPRAVLJANJA JAVNIM INVESTICIJAMA</vt:lpstr>
      <vt:lpstr>NAPREDNO MODERNO GOSPODARSTVO MOŽE NA BOLJI NAČIN OSIGURATI VRIJEDNOST ZA ULOŽEN NOVAC UČINKOVITIJIM SVOĐENJEM PREKORAČENJA TROŠKOVA I VREMENSKIH PREKORAČENJA NA MINIMALNU RAZINU U ODNOSU NA TIPIČNU ZEMLJU U RAZVOJU.</vt:lpstr>
      <vt:lpstr>SNAGA ARGUMENTA U KORIST POVEĆANJA IZDATAKA ZA JAVNE INVESTICIJE ČESTO SE UMANJUJE DOKAZOM NJIHOVE SLABE EFIKASNOSTI U NIZU ASPEKATA, UKLJUČUJUĆI SLJEDEĆE:</vt:lpstr>
      <vt:lpstr>LOŠE UPRAVLJANJE JAVNIM INVESTICIJAMA DOVODI DO MNOGOBROJNIH OBLIKA UZALUDNOG TROŠENJA RESURSA.</vt:lpstr>
      <vt:lpstr>MOĆ INVESTICIJSKE POLITIKE UGLAVNOM JE SLIČNA MEĐU ZEMLJAMA...</vt:lpstr>
      <vt:lpstr>...ALI MOĆ PROIZVODNJE BDP-A RAZLIKUJE SE MEĐU ZEMLJAMA.</vt:lpstr>
      <vt:lpstr>UZ DOBRO UPRAVLJANJE SVAKA OD OVIH FAZA I POVEZNICA MOGLA BI UMANJITI TROŠKOVE I UBRZATI PROVEDBU PROJEKATA.</vt:lpstr>
      <vt:lpstr>ZEMLJE U RAZVOJU S DOBRIM UPRAVLJANJEM JAVNIM FINANCIJAMA INVESTIRAJU MANJI DIO SVIH RASHODA</vt:lpstr>
      <vt:lpstr>DRUGI DIO:  JAVNE INVESTICIJE U ZEMLJAMA PEMPAL-A </vt:lpstr>
      <vt:lpstr>KAPITALNI RASHODI U ODNOSU NA JAVNE INVESTICIJE</vt:lpstr>
      <vt:lpstr>Za sve je sudionike definicija važan korak uspostave općih pravila.</vt:lpstr>
      <vt:lpstr>PRAVNI OKVIR UPRAVLJANJA JAVNIM INVESTICIJAMA </vt:lpstr>
      <vt:lpstr>INSTITUCIONALNI OKVIR</vt:lpstr>
      <vt:lpstr>Općenito, investicije su se znatno promijenile u razdoblju 2012. – 2016., a ostali su se rashodi još povećali.</vt:lpstr>
      <vt:lpstr>PROSJEČNA STRUKTURA KAPITALNIH RASHODA SREDIŠNJEG PRORAČUNA U KONSOLIDIRANOM PRORAČUNU OPĆE DRŽAVE (%) U RAZDOBLJU 2015. – 2017. </vt:lpstr>
      <vt:lpstr>PRISTUPI PODJELI KAPITALNIH RASHODA MEĐU RAZINAMA PRORAČUNA RAZLIČITI SU.</vt:lpstr>
      <vt:lpstr>STRATEGIJA ODRŽIVOG INVESTIRANJA KLJUČNA JE ZA UČINKOVITE JAVNE INVESTICIJE S OBZIROM NA OGRANIČENA SREDSTVA.</vt:lpstr>
      <vt:lpstr>ZA UREĐENJE MEĐUPRORAČUNSKIH TRANSFERA KAPITALA POTREBNA SU JASNA PRAVILA</vt:lpstr>
      <vt:lpstr>KLJUČNA JE UČINKOVITA UPOTREBA RESURSA ZA JAVNE INVESTICIJE.</vt:lpstr>
      <vt:lpstr>ODSTUPANJE PROSJEČNOG NETO ZADUŽIVANJA ZA 2013. – 2016.U ODNOSU NA 2012. I ODSTUPANJE PROSJEČNIH NETO INVESTICIJA U NEFINANCIJSKU IMOVINU ZA 2013. – 2016.U ODNOSU NA 2012. (%) </vt:lpstr>
      <vt:lpstr>JAVNE INVESTICIJE BIT ĆE UNAPRIJEĐENE VEĆOM TRANSPARENTNOŠĆU</vt:lpstr>
      <vt:lpstr>KLJUČNI IZAZOVI U PLANIRANJU I IZVRŠENJU KAPITALNIH RASHODA, UKLJUČUJUĆI JAVNE INVESTICIJE </vt:lpstr>
      <vt:lpstr>NEKE KLJUČNE ODLUKE KOJE TREBA DONIJETI RADI DOBROG UPRAVLJANJA JAVNIM INVESTICIJAMA</vt:lpstr>
      <vt:lpstr>TREĆI DIO: POVEĆAVANJE EFIKASNOSTI KAPITALNIH RASHODA I UPRAVLJANJA JAVNIM INVESTICIJAMA</vt:lpstr>
      <vt:lpstr>OBVEZNE ZNAČAJKE EFIKASNOG SUSTAVA JAVNIH INVESTICIJA</vt:lpstr>
      <vt:lpstr>Ključne značajke (1)</vt:lpstr>
      <vt:lpstr>Ključne značajke (2)</vt:lpstr>
      <vt:lpstr>MEĐUOVISNOSTI, PREKLAPANJA, POVRATNE INFORMACIJE I SINERGIJE PRORAČUNSKOG CIKLUSA I CIKLUSA PROJEKTA</vt:lpstr>
      <vt:lpstr>OCJENA TOGA MOGU LI JPP POSTIĆI BOLJU VRIJEDNOST ZA ULOŽEN NOVAC</vt:lpstr>
      <vt:lpstr>OKVIR ZA OCJENU UPRAVLJANJA JAVNIM INVESTICIJAMA (PIMA)</vt:lpstr>
      <vt:lpstr>Ocjena upravljanja javnim investicijama (PIMA) (2)</vt:lpstr>
      <vt:lpstr>AKTIVNOSTI PIMA-E MORAJU OBUHVAĆATI SLJEDEĆE:</vt:lpstr>
      <vt:lpstr>Hvala</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Shcherbyna</dc:creator>
  <cp:lastModifiedBy>Romana Babić</cp:lastModifiedBy>
  <cp:revision>551</cp:revision>
  <dcterms:created xsi:type="dcterms:W3CDTF">2018-02-15T12:33:17Z</dcterms:created>
  <dcterms:modified xsi:type="dcterms:W3CDTF">2019-03-18T14:49:50Z</dcterms:modified>
</cp:coreProperties>
</file>