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38"/>
  </p:notesMasterIdLst>
  <p:handoutMasterIdLst>
    <p:handoutMasterId r:id="rId39"/>
  </p:handoutMasterIdLst>
  <p:sldIdLst>
    <p:sldId id="338" r:id="rId3"/>
    <p:sldId id="341" r:id="rId4"/>
    <p:sldId id="342" r:id="rId5"/>
    <p:sldId id="371" r:id="rId6"/>
    <p:sldId id="374" r:id="rId7"/>
    <p:sldId id="382" r:id="rId8"/>
    <p:sldId id="375" r:id="rId9"/>
    <p:sldId id="376" r:id="rId10"/>
    <p:sldId id="373" r:id="rId11"/>
    <p:sldId id="378" r:id="rId12"/>
    <p:sldId id="352" r:id="rId13"/>
    <p:sldId id="399" r:id="rId14"/>
    <p:sldId id="395" r:id="rId15"/>
    <p:sldId id="396" r:id="rId16"/>
    <p:sldId id="397" r:id="rId17"/>
    <p:sldId id="381" r:id="rId18"/>
    <p:sldId id="401" r:id="rId19"/>
    <p:sldId id="402" r:id="rId20"/>
    <p:sldId id="398" r:id="rId21"/>
    <p:sldId id="403" r:id="rId22"/>
    <p:sldId id="379" r:id="rId23"/>
    <p:sldId id="380" r:id="rId24"/>
    <p:sldId id="404" r:id="rId25"/>
    <p:sldId id="405" r:id="rId26"/>
    <p:sldId id="356" r:id="rId27"/>
    <p:sldId id="406" r:id="rId28"/>
    <p:sldId id="385" r:id="rId29"/>
    <p:sldId id="388" r:id="rId30"/>
    <p:sldId id="389" r:id="rId31"/>
    <p:sldId id="386" r:id="rId32"/>
    <p:sldId id="387" r:id="rId33"/>
    <p:sldId id="391" r:id="rId34"/>
    <p:sldId id="393" r:id="rId35"/>
    <p:sldId id="394" r:id="rId36"/>
    <p:sldId id="366" r:id="rId37"/>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na Samchynska" initials="Inna" lastIdx="1" clrIdx="0">
    <p:extLst/>
  </p:cmAuthor>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CC00"/>
    <a:srgbClr val="FF6A05"/>
    <a:srgbClr val="6666FF"/>
    <a:srgbClr val="666699"/>
    <a:srgbClr val="ADEA00"/>
    <a:srgbClr val="82B000"/>
    <a:srgbClr val="94C800"/>
    <a:srgbClr val="99E600"/>
    <a:srgbClr val="CCFF33"/>
    <a:srgbClr val="9BD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702" autoAdjust="0"/>
    <p:restoredTop sz="93643" autoAdjust="0"/>
  </p:normalViewPr>
  <p:slideViewPr>
    <p:cSldViewPr snapToGrid="0" snapToObjects="1" showGuides="1">
      <p:cViewPr varScale="1">
        <p:scale>
          <a:sx n="105" d="100"/>
          <a:sy n="105" d="100"/>
        </p:scale>
        <p:origin x="-1710" y="-84"/>
      </p:cViewPr>
      <p:guideLst>
        <p:guide orient="horz" pos="2160"/>
        <p:guide pos="2880"/>
      </p:guideLst>
    </p:cSldViewPr>
  </p:slideViewPr>
  <p:outlineViewPr>
    <p:cViewPr>
      <p:scale>
        <a:sx n="33" d="100"/>
        <a:sy n="33" d="100"/>
      </p:scale>
      <p:origin x="0" y="-1059"/>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F6261-0AA8-481F-8806-563C01DA7C7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6345C069-75B6-4982-8A93-1878FC34D7E2}">
      <dgm:prSet custT="1"/>
      <dgm:spPr>
        <a:solidFill>
          <a:schemeClr val="accent1">
            <a:lumMod val="50000"/>
            <a:lumOff val="50000"/>
          </a:schemeClr>
        </a:solidFill>
      </dgm:spPr>
      <dgm:t>
        <a:bodyPr/>
        <a:lstStyle/>
        <a:p>
          <a:pPr rtl="0"/>
          <a:r>
            <a:rPr lang="en-US" sz="1200" b="1" dirty="0">
              <a:solidFill>
                <a:schemeClr val="tx1"/>
              </a:solidFill>
            </a:rPr>
            <a:t>2. Conducting a review of capital budgeting processes. </a:t>
          </a:r>
        </a:p>
      </dgm:t>
    </dgm:pt>
    <dgm:pt modelId="{7FC16306-AD45-482C-B7C5-024C30A2E45F}" type="parTrans" cxnId="{E237002F-B1E3-429A-A6C7-305831740836}">
      <dgm:prSet/>
      <dgm:spPr/>
      <dgm:t>
        <a:bodyPr/>
        <a:lstStyle/>
        <a:p>
          <a:endParaRPr lang="ru-RU" sz="1200" b="1">
            <a:solidFill>
              <a:schemeClr val="tx1"/>
            </a:solidFill>
          </a:endParaRPr>
        </a:p>
      </dgm:t>
    </dgm:pt>
    <dgm:pt modelId="{CADE5A3A-BA77-4775-BF26-A6608EC4F20C}" type="sibTrans" cxnId="{E237002F-B1E3-429A-A6C7-305831740836}">
      <dgm:prSet/>
      <dgm:spPr/>
      <dgm:t>
        <a:bodyPr/>
        <a:lstStyle/>
        <a:p>
          <a:endParaRPr lang="ru-RU" sz="1200" b="1">
            <a:solidFill>
              <a:schemeClr val="tx1"/>
            </a:solidFill>
          </a:endParaRPr>
        </a:p>
      </dgm:t>
    </dgm:pt>
    <dgm:pt modelId="{D53F1D75-D333-4381-9924-FC53D1294072}">
      <dgm:prSet custT="1"/>
      <dgm:spPr>
        <a:solidFill>
          <a:schemeClr val="tx1">
            <a:lumMod val="75000"/>
            <a:lumOff val="25000"/>
          </a:schemeClr>
        </a:solidFill>
      </dgm:spPr>
      <dgm:t>
        <a:bodyPr/>
        <a:lstStyle/>
        <a:p>
          <a:pPr rtl="0"/>
          <a:r>
            <a:rPr lang="en-US" sz="1200" b="1" dirty="0">
              <a:solidFill>
                <a:schemeClr val="bg1"/>
              </a:solidFill>
            </a:rPr>
            <a:t>3. Conducting a review of related processes that affect public investment project performance countrywide as well as in </a:t>
          </a:r>
          <a:r>
            <a:rPr lang="en-US" sz="1200" b="1">
              <a:solidFill>
                <a:schemeClr val="bg1"/>
              </a:solidFill>
            </a:rPr>
            <a:t>specific agencies.</a:t>
          </a:r>
          <a:endParaRPr lang="en-US" sz="1200" b="1" dirty="0">
            <a:solidFill>
              <a:schemeClr val="bg1"/>
            </a:solidFill>
          </a:endParaRPr>
        </a:p>
      </dgm:t>
    </dgm:pt>
    <dgm:pt modelId="{FDDADF9E-D3B3-4F5A-AA58-59DB755C9778}" type="parTrans" cxnId="{2B250DDA-C338-486A-8912-FB2891992EC2}">
      <dgm:prSet/>
      <dgm:spPr/>
      <dgm:t>
        <a:bodyPr/>
        <a:lstStyle/>
        <a:p>
          <a:endParaRPr lang="ru-RU" sz="1200" b="1">
            <a:solidFill>
              <a:schemeClr val="tx1"/>
            </a:solidFill>
          </a:endParaRPr>
        </a:p>
      </dgm:t>
    </dgm:pt>
    <dgm:pt modelId="{FC6D9500-D744-4B5A-A523-A3E71B19D414}" type="sibTrans" cxnId="{2B250DDA-C338-486A-8912-FB2891992EC2}">
      <dgm:prSet/>
      <dgm:spPr/>
      <dgm:t>
        <a:bodyPr/>
        <a:lstStyle/>
        <a:p>
          <a:endParaRPr lang="ru-RU" sz="1200" b="1">
            <a:solidFill>
              <a:schemeClr val="tx1"/>
            </a:solidFill>
          </a:endParaRPr>
        </a:p>
      </dgm:t>
    </dgm:pt>
    <dgm:pt modelId="{CAF06420-97C2-4EA7-8B8F-2A06DE5E0EE8}">
      <dgm:prSet custT="1"/>
      <dgm:spPr>
        <a:solidFill>
          <a:schemeClr val="accent5">
            <a:lumMod val="60000"/>
            <a:lumOff val="40000"/>
          </a:schemeClr>
        </a:solidFill>
      </dgm:spPr>
      <dgm:t>
        <a:bodyPr/>
        <a:lstStyle/>
        <a:p>
          <a:pPr rtl="0"/>
          <a:r>
            <a:rPr lang="en-US" sz="1200" b="1" dirty="0">
              <a:solidFill>
                <a:schemeClr val="tx1"/>
              </a:solidFill>
            </a:rPr>
            <a:t>4. Establishing a baseline assessment for the country.</a:t>
          </a:r>
          <a:endParaRPr lang="ru-RU" sz="1200" b="1" dirty="0">
            <a:solidFill>
              <a:schemeClr val="tx1"/>
            </a:solidFill>
          </a:endParaRPr>
        </a:p>
      </dgm:t>
    </dgm:pt>
    <dgm:pt modelId="{862D4191-97EB-4F91-9310-A2875E556955}" type="parTrans" cxnId="{20AB6DF8-E23A-4243-B89B-033D41C8EF70}">
      <dgm:prSet/>
      <dgm:spPr/>
      <dgm:t>
        <a:bodyPr/>
        <a:lstStyle/>
        <a:p>
          <a:endParaRPr lang="ru-RU" sz="1200" b="1">
            <a:solidFill>
              <a:schemeClr val="tx1"/>
            </a:solidFill>
          </a:endParaRPr>
        </a:p>
      </dgm:t>
    </dgm:pt>
    <dgm:pt modelId="{D9914182-A8EF-4D9F-8A8C-26F2A52E2A9D}" type="sibTrans" cxnId="{20AB6DF8-E23A-4243-B89B-033D41C8EF70}">
      <dgm:prSet/>
      <dgm:spPr/>
      <dgm:t>
        <a:bodyPr/>
        <a:lstStyle/>
        <a:p>
          <a:endParaRPr lang="ru-RU" sz="1200" b="1">
            <a:solidFill>
              <a:schemeClr val="tx1"/>
            </a:solidFill>
          </a:endParaRPr>
        </a:p>
      </dgm:t>
    </dgm:pt>
    <dgm:pt modelId="{F1996889-A1B0-46EC-B6FE-4F7CE9C59BA3}">
      <dgm:prSet custT="1"/>
      <dgm:spPr>
        <a:solidFill>
          <a:srgbClr val="92D050"/>
        </a:solidFill>
      </dgm:spPr>
      <dgm:t>
        <a:bodyPr/>
        <a:lstStyle/>
        <a:p>
          <a:pPr rtl="0"/>
          <a:r>
            <a:rPr lang="en-US" sz="1200" b="1" dirty="0">
              <a:solidFill>
                <a:schemeClr val="tx1"/>
              </a:solidFill>
            </a:rPr>
            <a:t>1. An initial high level workshop to re-invigorate reform and policy dialogue on public investment management with key players.</a:t>
          </a:r>
          <a:endParaRPr lang="ru-RU" sz="1200" b="1" dirty="0">
            <a:solidFill>
              <a:schemeClr val="tx1"/>
            </a:solidFill>
          </a:endParaRPr>
        </a:p>
      </dgm:t>
    </dgm:pt>
    <dgm:pt modelId="{3FC5BB8C-BB11-4E15-9A38-8E0B8E7D3F90}" type="sibTrans" cxnId="{D72B350B-91A5-49BF-8031-3E2FD1027AF0}">
      <dgm:prSet/>
      <dgm:spPr/>
      <dgm:t>
        <a:bodyPr/>
        <a:lstStyle/>
        <a:p>
          <a:endParaRPr lang="ru-RU" sz="1200" b="1">
            <a:solidFill>
              <a:schemeClr val="tx1"/>
            </a:solidFill>
          </a:endParaRPr>
        </a:p>
      </dgm:t>
    </dgm:pt>
    <dgm:pt modelId="{2B09C9B4-281A-4D67-9D56-1C106E5C05E9}" type="parTrans" cxnId="{D72B350B-91A5-49BF-8031-3E2FD1027AF0}">
      <dgm:prSet/>
      <dgm:spPr/>
      <dgm:t>
        <a:bodyPr/>
        <a:lstStyle/>
        <a:p>
          <a:endParaRPr lang="ru-RU" sz="1200" b="1">
            <a:solidFill>
              <a:schemeClr val="tx1"/>
            </a:solidFill>
          </a:endParaRPr>
        </a:p>
      </dgm:t>
    </dgm:pt>
    <dgm:pt modelId="{8A0AD386-90E5-4318-8AA5-F4882880DB20}" type="pres">
      <dgm:prSet presAssocID="{3B5F6261-0AA8-481F-8806-563C01DA7C72}" presName="CompostProcess" presStyleCnt="0">
        <dgm:presLayoutVars>
          <dgm:dir/>
          <dgm:resizeHandles val="exact"/>
        </dgm:presLayoutVars>
      </dgm:prSet>
      <dgm:spPr/>
      <dgm:t>
        <a:bodyPr/>
        <a:lstStyle/>
        <a:p>
          <a:endParaRPr lang="ru-RU"/>
        </a:p>
      </dgm:t>
    </dgm:pt>
    <dgm:pt modelId="{21BDD322-A960-4777-BA77-459FA4C5B806}" type="pres">
      <dgm:prSet presAssocID="{3B5F6261-0AA8-481F-8806-563C01DA7C72}" presName="arrow" presStyleLbl="bgShp" presStyleIdx="0" presStyleCnt="1"/>
      <dgm:spPr/>
    </dgm:pt>
    <dgm:pt modelId="{F8A3BE11-2CFC-404F-AC07-2E803A5CFEDD}" type="pres">
      <dgm:prSet presAssocID="{3B5F6261-0AA8-481F-8806-563C01DA7C72}" presName="linearProcess" presStyleCnt="0"/>
      <dgm:spPr/>
    </dgm:pt>
    <dgm:pt modelId="{7ED42B9D-CFE9-4CBD-AE8B-74A4D294BFD9}" type="pres">
      <dgm:prSet presAssocID="{F1996889-A1B0-46EC-B6FE-4F7CE9C59BA3}" presName="textNode" presStyleLbl="node1" presStyleIdx="0" presStyleCnt="4">
        <dgm:presLayoutVars>
          <dgm:bulletEnabled val="1"/>
        </dgm:presLayoutVars>
      </dgm:prSet>
      <dgm:spPr/>
      <dgm:t>
        <a:bodyPr/>
        <a:lstStyle/>
        <a:p>
          <a:endParaRPr lang="ru-RU"/>
        </a:p>
      </dgm:t>
    </dgm:pt>
    <dgm:pt modelId="{DF98E161-0216-4119-A083-FC75387CCCDA}" type="pres">
      <dgm:prSet presAssocID="{3FC5BB8C-BB11-4E15-9A38-8E0B8E7D3F90}" presName="sibTrans" presStyleCnt="0"/>
      <dgm:spPr/>
    </dgm:pt>
    <dgm:pt modelId="{5E62450A-7222-4D42-86FE-EC10FE28A40C}" type="pres">
      <dgm:prSet presAssocID="{6345C069-75B6-4982-8A93-1878FC34D7E2}" presName="textNode" presStyleLbl="node1" presStyleIdx="1" presStyleCnt="4">
        <dgm:presLayoutVars>
          <dgm:bulletEnabled val="1"/>
        </dgm:presLayoutVars>
      </dgm:prSet>
      <dgm:spPr/>
      <dgm:t>
        <a:bodyPr/>
        <a:lstStyle/>
        <a:p>
          <a:endParaRPr lang="ru-RU"/>
        </a:p>
      </dgm:t>
    </dgm:pt>
    <dgm:pt modelId="{EDE4D3B4-CA69-4815-844C-A8869F1BF880}" type="pres">
      <dgm:prSet presAssocID="{CADE5A3A-BA77-4775-BF26-A6608EC4F20C}" presName="sibTrans" presStyleCnt="0"/>
      <dgm:spPr/>
    </dgm:pt>
    <dgm:pt modelId="{FB4AE792-20DD-4065-92FF-5885671EE098}" type="pres">
      <dgm:prSet presAssocID="{D53F1D75-D333-4381-9924-FC53D1294072}" presName="textNode" presStyleLbl="node1" presStyleIdx="2" presStyleCnt="4">
        <dgm:presLayoutVars>
          <dgm:bulletEnabled val="1"/>
        </dgm:presLayoutVars>
      </dgm:prSet>
      <dgm:spPr/>
      <dgm:t>
        <a:bodyPr/>
        <a:lstStyle/>
        <a:p>
          <a:endParaRPr lang="ru-RU"/>
        </a:p>
      </dgm:t>
    </dgm:pt>
    <dgm:pt modelId="{16B9DE2F-4E4A-4F5C-AA85-D23AAAE8AC8C}" type="pres">
      <dgm:prSet presAssocID="{FC6D9500-D744-4B5A-A523-A3E71B19D414}" presName="sibTrans" presStyleCnt="0"/>
      <dgm:spPr/>
    </dgm:pt>
    <dgm:pt modelId="{77D5EDB8-FEF3-4D64-84B3-D7E4388FECF8}" type="pres">
      <dgm:prSet presAssocID="{CAF06420-97C2-4EA7-8B8F-2A06DE5E0EE8}" presName="textNode" presStyleLbl="node1" presStyleIdx="3" presStyleCnt="4">
        <dgm:presLayoutVars>
          <dgm:bulletEnabled val="1"/>
        </dgm:presLayoutVars>
      </dgm:prSet>
      <dgm:spPr/>
      <dgm:t>
        <a:bodyPr/>
        <a:lstStyle/>
        <a:p>
          <a:endParaRPr lang="ru-RU"/>
        </a:p>
      </dgm:t>
    </dgm:pt>
  </dgm:ptLst>
  <dgm:cxnLst>
    <dgm:cxn modelId="{B6FFB0F5-2431-4332-B028-AA5A8BD3DCDD}" type="presOf" srcId="{6345C069-75B6-4982-8A93-1878FC34D7E2}" destId="{5E62450A-7222-4D42-86FE-EC10FE28A40C}" srcOrd="0" destOrd="0" presId="urn:microsoft.com/office/officeart/2005/8/layout/hProcess9"/>
    <dgm:cxn modelId="{3B5AB123-6DBC-4AFC-9D7E-0C384B244FA6}" type="presOf" srcId="{D53F1D75-D333-4381-9924-FC53D1294072}" destId="{FB4AE792-20DD-4065-92FF-5885671EE098}" srcOrd="0" destOrd="0" presId="urn:microsoft.com/office/officeart/2005/8/layout/hProcess9"/>
    <dgm:cxn modelId="{2B250DDA-C338-486A-8912-FB2891992EC2}" srcId="{3B5F6261-0AA8-481F-8806-563C01DA7C72}" destId="{D53F1D75-D333-4381-9924-FC53D1294072}" srcOrd="2" destOrd="0" parTransId="{FDDADF9E-D3B3-4F5A-AA58-59DB755C9778}" sibTransId="{FC6D9500-D744-4B5A-A523-A3E71B19D414}"/>
    <dgm:cxn modelId="{BBDF42E1-5B2E-4FF9-B0B8-7D4BBD5DB16C}" type="presOf" srcId="{CAF06420-97C2-4EA7-8B8F-2A06DE5E0EE8}" destId="{77D5EDB8-FEF3-4D64-84B3-D7E4388FECF8}" srcOrd="0" destOrd="0" presId="urn:microsoft.com/office/officeart/2005/8/layout/hProcess9"/>
    <dgm:cxn modelId="{20AB6DF8-E23A-4243-B89B-033D41C8EF70}" srcId="{3B5F6261-0AA8-481F-8806-563C01DA7C72}" destId="{CAF06420-97C2-4EA7-8B8F-2A06DE5E0EE8}" srcOrd="3" destOrd="0" parTransId="{862D4191-97EB-4F91-9310-A2875E556955}" sibTransId="{D9914182-A8EF-4D9F-8A8C-26F2A52E2A9D}"/>
    <dgm:cxn modelId="{D72B350B-91A5-49BF-8031-3E2FD1027AF0}" srcId="{3B5F6261-0AA8-481F-8806-563C01DA7C72}" destId="{F1996889-A1B0-46EC-B6FE-4F7CE9C59BA3}" srcOrd="0" destOrd="0" parTransId="{2B09C9B4-281A-4D67-9D56-1C106E5C05E9}" sibTransId="{3FC5BB8C-BB11-4E15-9A38-8E0B8E7D3F90}"/>
    <dgm:cxn modelId="{AC18F6BE-35A4-46D6-92DE-9125071E6ED9}" type="presOf" srcId="{F1996889-A1B0-46EC-B6FE-4F7CE9C59BA3}" destId="{7ED42B9D-CFE9-4CBD-AE8B-74A4D294BFD9}" srcOrd="0" destOrd="0" presId="urn:microsoft.com/office/officeart/2005/8/layout/hProcess9"/>
    <dgm:cxn modelId="{2EA982C7-8BF8-4163-8EDA-2878EA158F09}" type="presOf" srcId="{3B5F6261-0AA8-481F-8806-563C01DA7C72}" destId="{8A0AD386-90E5-4318-8AA5-F4882880DB20}" srcOrd="0" destOrd="0" presId="urn:microsoft.com/office/officeart/2005/8/layout/hProcess9"/>
    <dgm:cxn modelId="{E237002F-B1E3-429A-A6C7-305831740836}" srcId="{3B5F6261-0AA8-481F-8806-563C01DA7C72}" destId="{6345C069-75B6-4982-8A93-1878FC34D7E2}" srcOrd="1" destOrd="0" parTransId="{7FC16306-AD45-482C-B7C5-024C30A2E45F}" sibTransId="{CADE5A3A-BA77-4775-BF26-A6608EC4F20C}"/>
    <dgm:cxn modelId="{852835F5-7E82-408F-BD82-AA9F36AB0F62}" type="presParOf" srcId="{8A0AD386-90E5-4318-8AA5-F4882880DB20}" destId="{21BDD322-A960-4777-BA77-459FA4C5B806}" srcOrd="0" destOrd="0" presId="urn:microsoft.com/office/officeart/2005/8/layout/hProcess9"/>
    <dgm:cxn modelId="{463AA831-7C1F-448B-BC32-2AE80BBEC5C4}" type="presParOf" srcId="{8A0AD386-90E5-4318-8AA5-F4882880DB20}" destId="{F8A3BE11-2CFC-404F-AC07-2E803A5CFEDD}" srcOrd="1" destOrd="0" presId="urn:microsoft.com/office/officeart/2005/8/layout/hProcess9"/>
    <dgm:cxn modelId="{9A13AA24-3F37-4828-A78F-6FE339A4528C}" type="presParOf" srcId="{F8A3BE11-2CFC-404F-AC07-2E803A5CFEDD}" destId="{7ED42B9D-CFE9-4CBD-AE8B-74A4D294BFD9}" srcOrd="0" destOrd="0" presId="urn:microsoft.com/office/officeart/2005/8/layout/hProcess9"/>
    <dgm:cxn modelId="{D810DBCF-60A3-40D9-8374-D57F64E8A975}" type="presParOf" srcId="{F8A3BE11-2CFC-404F-AC07-2E803A5CFEDD}" destId="{DF98E161-0216-4119-A083-FC75387CCCDA}" srcOrd="1" destOrd="0" presId="urn:microsoft.com/office/officeart/2005/8/layout/hProcess9"/>
    <dgm:cxn modelId="{1EC3F691-7491-475D-81FE-5F6116E6168D}" type="presParOf" srcId="{F8A3BE11-2CFC-404F-AC07-2E803A5CFEDD}" destId="{5E62450A-7222-4D42-86FE-EC10FE28A40C}" srcOrd="2" destOrd="0" presId="urn:microsoft.com/office/officeart/2005/8/layout/hProcess9"/>
    <dgm:cxn modelId="{5B8E2782-35B4-4154-98A5-B94957A92298}" type="presParOf" srcId="{F8A3BE11-2CFC-404F-AC07-2E803A5CFEDD}" destId="{EDE4D3B4-CA69-4815-844C-A8869F1BF880}" srcOrd="3" destOrd="0" presId="urn:microsoft.com/office/officeart/2005/8/layout/hProcess9"/>
    <dgm:cxn modelId="{DB6E3588-9A1E-4DC9-8750-97C3DF94AC7E}" type="presParOf" srcId="{F8A3BE11-2CFC-404F-AC07-2E803A5CFEDD}" destId="{FB4AE792-20DD-4065-92FF-5885671EE098}" srcOrd="4" destOrd="0" presId="urn:microsoft.com/office/officeart/2005/8/layout/hProcess9"/>
    <dgm:cxn modelId="{9F9F3109-ECEA-4B4F-BB17-C9A9C25F3586}" type="presParOf" srcId="{F8A3BE11-2CFC-404F-AC07-2E803A5CFEDD}" destId="{16B9DE2F-4E4A-4F5C-AA85-D23AAAE8AC8C}" srcOrd="5" destOrd="0" presId="urn:microsoft.com/office/officeart/2005/8/layout/hProcess9"/>
    <dgm:cxn modelId="{3E10FA4B-72D5-401A-8D92-03FE894E16D4}" type="presParOf" srcId="{F8A3BE11-2CFC-404F-AC07-2E803A5CFEDD}" destId="{77D5EDB8-FEF3-4D64-84B3-D7E4388FECF8}"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3/12/2019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a:p>
        </p:txBody>
      </p:sp>
    </p:spTree>
    <p:extLst>
      <p:ext uri="{BB962C8B-B14F-4D97-AF65-F5344CB8AC3E}">
        <p14:creationId xmlns:p14="http://schemas.microsoft.com/office/powerpoint/2010/main" xmlns=""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3/12/2019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a:p>
        </p:txBody>
      </p:sp>
    </p:spTree>
    <p:extLst>
      <p:ext uri="{BB962C8B-B14F-4D97-AF65-F5344CB8AC3E}">
        <p14:creationId xmlns:p14="http://schemas.microsoft.com/office/powerpoint/2010/main" xmlns=""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0</a:t>
            </a:fld>
            <a:endParaRPr lang="en-US"/>
          </a:p>
        </p:txBody>
      </p:sp>
    </p:spTree>
    <p:extLst>
      <p:ext uri="{BB962C8B-B14F-4D97-AF65-F5344CB8AC3E}">
        <p14:creationId xmlns:p14="http://schemas.microsoft.com/office/powerpoint/2010/main" xmlns="" val="84003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country has own approach to divide capital expenditures between sectors</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16</a:t>
            </a:fld>
            <a:endParaRPr lang="en-US"/>
          </a:p>
        </p:txBody>
      </p:sp>
    </p:spTree>
    <p:extLst>
      <p:ext uri="{BB962C8B-B14F-4D97-AF65-F5344CB8AC3E}">
        <p14:creationId xmlns:p14="http://schemas.microsoft.com/office/powerpoint/2010/main" xmlns="" val="361854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Availability of a clear and authoritative statement of public investment priorities at national and regional levels</a:t>
            </a:r>
            <a:r>
              <a:rPr lang="ru-RU" dirty="0"/>
              <a:t> </a:t>
            </a:r>
            <a:r>
              <a:rPr lang="en-US" dirty="0"/>
              <a:t>and a clear mandatory request to reflect the national development goals in subnational (regional) investment plan</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18</a:t>
            </a:fld>
            <a:endParaRPr lang="en-US"/>
          </a:p>
        </p:txBody>
      </p:sp>
    </p:spTree>
    <p:extLst>
      <p:ext uri="{BB962C8B-B14F-4D97-AF65-F5344CB8AC3E}">
        <p14:creationId xmlns:p14="http://schemas.microsoft.com/office/powerpoint/2010/main" xmlns="" val="30038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rate of investment exceeded the growth rate of the net borrowing in only one of eight countries with a deficit</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21</a:t>
            </a:fld>
            <a:endParaRPr lang="en-US"/>
          </a:p>
        </p:txBody>
      </p:sp>
    </p:spTree>
    <p:extLst>
      <p:ext uri="{BB962C8B-B14F-4D97-AF65-F5344CB8AC3E}">
        <p14:creationId xmlns:p14="http://schemas.microsoft.com/office/powerpoint/2010/main" xmlns="" val="38746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for each phase of </a:t>
            </a:r>
            <a:r>
              <a:rPr lang="en-US" dirty="0" err="1"/>
              <a:t>pim</a:t>
            </a:r>
            <a:r>
              <a:rPr lang="en-US" dirty="0"/>
              <a:t> and it support the main challenges</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23</a:t>
            </a:fld>
            <a:endParaRPr lang="en-US"/>
          </a:p>
        </p:txBody>
      </p:sp>
    </p:spTree>
    <p:extLst>
      <p:ext uri="{BB962C8B-B14F-4D97-AF65-F5344CB8AC3E}">
        <p14:creationId xmlns:p14="http://schemas.microsoft.com/office/powerpoint/2010/main" xmlns="" val="173335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24</a:t>
            </a:fld>
            <a:endParaRPr lang="en-US"/>
          </a:p>
        </p:txBody>
      </p:sp>
    </p:spTree>
    <p:extLst>
      <p:ext uri="{BB962C8B-B14F-4D97-AF65-F5344CB8AC3E}">
        <p14:creationId xmlns:p14="http://schemas.microsoft.com/office/powerpoint/2010/main" xmlns="" val="230827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25</a:t>
            </a:fld>
            <a:endParaRPr lang="en-US"/>
          </a:p>
        </p:txBody>
      </p:sp>
    </p:spTree>
    <p:extLst>
      <p:ext uri="{BB962C8B-B14F-4D97-AF65-F5344CB8AC3E}">
        <p14:creationId xmlns:p14="http://schemas.microsoft.com/office/powerpoint/2010/main" xmlns="" val="1104263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27</a:t>
            </a:fld>
            <a:endParaRPr lang="en-US"/>
          </a:p>
        </p:txBody>
      </p:sp>
    </p:spTree>
    <p:extLst>
      <p:ext uri="{BB962C8B-B14F-4D97-AF65-F5344CB8AC3E}">
        <p14:creationId xmlns:p14="http://schemas.microsoft.com/office/powerpoint/2010/main" xmlns="" val="359001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28</a:t>
            </a:fld>
            <a:endParaRPr lang="en-US"/>
          </a:p>
        </p:txBody>
      </p:sp>
    </p:spTree>
    <p:extLst>
      <p:ext uri="{BB962C8B-B14F-4D97-AF65-F5344CB8AC3E}">
        <p14:creationId xmlns:p14="http://schemas.microsoft.com/office/powerpoint/2010/main" xmlns="" val="111866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rebuchet MS" panose="020B0603020202020204" pitchFamily="34" charset="0"/>
              </a:rPr>
              <a:t>WORLD BANK PIM PERFORMANCE INDICATORS assess</a:t>
            </a:r>
            <a:r>
              <a:rPr lang="ru-RU" b="1" dirty="0">
                <a:latin typeface="Trebuchet MS" panose="020B0603020202020204" pitchFamily="34" charset="0"/>
              </a:rPr>
              <a:t> </a:t>
            </a:r>
            <a:r>
              <a:rPr lang="en-US" b="1" dirty="0">
                <a:latin typeface="Trebuchet MS" panose="020B0603020202020204" pitchFamily="34" charset="0"/>
              </a:rPr>
              <a:t>following issues (1)</a:t>
            </a:r>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31</a:t>
            </a:fld>
            <a:endParaRPr lang="en-US"/>
          </a:p>
        </p:txBody>
      </p:sp>
    </p:spTree>
    <p:extLst>
      <p:ext uri="{BB962C8B-B14F-4D97-AF65-F5344CB8AC3E}">
        <p14:creationId xmlns:p14="http://schemas.microsoft.com/office/powerpoint/2010/main" xmlns="" val="186055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34</a:t>
            </a:fld>
            <a:endParaRPr lang="en-US"/>
          </a:p>
        </p:txBody>
      </p:sp>
    </p:spTree>
    <p:extLst>
      <p:ext uri="{BB962C8B-B14F-4D97-AF65-F5344CB8AC3E}">
        <p14:creationId xmlns:p14="http://schemas.microsoft.com/office/powerpoint/2010/main" xmlns="" val="149915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1</a:t>
            </a:fld>
            <a:endParaRPr lang="en-US"/>
          </a:p>
        </p:txBody>
      </p:sp>
    </p:spTree>
    <p:extLst>
      <p:ext uri="{BB962C8B-B14F-4D97-AF65-F5344CB8AC3E}">
        <p14:creationId xmlns:p14="http://schemas.microsoft.com/office/powerpoint/2010/main" xmlns="" val="297850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a:t>
            </a:fld>
            <a:endParaRPr lang="en-US"/>
          </a:p>
        </p:txBody>
      </p:sp>
    </p:spTree>
    <p:extLst>
      <p:ext uri="{BB962C8B-B14F-4D97-AF65-F5344CB8AC3E}">
        <p14:creationId xmlns:p14="http://schemas.microsoft.com/office/powerpoint/2010/main" xmlns="" val="194449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a:t>
            </a:fld>
            <a:endParaRPr lang="en-US"/>
          </a:p>
        </p:txBody>
      </p:sp>
    </p:spTree>
    <p:extLst>
      <p:ext uri="{BB962C8B-B14F-4D97-AF65-F5344CB8AC3E}">
        <p14:creationId xmlns:p14="http://schemas.microsoft.com/office/powerpoint/2010/main" xmlns="" val="405544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9</a:t>
            </a:fld>
            <a:endParaRPr lang="en-US"/>
          </a:p>
        </p:txBody>
      </p:sp>
    </p:spTree>
    <p:extLst>
      <p:ext uri="{BB962C8B-B14F-4D97-AF65-F5344CB8AC3E}">
        <p14:creationId xmlns:p14="http://schemas.microsoft.com/office/powerpoint/2010/main" xmlns="" val="91213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10</a:t>
            </a:fld>
            <a:endParaRPr lang="en-US"/>
          </a:p>
        </p:txBody>
      </p:sp>
    </p:spTree>
    <p:extLst>
      <p:ext uri="{BB962C8B-B14F-4D97-AF65-F5344CB8AC3E}">
        <p14:creationId xmlns:p14="http://schemas.microsoft.com/office/powerpoint/2010/main" xmlns="" val="80066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importance of the availability of the clear mandatory request to reflect the national development goals in subnational investment plans. But what if the picture reflects the issue of the definition? </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11</a:t>
            </a:fld>
            <a:endParaRPr lang="en-US"/>
          </a:p>
        </p:txBody>
      </p:sp>
    </p:spTree>
    <p:extLst>
      <p:ext uri="{BB962C8B-B14F-4D97-AF65-F5344CB8AC3E}">
        <p14:creationId xmlns:p14="http://schemas.microsoft.com/office/powerpoint/2010/main" xmlns="" val="194359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kern="0" dirty="0"/>
              <a:t>PIM is effective if a law that regulates the general provisions of the budget process also has a primary role for PIM</a:t>
            </a:r>
            <a:endParaRPr lang="ru-RU" kern="0" dirty="0"/>
          </a:p>
          <a:p>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13</a:t>
            </a:fld>
            <a:endParaRPr lang="en-US"/>
          </a:p>
        </p:txBody>
      </p:sp>
    </p:spTree>
    <p:extLst>
      <p:ext uri="{BB962C8B-B14F-4D97-AF65-F5344CB8AC3E}">
        <p14:creationId xmlns:p14="http://schemas.microsoft.com/office/powerpoint/2010/main" xmlns="" val="294754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57DA7DA-3AE2-4A43-88A4-44692C405BCE}" type="slidenum">
              <a:rPr lang="en-US" smtClean="0"/>
              <a:pPr>
                <a:defRPr/>
              </a:pPr>
              <a:t>14</a:t>
            </a:fld>
            <a:endParaRPr lang="en-US"/>
          </a:p>
        </p:txBody>
      </p:sp>
    </p:spTree>
    <p:extLst>
      <p:ext uri="{BB962C8B-B14F-4D97-AF65-F5344CB8AC3E}">
        <p14:creationId xmlns:p14="http://schemas.microsoft.com/office/powerpoint/2010/main" xmlns="" val="1522817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xmlns=""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03450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26927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174018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88261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256300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a:p>
        </p:txBody>
      </p:sp>
    </p:spTree>
    <p:extLst>
      <p:ext uri="{BB962C8B-B14F-4D97-AF65-F5344CB8AC3E}">
        <p14:creationId xmlns:p14="http://schemas.microsoft.com/office/powerpoint/2010/main" xmlns="" val="174159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75545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xmlns="" val="130488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352185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5119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xmlns=""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a:p>
        </p:txBody>
      </p:sp>
      <p:sp>
        <p:nvSpPr>
          <p:cNvPr id="7" name="Footer Placeholder 4"/>
          <p:cNvSpPr>
            <a:spLocks noGrp="1"/>
          </p:cNvSpPr>
          <p:nvPr>
            <p:ph type="ftr" sz="quarter" idx="22"/>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xmlns="" val="415778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a:p>
        </p:txBody>
      </p:sp>
      <p:sp>
        <p:nvSpPr>
          <p:cNvPr id="10" name="Footer Placeholder 4"/>
          <p:cNvSpPr>
            <a:spLocks noGrp="1"/>
          </p:cNvSpPr>
          <p:nvPr>
            <p:ph type="ftr" sz="quarter" idx="24"/>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xmlns="" val="23513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xmlns="" val="372129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xmlns="" val="18489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xmlns=""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xmlns="" val="77517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sp>
        <p:nvSpPr>
          <p:cNvPr id="7" name="Rectangle 6"/>
          <p:cNvSpPr>
            <a:spLocks noChangeArrowheads="1"/>
          </p:cNvSpPr>
          <p:nvPr/>
        </p:nvSpPr>
        <p:spPr bwMode="auto">
          <a:xfrm>
            <a:off x="0" y="4302131"/>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grpSp>
        <p:nvGrpSpPr>
          <p:cNvPr id="8" name="Group 7"/>
          <p:cNvGrpSpPr>
            <a:grpSpLocks/>
          </p:cNvGrpSpPr>
          <p:nvPr/>
        </p:nvGrpSpPr>
        <p:grpSpPr bwMode="auto">
          <a:xfrm>
            <a:off x="265116" y="4540250"/>
            <a:ext cx="4321175" cy="876300"/>
            <a:chOff x="264890" y="4539871"/>
            <a:chExt cx="4321263" cy="876905"/>
          </a:xfrm>
        </p:grpSpPr>
        <p:pic>
          <p:nvPicPr>
            <p:cNvPr id="9" name="Picture 8" descr="reverse.png"/>
            <p:cNvPicPr>
              <a:picLocks noChangeAspect="1"/>
            </p:cNvPicPr>
            <p:nvPr/>
          </p:nvPicPr>
          <p:blipFill>
            <a:blip r:embed="rId2">
              <a:extLst>
                <a:ext uri="{28A0092B-C50C-407E-A947-70E740481C1C}">
                  <a14:useLocalDpi xmlns:a14="http://schemas.microsoft.com/office/drawing/2010/main" xmlns=""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a:extLst>
                <a:ext uri="{28A0092B-C50C-407E-A947-70E740481C1C}">
                  <a14:useLocalDpi xmlns:a14="http://schemas.microsoft.com/office/drawing/2010/main" xmlns=""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6"/>
            <a:ext cx="9144000" cy="4299185"/>
          </a:xfrm>
        </p:spPr>
        <p:txBody>
          <a:bodyPr>
            <a:normAutofit/>
          </a:bodyPr>
          <a:lstStyle>
            <a:lvl1pPr>
              <a:defRPr baseline="0"/>
            </a:lvl1pPr>
          </a:lstStyle>
          <a:p>
            <a:pPr lvl="0"/>
            <a:r>
              <a:rPr lang="en-US" noProof="0"/>
              <a:t>Click icon to add picture</a:t>
            </a:r>
            <a:endParaRPr lang="en-US" noProof="0" dirty="0"/>
          </a:p>
        </p:txBody>
      </p:sp>
      <p:sp>
        <p:nvSpPr>
          <p:cNvPr id="17" name="Title 329"/>
          <p:cNvSpPr>
            <a:spLocks noGrp="1"/>
          </p:cNvSpPr>
          <p:nvPr>
            <p:ph type="title"/>
          </p:nvPr>
        </p:nvSpPr>
        <p:spPr>
          <a:xfrm>
            <a:off x="1273366" y="5293895"/>
            <a:ext cx="7323485" cy="387684"/>
          </a:xfrm>
        </p:spPr>
        <p:txBody>
          <a:bodyPr/>
          <a:lstStyle>
            <a:lvl1pPr>
              <a:defRPr sz="1500" b="1" cap="none" baseline="0">
                <a:solidFill>
                  <a:srgbClr val="FFFFFF"/>
                </a:solidFill>
              </a:defRPr>
            </a:lvl1pPr>
          </a:lstStyle>
          <a:p>
            <a:r>
              <a:rPr lang="en-US"/>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35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975"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p:cNvSpPr>
            <a:spLocks noGrp="1" noChangeArrowheads="1"/>
          </p:cNvSpPr>
          <p:nvPr>
            <p:ph type="dt" sz="half" idx="16"/>
          </p:nvPr>
        </p:nvSpPr>
        <p:spPr>
          <a:xfrm>
            <a:off x="5854701" y="6161094"/>
            <a:ext cx="2744788" cy="363537"/>
          </a:xfrm>
        </p:spPr>
        <p:txBody>
          <a:bodyPr rIns="0" anchor="b" anchorCtr="0"/>
          <a:lstStyle>
            <a:lvl1pPr algn="r">
              <a:defRPr sz="975" b="0" i="0">
                <a:solidFill>
                  <a:srgbClr val="FFFFFF"/>
                </a:solidFill>
                <a:latin typeface="Arial"/>
                <a:cs typeface="Arial"/>
              </a:defRPr>
            </a:lvl1pPr>
          </a:lstStyle>
          <a:p>
            <a:endParaRPr lang="en-US"/>
          </a:p>
        </p:txBody>
      </p:sp>
    </p:spTree>
    <p:extLst>
      <p:ext uri="{BB962C8B-B14F-4D97-AF65-F5344CB8AC3E}">
        <p14:creationId xmlns:p14="http://schemas.microsoft.com/office/powerpoint/2010/main" xmlns="" val="7098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xmlns="" val="310039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xmlns="" val="122901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xmlns="" val="207524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xmlns="" val="908801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81" r:id="rId4"/>
    <p:sldLayoutId id="2147485382" r:id="rId5"/>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pic>
        <p:nvPicPr>
          <p:cNvPr id="2057" name="Picture 10"/>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6884988" y="6305550"/>
            <a:ext cx="1982787"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ft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futuresagency.com/2014/12/08/global-trends-briefing-10-key-trends-to-watch/"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Benicia%E2%80%93Martinez_Bridge" TargetMode="Externa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4747" y="5352617"/>
            <a:ext cx="7602104" cy="494510"/>
          </a:xfrm>
        </p:spPr>
        <p:txBody>
          <a:bodyPr>
            <a:noAutofit/>
          </a:bodyPr>
          <a:lstStyle/>
          <a:p>
            <a:r>
              <a:rPr lang="en-US" sz="2800" dirty="0"/>
              <a:t>Public Investment Management: Trends and Challenges in PEMPAL Countries</a:t>
            </a:r>
          </a:p>
        </p:txBody>
      </p:sp>
      <p:sp>
        <p:nvSpPr>
          <p:cNvPr id="8" name="Text Placeholder 4">
            <a:extLst>
              <a:ext uri="{FF2B5EF4-FFF2-40B4-BE49-F238E27FC236}">
                <a16:creationId xmlns="" xmlns:a16="http://schemas.microsoft.com/office/drawing/2014/main" id="{CB5A93E5-E84C-4009-AAE2-B8F5CB801606}"/>
              </a:ext>
            </a:extLst>
          </p:cNvPr>
          <p:cNvSpPr>
            <a:spLocks noGrp="1"/>
          </p:cNvSpPr>
          <p:nvPr>
            <p:ph type="body" sz="quarter" idx="13"/>
          </p:nvPr>
        </p:nvSpPr>
        <p:spPr>
          <a:xfrm>
            <a:off x="1080416" y="5931017"/>
            <a:ext cx="7335420" cy="738230"/>
          </a:xfrm>
        </p:spPr>
        <p:txBody>
          <a:bodyPr>
            <a:normAutofit/>
          </a:bodyPr>
          <a:lstStyle/>
          <a:p>
            <a:r>
              <a:rPr lang="en-US" sz="1800" dirty="0"/>
              <a:t>Iryna Shcherbyna</a:t>
            </a:r>
          </a:p>
          <a:p>
            <a:r>
              <a:rPr lang="en-US" sz="1800" dirty="0"/>
              <a:t>Senior Public Sector Specialist, World Bank - Governance</a:t>
            </a:r>
          </a:p>
        </p:txBody>
      </p:sp>
      <p:sp>
        <p:nvSpPr>
          <p:cNvPr id="19" name="TextBox 18">
            <a:extLst>
              <a:ext uri="{FF2B5EF4-FFF2-40B4-BE49-F238E27FC236}">
                <a16:creationId xmlns="" xmlns:a16="http://schemas.microsoft.com/office/drawing/2014/main" id="{50A7A81F-8548-4409-8545-452E7508F134}"/>
              </a:ext>
            </a:extLst>
          </p:cNvPr>
          <p:cNvSpPr txBox="1"/>
          <p:nvPr/>
        </p:nvSpPr>
        <p:spPr>
          <a:xfrm>
            <a:off x="0" y="4299191"/>
            <a:ext cx="9144000" cy="230832"/>
          </a:xfrm>
          <a:prstGeom prst="rect">
            <a:avLst/>
          </a:prstGeom>
          <a:noFill/>
        </p:spPr>
        <p:txBody>
          <a:bodyPr wrap="square" rtlCol="0">
            <a:spAutoFit/>
          </a:bodyPr>
          <a:lstStyle/>
          <a:p>
            <a:r>
              <a:rPr lang="en-US" sz="900" dirty="0">
                <a:hlinkClick r:id="rId3" tooltip="http://thefuturesagency.com/2014/12/08/global-trends-briefing-10-key-trends-to-watch/"/>
              </a:rPr>
              <a:t>This </a:t>
            </a:r>
            <a:r>
              <a:rPr lang="en-US" sz="900" dirty="0">
                <a:solidFill>
                  <a:srgbClr val="FF0000"/>
                </a:solidFill>
                <a:hlinkClick r:id="rId3" tooltip="http://thefuturesagency.com/2014/12/08/global-trends-briefing-10-key-trends-to-watch/"/>
              </a:rPr>
              <a:t>Photo</a:t>
            </a:r>
            <a:r>
              <a:rPr lang="en-US" sz="900" dirty="0"/>
              <a:t> by Unknown Author is licensed under </a:t>
            </a:r>
            <a:r>
              <a:rPr lang="en-US" sz="900" dirty="0">
                <a:hlinkClick r:id="rId4" tooltip="https://creativecommons.org/licenses/by-nc-sa/3.0/"/>
              </a:rPr>
              <a:t>CC BY-NC-SA</a:t>
            </a:r>
            <a:endParaRPr lang="en-US" sz="900" dirty="0"/>
          </a:p>
        </p:txBody>
      </p:sp>
      <p:pic>
        <p:nvPicPr>
          <p:cNvPr id="6" name="Рисунок 5"/>
          <p:cNvPicPr>
            <a:picLocks noGrp="1" noChangeAspect="1"/>
          </p:cNvPicPr>
          <p:nvPr>
            <p:ph type="pic" sz="quarter" idx="15"/>
          </p:nvPr>
        </p:nvPicPr>
        <p:blipFill>
          <a:blip r:embed="rId5"/>
          <a:srcRect t="19587" b="19587"/>
          <a:stretch>
            <a:fillRect/>
          </a:stretch>
        </p:blipFill>
        <p:spPr>
          <a:xfrm>
            <a:off x="0" y="-83884"/>
            <a:ext cx="9144000" cy="4299185"/>
          </a:xfrm>
          <a:prstGeom prst="rect">
            <a:avLst/>
          </a:prstGeom>
        </p:spPr>
      </p:pic>
    </p:spTree>
    <p:extLst>
      <p:ext uri="{BB962C8B-B14F-4D97-AF65-F5344CB8AC3E}">
        <p14:creationId xmlns:p14="http://schemas.microsoft.com/office/powerpoint/2010/main" xmlns="" val="41379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283337"/>
            <a:ext cx="8461375" cy="757238"/>
          </a:xfrm>
        </p:spPr>
        <p:txBody>
          <a:bodyPr>
            <a:normAutofit/>
          </a:bodyPr>
          <a:lstStyle/>
          <a:p>
            <a:pPr algn="ctr">
              <a:defRPr/>
            </a:pPr>
            <a:r>
              <a:rPr lang="en-US" sz="2100" b="1" dirty="0" smtClean="0"/>
              <a:t>Development countries with the good PIM invest effectively less part of all expenses</a:t>
            </a:r>
            <a:endParaRPr lang="en-US" sz="2100" b="1" dirty="0"/>
          </a:p>
        </p:txBody>
      </p:sp>
      <p:sp>
        <p:nvSpPr>
          <p:cNvPr id="4" name="TextBox 3">
            <a:extLst>
              <a:ext uri="{FF2B5EF4-FFF2-40B4-BE49-F238E27FC236}">
                <a16:creationId xmlns="" xmlns:a16="http://schemas.microsoft.com/office/drawing/2014/main" id="{49EA78C7-6909-4849-BB7F-BB527DDD0D57}"/>
              </a:ext>
            </a:extLst>
          </p:cNvPr>
          <p:cNvSpPr txBox="1"/>
          <p:nvPr/>
        </p:nvSpPr>
        <p:spPr>
          <a:xfrm>
            <a:off x="357188" y="1279202"/>
            <a:ext cx="8229478" cy="307777"/>
          </a:xfrm>
          <a:prstGeom prst="rect">
            <a:avLst/>
          </a:prstGeom>
          <a:noFill/>
        </p:spPr>
        <p:txBody>
          <a:bodyPr wrap="square" rtlCol="0">
            <a:spAutoFit/>
          </a:bodyPr>
          <a:lstStyle/>
          <a:p>
            <a:pPr algn="ctr"/>
            <a:r>
              <a:rPr lang="en-US" sz="1400" dirty="0"/>
              <a:t>Share of net investment in nonfinancial assets in expense (%) in 2016</a:t>
            </a:r>
            <a:endParaRPr lang="ru-RU" sz="1400" dirty="0"/>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9</a:t>
            </a:fld>
            <a:endParaRPr lang="en-US" dirty="0"/>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pic>
        <p:nvPicPr>
          <p:cNvPr id="3" name="Рисунок 2"/>
          <p:cNvPicPr>
            <a:picLocks noChangeAspect="1"/>
          </p:cNvPicPr>
          <p:nvPr/>
        </p:nvPicPr>
        <p:blipFill>
          <a:blip r:embed="rId4"/>
          <a:stretch>
            <a:fillRect/>
          </a:stretch>
        </p:blipFill>
        <p:spPr>
          <a:xfrm>
            <a:off x="516047" y="1991950"/>
            <a:ext cx="4141611" cy="3496606"/>
          </a:xfrm>
          <a:prstGeom prst="rect">
            <a:avLst/>
          </a:prstGeom>
        </p:spPr>
      </p:pic>
      <p:pic>
        <p:nvPicPr>
          <p:cNvPr id="9" name="Рисунок 8"/>
          <p:cNvPicPr>
            <a:picLocks noChangeAspect="1"/>
          </p:cNvPicPr>
          <p:nvPr/>
        </p:nvPicPr>
        <p:blipFill>
          <a:blip r:embed="rId5"/>
          <a:stretch>
            <a:fillRect/>
          </a:stretch>
        </p:blipFill>
        <p:spPr>
          <a:xfrm>
            <a:off x="4657658" y="1979180"/>
            <a:ext cx="4432176" cy="3509375"/>
          </a:xfrm>
          <a:prstGeom prst="rect">
            <a:avLst/>
          </a:prstGeom>
        </p:spPr>
      </p:pic>
      <p:sp>
        <p:nvSpPr>
          <p:cNvPr id="10" name="TextBox 9"/>
          <p:cNvSpPr txBox="1"/>
          <p:nvPr/>
        </p:nvSpPr>
        <p:spPr>
          <a:xfrm>
            <a:off x="741164" y="1602372"/>
            <a:ext cx="3691375" cy="338554"/>
          </a:xfrm>
          <a:prstGeom prst="rect">
            <a:avLst/>
          </a:prstGeom>
          <a:noFill/>
        </p:spPr>
        <p:txBody>
          <a:bodyPr wrap="square" rtlCol="0">
            <a:spAutoFit/>
          </a:bodyPr>
          <a:lstStyle/>
          <a:p>
            <a:pPr algn="ctr"/>
            <a:r>
              <a:rPr lang="en-US" dirty="0"/>
              <a:t>in PEMPAL countries (average 8,2%)</a:t>
            </a:r>
            <a:endParaRPr lang="ru-RU" dirty="0"/>
          </a:p>
        </p:txBody>
      </p:sp>
      <p:sp>
        <p:nvSpPr>
          <p:cNvPr id="11" name="TextBox 10"/>
          <p:cNvSpPr txBox="1"/>
          <p:nvPr/>
        </p:nvSpPr>
        <p:spPr>
          <a:xfrm>
            <a:off x="5142369" y="1586979"/>
            <a:ext cx="3676194" cy="338554"/>
          </a:xfrm>
          <a:prstGeom prst="rect">
            <a:avLst/>
          </a:prstGeom>
          <a:noFill/>
        </p:spPr>
        <p:txBody>
          <a:bodyPr wrap="square" rtlCol="0">
            <a:spAutoFit/>
          </a:bodyPr>
          <a:lstStyle/>
          <a:p>
            <a:pPr algn="ctr"/>
            <a:r>
              <a:rPr lang="en-US" dirty="0"/>
              <a:t>in EU area countries (average 6,1%)</a:t>
            </a:r>
            <a:endParaRPr lang="ru-RU" dirty="0"/>
          </a:p>
        </p:txBody>
      </p:sp>
      <p:sp>
        <p:nvSpPr>
          <p:cNvPr id="12" name="TextBox 11"/>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a:t>
            </a:r>
            <a:r>
              <a:rPr lang="it-IT" sz="1100" b="0" dirty="0" smtClean="0">
                <a:solidFill>
                  <a:schemeClr val="tx2"/>
                </a:solidFill>
              </a:rPr>
              <a:t>WB </a:t>
            </a:r>
            <a:r>
              <a:rPr lang="en-US" sz="1100" b="0" dirty="0" smtClean="0">
                <a:solidFill>
                  <a:schemeClr val="tx2"/>
                </a:solidFill>
              </a:rPr>
              <a:t>World Development Indicators</a:t>
            </a:r>
            <a:endParaRPr lang="it-IT" sz="1100" b="0" dirty="0">
              <a:solidFill>
                <a:schemeClr val="tx2"/>
              </a:solidFill>
            </a:endParaRPr>
          </a:p>
        </p:txBody>
      </p:sp>
    </p:spTree>
    <p:extLst>
      <p:ext uri="{BB962C8B-B14F-4D97-AF65-F5344CB8AC3E}">
        <p14:creationId xmlns:p14="http://schemas.microsoft.com/office/powerpoint/2010/main" xmlns="" val="78863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dirty="0"/>
              <a:t>Part 2: </a:t>
            </a:r>
            <a:r>
              <a:rPr lang="en-US" sz="2400" b="1" dirty="0"/>
              <a:t> PUBLIC INVESTMENTS IN PEMPAL COUNTRIES </a:t>
            </a:r>
            <a:endParaRPr lang="en-US" sz="2400" dirty="0"/>
          </a:p>
        </p:txBody>
      </p:sp>
      <p:sp>
        <p:nvSpPr>
          <p:cNvPr id="6" name="Text Placeholder 5"/>
          <p:cNvSpPr>
            <a:spLocks noGrp="1"/>
          </p:cNvSpPr>
          <p:nvPr>
            <p:ph type="body" sz="quarter" idx="13"/>
          </p:nvPr>
        </p:nvSpPr>
        <p:spPr>
          <a:xfrm>
            <a:off x="341713" y="1488000"/>
            <a:ext cx="8477250" cy="5071294"/>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10</a:t>
            </a:fld>
            <a:endParaRPr lang="en-US"/>
          </a:p>
        </p:txBody>
      </p:sp>
      <p:pic>
        <p:nvPicPr>
          <p:cNvPr id="4" name="Рисунок 3"/>
          <p:cNvPicPr>
            <a:picLocks noChangeAspect="1"/>
          </p:cNvPicPr>
          <p:nvPr/>
        </p:nvPicPr>
        <p:blipFill>
          <a:blip r:embed="rId3"/>
          <a:stretch>
            <a:fillRect/>
          </a:stretch>
        </p:blipFill>
        <p:spPr>
          <a:xfrm>
            <a:off x="6464866" y="6268151"/>
            <a:ext cx="2371725" cy="571500"/>
          </a:xfrm>
          <a:prstGeom prst="rect">
            <a:avLst/>
          </a:prstGeom>
        </p:spPr>
      </p:pic>
      <p:pic>
        <p:nvPicPr>
          <p:cNvPr id="3" name="Рисунок 2"/>
          <p:cNvPicPr>
            <a:picLocks noChangeAspect="1"/>
          </p:cNvPicPr>
          <p:nvPr/>
        </p:nvPicPr>
        <p:blipFill>
          <a:blip r:embed="rId4"/>
          <a:stretch>
            <a:fillRect/>
          </a:stretch>
        </p:blipFill>
        <p:spPr>
          <a:xfrm>
            <a:off x="0" y="1299079"/>
            <a:ext cx="9093550" cy="4969151"/>
          </a:xfrm>
          <a:prstGeom prst="rect">
            <a:avLst/>
          </a:prstGeom>
        </p:spPr>
      </p:pic>
    </p:spTree>
    <p:extLst>
      <p:ext uri="{BB962C8B-B14F-4D97-AF65-F5344CB8AC3E}">
        <p14:creationId xmlns:p14="http://schemas.microsoft.com/office/powerpoint/2010/main" xmlns="" val="285757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667" y="241467"/>
            <a:ext cx="8462029" cy="756707"/>
          </a:xfrm>
        </p:spPr>
        <p:txBody>
          <a:bodyPr>
            <a:normAutofit/>
          </a:bodyPr>
          <a:lstStyle/>
          <a:p>
            <a:r>
              <a:rPr lang="en-US" b="1" dirty="0"/>
              <a:t>CAPITAL EXPENDITURES VERSUS PUBLIC INVESTMENTS</a:t>
            </a:r>
            <a:endParaRPr lang="ru-RU" b="1" dirty="0"/>
          </a:p>
        </p:txBody>
      </p:sp>
      <p:sp>
        <p:nvSpPr>
          <p:cNvPr id="3" name="Текст 2"/>
          <p:cNvSpPr>
            <a:spLocks noGrp="1"/>
          </p:cNvSpPr>
          <p:nvPr>
            <p:ph type="body" sz="quarter" idx="13"/>
          </p:nvPr>
        </p:nvSpPr>
        <p:spPr>
          <a:xfrm>
            <a:off x="190733" y="1663097"/>
            <a:ext cx="5100111" cy="300831"/>
          </a:xfrm>
        </p:spPr>
        <p:txBody>
          <a:bodyPr>
            <a:normAutofit fontScale="85000" lnSpcReduction="10000"/>
          </a:bodyPr>
          <a:lstStyle/>
          <a:p>
            <a:pPr algn="ctr"/>
            <a:r>
              <a:rPr lang="en-US" b="1" dirty="0"/>
              <a:t>The share of total capital expenditures in GDP in 2017 (%)</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11</a:t>
            </a:fld>
            <a:endParaRPr lang="en-US"/>
          </a:p>
        </p:txBody>
      </p:sp>
      <p:pic>
        <p:nvPicPr>
          <p:cNvPr id="5" name="Рисунок 4"/>
          <p:cNvPicPr>
            <a:picLocks noChangeAspect="1"/>
          </p:cNvPicPr>
          <p:nvPr/>
        </p:nvPicPr>
        <p:blipFill>
          <a:blip r:embed="rId3"/>
          <a:stretch>
            <a:fillRect/>
          </a:stretch>
        </p:blipFill>
        <p:spPr>
          <a:xfrm>
            <a:off x="6384314" y="6209441"/>
            <a:ext cx="2371725" cy="571500"/>
          </a:xfrm>
          <a:prstGeom prst="rect">
            <a:avLst/>
          </a:prstGeom>
        </p:spPr>
      </p:pic>
      <p:pic>
        <p:nvPicPr>
          <p:cNvPr id="8" name="Рисунок 7"/>
          <p:cNvPicPr>
            <a:picLocks noChangeAspect="1"/>
          </p:cNvPicPr>
          <p:nvPr/>
        </p:nvPicPr>
        <p:blipFill>
          <a:blip r:embed="rId4"/>
          <a:stretch>
            <a:fillRect/>
          </a:stretch>
        </p:blipFill>
        <p:spPr>
          <a:xfrm>
            <a:off x="190733" y="1978104"/>
            <a:ext cx="5100111" cy="3334560"/>
          </a:xfrm>
          <a:prstGeom prst="rect">
            <a:avLst/>
          </a:prstGeom>
        </p:spPr>
      </p:pic>
      <p:sp>
        <p:nvSpPr>
          <p:cNvPr id="9" name="Текст 2"/>
          <p:cNvSpPr txBox="1">
            <a:spLocks/>
          </p:cNvSpPr>
          <p:nvPr/>
        </p:nvSpPr>
        <p:spPr bwMode="auto">
          <a:xfrm>
            <a:off x="5376672" y="2128603"/>
            <a:ext cx="3621024" cy="447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2500" lnSpcReduction="10000"/>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algn="ctr"/>
            <a:r>
              <a:rPr lang="en-US" b="1" kern="0" dirty="0"/>
              <a:t>The share of total public investments in GDP in 2017 (%)</a:t>
            </a:r>
          </a:p>
        </p:txBody>
      </p:sp>
      <p:pic>
        <p:nvPicPr>
          <p:cNvPr id="10" name="Рисунок 9"/>
          <p:cNvPicPr>
            <a:picLocks noChangeAspect="1"/>
          </p:cNvPicPr>
          <p:nvPr/>
        </p:nvPicPr>
        <p:blipFill>
          <a:blip r:embed="rId5"/>
          <a:stretch>
            <a:fillRect/>
          </a:stretch>
        </p:blipFill>
        <p:spPr>
          <a:xfrm>
            <a:off x="5376672" y="2711510"/>
            <a:ext cx="3621024" cy="2367502"/>
          </a:xfrm>
          <a:prstGeom prst="rect">
            <a:avLst/>
          </a:prstGeom>
        </p:spPr>
      </p:pic>
    </p:spTree>
    <p:extLst>
      <p:ext uri="{BB962C8B-B14F-4D97-AF65-F5344CB8AC3E}">
        <p14:creationId xmlns:p14="http://schemas.microsoft.com/office/powerpoint/2010/main" xmlns="" val="5810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For all participants, The definition is important step to establish common rules.</a:t>
            </a:r>
            <a:endParaRPr lang="ru-RU" b="1" dirty="0"/>
          </a:p>
        </p:txBody>
      </p:sp>
      <p:sp>
        <p:nvSpPr>
          <p:cNvPr id="3" name="Текст 2"/>
          <p:cNvSpPr>
            <a:spLocks noGrp="1"/>
          </p:cNvSpPr>
          <p:nvPr>
            <p:ph type="body" sz="quarter" idx="13"/>
          </p:nvPr>
        </p:nvSpPr>
        <p:spPr>
          <a:xfrm>
            <a:off x="2112264" y="1309704"/>
            <a:ext cx="3502152" cy="571500"/>
          </a:xfrm>
        </p:spPr>
        <p:txBody>
          <a:bodyPr>
            <a:normAutofit fontScale="85000" lnSpcReduction="20000"/>
          </a:bodyPr>
          <a:lstStyle/>
          <a:p>
            <a:pPr marL="0" indent="0"/>
            <a:r>
              <a:rPr lang="en-US" spc="-30" dirty="0">
                <a:solidFill>
                  <a:schemeClr val="tx1">
                    <a:lumMod val="90000"/>
                    <a:lumOff val="10000"/>
                  </a:schemeClr>
                </a:solidFill>
              </a:rPr>
              <a:t>Is there terminology in the existing legislation which separately identified capital expenditures and public investments?</a:t>
            </a:r>
            <a:endParaRPr lang="ru-RU" spc="-30" dirty="0">
              <a:solidFill>
                <a:schemeClr val="tx1">
                  <a:lumMod val="90000"/>
                  <a:lumOff val="10000"/>
                </a:schemeClr>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12</a:t>
            </a:fld>
            <a:endParaRPr lang="en-US"/>
          </a:p>
        </p:txBody>
      </p:sp>
      <p:pic>
        <p:nvPicPr>
          <p:cNvPr id="7" name="Рисунок 6"/>
          <p:cNvPicPr>
            <a:picLocks noChangeAspect="1"/>
          </p:cNvPicPr>
          <p:nvPr/>
        </p:nvPicPr>
        <p:blipFill>
          <a:blip r:embed="rId2"/>
          <a:stretch>
            <a:fillRect/>
          </a:stretch>
        </p:blipFill>
        <p:spPr>
          <a:xfrm>
            <a:off x="6384314" y="6209441"/>
            <a:ext cx="2371725" cy="571500"/>
          </a:xfrm>
          <a:prstGeom prst="rect">
            <a:avLst/>
          </a:prstGeom>
        </p:spPr>
      </p:pic>
      <p:sp>
        <p:nvSpPr>
          <p:cNvPr id="9" name="Текст 2"/>
          <p:cNvSpPr txBox="1">
            <a:spLocks/>
          </p:cNvSpPr>
          <p:nvPr/>
        </p:nvSpPr>
        <p:spPr bwMode="auto">
          <a:xfrm>
            <a:off x="5614417" y="1309704"/>
            <a:ext cx="286207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85000" lnSpcReduction="20000"/>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b="0" kern="0" spc="-40" dirty="0">
                <a:solidFill>
                  <a:srgbClr val="7030A0"/>
                </a:solidFill>
              </a:rPr>
              <a:t>Which type of budget classifications reflects capital expenditures and public investments?</a:t>
            </a:r>
          </a:p>
        </p:txBody>
      </p:sp>
      <p:graphicFrame>
        <p:nvGraphicFramePr>
          <p:cNvPr id="5" name="Таблица 4"/>
          <p:cNvGraphicFramePr>
            <a:graphicFrameLocks noGrp="1"/>
          </p:cNvGraphicFramePr>
          <p:nvPr>
            <p:extLst>
              <p:ext uri="{D42A27DB-BD31-4B8C-83A1-F6EECF244321}">
                <p14:modId xmlns:p14="http://schemas.microsoft.com/office/powerpoint/2010/main" xmlns="" val="2090542784"/>
              </p:ext>
            </p:extLst>
          </p:nvPr>
        </p:nvGraphicFramePr>
        <p:xfrm>
          <a:off x="1408178" y="1881208"/>
          <a:ext cx="6419087" cy="4400715"/>
        </p:xfrm>
        <a:graphic>
          <a:graphicData uri="http://schemas.openxmlformats.org/drawingml/2006/table">
            <a:tbl>
              <a:tblPr/>
              <a:tblGrid>
                <a:gridCol w="1815501">
                  <a:extLst>
                    <a:ext uri="{9D8B030D-6E8A-4147-A177-3AD203B41FA5}">
                      <a16:colId xmlns="" xmlns:a16="http://schemas.microsoft.com/office/drawing/2014/main" val="20000"/>
                    </a:ext>
                  </a:extLst>
                </a:gridCol>
                <a:gridCol w="1218296">
                  <a:extLst>
                    <a:ext uri="{9D8B030D-6E8A-4147-A177-3AD203B41FA5}">
                      <a16:colId xmlns="" xmlns:a16="http://schemas.microsoft.com/office/drawing/2014/main" val="20001"/>
                    </a:ext>
                  </a:extLst>
                </a:gridCol>
                <a:gridCol w="1119330">
                  <a:extLst>
                    <a:ext uri="{9D8B030D-6E8A-4147-A177-3AD203B41FA5}">
                      <a16:colId xmlns="" xmlns:a16="http://schemas.microsoft.com/office/drawing/2014/main" val="20002"/>
                    </a:ext>
                  </a:extLst>
                </a:gridCol>
                <a:gridCol w="1132980">
                  <a:extLst>
                    <a:ext uri="{9D8B030D-6E8A-4147-A177-3AD203B41FA5}">
                      <a16:colId xmlns="" xmlns:a16="http://schemas.microsoft.com/office/drawing/2014/main" val="20003"/>
                    </a:ext>
                  </a:extLst>
                </a:gridCol>
                <a:gridCol w="1132980">
                  <a:extLst>
                    <a:ext uri="{9D8B030D-6E8A-4147-A177-3AD203B41FA5}">
                      <a16:colId xmlns="" xmlns:a16="http://schemas.microsoft.com/office/drawing/2014/main" val="20004"/>
                    </a:ext>
                  </a:extLst>
                </a:gridCol>
              </a:tblGrid>
              <a:tr h="711433">
                <a:tc rowSpan="2">
                  <a:txBody>
                    <a:bodyPr/>
                    <a:lstStyle/>
                    <a:p>
                      <a:pPr algn="ctr" fontAlgn="ctr"/>
                      <a:r>
                        <a:rPr lang="it-IT" sz="1400" b="1" i="0" u="none" strike="noStrike">
                          <a:solidFill>
                            <a:srgbClr val="FFFFFF"/>
                          </a:solidFill>
                          <a:effectLst/>
                          <a:latin typeface="Calibri" panose="020F0502020204030204" pitchFamily="34" charset="0"/>
                        </a:rPr>
                        <a:t>Country</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gridSpan="2">
                  <a:txBody>
                    <a:bodyPr/>
                    <a:lstStyle/>
                    <a:p>
                      <a:pPr algn="ctr" fontAlgn="ctr"/>
                      <a:r>
                        <a:rPr lang="en-US" sz="1200" b="1" i="0" u="none" strike="noStrike">
                          <a:solidFill>
                            <a:srgbClr val="FFFFFF"/>
                          </a:solidFill>
                          <a:effectLst/>
                          <a:latin typeface="Calibri" panose="020F0502020204030204" pitchFamily="34" charset="0"/>
                        </a:rPr>
                        <a:t>Terminology in the existing legislation for</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ru-RU"/>
                    </a:p>
                  </a:txBody>
                  <a:tcPr/>
                </a:tc>
                <a:tc gridSpan="2">
                  <a:txBody>
                    <a:bodyPr/>
                    <a:lstStyle/>
                    <a:p>
                      <a:pPr algn="ctr" fontAlgn="ctr"/>
                      <a:r>
                        <a:rPr lang="en-US" sz="1200" b="1" i="0" u="none" strike="noStrike">
                          <a:solidFill>
                            <a:srgbClr val="FFFFFF"/>
                          </a:solidFill>
                          <a:effectLst/>
                          <a:latin typeface="Calibri" panose="020F0502020204030204" pitchFamily="34" charset="0"/>
                        </a:rPr>
                        <a:t>Type of budget classifications reflects capital expenditures and public investments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ru-RU"/>
                    </a:p>
                  </a:txBody>
                  <a:tcPr/>
                </a:tc>
                <a:extLst>
                  <a:ext uri="{0D108BD9-81ED-4DB2-BD59-A6C34878D82A}">
                    <a16:rowId xmlns="" xmlns:a16="http://schemas.microsoft.com/office/drawing/2014/main" val="10000"/>
                  </a:ext>
                </a:extLst>
              </a:tr>
              <a:tr h="518330">
                <a:tc vMerge="1">
                  <a:txBody>
                    <a:bodyPr/>
                    <a:lstStyle/>
                    <a:p>
                      <a:endParaRPr lang="ru-RU"/>
                    </a:p>
                  </a:txBody>
                  <a:tcPr/>
                </a:tc>
                <a:tc>
                  <a:txBody>
                    <a:bodyPr/>
                    <a:lstStyle/>
                    <a:p>
                      <a:pPr algn="ctr" fontAlgn="ctr"/>
                      <a:r>
                        <a:rPr lang="it-IT" sz="1400" b="1" i="0" u="none" strike="noStrike">
                          <a:solidFill>
                            <a:srgbClr val="FFFFFF"/>
                          </a:solidFill>
                          <a:effectLst/>
                          <a:latin typeface="Calibri" panose="020F0502020204030204" pitchFamily="34" charset="0"/>
                        </a:rPr>
                        <a:t>Capital expenditures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it-IT" sz="1400" b="1" i="0" u="none" strike="noStrike">
                          <a:solidFill>
                            <a:srgbClr val="FFFFFF"/>
                          </a:solidFill>
                          <a:effectLst/>
                          <a:latin typeface="Calibri" panose="020F0502020204030204" pitchFamily="34" charset="0"/>
                        </a:rPr>
                        <a:t>Public investments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it-IT" sz="1400" b="1" i="0" u="none" strike="noStrike">
                          <a:solidFill>
                            <a:srgbClr val="FFFFFF"/>
                          </a:solidFill>
                          <a:effectLst/>
                          <a:latin typeface="Calibri" panose="020F0502020204030204" pitchFamily="34" charset="0"/>
                        </a:rPr>
                        <a:t>Economic</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t-IT" sz="1400" b="1" i="0" u="none" strike="noStrike">
                          <a:solidFill>
                            <a:srgbClr val="FFFFFF"/>
                          </a:solidFill>
                          <a:effectLst/>
                          <a:latin typeface="Calibri" panose="020F0502020204030204" pitchFamily="34" charset="0"/>
                        </a:rPr>
                        <a:t>Program</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 xmlns:a16="http://schemas.microsoft.com/office/drawing/2014/main" val="10001"/>
                  </a:ext>
                </a:extLst>
              </a:tr>
              <a:tr h="264246">
                <a:tc>
                  <a:txBody>
                    <a:bodyPr/>
                    <a:lstStyle/>
                    <a:p>
                      <a:pPr algn="l" fontAlgn="ctr"/>
                      <a:r>
                        <a:rPr lang="it-IT" sz="1400" b="1" i="0" u="none" strike="noStrike">
                          <a:solidFill>
                            <a:srgbClr val="FFFFFF"/>
                          </a:solidFill>
                          <a:effectLst/>
                          <a:latin typeface="Calibri" panose="020F0502020204030204" pitchFamily="34" charset="0"/>
                        </a:rPr>
                        <a:t>Armenia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t"/>
                      <a:r>
                        <a:rPr lang="it-IT" sz="1400" b="1" i="0" u="none" strike="noStrike">
                          <a:solidFill>
                            <a:srgbClr val="0F243E"/>
                          </a:solidFill>
                          <a:effectLst/>
                          <a:latin typeface="Calibri" panose="020F0502020204030204" pitchFamily="34" charset="0"/>
                        </a:rPr>
                        <a:t>no answer</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2"/>
                  </a:ext>
                </a:extLst>
              </a:tr>
              <a:tr h="264246">
                <a:tc>
                  <a:txBody>
                    <a:bodyPr/>
                    <a:lstStyle/>
                    <a:p>
                      <a:pPr algn="l" fontAlgn="ctr"/>
                      <a:r>
                        <a:rPr lang="it-IT" sz="1400" b="1" i="0" u="none" strike="noStrike">
                          <a:solidFill>
                            <a:srgbClr val="FFFFFF"/>
                          </a:solidFill>
                          <a:effectLst/>
                          <a:latin typeface="Calibri" panose="020F0502020204030204" pitchFamily="34" charset="0"/>
                        </a:rPr>
                        <a:t>Belarus</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t"/>
                      <a:r>
                        <a:rPr lang="it-IT" sz="1400" b="1" i="0" u="none" strike="noStrike">
                          <a:solidFill>
                            <a:srgbClr val="76933C"/>
                          </a:solidFill>
                          <a:effectLst/>
                          <a:latin typeface="Calibri" panose="020F0502020204030204" pitchFamily="34" charset="0"/>
                        </a:rPr>
                        <a:t>Partially</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10003"/>
                  </a:ext>
                </a:extLst>
              </a:tr>
              <a:tr h="264246">
                <a:tc>
                  <a:txBody>
                    <a:bodyPr/>
                    <a:lstStyle/>
                    <a:p>
                      <a:pPr algn="l" fontAlgn="ctr"/>
                      <a:r>
                        <a:rPr lang="it-IT" sz="1400" b="1" i="0" u="none" strike="noStrike">
                          <a:solidFill>
                            <a:srgbClr val="FFFFFF"/>
                          </a:solidFill>
                          <a:effectLst/>
                          <a:latin typeface="Calibri" panose="020F0502020204030204" pitchFamily="34" charset="0"/>
                        </a:rPr>
                        <a:t>Bosna i Hercegovina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4"/>
                  </a:ext>
                </a:extLst>
              </a:tr>
              <a:tr h="264246">
                <a:tc>
                  <a:txBody>
                    <a:bodyPr/>
                    <a:lstStyle/>
                    <a:p>
                      <a:pPr algn="l" fontAlgn="ctr"/>
                      <a:r>
                        <a:rPr lang="it-IT" sz="1400" b="1" i="0" u="none" strike="noStrike">
                          <a:solidFill>
                            <a:srgbClr val="FFFFFF"/>
                          </a:solidFill>
                          <a:effectLst/>
                          <a:latin typeface="Calibri" panose="020F0502020204030204" pitchFamily="34" charset="0"/>
                        </a:rPr>
                        <a:t>Croatia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5"/>
                  </a:ext>
                </a:extLst>
              </a:tr>
              <a:tr h="264246">
                <a:tc>
                  <a:txBody>
                    <a:bodyPr/>
                    <a:lstStyle/>
                    <a:p>
                      <a:pPr algn="l" fontAlgn="ctr"/>
                      <a:r>
                        <a:rPr lang="it-IT" sz="1400" b="1" i="0" u="none" strike="noStrike">
                          <a:solidFill>
                            <a:srgbClr val="FFFFFF"/>
                          </a:solidFill>
                          <a:effectLst/>
                          <a:latin typeface="Calibri" panose="020F0502020204030204" pitchFamily="34" charset="0"/>
                        </a:rPr>
                        <a:t>Georgia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6"/>
                  </a:ext>
                </a:extLst>
              </a:tr>
              <a:tr h="264246">
                <a:tc>
                  <a:txBody>
                    <a:bodyPr/>
                    <a:lstStyle/>
                    <a:p>
                      <a:pPr algn="l" fontAlgn="ctr"/>
                      <a:r>
                        <a:rPr lang="it-IT" sz="1400" b="1" i="0" u="none" strike="noStrike">
                          <a:solidFill>
                            <a:srgbClr val="FFFFFF"/>
                          </a:solidFill>
                          <a:effectLst/>
                          <a:latin typeface="Calibri" panose="020F0502020204030204" pitchFamily="34" charset="0"/>
                        </a:rPr>
                        <a:t>Kazakhstan</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7"/>
                  </a:ext>
                </a:extLst>
              </a:tr>
              <a:tr h="264246">
                <a:tc>
                  <a:txBody>
                    <a:bodyPr/>
                    <a:lstStyle/>
                    <a:p>
                      <a:pPr algn="l" fontAlgn="ctr"/>
                      <a:r>
                        <a:rPr lang="it-IT" sz="1400" b="1" i="0" u="none" strike="noStrike">
                          <a:solidFill>
                            <a:srgbClr val="FFFFFF"/>
                          </a:solidFill>
                          <a:effectLst/>
                          <a:latin typeface="Calibri" panose="020F0502020204030204" pitchFamily="34" charset="0"/>
                        </a:rPr>
                        <a:t>Kosovo</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8"/>
                  </a:ext>
                </a:extLst>
              </a:tr>
              <a:tr h="264246">
                <a:tc>
                  <a:txBody>
                    <a:bodyPr/>
                    <a:lstStyle/>
                    <a:p>
                      <a:pPr algn="l" fontAlgn="ctr"/>
                      <a:r>
                        <a:rPr lang="it-IT" sz="1400" b="1" i="0" u="none" strike="noStrike">
                          <a:solidFill>
                            <a:srgbClr val="FFFFFF"/>
                          </a:solidFill>
                          <a:effectLst/>
                          <a:latin typeface="Calibri" panose="020F0502020204030204" pitchFamily="34" charset="0"/>
                        </a:rPr>
                        <a:t>Macedonia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t"/>
                      <a:r>
                        <a:rPr lang="it-IT" sz="1400" b="1" i="0" u="none" strike="noStrike">
                          <a:solidFill>
                            <a:srgbClr val="76933C"/>
                          </a:solidFill>
                          <a:effectLst/>
                          <a:latin typeface="Calibri" panose="020F0502020204030204" pitchFamily="34" charset="0"/>
                        </a:rPr>
                        <a:t>Partially</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10009"/>
                  </a:ext>
                </a:extLst>
              </a:tr>
              <a:tr h="264246">
                <a:tc>
                  <a:txBody>
                    <a:bodyPr/>
                    <a:lstStyle/>
                    <a:p>
                      <a:pPr algn="l" fontAlgn="ctr"/>
                      <a:r>
                        <a:rPr lang="it-IT" sz="1400" b="1" i="0" u="none" strike="noStrike">
                          <a:solidFill>
                            <a:srgbClr val="FFFFFF"/>
                          </a:solidFill>
                          <a:effectLst/>
                          <a:latin typeface="Calibri" panose="020F0502020204030204" pitchFamily="34" charset="0"/>
                        </a:rPr>
                        <a:t>Moldova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10"/>
                  </a:ext>
                </a:extLst>
              </a:tr>
              <a:tr h="264246">
                <a:tc>
                  <a:txBody>
                    <a:bodyPr/>
                    <a:lstStyle/>
                    <a:p>
                      <a:pPr algn="l" fontAlgn="ctr"/>
                      <a:r>
                        <a:rPr lang="it-IT" sz="1400" b="1" i="0" u="none" strike="noStrike">
                          <a:solidFill>
                            <a:srgbClr val="FFFFFF"/>
                          </a:solidFill>
                          <a:effectLst/>
                          <a:latin typeface="Calibri" panose="020F0502020204030204" pitchFamily="34" charset="0"/>
                        </a:rPr>
                        <a:t>Montenegro</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11"/>
                  </a:ext>
                </a:extLst>
              </a:tr>
              <a:tr h="264246">
                <a:tc>
                  <a:txBody>
                    <a:bodyPr/>
                    <a:lstStyle/>
                    <a:p>
                      <a:pPr algn="l" fontAlgn="ctr"/>
                      <a:r>
                        <a:rPr lang="it-IT" sz="1400" b="1" i="0" u="none" strike="noStrike">
                          <a:solidFill>
                            <a:srgbClr val="FFFFFF"/>
                          </a:solidFill>
                          <a:effectLst/>
                          <a:latin typeface="Calibri" panose="020F0502020204030204" pitchFamily="34" charset="0"/>
                        </a:rPr>
                        <a:t>Russia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1" i="0" u="none" strike="noStrike">
                          <a:solidFill>
                            <a:srgbClr val="000000"/>
                          </a:solidFill>
                          <a:effectLst/>
                          <a:latin typeface="Calibri" panose="020F0502020204030204" pitchFamily="34" charset="0"/>
                        </a:rPr>
                        <a:t>-</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12"/>
                  </a:ext>
                </a:extLst>
              </a:tr>
              <a:tr h="264246">
                <a:tc>
                  <a:txBody>
                    <a:bodyPr/>
                    <a:lstStyle/>
                    <a:p>
                      <a:pPr algn="l" fontAlgn="ctr"/>
                      <a:r>
                        <a:rPr lang="it-IT" sz="1400" b="1" i="0" u="none" strike="noStrike">
                          <a:solidFill>
                            <a:srgbClr val="FFFFFF"/>
                          </a:solidFill>
                          <a:effectLst/>
                          <a:latin typeface="Calibri" panose="020F0502020204030204" pitchFamily="34" charset="0"/>
                        </a:rPr>
                        <a:t>Serbia</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FF0000"/>
                          </a:solidFill>
                          <a:effectLst/>
                          <a:latin typeface="Calibri" panose="020F0502020204030204" pitchFamily="34" charset="0"/>
                        </a:rPr>
                        <a:t>No</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dirty="0">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xmlns="" val="226789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341713" y="1433725"/>
            <a:ext cx="8477250" cy="329775"/>
          </a:xfrm>
        </p:spPr>
        <p:txBody>
          <a:bodyPr/>
          <a:lstStyle/>
          <a:p>
            <a:r>
              <a:rPr lang="en-US" dirty="0"/>
              <a:t>Which law has a primary role for public investment management?</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13</a:t>
            </a:fld>
            <a:endParaRPr lang="en-US"/>
          </a:p>
        </p:txBody>
      </p:sp>
      <p:pic>
        <p:nvPicPr>
          <p:cNvPr id="5" name="Рисунок 4"/>
          <p:cNvPicPr>
            <a:picLocks noChangeAspect="1"/>
          </p:cNvPicPr>
          <p:nvPr/>
        </p:nvPicPr>
        <p:blipFill>
          <a:blip r:embed="rId3"/>
          <a:stretch>
            <a:fillRect/>
          </a:stretch>
        </p:blipFill>
        <p:spPr>
          <a:xfrm>
            <a:off x="6384314" y="6209441"/>
            <a:ext cx="2371725" cy="571500"/>
          </a:xfrm>
          <a:prstGeom prst="rect">
            <a:avLst/>
          </a:prstGeom>
        </p:spPr>
      </p:pic>
      <p:sp>
        <p:nvSpPr>
          <p:cNvPr id="7" name="Текст 2"/>
          <p:cNvSpPr txBox="1">
            <a:spLocks/>
          </p:cNvSpPr>
          <p:nvPr/>
        </p:nvSpPr>
        <p:spPr bwMode="auto">
          <a:xfrm>
            <a:off x="5812324" y="4186165"/>
            <a:ext cx="3184822" cy="1095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sz="1400" b="0" kern="0" dirty="0"/>
              <a:t>There is no single legislation which regulates public investment management, but there are separate laws that regulates different areas of public investments (roads, railways, </a:t>
            </a:r>
            <a:r>
              <a:rPr lang="en-US" sz="1400" b="0" kern="0" dirty="0" err="1"/>
              <a:t>etc</a:t>
            </a:r>
            <a:r>
              <a:rPr lang="en-US" sz="1400" b="0" kern="0" dirty="0"/>
              <a:t>)</a:t>
            </a:r>
            <a:endParaRPr lang="ru-RU" sz="1400" b="0" kern="0" dirty="0"/>
          </a:p>
        </p:txBody>
      </p:sp>
      <p:cxnSp>
        <p:nvCxnSpPr>
          <p:cNvPr id="9" name="Прямая со стрелкой 8"/>
          <p:cNvCxnSpPr/>
          <p:nvPr/>
        </p:nvCxnSpPr>
        <p:spPr bwMode="auto">
          <a:xfrm>
            <a:off x="5482923" y="4870764"/>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15" name="Текст 2"/>
          <p:cNvSpPr txBox="1">
            <a:spLocks/>
          </p:cNvSpPr>
          <p:nvPr/>
        </p:nvSpPr>
        <p:spPr bwMode="auto">
          <a:xfrm>
            <a:off x="5812324" y="2720738"/>
            <a:ext cx="3184822" cy="674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sz="1400" b="0" kern="0" dirty="0"/>
              <a:t>Decrees of the President of the Republic of Belarus that approve the government investment program</a:t>
            </a:r>
            <a:endParaRPr lang="ru-RU" sz="1400" b="0" kern="0" dirty="0"/>
          </a:p>
        </p:txBody>
      </p:sp>
      <p:cxnSp>
        <p:nvCxnSpPr>
          <p:cNvPr id="16" name="Прямая со стрелкой 15"/>
          <p:cNvCxnSpPr/>
          <p:nvPr/>
        </p:nvCxnSpPr>
        <p:spPr bwMode="auto">
          <a:xfrm>
            <a:off x="5482923" y="3069124"/>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8" name="Title 7">
            <a:extLst>
              <a:ext uri="{FF2B5EF4-FFF2-40B4-BE49-F238E27FC236}">
                <a16:creationId xmlns="" xmlns:a16="http://schemas.microsoft.com/office/drawing/2014/main" id="{47F47955-A3C1-43EA-BE46-24AC6BC6DB7C}"/>
              </a:ext>
            </a:extLst>
          </p:cNvPr>
          <p:cNvSpPr>
            <a:spLocks noGrp="1"/>
          </p:cNvSpPr>
          <p:nvPr>
            <p:ph type="title"/>
          </p:nvPr>
        </p:nvSpPr>
        <p:spPr/>
        <p:txBody>
          <a:bodyPr>
            <a:normAutofit/>
          </a:bodyPr>
          <a:lstStyle/>
          <a:p>
            <a:r>
              <a:rPr lang="en-US" sz="2400" b="1" dirty="0"/>
              <a:t>PIM Legal Framework </a:t>
            </a:r>
          </a:p>
        </p:txBody>
      </p:sp>
      <p:graphicFrame>
        <p:nvGraphicFramePr>
          <p:cNvPr id="2" name="Таблица 1"/>
          <p:cNvGraphicFramePr>
            <a:graphicFrameLocks noGrp="1"/>
          </p:cNvGraphicFramePr>
          <p:nvPr>
            <p:extLst>
              <p:ext uri="{D42A27DB-BD31-4B8C-83A1-F6EECF244321}">
                <p14:modId xmlns:p14="http://schemas.microsoft.com/office/powerpoint/2010/main" xmlns="" val="3017483460"/>
              </p:ext>
            </p:extLst>
          </p:nvPr>
        </p:nvGraphicFramePr>
        <p:xfrm>
          <a:off x="266700" y="1849759"/>
          <a:ext cx="5146549" cy="4715632"/>
        </p:xfrm>
        <a:graphic>
          <a:graphicData uri="http://schemas.openxmlformats.org/drawingml/2006/table">
            <a:tbl>
              <a:tblPr/>
              <a:tblGrid>
                <a:gridCol w="1305614">
                  <a:extLst>
                    <a:ext uri="{9D8B030D-6E8A-4147-A177-3AD203B41FA5}">
                      <a16:colId xmlns="" xmlns:a16="http://schemas.microsoft.com/office/drawing/2014/main" val="20000"/>
                    </a:ext>
                  </a:extLst>
                </a:gridCol>
                <a:gridCol w="1123436">
                  <a:extLst>
                    <a:ext uri="{9D8B030D-6E8A-4147-A177-3AD203B41FA5}">
                      <a16:colId xmlns="" xmlns:a16="http://schemas.microsoft.com/office/drawing/2014/main" val="20001"/>
                    </a:ext>
                  </a:extLst>
                </a:gridCol>
                <a:gridCol w="1047528">
                  <a:extLst>
                    <a:ext uri="{9D8B030D-6E8A-4147-A177-3AD203B41FA5}">
                      <a16:colId xmlns="" xmlns:a16="http://schemas.microsoft.com/office/drawing/2014/main" val="20002"/>
                    </a:ext>
                  </a:extLst>
                </a:gridCol>
                <a:gridCol w="941256">
                  <a:extLst>
                    <a:ext uri="{9D8B030D-6E8A-4147-A177-3AD203B41FA5}">
                      <a16:colId xmlns="" xmlns:a16="http://schemas.microsoft.com/office/drawing/2014/main" val="20003"/>
                    </a:ext>
                  </a:extLst>
                </a:gridCol>
                <a:gridCol w="728715">
                  <a:extLst>
                    <a:ext uri="{9D8B030D-6E8A-4147-A177-3AD203B41FA5}">
                      <a16:colId xmlns="" xmlns:a16="http://schemas.microsoft.com/office/drawing/2014/main" val="20004"/>
                    </a:ext>
                  </a:extLst>
                </a:gridCol>
              </a:tblGrid>
              <a:tr h="750749">
                <a:tc>
                  <a:txBody>
                    <a:bodyPr/>
                    <a:lstStyle/>
                    <a:p>
                      <a:pPr algn="ctr" fontAlgn="ctr"/>
                      <a:r>
                        <a:rPr lang="it-IT" sz="1400" b="1" i="0" u="none" strike="noStrike">
                          <a:solidFill>
                            <a:srgbClr val="FFFFFF"/>
                          </a:solidFill>
                          <a:effectLst/>
                          <a:latin typeface="Calibri" panose="020F0502020204030204" pitchFamily="34" charset="0"/>
                        </a:rPr>
                        <a:t>Country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en-US" sz="1200" b="1" i="0" u="none" strike="noStrike">
                          <a:solidFill>
                            <a:srgbClr val="FFFFFF"/>
                          </a:solidFill>
                          <a:effectLst/>
                          <a:latin typeface="Calibri" panose="020F0502020204030204" pitchFamily="34" charset="0"/>
                        </a:rPr>
                        <a:t>Organic Law on Public finances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1" i="0" u="none" strike="noStrike">
                          <a:solidFill>
                            <a:srgbClr val="FFFFFF"/>
                          </a:solidFill>
                          <a:effectLst/>
                          <a:latin typeface="Calibri" panose="020F0502020204030204" pitchFamily="34" charset="0"/>
                        </a:rPr>
                        <a:t>Organic Law on investments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1" i="0" u="none" strike="noStrike">
                          <a:solidFill>
                            <a:srgbClr val="FFFFFF"/>
                          </a:solidFill>
                          <a:effectLst/>
                          <a:latin typeface="Calibri" panose="020F0502020204030204" pitchFamily="34" charset="0"/>
                        </a:rPr>
                        <a:t>There is no legislation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1" i="0" u="none" strike="noStrike">
                          <a:solidFill>
                            <a:srgbClr val="FFFFFF"/>
                          </a:solidFill>
                          <a:effectLst/>
                          <a:latin typeface="Calibri" panose="020F0502020204030204" pitchFamily="34" charset="0"/>
                        </a:rPr>
                        <a:t>Other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 xmlns:a16="http://schemas.microsoft.com/office/drawing/2014/main" val="10000"/>
                  </a:ext>
                </a:extLst>
              </a:tr>
              <a:tr h="304991">
                <a:tc>
                  <a:txBody>
                    <a:bodyPr/>
                    <a:lstStyle/>
                    <a:p>
                      <a:pPr algn="l" fontAlgn="ctr"/>
                      <a:r>
                        <a:rPr lang="it-IT" sz="1400" b="1" i="0" u="none" strike="noStrike">
                          <a:solidFill>
                            <a:srgbClr val="FFFFFF"/>
                          </a:solidFill>
                          <a:effectLst/>
                          <a:latin typeface="Calibri" panose="020F0502020204030204" pitchFamily="34" charset="0"/>
                        </a:rPr>
                        <a:t>Armenia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04991">
                <a:tc>
                  <a:txBody>
                    <a:bodyPr/>
                    <a:lstStyle/>
                    <a:p>
                      <a:pPr algn="l" fontAlgn="ctr"/>
                      <a:r>
                        <a:rPr lang="it-IT" sz="1400" b="1" i="0" u="none" strike="noStrike">
                          <a:solidFill>
                            <a:srgbClr val="FFFFFF"/>
                          </a:solidFill>
                          <a:effectLst/>
                          <a:latin typeface="Calibri" panose="020F0502020204030204" pitchFamily="34" charset="0"/>
                        </a:rPr>
                        <a:t>Belarus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2"/>
                  </a:ext>
                </a:extLst>
              </a:tr>
              <a:tr h="304991">
                <a:tc>
                  <a:txBody>
                    <a:bodyPr/>
                    <a:lstStyle/>
                    <a:p>
                      <a:pPr algn="l" fontAlgn="ctr"/>
                      <a:r>
                        <a:rPr lang="it-IT" sz="1400" b="1" i="0" u="none" strike="noStrike">
                          <a:solidFill>
                            <a:srgbClr val="FFFFFF"/>
                          </a:solidFill>
                          <a:effectLst/>
                          <a:latin typeface="Calibri" panose="020F0502020204030204" pitchFamily="34" charset="0"/>
                        </a:rPr>
                        <a:t>BiH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3"/>
                  </a:ext>
                </a:extLst>
              </a:tr>
              <a:tr h="304991">
                <a:tc>
                  <a:txBody>
                    <a:bodyPr/>
                    <a:lstStyle/>
                    <a:p>
                      <a:pPr algn="l" fontAlgn="ctr"/>
                      <a:r>
                        <a:rPr lang="it-IT" sz="1400" b="1" i="0" u="none" strike="noStrike">
                          <a:solidFill>
                            <a:srgbClr val="FFFFFF"/>
                          </a:solidFill>
                          <a:effectLst/>
                          <a:latin typeface="Calibri" panose="020F0502020204030204" pitchFamily="34" charset="0"/>
                        </a:rPr>
                        <a:t>Croatia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4"/>
                  </a:ext>
                </a:extLst>
              </a:tr>
              <a:tr h="304991">
                <a:tc>
                  <a:txBody>
                    <a:bodyPr/>
                    <a:lstStyle/>
                    <a:p>
                      <a:pPr algn="l" fontAlgn="ctr"/>
                      <a:r>
                        <a:rPr lang="it-IT" sz="1400" b="1" i="0" u="none" strike="noStrike">
                          <a:solidFill>
                            <a:srgbClr val="FFFFFF"/>
                          </a:solidFill>
                          <a:effectLst/>
                          <a:latin typeface="Calibri" panose="020F0502020204030204" pitchFamily="34" charset="0"/>
                        </a:rPr>
                        <a:t>Georgia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5"/>
                  </a:ext>
                </a:extLst>
              </a:tr>
              <a:tr h="304991">
                <a:tc>
                  <a:txBody>
                    <a:bodyPr/>
                    <a:lstStyle/>
                    <a:p>
                      <a:pPr algn="l" fontAlgn="ctr"/>
                      <a:r>
                        <a:rPr lang="it-IT" sz="1400" b="1" i="0" u="none" strike="noStrike">
                          <a:solidFill>
                            <a:srgbClr val="FFFFFF"/>
                          </a:solidFill>
                          <a:effectLst/>
                          <a:latin typeface="Calibri" panose="020F0502020204030204" pitchFamily="34" charset="0"/>
                        </a:rPr>
                        <a:t>Kazakhstan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04991">
                <a:tc>
                  <a:txBody>
                    <a:bodyPr/>
                    <a:lstStyle/>
                    <a:p>
                      <a:pPr algn="l" fontAlgn="ctr"/>
                      <a:r>
                        <a:rPr lang="it-IT" sz="1400" b="1" i="0" u="none" strike="noStrike">
                          <a:solidFill>
                            <a:srgbClr val="FFFFFF"/>
                          </a:solidFill>
                          <a:effectLst/>
                          <a:latin typeface="Calibri" panose="020F0502020204030204" pitchFamily="34" charset="0"/>
                        </a:rPr>
                        <a:t>Kosovo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04991">
                <a:tc>
                  <a:txBody>
                    <a:bodyPr/>
                    <a:lstStyle/>
                    <a:p>
                      <a:pPr algn="l" fontAlgn="ctr"/>
                      <a:r>
                        <a:rPr lang="it-IT" sz="1400" b="1" i="0" u="none" strike="noStrike">
                          <a:solidFill>
                            <a:srgbClr val="FFFFFF"/>
                          </a:solidFill>
                          <a:effectLst/>
                          <a:latin typeface="Calibri" panose="020F0502020204030204" pitchFamily="34" charset="0"/>
                        </a:rPr>
                        <a:t>Macedonia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8"/>
                  </a:ext>
                </a:extLst>
              </a:tr>
              <a:tr h="304991">
                <a:tc>
                  <a:txBody>
                    <a:bodyPr/>
                    <a:lstStyle/>
                    <a:p>
                      <a:pPr algn="l" fontAlgn="ctr"/>
                      <a:r>
                        <a:rPr lang="it-IT" sz="1400" b="1" i="0" u="none" strike="noStrike">
                          <a:solidFill>
                            <a:srgbClr val="FFFFFF"/>
                          </a:solidFill>
                          <a:effectLst/>
                          <a:latin typeface="Calibri" panose="020F0502020204030204" pitchFamily="34" charset="0"/>
                        </a:rPr>
                        <a:t>Moldova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04991">
                <a:tc>
                  <a:txBody>
                    <a:bodyPr/>
                    <a:lstStyle/>
                    <a:p>
                      <a:pPr algn="l" fontAlgn="ctr"/>
                      <a:r>
                        <a:rPr lang="it-IT" sz="1400" b="1" i="0" u="none" strike="noStrike">
                          <a:solidFill>
                            <a:srgbClr val="FFFFFF"/>
                          </a:solidFill>
                          <a:effectLst/>
                          <a:latin typeface="Calibri" panose="020F0502020204030204" pitchFamily="34" charset="0"/>
                        </a:rPr>
                        <a:t>Montenegro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04991">
                <a:tc>
                  <a:txBody>
                    <a:bodyPr/>
                    <a:lstStyle/>
                    <a:p>
                      <a:pPr algn="l" fontAlgn="ctr"/>
                      <a:r>
                        <a:rPr lang="it-IT" sz="1400" b="1" i="0" u="none" strike="noStrike">
                          <a:solidFill>
                            <a:srgbClr val="FFFFFF"/>
                          </a:solidFill>
                          <a:effectLst/>
                          <a:latin typeface="Calibri" panose="020F0502020204030204" pitchFamily="34" charset="0"/>
                        </a:rPr>
                        <a:t>Russia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11"/>
                  </a:ext>
                </a:extLst>
              </a:tr>
              <a:tr h="304991">
                <a:tc>
                  <a:txBody>
                    <a:bodyPr/>
                    <a:lstStyle/>
                    <a:p>
                      <a:pPr algn="l" fontAlgn="ctr"/>
                      <a:r>
                        <a:rPr lang="it-IT" sz="1400" b="1" i="0" u="none" strike="noStrike">
                          <a:solidFill>
                            <a:srgbClr val="FFFFFF"/>
                          </a:solidFill>
                          <a:effectLst/>
                          <a:latin typeface="Calibri" panose="020F0502020204030204" pitchFamily="34" charset="0"/>
                        </a:rPr>
                        <a:t>Serbia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04991">
                <a:tc>
                  <a:txBody>
                    <a:bodyPr/>
                    <a:lstStyle/>
                    <a:p>
                      <a:pPr algn="l" fontAlgn="ctr"/>
                      <a:r>
                        <a:rPr lang="it-IT" sz="14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a:solidFill>
                            <a:srgbClr val="FFFFFF"/>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a:solidFill>
                            <a:srgbClr val="FFFFFF"/>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a:solidFill>
                            <a:srgbClr val="FFFFFF"/>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 xmlns:a16="http://schemas.microsoft.com/office/drawing/2014/main" val="10013"/>
                  </a:ext>
                </a:extLst>
              </a:tr>
            </a:tbl>
          </a:graphicData>
        </a:graphic>
      </p:graphicFrame>
      <p:cxnSp>
        <p:nvCxnSpPr>
          <p:cNvPr id="12" name="Прямая со стрелкой 11"/>
          <p:cNvCxnSpPr/>
          <p:nvPr/>
        </p:nvCxnSpPr>
        <p:spPr bwMode="auto">
          <a:xfrm>
            <a:off x="5482923" y="5812596"/>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13" name="Текст 2"/>
          <p:cNvSpPr txBox="1">
            <a:spLocks/>
          </p:cNvSpPr>
          <p:nvPr/>
        </p:nvSpPr>
        <p:spPr bwMode="auto">
          <a:xfrm>
            <a:off x="5812324" y="5418324"/>
            <a:ext cx="3184822" cy="791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sz="1400" b="0" kern="0" dirty="0"/>
              <a:t>Federal Law of February 25, 1999 No. 39-FZ  "On Investment Activity in the Russian Federation Pursued in the Form of Capital Investments"</a:t>
            </a:r>
            <a:endParaRPr lang="ru-RU" sz="1400" b="0" kern="0" dirty="0"/>
          </a:p>
        </p:txBody>
      </p:sp>
    </p:spTree>
    <p:extLst>
      <p:ext uri="{BB962C8B-B14F-4D97-AF65-F5344CB8AC3E}">
        <p14:creationId xmlns:p14="http://schemas.microsoft.com/office/powerpoint/2010/main" xmlns="" val="157891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325182"/>
            <a:ext cx="8462029" cy="756707"/>
          </a:xfrm>
        </p:spPr>
        <p:txBody>
          <a:bodyPr>
            <a:normAutofit/>
          </a:bodyPr>
          <a:lstStyle/>
          <a:p>
            <a:r>
              <a:rPr lang="en-US" sz="2400" b="1" dirty="0"/>
              <a:t>Institutional Framework</a:t>
            </a:r>
            <a:endParaRPr lang="ru-RU" sz="2400" b="1" dirty="0"/>
          </a:p>
        </p:txBody>
      </p:sp>
      <p:sp>
        <p:nvSpPr>
          <p:cNvPr id="3" name="Текст 2"/>
          <p:cNvSpPr>
            <a:spLocks noGrp="1"/>
          </p:cNvSpPr>
          <p:nvPr>
            <p:ph type="body" sz="quarter" idx="13"/>
          </p:nvPr>
        </p:nvSpPr>
        <p:spPr>
          <a:xfrm>
            <a:off x="341713" y="1329429"/>
            <a:ext cx="8477250" cy="261627"/>
          </a:xfrm>
        </p:spPr>
        <p:txBody>
          <a:bodyPr/>
          <a:lstStyle/>
          <a:p>
            <a:pPr algn="ctr"/>
            <a:r>
              <a:rPr lang="en-US" dirty="0"/>
              <a:t>Ministry/agency is responsible for the decision-making in following areas:</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14</a:t>
            </a:fld>
            <a:endParaRPr lang="en-US"/>
          </a:p>
        </p:txBody>
      </p:sp>
      <p:pic>
        <p:nvPicPr>
          <p:cNvPr id="7" name="Рисунок 6"/>
          <p:cNvPicPr>
            <a:picLocks noChangeAspect="1"/>
          </p:cNvPicPr>
          <p:nvPr/>
        </p:nvPicPr>
        <p:blipFill>
          <a:blip r:embed="rId3"/>
          <a:stretch>
            <a:fillRect/>
          </a:stretch>
        </p:blipFill>
        <p:spPr>
          <a:xfrm>
            <a:off x="6384314" y="6209441"/>
            <a:ext cx="2371725" cy="5715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xmlns="" val="192288019"/>
              </p:ext>
            </p:extLst>
          </p:nvPr>
        </p:nvGraphicFramePr>
        <p:xfrm>
          <a:off x="341711" y="1627635"/>
          <a:ext cx="8564546" cy="4600877"/>
        </p:xfrm>
        <a:graphic>
          <a:graphicData uri="http://schemas.openxmlformats.org/drawingml/2006/table">
            <a:tbl>
              <a:tblPr/>
              <a:tblGrid>
                <a:gridCol w="862536">
                  <a:extLst>
                    <a:ext uri="{9D8B030D-6E8A-4147-A177-3AD203B41FA5}">
                      <a16:colId xmlns="" xmlns:a16="http://schemas.microsoft.com/office/drawing/2014/main" val="20000"/>
                    </a:ext>
                  </a:extLst>
                </a:gridCol>
                <a:gridCol w="1094758">
                  <a:extLst>
                    <a:ext uri="{9D8B030D-6E8A-4147-A177-3AD203B41FA5}">
                      <a16:colId xmlns="" xmlns:a16="http://schemas.microsoft.com/office/drawing/2014/main" val="20001"/>
                    </a:ext>
                  </a:extLst>
                </a:gridCol>
                <a:gridCol w="774071">
                  <a:extLst>
                    <a:ext uri="{9D8B030D-6E8A-4147-A177-3AD203B41FA5}">
                      <a16:colId xmlns="" xmlns:a16="http://schemas.microsoft.com/office/drawing/2014/main" val="20002"/>
                    </a:ext>
                  </a:extLst>
                </a:gridCol>
                <a:gridCol w="1006293">
                  <a:extLst>
                    <a:ext uri="{9D8B030D-6E8A-4147-A177-3AD203B41FA5}">
                      <a16:colId xmlns="" xmlns:a16="http://schemas.microsoft.com/office/drawing/2014/main" val="20003"/>
                    </a:ext>
                  </a:extLst>
                </a:gridCol>
                <a:gridCol w="787894">
                  <a:extLst>
                    <a:ext uri="{9D8B030D-6E8A-4147-A177-3AD203B41FA5}">
                      <a16:colId xmlns="" xmlns:a16="http://schemas.microsoft.com/office/drawing/2014/main" val="20004"/>
                    </a:ext>
                  </a:extLst>
                </a:gridCol>
                <a:gridCol w="895711">
                  <a:extLst>
                    <a:ext uri="{9D8B030D-6E8A-4147-A177-3AD203B41FA5}">
                      <a16:colId xmlns="" xmlns:a16="http://schemas.microsoft.com/office/drawing/2014/main" val="20005"/>
                    </a:ext>
                  </a:extLst>
                </a:gridCol>
                <a:gridCol w="1116875">
                  <a:extLst>
                    <a:ext uri="{9D8B030D-6E8A-4147-A177-3AD203B41FA5}">
                      <a16:colId xmlns="" xmlns:a16="http://schemas.microsoft.com/office/drawing/2014/main" val="20006"/>
                    </a:ext>
                  </a:extLst>
                </a:gridCol>
                <a:gridCol w="821068">
                  <a:extLst>
                    <a:ext uri="{9D8B030D-6E8A-4147-A177-3AD203B41FA5}">
                      <a16:colId xmlns="" xmlns:a16="http://schemas.microsoft.com/office/drawing/2014/main" val="20007"/>
                    </a:ext>
                  </a:extLst>
                </a:gridCol>
                <a:gridCol w="1205340">
                  <a:extLst>
                    <a:ext uri="{9D8B030D-6E8A-4147-A177-3AD203B41FA5}">
                      <a16:colId xmlns="" xmlns:a16="http://schemas.microsoft.com/office/drawing/2014/main" val="20008"/>
                    </a:ext>
                  </a:extLst>
                </a:gridCol>
              </a:tblGrid>
              <a:tr h="748201">
                <a:tc>
                  <a:txBody>
                    <a:bodyPr/>
                    <a:lstStyle/>
                    <a:p>
                      <a:pPr algn="ctr" fontAlgn="ctr"/>
                      <a:endParaRPr lang="it-IT"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en-US" sz="1100" b="1" i="0" u="none" strike="noStrike" dirty="0">
                          <a:solidFill>
                            <a:srgbClr val="000000"/>
                          </a:solidFill>
                          <a:effectLst/>
                          <a:latin typeface="Times New Roman" panose="02020603050405020304" pitchFamily="18" charset="0"/>
                        </a:rPr>
                        <a:t>Review and analyzing of public investment project proposals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Times New Roman" panose="02020603050405020304" pitchFamily="18" charset="0"/>
                        </a:rPr>
                        <a:t>Assessment of possible fiscal risks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Times New Roman" panose="02020603050405020304" pitchFamily="18" charset="0"/>
                        </a:rPr>
                        <a:t>Assessment of the potential contribution of investments </a:t>
                      </a:r>
                      <a:r>
                        <a:rPr lang="en-US" sz="1100" b="1" i="0" u="none" strike="noStrike" dirty="0" smtClean="0">
                          <a:solidFill>
                            <a:srgbClr val="000000"/>
                          </a:solidFill>
                          <a:effectLst/>
                          <a:latin typeface="Times New Roman" panose="02020603050405020304" pitchFamily="18" charset="0"/>
                        </a:rPr>
                        <a:t>to</a:t>
                      </a:r>
                      <a:r>
                        <a:rPr lang="en-US" sz="1100" b="1" i="0" u="none" strike="noStrike" baseline="0" dirty="0" smtClean="0">
                          <a:solidFill>
                            <a:srgbClr val="000000"/>
                          </a:solidFill>
                          <a:effectLst/>
                          <a:latin typeface="Times New Roman" panose="02020603050405020304" pitchFamily="18" charset="0"/>
                        </a:rPr>
                        <a:t> development</a:t>
                      </a:r>
                      <a:r>
                        <a:rPr lang="ru-RU" sz="1100" b="1" i="0" u="none" strike="noStrike" dirty="0" smtClean="0">
                          <a:solidFill>
                            <a:srgbClr val="000000"/>
                          </a:solidFill>
                          <a:effectLst/>
                          <a:latin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Times New Roman" panose="02020603050405020304" pitchFamily="18" charset="0"/>
                        </a:rPr>
                        <a:t>Selection of projects for financing</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Times New Roman" panose="02020603050405020304" pitchFamily="18" charset="0"/>
                        </a:rPr>
                        <a:t>Regular monitoring of project implementation</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Times New Roman" panose="02020603050405020304" pitchFamily="18" charset="0"/>
                        </a:rPr>
                        <a:t>Regular monitoring of public investment project implementation</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it-IT" sz="1100" b="1" i="0" u="none" strike="noStrike">
                          <a:solidFill>
                            <a:srgbClr val="000000"/>
                          </a:solidFill>
                          <a:effectLst/>
                          <a:latin typeface="Times New Roman" panose="02020603050405020304" pitchFamily="18" charset="0"/>
                        </a:rPr>
                        <a:t>Evaluation of completed projects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Times New Roman" panose="02020603050405020304" pitchFamily="18" charset="0"/>
                        </a:rPr>
                        <a:t>Maintaining a unified data about all public investment projects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655640">
                <a:tc>
                  <a:txBody>
                    <a:bodyPr/>
                    <a:lstStyle/>
                    <a:p>
                      <a:pPr algn="l" fontAlgn="ctr"/>
                      <a:r>
                        <a:rPr lang="it-IT" sz="1100" b="1" i="0" u="none" strike="noStrike">
                          <a:solidFill>
                            <a:srgbClr val="FFFFFF"/>
                          </a:solidFill>
                          <a:effectLst/>
                          <a:latin typeface="Calibri" panose="020F0502020204030204" pitchFamily="34" charset="0"/>
                        </a:rPr>
                        <a:t>Ministry of Finance</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it-IT" sz="1100" b="0" i="0" u="none" strike="noStrike" dirty="0">
                          <a:solidFill>
                            <a:srgbClr val="000000"/>
                          </a:solidFill>
                          <a:effectLst/>
                          <a:latin typeface="Times New Roman" panose="02020603050405020304" pitchFamily="18" charset="0"/>
                        </a:rPr>
                        <a:t>BIH, GEO, KOSOVO,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GEO, KOSOVO,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GEO, KAZ, KOSOVO, MDA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BIH, KAZ,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KAZ,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GEO, KOSOVO</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93658">
                <a:tc>
                  <a:txBody>
                    <a:bodyPr/>
                    <a:lstStyle/>
                    <a:p>
                      <a:pPr algn="l" fontAlgn="ctr"/>
                      <a:r>
                        <a:rPr lang="en-US" sz="1100" b="1" i="0" u="none" strike="noStrike">
                          <a:solidFill>
                            <a:srgbClr val="FFFFFF"/>
                          </a:solidFill>
                          <a:effectLst/>
                          <a:latin typeface="Calibri" panose="020F0502020204030204" pitchFamily="34" charset="0"/>
                        </a:rPr>
                        <a:t>Ministry of Economy (or Planning)</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it-IT" sz="1100" b="0" i="0" u="none" strike="noStrike">
                          <a:solidFill>
                            <a:srgbClr val="000000"/>
                          </a:solidFill>
                          <a:effectLst/>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BLR, KAZ, RUS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01921">
                <a:tc>
                  <a:txBody>
                    <a:bodyPr/>
                    <a:lstStyle/>
                    <a:p>
                      <a:pPr algn="l" fontAlgn="ctr"/>
                      <a:r>
                        <a:rPr lang="en-US" sz="1100" b="1" i="0" u="none" strike="noStrike">
                          <a:solidFill>
                            <a:srgbClr val="FFFFFF"/>
                          </a:solidFill>
                          <a:effectLst/>
                          <a:latin typeface="Calibri" panose="020F0502020204030204" pitchFamily="34" charset="0"/>
                        </a:rPr>
                        <a:t>Ministry/State Agency of Regional Development</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55640">
                <a:tc>
                  <a:txBody>
                    <a:bodyPr/>
                    <a:lstStyle/>
                    <a:p>
                      <a:pPr algn="l" fontAlgn="ctr"/>
                      <a:r>
                        <a:rPr lang="it-IT" sz="1100" b="1" i="0" u="none" strike="noStrike">
                          <a:solidFill>
                            <a:srgbClr val="FFFFFF"/>
                          </a:solidFill>
                          <a:effectLst/>
                          <a:latin typeface="Calibri" panose="020F0502020204030204" pitchFamily="34" charset="0"/>
                        </a:rPr>
                        <a:t>Line ministries</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it-IT" sz="1100" b="0" i="0" u="none" strike="noStrike" dirty="0">
                          <a:solidFill>
                            <a:srgbClr val="000000"/>
                          </a:solidFill>
                          <a:effectLst/>
                          <a:latin typeface="Times New Roman" panose="02020603050405020304" pitchFamily="18" charset="0"/>
                        </a:rPr>
                        <a:t>ARM</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MCD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GEO, KAZ, MCD,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GEO,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GEO, MCD, MDA</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ARM, GEO, KOSOVO, MCD,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55640">
                <a:tc>
                  <a:txBody>
                    <a:bodyPr/>
                    <a:lstStyle/>
                    <a:p>
                      <a:pPr algn="l" fontAlgn="ctr"/>
                      <a:r>
                        <a:rPr lang="en-US" sz="1100" b="1" i="0" u="none" strike="noStrike">
                          <a:solidFill>
                            <a:srgbClr val="FFFFFF"/>
                          </a:solidFill>
                          <a:effectLst/>
                          <a:latin typeface="Calibri" panose="020F0502020204030204" pitchFamily="34" charset="0"/>
                        </a:rPr>
                        <a:t>Accounting Chamber (State Audit Institution)</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KAZ</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93658">
                <a:tc>
                  <a:txBody>
                    <a:bodyPr/>
                    <a:lstStyle/>
                    <a:p>
                      <a:pPr algn="l" fontAlgn="ctr"/>
                      <a:r>
                        <a:rPr lang="it-IT" sz="1100" b="1" i="0" u="none" strike="noStrike" dirty="0">
                          <a:solidFill>
                            <a:srgbClr val="FFFFFF"/>
                          </a:solidFill>
                          <a:effectLst/>
                          <a:latin typeface="Calibri" panose="020F0502020204030204" pitchFamily="34" charset="0"/>
                        </a:rPr>
                        <a:t>Other</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it-IT" sz="1100" b="0" i="0" u="none" strike="noStrike">
                          <a:solidFill>
                            <a:srgbClr val="000000"/>
                          </a:solidFill>
                          <a:effectLst/>
                          <a:latin typeface="Times New Roman" panose="02020603050405020304" pitchFamily="18" charset="0"/>
                        </a:rPr>
                        <a:t>HRV, MCD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HRV, GEO, MCD,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HRV, MCD</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HRV,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Times New Roman" panose="02020603050405020304" pitchFamily="18" charset="0"/>
                        </a:rPr>
                        <a:t>BIH, HRV</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Times New Roman" panose="02020603050405020304" pitchFamily="18" charset="0"/>
                        </a:rPr>
                        <a:t>HRV, MDA, MNE, SRB</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372544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338" y="301626"/>
            <a:ext cx="8709432" cy="756707"/>
          </a:xfrm>
        </p:spPr>
        <p:txBody>
          <a:bodyPr>
            <a:noAutofit/>
          </a:bodyPr>
          <a:lstStyle/>
          <a:p>
            <a:r>
              <a:rPr lang="en-US" b="1" dirty="0"/>
              <a:t>In general, investment changed insignificantly over 2012-2016, while other expenses increased</a:t>
            </a:r>
            <a:r>
              <a:rPr lang="ru-RU" b="1" dirty="0"/>
              <a:t> </a:t>
            </a:r>
            <a:r>
              <a:rPr lang="en-US" b="1" dirty="0"/>
              <a:t>more.</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15</a:t>
            </a:fld>
            <a:endParaRPr lang="en-US"/>
          </a:p>
        </p:txBody>
      </p:sp>
      <p:pic>
        <p:nvPicPr>
          <p:cNvPr id="6" name="Рисунок 5"/>
          <p:cNvPicPr>
            <a:picLocks noChangeAspect="1"/>
          </p:cNvPicPr>
          <p:nvPr/>
        </p:nvPicPr>
        <p:blipFill>
          <a:blip r:embed="rId2"/>
          <a:stretch>
            <a:fillRect/>
          </a:stretch>
        </p:blipFill>
        <p:spPr>
          <a:xfrm>
            <a:off x="6446838" y="6249865"/>
            <a:ext cx="2371725" cy="571500"/>
          </a:xfrm>
          <a:prstGeom prst="rect">
            <a:avLst/>
          </a:prstGeom>
        </p:spPr>
      </p:pic>
      <p:sp>
        <p:nvSpPr>
          <p:cNvPr id="7" name="TextBox 6"/>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a:t>
            </a:r>
            <a:r>
              <a:rPr lang="it-IT" sz="1100" b="0" dirty="0" smtClean="0">
                <a:solidFill>
                  <a:schemeClr val="tx2"/>
                </a:solidFill>
              </a:rPr>
              <a:t>WB </a:t>
            </a:r>
            <a:r>
              <a:rPr lang="en-US" sz="1100" b="0" dirty="0" smtClean="0">
                <a:solidFill>
                  <a:schemeClr val="tx2"/>
                </a:solidFill>
              </a:rPr>
              <a:t>World Development Indicators</a:t>
            </a:r>
            <a:endParaRPr lang="it-IT" sz="1100" b="0" dirty="0">
              <a:solidFill>
                <a:schemeClr val="tx2"/>
              </a:solidFill>
            </a:endParaRPr>
          </a:p>
        </p:txBody>
      </p:sp>
      <p:sp>
        <p:nvSpPr>
          <p:cNvPr id="8" name="TextBox 7"/>
          <p:cNvSpPr txBox="1"/>
          <p:nvPr/>
        </p:nvSpPr>
        <p:spPr>
          <a:xfrm>
            <a:off x="769544" y="1330859"/>
            <a:ext cx="7342361" cy="584775"/>
          </a:xfrm>
          <a:prstGeom prst="rect">
            <a:avLst/>
          </a:prstGeom>
          <a:noFill/>
        </p:spPr>
        <p:txBody>
          <a:bodyPr wrap="square" rtlCol="0">
            <a:spAutoFit/>
          </a:bodyPr>
          <a:lstStyle/>
          <a:p>
            <a:pPr algn="ctr"/>
            <a:r>
              <a:rPr lang="en-US" dirty="0"/>
              <a:t>The deviation of average net investment in nonfinancial assets</a:t>
            </a:r>
            <a:r>
              <a:rPr lang="ru-RU" dirty="0"/>
              <a:t> </a:t>
            </a:r>
            <a:r>
              <a:rPr lang="en-US" dirty="0"/>
              <a:t>and other expenses for 2013-2016 compared to 2012 (%)</a:t>
            </a:r>
            <a:endParaRPr lang="ru-RU" dirty="0"/>
          </a:p>
        </p:txBody>
      </p:sp>
      <p:pic>
        <p:nvPicPr>
          <p:cNvPr id="11" name="Рисунок 10"/>
          <p:cNvPicPr>
            <a:picLocks noChangeAspect="1"/>
          </p:cNvPicPr>
          <p:nvPr/>
        </p:nvPicPr>
        <p:blipFill>
          <a:blip r:embed="rId3"/>
          <a:stretch>
            <a:fillRect/>
          </a:stretch>
        </p:blipFill>
        <p:spPr>
          <a:xfrm>
            <a:off x="1231037" y="1915634"/>
            <a:ext cx="6713822" cy="4390989"/>
          </a:xfrm>
          <a:prstGeom prst="rect">
            <a:avLst/>
          </a:prstGeom>
        </p:spPr>
      </p:pic>
    </p:spTree>
    <p:extLst>
      <p:ext uri="{BB962C8B-B14F-4D97-AF65-F5344CB8AC3E}">
        <p14:creationId xmlns:p14="http://schemas.microsoft.com/office/powerpoint/2010/main" xmlns="" val="91537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5" y="-3234"/>
            <a:ext cx="8462029" cy="1405536"/>
          </a:xfrm>
        </p:spPr>
        <p:txBody>
          <a:bodyPr>
            <a:normAutofit/>
          </a:bodyPr>
          <a:lstStyle/>
          <a:p>
            <a:r>
              <a:rPr lang="en-US" b="1" dirty="0"/>
              <a:t>The average structure of Central budget capital expenditures in the consolidated general government budget (%) in 2015 – 2017</a:t>
            </a:r>
            <a:r>
              <a:rPr lang="ru-RU" b="1" dirty="0"/>
              <a:t/>
            </a:r>
            <a:br>
              <a:rPr lang="ru-RU" b="1" dirty="0"/>
            </a:b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16</a:t>
            </a:fld>
            <a:endParaRPr lang="en-US"/>
          </a:p>
        </p:txBody>
      </p:sp>
      <p:pic>
        <p:nvPicPr>
          <p:cNvPr id="6" name="Рисунок 5"/>
          <p:cNvPicPr>
            <a:picLocks noChangeAspect="1"/>
          </p:cNvPicPr>
          <p:nvPr/>
        </p:nvPicPr>
        <p:blipFill>
          <a:blip r:embed="rId3"/>
          <a:stretch>
            <a:fillRect/>
          </a:stretch>
        </p:blipFill>
        <p:spPr>
          <a:xfrm>
            <a:off x="6384314" y="6209441"/>
            <a:ext cx="2371725" cy="571500"/>
          </a:xfrm>
          <a:prstGeom prst="rect">
            <a:avLst/>
          </a:prstGeom>
        </p:spPr>
      </p:pic>
      <p:pic>
        <p:nvPicPr>
          <p:cNvPr id="7" name="Рисунок 6"/>
          <p:cNvPicPr>
            <a:picLocks noChangeAspect="1"/>
          </p:cNvPicPr>
          <p:nvPr/>
        </p:nvPicPr>
        <p:blipFill>
          <a:blip r:embed="rId4"/>
          <a:stretch>
            <a:fillRect/>
          </a:stretch>
        </p:blipFill>
        <p:spPr>
          <a:xfrm>
            <a:off x="387962" y="1551482"/>
            <a:ext cx="8431002" cy="5080279"/>
          </a:xfrm>
          <a:prstGeom prst="rect">
            <a:avLst/>
          </a:prstGeom>
        </p:spPr>
      </p:pic>
    </p:spTree>
    <p:extLst>
      <p:ext uri="{BB962C8B-B14F-4D97-AF65-F5344CB8AC3E}">
        <p14:creationId xmlns:p14="http://schemas.microsoft.com/office/powerpoint/2010/main" xmlns="" val="347267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130300" y="1794604"/>
            <a:ext cx="7227487" cy="4725482"/>
          </a:xfrm>
          <a:prstGeom prst="rect">
            <a:avLst/>
          </a:prstGeom>
        </p:spPr>
      </p:pic>
      <p:sp>
        <p:nvSpPr>
          <p:cNvPr id="2" name="Заголовок 1"/>
          <p:cNvSpPr>
            <a:spLocks noGrp="1"/>
          </p:cNvSpPr>
          <p:nvPr>
            <p:ph type="title"/>
          </p:nvPr>
        </p:nvSpPr>
        <p:spPr>
          <a:xfrm>
            <a:off x="341713" y="181884"/>
            <a:ext cx="8284146" cy="756707"/>
          </a:xfrm>
        </p:spPr>
        <p:txBody>
          <a:bodyPr>
            <a:normAutofit/>
          </a:bodyPr>
          <a:lstStyle/>
          <a:p>
            <a:pPr algn="ctr"/>
            <a:r>
              <a:rPr lang="en-US" b="1" dirty="0"/>
              <a:t>approaches to divide capital expenditures between budget levels are different.</a:t>
            </a:r>
            <a:endParaRPr lang="ru-RU" b="1" i="1" cap="none"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17</a:t>
            </a:fld>
            <a:endParaRPr lang="en-US"/>
          </a:p>
        </p:txBody>
      </p:sp>
      <p:pic>
        <p:nvPicPr>
          <p:cNvPr id="6" name="Рисунок 5"/>
          <p:cNvPicPr>
            <a:picLocks noChangeAspect="1"/>
          </p:cNvPicPr>
          <p:nvPr/>
        </p:nvPicPr>
        <p:blipFill>
          <a:blip r:embed="rId3"/>
          <a:stretch>
            <a:fillRect/>
          </a:stretch>
        </p:blipFill>
        <p:spPr>
          <a:xfrm>
            <a:off x="6384314" y="6209441"/>
            <a:ext cx="2371725" cy="571500"/>
          </a:xfrm>
          <a:prstGeom prst="rect">
            <a:avLst/>
          </a:prstGeom>
        </p:spPr>
      </p:pic>
      <p:sp>
        <p:nvSpPr>
          <p:cNvPr id="8" name="Текст 2"/>
          <p:cNvSpPr txBox="1">
            <a:spLocks/>
          </p:cNvSpPr>
          <p:nvPr/>
        </p:nvSpPr>
        <p:spPr bwMode="auto">
          <a:xfrm>
            <a:off x="341713" y="1308100"/>
            <a:ext cx="8477250" cy="613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lgn="ctr"/>
            <a:r>
              <a:rPr lang="en-US" b="1" kern="0" dirty="0"/>
              <a:t>The average structure </a:t>
            </a:r>
            <a:r>
              <a:rPr lang="en-US" kern="0" dirty="0"/>
              <a:t>of subnational budgets </a:t>
            </a:r>
            <a:r>
              <a:rPr lang="en-US" b="1" kern="0" dirty="0"/>
              <a:t>capital expenditures in the consolidated general government budget (%) in 2015 – 2017</a:t>
            </a:r>
          </a:p>
        </p:txBody>
      </p:sp>
    </p:spTree>
    <p:extLst>
      <p:ext uri="{BB962C8B-B14F-4D97-AF65-F5344CB8AC3E}">
        <p14:creationId xmlns:p14="http://schemas.microsoft.com/office/powerpoint/2010/main" xmlns="" val="194366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250781"/>
            <a:ext cx="8851392" cy="756707"/>
          </a:xfrm>
        </p:spPr>
        <p:txBody>
          <a:bodyPr>
            <a:normAutofit/>
          </a:bodyPr>
          <a:lstStyle/>
          <a:p>
            <a:r>
              <a:rPr lang="en-US" b="1" dirty="0"/>
              <a:t>The Sustainable Investment Strategy is key to the effective public investments within limited Funds.</a:t>
            </a:r>
            <a:endParaRPr lang="ru-RU" b="1" dirty="0"/>
          </a:p>
        </p:txBody>
      </p:sp>
      <p:sp>
        <p:nvSpPr>
          <p:cNvPr id="3" name="Текст 2"/>
          <p:cNvSpPr>
            <a:spLocks noGrp="1"/>
          </p:cNvSpPr>
          <p:nvPr>
            <p:ph type="body" sz="quarter" idx="13"/>
          </p:nvPr>
        </p:nvSpPr>
        <p:spPr>
          <a:xfrm>
            <a:off x="173736" y="1280161"/>
            <a:ext cx="8652764" cy="336488"/>
          </a:xfrm>
        </p:spPr>
        <p:txBody>
          <a:bodyPr>
            <a:normAutofit/>
          </a:bodyPr>
          <a:lstStyle/>
          <a:p>
            <a:pPr marL="0" indent="0" algn="ctr"/>
            <a:endParaRPr lang="ru-RU" dirty="0">
              <a:solidFill>
                <a:schemeClr val="bg1"/>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18</a:t>
            </a:fld>
            <a:endParaRPr lang="en-US"/>
          </a:p>
        </p:txBody>
      </p:sp>
      <p:graphicFrame>
        <p:nvGraphicFramePr>
          <p:cNvPr id="7" name="Таблица 6"/>
          <p:cNvGraphicFramePr>
            <a:graphicFrameLocks noGrp="1"/>
          </p:cNvGraphicFramePr>
          <p:nvPr>
            <p:extLst>
              <p:ext uri="{D42A27DB-BD31-4B8C-83A1-F6EECF244321}">
                <p14:modId xmlns:p14="http://schemas.microsoft.com/office/powerpoint/2010/main" xmlns="" val="3499785310"/>
              </p:ext>
            </p:extLst>
          </p:nvPr>
        </p:nvGraphicFramePr>
        <p:xfrm>
          <a:off x="292608" y="1399377"/>
          <a:ext cx="8544203" cy="4927665"/>
        </p:xfrm>
        <a:graphic>
          <a:graphicData uri="http://schemas.openxmlformats.org/drawingml/2006/table">
            <a:tbl>
              <a:tblPr/>
              <a:tblGrid>
                <a:gridCol w="828903">
                  <a:extLst>
                    <a:ext uri="{9D8B030D-6E8A-4147-A177-3AD203B41FA5}">
                      <a16:colId xmlns="" xmlns:a16="http://schemas.microsoft.com/office/drawing/2014/main" val="3662939772"/>
                    </a:ext>
                  </a:extLst>
                </a:gridCol>
                <a:gridCol w="592811">
                  <a:extLst>
                    <a:ext uri="{9D8B030D-6E8A-4147-A177-3AD203B41FA5}">
                      <a16:colId xmlns="" xmlns:a16="http://schemas.microsoft.com/office/drawing/2014/main" val="893492700"/>
                    </a:ext>
                  </a:extLst>
                </a:gridCol>
                <a:gridCol w="2795477">
                  <a:extLst>
                    <a:ext uri="{9D8B030D-6E8A-4147-A177-3AD203B41FA5}">
                      <a16:colId xmlns="" xmlns:a16="http://schemas.microsoft.com/office/drawing/2014/main" val="4137420909"/>
                    </a:ext>
                  </a:extLst>
                </a:gridCol>
                <a:gridCol w="493431">
                  <a:extLst>
                    <a:ext uri="{9D8B030D-6E8A-4147-A177-3AD203B41FA5}">
                      <a16:colId xmlns="" xmlns:a16="http://schemas.microsoft.com/office/drawing/2014/main" val="1099987648"/>
                    </a:ext>
                  </a:extLst>
                </a:gridCol>
                <a:gridCol w="3833581">
                  <a:extLst>
                    <a:ext uri="{9D8B030D-6E8A-4147-A177-3AD203B41FA5}">
                      <a16:colId xmlns="" xmlns:a16="http://schemas.microsoft.com/office/drawing/2014/main" val="2457298398"/>
                    </a:ext>
                  </a:extLst>
                </a:gridCol>
              </a:tblGrid>
              <a:tr h="321829">
                <a:tc rowSpan="2">
                  <a:txBody>
                    <a:bodyPr/>
                    <a:lstStyle/>
                    <a:p>
                      <a:pPr algn="ctr" fontAlgn="ctr"/>
                      <a:r>
                        <a:rPr lang="pl-PL" sz="1100" b="1" i="0" u="none" strike="noStrike" dirty="0">
                          <a:solidFill>
                            <a:srgbClr val="FFFFFF"/>
                          </a:solidFill>
                          <a:effectLst/>
                          <a:latin typeface="Calibri" panose="020F0502020204030204" pitchFamily="34" charset="0"/>
                        </a:rPr>
                        <a:t>Country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gridSpan="2">
                  <a:txBody>
                    <a:bodyPr/>
                    <a:lstStyle/>
                    <a:p>
                      <a:pPr algn="ctr" fontAlgn="ctr"/>
                      <a:r>
                        <a:rPr lang="en-US" sz="1100" b="1" i="0" u="none" strike="noStrike">
                          <a:solidFill>
                            <a:srgbClr val="FFFFFF"/>
                          </a:solidFill>
                          <a:effectLst/>
                          <a:latin typeface="Calibri" panose="020F0502020204030204" pitchFamily="34" charset="0"/>
                        </a:rPr>
                        <a:t>A clear and authoritative statement of public investment priorities at national and regional levels?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tc gridSpan="2">
                  <a:txBody>
                    <a:bodyPr/>
                    <a:lstStyle/>
                    <a:p>
                      <a:pPr algn="ctr" fontAlgn="ctr"/>
                      <a:r>
                        <a:rPr lang="en-US" sz="1100" b="1" i="0" u="none" strike="noStrike" dirty="0">
                          <a:solidFill>
                            <a:srgbClr val="FFFFFF"/>
                          </a:solidFill>
                          <a:effectLst/>
                          <a:latin typeface="Calibri" panose="020F0502020204030204" pitchFamily="34" charset="0"/>
                        </a:rPr>
                        <a:t>A clear mandatory request to reflect the national development goals in </a:t>
                      </a:r>
                      <a:r>
                        <a:rPr lang="en-US" sz="1100" b="1" i="0" u="none" strike="noStrike" dirty="0" err="1">
                          <a:solidFill>
                            <a:srgbClr val="FFFFFF"/>
                          </a:solidFill>
                          <a:effectLst/>
                          <a:latin typeface="Calibri" panose="020F0502020204030204" pitchFamily="34" charset="0"/>
                        </a:rPr>
                        <a:t>subnational</a:t>
                      </a:r>
                      <a:r>
                        <a:rPr lang="en-US" sz="1100" b="1" i="0" u="none" strike="noStrike" dirty="0">
                          <a:solidFill>
                            <a:srgbClr val="FFFFFF"/>
                          </a:solidFill>
                          <a:effectLst/>
                          <a:latin typeface="Calibri" panose="020F0502020204030204" pitchFamily="34" charset="0"/>
                        </a:rPr>
                        <a:t> (regional) investment plans?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extLst>
                  <a:ext uri="{0D108BD9-81ED-4DB2-BD59-A6C34878D82A}">
                    <a16:rowId xmlns="" xmlns:a16="http://schemas.microsoft.com/office/drawing/2014/main" val="1302500489"/>
                  </a:ext>
                </a:extLst>
              </a:tr>
              <a:tr h="163002">
                <a:tc vMerge="1">
                  <a:txBody>
                    <a:bodyPr/>
                    <a:lstStyle/>
                    <a:p>
                      <a:endParaRPr lang="ru-RU"/>
                    </a:p>
                  </a:txBody>
                  <a:tcPr/>
                </a:tc>
                <a:tc>
                  <a:txBody>
                    <a:bodyPr/>
                    <a:lstStyle/>
                    <a:p>
                      <a:pPr algn="ctr" fontAlgn="ctr"/>
                      <a:r>
                        <a:rPr lang="pl-PL" sz="1100" b="1" i="0" u="none" strike="noStrike">
                          <a:solidFill>
                            <a:srgbClr val="FFFFFF"/>
                          </a:solidFill>
                          <a:effectLst/>
                          <a:latin typeface="Calibri" panose="020F0502020204030204" pitchFamily="34" charset="0"/>
                        </a:rPr>
                        <a:t>Yes/No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100" b="1" i="0" u="none" strike="noStrike">
                          <a:solidFill>
                            <a:srgbClr val="FFFFFF"/>
                          </a:solidFill>
                          <a:effectLst/>
                          <a:latin typeface="Calibri" panose="020F0502020204030204" pitchFamily="34" charset="0"/>
                        </a:rPr>
                        <a:t>Yes. Please explain: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100" b="1" i="0" u="none" strike="noStrike">
                          <a:solidFill>
                            <a:srgbClr val="FFFFFF"/>
                          </a:solidFill>
                          <a:effectLst/>
                          <a:latin typeface="Calibri" panose="020F0502020204030204" pitchFamily="34" charset="0"/>
                        </a:rPr>
                        <a:t>Yes/No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100" b="1" i="0" u="none" strike="noStrike">
                          <a:solidFill>
                            <a:srgbClr val="FFFFFF"/>
                          </a:solidFill>
                          <a:effectLst/>
                          <a:latin typeface="Calibri" panose="020F0502020204030204" pitchFamily="34" charset="0"/>
                        </a:rPr>
                        <a:t>Yes. Please explain: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 xmlns:a16="http://schemas.microsoft.com/office/drawing/2014/main" val="3119588722"/>
                  </a:ext>
                </a:extLst>
              </a:tr>
              <a:tr h="163002">
                <a:tc>
                  <a:txBody>
                    <a:bodyPr/>
                    <a:lstStyle/>
                    <a:p>
                      <a:pPr algn="l" fontAlgn="ctr"/>
                      <a:r>
                        <a:rPr lang="pl-PL" sz="1100" b="1" i="0" u="none" strike="noStrike">
                          <a:solidFill>
                            <a:srgbClr val="FFFFFF"/>
                          </a:solidFill>
                          <a:effectLst/>
                          <a:latin typeface="Calibri" panose="020F0502020204030204" pitchFamily="34" charset="0"/>
                        </a:rPr>
                        <a:t>Armenia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2990066"/>
                  </a:ext>
                </a:extLst>
              </a:tr>
              <a:tr h="480656">
                <a:tc>
                  <a:txBody>
                    <a:bodyPr/>
                    <a:lstStyle/>
                    <a:p>
                      <a:pPr algn="l" fontAlgn="ctr"/>
                      <a:r>
                        <a:rPr lang="pl-PL" sz="1100" b="1" i="0" u="none" strike="noStrike">
                          <a:solidFill>
                            <a:srgbClr val="FFFFFF"/>
                          </a:solidFill>
                          <a:effectLst/>
                          <a:latin typeface="Calibri" panose="020F0502020204030204" pitchFamily="34" charset="0"/>
                        </a:rPr>
                        <a:t>Belarus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dirty="0">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Provision of quality and affordable housing in the course of implementing the Government Program “Housing Construction” for 2016-2020</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95745034"/>
                  </a:ext>
                </a:extLst>
              </a:tr>
              <a:tr h="163002">
                <a:tc>
                  <a:txBody>
                    <a:bodyPr/>
                    <a:lstStyle/>
                    <a:p>
                      <a:pPr algn="l" fontAlgn="ctr"/>
                      <a:r>
                        <a:rPr lang="pl-PL" sz="1100" b="1" i="0" u="none" strike="noStrike">
                          <a:solidFill>
                            <a:srgbClr val="FFFFFF"/>
                          </a:solidFill>
                          <a:effectLst/>
                          <a:latin typeface="Calibri" panose="020F0502020204030204" pitchFamily="34" charset="0"/>
                        </a:rPr>
                        <a:t>BiH</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62541724"/>
                  </a:ext>
                </a:extLst>
              </a:tr>
              <a:tr h="321829">
                <a:tc>
                  <a:txBody>
                    <a:bodyPr/>
                    <a:lstStyle/>
                    <a:p>
                      <a:pPr algn="l" fontAlgn="ctr"/>
                      <a:r>
                        <a:rPr lang="pl-PL" sz="1100" b="1" i="0" u="none" strike="noStrike">
                          <a:solidFill>
                            <a:srgbClr val="FFFFFF"/>
                          </a:solidFill>
                          <a:effectLst/>
                          <a:latin typeface="Calibri" panose="020F0502020204030204" pitchFamily="34" charset="0"/>
                        </a:rPr>
                        <a:t>Bulgaria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000000"/>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pl-PL" sz="1100" b="0" i="0" u="none" strike="noStrike">
                          <a:solidFill>
                            <a:srgbClr val="000000"/>
                          </a:solidFill>
                          <a:effectLst/>
                          <a:latin typeface="Times New Roman" panose="02020603050405020304" pitchFamily="18" charset="0"/>
                        </a:rPr>
                        <a:t>Medium-term budget forecast</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The regional development plans contain goals which are reflected in subnational investment plans.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6593002"/>
                  </a:ext>
                </a:extLst>
              </a:tr>
              <a:tr h="639482">
                <a:tc>
                  <a:txBody>
                    <a:bodyPr/>
                    <a:lstStyle/>
                    <a:p>
                      <a:pPr algn="l" fontAlgn="ctr"/>
                      <a:r>
                        <a:rPr lang="pl-PL" sz="1100" b="1" i="0" u="none" strike="noStrike" dirty="0">
                          <a:solidFill>
                            <a:srgbClr val="FFFFFF"/>
                          </a:solidFill>
                          <a:effectLst/>
                          <a:latin typeface="Calibri" panose="020F0502020204030204" pitchFamily="34" charset="0"/>
                        </a:rPr>
                        <a:t>Croatia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Times New Roman" panose="02020603050405020304" pitchFamily="18" charset="0"/>
                        </a:rPr>
                        <a:t>Plan </a:t>
                      </a:r>
                      <a:r>
                        <a:rPr lang="en-US" sz="1100" b="0" i="0" u="none" strike="noStrike" dirty="0">
                          <a:solidFill>
                            <a:srgbClr val="000000"/>
                          </a:solidFill>
                          <a:effectLst/>
                          <a:latin typeface="Times New Roman" panose="02020603050405020304" pitchFamily="18" charset="0"/>
                        </a:rPr>
                        <a:t>documents of the regional development policy include the Regional Development Strategy of the Republic of Croatia, the county development strategy, i.e. the development strategy of the City of Zagreb and the urban development strategy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3905682"/>
                  </a:ext>
                </a:extLst>
              </a:tr>
              <a:tr h="321829">
                <a:tc>
                  <a:txBody>
                    <a:bodyPr/>
                    <a:lstStyle/>
                    <a:p>
                      <a:pPr algn="l" fontAlgn="ctr"/>
                      <a:r>
                        <a:rPr lang="pl-PL" sz="1100" b="1" i="0" u="none" strike="noStrike">
                          <a:solidFill>
                            <a:srgbClr val="FFFFFF"/>
                          </a:solidFill>
                          <a:effectLst/>
                          <a:latin typeface="Calibri" panose="020F0502020204030204" pitchFamily="34" charset="0"/>
                        </a:rPr>
                        <a:t>Georgia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Government Strategy clearly defines Infrastructure as key priority for the Government</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Government Program Priorities are used as umbrella for any strategy and plan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05666135"/>
                  </a:ext>
                </a:extLst>
              </a:tr>
              <a:tr h="480656">
                <a:tc>
                  <a:txBody>
                    <a:bodyPr/>
                    <a:lstStyle/>
                    <a:p>
                      <a:pPr algn="l" fontAlgn="ctr"/>
                      <a:r>
                        <a:rPr lang="pl-PL" sz="1100" b="1" i="0" u="none" strike="noStrike">
                          <a:solidFill>
                            <a:srgbClr val="FFFFFF"/>
                          </a:solidFill>
                          <a:effectLst/>
                          <a:latin typeface="Calibri" panose="020F0502020204030204" pitchFamily="34" charset="0"/>
                        </a:rPr>
                        <a:t>Kazakhstan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Government programs, national-level sectoral programs. Subnational-level territorial development programs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Goals of the Kazakhstan Development Strategy are aligned with government programs objectives. The programs goals must be cascaded down</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23442215"/>
                  </a:ext>
                </a:extLst>
              </a:tr>
              <a:tr h="163002">
                <a:tc>
                  <a:txBody>
                    <a:bodyPr/>
                    <a:lstStyle/>
                    <a:p>
                      <a:pPr algn="l" fontAlgn="ctr"/>
                      <a:r>
                        <a:rPr lang="pl-PL" sz="1100" b="1" i="0" u="none" strike="noStrike">
                          <a:solidFill>
                            <a:srgbClr val="FFFFFF"/>
                          </a:solidFill>
                          <a:effectLst/>
                          <a:latin typeface="Calibri" panose="020F0502020204030204" pitchFamily="34" charset="0"/>
                        </a:rPr>
                        <a:t>Kosovo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Times New Roman" panose="02020603050405020304" pitchFamily="18" charset="0"/>
                        </a:rPr>
                        <a:t>Yes, government priority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l-PL" sz="1100" b="0" i="0" u="none" strike="noStrike">
                          <a:solidFill>
                            <a:srgbClr val="000000"/>
                          </a:solidFill>
                          <a:effectLst/>
                          <a:latin typeface="Times New Roman" panose="02020603050405020304" pitchFamily="18" charset="0"/>
                        </a:rPr>
                        <a:t>Yes, government priority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9254530"/>
                  </a:ext>
                </a:extLst>
              </a:tr>
              <a:tr h="163002">
                <a:tc>
                  <a:txBody>
                    <a:bodyPr/>
                    <a:lstStyle/>
                    <a:p>
                      <a:pPr algn="l" fontAlgn="ctr"/>
                      <a:r>
                        <a:rPr lang="pl-PL" sz="1100" b="1" i="0" u="none" strike="noStrike">
                          <a:solidFill>
                            <a:srgbClr val="FFFFFF"/>
                          </a:solidFill>
                          <a:effectLst/>
                          <a:latin typeface="Calibri" panose="020F0502020204030204" pitchFamily="34" charset="0"/>
                        </a:rPr>
                        <a:t>Macedonia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3741872"/>
                  </a:ext>
                </a:extLst>
              </a:tr>
              <a:tr h="163002">
                <a:tc>
                  <a:txBody>
                    <a:bodyPr/>
                    <a:lstStyle/>
                    <a:p>
                      <a:pPr algn="l" fontAlgn="ctr"/>
                      <a:r>
                        <a:rPr lang="pl-PL" sz="1100" b="1" i="0" u="none" strike="noStrike">
                          <a:solidFill>
                            <a:srgbClr val="FFFFFF"/>
                          </a:solidFill>
                          <a:effectLst/>
                          <a:latin typeface="Calibri" panose="020F0502020204030204" pitchFamily="34" charset="0"/>
                        </a:rPr>
                        <a:t>Moldova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6233621"/>
                  </a:ext>
                </a:extLst>
              </a:tr>
              <a:tr h="321829">
                <a:tc>
                  <a:txBody>
                    <a:bodyPr/>
                    <a:lstStyle/>
                    <a:p>
                      <a:pPr algn="l" fontAlgn="ctr"/>
                      <a:r>
                        <a:rPr lang="pl-PL" sz="1100" b="1" i="0" u="none" strike="noStrike" dirty="0">
                          <a:solidFill>
                            <a:srgbClr val="FFFFFF"/>
                          </a:solidFill>
                          <a:effectLst/>
                          <a:latin typeface="Calibri" panose="020F0502020204030204" pitchFamily="34" charset="0"/>
                        </a:rPr>
                        <a:t>Montenegro</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A Priority List of Projects has been defined.</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Projects are eligible to compete if they are in accordance with the Development Plan adopted by the Government and/or the Assembly</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1516857"/>
                  </a:ext>
                </a:extLst>
              </a:tr>
              <a:tr h="480656">
                <a:tc>
                  <a:txBody>
                    <a:bodyPr/>
                    <a:lstStyle/>
                    <a:p>
                      <a:pPr algn="l" fontAlgn="ctr"/>
                      <a:r>
                        <a:rPr lang="pl-PL" sz="1100" b="1" i="0" u="none" strike="noStrike">
                          <a:solidFill>
                            <a:srgbClr val="FFFFFF"/>
                          </a:solidFill>
                          <a:effectLst/>
                          <a:latin typeface="Calibri" panose="020F0502020204030204" pitchFamily="34" charset="0"/>
                        </a:rPr>
                        <a:t>Russia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Times New Roman" panose="02020603050405020304" pitchFamily="18" charset="0"/>
                        </a:rPr>
                        <a:t>Action Plan on accelerating the growth rate of investments in fixed assets and increasing their share in GDP to 25%</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87817798"/>
                  </a:ext>
                </a:extLst>
              </a:tr>
              <a:tr h="321829">
                <a:tc>
                  <a:txBody>
                    <a:bodyPr/>
                    <a:lstStyle/>
                    <a:p>
                      <a:pPr algn="l" fontAlgn="ctr"/>
                      <a:r>
                        <a:rPr lang="pl-PL" sz="1100" b="1" i="0" u="none" strike="noStrike">
                          <a:solidFill>
                            <a:srgbClr val="FFFFFF"/>
                          </a:solidFill>
                          <a:effectLst/>
                          <a:latin typeface="Calibri" panose="020F0502020204030204" pitchFamily="34" charset="0"/>
                        </a:rPr>
                        <a:t>Serbia</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dirty="0">
                          <a:solidFill>
                            <a:srgbClr val="222B35"/>
                          </a:solidFill>
                          <a:effectLst/>
                          <a:latin typeface="Calibri" panose="020F0502020204030204" pitchFamily="34" charset="0"/>
                        </a:rPr>
                        <a:t>Yes</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Times New Roman" panose="02020603050405020304" pitchFamily="18" charset="0"/>
                        </a:rPr>
                        <a:t>Strategic relevance is one of the basic criteria for selecting capital projects.</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69450631"/>
                  </a:ext>
                </a:extLst>
              </a:tr>
            </a:tbl>
          </a:graphicData>
        </a:graphic>
      </p:graphicFrame>
      <p:pic>
        <p:nvPicPr>
          <p:cNvPr id="6" name="Рисунок 5"/>
          <p:cNvPicPr>
            <a:picLocks noChangeAspect="1"/>
          </p:cNvPicPr>
          <p:nvPr/>
        </p:nvPicPr>
        <p:blipFill>
          <a:blip r:embed="rId3"/>
          <a:stretch>
            <a:fillRect/>
          </a:stretch>
        </p:blipFill>
        <p:spPr>
          <a:xfrm>
            <a:off x="6384314" y="6209441"/>
            <a:ext cx="2371725" cy="571500"/>
          </a:xfrm>
          <a:prstGeom prst="rect">
            <a:avLst/>
          </a:prstGeom>
        </p:spPr>
      </p:pic>
    </p:spTree>
    <p:extLst>
      <p:ext uri="{BB962C8B-B14F-4D97-AF65-F5344CB8AC3E}">
        <p14:creationId xmlns:p14="http://schemas.microsoft.com/office/powerpoint/2010/main" xmlns="" val="115678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b="1" dirty="0"/>
              <a:t>CONTEXT</a:t>
            </a:r>
          </a:p>
        </p:txBody>
      </p:sp>
      <p:sp>
        <p:nvSpPr>
          <p:cNvPr id="6" name="Text Placeholder 5"/>
          <p:cNvSpPr>
            <a:spLocks noGrp="1"/>
          </p:cNvSpPr>
          <p:nvPr>
            <p:ph type="body" sz="quarter" idx="13"/>
          </p:nvPr>
        </p:nvSpPr>
        <p:spPr>
          <a:xfrm>
            <a:off x="349250" y="1598613"/>
            <a:ext cx="8477250" cy="4998130"/>
          </a:xfrm>
        </p:spPr>
        <p:txBody>
          <a:bodyPr>
            <a:normAutofit/>
          </a:bodyPr>
          <a:lstStyle/>
          <a:p>
            <a:pPr>
              <a:buAutoNum type="arabicPeriod"/>
            </a:pPr>
            <a:r>
              <a:rPr lang="en-US" sz="2800" b="1" dirty="0"/>
              <a:t>Introduction:  </a:t>
            </a:r>
            <a:r>
              <a:rPr lang="en-US" sz="2800" b="1" dirty="0">
                <a:solidFill>
                  <a:srgbClr val="C00000"/>
                </a:solidFill>
              </a:rPr>
              <a:t>Why</a:t>
            </a:r>
            <a:r>
              <a:rPr lang="en-US" sz="2800" dirty="0"/>
              <a:t> effective PIM is needed?</a:t>
            </a:r>
          </a:p>
          <a:p>
            <a:pPr>
              <a:buAutoNum type="arabicPeriod"/>
            </a:pPr>
            <a:r>
              <a:rPr lang="en-US" sz="2800" b="1" dirty="0"/>
              <a:t>Investments in PEMPAL countries:</a:t>
            </a:r>
            <a:r>
              <a:rPr lang="en-US" sz="2800" dirty="0"/>
              <a:t> </a:t>
            </a:r>
            <a:r>
              <a:rPr lang="en-US" sz="2800" b="1" dirty="0">
                <a:solidFill>
                  <a:srgbClr val="C00000"/>
                </a:solidFill>
              </a:rPr>
              <a:t>What</a:t>
            </a:r>
            <a:r>
              <a:rPr lang="en-US" sz="2800" dirty="0">
                <a:solidFill>
                  <a:srgbClr val="C00000"/>
                </a:solidFill>
              </a:rPr>
              <a:t> </a:t>
            </a:r>
            <a:r>
              <a:rPr lang="en-US" sz="2800" dirty="0"/>
              <a:t>are the key trends and challenges? </a:t>
            </a:r>
          </a:p>
          <a:p>
            <a:pPr>
              <a:buAutoNum type="arabicPeriod"/>
            </a:pPr>
            <a:r>
              <a:rPr lang="en-US" sz="2800" b="1" dirty="0"/>
              <a:t>Effectiveness and efficiency of PIM: </a:t>
            </a:r>
            <a:r>
              <a:rPr lang="en-US" sz="2800" b="1" dirty="0">
                <a:solidFill>
                  <a:srgbClr val="C00000"/>
                </a:solidFill>
              </a:rPr>
              <a:t>How</a:t>
            </a:r>
            <a:r>
              <a:rPr lang="en-US" sz="2800" dirty="0"/>
              <a:t> can an efficient public investment system be achieved? </a:t>
            </a:r>
          </a:p>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a:t>
            </a:fld>
            <a:endParaRPr lang="en-US"/>
          </a:p>
        </p:txBody>
      </p:sp>
      <p:pic>
        <p:nvPicPr>
          <p:cNvPr id="8" name="Рисунок 7"/>
          <p:cNvPicPr>
            <a:picLocks noChangeAspect="1"/>
          </p:cNvPicPr>
          <p:nvPr/>
        </p:nvPicPr>
        <p:blipFill>
          <a:blip r:embed="rId3"/>
          <a:stretch>
            <a:fillRect/>
          </a:stretch>
        </p:blipFill>
        <p:spPr>
          <a:xfrm>
            <a:off x="6384314" y="6211766"/>
            <a:ext cx="2371725" cy="571500"/>
          </a:xfrm>
          <a:prstGeom prst="rect">
            <a:avLst/>
          </a:prstGeom>
        </p:spPr>
      </p:pic>
    </p:spTree>
    <p:extLst>
      <p:ext uri="{BB962C8B-B14F-4D97-AF65-F5344CB8AC3E}">
        <p14:creationId xmlns:p14="http://schemas.microsoft.com/office/powerpoint/2010/main" xmlns="" val="248578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6384314" y="6209441"/>
            <a:ext cx="2371725" cy="571500"/>
          </a:xfrm>
          <a:prstGeom prst="rect">
            <a:avLst/>
          </a:prstGeom>
        </p:spPr>
      </p:pic>
      <p:sp>
        <p:nvSpPr>
          <p:cNvPr id="2" name="Заголовок 1"/>
          <p:cNvSpPr>
            <a:spLocks noGrp="1"/>
          </p:cNvSpPr>
          <p:nvPr>
            <p:ph type="title"/>
          </p:nvPr>
        </p:nvSpPr>
        <p:spPr>
          <a:xfrm>
            <a:off x="340985" y="265858"/>
            <a:ext cx="8462029" cy="756707"/>
          </a:xfrm>
        </p:spPr>
        <p:txBody>
          <a:bodyPr/>
          <a:lstStyle/>
          <a:p>
            <a:r>
              <a:rPr lang="it-IT" b="1" dirty="0"/>
              <a:t>clear RULES are needed To regulate inter-budgetary capital </a:t>
            </a:r>
            <a:r>
              <a:rPr lang="it-IT" b="1" dirty="0" err="1"/>
              <a:t>transfers</a:t>
            </a:r>
            <a:r>
              <a:rPr lang="it-IT" b="1" dirty="0"/>
              <a:t>.</a:t>
            </a:r>
            <a:endParaRPr lang="ru-RU" b="1" dirty="0"/>
          </a:p>
        </p:txBody>
      </p:sp>
      <p:sp>
        <p:nvSpPr>
          <p:cNvPr id="3" name="Текст 2"/>
          <p:cNvSpPr>
            <a:spLocks noGrp="1"/>
          </p:cNvSpPr>
          <p:nvPr>
            <p:ph type="body" sz="quarter" idx="13"/>
          </p:nvPr>
        </p:nvSpPr>
        <p:spPr>
          <a:xfrm>
            <a:off x="2312749" y="1309161"/>
            <a:ext cx="6634042" cy="481540"/>
          </a:xfrm>
        </p:spPr>
        <p:txBody>
          <a:bodyPr>
            <a:normAutofit lnSpcReduction="10000"/>
          </a:bodyPr>
          <a:lstStyle/>
          <a:p>
            <a:pPr marL="0" indent="0" algn="ctr"/>
            <a:r>
              <a:rPr lang="en-US" b="1" dirty="0"/>
              <a:t>Share of inter-budgetary capital transfers in total capital expenditures of subnational budgets in 2015-2017</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19</a:t>
            </a:fld>
            <a:endParaRPr lang="en-US"/>
          </a:p>
        </p:txBody>
      </p:sp>
      <p:pic>
        <p:nvPicPr>
          <p:cNvPr id="5" name="Рисунок 4"/>
          <p:cNvPicPr>
            <a:picLocks noChangeAspect="1"/>
          </p:cNvPicPr>
          <p:nvPr/>
        </p:nvPicPr>
        <p:blipFill>
          <a:blip r:embed="rId3"/>
          <a:stretch>
            <a:fillRect/>
          </a:stretch>
        </p:blipFill>
        <p:spPr>
          <a:xfrm>
            <a:off x="2312750" y="1876313"/>
            <a:ext cx="6634041" cy="4337475"/>
          </a:xfrm>
          <a:prstGeom prst="rect">
            <a:avLst/>
          </a:prstGeom>
        </p:spPr>
      </p:pic>
      <p:sp>
        <p:nvSpPr>
          <p:cNvPr id="10" name="TextBox 9"/>
          <p:cNvSpPr txBox="1"/>
          <p:nvPr/>
        </p:nvSpPr>
        <p:spPr>
          <a:xfrm>
            <a:off x="138513" y="1334103"/>
            <a:ext cx="2094260" cy="1384995"/>
          </a:xfrm>
          <a:prstGeom prst="rect">
            <a:avLst/>
          </a:prstGeom>
          <a:solidFill>
            <a:schemeClr val="tx1">
              <a:lumMod val="50000"/>
              <a:lumOff val="50000"/>
            </a:schemeClr>
          </a:solidFill>
        </p:spPr>
        <p:txBody>
          <a:bodyPr wrap="square" rtlCol="0">
            <a:spAutoFit/>
          </a:bodyPr>
          <a:lstStyle/>
          <a:p>
            <a:r>
              <a:rPr lang="en-US" sz="1400" dirty="0">
                <a:solidFill>
                  <a:schemeClr val="bg1"/>
                </a:solidFill>
              </a:rPr>
              <a:t>Is there a formula-based approach or clearly and legally established criteria to calculate capital inter-budgetary transfers?</a:t>
            </a:r>
            <a:endParaRPr lang="ru-RU" sz="1400" dirty="0">
              <a:solidFill>
                <a:schemeClr val="bg1"/>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xmlns="" val="2878733266"/>
              </p:ext>
            </p:extLst>
          </p:nvPr>
        </p:nvGraphicFramePr>
        <p:xfrm>
          <a:off x="138513" y="2731798"/>
          <a:ext cx="2094260" cy="3072108"/>
        </p:xfrm>
        <a:graphic>
          <a:graphicData uri="http://schemas.openxmlformats.org/drawingml/2006/table">
            <a:tbl>
              <a:tblPr/>
              <a:tblGrid>
                <a:gridCol w="1365822">
                  <a:extLst>
                    <a:ext uri="{9D8B030D-6E8A-4147-A177-3AD203B41FA5}">
                      <a16:colId xmlns="" xmlns:a16="http://schemas.microsoft.com/office/drawing/2014/main" val="3064253845"/>
                    </a:ext>
                  </a:extLst>
                </a:gridCol>
                <a:gridCol w="728438">
                  <a:extLst>
                    <a:ext uri="{9D8B030D-6E8A-4147-A177-3AD203B41FA5}">
                      <a16:colId xmlns="" xmlns:a16="http://schemas.microsoft.com/office/drawing/2014/main" val="1285457171"/>
                    </a:ext>
                  </a:extLst>
                </a:gridCol>
              </a:tblGrid>
              <a:tr h="256009">
                <a:tc>
                  <a:txBody>
                    <a:bodyPr/>
                    <a:lstStyle/>
                    <a:p>
                      <a:pPr algn="l" fontAlgn="ctr"/>
                      <a:r>
                        <a:rPr lang="pl-PL" sz="1400" b="1" i="0" u="none" strike="noStrike">
                          <a:solidFill>
                            <a:srgbClr val="FFFFFF"/>
                          </a:solidFill>
                          <a:effectLst/>
                          <a:latin typeface="Calibri" panose="020F0502020204030204" pitchFamily="34" charset="0"/>
                        </a:rPr>
                        <a:t>Armenia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37174082"/>
                  </a:ext>
                </a:extLst>
              </a:tr>
              <a:tr h="256009">
                <a:tc>
                  <a:txBody>
                    <a:bodyPr/>
                    <a:lstStyle/>
                    <a:p>
                      <a:pPr algn="l" fontAlgn="ctr"/>
                      <a:r>
                        <a:rPr lang="pl-PL" sz="1400" b="1" i="0" u="none" strike="noStrike" dirty="0">
                          <a:solidFill>
                            <a:srgbClr val="FFFFFF"/>
                          </a:solidFill>
                          <a:effectLst/>
                          <a:latin typeface="Calibri" panose="020F0502020204030204" pitchFamily="34" charset="0"/>
                        </a:rPr>
                        <a:t>Belarus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70065526"/>
                  </a:ext>
                </a:extLst>
              </a:tr>
              <a:tr h="256009">
                <a:tc>
                  <a:txBody>
                    <a:bodyPr/>
                    <a:lstStyle/>
                    <a:p>
                      <a:pPr algn="l" fontAlgn="ctr"/>
                      <a:r>
                        <a:rPr lang="pl-PL" sz="1400" b="1" i="0" u="none" strike="noStrike" dirty="0">
                          <a:solidFill>
                            <a:srgbClr val="FFFFFF"/>
                          </a:solidFill>
                          <a:effectLst/>
                          <a:latin typeface="Calibri" panose="020F0502020204030204" pitchFamily="34" charset="0"/>
                        </a:rPr>
                        <a:t>BiH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4420884"/>
                  </a:ext>
                </a:extLst>
              </a:tr>
              <a:tr h="256009">
                <a:tc>
                  <a:txBody>
                    <a:bodyPr/>
                    <a:lstStyle/>
                    <a:p>
                      <a:pPr algn="l" fontAlgn="ctr"/>
                      <a:r>
                        <a:rPr lang="pl-PL" sz="1400" b="1" i="0" u="none" strike="noStrike">
                          <a:solidFill>
                            <a:srgbClr val="FFFFFF"/>
                          </a:solidFill>
                          <a:effectLst/>
                          <a:latin typeface="Calibri" panose="020F0502020204030204" pitchFamily="34" charset="0"/>
                        </a:rPr>
                        <a:t>Croatia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03727209"/>
                  </a:ext>
                </a:extLst>
              </a:tr>
              <a:tr h="256009">
                <a:tc>
                  <a:txBody>
                    <a:bodyPr/>
                    <a:lstStyle/>
                    <a:p>
                      <a:pPr algn="l" fontAlgn="ctr"/>
                      <a:r>
                        <a:rPr lang="pl-PL" sz="1400" b="1" i="0" u="none" strike="noStrike">
                          <a:solidFill>
                            <a:srgbClr val="FFFFFF"/>
                          </a:solidFill>
                          <a:effectLst/>
                          <a:latin typeface="Calibri" panose="020F0502020204030204" pitchFamily="34" charset="0"/>
                        </a:rPr>
                        <a:t>Georgia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128430"/>
                  </a:ext>
                </a:extLst>
              </a:tr>
              <a:tr h="256009">
                <a:tc>
                  <a:txBody>
                    <a:bodyPr/>
                    <a:lstStyle/>
                    <a:p>
                      <a:pPr algn="l" fontAlgn="ctr"/>
                      <a:r>
                        <a:rPr lang="pl-PL" sz="1400" b="1" i="0" u="none" strike="noStrike">
                          <a:solidFill>
                            <a:srgbClr val="FFFFFF"/>
                          </a:solidFill>
                          <a:effectLst/>
                          <a:latin typeface="Calibri" panose="020F0502020204030204" pitchFamily="34" charset="0"/>
                        </a:rPr>
                        <a:t>Kazakhstan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7291739"/>
                  </a:ext>
                </a:extLst>
              </a:tr>
              <a:tr h="256009">
                <a:tc>
                  <a:txBody>
                    <a:bodyPr/>
                    <a:lstStyle/>
                    <a:p>
                      <a:pPr algn="l" fontAlgn="ctr"/>
                      <a:r>
                        <a:rPr lang="pl-PL" sz="1400" b="1" i="0" u="none" strike="noStrike">
                          <a:solidFill>
                            <a:srgbClr val="FFFFFF"/>
                          </a:solidFill>
                          <a:effectLst/>
                          <a:latin typeface="Calibri" panose="020F0502020204030204" pitchFamily="34" charset="0"/>
                        </a:rPr>
                        <a:t>Kosovo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02579057"/>
                  </a:ext>
                </a:extLst>
              </a:tr>
              <a:tr h="256009">
                <a:tc>
                  <a:txBody>
                    <a:bodyPr/>
                    <a:lstStyle/>
                    <a:p>
                      <a:pPr algn="l" fontAlgn="ctr"/>
                      <a:r>
                        <a:rPr lang="pl-PL" sz="1400" b="1" i="0" u="none" strike="noStrike">
                          <a:solidFill>
                            <a:srgbClr val="FFFFFF"/>
                          </a:solidFill>
                          <a:effectLst/>
                          <a:latin typeface="Calibri" panose="020F0502020204030204" pitchFamily="34" charset="0"/>
                        </a:rPr>
                        <a:t>Macedonia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32630426"/>
                  </a:ext>
                </a:extLst>
              </a:tr>
              <a:tr h="256009">
                <a:tc>
                  <a:txBody>
                    <a:bodyPr/>
                    <a:lstStyle/>
                    <a:p>
                      <a:pPr algn="l" fontAlgn="ctr"/>
                      <a:r>
                        <a:rPr lang="pl-PL" sz="1400" b="1" i="0" u="none" strike="noStrike">
                          <a:solidFill>
                            <a:srgbClr val="FFFFFF"/>
                          </a:solidFill>
                          <a:effectLst/>
                          <a:latin typeface="Calibri" panose="020F0502020204030204" pitchFamily="34" charset="0"/>
                        </a:rPr>
                        <a:t>Moldova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4696475"/>
                  </a:ext>
                </a:extLst>
              </a:tr>
              <a:tr h="256009">
                <a:tc>
                  <a:txBody>
                    <a:bodyPr/>
                    <a:lstStyle/>
                    <a:p>
                      <a:pPr algn="l" fontAlgn="ctr"/>
                      <a:r>
                        <a:rPr lang="pl-PL" sz="1400" b="1" i="0" u="none" strike="noStrike">
                          <a:solidFill>
                            <a:srgbClr val="FFFFFF"/>
                          </a:solidFill>
                          <a:effectLst/>
                          <a:latin typeface="Calibri" panose="020F0502020204030204" pitchFamily="34" charset="0"/>
                        </a:rPr>
                        <a:t>Montenegro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8869656"/>
                  </a:ext>
                </a:extLst>
              </a:tr>
              <a:tr h="256009">
                <a:tc>
                  <a:txBody>
                    <a:bodyPr/>
                    <a:lstStyle/>
                    <a:p>
                      <a:pPr algn="l" fontAlgn="ctr"/>
                      <a:r>
                        <a:rPr lang="pl-PL" sz="1400" b="1" i="0" u="none" strike="noStrike">
                          <a:solidFill>
                            <a:srgbClr val="FFFFFF"/>
                          </a:solidFill>
                          <a:effectLst/>
                          <a:latin typeface="Calibri" panose="020F0502020204030204" pitchFamily="34" charset="0"/>
                        </a:rPr>
                        <a:t>Russia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322879"/>
                  </a:ext>
                </a:extLst>
              </a:tr>
              <a:tr h="256009">
                <a:tc>
                  <a:txBody>
                    <a:bodyPr/>
                    <a:lstStyle/>
                    <a:p>
                      <a:pPr algn="l" fontAlgn="ctr"/>
                      <a:r>
                        <a:rPr lang="pl-PL" sz="1400" b="1" i="0" u="none" strike="noStrike">
                          <a:solidFill>
                            <a:srgbClr val="FFFFFF"/>
                          </a:solidFill>
                          <a:effectLst/>
                          <a:latin typeface="Calibri" panose="020F0502020204030204" pitchFamily="34" charset="0"/>
                        </a:rPr>
                        <a:t>Serbia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dirty="0">
                          <a:solidFill>
                            <a:srgbClr val="FF0000"/>
                          </a:solidFill>
                          <a:effectLst/>
                          <a:latin typeface="Calibri" panose="020F0502020204030204" pitchFamily="34" charset="0"/>
                        </a:rPr>
                        <a:t>No</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43968561"/>
                  </a:ext>
                </a:extLst>
              </a:tr>
            </a:tbl>
          </a:graphicData>
        </a:graphic>
      </p:graphicFrame>
    </p:spTree>
    <p:extLst>
      <p:ext uri="{BB962C8B-B14F-4D97-AF65-F5344CB8AC3E}">
        <p14:creationId xmlns:p14="http://schemas.microsoft.com/office/powerpoint/2010/main" xmlns="" val="309311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534" y="214977"/>
            <a:ext cx="8462029" cy="756707"/>
          </a:xfrm>
        </p:spPr>
        <p:txBody>
          <a:bodyPr>
            <a:normAutofit/>
          </a:bodyPr>
          <a:lstStyle/>
          <a:p>
            <a:r>
              <a:rPr lang="en-US" sz="2400" b="1" dirty="0"/>
              <a:t>efficiently using resources for public investment is imperative.</a:t>
            </a:r>
            <a:endParaRPr lang="ru-RU" sz="24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20</a:t>
            </a:fld>
            <a:endParaRPr lang="en-US"/>
          </a:p>
        </p:txBody>
      </p:sp>
      <p:pic>
        <p:nvPicPr>
          <p:cNvPr id="5" name="Рисунок 4"/>
          <p:cNvPicPr>
            <a:picLocks noChangeAspect="1"/>
          </p:cNvPicPr>
          <p:nvPr/>
        </p:nvPicPr>
        <p:blipFill>
          <a:blip r:embed="rId2"/>
          <a:stretch>
            <a:fillRect/>
          </a:stretch>
        </p:blipFill>
        <p:spPr>
          <a:xfrm>
            <a:off x="6446838" y="6249865"/>
            <a:ext cx="2371725" cy="571500"/>
          </a:xfrm>
          <a:prstGeom prst="rect">
            <a:avLst/>
          </a:prstGeom>
        </p:spPr>
      </p:pic>
      <p:sp>
        <p:nvSpPr>
          <p:cNvPr id="6" name="TextBox 5"/>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a:t>
            </a:r>
            <a:r>
              <a:rPr lang="it-IT" sz="1100" b="0" dirty="0" smtClean="0">
                <a:solidFill>
                  <a:schemeClr val="tx2"/>
                </a:solidFill>
              </a:rPr>
              <a:t>WB </a:t>
            </a:r>
            <a:r>
              <a:rPr lang="en-US" sz="1100" b="0" dirty="0" smtClean="0">
                <a:solidFill>
                  <a:schemeClr val="tx2"/>
                </a:solidFill>
              </a:rPr>
              <a:t>World Development Indicators</a:t>
            </a:r>
            <a:endParaRPr lang="it-IT" sz="1100" b="0" dirty="0">
              <a:solidFill>
                <a:schemeClr val="tx2"/>
              </a:solidFill>
            </a:endParaRPr>
          </a:p>
        </p:txBody>
      </p:sp>
      <p:sp>
        <p:nvSpPr>
          <p:cNvPr id="7" name="TextBox 6"/>
          <p:cNvSpPr txBox="1"/>
          <p:nvPr/>
        </p:nvSpPr>
        <p:spPr>
          <a:xfrm>
            <a:off x="1144627" y="1271635"/>
            <a:ext cx="7406222" cy="338554"/>
          </a:xfrm>
          <a:prstGeom prst="rect">
            <a:avLst/>
          </a:prstGeom>
          <a:noFill/>
        </p:spPr>
        <p:txBody>
          <a:bodyPr wrap="square" rtlCol="0">
            <a:spAutoFit/>
          </a:bodyPr>
          <a:lstStyle/>
          <a:p>
            <a:r>
              <a:rPr lang="en-US" dirty="0"/>
              <a:t>Ratio of net investment in nonfinancial assets to net borrowing (%) in 2016</a:t>
            </a:r>
            <a:endParaRPr lang="ru-RU" dirty="0"/>
          </a:p>
        </p:txBody>
      </p:sp>
      <p:sp>
        <p:nvSpPr>
          <p:cNvPr id="8" name="TextBox 7"/>
          <p:cNvSpPr txBox="1"/>
          <p:nvPr/>
        </p:nvSpPr>
        <p:spPr>
          <a:xfrm>
            <a:off x="562708" y="1602372"/>
            <a:ext cx="3869831" cy="338554"/>
          </a:xfrm>
          <a:prstGeom prst="rect">
            <a:avLst/>
          </a:prstGeom>
          <a:noFill/>
        </p:spPr>
        <p:txBody>
          <a:bodyPr wrap="square" rtlCol="0">
            <a:spAutoFit/>
          </a:bodyPr>
          <a:lstStyle/>
          <a:p>
            <a:pPr algn="ctr"/>
            <a:r>
              <a:rPr lang="en-US" dirty="0"/>
              <a:t>in PEMPAL countries (average </a:t>
            </a:r>
            <a:r>
              <a:rPr lang="ru-RU" dirty="0"/>
              <a:t>202,5</a:t>
            </a:r>
            <a:r>
              <a:rPr lang="en-US" dirty="0"/>
              <a:t>%)</a:t>
            </a:r>
            <a:endParaRPr lang="ru-RU" dirty="0"/>
          </a:p>
        </p:txBody>
      </p:sp>
      <p:sp>
        <p:nvSpPr>
          <p:cNvPr id="9" name="TextBox 8"/>
          <p:cNvSpPr txBox="1"/>
          <p:nvPr/>
        </p:nvSpPr>
        <p:spPr>
          <a:xfrm>
            <a:off x="4961299" y="1586979"/>
            <a:ext cx="3857264" cy="338554"/>
          </a:xfrm>
          <a:prstGeom prst="rect">
            <a:avLst/>
          </a:prstGeom>
          <a:noFill/>
        </p:spPr>
        <p:txBody>
          <a:bodyPr wrap="square" rtlCol="0">
            <a:spAutoFit/>
          </a:bodyPr>
          <a:lstStyle/>
          <a:p>
            <a:pPr algn="ctr"/>
            <a:r>
              <a:rPr lang="en-US" dirty="0"/>
              <a:t>in EU area countries (average </a:t>
            </a:r>
            <a:r>
              <a:rPr lang="ru-RU" dirty="0"/>
              <a:t>340,5</a:t>
            </a:r>
            <a:r>
              <a:rPr lang="en-US" dirty="0"/>
              <a:t>%)</a:t>
            </a:r>
            <a:endParaRPr lang="ru-RU" dirty="0"/>
          </a:p>
        </p:txBody>
      </p:sp>
      <p:pic>
        <p:nvPicPr>
          <p:cNvPr id="10" name="Рисунок 9"/>
          <p:cNvPicPr>
            <a:picLocks noChangeAspect="1"/>
          </p:cNvPicPr>
          <p:nvPr/>
        </p:nvPicPr>
        <p:blipFill>
          <a:blip r:embed="rId3"/>
          <a:stretch>
            <a:fillRect/>
          </a:stretch>
        </p:blipFill>
        <p:spPr>
          <a:xfrm>
            <a:off x="341421" y="1933231"/>
            <a:ext cx="4392756" cy="4037422"/>
          </a:xfrm>
          <a:prstGeom prst="rect">
            <a:avLst/>
          </a:prstGeom>
        </p:spPr>
      </p:pic>
      <p:pic>
        <p:nvPicPr>
          <p:cNvPr id="11" name="Рисунок 10"/>
          <p:cNvPicPr>
            <a:picLocks noChangeAspect="1"/>
          </p:cNvPicPr>
          <p:nvPr/>
        </p:nvPicPr>
        <p:blipFill>
          <a:blip r:embed="rId4"/>
          <a:stretch>
            <a:fillRect/>
          </a:stretch>
        </p:blipFill>
        <p:spPr>
          <a:xfrm>
            <a:off x="4734177" y="1925533"/>
            <a:ext cx="4155812" cy="4052819"/>
          </a:xfrm>
          <a:prstGeom prst="rect">
            <a:avLst/>
          </a:prstGeom>
        </p:spPr>
      </p:pic>
    </p:spTree>
    <p:extLst>
      <p:ext uri="{BB962C8B-B14F-4D97-AF65-F5344CB8AC3E}">
        <p14:creationId xmlns:p14="http://schemas.microsoft.com/office/powerpoint/2010/main" xmlns="" val="299753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1270"/>
            <a:ext cx="9033063" cy="849830"/>
          </a:xfrm>
        </p:spPr>
        <p:txBody>
          <a:bodyPr>
            <a:noAutofit/>
          </a:bodyPr>
          <a:lstStyle/>
          <a:p>
            <a:pPr algn="ctr"/>
            <a:r>
              <a:rPr lang="en-US" sz="1900" b="1" dirty="0"/>
              <a:t>deviation of average net borrowing for 2013-2016 compared with 2012 VS. the deviation of average net investment in nonfinancial assets for 2013-2016 compared with 2012 (%)</a:t>
            </a:r>
            <a:r>
              <a:rPr lang="ru-RU" sz="1900" b="1" dirty="0"/>
              <a:t/>
            </a:r>
            <a:br>
              <a:rPr lang="ru-RU" sz="1900" b="1" dirty="0"/>
            </a:br>
            <a:endParaRPr lang="ru-RU" sz="19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21</a:t>
            </a:fld>
            <a:endParaRPr lang="en-US"/>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sp>
        <p:nvSpPr>
          <p:cNvPr id="7" name="TextBox 6"/>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a:t>
            </a:r>
            <a:r>
              <a:rPr lang="it-IT" sz="1100" b="0" dirty="0" smtClean="0">
                <a:solidFill>
                  <a:schemeClr val="tx2"/>
                </a:solidFill>
              </a:rPr>
              <a:t>WB </a:t>
            </a:r>
            <a:r>
              <a:rPr lang="en-US" sz="1100" b="0" dirty="0" smtClean="0">
                <a:solidFill>
                  <a:schemeClr val="tx2"/>
                </a:solidFill>
              </a:rPr>
              <a:t>World Development Indicators</a:t>
            </a:r>
            <a:endParaRPr lang="it-IT" sz="1100" b="0" dirty="0">
              <a:solidFill>
                <a:schemeClr val="tx2"/>
              </a:solidFill>
            </a:endParaRPr>
          </a:p>
        </p:txBody>
      </p:sp>
      <p:pic>
        <p:nvPicPr>
          <p:cNvPr id="3" name="Рисунок 2"/>
          <p:cNvPicPr>
            <a:picLocks noChangeAspect="1"/>
          </p:cNvPicPr>
          <p:nvPr/>
        </p:nvPicPr>
        <p:blipFill>
          <a:blip r:embed="rId4"/>
          <a:stretch>
            <a:fillRect/>
          </a:stretch>
        </p:blipFill>
        <p:spPr>
          <a:xfrm>
            <a:off x="731519" y="1462849"/>
            <a:ext cx="7792571" cy="4759712"/>
          </a:xfrm>
          <a:prstGeom prst="rect">
            <a:avLst/>
          </a:prstGeom>
        </p:spPr>
      </p:pic>
    </p:spTree>
    <p:extLst>
      <p:ext uri="{BB962C8B-B14F-4D97-AF65-F5344CB8AC3E}">
        <p14:creationId xmlns:p14="http://schemas.microsoft.com/office/powerpoint/2010/main" xmlns="" val="276721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534" y="224318"/>
            <a:ext cx="8462029" cy="756707"/>
          </a:xfrm>
        </p:spPr>
        <p:txBody>
          <a:bodyPr>
            <a:normAutofit/>
          </a:bodyPr>
          <a:lstStyle/>
          <a:p>
            <a:r>
              <a:rPr lang="en-US" sz="2400" b="1" dirty="0"/>
              <a:t>Public Investment will be improved through the Improved Transparency.</a:t>
            </a:r>
            <a:endParaRPr lang="ru-RU" sz="2400" b="1" dirty="0"/>
          </a:p>
        </p:txBody>
      </p:sp>
      <p:sp>
        <p:nvSpPr>
          <p:cNvPr id="3" name="Текст 2"/>
          <p:cNvSpPr>
            <a:spLocks noGrp="1"/>
          </p:cNvSpPr>
          <p:nvPr>
            <p:ph type="body" sz="quarter" idx="13"/>
          </p:nvPr>
        </p:nvSpPr>
        <p:spPr>
          <a:xfrm>
            <a:off x="356935" y="1320801"/>
            <a:ext cx="8477250" cy="482600"/>
          </a:xfrm>
        </p:spPr>
        <p:txBody>
          <a:bodyPr>
            <a:normAutofit lnSpcReduction="10000"/>
          </a:bodyPr>
          <a:lstStyle/>
          <a:p>
            <a:pPr marL="0" indent="0" algn="ctr"/>
            <a:r>
              <a:rPr lang="en-US" b="1" dirty="0"/>
              <a:t>The budgetary information regarding public investments that is available publicly to stakeholders at all levels of government in a timely and user-friendly format</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22</a:t>
            </a:fld>
            <a:endParaRPr lang="en-US"/>
          </a:p>
        </p:txBody>
      </p:sp>
      <p:graphicFrame>
        <p:nvGraphicFramePr>
          <p:cNvPr id="5" name="Таблица 4"/>
          <p:cNvGraphicFramePr>
            <a:graphicFrameLocks noGrp="1"/>
          </p:cNvGraphicFramePr>
          <p:nvPr>
            <p:extLst>
              <p:ext uri="{D42A27DB-BD31-4B8C-83A1-F6EECF244321}">
                <p14:modId xmlns:p14="http://schemas.microsoft.com/office/powerpoint/2010/main" xmlns="" val="2266301101"/>
              </p:ext>
            </p:extLst>
          </p:nvPr>
        </p:nvGraphicFramePr>
        <p:xfrm>
          <a:off x="215902" y="1854200"/>
          <a:ext cx="8656383" cy="4599778"/>
        </p:xfrm>
        <a:graphic>
          <a:graphicData uri="http://schemas.openxmlformats.org/drawingml/2006/table">
            <a:tbl>
              <a:tblPr/>
              <a:tblGrid>
                <a:gridCol w="1015998">
                  <a:extLst>
                    <a:ext uri="{9D8B030D-6E8A-4147-A177-3AD203B41FA5}">
                      <a16:colId xmlns="" xmlns:a16="http://schemas.microsoft.com/office/drawing/2014/main" val="3268431159"/>
                    </a:ext>
                  </a:extLst>
                </a:gridCol>
                <a:gridCol w="749300">
                  <a:extLst>
                    <a:ext uri="{9D8B030D-6E8A-4147-A177-3AD203B41FA5}">
                      <a16:colId xmlns="" xmlns:a16="http://schemas.microsoft.com/office/drawing/2014/main" val="2289598779"/>
                    </a:ext>
                  </a:extLst>
                </a:gridCol>
                <a:gridCol w="6891085">
                  <a:extLst>
                    <a:ext uri="{9D8B030D-6E8A-4147-A177-3AD203B41FA5}">
                      <a16:colId xmlns="" xmlns:a16="http://schemas.microsoft.com/office/drawing/2014/main" val="4240266796"/>
                    </a:ext>
                  </a:extLst>
                </a:gridCol>
              </a:tblGrid>
              <a:tr h="146009">
                <a:tc>
                  <a:txBody>
                    <a:bodyPr/>
                    <a:lstStyle/>
                    <a:p>
                      <a:pPr algn="l" fontAlgn="ctr"/>
                      <a:r>
                        <a:rPr lang="pl-PL" sz="1400" b="1" i="0" u="none" strike="noStrike">
                          <a:solidFill>
                            <a:srgbClr val="FFFFFF"/>
                          </a:solidFill>
                          <a:effectLst/>
                          <a:latin typeface="Calibri" panose="020F0502020204030204" pitchFamily="34" charset="0"/>
                        </a:rPr>
                        <a:t>Country</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000000"/>
                          </a:solidFill>
                          <a:effectLst/>
                          <a:latin typeface="Calibri" panose="020F0502020204030204" pitchFamily="34" charset="0"/>
                        </a:rPr>
                        <a:t>Yes/No</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4725758"/>
                  </a:ext>
                </a:extLst>
              </a:tr>
              <a:tr h="424754">
                <a:tc>
                  <a:txBody>
                    <a:bodyPr/>
                    <a:lstStyle/>
                    <a:p>
                      <a:pPr algn="l" fontAlgn="ctr"/>
                      <a:r>
                        <a:rPr lang="pl-PL" sz="1400" b="1" i="0" u="none" strike="noStrike">
                          <a:solidFill>
                            <a:srgbClr val="FFFFFF"/>
                          </a:solidFill>
                          <a:effectLst/>
                          <a:latin typeface="Calibri" panose="020F0502020204030204" pitchFamily="34" charset="0"/>
                        </a:rPr>
                        <a:t>Belarus</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dirty="0">
                          <a:solidFill>
                            <a:srgbClr val="000000"/>
                          </a:solidFill>
                          <a:effectLst/>
                          <a:latin typeface="Calibri" panose="020F0502020204030204" pitchFamily="34" charset="0"/>
                        </a:rPr>
                        <a:t>On a quarterly basis the Ministry of Finance publishes budget execution information on its website; information on budget capital expenditures can be found there as well.</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0428407"/>
                  </a:ext>
                </a:extLst>
              </a:tr>
              <a:tr h="172556">
                <a:tc>
                  <a:txBody>
                    <a:bodyPr/>
                    <a:lstStyle/>
                    <a:p>
                      <a:pPr algn="l" fontAlgn="ctr"/>
                      <a:r>
                        <a:rPr lang="pl-PL" sz="1400" b="1" i="0" u="none" strike="noStrike">
                          <a:solidFill>
                            <a:srgbClr val="FFFFFF"/>
                          </a:solidFill>
                          <a:effectLst/>
                          <a:latin typeface="Calibri" panose="020F0502020204030204" pitchFamily="34" charset="0"/>
                        </a:rPr>
                        <a:t>BiH</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47879548"/>
                  </a:ext>
                </a:extLst>
              </a:tr>
              <a:tr h="285381">
                <a:tc>
                  <a:txBody>
                    <a:bodyPr/>
                    <a:lstStyle/>
                    <a:p>
                      <a:pPr algn="l" fontAlgn="ctr"/>
                      <a:r>
                        <a:rPr lang="pl-PL" sz="1400" b="1" i="0" u="none" strike="noStrike">
                          <a:solidFill>
                            <a:srgbClr val="FFFFFF"/>
                          </a:solidFill>
                          <a:effectLst/>
                          <a:latin typeface="Calibri" panose="020F0502020204030204" pitchFamily="34" charset="0"/>
                        </a:rPr>
                        <a:t>Croatia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a:solidFill>
                            <a:srgbClr val="000000"/>
                          </a:solidFill>
                          <a:effectLst/>
                          <a:latin typeface="Calibri" panose="020F0502020204030204" pitchFamily="34" charset="0"/>
                        </a:rPr>
                        <a:t>Investments are planned in a special section of the budget, and the budget is published in the Official Gazette and online.</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2849909"/>
                  </a:ext>
                </a:extLst>
              </a:tr>
              <a:tr h="842870">
                <a:tc>
                  <a:txBody>
                    <a:bodyPr/>
                    <a:lstStyle/>
                    <a:p>
                      <a:pPr algn="l" fontAlgn="ctr"/>
                      <a:r>
                        <a:rPr lang="pl-PL" sz="1400" b="1" i="0" u="none" strike="noStrike">
                          <a:solidFill>
                            <a:srgbClr val="FFFFFF"/>
                          </a:solidFill>
                          <a:effectLst/>
                          <a:latin typeface="Calibri" panose="020F0502020204030204" pitchFamily="34" charset="0"/>
                        </a:rPr>
                        <a:t>Georgia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dirty="0">
                          <a:solidFill>
                            <a:srgbClr val="000000"/>
                          </a:solidFill>
                          <a:effectLst/>
                          <a:latin typeface="Calibri" panose="020F0502020204030204" pitchFamily="34" charset="0"/>
                        </a:rPr>
                        <a:t>Capital Budget Annex of the State budget is a publicly available document; Investment projects of local governments are public as part of the budget; All the investment projects implemented by the Municipalities through capital transfers of central government is decided by Government decrees and they are public.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0081299"/>
                  </a:ext>
                </a:extLst>
              </a:tr>
              <a:tr h="285381">
                <a:tc>
                  <a:txBody>
                    <a:bodyPr/>
                    <a:lstStyle/>
                    <a:p>
                      <a:pPr algn="l" fontAlgn="ctr"/>
                      <a:r>
                        <a:rPr lang="pl-PL" sz="1400" b="1" i="0" u="none" strike="noStrike">
                          <a:solidFill>
                            <a:srgbClr val="FFFFFF"/>
                          </a:solidFill>
                          <a:effectLst/>
                          <a:latin typeface="Calibri" panose="020F0502020204030204" pitchFamily="34" charset="0"/>
                        </a:rPr>
                        <a:t>Kazakhstan</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a:solidFill>
                            <a:srgbClr val="000000"/>
                          </a:solidFill>
                          <a:effectLst/>
                          <a:latin typeface="Calibri" panose="020F0502020204030204" pitchFamily="34" charset="0"/>
                        </a:rPr>
                        <a:t>Articles 153-154 of the Budget Code. Article 67-1 “Citizens’ Budget” of the Budget Code</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24428551"/>
                  </a:ext>
                </a:extLst>
              </a:tr>
              <a:tr h="285381">
                <a:tc>
                  <a:txBody>
                    <a:bodyPr/>
                    <a:lstStyle/>
                    <a:p>
                      <a:pPr algn="l" fontAlgn="ctr"/>
                      <a:r>
                        <a:rPr lang="pl-PL" sz="1400" b="1" i="0" u="none" strike="noStrike">
                          <a:solidFill>
                            <a:srgbClr val="FFFFFF"/>
                          </a:solidFill>
                          <a:effectLst/>
                          <a:latin typeface="Calibri" panose="020F0502020204030204" pitchFamily="34" charset="0"/>
                        </a:rPr>
                        <a:t>Kosovo</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a:solidFill>
                            <a:srgbClr val="000000"/>
                          </a:solidFill>
                          <a:effectLst/>
                          <a:latin typeface="Calibri" panose="020F0502020204030204" pitchFamily="34" charset="0"/>
                        </a:rPr>
                        <a:t>Budget low with tables are published every year in the web of MoF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28244541"/>
                  </a:ext>
                </a:extLst>
              </a:tr>
              <a:tr h="172556">
                <a:tc>
                  <a:txBody>
                    <a:bodyPr/>
                    <a:lstStyle/>
                    <a:p>
                      <a:pPr algn="l" fontAlgn="ctr"/>
                      <a:r>
                        <a:rPr lang="pl-PL" sz="1400" b="1" i="0" u="none" strike="noStrike">
                          <a:solidFill>
                            <a:srgbClr val="FFFFFF"/>
                          </a:solidFill>
                          <a:effectLst/>
                          <a:latin typeface="Calibri" panose="020F0502020204030204" pitchFamily="34" charset="0"/>
                        </a:rPr>
                        <a:t>Macedonia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 </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0918835"/>
                  </a:ext>
                </a:extLst>
              </a:tr>
              <a:tr h="982243">
                <a:tc>
                  <a:txBody>
                    <a:bodyPr/>
                    <a:lstStyle/>
                    <a:p>
                      <a:pPr algn="l" fontAlgn="ctr"/>
                      <a:r>
                        <a:rPr lang="pl-PL" sz="1400" b="1" i="0" u="none" strike="noStrike">
                          <a:solidFill>
                            <a:srgbClr val="FFFFFF"/>
                          </a:solidFill>
                          <a:effectLst/>
                          <a:latin typeface="Calibri" panose="020F0502020204030204" pitchFamily="34" charset="0"/>
                        </a:rPr>
                        <a:t>Moldova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 </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US" sz="1400" b="0" i="0" u="none" strike="noStrike" dirty="0">
                          <a:solidFill>
                            <a:srgbClr val="000000"/>
                          </a:solidFill>
                          <a:effectLst/>
                          <a:latin typeface="Calibri" panose="020F0502020204030204" pitchFamily="34" charset="0"/>
                        </a:rPr>
                        <a:t>The IT system is in place and every budget authority/institution have access to the needed information, according to its role in the budget process. More than, there is a reporting system in place and every budget beneficiary has to present implementation reports according to the time frame set. The list of capital investments projects is an annex to the annual budget law</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0282172"/>
                  </a:ext>
                </a:extLst>
              </a:tr>
              <a:tr h="172556">
                <a:tc>
                  <a:txBody>
                    <a:bodyPr/>
                    <a:lstStyle/>
                    <a:p>
                      <a:pPr algn="l" fontAlgn="ctr"/>
                      <a:r>
                        <a:rPr lang="pl-PL" sz="1400" b="1" i="0" u="none" strike="noStrike">
                          <a:solidFill>
                            <a:srgbClr val="FFFFFF"/>
                          </a:solidFill>
                          <a:effectLst/>
                          <a:latin typeface="Calibri" panose="020F0502020204030204" pitchFamily="34" charset="0"/>
                        </a:rPr>
                        <a:t>Montenegro</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7363346"/>
                  </a:ext>
                </a:extLst>
              </a:tr>
              <a:tr h="172556">
                <a:tc>
                  <a:txBody>
                    <a:bodyPr/>
                    <a:lstStyle/>
                    <a:p>
                      <a:pPr algn="l" fontAlgn="ctr"/>
                      <a:r>
                        <a:rPr lang="pl-PL" sz="1400" b="1" i="0" u="none" strike="noStrike">
                          <a:solidFill>
                            <a:srgbClr val="FFFFFF"/>
                          </a:solidFill>
                          <a:effectLst/>
                          <a:latin typeface="Calibri" panose="020F0502020204030204" pitchFamily="34" charset="0"/>
                        </a:rPr>
                        <a:t>Russia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FF0000"/>
                          </a:solidFill>
                          <a:effectLst/>
                          <a:latin typeface="Calibri" panose="020F0502020204030204" pitchFamily="34" charset="0"/>
                        </a:rPr>
                        <a:t>No</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00183511"/>
                  </a:ext>
                </a:extLst>
              </a:tr>
              <a:tr h="172556">
                <a:tc>
                  <a:txBody>
                    <a:bodyPr/>
                    <a:lstStyle/>
                    <a:p>
                      <a:pPr algn="l" fontAlgn="ctr"/>
                      <a:r>
                        <a:rPr lang="pl-PL" sz="1400" b="1" i="0" u="none" strike="noStrike">
                          <a:solidFill>
                            <a:srgbClr val="FFFFFF"/>
                          </a:solidFill>
                          <a:effectLst/>
                          <a:latin typeface="Calibri" panose="020F0502020204030204" pitchFamily="34" charset="0"/>
                        </a:rPr>
                        <a:t>Serbia</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pl-PL" sz="1400" b="1" i="0" u="none" strike="noStrike">
                          <a:solidFill>
                            <a:srgbClr val="222B35"/>
                          </a:solidFill>
                          <a:effectLst/>
                          <a:latin typeface="Calibri" panose="020F0502020204030204" pitchFamily="34" charset="0"/>
                        </a:rPr>
                        <a:t>Yes</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alibri" panose="020F0502020204030204" pitchFamily="34" charset="0"/>
                        </a:rPr>
                        <a:t>Information in the Budget Act</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4448585"/>
                  </a:ext>
                </a:extLst>
              </a:tr>
            </a:tbl>
          </a:graphicData>
        </a:graphic>
      </p:graphicFrame>
      <p:pic>
        <p:nvPicPr>
          <p:cNvPr id="8" name="Рисунок 7"/>
          <p:cNvPicPr>
            <a:picLocks noChangeAspect="1"/>
          </p:cNvPicPr>
          <p:nvPr/>
        </p:nvPicPr>
        <p:blipFill>
          <a:blip r:embed="rId2"/>
          <a:stretch>
            <a:fillRect/>
          </a:stretch>
        </p:blipFill>
        <p:spPr>
          <a:xfrm>
            <a:off x="6446838" y="6249865"/>
            <a:ext cx="2371725" cy="571500"/>
          </a:xfrm>
          <a:prstGeom prst="rect">
            <a:avLst/>
          </a:prstGeom>
        </p:spPr>
      </p:pic>
    </p:spTree>
    <p:extLst>
      <p:ext uri="{BB962C8B-B14F-4D97-AF65-F5344CB8AC3E}">
        <p14:creationId xmlns:p14="http://schemas.microsoft.com/office/powerpoint/2010/main" xmlns="" val="46590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74812"/>
            <a:ext cx="8462029" cy="883521"/>
          </a:xfrm>
        </p:spPr>
        <p:txBody>
          <a:bodyPr>
            <a:normAutofit fontScale="90000"/>
          </a:bodyPr>
          <a:lstStyle/>
          <a:p>
            <a:r>
              <a:rPr lang="en-US" b="1" dirty="0"/>
              <a:t>The key challenges in planning and executing capital expenditures, including public investments</a:t>
            </a:r>
            <a:r>
              <a:rPr lang="ru-RU" b="1" dirty="0"/>
              <a:t/>
            </a:r>
            <a:br>
              <a:rPr lang="ru-RU" b="1" dirty="0"/>
            </a:b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23</a:t>
            </a:fld>
            <a:endParaRPr lang="en-US"/>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xmlns="" val="3948278725"/>
              </p:ext>
            </p:extLst>
          </p:nvPr>
        </p:nvGraphicFramePr>
        <p:xfrm>
          <a:off x="260500" y="1375942"/>
          <a:ext cx="8596563" cy="4873923"/>
        </p:xfrm>
        <a:graphic>
          <a:graphicData uri="http://schemas.openxmlformats.org/drawingml/2006/table">
            <a:tbl>
              <a:tblPr/>
              <a:tblGrid>
                <a:gridCol w="4938964">
                  <a:extLst>
                    <a:ext uri="{9D8B030D-6E8A-4147-A177-3AD203B41FA5}">
                      <a16:colId xmlns="" xmlns:a16="http://schemas.microsoft.com/office/drawing/2014/main" val="3559072854"/>
                    </a:ext>
                  </a:extLst>
                </a:gridCol>
                <a:gridCol w="406400">
                  <a:extLst>
                    <a:ext uri="{9D8B030D-6E8A-4147-A177-3AD203B41FA5}">
                      <a16:colId xmlns="" xmlns:a16="http://schemas.microsoft.com/office/drawing/2014/main" val="1151544990"/>
                    </a:ext>
                  </a:extLst>
                </a:gridCol>
                <a:gridCol w="558800">
                  <a:extLst>
                    <a:ext uri="{9D8B030D-6E8A-4147-A177-3AD203B41FA5}">
                      <a16:colId xmlns="" xmlns:a16="http://schemas.microsoft.com/office/drawing/2014/main" val="3322005032"/>
                    </a:ext>
                  </a:extLst>
                </a:gridCol>
                <a:gridCol w="304800">
                  <a:extLst>
                    <a:ext uri="{9D8B030D-6E8A-4147-A177-3AD203B41FA5}">
                      <a16:colId xmlns="" xmlns:a16="http://schemas.microsoft.com/office/drawing/2014/main" val="1204389885"/>
                    </a:ext>
                  </a:extLst>
                </a:gridCol>
                <a:gridCol w="368300">
                  <a:extLst>
                    <a:ext uri="{9D8B030D-6E8A-4147-A177-3AD203B41FA5}">
                      <a16:colId xmlns="" xmlns:a16="http://schemas.microsoft.com/office/drawing/2014/main" val="1721425036"/>
                    </a:ext>
                  </a:extLst>
                </a:gridCol>
                <a:gridCol w="304800">
                  <a:extLst>
                    <a:ext uri="{9D8B030D-6E8A-4147-A177-3AD203B41FA5}">
                      <a16:colId xmlns="" xmlns:a16="http://schemas.microsoft.com/office/drawing/2014/main" val="1589182521"/>
                    </a:ext>
                  </a:extLst>
                </a:gridCol>
                <a:gridCol w="406400">
                  <a:extLst>
                    <a:ext uri="{9D8B030D-6E8A-4147-A177-3AD203B41FA5}">
                      <a16:colId xmlns="" xmlns:a16="http://schemas.microsoft.com/office/drawing/2014/main" val="2028005579"/>
                    </a:ext>
                  </a:extLst>
                </a:gridCol>
                <a:gridCol w="292100">
                  <a:extLst>
                    <a:ext uri="{9D8B030D-6E8A-4147-A177-3AD203B41FA5}">
                      <a16:colId xmlns="" xmlns:a16="http://schemas.microsoft.com/office/drawing/2014/main" val="346599056"/>
                    </a:ext>
                  </a:extLst>
                </a:gridCol>
                <a:gridCol w="393700">
                  <a:extLst>
                    <a:ext uri="{9D8B030D-6E8A-4147-A177-3AD203B41FA5}">
                      <a16:colId xmlns="" xmlns:a16="http://schemas.microsoft.com/office/drawing/2014/main" val="655110250"/>
                    </a:ext>
                  </a:extLst>
                </a:gridCol>
                <a:gridCol w="330200">
                  <a:extLst>
                    <a:ext uri="{9D8B030D-6E8A-4147-A177-3AD203B41FA5}">
                      <a16:colId xmlns="" xmlns:a16="http://schemas.microsoft.com/office/drawing/2014/main" val="843056706"/>
                    </a:ext>
                  </a:extLst>
                </a:gridCol>
                <a:gridCol w="292099">
                  <a:extLst>
                    <a:ext uri="{9D8B030D-6E8A-4147-A177-3AD203B41FA5}">
                      <a16:colId xmlns="" xmlns:a16="http://schemas.microsoft.com/office/drawing/2014/main" val="1713587603"/>
                    </a:ext>
                  </a:extLst>
                </a:gridCol>
              </a:tblGrid>
              <a:tr h="1028700">
                <a:tc>
                  <a:txBody>
                    <a:bodyPr/>
                    <a:lstStyle/>
                    <a:p>
                      <a:pPr algn="ctr" fontAlgn="ctr"/>
                      <a:r>
                        <a:rPr lang="pl-PL" sz="1400" b="0" i="0" u="none" strike="noStrike" dirty="0">
                          <a:solidFill>
                            <a:srgbClr val="FFFFFF"/>
                          </a:solidFill>
                          <a:effectLst/>
                          <a:latin typeface="Calibri" panose="020F0502020204030204" pitchFamily="34" charset="0"/>
                          <a:cs typeface="Calibri" panose="020F0502020204030204" pitchFamily="34" charset="0"/>
                        </a:rPr>
                        <a:t>Key challenges</a:t>
                      </a:r>
                    </a:p>
                  </a:txBody>
                  <a:tcPr marL="7536" marR="7536" marT="7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Belarus</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Bosnia and Hercegovina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Georgia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Kazakhstan</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Kosovo</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Macedonia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Moldova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Montenegro</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Russia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pl-PL" sz="1400" b="1" i="0" u="none" strike="noStrike">
                          <a:solidFill>
                            <a:srgbClr val="FFFFFF"/>
                          </a:solidFill>
                          <a:effectLst/>
                          <a:latin typeface="Calibri" panose="020F0502020204030204" pitchFamily="34" charset="0"/>
                          <a:cs typeface="Calibri" panose="020F0502020204030204" pitchFamily="34" charset="0"/>
                        </a:rPr>
                        <a:t>Serbia</a:t>
                      </a: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 xmlns:a16="http://schemas.microsoft.com/office/drawing/2014/main" val="3217665767"/>
                  </a:ext>
                </a:extLst>
              </a:tr>
              <a:tr h="444500">
                <a:tc>
                  <a:txBody>
                    <a:bodyPr/>
                    <a:lstStyle/>
                    <a:p>
                      <a:pPr algn="l" fontAlgn="t"/>
                      <a:r>
                        <a:rPr lang="en-US" sz="1400" b="0" i="0" u="none" strike="noStrike">
                          <a:solidFill>
                            <a:srgbClr val="FFFFFF"/>
                          </a:solidFill>
                          <a:effectLst/>
                          <a:latin typeface="Calibri" panose="020F0502020204030204" pitchFamily="34" charset="0"/>
                          <a:cs typeface="Calibri" panose="020F0502020204030204" pitchFamily="34" charset="0"/>
                        </a:rPr>
                        <a:t>Related to selection criteria, evaluation, preparation, and prioritization of capital projects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45680486"/>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IT support</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38321166"/>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Methodology support</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83412587"/>
                  </a:ext>
                </a:extLst>
              </a:tr>
              <a:tr h="445116">
                <a:tc>
                  <a:txBody>
                    <a:bodyPr/>
                    <a:lstStyle/>
                    <a:p>
                      <a:pPr algn="l" fontAlgn="t"/>
                      <a:r>
                        <a:rPr lang="en-US" sz="1400" b="0" i="0" u="none" strike="noStrike">
                          <a:solidFill>
                            <a:srgbClr val="FFFFFF"/>
                          </a:solidFill>
                          <a:effectLst/>
                          <a:latin typeface="Calibri" panose="020F0502020204030204" pitchFamily="34" charset="0"/>
                          <a:cs typeface="Calibri" panose="020F0502020204030204" pitchFamily="34" charset="0"/>
                        </a:rPr>
                        <a:t>Lack of clear definition of the Public investments (capital investments, capital expenditures)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8384945"/>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Capacity of institutions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20126418"/>
                  </a:ext>
                </a:extLst>
              </a:tr>
              <a:tr h="485796">
                <a:tc>
                  <a:txBody>
                    <a:bodyPr/>
                    <a:lstStyle/>
                    <a:p>
                      <a:pPr algn="l" fontAlgn="t"/>
                      <a:r>
                        <a:rPr lang="en-US" sz="1400" b="0" i="0" u="none" strike="noStrike">
                          <a:solidFill>
                            <a:srgbClr val="FFFFFF"/>
                          </a:solidFill>
                          <a:effectLst/>
                          <a:latin typeface="Calibri" panose="020F0502020204030204" pitchFamily="34" charset="0"/>
                          <a:cs typeface="Calibri" panose="020F0502020204030204" pitchFamily="34" charset="0"/>
                        </a:rPr>
                        <a:t>Achieving direct and ultimate outcomes vis-a-vis budget resources allocated to quasi-public sector entities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550686004"/>
                  </a:ext>
                </a:extLst>
              </a:tr>
              <a:tr h="454312">
                <a:tc>
                  <a:txBody>
                    <a:bodyPr/>
                    <a:lstStyle/>
                    <a:p>
                      <a:pPr algn="l" fontAlgn="t"/>
                      <a:r>
                        <a:rPr lang="en-US" sz="1400" b="0" i="0" u="none" strike="noStrike" dirty="0" smtClean="0">
                          <a:solidFill>
                            <a:srgbClr val="FFFFFF"/>
                          </a:solidFill>
                          <a:effectLst/>
                          <a:latin typeface="Calibri" panose="020F0502020204030204" pitchFamily="34" charset="0"/>
                          <a:cs typeface="Calibri" panose="020F0502020204030204" pitchFamily="34" charset="0"/>
                        </a:rPr>
                        <a:t>Weak</a:t>
                      </a:r>
                      <a:r>
                        <a:rPr lang="en-US" sz="1400" b="0" i="0" u="none" strike="noStrike" baseline="0" dirty="0" smtClean="0">
                          <a:solidFill>
                            <a:srgbClr val="FFFFFF"/>
                          </a:solidFill>
                          <a:effectLst/>
                          <a:latin typeface="Calibri" panose="020F0502020204030204" pitchFamily="34" charset="0"/>
                          <a:cs typeface="Calibri" panose="020F0502020204030204" pitchFamily="34" charset="0"/>
                        </a:rPr>
                        <a:t>  planning</a:t>
                      </a:r>
                      <a:r>
                        <a:rPr lang="en-US" sz="1400" b="0" i="0" u="none" strike="noStrike" dirty="0" smtClean="0">
                          <a:solidFill>
                            <a:srgbClr val="FFFFFF"/>
                          </a:solidFill>
                          <a:effectLst/>
                          <a:latin typeface="Calibri" panose="020F0502020204030204" pitchFamily="34" charset="0"/>
                          <a:cs typeface="Calibri" panose="020F0502020204030204" pitchFamily="34" charset="0"/>
                        </a:rPr>
                        <a:t> </a:t>
                      </a:r>
                      <a:r>
                        <a:rPr lang="en-US" sz="1400" b="0" i="0" u="none" strike="noStrike" dirty="0">
                          <a:solidFill>
                            <a:srgbClr val="FFFFFF"/>
                          </a:solidFill>
                          <a:effectLst/>
                          <a:latin typeface="Calibri" panose="020F0502020204030204" pitchFamily="34" charset="0"/>
                          <a:cs typeface="Calibri" panose="020F0502020204030204" pitchFamily="34" charset="0"/>
                        </a:rPr>
                        <a:t>for </a:t>
                      </a:r>
                      <a:r>
                        <a:rPr lang="en-US" sz="1400" b="0" i="0" u="none" strike="noStrike" dirty="0" smtClean="0">
                          <a:solidFill>
                            <a:srgbClr val="FFFFFF"/>
                          </a:solidFill>
                          <a:effectLst/>
                          <a:latin typeface="Calibri" panose="020F0502020204030204" pitchFamily="34" charset="0"/>
                          <a:cs typeface="Calibri" panose="020F0502020204030204" pitchFamily="34" charset="0"/>
                        </a:rPr>
                        <a:t>the budget execution, </a:t>
                      </a:r>
                      <a:r>
                        <a:rPr lang="en-US" sz="1400" b="0" i="0" u="none" strike="noStrike" dirty="0">
                          <a:solidFill>
                            <a:srgbClr val="FFFFFF"/>
                          </a:solidFill>
                          <a:effectLst/>
                          <a:latin typeface="Calibri" panose="020F0502020204030204" pitchFamily="34" charset="0"/>
                          <a:cs typeface="Calibri" panose="020F0502020204030204" pitchFamily="34" charset="0"/>
                        </a:rPr>
                        <a:t>key point procurement procedures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06262251"/>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Complex administrative procedures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53820915"/>
                  </a:ext>
                </a:extLst>
              </a:tr>
              <a:tr h="228292">
                <a:tc>
                  <a:txBody>
                    <a:bodyPr/>
                    <a:lstStyle/>
                    <a:p>
                      <a:pPr algn="l" fontAlgn="t"/>
                      <a:r>
                        <a:rPr lang="pl-PL" sz="1400" b="0" i="0" u="none" strike="noStrike">
                          <a:solidFill>
                            <a:srgbClr val="FFFFFF"/>
                          </a:solidFill>
                          <a:effectLst/>
                          <a:latin typeface="Calibri" panose="020F0502020204030204" pitchFamily="34" charset="0"/>
                          <a:cs typeface="Calibri" panose="020F0502020204030204" pitchFamily="34" charset="0"/>
                        </a:rPr>
                        <a:t>Institutionalization</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42451037"/>
                  </a:ext>
                </a:extLst>
              </a:tr>
              <a:tr h="508616">
                <a:tc>
                  <a:txBody>
                    <a:bodyPr/>
                    <a:lstStyle/>
                    <a:p>
                      <a:pPr algn="l" fontAlgn="t"/>
                      <a:r>
                        <a:rPr lang="en-US" sz="1400" b="0" i="0" u="none" strike="noStrike">
                          <a:solidFill>
                            <a:srgbClr val="FFFFFF"/>
                          </a:solidFill>
                          <a:effectLst/>
                          <a:latin typeface="Calibri" panose="020F0502020204030204" pitchFamily="34" charset="0"/>
                          <a:cs typeface="Calibri" panose="020F0502020204030204" pitchFamily="34" charset="0"/>
                        </a:rPr>
                        <a:t>Ad-hoc decisions of investment projects makes it a very time consuming exercise</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00807847"/>
                  </a:ext>
                </a:extLst>
              </a:tr>
              <a:tr h="365423">
                <a:tc>
                  <a:txBody>
                    <a:bodyPr/>
                    <a:lstStyle/>
                    <a:p>
                      <a:pPr algn="l" fontAlgn="t"/>
                      <a:r>
                        <a:rPr lang="en-US" sz="1400" b="0" i="0" u="none" strike="noStrike" dirty="0">
                          <a:solidFill>
                            <a:srgbClr val="FFFFFF"/>
                          </a:solidFill>
                          <a:effectLst/>
                          <a:latin typeface="Calibri" panose="020F0502020204030204" pitchFamily="34" charset="0"/>
                          <a:cs typeface="Calibri" panose="020F0502020204030204" pitchFamily="34" charset="0"/>
                        </a:rPr>
                        <a:t>Need for full scale training for large number of stakeholders</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107419914"/>
                  </a:ext>
                </a:extLst>
              </a:tr>
            </a:tbl>
          </a:graphicData>
        </a:graphic>
      </p:graphicFrame>
    </p:spTree>
    <p:extLst>
      <p:ext uri="{BB962C8B-B14F-4D97-AF65-F5344CB8AC3E}">
        <p14:creationId xmlns:p14="http://schemas.microsoft.com/office/powerpoint/2010/main" xmlns="" val="4203836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0985" y="411828"/>
            <a:ext cx="8462029" cy="433644"/>
          </a:xfrm>
        </p:spPr>
        <p:txBody>
          <a:bodyPr>
            <a:noAutofit/>
          </a:bodyPr>
          <a:lstStyle/>
          <a:p>
            <a:pPr algn="ctr"/>
            <a:r>
              <a:rPr lang="en-US" sz="2400" b="1" dirty="0"/>
              <a:t>SOME Key decisions TO BE TAKEN FOR GOOD </a:t>
            </a:r>
            <a:r>
              <a:rPr lang="en-US" sz="2400" b="1" dirty="0" err="1"/>
              <a:t>pim</a:t>
            </a:r>
            <a:endParaRPr lang="en-US" sz="2400" dirty="0"/>
          </a:p>
        </p:txBody>
      </p:sp>
      <p:sp>
        <p:nvSpPr>
          <p:cNvPr id="4" name="Text Placeholder 5">
            <a:extLst>
              <a:ext uri="{FF2B5EF4-FFF2-40B4-BE49-F238E27FC236}">
                <a16:creationId xmlns="" xmlns:a16="http://schemas.microsoft.com/office/drawing/2014/main" id="{929E59E0-CCF2-4A0B-8628-8750D9009113}"/>
              </a:ext>
            </a:extLst>
          </p:cNvPr>
          <p:cNvSpPr>
            <a:spLocks noGrp="1"/>
          </p:cNvSpPr>
          <p:nvPr>
            <p:ph type="body" sz="quarter" idx="13"/>
          </p:nvPr>
        </p:nvSpPr>
        <p:spPr>
          <a:xfrm>
            <a:off x="149456" y="1561797"/>
            <a:ext cx="5159030" cy="4667553"/>
          </a:xfrm>
        </p:spPr>
        <p:txBody>
          <a:bodyPr>
            <a:normAutofit/>
          </a:bodyPr>
          <a:lstStyle/>
          <a:p>
            <a:pPr marL="285750" indent="-285750">
              <a:buFont typeface="Wingdings" panose="05000000000000000000" pitchFamily="2" charset="2"/>
              <a:buChar char="Ø"/>
            </a:pPr>
            <a:r>
              <a:rPr lang="en-US" dirty="0">
                <a:solidFill>
                  <a:schemeClr val="tx2"/>
                </a:solidFill>
              </a:rPr>
              <a:t>Interagency coordination processes;</a:t>
            </a:r>
          </a:p>
          <a:p>
            <a:pPr marL="285750" indent="-285750">
              <a:buFont typeface="Wingdings" panose="05000000000000000000" pitchFamily="2" charset="2"/>
              <a:buChar char="Ø"/>
            </a:pPr>
            <a:r>
              <a:rPr lang="en-US" dirty="0">
                <a:solidFill>
                  <a:schemeClr val="tx2"/>
                </a:solidFill>
              </a:rPr>
              <a:t>No (reduce) the political considerations on the promoting projects;</a:t>
            </a:r>
          </a:p>
          <a:p>
            <a:pPr marL="285750" indent="-285750">
              <a:buFont typeface="Wingdings" panose="05000000000000000000" pitchFamily="2" charset="2"/>
              <a:buChar char="Ø"/>
            </a:pPr>
            <a:r>
              <a:rPr lang="en-US" dirty="0">
                <a:solidFill>
                  <a:schemeClr val="tx2"/>
                </a:solidFill>
              </a:rPr>
              <a:t>Annual and medium term budget management capacity and consistency of the PIM with the budget process; and</a:t>
            </a:r>
          </a:p>
          <a:p>
            <a:pPr marL="285750" indent="-285750">
              <a:buFont typeface="Wingdings" panose="05000000000000000000" pitchFamily="2" charset="2"/>
              <a:buChar char="Ø"/>
            </a:pPr>
            <a:r>
              <a:rPr lang="en-US" dirty="0">
                <a:solidFill>
                  <a:schemeClr val="tx2"/>
                </a:solidFill>
              </a:rPr>
              <a:t>Acquisition and resettlement issues, environmental safeguards, and complex procurement challenges.</a:t>
            </a:r>
          </a:p>
        </p:txBody>
      </p:sp>
      <p:pic>
        <p:nvPicPr>
          <p:cNvPr id="6" name="Picture 5">
            <a:extLst>
              <a:ext uri="{FF2B5EF4-FFF2-40B4-BE49-F238E27FC236}">
                <a16:creationId xmlns="" xmlns:a16="http://schemas.microsoft.com/office/drawing/2014/main" id="{E18DBCDC-528C-480C-9F83-26F81CD28A8A}"/>
              </a:ext>
            </a:extLst>
          </p:cNvPr>
          <p:cNvPicPr>
            <a:picLocks noChangeAspect="1"/>
          </p:cNvPicPr>
          <p:nvPr/>
        </p:nvPicPr>
        <p:blipFill>
          <a:blip r:embed="rId3" cstate="print"/>
          <a:stretch>
            <a:fillRect/>
          </a:stretch>
        </p:blipFill>
        <p:spPr>
          <a:xfrm>
            <a:off x="5417126" y="1212273"/>
            <a:ext cx="3726873" cy="3376767"/>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24</a:t>
            </a:fld>
            <a:endParaRPr lang="en-US"/>
          </a:p>
        </p:txBody>
      </p:sp>
      <p:pic>
        <p:nvPicPr>
          <p:cNvPr id="7" name="Рисунок 6"/>
          <p:cNvPicPr>
            <a:picLocks noChangeAspect="1"/>
          </p:cNvPicPr>
          <p:nvPr/>
        </p:nvPicPr>
        <p:blipFill>
          <a:blip r:embed="rId4"/>
          <a:stretch>
            <a:fillRect/>
          </a:stretch>
        </p:blipFill>
        <p:spPr>
          <a:xfrm>
            <a:off x="6516198" y="6229350"/>
            <a:ext cx="2371725" cy="571500"/>
          </a:xfrm>
          <a:prstGeom prst="rect">
            <a:avLst/>
          </a:prstGeom>
        </p:spPr>
      </p:pic>
    </p:spTree>
    <p:extLst>
      <p:ext uri="{BB962C8B-B14F-4D97-AF65-F5344CB8AC3E}">
        <p14:creationId xmlns:p14="http://schemas.microsoft.com/office/powerpoint/2010/main" xmlns="" val="5053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dirty="0"/>
              <a:t>Part 3: Strengthening the efficiency of capital spending and </a:t>
            </a:r>
            <a:r>
              <a:rPr lang="en-US" sz="2400" b="1" dirty="0"/>
              <a:t>PUBLIC INVESTMENT Management</a:t>
            </a:r>
            <a:endParaRPr lang="en-US" sz="2400" dirty="0"/>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25</a:t>
            </a:fld>
            <a:endParaRPr lang="en-US"/>
          </a:p>
        </p:txBody>
      </p:sp>
      <p:pic>
        <p:nvPicPr>
          <p:cNvPr id="8" name="Рисунок 7"/>
          <p:cNvPicPr>
            <a:picLocks noChangeAspect="1"/>
          </p:cNvPicPr>
          <p:nvPr/>
        </p:nvPicPr>
        <p:blipFill>
          <a:blip r:embed="rId3"/>
          <a:stretch>
            <a:fillRect/>
          </a:stretch>
        </p:blipFill>
        <p:spPr>
          <a:xfrm>
            <a:off x="6357937" y="6199188"/>
            <a:ext cx="2371725" cy="571500"/>
          </a:xfrm>
          <a:prstGeom prst="rect">
            <a:avLst/>
          </a:prstGeom>
        </p:spPr>
      </p:pic>
      <p:pic>
        <p:nvPicPr>
          <p:cNvPr id="7" name="Picture 6">
            <a:extLst>
              <a:ext uri="{FF2B5EF4-FFF2-40B4-BE49-F238E27FC236}">
                <a16:creationId xmlns="" xmlns:a16="http://schemas.microsoft.com/office/drawing/2014/main" id="{13758F15-6397-4FF4-9ABA-A52C43ADE7BC}"/>
              </a:ext>
            </a:extLst>
          </p:cNvPr>
          <p:cNvPicPr>
            <a:picLocks noChangeAspect="1"/>
          </p:cNvPicPr>
          <p:nvPr/>
        </p:nvPicPr>
        <p:blipFill>
          <a:blip r:embed="rId4">
            <a:extLst>
              <a:ext uri="{28A0092B-C50C-407E-A947-70E740481C1C}">
                <a14:useLocalDpi xmlns:a14="http://schemas.microsoft.com/office/drawing/2010/main" xmlns="" val="0"/>
              </a:ext>
              <a:ext uri="{837473B0-CC2E-450A-ABE3-18F120FF3D39}">
                <a1611:picAttrSrcUrl xmlns="" xmlns:a1611="http://schemas.microsoft.com/office/drawing/2016/11/main" r:id="rId5"/>
              </a:ext>
            </a:extLst>
          </a:blip>
          <a:stretch>
            <a:fillRect/>
          </a:stretch>
        </p:blipFill>
        <p:spPr>
          <a:xfrm>
            <a:off x="356934" y="1311691"/>
            <a:ext cx="8610492" cy="4439570"/>
          </a:xfrm>
          <a:prstGeom prst="rect">
            <a:avLst/>
          </a:prstGeom>
        </p:spPr>
      </p:pic>
      <p:sp>
        <p:nvSpPr>
          <p:cNvPr id="9" name="TextBox 8">
            <a:extLst>
              <a:ext uri="{FF2B5EF4-FFF2-40B4-BE49-F238E27FC236}">
                <a16:creationId xmlns="" xmlns:a16="http://schemas.microsoft.com/office/drawing/2014/main" id="{A2B4CB4C-6F74-410D-8864-F4C0C067B037}"/>
              </a:ext>
            </a:extLst>
          </p:cNvPr>
          <p:cNvSpPr txBox="1"/>
          <p:nvPr/>
        </p:nvSpPr>
        <p:spPr>
          <a:xfrm>
            <a:off x="3352800" y="4309872"/>
            <a:ext cx="2438400" cy="369332"/>
          </a:xfrm>
          <a:prstGeom prst="rect">
            <a:avLst/>
          </a:prstGeom>
          <a:noFill/>
        </p:spPr>
        <p:txBody>
          <a:bodyPr wrap="square" rtlCol="0">
            <a:spAutoFit/>
          </a:bodyPr>
          <a:lstStyle/>
          <a:p>
            <a:r>
              <a:rPr lang="en-US" sz="900">
                <a:hlinkClick r:id="rId5" tooltip="https://en.wikipedia.org/wiki/Benicia%E2%80%93Martinez_Bridge"/>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xmlns="" val="55943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“must-have” Features for an efficient public</a:t>
            </a:r>
            <a:br>
              <a:rPr lang="en-US" b="1" dirty="0"/>
            </a:br>
            <a:r>
              <a:rPr lang="en-US" b="1" dirty="0"/>
              <a:t>investment system</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26</a:t>
            </a:fld>
            <a:endParaRPr lang="en-US"/>
          </a:p>
        </p:txBody>
      </p:sp>
      <p:sp>
        <p:nvSpPr>
          <p:cNvPr id="9" name="TextBox 8"/>
          <p:cNvSpPr txBox="1"/>
          <p:nvPr/>
        </p:nvSpPr>
        <p:spPr>
          <a:xfrm>
            <a:off x="949569" y="3393831"/>
            <a:ext cx="184639"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1</a:t>
            </a:r>
            <a:endParaRPr lang="ru-RU" sz="1000" dirty="0">
              <a:solidFill>
                <a:schemeClr val="bg1"/>
              </a:solidFill>
              <a:latin typeface="Calibri" panose="020F0502020204030204" pitchFamily="34" charset="0"/>
              <a:cs typeface="Calibri" panose="020F0502020204030204" pitchFamily="34" charset="0"/>
            </a:endParaRPr>
          </a:p>
        </p:txBody>
      </p:sp>
      <p:sp>
        <p:nvSpPr>
          <p:cNvPr id="12" name="TextBox 11"/>
          <p:cNvSpPr txBox="1"/>
          <p:nvPr/>
        </p:nvSpPr>
        <p:spPr>
          <a:xfrm>
            <a:off x="3881802" y="3393830"/>
            <a:ext cx="184639"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4</a:t>
            </a:r>
            <a:endParaRPr lang="ru-RU" sz="1000" dirty="0">
              <a:solidFill>
                <a:schemeClr val="bg1"/>
              </a:solidFill>
              <a:latin typeface="Calibri" panose="020F0502020204030204" pitchFamily="34" charset="0"/>
              <a:cs typeface="Calibri" panose="020F0502020204030204" pitchFamily="34" charset="0"/>
            </a:endParaRPr>
          </a:p>
        </p:txBody>
      </p:sp>
      <p:sp>
        <p:nvSpPr>
          <p:cNvPr id="15" name="TextBox 14"/>
          <p:cNvSpPr txBox="1"/>
          <p:nvPr/>
        </p:nvSpPr>
        <p:spPr>
          <a:xfrm>
            <a:off x="6726108" y="3393829"/>
            <a:ext cx="184639"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7</a:t>
            </a:r>
            <a:endParaRPr lang="ru-RU" sz="1000" dirty="0">
              <a:solidFill>
                <a:schemeClr val="bg1"/>
              </a:solidFill>
              <a:latin typeface="Calibri" panose="020F0502020204030204" pitchFamily="34" charset="0"/>
              <a:cs typeface="Calibri" panose="020F0502020204030204" pitchFamily="34" charset="0"/>
            </a:endParaRPr>
          </a:p>
        </p:txBody>
      </p:sp>
      <p:pic>
        <p:nvPicPr>
          <p:cNvPr id="37" name="Рисунок 36"/>
          <p:cNvPicPr>
            <a:picLocks noChangeAspect="1"/>
          </p:cNvPicPr>
          <p:nvPr/>
        </p:nvPicPr>
        <p:blipFill>
          <a:blip r:embed="rId2"/>
          <a:stretch>
            <a:fillRect/>
          </a:stretch>
        </p:blipFill>
        <p:spPr>
          <a:xfrm>
            <a:off x="6357937" y="6199188"/>
            <a:ext cx="2371725" cy="571500"/>
          </a:xfrm>
          <a:prstGeom prst="rect">
            <a:avLst/>
          </a:prstGeom>
        </p:spPr>
      </p:pic>
      <p:pic>
        <p:nvPicPr>
          <p:cNvPr id="3" name="Рисунок 2"/>
          <p:cNvPicPr>
            <a:picLocks noChangeAspect="1"/>
          </p:cNvPicPr>
          <p:nvPr/>
        </p:nvPicPr>
        <p:blipFill>
          <a:blip r:embed="rId3"/>
          <a:stretch>
            <a:fillRect/>
          </a:stretch>
        </p:blipFill>
        <p:spPr>
          <a:xfrm>
            <a:off x="1792360" y="1826769"/>
            <a:ext cx="5591175" cy="3752850"/>
          </a:xfrm>
          <a:prstGeom prst="rect">
            <a:avLst/>
          </a:prstGeom>
        </p:spPr>
      </p:pic>
      <p:sp>
        <p:nvSpPr>
          <p:cNvPr id="38" name="TextBox 37"/>
          <p:cNvSpPr txBox="1"/>
          <p:nvPr/>
        </p:nvSpPr>
        <p:spPr>
          <a:xfrm>
            <a:off x="1792360" y="1425650"/>
            <a:ext cx="5545187" cy="307777"/>
          </a:xfrm>
          <a:prstGeom prst="rect">
            <a:avLst/>
          </a:prstGeom>
          <a:noFill/>
        </p:spPr>
        <p:txBody>
          <a:bodyPr wrap="square" rtlCol="0">
            <a:spAutoFit/>
          </a:bodyPr>
          <a:lstStyle/>
          <a:p>
            <a:r>
              <a:rPr lang="en-US" sz="1400" dirty="0">
                <a:solidFill>
                  <a:schemeClr val="tx2"/>
                </a:solidFill>
              </a:rPr>
              <a:t>Key features of a public investment management system</a:t>
            </a:r>
            <a:endParaRPr lang="ru-RU" sz="1400" dirty="0">
              <a:solidFill>
                <a:schemeClr val="tx2"/>
              </a:solidFill>
            </a:endParaRPr>
          </a:p>
        </p:txBody>
      </p:sp>
      <p:sp>
        <p:nvSpPr>
          <p:cNvPr id="10" name="Надпись 2"/>
          <p:cNvSpPr txBox="1"/>
          <p:nvPr/>
        </p:nvSpPr>
        <p:spPr>
          <a:xfrm rot="16200000">
            <a:off x="2226335" y="3772209"/>
            <a:ext cx="775970"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Guidance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Надпись 4"/>
          <p:cNvSpPr txBox="1"/>
          <p:nvPr/>
        </p:nvSpPr>
        <p:spPr>
          <a:xfrm rot="16200000">
            <a:off x="3871249" y="3772209"/>
            <a:ext cx="775970"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Selection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Надпись 5"/>
          <p:cNvSpPr txBox="1"/>
          <p:nvPr/>
        </p:nvSpPr>
        <p:spPr>
          <a:xfrm rot="16200000">
            <a:off x="5479120" y="3751571"/>
            <a:ext cx="817245"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Operation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Надпись 6"/>
          <p:cNvSpPr txBox="1"/>
          <p:nvPr/>
        </p:nvSpPr>
        <p:spPr>
          <a:xfrm rot="16200000">
            <a:off x="2761526" y="3772209"/>
            <a:ext cx="77597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Appraisal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Надпись 8"/>
          <p:cNvSpPr txBox="1"/>
          <p:nvPr/>
        </p:nvSpPr>
        <p:spPr>
          <a:xfrm rot="16200000">
            <a:off x="4226790" y="3868421"/>
            <a:ext cx="114427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Implementation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Надпись 9"/>
          <p:cNvSpPr txBox="1"/>
          <p:nvPr/>
        </p:nvSpPr>
        <p:spPr>
          <a:xfrm rot="16200000">
            <a:off x="6041884" y="3766494"/>
            <a:ext cx="84074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Evaluation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Надпись 10"/>
          <p:cNvSpPr txBox="1"/>
          <p:nvPr/>
        </p:nvSpPr>
        <p:spPr>
          <a:xfrm rot="16200000">
            <a:off x="3243695" y="3716406"/>
            <a:ext cx="963159" cy="382270"/>
          </a:xfrm>
          <a:prstGeom prst="rect">
            <a:avLst/>
          </a:prstGeom>
          <a:solidFill>
            <a:srgbClr val="A1DA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Independent review</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Надпись 10"/>
          <p:cNvSpPr txBox="1"/>
          <p:nvPr/>
        </p:nvSpPr>
        <p:spPr>
          <a:xfrm rot="16200000">
            <a:off x="4873003" y="3763520"/>
            <a:ext cx="963159" cy="294120"/>
          </a:xfrm>
          <a:prstGeom prst="rect">
            <a:avLst/>
          </a:prstGeom>
          <a:solidFill>
            <a:srgbClr val="9BD2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Adjustment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459719" y="2194505"/>
            <a:ext cx="1074420" cy="553998"/>
          </a:xfrm>
          <a:prstGeom prst="rect">
            <a:avLst/>
          </a:prstGeom>
          <a:solidFill>
            <a:schemeClr val="bg1"/>
          </a:solidFill>
        </p:spPr>
        <p:txBody>
          <a:bodyPr wrap="square" rtlCol="0">
            <a:spAutoFit/>
          </a:bodyPr>
          <a:lstStyle/>
          <a:p>
            <a:pPr algn="ctr"/>
            <a:r>
              <a:rPr lang="en-US" sz="1000" b="0" dirty="0" smtClean="0"/>
              <a:t>Consistency in project preparation</a:t>
            </a:r>
            <a:endParaRPr lang="ru-RU" sz="1000" b="0" dirty="0"/>
          </a:p>
        </p:txBody>
      </p:sp>
      <p:sp>
        <p:nvSpPr>
          <p:cNvPr id="20" name="TextBox 19"/>
          <p:cNvSpPr txBox="1"/>
          <p:nvPr/>
        </p:nvSpPr>
        <p:spPr>
          <a:xfrm>
            <a:off x="3722024" y="2194505"/>
            <a:ext cx="1074420" cy="553998"/>
          </a:xfrm>
          <a:prstGeom prst="rect">
            <a:avLst/>
          </a:prstGeom>
          <a:solidFill>
            <a:schemeClr val="bg1"/>
          </a:solidFill>
        </p:spPr>
        <p:txBody>
          <a:bodyPr wrap="square" rtlCol="0">
            <a:spAutoFit/>
          </a:bodyPr>
          <a:lstStyle/>
          <a:p>
            <a:pPr algn="ctr"/>
            <a:r>
              <a:rPr lang="en-US" sz="1000" b="0" dirty="0" smtClean="0"/>
              <a:t>Authority to screen and reject projects</a:t>
            </a:r>
            <a:endParaRPr lang="ru-RU" sz="1000" b="0" dirty="0"/>
          </a:p>
        </p:txBody>
      </p:sp>
      <p:sp>
        <p:nvSpPr>
          <p:cNvPr id="21" name="TextBox 20"/>
          <p:cNvSpPr txBox="1"/>
          <p:nvPr/>
        </p:nvSpPr>
        <p:spPr>
          <a:xfrm>
            <a:off x="5077475" y="1982953"/>
            <a:ext cx="1022061" cy="707886"/>
          </a:xfrm>
          <a:prstGeom prst="rect">
            <a:avLst/>
          </a:prstGeom>
          <a:solidFill>
            <a:schemeClr val="bg1"/>
          </a:solidFill>
        </p:spPr>
        <p:txBody>
          <a:bodyPr wrap="square" rtlCol="0">
            <a:spAutoFit/>
          </a:bodyPr>
          <a:lstStyle/>
          <a:p>
            <a:pPr algn="ctr"/>
            <a:r>
              <a:rPr lang="en-US" sz="1000" b="0" dirty="0" smtClean="0"/>
              <a:t>Maintain asset register, operate and maintain asset</a:t>
            </a:r>
            <a:endParaRPr lang="ru-RU" sz="1000" b="0" dirty="0"/>
          </a:p>
        </p:txBody>
      </p:sp>
      <p:sp>
        <p:nvSpPr>
          <p:cNvPr id="22" name="TextBox 21"/>
          <p:cNvSpPr txBox="1"/>
          <p:nvPr/>
        </p:nvSpPr>
        <p:spPr>
          <a:xfrm>
            <a:off x="6012985" y="2156404"/>
            <a:ext cx="1022061" cy="553998"/>
          </a:xfrm>
          <a:prstGeom prst="rect">
            <a:avLst/>
          </a:prstGeom>
          <a:solidFill>
            <a:schemeClr val="bg1"/>
          </a:solidFill>
        </p:spPr>
        <p:txBody>
          <a:bodyPr wrap="square" rtlCol="0">
            <a:spAutoFit/>
          </a:bodyPr>
          <a:lstStyle/>
          <a:p>
            <a:pPr algn="ctr"/>
            <a:r>
              <a:rPr lang="en-US" sz="1000" b="0" dirty="0" smtClean="0"/>
              <a:t>Evaluation to improve guidance</a:t>
            </a:r>
            <a:endParaRPr lang="ru-RU" sz="1000" b="0" dirty="0"/>
          </a:p>
        </p:txBody>
      </p:sp>
      <p:sp>
        <p:nvSpPr>
          <p:cNvPr id="23" name="TextBox 22"/>
          <p:cNvSpPr txBox="1"/>
          <p:nvPr/>
        </p:nvSpPr>
        <p:spPr>
          <a:xfrm>
            <a:off x="1994735" y="5025621"/>
            <a:ext cx="1022061" cy="553998"/>
          </a:xfrm>
          <a:prstGeom prst="rect">
            <a:avLst/>
          </a:prstGeom>
          <a:solidFill>
            <a:schemeClr val="bg1"/>
          </a:solidFill>
        </p:spPr>
        <p:txBody>
          <a:bodyPr wrap="square" rtlCol="0">
            <a:spAutoFit/>
          </a:bodyPr>
          <a:lstStyle/>
          <a:p>
            <a:pPr algn="ctr"/>
            <a:r>
              <a:rPr lang="en-US" sz="1000" b="0" dirty="0" smtClean="0"/>
              <a:t>Link to a development strategy</a:t>
            </a:r>
            <a:endParaRPr lang="ru-RU" sz="1000" b="0" dirty="0"/>
          </a:p>
        </p:txBody>
      </p:sp>
      <p:sp>
        <p:nvSpPr>
          <p:cNvPr id="24" name="TextBox 23"/>
          <p:cNvSpPr txBox="1"/>
          <p:nvPr/>
        </p:nvSpPr>
        <p:spPr>
          <a:xfrm>
            <a:off x="2998822" y="5025621"/>
            <a:ext cx="1022061" cy="553998"/>
          </a:xfrm>
          <a:prstGeom prst="rect">
            <a:avLst/>
          </a:prstGeom>
          <a:solidFill>
            <a:schemeClr val="bg1"/>
          </a:solidFill>
        </p:spPr>
        <p:txBody>
          <a:bodyPr wrap="square" rtlCol="0">
            <a:spAutoFit/>
          </a:bodyPr>
          <a:lstStyle/>
          <a:p>
            <a:pPr algn="ctr"/>
            <a:r>
              <a:rPr lang="en-US" sz="1000" b="0" dirty="0" smtClean="0"/>
              <a:t>Key to credible selection</a:t>
            </a:r>
            <a:endParaRPr lang="ru-RU" sz="1000" b="0" dirty="0"/>
          </a:p>
        </p:txBody>
      </p:sp>
      <p:sp>
        <p:nvSpPr>
          <p:cNvPr id="25" name="TextBox 24"/>
          <p:cNvSpPr txBox="1"/>
          <p:nvPr/>
        </p:nvSpPr>
        <p:spPr>
          <a:xfrm>
            <a:off x="4340143" y="4984589"/>
            <a:ext cx="1989395" cy="707886"/>
          </a:xfrm>
          <a:prstGeom prst="rect">
            <a:avLst/>
          </a:prstGeom>
          <a:solidFill>
            <a:schemeClr val="bg1"/>
          </a:solidFill>
        </p:spPr>
        <p:txBody>
          <a:bodyPr wrap="square" rtlCol="0">
            <a:spAutoFit/>
          </a:bodyPr>
          <a:lstStyle/>
          <a:p>
            <a:pPr algn="ctr"/>
            <a:r>
              <a:rPr lang="en-US" sz="1000" b="0" dirty="0" smtClean="0"/>
              <a:t>An affective budget and procurement process to support implementation and operation</a:t>
            </a:r>
            <a:endParaRPr lang="ru-RU" sz="1000" b="0" dirty="0"/>
          </a:p>
        </p:txBody>
      </p:sp>
      <p:sp>
        <p:nvSpPr>
          <p:cNvPr id="26" name="TextBox 25"/>
          <p:cNvSpPr txBox="1"/>
          <p:nvPr/>
        </p:nvSpPr>
        <p:spPr>
          <a:xfrm>
            <a:off x="1248506" y="6028138"/>
            <a:ext cx="4418963" cy="261610"/>
          </a:xfrm>
          <a:prstGeom prst="rect">
            <a:avLst/>
          </a:prstGeom>
          <a:noFill/>
        </p:spPr>
        <p:txBody>
          <a:bodyPr wrap="square" rtlCol="0">
            <a:spAutoFit/>
          </a:bodyPr>
          <a:lstStyle/>
          <a:p>
            <a:r>
              <a:rPr lang="en-US" sz="1100" b="0" dirty="0">
                <a:solidFill>
                  <a:schemeClr val="tx2"/>
                </a:solidFill>
              </a:rPr>
              <a:t>Source</a:t>
            </a:r>
            <a:r>
              <a:rPr lang="en-US" sz="1100" b="0" i="1" dirty="0">
                <a:solidFill>
                  <a:schemeClr val="tx2"/>
                </a:solidFill>
              </a:rPr>
              <a:t>: </a:t>
            </a:r>
            <a:r>
              <a:rPr lang="en-US" sz="1100" b="0" dirty="0" smtClean="0">
                <a:solidFill>
                  <a:schemeClr val="tx2"/>
                </a:solidFill>
              </a:rPr>
              <a:t>The Power of Public Investment Management, WB 2014.</a:t>
            </a:r>
            <a:endParaRPr lang="ru-RU" sz="1100" b="0" dirty="0">
              <a:solidFill>
                <a:schemeClr val="tx2"/>
              </a:solidFill>
              <a:cs typeface="Calibri" panose="020F0502020204030204" pitchFamily="34" charset="0"/>
            </a:endParaRPr>
          </a:p>
        </p:txBody>
      </p:sp>
    </p:spTree>
    <p:extLst>
      <p:ext uri="{BB962C8B-B14F-4D97-AF65-F5344CB8AC3E}">
        <p14:creationId xmlns:p14="http://schemas.microsoft.com/office/powerpoint/2010/main" xmlns="" val="61692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b="1" dirty="0"/>
              <a:t>Key features </a:t>
            </a:r>
            <a:r>
              <a:rPr lang="en-US" sz="2400" dirty="0"/>
              <a:t>(1)</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 xmlns:a16="http://schemas.microsoft.com/office/drawing/2014/main" id="{AE9E09C3-5998-4957-8F8A-7DD10662FC29}"/>
              </a:ext>
            </a:extLst>
          </p:cNvPr>
          <p:cNvPicPr>
            <a:picLocks noChangeAspect="1"/>
          </p:cNvPicPr>
          <p:nvPr/>
        </p:nvPicPr>
        <p:blipFill>
          <a:blip r:embed="rId3"/>
          <a:stretch>
            <a:fillRect/>
          </a:stretch>
        </p:blipFill>
        <p:spPr>
          <a:xfrm>
            <a:off x="2008961" y="1529159"/>
            <a:ext cx="8806040" cy="4246949"/>
          </a:xfrm>
          <a:prstGeom prst="rect">
            <a:avLst/>
          </a:prstGeom>
        </p:spPr>
      </p:pic>
      <p:sp>
        <p:nvSpPr>
          <p:cNvPr id="6" name="Content Placeholder 2">
            <a:extLst>
              <a:ext uri="{FF2B5EF4-FFF2-40B4-BE49-F238E27FC236}">
                <a16:creationId xmlns="" xmlns:a16="http://schemas.microsoft.com/office/drawing/2014/main" id="{A9828A92-0A83-4746-90BF-AEC2A4BCE724}"/>
              </a:ext>
            </a:extLst>
          </p:cNvPr>
          <p:cNvSpPr txBox="1">
            <a:spLocks/>
          </p:cNvSpPr>
          <p:nvPr/>
        </p:nvSpPr>
        <p:spPr>
          <a:xfrm>
            <a:off x="280027" y="1489586"/>
            <a:ext cx="8440305" cy="4698873"/>
          </a:xfrm>
          <a:prstGeom prst="rect">
            <a:avLst/>
          </a:prstGeom>
        </p:spPr>
        <p:txBody>
          <a:bodyPr>
            <a:normAutofit fontScale="92500" lnSpcReduction="10000"/>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sz="1800" dirty="0"/>
              <a:t>Guidance</a:t>
            </a:r>
          </a:p>
          <a:p>
            <a:pPr marL="285750" indent="-285750">
              <a:buFont typeface="Arial" panose="020B0604020202020204" pitchFamily="34" charset="0"/>
              <a:buChar char="•"/>
            </a:pPr>
            <a:r>
              <a:rPr lang="en-US" sz="1800" b="0" kern="0" dirty="0"/>
              <a:t>Projects or programs are subject to (a) actionable strategic guidance and (b) adoption of first-level screening of all project proposals relative to this guidance.</a:t>
            </a:r>
          </a:p>
          <a:p>
            <a:pPr marL="0" indent="0"/>
            <a:r>
              <a:rPr lang="en-US" sz="1800" dirty="0"/>
              <a:t>The emphasis should be on basic elements of formal project appraisal, including whether:</a:t>
            </a:r>
            <a:endParaRPr lang="en-US" sz="1800" b="0" kern="0" dirty="0"/>
          </a:p>
          <a:p>
            <a:pPr>
              <a:buFont typeface="Arial" panose="020B0604020202020204" pitchFamily="34" charset="0"/>
              <a:buChar char="•"/>
            </a:pPr>
            <a:r>
              <a:rPr lang="en-US" sz="1800" b="0" kern="0" dirty="0"/>
              <a:t>the need for a project is well justified;</a:t>
            </a:r>
          </a:p>
          <a:p>
            <a:pPr>
              <a:buFont typeface="Arial" panose="020B0604020202020204" pitchFamily="34" charset="0"/>
              <a:buChar char="•"/>
            </a:pPr>
            <a:r>
              <a:rPr lang="en-US" sz="1800" b="0" kern="0" dirty="0"/>
              <a:t>the project’s objectives are clearly specified;</a:t>
            </a:r>
          </a:p>
          <a:p>
            <a:pPr>
              <a:buFont typeface="Arial" panose="020B0604020202020204" pitchFamily="34" charset="0"/>
              <a:buChar char="•"/>
            </a:pPr>
            <a:r>
              <a:rPr lang="en-US" sz="1800" b="0" kern="0" dirty="0"/>
              <a:t>broad alternative options to meet the project’s objectives are identified and comparatively examined;</a:t>
            </a:r>
          </a:p>
          <a:p>
            <a:pPr>
              <a:buFont typeface="Arial" panose="020B0604020202020204" pitchFamily="34" charset="0"/>
              <a:buChar char="•"/>
            </a:pPr>
            <a:r>
              <a:rPr lang="en-US" sz="1800" b="0" kern="0" dirty="0"/>
              <a:t>the most promising option is subject to detailed analysis;</a:t>
            </a:r>
          </a:p>
          <a:p>
            <a:pPr>
              <a:buFont typeface="Arial" panose="020B0604020202020204" pitchFamily="34" charset="0"/>
              <a:buChar char="•"/>
            </a:pPr>
            <a:r>
              <a:rPr lang="en-US" sz="1800" b="0" kern="0" dirty="0"/>
              <a:t>project costs are fully and accurately estimated; and</a:t>
            </a:r>
          </a:p>
          <a:p>
            <a:pPr>
              <a:buFont typeface="Arial" panose="020B0604020202020204" pitchFamily="34" charset="0"/>
              <a:buChar char="•"/>
            </a:pPr>
            <a:r>
              <a:rPr lang="en-US" sz="1800" b="0" kern="0" dirty="0"/>
              <a:t>project benefits are assessed qualitatively as likely to justify the costs.</a:t>
            </a:r>
          </a:p>
          <a:p>
            <a:pPr marL="0" indent="0"/>
            <a:r>
              <a:rPr lang="en-US" sz="1800" dirty="0"/>
              <a:t>Independent</a:t>
            </a:r>
            <a:r>
              <a:rPr lang="en-US" sz="1400" b="0" kern="0" dirty="0"/>
              <a:t> </a:t>
            </a:r>
            <a:r>
              <a:rPr lang="en-US" sz="1800" dirty="0"/>
              <a:t>review</a:t>
            </a:r>
          </a:p>
          <a:p>
            <a:pPr>
              <a:buFont typeface="Arial" panose="020B0604020202020204" pitchFamily="34" charset="0"/>
              <a:buChar char="•"/>
            </a:pPr>
            <a:r>
              <a:rPr lang="en-US" sz="1800" b="0" kern="0" dirty="0"/>
              <a:t>An independent peer review checks any subjective, self-serving bias in the evaluation.</a:t>
            </a:r>
          </a:p>
          <a:p>
            <a:pPr>
              <a:buFont typeface="Arial" panose="020B0604020202020204" pitchFamily="34" charset="0"/>
              <a:buChar char="•"/>
            </a:pPr>
            <a:endParaRPr lang="en-US" sz="1800" b="0" kern="0" dirty="0"/>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27</a:t>
            </a:fld>
            <a:endParaRPr lang="en-US"/>
          </a:p>
        </p:txBody>
      </p:sp>
      <p:pic>
        <p:nvPicPr>
          <p:cNvPr id="8" name="Рисунок 7"/>
          <p:cNvPicPr>
            <a:picLocks noChangeAspect="1"/>
          </p:cNvPicPr>
          <p:nvPr/>
        </p:nvPicPr>
        <p:blipFill>
          <a:blip r:embed="rId4"/>
          <a:stretch>
            <a:fillRect/>
          </a:stretch>
        </p:blipFill>
        <p:spPr>
          <a:xfrm>
            <a:off x="6411981" y="6246935"/>
            <a:ext cx="2371725" cy="571500"/>
          </a:xfrm>
          <a:prstGeom prst="rect">
            <a:avLst/>
          </a:prstGeom>
        </p:spPr>
      </p:pic>
    </p:spTree>
    <p:extLst>
      <p:ext uri="{BB962C8B-B14F-4D97-AF65-F5344CB8AC3E}">
        <p14:creationId xmlns:p14="http://schemas.microsoft.com/office/powerpoint/2010/main" xmlns="" val="110404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b="1" dirty="0"/>
              <a:t>Key features </a:t>
            </a:r>
            <a:r>
              <a:rPr lang="en-US" sz="2400" dirty="0"/>
              <a:t>(2)</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 xmlns:a16="http://schemas.microsoft.com/office/drawing/2014/main" id="{AE9E09C3-5998-4957-8F8A-7DD10662FC29}"/>
              </a:ext>
            </a:extLst>
          </p:cNvPr>
          <p:cNvPicPr>
            <a:picLocks noChangeAspect="1"/>
          </p:cNvPicPr>
          <p:nvPr/>
        </p:nvPicPr>
        <p:blipFill>
          <a:blip r:embed="rId3"/>
          <a:stretch>
            <a:fillRect/>
          </a:stretch>
        </p:blipFill>
        <p:spPr>
          <a:xfrm>
            <a:off x="12923" y="1489586"/>
            <a:ext cx="8806040" cy="4246949"/>
          </a:xfrm>
          <a:prstGeom prst="rect">
            <a:avLst/>
          </a:prstGeom>
        </p:spPr>
      </p:pic>
      <p:sp>
        <p:nvSpPr>
          <p:cNvPr id="6" name="Content Placeholder 2">
            <a:extLst>
              <a:ext uri="{FF2B5EF4-FFF2-40B4-BE49-F238E27FC236}">
                <a16:creationId xmlns="" xmlns:a16="http://schemas.microsoft.com/office/drawing/2014/main" id="{A9828A92-0A83-4746-90BF-AEC2A4BCE724}"/>
              </a:ext>
            </a:extLst>
          </p:cNvPr>
          <p:cNvSpPr txBox="1">
            <a:spLocks/>
          </p:cNvSpPr>
          <p:nvPr/>
        </p:nvSpPr>
        <p:spPr>
          <a:xfrm>
            <a:off x="197654" y="1330859"/>
            <a:ext cx="8747169" cy="5164536"/>
          </a:xfrm>
          <a:prstGeom prst="rect">
            <a:avLst/>
          </a:prstGeom>
        </p:spPr>
        <p:txBody>
          <a:bodyPr>
            <a:normAutofit fontScale="92500" lnSpcReduction="10000"/>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en-US" sz="2300" dirty="0"/>
              <a:t>Selection</a:t>
            </a:r>
          </a:p>
          <a:p>
            <a:pPr marL="285750" indent="-285750">
              <a:buFont typeface="Arial" panose="020B0604020202020204" pitchFamily="34" charset="0"/>
              <a:buChar char="•"/>
            </a:pPr>
            <a:r>
              <a:rPr lang="en-US" sz="1800" b="0" kern="0" dirty="0"/>
              <a:t>The process of appraising and selecting public investment projects is linked appropriately to the budget cycle.</a:t>
            </a:r>
          </a:p>
          <a:p>
            <a:pPr marL="0" indent="0"/>
            <a:r>
              <a:rPr lang="en-US" sz="2300" dirty="0"/>
              <a:t>Implementation</a:t>
            </a:r>
          </a:p>
          <a:p>
            <a:pPr marL="285750" indent="-285750">
              <a:buFont typeface="Arial" panose="020B0604020202020204" pitchFamily="34" charset="0"/>
              <a:buChar char="•"/>
            </a:pPr>
            <a:r>
              <a:rPr lang="en-US" sz="1800" b="0" kern="0" dirty="0"/>
              <a:t>Projects are scrutinized for implementation realism and then implemented with regard to efficiency.</a:t>
            </a:r>
          </a:p>
          <a:p>
            <a:pPr marL="0" indent="0"/>
            <a:r>
              <a:rPr lang="en-US" sz="2300" dirty="0"/>
              <a:t>Adjustment</a:t>
            </a:r>
          </a:p>
          <a:p>
            <a:pPr marL="285750" indent="-285750">
              <a:buFont typeface="Arial" panose="020B0604020202020204" pitchFamily="34" charset="0"/>
              <a:buChar char="•"/>
            </a:pPr>
            <a:r>
              <a:rPr lang="en-US" sz="1800" b="0" kern="0" dirty="0"/>
              <a:t>Project implementation review has enough flexibility to allow for necessary adjustments due to changes in project circumstances that would either change the disbursement profile or require project termination.</a:t>
            </a:r>
          </a:p>
          <a:p>
            <a:pPr marL="0" indent="0"/>
            <a:r>
              <a:rPr lang="en-US" sz="2300" dirty="0"/>
              <a:t>Operation</a:t>
            </a:r>
          </a:p>
          <a:p>
            <a:pPr marL="285750" indent="-285750">
              <a:buFont typeface="Arial" panose="020B0604020202020204" pitchFamily="34" charset="0"/>
              <a:buChar char="•"/>
            </a:pPr>
            <a:r>
              <a:rPr lang="en-US" sz="1800" b="0" kern="0" dirty="0"/>
              <a:t>Process for ensuring that a facility is ready for service delivery should be in place, and asset registers are maintained and asset values recorded.</a:t>
            </a:r>
          </a:p>
          <a:p>
            <a:pPr marL="0" indent="0"/>
            <a:r>
              <a:rPr lang="en-US" sz="2300" dirty="0"/>
              <a:t>Evaluation</a:t>
            </a:r>
          </a:p>
          <a:p>
            <a:pPr marL="285750" indent="-285750">
              <a:buFont typeface="Arial" panose="020B0604020202020204" pitchFamily="34" charset="0"/>
              <a:buChar char="•"/>
            </a:pPr>
            <a:r>
              <a:rPr lang="en-US" sz="1800" b="0" kern="0" dirty="0"/>
              <a:t>Basic completion review and ex-post evaluation of completed projects are conducted.</a:t>
            </a: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28</a:t>
            </a:fld>
            <a:endParaRPr lang="en-US"/>
          </a:p>
        </p:txBody>
      </p:sp>
      <p:pic>
        <p:nvPicPr>
          <p:cNvPr id="8" name="Рисунок 7"/>
          <p:cNvPicPr>
            <a:picLocks noChangeAspect="1"/>
          </p:cNvPicPr>
          <p:nvPr/>
        </p:nvPicPr>
        <p:blipFill>
          <a:blip r:embed="rId4"/>
          <a:stretch>
            <a:fillRect/>
          </a:stretch>
        </p:blipFill>
        <p:spPr>
          <a:xfrm>
            <a:off x="6411981" y="6246935"/>
            <a:ext cx="2371725" cy="571500"/>
          </a:xfrm>
          <a:prstGeom prst="rect">
            <a:avLst/>
          </a:prstGeom>
        </p:spPr>
      </p:pic>
    </p:spTree>
    <p:extLst>
      <p:ext uri="{BB962C8B-B14F-4D97-AF65-F5344CB8AC3E}">
        <p14:creationId xmlns:p14="http://schemas.microsoft.com/office/powerpoint/2010/main" xmlns="" val="140519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dirty="0"/>
              <a:t>Part 1: </a:t>
            </a:r>
            <a:r>
              <a:rPr lang="en-US" sz="2400" b="1" dirty="0"/>
              <a:t>INTRODUCTION: THE THEORY AND PRACTICE OF PUBLIC INVESTMENT Management</a:t>
            </a:r>
            <a:endParaRPr lang="en-US" sz="2400" dirty="0"/>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a:t>
            </a:fld>
            <a:endParaRPr lang="en-US"/>
          </a:p>
        </p:txBody>
      </p:sp>
      <p:pic>
        <p:nvPicPr>
          <p:cNvPr id="8" name="Рисунок 7"/>
          <p:cNvPicPr>
            <a:picLocks noChangeAspect="1"/>
          </p:cNvPicPr>
          <p:nvPr/>
        </p:nvPicPr>
        <p:blipFill>
          <a:blip r:embed="rId3"/>
          <a:stretch>
            <a:fillRect/>
          </a:stretch>
        </p:blipFill>
        <p:spPr>
          <a:xfrm>
            <a:off x="6357937" y="6199188"/>
            <a:ext cx="2371725" cy="571500"/>
          </a:xfrm>
          <a:prstGeom prst="rect">
            <a:avLst/>
          </a:prstGeom>
        </p:spPr>
      </p:pic>
      <p:pic>
        <p:nvPicPr>
          <p:cNvPr id="3" name="Рисунок 2"/>
          <p:cNvPicPr>
            <a:picLocks noChangeAspect="1"/>
          </p:cNvPicPr>
          <p:nvPr/>
        </p:nvPicPr>
        <p:blipFill>
          <a:blip r:embed="rId4"/>
          <a:stretch>
            <a:fillRect/>
          </a:stretch>
        </p:blipFill>
        <p:spPr>
          <a:xfrm>
            <a:off x="391092" y="1424668"/>
            <a:ext cx="8393566" cy="4720706"/>
          </a:xfrm>
          <a:prstGeom prst="rect">
            <a:avLst/>
          </a:prstGeom>
        </p:spPr>
      </p:pic>
    </p:spTree>
    <p:extLst>
      <p:ext uri="{BB962C8B-B14F-4D97-AF65-F5344CB8AC3E}">
        <p14:creationId xmlns:p14="http://schemas.microsoft.com/office/powerpoint/2010/main" xmlns="" val="393558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interdependencies, overlaps, Feedbacks, and synergies of Budget and project cycles</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29</a:t>
            </a:fld>
            <a:endParaRPr lang="en-US"/>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sp>
        <p:nvSpPr>
          <p:cNvPr id="53" name="Равнобедренный треугольник 52"/>
          <p:cNvSpPr/>
          <p:nvPr/>
        </p:nvSpPr>
        <p:spPr bwMode="auto">
          <a:xfrm>
            <a:off x="2892669" y="5161085"/>
            <a:ext cx="105508" cy="511197"/>
          </a:xfrm>
          <a:prstGeom prs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4" name="TextBox 53"/>
          <p:cNvSpPr txBox="1"/>
          <p:nvPr/>
        </p:nvSpPr>
        <p:spPr>
          <a:xfrm>
            <a:off x="1733549" y="5669299"/>
            <a:ext cx="2965199" cy="261610"/>
          </a:xfrm>
          <a:prstGeom prst="rect">
            <a:avLst/>
          </a:prstGeom>
          <a:noFill/>
        </p:spPr>
        <p:txBody>
          <a:bodyPr wrap="square" rtlCol="0">
            <a:spAutoFit/>
          </a:bodyPr>
          <a:lstStyle/>
          <a:p>
            <a:r>
              <a:rPr lang="en-US" sz="1100" b="0" dirty="0">
                <a:solidFill>
                  <a:schemeClr val="tx2"/>
                </a:solidFill>
                <a:cs typeface="Calibri" panose="020F0502020204030204" pitchFamily="34" charset="0"/>
              </a:rPr>
              <a:t>Note: O&amp;M = operation and maintenance.</a:t>
            </a:r>
            <a:endParaRPr lang="ru-RU" sz="1100" b="0" dirty="0">
              <a:solidFill>
                <a:schemeClr val="tx2"/>
              </a:solidFill>
              <a:cs typeface="Calibri" panose="020F0502020204030204" pitchFamily="34" charset="0"/>
            </a:endParaRPr>
          </a:p>
        </p:txBody>
      </p:sp>
      <p:pic>
        <p:nvPicPr>
          <p:cNvPr id="3" name="Рисунок 2"/>
          <p:cNvPicPr>
            <a:picLocks noChangeAspect="1"/>
          </p:cNvPicPr>
          <p:nvPr/>
        </p:nvPicPr>
        <p:blipFill>
          <a:blip r:embed="rId3"/>
          <a:stretch>
            <a:fillRect/>
          </a:stretch>
        </p:blipFill>
        <p:spPr>
          <a:xfrm>
            <a:off x="1733551" y="1986695"/>
            <a:ext cx="5676900" cy="3552825"/>
          </a:xfrm>
          <a:prstGeom prst="rect">
            <a:avLst/>
          </a:prstGeom>
        </p:spPr>
      </p:pic>
      <p:sp>
        <p:nvSpPr>
          <p:cNvPr id="42" name="TextBox 41"/>
          <p:cNvSpPr txBox="1"/>
          <p:nvPr/>
        </p:nvSpPr>
        <p:spPr>
          <a:xfrm>
            <a:off x="1251438" y="1585546"/>
            <a:ext cx="7332785" cy="307777"/>
          </a:xfrm>
          <a:prstGeom prst="rect">
            <a:avLst/>
          </a:prstGeom>
          <a:noFill/>
        </p:spPr>
        <p:txBody>
          <a:bodyPr wrap="square" rtlCol="0">
            <a:spAutoFit/>
          </a:bodyPr>
          <a:lstStyle/>
          <a:p>
            <a:r>
              <a:rPr lang="en-US" sz="1400" dirty="0">
                <a:solidFill>
                  <a:schemeClr val="tx2"/>
                </a:solidFill>
              </a:rPr>
              <a:t>Interdependencies, overlaps, feedbacks, and synergies of budget and project cycles</a:t>
            </a:r>
            <a:endParaRPr lang="ru-RU" sz="1400" dirty="0">
              <a:solidFill>
                <a:schemeClr val="tx2"/>
              </a:solidFill>
            </a:endParaRPr>
          </a:p>
        </p:txBody>
      </p:sp>
      <p:sp>
        <p:nvSpPr>
          <p:cNvPr id="7" name="Прямоугольник 6"/>
          <p:cNvSpPr/>
          <p:nvPr/>
        </p:nvSpPr>
        <p:spPr bwMode="auto">
          <a:xfrm>
            <a:off x="1924050" y="2171700"/>
            <a:ext cx="323850" cy="7334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8" name="Прямоугольник 7"/>
          <p:cNvSpPr/>
          <p:nvPr/>
        </p:nvSpPr>
        <p:spPr bwMode="auto">
          <a:xfrm>
            <a:off x="2247900" y="2411010"/>
            <a:ext cx="104775" cy="29409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 name="TextBox 5"/>
          <p:cNvSpPr txBox="1"/>
          <p:nvPr/>
        </p:nvSpPr>
        <p:spPr>
          <a:xfrm rot="16200000">
            <a:off x="1629156" y="2281056"/>
            <a:ext cx="1014666" cy="553998"/>
          </a:xfrm>
          <a:prstGeom prst="rect">
            <a:avLst/>
          </a:prstGeom>
          <a:noFill/>
        </p:spPr>
        <p:txBody>
          <a:bodyPr wrap="square" rtlCol="0">
            <a:spAutoFit/>
          </a:bodyPr>
          <a:lstStyle/>
          <a:p>
            <a:pPr algn="ctr"/>
            <a:r>
              <a:rPr lang="en-US" sz="1000" dirty="0" smtClean="0">
                <a:solidFill>
                  <a:schemeClr val="bg1"/>
                </a:solidFill>
              </a:rPr>
              <a:t>Strategic priorities and plans</a:t>
            </a:r>
            <a:endParaRPr lang="ru-RU" sz="1000" dirty="0">
              <a:solidFill>
                <a:schemeClr val="bg1"/>
              </a:solidFill>
            </a:endParaRPr>
          </a:p>
        </p:txBody>
      </p:sp>
      <p:sp>
        <p:nvSpPr>
          <p:cNvPr id="9" name="Прямоугольник 8"/>
          <p:cNvSpPr/>
          <p:nvPr/>
        </p:nvSpPr>
        <p:spPr bwMode="auto">
          <a:xfrm>
            <a:off x="2647950" y="2279322"/>
            <a:ext cx="263769" cy="50733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2" name="TextBox 11"/>
          <p:cNvSpPr txBox="1"/>
          <p:nvPr/>
        </p:nvSpPr>
        <p:spPr>
          <a:xfrm rot="16200000">
            <a:off x="2360475" y="2332933"/>
            <a:ext cx="851862" cy="400110"/>
          </a:xfrm>
          <a:prstGeom prst="rect">
            <a:avLst/>
          </a:prstGeom>
          <a:noFill/>
        </p:spPr>
        <p:txBody>
          <a:bodyPr wrap="square" rtlCol="0">
            <a:spAutoFit/>
          </a:bodyPr>
          <a:lstStyle/>
          <a:p>
            <a:pPr algn="ctr"/>
            <a:r>
              <a:rPr lang="en-US" sz="1000" dirty="0" smtClean="0">
                <a:solidFill>
                  <a:schemeClr val="bg1"/>
                </a:solidFill>
              </a:rPr>
              <a:t>Strategic budget</a:t>
            </a:r>
            <a:endParaRPr lang="ru-RU" sz="1000" dirty="0">
              <a:solidFill>
                <a:schemeClr val="bg1"/>
              </a:solidFill>
            </a:endParaRPr>
          </a:p>
        </p:txBody>
      </p:sp>
      <p:sp>
        <p:nvSpPr>
          <p:cNvPr id="10" name="Прямоугольник 9"/>
          <p:cNvSpPr/>
          <p:nvPr/>
        </p:nvSpPr>
        <p:spPr bwMode="auto">
          <a:xfrm>
            <a:off x="3216148" y="2171700"/>
            <a:ext cx="308102" cy="78721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1" name="Прямоугольник 10"/>
          <p:cNvSpPr/>
          <p:nvPr/>
        </p:nvSpPr>
        <p:spPr bwMode="auto">
          <a:xfrm>
            <a:off x="3483072" y="2279322"/>
            <a:ext cx="192835" cy="53833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 name="TextBox 12"/>
          <p:cNvSpPr txBox="1"/>
          <p:nvPr/>
        </p:nvSpPr>
        <p:spPr>
          <a:xfrm rot="16200000">
            <a:off x="2917629" y="2242953"/>
            <a:ext cx="1014666" cy="553998"/>
          </a:xfrm>
          <a:prstGeom prst="rect">
            <a:avLst/>
          </a:prstGeom>
          <a:noFill/>
        </p:spPr>
        <p:txBody>
          <a:bodyPr wrap="square" rtlCol="0">
            <a:spAutoFit/>
          </a:bodyPr>
          <a:lstStyle/>
          <a:p>
            <a:pPr algn="ctr"/>
            <a:r>
              <a:rPr lang="en-US" sz="1000" dirty="0" smtClean="0">
                <a:solidFill>
                  <a:schemeClr val="bg1"/>
                </a:solidFill>
              </a:rPr>
              <a:t>Approved projects and programs</a:t>
            </a:r>
            <a:endParaRPr lang="ru-RU" sz="1000" dirty="0">
              <a:solidFill>
                <a:schemeClr val="bg1"/>
              </a:solidFill>
            </a:endParaRPr>
          </a:p>
        </p:txBody>
      </p:sp>
      <p:sp>
        <p:nvSpPr>
          <p:cNvPr id="33" name="Прямоугольник 32"/>
          <p:cNvSpPr/>
          <p:nvPr/>
        </p:nvSpPr>
        <p:spPr bwMode="auto">
          <a:xfrm>
            <a:off x="4099691" y="2107056"/>
            <a:ext cx="123111" cy="910702"/>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4" name="TextBox 13"/>
          <p:cNvSpPr txBox="1"/>
          <p:nvPr/>
        </p:nvSpPr>
        <p:spPr>
          <a:xfrm rot="16200000">
            <a:off x="3585967" y="2419481"/>
            <a:ext cx="1092745" cy="246221"/>
          </a:xfrm>
          <a:prstGeom prst="rect">
            <a:avLst/>
          </a:prstGeom>
          <a:noFill/>
        </p:spPr>
        <p:txBody>
          <a:bodyPr wrap="square" rtlCol="0">
            <a:spAutoFit/>
          </a:bodyPr>
          <a:lstStyle/>
          <a:p>
            <a:pPr algn="ctr"/>
            <a:r>
              <a:rPr lang="en-US" sz="1000" dirty="0" smtClean="0"/>
              <a:t>Annual budget</a:t>
            </a:r>
            <a:endParaRPr lang="ru-RU" sz="1000" dirty="0"/>
          </a:p>
        </p:txBody>
      </p:sp>
      <p:sp>
        <p:nvSpPr>
          <p:cNvPr id="34" name="Прямоугольник 33"/>
          <p:cNvSpPr/>
          <p:nvPr/>
        </p:nvSpPr>
        <p:spPr bwMode="auto">
          <a:xfrm>
            <a:off x="4603359" y="2107056"/>
            <a:ext cx="282966" cy="910702"/>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5" name="TextBox 14"/>
          <p:cNvSpPr txBox="1"/>
          <p:nvPr/>
        </p:nvSpPr>
        <p:spPr>
          <a:xfrm rot="16200000">
            <a:off x="4181766" y="2338356"/>
            <a:ext cx="1162015" cy="400110"/>
          </a:xfrm>
          <a:prstGeom prst="rect">
            <a:avLst/>
          </a:prstGeom>
          <a:noFill/>
        </p:spPr>
        <p:txBody>
          <a:bodyPr wrap="square" rtlCol="0">
            <a:spAutoFit/>
          </a:bodyPr>
          <a:lstStyle/>
          <a:p>
            <a:pPr algn="ctr"/>
            <a:r>
              <a:rPr lang="en-US" sz="1000" dirty="0" smtClean="0">
                <a:solidFill>
                  <a:schemeClr val="bg1"/>
                </a:solidFill>
              </a:rPr>
              <a:t>Construction plan and budget </a:t>
            </a:r>
            <a:endParaRPr lang="ru-RU" sz="1000" dirty="0">
              <a:solidFill>
                <a:schemeClr val="bg1"/>
              </a:solidFill>
            </a:endParaRPr>
          </a:p>
        </p:txBody>
      </p:sp>
      <p:sp>
        <p:nvSpPr>
          <p:cNvPr id="35" name="Прямоугольник 34"/>
          <p:cNvSpPr/>
          <p:nvPr/>
        </p:nvSpPr>
        <p:spPr bwMode="auto">
          <a:xfrm>
            <a:off x="6067425" y="2107056"/>
            <a:ext cx="133350" cy="8518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6" name="Прямоугольник 35"/>
          <p:cNvSpPr/>
          <p:nvPr/>
        </p:nvSpPr>
        <p:spPr bwMode="auto">
          <a:xfrm>
            <a:off x="6200775" y="2279322"/>
            <a:ext cx="151685" cy="5060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7" name="Прямоугольник 36"/>
          <p:cNvSpPr/>
          <p:nvPr/>
        </p:nvSpPr>
        <p:spPr bwMode="auto">
          <a:xfrm>
            <a:off x="6204008" y="2337775"/>
            <a:ext cx="157978" cy="44755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6" name="TextBox 15"/>
          <p:cNvSpPr txBox="1"/>
          <p:nvPr/>
        </p:nvSpPr>
        <p:spPr>
          <a:xfrm rot="16200000">
            <a:off x="5652393" y="2334306"/>
            <a:ext cx="1020566" cy="400110"/>
          </a:xfrm>
          <a:prstGeom prst="rect">
            <a:avLst/>
          </a:prstGeom>
          <a:noFill/>
        </p:spPr>
        <p:txBody>
          <a:bodyPr wrap="square" rtlCol="0">
            <a:spAutoFit/>
          </a:bodyPr>
          <a:lstStyle/>
          <a:p>
            <a:pPr algn="ctr"/>
            <a:r>
              <a:rPr lang="en-US" sz="1000" dirty="0" smtClean="0">
                <a:solidFill>
                  <a:schemeClr val="bg1"/>
                </a:solidFill>
              </a:rPr>
              <a:t>O&amp;M plan and budget</a:t>
            </a:r>
            <a:endParaRPr lang="ru-RU" sz="1000" dirty="0">
              <a:solidFill>
                <a:schemeClr val="bg1"/>
              </a:solidFill>
            </a:endParaRPr>
          </a:p>
        </p:txBody>
      </p:sp>
      <p:sp>
        <p:nvSpPr>
          <p:cNvPr id="38" name="Прямоугольник 37"/>
          <p:cNvSpPr/>
          <p:nvPr/>
        </p:nvSpPr>
        <p:spPr bwMode="auto">
          <a:xfrm>
            <a:off x="2930769" y="3119419"/>
            <a:ext cx="164856" cy="59533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0" name="TextBox 29"/>
          <p:cNvSpPr txBox="1"/>
          <p:nvPr/>
        </p:nvSpPr>
        <p:spPr>
          <a:xfrm rot="16200000">
            <a:off x="2613589" y="3312207"/>
            <a:ext cx="797016" cy="246221"/>
          </a:xfrm>
          <a:prstGeom prst="rect">
            <a:avLst/>
          </a:prstGeom>
          <a:noFill/>
        </p:spPr>
        <p:txBody>
          <a:bodyPr wrap="square" rtlCol="0">
            <a:spAutoFit/>
          </a:bodyPr>
          <a:lstStyle/>
          <a:p>
            <a:pPr algn="ctr"/>
            <a:r>
              <a:rPr lang="en-US" sz="1000" dirty="0" smtClean="0">
                <a:solidFill>
                  <a:schemeClr val="bg1"/>
                </a:solidFill>
              </a:rPr>
              <a:t>Approve</a:t>
            </a:r>
            <a:endParaRPr lang="ru-RU" sz="1000" dirty="0">
              <a:solidFill>
                <a:schemeClr val="bg1"/>
              </a:solidFill>
            </a:endParaRPr>
          </a:p>
        </p:txBody>
      </p:sp>
      <p:sp>
        <p:nvSpPr>
          <p:cNvPr id="39" name="Прямоугольник 38"/>
          <p:cNvSpPr/>
          <p:nvPr/>
        </p:nvSpPr>
        <p:spPr bwMode="auto">
          <a:xfrm>
            <a:off x="3600450" y="3119419"/>
            <a:ext cx="171450" cy="59533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3" name="TextBox 42"/>
          <p:cNvSpPr txBox="1"/>
          <p:nvPr/>
        </p:nvSpPr>
        <p:spPr>
          <a:xfrm rot="16200000">
            <a:off x="3270085" y="3302682"/>
            <a:ext cx="797016" cy="246221"/>
          </a:xfrm>
          <a:prstGeom prst="rect">
            <a:avLst/>
          </a:prstGeom>
          <a:noFill/>
        </p:spPr>
        <p:txBody>
          <a:bodyPr wrap="square" rtlCol="0">
            <a:spAutoFit/>
          </a:bodyPr>
          <a:lstStyle/>
          <a:p>
            <a:pPr algn="ctr"/>
            <a:r>
              <a:rPr lang="en-US" sz="1000" dirty="0" smtClean="0">
                <a:solidFill>
                  <a:schemeClr val="bg1"/>
                </a:solidFill>
              </a:rPr>
              <a:t>Approve</a:t>
            </a:r>
            <a:endParaRPr lang="ru-RU" sz="1000" dirty="0">
              <a:solidFill>
                <a:schemeClr val="bg1"/>
              </a:solidFill>
            </a:endParaRPr>
          </a:p>
        </p:txBody>
      </p:sp>
      <p:sp>
        <p:nvSpPr>
          <p:cNvPr id="40" name="Прямоугольник 39"/>
          <p:cNvSpPr/>
          <p:nvPr/>
        </p:nvSpPr>
        <p:spPr bwMode="auto">
          <a:xfrm>
            <a:off x="4373404" y="3193741"/>
            <a:ext cx="123111" cy="51530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1" name="TextBox 30"/>
          <p:cNvSpPr txBox="1"/>
          <p:nvPr/>
        </p:nvSpPr>
        <p:spPr>
          <a:xfrm rot="16200000">
            <a:off x="4078064" y="3294482"/>
            <a:ext cx="695358" cy="246221"/>
          </a:xfrm>
          <a:prstGeom prst="rect">
            <a:avLst/>
          </a:prstGeom>
          <a:noFill/>
        </p:spPr>
        <p:txBody>
          <a:bodyPr wrap="square" rtlCol="0">
            <a:spAutoFit/>
          </a:bodyPr>
          <a:lstStyle/>
          <a:p>
            <a:pPr algn="ctr"/>
            <a:r>
              <a:rPr lang="en-US" sz="1000" dirty="0" smtClean="0">
                <a:solidFill>
                  <a:schemeClr val="bg1"/>
                </a:solidFill>
              </a:rPr>
              <a:t>Procure</a:t>
            </a:r>
            <a:endParaRPr lang="ru-RU" sz="1000" dirty="0">
              <a:solidFill>
                <a:schemeClr val="bg1"/>
              </a:solidFill>
            </a:endParaRPr>
          </a:p>
        </p:txBody>
      </p:sp>
      <p:sp>
        <p:nvSpPr>
          <p:cNvPr id="41" name="Прямоугольник 40"/>
          <p:cNvSpPr/>
          <p:nvPr/>
        </p:nvSpPr>
        <p:spPr bwMode="auto">
          <a:xfrm>
            <a:off x="4716267" y="3157169"/>
            <a:ext cx="141483" cy="48951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2" name="TextBox 31"/>
          <p:cNvSpPr txBox="1"/>
          <p:nvPr/>
        </p:nvSpPr>
        <p:spPr>
          <a:xfrm rot="16200000">
            <a:off x="4427529" y="3261377"/>
            <a:ext cx="695357" cy="246221"/>
          </a:xfrm>
          <a:prstGeom prst="rect">
            <a:avLst/>
          </a:prstGeom>
          <a:noFill/>
        </p:spPr>
        <p:txBody>
          <a:bodyPr wrap="square" rtlCol="0">
            <a:spAutoFit/>
          </a:bodyPr>
          <a:lstStyle/>
          <a:p>
            <a:pPr algn="ctr"/>
            <a:r>
              <a:rPr lang="en-US" sz="1000" dirty="0" smtClean="0">
                <a:solidFill>
                  <a:schemeClr val="bg1"/>
                </a:solidFill>
              </a:rPr>
              <a:t>Monitor</a:t>
            </a:r>
            <a:endParaRPr lang="ru-RU" sz="1000" dirty="0">
              <a:solidFill>
                <a:schemeClr val="bg1"/>
              </a:solidFill>
            </a:endParaRPr>
          </a:p>
        </p:txBody>
      </p:sp>
      <p:sp>
        <p:nvSpPr>
          <p:cNvPr id="44" name="Прямоугольник 43"/>
          <p:cNvSpPr/>
          <p:nvPr/>
        </p:nvSpPr>
        <p:spPr bwMode="auto">
          <a:xfrm>
            <a:off x="6032414" y="3119419"/>
            <a:ext cx="111212" cy="52726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48" name="TextBox 47"/>
          <p:cNvSpPr txBox="1"/>
          <p:nvPr/>
        </p:nvSpPr>
        <p:spPr>
          <a:xfrm rot="16200000">
            <a:off x="5725375" y="3298504"/>
            <a:ext cx="695357" cy="246221"/>
          </a:xfrm>
          <a:prstGeom prst="rect">
            <a:avLst/>
          </a:prstGeom>
          <a:noFill/>
        </p:spPr>
        <p:txBody>
          <a:bodyPr wrap="square" rtlCol="0">
            <a:spAutoFit/>
          </a:bodyPr>
          <a:lstStyle/>
          <a:p>
            <a:pPr algn="ctr"/>
            <a:r>
              <a:rPr lang="en-US" sz="1000" dirty="0" smtClean="0">
                <a:solidFill>
                  <a:schemeClr val="bg1"/>
                </a:solidFill>
              </a:rPr>
              <a:t>Monitor</a:t>
            </a:r>
            <a:endParaRPr lang="ru-RU" sz="1000" dirty="0">
              <a:solidFill>
                <a:schemeClr val="bg1"/>
              </a:solidFill>
            </a:endParaRPr>
          </a:p>
        </p:txBody>
      </p:sp>
      <p:sp>
        <p:nvSpPr>
          <p:cNvPr id="45" name="Прямоугольник 44"/>
          <p:cNvSpPr/>
          <p:nvPr/>
        </p:nvSpPr>
        <p:spPr bwMode="auto">
          <a:xfrm>
            <a:off x="1859490" y="3905249"/>
            <a:ext cx="226485" cy="5381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6" name="Прямоугольник 45"/>
          <p:cNvSpPr/>
          <p:nvPr/>
        </p:nvSpPr>
        <p:spPr bwMode="auto">
          <a:xfrm>
            <a:off x="1859490" y="3905249"/>
            <a:ext cx="113242" cy="56840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9" name="TextBox 48"/>
          <p:cNvSpPr txBox="1"/>
          <p:nvPr/>
        </p:nvSpPr>
        <p:spPr>
          <a:xfrm>
            <a:off x="1878540" y="3905248"/>
            <a:ext cx="226485" cy="630089"/>
          </a:xfrm>
          <a:prstGeom prst="rect">
            <a:avLst/>
          </a:prstGeom>
          <a:solidFill>
            <a:srgbClr val="99CC00"/>
          </a:solidFill>
        </p:spPr>
        <p:txBody>
          <a:bodyPr wrap="square" rtlCol="0">
            <a:spAutoFit/>
          </a:bodyPr>
          <a:lstStyle/>
          <a:p>
            <a:endParaRPr lang="ru-RU" dirty="0"/>
          </a:p>
        </p:txBody>
      </p:sp>
      <p:sp>
        <p:nvSpPr>
          <p:cNvPr id="17" name="TextBox 16"/>
          <p:cNvSpPr txBox="1"/>
          <p:nvPr/>
        </p:nvSpPr>
        <p:spPr>
          <a:xfrm rot="16200000">
            <a:off x="1532763" y="4083501"/>
            <a:ext cx="874637" cy="246221"/>
          </a:xfrm>
          <a:prstGeom prst="rect">
            <a:avLst/>
          </a:prstGeom>
          <a:noFill/>
        </p:spPr>
        <p:txBody>
          <a:bodyPr wrap="square" rtlCol="0">
            <a:spAutoFit/>
          </a:bodyPr>
          <a:lstStyle/>
          <a:p>
            <a:pPr algn="ctr"/>
            <a:r>
              <a:rPr lang="en-US" sz="1000" dirty="0" smtClean="0"/>
              <a:t>Identify</a:t>
            </a:r>
            <a:endParaRPr lang="ru-RU" sz="1000" dirty="0"/>
          </a:p>
        </p:txBody>
      </p:sp>
      <p:sp>
        <p:nvSpPr>
          <p:cNvPr id="50" name="Прямоугольник 49"/>
          <p:cNvSpPr/>
          <p:nvPr/>
        </p:nvSpPr>
        <p:spPr bwMode="auto">
          <a:xfrm>
            <a:off x="2586351" y="3796675"/>
            <a:ext cx="200055" cy="8070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1" name="Прямоугольник 50"/>
          <p:cNvSpPr/>
          <p:nvPr/>
        </p:nvSpPr>
        <p:spPr bwMode="auto">
          <a:xfrm>
            <a:off x="2600029" y="3841733"/>
            <a:ext cx="189330"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5" name="Прямоугольник 54"/>
          <p:cNvSpPr/>
          <p:nvPr/>
        </p:nvSpPr>
        <p:spPr bwMode="auto">
          <a:xfrm>
            <a:off x="3277274" y="3841733"/>
            <a:ext cx="17895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6" name="Прямоугольник 55"/>
          <p:cNvSpPr/>
          <p:nvPr/>
        </p:nvSpPr>
        <p:spPr bwMode="auto">
          <a:xfrm>
            <a:off x="4666636" y="3842895"/>
            <a:ext cx="13188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7" name="Прямоугольник 56"/>
          <p:cNvSpPr/>
          <p:nvPr/>
        </p:nvSpPr>
        <p:spPr bwMode="auto">
          <a:xfrm>
            <a:off x="6068159" y="3842895"/>
            <a:ext cx="13188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8" name="Прямоугольник 57"/>
          <p:cNvSpPr/>
          <p:nvPr/>
        </p:nvSpPr>
        <p:spPr bwMode="auto">
          <a:xfrm>
            <a:off x="3411798" y="3939792"/>
            <a:ext cx="140890" cy="592976"/>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8" name="TextBox 17"/>
          <p:cNvSpPr txBox="1"/>
          <p:nvPr/>
        </p:nvSpPr>
        <p:spPr>
          <a:xfrm rot="16200000">
            <a:off x="2152650" y="4135297"/>
            <a:ext cx="990600" cy="246221"/>
          </a:xfrm>
          <a:prstGeom prst="rect">
            <a:avLst/>
          </a:prstGeom>
          <a:noFill/>
        </p:spPr>
        <p:txBody>
          <a:bodyPr wrap="square" rtlCol="0">
            <a:spAutoFit/>
          </a:bodyPr>
          <a:lstStyle/>
          <a:p>
            <a:pPr algn="ctr"/>
            <a:r>
              <a:rPr lang="en-US" sz="1000" dirty="0" smtClean="0"/>
              <a:t>Prefeasibility</a:t>
            </a:r>
            <a:endParaRPr lang="ru-RU" sz="1000" dirty="0"/>
          </a:p>
        </p:txBody>
      </p:sp>
      <p:sp>
        <p:nvSpPr>
          <p:cNvPr id="19" name="TextBox 18"/>
          <p:cNvSpPr txBox="1"/>
          <p:nvPr/>
        </p:nvSpPr>
        <p:spPr>
          <a:xfrm rot="16200000">
            <a:off x="2871608" y="4039302"/>
            <a:ext cx="1076326" cy="400110"/>
          </a:xfrm>
          <a:prstGeom prst="rect">
            <a:avLst/>
          </a:prstGeom>
          <a:noFill/>
        </p:spPr>
        <p:txBody>
          <a:bodyPr wrap="square" rtlCol="0">
            <a:spAutoFit/>
          </a:bodyPr>
          <a:lstStyle/>
          <a:p>
            <a:pPr algn="ctr"/>
            <a:r>
              <a:rPr lang="en-US" sz="1000" dirty="0" smtClean="0"/>
              <a:t>Feasibility and blueprints</a:t>
            </a:r>
            <a:endParaRPr lang="ru-RU" sz="1000" dirty="0"/>
          </a:p>
        </p:txBody>
      </p:sp>
      <p:sp>
        <p:nvSpPr>
          <p:cNvPr id="59" name="Прямоугольник 58"/>
          <p:cNvSpPr/>
          <p:nvPr/>
        </p:nvSpPr>
        <p:spPr bwMode="auto">
          <a:xfrm>
            <a:off x="4056045" y="3888862"/>
            <a:ext cx="131884" cy="714841"/>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0" name="TextBox 19"/>
          <p:cNvSpPr txBox="1"/>
          <p:nvPr/>
        </p:nvSpPr>
        <p:spPr>
          <a:xfrm rot="16200000">
            <a:off x="3709452" y="4191714"/>
            <a:ext cx="819151" cy="246221"/>
          </a:xfrm>
          <a:prstGeom prst="rect">
            <a:avLst/>
          </a:prstGeom>
          <a:noFill/>
        </p:spPr>
        <p:txBody>
          <a:bodyPr wrap="square" rtlCol="0">
            <a:spAutoFit/>
          </a:bodyPr>
          <a:lstStyle/>
          <a:p>
            <a:pPr algn="ctr"/>
            <a:r>
              <a:rPr lang="en-US" sz="1000" dirty="0" smtClean="0"/>
              <a:t>Budget</a:t>
            </a:r>
            <a:endParaRPr lang="ru-RU" sz="1000" dirty="0"/>
          </a:p>
        </p:txBody>
      </p:sp>
      <p:sp>
        <p:nvSpPr>
          <p:cNvPr id="21" name="TextBox 20"/>
          <p:cNvSpPr txBox="1"/>
          <p:nvPr/>
        </p:nvSpPr>
        <p:spPr>
          <a:xfrm rot="16200000">
            <a:off x="4196477" y="4135296"/>
            <a:ext cx="1076326" cy="246221"/>
          </a:xfrm>
          <a:prstGeom prst="rect">
            <a:avLst/>
          </a:prstGeom>
          <a:noFill/>
        </p:spPr>
        <p:txBody>
          <a:bodyPr wrap="square" rtlCol="0">
            <a:spAutoFit/>
          </a:bodyPr>
          <a:lstStyle/>
          <a:p>
            <a:pPr algn="ctr"/>
            <a:r>
              <a:rPr lang="en-US" sz="1000" dirty="0" smtClean="0"/>
              <a:t>Construction</a:t>
            </a:r>
            <a:endParaRPr lang="ru-RU" sz="1000" dirty="0"/>
          </a:p>
        </p:txBody>
      </p:sp>
      <p:sp>
        <p:nvSpPr>
          <p:cNvPr id="23" name="TextBox 22"/>
          <p:cNvSpPr txBox="1"/>
          <p:nvPr/>
        </p:nvSpPr>
        <p:spPr>
          <a:xfrm rot="16200000">
            <a:off x="5660299" y="4119720"/>
            <a:ext cx="916827" cy="246221"/>
          </a:xfrm>
          <a:prstGeom prst="rect">
            <a:avLst/>
          </a:prstGeom>
          <a:noFill/>
        </p:spPr>
        <p:txBody>
          <a:bodyPr wrap="square" rtlCol="0">
            <a:spAutoFit/>
          </a:bodyPr>
          <a:lstStyle/>
          <a:p>
            <a:pPr algn="ctr"/>
            <a:r>
              <a:rPr lang="en-US" sz="1000" dirty="0" smtClean="0"/>
              <a:t>Operation</a:t>
            </a:r>
            <a:endParaRPr lang="ru-RU" sz="1000" dirty="0"/>
          </a:p>
        </p:txBody>
      </p:sp>
      <p:sp>
        <p:nvSpPr>
          <p:cNvPr id="52" name="Прямоугольник 51"/>
          <p:cNvSpPr/>
          <p:nvPr/>
        </p:nvSpPr>
        <p:spPr bwMode="auto">
          <a:xfrm>
            <a:off x="5325781" y="3888862"/>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0" name="Прямоугольник 59"/>
          <p:cNvSpPr/>
          <p:nvPr/>
        </p:nvSpPr>
        <p:spPr bwMode="auto">
          <a:xfrm>
            <a:off x="6684350" y="3888862"/>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1" name="Прямоугольник 60"/>
          <p:cNvSpPr/>
          <p:nvPr/>
        </p:nvSpPr>
        <p:spPr bwMode="auto">
          <a:xfrm rot="5400000">
            <a:off x="3306551" y="4879354"/>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9" name="TextBox 28"/>
          <p:cNvSpPr txBox="1"/>
          <p:nvPr/>
        </p:nvSpPr>
        <p:spPr>
          <a:xfrm>
            <a:off x="2967410" y="5137414"/>
            <a:ext cx="918453" cy="246221"/>
          </a:xfrm>
          <a:prstGeom prst="rect">
            <a:avLst/>
          </a:prstGeom>
          <a:noFill/>
        </p:spPr>
        <p:txBody>
          <a:bodyPr wrap="square" rtlCol="0">
            <a:spAutoFit/>
          </a:bodyPr>
          <a:lstStyle/>
          <a:p>
            <a:pPr algn="ctr"/>
            <a:r>
              <a:rPr lang="en-US" sz="1000" dirty="0" smtClean="0"/>
              <a:t>Review</a:t>
            </a:r>
            <a:endParaRPr lang="ru-RU" sz="1000" dirty="0"/>
          </a:p>
        </p:txBody>
      </p:sp>
      <p:sp>
        <p:nvSpPr>
          <p:cNvPr id="22" name="TextBox 21"/>
          <p:cNvSpPr txBox="1"/>
          <p:nvPr/>
        </p:nvSpPr>
        <p:spPr>
          <a:xfrm rot="16200000">
            <a:off x="5003677" y="4102269"/>
            <a:ext cx="839425" cy="246221"/>
          </a:xfrm>
          <a:prstGeom prst="rect">
            <a:avLst/>
          </a:prstGeom>
          <a:noFill/>
        </p:spPr>
        <p:txBody>
          <a:bodyPr wrap="square" rtlCol="0">
            <a:spAutoFit/>
          </a:bodyPr>
          <a:lstStyle/>
          <a:p>
            <a:pPr algn="ctr"/>
            <a:r>
              <a:rPr lang="en-US" sz="1000" dirty="0" smtClean="0"/>
              <a:t>Evaluation</a:t>
            </a:r>
            <a:endParaRPr lang="ru-RU" sz="1000" dirty="0"/>
          </a:p>
        </p:txBody>
      </p:sp>
      <p:sp>
        <p:nvSpPr>
          <p:cNvPr id="28" name="TextBox 27"/>
          <p:cNvSpPr txBox="1"/>
          <p:nvPr/>
        </p:nvSpPr>
        <p:spPr>
          <a:xfrm rot="16200000">
            <a:off x="6358455" y="4113169"/>
            <a:ext cx="857252" cy="246221"/>
          </a:xfrm>
          <a:prstGeom prst="rect">
            <a:avLst/>
          </a:prstGeom>
          <a:noFill/>
        </p:spPr>
        <p:txBody>
          <a:bodyPr wrap="square" rtlCol="0">
            <a:spAutoFit/>
          </a:bodyPr>
          <a:lstStyle/>
          <a:p>
            <a:pPr algn="ctr"/>
            <a:r>
              <a:rPr lang="en-US" sz="1000" dirty="0" smtClean="0"/>
              <a:t>Evaluation</a:t>
            </a:r>
            <a:endParaRPr lang="ru-RU" sz="1000" dirty="0"/>
          </a:p>
        </p:txBody>
      </p:sp>
      <p:sp>
        <p:nvSpPr>
          <p:cNvPr id="62" name="TextBox 61"/>
          <p:cNvSpPr txBox="1"/>
          <p:nvPr/>
        </p:nvSpPr>
        <p:spPr>
          <a:xfrm>
            <a:off x="1248506" y="6028138"/>
            <a:ext cx="4418963" cy="261610"/>
          </a:xfrm>
          <a:prstGeom prst="rect">
            <a:avLst/>
          </a:prstGeom>
          <a:noFill/>
        </p:spPr>
        <p:txBody>
          <a:bodyPr wrap="square" rtlCol="0">
            <a:spAutoFit/>
          </a:bodyPr>
          <a:lstStyle/>
          <a:p>
            <a:r>
              <a:rPr lang="en-US" sz="1100" b="0" dirty="0">
                <a:solidFill>
                  <a:schemeClr val="tx2"/>
                </a:solidFill>
              </a:rPr>
              <a:t>Source</a:t>
            </a:r>
            <a:r>
              <a:rPr lang="en-US" sz="1100" b="0" i="1" dirty="0">
                <a:solidFill>
                  <a:schemeClr val="tx2"/>
                </a:solidFill>
              </a:rPr>
              <a:t>: </a:t>
            </a:r>
            <a:r>
              <a:rPr lang="en-US" sz="1100" b="0" dirty="0" smtClean="0">
                <a:solidFill>
                  <a:schemeClr val="tx2"/>
                </a:solidFill>
              </a:rPr>
              <a:t>The Power of Public Investment Management, WB 2014.</a:t>
            </a:r>
            <a:endParaRPr lang="ru-RU" sz="1100" b="0" dirty="0">
              <a:solidFill>
                <a:schemeClr val="tx2"/>
              </a:solidFill>
              <a:cs typeface="Calibri" panose="020F0502020204030204" pitchFamily="34" charset="0"/>
            </a:endParaRPr>
          </a:p>
        </p:txBody>
      </p:sp>
    </p:spTree>
    <p:extLst>
      <p:ext uri="{BB962C8B-B14F-4D97-AF65-F5344CB8AC3E}">
        <p14:creationId xmlns:p14="http://schemas.microsoft.com/office/powerpoint/2010/main" xmlns="" val="667658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b="1" dirty="0"/>
              <a:t>assessment whether the PPP might achieve better Value For Money</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30</a:t>
            </a:fld>
            <a:endParaRPr lang="en-US"/>
          </a:p>
        </p:txBody>
      </p:sp>
      <p:sp>
        <p:nvSpPr>
          <p:cNvPr id="7" name="TextBox 6"/>
          <p:cNvSpPr txBox="1"/>
          <p:nvPr/>
        </p:nvSpPr>
        <p:spPr>
          <a:xfrm>
            <a:off x="1664505" y="1447627"/>
            <a:ext cx="6532685" cy="307777"/>
          </a:xfrm>
          <a:prstGeom prst="rect">
            <a:avLst/>
          </a:prstGeom>
          <a:noFill/>
        </p:spPr>
        <p:txBody>
          <a:bodyPr wrap="square" rtlCol="0">
            <a:spAutoFit/>
          </a:bodyPr>
          <a:lstStyle/>
          <a:p>
            <a:r>
              <a:rPr lang="en-US" sz="1400" dirty="0">
                <a:solidFill>
                  <a:schemeClr val="tx2"/>
                </a:solidFill>
              </a:rPr>
              <a:t>Standard example of a unified framework for project appraisal</a:t>
            </a:r>
            <a:endParaRPr lang="ru-RU" sz="1400" dirty="0">
              <a:solidFill>
                <a:schemeClr val="tx2"/>
              </a:solidFill>
            </a:endParaRPr>
          </a:p>
        </p:txBody>
      </p:sp>
      <p:pic>
        <p:nvPicPr>
          <p:cNvPr id="8" name="Рисунок 7"/>
          <p:cNvPicPr>
            <a:picLocks noChangeAspect="1"/>
          </p:cNvPicPr>
          <p:nvPr/>
        </p:nvPicPr>
        <p:blipFill>
          <a:blip r:embed="rId2"/>
          <a:stretch>
            <a:fillRect/>
          </a:stretch>
        </p:blipFill>
        <p:spPr>
          <a:xfrm>
            <a:off x="1664505" y="1963616"/>
            <a:ext cx="5915025" cy="3810000"/>
          </a:xfrm>
          <a:prstGeom prst="rect">
            <a:avLst/>
          </a:prstGeom>
        </p:spPr>
      </p:pic>
      <p:sp>
        <p:nvSpPr>
          <p:cNvPr id="9" name="TextBox 8"/>
          <p:cNvSpPr txBox="1"/>
          <p:nvPr/>
        </p:nvSpPr>
        <p:spPr>
          <a:xfrm>
            <a:off x="1149791" y="5861081"/>
            <a:ext cx="6350048" cy="261610"/>
          </a:xfrm>
          <a:prstGeom prst="rect">
            <a:avLst/>
          </a:prstGeom>
          <a:noFill/>
        </p:spPr>
        <p:txBody>
          <a:bodyPr wrap="square" rtlCol="0">
            <a:spAutoFit/>
          </a:bodyPr>
          <a:lstStyle/>
          <a:p>
            <a:r>
              <a:rPr lang="en-US" sz="1100" b="0" dirty="0">
                <a:solidFill>
                  <a:schemeClr val="tx2"/>
                </a:solidFill>
              </a:rPr>
              <a:t>Note: PPP = public-private partnership; PSC = public sector comparator; VFM = value for money.</a:t>
            </a:r>
            <a:endParaRPr lang="ru-RU" sz="1100" b="0" dirty="0">
              <a:solidFill>
                <a:schemeClr val="tx2"/>
              </a:solidFill>
            </a:endParaRPr>
          </a:p>
        </p:txBody>
      </p:sp>
      <p:pic>
        <p:nvPicPr>
          <p:cNvPr id="10" name="Рисунок 9"/>
          <p:cNvPicPr>
            <a:picLocks noChangeAspect="1"/>
          </p:cNvPicPr>
          <p:nvPr/>
        </p:nvPicPr>
        <p:blipFill>
          <a:blip r:embed="rId3"/>
          <a:stretch>
            <a:fillRect/>
          </a:stretch>
        </p:blipFill>
        <p:spPr>
          <a:xfrm>
            <a:off x="6357937" y="6199188"/>
            <a:ext cx="2371725" cy="571500"/>
          </a:xfrm>
          <a:prstGeom prst="rect">
            <a:avLst/>
          </a:prstGeom>
        </p:spPr>
      </p:pic>
      <p:sp>
        <p:nvSpPr>
          <p:cNvPr id="5" name="Прямоугольник 4"/>
          <p:cNvSpPr/>
          <p:nvPr/>
        </p:nvSpPr>
        <p:spPr bwMode="auto">
          <a:xfrm>
            <a:off x="3467100" y="2143125"/>
            <a:ext cx="1000125" cy="179546"/>
          </a:xfrm>
          <a:prstGeom prst="rect">
            <a:avLst/>
          </a:prstGeom>
          <a:solidFill>
            <a:srgbClr val="66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 name="TextBox 2"/>
          <p:cNvSpPr txBox="1"/>
          <p:nvPr/>
        </p:nvSpPr>
        <p:spPr>
          <a:xfrm>
            <a:off x="3387798" y="2105025"/>
            <a:ext cx="1228725" cy="246221"/>
          </a:xfrm>
          <a:prstGeom prst="rect">
            <a:avLst/>
          </a:prstGeom>
          <a:noFill/>
        </p:spPr>
        <p:txBody>
          <a:bodyPr wrap="square" rtlCol="0">
            <a:spAutoFit/>
          </a:bodyPr>
          <a:lstStyle/>
          <a:p>
            <a:r>
              <a:rPr lang="en-US" sz="1000" b="0" dirty="0" smtClean="0">
                <a:solidFill>
                  <a:schemeClr val="bg1"/>
                </a:solidFill>
              </a:rPr>
              <a:t>Project initiation</a:t>
            </a:r>
            <a:endParaRPr lang="ru-RU" sz="1000" b="0" dirty="0">
              <a:solidFill>
                <a:schemeClr val="bg1"/>
              </a:solidFill>
            </a:endParaRPr>
          </a:p>
        </p:txBody>
      </p:sp>
      <p:sp>
        <p:nvSpPr>
          <p:cNvPr id="6" name="Прямоугольник 5"/>
          <p:cNvSpPr/>
          <p:nvPr/>
        </p:nvSpPr>
        <p:spPr bwMode="auto">
          <a:xfrm>
            <a:off x="3467100" y="3083976"/>
            <a:ext cx="1019175" cy="8784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4" name="Прямоугольник 23"/>
          <p:cNvSpPr/>
          <p:nvPr/>
        </p:nvSpPr>
        <p:spPr bwMode="auto">
          <a:xfrm>
            <a:off x="3492572" y="2922131"/>
            <a:ext cx="1019175" cy="269266"/>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5" name="Прямоугольник 24"/>
          <p:cNvSpPr/>
          <p:nvPr/>
        </p:nvSpPr>
        <p:spPr bwMode="auto">
          <a:xfrm>
            <a:off x="3349698" y="2943108"/>
            <a:ext cx="298377" cy="228717"/>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6" name="Прямоугольник 25"/>
          <p:cNvSpPr/>
          <p:nvPr/>
        </p:nvSpPr>
        <p:spPr bwMode="auto">
          <a:xfrm>
            <a:off x="3409239" y="2943108"/>
            <a:ext cx="298377" cy="7231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7" name="Прямоугольник 26"/>
          <p:cNvSpPr/>
          <p:nvPr/>
        </p:nvSpPr>
        <p:spPr bwMode="auto">
          <a:xfrm>
            <a:off x="3707617" y="3171825"/>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8" name="Прямоугольник 27"/>
          <p:cNvSpPr/>
          <p:nvPr/>
        </p:nvSpPr>
        <p:spPr bwMode="auto">
          <a:xfrm>
            <a:off x="4080751" y="3000275"/>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9" name="Прямоугольник 28"/>
          <p:cNvSpPr/>
          <p:nvPr/>
        </p:nvSpPr>
        <p:spPr bwMode="auto">
          <a:xfrm>
            <a:off x="3582714" y="2867707"/>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1" name="TextBox 10"/>
          <p:cNvSpPr txBox="1"/>
          <p:nvPr/>
        </p:nvSpPr>
        <p:spPr>
          <a:xfrm>
            <a:off x="3238499" y="2837054"/>
            <a:ext cx="1476376" cy="530915"/>
          </a:xfrm>
          <a:prstGeom prst="rect">
            <a:avLst/>
          </a:prstGeom>
          <a:noFill/>
        </p:spPr>
        <p:txBody>
          <a:bodyPr wrap="square" rtlCol="0">
            <a:spAutoFit/>
          </a:bodyPr>
          <a:lstStyle/>
          <a:p>
            <a:pPr algn="ctr"/>
            <a:r>
              <a:rPr lang="en-US" sz="950" b="0" dirty="0" smtClean="0">
                <a:solidFill>
                  <a:schemeClr val="bg1"/>
                </a:solidFill>
              </a:rPr>
              <a:t>Prefeasibility study (including cost-benefit analysis)</a:t>
            </a:r>
            <a:endParaRPr lang="ru-RU" sz="950" b="0" dirty="0">
              <a:solidFill>
                <a:schemeClr val="bg1"/>
              </a:solidFill>
            </a:endParaRPr>
          </a:p>
        </p:txBody>
      </p:sp>
      <p:sp>
        <p:nvSpPr>
          <p:cNvPr id="30" name="Прямоугольник 29"/>
          <p:cNvSpPr/>
          <p:nvPr/>
        </p:nvSpPr>
        <p:spPr bwMode="auto">
          <a:xfrm>
            <a:off x="3648075" y="3963561"/>
            <a:ext cx="662579" cy="40264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2" name="TextBox 11"/>
          <p:cNvSpPr txBox="1"/>
          <p:nvPr/>
        </p:nvSpPr>
        <p:spPr>
          <a:xfrm>
            <a:off x="3450430" y="3958300"/>
            <a:ext cx="995363" cy="384721"/>
          </a:xfrm>
          <a:prstGeom prst="rect">
            <a:avLst/>
          </a:prstGeom>
          <a:noFill/>
        </p:spPr>
        <p:txBody>
          <a:bodyPr wrap="square" rtlCol="0">
            <a:spAutoFit/>
          </a:bodyPr>
          <a:lstStyle/>
          <a:p>
            <a:pPr algn="ctr"/>
            <a:r>
              <a:rPr lang="en-US" sz="950" b="0" dirty="0" smtClean="0">
                <a:solidFill>
                  <a:schemeClr val="bg1"/>
                </a:solidFill>
              </a:rPr>
              <a:t>VFM assessment</a:t>
            </a:r>
            <a:endParaRPr lang="ru-RU" sz="950" b="0" dirty="0">
              <a:solidFill>
                <a:schemeClr val="bg1"/>
              </a:solidFill>
            </a:endParaRPr>
          </a:p>
        </p:txBody>
      </p:sp>
      <p:sp>
        <p:nvSpPr>
          <p:cNvPr id="31" name="Прямоугольник 30"/>
          <p:cNvSpPr/>
          <p:nvPr/>
        </p:nvSpPr>
        <p:spPr bwMode="auto">
          <a:xfrm>
            <a:off x="4002159" y="3436399"/>
            <a:ext cx="151925" cy="22937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2" name="Прямоугольник 31"/>
          <p:cNvSpPr/>
          <p:nvPr/>
        </p:nvSpPr>
        <p:spPr bwMode="auto">
          <a:xfrm>
            <a:off x="4013105" y="3497295"/>
            <a:ext cx="151925" cy="1314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2" name="TextBox 21"/>
          <p:cNvSpPr txBox="1"/>
          <p:nvPr/>
        </p:nvSpPr>
        <p:spPr>
          <a:xfrm>
            <a:off x="3947627" y="3464264"/>
            <a:ext cx="313141" cy="238527"/>
          </a:xfrm>
          <a:prstGeom prst="rect">
            <a:avLst/>
          </a:prstGeom>
          <a:noFill/>
        </p:spPr>
        <p:txBody>
          <a:bodyPr wrap="square" rtlCol="0">
            <a:spAutoFit/>
          </a:bodyPr>
          <a:lstStyle/>
          <a:p>
            <a:pPr algn="ctr"/>
            <a:r>
              <a:rPr lang="en-US" sz="950" dirty="0" smtClean="0"/>
              <a:t>Y</a:t>
            </a:r>
            <a:endParaRPr lang="ru-RU" sz="950" dirty="0"/>
          </a:p>
        </p:txBody>
      </p:sp>
      <p:sp>
        <p:nvSpPr>
          <p:cNvPr id="33" name="Прямоугольник 32"/>
          <p:cNvSpPr/>
          <p:nvPr/>
        </p:nvSpPr>
        <p:spPr bwMode="auto">
          <a:xfrm>
            <a:off x="5143016" y="2898765"/>
            <a:ext cx="212170" cy="1559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3" name="TextBox 22"/>
          <p:cNvSpPr txBox="1"/>
          <p:nvPr/>
        </p:nvSpPr>
        <p:spPr>
          <a:xfrm>
            <a:off x="5034911" y="2857495"/>
            <a:ext cx="424339" cy="238527"/>
          </a:xfrm>
          <a:prstGeom prst="rect">
            <a:avLst/>
          </a:prstGeom>
          <a:noFill/>
        </p:spPr>
        <p:txBody>
          <a:bodyPr wrap="square" rtlCol="0">
            <a:spAutoFit/>
          </a:bodyPr>
          <a:lstStyle/>
          <a:p>
            <a:pPr algn="ctr"/>
            <a:r>
              <a:rPr lang="en-US" sz="950" dirty="0" smtClean="0"/>
              <a:t>N</a:t>
            </a:r>
            <a:endParaRPr lang="ru-RU" sz="950" dirty="0"/>
          </a:p>
        </p:txBody>
      </p:sp>
      <p:sp>
        <p:nvSpPr>
          <p:cNvPr id="34" name="Прямоугольник 33"/>
          <p:cNvSpPr/>
          <p:nvPr/>
        </p:nvSpPr>
        <p:spPr bwMode="auto">
          <a:xfrm>
            <a:off x="1805585" y="2771530"/>
            <a:ext cx="709015" cy="40029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5" name="Прямоугольник 34"/>
          <p:cNvSpPr/>
          <p:nvPr/>
        </p:nvSpPr>
        <p:spPr bwMode="auto">
          <a:xfrm>
            <a:off x="1805585" y="2771530"/>
            <a:ext cx="709015" cy="40029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6" name="Прямоугольник 35"/>
          <p:cNvSpPr/>
          <p:nvPr/>
        </p:nvSpPr>
        <p:spPr bwMode="auto">
          <a:xfrm>
            <a:off x="1805585" y="2771530"/>
            <a:ext cx="709015" cy="4002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1" name="TextBox 20"/>
          <p:cNvSpPr txBox="1"/>
          <p:nvPr/>
        </p:nvSpPr>
        <p:spPr>
          <a:xfrm>
            <a:off x="1751426" y="2842593"/>
            <a:ext cx="810821" cy="384721"/>
          </a:xfrm>
          <a:prstGeom prst="rect">
            <a:avLst/>
          </a:prstGeom>
          <a:noFill/>
        </p:spPr>
        <p:txBody>
          <a:bodyPr wrap="square" rtlCol="0">
            <a:spAutoFit/>
          </a:bodyPr>
          <a:lstStyle/>
          <a:p>
            <a:pPr algn="ctr"/>
            <a:r>
              <a:rPr lang="en-US" sz="950" b="0" dirty="0" smtClean="0"/>
              <a:t>Decision to proceed</a:t>
            </a:r>
            <a:endParaRPr lang="ru-RU" sz="950" b="0" dirty="0"/>
          </a:p>
        </p:txBody>
      </p:sp>
      <p:sp>
        <p:nvSpPr>
          <p:cNvPr id="37" name="Прямоугольник 36"/>
          <p:cNvSpPr/>
          <p:nvPr/>
        </p:nvSpPr>
        <p:spPr bwMode="auto">
          <a:xfrm>
            <a:off x="1796060" y="4333496"/>
            <a:ext cx="709015" cy="3222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0" name="TextBox 19"/>
          <p:cNvSpPr txBox="1"/>
          <p:nvPr/>
        </p:nvSpPr>
        <p:spPr>
          <a:xfrm>
            <a:off x="1703779" y="4323648"/>
            <a:ext cx="810821" cy="384721"/>
          </a:xfrm>
          <a:prstGeom prst="rect">
            <a:avLst/>
          </a:prstGeom>
          <a:noFill/>
        </p:spPr>
        <p:txBody>
          <a:bodyPr wrap="square" rtlCol="0">
            <a:spAutoFit/>
          </a:bodyPr>
          <a:lstStyle/>
          <a:p>
            <a:pPr algn="ctr"/>
            <a:r>
              <a:rPr lang="en-US" sz="950" b="0" dirty="0" smtClean="0"/>
              <a:t>Decision to implement</a:t>
            </a:r>
            <a:endParaRPr lang="ru-RU" sz="950" b="0" dirty="0"/>
          </a:p>
        </p:txBody>
      </p:sp>
      <p:sp>
        <p:nvSpPr>
          <p:cNvPr id="38" name="Прямоугольник 37"/>
          <p:cNvSpPr/>
          <p:nvPr/>
        </p:nvSpPr>
        <p:spPr bwMode="auto">
          <a:xfrm>
            <a:off x="3349698" y="5215024"/>
            <a:ext cx="879403" cy="390018"/>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7" name="TextBox 16"/>
          <p:cNvSpPr txBox="1"/>
          <p:nvPr/>
        </p:nvSpPr>
        <p:spPr>
          <a:xfrm>
            <a:off x="3317458" y="5240031"/>
            <a:ext cx="959632" cy="384721"/>
          </a:xfrm>
          <a:prstGeom prst="rect">
            <a:avLst/>
          </a:prstGeom>
          <a:noFill/>
        </p:spPr>
        <p:txBody>
          <a:bodyPr wrap="square" rtlCol="0">
            <a:spAutoFit/>
          </a:bodyPr>
          <a:lstStyle/>
          <a:p>
            <a:pPr algn="ctr"/>
            <a:r>
              <a:rPr lang="en-US" sz="950" b="0" dirty="0" smtClean="0"/>
              <a:t>Implement by PPP mode</a:t>
            </a:r>
            <a:endParaRPr lang="ru-RU" sz="950" b="0" dirty="0"/>
          </a:p>
        </p:txBody>
      </p:sp>
      <p:sp>
        <p:nvSpPr>
          <p:cNvPr id="39" name="Прямоугольник 38"/>
          <p:cNvSpPr/>
          <p:nvPr/>
        </p:nvSpPr>
        <p:spPr bwMode="auto">
          <a:xfrm>
            <a:off x="3450430" y="4708369"/>
            <a:ext cx="551729" cy="191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 name="TextBox 12"/>
          <p:cNvSpPr txBox="1"/>
          <p:nvPr/>
        </p:nvSpPr>
        <p:spPr>
          <a:xfrm>
            <a:off x="3368164" y="4684277"/>
            <a:ext cx="709613" cy="238527"/>
          </a:xfrm>
          <a:prstGeom prst="rect">
            <a:avLst/>
          </a:prstGeom>
          <a:noFill/>
        </p:spPr>
        <p:txBody>
          <a:bodyPr wrap="square" rtlCol="0">
            <a:spAutoFit/>
          </a:bodyPr>
          <a:lstStyle/>
          <a:p>
            <a:pPr algn="ctr"/>
            <a:r>
              <a:rPr lang="en-US" sz="950" b="0" dirty="0" smtClean="0"/>
              <a:t>VFM(PPP)</a:t>
            </a:r>
            <a:endParaRPr lang="ru-RU" sz="950" b="0" dirty="0"/>
          </a:p>
        </p:txBody>
      </p:sp>
      <p:sp>
        <p:nvSpPr>
          <p:cNvPr id="40" name="Прямоугольник 39"/>
          <p:cNvSpPr/>
          <p:nvPr/>
        </p:nvSpPr>
        <p:spPr bwMode="auto">
          <a:xfrm>
            <a:off x="4104198" y="4708369"/>
            <a:ext cx="512325" cy="2144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1" name="Прямоугольник 40"/>
          <p:cNvSpPr/>
          <p:nvPr/>
        </p:nvSpPr>
        <p:spPr bwMode="auto">
          <a:xfrm>
            <a:off x="4104198" y="4708369"/>
            <a:ext cx="512325" cy="191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4" name="TextBox 13"/>
          <p:cNvSpPr txBox="1"/>
          <p:nvPr/>
        </p:nvSpPr>
        <p:spPr>
          <a:xfrm>
            <a:off x="4014076" y="4702257"/>
            <a:ext cx="709613" cy="238527"/>
          </a:xfrm>
          <a:prstGeom prst="rect">
            <a:avLst/>
          </a:prstGeom>
          <a:noFill/>
        </p:spPr>
        <p:txBody>
          <a:bodyPr wrap="square" rtlCol="0">
            <a:spAutoFit/>
          </a:bodyPr>
          <a:lstStyle/>
          <a:p>
            <a:pPr algn="ctr"/>
            <a:r>
              <a:rPr lang="en-US" sz="950" b="0" dirty="0" smtClean="0"/>
              <a:t>VFM(PSC)</a:t>
            </a:r>
            <a:endParaRPr lang="ru-RU" sz="950" b="0" dirty="0"/>
          </a:p>
        </p:txBody>
      </p:sp>
      <p:sp>
        <p:nvSpPr>
          <p:cNvPr id="42" name="Прямоугольник 41"/>
          <p:cNvSpPr/>
          <p:nvPr/>
        </p:nvSpPr>
        <p:spPr bwMode="auto">
          <a:xfrm>
            <a:off x="6524625" y="5281699"/>
            <a:ext cx="581025" cy="2204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9" name="TextBox 18"/>
          <p:cNvSpPr txBox="1"/>
          <p:nvPr/>
        </p:nvSpPr>
        <p:spPr>
          <a:xfrm>
            <a:off x="6460330" y="5263590"/>
            <a:ext cx="709613" cy="238527"/>
          </a:xfrm>
          <a:prstGeom prst="rect">
            <a:avLst/>
          </a:prstGeom>
          <a:noFill/>
        </p:spPr>
        <p:txBody>
          <a:bodyPr wrap="square" rtlCol="0">
            <a:spAutoFit/>
          </a:bodyPr>
          <a:lstStyle/>
          <a:p>
            <a:pPr algn="ctr"/>
            <a:r>
              <a:rPr lang="en-US" sz="950" b="0" dirty="0" smtClean="0"/>
              <a:t>Rejection</a:t>
            </a:r>
            <a:endParaRPr lang="ru-RU" sz="950" b="0" dirty="0"/>
          </a:p>
        </p:txBody>
      </p:sp>
      <p:sp>
        <p:nvSpPr>
          <p:cNvPr id="43" name="Прямоугольник 42"/>
          <p:cNvSpPr/>
          <p:nvPr/>
        </p:nvSpPr>
        <p:spPr bwMode="auto">
          <a:xfrm>
            <a:off x="4930847" y="5215024"/>
            <a:ext cx="1146103" cy="390018"/>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8" name="TextBox 17"/>
          <p:cNvSpPr txBox="1"/>
          <p:nvPr/>
        </p:nvSpPr>
        <p:spPr>
          <a:xfrm>
            <a:off x="4874063" y="5221602"/>
            <a:ext cx="1298502" cy="384721"/>
          </a:xfrm>
          <a:prstGeom prst="rect">
            <a:avLst/>
          </a:prstGeom>
          <a:noFill/>
        </p:spPr>
        <p:txBody>
          <a:bodyPr wrap="square" rtlCol="0">
            <a:spAutoFit/>
          </a:bodyPr>
          <a:lstStyle/>
          <a:p>
            <a:pPr algn="ctr"/>
            <a:r>
              <a:rPr lang="en-US" sz="950" b="0" dirty="0" smtClean="0"/>
              <a:t>Implement by conventional mode</a:t>
            </a:r>
            <a:endParaRPr lang="ru-RU" sz="950" b="0" dirty="0"/>
          </a:p>
        </p:txBody>
      </p:sp>
      <p:sp>
        <p:nvSpPr>
          <p:cNvPr id="44" name="Прямоугольник 43"/>
          <p:cNvSpPr/>
          <p:nvPr/>
        </p:nvSpPr>
        <p:spPr bwMode="auto">
          <a:xfrm>
            <a:off x="4921322" y="4708369"/>
            <a:ext cx="592467" cy="2144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5" name="TextBox 14"/>
          <p:cNvSpPr txBox="1"/>
          <p:nvPr/>
        </p:nvSpPr>
        <p:spPr>
          <a:xfrm>
            <a:off x="4832149" y="4711124"/>
            <a:ext cx="709613" cy="238527"/>
          </a:xfrm>
          <a:prstGeom prst="rect">
            <a:avLst/>
          </a:prstGeom>
          <a:noFill/>
        </p:spPr>
        <p:txBody>
          <a:bodyPr wrap="square" rtlCol="0">
            <a:spAutoFit/>
          </a:bodyPr>
          <a:lstStyle/>
          <a:p>
            <a:pPr algn="ctr"/>
            <a:r>
              <a:rPr lang="en-US" sz="950" b="0" dirty="0" smtClean="0"/>
              <a:t>VFM(PPP)</a:t>
            </a:r>
            <a:endParaRPr lang="ru-RU" sz="950" b="0" dirty="0"/>
          </a:p>
        </p:txBody>
      </p:sp>
      <p:sp>
        <p:nvSpPr>
          <p:cNvPr id="45" name="Прямоугольник 44"/>
          <p:cNvSpPr/>
          <p:nvPr/>
        </p:nvSpPr>
        <p:spPr bwMode="auto">
          <a:xfrm>
            <a:off x="5617356" y="4711124"/>
            <a:ext cx="517109" cy="2296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6" name="TextBox 15"/>
          <p:cNvSpPr txBox="1"/>
          <p:nvPr/>
        </p:nvSpPr>
        <p:spPr>
          <a:xfrm>
            <a:off x="5532839" y="4699412"/>
            <a:ext cx="709613" cy="238527"/>
          </a:xfrm>
          <a:prstGeom prst="rect">
            <a:avLst/>
          </a:prstGeom>
          <a:noFill/>
        </p:spPr>
        <p:txBody>
          <a:bodyPr wrap="square" rtlCol="0">
            <a:spAutoFit/>
          </a:bodyPr>
          <a:lstStyle/>
          <a:p>
            <a:pPr algn="ctr"/>
            <a:r>
              <a:rPr lang="en-US" sz="950" b="0" dirty="0" smtClean="0"/>
              <a:t>VFM(PSC)</a:t>
            </a:r>
            <a:endParaRPr lang="ru-RU" sz="950" b="0" dirty="0"/>
          </a:p>
        </p:txBody>
      </p:sp>
      <p:sp>
        <p:nvSpPr>
          <p:cNvPr id="46" name="TextBox 45"/>
          <p:cNvSpPr txBox="1"/>
          <p:nvPr/>
        </p:nvSpPr>
        <p:spPr>
          <a:xfrm>
            <a:off x="1154492" y="6244483"/>
            <a:ext cx="4418963" cy="261610"/>
          </a:xfrm>
          <a:prstGeom prst="rect">
            <a:avLst/>
          </a:prstGeom>
          <a:noFill/>
        </p:spPr>
        <p:txBody>
          <a:bodyPr wrap="square" rtlCol="0">
            <a:spAutoFit/>
          </a:bodyPr>
          <a:lstStyle/>
          <a:p>
            <a:r>
              <a:rPr lang="en-US" sz="1100" b="0" dirty="0">
                <a:solidFill>
                  <a:schemeClr val="tx2"/>
                </a:solidFill>
              </a:rPr>
              <a:t>Source</a:t>
            </a:r>
            <a:r>
              <a:rPr lang="en-US" sz="1100" b="0" i="1" dirty="0">
                <a:solidFill>
                  <a:schemeClr val="tx2"/>
                </a:solidFill>
              </a:rPr>
              <a:t>: </a:t>
            </a:r>
            <a:r>
              <a:rPr lang="en-US" sz="1100" b="0" dirty="0" smtClean="0">
                <a:solidFill>
                  <a:schemeClr val="tx2"/>
                </a:solidFill>
              </a:rPr>
              <a:t>The Power of Public Investment Management, WB 2014.</a:t>
            </a:r>
            <a:endParaRPr lang="ru-RU" sz="1100" b="0" dirty="0">
              <a:solidFill>
                <a:schemeClr val="tx2"/>
              </a:solidFill>
              <a:cs typeface="Calibri" panose="020F0502020204030204" pitchFamily="34" charset="0"/>
            </a:endParaRPr>
          </a:p>
        </p:txBody>
      </p:sp>
    </p:spTree>
    <p:extLst>
      <p:ext uri="{BB962C8B-B14F-4D97-AF65-F5344CB8AC3E}">
        <p14:creationId xmlns:p14="http://schemas.microsoft.com/office/powerpoint/2010/main" xmlns="" val="391974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713" y="239760"/>
            <a:ext cx="8462029" cy="735600"/>
          </a:xfrm>
        </p:spPr>
        <p:txBody>
          <a:bodyPr>
            <a:normAutofit/>
          </a:bodyPr>
          <a:lstStyle/>
          <a:p>
            <a:pPr algn="ctr"/>
            <a:r>
              <a:rPr lang="en-US" b="1" dirty="0"/>
              <a:t>PUBLIC INVESTMENT MANAGEMENT ASSESMENT FRAMEWORK (PIMA)</a:t>
            </a:r>
            <a:endParaRPr lang="ru-RU" b="1" dirty="0"/>
          </a:p>
        </p:txBody>
      </p:sp>
      <p:sp>
        <p:nvSpPr>
          <p:cNvPr id="3" name="Текст 2"/>
          <p:cNvSpPr>
            <a:spLocks noGrp="1"/>
          </p:cNvSpPr>
          <p:nvPr>
            <p:ph type="body" sz="quarter" idx="13"/>
          </p:nvPr>
        </p:nvSpPr>
        <p:spPr>
          <a:xfrm>
            <a:off x="341713" y="1357745"/>
            <a:ext cx="8477250" cy="4973782"/>
          </a:xfrm>
        </p:spPr>
        <p:txBody>
          <a:bodyPr>
            <a:normAutofit fontScale="92500" lnSpcReduction="10000"/>
          </a:bodyPr>
          <a:lstStyle/>
          <a:p>
            <a:pPr>
              <a:buFont typeface="Arial" panose="020B0604020202020204" pitchFamily="34" charset="0"/>
              <a:buChar char="•"/>
            </a:pPr>
            <a:r>
              <a:rPr lang="en-US" sz="2400" dirty="0"/>
              <a:t>PFM OUT-TURNS: Credibility of the Budget </a:t>
            </a:r>
            <a:r>
              <a:rPr lang="en-US" sz="2400" i="1" dirty="0"/>
              <a:t>(assessment of the capital expenditures). </a:t>
            </a:r>
          </a:p>
          <a:p>
            <a:pPr>
              <a:buFont typeface="Arial" panose="020B0604020202020204" pitchFamily="34" charset="0"/>
              <a:buChar char="•"/>
            </a:pPr>
            <a:r>
              <a:rPr lang="en-US" sz="2400" dirty="0"/>
              <a:t>KEY CROSS-CUTTING ISSUES: Comprehensiveness and Transparency </a:t>
            </a:r>
            <a:r>
              <a:rPr lang="en-US" sz="2400" i="1" dirty="0"/>
              <a:t>(assessment of the classification, comprehensiveness of information included in budget documentation, PIM-related inter-governmental fiscal relations, management of fiscal risks and public access to key information)</a:t>
            </a:r>
            <a:r>
              <a:rPr lang="en-US" sz="2400" dirty="0"/>
              <a:t>.</a:t>
            </a:r>
          </a:p>
          <a:p>
            <a:pPr>
              <a:buFont typeface="Arial" panose="020B0604020202020204" pitchFamily="34" charset="0"/>
              <a:buChar char="•"/>
            </a:pPr>
            <a:r>
              <a:rPr lang="pl-PL" sz="2400" dirty="0"/>
              <a:t>C. BUDGET CYCLE</a:t>
            </a:r>
          </a:p>
          <a:p>
            <a:pPr lvl="1">
              <a:buFont typeface="Arial" panose="020B0604020202020204" pitchFamily="34" charset="0"/>
              <a:buChar char="•"/>
            </a:pPr>
            <a:r>
              <a:rPr lang="pl-PL" sz="2400" i="1" dirty="0"/>
              <a:t>C(i) Policy-Based Budgeting</a:t>
            </a:r>
            <a:r>
              <a:rPr lang="en-US" sz="2400" i="1" dirty="0"/>
              <a:t> (assessment of the investment guidance, project development, and preliminary screening; formal project appraisal; independent review of appraisal; orderliness and participation in the annual budget process; multi-year perspective in fiscal policy and management; project selection and budgeting).</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31</a:t>
            </a:fld>
            <a:endParaRPr lang="en-US"/>
          </a:p>
        </p:txBody>
      </p:sp>
      <p:pic>
        <p:nvPicPr>
          <p:cNvPr id="6" name="Рисунок 5"/>
          <p:cNvPicPr>
            <a:picLocks noChangeAspect="1"/>
          </p:cNvPicPr>
          <p:nvPr/>
        </p:nvPicPr>
        <p:blipFill>
          <a:blip r:embed="rId3"/>
          <a:stretch>
            <a:fillRect/>
          </a:stretch>
        </p:blipFill>
        <p:spPr>
          <a:xfrm>
            <a:off x="6334361" y="6211765"/>
            <a:ext cx="2371725" cy="571500"/>
          </a:xfrm>
          <a:prstGeom prst="rect">
            <a:avLst/>
          </a:prstGeom>
        </p:spPr>
      </p:pic>
    </p:spTree>
    <p:extLst>
      <p:ext uri="{BB962C8B-B14F-4D97-AF65-F5344CB8AC3E}">
        <p14:creationId xmlns:p14="http://schemas.microsoft.com/office/powerpoint/2010/main" xmlns="" val="316001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349250" y="1605337"/>
            <a:ext cx="8477250" cy="4613804"/>
          </a:xfrm>
        </p:spPr>
        <p:txBody>
          <a:bodyPr>
            <a:normAutofit fontScale="92500"/>
          </a:bodyPr>
          <a:lstStyle/>
          <a:p>
            <a:r>
              <a:rPr lang="pl-PL" sz="2400" dirty="0"/>
              <a:t>C. BUDGET CYCLE</a:t>
            </a:r>
          </a:p>
          <a:p>
            <a:pPr marL="0" lvl="1" indent="457200">
              <a:buFont typeface="Arial" panose="020B0604020202020204" pitchFamily="34" charset="0"/>
              <a:buChar char="•"/>
            </a:pPr>
            <a:r>
              <a:rPr lang="en-US" sz="2400" i="1" dirty="0"/>
              <a:t>C(ii) Predictability and Control in Budget Execution (assessment of the project Implementation; predictability in the availability of funds for commitment of expenditures; value for money in procurement; effectiveness of internal controls and internal audit of capital project expenditure; project adjustment; facility operation).</a:t>
            </a:r>
          </a:p>
          <a:p>
            <a:pPr marL="0" lvl="1" indent="457200">
              <a:buFont typeface="Arial" panose="020B0604020202020204" pitchFamily="34" charset="0"/>
              <a:buChar char="•"/>
            </a:pPr>
            <a:r>
              <a:rPr lang="en-US" sz="2400" i="1" dirty="0"/>
              <a:t>C(iii) Accounting, Recording, and Reporting (assessment of the basic completion review and evaluation; budget reporting and  financial statements).</a:t>
            </a:r>
          </a:p>
          <a:p>
            <a:pPr marL="0" lvl="1" indent="457200">
              <a:buFont typeface="Arial" panose="020B0604020202020204" pitchFamily="34" charset="0"/>
              <a:buChar char="•"/>
            </a:pPr>
            <a:r>
              <a:rPr lang="en-US" sz="2400" i="1" dirty="0"/>
              <a:t>C(iv) External scrutiny and audit (scope, nature and follow-up of external audit; legislative scrutiny of capital spending in the annual budget law and of external audit reports on capital spending).</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32</a:t>
            </a:fld>
            <a:endParaRPr lang="en-US"/>
          </a:p>
        </p:txBody>
      </p:sp>
      <p:sp>
        <p:nvSpPr>
          <p:cNvPr id="5" name="Заголовок 1"/>
          <p:cNvSpPr>
            <a:spLocks noGrp="1"/>
          </p:cNvSpPr>
          <p:nvPr>
            <p:ph type="title"/>
          </p:nvPr>
        </p:nvSpPr>
        <p:spPr>
          <a:xfrm>
            <a:off x="341713" y="239760"/>
            <a:ext cx="8462029" cy="753017"/>
          </a:xfrm>
        </p:spPr>
        <p:txBody>
          <a:bodyPr>
            <a:normAutofit/>
          </a:bodyPr>
          <a:lstStyle/>
          <a:p>
            <a:pPr algn="ctr"/>
            <a:r>
              <a:rPr lang="en-US" b="1" dirty="0"/>
              <a:t>PIMA (2)</a:t>
            </a:r>
            <a:endParaRPr lang="ru-RU" b="1" dirty="0"/>
          </a:p>
        </p:txBody>
      </p:sp>
      <p:pic>
        <p:nvPicPr>
          <p:cNvPr id="6" name="Рисунок 5"/>
          <p:cNvPicPr>
            <a:picLocks noChangeAspect="1"/>
          </p:cNvPicPr>
          <p:nvPr/>
        </p:nvPicPr>
        <p:blipFill>
          <a:blip r:embed="rId2"/>
          <a:stretch>
            <a:fillRect/>
          </a:stretch>
        </p:blipFill>
        <p:spPr>
          <a:xfrm>
            <a:off x="6334361" y="6211765"/>
            <a:ext cx="2371725" cy="571500"/>
          </a:xfrm>
          <a:prstGeom prst="rect">
            <a:avLst/>
          </a:prstGeom>
        </p:spPr>
      </p:pic>
    </p:spTree>
    <p:extLst>
      <p:ext uri="{BB962C8B-B14F-4D97-AF65-F5344CB8AC3E}">
        <p14:creationId xmlns:p14="http://schemas.microsoft.com/office/powerpoint/2010/main" xmlns="" val="345170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301627"/>
            <a:ext cx="8462029" cy="647608"/>
          </a:xfrm>
        </p:spPr>
        <p:txBody>
          <a:bodyPr>
            <a:normAutofit/>
          </a:bodyPr>
          <a:lstStyle/>
          <a:p>
            <a:pPr algn="ctr"/>
            <a:r>
              <a:rPr lang="en-US" b="1" dirty="0"/>
              <a:t>The activities on PIMA have to comprise of:</a:t>
            </a:r>
          </a:p>
        </p:txBody>
      </p:sp>
      <p:graphicFrame>
        <p:nvGraphicFramePr>
          <p:cNvPr id="5" name="Схема 4"/>
          <p:cNvGraphicFramePr/>
          <p:nvPr/>
        </p:nvGraphicFramePr>
        <p:xfrm>
          <a:off x="341713" y="1262743"/>
          <a:ext cx="8477250" cy="5129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33</a:t>
            </a:fld>
            <a:endParaRPr lang="en-US"/>
          </a:p>
        </p:txBody>
      </p:sp>
      <p:sp>
        <p:nvSpPr>
          <p:cNvPr id="6" name="TextBox 5"/>
          <p:cNvSpPr txBox="1"/>
          <p:nvPr/>
        </p:nvSpPr>
        <p:spPr>
          <a:xfrm>
            <a:off x="341713" y="5364480"/>
            <a:ext cx="2810790" cy="1169551"/>
          </a:xfrm>
          <a:prstGeom prst="rect">
            <a:avLst/>
          </a:prstGeom>
          <a:noFill/>
        </p:spPr>
        <p:txBody>
          <a:bodyPr wrap="square" rtlCol="0">
            <a:spAutoFit/>
          </a:bodyPr>
          <a:lstStyle/>
          <a:p>
            <a:pPr lvl="0"/>
            <a:r>
              <a:rPr lang="en-US" sz="1400" b="0" dirty="0">
                <a:solidFill>
                  <a:schemeClr val="accent2">
                    <a:lumMod val="75000"/>
                  </a:schemeClr>
                </a:solidFill>
              </a:rPr>
              <a:t>To launch the assessment on what the most critical constraints to efficient PIM are, and build consensus around what needs to be done.</a:t>
            </a:r>
            <a:endParaRPr lang="ru-RU" sz="1400" b="0" dirty="0">
              <a:solidFill>
                <a:schemeClr val="accent2">
                  <a:lumMod val="75000"/>
                </a:schemeClr>
              </a:solidFill>
            </a:endParaRPr>
          </a:p>
        </p:txBody>
      </p:sp>
      <p:cxnSp>
        <p:nvCxnSpPr>
          <p:cNvPr id="8" name="Прямая со стрелкой 7"/>
          <p:cNvCxnSpPr/>
          <p:nvPr/>
        </p:nvCxnSpPr>
        <p:spPr bwMode="auto">
          <a:xfrm rot="5400000" flipH="1" flipV="1">
            <a:off x="635726" y="5172893"/>
            <a:ext cx="383176" cy="1588"/>
          </a:xfrm>
          <a:prstGeom prst="straightConnector1">
            <a:avLst/>
          </a:prstGeom>
          <a:noFill/>
          <a:ln w="28575" cap="flat" cmpd="sng" algn="ctr">
            <a:solidFill>
              <a:schemeClr val="accent2">
                <a:lumMod val="75000"/>
              </a:schemeClr>
            </a:solidFill>
            <a:prstDash val="solid"/>
            <a:round/>
            <a:headEnd type="none" w="med" len="med"/>
            <a:tailEnd type="arrow"/>
          </a:ln>
          <a:effectLst/>
        </p:spPr>
      </p:cxnSp>
      <p:sp>
        <p:nvSpPr>
          <p:cNvPr id="10" name="TextBox 9"/>
          <p:cNvSpPr txBox="1"/>
          <p:nvPr/>
        </p:nvSpPr>
        <p:spPr>
          <a:xfrm>
            <a:off x="3744686" y="5364480"/>
            <a:ext cx="3483428" cy="1169551"/>
          </a:xfrm>
          <a:prstGeom prst="rect">
            <a:avLst/>
          </a:prstGeom>
          <a:noFill/>
        </p:spPr>
        <p:txBody>
          <a:bodyPr wrap="square" rtlCol="0">
            <a:spAutoFit/>
          </a:bodyPr>
          <a:lstStyle/>
          <a:p>
            <a:pPr lvl="0"/>
            <a:r>
              <a:rPr lang="en-US" sz="1400" b="0" dirty="0">
                <a:solidFill>
                  <a:schemeClr val="tx1">
                    <a:lumMod val="90000"/>
                    <a:lumOff val="10000"/>
                  </a:schemeClr>
                </a:solidFill>
              </a:rPr>
              <a:t>Analysis of the process that an investment project has to follow through its lifecycle from the identification to completion and benchmarking this process against good practice.</a:t>
            </a:r>
            <a:endParaRPr lang="ru-RU" sz="1400" b="0" dirty="0">
              <a:solidFill>
                <a:schemeClr val="tx1">
                  <a:lumMod val="90000"/>
                  <a:lumOff val="10000"/>
                </a:schemeClr>
              </a:solidFill>
            </a:endParaRPr>
          </a:p>
        </p:txBody>
      </p:sp>
      <p:pic>
        <p:nvPicPr>
          <p:cNvPr id="11" name="Рисунок 10"/>
          <p:cNvPicPr>
            <a:picLocks noChangeAspect="1"/>
          </p:cNvPicPr>
          <p:nvPr/>
        </p:nvPicPr>
        <p:blipFill>
          <a:blip r:embed="rId6"/>
          <a:stretch>
            <a:fillRect/>
          </a:stretch>
        </p:blipFill>
        <p:spPr>
          <a:xfrm>
            <a:off x="6334361" y="6211765"/>
            <a:ext cx="2371725" cy="571500"/>
          </a:xfrm>
          <a:prstGeom prst="rect">
            <a:avLst/>
          </a:prstGeom>
        </p:spPr>
      </p:pic>
      <p:cxnSp>
        <p:nvCxnSpPr>
          <p:cNvPr id="12" name="Прямая со стрелкой 11"/>
          <p:cNvCxnSpPr/>
          <p:nvPr/>
        </p:nvCxnSpPr>
        <p:spPr bwMode="auto">
          <a:xfrm rot="5400000" flipH="1" flipV="1">
            <a:off x="5164183" y="5172893"/>
            <a:ext cx="383176" cy="1588"/>
          </a:xfrm>
          <a:prstGeom prst="straightConnector1">
            <a:avLst/>
          </a:prstGeom>
          <a:noFill/>
          <a:ln w="28575" cap="flat" cmpd="sng" algn="ctr">
            <a:solidFill>
              <a:schemeClr val="tx1">
                <a:lumMod val="90000"/>
                <a:lumOff val="10000"/>
              </a:schemeClr>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dirty="0"/>
              <a:t>Thank you</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 xmlns:a16="http://schemas.microsoft.com/office/drawing/2014/main" id="{AE9E09C3-5998-4957-8F8A-7DD10662FC29}"/>
              </a:ext>
            </a:extLst>
          </p:cNvPr>
          <p:cNvPicPr>
            <a:picLocks noChangeAspect="1"/>
          </p:cNvPicPr>
          <p:nvPr/>
        </p:nvPicPr>
        <p:blipFill>
          <a:blip r:embed="rId3"/>
          <a:stretch>
            <a:fillRect/>
          </a:stretch>
        </p:blipFill>
        <p:spPr>
          <a:xfrm>
            <a:off x="-826121" y="1733345"/>
            <a:ext cx="8806040" cy="4246949"/>
          </a:xfrm>
          <a:prstGeom prst="rect">
            <a:avLst/>
          </a:prstGeom>
        </p:spPr>
      </p:pic>
      <p:sp>
        <p:nvSpPr>
          <p:cNvPr id="6" name="Content Placeholder 2">
            <a:extLst>
              <a:ext uri="{FF2B5EF4-FFF2-40B4-BE49-F238E27FC236}">
                <a16:creationId xmlns=""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endParaRPr lang="en-US" sz="1800" b="0" kern="0" dirty="0"/>
          </a:p>
        </p:txBody>
      </p:sp>
      <p:sp>
        <p:nvSpPr>
          <p:cNvPr id="2" name="Rectangle 1">
            <a:extLst>
              <a:ext uri="{FF2B5EF4-FFF2-40B4-BE49-F238E27FC236}">
                <a16:creationId xmlns="" xmlns:a16="http://schemas.microsoft.com/office/drawing/2014/main" id="{0EADD9FC-11B3-4EF2-BE83-8FFED61046B2}"/>
              </a:ext>
            </a:extLst>
          </p:cNvPr>
          <p:cNvSpPr/>
          <p:nvPr/>
        </p:nvSpPr>
        <p:spPr>
          <a:xfrm>
            <a:off x="1437967" y="2213283"/>
            <a:ext cx="6304935" cy="2062103"/>
          </a:xfrm>
          <a:prstGeom prst="rect">
            <a:avLst/>
          </a:prstGeom>
        </p:spPr>
        <p:txBody>
          <a:bodyPr wrap="square">
            <a:spAutoFit/>
          </a:bodyPr>
          <a:lstStyle/>
          <a:p>
            <a:pPr algn="ctr"/>
            <a:r>
              <a:rPr lang="en-US" sz="2400" dirty="0">
                <a:solidFill>
                  <a:schemeClr val="tx1">
                    <a:lumMod val="90000"/>
                    <a:lumOff val="10000"/>
                  </a:schemeClr>
                </a:solidFill>
              </a:rPr>
              <a:t>Questions? </a:t>
            </a:r>
          </a:p>
          <a:p>
            <a:pPr algn="ctr"/>
            <a:endParaRPr lang="en-US" sz="2400" dirty="0">
              <a:solidFill>
                <a:schemeClr val="tx1">
                  <a:lumMod val="90000"/>
                  <a:lumOff val="10000"/>
                </a:schemeClr>
              </a:solidFill>
            </a:endParaRPr>
          </a:p>
          <a:p>
            <a:pPr algn="ctr"/>
            <a:r>
              <a:rPr lang="en-US" dirty="0">
                <a:solidFill>
                  <a:schemeClr val="tx1">
                    <a:lumMod val="90000"/>
                    <a:lumOff val="10000"/>
                  </a:schemeClr>
                </a:solidFill>
              </a:rPr>
              <a:t>Please refer to:</a:t>
            </a:r>
          </a:p>
          <a:p>
            <a:pPr algn="ctr"/>
            <a:endParaRPr lang="en-US" dirty="0">
              <a:solidFill>
                <a:schemeClr val="tx1">
                  <a:lumMod val="90000"/>
                  <a:lumOff val="10000"/>
                </a:schemeClr>
              </a:solidFill>
            </a:endParaRPr>
          </a:p>
          <a:p>
            <a:pPr algn="ctr"/>
            <a:r>
              <a:rPr lang="en-US" dirty="0">
                <a:solidFill>
                  <a:schemeClr val="tx1">
                    <a:lumMod val="90000"/>
                    <a:lumOff val="10000"/>
                  </a:schemeClr>
                </a:solidFill>
              </a:rPr>
              <a:t>Iryna Shcherbyna (WB, Governance) </a:t>
            </a:r>
          </a:p>
          <a:p>
            <a:pPr algn="ctr"/>
            <a:r>
              <a:rPr lang="en-US" u="sng" dirty="0">
                <a:solidFill>
                  <a:schemeClr val="accent3">
                    <a:lumMod val="75000"/>
                  </a:schemeClr>
                </a:solidFill>
              </a:rPr>
              <a:t>ishcherbyna@worldbank.org</a:t>
            </a:r>
          </a:p>
          <a:p>
            <a:pPr algn="ctr"/>
            <a:endParaRPr lang="en-US" dirty="0">
              <a:solidFill>
                <a:schemeClr val="tx1">
                  <a:lumMod val="90000"/>
                  <a:lumOff val="10000"/>
                </a:schemeClr>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34</a:t>
            </a:fld>
            <a:endParaRPr lang="en-US"/>
          </a:p>
        </p:txBody>
      </p:sp>
      <p:pic>
        <p:nvPicPr>
          <p:cNvPr id="9" name="Рисунок 8"/>
          <p:cNvPicPr>
            <a:picLocks noChangeAspect="1"/>
          </p:cNvPicPr>
          <p:nvPr/>
        </p:nvPicPr>
        <p:blipFill>
          <a:blip r:embed="rId4"/>
          <a:stretch>
            <a:fillRect/>
          </a:stretch>
        </p:blipFill>
        <p:spPr>
          <a:xfrm>
            <a:off x="6411981" y="6266327"/>
            <a:ext cx="2371725" cy="571500"/>
          </a:xfrm>
          <a:prstGeom prst="rect">
            <a:avLst/>
          </a:prstGeom>
        </p:spPr>
      </p:pic>
    </p:spTree>
    <p:extLst>
      <p:ext uri="{BB962C8B-B14F-4D97-AF65-F5344CB8AC3E}">
        <p14:creationId xmlns:p14="http://schemas.microsoft.com/office/powerpoint/2010/main" xmlns="" val="297023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an advanced modern economy can better ensure value for money by minimizing the cost and time overruns more effectively than the typical developing country.</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a:t>
            </a:fld>
            <a:endParaRPr lang="en-US"/>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pic>
        <p:nvPicPr>
          <p:cNvPr id="7" name="Рисунок 6"/>
          <p:cNvPicPr>
            <a:picLocks noChangeAspect="1"/>
          </p:cNvPicPr>
          <p:nvPr/>
        </p:nvPicPr>
        <p:blipFill>
          <a:blip r:embed="rId3"/>
          <a:stretch>
            <a:fillRect/>
          </a:stretch>
        </p:blipFill>
        <p:spPr>
          <a:xfrm>
            <a:off x="1115745" y="1397431"/>
            <a:ext cx="6736664" cy="4462659"/>
          </a:xfrm>
          <a:prstGeom prst="rect">
            <a:avLst/>
          </a:prstGeom>
        </p:spPr>
      </p:pic>
      <p:sp>
        <p:nvSpPr>
          <p:cNvPr id="8" name="TextBox 7"/>
          <p:cNvSpPr txBox="1"/>
          <p:nvPr/>
        </p:nvSpPr>
        <p:spPr>
          <a:xfrm>
            <a:off x="1115745" y="5878031"/>
            <a:ext cx="6281751" cy="569387"/>
          </a:xfrm>
          <a:prstGeom prst="rect">
            <a:avLst/>
          </a:prstGeom>
          <a:noFill/>
        </p:spPr>
        <p:txBody>
          <a:bodyPr wrap="square" rtlCol="0">
            <a:spAutoFit/>
          </a:bodyPr>
          <a:lstStyle/>
          <a:p>
            <a:r>
              <a:rPr lang="it-IT" sz="1100" b="0" dirty="0">
                <a:solidFill>
                  <a:schemeClr val="tx2"/>
                </a:solidFill>
              </a:rPr>
              <a:t>Source</a:t>
            </a:r>
            <a:r>
              <a:rPr lang="it-IT" sz="1100" b="0" i="1" dirty="0">
                <a:solidFill>
                  <a:schemeClr val="tx2"/>
                </a:solidFill>
              </a:rPr>
              <a:t>: </a:t>
            </a:r>
            <a:r>
              <a:rPr lang="en-US" sz="1100" b="0" dirty="0">
                <a:solidFill>
                  <a:schemeClr val="tx2"/>
                </a:solidFill>
              </a:rPr>
              <a:t>The Construction Sector Transparency Initiative (</a:t>
            </a:r>
            <a:r>
              <a:rPr lang="en-US" sz="1100" b="0" dirty="0" err="1" smtClean="0">
                <a:solidFill>
                  <a:schemeClr val="tx2"/>
                </a:solidFill>
              </a:rPr>
              <a:t>CoST</a:t>
            </a:r>
            <a:r>
              <a:rPr lang="en-US" sz="1100" b="0" dirty="0" smtClean="0">
                <a:solidFill>
                  <a:schemeClr val="tx2"/>
                </a:solidFill>
              </a:rPr>
              <a:t>)</a:t>
            </a:r>
            <a:r>
              <a:rPr lang="it-IT" sz="1100" b="0" dirty="0" smtClean="0">
                <a:solidFill>
                  <a:schemeClr val="tx2"/>
                </a:solidFill>
              </a:rPr>
              <a:t> 2011.</a:t>
            </a:r>
            <a:endParaRPr lang="en-US" sz="1100" b="0" dirty="0">
              <a:solidFill>
                <a:schemeClr val="tx2"/>
              </a:solidFill>
            </a:endParaRPr>
          </a:p>
          <a:p>
            <a:r>
              <a:rPr lang="en-US" sz="1000" b="0" i="1" dirty="0" err="1" smtClean="0">
                <a:solidFill>
                  <a:schemeClr val="tx2"/>
                </a:solidFill>
              </a:rPr>
              <a:t>CoST</a:t>
            </a:r>
            <a:r>
              <a:rPr lang="en-US" sz="1000" b="0" i="1" dirty="0" smtClean="0">
                <a:solidFill>
                  <a:schemeClr val="tx2"/>
                </a:solidFill>
              </a:rPr>
              <a:t> </a:t>
            </a:r>
            <a:r>
              <a:rPr lang="en-US" sz="1000" b="0" i="1" dirty="0">
                <a:solidFill>
                  <a:schemeClr val="tx2"/>
                </a:solidFill>
              </a:rPr>
              <a:t>is a </a:t>
            </a:r>
            <a:r>
              <a:rPr lang="en-US" sz="1000" b="0" i="1" dirty="0" err="1">
                <a:solidFill>
                  <a:schemeClr val="tx2"/>
                </a:solidFill>
              </a:rPr>
              <a:t>multistakeholder</a:t>
            </a:r>
            <a:r>
              <a:rPr lang="en-US" sz="1000" b="0" i="1" dirty="0">
                <a:solidFill>
                  <a:schemeClr val="tx2"/>
                </a:solidFill>
              </a:rPr>
              <a:t> attempt to assess the impact of greater transparency in implementation of public sector construction projects on the value for money derived from such projects.</a:t>
            </a:r>
            <a:endParaRPr lang="ru-RU" sz="1000" b="0" i="1" dirty="0">
              <a:solidFill>
                <a:schemeClr val="tx2"/>
              </a:solidFill>
            </a:endParaRPr>
          </a:p>
        </p:txBody>
      </p:sp>
    </p:spTree>
    <p:extLst>
      <p:ext uri="{BB962C8B-B14F-4D97-AF65-F5344CB8AC3E}">
        <p14:creationId xmlns:p14="http://schemas.microsoft.com/office/powerpoint/2010/main" xmlns="" val="371747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72016"/>
            <a:ext cx="8462029" cy="886317"/>
          </a:xfrm>
        </p:spPr>
        <p:txBody>
          <a:bodyPr>
            <a:normAutofit fontScale="90000"/>
          </a:bodyPr>
          <a:lstStyle/>
          <a:p>
            <a:r>
              <a:rPr lang="en-US" b="1" dirty="0"/>
              <a:t>The argument to increase public investment spending is often weakened by evidence of its low efficiency in a number of dimensions, including the following:</a:t>
            </a:r>
            <a:endParaRPr lang="ru-RU" b="1" dirty="0"/>
          </a:p>
        </p:txBody>
      </p:sp>
      <p:sp>
        <p:nvSpPr>
          <p:cNvPr id="3" name="Текст 2"/>
          <p:cNvSpPr>
            <a:spLocks noGrp="1"/>
          </p:cNvSpPr>
          <p:nvPr>
            <p:ph type="body" sz="quarter" idx="13"/>
          </p:nvPr>
        </p:nvSpPr>
        <p:spPr>
          <a:xfrm>
            <a:off x="356934" y="1676489"/>
            <a:ext cx="8477250" cy="3896840"/>
          </a:xfrm>
        </p:spPr>
        <p:txBody>
          <a:bodyPr/>
          <a:lstStyle/>
          <a:p>
            <a:pPr marL="285750" indent="-285750">
              <a:buFont typeface="Wingdings" panose="05000000000000000000" pitchFamily="2" charset="2"/>
              <a:buChar char="Ø"/>
            </a:pPr>
            <a:r>
              <a:rPr lang="en-US" dirty="0">
                <a:solidFill>
                  <a:schemeClr val="tx2"/>
                </a:solidFill>
              </a:rPr>
              <a:t>Political influence in project selection, often leading to wasteful “white elephant” projects with little economic or social value;</a:t>
            </a:r>
          </a:p>
          <a:p>
            <a:pPr marL="285750" indent="-285750">
              <a:buFont typeface="Wingdings" panose="05000000000000000000" pitchFamily="2" charset="2"/>
              <a:buChar char="Ø"/>
            </a:pPr>
            <a:r>
              <a:rPr lang="en-US" dirty="0">
                <a:solidFill>
                  <a:schemeClr val="tx2"/>
                </a:solidFill>
              </a:rPr>
              <a:t>Delays in design and completion of projects;</a:t>
            </a:r>
          </a:p>
          <a:p>
            <a:pPr marL="285750" indent="-285750">
              <a:buFont typeface="Wingdings" panose="05000000000000000000" pitchFamily="2" charset="2"/>
              <a:buChar char="Ø"/>
            </a:pPr>
            <a:r>
              <a:rPr lang="en-US" dirty="0">
                <a:solidFill>
                  <a:schemeClr val="tx2"/>
                </a:solidFill>
              </a:rPr>
              <a:t>Corrupt procurement practices;</a:t>
            </a:r>
          </a:p>
          <a:p>
            <a:pPr marL="285750" indent="-285750">
              <a:buFont typeface="Wingdings" panose="05000000000000000000" pitchFamily="2" charset="2"/>
              <a:buChar char="Ø"/>
            </a:pPr>
            <a:r>
              <a:rPr lang="en-US" dirty="0">
                <a:solidFill>
                  <a:schemeClr val="tx2"/>
                </a:solidFill>
              </a:rPr>
              <a:t>Cost overruns;</a:t>
            </a:r>
          </a:p>
          <a:p>
            <a:pPr marL="285750" indent="-285750">
              <a:buFont typeface="Wingdings" panose="05000000000000000000" pitchFamily="2" charset="2"/>
              <a:buChar char="Ø"/>
            </a:pPr>
            <a:r>
              <a:rPr lang="en-US" dirty="0">
                <a:solidFill>
                  <a:schemeClr val="tx2"/>
                </a:solidFill>
              </a:rPr>
              <a:t>Incomplete projects;</a:t>
            </a:r>
          </a:p>
          <a:p>
            <a:pPr marL="285750" indent="-285750">
              <a:buFont typeface="Wingdings" panose="05000000000000000000" pitchFamily="2" charset="2"/>
              <a:buChar char="Ø"/>
            </a:pPr>
            <a:r>
              <a:rPr lang="en-US" dirty="0">
                <a:solidFill>
                  <a:schemeClr val="tx2"/>
                </a:solidFill>
              </a:rPr>
              <a:t>Poor quality of completed infrastructure; and</a:t>
            </a:r>
          </a:p>
          <a:p>
            <a:pPr marL="285750" indent="-285750">
              <a:buFont typeface="Wingdings" panose="05000000000000000000" pitchFamily="2" charset="2"/>
              <a:buChar char="Ø"/>
            </a:pPr>
            <a:r>
              <a:rPr lang="en-US" dirty="0">
                <a:solidFill>
                  <a:schemeClr val="tx2"/>
                </a:solidFill>
              </a:rPr>
              <a:t>Failure to effectively operate and maintain assets.</a:t>
            </a:r>
            <a:endParaRPr lang="ru-RU" dirty="0">
              <a:solidFill>
                <a:schemeClr val="tx2"/>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4</a:t>
            </a:fld>
            <a:endParaRPr lang="en-US"/>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spTree>
    <p:extLst>
      <p:ext uri="{BB962C8B-B14F-4D97-AF65-F5344CB8AC3E}">
        <p14:creationId xmlns:p14="http://schemas.microsoft.com/office/powerpoint/2010/main" xmlns="" val="75959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588" y="307817"/>
            <a:ext cx="8461375" cy="606190"/>
          </a:xfrm>
        </p:spPr>
        <p:txBody>
          <a:bodyPr>
            <a:noAutofit/>
          </a:bodyPr>
          <a:lstStyle/>
          <a:p>
            <a:pPr algn="ctr">
              <a:defRPr/>
            </a:pPr>
            <a:r>
              <a:rPr lang="en-US" sz="2000" b="1" dirty="0">
                <a:effectLst>
                  <a:outerShdw blurRad="50800" dist="38100" dir="2700000" algn="tl" rotWithShape="0">
                    <a:prstClr val="black">
                      <a:alpha val="40000"/>
                    </a:prstClr>
                  </a:outerShdw>
                </a:effectLst>
              </a:rPr>
              <a:t>The lack of good PIM capacity leads to myriad forms of resource waste.</a:t>
            </a:r>
            <a:endParaRPr lang="en-US" sz="2000" b="1" cap="none" dirty="0"/>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5</a:t>
            </a:fld>
            <a:endParaRPr lang="en-US"/>
          </a:p>
        </p:txBody>
      </p:sp>
      <p:pic>
        <p:nvPicPr>
          <p:cNvPr id="6" name="Рисунок 5"/>
          <p:cNvPicPr>
            <a:picLocks noChangeAspect="1"/>
          </p:cNvPicPr>
          <p:nvPr/>
        </p:nvPicPr>
        <p:blipFill>
          <a:blip r:embed="rId3"/>
          <a:stretch>
            <a:fillRect/>
          </a:stretch>
        </p:blipFill>
        <p:spPr>
          <a:xfrm>
            <a:off x="6447238" y="6286500"/>
            <a:ext cx="2371725" cy="571500"/>
          </a:xfrm>
          <a:prstGeom prst="rect">
            <a:avLst/>
          </a:prstGeom>
        </p:spPr>
      </p:pic>
      <p:pic>
        <p:nvPicPr>
          <p:cNvPr id="8" name="Рисунок 7"/>
          <p:cNvPicPr>
            <a:picLocks noChangeAspect="1"/>
          </p:cNvPicPr>
          <p:nvPr/>
        </p:nvPicPr>
        <p:blipFill>
          <a:blip r:embed="rId4"/>
          <a:stretch>
            <a:fillRect/>
          </a:stretch>
        </p:blipFill>
        <p:spPr>
          <a:xfrm>
            <a:off x="1382830" y="1885982"/>
            <a:ext cx="6663889" cy="4506381"/>
          </a:xfrm>
          <a:prstGeom prst="rect">
            <a:avLst/>
          </a:prstGeom>
        </p:spPr>
      </p:pic>
      <p:sp>
        <p:nvSpPr>
          <p:cNvPr id="7" name="Rectangle 6">
            <a:extLst>
              <a:ext uri="{FF2B5EF4-FFF2-40B4-BE49-F238E27FC236}">
                <a16:creationId xmlns="" xmlns:a16="http://schemas.microsoft.com/office/drawing/2014/main" id="{5FDB6A9F-EFA9-4E2D-97B5-55F0E023E75B}"/>
              </a:ext>
            </a:extLst>
          </p:cNvPr>
          <p:cNvSpPr/>
          <p:nvPr/>
        </p:nvSpPr>
        <p:spPr>
          <a:xfrm>
            <a:off x="913483" y="1420345"/>
            <a:ext cx="7602582" cy="1323439"/>
          </a:xfrm>
          <a:prstGeom prst="rect">
            <a:avLst/>
          </a:prstGeom>
        </p:spPr>
        <p:txBody>
          <a:bodyPr wrap="square">
            <a:spAutoFit/>
          </a:bodyPr>
          <a:lstStyle/>
          <a:p>
            <a:pPr algn="just"/>
            <a:r>
              <a:rPr lang="en-US" dirty="0" smtClean="0">
                <a:effectLst>
                  <a:outerShdw blurRad="50800" dist="38100" dir="2700000" algn="tl" rotWithShape="0">
                    <a:prstClr val="black">
                      <a:alpha val="40000"/>
                    </a:prstClr>
                  </a:outerShdw>
                </a:effectLst>
              </a:rPr>
              <a:t>Flyvbjerg* </a:t>
            </a:r>
            <a:r>
              <a:rPr lang="en-US" dirty="0">
                <a:effectLst>
                  <a:outerShdw blurRad="50800" dist="38100" dir="2700000" algn="tl" rotWithShape="0">
                    <a:prstClr val="black">
                      <a:alpha val="40000"/>
                    </a:prstClr>
                  </a:outerShdw>
                </a:effectLst>
              </a:rPr>
              <a:t>(2009) reviewed data from 258 transport projects in 20 countries across five continents and found that 90 percent of the projects experienced significant cost overruns. The average real-cost overrun for rail projects was about 45 percent; for bridges and tunnels, 34 percent; and for road projects, a little over 20 percent.</a:t>
            </a:r>
          </a:p>
        </p:txBody>
      </p:sp>
      <p:sp>
        <p:nvSpPr>
          <p:cNvPr id="3" name="TextBox 2"/>
          <p:cNvSpPr txBox="1"/>
          <p:nvPr/>
        </p:nvSpPr>
        <p:spPr>
          <a:xfrm>
            <a:off x="448056" y="5870448"/>
            <a:ext cx="4754880" cy="600164"/>
          </a:xfrm>
          <a:prstGeom prst="rect">
            <a:avLst/>
          </a:prstGeom>
          <a:noFill/>
        </p:spPr>
        <p:txBody>
          <a:bodyPr wrap="square" rtlCol="0">
            <a:spAutoFit/>
          </a:bodyPr>
          <a:lstStyle/>
          <a:p>
            <a:r>
              <a:rPr lang="en-US" sz="1100" b="0" dirty="0" smtClean="0">
                <a:solidFill>
                  <a:schemeClr val="tx2"/>
                </a:solidFill>
              </a:rPr>
              <a:t>* Bent </a:t>
            </a:r>
            <a:r>
              <a:rPr lang="en-US" sz="1100" b="0" dirty="0">
                <a:solidFill>
                  <a:schemeClr val="tx2"/>
                </a:solidFill>
              </a:rPr>
              <a:t>Flyvbjerg </a:t>
            </a:r>
            <a:r>
              <a:rPr lang="en-US" sz="1100" b="0" dirty="0" smtClean="0">
                <a:solidFill>
                  <a:schemeClr val="tx2"/>
                </a:solidFill>
              </a:rPr>
              <a:t>is </a:t>
            </a:r>
            <a:r>
              <a:rPr lang="en-US" sz="1100" b="0" dirty="0">
                <a:solidFill>
                  <a:schemeClr val="tx2"/>
                </a:solidFill>
              </a:rPr>
              <a:t>a Danish economic </a:t>
            </a:r>
            <a:r>
              <a:rPr lang="en-US" sz="1100" b="0" dirty="0" smtClean="0">
                <a:solidFill>
                  <a:schemeClr val="tx2"/>
                </a:solidFill>
              </a:rPr>
              <a:t>geographer. He </a:t>
            </a:r>
            <a:r>
              <a:rPr lang="en-US" sz="1100" b="0" dirty="0">
                <a:solidFill>
                  <a:schemeClr val="tx2"/>
                </a:solidFill>
              </a:rPr>
              <a:t>is the most cited scholar in the world in megaproject planning and management, and among the most cited in social science methodology</a:t>
            </a:r>
            <a:r>
              <a:rPr lang="en-US" sz="1100" b="0" dirty="0" smtClean="0">
                <a:solidFill>
                  <a:schemeClr val="tx2"/>
                </a:solidFill>
              </a:rPr>
              <a:t>.</a:t>
            </a:r>
            <a:endParaRPr lang="ru-RU" sz="1100" b="0" dirty="0">
              <a:solidFill>
                <a:schemeClr val="tx2"/>
              </a:solidFill>
            </a:endParaRPr>
          </a:p>
        </p:txBody>
      </p:sp>
    </p:spTree>
    <p:extLst>
      <p:ext uri="{BB962C8B-B14F-4D97-AF65-F5344CB8AC3E}">
        <p14:creationId xmlns:p14="http://schemas.microsoft.com/office/powerpoint/2010/main" xmlns="" val="259913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b="1" cap="none" dirty="0"/>
              <a:t>THE POWER OF INVESTMENT POLICY IS BASICALLY SIMILAR ACROSS COUNTRIES…</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6</a:t>
            </a:fld>
            <a:endParaRPr lang="en-US"/>
          </a:p>
        </p:txBody>
      </p:sp>
      <p:pic>
        <p:nvPicPr>
          <p:cNvPr id="6" name="Рисунок 5"/>
          <p:cNvPicPr>
            <a:picLocks noChangeAspect="1"/>
          </p:cNvPicPr>
          <p:nvPr/>
        </p:nvPicPr>
        <p:blipFill>
          <a:blip r:embed="rId2"/>
          <a:stretch>
            <a:fillRect/>
          </a:stretch>
        </p:blipFill>
        <p:spPr>
          <a:xfrm>
            <a:off x="140589" y="1617715"/>
            <a:ext cx="7437162" cy="4873619"/>
          </a:xfrm>
          <a:prstGeom prst="rect">
            <a:avLst/>
          </a:prstGeom>
        </p:spPr>
      </p:pic>
      <p:pic>
        <p:nvPicPr>
          <p:cNvPr id="9" name="Рисунок 8"/>
          <p:cNvPicPr>
            <a:picLocks noChangeAspect="1"/>
          </p:cNvPicPr>
          <p:nvPr/>
        </p:nvPicPr>
        <p:blipFill>
          <a:blip r:embed="rId3"/>
          <a:stretch>
            <a:fillRect/>
          </a:stretch>
        </p:blipFill>
        <p:spPr>
          <a:xfrm>
            <a:off x="4021955" y="1714783"/>
            <a:ext cx="3019425" cy="4514850"/>
          </a:xfrm>
          <a:prstGeom prst="rect">
            <a:avLst/>
          </a:prstGeom>
        </p:spPr>
      </p:pic>
      <p:sp>
        <p:nvSpPr>
          <p:cNvPr id="10" name="TextBox 9"/>
          <p:cNvSpPr txBox="1"/>
          <p:nvPr/>
        </p:nvSpPr>
        <p:spPr>
          <a:xfrm>
            <a:off x="1665838" y="1276539"/>
            <a:ext cx="6563762" cy="307777"/>
          </a:xfrm>
          <a:prstGeom prst="rect">
            <a:avLst/>
          </a:prstGeom>
          <a:noFill/>
        </p:spPr>
        <p:txBody>
          <a:bodyPr wrap="square" rtlCol="0">
            <a:spAutoFit/>
          </a:bodyPr>
          <a:lstStyle/>
          <a:p>
            <a:pPr algn="ctr"/>
            <a:r>
              <a:rPr lang="en-US" sz="1400" dirty="0"/>
              <a:t>Net investment in nonfinancial assets (% of GDP)</a:t>
            </a:r>
            <a:endParaRPr lang="ru-RU" sz="1400" dirty="0"/>
          </a:p>
        </p:txBody>
      </p:sp>
      <p:pic>
        <p:nvPicPr>
          <p:cNvPr id="11" name="Рисунок 10"/>
          <p:cNvPicPr>
            <a:picLocks noChangeAspect="1"/>
          </p:cNvPicPr>
          <p:nvPr/>
        </p:nvPicPr>
        <p:blipFill>
          <a:blip r:embed="rId4"/>
          <a:stretch>
            <a:fillRect/>
          </a:stretch>
        </p:blipFill>
        <p:spPr>
          <a:xfrm>
            <a:off x="6384314" y="6209441"/>
            <a:ext cx="2371725" cy="571500"/>
          </a:xfrm>
          <a:prstGeom prst="rect">
            <a:avLst/>
          </a:prstGeom>
        </p:spPr>
      </p:pic>
      <p:sp>
        <p:nvSpPr>
          <p:cNvPr id="12" name="TextBox 11"/>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a:t>
            </a:r>
            <a:r>
              <a:rPr lang="it-IT" sz="1100" b="0" dirty="0" smtClean="0">
                <a:solidFill>
                  <a:schemeClr val="tx2"/>
                </a:solidFill>
              </a:rPr>
              <a:t>WB </a:t>
            </a:r>
            <a:r>
              <a:rPr lang="en-US" sz="1100" b="0" dirty="0" smtClean="0">
                <a:solidFill>
                  <a:schemeClr val="tx2"/>
                </a:solidFill>
              </a:rPr>
              <a:t>World Development Indicators</a:t>
            </a:r>
            <a:endParaRPr lang="it-IT" sz="1100" b="0" dirty="0">
              <a:solidFill>
                <a:schemeClr val="tx2"/>
              </a:solidFill>
            </a:endParaRPr>
          </a:p>
        </p:txBody>
      </p:sp>
      <p:sp>
        <p:nvSpPr>
          <p:cNvPr id="13" name="TextBox 12"/>
          <p:cNvSpPr txBox="1"/>
          <p:nvPr/>
        </p:nvSpPr>
        <p:spPr>
          <a:xfrm>
            <a:off x="780815" y="1448438"/>
            <a:ext cx="3241140" cy="338554"/>
          </a:xfrm>
          <a:prstGeom prst="rect">
            <a:avLst/>
          </a:prstGeom>
          <a:noFill/>
        </p:spPr>
        <p:txBody>
          <a:bodyPr wrap="square" rtlCol="0">
            <a:spAutoFit/>
          </a:bodyPr>
          <a:lstStyle/>
          <a:p>
            <a:pPr algn="ctr"/>
            <a:r>
              <a:rPr lang="en-US" dirty="0"/>
              <a:t>in PEMPAL countries</a:t>
            </a:r>
            <a:endParaRPr lang="ru-RU" dirty="0"/>
          </a:p>
        </p:txBody>
      </p:sp>
      <p:sp>
        <p:nvSpPr>
          <p:cNvPr id="14" name="TextBox 13"/>
          <p:cNvSpPr txBox="1"/>
          <p:nvPr/>
        </p:nvSpPr>
        <p:spPr>
          <a:xfrm>
            <a:off x="3714137" y="1485086"/>
            <a:ext cx="3241140" cy="338554"/>
          </a:xfrm>
          <a:prstGeom prst="rect">
            <a:avLst/>
          </a:prstGeom>
          <a:noFill/>
        </p:spPr>
        <p:txBody>
          <a:bodyPr wrap="square" rtlCol="0">
            <a:spAutoFit/>
          </a:bodyPr>
          <a:lstStyle/>
          <a:p>
            <a:pPr algn="ctr"/>
            <a:r>
              <a:rPr lang="en-US" dirty="0"/>
              <a:t>in EU area countries</a:t>
            </a:r>
            <a:endParaRPr lang="ru-RU" dirty="0"/>
          </a:p>
        </p:txBody>
      </p:sp>
    </p:spTree>
    <p:extLst>
      <p:ext uri="{BB962C8B-B14F-4D97-AF65-F5344CB8AC3E}">
        <p14:creationId xmlns:p14="http://schemas.microsoft.com/office/powerpoint/2010/main" xmlns="" val="391069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582" y="122356"/>
            <a:ext cx="8395381" cy="935978"/>
          </a:xfrm>
        </p:spPr>
        <p:txBody>
          <a:bodyPr>
            <a:normAutofit/>
          </a:bodyPr>
          <a:lstStyle/>
          <a:p>
            <a:r>
              <a:rPr lang="en-US" sz="2400" b="1" dirty="0"/>
              <a:t>…BUT THE POWER to produce GDP IS DIFFERENT ACROSS COUNTRIES.</a:t>
            </a:r>
            <a:endParaRPr lang="ru-RU" sz="24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7</a:t>
            </a:fld>
            <a:endParaRPr lang="en-US"/>
          </a:p>
        </p:txBody>
      </p:sp>
      <p:pic>
        <p:nvPicPr>
          <p:cNvPr id="5" name="Рисунок 4"/>
          <p:cNvPicPr>
            <a:picLocks noChangeAspect="1"/>
          </p:cNvPicPr>
          <p:nvPr/>
        </p:nvPicPr>
        <p:blipFill>
          <a:blip r:embed="rId2"/>
          <a:stretch>
            <a:fillRect/>
          </a:stretch>
        </p:blipFill>
        <p:spPr>
          <a:xfrm>
            <a:off x="232233" y="2106530"/>
            <a:ext cx="4581053" cy="2753505"/>
          </a:xfrm>
          <a:prstGeom prst="rect">
            <a:avLst/>
          </a:prstGeom>
        </p:spPr>
      </p:pic>
      <p:pic>
        <p:nvPicPr>
          <p:cNvPr id="6" name="Рисунок 5"/>
          <p:cNvPicPr>
            <a:picLocks noChangeAspect="1"/>
          </p:cNvPicPr>
          <p:nvPr/>
        </p:nvPicPr>
        <p:blipFill>
          <a:blip r:embed="rId3"/>
          <a:stretch>
            <a:fillRect/>
          </a:stretch>
        </p:blipFill>
        <p:spPr>
          <a:xfrm>
            <a:off x="4813286" y="2106530"/>
            <a:ext cx="4088234" cy="2457290"/>
          </a:xfrm>
          <a:prstGeom prst="rect">
            <a:avLst/>
          </a:prstGeom>
        </p:spPr>
      </p:pic>
      <p:sp>
        <p:nvSpPr>
          <p:cNvPr id="7" name="TextBox 6"/>
          <p:cNvSpPr txBox="1"/>
          <p:nvPr/>
        </p:nvSpPr>
        <p:spPr>
          <a:xfrm>
            <a:off x="669956" y="1358020"/>
            <a:ext cx="8057585" cy="338554"/>
          </a:xfrm>
          <a:prstGeom prst="rect">
            <a:avLst/>
          </a:prstGeom>
          <a:noFill/>
        </p:spPr>
        <p:txBody>
          <a:bodyPr wrap="square" rtlCol="0">
            <a:spAutoFit/>
          </a:bodyPr>
          <a:lstStyle/>
          <a:p>
            <a:pPr algn="ctr"/>
            <a:r>
              <a:rPr lang="it-IT" dirty="0"/>
              <a:t>GDP per capita (thousands of dollars) in 2016</a:t>
            </a:r>
            <a:endParaRPr lang="ru-RU" dirty="0"/>
          </a:p>
        </p:txBody>
      </p:sp>
      <p:sp>
        <p:nvSpPr>
          <p:cNvPr id="8" name="TextBox 7"/>
          <p:cNvSpPr txBox="1"/>
          <p:nvPr/>
        </p:nvSpPr>
        <p:spPr>
          <a:xfrm>
            <a:off x="1023042" y="1767976"/>
            <a:ext cx="3241140" cy="338554"/>
          </a:xfrm>
          <a:prstGeom prst="rect">
            <a:avLst/>
          </a:prstGeom>
          <a:noFill/>
        </p:spPr>
        <p:txBody>
          <a:bodyPr wrap="square" rtlCol="0">
            <a:spAutoFit/>
          </a:bodyPr>
          <a:lstStyle/>
          <a:p>
            <a:pPr algn="ctr"/>
            <a:r>
              <a:rPr lang="en-US" dirty="0"/>
              <a:t>in PEMPAL countries</a:t>
            </a:r>
            <a:endParaRPr lang="ru-RU" dirty="0"/>
          </a:p>
        </p:txBody>
      </p:sp>
      <p:sp>
        <p:nvSpPr>
          <p:cNvPr id="9" name="TextBox 8"/>
          <p:cNvSpPr txBox="1"/>
          <p:nvPr/>
        </p:nvSpPr>
        <p:spPr>
          <a:xfrm>
            <a:off x="5078998" y="1767976"/>
            <a:ext cx="3241140" cy="338554"/>
          </a:xfrm>
          <a:prstGeom prst="rect">
            <a:avLst/>
          </a:prstGeom>
          <a:noFill/>
        </p:spPr>
        <p:txBody>
          <a:bodyPr wrap="square" rtlCol="0">
            <a:spAutoFit/>
          </a:bodyPr>
          <a:lstStyle/>
          <a:p>
            <a:pPr algn="ctr"/>
            <a:r>
              <a:rPr lang="en-US" dirty="0"/>
              <a:t>in EU area countries</a:t>
            </a:r>
            <a:endParaRPr lang="ru-RU" dirty="0"/>
          </a:p>
        </p:txBody>
      </p:sp>
      <p:pic>
        <p:nvPicPr>
          <p:cNvPr id="10" name="Рисунок 9"/>
          <p:cNvPicPr>
            <a:picLocks noChangeAspect="1"/>
          </p:cNvPicPr>
          <p:nvPr/>
        </p:nvPicPr>
        <p:blipFill>
          <a:blip r:embed="rId4"/>
          <a:stretch>
            <a:fillRect/>
          </a:stretch>
        </p:blipFill>
        <p:spPr>
          <a:xfrm>
            <a:off x="6384314" y="6209441"/>
            <a:ext cx="2371725" cy="571500"/>
          </a:xfrm>
          <a:prstGeom prst="rect">
            <a:avLst/>
          </a:prstGeom>
        </p:spPr>
      </p:pic>
      <p:sp>
        <p:nvSpPr>
          <p:cNvPr id="11" name="TextBox 10"/>
          <p:cNvSpPr txBox="1"/>
          <p:nvPr/>
        </p:nvSpPr>
        <p:spPr>
          <a:xfrm>
            <a:off x="562708" y="6352834"/>
            <a:ext cx="3534507" cy="261610"/>
          </a:xfrm>
          <a:prstGeom prst="rect">
            <a:avLst/>
          </a:prstGeom>
          <a:noFill/>
        </p:spPr>
        <p:txBody>
          <a:bodyPr wrap="square" rtlCol="0">
            <a:spAutoFit/>
          </a:bodyPr>
          <a:lstStyle/>
          <a:p>
            <a:r>
              <a:rPr lang="en-US" sz="1100" b="0" dirty="0">
                <a:solidFill>
                  <a:schemeClr val="tx2"/>
                </a:solidFill>
              </a:rPr>
              <a:t>Source: </a:t>
            </a:r>
            <a:r>
              <a:rPr lang="it-IT" sz="1100" b="0" dirty="0" smtClean="0">
                <a:solidFill>
                  <a:schemeClr val="tx2"/>
                </a:solidFill>
              </a:rPr>
              <a:t>WB </a:t>
            </a:r>
            <a:r>
              <a:rPr lang="en-US" sz="1100" b="0" dirty="0" smtClean="0">
                <a:solidFill>
                  <a:schemeClr val="tx2"/>
                </a:solidFill>
              </a:rPr>
              <a:t>World Development Indicators</a:t>
            </a:r>
            <a:endParaRPr lang="it-IT" sz="1100" b="0" dirty="0" smtClean="0">
              <a:solidFill>
                <a:schemeClr val="tx2"/>
              </a:solidFill>
            </a:endParaRPr>
          </a:p>
        </p:txBody>
      </p:sp>
    </p:spTree>
    <p:extLst>
      <p:ext uri="{BB962C8B-B14F-4D97-AF65-F5344CB8AC3E}">
        <p14:creationId xmlns:p14="http://schemas.microsoft.com/office/powerpoint/2010/main" xmlns="" val="396155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87081"/>
            <a:ext cx="8634666" cy="756707"/>
          </a:xfrm>
        </p:spPr>
        <p:txBody>
          <a:bodyPr>
            <a:normAutofit fontScale="90000"/>
          </a:bodyPr>
          <a:lstStyle/>
          <a:p>
            <a:r>
              <a:rPr lang="en-US" b="1" dirty="0"/>
              <a:t>IF Well managed, each of following stages and linkages could lower costs and speed up project implementation.</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8</a:t>
            </a:fld>
            <a:endParaRPr lang="en-US"/>
          </a:p>
        </p:txBody>
      </p:sp>
      <p:sp>
        <p:nvSpPr>
          <p:cNvPr id="7" name="TextBox 6"/>
          <p:cNvSpPr txBox="1"/>
          <p:nvPr/>
        </p:nvSpPr>
        <p:spPr>
          <a:xfrm>
            <a:off x="1728983" y="1438001"/>
            <a:ext cx="5448472" cy="307777"/>
          </a:xfrm>
          <a:prstGeom prst="rect">
            <a:avLst/>
          </a:prstGeom>
          <a:noFill/>
        </p:spPr>
        <p:txBody>
          <a:bodyPr wrap="square" rtlCol="0">
            <a:spAutoFit/>
          </a:bodyPr>
          <a:lstStyle/>
          <a:p>
            <a:pPr algn="ctr"/>
            <a:r>
              <a:rPr lang="it-IT" sz="1400" dirty="0"/>
              <a:t>PIM system linkages</a:t>
            </a:r>
            <a:endParaRPr lang="ru-RU" sz="1400" dirty="0">
              <a:solidFill>
                <a:schemeClr val="tx2"/>
              </a:solidFill>
            </a:endParaRPr>
          </a:p>
        </p:txBody>
      </p:sp>
      <p:sp>
        <p:nvSpPr>
          <p:cNvPr id="8" name="TextBox 7"/>
          <p:cNvSpPr txBox="1"/>
          <p:nvPr/>
        </p:nvSpPr>
        <p:spPr>
          <a:xfrm>
            <a:off x="1248506" y="6028138"/>
            <a:ext cx="4418963" cy="261610"/>
          </a:xfrm>
          <a:prstGeom prst="rect">
            <a:avLst/>
          </a:prstGeom>
          <a:noFill/>
        </p:spPr>
        <p:txBody>
          <a:bodyPr wrap="square" rtlCol="0">
            <a:spAutoFit/>
          </a:bodyPr>
          <a:lstStyle/>
          <a:p>
            <a:r>
              <a:rPr lang="en-US" sz="1100" b="0" dirty="0">
                <a:solidFill>
                  <a:schemeClr val="tx2"/>
                </a:solidFill>
              </a:rPr>
              <a:t>Source</a:t>
            </a:r>
            <a:r>
              <a:rPr lang="en-US" sz="1100" b="0" i="1" dirty="0">
                <a:solidFill>
                  <a:schemeClr val="tx2"/>
                </a:solidFill>
              </a:rPr>
              <a:t>: </a:t>
            </a:r>
            <a:r>
              <a:rPr lang="en-US" sz="1100" b="0" dirty="0" smtClean="0">
                <a:solidFill>
                  <a:schemeClr val="tx2"/>
                </a:solidFill>
              </a:rPr>
              <a:t>The Power of Public Investment Management, WB 2014.</a:t>
            </a:r>
            <a:endParaRPr lang="ru-RU" sz="1100" b="0" dirty="0">
              <a:solidFill>
                <a:schemeClr val="tx2"/>
              </a:solidFill>
              <a:cs typeface="Calibri" panose="020F0502020204030204" pitchFamily="34" charset="0"/>
            </a:endParaRPr>
          </a:p>
        </p:txBody>
      </p:sp>
      <p:pic>
        <p:nvPicPr>
          <p:cNvPr id="9" name="Рисунок 8"/>
          <p:cNvPicPr>
            <a:picLocks noChangeAspect="1"/>
          </p:cNvPicPr>
          <p:nvPr/>
        </p:nvPicPr>
        <p:blipFill>
          <a:blip r:embed="rId2"/>
          <a:stretch>
            <a:fillRect/>
          </a:stretch>
        </p:blipFill>
        <p:spPr>
          <a:xfrm>
            <a:off x="6357937" y="6199188"/>
            <a:ext cx="2371725" cy="571500"/>
          </a:xfrm>
          <a:prstGeom prst="rect">
            <a:avLst/>
          </a:prstGeom>
        </p:spPr>
      </p:pic>
      <p:pic>
        <p:nvPicPr>
          <p:cNvPr id="6" name="Рисунок 5"/>
          <p:cNvPicPr>
            <a:picLocks noChangeAspect="1"/>
          </p:cNvPicPr>
          <p:nvPr/>
        </p:nvPicPr>
        <p:blipFill>
          <a:blip r:embed="rId3"/>
          <a:stretch>
            <a:fillRect/>
          </a:stretch>
        </p:blipFill>
        <p:spPr>
          <a:xfrm>
            <a:off x="1216098" y="1909356"/>
            <a:ext cx="6743700" cy="3800475"/>
          </a:xfrm>
          <a:prstGeom prst="rect">
            <a:avLst/>
          </a:prstGeom>
          <a:solidFill>
            <a:schemeClr val="bg1"/>
          </a:solidFill>
        </p:spPr>
      </p:pic>
      <p:sp>
        <p:nvSpPr>
          <p:cNvPr id="5" name="Прямоугольник 4"/>
          <p:cNvSpPr/>
          <p:nvPr/>
        </p:nvSpPr>
        <p:spPr bwMode="auto">
          <a:xfrm>
            <a:off x="1828800" y="2186651"/>
            <a:ext cx="967740" cy="282046"/>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 name="TextBox 2"/>
          <p:cNvSpPr txBox="1"/>
          <p:nvPr/>
        </p:nvSpPr>
        <p:spPr>
          <a:xfrm>
            <a:off x="1728983" y="2127619"/>
            <a:ext cx="1288537" cy="400110"/>
          </a:xfrm>
          <a:prstGeom prst="rect">
            <a:avLst/>
          </a:prstGeom>
          <a:noFill/>
        </p:spPr>
        <p:txBody>
          <a:bodyPr wrap="square" rtlCol="0">
            <a:spAutoFit/>
          </a:bodyPr>
          <a:lstStyle/>
          <a:p>
            <a:r>
              <a:rPr lang="en-US" sz="1000" dirty="0" smtClean="0">
                <a:solidFill>
                  <a:schemeClr val="bg1"/>
                </a:solidFill>
              </a:rPr>
              <a:t>Public investment management</a:t>
            </a:r>
            <a:endParaRPr lang="ru-RU" sz="1000" dirty="0">
              <a:solidFill>
                <a:schemeClr val="bg1"/>
              </a:solidFill>
            </a:endParaRPr>
          </a:p>
        </p:txBody>
      </p:sp>
      <p:sp>
        <p:nvSpPr>
          <p:cNvPr id="14" name="Прямоугольник 13"/>
          <p:cNvSpPr/>
          <p:nvPr/>
        </p:nvSpPr>
        <p:spPr bwMode="auto">
          <a:xfrm>
            <a:off x="4236720" y="2186651"/>
            <a:ext cx="783687" cy="2641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5" name="Прямоугольник 14"/>
          <p:cNvSpPr/>
          <p:nvPr/>
        </p:nvSpPr>
        <p:spPr bwMode="auto">
          <a:xfrm>
            <a:off x="4236720" y="2186651"/>
            <a:ext cx="647700" cy="26413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2" name="TextBox 11"/>
          <p:cNvSpPr txBox="1"/>
          <p:nvPr/>
        </p:nvSpPr>
        <p:spPr>
          <a:xfrm>
            <a:off x="4180405" y="2186651"/>
            <a:ext cx="850595" cy="246221"/>
          </a:xfrm>
          <a:prstGeom prst="rect">
            <a:avLst/>
          </a:prstGeom>
          <a:noFill/>
        </p:spPr>
        <p:txBody>
          <a:bodyPr wrap="square" rtlCol="0">
            <a:spAutoFit/>
          </a:bodyPr>
          <a:lstStyle/>
          <a:p>
            <a:r>
              <a:rPr lang="en-US" sz="1000" dirty="0" smtClean="0">
                <a:solidFill>
                  <a:schemeClr val="bg1"/>
                </a:solidFill>
              </a:rPr>
              <a:t>Budgeting</a:t>
            </a:r>
            <a:endParaRPr lang="ru-RU" sz="1000" dirty="0">
              <a:solidFill>
                <a:schemeClr val="bg1"/>
              </a:solidFill>
            </a:endParaRPr>
          </a:p>
        </p:txBody>
      </p:sp>
      <p:sp>
        <p:nvSpPr>
          <p:cNvPr id="16" name="Скругленный прямоугольник 15"/>
          <p:cNvSpPr/>
          <p:nvPr/>
        </p:nvSpPr>
        <p:spPr bwMode="auto">
          <a:xfrm>
            <a:off x="6446520" y="2186651"/>
            <a:ext cx="730935" cy="246221"/>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7" name="Прямоугольник 16"/>
          <p:cNvSpPr/>
          <p:nvPr/>
        </p:nvSpPr>
        <p:spPr bwMode="auto">
          <a:xfrm>
            <a:off x="6446520" y="2239991"/>
            <a:ext cx="730935" cy="19288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3" name="TextBox 12"/>
          <p:cNvSpPr txBox="1"/>
          <p:nvPr/>
        </p:nvSpPr>
        <p:spPr>
          <a:xfrm>
            <a:off x="6357937" y="2201707"/>
            <a:ext cx="1002983" cy="246221"/>
          </a:xfrm>
          <a:prstGeom prst="rect">
            <a:avLst/>
          </a:prstGeom>
          <a:noFill/>
        </p:spPr>
        <p:txBody>
          <a:bodyPr wrap="square" rtlCol="0">
            <a:spAutoFit/>
          </a:bodyPr>
          <a:lstStyle/>
          <a:p>
            <a:r>
              <a:rPr lang="en-US" sz="1000" dirty="0" smtClean="0">
                <a:solidFill>
                  <a:schemeClr val="bg1"/>
                </a:solidFill>
              </a:rPr>
              <a:t>Procurement</a:t>
            </a:r>
            <a:endParaRPr lang="ru-RU" sz="1000" dirty="0">
              <a:solidFill>
                <a:schemeClr val="bg1"/>
              </a:solidFill>
            </a:endParaRPr>
          </a:p>
        </p:txBody>
      </p:sp>
      <p:sp>
        <p:nvSpPr>
          <p:cNvPr id="19" name="Прямоугольник 18"/>
          <p:cNvSpPr/>
          <p:nvPr/>
        </p:nvSpPr>
        <p:spPr bwMode="auto">
          <a:xfrm>
            <a:off x="1728983" y="2586761"/>
            <a:ext cx="1151377" cy="2002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8" name="TextBox 17"/>
          <p:cNvSpPr txBox="1"/>
          <p:nvPr/>
        </p:nvSpPr>
        <p:spPr>
          <a:xfrm>
            <a:off x="1619249" y="2595930"/>
            <a:ext cx="1386841" cy="230832"/>
          </a:xfrm>
          <a:prstGeom prst="rect">
            <a:avLst/>
          </a:prstGeom>
          <a:noFill/>
        </p:spPr>
        <p:txBody>
          <a:bodyPr wrap="square" rtlCol="0">
            <a:spAutoFit/>
          </a:bodyPr>
          <a:lstStyle/>
          <a:p>
            <a:r>
              <a:rPr lang="en-US" sz="900" dirty="0" smtClean="0">
                <a:solidFill>
                  <a:schemeClr val="tx2"/>
                </a:solidFill>
              </a:rPr>
              <a:t>Project development</a:t>
            </a:r>
            <a:endParaRPr lang="ru-RU" sz="900" dirty="0">
              <a:solidFill>
                <a:schemeClr val="tx2"/>
              </a:solidFill>
            </a:endParaRPr>
          </a:p>
        </p:txBody>
      </p:sp>
      <p:sp>
        <p:nvSpPr>
          <p:cNvPr id="21" name="Прямоугольник 20"/>
          <p:cNvSpPr/>
          <p:nvPr/>
        </p:nvSpPr>
        <p:spPr bwMode="auto">
          <a:xfrm>
            <a:off x="1828800" y="2927722"/>
            <a:ext cx="891540" cy="2400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0" name="TextBox 19"/>
          <p:cNvSpPr txBox="1"/>
          <p:nvPr/>
        </p:nvSpPr>
        <p:spPr>
          <a:xfrm>
            <a:off x="1611250" y="2897148"/>
            <a:ext cx="1386841" cy="369332"/>
          </a:xfrm>
          <a:prstGeom prst="rect">
            <a:avLst/>
          </a:prstGeom>
          <a:noFill/>
        </p:spPr>
        <p:txBody>
          <a:bodyPr wrap="square" rtlCol="0">
            <a:spAutoFit/>
          </a:bodyPr>
          <a:lstStyle/>
          <a:p>
            <a:pPr algn="ctr"/>
            <a:r>
              <a:rPr lang="en-US" sz="900" dirty="0" smtClean="0">
                <a:solidFill>
                  <a:schemeClr val="tx2"/>
                </a:solidFill>
              </a:rPr>
              <a:t>Appraisal feasibility study</a:t>
            </a:r>
            <a:endParaRPr lang="ru-RU" sz="900" dirty="0">
              <a:solidFill>
                <a:schemeClr val="tx2"/>
              </a:solidFill>
            </a:endParaRPr>
          </a:p>
        </p:txBody>
      </p:sp>
      <p:sp>
        <p:nvSpPr>
          <p:cNvPr id="25" name="Прямоугольник 24"/>
          <p:cNvSpPr/>
          <p:nvPr/>
        </p:nvSpPr>
        <p:spPr bwMode="auto">
          <a:xfrm>
            <a:off x="1728983" y="3266480"/>
            <a:ext cx="1151377" cy="231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6" name="Прямоугольник 25"/>
          <p:cNvSpPr/>
          <p:nvPr/>
        </p:nvSpPr>
        <p:spPr bwMode="auto">
          <a:xfrm>
            <a:off x="1728983" y="3266480"/>
            <a:ext cx="1151377" cy="231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4" name="TextBox 23"/>
          <p:cNvSpPr txBox="1"/>
          <p:nvPr/>
        </p:nvSpPr>
        <p:spPr>
          <a:xfrm>
            <a:off x="1634110" y="3281797"/>
            <a:ext cx="1363981" cy="230832"/>
          </a:xfrm>
          <a:prstGeom prst="rect">
            <a:avLst/>
          </a:prstGeom>
          <a:noFill/>
        </p:spPr>
        <p:txBody>
          <a:bodyPr wrap="square" rtlCol="0">
            <a:spAutoFit/>
          </a:bodyPr>
          <a:lstStyle/>
          <a:p>
            <a:pPr algn="ctr"/>
            <a:r>
              <a:rPr lang="en-US" sz="900" dirty="0" smtClean="0">
                <a:solidFill>
                  <a:schemeClr val="tx2"/>
                </a:solidFill>
              </a:rPr>
              <a:t>Independent review</a:t>
            </a:r>
            <a:endParaRPr lang="ru-RU" sz="900" dirty="0">
              <a:solidFill>
                <a:schemeClr val="tx2"/>
              </a:solidFill>
            </a:endParaRPr>
          </a:p>
        </p:txBody>
      </p:sp>
      <p:sp>
        <p:nvSpPr>
          <p:cNvPr id="28" name="Прямоугольник 27"/>
          <p:cNvSpPr/>
          <p:nvPr/>
        </p:nvSpPr>
        <p:spPr bwMode="auto">
          <a:xfrm>
            <a:off x="1698503" y="3611880"/>
            <a:ext cx="1269108" cy="442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7" name="TextBox 26"/>
          <p:cNvSpPr txBox="1"/>
          <p:nvPr/>
        </p:nvSpPr>
        <p:spPr>
          <a:xfrm>
            <a:off x="1676399" y="3615525"/>
            <a:ext cx="1363981" cy="507831"/>
          </a:xfrm>
          <a:prstGeom prst="rect">
            <a:avLst/>
          </a:prstGeom>
          <a:noFill/>
        </p:spPr>
        <p:txBody>
          <a:bodyPr wrap="square" rtlCol="0">
            <a:spAutoFit/>
          </a:bodyPr>
          <a:lstStyle/>
          <a:p>
            <a:pPr algn="ctr"/>
            <a:r>
              <a:rPr lang="en-US" sz="900" dirty="0" smtClean="0">
                <a:solidFill>
                  <a:schemeClr val="tx2"/>
                </a:solidFill>
              </a:rPr>
              <a:t>Selection &amp; budgeting design, coating &amp; programming</a:t>
            </a:r>
            <a:endParaRPr lang="ru-RU" sz="900" dirty="0">
              <a:solidFill>
                <a:schemeClr val="tx2"/>
              </a:solidFill>
            </a:endParaRPr>
          </a:p>
        </p:txBody>
      </p:sp>
      <p:sp>
        <p:nvSpPr>
          <p:cNvPr id="30" name="Прямоугольник 29"/>
          <p:cNvSpPr/>
          <p:nvPr/>
        </p:nvSpPr>
        <p:spPr bwMode="auto">
          <a:xfrm>
            <a:off x="1828800" y="4442460"/>
            <a:ext cx="967740" cy="198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9" name="TextBox 28"/>
          <p:cNvSpPr txBox="1"/>
          <p:nvPr/>
        </p:nvSpPr>
        <p:spPr>
          <a:xfrm>
            <a:off x="1611250" y="4403317"/>
            <a:ext cx="1363981" cy="230832"/>
          </a:xfrm>
          <a:prstGeom prst="rect">
            <a:avLst/>
          </a:prstGeom>
          <a:noFill/>
        </p:spPr>
        <p:txBody>
          <a:bodyPr wrap="square" rtlCol="0">
            <a:spAutoFit/>
          </a:bodyPr>
          <a:lstStyle/>
          <a:p>
            <a:pPr algn="ctr"/>
            <a:r>
              <a:rPr lang="en-US" sz="900" dirty="0" smtClean="0">
                <a:solidFill>
                  <a:schemeClr val="tx2"/>
                </a:solidFill>
              </a:rPr>
              <a:t>Implementation</a:t>
            </a:r>
            <a:endParaRPr lang="ru-RU" sz="900" dirty="0">
              <a:solidFill>
                <a:schemeClr val="tx2"/>
              </a:solidFill>
            </a:endParaRPr>
          </a:p>
        </p:txBody>
      </p:sp>
      <p:sp>
        <p:nvSpPr>
          <p:cNvPr id="32" name="Прямоугольник 31"/>
          <p:cNvSpPr/>
          <p:nvPr/>
        </p:nvSpPr>
        <p:spPr bwMode="auto">
          <a:xfrm>
            <a:off x="1927860" y="4770617"/>
            <a:ext cx="734950" cy="2434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1" name="TextBox 30"/>
          <p:cNvSpPr txBox="1"/>
          <p:nvPr/>
        </p:nvSpPr>
        <p:spPr>
          <a:xfrm>
            <a:off x="1754314" y="4689278"/>
            <a:ext cx="1116710" cy="369332"/>
          </a:xfrm>
          <a:prstGeom prst="rect">
            <a:avLst/>
          </a:prstGeom>
          <a:noFill/>
        </p:spPr>
        <p:txBody>
          <a:bodyPr wrap="square" rtlCol="0">
            <a:spAutoFit/>
          </a:bodyPr>
          <a:lstStyle/>
          <a:p>
            <a:pPr algn="ctr"/>
            <a:r>
              <a:rPr lang="en-US" sz="900" dirty="0" smtClean="0">
                <a:solidFill>
                  <a:schemeClr val="tx2"/>
                </a:solidFill>
              </a:rPr>
              <a:t>Monitoring &amp; adjustment</a:t>
            </a:r>
            <a:endParaRPr lang="ru-RU" sz="900" dirty="0">
              <a:solidFill>
                <a:schemeClr val="tx2"/>
              </a:solidFill>
            </a:endParaRPr>
          </a:p>
        </p:txBody>
      </p:sp>
      <p:sp>
        <p:nvSpPr>
          <p:cNvPr id="34" name="Прямоугольник 33"/>
          <p:cNvSpPr/>
          <p:nvPr/>
        </p:nvSpPr>
        <p:spPr bwMode="auto">
          <a:xfrm>
            <a:off x="1728984" y="5113279"/>
            <a:ext cx="1142040" cy="1469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3" name="TextBox 32"/>
          <p:cNvSpPr txBox="1"/>
          <p:nvPr/>
        </p:nvSpPr>
        <p:spPr>
          <a:xfrm>
            <a:off x="1611250" y="5103382"/>
            <a:ext cx="1363981" cy="230832"/>
          </a:xfrm>
          <a:prstGeom prst="rect">
            <a:avLst/>
          </a:prstGeom>
          <a:noFill/>
        </p:spPr>
        <p:txBody>
          <a:bodyPr wrap="square" rtlCol="0">
            <a:spAutoFit/>
          </a:bodyPr>
          <a:lstStyle/>
          <a:p>
            <a:pPr algn="ctr"/>
            <a:r>
              <a:rPr lang="en-US" sz="900" dirty="0" smtClean="0">
                <a:solidFill>
                  <a:schemeClr val="tx2"/>
                </a:solidFill>
              </a:rPr>
              <a:t>Review &amp; evaluation</a:t>
            </a:r>
            <a:endParaRPr lang="ru-RU" sz="900" dirty="0">
              <a:solidFill>
                <a:schemeClr val="tx2"/>
              </a:solidFill>
            </a:endParaRPr>
          </a:p>
        </p:txBody>
      </p:sp>
      <p:sp>
        <p:nvSpPr>
          <p:cNvPr id="37" name="Прямоугольник 36"/>
          <p:cNvSpPr/>
          <p:nvPr/>
        </p:nvSpPr>
        <p:spPr bwMode="auto">
          <a:xfrm>
            <a:off x="4023360" y="3733800"/>
            <a:ext cx="1089660" cy="14942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8" name="Прямоугольник 37"/>
          <p:cNvSpPr/>
          <p:nvPr/>
        </p:nvSpPr>
        <p:spPr bwMode="auto">
          <a:xfrm>
            <a:off x="4023360" y="3733800"/>
            <a:ext cx="1089660" cy="149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5" name="TextBox 34"/>
          <p:cNvSpPr txBox="1"/>
          <p:nvPr/>
        </p:nvSpPr>
        <p:spPr>
          <a:xfrm>
            <a:off x="3905957" y="3700715"/>
            <a:ext cx="1363981" cy="230832"/>
          </a:xfrm>
          <a:prstGeom prst="rect">
            <a:avLst/>
          </a:prstGeom>
          <a:noFill/>
        </p:spPr>
        <p:txBody>
          <a:bodyPr wrap="square" rtlCol="0">
            <a:spAutoFit/>
          </a:bodyPr>
          <a:lstStyle/>
          <a:p>
            <a:pPr algn="ctr"/>
            <a:r>
              <a:rPr lang="en-US" sz="900" dirty="0" smtClean="0">
                <a:solidFill>
                  <a:schemeClr val="tx2"/>
                </a:solidFill>
              </a:rPr>
              <a:t>Budget preparation</a:t>
            </a:r>
            <a:endParaRPr lang="ru-RU" sz="900" dirty="0">
              <a:solidFill>
                <a:schemeClr val="tx2"/>
              </a:solidFill>
            </a:endParaRPr>
          </a:p>
        </p:txBody>
      </p:sp>
      <p:sp>
        <p:nvSpPr>
          <p:cNvPr id="40" name="Прямоугольник 39"/>
          <p:cNvSpPr/>
          <p:nvPr/>
        </p:nvSpPr>
        <p:spPr bwMode="auto">
          <a:xfrm>
            <a:off x="3913577" y="4001080"/>
            <a:ext cx="1306123" cy="2451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9" name="TextBox 38"/>
          <p:cNvSpPr txBox="1"/>
          <p:nvPr/>
        </p:nvSpPr>
        <p:spPr>
          <a:xfrm>
            <a:off x="3803380" y="3914287"/>
            <a:ext cx="1553893" cy="369332"/>
          </a:xfrm>
          <a:prstGeom prst="rect">
            <a:avLst/>
          </a:prstGeom>
          <a:noFill/>
        </p:spPr>
        <p:txBody>
          <a:bodyPr wrap="square" rtlCol="0">
            <a:spAutoFit/>
          </a:bodyPr>
          <a:lstStyle/>
          <a:p>
            <a:pPr algn="ctr"/>
            <a:r>
              <a:rPr lang="en-US" sz="900" dirty="0" smtClean="0">
                <a:solidFill>
                  <a:schemeClr val="tx2"/>
                </a:solidFill>
              </a:rPr>
              <a:t>Budget execution – commitment &amp; obligation</a:t>
            </a:r>
            <a:endParaRPr lang="ru-RU" sz="900" dirty="0">
              <a:solidFill>
                <a:schemeClr val="tx2"/>
              </a:solidFill>
            </a:endParaRPr>
          </a:p>
        </p:txBody>
      </p:sp>
      <p:sp>
        <p:nvSpPr>
          <p:cNvPr id="42" name="Прямоугольник 41"/>
          <p:cNvSpPr/>
          <p:nvPr/>
        </p:nvSpPr>
        <p:spPr bwMode="auto">
          <a:xfrm>
            <a:off x="4023360" y="4351251"/>
            <a:ext cx="1089660" cy="2582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1" name="TextBox 40"/>
          <p:cNvSpPr txBox="1"/>
          <p:nvPr/>
        </p:nvSpPr>
        <p:spPr>
          <a:xfrm>
            <a:off x="3967067" y="4310200"/>
            <a:ext cx="1202245" cy="369332"/>
          </a:xfrm>
          <a:prstGeom prst="rect">
            <a:avLst/>
          </a:prstGeom>
          <a:noFill/>
        </p:spPr>
        <p:txBody>
          <a:bodyPr wrap="square" rtlCol="0">
            <a:spAutoFit/>
          </a:bodyPr>
          <a:lstStyle/>
          <a:p>
            <a:pPr algn="ctr"/>
            <a:r>
              <a:rPr lang="en-US" sz="900" dirty="0" smtClean="0">
                <a:solidFill>
                  <a:schemeClr val="tx2"/>
                </a:solidFill>
              </a:rPr>
              <a:t>Budget execution – payment</a:t>
            </a:r>
            <a:endParaRPr lang="ru-RU" sz="900" dirty="0">
              <a:solidFill>
                <a:schemeClr val="tx2"/>
              </a:solidFill>
            </a:endParaRPr>
          </a:p>
        </p:txBody>
      </p:sp>
      <p:sp>
        <p:nvSpPr>
          <p:cNvPr id="44" name="Прямоугольник 43"/>
          <p:cNvSpPr/>
          <p:nvPr/>
        </p:nvSpPr>
        <p:spPr bwMode="auto">
          <a:xfrm>
            <a:off x="4267200" y="4720583"/>
            <a:ext cx="563880" cy="2772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3" name="TextBox 42"/>
          <p:cNvSpPr txBox="1"/>
          <p:nvPr/>
        </p:nvSpPr>
        <p:spPr>
          <a:xfrm>
            <a:off x="3898335" y="4706113"/>
            <a:ext cx="1363981" cy="230832"/>
          </a:xfrm>
          <a:prstGeom prst="rect">
            <a:avLst/>
          </a:prstGeom>
          <a:noFill/>
        </p:spPr>
        <p:txBody>
          <a:bodyPr wrap="square" rtlCol="0">
            <a:spAutoFit/>
          </a:bodyPr>
          <a:lstStyle/>
          <a:p>
            <a:pPr algn="ctr"/>
            <a:r>
              <a:rPr lang="en-US" sz="900" dirty="0" smtClean="0">
                <a:solidFill>
                  <a:schemeClr val="tx2"/>
                </a:solidFill>
              </a:rPr>
              <a:t>Financial reporting</a:t>
            </a:r>
            <a:endParaRPr lang="ru-RU" sz="900" dirty="0">
              <a:solidFill>
                <a:schemeClr val="tx2"/>
              </a:solidFill>
            </a:endParaRPr>
          </a:p>
        </p:txBody>
      </p:sp>
      <p:sp>
        <p:nvSpPr>
          <p:cNvPr id="46" name="Прямоугольник 45"/>
          <p:cNvSpPr/>
          <p:nvPr/>
        </p:nvSpPr>
        <p:spPr bwMode="auto">
          <a:xfrm>
            <a:off x="4236720" y="5103382"/>
            <a:ext cx="594360" cy="1568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5" name="TextBox 44"/>
          <p:cNvSpPr txBox="1"/>
          <p:nvPr/>
        </p:nvSpPr>
        <p:spPr>
          <a:xfrm>
            <a:off x="4119780" y="5066062"/>
            <a:ext cx="896817" cy="230832"/>
          </a:xfrm>
          <a:prstGeom prst="rect">
            <a:avLst/>
          </a:prstGeom>
          <a:noFill/>
        </p:spPr>
        <p:txBody>
          <a:bodyPr wrap="square" rtlCol="0">
            <a:spAutoFit/>
          </a:bodyPr>
          <a:lstStyle/>
          <a:p>
            <a:pPr algn="ctr"/>
            <a:r>
              <a:rPr lang="en-US" sz="900" dirty="0" smtClean="0">
                <a:solidFill>
                  <a:schemeClr val="tx2"/>
                </a:solidFill>
              </a:rPr>
              <a:t>Audit</a:t>
            </a:r>
            <a:endParaRPr lang="ru-RU" sz="900" dirty="0">
              <a:solidFill>
                <a:schemeClr val="tx2"/>
              </a:solidFill>
            </a:endParaRPr>
          </a:p>
        </p:txBody>
      </p:sp>
      <p:sp>
        <p:nvSpPr>
          <p:cNvPr id="48" name="Прямоугольник 47"/>
          <p:cNvSpPr/>
          <p:nvPr/>
        </p:nvSpPr>
        <p:spPr bwMode="auto">
          <a:xfrm>
            <a:off x="6446520" y="2664356"/>
            <a:ext cx="730935" cy="2965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7" name="TextBox 46"/>
          <p:cNvSpPr txBox="1"/>
          <p:nvPr/>
        </p:nvSpPr>
        <p:spPr>
          <a:xfrm>
            <a:off x="6287222" y="2664356"/>
            <a:ext cx="1049530" cy="369332"/>
          </a:xfrm>
          <a:prstGeom prst="rect">
            <a:avLst/>
          </a:prstGeom>
          <a:noFill/>
        </p:spPr>
        <p:txBody>
          <a:bodyPr wrap="square" rtlCol="0">
            <a:spAutoFit/>
          </a:bodyPr>
          <a:lstStyle/>
          <a:p>
            <a:pPr algn="ctr"/>
            <a:r>
              <a:rPr lang="en-US" sz="900" dirty="0" smtClean="0">
                <a:solidFill>
                  <a:schemeClr val="tx2"/>
                </a:solidFill>
              </a:rPr>
              <a:t>Procurement planning</a:t>
            </a:r>
            <a:endParaRPr lang="ru-RU" sz="900" dirty="0">
              <a:solidFill>
                <a:schemeClr val="tx2"/>
              </a:solidFill>
            </a:endParaRPr>
          </a:p>
        </p:txBody>
      </p:sp>
      <p:sp>
        <p:nvSpPr>
          <p:cNvPr id="50" name="Прямоугольник 49"/>
          <p:cNvSpPr/>
          <p:nvPr/>
        </p:nvSpPr>
        <p:spPr bwMode="auto">
          <a:xfrm>
            <a:off x="6169491" y="3087294"/>
            <a:ext cx="1326559" cy="341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49" name="TextBox 48"/>
          <p:cNvSpPr txBox="1"/>
          <p:nvPr/>
        </p:nvSpPr>
        <p:spPr>
          <a:xfrm>
            <a:off x="6060785" y="3097131"/>
            <a:ext cx="1502403" cy="369332"/>
          </a:xfrm>
          <a:prstGeom prst="rect">
            <a:avLst/>
          </a:prstGeom>
          <a:noFill/>
        </p:spPr>
        <p:txBody>
          <a:bodyPr wrap="square" rtlCol="0">
            <a:spAutoFit/>
          </a:bodyPr>
          <a:lstStyle/>
          <a:p>
            <a:pPr algn="ctr"/>
            <a:r>
              <a:rPr lang="en-US" sz="900" dirty="0" smtClean="0">
                <a:solidFill>
                  <a:schemeClr val="tx2"/>
                </a:solidFill>
              </a:rPr>
              <a:t>SELECTION OF PROCUREMENT METHOD</a:t>
            </a:r>
            <a:endParaRPr lang="ru-RU" sz="900" dirty="0">
              <a:solidFill>
                <a:schemeClr val="tx2"/>
              </a:solidFill>
            </a:endParaRPr>
          </a:p>
        </p:txBody>
      </p:sp>
      <p:sp>
        <p:nvSpPr>
          <p:cNvPr id="52" name="Прямоугольник 51"/>
          <p:cNvSpPr/>
          <p:nvPr/>
        </p:nvSpPr>
        <p:spPr bwMode="auto">
          <a:xfrm>
            <a:off x="6446520" y="3572903"/>
            <a:ext cx="730935" cy="2887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1" name="TextBox 50"/>
          <p:cNvSpPr txBox="1"/>
          <p:nvPr/>
        </p:nvSpPr>
        <p:spPr>
          <a:xfrm>
            <a:off x="6273266" y="3544378"/>
            <a:ext cx="1119008" cy="369332"/>
          </a:xfrm>
          <a:prstGeom prst="rect">
            <a:avLst/>
          </a:prstGeom>
          <a:noFill/>
        </p:spPr>
        <p:txBody>
          <a:bodyPr wrap="square" rtlCol="0">
            <a:spAutoFit/>
          </a:bodyPr>
          <a:lstStyle/>
          <a:p>
            <a:pPr algn="ctr"/>
            <a:r>
              <a:rPr lang="en-US" sz="900" dirty="0" smtClean="0">
                <a:solidFill>
                  <a:schemeClr val="tx2"/>
                </a:solidFill>
              </a:rPr>
              <a:t>CONTRACTING PLANNING</a:t>
            </a:r>
            <a:endParaRPr lang="ru-RU" sz="900" dirty="0">
              <a:solidFill>
                <a:schemeClr val="tx2"/>
              </a:solidFill>
            </a:endParaRPr>
          </a:p>
        </p:txBody>
      </p:sp>
      <p:sp>
        <p:nvSpPr>
          <p:cNvPr id="54" name="Прямоугольник 53"/>
          <p:cNvSpPr/>
          <p:nvPr/>
        </p:nvSpPr>
        <p:spPr bwMode="auto">
          <a:xfrm>
            <a:off x="6273266" y="4001080"/>
            <a:ext cx="1063486" cy="2825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3" name="TextBox 52"/>
          <p:cNvSpPr txBox="1"/>
          <p:nvPr/>
        </p:nvSpPr>
        <p:spPr>
          <a:xfrm>
            <a:off x="6236234" y="3964023"/>
            <a:ext cx="1246387" cy="369332"/>
          </a:xfrm>
          <a:prstGeom prst="rect">
            <a:avLst/>
          </a:prstGeom>
          <a:noFill/>
        </p:spPr>
        <p:txBody>
          <a:bodyPr wrap="square" rtlCol="0">
            <a:spAutoFit/>
          </a:bodyPr>
          <a:lstStyle/>
          <a:p>
            <a:pPr algn="ctr"/>
            <a:r>
              <a:rPr lang="en-US" sz="900" dirty="0" smtClean="0">
                <a:solidFill>
                  <a:schemeClr val="tx2"/>
                </a:solidFill>
              </a:rPr>
              <a:t>Tender, evaluation &amp; contract award</a:t>
            </a:r>
            <a:endParaRPr lang="ru-RU" sz="900" dirty="0">
              <a:solidFill>
                <a:schemeClr val="tx2"/>
              </a:solidFill>
            </a:endParaRPr>
          </a:p>
        </p:txBody>
      </p:sp>
      <p:sp>
        <p:nvSpPr>
          <p:cNvPr id="56" name="Прямоугольник 55"/>
          <p:cNvSpPr/>
          <p:nvPr/>
        </p:nvSpPr>
        <p:spPr bwMode="auto">
          <a:xfrm>
            <a:off x="6236234" y="4442460"/>
            <a:ext cx="1246387" cy="237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7" name="TextBox 56"/>
          <p:cNvSpPr txBox="1"/>
          <p:nvPr/>
        </p:nvSpPr>
        <p:spPr>
          <a:xfrm>
            <a:off x="6109137" y="4421152"/>
            <a:ext cx="1396975" cy="230832"/>
          </a:xfrm>
          <a:prstGeom prst="rect">
            <a:avLst/>
          </a:prstGeom>
          <a:noFill/>
        </p:spPr>
        <p:txBody>
          <a:bodyPr wrap="square" rtlCol="0">
            <a:spAutoFit/>
          </a:bodyPr>
          <a:lstStyle/>
          <a:p>
            <a:pPr algn="ctr"/>
            <a:r>
              <a:rPr lang="en-US" sz="900" dirty="0" smtClean="0">
                <a:solidFill>
                  <a:schemeClr val="tx2"/>
                </a:solidFill>
              </a:rPr>
              <a:t>Contract management</a:t>
            </a:r>
            <a:endParaRPr lang="ru-RU" sz="900" dirty="0">
              <a:solidFill>
                <a:schemeClr val="tx2"/>
              </a:solidFill>
            </a:endParaRPr>
          </a:p>
        </p:txBody>
      </p:sp>
      <p:sp>
        <p:nvSpPr>
          <p:cNvPr id="59" name="Прямоугольник 58"/>
          <p:cNvSpPr/>
          <p:nvPr/>
        </p:nvSpPr>
        <p:spPr bwMode="auto">
          <a:xfrm>
            <a:off x="6236234" y="4822712"/>
            <a:ext cx="1246387" cy="2003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0" name="Прямоугольник 59"/>
          <p:cNvSpPr/>
          <p:nvPr/>
        </p:nvSpPr>
        <p:spPr bwMode="auto">
          <a:xfrm>
            <a:off x="6273266" y="4822712"/>
            <a:ext cx="1209355" cy="2003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8" name="TextBox 57"/>
          <p:cNvSpPr txBox="1"/>
          <p:nvPr/>
        </p:nvSpPr>
        <p:spPr>
          <a:xfrm>
            <a:off x="6187082" y="4815562"/>
            <a:ext cx="1396975" cy="230832"/>
          </a:xfrm>
          <a:prstGeom prst="rect">
            <a:avLst/>
          </a:prstGeom>
          <a:noFill/>
        </p:spPr>
        <p:txBody>
          <a:bodyPr wrap="square" rtlCol="0">
            <a:spAutoFit/>
          </a:bodyPr>
          <a:lstStyle/>
          <a:p>
            <a:pPr algn="ctr"/>
            <a:r>
              <a:rPr lang="en-US" sz="900" dirty="0" smtClean="0">
                <a:solidFill>
                  <a:schemeClr val="tx2"/>
                </a:solidFill>
              </a:rPr>
              <a:t>Review &amp; monitoring</a:t>
            </a:r>
            <a:endParaRPr lang="ru-RU" sz="900" dirty="0">
              <a:solidFill>
                <a:schemeClr val="tx2"/>
              </a:solidFill>
            </a:endParaRPr>
          </a:p>
        </p:txBody>
      </p:sp>
      <p:sp>
        <p:nvSpPr>
          <p:cNvPr id="62" name="Прямоугольник 61"/>
          <p:cNvSpPr/>
          <p:nvPr/>
        </p:nvSpPr>
        <p:spPr bwMode="auto">
          <a:xfrm>
            <a:off x="6287222" y="5181478"/>
            <a:ext cx="1049530" cy="1527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1" name="TextBox 60"/>
          <p:cNvSpPr txBox="1"/>
          <p:nvPr/>
        </p:nvSpPr>
        <p:spPr>
          <a:xfrm>
            <a:off x="6278879" y="5123302"/>
            <a:ext cx="1226820" cy="230832"/>
          </a:xfrm>
          <a:prstGeom prst="rect">
            <a:avLst/>
          </a:prstGeom>
          <a:noFill/>
        </p:spPr>
        <p:txBody>
          <a:bodyPr wrap="square" rtlCol="0">
            <a:spAutoFit/>
          </a:bodyPr>
          <a:lstStyle/>
          <a:p>
            <a:pPr algn="ctr"/>
            <a:r>
              <a:rPr lang="en-US" sz="900" dirty="0" smtClean="0">
                <a:solidFill>
                  <a:schemeClr val="tx2"/>
                </a:solidFill>
              </a:rPr>
              <a:t>Audit &amp; reporting</a:t>
            </a:r>
            <a:endParaRPr lang="ru-RU" sz="900" dirty="0">
              <a:solidFill>
                <a:schemeClr val="tx2"/>
              </a:solidFill>
            </a:endParaRPr>
          </a:p>
        </p:txBody>
      </p:sp>
    </p:spTree>
    <p:extLst>
      <p:ext uri="{BB962C8B-B14F-4D97-AF65-F5344CB8AC3E}">
        <p14:creationId xmlns:p14="http://schemas.microsoft.com/office/powerpoint/2010/main" xmlns="" val="645101228"/>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6767</TotalTime>
  <Words>3155</Words>
  <Application>Microsoft Office PowerPoint</Application>
  <PresentationFormat>Экран (4:3)</PresentationFormat>
  <Paragraphs>737</Paragraphs>
  <Slides>35</Slides>
  <Notes>19</Notes>
  <HiddenSlides>0</HiddenSlides>
  <MMClips>0</MMClips>
  <ScaleCrop>false</ScaleCrop>
  <HeadingPairs>
    <vt:vector size="4" baseType="variant">
      <vt:variant>
        <vt:lpstr>Тема</vt:lpstr>
      </vt:variant>
      <vt:variant>
        <vt:i4>2</vt:i4>
      </vt:variant>
      <vt:variant>
        <vt:lpstr>Заголовки слайдов</vt:lpstr>
      </vt:variant>
      <vt:variant>
        <vt:i4>35</vt:i4>
      </vt:variant>
    </vt:vector>
  </HeadingPairs>
  <TitlesOfParts>
    <vt:vector size="37" baseType="lpstr">
      <vt:lpstr>2014 WB Treasury Slide Deck</vt:lpstr>
      <vt:lpstr>Full Page Interior</vt:lpstr>
      <vt:lpstr>Public Investment Management: Trends and Challenges in PEMPAL Countries</vt:lpstr>
      <vt:lpstr>CONTEXT</vt:lpstr>
      <vt:lpstr>Part 1: INTRODUCTION: THE THEORY AND PRACTICE OF PUBLIC INVESTMENT Management</vt:lpstr>
      <vt:lpstr>an advanced modern economy can better ensure value for money by minimizing the cost and time overruns more effectively than the typical developing country.</vt:lpstr>
      <vt:lpstr>The argument to increase public investment spending is often weakened by evidence of its low efficiency in a number of dimensions, including the following:</vt:lpstr>
      <vt:lpstr>The lack of good PIM capacity leads to myriad forms of resource waste.</vt:lpstr>
      <vt:lpstr>THE POWER OF INVESTMENT POLICY IS BASICALLY SIMILAR ACROSS COUNTRIES…</vt:lpstr>
      <vt:lpstr>…BUT THE POWER to produce GDP IS DIFFERENT ACROSS COUNTRIES.</vt:lpstr>
      <vt:lpstr>IF Well managed, each of following stages and linkages could lower costs and speed up project implementation.</vt:lpstr>
      <vt:lpstr>Development countries with the good PIM invest effectively less part of all expenses</vt:lpstr>
      <vt:lpstr>Part 2:  PUBLIC INVESTMENTS IN PEMPAL COUNTRIES </vt:lpstr>
      <vt:lpstr>CAPITAL EXPENDITURES VERSUS PUBLIC INVESTMENTS</vt:lpstr>
      <vt:lpstr>For all participants, The definition is important step to establish common rules.</vt:lpstr>
      <vt:lpstr>PIM Legal Framework </vt:lpstr>
      <vt:lpstr>Institutional Framework</vt:lpstr>
      <vt:lpstr>In general, investment changed insignificantly over 2012-2016, while other expenses increased more.</vt:lpstr>
      <vt:lpstr>The average structure of Central budget capital expenditures in the consolidated general government budget (%) in 2015 – 2017 </vt:lpstr>
      <vt:lpstr>approaches to divide capital expenditures between budget levels are different.</vt:lpstr>
      <vt:lpstr>The Sustainable Investment Strategy is key to the effective public investments within limited Funds.</vt:lpstr>
      <vt:lpstr>clear RULES are needed To regulate inter-budgetary capital transfers.</vt:lpstr>
      <vt:lpstr>efficiently using resources for public investment is imperative.</vt:lpstr>
      <vt:lpstr>deviation of average net borrowing for 2013-2016 compared with 2012 VS. the deviation of average net investment in nonfinancial assets for 2013-2016 compared with 2012 (%) </vt:lpstr>
      <vt:lpstr>Public Investment will be improved through the Improved Transparency.</vt:lpstr>
      <vt:lpstr>The key challenges in planning and executing capital expenditures, including public investments </vt:lpstr>
      <vt:lpstr>SOME Key decisions TO BE TAKEN FOR GOOD pim</vt:lpstr>
      <vt:lpstr>Part 3: Strengthening the efficiency of capital spending and PUBLIC INVESTMENT Management</vt:lpstr>
      <vt:lpstr>“must-have” Features for an efficient public investment system</vt:lpstr>
      <vt:lpstr>Key features (1)</vt:lpstr>
      <vt:lpstr>Key features (2)</vt:lpstr>
      <vt:lpstr>interdependencies, overlaps, Feedbacks, and synergies of Budget and project cycles</vt:lpstr>
      <vt:lpstr>assessment whether the PPP might achieve better Value For Money</vt:lpstr>
      <vt:lpstr>PUBLIC INVESTMENT MANAGEMENT ASSESMENT FRAMEWORK (PIMA)</vt:lpstr>
      <vt:lpstr>PIMA (2)</vt:lpstr>
      <vt:lpstr>The activities on PIMA have to comprise of:</vt:lpstr>
      <vt:lpstr>Thank you</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Iryna Shcherbyna</dc:creator>
  <cp:lastModifiedBy>RyRod</cp:lastModifiedBy>
  <cp:revision>522</cp:revision>
  <dcterms:created xsi:type="dcterms:W3CDTF">2018-02-15T12:33:17Z</dcterms:created>
  <dcterms:modified xsi:type="dcterms:W3CDTF">2019-03-12T15:37:11Z</dcterms:modified>
</cp:coreProperties>
</file>