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418" r:id="rId2"/>
    <p:sldId id="338" r:id="rId3"/>
    <p:sldId id="405" r:id="rId4"/>
    <p:sldId id="407" r:id="rId5"/>
    <p:sldId id="415" r:id="rId6"/>
    <p:sldId id="416" r:id="rId7"/>
    <p:sldId id="417" r:id="rId8"/>
    <p:sldId id="411" r:id="rId9"/>
    <p:sldId id="412" r:id="rId10"/>
    <p:sldId id="401" r:id="rId11"/>
    <p:sldId id="356" r:id="rId12"/>
    <p:sldId id="378" r:id="rId13"/>
    <p:sldId id="381" r:id="rId14"/>
    <p:sldId id="385" r:id="rId15"/>
    <p:sldId id="386" r:id="rId16"/>
    <p:sldId id="335" r:id="rId17"/>
    <p:sldId id="333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53571" autoAdjust="0"/>
  </p:normalViewPr>
  <p:slideViewPr>
    <p:cSldViewPr>
      <p:cViewPr varScale="1">
        <p:scale>
          <a:sx n="47" d="100"/>
          <a:sy n="47" d="100"/>
        </p:scale>
        <p:origin x="24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2\Jansen_J\GOV\Survey%20Gov%20Inf\Data_2016%20OECD%20Survey%20of%20Infrastructure%20Governance%20data%20extract_%20only%20OEC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23677924675001"/>
          <c:y val="3.9284465932325499E-2"/>
          <c:w val="0.64976327151214097"/>
          <c:h val="0.9382672678206309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'4.9'!$D$47:$D$56</c:f>
              <c:strCache>
                <c:ptCount val="10"/>
                <c:pt idx="0">
                  <c:v>Other</c:v>
                </c:pt>
                <c:pt idx="1">
                  <c:v>External funding from EU or other donors</c:v>
                </c:pt>
                <c:pt idx="2">
                  <c:v>Strong popular backing</c:v>
                </c:pt>
                <c:pt idx="3">
                  <c:v>Strong market failures in the sector</c:v>
                </c:pt>
                <c:pt idx="4">
                  <c:v>Strong private sector interest</c:v>
                </c:pt>
                <c:pt idx="5">
                  <c:v>Important for developing a particular sector</c:v>
                </c:pt>
                <c:pt idx="6">
                  <c:v>Functional fit with other infrastructure assets</c:v>
                </c:pt>
                <c:pt idx="7">
                  <c:v>A strong cost/benefit analysis result (1)</c:v>
                </c:pt>
                <c:pt idx="8">
                  <c:v>Part of the long term strategic plan</c:v>
                </c:pt>
                <c:pt idx="9">
                  <c:v>Strong political backing</c:v>
                </c:pt>
              </c:strCache>
            </c:strRef>
          </c:cat>
          <c:val>
            <c:numRef>
              <c:f>'4.9'!$E$47:$E$56</c:f>
              <c:numCache>
                <c:formatCode>General</c:formatCode>
                <c:ptCount val="10"/>
                <c:pt idx="0">
                  <c:v>2</c:v>
                </c:pt>
                <c:pt idx="1">
                  <c:v>9</c:v>
                </c:pt>
                <c:pt idx="2">
                  <c:v>16</c:v>
                </c:pt>
                <c:pt idx="3">
                  <c:v>16</c:v>
                </c:pt>
                <c:pt idx="4">
                  <c:v>19</c:v>
                </c:pt>
                <c:pt idx="5">
                  <c:v>36</c:v>
                </c:pt>
                <c:pt idx="6">
                  <c:v>49</c:v>
                </c:pt>
                <c:pt idx="7">
                  <c:v>53</c:v>
                </c:pt>
                <c:pt idx="8">
                  <c:v>57</c:v>
                </c:pt>
                <c:pt idx="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4A86-B5F4-FC84FC9142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3420288"/>
        <c:axId val="273422976"/>
      </c:barChart>
      <c:catAx>
        <c:axId val="273420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3422976"/>
        <c:crosses val="autoZero"/>
        <c:auto val="1"/>
        <c:lblAlgn val="ctr"/>
        <c:lblOffset val="100"/>
        <c:noMultiLvlLbl val="0"/>
      </c:catAx>
      <c:valAx>
        <c:axId val="2734229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dirty="0" smtClean="0"/>
                  <a:t>Accumulated rating points </a:t>
                </a:r>
                <a:endParaRPr lang="en-GB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342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'6.6'!$C$32:$K$32</c:f>
              <c:strCache>
                <c:ptCount val="9"/>
                <c:pt idx="0">
                  <c:v>Dedicated PPP Unit</c:v>
                </c:pt>
                <c:pt idx="1">
                  <c:v>Central Infrastructure Unit</c:v>
                </c:pt>
                <c:pt idx="2">
                  <c:v>Central Budget Authority</c:v>
                </c:pt>
                <c:pt idx="3">
                  <c:v>Supreme Audit Institution</c:v>
                </c:pt>
                <c:pt idx="4">
                  <c:v>Sector regulators</c:v>
                </c:pt>
                <c:pt idx="5">
                  <c:v>National Public Procurement Agency</c:v>
                </c:pt>
                <c:pt idx="6">
                  <c:v>Line Ministries</c:v>
                </c:pt>
                <c:pt idx="7">
                  <c:v>Competition Authorities</c:v>
                </c:pt>
                <c:pt idx="8">
                  <c:v>Other, please specify:</c:v>
                </c:pt>
              </c:strCache>
            </c:strRef>
          </c:cat>
          <c:val>
            <c:numRef>
              <c:f>'6.6'!$C$33:$K$33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3-47E3-8B50-800E7AC7E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3543552"/>
        <c:axId val="273546240"/>
      </c:barChart>
      <c:catAx>
        <c:axId val="273543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3546240"/>
        <c:crossesAt val="0"/>
        <c:auto val="1"/>
        <c:lblAlgn val="ctr"/>
        <c:lblOffset val="100"/>
        <c:noMultiLvlLbl val="0"/>
      </c:catAx>
      <c:valAx>
        <c:axId val="2735462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7354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5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r">
              <a:defRPr sz="1200"/>
            </a:lvl1pPr>
          </a:lstStyle>
          <a:p>
            <a:fld id="{CAE2EF56-07CE-4973-A4DD-FE0A7852E95F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5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r">
              <a:defRPr sz="1200"/>
            </a:lvl1pPr>
          </a:lstStyle>
          <a:p>
            <a:fld id="{B2B0F6A8-257F-4A43-9A37-FB6ABCBE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5" y="0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/>
          <a:lstStyle>
            <a:lvl1pPr algn="r">
              <a:defRPr sz="1200"/>
            </a:lvl1pPr>
          </a:lstStyle>
          <a:p>
            <a:fld id="{77DFAF77-2406-4BE0-BC34-C403B845E65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7" tIns="46064" rIns="92127" bIns="46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2"/>
            <a:ext cx="5444490" cy="4474846"/>
          </a:xfrm>
          <a:prstGeom prst="rect">
            <a:avLst/>
          </a:prstGeom>
        </p:spPr>
        <p:txBody>
          <a:bodyPr vert="horz" lIns="92127" tIns="46064" rIns="92127" bIns="460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5" y="9445173"/>
            <a:ext cx="2949099" cy="497206"/>
          </a:xfrm>
          <a:prstGeom prst="rect">
            <a:avLst/>
          </a:prstGeom>
        </p:spPr>
        <p:txBody>
          <a:bodyPr vert="horz" lIns="92127" tIns="46064" rIns="92127" bIns="46064" rtlCol="0" anchor="b"/>
          <a:lstStyle>
            <a:lvl1pPr algn="r">
              <a:defRPr sz="1200"/>
            </a:lvl1pPr>
          </a:lstStyle>
          <a:p>
            <a:fld id="{7B2D7C97-984D-4856-9E21-646B4D07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4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69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4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r>
              <a:rPr lang="en-GB" baseline="0" dirty="0" smtClean="0"/>
              <a:t> </a:t>
            </a:r>
          </a:p>
          <a:p>
            <a:pPr marL="172738" indent="-172738">
              <a:buFontTx/>
              <a:buChar char="-"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04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9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6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1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2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44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06">
              <a:defRPr/>
            </a:pPr>
            <a:endParaRPr lang="en-US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8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  <a:p>
            <a:endParaRPr lang="en-GB" dirty="0"/>
          </a:p>
          <a:p>
            <a:endParaRPr lang="en-GB" sz="1100" dirty="0"/>
          </a:p>
          <a:p>
            <a:pPr marL="172738" indent="-172738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635" lvl="1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635" lvl="1"/>
            <a:endParaRPr lang="en-GB" dirty="0" smtClean="0"/>
          </a:p>
          <a:p>
            <a:pPr marL="460635" lvl="1"/>
            <a:endParaRPr lang="en-GB" dirty="0" smtClean="0"/>
          </a:p>
          <a:p>
            <a:pPr marL="172738" indent="-172738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7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D684345-CC85-48C3-A1AB-11C3911B754F}" type="datetime1">
              <a:rPr lang="en-US" smtClean="0"/>
              <a:t>2/25/2019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B624C57-516D-4114-821F-689349490ABA}" type="datetime1">
              <a:rPr lang="en-US" smtClean="0"/>
              <a:t>2/25/2019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D12CD51-3AC0-4980-934F-28AA7745AA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DF9F273-7C98-43E3-8D4E-8DAF2A1EB0DF}" type="datetime1">
              <a:rPr lang="en-US" smtClean="0"/>
              <a:t>2/25/2019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2D12CD51-3AC0-4980-934F-28AA7745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5385-69D0-4E80-A3B6-D71F1C0DA906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A0FE-284D-4B8B-8938-F308C4664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4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E2CBB0D-3B2A-4931-A2C9-0CCDBF1B678E}" type="datetime1">
              <a:rPr lang="en-US" smtClean="0"/>
              <a:t>2/25/2019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D12CD51-3AC0-4980-934F-28AA7745AA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blazey@oecd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00" y="260648"/>
            <a:ext cx="2500640" cy="1008112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277200" y="5229200"/>
            <a:ext cx="8218800" cy="1178928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Jungmin Park, </a:t>
            </a:r>
            <a:r>
              <a:rPr lang="en-US" sz="1800" dirty="0">
                <a:solidFill>
                  <a:schemeClr val="tx1"/>
                </a:solidFill>
              </a:rPr>
              <a:t>OECD </a:t>
            </a:r>
            <a:r>
              <a:rPr lang="en-US" sz="1800" dirty="0" smtClean="0">
                <a:solidFill>
                  <a:schemeClr val="tx1"/>
                </a:solidFill>
              </a:rPr>
              <a:t>Budgeting &amp; Public Expenditures Division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2019 Annual BCOP Meeting 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19 March 2019, Tashkent, Uzbekistan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6193" y="1556792"/>
            <a:ext cx="8666100" cy="3312368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A </a:t>
            </a:r>
            <a:r>
              <a:rPr lang="en-GB" b="1" dirty="0" smtClean="0">
                <a:solidFill>
                  <a:srgbClr val="002060"/>
                </a:solidFill>
              </a:rPr>
              <a:t>Framework for the Governance 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of Infrastructure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rgbClr val="002060"/>
                </a:solidFill>
              </a:rPr>
              <a:t/>
            </a: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- </a:t>
            </a:r>
            <a:r>
              <a:rPr lang="en-GB" sz="2800" i="1" dirty="0">
                <a:solidFill>
                  <a:srgbClr val="002060"/>
                </a:solidFill>
              </a:rPr>
              <a:t>Getting Infrastructure Right </a:t>
            </a:r>
            <a:r>
              <a:rPr lang="en-GB" sz="2800" i="1" dirty="0" smtClean="0">
                <a:solidFill>
                  <a:srgbClr val="002060"/>
                </a:solidFill>
              </a:rPr>
              <a:t>-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olitical priorities </a:t>
            </a:r>
            <a:r>
              <a:rPr lang="en-GB" dirty="0"/>
              <a:t>are often behind </a:t>
            </a:r>
            <a:r>
              <a:rPr lang="en-GB" dirty="0" smtClean="0"/>
              <a:t>infrastructure investment decisions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588446"/>
              </p:ext>
            </p:extLst>
          </p:nvPr>
        </p:nvGraphicFramePr>
        <p:xfrm>
          <a:off x="0" y="1804288"/>
          <a:ext cx="8964488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419247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Determinants for project funding</a:t>
            </a:r>
            <a:endParaRPr lang="en-GB" sz="20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2996952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36512" y="6608385"/>
            <a:ext cx="67748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50" i="1" dirty="0">
                <a:solidFill>
                  <a:srgbClr val="727272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Source</a:t>
            </a:r>
            <a:r>
              <a:rPr lang="en-GB" altLang="en-US" sz="1050" dirty="0">
                <a:solidFill>
                  <a:srgbClr val="727272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 OECD (2016), OECD Survey of Infrastructure Governance</a:t>
            </a:r>
            <a:endParaRPr lang="en-GB" altLang="en-US" sz="1050" dirty="0">
              <a:solidFill>
                <a:srgbClr val="72727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959463" y="260648"/>
            <a:ext cx="8054116" cy="9273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Integrated long-term strategic infrastructure plans are missing in many countries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57235"/>
              </p:ext>
            </p:extLst>
          </p:nvPr>
        </p:nvGraphicFramePr>
        <p:xfrm>
          <a:off x="414521" y="2135226"/>
          <a:ext cx="8045911" cy="408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Countries</a:t>
                      </a:r>
                      <a:r>
                        <a:rPr lang="en-GB" sz="1800" baseline="0" dirty="0" smtClean="0">
                          <a:effectLst/>
                          <a:latin typeface="+mn-lt"/>
                        </a:rPr>
                        <a:t> with a LT strategic infrastructure plan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 with only sector-based infrastructure plans</a:t>
                      </a:r>
                      <a:endParaRPr kumimoji="0"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Australia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Belgium</a:t>
                      </a:r>
                      <a:endParaRPr lang="es-ES_tradnl" dirty="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Austria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Chile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Hungary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Czech </a:t>
                      </a: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Republic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Italy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Estonia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Japan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Mexico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New Zealand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Ireland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Republic of Korea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Norway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Spain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Slovenia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Sweden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Turkey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United Kingdom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520" y="1404016"/>
            <a:ext cx="840595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Around</a:t>
            </a:r>
            <a:r>
              <a:rPr kumimoji="0" lang="en-GB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half of the</a:t>
            </a:r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surveyed countries have an integrated strategic</a:t>
            </a:r>
            <a:r>
              <a:rPr kumimoji="0" lang="en-GB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infrastructure plan, but many countries still rely only on </a:t>
            </a:r>
            <a:r>
              <a:rPr kumimoji="0" lang="en-GB" altLang="en-US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sector-based</a:t>
            </a:r>
            <a:r>
              <a:rPr kumimoji="0" lang="en-GB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plans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512" y="6423719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727272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Note: Total respondents: 24. Other forms of strategic planning include medium term (6-7 years), sector and regional plans.</a:t>
            </a:r>
            <a:endParaRPr lang="en-GB" altLang="en-US" sz="1000" dirty="0">
              <a:solidFill>
                <a:srgbClr val="72727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i="1" dirty="0">
                <a:solidFill>
                  <a:srgbClr val="727272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Source</a:t>
            </a:r>
            <a:r>
              <a:rPr lang="en-GB" altLang="en-US" sz="1000" dirty="0">
                <a:solidFill>
                  <a:srgbClr val="727272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 OECD (2016), OECD Survey of Infrastructure Governance</a:t>
            </a:r>
            <a:endParaRPr lang="en-GB" altLang="en-US" sz="2400" dirty="0">
              <a:solidFill>
                <a:srgbClr val="72727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197333"/>
            <a:ext cx="84249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 smtClean="0">
              <a:ea typeface="SimSun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dirty="0" smtClean="0">
                <a:ea typeface="SimSun" pitchFamily="2" charset="-122"/>
              </a:rPr>
              <a:t>Do </a:t>
            </a:r>
            <a:r>
              <a:rPr lang="en-GB" altLang="en-US" sz="1600" b="1" dirty="0">
                <a:ea typeface="SimSun" pitchFamily="2" charset="-122"/>
              </a:rPr>
              <a:t>national PPP units or Infrastructure Units in c</a:t>
            </a:r>
            <a:r>
              <a:rPr lang="en-GB" altLang="en-US" sz="1600" b="1" dirty="0" smtClean="0">
                <a:ea typeface="SimSun" pitchFamily="2" charset="-122"/>
              </a:rPr>
              <a:t>entral </a:t>
            </a:r>
            <a:r>
              <a:rPr lang="en-GB" altLang="en-US" sz="1600" b="1" dirty="0">
                <a:ea typeface="SimSun" pitchFamily="2" charset="-122"/>
              </a:rPr>
              <a:t>g</a:t>
            </a:r>
            <a:r>
              <a:rPr lang="en-GB" altLang="en-US" sz="1600" b="1" dirty="0" smtClean="0">
                <a:ea typeface="SimSun" pitchFamily="2" charset="-122"/>
              </a:rPr>
              <a:t>overnment </a:t>
            </a:r>
            <a:r>
              <a:rPr lang="en-GB" altLang="en-US" sz="1600" b="1" dirty="0">
                <a:ea typeface="SimSun" pitchFamily="2" charset="-122"/>
              </a:rPr>
              <a:t>strengthen the capacities of sub-national governments (municipalities, regions, states) to design and </a:t>
            </a:r>
            <a:r>
              <a:rPr lang="en-GB" altLang="en-US" sz="1600" b="1" dirty="0" smtClean="0">
                <a:ea typeface="SimSun" pitchFamily="2" charset="-122"/>
              </a:rPr>
              <a:t>run </a:t>
            </a:r>
            <a:r>
              <a:rPr lang="en-GB" altLang="en-US" sz="1600" b="1" dirty="0">
                <a:ea typeface="SimSun" pitchFamily="2" charset="-122"/>
              </a:rPr>
              <a:t>infrastructure </a:t>
            </a:r>
            <a:r>
              <a:rPr lang="en-GB" altLang="en-US" sz="1600" b="1" dirty="0" smtClean="0">
                <a:ea typeface="SimSun" pitchFamily="2" charset="-122"/>
              </a:rPr>
              <a:t>projects?</a:t>
            </a:r>
            <a:endParaRPr lang="en-GB" altLang="en-US" sz="1600" b="1" dirty="0">
              <a:ea typeface="SimSun" pitchFamily="2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70389"/>
              </p:ext>
            </p:extLst>
          </p:nvPr>
        </p:nvGraphicFramePr>
        <p:xfrm>
          <a:off x="683568" y="2276872"/>
          <a:ext cx="7920880" cy="389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Yes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</a:t>
                      </a:r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Australia*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Austria</a:t>
                      </a:r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France*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Chile</a:t>
                      </a:r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Germany*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Denmark</a:t>
                      </a:r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Italy*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Estonia</a:t>
                      </a:r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Republic of </a:t>
                      </a:r>
                      <a:r>
                        <a:rPr lang="en-GB" sz="1400" dirty="0" smtClean="0">
                          <a:effectLst/>
                        </a:rPr>
                        <a:t>Korea*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Finland</a:t>
                      </a:r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Spain*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Hungary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United </a:t>
                      </a:r>
                      <a:r>
                        <a:rPr lang="en-GB" sz="1400" dirty="0" smtClean="0">
                          <a:effectLst/>
                        </a:rPr>
                        <a:t>Kingdom*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Japan</a:t>
                      </a:r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Czech Republic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Luxembourg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Ireland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New Zealand</a:t>
                      </a:r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Turkey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Norway</a:t>
                      </a:r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Slovenia</a:t>
                      </a:r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Non-OECD</a:t>
                      </a:r>
                      <a:endParaRPr kumimoji="0" lang="en-GB" sz="14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Sweden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Philippines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  <a:endParaRPr kumimoji="0" lang="en-GB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87624" y="0"/>
            <a:ext cx="7956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US" sz="3200" dirty="0">
                <a:latin typeface="+mj-lt"/>
                <a:ea typeface="+mj-ea"/>
                <a:cs typeface="+mj-cs"/>
              </a:rPr>
              <a:t>Robust coordination mechanisms across levels of government are lacking</a:t>
            </a:r>
            <a:endParaRPr lang="en-GB" sz="3200" dirty="0"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93812" y="630932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i="1" dirty="0"/>
              <a:t>Note: </a:t>
            </a:r>
            <a:r>
              <a:rPr lang="en-GB" sz="1100" dirty="0"/>
              <a:t>Total respondents: 23; </a:t>
            </a:r>
            <a:r>
              <a:rPr lang="en-GB" sz="1100" dirty="0" smtClean="0"/>
              <a:t>* Without mandate. </a:t>
            </a:r>
            <a:endParaRPr lang="en-GB" sz="1100" b="1" dirty="0"/>
          </a:p>
          <a:p>
            <a:r>
              <a:rPr lang="en-GB" sz="1100" i="1" dirty="0"/>
              <a:t>Source</a:t>
            </a:r>
            <a:r>
              <a:rPr lang="en-GB" sz="1100" dirty="0"/>
              <a:t>: OECD (2016), OECD Survey of Infrastructure Governance</a:t>
            </a:r>
          </a:p>
        </p:txBody>
      </p:sp>
    </p:spTree>
    <p:extLst>
      <p:ext uri="{BB962C8B-B14F-4D97-AF65-F5344CB8AC3E}">
        <p14:creationId xmlns:p14="http://schemas.microsoft.com/office/powerpoint/2010/main" val="384695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US" sz="2800" dirty="0"/>
              <a:t>E</a:t>
            </a:r>
            <a:r>
              <a:rPr lang="en-US" sz="2800" dirty="0" smtClean="0"/>
              <a:t>nsuring </a:t>
            </a:r>
            <a:r>
              <a:rPr lang="en-US" sz="2800" dirty="0"/>
              <a:t>absolute value for money from infrastructure </a:t>
            </a:r>
            <a:r>
              <a:rPr lang="en-US" sz="2800" dirty="0" smtClean="0"/>
              <a:t>projects is not always </a:t>
            </a:r>
            <a:r>
              <a:rPr lang="en-US" sz="2800" dirty="0" err="1" smtClean="0"/>
              <a:t>formalised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380726"/>
              </p:ext>
            </p:extLst>
          </p:nvPr>
        </p:nvGraphicFramePr>
        <p:xfrm>
          <a:off x="467546" y="2204864"/>
          <a:ext cx="8208910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921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Yes in all cases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 all cases above a certain </a:t>
                      </a:r>
                      <a:r>
                        <a:rPr lang="en-US" sz="1100" u="none" strike="noStrike" dirty="0" smtClean="0">
                          <a:effectLst/>
                        </a:rPr>
                        <a:t>value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On an ad hoc basis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Only PPP Projects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No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Hungary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 Republic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Denmark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Estonia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Kingdom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Zealand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Luxembourg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Norway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Slovenia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Republic of Korea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Non-OECD</a:t>
                      </a:r>
                      <a:endParaRPr kumimoji="0"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21"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Philippines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>
                        <a:spcAft>
                          <a:spcPts val="0"/>
                        </a:spcAft>
                      </a:pP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3568" y="141277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itchFamily="34" charset="0"/>
                <a:ea typeface="SimSun" pitchFamily="2" charset="-122"/>
                <a:cs typeface="Arial" pitchFamily="34" charset="0"/>
              </a:rPr>
              <a:t>Is there a formal process/legal requirement for ensuring </a:t>
            </a:r>
            <a:r>
              <a:rPr lang="en-US" sz="16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value </a:t>
            </a:r>
            <a:r>
              <a:rPr lang="en-US" sz="1600" b="1" dirty="0">
                <a:latin typeface="Arial" pitchFamily="34" charset="0"/>
                <a:ea typeface="SimSun" pitchFamily="2" charset="-122"/>
                <a:cs typeface="Arial" pitchFamily="34" charset="0"/>
              </a:rPr>
              <a:t>for money from infrastructure projects?</a:t>
            </a:r>
            <a:endParaRPr lang="en-GB" sz="16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19" y="6534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i="1" dirty="0">
                <a:latin typeface="Arial" pitchFamily="34" charset="0"/>
                <a:ea typeface="SimSun" pitchFamily="2" charset="-122"/>
                <a:cs typeface="Arial" pitchFamily="34" charset="0"/>
              </a:rPr>
              <a:t>Source</a:t>
            </a:r>
            <a:r>
              <a:rPr lang="en-GB" altLang="en-US" sz="1000" dirty="0">
                <a:latin typeface="Arial" pitchFamily="34" charset="0"/>
                <a:ea typeface="SimSun" pitchFamily="2" charset="-122"/>
                <a:cs typeface="Arial" pitchFamily="34" charset="0"/>
              </a:rPr>
              <a:t>: OECD (2016), OECD Survey of Infrastructure Governance</a:t>
            </a:r>
            <a:endParaRPr lang="en-GB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4680520" cy="818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latin typeface="Arial" pitchFamily="34" charset="0"/>
                <a:ea typeface="SimSun" pitchFamily="2" charset="-122"/>
                <a:cs typeface="Arial" pitchFamily="34" charset="0"/>
              </a:rPr>
              <a:t>Is there a central, systematic </a:t>
            </a:r>
            <a:r>
              <a:rPr lang="en-GB" sz="16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collection </a:t>
            </a:r>
            <a:r>
              <a:rPr lang="en-GB" sz="1600" b="1" dirty="0">
                <a:latin typeface="Arial" pitchFamily="34" charset="0"/>
                <a:ea typeface="SimSun" pitchFamily="2" charset="-122"/>
                <a:cs typeface="Arial" pitchFamily="34" charset="0"/>
              </a:rPr>
              <a:t>of information on </a:t>
            </a:r>
            <a:r>
              <a:rPr lang="en-GB" sz="16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financial </a:t>
            </a:r>
            <a:r>
              <a:rPr lang="en-GB" sz="1600" b="1" dirty="0">
                <a:latin typeface="Arial" pitchFamily="34" charset="0"/>
                <a:ea typeface="SimSun" pitchFamily="2" charset="-122"/>
                <a:cs typeface="Arial" pitchFamily="34" charset="0"/>
              </a:rPr>
              <a:t>and non-financial performance of </a:t>
            </a:r>
            <a:r>
              <a:rPr lang="en-GB" sz="16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infrastructure? </a:t>
            </a:r>
            <a:endParaRPr lang="en-GB" sz="16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lack of data impedes accurate analysis and evaluation of projects 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79307"/>
              </p:ext>
            </p:extLst>
          </p:nvPr>
        </p:nvGraphicFramePr>
        <p:xfrm>
          <a:off x="395536" y="2204864"/>
          <a:ext cx="381642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Finland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 Republic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Zealand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Denmark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Estonia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Ireland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Luxembourg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Norway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Slovenia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Kingdom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Hungary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Non-OECD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Non-OECD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Philippines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66435430"/>
              </p:ext>
            </p:extLst>
          </p:nvPr>
        </p:nvGraphicFramePr>
        <p:xfrm>
          <a:off x="4788024" y="2204864"/>
          <a:ext cx="4211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860396" y="1412776"/>
            <a:ext cx="41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itchFamily="34" charset="0"/>
                <a:ea typeface="SimSun" pitchFamily="2" charset="-122"/>
                <a:cs typeface="Arial" pitchFamily="34" charset="0"/>
              </a:rPr>
              <a:t>Who collects information on financial and non-financial performance of infrastructure?  </a:t>
            </a:r>
          </a:p>
        </p:txBody>
      </p:sp>
      <p:sp>
        <p:nvSpPr>
          <p:cNvPr id="8" name="Rectangle 7"/>
          <p:cNvSpPr/>
          <p:nvPr/>
        </p:nvSpPr>
        <p:spPr>
          <a:xfrm>
            <a:off x="-72008" y="662377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50" i="1" dirty="0">
                <a:latin typeface="Arial" pitchFamily="34" charset="0"/>
                <a:ea typeface="SimSun" pitchFamily="2" charset="-122"/>
                <a:cs typeface="Arial" pitchFamily="34" charset="0"/>
              </a:rPr>
              <a:t>Source</a:t>
            </a:r>
            <a:r>
              <a:rPr lang="en-GB" altLang="en-US" sz="1050" dirty="0">
                <a:latin typeface="Arial" pitchFamily="34" charset="0"/>
                <a:ea typeface="SimSun" pitchFamily="2" charset="-122"/>
                <a:cs typeface="Arial" pitchFamily="34" charset="0"/>
              </a:rPr>
              <a:t>: OECD (2016), OECD Survey of Infrastructure Governance</a:t>
            </a:r>
            <a:endParaRPr lang="en-GB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452063"/>
              </p:ext>
            </p:extLst>
          </p:nvPr>
        </p:nvGraphicFramePr>
        <p:xfrm>
          <a:off x="468312" y="2204863"/>
          <a:ext cx="8280152" cy="402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6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Yes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 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 Republic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Finland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Ireland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Denmark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Estonia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Zealand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Luxembourg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Norway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Slovenia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endParaRPr kumimoji="0"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Kingdom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Non-OECD</a:t>
                      </a:r>
                      <a:endParaRPr kumimoji="0" lang="en-GB" sz="14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Hungary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348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Philippines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9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throughout the life of an asset requires more attention</a:t>
            </a: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5" y="1451831"/>
            <a:ext cx="8352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Is there a policy ensuring that the relevant line ministry or agency conducts performance assessment of each project?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342" y="63691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i="1" dirty="0">
                <a:latin typeface="Arial" pitchFamily="34" charset="0"/>
                <a:ea typeface="SimSun" pitchFamily="2" charset="-122"/>
                <a:cs typeface="Arial" pitchFamily="34" charset="0"/>
              </a:rPr>
              <a:t>Note: </a:t>
            </a:r>
            <a:r>
              <a:rPr lang="en-GB" altLang="en-US" sz="900" dirty="0">
                <a:latin typeface="Arial" pitchFamily="34" charset="0"/>
                <a:ea typeface="SimSun" pitchFamily="2" charset="-122"/>
                <a:cs typeface="Arial" pitchFamily="34" charset="0"/>
              </a:rPr>
              <a:t>Total respondents: </a:t>
            </a:r>
            <a:r>
              <a:rPr lang="en-GB" altLang="en-US" sz="9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25</a:t>
            </a:r>
            <a:endParaRPr lang="en-GB" altLang="en-US" sz="9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i="1" dirty="0">
                <a:latin typeface="Arial" pitchFamily="34" charset="0"/>
                <a:ea typeface="SimSun" pitchFamily="2" charset="-122"/>
                <a:cs typeface="Arial" pitchFamily="34" charset="0"/>
              </a:rPr>
              <a:t>Source</a:t>
            </a:r>
            <a:r>
              <a:rPr lang="en-GB" altLang="en-US" sz="900" dirty="0">
                <a:latin typeface="Arial" pitchFamily="34" charset="0"/>
                <a:ea typeface="SimSun" pitchFamily="2" charset="-122"/>
                <a:cs typeface="Arial" pitchFamily="34" charset="0"/>
              </a:rPr>
              <a:t>: OECD (2016), OECD Survey of Infrastructure Governance</a:t>
            </a:r>
            <a:endParaRPr lang="en-GB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+mn-lt"/>
              </a:rPr>
              <a:t>Thank you</a:t>
            </a:r>
            <a:endParaRPr lang="en-GB" sz="3600" b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88347"/>
              </p:ext>
            </p:extLst>
          </p:nvPr>
        </p:nvGraphicFramePr>
        <p:xfrm>
          <a:off x="899592" y="2780928"/>
          <a:ext cx="7632848" cy="3396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6992">
                <a:tc>
                  <a:txBody>
                    <a:bodyPr/>
                    <a:lstStyle/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b="1" kern="1200" dirty="0" smtClean="0"/>
                        <a:t>Jungmin Park</a:t>
                      </a:r>
                    </a:p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kern="1200" dirty="0" smtClean="0"/>
                        <a:t>Budgeting and Public Expenditures</a:t>
                      </a:r>
                    </a:p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kern="1200" dirty="0" smtClean="0"/>
                        <a:t>Public Governance Directorate, OECD.</a:t>
                      </a:r>
                    </a:p>
                    <a:p>
                      <a:pPr marL="0" indent="0">
                        <a:buNone/>
                      </a:pPr>
                      <a:r>
                        <a:rPr kumimoji="0" lang="en-GB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jungmin.PARK@oecd.org</a:t>
                      </a:r>
                      <a:r>
                        <a:rPr kumimoji="0" lang="en-GB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2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44848" y="1412776"/>
            <a:ext cx="8737151" cy="538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 smtClean="0">
                <a:solidFill>
                  <a:srgbClr val="727272"/>
                </a:solidFill>
              </a:rPr>
              <a:t>OECD </a:t>
            </a:r>
            <a:r>
              <a:rPr lang="en-US" sz="1250" dirty="0">
                <a:solidFill>
                  <a:srgbClr val="727272"/>
                </a:solidFill>
              </a:rPr>
              <a:t>(forthcoming), Framework of Infrastructure Governance – State of Play </a:t>
            </a: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(2016), Integrity Framework for Public Investment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(2015) Recommendation of the Council on Public Procurement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(2015) Recommendation of the Council on Budgetary governance 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(2015) High-Level Principles for Integrity, Transparency </a:t>
            </a:r>
            <a:r>
              <a:rPr lang="en-US" sz="1250" dirty="0" smtClean="0">
                <a:solidFill>
                  <a:srgbClr val="727272"/>
                </a:solidFill>
              </a:rPr>
              <a:t>&amp; Effective </a:t>
            </a:r>
            <a:r>
              <a:rPr lang="en-US" sz="1250" dirty="0">
                <a:solidFill>
                  <a:srgbClr val="727272"/>
                </a:solidFill>
              </a:rPr>
              <a:t>Control of Major Events &amp;</a:t>
            </a:r>
            <a:r>
              <a:rPr lang="en-US" sz="1250" dirty="0" smtClean="0">
                <a:solidFill>
                  <a:srgbClr val="727272"/>
                </a:solidFill>
              </a:rPr>
              <a:t> </a:t>
            </a:r>
            <a:r>
              <a:rPr lang="en-US" sz="1250" dirty="0">
                <a:solidFill>
                  <a:srgbClr val="727272"/>
                </a:solidFill>
              </a:rPr>
              <a:t>Related Large Infrastructure </a:t>
            </a: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GB" sz="1250" dirty="0">
                <a:solidFill>
                  <a:srgbClr val="727272"/>
                </a:solidFill>
              </a:rPr>
              <a:t>OECD (2015), Toward a Framework of Infrastructure Governance</a:t>
            </a: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(2014) Recommendation of the Council on Digital Government Strategies 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(2014) Recommendation of the Council on Effective Public Investment Across Levels of  Government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(2014), The Governance of Regulators, OECD Best-Practice Principles for Regulatory Policy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(2014) Recommendation of the Council on the Governance of Critical Risks 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(2013) G20/OECD High-level principles of long term investment financing by Institutional Investors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(2012) Recommendation of the Council for the Public Governance of Public-Private Partnerships 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(2012) Recommendation of the Council on Regulatory Policy and Governance 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(2010) Guiding Principles on Open and Inclusive Policy making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(2010) Recommendation of the Council on Principles for Transparency and Integrity in  Lobbying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(2007) Recommendation of the Council on Principles for Private Participation in Infrastructure</a:t>
            </a:r>
            <a:endParaRPr lang="en-GB" sz="1250" dirty="0">
              <a:solidFill>
                <a:srgbClr val="727272"/>
              </a:solidFill>
            </a:endParaRPr>
          </a:p>
          <a:p>
            <a:pPr lvl="0">
              <a:spcBef>
                <a:spcPts val="768"/>
              </a:spcBef>
              <a:buClr>
                <a:srgbClr val="727272"/>
              </a:buClr>
            </a:pPr>
            <a:r>
              <a:rPr lang="en-US" sz="1250" dirty="0">
                <a:solidFill>
                  <a:srgbClr val="727272"/>
                </a:solidFill>
              </a:rPr>
              <a:t>OECD (2003) Recommendation of the Council on OECD Guidelines for Managing Conflict of Interest in the Public Service</a:t>
            </a:r>
            <a:endParaRPr lang="en-GB" sz="125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1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Governance at the OECD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9" y="3454556"/>
            <a:ext cx="2232248" cy="32277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88" y="1377430"/>
            <a:ext cx="2160240" cy="29627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15" y="3757829"/>
            <a:ext cx="2088233" cy="29244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3248" y="1700808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OECD (2012), Public Governance of  Public Private Partnerships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04212" y="4725144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OECD (2015), </a:t>
            </a:r>
          </a:p>
          <a:p>
            <a:r>
              <a:rPr lang="en-GB" dirty="0" smtClean="0"/>
              <a:t>Towards a Framework for the Governance of Infrastructure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09527" y="1383260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US" dirty="0" smtClean="0"/>
              <a:t>Network </a:t>
            </a:r>
            <a:r>
              <a:rPr lang="en-US" dirty="0"/>
              <a:t>of Senior Infrastructure Officials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4448145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OECD(2017)</a:t>
            </a:r>
          </a:p>
          <a:p>
            <a:pPr algn="ctr"/>
            <a:r>
              <a:rPr lang="en-GB" dirty="0" smtClean="0"/>
              <a:t>Getting Infrastructure Right: A Framework for Better Governance 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 r="3774"/>
          <a:stretch/>
        </p:blipFill>
        <p:spPr>
          <a:xfrm>
            <a:off x="6924868" y="1377430"/>
            <a:ext cx="2169191" cy="290345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98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916832"/>
            <a:ext cx="8218800" cy="3627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400" b="1" dirty="0">
                <a:latin typeface="+mj-lt"/>
              </a:rPr>
              <a:t>Good governance </a:t>
            </a:r>
            <a:r>
              <a:rPr lang="en-GB" sz="2400" dirty="0">
                <a:latin typeface="+mj-lt"/>
              </a:rPr>
              <a:t>is necessary for planning, selecting and delivering the right infrastructure, on time, and on budget</a:t>
            </a:r>
            <a:endParaRPr lang="es-ES_tradnl" sz="2400" dirty="0">
              <a:latin typeface="+mj-lt"/>
            </a:endParaRPr>
          </a:p>
          <a:p>
            <a:pPr lvl="1"/>
            <a:r>
              <a:rPr lang="en-GB" sz="2000" dirty="0" smtClean="0">
                <a:latin typeface="+mj-lt"/>
              </a:rPr>
              <a:t>Infrastructure governance: processes, tools, norms of interaction, decision-making processes and monitoring </a:t>
            </a:r>
          </a:p>
          <a:p>
            <a:r>
              <a:rPr lang="en-GB" sz="2400" dirty="0" smtClean="0">
                <a:latin typeface="+mj-lt"/>
              </a:rPr>
              <a:t>Objective: </a:t>
            </a:r>
            <a:r>
              <a:rPr lang="en-GB" sz="2400" b="1" i="1" dirty="0" smtClean="0">
                <a:latin typeface="+mj-lt"/>
              </a:rPr>
              <a:t>making the right projects happen</a:t>
            </a:r>
            <a:r>
              <a:rPr lang="en-GB" sz="2400" dirty="0" smtClean="0">
                <a:latin typeface="+mj-lt"/>
              </a:rPr>
              <a:t>, in a way that is </a:t>
            </a:r>
            <a:r>
              <a:rPr lang="en-GB" sz="2400" b="1" i="1" dirty="0" smtClean="0">
                <a:latin typeface="+mj-lt"/>
              </a:rPr>
              <a:t>cost effective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i="1" dirty="0" smtClean="0">
                <a:latin typeface="+mj-lt"/>
              </a:rPr>
              <a:t>affordable</a:t>
            </a:r>
            <a:r>
              <a:rPr lang="en-GB" sz="2400" dirty="0" smtClean="0">
                <a:latin typeface="+mj-lt"/>
              </a:rPr>
              <a:t> and </a:t>
            </a:r>
            <a:r>
              <a:rPr lang="en-GB" sz="2400" b="1" i="1" dirty="0" smtClean="0">
                <a:latin typeface="+mj-lt"/>
              </a:rPr>
              <a:t>trusted</a:t>
            </a:r>
            <a:r>
              <a:rPr lang="en-GB" sz="2400" dirty="0" smtClean="0">
                <a:latin typeface="+mj-lt"/>
              </a:rPr>
              <a:t> by investors, users and citizens. </a:t>
            </a:r>
            <a:r>
              <a:rPr lang="en-GB" sz="2400" dirty="0"/>
              <a:t> 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lvl="1"/>
            <a:endParaRPr lang="es-ES_tradnl" sz="20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12480" cy="1022400"/>
          </a:xfrm>
        </p:spPr>
        <p:txBody>
          <a:bodyPr/>
          <a:lstStyle/>
          <a:p>
            <a:pPr algn="ctr"/>
            <a:r>
              <a:rPr lang="en-GB" dirty="0" smtClean="0"/>
              <a:t>Good governance for good infrastructure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204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00" y="1844824"/>
            <a:ext cx="8218800" cy="388843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+mj-lt"/>
              </a:rPr>
              <a:t>10 dimension</a:t>
            </a:r>
            <a:r>
              <a:rPr lang="es-ES" sz="2400" dirty="0" smtClean="0">
                <a:latin typeface="+mj-lt"/>
              </a:rPr>
              <a:t>s </a:t>
            </a:r>
            <a:r>
              <a:rPr lang="es-ES" sz="2400" dirty="0" err="1" smtClean="0">
                <a:latin typeface="+mj-lt"/>
              </a:rPr>
              <a:t>or</a:t>
            </a:r>
            <a:r>
              <a:rPr lang="es-ES" sz="2400" dirty="0" smtClean="0">
                <a:latin typeface="+mj-lt"/>
              </a:rPr>
              <a:t> “</a:t>
            </a:r>
            <a:r>
              <a:rPr lang="es-ES" sz="2400" dirty="0" err="1" smtClean="0">
                <a:latin typeface="+mj-lt"/>
              </a:rPr>
              <a:t>success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factors</a:t>
            </a:r>
            <a:r>
              <a:rPr lang="es-ES" sz="2400" dirty="0" smtClean="0">
                <a:latin typeface="+mj-lt"/>
              </a:rPr>
              <a:t>”</a:t>
            </a:r>
            <a:endParaRPr lang="en-US" sz="2400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+mj-lt"/>
              </a:rPr>
              <a:t>A </a:t>
            </a:r>
            <a:r>
              <a:rPr lang="en-US" sz="2400" b="1" dirty="0" smtClean="0">
                <a:latin typeface="+mj-lt"/>
              </a:rPr>
              <a:t>normative approach</a:t>
            </a:r>
            <a:r>
              <a:rPr lang="en-US" sz="2400" dirty="0" smtClean="0">
                <a:latin typeface="+mj-lt"/>
              </a:rPr>
              <a:t> supported by:</a:t>
            </a:r>
            <a:endParaRPr lang="en-US" sz="2400" dirty="0">
              <a:latin typeface="+mj-lt"/>
            </a:endParaRP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latin typeface="+mj-lt"/>
              </a:rPr>
              <a:t>Key questions</a:t>
            </a:r>
            <a:r>
              <a:rPr lang="en-US" sz="2000" dirty="0" smtClean="0">
                <a:latin typeface="+mj-lt"/>
              </a:rPr>
              <a:t> for decision makers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latin typeface="+mj-lt"/>
              </a:rPr>
              <a:t>Benchmark indicators to </a:t>
            </a:r>
            <a:r>
              <a:rPr lang="en-US" sz="2000" dirty="0" smtClean="0">
                <a:latin typeface="+mj-lt"/>
              </a:rPr>
              <a:t>identify enabling factors</a:t>
            </a:r>
          </a:p>
          <a:p>
            <a:r>
              <a:rPr lang="en-US" sz="2400" dirty="0" smtClean="0">
                <a:latin typeface="+mj-lt"/>
              </a:rPr>
              <a:t>Countries use the framework to </a:t>
            </a:r>
            <a:r>
              <a:rPr lang="en-US" sz="2400" dirty="0">
                <a:latin typeface="+mj-lt"/>
              </a:rPr>
              <a:t>assess the adequacy of their infrastructure management systems.</a:t>
            </a:r>
            <a:endParaRPr lang="en-GB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37600"/>
            <a:ext cx="8100392" cy="1022400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f</a:t>
            </a:r>
            <a:r>
              <a:rPr lang="en-GB" dirty="0" smtClean="0"/>
              <a:t>ramework for infrastructure governance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5365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Develop </a:t>
            </a:r>
            <a:r>
              <a:rPr lang="en-GB" sz="2400" dirty="0">
                <a:latin typeface="+mj-lt"/>
              </a:rPr>
              <a:t>a strategic vision for infrastructure </a:t>
            </a:r>
            <a:endParaRPr lang="en-GB" sz="2400" dirty="0" smtClean="0">
              <a:latin typeface="+mj-lt"/>
            </a:endParaRPr>
          </a:p>
          <a:p>
            <a:pPr lvl="1"/>
            <a:r>
              <a:rPr lang="en-GB" sz="1800" dirty="0" smtClean="0">
                <a:latin typeface="+mj-lt"/>
              </a:rPr>
              <a:t>A means </a:t>
            </a:r>
            <a:r>
              <a:rPr lang="en-GB" sz="1800" dirty="0">
                <a:latin typeface="+mj-lt"/>
              </a:rPr>
              <a:t>to go beyond </a:t>
            </a:r>
            <a:r>
              <a:rPr lang="en-GB" sz="1800" dirty="0" smtClean="0">
                <a:latin typeface="+mj-lt"/>
              </a:rPr>
              <a:t>silos </a:t>
            </a:r>
          </a:p>
          <a:p>
            <a:pPr lvl="1"/>
            <a:r>
              <a:rPr lang="en-GB" sz="1800" dirty="0" smtClean="0">
                <a:latin typeface="+mj-lt"/>
              </a:rPr>
              <a:t>Requires a to </a:t>
            </a:r>
            <a:r>
              <a:rPr lang="en-GB" sz="1800" dirty="0">
                <a:latin typeface="+mj-lt"/>
              </a:rPr>
              <a:t>balance </a:t>
            </a:r>
            <a:r>
              <a:rPr lang="en-GB" sz="1800" dirty="0" smtClean="0">
                <a:latin typeface="+mj-lt"/>
              </a:rPr>
              <a:t>of multiple objectives</a:t>
            </a:r>
            <a:endParaRPr lang="en-GB" sz="18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Manage </a:t>
            </a:r>
            <a:r>
              <a:rPr lang="en-US" sz="2400" dirty="0">
                <a:latin typeface="+mj-lt"/>
              </a:rPr>
              <a:t>threats to integrity 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GB" sz="1800" dirty="0" smtClean="0">
                <a:latin typeface="+mj-lt"/>
              </a:rPr>
              <a:t>Adequate </a:t>
            </a:r>
            <a:r>
              <a:rPr lang="en-GB" sz="1800" dirty="0">
                <a:latin typeface="+mj-lt"/>
              </a:rPr>
              <a:t>conflict of interest policies</a:t>
            </a:r>
          </a:p>
          <a:p>
            <a:pPr lvl="1"/>
            <a:r>
              <a:rPr lang="en-GB" sz="1800" dirty="0">
                <a:latin typeface="+mj-lt"/>
              </a:rPr>
              <a:t>System of internal </a:t>
            </a:r>
            <a:r>
              <a:rPr lang="en-GB" sz="1800" dirty="0" smtClean="0">
                <a:latin typeface="+mj-lt"/>
              </a:rPr>
              <a:t>controls and reporting mechanisms</a:t>
            </a: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Choose how to deliver infrastructure </a:t>
            </a:r>
          </a:p>
          <a:p>
            <a:pPr lvl="1"/>
            <a:r>
              <a:rPr lang="en-GB" sz="1800" dirty="0">
                <a:latin typeface="+mj-lt"/>
              </a:rPr>
              <a:t>M</a:t>
            </a:r>
            <a:r>
              <a:rPr lang="en-GB" sz="1800" dirty="0" smtClean="0">
                <a:latin typeface="+mj-lt"/>
              </a:rPr>
              <a:t>ost </a:t>
            </a:r>
            <a:r>
              <a:rPr lang="en-GB" sz="1800" dirty="0">
                <a:latin typeface="+mj-lt"/>
              </a:rPr>
              <a:t>efficient delivery mode</a:t>
            </a:r>
          </a:p>
          <a:p>
            <a:pPr lvl="1"/>
            <a:r>
              <a:rPr lang="en-GB" sz="1800" dirty="0">
                <a:latin typeface="+mj-lt"/>
              </a:rPr>
              <a:t>Ensure value-for-money and </a:t>
            </a:r>
            <a:r>
              <a:rPr lang="en-GB" sz="1800" dirty="0" smtClean="0">
                <a:latin typeface="+mj-lt"/>
              </a:rPr>
              <a:t>affordability</a:t>
            </a: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71" y="188640"/>
            <a:ext cx="8064000" cy="927344"/>
          </a:xfrm>
        </p:spPr>
        <p:txBody>
          <a:bodyPr/>
          <a:lstStyle/>
          <a:p>
            <a:r>
              <a:rPr lang="en-US" sz="2800" dirty="0" smtClean="0"/>
              <a:t>10 dimensions of good infrastructure governance that </a:t>
            </a:r>
            <a:r>
              <a:rPr lang="en-GB" sz="2800" dirty="0" smtClean="0"/>
              <a:t>addresses current challenges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24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 smtClean="0">
                <a:latin typeface="+mj-lt"/>
              </a:rPr>
              <a:t>Ensure </a:t>
            </a:r>
            <a:r>
              <a:rPr lang="en-US" sz="2400" dirty="0">
                <a:latin typeface="+mj-lt"/>
              </a:rPr>
              <a:t>good regulatory </a:t>
            </a:r>
            <a:r>
              <a:rPr lang="en-US" sz="2400" dirty="0" smtClean="0">
                <a:latin typeface="+mj-lt"/>
              </a:rPr>
              <a:t>design</a:t>
            </a:r>
          </a:p>
          <a:p>
            <a:pPr lvl="1"/>
            <a:r>
              <a:rPr lang="en-GB" sz="2000" dirty="0">
                <a:latin typeface="+mj-lt"/>
              </a:rPr>
              <a:t>Reduce uncertainty </a:t>
            </a:r>
            <a:r>
              <a:rPr lang="en-GB" sz="2000" dirty="0" smtClean="0">
                <a:latin typeface="+mj-lt"/>
              </a:rPr>
              <a:t>from </a:t>
            </a:r>
            <a:r>
              <a:rPr lang="en-GB" sz="2000" dirty="0">
                <a:latin typeface="+mj-lt"/>
              </a:rPr>
              <a:t>the "rules of the game“</a:t>
            </a:r>
          </a:p>
          <a:p>
            <a:pPr lvl="1"/>
            <a:r>
              <a:rPr lang="en-US" sz="2000" dirty="0">
                <a:latin typeface="+mj-lt"/>
              </a:rPr>
              <a:t>Create </a:t>
            </a:r>
            <a:r>
              <a:rPr lang="en-US" sz="2000" dirty="0" smtClean="0">
                <a:latin typeface="+mj-lt"/>
              </a:rPr>
              <a:t>confidence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it-IT" sz="2400" dirty="0" smtClean="0">
                <a:latin typeface="+mj-lt"/>
              </a:rPr>
              <a:t>Integrate </a:t>
            </a:r>
            <a:r>
              <a:rPr lang="it-IT" sz="2400" dirty="0">
                <a:latin typeface="+mj-lt"/>
              </a:rPr>
              <a:t>a </a:t>
            </a:r>
            <a:r>
              <a:rPr lang="en-GB" sz="2400" dirty="0" smtClean="0">
                <a:latin typeface="+mj-lt"/>
              </a:rPr>
              <a:t>consultation</a:t>
            </a:r>
            <a:r>
              <a:rPr lang="it-IT" sz="2400" dirty="0" smtClean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process</a:t>
            </a:r>
          </a:p>
          <a:p>
            <a:pPr lvl="1"/>
            <a:r>
              <a:rPr lang="en-GB" sz="2000" dirty="0" smtClean="0">
                <a:latin typeface="+mj-lt"/>
              </a:rPr>
              <a:t>Identify </a:t>
            </a:r>
            <a:r>
              <a:rPr lang="en-GB" sz="2000" dirty="0">
                <a:latin typeface="+mj-lt"/>
              </a:rPr>
              <a:t>and meet </a:t>
            </a:r>
            <a:r>
              <a:rPr lang="en-GB" sz="2000" dirty="0" smtClean="0">
                <a:latin typeface="+mj-lt"/>
              </a:rPr>
              <a:t>users’ needs</a:t>
            </a:r>
            <a:endParaRPr lang="en-GB" sz="2000" dirty="0">
              <a:latin typeface="+mj-lt"/>
            </a:endParaRPr>
          </a:p>
          <a:p>
            <a:pPr lvl="1"/>
            <a:r>
              <a:rPr lang="en-GB" sz="2000" dirty="0" smtClean="0">
                <a:latin typeface="+mj-lt"/>
              </a:rPr>
              <a:t>Enhance </a:t>
            </a:r>
            <a:r>
              <a:rPr lang="en-GB" sz="2000" dirty="0">
                <a:latin typeface="+mj-lt"/>
              </a:rPr>
              <a:t>the legitimacy </a:t>
            </a:r>
            <a:r>
              <a:rPr lang="en-GB" sz="2000" dirty="0" smtClean="0">
                <a:latin typeface="+mj-lt"/>
              </a:rPr>
              <a:t>amongst the stakeholders</a:t>
            </a:r>
            <a:r>
              <a:rPr lang="it-IT" sz="2000" dirty="0" smtClean="0">
                <a:latin typeface="+mj-lt"/>
              </a:rPr>
              <a:t>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 smtClean="0">
                <a:latin typeface="+mj-lt"/>
              </a:rPr>
              <a:t>Co-ordinate infrastructure policy across levels of government </a:t>
            </a:r>
          </a:p>
          <a:p>
            <a:pPr lvl="1"/>
            <a:r>
              <a:rPr lang="en-GB" sz="2000" dirty="0" smtClean="0">
                <a:latin typeface="+mj-lt"/>
              </a:rPr>
              <a:t>Reduce </a:t>
            </a:r>
            <a:r>
              <a:rPr lang="en-GB" sz="2000" dirty="0">
                <a:latin typeface="+mj-lt"/>
              </a:rPr>
              <a:t>gaps, overlaps, or contradictions </a:t>
            </a:r>
            <a:endParaRPr lang="en-GB" sz="2000" dirty="0" smtClean="0">
              <a:latin typeface="+mj-lt"/>
            </a:endParaRPr>
          </a:p>
          <a:p>
            <a:pPr lvl="1"/>
            <a:r>
              <a:rPr lang="en-GB" sz="2000" dirty="0">
                <a:latin typeface="+mj-lt"/>
              </a:rPr>
              <a:t>A</a:t>
            </a:r>
            <a:r>
              <a:rPr lang="en-GB" sz="2000" dirty="0" smtClean="0">
                <a:latin typeface="+mj-lt"/>
              </a:rPr>
              <a:t>lignment </a:t>
            </a:r>
            <a:r>
              <a:rPr lang="en-GB" sz="2000" dirty="0">
                <a:latin typeface="+mj-lt"/>
              </a:rPr>
              <a:t>of strategic priorities</a:t>
            </a:r>
          </a:p>
          <a:p>
            <a:pPr lvl="1"/>
            <a:r>
              <a:rPr lang="en-GB" sz="2000" dirty="0" smtClean="0">
                <a:latin typeface="+mj-lt"/>
              </a:rPr>
              <a:t>Economies </a:t>
            </a:r>
            <a:r>
              <a:rPr lang="en-GB" sz="2000" dirty="0">
                <a:latin typeface="+mj-lt"/>
              </a:rPr>
              <a:t>of scale</a:t>
            </a:r>
            <a:endParaRPr lang="en-US" sz="2000" dirty="0" smtClean="0">
              <a:latin typeface="+mj-lt"/>
            </a:endParaRPr>
          </a:p>
          <a:p>
            <a:endParaRPr lang="en-GB" sz="1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71" y="188640"/>
            <a:ext cx="8064000" cy="927344"/>
          </a:xfrm>
        </p:spPr>
        <p:txBody>
          <a:bodyPr/>
          <a:lstStyle/>
          <a:p>
            <a:r>
              <a:rPr lang="en-US" sz="2800" dirty="0" smtClean="0"/>
              <a:t>10 dimensions of good infrastructure governance that </a:t>
            </a:r>
            <a:r>
              <a:rPr lang="en-GB" sz="2800" dirty="0" smtClean="0"/>
              <a:t>addresses current challenges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6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latin typeface="+mj-lt"/>
              </a:rPr>
              <a:t>Guard </a:t>
            </a:r>
            <a:r>
              <a:rPr lang="en-US" sz="2400" dirty="0">
                <a:latin typeface="+mj-lt"/>
              </a:rPr>
              <a:t>affordability and value for money 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GB" sz="2000" dirty="0" smtClean="0">
                <a:latin typeface="+mj-lt"/>
              </a:rPr>
              <a:t>Ensure affordability for </a:t>
            </a:r>
            <a:r>
              <a:rPr lang="en-GB" sz="2000" dirty="0">
                <a:latin typeface="+mj-lt"/>
              </a:rPr>
              <a:t>the public and the users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latin typeface="+mj-lt"/>
              </a:rPr>
              <a:t>Generate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analyse </a:t>
            </a:r>
            <a:r>
              <a:rPr lang="en-US" sz="2400" dirty="0">
                <a:latin typeface="+mj-lt"/>
              </a:rPr>
              <a:t>and disclose useful </a:t>
            </a:r>
            <a:r>
              <a:rPr lang="en-US" sz="2400" dirty="0" smtClean="0">
                <a:latin typeface="+mj-lt"/>
              </a:rPr>
              <a:t>data</a:t>
            </a:r>
          </a:p>
          <a:p>
            <a:pPr lvl="1">
              <a:buClr>
                <a:srgbClr val="727272"/>
              </a:buClr>
            </a:pPr>
            <a:r>
              <a:rPr lang="en-GB" sz="2000" dirty="0" smtClean="0">
                <a:latin typeface="+mj-lt"/>
              </a:rPr>
              <a:t>Evaluation, transparency </a:t>
            </a:r>
            <a:r>
              <a:rPr lang="en-GB" sz="2000" dirty="0">
                <a:latin typeface="+mj-lt"/>
              </a:rPr>
              <a:t>and accountability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latin typeface="+mj-lt"/>
              </a:rPr>
              <a:t>Make </a:t>
            </a:r>
            <a:r>
              <a:rPr lang="en-US" sz="2400" dirty="0">
                <a:latin typeface="+mj-lt"/>
              </a:rPr>
              <a:t>sure the asset performs throughout its </a:t>
            </a:r>
            <a:r>
              <a:rPr lang="en-US" sz="2400" dirty="0" smtClean="0">
                <a:latin typeface="+mj-lt"/>
              </a:rPr>
              <a:t>life</a:t>
            </a:r>
          </a:p>
          <a:p>
            <a:pPr marL="746100" lvl="2" indent="-342900">
              <a:spcBef>
                <a:spcPts val="768"/>
              </a:spcBef>
              <a:buFont typeface="Georgia" panose="02040502050405020303" pitchFamily="18" charset="0"/>
              <a:buChar char="−"/>
            </a:pPr>
            <a:r>
              <a:rPr lang="en-GB" sz="2000" dirty="0" smtClean="0">
                <a:latin typeface="+mj-lt"/>
              </a:rPr>
              <a:t>Maintaining </a:t>
            </a:r>
            <a:r>
              <a:rPr lang="en-GB" sz="2000" dirty="0">
                <a:latin typeface="+mj-lt"/>
              </a:rPr>
              <a:t>value for money through the performance of the </a:t>
            </a:r>
            <a:r>
              <a:rPr lang="en-GB" sz="2000" dirty="0" smtClean="0">
                <a:latin typeface="+mj-lt"/>
              </a:rPr>
              <a:t>asset</a:t>
            </a:r>
            <a:endParaRPr lang="en-GB" sz="2000" dirty="0">
              <a:latin typeface="+mj-lt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latin typeface="+mj-lt"/>
              </a:rPr>
              <a:t>Public </a:t>
            </a:r>
            <a:r>
              <a:rPr lang="en-US" sz="2400" dirty="0">
                <a:latin typeface="+mj-lt"/>
              </a:rPr>
              <a:t>infrastructure needs to be </a:t>
            </a:r>
            <a:r>
              <a:rPr lang="en-US" sz="2400" dirty="0" smtClean="0">
                <a:latin typeface="+mj-lt"/>
              </a:rPr>
              <a:t>resilient</a:t>
            </a:r>
          </a:p>
          <a:p>
            <a:pPr lvl="1"/>
            <a:r>
              <a:rPr lang="en-GB" sz="2000" dirty="0" smtClean="0">
                <a:latin typeface="+mj-lt"/>
              </a:rPr>
              <a:t>Socio-economic </a:t>
            </a:r>
            <a:r>
              <a:rPr lang="en-GB" sz="2000" dirty="0">
                <a:latin typeface="+mj-lt"/>
              </a:rPr>
              <a:t>and environmental impacts </a:t>
            </a:r>
          </a:p>
          <a:p>
            <a:pPr lvl="1"/>
            <a:r>
              <a:rPr lang="en-GB" sz="2000" dirty="0">
                <a:latin typeface="+mj-lt"/>
              </a:rPr>
              <a:t>Functional dependencies </a:t>
            </a:r>
            <a:r>
              <a:rPr lang="en-GB" sz="2000" dirty="0" smtClean="0">
                <a:latin typeface="+mj-lt"/>
              </a:rPr>
              <a:t>of critical infrastructure</a:t>
            </a:r>
            <a:endParaRPr lang="en-GB" sz="2000" dirty="0">
              <a:latin typeface="+mj-lt"/>
            </a:endParaRPr>
          </a:p>
          <a:p>
            <a:pPr marL="457200" indent="-457200">
              <a:buFont typeface="+mj-lt"/>
              <a:buAutoNum type="arabicPeriod" startAt="7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 startAt="7"/>
            </a:pPr>
            <a:endParaRPr lang="en-GB" sz="1800" dirty="0" smtClean="0">
              <a:latin typeface="+mj-lt"/>
            </a:endParaRPr>
          </a:p>
          <a:p>
            <a:endParaRPr lang="en-GB" sz="1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71" y="188640"/>
            <a:ext cx="8064000" cy="927344"/>
          </a:xfrm>
        </p:spPr>
        <p:txBody>
          <a:bodyPr/>
          <a:lstStyle/>
          <a:p>
            <a:r>
              <a:rPr lang="en-US" sz="2800" dirty="0" smtClean="0"/>
              <a:t>10 dimensions of good infrastructure governance that </a:t>
            </a:r>
            <a:r>
              <a:rPr lang="en-GB" sz="2800" dirty="0" smtClean="0"/>
              <a:t>addresses current challenges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38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000" y="2690900"/>
            <a:ext cx="6624000" cy="1515800"/>
          </a:xfrm>
        </p:spPr>
        <p:txBody>
          <a:bodyPr/>
          <a:lstStyle/>
          <a:p>
            <a:r>
              <a:rPr lang="es-ES" dirty="0" err="1" smtClean="0"/>
              <a:t>Challenges</a:t>
            </a:r>
            <a:r>
              <a:rPr lang="es-ES" dirty="0" smtClean="0"/>
              <a:t> and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Practices</a:t>
            </a:r>
            <a:r>
              <a:rPr lang="es-ES" dirty="0" smtClean="0"/>
              <a:t> in oecd countries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00" y="1506297"/>
            <a:ext cx="8218800" cy="766944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governance challenges are strategic and specific. </a:t>
            </a:r>
          </a:p>
          <a:p>
            <a:r>
              <a:rPr lang="en-GB" sz="2000" dirty="0" smtClean="0"/>
              <a:t>The following slides show varied practices across OECD countries.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 challenges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53162"/>
              </p:ext>
            </p:extLst>
          </p:nvPr>
        </p:nvGraphicFramePr>
        <p:xfrm>
          <a:off x="395536" y="2570143"/>
          <a:ext cx="8244464" cy="3883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232">
                  <a:extLst>
                    <a:ext uri="{9D8B030D-6E8A-4147-A177-3AD203B41FA5}">
                      <a16:colId xmlns:a16="http://schemas.microsoft.com/office/drawing/2014/main" val="3635330495"/>
                    </a:ext>
                  </a:extLst>
                </a:gridCol>
                <a:gridCol w="4122232">
                  <a:extLst>
                    <a:ext uri="{9D8B030D-6E8A-4147-A177-3AD203B41FA5}">
                      <a16:colId xmlns:a16="http://schemas.microsoft.com/office/drawing/2014/main" val="3784745052"/>
                    </a:ext>
                  </a:extLst>
                </a:gridCol>
              </a:tblGrid>
              <a:tr h="457953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Strategic challenges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Specific challenges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01789"/>
                  </a:ext>
                </a:extLst>
              </a:tr>
              <a:tr h="34252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The period it takes to develop and sustain an enabling environment conducive to delivering and maintaining quality infrastructure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Adapting the enabling environment to respond to changes in the risk landscape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Understanding the interconnected impact of good governance throughout the investment process. 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Political motivations behind investment decisions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The absence of a long-term strategic plan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Robust co-ordination across levels of government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Ensuring value for money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A lack of data, analysis and evaluation to inform decisions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Limited focus on the performance of an investment through its lifecycle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71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531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19156</TotalTime>
  <Words>1269</Words>
  <Application>Microsoft Office PowerPoint</Application>
  <PresentationFormat>On-screen Show (4:3)</PresentationFormat>
  <Paragraphs>338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Helvetica 65 Medium</vt:lpstr>
      <vt:lpstr>맑은 고딕</vt:lpstr>
      <vt:lpstr>SimSun</vt:lpstr>
      <vt:lpstr>Arial</vt:lpstr>
      <vt:lpstr>Calibri</vt:lpstr>
      <vt:lpstr>Georgia</vt:lpstr>
      <vt:lpstr>Times New Roman</vt:lpstr>
      <vt:lpstr>Wingdings</vt:lpstr>
      <vt:lpstr>OECD_English_white</vt:lpstr>
      <vt:lpstr>A Framework for the Governance  of Infrastructure  - Getting Infrastructure Right -</vt:lpstr>
      <vt:lpstr>Infrastructure Governance at the OECD</vt:lpstr>
      <vt:lpstr>Good governance for good infrastructure</vt:lpstr>
      <vt:lpstr>A framework for infrastructure governance</vt:lpstr>
      <vt:lpstr>10 dimensions of good infrastructure governance that addresses current challenges </vt:lpstr>
      <vt:lpstr>10 dimensions of good infrastructure governance that addresses current challenges </vt:lpstr>
      <vt:lpstr>10 dimensions of good infrastructure governance that addresses current challenges </vt:lpstr>
      <vt:lpstr>Challenges and Good Practices in oecd countries</vt:lpstr>
      <vt:lpstr>Governance challenges</vt:lpstr>
      <vt:lpstr>Political priorities are often behind infrastructure investment decisions</vt:lpstr>
      <vt:lpstr>PowerPoint Presentation</vt:lpstr>
      <vt:lpstr>PowerPoint Presentation</vt:lpstr>
      <vt:lpstr>Ensuring absolute value for money from infrastructure projects is not always formalised </vt:lpstr>
      <vt:lpstr>The lack of data impedes accurate analysis and evaluation of projects  </vt:lpstr>
      <vt:lpstr>Performance throughout the life of an asset requires more attention</vt:lpstr>
      <vt:lpstr>Thank you</vt:lpstr>
      <vt:lpstr>References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and infrastructure – trends and next steps</dc:title>
  <dc:creator>HAWKESWORTH Ian</dc:creator>
  <cp:lastModifiedBy>PARK Jungmin, GOV/BUD</cp:lastModifiedBy>
  <cp:revision>279</cp:revision>
  <cp:lastPrinted>2019-01-07T08:09:13Z</cp:lastPrinted>
  <dcterms:created xsi:type="dcterms:W3CDTF">2016-01-20T17:15:57Z</dcterms:created>
  <dcterms:modified xsi:type="dcterms:W3CDTF">2019-02-25T09:17:45Z</dcterms:modified>
</cp:coreProperties>
</file>