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4" r:id="rId1"/>
  </p:sldMasterIdLst>
  <p:notesMasterIdLst>
    <p:notesMasterId r:id="rId19"/>
  </p:notesMasterIdLst>
  <p:handoutMasterIdLst>
    <p:handoutMasterId r:id="rId20"/>
  </p:handoutMasterIdLst>
  <p:sldIdLst>
    <p:sldId id="418" r:id="rId2"/>
    <p:sldId id="338" r:id="rId3"/>
    <p:sldId id="405" r:id="rId4"/>
    <p:sldId id="407" r:id="rId5"/>
    <p:sldId id="415" r:id="rId6"/>
    <p:sldId id="416" r:id="rId7"/>
    <p:sldId id="417" r:id="rId8"/>
    <p:sldId id="411" r:id="rId9"/>
    <p:sldId id="412" r:id="rId10"/>
    <p:sldId id="401" r:id="rId11"/>
    <p:sldId id="356" r:id="rId12"/>
    <p:sldId id="378" r:id="rId13"/>
    <p:sldId id="381" r:id="rId14"/>
    <p:sldId id="385" r:id="rId15"/>
    <p:sldId id="386" r:id="rId16"/>
    <p:sldId id="335" r:id="rId17"/>
    <p:sldId id="333" r:id="rId1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4"/>
    <a:srgbClr val="00548B"/>
    <a:srgbClr val="05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45F9A7-10C7-45E4-BCF9-44C44856CC9C}" v="11626" dt="2019-03-04T12:09:25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0" autoAdjust="0"/>
    <p:restoredTop sz="95441" autoAdjust="0"/>
  </p:normalViewPr>
  <p:slideViewPr>
    <p:cSldViewPr>
      <p:cViewPr varScale="1">
        <p:scale>
          <a:sx n="53" d="100"/>
          <a:sy n="53" d="100"/>
        </p:scale>
        <p:origin x="119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na Anatolievna Davidova" userId="615709de-f45c-42cb-8bad-60412f98c39f" providerId="ADAL" clId="{AB45F9A7-10C7-45E4-BCF9-44C44856CC9C}"/>
    <pc:docChg chg="custSel modSld">
      <pc:chgData name="Inna Anatolievna Davidova" userId="615709de-f45c-42cb-8bad-60412f98c39f" providerId="ADAL" clId="{AB45F9A7-10C7-45E4-BCF9-44C44856CC9C}" dt="2019-03-04T12:09:25.909" v="44" actId="313"/>
      <pc:docMkLst>
        <pc:docMk/>
      </pc:docMkLst>
      <pc:sldChg chg="modSp">
        <pc:chgData name="Inna Anatolievna Davidova" userId="615709de-f45c-42cb-8bad-60412f98c39f" providerId="ADAL" clId="{AB45F9A7-10C7-45E4-BCF9-44C44856CC9C}" dt="2019-03-04T12:09:25.909" v="44" actId="313"/>
        <pc:sldMkLst>
          <pc:docMk/>
          <pc:sldMk cId="4275913528" sldId="418"/>
        </pc:sldMkLst>
        <pc:spChg chg="mod">
          <ac:chgData name="Inna Anatolievna Davidova" userId="615709de-f45c-42cb-8bad-60412f98c39f" providerId="ADAL" clId="{AB45F9A7-10C7-45E4-BCF9-44C44856CC9C}" dt="2019-03-04T12:09:25.909" v="44" actId="313"/>
          <ac:spMkLst>
            <pc:docMk/>
            <pc:sldMk cId="4275913528" sldId="418"/>
            <ac:spMk id="5" creationId="{00000000-0000-0000-0000-000000000000}"/>
          </ac:spMkLst>
        </pc:spChg>
      </pc:sldChg>
    </pc:docChg>
  </pc:docChgLst>
  <pc:docChgLst>
    <pc:chgData name="Inna Anatolievna Davidova" userId="615709de-f45c-42cb-8bad-60412f98c39f" providerId="ADAL" clId="{3D4DA867-BECD-4417-AF82-466850490387}"/>
    <pc:docChg chg="undo redo custSel modSld">
      <pc:chgData name="Inna Anatolievna Davidova" userId="615709de-f45c-42cb-8bad-60412f98c39f" providerId="ADAL" clId="{3D4DA867-BECD-4417-AF82-466850490387}" dt="2019-03-04T12:06:45.682" v="10498" actId="1076"/>
      <pc:docMkLst>
        <pc:docMk/>
      </pc:docMkLst>
      <pc:sldChg chg="modSp">
        <pc:chgData name="Inna Anatolievna Davidova" userId="615709de-f45c-42cb-8bad-60412f98c39f" providerId="ADAL" clId="{3D4DA867-BECD-4417-AF82-466850490387}" dt="2019-03-04T11:30:52.370" v="9796" actId="20577"/>
        <pc:sldMkLst>
          <pc:docMk/>
          <pc:sldMk cId="1375515359" sldId="333"/>
        </pc:sldMkLst>
        <pc:spChg chg="mod">
          <ac:chgData name="Inna Anatolievna Davidova" userId="615709de-f45c-42cb-8bad-60412f98c39f" providerId="ADAL" clId="{3D4DA867-BECD-4417-AF82-466850490387}" dt="2019-03-04T11:30:52.370" v="9796" actId="20577"/>
          <ac:spMkLst>
            <pc:docMk/>
            <pc:sldMk cId="1375515359" sldId="333"/>
            <ac:spMk id="4" creationId="{00000000-0000-0000-0000-000000000000}"/>
          </ac:spMkLst>
        </pc:spChg>
      </pc:sldChg>
      <pc:sldChg chg="modSp">
        <pc:chgData name="Inna Anatolievna Davidova" userId="615709de-f45c-42cb-8bad-60412f98c39f" providerId="ADAL" clId="{3D4DA867-BECD-4417-AF82-466850490387}" dt="2019-03-04T09:47:04.711" v="8803" actId="6549"/>
        <pc:sldMkLst>
          <pc:docMk/>
          <pc:sldMk cId="3537427523" sldId="335"/>
        </pc:sldMkLst>
        <pc:spChg chg="mod">
          <ac:chgData name="Inna Anatolievna Davidova" userId="615709de-f45c-42cb-8bad-60412f98c39f" providerId="ADAL" clId="{3D4DA867-BECD-4417-AF82-466850490387}" dt="2019-03-04T09:47:04.711" v="8803" actId="6549"/>
          <ac:spMkLst>
            <pc:docMk/>
            <pc:sldMk cId="3537427523" sldId="335"/>
            <ac:spMk id="4" creationId="{00000000-0000-0000-0000-000000000000}"/>
          </ac:spMkLst>
        </pc:spChg>
        <pc:graphicFrameChg chg="mod modGraphic">
          <ac:chgData name="Inna Anatolievna Davidova" userId="615709de-f45c-42cb-8bad-60412f98c39f" providerId="ADAL" clId="{3D4DA867-BECD-4417-AF82-466850490387}" dt="2019-03-04T09:46:58.850" v="8793" actId="113"/>
          <ac:graphicFrameMkLst>
            <pc:docMk/>
            <pc:sldMk cId="3537427523" sldId="335"/>
            <ac:graphicFrameMk id="5" creationId="{00000000-0000-0000-0000-000000000000}"/>
          </ac:graphicFrameMkLst>
        </pc:graphicFrameChg>
      </pc:sldChg>
      <pc:sldChg chg="modSp">
        <pc:chgData name="Inna Anatolievna Davidova" userId="615709de-f45c-42cb-8bad-60412f98c39f" providerId="ADAL" clId="{3D4DA867-BECD-4417-AF82-466850490387}" dt="2019-03-04T11:55:20.900" v="10439" actId="20577"/>
        <pc:sldMkLst>
          <pc:docMk/>
          <pc:sldMk cId="3129841507" sldId="338"/>
        </pc:sldMkLst>
        <pc:spChg chg="mod">
          <ac:chgData name="Inna Anatolievna Davidova" userId="615709de-f45c-42cb-8bad-60412f98c39f" providerId="ADAL" clId="{3D4DA867-BECD-4417-AF82-466850490387}" dt="2019-03-04T11:54:44.964" v="10424" actId="20577"/>
          <ac:spMkLst>
            <pc:docMk/>
            <pc:sldMk cId="3129841507" sldId="338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3D4DA867-BECD-4417-AF82-466850490387}" dt="2019-03-04T10:52:31.517" v="9316" actId="255"/>
          <ac:spMkLst>
            <pc:docMk/>
            <pc:sldMk cId="3129841507" sldId="338"/>
            <ac:spMk id="11" creationId="{00000000-0000-0000-0000-000000000000}"/>
          </ac:spMkLst>
        </pc:spChg>
        <pc:spChg chg="mod">
          <ac:chgData name="Inna Anatolievna Davidova" userId="615709de-f45c-42cb-8bad-60412f98c39f" providerId="ADAL" clId="{3D4DA867-BECD-4417-AF82-466850490387}" dt="2019-03-04T10:52:46.581" v="9318" actId="255"/>
          <ac:spMkLst>
            <pc:docMk/>
            <pc:sldMk cId="3129841507" sldId="338"/>
            <ac:spMk id="12" creationId="{00000000-0000-0000-0000-000000000000}"/>
          </ac:spMkLst>
        </pc:spChg>
        <pc:spChg chg="mod">
          <ac:chgData name="Inna Anatolievna Davidova" userId="615709de-f45c-42cb-8bad-60412f98c39f" providerId="ADAL" clId="{3D4DA867-BECD-4417-AF82-466850490387}" dt="2019-03-04T10:52:38.080" v="9317" actId="255"/>
          <ac:spMkLst>
            <pc:docMk/>
            <pc:sldMk cId="3129841507" sldId="338"/>
            <ac:spMk id="13" creationId="{00000000-0000-0000-0000-000000000000}"/>
          </ac:spMkLst>
        </pc:spChg>
        <pc:spChg chg="mod">
          <ac:chgData name="Inna Anatolievna Davidova" userId="615709de-f45c-42cb-8bad-60412f98c39f" providerId="ADAL" clId="{3D4DA867-BECD-4417-AF82-466850490387}" dt="2019-03-04T11:55:20.900" v="10439" actId="20577"/>
          <ac:spMkLst>
            <pc:docMk/>
            <pc:sldMk cId="3129841507" sldId="338"/>
            <ac:spMk id="14" creationId="{00000000-0000-0000-0000-000000000000}"/>
          </ac:spMkLst>
        </pc:spChg>
        <pc:picChg chg="mod">
          <ac:chgData name="Inna Anatolievna Davidova" userId="615709de-f45c-42cb-8bad-60412f98c39f" providerId="ADAL" clId="{3D4DA867-BECD-4417-AF82-466850490387}" dt="2019-03-04T11:46:59.650" v="10013" actId="1076"/>
          <ac:picMkLst>
            <pc:docMk/>
            <pc:sldMk cId="3129841507" sldId="338"/>
            <ac:picMk id="6" creationId="{00000000-0000-0000-0000-000000000000}"/>
          </ac:picMkLst>
        </pc:picChg>
      </pc:sldChg>
      <pc:sldChg chg="modSp">
        <pc:chgData name="Inna Anatolievna Davidova" userId="615709de-f45c-42cb-8bad-60412f98c39f" providerId="ADAL" clId="{3D4DA867-BECD-4417-AF82-466850490387}" dt="2019-03-04T11:52:19.023" v="10361" actId="313"/>
        <pc:sldMkLst>
          <pc:docMk/>
          <pc:sldMk cId="623269041" sldId="356"/>
        </pc:sldMkLst>
        <pc:spChg chg="mod">
          <ac:chgData name="Inna Anatolievna Davidova" userId="615709de-f45c-42cb-8bad-60412f98c39f" providerId="ADAL" clId="{3D4DA867-BECD-4417-AF82-466850490387}" dt="2019-03-04T11:52:02.133" v="10341" actId="6549"/>
          <ac:spMkLst>
            <pc:docMk/>
            <pc:sldMk cId="623269041" sldId="356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3D4DA867-BECD-4417-AF82-466850490387}" dt="2019-03-04T11:52:19.023" v="10361" actId="313"/>
          <ac:spMkLst>
            <pc:docMk/>
            <pc:sldMk cId="623269041" sldId="356"/>
            <ac:spMk id="5" creationId="{00000000-0000-0000-0000-000000000000}"/>
          </ac:spMkLst>
        </pc:spChg>
        <pc:graphicFrameChg chg="modGraphic">
          <ac:chgData name="Inna Anatolievna Davidova" userId="615709de-f45c-42cb-8bad-60412f98c39f" providerId="ADAL" clId="{3D4DA867-BECD-4417-AF82-466850490387}" dt="2019-03-04T11:02:10.094" v="9678" actId="20577"/>
          <ac:graphicFrameMkLst>
            <pc:docMk/>
            <pc:sldMk cId="623269041" sldId="356"/>
            <ac:graphicFrameMk id="3" creationId="{00000000-0000-0000-0000-000000000000}"/>
          </ac:graphicFrameMkLst>
        </pc:graphicFrameChg>
      </pc:sldChg>
      <pc:sldChg chg="modSp">
        <pc:chgData name="Inna Anatolievna Davidova" userId="615709de-f45c-42cb-8bad-60412f98c39f" providerId="ADAL" clId="{3D4DA867-BECD-4417-AF82-466850490387}" dt="2019-03-04T12:05:45.618" v="10487" actId="1036"/>
        <pc:sldMkLst>
          <pc:docMk/>
          <pc:sldMk cId="3846956818" sldId="378"/>
        </pc:sldMkLst>
        <pc:spChg chg="mod">
          <ac:chgData name="Inna Anatolievna Davidova" userId="615709de-f45c-42cb-8bad-60412f98c39f" providerId="ADAL" clId="{3D4DA867-BECD-4417-AF82-466850490387}" dt="2019-03-04T12:05:45.618" v="10487" actId="1036"/>
          <ac:spMkLst>
            <pc:docMk/>
            <pc:sldMk cId="3846956818" sldId="378"/>
            <ac:spMk id="6" creationId="{00000000-0000-0000-0000-000000000000}"/>
          </ac:spMkLst>
        </pc:spChg>
        <pc:spChg chg="mod">
          <ac:chgData name="Inna Anatolievna Davidova" userId="615709de-f45c-42cb-8bad-60412f98c39f" providerId="ADAL" clId="{3D4DA867-BECD-4417-AF82-466850490387}" dt="2019-03-04T11:52:24.324" v="10370" actId="6549"/>
          <ac:spMkLst>
            <pc:docMk/>
            <pc:sldMk cId="3846956818" sldId="378"/>
            <ac:spMk id="9" creationId="{00000000-0000-0000-0000-000000000000}"/>
          </ac:spMkLst>
        </pc:spChg>
        <pc:spChg chg="mod">
          <ac:chgData name="Inna Anatolievna Davidova" userId="615709de-f45c-42cb-8bad-60412f98c39f" providerId="ADAL" clId="{3D4DA867-BECD-4417-AF82-466850490387}" dt="2019-03-04T09:28:13.801" v="6678" actId="6549"/>
          <ac:spMkLst>
            <pc:docMk/>
            <pc:sldMk cId="3846956818" sldId="378"/>
            <ac:spMk id="10" creationId="{00000000-0000-0000-0000-000000000000}"/>
          </ac:spMkLst>
        </pc:spChg>
        <pc:graphicFrameChg chg="modGraphic">
          <ac:chgData name="Inna Anatolievna Davidova" userId="615709de-f45c-42cb-8bad-60412f98c39f" providerId="ADAL" clId="{3D4DA867-BECD-4417-AF82-466850490387}" dt="2019-03-04T10:51:07.962" v="9235" actId="313"/>
          <ac:graphicFrameMkLst>
            <pc:docMk/>
            <pc:sldMk cId="3846956818" sldId="378"/>
            <ac:graphicFrameMk id="7" creationId="{00000000-0000-0000-0000-000000000000}"/>
          </ac:graphicFrameMkLst>
        </pc:graphicFrameChg>
      </pc:sldChg>
      <pc:sldChg chg="modSp">
        <pc:chgData name="Inna Anatolievna Davidova" userId="615709de-f45c-42cb-8bad-60412f98c39f" providerId="ADAL" clId="{3D4DA867-BECD-4417-AF82-466850490387}" dt="2019-03-04T12:06:05.781" v="10489" actId="20577"/>
        <pc:sldMkLst>
          <pc:docMk/>
          <pc:sldMk cId="2721528258" sldId="381"/>
        </pc:sldMkLst>
        <pc:spChg chg="mod">
          <ac:chgData name="Inna Anatolievna Davidova" userId="615709de-f45c-42cb-8bad-60412f98c39f" providerId="ADAL" clId="{3D4DA867-BECD-4417-AF82-466850490387}" dt="2019-03-04T11:52:46.004" v="10404" actId="6549"/>
          <ac:spMkLst>
            <pc:docMk/>
            <pc:sldMk cId="2721528258" sldId="381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3D4DA867-BECD-4417-AF82-466850490387}" dt="2019-03-04T12:06:05.781" v="10489" actId="20577"/>
          <ac:spMkLst>
            <pc:docMk/>
            <pc:sldMk cId="2721528258" sldId="381"/>
            <ac:spMk id="8" creationId="{00000000-0000-0000-0000-000000000000}"/>
          </ac:spMkLst>
        </pc:spChg>
        <pc:graphicFrameChg chg="modGraphic">
          <ac:chgData name="Inna Anatolievna Davidova" userId="615709de-f45c-42cb-8bad-60412f98c39f" providerId="ADAL" clId="{3D4DA867-BECD-4417-AF82-466850490387}" dt="2019-03-04T11:53:03.737" v="10408" actId="255"/>
          <ac:graphicFrameMkLst>
            <pc:docMk/>
            <pc:sldMk cId="2721528258" sldId="381"/>
            <ac:graphicFrameMk id="7" creationId="{00000000-0000-0000-0000-000000000000}"/>
          </ac:graphicFrameMkLst>
        </pc:graphicFrameChg>
      </pc:sldChg>
      <pc:sldChg chg="modSp">
        <pc:chgData name="Inna Anatolievna Davidova" userId="615709de-f45c-42cb-8bad-60412f98c39f" providerId="ADAL" clId="{3D4DA867-BECD-4417-AF82-466850490387}" dt="2019-03-04T12:06:45.682" v="10498" actId="1076"/>
        <pc:sldMkLst>
          <pc:docMk/>
          <pc:sldMk cId="1224209954" sldId="385"/>
        </pc:sldMkLst>
        <pc:spChg chg="mod">
          <ac:chgData name="Inna Anatolievna Davidova" userId="615709de-f45c-42cb-8bad-60412f98c39f" providerId="ADAL" clId="{3D4DA867-BECD-4417-AF82-466850490387}" dt="2019-03-04T12:06:45.682" v="10498" actId="1076"/>
          <ac:spMkLst>
            <pc:docMk/>
            <pc:sldMk cId="1224209954" sldId="385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3D4DA867-BECD-4417-AF82-466850490387}" dt="2019-03-04T11:03:30.518" v="9742" actId="20577"/>
          <ac:spMkLst>
            <pc:docMk/>
            <pc:sldMk cId="1224209954" sldId="385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3D4DA867-BECD-4417-AF82-466850490387}" dt="2019-03-04T09:37:55.528" v="8203" actId="6549"/>
          <ac:spMkLst>
            <pc:docMk/>
            <pc:sldMk cId="1224209954" sldId="385"/>
            <ac:spMk id="7" creationId="{00000000-0000-0000-0000-000000000000}"/>
          </ac:spMkLst>
        </pc:spChg>
        <pc:graphicFrameChg chg="mod modGraphic">
          <ac:chgData name="Inna Anatolievna Davidova" userId="615709de-f45c-42cb-8bad-60412f98c39f" providerId="ADAL" clId="{3D4DA867-BECD-4417-AF82-466850490387}" dt="2019-03-04T10:51:51.312" v="9303" actId="313"/>
          <ac:graphicFrameMkLst>
            <pc:docMk/>
            <pc:sldMk cId="1224209954" sldId="385"/>
            <ac:graphicFrameMk id="5" creationId="{00000000-0000-0000-0000-000000000000}"/>
          </ac:graphicFrameMkLst>
        </pc:graphicFrameChg>
        <pc:graphicFrameChg chg="mod">
          <ac:chgData name="Inna Anatolievna Davidova" userId="615709de-f45c-42cb-8bad-60412f98c39f" providerId="ADAL" clId="{3D4DA867-BECD-4417-AF82-466850490387}" dt="2019-03-04T09:37:06.313" v="8154" actId="1076"/>
          <ac:graphicFrameMkLst>
            <pc:docMk/>
            <pc:sldMk cId="1224209954" sldId="385"/>
            <ac:graphicFrameMk id="6" creationId="{00000000-0000-0000-0000-000000000000}"/>
          </ac:graphicFrameMkLst>
        </pc:graphicFrameChg>
      </pc:sldChg>
      <pc:sldChg chg="modSp">
        <pc:chgData name="Inna Anatolievna Davidova" userId="615709de-f45c-42cb-8bad-60412f98c39f" providerId="ADAL" clId="{3D4DA867-BECD-4417-AF82-466850490387}" dt="2019-03-04T11:53:20.117" v="10422" actId="5793"/>
        <pc:sldMkLst>
          <pc:docMk/>
          <pc:sldMk cId="374596997" sldId="386"/>
        </pc:sldMkLst>
        <pc:spChg chg="mod">
          <ac:chgData name="Inna Anatolievna Davidova" userId="615709de-f45c-42cb-8bad-60412f98c39f" providerId="ADAL" clId="{3D4DA867-BECD-4417-AF82-466850490387}" dt="2019-03-04T11:53:20.117" v="10422" actId="5793"/>
          <ac:spMkLst>
            <pc:docMk/>
            <pc:sldMk cId="374596997" sldId="386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3D4DA867-BECD-4417-AF82-466850490387}" dt="2019-03-04T11:05:28.923" v="9765" actId="20577"/>
          <ac:spMkLst>
            <pc:docMk/>
            <pc:sldMk cId="374596997" sldId="386"/>
            <ac:spMk id="6" creationId="{00000000-0000-0000-0000-000000000000}"/>
          </ac:spMkLst>
        </pc:spChg>
        <pc:graphicFrameChg chg="mod modGraphic">
          <ac:chgData name="Inna Anatolievna Davidova" userId="615709de-f45c-42cb-8bad-60412f98c39f" providerId="ADAL" clId="{3D4DA867-BECD-4417-AF82-466850490387}" dt="2019-03-04T10:51:54.922" v="9306" actId="313"/>
          <ac:graphicFrameMkLst>
            <pc:docMk/>
            <pc:sldMk cId="374596997" sldId="386"/>
            <ac:graphicFrameMk id="5" creationId="{00000000-0000-0000-0000-000000000000}"/>
          </ac:graphicFrameMkLst>
        </pc:graphicFrameChg>
      </pc:sldChg>
      <pc:sldChg chg="modSp">
        <pc:chgData name="Inna Anatolievna Davidova" userId="615709de-f45c-42cb-8bad-60412f98c39f" providerId="ADAL" clId="{3D4DA867-BECD-4417-AF82-466850490387}" dt="2019-03-04T12:03:21.065" v="10485" actId="255"/>
        <pc:sldMkLst>
          <pc:docMk/>
          <pc:sldMk cId="311120429" sldId="401"/>
        </pc:sldMkLst>
        <pc:spChg chg="mod">
          <ac:chgData name="Inna Anatolievna Davidova" userId="615709de-f45c-42cb-8bad-60412f98c39f" providerId="ADAL" clId="{3D4DA867-BECD-4417-AF82-466850490387}" dt="2019-03-04T10:49:26.529" v="9102" actId="313"/>
          <ac:spMkLst>
            <pc:docMk/>
            <pc:sldMk cId="311120429" sldId="401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3D4DA867-BECD-4417-AF82-466850490387}" dt="2019-03-04T12:03:21.065" v="10485" actId="255"/>
          <ac:spMkLst>
            <pc:docMk/>
            <pc:sldMk cId="311120429" sldId="401"/>
            <ac:spMk id="6" creationId="{00000000-0000-0000-0000-000000000000}"/>
          </ac:spMkLst>
        </pc:spChg>
        <pc:graphicFrameChg chg="mod">
          <ac:chgData name="Inna Anatolievna Davidova" userId="615709de-f45c-42cb-8bad-60412f98c39f" providerId="ADAL" clId="{3D4DA867-BECD-4417-AF82-466850490387}" dt="2019-03-04T11:01:20.113" v="9671" actId="1076"/>
          <ac:graphicFrameMkLst>
            <pc:docMk/>
            <pc:sldMk cId="311120429" sldId="401"/>
            <ac:graphicFrameMk id="5" creationId="{00000000-0000-0000-0000-000000000000}"/>
          </ac:graphicFrameMkLst>
        </pc:graphicFrameChg>
      </pc:sldChg>
      <pc:sldChg chg="modSp">
        <pc:chgData name="Inna Anatolievna Davidova" userId="615709de-f45c-42cb-8bad-60412f98c39f" providerId="ADAL" clId="{3D4DA867-BECD-4417-AF82-466850490387}" dt="2019-03-04T11:56:07.336" v="10449" actId="114"/>
        <pc:sldMkLst>
          <pc:docMk/>
          <pc:sldMk cId="1952042009" sldId="405"/>
        </pc:sldMkLst>
        <pc:spChg chg="mod">
          <ac:chgData name="Inna Anatolievna Davidova" userId="615709de-f45c-42cb-8bad-60412f98c39f" providerId="ADAL" clId="{3D4DA867-BECD-4417-AF82-466850490387}" dt="2019-03-04T11:56:07.336" v="10449" actId="114"/>
          <ac:spMkLst>
            <pc:docMk/>
            <pc:sldMk cId="1952042009" sldId="405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3D4DA867-BECD-4417-AF82-466850490387}" dt="2019-03-04T10:52:51.332" v="9319" actId="1076"/>
          <ac:spMkLst>
            <pc:docMk/>
            <pc:sldMk cId="1952042009" sldId="405"/>
            <ac:spMk id="4" creationId="{00000000-0000-0000-0000-000000000000}"/>
          </ac:spMkLst>
        </pc:spChg>
      </pc:sldChg>
      <pc:sldChg chg="modSp">
        <pc:chgData name="Inna Anatolievna Davidova" userId="615709de-f45c-42cb-8bad-60412f98c39f" providerId="ADAL" clId="{3D4DA867-BECD-4417-AF82-466850490387}" dt="2019-03-04T11:48:14.287" v="10121" actId="313"/>
        <pc:sldMkLst>
          <pc:docMk/>
          <pc:sldMk cId="311457086" sldId="407"/>
        </pc:sldMkLst>
        <pc:spChg chg="mod">
          <ac:chgData name="Inna Anatolievna Davidova" userId="615709de-f45c-42cb-8bad-60412f98c39f" providerId="ADAL" clId="{3D4DA867-BECD-4417-AF82-466850490387}" dt="2019-03-04T11:48:14.287" v="10121" actId="313"/>
          <ac:spMkLst>
            <pc:docMk/>
            <pc:sldMk cId="311457086" sldId="407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3D4DA867-BECD-4417-AF82-466850490387}" dt="2019-03-04T08:56:37.448" v="1072" actId="313"/>
          <ac:spMkLst>
            <pc:docMk/>
            <pc:sldMk cId="311457086" sldId="407"/>
            <ac:spMk id="4" creationId="{00000000-0000-0000-0000-000000000000}"/>
          </ac:spMkLst>
        </pc:spChg>
      </pc:sldChg>
      <pc:sldChg chg="modSp">
        <pc:chgData name="Inna Anatolievna Davidova" userId="615709de-f45c-42cb-8bad-60412f98c39f" providerId="ADAL" clId="{3D4DA867-BECD-4417-AF82-466850490387}" dt="2019-03-04T10:48:44.505" v="9040" actId="313"/>
        <pc:sldMkLst>
          <pc:docMk/>
          <pc:sldMk cId="930884712" sldId="411"/>
        </pc:sldMkLst>
        <pc:spChg chg="mod">
          <ac:chgData name="Inna Anatolievna Davidova" userId="615709de-f45c-42cb-8bad-60412f98c39f" providerId="ADAL" clId="{3D4DA867-BECD-4417-AF82-466850490387}" dt="2019-03-04T10:48:44.505" v="9040" actId="313"/>
          <ac:spMkLst>
            <pc:docMk/>
            <pc:sldMk cId="930884712" sldId="411"/>
            <ac:spMk id="2" creationId="{00000000-0000-0000-0000-000000000000}"/>
          </ac:spMkLst>
        </pc:spChg>
      </pc:sldChg>
      <pc:sldChg chg="modSp">
        <pc:chgData name="Inna Anatolievna Davidova" userId="615709de-f45c-42cb-8bad-60412f98c39f" providerId="ADAL" clId="{3D4DA867-BECD-4417-AF82-466850490387}" dt="2019-03-04T12:02:54.119" v="10484" actId="20577"/>
        <pc:sldMkLst>
          <pc:docMk/>
          <pc:sldMk cId="2381531537" sldId="412"/>
        </pc:sldMkLst>
        <pc:spChg chg="mod">
          <ac:chgData name="Inna Anatolievna Davidova" userId="615709de-f45c-42cb-8bad-60412f98c39f" providerId="ADAL" clId="{3D4DA867-BECD-4417-AF82-466850490387}" dt="2019-03-04T11:59:03.446" v="10460" actId="6549"/>
          <ac:spMkLst>
            <pc:docMk/>
            <pc:sldMk cId="2381531537" sldId="412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3D4DA867-BECD-4417-AF82-466850490387}" dt="2019-03-04T11:59:00.327" v="10458" actId="6549"/>
          <ac:spMkLst>
            <pc:docMk/>
            <pc:sldMk cId="2381531537" sldId="412"/>
            <ac:spMk id="4" creationId="{00000000-0000-0000-0000-000000000000}"/>
          </ac:spMkLst>
        </pc:spChg>
        <pc:graphicFrameChg chg="mod modGraphic">
          <ac:chgData name="Inna Anatolievna Davidova" userId="615709de-f45c-42cb-8bad-60412f98c39f" providerId="ADAL" clId="{3D4DA867-BECD-4417-AF82-466850490387}" dt="2019-03-04T12:02:54.119" v="10484" actId="20577"/>
          <ac:graphicFrameMkLst>
            <pc:docMk/>
            <pc:sldMk cId="2381531537" sldId="412"/>
            <ac:graphicFrameMk id="5" creationId="{00000000-0000-0000-0000-000000000000}"/>
          </ac:graphicFrameMkLst>
        </pc:graphicFrameChg>
      </pc:sldChg>
      <pc:sldChg chg="modSp">
        <pc:chgData name="Inna Anatolievna Davidova" userId="615709de-f45c-42cb-8bad-60412f98c39f" providerId="ADAL" clId="{3D4DA867-BECD-4417-AF82-466850490387}" dt="2019-03-04T11:48:34.887" v="10150" actId="313"/>
        <pc:sldMkLst>
          <pc:docMk/>
          <pc:sldMk cId="3682473451" sldId="415"/>
        </pc:sldMkLst>
        <pc:spChg chg="mod">
          <ac:chgData name="Inna Anatolievna Davidova" userId="615709de-f45c-42cb-8bad-60412f98c39f" providerId="ADAL" clId="{3D4DA867-BECD-4417-AF82-466850490387}" dt="2019-03-04T11:48:34.887" v="10150" actId="313"/>
          <ac:spMkLst>
            <pc:docMk/>
            <pc:sldMk cId="3682473451" sldId="415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3D4DA867-BECD-4417-AF82-466850490387}" dt="2019-03-04T11:48:25.700" v="10132" actId="20577"/>
          <ac:spMkLst>
            <pc:docMk/>
            <pc:sldMk cId="3682473451" sldId="415"/>
            <ac:spMk id="4" creationId="{00000000-0000-0000-0000-000000000000}"/>
          </ac:spMkLst>
        </pc:spChg>
      </pc:sldChg>
      <pc:sldChg chg="modSp">
        <pc:chgData name="Inna Anatolievna Davidova" userId="615709de-f45c-42cb-8bad-60412f98c39f" providerId="ADAL" clId="{3D4DA867-BECD-4417-AF82-466850490387}" dt="2019-03-04T11:57:33.269" v="10456" actId="6549"/>
        <pc:sldMkLst>
          <pc:docMk/>
          <pc:sldMk cId="3736264547" sldId="416"/>
        </pc:sldMkLst>
        <pc:spChg chg="mod">
          <ac:chgData name="Inna Anatolievna Davidova" userId="615709de-f45c-42cb-8bad-60412f98c39f" providerId="ADAL" clId="{3D4DA867-BECD-4417-AF82-466850490387}" dt="2019-03-04T11:57:33.269" v="10456" actId="6549"/>
          <ac:spMkLst>
            <pc:docMk/>
            <pc:sldMk cId="3736264547" sldId="416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3D4DA867-BECD-4417-AF82-466850490387}" dt="2019-03-04T11:48:42.829" v="10151"/>
          <ac:spMkLst>
            <pc:docMk/>
            <pc:sldMk cId="3736264547" sldId="416"/>
            <ac:spMk id="4" creationId="{00000000-0000-0000-0000-000000000000}"/>
          </ac:spMkLst>
        </pc:spChg>
      </pc:sldChg>
      <pc:sldChg chg="modSp">
        <pc:chgData name="Inna Anatolievna Davidova" userId="615709de-f45c-42cb-8bad-60412f98c39f" providerId="ADAL" clId="{3D4DA867-BECD-4417-AF82-466850490387}" dt="2019-03-04T11:49:42.680" v="10234" actId="6549"/>
        <pc:sldMkLst>
          <pc:docMk/>
          <pc:sldMk cId="613849816" sldId="417"/>
        </pc:sldMkLst>
        <pc:spChg chg="mod">
          <ac:chgData name="Inna Anatolievna Davidova" userId="615709de-f45c-42cb-8bad-60412f98c39f" providerId="ADAL" clId="{3D4DA867-BECD-4417-AF82-466850490387}" dt="2019-03-04T11:49:42.680" v="10234" actId="6549"/>
          <ac:spMkLst>
            <pc:docMk/>
            <pc:sldMk cId="613849816" sldId="417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3D4DA867-BECD-4417-AF82-466850490387}" dt="2019-03-04T11:48:46.443" v="10152"/>
          <ac:spMkLst>
            <pc:docMk/>
            <pc:sldMk cId="613849816" sldId="417"/>
            <ac:spMk id="4" creationId="{00000000-0000-0000-0000-000000000000}"/>
          </ac:spMkLst>
        </pc:spChg>
      </pc:sldChg>
      <pc:sldChg chg="modSp">
        <pc:chgData name="Inna Anatolievna Davidova" userId="615709de-f45c-42cb-8bad-60412f98c39f" providerId="ADAL" clId="{3D4DA867-BECD-4417-AF82-466850490387}" dt="2019-03-04T11:45:24.173" v="9853" actId="114"/>
        <pc:sldMkLst>
          <pc:docMk/>
          <pc:sldMk cId="4275913528" sldId="418"/>
        </pc:sldMkLst>
        <pc:spChg chg="mod">
          <ac:chgData name="Inna Anatolievna Davidova" userId="615709de-f45c-42cb-8bad-60412f98c39f" providerId="ADAL" clId="{3D4DA867-BECD-4417-AF82-466850490387}" dt="2019-03-04T11:45:24.173" v="9853" actId="114"/>
          <ac:spMkLst>
            <pc:docMk/>
            <pc:sldMk cId="4275913528" sldId="418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S-CH-1.main.oecd.org\Users2\Jansen_J\GOV\Survey%20Gov%20Inf\Data_2016%20OECD%20Survey%20of%20Infrastructure%20Governance%20data%20extract_%20only%20OEC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23677924675001"/>
          <c:y val="3.9284465932325499E-2"/>
          <c:w val="0.64976327151214097"/>
          <c:h val="0.9382672678206309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'4.9'!$D$47:$D$56</c:f>
              <c:strCache>
                <c:ptCount val="10"/>
                <c:pt idx="0">
                  <c:v>Other</c:v>
                </c:pt>
                <c:pt idx="1">
                  <c:v>External funding from EU or other donors</c:v>
                </c:pt>
                <c:pt idx="2">
                  <c:v>Strong popular backing</c:v>
                </c:pt>
                <c:pt idx="3">
                  <c:v>Strong market failures in the sector</c:v>
                </c:pt>
                <c:pt idx="4">
                  <c:v>Strong private sector interest</c:v>
                </c:pt>
                <c:pt idx="5">
                  <c:v>Important for developing a particular sector</c:v>
                </c:pt>
                <c:pt idx="6">
                  <c:v>Functional fit with other infrastructure assets</c:v>
                </c:pt>
                <c:pt idx="7">
                  <c:v>A strong cost/benefit analysis result (1)</c:v>
                </c:pt>
                <c:pt idx="8">
                  <c:v>Part of the long term strategic plan</c:v>
                </c:pt>
                <c:pt idx="9">
                  <c:v>Strong political backing</c:v>
                </c:pt>
              </c:strCache>
            </c:strRef>
          </c:cat>
          <c:val>
            <c:numRef>
              <c:f>'4.9'!$E$47:$E$56</c:f>
              <c:numCache>
                <c:formatCode>General</c:formatCode>
                <c:ptCount val="10"/>
                <c:pt idx="0">
                  <c:v>2</c:v>
                </c:pt>
                <c:pt idx="1">
                  <c:v>9</c:v>
                </c:pt>
                <c:pt idx="2">
                  <c:v>16</c:v>
                </c:pt>
                <c:pt idx="3">
                  <c:v>16</c:v>
                </c:pt>
                <c:pt idx="4">
                  <c:v>19</c:v>
                </c:pt>
                <c:pt idx="5">
                  <c:v>36</c:v>
                </c:pt>
                <c:pt idx="6">
                  <c:v>49</c:v>
                </c:pt>
                <c:pt idx="7">
                  <c:v>53</c:v>
                </c:pt>
                <c:pt idx="8">
                  <c:v>57</c:v>
                </c:pt>
                <c:pt idx="9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E-4A86-B5F4-FC84FC9142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3420288"/>
        <c:axId val="273422976"/>
      </c:barChart>
      <c:catAx>
        <c:axId val="2734202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73422976"/>
        <c:crosses val="autoZero"/>
        <c:auto val="1"/>
        <c:lblAlgn val="ctr"/>
        <c:lblOffset val="100"/>
        <c:noMultiLvlLbl val="0"/>
      </c:catAx>
      <c:valAx>
        <c:axId val="27342297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 dirty="0"/>
                  <a:t>Accumulated rating points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3420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'6.6'!$C$32:$K$32</c:f>
              <c:strCache>
                <c:ptCount val="9"/>
                <c:pt idx="0">
                  <c:v>Dedicated PPP Unit</c:v>
                </c:pt>
                <c:pt idx="1">
                  <c:v>Central Infrastructure Unit</c:v>
                </c:pt>
                <c:pt idx="2">
                  <c:v>Central Budget Authority</c:v>
                </c:pt>
                <c:pt idx="3">
                  <c:v>Supreme Audit Institution</c:v>
                </c:pt>
                <c:pt idx="4">
                  <c:v>Sector regulators</c:v>
                </c:pt>
                <c:pt idx="5">
                  <c:v>National Public Procurement Agency</c:v>
                </c:pt>
                <c:pt idx="6">
                  <c:v>Line Ministries</c:v>
                </c:pt>
                <c:pt idx="7">
                  <c:v>Competition Authorities</c:v>
                </c:pt>
                <c:pt idx="8">
                  <c:v>Other, please specify:</c:v>
                </c:pt>
              </c:strCache>
            </c:strRef>
          </c:cat>
          <c:val>
            <c:numRef>
              <c:f>'6.6'!$C$33:$K$33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3-47E3-8B50-800E7AC7EF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3543552"/>
        <c:axId val="273546240"/>
      </c:barChart>
      <c:catAx>
        <c:axId val="273543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73546240"/>
        <c:crossesAt val="0"/>
        <c:auto val="1"/>
        <c:lblAlgn val="ctr"/>
        <c:lblOffset val="100"/>
        <c:noMultiLvlLbl val="0"/>
      </c:catAx>
      <c:valAx>
        <c:axId val="2735462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73543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0.02002</cdr:x>
      <cdr:y>0.0656</cdr:y>
    </cdr:from>
    <cdr:to>
      <cdr:x>0.3333</cdr:x>
      <cdr:y>0.11383</cdr:y>
    </cdr:to>
    <cdr:sp macro="" textlink="">
      <cdr:nvSpPr>
        <cdr:cNvPr id="2" name="TextBox 19"/>
        <cdr:cNvSpPr txBox="1"/>
      </cdr:nvSpPr>
      <cdr:spPr>
        <a:xfrm xmlns:a="http://schemas.openxmlformats.org/drawingml/2006/main">
          <a:off x="179512" y="296895"/>
          <a:ext cx="2808313" cy="2182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/>
          <a:r>
            <a:rPr lang="ru-RU" sz="1800" b="0" i="0" u="none" strike="noStrike" kern="1200" baseline="-25000" dirty="0">
              <a:solidFill>
                <a:schemeClr val="tx1"/>
              </a:solidFill>
              <a:latin typeface="+mn-lt"/>
              <a:ea typeface="+mn-ea"/>
              <a:cs typeface="+mn-cs"/>
            </a:rPr>
            <a:t>Твердая политическая поддержка</a:t>
          </a:r>
          <a:endParaRPr lang="en-US" sz="1800" b="0" i="0" u="none" strike="noStrike" kern="1200" baseline="-250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0.02002</cdr:x>
      <cdr:y>0.15383</cdr:y>
    </cdr:from>
    <cdr:to>
      <cdr:x>0.3333</cdr:x>
      <cdr:y>0.21246</cdr:y>
    </cdr:to>
    <cdr:sp macro="" textlink="">
      <cdr:nvSpPr>
        <cdr:cNvPr id="3" name="TextBox 19"/>
        <cdr:cNvSpPr txBox="1"/>
      </cdr:nvSpPr>
      <cdr:spPr>
        <a:xfrm xmlns:a="http://schemas.openxmlformats.org/drawingml/2006/main">
          <a:off x="179469" y="696229"/>
          <a:ext cx="2808395" cy="2653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/>
          <a:r>
            <a:rPr lang="ru-RU" sz="1400" b="0" i="0" u="none" strike="noStrike" kern="1200" baseline="-25000" dirty="0">
              <a:solidFill>
                <a:schemeClr val="tx1"/>
              </a:solidFill>
              <a:latin typeface="+mn-lt"/>
              <a:ea typeface="+mn-ea"/>
              <a:cs typeface="+mn-cs"/>
            </a:rPr>
            <a:t>Часть долговременного стратегического плана</a:t>
          </a:r>
          <a:endParaRPr lang="en-US" sz="1400" b="0" i="0" u="none" strike="noStrike" kern="1200" baseline="-250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0.02002</cdr:x>
      <cdr:y>0.21579</cdr:y>
    </cdr:from>
    <cdr:to>
      <cdr:x>0.3333</cdr:x>
      <cdr:y>0.31125</cdr:y>
    </cdr:to>
    <cdr:sp macro="" textlink="">
      <cdr:nvSpPr>
        <cdr:cNvPr id="4" name="TextBox 19"/>
        <cdr:cNvSpPr txBox="1"/>
      </cdr:nvSpPr>
      <cdr:spPr>
        <a:xfrm xmlns:a="http://schemas.openxmlformats.org/drawingml/2006/main">
          <a:off x="179513" y="976641"/>
          <a:ext cx="2808312" cy="4320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/>
          <a:r>
            <a:rPr lang="ru-RU" sz="1800" b="0" i="0" u="none" strike="noStrike" kern="1200" baseline="-25000" dirty="0">
              <a:solidFill>
                <a:schemeClr val="tx1"/>
              </a:solidFill>
              <a:latin typeface="+mn-lt"/>
              <a:ea typeface="+mn-ea"/>
              <a:cs typeface="+mn-cs"/>
            </a:rPr>
            <a:t>Убедительный результат анализа затрат и выгод</a:t>
          </a:r>
          <a:endParaRPr lang="en-US" baseline="-25000" dirty="0"/>
        </a:p>
      </cdr:txBody>
    </cdr:sp>
  </cdr:relSizeAnchor>
  <cdr:relSizeAnchor xmlns:cdr="http://schemas.openxmlformats.org/drawingml/2006/chartDrawing">
    <cdr:from>
      <cdr:x>0.02002</cdr:x>
      <cdr:y>0.32063</cdr:y>
    </cdr:from>
    <cdr:to>
      <cdr:x>0.3333</cdr:x>
      <cdr:y>0.40671</cdr:y>
    </cdr:to>
    <cdr:sp macro="" textlink="">
      <cdr:nvSpPr>
        <cdr:cNvPr id="5" name="TextBox 19"/>
        <cdr:cNvSpPr txBox="1"/>
      </cdr:nvSpPr>
      <cdr:spPr>
        <a:xfrm xmlns:a="http://schemas.openxmlformats.org/drawingml/2006/main">
          <a:off x="179512" y="1451141"/>
          <a:ext cx="2808395" cy="3895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/>
          <a:r>
            <a:rPr lang="ru-RU" sz="1800" b="0" i="0" u="none" strike="noStrike" kern="1200" baseline="-25000" dirty="0">
              <a:solidFill>
                <a:schemeClr val="tx1"/>
              </a:solidFill>
              <a:latin typeface="+mn-lt"/>
              <a:ea typeface="+mn-ea"/>
              <a:cs typeface="+mn-cs"/>
            </a:rPr>
            <a:t>Функциональное соответствие с другим объектам инфраструктуры</a:t>
          </a:r>
          <a:endParaRPr lang="en-US" sz="1800" b="0" i="0" u="none" strike="noStrike" kern="1200" baseline="-250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</cdr:x>
      <cdr:y>0.41558</cdr:y>
    </cdr:from>
    <cdr:to>
      <cdr:x>0.3333</cdr:x>
      <cdr:y>0.50217</cdr:y>
    </cdr:to>
    <cdr:sp macro="" textlink="">
      <cdr:nvSpPr>
        <cdr:cNvPr id="6" name="TextBox 19"/>
        <cdr:cNvSpPr txBox="1"/>
      </cdr:nvSpPr>
      <cdr:spPr>
        <a:xfrm xmlns:a="http://schemas.openxmlformats.org/drawingml/2006/main">
          <a:off x="0" y="1880920"/>
          <a:ext cx="2987907" cy="3918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/>
          <a:r>
            <a:rPr lang="ru-RU" sz="1800" b="0" i="0" u="none" strike="noStrike" kern="1200" baseline="-25000" dirty="0">
              <a:solidFill>
                <a:schemeClr val="tx1"/>
              </a:solidFill>
              <a:latin typeface="+mn-lt"/>
              <a:ea typeface="+mn-ea"/>
              <a:cs typeface="+mn-cs"/>
            </a:rPr>
            <a:t>Важно для развития определённого сектора</a:t>
          </a:r>
          <a:endParaRPr lang="en-US" sz="1800" b="0" i="0" u="none" strike="noStrike" kern="1200" baseline="-250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0.00066</cdr:x>
      <cdr:y>0.50678</cdr:y>
    </cdr:from>
    <cdr:to>
      <cdr:x>0.33396</cdr:x>
      <cdr:y>0.59336</cdr:y>
    </cdr:to>
    <cdr:sp macro="" textlink="">
      <cdr:nvSpPr>
        <cdr:cNvPr id="7" name="TextBox 19"/>
        <cdr:cNvSpPr txBox="1"/>
      </cdr:nvSpPr>
      <cdr:spPr>
        <a:xfrm xmlns:a="http://schemas.openxmlformats.org/drawingml/2006/main">
          <a:off x="5907" y="2293676"/>
          <a:ext cx="2987907" cy="3918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/>
          <a:r>
            <a:rPr lang="ru-RU" baseline="-25000" dirty="0"/>
            <a:t>Твердая заинтересованность частного  сектора</a:t>
          </a:r>
          <a:endParaRPr lang="en-US" sz="1800" b="0" i="0" u="none" strike="noStrike" kern="1200" baseline="-250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</cdr:x>
      <cdr:y>0.61354</cdr:y>
    </cdr:from>
    <cdr:to>
      <cdr:x>0.3333</cdr:x>
      <cdr:y>0.70012</cdr:y>
    </cdr:to>
    <cdr:sp macro="" textlink="">
      <cdr:nvSpPr>
        <cdr:cNvPr id="8" name="TextBox 19"/>
        <cdr:cNvSpPr txBox="1"/>
      </cdr:nvSpPr>
      <cdr:spPr>
        <a:xfrm xmlns:a="http://schemas.openxmlformats.org/drawingml/2006/main">
          <a:off x="0" y="2776840"/>
          <a:ext cx="2987907" cy="3918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/>
          <a:r>
            <a:rPr lang="ru-RU" sz="1200" dirty="0"/>
            <a:t>очевидный </a:t>
          </a:r>
          <a:r>
            <a:rPr lang="ru-RU" sz="1200" b="0" i="0" u="none" strike="noStrike" kern="1200" dirty="0">
              <a:solidFill>
                <a:schemeClr val="tx1"/>
              </a:solidFill>
            </a:rPr>
            <a:t>сбой рыночных механизмов</a:t>
          </a:r>
          <a:endParaRPr lang="en-US" sz="1200" b="0" i="0" u="none" strike="noStrike" kern="1200" baseline="-25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0.0032</cdr:x>
      <cdr:y>0.69309</cdr:y>
    </cdr:from>
    <cdr:to>
      <cdr:x>0.33651</cdr:x>
      <cdr:y>0.77967</cdr:y>
    </cdr:to>
    <cdr:sp macro="" textlink="">
      <cdr:nvSpPr>
        <cdr:cNvPr id="9" name="TextBox 19"/>
        <cdr:cNvSpPr txBox="1"/>
      </cdr:nvSpPr>
      <cdr:spPr>
        <a:xfrm xmlns:a="http://schemas.openxmlformats.org/drawingml/2006/main">
          <a:off x="28713" y="3136880"/>
          <a:ext cx="2987907" cy="3918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/>
          <a:r>
            <a:rPr lang="ru-RU" sz="1800" b="0" i="0" u="none" strike="noStrike" kern="1200" baseline="-25000" dirty="0">
              <a:solidFill>
                <a:schemeClr val="tx1"/>
              </a:solidFill>
              <a:latin typeface="+mn-lt"/>
              <a:ea typeface="+mn-ea"/>
              <a:cs typeface="+mn-cs"/>
            </a:rPr>
            <a:t>Твердая поддержка населения</a:t>
          </a:r>
          <a:endParaRPr lang="en-US" sz="1800" b="0" i="0" u="none" strike="noStrike" kern="1200" baseline="-250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</cdr:x>
      <cdr:y>0.78855</cdr:y>
    </cdr:from>
    <cdr:to>
      <cdr:x>0.3333</cdr:x>
      <cdr:y>0.87513</cdr:y>
    </cdr:to>
    <cdr:sp macro="" textlink="">
      <cdr:nvSpPr>
        <cdr:cNvPr id="10" name="TextBox 19"/>
        <cdr:cNvSpPr txBox="1"/>
      </cdr:nvSpPr>
      <cdr:spPr>
        <a:xfrm xmlns:a="http://schemas.openxmlformats.org/drawingml/2006/main">
          <a:off x="0" y="3568928"/>
          <a:ext cx="2987907" cy="3918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/>
          <a:r>
            <a: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внешнее финансирование со стороны ЕС или других доноров </a:t>
          </a:r>
          <a:endParaRPr lang="en-US" sz="1200" b="0" i="0" u="none" strike="noStrike" kern="1200" baseline="-250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0.26903</cdr:x>
      <cdr:y>0.88661</cdr:y>
    </cdr:from>
    <cdr:to>
      <cdr:x>0.33528</cdr:x>
      <cdr:y>0.9682</cdr:y>
    </cdr:to>
    <cdr:sp macro="" textlink="">
      <cdr:nvSpPr>
        <cdr:cNvPr id="11" name="TextBox 19"/>
        <cdr:cNvSpPr txBox="1"/>
      </cdr:nvSpPr>
      <cdr:spPr>
        <a:xfrm xmlns:a="http://schemas.openxmlformats.org/drawingml/2006/main">
          <a:off x="2411760" y="4012774"/>
          <a:ext cx="593895" cy="3692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/>
          <a:r>
            <a:rPr lang="ru-RU" sz="1800" b="0" i="0" u="none" strike="noStrike" kern="1200" baseline="-25000" dirty="0">
              <a:solidFill>
                <a:schemeClr val="tx1"/>
              </a:solidFill>
              <a:latin typeface="+mn-lt"/>
              <a:ea typeface="+mn-ea"/>
              <a:cs typeface="+mn-cs"/>
            </a:rPr>
            <a:t>Прочее </a:t>
          </a:r>
          <a:endParaRPr lang="en-US" sz="1800" b="0" i="0" u="none" strike="noStrike" kern="1200" baseline="-250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0.53363</cdr:x>
      <cdr:y>0.91583</cdr:y>
    </cdr:from>
    <cdr:to>
      <cdr:x>0.82328</cdr:x>
      <cdr:y>1</cdr:y>
    </cdr:to>
    <cdr:sp macro="" textlink="">
      <cdr:nvSpPr>
        <cdr:cNvPr id="12" name="TextBox 19"/>
        <cdr:cNvSpPr txBox="1"/>
      </cdr:nvSpPr>
      <cdr:spPr>
        <a:xfrm xmlns:a="http://schemas.openxmlformats.org/drawingml/2006/main">
          <a:off x="4783686" y="4144992"/>
          <a:ext cx="2596625" cy="38097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/>
          <a:r>
            <a:rPr lang="ru-RU" sz="1800" b="1" i="0" u="none" strike="noStrike" kern="1200" baseline="-25000" dirty="0">
              <a:solidFill>
                <a:schemeClr val="tx1"/>
              </a:solidFill>
              <a:latin typeface="+mn-lt"/>
              <a:ea typeface="+mn-ea"/>
              <a:cs typeface="+mn-cs"/>
            </a:rPr>
            <a:t>Накопленные баллы в рейтинге</a:t>
          </a:r>
          <a:endParaRPr lang="en-US" sz="1800" b="1" i="0" u="none" strike="noStrike" kern="1200" baseline="-250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</cdr:x>
      <cdr:y>0.0558</cdr:y>
    </cdr:from>
    <cdr:to>
      <cdr:x>0.50841</cdr:x>
      <cdr:y>0.10419</cdr:y>
    </cdr:to>
    <cdr:sp macro="" textlink="">
      <cdr:nvSpPr>
        <cdr:cNvPr id="2" name="TextBox 19"/>
        <cdr:cNvSpPr txBox="1"/>
      </cdr:nvSpPr>
      <cdr:spPr>
        <a:xfrm xmlns:a="http://schemas.openxmlformats.org/drawingml/2006/main">
          <a:off x="269577" y="249123"/>
          <a:ext cx="1871844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ru-RU" sz="1800" b="0" i="0" u="none" strike="noStrike" kern="1200" baseline="-25000" dirty="0">
              <a:solidFill>
                <a:schemeClr val="tx1"/>
              </a:solidFill>
              <a:latin typeface="+mn-lt"/>
              <a:ea typeface="+mn-ea"/>
              <a:cs typeface="+mn-cs"/>
            </a:rPr>
            <a:t>Отдел ГЧП</a:t>
          </a:r>
          <a:endParaRPr lang="en-US" sz="1800" b="0" i="0" u="none" strike="noStrike" kern="1200" baseline="-250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0.05559</cdr:x>
      <cdr:y>0.14483</cdr:y>
    </cdr:from>
    <cdr:to>
      <cdr:x>0.5</cdr:x>
      <cdr:y>0.22744</cdr:y>
    </cdr:to>
    <cdr:sp macro="" textlink="">
      <cdr:nvSpPr>
        <cdr:cNvPr id="3" name="TextBox 19"/>
        <cdr:cNvSpPr txBox="1"/>
      </cdr:nvSpPr>
      <cdr:spPr>
        <a:xfrm xmlns:a="http://schemas.openxmlformats.org/drawingml/2006/main">
          <a:off x="234136" y="646597"/>
          <a:ext cx="1871844" cy="368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ru-RU" sz="1600" b="0" i="0" u="none" strike="noStrike" kern="1200" baseline="-25000" dirty="0">
              <a:solidFill>
                <a:schemeClr val="tx1"/>
              </a:solidFill>
              <a:latin typeface="+mn-lt"/>
              <a:ea typeface="+mn-ea"/>
              <a:cs typeface="+mn-cs"/>
            </a:rPr>
            <a:t>Центральное инфраструктурное ведомство</a:t>
          </a:r>
          <a:endParaRPr lang="en-US" sz="1600" b="0" i="0" u="none" strike="noStrike" kern="1200" baseline="-250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0.06667</cdr:x>
      <cdr:y>0.23834</cdr:y>
    </cdr:from>
    <cdr:to>
      <cdr:x>0.51109</cdr:x>
      <cdr:y>0.34612</cdr:y>
    </cdr:to>
    <cdr:sp macro="" textlink="">
      <cdr:nvSpPr>
        <cdr:cNvPr id="4" name="TextBox 19"/>
        <cdr:cNvSpPr txBox="1"/>
      </cdr:nvSpPr>
      <cdr:spPr>
        <a:xfrm xmlns:a="http://schemas.openxmlformats.org/drawingml/2006/main">
          <a:off x="280827" y="1064075"/>
          <a:ext cx="1871844" cy="4811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ru-RU" sz="1800" b="0" i="0" u="none" strike="noStrike" kern="1200" baseline="-25000" dirty="0">
              <a:solidFill>
                <a:schemeClr val="tx1"/>
              </a:solidFill>
              <a:latin typeface="+mn-lt"/>
              <a:ea typeface="+mn-ea"/>
              <a:cs typeface="+mn-cs"/>
            </a:rPr>
            <a:t>Центральное бюджетное ведомство</a:t>
          </a:r>
          <a:endParaRPr lang="en-US" sz="1800" b="0" i="0" u="none" strike="noStrike" kern="1200" baseline="-250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0.05559</cdr:x>
      <cdr:y>0.33833</cdr:y>
    </cdr:from>
    <cdr:to>
      <cdr:x>0.5</cdr:x>
      <cdr:y>0.44611</cdr:y>
    </cdr:to>
    <cdr:sp macro="" textlink="">
      <cdr:nvSpPr>
        <cdr:cNvPr id="5" name="TextBox 19"/>
        <cdr:cNvSpPr txBox="1"/>
      </cdr:nvSpPr>
      <cdr:spPr>
        <a:xfrm xmlns:a="http://schemas.openxmlformats.org/drawingml/2006/main">
          <a:off x="234136" y="1510460"/>
          <a:ext cx="1871844" cy="4811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ru-RU" sz="1200" b="0" i="0" u="none" strike="noStrike" kern="1200" baseline="-25000" dirty="0">
              <a:solidFill>
                <a:schemeClr val="tx1"/>
              </a:solidFill>
              <a:latin typeface="+mn-lt"/>
              <a:ea typeface="+mn-ea"/>
              <a:cs typeface="+mn-cs"/>
            </a:rPr>
            <a:t>Высший орган финансового контроля</a:t>
          </a:r>
          <a:endParaRPr lang="en-US" sz="1200" b="0" i="0" u="none" strike="noStrike" kern="1200" baseline="-250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0.05129</cdr:x>
      <cdr:y>0.40936</cdr:y>
    </cdr:from>
    <cdr:to>
      <cdr:x>0.49571</cdr:x>
      <cdr:y>0.51714</cdr:y>
    </cdr:to>
    <cdr:sp macro="" textlink="">
      <cdr:nvSpPr>
        <cdr:cNvPr id="6" name="TextBox 19"/>
        <cdr:cNvSpPr txBox="1"/>
      </cdr:nvSpPr>
      <cdr:spPr>
        <a:xfrm xmlns:a="http://schemas.openxmlformats.org/drawingml/2006/main">
          <a:off x="216024" y="1827584"/>
          <a:ext cx="1871879" cy="4811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отраслевой регулятор</a:t>
          </a:r>
          <a:endParaRPr lang="en-US" sz="1200" b="0" i="0" u="none" strike="noStrike" kern="1200" baseline="-250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0.05348</cdr:x>
      <cdr:y>0.53967</cdr:y>
    </cdr:from>
    <cdr:to>
      <cdr:x>0.49789</cdr:x>
      <cdr:y>0.64745</cdr:y>
    </cdr:to>
    <cdr:sp macro="" textlink="">
      <cdr:nvSpPr>
        <cdr:cNvPr id="7" name="TextBox 19"/>
        <cdr:cNvSpPr txBox="1"/>
      </cdr:nvSpPr>
      <cdr:spPr>
        <a:xfrm xmlns:a="http://schemas.openxmlformats.org/drawingml/2006/main">
          <a:off x="225253" y="2409363"/>
          <a:ext cx="1871844" cy="4811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ru-RU" sz="1200" b="0" i="0" u="none" strike="noStrike" kern="1200" baseline="-25000" dirty="0">
              <a:solidFill>
                <a:schemeClr val="tx1"/>
              </a:solidFill>
              <a:latin typeface="+mn-lt"/>
              <a:ea typeface="+mn-ea"/>
              <a:cs typeface="+mn-cs"/>
            </a:rPr>
            <a:t>Национальное ведомство по государственным закупкам</a:t>
          </a:r>
          <a:endParaRPr lang="en-US" sz="1200" b="0" i="0" u="none" strike="noStrike" kern="1200" baseline="-250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0.05559</cdr:x>
      <cdr:y>0.65258</cdr:y>
    </cdr:from>
    <cdr:to>
      <cdr:x>0.5</cdr:x>
      <cdr:y>0.76036</cdr:y>
    </cdr:to>
    <cdr:sp macro="" textlink="">
      <cdr:nvSpPr>
        <cdr:cNvPr id="8" name="TextBox 19"/>
        <cdr:cNvSpPr txBox="1"/>
      </cdr:nvSpPr>
      <cdr:spPr>
        <a:xfrm xmlns:a="http://schemas.openxmlformats.org/drawingml/2006/main">
          <a:off x="234136" y="2913419"/>
          <a:ext cx="1871844" cy="4811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ru-RU" sz="1800" b="0" i="0" u="none" strike="noStrike" kern="1200" baseline="-25000" dirty="0">
              <a:solidFill>
                <a:schemeClr val="tx1"/>
              </a:solidFill>
              <a:latin typeface="+mn-lt"/>
              <a:ea typeface="+mn-ea"/>
              <a:cs typeface="+mn-cs"/>
            </a:rPr>
            <a:t>Отраслевые министерства</a:t>
          </a:r>
          <a:endParaRPr lang="en-US" sz="1800" b="0" i="0" u="none" strike="noStrike" kern="1200" baseline="-250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0.0171</cdr:x>
      <cdr:y>0.74935</cdr:y>
    </cdr:from>
    <cdr:to>
      <cdr:x>0.47852</cdr:x>
      <cdr:y>0.86225</cdr:y>
    </cdr:to>
    <cdr:sp macro="" textlink="">
      <cdr:nvSpPr>
        <cdr:cNvPr id="9" name="TextBox 19"/>
        <cdr:cNvSpPr txBox="1"/>
      </cdr:nvSpPr>
      <cdr:spPr>
        <a:xfrm xmlns:a="http://schemas.openxmlformats.org/drawingml/2006/main">
          <a:off x="72008" y="3345467"/>
          <a:ext cx="1943488" cy="5040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ru-RU" sz="1800" b="0" i="0" u="none" strike="noStrike" kern="1200" baseline="-25000" dirty="0">
              <a:solidFill>
                <a:schemeClr val="tx1"/>
              </a:solidFill>
              <a:latin typeface="+mn-lt"/>
              <a:ea typeface="+mn-ea"/>
              <a:cs typeface="+mn-cs"/>
            </a:rPr>
            <a:t>Органы конкуренции</a:t>
          </a:r>
          <a:endParaRPr lang="en-US" sz="1800" b="0" i="0" u="none" strike="noStrike" kern="1200" baseline="-250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0.04713</cdr:x>
      <cdr:y>0.85458</cdr:y>
    </cdr:from>
    <cdr:to>
      <cdr:x>0.50855</cdr:x>
      <cdr:y>0.96748</cdr:y>
    </cdr:to>
    <cdr:sp macro="" textlink="">
      <cdr:nvSpPr>
        <cdr:cNvPr id="10" name="TextBox 19"/>
        <cdr:cNvSpPr txBox="1"/>
      </cdr:nvSpPr>
      <cdr:spPr>
        <a:xfrm xmlns:a="http://schemas.openxmlformats.org/drawingml/2006/main">
          <a:off x="198496" y="3815261"/>
          <a:ext cx="1943488" cy="5040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ru-RU" sz="1800" b="0" i="0" u="none" strike="noStrike" kern="1200" baseline="-25000" dirty="0">
              <a:solidFill>
                <a:schemeClr val="tx1"/>
              </a:solidFill>
              <a:latin typeface="+mn-lt"/>
              <a:ea typeface="+mn-ea"/>
              <a:cs typeface="+mn-cs"/>
            </a:rPr>
            <a:t>Другие, просьба уточнить</a:t>
          </a:r>
          <a:r>
            <a:rPr lang="en-US" sz="1800" b="0" i="0" u="none" strike="noStrike" kern="1200" baseline="-25000" dirty="0">
              <a:solidFill>
                <a:schemeClr val="tx1"/>
              </a:solidFill>
              <a:latin typeface="+mn-lt"/>
              <a:ea typeface="+mn-ea"/>
              <a:cs typeface="+mn-cs"/>
            </a:rPr>
            <a:t>: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5" y="0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/>
          <a:lstStyle>
            <a:lvl1pPr algn="r">
              <a:defRPr sz="1200"/>
            </a:lvl1pPr>
          </a:lstStyle>
          <a:p>
            <a:fld id="{CAE2EF56-07CE-4973-A4DD-FE0A7852E95F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5173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5" y="9445173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 anchor="b"/>
          <a:lstStyle>
            <a:lvl1pPr algn="r">
              <a:defRPr sz="1200"/>
            </a:lvl1pPr>
          </a:lstStyle>
          <a:p>
            <a:fld id="{B2B0F6A8-257F-4A43-9A37-FB6ABCBE8F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5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5" y="0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/>
          <a:lstStyle>
            <a:lvl1pPr algn="r">
              <a:defRPr sz="1200"/>
            </a:lvl1pPr>
          </a:lstStyle>
          <a:p>
            <a:fld id="{77DFAF77-2406-4BE0-BC34-C403B845E652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7" tIns="46064" rIns="92127" bIns="460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52"/>
            <a:ext cx="5444490" cy="4474846"/>
          </a:xfrm>
          <a:prstGeom prst="rect">
            <a:avLst/>
          </a:prstGeom>
        </p:spPr>
        <p:txBody>
          <a:bodyPr vert="horz" lIns="92127" tIns="46064" rIns="92127" bIns="460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173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5" y="9445173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 anchor="b"/>
          <a:lstStyle>
            <a:lvl1pPr algn="r">
              <a:defRPr sz="1200"/>
            </a:lvl1pPr>
          </a:lstStyle>
          <a:p>
            <a:fld id="{7B2D7C97-984D-4856-9E21-646B4D07D0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4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69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48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/>
          </a:p>
          <a:p>
            <a:r>
              <a:rPr lang="en-GB" baseline="0" dirty="0"/>
              <a:t> </a:t>
            </a:r>
          </a:p>
          <a:p>
            <a:pPr marL="172738" indent="-172738">
              <a:buFontTx/>
              <a:buChar char="-"/>
            </a:pP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04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09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56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1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02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44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7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6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80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606">
              <a:defRPr/>
            </a:pPr>
            <a:endParaRPr lang="en-US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  <a:p>
            <a:endParaRPr lang="en-GB" dirty="0"/>
          </a:p>
          <a:p>
            <a:endParaRPr lang="en-GB" sz="1100" dirty="0"/>
          </a:p>
          <a:p>
            <a:pPr marL="172738" indent="-172738">
              <a:buFontTx/>
              <a:buChar char="-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635" lvl="1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06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635" lvl="1"/>
            <a:endParaRPr lang="en-GB" dirty="0"/>
          </a:p>
          <a:p>
            <a:pPr marL="460635" lvl="1"/>
            <a:endParaRPr lang="en-GB" dirty="0"/>
          </a:p>
          <a:p>
            <a:pPr marL="172738" indent="-172738">
              <a:buFontTx/>
              <a:buChar char="-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7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7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6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D684345-CC85-48C3-A1AB-11C3911B754F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B624C57-516D-4114-821F-689349490ABA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D12CD51-3AC0-4980-934F-28AA7745AA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DF9F273-7C98-43E3-8D4E-8DAF2A1EB0DF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2D12CD51-3AC0-4980-934F-28AA7745AA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5385-69D0-4E80-A3B6-D71F1C0DA906}" type="datetimeFigureOut">
              <a:rPr lang="en-GB" smtClean="0"/>
              <a:t>04/03/2019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A0FE-284D-4B8B-8938-F308C4664D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74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0E2CBB0D-3B2A-4931-A2C9-0CCDBF1B678E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D12CD51-3AC0-4980-934F-28AA7745AA9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blazey@oecd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019" y="250655"/>
            <a:ext cx="2500640" cy="1008112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277200" y="5229199"/>
            <a:ext cx="8218800" cy="1378145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ru-RU" sz="1800" dirty="0">
                <a:solidFill>
                  <a:schemeClr val="tx1"/>
                </a:solidFill>
              </a:rPr>
              <a:t>Юнг Мин Пак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ru-RU" sz="1800" dirty="0">
                <a:solidFill>
                  <a:schemeClr val="tx1"/>
                </a:solidFill>
              </a:rPr>
              <a:t>Отдел ОЭСР по бюджетированию и государственным расходам 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Ежегодное заседание БС в </a:t>
            </a:r>
            <a:r>
              <a:rPr lang="en-US" sz="1800" dirty="0">
                <a:solidFill>
                  <a:schemeClr val="tx1"/>
                </a:solidFill>
              </a:rPr>
              <a:t>2019 </a:t>
            </a:r>
            <a:r>
              <a:rPr lang="ru-RU" sz="1800" dirty="0">
                <a:solidFill>
                  <a:schemeClr val="tx1"/>
                </a:solidFill>
              </a:rPr>
              <a:t>г. 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19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марта </a:t>
            </a:r>
            <a:r>
              <a:rPr lang="en-US" sz="1800" dirty="0">
                <a:solidFill>
                  <a:schemeClr val="tx1"/>
                </a:solidFill>
              </a:rPr>
              <a:t>2019</a:t>
            </a:r>
            <a:r>
              <a:rPr lang="ru-RU" sz="1800" dirty="0">
                <a:solidFill>
                  <a:schemeClr val="tx1"/>
                </a:solidFill>
              </a:rPr>
              <a:t> г.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Ташкент, Узбекистан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6193" y="1556792"/>
            <a:ext cx="8666100" cy="331236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Принципы государственного управления инфраструктурой</a:t>
            </a:r>
            <a:br>
              <a:rPr lang="en-GB" b="1" dirty="0">
                <a:solidFill>
                  <a:srgbClr val="002060"/>
                </a:solidFill>
              </a:rPr>
            </a:br>
            <a:br>
              <a:rPr lang="en-GB" sz="3600" b="1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- </a:t>
            </a:r>
            <a:r>
              <a:rPr lang="ru-RU" sz="2800" i="1" dirty="0">
                <a:solidFill>
                  <a:srgbClr val="002060"/>
                </a:solidFill>
              </a:rPr>
              <a:t>Выработка правильного подхода к инфраструктурной политике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en-GB" sz="2800" i="1" dirty="0">
                <a:solidFill>
                  <a:srgbClr val="002060"/>
                </a:solidFill>
              </a:rPr>
              <a:t>-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77200" y="1074101"/>
            <a:ext cx="2880320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-25000" dirty="0">
                <a:solidFill>
                  <a:schemeClr val="bg1">
                    <a:lumMod val="50000"/>
                  </a:schemeClr>
                </a:solidFill>
              </a:rPr>
              <a:t>BETTER POLICIES FOR BETTER LIVES</a:t>
            </a:r>
          </a:p>
        </p:txBody>
      </p:sp>
    </p:spTree>
    <p:extLst>
      <p:ext uri="{BB962C8B-B14F-4D97-AF65-F5344CB8AC3E}">
        <p14:creationId xmlns:p14="http://schemas.microsoft.com/office/powerpoint/2010/main" val="4275913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Нередко решения об инфраструктурных проектах обусловлены политическими приоритетами</a:t>
            </a:r>
            <a:endParaRPr lang="en-GB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538122"/>
              </p:ext>
            </p:extLst>
          </p:nvPr>
        </p:nvGraphicFramePr>
        <p:xfrm>
          <a:off x="17512" y="1819357"/>
          <a:ext cx="8964488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419247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Факторы, определяющие финансирование проектов</a:t>
            </a:r>
            <a:endParaRPr lang="en-GB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6608385"/>
            <a:ext cx="67748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50" i="1" dirty="0">
                <a:solidFill>
                  <a:srgbClr val="727272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Source</a:t>
            </a:r>
            <a:r>
              <a:rPr lang="en-GB" altLang="en-US" sz="1050" dirty="0">
                <a:solidFill>
                  <a:srgbClr val="727272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: OECD (2016), OECD Survey of Infrastructure Governance</a:t>
            </a:r>
            <a:endParaRPr lang="en-GB" altLang="en-US" sz="1050" dirty="0">
              <a:solidFill>
                <a:srgbClr val="72727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959463" y="260648"/>
            <a:ext cx="8054116" cy="92734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Во многих странах нет комплексных долгосрочных планов развития инфраструктуры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07324"/>
              </p:ext>
            </p:extLst>
          </p:nvPr>
        </p:nvGraphicFramePr>
        <p:xfrm>
          <a:off x="414521" y="2135226"/>
          <a:ext cx="8045911" cy="42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Страны, в которых есть долгосрочный план развития инфраструктуры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Страны, в которых есть только отраслевые планы развития инфраструктуры</a:t>
                      </a:r>
                      <a:endParaRPr kumimoji="0"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Австралия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Бельгия</a:t>
                      </a:r>
                      <a:endParaRPr lang="es-ES_tradnl" dirty="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Австрия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Чили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Венгрия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Чехия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Италия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Эстония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2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Япония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Франция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Мексика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Германия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Новая Зеландия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Ирландия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Южная Корея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Норвегия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Испания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Словения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Швеция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Швейцария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Турция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Великобритания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ЮАР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4520" y="1311683"/>
            <a:ext cx="840595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Почти в половине обследованных стран имеется комплексный стратегический план развития инфраструктуры, однако многие страны по-прежнему руководствуются только отраслевыми планами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6512" y="6423719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solidFill>
                  <a:srgbClr val="727272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Note: Total respondents: 24. Other forms of strategic planning include medium term (6-7 years), sector and regional plans.</a:t>
            </a:r>
            <a:endParaRPr lang="en-GB" altLang="en-US" sz="1000" dirty="0">
              <a:solidFill>
                <a:srgbClr val="72727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i="1" dirty="0">
                <a:solidFill>
                  <a:srgbClr val="727272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Source</a:t>
            </a:r>
            <a:r>
              <a:rPr lang="en-GB" altLang="en-US" sz="1000" dirty="0">
                <a:solidFill>
                  <a:srgbClr val="727272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: OECD (2016), OECD Survey of Infrastructure Governance</a:t>
            </a:r>
            <a:endParaRPr lang="en-GB" altLang="en-US" sz="2400" dirty="0">
              <a:solidFill>
                <a:srgbClr val="72727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69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1219979"/>
            <a:ext cx="842493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b="1" dirty="0">
              <a:ea typeface="SimSun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en-US" sz="1400" b="1" dirty="0">
                <a:ea typeface="SimSun" pitchFamily="2" charset="-122"/>
              </a:rPr>
              <a:t>Занимаются ли национальные отделения ГЧП или инфраструктурные подразделения укреплением потенциала на местах </a:t>
            </a:r>
            <a:r>
              <a:rPr lang="en-GB" altLang="en-US" sz="1400" b="1" dirty="0">
                <a:ea typeface="SimSun" pitchFamily="2" charset="-122"/>
              </a:rPr>
              <a:t>(</a:t>
            </a:r>
            <a:r>
              <a:rPr lang="ru-RU" altLang="en-US" sz="1400" b="1" dirty="0">
                <a:ea typeface="SimSun" pitchFamily="2" charset="-122"/>
              </a:rPr>
              <a:t>муниципалитеты, регионы, штаты) по разработке и управлению инфраструктурными проектами?</a:t>
            </a:r>
            <a:endParaRPr lang="en-GB" altLang="en-US" sz="1400" b="1" dirty="0">
              <a:ea typeface="SimSun" pitchFamily="2" charset="-12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611968"/>
              </p:ext>
            </p:extLst>
          </p:nvPr>
        </p:nvGraphicFramePr>
        <p:xfrm>
          <a:off x="683568" y="2276872"/>
          <a:ext cx="7920880" cy="389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Да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Нет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Австралия </a:t>
                      </a:r>
                      <a:r>
                        <a:rPr lang="en-GB" sz="1400" dirty="0">
                          <a:effectLst/>
                        </a:rPr>
                        <a:t>*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Австрия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Франция </a:t>
                      </a:r>
                      <a:r>
                        <a:rPr lang="en-GB" sz="1400" dirty="0">
                          <a:effectLst/>
                        </a:rPr>
                        <a:t>*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Чили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Германия </a:t>
                      </a:r>
                      <a:r>
                        <a:rPr lang="en-GB" sz="1400" dirty="0">
                          <a:effectLst/>
                        </a:rPr>
                        <a:t>*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Дания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Италия </a:t>
                      </a:r>
                      <a:r>
                        <a:rPr lang="en-GB" sz="1400" dirty="0">
                          <a:effectLst/>
                        </a:rPr>
                        <a:t>*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Эстония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Южная Корея </a:t>
                      </a:r>
                      <a:r>
                        <a:rPr lang="en-GB" sz="1400" dirty="0">
                          <a:effectLst/>
                        </a:rPr>
                        <a:t>*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Финляндия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Испания </a:t>
                      </a:r>
                      <a:r>
                        <a:rPr lang="en-GB" sz="1400" dirty="0">
                          <a:effectLst/>
                        </a:rPr>
                        <a:t>*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Венгрия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Великобритания </a:t>
                      </a:r>
                      <a:r>
                        <a:rPr lang="en-GB" sz="1400" dirty="0">
                          <a:effectLst/>
                        </a:rPr>
                        <a:t>*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Япония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Чехия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Люксембург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Ирландия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Новая Зеландия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Турция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Норвегия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Словения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Страны, не входящие в ОЭСР</a:t>
                      </a:r>
                      <a:endParaRPr kumimoji="0" lang="en-GB" sz="14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Швеция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Филиппины</a:t>
                      </a:r>
                      <a:endParaRPr kumimoji="0" lang="en-GB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Швейцария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ЮАР</a:t>
                      </a:r>
                      <a:endParaRPr kumimoji="0" lang="en-GB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Мексика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187624" y="0"/>
            <a:ext cx="79563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ru-RU" sz="2000" dirty="0">
                <a:latin typeface="+mj-lt"/>
                <a:ea typeface="+mj-ea"/>
                <a:cs typeface="+mj-cs"/>
              </a:rPr>
              <a:t>Отсутствуют твердые механизмы координации между разными уровнями государственной власти</a:t>
            </a:r>
            <a:endParaRPr lang="en-GB" sz="2000" dirty="0"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93812" y="630932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i="1" dirty="0"/>
              <a:t>Прим.</a:t>
            </a:r>
            <a:r>
              <a:rPr lang="en-GB" sz="1100" i="1" dirty="0"/>
              <a:t>: </a:t>
            </a:r>
            <a:r>
              <a:rPr lang="ru-RU" sz="1100" i="1" dirty="0"/>
              <a:t>всего ответили </a:t>
            </a:r>
            <a:r>
              <a:rPr lang="en-GB" sz="1100" dirty="0"/>
              <a:t>: 23; * </a:t>
            </a:r>
            <a:r>
              <a:rPr lang="ru-RU" sz="1100" dirty="0"/>
              <a:t>без  мандата</a:t>
            </a:r>
            <a:r>
              <a:rPr lang="en-GB" sz="1100" dirty="0"/>
              <a:t>. </a:t>
            </a:r>
            <a:endParaRPr lang="en-GB" sz="1100" b="1" dirty="0"/>
          </a:p>
          <a:p>
            <a:r>
              <a:rPr lang="en-GB" sz="1100" i="1" dirty="0"/>
              <a:t>Source</a:t>
            </a:r>
            <a:r>
              <a:rPr lang="en-GB" sz="1100" dirty="0"/>
              <a:t>: OECD (2016), OECD Survey of Infrastructure Governance</a:t>
            </a:r>
          </a:p>
        </p:txBody>
      </p:sp>
    </p:spTree>
    <p:extLst>
      <p:ext uri="{BB962C8B-B14F-4D97-AF65-F5344CB8AC3E}">
        <p14:creationId xmlns:p14="http://schemas.microsoft.com/office/powerpoint/2010/main" val="384695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504" y="225760"/>
            <a:ext cx="7956496" cy="1022400"/>
          </a:xfrm>
        </p:spPr>
        <p:txBody>
          <a:bodyPr/>
          <a:lstStyle/>
          <a:p>
            <a:r>
              <a:rPr lang="ru-RU" sz="2000" dirty="0"/>
              <a:t>Гарантия оптимального сочетания цена-качество инфраструктурных проектов не всегда формально закреплена</a:t>
            </a:r>
            <a:endParaRPr lang="en-GB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763769"/>
              </p:ext>
            </p:extLst>
          </p:nvPr>
        </p:nvGraphicFramePr>
        <p:xfrm>
          <a:off x="467546" y="2204864"/>
          <a:ext cx="8208910" cy="4160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92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Да во всех случаях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Во всех случаях свыше определённости стоимости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От случая к случаю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Только в рамках проектов ГЧП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Нет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Австралия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Венгрия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Чехия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Франция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Австрия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Германия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Ирландия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Мексика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Чили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Италия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Япония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Финляндия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Эстония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Великобритания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Новая Зеландия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Швейцария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Люксембург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Норвегия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Бельгия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Словения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Южная Корея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Испания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Турция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Швеция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645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Страны, не входящие в ОЭСР</a:t>
                      </a:r>
                      <a:endParaRPr kumimoji="0"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ЮАР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Филиппины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3568" y="134076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ea typeface="SimSun" pitchFamily="2" charset="-122"/>
                <a:cs typeface="Arial" pitchFamily="34" charset="0"/>
              </a:rPr>
              <a:t>Существует ли формальный процесс/законное требование гарантии соотношения цена-качество инфраструктурных проектов?</a:t>
            </a:r>
            <a:endParaRPr lang="en-GB" sz="14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19" y="6534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i="1" dirty="0">
                <a:latin typeface="Arial" pitchFamily="34" charset="0"/>
                <a:ea typeface="SimSun" pitchFamily="2" charset="-122"/>
                <a:cs typeface="Arial" pitchFamily="34" charset="0"/>
              </a:rPr>
              <a:t>Source</a:t>
            </a:r>
            <a:r>
              <a:rPr lang="en-GB" altLang="en-US" sz="1000" dirty="0">
                <a:latin typeface="Arial" pitchFamily="34" charset="0"/>
                <a:ea typeface="SimSun" pitchFamily="2" charset="-122"/>
                <a:cs typeface="Arial" pitchFamily="34" charset="0"/>
              </a:rPr>
              <a:t>: OECD (2016), OECD Survey of Infrastructure Governance</a:t>
            </a:r>
            <a:endParaRPr lang="en-GB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28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7245" y="1254489"/>
            <a:ext cx="4680520" cy="818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>
                <a:latin typeface="Arial" pitchFamily="34" charset="0"/>
                <a:ea typeface="SimSun" pitchFamily="2" charset="-122"/>
                <a:cs typeface="Arial" pitchFamily="34" charset="0"/>
              </a:rPr>
              <a:t>Есть ли система централизованного систематического сбора информации о финансовых и нефинансовых показателях эффективности  инфраструктуры?</a:t>
            </a:r>
            <a:endParaRPr lang="en-GB" sz="12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326321"/>
            <a:ext cx="7416000" cy="582399"/>
          </a:xfrm>
        </p:spPr>
        <p:txBody>
          <a:bodyPr/>
          <a:lstStyle/>
          <a:p>
            <a:r>
              <a:rPr lang="ru-RU" sz="2000" dirty="0"/>
              <a:t>Отсутствие данных замедляет проведение точного анализа и оценку проектов</a:t>
            </a:r>
            <a:endParaRPr lang="en-GB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481005"/>
              </p:ext>
            </p:extLst>
          </p:nvPr>
        </p:nvGraphicFramePr>
        <p:xfrm>
          <a:off x="135185" y="1875754"/>
          <a:ext cx="3816424" cy="4705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02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kumimoji="0" lang="en-GB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r>
                        <a:rPr kumimoji="0" lang="en-US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254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Австралия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Австрия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Финляндия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Бельгия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Япония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Чили 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Мексика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Чехия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Новая Зеландия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Корея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Эстония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Испания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Франция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Германия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Ирландия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Италия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Люксембург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Норвегия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Словения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Швеция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Турция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Швейцария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Великобритания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Венгрия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Страны, не входящие в ОЭСР</a:t>
                      </a:r>
                      <a:endParaRPr kumimoji="0"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Страны, не входящие в ОЭСР</a:t>
                      </a:r>
                      <a:endParaRPr kumimoji="0"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Филиппины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ЮАР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60942086"/>
              </p:ext>
            </p:extLst>
          </p:nvPr>
        </p:nvGraphicFramePr>
        <p:xfrm>
          <a:off x="4932040" y="2393504"/>
          <a:ext cx="4211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4860396" y="1340768"/>
            <a:ext cx="413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itchFamily="34" charset="0"/>
                <a:ea typeface="SimSun" pitchFamily="2" charset="-122"/>
                <a:cs typeface="Arial" pitchFamily="34" charset="0"/>
              </a:rPr>
              <a:t>Кто собирает информацию о финансовых и нефинансовых показателях эффективности  инфраструктуры</a:t>
            </a:r>
            <a:r>
              <a:rPr lang="en-GB" sz="1200" b="1" dirty="0">
                <a:latin typeface="Arial" pitchFamily="34" charset="0"/>
                <a:ea typeface="SimSun" pitchFamily="2" charset="-122"/>
                <a:cs typeface="Arial" pitchFamily="34" charset="0"/>
              </a:rPr>
              <a:t>?  </a:t>
            </a:r>
          </a:p>
        </p:txBody>
      </p:sp>
      <p:sp>
        <p:nvSpPr>
          <p:cNvPr id="8" name="Rectangle 7"/>
          <p:cNvSpPr/>
          <p:nvPr/>
        </p:nvSpPr>
        <p:spPr>
          <a:xfrm>
            <a:off x="-72008" y="662377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50" i="1" dirty="0">
                <a:latin typeface="Arial" pitchFamily="34" charset="0"/>
                <a:ea typeface="SimSun" pitchFamily="2" charset="-122"/>
                <a:cs typeface="Arial" pitchFamily="34" charset="0"/>
              </a:rPr>
              <a:t>Source</a:t>
            </a:r>
            <a:r>
              <a:rPr lang="en-GB" altLang="en-US" sz="1050" dirty="0">
                <a:latin typeface="Arial" pitchFamily="34" charset="0"/>
                <a:ea typeface="SimSun" pitchFamily="2" charset="-122"/>
                <a:cs typeface="Arial" pitchFamily="34" charset="0"/>
              </a:rPr>
              <a:t>: OECD (2016), OECD Survey of Infrastructure Governance</a:t>
            </a:r>
            <a:endParaRPr lang="en-GB" alt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09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916489"/>
              </p:ext>
            </p:extLst>
          </p:nvPr>
        </p:nvGraphicFramePr>
        <p:xfrm>
          <a:off x="468312" y="2204863"/>
          <a:ext cx="8280152" cy="4022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6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Чехия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Австралия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Финляндия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Австрия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Германия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Бельгия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Ирландия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Чили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Италия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Япония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Эстония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Мексика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Франция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Новая Зеландия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Люксембург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Корея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Норвегия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Испания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Словения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Турция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Швеция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Великобритания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Швейцария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Страны, не входящие в ОЭСР</a:t>
                      </a:r>
                      <a:endParaRPr kumimoji="0"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Венгрия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Филиппины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93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ЮАР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Следует уделять больше внимания эффективности эксплуатации объекта в течение срока службы</a:t>
            </a:r>
            <a:endParaRPr lang="en-GB" sz="16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5" y="1506850"/>
            <a:ext cx="83529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Есть ли нормативный акт, предписывающий соответствующему ведомству или отраслевому министерству проводить оценку эффективности каждого проекта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?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342" y="63691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 i="1" dirty="0">
                <a:latin typeface="Arial" pitchFamily="34" charset="0"/>
                <a:ea typeface="SimSun" pitchFamily="2" charset="-122"/>
                <a:cs typeface="Arial" pitchFamily="34" charset="0"/>
              </a:rPr>
              <a:t>Note: </a:t>
            </a:r>
            <a:r>
              <a:rPr lang="en-GB" altLang="en-US" sz="900" dirty="0">
                <a:latin typeface="Arial" pitchFamily="34" charset="0"/>
                <a:ea typeface="SimSun" pitchFamily="2" charset="-122"/>
                <a:cs typeface="Arial" pitchFamily="34" charset="0"/>
              </a:rPr>
              <a:t>Total respondents: 25</a:t>
            </a:r>
            <a:endParaRPr lang="en-GB" altLang="en-US" sz="9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 i="1" dirty="0">
                <a:latin typeface="Arial" pitchFamily="34" charset="0"/>
                <a:ea typeface="SimSun" pitchFamily="2" charset="-122"/>
                <a:cs typeface="Arial" pitchFamily="34" charset="0"/>
              </a:rPr>
              <a:t>Source</a:t>
            </a:r>
            <a:r>
              <a:rPr lang="en-GB" altLang="en-US" sz="900" dirty="0">
                <a:latin typeface="Arial" pitchFamily="34" charset="0"/>
                <a:ea typeface="SimSun" pitchFamily="2" charset="-122"/>
                <a:cs typeface="Arial" pitchFamily="34" charset="0"/>
              </a:rPr>
              <a:t>: OECD (2016), OECD Survey of Infrastructure Governance</a:t>
            </a:r>
            <a:endParaRPr lang="en-GB" alt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latin typeface="+mn-lt"/>
              </a:rPr>
              <a:t>Спасибо</a:t>
            </a:r>
            <a:endParaRPr lang="en-GB" sz="3600" b="1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594890"/>
              </p:ext>
            </p:extLst>
          </p:nvPr>
        </p:nvGraphicFramePr>
        <p:xfrm>
          <a:off x="899592" y="2780928"/>
          <a:ext cx="7632848" cy="3396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699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Юнг Мин Пак </a:t>
                      </a:r>
                    </a:p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Отдел ОЭСР по бюджетированию и государственным расходам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endParaRPr kumimoji="0" lang="en-US" sz="1800" kern="1200" dirty="0"/>
                    </a:p>
                    <a:p>
                      <a:pPr marL="0" indent="0">
                        <a:buNone/>
                      </a:pPr>
                      <a:r>
                        <a:rPr kumimoji="0"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jungmin.PARK@oecd.org</a:t>
                      </a:r>
                      <a:r>
                        <a:rPr kumimoji="0"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427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Справочные документы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44848" y="1412776"/>
            <a:ext cx="8737151" cy="538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(forthcoming), Framework of Infrastructure Governance – State of Play </a:t>
            </a: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(2016), Integrity Framework for Public Investment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(2015) Recommendation of the Council on Public Procurement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(2015) Recommendation of the Council on Budgetary governance 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(2015) High-Level Principles for Integrity, Transparency &amp; Effective Control of Major Events &amp; Related Large Infrastructure </a:t>
            </a: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GB" sz="1250" dirty="0">
                <a:solidFill>
                  <a:srgbClr val="727272"/>
                </a:solidFill>
              </a:rPr>
              <a:t>OECD (2015), Toward a Framework of Infrastructure Governance</a:t>
            </a: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(2014) Recommendation of the Council on Digital Government Strategies 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(2014) Recommendation of the Council on Effective Public Investment Across Levels of  Government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(2014), The Governance of Regulators, OECD Best-Practice Principles for Regulatory Policy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(2014) Recommendation of the Council on the Governance of Critical Risks 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(2013) G20/OECD High-level principles of long term investment financing by Institutional Investors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(2012) Recommendation of the Council for the Public Governance of Public-Private Partnerships 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(2012) Recommendation of the Council on Regulatory Policy and Governance 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(2010) Guiding Principles on Open and Inclusive Policy making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(2010) Recommendation of the Council on Principles for Transparency and Integrity in  Lobbying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(2007) Recommendation of the Council on Principles for Private Participation in Infrastructure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(2003) Recommendation of the Council on OECD Guidelines for Managing Conflict of Interest in the Public Service</a:t>
            </a:r>
            <a:endParaRPr lang="en-GB" sz="1250" dirty="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1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Принципы государственного управления инфраструктурой в ОЭСР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79" y="3454556"/>
            <a:ext cx="2232248" cy="32277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60" y="1388798"/>
            <a:ext cx="2160240" cy="296275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27" y="3733203"/>
            <a:ext cx="2088233" cy="292443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93248" y="170080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ОЭСР </a:t>
            </a:r>
            <a:r>
              <a:rPr lang="en-GB" sz="1600" dirty="0"/>
              <a:t>(2012), </a:t>
            </a:r>
            <a:r>
              <a:rPr lang="ru-RU" sz="1600" dirty="0"/>
              <a:t>Государственное управление государственно-частными партнерствами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804212" y="4725144"/>
            <a:ext cx="1728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ОЭСР </a:t>
            </a:r>
            <a:r>
              <a:rPr lang="en-GB" sz="1600" dirty="0"/>
              <a:t>(2015), </a:t>
            </a:r>
          </a:p>
          <a:p>
            <a:r>
              <a:rPr lang="ru-RU" sz="1600" dirty="0"/>
              <a:t>Выработка принципов государственного управления инфраструктурой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909527" y="1383260"/>
            <a:ext cx="18722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r>
              <a:rPr lang="ru-RU" sz="1600" dirty="0"/>
              <a:t>Сеть руководителей инфраструктурных ведомств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092280" y="4448145"/>
            <a:ext cx="1728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ОЭСР </a:t>
            </a:r>
            <a:r>
              <a:rPr lang="en-GB" sz="1400" dirty="0"/>
              <a:t>(2017)</a:t>
            </a:r>
          </a:p>
          <a:p>
            <a:pPr algn="ctr"/>
            <a:r>
              <a:rPr lang="ru-RU" sz="1400" dirty="0"/>
              <a:t>Выработка правильного подхода к инфраструктуре</a:t>
            </a:r>
            <a:r>
              <a:rPr lang="en-GB" sz="1400" dirty="0"/>
              <a:t>: </a:t>
            </a:r>
            <a:r>
              <a:rPr lang="ru-RU" sz="1400" dirty="0"/>
              <a:t>как улучшить государственное управление</a:t>
            </a:r>
            <a:endParaRPr lang="en-GB" sz="1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" r="3774"/>
          <a:stretch/>
        </p:blipFill>
        <p:spPr>
          <a:xfrm>
            <a:off x="6924868" y="1377430"/>
            <a:ext cx="2169191" cy="2903454"/>
          </a:xfr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627784" y="1388798"/>
            <a:ext cx="1440160" cy="167994"/>
          </a:xfrm>
          <a:prstGeom prst="rect">
            <a:avLst/>
          </a:prstGeom>
          <a:solidFill>
            <a:srgbClr val="05629B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600" baseline="-25000" dirty="0">
                <a:solidFill>
                  <a:schemeClr val="bg1"/>
                </a:solidFill>
                <a:latin typeface="Georgia" panose="02040502050405020303" pitchFamily="18" charset="0"/>
              </a:rPr>
              <a:t>Public Governance and Territorial Development Directorate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31754" y="1633591"/>
            <a:ext cx="988517" cy="283241"/>
          </a:xfrm>
          <a:prstGeom prst="rect">
            <a:avLst/>
          </a:prstGeom>
          <a:solidFill>
            <a:srgbClr val="05629B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aseline="-25000" dirty="0">
                <a:solidFill>
                  <a:srgbClr val="FFFFFF"/>
                </a:solidFill>
                <a:latin typeface="Georgia" panose="02040502050405020303" pitchFamily="18" charset="0"/>
              </a:rPr>
              <a:t>Towards a Framework for the </a:t>
            </a:r>
            <a:endParaRPr lang="ru-RU" sz="800" baseline="-25000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r>
              <a:rPr lang="en-US" sz="800" baseline="-25000" dirty="0">
                <a:solidFill>
                  <a:srgbClr val="FFFFFF"/>
                </a:solidFill>
                <a:latin typeface="Georgia" panose="02040502050405020303" pitchFamily="18" charset="0"/>
              </a:rPr>
              <a:t>Governance of Infrastructure</a:t>
            </a:r>
            <a:endParaRPr lang="en-US" sz="800" baseline="-250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2849" y="3856823"/>
            <a:ext cx="1440160" cy="432048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500" baseline="-25000" dirty="0">
                <a:solidFill>
                  <a:srgbClr val="FFFFFF"/>
                </a:solidFill>
                <a:latin typeface="Georgia" panose="02040502050405020303" pitchFamily="18" charset="0"/>
              </a:rPr>
              <a:t>INTERNATIONAL SYMPOSIUM ON THE</a:t>
            </a:r>
            <a:endParaRPr lang="en-US" sz="500" baseline="-25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sz="1100" baseline="-25000" dirty="0">
                <a:solidFill>
                  <a:srgbClr val="FFFFFF"/>
                </a:solidFill>
                <a:latin typeface="Georgia" panose="02040502050405020303" pitchFamily="18" charset="0"/>
              </a:rPr>
              <a:t>GOVERNANCE OF </a:t>
            </a:r>
            <a:endParaRPr lang="ru-RU" sz="1100" baseline="-25000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r>
              <a:rPr lang="en-US" sz="1100" baseline="-25000" dirty="0">
                <a:solidFill>
                  <a:srgbClr val="FFFFFF"/>
                </a:solidFill>
                <a:latin typeface="Georgia" panose="02040502050405020303" pitchFamily="18" charset="0"/>
              </a:rPr>
              <a:t>INFRASTRUCTURE</a:t>
            </a:r>
            <a:endParaRPr lang="en-US" sz="1100" baseline="-25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sz="500" baseline="-25000" dirty="0">
                <a:solidFill>
                  <a:srgbClr val="FFFFFF"/>
                </a:solidFill>
                <a:latin typeface="Georgia" panose="02040502050405020303" pitchFamily="18" charset="0"/>
              </a:rPr>
              <a:t>29 February 2016. OECD. Paris. France</a:t>
            </a:r>
            <a:endParaRPr lang="en-US" sz="500" baseline="-250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2847" y="1573723"/>
            <a:ext cx="1683650" cy="415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200" b="1" baseline="-25000" dirty="0">
                <a:solidFill>
                  <a:srgbClr val="000000"/>
                </a:solidFill>
                <a:latin typeface="Georgia" panose="02040502050405020303" pitchFamily="18" charset="0"/>
              </a:rPr>
              <a:t>Getting Infrastructure Right</a:t>
            </a:r>
          </a:p>
          <a:p>
            <a:r>
              <a:rPr lang="en-US" sz="600" baseline="-25000" dirty="0">
                <a:solidFill>
                  <a:srgbClr val="000000"/>
                </a:solidFill>
                <a:latin typeface="Georgia" panose="02040502050405020303" pitchFamily="18" charset="0"/>
              </a:rPr>
              <a:t>A FRAMEWORK FOR BETTER GOVERNANCE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40869" y="3811168"/>
            <a:ext cx="796285" cy="75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500" baseline="-25000" dirty="0"/>
              <a:t>BETTER POLICIES FOR BETTER LIVES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587" y="4027192"/>
            <a:ext cx="1909157" cy="135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00" baseline="-25000" dirty="0">
                <a:solidFill>
                  <a:schemeClr val="bg2">
                    <a:lumMod val="10000"/>
                  </a:schemeClr>
                </a:solidFill>
              </a:rPr>
              <a:t>Recommendation of the Council on Principles for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024" y="4179516"/>
            <a:ext cx="1909157" cy="329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200" baseline="-25000" dirty="0">
                <a:solidFill>
                  <a:srgbClr val="00548B"/>
                </a:solidFill>
              </a:rPr>
              <a:t>Public Governance of </a:t>
            </a:r>
          </a:p>
          <a:p>
            <a:r>
              <a:rPr lang="en-US" sz="1200" baseline="-25000" dirty="0">
                <a:solidFill>
                  <a:srgbClr val="00548B"/>
                </a:solidFill>
              </a:rPr>
              <a:t>Public-Private Partnerships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5175" y="4422723"/>
            <a:ext cx="451979" cy="205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50" baseline="-25000" dirty="0">
                <a:solidFill>
                  <a:schemeClr val="bg2">
                    <a:lumMod val="10000"/>
                  </a:schemeClr>
                </a:solidFill>
              </a:rPr>
              <a:t>May 2012</a:t>
            </a:r>
          </a:p>
        </p:txBody>
      </p:sp>
    </p:spTree>
    <p:extLst>
      <p:ext uri="{BB962C8B-B14F-4D97-AF65-F5344CB8AC3E}">
        <p14:creationId xmlns:p14="http://schemas.microsoft.com/office/powerpoint/2010/main" val="312984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916832"/>
            <a:ext cx="8218800" cy="3627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2400" b="1" dirty="0">
                <a:latin typeface="+mj-lt"/>
              </a:rPr>
              <a:t>Надлежащее государственное управление </a:t>
            </a:r>
            <a:r>
              <a:rPr lang="ru-RU" sz="2400" dirty="0">
                <a:latin typeface="+mj-lt"/>
              </a:rPr>
              <a:t>необходимо для планирования, отбора и обеспечения своевременной необходимой инфраструктуры в рамках бюджета </a:t>
            </a:r>
            <a:endParaRPr lang="es-ES_tradnl" sz="2400" dirty="0">
              <a:latin typeface="+mj-lt"/>
            </a:endParaRPr>
          </a:p>
          <a:p>
            <a:pPr lvl="1"/>
            <a:r>
              <a:rPr lang="ru-RU" sz="2000" dirty="0">
                <a:latin typeface="+mj-lt"/>
              </a:rPr>
              <a:t>Государственное управление инфраструктурой</a:t>
            </a:r>
            <a:r>
              <a:rPr lang="en-GB" sz="2000" dirty="0">
                <a:latin typeface="+mj-lt"/>
              </a:rPr>
              <a:t>: </a:t>
            </a:r>
            <a:r>
              <a:rPr lang="ru-RU" sz="2000" dirty="0">
                <a:latin typeface="+mj-lt"/>
              </a:rPr>
              <a:t>процедуры, инструменты, правила взаимодействия, процесс принятия решений и мониторинг</a:t>
            </a:r>
            <a:endParaRPr lang="en-GB" sz="2000" dirty="0">
              <a:latin typeface="+mj-lt"/>
            </a:endParaRPr>
          </a:p>
          <a:p>
            <a:r>
              <a:rPr lang="ru-RU" sz="2400" dirty="0">
                <a:latin typeface="+mj-lt"/>
              </a:rPr>
              <a:t>Цель</a:t>
            </a:r>
            <a:r>
              <a:rPr lang="en-GB" sz="2400" dirty="0">
                <a:latin typeface="+mj-lt"/>
              </a:rPr>
              <a:t>: </a:t>
            </a:r>
            <a:r>
              <a:rPr lang="ru-RU" sz="2400" b="1" i="1" dirty="0">
                <a:latin typeface="+mj-lt"/>
              </a:rPr>
              <a:t>гарантия внедрения нужных проектов</a:t>
            </a:r>
            <a:r>
              <a:rPr lang="ru-RU" sz="2400" dirty="0">
                <a:latin typeface="+mj-lt"/>
              </a:rPr>
              <a:t> на принципах </a:t>
            </a:r>
            <a:r>
              <a:rPr lang="ru-RU" sz="2400" b="1" i="1" dirty="0">
                <a:latin typeface="+mj-lt"/>
              </a:rPr>
              <a:t>эффективности затрат</a:t>
            </a:r>
            <a:r>
              <a:rPr lang="ru-RU" sz="2400" dirty="0">
                <a:latin typeface="+mj-lt"/>
              </a:rPr>
              <a:t>, </a:t>
            </a:r>
            <a:r>
              <a:rPr lang="ru-RU" sz="2400" i="1" dirty="0">
                <a:latin typeface="+mj-lt"/>
              </a:rPr>
              <a:t>доступности </a:t>
            </a:r>
            <a:r>
              <a:rPr lang="ru-RU" sz="2400" dirty="0">
                <a:latin typeface="+mj-lt"/>
              </a:rPr>
              <a:t>и </a:t>
            </a:r>
            <a:r>
              <a:rPr lang="ru-RU" sz="2400" b="1" i="1" dirty="0">
                <a:latin typeface="+mj-lt"/>
              </a:rPr>
              <a:t>доверия </a:t>
            </a:r>
            <a:r>
              <a:rPr lang="ru-RU" sz="2400" dirty="0">
                <a:latin typeface="+mj-lt"/>
              </a:rPr>
              <a:t>со стороны инвесторов, пользователей и граждан</a:t>
            </a:r>
            <a:r>
              <a:rPr lang="en-GB" sz="2400" dirty="0">
                <a:latin typeface="+mj-lt"/>
              </a:rPr>
              <a:t>. </a:t>
            </a:r>
            <a:r>
              <a:rPr lang="en-GB" sz="2400" dirty="0"/>
              <a:t> </a:t>
            </a:r>
          </a:p>
          <a:p>
            <a:pPr marL="0" indent="0">
              <a:buNone/>
            </a:pPr>
            <a:endParaRPr lang="en-GB" sz="2400" dirty="0"/>
          </a:p>
          <a:p>
            <a:pPr lvl="1"/>
            <a:endParaRPr lang="es-ES_tradnl" sz="20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6557" y="291568"/>
            <a:ext cx="7812480" cy="1022400"/>
          </a:xfrm>
        </p:spPr>
        <p:txBody>
          <a:bodyPr/>
          <a:lstStyle/>
          <a:p>
            <a:pPr algn="ctr"/>
            <a:r>
              <a:rPr lang="ru-RU" sz="2800" dirty="0"/>
              <a:t>Надлежащее государственное управление - залог качественной инфраструктуры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95204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00" y="1844824"/>
            <a:ext cx="8218800" cy="3888432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latin typeface="+mj-lt"/>
              </a:rPr>
              <a:t>10 </a:t>
            </a:r>
            <a:r>
              <a:rPr lang="ru-RU" sz="2400" dirty="0">
                <a:latin typeface="+mj-lt"/>
              </a:rPr>
              <a:t>характеристик «факторов успеха»</a:t>
            </a:r>
            <a:endParaRPr lang="en-US" sz="2400" dirty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latin typeface="+mj-lt"/>
              </a:rPr>
              <a:t>Нормативный подход</a:t>
            </a:r>
            <a:r>
              <a:rPr lang="ru-RU" sz="2400" dirty="0">
                <a:latin typeface="+mj-lt"/>
              </a:rPr>
              <a:t> с опорой на</a:t>
            </a:r>
            <a:r>
              <a:rPr lang="en-US" sz="2400" dirty="0">
                <a:latin typeface="+mj-lt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ru-RU" sz="2000" b="1" dirty="0">
                <a:latin typeface="+mj-lt"/>
              </a:rPr>
              <a:t>Ключевые вопросы </a:t>
            </a:r>
            <a:r>
              <a:rPr lang="ru-RU" sz="2000" dirty="0">
                <a:latin typeface="+mj-lt"/>
              </a:rPr>
              <a:t>для лиц, принимающих решения</a:t>
            </a:r>
            <a:endParaRPr lang="en-US" sz="2000" dirty="0">
              <a:latin typeface="+mj-lt"/>
            </a:endParaRPr>
          </a:p>
          <a:p>
            <a:pPr lvl="1">
              <a:spcBef>
                <a:spcPts val="1200"/>
              </a:spcBef>
            </a:pPr>
            <a:r>
              <a:rPr lang="ru-RU" sz="2000" b="1" dirty="0">
                <a:latin typeface="+mj-lt"/>
              </a:rPr>
              <a:t>Эталонные показатели </a:t>
            </a:r>
            <a:r>
              <a:rPr lang="ru-RU" sz="2000" dirty="0">
                <a:latin typeface="+mj-lt"/>
              </a:rPr>
              <a:t>для выявления факторов успеха</a:t>
            </a:r>
            <a:endParaRPr lang="en-US" sz="2000" dirty="0">
              <a:latin typeface="+mj-lt"/>
            </a:endParaRPr>
          </a:p>
          <a:p>
            <a:r>
              <a:rPr lang="ru-RU" sz="2400" dirty="0">
                <a:latin typeface="+mj-lt"/>
              </a:rPr>
              <a:t>Страны, использующие принципы для оценки соответствия собственных систем управления инфраструктурой</a:t>
            </a:r>
            <a:r>
              <a:rPr lang="en-US" sz="2400" dirty="0">
                <a:latin typeface="+mj-lt"/>
              </a:rPr>
              <a:t>.</a:t>
            </a:r>
            <a:endParaRPr lang="en-GB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37600"/>
            <a:ext cx="8100392" cy="1022400"/>
          </a:xfrm>
        </p:spPr>
        <p:txBody>
          <a:bodyPr/>
          <a:lstStyle/>
          <a:p>
            <a:r>
              <a:rPr lang="ru-RU" dirty="0"/>
              <a:t>Принципы государственного управления инфраструктурой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5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5365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+mj-lt"/>
              </a:rPr>
              <a:t>Разработка стратегического видения инфраструктуры</a:t>
            </a:r>
            <a:endParaRPr lang="en-GB" sz="2400" dirty="0">
              <a:latin typeface="+mj-lt"/>
            </a:endParaRPr>
          </a:p>
          <a:p>
            <a:pPr lvl="1"/>
            <a:r>
              <a:rPr lang="ru-RU" sz="1800" dirty="0">
                <a:latin typeface="+mj-lt"/>
              </a:rPr>
              <a:t>Способ преодолеть разобщённость</a:t>
            </a:r>
            <a:endParaRPr lang="en-GB" sz="1800" dirty="0">
              <a:latin typeface="+mj-lt"/>
            </a:endParaRPr>
          </a:p>
          <a:p>
            <a:pPr lvl="1"/>
            <a:r>
              <a:rPr lang="ru-RU" sz="1800" dirty="0">
                <a:latin typeface="+mj-lt"/>
              </a:rPr>
              <a:t>Требует уравновешивания множества целей</a:t>
            </a:r>
            <a:endParaRPr lang="en-GB" sz="18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+mj-lt"/>
              </a:rPr>
              <a:t>Недопущение должностных нарушений</a:t>
            </a:r>
            <a:endParaRPr lang="en-US" sz="2400" dirty="0">
              <a:latin typeface="+mj-lt"/>
            </a:endParaRPr>
          </a:p>
          <a:p>
            <a:pPr lvl="1"/>
            <a:r>
              <a:rPr lang="ru-RU" sz="1800" dirty="0">
                <a:latin typeface="+mj-lt"/>
              </a:rPr>
              <a:t>Надлежащая политика по недопущению конфликта интересов</a:t>
            </a:r>
            <a:endParaRPr lang="en-GB" sz="1800" dirty="0">
              <a:latin typeface="+mj-lt"/>
            </a:endParaRPr>
          </a:p>
          <a:p>
            <a:pPr lvl="1"/>
            <a:r>
              <a:rPr lang="ru-RU" sz="1800" dirty="0">
                <a:latin typeface="+mj-lt"/>
              </a:rPr>
              <a:t>Система внутреннего контроля и механизмы отчетности</a:t>
            </a: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+mj-lt"/>
              </a:rPr>
              <a:t>Варианты ввода в эксплуатацию объектов инфраструктуры</a:t>
            </a:r>
            <a:endParaRPr lang="en-US" sz="2400" dirty="0">
              <a:latin typeface="+mj-lt"/>
            </a:endParaRPr>
          </a:p>
          <a:p>
            <a:pPr lvl="1"/>
            <a:r>
              <a:rPr lang="ru-RU" sz="1800" dirty="0">
                <a:latin typeface="+mj-lt"/>
              </a:rPr>
              <a:t>Наиболее эффективный способ ввода</a:t>
            </a:r>
            <a:endParaRPr lang="en-GB" sz="1800" dirty="0">
              <a:latin typeface="+mj-lt"/>
            </a:endParaRPr>
          </a:p>
          <a:p>
            <a:pPr lvl="1"/>
            <a:r>
              <a:rPr lang="ru-RU" sz="1800" dirty="0">
                <a:latin typeface="+mj-lt"/>
              </a:rPr>
              <a:t>Гарантия оптимального соотношения цена-качество и финансовой доступности</a:t>
            </a: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1571" y="188640"/>
            <a:ext cx="8064000" cy="927344"/>
          </a:xfrm>
        </p:spPr>
        <p:txBody>
          <a:bodyPr/>
          <a:lstStyle/>
          <a:p>
            <a:r>
              <a:rPr lang="en-US" sz="2400" dirty="0"/>
              <a:t>10 </a:t>
            </a:r>
            <a:r>
              <a:rPr lang="ru-RU" sz="2400" dirty="0"/>
              <a:t>характеристик надлежащего государственного управления инфраструктурой для преодоления текущих трудностей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247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8245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ru-RU" sz="2400" dirty="0">
                <a:latin typeface="+mj-lt"/>
              </a:rPr>
              <a:t>Разработка надлежащей регуляторной среды</a:t>
            </a:r>
            <a:endParaRPr lang="en-US" sz="2400" dirty="0">
              <a:latin typeface="+mj-lt"/>
            </a:endParaRPr>
          </a:p>
          <a:p>
            <a:pPr lvl="1"/>
            <a:r>
              <a:rPr lang="ru-RU" sz="2000" dirty="0">
                <a:latin typeface="+mj-lt"/>
              </a:rPr>
              <a:t>Сокращение неопределенности в «правилах игры»</a:t>
            </a:r>
            <a:endParaRPr lang="en-GB" sz="2000" dirty="0">
              <a:latin typeface="+mj-lt"/>
            </a:endParaRPr>
          </a:p>
          <a:p>
            <a:pPr lvl="1"/>
            <a:r>
              <a:rPr lang="ru-RU" sz="2000" dirty="0">
                <a:latin typeface="+mj-lt"/>
              </a:rPr>
              <a:t>Укрепление уверенности</a:t>
            </a: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ru-RU" sz="2400" dirty="0">
                <a:latin typeface="+mj-lt"/>
              </a:rPr>
              <a:t>Проведение консультаций</a:t>
            </a:r>
            <a:endParaRPr lang="en-GB" sz="2400" dirty="0">
              <a:latin typeface="+mj-lt"/>
            </a:endParaRPr>
          </a:p>
          <a:p>
            <a:pPr lvl="1"/>
            <a:r>
              <a:rPr lang="ru-RU" sz="2000" dirty="0">
                <a:latin typeface="+mj-lt"/>
              </a:rPr>
              <a:t>Выявление и удовлетворение потребностей пользователей</a:t>
            </a:r>
            <a:endParaRPr lang="en-GB" sz="2000" dirty="0">
              <a:latin typeface="+mj-lt"/>
            </a:endParaRPr>
          </a:p>
          <a:p>
            <a:pPr lvl="1"/>
            <a:r>
              <a:rPr lang="ru-RU" sz="2000" dirty="0">
                <a:latin typeface="+mj-lt"/>
              </a:rPr>
              <a:t>Повышение легитимности среди заинтересованных сторон</a:t>
            </a:r>
            <a:endParaRPr lang="it-IT" sz="2000" dirty="0">
              <a:latin typeface="+mj-lt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ru-RU" sz="2400" dirty="0">
                <a:latin typeface="+mj-lt"/>
              </a:rPr>
              <a:t>Координация инфраструктурной политики на всех уровнях государственной власти</a:t>
            </a:r>
            <a:endParaRPr lang="en-US" sz="2400" dirty="0">
              <a:latin typeface="+mj-lt"/>
            </a:endParaRPr>
          </a:p>
          <a:p>
            <a:pPr lvl="1"/>
            <a:r>
              <a:rPr lang="ru-RU" sz="2000" dirty="0">
                <a:latin typeface="+mj-lt"/>
              </a:rPr>
              <a:t>Сокращение пробелов, дублирования или противоречий</a:t>
            </a:r>
            <a:endParaRPr lang="en-GB" sz="2000" dirty="0">
              <a:latin typeface="+mj-lt"/>
            </a:endParaRPr>
          </a:p>
          <a:p>
            <a:pPr lvl="1"/>
            <a:r>
              <a:rPr lang="ru-RU" sz="2000" dirty="0">
                <a:latin typeface="+mj-lt"/>
              </a:rPr>
              <a:t>Увязывание стратегических приоритетов</a:t>
            </a:r>
            <a:endParaRPr lang="en-GB" sz="2000" dirty="0">
              <a:latin typeface="+mj-lt"/>
            </a:endParaRPr>
          </a:p>
          <a:p>
            <a:pPr lvl="1"/>
            <a:r>
              <a:rPr lang="ru-RU" sz="2000" dirty="0">
                <a:latin typeface="+mj-lt"/>
              </a:rPr>
              <a:t>Экономия на масштабе</a:t>
            </a:r>
            <a:endParaRPr lang="en-US" sz="2000" dirty="0">
              <a:latin typeface="+mj-lt"/>
            </a:endParaRPr>
          </a:p>
          <a:p>
            <a:endParaRPr lang="en-GB" sz="18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1571" y="188640"/>
            <a:ext cx="8064000" cy="927344"/>
          </a:xfrm>
        </p:spPr>
        <p:txBody>
          <a:bodyPr/>
          <a:lstStyle/>
          <a:p>
            <a:r>
              <a:rPr lang="en-US" sz="2000" dirty="0"/>
              <a:t>10 </a:t>
            </a:r>
            <a:r>
              <a:rPr lang="ru-RU" sz="2000" dirty="0"/>
              <a:t>характеристик надлежащего государственного управления инфраструктурой для преодоления текущих трудностей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626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8245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ru-RU" sz="2000" dirty="0">
                <a:latin typeface="+mj-lt"/>
              </a:rPr>
              <a:t>Гарантия доступности и оптимального соотношения цена-качество</a:t>
            </a:r>
            <a:endParaRPr lang="en-US" sz="2000" dirty="0">
              <a:latin typeface="+mj-lt"/>
            </a:endParaRPr>
          </a:p>
          <a:p>
            <a:pPr lvl="1"/>
            <a:r>
              <a:rPr lang="ru-RU" sz="1800" dirty="0">
                <a:latin typeface="+mj-lt"/>
              </a:rPr>
              <a:t>Обеспечения доступности для населения и пользователей</a:t>
            </a:r>
            <a:endParaRPr lang="en-GB" sz="1800" dirty="0">
              <a:latin typeface="+mj-lt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ru-RU" sz="2000" dirty="0">
                <a:latin typeface="+mj-lt"/>
              </a:rPr>
              <a:t>Получение, анализ и распространение полезных данных</a:t>
            </a:r>
            <a:endParaRPr lang="en-US" sz="2000" dirty="0">
              <a:latin typeface="+mj-lt"/>
            </a:endParaRPr>
          </a:p>
          <a:p>
            <a:pPr lvl="1">
              <a:buClr>
                <a:srgbClr val="727272"/>
              </a:buClr>
            </a:pPr>
            <a:r>
              <a:rPr lang="ru-RU" sz="1800" dirty="0">
                <a:latin typeface="+mj-lt"/>
              </a:rPr>
              <a:t>Оценка, прозрачность и подотчетность</a:t>
            </a:r>
            <a:endParaRPr lang="en-GB" sz="1800" dirty="0">
              <a:latin typeface="+mj-lt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ru-RU" sz="2000" dirty="0">
                <a:latin typeface="+mj-lt"/>
              </a:rPr>
              <a:t>Гарантия того, что объект функционирует на протяжении всего срока службы</a:t>
            </a:r>
            <a:endParaRPr lang="en-US" sz="2000" dirty="0">
              <a:latin typeface="+mj-lt"/>
            </a:endParaRPr>
          </a:p>
          <a:p>
            <a:pPr marL="746100" lvl="2" indent="-342900">
              <a:spcBef>
                <a:spcPts val="768"/>
              </a:spcBef>
              <a:buFont typeface="Georgia" panose="02040502050405020303" pitchFamily="18" charset="0"/>
              <a:buChar char="−"/>
            </a:pPr>
            <a:r>
              <a:rPr lang="ru-RU" sz="1800" dirty="0">
                <a:latin typeface="+mj-lt"/>
              </a:rPr>
              <a:t>Поддержание оптимального соотношения цена-качество на протяжении срока эксплуатации объекта</a:t>
            </a:r>
            <a:endParaRPr lang="en-GB" sz="1800" dirty="0">
              <a:latin typeface="+mj-lt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ru-RU" sz="2000" dirty="0">
                <a:latin typeface="+mj-lt"/>
              </a:rPr>
              <a:t>Государственная инфраструктура должна быть устойчивой</a:t>
            </a:r>
            <a:endParaRPr lang="en-US" sz="2000" dirty="0">
              <a:latin typeface="+mj-lt"/>
            </a:endParaRPr>
          </a:p>
          <a:p>
            <a:pPr lvl="1"/>
            <a:r>
              <a:rPr lang="ru-RU" sz="1800" dirty="0">
                <a:latin typeface="+mj-lt"/>
              </a:rPr>
              <a:t>Социально-экономическое и экологическое воздействие</a:t>
            </a:r>
            <a:endParaRPr lang="en-GB" sz="1800" dirty="0">
              <a:latin typeface="+mj-lt"/>
            </a:endParaRPr>
          </a:p>
          <a:p>
            <a:pPr lvl="1"/>
            <a:r>
              <a:rPr lang="ru-RU" sz="1800" dirty="0">
                <a:latin typeface="+mj-lt"/>
              </a:rPr>
              <a:t>Функциональная зависимость важнейших объектов инфраструктуры</a:t>
            </a:r>
            <a:endParaRPr lang="en-US" sz="1800" dirty="0">
              <a:latin typeface="+mj-lt"/>
            </a:endParaRPr>
          </a:p>
          <a:p>
            <a:pPr marL="457200" indent="-457200">
              <a:buFont typeface="+mj-lt"/>
              <a:buAutoNum type="arabicPeriod" startAt="7"/>
            </a:pPr>
            <a:endParaRPr lang="en-GB" sz="1800" dirty="0">
              <a:latin typeface="+mj-lt"/>
            </a:endParaRPr>
          </a:p>
          <a:p>
            <a:endParaRPr lang="en-GB" sz="18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1571" y="188640"/>
            <a:ext cx="8064000" cy="927344"/>
          </a:xfrm>
        </p:spPr>
        <p:txBody>
          <a:bodyPr/>
          <a:lstStyle/>
          <a:p>
            <a:r>
              <a:rPr lang="en-US" sz="2000" dirty="0"/>
              <a:t>10 </a:t>
            </a:r>
            <a:r>
              <a:rPr lang="ru-RU" sz="2000" dirty="0"/>
              <a:t>характеристик надлежащего государственного управления инфраструктурой для преодоления текущих трудностей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384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7300" y="2690900"/>
            <a:ext cx="6624000" cy="1515800"/>
          </a:xfrm>
        </p:spPr>
        <p:txBody>
          <a:bodyPr/>
          <a:lstStyle/>
          <a:p>
            <a:r>
              <a:rPr lang="ru-RU" dirty="0"/>
              <a:t>Трудности и примеры передовой практики в странах оэср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8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00" y="1506297"/>
            <a:ext cx="8218800" cy="766944"/>
          </a:xfrm>
        </p:spPr>
        <p:txBody>
          <a:bodyPr>
            <a:noAutofit/>
          </a:bodyPr>
          <a:lstStyle/>
          <a:p>
            <a:r>
              <a:rPr lang="ru-RU" sz="2000" dirty="0"/>
              <a:t>Трудности государственного управления бывают стратегическими и специфическими</a:t>
            </a:r>
            <a:r>
              <a:rPr lang="en-GB" sz="2000" dirty="0"/>
              <a:t>. </a:t>
            </a:r>
          </a:p>
          <a:p>
            <a:r>
              <a:rPr lang="ru-RU" sz="2000" dirty="0"/>
              <a:t>Ниже представлены примеры практики в странах ОЭСР</a:t>
            </a:r>
            <a:r>
              <a:rPr lang="en-GB" sz="20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Трудности государственного управления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988785"/>
              </p:ext>
            </p:extLst>
          </p:nvPr>
        </p:nvGraphicFramePr>
        <p:xfrm>
          <a:off x="395536" y="2570143"/>
          <a:ext cx="8244464" cy="3595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2232">
                  <a:extLst>
                    <a:ext uri="{9D8B030D-6E8A-4147-A177-3AD203B41FA5}">
                      <a16:colId xmlns:a16="http://schemas.microsoft.com/office/drawing/2014/main" val="3635330495"/>
                    </a:ext>
                  </a:extLst>
                </a:gridCol>
                <a:gridCol w="4122232">
                  <a:extLst>
                    <a:ext uri="{9D8B030D-6E8A-4147-A177-3AD203B41FA5}">
                      <a16:colId xmlns:a16="http://schemas.microsoft.com/office/drawing/2014/main" val="3784745052"/>
                    </a:ext>
                  </a:extLst>
                </a:gridCol>
              </a:tblGrid>
              <a:tr h="423985">
                <a:tc>
                  <a:txBody>
                    <a:bodyPr/>
                    <a:lstStyle/>
                    <a:p>
                      <a:r>
                        <a:rPr lang="ru-RU" sz="2000" b="1" dirty="0"/>
                        <a:t>Стратегические трудности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Специфические  трудности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01789"/>
                  </a:ext>
                </a:extLst>
              </a:tr>
              <a:tr h="3171176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Сроки, необходимые для создания и поддержания благоприятной среды для ввода в эксплуатацию качественной инфраструктуры</a:t>
                      </a:r>
                      <a:endParaRPr lang="en-GB" sz="16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Адаптация существующей среды к меняющимся рискам</a:t>
                      </a:r>
                      <a:endParaRPr lang="en-GB" sz="16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Понимание влияния взаимосвязанных процессов надлежащего государственного управления в течение всего срока инвестиций</a:t>
                      </a:r>
                      <a:r>
                        <a:rPr lang="en-GB" sz="1800" dirty="0"/>
                        <a:t>. 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Политические мотивы принятия инвестиционных решений</a:t>
                      </a:r>
                      <a:endParaRPr lang="en-GB" sz="16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Отсутствие долгосрочного стратегического плана</a:t>
                      </a:r>
                      <a:endParaRPr lang="en-GB" sz="16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Четкая координация между уровнями государственной власти</a:t>
                      </a:r>
                      <a:endParaRPr lang="en-GB" sz="16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Обеспечение соотношения цена-качество</a:t>
                      </a:r>
                      <a:endParaRPr lang="en-GB" sz="16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Отсутствие данных, анализа и оценки для принятия обоснованных решений</a:t>
                      </a:r>
                      <a:endParaRPr lang="en-GB" sz="16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Недостаток внимания к инвестициям в течение всего срока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716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531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19387</TotalTime>
  <Words>1373</Words>
  <Application>Microsoft Office PowerPoint</Application>
  <PresentationFormat>On-screen Show (4:3)</PresentationFormat>
  <Paragraphs>372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맑은 고딕</vt:lpstr>
      <vt:lpstr>SimSun</vt:lpstr>
      <vt:lpstr>Arial</vt:lpstr>
      <vt:lpstr>Calibri</vt:lpstr>
      <vt:lpstr>Georgia</vt:lpstr>
      <vt:lpstr>Helvetica 65 Medium</vt:lpstr>
      <vt:lpstr>Times New Roman</vt:lpstr>
      <vt:lpstr>Wingdings</vt:lpstr>
      <vt:lpstr>OECD_English_white</vt:lpstr>
      <vt:lpstr>Принципы государственного управления инфраструктурой  - Выработка правильного подхода к инфраструктурной политике -</vt:lpstr>
      <vt:lpstr>Принципы государственного управления инфраструктурой в ОЭСР</vt:lpstr>
      <vt:lpstr>Надлежащее государственное управление - залог качественной инфраструктуры</vt:lpstr>
      <vt:lpstr>Принципы государственного управления инфраструктурой</vt:lpstr>
      <vt:lpstr>10 характеристик надлежащего государственного управления инфраструктурой для преодоления текущих трудностей</vt:lpstr>
      <vt:lpstr>10 характеристик надлежащего государственного управления инфраструктурой для преодоления текущих трудностей</vt:lpstr>
      <vt:lpstr>10 характеристик надлежащего государственного управления инфраструктурой для преодоления текущих трудностей</vt:lpstr>
      <vt:lpstr>Трудности и примеры передовой практики в странах оэср</vt:lpstr>
      <vt:lpstr>Трудности государственного управления</vt:lpstr>
      <vt:lpstr>Нередко решения об инфраструктурных проектах обусловлены политическими приоритетами</vt:lpstr>
      <vt:lpstr>PowerPoint Presentation</vt:lpstr>
      <vt:lpstr>PowerPoint Presentation</vt:lpstr>
      <vt:lpstr>Гарантия оптимального сочетания цена-качество инфраструктурных проектов не всегда формально закреплена</vt:lpstr>
      <vt:lpstr>Отсутствие данных замедляет проведение точного анализа и оценку проектов</vt:lpstr>
      <vt:lpstr>Следует уделять больше внимания эффективности эксплуатации объекта в течение срока службы</vt:lpstr>
      <vt:lpstr>Спасибо</vt:lpstr>
      <vt:lpstr>Справочные документы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and infrastructure – trends and next steps</dc:title>
  <dc:creator>HAWKESWORTH Ian</dc:creator>
  <cp:lastModifiedBy>Inna Anatolievna Davidova</cp:lastModifiedBy>
  <cp:revision>284</cp:revision>
  <cp:lastPrinted>2019-03-04T11:06:37Z</cp:lastPrinted>
  <dcterms:created xsi:type="dcterms:W3CDTF">2016-01-20T17:15:57Z</dcterms:created>
  <dcterms:modified xsi:type="dcterms:W3CDTF">2019-03-04T12:09:29Z</dcterms:modified>
</cp:coreProperties>
</file>