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97" r:id="rId2"/>
  </p:sldMasterIdLst>
  <p:notesMasterIdLst>
    <p:notesMasterId r:id="rId19"/>
  </p:notesMasterIdLst>
  <p:handoutMasterIdLst>
    <p:handoutMasterId r:id="rId20"/>
  </p:handoutMasterIdLst>
  <p:sldIdLst>
    <p:sldId id="257" r:id="rId3"/>
    <p:sldId id="612" r:id="rId4"/>
    <p:sldId id="518" r:id="rId5"/>
    <p:sldId id="606" r:id="rId6"/>
    <p:sldId id="585" r:id="rId7"/>
    <p:sldId id="607" r:id="rId8"/>
    <p:sldId id="613" r:id="rId9"/>
    <p:sldId id="608" r:id="rId10"/>
    <p:sldId id="573" r:id="rId11"/>
    <p:sldId id="598" r:id="rId12"/>
    <p:sldId id="610" r:id="rId13"/>
    <p:sldId id="596" r:id="rId14"/>
    <p:sldId id="614" r:id="rId15"/>
    <p:sldId id="594" r:id="rId16"/>
    <p:sldId id="569" r:id="rId17"/>
    <p:sldId id="615" r:id="rId1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DB8A58-F69C-426F-AD9F-66D85CE6F34C}">
          <p14:sldIdLst>
            <p14:sldId id="257"/>
            <p14:sldId id="612"/>
            <p14:sldId id="518"/>
            <p14:sldId id="606"/>
            <p14:sldId id="585"/>
            <p14:sldId id="607"/>
            <p14:sldId id="613"/>
            <p14:sldId id="608"/>
            <p14:sldId id="573"/>
            <p14:sldId id="598"/>
            <p14:sldId id="610"/>
            <p14:sldId id="596"/>
            <p14:sldId id="614"/>
            <p14:sldId id="594"/>
            <p14:sldId id="569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ZLEY Ivor" initials="BI" lastIdx="3" clrIdx="0"/>
  <p:cmAuthor id="1" name="LAU Edwin, GOV/RPS" initials="LEG" lastIdx="3" clrIdx="1">
    <p:extLst>
      <p:ext uri="{19B8F6BF-5375-455C-9EA6-DF929625EA0E}">
        <p15:presenceInfo xmlns:p15="http://schemas.microsoft.com/office/powerpoint/2012/main" userId="S-1-5-21-2146598497-832928401-1254845835-112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CC00"/>
    <a:srgbClr val="FFFFCC"/>
    <a:srgbClr val="FF66FF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D1693-86E8-09DA-157A-6463D636E8BD}" v="1" dt="2019-03-12T16:50:20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0816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1224"/>
    </p:cViewPr>
  </p:sorter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312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F77D1693-86E8-09DA-157A-6463D636E8BD}"/>
    <pc:docChg chg="modSld">
      <pc:chgData name="Naida Carsimamovic" userId="S::naidacar_gmail.com#ext#@worldbankgroup.onmicrosoft.com::53931ab3-ae2f-4940-ab2f-79ca65fd9f5d" providerId="AD" clId="Web-{F77D1693-86E8-09DA-157A-6463D636E8BD}" dt="2019-03-12T16:50:24.810" v="2" actId="14100"/>
      <pc:docMkLst>
        <pc:docMk/>
      </pc:docMkLst>
      <pc:sldChg chg="modSp">
        <pc:chgData name="Naida Carsimamovic" userId="S::naidacar_gmail.com#ext#@worldbankgroup.onmicrosoft.com::53931ab3-ae2f-4940-ab2f-79ca65fd9f5d" providerId="AD" clId="Web-{F77D1693-86E8-09DA-157A-6463D636E8BD}" dt="2019-03-12T16:50:24.810" v="2" actId="14100"/>
        <pc:sldMkLst>
          <pc:docMk/>
          <pc:sldMk cId="2429302941" sldId="518"/>
        </pc:sldMkLst>
        <pc:spChg chg="mod">
          <ac:chgData name="Naida Carsimamovic" userId="S::naidacar_gmail.com#ext#@worldbankgroup.onmicrosoft.com::53931ab3-ae2f-4940-ab2f-79ca65fd9f5d" providerId="AD" clId="Web-{F77D1693-86E8-09DA-157A-6463D636E8BD}" dt="2019-03-12T16:50:24.810" v="2" actId="14100"/>
          <ac:spMkLst>
            <pc:docMk/>
            <pc:sldMk cId="2429302941" sldId="518"/>
            <ac:spMk id="5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k_Ju\AppData\Local\Microsoft\Windows\INetCache\Content.Outlook\PBIS3GGJ\2018_Charts%20for%20presentation_PB%20Network%20Meeting_draft_1611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91305774278214E-2"/>
          <c:y val="5.0011349932609778E-2"/>
          <c:w val="0.92167864074704786"/>
          <c:h val="0.678391914297426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'Prevalence Spending rev'!$C$34</c:f>
              <c:strCache>
                <c:ptCount val="1"/>
                <c:pt idx="0">
                  <c:v>Narrow (0-5%  ot total government spending)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'Prevalence Spending rev'!$B$35:$B$44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'Prevalence Spending rev'!$C$35:$C$44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<c:ext xmlns:c16="http://schemas.microsoft.com/office/drawing/2014/chart" uri="{C3380CC4-5D6E-409C-BE32-E72D297353CC}">
              <c16:uniqueId val="{00000000-F752-4493-BC4A-CBCC561E1263}"/>
            </c:ext>
          </c:extLst>
        </c:ser>
        <c:ser>
          <c:idx val="1"/>
          <c:order val="1"/>
          <c:tx>
            <c:strRef>
              <c:f>'Prevalence Spending rev'!$D$34</c:f>
              <c:strCache>
                <c:ptCount val="1"/>
                <c:pt idx="0">
                  <c:v>Broad (5-20% of total government spending)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52-4493-BC4A-CBCC561E1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'Prevalence Spending rev'!$B$35:$B$44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'Prevalence Spending rev'!$D$35:$D$44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<c:ext xmlns:c16="http://schemas.microsoft.com/office/drawing/2014/chart" uri="{C3380CC4-5D6E-409C-BE32-E72D297353CC}">
              <c16:uniqueId val="{00000002-F752-4493-BC4A-CBCC561E1263}"/>
            </c:ext>
          </c:extLst>
        </c:ser>
        <c:ser>
          <c:idx val="2"/>
          <c:order val="2"/>
          <c:tx>
            <c:strRef>
              <c:f>'Prevalence Spending rev'!$E$34</c:f>
              <c:strCache>
                <c:ptCount val="1"/>
                <c:pt idx="0">
                  <c:v>Comprehensive (20-100% of total government spending)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'Prevalence Spending rev'!$B$35:$B$44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'Prevalence Spending rev'!$E$35:$E$44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p="http://schemas.openxmlformats.org/presentationml/2006/main" xmlns:a14="http://schemas.microsoft.com/office/drawing/2010/main" xmlns:mc="http://schemas.openxmlformats.org/markup-compatibility/2006">
            <c:ext xmlns:c16="http://schemas.microsoft.com/office/drawing/2014/chart" uri="{C3380CC4-5D6E-409C-BE32-E72D297353CC}">
              <c16:uniqueId val="{00000003-F752-4493-BC4A-CBCC561E1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731328"/>
        <c:axId val="439732864"/>
      </c:barChart>
      <c:catAx>
        <c:axId val="4397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2864"/>
        <c:crosses val="autoZero"/>
        <c:auto val="1"/>
        <c:lblAlgn val="ctr"/>
        <c:lblOffset val="100"/>
        <c:noMultiLvlLbl val="0"/>
      </c:catAx>
      <c:valAx>
        <c:axId val="439732864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73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297652187415977E-2"/>
          <c:y val="0.82110848032107875"/>
          <c:w val="0.82537381614396566"/>
          <c:h val="0.15879081548372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0.26852</cdr:x>
      <cdr:y>0.81529</cdr:y>
    </cdr:from>
    <cdr:to>
      <cdr:x>0.7037</cdr:x>
      <cdr:y>0.9753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2396E47-E5FC-4381-985F-9EA75348173D}"/>
            </a:ext>
          </a:extLst>
        </cdr:cNvPr>
        <cdr:cNvSpPr txBox="1"/>
      </cdr:nvSpPr>
      <cdr:spPr>
        <a:xfrm xmlns:a="http://schemas.openxmlformats.org/drawingml/2006/main">
          <a:off x="2088232" y="3856063"/>
          <a:ext cx="3384376" cy="7568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50000"/>
            </a:lnSpc>
          </a:pPr>
          <a:r>
            <a:rPr lang="hr-HR" sz="1000" dirty="0">
              <a:solidFill>
                <a:schemeClr val="bg2">
                  <a:lumMod val="10000"/>
                </a:schemeClr>
              </a:solidFill>
            </a:rPr>
            <a:t>Malen (0-5 % ukupne državne potrošnje)</a:t>
          </a:r>
        </a:p>
        <a:p xmlns:a="http://schemas.openxmlformats.org/drawingml/2006/main">
          <a:pPr>
            <a:lnSpc>
              <a:spcPct val="150000"/>
            </a:lnSpc>
          </a:pPr>
          <a:r>
            <a:rPr lang="hr-HR" sz="1000" dirty="0">
              <a:solidFill>
                <a:schemeClr val="bg2">
                  <a:lumMod val="10000"/>
                </a:schemeClr>
              </a:solidFill>
            </a:rPr>
            <a:t>Velik (5-20 % ukupne državne potrošnje)</a:t>
          </a:r>
        </a:p>
        <a:p xmlns:a="http://schemas.openxmlformats.org/drawingml/2006/main">
          <a:pPr>
            <a:lnSpc>
              <a:spcPct val="150000"/>
            </a:lnSpc>
          </a:pPr>
          <a:r>
            <a:rPr lang="hr-HR" sz="1000" dirty="0">
              <a:solidFill>
                <a:schemeClr val="bg2">
                  <a:lumMod val="10000"/>
                </a:schemeClr>
              </a:solidFill>
            </a:rPr>
            <a:t>Sveobuhvatan (20-100 % ukupne državne potrošnje)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7" y="2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3/12/2019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3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7" y="9408983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3/12/2019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70" rIns="92938" bIns="464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2"/>
            <a:ext cx="5435600" cy="4457700"/>
          </a:xfrm>
          <a:prstGeom prst="rect">
            <a:avLst/>
          </a:prstGeom>
        </p:spPr>
        <p:txBody>
          <a:bodyPr vert="horz" lIns="92938" tIns="46470" rIns="92938" bIns="464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08983"/>
            <a:ext cx="2944283" cy="495300"/>
          </a:xfrm>
          <a:prstGeom prst="rect">
            <a:avLst/>
          </a:prstGeom>
        </p:spPr>
        <p:txBody>
          <a:bodyPr vert="horz" lIns="92938" tIns="46470" rIns="92938" bIns="46470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hr-H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44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5693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914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523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694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2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7C97-984D-4856-9E21-646B4D07D0BA}" type="slidenum">
              <a:rPr lang="en-US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09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35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3</a:t>
            </a:fld>
            <a:endParaRPr lang="hr-H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34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630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28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73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797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71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3F6D906-E5DA-4D4B-B92D-3AD3608DD88B}" type="datetime1">
              <a:rPr lang="en-GB" smtClean="0">
                <a:solidFill>
                  <a:prstClr val="white"/>
                </a:solidFill>
              </a:rPr>
              <a:t>12/03/2019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eaLnBrk="1" latinLnBrk="0" hangingPunct="1"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eaLnBrk="1" latinLnBrk="0" hangingPunct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eaLnBrk="1" latinLnBrk="0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D866648-810E-473C-83B0-4854D05C0519}" type="datetime1">
              <a:rPr lang="en-GB" smtClean="0"/>
              <a:t>12/03/2019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33898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FD8B295-3715-415F-BD49-F1A40818C9EF}" type="datetime1">
              <a:rPr lang="en-GB" smtClean="0">
                <a:solidFill>
                  <a:prstClr val="white"/>
                </a:solidFill>
              </a:rPr>
              <a:t>12/03/2019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10DFCE3-4BC1-40E2-91F8-F8BE1B4F219C}" type="datetime1">
              <a:rPr lang="en-GB" smtClean="0"/>
              <a:t>12/03/2019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105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A03A8879-3F7E-4227-808B-B008E9562151}" type="datetime1">
              <a:rPr lang="en-GB" smtClean="0"/>
              <a:t>12/03/2019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32876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C8C46B8-CEAB-4A55-9A6F-472E7A8C205E}" type="datetime1">
              <a:rPr lang="en-GB" smtClean="0"/>
              <a:t>12/03/2019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379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8051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C8C46B8-CEAB-4A55-9A6F-472E7A8C205E}" type="datetime1">
              <a:rPr lang="en-GB" smtClean="0"/>
              <a:t>12/03/2019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C8C46B8-CEAB-4A55-9A6F-472E7A8C205E}" type="datetime1">
              <a:rPr lang="en-GB" smtClean="0"/>
              <a:t>12/03/2019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1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blazey@oec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00" y="260648"/>
            <a:ext cx="2500640" cy="1008112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277200" y="5229200"/>
            <a:ext cx="8218800" cy="1178928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Jungmin Park, Jedinica za planiranje proračuna i javne rashode, OECD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Godišnja plenarna sjednica BCOP-a, 2019.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20. ožujka 2019. Taškent, Uzbekistan</a:t>
            </a:r>
          </a:p>
          <a:p>
            <a:pPr algn="l"/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600" y="2276872"/>
            <a:ext cx="7817400" cy="172819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Trendovi i najbolje prakse OECD-a za dubinsku analizu rashoda </a:t>
            </a:r>
            <a:endParaRPr lang="hr-HR" sz="3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8147248" cy="4392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Koji su izazovi i pristupi kod dubinske analize rashoda?</a:t>
            </a:r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8810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6755" y="1628800"/>
            <a:ext cx="6999621" cy="5027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dirty="0">
                <a:solidFill>
                  <a:schemeClr val="accent1">
                    <a:lumMod val="50000"/>
                  </a:schemeClr>
                </a:solidFill>
              </a:rPr>
              <a:t>Glavni izazovi u provedbi dubinske analize rashoda</a:t>
            </a:r>
            <a:endParaRPr lang="hr-HR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02688" y="6411913"/>
            <a:ext cx="341312" cy="244475"/>
          </a:xfrm>
        </p:spPr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11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628800"/>
            <a:ext cx="7920880" cy="1512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96E47-E5FC-4381-985F-9EA75348173D}"/>
              </a:ext>
            </a:extLst>
          </p:cNvPr>
          <p:cNvSpPr txBox="1"/>
          <p:nvPr/>
        </p:nvSpPr>
        <p:spPr>
          <a:xfrm>
            <a:off x="4211960" y="6242636"/>
            <a:ext cx="3744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1 = Nisko 2= Srednje 3= Visoko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BFBA3-86D5-4707-B87A-526BDFF0C359}"/>
              </a:ext>
            </a:extLst>
          </p:cNvPr>
          <p:cNvSpPr txBox="1"/>
          <p:nvPr/>
        </p:nvSpPr>
        <p:spPr>
          <a:xfrm>
            <a:off x="622888" y="1635032"/>
            <a:ext cx="4161619" cy="447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Dostupnost informacija o učinku</a:t>
            </a:r>
            <a:br/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Kvaliteta informacija/podataka o učinku</a:t>
            </a:r>
          </a:p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Nepridavanje pažnje provedbi</a:t>
            </a:r>
            <a:br/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Vremenska ograničenja za provedbu</a:t>
            </a:r>
          </a:p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Politička podrška (izvršna vlast)</a:t>
            </a:r>
          </a:p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Politička podrška (zakonodavstvo)</a:t>
            </a:r>
          </a:p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Nedostatak kapaciteta (npr. dostupnog osoblja)</a:t>
            </a:r>
          </a:p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Manipulacije podacima</a:t>
            </a:r>
          </a:p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Podrška viših državnih službenika</a:t>
            </a:r>
          </a:p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Okvir</a:t>
            </a:r>
          </a:p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Sposobnosti (npr. tehničko znanje)</a:t>
            </a:r>
          </a:p>
          <a:p>
            <a:pPr algn="r">
              <a:lnSpc>
                <a:spcPct val="150000"/>
              </a:lnSpc>
            </a:pPr>
            <a:r>
              <a:rPr lang="hr-HR" sz="1550" dirty="0">
                <a:solidFill>
                  <a:schemeClr val="bg2">
                    <a:lumMod val="10000"/>
                  </a:schemeClr>
                </a:solidFill>
              </a:rPr>
              <a:t>IKT</a:t>
            </a:r>
          </a:p>
        </p:txBody>
      </p:sp>
    </p:spTree>
    <p:extLst>
      <p:ext uri="{BB962C8B-B14F-4D97-AF65-F5344CB8AC3E}">
        <p14:creationId xmlns:p14="http://schemas.microsoft.com/office/powerpoint/2010/main" val="23442492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16866"/>
            <a:ext cx="4536504" cy="530120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chemeClr val="accent1"/>
                </a:solidFill>
              </a:rPr>
              <a:t>Selektivna dubinska analiza rashoda</a:t>
            </a:r>
          </a:p>
          <a:p>
            <a:r>
              <a:rPr lang="en-US" sz="1800" dirty="0"/>
              <a:t>Usmjerenost na prethodno dogovorene teme (programe, procese, agencije)</a:t>
            </a:r>
          </a:p>
          <a:p>
            <a:r>
              <a:rPr lang="en-GB" sz="1800" dirty="0"/>
              <a:t>Teme odabrane prema vlastitom nahođenju ili ciklično</a:t>
            </a:r>
          </a:p>
          <a:p>
            <a:r>
              <a:rPr lang="en-GB" sz="1800" dirty="0"/>
              <a:t>Korisno za unaprjeđenje efikasnosti i učinkovitosti potrošnje</a:t>
            </a:r>
          </a:p>
          <a:p>
            <a:pPr marL="0" indent="0">
              <a:buNone/>
            </a:pPr>
            <a:endParaRPr lang="hr-HR" sz="18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GB" sz="1800" b="1" dirty="0">
                <a:solidFill>
                  <a:schemeClr val="tx2"/>
                </a:solidFill>
              </a:rPr>
              <a:t>Integracija u proračunski ciklus: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800" dirty="0">
                <a:solidFill>
                  <a:schemeClr val="tx2"/>
                </a:solidFill>
              </a:rPr>
              <a:t>služi za donošenje odluka o godišnjoj alokaciji resursa</a:t>
            </a:r>
          </a:p>
          <a:p>
            <a:pPr marL="0" indent="0" algn="ctr">
              <a:lnSpc>
                <a:spcPct val="80000"/>
              </a:lnSpc>
              <a:buNone/>
            </a:pPr>
            <a:endParaRPr lang="hr-HR" sz="11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600" i="1" u="sng" dirty="0">
                <a:solidFill>
                  <a:schemeClr val="accent1"/>
                </a:solidFill>
              </a:rPr>
              <a:t>Primjeri:</a:t>
            </a:r>
          </a:p>
          <a:p>
            <a:pPr marL="0" indent="0" algn="ctr">
              <a:buNone/>
            </a:pPr>
            <a:r>
              <a:rPr lang="en-US" sz="1600" i="1" dirty="0">
                <a:solidFill>
                  <a:schemeClr val="accent1"/>
                </a:solidFill>
              </a:rPr>
              <a:t>Kanadska strateška analiza (2008., 2009., 2010.)</a:t>
            </a:r>
          </a:p>
          <a:p>
            <a:pPr marL="0" indent="0" algn="ctr">
              <a:buNone/>
            </a:pPr>
            <a:r>
              <a:rPr lang="en-US" sz="1600" i="1" dirty="0">
                <a:solidFill>
                  <a:schemeClr val="accent1"/>
                </a:solidFill>
              </a:rPr>
              <a:t>Danska posebna istraživanja</a:t>
            </a:r>
          </a:p>
          <a:p>
            <a:pPr marL="0" indent="0" algn="ctr">
              <a:buNone/>
            </a:pPr>
            <a:r>
              <a:rPr lang="en-US" sz="1600" i="1" dirty="0">
                <a:solidFill>
                  <a:schemeClr val="accent1"/>
                </a:solidFill>
              </a:rPr>
              <a:t>Pregledi nizozemske međuresorne politike</a:t>
            </a:r>
            <a:endParaRPr lang="hr-HR" sz="1600" i="1" dirty="0">
              <a:solidFill>
                <a:schemeClr val="accent1"/>
              </a:solidFill>
            </a:endParaRPr>
          </a:p>
          <a:p>
            <a:endParaRPr lang="hr-HR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Pristup dubinskoj analizi rashoda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37992" y="1336029"/>
            <a:ext cx="4644008" cy="530120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GB" sz="7400" b="1" dirty="0">
                <a:solidFill>
                  <a:schemeClr val="accent1"/>
                </a:solidFill>
              </a:rPr>
              <a:t>Sveobuhvatna              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7400" b="1" dirty="0">
                <a:solidFill>
                  <a:schemeClr val="accent1"/>
                </a:solidFill>
              </a:rPr>
              <a:t>dubinska analiza rashoda</a:t>
            </a:r>
          </a:p>
          <a:p>
            <a:r>
              <a:rPr lang="en-GB" sz="5500" dirty="0"/>
              <a:t>Otvoreni postupak analize usmjeren na najvažnije opcije uštede</a:t>
            </a:r>
          </a:p>
          <a:p>
            <a:r>
              <a:rPr lang="en-US" sz="5500" dirty="0"/>
              <a:t>Prikladna za brzu fiskalnu konsolidaciju ili promjenu političkog smjera (npr. početak mandata nove vlade)</a:t>
            </a:r>
          </a:p>
          <a:p>
            <a:r>
              <a:rPr lang="en-US" sz="5500" dirty="0"/>
              <a:t>Usmjerena na resurse i provodi se prema potrebi (npr. za određivanje MTEF-a*)</a:t>
            </a:r>
          </a:p>
          <a:p>
            <a:pPr marL="0" indent="0">
              <a:buNone/>
            </a:pPr>
            <a:endParaRPr lang="hr-HR" sz="55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500" b="1" dirty="0">
                <a:solidFill>
                  <a:schemeClr val="tx2"/>
                </a:solidFill>
              </a:rPr>
              <a:t>Integracija u proračunski ciklus:</a:t>
            </a:r>
          </a:p>
          <a:p>
            <a:pPr marL="0" indent="0" algn="ctr">
              <a:buNone/>
            </a:pPr>
            <a:r>
              <a:rPr lang="en-US" sz="5500" dirty="0">
                <a:solidFill>
                  <a:schemeClr val="tx2"/>
                </a:solidFill>
              </a:rPr>
              <a:t>pomaže pri određivanju MTEF-a/godišnjih proračunskih ciljeva</a:t>
            </a:r>
          </a:p>
          <a:p>
            <a:pPr marL="0" indent="0" algn="ctr">
              <a:buNone/>
            </a:pPr>
            <a:r>
              <a:rPr lang="en-US" sz="5500" dirty="0">
                <a:solidFill>
                  <a:schemeClr val="tx2"/>
                </a:solidFill>
              </a:rPr>
              <a:t>služi za donošenje odluka o godišnjoj alokaciji resursa</a:t>
            </a:r>
          </a:p>
          <a:p>
            <a:pPr marL="0" indent="0">
              <a:buNone/>
            </a:pPr>
            <a:endParaRPr lang="hr-HR" sz="400" dirty="0"/>
          </a:p>
          <a:p>
            <a:pPr marL="0" indent="0" algn="ctr">
              <a:buNone/>
            </a:pPr>
            <a:r>
              <a:rPr lang="en-US" sz="4900" i="1" u="sng" dirty="0">
                <a:solidFill>
                  <a:schemeClr val="accent1"/>
                </a:solidFill>
              </a:rPr>
              <a:t>Primjeri: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900" i="1" dirty="0">
                <a:solidFill>
                  <a:schemeClr val="accent1"/>
                </a:solidFill>
              </a:rPr>
              <a:t>Sveobuhvatna dubinska analiza rashoda Ujedinjene Kraljevine za 2010.</a:t>
            </a:r>
            <a:endParaRPr lang="hr-HR" sz="4900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900" i="1" dirty="0">
                <a:solidFill>
                  <a:schemeClr val="accent1"/>
                </a:solidFill>
              </a:rPr>
              <a:t>Kanadska strateška i operativna analiza (2011.)</a:t>
            </a:r>
          </a:p>
          <a:p>
            <a:endParaRPr lang="hr-HR" sz="4900" dirty="0"/>
          </a:p>
        </p:txBody>
      </p:sp>
      <p:sp>
        <p:nvSpPr>
          <p:cNvPr id="6" name="TextBox 5"/>
          <p:cNvSpPr txBox="1"/>
          <p:nvPr/>
        </p:nvSpPr>
        <p:spPr>
          <a:xfrm>
            <a:off x="4337992" y="6483348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 MTEF : Srednjoročni okvir rashoda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6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13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Rasprostranjenost različitih vrsta dubinskih analiza rashoda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296765"/>
              </p:ext>
            </p:extLst>
          </p:nvPr>
        </p:nvGraphicFramePr>
        <p:xfrm>
          <a:off x="539552" y="1877193"/>
          <a:ext cx="7776864" cy="472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0796" y="1517546"/>
            <a:ext cx="774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Obuhvat rashoda u dubinskim analizama u zadnjih 10 godina (2018.)</a:t>
            </a:r>
            <a:endParaRPr lang="hr-H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37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14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Najbolji primjeri dubinskih analiza rashoda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4768" y="1628800"/>
            <a:ext cx="8586464" cy="463589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Kanada</a:t>
            </a:r>
            <a:endParaRPr lang="hr-HR" sz="28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usmjerenje na tematska područja potrošnje, poput podrške za inovacije, i upravljanje dugotrajnom imovinom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obuhvaća potrošnju na svim razinama vlasti i upotrebljava rezultat za procjenu potrošnje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hr-HR" sz="700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Ujedinjena Kraljevina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uvodi koncept „javnog okvira vrijednosti” 2017.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procjenjuje vjerojatnost dostizanja maksimalne vrijednosti u bilo kojem području potrošnje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unaprjeđuje postupak pretvaranja ulaznih informacija u krajnje rezultate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dobro planiranje, uključivanje građana, promjena obrazaca kulture i ponašanja u vladi</a:t>
            </a:r>
          </a:p>
        </p:txBody>
      </p:sp>
    </p:spTree>
    <p:extLst>
      <p:ext uri="{BB962C8B-B14F-4D97-AF65-F5344CB8AC3E}">
        <p14:creationId xmlns:p14="http://schemas.microsoft.com/office/powerpoint/2010/main" val="218187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103" y="1431894"/>
            <a:ext cx="8363272" cy="542610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dirty="0"/>
              <a:t>Sve više zemalja upotrebljava dubinske analize rashoda </a:t>
            </a:r>
          </a:p>
          <a:p>
            <a:pPr lvl="1"/>
            <a:r>
              <a:rPr dirty="0"/>
              <a:t>ali one primjenjuju različite metodologije s obzirom na različite političke i fiskalne ciljeve te nacionalni i politički kontekst</a:t>
            </a:r>
            <a:endParaRPr lang="hr-HR" sz="2000" dirty="0"/>
          </a:p>
          <a:p>
            <a:pPr marL="514350" indent="-514350">
              <a:buFont typeface="+mj-lt"/>
              <a:buAutoNum type="arabicPeriod"/>
            </a:pPr>
            <a:r>
              <a:rPr dirty="0"/>
              <a:t>Pažnja se sve više usmjerava s kratkoročnih rezova na:</a:t>
            </a:r>
          </a:p>
          <a:p>
            <a:pPr lvl="1"/>
            <a:r>
              <a:rPr dirty="0"/>
              <a:t>srednjoročnu efikasnost</a:t>
            </a:r>
            <a:endParaRPr lang="hr-HR" sz="2000" dirty="0"/>
          </a:p>
          <a:p>
            <a:pPr lvl="1"/>
            <a:r>
              <a:rPr lang="fr-FR" sz="2000" dirty="0"/>
              <a:t>unaprjeđenje programskog učinka</a:t>
            </a:r>
          </a:p>
          <a:p>
            <a:pPr lvl="1"/>
            <a:r>
              <a:rPr lang="fr-FR" sz="2000" dirty="0"/>
              <a:t>usklađivanje potrošnje s vladinim prioritetima</a:t>
            </a:r>
            <a:endParaRPr lang="hr-H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solidFill>
                  <a:srgbClr val="002060"/>
                </a:solidFill>
              </a:rPr>
              <a:t>Mnogi izazovi ostaju</a:t>
            </a:r>
            <a:endParaRPr lang="hr-HR" sz="2400" dirty="0">
              <a:solidFill>
                <a:srgbClr val="002060"/>
              </a:solidFill>
            </a:endParaRPr>
          </a:p>
          <a:p>
            <a:pPr lvl="1"/>
            <a:r>
              <a:rPr lang="fr-FR" sz="2000" dirty="0"/>
              <a:t>kvaliteta i dostupnost informacija o učinku</a:t>
            </a:r>
          </a:p>
          <a:p>
            <a:pPr lvl="1"/>
            <a:r>
              <a:rPr dirty="0"/>
              <a:t>uspostava procesa kojim se pružaju pravovremeni i relevantni rezultati za donošenje proračunskih odluka</a:t>
            </a:r>
            <a:endParaRPr lang="hr-HR" sz="2000" dirty="0"/>
          </a:p>
          <a:p>
            <a:pPr marL="514350" indent="-514350">
              <a:buFont typeface="+mj-lt"/>
              <a:buAutoNum type="arabicPeriod"/>
            </a:pPr>
            <a:r>
              <a:rPr dirty="0"/>
              <a:t>Značajke uspjeha uključuju:</a:t>
            </a:r>
          </a:p>
          <a:p>
            <a:pPr lvl="1"/>
            <a:r>
              <a:rPr lang="fr-FR" sz="2000" dirty="0"/>
              <a:t>povezanost s MTEF-om i/ili godišnje proračunske ciljeve</a:t>
            </a:r>
            <a:endParaRPr lang="hr-HR" sz="2000" dirty="0"/>
          </a:p>
          <a:p>
            <a:pPr lvl="1"/>
            <a:r>
              <a:rPr dirty="0"/>
              <a:t>smjernice o političkim i fiskalnim ciljevima i kriterije procjene</a:t>
            </a:r>
            <a:endParaRPr lang="hr-HR" sz="2000" dirty="0"/>
          </a:p>
          <a:p>
            <a:pPr lvl="1"/>
            <a:r>
              <a:rPr lang="fr-FR" sz="2000" dirty="0"/>
              <a:t>zajednički dogovor postignut između dionika o pravilima, procesima, ciljevima</a:t>
            </a:r>
          </a:p>
          <a:p>
            <a:pPr lvl="1"/>
            <a:r>
              <a:rPr dirty="0"/>
              <a:t>nepolitičku analizu, čak i ako je konačno donošenje odluka političko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15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416000" cy="783328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Zaključci</a:t>
            </a:r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12CD51-3AC0-4980-934F-28AA7745AA9F}" type="slidenum">
              <a:rPr lang="en-US" smtClean="0"/>
              <a:t>16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latin typeface="+mn-lt"/>
              </a:rPr>
              <a:t>Hvala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99592" y="2780928"/>
          <a:ext cx="7632848" cy="3396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6992">
                <a:tc>
                  <a:txBody>
                    <a:bodyPr/>
                    <a:lstStyle/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b="1" kern="1200" dirty="0"/>
                        <a:t>Jungmin Park</a:t>
                      </a:r>
                    </a:p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kern="1200" dirty="0"/>
                        <a:t>Planiranje proračuna i javni rashodi</a:t>
                      </a:r>
                    </a:p>
                    <a:p>
                      <a:pPr marL="0" indent="0">
                        <a:buNone/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kumimoji="0" lang="en-US" sz="1800" kern="1200" dirty="0"/>
                        <a:t>Uprava za javno upravljanje, OECD</a:t>
                      </a:r>
                    </a:p>
                    <a:p>
                      <a:pPr marL="0" indent="0">
                        <a:buNone/>
                      </a:pPr>
                      <a:r>
                        <a:rPr kumimoji="0"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jungmin.PARK@oecd.org</a:t>
                      </a:r>
                      <a:r>
                        <a:t> 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94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4186923" cy="452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„Jedinstvena vodeća publikacija namijenjena visokim dužnosnicima odgovornima za proračun”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dirty="0"/>
              <a:t>Koja su </a:t>
            </a:r>
            <a:r>
              <a:rPr b="1" dirty="0"/>
              <a:t>najnovija postignuća</a:t>
            </a:r>
            <a:r>
              <a:rPr dirty="0"/>
              <a:t> u modernom planiranju proračuna?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dirty="0"/>
              <a:t>Koji su </a:t>
            </a:r>
            <a:r>
              <a:rPr b="1" dirty="0"/>
              <a:t>glavni izazovi </a:t>
            </a:r>
            <a:r>
              <a:rPr dirty="0"/>
              <a:t>s kojima se zemlje susreću?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91254"/>
            <a:ext cx="7416000" cy="1022400"/>
          </a:xfrm>
        </p:spPr>
        <p:txBody>
          <a:bodyPr/>
          <a:lstStyle/>
          <a:p>
            <a:r>
              <a:rPr lang="en-GB" sz="2600" dirty="0">
                <a:solidFill>
                  <a:schemeClr val="accent2">
                    <a:lumMod val="50000"/>
                  </a:schemeClr>
                </a:solidFill>
              </a:rPr>
              <a:t>Vodeća publikacija OECD-a na temu planiranja proračuna</a:t>
            </a:r>
          </a:p>
        </p:txBody>
      </p:sp>
      <p:pic>
        <p:nvPicPr>
          <p:cNvPr id="10" name="Picture 2" descr="C:\Users\downes_r\Pictures\Recommendation on Budgeting 2015.pn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2575"/>
          <a:stretch>
            <a:fillRect/>
          </a:stretch>
        </p:blipFill>
        <p:spPr bwMode="auto">
          <a:xfrm>
            <a:off x="5259388" y="1552575"/>
            <a:ext cx="3884612" cy="475615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6" y="2846333"/>
            <a:ext cx="1664406" cy="242649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http://asset.keepeek-cache.com/medias/domain21/_pdf/media952/154928-bb0cp2pwnk/large/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57">
            <a:off x="4870297" y="2875383"/>
            <a:ext cx="1673114" cy="2368392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/>
          </p:cNvPicPr>
          <p:nvPr/>
        </p:nvPicPr>
        <p:blipFill rotWithShape="1">
          <a:blip r:embed="rId6"/>
          <a:srcRect l="33829" t="12391" r="16357" b="4585"/>
          <a:stretch/>
        </p:blipFill>
        <p:spPr bwMode="auto">
          <a:xfrm>
            <a:off x="5517022" y="4034925"/>
            <a:ext cx="1678483" cy="2341982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50800" dir="5400000" algn="ctr" rotWithShape="0">
              <a:schemeClr val="accent1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45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8640"/>
            <a:ext cx="7902000" cy="10224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Proračunska načela OECD-a</a:t>
            </a:r>
          </a:p>
        </p:txBody>
      </p:sp>
      <p:sp>
        <p:nvSpPr>
          <p:cNvPr id="25" name="Hexagon 4"/>
          <p:cNvSpPr/>
          <p:nvPr/>
        </p:nvSpPr>
        <p:spPr>
          <a:xfrm>
            <a:off x="2931649" y="5106763"/>
            <a:ext cx="1447800" cy="1361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/>
              <a:t>Učinak, evaluacija i vrijednost za uložen novac</a:t>
            </a:r>
          </a:p>
        </p:txBody>
      </p:sp>
      <p:sp>
        <p:nvSpPr>
          <p:cNvPr id="42" name="Hexagon 41"/>
          <p:cNvSpPr/>
          <p:nvPr/>
        </p:nvSpPr>
        <p:spPr>
          <a:xfrm rot="5400000">
            <a:off x="2215192" y="1327190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>
                <a:latin typeface="+mj-lt"/>
              </a:rPr>
              <a:t>Planiranje proračuna u okviru fiskalnih ciljeva</a:t>
            </a:r>
          </a:p>
        </p:txBody>
      </p:sp>
      <p:sp>
        <p:nvSpPr>
          <p:cNvPr id="18" name="Hexagon 17"/>
          <p:cNvSpPr/>
          <p:nvPr/>
        </p:nvSpPr>
        <p:spPr>
          <a:xfrm rot="5400000">
            <a:off x="1331044" y="3004188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Kvaliteta, integritet i neovisna revizija</a:t>
            </a:r>
          </a:p>
        </p:txBody>
      </p:sp>
      <p:sp>
        <p:nvSpPr>
          <p:cNvPr id="39" name="Hexagon 38" title="Comprehensive budget accounting"/>
          <p:cNvSpPr/>
          <p:nvPr/>
        </p:nvSpPr>
        <p:spPr>
          <a:xfrm rot="5400000">
            <a:off x="4201208" y="4748572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>
                <a:latin typeface="+mj-lt"/>
              </a:rPr>
              <a:t>Sveobuhvatno proračunsko računovodstvo</a:t>
            </a:r>
            <a:endParaRPr lang="hr-HR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5" name="Hexagon 44"/>
          <p:cNvSpPr/>
          <p:nvPr/>
        </p:nvSpPr>
        <p:spPr>
          <a:xfrm rot="5400000">
            <a:off x="6051120" y="4712399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>
                <a:latin typeface="+mj-lt"/>
              </a:rPr>
              <a:t>Učinkovito izvršenje proračuna</a:t>
            </a:r>
          </a:p>
        </p:txBody>
      </p:sp>
      <p:sp>
        <p:nvSpPr>
          <p:cNvPr id="48" name="Hexagon 47"/>
          <p:cNvSpPr/>
          <p:nvPr/>
        </p:nvSpPr>
        <p:spPr>
          <a:xfrm rot="5400000">
            <a:off x="4201209" y="1334044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sz="1500" dirty="0">
                <a:latin typeface="+mj-lt"/>
              </a:rPr>
              <a:t>Usklađenost sa srednjoročnim strateškim planovima i prioritetima</a:t>
            </a:r>
          </a:p>
        </p:txBody>
      </p:sp>
      <p:sp>
        <p:nvSpPr>
          <p:cNvPr id="51" name="Hexagon 50"/>
          <p:cNvSpPr/>
          <p:nvPr/>
        </p:nvSpPr>
        <p:spPr>
          <a:xfrm rot="5400000">
            <a:off x="6037180" y="1349018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 w="7620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>
                <a:latin typeface="+mj-lt"/>
              </a:rPr>
              <a:t>Učinak, evaluacija i vrijednost za uložen novac</a:t>
            </a:r>
            <a:endParaRPr lang="hr-HR" dirty="0">
              <a:latin typeface="+mj-lt"/>
            </a:endParaRPr>
          </a:p>
        </p:txBody>
      </p:sp>
      <p:sp>
        <p:nvSpPr>
          <p:cNvPr id="54" name="Hexagon 53"/>
          <p:cNvSpPr/>
          <p:nvPr/>
        </p:nvSpPr>
        <p:spPr>
          <a:xfrm rot="5400000">
            <a:off x="3210437" y="3031899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Transparentnost, otvorenost i dostupnost</a:t>
            </a:r>
          </a:p>
        </p:txBody>
      </p:sp>
      <p:sp>
        <p:nvSpPr>
          <p:cNvPr id="57" name="Hexagon 56"/>
          <p:cNvSpPr/>
          <p:nvPr/>
        </p:nvSpPr>
        <p:spPr>
          <a:xfrm rot="5400000">
            <a:off x="5165479" y="2969220"/>
            <a:ext cx="1977305" cy="180492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+mj-lt"/>
              </a:rPr>
              <a:t>Participativna, uključiva i realistična rasprava</a:t>
            </a:r>
          </a:p>
        </p:txBody>
      </p:sp>
      <p:sp>
        <p:nvSpPr>
          <p:cNvPr id="60" name="Hexagon 59"/>
          <p:cNvSpPr/>
          <p:nvPr/>
        </p:nvSpPr>
        <p:spPr>
          <a:xfrm rot="5400000">
            <a:off x="465733" y="4742555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>
                <a:latin typeface="+mj-lt"/>
              </a:rPr>
              <a:t>Fiskalni rizici i održivost</a:t>
            </a:r>
            <a:endParaRPr lang="hr-HR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3" name="Hexagon 62"/>
          <p:cNvSpPr/>
          <p:nvPr/>
        </p:nvSpPr>
        <p:spPr>
          <a:xfrm rot="5400000">
            <a:off x="2315443" y="4748572"/>
            <a:ext cx="1977305" cy="172025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lIns="18000" tIns="7200" rIns="18000" bIns="7200" anchor="ctr" anchorCtr="0"/>
          <a:lstStyle/>
          <a:p>
            <a:pPr algn="ctr"/>
            <a:r>
              <a:rPr lang="en-GB" dirty="0">
                <a:latin typeface="+mj-lt"/>
              </a:rPr>
              <a:t>Okvir planiranja kapitalnog proračuna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0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923344"/>
          </a:xfrm>
        </p:spPr>
        <p:txBody>
          <a:bodyPr>
            <a:normAutofit fontScale="92500" lnSpcReduction="20000"/>
          </a:bodyPr>
          <a:lstStyle/>
          <a:p>
            <a:r>
              <a:rPr lang="fr-FR" sz="3100" dirty="0"/>
              <a:t>Peta anketa OECD-a o planiranju proračuna prema učinku</a:t>
            </a:r>
          </a:p>
          <a:p>
            <a:r>
              <a:rPr lang="fr-FR" sz="3100" dirty="0"/>
              <a:t>Obuhvat:</a:t>
            </a:r>
          </a:p>
          <a:p>
            <a:pPr marL="0" indent="0">
              <a:buNone/>
            </a:pPr>
            <a:r>
              <a:rPr dirty="0"/>
              <a:t>    45 pitanja na temu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400" dirty="0"/>
              <a:t>planiranja proračuna prema učinku</a:t>
            </a:r>
            <a:endParaRPr lang="hr-HR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400" dirty="0"/>
              <a:t>dubinske analize rashoda</a:t>
            </a:r>
            <a:endParaRPr lang="hr-HR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400" dirty="0"/>
              <a:t>evaluacije</a:t>
            </a:r>
            <a:endParaRPr lang="hr-HR" sz="2400" dirty="0"/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r>
              <a:rPr dirty="0"/>
              <a:t>Ispitanici većinom iz središnjih proračunskih tijela (CBA-ova)</a:t>
            </a: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r>
              <a:rPr lang="fr-FR" sz="3100" dirty="0"/>
              <a:t>Broj dobivenih odgovora: 33 zemlje (od 35)</a:t>
            </a:r>
          </a:p>
          <a:p>
            <a:pPr marL="342000" lvl="1" indent="-342000">
              <a:spcBef>
                <a:spcPts val="768"/>
              </a:spcBef>
              <a:buFont typeface="Arial" pitchFamily="34" charset="0"/>
              <a:buChar char="•"/>
            </a:pPr>
            <a:endParaRPr lang="hr-HR" sz="3100" dirty="0"/>
          </a:p>
          <a:p>
            <a:pPr marL="342900" lvl="1" indent="-342900">
              <a:spcBef>
                <a:spcPts val="768"/>
              </a:spcBef>
              <a:buFont typeface="Wingdings" panose="05000000000000000000" pitchFamily="2" charset="2"/>
              <a:buChar char="à"/>
            </a:pPr>
            <a:r>
              <a:rPr lang="fr-FR" sz="2400" dirty="0">
                <a:sym typeface="Wingdings" panose="05000000000000000000" pitchFamily="2" charset="2"/>
              </a:rPr>
              <a:t>svi</a:t>
            </a:r>
            <a:r>
              <a:rPr dirty="0"/>
              <a:t> </a:t>
            </a:r>
            <a:r>
              <a:rPr lang="fr-FR" sz="2400" dirty="0"/>
              <a:t>podaci za 2018. u ovoj prezentaciji prikupljeni su iz</a:t>
            </a:r>
          </a:p>
          <a:p>
            <a:pPr marL="0" lvl="1" indent="0">
              <a:spcBef>
                <a:spcPts val="768"/>
              </a:spcBef>
              <a:buNone/>
            </a:pPr>
            <a:r>
              <a:rPr lang="fr-FR" sz="2400" dirty="0"/>
              <a:t>     Ankete OECD-a o planiranju proračuna prema učinku za 2018.</a:t>
            </a:r>
          </a:p>
          <a:p>
            <a:pPr marL="0" lvl="1" indent="0">
              <a:spcBef>
                <a:spcPts val="768"/>
              </a:spcBef>
              <a:buNone/>
            </a:pPr>
            <a:endParaRPr lang="hr-HR" sz="31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r-HR" sz="31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000" cy="1022400"/>
          </a:xfrm>
        </p:spPr>
        <p:txBody>
          <a:bodyPr/>
          <a:lstStyle/>
          <a:p>
            <a:r>
              <a:rPr lang="en-GB" sz="2600" dirty="0">
                <a:solidFill>
                  <a:schemeClr val="accent3">
                    <a:lumMod val="50000"/>
                  </a:schemeClr>
                </a:solidFill>
              </a:rPr>
              <a:t>Anketa OECD-a o planiranju proračuna prema učinku za 2018.</a:t>
            </a:r>
          </a:p>
        </p:txBody>
      </p:sp>
    </p:spTree>
    <p:extLst>
      <p:ext uri="{BB962C8B-B14F-4D97-AF65-F5344CB8AC3E}">
        <p14:creationId xmlns:p14="http://schemas.microsoft.com/office/powerpoint/2010/main" val="216899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2060848"/>
            <a:ext cx="8208912" cy="4392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Zašto dubinske analize rashoda?</a:t>
            </a:r>
          </a:p>
          <a:p>
            <a:endParaRPr lang="hr-H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9030" y="2261382"/>
            <a:ext cx="5877053" cy="32067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46780"/>
            <a:ext cx="7416000" cy="1022400"/>
          </a:xfrm>
        </p:spPr>
        <p:txBody>
          <a:bodyPr>
            <a:normAutofit/>
          </a:bodyPr>
          <a:lstStyle/>
          <a:p>
            <a:r>
              <a:rPr lang="fr-FR" sz="2600" dirty="0">
                <a:solidFill>
                  <a:schemeClr val="accent3">
                    <a:lumMod val="50000"/>
                  </a:schemeClr>
                </a:solidFill>
              </a:rPr>
              <a:t>Sve je veći broj zemalja koje provode dubinske analize rashoda</a:t>
            </a:r>
            <a:endParaRPr lang="hr-HR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785588"/>
            <a:ext cx="622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Uvođenje dubinskih analiza rashoda (2011. - 2018.)</a:t>
            </a:r>
            <a:endParaRPr lang="hr-H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B426D-111E-4FFD-90A3-32467F4D331D}"/>
              </a:ext>
            </a:extLst>
          </p:cNvPr>
          <p:cNvSpPr txBox="1"/>
          <p:nvPr/>
        </p:nvSpPr>
        <p:spPr>
          <a:xfrm>
            <a:off x="3131840" y="5013176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/>
              <a:t>Da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1973E-327E-4272-BD61-5CA6FB11151D}"/>
              </a:ext>
            </a:extLst>
          </p:cNvPr>
          <p:cNvSpPr txBox="1"/>
          <p:nvPr/>
        </p:nvSpPr>
        <p:spPr>
          <a:xfrm>
            <a:off x="4311522" y="4981736"/>
            <a:ext cx="17006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/>
              <a:t>Razmatra se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839C8-0C78-4294-82F9-27AA5239C9D7}"/>
              </a:ext>
            </a:extLst>
          </p:cNvPr>
          <p:cNvSpPr txBox="1"/>
          <p:nvPr/>
        </p:nvSpPr>
        <p:spPr>
          <a:xfrm>
            <a:off x="5004048" y="4664593"/>
            <a:ext cx="12723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Broj zemalja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19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02000" cy="1022400"/>
          </a:xfrm>
        </p:spPr>
        <p:txBody>
          <a:bodyPr/>
          <a:lstStyle/>
          <a:p>
            <a:r>
              <a:rPr lang="fr-FR" sz="2600" dirty="0">
                <a:solidFill>
                  <a:schemeClr val="accent2">
                    <a:lumMod val="50000"/>
                  </a:schemeClr>
                </a:solidFill>
              </a:rPr>
              <a:t>Informacije iz dubinskih analiza rashoda postaju sve važnije i sve se više upotrebljavaju u proračunskim pregovorima</a:t>
            </a:r>
            <a:endParaRPr lang="hr-HR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487709"/>
            <a:ext cx="8784976" cy="4923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3140968"/>
            <a:ext cx="79208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201D5-E234-4C9F-B3EA-5879A3E528A7}"/>
              </a:ext>
            </a:extLst>
          </p:cNvPr>
          <p:cNvSpPr txBox="1"/>
          <p:nvPr/>
        </p:nvSpPr>
        <p:spPr>
          <a:xfrm>
            <a:off x="1239871" y="1608374"/>
            <a:ext cx="73448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dirty="0"/>
              <a:t>Upotreba informacija o učinku tijekom proračunskih pregovora između CBA-a i resornih ministarstava (2018.)</a:t>
            </a:r>
            <a:br/>
            <a:r>
              <a:rPr lang="en-US" dirty="0"/>
              <a:t>						</a:t>
            </a:r>
            <a:r>
              <a:rPr dirty="0"/>
              <a:t>Rang ljestvica za 2016.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47E1E-7292-4F5F-A3FE-DBF6ECBCD96B}"/>
              </a:ext>
            </a:extLst>
          </p:cNvPr>
          <p:cNvSpPr txBox="1"/>
          <p:nvPr/>
        </p:nvSpPr>
        <p:spPr>
          <a:xfrm>
            <a:off x="2357748" y="5980002"/>
            <a:ext cx="6453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dirty="0"/>
              <a:t>Nikad </a:t>
            </a:r>
            <a:r>
              <a:rPr lang="en-US" dirty="0"/>
              <a:t>	</a:t>
            </a:r>
            <a:r>
              <a:rPr dirty="0"/>
              <a:t>              Rijetko </a:t>
            </a:r>
            <a:r>
              <a:rPr lang="en-US" dirty="0"/>
              <a:t>	</a:t>
            </a:r>
            <a:r>
              <a:rPr dirty="0"/>
              <a:t>      Povremeno </a:t>
            </a:r>
            <a:r>
              <a:rPr lang="en-US" dirty="0"/>
              <a:t>	</a:t>
            </a:r>
            <a:r>
              <a:rPr dirty="0"/>
              <a:t>     Obično</a:t>
            </a:r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AEE15-26A1-47D3-9B51-67274613720F}"/>
              </a:ext>
            </a:extLst>
          </p:cNvPr>
          <p:cNvSpPr txBox="1"/>
          <p:nvPr/>
        </p:nvSpPr>
        <p:spPr>
          <a:xfrm>
            <a:off x="472754" y="2460929"/>
            <a:ext cx="24430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1. Podaci o poslovanju i izvješća o učinku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64720-0B30-4C1C-90CB-C74956C937C2}"/>
              </a:ext>
            </a:extLst>
          </p:cNvPr>
          <p:cNvSpPr txBox="1"/>
          <p:nvPr/>
        </p:nvSpPr>
        <p:spPr>
          <a:xfrm>
            <a:off x="539552" y="3224707"/>
            <a:ext cx="24430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2. Dubinska analiza rashoda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27BDA-037F-47E6-BBD7-20973E2FA81C}"/>
              </a:ext>
            </a:extLst>
          </p:cNvPr>
          <p:cNvSpPr txBox="1"/>
          <p:nvPr/>
        </p:nvSpPr>
        <p:spPr>
          <a:xfrm>
            <a:off x="465439" y="3843860"/>
            <a:ext cx="24430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3. Evaluacije programa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9C440-900F-46E7-BEE0-29AF0E986AF0}"/>
              </a:ext>
            </a:extLst>
          </p:cNvPr>
          <p:cNvSpPr txBox="1"/>
          <p:nvPr/>
        </p:nvSpPr>
        <p:spPr>
          <a:xfrm>
            <a:off x="458900" y="4504737"/>
            <a:ext cx="24430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4. Statistički podaci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863F9A-8405-480A-9FA6-A977D80E97EE}"/>
              </a:ext>
            </a:extLst>
          </p:cNvPr>
          <p:cNvSpPr txBox="1"/>
          <p:nvPr/>
        </p:nvSpPr>
        <p:spPr>
          <a:xfrm>
            <a:off x="303021" y="5033526"/>
            <a:ext cx="25989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5. Neovisni podaci o učinku</a:t>
            </a:r>
          </a:p>
        </p:txBody>
      </p:sp>
    </p:spTree>
    <p:extLst>
      <p:ext uri="{BB962C8B-B14F-4D97-AF65-F5344CB8AC3E}">
        <p14:creationId xmlns:p14="http://schemas.microsoft.com/office/powerpoint/2010/main" val="3800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916832"/>
            <a:ext cx="8658472" cy="43924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1760" y="1458416"/>
            <a:ext cx="4464496" cy="831847"/>
          </a:xfrm>
        </p:spPr>
        <p:txBody>
          <a:bodyPr/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Glavni ciljevi dubinske analize rashoda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025579" y="261505"/>
            <a:ext cx="8336564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accent3">
                    <a:lumMod val="50000"/>
                  </a:schemeClr>
                </a:solidFill>
              </a:rPr>
              <a:t>Od kratkoročnih proračunskih rezova do srednjoročnog pregleda efikasnosti i poboljšanog učinka programa </a:t>
            </a:r>
            <a:endParaRPr lang="hr-HR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BD179-815F-43F0-9F3A-5E0F102A7198}"/>
              </a:ext>
            </a:extLst>
          </p:cNvPr>
          <p:cNvSpPr txBox="1"/>
          <p:nvPr/>
        </p:nvSpPr>
        <p:spPr>
          <a:xfrm>
            <a:off x="2267744" y="1629886"/>
            <a:ext cx="43636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dirty="0"/>
              <a:t>Glavni ciljevi dubinske analize rashoda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2B1EC-F13F-40F6-89CA-0496B3522C7D}"/>
              </a:ext>
            </a:extLst>
          </p:cNvPr>
          <p:cNvSpPr txBox="1"/>
          <p:nvPr/>
        </p:nvSpPr>
        <p:spPr>
          <a:xfrm>
            <a:off x="88179" y="2128906"/>
            <a:ext cx="43636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Unaprjeđenje efikasnosti potrošnje tijekom srednjoročnog razdoblja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714C0-2BBD-4497-8B69-6BC4DC43655D}"/>
              </a:ext>
            </a:extLst>
          </p:cNvPr>
          <p:cNvSpPr txBox="1"/>
          <p:nvPr/>
        </p:nvSpPr>
        <p:spPr>
          <a:xfrm>
            <a:off x="25152" y="2879709"/>
            <a:ext cx="43636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Operativno poboljšanje koje rezultira unaprijeđenim programskim utjecajem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9E00B-5AEA-482A-AAC1-12307C6494EC}"/>
              </a:ext>
            </a:extLst>
          </p:cNvPr>
          <p:cNvSpPr txBox="1"/>
          <p:nvPr/>
        </p:nvSpPr>
        <p:spPr>
          <a:xfrm>
            <a:off x="605229" y="3751430"/>
            <a:ext cx="38090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Ponovna usklađenost potrošnje s vladinim prioritetima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61E8B-02C0-468A-8E6C-2F56895A15FE}"/>
              </a:ext>
            </a:extLst>
          </p:cNvPr>
          <p:cNvSpPr txBox="1"/>
          <p:nvPr/>
        </p:nvSpPr>
        <p:spPr>
          <a:xfrm>
            <a:off x="640486" y="4408987"/>
            <a:ext cx="38090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Kratkoročni proračunski rezovi radi smanjenja deficita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B9D796-435B-48D0-95D3-20B7C3A50731}"/>
              </a:ext>
            </a:extLst>
          </p:cNvPr>
          <p:cNvSpPr txBox="1"/>
          <p:nvPr/>
        </p:nvSpPr>
        <p:spPr>
          <a:xfrm>
            <a:off x="6019499" y="5373216"/>
            <a:ext cx="2224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Broj zemalja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4E9752-FAE5-4792-B2A6-0858B5A61437}"/>
              </a:ext>
            </a:extLst>
          </p:cNvPr>
          <p:cNvSpPr txBox="1"/>
          <p:nvPr/>
        </p:nvSpPr>
        <p:spPr>
          <a:xfrm>
            <a:off x="755576" y="5406315"/>
            <a:ext cx="39604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1600" dirty="0"/>
              <a:t>Stalan cilj (= sadašnji i prošli)</a:t>
            </a:r>
            <a:br/>
            <a:r>
              <a:rPr lang="hr-HR" sz="1600" dirty="0"/>
              <a:t>Sadašnji cilj</a:t>
            </a:r>
            <a:br/>
            <a:r>
              <a:rPr lang="hr-HR" sz="1600" dirty="0"/>
              <a:t>Prošli cilj</a:t>
            </a:r>
          </a:p>
        </p:txBody>
      </p:sp>
    </p:spTree>
    <p:extLst>
      <p:ext uri="{BB962C8B-B14F-4D97-AF65-F5344CB8AC3E}">
        <p14:creationId xmlns:p14="http://schemas.microsoft.com/office/powerpoint/2010/main" val="543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DE68E3-53E7-459D-804F-F5354EBAED4E}" type="slidenum">
              <a:rPr lang="en-GB" smtClean="0">
                <a:solidFill>
                  <a:prstClr val="white"/>
                </a:solidFill>
              </a:rPr>
              <a:pPr/>
              <a:t>9</a:t>
            </a:fld>
            <a:endParaRPr lang="hr-HR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902000" cy="783328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kern="12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Ključni rezultati uključuju preraspodjelu potrošnje u skladu s vladinim prioritetima</a:t>
            </a:r>
            <a:endParaRPr lang="hr-HR" sz="2800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870" y="2132856"/>
            <a:ext cx="8892480" cy="449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796" y="1517546"/>
            <a:ext cx="774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Glavni rezultati dubinskih analiza rashoda u proteklih 10 godina (2018.)</a:t>
            </a:r>
            <a:endParaRPr lang="hr-HR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E7024-60FF-483F-BC35-AF64531D0E17}"/>
              </a:ext>
            </a:extLst>
          </p:cNvPr>
          <p:cNvSpPr txBox="1"/>
          <p:nvPr/>
        </p:nvSpPr>
        <p:spPr>
          <a:xfrm>
            <a:off x="6750882" y="5855810"/>
            <a:ext cx="2224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Broj zemalja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0C6EFE-A7A2-4782-A56F-F7A38B48B650}"/>
              </a:ext>
            </a:extLst>
          </p:cNvPr>
          <p:cNvSpPr txBox="1"/>
          <p:nvPr/>
        </p:nvSpPr>
        <p:spPr>
          <a:xfrm>
            <a:off x="683568" y="5862611"/>
            <a:ext cx="3024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1600" dirty="0"/>
              <a:t>U potpunosti ispunjeni ciljevi</a:t>
            </a:r>
            <a:br/>
            <a:r>
              <a:rPr lang="hr-HR" sz="1600" dirty="0"/>
              <a:t>Djelomično ispunjeni ciljevi</a:t>
            </a:r>
            <a:br/>
            <a:r>
              <a:rPr lang="hr-HR" sz="1600" dirty="0"/>
              <a:t>Većinom neispunjeni ciljevi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C9B02-4690-4DE6-B014-84671110AE92}"/>
              </a:ext>
            </a:extLst>
          </p:cNvPr>
          <p:cNvSpPr txBox="1"/>
          <p:nvPr/>
        </p:nvSpPr>
        <p:spPr>
          <a:xfrm>
            <a:off x="0" y="2218877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1400" dirty="0"/>
              <a:t>Preraspodjela potrošnje radi boljeg usklađivanja s prioritetima vladine politike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E4426-4D0F-4C8F-BEC7-6212232DC3DB}"/>
              </a:ext>
            </a:extLst>
          </p:cNvPr>
          <p:cNvSpPr txBox="1"/>
          <p:nvPr/>
        </p:nvSpPr>
        <p:spPr>
          <a:xfrm>
            <a:off x="0" y="2988075"/>
            <a:ext cx="30243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1400" dirty="0"/>
              <a:t>Srednjoročno do dugoročno unaprjeđenje efikasnosti potrošnje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6F3D2-1135-4DFA-BFC5-EE2B1957C1F5}"/>
              </a:ext>
            </a:extLst>
          </p:cNvPr>
          <p:cNvSpPr txBox="1"/>
          <p:nvPr/>
        </p:nvSpPr>
        <p:spPr>
          <a:xfrm>
            <a:off x="0" y="3840333"/>
            <a:ext cx="3024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1600" dirty="0"/>
              <a:t>Rezovi u potrošnji koji vode do naglog smanjenja državne potrošnje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947975-7DB0-42E8-8814-ACC5D978DE18}"/>
              </a:ext>
            </a:extLst>
          </p:cNvPr>
          <p:cNvSpPr txBox="1"/>
          <p:nvPr/>
        </p:nvSpPr>
        <p:spPr>
          <a:xfrm>
            <a:off x="827584" y="4917308"/>
            <a:ext cx="20612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sz="1400" dirty="0"/>
              <a:t>Eliminacija programa</a:t>
            </a:r>
          </a:p>
        </p:txBody>
      </p:sp>
    </p:spTree>
    <p:extLst>
      <p:ext uri="{BB962C8B-B14F-4D97-AF65-F5344CB8AC3E}">
        <p14:creationId xmlns:p14="http://schemas.microsoft.com/office/powerpoint/2010/main" val="1329966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ECD_English_whi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62010</TotalTime>
  <Words>876</Words>
  <Application>Microsoft Office PowerPoint</Application>
  <PresentationFormat>On-screen Show (4:3)</PresentationFormat>
  <Paragraphs>176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1_OECD_English_white</vt:lpstr>
      <vt:lpstr>OECD_English_white</vt:lpstr>
      <vt:lpstr>Trendovi i najbolje prakse OECD-a za dubinsku analizu rashoda </vt:lpstr>
      <vt:lpstr>Vodeća publikacija OECD-a na temu planiranja proračuna</vt:lpstr>
      <vt:lpstr>Proračunska načela OECD-a</vt:lpstr>
      <vt:lpstr>Anketa OECD-a o planiranju proračuna prema učinku za 2018.</vt:lpstr>
      <vt:lpstr>PowerPoint Presentation</vt:lpstr>
      <vt:lpstr>Sve je veći broj zemalja koje provode dubinske analize rashoda</vt:lpstr>
      <vt:lpstr>Informacije iz dubinskih analiza rashoda postaju sve važnije i sve se više upotrebljavaju u proračunskim pregovorima</vt:lpstr>
      <vt:lpstr>Glavni ciljevi dubinske analize rashoda</vt:lpstr>
      <vt:lpstr>Ključni rezultati uključuju preraspodjelu potrošnje u skladu s vladinim prioritetima</vt:lpstr>
      <vt:lpstr>PowerPoint Presentation</vt:lpstr>
      <vt:lpstr>Glavni izazovi u provedbi dubinske analize rashoda</vt:lpstr>
      <vt:lpstr>Pristup dubinskoj analizi rashoda</vt:lpstr>
      <vt:lpstr>Rasprostranjenost različitih vrsta dubinskih analiza rashoda</vt:lpstr>
      <vt:lpstr>Najbolji primjeri dubinskih analiza rashoda</vt:lpstr>
      <vt:lpstr>Zaključci</vt:lpstr>
      <vt:lpstr>Hvala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Anne.KELLER@oecd.org</dc:creator>
  <cp:lastModifiedBy>Assia</cp:lastModifiedBy>
  <cp:revision>973</cp:revision>
  <cp:lastPrinted>2019-01-16T09:04:34Z</cp:lastPrinted>
  <dcterms:created xsi:type="dcterms:W3CDTF">2012-09-05T08:42:12Z</dcterms:created>
  <dcterms:modified xsi:type="dcterms:W3CDTF">2019-03-12T16:50:26Z</dcterms:modified>
</cp:coreProperties>
</file>