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97" r:id="rId2"/>
  </p:sldMasterIdLst>
  <p:notesMasterIdLst>
    <p:notesMasterId r:id="rId19"/>
  </p:notesMasterIdLst>
  <p:handoutMasterIdLst>
    <p:handoutMasterId r:id="rId20"/>
  </p:handoutMasterIdLst>
  <p:sldIdLst>
    <p:sldId id="257" r:id="rId3"/>
    <p:sldId id="612" r:id="rId4"/>
    <p:sldId id="518" r:id="rId5"/>
    <p:sldId id="606" r:id="rId6"/>
    <p:sldId id="585" r:id="rId7"/>
    <p:sldId id="607" r:id="rId8"/>
    <p:sldId id="613" r:id="rId9"/>
    <p:sldId id="608" r:id="rId10"/>
    <p:sldId id="573" r:id="rId11"/>
    <p:sldId id="598" r:id="rId12"/>
    <p:sldId id="610" r:id="rId13"/>
    <p:sldId id="596" r:id="rId14"/>
    <p:sldId id="614" r:id="rId15"/>
    <p:sldId id="594" r:id="rId16"/>
    <p:sldId id="569" r:id="rId17"/>
    <p:sldId id="615" r:id="rId1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DB8A58-F69C-426F-AD9F-66D85CE6F34C}">
          <p14:sldIdLst>
            <p14:sldId id="257"/>
            <p14:sldId id="612"/>
            <p14:sldId id="518"/>
            <p14:sldId id="606"/>
            <p14:sldId id="585"/>
            <p14:sldId id="607"/>
            <p14:sldId id="613"/>
            <p14:sldId id="608"/>
            <p14:sldId id="573"/>
            <p14:sldId id="598"/>
            <p14:sldId id="610"/>
            <p14:sldId id="596"/>
            <p14:sldId id="614"/>
            <p14:sldId id="594"/>
            <p14:sldId id="569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ZLEY Ivor" initials="BI" lastIdx="3" clrIdx="0"/>
  <p:cmAuthor id="1" name="LAU Edwin, GOV/RPS" initials="LEG" lastIdx="3" clrIdx="1">
    <p:extLst>
      <p:ext uri="{19B8F6BF-5375-455C-9EA6-DF929625EA0E}">
        <p15:presenceInfo xmlns:p15="http://schemas.microsoft.com/office/powerpoint/2012/main" userId="S-1-5-21-2146598497-832928401-1254845835-112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CC00"/>
    <a:srgbClr val="FFFFCC"/>
    <a:srgbClr val="FF66FF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0816" autoAdjust="0"/>
  </p:normalViewPr>
  <p:slideViewPr>
    <p:cSldViewPr>
      <p:cViewPr varScale="1">
        <p:scale>
          <a:sx n="53" d="100"/>
          <a:sy n="53" d="100"/>
        </p:scale>
        <p:origin x="16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-1224"/>
    </p:cViewPr>
  </p:sorterViewPr>
  <p:notesViewPr>
    <p:cSldViewPr>
      <p:cViewPr>
        <p:scale>
          <a:sx n="110" d="100"/>
          <a:sy n="110" d="100"/>
        </p:scale>
        <p:origin x="-1032" y="498"/>
      </p:cViewPr>
      <p:guideLst>
        <p:guide orient="horz" pos="312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rk_Ju\AppData\Local\Microsoft\Windows\INetCache\Content.Outlook\PBIS3GGJ\2018_Charts%20for%20presentation_PB%20Network%20Meeting_draft_1611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91305774278214E-2"/>
          <c:y val="5.0011349932609778E-2"/>
          <c:w val="0.92167864074704786"/>
          <c:h val="0.678391914297426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'Prevalence Spending rev'!$C$34</c:f>
              <c:strCache>
                <c:ptCount val="1"/>
                <c:pt idx="0">
                  <c:v>Narrow (0-5%  ot total government spending)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'Prevalence Spending rev'!$B$35:$B$44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'Prevalence Spending rev'!$C$35:$C$44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2-4493-BC4A-CBCC561E1263}"/>
            </c:ext>
          </c:extLst>
        </c:ser>
        <c:ser>
          <c:idx val="1"/>
          <c:order val="1"/>
          <c:tx>
            <c:strRef>
              <c:f>'Prevalence Spending rev'!$D$34</c:f>
              <c:strCache>
                <c:ptCount val="1"/>
                <c:pt idx="0">
                  <c:v>Broad (5-20% of total government spending)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52-4493-BC4A-CBCC561E1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'Prevalence Spending rev'!$B$35:$B$44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'Prevalence Spending rev'!$D$35:$D$44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52-4493-BC4A-CBCC561E1263}"/>
            </c:ext>
          </c:extLst>
        </c:ser>
        <c:ser>
          <c:idx val="2"/>
          <c:order val="2"/>
          <c:tx>
            <c:strRef>
              <c:f>'Prevalence Spending rev'!$E$34</c:f>
              <c:strCache>
                <c:ptCount val="1"/>
                <c:pt idx="0">
                  <c:v>Comprehensive (20-100% of total government spending)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'Prevalence Spending rev'!$B$35:$B$44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'Prevalence Spending rev'!$E$35:$E$44</c:f>
              <c:numCache>
                <c:formatCode>General</c:formatCode>
                <c:ptCount val="10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52-4493-BC4A-CBCC561E1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9731328"/>
        <c:axId val="439732864"/>
      </c:barChart>
      <c:catAx>
        <c:axId val="43973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32864"/>
        <c:crosses val="autoZero"/>
        <c:auto val="1"/>
        <c:lblAlgn val="ctr"/>
        <c:lblOffset val="100"/>
        <c:noMultiLvlLbl val="0"/>
      </c:catAx>
      <c:valAx>
        <c:axId val="439732864"/>
        <c:scaling>
          <c:orientation val="minMax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3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297652187415977E-2"/>
          <c:y val="0.82110848032107875"/>
          <c:w val="0.82537381614396566"/>
          <c:h val="0.158790815483728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7" y="2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/>
          <a:lstStyle>
            <a:lvl1pPr algn="r">
              <a:defRPr sz="1200"/>
            </a:lvl1pPr>
          </a:lstStyle>
          <a:p>
            <a:fld id="{E57C94FC-F3F6-487F-A229-8A37624A26FA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08983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7" y="9408983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 anchor="b"/>
          <a:lstStyle>
            <a:lvl1pPr algn="r">
              <a:defRPr sz="1200"/>
            </a:lvl1pPr>
          </a:lstStyle>
          <a:p>
            <a:fld id="{02B36408-6A94-44CB-84F4-97A8F0285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2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2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/>
          <a:lstStyle>
            <a:lvl1pPr algn="r">
              <a:defRPr sz="1200"/>
            </a:lvl1pPr>
          </a:lstStyle>
          <a:p>
            <a:fld id="{19A66499-EE95-4D0D-8DB0-5F67C13B736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8" tIns="46470" rIns="92938" bIns="464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2"/>
            <a:ext cx="5435600" cy="4457700"/>
          </a:xfrm>
          <a:prstGeom prst="rect">
            <a:avLst/>
          </a:prstGeom>
        </p:spPr>
        <p:txBody>
          <a:bodyPr vert="horz" lIns="92938" tIns="46470" rIns="92938" bIns="464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08983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 anchor="b"/>
          <a:lstStyle>
            <a:lvl1pPr algn="r">
              <a:defRPr sz="1200"/>
            </a:lvl1pPr>
          </a:lstStyle>
          <a:p>
            <a:fld id="{B9F075BF-B68F-49A6-BBD9-1F92037784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4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93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14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3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94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29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5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4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0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8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3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7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3F6D906-E5DA-4D4B-B92D-3AD3608DD88B}" type="datetime1">
              <a:rPr lang="en-GB" smtClean="0">
                <a:solidFill>
                  <a:prstClr val="white"/>
                </a:solidFill>
              </a:rPr>
              <a:t>25/02/2019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2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eaLnBrk="1" latinLnBrk="0" hangingPunct="1"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eaLnBrk="1" latinLnBrk="0" hangingPunct="1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1D866648-810E-473C-83B0-4854D05C0519}" type="datetime1">
              <a:rPr lang="en-GB" smtClean="0"/>
              <a:t>25/02/2019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6FD8B295-3715-415F-BD49-F1A40818C9EF}" type="datetime1">
              <a:rPr lang="en-GB" smtClean="0">
                <a:solidFill>
                  <a:prstClr val="white"/>
                </a:solidFill>
              </a:rPr>
              <a:t>25/02/2019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10DFCE3-4BC1-40E2-91F8-F8BE1B4F219C}" type="datetime1">
              <a:rPr lang="en-GB" smtClean="0"/>
              <a:t>25/02/2019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105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A03A8879-3F7E-4227-808B-B008E9562151}" type="datetime1">
              <a:rPr lang="en-GB" smtClean="0"/>
              <a:t>25/02/2019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1268760"/>
            <a:ext cx="813690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3287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C8C46B8-CEAB-4A55-9A6F-472E7A8C205E}" type="datetime1">
              <a:rPr lang="en-GB" smtClean="0"/>
              <a:t>25/02/2019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379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552" y="1700808"/>
            <a:ext cx="3959225" cy="43926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16463" y="1700213"/>
            <a:ext cx="3998912" cy="43926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9805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smtClean="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C8C46B8-CEAB-4A55-9A6F-472E7A8C205E}" type="datetime1">
              <a:rPr lang="en-GB" smtClean="0"/>
              <a:t>25/02/2019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C8C46B8-CEAB-4A55-9A6F-472E7A8C205E}" type="datetime1">
              <a:rPr lang="en-GB" smtClean="0"/>
              <a:t>25/02/2019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1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blazey@oecd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00" y="260648"/>
            <a:ext cx="2500640" cy="1008112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277200" y="5229200"/>
            <a:ext cx="8218800" cy="1178928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Jungmin Park, </a:t>
            </a:r>
            <a:r>
              <a:rPr lang="en-US" sz="1800" dirty="0">
                <a:solidFill>
                  <a:schemeClr val="tx1"/>
                </a:solidFill>
              </a:rPr>
              <a:t>OECD </a:t>
            </a:r>
            <a:r>
              <a:rPr lang="en-US" sz="1800" dirty="0" smtClean="0">
                <a:solidFill>
                  <a:schemeClr val="tx1"/>
                </a:solidFill>
              </a:rPr>
              <a:t>Budgeting </a:t>
            </a:r>
            <a:r>
              <a:rPr lang="en-US" sz="1800" dirty="0" smtClean="0">
                <a:solidFill>
                  <a:schemeClr val="tx1"/>
                </a:solidFill>
              </a:rPr>
              <a:t>&amp; Public </a:t>
            </a:r>
            <a:r>
              <a:rPr lang="en-US" sz="1800" dirty="0" smtClean="0">
                <a:solidFill>
                  <a:schemeClr val="tx1"/>
                </a:solidFill>
              </a:rPr>
              <a:t>Expenditures </a:t>
            </a:r>
            <a:r>
              <a:rPr lang="en-US" sz="1800" dirty="0" smtClean="0">
                <a:solidFill>
                  <a:schemeClr val="tx1"/>
                </a:solidFill>
              </a:rPr>
              <a:t>Division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2019 Annual BCOP Meeting  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20 March 2019, Tashkent, Uzbekistan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8600" y="2276872"/>
            <a:ext cx="7817400" cy="172819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Trends and best practice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of spending review </a:t>
            </a:r>
            <a:r>
              <a:rPr lang="en-US" sz="3600" b="1" dirty="0">
                <a:solidFill>
                  <a:schemeClr val="tx2"/>
                </a:solidFill>
              </a:rPr>
              <a:t>in </a:t>
            </a:r>
            <a:r>
              <a:rPr lang="en-US" sz="3600" b="1" dirty="0" smtClean="0">
                <a:solidFill>
                  <a:schemeClr val="tx2"/>
                </a:solidFill>
              </a:rPr>
              <a:t>OECD </a:t>
            </a:r>
            <a:endParaRPr lang="en-US" sz="3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552" y="1700808"/>
            <a:ext cx="8147248" cy="4392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4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challenges and approaches in spending review?</a:t>
            </a:r>
            <a:endParaRPr lang="en-GB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810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6755" y="1628800"/>
            <a:ext cx="6999621" cy="5027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dirty="0" smtClean="0">
                <a:solidFill>
                  <a:schemeClr val="accent1">
                    <a:lumMod val="50000"/>
                  </a:schemeClr>
                </a:solidFill>
              </a:rPr>
              <a:t>Main </a:t>
            </a:r>
            <a:r>
              <a:rPr lang="fr-FR" sz="2700" dirty="0">
                <a:solidFill>
                  <a:schemeClr val="accent1">
                    <a:lumMod val="50000"/>
                  </a:schemeClr>
                </a:solidFill>
              </a:rPr>
              <a:t>challenges </a:t>
            </a:r>
            <a:r>
              <a:rPr lang="fr-FR" sz="2700" dirty="0" smtClean="0">
                <a:solidFill>
                  <a:schemeClr val="accent1">
                    <a:lumMod val="50000"/>
                  </a:schemeClr>
                </a:solidFill>
              </a:rPr>
              <a:t>for the </a:t>
            </a:r>
            <a:r>
              <a:rPr lang="fr-FR" sz="2700" dirty="0" err="1" smtClean="0">
                <a:solidFill>
                  <a:schemeClr val="accent1">
                    <a:lumMod val="50000"/>
                  </a:schemeClr>
                </a:solidFill>
              </a:rPr>
              <a:t>implemetation</a:t>
            </a:r>
            <a:r>
              <a:rPr lang="fr-FR" sz="2700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fr-FR" sz="2700" dirty="0" err="1" smtClean="0">
                <a:solidFill>
                  <a:schemeClr val="accent1">
                    <a:lumMod val="50000"/>
                  </a:schemeClr>
                </a:solidFill>
              </a:rPr>
              <a:t>spending</a:t>
            </a:r>
            <a:r>
              <a:rPr lang="fr-FR" sz="2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700" dirty="0" err="1" smtClean="0">
                <a:solidFill>
                  <a:schemeClr val="accent1">
                    <a:lumMod val="50000"/>
                  </a:schemeClr>
                </a:solidFill>
              </a:rPr>
              <a:t>review</a:t>
            </a:r>
            <a:endParaRPr lang="en-GB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02688" y="6411913"/>
            <a:ext cx="341312" cy="244475"/>
          </a:xfrm>
        </p:spPr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628800"/>
            <a:ext cx="7920880" cy="1512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2492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16866"/>
            <a:ext cx="4536504" cy="530120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dirty="0" smtClean="0">
                <a:solidFill>
                  <a:schemeClr val="accent1"/>
                </a:solidFill>
              </a:rPr>
              <a:t>Selective                                           Spending Review</a:t>
            </a:r>
          </a:p>
          <a:p>
            <a:r>
              <a:rPr lang="en-US" sz="1800" dirty="0" smtClean="0"/>
              <a:t>Focus </a:t>
            </a:r>
            <a:r>
              <a:rPr lang="en-US" sz="1800" dirty="0" smtClean="0"/>
              <a:t>on a </a:t>
            </a:r>
            <a:r>
              <a:rPr lang="en-US" sz="1800" dirty="0" smtClean="0"/>
              <a:t>pre-agreed set </a:t>
            </a:r>
            <a:r>
              <a:rPr lang="en-US" sz="1800" dirty="0"/>
              <a:t>of </a:t>
            </a:r>
            <a:r>
              <a:rPr lang="en-US" sz="1800" dirty="0" smtClean="0"/>
              <a:t>topics    (</a:t>
            </a:r>
            <a:r>
              <a:rPr lang="en-US" sz="1800" dirty="0" err="1" smtClean="0"/>
              <a:t>programmes</a:t>
            </a:r>
            <a:r>
              <a:rPr lang="en-US" sz="1800" dirty="0" smtClean="0"/>
              <a:t>, processes, agencies)</a:t>
            </a:r>
            <a:endParaRPr lang="en-US" sz="1800" dirty="0"/>
          </a:p>
          <a:p>
            <a:r>
              <a:rPr lang="en-GB" sz="1800" dirty="0" smtClean="0"/>
              <a:t>Topics chosen on discretionary or cyclical basis</a:t>
            </a:r>
          </a:p>
          <a:p>
            <a:r>
              <a:rPr lang="en-GB" sz="1800" dirty="0" smtClean="0"/>
              <a:t>Useful for improving efficiency and effectiveness of spend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GB" sz="1800" b="1" dirty="0">
                <a:solidFill>
                  <a:schemeClr val="tx2"/>
                </a:solidFill>
              </a:rPr>
              <a:t>Integration into budget cycle: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800" dirty="0">
                <a:solidFill>
                  <a:schemeClr val="tx2"/>
                </a:solidFill>
              </a:rPr>
              <a:t>Informs annual resource allocation decisions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1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600" i="1" u="sng" dirty="0" smtClean="0">
                <a:solidFill>
                  <a:schemeClr val="accent1"/>
                </a:solidFill>
              </a:rPr>
              <a:t>Examples</a:t>
            </a:r>
            <a:r>
              <a:rPr lang="en-US" sz="1600" i="1" dirty="0" smtClean="0">
                <a:solidFill>
                  <a:schemeClr val="accent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1600" i="1" dirty="0" smtClean="0">
                <a:solidFill>
                  <a:schemeClr val="accent1"/>
                </a:solidFill>
              </a:rPr>
              <a:t>Canadian </a:t>
            </a:r>
            <a:r>
              <a:rPr lang="en-US" sz="1600" i="1" dirty="0">
                <a:solidFill>
                  <a:schemeClr val="accent1"/>
                </a:solidFill>
              </a:rPr>
              <a:t>Strategic </a:t>
            </a:r>
            <a:r>
              <a:rPr lang="en-US" sz="1600" i="1" dirty="0" smtClean="0">
                <a:solidFill>
                  <a:schemeClr val="accent1"/>
                </a:solidFill>
              </a:rPr>
              <a:t>Review (2008,2009,2010)</a:t>
            </a:r>
          </a:p>
          <a:p>
            <a:pPr marL="0" indent="0" algn="ctr">
              <a:buNone/>
            </a:pPr>
            <a:r>
              <a:rPr lang="en-US" sz="1600" i="1" dirty="0" smtClean="0">
                <a:solidFill>
                  <a:schemeClr val="accent1"/>
                </a:solidFill>
              </a:rPr>
              <a:t>Danish Special Studies</a:t>
            </a:r>
          </a:p>
          <a:p>
            <a:pPr marL="0" indent="0" algn="ctr">
              <a:buNone/>
            </a:pPr>
            <a:r>
              <a:rPr lang="en-US" sz="1600" i="1" dirty="0">
                <a:solidFill>
                  <a:schemeClr val="accent1"/>
                </a:solidFill>
              </a:rPr>
              <a:t>Dutch Interdepartmental Policy Reviews Reviews</a:t>
            </a:r>
            <a:endParaRPr lang="en-GB" sz="1600" i="1" dirty="0">
              <a:solidFill>
                <a:schemeClr val="accent1"/>
              </a:solidFill>
            </a:endParaRPr>
          </a:p>
          <a:p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The approach to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spending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review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337992" y="1336029"/>
            <a:ext cx="4644008" cy="5301208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GB" sz="7400" b="1" dirty="0" smtClean="0">
                <a:solidFill>
                  <a:schemeClr val="accent1"/>
                </a:solidFill>
              </a:rPr>
              <a:t>Comprehensive              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7400" b="1" dirty="0" smtClean="0">
                <a:solidFill>
                  <a:schemeClr val="accent1"/>
                </a:solidFill>
              </a:rPr>
              <a:t>Spending Review</a:t>
            </a:r>
          </a:p>
          <a:p>
            <a:r>
              <a:rPr lang="en-GB" sz="5500" dirty="0"/>
              <a:t>Open review process focusing on most important savings </a:t>
            </a:r>
            <a:r>
              <a:rPr lang="en-GB" sz="5500" dirty="0" smtClean="0"/>
              <a:t>options</a:t>
            </a:r>
            <a:endParaRPr lang="en-GB" sz="5500" dirty="0"/>
          </a:p>
          <a:p>
            <a:r>
              <a:rPr lang="en-US" sz="5500" dirty="0"/>
              <a:t>Suitable for quick fiscal consolidation or change in policy direction (e.g. start of new government)</a:t>
            </a:r>
          </a:p>
          <a:p>
            <a:r>
              <a:rPr lang="en-US" sz="5500" dirty="0" smtClean="0"/>
              <a:t>Resource intensive and conducted when required (e.g. to set </a:t>
            </a:r>
            <a:r>
              <a:rPr lang="en-US" sz="5500" dirty="0" smtClean="0"/>
              <a:t>MTEF*)</a:t>
            </a:r>
            <a:endParaRPr lang="en-US" sz="5500" dirty="0" smtClean="0"/>
          </a:p>
          <a:p>
            <a:pPr marL="0" indent="0">
              <a:buNone/>
            </a:pPr>
            <a:endParaRPr lang="en-US" sz="55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500" b="1" dirty="0" smtClean="0">
                <a:solidFill>
                  <a:schemeClr val="tx2"/>
                </a:solidFill>
              </a:rPr>
              <a:t>Integration into budget cycle:</a:t>
            </a:r>
          </a:p>
          <a:p>
            <a:pPr marL="0" indent="0" algn="ctr">
              <a:buNone/>
            </a:pPr>
            <a:r>
              <a:rPr lang="en-US" sz="5500" dirty="0" smtClean="0">
                <a:solidFill>
                  <a:schemeClr val="tx2"/>
                </a:solidFill>
              </a:rPr>
              <a:t>Helps in setting </a:t>
            </a:r>
            <a:r>
              <a:rPr lang="en-US" sz="5500" dirty="0">
                <a:solidFill>
                  <a:schemeClr val="tx2"/>
                </a:solidFill>
              </a:rPr>
              <a:t>MTEF </a:t>
            </a:r>
            <a:r>
              <a:rPr lang="en-US" sz="5500" dirty="0" smtClean="0">
                <a:solidFill>
                  <a:schemeClr val="tx2"/>
                </a:solidFill>
              </a:rPr>
              <a:t>/ </a:t>
            </a:r>
            <a:r>
              <a:rPr lang="en-US" sz="5500" dirty="0">
                <a:solidFill>
                  <a:schemeClr val="tx2"/>
                </a:solidFill>
              </a:rPr>
              <a:t>annual budget </a:t>
            </a:r>
            <a:r>
              <a:rPr lang="en-US" sz="5500" dirty="0" smtClean="0">
                <a:solidFill>
                  <a:schemeClr val="tx2"/>
                </a:solidFill>
              </a:rPr>
              <a:t>targets</a:t>
            </a:r>
          </a:p>
          <a:p>
            <a:pPr marL="0" indent="0" algn="ctr">
              <a:buNone/>
            </a:pPr>
            <a:r>
              <a:rPr lang="en-US" sz="5500" dirty="0" smtClean="0">
                <a:solidFill>
                  <a:schemeClr val="tx2"/>
                </a:solidFill>
              </a:rPr>
              <a:t>Informs annual resource allocation decisions</a:t>
            </a:r>
          </a:p>
          <a:p>
            <a:pPr marL="0" indent="0">
              <a:buNone/>
            </a:pPr>
            <a:endParaRPr lang="en-US" sz="400" dirty="0" smtClean="0"/>
          </a:p>
          <a:p>
            <a:pPr marL="0" indent="0" algn="ctr">
              <a:buNone/>
            </a:pPr>
            <a:r>
              <a:rPr lang="en-US" sz="4900" i="1" u="sng" dirty="0" smtClean="0">
                <a:solidFill>
                  <a:schemeClr val="accent1"/>
                </a:solidFill>
              </a:rPr>
              <a:t>Examples</a:t>
            </a:r>
            <a:r>
              <a:rPr lang="en-US" sz="4900" i="1" dirty="0" smtClean="0">
                <a:solidFill>
                  <a:schemeClr val="accent1"/>
                </a:solidFill>
              </a:rPr>
              <a:t>:</a:t>
            </a:r>
            <a:endParaRPr lang="en-US" sz="4900" i="1" dirty="0">
              <a:solidFill>
                <a:schemeClr val="accent1"/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900" i="1" dirty="0" smtClean="0">
                <a:solidFill>
                  <a:schemeClr val="accent1"/>
                </a:solidFill>
              </a:rPr>
              <a:t>UK </a:t>
            </a:r>
            <a:r>
              <a:rPr lang="en-US" sz="4900" i="1" dirty="0">
                <a:solidFill>
                  <a:schemeClr val="accent1"/>
                </a:solidFill>
              </a:rPr>
              <a:t>2010 </a:t>
            </a:r>
            <a:r>
              <a:rPr lang="en-US" sz="4900" i="1" dirty="0" smtClean="0">
                <a:solidFill>
                  <a:schemeClr val="accent1"/>
                </a:solidFill>
              </a:rPr>
              <a:t>CSR (Comprehensive Spending Review)</a:t>
            </a:r>
            <a:endParaRPr lang="en-GB" sz="4900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4900" i="1" dirty="0" smtClean="0">
                <a:solidFill>
                  <a:schemeClr val="accent1"/>
                </a:solidFill>
              </a:rPr>
              <a:t>Canadian Strategic &amp; Operating Review (2011)</a:t>
            </a:r>
          </a:p>
          <a:p>
            <a:endParaRPr lang="en-GB" sz="4900" dirty="0"/>
          </a:p>
        </p:txBody>
      </p:sp>
      <p:sp>
        <p:nvSpPr>
          <p:cNvPr id="6" name="TextBox 5"/>
          <p:cNvSpPr txBox="1"/>
          <p:nvPr/>
        </p:nvSpPr>
        <p:spPr>
          <a:xfrm>
            <a:off x="4337992" y="6483348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* MTEF : Medium Term Expenditure Framework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Prevalence of different types of Spending Review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747737"/>
              </p:ext>
            </p:extLst>
          </p:nvPr>
        </p:nvGraphicFramePr>
        <p:xfrm>
          <a:off x="539552" y="1877193"/>
          <a:ext cx="7776864" cy="472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0796" y="1517546"/>
            <a:ext cx="774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Expenditure Coverage of spending review in the past 10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years (2018)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370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Best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examples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Spending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Reviews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4768" y="1628800"/>
            <a:ext cx="8586464" cy="463589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accent1"/>
                </a:solidFill>
              </a:rPr>
              <a:t>Canada</a:t>
            </a:r>
            <a:endParaRPr lang="en-US" sz="2800" b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Focused on thematic areas of spending, such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 support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innovation,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the management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fixed assets.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Covered spending across all of government and applied the result for assessing spending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700" b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accent1"/>
                </a:solidFill>
              </a:rPr>
              <a:t>The UK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2017, introduced the concept of a “Public Value Framework”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Assessing the likelihood of value being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maximised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any given area of spend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Improving the process through which inputs are turned into outcomes.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Sound planning, citizen engagement, changing cultures and behaviors within government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103" y="1431894"/>
            <a:ext cx="8363272" cy="542610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002060"/>
                </a:solidFill>
              </a:rPr>
              <a:t>More and more countries </a:t>
            </a:r>
            <a:r>
              <a:rPr lang="fr-FR" sz="2400" dirty="0" smtClean="0">
                <a:solidFill>
                  <a:srgbClr val="002060"/>
                </a:solidFill>
              </a:rPr>
              <a:t>are </a:t>
            </a:r>
            <a:r>
              <a:rPr lang="fr-FR" sz="2400" dirty="0" err="1" smtClean="0">
                <a:solidFill>
                  <a:srgbClr val="002060"/>
                </a:solidFill>
              </a:rPr>
              <a:t>conducting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Spending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Reviews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fr-FR" sz="2000" dirty="0"/>
              <a:t>but </a:t>
            </a:r>
            <a:r>
              <a:rPr lang="fr-FR" sz="2000" dirty="0" err="1"/>
              <a:t>these</a:t>
            </a:r>
            <a:r>
              <a:rPr lang="fr-FR" sz="2000" dirty="0"/>
              <a:t> </a:t>
            </a:r>
            <a:r>
              <a:rPr lang="fr-FR" sz="2000" dirty="0" err="1"/>
              <a:t>follow</a:t>
            </a:r>
            <a:r>
              <a:rPr lang="fr-FR" sz="2000" dirty="0"/>
              <a:t> </a:t>
            </a:r>
            <a:r>
              <a:rPr lang="fr-FR" sz="2000" dirty="0" err="1" smtClean="0"/>
              <a:t>different</a:t>
            </a:r>
            <a:r>
              <a:rPr lang="fr-FR" sz="2000" dirty="0" smtClean="0"/>
              <a:t> </a:t>
            </a:r>
            <a:r>
              <a:rPr lang="fr-FR" sz="2000" dirty="0" err="1" smtClean="0"/>
              <a:t>methodologies</a:t>
            </a:r>
            <a:r>
              <a:rPr lang="fr-FR" sz="2000" dirty="0" smtClean="0"/>
              <a:t> </a:t>
            </a:r>
            <a:r>
              <a:rPr lang="fr-FR" sz="2000" dirty="0" err="1" smtClean="0"/>
              <a:t>given</a:t>
            </a:r>
            <a:r>
              <a:rPr lang="fr-FR" sz="2000" dirty="0" smtClean="0"/>
              <a:t> </a:t>
            </a:r>
            <a:r>
              <a:rPr lang="fr-FR" sz="2000" dirty="0" err="1" smtClean="0"/>
              <a:t>different</a:t>
            </a:r>
            <a:r>
              <a:rPr lang="fr-FR" sz="2000" dirty="0" smtClean="0"/>
              <a:t> </a:t>
            </a:r>
            <a:r>
              <a:rPr lang="fr-FR" sz="2000" dirty="0" err="1" smtClean="0"/>
              <a:t>policy</a:t>
            </a:r>
            <a:r>
              <a:rPr lang="fr-FR" sz="2000" dirty="0" smtClean="0"/>
              <a:t> &amp; fiscal objectives and national &amp; </a:t>
            </a:r>
            <a:r>
              <a:rPr lang="fr-FR" sz="2000" dirty="0" err="1" smtClean="0"/>
              <a:t>political</a:t>
            </a:r>
            <a:r>
              <a:rPr lang="fr-FR" sz="2000" dirty="0" smtClean="0"/>
              <a:t> </a:t>
            </a:r>
            <a:r>
              <a:rPr lang="fr-FR" sz="2000" dirty="0" err="1" smtClean="0"/>
              <a:t>context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</a:rPr>
              <a:t>Focus </a:t>
            </a:r>
            <a:r>
              <a:rPr lang="fr-FR" sz="2400" dirty="0" err="1">
                <a:solidFill>
                  <a:srgbClr val="002060"/>
                </a:solidFill>
              </a:rPr>
              <a:t>is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moving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away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from</a:t>
            </a:r>
            <a:r>
              <a:rPr lang="fr-FR" sz="2400" dirty="0">
                <a:solidFill>
                  <a:srgbClr val="002060"/>
                </a:solidFill>
              </a:rPr>
              <a:t> short-</a:t>
            </a:r>
            <a:r>
              <a:rPr lang="fr-FR" sz="2400" dirty="0" err="1">
                <a:solidFill>
                  <a:srgbClr val="002060"/>
                </a:solidFill>
              </a:rPr>
              <a:t>term</a:t>
            </a:r>
            <a:r>
              <a:rPr lang="fr-FR" sz="2400" dirty="0">
                <a:solidFill>
                  <a:srgbClr val="002060"/>
                </a:solidFill>
              </a:rPr>
              <a:t> budget </a:t>
            </a:r>
            <a:r>
              <a:rPr lang="fr-FR" sz="2400" dirty="0" err="1">
                <a:solidFill>
                  <a:srgbClr val="002060"/>
                </a:solidFill>
              </a:rPr>
              <a:t>cuts</a:t>
            </a:r>
            <a:r>
              <a:rPr lang="fr-FR" sz="2400" dirty="0">
                <a:solidFill>
                  <a:srgbClr val="002060"/>
                </a:solidFill>
              </a:rPr>
              <a:t> to:</a:t>
            </a:r>
          </a:p>
          <a:p>
            <a:pPr lvl="1"/>
            <a:r>
              <a:rPr lang="fr-FR" sz="2000" dirty="0" smtClean="0"/>
              <a:t>a </a:t>
            </a:r>
            <a:r>
              <a:rPr lang="fr-FR" sz="2000" dirty="0" smtClean="0"/>
              <a:t>medium-</a:t>
            </a:r>
            <a:r>
              <a:rPr lang="fr-FR" sz="2000" dirty="0" err="1" smtClean="0"/>
              <a:t>term</a:t>
            </a:r>
            <a:r>
              <a:rPr lang="fr-FR" sz="2000" dirty="0" smtClean="0"/>
              <a:t> </a:t>
            </a:r>
            <a:r>
              <a:rPr lang="fr-FR" sz="2000" dirty="0" err="1"/>
              <a:t>view</a:t>
            </a:r>
            <a:r>
              <a:rPr lang="fr-FR" sz="2000" dirty="0"/>
              <a:t> on </a:t>
            </a:r>
            <a:r>
              <a:rPr lang="fr-FR" sz="2000" dirty="0" err="1" smtClean="0"/>
              <a:t>efficiency</a:t>
            </a:r>
            <a:endParaRPr lang="fr-FR" sz="2000" dirty="0" smtClean="0"/>
          </a:p>
          <a:p>
            <a:pPr lvl="1"/>
            <a:r>
              <a:rPr lang="fr-FR" sz="2000" dirty="0" err="1" smtClean="0"/>
              <a:t>improved</a:t>
            </a:r>
            <a:r>
              <a:rPr lang="fr-FR" sz="2000" dirty="0" smtClean="0"/>
              <a:t> </a:t>
            </a:r>
            <a:r>
              <a:rPr lang="fr-FR" sz="2000" dirty="0"/>
              <a:t>programme </a:t>
            </a:r>
            <a:r>
              <a:rPr lang="fr-FR" sz="2000" dirty="0" smtClean="0"/>
              <a:t>impact</a:t>
            </a:r>
          </a:p>
          <a:p>
            <a:pPr lvl="1"/>
            <a:r>
              <a:rPr lang="fr-FR" sz="2000" dirty="0" err="1" smtClean="0"/>
              <a:t>alignment</a:t>
            </a:r>
            <a:r>
              <a:rPr lang="fr-FR" sz="2000" dirty="0" smtClean="0"/>
              <a:t> of </a:t>
            </a:r>
            <a:r>
              <a:rPr lang="fr-FR" sz="2000" dirty="0" err="1" smtClean="0"/>
              <a:t>spending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government</a:t>
            </a:r>
            <a:r>
              <a:rPr lang="fr-FR" sz="2000" dirty="0" smtClean="0"/>
              <a:t> </a:t>
            </a:r>
            <a:r>
              <a:rPr lang="fr-FR" sz="2000" dirty="0" err="1" smtClean="0"/>
              <a:t>priorities</a:t>
            </a:r>
            <a:endParaRPr lang="fr-FR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err="1">
                <a:solidFill>
                  <a:srgbClr val="002060"/>
                </a:solidFill>
              </a:rPr>
              <a:t>Many</a:t>
            </a:r>
            <a:r>
              <a:rPr lang="fr-FR" sz="2400" dirty="0">
                <a:solidFill>
                  <a:srgbClr val="002060"/>
                </a:solidFill>
              </a:rPr>
              <a:t> challenges </a:t>
            </a:r>
            <a:r>
              <a:rPr lang="fr-FR" sz="2400" dirty="0" err="1">
                <a:solidFill>
                  <a:srgbClr val="002060"/>
                </a:solidFill>
              </a:rPr>
              <a:t>remain</a:t>
            </a:r>
            <a:endParaRPr lang="fr-FR" sz="2400" dirty="0">
              <a:solidFill>
                <a:srgbClr val="002060"/>
              </a:solidFill>
            </a:endParaRPr>
          </a:p>
          <a:p>
            <a:pPr lvl="1"/>
            <a:r>
              <a:rPr lang="fr-FR" sz="2000" dirty="0" err="1" smtClean="0"/>
              <a:t>quality</a:t>
            </a:r>
            <a:r>
              <a:rPr lang="fr-FR" sz="2000" dirty="0" smtClean="0"/>
              <a:t> </a:t>
            </a:r>
            <a:r>
              <a:rPr lang="fr-FR" sz="2000" dirty="0"/>
              <a:t>and </a:t>
            </a:r>
            <a:r>
              <a:rPr lang="fr-FR" sz="2000" dirty="0" err="1"/>
              <a:t>availability</a:t>
            </a:r>
            <a:r>
              <a:rPr lang="fr-FR" sz="2000" dirty="0"/>
              <a:t> of performance </a:t>
            </a:r>
            <a:r>
              <a:rPr lang="fr-FR" sz="2000" dirty="0" smtClean="0"/>
              <a:t>information</a:t>
            </a:r>
          </a:p>
          <a:p>
            <a:pPr lvl="1"/>
            <a:r>
              <a:rPr lang="fr-FR" sz="2000" dirty="0" err="1"/>
              <a:t>d</a:t>
            </a:r>
            <a:r>
              <a:rPr lang="fr-FR" sz="2000" dirty="0" err="1" smtClean="0"/>
              <a:t>etermining</a:t>
            </a:r>
            <a:r>
              <a:rPr lang="fr-FR" sz="2000" dirty="0" smtClean="0"/>
              <a:t> a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provides</a:t>
            </a:r>
            <a:r>
              <a:rPr lang="fr-FR" sz="2000" dirty="0" smtClean="0"/>
              <a:t> </a:t>
            </a:r>
            <a:r>
              <a:rPr lang="fr-FR" sz="2000" dirty="0" err="1" smtClean="0"/>
              <a:t>timely</a:t>
            </a:r>
            <a:r>
              <a:rPr lang="fr-FR" sz="2000" dirty="0" smtClean="0"/>
              <a:t> and relevant </a:t>
            </a:r>
            <a:r>
              <a:rPr lang="fr-FR" sz="2000" dirty="0" err="1" smtClean="0"/>
              <a:t>results</a:t>
            </a:r>
            <a:r>
              <a:rPr lang="fr-FR" sz="2000" dirty="0" smtClean="0"/>
              <a:t> for budget </a:t>
            </a:r>
            <a:r>
              <a:rPr lang="fr-FR" sz="2000" dirty="0" err="1" smtClean="0"/>
              <a:t>decisions</a:t>
            </a:r>
            <a:endParaRPr lang="fr-FR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err="1">
                <a:solidFill>
                  <a:srgbClr val="002060"/>
                </a:solidFill>
              </a:rPr>
              <a:t>Success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features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include</a:t>
            </a:r>
            <a:r>
              <a:rPr lang="fr-FR" sz="24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fr-FR" sz="2000" dirty="0" smtClean="0"/>
              <a:t>Linkage to MTEF and/or </a:t>
            </a:r>
            <a:r>
              <a:rPr lang="fr-FR" sz="2000" dirty="0" err="1" smtClean="0"/>
              <a:t>annual</a:t>
            </a:r>
            <a:r>
              <a:rPr lang="fr-FR" sz="2000" dirty="0" smtClean="0"/>
              <a:t> budget </a:t>
            </a:r>
            <a:r>
              <a:rPr lang="fr-FR" sz="2000" dirty="0" err="1" smtClean="0"/>
              <a:t>targets</a:t>
            </a:r>
            <a:endParaRPr lang="fr-FR" sz="2000" dirty="0" smtClean="0"/>
          </a:p>
          <a:p>
            <a:pPr lvl="1"/>
            <a:r>
              <a:rPr lang="fr-FR" sz="2000" dirty="0"/>
              <a:t>G</a:t>
            </a:r>
            <a:r>
              <a:rPr lang="fr-FR" sz="2000" dirty="0" smtClean="0"/>
              <a:t>uidance </a:t>
            </a:r>
            <a:r>
              <a:rPr lang="fr-FR" sz="2000" dirty="0" smtClean="0"/>
              <a:t>on </a:t>
            </a:r>
            <a:r>
              <a:rPr lang="fr-FR" sz="2000" dirty="0" err="1" smtClean="0"/>
              <a:t>policy</a:t>
            </a:r>
            <a:r>
              <a:rPr lang="fr-FR" sz="2000" dirty="0" smtClean="0"/>
              <a:t> &amp; fiscal objectives and </a:t>
            </a:r>
            <a:r>
              <a:rPr lang="fr-FR" sz="2000" dirty="0" err="1" smtClean="0"/>
              <a:t>assessment</a:t>
            </a:r>
            <a:r>
              <a:rPr lang="fr-FR" sz="2000" dirty="0" smtClean="0"/>
              <a:t> </a:t>
            </a:r>
            <a:r>
              <a:rPr lang="fr-FR" sz="2000" dirty="0" err="1" smtClean="0"/>
              <a:t>criteria</a:t>
            </a:r>
            <a:endParaRPr lang="fr-FR" sz="2000" dirty="0" smtClean="0"/>
          </a:p>
          <a:p>
            <a:pPr lvl="1"/>
            <a:r>
              <a:rPr lang="fr-FR" sz="2000" dirty="0" smtClean="0"/>
              <a:t>Common agreement </a:t>
            </a:r>
            <a:r>
              <a:rPr lang="fr-FR" sz="2000" dirty="0" err="1" smtClean="0"/>
              <a:t>among</a:t>
            </a:r>
            <a:r>
              <a:rPr lang="fr-FR" sz="2000" dirty="0" smtClean="0"/>
              <a:t> key </a:t>
            </a:r>
            <a:r>
              <a:rPr lang="fr-FR" sz="2000" dirty="0" err="1" smtClean="0"/>
              <a:t>stakeholders</a:t>
            </a:r>
            <a:r>
              <a:rPr lang="fr-FR" sz="2000" dirty="0" smtClean="0"/>
              <a:t> on </a:t>
            </a:r>
            <a:r>
              <a:rPr lang="fr-FR" sz="2000" dirty="0" err="1" smtClean="0"/>
              <a:t>rules</a:t>
            </a:r>
            <a:r>
              <a:rPr lang="fr-FR" sz="2000" dirty="0" smtClean="0"/>
              <a:t>,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, objectives</a:t>
            </a:r>
          </a:p>
          <a:p>
            <a:pPr lvl="1"/>
            <a:r>
              <a:rPr lang="fr-FR" sz="2000" dirty="0" err="1" smtClean="0"/>
              <a:t>Apolitical</a:t>
            </a:r>
            <a:r>
              <a:rPr lang="fr-FR" sz="2000" dirty="0" smtClean="0"/>
              <a:t>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, </a:t>
            </a:r>
            <a:r>
              <a:rPr lang="fr-FR" sz="2000" dirty="0" err="1" smtClean="0"/>
              <a:t>even</a:t>
            </a:r>
            <a:r>
              <a:rPr lang="fr-FR" sz="2000" dirty="0" smtClean="0"/>
              <a:t> if the final </a:t>
            </a:r>
            <a:r>
              <a:rPr lang="fr-FR" sz="2000" dirty="0" err="1" smtClean="0"/>
              <a:t>decision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political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476672"/>
            <a:ext cx="7416000" cy="783328"/>
          </a:xfrm>
        </p:spPr>
        <p:txBody>
          <a:bodyPr/>
          <a:lstStyle/>
          <a:p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Concluding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observations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latin typeface="+mn-lt"/>
              </a:rPr>
              <a:t>Thank you</a:t>
            </a:r>
            <a:endParaRPr lang="en-GB" sz="3600" b="1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99592" y="2780928"/>
          <a:ext cx="7632848" cy="3396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6992">
                <a:tc>
                  <a:txBody>
                    <a:bodyPr/>
                    <a:lstStyle/>
                    <a:p>
                      <a:pPr marL="0" indent="0">
                        <a:buNone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en-US" sz="1800" b="1" kern="1200" dirty="0" smtClean="0"/>
                        <a:t>Jungmin Park</a:t>
                      </a:r>
                    </a:p>
                    <a:p>
                      <a:pPr marL="0" indent="0">
                        <a:buNone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en-US" sz="1800" kern="1200" dirty="0" smtClean="0"/>
                        <a:t>Budgeting and Public Expenditures</a:t>
                      </a:r>
                    </a:p>
                    <a:p>
                      <a:pPr marL="0" indent="0">
                        <a:buNone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en-US" sz="1800" kern="1200" dirty="0" smtClean="0"/>
                        <a:t>Public Governance Directorate, OECD.</a:t>
                      </a:r>
                    </a:p>
                    <a:p>
                      <a:pPr marL="0" indent="0">
                        <a:buNone/>
                      </a:pPr>
                      <a:r>
                        <a:rPr kumimoji="0" lang="en-GB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jungmin.PARK@oecd.org</a:t>
                      </a:r>
                      <a:r>
                        <a:rPr kumimoji="0" lang="en-GB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94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4186923" cy="452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“A single flagship publication for SBO”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GB" dirty="0"/>
              <a:t>What is the </a:t>
            </a:r>
            <a:r>
              <a:rPr lang="en-GB" b="1" dirty="0"/>
              <a:t>“state of the art” </a:t>
            </a:r>
            <a:r>
              <a:rPr lang="en-GB" dirty="0"/>
              <a:t>in modern budgeting?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are the </a:t>
            </a:r>
            <a:r>
              <a:rPr lang="en-GB" b="1" dirty="0"/>
              <a:t>key challenges </a:t>
            </a:r>
            <a:r>
              <a:rPr lang="en-GB" dirty="0"/>
              <a:t>that countries face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91254"/>
            <a:ext cx="7416000" cy="1022400"/>
          </a:xfrm>
        </p:spPr>
        <p:txBody>
          <a:bodyPr/>
          <a:lstStyle/>
          <a:p>
            <a:r>
              <a:rPr lang="en-GB" sz="2600" dirty="0" smtClean="0">
                <a:solidFill>
                  <a:schemeClr val="accent2">
                    <a:lumMod val="50000"/>
                  </a:schemeClr>
                </a:solidFill>
              </a:rPr>
              <a:t>OECD </a:t>
            </a:r>
            <a:r>
              <a:rPr lang="en-GB" sz="2600" dirty="0">
                <a:solidFill>
                  <a:schemeClr val="accent2">
                    <a:lumMod val="50000"/>
                  </a:schemeClr>
                </a:solidFill>
              </a:rPr>
              <a:t>Budgeting </a:t>
            </a:r>
            <a:r>
              <a:rPr lang="en-GB" sz="2600" dirty="0" smtClean="0">
                <a:solidFill>
                  <a:schemeClr val="accent2">
                    <a:lumMod val="50000"/>
                  </a:schemeClr>
                </a:solidFill>
              </a:rPr>
              <a:t>Flagship Publication</a:t>
            </a:r>
            <a:endParaRPr lang="en-GB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2" descr="C:\Users\downes_r\Pictures\Recommendation on Budgeting 2015.pn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2575"/>
          <a:stretch>
            <a:fillRect/>
          </a:stretch>
        </p:blipFill>
        <p:spPr bwMode="auto">
          <a:xfrm>
            <a:off x="5259388" y="1552575"/>
            <a:ext cx="3884612" cy="475615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6" y="2846333"/>
            <a:ext cx="1664406" cy="242649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 descr="http://asset.keepeek-cache.com/medias/domain21/_pdf/media952/154928-bb0cp2pwnk/large/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457">
            <a:off x="4870297" y="2875383"/>
            <a:ext cx="1673114" cy="2368392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50800" dist="50800" dir="54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/>
          </p:cNvPicPr>
          <p:nvPr/>
        </p:nvPicPr>
        <p:blipFill rotWithShape="1">
          <a:blip r:embed="rId6"/>
          <a:srcRect l="33829" t="12391" r="16357" b="4585"/>
          <a:stretch/>
        </p:blipFill>
        <p:spPr bwMode="auto">
          <a:xfrm>
            <a:off x="5517022" y="4034925"/>
            <a:ext cx="1678483" cy="2341982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50800" dist="50800" dir="5400000" algn="ctr" rotWithShape="0">
              <a:schemeClr val="accent1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45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8640"/>
            <a:ext cx="7902000" cy="10224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OECD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Budgetary Principles</a:t>
            </a:r>
          </a:p>
        </p:txBody>
      </p:sp>
      <p:sp>
        <p:nvSpPr>
          <p:cNvPr id="25" name="Hexagon 4"/>
          <p:cNvSpPr/>
          <p:nvPr/>
        </p:nvSpPr>
        <p:spPr>
          <a:xfrm>
            <a:off x="2931649" y="5106763"/>
            <a:ext cx="1447800" cy="13610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Performance, Evaluation &amp; VFM</a:t>
            </a:r>
          </a:p>
        </p:txBody>
      </p:sp>
      <p:sp>
        <p:nvSpPr>
          <p:cNvPr id="42" name="Hexagon 41"/>
          <p:cNvSpPr/>
          <p:nvPr/>
        </p:nvSpPr>
        <p:spPr>
          <a:xfrm rot="5400000">
            <a:off x="2215192" y="1327190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dirty="0" smtClean="0">
                <a:latin typeface="+mj-lt"/>
              </a:rPr>
              <a:t>Budgeting within fiscal objectives</a:t>
            </a:r>
            <a:endParaRPr lang="en-GB" dirty="0">
              <a:latin typeface="+mj-lt"/>
            </a:endParaRPr>
          </a:p>
        </p:txBody>
      </p:sp>
      <p:sp>
        <p:nvSpPr>
          <p:cNvPr id="18" name="Hexagon 17"/>
          <p:cNvSpPr/>
          <p:nvPr/>
        </p:nvSpPr>
        <p:spPr>
          <a:xfrm rot="5400000">
            <a:off x="1331044" y="3004188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</a:rPr>
              <a:t>Quality, integrity &amp; 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indepen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-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dent audit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Hexagon 38" title="Comprehensive budget accounting"/>
          <p:cNvSpPr/>
          <p:nvPr/>
        </p:nvSpPr>
        <p:spPr>
          <a:xfrm rot="5400000">
            <a:off x="4201208" y="4748572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dirty="0" err="1" smtClean="0">
                <a:latin typeface="+mj-lt"/>
                <a:cs typeface="Calibri" panose="020F0502020204030204" pitchFamily="34" charset="0"/>
              </a:rPr>
              <a:t>Compre-hensive</a:t>
            </a:r>
            <a:r>
              <a:rPr lang="en-GB" dirty="0" smtClean="0">
                <a:latin typeface="+mj-lt"/>
                <a:cs typeface="Calibri" panose="020F0502020204030204" pitchFamily="34" charset="0"/>
              </a:rPr>
              <a:t> budget account-</a:t>
            </a:r>
            <a:r>
              <a:rPr lang="en-GB" dirty="0" err="1" smtClean="0">
                <a:latin typeface="+mj-lt"/>
                <a:cs typeface="Calibri" panose="020F0502020204030204" pitchFamily="34" charset="0"/>
              </a:rPr>
              <a:t>ing</a:t>
            </a:r>
            <a:endParaRPr lang="en-GB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5" name="Hexagon 44"/>
          <p:cNvSpPr/>
          <p:nvPr/>
        </p:nvSpPr>
        <p:spPr>
          <a:xfrm rot="5400000">
            <a:off x="6051120" y="4712399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dirty="0" smtClean="0">
                <a:latin typeface="+mj-lt"/>
                <a:cs typeface="Calibri" panose="020F0502020204030204" pitchFamily="34" charset="0"/>
              </a:rPr>
              <a:t>Effective budget execution</a:t>
            </a:r>
            <a:endParaRPr lang="en-GB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8" name="Hexagon 47"/>
          <p:cNvSpPr/>
          <p:nvPr/>
        </p:nvSpPr>
        <p:spPr>
          <a:xfrm rot="5400000">
            <a:off x="4201209" y="1334044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sz="1500" dirty="0" smtClean="0">
                <a:latin typeface="+mj-lt"/>
              </a:rPr>
              <a:t>Alignment with medium-term strategic plans &amp; priorities</a:t>
            </a:r>
            <a:endParaRPr lang="en-GB" sz="1500" dirty="0">
              <a:latin typeface="+mj-lt"/>
            </a:endParaRPr>
          </a:p>
        </p:txBody>
      </p:sp>
      <p:sp>
        <p:nvSpPr>
          <p:cNvPr id="51" name="Hexagon 50"/>
          <p:cNvSpPr/>
          <p:nvPr/>
        </p:nvSpPr>
        <p:spPr>
          <a:xfrm rot="5400000">
            <a:off x="6037180" y="1349018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 w="76200"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dirty="0" err="1" smtClean="0">
                <a:latin typeface="+mj-lt"/>
              </a:rPr>
              <a:t>Perfor-mance</a:t>
            </a:r>
            <a:r>
              <a:rPr lang="en-GB" dirty="0" smtClean="0">
                <a:latin typeface="+mj-lt"/>
              </a:rPr>
              <a:t>, evaluation &amp; </a:t>
            </a:r>
            <a:r>
              <a:rPr lang="en-GB" dirty="0" err="1" smtClean="0">
                <a:latin typeface="+mj-lt"/>
              </a:rPr>
              <a:t>VfM</a:t>
            </a:r>
            <a:endParaRPr lang="en-GB" dirty="0">
              <a:latin typeface="+mj-lt"/>
            </a:endParaRPr>
          </a:p>
        </p:txBody>
      </p:sp>
      <p:sp>
        <p:nvSpPr>
          <p:cNvPr id="54" name="Hexagon 53"/>
          <p:cNvSpPr/>
          <p:nvPr/>
        </p:nvSpPr>
        <p:spPr>
          <a:xfrm rot="5400000">
            <a:off x="3210437" y="3031899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sz="1500" dirty="0" err="1" smtClean="0">
                <a:solidFill>
                  <a:schemeClr val="bg1"/>
                </a:solidFill>
                <a:latin typeface="+mj-lt"/>
              </a:rPr>
              <a:t>Transparency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openness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&amp; accessibility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Hexagon 56"/>
          <p:cNvSpPr/>
          <p:nvPr/>
        </p:nvSpPr>
        <p:spPr>
          <a:xfrm rot="5400000">
            <a:off x="5111051" y="3011553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+mj-lt"/>
              </a:rPr>
              <a:t>Participative, inclusive &amp; realistic debate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Hexagon 59"/>
          <p:cNvSpPr/>
          <p:nvPr/>
        </p:nvSpPr>
        <p:spPr>
          <a:xfrm rot="5400000">
            <a:off x="465733" y="4742555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dirty="0" smtClean="0">
                <a:latin typeface="+mj-lt"/>
                <a:cs typeface="Calibri" panose="020F0502020204030204" pitchFamily="34" charset="0"/>
              </a:rPr>
              <a:t>Fiscal risks &amp; </a:t>
            </a:r>
            <a:r>
              <a:rPr lang="en-GB" dirty="0" err="1" smtClean="0">
                <a:latin typeface="+mj-lt"/>
                <a:cs typeface="Calibri" panose="020F0502020204030204" pitchFamily="34" charset="0"/>
              </a:rPr>
              <a:t>Sustaina-bility</a:t>
            </a:r>
            <a:endParaRPr lang="en-GB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3" name="Hexagon 62"/>
          <p:cNvSpPr/>
          <p:nvPr/>
        </p:nvSpPr>
        <p:spPr>
          <a:xfrm rot="5400000">
            <a:off x="2315443" y="4748572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dirty="0" smtClean="0">
                <a:latin typeface="+mj-lt"/>
                <a:cs typeface="Calibri" panose="020F0502020204030204" pitchFamily="34" charset="0"/>
              </a:rPr>
              <a:t>Capital budgeting framework</a:t>
            </a:r>
            <a:endParaRPr lang="en-GB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3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923344"/>
          </a:xfrm>
        </p:spPr>
        <p:txBody>
          <a:bodyPr>
            <a:normAutofit fontScale="92500" lnSpcReduction="20000"/>
          </a:bodyPr>
          <a:lstStyle/>
          <a:p>
            <a:r>
              <a:rPr lang="fr-FR" sz="3100" dirty="0" smtClean="0"/>
              <a:t>5th OECD </a:t>
            </a:r>
            <a:r>
              <a:rPr lang="en-US" sz="3100" dirty="0" smtClean="0"/>
              <a:t>Performance Budgeting</a:t>
            </a:r>
            <a:r>
              <a:rPr lang="fr-FR" sz="3100" dirty="0" smtClean="0"/>
              <a:t> </a:t>
            </a:r>
            <a:r>
              <a:rPr lang="fr-FR" sz="3100" dirty="0" smtClean="0"/>
              <a:t>Survey</a:t>
            </a:r>
          </a:p>
          <a:p>
            <a:r>
              <a:rPr lang="fr-FR" sz="3100" dirty="0" err="1" smtClean="0"/>
              <a:t>Coverage</a:t>
            </a:r>
            <a:r>
              <a:rPr lang="fr-FR" sz="3100" dirty="0" smtClean="0"/>
              <a:t>:</a:t>
            </a:r>
          </a:p>
          <a:p>
            <a:pPr marL="0" indent="0">
              <a:buNone/>
            </a:pPr>
            <a:r>
              <a:rPr lang="fr-FR" sz="3100" dirty="0"/>
              <a:t> </a:t>
            </a:r>
            <a:r>
              <a:rPr lang="fr-FR" sz="3100" dirty="0" smtClean="0"/>
              <a:t>   </a:t>
            </a:r>
            <a:r>
              <a:rPr lang="fr-FR" dirty="0" smtClean="0"/>
              <a:t>45 questions 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400" dirty="0" smtClean="0"/>
              <a:t>Performance </a:t>
            </a:r>
            <a:r>
              <a:rPr lang="fr-FR" sz="2400" dirty="0" err="1" smtClean="0"/>
              <a:t>Budgeting</a:t>
            </a:r>
            <a:endParaRPr lang="fr-FR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400" dirty="0" err="1" smtClean="0"/>
              <a:t>Spending</a:t>
            </a:r>
            <a:r>
              <a:rPr lang="fr-FR" sz="2400" dirty="0" smtClean="0"/>
              <a:t> </a:t>
            </a:r>
            <a:r>
              <a:rPr lang="fr-FR" sz="2400" dirty="0" err="1" smtClean="0"/>
              <a:t>Review</a:t>
            </a:r>
            <a:endParaRPr lang="fr-FR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400" dirty="0" err="1" smtClean="0"/>
              <a:t>Evaluation</a:t>
            </a:r>
            <a:endParaRPr lang="fr-FR" sz="2400" dirty="0" smtClean="0"/>
          </a:p>
          <a:p>
            <a:pPr marL="342000" lvl="1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fr-FR" sz="3100" dirty="0" err="1"/>
              <a:t>Respondents</a:t>
            </a:r>
            <a:r>
              <a:rPr lang="fr-FR" sz="3100" dirty="0"/>
              <a:t> </a:t>
            </a:r>
            <a:r>
              <a:rPr lang="fr-FR" sz="3100" dirty="0" err="1"/>
              <a:t>mainly</a:t>
            </a:r>
            <a:r>
              <a:rPr lang="fr-FR" sz="3100" dirty="0"/>
              <a:t> </a:t>
            </a:r>
            <a:r>
              <a:rPr lang="fr-FR" sz="3100" dirty="0" err="1"/>
              <a:t>from</a:t>
            </a:r>
            <a:r>
              <a:rPr lang="fr-FR" sz="3100" dirty="0"/>
              <a:t> </a:t>
            </a:r>
            <a:r>
              <a:rPr lang="fr-FR" sz="3100" dirty="0" smtClean="0"/>
              <a:t>Central Budget </a:t>
            </a:r>
            <a:r>
              <a:rPr lang="fr-FR" sz="3100" dirty="0" err="1" smtClean="0"/>
              <a:t>Authorities</a:t>
            </a:r>
            <a:r>
              <a:rPr lang="fr-FR" sz="3100" dirty="0" smtClean="0"/>
              <a:t>(</a:t>
            </a:r>
            <a:r>
              <a:rPr lang="fr-FR" sz="3100" dirty="0" err="1" smtClean="0"/>
              <a:t>CBAs</a:t>
            </a:r>
            <a:r>
              <a:rPr lang="fr-FR" sz="3100" dirty="0" smtClean="0"/>
              <a:t>)</a:t>
            </a:r>
            <a:endParaRPr lang="fr-FR" sz="3100" dirty="0"/>
          </a:p>
          <a:p>
            <a:pPr marL="342000" lvl="1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fr-FR" sz="3100" dirty="0" err="1"/>
              <a:t>Response</a:t>
            </a:r>
            <a:r>
              <a:rPr lang="fr-FR" sz="3100" dirty="0"/>
              <a:t> rate: </a:t>
            </a:r>
            <a:r>
              <a:rPr lang="fr-FR" sz="3100" dirty="0" smtClean="0"/>
              <a:t>33 </a:t>
            </a:r>
            <a:r>
              <a:rPr lang="fr-FR" sz="3100" dirty="0"/>
              <a:t>countries (out of 35</a:t>
            </a:r>
            <a:r>
              <a:rPr lang="fr-FR" sz="3100" dirty="0" smtClean="0"/>
              <a:t>)</a:t>
            </a:r>
          </a:p>
          <a:p>
            <a:pPr marL="342000" lvl="1" indent="-342000">
              <a:spcBef>
                <a:spcPts val="768"/>
              </a:spcBef>
              <a:buFont typeface="Arial" pitchFamily="34" charset="0"/>
              <a:buChar char="•"/>
            </a:pPr>
            <a:endParaRPr lang="fr-FR" sz="3100" dirty="0"/>
          </a:p>
          <a:p>
            <a:pPr marL="342900" lvl="1" indent="-342900">
              <a:spcBef>
                <a:spcPts val="768"/>
              </a:spcBef>
              <a:buFont typeface="Wingdings" panose="05000000000000000000" pitchFamily="2" charset="2"/>
              <a:buChar char="à"/>
            </a:pPr>
            <a:r>
              <a:rPr lang="fr-FR" sz="2400" dirty="0" smtClean="0">
                <a:sym typeface="Wingdings" panose="05000000000000000000" pitchFamily="2" charset="2"/>
              </a:rPr>
              <a:t>a</a:t>
            </a:r>
            <a:r>
              <a:rPr lang="fr-FR" sz="2400" dirty="0" smtClean="0"/>
              <a:t>ll 2018 data in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presentation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coming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the</a:t>
            </a:r>
          </a:p>
          <a:p>
            <a:pPr marL="0" lvl="1" indent="0">
              <a:spcBef>
                <a:spcPts val="768"/>
              </a:spcBef>
              <a:buNone/>
            </a:pPr>
            <a:r>
              <a:rPr lang="fr-FR" sz="2400" dirty="0" smtClean="0"/>
              <a:t>     2018 OECD Performance </a:t>
            </a:r>
            <a:r>
              <a:rPr lang="fr-FR" sz="2400" dirty="0" err="1" smtClean="0"/>
              <a:t>Budgeting</a:t>
            </a:r>
            <a:r>
              <a:rPr lang="fr-FR" sz="2400" dirty="0" smtClean="0"/>
              <a:t> Survey</a:t>
            </a:r>
          </a:p>
          <a:p>
            <a:pPr marL="0" lvl="1" indent="0">
              <a:spcBef>
                <a:spcPts val="768"/>
              </a:spcBef>
              <a:buNone/>
            </a:pPr>
            <a:endParaRPr lang="fr-FR" sz="31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sz="3100" dirty="0" smtClean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16000" cy="1022400"/>
          </a:xfrm>
        </p:spPr>
        <p:txBody>
          <a:bodyPr/>
          <a:lstStyle/>
          <a:p>
            <a:r>
              <a:rPr lang="en-GB" sz="2600" dirty="0">
                <a:solidFill>
                  <a:schemeClr val="accent3">
                    <a:lumMod val="50000"/>
                  </a:schemeClr>
                </a:solidFill>
              </a:rPr>
              <a:t>2018 OECD Performance Budgeting Survey</a:t>
            </a:r>
          </a:p>
        </p:txBody>
      </p:sp>
    </p:spTree>
    <p:extLst>
      <p:ext uri="{BB962C8B-B14F-4D97-AF65-F5344CB8AC3E}">
        <p14:creationId xmlns:p14="http://schemas.microsoft.com/office/powerpoint/2010/main" val="216899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2060848"/>
            <a:ext cx="8208912" cy="4392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4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GB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spending reviews?</a:t>
            </a: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9030" y="2261382"/>
            <a:ext cx="5877053" cy="32067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46780"/>
            <a:ext cx="7416000" cy="1022400"/>
          </a:xfrm>
        </p:spPr>
        <p:txBody>
          <a:bodyPr>
            <a:normAutofit/>
          </a:bodyPr>
          <a:lstStyle/>
          <a:p>
            <a:r>
              <a:rPr lang="fr-FR" sz="2600" dirty="0" err="1" smtClean="0">
                <a:solidFill>
                  <a:schemeClr val="accent3">
                    <a:lumMod val="50000"/>
                  </a:schemeClr>
                </a:solidFill>
              </a:rPr>
              <a:t>Continued</a:t>
            </a:r>
            <a:r>
              <a:rPr lang="fr-FR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accent3">
                    <a:lumMod val="50000"/>
                  </a:schemeClr>
                </a:solidFill>
              </a:rPr>
              <a:t>increase</a:t>
            </a:r>
            <a:r>
              <a:rPr lang="fr-FR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600" dirty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fr-FR" sz="2600" dirty="0" err="1">
                <a:solidFill>
                  <a:schemeClr val="accent3">
                    <a:lumMod val="50000"/>
                  </a:schemeClr>
                </a:solidFill>
              </a:rPr>
              <a:t>number</a:t>
            </a:r>
            <a:r>
              <a:rPr lang="fr-FR" sz="2600" dirty="0">
                <a:solidFill>
                  <a:schemeClr val="accent3">
                    <a:lumMod val="50000"/>
                  </a:schemeClr>
                </a:solidFill>
              </a:rPr>
              <a:t> of countries </a:t>
            </a:r>
            <a:r>
              <a:rPr lang="fr-FR" sz="2600" dirty="0" err="1">
                <a:solidFill>
                  <a:schemeClr val="accent3">
                    <a:lumMod val="50000"/>
                  </a:schemeClr>
                </a:solidFill>
              </a:rPr>
              <a:t>conducting</a:t>
            </a:r>
            <a:r>
              <a:rPr lang="fr-FR" sz="2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600" dirty="0" err="1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fr-FR" sz="2600" dirty="0" err="1" smtClean="0">
                <a:solidFill>
                  <a:schemeClr val="accent3">
                    <a:lumMod val="50000"/>
                  </a:schemeClr>
                </a:solidFill>
              </a:rPr>
              <a:t>pending</a:t>
            </a:r>
            <a:r>
              <a:rPr lang="fr-FR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600" dirty="0" err="1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fr-FR" sz="2600" dirty="0" err="1" smtClean="0">
                <a:solidFill>
                  <a:schemeClr val="accent3">
                    <a:lumMod val="50000"/>
                  </a:schemeClr>
                </a:solidFill>
              </a:rPr>
              <a:t>eviews</a:t>
            </a:r>
            <a:endParaRPr lang="en-GB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785588"/>
            <a:ext cx="622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Adoption </a:t>
            </a:r>
            <a:r>
              <a:rPr lang="en-US" sz="2400" dirty="0"/>
              <a:t>of spending reviews (2011-2018)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9197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02000" cy="1022400"/>
          </a:xfrm>
        </p:spPr>
        <p:txBody>
          <a:bodyPr/>
          <a:lstStyle/>
          <a:p>
            <a:r>
              <a:rPr lang="fr-FR" sz="2600" dirty="0" smtClean="0">
                <a:solidFill>
                  <a:schemeClr val="accent2">
                    <a:lumMod val="50000"/>
                  </a:schemeClr>
                </a:solidFill>
              </a:rPr>
              <a:t>SR information </a:t>
            </a:r>
            <a:r>
              <a:rPr lang="fr-FR" sz="2600" dirty="0" err="1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fr-FR" sz="2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600" dirty="0" err="1">
                <a:solidFill>
                  <a:schemeClr val="accent2">
                    <a:lumMod val="50000"/>
                  </a:schemeClr>
                </a:solidFill>
              </a:rPr>
              <a:t>becoming</a:t>
            </a:r>
            <a:r>
              <a:rPr lang="fr-FR" sz="2600" dirty="0">
                <a:solidFill>
                  <a:schemeClr val="accent2">
                    <a:lumMod val="50000"/>
                  </a:schemeClr>
                </a:solidFill>
              </a:rPr>
              <a:t> more important and </a:t>
            </a:r>
            <a:r>
              <a:rPr lang="fr-FR" sz="2600" dirty="0" err="1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fr-FR" sz="2600" dirty="0">
                <a:solidFill>
                  <a:schemeClr val="accent2">
                    <a:lumMod val="50000"/>
                  </a:schemeClr>
                </a:solidFill>
              </a:rPr>
              <a:t> more </a:t>
            </a:r>
            <a:r>
              <a:rPr lang="fr-FR" sz="2600" dirty="0" err="1">
                <a:solidFill>
                  <a:schemeClr val="accent2">
                    <a:lumMod val="50000"/>
                  </a:schemeClr>
                </a:solidFill>
              </a:rPr>
              <a:t>likely</a:t>
            </a:r>
            <a:r>
              <a:rPr lang="fr-FR" sz="2600" dirty="0">
                <a:solidFill>
                  <a:schemeClr val="accent2">
                    <a:lumMod val="50000"/>
                  </a:schemeClr>
                </a:solidFill>
              </a:rPr>
              <a:t> to </a:t>
            </a:r>
            <a:r>
              <a:rPr lang="fr-FR" sz="2600" dirty="0" err="1">
                <a:solidFill>
                  <a:schemeClr val="accent2">
                    <a:lumMod val="50000"/>
                  </a:schemeClr>
                </a:solidFill>
              </a:rPr>
              <a:t>be</a:t>
            </a:r>
            <a:r>
              <a:rPr lang="fr-FR" sz="2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600" dirty="0" err="1">
                <a:solidFill>
                  <a:schemeClr val="accent2">
                    <a:lumMod val="50000"/>
                  </a:schemeClr>
                </a:solidFill>
              </a:rPr>
              <a:t>used</a:t>
            </a:r>
            <a:r>
              <a:rPr lang="fr-FR" sz="2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600" dirty="0" err="1">
                <a:solidFill>
                  <a:schemeClr val="accent2">
                    <a:lumMod val="50000"/>
                  </a:schemeClr>
                </a:solidFill>
              </a:rPr>
              <a:t>during</a:t>
            </a:r>
            <a:r>
              <a:rPr lang="fr-FR" sz="2600" dirty="0">
                <a:solidFill>
                  <a:schemeClr val="accent2">
                    <a:lumMod val="50000"/>
                  </a:schemeClr>
                </a:solidFill>
              </a:rPr>
              <a:t> budget </a:t>
            </a:r>
            <a:r>
              <a:rPr lang="fr-FR" sz="2600" dirty="0" err="1" smtClean="0">
                <a:solidFill>
                  <a:schemeClr val="accent2">
                    <a:lumMod val="50000"/>
                  </a:schemeClr>
                </a:solidFill>
              </a:rPr>
              <a:t>negotiations</a:t>
            </a:r>
            <a:endParaRPr lang="en-GB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487709"/>
            <a:ext cx="8784976" cy="4923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3140968"/>
            <a:ext cx="79208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3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916832"/>
            <a:ext cx="8658472" cy="43924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1760" y="1458416"/>
            <a:ext cx="4464496" cy="831847"/>
          </a:xfrm>
        </p:spPr>
        <p:txBody>
          <a:bodyPr/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Main Objectives of Spending Review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025579" y="261505"/>
            <a:ext cx="8336564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 err="1" smtClean="0">
                <a:solidFill>
                  <a:schemeClr val="accent3">
                    <a:lumMod val="50000"/>
                  </a:schemeClr>
                </a:solidFill>
              </a:rPr>
              <a:t>From</a:t>
            </a:r>
            <a:r>
              <a:rPr lang="fr-FR" sz="2600" dirty="0" smtClean="0">
                <a:solidFill>
                  <a:schemeClr val="accent3">
                    <a:lumMod val="50000"/>
                  </a:schemeClr>
                </a:solidFill>
              </a:rPr>
              <a:t> Short-</a:t>
            </a:r>
            <a:r>
              <a:rPr lang="fr-FR" sz="2600" dirty="0" err="1" smtClean="0">
                <a:solidFill>
                  <a:schemeClr val="accent3">
                    <a:lumMod val="50000"/>
                  </a:schemeClr>
                </a:solidFill>
              </a:rPr>
              <a:t>term</a:t>
            </a:r>
            <a:r>
              <a:rPr lang="fr-FR" sz="2600" dirty="0" smtClean="0">
                <a:solidFill>
                  <a:schemeClr val="accent3">
                    <a:lumMod val="50000"/>
                  </a:schemeClr>
                </a:solidFill>
              </a:rPr>
              <a:t> budget </a:t>
            </a:r>
            <a:r>
              <a:rPr lang="fr-FR" sz="2600" dirty="0" err="1" smtClean="0">
                <a:solidFill>
                  <a:schemeClr val="accent3">
                    <a:lumMod val="50000"/>
                  </a:schemeClr>
                </a:solidFill>
              </a:rPr>
              <a:t>cuts</a:t>
            </a:r>
            <a:r>
              <a:rPr lang="fr-FR" sz="2600" dirty="0" smtClean="0">
                <a:solidFill>
                  <a:schemeClr val="accent3">
                    <a:lumMod val="50000"/>
                  </a:schemeClr>
                </a:solidFill>
              </a:rPr>
              <a:t> to a more medium-</a:t>
            </a:r>
            <a:r>
              <a:rPr lang="fr-FR" sz="2600" dirty="0" err="1" smtClean="0">
                <a:solidFill>
                  <a:schemeClr val="accent3">
                    <a:lumMod val="50000"/>
                  </a:schemeClr>
                </a:solidFill>
              </a:rPr>
              <a:t>term</a:t>
            </a:r>
            <a:r>
              <a:rPr lang="fr-FR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accent3">
                    <a:lumMod val="50000"/>
                  </a:schemeClr>
                </a:solidFill>
              </a:rPr>
              <a:t>view</a:t>
            </a:r>
            <a:r>
              <a:rPr lang="fr-FR" sz="2600" dirty="0" smtClean="0">
                <a:solidFill>
                  <a:schemeClr val="accent3">
                    <a:lumMod val="50000"/>
                  </a:schemeClr>
                </a:solidFill>
              </a:rPr>
              <a:t> on </a:t>
            </a:r>
            <a:r>
              <a:rPr lang="fr-FR" sz="2600" dirty="0" err="1" smtClean="0">
                <a:solidFill>
                  <a:schemeClr val="accent3">
                    <a:lumMod val="50000"/>
                  </a:schemeClr>
                </a:solidFill>
              </a:rPr>
              <a:t>efficiency</a:t>
            </a:r>
            <a:r>
              <a:rPr lang="fr-FR" sz="2600" dirty="0" smtClean="0">
                <a:solidFill>
                  <a:schemeClr val="accent3">
                    <a:lumMod val="50000"/>
                  </a:schemeClr>
                </a:solidFill>
              </a:rPr>
              <a:t> and an </a:t>
            </a:r>
            <a:r>
              <a:rPr lang="fr-FR" sz="2600" dirty="0" err="1" smtClean="0">
                <a:solidFill>
                  <a:schemeClr val="accent3">
                    <a:lumMod val="50000"/>
                  </a:schemeClr>
                </a:solidFill>
              </a:rPr>
              <a:t>improved</a:t>
            </a:r>
            <a:r>
              <a:rPr lang="fr-FR" sz="2600" dirty="0" smtClean="0">
                <a:solidFill>
                  <a:schemeClr val="accent3">
                    <a:lumMod val="50000"/>
                  </a:schemeClr>
                </a:solidFill>
              </a:rPr>
              <a:t> programme impact </a:t>
            </a:r>
            <a:endParaRPr lang="en-GB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476672"/>
            <a:ext cx="7902000" cy="783328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800" kern="12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Key results has been the reallocation of spending to match government priorities</a:t>
            </a:r>
            <a:endParaRPr lang="en-GB" sz="28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870" y="2132856"/>
            <a:ext cx="8892480" cy="4490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0796" y="1517546"/>
            <a:ext cx="774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Main results of Spending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Reviews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 the past 10 years (2018)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99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ECD_English_whi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61991</TotalTime>
  <Words>678</Words>
  <Application>Microsoft Office PowerPoint</Application>
  <PresentationFormat>On-screen Show (4:3)</PresentationFormat>
  <Paragraphs>139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Helvetica 65 Medium</vt:lpstr>
      <vt:lpstr>맑은 고딕</vt:lpstr>
      <vt:lpstr>Arial</vt:lpstr>
      <vt:lpstr>Calibri</vt:lpstr>
      <vt:lpstr>Georgia</vt:lpstr>
      <vt:lpstr>Wingdings</vt:lpstr>
      <vt:lpstr>1_OECD_English_white</vt:lpstr>
      <vt:lpstr>OECD_English_white</vt:lpstr>
      <vt:lpstr>Trends and best practice  of spending review in OECD </vt:lpstr>
      <vt:lpstr>OECD Budgeting Flagship Publication</vt:lpstr>
      <vt:lpstr>OECD Budgetary Principles</vt:lpstr>
      <vt:lpstr>2018 OECD Performance Budgeting Survey</vt:lpstr>
      <vt:lpstr>PowerPoint Presentation</vt:lpstr>
      <vt:lpstr>Continued increase in number of countries conducting spending reviews</vt:lpstr>
      <vt:lpstr>SR information is becoming more important and is more likely to be used during budget negotiations</vt:lpstr>
      <vt:lpstr>Main Objectives of Spending Review</vt:lpstr>
      <vt:lpstr>Key results has been the reallocation of spending to match government priorities</vt:lpstr>
      <vt:lpstr>PowerPoint Presentation</vt:lpstr>
      <vt:lpstr>Main challenges for the implemetation of spending review</vt:lpstr>
      <vt:lpstr>The approach to spending review</vt:lpstr>
      <vt:lpstr>Prevalence of different types of Spending Review</vt:lpstr>
      <vt:lpstr>Best examples of Spending Reviews</vt:lpstr>
      <vt:lpstr>Concluding observations</vt:lpstr>
      <vt:lpstr>Thank you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Anne.KELLER@oecd.org</dc:creator>
  <cp:lastModifiedBy>PARK Jungmin, GOV/BUD</cp:lastModifiedBy>
  <cp:revision>964</cp:revision>
  <cp:lastPrinted>2019-01-16T09:04:34Z</cp:lastPrinted>
  <dcterms:created xsi:type="dcterms:W3CDTF">2012-09-05T08:42:12Z</dcterms:created>
  <dcterms:modified xsi:type="dcterms:W3CDTF">2019-02-25T09:22:24Z</dcterms:modified>
</cp:coreProperties>
</file>