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80" r:id="rId3"/>
    <p:sldId id="271" r:id="rId4"/>
    <p:sldId id="275" r:id="rId5"/>
    <p:sldId id="276" r:id="rId6"/>
    <p:sldId id="277" r:id="rId7"/>
    <p:sldId id="265" r:id="rId8"/>
  </p:sldIdLst>
  <p:sldSz cx="9144000" cy="6858000" type="screen4x3"/>
  <p:notesSz cx="666273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10" autoAdjust="0"/>
    <p:restoredTop sz="94660"/>
  </p:normalViewPr>
  <p:slideViewPr>
    <p:cSldViewPr>
      <p:cViewPr varScale="1">
        <p:scale>
          <a:sx n="64" d="100"/>
          <a:sy n="64" d="100"/>
        </p:scale>
        <p:origin x="1232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Часы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973-4E80-9B89-858839284417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973-4E80-9B89-858839284417}"/>
              </c:ext>
            </c:extLst>
          </c:dPt>
          <c:cat>
            <c:numRef>
              <c:f>Лист1!$A$2:$A$8</c:f>
              <c:numCache>
                <c:formatCode>General</c:formatCode>
                <c:ptCount val="7"/>
                <c:pt idx="0">
                  <c:v>72</c:v>
                </c:pt>
                <c:pt idx="1">
                  <c:v>16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0.70000000000000062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73-4E80-9B89-8588392844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803456"/>
        <c:axId val="28804992"/>
      </c:barChart>
      <c:catAx>
        <c:axId val="28803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804992"/>
        <c:crosses val="autoZero"/>
        <c:auto val="1"/>
        <c:lblAlgn val="ctr"/>
        <c:lblOffset val="100"/>
        <c:noMultiLvlLbl val="0"/>
      </c:catAx>
      <c:valAx>
        <c:axId val="2880499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8803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18205693945435"/>
          <c:y val="0.12022051895120126"/>
          <c:w val="0.54673608009652108"/>
          <c:h val="0.685456504815986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проектов</c:v>
                </c:pt>
              </c:strCache>
            </c:strRef>
          </c:tx>
          <c:dLbls>
            <c:dLbl>
              <c:idx val="0"/>
              <c:layout>
                <c:manualLayout>
                  <c:x val="-4.8053721669547023E-2"/>
                  <c:y val="4.376341863297619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900" b="1" dirty="0"/>
                      <a:t>Детские сады </a:t>
                    </a:r>
                  </a:p>
                  <a:p>
                    <a:pPr>
                      <a:defRPr/>
                    </a:pPr>
                    <a:r>
                      <a:rPr lang="en-US" dirty="0"/>
                      <a:t>₸ 41,4 </a:t>
                    </a:r>
                    <a:r>
                      <a:rPr lang="ru-RU" dirty="0"/>
                      <a:t>млрд.</a:t>
                    </a:r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27180221335065"/>
                      <c:h val="9.7834215001751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BA1-495C-BD83-A58A74B9A25E}"/>
                </c:ext>
              </c:extLst>
            </c:dLbl>
            <c:dLbl>
              <c:idx val="1"/>
              <c:layout>
                <c:manualLayout>
                  <c:x val="-1.2187031221512989E-2"/>
                  <c:y val="-0.1047247421226709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900" b="1" dirty="0"/>
                      <a:t>Здравоохранение</a:t>
                    </a:r>
                  </a:p>
                  <a:p>
                    <a:pPr>
                      <a:defRPr/>
                    </a:pPr>
                    <a:r>
                      <a:rPr lang="ru-RU" dirty="0"/>
                      <a:t> </a:t>
                    </a:r>
                    <a:r>
                      <a:rPr lang="en-US" dirty="0"/>
                      <a:t>₸ 34,9 </a:t>
                    </a:r>
                    <a:r>
                      <a:rPr lang="ru-RU" dirty="0"/>
                      <a:t>млрд.</a:t>
                    </a:r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01463475806263"/>
                      <c:h val="0.119354526847444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BA1-495C-BD83-A58A74B9A25E}"/>
                </c:ext>
              </c:extLst>
            </c:dLbl>
            <c:dLbl>
              <c:idx val="2"/>
              <c:layout>
                <c:manualLayout>
                  <c:x val="-1.1414124761217751E-2"/>
                  <c:y val="3.736056570637465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900" b="1" dirty="0"/>
                      <a:t>Образование</a:t>
                    </a:r>
                    <a:r>
                      <a:rPr lang="ru-RU" sz="900" dirty="0"/>
                      <a:t> </a:t>
                    </a:r>
                  </a:p>
                  <a:p>
                    <a:pPr>
                      <a:defRPr/>
                    </a:pPr>
                    <a:r>
                      <a:rPr lang="en-US" dirty="0"/>
                      <a:t>₸ 2,3</a:t>
                    </a:r>
                    <a:r>
                      <a:rPr lang="en-US" baseline="0" dirty="0"/>
                      <a:t> </a:t>
                    </a:r>
                    <a:r>
                      <a:rPr lang="ru-RU" dirty="0"/>
                      <a:t>млрд.</a:t>
                    </a:r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4886510429779"/>
                      <c:h val="8.42673463632245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BA1-495C-BD83-A58A74B9A25E}"/>
                </c:ext>
              </c:extLst>
            </c:dLbl>
            <c:dLbl>
              <c:idx val="3"/>
              <c:layout>
                <c:manualLayout>
                  <c:x val="6.9727917797079153E-2"/>
                  <c:y val="8.7429951783678048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900" b="1" dirty="0"/>
                      <a:t>Спорт</a:t>
                    </a:r>
                  </a:p>
                  <a:p>
                    <a:pPr>
                      <a:defRPr/>
                    </a:pPr>
                    <a:r>
                      <a:rPr lang="en-US" dirty="0"/>
                      <a:t>₸ 29,8 </a:t>
                    </a:r>
                    <a:r>
                      <a:rPr lang="ru-RU" dirty="0"/>
                      <a:t>млрд.</a:t>
                    </a:r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A1-495C-BD83-A58A74B9A25E}"/>
                </c:ext>
              </c:extLst>
            </c:dLbl>
            <c:dLbl>
              <c:idx val="4"/>
              <c:layout>
                <c:manualLayout>
                  <c:x val="9.9127435276673559E-2"/>
                  <c:y val="5.908371292078692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900" b="1" dirty="0"/>
                      <a:t>ЖКХ</a:t>
                    </a:r>
                  </a:p>
                  <a:p>
                    <a:pPr>
                      <a:defRPr/>
                    </a:pPr>
                    <a:r>
                      <a:rPr lang="en-US" dirty="0"/>
                      <a:t>₸ 11,1 </a:t>
                    </a:r>
                    <a:r>
                      <a:rPr lang="ru-RU" dirty="0"/>
                      <a:t>млрд.</a:t>
                    </a:r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A1-495C-BD83-A58A74B9A25E}"/>
                </c:ext>
              </c:extLst>
            </c:dLbl>
            <c:dLbl>
              <c:idx val="5"/>
              <c:layout>
                <c:manualLayout>
                  <c:x val="0.11082253069760968"/>
                  <c:y val="7.948208746036783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900" b="1" dirty="0"/>
                      <a:t>Соц.услуги</a:t>
                    </a:r>
                    <a:r>
                      <a:rPr lang="ru-RU" sz="900" dirty="0"/>
                      <a:t> </a:t>
                    </a:r>
                  </a:p>
                  <a:p>
                    <a:pPr>
                      <a:defRPr/>
                    </a:pPr>
                    <a:r>
                      <a:rPr lang="en-US" dirty="0"/>
                      <a:t>₸ 0,04 </a:t>
                    </a:r>
                    <a:r>
                      <a:rPr lang="ru-RU" dirty="0" err="1"/>
                      <a:t>млрд</a:t>
                    </a:r>
                    <a:endParaRPr lang="ru-RU" dirty="0"/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A1-495C-BD83-A58A74B9A25E}"/>
                </c:ext>
              </c:extLst>
            </c:dLbl>
            <c:dLbl>
              <c:idx val="6"/>
              <c:layout>
                <c:manualLayout>
                  <c:x val="-5.9738042763317328E-3"/>
                  <c:y val="6.847529761650414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900" b="1" dirty="0"/>
                      <a:t>Телекоммуникация</a:t>
                    </a:r>
                  </a:p>
                  <a:p>
                    <a:pPr>
                      <a:defRPr/>
                    </a:pPr>
                    <a:r>
                      <a:rPr lang="en-US" dirty="0"/>
                      <a:t>₸ 26,0 </a:t>
                    </a:r>
                    <a:r>
                      <a:rPr lang="ru-RU" dirty="0"/>
                      <a:t>млрд.</a:t>
                    </a:r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59210819628026"/>
                      <c:h val="9.90042238896532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FBA1-495C-BD83-A58A74B9A25E}"/>
                </c:ext>
              </c:extLst>
            </c:dLbl>
            <c:dLbl>
              <c:idx val="7"/>
              <c:layout>
                <c:manualLayout>
                  <c:x val="-1.7054443906443312E-2"/>
                  <c:y val="2.500954084587161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900" b="1" dirty="0"/>
                      <a:t>Транспорт</a:t>
                    </a:r>
                  </a:p>
                  <a:p>
                    <a:pPr>
                      <a:defRPr/>
                    </a:pPr>
                    <a:r>
                      <a:rPr lang="en-US" dirty="0"/>
                      <a:t>₸ 1,8 </a:t>
                    </a:r>
                    <a:r>
                      <a:rPr lang="ru-RU" dirty="0" err="1"/>
                      <a:t>млрд</a:t>
                    </a:r>
                    <a:endParaRPr lang="ru-RU" dirty="0"/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17737254679507"/>
                      <c:h val="8.42673463632245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BA1-495C-BD83-A58A74B9A25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Детские сады</c:v>
                </c:pt>
                <c:pt idx="1">
                  <c:v>Здравохранение</c:v>
                </c:pt>
                <c:pt idx="2">
                  <c:v>Образование</c:v>
                </c:pt>
                <c:pt idx="3">
                  <c:v>Спорт</c:v>
                </c:pt>
                <c:pt idx="4">
                  <c:v>Коммунальное хозяйство</c:v>
                </c:pt>
                <c:pt idx="5">
                  <c:v>Социальные услуги населению</c:v>
                </c:pt>
                <c:pt idx="6">
                  <c:v>Телекоммуникация и информатизация </c:v>
                </c:pt>
                <c:pt idx="7">
                  <c:v>Транспорт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74</c:v>
                </c:pt>
                <c:pt idx="1">
                  <c:v>29</c:v>
                </c:pt>
                <c:pt idx="2">
                  <c:v>10</c:v>
                </c:pt>
                <c:pt idx="3">
                  <c:v>22</c:v>
                </c:pt>
                <c:pt idx="4">
                  <c:v>15</c:v>
                </c:pt>
                <c:pt idx="5">
                  <c:v>10</c:v>
                </c:pt>
                <c:pt idx="6">
                  <c:v>8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BA1-495C-BD83-A58A74B9A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44"/>
      </c:pieChart>
    </c:plotArea>
    <c:plotVisOnly val="1"/>
    <c:dispBlanksAs val="zero"/>
    <c:showDLblsOverMax val="0"/>
  </c:chart>
  <c:txPr>
    <a:bodyPr/>
    <a:lstStyle/>
    <a:p>
      <a:pPr>
        <a:defRPr sz="1000">
          <a:solidFill>
            <a:schemeClr val="tx1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Проекты</c:v>
                </c:pt>
              </c:strCache>
            </c:strRef>
          </c:tx>
          <c:dLbls>
            <c:dLbl>
              <c:idx val="0"/>
              <c:layout>
                <c:manualLayout>
                  <c:x val="7.6019641877860394E-2"/>
                  <c:y val="-0.23209383875350736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sz="900" b="1" dirty="0">
                        <a:latin typeface="Arial" pitchFamily="34" charset="0"/>
                        <a:cs typeface="Arial" pitchFamily="34" charset="0"/>
                      </a:rPr>
                      <a:t>Автодороги</a:t>
                    </a:r>
                    <a:r>
                      <a:rPr lang="ru-RU" dirty="0">
                        <a:latin typeface="Arial" pitchFamily="34" charset="0"/>
                        <a:cs typeface="Arial" pitchFamily="34" charset="0"/>
                      </a:rPr>
                      <a:t>
</a:t>
                    </a:r>
                    <a:r>
                      <a:rPr lang="en-US" sz="1000" dirty="0">
                        <a:latin typeface="Arial" pitchFamily="34" charset="0"/>
                        <a:cs typeface="Arial" pitchFamily="34" charset="0"/>
                      </a:rPr>
                      <a:t>₸ 610,7 </a:t>
                    </a:r>
                    <a:r>
                      <a:rPr lang="ru-RU" sz="1000" dirty="0">
                        <a:latin typeface="Arial" pitchFamily="34" charset="0"/>
                        <a:cs typeface="Arial" pitchFamily="34" charset="0"/>
                      </a:rPr>
                      <a:t>млрд.</a:t>
                    </a:r>
                  </a:p>
                </c:rich>
              </c:tx>
              <c:spPr>
                <a:ln>
                  <a:solidFill>
                    <a:schemeClr val="accent1"/>
                  </a:solidFill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70-4F63-9FA1-343A14C97AED}"/>
                </c:ext>
              </c:extLst>
            </c:dLbl>
            <c:dLbl>
              <c:idx val="1"/>
              <c:layout>
                <c:manualLayout>
                  <c:x val="-3.5370997694971089E-2"/>
                  <c:y val="-6.7895036601982109E-2"/>
                </c:manualLayout>
              </c:layout>
              <c:tx>
                <c:rich>
                  <a:bodyPr/>
                  <a:lstStyle/>
                  <a:p>
                    <a:pPr>
                      <a:defRPr sz="110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sz="900" b="1" dirty="0">
                        <a:latin typeface="Arial" pitchFamily="34" charset="0"/>
                        <a:cs typeface="Arial" pitchFamily="34" charset="0"/>
                      </a:rPr>
                      <a:t>Образование</a:t>
                    </a:r>
                    <a:r>
                      <a:rPr lang="ru-RU" dirty="0">
                        <a:latin typeface="Arial" pitchFamily="34" charset="0"/>
                        <a:cs typeface="Arial" pitchFamily="34" charset="0"/>
                      </a:rPr>
                      <a:t>
</a:t>
                    </a:r>
                    <a:r>
                      <a:rPr lang="ru-RU" sz="1000" dirty="0">
                        <a:latin typeface="Arial" pitchFamily="34" charset="0"/>
                        <a:cs typeface="Arial" pitchFamily="34" charset="0"/>
                      </a:rPr>
                      <a:t>₸ 0 тенге</a:t>
                    </a:r>
                  </a:p>
                  <a:p>
                    <a:pPr>
                      <a:defRPr sz="110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sz="800" i="1" dirty="0">
                        <a:latin typeface="Arial" pitchFamily="34" charset="0"/>
                        <a:cs typeface="Arial" pitchFamily="34" charset="0"/>
                      </a:rPr>
                      <a:t>(без </a:t>
                    </a:r>
                    <a:r>
                      <a:rPr lang="ru-RU" sz="800" i="1" dirty="0" err="1">
                        <a:latin typeface="Arial" pitchFamily="34" charset="0"/>
                        <a:cs typeface="Arial" pitchFamily="34" charset="0"/>
                      </a:rPr>
                      <a:t>гособязательств</a:t>
                    </a:r>
                    <a:r>
                      <a:rPr lang="ru-RU" sz="800" i="1" dirty="0">
                        <a:latin typeface="Arial" pitchFamily="34" charset="0"/>
                        <a:cs typeface="Arial" pitchFamily="34" charset="0"/>
                      </a:rPr>
                      <a:t>)</a:t>
                    </a:r>
                  </a:p>
                </c:rich>
              </c:tx>
              <c:spPr>
                <a:ln>
                  <a:solidFill>
                    <a:schemeClr val="accent1"/>
                  </a:solidFill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23375267405879"/>
                      <c:h val="0.284679177613031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C70-4F63-9FA1-343A14C97A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Автодороги</c:v>
                </c:pt>
                <c:pt idx="1">
                  <c:v>Образование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70-4F63-9FA1-343A14C97AE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0.35714</cdr:x>
      <cdr:y>0.31343</cdr:y>
    </cdr:from>
    <cdr:to>
      <cdr:x>0.44047</cdr:x>
      <cdr:y>0.38806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3108" y="1500198"/>
          <a:ext cx="50006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98</a:t>
          </a:r>
        </a:p>
      </cdr:txBody>
    </cdr:sp>
  </cdr:relSizeAnchor>
  <cdr:relSizeAnchor xmlns:cdr="http://schemas.openxmlformats.org/drawingml/2006/chartDrawing">
    <cdr:from>
      <cdr:x>0.54878</cdr:x>
      <cdr:y>0.61553</cdr:y>
    </cdr:from>
    <cdr:to>
      <cdr:x>0.60831</cdr:x>
      <cdr:y>0.69016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214710" y="2304788"/>
          <a:ext cx="348722" cy="279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30</a:t>
          </a:r>
        </a:p>
      </cdr:txBody>
    </cdr:sp>
  </cdr:relSizeAnchor>
  <cdr:relSizeAnchor xmlns:cdr="http://schemas.openxmlformats.org/drawingml/2006/chartDrawing">
    <cdr:from>
      <cdr:x>0.46341</cdr:x>
      <cdr:y>0.69184</cdr:y>
    </cdr:from>
    <cdr:to>
      <cdr:x>0.52294</cdr:x>
      <cdr:y>0.76647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714644" y="2590540"/>
          <a:ext cx="348722" cy="2794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13</a:t>
          </a:r>
          <a:endParaRPr lang="ru-RU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0.58537</cdr:x>
      <cdr:y>0.34843</cdr:y>
    </cdr:from>
    <cdr:to>
      <cdr:x>0.6687</cdr:x>
      <cdr:y>0.42306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429024" y="1304656"/>
          <a:ext cx="488140" cy="279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44</a:t>
          </a:r>
        </a:p>
      </cdr:txBody>
    </cdr:sp>
  </cdr:relSizeAnchor>
  <cdr:relSizeAnchor xmlns:cdr="http://schemas.openxmlformats.org/drawingml/2006/chartDrawing">
    <cdr:from>
      <cdr:x>0.60976</cdr:x>
      <cdr:y>0.48198</cdr:y>
    </cdr:from>
    <cdr:to>
      <cdr:x>0.69309</cdr:x>
      <cdr:y>0.5566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571900" y="1804722"/>
          <a:ext cx="488140" cy="279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5</a:t>
          </a:r>
          <a:endParaRPr lang="ru-RU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0.38824</cdr:x>
      <cdr:y>0.67276</cdr:y>
    </cdr:from>
    <cdr:to>
      <cdr:x>0.44777</cdr:x>
      <cdr:y>0.74739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357454" y="2519102"/>
          <a:ext cx="361479" cy="279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D8C3F-DCB0-4C27-BF99-F0FF448EA37E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5FA81-A124-421B-90E9-7D2A73C83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482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1E7852-C381-4B3B-932C-616AA6742CAB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1665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EF7D-786C-4755-9D25-6B71FE34D083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949A-6155-42D0-8B25-53C5C8505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EF7D-786C-4755-9D25-6B71FE34D083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949A-6155-42D0-8B25-53C5C8505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EF7D-786C-4755-9D25-6B71FE34D083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949A-6155-42D0-8B25-53C5C8505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EF7D-786C-4755-9D25-6B71FE34D083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949A-6155-42D0-8B25-53C5C8505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EF7D-786C-4755-9D25-6B71FE34D083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949A-6155-42D0-8B25-53C5C8505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EF7D-786C-4755-9D25-6B71FE34D083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949A-6155-42D0-8B25-53C5C8505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EF7D-786C-4755-9D25-6B71FE34D083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949A-6155-42D0-8B25-53C5C8505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EF7D-786C-4755-9D25-6B71FE34D083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949A-6155-42D0-8B25-53C5C8505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EF7D-786C-4755-9D25-6B71FE34D083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949A-6155-42D0-8B25-53C5C8505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EF7D-786C-4755-9D25-6B71FE34D083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949A-6155-42D0-8B25-53C5C8505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EF7D-786C-4755-9D25-6B71FE34D083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949A-6155-42D0-8B25-53C5C8505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5EF7D-786C-4755-9D25-6B71FE34D083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8949A-6155-42D0-8B25-53C5C8505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3428992" y="857232"/>
            <a:ext cx="2142286" cy="20724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428604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Қазақстан Республикасы </a:t>
            </a:r>
            <a:br>
              <a:rPr lang="kk-KZ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kk-KZ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Қаржы министрлігінің Қазынашылық комитеті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6446" y="500042"/>
            <a:ext cx="3135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Комитет казначейства Министерства финансов </a:t>
            </a:r>
            <a:br>
              <a:rPr lang="kk-KZ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kk-KZ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Республики Казахстан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3143248"/>
            <a:ext cx="72152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Пленарное заседание Казначейского Сообщества PEMPAL: 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Измерение и мониторинг эффективности работы Казначейства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14678" y="614364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г. Тирана, 2018 год</a:t>
            </a:r>
          </a:p>
        </p:txBody>
      </p:sp>
      <p:pic>
        <p:nvPicPr>
          <p:cNvPr id="9" name="Picture 6" descr="K:\flag_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500174"/>
            <a:ext cx="2406019" cy="1285884"/>
          </a:xfrm>
          <a:prstGeom prst="rect">
            <a:avLst/>
          </a:prstGeom>
          <a:noFill/>
        </p:spPr>
      </p:pic>
      <p:pic>
        <p:nvPicPr>
          <p:cNvPr id="10" name="Picture 7" descr="K:\Казах-Ger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500174"/>
            <a:ext cx="1357322" cy="137361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00364" y="5214950"/>
            <a:ext cx="5088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Ms.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Алия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Байгенжина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Заместитель председателя Комитета казначейства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1604" y="5214950"/>
            <a:ext cx="1500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Докладчик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50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/>
          <p:nvPr/>
        </p:nvPicPr>
        <p:blipFill>
          <a:blip r:embed="rId2"/>
          <a:srcRect l="36772" t="65032" r="31961" b="21439"/>
          <a:stretch>
            <a:fillRect/>
          </a:stretch>
        </p:blipFill>
        <p:spPr>
          <a:xfrm>
            <a:off x="5857884" y="3339356"/>
            <a:ext cx="1857388" cy="6429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71249"/>
            <a:ext cx="8136904" cy="765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Комитет казначейства Министерства финансов Республики Казахстан</a:t>
            </a:r>
          </a:p>
        </p:txBody>
      </p:sp>
      <p:pic>
        <p:nvPicPr>
          <p:cNvPr id="5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96618" y="77152"/>
            <a:ext cx="802974" cy="75955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29276" y="6478772"/>
            <a:ext cx="8928992" cy="313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71318" y="6460217"/>
            <a:ext cx="563218" cy="365125"/>
          </a:xfrm>
        </p:spPr>
        <p:txBody>
          <a:bodyPr/>
          <a:lstStyle/>
          <a:p>
            <a:fld id="{4B6499DA-28F6-4655-8B09-542836300D74}" type="slidenum">
              <a:rPr lang="ru-RU" sz="1800" smtClean="0">
                <a:solidFill>
                  <a:schemeClr val="tx2">
                    <a:lumMod val="75000"/>
                  </a:schemeClr>
                </a:solidFill>
              </a:rPr>
              <a:pPr/>
              <a:t>2</a:t>
            </a:fld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4429188" cy="51435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Основные функции </a:t>
            </a:r>
          </a:p>
          <a:p>
            <a:pPr algn="just"/>
            <a:r>
              <a:rPr lang="ru-RU" sz="1450" dirty="0">
                <a:latin typeface="Arial" pitchFamily="34" charset="0"/>
                <a:cs typeface="Arial" pitchFamily="34" charset="0"/>
              </a:rPr>
              <a:t>Исполнение республиканского бюджета и обслуживание исполнения местных бюджетов, Национального фонда Республики Казахстан</a:t>
            </a:r>
          </a:p>
          <a:p>
            <a:pPr algn="just"/>
            <a:r>
              <a:rPr lang="ru-RU" sz="1450" dirty="0">
                <a:latin typeface="Arial" pitchFamily="34" charset="0"/>
                <a:cs typeface="Arial" pitchFamily="34" charset="0"/>
              </a:rPr>
              <a:t>Обеспечение бесперебойного функционирования и информационной безопасности информационных систем казначейства</a:t>
            </a:r>
          </a:p>
          <a:p>
            <a:pPr algn="just"/>
            <a:r>
              <a:rPr lang="ru-RU" sz="1450" dirty="0">
                <a:latin typeface="Arial" pitchFamily="34" charset="0"/>
                <a:cs typeface="Arial" pitchFamily="34" charset="0"/>
              </a:rPr>
              <a:t>Обеспечение ведения бюджетного учета</a:t>
            </a:r>
          </a:p>
          <a:p>
            <a:pPr algn="just"/>
            <a:r>
              <a:rPr lang="ru-RU" sz="1450" dirty="0">
                <a:latin typeface="Arial" pitchFamily="34" charset="0"/>
                <a:cs typeface="Arial" pitchFamily="34" charset="0"/>
              </a:rPr>
              <a:t>Консолидация финансовой отчетности по республиканскому и местным бюджетам</a:t>
            </a:r>
          </a:p>
          <a:p>
            <a:pPr algn="just"/>
            <a:r>
              <a:rPr lang="ru-RU" sz="1450" dirty="0">
                <a:latin typeface="Arial" pitchFamily="34" charset="0"/>
                <a:cs typeface="Arial" pitchFamily="34" charset="0"/>
              </a:rPr>
              <a:t>Управление бюджетными деньгами</a:t>
            </a:r>
          </a:p>
          <a:p>
            <a:pPr algn="just"/>
            <a:r>
              <a:rPr lang="ru-RU" sz="1450" dirty="0">
                <a:latin typeface="Arial" pitchFamily="34" charset="0"/>
                <a:cs typeface="Arial" pitchFamily="34" charset="0"/>
              </a:rPr>
              <a:t>Обслуживание субъектов</a:t>
            </a:r>
            <a:r>
              <a:rPr lang="en-US" sz="14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50" dirty="0" err="1">
                <a:latin typeface="Arial" pitchFamily="34" charset="0"/>
                <a:cs typeface="Arial" pitchFamily="34" charset="0"/>
              </a:rPr>
              <a:t>квазигосударственного</a:t>
            </a:r>
            <a:r>
              <a:rPr lang="ru-RU" sz="1450" dirty="0">
                <a:latin typeface="Arial" pitchFamily="34" charset="0"/>
                <a:cs typeface="Arial" pitchFamily="34" charset="0"/>
              </a:rPr>
              <a:t> сектора </a:t>
            </a:r>
          </a:p>
          <a:p>
            <a:pPr algn="just"/>
            <a:r>
              <a:rPr lang="ru-RU" sz="1450" dirty="0">
                <a:latin typeface="Arial" pitchFamily="34" charset="0"/>
                <a:cs typeface="Arial" pitchFamily="34" charset="0"/>
              </a:rPr>
              <a:t>Осуществление координации деятельности территориальных органов казначейства</a:t>
            </a:r>
          </a:p>
          <a:p>
            <a:pPr algn="just"/>
            <a:r>
              <a:rPr lang="ru-RU" sz="1450" dirty="0">
                <a:latin typeface="Arial" pitchFamily="34" charset="0"/>
                <a:cs typeface="Arial" pitchFamily="34" charset="0"/>
              </a:rPr>
              <a:t>Регистрация государственных обязательств по проектам государственно-частного партнерства, в том числе государственных концессионных обязательств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L:\Иконки\urban-buildings_318-62374.jpg"/>
          <p:cNvPicPr>
            <a:picLocks noChangeAspect="1" noChangeArrowheads="1"/>
          </p:cNvPicPr>
          <p:nvPr/>
        </p:nvPicPr>
        <p:blipFill>
          <a:blip r:embed="rId4" cstate="print"/>
          <a:srcRect t="2604" b="3645"/>
          <a:stretch>
            <a:fillRect/>
          </a:stretch>
        </p:blipFill>
        <p:spPr bwMode="auto">
          <a:xfrm>
            <a:off x="6039524" y="1564622"/>
            <a:ext cx="685799" cy="642942"/>
          </a:xfrm>
          <a:prstGeom prst="rect">
            <a:avLst/>
          </a:prstGeom>
          <a:noFill/>
        </p:spPr>
      </p:pic>
      <p:pic>
        <p:nvPicPr>
          <p:cNvPr id="1028" name="Picture 4" descr="L:\Иконки\Corporation-512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4714908" y="1421746"/>
            <a:ext cx="788969" cy="788969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4714908" y="2207564"/>
            <a:ext cx="917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Комитет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43570" y="2207564"/>
            <a:ext cx="1812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16 Департаментов</a:t>
            </a:r>
          </a:p>
        </p:txBody>
      </p:sp>
      <p:pic>
        <p:nvPicPr>
          <p:cNvPr id="32" name="Picture 2" descr="L:\Иконки\urban-buildings_318-62374.jpg"/>
          <p:cNvPicPr>
            <a:picLocks noChangeAspect="1" noChangeArrowheads="1"/>
          </p:cNvPicPr>
          <p:nvPr/>
        </p:nvPicPr>
        <p:blipFill>
          <a:blip r:embed="rId4" cstate="print"/>
          <a:srcRect t="2604" b="3645"/>
          <a:stretch>
            <a:fillRect/>
          </a:stretch>
        </p:blipFill>
        <p:spPr bwMode="auto">
          <a:xfrm>
            <a:off x="7500990" y="1559286"/>
            <a:ext cx="685799" cy="642942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7358082" y="2207564"/>
            <a:ext cx="14407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188 городских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районных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управлений</a:t>
            </a:r>
          </a:p>
        </p:txBody>
      </p:sp>
      <p:sp>
        <p:nvSpPr>
          <p:cNvPr id="34" name="Стрелка вправо 33"/>
          <p:cNvSpPr/>
          <p:nvPr/>
        </p:nvSpPr>
        <p:spPr>
          <a:xfrm>
            <a:off x="5500694" y="1778936"/>
            <a:ext cx="357190" cy="14287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6929454" y="1778936"/>
            <a:ext cx="357190" cy="14287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Выноска со стрелкой вниз 35"/>
          <p:cNvSpPr/>
          <p:nvPr/>
        </p:nvSpPr>
        <p:spPr>
          <a:xfrm>
            <a:off x="4714876" y="928670"/>
            <a:ext cx="4071966" cy="2500330"/>
          </a:xfrm>
          <a:prstGeom prst="downArrowCallout">
            <a:avLst>
              <a:gd name="adj1" fmla="val 11008"/>
              <a:gd name="adj2" fmla="val 9375"/>
              <a:gd name="adj3" fmla="val 15475"/>
              <a:gd name="adj4" fmla="val 80399"/>
            </a:avLst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4786314" y="3921877"/>
            <a:ext cx="4003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12 306 государственных учреждений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14876" y="4643446"/>
            <a:ext cx="4214842" cy="175432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Объем обслуживаемого бюджета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Республиканский бюджет: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/>
                <a:cs typeface="Times New Roman"/>
              </a:rPr>
              <a:t>₸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11,5 триллионов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34,8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млрд.)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Местные бюджеты: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/>
                <a:cs typeface="Times New Roman"/>
              </a:rPr>
              <a:t>₸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4,92 триллионов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$ 14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млрд.)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43438" y="4185595"/>
            <a:ext cx="4339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23 319 работников бухгалтерских служб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02731" y="1007693"/>
            <a:ext cx="3830729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1400" b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3 066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сотрудников органов казначейства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>
              <a:defRPr/>
            </a:pPr>
            <a:fld id="{DC422642-8C14-4B1C-82E7-03BB21097A5C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14480" y="2643182"/>
            <a:ext cx="1227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Цель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065139217"/>
              </p:ext>
            </p:extLst>
          </p:nvPr>
        </p:nvGraphicFramePr>
        <p:xfrm>
          <a:off x="504960" y="3011353"/>
          <a:ext cx="4209916" cy="326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000760" y="2714620"/>
            <a:ext cx="2232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Достижения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00760" y="3143248"/>
            <a:ext cx="2016224" cy="76798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Время обработки одного документа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064656" y="4391288"/>
            <a:ext cx="1800201" cy="5624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минут</a:t>
            </a:r>
            <a:endParaRPr lang="ru-RU" sz="1100" dirty="0">
              <a:ln w="18415" cmpd="sng">
                <a:noFill/>
                <a:prstDash val="solid"/>
              </a:ln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08873" y="4391288"/>
            <a:ext cx="1876553" cy="5624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минут</a:t>
            </a:r>
            <a:endParaRPr lang="ru-RU" sz="1100" dirty="0">
              <a:ln w="18415" cmpd="sng">
                <a:noFill/>
                <a:prstDash val="solid"/>
              </a:ln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 стрелкой 24"/>
          <p:cNvCxnSpPr>
            <a:stCxn id="18" idx="2"/>
          </p:cNvCxnSpPr>
          <p:nvPr/>
        </p:nvCxnSpPr>
        <p:spPr>
          <a:xfrm rot="5400000">
            <a:off x="6567339" y="3916160"/>
            <a:ext cx="446459" cy="436608"/>
          </a:xfrm>
          <a:prstGeom prst="straightConnector1">
            <a:avLst/>
          </a:prstGeom>
          <a:ln cmpd="sng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6995826" y="3923999"/>
            <a:ext cx="446459" cy="420930"/>
          </a:xfrm>
          <a:prstGeom prst="straightConnector1">
            <a:avLst/>
          </a:prstGeom>
          <a:ln cmpd="sng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2190" y="3409959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tx1"/>
                </a:solidFill>
              </a:rPr>
              <a:t>2011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190" y="3738254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tx1"/>
                </a:solidFill>
              </a:rPr>
              <a:t>2012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496" y="4133109"/>
            <a:ext cx="66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tx1"/>
                </a:solidFill>
              </a:rPr>
              <a:t>2013-16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190" y="4534262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tx1"/>
                </a:solidFill>
              </a:rPr>
              <a:t>2017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643" y="4866750"/>
            <a:ext cx="6800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tx1"/>
                </a:solidFill>
              </a:rPr>
              <a:t>2018-19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190" y="523049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tx1"/>
                </a:solidFill>
              </a:rPr>
              <a:t>2020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190" y="552214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tx1"/>
                </a:solidFill>
              </a:rPr>
              <a:t>2021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047992" y="5144272"/>
            <a:ext cx="1800201" cy="7612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8 034 873 платежей</a:t>
            </a:r>
            <a:endParaRPr lang="ru-RU" sz="1100" dirty="0">
              <a:ln w="18415" cmpd="sng">
                <a:noFill/>
                <a:prstDash val="solid"/>
              </a:ln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976818" y="5144272"/>
            <a:ext cx="1876553" cy="7612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403 702 зарегистрированных договоров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28860" y="6143644"/>
            <a:ext cx="494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100" b="1" dirty="0">
                <a:solidFill>
                  <a:schemeClr val="tx1"/>
                </a:solidFill>
              </a:rPr>
              <a:t>Часы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285984" y="6238895"/>
            <a:ext cx="142876" cy="1905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5143504" y="4000504"/>
            <a:ext cx="15001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Счета к оплате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00892" y="3929066"/>
            <a:ext cx="2286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Заявка на регистрацию договоров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899592" y="71249"/>
            <a:ext cx="8136904" cy="765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Целевой индикатор</a:t>
            </a:r>
          </a:p>
        </p:txBody>
      </p:sp>
      <p:pic>
        <p:nvPicPr>
          <p:cNvPr id="4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4" cstate="print"/>
          <a:srcRect l="15900" t="16300" r="15100" b="16950"/>
          <a:stretch>
            <a:fillRect/>
          </a:stretch>
        </p:blipFill>
        <p:spPr bwMode="auto">
          <a:xfrm>
            <a:off x="96618" y="77152"/>
            <a:ext cx="802974" cy="75955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47" name="Прямоугольник 46"/>
          <p:cNvSpPr/>
          <p:nvPr/>
        </p:nvSpPr>
        <p:spPr>
          <a:xfrm>
            <a:off x="285720" y="1083229"/>
            <a:ext cx="3031190" cy="1368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905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времени обработки финансовых документов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626602" y="1000108"/>
            <a:ext cx="2160240" cy="5605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часов</a:t>
            </a:r>
          </a:p>
        </p:txBody>
      </p:sp>
      <p:sp>
        <p:nvSpPr>
          <p:cNvPr id="49" name="Стрелка вправо 48"/>
          <p:cNvSpPr/>
          <p:nvPr/>
        </p:nvSpPr>
        <p:spPr>
          <a:xfrm>
            <a:off x="4643438" y="1142984"/>
            <a:ext cx="1714512" cy="345609"/>
          </a:xfrm>
          <a:prstGeom prst="rightArrow">
            <a:avLst>
              <a:gd name="adj1" fmla="val 46108"/>
              <a:gd name="adj2" fmla="val 100000"/>
            </a:avLst>
          </a:prstGeom>
          <a:solidFill>
            <a:srgbClr val="153C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75"/>
          </a:p>
        </p:txBody>
      </p:sp>
      <p:sp>
        <p:nvSpPr>
          <p:cNvPr id="50" name="Прямоугольник 49"/>
          <p:cNvSpPr/>
          <p:nvPr/>
        </p:nvSpPr>
        <p:spPr>
          <a:xfrm>
            <a:off x="6626602" y="2000240"/>
            <a:ext cx="2160240" cy="6840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часов 40 минут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72066" y="857232"/>
            <a:ext cx="785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>
                <a:solidFill>
                  <a:schemeClr val="tx1"/>
                </a:solidFill>
              </a:rPr>
              <a:t>план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072066" y="1857364"/>
            <a:ext cx="785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solidFill>
                  <a:schemeClr val="tx1"/>
                </a:solidFill>
              </a:rPr>
              <a:t>факт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28992" y="1500174"/>
            <a:ext cx="1214446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solidFill>
                  <a:schemeClr val="tx1"/>
                </a:solidFill>
              </a:rPr>
              <a:t>2017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4" name="Стрелка вправо 53"/>
          <p:cNvSpPr/>
          <p:nvPr/>
        </p:nvSpPr>
        <p:spPr>
          <a:xfrm>
            <a:off x="4643438" y="2143116"/>
            <a:ext cx="1714512" cy="345609"/>
          </a:xfrm>
          <a:prstGeom prst="rightArrow">
            <a:avLst>
              <a:gd name="adj1" fmla="val 46108"/>
              <a:gd name="adj2" fmla="val 100000"/>
            </a:avLst>
          </a:prstGeom>
          <a:solidFill>
            <a:srgbClr val="153C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75"/>
          </a:p>
        </p:txBody>
      </p:sp>
      <p:sp>
        <p:nvSpPr>
          <p:cNvPr id="42" name="Прямоугольник 41"/>
          <p:cNvSpPr/>
          <p:nvPr/>
        </p:nvSpPr>
        <p:spPr>
          <a:xfrm>
            <a:off x="129276" y="6478772"/>
            <a:ext cx="8928992" cy="313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Номер слайда 6"/>
          <p:cNvSpPr txBox="1">
            <a:spLocks/>
          </p:cNvSpPr>
          <p:nvPr/>
        </p:nvSpPr>
        <p:spPr>
          <a:xfrm>
            <a:off x="8471318" y="6460217"/>
            <a:ext cx="563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499DA-28F6-4655-8B09-542836300D74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791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556140" y="5002306"/>
            <a:ext cx="4680520" cy="13070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latin typeface="Arial" pitchFamily="34" charset="0"/>
                <a:cs typeface="Arial" pitchFamily="34" charset="0"/>
              </a:rPr>
              <a:t>4 объекта 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с общей стоимостью 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5,9 млрд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тг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71249"/>
            <a:ext cx="8136904" cy="765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Казначейское сопровождение государственных закупок по строительству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96618" y="77152"/>
            <a:ext cx="802974" cy="75955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29276" y="6478772"/>
            <a:ext cx="8928992" cy="313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71318" y="6460217"/>
            <a:ext cx="563218" cy="365125"/>
          </a:xfrm>
        </p:spPr>
        <p:txBody>
          <a:bodyPr/>
          <a:lstStyle/>
          <a:p>
            <a:fld id="{4B6499DA-28F6-4655-8B09-542836300D74}" type="slidenum">
              <a:rPr lang="ru-RU" sz="1800" smtClean="0">
                <a:solidFill>
                  <a:schemeClr val="tx2">
                    <a:lumMod val="75000"/>
                  </a:schemeClr>
                </a:solidFill>
              </a:rPr>
              <a:pPr/>
              <a:t>4</a:t>
            </a:fld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95536" y="4108013"/>
            <a:ext cx="1764196" cy="178858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 год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16380" y="3202106"/>
            <a:ext cx="4680520" cy="13070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latin typeface="Arial" pitchFamily="34" charset="0"/>
                <a:cs typeface="Arial" pitchFamily="34" charset="0"/>
              </a:rPr>
              <a:t>12 объектов 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с общей стоимостью 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93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млрд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тг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555776" y="2307813"/>
            <a:ext cx="1764196" cy="178858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2018 год</a:t>
            </a:r>
          </a:p>
        </p:txBody>
      </p:sp>
      <p:sp>
        <p:nvSpPr>
          <p:cNvPr id="16" name="Стрелка вправо 15"/>
          <p:cNvSpPr/>
          <p:nvPr/>
        </p:nvSpPr>
        <p:spPr>
          <a:xfrm rot="19556559">
            <a:off x="1919002" y="3878519"/>
            <a:ext cx="899912" cy="39461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9556559">
            <a:off x="4245276" y="2240687"/>
            <a:ext cx="899912" cy="39461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178508" y="1196752"/>
            <a:ext cx="3857988" cy="150213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Зарегистрированы договора по подрядным работам на сумму 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4,2 млрд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тг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258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71249"/>
            <a:ext cx="8136904" cy="765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Регистрация договоров ГЧП и Концессии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96618" y="77152"/>
            <a:ext cx="802974" cy="75955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452320" y="6460217"/>
            <a:ext cx="1582216" cy="365125"/>
          </a:xfrm>
        </p:spPr>
        <p:txBody>
          <a:bodyPr/>
          <a:lstStyle/>
          <a:p>
            <a:fld id="{4B6499DA-28F6-4655-8B09-542836300D74}" type="slidenum">
              <a:rPr lang="ru-RU" sz="1800" smtClean="0">
                <a:solidFill>
                  <a:schemeClr val="tx2">
                    <a:lumMod val="75000"/>
                  </a:schemeClr>
                </a:solidFill>
              </a:rPr>
              <a:pPr/>
              <a:t>5</a:t>
            </a:fld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1107585"/>
            <a:ext cx="3744416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Зарегистрировано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по состоянию на 01.05.2018г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197 договоров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в том числе: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3 договора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 республиканским проектам с государственными обязательствами на сумму порядка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610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млрд.тенге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194 договора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 местным проектам с государственными обязательствами на сумму порядка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147 млрд.тенге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891836463"/>
              </p:ext>
            </p:extLst>
          </p:nvPr>
        </p:nvGraphicFramePr>
        <p:xfrm>
          <a:off x="-500098" y="3053038"/>
          <a:ext cx="607223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1571604" y="5429264"/>
            <a:ext cx="382744" cy="50648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357290" y="5143512"/>
            <a:ext cx="382744" cy="50648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5922" y="3090446"/>
            <a:ext cx="308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>
                <a:latin typeface="Arial" pitchFamily="34" charset="0"/>
                <a:cs typeface="Arial" pitchFamily="34" charset="0"/>
              </a:rPr>
              <a:t>Проекты на местном уровне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9592" y="859014"/>
            <a:ext cx="4003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>
                <a:latin typeface="Arial" pitchFamily="34" charset="0"/>
                <a:cs typeface="Arial" pitchFamily="34" charset="0"/>
              </a:rPr>
              <a:t>Проекты на республиканском уровне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152209713"/>
              </p:ext>
            </p:extLst>
          </p:nvPr>
        </p:nvGraphicFramePr>
        <p:xfrm>
          <a:off x="-714412" y="1142984"/>
          <a:ext cx="6429420" cy="2103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"/>
          <p:cNvSpPr txBox="1"/>
          <p:nvPr/>
        </p:nvSpPr>
        <p:spPr>
          <a:xfrm>
            <a:off x="1928794" y="1785926"/>
            <a:ext cx="382744" cy="50648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2571736" y="2214554"/>
            <a:ext cx="382744" cy="50648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3062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5580" y="71248"/>
            <a:ext cx="8136904" cy="765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Внедрение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уровня бюджета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96618" y="77152"/>
            <a:ext cx="802974" cy="75955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29276" y="6478772"/>
            <a:ext cx="8928992" cy="313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71318" y="6460217"/>
            <a:ext cx="563218" cy="365125"/>
          </a:xfrm>
        </p:spPr>
        <p:txBody>
          <a:bodyPr/>
          <a:lstStyle/>
          <a:p>
            <a:fld id="{4B6499DA-28F6-4655-8B09-542836300D74}" type="slidenum">
              <a:rPr lang="ru-RU" sz="1800" smtClean="0">
                <a:solidFill>
                  <a:schemeClr val="tx2">
                    <a:lumMod val="75000"/>
                  </a:schemeClr>
                </a:solidFill>
              </a:rPr>
              <a:pPr/>
              <a:t>6</a:t>
            </a:fld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 rot="2476377">
            <a:off x="2746261" y="3274962"/>
            <a:ext cx="484632" cy="541727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3193"/>
              </p:ext>
            </p:extLst>
          </p:nvPr>
        </p:nvGraphicFramePr>
        <p:xfrm>
          <a:off x="971601" y="1268760"/>
          <a:ext cx="7560840" cy="1150794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421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2008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latin typeface="Arial" pitchFamily="34" charset="0"/>
                          <a:cs typeface="Arial" pitchFamily="34" charset="0"/>
                        </a:rPr>
                        <a:t>Годовой план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05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Доходы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113</a:t>
                      </a:r>
                      <a:r>
                        <a:rPr lang="ru-RU" sz="1600" b="1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775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23 939</a:t>
                      </a: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27 676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115,6</a:t>
                      </a: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2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Расходы</a:t>
                      </a: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113 858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22 385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21 932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3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Дефицит</a:t>
                      </a: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- 95 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1 554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5 744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308179" y="2618561"/>
            <a:ext cx="2664296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1062 бюджетов </a:t>
            </a:r>
            <a:endParaRPr lang="ru-RU" sz="2000" dirty="0"/>
          </a:p>
          <a:p>
            <a:pPr algn="ctr"/>
            <a:r>
              <a:rPr lang="ru-RU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МСУ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5574" y="3795731"/>
            <a:ext cx="3024337" cy="16561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987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/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бюджетов  получают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49708" y="3795731"/>
            <a:ext cx="3384376" cy="16131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75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самообеспечиваются за счет налоговых и неналоговых поступлений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 них:</a:t>
            </a:r>
          </a:p>
          <a:p>
            <a:pPr algn="just"/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62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перечисляют бюджетные     изъятия</a:t>
            </a:r>
          </a:p>
          <a:p>
            <a:pPr algn="just"/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нет изъятий </a:t>
            </a:r>
            <a:endParaRPr lang="kk-KZ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20903" y="839123"/>
            <a:ext cx="10915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u="sng" dirty="0" err="1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млн.тенге</a:t>
            </a:r>
            <a:endParaRPr lang="ru-RU" sz="1400" u="sng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514779"/>
              </p:ext>
            </p:extLst>
          </p:nvPr>
        </p:nvGraphicFramePr>
        <p:xfrm>
          <a:off x="1763688" y="5550566"/>
          <a:ext cx="5976664" cy="86459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460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8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8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25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2017 год</a:t>
                      </a: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2018 год</a:t>
                      </a: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Рост</a:t>
                      </a: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пользователей</a:t>
                      </a: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2 407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3 267</a:t>
                      </a: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35%</a:t>
                      </a: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Стрелка вниз 13"/>
          <p:cNvSpPr/>
          <p:nvPr/>
        </p:nvSpPr>
        <p:spPr>
          <a:xfrm rot="19107205">
            <a:off x="6091156" y="3293820"/>
            <a:ext cx="484632" cy="541727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736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71249"/>
            <a:ext cx="8136904" cy="765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96618" y="77152"/>
            <a:ext cx="802974" cy="75955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29276" y="6478772"/>
            <a:ext cx="8928992" cy="313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57422" y="3143248"/>
            <a:ext cx="484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8479349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426</Words>
  <Application>Microsoft Office PowerPoint</Application>
  <PresentationFormat>On-screen Show (4:3)</PresentationFormat>
  <Paragraphs>140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TChikanaev</dc:creator>
  <cp:lastModifiedBy>Kristina Zaituna</cp:lastModifiedBy>
  <cp:revision>144</cp:revision>
  <dcterms:created xsi:type="dcterms:W3CDTF">2018-05-14T03:32:29Z</dcterms:created>
  <dcterms:modified xsi:type="dcterms:W3CDTF">2018-05-22T07:09:16Z</dcterms:modified>
</cp:coreProperties>
</file>