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77" r:id="rId5"/>
    <p:sldId id="303" r:id="rId6"/>
    <p:sldId id="290" r:id="rId7"/>
    <p:sldId id="262" r:id="rId8"/>
    <p:sldId id="278" r:id="rId9"/>
    <p:sldId id="298" r:id="rId10"/>
    <p:sldId id="281" r:id="rId11"/>
    <p:sldId id="282" r:id="rId12"/>
    <p:sldId id="292" r:id="rId13"/>
    <p:sldId id="295" r:id="rId14"/>
    <p:sldId id="296" r:id="rId15"/>
    <p:sldId id="297" r:id="rId16"/>
    <p:sldId id="265" r:id="rId17"/>
    <p:sldId id="280" r:id="rId18"/>
    <p:sldId id="302" r:id="rId19"/>
    <p:sldId id="300" r:id="rId20"/>
    <p:sldId id="279" r:id="rId21"/>
    <p:sldId id="276" r:id="rId22"/>
    <p:sldId id="304" r:id="rId23"/>
    <p:sldId id="301" r:id="rId24"/>
  </p:sldIdLst>
  <p:sldSz cx="12192000" cy="6858000"/>
  <p:notesSz cx="6805613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EB"/>
    <a:srgbClr val="E9EFF7"/>
    <a:srgbClr val="FFF3F3"/>
    <a:srgbClr val="FFF9EF"/>
    <a:srgbClr val="495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9B3F38-C66B-4EC2-B364-57A73B5E1DFA}" v="3" dt="2021-04-09T07:34:08.7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30" autoAdjust="0"/>
    <p:restoredTop sz="94639" autoAdjust="0"/>
  </p:normalViewPr>
  <p:slideViewPr>
    <p:cSldViewPr>
      <p:cViewPr varScale="1">
        <p:scale>
          <a:sx n="62" d="100"/>
          <a:sy n="62" d="100"/>
        </p:scale>
        <p:origin x="1096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D34A7E-4D41-4B89-8C09-53EAD6FA0897}" type="doc">
      <dgm:prSet loTypeId="urn:microsoft.com/office/officeart/2008/layout/RadialCluster" loCatId="relationship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8C3BF79-43A5-4791-9423-144EB9FA50D1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200" b="1" dirty="0">
              <a:latin typeface="Arial Narrow" pitchFamily="34" charset="0"/>
              <a:cs typeface="Arial" pitchFamily="34" charset="0"/>
            </a:rPr>
            <a:t>Бюджетов</a:t>
          </a:r>
        </a:p>
        <a:p>
          <a:r>
            <a:rPr lang="ru-RU" sz="1600" b="1" dirty="0">
              <a:solidFill>
                <a:srgbClr val="0033CC"/>
              </a:solidFill>
              <a:latin typeface="Arial Narrow" pitchFamily="34" charset="0"/>
              <a:cs typeface="Arial" pitchFamily="34" charset="0"/>
            </a:rPr>
            <a:t>2564</a:t>
          </a:r>
        </a:p>
      </dgm:t>
    </dgm:pt>
    <dgm:pt modelId="{F702863B-BA6C-41DE-84C6-9145764FDA7D}" type="parTrans" cxnId="{4F127A29-E2CA-45FF-BD10-FE6C26B82A81}">
      <dgm:prSet/>
      <dgm:spPr/>
      <dgm:t>
        <a:bodyPr/>
        <a:lstStyle/>
        <a:p>
          <a:endParaRPr lang="ru-RU" sz="1200" b="1">
            <a:latin typeface="Arial Narrow" pitchFamily="34" charset="0"/>
            <a:cs typeface="Arial" pitchFamily="34" charset="0"/>
          </a:endParaRPr>
        </a:p>
      </dgm:t>
    </dgm:pt>
    <dgm:pt modelId="{DBBF7F93-B619-4A93-8A7B-70BA37BA9A0D}" type="sibTrans" cxnId="{4F127A29-E2CA-45FF-BD10-FE6C26B82A81}">
      <dgm:prSet/>
      <dgm:spPr/>
      <dgm:t>
        <a:bodyPr/>
        <a:lstStyle/>
        <a:p>
          <a:endParaRPr lang="ru-RU" sz="1200" b="1">
            <a:latin typeface="Arial Narrow" pitchFamily="34" charset="0"/>
            <a:cs typeface="Arial" pitchFamily="34" charset="0"/>
          </a:endParaRPr>
        </a:p>
      </dgm:t>
    </dgm:pt>
    <dgm:pt modelId="{9C750BB5-AF41-4B97-8775-E800B17A9C58}">
      <dgm:prSet phldrT="[Текст]" custT="1"/>
      <dgm:spPr/>
      <dgm:t>
        <a:bodyPr/>
        <a:lstStyle/>
        <a:p>
          <a:r>
            <a:rPr lang="ru-RU" sz="1200" b="1" dirty="0">
              <a:latin typeface="Arial Narrow" pitchFamily="34" charset="0"/>
              <a:cs typeface="Arial" pitchFamily="34" charset="0"/>
            </a:rPr>
            <a:t>Республиканский</a:t>
          </a:r>
        </a:p>
        <a:p>
          <a:r>
            <a:rPr lang="ru-RU" sz="1600" b="1" dirty="0">
              <a:solidFill>
                <a:srgbClr val="0033CC"/>
              </a:solidFill>
              <a:latin typeface="Arial Narrow" pitchFamily="34" charset="0"/>
              <a:cs typeface="Arial" pitchFamily="34" charset="0"/>
            </a:rPr>
            <a:t>1</a:t>
          </a:r>
        </a:p>
      </dgm:t>
    </dgm:pt>
    <dgm:pt modelId="{7693401A-530A-4931-8DA0-F8B6384DFD25}" type="parTrans" cxnId="{FB0C8E20-9991-4732-A61C-7D6F954CCEFF}">
      <dgm:prSet/>
      <dgm:spPr/>
      <dgm:t>
        <a:bodyPr/>
        <a:lstStyle/>
        <a:p>
          <a:endParaRPr lang="ru-RU" sz="1200" b="1">
            <a:latin typeface="Arial Narrow" pitchFamily="34" charset="0"/>
            <a:cs typeface="Arial" pitchFamily="34" charset="0"/>
          </a:endParaRPr>
        </a:p>
      </dgm:t>
    </dgm:pt>
    <dgm:pt modelId="{3E601DAF-398D-45C5-BC66-FDEC606B9E86}" type="sibTrans" cxnId="{FB0C8E20-9991-4732-A61C-7D6F954CCEFF}">
      <dgm:prSet/>
      <dgm:spPr/>
      <dgm:t>
        <a:bodyPr/>
        <a:lstStyle/>
        <a:p>
          <a:endParaRPr lang="ru-RU" sz="1200" b="1">
            <a:latin typeface="Arial Narrow" pitchFamily="34" charset="0"/>
            <a:cs typeface="Arial" pitchFamily="34" charset="0"/>
          </a:endParaRPr>
        </a:p>
      </dgm:t>
    </dgm:pt>
    <dgm:pt modelId="{BB8862E5-B2ED-4FA0-8A74-5E3CC15EB654}">
      <dgm:prSet phldrT="[Текст]" custT="1"/>
      <dgm:spPr/>
      <dgm:t>
        <a:bodyPr/>
        <a:lstStyle/>
        <a:p>
          <a:r>
            <a:rPr lang="ru-RU" sz="1200" b="1" dirty="0">
              <a:latin typeface="Arial Narrow" pitchFamily="34" charset="0"/>
              <a:cs typeface="Arial" pitchFamily="34" charset="0"/>
            </a:rPr>
            <a:t>Районные</a:t>
          </a:r>
        </a:p>
        <a:p>
          <a:r>
            <a:rPr lang="ru-RU" sz="1600" b="1" dirty="0">
              <a:solidFill>
                <a:srgbClr val="0033CC"/>
              </a:solidFill>
              <a:latin typeface="Arial Narrow" pitchFamily="34" charset="0"/>
              <a:cs typeface="Arial" pitchFamily="34" charset="0"/>
            </a:rPr>
            <a:t>200</a:t>
          </a:r>
        </a:p>
      </dgm:t>
    </dgm:pt>
    <dgm:pt modelId="{E1FBF0C9-774B-42B9-B0B2-7A23B6A152A4}" type="parTrans" cxnId="{75CFD8DD-94A4-42A5-89D7-3084027F149F}">
      <dgm:prSet/>
      <dgm:spPr/>
      <dgm:t>
        <a:bodyPr/>
        <a:lstStyle/>
        <a:p>
          <a:endParaRPr lang="ru-RU" sz="1200" b="1">
            <a:latin typeface="Arial Narrow" pitchFamily="34" charset="0"/>
            <a:cs typeface="Arial" pitchFamily="34" charset="0"/>
          </a:endParaRPr>
        </a:p>
      </dgm:t>
    </dgm:pt>
    <dgm:pt modelId="{AA970793-0E4E-45FB-9614-95C3D191C6FA}" type="sibTrans" cxnId="{75CFD8DD-94A4-42A5-89D7-3084027F149F}">
      <dgm:prSet/>
      <dgm:spPr/>
      <dgm:t>
        <a:bodyPr/>
        <a:lstStyle/>
        <a:p>
          <a:endParaRPr lang="ru-RU" sz="1200" b="1">
            <a:latin typeface="Arial Narrow" pitchFamily="34" charset="0"/>
            <a:cs typeface="Arial" pitchFamily="34" charset="0"/>
          </a:endParaRPr>
        </a:p>
      </dgm:t>
    </dgm:pt>
    <dgm:pt modelId="{C1281565-9A28-4D04-BB82-D10EC1CAE35C}">
      <dgm:prSet phldrT="[Текст]" custT="1"/>
      <dgm:spPr/>
      <dgm:t>
        <a:bodyPr/>
        <a:lstStyle/>
        <a:p>
          <a:r>
            <a:rPr lang="ru-RU" sz="1200" b="1" dirty="0">
              <a:latin typeface="Arial Narrow" pitchFamily="34" charset="0"/>
              <a:cs typeface="Arial" pitchFamily="34" charset="0"/>
            </a:rPr>
            <a:t>Областные</a:t>
          </a:r>
        </a:p>
        <a:p>
          <a:r>
            <a:rPr lang="ru-RU" sz="1600" b="1" dirty="0">
              <a:solidFill>
                <a:srgbClr val="0033CC"/>
              </a:solidFill>
              <a:latin typeface="Arial Narrow" pitchFamily="34" charset="0"/>
              <a:cs typeface="Arial" pitchFamily="34" charset="0"/>
            </a:rPr>
            <a:t>17</a:t>
          </a:r>
        </a:p>
      </dgm:t>
    </dgm:pt>
    <dgm:pt modelId="{51BFF697-1D07-4FC9-9951-66C0A7908717}" type="parTrans" cxnId="{9957B756-E2A5-4FCB-BEBC-FBC563F5F19D}">
      <dgm:prSet/>
      <dgm:spPr/>
      <dgm:t>
        <a:bodyPr/>
        <a:lstStyle/>
        <a:p>
          <a:endParaRPr lang="ru-RU" sz="1200" b="1">
            <a:latin typeface="Arial Narrow" pitchFamily="34" charset="0"/>
            <a:cs typeface="Arial" pitchFamily="34" charset="0"/>
          </a:endParaRPr>
        </a:p>
      </dgm:t>
    </dgm:pt>
    <dgm:pt modelId="{6D844BBC-7E85-4BFE-A2C3-01EB6999D6A2}" type="sibTrans" cxnId="{9957B756-E2A5-4FCB-BEBC-FBC563F5F19D}">
      <dgm:prSet/>
      <dgm:spPr/>
      <dgm:t>
        <a:bodyPr/>
        <a:lstStyle/>
        <a:p>
          <a:endParaRPr lang="ru-RU" sz="1200" b="1">
            <a:latin typeface="Arial Narrow" pitchFamily="34" charset="0"/>
            <a:cs typeface="Arial" pitchFamily="34" charset="0"/>
          </a:endParaRPr>
        </a:p>
      </dgm:t>
    </dgm:pt>
    <dgm:pt modelId="{7C4E415D-FF3C-4F81-A854-1D312E9092BC}">
      <dgm:prSet custT="1"/>
      <dgm:spPr/>
      <dgm:t>
        <a:bodyPr/>
        <a:lstStyle/>
        <a:p>
          <a:r>
            <a:rPr lang="ru-RU" sz="1200" b="1" dirty="0">
              <a:latin typeface="Arial Narrow" pitchFamily="34" charset="0"/>
              <a:cs typeface="Arial" pitchFamily="34" charset="0"/>
            </a:rPr>
            <a:t>МСУ</a:t>
          </a:r>
        </a:p>
        <a:p>
          <a:r>
            <a:rPr lang="ru-RU" sz="1600" b="1" dirty="0">
              <a:solidFill>
                <a:srgbClr val="0033CC"/>
              </a:solidFill>
              <a:latin typeface="Arial Narrow" pitchFamily="34" charset="0"/>
              <a:cs typeface="Arial" pitchFamily="34" charset="0"/>
            </a:rPr>
            <a:t>2346</a:t>
          </a:r>
        </a:p>
      </dgm:t>
    </dgm:pt>
    <dgm:pt modelId="{845D759F-F48E-45BB-BDB7-706A9A4CE13D}" type="parTrans" cxnId="{1C04495D-81ED-414F-A871-F837DD90E241}">
      <dgm:prSet/>
      <dgm:spPr/>
      <dgm:t>
        <a:bodyPr/>
        <a:lstStyle/>
        <a:p>
          <a:endParaRPr lang="ru-RU" sz="1200" b="1">
            <a:latin typeface="Arial Narrow" pitchFamily="34" charset="0"/>
            <a:cs typeface="Arial" pitchFamily="34" charset="0"/>
          </a:endParaRPr>
        </a:p>
      </dgm:t>
    </dgm:pt>
    <dgm:pt modelId="{1E3C1057-F790-4E4B-9DAE-B2286D733DDE}" type="sibTrans" cxnId="{1C04495D-81ED-414F-A871-F837DD90E241}">
      <dgm:prSet/>
      <dgm:spPr/>
      <dgm:t>
        <a:bodyPr/>
        <a:lstStyle/>
        <a:p>
          <a:endParaRPr lang="ru-RU" sz="1200" b="1">
            <a:latin typeface="Arial Narrow" pitchFamily="34" charset="0"/>
            <a:cs typeface="Arial" pitchFamily="34" charset="0"/>
          </a:endParaRPr>
        </a:p>
      </dgm:t>
    </dgm:pt>
    <dgm:pt modelId="{9252E524-A1DE-482E-98FD-EB7A34718448}" type="pres">
      <dgm:prSet presAssocID="{3CD34A7E-4D41-4B89-8C09-53EAD6FA089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4EDD4071-E837-43C1-9705-41C408C03F1E}" type="pres">
      <dgm:prSet presAssocID="{58C3BF79-43A5-4791-9423-144EB9FA50D1}" presName="singleCycle" presStyleCnt="0"/>
      <dgm:spPr/>
    </dgm:pt>
    <dgm:pt modelId="{E830023F-6278-4DB1-A142-396996C84074}" type="pres">
      <dgm:prSet presAssocID="{58C3BF79-43A5-4791-9423-144EB9FA50D1}" presName="singleCenter" presStyleLbl="node1" presStyleIdx="0" presStyleCnt="5" custScaleY="63233">
        <dgm:presLayoutVars>
          <dgm:chMax val="7"/>
          <dgm:chPref val="7"/>
        </dgm:presLayoutVars>
      </dgm:prSet>
      <dgm:spPr/>
    </dgm:pt>
    <dgm:pt modelId="{49A491F5-5FAE-4C2D-A970-F6911AC5F978}" type="pres">
      <dgm:prSet presAssocID="{7693401A-530A-4931-8DA0-F8B6384DFD25}" presName="Name56" presStyleLbl="parChTrans1D2" presStyleIdx="0" presStyleCnt="4"/>
      <dgm:spPr/>
    </dgm:pt>
    <dgm:pt modelId="{F79BBF7A-5E32-406A-8C3D-9B773A5BF67A}" type="pres">
      <dgm:prSet presAssocID="{9C750BB5-AF41-4B97-8775-E800B17A9C58}" presName="text0" presStyleLbl="node1" presStyleIdx="1" presStyleCnt="5" custScaleX="185592" custScaleY="65503">
        <dgm:presLayoutVars>
          <dgm:bulletEnabled val="1"/>
        </dgm:presLayoutVars>
      </dgm:prSet>
      <dgm:spPr/>
    </dgm:pt>
    <dgm:pt modelId="{CE6D2A27-1B3F-420F-B048-41E9ACB9709A}" type="pres">
      <dgm:prSet presAssocID="{845D759F-F48E-45BB-BDB7-706A9A4CE13D}" presName="Name56" presStyleLbl="parChTrans1D2" presStyleIdx="1" presStyleCnt="4"/>
      <dgm:spPr/>
    </dgm:pt>
    <dgm:pt modelId="{67BEF891-9B07-4EF4-920D-182A8106BC2E}" type="pres">
      <dgm:prSet presAssocID="{7C4E415D-FF3C-4F81-A854-1D312E9092BC}" presName="text0" presStyleLbl="node1" presStyleIdx="2" presStyleCnt="5" custScaleY="72208" custRadScaleRad="90434" custRadScaleInc="1581">
        <dgm:presLayoutVars>
          <dgm:bulletEnabled val="1"/>
        </dgm:presLayoutVars>
      </dgm:prSet>
      <dgm:spPr/>
    </dgm:pt>
    <dgm:pt modelId="{2FEEB4A0-88A4-4DD4-ACEB-2ABBDEBEA3F3}" type="pres">
      <dgm:prSet presAssocID="{E1FBF0C9-774B-42B9-B0B2-7A23B6A152A4}" presName="Name56" presStyleLbl="parChTrans1D2" presStyleIdx="2" presStyleCnt="4"/>
      <dgm:spPr/>
    </dgm:pt>
    <dgm:pt modelId="{C763958A-3EE3-416C-82C6-6D75582929C8}" type="pres">
      <dgm:prSet presAssocID="{BB8862E5-B2ED-4FA0-8A74-5E3CC15EB654}" presName="text0" presStyleLbl="node1" presStyleIdx="3" presStyleCnt="5" custScaleX="123995" custScaleY="76314">
        <dgm:presLayoutVars>
          <dgm:bulletEnabled val="1"/>
        </dgm:presLayoutVars>
      </dgm:prSet>
      <dgm:spPr/>
    </dgm:pt>
    <dgm:pt modelId="{571B748E-ED6E-41BB-961A-EE801EC474D1}" type="pres">
      <dgm:prSet presAssocID="{51BFF697-1D07-4FC9-9951-66C0A7908717}" presName="Name56" presStyleLbl="parChTrans1D2" presStyleIdx="3" presStyleCnt="4"/>
      <dgm:spPr/>
    </dgm:pt>
    <dgm:pt modelId="{AEA45F00-2800-4A55-B6CB-5FE60AA31562}" type="pres">
      <dgm:prSet presAssocID="{C1281565-9A28-4D04-BB82-D10EC1CAE35C}" presName="text0" presStyleLbl="node1" presStyleIdx="4" presStyleCnt="5" custScaleX="130542" custScaleY="75625" custRadScaleRad="88662" custRadScaleInc="-378">
        <dgm:presLayoutVars>
          <dgm:bulletEnabled val="1"/>
        </dgm:presLayoutVars>
      </dgm:prSet>
      <dgm:spPr/>
    </dgm:pt>
  </dgm:ptLst>
  <dgm:cxnLst>
    <dgm:cxn modelId="{1F72A612-F8C5-4C4F-9112-827DEF57F3D8}" type="presOf" srcId="{7C4E415D-FF3C-4F81-A854-1D312E9092BC}" destId="{67BEF891-9B07-4EF4-920D-182A8106BC2E}" srcOrd="0" destOrd="0" presId="urn:microsoft.com/office/officeart/2008/layout/RadialCluster"/>
    <dgm:cxn modelId="{3C20F513-985F-455D-9DA6-AD4B4F072620}" type="presOf" srcId="{51BFF697-1D07-4FC9-9951-66C0A7908717}" destId="{571B748E-ED6E-41BB-961A-EE801EC474D1}" srcOrd="0" destOrd="0" presId="urn:microsoft.com/office/officeart/2008/layout/RadialCluster"/>
    <dgm:cxn modelId="{EB16921B-2994-4C80-B6B1-97FCA43E0994}" type="presOf" srcId="{58C3BF79-43A5-4791-9423-144EB9FA50D1}" destId="{E830023F-6278-4DB1-A142-396996C84074}" srcOrd="0" destOrd="0" presId="urn:microsoft.com/office/officeart/2008/layout/RadialCluster"/>
    <dgm:cxn modelId="{FB0C8E20-9991-4732-A61C-7D6F954CCEFF}" srcId="{58C3BF79-43A5-4791-9423-144EB9FA50D1}" destId="{9C750BB5-AF41-4B97-8775-E800B17A9C58}" srcOrd="0" destOrd="0" parTransId="{7693401A-530A-4931-8DA0-F8B6384DFD25}" sibTransId="{3E601DAF-398D-45C5-BC66-FDEC606B9E86}"/>
    <dgm:cxn modelId="{4F127A29-E2CA-45FF-BD10-FE6C26B82A81}" srcId="{3CD34A7E-4D41-4B89-8C09-53EAD6FA0897}" destId="{58C3BF79-43A5-4791-9423-144EB9FA50D1}" srcOrd="0" destOrd="0" parTransId="{F702863B-BA6C-41DE-84C6-9145764FDA7D}" sibTransId="{DBBF7F93-B619-4A93-8A7B-70BA37BA9A0D}"/>
    <dgm:cxn modelId="{1C04495D-81ED-414F-A871-F837DD90E241}" srcId="{58C3BF79-43A5-4791-9423-144EB9FA50D1}" destId="{7C4E415D-FF3C-4F81-A854-1D312E9092BC}" srcOrd="1" destOrd="0" parTransId="{845D759F-F48E-45BB-BDB7-706A9A4CE13D}" sibTransId="{1E3C1057-F790-4E4B-9DAE-B2286D733DDE}"/>
    <dgm:cxn modelId="{896F2C62-A992-49D5-914E-3822FA9C2018}" type="presOf" srcId="{845D759F-F48E-45BB-BDB7-706A9A4CE13D}" destId="{CE6D2A27-1B3F-420F-B048-41E9ACB9709A}" srcOrd="0" destOrd="0" presId="urn:microsoft.com/office/officeart/2008/layout/RadialCluster"/>
    <dgm:cxn modelId="{2CE20D6A-6967-40C2-8B75-5CC543E569D3}" type="presOf" srcId="{3CD34A7E-4D41-4B89-8C09-53EAD6FA0897}" destId="{9252E524-A1DE-482E-98FD-EB7A34718448}" srcOrd="0" destOrd="0" presId="urn:microsoft.com/office/officeart/2008/layout/RadialCluster"/>
    <dgm:cxn modelId="{9957B756-E2A5-4FCB-BEBC-FBC563F5F19D}" srcId="{58C3BF79-43A5-4791-9423-144EB9FA50D1}" destId="{C1281565-9A28-4D04-BB82-D10EC1CAE35C}" srcOrd="3" destOrd="0" parTransId="{51BFF697-1D07-4FC9-9951-66C0A7908717}" sibTransId="{6D844BBC-7E85-4BFE-A2C3-01EB6999D6A2}"/>
    <dgm:cxn modelId="{19C9B991-58AB-4D40-83E0-F1223C904550}" type="presOf" srcId="{7693401A-530A-4931-8DA0-F8B6384DFD25}" destId="{49A491F5-5FAE-4C2D-A970-F6911AC5F978}" srcOrd="0" destOrd="0" presId="urn:microsoft.com/office/officeart/2008/layout/RadialCluster"/>
    <dgm:cxn modelId="{AA1641A5-2F14-442E-B83D-0D6D67476C75}" type="presOf" srcId="{C1281565-9A28-4D04-BB82-D10EC1CAE35C}" destId="{AEA45F00-2800-4A55-B6CB-5FE60AA31562}" srcOrd="0" destOrd="0" presId="urn:microsoft.com/office/officeart/2008/layout/RadialCluster"/>
    <dgm:cxn modelId="{AAE252A6-FE0F-4CB3-8F94-1D7226D8D372}" type="presOf" srcId="{E1FBF0C9-774B-42B9-B0B2-7A23B6A152A4}" destId="{2FEEB4A0-88A4-4DD4-ACEB-2ABBDEBEA3F3}" srcOrd="0" destOrd="0" presId="urn:microsoft.com/office/officeart/2008/layout/RadialCluster"/>
    <dgm:cxn modelId="{205F40AA-C36E-46B7-9E7A-1A5C6259382A}" type="presOf" srcId="{BB8862E5-B2ED-4FA0-8A74-5E3CC15EB654}" destId="{C763958A-3EE3-416C-82C6-6D75582929C8}" srcOrd="0" destOrd="0" presId="urn:microsoft.com/office/officeart/2008/layout/RadialCluster"/>
    <dgm:cxn modelId="{75CFD8DD-94A4-42A5-89D7-3084027F149F}" srcId="{58C3BF79-43A5-4791-9423-144EB9FA50D1}" destId="{BB8862E5-B2ED-4FA0-8A74-5E3CC15EB654}" srcOrd="2" destOrd="0" parTransId="{E1FBF0C9-774B-42B9-B0B2-7A23B6A152A4}" sibTransId="{AA970793-0E4E-45FB-9614-95C3D191C6FA}"/>
    <dgm:cxn modelId="{4F1D39F7-2A18-41B3-B420-77A35F9469AE}" type="presOf" srcId="{9C750BB5-AF41-4B97-8775-E800B17A9C58}" destId="{F79BBF7A-5E32-406A-8C3D-9B773A5BF67A}" srcOrd="0" destOrd="0" presId="urn:microsoft.com/office/officeart/2008/layout/RadialCluster"/>
    <dgm:cxn modelId="{2D1EED79-C8CB-44C6-AAFE-354A892AC94D}" type="presParOf" srcId="{9252E524-A1DE-482E-98FD-EB7A34718448}" destId="{4EDD4071-E837-43C1-9705-41C408C03F1E}" srcOrd="0" destOrd="0" presId="urn:microsoft.com/office/officeart/2008/layout/RadialCluster"/>
    <dgm:cxn modelId="{363A5AC6-7039-4D8C-B4A1-62E7F8BA11BA}" type="presParOf" srcId="{4EDD4071-E837-43C1-9705-41C408C03F1E}" destId="{E830023F-6278-4DB1-A142-396996C84074}" srcOrd="0" destOrd="0" presId="urn:microsoft.com/office/officeart/2008/layout/RadialCluster"/>
    <dgm:cxn modelId="{CD775134-DC56-451F-AF8E-7E39603C09FE}" type="presParOf" srcId="{4EDD4071-E837-43C1-9705-41C408C03F1E}" destId="{49A491F5-5FAE-4C2D-A970-F6911AC5F978}" srcOrd="1" destOrd="0" presId="urn:microsoft.com/office/officeart/2008/layout/RadialCluster"/>
    <dgm:cxn modelId="{B7D62425-9E96-4D14-946A-FDCE2E2032B7}" type="presParOf" srcId="{4EDD4071-E837-43C1-9705-41C408C03F1E}" destId="{F79BBF7A-5E32-406A-8C3D-9B773A5BF67A}" srcOrd="2" destOrd="0" presId="urn:microsoft.com/office/officeart/2008/layout/RadialCluster"/>
    <dgm:cxn modelId="{F2A4BC80-707F-4E55-B01D-75422A17AE8D}" type="presParOf" srcId="{4EDD4071-E837-43C1-9705-41C408C03F1E}" destId="{CE6D2A27-1B3F-420F-B048-41E9ACB9709A}" srcOrd="3" destOrd="0" presId="urn:microsoft.com/office/officeart/2008/layout/RadialCluster"/>
    <dgm:cxn modelId="{E412921D-629A-4435-87FF-C54A7EDA3F14}" type="presParOf" srcId="{4EDD4071-E837-43C1-9705-41C408C03F1E}" destId="{67BEF891-9B07-4EF4-920D-182A8106BC2E}" srcOrd="4" destOrd="0" presId="urn:microsoft.com/office/officeart/2008/layout/RadialCluster"/>
    <dgm:cxn modelId="{9C1C2FCA-7A19-4853-BDA7-326BF812D7A8}" type="presParOf" srcId="{4EDD4071-E837-43C1-9705-41C408C03F1E}" destId="{2FEEB4A0-88A4-4DD4-ACEB-2ABBDEBEA3F3}" srcOrd="5" destOrd="0" presId="urn:microsoft.com/office/officeart/2008/layout/RadialCluster"/>
    <dgm:cxn modelId="{6A98CDDB-7A80-4338-A8F7-288BA05DCA65}" type="presParOf" srcId="{4EDD4071-E837-43C1-9705-41C408C03F1E}" destId="{C763958A-3EE3-416C-82C6-6D75582929C8}" srcOrd="6" destOrd="0" presId="urn:microsoft.com/office/officeart/2008/layout/RadialCluster"/>
    <dgm:cxn modelId="{5A71DC44-0094-4F1A-936A-499B9502EC27}" type="presParOf" srcId="{4EDD4071-E837-43C1-9705-41C408C03F1E}" destId="{571B748E-ED6E-41BB-961A-EE801EC474D1}" srcOrd="7" destOrd="0" presId="urn:microsoft.com/office/officeart/2008/layout/RadialCluster"/>
    <dgm:cxn modelId="{B21DB1CD-9DC2-49E6-9FE6-A2350F29813B}" type="presParOf" srcId="{4EDD4071-E837-43C1-9705-41C408C03F1E}" destId="{AEA45F00-2800-4A55-B6CB-5FE60AA31562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B7694B-0398-4864-A375-8A6E8A303C0D}" type="doc">
      <dgm:prSet loTypeId="urn:microsoft.com/office/officeart/2008/layout/Lin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B9DD55C-C6D0-44C7-9856-D1720B6034B8}">
      <dgm:prSet phldrT="[Текст]" custT="1"/>
      <dgm:spPr/>
      <dgm:t>
        <a:bodyPr/>
        <a:lstStyle/>
        <a:p>
          <a:endParaRPr lang="ru-RU" sz="14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EE0B2D-635E-4405-A119-ACF3F920506B}" type="parTrans" cxnId="{8DC49C35-927D-4F49-8064-97E80C89B6D6}">
      <dgm:prSet/>
      <dgm:spPr/>
      <dgm:t>
        <a:bodyPr/>
        <a:lstStyle/>
        <a:p>
          <a:endParaRPr lang="ru-RU" sz="14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48FB38-FC68-4CF3-9728-E192C784324A}" type="sibTrans" cxnId="{8DC49C35-927D-4F49-8064-97E80C89B6D6}">
      <dgm:prSet/>
      <dgm:spPr/>
      <dgm:t>
        <a:bodyPr/>
        <a:lstStyle/>
        <a:p>
          <a:endParaRPr lang="ru-RU" sz="14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98F014-A8E6-4D92-8B09-21016666BAEC}">
      <dgm:prSet phldrT="[Текст]" custT="1"/>
      <dgm:spPr/>
      <dgm:t>
        <a:bodyPr/>
        <a:lstStyle/>
        <a:p>
          <a:r>
            <a: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Учет основных средств</a:t>
          </a:r>
        </a:p>
      </dgm:t>
    </dgm:pt>
    <dgm:pt modelId="{B8040DFF-16D2-43AD-94D1-544A0AA5A909}" type="parTrans" cxnId="{C451606F-F465-4AE8-834F-3F6A9949E67E}">
      <dgm:prSet/>
      <dgm:spPr/>
      <dgm:t>
        <a:bodyPr/>
        <a:lstStyle/>
        <a:p>
          <a:endParaRPr lang="ru-RU" sz="14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4C7E5D-A531-46C2-9613-EE446191C0B8}" type="sibTrans" cxnId="{C451606F-F465-4AE8-834F-3F6A9949E67E}">
      <dgm:prSet/>
      <dgm:spPr/>
      <dgm:t>
        <a:bodyPr/>
        <a:lstStyle/>
        <a:p>
          <a:endParaRPr lang="ru-RU" sz="14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C1A3FA-44F2-4BE6-ACA8-042AE96F4031}">
      <dgm:prSet phldrT="[Текст]" custT="1"/>
      <dgm:spPr/>
      <dgm:t>
        <a:bodyPr/>
        <a:lstStyle/>
        <a:p>
          <a:r>
            <a: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Расчеты с подотчетными лицами</a:t>
          </a:r>
        </a:p>
      </dgm:t>
    </dgm:pt>
    <dgm:pt modelId="{9A2A631C-A9AC-4266-BA42-12CF34C7BBBA}" type="parTrans" cxnId="{4A979ADC-D042-4567-9FA0-3F75287ADA31}">
      <dgm:prSet/>
      <dgm:spPr/>
      <dgm:t>
        <a:bodyPr/>
        <a:lstStyle/>
        <a:p>
          <a:endParaRPr lang="ru-RU" sz="14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1D45BC-518A-47CE-A3B5-DAA656DC2048}" type="sibTrans" cxnId="{4A979ADC-D042-4567-9FA0-3F75287ADA31}">
      <dgm:prSet/>
      <dgm:spPr/>
      <dgm:t>
        <a:bodyPr/>
        <a:lstStyle/>
        <a:p>
          <a:endParaRPr lang="ru-RU" sz="14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38DE91-64B4-4FD0-A984-EFF04B7BFB99}">
      <dgm:prSet phldrT="[Текст]" custT="1"/>
      <dgm:spPr/>
      <dgm:t>
        <a:bodyPr/>
        <a:lstStyle/>
        <a:p>
          <a:r>
            <a: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Учет ТМЦ</a:t>
          </a:r>
        </a:p>
      </dgm:t>
    </dgm:pt>
    <dgm:pt modelId="{4828A290-A1B4-4AFD-BCE6-E935FFAC5995}" type="parTrans" cxnId="{6D5678A0-3686-4808-BFA6-DD61B45D772D}">
      <dgm:prSet/>
      <dgm:spPr/>
      <dgm:t>
        <a:bodyPr/>
        <a:lstStyle/>
        <a:p>
          <a:endParaRPr lang="ru-RU" sz="14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098D41-EAC5-4915-8BE9-049CF66BF125}" type="sibTrans" cxnId="{6D5678A0-3686-4808-BFA6-DD61B45D772D}">
      <dgm:prSet/>
      <dgm:spPr/>
      <dgm:t>
        <a:bodyPr/>
        <a:lstStyle/>
        <a:p>
          <a:endParaRPr lang="ru-RU" sz="14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80F143-2AEB-4373-BD37-55CD8C822813}">
      <dgm:prSet phldrT="[Текст]" custT="1"/>
      <dgm:spPr/>
      <dgm:t>
        <a:bodyPr/>
        <a:lstStyle/>
        <a:p>
          <a:r>
            <a: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Учет расходов, расчеты с поставщиками</a:t>
          </a:r>
        </a:p>
      </dgm:t>
    </dgm:pt>
    <dgm:pt modelId="{D3CBFB21-FC08-4619-A6E4-DC2B8323A5DD}" type="parTrans" cxnId="{5C36D90A-8178-4734-A338-D3EA86BF9E5E}">
      <dgm:prSet/>
      <dgm:spPr/>
      <dgm:t>
        <a:bodyPr/>
        <a:lstStyle/>
        <a:p>
          <a:endParaRPr lang="ru-RU" sz="14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BFBF9E-2A8B-4FC8-9D1B-19634D616F73}" type="sibTrans" cxnId="{5C36D90A-8178-4734-A338-D3EA86BF9E5E}">
      <dgm:prSet/>
      <dgm:spPr/>
      <dgm:t>
        <a:bodyPr/>
        <a:lstStyle/>
        <a:p>
          <a:endParaRPr lang="ru-RU" sz="14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529F01-3D9D-4D35-88AC-3CE8C892098C}">
      <dgm:prSet phldrT="[Текст]" custT="1"/>
      <dgm:spPr/>
      <dgm:t>
        <a:bodyPr/>
        <a:lstStyle/>
        <a:p>
          <a:r>
            <a: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Учет банковских и кассовых операций</a:t>
          </a:r>
        </a:p>
      </dgm:t>
    </dgm:pt>
    <dgm:pt modelId="{6DC6C965-919F-46FC-A65C-49894DDC425F}" type="parTrans" cxnId="{2E5B923F-8495-43B1-B3FF-C11B9ADE8987}">
      <dgm:prSet/>
      <dgm:spPr/>
      <dgm:t>
        <a:bodyPr/>
        <a:lstStyle/>
        <a:p>
          <a:endParaRPr lang="ru-RU" sz="14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B1F539-1F82-471B-A7DC-F6F4B5653C72}" type="sibTrans" cxnId="{2E5B923F-8495-43B1-B3FF-C11B9ADE8987}">
      <dgm:prSet/>
      <dgm:spPr/>
      <dgm:t>
        <a:bodyPr/>
        <a:lstStyle/>
        <a:p>
          <a:endParaRPr lang="ru-RU" sz="14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6326C2-E20C-4D26-9677-58DCB34126A1}">
      <dgm:prSet phldrT="[Текст]" custT="1"/>
      <dgm:spPr/>
      <dgm:t>
        <a:bodyPr/>
        <a:lstStyle/>
        <a:p>
          <a:r>
            <a: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Учет финансовых вложений</a:t>
          </a:r>
        </a:p>
      </dgm:t>
    </dgm:pt>
    <dgm:pt modelId="{B33E56A2-D403-46E8-AE1C-5C252E49A4D2}" type="parTrans" cxnId="{447F420B-2C99-483D-8BC3-746AF726A219}">
      <dgm:prSet/>
      <dgm:spPr/>
      <dgm:t>
        <a:bodyPr/>
        <a:lstStyle/>
        <a:p>
          <a:endParaRPr lang="ru-RU" sz="14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EC8359-1F66-45AD-BD34-1EA82AAD5F3E}" type="sibTrans" cxnId="{447F420B-2C99-483D-8BC3-746AF726A219}">
      <dgm:prSet/>
      <dgm:spPr/>
      <dgm:t>
        <a:bodyPr/>
        <a:lstStyle/>
        <a:p>
          <a:endParaRPr lang="ru-RU" sz="14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3216F0-2A89-46FC-865A-CCE00D9458A4}">
      <dgm:prSet phldrT="[Текст]" custT="1"/>
      <dgm:spPr/>
      <dgm:t>
        <a:bodyPr/>
        <a:lstStyle/>
        <a:p>
          <a:r>
            <a: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Главная книга, закрытие периода</a:t>
          </a:r>
        </a:p>
      </dgm:t>
    </dgm:pt>
    <dgm:pt modelId="{C7376F72-9EC2-4450-82B9-DB6459322263}" type="parTrans" cxnId="{24C8C385-C012-4FE1-94AE-F3CF1AA25B9D}">
      <dgm:prSet/>
      <dgm:spPr/>
      <dgm:t>
        <a:bodyPr/>
        <a:lstStyle/>
        <a:p>
          <a:endParaRPr lang="ru-RU" sz="14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FCE6AB-F9B7-43FE-91C1-E4FCD2F8BD65}" type="sibTrans" cxnId="{24C8C385-C012-4FE1-94AE-F3CF1AA25B9D}">
      <dgm:prSet/>
      <dgm:spPr/>
      <dgm:t>
        <a:bodyPr/>
        <a:lstStyle/>
        <a:p>
          <a:endParaRPr lang="ru-RU" sz="14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948607-77CC-4D21-9F76-2C8494CA1962}">
      <dgm:prSet phldrT="[Текст]" custT="1"/>
      <dgm:spPr/>
      <dgm:t>
        <a:bodyPr/>
        <a:lstStyle/>
        <a:p>
          <a:r>
            <a: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Учет расходов по ФОТ</a:t>
          </a:r>
        </a:p>
      </dgm:t>
    </dgm:pt>
    <dgm:pt modelId="{73750CEB-9C09-4280-BF0E-23CB081DE5A5}" type="parTrans" cxnId="{BAF265F5-69AB-4087-BB34-B87C1708D37E}">
      <dgm:prSet/>
      <dgm:spPr/>
      <dgm:t>
        <a:bodyPr/>
        <a:lstStyle/>
        <a:p>
          <a:endParaRPr lang="ru-RU" sz="14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08EBC5-0A8F-48D8-ADE4-B1FDDD510105}" type="sibTrans" cxnId="{BAF265F5-69AB-4087-BB34-B87C1708D37E}">
      <dgm:prSet/>
      <dgm:spPr/>
      <dgm:t>
        <a:bodyPr/>
        <a:lstStyle/>
        <a:p>
          <a:endParaRPr lang="ru-RU" sz="14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F7F3AB-5E8C-44ED-BE70-78203996BB5E}">
      <dgm:prSet phldrT="[Текст]" custT="1"/>
      <dgm:spPr/>
      <dgm:t>
        <a:bodyPr/>
        <a:lstStyle/>
        <a:p>
          <a:r>
            <a: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Учет расходов по аренде</a:t>
          </a:r>
        </a:p>
      </dgm:t>
    </dgm:pt>
    <dgm:pt modelId="{0DC2190F-E140-4951-8BD0-46C3FA731241}" type="parTrans" cxnId="{73CF2722-7523-4437-A473-E1677DDE95FC}">
      <dgm:prSet/>
      <dgm:spPr/>
      <dgm:t>
        <a:bodyPr/>
        <a:lstStyle/>
        <a:p>
          <a:endParaRPr lang="ru-RU" sz="14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DA38F9-7F60-4467-9EF8-6932EA914C53}" type="sibTrans" cxnId="{73CF2722-7523-4437-A473-E1677DDE95FC}">
      <dgm:prSet/>
      <dgm:spPr/>
      <dgm:t>
        <a:bodyPr/>
        <a:lstStyle/>
        <a:p>
          <a:endParaRPr lang="ru-RU" sz="14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559A78-F26A-41F0-B46A-5C154B9BFF83}">
      <dgm:prSet phldrT="[Текст]" custT="1"/>
      <dgm:spPr/>
      <dgm:t>
        <a:bodyPr/>
        <a:lstStyle/>
        <a:p>
          <a:r>
            <a:rPr lang="ru-RU" sz="1400" b="1" i="1">
              <a:latin typeface="Times New Roman" panose="02020603050405020304" pitchFamily="18" charset="0"/>
              <a:cs typeface="Times New Roman" panose="02020603050405020304" pitchFamily="18" charset="0"/>
            </a:rPr>
            <a:t>Учет доходов</a:t>
          </a:r>
          <a:endParaRPr lang="ru-RU" sz="14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DFBC05-92A8-4333-89E4-237668C855B1}" type="parTrans" cxnId="{05844E7F-8503-4C17-8190-FCAF669B7E2C}">
      <dgm:prSet/>
      <dgm:spPr/>
      <dgm:t>
        <a:bodyPr/>
        <a:lstStyle/>
        <a:p>
          <a:endParaRPr lang="ru-RU" sz="14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B32914-F280-4B90-B99C-9838A1B2B5FD}" type="sibTrans" cxnId="{05844E7F-8503-4C17-8190-FCAF669B7E2C}">
      <dgm:prSet/>
      <dgm:spPr/>
      <dgm:t>
        <a:bodyPr/>
        <a:lstStyle/>
        <a:p>
          <a:endParaRPr lang="ru-RU" sz="14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22F978-9956-4C23-85D1-A1A610D0B0C9}" type="pres">
      <dgm:prSet presAssocID="{9CB7694B-0398-4864-A375-8A6E8A303C0D}" presName="vert0" presStyleCnt="0">
        <dgm:presLayoutVars>
          <dgm:dir/>
          <dgm:animOne val="branch"/>
          <dgm:animLvl val="lvl"/>
        </dgm:presLayoutVars>
      </dgm:prSet>
      <dgm:spPr/>
    </dgm:pt>
    <dgm:pt modelId="{F78BA7AB-6595-4373-8C80-F7466D69E125}" type="pres">
      <dgm:prSet presAssocID="{2B9DD55C-C6D0-44C7-9856-D1720B6034B8}" presName="thickLine" presStyleLbl="alignNode1" presStyleIdx="0" presStyleCnt="1" custLinFactNeighborY="1429"/>
      <dgm:spPr/>
    </dgm:pt>
    <dgm:pt modelId="{0E10C254-D72C-4A8E-8C96-21B700FFED52}" type="pres">
      <dgm:prSet presAssocID="{2B9DD55C-C6D0-44C7-9856-D1720B6034B8}" presName="horz1" presStyleCnt="0"/>
      <dgm:spPr/>
    </dgm:pt>
    <dgm:pt modelId="{09204D54-9A9F-4820-801B-7E8D2FAB012E}" type="pres">
      <dgm:prSet presAssocID="{2B9DD55C-C6D0-44C7-9856-D1720B6034B8}" presName="tx1" presStyleLbl="revTx" presStyleIdx="0" presStyleCnt="11" custFlipHor="1" custScaleX="70470"/>
      <dgm:spPr/>
    </dgm:pt>
    <dgm:pt modelId="{32A569B6-E3CD-4677-B5DD-E0E63187A007}" type="pres">
      <dgm:prSet presAssocID="{2B9DD55C-C6D0-44C7-9856-D1720B6034B8}" presName="vert1" presStyleCnt="0"/>
      <dgm:spPr/>
    </dgm:pt>
    <dgm:pt modelId="{A4CBAADC-A500-4C98-8FF8-37C9CBD13ABA}" type="pres">
      <dgm:prSet presAssocID="{EA98F014-A8E6-4D92-8B09-21016666BAEC}" presName="vertSpace2a" presStyleCnt="0"/>
      <dgm:spPr/>
    </dgm:pt>
    <dgm:pt modelId="{24EF44CF-8E8E-4B56-BB1B-02DA65ADA784}" type="pres">
      <dgm:prSet presAssocID="{EA98F014-A8E6-4D92-8B09-21016666BAEC}" presName="horz2" presStyleCnt="0"/>
      <dgm:spPr/>
    </dgm:pt>
    <dgm:pt modelId="{A8F4B4B2-CE89-4776-A309-A571E8C2C576}" type="pres">
      <dgm:prSet presAssocID="{EA98F014-A8E6-4D92-8B09-21016666BAEC}" presName="horzSpace2" presStyleCnt="0"/>
      <dgm:spPr/>
    </dgm:pt>
    <dgm:pt modelId="{D56E7954-25C7-436D-9C68-F5888F5E95CD}" type="pres">
      <dgm:prSet presAssocID="{EA98F014-A8E6-4D92-8B09-21016666BAEC}" presName="tx2" presStyleLbl="revTx" presStyleIdx="1" presStyleCnt="11"/>
      <dgm:spPr/>
    </dgm:pt>
    <dgm:pt modelId="{0F39014F-DE1A-41D8-8CD6-DE1C2EE51292}" type="pres">
      <dgm:prSet presAssocID="{EA98F014-A8E6-4D92-8B09-21016666BAEC}" presName="vert2" presStyleCnt="0"/>
      <dgm:spPr/>
    </dgm:pt>
    <dgm:pt modelId="{C3F5B965-2072-4815-A706-739F208B2C37}" type="pres">
      <dgm:prSet presAssocID="{EA98F014-A8E6-4D92-8B09-21016666BAEC}" presName="thinLine2b" presStyleLbl="callout" presStyleIdx="0" presStyleCnt="10"/>
      <dgm:spPr/>
    </dgm:pt>
    <dgm:pt modelId="{ADF135B5-D14B-4B25-AF11-F2428660DC36}" type="pres">
      <dgm:prSet presAssocID="{EA98F014-A8E6-4D92-8B09-21016666BAEC}" presName="vertSpace2b" presStyleCnt="0"/>
      <dgm:spPr/>
    </dgm:pt>
    <dgm:pt modelId="{65574AD3-5AB3-49D1-9DC6-F59AD0086B0C}" type="pres">
      <dgm:prSet presAssocID="{3138DE91-64B4-4FD0-A984-EFF04B7BFB99}" presName="horz2" presStyleCnt="0"/>
      <dgm:spPr/>
    </dgm:pt>
    <dgm:pt modelId="{70483D53-38AA-4EC7-8F0B-4DC864257380}" type="pres">
      <dgm:prSet presAssocID="{3138DE91-64B4-4FD0-A984-EFF04B7BFB99}" presName="horzSpace2" presStyleCnt="0"/>
      <dgm:spPr/>
    </dgm:pt>
    <dgm:pt modelId="{703710CF-86EF-40E0-8F34-0DE29A9B70E1}" type="pres">
      <dgm:prSet presAssocID="{3138DE91-64B4-4FD0-A984-EFF04B7BFB99}" presName="tx2" presStyleLbl="revTx" presStyleIdx="2" presStyleCnt="11"/>
      <dgm:spPr/>
    </dgm:pt>
    <dgm:pt modelId="{7DA763FC-A080-4B00-96F4-58CEAD930CD3}" type="pres">
      <dgm:prSet presAssocID="{3138DE91-64B4-4FD0-A984-EFF04B7BFB99}" presName="vert2" presStyleCnt="0"/>
      <dgm:spPr/>
    </dgm:pt>
    <dgm:pt modelId="{A0337A14-9C20-41A1-8239-4FC51A9DD4C8}" type="pres">
      <dgm:prSet presAssocID="{3138DE91-64B4-4FD0-A984-EFF04B7BFB99}" presName="thinLine2b" presStyleLbl="callout" presStyleIdx="1" presStyleCnt="10"/>
      <dgm:spPr/>
    </dgm:pt>
    <dgm:pt modelId="{365619C0-DA85-44F1-90C4-9FC4B77F88B4}" type="pres">
      <dgm:prSet presAssocID="{3138DE91-64B4-4FD0-A984-EFF04B7BFB99}" presName="vertSpace2b" presStyleCnt="0"/>
      <dgm:spPr/>
    </dgm:pt>
    <dgm:pt modelId="{D36E637B-6CD1-4C52-8D19-4A97A525DB7F}" type="pres">
      <dgm:prSet presAssocID="{5880F143-2AEB-4373-BD37-55CD8C822813}" presName="horz2" presStyleCnt="0"/>
      <dgm:spPr/>
    </dgm:pt>
    <dgm:pt modelId="{C681FA2E-13F4-4C89-B4B1-75B9DB2F560B}" type="pres">
      <dgm:prSet presAssocID="{5880F143-2AEB-4373-BD37-55CD8C822813}" presName="horzSpace2" presStyleCnt="0"/>
      <dgm:spPr/>
    </dgm:pt>
    <dgm:pt modelId="{06547446-52B5-4711-A74E-C8A9773BDFE4}" type="pres">
      <dgm:prSet presAssocID="{5880F143-2AEB-4373-BD37-55CD8C822813}" presName="tx2" presStyleLbl="revTx" presStyleIdx="3" presStyleCnt="11"/>
      <dgm:spPr/>
    </dgm:pt>
    <dgm:pt modelId="{DBCDE335-333A-43CA-900B-B47DC7E405BB}" type="pres">
      <dgm:prSet presAssocID="{5880F143-2AEB-4373-BD37-55CD8C822813}" presName="vert2" presStyleCnt="0"/>
      <dgm:spPr/>
    </dgm:pt>
    <dgm:pt modelId="{2D26E471-A599-4D3F-A002-8672E6AB4A42}" type="pres">
      <dgm:prSet presAssocID="{5880F143-2AEB-4373-BD37-55CD8C822813}" presName="thinLine2b" presStyleLbl="callout" presStyleIdx="2" presStyleCnt="10"/>
      <dgm:spPr/>
    </dgm:pt>
    <dgm:pt modelId="{BC2B812A-FD80-4FBB-BF6E-B51B90E5DBA4}" type="pres">
      <dgm:prSet presAssocID="{5880F143-2AEB-4373-BD37-55CD8C822813}" presName="vertSpace2b" presStyleCnt="0"/>
      <dgm:spPr/>
    </dgm:pt>
    <dgm:pt modelId="{BDB623C8-9D03-4BD1-97A8-10B19FD4C70F}" type="pres">
      <dgm:prSet presAssocID="{5E948607-77CC-4D21-9F76-2C8494CA1962}" presName="horz2" presStyleCnt="0"/>
      <dgm:spPr/>
    </dgm:pt>
    <dgm:pt modelId="{8C612DC2-F571-4E46-BAC1-E09940BDEDE8}" type="pres">
      <dgm:prSet presAssocID="{5E948607-77CC-4D21-9F76-2C8494CA1962}" presName="horzSpace2" presStyleCnt="0"/>
      <dgm:spPr/>
    </dgm:pt>
    <dgm:pt modelId="{C692B7B3-69A1-42CC-BFE4-DA7FF0F8F525}" type="pres">
      <dgm:prSet presAssocID="{5E948607-77CC-4D21-9F76-2C8494CA1962}" presName="tx2" presStyleLbl="revTx" presStyleIdx="4" presStyleCnt="11"/>
      <dgm:spPr/>
    </dgm:pt>
    <dgm:pt modelId="{E66DEE31-217D-4474-B021-CAD9FE964F7B}" type="pres">
      <dgm:prSet presAssocID="{5E948607-77CC-4D21-9F76-2C8494CA1962}" presName="vert2" presStyleCnt="0"/>
      <dgm:spPr/>
    </dgm:pt>
    <dgm:pt modelId="{A0DB0382-5A74-49F7-95A6-10E9C152DD7A}" type="pres">
      <dgm:prSet presAssocID="{5E948607-77CC-4D21-9F76-2C8494CA1962}" presName="thinLine2b" presStyleLbl="callout" presStyleIdx="3" presStyleCnt="10"/>
      <dgm:spPr/>
    </dgm:pt>
    <dgm:pt modelId="{82BCCFB8-0D7E-4C35-8886-8CB27B936B98}" type="pres">
      <dgm:prSet presAssocID="{5E948607-77CC-4D21-9F76-2C8494CA1962}" presName="vertSpace2b" presStyleCnt="0"/>
      <dgm:spPr/>
    </dgm:pt>
    <dgm:pt modelId="{A6BACEDB-92C1-4C25-8327-9E1A3A832138}" type="pres">
      <dgm:prSet presAssocID="{B6F7F3AB-5E8C-44ED-BE70-78203996BB5E}" presName="horz2" presStyleCnt="0"/>
      <dgm:spPr/>
    </dgm:pt>
    <dgm:pt modelId="{83857619-AEEF-4B41-B2A1-DA2812305536}" type="pres">
      <dgm:prSet presAssocID="{B6F7F3AB-5E8C-44ED-BE70-78203996BB5E}" presName="horzSpace2" presStyleCnt="0"/>
      <dgm:spPr/>
    </dgm:pt>
    <dgm:pt modelId="{49231DA6-5025-4DE6-A4E3-50BA21265137}" type="pres">
      <dgm:prSet presAssocID="{B6F7F3AB-5E8C-44ED-BE70-78203996BB5E}" presName="tx2" presStyleLbl="revTx" presStyleIdx="5" presStyleCnt="11"/>
      <dgm:spPr/>
    </dgm:pt>
    <dgm:pt modelId="{BA3A5B1D-68BF-46FF-8845-DA49A8C92B5B}" type="pres">
      <dgm:prSet presAssocID="{B6F7F3AB-5E8C-44ED-BE70-78203996BB5E}" presName="vert2" presStyleCnt="0"/>
      <dgm:spPr/>
    </dgm:pt>
    <dgm:pt modelId="{C4189170-6F73-4E59-957B-D7E50EBCCB6D}" type="pres">
      <dgm:prSet presAssocID="{B6F7F3AB-5E8C-44ED-BE70-78203996BB5E}" presName="thinLine2b" presStyleLbl="callout" presStyleIdx="4" presStyleCnt="10"/>
      <dgm:spPr/>
    </dgm:pt>
    <dgm:pt modelId="{54B061DE-6921-477C-B092-A76E30013146}" type="pres">
      <dgm:prSet presAssocID="{B6F7F3AB-5E8C-44ED-BE70-78203996BB5E}" presName="vertSpace2b" presStyleCnt="0"/>
      <dgm:spPr/>
    </dgm:pt>
    <dgm:pt modelId="{E381C4C6-D08D-4B6C-8342-3E7FBD9EEFE9}" type="pres">
      <dgm:prSet presAssocID="{37559A78-F26A-41F0-B46A-5C154B9BFF83}" presName="horz2" presStyleCnt="0"/>
      <dgm:spPr/>
    </dgm:pt>
    <dgm:pt modelId="{ABC9FC16-C5A2-4366-81A4-59B388E38AED}" type="pres">
      <dgm:prSet presAssocID="{37559A78-F26A-41F0-B46A-5C154B9BFF83}" presName="horzSpace2" presStyleCnt="0"/>
      <dgm:spPr/>
    </dgm:pt>
    <dgm:pt modelId="{D1DF78AC-1B5E-4273-BCA0-2A1CEBA29022}" type="pres">
      <dgm:prSet presAssocID="{37559A78-F26A-41F0-B46A-5C154B9BFF83}" presName="tx2" presStyleLbl="revTx" presStyleIdx="6" presStyleCnt="11"/>
      <dgm:spPr/>
    </dgm:pt>
    <dgm:pt modelId="{5F9CBDEE-3C5A-4EC8-80A2-372495042520}" type="pres">
      <dgm:prSet presAssocID="{37559A78-F26A-41F0-B46A-5C154B9BFF83}" presName="vert2" presStyleCnt="0"/>
      <dgm:spPr/>
    </dgm:pt>
    <dgm:pt modelId="{CA1AFE65-9CD7-4275-9660-11AF0BC3E29C}" type="pres">
      <dgm:prSet presAssocID="{37559A78-F26A-41F0-B46A-5C154B9BFF83}" presName="thinLine2b" presStyleLbl="callout" presStyleIdx="5" presStyleCnt="10"/>
      <dgm:spPr/>
    </dgm:pt>
    <dgm:pt modelId="{5AC5882B-1026-4D6D-A2EA-22BEED563F94}" type="pres">
      <dgm:prSet presAssocID="{37559A78-F26A-41F0-B46A-5C154B9BFF83}" presName="vertSpace2b" presStyleCnt="0"/>
      <dgm:spPr/>
    </dgm:pt>
    <dgm:pt modelId="{C7992769-8269-43ED-A389-25FD86CCBF02}" type="pres">
      <dgm:prSet presAssocID="{32C1A3FA-44F2-4BE6-ACA8-042AE96F4031}" presName="horz2" presStyleCnt="0"/>
      <dgm:spPr/>
    </dgm:pt>
    <dgm:pt modelId="{931798F2-98F1-4C1D-8D22-CC756997F46E}" type="pres">
      <dgm:prSet presAssocID="{32C1A3FA-44F2-4BE6-ACA8-042AE96F4031}" presName="horzSpace2" presStyleCnt="0"/>
      <dgm:spPr/>
    </dgm:pt>
    <dgm:pt modelId="{35C89083-8904-4775-8C07-4B7E799524A7}" type="pres">
      <dgm:prSet presAssocID="{32C1A3FA-44F2-4BE6-ACA8-042AE96F4031}" presName="tx2" presStyleLbl="revTx" presStyleIdx="7" presStyleCnt="11"/>
      <dgm:spPr/>
    </dgm:pt>
    <dgm:pt modelId="{55B14FB3-817D-4322-B683-709FB2F03D86}" type="pres">
      <dgm:prSet presAssocID="{32C1A3FA-44F2-4BE6-ACA8-042AE96F4031}" presName="vert2" presStyleCnt="0"/>
      <dgm:spPr/>
    </dgm:pt>
    <dgm:pt modelId="{E9994BA9-FC67-47FA-9BB6-28E4798D3C61}" type="pres">
      <dgm:prSet presAssocID="{32C1A3FA-44F2-4BE6-ACA8-042AE96F4031}" presName="thinLine2b" presStyleLbl="callout" presStyleIdx="6" presStyleCnt="10"/>
      <dgm:spPr/>
    </dgm:pt>
    <dgm:pt modelId="{A06C55BA-CFBC-4481-A00C-68323B7BB5ED}" type="pres">
      <dgm:prSet presAssocID="{32C1A3FA-44F2-4BE6-ACA8-042AE96F4031}" presName="vertSpace2b" presStyleCnt="0"/>
      <dgm:spPr/>
    </dgm:pt>
    <dgm:pt modelId="{177993B0-8F76-4608-B7D7-C927FB6A0BCA}" type="pres">
      <dgm:prSet presAssocID="{68529F01-3D9D-4D35-88AC-3CE8C892098C}" presName="horz2" presStyleCnt="0"/>
      <dgm:spPr/>
    </dgm:pt>
    <dgm:pt modelId="{EB9163D3-3A7B-4C56-8389-CB0B1D615D69}" type="pres">
      <dgm:prSet presAssocID="{68529F01-3D9D-4D35-88AC-3CE8C892098C}" presName="horzSpace2" presStyleCnt="0"/>
      <dgm:spPr/>
    </dgm:pt>
    <dgm:pt modelId="{005E0025-5FE6-4B2C-83C6-46AC60046338}" type="pres">
      <dgm:prSet presAssocID="{68529F01-3D9D-4D35-88AC-3CE8C892098C}" presName="tx2" presStyleLbl="revTx" presStyleIdx="8" presStyleCnt="11"/>
      <dgm:spPr/>
    </dgm:pt>
    <dgm:pt modelId="{7C514833-C53E-4E04-BDC7-5A0497B9AB60}" type="pres">
      <dgm:prSet presAssocID="{68529F01-3D9D-4D35-88AC-3CE8C892098C}" presName="vert2" presStyleCnt="0"/>
      <dgm:spPr/>
    </dgm:pt>
    <dgm:pt modelId="{65E4E969-737D-420C-BD40-AE084FBC1885}" type="pres">
      <dgm:prSet presAssocID="{68529F01-3D9D-4D35-88AC-3CE8C892098C}" presName="thinLine2b" presStyleLbl="callout" presStyleIdx="7" presStyleCnt="10"/>
      <dgm:spPr/>
    </dgm:pt>
    <dgm:pt modelId="{4BD12648-D460-4A1C-87A2-E1C8960B3CA1}" type="pres">
      <dgm:prSet presAssocID="{68529F01-3D9D-4D35-88AC-3CE8C892098C}" presName="vertSpace2b" presStyleCnt="0"/>
      <dgm:spPr/>
    </dgm:pt>
    <dgm:pt modelId="{2E83311A-9FDD-47CA-BF61-7D5EB9961CBA}" type="pres">
      <dgm:prSet presAssocID="{9D6326C2-E20C-4D26-9677-58DCB34126A1}" presName="horz2" presStyleCnt="0"/>
      <dgm:spPr/>
    </dgm:pt>
    <dgm:pt modelId="{A3757D76-17D3-49C1-8E8A-33DB730BB82E}" type="pres">
      <dgm:prSet presAssocID="{9D6326C2-E20C-4D26-9677-58DCB34126A1}" presName="horzSpace2" presStyleCnt="0"/>
      <dgm:spPr/>
    </dgm:pt>
    <dgm:pt modelId="{BB6EBCD9-D9E4-43C1-B840-02CF183AC767}" type="pres">
      <dgm:prSet presAssocID="{9D6326C2-E20C-4D26-9677-58DCB34126A1}" presName="tx2" presStyleLbl="revTx" presStyleIdx="9" presStyleCnt="11"/>
      <dgm:spPr/>
    </dgm:pt>
    <dgm:pt modelId="{3C60183C-D9A0-4BCB-AFFB-5A90129437F8}" type="pres">
      <dgm:prSet presAssocID="{9D6326C2-E20C-4D26-9677-58DCB34126A1}" presName="vert2" presStyleCnt="0"/>
      <dgm:spPr/>
    </dgm:pt>
    <dgm:pt modelId="{BA12E4CD-DD3A-4DAD-985B-3EDC7900DFAB}" type="pres">
      <dgm:prSet presAssocID="{9D6326C2-E20C-4D26-9677-58DCB34126A1}" presName="thinLine2b" presStyleLbl="callout" presStyleIdx="8" presStyleCnt="10"/>
      <dgm:spPr/>
    </dgm:pt>
    <dgm:pt modelId="{14E412DB-7B18-4008-9016-E94454A9E484}" type="pres">
      <dgm:prSet presAssocID="{9D6326C2-E20C-4D26-9677-58DCB34126A1}" presName="vertSpace2b" presStyleCnt="0"/>
      <dgm:spPr/>
    </dgm:pt>
    <dgm:pt modelId="{C9FE732E-5FD5-43E6-BED6-92958B4BA8D8}" type="pres">
      <dgm:prSet presAssocID="{323216F0-2A89-46FC-865A-CCE00D9458A4}" presName="horz2" presStyleCnt="0"/>
      <dgm:spPr/>
    </dgm:pt>
    <dgm:pt modelId="{2DDFCC73-2225-42DB-A63F-18EA34104D66}" type="pres">
      <dgm:prSet presAssocID="{323216F0-2A89-46FC-865A-CCE00D9458A4}" presName="horzSpace2" presStyleCnt="0"/>
      <dgm:spPr/>
    </dgm:pt>
    <dgm:pt modelId="{1B68FCD8-9DF5-4A7B-8272-AD240B95D8D2}" type="pres">
      <dgm:prSet presAssocID="{323216F0-2A89-46FC-865A-CCE00D9458A4}" presName="tx2" presStyleLbl="revTx" presStyleIdx="10" presStyleCnt="11"/>
      <dgm:spPr/>
    </dgm:pt>
    <dgm:pt modelId="{0419815E-139C-4F39-B0AA-B5B99AD698D1}" type="pres">
      <dgm:prSet presAssocID="{323216F0-2A89-46FC-865A-CCE00D9458A4}" presName="vert2" presStyleCnt="0"/>
      <dgm:spPr/>
    </dgm:pt>
    <dgm:pt modelId="{61901DF2-89D4-437E-8F56-D6F00CDA3702}" type="pres">
      <dgm:prSet presAssocID="{323216F0-2A89-46FC-865A-CCE00D9458A4}" presName="thinLine2b" presStyleLbl="callout" presStyleIdx="9" presStyleCnt="10"/>
      <dgm:spPr/>
    </dgm:pt>
    <dgm:pt modelId="{AF0100CE-8F29-497C-8F89-B69A9E64F2DC}" type="pres">
      <dgm:prSet presAssocID="{323216F0-2A89-46FC-865A-CCE00D9458A4}" presName="vertSpace2b" presStyleCnt="0"/>
      <dgm:spPr/>
    </dgm:pt>
  </dgm:ptLst>
  <dgm:cxnLst>
    <dgm:cxn modelId="{5C36D90A-8178-4734-A338-D3EA86BF9E5E}" srcId="{2B9DD55C-C6D0-44C7-9856-D1720B6034B8}" destId="{5880F143-2AEB-4373-BD37-55CD8C822813}" srcOrd="2" destOrd="0" parTransId="{D3CBFB21-FC08-4619-A6E4-DC2B8323A5DD}" sibTransId="{CBBFBF9E-2A8B-4FC8-9D1B-19634D616F73}"/>
    <dgm:cxn modelId="{447F420B-2C99-483D-8BC3-746AF726A219}" srcId="{2B9DD55C-C6D0-44C7-9856-D1720B6034B8}" destId="{9D6326C2-E20C-4D26-9677-58DCB34126A1}" srcOrd="8" destOrd="0" parTransId="{B33E56A2-D403-46E8-AE1C-5C252E49A4D2}" sibTransId="{26EC8359-1F66-45AD-BD34-1EA82AAD5F3E}"/>
    <dgm:cxn modelId="{439CC115-2328-4981-A60F-2467D4F48AF6}" type="presOf" srcId="{9CB7694B-0398-4864-A375-8A6E8A303C0D}" destId="{7822F978-9956-4C23-85D1-A1A610D0B0C9}" srcOrd="0" destOrd="0" presId="urn:microsoft.com/office/officeart/2008/layout/LinedList"/>
    <dgm:cxn modelId="{316FD11A-EB16-4E39-BFC5-1DE3207BA6CD}" type="presOf" srcId="{5E948607-77CC-4D21-9F76-2C8494CA1962}" destId="{C692B7B3-69A1-42CC-BFE4-DA7FF0F8F525}" srcOrd="0" destOrd="0" presId="urn:microsoft.com/office/officeart/2008/layout/LinedList"/>
    <dgm:cxn modelId="{73CF2722-7523-4437-A473-E1677DDE95FC}" srcId="{2B9DD55C-C6D0-44C7-9856-D1720B6034B8}" destId="{B6F7F3AB-5E8C-44ED-BE70-78203996BB5E}" srcOrd="4" destOrd="0" parTransId="{0DC2190F-E140-4951-8BD0-46C3FA731241}" sibTransId="{40DA38F9-7F60-4467-9EF8-6932EA914C53}"/>
    <dgm:cxn modelId="{8E95FE2B-F0FE-4FEF-978D-85694BCF95D0}" type="presOf" srcId="{2B9DD55C-C6D0-44C7-9856-D1720B6034B8}" destId="{09204D54-9A9F-4820-801B-7E8D2FAB012E}" srcOrd="0" destOrd="0" presId="urn:microsoft.com/office/officeart/2008/layout/LinedList"/>
    <dgm:cxn modelId="{B3CA4930-63EE-4D1C-B7F5-A6287E63EBBA}" type="presOf" srcId="{EA98F014-A8E6-4D92-8B09-21016666BAEC}" destId="{D56E7954-25C7-436D-9C68-F5888F5E95CD}" srcOrd="0" destOrd="0" presId="urn:microsoft.com/office/officeart/2008/layout/LinedList"/>
    <dgm:cxn modelId="{8DC49C35-927D-4F49-8064-97E80C89B6D6}" srcId="{9CB7694B-0398-4864-A375-8A6E8A303C0D}" destId="{2B9DD55C-C6D0-44C7-9856-D1720B6034B8}" srcOrd="0" destOrd="0" parTransId="{10EE0B2D-635E-4405-A119-ACF3F920506B}" sibTransId="{5948FB38-FC68-4CF3-9728-E192C784324A}"/>
    <dgm:cxn modelId="{2E5B923F-8495-43B1-B3FF-C11B9ADE8987}" srcId="{2B9DD55C-C6D0-44C7-9856-D1720B6034B8}" destId="{68529F01-3D9D-4D35-88AC-3CE8C892098C}" srcOrd="7" destOrd="0" parTransId="{6DC6C965-919F-46FC-A65C-49894DDC425F}" sibTransId="{51B1F539-1F82-471B-A7DC-F6F4B5653C72}"/>
    <dgm:cxn modelId="{08ECB95D-0A9C-4CDF-980E-7A4152356CB7}" type="presOf" srcId="{32C1A3FA-44F2-4BE6-ACA8-042AE96F4031}" destId="{35C89083-8904-4775-8C07-4B7E799524A7}" srcOrd="0" destOrd="0" presId="urn:microsoft.com/office/officeart/2008/layout/LinedList"/>
    <dgm:cxn modelId="{DBFD0A4D-722E-414D-8A2A-6601368B1D83}" type="presOf" srcId="{5880F143-2AEB-4373-BD37-55CD8C822813}" destId="{06547446-52B5-4711-A74E-C8A9773BDFE4}" srcOrd="0" destOrd="0" presId="urn:microsoft.com/office/officeart/2008/layout/LinedList"/>
    <dgm:cxn modelId="{C451606F-F465-4AE8-834F-3F6A9949E67E}" srcId="{2B9DD55C-C6D0-44C7-9856-D1720B6034B8}" destId="{EA98F014-A8E6-4D92-8B09-21016666BAEC}" srcOrd="0" destOrd="0" parTransId="{B8040DFF-16D2-43AD-94D1-544A0AA5A909}" sibTransId="{EF4C7E5D-A531-46C2-9613-EE446191C0B8}"/>
    <dgm:cxn modelId="{05844E7F-8503-4C17-8190-FCAF669B7E2C}" srcId="{2B9DD55C-C6D0-44C7-9856-D1720B6034B8}" destId="{37559A78-F26A-41F0-B46A-5C154B9BFF83}" srcOrd="5" destOrd="0" parTransId="{50DFBC05-92A8-4333-89E4-237668C855B1}" sibTransId="{B0B32914-F280-4B90-B99C-9838A1B2B5FD}"/>
    <dgm:cxn modelId="{19E4FB81-C947-4107-AE1E-41F63D5A1B18}" type="presOf" srcId="{323216F0-2A89-46FC-865A-CCE00D9458A4}" destId="{1B68FCD8-9DF5-4A7B-8272-AD240B95D8D2}" srcOrd="0" destOrd="0" presId="urn:microsoft.com/office/officeart/2008/layout/LinedList"/>
    <dgm:cxn modelId="{24C8C385-C012-4FE1-94AE-F3CF1AA25B9D}" srcId="{2B9DD55C-C6D0-44C7-9856-D1720B6034B8}" destId="{323216F0-2A89-46FC-865A-CCE00D9458A4}" srcOrd="9" destOrd="0" parTransId="{C7376F72-9EC2-4450-82B9-DB6459322263}" sibTransId="{4DFCE6AB-F9B7-43FE-91C1-E4FCD2F8BD65}"/>
    <dgm:cxn modelId="{9775409B-57DC-4FDC-B79A-1E1A243EA4EB}" type="presOf" srcId="{68529F01-3D9D-4D35-88AC-3CE8C892098C}" destId="{005E0025-5FE6-4B2C-83C6-46AC60046338}" srcOrd="0" destOrd="0" presId="urn:microsoft.com/office/officeart/2008/layout/LinedList"/>
    <dgm:cxn modelId="{F888579B-EEB7-456E-84CF-39FB58F00F6C}" type="presOf" srcId="{37559A78-F26A-41F0-B46A-5C154B9BFF83}" destId="{D1DF78AC-1B5E-4273-BCA0-2A1CEBA29022}" srcOrd="0" destOrd="0" presId="urn:microsoft.com/office/officeart/2008/layout/LinedList"/>
    <dgm:cxn modelId="{6C3F629C-E215-4952-97F4-9FE369CBE3B9}" type="presOf" srcId="{9D6326C2-E20C-4D26-9677-58DCB34126A1}" destId="{BB6EBCD9-D9E4-43C1-B840-02CF183AC767}" srcOrd="0" destOrd="0" presId="urn:microsoft.com/office/officeart/2008/layout/LinedList"/>
    <dgm:cxn modelId="{6D5678A0-3686-4808-BFA6-DD61B45D772D}" srcId="{2B9DD55C-C6D0-44C7-9856-D1720B6034B8}" destId="{3138DE91-64B4-4FD0-A984-EFF04B7BFB99}" srcOrd="1" destOrd="0" parTransId="{4828A290-A1B4-4AFD-BCE6-E935FFAC5995}" sibTransId="{BF098D41-EAC5-4915-8BE9-049CF66BF125}"/>
    <dgm:cxn modelId="{4A979ADC-D042-4567-9FA0-3F75287ADA31}" srcId="{2B9DD55C-C6D0-44C7-9856-D1720B6034B8}" destId="{32C1A3FA-44F2-4BE6-ACA8-042AE96F4031}" srcOrd="6" destOrd="0" parTransId="{9A2A631C-A9AC-4266-BA42-12CF34C7BBBA}" sibTransId="{EC1D45BC-518A-47CE-A3B5-DAA656DC2048}"/>
    <dgm:cxn modelId="{18731DF1-3362-404C-9B62-248F4C322371}" type="presOf" srcId="{3138DE91-64B4-4FD0-A984-EFF04B7BFB99}" destId="{703710CF-86EF-40E0-8F34-0DE29A9B70E1}" srcOrd="0" destOrd="0" presId="urn:microsoft.com/office/officeart/2008/layout/LinedList"/>
    <dgm:cxn modelId="{BAF265F5-69AB-4087-BB34-B87C1708D37E}" srcId="{2B9DD55C-C6D0-44C7-9856-D1720B6034B8}" destId="{5E948607-77CC-4D21-9F76-2C8494CA1962}" srcOrd="3" destOrd="0" parTransId="{73750CEB-9C09-4280-BF0E-23CB081DE5A5}" sibTransId="{EA08EBC5-0A8F-48D8-ADE4-B1FDDD510105}"/>
    <dgm:cxn modelId="{8632AFFD-9D6D-4787-9FEC-A7C8C3BE16F8}" type="presOf" srcId="{B6F7F3AB-5E8C-44ED-BE70-78203996BB5E}" destId="{49231DA6-5025-4DE6-A4E3-50BA21265137}" srcOrd="0" destOrd="0" presId="urn:microsoft.com/office/officeart/2008/layout/LinedList"/>
    <dgm:cxn modelId="{3C856DCA-7186-418F-8251-C423DE4C183C}" type="presParOf" srcId="{7822F978-9956-4C23-85D1-A1A610D0B0C9}" destId="{F78BA7AB-6595-4373-8C80-F7466D69E125}" srcOrd="0" destOrd="0" presId="urn:microsoft.com/office/officeart/2008/layout/LinedList"/>
    <dgm:cxn modelId="{F2D805EE-C45A-4986-B8A2-203F042EDC91}" type="presParOf" srcId="{7822F978-9956-4C23-85D1-A1A610D0B0C9}" destId="{0E10C254-D72C-4A8E-8C96-21B700FFED52}" srcOrd="1" destOrd="0" presId="urn:microsoft.com/office/officeart/2008/layout/LinedList"/>
    <dgm:cxn modelId="{63641361-A42D-420C-8954-18769E0F2C4C}" type="presParOf" srcId="{0E10C254-D72C-4A8E-8C96-21B700FFED52}" destId="{09204D54-9A9F-4820-801B-7E8D2FAB012E}" srcOrd="0" destOrd="0" presId="urn:microsoft.com/office/officeart/2008/layout/LinedList"/>
    <dgm:cxn modelId="{2AC514F5-C0CF-4794-A896-391679CC9D03}" type="presParOf" srcId="{0E10C254-D72C-4A8E-8C96-21B700FFED52}" destId="{32A569B6-E3CD-4677-B5DD-E0E63187A007}" srcOrd="1" destOrd="0" presId="urn:microsoft.com/office/officeart/2008/layout/LinedList"/>
    <dgm:cxn modelId="{8DC4DFFC-BC2D-4FB5-A7AD-AE60AB7FC73D}" type="presParOf" srcId="{32A569B6-E3CD-4677-B5DD-E0E63187A007}" destId="{A4CBAADC-A500-4C98-8FF8-37C9CBD13ABA}" srcOrd="0" destOrd="0" presId="urn:microsoft.com/office/officeart/2008/layout/LinedList"/>
    <dgm:cxn modelId="{EB39F08D-F328-457D-8A00-3D87F24DCED9}" type="presParOf" srcId="{32A569B6-E3CD-4677-B5DD-E0E63187A007}" destId="{24EF44CF-8E8E-4B56-BB1B-02DA65ADA784}" srcOrd="1" destOrd="0" presId="urn:microsoft.com/office/officeart/2008/layout/LinedList"/>
    <dgm:cxn modelId="{5E4E5CD9-3951-4419-82D7-4017FC987E07}" type="presParOf" srcId="{24EF44CF-8E8E-4B56-BB1B-02DA65ADA784}" destId="{A8F4B4B2-CE89-4776-A309-A571E8C2C576}" srcOrd="0" destOrd="0" presId="urn:microsoft.com/office/officeart/2008/layout/LinedList"/>
    <dgm:cxn modelId="{2AF6B8FB-396F-4B49-BF36-3C7B0D9F551C}" type="presParOf" srcId="{24EF44CF-8E8E-4B56-BB1B-02DA65ADA784}" destId="{D56E7954-25C7-436D-9C68-F5888F5E95CD}" srcOrd="1" destOrd="0" presId="urn:microsoft.com/office/officeart/2008/layout/LinedList"/>
    <dgm:cxn modelId="{1717BBB7-BB8D-439B-AD11-652692D74917}" type="presParOf" srcId="{24EF44CF-8E8E-4B56-BB1B-02DA65ADA784}" destId="{0F39014F-DE1A-41D8-8CD6-DE1C2EE51292}" srcOrd="2" destOrd="0" presId="urn:microsoft.com/office/officeart/2008/layout/LinedList"/>
    <dgm:cxn modelId="{91342E72-5D7D-4BA3-BF65-A04081A7D633}" type="presParOf" srcId="{32A569B6-E3CD-4677-B5DD-E0E63187A007}" destId="{C3F5B965-2072-4815-A706-739F208B2C37}" srcOrd="2" destOrd="0" presId="urn:microsoft.com/office/officeart/2008/layout/LinedList"/>
    <dgm:cxn modelId="{BF010A75-263A-4A0A-866A-F84E6F9A3382}" type="presParOf" srcId="{32A569B6-E3CD-4677-B5DD-E0E63187A007}" destId="{ADF135B5-D14B-4B25-AF11-F2428660DC36}" srcOrd="3" destOrd="0" presId="urn:microsoft.com/office/officeart/2008/layout/LinedList"/>
    <dgm:cxn modelId="{88AB4F43-ACE5-4127-A845-FC45B1667D97}" type="presParOf" srcId="{32A569B6-E3CD-4677-B5DD-E0E63187A007}" destId="{65574AD3-5AB3-49D1-9DC6-F59AD0086B0C}" srcOrd="4" destOrd="0" presId="urn:microsoft.com/office/officeart/2008/layout/LinedList"/>
    <dgm:cxn modelId="{5CAA064D-8EDB-4B15-BB16-BC28F680CC2B}" type="presParOf" srcId="{65574AD3-5AB3-49D1-9DC6-F59AD0086B0C}" destId="{70483D53-38AA-4EC7-8F0B-4DC864257380}" srcOrd="0" destOrd="0" presId="urn:microsoft.com/office/officeart/2008/layout/LinedList"/>
    <dgm:cxn modelId="{61C3EF0C-6108-4ADD-9FB3-97D08340E33C}" type="presParOf" srcId="{65574AD3-5AB3-49D1-9DC6-F59AD0086B0C}" destId="{703710CF-86EF-40E0-8F34-0DE29A9B70E1}" srcOrd="1" destOrd="0" presId="urn:microsoft.com/office/officeart/2008/layout/LinedList"/>
    <dgm:cxn modelId="{9D03EE9D-2D71-447E-B333-F0FDE9B68AAF}" type="presParOf" srcId="{65574AD3-5AB3-49D1-9DC6-F59AD0086B0C}" destId="{7DA763FC-A080-4B00-96F4-58CEAD930CD3}" srcOrd="2" destOrd="0" presId="urn:microsoft.com/office/officeart/2008/layout/LinedList"/>
    <dgm:cxn modelId="{4EC187D9-7D1C-4D16-9F0E-2B3381C81510}" type="presParOf" srcId="{32A569B6-E3CD-4677-B5DD-E0E63187A007}" destId="{A0337A14-9C20-41A1-8239-4FC51A9DD4C8}" srcOrd="5" destOrd="0" presId="urn:microsoft.com/office/officeart/2008/layout/LinedList"/>
    <dgm:cxn modelId="{2E087B29-69D9-4D16-BCA6-543C1DD7254F}" type="presParOf" srcId="{32A569B6-E3CD-4677-B5DD-E0E63187A007}" destId="{365619C0-DA85-44F1-90C4-9FC4B77F88B4}" srcOrd="6" destOrd="0" presId="urn:microsoft.com/office/officeart/2008/layout/LinedList"/>
    <dgm:cxn modelId="{9618B97B-6F6B-476D-9838-43EB0A399418}" type="presParOf" srcId="{32A569B6-E3CD-4677-B5DD-E0E63187A007}" destId="{D36E637B-6CD1-4C52-8D19-4A97A525DB7F}" srcOrd="7" destOrd="0" presId="urn:microsoft.com/office/officeart/2008/layout/LinedList"/>
    <dgm:cxn modelId="{A59C9590-7DC4-4AFB-8632-96193C8E9BCE}" type="presParOf" srcId="{D36E637B-6CD1-4C52-8D19-4A97A525DB7F}" destId="{C681FA2E-13F4-4C89-B4B1-75B9DB2F560B}" srcOrd="0" destOrd="0" presId="urn:microsoft.com/office/officeart/2008/layout/LinedList"/>
    <dgm:cxn modelId="{EE39D954-8201-4DE9-A3E2-7C4B964F5F8E}" type="presParOf" srcId="{D36E637B-6CD1-4C52-8D19-4A97A525DB7F}" destId="{06547446-52B5-4711-A74E-C8A9773BDFE4}" srcOrd="1" destOrd="0" presId="urn:microsoft.com/office/officeart/2008/layout/LinedList"/>
    <dgm:cxn modelId="{354F0092-8186-491C-A623-130EB83B5297}" type="presParOf" srcId="{D36E637B-6CD1-4C52-8D19-4A97A525DB7F}" destId="{DBCDE335-333A-43CA-900B-B47DC7E405BB}" srcOrd="2" destOrd="0" presId="urn:microsoft.com/office/officeart/2008/layout/LinedList"/>
    <dgm:cxn modelId="{BBCFF8F7-AB28-4B89-9DEF-EFF21B0F482F}" type="presParOf" srcId="{32A569B6-E3CD-4677-B5DD-E0E63187A007}" destId="{2D26E471-A599-4D3F-A002-8672E6AB4A42}" srcOrd="8" destOrd="0" presId="urn:microsoft.com/office/officeart/2008/layout/LinedList"/>
    <dgm:cxn modelId="{A1AE0368-F64C-4868-A748-81E5B3421EDF}" type="presParOf" srcId="{32A569B6-E3CD-4677-B5DD-E0E63187A007}" destId="{BC2B812A-FD80-4FBB-BF6E-B51B90E5DBA4}" srcOrd="9" destOrd="0" presId="urn:microsoft.com/office/officeart/2008/layout/LinedList"/>
    <dgm:cxn modelId="{73E51E29-BA0D-45BA-8459-4756D77A560B}" type="presParOf" srcId="{32A569B6-E3CD-4677-B5DD-E0E63187A007}" destId="{BDB623C8-9D03-4BD1-97A8-10B19FD4C70F}" srcOrd="10" destOrd="0" presId="urn:microsoft.com/office/officeart/2008/layout/LinedList"/>
    <dgm:cxn modelId="{0DEADE26-C441-4E22-A1DB-2781B3B2A5C0}" type="presParOf" srcId="{BDB623C8-9D03-4BD1-97A8-10B19FD4C70F}" destId="{8C612DC2-F571-4E46-BAC1-E09940BDEDE8}" srcOrd="0" destOrd="0" presId="urn:microsoft.com/office/officeart/2008/layout/LinedList"/>
    <dgm:cxn modelId="{C63A5C1C-5DD4-4744-B3B5-1D5A8895B79B}" type="presParOf" srcId="{BDB623C8-9D03-4BD1-97A8-10B19FD4C70F}" destId="{C692B7B3-69A1-42CC-BFE4-DA7FF0F8F525}" srcOrd="1" destOrd="0" presId="urn:microsoft.com/office/officeart/2008/layout/LinedList"/>
    <dgm:cxn modelId="{51ED5F32-A23D-4ACF-95D6-78356ABAD503}" type="presParOf" srcId="{BDB623C8-9D03-4BD1-97A8-10B19FD4C70F}" destId="{E66DEE31-217D-4474-B021-CAD9FE964F7B}" srcOrd="2" destOrd="0" presId="urn:microsoft.com/office/officeart/2008/layout/LinedList"/>
    <dgm:cxn modelId="{F805C386-FF27-4244-823B-B8251A4289E0}" type="presParOf" srcId="{32A569B6-E3CD-4677-B5DD-E0E63187A007}" destId="{A0DB0382-5A74-49F7-95A6-10E9C152DD7A}" srcOrd="11" destOrd="0" presId="urn:microsoft.com/office/officeart/2008/layout/LinedList"/>
    <dgm:cxn modelId="{0301319B-ADC8-4D33-8A5C-D31F171D0038}" type="presParOf" srcId="{32A569B6-E3CD-4677-B5DD-E0E63187A007}" destId="{82BCCFB8-0D7E-4C35-8886-8CB27B936B98}" srcOrd="12" destOrd="0" presId="urn:microsoft.com/office/officeart/2008/layout/LinedList"/>
    <dgm:cxn modelId="{09A5D784-E557-4541-9B18-204FF3BBE636}" type="presParOf" srcId="{32A569B6-E3CD-4677-B5DD-E0E63187A007}" destId="{A6BACEDB-92C1-4C25-8327-9E1A3A832138}" srcOrd="13" destOrd="0" presId="urn:microsoft.com/office/officeart/2008/layout/LinedList"/>
    <dgm:cxn modelId="{D2181381-01A6-4BF0-876C-42AD7A5656A0}" type="presParOf" srcId="{A6BACEDB-92C1-4C25-8327-9E1A3A832138}" destId="{83857619-AEEF-4B41-B2A1-DA2812305536}" srcOrd="0" destOrd="0" presId="urn:microsoft.com/office/officeart/2008/layout/LinedList"/>
    <dgm:cxn modelId="{0EA58136-12A7-4E4A-BA39-71F2AE8EBA21}" type="presParOf" srcId="{A6BACEDB-92C1-4C25-8327-9E1A3A832138}" destId="{49231DA6-5025-4DE6-A4E3-50BA21265137}" srcOrd="1" destOrd="0" presId="urn:microsoft.com/office/officeart/2008/layout/LinedList"/>
    <dgm:cxn modelId="{0CA46770-19C3-44C4-80D6-5EDC7D025795}" type="presParOf" srcId="{A6BACEDB-92C1-4C25-8327-9E1A3A832138}" destId="{BA3A5B1D-68BF-46FF-8845-DA49A8C92B5B}" srcOrd="2" destOrd="0" presId="urn:microsoft.com/office/officeart/2008/layout/LinedList"/>
    <dgm:cxn modelId="{A475FE2A-A0D3-4E0C-9BA0-B9879336090B}" type="presParOf" srcId="{32A569B6-E3CD-4677-B5DD-E0E63187A007}" destId="{C4189170-6F73-4E59-957B-D7E50EBCCB6D}" srcOrd="14" destOrd="0" presId="urn:microsoft.com/office/officeart/2008/layout/LinedList"/>
    <dgm:cxn modelId="{0C2BAC61-15EA-443C-AFB6-A1B7CD93954E}" type="presParOf" srcId="{32A569B6-E3CD-4677-B5DD-E0E63187A007}" destId="{54B061DE-6921-477C-B092-A76E30013146}" srcOrd="15" destOrd="0" presId="urn:microsoft.com/office/officeart/2008/layout/LinedList"/>
    <dgm:cxn modelId="{4FD86E46-FA11-4E4B-A220-258FF0BAD83F}" type="presParOf" srcId="{32A569B6-E3CD-4677-B5DD-E0E63187A007}" destId="{E381C4C6-D08D-4B6C-8342-3E7FBD9EEFE9}" srcOrd="16" destOrd="0" presId="urn:microsoft.com/office/officeart/2008/layout/LinedList"/>
    <dgm:cxn modelId="{21169AB6-AD41-4474-BAFA-60D7ED9903B2}" type="presParOf" srcId="{E381C4C6-D08D-4B6C-8342-3E7FBD9EEFE9}" destId="{ABC9FC16-C5A2-4366-81A4-59B388E38AED}" srcOrd="0" destOrd="0" presId="urn:microsoft.com/office/officeart/2008/layout/LinedList"/>
    <dgm:cxn modelId="{506746AB-CDD5-43B6-BF54-D132C07B1240}" type="presParOf" srcId="{E381C4C6-D08D-4B6C-8342-3E7FBD9EEFE9}" destId="{D1DF78AC-1B5E-4273-BCA0-2A1CEBA29022}" srcOrd="1" destOrd="0" presId="urn:microsoft.com/office/officeart/2008/layout/LinedList"/>
    <dgm:cxn modelId="{F8F8D607-8FB9-429C-83EB-ED0359E8A5DC}" type="presParOf" srcId="{E381C4C6-D08D-4B6C-8342-3E7FBD9EEFE9}" destId="{5F9CBDEE-3C5A-4EC8-80A2-372495042520}" srcOrd="2" destOrd="0" presId="urn:microsoft.com/office/officeart/2008/layout/LinedList"/>
    <dgm:cxn modelId="{9BD73389-04CB-42BC-9B18-BC7F3502FC6C}" type="presParOf" srcId="{32A569B6-E3CD-4677-B5DD-E0E63187A007}" destId="{CA1AFE65-9CD7-4275-9660-11AF0BC3E29C}" srcOrd="17" destOrd="0" presId="urn:microsoft.com/office/officeart/2008/layout/LinedList"/>
    <dgm:cxn modelId="{D81EED39-09BF-4490-BB4F-AE40AB51876E}" type="presParOf" srcId="{32A569B6-E3CD-4677-B5DD-E0E63187A007}" destId="{5AC5882B-1026-4D6D-A2EA-22BEED563F94}" srcOrd="18" destOrd="0" presId="urn:microsoft.com/office/officeart/2008/layout/LinedList"/>
    <dgm:cxn modelId="{B02722AA-D64A-4CE1-B5F5-E4FA283ED381}" type="presParOf" srcId="{32A569B6-E3CD-4677-B5DD-E0E63187A007}" destId="{C7992769-8269-43ED-A389-25FD86CCBF02}" srcOrd="19" destOrd="0" presId="urn:microsoft.com/office/officeart/2008/layout/LinedList"/>
    <dgm:cxn modelId="{4AB5F1FF-6276-4F8D-B523-99E79B706506}" type="presParOf" srcId="{C7992769-8269-43ED-A389-25FD86CCBF02}" destId="{931798F2-98F1-4C1D-8D22-CC756997F46E}" srcOrd="0" destOrd="0" presId="urn:microsoft.com/office/officeart/2008/layout/LinedList"/>
    <dgm:cxn modelId="{DA3FBA63-BF78-4801-B877-7CBE13EE41B9}" type="presParOf" srcId="{C7992769-8269-43ED-A389-25FD86CCBF02}" destId="{35C89083-8904-4775-8C07-4B7E799524A7}" srcOrd="1" destOrd="0" presId="urn:microsoft.com/office/officeart/2008/layout/LinedList"/>
    <dgm:cxn modelId="{12DE835A-0229-42C6-80AD-EF691233C742}" type="presParOf" srcId="{C7992769-8269-43ED-A389-25FD86CCBF02}" destId="{55B14FB3-817D-4322-B683-709FB2F03D86}" srcOrd="2" destOrd="0" presId="urn:microsoft.com/office/officeart/2008/layout/LinedList"/>
    <dgm:cxn modelId="{499A9419-51BF-43D7-878E-D8727F1F0CDA}" type="presParOf" srcId="{32A569B6-E3CD-4677-B5DD-E0E63187A007}" destId="{E9994BA9-FC67-47FA-9BB6-28E4798D3C61}" srcOrd="20" destOrd="0" presId="urn:microsoft.com/office/officeart/2008/layout/LinedList"/>
    <dgm:cxn modelId="{4A91831C-8CBC-4A77-8A6D-D84CE2217A7B}" type="presParOf" srcId="{32A569B6-E3CD-4677-B5DD-E0E63187A007}" destId="{A06C55BA-CFBC-4481-A00C-68323B7BB5ED}" srcOrd="21" destOrd="0" presId="urn:microsoft.com/office/officeart/2008/layout/LinedList"/>
    <dgm:cxn modelId="{D46A8FA0-7137-4308-8C2D-BDF9FBB50AF1}" type="presParOf" srcId="{32A569B6-E3CD-4677-B5DD-E0E63187A007}" destId="{177993B0-8F76-4608-B7D7-C927FB6A0BCA}" srcOrd="22" destOrd="0" presId="urn:microsoft.com/office/officeart/2008/layout/LinedList"/>
    <dgm:cxn modelId="{CEB7ABCE-A04C-4507-BF40-FF880C2B69CD}" type="presParOf" srcId="{177993B0-8F76-4608-B7D7-C927FB6A0BCA}" destId="{EB9163D3-3A7B-4C56-8389-CB0B1D615D69}" srcOrd="0" destOrd="0" presId="urn:microsoft.com/office/officeart/2008/layout/LinedList"/>
    <dgm:cxn modelId="{79E9639B-9B86-4C76-89CB-D29FE847293D}" type="presParOf" srcId="{177993B0-8F76-4608-B7D7-C927FB6A0BCA}" destId="{005E0025-5FE6-4B2C-83C6-46AC60046338}" srcOrd="1" destOrd="0" presId="urn:microsoft.com/office/officeart/2008/layout/LinedList"/>
    <dgm:cxn modelId="{75AF12ED-3233-469B-A2A2-38B0564DA034}" type="presParOf" srcId="{177993B0-8F76-4608-B7D7-C927FB6A0BCA}" destId="{7C514833-C53E-4E04-BDC7-5A0497B9AB60}" srcOrd="2" destOrd="0" presId="urn:microsoft.com/office/officeart/2008/layout/LinedList"/>
    <dgm:cxn modelId="{30B72B20-1AF8-45D1-B52B-69EEA959DF9C}" type="presParOf" srcId="{32A569B6-E3CD-4677-B5DD-E0E63187A007}" destId="{65E4E969-737D-420C-BD40-AE084FBC1885}" srcOrd="23" destOrd="0" presId="urn:microsoft.com/office/officeart/2008/layout/LinedList"/>
    <dgm:cxn modelId="{EF730346-231A-4080-B6B8-92B776CDD5ED}" type="presParOf" srcId="{32A569B6-E3CD-4677-B5DD-E0E63187A007}" destId="{4BD12648-D460-4A1C-87A2-E1C8960B3CA1}" srcOrd="24" destOrd="0" presId="urn:microsoft.com/office/officeart/2008/layout/LinedList"/>
    <dgm:cxn modelId="{39539EBC-E099-4092-88AE-D6AF7AF9CA52}" type="presParOf" srcId="{32A569B6-E3CD-4677-B5DD-E0E63187A007}" destId="{2E83311A-9FDD-47CA-BF61-7D5EB9961CBA}" srcOrd="25" destOrd="0" presId="urn:microsoft.com/office/officeart/2008/layout/LinedList"/>
    <dgm:cxn modelId="{DB95ADDA-FE3C-4717-ADED-3A4C38C08B78}" type="presParOf" srcId="{2E83311A-9FDD-47CA-BF61-7D5EB9961CBA}" destId="{A3757D76-17D3-49C1-8E8A-33DB730BB82E}" srcOrd="0" destOrd="0" presId="urn:microsoft.com/office/officeart/2008/layout/LinedList"/>
    <dgm:cxn modelId="{78344A50-8AEC-48E4-8E23-4A11AF749A4D}" type="presParOf" srcId="{2E83311A-9FDD-47CA-BF61-7D5EB9961CBA}" destId="{BB6EBCD9-D9E4-43C1-B840-02CF183AC767}" srcOrd="1" destOrd="0" presId="urn:microsoft.com/office/officeart/2008/layout/LinedList"/>
    <dgm:cxn modelId="{8CB46F21-492B-45F4-AF82-D2A289F271D0}" type="presParOf" srcId="{2E83311A-9FDD-47CA-BF61-7D5EB9961CBA}" destId="{3C60183C-D9A0-4BCB-AFFB-5A90129437F8}" srcOrd="2" destOrd="0" presId="urn:microsoft.com/office/officeart/2008/layout/LinedList"/>
    <dgm:cxn modelId="{68919BAF-9027-4884-9EF5-461CE8CD6F6A}" type="presParOf" srcId="{32A569B6-E3CD-4677-B5DD-E0E63187A007}" destId="{BA12E4CD-DD3A-4DAD-985B-3EDC7900DFAB}" srcOrd="26" destOrd="0" presId="urn:microsoft.com/office/officeart/2008/layout/LinedList"/>
    <dgm:cxn modelId="{20F027BA-963F-4A0E-84AB-77235140AD71}" type="presParOf" srcId="{32A569B6-E3CD-4677-B5DD-E0E63187A007}" destId="{14E412DB-7B18-4008-9016-E94454A9E484}" srcOrd="27" destOrd="0" presId="urn:microsoft.com/office/officeart/2008/layout/LinedList"/>
    <dgm:cxn modelId="{0AFFA797-5A18-44A7-BBC4-FECEB820776F}" type="presParOf" srcId="{32A569B6-E3CD-4677-B5DD-E0E63187A007}" destId="{C9FE732E-5FD5-43E6-BED6-92958B4BA8D8}" srcOrd="28" destOrd="0" presId="urn:microsoft.com/office/officeart/2008/layout/LinedList"/>
    <dgm:cxn modelId="{D5EAC0A6-A000-4FC5-9179-5DB0F35AA6C1}" type="presParOf" srcId="{C9FE732E-5FD5-43E6-BED6-92958B4BA8D8}" destId="{2DDFCC73-2225-42DB-A63F-18EA34104D66}" srcOrd="0" destOrd="0" presId="urn:microsoft.com/office/officeart/2008/layout/LinedList"/>
    <dgm:cxn modelId="{22F1197E-5030-402E-8A4E-471B18A02913}" type="presParOf" srcId="{C9FE732E-5FD5-43E6-BED6-92958B4BA8D8}" destId="{1B68FCD8-9DF5-4A7B-8272-AD240B95D8D2}" srcOrd="1" destOrd="0" presId="urn:microsoft.com/office/officeart/2008/layout/LinedList"/>
    <dgm:cxn modelId="{AB48CB24-D34F-4126-9D2A-89AA83896411}" type="presParOf" srcId="{C9FE732E-5FD5-43E6-BED6-92958B4BA8D8}" destId="{0419815E-139C-4F39-B0AA-B5B99AD698D1}" srcOrd="2" destOrd="0" presId="urn:microsoft.com/office/officeart/2008/layout/LinedList"/>
    <dgm:cxn modelId="{C8C66961-94CB-4D06-B1C6-34B6D295377C}" type="presParOf" srcId="{32A569B6-E3CD-4677-B5DD-E0E63187A007}" destId="{61901DF2-89D4-437E-8F56-D6F00CDA3702}" srcOrd="29" destOrd="0" presId="urn:microsoft.com/office/officeart/2008/layout/LinedList"/>
    <dgm:cxn modelId="{01AB9E9A-4917-4350-9D72-C86F7A4C3C8C}" type="presParOf" srcId="{32A569B6-E3CD-4677-B5DD-E0E63187A007}" destId="{AF0100CE-8F29-497C-8F89-B69A9E64F2DC}" srcOrd="30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B7694B-0398-4864-A375-8A6E8A303C0D}" type="doc">
      <dgm:prSet loTypeId="urn:microsoft.com/office/officeart/2008/layout/Lin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A98F014-A8E6-4D92-8B09-21016666BAEC}">
      <dgm:prSet phldrT="[Текст]" custT="1"/>
      <dgm:spPr/>
      <dgm:t>
        <a:bodyPr/>
        <a:lstStyle/>
        <a:p>
          <a:r>
            <a: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Прозрачность и достоверность финансовой отчетности ГУ подведомственных МФ РК</a:t>
          </a:r>
        </a:p>
      </dgm:t>
    </dgm:pt>
    <dgm:pt modelId="{B8040DFF-16D2-43AD-94D1-544A0AA5A909}" type="parTrans" cxnId="{C451606F-F465-4AE8-834F-3F6A9949E67E}">
      <dgm:prSet/>
      <dgm:spPr/>
      <dgm:t>
        <a:bodyPr/>
        <a:lstStyle/>
        <a:p>
          <a:endParaRPr lang="ru-RU" sz="1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4C7E5D-A531-46C2-9613-EE446191C0B8}" type="sibTrans" cxnId="{C451606F-F465-4AE8-834F-3F6A9949E67E}">
      <dgm:prSet/>
      <dgm:spPr/>
      <dgm:t>
        <a:bodyPr/>
        <a:lstStyle/>
        <a:p>
          <a:endParaRPr lang="ru-RU" sz="1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B7584C-5476-456F-A6C2-77D55B40211D}">
      <dgm:prSet phldrT="[Текст]" custT="1"/>
      <dgm:spPr/>
      <dgm:t>
        <a:bodyPr/>
        <a:lstStyle/>
        <a:p>
          <a:r>
            <a: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Автоматический контроль исполнения плана финансирования</a:t>
          </a:r>
        </a:p>
      </dgm:t>
    </dgm:pt>
    <dgm:pt modelId="{BAAC5453-7496-4F94-A746-7988ECA55155}" type="parTrans" cxnId="{6A1CAB14-9C62-4CCA-9E38-19BFDB53615B}">
      <dgm:prSet/>
      <dgm:spPr/>
      <dgm:t>
        <a:bodyPr/>
        <a:lstStyle/>
        <a:p>
          <a:endParaRPr lang="ru-RU" sz="1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9C3060-3E5C-47BF-A20C-164FE2398B42}" type="sibTrans" cxnId="{6A1CAB14-9C62-4CCA-9E38-19BFDB53615B}">
      <dgm:prSet/>
      <dgm:spPr/>
      <dgm:t>
        <a:bodyPr/>
        <a:lstStyle/>
        <a:p>
          <a:endParaRPr lang="ru-RU" sz="1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38DE91-64B4-4FD0-A984-EFF04B7BFB99}">
      <dgm:prSet phldrT="[Текст]" custT="1"/>
      <dgm:spPr/>
      <dgm:t>
        <a:bodyPr/>
        <a:lstStyle/>
        <a:p>
          <a:r>
            <a: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Соответствие финансовой отчетности требованиям МСФО</a:t>
          </a:r>
        </a:p>
      </dgm:t>
    </dgm:pt>
    <dgm:pt modelId="{4828A290-A1B4-4AFD-BCE6-E935FFAC5995}" type="parTrans" cxnId="{6D5678A0-3686-4808-BFA6-DD61B45D772D}">
      <dgm:prSet/>
      <dgm:spPr/>
      <dgm:t>
        <a:bodyPr/>
        <a:lstStyle/>
        <a:p>
          <a:endParaRPr lang="ru-RU" sz="1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098D41-EAC5-4915-8BE9-049CF66BF125}" type="sibTrans" cxnId="{6D5678A0-3686-4808-BFA6-DD61B45D772D}">
      <dgm:prSet/>
      <dgm:spPr/>
      <dgm:t>
        <a:bodyPr/>
        <a:lstStyle/>
        <a:p>
          <a:endParaRPr lang="ru-RU" sz="1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4D89F5-2984-4EA6-9D3D-E9D0E5D8BC4F}">
      <dgm:prSet phldrT="[Текст]" custT="1"/>
      <dgm:spPr/>
      <dgm:t>
        <a:bodyPr/>
        <a:lstStyle/>
        <a:p>
          <a:r>
            <a: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Снижение административных барьеров и повышения оперативности</a:t>
          </a:r>
        </a:p>
      </dgm:t>
    </dgm:pt>
    <dgm:pt modelId="{B4B83E2E-1ADD-4F24-A595-8B15CAD876FD}" type="parTrans" cxnId="{26E7BAAF-9170-4D54-B593-E63ED5967006}">
      <dgm:prSet/>
      <dgm:spPr/>
      <dgm:t>
        <a:bodyPr/>
        <a:lstStyle/>
        <a:p>
          <a:endParaRPr lang="ru-RU" sz="1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D0D413-71DD-4BC0-A838-E9C2CA5AC3F0}" type="sibTrans" cxnId="{26E7BAAF-9170-4D54-B593-E63ED5967006}">
      <dgm:prSet/>
      <dgm:spPr/>
      <dgm:t>
        <a:bodyPr/>
        <a:lstStyle/>
        <a:p>
          <a:endParaRPr lang="ru-RU" sz="1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9DD55C-C6D0-44C7-9856-D1720B6034B8}">
      <dgm:prSet phldrT="[Текст]" custT="1"/>
      <dgm:spPr/>
      <dgm:t>
        <a:bodyPr/>
        <a:lstStyle/>
        <a:p>
          <a:endParaRPr lang="ru-RU" sz="10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48FB38-FC68-4CF3-9728-E192C784324A}" type="sibTrans" cxnId="{8DC49C35-927D-4F49-8064-97E80C89B6D6}">
      <dgm:prSet/>
      <dgm:spPr/>
      <dgm:t>
        <a:bodyPr/>
        <a:lstStyle/>
        <a:p>
          <a:endParaRPr lang="ru-RU" sz="1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EE0B2D-635E-4405-A119-ACF3F920506B}" type="parTrans" cxnId="{8DC49C35-927D-4F49-8064-97E80C89B6D6}">
      <dgm:prSet/>
      <dgm:spPr/>
      <dgm:t>
        <a:bodyPr/>
        <a:lstStyle/>
        <a:p>
          <a:endParaRPr lang="ru-RU" sz="1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04F021-79EC-46A9-95B5-B60E62FA27E2}">
      <dgm:prSet phldrT="[Текст]" custT="1"/>
      <dgm:spPr/>
      <dgm:t>
        <a:bodyPr/>
        <a:lstStyle/>
        <a:p>
          <a:r>
            <a: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Снижения числа бухгалтерских ошибок</a:t>
          </a:r>
        </a:p>
      </dgm:t>
    </dgm:pt>
    <dgm:pt modelId="{A839D828-0E4B-46B0-B3AE-E6EBDA85621C}" type="parTrans" cxnId="{DE0E11D4-DA4D-4180-8D9B-F7109F5D5B76}">
      <dgm:prSet/>
      <dgm:spPr/>
      <dgm:t>
        <a:bodyPr/>
        <a:lstStyle/>
        <a:p>
          <a:endParaRPr lang="ru-RU" sz="1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6FB557-940F-4FF9-B1B0-3859DF3211AF}" type="sibTrans" cxnId="{DE0E11D4-DA4D-4180-8D9B-F7109F5D5B76}">
      <dgm:prSet/>
      <dgm:spPr/>
      <dgm:t>
        <a:bodyPr/>
        <a:lstStyle/>
        <a:p>
          <a:endParaRPr lang="ru-RU" sz="1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5506C9-4688-4887-92DF-58A98A68BE6B}">
      <dgm:prSet phldrT="[Текст]" custT="1"/>
      <dgm:spPr/>
      <dgm:t>
        <a:bodyPr/>
        <a:lstStyle/>
        <a:p>
          <a:r>
            <a: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Сокращения времени обработки бухгалтерских документов</a:t>
          </a:r>
        </a:p>
      </dgm:t>
    </dgm:pt>
    <dgm:pt modelId="{5BD7D4CE-E6D3-4051-B66F-38D8EBE07C0A}" type="parTrans" cxnId="{0916CAE3-F3D3-43D8-8443-2EFF441E74E9}">
      <dgm:prSet/>
      <dgm:spPr/>
      <dgm:t>
        <a:bodyPr/>
        <a:lstStyle/>
        <a:p>
          <a:endParaRPr lang="ru-RU" sz="1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9D4ECF-BF31-4DF1-BC9B-E43AA3B6D228}" type="sibTrans" cxnId="{0916CAE3-F3D3-43D8-8443-2EFF441E74E9}">
      <dgm:prSet/>
      <dgm:spPr/>
      <dgm:t>
        <a:bodyPr/>
        <a:lstStyle/>
        <a:p>
          <a:endParaRPr lang="ru-RU" sz="1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22F978-9956-4C23-85D1-A1A610D0B0C9}" type="pres">
      <dgm:prSet presAssocID="{9CB7694B-0398-4864-A375-8A6E8A303C0D}" presName="vert0" presStyleCnt="0">
        <dgm:presLayoutVars>
          <dgm:dir/>
          <dgm:animOne val="branch"/>
          <dgm:animLvl val="lvl"/>
        </dgm:presLayoutVars>
      </dgm:prSet>
      <dgm:spPr/>
    </dgm:pt>
    <dgm:pt modelId="{F78BA7AB-6595-4373-8C80-F7466D69E125}" type="pres">
      <dgm:prSet presAssocID="{2B9DD55C-C6D0-44C7-9856-D1720B6034B8}" presName="thickLine" presStyleLbl="alignNode1" presStyleIdx="0" presStyleCnt="1" custLinFactNeighborY="17"/>
      <dgm:spPr/>
    </dgm:pt>
    <dgm:pt modelId="{0E10C254-D72C-4A8E-8C96-21B700FFED52}" type="pres">
      <dgm:prSet presAssocID="{2B9DD55C-C6D0-44C7-9856-D1720B6034B8}" presName="horz1" presStyleCnt="0"/>
      <dgm:spPr/>
    </dgm:pt>
    <dgm:pt modelId="{09204D54-9A9F-4820-801B-7E8D2FAB012E}" type="pres">
      <dgm:prSet presAssocID="{2B9DD55C-C6D0-44C7-9856-D1720B6034B8}" presName="tx1" presStyleLbl="revTx" presStyleIdx="0" presStyleCnt="7" custFlipHor="1" custScaleX="41512"/>
      <dgm:spPr/>
    </dgm:pt>
    <dgm:pt modelId="{32A569B6-E3CD-4677-B5DD-E0E63187A007}" type="pres">
      <dgm:prSet presAssocID="{2B9DD55C-C6D0-44C7-9856-D1720B6034B8}" presName="vert1" presStyleCnt="0"/>
      <dgm:spPr/>
    </dgm:pt>
    <dgm:pt modelId="{A4CBAADC-A500-4C98-8FF8-37C9CBD13ABA}" type="pres">
      <dgm:prSet presAssocID="{EA98F014-A8E6-4D92-8B09-21016666BAEC}" presName="vertSpace2a" presStyleCnt="0"/>
      <dgm:spPr/>
    </dgm:pt>
    <dgm:pt modelId="{24EF44CF-8E8E-4B56-BB1B-02DA65ADA784}" type="pres">
      <dgm:prSet presAssocID="{EA98F014-A8E6-4D92-8B09-21016666BAEC}" presName="horz2" presStyleCnt="0"/>
      <dgm:spPr/>
    </dgm:pt>
    <dgm:pt modelId="{A8F4B4B2-CE89-4776-A309-A571E8C2C576}" type="pres">
      <dgm:prSet presAssocID="{EA98F014-A8E6-4D92-8B09-21016666BAEC}" presName="horzSpace2" presStyleCnt="0"/>
      <dgm:spPr/>
    </dgm:pt>
    <dgm:pt modelId="{D56E7954-25C7-436D-9C68-F5888F5E95CD}" type="pres">
      <dgm:prSet presAssocID="{EA98F014-A8E6-4D92-8B09-21016666BAEC}" presName="tx2" presStyleLbl="revTx" presStyleIdx="1" presStyleCnt="7"/>
      <dgm:spPr/>
    </dgm:pt>
    <dgm:pt modelId="{0F39014F-DE1A-41D8-8CD6-DE1C2EE51292}" type="pres">
      <dgm:prSet presAssocID="{EA98F014-A8E6-4D92-8B09-21016666BAEC}" presName="vert2" presStyleCnt="0"/>
      <dgm:spPr/>
    </dgm:pt>
    <dgm:pt modelId="{C3F5B965-2072-4815-A706-739F208B2C37}" type="pres">
      <dgm:prSet presAssocID="{EA98F014-A8E6-4D92-8B09-21016666BAEC}" presName="thinLine2b" presStyleLbl="callout" presStyleIdx="0" presStyleCnt="6"/>
      <dgm:spPr/>
    </dgm:pt>
    <dgm:pt modelId="{ADF135B5-D14B-4B25-AF11-F2428660DC36}" type="pres">
      <dgm:prSet presAssocID="{EA98F014-A8E6-4D92-8B09-21016666BAEC}" presName="vertSpace2b" presStyleCnt="0"/>
      <dgm:spPr/>
    </dgm:pt>
    <dgm:pt modelId="{65574AD3-5AB3-49D1-9DC6-F59AD0086B0C}" type="pres">
      <dgm:prSet presAssocID="{3138DE91-64B4-4FD0-A984-EFF04B7BFB99}" presName="horz2" presStyleCnt="0"/>
      <dgm:spPr/>
    </dgm:pt>
    <dgm:pt modelId="{70483D53-38AA-4EC7-8F0B-4DC864257380}" type="pres">
      <dgm:prSet presAssocID="{3138DE91-64B4-4FD0-A984-EFF04B7BFB99}" presName="horzSpace2" presStyleCnt="0"/>
      <dgm:spPr/>
    </dgm:pt>
    <dgm:pt modelId="{703710CF-86EF-40E0-8F34-0DE29A9B70E1}" type="pres">
      <dgm:prSet presAssocID="{3138DE91-64B4-4FD0-A984-EFF04B7BFB99}" presName="tx2" presStyleLbl="revTx" presStyleIdx="2" presStyleCnt="7"/>
      <dgm:spPr/>
    </dgm:pt>
    <dgm:pt modelId="{7DA763FC-A080-4B00-96F4-58CEAD930CD3}" type="pres">
      <dgm:prSet presAssocID="{3138DE91-64B4-4FD0-A984-EFF04B7BFB99}" presName="vert2" presStyleCnt="0"/>
      <dgm:spPr/>
    </dgm:pt>
    <dgm:pt modelId="{A0337A14-9C20-41A1-8239-4FC51A9DD4C8}" type="pres">
      <dgm:prSet presAssocID="{3138DE91-64B4-4FD0-A984-EFF04B7BFB99}" presName="thinLine2b" presStyleLbl="callout" presStyleIdx="1" presStyleCnt="6"/>
      <dgm:spPr/>
    </dgm:pt>
    <dgm:pt modelId="{365619C0-DA85-44F1-90C4-9FC4B77F88B4}" type="pres">
      <dgm:prSet presAssocID="{3138DE91-64B4-4FD0-A984-EFF04B7BFB99}" presName="vertSpace2b" presStyleCnt="0"/>
      <dgm:spPr/>
    </dgm:pt>
    <dgm:pt modelId="{62774EFC-C6BC-425C-B6AD-9710803359F6}" type="pres">
      <dgm:prSet presAssocID="{DFB7584C-5476-456F-A6C2-77D55B40211D}" presName="horz2" presStyleCnt="0"/>
      <dgm:spPr/>
    </dgm:pt>
    <dgm:pt modelId="{F40256FD-8327-4D96-8E21-2302E682872A}" type="pres">
      <dgm:prSet presAssocID="{DFB7584C-5476-456F-A6C2-77D55B40211D}" presName="horzSpace2" presStyleCnt="0"/>
      <dgm:spPr/>
    </dgm:pt>
    <dgm:pt modelId="{0DEB42DC-3531-43CD-8194-05A3D452B8D5}" type="pres">
      <dgm:prSet presAssocID="{DFB7584C-5476-456F-A6C2-77D55B40211D}" presName="tx2" presStyleLbl="revTx" presStyleIdx="3" presStyleCnt="7"/>
      <dgm:spPr/>
    </dgm:pt>
    <dgm:pt modelId="{F0710AE7-FE2F-4BDE-A560-5174714A6344}" type="pres">
      <dgm:prSet presAssocID="{DFB7584C-5476-456F-A6C2-77D55B40211D}" presName="vert2" presStyleCnt="0"/>
      <dgm:spPr/>
    </dgm:pt>
    <dgm:pt modelId="{D2DFDC36-428B-4DBC-82E1-A50AFA919564}" type="pres">
      <dgm:prSet presAssocID="{DFB7584C-5476-456F-A6C2-77D55B40211D}" presName="thinLine2b" presStyleLbl="callout" presStyleIdx="2" presStyleCnt="6"/>
      <dgm:spPr/>
    </dgm:pt>
    <dgm:pt modelId="{DB41E4E0-7C98-4DF8-8F3E-3C4624C336F0}" type="pres">
      <dgm:prSet presAssocID="{DFB7584C-5476-456F-A6C2-77D55B40211D}" presName="vertSpace2b" presStyleCnt="0"/>
      <dgm:spPr/>
    </dgm:pt>
    <dgm:pt modelId="{12A97F70-B2A5-46EB-8385-2819CD2672A4}" type="pres">
      <dgm:prSet presAssocID="{F34D89F5-2984-4EA6-9D3D-E9D0E5D8BC4F}" presName="horz2" presStyleCnt="0"/>
      <dgm:spPr/>
    </dgm:pt>
    <dgm:pt modelId="{3A0AAEF3-C4B1-4F6D-BD11-199BB5EFA6F4}" type="pres">
      <dgm:prSet presAssocID="{F34D89F5-2984-4EA6-9D3D-E9D0E5D8BC4F}" presName="horzSpace2" presStyleCnt="0"/>
      <dgm:spPr/>
    </dgm:pt>
    <dgm:pt modelId="{1FF09568-DE6A-445A-8707-09F0DA057D97}" type="pres">
      <dgm:prSet presAssocID="{F34D89F5-2984-4EA6-9D3D-E9D0E5D8BC4F}" presName="tx2" presStyleLbl="revTx" presStyleIdx="4" presStyleCnt="7" custScaleX="111649"/>
      <dgm:spPr/>
    </dgm:pt>
    <dgm:pt modelId="{D1632DF1-72C5-4C43-9DF3-81513D711AB6}" type="pres">
      <dgm:prSet presAssocID="{F34D89F5-2984-4EA6-9D3D-E9D0E5D8BC4F}" presName="vert2" presStyleCnt="0"/>
      <dgm:spPr/>
    </dgm:pt>
    <dgm:pt modelId="{675A04D3-5382-4D45-842C-9ED6672AAB5E}" type="pres">
      <dgm:prSet presAssocID="{F34D89F5-2984-4EA6-9D3D-E9D0E5D8BC4F}" presName="thinLine2b" presStyleLbl="callout" presStyleIdx="3" presStyleCnt="6"/>
      <dgm:spPr/>
    </dgm:pt>
    <dgm:pt modelId="{A6BC5286-C7F9-4293-B12F-F1E222165213}" type="pres">
      <dgm:prSet presAssocID="{F34D89F5-2984-4EA6-9D3D-E9D0E5D8BC4F}" presName="vertSpace2b" presStyleCnt="0"/>
      <dgm:spPr/>
    </dgm:pt>
    <dgm:pt modelId="{5F259755-1337-477D-A95E-521013F7AC75}" type="pres">
      <dgm:prSet presAssocID="{6504F021-79EC-46A9-95B5-B60E62FA27E2}" presName="horz2" presStyleCnt="0"/>
      <dgm:spPr/>
    </dgm:pt>
    <dgm:pt modelId="{4B4EB93A-279A-4734-9DA7-2BA8AF392580}" type="pres">
      <dgm:prSet presAssocID="{6504F021-79EC-46A9-95B5-B60E62FA27E2}" presName="horzSpace2" presStyleCnt="0"/>
      <dgm:spPr/>
    </dgm:pt>
    <dgm:pt modelId="{EB3203C5-8572-48ED-82EC-23406120A51C}" type="pres">
      <dgm:prSet presAssocID="{6504F021-79EC-46A9-95B5-B60E62FA27E2}" presName="tx2" presStyleLbl="revTx" presStyleIdx="5" presStyleCnt="7"/>
      <dgm:spPr/>
    </dgm:pt>
    <dgm:pt modelId="{293C47A5-260B-4D8B-B9A4-B3BBF41B3B3F}" type="pres">
      <dgm:prSet presAssocID="{6504F021-79EC-46A9-95B5-B60E62FA27E2}" presName="vert2" presStyleCnt="0"/>
      <dgm:spPr/>
    </dgm:pt>
    <dgm:pt modelId="{D0B98937-E462-43F4-B959-0474E04CEF62}" type="pres">
      <dgm:prSet presAssocID="{6504F021-79EC-46A9-95B5-B60E62FA27E2}" presName="thinLine2b" presStyleLbl="callout" presStyleIdx="4" presStyleCnt="6"/>
      <dgm:spPr/>
    </dgm:pt>
    <dgm:pt modelId="{77B90E0B-C63C-4026-A6A4-2466BA41AE10}" type="pres">
      <dgm:prSet presAssocID="{6504F021-79EC-46A9-95B5-B60E62FA27E2}" presName="vertSpace2b" presStyleCnt="0"/>
      <dgm:spPr/>
    </dgm:pt>
    <dgm:pt modelId="{4EF2D338-A155-4E53-98B4-49A49CD865FF}" type="pres">
      <dgm:prSet presAssocID="{285506C9-4688-4887-92DF-58A98A68BE6B}" presName="horz2" presStyleCnt="0"/>
      <dgm:spPr/>
    </dgm:pt>
    <dgm:pt modelId="{B82343AD-8E3B-4EAE-9446-B4D40B115E18}" type="pres">
      <dgm:prSet presAssocID="{285506C9-4688-4887-92DF-58A98A68BE6B}" presName="horzSpace2" presStyleCnt="0"/>
      <dgm:spPr/>
    </dgm:pt>
    <dgm:pt modelId="{E677A4DB-E8AE-432D-B31A-47DF5F26D8E5}" type="pres">
      <dgm:prSet presAssocID="{285506C9-4688-4887-92DF-58A98A68BE6B}" presName="tx2" presStyleLbl="revTx" presStyleIdx="6" presStyleCnt="7"/>
      <dgm:spPr/>
    </dgm:pt>
    <dgm:pt modelId="{49D8D1DF-2286-4F70-B301-221A14CD7EFF}" type="pres">
      <dgm:prSet presAssocID="{285506C9-4688-4887-92DF-58A98A68BE6B}" presName="vert2" presStyleCnt="0"/>
      <dgm:spPr/>
    </dgm:pt>
    <dgm:pt modelId="{2F3B7627-5E90-430D-B7AC-784A62C24894}" type="pres">
      <dgm:prSet presAssocID="{285506C9-4688-4887-92DF-58A98A68BE6B}" presName="thinLine2b" presStyleLbl="callout" presStyleIdx="5" presStyleCnt="6"/>
      <dgm:spPr/>
    </dgm:pt>
    <dgm:pt modelId="{817A810B-4885-4987-B926-E373AAD7AA8F}" type="pres">
      <dgm:prSet presAssocID="{285506C9-4688-4887-92DF-58A98A68BE6B}" presName="vertSpace2b" presStyleCnt="0"/>
      <dgm:spPr/>
    </dgm:pt>
  </dgm:ptLst>
  <dgm:cxnLst>
    <dgm:cxn modelId="{E0A6E300-2330-49AD-B985-525BB0C3A58C}" type="presOf" srcId="{9CB7694B-0398-4864-A375-8A6E8A303C0D}" destId="{7822F978-9956-4C23-85D1-A1A610D0B0C9}" srcOrd="0" destOrd="0" presId="urn:microsoft.com/office/officeart/2008/layout/LinedList"/>
    <dgm:cxn modelId="{B5B67E0C-5F38-4DD5-9846-26FD1E2AF835}" type="presOf" srcId="{285506C9-4688-4887-92DF-58A98A68BE6B}" destId="{E677A4DB-E8AE-432D-B31A-47DF5F26D8E5}" srcOrd="0" destOrd="0" presId="urn:microsoft.com/office/officeart/2008/layout/LinedList"/>
    <dgm:cxn modelId="{6A1CAB14-9C62-4CCA-9E38-19BFDB53615B}" srcId="{2B9DD55C-C6D0-44C7-9856-D1720B6034B8}" destId="{DFB7584C-5476-456F-A6C2-77D55B40211D}" srcOrd="2" destOrd="0" parTransId="{BAAC5453-7496-4F94-A746-7988ECA55155}" sibTransId="{279C3060-3E5C-47BF-A20C-164FE2398B42}"/>
    <dgm:cxn modelId="{8DC49C35-927D-4F49-8064-97E80C89B6D6}" srcId="{9CB7694B-0398-4864-A375-8A6E8A303C0D}" destId="{2B9DD55C-C6D0-44C7-9856-D1720B6034B8}" srcOrd="0" destOrd="0" parTransId="{10EE0B2D-635E-4405-A119-ACF3F920506B}" sibTransId="{5948FB38-FC68-4CF3-9728-E192C784324A}"/>
    <dgm:cxn modelId="{90A8A63E-E792-466C-8FFF-062083F3A179}" type="presOf" srcId="{2B9DD55C-C6D0-44C7-9856-D1720B6034B8}" destId="{09204D54-9A9F-4820-801B-7E8D2FAB012E}" srcOrd="0" destOrd="0" presId="urn:microsoft.com/office/officeart/2008/layout/LinedList"/>
    <dgm:cxn modelId="{C451606F-F465-4AE8-834F-3F6A9949E67E}" srcId="{2B9DD55C-C6D0-44C7-9856-D1720B6034B8}" destId="{EA98F014-A8E6-4D92-8B09-21016666BAEC}" srcOrd="0" destOrd="0" parTransId="{B8040DFF-16D2-43AD-94D1-544A0AA5A909}" sibTransId="{EF4C7E5D-A531-46C2-9613-EE446191C0B8}"/>
    <dgm:cxn modelId="{CA155984-2120-43D7-905D-D6A8659C6B54}" type="presOf" srcId="{3138DE91-64B4-4FD0-A984-EFF04B7BFB99}" destId="{703710CF-86EF-40E0-8F34-0DE29A9B70E1}" srcOrd="0" destOrd="0" presId="urn:microsoft.com/office/officeart/2008/layout/LinedList"/>
    <dgm:cxn modelId="{B9DE9693-C526-460F-B6D5-4E44D3860E72}" type="presOf" srcId="{6504F021-79EC-46A9-95B5-B60E62FA27E2}" destId="{EB3203C5-8572-48ED-82EC-23406120A51C}" srcOrd="0" destOrd="0" presId="urn:microsoft.com/office/officeart/2008/layout/LinedList"/>
    <dgm:cxn modelId="{6D5678A0-3686-4808-BFA6-DD61B45D772D}" srcId="{2B9DD55C-C6D0-44C7-9856-D1720B6034B8}" destId="{3138DE91-64B4-4FD0-A984-EFF04B7BFB99}" srcOrd="1" destOrd="0" parTransId="{4828A290-A1B4-4AFD-BCE6-E935FFAC5995}" sibTransId="{BF098D41-EAC5-4915-8BE9-049CF66BF125}"/>
    <dgm:cxn modelId="{26E7BAAF-9170-4D54-B593-E63ED5967006}" srcId="{2B9DD55C-C6D0-44C7-9856-D1720B6034B8}" destId="{F34D89F5-2984-4EA6-9D3D-E9D0E5D8BC4F}" srcOrd="3" destOrd="0" parTransId="{B4B83E2E-1ADD-4F24-A595-8B15CAD876FD}" sibTransId="{4AD0D413-71DD-4BC0-A838-E9C2CA5AC3F0}"/>
    <dgm:cxn modelId="{2F44E5BC-7A44-42CC-8903-6D65D2D95580}" type="presOf" srcId="{EA98F014-A8E6-4D92-8B09-21016666BAEC}" destId="{D56E7954-25C7-436D-9C68-F5888F5E95CD}" srcOrd="0" destOrd="0" presId="urn:microsoft.com/office/officeart/2008/layout/LinedList"/>
    <dgm:cxn modelId="{D89DB9C6-4157-4EF9-8850-4E009147795C}" type="presOf" srcId="{DFB7584C-5476-456F-A6C2-77D55B40211D}" destId="{0DEB42DC-3531-43CD-8194-05A3D452B8D5}" srcOrd="0" destOrd="0" presId="urn:microsoft.com/office/officeart/2008/layout/LinedList"/>
    <dgm:cxn modelId="{DE0E11D4-DA4D-4180-8D9B-F7109F5D5B76}" srcId="{2B9DD55C-C6D0-44C7-9856-D1720B6034B8}" destId="{6504F021-79EC-46A9-95B5-B60E62FA27E2}" srcOrd="4" destOrd="0" parTransId="{A839D828-0E4B-46B0-B3AE-E6EBDA85621C}" sibTransId="{166FB557-940F-4FF9-B1B0-3859DF3211AF}"/>
    <dgm:cxn modelId="{0916CAE3-F3D3-43D8-8443-2EFF441E74E9}" srcId="{2B9DD55C-C6D0-44C7-9856-D1720B6034B8}" destId="{285506C9-4688-4887-92DF-58A98A68BE6B}" srcOrd="5" destOrd="0" parTransId="{5BD7D4CE-E6D3-4051-B66F-38D8EBE07C0A}" sibTransId="{CA9D4ECF-BF31-4DF1-BC9B-E43AA3B6D228}"/>
    <dgm:cxn modelId="{30A106F6-2AE2-433E-9609-ECCC4C56F5B5}" type="presOf" srcId="{F34D89F5-2984-4EA6-9D3D-E9D0E5D8BC4F}" destId="{1FF09568-DE6A-445A-8707-09F0DA057D97}" srcOrd="0" destOrd="0" presId="urn:microsoft.com/office/officeart/2008/layout/LinedList"/>
    <dgm:cxn modelId="{8A90A97B-77D9-4F83-A69A-9E003EAC5264}" type="presParOf" srcId="{7822F978-9956-4C23-85D1-A1A610D0B0C9}" destId="{F78BA7AB-6595-4373-8C80-F7466D69E125}" srcOrd="0" destOrd="0" presId="urn:microsoft.com/office/officeart/2008/layout/LinedList"/>
    <dgm:cxn modelId="{7AAE248D-951E-4C21-A1CF-6BB0B83E9D9A}" type="presParOf" srcId="{7822F978-9956-4C23-85D1-A1A610D0B0C9}" destId="{0E10C254-D72C-4A8E-8C96-21B700FFED52}" srcOrd="1" destOrd="0" presId="urn:microsoft.com/office/officeart/2008/layout/LinedList"/>
    <dgm:cxn modelId="{FE5D62FE-330B-4160-AF07-957036852E9F}" type="presParOf" srcId="{0E10C254-D72C-4A8E-8C96-21B700FFED52}" destId="{09204D54-9A9F-4820-801B-7E8D2FAB012E}" srcOrd="0" destOrd="0" presId="urn:microsoft.com/office/officeart/2008/layout/LinedList"/>
    <dgm:cxn modelId="{9BC966C2-9F88-4A7C-9917-FE31B5260454}" type="presParOf" srcId="{0E10C254-D72C-4A8E-8C96-21B700FFED52}" destId="{32A569B6-E3CD-4677-B5DD-E0E63187A007}" srcOrd="1" destOrd="0" presId="urn:microsoft.com/office/officeart/2008/layout/LinedList"/>
    <dgm:cxn modelId="{05883BD8-7BD4-4E3D-BB1A-CE5F9DF85B9A}" type="presParOf" srcId="{32A569B6-E3CD-4677-B5DD-E0E63187A007}" destId="{A4CBAADC-A500-4C98-8FF8-37C9CBD13ABA}" srcOrd="0" destOrd="0" presId="urn:microsoft.com/office/officeart/2008/layout/LinedList"/>
    <dgm:cxn modelId="{483DE26F-9DD6-4C68-82DC-309405D80D8A}" type="presParOf" srcId="{32A569B6-E3CD-4677-B5DD-E0E63187A007}" destId="{24EF44CF-8E8E-4B56-BB1B-02DA65ADA784}" srcOrd="1" destOrd="0" presId="urn:microsoft.com/office/officeart/2008/layout/LinedList"/>
    <dgm:cxn modelId="{ED6C4CCE-348C-4FE3-A46F-1376C8300FEB}" type="presParOf" srcId="{24EF44CF-8E8E-4B56-BB1B-02DA65ADA784}" destId="{A8F4B4B2-CE89-4776-A309-A571E8C2C576}" srcOrd="0" destOrd="0" presId="urn:microsoft.com/office/officeart/2008/layout/LinedList"/>
    <dgm:cxn modelId="{6778942D-434B-4889-AC28-194CE31ADE53}" type="presParOf" srcId="{24EF44CF-8E8E-4B56-BB1B-02DA65ADA784}" destId="{D56E7954-25C7-436D-9C68-F5888F5E95CD}" srcOrd="1" destOrd="0" presId="urn:microsoft.com/office/officeart/2008/layout/LinedList"/>
    <dgm:cxn modelId="{E5F3020A-5212-4AC9-BB6D-04239ED01A3E}" type="presParOf" srcId="{24EF44CF-8E8E-4B56-BB1B-02DA65ADA784}" destId="{0F39014F-DE1A-41D8-8CD6-DE1C2EE51292}" srcOrd="2" destOrd="0" presId="urn:microsoft.com/office/officeart/2008/layout/LinedList"/>
    <dgm:cxn modelId="{F363D060-19A5-4C92-A81F-2DA2E5812445}" type="presParOf" srcId="{32A569B6-E3CD-4677-B5DD-E0E63187A007}" destId="{C3F5B965-2072-4815-A706-739F208B2C37}" srcOrd="2" destOrd="0" presId="urn:microsoft.com/office/officeart/2008/layout/LinedList"/>
    <dgm:cxn modelId="{4E76BF80-6AF4-402A-BAD7-9414E79293F9}" type="presParOf" srcId="{32A569B6-E3CD-4677-B5DD-E0E63187A007}" destId="{ADF135B5-D14B-4B25-AF11-F2428660DC36}" srcOrd="3" destOrd="0" presId="urn:microsoft.com/office/officeart/2008/layout/LinedList"/>
    <dgm:cxn modelId="{883B308C-4FD1-45C4-8083-49492308DC80}" type="presParOf" srcId="{32A569B6-E3CD-4677-B5DD-E0E63187A007}" destId="{65574AD3-5AB3-49D1-9DC6-F59AD0086B0C}" srcOrd="4" destOrd="0" presId="urn:microsoft.com/office/officeart/2008/layout/LinedList"/>
    <dgm:cxn modelId="{E427986F-4B6E-4E1F-9769-6A8742BF323F}" type="presParOf" srcId="{65574AD3-5AB3-49D1-9DC6-F59AD0086B0C}" destId="{70483D53-38AA-4EC7-8F0B-4DC864257380}" srcOrd="0" destOrd="0" presId="urn:microsoft.com/office/officeart/2008/layout/LinedList"/>
    <dgm:cxn modelId="{183E6C54-D866-432B-9204-9EAA87315B98}" type="presParOf" srcId="{65574AD3-5AB3-49D1-9DC6-F59AD0086B0C}" destId="{703710CF-86EF-40E0-8F34-0DE29A9B70E1}" srcOrd="1" destOrd="0" presId="urn:microsoft.com/office/officeart/2008/layout/LinedList"/>
    <dgm:cxn modelId="{1228D978-FA6F-4AB8-8D01-9F46F6409300}" type="presParOf" srcId="{65574AD3-5AB3-49D1-9DC6-F59AD0086B0C}" destId="{7DA763FC-A080-4B00-96F4-58CEAD930CD3}" srcOrd="2" destOrd="0" presId="urn:microsoft.com/office/officeart/2008/layout/LinedList"/>
    <dgm:cxn modelId="{906E4835-64D7-443C-95E6-EA541FBB5EAC}" type="presParOf" srcId="{32A569B6-E3CD-4677-B5DD-E0E63187A007}" destId="{A0337A14-9C20-41A1-8239-4FC51A9DD4C8}" srcOrd="5" destOrd="0" presId="urn:microsoft.com/office/officeart/2008/layout/LinedList"/>
    <dgm:cxn modelId="{DA4F9445-6B86-4A99-9831-AC03B349C11B}" type="presParOf" srcId="{32A569B6-E3CD-4677-B5DD-E0E63187A007}" destId="{365619C0-DA85-44F1-90C4-9FC4B77F88B4}" srcOrd="6" destOrd="0" presId="urn:microsoft.com/office/officeart/2008/layout/LinedList"/>
    <dgm:cxn modelId="{A76BAF13-82E7-4921-89AF-255388F1CC86}" type="presParOf" srcId="{32A569B6-E3CD-4677-B5DD-E0E63187A007}" destId="{62774EFC-C6BC-425C-B6AD-9710803359F6}" srcOrd="7" destOrd="0" presId="urn:microsoft.com/office/officeart/2008/layout/LinedList"/>
    <dgm:cxn modelId="{1A3C5FF6-BEFB-4395-8452-B250BBC1C799}" type="presParOf" srcId="{62774EFC-C6BC-425C-B6AD-9710803359F6}" destId="{F40256FD-8327-4D96-8E21-2302E682872A}" srcOrd="0" destOrd="0" presId="urn:microsoft.com/office/officeart/2008/layout/LinedList"/>
    <dgm:cxn modelId="{F6323FD8-A560-4D63-9E98-F835E316C09D}" type="presParOf" srcId="{62774EFC-C6BC-425C-B6AD-9710803359F6}" destId="{0DEB42DC-3531-43CD-8194-05A3D452B8D5}" srcOrd="1" destOrd="0" presId="urn:microsoft.com/office/officeart/2008/layout/LinedList"/>
    <dgm:cxn modelId="{5802FC7F-833D-462B-8056-F75979D95A6B}" type="presParOf" srcId="{62774EFC-C6BC-425C-B6AD-9710803359F6}" destId="{F0710AE7-FE2F-4BDE-A560-5174714A6344}" srcOrd="2" destOrd="0" presId="urn:microsoft.com/office/officeart/2008/layout/LinedList"/>
    <dgm:cxn modelId="{85414808-9159-48BF-82E7-CA4081E09A36}" type="presParOf" srcId="{32A569B6-E3CD-4677-B5DD-E0E63187A007}" destId="{D2DFDC36-428B-4DBC-82E1-A50AFA919564}" srcOrd="8" destOrd="0" presId="urn:microsoft.com/office/officeart/2008/layout/LinedList"/>
    <dgm:cxn modelId="{B094C1DC-B77F-4F19-964D-3C5292CA40ED}" type="presParOf" srcId="{32A569B6-E3CD-4677-B5DD-E0E63187A007}" destId="{DB41E4E0-7C98-4DF8-8F3E-3C4624C336F0}" srcOrd="9" destOrd="0" presId="urn:microsoft.com/office/officeart/2008/layout/LinedList"/>
    <dgm:cxn modelId="{BE7B72AE-E574-4FB3-AE63-585F7C2F78C2}" type="presParOf" srcId="{32A569B6-E3CD-4677-B5DD-E0E63187A007}" destId="{12A97F70-B2A5-46EB-8385-2819CD2672A4}" srcOrd="10" destOrd="0" presId="urn:microsoft.com/office/officeart/2008/layout/LinedList"/>
    <dgm:cxn modelId="{62576DF9-297E-4C24-8D9E-EFFD4A98402A}" type="presParOf" srcId="{12A97F70-B2A5-46EB-8385-2819CD2672A4}" destId="{3A0AAEF3-C4B1-4F6D-BD11-199BB5EFA6F4}" srcOrd="0" destOrd="0" presId="urn:microsoft.com/office/officeart/2008/layout/LinedList"/>
    <dgm:cxn modelId="{5CB79F71-316D-40F5-AEFB-DAF435B7D709}" type="presParOf" srcId="{12A97F70-B2A5-46EB-8385-2819CD2672A4}" destId="{1FF09568-DE6A-445A-8707-09F0DA057D97}" srcOrd="1" destOrd="0" presId="urn:microsoft.com/office/officeart/2008/layout/LinedList"/>
    <dgm:cxn modelId="{E2548C20-1E5E-4D4E-9B24-7CD5281724FD}" type="presParOf" srcId="{12A97F70-B2A5-46EB-8385-2819CD2672A4}" destId="{D1632DF1-72C5-4C43-9DF3-81513D711AB6}" srcOrd="2" destOrd="0" presId="urn:microsoft.com/office/officeart/2008/layout/LinedList"/>
    <dgm:cxn modelId="{A3C7F44C-410F-4612-B924-4A7D135F0095}" type="presParOf" srcId="{32A569B6-E3CD-4677-B5DD-E0E63187A007}" destId="{675A04D3-5382-4D45-842C-9ED6672AAB5E}" srcOrd="11" destOrd="0" presId="urn:microsoft.com/office/officeart/2008/layout/LinedList"/>
    <dgm:cxn modelId="{5272CA68-86E6-42E6-98A4-6EA129125A7D}" type="presParOf" srcId="{32A569B6-E3CD-4677-B5DD-E0E63187A007}" destId="{A6BC5286-C7F9-4293-B12F-F1E222165213}" srcOrd="12" destOrd="0" presId="urn:microsoft.com/office/officeart/2008/layout/LinedList"/>
    <dgm:cxn modelId="{EF268F48-F684-40CD-9560-ED1DDDB84D39}" type="presParOf" srcId="{32A569B6-E3CD-4677-B5DD-E0E63187A007}" destId="{5F259755-1337-477D-A95E-521013F7AC75}" srcOrd="13" destOrd="0" presId="urn:microsoft.com/office/officeart/2008/layout/LinedList"/>
    <dgm:cxn modelId="{BFE9EA7A-404E-43D5-B654-6285BD946C89}" type="presParOf" srcId="{5F259755-1337-477D-A95E-521013F7AC75}" destId="{4B4EB93A-279A-4734-9DA7-2BA8AF392580}" srcOrd="0" destOrd="0" presId="urn:microsoft.com/office/officeart/2008/layout/LinedList"/>
    <dgm:cxn modelId="{89FCCCD8-5023-4466-9722-7BE02300360D}" type="presParOf" srcId="{5F259755-1337-477D-A95E-521013F7AC75}" destId="{EB3203C5-8572-48ED-82EC-23406120A51C}" srcOrd="1" destOrd="0" presId="urn:microsoft.com/office/officeart/2008/layout/LinedList"/>
    <dgm:cxn modelId="{603CB8C5-B70F-4A18-8965-59035031867D}" type="presParOf" srcId="{5F259755-1337-477D-A95E-521013F7AC75}" destId="{293C47A5-260B-4D8B-B9A4-B3BBF41B3B3F}" srcOrd="2" destOrd="0" presId="urn:microsoft.com/office/officeart/2008/layout/LinedList"/>
    <dgm:cxn modelId="{B7378462-53B5-4EBC-988A-3BD515ED5BDC}" type="presParOf" srcId="{32A569B6-E3CD-4677-B5DD-E0E63187A007}" destId="{D0B98937-E462-43F4-B959-0474E04CEF62}" srcOrd="14" destOrd="0" presId="urn:microsoft.com/office/officeart/2008/layout/LinedList"/>
    <dgm:cxn modelId="{2C0E2C11-94F7-49EB-963D-B0BB86F174D7}" type="presParOf" srcId="{32A569B6-E3CD-4677-B5DD-E0E63187A007}" destId="{77B90E0B-C63C-4026-A6A4-2466BA41AE10}" srcOrd="15" destOrd="0" presId="urn:microsoft.com/office/officeart/2008/layout/LinedList"/>
    <dgm:cxn modelId="{06483628-5CB8-4BD7-9EFD-0C9632A9F1AB}" type="presParOf" srcId="{32A569B6-E3CD-4677-B5DD-E0E63187A007}" destId="{4EF2D338-A155-4E53-98B4-49A49CD865FF}" srcOrd="16" destOrd="0" presId="urn:microsoft.com/office/officeart/2008/layout/LinedList"/>
    <dgm:cxn modelId="{D27D739D-984D-400F-907B-D7663B2D61D7}" type="presParOf" srcId="{4EF2D338-A155-4E53-98B4-49A49CD865FF}" destId="{B82343AD-8E3B-4EAE-9446-B4D40B115E18}" srcOrd="0" destOrd="0" presId="urn:microsoft.com/office/officeart/2008/layout/LinedList"/>
    <dgm:cxn modelId="{6AF7C75A-98C3-4D5F-9D76-5C1A6EAB8369}" type="presParOf" srcId="{4EF2D338-A155-4E53-98B4-49A49CD865FF}" destId="{E677A4DB-E8AE-432D-B31A-47DF5F26D8E5}" srcOrd="1" destOrd="0" presId="urn:microsoft.com/office/officeart/2008/layout/LinedList"/>
    <dgm:cxn modelId="{CF45F772-FF9D-4F9F-9DCD-AB7579C42ECD}" type="presParOf" srcId="{4EF2D338-A155-4E53-98B4-49A49CD865FF}" destId="{49D8D1DF-2286-4F70-B301-221A14CD7EFF}" srcOrd="2" destOrd="0" presId="urn:microsoft.com/office/officeart/2008/layout/LinedList"/>
    <dgm:cxn modelId="{159CC49E-64EF-4CBF-A419-C2FC587D4715}" type="presParOf" srcId="{32A569B6-E3CD-4677-B5DD-E0E63187A007}" destId="{2F3B7627-5E90-430D-B7AC-784A62C24894}" srcOrd="17" destOrd="0" presId="urn:microsoft.com/office/officeart/2008/layout/LinedList"/>
    <dgm:cxn modelId="{C0BF25E1-6F23-4E0D-AB4F-48BAAD3555B0}" type="presParOf" srcId="{32A569B6-E3CD-4677-B5DD-E0E63187A007}" destId="{817A810B-4885-4987-B926-E373AAD7AA8F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B7694B-0398-4864-A375-8A6E8A303C0D}" type="doc">
      <dgm:prSet loTypeId="urn:microsoft.com/office/officeart/2008/layout/Lin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B9DD55C-C6D0-44C7-9856-D1720B6034B8}">
      <dgm:prSet phldrT="[Текст]" custT="1"/>
      <dgm:spPr/>
      <dgm:t>
        <a:bodyPr/>
        <a:lstStyle/>
        <a:p>
          <a:endParaRPr lang="ru-RU" sz="10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EE0B2D-635E-4405-A119-ACF3F920506B}" type="parTrans" cxnId="{8DC49C35-927D-4F49-8064-97E80C89B6D6}">
      <dgm:prSet/>
      <dgm:spPr/>
      <dgm:t>
        <a:bodyPr/>
        <a:lstStyle/>
        <a:p>
          <a:endParaRPr lang="ru-RU" sz="1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48FB38-FC68-4CF3-9728-E192C784324A}" type="sibTrans" cxnId="{8DC49C35-927D-4F49-8064-97E80C89B6D6}">
      <dgm:prSet/>
      <dgm:spPr/>
      <dgm:t>
        <a:bodyPr/>
        <a:lstStyle/>
        <a:p>
          <a:endParaRPr lang="ru-RU" sz="1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98F014-A8E6-4D92-8B09-21016666BAEC}">
      <dgm:prSet phldrT="[Текст]" custT="1"/>
      <dgm:spPr/>
      <dgm:t>
        <a:bodyPr/>
        <a:lstStyle/>
        <a:p>
          <a:r>
            <a: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Интеграция с ЭГЗ в части получения данных по договорам</a:t>
          </a:r>
        </a:p>
      </dgm:t>
    </dgm:pt>
    <dgm:pt modelId="{B8040DFF-16D2-43AD-94D1-544A0AA5A909}" type="parTrans" cxnId="{C451606F-F465-4AE8-834F-3F6A9949E67E}">
      <dgm:prSet/>
      <dgm:spPr/>
      <dgm:t>
        <a:bodyPr/>
        <a:lstStyle/>
        <a:p>
          <a:endParaRPr lang="ru-RU" sz="1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4C7E5D-A531-46C2-9613-EE446191C0B8}" type="sibTrans" cxnId="{C451606F-F465-4AE8-834F-3F6A9949E67E}">
      <dgm:prSet/>
      <dgm:spPr/>
      <dgm:t>
        <a:bodyPr/>
        <a:lstStyle/>
        <a:p>
          <a:endParaRPr lang="ru-RU" sz="1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B7584C-5476-456F-A6C2-77D55B40211D}">
      <dgm:prSet phldrT="[Текст]" custT="1"/>
      <dgm:spPr/>
      <dgm:t>
        <a:bodyPr/>
        <a:lstStyle/>
        <a:p>
          <a:r>
            <a: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Интеграция с </a:t>
          </a:r>
          <a:r>
            <a:rPr lang="ru-RU" sz="14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БЗиПФ</a:t>
          </a:r>
          <a:r>
            <a: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«е-Минфин» в части получения ИПФ, ПФ</a:t>
          </a:r>
        </a:p>
      </dgm:t>
    </dgm:pt>
    <dgm:pt modelId="{BAAC5453-7496-4F94-A746-7988ECA55155}" type="parTrans" cxnId="{6A1CAB14-9C62-4CCA-9E38-19BFDB53615B}">
      <dgm:prSet/>
      <dgm:spPr/>
      <dgm:t>
        <a:bodyPr/>
        <a:lstStyle/>
        <a:p>
          <a:endParaRPr lang="ru-RU" sz="1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9C3060-3E5C-47BF-A20C-164FE2398B42}" type="sibTrans" cxnId="{6A1CAB14-9C62-4CCA-9E38-19BFDB53615B}">
      <dgm:prSet/>
      <dgm:spPr/>
      <dgm:t>
        <a:bodyPr/>
        <a:lstStyle/>
        <a:p>
          <a:endParaRPr lang="ru-RU" sz="1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C1A3FA-44F2-4BE6-ACA8-042AE96F4031}">
      <dgm:prSet phldrT="[Текст]" custT="1"/>
      <dgm:spPr/>
      <dgm:t>
        <a:bodyPr/>
        <a:lstStyle/>
        <a:p>
          <a:r>
            <a: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Интеграция с Хранилищем данных «е-Минфин» в части передачи данных по бухгалтерскому учету</a:t>
          </a:r>
        </a:p>
      </dgm:t>
    </dgm:pt>
    <dgm:pt modelId="{9A2A631C-A9AC-4266-BA42-12CF34C7BBBA}" type="parTrans" cxnId="{4A979ADC-D042-4567-9FA0-3F75287ADA31}">
      <dgm:prSet/>
      <dgm:spPr/>
      <dgm:t>
        <a:bodyPr/>
        <a:lstStyle/>
        <a:p>
          <a:endParaRPr lang="ru-RU" sz="1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1D45BC-518A-47CE-A3B5-DAA656DC2048}" type="sibTrans" cxnId="{4A979ADC-D042-4567-9FA0-3F75287ADA31}">
      <dgm:prSet/>
      <dgm:spPr/>
      <dgm:t>
        <a:bodyPr/>
        <a:lstStyle/>
        <a:p>
          <a:endParaRPr lang="ru-RU" sz="1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38DE91-64B4-4FD0-A984-EFF04B7BFB99}">
      <dgm:prSet phldrT="[Текст]" custT="1"/>
      <dgm:spPr/>
      <dgm:t>
        <a:bodyPr/>
        <a:lstStyle/>
        <a:p>
          <a:r>
            <a: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Интеграция с Национальным банком в части получения курсов валют</a:t>
          </a:r>
        </a:p>
      </dgm:t>
    </dgm:pt>
    <dgm:pt modelId="{4828A290-A1B4-4AFD-BCE6-E935FFAC5995}" type="parTrans" cxnId="{6D5678A0-3686-4808-BFA6-DD61B45D772D}">
      <dgm:prSet/>
      <dgm:spPr/>
      <dgm:t>
        <a:bodyPr/>
        <a:lstStyle/>
        <a:p>
          <a:endParaRPr lang="ru-RU" sz="1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098D41-EAC5-4915-8BE9-049CF66BF125}" type="sibTrans" cxnId="{6D5678A0-3686-4808-BFA6-DD61B45D772D}">
      <dgm:prSet/>
      <dgm:spPr/>
      <dgm:t>
        <a:bodyPr/>
        <a:lstStyle/>
        <a:p>
          <a:endParaRPr lang="ru-RU" sz="1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80F143-2AEB-4373-BD37-55CD8C822813}">
      <dgm:prSet phldrT="[Текст]" custT="1"/>
      <dgm:spPr/>
      <dgm:t>
        <a:bodyPr/>
        <a:lstStyle/>
        <a:p>
          <a:r>
            <a: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Интеграция с платежной системой Республики (К2) в части отправки платежей и получения банковских выписок</a:t>
          </a:r>
        </a:p>
      </dgm:t>
    </dgm:pt>
    <dgm:pt modelId="{D3CBFB21-FC08-4619-A6E4-DC2B8323A5DD}" type="parTrans" cxnId="{5C36D90A-8178-4734-A338-D3EA86BF9E5E}">
      <dgm:prSet/>
      <dgm:spPr/>
      <dgm:t>
        <a:bodyPr/>
        <a:lstStyle/>
        <a:p>
          <a:endParaRPr lang="ru-RU" sz="1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BFBF9E-2A8B-4FC8-9D1B-19634D616F73}" type="sibTrans" cxnId="{5C36D90A-8178-4734-A338-D3EA86BF9E5E}">
      <dgm:prSet/>
      <dgm:spPr/>
      <dgm:t>
        <a:bodyPr/>
        <a:lstStyle/>
        <a:p>
          <a:endParaRPr lang="ru-RU" sz="1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4D89F5-2984-4EA6-9D3D-E9D0E5D8BC4F}">
      <dgm:prSet phldrT="[Текст]" custT="1"/>
      <dgm:spPr/>
      <dgm:t>
        <a:bodyPr/>
        <a:lstStyle/>
        <a:p>
          <a:r>
            <a: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Интеграция с НСИ «е-Минфин» в части получения КАТО, статистических показателей (МЗП, МРП, ОКВЭД и </a:t>
          </a:r>
          <a:r>
            <a:rPr lang="ru-RU" sz="14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т.д</a:t>
          </a:r>
          <a:r>
            <a: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gm:t>
    </dgm:pt>
    <dgm:pt modelId="{B4B83E2E-1ADD-4F24-A595-8B15CAD876FD}" type="parTrans" cxnId="{26E7BAAF-9170-4D54-B593-E63ED5967006}">
      <dgm:prSet/>
      <dgm:spPr/>
      <dgm:t>
        <a:bodyPr/>
        <a:lstStyle/>
        <a:p>
          <a:endParaRPr lang="ru-RU" sz="1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D0D413-71DD-4BC0-A838-E9C2CA5AC3F0}" type="sibTrans" cxnId="{26E7BAAF-9170-4D54-B593-E63ED5967006}">
      <dgm:prSet/>
      <dgm:spPr/>
      <dgm:t>
        <a:bodyPr/>
        <a:lstStyle/>
        <a:p>
          <a:endParaRPr lang="ru-RU" sz="1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5E3D60-F165-4741-9C60-D7B5ABAF375E}">
      <dgm:prSet phldrT="[Текст]" custT="1"/>
      <dgm:spPr/>
      <dgm:t>
        <a:bodyPr/>
        <a:lstStyle/>
        <a:p>
          <a:r>
            <a: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Интеграция с </a:t>
          </a:r>
          <a:r>
            <a:rPr lang="ru-RU" sz="14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Гос</a:t>
          </a:r>
          <a:r>
            <a: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заимствованием е-Минфин в части  погашения госдолга</a:t>
          </a:r>
        </a:p>
      </dgm:t>
    </dgm:pt>
    <dgm:pt modelId="{CD24769E-27D4-46D3-9161-B27B301F5432}" type="parTrans" cxnId="{2262ED26-A567-491A-BF6A-3CA2E3EE1029}">
      <dgm:prSet/>
      <dgm:spPr/>
      <dgm:t>
        <a:bodyPr/>
        <a:lstStyle/>
        <a:p>
          <a:endParaRPr lang="ru-RU"/>
        </a:p>
      </dgm:t>
    </dgm:pt>
    <dgm:pt modelId="{E1C81B56-A0B0-4AF5-8FA1-BF5ABDF29D78}" type="sibTrans" cxnId="{2262ED26-A567-491A-BF6A-3CA2E3EE1029}">
      <dgm:prSet/>
      <dgm:spPr/>
      <dgm:t>
        <a:bodyPr/>
        <a:lstStyle/>
        <a:p>
          <a:endParaRPr lang="ru-RU"/>
        </a:p>
      </dgm:t>
    </dgm:pt>
    <dgm:pt modelId="{7822F978-9956-4C23-85D1-A1A610D0B0C9}" type="pres">
      <dgm:prSet presAssocID="{9CB7694B-0398-4864-A375-8A6E8A303C0D}" presName="vert0" presStyleCnt="0">
        <dgm:presLayoutVars>
          <dgm:dir/>
          <dgm:animOne val="branch"/>
          <dgm:animLvl val="lvl"/>
        </dgm:presLayoutVars>
      </dgm:prSet>
      <dgm:spPr/>
    </dgm:pt>
    <dgm:pt modelId="{F78BA7AB-6595-4373-8C80-F7466D69E125}" type="pres">
      <dgm:prSet presAssocID="{2B9DD55C-C6D0-44C7-9856-D1720B6034B8}" presName="thickLine" presStyleLbl="alignNode1" presStyleIdx="0" presStyleCnt="1" custLinFactNeighborX="42249" custLinFactNeighborY="-49"/>
      <dgm:spPr/>
    </dgm:pt>
    <dgm:pt modelId="{0E10C254-D72C-4A8E-8C96-21B700FFED52}" type="pres">
      <dgm:prSet presAssocID="{2B9DD55C-C6D0-44C7-9856-D1720B6034B8}" presName="horz1" presStyleCnt="0"/>
      <dgm:spPr/>
    </dgm:pt>
    <dgm:pt modelId="{09204D54-9A9F-4820-801B-7E8D2FAB012E}" type="pres">
      <dgm:prSet presAssocID="{2B9DD55C-C6D0-44C7-9856-D1720B6034B8}" presName="tx1" presStyleLbl="revTx" presStyleIdx="0" presStyleCnt="8" custFlipHor="1" custScaleX="70470"/>
      <dgm:spPr/>
    </dgm:pt>
    <dgm:pt modelId="{32A569B6-E3CD-4677-B5DD-E0E63187A007}" type="pres">
      <dgm:prSet presAssocID="{2B9DD55C-C6D0-44C7-9856-D1720B6034B8}" presName="vert1" presStyleCnt="0"/>
      <dgm:spPr/>
    </dgm:pt>
    <dgm:pt modelId="{A4CBAADC-A500-4C98-8FF8-37C9CBD13ABA}" type="pres">
      <dgm:prSet presAssocID="{EA98F014-A8E6-4D92-8B09-21016666BAEC}" presName="vertSpace2a" presStyleCnt="0"/>
      <dgm:spPr/>
    </dgm:pt>
    <dgm:pt modelId="{24EF44CF-8E8E-4B56-BB1B-02DA65ADA784}" type="pres">
      <dgm:prSet presAssocID="{EA98F014-A8E6-4D92-8B09-21016666BAEC}" presName="horz2" presStyleCnt="0"/>
      <dgm:spPr/>
    </dgm:pt>
    <dgm:pt modelId="{A8F4B4B2-CE89-4776-A309-A571E8C2C576}" type="pres">
      <dgm:prSet presAssocID="{EA98F014-A8E6-4D92-8B09-21016666BAEC}" presName="horzSpace2" presStyleCnt="0"/>
      <dgm:spPr/>
    </dgm:pt>
    <dgm:pt modelId="{D56E7954-25C7-436D-9C68-F5888F5E95CD}" type="pres">
      <dgm:prSet presAssocID="{EA98F014-A8E6-4D92-8B09-21016666BAEC}" presName="tx2" presStyleLbl="revTx" presStyleIdx="1" presStyleCnt="8"/>
      <dgm:spPr/>
    </dgm:pt>
    <dgm:pt modelId="{0F39014F-DE1A-41D8-8CD6-DE1C2EE51292}" type="pres">
      <dgm:prSet presAssocID="{EA98F014-A8E6-4D92-8B09-21016666BAEC}" presName="vert2" presStyleCnt="0"/>
      <dgm:spPr/>
    </dgm:pt>
    <dgm:pt modelId="{C3F5B965-2072-4815-A706-739F208B2C37}" type="pres">
      <dgm:prSet presAssocID="{EA98F014-A8E6-4D92-8B09-21016666BAEC}" presName="thinLine2b" presStyleLbl="callout" presStyleIdx="0" presStyleCnt="7" custLinFactY="-273478" custLinFactNeighborX="391" custLinFactNeighborY="-300000"/>
      <dgm:spPr/>
    </dgm:pt>
    <dgm:pt modelId="{ADF135B5-D14B-4B25-AF11-F2428660DC36}" type="pres">
      <dgm:prSet presAssocID="{EA98F014-A8E6-4D92-8B09-21016666BAEC}" presName="vertSpace2b" presStyleCnt="0"/>
      <dgm:spPr/>
    </dgm:pt>
    <dgm:pt modelId="{65574AD3-5AB3-49D1-9DC6-F59AD0086B0C}" type="pres">
      <dgm:prSet presAssocID="{3138DE91-64B4-4FD0-A984-EFF04B7BFB99}" presName="horz2" presStyleCnt="0"/>
      <dgm:spPr/>
    </dgm:pt>
    <dgm:pt modelId="{70483D53-38AA-4EC7-8F0B-4DC864257380}" type="pres">
      <dgm:prSet presAssocID="{3138DE91-64B4-4FD0-A984-EFF04B7BFB99}" presName="horzSpace2" presStyleCnt="0"/>
      <dgm:spPr/>
    </dgm:pt>
    <dgm:pt modelId="{703710CF-86EF-40E0-8F34-0DE29A9B70E1}" type="pres">
      <dgm:prSet presAssocID="{3138DE91-64B4-4FD0-A984-EFF04B7BFB99}" presName="tx2" presStyleLbl="revTx" presStyleIdx="2" presStyleCnt="8" custLinFactNeighborX="-983" custLinFactNeighborY="-37867"/>
      <dgm:spPr/>
    </dgm:pt>
    <dgm:pt modelId="{7DA763FC-A080-4B00-96F4-58CEAD930CD3}" type="pres">
      <dgm:prSet presAssocID="{3138DE91-64B4-4FD0-A984-EFF04B7BFB99}" presName="vert2" presStyleCnt="0"/>
      <dgm:spPr/>
    </dgm:pt>
    <dgm:pt modelId="{A0337A14-9C20-41A1-8239-4FC51A9DD4C8}" type="pres">
      <dgm:prSet presAssocID="{3138DE91-64B4-4FD0-A984-EFF04B7BFB99}" presName="thinLine2b" presStyleLbl="callout" presStyleIdx="1" presStyleCnt="7" custLinFactY="-361778" custLinFactNeighborX="391" custLinFactNeighborY="-400000"/>
      <dgm:spPr/>
    </dgm:pt>
    <dgm:pt modelId="{365619C0-DA85-44F1-90C4-9FC4B77F88B4}" type="pres">
      <dgm:prSet presAssocID="{3138DE91-64B4-4FD0-A984-EFF04B7BFB99}" presName="vertSpace2b" presStyleCnt="0"/>
      <dgm:spPr/>
    </dgm:pt>
    <dgm:pt modelId="{D36E637B-6CD1-4C52-8D19-4A97A525DB7F}" type="pres">
      <dgm:prSet presAssocID="{5880F143-2AEB-4373-BD37-55CD8C822813}" presName="horz2" presStyleCnt="0"/>
      <dgm:spPr/>
    </dgm:pt>
    <dgm:pt modelId="{C681FA2E-13F4-4C89-B4B1-75B9DB2F560B}" type="pres">
      <dgm:prSet presAssocID="{5880F143-2AEB-4373-BD37-55CD8C822813}" presName="horzSpace2" presStyleCnt="0"/>
      <dgm:spPr/>
    </dgm:pt>
    <dgm:pt modelId="{06547446-52B5-4711-A74E-C8A9773BDFE4}" type="pres">
      <dgm:prSet presAssocID="{5880F143-2AEB-4373-BD37-55CD8C822813}" presName="tx2" presStyleLbl="revTx" presStyleIdx="3" presStyleCnt="8" custLinFactNeighborX="-983" custLinFactNeighborY="-38519"/>
      <dgm:spPr/>
    </dgm:pt>
    <dgm:pt modelId="{DBCDE335-333A-43CA-900B-B47DC7E405BB}" type="pres">
      <dgm:prSet presAssocID="{5880F143-2AEB-4373-BD37-55CD8C822813}" presName="vert2" presStyleCnt="0"/>
      <dgm:spPr/>
    </dgm:pt>
    <dgm:pt modelId="{2D26E471-A599-4D3F-A002-8672E6AB4A42}" type="pres">
      <dgm:prSet presAssocID="{5880F143-2AEB-4373-BD37-55CD8C822813}" presName="thinLine2b" presStyleLbl="callout" presStyleIdx="2" presStyleCnt="7" custLinFactY="-113336" custLinFactNeighborX="910" custLinFactNeighborY="-200000"/>
      <dgm:spPr/>
    </dgm:pt>
    <dgm:pt modelId="{BC2B812A-FD80-4FBB-BF6E-B51B90E5DBA4}" type="pres">
      <dgm:prSet presAssocID="{5880F143-2AEB-4373-BD37-55CD8C822813}" presName="vertSpace2b" presStyleCnt="0"/>
      <dgm:spPr/>
    </dgm:pt>
    <dgm:pt modelId="{62774EFC-C6BC-425C-B6AD-9710803359F6}" type="pres">
      <dgm:prSet presAssocID="{DFB7584C-5476-456F-A6C2-77D55B40211D}" presName="horz2" presStyleCnt="0"/>
      <dgm:spPr/>
    </dgm:pt>
    <dgm:pt modelId="{F40256FD-8327-4D96-8E21-2302E682872A}" type="pres">
      <dgm:prSet presAssocID="{DFB7584C-5476-456F-A6C2-77D55B40211D}" presName="horzSpace2" presStyleCnt="0"/>
      <dgm:spPr/>
    </dgm:pt>
    <dgm:pt modelId="{0DEB42DC-3531-43CD-8194-05A3D452B8D5}" type="pres">
      <dgm:prSet presAssocID="{DFB7584C-5476-456F-A6C2-77D55B40211D}" presName="tx2" presStyleLbl="revTx" presStyleIdx="4" presStyleCnt="8" custLinFactNeighborX="-983" custLinFactNeighborY="-22127"/>
      <dgm:spPr/>
    </dgm:pt>
    <dgm:pt modelId="{F0710AE7-FE2F-4BDE-A560-5174714A6344}" type="pres">
      <dgm:prSet presAssocID="{DFB7584C-5476-456F-A6C2-77D55B40211D}" presName="vert2" presStyleCnt="0"/>
      <dgm:spPr/>
    </dgm:pt>
    <dgm:pt modelId="{D2DFDC36-428B-4DBC-82E1-A50AFA919564}" type="pres">
      <dgm:prSet presAssocID="{DFB7584C-5476-456F-A6C2-77D55B40211D}" presName="thinLine2b" presStyleLbl="callout" presStyleIdx="3" presStyleCnt="7" custLinFactY="-100000" custLinFactNeighborX="910" custLinFactNeighborY="-152675"/>
      <dgm:spPr/>
    </dgm:pt>
    <dgm:pt modelId="{DB41E4E0-7C98-4DF8-8F3E-3C4624C336F0}" type="pres">
      <dgm:prSet presAssocID="{DFB7584C-5476-456F-A6C2-77D55B40211D}" presName="vertSpace2b" presStyleCnt="0"/>
      <dgm:spPr/>
    </dgm:pt>
    <dgm:pt modelId="{12A97F70-B2A5-46EB-8385-2819CD2672A4}" type="pres">
      <dgm:prSet presAssocID="{F34D89F5-2984-4EA6-9D3D-E9D0E5D8BC4F}" presName="horz2" presStyleCnt="0"/>
      <dgm:spPr/>
    </dgm:pt>
    <dgm:pt modelId="{3A0AAEF3-C4B1-4F6D-BD11-199BB5EFA6F4}" type="pres">
      <dgm:prSet presAssocID="{F34D89F5-2984-4EA6-9D3D-E9D0E5D8BC4F}" presName="horzSpace2" presStyleCnt="0"/>
      <dgm:spPr/>
    </dgm:pt>
    <dgm:pt modelId="{1FF09568-DE6A-445A-8707-09F0DA057D97}" type="pres">
      <dgm:prSet presAssocID="{F34D89F5-2984-4EA6-9D3D-E9D0E5D8BC4F}" presName="tx2" presStyleLbl="revTx" presStyleIdx="5" presStyleCnt="8" custScaleX="108382" custLinFactNeighborX="-762" custLinFactNeighborY="-17929"/>
      <dgm:spPr/>
    </dgm:pt>
    <dgm:pt modelId="{D1632DF1-72C5-4C43-9DF3-81513D711AB6}" type="pres">
      <dgm:prSet presAssocID="{F34D89F5-2984-4EA6-9D3D-E9D0E5D8BC4F}" presName="vert2" presStyleCnt="0"/>
      <dgm:spPr/>
    </dgm:pt>
    <dgm:pt modelId="{675A04D3-5382-4D45-842C-9ED6672AAB5E}" type="pres">
      <dgm:prSet presAssocID="{F34D89F5-2984-4EA6-9D3D-E9D0E5D8BC4F}" presName="thinLine2b" presStyleLbl="callout" presStyleIdx="4" presStyleCnt="7"/>
      <dgm:spPr/>
    </dgm:pt>
    <dgm:pt modelId="{A6BC5286-C7F9-4293-B12F-F1E222165213}" type="pres">
      <dgm:prSet presAssocID="{F34D89F5-2984-4EA6-9D3D-E9D0E5D8BC4F}" presName="vertSpace2b" presStyleCnt="0"/>
      <dgm:spPr/>
    </dgm:pt>
    <dgm:pt modelId="{C7992769-8269-43ED-A389-25FD86CCBF02}" type="pres">
      <dgm:prSet presAssocID="{32C1A3FA-44F2-4BE6-ACA8-042AE96F4031}" presName="horz2" presStyleCnt="0"/>
      <dgm:spPr/>
    </dgm:pt>
    <dgm:pt modelId="{931798F2-98F1-4C1D-8D22-CC756997F46E}" type="pres">
      <dgm:prSet presAssocID="{32C1A3FA-44F2-4BE6-ACA8-042AE96F4031}" presName="horzSpace2" presStyleCnt="0"/>
      <dgm:spPr/>
    </dgm:pt>
    <dgm:pt modelId="{35C89083-8904-4775-8C07-4B7E799524A7}" type="pres">
      <dgm:prSet presAssocID="{32C1A3FA-44F2-4BE6-ACA8-042AE96F4031}" presName="tx2" presStyleLbl="revTx" presStyleIdx="6" presStyleCnt="8" custScaleX="113160" custLinFactNeighborX="-1058" custLinFactNeighborY="-1394"/>
      <dgm:spPr/>
    </dgm:pt>
    <dgm:pt modelId="{55B14FB3-817D-4322-B683-709FB2F03D86}" type="pres">
      <dgm:prSet presAssocID="{32C1A3FA-44F2-4BE6-ACA8-042AE96F4031}" presName="vert2" presStyleCnt="0"/>
      <dgm:spPr/>
    </dgm:pt>
    <dgm:pt modelId="{E9994BA9-FC67-47FA-9BB6-28E4798D3C61}" type="pres">
      <dgm:prSet presAssocID="{32C1A3FA-44F2-4BE6-ACA8-042AE96F4031}" presName="thinLine2b" presStyleLbl="callout" presStyleIdx="5" presStyleCnt="7" custLinFactY="140969" custLinFactNeighborX="391" custLinFactNeighborY="200000"/>
      <dgm:spPr/>
    </dgm:pt>
    <dgm:pt modelId="{A06C55BA-CFBC-4481-A00C-68323B7BB5ED}" type="pres">
      <dgm:prSet presAssocID="{32C1A3FA-44F2-4BE6-ACA8-042AE96F4031}" presName="vertSpace2b" presStyleCnt="0"/>
      <dgm:spPr/>
    </dgm:pt>
    <dgm:pt modelId="{4532DE39-59DE-494B-BDB7-DFAC4EBC99BB}" type="pres">
      <dgm:prSet presAssocID="{655E3D60-F165-4741-9C60-D7B5ABAF375E}" presName="horz2" presStyleCnt="0"/>
      <dgm:spPr/>
    </dgm:pt>
    <dgm:pt modelId="{FB943B7B-E0E7-4C8D-AC76-D42BCC380DE8}" type="pres">
      <dgm:prSet presAssocID="{655E3D60-F165-4741-9C60-D7B5ABAF375E}" presName="horzSpace2" presStyleCnt="0"/>
      <dgm:spPr/>
    </dgm:pt>
    <dgm:pt modelId="{B7795BD6-17AA-4B19-9337-4779B6525FF5}" type="pres">
      <dgm:prSet presAssocID="{655E3D60-F165-4741-9C60-D7B5ABAF375E}" presName="tx2" presStyleLbl="revTx" presStyleIdx="7" presStyleCnt="8" custScaleX="111042" custLinFactNeighborX="-2451" custLinFactNeighborY="7789"/>
      <dgm:spPr/>
    </dgm:pt>
    <dgm:pt modelId="{99CA96E8-0BFD-4B59-A3D8-EDBE59DB2838}" type="pres">
      <dgm:prSet presAssocID="{655E3D60-F165-4741-9C60-D7B5ABAF375E}" presName="vert2" presStyleCnt="0"/>
      <dgm:spPr/>
    </dgm:pt>
    <dgm:pt modelId="{06B4CC59-DFA0-4307-88AC-9D8FE638751C}" type="pres">
      <dgm:prSet presAssocID="{655E3D60-F165-4741-9C60-D7B5ABAF375E}" presName="thinLine2b" presStyleLbl="callout" presStyleIdx="6" presStyleCnt="7"/>
      <dgm:spPr/>
    </dgm:pt>
    <dgm:pt modelId="{59790B07-A80F-4085-B449-1911F86D46D9}" type="pres">
      <dgm:prSet presAssocID="{655E3D60-F165-4741-9C60-D7B5ABAF375E}" presName="vertSpace2b" presStyleCnt="0"/>
      <dgm:spPr/>
    </dgm:pt>
  </dgm:ptLst>
  <dgm:cxnLst>
    <dgm:cxn modelId="{5C36D90A-8178-4734-A338-D3EA86BF9E5E}" srcId="{2B9DD55C-C6D0-44C7-9856-D1720B6034B8}" destId="{5880F143-2AEB-4373-BD37-55CD8C822813}" srcOrd="2" destOrd="0" parTransId="{D3CBFB21-FC08-4619-A6E4-DC2B8323A5DD}" sibTransId="{CBBFBF9E-2A8B-4FC8-9D1B-19634D616F73}"/>
    <dgm:cxn modelId="{0392A013-1F64-46F5-938E-2CC2165F0DAE}" type="presOf" srcId="{9CB7694B-0398-4864-A375-8A6E8A303C0D}" destId="{7822F978-9956-4C23-85D1-A1A610D0B0C9}" srcOrd="0" destOrd="0" presId="urn:microsoft.com/office/officeart/2008/layout/LinedList"/>
    <dgm:cxn modelId="{6A1CAB14-9C62-4CCA-9E38-19BFDB53615B}" srcId="{2B9DD55C-C6D0-44C7-9856-D1720B6034B8}" destId="{DFB7584C-5476-456F-A6C2-77D55B40211D}" srcOrd="3" destOrd="0" parTransId="{BAAC5453-7496-4F94-A746-7988ECA55155}" sibTransId="{279C3060-3E5C-47BF-A20C-164FE2398B42}"/>
    <dgm:cxn modelId="{2262ED26-A567-491A-BF6A-3CA2E3EE1029}" srcId="{2B9DD55C-C6D0-44C7-9856-D1720B6034B8}" destId="{655E3D60-F165-4741-9C60-D7B5ABAF375E}" srcOrd="6" destOrd="0" parTransId="{CD24769E-27D4-46D3-9161-B27B301F5432}" sibTransId="{E1C81B56-A0B0-4AF5-8FA1-BF5ABDF29D78}"/>
    <dgm:cxn modelId="{8DC49C35-927D-4F49-8064-97E80C89B6D6}" srcId="{9CB7694B-0398-4864-A375-8A6E8A303C0D}" destId="{2B9DD55C-C6D0-44C7-9856-D1720B6034B8}" srcOrd="0" destOrd="0" parTransId="{10EE0B2D-635E-4405-A119-ACF3F920506B}" sibTransId="{5948FB38-FC68-4CF3-9728-E192C784324A}"/>
    <dgm:cxn modelId="{4FEC4936-0C1B-4242-B114-5EBDC007B43B}" type="presOf" srcId="{32C1A3FA-44F2-4BE6-ACA8-042AE96F4031}" destId="{35C89083-8904-4775-8C07-4B7E799524A7}" srcOrd="0" destOrd="0" presId="urn:microsoft.com/office/officeart/2008/layout/LinedList"/>
    <dgm:cxn modelId="{DA5D413B-6CB6-4F69-B5FE-2024CFA9AF1F}" type="presOf" srcId="{5880F143-2AEB-4373-BD37-55CD8C822813}" destId="{06547446-52B5-4711-A74E-C8A9773BDFE4}" srcOrd="0" destOrd="0" presId="urn:microsoft.com/office/officeart/2008/layout/LinedList"/>
    <dgm:cxn modelId="{A91ECB3C-85E9-47C0-BD26-E9BEE3C30F83}" type="presOf" srcId="{EA98F014-A8E6-4D92-8B09-21016666BAEC}" destId="{D56E7954-25C7-436D-9C68-F5888F5E95CD}" srcOrd="0" destOrd="0" presId="urn:microsoft.com/office/officeart/2008/layout/LinedList"/>
    <dgm:cxn modelId="{C451606F-F465-4AE8-834F-3F6A9949E67E}" srcId="{2B9DD55C-C6D0-44C7-9856-D1720B6034B8}" destId="{EA98F014-A8E6-4D92-8B09-21016666BAEC}" srcOrd="0" destOrd="0" parTransId="{B8040DFF-16D2-43AD-94D1-544A0AA5A909}" sibTransId="{EF4C7E5D-A531-46C2-9613-EE446191C0B8}"/>
    <dgm:cxn modelId="{70B9F77C-A346-4BF9-B110-35A483F87E0E}" type="presOf" srcId="{DFB7584C-5476-456F-A6C2-77D55B40211D}" destId="{0DEB42DC-3531-43CD-8194-05A3D452B8D5}" srcOrd="0" destOrd="0" presId="urn:microsoft.com/office/officeart/2008/layout/LinedList"/>
    <dgm:cxn modelId="{6D5678A0-3686-4808-BFA6-DD61B45D772D}" srcId="{2B9DD55C-C6D0-44C7-9856-D1720B6034B8}" destId="{3138DE91-64B4-4FD0-A984-EFF04B7BFB99}" srcOrd="1" destOrd="0" parTransId="{4828A290-A1B4-4AFD-BCE6-E935FFAC5995}" sibTransId="{BF098D41-EAC5-4915-8BE9-049CF66BF125}"/>
    <dgm:cxn modelId="{26E7BAAF-9170-4D54-B593-E63ED5967006}" srcId="{2B9DD55C-C6D0-44C7-9856-D1720B6034B8}" destId="{F34D89F5-2984-4EA6-9D3D-E9D0E5D8BC4F}" srcOrd="4" destOrd="0" parTransId="{B4B83E2E-1ADD-4F24-A595-8B15CAD876FD}" sibTransId="{4AD0D413-71DD-4BC0-A838-E9C2CA5AC3F0}"/>
    <dgm:cxn modelId="{E10BEAD8-F45D-4340-8082-7E2945F57CFB}" type="presOf" srcId="{655E3D60-F165-4741-9C60-D7B5ABAF375E}" destId="{B7795BD6-17AA-4B19-9337-4779B6525FF5}" srcOrd="0" destOrd="0" presId="urn:microsoft.com/office/officeart/2008/layout/LinedList"/>
    <dgm:cxn modelId="{4A979ADC-D042-4567-9FA0-3F75287ADA31}" srcId="{2B9DD55C-C6D0-44C7-9856-D1720B6034B8}" destId="{32C1A3FA-44F2-4BE6-ACA8-042AE96F4031}" srcOrd="5" destOrd="0" parTransId="{9A2A631C-A9AC-4266-BA42-12CF34C7BBBA}" sibTransId="{EC1D45BC-518A-47CE-A3B5-DAA656DC2048}"/>
    <dgm:cxn modelId="{DB7A53E2-14B6-4697-855E-65A1BD26835E}" type="presOf" srcId="{3138DE91-64B4-4FD0-A984-EFF04B7BFB99}" destId="{703710CF-86EF-40E0-8F34-0DE29A9B70E1}" srcOrd="0" destOrd="0" presId="urn:microsoft.com/office/officeart/2008/layout/LinedList"/>
    <dgm:cxn modelId="{F6BC21E6-C0D9-47A1-8C91-F49280208071}" type="presOf" srcId="{2B9DD55C-C6D0-44C7-9856-D1720B6034B8}" destId="{09204D54-9A9F-4820-801B-7E8D2FAB012E}" srcOrd="0" destOrd="0" presId="urn:microsoft.com/office/officeart/2008/layout/LinedList"/>
    <dgm:cxn modelId="{3F94CFEA-0982-487A-AA6A-1049BBAD5855}" type="presOf" srcId="{F34D89F5-2984-4EA6-9D3D-E9D0E5D8BC4F}" destId="{1FF09568-DE6A-445A-8707-09F0DA057D97}" srcOrd="0" destOrd="0" presId="urn:microsoft.com/office/officeart/2008/layout/LinedList"/>
    <dgm:cxn modelId="{A652C33A-2C94-4AF8-AC6D-24AAF3D3AEC4}" type="presParOf" srcId="{7822F978-9956-4C23-85D1-A1A610D0B0C9}" destId="{F78BA7AB-6595-4373-8C80-F7466D69E125}" srcOrd="0" destOrd="0" presId="urn:microsoft.com/office/officeart/2008/layout/LinedList"/>
    <dgm:cxn modelId="{649D845E-31FB-419C-8C91-97B3BA5D3621}" type="presParOf" srcId="{7822F978-9956-4C23-85D1-A1A610D0B0C9}" destId="{0E10C254-D72C-4A8E-8C96-21B700FFED52}" srcOrd="1" destOrd="0" presId="urn:microsoft.com/office/officeart/2008/layout/LinedList"/>
    <dgm:cxn modelId="{2D6748E5-C70A-46B0-9D91-FF7C99093CE4}" type="presParOf" srcId="{0E10C254-D72C-4A8E-8C96-21B700FFED52}" destId="{09204D54-9A9F-4820-801B-7E8D2FAB012E}" srcOrd="0" destOrd="0" presId="urn:microsoft.com/office/officeart/2008/layout/LinedList"/>
    <dgm:cxn modelId="{BB7836EC-F177-456F-A86D-6E490545052A}" type="presParOf" srcId="{0E10C254-D72C-4A8E-8C96-21B700FFED52}" destId="{32A569B6-E3CD-4677-B5DD-E0E63187A007}" srcOrd="1" destOrd="0" presId="urn:microsoft.com/office/officeart/2008/layout/LinedList"/>
    <dgm:cxn modelId="{90B5BC74-DCB4-40E0-A155-B4BD9A256CFA}" type="presParOf" srcId="{32A569B6-E3CD-4677-B5DD-E0E63187A007}" destId="{A4CBAADC-A500-4C98-8FF8-37C9CBD13ABA}" srcOrd="0" destOrd="0" presId="urn:microsoft.com/office/officeart/2008/layout/LinedList"/>
    <dgm:cxn modelId="{2FDB3A05-B9E1-4594-A315-354B8B98DF9F}" type="presParOf" srcId="{32A569B6-E3CD-4677-B5DD-E0E63187A007}" destId="{24EF44CF-8E8E-4B56-BB1B-02DA65ADA784}" srcOrd="1" destOrd="0" presId="urn:microsoft.com/office/officeart/2008/layout/LinedList"/>
    <dgm:cxn modelId="{979AFECE-A95F-4649-B00A-E5C3C3C06976}" type="presParOf" srcId="{24EF44CF-8E8E-4B56-BB1B-02DA65ADA784}" destId="{A8F4B4B2-CE89-4776-A309-A571E8C2C576}" srcOrd="0" destOrd="0" presId="urn:microsoft.com/office/officeart/2008/layout/LinedList"/>
    <dgm:cxn modelId="{62DEF0E7-BABC-44BF-9A14-094D093B12D6}" type="presParOf" srcId="{24EF44CF-8E8E-4B56-BB1B-02DA65ADA784}" destId="{D56E7954-25C7-436D-9C68-F5888F5E95CD}" srcOrd="1" destOrd="0" presId="urn:microsoft.com/office/officeart/2008/layout/LinedList"/>
    <dgm:cxn modelId="{CC90D799-4482-4904-A3E0-F75065CBC8BF}" type="presParOf" srcId="{24EF44CF-8E8E-4B56-BB1B-02DA65ADA784}" destId="{0F39014F-DE1A-41D8-8CD6-DE1C2EE51292}" srcOrd="2" destOrd="0" presId="urn:microsoft.com/office/officeart/2008/layout/LinedList"/>
    <dgm:cxn modelId="{A21E7E4B-61CC-439F-9B39-4A86003A0059}" type="presParOf" srcId="{32A569B6-E3CD-4677-B5DD-E0E63187A007}" destId="{C3F5B965-2072-4815-A706-739F208B2C37}" srcOrd="2" destOrd="0" presId="urn:microsoft.com/office/officeart/2008/layout/LinedList"/>
    <dgm:cxn modelId="{8EAB777D-A68C-409A-B2CC-0C6103E38429}" type="presParOf" srcId="{32A569B6-E3CD-4677-B5DD-E0E63187A007}" destId="{ADF135B5-D14B-4B25-AF11-F2428660DC36}" srcOrd="3" destOrd="0" presId="urn:microsoft.com/office/officeart/2008/layout/LinedList"/>
    <dgm:cxn modelId="{3B46B07E-B633-47C7-99BB-19CF0FBBBB97}" type="presParOf" srcId="{32A569B6-E3CD-4677-B5DD-E0E63187A007}" destId="{65574AD3-5AB3-49D1-9DC6-F59AD0086B0C}" srcOrd="4" destOrd="0" presId="urn:microsoft.com/office/officeart/2008/layout/LinedList"/>
    <dgm:cxn modelId="{86922C6F-8935-4B9E-91C9-AB1D43E02EB0}" type="presParOf" srcId="{65574AD3-5AB3-49D1-9DC6-F59AD0086B0C}" destId="{70483D53-38AA-4EC7-8F0B-4DC864257380}" srcOrd="0" destOrd="0" presId="urn:microsoft.com/office/officeart/2008/layout/LinedList"/>
    <dgm:cxn modelId="{AC363B17-3E5A-4226-8B6F-B4BA5A5AFB98}" type="presParOf" srcId="{65574AD3-5AB3-49D1-9DC6-F59AD0086B0C}" destId="{703710CF-86EF-40E0-8F34-0DE29A9B70E1}" srcOrd="1" destOrd="0" presId="urn:microsoft.com/office/officeart/2008/layout/LinedList"/>
    <dgm:cxn modelId="{699245D9-DBAE-4783-9D26-09311A0A63DB}" type="presParOf" srcId="{65574AD3-5AB3-49D1-9DC6-F59AD0086B0C}" destId="{7DA763FC-A080-4B00-96F4-58CEAD930CD3}" srcOrd="2" destOrd="0" presId="urn:microsoft.com/office/officeart/2008/layout/LinedList"/>
    <dgm:cxn modelId="{4F6677ED-FB7F-4F65-B02B-6C46549F47E7}" type="presParOf" srcId="{32A569B6-E3CD-4677-B5DD-E0E63187A007}" destId="{A0337A14-9C20-41A1-8239-4FC51A9DD4C8}" srcOrd="5" destOrd="0" presId="urn:microsoft.com/office/officeart/2008/layout/LinedList"/>
    <dgm:cxn modelId="{D29CB5BF-34D5-4927-9C50-942B8DAE355A}" type="presParOf" srcId="{32A569B6-E3CD-4677-B5DD-E0E63187A007}" destId="{365619C0-DA85-44F1-90C4-9FC4B77F88B4}" srcOrd="6" destOrd="0" presId="urn:microsoft.com/office/officeart/2008/layout/LinedList"/>
    <dgm:cxn modelId="{4509D34A-E4C4-4963-8E48-FCA5D3B4E844}" type="presParOf" srcId="{32A569B6-E3CD-4677-B5DD-E0E63187A007}" destId="{D36E637B-6CD1-4C52-8D19-4A97A525DB7F}" srcOrd="7" destOrd="0" presId="urn:microsoft.com/office/officeart/2008/layout/LinedList"/>
    <dgm:cxn modelId="{86ACF2F2-D96C-40E0-A5B5-5B4A3C2DD5AC}" type="presParOf" srcId="{D36E637B-6CD1-4C52-8D19-4A97A525DB7F}" destId="{C681FA2E-13F4-4C89-B4B1-75B9DB2F560B}" srcOrd="0" destOrd="0" presId="urn:microsoft.com/office/officeart/2008/layout/LinedList"/>
    <dgm:cxn modelId="{A7A0D26F-04B9-4876-9608-987486A1D9A7}" type="presParOf" srcId="{D36E637B-6CD1-4C52-8D19-4A97A525DB7F}" destId="{06547446-52B5-4711-A74E-C8A9773BDFE4}" srcOrd="1" destOrd="0" presId="urn:microsoft.com/office/officeart/2008/layout/LinedList"/>
    <dgm:cxn modelId="{C20A274D-B45A-4765-80D7-20737FA453BE}" type="presParOf" srcId="{D36E637B-6CD1-4C52-8D19-4A97A525DB7F}" destId="{DBCDE335-333A-43CA-900B-B47DC7E405BB}" srcOrd="2" destOrd="0" presId="urn:microsoft.com/office/officeart/2008/layout/LinedList"/>
    <dgm:cxn modelId="{2ABC1FF4-8F71-48A4-B6F3-73112848FDEA}" type="presParOf" srcId="{32A569B6-E3CD-4677-B5DD-E0E63187A007}" destId="{2D26E471-A599-4D3F-A002-8672E6AB4A42}" srcOrd="8" destOrd="0" presId="urn:microsoft.com/office/officeart/2008/layout/LinedList"/>
    <dgm:cxn modelId="{7169A4F6-DB88-4483-B26B-F7B4B85EED7B}" type="presParOf" srcId="{32A569B6-E3CD-4677-B5DD-E0E63187A007}" destId="{BC2B812A-FD80-4FBB-BF6E-B51B90E5DBA4}" srcOrd="9" destOrd="0" presId="urn:microsoft.com/office/officeart/2008/layout/LinedList"/>
    <dgm:cxn modelId="{35D2B7CD-1592-45C7-B6C1-74309907B0A6}" type="presParOf" srcId="{32A569B6-E3CD-4677-B5DD-E0E63187A007}" destId="{62774EFC-C6BC-425C-B6AD-9710803359F6}" srcOrd="10" destOrd="0" presId="urn:microsoft.com/office/officeart/2008/layout/LinedList"/>
    <dgm:cxn modelId="{681F6314-A722-46C3-8F93-9CE7C36DD059}" type="presParOf" srcId="{62774EFC-C6BC-425C-B6AD-9710803359F6}" destId="{F40256FD-8327-4D96-8E21-2302E682872A}" srcOrd="0" destOrd="0" presId="urn:microsoft.com/office/officeart/2008/layout/LinedList"/>
    <dgm:cxn modelId="{992F15BA-53D2-4BD8-8624-C17C66FDCCDB}" type="presParOf" srcId="{62774EFC-C6BC-425C-B6AD-9710803359F6}" destId="{0DEB42DC-3531-43CD-8194-05A3D452B8D5}" srcOrd="1" destOrd="0" presId="urn:microsoft.com/office/officeart/2008/layout/LinedList"/>
    <dgm:cxn modelId="{F4BF2FAA-DE53-4C5A-929C-9730725AD4C1}" type="presParOf" srcId="{62774EFC-C6BC-425C-B6AD-9710803359F6}" destId="{F0710AE7-FE2F-4BDE-A560-5174714A6344}" srcOrd="2" destOrd="0" presId="urn:microsoft.com/office/officeart/2008/layout/LinedList"/>
    <dgm:cxn modelId="{F5F29AC6-41E0-462E-8412-7B877761FF99}" type="presParOf" srcId="{32A569B6-E3CD-4677-B5DD-E0E63187A007}" destId="{D2DFDC36-428B-4DBC-82E1-A50AFA919564}" srcOrd="11" destOrd="0" presId="urn:microsoft.com/office/officeart/2008/layout/LinedList"/>
    <dgm:cxn modelId="{E2607C86-36C3-4BD6-8764-C6E045FF3507}" type="presParOf" srcId="{32A569B6-E3CD-4677-B5DD-E0E63187A007}" destId="{DB41E4E0-7C98-4DF8-8F3E-3C4624C336F0}" srcOrd="12" destOrd="0" presId="urn:microsoft.com/office/officeart/2008/layout/LinedList"/>
    <dgm:cxn modelId="{67DDF8F2-9FEB-4257-A7E5-CCD25EC88909}" type="presParOf" srcId="{32A569B6-E3CD-4677-B5DD-E0E63187A007}" destId="{12A97F70-B2A5-46EB-8385-2819CD2672A4}" srcOrd="13" destOrd="0" presId="urn:microsoft.com/office/officeart/2008/layout/LinedList"/>
    <dgm:cxn modelId="{4AF36906-6D35-4DE3-9546-14337EC1598A}" type="presParOf" srcId="{12A97F70-B2A5-46EB-8385-2819CD2672A4}" destId="{3A0AAEF3-C4B1-4F6D-BD11-199BB5EFA6F4}" srcOrd="0" destOrd="0" presId="urn:microsoft.com/office/officeart/2008/layout/LinedList"/>
    <dgm:cxn modelId="{3C604663-0395-456F-BAFF-4E30EE845E68}" type="presParOf" srcId="{12A97F70-B2A5-46EB-8385-2819CD2672A4}" destId="{1FF09568-DE6A-445A-8707-09F0DA057D97}" srcOrd="1" destOrd="0" presId="urn:microsoft.com/office/officeart/2008/layout/LinedList"/>
    <dgm:cxn modelId="{94CCAE88-A932-4612-B8EF-5E1D8EC22EB1}" type="presParOf" srcId="{12A97F70-B2A5-46EB-8385-2819CD2672A4}" destId="{D1632DF1-72C5-4C43-9DF3-81513D711AB6}" srcOrd="2" destOrd="0" presId="urn:microsoft.com/office/officeart/2008/layout/LinedList"/>
    <dgm:cxn modelId="{2864CBA2-A81B-41F4-B194-20B489ECC374}" type="presParOf" srcId="{32A569B6-E3CD-4677-B5DD-E0E63187A007}" destId="{675A04D3-5382-4D45-842C-9ED6672AAB5E}" srcOrd="14" destOrd="0" presId="urn:microsoft.com/office/officeart/2008/layout/LinedList"/>
    <dgm:cxn modelId="{1DFA87BB-8FF8-4C6B-ACFC-77EB4D5DB2B2}" type="presParOf" srcId="{32A569B6-E3CD-4677-B5DD-E0E63187A007}" destId="{A6BC5286-C7F9-4293-B12F-F1E222165213}" srcOrd="15" destOrd="0" presId="urn:microsoft.com/office/officeart/2008/layout/LinedList"/>
    <dgm:cxn modelId="{81149C57-5D61-40EF-8209-125415DEFCE2}" type="presParOf" srcId="{32A569B6-E3CD-4677-B5DD-E0E63187A007}" destId="{C7992769-8269-43ED-A389-25FD86CCBF02}" srcOrd="16" destOrd="0" presId="urn:microsoft.com/office/officeart/2008/layout/LinedList"/>
    <dgm:cxn modelId="{C0C2E3DD-1B27-4AFF-9D5E-F5D15CC55FD8}" type="presParOf" srcId="{C7992769-8269-43ED-A389-25FD86CCBF02}" destId="{931798F2-98F1-4C1D-8D22-CC756997F46E}" srcOrd="0" destOrd="0" presId="urn:microsoft.com/office/officeart/2008/layout/LinedList"/>
    <dgm:cxn modelId="{0CD5F29A-F9C9-4D4F-99E3-A5CBA3B082E0}" type="presParOf" srcId="{C7992769-8269-43ED-A389-25FD86CCBF02}" destId="{35C89083-8904-4775-8C07-4B7E799524A7}" srcOrd="1" destOrd="0" presId="urn:microsoft.com/office/officeart/2008/layout/LinedList"/>
    <dgm:cxn modelId="{611E0699-784D-4CB4-884E-2C83458D01BC}" type="presParOf" srcId="{C7992769-8269-43ED-A389-25FD86CCBF02}" destId="{55B14FB3-817D-4322-B683-709FB2F03D86}" srcOrd="2" destOrd="0" presId="urn:microsoft.com/office/officeart/2008/layout/LinedList"/>
    <dgm:cxn modelId="{8D2109D8-3B84-42CF-9A2B-EB62DEFB9100}" type="presParOf" srcId="{32A569B6-E3CD-4677-B5DD-E0E63187A007}" destId="{E9994BA9-FC67-47FA-9BB6-28E4798D3C61}" srcOrd="17" destOrd="0" presId="urn:microsoft.com/office/officeart/2008/layout/LinedList"/>
    <dgm:cxn modelId="{FEA9E712-9353-486E-86B4-A369611BBA3E}" type="presParOf" srcId="{32A569B6-E3CD-4677-B5DD-E0E63187A007}" destId="{A06C55BA-CFBC-4481-A00C-68323B7BB5ED}" srcOrd="18" destOrd="0" presId="urn:microsoft.com/office/officeart/2008/layout/LinedList"/>
    <dgm:cxn modelId="{493B4BCD-30AC-46F1-80DD-E33326B07984}" type="presParOf" srcId="{32A569B6-E3CD-4677-B5DD-E0E63187A007}" destId="{4532DE39-59DE-494B-BDB7-DFAC4EBC99BB}" srcOrd="19" destOrd="0" presId="urn:microsoft.com/office/officeart/2008/layout/LinedList"/>
    <dgm:cxn modelId="{A7B9D282-4C83-4827-9450-6E6ADF35646C}" type="presParOf" srcId="{4532DE39-59DE-494B-BDB7-DFAC4EBC99BB}" destId="{FB943B7B-E0E7-4C8D-AC76-D42BCC380DE8}" srcOrd="0" destOrd="0" presId="urn:microsoft.com/office/officeart/2008/layout/LinedList"/>
    <dgm:cxn modelId="{F2FBA9A7-85E1-40D4-AC72-96AE74A08FDA}" type="presParOf" srcId="{4532DE39-59DE-494B-BDB7-DFAC4EBC99BB}" destId="{B7795BD6-17AA-4B19-9337-4779B6525FF5}" srcOrd="1" destOrd="0" presId="urn:microsoft.com/office/officeart/2008/layout/LinedList"/>
    <dgm:cxn modelId="{75AC1817-DDD3-4F17-B00D-ED94FB5DAE4D}" type="presParOf" srcId="{4532DE39-59DE-494B-BDB7-DFAC4EBC99BB}" destId="{99CA96E8-0BFD-4B59-A3D8-EDBE59DB2838}" srcOrd="2" destOrd="0" presId="urn:microsoft.com/office/officeart/2008/layout/LinedList"/>
    <dgm:cxn modelId="{34A4D475-9958-4A9F-8C9B-F041676EE1DD}" type="presParOf" srcId="{32A569B6-E3CD-4677-B5DD-E0E63187A007}" destId="{06B4CC59-DFA0-4307-88AC-9D8FE638751C}" srcOrd="20" destOrd="0" presId="urn:microsoft.com/office/officeart/2008/layout/LinedList"/>
    <dgm:cxn modelId="{5E2D950C-8CD2-4B8C-A13A-E7EAAF902660}" type="presParOf" srcId="{32A569B6-E3CD-4677-B5DD-E0E63187A007}" destId="{59790B07-A80F-4085-B449-1911F86D46D9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0023F-6278-4DB1-A142-396996C84074}">
      <dsp:nvSpPr>
        <dsp:cNvPr id="0" name=""/>
        <dsp:cNvSpPr/>
      </dsp:nvSpPr>
      <dsp:spPr>
        <a:xfrm>
          <a:off x="2427784" y="1567791"/>
          <a:ext cx="1176673" cy="744045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Arial Narrow" pitchFamily="34" charset="0"/>
              <a:cs typeface="Arial" pitchFamily="34" charset="0"/>
            </a:rPr>
            <a:t>Бюджетов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33CC"/>
              </a:solidFill>
              <a:latin typeface="Arial Narrow" pitchFamily="34" charset="0"/>
              <a:cs typeface="Arial" pitchFamily="34" charset="0"/>
            </a:rPr>
            <a:t>2564</a:t>
          </a:r>
        </a:p>
      </dsp:txBody>
      <dsp:txXfrm>
        <a:off x="2464105" y="1604112"/>
        <a:ext cx="1104031" cy="671403"/>
      </dsp:txXfrm>
    </dsp:sp>
    <dsp:sp modelId="{49A491F5-5FAE-4C2D-A970-F6911AC5F978}">
      <dsp:nvSpPr>
        <dsp:cNvPr id="0" name=""/>
        <dsp:cNvSpPr/>
      </dsp:nvSpPr>
      <dsp:spPr>
        <a:xfrm rot="16200000">
          <a:off x="2547934" y="1099604"/>
          <a:ext cx="93637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637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9BBF7A-5E32-406A-8C3D-9B773A5BF67A}">
      <dsp:nvSpPr>
        <dsp:cNvPr id="0" name=""/>
        <dsp:cNvSpPr/>
      </dsp:nvSpPr>
      <dsp:spPr>
        <a:xfrm>
          <a:off x="2284544" y="115011"/>
          <a:ext cx="1463153" cy="51640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Arial Narrow" pitchFamily="34" charset="0"/>
              <a:cs typeface="Arial" pitchFamily="34" charset="0"/>
            </a:rPr>
            <a:t>Республиканский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33CC"/>
              </a:solidFill>
              <a:latin typeface="Arial Narrow" pitchFamily="34" charset="0"/>
              <a:cs typeface="Arial" pitchFamily="34" charset="0"/>
            </a:rPr>
            <a:t>1</a:t>
          </a:r>
        </a:p>
      </dsp:txBody>
      <dsp:txXfrm>
        <a:off x="2309753" y="140220"/>
        <a:ext cx="1412735" cy="465988"/>
      </dsp:txXfrm>
    </dsp:sp>
    <dsp:sp modelId="{CE6D2A27-1B3F-420F-B048-41E9ACB9709A}">
      <dsp:nvSpPr>
        <dsp:cNvPr id="0" name=""/>
        <dsp:cNvSpPr/>
      </dsp:nvSpPr>
      <dsp:spPr>
        <a:xfrm rot="42687">
          <a:off x="3604440" y="1949815"/>
          <a:ext cx="43414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414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BEF891-9B07-4EF4-920D-182A8106BC2E}">
      <dsp:nvSpPr>
        <dsp:cNvPr id="0" name=""/>
        <dsp:cNvSpPr/>
      </dsp:nvSpPr>
      <dsp:spPr>
        <a:xfrm>
          <a:off x="4038564" y="1672772"/>
          <a:ext cx="788371" cy="56926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Arial Narrow" pitchFamily="34" charset="0"/>
              <a:cs typeface="Arial" pitchFamily="34" charset="0"/>
            </a:rPr>
            <a:t>МСУ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33CC"/>
              </a:solidFill>
              <a:latin typeface="Arial Narrow" pitchFamily="34" charset="0"/>
              <a:cs typeface="Arial" pitchFamily="34" charset="0"/>
            </a:rPr>
            <a:t>2346</a:t>
          </a:r>
        </a:p>
      </dsp:txBody>
      <dsp:txXfrm>
        <a:off x="4066353" y="1700561"/>
        <a:ext cx="732793" cy="513688"/>
      </dsp:txXfrm>
    </dsp:sp>
    <dsp:sp modelId="{2FEEB4A0-88A4-4DD4-ACEB-2ABBDEBEA3F3}">
      <dsp:nvSpPr>
        <dsp:cNvPr id="0" name=""/>
        <dsp:cNvSpPr/>
      </dsp:nvSpPr>
      <dsp:spPr>
        <a:xfrm rot="5400000">
          <a:off x="2569242" y="2758716"/>
          <a:ext cx="8937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9375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3958A-3EE3-416C-82C6-6D75582929C8}">
      <dsp:nvSpPr>
        <dsp:cNvPr id="0" name=""/>
        <dsp:cNvSpPr/>
      </dsp:nvSpPr>
      <dsp:spPr>
        <a:xfrm>
          <a:off x="2527350" y="3205594"/>
          <a:ext cx="977540" cy="60163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Arial Narrow" pitchFamily="34" charset="0"/>
              <a:cs typeface="Arial" pitchFamily="34" charset="0"/>
            </a:rPr>
            <a:t>Районные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33CC"/>
              </a:solidFill>
              <a:latin typeface="Arial Narrow" pitchFamily="34" charset="0"/>
              <a:cs typeface="Arial" pitchFamily="34" charset="0"/>
            </a:rPr>
            <a:t>200</a:t>
          </a:r>
        </a:p>
      </dsp:txBody>
      <dsp:txXfrm>
        <a:off x="2556719" y="3234963"/>
        <a:ext cx="918802" cy="542899"/>
      </dsp:txXfrm>
    </dsp:sp>
    <dsp:sp modelId="{571B748E-ED6E-41BB-961A-EE801EC474D1}">
      <dsp:nvSpPr>
        <dsp:cNvPr id="0" name=""/>
        <dsp:cNvSpPr/>
      </dsp:nvSpPr>
      <dsp:spPr>
        <a:xfrm rot="10789794">
          <a:off x="2141725" y="1941985"/>
          <a:ext cx="28605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605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A45F00-2800-4A55-B6CB-5FE60AA31562}">
      <dsp:nvSpPr>
        <dsp:cNvPr id="0" name=""/>
        <dsp:cNvSpPr/>
      </dsp:nvSpPr>
      <dsp:spPr>
        <a:xfrm>
          <a:off x="1112571" y="1645835"/>
          <a:ext cx="1029155" cy="5962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Arial Narrow" pitchFamily="34" charset="0"/>
              <a:cs typeface="Arial" pitchFamily="34" charset="0"/>
            </a:rPr>
            <a:t>Областные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33CC"/>
              </a:solidFill>
              <a:latin typeface="Arial Narrow" pitchFamily="34" charset="0"/>
              <a:cs typeface="Arial" pitchFamily="34" charset="0"/>
            </a:rPr>
            <a:t>17</a:t>
          </a:r>
        </a:p>
      </dsp:txBody>
      <dsp:txXfrm>
        <a:off x="1141675" y="1674939"/>
        <a:ext cx="970947" cy="5379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8BA7AB-6595-4373-8C80-F7466D69E125}">
      <dsp:nvSpPr>
        <dsp:cNvPr id="0" name=""/>
        <dsp:cNvSpPr/>
      </dsp:nvSpPr>
      <dsp:spPr>
        <a:xfrm>
          <a:off x="0" y="72029"/>
          <a:ext cx="26909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04D54-9A9F-4820-801B-7E8D2FAB012E}">
      <dsp:nvSpPr>
        <dsp:cNvPr id="0" name=""/>
        <dsp:cNvSpPr/>
      </dsp:nvSpPr>
      <dsp:spPr>
        <a:xfrm flipH="1">
          <a:off x="0" y="0"/>
          <a:ext cx="379255" cy="504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379255" cy="5040560"/>
      </dsp:txXfrm>
    </dsp:sp>
    <dsp:sp modelId="{D56E7954-25C7-436D-9C68-F5888F5E95CD}">
      <dsp:nvSpPr>
        <dsp:cNvPr id="0" name=""/>
        <dsp:cNvSpPr/>
      </dsp:nvSpPr>
      <dsp:spPr>
        <a:xfrm>
          <a:off x="419619" y="23873"/>
          <a:ext cx="2112357" cy="477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Учет основных средств</a:t>
          </a:r>
        </a:p>
      </dsp:txBody>
      <dsp:txXfrm>
        <a:off x="419619" y="23873"/>
        <a:ext cx="2112357" cy="477474"/>
      </dsp:txXfrm>
    </dsp:sp>
    <dsp:sp modelId="{C3F5B965-2072-4815-A706-739F208B2C37}">
      <dsp:nvSpPr>
        <dsp:cNvPr id="0" name=""/>
        <dsp:cNvSpPr/>
      </dsp:nvSpPr>
      <dsp:spPr>
        <a:xfrm>
          <a:off x="379255" y="501348"/>
          <a:ext cx="215272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3710CF-86EF-40E0-8F34-0DE29A9B70E1}">
      <dsp:nvSpPr>
        <dsp:cNvPr id="0" name=""/>
        <dsp:cNvSpPr/>
      </dsp:nvSpPr>
      <dsp:spPr>
        <a:xfrm>
          <a:off x="419619" y="525222"/>
          <a:ext cx="2112357" cy="477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Учет ТМЦ</a:t>
          </a:r>
        </a:p>
      </dsp:txBody>
      <dsp:txXfrm>
        <a:off x="419619" y="525222"/>
        <a:ext cx="2112357" cy="477474"/>
      </dsp:txXfrm>
    </dsp:sp>
    <dsp:sp modelId="{A0337A14-9C20-41A1-8239-4FC51A9DD4C8}">
      <dsp:nvSpPr>
        <dsp:cNvPr id="0" name=""/>
        <dsp:cNvSpPr/>
      </dsp:nvSpPr>
      <dsp:spPr>
        <a:xfrm>
          <a:off x="379255" y="1002697"/>
          <a:ext cx="215272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547446-52B5-4711-A74E-C8A9773BDFE4}">
      <dsp:nvSpPr>
        <dsp:cNvPr id="0" name=""/>
        <dsp:cNvSpPr/>
      </dsp:nvSpPr>
      <dsp:spPr>
        <a:xfrm>
          <a:off x="419619" y="1026571"/>
          <a:ext cx="2112357" cy="477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Учет расходов, расчеты с поставщиками</a:t>
          </a:r>
        </a:p>
      </dsp:txBody>
      <dsp:txXfrm>
        <a:off x="419619" y="1026571"/>
        <a:ext cx="2112357" cy="477474"/>
      </dsp:txXfrm>
    </dsp:sp>
    <dsp:sp modelId="{2D26E471-A599-4D3F-A002-8672E6AB4A42}">
      <dsp:nvSpPr>
        <dsp:cNvPr id="0" name=""/>
        <dsp:cNvSpPr/>
      </dsp:nvSpPr>
      <dsp:spPr>
        <a:xfrm>
          <a:off x="379255" y="1504046"/>
          <a:ext cx="215272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92B7B3-69A1-42CC-BFE4-DA7FF0F8F525}">
      <dsp:nvSpPr>
        <dsp:cNvPr id="0" name=""/>
        <dsp:cNvSpPr/>
      </dsp:nvSpPr>
      <dsp:spPr>
        <a:xfrm>
          <a:off x="419619" y="1527919"/>
          <a:ext cx="2112357" cy="477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Учет расходов по ФОТ</a:t>
          </a:r>
        </a:p>
      </dsp:txBody>
      <dsp:txXfrm>
        <a:off x="419619" y="1527919"/>
        <a:ext cx="2112357" cy="477474"/>
      </dsp:txXfrm>
    </dsp:sp>
    <dsp:sp modelId="{A0DB0382-5A74-49F7-95A6-10E9C152DD7A}">
      <dsp:nvSpPr>
        <dsp:cNvPr id="0" name=""/>
        <dsp:cNvSpPr/>
      </dsp:nvSpPr>
      <dsp:spPr>
        <a:xfrm>
          <a:off x="379255" y="2005394"/>
          <a:ext cx="215272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231DA6-5025-4DE6-A4E3-50BA21265137}">
      <dsp:nvSpPr>
        <dsp:cNvPr id="0" name=""/>
        <dsp:cNvSpPr/>
      </dsp:nvSpPr>
      <dsp:spPr>
        <a:xfrm>
          <a:off x="419619" y="2029268"/>
          <a:ext cx="2112357" cy="477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Учет расходов по аренде</a:t>
          </a:r>
        </a:p>
      </dsp:txBody>
      <dsp:txXfrm>
        <a:off x="419619" y="2029268"/>
        <a:ext cx="2112357" cy="477474"/>
      </dsp:txXfrm>
    </dsp:sp>
    <dsp:sp modelId="{C4189170-6F73-4E59-957B-D7E50EBCCB6D}">
      <dsp:nvSpPr>
        <dsp:cNvPr id="0" name=""/>
        <dsp:cNvSpPr/>
      </dsp:nvSpPr>
      <dsp:spPr>
        <a:xfrm>
          <a:off x="379255" y="2506743"/>
          <a:ext cx="215272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DF78AC-1B5E-4273-BCA0-2A1CEBA29022}">
      <dsp:nvSpPr>
        <dsp:cNvPr id="0" name=""/>
        <dsp:cNvSpPr/>
      </dsp:nvSpPr>
      <dsp:spPr>
        <a:xfrm>
          <a:off x="419619" y="2530617"/>
          <a:ext cx="2112357" cy="477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1" kern="1200">
              <a:latin typeface="Times New Roman" panose="02020603050405020304" pitchFamily="18" charset="0"/>
              <a:cs typeface="Times New Roman" panose="02020603050405020304" pitchFamily="18" charset="0"/>
            </a:rPr>
            <a:t>Учет доходов</a:t>
          </a:r>
          <a:endParaRPr lang="ru-RU" sz="14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9619" y="2530617"/>
        <a:ext cx="2112357" cy="477474"/>
      </dsp:txXfrm>
    </dsp:sp>
    <dsp:sp modelId="{CA1AFE65-9CD7-4275-9660-11AF0BC3E29C}">
      <dsp:nvSpPr>
        <dsp:cNvPr id="0" name=""/>
        <dsp:cNvSpPr/>
      </dsp:nvSpPr>
      <dsp:spPr>
        <a:xfrm>
          <a:off x="379255" y="3008092"/>
          <a:ext cx="215272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C89083-8904-4775-8C07-4B7E799524A7}">
      <dsp:nvSpPr>
        <dsp:cNvPr id="0" name=""/>
        <dsp:cNvSpPr/>
      </dsp:nvSpPr>
      <dsp:spPr>
        <a:xfrm>
          <a:off x="419619" y="3031965"/>
          <a:ext cx="2112357" cy="477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Расчеты с подотчетными лицами</a:t>
          </a:r>
        </a:p>
      </dsp:txBody>
      <dsp:txXfrm>
        <a:off x="419619" y="3031965"/>
        <a:ext cx="2112357" cy="477474"/>
      </dsp:txXfrm>
    </dsp:sp>
    <dsp:sp modelId="{E9994BA9-FC67-47FA-9BB6-28E4798D3C61}">
      <dsp:nvSpPr>
        <dsp:cNvPr id="0" name=""/>
        <dsp:cNvSpPr/>
      </dsp:nvSpPr>
      <dsp:spPr>
        <a:xfrm>
          <a:off x="379255" y="3509440"/>
          <a:ext cx="215272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E0025-5FE6-4B2C-83C6-46AC60046338}">
      <dsp:nvSpPr>
        <dsp:cNvPr id="0" name=""/>
        <dsp:cNvSpPr/>
      </dsp:nvSpPr>
      <dsp:spPr>
        <a:xfrm>
          <a:off x="419619" y="3533314"/>
          <a:ext cx="2112357" cy="477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Учет банковских и кассовых операций</a:t>
          </a:r>
        </a:p>
      </dsp:txBody>
      <dsp:txXfrm>
        <a:off x="419619" y="3533314"/>
        <a:ext cx="2112357" cy="477474"/>
      </dsp:txXfrm>
    </dsp:sp>
    <dsp:sp modelId="{65E4E969-737D-420C-BD40-AE084FBC1885}">
      <dsp:nvSpPr>
        <dsp:cNvPr id="0" name=""/>
        <dsp:cNvSpPr/>
      </dsp:nvSpPr>
      <dsp:spPr>
        <a:xfrm>
          <a:off x="379255" y="4010789"/>
          <a:ext cx="215272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6EBCD9-D9E4-43C1-B840-02CF183AC767}">
      <dsp:nvSpPr>
        <dsp:cNvPr id="0" name=""/>
        <dsp:cNvSpPr/>
      </dsp:nvSpPr>
      <dsp:spPr>
        <a:xfrm>
          <a:off x="419619" y="4034663"/>
          <a:ext cx="2112357" cy="477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Учет финансовых вложений</a:t>
          </a:r>
        </a:p>
      </dsp:txBody>
      <dsp:txXfrm>
        <a:off x="419619" y="4034663"/>
        <a:ext cx="2112357" cy="477474"/>
      </dsp:txXfrm>
    </dsp:sp>
    <dsp:sp modelId="{BA12E4CD-DD3A-4DAD-985B-3EDC7900DFAB}">
      <dsp:nvSpPr>
        <dsp:cNvPr id="0" name=""/>
        <dsp:cNvSpPr/>
      </dsp:nvSpPr>
      <dsp:spPr>
        <a:xfrm>
          <a:off x="379255" y="4512138"/>
          <a:ext cx="215272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68FCD8-9DF5-4A7B-8272-AD240B95D8D2}">
      <dsp:nvSpPr>
        <dsp:cNvPr id="0" name=""/>
        <dsp:cNvSpPr/>
      </dsp:nvSpPr>
      <dsp:spPr>
        <a:xfrm>
          <a:off x="419619" y="4536011"/>
          <a:ext cx="2112357" cy="477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Главная книга, закрытие периода</a:t>
          </a:r>
        </a:p>
      </dsp:txBody>
      <dsp:txXfrm>
        <a:off x="419619" y="4536011"/>
        <a:ext cx="2112357" cy="477474"/>
      </dsp:txXfrm>
    </dsp:sp>
    <dsp:sp modelId="{61901DF2-89D4-437E-8F56-D6F00CDA3702}">
      <dsp:nvSpPr>
        <dsp:cNvPr id="0" name=""/>
        <dsp:cNvSpPr/>
      </dsp:nvSpPr>
      <dsp:spPr>
        <a:xfrm>
          <a:off x="379255" y="5013486"/>
          <a:ext cx="215272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8BA7AB-6595-4373-8C80-F7466D69E125}">
      <dsp:nvSpPr>
        <dsp:cNvPr id="0" name=""/>
        <dsp:cNvSpPr/>
      </dsp:nvSpPr>
      <dsp:spPr>
        <a:xfrm>
          <a:off x="0" y="3317"/>
          <a:ext cx="298842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04D54-9A9F-4820-801B-7E8D2FAB012E}">
      <dsp:nvSpPr>
        <dsp:cNvPr id="0" name=""/>
        <dsp:cNvSpPr/>
      </dsp:nvSpPr>
      <dsp:spPr>
        <a:xfrm flipH="1">
          <a:off x="0" y="2461"/>
          <a:ext cx="248111" cy="5035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461"/>
        <a:ext cx="248111" cy="5035637"/>
      </dsp:txXfrm>
    </dsp:sp>
    <dsp:sp modelId="{D56E7954-25C7-436D-9C68-F5888F5E95CD}">
      <dsp:nvSpPr>
        <dsp:cNvPr id="0" name=""/>
        <dsp:cNvSpPr/>
      </dsp:nvSpPr>
      <dsp:spPr>
        <a:xfrm>
          <a:off x="292937" y="42109"/>
          <a:ext cx="2345914" cy="792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Прозрачность и достоверность финансовой отчетности ГУ подведомственных МФ РК</a:t>
          </a:r>
        </a:p>
      </dsp:txBody>
      <dsp:txXfrm>
        <a:off x="292937" y="42109"/>
        <a:ext cx="2345914" cy="792965"/>
      </dsp:txXfrm>
    </dsp:sp>
    <dsp:sp modelId="{C3F5B965-2072-4815-A706-739F208B2C37}">
      <dsp:nvSpPr>
        <dsp:cNvPr id="0" name=""/>
        <dsp:cNvSpPr/>
      </dsp:nvSpPr>
      <dsp:spPr>
        <a:xfrm>
          <a:off x="248111" y="835074"/>
          <a:ext cx="239074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3710CF-86EF-40E0-8F34-0DE29A9B70E1}">
      <dsp:nvSpPr>
        <dsp:cNvPr id="0" name=""/>
        <dsp:cNvSpPr/>
      </dsp:nvSpPr>
      <dsp:spPr>
        <a:xfrm>
          <a:off x="292937" y="874723"/>
          <a:ext cx="2345914" cy="792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Соответствие финансовой отчетности требованиям МСФО</a:t>
          </a:r>
        </a:p>
      </dsp:txBody>
      <dsp:txXfrm>
        <a:off x="292937" y="874723"/>
        <a:ext cx="2345914" cy="792965"/>
      </dsp:txXfrm>
    </dsp:sp>
    <dsp:sp modelId="{A0337A14-9C20-41A1-8239-4FC51A9DD4C8}">
      <dsp:nvSpPr>
        <dsp:cNvPr id="0" name=""/>
        <dsp:cNvSpPr/>
      </dsp:nvSpPr>
      <dsp:spPr>
        <a:xfrm>
          <a:off x="248111" y="1667688"/>
          <a:ext cx="239074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EB42DC-3531-43CD-8194-05A3D452B8D5}">
      <dsp:nvSpPr>
        <dsp:cNvPr id="0" name=""/>
        <dsp:cNvSpPr/>
      </dsp:nvSpPr>
      <dsp:spPr>
        <a:xfrm>
          <a:off x="292937" y="1707336"/>
          <a:ext cx="2345914" cy="792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Автоматический контроль исполнения плана финансирования</a:t>
          </a:r>
        </a:p>
      </dsp:txBody>
      <dsp:txXfrm>
        <a:off x="292937" y="1707336"/>
        <a:ext cx="2345914" cy="792965"/>
      </dsp:txXfrm>
    </dsp:sp>
    <dsp:sp modelId="{D2DFDC36-428B-4DBC-82E1-A50AFA919564}">
      <dsp:nvSpPr>
        <dsp:cNvPr id="0" name=""/>
        <dsp:cNvSpPr/>
      </dsp:nvSpPr>
      <dsp:spPr>
        <a:xfrm>
          <a:off x="248111" y="2500302"/>
          <a:ext cx="239074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F09568-DE6A-445A-8707-09F0DA057D97}">
      <dsp:nvSpPr>
        <dsp:cNvPr id="0" name=""/>
        <dsp:cNvSpPr/>
      </dsp:nvSpPr>
      <dsp:spPr>
        <a:xfrm>
          <a:off x="292937" y="2539950"/>
          <a:ext cx="2619189" cy="792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Снижение административных барьеров и повышения оперативности</a:t>
          </a:r>
        </a:p>
      </dsp:txBody>
      <dsp:txXfrm>
        <a:off x="292937" y="2539950"/>
        <a:ext cx="2619189" cy="792965"/>
      </dsp:txXfrm>
    </dsp:sp>
    <dsp:sp modelId="{675A04D3-5382-4D45-842C-9ED6672AAB5E}">
      <dsp:nvSpPr>
        <dsp:cNvPr id="0" name=""/>
        <dsp:cNvSpPr/>
      </dsp:nvSpPr>
      <dsp:spPr>
        <a:xfrm>
          <a:off x="248111" y="3332915"/>
          <a:ext cx="239074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3203C5-8572-48ED-82EC-23406120A51C}">
      <dsp:nvSpPr>
        <dsp:cNvPr id="0" name=""/>
        <dsp:cNvSpPr/>
      </dsp:nvSpPr>
      <dsp:spPr>
        <a:xfrm>
          <a:off x="292937" y="3372564"/>
          <a:ext cx="2345914" cy="792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Снижения числа бухгалтерских ошибок</a:t>
          </a:r>
        </a:p>
      </dsp:txBody>
      <dsp:txXfrm>
        <a:off x="292937" y="3372564"/>
        <a:ext cx="2345914" cy="792965"/>
      </dsp:txXfrm>
    </dsp:sp>
    <dsp:sp modelId="{D0B98937-E462-43F4-B959-0474E04CEF62}">
      <dsp:nvSpPr>
        <dsp:cNvPr id="0" name=""/>
        <dsp:cNvSpPr/>
      </dsp:nvSpPr>
      <dsp:spPr>
        <a:xfrm>
          <a:off x="248111" y="4165529"/>
          <a:ext cx="239074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77A4DB-E8AE-432D-B31A-47DF5F26D8E5}">
      <dsp:nvSpPr>
        <dsp:cNvPr id="0" name=""/>
        <dsp:cNvSpPr/>
      </dsp:nvSpPr>
      <dsp:spPr>
        <a:xfrm>
          <a:off x="292937" y="4205177"/>
          <a:ext cx="2345914" cy="792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Сокращения времени обработки бухгалтерских документов</a:t>
          </a:r>
        </a:p>
      </dsp:txBody>
      <dsp:txXfrm>
        <a:off x="292937" y="4205177"/>
        <a:ext cx="2345914" cy="792965"/>
      </dsp:txXfrm>
    </dsp:sp>
    <dsp:sp modelId="{2F3B7627-5E90-430D-B7AC-784A62C24894}">
      <dsp:nvSpPr>
        <dsp:cNvPr id="0" name=""/>
        <dsp:cNvSpPr/>
      </dsp:nvSpPr>
      <dsp:spPr>
        <a:xfrm>
          <a:off x="248111" y="4998143"/>
          <a:ext cx="239074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8BA7AB-6595-4373-8C80-F7466D69E125}">
      <dsp:nvSpPr>
        <dsp:cNvPr id="0" name=""/>
        <dsp:cNvSpPr/>
      </dsp:nvSpPr>
      <dsp:spPr>
        <a:xfrm>
          <a:off x="0" y="0"/>
          <a:ext cx="385652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04D54-9A9F-4820-801B-7E8D2FAB012E}">
      <dsp:nvSpPr>
        <dsp:cNvPr id="0" name=""/>
        <dsp:cNvSpPr/>
      </dsp:nvSpPr>
      <dsp:spPr>
        <a:xfrm flipH="1">
          <a:off x="0" y="2461"/>
          <a:ext cx="520183" cy="5035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461"/>
        <a:ext cx="520183" cy="5035637"/>
      </dsp:txXfrm>
    </dsp:sp>
    <dsp:sp modelId="{D56E7954-25C7-436D-9C68-F5888F5E95CD}">
      <dsp:nvSpPr>
        <dsp:cNvPr id="0" name=""/>
        <dsp:cNvSpPr/>
      </dsp:nvSpPr>
      <dsp:spPr>
        <a:xfrm>
          <a:off x="575545" y="36454"/>
          <a:ext cx="2897290" cy="679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Интеграция с ЭГЗ в части получения данных по договорам</a:t>
          </a:r>
        </a:p>
      </dsp:txBody>
      <dsp:txXfrm>
        <a:off x="575545" y="36454"/>
        <a:ext cx="2897290" cy="679860"/>
      </dsp:txXfrm>
    </dsp:sp>
    <dsp:sp modelId="{C3F5B965-2072-4815-A706-739F208B2C37}">
      <dsp:nvSpPr>
        <dsp:cNvPr id="0" name=""/>
        <dsp:cNvSpPr/>
      </dsp:nvSpPr>
      <dsp:spPr>
        <a:xfrm>
          <a:off x="531728" y="515883"/>
          <a:ext cx="295265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3710CF-86EF-40E0-8F34-0DE29A9B70E1}">
      <dsp:nvSpPr>
        <dsp:cNvPr id="0" name=""/>
        <dsp:cNvSpPr/>
      </dsp:nvSpPr>
      <dsp:spPr>
        <a:xfrm>
          <a:off x="547065" y="492864"/>
          <a:ext cx="2897290" cy="679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Интеграция с Национальным банком в части получения курсов валют</a:t>
          </a:r>
        </a:p>
      </dsp:txBody>
      <dsp:txXfrm>
        <a:off x="547065" y="492864"/>
        <a:ext cx="2897290" cy="679860"/>
      </dsp:txXfrm>
    </dsp:sp>
    <dsp:sp modelId="{A0337A14-9C20-41A1-8239-4FC51A9DD4C8}">
      <dsp:nvSpPr>
        <dsp:cNvPr id="0" name=""/>
        <dsp:cNvSpPr/>
      </dsp:nvSpPr>
      <dsp:spPr>
        <a:xfrm>
          <a:off x="531728" y="1163955"/>
          <a:ext cx="295265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547446-52B5-4711-A74E-C8A9773BDFE4}">
      <dsp:nvSpPr>
        <dsp:cNvPr id="0" name=""/>
        <dsp:cNvSpPr/>
      </dsp:nvSpPr>
      <dsp:spPr>
        <a:xfrm>
          <a:off x="547065" y="1202285"/>
          <a:ext cx="2897290" cy="679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Интеграция с платежной системой Республики (К2) в части отправки платежей и получения банковских выписок</a:t>
          </a:r>
        </a:p>
      </dsp:txBody>
      <dsp:txXfrm>
        <a:off x="547065" y="1202285"/>
        <a:ext cx="2897290" cy="679860"/>
      </dsp:txXfrm>
    </dsp:sp>
    <dsp:sp modelId="{2D26E471-A599-4D3F-A002-8672E6AB4A42}">
      <dsp:nvSpPr>
        <dsp:cNvPr id="0" name=""/>
        <dsp:cNvSpPr/>
      </dsp:nvSpPr>
      <dsp:spPr>
        <a:xfrm>
          <a:off x="547052" y="2035234"/>
          <a:ext cx="295265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EB42DC-3531-43CD-8194-05A3D452B8D5}">
      <dsp:nvSpPr>
        <dsp:cNvPr id="0" name=""/>
        <dsp:cNvSpPr/>
      </dsp:nvSpPr>
      <dsp:spPr>
        <a:xfrm>
          <a:off x="547065" y="2027581"/>
          <a:ext cx="2897290" cy="679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Интеграция с </a:t>
          </a:r>
          <a:r>
            <a:rPr lang="ru-RU" sz="14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БЗиПФ</a:t>
          </a:r>
          <a:r>
            <a:rPr lang="ru-RU" sz="14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«е-Минфин» в части получения ИПФ, ПФ</a:t>
          </a:r>
        </a:p>
      </dsp:txBody>
      <dsp:txXfrm>
        <a:off x="547065" y="2027581"/>
        <a:ext cx="2897290" cy="679860"/>
      </dsp:txXfrm>
    </dsp:sp>
    <dsp:sp modelId="{D2DFDC36-428B-4DBC-82E1-A50AFA919564}">
      <dsp:nvSpPr>
        <dsp:cNvPr id="0" name=""/>
        <dsp:cNvSpPr/>
      </dsp:nvSpPr>
      <dsp:spPr>
        <a:xfrm>
          <a:off x="547052" y="2769975"/>
          <a:ext cx="295265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F09568-DE6A-445A-8707-09F0DA057D97}">
      <dsp:nvSpPr>
        <dsp:cNvPr id="0" name=""/>
        <dsp:cNvSpPr/>
      </dsp:nvSpPr>
      <dsp:spPr>
        <a:xfrm>
          <a:off x="553468" y="2769975"/>
          <a:ext cx="3140141" cy="679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Интеграция с НСИ «е-Минфин» в части получения КАТО, статистических показателей (МЗП, МРП, ОКВЭД и </a:t>
          </a:r>
          <a:r>
            <a:rPr lang="ru-RU" sz="14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т.д</a:t>
          </a:r>
          <a:r>
            <a:rPr lang="ru-RU" sz="14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sp:txBody>
      <dsp:txXfrm>
        <a:off x="553468" y="2769975"/>
        <a:ext cx="3140141" cy="679860"/>
      </dsp:txXfrm>
    </dsp:sp>
    <dsp:sp modelId="{675A04D3-5382-4D45-842C-9ED6672AAB5E}">
      <dsp:nvSpPr>
        <dsp:cNvPr id="0" name=""/>
        <dsp:cNvSpPr/>
      </dsp:nvSpPr>
      <dsp:spPr>
        <a:xfrm>
          <a:off x="520183" y="3571727"/>
          <a:ext cx="295265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C89083-8904-4775-8C07-4B7E799524A7}">
      <dsp:nvSpPr>
        <dsp:cNvPr id="0" name=""/>
        <dsp:cNvSpPr/>
      </dsp:nvSpPr>
      <dsp:spPr>
        <a:xfrm>
          <a:off x="544892" y="3596243"/>
          <a:ext cx="3278573" cy="679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Интеграция с Хранилищем данных «е-Минфин» в части передачи данных по бухгалтерскому учету</a:t>
          </a:r>
        </a:p>
      </dsp:txBody>
      <dsp:txXfrm>
        <a:off x="544892" y="3596243"/>
        <a:ext cx="3278573" cy="679860"/>
      </dsp:txXfrm>
    </dsp:sp>
    <dsp:sp modelId="{E9994BA9-FC67-47FA-9BB6-28E4798D3C61}">
      <dsp:nvSpPr>
        <dsp:cNvPr id="0" name=""/>
        <dsp:cNvSpPr/>
      </dsp:nvSpPr>
      <dsp:spPr>
        <a:xfrm>
          <a:off x="531728" y="4404315"/>
          <a:ext cx="295265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795BD6-17AA-4B19-9337-4779B6525FF5}">
      <dsp:nvSpPr>
        <dsp:cNvPr id="0" name=""/>
        <dsp:cNvSpPr/>
      </dsp:nvSpPr>
      <dsp:spPr>
        <a:xfrm>
          <a:off x="504533" y="4360699"/>
          <a:ext cx="3217209" cy="679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Интеграция с </a:t>
          </a:r>
          <a:r>
            <a:rPr lang="ru-RU" sz="14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Гос</a:t>
          </a:r>
          <a:r>
            <a:rPr lang="ru-RU" sz="14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заимствованием е-Минфин в части  погашения госдолга</a:t>
          </a:r>
        </a:p>
      </dsp:txBody>
      <dsp:txXfrm>
        <a:off x="504533" y="4360699"/>
        <a:ext cx="3217209" cy="679860"/>
      </dsp:txXfrm>
    </dsp:sp>
    <dsp:sp modelId="{06B4CC59-DFA0-4307-88AC-9D8FE638751C}">
      <dsp:nvSpPr>
        <dsp:cNvPr id="0" name=""/>
        <dsp:cNvSpPr/>
      </dsp:nvSpPr>
      <dsp:spPr>
        <a:xfrm>
          <a:off x="520183" y="4999434"/>
          <a:ext cx="295265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207" cy="498982"/>
          </a:xfrm>
          <a:prstGeom prst="rect">
            <a:avLst/>
          </a:prstGeom>
        </p:spPr>
        <p:txBody>
          <a:bodyPr vert="horz" lIns="93258" tIns="46628" rIns="93258" bIns="4662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782" y="0"/>
            <a:ext cx="2949207" cy="498982"/>
          </a:xfrm>
          <a:prstGeom prst="rect">
            <a:avLst/>
          </a:prstGeom>
        </p:spPr>
        <p:txBody>
          <a:bodyPr vert="horz" lIns="93258" tIns="46628" rIns="93258" bIns="46628" rtlCol="0"/>
          <a:lstStyle>
            <a:lvl1pPr algn="r">
              <a:defRPr sz="1200"/>
            </a:lvl1pPr>
          </a:lstStyle>
          <a:p>
            <a:fld id="{AB1ED4FE-B8DB-4047-9A0F-E9314F84D4F1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45120"/>
            <a:ext cx="2949207" cy="498981"/>
          </a:xfrm>
          <a:prstGeom prst="rect">
            <a:avLst/>
          </a:prstGeom>
        </p:spPr>
        <p:txBody>
          <a:bodyPr vert="horz" lIns="93258" tIns="46628" rIns="93258" bIns="4662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782" y="9445120"/>
            <a:ext cx="2949207" cy="498981"/>
          </a:xfrm>
          <a:prstGeom prst="rect">
            <a:avLst/>
          </a:prstGeom>
        </p:spPr>
        <p:txBody>
          <a:bodyPr vert="horz" lIns="93258" tIns="46628" rIns="93258" bIns="46628" rtlCol="0" anchor="b"/>
          <a:lstStyle>
            <a:lvl1pPr algn="r">
              <a:defRPr sz="1200"/>
            </a:lvl1pPr>
          </a:lstStyle>
          <a:p>
            <a:fld id="{FA9BE480-A0B6-4757-B4FC-3C005CA56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672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575" cy="496888"/>
          </a:xfrm>
          <a:prstGeom prst="rect">
            <a:avLst/>
          </a:prstGeom>
        </p:spPr>
        <p:txBody>
          <a:bodyPr vert="horz" lIns="91421" tIns="45710" rIns="91421" bIns="4571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452" y="1"/>
            <a:ext cx="2949575" cy="496888"/>
          </a:xfrm>
          <a:prstGeom prst="rect">
            <a:avLst/>
          </a:prstGeom>
        </p:spPr>
        <p:txBody>
          <a:bodyPr vert="horz" lIns="91421" tIns="45710" rIns="91421" bIns="45710" rtlCol="0"/>
          <a:lstStyle>
            <a:lvl1pPr algn="r">
              <a:defRPr sz="1200"/>
            </a:lvl1pPr>
          </a:lstStyle>
          <a:p>
            <a:fld id="{01A3318B-4ABE-4CC5-B280-BB5C50FADE8A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1" tIns="45710" rIns="91421" bIns="4571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9" y="4722814"/>
            <a:ext cx="5443537" cy="4475162"/>
          </a:xfrm>
          <a:prstGeom prst="rect">
            <a:avLst/>
          </a:prstGeom>
        </p:spPr>
        <p:txBody>
          <a:bodyPr vert="horz" lIns="91421" tIns="45710" rIns="91421" bIns="4571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5626"/>
            <a:ext cx="2949575" cy="496888"/>
          </a:xfrm>
          <a:prstGeom prst="rect">
            <a:avLst/>
          </a:prstGeom>
        </p:spPr>
        <p:txBody>
          <a:bodyPr vert="horz" lIns="91421" tIns="45710" rIns="91421" bIns="4571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452" y="9445626"/>
            <a:ext cx="2949575" cy="496888"/>
          </a:xfrm>
          <a:prstGeom prst="rect">
            <a:avLst/>
          </a:prstGeom>
        </p:spPr>
        <p:txBody>
          <a:bodyPr vert="horz" lIns="91421" tIns="45710" rIns="91421" bIns="45710" rtlCol="0" anchor="b"/>
          <a:lstStyle>
            <a:lvl1pPr algn="r">
              <a:defRPr sz="1200"/>
            </a:lvl1pPr>
          </a:lstStyle>
          <a:p>
            <a:fld id="{B4D623A1-DE4D-491F-B9D0-B558E8774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382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EA18-2965-4977-A1BE-A7F00FADB76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836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EA18-2965-4977-A1BE-A7F00FADB76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769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7775" indent="-27606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4269" indent="-22085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5976" indent="-22085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7684" indent="-22085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9391" indent="-2208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71099" indent="-2208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12807" indent="-2208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54514" indent="-2208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01F384D-0C12-4A55-B26E-1D9B01F89CF8}" type="slidenum">
              <a:rPr lang="ru-RU" smtClean="0"/>
              <a:pPr eaLnBrk="1" hangingPunct="1">
                <a:defRPr/>
              </a:pPr>
              <a:t>3</a:t>
            </a:fld>
            <a:endParaRPr lang="ru-RU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623A1-DE4D-491F-B9D0-B558E87743E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33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623A1-DE4D-491F-B9D0-B558E87743E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14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86C0B-115D-4857-BE99-5F4BB2A0D3E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558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623A1-DE4D-491F-B9D0-B558E87743E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897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9FEC9-3289-4671-94BE-1ED06BFB1A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9FEC9-3289-4671-94BE-1ED06BFB1A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9FEC9-3289-4671-94BE-1ED06BFB1A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2488" y="1331930"/>
            <a:ext cx="10972800" cy="453997"/>
          </a:xfrm>
          <a:prstGeom prst="rect">
            <a:avLst/>
          </a:prstGeom>
        </p:spPr>
        <p:txBody>
          <a:bodyPr/>
          <a:lstStyle>
            <a:lvl1pPr algn="ctr">
              <a:buNone/>
              <a:defRPr sz="1400" baseline="0">
                <a:latin typeface="Verdana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4571989" y="214291"/>
            <a:ext cx="6858048" cy="714380"/>
          </a:xfrm>
          <a:prstGeom prst="rect">
            <a:avLst/>
          </a:prstGeom>
        </p:spPr>
        <p:txBody>
          <a:bodyPr anchor="ctr"/>
          <a:lstStyle>
            <a:lvl1pPr algn="r">
              <a:defRPr sz="1800" b="1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Рисунок 2"/>
          <p:cNvSpPr>
            <a:spLocks noGrp="1"/>
          </p:cNvSpPr>
          <p:nvPr>
            <p:ph type="pic" idx="10"/>
          </p:nvPr>
        </p:nvSpPr>
        <p:spPr>
          <a:xfrm>
            <a:off x="571462" y="1857364"/>
            <a:ext cx="3905277" cy="421484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26780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9FEC9-3289-4671-94BE-1ED06BFB1A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9FEC9-3289-4671-94BE-1ED06BFB1A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9FEC9-3289-4671-94BE-1ED06BFB1A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9FEC9-3289-4671-94BE-1ED06BFB1A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9FEC9-3289-4671-94BE-1ED06BFB1A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9FEC9-3289-4671-94BE-1ED06BFB1A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9FEC9-3289-4671-94BE-1ED06BFB1A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9FEC9-3289-4671-94BE-1ED06BFB1A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9FEC9-3289-4671-94BE-1ED06BFB1A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11" Type="http://schemas.openxmlformats.org/officeDocument/2006/relationships/image" Target="../media/image15.jpe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15.jpeg"/><Relationship Id="rId18" Type="http://schemas.openxmlformats.org/officeDocument/2006/relationships/image" Target="../media/image43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33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2.png"/><Relationship Id="rId10" Type="http://schemas.openxmlformats.org/officeDocument/2006/relationships/image" Target="../media/image40.emf"/><Relationship Id="rId19" Type="http://schemas.openxmlformats.org/officeDocument/2006/relationships/image" Target="../media/image44.png"/><Relationship Id="rId4" Type="http://schemas.openxmlformats.org/officeDocument/2006/relationships/image" Target="../media/image34.emf"/><Relationship Id="rId9" Type="http://schemas.openxmlformats.org/officeDocument/2006/relationships/image" Target="../media/image39.png"/><Relationship Id="rId1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2.png"/><Relationship Id="rId18" Type="http://schemas.openxmlformats.org/officeDocument/2006/relationships/image" Target="../media/image33.emf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1.png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48.png"/><Relationship Id="rId11" Type="http://schemas.openxmlformats.org/officeDocument/2006/relationships/image" Target="../media/image41.png"/><Relationship Id="rId5" Type="http://schemas.openxmlformats.org/officeDocument/2006/relationships/image" Target="../media/image47.png"/><Relationship Id="rId15" Type="http://schemas.openxmlformats.org/officeDocument/2006/relationships/image" Target="../media/image15.jpeg"/><Relationship Id="rId10" Type="http://schemas.openxmlformats.org/officeDocument/2006/relationships/image" Target="../media/image40.emf"/><Relationship Id="rId19" Type="http://schemas.openxmlformats.org/officeDocument/2006/relationships/oleObject" Target="../embeddings/oleObject3.bin"/><Relationship Id="rId4" Type="http://schemas.openxmlformats.org/officeDocument/2006/relationships/image" Target="../media/image46.png"/><Relationship Id="rId9" Type="http://schemas.openxmlformats.org/officeDocument/2006/relationships/image" Target="../media/image37.png"/><Relationship Id="rId1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8.png"/><Relationship Id="rId18" Type="http://schemas.microsoft.com/office/2007/relationships/hdphoto" Target="../media/hdphoto2.wdp"/><Relationship Id="rId3" Type="http://schemas.openxmlformats.org/officeDocument/2006/relationships/image" Target="../media/image3.jpeg"/><Relationship Id="rId21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7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6" Type="http://schemas.microsoft.com/office/2007/relationships/hdphoto" Target="../media/hdphoto1.wdp"/><Relationship Id="rId20" Type="http://schemas.microsoft.com/office/2007/relationships/hdphoto" Target="../media/hdphoto3.wdp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6.png"/><Relationship Id="rId5" Type="http://schemas.openxmlformats.org/officeDocument/2006/relationships/diagramLayout" Target="../diagrams/layout1.xml"/><Relationship Id="rId15" Type="http://schemas.openxmlformats.org/officeDocument/2006/relationships/image" Target="../media/image10.png"/><Relationship Id="rId10" Type="http://schemas.openxmlformats.org/officeDocument/2006/relationships/image" Target="../media/image5.jpeg"/><Relationship Id="rId19" Type="http://schemas.openxmlformats.org/officeDocument/2006/relationships/image" Target="../media/image12.png"/><Relationship Id="rId4" Type="http://schemas.openxmlformats.org/officeDocument/2006/relationships/diagramData" Target="../diagrams/data1.xml"/><Relationship Id="rId9" Type="http://schemas.openxmlformats.org/officeDocument/2006/relationships/image" Target="../media/image4.jpeg"/><Relationship Id="rId1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image" Target="../media/image15.jpeg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3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3" cstate="print"/>
          <a:srcRect l="15900" t="16300" r="15100" b="16950"/>
          <a:stretch>
            <a:fillRect/>
          </a:stretch>
        </p:blipFill>
        <p:spPr bwMode="auto">
          <a:xfrm>
            <a:off x="5020278" y="276566"/>
            <a:ext cx="2077652" cy="20099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61012" y="358188"/>
            <a:ext cx="4225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Қазақстан Республикасы </a:t>
            </a:r>
            <a:br>
              <a:rPr lang="kk-KZ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</a:br>
            <a:r>
              <a:rPr lang="kk-KZ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Қаржы министрлігінің </a:t>
            </a:r>
          </a:p>
          <a:p>
            <a:pPr algn="ctr"/>
            <a:r>
              <a:rPr lang="kk-KZ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Қазынашылық комитеті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80785" y="358188"/>
            <a:ext cx="4242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Комитет казначейства </a:t>
            </a:r>
          </a:p>
          <a:p>
            <a:pPr algn="ctr"/>
            <a:r>
              <a:rPr lang="kk-KZ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Министерства финансов </a:t>
            </a:r>
            <a:br>
              <a:rPr lang="kk-KZ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</a:br>
            <a:r>
              <a:rPr lang="kk-KZ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Республики Казахстан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039508"/>
            <a:ext cx="12192000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Консолидированная финансовая отчетность государственного сектора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в Республике Казахстан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45038" y="5984253"/>
            <a:ext cx="2333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Нур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-Султан, 2021</a:t>
            </a:r>
          </a:p>
        </p:txBody>
      </p:sp>
      <p:pic>
        <p:nvPicPr>
          <p:cNvPr id="9" name="Рисунок 8" descr="Pempal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6525344"/>
            <a:ext cx="2735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0" y="6525344"/>
            <a:ext cx="12192000" cy="0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590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281" y="1052736"/>
            <a:ext cx="5195997" cy="5663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Назначение роли пользователям и определение подписантов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01" y="1311087"/>
            <a:ext cx="4479722" cy="1006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18" y="2261198"/>
            <a:ext cx="4379053" cy="947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 descr="C:\Users\tabo\Desktop\4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52" y="3077799"/>
            <a:ext cx="4370664" cy="897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Users\tabo\Desktop\5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49" y="3900881"/>
            <a:ext cx="4592085" cy="847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C:\Users\tabo\Desktop\6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13" y="4746178"/>
            <a:ext cx="4819575" cy="97312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6448407" y="1031847"/>
            <a:ext cx="4784452" cy="612396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Открытие отчетного периода, перенос остатков 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1679049"/>
            <a:ext cx="3330429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3526610"/>
            <a:ext cx="3364393" cy="1978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5488937"/>
            <a:ext cx="1896961" cy="824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Рисунок 20" descr="C:\Users\tabo\Desktop\7.pn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37" y="5589240"/>
            <a:ext cx="4894088" cy="95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" descr="C:\Users\TChikanaev\Desktop\1489676325.jpg"/>
          <p:cNvPicPr>
            <a:picLocks noChangeAspect="1" noChangeArrowheads="1"/>
          </p:cNvPicPr>
          <p:nvPr/>
        </p:nvPicPr>
        <p:blipFill>
          <a:blip r:embed="rId11" cstate="print"/>
          <a:srcRect l="15900" t="16300" r="15100" b="16950"/>
          <a:stretch>
            <a:fillRect/>
          </a:stretch>
        </p:blipFill>
        <p:spPr bwMode="auto">
          <a:xfrm>
            <a:off x="0" y="116737"/>
            <a:ext cx="802037" cy="791983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80394"/>
            <a:ext cx="12192000" cy="0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02037" y="116737"/>
            <a:ext cx="11389963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Автоматизация процесса формирования финансовой отчетности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Подготовительные работы в подсистеме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0" y="6525344"/>
            <a:ext cx="12192000" cy="0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8" descr="Pempal logo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6554932"/>
            <a:ext cx="2735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47200" y="6492875"/>
            <a:ext cx="2844800" cy="365125"/>
          </a:xfrm>
        </p:spPr>
        <p:txBody>
          <a:bodyPr/>
          <a:lstStyle/>
          <a:p>
            <a:fld id="{47B9FEC9-3289-4671-94BE-1ED06BFB1A51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5871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5712" y="1452609"/>
            <a:ext cx="2851274" cy="576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11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Заполнение форм путем интеграции из ИС по ведению бухучета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06" y="2226369"/>
            <a:ext cx="2366613" cy="1322388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>
            <a:innerShdw blurRad="114300">
              <a:srgbClr val="00B0F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9" name="Прямая со стрелкой 18"/>
          <p:cNvCxnSpPr/>
          <p:nvPr/>
        </p:nvCxnSpPr>
        <p:spPr>
          <a:xfrm flipH="1" flipV="1">
            <a:off x="2726423" y="2671334"/>
            <a:ext cx="218113" cy="24328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328" y="2131781"/>
            <a:ext cx="2366613" cy="1322388"/>
          </a:xfrm>
          <a:prstGeom prst="rect">
            <a:avLst/>
          </a:prstGeom>
          <a:noFill/>
          <a:ln>
            <a:noFill/>
          </a:ln>
          <a:effectLst>
            <a:innerShdw blurRad="114300">
              <a:srgbClr val="00B0F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Прямая со стрелкой 22"/>
          <p:cNvCxnSpPr/>
          <p:nvPr/>
        </p:nvCxnSpPr>
        <p:spPr>
          <a:xfrm flipH="1" flipV="1">
            <a:off x="10336635" y="2549694"/>
            <a:ext cx="218113" cy="24328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 flipV="1">
            <a:off x="9496408" y="2549694"/>
            <a:ext cx="218113" cy="24328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/>
          <p:cNvPicPr/>
          <p:nvPr/>
        </p:nvPicPr>
        <p:blipFill>
          <a:blip r:embed="rId5"/>
          <a:stretch>
            <a:fillRect/>
          </a:stretch>
        </p:blipFill>
        <p:spPr>
          <a:xfrm>
            <a:off x="3967826" y="2302777"/>
            <a:ext cx="3330429" cy="1291905"/>
          </a:xfrm>
          <a:prstGeom prst="rect">
            <a:avLst/>
          </a:prstGeom>
          <a:effectLst>
            <a:innerShdw blurRad="114300">
              <a:srgbClr val="00B0F0"/>
            </a:innerShdw>
          </a:effectLst>
        </p:spPr>
      </p:pic>
      <p:pic>
        <p:nvPicPr>
          <p:cNvPr id="34" name="Рисунок 33" descr="C:\Users\tabo\Desktop\eminfin\СПРАВКА\Справка - Б\справка - чистовик\images\fo\image2-13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111" y="3525075"/>
            <a:ext cx="3372374" cy="1148100"/>
          </a:xfrm>
          <a:prstGeom prst="rect">
            <a:avLst/>
          </a:prstGeom>
          <a:noFill/>
          <a:ln>
            <a:noFill/>
          </a:ln>
          <a:effectLst>
            <a:innerShdw blurRad="114300">
              <a:srgbClr val="00B0F0"/>
            </a:innerShdw>
          </a:effectLst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98" y="3347714"/>
            <a:ext cx="3275012" cy="1325461"/>
          </a:xfrm>
          <a:prstGeom prst="rect">
            <a:avLst/>
          </a:prstGeom>
          <a:noFill/>
          <a:ln>
            <a:noFill/>
          </a:ln>
          <a:effectLst>
            <a:innerShdw blurRad="114300">
              <a:srgbClr val="00B0F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Рисунок 39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12" y="4367869"/>
            <a:ext cx="2976880" cy="1031845"/>
          </a:xfrm>
          <a:prstGeom prst="rect">
            <a:avLst/>
          </a:prstGeom>
          <a:noFill/>
          <a:ln>
            <a:noFill/>
          </a:ln>
          <a:effectLst>
            <a:innerShdw blurRad="114300">
              <a:srgbClr val="00B0F0"/>
            </a:innerShdw>
          </a:effectLst>
        </p:spPr>
      </p:pic>
      <p:pic>
        <p:nvPicPr>
          <p:cNvPr id="41" name="Рисунок 40"/>
          <p:cNvPicPr/>
          <p:nvPr/>
        </p:nvPicPr>
        <p:blipFill>
          <a:blip r:embed="rId9"/>
          <a:stretch>
            <a:fillRect/>
          </a:stretch>
        </p:blipFill>
        <p:spPr>
          <a:xfrm>
            <a:off x="1413544" y="5301208"/>
            <a:ext cx="2843869" cy="1115737"/>
          </a:xfrm>
          <a:prstGeom prst="rect">
            <a:avLst/>
          </a:prstGeom>
          <a:effectLst>
            <a:innerShdw blurRad="114300">
              <a:srgbClr val="00B0F0"/>
            </a:innerShdw>
          </a:effectLst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600" y="5027672"/>
            <a:ext cx="2031067" cy="111873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>
            <a:innerShdw blurRad="114300">
              <a:srgbClr val="00B0F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298" y="5068139"/>
            <a:ext cx="2969704" cy="10170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B0F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027" y="4615344"/>
            <a:ext cx="2852258" cy="1568741"/>
          </a:xfrm>
          <a:prstGeom prst="rect">
            <a:avLst/>
          </a:prstGeom>
          <a:noFill/>
          <a:ln>
            <a:noFill/>
          </a:ln>
          <a:effectLst>
            <a:innerShdw blurRad="114300">
              <a:srgbClr val="00B0F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C:\Users\TChikanaev\Desktop\1489676325.jpg"/>
          <p:cNvPicPr>
            <a:picLocks noChangeAspect="1" noChangeArrowheads="1"/>
          </p:cNvPicPr>
          <p:nvPr/>
        </p:nvPicPr>
        <p:blipFill>
          <a:blip r:embed="rId13" cstate="print"/>
          <a:srcRect l="15900" t="16300" r="15100" b="16950"/>
          <a:stretch>
            <a:fillRect/>
          </a:stretch>
        </p:blipFill>
        <p:spPr bwMode="auto">
          <a:xfrm>
            <a:off x="0" y="116737"/>
            <a:ext cx="911424" cy="791983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27" name="Заголовок 1"/>
          <p:cNvSpPr txBox="1">
            <a:spLocks/>
          </p:cNvSpPr>
          <p:nvPr/>
        </p:nvSpPr>
        <p:spPr>
          <a:xfrm>
            <a:off x="911424" y="116737"/>
            <a:ext cx="11280576" cy="7919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Автоматизация процесса формирования финансовой отчетности</a:t>
            </a:r>
          </a:p>
          <a:p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Заполнение, загрузка и отправка форм отчетности ГУ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0" y="80394"/>
            <a:ext cx="12192000" cy="0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4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482" y="797181"/>
            <a:ext cx="1360231" cy="100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5064886" y="1688459"/>
            <a:ext cx="1184940" cy="400110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е</a:t>
            </a:r>
            <a:r>
              <a:rPr lang="ru-RU" sz="2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-Минфин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0" y="6525344"/>
            <a:ext cx="12192000" cy="0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Рисунок 8" descr="Pempal logo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059" y="6581775"/>
            <a:ext cx="2735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3672409"/>
              </p:ext>
            </p:extLst>
          </p:nvPr>
        </p:nvGraphicFramePr>
        <p:xfrm>
          <a:off x="8470394" y="4792203"/>
          <a:ext cx="347663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Visio" r:id="rId16" imgW="754674" imgH="1175128" progId="">
                  <p:embed/>
                </p:oleObj>
              </mc:Choice>
              <mc:Fallback>
                <p:oleObj name="Visio" r:id="rId16" imgW="754674" imgH="1175128" progId="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0394" y="4792203"/>
                        <a:ext cx="347663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Picture 12" descr="Computer: Tower 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244" y="951524"/>
            <a:ext cx="848851" cy="1287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Стрелка влево 16"/>
          <p:cNvSpPr/>
          <p:nvPr/>
        </p:nvSpPr>
        <p:spPr>
          <a:xfrm>
            <a:off x="6449592" y="1700509"/>
            <a:ext cx="410167" cy="2000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4357193" y="1700508"/>
            <a:ext cx="471328" cy="200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Picture 31"/>
          <p:cNvPicPr preferRelativeResize="0"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1340768"/>
            <a:ext cx="591121" cy="62080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Объект 5"/>
          <p:cNvSpPr txBox="1">
            <a:spLocks/>
          </p:cNvSpPr>
          <p:nvPr/>
        </p:nvSpPr>
        <p:spPr>
          <a:xfrm>
            <a:off x="7854534" y="1340768"/>
            <a:ext cx="4160900" cy="74780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1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Ручной ввод, при этом, административные данные, реквизиты ГУ, данные на начало отчетного периода и прошлый период уже </a:t>
            </a:r>
            <a:r>
              <a:rPr lang="ru-RU" sz="1100" b="1" dirty="0" err="1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предзаполнены</a:t>
            </a:r>
            <a:endParaRPr lang="ru-RU" sz="11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>
          <a:xfrm>
            <a:off x="9308206" y="6492875"/>
            <a:ext cx="2844800" cy="365125"/>
          </a:xfrm>
        </p:spPr>
        <p:txBody>
          <a:bodyPr/>
          <a:lstStyle/>
          <a:p>
            <a:fld id="{47B9FEC9-3289-4671-94BE-1ED06BFB1A51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2771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82" y="1234579"/>
            <a:ext cx="3301946" cy="220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H="1" flipV="1">
            <a:off x="985706" y="3341365"/>
            <a:ext cx="125835" cy="15938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1736521" y="3363985"/>
            <a:ext cx="206098" cy="15939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83" y="3633806"/>
            <a:ext cx="3227926" cy="224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Прямая со стрелкой 20"/>
          <p:cNvCxnSpPr/>
          <p:nvPr/>
        </p:nvCxnSpPr>
        <p:spPr>
          <a:xfrm flipV="1">
            <a:off x="1682146" y="5783801"/>
            <a:ext cx="251670" cy="16777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935372" y="5745163"/>
            <a:ext cx="226502" cy="15100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664" y="1559189"/>
            <a:ext cx="1895475" cy="752475"/>
          </a:xfrm>
          <a:prstGeom prst="rect">
            <a:avLst/>
          </a:prstGeom>
          <a:noFill/>
          <a:ln>
            <a:noFill/>
          </a:ln>
          <a:effectLst>
            <a:innerShdw blurRad="114300">
              <a:srgbClr val="00B0F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250733" y="1103482"/>
            <a:ext cx="5159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элиминирование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789" y="2542910"/>
            <a:ext cx="3582101" cy="742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0" name="Прямая со стрелкой 29"/>
          <p:cNvCxnSpPr/>
          <p:nvPr/>
        </p:nvCxnSpPr>
        <p:spPr>
          <a:xfrm>
            <a:off x="5780015" y="2139192"/>
            <a:ext cx="8389" cy="37750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850546" y="3341365"/>
            <a:ext cx="42406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процедура согласования и подписания ЭЦП между передающей и принимающей сторонами, подведомственными одному АБП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789" y="4279240"/>
            <a:ext cx="3489819" cy="727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6" name="Прямая со стрелкой 35"/>
          <p:cNvCxnSpPr/>
          <p:nvPr/>
        </p:nvCxnSpPr>
        <p:spPr>
          <a:xfrm>
            <a:off x="5771625" y="3112315"/>
            <a:ext cx="8389" cy="36072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5780014" y="4017124"/>
            <a:ext cx="8388" cy="26844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148399" y="4279240"/>
            <a:ext cx="3592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Консолидация отчетности Администратором 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87" y="5774860"/>
            <a:ext cx="1495425" cy="781050"/>
          </a:xfrm>
          <a:prstGeom prst="rect">
            <a:avLst/>
          </a:prstGeom>
          <a:noFill/>
          <a:ln>
            <a:noFill/>
          </a:ln>
          <a:effectLst>
            <a:innerShdw blurRad="114300">
              <a:srgbClr val="00B0F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6" name="Прямая со стрелкой 45"/>
          <p:cNvCxnSpPr/>
          <p:nvPr/>
        </p:nvCxnSpPr>
        <p:spPr>
          <a:xfrm>
            <a:off x="6483284" y="5484752"/>
            <a:ext cx="8388" cy="28522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H="1">
            <a:off x="6621863" y="6265132"/>
            <a:ext cx="318781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H="1">
            <a:off x="6145207" y="6462589"/>
            <a:ext cx="397078" cy="253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Овал 53"/>
          <p:cNvSpPr/>
          <p:nvPr/>
        </p:nvSpPr>
        <p:spPr>
          <a:xfrm>
            <a:off x="7051873" y="6096666"/>
            <a:ext cx="226503" cy="201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1</a:t>
            </a:r>
          </a:p>
        </p:txBody>
      </p:sp>
      <p:sp>
        <p:nvSpPr>
          <p:cNvPr id="63" name="Овал 62"/>
          <p:cNvSpPr/>
          <p:nvPr/>
        </p:nvSpPr>
        <p:spPr>
          <a:xfrm>
            <a:off x="6781253" y="6325529"/>
            <a:ext cx="226503" cy="201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2</a:t>
            </a:r>
          </a:p>
        </p:txBody>
      </p:sp>
      <p:cxnSp>
        <p:nvCxnSpPr>
          <p:cNvPr id="64" name="Прямая со стрелкой 63"/>
          <p:cNvCxnSpPr/>
          <p:nvPr/>
        </p:nvCxnSpPr>
        <p:spPr>
          <a:xfrm>
            <a:off x="5780014" y="1370436"/>
            <a:ext cx="8389" cy="37750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224" y="4285571"/>
            <a:ext cx="2600587" cy="1551963"/>
          </a:xfrm>
          <a:prstGeom prst="rect">
            <a:avLst/>
          </a:prstGeom>
          <a:noFill/>
          <a:ln>
            <a:noFill/>
          </a:ln>
          <a:effectLst>
            <a:innerShdw blurRad="114300">
              <a:srgbClr val="00B0F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6" name="Соединительная линия уступом 55"/>
          <p:cNvCxnSpPr>
            <a:endCxn id="106" idx="1"/>
          </p:cNvCxnSpPr>
          <p:nvPr/>
        </p:nvCxnSpPr>
        <p:spPr>
          <a:xfrm flipV="1">
            <a:off x="7464152" y="6235927"/>
            <a:ext cx="1646293" cy="260060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flipH="1" flipV="1">
            <a:off x="10649824" y="5370964"/>
            <a:ext cx="444616" cy="5368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501" y="3558126"/>
            <a:ext cx="2676088" cy="521903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>
            <a:innerShdw blurRad="114300">
              <a:srgbClr val="00B0F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2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334" y="2346981"/>
            <a:ext cx="2684477" cy="1017004"/>
          </a:xfrm>
          <a:prstGeom prst="rect">
            <a:avLst/>
          </a:prstGeom>
          <a:noFill/>
          <a:ln>
            <a:noFill/>
          </a:ln>
          <a:effectLst>
            <a:innerShdw blurRad="114300">
              <a:srgbClr val="00B0F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5" name="Прямая со стрелкой 84"/>
          <p:cNvCxnSpPr/>
          <p:nvPr/>
        </p:nvCxnSpPr>
        <p:spPr>
          <a:xfrm flipH="1" flipV="1">
            <a:off x="10469461" y="3179428"/>
            <a:ext cx="16778" cy="44461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003" y="1621696"/>
            <a:ext cx="2324100" cy="500717"/>
          </a:xfrm>
          <a:prstGeom prst="rect">
            <a:avLst/>
          </a:prstGeom>
          <a:noFill/>
          <a:ln>
            <a:noFill/>
          </a:ln>
          <a:effectLst>
            <a:innerShdw blurRad="114300">
              <a:srgbClr val="00B0F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9" name="Прямая со стрелкой 88"/>
          <p:cNvCxnSpPr/>
          <p:nvPr/>
        </p:nvCxnSpPr>
        <p:spPr>
          <a:xfrm flipH="1" flipV="1">
            <a:off x="10435907" y="2013359"/>
            <a:ext cx="8387" cy="36911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33720" y="5986867"/>
            <a:ext cx="3539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АБП может отклонить отчетность ГУ в 2 этапа, при обнаружении ошибок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781253" y="5460635"/>
            <a:ext cx="2139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Автоматизирована проверка согласованности данных между формами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9110445" y="1103482"/>
            <a:ext cx="2768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Датой представления отчета считается дата его передачи через ИС</a:t>
            </a:r>
          </a:p>
        </p:txBody>
      </p:sp>
      <p:sp>
        <p:nvSpPr>
          <p:cNvPr id="97" name="Овал 96"/>
          <p:cNvSpPr/>
          <p:nvPr/>
        </p:nvSpPr>
        <p:spPr>
          <a:xfrm>
            <a:off x="2216650" y="3320391"/>
            <a:ext cx="226503" cy="201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1</a:t>
            </a:r>
          </a:p>
        </p:txBody>
      </p:sp>
      <p:sp>
        <p:nvSpPr>
          <p:cNvPr id="98" name="Овал 97"/>
          <p:cNvSpPr/>
          <p:nvPr/>
        </p:nvSpPr>
        <p:spPr>
          <a:xfrm>
            <a:off x="2340705" y="5708380"/>
            <a:ext cx="226503" cy="201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2</a:t>
            </a:r>
          </a:p>
        </p:txBody>
      </p:sp>
      <p:cxnSp>
        <p:nvCxnSpPr>
          <p:cNvPr id="99" name="Прямая со стрелкой 98"/>
          <p:cNvCxnSpPr/>
          <p:nvPr/>
        </p:nvCxnSpPr>
        <p:spPr>
          <a:xfrm flipH="1" flipV="1">
            <a:off x="10704352" y="1845578"/>
            <a:ext cx="335560" cy="6711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9110445" y="5866595"/>
            <a:ext cx="29645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подписание КФО главным бухгалтером, либо лицом, возглавляющим подразделение, обеспечивающее консолидацию финансовой отчетности</a:t>
            </a:r>
          </a:p>
        </p:txBody>
      </p:sp>
      <p:cxnSp>
        <p:nvCxnSpPr>
          <p:cNvPr id="112" name="Прямая со стрелкой 111"/>
          <p:cNvCxnSpPr/>
          <p:nvPr/>
        </p:nvCxnSpPr>
        <p:spPr>
          <a:xfrm>
            <a:off x="4858624" y="4877485"/>
            <a:ext cx="8388" cy="28522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/>
          <p:nvPr/>
        </p:nvCxnSpPr>
        <p:spPr>
          <a:xfrm>
            <a:off x="6764629" y="4943912"/>
            <a:ext cx="8388" cy="28522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560" y="5242100"/>
            <a:ext cx="1468073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882" y="5237482"/>
            <a:ext cx="1019175" cy="265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6" name="Прямая со стрелкой 115"/>
          <p:cNvCxnSpPr/>
          <p:nvPr/>
        </p:nvCxnSpPr>
        <p:spPr>
          <a:xfrm flipH="1">
            <a:off x="4185560" y="5513822"/>
            <a:ext cx="92279" cy="2348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3736797" y="5727307"/>
            <a:ext cx="12718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АБП осуществляется поиск ошибки и ее  устранение</a:t>
            </a:r>
          </a:p>
        </p:txBody>
      </p:sp>
      <p:cxnSp>
        <p:nvCxnSpPr>
          <p:cNvPr id="127" name="Прямая со стрелкой 126"/>
          <p:cNvCxnSpPr>
            <a:stCxn id="65" idx="0"/>
          </p:cNvCxnSpPr>
          <p:nvPr/>
        </p:nvCxnSpPr>
        <p:spPr>
          <a:xfrm flipV="1">
            <a:off x="10578518" y="3976383"/>
            <a:ext cx="0" cy="3091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" descr="C:\Users\TChikanaev\Desktop\1489676325.jpg"/>
          <p:cNvPicPr>
            <a:picLocks noChangeAspect="1" noChangeArrowheads="1"/>
          </p:cNvPicPr>
          <p:nvPr/>
        </p:nvPicPr>
        <p:blipFill>
          <a:blip r:embed="rId15" cstate="print"/>
          <a:srcRect l="15900" t="16300" r="15100" b="16950"/>
          <a:stretch>
            <a:fillRect/>
          </a:stretch>
        </p:blipFill>
        <p:spPr bwMode="auto">
          <a:xfrm>
            <a:off x="0" y="116737"/>
            <a:ext cx="982611" cy="883204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51" name="Заголовок 1"/>
          <p:cNvSpPr txBox="1">
            <a:spLocks/>
          </p:cNvSpPr>
          <p:nvPr/>
        </p:nvSpPr>
        <p:spPr>
          <a:xfrm>
            <a:off x="983432" y="116737"/>
            <a:ext cx="11016481" cy="8832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Автоматизация процесса формирования финансовой отчетности</a:t>
            </a:r>
          </a:p>
          <a:p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Консолидация финансовой отчетности администратором бюджетных программ</a:t>
            </a: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0" y="80394"/>
            <a:ext cx="12192000" cy="0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9328" y="6555910"/>
            <a:ext cx="12192000" cy="0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Рисунок 8" descr="Pempal logo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164" y="6555910"/>
            <a:ext cx="2735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0730712"/>
              </p:ext>
            </p:extLst>
          </p:nvPr>
        </p:nvGraphicFramePr>
        <p:xfrm>
          <a:off x="11377807" y="2197916"/>
          <a:ext cx="347663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Visio" r:id="rId17" imgW="754674" imgH="1175128" progId="">
                  <p:embed/>
                </p:oleObj>
              </mc:Choice>
              <mc:Fallback>
                <p:oleObj name="Visio" r:id="rId17" imgW="754674" imgH="1175128" progId="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77807" y="2197916"/>
                        <a:ext cx="347663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642199"/>
              </p:ext>
            </p:extLst>
          </p:nvPr>
        </p:nvGraphicFramePr>
        <p:xfrm>
          <a:off x="7522228" y="3687643"/>
          <a:ext cx="347662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Visio" r:id="rId19" imgW="754674" imgH="1175128" progId="">
                  <p:embed/>
                </p:oleObj>
              </mc:Choice>
              <mc:Fallback>
                <p:oleObj name="Visio" r:id="rId19" imgW="754674" imgH="1175128" progId="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2228" y="3687643"/>
                        <a:ext cx="347662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9343652" y="6491283"/>
            <a:ext cx="2844800" cy="365125"/>
          </a:xfrm>
        </p:spPr>
        <p:txBody>
          <a:bodyPr/>
          <a:lstStyle/>
          <a:p>
            <a:fld id="{47B9FEC9-3289-4671-94BE-1ED06BFB1A51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1547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802974" y="80114"/>
            <a:ext cx="11389025" cy="8615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Порядок формирования консолидированной финансовой отчетности по республиканскому бюджету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482595" y="5301208"/>
            <a:ext cx="4282651" cy="1009729"/>
          </a:xfrm>
          <a:prstGeom prst="rect">
            <a:avLst/>
          </a:prstGeom>
          <a:solidFill>
            <a:srgbClr val="FFF3F3"/>
          </a:solidFill>
          <a:ln>
            <a:solidFill>
              <a:srgbClr val="FFF3F3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Подведомственные </a:t>
            </a:r>
            <a:endParaRPr lang="ru-RU" sz="9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учреждения министерств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Форматно-логический контроль внутри формы, между формами, между пакетами отчетности</a:t>
            </a:r>
            <a:endParaRPr lang="ru-RU" sz="11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Oval 7"/>
          <p:cNvSpPr>
            <a:spLocks noChangeArrowheads="1"/>
          </p:cNvSpPr>
          <p:nvPr/>
        </p:nvSpPr>
        <p:spPr bwMode="auto">
          <a:xfrm>
            <a:off x="482595" y="3429000"/>
            <a:ext cx="4282651" cy="997992"/>
          </a:xfrm>
          <a:prstGeom prst="rect">
            <a:avLst/>
          </a:prstGeom>
          <a:solidFill>
            <a:srgbClr val="FFF9EF"/>
          </a:solidFill>
          <a:ln>
            <a:solidFill>
              <a:srgbClr val="FFF9EF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Предоставление </a:t>
            </a:r>
            <a:r>
              <a:rPr lang="en-US" b="1" dirty="0">
                <a:solidFill>
                  <a:srgbClr val="00206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37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комплекта финансовой отчетности министерств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Элиминирование взаимных операций</a:t>
            </a:r>
          </a:p>
          <a:p>
            <a:pPr marL="171450" lvl="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Форматно-логический контроль </a:t>
            </a:r>
            <a:endParaRPr lang="ru-RU" sz="11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6954" y="2649569"/>
            <a:ext cx="15099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tabLst>
                <a:tab pos="1657350" algn="l"/>
              </a:tabLst>
            </a:pPr>
            <a:r>
              <a:rPr lang="ru-RU" sz="1200" dirty="0">
                <a:solidFill>
                  <a:srgbClr val="00206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Сдача                               отчетности  в ИАИС «е-Минфин»  </a:t>
            </a:r>
            <a:endParaRPr lang="ru-RU" sz="20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390003" y="2668727"/>
            <a:ext cx="1391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Возврат </a:t>
            </a:r>
            <a:r>
              <a:rPr lang="ru-RU" sz="12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на доработку отчетов в ИАИС «е-Минфин»</a:t>
            </a:r>
            <a:endParaRPr lang="ru-RU" sz="20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79376" y="4510861"/>
            <a:ext cx="14393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tabLst>
                <a:tab pos="1657350" algn="l"/>
              </a:tabLst>
            </a:pPr>
            <a:r>
              <a:rPr lang="ru-RU" sz="1200" dirty="0">
                <a:solidFill>
                  <a:srgbClr val="00206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Сдача                               отчетности  в ИАИС «е-Минфин»  </a:t>
            </a:r>
            <a:endParaRPr lang="ru-RU" sz="20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300997" y="4510861"/>
            <a:ext cx="14642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Возврат </a:t>
            </a:r>
            <a:r>
              <a:rPr lang="ru-RU" sz="12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на доработку отчетов в ИАИС</a:t>
            </a:r>
          </a:p>
          <a:p>
            <a:r>
              <a:rPr lang="ru-RU" sz="12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«е-Минфин»</a:t>
            </a:r>
            <a:endParaRPr lang="ru-RU" sz="20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2369741" y="2636912"/>
            <a:ext cx="0" cy="68193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2656276" y="2649438"/>
            <a:ext cx="0" cy="66940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2631587" y="4593678"/>
            <a:ext cx="0" cy="58154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2361362" y="4581128"/>
            <a:ext cx="0" cy="60664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482595" y="1148392"/>
            <a:ext cx="4282651" cy="1344504"/>
          </a:xfrm>
          <a:prstGeom prst="rect">
            <a:avLst/>
          </a:prstGeom>
          <a:solidFill>
            <a:srgbClr val="E9EFF7"/>
          </a:solidFill>
          <a:ln>
            <a:solidFill>
              <a:srgbClr val="E9EF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solidFill>
                  <a:srgbClr val="00206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Министерство финансов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>
                <a:solidFill>
                  <a:srgbClr val="00206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ru-RU" sz="1600" b="1" i="1" u="sng" dirty="0">
                <a:solidFill>
                  <a:srgbClr val="00206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Комитет казначейства)</a:t>
            </a:r>
          </a:p>
          <a:p>
            <a:pPr marL="171450" lvl="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00206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формирование финансовой отчетности по поступлениям бюджета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00206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Прием отчетности 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00206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Формирование годовой консолидированной финансовой отчетности по РБ</a:t>
            </a:r>
            <a:endParaRPr lang="ru-RU" sz="1100" u="sng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409796" y="1156103"/>
            <a:ext cx="3240360" cy="4720053"/>
          </a:xfrm>
          <a:prstGeom prst="rect">
            <a:avLst/>
          </a:prstGeom>
          <a:solidFill>
            <a:srgbClr val="E9EFF7"/>
          </a:solidFill>
          <a:ln w="38100" cmpd="thickThin">
            <a:solidFill>
              <a:srgbClr val="E9EF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Arial Narrow" pitchFamily="34" charset="0"/>
              </a:rPr>
              <a:t>Правительство представляет </a:t>
            </a:r>
          </a:p>
          <a:p>
            <a:pPr algn="ctr"/>
            <a:r>
              <a:rPr lang="ru-RU" sz="2000" b="1" i="1" dirty="0">
                <a:solidFill>
                  <a:srgbClr val="002060"/>
                </a:solidFill>
                <a:latin typeface="Arial Narrow" pitchFamily="34" charset="0"/>
              </a:rPr>
              <a:t>в Парламент РК</a:t>
            </a:r>
          </a:p>
          <a:p>
            <a:pPr algn="ctr"/>
            <a:r>
              <a:rPr lang="ru-RU" sz="1600" b="1" i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</a:p>
          <a:p>
            <a:pPr lvl="0" algn="ctr"/>
            <a:r>
              <a:rPr lang="ru-RU" sz="1600" b="1" dirty="0">
                <a:solidFill>
                  <a:srgbClr val="002060"/>
                </a:solidFill>
                <a:latin typeface="Arial Narrow" pitchFamily="34" charset="0"/>
              </a:rPr>
              <a:t>Годовой отчет Правительства об исполнении республиканского бюджета включает:</a:t>
            </a:r>
          </a:p>
          <a:p>
            <a:pPr lvl="0" algn="ctr"/>
            <a:endParaRPr lang="ru-RU" sz="1200" b="1" dirty="0">
              <a:solidFill>
                <a:srgbClr val="002060"/>
              </a:solidFill>
              <a:latin typeface="Arial Narrow" pitchFamily="34" charset="0"/>
            </a:endParaRPr>
          </a:p>
          <a:p>
            <a:pPr marL="285750" lvl="1" indent="-28575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Arial Narrow" pitchFamily="34" charset="0"/>
              </a:rPr>
              <a:t>Отчет об исполнении республиканского бюджета</a:t>
            </a:r>
            <a:r>
              <a:rPr lang="en-US" sz="1600" dirty="0">
                <a:solidFill>
                  <a:srgbClr val="002060"/>
                </a:solidFill>
                <a:latin typeface="Arial Narrow" pitchFamily="34" charset="0"/>
              </a:rPr>
              <a:t> (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</a:rPr>
              <a:t>по кассовому методу)</a:t>
            </a:r>
          </a:p>
          <a:p>
            <a:pPr marL="285750" lvl="1" indent="-28575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Arial Narrow" pitchFamily="34" charset="0"/>
              </a:rPr>
              <a:t>Аналитический отчет об исполнении республиканского бюджета</a:t>
            </a:r>
          </a:p>
          <a:p>
            <a:pPr marL="285750" lvl="1" indent="-28575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Arial Narrow" pitchFamily="34" charset="0"/>
              </a:rPr>
              <a:t>Пояснительная записка</a:t>
            </a:r>
          </a:p>
          <a:p>
            <a:pPr marL="285750" lvl="1" indent="-28575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FF0000"/>
                </a:solidFill>
                <a:latin typeface="Arial Narrow" pitchFamily="34" charset="0"/>
              </a:rPr>
              <a:t>Годовая консолидированная финансовая отчетность об исполнении республиканского бюджета (по методу начисления)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9278745" y="2065078"/>
            <a:ext cx="2527087" cy="2609867"/>
          </a:xfrm>
          <a:prstGeom prst="rect">
            <a:avLst/>
          </a:prstGeom>
          <a:solidFill>
            <a:srgbClr val="E9EFF7"/>
          </a:solidFill>
          <a:ln w="38100" cmpd="thickThin">
            <a:solidFill>
              <a:srgbClr val="E9EF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Arial Narrow" pitchFamily="34" charset="0"/>
              </a:rPr>
              <a:t>Счетный комитет  по контролю за исполнением республиканского бюджета</a:t>
            </a:r>
          </a:p>
          <a:p>
            <a:pPr algn="ctr"/>
            <a:endParaRPr lang="ru-RU" sz="1200" b="1" dirty="0">
              <a:solidFill>
                <a:srgbClr val="002060"/>
              </a:solidFill>
              <a:latin typeface="Arial Narrow" pitchFamily="34" charset="0"/>
            </a:endParaRPr>
          </a:p>
          <a:p>
            <a:pPr algn="ctr"/>
            <a:r>
              <a:rPr lang="ru-RU" sz="1500" b="1" dirty="0">
                <a:solidFill>
                  <a:srgbClr val="002060"/>
                </a:solidFill>
                <a:latin typeface="Arial Narrow" pitchFamily="34" charset="0"/>
              </a:rPr>
              <a:t>Аудиторское заключение по итогам аудита финансовой отчетности</a:t>
            </a:r>
          </a:p>
        </p:txBody>
      </p:sp>
      <p:sp>
        <p:nvSpPr>
          <p:cNvPr id="52" name="Стрелка вправо с вырезом 51"/>
          <p:cNvSpPr/>
          <p:nvPr/>
        </p:nvSpPr>
        <p:spPr>
          <a:xfrm>
            <a:off x="8746968" y="2431455"/>
            <a:ext cx="469479" cy="2203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0" y="6525344"/>
            <a:ext cx="12192000" cy="0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0" y="80394"/>
            <a:ext cx="12192000" cy="0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трелка вправо с вырезом 33"/>
          <p:cNvSpPr/>
          <p:nvPr/>
        </p:nvSpPr>
        <p:spPr>
          <a:xfrm>
            <a:off x="4843505" y="1710494"/>
            <a:ext cx="469479" cy="2203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2" descr="C:\Users\TChikanaev\Desktop\1489676325.jpg"/>
          <p:cNvPicPr>
            <a:picLocks noChangeAspect="1" noChangeArrowheads="1"/>
          </p:cNvPicPr>
          <p:nvPr/>
        </p:nvPicPr>
        <p:blipFill>
          <a:blip r:embed="rId2" cstate="print"/>
          <a:srcRect l="15900" t="16300" r="15100" b="16950"/>
          <a:stretch>
            <a:fillRect/>
          </a:stretch>
        </p:blipFill>
        <p:spPr bwMode="auto">
          <a:xfrm>
            <a:off x="0" y="104360"/>
            <a:ext cx="802974" cy="837335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22" name="Скругленный прямоугольник 21"/>
          <p:cNvSpPr/>
          <p:nvPr/>
        </p:nvSpPr>
        <p:spPr>
          <a:xfrm>
            <a:off x="4843504" y="6043097"/>
            <a:ext cx="7157151" cy="4497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u="sng" dirty="0">
                <a:solidFill>
                  <a:srgbClr val="002060"/>
                </a:solidFill>
                <a:latin typeface="Arial Narrow" panose="020B0606020202030204" pitchFamily="34" charset="0"/>
              </a:rPr>
              <a:t>Аналогично формируется консолидированная финансовая отчетность по местным бюджетам и представляется в </a:t>
            </a:r>
            <a:r>
              <a:rPr lang="ru-RU" sz="1600" u="sng" dirty="0" err="1">
                <a:solidFill>
                  <a:srgbClr val="002060"/>
                </a:solidFill>
                <a:latin typeface="Arial Narrow" panose="020B0606020202030204" pitchFamily="34" charset="0"/>
              </a:rPr>
              <a:t>Маслихат</a:t>
            </a:r>
            <a:r>
              <a:rPr lang="ru-RU" sz="1600" u="sng" dirty="0">
                <a:solidFill>
                  <a:srgbClr val="002060"/>
                </a:solidFill>
                <a:latin typeface="Arial Narrow" panose="020B0606020202030204" pitchFamily="34" charset="0"/>
              </a:rPr>
              <a:t> и Ревизионные комиссии</a:t>
            </a:r>
          </a:p>
        </p:txBody>
      </p:sp>
      <p:pic>
        <p:nvPicPr>
          <p:cNvPr id="23" name="Рисунок 8" descr="Pempal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029" y="6556113"/>
            <a:ext cx="2735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47199" y="6492875"/>
            <a:ext cx="2844800" cy="365125"/>
          </a:xfrm>
        </p:spPr>
        <p:txBody>
          <a:bodyPr/>
          <a:lstStyle/>
          <a:p>
            <a:fld id="{47B9FEC9-3289-4671-94BE-1ED06BFB1A51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9227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889" y="836712"/>
            <a:ext cx="6052111" cy="459433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1. Консолидированный бухгалтерский баланс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27648" y="1340768"/>
            <a:ext cx="2880320" cy="1584176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финансовое положение республиканского бюджета, величина, состав и изменение стоимости активов, обязательств и чистых активов/капитала за период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58593" y="116632"/>
            <a:ext cx="11333407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Состав консолидированной финансовой отчетности 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80394"/>
            <a:ext cx="12192000" cy="0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6525344"/>
            <a:ext cx="12192000" cy="0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2" cstate="print"/>
          <a:srcRect l="15900" t="16300" r="15100" b="16950"/>
          <a:stretch>
            <a:fillRect/>
          </a:stretch>
        </p:blipFill>
        <p:spPr bwMode="auto">
          <a:xfrm>
            <a:off x="0" y="112864"/>
            <a:ext cx="858593" cy="795856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0" name="Рисунок 8" descr="Pempal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493" y="6581775"/>
            <a:ext cx="2735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Группа 27"/>
          <p:cNvGrpSpPr>
            <a:grpSpLocks/>
          </p:cNvGrpSpPr>
          <p:nvPr/>
        </p:nvGrpSpPr>
        <p:grpSpPr bwMode="auto">
          <a:xfrm>
            <a:off x="0" y="6280150"/>
            <a:ext cx="12192000" cy="231775"/>
            <a:chOff x="0" y="149225"/>
            <a:chExt cx="9144000" cy="231775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149225"/>
              <a:ext cx="9144000" cy="231775"/>
            </a:xfrm>
            <a:prstGeom prst="rect">
              <a:avLst/>
            </a:prstGeom>
            <a:gradFill flip="none" rotWithShape="1">
              <a:gsLst>
                <a:gs pos="30000">
                  <a:srgbClr val="58699A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26988" y="152400"/>
              <a:ext cx="8929687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r>
                <a:rPr lang="ru-RU" sz="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ПРОГРЕСС В РЕФОРМЕ БУХГАЛТЕРСКОГО УЧЕТА И ОТЧЕТНОСТИ В ПУБЛИЧНОМ СЕКТОРЕ РЕСПУБЛИКИ КАЗАХСТАН </a:t>
              </a:r>
            </a:p>
          </p:txBody>
        </p:sp>
      </p:grpSp>
      <p:sp>
        <p:nvSpPr>
          <p:cNvPr id="17" name="Объект 3"/>
          <p:cNvSpPr>
            <a:spLocks noGrp="1"/>
          </p:cNvSpPr>
          <p:nvPr>
            <p:ph sz="half" idx="2"/>
          </p:nvPr>
        </p:nvSpPr>
        <p:spPr>
          <a:xfrm>
            <a:off x="3071664" y="3645024"/>
            <a:ext cx="2917444" cy="1624826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валовое поступление доходов и расходов бюджета по методу начисления и их результат за год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сравнение с прошлым периодом</a:t>
            </a:r>
          </a:p>
        </p:txBody>
      </p:sp>
      <p:sp>
        <p:nvSpPr>
          <p:cNvPr id="18" name="Текст 2"/>
          <p:cNvSpPr>
            <a:spLocks noGrp="1"/>
          </p:cNvSpPr>
          <p:nvPr>
            <p:ph type="body" idx="1"/>
          </p:nvPr>
        </p:nvSpPr>
        <p:spPr>
          <a:xfrm>
            <a:off x="150984" y="3068960"/>
            <a:ext cx="5838124" cy="459433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2. Консолидированный отчет о результатах финансовой деятельности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237482"/>
              </p:ext>
            </p:extLst>
          </p:nvPr>
        </p:nvGraphicFramePr>
        <p:xfrm>
          <a:off x="191344" y="3573016"/>
          <a:ext cx="2952328" cy="15167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7628">
                <a:tc>
                  <a:txBody>
                    <a:bodyPr/>
                    <a:lstStyle/>
                    <a:p>
                      <a:pPr algn="l" fontAlgn="ctr"/>
                      <a:r>
                        <a:rPr lang="kk-KZ" sz="800" b="1" u="none" strike="noStrike" baseline="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ru-RU" sz="800" b="1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Доходы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2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  Необменные операции </a:t>
                      </a: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(налоги, трансферты, неналоговые поступления)</a:t>
                      </a: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2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Обменные операции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24300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6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     Прочие доходы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628">
                <a:tc>
                  <a:txBody>
                    <a:bodyPr/>
                    <a:lstStyle/>
                    <a:p>
                      <a:pPr algn="l" fontAlgn="ctr"/>
                      <a:r>
                        <a:rPr lang="kk-KZ" sz="800" b="1" u="none" strike="noStrike" baseline="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ru-RU" sz="800" b="1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Расходы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25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   Бюджетные выплаты </a:t>
                      </a: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(пенсии, пособия, трансферты,    субсидии)</a:t>
                      </a: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76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   Прочие расходы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76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k-KZ" sz="800" b="1" u="none" strike="noStrike" kern="1200" noProof="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Финансовый результат</a:t>
                      </a:r>
                      <a:endParaRPr lang="ru-RU" sz="800" b="1" u="none" strike="noStrike" kern="1200" noProof="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86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  Финансовый результат от выбытия  долгосрочных активов               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76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  Финансовый результат от курсовой разницы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76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  Финансовый результат  о</a:t>
                      </a:r>
                      <a:r>
                        <a:rPr kumimoji="0" lang="kk-KZ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т прочих операций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617069"/>
              </p:ext>
            </p:extLst>
          </p:nvPr>
        </p:nvGraphicFramePr>
        <p:xfrm>
          <a:off x="119336" y="1340768"/>
          <a:ext cx="2664295" cy="1404546"/>
        </p:xfrm>
        <a:graphic>
          <a:graphicData uri="http://schemas.openxmlformats.org/drawingml/2006/table">
            <a:tbl>
              <a:tblPr/>
              <a:tblGrid>
                <a:gridCol w="2664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82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АКТИВЫ</a:t>
                      </a:r>
                    </a:p>
                  </a:txBody>
                  <a:tcPr marL="5766" marR="5766" marT="5766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2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I. </a:t>
                      </a:r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Краткосрочные активы</a:t>
                      </a:r>
                    </a:p>
                  </a:txBody>
                  <a:tcPr marL="5766" marR="5766" marT="5766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2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II. </a:t>
                      </a:r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Долгосрочные активы</a:t>
                      </a:r>
                    </a:p>
                  </a:txBody>
                  <a:tcPr marL="5766" marR="5766" marT="5766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2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effectLst/>
                          <a:latin typeface="Arial Narrow" pitchFamily="34" charset="0"/>
                        </a:rPr>
                        <a:t>БАЛАНС </a:t>
                      </a:r>
                    </a:p>
                  </a:txBody>
                  <a:tcPr marL="5766" marR="5766" marT="5766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2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ОБЯЗАТЕЛЬСТВА, ЧИСТЫЕ АКТИВЫ/КАПИТАЛ</a:t>
                      </a:r>
                    </a:p>
                  </a:txBody>
                  <a:tcPr marL="5766" marR="5766" marT="5766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82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III. </a:t>
                      </a:r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Краткосрочные обязательства</a:t>
                      </a:r>
                    </a:p>
                  </a:txBody>
                  <a:tcPr marL="5766" marR="5766" marT="5766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828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IV. </a:t>
                      </a:r>
                      <a:r>
                        <a:rPr lang="ru-RU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Долгосрочные обязательства</a:t>
                      </a:r>
                    </a:p>
                  </a:txBody>
                  <a:tcPr marL="5766" marR="5766" marT="5766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828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V. </a:t>
                      </a:r>
                      <a:r>
                        <a:rPr lang="ru-RU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Чистые активы/капитал</a:t>
                      </a:r>
                    </a:p>
                  </a:txBody>
                  <a:tcPr marL="5766" marR="5766" marT="5766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828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Резервы</a:t>
                      </a:r>
                    </a:p>
                  </a:txBody>
                  <a:tcPr marL="5766" marR="5766" marT="5766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828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Накопленный финансовый результат</a:t>
                      </a:r>
                    </a:p>
                  </a:txBody>
                  <a:tcPr marL="5766" marR="5766" marT="5766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82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effectLst/>
                          <a:latin typeface="Arial Narrow" pitchFamily="34" charset="0"/>
                        </a:rPr>
                        <a:t>БАЛАНС </a:t>
                      </a:r>
                    </a:p>
                  </a:txBody>
                  <a:tcPr marL="5766" marR="5766" marT="5766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068687"/>
              </p:ext>
            </p:extLst>
          </p:nvPr>
        </p:nvGraphicFramePr>
        <p:xfrm>
          <a:off x="6289409" y="1268760"/>
          <a:ext cx="2894111" cy="15539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94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57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I. </a:t>
                      </a:r>
                      <a:r>
                        <a:rPr lang="ru-RU" sz="8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ОПЕРАЦИОННАЯ ДЕЯТЕЛЬНОСТЬ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11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kk-KZ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Поступление денег</a:t>
                      </a:r>
                      <a:endParaRPr lang="ru-RU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68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Выбытие денег</a:t>
                      </a: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8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II. </a:t>
                      </a:r>
                      <a:r>
                        <a:rPr lang="ru-RU" sz="8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ИНВЕСТИЦИОННАЯ ДЕЯТЕЛЬНОСТЬ</a:t>
                      </a:r>
                      <a:r>
                        <a:rPr lang="en-US" sz="8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ru-RU" sz="800" b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83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kk-KZ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Поступление денег</a:t>
                      </a:r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837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Выбытие денег </a:t>
                      </a:r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85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III. </a:t>
                      </a:r>
                      <a:r>
                        <a:rPr lang="ru-RU" sz="800" b="1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ФИНАНСОВАЯ ДЕЯТЕЛЬНОСТЬ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545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kk-KZ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Поступление денег </a:t>
                      </a:r>
                      <a:r>
                        <a:rPr lang="kk-KZ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(получение займов)</a:t>
                      </a:r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Выбытие денег </a:t>
                      </a:r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(погашение займов, расходы на ГЧП)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460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8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ОСТАТОК ДЕНЕЖНЫХ СРЕДСТВ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9" name="Текст 2"/>
          <p:cNvSpPr>
            <a:spLocks noGrp="1"/>
          </p:cNvSpPr>
          <p:nvPr>
            <p:ph type="body" idx="1"/>
          </p:nvPr>
        </p:nvSpPr>
        <p:spPr>
          <a:xfrm>
            <a:off x="6124110" y="836712"/>
            <a:ext cx="6052111" cy="459433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3.Консолидированный отчет о движении денег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half" idx="2"/>
          </p:nvPr>
        </p:nvSpPr>
        <p:spPr>
          <a:xfrm>
            <a:off x="8607582" y="1268760"/>
            <a:ext cx="3312368" cy="1728192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источники денежных поступлений, статьи, на которые они были израсходованы в течение года и остаток денежных средств с использованием прямого метода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сравнение с прошлым периодом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240330" y="2996952"/>
            <a:ext cx="57603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4.Консолидированный отчет об изменениях чистых активов/ капитала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91344" y="5085184"/>
            <a:ext cx="11809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5. Пояснительная записка</a:t>
            </a:r>
          </a:p>
        </p:txBody>
      </p:sp>
      <p:sp>
        <p:nvSpPr>
          <p:cNvPr id="24" name="Объект 3"/>
          <p:cNvSpPr>
            <a:spLocks noGrp="1"/>
          </p:cNvSpPr>
          <p:nvPr>
            <p:ph sz="half" idx="2"/>
          </p:nvPr>
        </p:nvSpPr>
        <p:spPr>
          <a:xfrm>
            <a:off x="335360" y="5371883"/>
            <a:ext cx="11606873" cy="950167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общие сведения, содержащие информацию об основополагающих принципах подготовки финансовой отчетности и применяемой учетной политики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раскрытия активов и обязательств, доходов и расходов по существенным и значимым статьям финансовой отчетности, 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сопоставление бюджетных и фактических сумм представлено в рамках отчета об исполнении бюджета, сформированного на кассовой основе, в пояснительной записке отражены раскрытия по сопоставлению отчета об исполнении бюджета и отчета о движении денег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Объект 3"/>
          <p:cNvSpPr>
            <a:spLocks noGrp="1"/>
          </p:cNvSpPr>
          <p:nvPr>
            <p:ph sz="half" idx="2"/>
          </p:nvPr>
        </p:nvSpPr>
        <p:spPr>
          <a:xfrm>
            <a:off x="8760296" y="3679512"/>
            <a:ext cx="3312368" cy="151216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sz="1700" dirty="0">
                <a:solidFill>
                  <a:srgbClr val="002060"/>
                </a:solidFill>
                <a:latin typeface="Arial Narrow" panose="020B0606020202030204" pitchFamily="34" charset="0"/>
              </a:rPr>
              <a:t>структура и динамика накопленного финансового результата и резервов, повлиявших на изменения в чистых активах/ капитале за период</a:t>
            </a:r>
          </a:p>
          <a:p>
            <a:pPr>
              <a:buFont typeface="Wingdings" pitchFamily="2" charset="2"/>
              <a:buChar char="ü"/>
            </a:pPr>
            <a:r>
              <a:rPr lang="ru-RU" sz="1700" dirty="0">
                <a:solidFill>
                  <a:srgbClr val="002060"/>
                </a:solidFill>
                <a:latin typeface="Arial Narrow" panose="020B0606020202030204" pitchFamily="34" charset="0"/>
              </a:rPr>
              <a:t>сравнение с прошлым периодом</a:t>
            </a: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278942"/>
              </p:ext>
            </p:extLst>
          </p:nvPr>
        </p:nvGraphicFramePr>
        <p:xfrm>
          <a:off x="6096000" y="3861048"/>
          <a:ext cx="2952328" cy="11037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7628">
                <a:tc>
                  <a:txBody>
                    <a:bodyPr/>
                    <a:lstStyle/>
                    <a:p>
                      <a:pPr algn="l" fontAlgn="ctr"/>
                      <a:r>
                        <a:rPr lang="kk-KZ" sz="800" b="1" u="none" strike="noStrike" baseline="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  Сальдо на начало отчетного периода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2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  изменения в учетной политике и корректировка ошибок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628">
                <a:tc>
                  <a:txBody>
                    <a:bodyPr/>
                    <a:lstStyle/>
                    <a:p>
                      <a:pPr algn="l" fontAlgn="ctr"/>
                      <a:r>
                        <a:rPr lang="kk-KZ" sz="800" b="1" u="none" strike="noStrike" baseline="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ru-RU" sz="800" b="1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Пересчитанное сальдо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5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   Изменения в чистых активах/капитале за период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6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   Финансовый результат за период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76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k-KZ" sz="800" b="1" u="none" strike="noStrike" kern="1200" noProof="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Финансовый результат</a:t>
                      </a:r>
                      <a:endParaRPr lang="ru-RU" sz="800" b="1" u="none" strike="noStrike" kern="1200" noProof="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86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k-KZ" sz="800" b="1" u="none" strike="noStrike" baseline="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Сальдо на конец отчетного периода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             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>
          <a:xfrm>
            <a:off x="9347200" y="6492875"/>
            <a:ext cx="2844800" cy="365125"/>
          </a:xfrm>
        </p:spPr>
        <p:txBody>
          <a:bodyPr/>
          <a:lstStyle/>
          <a:p>
            <a:fld id="{47B9FEC9-3289-4671-94BE-1ED06BFB1A51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1524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525376"/>
              </p:ext>
            </p:extLst>
          </p:nvPr>
        </p:nvGraphicFramePr>
        <p:xfrm>
          <a:off x="191344" y="527854"/>
          <a:ext cx="4392486" cy="5998925"/>
        </p:xfrm>
        <a:graphic>
          <a:graphicData uri="http://schemas.openxmlformats.org/drawingml/2006/table">
            <a:tbl>
              <a:tblPr/>
              <a:tblGrid>
                <a:gridCol w="3177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3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086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Годовой консолидированный бухгалтерский баланс</a:t>
                      </a:r>
                    </a:p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                           </a:t>
                      </a: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млрд.</a:t>
                      </a:r>
                      <a:r>
                        <a:rPr lang="ru-RU" sz="12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 тенге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766" marR="5766" marT="5766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6" marR="5766" marT="5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6" marR="5766" marT="5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4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АКТИВЫ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2018 год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2019 год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9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I. 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Краткосрочные активы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4 329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1 890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49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Денежные средства и их эквиваленты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166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86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49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Краткосрочные финансовые инвестиции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4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3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4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Краткосрочная дебиторская задолженность, в т.ч. авансы выданные и вознаграждения к получению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151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152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08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Запасы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851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853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4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Краткосрочная дебиторская задолженность по расчетам с бюджетом по налоговым и неналоговым поступлениям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3 149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791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49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Прочие краткосрочные активы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7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5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49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II. 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Долгосрочные активы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11 385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16 419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49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Долгосрочные  финансовые инвестиции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6 240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10 862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49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Долгосрочная дебиторская задолженность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217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303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85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Основные средства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3 722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3 849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96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Незавершенное строительство и капитальные вложения 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1 135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1 322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49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Нематериальные активы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71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82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08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БАЛАНС 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15 714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18 309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49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ОБЯЗАТЕЛЬСТВА, ЧИСТЫЕ АКТИВЫ/КАПИТАЛ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49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III. 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Краткосрочные обязательства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4 505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2 396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492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Краткосрочные финансовые обязательства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680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661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492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Краткосрочная кредиторская задолженность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56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60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4744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Краткосрочная кредиторская задолженность по налоговым и неналоговым поступлениям в бюджет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3 768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1 676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492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IV. </a:t>
                      </a:r>
                      <a:r>
                        <a:rPr lang="ru-RU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Долгосрочные обязательства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11 206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12 393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492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Долгосрочные финансовые обязательства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11 200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12 383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0492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Долгосрочная кредиторская задолженность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6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10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0492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V. </a:t>
                      </a:r>
                      <a:r>
                        <a:rPr lang="ru-RU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Чистые активы/капитал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3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3 519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0492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Накопленный финансовый результат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3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3 519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25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БАЛАНС 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15 714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18 309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0" y="91072"/>
            <a:ext cx="12192000" cy="457607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Показатели консолидированной финансовой отчетности по РБ за 2019 год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80394"/>
            <a:ext cx="12192000" cy="0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88ADD541-D519-4C8F-BE3E-D7743A0322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13824"/>
              </p:ext>
            </p:extLst>
          </p:nvPr>
        </p:nvGraphicFramePr>
        <p:xfrm>
          <a:off x="4871864" y="980728"/>
          <a:ext cx="7056784" cy="25424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64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6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065">
                  <a:extLst>
                    <a:ext uri="{9D8B030D-6E8A-4147-A177-3AD203B41FA5}">
                      <a16:colId xmlns:a16="http://schemas.microsoft.com/office/drawing/2014/main" val="3407156409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Наименование </a:t>
                      </a:r>
                    </a:p>
                  </a:txBody>
                  <a:tcPr marL="3774" marR="3774" marT="503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2019 год</a:t>
                      </a:r>
                    </a:p>
                  </a:txBody>
                  <a:tcPr marL="3774" marR="3774" marT="503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2018 год</a:t>
                      </a:r>
                    </a:p>
                  </a:txBody>
                  <a:tcPr marL="27000" marR="3774" marT="503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kk-KZ" sz="1200" b="1" u="none" strike="noStrike" baseline="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Доходы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14 766</a:t>
                      </a:r>
                    </a:p>
                  </a:txBody>
                  <a:tcPr marL="3774" marR="3774" marT="503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11 932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774" marR="3774" marT="503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  Необменные операции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(налоги, трансферты, неналоговые поступления)</a:t>
                      </a:r>
                    </a:p>
                  </a:txBody>
                  <a:tcPr marL="10800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14 355</a:t>
                      </a:r>
                    </a:p>
                  </a:txBody>
                  <a:tcPr marL="3774" marR="3774" marT="503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11 701</a:t>
                      </a:r>
                    </a:p>
                  </a:txBody>
                  <a:tcPr marL="7144" marR="7144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10596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Прочие доходы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(вознаграждения по кредитам, дивиденды, реализация товаров, работ и услуг)</a:t>
                      </a:r>
                    </a:p>
                  </a:txBody>
                  <a:tcPr marL="24300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411</a:t>
                      </a:r>
                    </a:p>
                  </a:txBody>
                  <a:tcPr marL="7144" marR="7144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231</a:t>
                      </a:r>
                    </a:p>
                  </a:txBody>
                  <a:tcPr marL="7144" marR="7144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258033"/>
                  </a:ext>
                </a:extLst>
              </a:tr>
              <a:tr h="210304">
                <a:tc>
                  <a:txBody>
                    <a:bodyPr/>
                    <a:lstStyle/>
                    <a:p>
                      <a:pPr algn="l" fontAlgn="ctr"/>
                      <a:r>
                        <a:rPr lang="kk-KZ" sz="1200" b="1" u="none" strike="noStrike" baseline="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Расходы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14 985</a:t>
                      </a:r>
                    </a:p>
                  </a:txBody>
                  <a:tcPr marL="3774" marR="3774" marT="503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12 121</a:t>
                      </a:r>
                    </a:p>
                  </a:txBody>
                  <a:tcPr marL="3774" marR="3774" marT="503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42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   Бюджетные выплаты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(пенсии, пособия, трансферты,    субсидии)</a:t>
                      </a:r>
                    </a:p>
                  </a:txBody>
                  <a:tcPr marL="10800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7 454</a:t>
                      </a:r>
                    </a:p>
                  </a:txBody>
                  <a:tcPr marL="3774" marR="3774" marT="503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5 881</a:t>
                      </a:r>
                    </a:p>
                  </a:txBody>
                  <a:tcPr marL="7144" marR="7144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818094"/>
                  </a:ext>
                </a:extLst>
              </a:tr>
              <a:tr h="2178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   Прочие расходы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800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7 531</a:t>
                      </a:r>
                      <a:endParaRPr lang="ru-RU" sz="1200" b="0" i="0" u="none" strike="noStrike" kern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774" marR="3774" marT="503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b="0" i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6 240</a:t>
                      </a:r>
                      <a:endParaRPr lang="ru-RU" sz="1200" b="0" i="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144" marR="7144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5012667"/>
                  </a:ext>
                </a:extLst>
              </a:tr>
              <a:tr h="2370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k-KZ" sz="1200" b="1" u="none" strike="noStrike" kern="1200" noProof="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Финансовый результат</a:t>
                      </a:r>
                      <a:endParaRPr lang="ru-RU" sz="1200" b="1" u="none" strike="noStrike" kern="1200" noProof="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10800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- 335</a:t>
                      </a:r>
                      <a:endParaRPr lang="ru-RU" sz="12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774" marR="3774" marT="503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- 1 105</a:t>
                      </a:r>
                      <a:endParaRPr lang="ru-RU" sz="12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29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  Финансовый результат от выбытия  долгосрочных активов               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800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kk-KZ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- 138</a:t>
                      </a:r>
                      <a:endParaRPr kumimoji="0" lang="ru-R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774" marR="3774" marT="503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kk-KZ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- 165</a:t>
                      </a:r>
                      <a:endParaRPr kumimoji="0" lang="ru-R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44" marR="7144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66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  Финансовый результат от курсовой разницы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800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kk-KZ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35</a:t>
                      </a:r>
                      <a:endParaRPr kumimoji="0" lang="ru-R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774" marR="3774" marT="503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kk-KZ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- 747</a:t>
                      </a:r>
                      <a:endParaRPr kumimoji="0" lang="ru-R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44" marR="7144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02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  Финансовый результат  о</a:t>
                      </a:r>
                      <a:r>
                        <a:rPr kumimoji="0" lang="kk-KZ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т прочих операций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800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- 13</a:t>
                      </a:r>
                      <a:endParaRPr lang="ru-RU" sz="1200" b="0" i="0" u="none" strike="noStrike" kern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774" marR="3774" marT="503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b="0" i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- 3</a:t>
                      </a:r>
                      <a:endParaRPr lang="ru-RU" sz="1200" b="0" i="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144" marR="7144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88ADD541-D519-4C8F-BE3E-D7743A0322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527432"/>
              </p:ext>
            </p:extLst>
          </p:nvPr>
        </p:nvGraphicFramePr>
        <p:xfrm>
          <a:off x="4826859" y="4005064"/>
          <a:ext cx="7218801" cy="2520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72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3860">
                  <a:extLst>
                    <a:ext uri="{9D8B030D-6E8A-4147-A177-3AD203B41FA5}">
                      <a16:colId xmlns:a16="http://schemas.microsoft.com/office/drawing/2014/main" val="3407156409"/>
                    </a:ext>
                  </a:extLst>
                </a:gridCol>
              </a:tblGrid>
              <a:tr h="24480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Наименование </a:t>
                      </a:r>
                    </a:p>
                  </a:txBody>
                  <a:tcPr marL="3774" marR="3774" marT="503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2019 год</a:t>
                      </a:r>
                    </a:p>
                  </a:txBody>
                  <a:tcPr marL="3774" marR="3774" marT="503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2018 год</a:t>
                      </a:r>
                    </a:p>
                  </a:txBody>
                  <a:tcPr marL="27000" marR="3774" marT="503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2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I. </a:t>
                      </a:r>
                      <a:r>
                        <a:rPr lang="ru-RU" sz="11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ОПЕРАЦИОННАЯ ДЕЯТЕЛЬНОСТЬ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- 365</a:t>
                      </a:r>
                    </a:p>
                  </a:txBody>
                  <a:tcPr marL="3774" marR="3774" marT="503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72</a:t>
                      </a:r>
                      <a:endParaRPr lang="ru-RU" sz="11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774" marR="3774" marT="503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79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kk-KZ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Поступление денег</a:t>
                      </a:r>
                      <a:endParaRPr lang="ru-RU" sz="1100" b="1" i="0" u="none" strike="noStrike" kern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10800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11 200</a:t>
                      </a:r>
                    </a:p>
                  </a:txBody>
                  <a:tcPr marL="3774" marR="3774" marT="503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9 462</a:t>
                      </a:r>
                    </a:p>
                  </a:txBody>
                  <a:tcPr marL="7144" marR="7144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105960"/>
                  </a:ext>
                </a:extLst>
              </a:tr>
              <a:tr h="21395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Выбытие денег</a:t>
                      </a:r>
                    </a:p>
                  </a:txBody>
                  <a:tcPr marL="10800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11 565</a:t>
                      </a:r>
                    </a:p>
                  </a:txBody>
                  <a:tcPr marL="3774" marR="3774" marT="503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9 390</a:t>
                      </a:r>
                      <a:endParaRPr lang="ru-RU" sz="1100" b="1" i="0" u="none" strike="noStrike" kern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1221471"/>
                  </a:ext>
                </a:extLst>
              </a:tr>
              <a:tr h="2053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II. </a:t>
                      </a:r>
                      <a:r>
                        <a:rPr lang="ru-RU" sz="11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ИНВЕСТИЦИОННАЯ ДЕЯТЕЛЬНОСТЬ</a:t>
                      </a:r>
                      <a:r>
                        <a:rPr lang="en-US" sz="11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ru-RU" sz="1100" b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- 870</a:t>
                      </a:r>
                      <a:endParaRPr lang="ru-RU" sz="11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774" marR="3774" marT="503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- 723</a:t>
                      </a:r>
                      <a:endParaRPr lang="ru-RU" sz="11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774" marR="3774" marT="503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785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kk-KZ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Поступление денег </a:t>
                      </a:r>
                      <a:r>
                        <a:rPr lang="ru-RU" sz="11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(погашение</a:t>
                      </a:r>
                      <a:r>
                        <a:rPr lang="ru-RU" sz="1100" b="0" i="0" u="none" strike="noStrike" kern="1200" baseline="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кредитов)</a:t>
                      </a:r>
                      <a:endParaRPr lang="ru-RU" sz="1100" b="0" i="0" u="none" strike="noStrike" kern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10800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131</a:t>
                      </a:r>
                      <a:endParaRPr lang="ru-RU" sz="1100" b="1" i="0" u="none" strike="noStrike" kern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774" marR="3774" marT="503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k-KZ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118</a:t>
                      </a:r>
                      <a:endParaRPr lang="ru-RU" sz="1100" b="1" i="0" u="none" strike="noStrike" kern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818094"/>
                  </a:ext>
                </a:extLst>
              </a:tr>
              <a:tr h="32766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Выбытие денег </a:t>
                      </a:r>
                      <a:r>
                        <a:rPr lang="ru-RU" sz="11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(выданные кредиты, приобретение</a:t>
                      </a:r>
                      <a:r>
                        <a:rPr lang="ru-RU" sz="1100" b="0" i="0" u="none" strike="noStrike" kern="1200" baseline="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долгосрочных активов, затраты на строительство)</a:t>
                      </a:r>
                      <a:endParaRPr lang="ru-RU" sz="1100" b="0" i="0" u="none" strike="noStrike" kern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10800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1 001</a:t>
                      </a:r>
                    </a:p>
                  </a:txBody>
                  <a:tcPr marL="3774" marR="3774" marT="503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841</a:t>
                      </a:r>
                    </a:p>
                  </a:txBody>
                  <a:tcPr marL="7144" marR="7144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5012667"/>
                  </a:ext>
                </a:extLst>
              </a:tr>
              <a:tr h="1969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III. </a:t>
                      </a:r>
                      <a:r>
                        <a:rPr lang="ru-RU" sz="1100" b="1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ФИНАНСОВАЯ ДЕЯТЕЛЬНОСТЬ</a:t>
                      </a:r>
                      <a:endParaRPr lang="ru-RU" sz="11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1 156</a:t>
                      </a:r>
                    </a:p>
                  </a:txBody>
                  <a:tcPr marL="3774" marR="3774" marT="503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673</a:t>
                      </a:r>
                    </a:p>
                  </a:txBody>
                  <a:tcPr marL="3774" marR="3774" marT="503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007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kk-KZ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Поступление денег </a:t>
                      </a:r>
                      <a:r>
                        <a:rPr lang="kk-KZ" sz="11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(получение займов)</a:t>
                      </a:r>
                      <a:endParaRPr lang="ru-RU" sz="1100" b="0" i="0" u="none" strike="noStrike" kern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1 866</a:t>
                      </a:r>
                    </a:p>
                  </a:txBody>
                  <a:tcPr marL="3774" marR="3774" marT="503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1 214</a:t>
                      </a:r>
                    </a:p>
                  </a:txBody>
                  <a:tcPr marL="3774" marR="3774" marT="503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484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Выбытие денег </a:t>
                      </a:r>
                      <a:r>
                        <a:rPr lang="ru-RU" sz="11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(погашение займов, расходы на ГЧП)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710</a:t>
                      </a:r>
                    </a:p>
                  </a:txBody>
                  <a:tcPr marL="3774" marR="3774" marT="503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540</a:t>
                      </a:r>
                    </a:p>
                  </a:txBody>
                  <a:tcPr marL="3774" marR="3774" marT="503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056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1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ОСТАТОК ДЕНЕЖНЫХ СРЕДСТВ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3774" marR="3774" marT="503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166</a:t>
                      </a:r>
                    </a:p>
                  </a:txBody>
                  <a:tcPr marL="3774" marR="3774" marT="503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943872" y="476672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Результаты финансовой деятельности</a:t>
            </a:r>
          </a:p>
          <a:p>
            <a:pPr algn="r"/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млрд. тенге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15880" y="3527296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Движение денежных средств</a:t>
            </a:r>
          </a:p>
          <a:p>
            <a:pPr algn="r"/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млрд. тенге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endParaRPr lang="ru-RU" sz="16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581775"/>
            <a:ext cx="12192000" cy="0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8" descr="Pempal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6601601"/>
            <a:ext cx="2735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36393" y="6520366"/>
            <a:ext cx="2844800" cy="365125"/>
          </a:xfrm>
        </p:spPr>
        <p:txBody>
          <a:bodyPr/>
          <a:lstStyle/>
          <a:p>
            <a:fld id="{47B9FEC9-3289-4671-94BE-1ED06BFB1A51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9523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6762" y="908720"/>
            <a:ext cx="11031845" cy="45943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Что сделано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1384" y="1412776"/>
            <a:ext cx="11161240" cy="446449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Подготовлена методологическая основа по переводу отчетности на метод начисления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Оптимизирована бюджетная отчетность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Разработана информационная система для сбора и формирования отчетности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Финансовая отчетность ГУ переведена на метод начисления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Восстановлены активы и обязательства, не учтенные по кассовому методу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Сформирована консолидированная финансовая отчетность по республиканскому бюджету, по местным бюджетам, по государственному бюджету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Самостоятельность бюджетов внедрена до уровня села, поселка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Стартовал этап формирования прогнозной консолидированной финансовой отчетности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58593" y="116632"/>
            <a:ext cx="11333407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Меры по совершенствованию системы финансовой отчетности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80394"/>
            <a:ext cx="12192000" cy="0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6525344"/>
            <a:ext cx="12192000" cy="0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2" cstate="print"/>
          <a:srcRect l="15900" t="16300" r="15100" b="16950"/>
          <a:stretch>
            <a:fillRect/>
          </a:stretch>
        </p:blipFill>
        <p:spPr bwMode="auto">
          <a:xfrm>
            <a:off x="0" y="112864"/>
            <a:ext cx="858593" cy="795856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0" name="Рисунок 8" descr="Pempal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6581774"/>
            <a:ext cx="2735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Группа 27"/>
          <p:cNvGrpSpPr>
            <a:grpSpLocks/>
          </p:cNvGrpSpPr>
          <p:nvPr/>
        </p:nvGrpSpPr>
        <p:grpSpPr bwMode="auto">
          <a:xfrm>
            <a:off x="0" y="6280150"/>
            <a:ext cx="12192000" cy="231775"/>
            <a:chOff x="0" y="149225"/>
            <a:chExt cx="9144000" cy="231775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149225"/>
              <a:ext cx="9144000" cy="231775"/>
            </a:xfrm>
            <a:prstGeom prst="rect">
              <a:avLst/>
            </a:prstGeom>
            <a:gradFill flip="none" rotWithShape="1">
              <a:gsLst>
                <a:gs pos="30000">
                  <a:srgbClr val="58699A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26988" y="152400"/>
              <a:ext cx="8929687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r>
                <a:rPr lang="ru-RU" sz="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ПРОГРЕСС В РЕФОРМЕ БУХГАЛТЕРСКОГО УЧЕТА И ОТЧЕТНОСТИ В ПУБЛИЧНОМ СЕКТОРЕ РЕСПУБЛИКИ КАЗАХСТАН </a:t>
              </a: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47200" y="6492874"/>
            <a:ext cx="2844800" cy="365125"/>
          </a:xfrm>
        </p:spPr>
        <p:txBody>
          <a:bodyPr/>
          <a:lstStyle/>
          <a:p>
            <a:fld id="{47B9FEC9-3289-4671-94BE-1ED06BFB1A51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8734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19336" y="908720"/>
            <a:ext cx="11593288" cy="45943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Что будет сделано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9376" y="1663242"/>
            <a:ext cx="11231163" cy="414202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Полный аудит финансовой отчетности Счетным комитетом по контролю за исполнением республиканского бюджета, выполнение рекомендаций по результатам аудита </a:t>
            </a:r>
          </a:p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Формирование прогнозной консолидированной финансовой отчетности по республиканскому бюджету</a:t>
            </a:r>
          </a:p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Формирование прогнозной консолидированной финансовой отчетности по местным бюджетам</a:t>
            </a:r>
          </a:p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Включение консолидированной финансовой отчетности субъектов </a:t>
            </a:r>
            <a:r>
              <a:rPr lang="ru-RU" dirty="0" err="1">
                <a:solidFill>
                  <a:srgbClr val="002060"/>
                </a:solidFill>
                <a:latin typeface="Arial Narrow" panose="020B0606020202030204" pitchFamily="34" charset="0"/>
              </a:rPr>
              <a:t>квазигосударственного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сектора</a:t>
            </a:r>
          </a:p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Разработка и внедрение Единого плана счетов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58593" y="116632"/>
            <a:ext cx="11333407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Меры по совершенствованию системы отчетности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80394"/>
            <a:ext cx="12192000" cy="0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6525344"/>
            <a:ext cx="12192000" cy="0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2" cstate="print"/>
          <a:srcRect l="15900" t="16300" r="15100" b="16950"/>
          <a:stretch>
            <a:fillRect/>
          </a:stretch>
        </p:blipFill>
        <p:spPr bwMode="auto">
          <a:xfrm>
            <a:off x="0" y="112864"/>
            <a:ext cx="858593" cy="795856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0" name="Рисунок 8" descr="Pempal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6581775"/>
            <a:ext cx="2735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Группа 27"/>
          <p:cNvGrpSpPr>
            <a:grpSpLocks/>
          </p:cNvGrpSpPr>
          <p:nvPr/>
        </p:nvGrpSpPr>
        <p:grpSpPr bwMode="auto">
          <a:xfrm>
            <a:off x="0" y="6280150"/>
            <a:ext cx="12192000" cy="231775"/>
            <a:chOff x="0" y="149225"/>
            <a:chExt cx="9144000" cy="231775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149225"/>
              <a:ext cx="9144000" cy="231775"/>
            </a:xfrm>
            <a:prstGeom prst="rect">
              <a:avLst/>
            </a:prstGeom>
            <a:gradFill flip="none" rotWithShape="1">
              <a:gsLst>
                <a:gs pos="30000">
                  <a:srgbClr val="58699A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26988" y="152400"/>
              <a:ext cx="8929687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r>
                <a:rPr lang="ru-RU" sz="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ПРОГРЕСС В РЕФОРМЕ БУХГАЛТЕРСКОГО УЧЕТА И ОТЧЕТНОСТИ В ПУБЛИЧНОМ СЕКТОРЕ РЕСПУБЛИКИ КАЗАХСТАН </a:t>
              </a: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47200" y="6511925"/>
            <a:ext cx="2844800" cy="365125"/>
          </a:xfrm>
        </p:spPr>
        <p:txBody>
          <a:bodyPr/>
          <a:lstStyle/>
          <a:p>
            <a:fld id="{47B9FEC9-3289-4671-94BE-1ED06BFB1A51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894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858593" y="116632"/>
            <a:ext cx="11333407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Меры по совершенствованию системы отчетности</a:t>
            </a:r>
          </a:p>
        </p:txBody>
      </p:sp>
      <p:sp>
        <p:nvSpPr>
          <p:cNvPr id="10" name="Текст 4"/>
          <p:cNvSpPr txBox="1">
            <a:spLocks/>
          </p:cNvSpPr>
          <p:nvPr/>
        </p:nvSpPr>
        <p:spPr>
          <a:xfrm>
            <a:off x="623393" y="771438"/>
            <a:ext cx="11089232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Положительные стороны внедрения метода начисления</a:t>
            </a:r>
          </a:p>
        </p:txBody>
      </p:sp>
      <p:sp>
        <p:nvSpPr>
          <p:cNvPr id="11" name="Объект 5"/>
          <p:cNvSpPr txBox="1">
            <a:spLocks/>
          </p:cNvSpPr>
          <p:nvPr/>
        </p:nvSpPr>
        <p:spPr>
          <a:xfrm>
            <a:off x="119336" y="1452462"/>
            <a:ext cx="11953328" cy="19765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Наличие наглядной информации по стоимости  активов и обязательств РБ, МБ, ГБ, как следствие, улучшение отражения финансовой ситуации  для оперативного и качественного управления финансовыми ресурсами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Результат от фактической деятельности госорганов, а не по стоимости затрат денежных средств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Возможность видеть фактические затраты от приобретения активов и обязательств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Основа для формирования прогнозной  консолидированной финансовой отчетности по методу начисления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80394"/>
            <a:ext cx="12192000" cy="0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6525344"/>
            <a:ext cx="12192000" cy="0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2" cstate="print"/>
          <a:srcRect l="15900" t="16300" r="15100" b="16950"/>
          <a:stretch>
            <a:fillRect/>
          </a:stretch>
        </p:blipFill>
        <p:spPr bwMode="auto">
          <a:xfrm>
            <a:off x="0" y="112864"/>
            <a:ext cx="858593" cy="795856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grpSp>
        <p:nvGrpSpPr>
          <p:cNvPr id="15" name="Группа 27"/>
          <p:cNvGrpSpPr>
            <a:grpSpLocks/>
          </p:cNvGrpSpPr>
          <p:nvPr/>
        </p:nvGrpSpPr>
        <p:grpSpPr bwMode="auto">
          <a:xfrm>
            <a:off x="0" y="6280150"/>
            <a:ext cx="12192000" cy="231775"/>
            <a:chOff x="0" y="149225"/>
            <a:chExt cx="9144000" cy="231775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149225"/>
              <a:ext cx="9144000" cy="231775"/>
            </a:xfrm>
            <a:prstGeom prst="rect">
              <a:avLst/>
            </a:prstGeom>
            <a:gradFill flip="none" rotWithShape="1">
              <a:gsLst>
                <a:gs pos="30000">
                  <a:srgbClr val="58699A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26988" y="152400"/>
              <a:ext cx="8929687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r>
                <a:rPr lang="ru-RU" sz="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ПРОГРЕСС В РЕФОРМЕ БУХГАЛТЕРСКОГО УЧЕТА И ОТЧЕТНОСТИ В ПУБЛИЧНОМ СЕКТОРЕ РЕСПУБЛИКИ КАЗАХСТАН </a:t>
              </a:r>
            </a:p>
          </p:txBody>
        </p:sp>
      </p:grpSp>
      <p:sp>
        <p:nvSpPr>
          <p:cNvPr id="18" name="Текст 4"/>
          <p:cNvSpPr txBox="1">
            <a:spLocks/>
          </p:cNvSpPr>
          <p:nvPr/>
        </p:nvSpPr>
        <p:spPr>
          <a:xfrm>
            <a:off x="444492" y="3140968"/>
            <a:ext cx="11089232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Положительные стороны внедрения централизованной информационной системы</a:t>
            </a:r>
          </a:p>
        </p:txBody>
      </p:sp>
      <p:sp>
        <p:nvSpPr>
          <p:cNvPr id="19" name="Объект 5"/>
          <p:cNvSpPr txBox="1">
            <a:spLocks/>
          </p:cNvSpPr>
          <p:nvPr/>
        </p:nvSpPr>
        <p:spPr>
          <a:xfrm>
            <a:off x="184552" y="3780730"/>
            <a:ext cx="11822896" cy="23845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Сокращение затрат при подготовке и сдачи отчетности, сокращение трудовых затрат на проверку и сверку отчетности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Унифицированные технологические, организационные и методические решения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Формализация и унификация форм первичных документов, упрощение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Обеспечение единства ввода информации за счет интеграции информационных систем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Повышение логичности, сравнимости, достоверности финансовых отчетов и укрепление доверия к финансовой информации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Доступность информационных систем для пользователя, возможность работы в удаленном доступе, особенно актуально в период пандемии</a:t>
            </a:r>
          </a:p>
        </p:txBody>
      </p:sp>
      <p:pic>
        <p:nvPicPr>
          <p:cNvPr id="20" name="Рисунок 8" descr="Pempal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6540064"/>
            <a:ext cx="2735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52911" y="6479799"/>
            <a:ext cx="2844800" cy="365125"/>
          </a:xfrm>
        </p:spPr>
        <p:txBody>
          <a:bodyPr/>
          <a:lstStyle/>
          <a:p>
            <a:fld id="{47B9FEC9-3289-4671-94BE-1ED06BFB1A51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1900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858593" y="116632"/>
            <a:ext cx="11333407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Список сокращений</a:t>
            </a:r>
          </a:p>
        </p:txBody>
      </p:sp>
      <p:sp>
        <p:nvSpPr>
          <p:cNvPr id="11" name="Объект 5"/>
          <p:cNvSpPr txBox="1">
            <a:spLocks/>
          </p:cNvSpPr>
          <p:nvPr/>
        </p:nvSpPr>
        <p:spPr>
          <a:xfrm>
            <a:off x="119336" y="980728"/>
            <a:ext cx="5544616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 Narrow" pitchFamily="34" charset="0"/>
              <a:buChar char="−"/>
            </a:pPr>
            <a:r>
              <a:rPr lang="ru-RU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АБП – администратор бюджетной программы</a:t>
            </a:r>
          </a:p>
          <a:p>
            <a:pPr>
              <a:buFont typeface="Arial Narrow" pitchFamily="34" charset="0"/>
              <a:buChar char="−"/>
            </a:pPr>
            <a:r>
              <a:rPr lang="ru-RU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БЗиПФ</a:t>
            </a:r>
            <a:r>
              <a:rPr lang="ru-RU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– подсистема «Бюджетная заявка и планы финансирования» ИАИС «е-Минфин» </a:t>
            </a:r>
          </a:p>
          <a:p>
            <a:pPr>
              <a:buFont typeface="Arial Narrow" pitchFamily="34" charset="0"/>
              <a:buChar char="−"/>
            </a:pPr>
            <a:r>
              <a:rPr lang="ru-RU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ГБ – государственный бюджет</a:t>
            </a:r>
          </a:p>
          <a:p>
            <a:pPr>
              <a:buFont typeface="Arial Narrow" pitchFamily="34" charset="0"/>
              <a:buChar char="−"/>
            </a:pPr>
            <a:r>
              <a:rPr lang="ru-RU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ГУ – государственное учреждение</a:t>
            </a:r>
          </a:p>
          <a:p>
            <a:pPr>
              <a:buFont typeface="Arial Narrow" pitchFamily="34" charset="0"/>
              <a:buChar char="−"/>
            </a:pPr>
            <a:r>
              <a:rPr lang="ru-RU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ГПС- гражданско-правовые сделки</a:t>
            </a:r>
          </a:p>
          <a:p>
            <a:pPr>
              <a:buFont typeface="Arial Narrow" pitchFamily="34" charset="0"/>
              <a:buChar char="−"/>
            </a:pPr>
            <a:r>
              <a:rPr lang="ru-RU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ГЦВП – государственный центр по выплате пенсий</a:t>
            </a:r>
          </a:p>
          <a:p>
            <a:pPr>
              <a:buFont typeface="Arial Narrow" pitchFamily="34" charset="0"/>
              <a:buChar char="−"/>
            </a:pPr>
            <a:r>
              <a:rPr lang="ru-RU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ЕАЭС – Евразийский экономический союз</a:t>
            </a:r>
          </a:p>
          <a:p>
            <a:pPr>
              <a:buFont typeface="Arial Narrow" pitchFamily="34" charset="0"/>
              <a:buChar char="−"/>
            </a:pPr>
            <a:r>
              <a:rPr lang="ru-RU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е-Минфин – интегрированная автоматизированная информационная система Министерства финансов РК</a:t>
            </a:r>
          </a:p>
          <a:p>
            <a:pPr>
              <a:buFont typeface="Arial Narrow" pitchFamily="34" charset="0"/>
              <a:buChar char="−"/>
            </a:pPr>
            <a:r>
              <a:rPr lang="ru-RU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ИПФ, ПФ – индивидуальные планы финансирования, планы финансирования</a:t>
            </a:r>
          </a:p>
          <a:p>
            <a:pPr>
              <a:buFont typeface="Arial Narrow" pitchFamily="34" charset="0"/>
              <a:buChar char="−"/>
            </a:pPr>
            <a:r>
              <a:rPr lang="ru-RU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ИС – информационная система</a:t>
            </a:r>
          </a:p>
          <a:p>
            <a:pPr>
              <a:buFont typeface="Arial Narrow" pitchFamily="34" charset="0"/>
              <a:buChar char="−"/>
            </a:pPr>
            <a:r>
              <a:rPr lang="ru-RU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К2 - платежная система «Казначейство-Клиент»</a:t>
            </a:r>
          </a:p>
          <a:p>
            <a:pPr>
              <a:buFont typeface="Arial Narrow" pitchFamily="34" charset="0"/>
              <a:buChar char="−"/>
            </a:pPr>
            <a:r>
              <a:rPr lang="ru-RU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КАТО – код административно-территориального органа</a:t>
            </a:r>
          </a:p>
          <a:p>
            <a:pPr>
              <a:buFont typeface="Arial Narrow" pitchFamily="34" charset="0"/>
              <a:buChar char="−"/>
            </a:pPr>
            <a:r>
              <a:rPr lang="ru-RU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КФО – консолидированная финансовая отчетность</a:t>
            </a:r>
          </a:p>
          <a:p>
            <a:pPr>
              <a:buFont typeface="Arial Narrow" pitchFamily="34" charset="0"/>
              <a:buChar char="−"/>
            </a:pPr>
            <a:endParaRPr lang="ru-RU" sz="1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80394"/>
            <a:ext cx="12192000" cy="0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6525344"/>
            <a:ext cx="12192000" cy="0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2" cstate="print"/>
          <a:srcRect l="15900" t="16300" r="15100" b="16950"/>
          <a:stretch>
            <a:fillRect/>
          </a:stretch>
        </p:blipFill>
        <p:spPr bwMode="auto">
          <a:xfrm>
            <a:off x="0" y="112864"/>
            <a:ext cx="858593" cy="795856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20" name="Рисунок 8" descr="Pempal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7" y="6579723"/>
            <a:ext cx="2735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52911" y="6479799"/>
            <a:ext cx="2844800" cy="365125"/>
          </a:xfrm>
        </p:spPr>
        <p:txBody>
          <a:bodyPr/>
          <a:lstStyle/>
          <a:p>
            <a:fld id="{47B9FEC9-3289-4671-94BE-1ED06BFB1A51}" type="slidenum">
              <a:rPr lang="ru-RU" smtClean="0"/>
              <a:t>19</a:t>
            </a:fld>
            <a:endParaRPr lang="ru-RU" dirty="0"/>
          </a:p>
        </p:txBody>
      </p:sp>
      <p:sp>
        <p:nvSpPr>
          <p:cNvPr id="21" name="Объект 5"/>
          <p:cNvSpPr txBox="1">
            <a:spLocks/>
          </p:cNvSpPr>
          <p:nvPr/>
        </p:nvSpPr>
        <p:spPr>
          <a:xfrm>
            <a:off x="6105346" y="980728"/>
            <a:ext cx="5544616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 Narrow" pitchFamily="34" charset="0"/>
              <a:buChar char="−"/>
            </a:pPr>
            <a:r>
              <a:rPr lang="ru-RU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МБ – местные бюджеты</a:t>
            </a:r>
          </a:p>
          <a:p>
            <a:pPr>
              <a:buFont typeface="Arial Narrow" pitchFamily="34" charset="0"/>
              <a:buChar char="−"/>
            </a:pPr>
            <a:r>
              <a:rPr lang="ru-RU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МЗП – минимальный размер заработной платы</a:t>
            </a:r>
          </a:p>
          <a:p>
            <a:pPr>
              <a:buFont typeface="Arial Narrow" pitchFamily="34" charset="0"/>
              <a:buChar char="−"/>
            </a:pPr>
            <a:r>
              <a:rPr lang="ru-RU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МРП – месячный расчетный показатель</a:t>
            </a:r>
          </a:p>
          <a:p>
            <a:pPr>
              <a:buFont typeface="Arial Narrow" pitchFamily="34" charset="0"/>
              <a:buChar char="−"/>
            </a:pPr>
            <a:r>
              <a:rPr lang="ru-RU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МСУ – бюджеты местного самоуправления</a:t>
            </a:r>
          </a:p>
          <a:p>
            <a:pPr>
              <a:buFont typeface="Arial Narrow" pitchFamily="34" charset="0"/>
              <a:buChar char="−"/>
            </a:pPr>
            <a:r>
              <a:rPr lang="ru-RU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МФ – Министерство финансов</a:t>
            </a:r>
          </a:p>
          <a:p>
            <a:pPr>
              <a:buFont typeface="Arial Narrow" pitchFamily="34" charset="0"/>
              <a:buChar char="−"/>
            </a:pPr>
            <a:r>
              <a:rPr lang="ru-RU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НСИ – подсистема «Нормативно-справочная информация» ИАИС «е-</a:t>
            </a:r>
            <a:r>
              <a:rPr lang="ru-RU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Минифин</a:t>
            </a:r>
            <a:r>
              <a:rPr lang="ru-RU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» </a:t>
            </a:r>
          </a:p>
          <a:p>
            <a:pPr>
              <a:buFont typeface="Arial Narrow" pitchFamily="34" charset="0"/>
              <a:buChar char="−"/>
            </a:pPr>
            <a:r>
              <a:rPr lang="ru-RU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ОКВЭД – общий классификатор видов экономической деятельности</a:t>
            </a:r>
          </a:p>
          <a:p>
            <a:pPr>
              <a:buFont typeface="Arial Narrow" pitchFamily="34" charset="0"/>
              <a:buChar char="−"/>
            </a:pPr>
            <a:r>
              <a:rPr lang="ru-RU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РБ – республиканский бюджет</a:t>
            </a:r>
          </a:p>
          <a:p>
            <a:pPr>
              <a:buFont typeface="Arial Narrow" pitchFamily="34" charset="0"/>
              <a:buChar char="−"/>
            </a:pPr>
            <a:r>
              <a:rPr lang="ru-RU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РК – Республика Казахстан</a:t>
            </a:r>
          </a:p>
          <a:p>
            <a:pPr>
              <a:buFont typeface="Arial Narrow" pitchFamily="34" charset="0"/>
              <a:buChar char="−"/>
            </a:pPr>
            <a:r>
              <a:rPr lang="ru-RU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ТМЦ – товарно-материальные ценности</a:t>
            </a:r>
          </a:p>
          <a:p>
            <a:pPr>
              <a:buFont typeface="Arial Narrow" pitchFamily="34" charset="0"/>
              <a:buChar char="−"/>
            </a:pPr>
            <a:r>
              <a:rPr lang="ru-RU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ФОТ – фонд оплаты труда</a:t>
            </a:r>
          </a:p>
          <a:p>
            <a:pPr>
              <a:buFont typeface="Arial Narrow" pitchFamily="34" charset="0"/>
              <a:buChar char="−"/>
            </a:pPr>
            <a:r>
              <a:rPr lang="ru-RU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ЭГЗ – электронные государственные закупки</a:t>
            </a:r>
          </a:p>
          <a:p>
            <a:pPr>
              <a:buFont typeface="Arial Narrow" pitchFamily="34" charset="0"/>
              <a:buChar char="−"/>
            </a:pPr>
            <a:r>
              <a:rPr lang="ru-RU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ЭЦП – электронная цифровая подпись</a:t>
            </a:r>
          </a:p>
          <a:p>
            <a:pPr>
              <a:buFont typeface="Wingdings" pitchFamily="2" charset="2"/>
              <a:buChar char="Ø"/>
            </a:pPr>
            <a:endParaRPr lang="ru-RU" sz="18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>
              <a:buFont typeface="Wingdings" pitchFamily="2" charset="2"/>
              <a:buChar char="Ø"/>
            </a:pPr>
            <a:endParaRPr lang="ru-RU" sz="18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1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373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2618" y="74488"/>
            <a:ext cx="11359382" cy="7654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Казначейство Казахстана. Статистика</a:t>
            </a:r>
          </a:p>
        </p:txBody>
      </p:sp>
      <p:pic>
        <p:nvPicPr>
          <p:cNvPr id="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3" cstate="print"/>
          <a:srcRect l="15900" t="16300" r="15100" b="16950"/>
          <a:stretch>
            <a:fillRect/>
          </a:stretch>
        </p:blipFill>
        <p:spPr bwMode="auto">
          <a:xfrm>
            <a:off x="29643" y="80391"/>
            <a:ext cx="802975" cy="75955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9172927" y="6499000"/>
            <a:ext cx="2844800" cy="365125"/>
          </a:xfrm>
        </p:spPr>
        <p:txBody>
          <a:bodyPr/>
          <a:lstStyle/>
          <a:p>
            <a:r>
              <a:rPr lang="ru-RU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214518" y="865325"/>
            <a:ext cx="3642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rgbClr val="0033C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>
                <a:latin typeface="Arial Narrow" pitchFamily="34" charset="0"/>
              </a:rPr>
              <a:t>Количество исполненных документов</a:t>
            </a:r>
          </a:p>
        </p:txBody>
      </p:sp>
      <p:graphicFrame>
        <p:nvGraphicFramePr>
          <p:cNvPr id="42" name="Схема 41"/>
          <p:cNvGraphicFramePr/>
          <p:nvPr>
            <p:extLst>
              <p:ext uri="{D42A27DB-BD31-4B8C-83A1-F6EECF244321}">
                <p14:modId xmlns:p14="http://schemas.microsoft.com/office/powerpoint/2010/main" val="2137030408"/>
              </p:ext>
            </p:extLst>
          </p:nvPr>
        </p:nvGraphicFramePr>
        <p:xfrm>
          <a:off x="-1027499" y="1473188"/>
          <a:ext cx="5911850" cy="3922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182043" y="859001"/>
            <a:ext cx="3325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33CC"/>
                </a:solidFill>
                <a:latin typeface="Arial Narrow" pitchFamily="34" charset="0"/>
                <a:cs typeface="Arial" pitchFamily="34" charset="0"/>
              </a:rPr>
              <a:t>Четыре уровня бюджетов обслуживаемых казначейством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194845" y="869622"/>
            <a:ext cx="3325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33CC"/>
                </a:solidFill>
                <a:latin typeface="Arial Narrow" pitchFamily="34" charset="0"/>
                <a:cs typeface="Arial" pitchFamily="34" charset="0"/>
              </a:rPr>
              <a:t>Обслуживаемые учреждения и организации</a:t>
            </a:r>
          </a:p>
        </p:txBody>
      </p:sp>
      <p:pic>
        <p:nvPicPr>
          <p:cNvPr id="1025" name="Picture 1" descr="K:\Icon GU'\real-state-buildings_23-2147511411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6" t="6549" r="39615" b="53355"/>
          <a:stretch/>
        </p:blipFill>
        <p:spPr bwMode="auto">
          <a:xfrm>
            <a:off x="6897101" y="3515602"/>
            <a:ext cx="671835" cy="104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:\Icon GU'\real-state-buildings_23-2147511411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2" t="64043" r="28088" b="13751"/>
          <a:stretch/>
        </p:blipFill>
        <p:spPr bwMode="auto">
          <a:xfrm>
            <a:off x="6640358" y="4799008"/>
            <a:ext cx="1104426" cy="65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K:\Icon GU'\real-state-buildings_23-2147511411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03" t="14002" r="2875" b="55750"/>
          <a:stretch/>
        </p:blipFill>
        <p:spPr bwMode="auto">
          <a:xfrm>
            <a:off x="6790193" y="2617587"/>
            <a:ext cx="934107" cy="77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Прямоугольник 45"/>
          <p:cNvSpPr/>
          <p:nvPr/>
        </p:nvSpPr>
        <p:spPr>
          <a:xfrm>
            <a:off x="4790370" y="1665354"/>
            <a:ext cx="1714500" cy="6216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Arial Narrow" pitchFamily="34" charset="0"/>
                <a:cs typeface="Arial" pitchFamily="34" charset="0"/>
              </a:rPr>
              <a:t>14 591 </a:t>
            </a:r>
            <a:r>
              <a:rPr lang="ru-RU" b="1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организаций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040573" y="2673968"/>
            <a:ext cx="2446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 Narrow" pitchFamily="34" charset="0"/>
                <a:cs typeface="Arial" pitchFamily="34" charset="0"/>
              </a:rPr>
              <a:t>Государственные учреждения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6012555" y="3054796"/>
            <a:ext cx="6960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600" b="1" dirty="0">
                <a:solidFill>
                  <a:srgbClr val="0000FF"/>
                </a:solidFill>
                <a:latin typeface="Arial Narrow" pitchFamily="34" charset="0"/>
                <a:cs typeface="Arial" pitchFamily="34" charset="0"/>
              </a:rPr>
              <a:t>13 462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909957" y="3688296"/>
            <a:ext cx="24468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 Narrow" pitchFamily="34" charset="0"/>
                <a:cs typeface="Arial" pitchFamily="34" charset="0"/>
              </a:rPr>
              <a:t>Субъекты </a:t>
            </a:r>
            <a:r>
              <a:rPr lang="ru-RU" sz="1400" b="1" dirty="0" err="1">
                <a:latin typeface="Arial Narrow" pitchFamily="34" charset="0"/>
                <a:cs typeface="Arial" pitchFamily="34" charset="0"/>
              </a:rPr>
              <a:t>квазигосударственного</a:t>
            </a:r>
            <a:r>
              <a:rPr lang="ru-RU" sz="1400" b="1" dirty="0">
                <a:latin typeface="Arial Narrow" pitchFamily="34" charset="0"/>
                <a:cs typeface="Arial" pitchFamily="34" charset="0"/>
              </a:rPr>
              <a:t> сектора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6283283" y="3899680"/>
            <a:ext cx="463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600" b="1" dirty="0">
                <a:solidFill>
                  <a:srgbClr val="0000FF"/>
                </a:solidFill>
                <a:latin typeface="Arial Narrow" pitchFamily="34" charset="0"/>
                <a:cs typeface="Arial" pitchFamily="34" charset="0"/>
              </a:rPr>
              <a:t>472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907373" y="4713643"/>
            <a:ext cx="2446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 Narrow" pitchFamily="34" charset="0"/>
                <a:cs typeface="Arial" pitchFamily="34" charset="0"/>
              </a:rPr>
              <a:t>Субъекты государственных закупок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6128773" y="4992777"/>
            <a:ext cx="463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600" b="1" dirty="0">
                <a:solidFill>
                  <a:srgbClr val="0000FF"/>
                </a:solidFill>
                <a:latin typeface="Arial Narrow" pitchFamily="34" charset="0"/>
                <a:cs typeface="Arial" pitchFamily="34" charset="0"/>
              </a:rPr>
              <a:t>657</a:t>
            </a: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 flipH="1">
            <a:off x="3935636" y="984319"/>
            <a:ext cx="0" cy="56418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>
            <a:off x="7822036" y="869622"/>
            <a:ext cx="0" cy="56418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65855AD-A722-4D44-9FB8-7357BF986CEB}"/>
              </a:ext>
            </a:extLst>
          </p:cNvPr>
          <p:cNvSpPr/>
          <p:nvPr/>
        </p:nvSpPr>
        <p:spPr>
          <a:xfrm>
            <a:off x="29643" y="5629012"/>
            <a:ext cx="7783051" cy="8655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Arial Narrow" pitchFamily="34" charset="0"/>
                <a:cs typeface="Arial" panose="020B0604020202020204" pitchFamily="34" charset="0"/>
              </a:rPr>
              <a:t>Обеспечение своевременного проведения всех платежных документов в национальной и иностранной валютах, операции по </a:t>
            </a:r>
            <a:r>
              <a:rPr lang="ru-RU" sz="1200" b="1" dirty="0" err="1">
                <a:latin typeface="Arial Narrow" pitchFamily="34" charset="0"/>
                <a:cs typeface="Arial" panose="020B0604020202020204" pitchFamily="34" charset="0"/>
              </a:rPr>
              <a:t>реконвертации</a:t>
            </a:r>
            <a:r>
              <a:rPr lang="ru-RU" sz="1200" b="1" dirty="0">
                <a:latin typeface="Arial Narrow" pitchFamily="34" charset="0"/>
                <a:cs typeface="Arial" panose="020B0604020202020204" pitchFamily="34" charset="0"/>
              </a:rPr>
              <a:t> поступлений в Национальный фонд РК в иностранной валюте, погашение государственного внешнего долга, перечисление в ГЦВП сумм пенсий, пособий и социальных выплат получателям, а также обязательств в рамках ЕАЭС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EAC400-36F5-4422-8581-66D330A0FA3A}"/>
              </a:ext>
            </a:extLst>
          </p:cNvPr>
          <p:cNvSpPr txBox="1"/>
          <p:nvPr/>
        </p:nvSpPr>
        <p:spPr>
          <a:xfrm>
            <a:off x="7520680" y="6132814"/>
            <a:ext cx="4818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Arial Narrow" pitchFamily="34" charset="0"/>
                <a:cs typeface="Arial" panose="020B0604020202020204" pitchFamily="34" charset="0"/>
              </a:rPr>
              <a:t>Всего исполнено </a:t>
            </a:r>
            <a:r>
              <a:rPr lang="ru-RU" sz="1600" b="1" dirty="0">
                <a:solidFill>
                  <a:srgbClr val="FF0000"/>
                </a:solidFill>
                <a:latin typeface="Arial Narrow" pitchFamily="34" charset="0"/>
                <a:cs typeface="Arial" panose="020B0604020202020204" pitchFamily="34" charset="0"/>
              </a:rPr>
              <a:t>13 748,7 </a:t>
            </a:r>
            <a:r>
              <a:rPr lang="ru-RU" sz="1600" b="1" dirty="0">
                <a:latin typeface="Arial Narrow" pitchFamily="34" charset="0"/>
                <a:cs typeface="Arial" panose="020B0604020202020204" pitchFamily="34" charset="0"/>
              </a:rPr>
              <a:t>тыс. документов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ADE66B2-BEC0-4120-99DF-AFFCF2219753}"/>
              </a:ext>
            </a:extLst>
          </p:cNvPr>
          <p:cNvSpPr/>
          <p:nvPr/>
        </p:nvSpPr>
        <p:spPr>
          <a:xfrm>
            <a:off x="9677400" y="1678068"/>
            <a:ext cx="2326230" cy="43507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7A35DF3A-930C-48EC-8ECD-FE386E60028B}"/>
              </a:ext>
            </a:extLst>
          </p:cNvPr>
          <p:cNvSpPr/>
          <p:nvPr/>
        </p:nvSpPr>
        <p:spPr>
          <a:xfrm>
            <a:off x="9677400" y="4247511"/>
            <a:ext cx="2326230" cy="189899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10 176,3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(73%)</a:t>
            </a:r>
            <a:endParaRPr lang="ru-RU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FB8D233A-5DB5-4C63-9657-51027917C43F}"/>
              </a:ext>
            </a:extLst>
          </p:cNvPr>
          <p:cNvSpPr/>
          <p:nvPr/>
        </p:nvSpPr>
        <p:spPr>
          <a:xfrm>
            <a:off x="9677400" y="3607881"/>
            <a:ext cx="2326230" cy="62246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2 243,5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(16%)</a:t>
            </a:r>
            <a:endParaRPr lang="ru-RU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11D846CB-96D0-4EB3-BBA7-3104DCE91191}"/>
              </a:ext>
            </a:extLst>
          </p:cNvPr>
          <p:cNvSpPr/>
          <p:nvPr/>
        </p:nvSpPr>
        <p:spPr>
          <a:xfrm>
            <a:off x="9677400" y="2994811"/>
            <a:ext cx="2326230" cy="6130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609,2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(4%)</a:t>
            </a:r>
            <a:endParaRPr lang="ru-RU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18EE6D39-B678-490F-BF92-8510DDC4D722}"/>
              </a:ext>
            </a:extLst>
          </p:cNvPr>
          <p:cNvSpPr/>
          <p:nvPr/>
        </p:nvSpPr>
        <p:spPr>
          <a:xfrm>
            <a:off x="9677400" y="2513016"/>
            <a:ext cx="2326230" cy="471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487,3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(3,5</a:t>
            </a:r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B37E37FF-E663-4D40-B387-F8D36CD24489}"/>
              </a:ext>
            </a:extLst>
          </p:cNvPr>
          <p:cNvSpPr/>
          <p:nvPr/>
        </p:nvSpPr>
        <p:spPr>
          <a:xfrm>
            <a:off x="9677400" y="2077690"/>
            <a:ext cx="2326230" cy="4251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143,9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(1,8%)</a:t>
            </a:r>
            <a:endParaRPr lang="ru-RU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A1D64799-58E2-47BA-A2E8-1FA66075E7A5}"/>
              </a:ext>
            </a:extLst>
          </p:cNvPr>
          <p:cNvSpPr/>
          <p:nvPr/>
        </p:nvSpPr>
        <p:spPr>
          <a:xfrm>
            <a:off x="9682480" y="1737726"/>
            <a:ext cx="2326230" cy="33702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85,2 </a:t>
            </a:r>
            <a:r>
              <a:rPr lang="ru-RU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(1,2%)</a:t>
            </a:r>
            <a:endParaRPr lang="ru-RU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3EF3A6D8-05D4-4936-9774-B1C6477BF326}"/>
              </a:ext>
            </a:extLst>
          </p:cNvPr>
          <p:cNvSpPr/>
          <p:nvPr/>
        </p:nvSpPr>
        <p:spPr>
          <a:xfrm>
            <a:off x="9677400" y="1485386"/>
            <a:ext cx="2326230" cy="25332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3,3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(0,5</a:t>
            </a:r>
            <a:r>
              <a:rPr lang="ru-RU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293BAEE-3234-43C9-8500-5E611A47EEB3}"/>
              </a:ext>
            </a:extLst>
          </p:cNvPr>
          <p:cNvCxnSpPr>
            <a:cxnSpLocks/>
          </p:cNvCxnSpPr>
          <p:nvPr/>
        </p:nvCxnSpPr>
        <p:spPr>
          <a:xfrm flipH="1">
            <a:off x="7982409" y="6154232"/>
            <a:ext cx="402597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1D15D9-0B02-4D04-9B7E-CEE4B971B1DF}"/>
              </a:ext>
            </a:extLst>
          </p:cNvPr>
          <p:cNvSpPr txBox="1"/>
          <p:nvPr/>
        </p:nvSpPr>
        <p:spPr>
          <a:xfrm>
            <a:off x="7982409" y="4873840"/>
            <a:ext cx="1493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Arial Narrow" pitchFamily="34" charset="0"/>
                <a:cs typeface="Arial" panose="020B0604020202020204" pitchFamily="34" charset="0"/>
              </a:rPr>
              <a:t>Счета к оплате и платежные поручения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CA8582B-A056-462D-87D5-5C70CD16B985}"/>
              </a:ext>
            </a:extLst>
          </p:cNvPr>
          <p:cNvSpPr txBox="1"/>
          <p:nvPr/>
        </p:nvSpPr>
        <p:spPr>
          <a:xfrm>
            <a:off x="7831379" y="3630619"/>
            <a:ext cx="1730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Arial Narrow" pitchFamily="34" charset="0"/>
                <a:cs typeface="Arial" panose="020B0604020202020204" pitchFamily="34" charset="0"/>
              </a:rPr>
              <a:t>Зачет излишне уплаченных сумм в бюджет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2A7BC88-CD6A-468E-BFB9-3C58DFDED73E}"/>
              </a:ext>
            </a:extLst>
          </p:cNvPr>
          <p:cNvSpPr txBox="1"/>
          <p:nvPr/>
        </p:nvSpPr>
        <p:spPr>
          <a:xfrm>
            <a:off x="7822206" y="3044541"/>
            <a:ext cx="1730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Arial Narrow" pitchFamily="34" charset="0"/>
                <a:cs typeface="Arial" panose="020B0604020202020204" pitchFamily="34" charset="0"/>
              </a:rPr>
              <a:t>Планы и справки финансирования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130B7D5-199A-4705-A657-C49823BC5B41}"/>
              </a:ext>
            </a:extLst>
          </p:cNvPr>
          <p:cNvSpPr txBox="1"/>
          <p:nvPr/>
        </p:nvSpPr>
        <p:spPr>
          <a:xfrm>
            <a:off x="7822036" y="2618701"/>
            <a:ext cx="17308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Arial Narrow" pitchFamily="34" charset="0"/>
                <a:cs typeface="Arial" panose="020B0604020202020204" pitchFamily="34" charset="0"/>
              </a:rPr>
              <a:t>Заявки ГПС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2CEF2EF-3CFA-4C9E-BAF5-8019FC88DE62}"/>
              </a:ext>
            </a:extLst>
          </p:cNvPr>
          <p:cNvSpPr txBox="1"/>
          <p:nvPr/>
        </p:nvSpPr>
        <p:spPr>
          <a:xfrm>
            <a:off x="7765150" y="2151149"/>
            <a:ext cx="1860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Arial Narrow" pitchFamily="34" charset="0"/>
                <a:cs typeface="Arial" panose="020B0604020202020204" pitchFamily="34" charset="0"/>
              </a:rPr>
              <a:t>Возвраты из бюджета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D6C504A-5EE5-44F3-8E4F-87AFFB89F9C1}"/>
              </a:ext>
            </a:extLst>
          </p:cNvPr>
          <p:cNvSpPr txBox="1"/>
          <p:nvPr/>
        </p:nvSpPr>
        <p:spPr>
          <a:xfrm>
            <a:off x="7708670" y="1690920"/>
            <a:ext cx="1860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Arial Narrow" pitchFamily="34" charset="0"/>
                <a:cs typeface="Arial" panose="020B0604020202020204" pitchFamily="34" charset="0"/>
              </a:rPr>
              <a:t>Заявки по инвалюте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87EA246-AB53-4149-BBA7-D09B37E26992}"/>
              </a:ext>
            </a:extLst>
          </p:cNvPr>
          <p:cNvSpPr txBox="1"/>
          <p:nvPr/>
        </p:nvSpPr>
        <p:spPr>
          <a:xfrm>
            <a:off x="7765151" y="1441447"/>
            <a:ext cx="1860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Arial Narrow" pitchFamily="34" charset="0"/>
                <a:cs typeface="Arial" panose="020B0604020202020204" pitchFamily="34" charset="0"/>
              </a:rPr>
              <a:t>Внешние займы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84B99C2-62E4-4401-A65D-9F50136188C3}"/>
              </a:ext>
            </a:extLst>
          </p:cNvPr>
          <p:cNvCxnSpPr>
            <a:cxnSpLocks/>
          </p:cNvCxnSpPr>
          <p:nvPr/>
        </p:nvCxnSpPr>
        <p:spPr>
          <a:xfrm flipV="1">
            <a:off x="9331325" y="1583878"/>
            <a:ext cx="320170" cy="0"/>
          </a:xfrm>
          <a:prstGeom prst="line">
            <a:avLst/>
          </a:prstGeom>
          <a:ln w="31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F2967CEC-D08B-4D00-8646-B136CA70E7CB}"/>
              </a:ext>
            </a:extLst>
          </p:cNvPr>
          <p:cNvCxnSpPr>
            <a:cxnSpLocks/>
          </p:cNvCxnSpPr>
          <p:nvPr/>
        </p:nvCxnSpPr>
        <p:spPr>
          <a:xfrm>
            <a:off x="9420492" y="1906237"/>
            <a:ext cx="261982" cy="0"/>
          </a:xfrm>
          <a:prstGeom prst="line">
            <a:avLst/>
          </a:prstGeom>
          <a:ln w="31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382DAE20-FAE9-4271-96F3-91E00C418821}"/>
              </a:ext>
            </a:extLst>
          </p:cNvPr>
          <p:cNvCxnSpPr>
            <a:cxnSpLocks/>
          </p:cNvCxnSpPr>
          <p:nvPr/>
        </p:nvCxnSpPr>
        <p:spPr>
          <a:xfrm>
            <a:off x="9571242" y="2289648"/>
            <a:ext cx="108693" cy="0"/>
          </a:xfrm>
          <a:prstGeom prst="line">
            <a:avLst/>
          </a:prstGeom>
          <a:ln w="31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A5BB6A5B-E878-4FE3-8D9C-A3DCEE8B092E}"/>
              </a:ext>
            </a:extLst>
          </p:cNvPr>
          <p:cNvCxnSpPr>
            <a:cxnSpLocks/>
          </p:cNvCxnSpPr>
          <p:nvPr/>
        </p:nvCxnSpPr>
        <p:spPr>
          <a:xfrm>
            <a:off x="9172927" y="2744025"/>
            <a:ext cx="495130" cy="0"/>
          </a:xfrm>
          <a:prstGeom prst="line">
            <a:avLst/>
          </a:prstGeom>
          <a:ln w="31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89DE6B63-2DDE-446E-B11F-1367E8F020B4}"/>
              </a:ext>
            </a:extLst>
          </p:cNvPr>
          <p:cNvCxnSpPr>
            <a:cxnSpLocks/>
          </p:cNvCxnSpPr>
          <p:nvPr/>
        </p:nvCxnSpPr>
        <p:spPr>
          <a:xfrm flipV="1">
            <a:off x="9347887" y="3272275"/>
            <a:ext cx="320170" cy="0"/>
          </a:xfrm>
          <a:prstGeom prst="line">
            <a:avLst/>
          </a:prstGeom>
          <a:ln w="31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E755F867-8925-4E69-9CE7-9E2515E3C19F}"/>
              </a:ext>
            </a:extLst>
          </p:cNvPr>
          <p:cNvCxnSpPr>
            <a:cxnSpLocks/>
          </p:cNvCxnSpPr>
          <p:nvPr/>
        </p:nvCxnSpPr>
        <p:spPr>
          <a:xfrm>
            <a:off x="9420492" y="3877837"/>
            <a:ext cx="247565" cy="0"/>
          </a:xfrm>
          <a:prstGeom prst="line">
            <a:avLst/>
          </a:prstGeom>
          <a:ln w="31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C458E7F1-BF43-49F8-B9AC-675F3486710F}"/>
              </a:ext>
            </a:extLst>
          </p:cNvPr>
          <p:cNvCxnSpPr>
            <a:cxnSpLocks/>
          </p:cNvCxnSpPr>
          <p:nvPr/>
        </p:nvCxnSpPr>
        <p:spPr>
          <a:xfrm>
            <a:off x="9420491" y="5138312"/>
            <a:ext cx="247565" cy="0"/>
          </a:xfrm>
          <a:prstGeom prst="line">
            <a:avLst/>
          </a:prstGeom>
          <a:ln w="31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C8E3451-BADB-4018-A44C-7A3B4981A6BD}"/>
              </a:ext>
            </a:extLst>
          </p:cNvPr>
          <p:cNvSpPr txBox="1"/>
          <p:nvPr/>
        </p:nvSpPr>
        <p:spPr>
          <a:xfrm>
            <a:off x="11552097" y="1227284"/>
            <a:ext cx="5033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Тыс.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2DB9E5B-0F5D-418D-A9FB-3DE377A7E0A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284" y="1786708"/>
            <a:ext cx="260603" cy="26060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0C4DD49-E22E-4B25-BF8B-E2C4D40009A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175" y="3777268"/>
            <a:ext cx="321285" cy="32128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FEC82B2-799F-42BE-8E6B-7F28F11800D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758" y="1506333"/>
            <a:ext cx="228452" cy="228452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48080734-3686-4EA8-923E-93495091989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347" y="5008624"/>
            <a:ext cx="353891" cy="353891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C7BEB3E2-9D85-4B1A-B2FF-9B2BBCA7C6D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758" y="3131853"/>
            <a:ext cx="356574" cy="364605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8E1FD15C-84D4-42AE-916D-A8CCF86DC42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734" y="2584137"/>
            <a:ext cx="301927" cy="323781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D213E84F-99CF-422B-8E0F-906DD8BAB24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596" b="89899" l="3937" r="89764">
                        <a14:foregroundMark x1="5512" y1="22727" x2="26772" y2="16162"/>
                        <a14:foregroundMark x1="26772" y1="16162" x2="48425" y2="16162"/>
                        <a14:foregroundMark x1="48425" y1="16162" x2="68898" y2="8081"/>
                        <a14:foregroundMark x1="68898" y1="8081" x2="89370" y2="8081"/>
                        <a14:foregroundMark x1="89370" y1="8081" x2="94882" y2="33333"/>
                        <a14:foregroundMark x1="94882" y1="33333" x2="92126" y2="86364"/>
                        <a14:foregroundMark x1="92126" y1="86364" x2="73622" y2="98485"/>
                        <a14:foregroundMark x1="73622" y1="98485" x2="23228" y2="95455"/>
                        <a14:foregroundMark x1="23228" y1="95455" x2="3937" y2="85354"/>
                        <a14:foregroundMark x1="3937" y1="85354" x2="5906" y2="237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930" y="2174428"/>
            <a:ext cx="301731" cy="235208"/>
          </a:xfrm>
          <a:prstGeom prst="rect">
            <a:avLst/>
          </a:prstGeom>
        </p:spPr>
      </p:pic>
      <p:cxnSp>
        <p:nvCxnSpPr>
          <p:cNvPr id="65" name="Прямая соединительная линия 64"/>
          <p:cNvCxnSpPr/>
          <p:nvPr/>
        </p:nvCxnSpPr>
        <p:spPr>
          <a:xfrm>
            <a:off x="0" y="6525344"/>
            <a:ext cx="12192000" cy="0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Рисунок 8" descr="Pempal logo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343" y="6581774"/>
            <a:ext cx="2735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8" name="Прямая соединительная линия 67"/>
          <p:cNvCxnSpPr/>
          <p:nvPr/>
        </p:nvCxnSpPr>
        <p:spPr>
          <a:xfrm>
            <a:off x="18942" y="54973"/>
            <a:ext cx="12192000" cy="25417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804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0" y="332656"/>
            <a:ext cx="12192000" cy="0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0" y="6453336"/>
            <a:ext cx="12192000" cy="0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3949" y="1772817"/>
            <a:ext cx="11247040" cy="16861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СПАСИБО ЗА ВНИМАНИЕ!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9FEC9-3289-4671-94BE-1ED06BFB1A51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16286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Блок-схема: узел 40"/>
          <p:cNvSpPr/>
          <p:nvPr/>
        </p:nvSpPr>
        <p:spPr>
          <a:xfrm>
            <a:off x="113157" y="962407"/>
            <a:ext cx="4810051" cy="4607484"/>
          </a:xfrm>
          <a:prstGeom prst="flowChartConnector">
            <a:avLst/>
          </a:prstGeom>
          <a:noFill/>
          <a:ln w="3175">
            <a:solidFill>
              <a:srgbClr val="0B2F6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n>
                <a:solidFill>
                  <a:schemeClr val="tx1"/>
                </a:solidFill>
                <a:prstDash val="sysDash"/>
              </a:ln>
            </a:endParaRPr>
          </a:p>
        </p:txBody>
      </p:sp>
      <p:pic>
        <p:nvPicPr>
          <p:cNvPr id="13334" name="Picture 22" descr="C:\Users\Администратор\Desktop\Слайды БАКУ (Ерназарова)\Для Слайдов\msfoos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51195"/>
          <a:stretch>
            <a:fillRect/>
          </a:stretch>
        </p:blipFill>
        <p:spPr bwMode="auto">
          <a:xfrm>
            <a:off x="565558" y="2003162"/>
            <a:ext cx="3919400" cy="2219115"/>
          </a:xfrm>
          <a:prstGeom prst="flowChartConnector">
            <a:avLst/>
          </a:prstGeom>
          <a:solidFill>
            <a:schemeClr val="bg2">
              <a:lumMod val="40000"/>
              <a:lumOff val="60000"/>
            </a:schemeClr>
          </a:solidFill>
          <a:effectLst>
            <a:softEdge rad="317500"/>
          </a:effectLst>
        </p:spPr>
      </p:pic>
      <p:grpSp>
        <p:nvGrpSpPr>
          <p:cNvPr id="2" name="Group 74"/>
          <p:cNvGrpSpPr>
            <a:grpSpLocks/>
          </p:cNvGrpSpPr>
          <p:nvPr/>
        </p:nvGrpSpPr>
        <p:grpSpPr bwMode="auto">
          <a:xfrm rot="2923116">
            <a:off x="-35256" y="927504"/>
            <a:ext cx="4826196" cy="4961091"/>
            <a:chOff x="1352" y="1125"/>
            <a:chExt cx="2727" cy="2618"/>
          </a:xfrm>
          <a:solidFill>
            <a:schemeClr val="bg2">
              <a:lumMod val="40000"/>
              <a:lumOff val="6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4" name="AutoShape 75"/>
            <p:cNvSpPr>
              <a:spLocks noChangeArrowheads="1"/>
            </p:cNvSpPr>
            <p:nvPr/>
          </p:nvSpPr>
          <p:spPr bwMode="gray">
            <a:xfrm rot="15973147">
              <a:off x="1449" y="1289"/>
              <a:ext cx="2551" cy="2357"/>
            </a:xfrm>
            <a:custGeom>
              <a:avLst/>
              <a:gdLst>
                <a:gd name="G0" fmla="+- 2978742 0 0"/>
                <a:gd name="G1" fmla="+- -2701147 0 0"/>
                <a:gd name="G2" fmla="+- 2978742 0 -2701147"/>
                <a:gd name="G3" fmla="+- 10800 0 0"/>
                <a:gd name="G4" fmla="+- 0 0 297874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349 0 0"/>
                <a:gd name="G9" fmla="+- 0 0 -2701147"/>
                <a:gd name="G10" fmla="+- 7349 0 2700"/>
                <a:gd name="G11" fmla="cos G10 2978742"/>
                <a:gd name="G12" fmla="sin G10 2978742"/>
                <a:gd name="G13" fmla="cos 13500 2978742"/>
                <a:gd name="G14" fmla="sin 13500 2978742"/>
                <a:gd name="G15" fmla="+- G11 10800 0"/>
                <a:gd name="G16" fmla="+- G12 10800 0"/>
                <a:gd name="G17" fmla="+- G13 10800 0"/>
                <a:gd name="G18" fmla="+- G14 10800 0"/>
                <a:gd name="G19" fmla="*/ 7349 1 2"/>
                <a:gd name="G20" fmla="+- G19 5400 0"/>
                <a:gd name="G21" fmla="cos G20 2978742"/>
                <a:gd name="G22" fmla="sin G20 2978742"/>
                <a:gd name="G23" fmla="+- G21 10800 0"/>
                <a:gd name="G24" fmla="+- G12 G23 G22"/>
                <a:gd name="G25" fmla="+- G22 G23 G11"/>
                <a:gd name="G26" fmla="cos 10800 2978742"/>
                <a:gd name="G27" fmla="sin 10800 2978742"/>
                <a:gd name="G28" fmla="cos 7349 2978742"/>
                <a:gd name="G29" fmla="sin 7349 297874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2701147"/>
                <a:gd name="G36" fmla="sin G34 -2701147"/>
                <a:gd name="G37" fmla="+/ -2701147 297874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349 G39"/>
                <a:gd name="G43" fmla="sin 734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1592 w 21600"/>
                <a:gd name="T5" fmla="*/ 11199 h 21600"/>
                <a:gd name="T6" fmla="*/ 17626 w 21600"/>
                <a:gd name="T7" fmla="*/ 4820 h 21600"/>
                <a:gd name="T8" fmla="*/ 18143 w 21600"/>
                <a:gd name="T9" fmla="*/ 11071 h 21600"/>
                <a:gd name="T10" fmla="*/ 20270 w 21600"/>
                <a:gd name="T11" fmla="*/ 20420 h 21600"/>
                <a:gd name="T12" fmla="*/ 14012 w 21600"/>
                <a:gd name="T13" fmla="*/ 20372 h 21600"/>
                <a:gd name="T14" fmla="*/ 14061 w 21600"/>
                <a:gd name="T15" fmla="*/ 1411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5955" y="16037"/>
                  </a:moveTo>
                  <a:cubicBezTo>
                    <a:pt x="17358" y="14655"/>
                    <a:pt x="18149" y="12769"/>
                    <a:pt x="18149" y="10800"/>
                  </a:cubicBezTo>
                  <a:cubicBezTo>
                    <a:pt x="18149" y="9018"/>
                    <a:pt x="17501" y="7297"/>
                    <a:pt x="16328" y="5957"/>
                  </a:cubicBezTo>
                  <a:lnTo>
                    <a:pt x="18924" y="3683"/>
                  </a:lnTo>
                  <a:cubicBezTo>
                    <a:pt x="20649" y="5653"/>
                    <a:pt x="21600" y="8182"/>
                    <a:pt x="21600" y="10800"/>
                  </a:cubicBezTo>
                  <a:cubicBezTo>
                    <a:pt x="21600" y="13693"/>
                    <a:pt x="20438" y="16466"/>
                    <a:pt x="18376" y="18496"/>
                  </a:cubicBezTo>
                  <a:lnTo>
                    <a:pt x="20270" y="20420"/>
                  </a:lnTo>
                  <a:lnTo>
                    <a:pt x="14012" y="20372"/>
                  </a:lnTo>
                  <a:lnTo>
                    <a:pt x="14061" y="14113"/>
                  </a:lnTo>
                  <a:lnTo>
                    <a:pt x="15955" y="16037"/>
                  </a:lnTo>
                  <a:close/>
                </a:path>
              </a:pathLst>
            </a:custGeom>
            <a:gradFill>
              <a:gsLst>
                <a:gs pos="0">
                  <a:srgbClr val="58699A"/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solidFill>
                <a:schemeClr val="tx2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>
              <a:flatTx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5" name="AutoShape 76"/>
            <p:cNvSpPr>
              <a:spLocks noChangeArrowheads="1"/>
            </p:cNvSpPr>
            <p:nvPr/>
          </p:nvSpPr>
          <p:spPr bwMode="gray">
            <a:xfrm rot="23284065">
              <a:off x="1352" y="1140"/>
              <a:ext cx="2551" cy="2357"/>
            </a:xfrm>
            <a:custGeom>
              <a:avLst/>
              <a:gdLst>
                <a:gd name="G0" fmla="+- 2978742 0 0"/>
                <a:gd name="G1" fmla="+- -2701274 0 0"/>
                <a:gd name="G2" fmla="+- 2978742 0 -2701274"/>
                <a:gd name="G3" fmla="+- 10800 0 0"/>
                <a:gd name="G4" fmla="+- 0 0 297874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349 0 0"/>
                <a:gd name="G9" fmla="+- 0 0 -2701274"/>
                <a:gd name="G10" fmla="+- 7349 0 2700"/>
                <a:gd name="G11" fmla="cos G10 2978742"/>
                <a:gd name="G12" fmla="sin G10 2978742"/>
                <a:gd name="G13" fmla="cos 13500 2978742"/>
                <a:gd name="G14" fmla="sin 13500 2978742"/>
                <a:gd name="G15" fmla="+- G11 10800 0"/>
                <a:gd name="G16" fmla="+- G12 10800 0"/>
                <a:gd name="G17" fmla="+- G13 10800 0"/>
                <a:gd name="G18" fmla="+- G14 10800 0"/>
                <a:gd name="G19" fmla="*/ 7349 1 2"/>
                <a:gd name="G20" fmla="+- G19 5400 0"/>
                <a:gd name="G21" fmla="cos G20 2978742"/>
                <a:gd name="G22" fmla="sin G20 2978742"/>
                <a:gd name="G23" fmla="+- G21 10800 0"/>
                <a:gd name="G24" fmla="+- G12 G23 G22"/>
                <a:gd name="G25" fmla="+- G22 G23 G11"/>
                <a:gd name="G26" fmla="cos 10800 2978742"/>
                <a:gd name="G27" fmla="sin 10800 2978742"/>
                <a:gd name="G28" fmla="cos 7349 2978742"/>
                <a:gd name="G29" fmla="sin 7349 297874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2701274"/>
                <a:gd name="G36" fmla="sin G34 -2701274"/>
                <a:gd name="G37" fmla="+/ -2701274 297874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349 G39"/>
                <a:gd name="G43" fmla="sin 734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1592 w 21600"/>
                <a:gd name="T5" fmla="*/ 11198 h 21600"/>
                <a:gd name="T6" fmla="*/ 17626 w 21600"/>
                <a:gd name="T7" fmla="*/ 4820 h 21600"/>
                <a:gd name="T8" fmla="*/ 18143 w 21600"/>
                <a:gd name="T9" fmla="*/ 11071 h 21600"/>
                <a:gd name="T10" fmla="*/ 20270 w 21600"/>
                <a:gd name="T11" fmla="*/ 20420 h 21600"/>
                <a:gd name="T12" fmla="*/ 14012 w 21600"/>
                <a:gd name="T13" fmla="*/ 20372 h 21600"/>
                <a:gd name="T14" fmla="*/ 14061 w 21600"/>
                <a:gd name="T15" fmla="*/ 1411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5955" y="16037"/>
                  </a:moveTo>
                  <a:cubicBezTo>
                    <a:pt x="17358" y="14655"/>
                    <a:pt x="18149" y="12769"/>
                    <a:pt x="18149" y="10800"/>
                  </a:cubicBezTo>
                  <a:cubicBezTo>
                    <a:pt x="18149" y="9018"/>
                    <a:pt x="17501" y="7297"/>
                    <a:pt x="16327" y="5957"/>
                  </a:cubicBezTo>
                  <a:lnTo>
                    <a:pt x="18923" y="3683"/>
                  </a:lnTo>
                  <a:cubicBezTo>
                    <a:pt x="20648" y="5652"/>
                    <a:pt x="21600" y="8181"/>
                    <a:pt x="21600" y="10800"/>
                  </a:cubicBezTo>
                  <a:cubicBezTo>
                    <a:pt x="21600" y="13693"/>
                    <a:pt x="20438" y="16466"/>
                    <a:pt x="18376" y="18496"/>
                  </a:cubicBezTo>
                  <a:lnTo>
                    <a:pt x="20270" y="20420"/>
                  </a:lnTo>
                  <a:lnTo>
                    <a:pt x="14012" y="20372"/>
                  </a:lnTo>
                  <a:lnTo>
                    <a:pt x="14061" y="14113"/>
                  </a:lnTo>
                  <a:lnTo>
                    <a:pt x="15955" y="16037"/>
                  </a:lnTo>
                  <a:close/>
                </a:path>
              </a:pathLst>
            </a:custGeom>
            <a:gradFill>
              <a:gsLst>
                <a:gs pos="0">
                  <a:srgbClr val="58699A"/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solidFill>
                <a:schemeClr val="tx2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>
              <a:flatTx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6" name="AutoShape 77"/>
            <p:cNvSpPr>
              <a:spLocks noChangeArrowheads="1"/>
            </p:cNvSpPr>
            <p:nvPr/>
          </p:nvSpPr>
          <p:spPr bwMode="gray">
            <a:xfrm rot="8752628">
              <a:off x="1528" y="1125"/>
              <a:ext cx="2551" cy="2357"/>
            </a:xfrm>
            <a:custGeom>
              <a:avLst/>
              <a:gdLst>
                <a:gd name="G0" fmla="+- 2978742 0 0"/>
                <a:gd name="G1" fmla="+- -2534030 0 0"/>
                <a:gd name="G2" fmla="+- 2978742 0 -2534030"/>
                <a:gd name="G3" fmla="+- 10800 0 0"/>
                <a:gd name="G4" fmla="+- 0 0 297874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349 0 0"/>
                <a:gd name="G9" fmla="+- 0 0 -2534030"/>
                <a:gd name="G10" fmla="+- 7349 0 2700"/>
                <a:gd name="G11" fmla="cos G10 2978742"/>
                <a:gd name="G12" fmla="sin G10 2978742"/>
                <a:gd name="G13" fmla="cos 13500 2978742"/>
                <a:gd name="G14" fmla="sin 13500 2978742"/>
                <a:gd name="G15" fmla="+- G11 10800 0"/>
                <a:gd name="G16" fmla="+- G12 10800 0"/>
                <a:gd name="G17" fmla="+- G13 10800 0"/>
                <a:gd name="G18" fmla="+- G14 10800 0"/>
                <a:gd name="G19" fmla="*/ 7349 1 2"/>
                <a:gd name="G20" fmla="+- G19 5400 0"/>
                <a:gd name="G21" fmla="cos G20 2978742"/>
                <a:gd name="G22" fmla="sin G20 2978742"/>
                <a:gd name="G23" fmla="+- G21 10800 0"/>
                <a:gd name="G24" fmla="+- G12 G23 G22"/>
                <a:gd name="G25" fmla="+- G22 G23 G11"/>
                <a:gd name="G26" fmla="cos 10800 2978742"/>
                <a:gd name="G27" fmla="sin 10800 2978742"/>
                <a:gd name="G28" fmla="cos 7349 2978742"/>
                <a:gd name="G29" fmla="sin 7349 297874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2534030"/>
                <a:gd name="G36" fmla="sin G34 -2534030"/>
                <a:gd name="G37" fmla="+/ -2534030 297874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349 G39"/>
                <a:gd name="G43" fmla="sin 734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1581 w 21600"/>
                <a:gd name="T5" fmla="*/ 11439 h 21600"/>
                <a:gd name="T6" fmla="*/ 17885 w 21600"/>
                <a:gd name="T7" fmla="*/ 5130 h 21600"/>
                <a:gd name="T8" fmla="*/ 18136 w 21600"/>
                <a:gd name="T9" fmla="*/ 11234 h 21600"/>
                <a:gd name="T10" fmla="*/ 20270 w 21600"/>
                <a:gd name="T11" fmla="*/ 20420 h 21600"/>
                <a:gd name="T12" fmla="*/ 14012 w 21600"/>
                <a:gd name="T13" fmla="*/ 20372 h 21600"/>
                <a:gd name="T14" fmla="*/ 14061 w 21600"/>
                <a:gd name="T15" fmla="*/ 1411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5955" y="16037"/>
                  </a:moveTo>
                  <a:cubicBezTo>
                    <a:pt x="17358" y="14655"/>
                    <a:pt x="18149" y="12769"/>
                    <a:pt x="18149" y="10800"/>
                  </a:cubicBezTo>
                  <a:cubicBezTo>
                    <a:pt x="18149" y="9130"/>
                    <a:pt x="17580" y="7511"/>
                    <a:pt x="16538" y="6208"/>
                  </a:cubicBezTo>
                  <a:lnTo>
                    <a:pt x="19232" y="4052"/>
                  </a:lnTo>
                  <a:cubicBezTo>
                    <a:pt x="20765" y="5967"/>
                    <a:pt x="21600" y="8347"/>
                    <a:pt x="21600" y="10800"/>
                  </a:cubicBezTo>
                  <a:cubicBezTo>
                    <a:pt x="21600" y="13693"/>
                    <a:pt x="20438" y="16466"/>
                    <a:pt x="18376" y="18496"/>
                  </a:cubicBezTo>
                  <a:lnTo>
                    <a:pt x="20270" y="20420"/>
                  </a:lnTo>
                  <a:lnTo>
                    <a:pt x="14012" y="20372"/>
                  </a:lnTo>
                  <a:lnTo>
                    <a:pt x="14061" y="14113"/>
                  </a:lnTo>
                  <a:lnTo>
                    <a:pt x="15955" y="16037"/>
                  </a:lnTo>
                  <a:close/>
                </a:path>
              </a:pathLst>
            </a:custGeom>
            <a:gradFill>
              <a:gsLst>
                <a:gs pos="0">
                  <a:srgbClr val="58699A"/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solidFill>
                <a:schemeClr val="tx2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>
              <a:flatTx/>
            </a:bodyPr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6392" name="WordArt 78"/>
          <p:cNvSpPr>
            <a:spLocks noChangeArrowheads="1" noChangeShapeType="1" noTextEdit="1"/>
          </p:cNvSpPr>
          <p:nvPr/>
        </p:nvSpPr>
        <p:spPr bwMode="gray">
          <a:xfrm rot="3917525">
            <a:off x="1860605" y="2026262"/>
            <a:ext cx="2284994" cy="180975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2048012"/>
              </a:avLst>
            </a:prstTxWarp>
          </a:bodyPr>
          <a:lstStyle/>
          <a:p>
            <a:pPr algn="ctr"/>
            <a:r>
              <a:rPr lang="ru-RU" sz="1000" kern="10" dirty="0">
                <a:solidFill>
                  <a:srgbClr val="112755"/>
                </a:solidFill>
                <a:latin typeface="Arial"/>
                <a:cs typeface="Arial"/>
              </a:rPr>
              <a:t>ТРЕБОВАНИЯ ВЫСОКОГО КАЧЕСТВА </a:t>
            </a:r>
          </a:p>
          <a:p>
            <a:pPr algn="ctr"/>
            <a:r>
              <a:rPr lang="ru-RU" sz="1000" kern="10" dirty="0">
                <a:solidFill>
                  <a:srgbClr val="112755"/>
                </a:solidFill>
                <a:latin typeface="Arial"/>
                <a:cs typeface="Arial"/>
              </a:rPr>
              <a:t>ПРОЗРАЧНОСТИ И СОПОСТАВИМОСТИ </a:t>
            </a:r>
          </a:p>
          <a:p>
            <a:pPr algn="ctr"/>
            <a:r>
              <a:rPr lang="ru-RU" sz="1000" kern="10" dirty="0">
                <a:solidFill>
                  <a:srgbClr val="112755"/>
                </a:solidFill>
                <a:latin typeface="Arial"/>
                <a:cs typeface="Arial"/>
              </a:rPr>
              <a:t>ИНФОРМАЦИИ ДЛЯ ПОСЛЕДУЮЩЕЙ </a:t>
            </a:r>
          </a:p>
          <a:p>
            <a:pPr algn="ctr"/>
            <a:r>
              <a:rPr lang="ru-RU" sz="1000" kern="10" dirty="0">
                <a:solidFill>
                  <a:srgbClr val="112755"/>
                </a:solidFill>
                <a:latin typeface="Arial"/>
                <a:cs typeface="Arial"/>
              </a:rPr>
              <a:t>КОНСОЛИДАЦИИ</a:t>
            </a:r>
          </a:p>
        </p:txBody>
      </p:sp>
      <p:sp>
        <p:nvSpPr>
          <p:cNvPr id="16393" name="WordArt 79"/>
          <p:cNvSpPr>
            <a:spLocks noChangeArrowheads="1" noChangeShapeType="1" noTextEdit="1"/>
          </p:cNvSpPr>
          <p:nvPr/>
        </p:nvSpPr>
        <p:spPr bwMode="gray">
          <a:xfrm>
            <a:off x="695400" y="2239423"/>
            <a:ext cx="3659716" cy="26765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Down">
              <a:avLst>
                <a:gd name="adj" fmla="val 2809723"/>
              </a:avLst>
            </a:prstTxWarp>
          </a:bodyPr>
          <a:lstStyle/>
          <a:p>
            <a:pPr algn="ctr"/>
            <a:r>
              <a:rPr lang="ru-RU" sz="1000" kern="10" dirty="0">
                <a:solidFill>
                  <a:srgbClr val="0B2F64"/>
                </a:solidFill>
                <a:latin typeface="Arial"/>
                <a:cs typeface="Arial"/>
              </a:rPr>
              <a:t>ПОМОЩЬ УЧАСТНИКАМ МИРОВЫХ РЫНКОВ</a:t>
            </a:r>
          </a:p>
          <a:p>
            <a:pPr algn="ctr"/>
            <a:r>
              <a:rPr lang="ru-RU" sz="1000" kern="10" dirty="0">
                <a:solidFill>
                  <a:srgbClr val="0B2F64"/>
                </a:solidFill>
                <a:latin typeface="Arial"/>
                <a:cs typeface="Arial"/>
              </a:rPr>
              <a:t>КАПИТАЛА И ДРУГИМ ПОЛЬЗОВАТЕЛЯМ В</a:t>
            </a:r>
          </a:p>
          <a:p>
            <a:pPr algn="ctr"/>
            <a:r>
              <a:rPr lang="ru-RU" sz="1000" kern="10" dirty="0">
                <a:solidFill>
                  <a:srgbClr val="0B2F64"/>
                </a:solidFill>
                <a:latin typeface="Arial"/>
                <a:cs typeface="Arial"/>
              </a:rPr>
              <a:t>ПРИНЯТИИ ЭКОНОМИЧЕСКИХ РЕШЕНИЙ</a:t>
            </a:r>
          </a:p>
          <a:p>
            <a:pPr algn="ctr"/>
            <a:endParaRPr lang="ru-RU" sz="1000" kern="10" dirty="0">
              <a:solidFill>
                <a:srgbClr val="0B2F64"/>
              </a:solidFill>
              <a:latin typeface="Arial"/>
              <a:cs typeface="Arial"/>
            </a:endParaRPr>
          </a:p>
        </p:txBody>
      </p:sp>
      <p:sp>
        <p:nvSpPr>
          <p:cNvPr id="16394" name="WordArt 80"/>
          <p:cNvSpPr>
            <a:spLocks noChangeArrowheads="1" noChangeShapeType="1" noTextEdit="1"/>
          </p:cNvSpPr>
          <p:nvPr/>
        </p:nvSpPr>
        <p:spPr bwMode="gray">
          <a:xfrm rot="-3283678">
            <a:off x="897351" y="1650622"/>
            <a:ext cx="2773600" cy="311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3227580"/>
              </a:avLst>
            </a:prstTxWarp>
          </a:bodyPr>
          <a:lstStyle/>
          <a:p>
            <a:pPr algn="dist"/>
            <a:r>
              <a:rPr lang="ru-RU" kern="10" dirty="0">
                <a:solidFill>
                  <a:srgbClr val="112755"/>
                </a:solidFill>
                <a:latin typeface="Arial"/>
                <a:cs typeface="Arial"/>
              </a:rPr>
              <a:t>ЕДИНАЯ СИСТЕМА МИРОВЫХ СТАНДАРТОВ</a:t>
            </a:r>
          </a:p>
        </p:txBody>
      </p:sp>
      <p:sp>
        <p:nvSpPr>
          <p:cNvPr id="40" name="Rectangle 81"/>
          <p:cNvSpPr>
            <a:spLocks noChangeArrowheads="1"/>
          </p:cNvSpPr>
          <p:nvPr/>
        </p:nvSpPr>
        <p:spPr bwMode="auto">
          <a:xfrm>
            <a:off x="565558" y="2715169"/>
            <a:ext cx="3905251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ЦЕЛЬ </a:t>
            </a:r>
            <a:endParaRPr lang="en-US" sz="2400" dirty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r>
              <a:rPr lang="ru-RU" sz="75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ПРИМЕНЕНИЯ МЕЖДУНАРОДНЫХ СТАНДАРТОВ</a:t>
            </a: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6788151" y="1571625"/>
            <a:ext cx="4953000" cy="1588"/>
          </a:xfrm>
          <a:prstGeom prst="line">
            <a:avLst/>
          </a:prstGeom>
          <a:ln w="3175">
            <a:solidFill>
              <a:srgbClr val="0B2F6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28"/>
          <p:cNvSpPr txBox="1">
            <a:spLocks noChangeArrowheads="1"/>
          </p:cNvSpPr>
          <p:nvPr/>
        </p:nvSpPr>
        <p:spPr bwMode="auto">
          <a:xfrm>
            <a:off x="7027334" y="1636714"/>
            <a:ext cx="467359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  <a:defRPr/>
            </a:pPr>
            <a:r>
              <a:rPr lang="ru-RU" sz="1200" spc="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ФИНАНСОВОМ СЕКТОРЕ С 01.01.2003 ГОДА</a:t>
            </a:r>
          </a:p>
          <a:p>
            <a:pPr marL="171450" indent="-171450">
              <a:buFontTx/>
              <a:buChar char="-"/>
              <a:defRPr/>
            </a:pPr>
            <a:r>
              <a:rPr lang="ru-RU" sz="1200" spc="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1200" spc="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РЕАЛЬНОМ </a:t>
            </a:r>
            <a:r>
              <a:rPr lang="en-US" sz="1200" spc="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СЕКТОРЕ  </a:t>
            </a:r>
            <a:r>
              <a:rPr lang="en-US" sz="1200" spc="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 01.01.2006 ГОДА</a:t>
            </a:r>
          </a:p>
          <a:p>
            <a:pPr marL="171450" indent="-171450">
              <a:buFontTx/>
              <a:buChar char="-"/>
              <a:defRPr/>
            </a:pPr>
            <a:endParaRPr lang="ru-RU" sz="1200" spc="4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Tx/>
              <a:buChar char="-"/>
              <a:defRPr/>
            </a:pPr>
            <a:endParaRPr lang="ru-RU" sz="1200" spc="4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Tx/>
              <a:buChar char="-"/>
              <a:defRPr/>
            </a:pPr>
            <a:endParaRPr lang="ru-RU" sz="1200" spc="4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8" name="TextBox 28"/>
          <p:cNvSpPr txBox="1">
            <a:spLocks noChangeArrowheads="1"/>
          </p:cNvSpPr>
          <p:nvPr/>
        </p:nvSpPr>
        <p:spPr bwMode="auto">
          <a:xfrm rot="20090780">
            <a:off x="5791815" y="1832562"/>
            <a:ext cx="10091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sz="1200" dirty="0">
                <a:solidFill>
                  <a:srgbClr val="002060"/>
                </a:solidFill>
                <a:latin typeface="Calibri" pitchFamily="34" charset="0"/>
              </a:rPr>
              <a:t>МСФО</a:t>
            </a: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V="1">
            <a:off x="5505451" y="1571625"/>
            <a:ext cx="1282700" cy="592138"/>
          </a:xfrm>
          <a:prstGeom prst="line">
            <a:avLst/>
          </a:prstGeom>
          <a:ln w="3175">
            <a:solidFill>
              <a:srgbClr val="0B2F6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5" name="TextBox 28"/>
          <p:cNvSpPr txBox="1">
            <a:spLocks noChangeArrowheads="1"/>
          </p:cNvSpPr>
          <p:nvPr/>
        </p:nvSpPr>
        <p:spPr bwMode="auto">
          <a:xfrm>
            <a:off x="7076888" y="2146307"/>
            <a:ext cx="4870451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sz="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ДЕПОЗИТАРИЙ ФИНАНСОВОЙ ОТЧЕТНОСТИ – ЭЛЕКТРОННАЯ БАЗА ДАННЫХ, СОДЕРЖАЩАЯ ГОДОВУЮ ФИНАНСОВУЮ ОТЧЕТНОСТЬ И АУДИТОРСКИЕ ОТЧЕТЫ, ЕЖЕГОДНО СДАВАЕМЫЕ ОРГАНИЗАЦИЯМИ, А ТАКЖЕ ИНФОРМАЦИЮ О КОРПОРАТИВНЫХ СОБЫТИЯХ АКЦИОНЕРНЫХ ОБЩЕСТВ, С ОТКРЫТЫМ ДЛЯ ПОЛЬЗОВАТЕЛЕЙ ДОСТУПОМ</a:t>
            </a:r>
          </a:p>
        </p:txBody>
      </p:sp>
      <p:grpSp>
        <p:nvGrpSpPr>
          <p:cNvPr id="16406" name="Группа 43"/>
          <p:cNvGrpSpPr>
            <a:grpSpLocks/>
          </p:cNvGrpSpPr>
          <p:nvPr/>
        </p:nvGrpSpPr>
        <p:grpSpPr bwMode="auto">
          <a:xfrm>
            <a:off x="6876913" y="3958432"/>
            <a:ext cx="5209999" cy="922337"/>
            <a:chOff x="5157658" y="3888155"/>
            <a:chExt cx="3907741" cy="922067"/>
          </a:xfrm>
        </p:grpSpPr>
        <p:sp>
          <p:nvSpPr>
            <p:cNvPr id="125" name="Прямоугольник 124"/>
            <p:cNvSpPr/>
            <p:nvPr/>
          </p:nvSpPr>
          <p:spPr>
            <a:xfrm>
              <a:off x="5157658" y="3888155"/>
              <a:ext cx="3843575" cy="922067"/>
            </a:xfrm>
            <a:prstGeom prst="rect">
              <a:avLst/>
            </a:prstGeom>
            <a:solidFill>
              <a:srgbClr val="D9D9D9"/>
            </a:solidFill>
            <a:ln w="3175">
              <a:solidFill>
                <a:srgbClr val="0B2F6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6421" name="TextBox 28"/>
            <p:cNvSpPr txBox="1">
              <a:spLocks noChangeArrowheads="1"/>
            </p:cNvSpPr>
            <p:nvPr/>
          </p:nvSpPr>
          <p:spPr bwMode="auto">
            <a:xfrm>
              <a:off x="5181216" y="3933811"/>
              <a:ext cx="3884183" cy="830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1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КОМИТЕТ КАЗНАЧЕЙСТВА</a:t>
              </a:r>
            </a:p>
            <a:p>
              <a:pPr algn="ctr" eaLnBrk="1" hangingPunct="1"/>
              <a:r>
                <a:rPr lang="ru-RU" sz="1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консолидация финансовой отчетности по республиканскому бюджету, </a:t>
              </a:r>
            </a:p>
            <a:p>
              <a:pPr algn="ctr" eaLnBrk="1" hangingPunct="1"/>
              <a:r>
                <a:rPr lang="ru-RU" sz="1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по местным бюджетам,</a:t>
              </a:r>
            </a:p>
            <a:p>
              <a:pPr algn="ctr" eaLnBrk="1" hangingPunct="1"/>
              <a:r>
                <a:rPr lang="ru-RU" sz="1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по государственному бюджету</a:t>
              </a:r>
            </a:p>
          </p:txBody>
        </p:sp>
      </p:grpSp>
      <p:cxnSp>
        <p:nvCxnSpPr>
          <p:cNvPr id="121" name="Прямая соединительная линия 120"/>
          <p:cNvCxnSpPr/>
          <p:nvPr/>
        </p:nvCxnSpPr>
        <p:spPr>
          <a:xfrm rot="5400000" flipH="1" flipV="1">
            <a:off x="6237817" y="1981730"/>
            <a:ext cx="1428750" cy="2117"/>
          </a:xfrm>
          <a:prstGeom prst="line">
            <a:avLst/>
          </a:prstGeom>
          <a:ln w="3175">
            <a:solidFill>
              <a:srgbClr val="0B2F6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/>
          <p:nvPr/>
        </p:nvCxnSpPr>
        <p:spPr>
          <a:xfrm rot="5400000" flipH="1" flipV="1">
            <a:off x="9359372" y="5853643"/>
            <a:ext cx="142875" cy="2116"/>
          </a:xfrm>
          <a:prstGeom prst="line">
            <a:avLst/>
          </a:prstGeom>
          <a:ln w="3175">
            <a:solidFill>
              <a:srgbClr val="0B2F6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37" name="Picture 25" descr="C:\Users\Администратор\Desktop\Слайды БАКУ (Ерназарова)\Для Слайдов\001-laptops копия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lum contrast="10000"/>
          </a:blip>
          <a:srcRect/>
          <a:stretch>
            <a:fillRect/>
          </a:stretch>
        </p:blipFill>
        <p:spPr bwMode="auto">
          <a:xfrm>
            <a:off x="5129684" y="2329211"/>
            <a:ext cx="1612911" cy="975004"/>
          </a:xfrm>
          <a:prstGeom prst="rect">
            <a:avLst/>
          </a:prstGeom>
          <a:noFill/>
        </p:spPr>
      </p:pic>
      <p:cxnSp>
        <p:nvCxnSpPr>
          <p:cNvPr id="45" name="Прямая соединительная линия 44"/>
          <p:cNvCxnSpPr/>
          <p:nvPr/>
        </p:nvCxnSpPr>
        <p:spPr>
          <a:xfrm>
            <a:off x="7038660" y="3367200"/>
            <a:ext cx="5048251" cy="1587"/>
          </a:xfrm>
          <a:prstGeom prst="line">
            <a:avLst/>
          </a:prstGeom>
          <a:ln w="3175">
            <a:solidFill>
              <a:srgbClr val="0B2F6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16" name="Text Box 5"/>
          <p:cNvSpPr txBox="1">
            <a:spLocks noChangeArrowheads="1"/>
          </p:cNvSpPr>
          <p:nvPr/>
        </p:nvSpPr>
        <p:spPr bwMode="auto">
          <a:xfrm>
            <a:off x="858594" y="137910"/>
            <a:ext cx="11333406" cy="7708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91335" tIns="45666" rIns="91335" bIns="45666" anchor="ctr"/>
          <a:lstStyle>
            <a:lvl1pPr marL="116205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Международные стандарты – основа реформирования национальной системы бухгалтерского учета и отчетности Республики Казахстан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0" y="137910"/>
            <a:ext cx="12192000" cy="25417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 descr="C:\Users\TChikanaev\Desktop\1489676325.jpg"/>
          <p:cNvPicPr>
            <a:picLocks noChangeAspect="1" noChangeArrowheads="1"/>
          </p:cNvPicPr>
          <p:nvPr/>
        </p:nvPicPr>
        <p:blipFill>
          <a:blip r:embed="rId5" cstate="print"/>
          <a:srcRect l="15900" t="16300" r="15100" b="16950"/>
          <a:stretch>
            <a:fillRect/>
          </a:stretch>
        </p:blipFill>
        <p:spPr bwMode="auto">
          <a:xfrm>
            <a:off x="0" y="163327"/>
            <a:ext cx="858593" cy="745393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32" name="TextBox 28"/>
          <p:cNvSpPr txBox="1">
            <a:spLocks noChangeArrowheads="1"/>
          </p:cNvSpPr>
          <p:nvPr/>
        </p:nvSpPr>
        <p:spPr bwMode="auto">
          <a:xfrm>
            <a:off x="6993192" y="3371227"/>
            <a:ext cx="48918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  <a:defRPr/>
            </a:pPr>
            <a:r>
              <a:rPr lang="ru-RU" sz="1200" spc="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ГОСУДАРСТВЕННЫХ УЧРЕЖДЕНИЯХ С 01.01.2013 ГОДА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V="1">
            <a:off x="5744634" y="3366294"/>
            <a:ext cx="1282700" cy="592138"/>
          </a:xfrm>
          <a:prstGeom prst="line">
            <a:avLst/>
          </a:prstGeom>
          <a:ln w="3175">
            <a:solidFill>
              <a:srgbClr val="0B2F6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28"/>
          <p:cNvSpPr txBox="1">
            <a:spLocks noChangeArrowheads="1"/>
          </p:cNvSpPr>
          <p:nvPr/>
        </p:nvSpPr>
        <p:spPr bwMode="auto">
          <a:xfrm rot="20156070">
            <a:off x="4768271" y="4032245"/>
            <a:ext cx="20694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sz="1200" dirty="0">
                <a:solidFill>
                  <a:srgbClr val="002060"/>
                </a:solidFill>
                <a:latin typeface="Calibri" pitchFamily="34" charset="0"/>
              </a:rPr>
              <a:t>Национальные правила, основанные на МСФООС</a:t>
            </a:r>
          </a:p>
        </p:txBody>
      </p:sp>
      <p:pic>
        <p:nvPicPr>
          <p:cNvPr id="38" name="Рисунок 2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364" y="4509120"/>
            <a:ext cx="1360231" cy="100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5413712" y="5369836"/>
            <a:ext cx="1184940" cy="400110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е</a:t>
            </a:r>
            <a:r>
              <a:rPr lang="ru-RU" sz="2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-Минфин</a:t>
            </a:r>
          </a:p>
        </p:txBody>
      </p:sp>
      <p:sp>
        <p:nvSpPr>
          <p:cNvPr id="43" name="TextBox 28"/>
          <p:cNvSpPr txBox="1">
            <a:spLocks noChangeArrowheads="1"/>
          </p:cNvSpPr>
          <p:nvPr/>
        </p:nvSpPr>
        <p:spPr bwMode="auto">
          <a:xfrm>
            <a:off x="6951133" y="5120061"/>
            <a:ext cx="4870451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sz="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ИНТЕГРИРОВАННАЯ АВТОМАТИЗИРОВАННАЯ ИНФОРМАЦИОННАЯ СИСТЕМА «Е-МИНФИН» ПОДСИСТЕМА «СБОР И КОНСОЛИДАЦИЯ БЮДЖЕТНОЙ И ФИНАНСОВОЙ ОТЧЕТНОСТИ» - ИНСТРУМЕНТ ДЛЯ ПРИЕМА, ОБРАБОТКИ И ФОРМИРОВАНИЯ КОНСОЛИДИРОВАННОЙ ФИНАНСОВОЙ ОТЧЕТНОСТИ НА ВСЕХ УРОВНЯХ БЮДЖЕТНОГО ПРОЦЕССА</a:t>
            </a:r>
          </a:p>
        </p:txBody>
      </p:sp>
      <p:grpSp>
        <p:nvGrpSpPr>
          <p:cNvPr id="46" name="Группа 27"/>
          <p:cNvGrpSpPr>
            <a:grpSpLocks/>
          </p:cNvGrpSpPr>
          <p:nvPr/>
        </p:nvGrpSpPr>
        <p:grpSpPr bwMode="auto">
          <a:xfrm>
            <a:off x="0" y="6280150"/>
            <a:ext cx="12192000" cy="231775"/>
            <a:chOff x="0" y="149225"/>
            <a:chExt cx="9144000" cy="231775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0" y="149225"/>
              <a:ext cx="9144000" cy="231775"/>
            </a:xfrm>
            <a:prstGeom prst="rect">
              <a:avLst/>
            </a:prstGeom>
            <a:gradFill flip="none" rotWithShape="1">
              <a:gsLst>
                <a:gs pos="30000">
                  <a:srgbClr val="58699A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0" name="Rectangle 18"/>
            <p:cNvSpPr>
              <a:spLocks noChangeArrowheads="1"/>
            </p:cNvSpPr>
            <p:nvPr/>
          </p:nvSpPr>
          <p:spPr bwMode="auto">
            <a:xfrm>
              <a:off x="26988" y="152400"/>
              <a:ext cx="8929687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r>
                <a:rPr lang="ru-RU" sz="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ПРОГРЕСС В РЕФОРМЕ БУХГАЛТЕРСКОГО УЧЕТА И ОТЧЕТНОСТИ В ПУБЛИЧНОМ СЕКТОРЕ РЕСПУБЛИКИ КАЗАХСТАН </a:t>
              </a:r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0" y="6525344"/>
            <a:ext cx="12192000" cy="0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Рисунок 8" descr="Pempal logo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563" y="6581775"/>
            <a:ext cx="2735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33800" y="6492875"/>
            <a:ext cx="2844800" cy="365125"/>
          </a:xfrm>
        </p:spPr>
        <p:txBody>
          <a:bodyPr/>
          <a:lstStyle/>
          <a:p>
            <a:fld id="{47B9FEC9-3289-4671-94BE-1ED06BFB1A51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4556570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8594" y="80394"/>
            <a:ext cx="11329690" cy="9003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Этапы внедрения бухгалтерского учета и отчетности по методу начисления в государственном секторе Казахстана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80394"/>
            <a:ext cx="12192000" cy="0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525344"/>
            <a:ext cx="12192000" cy="0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73770" y="1191367"/>
            <a:ext cx="1656184" cy="11954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2007-2009 годы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7510" y="3121803"/>
            <a:ext cx="1656184" cy="1589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2010-2013 </a:t>
            </a: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годы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83645" y="5018136"/>
            <a:ext cx="1656184" cy="11728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2014-2018 г</a:t>
            </a: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оды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449965" y="1153259"/>
            <a:ext cx="9289032" cy="1743170"/>
          </a:xfrm>
          <a:prstGeom prst="rect">
            <a:avLst/>
          </a:prstGeom>
          <a:solidFill>
            <a:srgbClr val="FFF9EF"/>
          </a:solidFill>
          <a:ln>
            <a:solidFill>
              <a:srgbClr val="FFF9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Разработана нормативно-правовая база для внедрения бухгалтерского учета и финансовой отчетности по методу начисления в государственном секторе (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Концепция по внедрению системы государственного планирования, ориентированного на результат, утвержденная Президентом Республики Казахстан, внесение дополнений в Бюджетный кодекс Республики Казахстан раздел 23 «Финансовая отчетность», распоряжение Премьер-Министра по внедрению бухгалтерского учета и финансовой отчетности по методу начисления)</a:t>
            </a:r>
            <a:endParaRPr lang="ru-RU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449965" y="5155791"/>
            <a:ext cx="9289032" cy="1035212"/>
          </a:xfrm>
          <a:prstGeom prst="rect">
            <a:avLst/>
          </a:prstGeom>
          <a:solidFill>
            <a:srgbClr val="FFF9EF"/>
          </a:solidFill>
          <a:ln>
            <a:solidFill>
              <a:srgbClr val="FFF9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002060"/>
                </a:solidFill>
                <a:latin typeface="Arial Narrow" pitchFamily="34" charset="0"/>
              </a:rPr>
              <a:t>Разработана методология по ведению бухгалтерского учета и формированию финансовой отчетности по доходной части бюджета, проведен пилотный проект, совершенствована нормативная база и программное обеспечение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449965" y="2932921"/>
            <a:ext cx="9289032" cy="2186378"/>
          </a:xfrm>
          <a:prstGeom prst="rect">
            <a:avLst/>
          </a:prstGeom>
          <a:solidFill>
            <a:srgbClr val="FFF9EF"/>
          </a:solidFill>
          <a:ln>
            <a:solidFill>
              <a:srgbClr val="FFF9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>
                <a:solidFill>
                  <a:srgbClr val="002060"/>
                </a:solidFill>
                <a:latin typeface="Arial Narrow" pitchFamily="34" charset="0"/>
              </a:rPr>
              <a:t>Разработана методология по ведению бухгалтерского учета  и формированию финансовой отчетности государственного сектора </a:t>
            </a:r>
            <a:r>
              <a:rPr lang="ru-RU" sz="1700" dirty="0">
                <a:solidFill>
                  <a:srgbClr val="002060"/>
                </a:solidFill>
                <a:latin typeface="Arial Narrow" pitchFamily="34" charset="0"/>
              </a:rPr>
              <a:t>(учетная политика, план счетов, правила ведения бухгалтерского учета, формы и правила составления финансовой отчетности, правила составления консолидированной финансовой отчетности, альбом форм бухгалтерской документации),</a:t>
            </a:r>
            <a:r>
              <a:rPr lang="ru-RU" sz="2000" dirty="0">
                <a:solidFill>
                  <a:srgbClr val="002060"/>
                </a:solidFill>
                <a:latin typeface="Arial Narrow" pitchFamily="34" charset="0"/>
              </a:rPr>
              <a:t> обучены сотрудники, системы учета переведены на новые счета, создана программа для приема и консолидации финансовой отчетности на уровне республиканского бюджета, начата работа по восстановлению активов и обязательств, не учтенных по кассовому методу</a:t>
            </a:r>
          </a:p>
        </p:txBody>
      </p:sp>
      <p:pic>
        <p:nvPicPr>
          <p:cNvPr id="1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3" cstate="print"/>
          <a:srcRect l="15900" t="16300" r="15100" b="16950"/>
          <a:stretch>
            <a:fillRect/>
          </a:stretch>
        </p:blipFill>
        <p:spPr bwMode="auto">
          <a:xfrm>
            <a:off x="0" y="116737"/>
            <a:ext cx="858593" cy="863992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grpSp>
        <p:nvGrpSpPr>
          <p:cNvPr id="13" name="Группа 27"/>
          <p:cNvGrpSpPr>
            <a:grpSpLocks/>
          </p:cNvGrpSpPr>
          <p:nvPr/>
        </p:nvGrpSpPr>
        <p:grpSpPr bwMode="auto">
          <a:xfrm>
            <a:off x="0" y="6280150"/>
            <a:ext cx="12192000" cy="231775"/>
            <a:chOff x="0" y="149225"/>
            <a:chExt cx="9144000" cy="231775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149225"/>
              <a:ext cx="9144000" cy="231775"/>
            </a:xfrm>
            <a:prstGeom prst="rect">
              <a:avLst/>
            </a:prstGeom>
            <a:gradFill flip="none" rotWithShape="1">
              <a:gsLst>
                <a:gs pos="30000">
                  <a:srgbClr val="58699A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26988" y="152400"/>
              <a:ext cx="8929687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r>
                <a:rPr lang="ru-RU" sz="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ПРОГРЕСС В РЕФОРМЕ БУХГАЛТЕРСКОГО УЧЕТА И ОТЧЕТНОСТИ В ПУБЛИЧНОМ СЕКТОРЕ РЕСПУБЛИКИ КАЗАХСТАН </a:t>
              </a:r>
            </a:p>
          </p:txBody>
        </p:sp>
      </p:grpSp>
      <p:pic>
        <p:nvPicPr>
          <p:cNvPr id="17" name="Рисунок 8" descr="Pempal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563" y="6581775"/>
            <a:ext cx="2735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43484" y="6492875"/>
            <a:ext cx="2844800" cy="365125"/>
          </a:xfrm>
        </p:spPr>
        <p:txBody>
          <a:bodyPr/>
          <a:lstStyle/>
          <a:p>
            <a:fld id="{47B9FEC9-3289-4671-94BE-1ED06BFB1A51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9924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8594" y="80394"/>
            <a:ext cx="11329690" cy="9003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Этапы внедрения бухгалтерского учета и отчетности по методу начисления в государственном секторе Казахстана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80394"/>
            <a:ext cx="12192000" cy="0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525344"/>
            <a:ext cx="12192000" cy="0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29296" y="1130373"/>
            <a:ext cx="1656184" cy="31627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2019-2020 </a:t>
            </a: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годы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423592" y="1124744"/>
            <a:ext cx="9289032" cy="3240360"/>
          </a:xfrm>
          <a:prstGeom prst="rect">
            <a:avLst/>
          </a:prstGeom>
          <a:solidFill>
            <a:srgbClr val="FFF9EF"/>
          </a:solidFill>
          <a:ln>
            <a:solidFill>
              <a:srgbClr val="FFF9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>
                <a:solidFill>
                  <a:srgbClr val="002060"/>
                </a:solidFill>
                <a:latin typeface="Arial Narrow" pitchFamily="34" charset="0"/>
              </a:rPr>
              <a:t>в 2019 году в пилотном режиме сформирована консолидированная финансовая отчетность за 2018 год;</a:t>
            </a:r>
          </a:p>
          <a:p>
            <a:pPr lvl="0"/>
            <a:r>
              <a:rPr lang="ru-RU" sz="2000" dirty="0">
                <a:solidFill>
                  <a:srgbClr val="002060"/>
                </a:solidFill>
                <a:latin typeface="Arial Narrow" pitchFamily="34" charset="0"/>
              </a:rPr>
              <a:t>в 2020 году в состав годового отчета Правительства РК включена консолидированная финансовая отчетность по республиканскому бюджету, направлена в Парламент РК, проведен аудит Счетным комитетом; </a:t>
            </a:r>
          </a:p>
          <a:p>
            <a:pPr lvl="0"/>
            <a:r>
              <a:rPr lang="ru-RU" sz="2000" dirty="0">
                <a:solidFill>
                  <a:srgbClr val="002060"/>
                </a:solidFill>
                <a:latin typeface="Arial Narrow" pitchFamily="34" charset="0"/>
              </a:rPr>
              <a:t>в </a:t>
            </a:r>
            <a:r>
              <a:rPr lang="ru-RU" sz="2000" dirty="0" err="1">
                <a:solidFill>
                  <a:srgbClr val="002060"/>
                </a:solidFill>
                <a:latin typeface="Arial Narrow" pitchFamily="34" charset="0"/>
              </a:rPr>
              <a:t>Маслихаты</a:t>
            </a:r>
            <a:r>
              <a:rPr lang="ru-RU" sz="2000" dirty="0">
                <a:solidFill>
                  <a:srgbClr val="002060"/>
                </a:solidFill>
                <a:latin typeface="Arial Narrow" pitchFamily="34" charset="0"/>
              </a:rPr>
              <a:t> представлена консолидированная финансовая отчетность по местным бюджетам; </a:t>
            </a:r>
          </a:p>
          <a:p>
            <a:pPr lvl="0"/>
            <a:r>
              <a:rPr lang="ru-RU" sz="2000" dirty="0">
                <a:solidFill>
                  <a:srgbClr val="002060"/>
                </a:solidFill>
                <a:latin typeface="Arial Narrow" pitchFamily="34" charset="0"/>
              </a:rPr>
              <a:t>в аналитических целях сформирована консолидированная финансовая отчетность по государственному бюджету</a:t>
            </a:r>
          </a:p>
          <a:p>
            <a:r>
              <a:rPr lang="ru-RU" sz="2000" dirty="0">
                <a:solidFill>
                  <a:srgbClr val="002060"/>
                </a:solidFill>
                <a:latin typeface="Arial Narrow" pitchFamily="34" charset="0"/>
              </a:rPr>
              <a:t>сформирована прогнозная консолидированная финансовая отчетность по республиканскому бюджету на 2021-2023 годы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3" cstate="print"/>
          <a:srcRect l="15900" t="16300" r="15100" b="16950"/>
          <a:stretch>
            <a:fillRect/>
          </a:stretch>
        </p:blipFill>
        <p:spPr bwMode="auto">
          <a:xfrm>
            <a:off x="0" y="116737"/>
            <a:ext cx="858593" cy="863992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15" name="Прямоугольник 14"/>
          <p:cNvSpPr/>
          <p:nvPr/>
        </p:nvSpPr>
        <p:spPr>
          <a:xfrm>
            <a:off x="429296" y="4540425"/>
            <a:ext cx="1656184" cy="16921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2021-2027 </a:t>
            </a: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годы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423592" y="4653136"/>
            <a:ext cx="9289032" cy="1466767"/>
          </a:xfrm>
          <a:prstGeom prst="rect">
            <a:avLst/>
          </a:prstGeom>
          <a:solidFill>
            <a:srgbClr val="FFF9EF"/>
          </a:solidFill>
          <a:ln>
            <a:solidFill>
              <a:srgbClr val="FFF9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>
                <a:solidFill>
                  <a:srgbClr val="002060"/>
                </a:solidFill>
                <a:latin typeface="Arial Narrow" pitchFamily="34" charset="0"/>
              </a:rPr>
              <a:t>формирование прогнозной финансовой отчетности по местным бюджетам; </a:t>
            </a:r>
          </a:p>
          <a:p>
            <a:pPr lvl="0"/>
            <a:r>
              <a:rPr lang="ru-RU" sz="2000" dirty="0">
                <a:solidFill>
                  <a:srgbClr val="002060"/>
                </a:solidFill>
                <a:latin typeface="Arial Narrow" pitchFamily="34" charset="0"/>
              </a:rPr>
              <a:t>внедрение Единого плана счетов;</a:t>
            </a:r>
          </a:p>
          <a:p>
            <a:pPr lvl="0"/>
            <a:r>
              <a:rPr lang="ru-RU" sz="2000" dirty="0">
                <a:solidFill>
                  <a:srgbClr val="002060"/>
                </a:solidFill>
                <a:latin typeface="Arial Narrow" pitchFamily="34" charset="0"/>
              </a:rPr>
              <a:t>включение консолидированной финансовой отчетности субъектов </a:t>
            </a:r>
            <a:r>
              <a:rPr lang="ru-RU" sz="2000" dirty="0" err="1">
                <a:solidFill>
                  <a:srgbClr val="002060"/>
                </a:solidFill>
                <a:latin typeface="Arial Narrow" pitchFamily="34" charset="0"/>
              </a:rPr>
              <a:t>квазигосударственного</a:t>
            </a:r>
            <a:r>
              <a:rPr lang="ru-RU" sz="2000" dirty="0">
                <a:solidFill>
                  <a:srgbClr val="002060"/>
                </a:solidFill>
                <a:latin typeface="Arial Narrow" pitchFamily="34" charset="0"/>
              </a:rPr>
              <a:t> сектора в консолидированную финансовую отчетность Правительства</a:t>
            </a:r>
            <a:endParaRPr lang="ru-RU" sz="2000" dirty="0">
              <a:solidFill>
                <a:srgbClr val="002060"/>
              </a:solidFill>
            </a:endParaRPr>
          </a:p>
        </p:txBody>
      </p:sp>
      <p:grpSp>
        <p:nvGrpSpPr>
          <p:cNvPr id="11" name="Группа 27"/>
          <p:cNvGrpSpPr>
            <a:grpSpLocks/>
          </p:cNvGrpSpPr>
          <p:nvPr/>
        </p:nvGrpSpPr>
        <p:grpSpPr bwMode="auto">
          <a:xfrm>
            <a:off x="0" y="6280150"/>
            <a:ext cx="12192000" cy="231775"/>
            <a:chOff x="0" y="149225"/>
            <a:chExt cx="9144000" cy="231775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149225"/>
              <a:ext cx="9144000" cy="231775"/>
            </a:xfrm>
            <a:prstGeom prst="rect">
              <a:avLst/>
            </a:prstGeom>
            <a:gradFill flip="none" rotWithShape="1">
              <a:gsLst>
                <a:gs pos="30000">
                  <a:srgbClr val="58699A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3" name="Rectangle 18"/>
            <p:cNvSpPr>
              <a:spLocks noChangeArrowheads="1"/>
            </p:cNvSpPr>
            <p:nvPr/>
          </p:nvSpPr>
          <p:spPr bwMode="auto">
            <a:xfrm>
              <a:off x="26988" y="152400"/>
              <a:ext cx="8929687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r>
                <a:rPr lang="ru-RU" sz="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ПРОГРЕСС В РЕФОРМЕ БУХГАЛТЕРСКОГО УЧЕТА И ОТЧЕТНОСТИ В ПУБЛИЧНОМ СЕКТОРЕ РЕСПУБЛИКИ КАЗАХСТАН </a:t>
              </a:r>
            </a:p>
          </p:txBody>
        </p:sp>
      </p:grpSp>
      <p:pic>
        <p:nvPicPr>
          <p:cNvPr id="17" name="Рисунок 8" descr="Pempal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6581775"/>
            <a:ext cx="2735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47200" y="6497638"/>
            <a:ext cx="2844800" cy="365125"/>
          </a:xfrm>
        </p:spPr>
        <p:txBody>
          <a:bodyPr/>
          <a:lstStyle/>
          <a:p>
            <a:fld id="{47B9FEC9-3289-4671-94BE-1ED06BFB1A5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486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51" name="Picture 23" descr="C:\Documents and Settings\AUrustenov\Рабочий стол\Слайды БАКУ (Ерназарова)\Для Слайдов\F2CD00X-XX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10000" contrast="-10000"/>
          </a:blip>
          <a:srcRect l="18988" r="5051" b="6598"/>
          <a:stretch>
            <a:fillRect/>
          </a:stretch>
        </p:blipFill>
        <p:spPr bwMode="auto">
          <a:xfrm rot="233729" flipH="1">
            <a:off x="542283" y="956578"/>
            <a:ext cx="10696801" cy="5494121"/>
          </a:xfrm>
          <a:prstGeom prst="rect">
            <a:avLst/>
          </a:prstGeom>
          <a:noFill/>
        </p:spPr>
      </p:pic>
      <p:grpSp>
        <p:nvGrpSpPr>
          <p:cNvPr id="13315" name="Группа 57"/>
          <p:cNvGrpSpPr>
            <a:grpSpLocks/>
          </p:cNvGrpSpPr>
          <p:nvPr/>
        </p:nvGrpSpPr>
        <p:grpSpPr bwMode="auto">
          <a:xfrm>
            <a:off x="1625601" y="3694114"/>
            <a:ext cx="1327151" cy="985837"/>
            <a:chOff x="823887" y="2705095"/>
            <a:chExt cx="995369" cy="985845"/>
          </a:xfrm>
        </p:grpSpPr>
        <p:pic>
          <p:nvPicPr>
            <p:cNvPr id="22550" name="Picture 22" descr="C:\Documents and Settings\AUrustenov\Рабочий стол\Слайды БАКУ (Ерназарова)\Для Слайдов\stock-illustration-12202316-higher-education-icons-black-series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56866" t="79613" r="26074" b="3327"/>
            <a:stretch>
              <a:fillRect/>
            </a:stretch>
          </p:blipFill>
          <p:spPr bwMode="auto">
            <a:xfrm>
              <a:off x="890562" y="2805108"/>
              <a:ext cx="871562" cy="871562"/>
            </a:xfrm>
            <a:prstGeom prst="flowChartConnector">
              <a:avLst/>
            </a:prstGeom>
            <a:noFill/>
          </p:spPr>
        </p:pic>
        <p:sp>
          <p:nvSpPr>
            <p:cNvPr id="44" name="Овал 43"/>
            <p:cNvSpPr/>
            <p:nvPr/>
          </p:nvSpPr>
          <p:spPr>
            <a:xfrm>
              <a:off x="823887" y="2705095"/>
              <a:ext cx="995369" cy="985845"/>
            </a:xfrm>
            <a:prstGeom prst="ellipse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3318" name="Группа 27"/>
          <p:cNvGrpSpPr>
            <a:grpSpLocks/>
          </p:cNvGrpSpPr>
          <p:nvPr/>
        </p:nvGrpSpPr>
        <p:grpSpPr bwMode="auto">
          <a:xfrm>
            <a:off x="29633" y="6253624"/>
            <a:ext cx="12192000" cy="231775"/>
            <a:chOff x="0" y="149225"/>
            <a:chExt cx="9144000" cy="231775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0" y="149225"/>
              <a:ext cx="9144000" cy="231775"/>
            </a:xfrm>
            <a:prstGeom prst="rect">
              <a:avLst/>
            </a:prstGeom>
            <a:gradFill flip="none" rotWithShape="1">
              <a:gsLst>
                <a:gs pos="30000">
                  <a:srgbClr val="58699A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26988" y="152400"/>
              <a:ext cx="8929687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r>
                <a:rPr lang="ru-RU" sz="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ПРОГРЕСС В РЕФОРМЕ БУХГАЛТЕРСКОГО УЧЕТА И ОТЧЕТНОСТИ В ПУБЛИЧНОМ СЕКТОРЕ РЕСПУБЛИКИ КАЗАХСТАН </a:t>
              </a:r>
            </a:p>
          </p:txBody>
        </p:sp>
      </p:grpSp>
      <p:sp>
        <p:nvSpPr>
          <p:cNvPr id="26" name="TextBox 28"/>
          <p:cNvSpPr txBox="1">
            <a:spLocks noChangeArrowheads="1"/>
          </p:cNvSpPr>
          <p:nvPr/>
        </p:nvSpPr>
        <p:spPr bwMode="auto">
          <a:xfrm>
            <a:off x="3619500" y="1720851"/>
            <a:ext cx="5429251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763" indent="-4763" algn="ctr">
              <a:defRPr/>
            </a:pPr>
            <a:r>
              <a:rPr lang="ru-RU" sz="1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ЕДИНАЯ ИНФОРМАЦИОННАЯ СИСТЕМА</a:t>
            </a:r>
          </a:p>
        </p:txBody>
      </p:sp>
      <p:sp>
        <p:nvSpPr>
          <p:cNvPr id="13320" name="TextBox 28"/>
          <p:cNvSpPr txBox="1">
            <a:spLocks noChangeArrowheads="1"/>
          </p:cNvSpPr>
          <p:nvPr/>
        </p:nvSpPr>
        <p:spPr bwMode="auto">
          <a:xfrm>
            <a:off x="7143751" y="2116138"/>
            <a:ext cx="4476749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763" indent="-4763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sz="1000">
                <a:solidFill>
                  <a:srgbClr val="002060"/>
                </a:solidFill>
                <a:latin typeface="Calibri" pitchFamily="34" charset="0"/>
              </a:rPr>
              <a:t>Охват учетным процессом всех стандартов учета</a:t>
            </a:r>
          </a:p>
        </p:txBody>
      </p:sp>
      <p:sp>
        <p:nvSpPr>
          <p:cNvPr id="13321" name="TextBox 28"/>
          <p:cNvSpPr txBox="1">
            <a:spLocks noChangeArrowheads="1"/>
          </p:cNvSpPr>
          <p:nvPr/>
        </p:nvSpPr>
        <p:spPr bwMode="auto">
          <a:xfrm>
            <a:off x="381000" y="5715001"/>
            <a:ext cx="1148926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763" indent="-4763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sz="1000" dirty="0">
                <a:solidFill>
                  <a:srgbClr val="002060"/>
                </a:solidFill>
                <a:latin typeface="Calibri" pitchFamily="34" charset="0"/>
              </a:rPr>
              <a:t>Положительные заключения и рекомендации международных консультантов МВФ и </a:t>
            </a:r>
            <a:r>
              <a:rPr lang="en-US" sz="1000" dirty="0">
                <a:solidFill>
                  <a:srgbClr val="002060"/>
                </a:solidFill>
                <a:latin typeface="Calibri" pitchFamily="34" charset="0"/>
              </a:rPr>
              <a:t>USAID:</a:t>
            </a:r>
            <a:r>
              <a:rPr lang="ru-RU" sz="1000" dirty="0">
                <a:solidFill>
                  <a:srgbClr val="002060"/>
                </a:solidFill>
                <a:latin typeface="Calibri" pitchFamily="34" charset="0"/>
              </a:rPr>
              <a:t> «Функционал доработанных трех программных продуктов позволит обеспечить регистрацию, систематизацию и обобщение информации по учету ежедневных типовых операций государственного учреждения методом двойной записи с применением утвержденных форм учетных регистров, форм бюджетной и финансовой отчетности».  </a:t>
            </a:r>
          </a:p>
        </p:txBody>
      </p:sp>
      <p:sp>
        <p:nvSpPr>
          <p:cNvPr id="13322" name="TextBox 28"/>
          <p:cNvSpPr txBox="1">
            <a:spLocks noChangeArrowheads="1"/>
          </p:cNvSpPr>
          <p:nvPr/>
        </p:nvSpPr>
        <p:spPr bwMode="auto">
          <a:xfrm>
            <a:off x="863600" y="2116139"/>
            <a:ext cx="54292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763" indent="-4763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000" dirty="0">
                <a:solidFill>
                  <a:srgbClr val="002060"/>
                </a:solidFill>
                <a:latin typeface="Calibri" pitchFamily="34" charset="0"/>
              </a:rPr>
              <a:t>Действующие программные продукты по кассовому методу доработаны по методу начисления и апробированы в «пилоте» для внедрения с 1 января 2013 года </a:t>
            </a:r>
          </a:p>
        </p:txBody>
      </p:sp>
      <p:sp>
        <p:nvSpPr>
          <p:cNvPr id="13323" name="TextBox 28"/>
          <p:cNvSpPr txBox="1">
            <a:spLocks noChangeArrowheads="1"/>
          </p:cNvSpPr>
          <p:nvPr/>
        </p:nvSpPr>
        <p:spPr bwMode="auto">
          <a:xfrm>
            <a:off x="4476751" y="3275013"/>
            <a:ext cx="20955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763" indent="-4763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000">
                <a:solidFill>
                  <a:srgbClr val="002060"/>
                </a:solidFill>
                <a:latin typeface="Calibri" pitchFamily="34" charset="0"/>
              </a:rPr>
              <a:t>ГРУППА ПОЛЬЗОВАТЕЛЕЙ</a:t>
            </a:r>
          </a:p>
        </p:txBody>
      </p:sp>
      <p:sp>
        <p:nvSpPr>
          <p:cNvPr id="13324" name="TextBox 28"/>
          <p:cNvSpPr txBox="1">
            <a:spLocks noChangeArrowheads="1"/>
          </p:cNvSpPr>
          <p:nvPr/>
        </p:nvSpPr>
        <p:spPr bwMode="auto">
          <a:xfrm>
            <a:off x="190501" y="3281363"/>
            <a:ext cx="29527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763" indent="-4763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000">
                <a:solidFill>
                  <a:srgbClr val="002060"/>
                </a:solidFill>
                <a:latin typeface="Calibri" pitchFamily="34" charset="0"/>
              </a:rPr>
              <a:t>ОДНОПОЛЬЗОВАТЕЛЬСКАЯ КОНФИГУРАЦИЯ</a:t>
            </a:r>
          </a:p>
        </p:txBody>
      </p:sp>
      <p:sp>
        <p:nvSpPr>
          <p:cNvPr id="13325" name="TextBox 28"/>
          <p:cNvSpPr txBox="1">
            <a:spLocks noChangeArrowheads="1"/>
          </p:cNvSpPr>
          <p:nvPr/>
        </p:nvSpPr>
        <p:spPr bwMode="auto">
          <a:xfrm>
            <a:off x="3905251" y="4703763"/>
            <a:ext cx="24765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763" indent="-4763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000">
                <a:solidFill>
                  <a:srgbClr val="002060"/>
                </a:solidFill>
                <a:latin typeface="Calibri" pitchFamily="34" charset="0"/>
              </a:rPr>
              <a:t>без выделенного </a:t>
            </a:r>
            <a:br>
              <a:rPr lang="ru-RU" sz="100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1000">
                <a:solidFill>
                  <a:srgbClr val="002060"/>
                </a:solidFill>
                <a:latin typeface="Calibri" pitchFamily="34" charset="0"/>
              </a:rPr>
              <a:t>сервера</a:t>
            </a:r>
          </a:p>
          <a:p>
            <a:pPr algn="ctr" eaLnBrk="1" hangingPunct="1"/>
            <a:r>
              <a:rPr lang="ru-RU" sz="1400">
                <a:solidFill>
                  <a:srgbClr val="002060"/>
                </a:solidFill>
                <a:latin typeface="Calibri" pitchFamily="34" charset="0"/>
              </a:rPr>
              <a:t>2-5 пользователей</a:t>
            </a:r>
          </a:p>
        </p:txBody>
      </p:sp>
      <p:sp>
        <p:nvSpPr>
          <p:cNvPr id="13326" name="TextBox 28"/>
          <p:cNvSpPr txBox="1">
            <a:spLocks noChangeArrowheads="1"/>
          </p:cNvSpPr>
          <p:nvPr/>
        </p:nvSpPr>
        <p:spPr bwMode="auto">
          <a:xfrm>
            <a:off x="1047751" y="4703763"/>
            <a:ext cx="24765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763" indent="-4763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000">
                <a:solidFill>
                  <a:srgbClr val="002060"/>
                </a:solidFill>
                <a:latin typeface="Calibri" pitchFamily="34" charset="0"/>
              </a:rPr>
              <a:t>все компоненты </a:t>
            </a:r>
            <a:br>
              <a:rPr lang="ru-RU" sz="100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1000">
                <a:solidFill>
                  <a:srgbClr val="002060"/>
                </a:solidFill>
                <a:latin typeface="Calibri" pitchFamily="34" charset="0"/>
              </a:rPr>
              <a:t>на одном компьютере</a:t>
            </a:r>
          </a:p>
          <a:p>
            <a:pPr algn="ctr" eaLnBrk="1" hangingPunct="1"/>
            <a:r>
              <a:rPr lang="ru-RU" sz="1400">
                <a:solidFill>
                  <a:srgbClr val="002060"/>
                </a:solidFill>
                <a:latin typeface="Calibri" pitchFamily="34" charset="0"/>
              </a:rPr>
              <a:t>1 пользователь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4146551" y="3519488"/>
            <a:ext cx="361949" cy="265112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 flipH="1" flipV="1">
            <a:off x="2781830" y="3517371"/>
            <a:ext cx="301625" cy="366183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29" name="Группа 56"/>
          <p:cNvGrpSpPr>
            <a:grpSpLocks/>
          </p:cNvGrpSpPr>
          <p:nvPr/>
        </p:nvGrpSpPr>
        <p:grpSpPr bwMode="auto">
          <a:xfrm>
            <a:off x="4286251" y="3694114"/>
            <a:ext cx="1327149" cy="985837"/>
            <a:chOff x="3428992" y="2714620"/>
            <a:chExt cx="995369" cy="985845"/>
          </a:xfrm>
        </p:grpSpPr>
        <p:pic>
          <p:nvPicPr>
            <p:cNvPr id="51" name="Picture 22" descr="C:\Documents and Settings\AUrustenov\Рабочий стол\Слайды БАКУ (Ерназарова)\Для Слайдов\stock-illustration-12202316-higher-education-icons-black-series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56866" t="79613" r="26074" b="3327"/>
            <a:stretch>
              <a:fillRect/>
            </a:stretch>
          </p:blipFill>
          <p:spPr bwMode="auto">
            <a:xfrm>
              <a:off x="3500430" y="3143248"/>
              <a:ext cx="428628" cy="428628"/>
            </a:xfrm>
            <a:prstGeom prst="flowChartConnector">
              <a:avLst/>
            </a:prstGeom>
            <a:noFill/>
          </p:spPr>
        </p:pic>
        <p:sp>
          <p:nvSpPr>
            <p:cNvPr id="50" name="Овал 49"/>
            <p:cNvSpPr/>
            <p:nvPr/>
          </p:nvSpPr>
          <p:spPr>
            <a:xfrm>
              <a:off x="3428992" y="2714620"/>
              <a:ext cx="995369" cy="985845"/>
            </a:xfrm>
            <a:prstGeom prst="ellipse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53" name="Picture 22" descr="C:\Documents and Settings\AUrustenov\Рабочий стол\Слайды БАКУ (Ерназарова)\Для Слайдов\stock-illustration-12202316-higher-education-icons-black-series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56866" t="79613" r="26074" b="3327"/>
            <a:stretch>
              <a:fillRect/>
            </a:stretch>
          </p:blipFill>
          <p:spPr bwMode="auto">
            <a:xfrm flipH="1">
              <a:off x="3938583" y="3143248"/>
              <a:ext cx="419104" cy="428628"/>
            </a:xfrm>
            <a:prstGeom prst="flowChartConnector">
              <a:avLst/>
            </a:prstGeom>
            <a:noFill/>
          </p:spPr>
        </p:pic>
        <p:pic>
          <p:nvPicPr>
            <p:cNvPr id="54" name="Picture 22" descr="C:\Documents and Settings\AUrustenov\Рабочий стол\Слайды БАКУ (Ерназарова)\Для Слайдов\stock-illustration-12202316-higher-education-icons-black-series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56866" t="79613" r="26074" b="3327"/>
            <a:stretch>
              <a:fillRect/>
            </a:stretch>
          </p:blipFill>
          <p:spPr bwMode="auto">
            <a:xfrm>
              <a:off x="3714744" y="2786058"/>
              <a:ext cx="428628" cy="428628"/>
            </a:xfrm>
            <a:prstGeom prst="flowChartConnector">
              <a:avLst/>
            </a:prstGeom>
            <a:noFill/>
          </p:spPr>
        </p:pic>
      </p:grpSp>
      <p:grpSp>
        <p:nvGrpSpPr>
          <p:cNvPr id="13330" name="Группа 55"/>
          <p:cNvGrpSpPr>
            <a:grpSpLocks/>
          </p:cNvGrpSpPr>
          <p:nvPr/>
        </p:nvGrpSpPr>
        <p:grpSpPr bwMode="auto">
          <a:xfrm>
            <a:off x="2959101" y="2717800"/>
            <a:ext cx="1327151" cy="985838"/>
            <a:chOff x="1885931" y="1900227"/>
            <a:chExt cx="995369" cy="985845"/>
          </a:xfrm>
        </p:grpSpPr>
        <p:pic>
          <p:nvPicPr>
            <p:cNvPr id="22549" name="Picture 21" descr="C:\Documents and Settings\AUrustenov\Рабочий стол\Слайды БАКУ (Ерназарова)\Для Слайдов\1111111.jp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919269" y="1933565"/>
              <a:ext cx="933456" cy="907069"/>
            </a:xfrm>
            <a:prstGeom prst="flowChartConnector">
              <a:avLst/>
            </a:prstGeom>
            <a:noFill/>
          </p:spPr>
        </p:pic>
        <p:sp>
          <p:nvSpPr>
            <p:cNvPr id="55" name="Овал 54"/>
            <p:cNvSpPr/>
            <p:nvPr/>
          </p:nvSpPr>
          <p:spPr>
            <a:xfrm>
              <a:off x="1885931" y="1900227"/>
              <a:ext cx="995369" cy="985845"/>
            </a:xfrm>
            <a:prstGeom prst="ellipse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3331" name="Группа 68"/>
          <p:cNvGrpSpPr>
            <a:grpSpLocks/>
          </p:cNvGrpSpPr>
          <p:nvPr/>
        </p:nvGrpSpPr>
        <p:grpSpPr bwMode="auto">
          <a:xfrm>
            <a:off x="7334251" y="2428875"/>
            <a:ext cx="4432300" cy="2000250"/>
            <a:chOff x="5572121" y="2616639"/>
            <a:chExt cx="3324851" cy="2000264"/>
          </a:xfrm>
        </p:grpSpPr>
        <p:pic>
          <p:nvPicPr>
            <p:cNvPr id="25" name="Picture 28" descr="C:\Documents and Settings\AUrustenov\Рабочий стол\СЛАЙДЫ МСФООС\Для слайдов\0012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lum bright="-10000" contrast="20000"/>
            </a:blip>
            <a:srcRect l="21305" t="28207" r="13597"/>
            <a:stretch>
              <a:fillRect/>
            </a:stretch>
          </p:blipFill>
          <p:spPr bwMode="auto">
            <a:xfrm>
              <a:off x="5572121" y="2616639"/>
              <a:ext cx="3324851" cy="2000264"/>
            </a:xfrm>
            <a:prstGeom prst="rect">
              <a:avLst/>
            </a:prstGeom>
            <a:noFill/>
          </p:spPr>
        </p:pic>
        <p:sp>
          <p:nvSpPr>
            <p:cNvPr id="13346" name="TextBox 28"/>
            <p:cNvSpPr txBox="1">
              <a:spLocks noChangeArrowheads="1"/>
            </p:cNvSpPr>
            <p:nvPr/>
          </p:nvSpPr>
          <p:spPr bwMode="auto">
            <a:xfrm>
              <a:off x="5572121" y="3421093"/>
              <a:ext cx="64294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763" indent="-4763" eaLnBrk="0" hangingPunct="0">
                <a:defRPr sz="2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1600">
                  <a:solidFill>
                    <a:srgbClr val="002060"/>
                  </a:solidFill>
                  <a:latin typeface="Calibri" pitchFamily="34" charset="0"/>
                </a:rPr>
                <a:t>БУ 1</a:t>
              </a:r>
            </a:p>
          </p:txBody>
        </p:sp>
        <p:sp>
          <p:nvSpPr>
            <p:cNvPr id="13347" name="TextBox 28"/>
            <p:cNvSpPr txBox="1">
              <a:spLocks noChangeArrowheads="1"/>
            </p:cNvSpPr>
            <p:nvPr/>
          </p:nvSpPr>
          <p:spPr bwMode="auto">
            <a:xfrm>
              <a:off x="6507434" y="4188275"/>
              <a:ext cx="64294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763" indent="-4763" eaLnBrk="0" hangingPunct="0">
                <a:defRPr sz="2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1600">
                  <a:solidFill>
                    <a:srgbClr val="002060"/>
                  </a:solidFill>
                  <a:latin typeface="Calibri" pitchFamily="34" charset="0"/>
                </a:rPr>
                <a:t>БУ 2</a:t>
              </a:r>
            </a:p>
          </p:txBody>
        </p:sp>
        <p:sp>
          <p:nvSpPr>
            <p:cNvPr id="13348" name="TextBox 28"/>
            <p:cNvSpPr txBox="1">
              <a:spLocks noChangeArrowheads="1"/>
            </p:cNvSpPr>
            <p:nvPr/>
          </p:nvSpPr>
          <p:spPr bwMode="auto">
            <a:xfrm>
              <a:off x="8001013" y="3217064"/>
              <a:ext cx="64294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763" indent="-4763" eaLnBrk="0" hangingPunct="0">
                <a:defRPr sz="2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1600">
                  <a:solidFill>
                    <a:srgbClr val="002060"/>
                  </a:solidFill>
                  <a:latin typeface="Calibri" pitchFamily="34" charset="0"/>
                </a:rPr>
                <a:t>БУ 3</a:t>
              </a:r>
            </a:p>
          </p:txBody>
        </p:sp>
      </p:grpSp>
      <p:sp>
        <p:nvSpPr>
          <p:cNvPr id="70" name="AutoShape 13"/>
          <p:cNvSpPr>
            <a:spLocks noChangeArrowheads="1"/>
          </p:cNvSpPr>
          <p:nvPr/>
        </p:nvSpPr>
        <p:spPr bwMode="gray">
          <a:xfrm>
            <a:off x="190500" y="980728"/>
            <a:ext cx="6096000" cy="571500"/>
          </a:xfrm>
          <a:prstGeom prst="chevron">
            <a:avLst>
              <a:gd name="adj" fmla="val 75063"/>
            </a:avLst>
          </a:prstGeom>
          <a:solidFill>
            <a:srgbClr val="58699A"/>
          </a:solidFill>
          <a:ln w="12700" algn="ctr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marL="4763" indent="-4763" algn="just">
              <a:defRPr/>
            </a:pPr>
            <a:r>
              <a:rPr lang="ru-RU" sz="8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УЧЕТНАЯ ПОЛИТИКА ПО МЕТОДУ НАЧИСЛЕНИЯ  -  ЕДИНАЯ ПОЛИТИКА </a:t>
            </a:r>
          </a:p>
          <a:p>
            <a:pPr marL="4763" indent="-4763" algn="just">
              <a:defRPr/>
            </a:pPr>
            <a:r>
              <a:rPr lang="ru-RU" sz="8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ДЛЯ ВСЕХ УРОВНЕЙ БЮДЖЕТОВ, ПОЗВОЛЯЮЩАЯ ПРИВЕСТИ СИСТЕМУ </a:t>
            </a:r>
          </a:p>
          <a:p>
            <a:pPr marL="4763" indent="-4763" algn="just">
              <a:defRPr/>
            </a:pPr>
            <a:r>
              <a:rPr lang="ru-RU" sz="8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УЧЕТА ГОСУДАРСТВЕННОГО СЕКТОРА К СОПОСТАВИМОСТИ </a:t>
            </a:r>
          </a:p>
          <a:p>
            <a:pPr marL="4763" indent="-4763" algn="just">
              <a:defRPr/>
            </a:pPr>
            <a:r>
              <a:rPr lang="ru-RU" sz="8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ФИНАНСОВОЙ ОТЧЕТНОСТИ И ПОСЛЕДУЮЩЕЙ КОНСОЛИДАЦИИ</a:t>
            </a:r>
          </a:p>
        </p:txBody>
      </p:sp>
      <p:sp>
        <p:nvSpPr>
          <p:cNvPr id="13333" name="AutoShape 13"/>
          <p:cNvSpPr>
            <a:spLocks noChangeArrowheads="1"/>
          </p:cNvSpPr>
          <p:nvPr/>
        </p:nvSpPr>
        <p:spPr bwMode="gray">
          <a:xfrm>
            <a:off x="5890684" y="980728"/>
            <a:ext cx="6096000" cy="571500"/>
          </a:xfrm>
          <a:prstGeom prst="chevron">
            <a:avLst>
              <a:gd name="adj" fmla="val 75074"/>
            </a:avLst>
          </a:prstGeom>
          <a:solidFill>
            <a:srgbClr val="D0D8E8"/>
          </a:solidFill>
          <a:ln w="12700" algn="ctr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marL="4763" indent="-4763" algn="ctr"/>
            <a:r>
              <a:rPr lang="ru-RU" sz="800" dirty="0">
                <a:solidFill>
                  <a:srgbClr val="002060"/>
                </a:solidFill>
                <a:latin typeface="Calibri" pitchFamily="34" charset="0"/>
              </a:rPr>
              <a:t>СОЗДАНИЕ  ИНФОРМАЦИОННОЙ  СИСТЕМЫ</a:t>
            </a:r>
            <a:br>
              <a:rPr lang="ru-RU" sz="800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800" dirty="0">
                <a:solidFill>
                  <a:srgbClr val="002060"/>
                </a:solidFill>
                <a:latin typeface="Calibri" pitchFamily="34" charset="0"/>
              </a:rPr>
              <a:t>АДЕКВАТНОЙ НОВОЙ УЧЕТНОЙ ПОЛИТИКЕ В </a:t>
            </a:r>
            <a:br>
              <a:rPr lang="ru-RU" sz="800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800" dirty="0">
                <a:solidFill>
                  <a:srgbClr val="002060"/>
                </a:solidFill>
                <a:latin typeface="Calibri" pitchFamily="34" charset="0"/>
              </a:rPr>
              <a:t>ГОСУДАРСТВЕННОМ  СЕКТОРЕ</a:t>
            </a:r>
          </a:p>
        </p:txBody>
      </p:sp>
      <p:grpSp>
        <p:nvGrpSpPr>
          <p:cNvPr id="13334" name="Группа 78"/>
          <p:cNvGrpSpPr>
            <a:grpSpLocks/>
          </p:cNvGrpSpPr>
          <p:nvPr/>
        </p:nvGrpSpPr>
        <p:grpSpPr bwMode="auto">
          <a:xfrm>
            <a:off x="6477001" y="4448176"/>
            <a:ext cx="5619751" cy="1177925"/>
            <a:chOff x="5308805" y="1951104"/>
            <a:chExt cx="4214846" cy="1178149"/>
          </a:xfrm>
        </p:grpSpPr>
        <p:sp>
          <p:nvSpPr>
            <p:cNvPr id="80" name="Скругленный прямоугольник 79"/>
            <p:cNvSpPr/>
            <p:nvPr/>
          </p:nvSpPr>
          <p:spPr>
            <a:xfrm>
              <a:off x="6269251" y="2473491"/>
              <a:ext cx="2147904" cy="147665"/>
            </a:xfrm>
            <a:prstGeom prst="roundRect">
              <a:avLst/>
            </a:prstGeom>
            <a:noFill/>
            <a:ln w="12700">
              <a:solidFill>
                <a:srgbClr val="00206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1" name="Скругленный прямоугольник 80"/>
            <p:cNvSpPr/>
            <p:nvPr/>
          </p:nvSpPr>
          <p:spPr>
            <a:xfrm>
              <a:off x="5326268" y="2938717"/>
              <a:ext cx="3929093" cy="136551"/>
            </a:xfrm>
            <a:prstGeom prst="roundRect">
              <a:avLst/>
            </a:prstGeom>
            <a:noFill/>
            <a:ln w="12700">
              <a:solidFill>
                <a:srgbClr val="00206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2" name="Скругленный прямоугольник 81"/>
            <p:cNvSpPr/>
            <p:nvPr/>
          </p:nvSpPr>
          <p:spPr>
            <a:xfrm>
              <a:off x="6518489" y="2224206"/>
              <a:ext cx="1643076" cy="165131"/>
            </a:xfrm>
            <a:prstGeom prst="roundRect">
              <a:avLst/>
            </a:prstGeom>
            <a:noFill/>
            <a:ln w="12700">
              <a:solidFill>
                <a:srgbClr val="00206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3" name="Скругленный прямоугольник 82"/>
            <p:cNvSpPr/>
            <p:nvPr/>
          </p:nvSpPr>
          <p:spPr>
            <a:xfrm>
              <a:off x="6682004" y="2000326"/>
              <a:ext cx="1281122" cy="155605"/>
            </a:xfrm>
            <a:prstGeom prst="roundRect">
              <a:avLst/>
            </a:prstGeom>
            <a:noFill/>
            <a:ln w="12700">
              <a:solidFill>
                <a:srgbClr val="00206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4" name="Скругленный прямоугольник 83"/>
            <p:cNvSpPr/>
            <p:nvPr/>
          </p:nvSpPr>
          <p:spPr>
            <a:xfrm>
              <a:off x="5485019" y="2698959"/>
              <a:ext cx="3602065" cy="161956"/>
            </a:xfrm>
            <a:prstGeom prst="roundRect">
              <a:avLst/>
            </a:prstGeom>
            <a:noFill/>
            <a:ln w="12700">
              <a:solidFill>
                <a:srgbClr val="00206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340" name="Прямоугольник 84"/>
            <p:cNvSpPr>
              <a:spLocks noChangeArrowheads="1"/>
            </p:cNvSpPr>
            <p:nvPr/>
          </p:nvSpPr>
          <p:spPr bwMode="auto">
            <a:xfrm>
              <a:off x="5308805" y="2883037"/>
              <a:ext cx="4214846" cy="246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4763" indent="-4763" algn="ctr"/>
              <a:r>
                <a:rPr lang="ru-RU" sz="1000" dirty="0">
                  <a:solidFill>
                    <a:srgbClr val="002060"/>
                  </a:solidFill>
                  <a:latin typeface="Calibri" pitchFamily="34" charset="0"/>
                </a:rPr>
                <a:t>Сокращение сроков формирования финансовой отчетности</a:t>
              </a:r>
            </a:p>
          </p:txBody>
        </p:sp>
        <p:sp>
          <p:nvSpPr>
            <p:cNvPr id="13341" name="Прямоугольник 85"/>
            <p:cNvSpPr>
              <a:spLocks noChangeArrowheads="1"/>
            </p:cNvSpPr>
            <p:nvPr/>
          </p:nvSpPr>
          <p:spPr bwMode="auto">
            <a:xfrm>
              <a:off x="6213770" y="2421248"/>
              <a:ext cx="227172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4763" indent="-4763" algn="ctr"/>
              <a:r>
                <a:rPr lang="ru-RU" sz="1000" dirty="0">
                  <a:solidFill>
                    <a:srgbClr val="002060"/>
                  </a:solidFill>
                  <a:latin typeface="Calibri" pitchFamily="34" charset="0"/>
                </a:rPr>
                <a:t>Единообразие учетной политики</a:t>
              </a:r>
            </a:p>
          </p:txBody>
        </p:sp>
        <p:sp>
          <p:nvSpPr>
            <p:cNvPr id="13342" name="Прямоугольник 86"/>
            <p:cNvSpPr>
              <a:spLocks noChangeArrowheads="1"/>
            </p:cNvSpPr>
            <p:nvPr/>
          </p:nvSpPr>
          <p:spPr bwMode="auto">
            <a:xfrm>
              <a:off x="5429530" y="2657576"/>
              <a:ext cx="3830673" cy="246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4763" indent="-4763" algn="ctr"/>
              <a:r>
                <a:rPr lang="ru-RU" sz="1000" dirty="0">
                  <a:solidFill>
                    <a:srgbClr val="002060"/>
                  </a:solidFill>
                  <a:latin typeface="Calibri" pitchFamily="34" charset="0"/>
                </a:rPr>
                <a:t>Безбумажная технология сбора финансовой отчетности</a:t>
              </a:r>
            </a:p>
          </p:txBody>
        </p:sp>
        <p:sp>
          <p:nvSpPr>
            <p:cNvPr id="13343" name="Прямоугольник 87"/>
            <p:cNvSpPr>
              <a:spLocks noChangeArrowheads="1"/>
            </p:cNvSpPr>
            <p:nvPr/>
          </p:nvSpPr>
          <p:spPr bwMode="auto">
            <a:xfrm>
              <a:off x="6867358" y="1951104"/>
              <a:ext cx="944016" cy="246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4763" indent="-4763" algn="just"/>
              <a:r>
                <a:rPr lang="ru-RU" sz="1000">
                  <a:solidFill>
                    <a:srgbClr val="002060"/>
                  </a:solidFill>
                  <a:latin typeface="Calibri" pitchFamily="34" charset="0"/>
                </a:rPr>
                <a:t>Масштабируемость</a:t>
              </a:r>
            </a:p>
          </p:txBody>
        </p:sp>
        <p:sp>
          <p:nvSpPr>
            <p:cNvPr id="13344" name="Прямоугольник 88"/>
            <p:cNvSpPr>
              <a:spLocks noChangeArrowheads="1"/>
            </p:cNvSpPr>
            <p:nvPr/>
          </p:nvSpPr>
          <p:spPr bwMode="auto">
            <a:xfrm>
              <a:off x="6801211" y="2187720"/>
              <a:ext cx="1167636" cy="246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4763" indent="-4763" algn="just"/>
              <a:r>
                <a:rPr lang="ru-RU" sz="1000">
                  <a:solidFill>
                    <a:srgbClr val="002060"/>
                  </a:solidFill>
                  <a:latin typeface="Calibri" pitchFamily="34" charset="0"/>
                </a:rPr>
                <a:t>Удаленный доступ (</a:t>
              </a:r>
              <a:r>
                <a:rPr lang="en-US" sz="1000">
                  <a:solidFill>
                    <a:srgbClr val="002060"/>
                  </a:solidFill>
                  <a:latin typeface="Calibri" pitchFamily="34" charset="0"/>
                </a:rPr>
                <a:t>WEB</a:t>
              </a:r>
              <a:r>
                <a:rPr lang="ru-RU" sz="1000">
                  <a:solidFill>
                    <a:srgbClr val="002060"/>
                  </a:solidFill>
                  <a:latin typeface="Calibri" pitchFamily="34" charset="0"/>
                </a:rPr>
                <a:t>)</a:t>
              </a:r>
              <a:endParaRPr lang="en-US" sz="1000">
                <a:solidFill>
                  <a:srgbClr val="002060"/>
                </a:solidFill>
                <a:latin typeface="Calibri" pitchFamily="34" charset="0"/>
              </a:endParaRPr>
            </a:p>
          </p:txBody>
        </p:sp>
      </p:grpSp>
      <p:cxnSp>
        <p:nvCxnSpPr>
          <p:cNvPr id="48" name="Прямая соединительная линия 47"/>
          <p:cNvCxnSpPr/>
          <p:nvPr/>
        </p:nvCxnSpPr>
        <p:spPr>
          <a:xfrm>
            <a:off x="0" y="6525344"/>
            <a:ext cx="12192000" cy="0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2" descr="C:\Users\TChikanaev\Desktop\1489676325.jpg"/>
          <p:cNvPicPr>
            <a:picLocks noChangeAspect="1" noChangeArrowheads="1"/>
          </p:cNvPicPr>
          <p:nvPr/>
        </p:nvPicPr>
        <p:blipFill>
          <a:blip r:embed="rId6" cstate="print"/>
          <a:srcRect l="15900" t="16300" r="15100" b="16950"/>
          <a:stretch>
            <a:fillRect/>
          </a:stretch>
        </p:blipFill>
        <p:spPr bwMode="auto">
          <a:xfrm>
            <a:off x="-22800" y="44624"/>
            <a:ext cx="858593" cy="844376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cxnSp>
        <p:nvCxnSpPr>
          <p:cNvPr id="56" name="Прямая соединительная линия 55"/>
          <p:cNvCxnSpPr/>
          <p:nvPr/>
        </p:nvCxnSpPr>
        <p:spPr>
          <a:xfrm>
            <a:off x="0" y="58697"/>
            <a:ext cx="12192000" cy="25417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858593" y="84114"/>
            <a:ext cx="11333407" cy="824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91335" tIns="45666" rIns="91335" bIns="45666" anchor="ctr"/>
          <a:lstStyle>
            <a:lvl1pPr marL="116205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АВТОМАТИЗАЦИЯ</a:t>
            </a:r>
            <a:r>
              <a:rPr lang="ru-RU" sz="2800" dirty="0">
                <a:solidFill>
                  <a:srgbClr val="002060"/>
                </a:solidFill>
                <a:latin typeface="Arial Narrow" pitchFamily="34" charset="0"/>
              </a:rPr>
              <a:t> БУХГАЛТЕРСКОГО УЧЕТА И ФИНАНСОВОЙ ОТЧЕТНОСТИ ПО МЕТОДУ НАЧИСЛЕНИЯ</a:t>
            </a:r>
          </a:p>
        </p:txBody>
      </p:sp>
      <p:pic>
        <p:nvPicPr>
          <p:cNvPr id="58" name="Рисунок 8" descr="Pempal logo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1" y="6581774"/>
            <a:ext cx="2735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47200" y="6492875"/>
            <a:ext cx="2844800" cy="365125"/>
          </a:xfrm>
        </p:spPr>
        <p:txBody>
          <a:bodyPr/>
          <a:lstStyle/>
          <a:p>
            <a:fld id="{47B9FEC9-3289-4671-94BE-1ED06BFB1A51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5607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62702494"/>
              </p:ext>
            </p:extLst>
          </p:nvPr>
        </p:nvGraphicFramePr>
        <p:xfrm>
          <a:off x="695399" y="1340768"/>
          <a:ext cx="2690901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063435079"/>
              </p:ext>
            </p:extLst>
          </p:nvPr>
        </p:nvGraphicFramePr>
        <p:xfrm>
          <a:off x="8832304" y="1425925"/>
          <a:ext cx="298842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520782853"/>
              </p:ext>
            </p:extLst>
          </p:nvPr>
        </p:nvGraphicFramePr>
        <p:xfrm>
          <a:off x="4223792" y="1400949"/>
          <a:ext cx="385652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0" name="Стрелка вправо 9"/>
          <p:cNvSpPr/>
          <p:nvPr/>
        </p:nvSpPr>
        <p:spPr>
          <a:xfrm>
            <a:off x="3551449" y="3406451"/>
            <a:ext cx="766763" cy="792163"/>
          </a:xfrm>
          <a:prstGeom prst="rightArrow">
            <a:avLst/>
          </a:prstGeom>
          <a:solidFill>
            <a:srgbClr val="17917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Стрелка вправо 10"/>
          <p:cNvSpPr/>
          <p:nvPr/>
        </p:nvSpPr>
        <p:spPr>
          <a:xfrm>
            <a:off x="8241042" y="3378761"/>
            <a:ext cx="766763" cy="792163"/>
          </a:xfrm>
          <a:prstGeom prst="rightArrow">
            <a:avLst/>
          </a:prstGeom>
          <a:solidFill>
            <a:srgbClr val="17917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4908550" y="902196"/>
            <a:ext cx="2374900" cy="527050"/>
          </a:xfrm>
          <a:prstGeom prst="rect">
            <a:avLst/>
          </a:prstGeom>
          <a:noFill/>
        </p:spPr>
        <p:txBody>
          <a:bodyPr lIns="95782" tIns="47891" rIns="95782" bIns="47891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Автоматизированные интеграционные процессы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52605" y="878661"/>
            <a:ext cx="2376487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Автоматизированные учетные процессы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318993" y="1089799"/>
            <a:ext cx="2374900" cy="311150"/>
          </a:xfrm>
          <a:prstGeom prst="rect">
            <a:avLst/>
          </a:prstGeom>
          <a:noFill/>
        </p:spPr>
        <p:txBody>
          <a:bodyPr lIns="95782" tIns="47891" rIns="95782" bIns="47891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Выгоды</a:t>
            </a:r>
          </a:p>
        </p:txBody>
      </p:sp>
      <p:pic>
        <p:nvPicPr>
          <p:cNvPr id="15" name="Picture 2" descr="C:\Users\TChikanaev\Desktop\1489676325.jpg"/>
          <p:cNvPicPr>
            <a:picLocks noChangeAspect="1" noChangeArrowheads="1"/>
          </p:cNvPicPr>
          <p:nvPr/>
        </p:nvPicPr>
        <p:blipFill>
          <a:blip r:embed="rId17" cstate="print"/>
          <a:srcRect l="15900" t="16300" r="15100" b="16950"/>
          <a:stretch>
            <a:fillRect/>
          </a:stretch>
        </p:blipFill>
        <p:spPr bwMode="auto">
          <a:xfrm>
            <a:off x="0" y="116737"/>
            <a:ext cx="858593" cy="78545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0" y="80394"/>
            <a:ext cx="12192000" cy="0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0" y="6525344"/>
            <a:ext cx="12192000" cy="0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"/>
          <p:cNvSpPr txBox="1">
            <a:spLocks noGrp="1"/>
          </p:cNvSpPr>
          <p:nvPr>
            <p:ph type="ctrTitle"/>
          </p:nvPr>
        </p:nvSpPr>
        <p:spPr>
          <a:xfrm>
            <a:off x="852488" y="117475"/>
            <a:ext cx="11147425" cy="8112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АВТОМАТИЗАЦИЯ И ИНТЕГРАЦИЯ </a:t>
            </a:r>
            <a:r>
              <a:rPr lang="ru-RU" sz="2800" b="1" dirty="0" err="1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ис</a:t>
            </a: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 БУХГАЛТЕРСКОГО УЧЕТА В мф</a:t>
            </a:r>
          </a:p>
        </p:txBody>
      </p:sp>
      <p:pic>
        <p:nvPicPr>
          <p:cNvPr id="19" name="Рисунок 8" descr="Pempal logo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831" y="6546470"/>
            <a:ext cx="2735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Номер слайда 1"/>
          <p:cNvSpPr txBox="1">
            <a:spLocks/>
          </p:cNvSpPr>
          <p:nvPr/>
        </p:nvSpPr>
        <p:spPr>
          <a:xfrm>
            <a:off x="9347200" y="6497638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7B9FEC9-3289-4671-94BE-1ED06BFB1A51}" type="slidenum">
              <a:rPr lang="ru-RU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7</a:t>
            </a:fld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325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ъект 1"/>
          <p:cNvSpPr>
            <a:spLocks noGrp="1"/>
          </p:cNvSpPr>
          <p:nvPr>
            <p:ph idx="1"/>
          </p:nvPr>
        </p:nvSpPr>
        <p:spPr>
          <a:xfrm>
            <a:off x="551383" y="1412776"/>
            <a:ext cx="11448529" cy="468052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altLang="en-U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Для полного введения бухгалтерского учета в подсистеме «</a:t>
            </a: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E-</a:t>
            </a:r>
            <a:r>
              <a:rPr lang="ru-RU" altLang="en-US" sz="20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МинФин</a:t>
            </a:r>
            <a:r>
              <a:rPr lang="ru-RU" altLang="en-U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» в системе </a:t>
            </a: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SAP </a:t>
            </a:r>
            <a:r>
              <a:rPr lang="ru-RU" altLang="en-U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присвоено 3 модуля:</a:t>
            </a:r>
            <a:endParaRPr lang="en-US" altLang="en-US" sz="20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l" eaLnBrk="1" hangingPunct="1"/>
            <a:endParaRPr lang="ru-RU" altLang="en-US" sz="20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l" eaLnBrk="1" hangingPunct="1"/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FI-MM</a:t>
            </a:r>
            <a:r>
              <a:rPr lang="ru-RU" altLang="en-U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(Управление Материалами) — заказы на поставку, счета поставщиков, перемещения запасов, инвентаризация запасов и т. д.</a:t>
            </a:r>
            <a:endParaRPr lang="en-US" altLang="en-US" sz="20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l" eaLnBrk="1" hangingPunct="1"/>
            <a:endParaRPr lang="ru-RU" altLang="en-US" sz="20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l" eaLnBrk="1" hangingPunct="1"/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FI-AM(</a:t>
            </a:r>
            <a:r>
              <a:rPr lang="ru-RU" altLang="en-U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Учет основных средств</a:t>
            </a: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) - </a:t>
            </a:r>
            <a:r>
              <a:rPr lang="ru-RU" altLang="en-U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Сюда входят все задачи по управлению основными средствами: планирование, контроль, обслуживание на протяжении всего цикла функционирования оборудования</a:t>
            </a: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altLang="en-U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и </a:t>
            </a:r>
            <a:r>
              <a:rPr lang="ru-RU" altLang="en-US" sz="20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т.д</a:t>
            </a:r>
            <a:endParaRPr lang="en-US" altLang="en-US" sz="20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l" eaLnBrk="1" hangingPunct="1"/>
            <a:endParaRPr lang="ru-RU" altLang="en-US" sz="20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l" eaLnBrk="1" hangingPunct="1"/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FI-FM(</a:t>
            </a:r>
            <a:r>
              <a:rPr lang="ru-RU" altLang="en-U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Управление бюджетов)</a:t>
            </a: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- </a:t>
            </a:r>
            <a:r>
              <a:rPr lang="ru-RU" altLang="en-U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позволяет составлять бюджет; делать по нему документы сокращения и увеличения; контролировать перерасход бюджета как по расходу из кассы, так и по созданию документов обязательств (кредиторских счет фактур, заказов на закупку, документов выделения денежных средств из бюджета и т.п.)</a:t>
            </a:r>
          </a:p>
          <a:p>
            <a:pPr algn="l" eaLnBrk="1" hangingPunct="1"/>
            <a:endParaRPr lang="ru-RU" altLang="en-US" dirty="0"/>
          </a:p>
        </p:txBody>
      </p:sp>
      <p:pic>
        <p:nvPicPr>
          <p:cNvPr id="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2" cstate="print"/>
          <a:srcRect l="15900" t="16300" r="15100" b="16950"/>
          <a:stretch>
            <a:fillRect/>
          </a:stretch>
        </p:blipFill>
        <p:spPr bwMode="auto">
          <a:xfrm>
            <a:off x="0" y="116737"/>
            <a:ext cx="911424" cy="883942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7" name="Заголовок 1"/>
          <p:cNvSpPr txBox="1">
            <a:spLocks noGrp="1"/>
          </p:cNvSpPr>
          <p:nvPr>
            <p:ph type="ctrTitle"/>
          </p:nvPr>
        </p:nvSpPr>
        <p:spPr>
          <a:xfrm>
            <a:off x="911424" y="117475"/>
            <a:ext cx="11088489" cy="8832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АВТОМАТИЗАЦИЯ И ИНТЕГРАЦИЯ </a:t>
            </a:r>
            <a:r>
              <a:rPr lang="ru-RU" sz="2800" b="1" dirty="0" err="1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ис</a:t>
            </a: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 БУХГАЛТЕРСКОГО УЧЕТА В мф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80394"/>
            <a:ext cx="12192000" cy="0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5984" y="6453336"/>
            <a:ext cx="12192000" cy="0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27"/>
          <p:cNvGrpSpPr>
            <a:grpSpLocks/>
          </p:cNvGrpSpPr>
          <p:nvPr/>
        </p:nvGrpSpPr>
        <p:grpSpPr bwMode="auto">
          <a:xfrm>
            <a:off x="0" y="6194919"/>
            <a:ext cx="12192000" cy="231775"/>
            <a:chOff x="0" y="149225"/>
            <a:chExt cx="9144000" cy="231775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0" y="149225"/>
              <a:ext cx="9144000" cy="231775"/>
            </a:xfrm>
            <a:prstGeom prst="rect">
              <a:avLst/>
            </a:prstGeom>
            <a:gradFill flip="none" rotWithShape="1">
              <a:gsLst>
                <a:gs pos="30000">
                  <a:srgbClr val="58699A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2" name="Rectangle 18"/>
            <p:cNvSpPr>
              <a:spLocks noChangeArrowheads="1"/>
            </p:cNvSpPr>
            <p:nvPr/>
          </p:nvSpPr>
          <p:spPr bwMode="auto">
            <a:xfrm>
              <a:off x="26988" y="152400"/>
              <a:ext cx="8929687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r>
                <a:rPr lang="ru-RU" sz="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ПРОГРЕСС В РЕФОРМЕ БУХГАЛТЕРСКОГО УЧЕТА И ОТЧЕТНОСТИ В ПУБЛИЧНОМ СЕКТОРЕ РЕСПУБЛИКИ КАЗАХСТАН </a:t>
              </a:r>
            </a:p>
          </p:txBody>
        </p:sp>
      </p:grpSp>
      <p:pic>
        <p:nvPicPr>
          <p:cNvPr id="13" name="Рисунок 8" descr="Pempal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6561917"/>
            <a:ext cx="2735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Номер слайда 1"/>
          <p:cNvSpPr txBox="1">
            <a:spLocks/>
          </p:cNvSpPr>
          <p:nvPr/>
        </p:nvSpPr>
        <p:spPr>
          <a:xfrm>
            <a:off x="9347200" y="6497638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7B9FEC9-3289-4671-94BE-1ED06BFB1A51}" type="slidenum">
              <a:rPr lang="ru-RU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8</a:t>
            </a:fld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944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5" y="864283"/>
            <a:ext cx="6960095" cy="3600400"/>
          </a:xfrm>
          <a:prstGeom prst="rect">
            <a:avLst/>
          </a:prstGeom>
        </p:spPr>
      </p:pic>
      <p:pic>
        <p:nvPicPr>
          <p:cNvPr id="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3" cstate="print"/>
          <a:srcRect l="15900" t="16300" r="15100" b="16950"/>
          <a:stretch>
            <a:fillRect/>
          </a:stretch>
        </p:blipFill>
        <p:spPr bwMode="auto">
          <a:xfrm>
            <a:off x="0" y="116737"/>
            <a:ext cx="911424" cy="791983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911424" y="116737"/>
            <a:ext cx="11280576" cy="7919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Автоматизация процесса формирования финансовой отчетности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Авторизация пользователя на портале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80394"/>
            <a:ext cx="12192000" cy="0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" t="729" r="-1084" b="-729"/>
          <a:stretch/>
        </p:blipFill>
        <p:spPr>
          <a:xfrm>
            <a:off x="4871864" y="2132856"/>
            <a:ext cx="7320136" cy="438834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0" y="6525344"/>
            <a:ext cx="12192000" cy="0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2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692696"/>
            <a:ext cx="1360231" cy="100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904312" y="1556792"/>
            <a:ext cx="1184940" cy="400110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е</a:t>
            </a:r>
            <a:r>
              <a:rPr lang="ru-RU" sz="2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-Минфин</a:t>
            </a:r>
          </a:p>
        </p:txBody>
      </p:sp>
      <p:pic>
        <p:nvPicPr>
          <p:cNvPr id="13" name="Рисунок 8" descr="Pempal logo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6581774"/>
            <a:ext cx="2735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kel\Desktop\2018-09-19_13-15-3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4464683"/>
            <a:ext cx="3744416" cy="200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185" y="864279"/>
            <a:ext cx="41255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Поддерживается любыми имеющимися браузерами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47200" y="6476209"/>
            <a:ext cx="2844800" cy="365125"/>
          </a:xfrm>
        </p:spPr>
        <p:txBody>
          <a:bodyPr/>
          <a:lstStyle/>
          <a:p>
            <a:fld id="{47B9FEC9-3289-4671-94BE-1ED06BFB1A51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03331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D135C35F46F242ABD78D63C2151323" ma:contentTypeVersion="13" ma:contentTypeDescription="Create a new document." ma:contentTypeScope="" ma:versionID="b3a7077da9a13a0dcf64ed5d677f5a41">
  <xsd:schema xmlns:xsd="http://www.w3.org/2001/XMLSchema" xmlns:xs="http://www.w3.org/2001/XMLSchema" xmlns:p="http://schemas.microsoft.com/office/2006/metadata/properties" xmlns:ns3="0c867391-8214-4b58-86b3-de07547409f9" xmlns:ns4="fddef6a8-5936-4909-96e0-2ad7a6b1720b" targetNamespace="http://schemas.microsoft.com/office/2006/metadata/properties" ma:root="true" ma:fieldsID="03ecbc61110ecc952e27b8a8955585fd" ns3:_="" ns4:_="">
    <xsd:import namespace="0c867391-8214-4b58-86b3-de07547409f9"/>
    <xsd:import namespace="fddef6a8-5936-4909-96e0-2ad7a6b1720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867391-8214-4b58-86b3-de07547409f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def6a8-5936-4909-96e0-2ad7a6b172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DDF3A32-5549-4BF3-BA2C-49CB851CC5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867391-8214-4b58-86b3-de07547409f9"/>
    <ds:schemaRef ds:uri="fddef6a8-5936-4909-96e0-2ad7a6b172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A3721F3-20A1-44FE-B701-2A75ACE90B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61EF37-EA26-4CE3-B8C8-FA1B56506337}">
  <ds:schemaRefs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0c867391-8214-4b58-86b3-de07547409f9"/>
    <ds:schemaRef ds:uri="http://purl.org/dc/elements/1.1/"/>
    <ds:schemaRef ds:uri="http://purl.org/dc/terms/"/>
    <ds:schemaRef ds:uri="http://schemas.microsoft.com/office/infopath/2007/PartnerControls"/>
    <ds:schemaRef ds:uri="fddef6a8-5936-4909-96e0-2ad7a6b1720b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2324</TotalTime>
  <Words>2791</Words>
  <Application>Microsoft Office PowerPoint</Application>
  <PresentationFormat>Widescreen</PresentationFormat>
  <Paragraphs>506</Paragraphs>
  <Slides>20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Narrow</vt:lpstr>
      <vt:lpstr>Calibri</vt:lpstr>
      <vt:lpstr>Times New Roman</vt:lpstr>
      <vt:lpstr>Verdana</vt:lpstr>
      <vt:lpstr>Wingdings</vt:lpstr>
      <vt:lpstr>Тема Office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АВТОМАТИЗАЦИЯ И ИНТЕГРАЦИЯ ис БУХГАЛТЕРСКОГО УЧЕТА В мф</vt:lpstr>
      <vt:lpstr>АВТОМАТИЗАЦИЯ И ИНТЕГРАЦИЯ ис БУХГАЛТЕРСКОГО УЧЕТА В мф</vt:lpstr>
      <vt:lpstr>PowerPoint Presentation</vt:lpstr>
      <vt:lpstr>Открытие отчетного периода, перенос остатков </vt:lpstr>
      <vt:lpstr>PowerPoint Presentation</vt:lpstr>
      <vt:lpstr>PowerPoint Presentation</vt:lpstr>
      <vt:lpstr>PowerPoint Presentation</vt:lpstr>
      <vt:lpstr>PowerPoint Presentation</vt:lpstr>
      <vt:lpstr>Показатели консолидированной финансовой отчетности по РБ за 2019 год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AIbraeva</dc:creator>
  <cp:lastModifiedBy>Yelena Slizhevskaya</cp:lastModifiedBy>
  <cp:revision>182</cp:revision>
  <cp:lastPrinted>2021-04-09T06:57:56Z</cp:lastPrinted>
  <dcterms:created xsi:type="dcterms:W3CDTF">2016-10-29T06:46:12Z</dcterms:created>
  <dcterms:modified xsi:type="dcterms:W3CDTF">2021-04-09T07:34:09Z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0x01010000D135C35F46F242ABD78D63C2151323</vt:lpwstr>
  </property>
</Properties>
</file>