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17" r:id="rId2"/>
    <p:sldId id="407" r:id="rId3"/>
    <p:sldId id="418" r:id="rId4"/>
    <p:sldId id="371" r:id="rId5"/>
    <p:sldId id="398" r:id="rId6"/>
    <p:sldId id="421" r:id="rId7"/>
    <p:sldId id="422" r:id="rId8"/>
    <p:sldId id="415" r:id="rId9"/>
    <p:sldId id="268" r:id="rId10"/>
    <p:sldId id="404" r:id="rId11"/>
    <p:sldId id="405" r:id="rId12"/>
    <p:sldId id="406" r:id="rId13"/>
    <p:sldId id="416" r:id="rId14"/>
  </p:sldIdLst>
  <p:sldSz cx="10691813" cy="7578725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 userDrawn="1">
          <p15:clr>
            <a:srgbClr val="A4A3A4"/>
          </p15:clr>
        </p15:guide>
        <p15:guide id="2" pos="339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277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1004" userDrawn="1">
          <p15:clr>
            <a:srgbClr val="A4A3A4"/>
          </p15:clr>
        </p15:guide>
        <p15:guide id="12" orient="horz" pos="958" userDrawn="1">
          <p15:clr>
            <a:srgbClr val="A4A3A4"/>
          </p15:clr>
        </p15:guide>
        <p15:guide id="13" pos="895" userDrawn="1">
          <p15:clr>
            <a:srgbClr val="A4A3A4"/>
          </p15:clr>
        </p15:guide>
        <p15:guide id="14" pos="3594" userDrawn="1">
          <p15:clr>
            <a:srgbClr val="A4A3A4"/>
          </p15:clr>
        </p15:guide>
        <p15:guide id="15" pos="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B"/>
    <a:srgbClr val="194F9D"/>
    <a:srgbClr val="73DCF5"/>
    <a:srgbClr val="66CCFF"/>
    <a:srgbClr val="FFC9C9"/>
    <a:srgbClr val="0054C8"/>
    <a:srgbClr val="0C2FCF"/>
    <a:srgbClr val="FFFFFF"/>
    <a:srgbClr val="0825AC"/>
    <a:srgbClr val="041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8C4D7-8314-4F1A-86C4-4FC5700CF3D3}" v="1" dt="2023-05-06T21:09:09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9" autoAdjust="0"/>
    <p:restoredTop sz="95195" autoAdjust="0"/>
  </p:normalViewPr>
  <p:slideViewPr>
    <p:cSldViewPr snapToGrid="0" showGuides="1">
      <p:cViewPr varScale="1">
        <p:scale>
          <a:sx n="115" d="100"/>
          <a:sy n="115" d="100"/>
        </p:scale>
        <p:origin x="1398" y="108"/>
      </p:cViewPr>
      <p:guideLst>
        <p:guide orient="horz" pos="3340"/>
        <p:guide pos="3390"/>
        <p:guide orient="horz" pos="822"/>
        <p:guide orient="horz" pos="1457"/>
        <p:guide orient="horz" pos="2115"/>
        <p:guide orient="horz" pos="2727"/>
        <p:guide orient="horz" pos="3362"/>
        <p:guide orient="horz" pos="2773"/>
        <p:guide orient="horz" pos="1865"/>
        <p:guide orient="horz" pos="2160"/>
        <p:guide orient="horz" pos="1004"/>
        <p:guide orient="horz" pos="958"/>
        <p:guide pos="895"/>
        <p:guide pos="3594"/>
        <p:guide pos="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howGuides="1">
      <p:cViewPr varScale="1">
        <p:scale>
          <a:sx n="112" d="100"/>
          <a:sy n="112" d="100"/>
        </p:scale>
        <p:origin x="1290" y="102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5A28C4D7-8314-4F1A-86C4-4FC5700CF3D3}"/>
    <pc:docChg chg="undo custSel modSld">
      <pc:chgData name="Yelena Slizhevskaya" userId="c31c118f-cc09-4814-95e2-f268a72c0a23" providerId="ADAL" clId="{5A28C4D7-8314-4F1A-86C4-4FC5700CF3D3}" dt="2023-05-06T21:14:26.817" v="111" actId="255"/>
      <pc:docMkLst>
        <pc:docMk/>
      </pc:docMkLst>
      <pc:sldChg chg="modSp mod">
        <pc:chgData name="Yelena Slizhevskaya" userId="c31c118f-cc09-4814-95e2-f268a72c0a23" providerId="ADAL" clId="{5A28C4D7-8314-4F1A-86C4-4FC5700CF3D3}" dt="2023-05-06T21:14:26.817" v="111" actId="255"/>
        <pc:sldMkLst>
          <pc:docMk/>
          <pc:sldMk cId="0" sldId="268"/>
        </pc:sldMkLst>
        <pc:spChg chg="mod">
          <ac:chgData name="Yelena Slizhevskaya" userId="c31c118f-cc09-4814-95e2-f268a72c0a23" providerId="ADAL" clId="{5A28C4D7-8314-4F1A-86C4-4FC5700CF3D3}" dt="2023-05-06T21:14:26.817" v="111" actId="255"/>
          <ac:spMkLst>
            <pc:docMk/>
            <pc:sldMk cId="0" sldId="268"/>
            <ac:spMk id="55" creationId="{F335A3C0-74C4-49F7-90FF-29CD85576F52}"/>
          </ac:spMkLst>
        </pc:spChg>
        <pc:spChg chg="mod">
          <ac:chgData name="Yelena Slizhevskaya" userId="c31c118f-cc09-4814-95e2-f268a72c0a23" providerId="ADAL" clId="{5A28C4D7-8314-4F1A-86C4-4FC5700CF3D3}" dt="2023-05-06T21:14:03.113" v="92" actId="255"/>
          <ac:spMkLst>
            <pc:docMk/>
            <pc:sldMk cId="0" sldId="268"/>
            <ac:spMk id="98" creationId="{F335A3C0-74C4-49F7-90FF-29CD85576F52}"/>
          </ac:spMkLst>
        </pc:spChg>
      </pc:sldChg>
      <pc:sldChg chg="modSp mod">
        <pc:chgData name="Yelena Slizhevskaya" userId="c31c118f-cc09-4814-95e2-f268a72c0a23" providerId="ADAL" clId="{5A28C4D7-8314-4F1A-86C4-4FC5700CF3D3}" dt="2023-05-06T21:08:33.260" v="60" actId="20577"/>
        <pc:sldMkLst>
          <pc:docMk/>
          <pc:sldMk cId="568840120" sldId="407"/>
        </pc:sldMkLst>
        <pc:spChg chg="mod">
          <ac:chgData name="Yelena Slizhevskaya" userId="c31c118f-cc09-4814-95e2-f268a72c0a23" providerId="ADAL" clId="{5A28C4D7-8314-4F1A-86C4-4FC5700CF3D3}" dt="2023-05-06T21:06:53.186" v="36" actId="6549"/>
          <ac:spMkLst>
            <pc:docMk/>
            <pc:sldMk cId="568840120" sldId="407"/>
            <ac:spMk id="11" creationId="{63E15696-665A-4E61-97F2-4D238E2B396A}"/>
          </ac:spMkLst>
        </pc:spChg>
        <pc:spChg chg="mod">
          <ac:chgData name="Yelena Slizhevskaya" userId="c31c118f-cc09-4814-95e2-f268a72c0a23" providerId="ADAL" clId="{5A28C4D7-8314-4F1A-86C4-4FC5700CF3D3}" dt="2023-05-06T21:08:33.260" v="60" actId="20577"/>
          <ac:spMkLst>
            <pc:docMk/>
            <pc:sldMk cId="568840120" sldId="407"/>
            <ac:spMk id="39" creationId="{00000000-0000-0000-0000-000000000000}"/>
          </ac:spMkLst>
        </pc:spChg>
      </pc:sldChg>
      <pc:sldChg chg="modSp mod">
        <pc:chgData name="Yelena Slizhevskaya" userId="c31c118f-cc09-4814-95e2-f268a72c0a23" providerId="ADAL" clId="{5A28C4D7-8314-4F1A-86C4-4FC5700CF3D3}" dt="2023-05-06T21:06:25.885" v="9" actId="6549"/>
        <pc:sldMkLst>
          <pc:docMk/>
          <pc:sldMk cId="1141831111" sldId="417"/>
        </pc:sldMkLst>
        <pc:spChg chg="mod">
          <ac:chgData name="Yelena Slizhevskaya" userId="c31c118f-cc09-4814-95e2-f268a72c0a23" providerId="ADAL" clId="{5A28C4D7-8314-4F1A-86C4-4FC5700CF3D3}" dt="2023-05-06T21:06:25.885" v="9" actId="6549"/>
          <ac:spMkLst>
            <pc:docMk/>
            <pc:sldMk cId="1141831111" sldId="417"/>
            <ac:spMk id="7" creationId="{00000000-0000-0000-0000-000000000000}"/>
          </ac:spMkLst>
        </pc:spChg>
      </pc:sldChg>
      <pc:sldChg chg="modSp mod">
        <pc:chgData name="Yelena Slizhevskaya" userId="c31c118f-cc09-4814-95e2-f268a72c0a23" providerId="ADAL" clId="{5A28C4D7-8314-4F1A-86C4-4FC5700CF3D3}" dt="2023-05-06T21:09:23.018" v="72" actId="20577"/>
        <pc:sldMkLst>
          <pc:docMk/>
          <pc:sldMk cId="1623290093" sldId="418"/>
        </pc:sldMkLst>
        <pc:spChg chg="mod">
          <ac:chgData name="Yelena Slizhevskaya" userId="c31c118f-cc09-4814-95e2-f268a72c0a23" providerId="ADAL" clId="{5A28C4D7-8314-4F1A-86C4-4FC5700CF3D3}" dt="2023-05-06T21:09:23.018" v="72" actId="20577"/>
          <ac:spMkLst>
            <pc:docMk/>
            <pc:sldMk cId="1623290093" sldId="41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1DEBE44-E529-44E3-8C13-542E59EAF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F1B9D2-D3E4-4CF3-B000-09B3CE798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A0911-8718-48BF-8AB7-A88E8A84A1BE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681D16-BEE6-43A4-9BE8-D55B5C03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62"/>
            <a:ext cx="2946058" cy="495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877344-4B66-4522-A461-8109F4A04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378462"/>
            <a:ext cx="2946058" cy="495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9248-B6BA-4540-90C0-D7A23C52F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99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29D3-2D1B-4490-A7F6-DA69EA40FB74}" type="datetimeFigureOut">
              <a:rPr lang="ko-KR" altLang="en-US" smtClean="0"/>
              <a:t>2023-05-07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36663"/>
            <a:ext cx="46926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7237-1565-4F5D-983C-A93800A851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1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44087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88175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132263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763512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220439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264526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308614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352702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5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1050925" y="1236663"/>
            <a:ext cx="4695825" cy="332898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52527"/>
            <a:ext cx="5438140" cy="3889061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4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1050925" y="1236663"/>
            <a:ext cx="4695825" cy="332898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52527"/>
            <a:ext cx="5438140" cy="3889061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4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16" b="0" i="0">
                <a:solidFill>
                  <a:srgbClr val="888888"/>
                </a:solidFill>
                <a:latin typeface="SimSun"/>
                <a:cs typeface="SimSun"/>
              </a:defRPr>
            </a:lvl1pPr>
          </a:lstStyle>
          <a:p>
            <a:pPr marL="42104">
              <a:spcBef>
                <a:spcPts val="83"/>
              </a:spcBef>
            </a:pPr>
            <a:fld id="{81D60167-4931-47E6-BA6A-407CBD079E47}" type="slidenum">
              <a:rPr lang="ru-RU" spc="99" smtClean="0"/>
              <a:pPr marL="42104">
                <a:spcBef>
                  <a:spcPts val="83"/>
                </a:spcBef>
              </a:pPr>
              <a:t>‹#›</a:t>
            </a:fld>
            <a:endParaRPr lang="ru-RU" spc="99" dirty="0"/>
          </a:p>
        </p:txBody>
      </p:sp>
    </p:spTree>
    <p:extLst>
      <p:ext uri="{BB962C8B-B14F-4D97-AF65-F5344CB8AC3E}">
        <p14:creationId xmlns:p14="http://schemas.microsoft.com/office/powerpoint/2010/main" val="187401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sQEAAPBIAAC0BAAAEAAAACYAAAAIAAAAAaAAAP8fAAA="/>
              </a:ext>
            </a:extLst>
          </p:cNvSpPr>
          <p:nvPr>
            <p:ph type="title"/>
          </p:nvPr>
        </p:nvSpPr>
        <p:spPr>
          <a:xfrm>
            <a:off x="294025" y="303856"/>
            <a:ext cx="10103763" cy="541037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ctr">
            <a:prstTxWarp prst="textNoShape">
              <a:avLst/>
            </a:prstTxWarp>
          </a:bodyPr>
          <a:lstStyle>
            <a:lvl1pPr>
              <a:defRPr lang="ru-RU" sz="2105" b="1" i="1">
                <a:latin typeface="Times New Roman" pitchFamily="1" charset="-52"/>
                <a:ea typeface="Calibri Light" pitchFamily="2" charset="-52"/>
                <a:cs typeface="Calibri Light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Управление отчетности по республиканскому бюджету</a:t>
            </a:r>
          </a:p>
        </p:txBody>
      </p:sp>
      <p:sp>
        <p:nvSpPr>
          <p:cNvPr id="3" name="Объект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gAAlwUAANIdAABdBwAAEAAAACYAAAAIAAAAAaAAAAAAAAA="/>
              </a:ext>
            </a:extLst>
          </p:cNvSpPr>
          <p:nvPr>
            <p:ph idx="10"/>
          </p:nvPr>
        </p:nvSpPr>
        <p:spPr>
          <a:xfrm>
            <a:off x="294028" y="1004181"/>
            <a:ext cx="3957085" cy="31858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754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Задачи</a:t>
            </a:r>
          </a:p>
        </p:txBody>
      </p:sp>
      <p:sp>
        <p:nvSpPr>
          <p:cNvPr id="4" name="Объект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zgcAANIdAAAbEQAAEAAAACYAAAAIAAAAAaAAAP8fAAA="/>
              </a:ext>
            </a:extLst>
          </p:cNvSpPr>
          <p:nvPr>
            <p:ph idx="11"/>
          </p:nvPr>
        </p:nvSpPr>
        <p:spPr>
          <a:xfrm>
            <a:off x="294028" y="1402067"/>
            <a:ext cx="3957085" cy="167082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marR="0" indent="0" algn="ctr" defTabSz="8019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35" b="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kk-KZ" sz="1637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kk-KZ" sz="1637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Обеспечение </a:t>
            </a:r>
          </a:p>
          <a:p>
            <a:pPr>
              <a:defRPr lang="ru-RU"/>
            </a:pPr>
            <a:r>
              <a:rPr lang="kk-KZ" sz="1637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ведения бюджетного учета</a:t>
            </a:r>
          </a:p>
          <a:p>
            <a:pPr>
              <a:defRPr lang="ru-RU"/>
            </a:pPr>
            <a:endParaRPr/>
          </a:p>
        </p:txBody>
      </p:sp>
      <p:sp>
        <p:nvSpPr>
          <p:cNvPr id="5" name="Объект 1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/hEAANIdAACjGAAAEAAAACYAAAAIAAAAAYAAAP8fAAA="/>
              </a:ext>
            </a:extLst>
          </p:cNvSpPr>
          <p:nvPr>
            <p:ph idx="12"/>
          </p:nvPr>
        </p:nvSpPr>
        <p:spPr>
          <a:xfrm>
            <a:off x="294028" y="3232190"/>
            <a:ext cx="3957085" cy="119364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kk-KZ" sz="1637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</a:t>
            </a:r>
          </a:p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финансовой отчетности по республиканскому бюджету</a:t>
            </a:r>
            <a:endParaRPr lang="ru-RU"/>
          </a:p>
        </p:txBody>
      </p:sp>
      <p:sp>
        <p:nvSpPr>
          <p:cNvPr id="6" name="Объект 1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FRkAANIdAAAHKQAAEAAAACYAAAAIAAAAAaAAAP8fAAA="/>
              </a:ext>
            </a:extLst>
          </p:cNvSpPr>
          <p:nvPr>
            <p:ph idx="13"/>
          </p:nvPr>
        </p:nvSpPr>
        <p:spPr>
          <a:xfrm>
            <a:off x="294028" y="4505836"/>
            <a:ext cx="3957085" cy="286447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ru-RU" sz="1637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Обеспечение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</a:p>
        </p:txBody>
      </p:sp>
      <p:sp>
        <p:nvSpPr>
          <p:cNvPr id="7" name="Объект 1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eIQAAlwUAAPBIAABdBwAAEAAAACYAAAAIAAAAAaAAAAAAAAA="/>
              </a:ext>
            </a:extLst>
          </p:cNvSpPr>
          <p:nvPr>
            <p:ph idx="14"/>
          </p:nvPr>
        </p:nvSpPr>
        <p:spPr>
          <a:xfrm>
            <a:off x="4756744" y="1004181"/>
            <a:ext cx="5641046" cy="31858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754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Функции</a:t>
            </a:r>
          </a:p>
        </p:txBody>
      </p:sp>
      <p:sp>
        <p:nvSpPr>
          <p:cNvPr id="8" name="Объект 1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zgcAAPBIAAAbEQAAEAAAACYAAAAIAAAAAaAAAP8fAAA="/>
              </a:ext>
            </a:extLst>
          </p:cNvSpPr>
          <p:nvPr>
            <p:ph idx="15"/>
          </p:nvPr>
        </p:nvSpPr>
        <p:spPr>
          <a:xfrm>
            <a:off x="4756744" y="1402067"/>
            <a:ext cx="5641046" cy="167082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buFont typeface="Arial" pitchFamily="2" charset="-52"/>
              <a:buChar char="•"/>
              <a:defRPr lang="kk-KZ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ежедневное ведение бюджетного учета, оформление учетных регистров;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отчетов по бюджетному учету;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администраторов республиканских бюджетных программ  (далее - АРБП);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 АРБП</a:t>
            </a:r>
            <a:endParaRPr lang="ru-RU" dirty="0"/>
          </a:p>
        </p:txBody>
      </p:sp>
      <p:sp>
        <p:nvSpPr>
          <p:cNvPr id="9" name="Объект 1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/hEAAPBIAACjGAAAEAAAACYAAAAIAAAAAaAAAP8fAAA="/>
              </a:ext>
            </a:extLst>
          </p:cNvSpPr>
          <p:nvPr>
            <p:ph idx="16"/>
          </p:nvPr>
        </p:nvSpPr>
        <p:spPr>
          <a:xfrm>
            <a:off x="4756744" y="3232190"/>
            <a:ext cx="5641046" cy="119364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buFont typeface="Arial" pitchFamily="2" charset="-52"/>
              <a:buChar char="•"/>
              <a:defRPr lang="kk-KZ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установление сроков представления консолидированной финансовой отчетности для АРБП;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10" name="Объект 2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FRkAAPBIAABNKQAAEAAAACYAAAAIAAAAAaAAAP8fAAA="/>
              </a:ext>
            </a:extLst>
          </p:cNvSpPr>
          <p:nvPr>
            <p:ph idx="17"/>
          </p:nvPr>
        </p:nvSpPr>
        <p:spPr>
          <a:xfrm>
            <a:off x="4756744" y="4505832"/>
            <a:ext cx="5641046" cy="291359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spcBef>
                <a:spcPts val="0"/>
              </a:spcBef>
              <a:buFont typeface="Arial" pitchFamily="2" charset="-52"/>
              <a:buChar char="•"/>
              <a:defRPr lang="ru-RU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отчетов АРБП о дебиторской и кредиторской задолженностях;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годовой, полугодовой бюджетной отчетности АРБП;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годовых отчетов </a:t>
            </a: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ТОК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о кассовом исполнении республиканского бюджета и об остатках на счетах государственных учреждений;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верка полугодовых, годовых отчетов АРБП с данными, сформированными в ИИСК;</a:t>
            </a:r>
          </a:p>
          <a:p>
            <a:pPr>
              <a:defRPr lang="ru-RU"/>
            </a:pP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сводных отчетов о дебиторской и кредиторской задолженностях;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частие в подготовке годового отчета Правительства Республики Казахстан об исполнении республиканского бюджета;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редоставление структурным подразделениям Министерства финансов  РК </a:t>
            </a:r>
            <a:r>
              <a:rPr lang="ru-RU" sz="935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 </a:t>
            </a:r>
          </a:p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9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0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83" r:id="rId4"/>
    <p:sldLayoutId id="2147483687" r:id="rId5"/>
    <p:sldLayoutId id="2147483688" r:id="rId6"/>
    <p:sldLayoutId id="2147483691" r:id="rId7"/>
    <p:sldLayoutId id="2147483689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8.png"/><Relationship Id="rId5" Type="http://schemas.openxmlformats.org/officeDocument/2006/relationships/image" Target="../media/image25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11" Type="http://schemas.openxmlformats.org/officeDocument/2006/relationships/image" Target="../media/image45.wmf"/><Relationship Id="rId5" Type="http://schemas.openxmlformats.org/officeDocument/2006/relationships/image" Target="../media/image31.png"/><Relationship Id="rId10" Type="http://schemas.openxmlformats.org/officeDocument/2006/relationships/image" Target="../media/image44.wmf"/><Relationship Id="rId4" Type="http://schemas.openxmlformats.org/officeDocument/2006/relationships/image" Target="../media/image30.png"/><Relationship Id="rId9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5111" y="4171405"/>
            <a:ext cx="469087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PEMPAL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Information Technologies </a:t>
            </a:r>
          </a:p>
          <a:p>
            <a:pPr algn="ctr">
              <a:lnSpc>
                <a:spcPct val="90000"/>
              </a:lnSpc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in Treasury Operations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219134" y="1841784"/>
            <a:ext cx="2119945" cy="20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44257" y="6393468"/>
            <a:ext cx="23848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LMATY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May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2023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3541" y="374186"/>
            <a:ext cx="88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THE TREASURY COMMITTEE OF THE MINISTRY OF FINANCE </a:t>
            </a:r>
          </a:p>
          <a:p>
            <a:pPr algn="ctr"/>
            <a:r>
              <a:rPr lang="en-US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OF THE REPUBLIC OF KAZAKHSTAN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3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6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829877" y="2547651"/>
            <a:ext cx="8374336" cy="20737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22">
            <a:extLst>
              <a:ext uri="{FF2B5EF4-FFF2-40B4-BE49-F238E27FC236}">
                <a16:creationId xmlns:a16="http://schemas.microsoft.com/office/drawing/2014/main" id="{6B30CF8E-E5C7-4244-A176-E03F6E9B340B}"/>
              </a:ext>
            </a:extLst>
          </p:cNvPr>
          <p:cNvGrpSpPr/>
          <p:nvPr/>
        </p:nvGrpSpPr>
        <p:grpSpPr>
          <a:xfrm>
            <a:off x="857977" y="2707112"/>
            <a:ext cx="2465638" cy="844072"/>
            <a:chOff x="3865161" y="4240548"/>
            <a:chExt cx="2711582" cy="1022628"/>
          </a:xfrm>
        </p:grpSpPr>
        <p:sp>
          <p:nvSpPr>
            <p:cNvPr id="23" name="직사각형 28">
              <a:extLst>
                <a:ext uri="{FF2B5EF4-FFF2-40B4-BE49-F238E27FC236}">
                  <a16:creationId xmlns:a16="http://schemas.microsoft.com/office/drawing/2014/main" id="{588E0998-F010-470C-ACD2-EBAC7B573AC9}"/>
                </a:ext>
              </a:extLst>
            </p:cNvPr>
            <p:cNvSpPr/>
            <p:nvPr/>
          </p:nvSpPr>
          <p:spPr>
            <a:xfrm>
              <a:off x="3865161" y="4240548"/>
              <a:ext cx="2711582" cy="27699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latinLnBrk="0">
                <a:defRPr/>
              </a:pPr>
              <a:r>
                <a:rPr lang="ru-RU" altLang="ko-KR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Сервер от 2012 года</a:t>
              </a:r>
              <a:endParaRPr lang="ko-KR" altLang="en-US" sz="1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</a:endParaRPr>
            </a:p>
          </p:txBody>
        </p:sp>
        <p:sp>
          <p:nvSpPr>
            <p:cNvPr id="19" name="TextBox 374">
              <a:extLst>
                <a:ext uri="{FF2B5EF4-FFF2-40B4-BE49-F238E27FC236}">
                  <a16:creationId xmlns:a16="http://schemas.microsoft.com/office/drawing/2014/main" id="{38D658AD-4588-487D-841B-3F60D5CD0288}"/>
                </a:ext>
              </a:extLst>
            </p:cNvPr>
            <p:cNvSpPr txBox="1"/>
            <p:nvPr/>
          </p:nvSpPr>
          <p:spPr>
            <a:xfrm>
              <a:off x="3932919" y="5101593"/>
              <a:ext cx="2107548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>
                <a:defRPr/>
              </a:pP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</p:grpSp>
      <p:pic>
        <p:nvPicPr>
          <p:cNvPr id="44" name="그림 49">
            <a:extLst>
              <a:ext uri="{FF2B5EF4-FFF2-40B4-BE49-F238E27FC236}">
                <a16:creationId xmlns:a16="http://schemas.microsoft.com/office/drawing/2014/main" id="{A0BB8B32-05AA-4DD9-9C35-F9047B13F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0" y="3561683"/>
            <a:ext cx="499865" cy="499865"/>
          </a:xfrm>
          <a:prstGeom prst="rect">
            <a:avLst/>
          </a:prstGeom>
        </p:spPr>
      </p:pic>
      <p:sp>
        <p:nvSpPr>
          <p:cNvPr id="59" name="모서리가 둥근 직사각형 143">
            <a:extLst>
              <a:ext uri="{FF2B5EF4-FFF2-40B4-BE49-F238E27FC236}">
                <a16:creationId xmlns:a16="http://schemas.microsoft.com/office/drawing/2014/main" id="{B84E05D9-68FD-4600-8440-156FF5CC58AB}"/>
              </a:ext>
            </a:extLst>
          </p:cNvPr>
          <p:cNvSpPr/>
          <p:nvPr/>
        </p:nvSpPr>
        <p:spPr>
          <a:xfrm rot="10800000" flipH="1" flipV="1">
            <a:off x="2797728" y="1079442"/>
            <a:ext cx="5290135" cy="576136"/>
          </a:xfrm>
          <a:prstGeom prst="roundRect">
            <a:avLst>
              <a:gd name="adj" fmla="val 19819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 defTabSz="9429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" panose="020B0604020202020204" pitchFamily="34" charset="0"/>
                <a:ea typeface="Rix고딕 M" panose="02020603020101020101" pitchFamily="18" charset="-127"/>
                <a:cs typeface="Arial" panose="020B0604020202020204" pitchFamily="34" charset="0"/>
              </a:rPr>
              <a:t>IS Development Prospects</a:t>
            </a:r>
            <a:endParaRPr lang="ko-KR" altLang="en-US" b="1" dirty="0">
              <a:ln>
                <a:solidFill>
                  <a:srgbClr val="4F81BD">
                    <a:alpha val="0"/>
                  </a:srgbClr>
                </a:solidFill>
              </a:ln>
              <a:latin typeface="Arial" panose="020B0604020202020204" pitchFamily="34" charset="0"/>
              <a:ea typeface="Rix고딕 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Перспективная ИСУГФ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86694" y="2741735"/>
            <a:ext cx="2465639" cy="676080"/>
          </a:xfrm>
          <a:prstGeom prst="roundRect">
            <a:avLst>
              <a:gd name="adj" fmla="val 5134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Lower performance</a:t>
            </a:r>
            <a:endParaRPr lang="ko-KR" altLang="en-US" sz="1200" kern="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3735050" y="2754407"/>
            <a:ext cx="2465639" cy="663408"/>
          </a:xfrm>
          <a:prstGeom prst="roundRect">
            <a:avLst>
              <a:gd name="adj" fmla="val 5134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End-month load and failures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pic>
        <p:nvPicPr>
          <p:cNvPr id="73" name="그림 41">
            <a:extLst>
              <a:ext uri="{FF2B5EF4-FFF2-40B4-BE49-F238E27FC236}">
                <a16:creationId xmlns:a16="http://schemas.microsoft.com/office/drawing/2014/main" id="{9CE78622-FC0D-4EAE-814E-54711ADDA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9" y="3535376"/>
            <a:ext cx="540000" cy="54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738574" y="2748857"/>
            <a:ext cx="2465639" cy="670515"/>
          </a:xfrm>
          <a:prstGeom prst="roundRect">
            <a:avLst>
              <a:gd name="adj" fmla="val 5134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Development and integrations constraints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pic>
        <p:nvPicPr>
          <p:cNvPr id="76" name="그래픽 25">
            <a:extLst>
              <a:ext uri="{FF2B5EF4-FFF2-40B4-BE49-F238E27FC236}">
                <a16:creationId xmlns:a16="http://schemas.microsoft.com/office/drawing/2014/main" id="{71484485-7F86-4157-BA7A-B7FFF56043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8653" y="3562611"/>
            <a:ext cx="629691" cy="571587"/>
          </a:xfrm>
          <a:prstGeom prst="rect">
            <a:avLst/>
          </a:prstGeom>
        </p:spPr>
      </p:pic>
      <p:pic>
        <p:nvPicPr>
          <p:cNvPr id="77" name="그림 50">
            <a:extLst>
              <a:ext uri="{FF2B5EF4-FFF2-40B4-BE49-F238E27FC236}">
                <a16:creationId xmlns:a16="http://schemas.microsoft.com/office/drawing/2014/main" id="{36B9DC49-420B-47F1-A0F8-BFD774C541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07" y="1790967"/>
            <a:ext cx="540000" cy="540000"/>
          </a:xfrm>
          <a:prstGeom prst="rect">
            <a:avLst/>
          </a:prstGeom>
        </p:spPr>
      </p:pic>
      <p:sp>
        <p:nvSpPr>
          <p:cNvPr id="78" name="object 30"/>
          <p:cNvSpPr/>
          <p:nvPr/>
        </p:nvSpPr>
        <p:spPr>
          <a:xfrm>
            <a:off x="353639" y="1603079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30"/>
          <p:cNvSpPr/>
          <p:nvPr/>
        </p:nvSpPr>
        <p:spPr>
          <a:xfrm>
            <a:off x="445856" y="4315649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그림 58">
            <a:extLst>
              <a:ext uri="{FF2B5EF4-FFF2-40B4-BE49-F238E27FC236}">
                <a16:creationId xmlns:a16="http://schemas.microsoft.com/office/drawing/2014/main" id="{4790C1F3-A2A8-4462-98CB-9C7CA17098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58" y="6402879"/>
            <a:ext cx="507586" cy="5075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  <p:pic>
        <p:nvPicPr>
          <p:cNvPr id="27" name="Picture 3" descr="C:\Users\User\Desktop\plm-internet-web-databa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83" y="4653154"/>
            <a:ext cx="713251" cy="5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6677" y="4890574"/>
            <a:ext cx="2648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019188">
              <a:defRPr/>
            </a:pPr>
            <a:r>
              <a:rPr lang="en-US" altLang="ko-KR" sz="1600" b="1" kern="0" dirty="0">
                <a:latin typeface="Arial" panose="020B0604020202020204" pitchFamily="34" charset="0"/>
                <a:ea typeface="KoPub돋움체 Bold" panose="00000800000000000000" pitchFamily="2" charset="-127"/>
                <a:cs typeface="Arial" panose="020B0604020202020204" pitchFamily="34" charset="0"/>
              </a:rPr>
              <a:t>Server capacity upgrade</a:t>
            </a:r>
            <a:endParaRPr lang="ru-RU" altLang="ko-KR" sz="1600" b="1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  <a:p>
            <a:pPr defTabSz="1019188">
              <a:defRPr/>
            </a:pPr>
            <a:endParaRPr lang="ru-RU" altLang="ko-KR" sz="1400" b="1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084FA54F-6B97-44B1-925C-BFB6773B0ADC}"/>
              </a:ext>
            </a:extLst>
          </p:cNvPr>
          <p:cNvSpPr>
            <a:spLocks noEditPoints="1"/>
          </p:cNvSpPr>
          <p:nvPr/>
        </p:nvSpPr>
        <p:spPr bwMode="auto">
          <a:xfrm>
            <a:off x="1026179" y="4711635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15928" y="2062887"/>
            <a:ext cx="2708871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019188">
              <a:defRPr/>
            </a:pPr>
            <a:r>
              <a:rPr lang="en-US" altLang="ko-KR" sz="1600" b="1" kern="0" dirty="0">
                <a:latin typeface="Arial" panose="020B0604020202020204" pitchFamily="34" charset="0"/>
                <a:ea typeface="KoPub돋움체 Bold" panose="00000800000000000000" pitchFamily="2" charset="-127"/>
                <a:cs typeface="Arial" panose="020B0604020202020204" pitchFamily="34" charset="0"/>
              </a:rPr>
              <a:t>Obsolete servers</a:t>
            </a:r>
            <a:endParaRPr lang="ru-RU" altLang="ko-KR" sz="1600" b="1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  <a:p>
            <a:pPr defTabSz="1019188">
              <a:defRPr/>
            </a:pPr>
            <a:endParaRPr lang="ru-RU" altLang="ko-KR" sz="1400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  <a:p>
            <a:pPr defTabSz="1019188">
              <a:defRPr/>
            </a:pPr>
            <a:endParaRPr lang="ru-RU" altLang="ko-KR" sz="1400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cxnSp>
        <p:nvCxnSpPr>
          <p:cNvPr id="33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884716" y="5177723"/>
            <a:ext cx="8374336" cy="20737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86694" y="5633337"/>
            <a:ext cx="2465639" cy="676080"/>
          </a:xfrm>
          <a:prstGeom prst="roundRect">
            <a:avLst>
              <a:gd name="adj" fmla="val 513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Higher performance</a:t>
            </a:r>
            <a:endParaRPr lang="ko-KR" altLang="en-US" sz="1200" kern="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3735050" y="5646009"/>
            <a:ext cx="2465639" cy="663408"/>
          </a:xfrm>
          <a:prstGeom prst="roundRect">
            <a:avLst>
              <a:gd name="adj" fmla="val 513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Continuity in operation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738574" y="5640459"/>
            <a:ext cx="2465639" cy="670515"/>
          </a:xfrm>
          <a:prstGeom prst="roundRect">
            <a:avLst>
              <a:gd name="adj" fmla="val 5134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Introduction of new tools and services</a:t>
            </a:r>
            <a:endParaRPr lang="ko-KR" altLang="en-US" sz="1200" dirty="0">
              <a:ln>
                <a:solidFill>
                  <a:srgbClr val="4F81BD">
                    <a:alpha val="0"/>
                  </a:srgbClr>
                </a:solidFill>
              </a:ln>
              <a:latin typeface="Arial Black" panose="020B0A04020102020204" pitchFamily="34" charset="0"/>
              <a:ea typeface="Rix고딕 M" panose="02020603020101020101" pitchFamily="18" charset="-127"/>
            </a:endParaRPr>
          </a:p>
        </p:txBody>
      </p:sp>
      <p:pic>
        <p:nvPicPr>
          <p:cNvPr id="32" name="Рисунок 31"/>
          <p:cNvPicPr/>
          <p:nvPr/>
        </p:nvPicPr>
        <p:blipFill rotWithShape="1">
          <a:blip r:embed="rId10"/>
          <a:srcRect l="44085" t="39188" r="44090" b="40007"/>
          <a:stretch/>
        </p:blipFill>
        <p:spPr bwMode="auto">
          <a:xfrm>
            <a:off x="1568675" y="6402879"/>
            <a:ext cx="701675" cy="694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11"/>
          <a:srcRect l="29308" t="26709" r="29557" b="26433"/>
          <a:stretch/>
        </p:blipFill>
        <p:spPr bwMode="auto">
          <a:xfrm>
            <a:off x="4576350" y="6366306"/>
            <a:ext cx="958850" cy="614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 rotWithShape="1">
          <a:blip r:embed="rId12"/>
          <a:srcRect l="20562" t="20014" r="18888" b="19727"/>
          <a:stretch/>
        </p:blipFill>
        <p:spPr bwMode="auto">
          <a:xfrm>
            <a:off x="7943112" y="303159"/>
            <a:ext cx="2270902" cy="1280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643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2767696" y="993018"/>
            <a:ext cx="3907900" cy="4659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80189" tIns="40094" rIns="80189" bIns="40094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Development Prospects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81" name="Picture 9" descr="Risk Icon, Vector Illustration Stock Vector - Illustration of ..."/>
          <p:cNvPicPr>
            <a:picLocks noChangeAspect="1" noChangeArrowheads="1"/>
          </p:cNvPicPr>
          <p:nvPr/>
        </p:nvPicPr>
        <p:blipFill>
          <a:blip r:embed="rId3" cstate="print"/>
          <a:srcRect l="7025" t="6655" r="3986" b="11264"/>
          <a:stretch>
            <a:fillRect/>
          </a:stretch>
        </p:blipFill>
        <p:spPr bwMode="auto">
          <a:xfrm>
            <a:off x="670166" y="2530077"/>
            <a:ext cx="829450" cy="513331"/>
          </a:xfrm>
          <a:prstGeom prst="rect">
            <a:avLst/>
          </a:prstGeom>
          <a:noFill/>
        </p:spPr>
      </p:pic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pic>
        <p:nvPicPr>
          <p:cNvPr id="54289" name="Picture 17" descr="Electronic Signature Icon With Digital Pen | PowerPoint Slides ..."/>
          <p:cNvPicPr>
            <a:picLocks noChangeAspect="1" noChangeArrowheads="1"/>
          </p:cNvPicPr>
          <p:nvPr/>
        </p:nvPicPr>
        <p:blipFill>
          <a:blip r:embed="rId4" cstate="print"/>
          <a:srcRect l="44532" t="26042" r="3906" b="17708"/>
          <a:stretch>
            <a:fillRect/>
          </a:stretch>
        </p:blipFill>
        <p:spPr bwMode="auto">
          <a:xfrm>
            <a:off x="8798649" y="2458695"/>
            <a:ext cx="1085895" cy="58471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538303" y="3086937"/>
            <a:ext cx="3887886" cy="1289922"/>
          </a:xfrm>
          <a:prstGeom prst="roundRect">
            <a:avLst>
              <a:gd name="adj" fmla="val 10000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Risk Management System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171450" indent="-17145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During national and local budgets execution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During arrangement and conduct of centralized public procurement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0160" y="3108006"/>
            <a:ext cx="4098199" cy="1785553"/>
          </a:xfrm>
          <a:prstGeom prst="roundRect">
            <a:avLst>
              <a:gd name="adj" fmla="val 10000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en-US" sz="1400" b="1" dirty="0">
                <a:latin typeface="Arial" pitchFamily="34" charset="0"/>
                <a:cs typeface="Arial" pitchFamily="34" charset="0"/>
              </a:rPr>
              <a:t>Analytical reporting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Dashboard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Report Builder</a:t>
            </a:r>
            <a:r>
              <a:rPr lang="kk-K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kk-KZ" sz="1200" dirty="0"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Computable values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Flexible filter configuration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Access customization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Viewing in the mobile app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사각형: 둥근 모서리 367">
            <a:extLst>
              <a:ext uri="{FF2B5EF4-FFF2-40B4-BE49-F238E27FC236}">
                <a16:creationId xmlns:a16="http://schemas.microsoft.com/office/drawing/2014/main" id="{42F84929-5199-4A40-A970-B9AD87F110B0}"/>
              </a:ext>
            </a:extLst>
          </p:cNvPr>
          <p:cNvSpPr/>
          <p:nvPr/>
        </p:nvSpPr>
        <p:spPr>
          <a:xfrm>
            <a:off x="3062570" y="1971766"/>
            <a:ext cx="4173125" cy="558311"/>
          </a:xfrm>
          <a:prstGeom prst="roundRect">
            <a:avLst>
              <a:gd name="adj" fmla="val 50000"/>
            </a:avLst>
          </a:prstGeom>
          <a:solidFill>
            <a:srgbClr val="0083CB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indent="-73630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en-US" altLang="ko-KR" sz="14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  <a:sym typeface="Wingdings" pitchFamily="2" charset="2"/>
              </a:rPr>
              <a:t>Data Management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D474BE-1F97-4AF9-BF6F-D3A7671DDB19}"/>
              </a:ext>
            </a:extLst>
          </p:cNvPr>
          <p:cNvGrpSpPr/>
          <p:nvPr/>
        </p:nvGrpSpPr>
        <p:grpSpPr>
          <a:xfrm>
            <a:off x="1773766" y="4383489"/>
            <a:ext cx="1651705" cy="1212316"/>
            <a:chOff x="69485" y="1039460"/>
            <a:chExt cx="1917346" cy="1334063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37C7D3-CE2A-4B72-8D38-048C54498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b="6892"/>
            <a:stretch/>
          </p:blipFill>
          <p:spPr>
            <a:xfrm>
              <a:off x="69485" y="1039460"/>
              <a:ext cx="1917346" cy="133406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43F914F-48B5-433A-9ADD-117F41AB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3" y="1092418"/>
              <a:ext cx="1786028" cy="946021"/>
            </a:xfrm>
            <a:prstGeom prst="rect">
              <a:avLst/>
            </a:prstGeom>
          </p:spPr>
        </p:pic>
      </p:grpSp>
      <p:pic>
        <p:nvPicPr>
          <p:cNvPr id="26" name="Picture 2" descr="C:\Users\auby\Desktop\МГП 17.07.2020\Снимок.PNG">
            <a:extLst>
              <a:ext uri="{FF2B5EF4-FFF2-40B4-BE49-F238E27FC236}">
                <a16:creationId xmlns:a16="http://schemas.microsoft.com/office/drawing/2014/main" id="{0D47266C-B1EC-42B4-99B6-283F81FF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96" y="665095"/>
            <a:ext cx="3351442" cy="10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  <p:sp>
        <p:nvSpPr>
          <p:cNvPr id="29" name="사각형: 둥근 모서리 367">
            <a:extLst>
              <a:ext uri="{FF2B5EF4-FFF2-40B4-BE49-F238E27FC236}">
                <a16:creationId xmlns:a16="http://schemas.microsoft.com/office/drawing/2014/main" id="{8FAD32C3-0CE4-4E5C-8622-46A067A48004}"/>
              </a:ext>
            </a:extLst>
          </p:cNvPr>
          <p:cNvSpPr/>
          <p:nvPr/>
        </p:nvSpPr>
        <p:spPr>
          <a:xfrm>
            <a:off x="1499616" y="5977954"/>
            <a:ext cx="6773418" cy="1159168"/>
          </a:xfrm>
          <a:prstGeom prst="roundRect">
            <a:avLst>
              <a:gd name="adj" fmla="val 50000"/>
            </a:avLst>
          </a:prstGeom>
          <a:noFill/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en-US" altLang="ko-KR" sz="1400" b="1" u="sng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Expected Outcomes</a:t>
            </a:r>
            <a:r>
              <a:rPr lang="ru-RU" altLang="ko-KR" sz="1400" b="1" u="sng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endParaRPr lang="ru-RU" altLang="ko-KR" sz="1400" b="1" u="sng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Risk reduction in all areas</a:t>
            </a: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Information for decision making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Better state budget execution</a:t>
            </a: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9"/>
          <a:srcRect l="33372" t="25396" r="33738" b="21598"/>
          <a:stretch/>
        </p:blipFill>
        <p:spPr bwMode="auto">
          <a:xfrm>
            <a:off x="7614666" y="4893559"/>
            <a:ext cx="1752975" cy="152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10"/>
          <a:srcRect l="13469" t="7411" r="13576" b="6214"/>
          <a:stretch/>
        </p:blipFill>
        <p:spPr bwMode="auto">
          <a:xfrm>
            <a:off x="4458239" y="3131993"/>
            <a:ext cx="1779870" cy="1122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="" xmlns:p14="http://schemas.microsoft.com/office/powerpoint/2010/main" xmlns:pr="smNativeData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1709876" y="1063053"/>
            <a:ext cx="7285482" cy="58485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80189" tIns="40094" rIns="80189" bIns="40094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Designing Mobile Service and Mobile Banking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pic>
        <p:nvPicPr>
          <p:cNvPr id="9" name="Picture 2" descr="C:\Users\User\Desktop\МИНФИН презентация\мобильное прилож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80" y="2302522"/>
            <a:ext cx="1138530" cy="21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216930-33A8-43D5-A603-A6365900E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6892"/>
          <a:stretch/>
        </p:blipFill>
        <p:spPr>
          <a:xfrm>
            <a:off x="544190" y="2515941"/>
            <a:ext cx="2182989" cy="1488433"/>
          </a:xfrm>
          <a:prstGeom prst="rect">
            <a:avLst/>
          </a:prstGeom>
        </p:spPr>
      </p:pic>
      <p:sp>
        <p:nvSpPr>
          <p:cNvPr id="14" name="object 30"/>
          <p:cNvSpPr/>
          <p:nvPr/>
        </p:nvSpPr>
        <p:spPr>
          <a:xfrm>
            <a:off x="1261872" y="1921481"/>
            <a:ext cx="12431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30"/>
          <p:cNvSpPr/>
          <p:nvPr/>
        </p:nvSpPr>
        <p:spPr>
          <a:xfrm>
            <a:off x="6913673" y="1978906"/>
            <a:ext cx="1494942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0"/>
          <p:cNvSpPr/>
          <p:nvPr/>
        </p:nvSpPr>
        <p:spPr>
          <a:xfrm>
            <a:off x="866081" y="2821702"/>
            <a:ext cx="1566223" cy="53543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E-Workflow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0"/>
          <p:cNvSpPr/>
          <p:nvPr/>
        </p:nvSpPr>
        <p:spPr>
          <a:xfrm>
            <a:off x="9267150" y="2962907"/>
            <a:ext cx="1017189" cy="391247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qazyna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사각형: 둥근 모서리 367">
            <a:extLst>
              <a:ext uri="{FF2B5EF4-FFF2-40B4-BE49-F238E27FC236}">
                <a16:creationId xmlns:a16="http://schemas.microsoft.com/office/drawing/2014/main" id="{8FAD32C3-0CE4-4E5C-8622-46A067A48004}"/>
              </a:ext>
            </a:extLst>
          </p:cNvPr>
          <p:cNvSpPr/>
          <p:nvPr/>
        </p:nvSpPr>
        <p:spPr>
          <a:xfrm>
            <a:off x="63751" y="5927692"/>
            <a:ext cx="4936317" cy="963235"/>
          </a:xfrm>
          <a:prstGeom prst="roundRect">
            <a:avLst>
              <a:gd name="adj" fmla="val 50000"/>
            </a:avLst>
          </a:prstGeom>
          <a:noFill/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en-US" altLang="ko-KR" sz="1400" b="1" u="sng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Expected outcomes</a:t>
            </a:r>
            <a:r>
              <a:rPr lang="ru-RU" altLang="ko-KR" sz="1400" b="1" u="sng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en-US" altLang="ko-KR" sz="14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Real-time monitoring and budget management</a:t>
            </a:r>
            <a:endParaRPr lang="ru-RU" altLang="ko-KR" sz="14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386" y="4187786"/>
            <a:ext cx="31207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control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 keeping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Contracts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generation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71032" y="4491025"/>
            <a:ext cx="45132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Mobile control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Faster payments system (auto payment of taxes)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Viewing registered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Viewing of balances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Advice and support</a:t>
            </a:r>
            <a:endParaRPr lang="ru-RU" sz="1400" dirty="0"/>
          </a:p>
        </p:txBody>
      </p:sp>
      <p:pic>
        <p:nvPicPr>
          <p:cNvPr id="25" name="Рисунок 24"/>
          <p:cNvPicPr/>
          <p:nvPr/>
        </p:nvPicPr>
        <p:blipFill rotWithShape="1">
          <a:blip r:embed="rId6"/>
          <a:srcRect l="39401" t="44521" r="39345" b="44041"/>
          <a:stretch/>
        </p:blipFill>
        <p:spPr bwMode="auto">
          <a:xfrm>
            <a:off x="3264989" y="2508138"/>
            <a:ext cx="3595452" cy="150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7"/>
          <a:srcRect l="41928" t="42070" r="42218" b="41794"/>
          <a:stretch/>
        </p:blipFill>
        <p:spPr bwMode="auto">
          <a:xfrm>
            <a:off x="9288860" y="281704"/>
            <a:ext cx="1181019" cy="766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5EC52B9-62C4-4C7B-9833-C0A7D16F5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076" y="2636266"/>
            <a:ext cx="955237" cy="906301"/>
          </a:xfrm>
          <a:prstGeom prst="rect">
            <a:avLst/>
          </a:prstGeom>
        </p:spPr>
      </p:pic>
      <p:sp>
        <p:nvSpPr>
          <p:cNvPr id="24" name="object 30"/>
          <p:cNvSpPr/>
          <p:nvPr/>
        </p:nvSpPr>
        <p:spPr>
          <a:xfrm>
            <a:off x="7592460" y="3664767"/>
            <a:ext cx="917853" cy="339608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90673" y="2940913"/>
            <a:ext cx="47375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THANK YOU</a:t>
            </a:r>
            <a:r>
              <a:rPr lang="ru-RU" sz="2400" dirty="0"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2608" y="2636912"/>
            <a:ext cx="131291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</a:t>
            </a:r>
            <a:endPara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User\Desktop\A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4" y="1996310"/>
            <a:ext cx="620462" cy="5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>
            <a:extLst>
              <a:ext uri="{FF2B5EF4-FFF2-40B4-BE49-F238E27FC236}">
                <a16:creationId xmlns:a16="http://schemas.microsoft.com/office/drawing/2014/main" id="{024DE5EC-2ED2-4A3B-9E73-578AF6386636}"/>
              </a:ext>
            </a:extLst>
          </p:cNvPr>
          <p:cNvGrpSpPr/>
          <p:nvPr/>
        </p:nvGrpSpPr>
        <p:grpSpPr>
          <a:xfrm>
            <a:off x="250469" y="1696559"/>
            <a:ext cx="10139598" cy="703850"/>
            <a:chOff x="860310" y="2563177"/>
            <a:chExt cx="9094702" cy="81246"/>
          </a:xfrm>
        </p:grpSpPr>
        <p:sp>
          <p:nvSpPr>
            <p:cNvPr id="6" name="화살표: 오각형 7">
              <a:extLst>
                <a:ext uri="{FF2B5EF4-FFF2-40B4-BE49-F238E27FC236}">
                  <a16:creationId xmlns:a16="http://schemas.microsoft.com/office/drawing/2014/main" id="{7FFBF87B-1C5D-41E1-BCA0-D26874BEF82F}"/>
                </a:ext>
              </a:extLst>
            </p:cNvPr>
            <p:cNvSpPr/>
            <p:nvPr/>
          </p:nvSpPr>
          <p:spPr>
            <a:xfrm>
              <a:off x="860310" y="2563177"/>
              <a:ext cx="1888991" cy="81246"/>
            </a:xfrm>
            <a:prstGeom prst="homePlate">
              <a:avLst/>
            </a:prstGeom>
            <a:solidFill>
              <a:srgbClr val="DCE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화살표: 갈매기형 수장 8">
              <a:extLst>
                <a:ext uri="{FF2B5EF4-FFF2-40B4-BE49-F238E27FC236}">
                  <a16:creationId xmlns:a16="http://schemas.microsoft.com/office/drawing/2014/main" id="{59963263-DC11-438F-9D41-DC66A34B77E6}"/>
                </a:ext>
              </a:extLst>
            </p:cNvPr>
            <p:cNvSpPr/>
            <p:nvPr/>
          </p:nvSpPr>
          <p:spPr>
            <a:xfrm>
              <a:off x="2665712" y="2563177"/>
              <a:ext cx="1888991" cy="78656"/>
            </a:xfrm>
            <a:prstGeom prst="chevron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화살표: 갈매기형 수장 9">
              <a:extLst>
                <a:ext uri="{FF2B5EF4-FFF2-40B4-BE49-F238E27FC236}">
                  <a16:creationId xmlns:a16="http://schemas.microsoft.com/office/drawing/2014/main" id="{02F7C738-3582-44CF-BE30-F97BE7F96E31}"/>
                </a:ext>
              </a:extLst>
            </p:cNvPr>
            <p:cNvSpPr/>
            <p:nvPr/>
          </p:nvSpPr>
          <p:spPr>
            <a:xfrm>
              <a:off x="4471114" y="2563177"/>
              <a:ext cx="1888991" cy="77597"/>
            </a:xfrm>
            <a:prstGeom prst="chevron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화살표: 갈매기형 수장 10">
              <a:extLst>
                <a:ext uri="{FF2B5EF4-FFF2-40B4-BE49-F238E27FC236}">
                  <a16:creationId xmlns:a16="http://schemas.microsoft.com/office/drawing/2014/main" id="{847597FE-1F1B-4474-BB06-1F0CACBD5A77}"/>
                </a:ext>
              </a:extLst>
            </p:cNvPr>
            <p:cNvSpPr/>
            <p:nvPr/>
          </p:nvSpPr>
          <p:spPr>
            <a:xfrm>
              <a:off x="6271224" y="2563177"/>
              <a:ext cx="1888991" cy="75389"/>
            </a:xfrm>
            <a:prstGeom prst="chevron">
              <a:avLst/>
            </a:prstGeom>
            <a:solidFill>
              <a:srgbClr val="0083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화살표: 갈매기형 수장 11">
              <a:extLst>
                <a:ext uri="{FF2B5EF4-FFF2-40B4-BE49-F238E27FC236}">
                  <a16:creationId xmlns:a16="http://schemas.microsoft.com/office/drawing/2014/main" id="{BCE20690-28C3-4001-8569-4A9E069D3CA3}"/>
                </a:ext>
              </a:extLst>
            </p:cNvPr>
            <p:cNvSpPr/>
            <p:nvPr/>
          </p:nvSpPr>
          <p:spPr>
            <a:xfrm>
              <a:off x="8066021" y="2563177"/>
              <a:ext cx="1888991" cy="76650"/>
            </a:xfrm>
            <a:prstGeom prst="chevron">
              <a:avLst/>
            </a:prstGeom>
            <a:solidFill>
              <a:srgbClr val="73D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E15696-665A-4E61-97F2-4D238E2B396A}"/>
              </a:ext>
            </a:extLst>
          </p:cNvPr>
          <p:cNvSpPr txBox="1"/>
          <p:nvPr/>
        </p:nvSpPr>
        <p:spPr>
          <a:xfrm flipH="1">
            <a:off x="183102" y="999302"/>
            <a:ext cx="1009630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latinLnBrk="0"/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Evolution of the Treasury System in Kazakhstan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24937-0F4E-48A2-AA0B-9FDF84415BC0}"/>
              </a:ext>
            </a:extLst>
          </p:cNvPr>
          <p:cNvSpPr txBox="1"/>
          <p:nvPr/>
        </p:nvSpPr>
        <p:spPr>
          <a:xfrm>
            <a:off x="495629" y="1880261"/>
            <a:ext cx="114580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Stage I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1996-2002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2863137" y="1865529"/>
            <a:ext cx="88861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Stage II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2001-2007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25679-9417-47F6-BD19-74D75BAA624D}"/>
              </a:ext>
            </a:extLst>
          </p:cNvPr>
          <p:cNvSpPr txBox="1"/>
          <p:nvPr/>
        </p:nvSpPr>
        <p:spPr>
          <a:xfrm>
            <a:off x="4875963" y="1865529"/>
            <a:ext cx="88861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Stage III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2007-2008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9F999-034D-4292-A3AB-7F4863B8D79C}"/>
              </a:ext>
            </a:extLst>
          </p:cNvPr>
          <p:cNvSpPr txBox="1"/>
          <p:nvPr/>
        </p:nvSpPr>
        <p:spPr>
          <a:xfrm>
            <a:off x="6429949" y="1840159"/>
            <a:ext cx="162393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Stage IV 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2009-2014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01CD8-EFA6-454D-B8C5-0A62F1592711}"/>
              </a:ext>
            </a:extLst>
          </p:cNvPr>
          <p:cNvSpPr txBox="1"/>
          <p:nvPr/>
        </p:nvSpPr>
        <p:spPr>
          <a:xfrm>
            <a:off x="9027064" y="1840159"/>
            <a:ext cx="68843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Stage V 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algn="ctr" defTabSz="823539">
              <a:defRPr/>
            </a:pP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2015 – </a:t>
            </a:r>
            <a:endParaRPr lang="ko-KR" altLang="en-US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KoPub돋움체 Bold" panose="02020603020101020101" pitchFamily="18" charset="-127"/>
              <a:cs typeface="Arial" pitchFamily="34" charset="0"/>
            </a:endParaRPr>
          </a:p>
        </p:txBody>
      </p:sp>
      <p:grpSp>
        <p:nvGrpSpPr>
          <p:cNvPr id="22" name="그룹 23">
            <a:extLst>
              <a:ext uri="{FF2B5EF4-FFF2-40B4-BE49-F238E27FC236}">
                <a16:creationId xmlns:a16="http://schemas.microsoft.com/office/drawing/2014/main" id="{EE9F7272-2BF1-43FB-8869-BE3C024D5BD8}"/>
              </a:ext>
            </a:extLst>
          </p:cNvPr>
          <p:cNvGrpSpPr/>
          <p:nvPr/>
        </p:nvGrpSpPr>
        <p:grpSpPr>
          <a:xfrm>
            <a:off x="2139431" y="2699521"/>
            <a:ext cx="1771455" cy="3554975"/>
            <a:chOff x="7752409" y="3631490"/>
            <a:chExt cx="2638854" cy="2446245"/>
          </a:xfrm>
        </p:grpSpPr>
        <p:sp>
          <p:nvSpPr>
            <p:cNvPr id="24" name="사각형: 둥근 모서리 24">
              <a:extLst>
                <a:ext uri="{FF2B5EF4-FFF2-40B4-BE49-F238E27FC236}">
                  <a16:creationId xmlns:a16="http://schemas.microsoft.com/office/drawing/2014/main" id="{33CAC542-40BB-4023-A2D0-2BAFA769FF31}"/>
                </a:ext>
              </a:extLst>
            </p:cNvPr>
            <p:cNvSpPr/>
            <p:nvPr/>
          </p:nvSpPr>
          <p:spPr>
            <a:xfrm>
              <a:off x="7752409" y="3944687"/>
              <a:ext cx="2638854" cy="912300"/>
            </a:xfrm>
            <a:prstGeom prst="roundRect">
              <a:avLst>
                <a:gd name="adj" fmla="val 164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사각형: 둥근 모서리 25">
              <a:extLst>
                <a:ext uri="{FF2B5EF4-FFF2-40B4-BE49-F238E27FC236}">
                  <a16:creationId xmlns:a16="http://schemas.microsoft.com/office/drawing/2014/main" id="{1548DEF9-1148-4DB8-A44D-B9A2619051F7}"/>
                </a:ext>
              </a:extLst>
            </p:cNvPr>
            <p:cNvSpPr/>
            <p:nvPr/>
          </p:nvSpPr>
          <p:spPr>
            <a:xfrm>
              <a:off x="7752409" y="3631490"/>
              <a:ext cx="2638854" cy="2446245"/>
            </a:xfrm>
            <a:prstGeom prst="roundRect">
              <a:avLst>
                <a:gd name="adj" fmla="val 2121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CF1629-74BA-4A76-A088-4DB8DF58BA46}"/>
              </a:ext>
            </a:extLst>
          </p:cNvPr>
          <p:cNvSpPr txBox="1"/>
          <p:nvPr/>
        </p:nvSpPr>
        <p:spPr>
          <a:xfrm>
            <a:off x="8460648" y="2699521"/>
            <a:ext cx="1721015" cy="2575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Digital transformation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Expanding integrations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Process optimization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ICT upgrade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Functional extension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Creating new services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-1846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54E4AF-EFEA-4D07-9938-34A13A8DB905}"/>
              </a:ext>
            </a:extLst>
          </p:cNvPr>
          <p:cNvSpPr txBox="1"/>
          <p:nvPr/>
        </p:nvSpPr>
        <p:spPr>
          <a:xfrm>
            <a:off x="86061" y="2705464"/>
            <a:ext cx="196878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BASK-M automated system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Decentralized budget execution system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Settlement and cash services of government budgets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en-US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2696" y="2655119"/>
            <a:ext cx="2058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Integrated Treasury Information System</a:t>
            </a:r>
            <a:endParaRPr lang="ru-RU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Centralized system</a:t>
            </a: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Automation of all functions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Implementation of new technologies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Compliance with international standards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System security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185719" y="2655119"/>
            <a:ext cx="2058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Migration to upgraded version of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Oracle</a:t>
            </a:r>
          </a:p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Introduction of new tools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Human factor minimization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System integrity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Elimination of corruption risks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National language supported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27625" y="2699521"/>
            <a:ext cx="20584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E-workflow development</a:t>
            </a:r>
            <a:r>
              <a:rPr lang="ru-RU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</a:t>
            </a:r>
          </a:p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Automation of receipt and processing of financial documents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Online document signing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Online access to financial reports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Elimination of corruption risks</a:t>
            </a: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790119" y="6194081"/>
            <a:ext cx="556828" cy="707061"/>
          </a:xfrm>
          <a:prstGeom prst="can">
            <a:avLst>
              <a:gd name="adj" fmla="val 346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Баск- М</a:t>
            </a:r>
          </a:p>
        </p:txBody>
      </p:sp>
      <p:pic>
        <p:nvPicPr>
          <p:cNvPr id="29" name="Рисунок 28"/>
          <p:cNvPicPr/>
          <p:nvPr/>
        </p:nvPicPr>
        <p:blipFill rotWithShape="1">
          <a:blip r:embed="rId3"/>
          <a:srcRect l="37360" t="39339" r="49893" b="49686"/>
          <a:stretch/>
        </p:blipFill>
        <p:spPr bwMode="auto">
          <a:xfrm>
            <a:off x="2400350" y="6254496"/>
            <a:ext cx="1038368" cy="63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3"/>
          <a:srcRect l="56368" t="65292" r="33213" b="22741"/>
          <a:stretch/>
        </p:blipFill>
        <p:spPr bwMode="auto">
          <a:xfrm>
            <a:off x="4708831" y="6254407"/>
            <a:ext cx="1044844" cy="63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4770662" y="6063493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 R12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pic>
        <p:nvPicPr>
          <p:cNvPr id="35" name="Рисунок 34"/>
          <p:cNvPicPr/>
          <p:nvPr/>
        </p:nvPicPr>
        <p:blipFill rotWithShape="1">
          <a:blip r:embed="rId3"/>
          <a:srcRect l="38870" t="64287" r="51327" b="21842"/>
          <a:stretch/>
        </p:blipFill>
        <p:spPr bwMode="auto">
          <a:xfrm>
            <a:off x="7138571" y="6100785"/>
            <a:ext cx="1036165" cy="79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6912568" y="6051110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E-Workflow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pic>
        <p:nvPicPr>
          <p:cNvPr id="37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29662" r="59325" b="27710"/>
          <a:stretch/>
        </p:blipFill>
        <p:spPr bwMode="auto">
          <a:xfrm>
            <a:off x="8882561" y="5966437"/>
            <a:ext cx="1354142" cy="105896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2193334" y="6100785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en-US" altLang="ko-KR" sz="1200" b="1" kern="0" spc="-3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 R8</a:t>
            </a: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5909" y="626397"/>
            <a:ext cx="6547208" cy="67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4" rIns="80189" bIns="40094"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Functional Architecture of the System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-1846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sp>
        <p:nvSpPr>
          <p:cNvPr id="13" name="Скругленный прямоугольник 4"/>
          <p:cNvSpPr txBox="1"/>
          <p:nvPr/>
        </p:nvSpPr>
        <p:spPr>
          <a:xfrm>
            <a:off x="741663" y="4263611"/>
            <a:ext cx="2571589" cy="15889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Cash Management module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Daily closure of the operational day and generation of TSA analysis</a:t>
            </a:r>
            <a:endParaRPr lang="ru-RU" sz="14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6"/>
          <p:cNvSpPr txBox="1"/>
          <p:nvPr/>
        </p:nvSpPr>
        <p:spPr>
          <a:xfrm>
            <a:off x="3946285" y="1807863"/>
            <a:ext cx="2808122" cy="13607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Fiscal Revenues Management module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Crediting, allocation and accounting of the state budget revenues</a:t>
            </a:r>
          </a:p>
        </p:txBody>
      </p:sp>
      <p:sp>
        <p:nvSpPr>
          <p:cNvPr id="19" name="Скругленный прямоугольник 8"/>
          <p:cNvSpPr txBox="1"/>
          <p:nvPr/>
        </p:nvSpPr>
        <p:spPr>
          <a:xfrm>
            <a:off x="7510538" y="2399173"/>
            <a:ext cx="2428990" cy="15389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Commitments Management module</a:t>
            </a:r>
            <a:endPara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latin typeface="Arial" pitchFamily="34" charset="0"/>
                <a:cs typeface="Arial" pitchFamily="34" charset="0"/>
              </a:rPr>
              <a:t>Registration and recording of civil transactions of state organizations</a:t>
            </a:r>
            <a:endParaRPr lang="ru-RU" sz="14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10"/>
          <p:cNvSpPr txBox="1"/>
          <p:nvPr/>
        </p:nvSpPr>
        <p:spPr>
          <a:xfrm>
            <a:off x="3791108" y="5047775"/>
            <a:ext cx="3241574" cy="13587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Banking System Interface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Receipt and sending of electronic payment messages through the Kazakhstan Interbank Settlement Center of the National Bank </a:t>
            </a:r>
            <a:endParaRPr lang="ru-RU" sz="14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12"/>
          <p:cNvSpPr txBox="1"/>
          <p:nvPr/>
        </p:nvSpPr>
        <p:spPr>
          <a:xfrm>
            <a:off x="7510538" y="4226861"/>
            <a:ext cx="2428990" cy="1641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Payments Management module</a:t>
            </a:r>
            <a:r>
              <a:rPr lang="ru-RU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en-US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national currency and FX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Making and recording of  payments by government organizations</a:t>
            </a:r>
            <a:endParaRPr lang="ru-RU" sz="14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6"/>
          <p:cNvSpPr txBox="1"/>
          <p:nvPr/>
        </p:nvSpPr>
        <p:spPr>
          <a:xfrm>
            <a:off x="741663" y="2354078"/>
            <a:ext cx="2448492" cy="16475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Ledger module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national currency and FX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171450" lvl="0" indent="-17145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budget management</a:t>
            </a:r>
            <a:endParaRPr lang="ru-RU" sz="14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accounting of all transactions</a:t>
            </a:r>
            <a:endParaRPr lang="ru-RU" sz="14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744718" y="3402796"/>
            <a:ext cx="1251892" cy="119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634990" y="3341537"/>
            <a:ext cx="1509450" cy="1493151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494836" y="1307104"/>
            <a:ext cx="5625036" cy="510805"/>
          </a:xfrm>
          <a:prstGeom prst="curvedDownArrow">
            <a:avLst>
              <a:gd name="adj1" fmla="val 96765"/>
              <a:gd name="adj2" fmla="val 193529"/>
              <a:gd name="adj3" fmla="val 33333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10800000">
            <a:off x="2494836" y="6421577"/>
            <a:ext cx="5489353" cy="510805"/>
          </a:xfrm>
          <a:prstGeom prst="curvedDownArrow">
            <a:avLst>
              <a:gd name="adj1" fmla="val 96765"/>
              <a:gd name="adj2" fmla="val 193529"/>
              <a:gd name="adj3" fmla="val 33333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34153" t="28791" r="36023" b="29305"/>
          <a:stretch/>
        </p:blipFill>
        <p:spPr bwMode="auto">
          <a:xfrm>
            <a:off x="7984189" y="481673"/>
            <a:ext cx="1995073" cy="1438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2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44008"/>
            <a:ext cx="10450280" cy="49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1200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just"/>
            <a:endParaRPr lang="ru-RU" altLang="ko-KR" sz="1200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r>
              <a:rPr lang="en-US" altLang="ko-KR" b="1" spc="-120" dirty="0">
                <a:solidFill>
                  <a:schemeClr val="tx1"/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Introduction of E-workflow with Government Organizations</a:t>
            </a:r>
            <a:endParaRPr lang="ru-RU" altLang="ko-KR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endParaRPr lang="en-US" altLang="ko-KR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42724" y="1312774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dirty="0">
                <a:latin typeface="Arial" pitchFamily="34" charset="0"/>
                <a:cs typeface="Arial" pitchFamily="34" charset="0"/>
              </a:rPr>
              <a:t>Before</a:t>
            </a:r>
            <a:endParaRPr lang="ru-RU" alt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6633" y="1329385"/>
            <a:ext cx="5100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Now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407" y="1832613"/>
            <a:ext cx="204459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cap="all" dirty="0">
                <a:latin typeface="Arial" pitchFamily="34" charset="0"/>
                <a:cs typeface="Arial" panose="020B0604020202020204" pitchFamily="34" charset="0"/>
              </a:rPr>
              <a:t>FINANCIAL DOCUMENTS</a:t>
            </a:r>
            <a:endParaRPr lang="ru-RU" sz="1200" b="1" cap="all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stCxn id="11" idx="3"/>
          </p:cNvCxnSpPr>
          <p:nvPr/>
        </p:nvCxnSpPr>
        <p:spPr>
          <a:xfrm>
            <a:off x="5569006" y="1971113"/>
            <a:ext cx="1857397" cy="109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40895" y="1964778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 flipH="1">
            <a:off x="2431151" y="1971113"/>
            <a:ext cx="1093256" cy="62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96540" y="2105245"/>
            <a:ext cx="2031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Paper-based workflow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73" y="2128696"/>
            <a:ext cx="371284" cy="306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608" y="4518335"/>
            <a:ext cx="10743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1200" dirty="0"/>
              <a:t>OUTCOMES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39258" y="2555105"/>
            <a:ext cx="35257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cap="all" dirty="0">
                <a:latin typeface="Arial" pitchFamily="34" charset="0"/>
                <a:cs typeface="Arial" panose="020B0604020202020204" pitchFamily="34" charset="0"/>
              </a:rPr>
              <a:t>FINANCIAL DOCUMENTS PROCESSING TIME</a:t>
            </a:r>
            <a:endParaRPr lang="ru-RU" sz="1200" b="1" cap="all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endCxn id="18" idx="3"/>
          </p:cNvCxnSpPr>
          <p:nvPr/>
        </p:nvCxnSpPr>
        <p:spPr>
          <a:xfrm flipH="1" flipV="1">
            <a:off x="6065031" y="2693605"/>
            <a:ext cx="1950915" cy="99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14896" y="2685701"/>
            <a:ext cx="1782" cy="3531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948069" y="2706513"/>
            <a:ext cx="3844" cy="2996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1"/>
          </p:cNvCxnSpPr>
          <p:nvPr/>
        </p:nvCxnSpPr>
        <p:spPr>
          <a:xfrm flipH="1">
            <a:off x="1948072" y="2693605"/>
            <a:ext cx="591186" cy="994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26400" y="1983607"/>
            <a:ext cx="0" cy="1252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19" y="2144595"/>
            <a:ext cx="428729" cy="428729"/>
          </a:xfrm>
          <a:prstGeom prst="rect">
            <a:avLst/>
          </a:prstGeom>
        </p:spPr>
      </p:pic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7510890" y="2157858"/>
            <a:ext cx="274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E-workflow, online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58" y="3153185"/>
            <a:ext cx="373502" cy="3735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1" y="3119804"/>
            <a:ext cx="470706" cy="470706"/>
          </a:xfrm>
          <a:prstGeom prst="rect">
            <a:avLst/>
          </a:prstGeom>
        </p:spPr>
      </p:pic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364463" y="3112900"/>
            <a:ext cx="149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8188060" y="3164289"/>
            <a:ext cx="1807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up to 6 hours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193680" y="4663583"/>
            <a:ext cx="200617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  <a:stCxn id="17" idx="3"/>
          </p:cNvCxnSpPr>
          <p:nvPr/>
        </p:nvCxnSpPr>
        <p:spPr>
          <a:xfrm>
            <a:off x="5258941" y="4656835"/>
            <a:ext cx="1945410" cy="2481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204351" y="4674648"/>
            <a:ext cx="0" cy="3682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93680" y="4663583"/>
            <a:ext cx="0" cy="285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0"/>
          <p:cNvSpPr txBox="1">
            <a:spLocks noChangeArrowheads="1"/>
          </p:cNvSpPr>
          <p:nvPr/>
        </p:nvSpPr>
        <p:spPr bwMode="auto">
          <a:xfrm>
            <a:off x="5910018" y="5173827"/>
            <a:ext cx="42527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Administrative costs savings for government entities</a:t>
            </a:r>
            <a:r>
              <a:rPr lang="ru-RU" altLang="ru-RU" sz="1200" dirty="0">
                <a:latin typeface="Arial" pitchFamily="34" charset="0"/>
                <a:cs typeface="Arial" panose="020B0604020202020204" pitchFamily="34" charset="0"/>
              </a:rPr>
              <a:t> (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paper – more than 100 m tenge p.a.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transport and time – up to 400 km in some regions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No direct contact with government agencies, reduced administrative barriers and minimization of the "human factor" in the execution of the state budget;</a:t>
            </a:r>
          </a:p>
          <a:p>
            <a:pPr algn="just">
              <a:buFontTx/>
              <a:buChar char="-"/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Increased security of document transmission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Transactions transparency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55791" y="3602658"/>
            <a:ext cx="20391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cap="all" dirty="0">
                <a:latin typeface="Arial" pitchFamily="34" charset="0"/>
                <a:cs typeface="Arial" panose="020B0604020202020204" pitchFamily="34" charset="0"/>
              </a:rPr>
              <a:t>INFORMATION SYSTEMS</a:t>
            </a:r>
            <a:endParaRPr lang="ru-RU" sz="1200" b="1" cap="all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1910481" y="3764319"/>
            <a:ext cx="1394516" cy="1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08576" y="3764320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933904" y="3764320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423131" y="3926545"/>
            <a:ext cx="13754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ITIS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27664" y="3953843"/>
            <a:ext cx="2873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362" indent="-150362" algn="just"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State Planning IS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362" indent="-150362" algn="just"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E-Procurement AIS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50362" indent="-150362" algn="just"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e-Invoices IS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362" indent="-150362" algn="just"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Centralized Current Accounts IS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362" indent="-150362" algn="just"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MINFIN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IAIS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2" y="5162285"/>
            <a:ext cx="466974" cy="466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86" y="5176671"/>
            <a:ext cx="478238" cy="4782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54" y="5173827"/>
            <a:ext cx="480444" cy="48044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" y="4994082"/>
            <a:ext cx="796954" cy="7969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96" y="3927711"/>
            <a:ext cx="440481" cy="361194"/>
          </a:xfrm>
          <a:prstGeom prst="rect">
            <a:avLst/>
          </a:prstGeom>
        </p:spPr>
      </p:pic>
      <p:pic>
        <p:nvPicPr>
          <p:cNvPr id="48" name="Рисунок 5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61" y="5123033"/>
            <a:ext cx="605497" cy="5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61" y="5415922"/>
            <a:ext cx="402752" cy="345216"/>
          </a:xfrm>
          <a:prstGeom prst="rect">
            <a:avLst/>
          </a:prstGeom>
        </p:spPr>
      </p:pic>
      <p:pic>
        <p:nvPicPr>
          <p:cNvPr id="50" name="Рисунок 2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12" y="6290795"/>
            <a:ext cx="394261" cy="39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31" y="5849403"/>
            <a:ext cx="315890" cy="3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Левая фигурная скобка 53"/>
          <p:cNvSpPr/>
          <p:nvPr/>
        </p:nvSpPr>
        <p:spPr>
          <a:xfrm>
            <a:off x="7309459" y="3943368"/>
            <a:ext cx="201431" cy="1139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 rot="16200000">
            <a:off x="6719640" y="4393151"/>
            <a:ext cx="1066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dirty="0">
                <a:latin typeface="Arial" pitchFamily="34" charset="0"/>
                <a:cs typeface="Arial" pitchFamily="34" charset="0"/>
              </a:rPr>
              <a:t>integrations</a:t>
            </a:r>
            <a:endParaRPr lang="ru-RU" alt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1824728" y="4900919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dirty="0">
                <a:latin typeface="Arial" pitchFamily="34" charset="0"/>
                <a:cs typeface="Arial" panose="020B0604020202020204" pitchFamily="34" charset="0"/>
              </a:rPr>
              <a:t>Costs</a:t>
            </a:r>
            <a:endParaRPr lang="ru-RU" altLang="ru-RU" sz="12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179"/>
          <p:cNvSpPr txBox="1">
            <a:spLocks noChangeArrowheads="1"/>
          </p:cNvSpPr>
          <p:nvPr/>
        </p:nvSpPr>
        <p:spPr bwMode="auto">
          <a:xfrm>
            <a:off x="432881" y="5639656"/>
            <a:ext cx="8361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Transport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180"/>
          <p:cNvSpPr txBox="1">
            <a:spLocks noChangeArrowheads="1"/>
          </p:cNvSpPr>
          <p:nvPr/>
        </p:nvSpPr>
        <p:spPr bwMode="auto">
          <a:xfrm>
            <a:off x="2182441" y="5658031"/>
            <a:ext cx="482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Fuel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182"/>
          <p:cNvSpPr txBox="1">
            <a:spLocks noChangeArrowheads="1"/>
          </p:cNvSpPr>
          <p:nvPr/>
        </p:nvSpPr>
        <p:spPr bwMode="auto">
          <a:xfrm>
            <a:off x="1394717" y="5638136"/>
            <a:ext cx="5934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Paper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183"/>
          <p:cNvSpPr txBox="1">
            <a:spLocks noChangeArrowheads="1"/>
          </p:cNvSpPr>
          <p:nvPr/>
        </p:nvSpPr>
        <p:spPr bwMode="auto">
          <a:xfrm>
            <a:off x="2979764" y="5646139"/>
            <a:ext cx="6447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Money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83"/>
          <p:cNvSpPr txBox="1">
            <a:spLocks noChangeArrowheads="1"/>
          </p:cNvSpPr>
          <p:nvPr/>
        </p:nvSpPr>
        <p:spPr bwMode="auto">
          <a:xfrm>
            <a:off x="3604244" y="5658030"/>
            <a:ext cx="1207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Paper archives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единительная линия 84"/>
          <p:cNvCxnSpPr>
            <a:cxnSpLocks/>
            <a:endCxn id="35" idx="3"/>
          </p:cNvCxnSpPr>
          <p:nvPr/>
        </p:nvCxnSpPr>
        <p:spPr>
          <a:xfrm flipH="1" flipV="1">
            <a:off x="5394939" y="3741158"/>
            <a:ext cx="2538966" cy="1957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pic>
        <p:nvPicPr>
          <p:cNvPr id="61" name="Рисунок 60"/>
          <p:cNvPicPr/>
          <p:nvPr/>
        </p:nvPicPr>
        <p:blipFill rotWithShape="1">
          <a:blip r:embed="rId17"/>
          <a:srcRect l="35757" t="42189" r="35703" b="41847"/>
          <a:stretch/>
        </p:blipFill>
        <p:spPr bwMode="auto">
          <a:xfrm>
            <a:off x="8373484" y="26011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 rotWithShape="1">
          <a:blip r:embed="rId18"/>
          <a:srcRect l="43435" t="41873" r="43568" b="41231"/>
          <a:stretch/>
        </p:blipFill>
        <p:spPr bwMode="auto">
          <a:xfrm>
            <a:off x="8379417" y="1516293"/>
            <a:ext cx="1091510" cy="612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384860" y="6027808"/>
            <a:ext cx="484028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Business processes</a:t>
            </a:r>
            <a:r>
              <a:rPr lang="ru-RU" alt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Posting financing plans and references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Posting a civil law transaction registration request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Posting transactions in foreign currencies 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Posting accounts payable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Issuing payment orders, including refunds and offsets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Posting a supplier entry request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1246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3727" y="2644999"/>
            <a:ext cx="27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Treasury Information System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7256" y="2266364"/>
            <a:ext cx="2886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“State Planning” IS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since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2024)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Financing plans re. revenues, commitments and payments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834" y="406647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“e-Public Procurement” AIS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E-contracts data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186" y="5984141"/>
            <a:ext cx="3264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“Centralized Uniform Current Accounts” IS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Payment orders for refunds and offsets between revenue codes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5607" y="4152859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e-MINFIN IAIS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State budget execution data re.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revenues, expenditures,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regulatory reference data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4964" y="2305970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“National Certification Authority” IS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Online-check of digital signature for authenticity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s://goszakup.gov.kz/images/logo_header_m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64" y="3614037"/>
            <a:ext cx="459828" cy="42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ww.ecc.kz/files/site/record/thumb/43/e-minfi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15304" r="5688" b="19717"/>
          <a:stretch/>
        </p:blipFill>
        <p:spPr bwMode="auto">
          <a:xfrm>
            <a:off x="8786968" y="3466693"/>
            <a:ext cx="1003920" cy="66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cc.kz/files/site/record/thumb/95/is-kg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39" r="8326" b="7023"/>
          <a:stretch/>
        </p:blipFill>
        <p:spPr bwMode="auto">
          <a:xfrm>
            <a:off x="7040882" y="5409165"/>
            <a:ext cx="565407" cy="5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596187" y="3321633"/>
            <a:ext cx="1976316" cy="189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34652C-877F-442C-ADBA-2E2DECF9E74E}"/>
              </a:ext>
            </a:extLst>
          </p:cNvPr>
          <p:cNvSpPr/>
          <p:nvPr/>
        </p:nvSpPr>
        <p:spPr>
          <a:xfrm>
            <a:off x="1707064" y="1027417"/>
            <a:ext cx="7021023" cy="44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1200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just"/>
            <a:endParaRPr lang="ru-RU" altLang="ko-KR" sz="1200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Integrations – Digital Transformation</a:t>
            </a:r>
            <a:endParaRPr lang="en-US" altLang="ko-KR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0488E8-53F0-4DA7-A5CA-067E995CBAD3}"/>
              </a:ext>
            </a:extLst>
          </p:cNvPr>
          <p:cNvSpPr/>
          <p:nvPr/>
        </p:nvSpPr>
        <p:spPr>
          <a:xfrm>
            <a:off x="1564691" y="609031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IS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“E-Invoices”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E-Invoices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  <a:endParaRPr lang="en-US" altLang="ko-KR" spc="-12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</p:txBody>
      </p:sp>
      <p:grpSp>
        <p:nvGrpSpPr>
          <p:cNvPr id="26" name="Group 110"/>
          <p:cNvGrpSpPr>
            <a:grpSpLocks noChangeAspect="1"/>
          </p:cNvGrpSpPr>
          <p:nvPr/>
        </p:nvGrpSpPr>
        <p:grpSpPr bwMode="auto">
          <a:xfrm flipH="1">
            <a:off x="7958787" y="1934270"/>
            <a:ext cx="684545" cy="309847"/>
            <a:chOff x="5248" y="663"/>
            <a:chExt cx="512" cy="230"/>
          </a:xfrm>
        </p:grpSpPr>
        <p:sp>
          <p:nvSpPr>
            <p:cNvPr id="27" name="Rectangle 17428"/>
            <p:cNvSpPr>
              <a:spLocks noChangeAspect="1" noChangeArrowheads="1" noTextEdit="1"/>
            </p:cNvSpPr>
            <p:nvPr/>
          </p:nvSpPr>
          <p:spPr bwMode="auto">
            <a:xfrm>
              <a:off x="5248" y="663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hape 17429"/>
            <p:cNvSpPr>
              <a:spLocks noEditPoints="1"/>
            </p:cNvSpPr>
            <p:nvPr/>
          </p:nvSpPr>
          <p:spPr bwMode="auto">
            <a:xfrm>
              <a:off x="5264" y="679"/>
              <a:ext cx="487" cy="205"/>
            </a:xfrm>
            <a:custGeom>
              <a:avLst/>
              <a:gdLst>
                <a:gd name="T0" fmla="*/ 0 w 1299"/>
                <a:gd name="T1" fmla="*/ 0 h 546"/>
                <a:gd name="T2" fmla="*/ 0 w 1299"/>
                <a:gd name="T3" fmla="*/ 0 h 546"/>
                <a:gd name="T4" fmla="*/ 0 w 1299"/>
                <a:gd name="T5" fmla="*/ 0 h 546"/>
                <a:gd name="T6" fmla="*/ 0 w 1299"/>
                <a:gd name="T7" fmla="*/ 0 h 546"/>
                <a:gd name="T8" fmla="*/ 0 w 1299"/>
                <a:gd name="T9" fmla="*/ 0 h 546"/>
                <a:gd name="T10" fmla="*/ 0 w 1299"/>
                <a:gd name="T11" fmla="*/ 0 h 546"/>
                <a:gd name="T12" fmla="*/ 0 w 1299"/>
                <a:gd name="T13" fmla="*/ 0 h 546"/>
                <a:gd name="T14" fmla="*/ 0 w 1299"/>
                <a:gd name="T15" fmla="*/ 0 h 546"/>
                <a:gd name="T16" fmla="*/ 0 w 1299"/>
                <a:gd name="T17" fmla="*/ 0 h 546"/>
                <a:gd name="T18" fmla="*/ 0 w 1299"/>
                <a:gd name="T19" fmla="*/ 0 h 546"/>
                <a:gd name="T20" fmla="*/ 0 w 1299"/>
                <a:gd name="T21" fmla="*/ 0 h 546"/>
                <a:gd name="T22" fmla="*/ 0 w 1299"/>
                <a:gd name="T23" fmla="*/ 0 h 546"/>
                <a:gd name="T24" fmla="*/ 0 w 1299"/>
                <a:gd name="T25" fmla="*/ 0 h 546"/>
                <a:gd name="T26" fmla="*/ 0 w 1299"/>
                <a:gd name="T27" fmla="*/ 0 h 546"/>
                <a:gd name="T28" fmla="*/ 0 w 1299"/>
                <a:gd name="T29" fmla="*/ 0 h 546"/>
                <a:gd name="T30" fmla="*/ 0 w 1299"/>
                <a:gd name="T31" fmla="*/ 0 h 546"/>
                <a:gd name="T32" fmla="*/ 0 w 1299"/>
                <a:gd name="T33" fmla="*/ 0 h 546"/>
                <a:gd name="T34" fmla="*/ 0 w 1299"/>
                <a:gd name="T35" fmla="*/ 0 h 546"/>
                <a:gd name="T36" fmla="*/ 0 w 1299"/>
                <a:gd name="T37" fmla="*/ 0 h 546"/>
                <a:gd name="T38" fmla="*/ 0 w 1299"/>
                <a:gd name="T39" fmla="*/ 0 h 546"/>
                <a:gd name="T40" fmla="*/ 0 w 1299"/>
                <a:gd name="T41" fmla="*/ 0 h 546"/>
                <a:gd name="T42" fmla="*/ 0 w 1299"/>
                <a:gd name="T43" fmla="*/ 0 h 546"/>
                <a:gd name="T44" fmla="*/ 0 w 1299"/>
                <a:gd name="T45" fmla="*/ 0 h 546"/>
                <a:gd name="T46" fmla="*/ 0 w 1299"/>
                <a:gd name="T47" fmla="*/ 0 h 546"/>
                <a:gd name="T48" fmla="*/ 0 w 1299"/>
                <a:gd name="T49" fmla="*/ 0 h 546"/>
                <a:gd name="T50" fmla="*/ 0 w 1299"/>
                <a:gd name="T51" fmla="*/ 0 h 546"/>
                <a:gd name="T52" fmla="*/ 0 w 1299"/>
                <a:gd name="T53" fmla="*/ 0 h 546"/>
                <a:gd name="T54" fmla="*/ 0 w 1299"/>
                <a:gd name="T55" fmla="*/ 0 h 546"/>
                <a:gd name="T56" fmla="*/ 0 w 1299"/>
                <a:gd name="T57" fmla="*/ 0 h 546"/>
                <a:gd name="T58" fmla="*/ 0 w 1299"/>
                <a:gd name="T59" fmla="*/ 0 h 546"/>
                <a:gd name="T60" fmla="*/ 0 w 1299"/>
                <a:gd name="T61" fmla="*/ 0 h 546"/>
                <a:gd name="T62" fmla="*/ 0 w 1299"/>
                <a:gd name="T63" fmla="*/ 0 h 546"/>
                <a:gd name="T64" fmla="*/ 0 w 1299"/>
                <a:gd name="T65" fmla="*/ 0 h 546"/>
                <a:gd name="T66" fmla="*/ 0 w 1299"/>
                <a:gd name="T67" fmla="*/ 0 h 5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6"/>
                <a:gd name="T104" fmla="*/ 1299 w 1299"/>
                <a:gd name="T105" fmla="*/ 546 h 5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6">
                  <a:moveTo>
                    <a:pt x="1026" y="0"/>
                  </a:moveTo>
                  <a:cubicBezTo>
                    <a:pt x="1174" y="0"/>
                    <a:pt x="1299" y="126"/>
                    <a:pt x="1299" y="273"/>
                  </a:cubicBezTo>
                  <a:cubicBezTo>
                    <a:pt x="1299" y="420"/>
                    <a:pt x="1174" y="546"/>
                    <a:pt x="1026" y="546"/>
                  </a:cubicBezTo>
                  <a:cubicBezTo>
                    <a:pt x="917" y="546"/>
                    <a:pt x="830" y="480"/>
                    <a:pt x="781" y="393"/>
                  </a:cubicBezTo>
                  <a:lnTo>
                    <a:pt x="726" y="393"/>
                  </a:lnTo>
                  <a:lnTo>
                    <a:pt x="726" y="377"/>
                  </a:lnTo>
                  <a:lnTo>
                    <a:pt x="682" y="377"/>
                  </a:lnTo>
                  <a:lnTo>
                    <a:pt x="644" y="333"/>
                  </a:lnTo>
                  <a:lnTo>
                    <a:pt x="601" y="377"/>
                  </a:lnTo>
                  <a:lnTo>
                    <a:pt x="584" y="377"/>
                  </a:lnTo>
                  <a:lnTo>
                    <a:pt x="541" y="333"/>
                  </a:lnTo>
                  <a:lnTo>
                    <a:pt x="502" y="377"/>
                  </a:lnTo>
                  <a:lnTo>
                    <a:pt x="480" y="377"/>
                  </a:lnTo>
                  <a:lnTo>
                    <a:pt x="442" y="333"/>
                  </a:lnTo>
                  <a:lnTo>
                    <a:pt x="404" y="377"/>
                  </a:lnTo>
                  <a:lnTo>
                    <a:pt x="382" y="377"/>
                  </a:lnTo>
                  <a:lnTo>
                    <a:pt x="344" y="333"/>
                  </a:lnTo>
                  <a:lnTo>
                    <a:pt x="306" y="377"/>
                  </a:lnTo>
                  <a:lnTo>
                    <a:pt x="284" y="377"/>
                  </a:lnTo>
                  <a:lnTo>
                    <a:pt x="246" y="333"/>
                  </a:lnTo>
                  <a:lnTo>
                    <a:pt x="202" y="377"/>
                  </a:lnTo>
                  <a:lnTo>
                    <a:pt x="109" y="377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37" y="153"/>
                  </a:lnTo>
                  <a:lnTo>
                    <a:pt x="781" y="153"/>
                  </a:lnTo>
                  <a:cubicBezTo>
                    <a:pt x="830" y="66"/>
                    <a:pt x="917" y="0"/>
                    <a:pt x="1026" y="0"/>
                  </a:cubicBezTo>
                  <a:close/>
                  <a:moveTo>
                    <a:pt x="1163" y="208"/>
                  </a:moveTo>
                  <a:cubicBezTo>
                    <a:pt x="1201" y="208"/>
                    <a:pt x="1228" y="235"/>
                    <a:pt x="1228" y="273"/>
                  </a:cubicBezTo>
                  <a:cubicBezTo>
                    <a:pt x="1228" y="311"/>
                    <a:pt x="1201" y="339"/>
                    <a:pt x="1163" y="339"/>
                  </a:cubicBezTo>
                  <a:cubicBezTo>
                    <a:pt x="1125" y="339"/>
                    <a:pt x="1092" y="311"/>
                    <a:pt x="1092" y="273"/>
                  </a:cubicBezTo>
                  <a:cubicBezTo>
                    <a:pt x="1092" y="235"/>
                    <a:pt x="1125" y="208"/>
                    <a:pt x="1163" y="208"/>
                  </a:cubicBezTo>
                  <a:close/>
                </a:path>
              </a:pathLst>
            </a:custGeom>
            <a:solidFill>
              <a:srgbClr val="605D5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hape 17430"/>
            <p:cNvSpPr>
              <a:spLocks noEditPoints="1"/>
            </p:cNvSpPr>
            <p:nvPr/>
          </p:nvSpPr>
          <p:spPr bwMode="auto">
            <a:xfrm>
              <a:off x="5260" y="675"/>
              <a:ext cx="487" cy="203"/>
            </a:xfrm>
            <a:custGeom>
              <a:avLst/>
              <a:gdLst>
                <a:gd name="T0" fmla="*/ 0 w 1299"/>
                <a:gd name="T1" fmla="*/ 0 h 541"/>
                <a:gd name="T2" fmla="*/ 0 w 1299"/>
                <a:gd name="T3" fmla="*/ 0 h 541"/>
                <a:gd name="T4" fmla="*/ 0 w 1299"/>
                <a:gd name="T5" fmla="*/ 0 h 541"/>
                <a:gd name="T6" fmla="*/ 0 w 1299"/>
                <a:gd name="T7" fmla="*/ 0 h 541"/>
                <a:gd name="T8" fmla="*/ 0 w 1299"/>
                <a:gd name="T9" fmla="*/ 0 h 541"/>
                <a:gd name="T10" fmla="*/ 0 w 1299"/>
                <a:gd name="T11" fmla="*/ 0 h 541"/>
                <a:gd name="T12" fmla="*/ 0 w 1299"/>
                <a:gd name="T13" fmla="*/ 0 h 541"/>
                <a:gd name="T14" fmla="*/ 0 w 1299"/>
                <a:gd name="T15" fmla="*/ 0 h 541"/>
                <a:gd name="T16" fmla="*/ 0 w 1299"/>
                <a:gd name="T17" fmla="*/ 0 h 541"/>
                <a:gd name="T18" fmla="*/ 0 w 1299"/>
                <a:gd name="T19" fmla="*/ 0 h 541"/>
                <a:gd name="T20" fmla="*/ 0 w 1299"/>
                <a:gd name="T21" fmla="*/ 0 h 541"/>
                <a:gd name="T22" fmla="*/ 0 w 1299"/>
                <a:gd name="T23" fmla="*/ 0 h 541"/>
                <a:gd name="T24" fmla="*/ 0 w 1299"/>
                <a:gd name="T25" fmla="*/ 0 h 541"/>
                <a:gd name="T26" fmla="*/ 0 w 1299"/>
                <a:gd name="T27" fmla="*/ 0 h 541"/>
                <a:gd name="T28" fmla="*/ 0 w 1299"/>
                <a:gd name="T29" fmla="*/ 0 h 541"/>
                <a:gd name="T30" fmla="*/ 0 w 1299"/>
                <a:gd name="T31" fmla="*/ 0 h 541"/>
                <a:gd name="T32" fmla="*/ 0 w 1299"/>
                <a:gd name="T33" fmla="*/ 0 h 541"/>
                <a:gd name="T34" fmla="*/ 0 w 1299"/>
                <a:gd name="T35" fmla="*/ 0 h 541"/>
                <a:gd name="T36" fmla="*/ 0 w 1299"/>
                <a:gd name="T37" fmla="*/ 0 h 541"/>
                <a:gd name="T38" fmla="*/ 0 w 1299"/>
                <a:gd name="T39" fmla="*/ 0 h 541"/>
                <a:gd name="T40" fmla="*/ 0 w 1299"/>
                <a:gd name="T41" fmla="*/ 0 h 541"/>
                <a:gd name="T42" fmla="*/ 0 w 1299"/>
                <a:gd name="T43" fmla="*/ 0 h 541"/>
                <a:gd name="T44" fmla="*/ 0 w 1299"/>
                <a:gd name="T45" fmla="*/ 0 h 541"/>
                <a:gd name="T46" fmla="*/ 0 w 1299"/>
                <a:gd name="T47" fmla="*/ 0 h 541"/>
                <a:gd name="T48" fmla="*/ 0 w 1299"/>
                <a:gd name="T49" fmla="*/ 0 h 541"/>
                <a:gd name="T50" fmla="*/ 0 w 1299"/>
                <a:gd name="T51" fmla="*/ 0 h 541"/>
                <a:gd name="T52" fmla="*/ 0 w 1299"/>
                <a:gd name="T53" fmla="*/ 0 h 541"/>
                <a:gd name="T54" fmla="*/ 0 w 1299"/>
                <a:gd name="T55" fmla="*/ 0 h 541"/>
                <a:gd name="T56" fmla="*/ 0 w 1299"/>
                <a:gd name="T57" fmla="*/ 0 h 541"/>
                <a:gd name="T58" fmla="*/ 0 w 1299"/>
                <a:gd name="T59" fmla="*/ 0 h 541"/>
                <a:gd name="T60" fmla="*/ 0 w 1299"/>
                <a:gd name="T61" fmla="*/ 0 h 541"/>
                <a:gd name="T62" fmla="*/ 0 w 1299"/>
                <a:gd name="T63" fmla="*/ 0 h 541"/>
                <a:gd name="T64" fmla="*/ 0 w 1299"/>
                <a:gd name="T65" fmla="*/ 0 h 541"/>
                <a:gd name="T66" fmla="*/ 0 w 1299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1"/>
                <a:gd name="T104" fmla="*/ 1299 w 1299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1">
                  <a:moveTo>
                    <a:pt x="1027" y="0"/>
                  </a:moveTo>
                  <a:cubicBezTo>
                    <a:pt x="1174" y="0"/>
                    <a:pt x="1299" y="120"/>
                    <a:pt x="1299" y="273"/>
                  </a:cubicBezTo>
                  <a:cubicBezTo>
                    <a:pt x="1299" y="421"/>
                    <a:pt x="1174" y="541"/>
                    <a:pt x="1027" y="541"/>
                  </a:cubicBezTo>
                  <a:cubicBezTo>
                    <a:pt x="923" y="541"/>
                    <a:pt x="830" y="481"/>
                    <a:pt x="786" y="393"/>
                  </a:cubicBezTo>
                  <a:lnTo>
                    <a:pt x="726" y="393"/>
                  </a:lnTo>
                  <a:lnTo>
                    <a:pt x="726" y="371"/>
                  </a:lnTo>
                  <a:lnTo>
                    <a:pt x="683" y="371"/>
                  </a:lnTo>
                  <a:lnTo>
                    <a:pt x="644" y="333"/>
                  </a:lnTo>
                  <a:lnTo>
                    <a:pt x="606" y="371"/>
                  </a:lnTo>
                  <a:lnTo>
                    <a:pt x="584" y="371"/>
                  </a:lnTo>
                  <a:lnTo>
                    <a:pt x="546" y="333"/>
                  </a:lnTo>
                  <a:lnTo>
                    <a:pt x="502" y="371"/>
                  </a:lnTo>
                  <a:lnTo>
                    <a:pt x="486" y="371"/>
                  </a:lnTo>
                  <a:lnTo>
                    <a:pt x="442" y="333"/>
                  </a:lnTo>
                  <a:lnTo>
                    <a:pt x="404" y="371"/>
                  </a:lnTo>
                  <a:lnTo>
                    <a:pt x="382" y="371"/>
                  </a:lnTo>
                  <a:lnTo>
                    <a:pt x="344" y="333"/>
                  </a:lnTo>
                  <a:lnTo>
                    <a:pt x="306" y="371"/>
                  </a:lnTo>
                  <a:lnTo>
                    <a:pt x="284" y="371"/>
                  </a:lnTo>
                  <a:lnTo>
                    <a:pt x="246" y="333"/>
                  </a:lnTo>
                  <a:lnTo>
                    <a:pt x="202" y="371"/>
                  </a:lnTo>
                  <a:lnTo>
                    <a:pt x="109" y="371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26" y="153"/>
                  </a:lnTo>
                  <a:lnTo>
                    <a:pt x="786" y="153"/>
                  </a:lnTo>
                  <a:cubicBezTo>
                    <a:pt x="830" y="60"/>
                    <a:pt x="923" y="0"/>
                    <a:pt x="1027" y="0"/>
                  </a:cubicBezTo>
                  <a:close/>
                  <a:moveTo>
                    <a:pt x="1163" y="202"/>
                  </a:moveTo>
                  <a:cubicBezTo>
                    <a:pt x="1201" y="202"/>
                    <a:pt x="1228" y="235"/>
                    <a:pt x="1228" y="273"/>
                  </a:cubicBezTo>
                  <a:cubicBezTo>
                    <a:pt x="1228" y="306"/>
                    <a:pt x="1201" y="339"/>
                    <a:pt x="1163" y="339"/>
                  </a:cubicBezTo>
                  <a:cubicBezTo>
                    <a:pt x="1125" y="339"/>
                    <a:pt x="1092" y="306"/>
                    <a:pt x="1092" y="273"/>
                  </a:cubicBezTo>
                  <a:cubicBezTo>
                    <a:pt x="1092" y="235"/>
                    <a:pt x="1125" y="202"/>
                    <a:pt x="1163" y="202"/>
                  </a:cubicBezTo>
                  <a:close/>
                </a:path>
              </a:pathLst>
            </a:custGeom>
            <a:solidFill>
              <a:srgbClr val="99CCFF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hape 17431"/>
            <p:cNvSpPr>
              <a:spLocks noEditPoints="1"/>
            </p:cNvSpPr>
            <p:nvPr/>
          </p:nvSpPr>
          <p:spPr bwMode="auto">
            <a:xfrm>
              <a:off x="5260" y="675"/>
              <a:ext cx="487" cy="203"/>
            </a:xfrm>
            <a:custGeom>
              <a:avLst/>
              <a:gdLst>
                <a:gd name="T0" fmla="*/ 0 w 1299"/>
                <a:gd name="T1" fmla="*/ 0 h 541"/>
                <a:gd name="T2" fmla="*/ 0 w 1299"/>
                <a:gd name="T3" fmla="*/ 0 h 541"/>
                <a:gd name="T4" fmla="*/ 0 w 1299"/>
                <a:gd name="T5" fmla="*/ 0 h 541"/>
                <a:gd name="T6" fmla="*/ 0 w 1299"/>
                <a:gd name="T7" fmla="*/ 0 h 541"/>
                <a:gd name="T8" fmla="*/ 0 w 1299"/>
                <a:gd name="T9" fmla="*/ 0 h 541"/>
                <a:gd name="T10" fmla="*/ 0 w 1299"/>
                <a:gd name="T11" fmla="*/ 0 h 541"/>
                <a:gd name="T12" fmla="*/ 0 w 1299"/>
                <a:gd name="T13" fmla="*/ 0 h 541"/>
                <a:gd name="T14" fmla="*/ 0 w 1299"/>
                <a:gd name="T15" fmla="*/ 0 h 541"/>
                <a:gd name="T16" fmla="*/ 0 w 1299"/>
                <a:gd name="T17" fmla="*/ 0 h 541"/>
                <a:gd name="T18" fmla="*/ 0 w 1299"/>
                <a:gd name="T19" fmla="*/ 0 h 541"/>
                <a:gd name="T20" fmla="*/ 0 w 1299"/>
                <a:gd name="T21" fmla="*/ 0 h 541"/>
                <a:gd name="T22" fmla="*/ 0 w 1299"/>
                <a:gd name="T23" fmla="*/ 0 h 541"/>
                <a:gd name="T24" fmla="*/ 0 w 1299"/>
                <a:gd name="T25" fmla="*/ 0 h 541"/>
                <a:gd name="T26" fmla="*/ 0 w 1299"/>
                <a:gd name="T27" fmla="*/ 0 h 541"/>
                <a:gd name="T28" fmla="*/ 0 w 1299"/>
                <a:gd name="T29" fmla="*/ 0 h 541"/>
                <a:gd name="T30" fmla="*/ 0 w 1299"/>
                <a:gd name="T31" fmla="*/ 0 h 541"/>
                <a:gd name="T32" fmla="*/ 0 w 1299"/>
                <a:gd name="T33" fmla="*/ 0 h 541"/>
                <a:gd name="T34" fmla="*/ 0 w 1299"/>
                <a:gd name="T35" fmla="*/ 0 h 541"/>
                <a:gd name="T36" fmla="*/ 0 w 1299"/>
                <a:gd name="T37" fmla="*/ 0 h 541"/>
                <a:gd name="T38" fmla="*/ 0 w 1299"/>
                <a:gd name="T39" fmla="*/ 0 h 541"/>
                <a:gd name="T40" fmla="*/ 0 w 1299"/>
                <a:gd name="T41" fmla="*/ 0 h 541"/>
                <a:gd name="T42" fmla="*/ 0 w 1299"/>
                <a:gd name="T43" fmla="*/ 0 h 541"/>
                <a:gd name="T44" fmla="*/ 0 w 1299"/>
                <a:gd name="T45" fmla="*/ 0 h 541"/>
                <a:gd name="T46" fmla="*/ 0 w 1299"/>
                <a:gd name="T47" fmla="*/ 0 h 541"/>
                <a:gd name="T48" fmla="*/ 0 w 1299"/>
                <a:gd name="T49" fmla="*/ 0 h 541"/>
                <a:gd name="T50" fmla="*/ 0 w 1299"/>
                <a:gd name="T51" fmla="*/ 0 h 541"/>
                <a:gd name="T52" fmla="*/ 0 w 1299"/>
                <a:gd name="T53" fmla="*/ 0 h 541"/>
                <a:gd name="T54" fmla="*/ 0 w 1299"/>
                <a:gd name="T55" fmla="*/ 0 h 541"/>
                <a:gd name="T56" fmla="*/ 0 w 1299"/>
                <a:gd name="T57" fmla="*/ 0 h 541"/>
                <a:gd name="T58" fmla="*/ 0 w 1299"/>
                <a:gd name="T59" fmla="*/ 0 h 541"/>
                <a:gd name="T60" fmla="*/ 0 w 1299"/>
                <a:gd name="T61" fmla="*/ 0 h 541"/>
                <a:gd name="T62" fmla="*/ 0 w 1299"/>
                <a:gd name="T63" fmla="*/ 0 h 541"/>
                <a:gd name="T64" fmla="*/ 0 w 1299"/>
                <a:gd name="T65" fmla="*/ 0 h 541"/>
                <a:gd name="T66" fmla="*/ 0 w 1299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1"/>
                <a:gd name="T104" fmla="*/ 1299 w 1299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1">
                  <a:moveTo>
                    <a:pt x="1027" y="0"/>
                  </a:moveTo>
                  <a:cubicBezTo>
                    <a:pt x="1174" y="0"/>
                    <a:pt x="1299" y="120"/>
                    <a:pt x="1299" y="273"/>
                  </a:cubicBezTo>
                  <a:cubicBezTo>
                    <a:pt x="1299" y="421"/>
                    <a:pt x="1174" y="541"/>
                    <a:pt x="1027" y="541"/>
                  </a:cubicBezTo>
                  <a:cubicBezTo>
                    <a:pt x="923" y="541"/>
                    <a:pt x="830" y="481"/>
                    <a:pt x="786" y="393"/>
                  </a:cubicBezTo>
                  <a:lnTo>
                    <a:pt x="726" y="393"/>
                  </a:lnTo>
                  <a:lnTo>
                    <a:pt x="726" y="371"/>
                  </a:lnTo>
                  <a:lnTo>
                    <a:pt x="683" y="371"/>
                  </a:lnTo>
                  <a:lnTo>
                    <a:pt x="644" y="333"/>
                  </a:lnTo>
                  <a:lnTo>
                    <a:pt x="606" y="371"/>
                  </a:lnTo>
                  <a:lnTo>
                    <a:pt x="584" y="371"/>
                  </a:lnTo>
                  <a:lnTo>
                    <a:pt x="546" y="333"/>
                  </a:lnTo>
                  <a:lnTo>
                    <a:pt x="502" y="371"/>
                  </a:lnTo>
                  <a:lnTo>
                    <a:pt x="486" y="371"/>
                  </a:lnTo>
                  <a:lnTo>
                    <a:pt x="442" y="333"/>
                  </a:lnTo>
                  <a:lnTo>
                    <a:pt x="404" y="371"/>
                  </a:lnTo>
                  <a:lnTo>
                    <a:pt x="382" y="371"/>
                  </a:lnTo>
                  <a:lnTo>
                    <a:pt x="344" y="333"/>
                  </a:lnTo>
                  <a:lnTo>
                    <a:pt x="306" y="371"/>
                  </a:lnTo>
                  <a:lnTo>
                    <a:pt x="284" y="371"/>
                  </a:lnTo>
                  <a:lnTo>
                    <a:pt x="246" y="333"/>
                  </a:lnTo>
                  <a:lnTo>
                    <a:pt x="202" y="371"/>
                  </a:lnTo>
                  <a:lnTo>
                    <a:pt x="109" y="371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26" y="153"/>
                  </a:lnTo>
                  <a:lnTo>
                    <a:pt x="786" y="153"/>
                  </a:lnTo>
                  <a:cubicBezTo>
                    <a:pt x="830" y="60"/>
                    <a:pt x="923" y="0"/>
                    <a:pt x="1027" y="0"/>
                  </a:cubicBezTo>
                  <a:close/>
                  <a:moveTo>
                    <a:pt x="1163" y="202"/>
                  </a:moveTo>
                  <a:cubicBezTo>
                    <a:pt x="1201" y="202"/>
                    <a:pt x="1228" y="235"/>
                    <a:pt x="1228" y="273"/>
                  </a:cubicBezTo>
                  <a:cubicBezTo>
                    <a:pt x="1228" y="306"/>
                    <a:pt x="1201" y="339"/>
                    <a:pt x="1163" y="339"/>
                  </a:cubicBezTo>
                  <a:cubicBezTo>
                    <a:pt x="1125" y="339"/>
                    <a:pt x="1092" y="306"/>
                    <a:pt x="1092" y="273"/>
                  </a:cubicBezTo>
                  <a:cubicBezTo>
                    <a:pt x="1092" y="235"/>
                    <a:pt x="1125" y="202"/>
                    <a:pt x="1163" y="202"/>
                  </a:cubicBezTo>
                  <a:close/>
                </a:path>
              </a:pathLst>
            </a:custGeom>
            <a:noFill/>
            <a:ln w="9525" cap="rnd" algn="ctr">
              <a:solidFill>
                <a:srgbClr val="24211D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traight Connector 17432"/>
            <p:cNvSpPr>
              <a:spLocks noChangeShapeType="1"/>
            </p:cNvSpPr>
            <p:nvPr/>
          </p:nvSpPr>
          <p:spPr bwMode="auto">
            <a:xfrm>
              <a:off x="5278" y="763"/>
              <a:ext cx="254" cy="1"/>
            </a:xfrm>
            <a:prstGeom prst="line">
              <a:avLst/>
            </a:prstGeom>
            <a:noFill/>
            <a:ln w="9525" cap="rnd" algn="ctr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2" name="Object 5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61888"/>
              </p:ext>
            </p:extLst>
          </p:nvPr>
        </p:nvGraphicFramePr>
        <p:xfrm>
          <a:off x="8921436" y="1765997"/>
          <a:ext cx="367492" cy="5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54674" imgH="1175128" progId="">
                  <p:embed/>
                </p:oleObj>
              </mc:Choice>
              <mc:Fallback>
                <p:oleObj name="Visio" r:id="rId6" imgW="754674" imgH="1175128" progId="">
                  <p:embed/>
                  <p:pic>
                    <p:nvPicPr>
                      <p:cNvPr id="32" name="Object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436" y="1765997"/>
                        <a:ext cx="367492" cy="572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Рисунок 33" descr="https://ecc.kz/files/site/record/thumb/95/is-kg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39" r="8326" b="7023"/>
          <a:stretch/>
        </p:blipFill>
        <p:spPr bwMode="auto">
          <a:xfrm>
            <a:off x="2403635" y="5518454"/>
            <a:ext cx="565407" cy="5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404598" y="3179290"/>
            <a:ext cx="2359494" cy="2339164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pic>
        <p:nvPicPr>
          <p:cNvPr id="33" name="Рисунок 32" descr="https://www.planning.gov.kz/assets/logo/ePlann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5" y="1925221"/>
            <a:ext cx="894840" cy="2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/>
          <p:nvPr/>
        </p:nvPicPr>
        <p:blipFill rotWithShape="1">
          <a:blip r:embed="rId9"/>
          <a:srcRect l="35115" t="33067" r="34260" b="30445"/>
          <a:stretch/>
        </p:blipFill>
        <p:spPr bwMode="auto">
          <a:xfrm>
            <a:off x="7958787" y="330458"/>
            <a:ext cx="2297485" cy="129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95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995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PEMNA Treasury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CoP</a:t>
            </a:r>
            <a:r>
              <a:rPr sz="995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Bangkok</a:t>
            </a:r>
            <a:r>
              <a:rPr sz="995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995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95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Treasury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 Enhance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95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995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429" y="2884141"/>
            <a:ext cx="233676" cy="3634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8319" y="3062173"/>
            <a:ext cx="233677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57476" y="1659040"/>
            <a:ext cx="1245353" cy="287274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1879" spc="15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1879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6</a:t>
            </a:fld>
            <a:endParaRPr spc="99" dirty="0"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099414" y="2904292"/>
            <a:ext cx="1725105" cy="686691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1С-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Parus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 IS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436726" y="4025958"/>
            <a:ext cx="1778287" cy="33596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  <p:pic>
        <p:nvPicPr>
          <p:cNvPr id="43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2456" y="1925299"/>
            <a:ext cx="1077892" cy="778014"/>
          </a:xfrm>
          <a:prstGeom prst="rect">
            <a:avLst/>
          </a:prstGeom>
        </p:spPr>
      </p:pic>
      <p:sp>
        <p:nvSpPr>
          <p:cNvPr id="47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471190" y="2312868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580688" y="3031516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700231" y="2577508"/>
            <a:ext cx="1238486" cy="911085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process “Plans and references”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4156401" y="2490793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531656" y="2614824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99659" y="2580833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773848" y="5207443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그림 121">
            <a:extLst>
              <a:ext uri="{FF2B5EF4-FFF2-40B4-BE49-F238E27FC236}">
                <a16:creationId xmlns:a16="http://schemas.microsoft.com/office/drawing/2014/main" id="{26F4863F-9AC4-4090-87D0-C6D15B4A1B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598">
            <a:off x="3115880" y="4958813"/>
            <a:ext cx="360797" cy="36079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45303" y="2125972"/>
            <a:ext cx="1465756" cy="686690"/>
          </a:xfrm>
          <a:prstGeom prst="wedgeEllipseCallout">
            <a:avLst>
              <a:gd name="adj1" fmla="val 50149"/>
              <a:gd name="adj2" fmla="val 64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Fragmented GO systems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9" name="Овальная выноска 68"/>
          <p:cNvSpPr/>
          <p:nvPr/>
        </p:nvSpPr>
        <p:spPr>
          <a:xfrm>
            <a:off x="148730" y="2891415"/>
            <a:ext cx="906527" cy="640662"/>
          </a:xfrm>
          <a:prstGeom prst="wedgeEllipseCallout">
            <a:avLst>
              <a:gd name="adj1" fmla="val 82775"/>
              <a:gd name="adj2" fmla="val 395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IS of MoF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94198" y="2748311"/>
            <a:ext cx="1725105" cy="46554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“General Ledger” module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5478" y="5095589"/>
            <a:ext cx="304113" cy="363497"/>
          </a:xfrm>
          <a:prstGeom prst="rect">
            <a:avLst/>
          </a:prstGeom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379302" y="4745965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311749" y="4711974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675000" y="4246434"/>
            <a:ext cx="1725105" cy="46554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“General Ledger” module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1174725" y="4995733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Заголовок 1"/>
          <p:cNvSpPr txBox="1">
            <a:spLocks/>
          </p:cNvSpPr>
          <p:nvPr/>
        </p:nvSpPr>
        <p:spPr>
          <a:xfrm>
            <a:off x="711683" y="6969150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счет-фактура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15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48850" y="1572994"/>
            <a:ext cx="1378963" cy="85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6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787466" y="4833167"/>
            <a:ext cx="1378963" cy="85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7" name="TextBox 116"/>
          <p:cNvSpPr txBox="1"/>
          <p:nvPr/>
        </p:nvSpPr>
        <p:spPr>
          <a:xfrm>
            <a:off x="1563091" y="6081875"/>
            <a:ext cx="6553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EXPECTED OUTCOMES</a:t>
            </a:r>
            <a:endParaRPr lang="ru-RU" sz="1200" u="sng" dirty="0"/>
          </a:p>
          <a:p>
            <a:pPr algn="ctr">
              <a:defRPr/>
            </a:pPr>
            <a:endParaRPr lang="ru-RU" sz="1200" dirty="0"/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Faster processing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Human factor minimization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Better quality of documents provided</a:t>
            </a: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endParaRPr lang="ru-RU" sz="1200" dirty="0"/>
          </a:p>
        </p:txBody>
      </p:sp>
      <p:pic>
        <p:nvPicPr>
          <p:cNvPr id="118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5056" y="4193744"/>
            <a:ext cx="1077892" cy="778014"/>
          </a:xfrm>
          <a:prstGeom prst="rect">
            <a:avLst/>
          </a:prstGeom>
        </p:spPr>
      </p:pic>
      <p:sp>
        <p:nvSpPr>
          <p:cNvPr id="119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350555" y="4590191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436726" y="923078"/>
            <a:ext cx="101441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IS of the Treasury Committee</a:t>
            </a:r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– </a:t>
            </a:r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State Planning IS</a:t>
            </a:r>
            <a:endParaRPr lang="ru-RU" altLang="ko-KR" sz="1800" b="1" spc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995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PEMNA Treasury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CoP</a:t>
            </a:r>
            <a:r>
              <a:rPr sz="995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Bangkok</a:t>
            </a:r>
            <a:r>
              <a:rPr sz="995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995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95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Treasury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 Enhance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95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995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051" y="2513126"/>
            <a:ext cx="233676" cy="3634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7612" y="2439752"/>
            <a:ext cx="233677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629065" y="1333234"/>
            <a:ext cx="1245353" cy="287274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1879" spc="15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1879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7</a:t>
            </a:fld>
            <a:endParaRPr spc="99" dirty="0"/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671348" y="3799344"/>
            <a:ext cx="1778287" cy="33596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  <p:pic>
        <p:nvPicPr>
          <p:cNvPr id="43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929" y="1866181"/>
            <a:ext cx="1077892" cy="778014"/>
          </a:xfrm>
          <a:prstGeom prst="rect">
            <a:avLst/>
          </a:prstGeom>
        </p:spPr>
      </p:pic>
      <p:sp>
        <p:nvSpPr>
          <p:cNvPr id="4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013890" y="2759548"/>
            <a:ext cx="1721056" cy="48292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Paper-based  contracts, invoices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690980" y="2263498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136559" y="2441229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194464" y="2027458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Civil Law Transaction Registration Request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business process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194463" y="2902005"/>
            <a:ext cx="1725105" cy="49857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 Payable business process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4021923" y="1986687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493560" y="2146277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61563" y="2112286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155829" y="4898903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EP IS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149900" y="5284772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 IS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360903" y="501763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698698" y="2195822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Commitments Management module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698698" y="3029815"/>
            <a:ext cx="1725105" cy="703056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Payments Management module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6793" y="4991851"/>
            <a:ext cx="304113" cy="363497"/>
          </a:xfrm>
          <a:prstGeom prst="rect">
            <a:avLst/>
          </a:prstGeom>
        </p:spPr>
      </p:pic>
      <p:pic>
        <p:nvPicPr>
          <p:cNvPr id="92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3972645" y="4471569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363564" y="4552693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Civil Law Transaction Registration Request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business process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363564" y="5355348"/>
            <a:ext cx="1725105" cy="49857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 Payable business process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528" y="5094173"/>
            <a:ext cx="233676" cy="363498"/>
          </a:xfrm>
          <a:prstGeom prst="rect">
            <a:avLst/>
          </a:prstGeom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521092" y="4770754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74187" y="4435215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Commitments Management module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74187" y="5185415"/>
            <a:ext cx="1725105" cy="703056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Payments Management module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50060" y="4756419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Овал 108"/>
          <p:cNvSpPr/>
          <p:nvPr/>
        </p:nvSpPr>
        <p:spPr>
          <a:xfrm>
            <a:off x="244263" y="4491043"/>
            <a:ext cx="999473" cy="918089"/>
          </a:xfrm>
          <a:prstGeom prst="ellipse">
            <a:avLst/>
          </a:prstGeom>
          <a:solidFill>
            <a:srgbClr val="3398B4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262215" y="4974975"/>
            <a:ext cx="1081125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E-contract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11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2" y="4576189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Овал 111"/>
          <p:cNvSpPr/>
          <p:nvPr/>
        </p:nvSpPr>
        <p:spPr>
          <a:xfrm>
            <a:off x="481450" y="5295780"/>
            <a:ext cx="1128344" cy="9413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113" name="Picture 8" descr="C:\Users\User\Desktop\ЭСФ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7" y="5377177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Заголовок 1"/>
          <p:cNvSpPr txBox="1">
            <a:spLocks/>
          </p:cNvSpPr>
          <p:nvPr/>
        </p:nvSpPr>
        <p:spPr>
          <a:xfrm>
            <a:off x="583166" y="5748165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E-invoice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49814" y="2215834"/>
            <a:ext cx="529563" cy="543714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2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504375" y="1490384"/>
            <a:ext cx="932116" cy="57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2" name="Picture 3" descr="K:\слайд\2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54819" r="57830" b="36188"/>
          <a:stretch/>
        </p:blipFill>
        <p:spPr bwMode="auto">
          <a:xfrm>
            <a:off x="3275754" y="1860468"/>
            <a:ext cx="708743" cy="5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93560" y="4129844"/>
            <a:ext cx="910686" cy="56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0" name="TextBox 79"/>
          <p:cNvSpPr txBox="1"/>
          <p:nvPr/>
        </p:nvSpPr>
        <p:spPr>
          <a:xfrm>
            <a:off x="2604111" y="5902975"/>
            <a:ext cx="51807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OUTCOMES</a:t>
            </a:r>
            <a:endParaRPr lang="ru-RU" sz="1200" u="sng" dirty="0"/>
          </a:p>
          <a:p>
            <a:pPr algn="ctr">
              <a:defRPr/>
            </a:pPr>
            <a:endParaRPr lang="ru-RU" sz="1000" dirty="0"/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Elimination of scanned copies (archive)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Faster processing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Amounts control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Human factor minimization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Better quality of documents provided</a:t>
            </a: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1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3599" y="4075814"/>
            <a:ext cx="1077892" cy="778014"/>
          </a:xfrm>
          <a:prstGeom prst="rect">
            <a:avLst/>
          </a:prstGeom>
        </p:spPr>
      </p:pic>
      <p:sp>
        <p:nvSpPr>
          <p:cNvPr id="89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863650" y="4473131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779829" y="850016"/>
            <a:ext cx="882926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IS of the Treasury Committee </a:t>
            </a:r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– </a:t>
            </a:r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e-Public Procurement IS</a:t>
            </a:r>
            <a:endParaRPr lang="ru-RU" altLang="ko-KR" sz="1800" b="1" spc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algn="ctr"/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                                </a:t>
            </a:r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e-Invoices IS</a:t>
            </a:r>
            <a:endParaRPr lang="ru-RU" altLang="ko-KR" sz="1800" b="1" spc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8B153-B068-45C8-A280-4B03128CE74A}"/>
              </a:ext>
            </a:extLst>
          </p:cNvPr>
          <p:cNvSpPr txBox="1"/>
          <p:nvPr/>
        </p:nvSpPr>
        <p:spPr>
          <a:xfrm>
            <a:off x="3415333" y="2898730"/>
            <a:ext cx="1537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Treasury – Client </a:t>
            </a:r>
            <a:endParaRPr lang="ru-R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5A138-7431-46B4-B3BC-114B78D336D5}"/>
              </a:ext>
            </a:extLst>
          </p:cNvPr>
          <p:cNvSpPr txBox="1"/>
          <p:nvPr/>
        </p:nvSpPr>
        <p:spPr>
          <a:xfrm>
            <a:off x="3673895" y="5414772"/>
            <a:ext cx="1412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Treasury - Client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7930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49757" y="1873151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dirty="0">
                <a:latin typeface="Arial" pitchFamily="34" charset="0"/>
                <a:cs typeface="Arial" pitchFamily="34" charset="0"/>
              </a:rPr>
              <a:t>Before</a:t>
            </a:r>
            <a:endParaRPr lang="ru-RU" alt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1481" y="1831204"/>
            <a:ext cx="5421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After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914" y="2162043"/>
            <a:ext cx="4197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latin typeface="Arial" pitchFamily="34" charset="0"/>
                <a:cs typeface="Arial" panose="020B0604020202020204" pitchFamily="34" charset="0"/>
              </a:rPr>
              <a:t>SIGNING SOURCE DOCUMENTS</a:t>
            </a:r>
            <a:endParaRPr lang="ru-RU" sz="1200" b="1" cap="all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04880" y="2303987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595137" y="2310950"/>
            <a:ext cx="765615" cy="1131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0525" y="2444454"/>
            <a:ext cx="2031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Hard copy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8593" y="4850735"/>
            <a:ext cx="16818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1200" dirty="0"/>
              <a:t>CHECKING IN TC IS</a:t>
            </a:r>
            <a:r>
              <a:rPr lang="ru-RU" sz="12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0418" y="2884146"/>
            <a:ext cx="18677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cap="all" dirty="0">
                <a:latin typeface="Arial" pitchFamily="34" charset="0"/>
                <a:cs typeface="Arial" panose="020B0604020202020204" pitchFamily="34" charset="0"/>
              </a:rPr>
              <a:t>ATTACHED IN TC IS</a:t>
            </a:r>
            <a:endParaRPr lang="ru-RU" sz="1200" b="1" cap="all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004361" y="3042782"/>
            <a:ext cx="2175563" cy="1622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78881" y="3024910"/>
            <a:ext cx="1782" cy="3531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12054" y="3045722"/>
            <a:ext cx="3844" cy="2996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H="1" flipV="1">
            <a:off x="2087366" y="3072520"/>
            <a:ext cx="1657714" cy="620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90385" y="2322816"/>
            <a:ext cx="0" cy="1252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7501114" y="2494795"/>
            <a:ext cx="274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IN CUCA IS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459251" y="3088505"/>
            <a:ext cx="149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Scanned copies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8247200" y="3218012"/>
            <a:ext cx="1807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E-copies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357667" y="4989235"/>
            <a:ext cx="1760926" cy="1355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10144" y="5002792"/>
            <a:ext cx="218774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17476" y="4977807"/>
            <a:ext cx="0" cy="3682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357665" y="5002792"/>
            <a:ext cx="0" cy="285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8593" y="3913774"/>
            <a:ext cx="151355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cap="all" dirty="0">
                <a:latin typeface="Arial" pitchFamily="34" charset="0"/>
                <a:cs typeface="Arial" panose="020B0604020202020204" pitchFamily="34" charset="0"/>
              </a:rPr>
              <a:t>SIGNING IN TC IS</a:t>
            </a:r>
            <a:r>
              <a:rPr lang="ru-RU" sz="1200" b="1" cap="all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2074466" y="4098440"/>
            <a:ext cx="1936280" cy="50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72561" y="4103529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97889" y="4103529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731521" y="4266920"/>
            <a:ext cx="1355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e-signature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единительная линия 84"/>
          <p:cNvCxnSpPr>
            <a:endCxn id="35" idx="3"/>
          </p:cNvCxnSpPr>
          <p:nvPr/>
        </p:nvCxnSpPr>
        <p:spPr>
          <a:xfrm flipH="1">
            <a:off x="5632149" y="4046559"/>
            <a:ext cx="2465755" cy="571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293935" y="1260401"/>
            <a:ext cx="101441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The Treasury Committee IS</a:t>
            </a:r>
            <a:r>
              <a:rPr lang="ru-RU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– </a:t>
            </a:r>
            <a:r>
              <a:rPr lang="en-US" altLang="ko-KR" sz="18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Centralized Uniform Current Accounts IS</a:t>
            </a:r>
            <a:endParaRPr lang="ru-RU" altLang="ko-KR" sz="1800" b="1" spc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6666211" y="2291295"/>
            <a:ext cx="924176" cy="731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144217" y="5735716"/>
            <a:ext cx="38214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 err="1"/>
              <a:t>OUTcOMES</a:t>
            </a:r>
            <a:endParaRPr lang="ru-RU" sz="1200" u="sng" dirty="0"/>
          </a:p>
          <a:p>
            <a:pPr algn="ctr">
              <a:defRPr/>
            </a:pPr>
            <a:endParaRPr lang="ru-RU" sz="1000" dirty="0"/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Elimination of scanned copies (archive)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Faster processing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Human factor minimization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Better quality of documents provided</a:t>
            </a:r>
          </a:p>
        </p:txBody>
      </p:sp>
      <p:sp>
        <p:nvSpPr>
          <p:cNvPr id="76" name="TextBox 243"/>
          <p:cNvSpPr txBox="1">
            <a:spLocks noChangeArrowheads="1"/>
          </p:cNvSpPr>
          <p:nvPr/>
        </p:nvSpPr>
        <p:spPr bwMode="auto">
          <a:xfrm>
            <a:off x="346636" y="5320840"/>
            <a:ext cx="169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n-US" altLang="ru-RU" sz="1000" b="1" dirty="0">
                <a:latin typeface="Arial" pitchFamily="34" charset="0"/>
                <a:cs typeface="Arial" panose="020B0604020202020204" pitchFamily="34" charset="0"/>
              </a:rPr>
              <a:t>Business process “Posting Payment Order for Refund”</a:t>
            </a:r>
            <a:endParaRPr lang="ru-RU" altLang="ru-RU" sz="1000" b="1" dirty="0">
              <a:latin typeface="Arial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406"/>
              </p:ext>
            </p:extLst>
          </p:nvPr>
        </p:nvGraphicFramePr>
        <p:xfrm>
          <a:off x="7831218" y="4243594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54674" imgH="1175128" progId="">
                  <p:embed/>
                </p:oleObj>
              </mc:Choice>
              <mc:Fallback>
                <p:oleObj name="Visio" r:id="rId4" imgW="754674" imgH="1175128" progId="">
                  <p:embed/>
                  <p:pic>
                    <p:nvPicPr>
                      <p:cNvPr id="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218" y="4243594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72463"/>
              </p:ext>
            </p:extLst>
          </p:nvPr>
        </p:nvGraphicFramePr>
        <p:xfrm>
          <a:off x="1813096" y="4312116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54674" imgH="1175128" progId="">
                  <p:embed/>
                </p:oleObj>
              </mc:Choice>
              <mc:Fallback>
                <p:oleObj name="Visio" r:id="rId6" imgW="754674" imgH="1175128" progId="">
                  <p:embed/>
                  <p:pic>
                    <p:nvPicPr>
                      <p:cNvPr id="9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96" y="4312116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82562" y="5346009"/>
            <a:ext cx="853987" cy="52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5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98058" y="5318166"/>
            <a:ext cx="853987" cy="52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7859524" y="755534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ЭЛКТРОННЫЙ</a:t>
            </a:r>
          </a:p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48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36" y="259994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C:\Users\User\Desktop\ЭС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545" y="522861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7398622" y="2507438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Овал 66"/>
          <p:cNvSpPr/>
          <p:nvPr/>
        </p:nvSpPr>
        <p:spPr>
          <a:xfrm>
            <a:off x="2343431" y="2460759"/>
            <a:ext cx="503411" cy="473262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243"/>
          <p:cNvSpPr txBox="1">
            <a:spLocks noChangeArrowheads="1"/>
          </p:cNvSpPr>
          <p:nvPr/>
        </p:nvSpPr>
        <p:spPr bwMode="auto">
          <a:xfrm>
            <a:off x="8614673" y="4266919"/>
            <a:ext cx="1120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n-US" altLang="ru-RU" sz="1200" dirty="0">
                <a:latin typeface="Arial" pitchFamily="34" charset="0"/>
                <a:cs typeface="Arial" panose="020B0604020202020204" pitchFamily="34" charset="0"/>
              </a:rPr>
              <a:t>e-signature</a:t>
            </a:r>
            <a:endParaRPr lang="ru-RU" altLang="ru-RU" sz="1200" dirty="0"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8" descr="C:\Users\User\Desktop\ЭС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30" y="357583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8607199" y="778908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8011924" y="843926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59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36" y="412394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Овал 59"/>
          <p:cNvSpPr/>
          <p:nvPr/>
        </p:nvSpPr>
        <p:spPr>
          <a:xfrm>
            <a:off x="7689818" y="44097"/>
            <a:ext cx="2235126" cy="1023430"/>
          </a:xfrm>
          <a:prstGeom prst="ellipse">
            <a:avLst/>
          </a:prstGeom>
          <a:solidFill>
            <a:srgbClr val="3398B4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954527" y="685552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ORDERS FROM STATE REVENUES BODIES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65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90" y="273547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243"/>
          <p:cNvSpPr txBox="1">
            <a:spLocks noChangeArrowheads="1"/>
          </p:cNvSpPr>
          <p:nvPr/>
        </p:nvSpPr>
        <p:spPr bwMode="auto">
          <a:xfrm>
            <a:off x="346635" y="6097761"/>
            <a:ext cx="169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n-US" altLang="ru-RU" sz="1000" b="1" dirty="0">
                <a:latin typeface="Arial" pitchFamily="34" charset="0"/>
                <a:cs typeface="Arial" panose="020B0604020202020204" pitchFamily="34" charset="0"/>
              </a:rPr>
              <a:t>Business process “Posting Payment Order for Offset”</a:t>
            </a:r>
            <a:endParaRPr lang="ru-RU" altLang="ru-RU" sz="10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243"/>
          <p:cNvSpPr txBox="1">
            <a:spLocks noChangeArrowheads="1"/>
          </p:cNvSpPr>
          <p:nvPr/>
        </p:nvSpPr>
        <p:spPr bwMode="auto">
          <a:xfrm>
            <a:off x="8443704" y="5293965"/>
            <a:ext cx="169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n-US" altLang="ru-RU" sz="1000" b="1" dirty="0">
                <a:latin typeface="Arial" pitchFamily="34" charset="0"/>
                <a:cs typeface="Arial" panose="020B0604020202020204" pitchFamily="34" charset="0"/>
              </a:rPr>
              <a:t>Business process “Posting Payment Order for Refund”</a:t>
            </a:r>
            <a:r>
              <a:rPr lang="ru-RU" altLang="ru-RU" sz="1000" b="1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TextBox 243"/>
          <p:cNvSpPr txBox="1">
            <a:spLocks noChangeArrowheads="1"/>
          </p:cNvSpPr>
          <p:nvPr/>
        </p:nvSpPr>
        <p:spPr bwMode="auto">
          <a:xfrm>
            <a:off x="8447660" y="6111170"/>
            <a:ext cx="1189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n-US" altLang="ru-RU" sz="1000" dirty="0">
                <a:latin typeface="Arial" pitchFamily="34" charset="0"/>
                <a:cs typeface="Arial" panose="020B0604020202020204" pitchFamily="34" charset="0"/>
              </a:rPr>
              <a:t>Business process </a:t>
            </a:r>
          </a:p>
          <a:p>
            <a:pPr marL="0" indent="0" algn="just"/>
            <a:r>
              <a:rPr lang="en-US" altLang="ru-RU" sz="1000" dirty="0">
                <a:latin typeface="Arial" pitchFamily="34" charset="0"/>
                <a:cs typeface="Arial" panose="020B0604020202020204" pitchFamily="34" charset="0"/>
              </a:rPr>
              <a:t>“Posting Payment </a:t>
            </a:r>
          </a:p>
          <a:p>
            <a:pPr marL="0" indent="0" algn="just"/>
            <a:r>
              <a:rPr lang="en-US" altLang="ru-RU" sz="1000" dirty="0">
                <a:latin typeface="Arial" pitchFamily="34" charset="0"/>
                <a:cs typeface="Arial" panose="020B0604020202020204" pitchFamily="34" charset="0"/>
              </a:rPr>
              <a:t>Order for Offset”</a:t>
            </a:r>
            <a:r>
              <a:rPr lang="ru-RU" altLang="ru-RU" sz="1000" dirty="0">
                <a:latin typeface="Arial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73" name="Плюс 72"/>
          <p:cNvSpPr/>
          <p:nvPr/>
        </p:nvSpPr>
        <p:spPr>
          <a:xfrm rot="2700000">
            <a:off x="8635920" y="6194913"/>
            <a:ext cx="469785" cy="469785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3" descr="K:\слайд\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54819" r="58213" b="35935"/>
          <a:stretch/>
        </p:blipFill>
        <p:spPr bwMode="auto">
          <a:xfrm>
            <a:off x="1789221" y="3392851"/>
            <a:ext cx="615651" cy="5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Овал 78"/>
          <p:cNvSpPr/>
          <p:nvPr/>
        </p:nvSpPr>
        <p:spPr>
          <a:xfrm>
            <a:off x="7689818" y="3464398"/>
            <a:ext cx="733410" cy="6578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80" name="Picture 8" descr="C:\Users\User\Desktop\ЭСФ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47" y="3507709"/>
            <a:ext cx="219770" cy="2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7690930" y="3717907"/>
            <a:ext cx="688877" cy="288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167380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995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PEMNA Treasury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CoP</a:t>
            </a:r>
            <a:r>
              <a:rPr sz="995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Bangkok</a:t>
            </a:r>
            <a:r>
              <a:rPr sz="995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995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95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Treasury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Accountable</a:t>
            </a:r>
            <a:r>
              <a:rPr sz="995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 Enhance</a:t>
            </a:r>
            <a:r>
              <a:rPr sz="995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95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5" spc="-6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995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374" y="4034399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</a:t>
            </a:r>
            <a:r>
              <a:rPr lang="en-US" sz="995" spc="11" dirty="0">
                <a:latin typeface="Arial MT"/>
                <a:cs typeface="Arial MT"/>
              </a:rPr>
              <a:t>submits invoice</a:t>
            </a:r>
            <a:endParaRPr sz="995" dirty="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21" y="4080943"/>
            <a:ext cx="233676" cy="3634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132" y="3121411"/>
            <a:ext cx="233677" cy="3634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3245" y="3083724"/>
            <a:ext cx="233677" cy="3634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21" y="5313004"/>
            <a:ext cx="233676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718349" y="2547181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sz="1879" spc="155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1879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9</a:t>
            </a:fld>
            <a:endParaRPr spc="99" dirty="0"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508683" y="3073075"/>
            <a:ext cx="1136809" cy="3741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Spending Unit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4331898" y="3083724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r>
              <a:rPr lang="ru-RU" sz="19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사각형: 둥근 모서리 367">
            <a:extLst>
              <a:ext uri="{FF2B5EF4-FFF2-40B4-BE49-F238E27FC236}">
                <a16:creationId xmlns:a16="http://schemas.microsoft.com/office/drawing/2014/main" id="{42F84929-5199-4A40-A970-B9AD87F110B0}"/>
              </a:ext>
            </a:extLst>
          </p:cNvPr>
          <p:cNvSpPr/>
          <p:nvPr/>
        </p:nvSpPr>
        <p:spPr>
          <a:xfrm>
            <a:off x="2495409" y="1842229"/>
            <a:ext cx="5367838" cy="5583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indent="-73630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en-US" altLang="ko-KR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  <a:sym typeface="Wingdings" pitchFamily="2" charset="2"/>
              </a:rPr>
              <a:t>Optimization and Re-Engineering</a:t>
            </a:r>
          </a:p>
        </p:txBody>
      </p:sp>
      <p:pic>
        <p:nvPicPr>
          <p:cNvPr id="104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180" y="923438"/>
            <a:ext cx="1077892" cy="778014"/>
          </a:xfrm>
          <a:prstGeom prst="rect">
            <a:avLst/>
          </a:prstGeom>
        </p:spPr>
      </p:pic>
      <p:sp>
        <p:nvSpPr>
          <p:cNvPr id="106" name="object 30">
            <a:extLst>
              <a:ext uri="{FF2B5EF4-FFF2-40B4-BE49-F238E27FC236}">
                <a16:creationId xmlns:a16="http://schemas.microsoft.com/office/drawing/2014/main" id="{DFE8C90B-027E-4468-B961-43110D9684F2}"/>
              </a:ext>
            </a:extLst>
          </p:cNvPr>
          <p:cNvSpPr/>
          <p:nvPr/>
        </p:nvSpPr>
        <p:spPr>
          <a:xfrm>
            <a:off x="2582374" y="799942"/>
            <a:ext cx="6782010" cy="112734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Organizations served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2008  - 11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000,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			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2022 - 15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documents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			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2008 – 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						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 – 14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algn="ctr"/>
            <a:endParaRPr sz="1989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74BFAE3-5B58-41E9-8A4F-93B33440EFD5}"/>
              </a:ext>
            </a:extLst>
          </p:cNvPr>
          <p:cNvSpPr/>
          <p:nvPr/>
        </p:nvSpPr>
        <p:spPr>
          <a:xfrm>
            <a:off x="2202136" y="2538660"/>
            <a:ext cx="562644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Four-Eyes Invoice Processing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7930E157-D575-4FF3-8FAC-DEA4D8E7BF4C}"/>
              </a:ext>
            </a:extLst>
          </p:cNvPr>
          <p:cNvSpPr/>
          <p:nvPr/>
        </p:nvSpPr>
        <p:spPr>
          <a:xfrm>
            <a:off x="7965097" y="4475701"/>
            <a:ext cx="2015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kern="1200" dirty="0">
                <a:latin typeface="Arial" pitchFamily="34" charset="0"/>
                <a:cs typeface="Arial" pitchFamily="34" charset="0"/>
              </a:rPr>
              <a:t>Kazakhstan Interbank </a:t>
            </a:r>
          </a:p>
          <a:p>
            <a:pPr algn="ctr"/>
            <a:r>
              <a:rPr lang="en-US" sz="1400" b="0" kern="1200" dirty="0">
                <a:latin typeface="Arial" pitchFamily="34" charset="0"/>
                <a:cs typeface="Arial" pitchFamily="34" charset="0"/>
              </a:rPr>
              <a:t>Settlement Center </a:t>
            </a:r>
          </a:p>
          <a:p>
            <a:pPr algn="ctr"/>
            <a:r>
              <a:rPr lang="en-US" sz="1400" b="0" kern="1200" dirty="0">
                <a:latin typeface="Arial" pitchFamily="34" charset="0"/>
                <a:cs typeface="Arial" pitchFamily="34" charset="0"/>
              </a:rPr>
              <a:t>of the National Bank </a:t>
            </a:r>
            <a:endParaRPr lang="ru-RU" sz="1400" dirty="0"/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1413160" y="4703337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bject 14">
            <a:extLst>
              <a:ext uri="{FF2B5EF4-FFF2-40B4-BE49-F238E27FC236}">
                <a16:creationId xmlns:a16="http://schemas.microsoft.com/office/drawing/2014/main" id="{83784F72-5C5A-4600-884E-468732D942AD}"/>
              </a:ext>
            </a:extLst>
          </p:cNvPr>
          <p:cNvSpPr txBox="1"/>
          <p:nvPr/>
        </p:nvSpPr>
        <p:spPr>
          <a:xfrm>
            <a:off x="3704430" y="6201027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</a:t>
            </a:r>
            <a:r>
              <a:rPr lang="en-US" sz="995" spc="11" dirty="0">
                <a:latin typeface="Arial MT"/>
                <a:cs typeface="Arial MT"/>
              </a:rPr>
              <a:t>submits invoice</a:t>
            </a:r>
            <a:endParaRPr sz="995" dirty="0">
              <a:latin typeface="Arial MT"/>
              <a:cs typeface="Arial MT"/>
            </a:endParaRPr>
          </a:p>
        </p:txBody>
      </p:sp>
      <p:pic>
        <p:nvPicPr>
          <p:cNvPr id="165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31" y="5371382"/>
            <a:ext cx="304113" cy="363497"/>
          </a:xfrm>
          <a:prstGeom prst="rect">
            <a:avLst/>
          </a:prstGeom>
        </p:spPr>
      </p:pic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37757BD3-222B-4222-8CC3-88517CFCFBE1}"/>
              </a:ext>
            </a:extLst>
          </p:cNvPr>
          <p:cNvSpPr/>
          <p:nvPr/>
        </p:nvSpPr>
        <p:spPr>
          <a:xfrm>
            <a:off x="3130472" y="4654847"/>
            <a:ext cx="397840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One-click processing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bject 14">
            <a:extLst>
              <a:ext uri="{FF2B5EF4-FFF2-40B4-BE49-F238E27FC236}">
                <a16:creationId xmlns:a16="http://schemas.microsoft.com/office/drawing/2014/main" id="{0425991F-34B6-4586-B787-23E8ED846195}"/>
              </a:ext>
            </a:extLst>
          </p:cNvPr>
          <p:cNvSpPr txBox="1"/>
          <p:nvPr/>
        </p:nvSpPr>
        <p:spPr>
          <a:xfrm>
            <a:off x="4393830" y="4054888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en-US" sz="995" spc="11" dirty="0">
                <a:latin typeface="Arial MT"/>
                <a:cs typeface="Arial MT"/>
              </a:rPr>
              <a:t>reviews invoice</a:t>
            </a:r>
            <a:endParaRPr sz="995" dirty="0">
              <a:latin typeface="Arial MT"/>
              <a:cs typeface="Arial MT"/>
            </a:endParaRPr>
          </a:p>
        </p:txBody>
      </p:sp>
      <p:sp>
        <p:nvSpPr>
          <p:cNvPr id="170" name="object 14">
            <a:extLst>
              <a:ext uri="{FF2B5EF4-FFF2-40B4-BE49-F238E27FC236}">
                <a16:creationId xmlns:a16="http://schemas.microsoft.com/office/drawing/2014/main" id="{AFC48049-A290-4B50-A0FE-1A8B9E860999}"/>
              </a:ext>
            </a:extLst>
          </p:cNvPr>
          <p:cNvSpPr txBox="1"/>
          <p:nvPr/>
        </p:nvSpPr>
        <p:spPr>
          <a:xfrm>
            <a:off x="6421573" y="4044121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</a:t>
            </a:r>
            <a:r>
              <a:rPr lang="en-US" sz="995" spc="11" dirty="0">
                <a:latin typeface="Arial MT"/>
                <a:cs typeface="Arial MT"/>
              </a:rPr>
              <a:t>reviews invoice</a:t>
            </a:r>
            <a:endParaRPr sz="995" dirty="0">
              <a:latin typeface="Arial MT"/>
              <a:cs typeface="Arial MT"/>
            </a:endParaRPr>
          </a:p>
        </p:txBody>
      </p:sp>
      <p:sp>
        <p:nvSpPr>
          <p:cNvPr id="171" name="object 14">
            <a:extLst>
              <a:ext uri="{FF2B5EF4-FFF2-40B4-BE49-F238E27FC236}">
                <a16:creationId xmlns:a16="http://schemas.microsoft.com/office/drawing/2014/main" id="{2C49C0E4-71D0-44A1-AE18-E34B97BB9AD2}"/>
              </a:ext>
            </a:extLst>
          </p:cNvPr>
          <p:cNvSpPr txBox="1"/>
          <p:nvPr/>
        </p:nvSpPr>
        <p:spPr>
          <a:xfrm>
            <a:off x="5706156" y="6207399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ru-RU" sz="995" spc="11" dirty="0">
                <a:latin typeface="Arial MT"/>
                <a:cs typeface="Arial MT"/>
              </a:rPr>
              <a:t> </a:t>
            </a:r>
            <a:r>
              <a:rPr lang="en-US" sz="995" spc="11" dirty="0">
                <a:latin typeface="Arial MT"/>
                <a:cs typeface="Arial MT"/>
              </a:rPr>
              <a:t>reviews invoice</a:t>
            </a:r>
            <a:endParaRPr sz="995" dirty="0">
              <a:latin typeface="Arial MT"/>
              <a:cs typeface="Arial MT"/>
            </a:endParaRPr>
          </a:p>
        </p:txBody>
      </p:sp>
      <p:sp>
        <p:nvSpPr>
          <p:cNvPr id="172" name="object 14">
            <a:extLst>
              <a:ext uri="{FF2B5EF4-FFF2-40B4-BE49-F238E27FC236}">
                <a16:creationId xmlns:a16="http://schemas.microsoft.com/office/drawing/2014/main" id="{03B18C8A-EA2A-44F4-82A2-228EF8CEC6ED}"/>
              </a:ext>
            </a:extLst>
          </p:cNvPr>
          <p:cNvSpPr txBox="1"/>
          <p:nvPr/>
        </p:nvSpPr>
        <p:spPr>
          <a:xfrm>
            <a:off x="8411743" y="5636885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en-US" sz="995" dirty="0">
                <a:latin typeface="Arial MT"/>
                <a:cs typeface="Arial MT"/>
              </a:rPr>
              <a:t>payment</a:t>
            </a:r>
            <a:endParaRPr sz="995" dirty="0">
              <a:latin typeface="Arial MT"/>
              <a:cs typeface="Arial M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The Treasury Information System</a:t>
            </a:r>
          </a:p>
        </p:txBody>
      </p:sp>
      <p:pic>
        <p:nvPicPr>
          <p:cNvPr id="48" name="그림 398">
            <a:extLst>
              <a:ext uri="{FF2B5EF4-FFF2-40B4-BE49-F238E27FC236}">
                <a16:creationId xmlns:a16="http://schemas.microsoft.com/office/drawing/2014/main" id="{96D738D2-D65A-4A70-9ADF-50FC451663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01" y="1480559"/>
            <a:ext cx="1505685" cy="1654808"/>
          </a:xfrm>
          <a:prstGeom prst="rect">
            <a:avLst/>
          </a:prstGeom>
        </p:spPr>
      </p:pic>
      <p:sp>
        <p:nvSpPr>
          <p:cNvPr id="49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6276436" y="3092309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r>
              <a:rPr lang="ru-RU" sz="19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3624250" y="5313004"/>
            <a:ext cx="1136809" cy="3741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Spending Unit</a:t>
            </a: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5638341" y="5321791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78" y="5132647"/>
            <a:ext cx="477469" cy="4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C:\Users\User\Desktop\МИНФИН презентация\бугалтер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6" y="3485199"/>
            <a:ext cx="744990" cy="5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User\Desktop\МИНФИН презентация\бугалтер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20" y="5636885"/>
            <a:ext cx="764081" cy="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User\Desktop\МИНФИН презентация\завхос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37" y="3511947"/>
            <a:ext cx="611678" cy="5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User\Desktop\МИНФИН презентация\нп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75" y="3482016"/>
            <a:ext cx="451994" cy="5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C:\Users\User\Desktop\МИНФИН презентация\нп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9" y="5630011"/>
            <a:ext cx="446162" cy="5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658513" y="6712073"/>
            <a:ext cx="483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OUTCOMES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Faster payments</a:t>
            </a:r>
            <a:r>
              <a:rPr lang="ru-RU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en-US" altLang="ko-KR" sz="1200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Human factor minimization</a:t>
            </a:r>
            <a:endParaRPr lang="ru-RU" altLang="ko-KR" sz="1200" b="1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10111</TotalTime>
  <Words>1109</Words>
  <Application>Microsoft Office PowerPoint</Application>
  <PresentationFormat>Custom</PresentationFormat>
  <Paragraphs>330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맑은 고딕</vt:lpstr>
      <vt:lpstr>SimSun</vt:lpstr>
      <vt:lpstr>Arial</vt:lpstr>
      <vt:lpstr>Arial Black</vt:lpstr>
      <vt:lpstr>Arial MT</vt:lpstr>
      <vt:lpstr>Calibri</vt:lpstr>
      <vt:lpstr>Calibri Light</vt:lpstr>
      <vt:lpstr>KoPub돋움체 Bold</vt:lpstr>
      <vt:lpstr>KoPub돋움체 Medium</vt:lpstr>
      <vt:lpstr>Montserrat Medium</vt:lpstr>
      <vt:lpstr>Montserrat SemiBold</vt:lpstr>
      <vt:lpstr>Tahoma</vt:lpstr>
      <vt:lpstr>Times New Roman</vt:lpstr>
      <vt:lpstr>Office 테마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npf</dc:creator>
  <cp:lastModifiedBy>Yelena Slizhevskaya</cp:lastModifiedBy>
  <cp:revision>1014</cp:revision>
  <cp:lastPrinted>2023-05-03T12:15:00Z</cp:lastPrinted>
  <dcterms:created xsi:type="dcterms:W3CDTF">2021-08-23T07:35:13Z</dcterms:created>
  <dcterms:modified xsi:type="dcterms:W3CDTF">2023-05-06T21:14:35Z</dcterms:modified>
</cp:coreProperties>
</file>