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417" r:id="rId2"/>
    <p:sldId id="407" r:id="rId3"/>
    <p:sldId id="418" r:id="rId4"/>
    <p:sldId id="371" r:id="rId5"/>
    <p:sldId id="398" r:id="rId6"/>
    <p:sldId id="421" r:id="rId7"/>
    <p:sldId id="422" r:id="rId8"/>
    <p:sldId id="415" r:id="rId9"/>
    <p:sldId id="268" r:id="rId10"/>
    <p:sldId id="404" r:id="rId11"/>
    <p:sldId id="405" r:id="rId12"/>
    <p:sldId id="406" r:id="rId13"/>
    <p:sldId id="416" r:id="rId14"/>
  </p:sldIdLst>
  <p:sldSz cx="10691813" cy="7578725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0" userDrawn="1">
          <p15:clr>
            <a:srgbClr val="A4A3A4"/>
          </p15:clr>
        </p15:guide>
        <p15:guide id="2" pos="3390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  <p15:guide id="4" orient="horz" pos="1457" userDrawn="1">
          <p15:clr>
            <a:srgbClr val="A4A3A4"/>
          </p15:clr>
        </p15:guide>
        <p15:guide id="5" orient="horz" pos="2115" userDrawn="1">
          <p15:clr>
            <a:srgbClr val="A4A3A4"/>
          </p15:clr>
        </p15:guide>
        <p15:guide id="6" orient="horz" pos="2727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2773" userDrawn="1">
          <p15:clr>
            <a:srgbClr val="A4A3A4"/>
          </p15:clr>
        </p15:guide>
        <p15:guide id="9" orient="horz" pos="1865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  <p15:guide id="11" orient="horz" pos="1004" userDrawn="1">
          <p15:clr>
            <a:srgbClr val="A4A3A4"/>
          </p15:clr>
        </p15:guide>
        <p15:guide id="12" orient="horz" pos="958" userDrawn="1">
          <p15:clr>
            <a:srgbClr val="A4A3A4"/>
          </p15:clr>
        </p15:guide>
        <p15:guide id="13" pos="895" userDrawn="1">
          <p15:clr>
            <a:srgbClr val="A4A3A4"/>
          </p15:clr>
        </p15:guide>
        <p15:guide id="14" pos="3594" userDrawn="1">
          <p15:clr>
            <a:srgbClr val="A4A3A4"/>
          </p15:clr>
        </p15:guide>
        <p15:guide id="15" pos="4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CB"/>
    <a:srgbClr val="194F9D"/>
    <a:srgbClr val="73DCF5"/>
    <a:srgbClr val="66CCFF"/>
    <a:srgbClr val="FFC9C9"/>
    <a:srgbClr val="0054C8"/>
    <a:srgbClr val="0C2FCF"/>
    <a:srgbClr val="FFFFFF"/>
    <a:srgbClr val="0825AC"/>
    <a:srgbClr val="041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0D7ABD-85CC-4299-A1EE-F2DCC16F8112}" v="1" dt="2021-11-17T10:47:11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5195" autoAdjust="0"/>
  </p:normalViewPr>
  <p:slideViewPr>
    <p:cSldViewPr snapToGrid="0" showGuides="1">
      <p:cViewPr varScale="1">
        <p:scale>
          <a:sx n="72" d="100"/>
          <a:sy n="72" d="100"/>
        </p:scale>
        <p:origin x="680" y="60"/>
      </p:cViewPr>
      <p:guideLst>
        <p:guide orient="horz" pos="3340"/>
        <p:guide pos="3390"/>
        <p:guide orient="horz" pos="822"/>
        <p:guide orient="horz" pos="1457"/>
        <p:guide orient="horz" pos="2115"/>
        <p:guide orient="horz" pos="2727"/>
        <p:guide orient="horz" pos="3362"/>
        <p:guide orient="horz" pos="2773"/>
        <p:guide orient="horz" pos="1865"/>
        <p:guide orient="horz" pos="2160"/>
        <p:guide orient="horz" pos="1004"/>
        <p:guide orient="horz" pos="958"/>
        <p:guide pos="895"/>
        <p:guide pos="3594"/>
        <p:guide pos="4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 snapToGrid="0" showGuides="1">
      <p:cViewPr varScale="1">
        <p:scale>
          <a:sx n="112" d="100"/>
          <a:sy n="112" d="100"/>
        </p:scale>
        <p:origin x="1290" y="102"/>
      </p:cViewPr>
      <p:guideLst>
        <p:guide orient="horz" pos="311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1DEBE44-E529-44E3-8C13-542E59EAFD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5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EF1B9D2-D3E4-4CF3-B000-09B3CE7981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5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A0911-8718-48BF-8AB7-A88E8A84A1BE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4681D16-BEE6-43A4-9BE8-D55B5C03AB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462"/>
            <a:ext cx="2946058" cy="495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9877344-4B66-4522-A461-8109F4A04B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530" y="9378462"/>
            <a:ext cx="2946058" cy="495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49248-B6BA-4540-90C0-D7A23C52FD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993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B29D3-2D1B-4490-A7F6-DA69EA40FB7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52513" y="1236663"/>
            <a:ext cx="46926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51984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378826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6" y="9378826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C7237-1565-4F5D-983C-A93800A851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916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440878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881756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1322634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763512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2204390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2645268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3086146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3527024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5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3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WTCkXh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cAgAApgcAADYnAAA+HAAAEAAAACYAAAAIAAAAAQAAAAAAAAA="/>
              </a:ext>
            </a:extLst>
          </p:cNvSpPr>
          <p:nvPr>
            <p:ph type="sldImg"/>
          </p:nvPr>
        </p:nvSpPr>
        <p:spPr>
          <a:xfrm>
            <a:off x="1050925" y="1236663"/>
            <a:ext cx="4695825" cy="3328987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b4ju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vBAAAZB0AAKMlAABxNQAAEAAAACYAAAAIAAAAAQAAAAAAAAA="/>
              </a:ext>
            </a:extLst>
          </p:cNvSpPr>
          <p:nvPr>
            <p:ph type="body" idx="1"/>
          </p:nvPr>
        </p:nvSpPr>
        <p:spPr>
          <a:xfrm>
            <a:off x="680085" y="4752527"/>
            <a:ext cx="5438140" cy="3889061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ru-RU"/>
            </a:pPr>
            <a:fld id="{337B5867-29DE-2EAE-90C3-DFFB168D668A}" type="slidenum">
              <a:rPr lang="ru-RU" smtClean="0"/>
              <a:pPr>
                <a:defRPr lang="ru-RU"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40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WTCkXh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cAgAApgcAADYnAAA+HAAAEAAAACYAAAAIAAAAAQAAAAAAAAA="/>
              </a:ext>
            </a:extLst>
          </p:cNvSpPr>
          <p:nvPr>
            <p:ph type="sldImg"/>
          </p:nvPr>
        </p:nvSpPr>
        <p:spPr>
          <a:xfrm>
            <a:off x="1050925" y="1236663"/>
            <a:ext cx="4695825" cy="3328987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b4ju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vBAAAZB0AAKMlAABxNQAAEAAAACYAAAAIAAAAAQAAAAAAAAA="/>
              </a:ext>
            </a:extLst>
          </p:cNvSpPr>
          <p:nvPr>
            <p:ph type="body" idx="1"/>
          </p:nvPr>
        </p:nvSpPr>
        <p:spPr>
          <a:xfrm>
            <a:off x="680085" y="4752527"/>
            <a:ext cx="5438140" cy="3889061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ru-RU"/>
            </a:pPr>
            <a:fld id="{337B5867-29DE-2EAE-90C3-DFFB168D668A}" type="slidenum">
              <a:rPr lang="ru-RU" smtClean="0"/>
              <a:pPr>
                <a:defRPr lang="ru-RU"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4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40315"/>
            <a:ext cx="9088041" cy="2638519"/>
          </a:xfrm>
        </p:spPr>
        <p:txBody>
          <a:bodyPr anchor="b"/>
          <a:lstStyle>
            <a:lvl1pPr algn="ctr">
              <a:defRPr sz="66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80586"/>
            <a:ext cx="8018860" cy="1829770"/>
          </a:xfrm>
        </p:spPr>
        <p:txBody>
          <a:bodyPr/>
          <a:lstStyle>
            <a:lvl1pPr marL="0" indent="0" algn="ctr">
              <a:buNone/>
              <a:defRPr sz="2652"/>
            </a:lvl1pPr>
            <a:lvl2pPr marL="505252" indent="0" algn="ctr">
              <a:buNone/>
              <a:defRPr sz="2210"/>
            </a:lvl2pPr>
            <a:lvl3pPr marL="1010503" indent="0" algn="ctr">
              <a:buNone/>
              <a:defRPr sz="1989"/>
            </a:lvl3pPr>
            <a:lvl4pPr marL="1515755" indent="0" algn="ctr">
              <a:buNone/>
              <a:defRPr sz="1768"/>
            </a:lvl4pPr>
            <a:lvl5pPr marL="2021007" indent="0" algn="ctr">
              <a:buNone/>
              <a:defRPr sz="1768"/>
            </a:lvl5pPr>
            <a:lvl6pPr marL="2526259" indent="0" algn="ctr">
              <a:buNone/>
              <a:defRPr sz="1768"/>
            </a:lvl6pPr>
            <a:lvl7pPr marL="3031510" indent="0" algn="ctr">
              <a:buNone/>
              <a:defRPr sz="1768"/>
            </a:lvl7pPr>
            <a:lvl8pPr marL="3536762" indent="0" algn="ctr">
              <a:buNone/>
              <a:defRPr sz="1768"/>
            </a:lvl8pPr>
            <a:lvl9pPr marL="4042014" indent="0" algn="ctr">
              <a:buNone/>
              <a:defRPr sz="1768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0FC0-D4DA-4B18-8421-AF98AD9DE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10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16" b="0" i="0">
                <a:solidFill>
                  <a:srgbClr val="888888"/>
                </a:solidFill>
                <a:latin typeface="SimSun"/>
                <a:cs typeface="SimSun"/>
              </a:defRPr>
            </a:lvl1pPr>
          </a:lstStyle>
          <a:p>
            <a:pPr marL="42104">
              <a:spcBef>
                <a:spcPts val="83"/>
              </a:spcBef>
            </a:pPr>
            <a:fld id="{81D60167-4931-47E6-BA6A-407CBD079E47}" type="slidenum">
              <a:rPr lang="ru-RU" spc="99" smtClean="0"/>
              <a:pPr marL="42104">
                <a:spcBef>
                  <a:spcPts val="83"/>
                </a:spcBef>
              </a:pPr>
              <a:t>‹#›</a:t>
            </a:fld>
            <a:endParaRPr lang="ru-RU" spc="99" dirty="0"/>
          </a:p>
        </p:txBody>
      </p:sp>
    </p:spTree>
    <p:extLst>
      <p:ext uri="{BB962C8B-B14F-4D97-AF65-F5344CB8AC3E}">
        <p14:creationId xmlns:p14="http://schemas.microsoft.com/office/powerpoint/2010/main" val="187401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B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sQEAAPBIAAC0BAAAEAAAACYAAAAIAAAAAaAAAP8fAAA="/>
              </a:ext>
            </a:extLst>
          </p:cNvSpPr>
          <p:nvPr>
            <p:ph type="title"/>
          </p:nvPr>
        </p:nvSpPr>
        <p:spPr>
          <a:xfrm>
            <a:off x="294025" y="303856"/>
            <a:ext cx="10103763" cy="541037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ctr">
            <a:prstTxWarp prst="textNoShape">
              <a:avLst/>
            </a:prstTxWarp>
          </a:bodyPr>
          <a:lstStyle>
            <a:lvl1pPr>
              <a:defRPr lang="ru-RU" sz="2105" b="1" i="1">
                <a:latin typeface="Times New Roman" pitchFamily="1" charset="-52"/>
                <a:ea typeface="Calibri Light" pitchFamily="2" charset="-52"/>
                <a:cs typeface="Calibri Light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Управление отчетности по республиканскому бюджету</a:t>
            </a:r>
          </a:p>
        </p:txBody>
      </p:sp>
      <p:sp>
        <p:nvSpPr>
          <p:cNvPr id="3" name="Объект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QAgAAlwUAANIdAABdBwAAEAAAACYAAAAIAAAAAaAAAAAAAAA="/>
              </a:ext>
            </a:extLst>
          </p:cNvSpPr>
          <p:nvPr>
            <p:ph idx="10"/>
          </p:nvPr>
        </p:nvSpPr>
        <p:spPr>
          <a:xfrm>
            <a:off x="294028" y="1004181"/>
            <a:ext cx="3957085" cy="318588"/>
          </a:xfrm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1754" b="1" i="1">
                <a:latin typeface="Times New Roman" pitchFamily="1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Задачи</a:t>
            </a:r>
          </a:p>
        </p:txBody>
      </p:sp>
      <p:sp>
        <p:nvSpPr>
          <p:cNvPr id="4" name="Объект 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zgcAANIdAAAbEQAAEAAAACYAAAAIAAAAAaAAAP8fAAA="/>
              </a:ext>
            </a:extLst>
          </p:cNvSpPr>
          <p:nvPr>
            <p:ph idx="11"/>
          </p:nvPr>
        </p:nvSpPr>
        <p:spPr>
          <a:xfrm>
            <a:off x="294028" y="1402067"/>
            <a:ext cx="3957085" cy="1670828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marR="0" indent="0" algn="ctr" defTabSz="8019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35" b="0" i="1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 lang="kk-KZ" sz="1637" dirty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kk-KZ" sz="1637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Обеспечение </a:t>
            </a:r>
          </a:p>
          <a:p>
            <a:pPr>
              <a:defRPr lang="ru-RU"/>
            </a:pPr>
            <a:r>
              <a:rPr lang="kk-KZ" sz="1637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ведения бюджетного учета</a:t>
            </a:r>
          </a:p>
          <a:p>
            <a:pPr>
              <a:defRPr lang="ru-RU"/>
            </a:pPr>
            <a:endParaRPr/>
          </a:p>
        </p:txBody>
      </p:sp>
      <p:sp>
        <p:nvSpPr>
          <p:cNvPr id="5" name="Объект 10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/hEAANIdAACjGAAAEAAAACYAAAAIAAAAAYAAAP8fAAA="/>
              </a:ext>
            </a:extLst>
          </p:cNvSpPr>
          <p:nvPr>
            <p:ph idx="12"/>
          </p:nvPr>
        </p:nvSpPr>
        <p:spPr>
          <a:xfrm>
            <a:off x="294028" y="3232190"/>
            <a:ext cx="3957085" cy="1193649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kk-KZ" sz="1637" i="1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kk-KZ"/>
            </a:pPr>
            <a:r>
              <a:rPr lang="kk-KZ">
                <a:latin typeface="Times New Roman" pitchFamily="1" charset="-52"/>
                <a:ea typeface="Calibri" pitchFamily="2" charset="-52"/>
                <a:cs typeface="Calibri" pitchFamily="2" charset="-52"/>
              </a:rPr>
              <a:t>Консолидация </a:t>
            </a:r>
          </a:p>
          <a:p>
            <a:pPr>
              <a:defRPr lang="kk-KZ"/>
            </a:pPr>
            <a:r>
              <a:rPr lang="kk-KZ">
                <a:latin typeface="Times New Roman" pitchFamily="1" charset="-52"/>
                <a:ea typeface="Calibri" pitchFamily="2" charset="-52"/>
                <a:cs typeface="Calibri" pitchFamily="2" charset="-52"/>
              </a:rPr>
              <a:t>финансовой отчетности по республиканскому бюджету</a:t>
            </a:r>
            <a:endParaRPr lang="ru-RU"/>
          </a:p>
        </p:txBody>
      </p:sp>
      <p:sp>
        <p:nvSpPr>
          <p:cNvPr id="6" name="Объект 1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FRkAANIdAAAHKQAAEAAAACYAAAAIAAAAAaAAAP8fAAA="/>
              </a:ext>
            </a:extLst>
          </p:cNvSpPr>
          <p:nvPr>
            <p:ph idx="13"/>
          </p:nvPr>
        </p:nvSpPr>
        <p:spPr>
          <a:xfrm>
            <a:off x="294028" y="4505836"/>
            <a:ext cx="3957085" cy="2864478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indent="0" algn="ctr">
              <a:spcBef>
                <a:spcPts val="0"/>
              </a:spcBef>
              <a:buNone/>
              <a:defRPr lang="ru-RU" sz="1637" i="1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 lang="ru-RU">
              <a:latin typeface="Times New Roman" pitchFamily="1" charset="-52"/>
              <a:ea typeface="Calibri" pitchFamily="2" charset="-52"/>
              <a:cs typeface="Calibri" pitchFamily="2" charset="-52"/>
            </a:endParaRPr>
          </a:p>
          <a:p>
            <a:pPr>
              <a:defRPr lang="ru-RU"/>
            </a:pPr>
            <a:r>
              <a:rPr lang="ru-RU">
                <a:latin typeface="Times New Roman" pitchFamily="1" charset="-52"/>
                <a:ea typeface="Calibri" pitchFamily="2" charset="-52"/>
                <a:cs typeface="Calibri" pitchFamily="2" charset="-52"/>
              </a:rPr>
              <a:t>Обеспечение </a:t>
            </a:r>
          </a:p>
          <a:p>
            <a:pPr>
              <a:defRPr lang="ru-RU"/>
            </a:pPr>
            <a:r>
              <a:rPr lang="ru-RU">
                <a:latin typeface="Times New Roman" pitchFamily="1" charset="-52"/>
                <a:ea typeface="Calibri" pitchFamily="2" charset="-52"/>
                <a:cs typeface="Calibri" pitchFamily="2" charset="-52"/>
              </a:rPr>
              <a:t>структурных подразделений Министерства финансов Республики Казахстан бюджетной отчетностью по республиканскому бюджету</a:t>
            </a:r>
          </a:p>
        </p:txBody>
      </p:sp>
      <p:sp>
        <p:nvSpPr>
          <p:cNvPr id="7" name="Объект 1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eIQAAlwUAAPBIAABdBwAAEAAAACYAAAAIAAAAAaAAAAAAAAA="/>
              </a:ext>
            </a:extLst>
          </p:cNvSpPr>
          <p:nvPr>
            <p:ph idx="14"/>
          </p:nvPr>
        </p:nvSpPr>
        <p:spPr>
          <a:xfrm>
            <a:off x="4756744" y="1004181"/>
            <a:ext cx="5641046" cy="318588"/>
          </a:xfrm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1754" b="1" i="1">
                <a:latin typeface="Times New Roman" pitchFamily="1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Функции</a:t>
            </a:r>
          </a:p>
        </p:txBody>
      </p:sp>
      <p:sp>
        <p:nvSpPr>
          <p:cNvPr id="8" name="Объект 1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eIQAAzgcAAPBIAAAbEQAAEAAAACYAAAAIAAAAAaAAAP8fAAA="/>
              </a:ext>
            </a:extLst>
          </p:cNvSpPr>
          <p:nvPr>
            <p:ph idx="15"/>
          </p:nvPr>
        </p:nvSpPr>
        <p:spPr>
          <a:xfrm>
            <a:off x="4756744" y="1402067"/>
            <a:ext cx="5641046" cy="1670828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150358" indent="-150358">
              <a:buFont typeface="Arial" pitchFamily="2" charset="-52"/>
              <a:buChar char="•"/>
              <a:defRPr lang="kk-KZ" sz="935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ежедневное ведение бюджетного учета, оформление учетных регистров;</a:t>
            </a:r>
            <a:endParaRPr lang="ru-RU" sz="935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подготовка отчетов по бюджетному учету;</a:t>
            </a:r>
            <a:endParaRPr lang="ru-RU" sz="935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сверка по итогам финансового года данных территориальных органов казначейства (далее - ТОК)  по доходам и расходам республиканского бюджета с данными </a:t>
            </a:r>
            <a:r>
              <a:rPr lang="ru-RU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Главной книги казначейства  </a:t>
            </a: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и администраторов республиканских бюджетных программ  (далее - АРБП);</a:t>
            </a:r>
            <a:endParaRPr lang="ru-RU" sz="935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сверка по итогам финансового года данных ТОК об остатках средств на контрольных счетах наличности и счетах государственных учреждений с данными </a:t>
            </a:r>
            <a:r>
              <a:rPr lang="ru-RU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Главной книги казначейства  </a:t>
            </a: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и АРБП</a:t>
            </a:r>
            <a:endParaRPr lang="ru-RU" dirty="0"/>
          </a:p>
        </p:txBody>
      </p:sp>
      <p:sp>
        <p:nvSpPr>
          <p:cNvPr id="9" name="Объект 1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eIQAA/hEAAPBIAACjGAAAEAAAACYAAAAIAAAAAaAAAP8fAAA="/>
              </a:ext>
            </a:extLst>
          </p:cNvSpPr>
          <p:nvPr>
            <p:ph idx="16"/>
          </p:nvPr>
        </p:nvSpPr>
        <p:spPr>
          <a:xfrm>
            <a:off x="4756744" y="3232190"/>
            <a:ext cx="5641046" cy="1193649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150358" indent="-150358">
              <a:buFont typeface="Arial" pitchFamily="2" charset="-52"/>
              <a:buChar char="•"/>
              <a:defRPr lang="kk-KZ" sz="935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установление сроков представления консолидированной финансовой отчетности для АРБП;</a:t>
            </a:r>
            <a:endParaRPr lang="ru-RU" sz="935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осуществление приема и проверки годовой, полугодовой консолидированной финансовой отчетности АРБП в соответствии с бюджетным законодательством Республики Казахстан;</a:t>
            </a:r>
            <a:endParaRPr lang="ru-RU" sz="935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консолидация финансовой отчетности по республиканскому бюджету</a:t>
            </a:r>
            <a:endParaRPr lang="ru-RU" dirty="0"/>
          </a:p>
        </p:txBody>
      </p:sp>
      <p:sp>
        <p:nvSpPr>
          <p:cNvPr id="10" name="Объект 20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eIQAAFRkAAPBIAABNKQAAEAAAACYAAAAIAAAAAaAAAP8fAAA="/>
              </a:ext>
            </a:extLst>
          </p:cNvSpPr>
          <p:nvPr>
            <p:ph idx="17"/>
          </p:nvPr>
        </p:nvSpPr>
        <p:spPr>
          <a:xfrm>
            <a:off x="4756744" y="4505832"/>
            <a:ext cx="5641046" cy="2913599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150358" indent="-150358">
              <a:spcBef>
                <a:spcPts val="0"/>
              </a:spcBef>
              <a:buFont typeface="Arial" pitchFamily="2" charset="-52"/>
              <a:buChar char="•"/>
              <a:defRPr lang="ru-RU" sz="935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существление приема и проверки отчетов АРБП о дебиторской и кредиторской задолженностях;</a:t>
            </a:r>
          </a:p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существление приема и проверки годовой, полугодовой бюджетной отчетности АРБП;</a:t>
            </a:r>
          </a:p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существление приема и проверки годовых отчетов </a:t>
            </a: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ТОК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о кассовом исполнении республиканского бюджета и об остатках на счетах государственных учреждений;</a:t>
            </a:r>
          </a:p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верка полугодовых, годовых отчетов АРБП с данными, сформированными в ИИСК;</a:t>
            </a:r>
          </a:p>
          <a:p>
            <a:pPr>
              <a:defRPr lang="ru-RU"/>
            </a:pP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одготовка на основании отчетов АРБП сводных отчетов об исполнении планов поступлений и расходов денег от реализации товаров, (работ, услуг) и о поступлении и расходовании денег от филантропической деятельности и (или) спонсорской деятельности, и (или) меценатской деятельности;</a:t>
            </a:r>
          </a:p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одготовка сводных отчетов о дебиторской и кредиторской задолженностях;</a:t>
            </a:r>
          </a:p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у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частие в подготовке годового отчета Правительства Республики Казахстан об исполнении республиканского бюджета;</a:t>
            </a:r>
          </a:p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редоставление структурным подразделениям Министерства финансов  РК </a:t>
            </a:r>
            <a:r>
              <a:rPr lang="ru-RU" sz="935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 </a:t>
            </a:r>
          </a:p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95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9420"/>
            <a:ext cx="9221689" cy="3152539"/>
          </a:xfrm>
        </p:spPr>
        <p:txBody>
          <a:bodyPr anchor="b"/>
          <a:lstStyle>
            <a:lvl1pPr>
              <a:defRPr sz="66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71783"/>
            <a:ext cx="9221689" cy="1657846"/>
          </a:xfrm>
        </p:spPr>
        <p:txBody>
          <a:bodyPr/>
          <a:lstStyle>
            <a:lvl1pPr marL="0" indent="0">
              <a:buNone/>
              <a:defRPr sz="2652">
                <a:solidFill>
                  <a:schemeClr val="tx1"/>
                </a:solidFill>
              </a:defRPr>
            </a:lvl1pPr>
            <a:lvl2pPr marL="505252" indent="0">
              <a:buNone/>
              <a:defRPr sz="2210">
                <a:solidFill>
                  <a:schemeClr val="tx1">
                    <a:tint val="75000"/>
                  </a:schemeClr>
                </a:solidFill>
              </a:defRPr>
            </a:lvl2pPr>
            <a:lvl3pPr marL="1010503" indent="0">
              <a:buNone/>
              <a:defRPr sz="1989">
                <a:solidFill>
                  <a:schemeClr val="tx1">
                    <a:tint val="75000"/>
                  </a:schemeClr>
                </a:solidFill>
              </a:defRPr>
            </a:lvl3pPr>
            <a:lvl4pPr marL="1515755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4pPr>
            <a:lvl5pPr marL="2021007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5pPr>
            <a:lvl6pPr marL="2526259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6pPr>
            <a:lvl7pPr marL="3031510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7pPr>
            <a:lvl8pPr marL="353676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8pPr>
            <a:lvl9pPr marL="4042014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0FC0-D4DA-4B18-8421-AF98AD9DE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86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6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9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8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3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5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1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5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3499"/>
            <a:ext cx="9221689" cy="1464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7485"/>
            <a:ext cx="9221689" cy="480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24357"/>
            <a:ext cx="3608487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B0FC0-D4DA-4B18-8421-AF98AD9DE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02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90" r:id="rId3"/>
    <p:sldLayoutId id="2147483683" r:id="rId4"/>
    <p:sldLayoutId id="2147483687" r:id="rId5"/>
    <p:sldLayoutId id="2147483688" r:id="rId6"/>
    <p:sldLayoutId id="2147483691" r:id="rId7"/>
    <p:sldLayoutId id="2147483689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defTabSz="1010503" rtl="0" eaLnBrk="1" latinLnBrk="1" hangingPunct="1">
        <a:lnSpc>
          <a:spcPct val="90000"/>
        </a:lnSpc>
        <a:spcBef>
          <a:spcPct val="0"/>
        </a:spcBef>
        <a:buNone/>
        <a:defRPr sz="48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626" indent="-252626" algn="l" defTabSz="1010503" rtl="0" eaLnBrk="1" latinLnBrk="1" hangingPunct="1">
        <a:lnSpc>
          <a:spcPct val="90000"/>
        </a:lnSpc>
        <a:spcBef>
          <a:spcPts val="1105"/>
        </a:spcBef>
        <a:buFont typeface="Arial" panose="020B0604020202020204" pitchFamily="34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</a:defRPr>
      </a:lvl1pPr>
      <a:lvl2pPr marL="75787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652" kern="1200">
          <a:solidFill>
            <a:schemeClr val="tx1"/>
          </a:solidFill>
          <a:latin typeface="+mn-lt"/>
          <a:ea typeface="+mn-ea"/>
          <a:cs typeface="+mn-cs"/>
        </a:defRPr>
      </a:lvl2pPr>
      <a:lvl3pPr marL="1263129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3pPr>
      <a:lvl4pPr marL="1768381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273633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778884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284136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78938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294640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1pPr>
      <a:lvl2pPr marL="50525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1010503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3pPr>
      <a:lvl4pPr marL="1515755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021007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526259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03151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53676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042014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jpeg"/><Relationship Id="rId7" Type="http://schemas.openxmlformats.org/officeDocument/2006/relationships/image" Target="../media/image59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3.png"/><Relationship Id="rId10" Type="http://schemas.openxmlformats.org/officeDocument/2006/relationships/image" Target="../media/image62.png"/><Relationship Id="rId4" Type="http://schemas.openxmlformats.org/officeDocument/2006/relationships/image" Target="../media/image57.jpe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58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11" Type="http://schemas.openxmlformats.org/officeDocument/2006/relationships/image" Target="../media/image35.jpe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jpeg"/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8.png"/><Relationship Id="rId5" Type="http://schemas.openxmlformats.org/officeDocument/2006/relationships/image" Target="../media/image25.e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9.png"/><Relationship Id="rId7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11" Type="http://schemas.openxmlformats.org/officeDocument/2006/relationships/image" Target="../media/image45.wmf"/><Relationship Id="rId5" Type="http://schemas.openxmlformats.org/officeDocument/2006/relationships/image" Target="../media/image31.png"/><Relationship Id="rId10" Type="http://schemas.openxmlformats.org/officeDocument/2006/relationships/image" Target="../media/image44.wmf"/><Relationship Id="rId4" Type="http://schemas.openxmlformats.org/officeDocument/2006/relationships/image" Target="../media/image30.png"/><Relationship Id="rId9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25111" y="4171405"/>
            <a:ext cx="469087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PEMPAL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90000"/>
              </a:lnSpc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технологии в казначейских операциях 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4219134" y="1841784"/>
            <a:ext cx="2119945" cy="202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344257" y="6393468"/>
            <a:ext cx="238486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>
                <a:latin typeface="Arial" pitchFamily="34" charset="0"/>
                <a:cs typeface="Arial" pitchFamily="34" charset="0"/>
              </a:rPr>
              <a:t>АЛМАТЫ,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май 2023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3541" y="374186"/>
            <a:ext cx="8843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КОМИТЕТ КАЗНАЧЕЙСТВА МИНИСТЕРСТВА ФИНАНСОВ</a:t>
            </a:r>
            <a:br>
              <a:rPr lang="ru-RU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</a:br>
            <a:r>
              <a:rPr lang="ru-RU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РЕСПУБЛИКИ КАЗАХСТАН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83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6" name="직선 연결선 11">
            <a:extLst>
              <a:ext uri="{FF2B5EF4-FFF2-40B4-BE49-F238E27FC236}">
                <a16:creationId xmlns:a16="http://schemas.microsoft.com/office/drawing/2014/main" id="{2EB11F76-7F96-4E80-9DCD-814C529EAE63}"/>
              </a:ext>
            </a:extLst>
          </p:cNvPr>
          <p:cNvCxnSpPr>
            <a:cxnSpLocks/>
          </p:cNvCxnSpPr>
          <p:nvPr/>
        </p:nvCxnSpPr>
        <p:spPr>
          <a:xfrm>
            <a:off x="829877" y="2547651"/>
            <a:ext cx="8374336" cy="20737"/>
          </a:xfrm>
          <a:prstGeom prst="line">
            <a:avLst/>
          </a:prstGeom>
          <a:ln w="12700">
            <a:solidFill>
              <a:srgbClr val="DAE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22">
            <a:extLst>
              <a:ext uri="{FF2B5EF4-FFF2-40B4-BE49-F238E27FC236}">
                <a16:creationId xmlns:a16="http://schemas.microsoft.com/office/drawing/2014/main" id="{6B30CF8E-E5C7-4244-A176-E03F6E9B340B}"/>
              </a:ext>
            </a:extLst>
          </p:cNvPr>
          <p:cNvGrpSpPr/>
          <p:nvPr/>
        </p:nvGrpSpPr>
        <p:grpSpPr>
          <a:xfrm>
            <a:off x="857977" y="2707112"/>
            <a:ext cx="2465638" cy="844072"/>
            <a:chOff x="3865161" y="4240548"/>
            <a:chExt cx="2711582" cy="1022628"/>
          </a:xfrm>
        </p:grpSpPr>
        <p:sp>
          <p:nvSpPr>
            <p:cNvPr id="23" name="직사각형 28">
              <a:extLst>
                <a:ext uri="{FF2B5EF4-FFF2-40B4-BE49-F238E27FC236}">
                  <a16:creationId xmlns:a16="http://schemas.microsoft.com/office/drawing/2014/main" id="{588E0998-F010-470C-ACD2-EBAC7B573AC9}"/>
                </a:ext>
              </a:extLst>
            </p:cNvPr>
            <p:cNvSpPr/>
            <p:nvPr/>
          </p:nvSpPr>
          <p:spPr>
            <a:xfrm>
              <a:off x="3865161" y="4240548"/>
              <a:ext cx="2711582" cy="276999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latinLnBrk="0">
                <a:defRPr/>
              </a:pPr>
              <a:r>
                <a:rPr lang="ru-RU" altLang="ko-KR" sz="12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</a:rPr>
                <a:t>Сервер от 2012 года</a:t>
              </a:r>
              <a:endParaRPr lang="ko-KR" altLang="en-US" sz="1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</a:endParaRPr>
            </a:p>
          </p:txBody>
        </p:sp>
        <p:sp>
          <p:nvSpPr>
            <p:cNvPr id="19" name="TextBox 374">
              <a:extLst>
                <a:ext uri="{FF2B5EF4-FFF2-40B4-BE49-F238E27FC236}">
                  <a16:creationId xmlns:a16="http://schemas.microsoft.com/office/drawing/2014/main" id="{38D658AD-4588-487D-841B-3F60D5CD0288}"/>
                </a:ext>
              </a:extLst>
            </p:cNvPr>
            <p:cNvSpPr txBox="1"/>
            <p:nvPr/>
          </p:nvSpPr>
          <p:spPr>
            <a:xfrm>
              <a:off x="3932919" y="5101593"/>
              <a:ext cx="2107548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ko-KR"/>
              </a:defPPr>
              <a:lvl1pPr lvl="0">
                <a:defRPr sz="3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YDIYGo540" panose="02030504000101010101" pitchFamily="18" charset="-127"/>
                  <a:ea typeface="YDIYGo540" panose="02030504000101010101" pitchFamily="18" charset="-127"/>
                </a:defRPr>
              </a:lvl1pPr>
            </a:lstStyle>
            <a:p>
              <a:pPr defTabSz="1019188">
                <a:defRPr/>
              </a:pPr>
              <a:endParaRPr lang="ko-KR" altLang="en-US" sz="10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Montserrat Medium" panose="00000600000000000000" pitchFamily="2" charset="0"/>
                <a:ea typeface="KoPub돋움체 Medium" panose="00000600000000000000" pitchFamily="2" charset="-127"/>
              </a:endParaRPr>
            </a:p>
          </p:txBody>
        </p:sp>
      </p:grpSp>
      <p:pic>
        <p:nvPicPr>
          <p:cNvPr id="44" name="그림 49">
            <a:extLst>
              <a:ext uri="{FF2B5EF4-FFF2-40B4-BE49-F238E27FC236}">
                <a16:creationId xmlns:a16="http://schemas.microsoft.com/office/drawing/2014/main" id="{A0BB8B32-05AA-4DD9-9C35-F9047B13F7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30" y="3561683"/>
            <a:ext cx="499865" cy="499865"/>
          </a:xfrm>
          <a:prstGeom prst="rect">
            <a:avLst/>
          </a:prstGeom>
        </p:spPr>
      </p:pic>
      <p:sp>
        <p:nvSpPr>
          <p:cNvPr id="59" name="모서리가 둥근 직사각형 143">
            <a:extLst>
              <a:ext uri="{FF2B5EF4-FFF2-40B4-BE49-F238E27FC236}">
                <a16:creationId xmlns:a16="http://schemas.microsoft.com/office/drawing/2014/main" id="{B84E05D9-68FD-4600-8440-156FF5CC58AB}"/>
              </a:ext>
            </a:extLst>
          </p:cNvPr>
          <p:cNvSpPr/>
          <p:nvPr/>
        </p:nvSpPr>
        <p:spPr>
          <a:xfrm rot="10800000" flipH="1" flipV="1">
            <a:off x="2797728" y="1079442"/>
            <a:ext cx="5290135" cy="576136"/>
          </a:xfrm>
          <a:prstGeom prst="roundRect">
            <a:avLst>
              <a:gd name="adj" fmla="val 19819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ctr" defTabSz="942975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ko-KR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Arial" panose="020B0604020202020204" pitchFamily="34" charset="0"/>
                <a:ea typeface="Rix고딕 M" panose="02020603020101020101" pitchFamily="18" charset="-127"/>
                <a:cs typeface="Arial" panose="020B0604020202020204" pitchFamily="34" charset="0"/>
              </a:rPr>
              <a:t>Перспективы развития ИКТ</a:t>
            </a:r>
            <a:endParaRPr lang="ko-KR" altLang="en-US" b="1" dirty="0">
              <a:ln>
                <a:solidFill>
                  <a:srgbClr val="4F81BD">
                    <a:alpha val="0"/>
                  </a:srgbClr>
                </a:solidFill>
              </a:ln>
              <a:latin typeface="Arial" panose="020B0604020202020204" pitchFamily="34" charset="0"/>
              <a:ea typeface="Rix고딕 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65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ko-KR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Перспективная ИСУГФ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63751" y="90487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869FB562-14D5-47A6-BBCA-F1DE4DEECD68}"/>
              </a:ext>
            </a:extLst>
          </p:cNvPr>
          <p:cNvSpPr txBox="1"/>
          <p:nvPr/>
        </p:nvSpPr>
        <p:spPr>
          <a:xfrm>
            <a:off x="686694" y="2741735"/>
            <a:ext cx="2465639" cy="676080"/>
          </a:xfrm>
          <a:prstGeom prst="roundRect">
            <a:avLst>
              <a:gd name="adj" fmla="val 5134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ko-KR"/>
            </a:defPPr>
            <a:lvl1pPr algn="ctr" latinLnBrk="0">
              <a:defRPr>
                <a:ln>
                  <a:solidFill>
                    <a:srgbClr val="006EB2">
                      <a:alpha val="0"/>
                    </a:srgb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pPr defTabSz="1019188">
              <a:defRPr/>
            </a:pPr>
            <a:r>
              <a:rPr lang="kk-KZ" altLang="ko-KR" sz="1200" dirty="0">
                <a:ln>
                  <a:solidFill>
                    <a:srgbClr val="4F81BD">
                      <a:alpha val="0"/>
                    </a:srgbClr>
                  </a:solidFill>
                </a:ln>
                <a:latin typeface="Arial Black" panose="020B0A04020102020204" pitchFamily="34" charset="0"/>
                <a:ea typeface="Rix고딕 M" panose="02020603020101020101" pitchFamily="18" charset="-127"/>
              </a:rPr>
              <a:t>Снижение производительности</a:t>
            </a:r>
            <a:endParaRPr lang="ko-KR" altLang="en-US" sz="1200" kern="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69FB562-14D5-47A6-BBCA-F1DE4DEECD68}"/>
              </a:ext>
            </a:extLst>
          </p:cNvPr>
          <p:cNvSpPr txBox="1"/>
          <p:nvPr/>
        </p:nvSpPr>
        <p:spPr>
          <a:xfrm>
            <a:off x="3735050" y="2754407"/>
            <a:ext cx="2465639" cy="663408"/>
          </a:xfrm>
          <a:prstGeom prst="roundRect">
            <a:avLst>
              <a:gd name="adj" fmla="val 5134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ko-KR"/>
            </a:defPPr>
            <a:lvl1pPr algn="ctr" latinLnBrk="0">
              <a:defRPr>
                <a:ln>
                  <a:solidFill>
                    <a:srgbClr val="006EB2">
                      <a:alpha val="0"/>
                    </a:srgb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pPr defTabSz="1019188">
              <a:defRPr/>
            </a:pPr>
            <a:r>
              <a:rPr lang="ru-RU" altLang="ko-KR" sz="1200" dirty="0">
                <a:ln>
                  <a:solidFill>
                    <a:srgbClr val="4F81BD">
                      <a:alpha val="0"/>
                    </a:srgbClr>
                  </a:solidFill>
                </a:ln>
                <a:latin typeface="Arial Black" panose="020B0A04020102020204" pitchFamily="34" charset="0"/>
                <a:ea typeface="Rix고딕 M" panose="02020603020101020101" pitchFamily="18" charset="-127"/>
              </a:rPr>
              <a:t>Нагрузка и перебои в конце месяца </a:t>
            </a:r>
            <a:endParaRPr lang="ko-KR" altLang="en-US" sz="1200" dirty="0">
              <a:ln>
                <a:solidFill>
                  <a:srgbClr val="4F81BD">
                    <a:alpha val="0"/>
                  </a:srgbClr>
                </a:solidFill>
              </a:ln>
              <a:latin typeface="Arial Black" panose="020B0A04020102020204" pitchFamily="34" charset="0"/>
              <a:ea typeface="Rix고딕 M" panose="02020603020101020101" pitchFamily="18" charset="-127"/>
            </a:endParaRPr>
          </a:p>
        </p:txBody>
      </p:sp>
      <p:pic>
        <p:nvPicPr>
          <p:cNvPr id="73" name="그림 41">
            <a:extLst>
              <a:ext uri="{FF2B5EF4-FFF2-40B4-BE49-F238E27FC236}">
                <a16:creationId xmlns:a16="http://schemas.microsoft.com/office/drawing/2014/main" id="{9CE78622-FC0D-4EAE-814E-54711ADDA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69" y="3535376"/>
            <a:ext cx="540000" cy="5400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869FB562-14D5-47A6-BBCA-F1DE4DEECD68}"/>
              </a:ext>
            </a:extLst>
          </p:cNvPr>
          <p:cNvSpPr txBox="1"/>
          <p:nvPr/>
        </p:nvSpPr>
        <p:spPr>
          <a:xfrm>
            <a:off x="6738574" y="2748857"/>
            <a:ext cx="2465639" cy="670515"/>
          </a:xfrm>
          <a:prstGeom prst="roundRect">
            <a:avLst>
              <a:gd name="adj" fmla="val 5134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ko-KR"/>
            </a:defPPr>
            <a:lvl1pPr algn="ctr" latinLnBrk="0">
              <a:defRPr>
                <a:ln>
                  <a:solidFill>
                    <a:srgbClr val="006EB2">
                      <a:alpha val="0"/>
                    </a:srgb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pPr defTabSz="1019188">
              <a:defRPr/>
            </a:pPr>
            <a:r>
              <a:rPr lang="ru-RU" altLang="ko-KR" sz="1200" dirty="0">
                <a:ln>
                  <a:solidFill>
                    <a:srgbClr val="4F81BD">
                      <a:alpha val="0"/>
                    </a:srgbClr>
                  </a:solidFill>
                </a:ln>
                <a:latin typeface="Arial Black" panose="020B0A04020102020204" pitchFamily="34" charset="0"/>
                <a:ea typeface="Rix고딕 M" panose="02020603020101020101" pitchFamily="18" charset="-127"/>
              </a:rPr>
              <a:t>Ограничения для развития и интеграций</a:t>
            </a:r>
            <a:endParaRPr lang="ko-KR" altLang="en-US" sz="1200" dirty="0">
              <a:ln>
                <a:solidFill>
                  <a:srgbClr val="4F81BD">
                    <a:alpha val="0"/>
                  </a:srgbClr>
                </a:solidFill>
              </a:ln>
              <a:latin typeface="Arial Black" panose="020B0A04020102020204" pitchFamily="34" charset="0"/>
              <a:ea typeface="Rix고딕 M" panose="02020603020101020101" pitchFamily="18" charset="-127"/>
            </a:endParaRPr>
          </a:p>
        </p:txBody>
      </p:sp>
      <p:pic>
        <p:nvPicPr>
          <p:cNvPr id="76" name="그래픽 25">
            <a:extLst>
              <a:ext uri="{FF2B5EF4-FFF2-40B4-BE49-F238E27FC236}">
                <a16:creationId xmlns:a16="http://schemas.microsoft.com/office/drawing/2014/main" id="{71484485-7F86-4157-BA7A-B7FFF5604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8653" y="3562611"/>
            <a:ext cx="629691" cy="571587"/>
          </a:xfrm>
          <a:prstGeom prst="rect">
            <a:avLst/>
          </a:prstGeom>
        </p:spPr>
      </p:pic>
      <p:pic>
        <p:nvPicPr>
          <p:cNvPr id="77" name="그림 50">
            <a:extLst>
              <a:ext uri="{FF2B5EF4-FFF2-40B4-BE49-F238E27FC236}">
                <a16:creationId xmlns:a16="http://schemas.microsoft.com/office/drawing/2014/main" id="{36B9DC49-420B-47F1-A0F8-BFD774C541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07" y="1790967"/>
            <a:ext cx="540000" cy="540000"/>
          </a:xfrm>
          <a:prstGeom prst="rect">
            <a:avLst/>
          </a:prstGeom>
        </p:spPr>
      </p:pic>
      <p:sp>
        <p:nvSpPr>
          <p:cNvPr id="78" name="object 30"/>
          <p:cNvSpPr/>
          <p:nvPr/>
        </p:nvSpPr>
        <p:spPr>
          <a:xfrm>
            <a:off x="353639" y="1603079"/>
            <a:ext cx="1245353" cy="38104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есть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30"/>
          <p:cNvSpPr/>
          <p:nvPr/>
        </p:nvSpPr>
        <p:spPr>
          <a:xfrm>
            <a:off x="445856" y="4315649"/>
            <a:ext cx="1245353" cy="38104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будет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그림 58">
            <a:extLst>
              <a:ext uri="{FF2B5EF4-FFF2-40B4-BE49-F238E27FC236}">
                <a16:creationId xmlns:a16="http://schemas.microsoft.com/office/drawing/2014/main" id="{4790C1F3-A2A8-4462-98CB-9C7CA17098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58" y="6402879"/>
            <a:ext cx="507586" cy="50758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Информационная система казначейства</a:t>
            </a:r>
            <a:endParaRPr lang="en-US" altLang="ko-KR" spc="-12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</p:txBody>
      </p:sp>
      <p:pic>
        <p:nvPicPr>
          <p:cNvPr id="27" name="Picture 3" descr="C:\Users\User\Desktop\plm-internet-web-databas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83" y="4653154"/>
            <a:ext cx="713251" cy="5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5">
            <a:extLst>
              <a:ext uri="{FF2B5EF4-FFF2-40B4-BE49-F238E27FC236}">
                <a16:creationId xmlns:a16="http://schemas.microsoft.com/office/drawing/2014/main" id="{A3DEEDF4-F8E5-423B-A7F7-437697E189A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76677" y="4890574"/>
            <a:ext cx="26481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019188">
              <a:defRPr/>
            </a:pPr>
            <a:r>
              <a:rPr lang="ru-RU" altLang="ko-KR" sz="1600" b="1" kern="0" dirty="0">
                <a:latin typeface="Arial" panose="020B0604020202020204" pitchFamily="34" charset="0"/>
                <a:ea typeface="KoPub돋움체 Bold" panose="00000800000000000000" pitchFamily="2" charset="-127"/>
                <a:cs typeface="Arial" panose="020B0604020202020204" pitchFamily="34" charset="0"/>
              </a:rPr>
              <a:t>Модернизация серверных мощностей</a:t>
            </a:r>
          </a:p>
          <a:p>
            <a:pPr defTabSz="1019188">
              <a:defRPr/>
            </a:pPr>
            <a:endParaRPr lang="ru-RU" altLang="ko-KR" sz="1400" b="1" kern="0" dirty="0">
              <a:latin typeface="Arial" panose="020B0604020202020204" pitchFamily="34" charset="0"/>
              <a:ea typeface="KoPub돋움체 Bold" panose="00000800000000000000" pitchFamily="2" charset="-127"/>
              <a:cs typeface="Arial" panose="020B0604020202020204" pitchFamily="34" charset="0"/>
            </a:endParaRPr>
          </a:p>
        </p:txBody>
      </p:sp>
      <p:sp>
        <p:nvSpPr>
          <p:cNvPr id="29" name="Freeform 33">
            <a:extLst>
              <a:ext uri="{FF2B5EF4-FFF2-40B4-BE49-F238E27FC236}">
                <a16:creationId xmlns:a16="http://schemas.microsoft.com/office/drawing/2014/main" id="{084FA54F-6B97-44B1-925C-BFB6773B0ADC}"/>
              </a:ext>
            </a:extLst>
          </p:cNvPr>
          <p:cNvSpPr>
            <a:spLocks noEditPoints="1"/>
          </p:cNvSpPr>
          <p:nvPr/>
        </p:nvSpPr>
        <p:spPr bwMode="auto">
          <a:xfrm>
            <a:off x="1026179" y="4711635"/>
            <a:ext cx="196125" cy="196126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flatTx/>
          </a:bodyPr>
          <a:lstStyle/>
          <a:p>
            <a:pPr defTabSz="1828846">
              <a:defRPr/>
            </a:pPr>
            <a:endParaRPr lang="ko-KR" altLang="en-US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A3DEEDF4-F8E5-423B-A7F7-437697E189A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15928" y="2062887"/>
            <a:ext cx="2708871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019188">
              <a:defRPr/>
            </a:pPr>
            <a:r>
              <a:rPr lang="ru-RU" altLang="ko-KR" sz="1600" b="1" kern="0" dirty="0">
                <a:latin typeface="Arial" panose="020B0604020202020204" pitchFamily="34" charset="0"/>
                <a:ea typeface="KoPub돋움체 Bold" panose="00000800000000000000" pitchFamily="2" charset="-127"/>
                <a:cs typeface="Arial" panose="020B0604020202020204" pitchFamily="34" charset="0"/>
              </a:rPr>
              <a:t>Устаревшее серверное оборудование</a:t>
            </a:r>
          </a:p>
          <a:p>
            <a:pPr defTabSz="1019188">
              <a:defRPr/>
            </a:pPr>
            <a:endParaRPr lang="ru-RU" altLang="ko-KR" sz="1400" kern="0" dirty="0">
              <a:latin typeface="Arial" panose="020B0604020202020204" pitchFamily="34" charset="0"/>
              <a:ea typeface="KoPub돋움체 Bold" panose="00000800000000000000" pitchFamily="2" charset="-127"/>
              <a:cs typeface="Arial" panose="020B0604020202020204" pitchFamily="34" charset="0"/>
            </a:endParaRPr>
          </a:p>
          <a:p>
            <a:pPr defTabSz="1019188">
              <a:defRPr/>
            </a:pPr>
            <a:endParaRPr lang="ru-RU" altLang="ko-KR" sz="1400" kern="0" dirty="0">
              <a:latin typeface="Arial" panose="020B0604020202020204" pitchFamily="34" charset="0"/>
              <a:ea typeface="KoPub돋움체 Bold" panose="00000800000000000000" pitchFamily="2" charset="-127"/>
              <a:cs typeface="Arial" panose="020B0604020202020204" pitchFamily="34" charset="0"/>
            </a:endParaRPr>
          </a:p>
        </p:txBody>
      </p:sp>
      <p:cxnSp>
        <p:nvCxnSpPr>
          <p:cNvPr id="33" name="직선 연결선 11">
            <a:extLst>
              <a:ext uri="{FF2B5EF4-FFF2-40B4-BE49-F238E27FC236}">
                <a16:creationId xmlns:a16="http://schemas.microsoft.com/office/drawing/2014/main" id="{2EB11F76-7F96-4E80-9DCD-814C529EAE63}"/>
              </a:ext>
            </a:extLst>
          </p:cNvPr>
          <p:cNvCxnSpPr>
            <a:cxnSpLocks/>
          </p:cNvCxnSpPr>
          <p:nvPr/>
        </p:nvCxnSpPr>
        <p:spPr>
          <a:xfrm>
            <a:off x="884716" y="5177723"/>
            <a:ext cx="8374336" cy="20737"/>
          </a:xfrm>
          <a:prstGeom prst="line">
            <a:avLst/>
          </a:prstGeom>
          <a:ln w="12700">
            <a:solidFill>
              <a:srgbClr val="DAE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69FB562-14D5-47A6-BBCA-F1DE4DEECD68}"/>
              </a:ext>
            </a:extLst>
          </p:cNvPr>
          <p:cNvSpPr txBox="1"/>
          <p:nvPr/>
        </p:nvSpPr>
        <p:spPr>
          <a:xfrm>
            <a:off x="686694" y="5633337"/>
            <a:ext cx="2465639" cy="676080"/>
          </a:xfrm>
          <a:prstGeom prst="roundRect">
            <a:avLst>
              <a:gd name="adj" fmla="val 513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ko-KR"/>
            </a:defPPr>
            <a:lvl1pPr algn="ctr" latinLnBrk="0">
              <a:defRPr>
                <a:ln>
                  <a:solidFill>
                    <a:srgbClr val="006EB2">
                      <a:alpha val="0"/>
                    </a:srgb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pPr defTabSz="1019188">
              <a:defRPr/>
            </a:pPr>
            <a:r>
              <a:rPr lang="kk-KZ" altLang="ko-KR" sz="1200" dirty="0">
                <a:ln>
                  <a:solidFill>
                    <a:srgbClr val="4F81BD">
                      <a:alpha val="0"/>
                    </a:srgbClr>
                  </a:solidFill>
                </a:ln>
                <a:latin typeface="Arial Black" panose="020B0A04020102020204" pitchFamily="34" charset="0"/>
                <a:ea typeface="Rix고딕 M" panose="02020603020101020101" pitchFamily="18" charset="-127"/>
              </a:rPr>
              <a:t>Повышение</a:t>
            </a:r>
          </a:p>
          <a:p>
            <a:pPr defTabSz="1019188">
              <a:defRPr/>
            </a:pPr>
            <a:r>
              <a:rPr lang="kk-KZ" altLang="ko-KR" sz="1200" dirty="0">
                <a:ln>
                  <a:solidFill>
                    <a:srgbClr val="4F81BD">
                      <a:alpha val="0"/>
                    </a:srgbClr>
                  </a:solidFill>
                </a:ln>
                <a:latin typeface="Arial Black" panose="020B0A04020102020204" pitchFamily="34" charset="0"/>
                <a:ea typeface="Rix고딕 M" panose="02020603020101020101" pitchFamily="18" charset="-127"/>
              </a:rPr>
              <a:t>производительности</a:t>
            </a:r>
            <a:endParaRPr lang="ko-KR" altLang="en-US" sz="1200" kern="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9FB562-14D5-47A6-BBCA-F1DE4DEECD68}"/>
              </a:ext>
            </a:extLst>
          </p:cNvPr>
          <p:cNvSpPr txBox="1"/>
          <p:nvPr/>
        </p:nvSpPr>
        <p:spPr>
          <a:xfrm>
            <a:off x="3735050" y="5646009"/>
            <a:ext cx="2465639" cy="663408"/>
          </a:xfrm>
          <a:prstGeom prst="roundRect">
            <a:avLst>
              <a:gd name="adj" fmla="val 5134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ko-KR"/>
            </a:defPPr>
            <a:lvl1pPr algn="ctr" latinLnBrk="0">
              <a:defRPr>
                <a:ln>
                  <a:solidFill>
                    <a:srgbClr val="006EB2">
                      <a:alpha val="0"/>
                    </a:srgb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pPr defTabSz="1019188">
              <a:defRPr/>
            </a:pPr>
            <a:r>
              <a:rPr lang="ru-RU" altLang="ko-KR" sz="1200" dirty="0">
                <a:ln>
                  <a:solidFill>
                    <a:srgbClr val="4F81BD">
                      <a:alpha val="0"/>
                    </a:srgbClr>
                  </a:solidFill>
                </a:ln>
                <a:latin typeface="Arial Black" panose="020B0A04020102020204" pitchFamily="34" charset="0"/>
                <a:ea typeface="Rix고딕 M" panose="02020603020101020101" pitchFamily="18" charset="-127"/>
              </a:rPr>
              <a:t>Бесперебойное функционирование</a:t>
            </a:r>
            <a:endParaRPr lang="ko-KR" altLang="en-US" sz="1200" dirty="0">
              <a:ln>
                <a:solidFill>
                  <a:srgbClr val="4F81BD">
                    <a:alpha val="0"/>
                  </a:srgbClr>
                </a:solidFill>
              </a:ln>
              <a:latin typeface="Arial Black" panose="020B0A04020102020204" pitchFamily="34" charset="0"/>
              <a:ea typeface="Rix고딕 M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9FB562-14D5-47A6-BBCA-F1DE4DEECD68}"/>
              </a:ext>
            </a:extLst>
          </p:cNvPr>
          <p:cNvSpPr txBox="1"/>
          <p:nvPr/>
        </p:nvSpPr>
        <p:spPr>
          <a:xfrm>
            <a:off x="6738574" y="5640459"/>
            <a:ext cx="2465639" cy="670515"/>
          </a:xfrm>
          <a:prstGeom prst="roundRect">
            <a:avLst>
              <a:gd name="adj" fmla="val 5134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ko-KR"/>
            </a:defPPr>
            <a:lvl1pPr algn="ctr" latinLnBrk="0">
              <a:defRPr>
                <a:ln>
                  <a:solidFill>
                    <a:srgbClr val="006EB2">
                      <a:alpha val="0"/>
                    </a:srgb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pPr defTabSz="1019188">
              <a:defRPr/>
            </a:pPr>
            <a:r>
              <a:rPr lang="ru-RU" altLang="ko-KR" sz="1200" dirty="0">
                <a:ln>
                  <a:solidFill>
                    <a:srgbClr val="4F81BD">
                      <a:alpha val="0"/>
                    </a:srgbClr>
                  </a:solidFill>
                </a:ln>
                <a:latin typeface="Arial Black" panose="020B0A04020102020204" pitchFamily="34" charset="0"/>
                <a:ea typeface="Rix고딕 M" panose="02020603020101020101" pitchFamily="18" charset="-127"/>
              </a:rPr>
              <a:t>Внедрение новых инструментов и сервисов</a:t>
            </a:r>
            <a:endParaRPr lang="ko-KR" altLang="en-US" sz="1200" dirty="0">
              <a:ln>
                <a:solidFill>
                  <a:srgbClr val="4F81BD">
                    <a:alpha val="0"/>
                  </a:srgbClr>
                </a:solidFill>
              </a:ln>
              <a:latin typeface="Arial Black" panose="020B0A04020102020204" pitchFamily="34" charset="0"/>
              <a:ea typeface="Rix고딕 M" panose="02020603020101020101" pitchFamily="18" charset="-127"/>
            </a:endParaRPr>
          </a:p>
        </p:txBody>
      </p:sp>
      <p:pic>
        <p:nvPicPr>
          <p:cNvPr id="32" name="Рисунок 31"/>
          <p:cNvPicPr/>
          <p:nvPr/>
        </p:nvPicPr>
        <p:blipFill rotWithShape="1">
          <a:blip r:embed="rId10"/>
          <a:srcRect l="44085" t="39188" r="44090" b="40007"/>
          <a:stretch/>
        </p:blipFill>
        <p:spPr bwMode="auto">
          <a:xfrm>
            <a:off x="1568675" y="6402879"/>
            <a:ext cx="701675" cy="694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36"/>
          <p:cNvPicPr/>
          <p:nvPr/>
        </p:nvPicPr>
        <p:blipFill rotWithShape="1">
          <a:blip r:embed="rId11"/>
          <a:srcRect l="29308" t="26709" r="29557" b="26433"/>
          <a:stretch/>
        </p:blipFill>
        <p:spPr bwMode="auto">
          <a:xfrm>
            <a:off x="4576350" y="6366306"/>
            <a:ext cx="958850" cy="614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Рисунок 38"/>
          <p:cNvPicPr/>
          <p:nvPr/>
        </p:nvPicPr>
        <p:blipFill rotWithShape="1">
          <a:blip r:embed="rId12"/>
          <a:srcRect l="20562" t="20014" r="18888" b="19727"/>
          <a:stretch/>
        </p:blipFill>
        <p:spPr bwMode="auto">
          <a:xfrm>
            <a:off x="7943112" y="303159"/>
            <a:ext cx="2270902" cy="1280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643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>
            <a:extLst>
              <a:ext uri="smNativeData">
                <pr:smNativeData xmlns:pr="smNativeData" xmlns:p14="http://schemas.microsoft.com/office/powerpoint/2010/main" xmlns="" val="SMDATA_13_WTCkXhMAAAAlAAAAZAAAAA0AAAAAkAAAAEgAAACQAAAASAAAAAAAAAABAAAAAAAAAAEAAABQAAAAAAAAAAAA4D8AAAAAAADgPwAAAAAAAOA/AAAAAAAA4D8AAAAAAADgPwAAAAAAAOA/AAAAAAAA4D8AAAAAAADgPwAAAAAAAOA/AAAAAAAA4D8CAAAAjAAAAAEAAAAAAAAAvNfvAP///wgAAAAAAAAAAAAAAAAAAAAAAAAAAAAAAAAAAAAAZAAAAAEAAABAAAAAAAAAAAAAAAAAAAAAAAAAAAAAAAAAAAAAAAAAAAAAAAAAAAAAAAAAAAAAAAAAAAAAAAAAAAAAAAAAAAAAAAAAAAAAAAAAAAAAAAAAAAAAAAAAAAAAFAAAADwAAAABAAAAAAAAAJzE5w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0zha8MAAAAEAAAAAAAAAAAAAAAAAAAAAAAAAAeAAAAaAAAAAAAAAAAAAAAAAAAAAAAAAAAAAAAECcAABAnAAAAAAAAAAAAAAAAAAAAAAAAAAAAAAAAAAAAAAAAAAAAABQAAAAAAAAAwMD/AAAAAABkAAAAMgAAAAAAAABkAAAAAAAAAH9/fwAKAAAAHwAAAFQAAAC81+8A////AQAAAAAAAAAAAAAAAAAAAAAAAAAAAAAAAAAAAAAAAAAAnMTnAH9/fwDn5uYDzMzMAMDA/wB/f38AAAAAAAAAAAAAAAAAAAAAAAAAAAAhAAAAGAAAABQAAACOBQAAcwAAAN9JAAAoBQAAAAAAACYAAAAIAAAA//////////8="/>
              </a:ext>
            </a:extLst>
          </p:cNvSpPr>
          <p:nvPr/>
        </p:nvSpPr>
        <p:spPr>
          <a:xfrm>
            <a:off x="2767696" y="993018"/>
            <a:ext cx="3907900" cy="46596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80189" tIns="40094" rIns="80189" bIns="40094" numCol="1" spcCol="161925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Перспективы развития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</a:t>
            </a:r>
          </a:p>
        </p:txBody>
      </p:sp>
      <p:pic>
        <p:nvPicPr>
          <p:cNvPr id="54281" name="Picture 9" descr="Risk Icon, Vector Illustration Stock Vector - Illustration of ..."/>
          <p:cNvPicPr>
            <a:picLocks noChangeAspect="1" noChangeArrowheads="1"/>
          </p:cNvPicPr>
          <p:nvPr/>
        </p:nvPicPr>
        <p:blipFill>
          <a:blip r:embed="rId3" cstate="print"/>
          <a:srcRect l="7025" t="6655" r="3986" b="11264"/>
          <a:stretch>
            <a:fillRect/>
          </a:stretch>
        </p:blipFill>
        <p:spPr bwMode="auto">
          <a:xfrm>
            <a:off x="670166" y="2530077"/>
            <a:ext cx="829450" cy="513331"/>
          </a:xfrm>
          <a:prstGeom prst="rect">
            <a:avLst/>
          </a:prstGeom>
          <a:noFill/>
        </p:spPr>
      </p:pic>
      <p:sp>
        <p:nvSpPr>
          <p:cNvPr id="54283" name="AutoShape 11" descr="Electronic signature icon | Free Download"/>
          <p:cNvSpPr>
            <a:spLocks noChangeAspect="1" noChangeArrowheads="1"/>
          </p:cNvSpPr>
          <p:nvPr/>
        </p:nvSpPr>
        <p:spPr bwMode="auto">
          <a:xfrm>
            <a:off x="181909" y="613374"/>
            <a:ext cx="356394" cy="356395"/>
          </a:xfrm>
          <a:prstGeom prst="rect">
            <a:avLst/>
          </a:prstGeom>
          <a:noFill/>
        </p:spPr>
        <p:txBody>
          <a:bodyPr vert="horz" wrap="square" lIns="106918" tIns="53459" rIns="106918" bIns="53459" numCol="1" anchor="t" anchorCtr="0" compatLnSpc="1">
            <a:prstTxWarp prst="textNoShape">
              <a:avLst/>
            </a:prstTxWarp>
          </a:bodyPr>
          <a:lstStyle/>
          <a:p>
            <a:endParaRPr lang="ru-RU" sz="2105"/>
          </a:p>
        </p:txBody>
      </p:sp>
      <p:sp>
        <p:nvSpPr>
          <p:cNvPr id="54285" name="AutoShape 13" descr="Electronic signature icon | Free Download"/>
          <p:cNvSpPr>
            <a:spLocks noChangeAspect="1" noChangeArrowheads="1"/>
          </p:cNvSpPr>
          <p:nvPr/>
        </p:nvSpPr>
        <p:spPr bwMode="auto">
          <a:xfrm>
            <a:off x="181909" y="613374"/>
            <a:ext cx="356394" cy="356395"/>
          </a:xfrm>
          <a:prstGeom prst="rect">
            <a:avLst/>
          </a:prstGeom>
          <a:noFill/>
        </p:spPr>
        <p:txBody>
          <a:bodyPr vert="horz" wrap="square" lIns="106918" tIns="53459" rIns="106918" bIns="53459" numCol="1" anchor="t" anchorCtr="0" compatLnSpc="1">
            <a:prstTxWarp prst="textNoShape">
              <a:avLst/>
            </a:prstTxWarp>
          </a:bodyPr>
          <a:lstStyle/>
          <a:p>
            <a:endParaRPr lang="ru-RU" sz="2105"/>
          </a:p>
        </p:txBody>
      </p:sp>
      <p:sp>
        <p:nvSpPr>
          <p:cNvPr id="54287" name="AutoShape 15" descr="Electronic signature icon | Free Download"/>
          <p:cNvSpPr>
            <a:spLocks noChangeAspect="1" noChangeArrowheads="1"/>
          </p:cNvSpPr>
          <p:nvPr/>
        </p:nvSpPr>
        <p:spPr bwMode="auto">
          <a:xfrm>
            <a:off x="181909" y="613374"/>
            <a:ext cx="356394" cy="356395"/>
          </a:xfrm>
          <a:prstGeom prst="rect">
            <a:avLst/>
          </a:prstGeom>
          <a:noFill/>
        </p:spPr>
        <p:txBody>
          <a:bodyPr vert="horz" wrap="square" lIns="106918" tIns="53459" rIns="106918" bIns="53459" numCol="1" anchor="t" anchorCtr="0" compatLnSpc="1">
            <a:prstTxWarp prst="textNoShape">
              <a:avLst/>
            </a:prstTxWarp>
          </a:bodyPr>
          <a:lstStyle/>
          <a:p>
            <a:endParaRPr lang="ru-RU" sz="2105"/>
          </a:p>
        </p:txBody>
      </p:sp>
      <p:pic>
        <p:nvPicPr>
          <p:cNvPr id="54289" name="Picture 17" descr="Electronic Signature Icon With Digital Pen | PowerPoint Slides ..."/>
          <p:cNvPicPr>
            <a:picLocks noChangeAspect="1" noChangeArrowheads="1"/>
          </p:cNvPicPr>
          <p:nvPr/>
        </p:nvPicPr>
        <p:blipFill>
          <a:blip r:embed="rId4" cstate="print"/>
          <a:srcRect l="44532" t="26042" r="3906" b="17708"/>
          <a:stretch>
            <a:fillRect/>
          </a:stretch>
        </p:blipFill>
        <p:spPr bwMode="auto">
          <a:xfrm>
            <a:off x="8798649" y="2458695"/>
            <a:ext cx="1085895" cy="584713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63751" y="90487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538303" y="3086937"/>
            <a:ext cx="3887886" cy="1289922"/>
          </a:xfrm>
          <a:prstGeom prst="roundRect">
            <a:avLst>
              <a:gd name="adj" fmla="val 10000"/>
            </a:avLst>
          </a:prstGeom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Система управления рисками</a:t>
            </a:r>
          </a:p>
          <a:p>
            <a:pPr marL="171450" indent="-17145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В процессе исполнения республиканского и местных бюджетов</a:t>
            </a:r>
          </a:p>
          <a:p>
            <a:pPr marL="171450" indent="-17145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Организации и проведения централизованных государственных закупок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70160" y="3108006"/>
            <a:ext cx="4098199" cy="1785553"/>
          </a:xfrm>
          <a:prstGeom prst="roundRect">
            <a:avLst>
              <a:gd name="adj" fmla="val 10000"/>
            </a:avLst>
          </a:prstGeom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/>
            <a:r>
              <a:rPr lang="ru-RU" sz="1400" b="1" dirty="0">
                <a:latin typeface="Arial" pitchFamily="34" charset="0"/>
                <a:cs typeface="Arial" pitchFamily="34" charset="0"/>
              </a:rPr>
              <a:t>Аналитическая отчетность (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Dashboard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kk-KZ" sz="1200" dirty="0">
                <a:latin typeface="Arial" pitchFamily="34" charset="0"/>
                <a:cs typeface="Arial" pitchFamily="34" charset="0"/>
              </a:rPr>
              <a:t>Конструктор отчетов </a:t>
            </a:r>
          </a:p>
          <a:p>
            <a:pPr algn="ctr"/>
            <a:endParaRPr lang="kk-KZ" sz="1200" dirty="0">
              <a:latin typeface="Arial" pitchFamily="34" charset="0"/>
              <a:cs typeface="Arial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Вычисляемые значения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Гибкая настройка фильтров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Настройка доступа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Просмотр в мобильном приложении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사각형: 둥근 모서리 367">
            <a:extLst>
              <a:ext uri="{FF2B5EF4-FFF2-40B4-BE49-F238E27FC236}">
                <a16:creationId xmlns:a16="http://schemas.microsoft.com/office/drawing/2014/main" id="{42F84929-5199-4A40-A970-B9AD87F110B0}"/>
              </a:ext>
            </a:extLst>
          </p:cNvPr>
          <p:cNvSpPr/>
          <p:nvPr/>
        </p:nvSpPr>
        <p:spPr>
          <a:xfrm>
            <a:off x="3062570" y="1971766"/>
            <a:ext cx="4173125" cy="558311"/>
          </a:xfrm>
          <a:prstGeom prst="roundRect">
            <a:avLst>
              <a:gd name="adj" fmla="val 50000"/>
            </a:avLst>
          </a:prstGeom>
          <a:solidFill>
            <a:srgbClr val="0083CB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indent="-73630" algn="ctr" defTabSz="711751" fontAlgn="ctr">
              <a:buClr>
                <a:schemeClr val="bg1">
                  <a:lumMod val="65000"/>
                </a:schemeClr>
              </a:buClr>
              <a:buSzPct val="80000"/>
              <a:tabLst>
                <a:tab pos="4596013" algn="l"/>
              </a:tabLst>
            </a:pPr>
            <a:r>
              <a:rPr lang="ru-RU" altLang="ko-KR" sz="14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  <a:sym typeface="Wingdings" pitchFamily="2" charset="2"/>
              </a:rPr>
              <a:t>Управление данными</a:t>
            </a:r>
            <a:endParaRPr lang="en-US" altLang="ko-KR" sz="14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7D474BE-1F97-4AF9-BF6F-D3A7671DDB19}"/>
              </a:ext>
            </a:extLst>
          </p:cNvPr>
          <p:cNvGrpSpPr/>
          <p:nvPr/>
        </p:nvGrpSpPr>
        <p:grpSpPr>
          <a:xfrm>
            <a:off x="1773766" y="4383489"/>
            <a:ext cx="1651705" cy="1212316"/>
            <a:chOff x="69485" y="1039460"/>
            <a:chExt cx="1917346" cy="1334063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437C7D3-CE2A-4B72-8D38-048C54498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b="6892"/>
            <a:stretch/>
          </p:blipFill>
          <p:spPr>
            <a:xfrm>
              <a:off x="69485" y="1039460"/>
              <a:ext cx="1917346" cy="133406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E43F914F-48B5-433A-9ADD-117F41AB8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63" y="1092418"/>
              <a:ext cx="1786028" cy="946021"/>
            </a:xfrm>
            <a:prstGeom prst="rect">
              <a:avLst/>
            </a:prstGeom>
          </p:spPr>
        </p:pic>
      </p:grpSp>
      <p:pic>
        <p:nvPicPr>
          <p:cNvPr id="26" name="Picture 2" descr="C:\Users\auby\Desktop\МГП 17.07.2020\Снимок.PNG">
            <a:extLst>
              <a:ext uri="{FF2B5EF4-FFF2-40B4-BE49-F238E27FC236}">
                <a16:creationId xmlns:a16="http://schemas.microsoft.com/office/drawing/2014/main" id="{0D47266C-B1EC-42B4-99B6-283F81FFA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96" y="665095"/>
            <a:ext cx="3351442" cy="10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Информационная система казначейства</a:t>
            </a:r>
            <a:endParaRPr lang="en-US" altLang="ko-KR" spc="-12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</p:txBody>
      </p:sp>
      <p:sp>
        <p:nvSpPr>
          <p:cNvPr id="29" name="사각형: 둥근 모서리 367">
            <a:extLst>
              <a:ext uri="{FF2B5EF4-FFF2-40B4-BE49-F238E27FC236}">
                <a16:creationId xmlns:a16="http://schemas.microsoft.com/office/drawing/2014/main" id="{8FAD32C3-0CE4-4E5C-8622-46A067A48004}"/>
              </a:ext>
            </a:extLst>
          </p:cNvPr>
          <p:cNvSpPr/>
          <p:nvPr/>
        </p:nvSpPr>
        <p:spPr>
          <a:xfrm>
            <a:off x="1499616" y="5977954"/>
            <a:ext cx="6773418" cy="1159168"/>
          </a:xfrm>
          <a:prstGeom prst="roundRect">
            <a:avLst>
              <a:gd name="adj" fmla="val 50000"/>
            </a:avLst>
          </a:prstGeom>
          <a:noFill/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defTabSz="711751" fontAlgn="ctr">
              <a:buClr>
                <a:schemeClr val="bg1">
                  <a:lumMod val="65000"/>
                </a:schemeClr>
              </a:buClr>
              <a:buSzPct val="80000"/>
              <a:tabLst>
                <a:tab pos="4596013" algn="l"/>
              </a:tabLst>
            </a:pPr>
            <a:r>
              <a:rPr lang="ru-RU" altLang="ko-KR" sz="1400" b="1" u="sng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Ожидаемые результаты:</a:t>
            </a:r>
          </a:p>
          <a:p>
            <a:pPr marL="0" lvl="1" algn="ctr" defTabSz="711751" fontAlgn="ctr">
              <a:buClr>
                <a:schemeClr val="bg1">
                  <a:lumMod val="65000"/>
                </a:schemeClr>
              </a:buClr>
              <a:buSzPct val="80000"/>
              <a:tabLst>
                <a:tab pos="4596013" algn="l"/>
              </a:tabLst>
            </a:pPr>
            <a:endParaRPr lang="ru-RU" altLang="ko-KR" sz="1400" b="1" u="sng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/>
              </a:solidFill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  <a:p>
            <a:pPr marL="285750" lvl="1" indent="-2857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Снижение рисков по всем направлениям</a:t>
            </a:r>
          </a:p>
          <a:p>
            <a:pPr marL="285750" lvl="1" indent="-2857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Обеспечение информацией для принятия управленческих решений</a:t>
            </a:r>
          </a:p>
          <a:p>
            <a:pPr marL="285750" lvl="1" indent="-2857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Повышение качества исполнения государственного бюджета </a:t>
            </a:r>
            <a:endParaRPr lang="en-US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/>
              </a:solidFill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9"/>
          <a:srcRect l="33372" t="25396" r="33738" b="21598"/>
          <a:stretch/>
        </p:blipFill>
        <p:spPr bwMode="auto">
          <a:xfrm>
            <a:off x="7614666" y="4893559"/>
            <a:ext cx="1752975" cy="1522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10"/>
          <a:srcRect l="13469" t="7411" r="13576" b="6214"/>
          <a:stretch/>
        </p:blipFill>
        <p:spPr bwMode="auto">
          <a:xfrm>
            <a:off x="4458239" y="3131993"/>
            <a:ext cx="1779870" cy="1122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7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>
            <a:extLst>
              <a:ext uri="smNativeData">
                <pr:smNativeData xmlns:pr="smNativeData" xmlns:p14="http://schemas.microsoft.com/office/powerpoint/2010/main" xmlns="" val="SMDATA_13_WTCkXhMAAAAlAAAAZAAAAA0AAAAAkAAAAEgAAACQAAAASAAAAAAAAAABAAAAAAAAAAEAAABQAAAAAAAAAAAA4D8AAAAAAADgPwAAAAAAAOA/AAAAAAAA4D8AAAAAAADgPwAAAAAAAOA/AAAAAAAA4D8AAAAAAADgPwAAAAAAAOA/AAAAAAAA4D8CAAAAjAAAAAEAAAAAAAAAvNfvAP///wgAAAAAAAAAAAAAAAAAAAAAAAAAAAAAAAAAAAAAZAAAAAEAAABAAAAAAAAAAAAAAAAAAAAAAAAAAAAAAAAAAAAAAAAAAAAAAAAAAAAAAAAAAAAAAAAAAAAAAAAAAAAAAAAAAAAAAAAAAAAAAAAAAAAAAAAAAAAAAAAAAAAAFAAAADwAAAABAAAAAAAAAJzE5w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0zha8MAAAAEAAAAAAAAAAAAAAAAAAAAAAAAAAeAAAAaAAAAAAAAAAAAAAAAAAAAAAAAAAAAAAAECcAABAnAAAAAAAAAAAAAAAAAAAAAAAAAAAAAAAAAAAAAAAAAAAAABQAAAAAAAAAwMD/AAAAAABkAAAAMgAAAAAAAABkAAAAAAAAAH9/fwAKAAAAHwAAAFQAAAC81+8A////AQAAAAAAAAAAAAAAAAAAAAAAAAAAAAAAAAAAAAAAAAAAnMTnAH9/fwDn5uYDzMzMAMDA/wB/f38AAAAAAAAAAAAAAAAAAAAAAAAAAAAhAAAAGAAAABQAAACOBQAAcwAAAN9JAAAoBQAAAAAAACYAAAAIAAAA//////////8="/>
              </a:ext>
            </a:extLst>
          </p:cNvSpPr>
          <p:nvPr/>
        </p:nvSpPr>
        <p:spPr>
          <a:xfrm>
            <a:off x="1709876" y="1063053"/>
            <a:ext cx="7285482" cy="58485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80189" tIns="40094" rIns="80189" bIns="40094" numCol="1" spcCol="161925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мобильного сервиса и мобильного банкинга</a:t>
            </a:r>
          </a:p>
        </p:txBody>
      </p:sp>
      <p:sp>
        <p:nvSpPr>
          <p:cNvPr id="54283" name="AutoShape 11" descr="Electronic signature icon | Free Download"/>
          <p:cNvSpPr>
            <a:spLocks noChangeAspect="1" noChangeArrowheads="1"/>
          </p:cNvSpPr>
          <p:nvPr/>
        </p:nvSpPr>
        <p:spPr bwMode="auto">
          <a:xfrm>
            <a:off x="181909" y="613374"/>
            <a:ext cx="356394" cy="356395"/>
          </a:xfrm>
          <a:prstGeom prst="rect">
            <a:avLst/>
          </a:prstGeom>
          <a:noFill/>
        </p:spPr>
        <p:txBody>
          <a:bodyPr vert="horz" wrap="square" lIns="106918" tIns="53459" rIns="106918" bIns="53459" numCol="1" anchor="t" anchorCtr="0" compatLnSpc="1">
            <a:prstTxWarp prst="textNoShape">
              <a:avLst/>
            </a:prstTxWarp>
          </a:bodyPr>
          <a:lstStyle/>
          <a:p>
            <a:endParaRPr lang="ru-RU" sz="2105"/>
          </a:p>
        </p:txBody>
      </p:sp>
      <p:sp>
        <p:nvSpPr>
          <p:cNvPr id="54285" name="AutoShape 13" descr="Electronic signature icon | Free Download"/>
          <p:cNvSpPr>
            <a:spLocks noChangeAspect="1" noChangeArrowheads="1"/>
          </p:cNvSpPr>
          <p:nvPr/>
        </p:nvSpPr>
        <p:spPr bwMode="auto">
          <a:xfrm>
            <a:off x="181909" y="613374"/>
            <a:ext cx="356394" cy="356395"/>
          </a:xfrm>
          <a:prstGeom prst="rect">
            <a:avLst/>
          </a:prstGeom>
          <a:noFill/>
        </p:spPr>
        <p:txBody>
          <a:bodyPr vert="horz" wrap="square" lIns="106918" tIns="53459" rIns="106918" bIns="53459" numCol="1" anchor="t" anchorCtr="0" compatLnSpc="1">
            <a:prstTxWarp prst="textNoShape">
              <a:avLst/>
            </a:prstTxWarp>
          </a:bodyPr>
          <a:lstStyle/>
          <a:p>
            <a:endParaRPr lang="ru-RU" sz="2105"/>
          </a:p>
        </p:txBody>
      </p:sp>
      <p:sp>
        <p:nvSpPr>
          <p:cNvPr id="54287" name="AutoShape 15" descr="Electronic signature icon | Free Download"/>
          <p:cNvSpPr>
            <a:spLocks noChangeAspect="1" noChangeArrowheads="1"/>
          </p:cNvSpPr>
          <p:nvPr/>
        </p:nvSpPr>
        <p:spPr bwMode="auto">
          <a:xfrm>
            <a:off x="181909" y="613374"/>
            <a:ext cx="356394" cy="356395"/>
          </a:xfrm>
          <a:prstGeom prst="rect">
            <a:avLst/>
          </a:prstGeom>
          <a:noFill/>
        </p:spPr>
        <p:txBody>
          <a:bodyPr vert="horz" wrap="square" lIns="106918" tIns="53459" rIns="106918" bIns="53459" numCol="1" anchor="t" anchorCtr="0" compatLnSpc="1">
            <a:prstTxWarp prst="textNoShape">
              <a:avLst/>
            </a:prstTxWarp>
          </a:bodyPr>
          <a:lstStyle/>
          <a:p>
            <a:endParaRPr lang="ru-RU" sz="2105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63751" y="90487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pic>
        <p:nvPicPr>
          <p:cNvPr id="9" name="Picture 2" descr="C:\Users\User\Desktop\МИНФИН презентация\мобильное приложени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480" y="2302522"/>
            <a:ext cx="1138530" cy="210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Информационная система казначейства</a:t>
            </a:r>
            <a:endParaRPr lang="en-US" altLang="ko-KR" spc="-12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216930-33A8-43D5-A603-A6365900E5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6892"/>
          <a:stretch/>
        </p:blipFill>
        <p:spPr>
          <a:xfrm>
            <a:off x="544190" y="2515941"/>
            <a:ext cx="2182989" cy="1488433"/>
          </a:xfrm>
          <a:prstGeom prst="rect">
            <a:avLst/>
          </a:prstGeom>
        </p:spPr>
      </p:pic>
      <p:sp>
        <p:nvSpPr>
          <p:cNvPr id="14" name="object 30"/>
          <p:cNvSpPr/>
          <p:nvPr/>
        </p:nvSpPr>
        <p:spPr>
          <a:xfrm>
            <a:off x="1261872" y="1921481"/>
            <a:ext cx="1243153" cy="38104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есть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30"/>
          <p:cNvSpPr/>
          <p:nvPr/>
        </p:nvSpPr>
        <p:spPr>
          <a:xfrm>
            <a:off x="6913673" y="1978906"/>
            <a:ext cx="1494942" cy="38104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Перспектива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30"/>
          <p:cNvSpPr/>
          <p:nvPr/>
        </p:nvSpPr>
        <p:spPr>
          <a:xfrm>
            <a:off x="866081" y="2821702"/>
            <a:ext cx="1566223" cy="53543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документооборот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30"/>
          <p:cNvSpPr/>
          <p:nvPr/>
        </p:nvSpPr>
        <p:spPr>
          <a:xfrm>
            <a:off x="9267150" y="2962907"/>
            <a:ext cx="1017189" cy="391247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qazyna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사각형: 둥근 모서리 367">
            <a:extLst>
              <a:ext uri="{FF2B5EF4-FFF2-40B4-BE49-F238E27FC236}">
                <a16:creationId xmlns:a16="http://schemas.microsoft.com/office/drawing/2014/main" id="{8FAD32C3-0CE4-4E5C-8622-46A067A48004}"/>
              </a:ext>
            </a:extLst>
          </p:cNvPr>
          <p:cNvSpPr/>
          <p:nvPr/>
        </p:nvSpPr>
        <p:spPr>
          <a:xfrm>
            <a:off x="63751" y="5927692"/>
            <a:ext cx="4936317" cy="963235"/>
          </a:xfrm>
          <a:prstGeom prst="roundRect">
            <a:avLst>
              <a:gd name="adj" fmla="val 50000"/>
            </a:avLst>
          </a:prstGeom>
          <a:noFill/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defTabSz="711751" fontAlgn="ctr">
              <a:buClr>
                <a:schemeClr val="bg1">
                  <a:lumMod val="65000"/>
                </a:schemeClr>
              </a:buClr>
              <a:buSzPct val="80000"/>
              <a:tabLst>
                <a:tab pos="4596013" algn="l"/>
              </a:tabLst>
            </a:pPr>
            <a:r>
              <a:rPr lang="ru-RU" altLang="ko-KR" sz="1400" b="1" u="sng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Ожидаемые результаты:</a:t>
            </a:r>
          </a:p>
          <a:p>
            <a:pPr marL="0" lvl="1" algn="ctr" defTabSz="711751" fontAlgn="ctr">
              <a:buClr>
                <a:schemeClr val="bg1">
                  <a:lumMod val="65000"/>
                </a:schemeClr>
              </a:buClr>
              <a:buSzPct val="80000"/>
              <a:tabLst>
                <a:tab pos="4596013" algn="l"/>
              </a:tabLst>
            </a:pPr>
            <a:r>
              <a:rPr lang="ru-RU" altLang="ko-KR" sz="14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Оперативный мониторинг и управление бюджетом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386" y="4187786"/>
            <a:ext cx="31207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Локальное управление:</a:t>
            </a: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Ведение бюджета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договоров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платежей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отчетности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71032" y="4491025"/>
            <a:ext cx="45132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Мобильное управление: </a:t>
            </a: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быстрых платежей (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автооплата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налогов 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Просмотр зарегистрированных договоров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Просмотр остатков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отчетности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Консультации и поддержка</a:t>
            </a:r>
          </a:p>
          <a:p>
            <a:endParaRPr lang="ru-RU" sz="1400" dirty="0"/>
          </a:p>
        </p:txBody>
      </p:sp>
      <p:pic>
        <p:nvPicPr>
          <p:cNvPr id="25" name="Рисунок 24"/>
          <p:cNvPicPr/>
          <p:nvPr/>
        </p:nvPicPr>
        <p:blipFill rotWithShape="1">
          <a:blip r:embed="rId6"/>
          <a:srcRect l="39401" t="44521" r="39345" b="44041"/>
          <a:stretch/>
        </p:blipFill>
        <p:spPr bwMode="auto">
          <a:xfrm>
            <a:off x="3264989" y="2508138"/>
            <a:ext cx="3595452" cy="1504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/>
          <p:cNvPicPr/>
          <p:nvPr/>
        </p:nvPicPr>
        <p:blipFill rotWithShape="1">
          <a:blip r:embed="rId7"/>
          <a:srcRect l="41928" t="42070" r="42218" b="41794"/>
          <a:stretch/>
        </p:blipFill>
        <p:spPr bwMode="auto">
          <a:xfrm>
            <a:off x="9288860" y="281704"/>
            <a:ext cx="1181019" cy="766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5EC52B9-62C4-4C7B-9833-C0A7D16F5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076" y="2636266"/>
            <a:ext cx="955237" cy="906301"/>
          </a:xfrm>
          <a:prstGeom prst="rect">
            <a:avLst/>
          </a:prstGeom>
        </p:spPr>
      </p:pic>
      <p:sp>
        <p:nvSpPr>
          <p:cNvPr id="24" name="object 30"/>
          <p:cNvSpPr/>
          <p:nvPr/>
        </p:nvSpPr>
        <p:spPr>
          <a:xfrm>
            <a:off x="7592460" y="3664767"/>
            <a:ext cx="917853" cy="339608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5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090673" y="2940913"/>
            <a:ext cx="473751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2608" y="2636912"/>
            <a:ext cx="1312912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 </a:t>
            </a:r>
            <a:endPara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Picture 6" descr="C:\Users\User\Desktop\A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34" y="1996310"/>
            <a:ext cx="620462" cy="56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3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7">
            <a:extLst>
              <a:ext uri="{FF2B5EF4-FFF2-40B4-BE49-F238E27FC236}">
                <a16:creationId xmlns:a16="http://schemas.microsoft.com/office/drawing/2014/main" id="{024DE5EC-2ED2-4A3B-9E73-578AF6386636}"/>
              </a:ext>
            </a:extLst>
          </p:cNvPr>
          <p:cNvGrpSpPr/>
          <p:nvPr/>
        </p:nvGrpSpPr>
        <p:grpSpPr>
          <a:xfrm>
            <a:off x="241608" y="1698270"/>
            <a:ext cx="10139598" cy="703850"/>
            <a:chOff x="860310" y="2563177"/>
            <a:chExt cx="9094702" cy="81246"/>
          </a:xfrm>
        </p:grpSpPr>
        <p:sp>
          <p:nvSpPr>
            <p:cNvPr id="6" name="화살표: 오각형 7">
              <a:extLst>
                <a:ext uri="{FF2B5EF4-FFF2-40B4-BE49-F238E27FC236}">
                  <a16:creationId xmlns:a16="http://schemas.microsoft.com/office/drawing/2014/main" id="{7FFBF87B-1C5D-41E1-BCA0-D26874BEF82F}"/>
                </a:ext>
              </a:extLst>
            </p:cNvPr>
            <p:cNvSpPr/>
            <p:nvPr/>
          </p:nvSpPr>
          <p:spPr>
            <a:xfrm>
              <a:off x="860310" y="2563177"/>
              <a:ext cx="1888991" cy="81246"/>
            </a:xfrm>
            <a:prstGeom prst="homePlate">
              <a:avLst/>
            </a:prstGeom>
            <a:solidFill>
              <a:srgbClr val="DCE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화살표: 갈매기형 수장 8">
              <a:extLst>
                <a:ext uri="{FF2B5EF4-FFF2-40B4-BE49-F238E27FC236}">
                  <a16:creationId xmlns:a16="http://schemas.microsoft.com/office/drawing/2014/main" id="{59963263-DC11-438F-9D41-DC66A34B77E6}"/>
                </a:ext>
              </a:extLst>
            </p:cNvPr>
            <p:cNvSpPr/>
            <p:nvPr/>
          </p:nvSpPr>
          <p:spPr>
            <a:xfrm>
              <a:off x="2665712" y="2563177"/>
              <a:ext cx="1888991" cy="78656"/>
            </a:xfrm>
            <a:prstGeom prst="chevron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화살표: 갈매기형 수장 9">
              <a:extLst>
                <a:ext uri="{FF2B5EF4-FFF2-40B4-BE49-F238E27FC236}">
                  <a16:creationId xmlns:a16="http://schemas.microsoft.com/office/drawing/2014/main" id="{02F7C738-3582-44CF-BE30-F97BE7F96E31}"/>
                </a:ext>
              </a:extLst>
            </p:cNvPr>
            <p:cNvSpPr/>
            <p:nvPr/>
          </p:nvSpPr>
          <p:spPr>
            <a:xfrm>
              <a:off x="4471114" y="2563177"/>
              <a:ext cx="1888991" cy="77597"/>
            </a:xfrm>
            <a:prstGeom prst="chevron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화살표: 갈매기형 수장 10">
              <a:extLst>
                <a:ext uri="{FF2B5EF4-FFF2-40B4-BE49-F238E27FC236}">
                  <a16:creationId xmlns:a16="http://schemas.microsoft.com/office/drawing/2014/main" id="{847597FE-1F1B-4474-BB06-1F0CACBD5A77}"/>
                </a:ext>
              </a:extLst>
            </p:cNvPr>
            <p:cNvSpPr/>
            <p:nvPr/>
          </p:nvSpPr>
          <p:spPr>
            <a:xfrm>
              <a:off x="6271224" y="2563177"/>
              <a:ext cx="1888991" cy="75389"/>
            </a:xfrm>
            <a:prstGeom prst="chevron">
              <a:avLst/>
            </a:prstGeom>
            <a:solidFill>
              <a:srgbClr val="0083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화살표: 갈매기형 수장 11">
              <a:extLst>
                <a:ext uri="{FF2B5EF4-FFF2-40B4-BE49-F238E27FC236}">
                  <a16:creationId xmlns:a16="http://schemas.microsoft.com/office/drawing/2014/main" id="{BCE20690-28C3-4001-8569-4A9E069D3CA3}"/>
                </a:ext>
              </a:extLst>
            </p:cNvPr>
            <p:cNvSpPr/>
            <p:nvPr/>
          </p:nvSpPr>
          <p:spPr>
            <a:xfrm>
              <a:off x="8066021" y="2563177"/>
              <a:ext cx="1888991" cy="76650"/>
            </a:xfrm>
            <a:prstGeom prst="chevron">
              <a:avLst/>
            </a:prstGeom>
            <a:solidFill>
              <a:srgbClr val="73D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3E15696-665A-4E61-97F2-4D238E2B396A}"/>
              </a:ext>
            </a:extLst>
          </p:cNvPr>
          <p:cNvSpPr txBox="1"/>
          <p:nvPr/>
        </p:nvSpPr>
        <p:spPr>
          <a:xfrm flipH="1">
            <a:off x="183102" y="999302"/>
            <a:ext cx="10096302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 latinLnBrk="0"/>
            <a:r>
              <a:rPr lang="ru-RU" altLang="ko-KR" sz="18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Становление казначейской системы в Казахстане</a:t>
            </a:r>
            <a:endParaRPr lang="en-US" altLang="ko-KR" sz="1800" b="1" spc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tx1"/>
              </a:solidFill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A24937-0F4E-48A2-AA0B-9FDF84415BC0}"/>
              </a:ext>
            </a:extLst>
          </p:cNvPr>
          <p:cNvSpPr txBox="1"/>
          <p:nvPr/>
        </p:nvSpPr>
        <p:spPr>
          <a:xfrm>
            <a:off x="495629" y="1880261"/>
            <a:ext cx="114580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en-US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 </a:t>
            </a: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этап</a:t>
            </a:r>
          </a:p>
          <a:p>
            <a:pPr algn="ctr" defTabSz="823539">
              <a:defRPr/>
            </a:pP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1996-2002 гг.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1AA892-7359-451A-8248-BF53C0EE788A}"/>
              </a:ext>
            </a:extLst>
          </p:cNvPr>
          <p:cNvSpPr txBox="1"/>
          <p:nvPr/>
        </p:nvSpPr>
        <p:spPr>
          <a:xfrm>
            <a:off x="2863137" y="1865529"/>
            <a:ext cx="888611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en-US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II </a:t>
            </a: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этап</a:t>
            </a:r>
          </a:p>
          <a:p>
            <a:pPr algn="ctr" defTabSz="823539">
              <a:defRPr/>
            </a:pP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2001-2007 гг.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25679-9417-47F6-BD19-74D75BAA624D}"/>
              </a:ext>
            </a:extLst>
          </p:cNvPr>
          <p:cNvSpPr txBox="1"/>
          <p:nvPr/>
        </p:nvSpPr>
        <p:spPr>
          <a:xfrm>
            <a:off x="4875963" y="1865529"/>
            <a:ext cx="888611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en-US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III</a:t>
            </a: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 этап</a:t>
            </a:r>
          </a:p>
          <a:p>
            <a:pPr algn="ctr" defTabSz="823539">
              <a:defRPr/>
            </a:pP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2007-2008 гг.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79F999-034D-4292-A3AB-7F4863B8D79C}"/>
              </a:ext>
            </a:extLst>
          </p:cNvPr>
          <p:cNvSpPr txBox="1"/>
          <p:nvPr/>
        </p:nvSpPr>
        <p:spPr>
          <a:xfrm>
            <a:off x="6429949" y="1840159"/>
            <a:ext cx="1623934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en-US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IV </a:t>
            </a: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этап</a:t>
            </a:r>
          </a:p>
          <a:p>
            <a:pPr algn="ctr" defTabSz="823539">
              <a:defRPr/>
            </a:pP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2009-2014 гг.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001CD8-EFA6-454D-B8C5-0A62F1592711}"/>
              </a:ext>
            </a:extLst>
          </p:cNvPr>
          <p:cNvSpPr txBox="1"/>
          <p:nvPr/>
        </p:nvSpPr>
        <p:spPr>
          <a:xfrm>
            <a:off x="9027064" y="1840159"/>
            <a:ext cx="48059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en-US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V </a:t>
            </a: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этап</a:t>
            </a:r>
          </a:p>
          <a:p>
            <a:pPr algn="ctr" defTabSz="823539">
              <a:defRPr/>
            </a:pP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2015 – </a:t>
            </a:r>
            <a:endParaRPr lang="ko-KR" altLang="en-US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ea typeface="KoPub돋움체 Bold" panose="02020603020101020101" pitchFamily="18" charset="-127"/>
              <a:cs typeface="Arial" pitchFamily="34" charset="0"/>
            </a:endParaRPr>
          </a:p>
        </p:txBody>
      </p:sp>
      <p:grpSp>
        <p:nvGrpSpPr>
          <p:cNvPr id="22" name="그룹 23">
            <a:extLst>
              <a:ext uri="{FF2B5EF4-FFF2-40B4-BE49-F238E27FC236}">
                <a16:creationId xmlns:a16="http://schemas.microsoft.com/office/drawing/2014/main" id="{EE9F7272-2BF1-43FB-8869-BE3C024D5BD8}"/>
              </a:ext>
            </a:extLst>
          </p:cNvPr>
          <p:cNvGrpSpPr/>
          <p:nvPr/>
        </p:nvGrpSpPr>
        <p:grpSpPr>
          <a:xfrm>
            <a:off x="2139431" y="2699521"/>
            <a:ext cx="1771455" cy="3554975"/>
            <a:chOff x="7752409" y="3631490"/>
            <a:chExt cx="2638854" cy="2446245"/>
          </a:xfrm>
        </p:grpSpPr>
        <p:sp>
          <p:nvSpPr>
            <p:cNvPr id="24" name="사각형: 둥근 모서리 24">
              <a:extLst>
                <a:ext uri="{FF2B5EF4-FFF2-40B4-BE49-F238E27FC236}">
                  <a16:creationId xmlns:a16="http://schemas.microsoft.com/office/drawing/2014/main" id="{33CAC542-40BB-4023-A2D0-2BAFA769FF31}"/>
                </a:ext>
              </a:extLst>
            </p:cNvPr>
            <p:cNvSpPr/>
            <p:nvPr/>
          </p:nvSpPr>
          <p:spPr>
            <a:xfrm>
              <a:off x="7752409" y="3944687"/>
              <a:ext cx="2638854" cy="912300"/>
            </a:xfrm>
            <a:prstGeom prst="roundRect">
              <a:avLst>
                <a:gd name="adj" fmla="val 1647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사각형: 둥근 모서리 25">
              <a:extLst>
                <a:ext uri="{FF2B5EF4-FFF2-40B4-BE49-F238E27FC236}">
                  <a16:creationId xmlns:a16="http://schemas.microsoft.com/office/drawing/2014/main" id="{1548DEF9-1148-4DB8-A44D-B9A2619051F7}"/>
                </a:ext>
              </a:extLst>
            </p:cNvPr>
            <p:cNvSpPr/>
            <p:nvPr/>
          </p:nvSpPr>
          <p:spPr>
            <a:xfrm>
              <a:off x="7752409" y="3631490"/>
              <a:ext cx="2638854" cy="2446245"/>
            </a:xfrm>
            <a:prstGeom prst="roundRect">
              <a:avLst>
                <a:gd name="adj" fmla="val 2121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FCF1629-74BA-4A76-A088-4DB8DF58BA46}"/>
              </a:ext>
            </a:extLst>
          </p:cNvPr>
          <p:cNvSpPr txBox="1"/>
          <p:nvPr/>
        </p:nvSpPr>
        <p:spPr>
          <a:xfrm>
            <a:off x="8527813" y="2701349"/>
            <a:ext cx="165385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Цифровая трансформация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Расширение интеграций</a:t>
            </a: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Оптимизация процессов</a:t>
            </a: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Обновление ИКТ</a:t>
            </a: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Расширение функциональности</a:t>
            </a: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Создание новых сервисов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-1846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554E4AF-EFEA-4D07-9938-34A13A8DB905}"/>
              </a:ext>
            </a:extLst>
          </p:cNvPr>
          <p:cNvSpPr txBox="1"/>
          <p:nvPr/>
        </p:nvSpPr>
        <p:spPr>
          <a:xfrm>
            <a:off x="183102" y="2699521"/>
            <a:ext cx="1871746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Автоматизированная система БАСК-М</a:t>
            </a: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Децентрализованная система по исполнению бюджета</a:t>
            </a: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Расчетно-кассовое обслуживание государственных бюджетов</a:t>
            </a: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en-US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2696" y="2655119"/>
            <a:ext cx="20584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r>
              <a:rPr lang="ru-RU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Интегрированная информационная система казначейства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Централизованная система</a:t>
            </a: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Автоматизация всех функций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Внедрение новых технологий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Соответствие международным стандартам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Безопасность системы</a:t>
            </a:r>
            <a:endParaRPr lang="en-US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85719" y="2655119"/>
            <a:ext cx="20584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Переход на обновленную версию </a:t>
            </a:r>
            <a:r>
              <a:rPr lang="ru-RU" altLang="ko-KR" sz="1200" b="1" kern="0" spc="-38" dirty="0" err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Oracle</a:t>
            </a:r>
            <a:endParaRPr lang="ru-RU" altLang="ko-KR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Внедрение новых инструментов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Минимизация человеческого фактора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 Защищенность системы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Исключение коррупционных рисков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Поддержка государственного языка</a:t>
            </a:r>
            <a:endParaRPr lang="en-US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27625" y="2699521"/>
            <a:ext cx="20584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Разработка электронного документооборота </a:t>
            </a:r>
          </a:p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Автоматизация приема и обработки финансовых документов</a:t>
            </a: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Онлайн-подписание документов</a:t>
            </a: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Онлайн предоставление финансовой отчетности</a:t>
            </a: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Исключение коррупционных рисков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Информационная система казначейства</a:t>
            </a:r>
            <a:endParaRPr lang="en-US" altLang="ko-KR" spc="-12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790119" y="6194081"/>
            <a:ext cx="556828" cy="707061"/>
          </a:xfrm>
          <a:prstGeom prst="can">
            <a:avLst>
              <a:gd name="adj" fmla="val 346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Баск- М</a:t>
            </a:r>
          </a:p>
        </p:txBody>
      </p:sp>
      <p:pic>
        <p:nvPicPr>
          <p:cNvPr id="29" name="Рисунок 28"/>
          <p:cNvPicPr/>
          <p:nvPr/>
        </p:nvPicPr>
        <p:blipFill rotWithShape="1">
          <a:blip r:embed="rId3"/>
          <a:srcRect l="37360" t="39339" r="49893" b="49686"/>
          <a:stretch/>
        </p:blipFill>
        <p:spPr bwMode="auto">
          <a:xfrm>
            <a:off x="2400350" y="6254496"/>
            <a:ext cx="1038368" cy="636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/>
          <p:cNvPicPr/>
          <p:nvPr/>
        </p:nvPicPr>
        <p:blipFill rotWithShape="1">
          <a:blip r:embed="rId3"/>
          <a:srcRect l="56368" t="65292" r="33213" b="22741"/>
          <a:stretch/>
        </p:blipFill>
        <p:spPr bwMode="auto">
          <a:xfrm>
            <a:off x="4708831" y="6254407"/>
            <a:ext cx="1044844" cy="636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61AA892-7359-451A-8248-BF53C0EE788A}"/>
              </a:ext>
            </a:extLst>
          </p:cNvPr>
          <p:cNvSpPr txBox="1"/>
          <p:nvPr/>
        </p:nvSpPr>
        <p:spPr>
          <a:xfrm>
            <a:off x="4770662" y="6063493"/>
            <a:ext cx="888611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en-US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Oracle R12</a:t>
            </a:r>
            <a:endParaRPr lang="ru-RU" altLang="ko-KR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</p:txBody>
      </p:sp>
      <p:pic>
        <p:nvPicPr>
          <p:cNvPr id="35" name="Рисунок 34"/>
          <p:cNvPicPr/>
          <p:nvPr/>
        </p:nvPicPr>
        <p:blipFill rotWithShape="1">
          <a:blip r:embed="rId3"/>
          <a:srcRect l="38870" t="64287" r="51327" b="21842"/>
          <a:stretch/>
        </p:blipFill>
        <p:spPr bwMode="auto">
          <a:xfrm>
            <a:off x="7138571" y="6100785"/>
            <a:ext cx="1036165" cy="790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61AA892-7359-451A-8248-BF53C0EE788A}"/>
              </a:ext>
            </a:extLst>
          </p:cNvPr>
          <p:cNvSpPr txBox="1"/>
          <p:nvPr/>
        </p:nvSpPr>
        <p:spPr>
          <a:xfrm>
            <a:off x="6912568" y="6051110"/>
            <a:ext cx="888611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ЭД</a:t>
            </a:r>
          </a:p>
        </p:txBody>
      </p:sp>
      <p:pic>
        <p:nvPicPr>
          <p:cNvPr id="37" name="Picture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7" t="29662" r="59325" b="27710"/>
          <a:stretch/>
        </p:blipFill>
        <p:spPr bwMode="auto">
          <a:xfrm>
            <a:off x="8882561" y="5966437"/>
            <a:ext cx="1354142" cy="1058967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61AA892-7359-451A-8248-BF53C0EE788A}"/>
              </a:ext>
            </a:extLst>
          </p:cNvPr>
          <p:cNvSpPr txBox="1"/>
          <p:nvPr/>
        </p:nvSpPr>
        <p:spPr>
          <a:xfrm>
            <a:off x="2193334" y="6100785"/>
            <a:ext cx="888611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en-US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Oracle R8</a:t>
            </a:r>
            <a:endParaRPr lang="ru-RU" altLang="ko-KR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4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5909" y="626397"/>
            <a:ext cx="6547208" cy="671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4" rIns="80189" bIns="40094"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Функциональная архитектура системы</a:t>
            </a:r>
            <a:endParaRPr lang="ru-RU" sz="2339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-1846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Информационная система казначейства</a:t>
            </a:r>
            <a:endParaRPr lang="en-US" altLang="ko-KR" spc="-12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</p:txBody>
      </p:sp>
      <p:sp>
        <p:nvSpPr>
          <p:cNvPr id="13" name="Скругленный прямоугольник 4"/>
          <p:cNvSpPr txBox="1"/>
          <p:nvPr/>
        </p:nvSpPr>
        <p:spPr>
          <a:xfrm>
            <a:off x="741663" y="4263611"/>
            <a:ext cx="2571589" cy="15889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Модуль 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 наличностью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0" kern="12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Ежедневное закрытие операционного дня и составление анализа по единому казначейскому счету</a:t>
            </a:r>
          </a:p>
        </p:txBody>
      </p:sp>
      <p:sp>
        <p:nvSpPr>
          <p:cNvPr id="16" name="Скругленный прямоугольник 6"/>
          <p:cNvSpPr txBox="1"/>
          <p:nvPr/>
        </p:nvSpPr>
        <p:spPr>
          <a:xfrm>
            <a:off x="3946285" y="1807863"/>
            <a:ext cx="2808122" cy="136076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Модуль 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 поступлениями в бюджет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0" kern="12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Зачисление, распределение и учет доходов в государственный бюджет</a:t>
            </a:r>
          </a:p>
        </p:txBody>
      </p:sp>
      <p:sp>
        <p:nvSpPr>
          <p:cNvPr id="19" name="Скругленный прямоугольник 8"/>
          <p:cNvSpPr txBox="1"/>
          <p:nvPr/>
        </p:nvSpPr>
        <p:spPr>
          <a:xfrm>
            <a:off x="7510538" y="2399173"/>
            <a:ext cx="2428990" cy="15389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Модуль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 обязательствами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0" kern="1200" dirty="0">
                <a:latin typeface="Arial" pitchFamily="34" charset="0"/>
                <a:cs typeface="Arial" pitchFamily="34" charset="0"/>
              </a:rPr>
              <a:t>Регистрация и учет гражданско-правовых сделок государственных организаций</a:t>
            </a:r>
          </a:p>
        </p:txBody>
      </p:sp>
      <p:sp>
        <p:nvSpPr>
          <p:cNvPr id="22" name="Скругленный прямоугольник 10"/>
          <p:cNvSpPr txBox="1"/>
          <p:nvPr/>
        </p:nvSpPr>
        <p:spPr>
          <a:xfrm>
            <a:off x="3791108" y="5047775"/>
            <a:ext cx="3241574" cy="13587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Банковский системный интерфейс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0" kern="12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Прием и отправка электронных платежных сообщений через Казахстанский центр межбанковских расчетов Национальног</a:t>
            </a:r>
            <a:r>
              <a:rPr lang="ru-RU" sz="14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1400" b="0" kern="12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Банка</a:t>
            </a:r>
            <a:r>
              <a:rPr lang="ru-RU" sz="1400" b="0" kern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Скругленный прямоугольник 12"/>
          <p:cNvSpPr txBox="1"/>
          <p:nvPr/>
        </p:nvSpPr>
        <p:spPr>
          <a:xfrm>
            <a:off x="7510538" y="4226861"/>
            <a:ext cx="2428990" cy="1641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Модуль </a:t>
            </a:r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 платежами                  </a:t>
            </a:r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 национальной и иностранной валютах) </a:t>
            </a:r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0" kern="12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Проведение и учет платежей государственных организаций</a:t>
            </a:r>
          </a:p>
        </p:txBody>
      </p:sp>
      <p:sp>
        <p:nvSpPr>
          <p:cNvPr id="31" name="Скругленный прямоугольник 6"/>
          <p:cNvSpPr txBox="1"/>
          <p:nvPr/>
        </p:nvSpPr>
        <p:spPr>
          <a:xfrm>
            <a:off x="741663" y="2354078"/>
            <a:ext cx="2448492" cy="164758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Модуль 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Главная книга                             </a:t>
            </a:r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 национальной и иностранной валютах) </a:t>
            </a:r>
          </a:p>
          <a:p>
            <a:pPr marL="171450" lvl="0" indent="-17145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ведение бюджета</a:t>
            </a:r>
          </a:p>
          <a:p>
            <a:pPr marL="171450" indent="-17145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ведение бухгалтерского учета всех операций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4744718" y="3402796"/>
            <a:ext cx="1251892" cy="119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Freeform 481">
            <a:extLst>
              <a:ext uri="{FF2B5EF4-FFF2-40B4-BE49-F238E27FC236}">
                <a16:creationId xmlns:a16="http://schemas.microsoft.com/office/drawing/2014/main" id="{FC4A3E9C-62E4-458D-97B6-FDFD04500453}"/>
              </a:ext>
            </a:extLst>
          </p:cNvPr>
          <p:cNvSpPr>
            <a:spLocks noEditPoints="1"/>
          </p:cNvSpPr>
          <p:nvPr/>
        </p:nvSpPr>
        <p:spPr bwMode="auto">
          <a:xfrm>
            <a:off x="4634990" y="3341537"/>
            <a:ext cx="1509450" cy="1493151"/>
          </a:xfrm>
          <a:custGeom>
            <a:avLst/>
            <a:gdLst>
              <a:gd name="T0" fmla="*/ 2065 w 4869"/>
              <a:gd name="T1" fmla="*/ 4842 h 4869"/>
              <a:gd name="T2" fmla="*/ 1489 w 4869"/>
              <a:gd name="T3" fmla="*/ 4679 h 4869"/>
              <a:gd name="T4" fmla="*/ 978 w 4869"/>
              <a:gd name="T5" fmla="*/ 4384 h 4869"/>
              <a:gd name="T6" fmla="*/ 556 w 4869"/>
              <a:gd name="T7" fmla="*/ 3982 h 4869"/>
              <a:gd name="T8" fmla="*/ 242 w 4869"/>
              <a:gd name="T9" fmla="*/ 3491 h 4869"/>
              <a:gd name="T10" fmla="*/ 49 w 4869"/>
              <a:gd name="T11" fmla="*/ 2925 h 4869"/>
              <a:gd name="T12" fmla="*/ 0 w 4869"/>
              <a:gd name="T13" fmla="*/ 2434 h 4869"/>
              <a:gd name="T14" fmla="*/ 79 w 4869"/>
              <a:gd name="T15" fmla="*/ 1829 h 4869"/>
              <a:gd name="T16" fmla="*/ 295 w 4869"/>
              <a:gd name="T17" fmla="*/ 1276 h 4869"/>
              <a:gd name="T18" fmla="*/ 635 w 4869"/>
              <a:gd name="T19" fmla="*/ 798 h 4869"/>
              <a:gd name="T20" fmla="*/ 1073 w 4869"/>
              <a:gd name="T21" fmla="*/ 415 h 4869"/>
              <a:gd name="T22" fmla="*/ 1600 w 4869"/>
              <a:gd name="T23" fmla="*/ 147 h 4869"/>
              <a:gd name="T24" fmla="*/ 2186 w 4869"/>
              <a:gd name="T25" fmla="*/ 13 h 4869"/>
              <a:gd name="T26" fmla="*/ 2683 w 4869"/>
              <a:gd name="T27" fmla="*/ 13 h 4869"/>
              <a:gd name="T28" fmla="*/ 3272 w 4869"/>
              <a:gd name="T29" fmla="*/ 147 h 4869"/>
              <a:gd name="T30" fmla="*/ 3796 w 4869"/>
              <a:gd name="T31" fmla="*/ 415 h 4869"/>
              <a:gd name="T32" fmla="*/ 4237 w 4869"/>
              <a:gd name="T33" fmla="*/ 798 h 4869"/>
              <a:gd name="T34" fmla="*/ 4574 w 4869"/>
              <a:gd name="T35" fmla="*/ 1276 h 4869"/>
              <a:gd name="T36" fmla="*/ 4794 w 4869"/>
              <a:gd name="T37" fmla="*/ 1829 h 4869"/>
              <a:gd name="T38" fmla="*/ 4869 w 4869"/>
              <a:gd name="T39" fmla="*/ 2434 h 4869"/>
              <a:gd name="T40" fmla="*/ 4820 w 4869"/>
              <a:gd name="T41" fmla="*/ 2925 h 4869"/>
              <a:gd name="T42" fmla="*/ 4630 w 4869"/>
              <a:gd name="T43" fmla="*/ 3491 h 4869"/>
              <a:gd name="T44" fmla="*/ 4313 w 4869"/>
              <a:gd name="T45" fmla="*/ 3982 h 4869"/>
              <a:gd name="T46" fmla="*/ 3891 w 4869"/>
              <a:gd name="T47" fmla="*/ 4384 h 4869"/>
              <a:gd name="T48" fmla="*/ 3383 w 4869"/>
              <a:gd name="T49" fmla="*/ 4679 h 4869"/>
              <a:gd name="T50" fmla="*/ 2804 w 4869"/>
              <a:gd name="T51" fmla="*/ 4842 h 4869"/>
              <a:gd name="T52" fmla="*/ 2435 w 4869"/>
              <a:gd name="T53" fmla="*/ 147 h 4869"/>
              <a:gd name="T54" fmla="*/ 1973 w 4869"/>
              <a:gd name="T55" fmla="*/ 193 h 4869"/>
              <a:gd name="T56" fmla="*/ 1443 w 4869"/>
              <a:gd name="T57" fmla="*/ 373 h 4869"/>
              <a:gd name="T58" fmla="*/ 982 w 4869"/>
              <a:gd name="T59" fmla="*/ 671 h 4869"/>
              <a:gd name="T60" fmla="*/ 602 w 4869"/>
              <a:gd name="T61" fmla="*/ 1067 h 4869"/>
              <a:gd name="T62" fmla="*/ 327 w 4869"/>
              <a:gd name="T63" fmla="*/ 1544 h 4869"/>
              <a:gd name="T64" fmla="*/ 173 w 4869"/>
              <a:gd name="T65" fmla="*/ 2087 h 4869"/>
              <a:gd name="T66" fmla="*/ 151 w 4869"/>
              <a:gd name="T67" fmla="*/ 2552 h 4869"/>
              <a:gd name="T68" fmla="*/ 252 w 4869"/>
              <a:gd name="T69" fmla="*/ 3115 h 4869"/>
              <a:gd name="T70" fmla="*/ 478 w 4869"/>
              <a:gd name="T71" fmla="*/ 3622 h 4869"/>
              <a:gd name="T72" fmla="*/ 818 w 4869"/>
              <a:gd name="T73" fmla="*/ 4051 h 4869"/>
              <a:gd name="T74" fmla="*/ 1250 w 4869"/>
              <a:gd name="T75" fmla="*/ 4391 h 4869"/>
              <a:gd name="T76" fmla="*/ 1757 w 4869"/>
              <a:gd name="T77" fmla="*/ 4620 h 4869"/>
              <a:gd name="T78" fmla="*/ 2317 w 4869"/>
              <a:gd name="T79" fmla="*/ 4718 h 4869"/>
              <a:gd name="T80" fmla="*/ 2781 w 4869"/>
              <a:gd name="T81" fmla="*/ 4695 h 4869"/>
              <a:gd name="T82" fmla="*/ 3325 w 4869"/>
              <a:gd name="T83" fmla="*/ 4541 h 4869"/>
              <a:gd name="T84" fmla="*/ 3802 w 4869"/>
              <a:gd name="T85" fmla="*/ 4266 h 4869"/>
              <a:gd name="T86" fmla="*/ 4198 w 4869"/>
              <a:gd name="T87" fmla="*/ 3890 h 4869"/>
              <a:gd name="T88" fmla="*/ 4496 w 4869"/>
              <a:gd name="T89" fmla="*/ 3426 h 4869"/>
              <a:gd name="T90" fmla="*/ 4676 w 4869"/>
              <a:gd name="T91" fmla="*/ 2896 h 4869"/>
              <a:gd name="T92" fmla="*/ 4722 w 4869"/>
              <a:gd name="T93" fmla="*/ 2434 h 4869"/>
              <a:gd name="T94" fmla="*/ 4650 w 4869"/>
              <a:gd name="T95" fmla="*/ 1865 h 4869"/>
              <a:gd name="T96" fmla="*/ 4447 w 4869"/>
              <a:gd name="T97" fmla="*/ 1345 h 4869"/>
              <a:gd name="T98" fmla="*/ 4126 w 4869"/>
              <a:gd name="T99" fmla="*/ 896 h 4869"/>
              <a:gd name="T100" fmla="*/ 3714 w 4869"/>
              <a:gd name="T101" fmla="*/ 540 h 4869"/>
              <a:gd name="T102" fmla="*/ 3220 w 4869"/>
              <a:gd name="T103" fmla="*/ 288 h 4869"/>
              <a:gd name="T104" fmla="*/ 2670 w 4869"/>
              <a:gd name="T105" fmla="*/ 160 h 4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69" h="4869">
                <a:moveTo>
                  <a:pt x="2435" y="4869"/>
                </a:moveTo>
                <a:lnTo>
                  <a:pt x="2435" y="4869"/>
                </a:lnTo>
                <a:lnTo>
                  <a:pt x="2310" y="4865"/>
                </a:lnTo>
                <a:lnTo>
                  <a:pt x="2186" y="4859"/>
                </a:lnTo>
                <a:lnTo>
                  <a:pt x="2065" y="4842"/>
                </a:lnTo>
                <a:lnTo>
                  <a:pt x="1944" y="4819"/>
                </a:lnTo>
                <a:lnTo>
                  <a:pt x="1826" y="4793"/>
                </a:lnTo>
                <a:lnTo>
                  <a:pt x="1711" y="4761"/>
                </a:lnTo>
                <a:lnTo>
                  <a:pt x="1600" y="4721"/>
                </a:lnTo>
                <a:lnTo>
                  <a:pt x="1489" y="4679"/>
                </a:lnTo>
                <a:lnTo>
                  <a:pt x="1381" y="4630"/>
                </a:lnTo>
                <a:lnTo>
                  <a:pt x="1276" y="4574"/>
                </a:lnTo>
                <a:lnTo>
                  <a:pt x="1175" y="4518"/>
                </a:lnTo>
                <a:lnTo>
                  <a:pt x="1073" y="4453"/>
                </a:lnTo>
                <a:lnTo>
                  <a:pt x="978" y="4384"/>
                </a:lnTo>
                <a:lnTo>
                  <a:pt x="887" y="4312"/>
                </a:lnTo>
                <a:lnTo>
                  <a:pt x="798" y="4237"/>
                </a:lnTo>
                <a:lnTo>
                  <a:pt x="713" y="4155"/>
                </a:lnTo>
                <a:lnTo>
                  <a:pt x="635" y="4070"/>
                </a:lnTo>
                <a:lnTo>
                  <a:pt x="556" y="3982"/>
                </a:lnTo>
                <a:lnTo>
                  <a:pt x="484" y="3890"/>
                </a:lnTo>
                <a:lnTo>
                  <a:pt x="416" y="3795"/>
                </a:lnTo>
                <a:lnTo>
                  <a:pt x="353" y="3697"/>
                </a:lnTo>
                <a:lnTo>
                  <a:pt x="295" y="3596"/>
                </a:lnTo>
                <a:lnTo>
                  <a:pt x="242" y="3491"/>
                </a:lnTo>
                <a:lnTo>
                  <a:pt x="193" y="3383"/>
                </a:lnTo>
                <a:lnTo>
                  <a:pt x="147" y="3272"/>
                </a:lnTo>
                <a:lnTo>
                  <a:pt x="111" y="3157"/>
                </a:lnTo>
                <a:lnTo>
                  <a:pt x="79" y="3043"/>
                </a:lnTo>
                <a:lnTo>
                  <a:pt x="49" y="2925"/>
                </a:lnTo>
                <a:lnTo>
                  <a:pt x="29" y="2804"/>
                </a:lnTo>
                <a:lnTo>
                  <a:pt x="13" y="2683"/>
                </a:lnTo>
                <a:lnTo>
                  <a:pt x="3" y="2562"/>
                </a:lnTo>
                <a:lnTo>
                  <a:pt x="0" y="2434"/>
                </a:lnTo>
                <a:lnTo>
                  <a:pt x="0" y="2434"/>
                </a:lnTo>
                <a:lnTo>
                  <a:pt x="3" y="2310"/>
                </a:lnTo>
                <a:lnTo>
                  <a:pt x="13" y="2186"/>
                </a:lnTo>
                <a:lnTo>
                  <a:pt x="29" y="2065"/>
                </a:lnTo>
                <a:lnTo>
                  <a:pt x="49" y="1947"/>
                </a:lnTo>
                <a:lnTo>
                  <a:pt x="79" y="1829"/>
                </a:lnTo>
                <a:lnTo>
                  <a:pt x="111" y="1711"/>
                </a:lnTo>
                <a:lnTo>
                  <a:pt x="147" y="1600"/>
                </a:lnTo>
                <a:lnTo>
                  <a:pt x="193" y="1489"/>
                </a:lnTo>
                <a:lnTo>
                  <a:pt x="242" y="1381"/>
                </a:lnTo>
                <a:lnTo>
                  <a:pt x="295" y="1276"/>
                </a:lnTo>
                <a:lnTo>
                  <a:pt x="353" y="1175"/>
                </a:lnTo>
                <a:lnTo>
                  <a:pt x="416" y="1076"/>
                </a:lnTo>
                <a:lnTo>
                  <a:pt x="484" y="978"/>
                </a:lnTo>
                <a:lnTo>
                  <a:pt x="556" y="887"/>
                </a:lnTo>
                <a:lnTo>
                  <a:pt x="635" y="798"/>
                </a:lnTo>
                <a:lnTo>
                  <a:pt x="713" y="713"/>
                </a:lnTo>
                <a:lnTo>
                  <a:pt x="798" y="635"/>
                </a:lnTo>
                <a:lnTo>
                  <a:pt x="887" y="556"/>
                </a:lnTo>
                <a:lnTo>
                  <a:pt x="978" y="484"/>
                </a:lnTo>
                <a:lnTo>
                  <a:pt x="1073" y="415"/>
                </a:lnTo>
                <a:lnTo>
                  <a:pt x="1175" y="353"/>
                </a:lnTo>
                <a:lnTo>
                  <a:pt x="1276" y="294"/>
                </a:lnTo>
                <a:lnTo>
                  <a:pt x="1381" y="242"/>
                </a:lnTo>
                <a:lnTo>
                  <a:pt x="1489" y="193"/>
                </a:lnTo>
                <a:lnTo>
                  <a:pt x="1600" y="147"/>
                </a:lnTo>
                <a:lnTo>
                  <a:pt x="1711" y="111"/>
                </a:lnTo>
                <a:lnTo>
                  <a:pt x="1826" y="78"/>
                </a:lnTo>
                <a:lnTo>
                  <a:pt x="1944" y="49"/>
                </a:lnTo>
                <a:lnTo>
                  <a:pt x="2065" y="29"/>
                </a:lnTo>
                <a:lnTo>
                  <a:pt x="2186" y="13"/>
                </a:lnTo>
                <a:lnTo>
                  <a:pt x="2310" y="3"/>
                </a:lnTo>
                <a:lnTo>
                  <a:pt x="2435" y="0"/>
                </a:lnTo>
                <a:lnTo>
                  <a:pt x="2435" y="0"/>
                </a:lnTo>
                <a:lnTo>
                  <a:pt x="2559" y="3"/>
                </a:lnTo>
                <a:lnTo>
                  <a:pt x="2683" y="13"/>
                </a:lnTo>
                <a:lnTo>
                  <a:pt x="2804" y="29"/>
                </a:lnTo>
                <a:lnTo>
                  <a:pt x="2925" y="49"/>
                </a:lnTo>
                <a:lnTo>
                  <a:pt x="3043" y="78"/>
                </a:lnTo>
                <a:lnTo>
                  <a:pt x="3158" y="111"/>
                </a:lnTo>
                <a:lnTo>
                  <a:pt x="3272" y="147"/>
                </a:lnTo>
                <a:lnTo>
                  <a:pt x="3383" y="193"/>
                </a:lnTo>
                <a:lnTo>
                  <a:pt x="3488" y="242"/>
                </a:lnTo>
                <a:lnTo>
                  <a:pt x="3596" y="294"/>
                </a:lnTo>
                <a:lnTo>
                  <a:pt x="3698" y="353"/>
                </a:lnTo>
                <a:lnTo>
                  <a:pt x="3796" y="415"/>
                </a:lnTo>
                <a:lnTo>
                  <a:pt x="3891" y="484"/>
                </a:lnTo>
                <a:lnTo>
                  <a:pt x="3982" y="556"/>
                </a:lnTo>
                <a:lnTo>
                  <a:pt x="4071" y="635"/>
                </a:lnTo>
                <a:lnTo>
                  <a:pt x="4156" y="713"/>
                </a:lnTo>
                <a:lnTo>
                  <a:pt x="4237" y="798"/>
                </a:lnTo>
                <a:lnTo>
                  <a:pt x="4313" y="887"/>
                </a:lnTo>
                <a:lnTo>
                  <a:pt x="4385" y="978"/>
                </a:lnTo>
                <a:lnTo>
                  <a:pt x="4453" y="1076"/>
                </a:lnTo>
                <a:lnTo>
                  <a:pt x="4516" y="1175"/>
                </a:lnTo>
                <a:lnTo>
                  <a:pt x="4574" y="1276"/>
                </a:lnTo>
                <a:lnTo>
                  <a:pt x="4630" y="1381"/>
                </a:lnTo>
                <a:lnTo>
                  <a:pt x="4679" y="1489"/>
                </a:lnTo>
                <a:lnTo>
                  <a:pt x="4722" y="1600"/>
                </a:lnTo>
                <a:lnTo>
                  <a:pt x="4761" y="1711"/>
                </a:lnTo>
                <a:lnTo>
                  <a:pt x="4794" y="1829"/>
                </a:lnTo>
                <a:lnTo>
                  <a:pt x="4820" y="1947"/>
                </a:lnTo>
                <a:lnTo>
                  <a:pt x="4843" y="2065"/>
                </a:lnTo>
                <a:lnTo>
                  <a:pt x="4856" y="2186"/>
                </a:lnTo>
                <a:lnTo>
                  <a:pt x="4866" y="2310"/>
                </a:lnTo>
                <a:lnTo>
                  <a:pt x="4869" y="2434"/>
                </a:lnTo>
                <a:lnTo>
                  <a:pt x="4869" y="2434"/>
                </a:lnTo>
                <a:lnTo>
                  <a:pt x="4866" y="2562"/>
                </a:lnTo>
                <a:lnTo>
                  <a:pt x="4856" y="2683"/>
                </a:lnTo>
                <a:lnTo>
                  <a:pt x="4843" y="2804"/>
                </a:lnTo>
                <a:lnTo>
                  <a:pt x="4820" y="2925"/>
                </a:lnTo>
                <a:lnTo>
                  <a:pt x="4794" y="3043"/>
                </a:lnTo>
                <a:lnTo>
                  <a:pt x="4761" y="3157"/>
                </a:lnTo>
                <a:lnTo>
                  <a:pt x="4722" y="3272"/>
                </a:lnTo>
                <a:lnTo>
                  <a:pt x="4679" y="3383"/>
                </a:lnTo>
                <a:lnTo>
                  <a:pt x="4630" y="3491"/>
                </a:lnTo>
                <a:lnTo>
                  <a:pt x="4574" y="3596"/>
                </a:lnTo>
                <a:lnTo>
                  <a:pt x="4516" y="3697"/>
                </a:lnTo>
                <a:lnTo>
                  <a:pt x="4453" y="3795"/>
                </a:lnTo>
                <a:lnTo>
                  <a:pt x="4385" y="3890"/>
                </a:lnTo>
                <a:lnTo>
                  <a:pt x="4313" y="3982"/>
                </a:lnTo>
                <a:lnTo>
                  <a:pt x="4237" y="4070"/>
                </a:lnTo>
                <a:lnTo>
                  <a:pt x="4156" y="4155"/>
                </a:lnTo>
                <a:lnTo>
                  <a:pt x="4071" y="4237"/>
                </a:lnTo>
                <a:lnTo>
                  <a:pt x="3982" y="4312"/>
                </a:lnTo>
                <a:lnTo>
                  <a:pt x="3891" y="4384"/>
                </a:lnTo>
                <a:lnTo>
                  <a:pt x="3796" y="4453"/>
                </a:lnTo>
                <a:lnTo>
                  <a:pt x="3698" y="4518"/>
                </a:lnTo>
                <a:lnTo>
                  <a:pt x="3596" y="4574"/>
                </a:lnTo>
                <a:lnTo>
                  <a:pt x="3488" y="4630"/>
                </a:lnTo>
                <a:lnTo>
                  <a:pt x="3383" y="4679"/>
                </a:lnTo>
                <a:lnTo>
                  <a:pt x="3272" y="4721"/>
                </a:lnTo>
                <a:lnTo>
                  <a:pt x="3158" y="4761"/>
                </a:lnTo>
                <a:lnTo>
                  <a:pt x="3043" y="4793"/>
                </a:lnTo>
                <a:lnTo>
                  <a:pt x="2925" y="4819"/>
                </a:lnTo>
                <a:lnTo>
                  <a:pt x="2804" y="4842"/>
                </a:lnTo>
                <a:lnTo>
                  <a:pt x="2683" y="4859"/>
                </a:lnTo>
                <a:lnTo>
                  <a:pt x="2559" y="4865"/>
                </a:lnTo>
                <a:lnTo>
                  <a:pt x="2435" y="4869"/>
                </a:lnTo>
                <a:lnTo>
                  <a:pt x="2435" y="4869"/>
                </a:lnTo>
                <a:close/>
                <a:moveTo>
                  <a:pt x="2435" y="147"/>
                </a:moveTo>
                <a:lnTo>
                  <a:pt x="2435" y="147"/>
                </a:lnTo>
                <a:lnTo>
                  <a:pt x="2317" y="150"/>
                </a:lnTo>
                <a:lnTo>
                  <a:pt x="2202" y="160"/>
                </a:lnTo>
                <a:lnTo>
                  <a:pt x="2088" y="173"/>
                </a:lnTo>
                <a:lnTo>
                  <a:pt x="1973" y="193"/>
                </a:lnTo>
                <a:lnTo>
                  <a:pt x="1865" y="219"/>
                </a:lnTo>
                <a:lnTo>
                  <a:pt x="1757" y="252"/>
                </a:lnTo>
                <a:lnTo>
                  <a:pt x="1649" y="288"/>
                </a:lnTo>
                <a:lnTo>
                  <a:pt x="1544" y="327"/>
                </a:lnTo>
                <a:lnTo>
                  <a:pt x="1443" y="373"/>
                </a:lnTo>
                <a:lnTo>
                  <a:pt x="1345" y="425"/>
                </a:lnTo>
                <a:lnTo>
                  <a:pt x="1250" y="481"/>
                </a:lnTo>
                <a:lnTo>
                  <a:pt x="1158" y="540"/>
                </a:lnTo>
                <a:lnTo>
                  <a:pt x="1067" y="602"/>
                </a:lnTo>
                <a:lnTo>
                  <a:pt x="982" y="671"/>
                </a:lnTo>
                <a:lnTo>
                  <a:pt x="897" y="743"/>
                </a:lnTo>
                <a:lnTo>
                  <a:pt x="818" y="818"/>
                </a:lnTo>
                <a:lnTo>
                  <a:pt x="743" y="896"/>
                </a:lnTo>
                <a:lnTo>
                  <a:pt x="671" y="982"/>
                </a:lnTo>
                <a:lnTo>
                  <a:pt x="602" y="1067"/>
                </a:lnTo>
                <a:lnTo>
                  <a:pt x="540" y="1158"/>
                </a:lnTo>
                <a:lnTo>
                  <a:pt x="478" y="1250"/>
                </a:lnTo>
                <a:lnTo>
                  <a:pt x="425" y="1345"/>
                </a:lnTo>
                <a:lnTo>
                  <a:pt x="373" y="1443"/>
                </a:lnTo>
                <a:lnTo>
                  <a:pt x="327" y="1544"/>
                </a:lnTo>
                <a:lnTo>
                  <a:pt x="288" y="1649"/>
                </a:lnTo>
                <a:lnTo>
                  <a:pt x="252" y="1757"/>
                </a:lnTo>
                <a:lnTo>
                  <a:pt x="219" y="1865"/>
                </a:lnTo>
                <a:lnTo>
                  <a:pt x="193" y="1976"/>
                </a:lnTo>
                <a:lnTo>
                  <a:pt x="173" y="2087"/>
                </a:lnTo>
                <a:lnTo>
                  <a:pt x="160" y="2202"/>
                </a:lnTo>
                <a:lnTo>
                  <a:pt x="151" y="2316"/>
                </a:lnTo>
                <a:lnTo>
                  <a:pt x="147" y="2434"/>
                </a:lnTo>
                <a:lnTo>
                  <a:pt x="147" y="2434"/>
                </a:lnTo>
                <a:lnTo>
                  <a:pt x="151" y="2552"/>
                </a:lnTo>
                <a:lnTo>
                  <a:pt x="160" y="2670"/>
                </a:lnTo>
                <a:lnTo>
                  <a:pt x="173" y="2784"/>
                </a:lnTo>
                <a:lnTo>
                  <a:pt x="193" y="2896"/>
                </a:lnTo>
                <a:lnTo>
                  <a:pt x="219" y="3007"/>
                </a:lnTo>
                <a:lnTo>
                  <a:pt x="252" y="3115"/>
                </a:lnTo>
                <a:lnTo>
                  <a:pt x="288" y="3219"/>
                </a:lnTo>
                <a:lnTo>
                  <a:pt x="327" y="3324"/>
                </a:lnTo>
                <a:lnTo>
                  <a:pt x="373" y="3426"/>
                </a:lnTo>
                <a:lnTo>
                  <a:pt x="425" y="3524"/>
                </a:lnTo>
                <a:lnTo>
                  <a:pt x="478" y="3622"/>
                </a:lnTo>
                <a:lnTo>
                  <a:pt x="540" y="3714"/>
                </a:lnTo>
                <a:lnTo>
                  <a:pt x="602" y="3802"/>
                </a:lnTo>
                <a:lnTo>
                  <a:pt x="671" y="3890"/>
                </a:lnTo>
                <a:lnTo>
                  <a:pt x="743" y="3972"/>
                </a:lnTo>
                <a:lnTo>
                  <a:pt x="818" y="4051"/>
                </a:lnTo>
                <a:lnTo>
                  <a:pt x="897" y="4129"/>
                </a:lnTo>
                <a:lnTo>
                  <a:pt x="982" y="4201"/>
                </a:lnTo>
                <a:lnTo>
                  <a:pt x="1067" y="4266"/>
                </a:lnTo>
                <a:lnTo>
                  <a:pt x="1158" y="4332"/>
                </a:lnTo>
                <a:lnTo>
                  <a:pt x="1250" y="4391"/>
                </a:lnTo>
                <a:lnTo>
                  <a:pt x="1345" y="4446"/>
                </a:lnTo>
                <a:lnTo>
                  <a:pt x="1443" y="4496"/>
                </a:lnTo>
                <a:lnTo>
                  <a:pt x="1544" y="4541"/>
                </a:lnTo>
                <a:lnTo>
                  <a:pt x="1649" y="4584"/>
                </a:lnTo>
                <a:lnTo>
                  <a:pt x="1757" y="4620"/>
                </a:lnTo>
                <a:lnTo>
                  <a:pt x="1865" y="4649"/>
                </a:lnTo>
                <a:lnTo>
                  <a:pt x="1973" y="4675"/>
                </a:lnTo>
                <a:lnTo>
                  <a:pt x="2088" y="4695"/>
                </a:lnTo>
                <a:lnTo>
                  <a:pt x="2202" y="4711"/>
                </a:lnTo>
                <a:lnTo>
                  <a:pt x="2317" y="4718"/>
                </a:lnTo>
                <a:lnTo>
                  <a:pt x="2435" y="4721"/>
                </a:lnTo>
                <a:lnTo>
                  <a:pt x="2435" y="4721"/>
                </a:lnTo>
                <a:lnTo>
                  <a:pt x="2552" y="4718"/>
                </a:lnTo>
                <a:lnTo>
                  <a:pt x="2670" y="4711"/>
                </a:lnTo>
                <a:lnTo>
                  <a:pt x="2781" y="4695"/>
                </a:lnTo>
                <a:lnTo>
                  <a:pt x="2896" y="4675"/>
                </a:lnTo>
                <a:lnTo>
                  <a:pt x="3007" y="4649"/>
                </a:lnTo>
                <a:lnTo>
                  <a:pt x="3115" y="4620"/>
                </a:lnTo>
                <a:lnTo>
                  <a:pt x="3220" y="4584"/>
                </a:lnTo>
                <a:lnTo>
                  <a:pt x="3325" y="4541"/>
                </a:lnTo>
                <a:lnTo>
                  <a:pt x="3426" y="4496"/>
                </a:lnTo>
                <a:lnTo>
                  <a:pt x="3524" y="4446"/>
                </a:lnTo>
                <a:lnTo>
                  <a:pt x="3619" y="4391"/>
                </a:lnTo>
                <a:lnTo>
                  <a:pt x="3714" y="4332"/>
                </a:lnTo>
                <a:lnTo>
                  <a:pt x="3802" y="4266"/>
                </a:lnTo>
                <a:lnTo>
                  <a:pt x="3891" y="4201"/>
                </a:lnTo>
                <a:lnTo>
                  <a:pt x="3972" y="4129"/>
                </a:lnTo>
                <a:lnTo>
                  <a:pt x="4051" y="4051"/>
                </a:lnTo>
                <a:lnTo>
                  <a:pt x="4126" y="3972"/>
                </a:lnTo>
                <a:lnTo>
                  <a:pt x="4198" y="3890"/>
                </a:lnTo>
                <a:lnTo>
                  <a:pt x="4267" y="3802"/>
                </a:lnTo>
                <a:lnTo>
                  <a:pt x="4332" y="3714"/>
                </a:lnTo>
                <a:lnTo>
                  <a:pt x="4391" y="3622"/>
                </a:lnTo>
                <a:lnTo>
                  <a:pt x="4447" y="3524"/>
                </a:lnTo>
                <a:lnTo>
                  <a:pt x="4496" y="3426"/>
                </a:lnTo>
                <a:lnTo>
                  <a:pt x="4542" y="3324"/>
                </a:lnTo>
                <a:lnTo>
                  <a:pt x="4584" y="3219"/>
                </a:lnTo>
                <a:lnTo>
                  <a:pt x="4620" y="3115"/>
                </a:lnTo>
                <a:lnTo>
                  <a:pt x="4650" y="3007"/>
                </a:lnTo>
                <a:lnTo>
                  <a:pt x="4676" y="2896"/>
                </a:lnTo>
                <a:lnTo>
                  <a:pt x="4696" y="2784"/>
                </a:lnTo>
                <a:lnTo>
                  <a:pt x="4712" y="2670"/>
                </a:lnTo>
                <a:lnTo>
                  <a:pt x="4718" y="2552"/>
                </a:lnTo>
                <a:lnTo>
                  <a:pt x="4722" y="2434"/>
                </a:lnTo>
                <a:lnTo>
                  <a:pt x="4722" y="2434"/>
                </a:lnTo>
                <a:lnTo>
                  <a:pt x="4718" y="2316"/>
                </a:lnTo>
                <a:lnTo>
                  <a:pt x="4712" y="2202"/>
                </a:lnTo>
                <a:lnTo>
                  <a:pt x="4696" y="2087"/>
                </a:lnTo>
                <a:lnTo>
                  <a:pt x="4676" y="1976"/>
                </a:lnTo>
                <a:lnTo>
                  <a:pt x="4650" y="1865"/>
                </a:lnTo>
                <a:lnTo>
                  <a:pt x="4620" y="1757"/>
                </a:lnTo>
                <a:lnTo>
                  <a:pt x="4584" y="1649"/>
                </a:lnTo>
                <a:lnTo>
                  <a:pt x="4542" y="1544"/>
                </a:lnTo>
                <a:lnTo>
                  <a:pt x="4496" y="1443"/>
                </a:lnTo>
                <a:lnTo>
                  <a:pt x="4447" y="1345"/>
                </a:lnTo>
                <a:lnTo>
                  <a:pt x="4391" y="1250"/>
                </a:lnTo>
                <a:lnTo>
                  <a:pt x="4332" y="1158"/>
                </a:lnTo>
                <a:lnTo>
                  <a:pt x="4267" y="1067"/>
                </a:lnTo>
                <a:lnTo>
                  <a:pt x="4198" y="982"/>
                </a:lnTo>
                <a:lnTo>
                  <a:pt x="4126" y="896"/>
                </a:lnTo>
                <a:lnTo>
                  <a:pt x="4051" y="818"/>
                </a:lnTo>
                <a:lnTo>
                  <a:pt x="3972" y="743"/>
                </a:lnTo>
                <a:lnTo>
                  <a:pt x="3891" y="671"/>
                </a:lnTo>
                <a:lnTo>
                  <a:pt x="3802" y="602"/>
                </a:lnTo>
                <a:lnTo>
                  <a:pt x="3714" y="540"/>
                </a:lnTo>
                <a:lnTo>
                  <a:pt x="3619" y="481"/>
                </a:lnTo>
                <a:lnTo>
                  <a:pt x="3524" y="425"/>
                </a:lnTo>
                <a:lnTo>
                  <a:pt x="3426" y="373"/>
                </a:lnTo>
                <a:lnTo>
                  <a:pt x="3325" y="327"/>
                </a:lnTo>
                <a:lnTo>
                  <a:pt x="3220" y="288"/>
                </a:lnTo>
                <a:lnTo>
                  <a:pt x="3115" y="252"/>
                </a:lnTo>
                <a:lnTo>
                  <a:pt x="3007" y="219"/>
                </a:lnTo>
                <a:lnTo>
                  <a:pt x="2896" y="193"/>
                </a:lnTo>
                <a:lnTo>
                  <a:pt x="2781" y="173"/>
                </a:lnTo>
                <a:lnTo>
                  <a:pt x="2670" y="160"/>
                </a:lnTo>
                <a:lnTo>
                  <a:pt x="2552" y="150"/>
                </a:lnTo>
                <a:lnTo>
                  <a:pt x="2435" y="147"/>
                </a:lnTo>
                <a:lnTo>
                  <a:pt x="2435" y="147"/>
                </a:lnTo>
                <a:close/>
              </a:path>
            </a:pathLst>
          </a:custGeom>
          <a:solidFill>
            <a:srgbClr val="2D3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dirty="0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494836" y="1307104"/>
            <a:ext cx="5625036" cy="510805"/>
          </a:xfrm>
          <a:prstGeom prst="curvedDownArrow">
            <a:avLst>
              <a:gd name="adj1" fmla="val 96765"/>
              <a:gd name="adj2" fmla="val 193529"/>
              <a:gd name="adj3" fmla="val 33333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 rot="10800000">
            <a:off x="2494836" y="6421577"/>
            <a:ext cx="5489353" cy="510805"/>
          </a:xfrm>
          <a:prstGeom prst="curvedDownArrow">
            <a:avLst>
              <a:gd name="adj1" fmla="val 96765"/>
              <a:gd name="adj2" fmla="val 193529"/>
              <a:gd name="adj3" fmla="val 33333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3"/>
          <a:srcRect l="34153" t="28791" r="36023" b="29305"/>
          <a:stretch/>
        </p:blipFill>
        <p:spPr bwMode="auto">
          <a:xfrm>
            <a:off x="7984189" y="481673"/>
            <a:ext cx="1995073" cy="1438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329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44008"/>
            <a:ext cx="10450280" cy="49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ko-KR" sz="1200" b="1" spc="-120" dirty="0">
              <a:solidFill>
                <a:schemeClr val="tx1"/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  <a:p>
            <a:pPr algn="just"/>
            <a:endParaRPr lang="ru-RU" altLang="ko-KR" sz="1200" spc="-120" dirty="0">
              <a:solidFill>
                <a:schemeClr val="tx1"/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  <a:p>
            <a:pPr algn="ctr"/>
            <a:r>
              <a:rPr lang="ru-RU" altLang="ko-KR" b="1" spc="-120" dirty="0">
                <a:solidFill>
                  <a:schemeClr val="tx1"/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Внедрение электронного документооборота с государственными организациями</a:t>
            </a:r>
          </a:p>
          <a:p>
            <a:pPr algn="ctr"/>
            <a:endParaRPr lang="en-US" altLang="ko-KR" spc="-120" dirty="0">
              <a:solidFill>
                <a:schemeClr val="tx1"/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742724" y="1312774"/>
            <a:ext cx="9026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b="1" dirty="0">
                <a:latin typeface="Arial" pitchFamily="34" charset="0"/>
                <a:cs typeface="Arial" pitchFamily="34" charset="0"/>
              </a:rPr>
              <a:t>Как было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6633" y="1329385"/>
            <a:ext cx="92185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Как стало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4407" y="1832613"/>
            <a:ext cx="240322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cap="all" dirty="0">
                <a:latin typeface="Arial" pitchFamily="34" charset="0"/>
                <a:cs typeface="Arial" panose="020B0604020202020204" pitchFamily="34" charset="0"/>
              </a:rPr>
              <a:t>Финансовые документы</a:t>
            </a:r>
          </a:p>
        </p:txBody>
      </p:sp>
      <p:cxnSp>
        <p:nvCxnSpPr>
          <p:cNvPr id="12" name="Прямая соединительная линия 11"/>
          <p:cNvCxnSpPr>
            <a:stCxn id="11" idx="3"/>
          </p:cNvCxnSpPr>
          <p:nvPr/>
        </p:nvCxnSpPr>
        <p:spPr>
          <a:xfrm>
            <a:off x="5927629" y="1971113"/>
            <a:ext cx="1498772" cy="1096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40895" y="1964778"/>
            <a:ext cx="0" cy="1239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1" idx="1"/>
          </p:cNvCxnSpPr>
          <p:nvPr/>
        </p:nvCxnSpPr>
        <p:spPr>
          <a:xfrm flipH="1">
            <a:off x="2431151" y="1971113"/>
            <a:ext cx="1093256" cy="62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96540" y="2105245"/>
            <a:ext cx="20310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Бумажный документооборот</a:t>
            </a: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73" y="2128696"/>
            <a:ext cx="371284" cy="3069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4608" y="4518335"/>
            <a:ext cx="120603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sz="1200" dirty="0"/>
              <a:t>РЕЗУЛЬТАТЫ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9258" y="2555105"/>
            <a:ext cx="408182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cap="all" dirty="0">
                <a:latin typeface="Arial" pitchFamily="34" charset="0"/>
                <a:cs typeface="Arial" panose="020B0604020202020204" pitchFamily="34" charset="0"/>
              </a:rPr>
              <a:t>Время обработки финансовых документов</a:t>
            </a:r>
          </a:p>
        </p:txBody>
      </p:sp>
      <p:cxnSp>
        <p:nvCxnSpPr>
          <p:cNvPr id="19" name="Прямая соединительная линия 18"/>
          <p:cNvCxnSpPr>
            <a:endCxn id="18" idx="3"/>
          </p:cNvCxnSpPr>
          <p:nvPr/>
        </p:nvCxnSpPr>
        <p:spPr>
          <a:xfrm flipH="1" flipV="1">
            <a:off x="6621081" y="2693605"/>
            <a:ext cx="1394856" cy="996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014896" y="2685701"/>
            <a:ext cx="1782" cy="35316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948069" y="2706513"/>
            <a:ext cx="3844" cy="2996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8" idx="1"/>
          </p:cNvCxnSpPr>
          <p:nvPr/>
        </p:nvCxnSpPr>
        <p:spPr>
          <a:xfrm flipH="1">
            <a:off x="1948072" y="2693605"/>
            <a:ext cx="591186" cy="994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426400" y="1983607"/>
            <a:ext cx="0" cy="12529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19" y="2144595"/>
            <a:ext cx="428729" cy="428729"/>
          </a:xfrm>
          <a:prstGeom prst="rect">
            <a:avLst/>
          </a:prstGeom>
        </p:spPr>
      </p:pic>
      <p:sp>
        <p:nvSpPr>
          <p:cNvPr id="25" name="TextBox 194"/>
          <p:cNvSpPr txBox="1">
            <a:spLocks noChangeArrowheads="1"/>
          </p:cNvSpPr>
          <p:nvPr/>
        </p:nvSpPr>
        <p:spPr bwMode="auto">
          <a:xfrm>
            <a:off x="7510890" y="2157858"/>
            <a:ext cx="2744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документооборот в </a:t>
            </a:r>
            <a:r>
              <a:rPr lang="kk-KZ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онлайн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режиме</a:t>
            </a: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58" y="3153185"/>
            <a:ext cx="373502" cy="3735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21" y="3119804"/>
            <a:ext cx="470706" cy="470706"/>
          </a:xfrm>
          <a:prstGeom prst="rect">
            <a:avLst/>
          </a:prstGeom>
        </p:spPr>
      </p:pic>
      <p:sp>
        <p:nvSpPr>
          <p:cNvPr id="28" name="TextBox 200"/>
          <p:cNvSpPr txBox="1">
            <a:spLocks noChangeArrowheads="1"/>
          </p:cNvSpPr>
          <p:nvPr/>
        </p:nvSpPr>
        <p:spPr bwMode="auto">
          <a:xfrm>
            <a:off x="364463" y="3112900"/>
            <a:ext cx="1490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200" dirty="0">
                <a:latin typeface="Arial" pitchFamily="34" charset="0"/>
                <a:cs typeface="Arial" panose="020B0604020202020204" pitchFamily="34" charset="0"/>
              </a:rPr>
              <a:t>Обработка 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дня </a:t>
            </a: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01"/>
          <p:cNvSpPr txBox="1">
            <a:spLocks noChangeArrowheads="1"/>
          </p:cNvSpPr>
          <p:nvPr/>
        </p:nvSpPr>
        <p:spPr bwMode="auto">
          <a:xfrm>
            <a:off x="8188060" y="3164289"/>
            <a:ext cx="1807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200" dirty="0">
                <a:latin typeface="Arial" pitchFamily="34" charset="0"/>
                <a:cs typeface="Arial" panose="020B0604020202020204" pitchFamily="34" charset="0"/>
              </a:rPr>
              <a:t>Обработка до 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часов  </a:t>
            </a:r>
          </a:p>
          <a:p>
            <a:pPr algn="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2193680" y="4663583"/>
            <a:ext cx="2006175" cy="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497930" y="4674650"/>
            <a:ext cx="1706421" cy="700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204351" y="4674648"/>
            <a:ext cx="0" cy="36820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193680" y="4663583"/>
            <a:ext cx="0" cy="28553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30"/>
          <p:cNvSpPr txBox="1">
            <a:spLocks noChangeArrowheads="1"/>
          </p:cNvSpPr>
          <p:nvPr/>
        </p:nvSpPr>
        <p:spPr bwMode="auto">
          <a:xfrm>
            <a:off x="5910018" y="5173827"/>
            <a:ext cx="425273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ru-RU" altLang="ru-RU" sz="1200" dirty="0">
                <a:latin typeface="Arial" pitchFamily="34" charset="0"/>
                <a:cs typeface="Arial" panose="020B0604020202020204" pitchFamily="34" charset="0"/>
              </a:rPr>
              <a:t>Снижение административных расходов государственных учреждений (</a:t>
            </a:r>
            <a:r>
              <a:rPr lang="ru-RU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бумаги более 100 млн. тенге в год, транспорта и времени около 400 км. расстояния в некоторых областях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buFontTx/>
              <a:buChar char="-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прямого контакта с государственными учреждениями, снижение административных барьеров и минимизация присутствия «человеческого фактора» при исполнении государственного бюджета;</a:t>
            </a:r>
          </a:p>
          <a:p>
            <a:pPr algn="just">
              <a:buFontTx/>
              <a:buChar char="-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безопасности передачи документов;</a:t>
            </a:r>
          </a:p>
          <a:p>
            <a:pPr>
              <a:buFontTx/>
              <a:buChar char="-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прозрачности проводимых операций.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55791" y="3602658"/>
            <a:ext cx="266181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cap="all" dirty="0">
                <a:latin typeface="Arial" pitchFamily="34" charset="0"/>
                <a:cs typeface="Arial" panose="020B0604020202020204" pitchFamily="34" charset="0"/>
              </a:rPr>
              <a:t>Информационные системы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1910481" y="3764319"/>
            <a:ext cx="1394516" cy="10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908576" y="3764320"/>
            <a:ext cx="0" cy="1239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933904" y="3764320"/>
            <a:ext cx="0" cy="1239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43"/>
          <p:cNvSpPr txBox="1">
            <a:spLocks noChangeArrowheads="1"/>
          </p:cNvSpPr>
          <p:nvPr/>
        </p:nvSpPr>
        <p:spPr bwMode="auto">
          <a:xfrm>
            <a:off x="423131" y="3926545"/>
            <a:ext cx="13754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ru-RU" altLang="ru-RU" sz="1200" dirty="0">
                <a:latin typeface="Arial" pitchFamily="34" charset="0"/>
                <a:cs typeface="Arial" panose="020B0604020202020204" pitchFamily="34" charset="0"/>
              </a:rPr>
              <a:t>ИИСК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27664" y="3953843"/>
            <a:ext cx="28739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0362" indent="-150362" algn="just">
              <a:buFontTx/>
              <a:buChar char="-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 Государственное планирование</a:t>
            </a:r>
          </a:p>
          <a:p>
            <a:pPr marL="150362" indent="-150362" algn="just">
              <a:buFontTx/>
              <a:buChar char="-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АИС Электронные гос. закупки </a:t>
            </a:r>
          </a:p>
          <a:p>
            <a:pPr marL="150362" indent="-150362" algn="just">
              <a:buFontTx/>
              <a:buChar char="-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 Электронные счета фактуры</a:t>
            </a:r>
          </a:p>
          <a:p>
            <a:pPr marL="150362" indent="-150362" algn="just">
              <a:buFontTx/>
              <a:buChar char="-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 Централизованные лицевые счета</a:t>
            </a:r>
          </a:p>
          <a:p>
            <a:pPr marL="150362" indent="-150362" algn="just">
              <a:buFontTx/>
              <a:buChar char="-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ИАИС е-Минфин.</a:t>
            </a:r>
          </a:p>
          <a:p>
            <a:pPr algn="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02" y="5162285"/>
            <a:ext cx="466974" cy="46697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86" y="5176671"/>
            <a:ext cx="478238" cy="47823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54" y="5173827"/>
            <a:ext cx="480444" cy="48044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8" y="4994082"/>
            <a:ext cx="796954" cy="79695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96" y="3927711"/>
            <a:ext cx="440481" cy="361194"/>
          </a:xfrm>
          <a:prstGeom prst="rect">
            <a:avLst/>
          </a:prstGeom>
        </p:spPr>
      </p:pic>
      <p:pic>
        <p:nvPicPr>
          <p:cNvPr id="48" name="Рисунок 5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761" y="5123033"/>
            <a:ext cx="605497" cy="59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61" y="5415922"/>
            <a:ext cx="402752" cy="345216"/>
          </a:xfrm>
          <a:prstGeom prst="rect">
            <a:avLst/>
          </a:prstGeom>
        </p:spPr>
      </p:pic>
      <p:pic>
        <p:nvPicPr>
          <p:cNvPr id="50" name="Рисунок 2"/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12" y="6290795"/>
            <a:ext cx="394261" cy="39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5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31" y="5849403"/>
            <a:ext cx="315890" cy="3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Левая фигурная скобка 53"/>
          <p:cNvSpPr/>
          <p:nvPr/>
        </p:nvSpPr>
        <p:spPr>
          <a:xfrm>
            <a:off x="7309459" y="3943368"/>
            <a:ext cx="201431" cy="11394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"/>
          <p:cNvSpPr txBox="1">
            <a:spLocks noChangeArrowheads="1"/>
          </p:cNvSpPr>
          <p:nvPr/>
        </p:nvSpPr>
        <p:spPr bwMode="auto">
          <a:xfrm rot="16200000">
            <a:off x="6722844" y="4393151"/>
            <a:ext cx="10599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b="1" dirty="0">
                <a:latin typeface="Arial" pitchFamily="34" charset="0"/>
                <a:cs typeface="Arial" pitchFamily="34" charset="0"/>
              </a:rPr>
              <a:t>интеграции</a:t>
            </a:r>
          </a:p>
        </p:txBody>
      </p:sp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1824728" y="4900919"/>
            <a:ext cx="8559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b="1" dirty="0">
                <a:latin typeface="Arial" pitchFamily="34" charset="0"/>
                <a:cs typeface="Arial" panose="020B0604020202020204" pitchFamily="34" charset="0"/>
              </a:rPr>
              <a:t>Расходы</a:t>
            </a:r>
          </a:p>
        </p:txBody>
      </p:sp>
      <p:sp>
        <p:nvSpPr>
          <p:cNvPr id="57" name="TextBox 179"/>
          <p:cNvSpPr txBox="1">
            <a:spLocks noChangeArrowheads="1"/>
          </p:cNvSpPr>
          <p:nvPr/>
        </p:nvSpPr>
        <p:spPr bwMode="auto">
          <a:xfrm>
            <a:off x="432881" y="5639656"/>
            <a:ext cx="9228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>
                <a:latin typeface="Arial" pitchFamily="34" charset="0"/>
                <a:cs typeface="Arial" panose="020B0604020202020204" pitchFamily="34" charset="0"/>
              </a:rPr>
              <a:t>Транспорт</a:t>
            </a:r>
          </a:p>
        </p:txBody>
      </p:sp>
      <p:sp>
        <p:nvSpPr>
          <p:cNvPr id="58" name="TextBox 180"/>
          <p:cNvSpPr txBox="1">
            <a:spLocks noChangeArrowheads="1"/>
          </p:cNvSpPr>
          <p:nvPr/>
        </p:nvSpPr>
        <p:spPr bwMode="auto">
          <a:xfrm>
            <a:off x="2182441" y="5658031"/>
            <a:ext cx="6976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>
                <a:latin typeface="Arial" pitchFamily="34" charset="0"/>
                <a:cs typeface="Arial" panose="020B0604020202020204" pitchFamily="34" charset="0"/>
              </a:rPr>
              <a:t>Бензин</a:t>
            </a:r>
          </a:p>
        </p:txBody>
      </p:sp>
      <p:sp>
        <p:nvSpPr>
          <p:cNvPr id="59" name="TextBox 182"/>
          <p:cNvSpPr txBox="1">
            <a:spLocks noChangeArrowheads="1"/>
          </p:cNvSpPr>
          <p:nvPr/>
        </p:nvSpPr>
        <p:spPr bwMode="auto">
          <a:xfrm>
            <a:off x="1394717" y="5638136"/>
            <a:ext cx="6858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dirty="0">
                <a:latin typeface="Arial" pitchFamily="34" charset="0"/>
                <a:cs typeface="Arial" panose="020B0604020202020204" pitchFamily="34" charset="0"/>
              </a:rPr>
              <a:t>Бумага</a:t>
            </a:r>
          </a:p>
        </p:txBody>
      </p:sp>
      <p:sp>
        <p:nvSpPr>
          <p:cNvPr id="60" name="TextBox 183"/>
          <p:cNvSpPr txBox="1">
            <a:spLocks noChangeArrowheads="1"/>
          </p:cNvSpPr>
          <p:nvPr/>
        </p:nvSpPr>
        <p:spPr bwMode="auto">
          <a:xfrm>
            <a:off x="2979764" y="5646139"/>
            <a:ext cx="6815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dirty="0">
                <a:latin typeface="Arial" pitchFamily="34" charset="0"/>
                <a:cs typeface="Arial" panose="020B0604020202020204" pitchFamily="34" charset="0"/>
              </a:rPr>
              <a:t>Деньги</a:t>
            </a:r>
          </a:p>
        </p:txBody>
      </p:sp>
      <p:sp>
        <p:nvSpPr>
          <p:cNvPr id="84" name="TextBox 183"/>
          <p:cNvSpPr txBox="1">
            <a:spLocks noChangeArrowheads="1"/>
          </p:cNvSpPr>
          <p:nvPr/>
        </p:nvSpPr>
        <p:spPr bwMode="auto">
          <a:xfrm>
            <a:off x="3604244" y="5658030"/>
            <a:ext cx="14986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dirty="0">
                <a:latin typeface="Arial" pitchFamily="34" charset="0"/>
                <a:cs typeface="Arial" panose="020B0604020202020204" pitchFamily="34" charset="0"/>
              </a:rPr>
              <a:t>Бумажные архивы</a:t>
            </a: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H="1">
            <a:off x="6319809" y="3760609"/>
            <a:ext cx="1614095" cy="716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0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Информационная система казначейства</a:t>
            </a:r>
            <a:endParaRPr lang="en-US" altLang="ko-KR" spc="-12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</p:txBody>
      </p:sp>
      <p:pic>
        <p:nvPicPr>
          <p:cNvPr id="61" name="Рисунок 60"/>
          <p:cNvPicPr/>
          <p:nvPr/>
        </p:nvPicPr>
        <p:blipFill rotWithShape="1">
          <a:blip r:embed="rId17"/>
          <a:srcRect l="35757" t="42189" r="35703" b="41847"/>
          <a:stretch/>
        </p:blipFill>
        <p:spPr bwMode="auto">
          <a:xfrm>
            <a:off x="8373484" y="260113"/>
            <a:ext cx="1928123" cy="449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Рисунок 63"/>
          <p:cNvPicPr/>
          <p:nvPr/>
        </p:nvPicPr>
        <p:blipFill rotWithShape="1">
          <a:blip r:embed="rId18"/>
          <a:srcRect l="43435" t="41873" r="43568" b="41231"/>
          <a:stretch/>
        </p:blipFill>
        <p:spPr bwMode="auto">
          <a:xfrm>
            <a:off x="8379417" y="1516293"/>
            <a:ext cx="1091510" cy="612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384860" y="6027808"/>
            <a:ext cx="484028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	Бизнес-процессы: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 Проведение планов и справок финансирования</a:t>
            </a:r>
          </a:p>
          <a:p>
            <a:pPr marL="315782" indent="-315782">
              <a:buFont typeface="Arial" pitchFamily="34" charset="0"/>
              <a:buChar char="•"/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Проведение заявки на регистрацию гражданско-правовой сделки  </a:t>
            </a:r>
          </a:p>
          <a:p>
            <a:pPr marL="315782" indent="-315782">
              <a:buFont typeface="Arial" pitchFamily="34" charset="0"/>
              <a:buChar char="•"/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Проведение операций в иностранной валюте    </a:t>
            </a:r>
          </a:p>
          <a:p>
            <a:pPr marL="315782" indent="-315782">
              <a:buFont typeface="Arial" pitchFamily="34" charset="0"/>
              <a:buChar char="•"/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Проведение счета к оплате </a:t>
            </a:r>
          </a:p>
          <a:p>
            <a:pPr marL="315782" indent="-315782">
              <a:buFont typeface="Arial" pitchFamily="34" charset="0"/>
              <a:buChar char="•"/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Проведение платежного поручения, в том числе на возврат и зачет  </a:t>
            </a:r>
          </a:p>
          <a:p>
            <a:pPr marL="315782" indent="-315782">
              <a:buFont typeface="Arial" pitchFamily="34" charset="0"/>
              <a:buChar char="•"/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Проведение заявки на ввод поставщика </a:t>
            </a:r>
          </a:p>
          <a:p>
            <a:pPr marL="315782" indent="-315782">
              <a:buFont typeface="Arial" pitchFamily="34" charset="0"/>
              <a:buChar char="•"/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Отчетность</a:t>
            </a:r>
          </a:p>
        </p:txBody>
      </p:sp>
    </p:spTree>
    <p:extLst>
      <p:ext uri="{BB962C8B-B14F-4D97-AF65-F5344CB8AC3E}">
        <p14:creationId xmlns:p14="http://schemas.microsoft.com/office/powerpoint/2010/main" val="212463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13727" y="2644999"/>
            <a:ext cx="2714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Информационная система казначейства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7256" y="2266364"/>
            <a:ext cx="2886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ИС «Государственного планирования» (с 2024 года)</a:t>
            </a:r>
          </a:p>
          <a:p>
            <a:pPr algn="ctr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Планы финансирования по поступлениям в бюджет,  обязательствам и платежам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0834" y="4066474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АИС «Электронные государственные закупки»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Данные из электронных договоров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91186" y="5984141"/>
            <a:ext cx="32647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ИС «Централизованные унифицированные лицевые счета»</a:t>
            </a:r>
          </a:p>
          <a:p>
            <a:pPr algn="ctr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Платежные поручения на возврат и зачет между кодами доходов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65607" y="4152859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ИАИС «е-Минфин»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Данные об исполнении государственного бюджета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, в части поступлений, расходов, НСИ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54964" y="2305970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ИС «Национальный удостоверяющий центр»</a:t>
            </a:r>
          </a:p>
          <a:p>
            <a:pPr algn="ctr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Онлайн проверка ЭЦП на подлинность</a:t>
            </a:r>
          </a:p>
        </p:txBody>
      </p:sp>
      <p:pic>
        <p:nvPicPr>
          <p:cNvPr id="12" name="Рисунок 11" descr="https://goszakup.gov.kz/images/logo_header_mi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64" y="3614037"/>
            <a:ext cx="459828" cy="42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www.ecc.kz/files/site/record/thumb/43/e-minfi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15304" r="5688" b="19717"/>
          <a:stretch/>
        </p:blipFill>
        <p:spPr bwMode="auto">
          <a:xfrm>
            <a:off x="8786968" y="3466693"/>
            <a:ext cx="1003920" cy="66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ecc.kz/files/site/record/thumb/95/is-kgd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t="8139" r="8326" b="7023"/>
          <a:stretch/>
        </p:blipFill>
        <p:spPr bwMode="auto">
          <a:xfrm>
            <a:off x="7040882" y="5409165"/>
            <a:ext cx="565407" cy="57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4596187" y="3321633"/>
            <a:ext cx="1976316" cy="189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63751" y="90487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434652C-877F-442C-ADBA-2E2DECF9E74E}"/>
              </a:ext>
            </a:extLst>
          </p:cNvPr>
          <p:cNvSpPr/>
          <p:nvPr/>
        </p:nvSpPr>
        <p:spPr>
          <a:xfrm>
            <a:off x="1707064" y="1027417"/>
            <a:ext cx="7021023" cy="447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ko-KR" sz="1200" b="1" spc="-120" dirty="0">
              <a:solidFill>
                <a:schemeClr val="tx1"/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  <a:p>
            <a:pPr algn="just"/>
            <a:endParaRPr lang="ru-RU" altLang="ko-KR" sz="1200" spc="-120" dirty="0">
              <a:solidFill>
                <a:schemeClr val="tx1"/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Интеграции - цифровая трансформация</a:t>
            </a:r>
            <a:endParaRPr lang="en-US" altLang="ko-KR" spc="-120" dirty="0">
              <a:solidFill>
                <a:schemeClr val="tx1"/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50488E8-53F0-4DA7-A5CA-067E995CBAD3}"/>
              </a:ext>
            </a:extLst>
          </p:cNvPr>
          <p:cNvSpPr/>
          <p:nvPr/>
        </p:nvSpPr>
        <p:spPr>
          <a:xfrm>
            <a:off x="1564691" y="6090318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ИС «Электронные счета-фактуры» 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Электронные счета-фактуры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Информационная система казначейства</a:t>
            </a:r>
            <a:endParaRPr lang="en-US" altLang="ko-KR" spc="-12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</p:txBody>
      </p:sp>
      <p:grpSp>
        <p:nvGrpSpPr>
          <p:cNvPr id="26" name="Group 110"/>
          <p:cNvGrpSpPr>
            <a:grpSpLocks noChangeAspect="1"/>
          </p:cNvGrpSpPr>
          <p:nvPr/>
        </p:nvGrpSpPr>
        <p:grpSpPr bwMode="auto">
          <a:xfrm flipH="1">
            <a:off x="7958787" y="1934270"/>
            <a:ext cx="684545" cy="309847"/>
            <a:chOff x="5248" y="663"/>
            <a:chExt cx="512" cy="230"/>
          </a:xfrm>
        </p:grpSpPr>
        <p:sp>
          <p:nvSpPr>
            <p:cNvPr id="27" name="Rectangle 17428"/>
            <p:cNvSpPr>
              <a:spLocks noChangeAspect="1" noChangeArrowheads="1" noTextEdit="1"/>
            </p:cNvSpPr>
            <p:nvPr/>
          </p:nvSpPr>
          <p:spPr bwMode="auto">
            <a:xfrm>
              <a:off x="5248" y="663"/>
              <a:ext cx="5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989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Shape 17429"/>
            <p:cNvSpPr>
              <a:spLocks noEditPoints="1"/>
            </p:cNvSpPr>
            <p:nvPr/>
          </p:nvSpPr>
          <p:spPr bwMode="auto">
            <a:xfrm>
              <a:off x="5264" y="679"/>
              <a:ext cx="487" cy="205"/>
            </a:xfrm>
            <a:custGeom>
              <a:avLst/>
              <a:gdLst>
                <a:gd name="T0" fmla="*/ 0 w 1299"/>
                <a:gd name="T1" fmla="*/ 0 h 546"/>
                <a:gd name="T2" fmla="*/ 0 w 1299"/>
                <a:gd name="T3" fmla="*/ 0 h 546"/>
                <a:gd name="T4" fmla="*/ 0 w 1299"/>
                <a:gd name="T5" fmla="*/ 0 h 546"/>
                <a:gd name="T6" fmla="*/ 0 w 1299"/>
                <a:gd name="T7" fmla="*/ 0 h 546"/>
                <a:gd name="T8" fmla="*/ 0 w 1299"/>
                <a:gd name="T9" fmla="*/ 0 h 546"/>
                <a:gd name="T10" fmla="*/ 0 w 1299"/>
                <a:gd name="T11" fmla="*/ 0 h 546"/>
                <a:gd name="T12" fmla="*/ 0 w 1299"/>
                <a:gd name="T13" fmla="*/ 0 h 546"/>
                <a:gd name="T14" fmla="*/ 0 w 1299"/>
                <a:gd name="T15" fmla="*/ 0 h 546"/>
                <a:gd name="T16" fmla="*/ 0 w 1299"/>
                <a:gd name="T17" fmla="*/ 0 h 546"/>
                <a:gd name="T18" fmla="*/ 0 w 1299"/>
                <a:gd name="T19" fmla="*/ 0 h 546"/>
                <a:gd name="T20" fmla="*/ 0 w 1299"/>
                <a:gd name="T21" fmla="*/ 0 h 546"/>
                <a:gd name="T22" fmla="*/ 0 w 1299"/>
                <a:gd name="T23" fmla="*/ 0 h 546"/>
                <a:gd name="T24" fmla="*/ 0 w 1299"/>
                <a:gd name="T25" fmla="*/ 0 h 546"/>
                <a:gd name="T26" fmla="*/ 0 w 1299"/>
                <a:gd name="T27" fmla="*/ 0 h 546"/>
                <a:gd name="T28" fmla="*/ 0 w 1299"/>
                <a:gd name="T29" fmla="*/ 0 h 546"/>
                <a:gd name="T30" fmla="*/ 0 w 1299"/>
                <a:gd name="T31" fmla="*/ 0 h 546"/>
                <a:gd name="T32" fmla="*/ 0 w 1299"/>
                <a:gd name="T33" fmla="*/ 0 h 546"/>
                <a:gd name="T34" fmla="*/ 0 w 1299"/>
                <a:gd name="T35" fmla="*/ 0 h 546"/>
                <a:gd name="T36" fmla="*/ 0 w 1299"/>
                <a:gd name="T37" fmla="*/ 0 h 546"/>
                <a:gd name="T38" fmla="*/ 0 w 1299"/>
                <a:gd name="T39" fmla="*/ 0 h 546"/>
                <a:gd name="T40" fmla="*/ 0 w 1299"/>
                <a:gd name="T41" fmla="*/ 0 h 546"/>
                <a:gd name="T42" fmla="*/ 0 w 1299"/>
                <a:gd name="T43" fmla="*/ 0 h 546"/>
                <a:gd name="T44" fmla="*/ 0 w 1299"/>
                <a:gd name="T45" fmla="*/ 0 h 546"/>
                <a:gd name="T46" fmla="*/ 0 w 1299"/>
                <a:gd name="T47" fmla="*/ 0 h 546"/>
                <a:gd name="T48" fmla="*/ 0 w 1299"/>
                <a:gd name="T49" fmla="*/ 0 h 546"/>
                <a:gd name="T50" fmla="*/ 0 w 1299"/>
                <a:gd name="T51" fmla="*/ 0 h 546"/>
                <a:gd name="T52" fmla="*/ 0 w 1299"/>
                <a:gd name="T53" fmla="*/ 0 h 546"/>
                <a:gd name="T54" fmla="*/ 0 w 1299"/>
                <a:gd name="T55" fmla="*/ 0 h 546"/>
                <a:gd name="T56" fmla="*/ 0 w 1299"/>
                <a:gd name="T57" fmla="*/ 0 h 546"/>
                <a:gd name="T58" fmla="*/ 0 w 1299"/>
                <a:gd name="T59" fmla="*/ 0 h 546"/>
                <a:gd name="T60" fmla="*/ 0 w 1299"/>
                <a:gd name="T61" fmla="*/ 0 h 546"/>
                <a:gd name="T62" fmla="*/ 0 w 1299"/>
                <a:gd name="T63" fmla="*/ 0 h 546"/>
                <a:gd name="T64" fmla="*/ 0 w 1299"/>
                <a:gd name="T65" fmla="*/ 0 h 546"/>
                <a:gd name="T66" fmla="*/ 0 w 1299"/>
                <a:gd name="T67" fmla="*/ 0 h 5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99"/>
                <a:gd name="T103" fmla="*/ 0 h 546"/>
                <a:gd name="T104" fmla="*/ 1299 w 1299"/>
                <a:gd name="T105" fmla="*/ 546 h 5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99" h="546">
                  <a:moveTo>
                    <a:pt x="1026" y="0"/>
                  </a:moveTo>
                  <a:cubicBezTo>
                    <a:pt x="1174" y="0"/>
                    <a:pt x="1299" y="126"/>
                    <a:pt x="1299" y="273"/>
                  </a:cubicBezTo>
                  <a:cubicBezTo>
                    <a:pt x="1299" y="420"/>
                    <a:pt x="1174" y="546"/>
                    <a:pt x="1026" y="546"/>
                  </a:cubicBezTo>
                  <a:cubicBezTo>
                    <a:pt x="917" y="546"/>
                    <a:pt x="830" y="480"/>
                    <a:pt x="781" y="393"/>
                  </a:cubicBezTo>
                  <a:lnTo>
                    <a:pt x="726" y="393"/>
                  </a:lnTo>
                  <a:lnTo>
                    <a:pt x="726" y="377"/>
                  </a:lnTo>
                  <a:lnTo>
                    <a:pt x="682" y="377"/>
                  </a:lnTo>
                  <a:lnTo>
                    <a:pt x="644" y="333"/>
                  </a:lnTo>
                  <a:lnTo>
                    <a:pt x="601" y="377"/>
                  </a:lnTo>
                  <a:lnTo>
                    <a:pt x="584" y="377"/>
                  </a:lnTo>
                  <a:lnTo>
                    <a:pt x="541" y="333"/>
                  </a:lnTo>
                  <a:lnTo>
                    <a:pt x="502" y="377"/>
                  </a:lnTo>
                  <a:lnTo>
                    <a:pt x="480" y="377"/>
                  </a:lnTo>
                  <a:lnTo>
                    <a:pt x="442" y="333"/>
                  </a:lnTo>
                  <a:lnTo>
                    <a:pt x="404" y="377"/>
                  </a:lnTo>
                  <a:lnTo>
                    <a:pt x="382" y="377"/>
                  </a:lnTo>
                  <a:lnTo>
                    <a:pt x="344" y="333"/>
                  </a:lnTo>
                  <a:lnTo>
                    <a:pt x="306" y="377"/>
                  </a:lnTo>
                  <a:lnTo>
                    <a:pt x="284" y="377"/>
                  </a:lnTo>
                  <a:lnTo>
                    <a:pt x="246" y="333"/>
                  </a:lnTo>
                  <a:lnTo>
                    <a:pt x="202" y="377"/>
                  </a:lnTo>
                  <a:lnTo>
                    <a:pt x="109" y="377"/>
                  </a:lnTo>
                  <a:lnTo>
                    <a:pt x="0" y="235"/>
                  </a:lnTo>
                  <a:lnTo>
                    <a:pt x="71" y="169"/>
                  </a:lnTo>
                  <a:lnTo>
                    <a:pt x="726" y="169"/>
                  </a:lnTo>
                  <a:lnTo>
                    <a:pt x="737" y="153"/>
                  </a:lnTo>
                  <a:lnTo>
                    <a:pt x="781" y="153"/>
                  </a:lnTo>
                  <a:cubicBezTo>
                    <a:pt x="830" y="66"/>
                    <a:pt x="917" y="0"/>
                    <a:pt x="1026" y="0"/>
                  </a:cubicBezTo>
                  <a:close/>
                  <a:moveTo>
                    <a:pt x="1163" y="208"/>
                  </a:moveTo>
                  <a:cubicBezTo>
                    <a:pt x="1201" y="208"/>
                    <a:pt x="1228" y="235"/>
                    <a:pt x="1228" y="273"/>
                  </a:cubicBezTo>
                  <a:cubicBezTo>
                    <a:pt x="1228" y="311"/>
                    <a:pt x="1201" y="339"/>
                    <a:pt x="1163" y="339"/>
                  </a:cubicBezTo>
                  <a:cubicBezTo>
                    <a:pt x="1125" y="339"/>
                    <a:pt x="1092" y="311"/>
                    <a:pt x="1092" y="273"/>
                  </a:cubicBezTo>
                  <a:cubicBezTo>
                    <a:pt x="1092" y="235"/>
                    <a:pt x="1125" y="208"/>
                    <a:pt x="1163" y="208"/>
                  </a:cubicBezTo>
                  <a:close/>
                </a:path>
              </a:pathLst>
            </a:custGeom>
            <a:solidFill>
              <a:srgbClr val="605D5C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100950" tIns="50473" rIns="100950" bIns="50473"/>
            <a:lstStyle/>
            <a:p>
              <a:endParaRPr lang="ru-RU" sz="1989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Shape 17430"/>
            <p:cNvSpPr>
              <a:spLocks noEditPoints="1"/>
            </p:cNvSpPr>
            <p:nvPr/>
          </p:nvSpPr>
          <p:spPr bwMode="auto">
            <a:xfrm>
              <a:off x="5260" y="675"/>
              <a:ext cx="487" cy="203"/>
            </a:xfrm>
            <a:custGeom>
              <a:avLst/>
              <a:gdLst>
                <a:gd name="T0" fmla="*/ 0 w 1299"/>
                <a:gd name="T1" fmla="*/ 0 h 541"/>
                <a:gd name="T2" fmla="*/ 0 w 1299"/>
                <a:gd name="T3" fmla="*/ 0 h 541"/>
                <a:gd name="T4" fmla="*/ 0 w 1299"/>
                <a:gd name="T5" fmla="*/ 0 h 541"/>
                <a:gd name="T6" fmla="*/ 0 w 1299"/>
                <a:gd name="T7" fmla="*/ 0 h 541"/>
                <a:gd name="T8" fmla="*/ 0 w 1299"/>
                <a:gd name="T9" fmla="*/ 0 h 541"/>
                <a:gd name="T10" fmla="*/ 0 w 1299"/>
                <a:gd name="T11" fmla="*/ 0 h 541"/>
                <a:gd name="T12" fmla="*/ 0 w 1299"/>
                <a:gd name="T13" fmla="*/ 0 h 541"/>
                <a:gd name="T14" fmla="*/ 0 w 1299"/>
                <a:gd name="T15" fmla="*/ 0 h 541"/>
                <a:gd name="T16" fmla="*/ 0 w 1299"/>
                <a:gd name="T17" fmla="*/ 0 h 541"/>
                <a:gd name="T18" fmla="*/ 0 w 1299"/>
                <a:gd name="T19" fmla="*/ 0 h 541"/>
                <a:gd name="T20" fmla="*/ 0 w 1299"/>
                <a:gd name="T21" fmla="*/ 0 h 541"/>
                <a:gd name="T22" fmla="*/ 0 w 1299"/>
                <a:gd name="T23" fmla="*/ 0 h 541"/>
                <a:gd name="T24" fmla="*/ 0 w 1299"/>
                <a:gd name="T25" fmla="*/ 0 h 541"/>
                <a:gd name="T26" fmla="*/ 0 w 1299"/>
                <a:gd name="T27" fmla="*/ 0 h 541"/>
                <a:gd name="T28" fmla="*/ 0 w 1299"/>
                <a:gd name="T29" fmla="*/ 0 h 541"/>
                <a:gd name="T30" fmla="*/ 0 w 1299"/>
                <a:gd name="T31" fmla="*/ 0 h 541"/>
                <a:gd name="T32" fmla="*/ 0 w 1299"/>
                <a:gd name="T33" fmla="*/ 0 h 541"/>
                <a:gd name="T34" fmla="*/ 0 w 1299"/>
                <a:gd name="T35" fmla="*/ 0 h 541"/>
                <a:gd name="T36" fmla="*/ 0 w 1299"/>
                <a:gd name="T37" fmla="*/ 0 h 541"/>
                <a:gd name="T38" fmla="*/ 0 w 1299"/>
                <a:gd name="T39" fmla="*/ 0 h 541"/>
                <a:gd name="T40" fmla="*/ 0 w 1299"/>
                <a:gd name="T41" fmla="*/ 0 h 541"/>
                <a:gd name="T42" fmla="*/ 0 w 1299"/>
                <a:gd name="T43" fmla="*/ 0 h 541"/>
                <a:gd name="T44" fmla="*/ 0 w 1299"/>
                <a:gd name="T45" fmla="*/ 0 h 541"/>
                <a:gd name="T46" fmla="*/ 0 w 1299"/>
                <a:gd name="T47" fmla="*/ 0 h 541"/>
                <a:gd name="T48" fmla="*/ 0 w 1299"/>
                <a:gd name="T49" fmla="*/ 0 h 541"/>
                <a:gd name="T50" fmla="*/ 0 w 1299"/>
                <a:gd name="T51" fmla="*/ 0 h 541"/>
                <a:gd name="T52" fmla="*/ 0 w 1299"/>
                <a:gd name="T53" fmla="*/ 0 h 541"/>
                <a:gd name="T54" fmla="*/ 0 w 1299"/>
                <a:gd name="T55" fmla="*/ 0 h 541"/>
                <a:gd name="T56" fmla="*/ 0 w 1299"/>
                <a:gd name="T57" fmla="*/ 0 h 541"/>
                <a:gd name="T58" fmla="*/ 0 w 1299"/>
                <a:gd name="T59" fmla="*/ 0 h 541"/>
                <a:gd name="T60" fmla="*/ 0 w 1299"/>
                <a:gd name="T61" fmla="*/ 0 h 541"/>
                <a:gd name="T62" fmla="*/ 0 w 1299"/>
                <a:gd name="T63" fmla="*/ 0 h 541"/>
                <a:gd name="T64" fmla="*/ 0 w 1299"/>
                <a:gd name="T65" fmla="*/ 0 h 541"/>
                <a:gd name="T66" fmla="*/ 0 w 1299"/>
                <a:gd name="T67" fmla="*/ 0 h 5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99"/>
                <a:gd name="T103" fmla="*/ 0 h 541"/>
                <a:gd name="T104" fmla="*/ 1299 w 1299"/>
                <a:gd name="T105" fmla="*/ 541 h 5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99" h="541">
                  <a:moveTo>
                    <a:pt x="1027" y="0"/>
                  </a:moveTo>
                  <a:cubicBezTo>
                    <a:pt x="1174" y="0"/>
                    <a:pt x="1299" y="120"/>
                    <a:pt x="1299" y="273"/>
                  </a:cubicBezTo>
                  <a:cubicBezTo>
                    <a:pt x="1299" y="421"/>
                    <a:pt x="1174" y="541"/>
                    <a:pt x="1027" y="541"/>
                  </a:cubicBezTo>
                  <a:cubicBezTo>
                    <a:pt x="923" y="541"/>
                    <a:pt x="830" y="481"/>
                    <a:pt x="786" y="393"/>
                  </a:cubicBezTo>
                  <a:lnTo>
                    <a:pt x="726" y="393"/>
                  </a:lnTo>
                  <a:lnTo>
                    <a:pt x="726" y="371"/>
                  </a:lnTo>
                  <a:lnTo>
                    <a:pt x="683" y="371"/>
                  </a:lnTo>
                  <a:lnTo>
                    <a:pt x="644" y="333"/>
                  </a:lnTo>
                  <a:lnTo>
                    <a:pt x="606" y="371"/>
                  </a:lnTo>
                  <a:lnTo>
                    <a:pt x="584" y="371"/>
                  </a:lnTo>
                  <a:lnTo>
                    <a:pt x="546" y="333"/>
                  </a:lnTo>
                  <a:lnTo>
                    <a:pt x="502" y="371"/>
                  </a:lnTo>
                  <a:lnTo>
                    <a:pt x="486" y="371"/>
                  </a:lnTo>
                  <a:lnTo>
                    <a:pt x="442" y="333"/>
                  </a:lnTo>
                  <a:lnTo>
                    <a:pt x="404" y="371"/>
                  </a:lnTo>
                  <a:lnTo>
                    <a:pt x="382" y="371"/>
                  </a:lnTo>
                  <a:lnTo>
                    <a:pt x="344" y="333"/>
                  </a:lnTo>
                  <a:lnTo>
                    <a:pt x="306" y="371"/>
                  </a:lnTo>
                  <a:lnTo>
                    <a:pt x="284" y="371"/>
                  </a:lnTo>
                  <a:lnTo>
                    <a:pt x="246" y="333"/>
                  </a:lnTo>
                  <a:lnTo>
                    <a:pt x="202" y="371"/>
                  </a:lnTo>
                  <a:lnTo>
                    <a:pt x="109" y="371"/>
                  </a:lnTo>
                  <a:lnTo>
                    <a:pt x="0" y="235"/>
                  </a:lnTo>
                  <a:lnTo>
                    <a:pt x="71" y="169"/>
                  </a:lnTo>
                  <a:lnTo>
                    <a:pt x="726" y="169"/>
                  </a:lnTo>
                  <a:lnTo>
                    <a:pt x="726" y="153"/>
                  </a:lnTo>
                  <a:lnTo>
                    <a:pt x="786" y="153"/>
                  </a:lnTo>
                  <a:cubicBezTo>
                    <a:pt x="830" y="60"/>
                    <a:pt x="923" y="0"/>
                    <a:pt x="1027" y="0"/>
                  </a:cubicBezTo>
                  <a:close/>
                  <a:moveTo>
                    <a:pt x="1163" y="202"/>
                  </a:moveTo>
                  <a:cubicBezTo>
                    <a:pt x="1201" y="202"/>
                    <a:pt x="1228" y="235"/>
                    <a:pt x="1228" y="273"/>
                  </a:cubicBezTo>
                  <a:cubicBezTo>
                    <a:pt x="1228" y="306"/>
                    <a:pt x="1201" y="339"/>
                    <a:pt x="1163" y="339"/>
                  </a:cubicBezTo>
                  <a:cubicBezTo>
                    <a:pt x="1125" y="339"/>
                    <a:pt x="1092" y="306"/>
                    <a:pt x="1092" y="273"/>
                  </a:cubicBezTo>
                  <a:cubicBezTo>
                    <a:pt x="1092" y="235"/>
                    <a:pt x="1125" y="202"/>
                    <a:pt x="1163" y="202"/>
                  </a:cubicBezTo>
                  <a:close/>
                </a:path>
              </a:pathLst>
            </a:custGeom>
            <a:solidFill>
              <a:srgbClr val="99CCFF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100950" tIns="50473" rIns="100950" bIns="50473"/>
            <a:lstStyle/>
            <a:p>
              <a:endParaRPr lang="ru-RU" sz="1989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Shape 17431"/>
            <p:cNvSpPr>
              <a:spLocks noEditPoints="1"/>
            </p:cNvSpPr>
            <p:nvPr/>
          </p:nvSpPr>
          <p:spPr bwMode="auto">
            <a:xfrm>
              <a:off x="5260" y="675"/>
              <a:ext cx="487" cy="203"/>
            </a:xfrm>
            <a:custGeom>
              <a:avLst/>
              <a:gdLst>
                <a:gd name="T0" fmla="*/ 0 w 1299"/>
                <a:gd name="T1" fmla="*/ 0 h 541"/>
                <a:gd name="T2" fmla="*/ 0 w 1299"/>
                <a:gd name="T3" fmla="*/ 0 h 541"/>
                <a:gd name="T4" fmla="*/ 0 w 1299"/>
                <a:gd name="T5" fmla="*/ 0 h 541"/>
                <a:gd name="T6" fmla="*/ 0 w 1299"/>
                <a:gd name="T7" fmla="*/ 0 h 541"/>
                <a:gd name="T8" fmla="*/ 0 w 1299"/>
                <a:gd name="T9" fmla="*/ 0 h 541"/>
                <a:gd name="T10" fmla="*/ 0 w 1299"/>
                <a:gd name="T11" fmla="*/ 0 h 541"/>
                <a:gd name="T12" fmla="*/ 0 w 1299"/>
                <a:gd name="T13" fmla="*/ 0 h 541"/>
                <a:gd name="T14" fmla="*/ 0 w 1299"/>
                <a:gd name="T15" fmla="*/ 0 h 541"/>
                <a:gd name="T16" fmla="*/ 0 w 1299"/>
                <a:gd name="T17" fmla="*/ 0 h 541"/>
                <a:gd name="T18" fmla="*/ 0 w 1299"/>
                <a:gd name="T19" fmla="*/ 0 h 541"/>
                <a:gd name="T20" fmla="*/ 0 w 1299"/>
                <a:gd name="T21" fmla="*/ 0 h 541"/>
                <a:gd name="T22" fmla="*/ 0 w 1299"/>
                <a:gd name="T23" fmla="*/ 0 h 541"/>
                <a:gd name="T24" fmla="*/ 0 w 1299"/>
                <a:gd name="T25" fmla="*/ 0 h 541"/>
                <a:gd name="T26" fmla="*/ 0 w 1299"/>
                <a:gd name="T27" fmla="*/ 0 h 541"/>
                <a:gd name="T28" fmla="*/ 0 w 1299"/>
                <a:gd name="T29" fmla="*/ 0 h 541"/>
                <a:gd name="T30" fmla="*/ 0 w 1299"/>
                <a:gd name="T31" fmla="*/ 0 h 541"/>
                <a:gd name="T32" fmla="*/ 0 w 1299"/>
                <a:gd name="T33" fmla="*/ 0 h 541"/>
                <a:gd name="T34" fmla="*/ 0 w 1299"/>
                <a:gd name="T35" fmla="*/ 0 h 541"/>
                <a:gd name="T36" fmla="*/ 0 w 1299"/>
                <a:gd name="T37" fmla="*/ 0 h 541"/>
                <a:gd name="T38" fmla="*/ 0 w 1299"/>
                <a:gd name="T39" fmla="*/ 0 h 541"/>
                <a:gd name="T40" fmla="*/ 0 w 1299"/>
                <a:gd name="T41" fmla="*/ 0 h 541"/>
                <a:gd name="T42" fmla="*/ 0 w 1299"/>
                <a:gd name="T43" fmla="*/ 0 h 541"/>
                <a:gd name="T44" fmla="*/ 0 w 1299"/>
                <a:gd name="T45" fmla="*/ 0 h 541"/>
                <a:gd name="T46" fmla="*/ 0 w 1299"/>
                <a:gd name="T47" fmla="*/ 0 h 541"/>
                <a:gd name="T48" fmla="*/ 0 w 1299"/>
                <a:gd name="T49" fmla="*/ 0 h 541"/>
                <a:gd name="T50" fmla="*/ 0 w 1299"/>
                <a:gd name="T51" fmla="*/ 0 h 541"/>
                <a:gd name="T52" fmla="*/ 0 w 1299"/>
                <a:gd name="T53" fmla="*/ 0 h 541"/>
                <a:gd name="T54" fmla="*/ 0 w 1299"/>
                <a:gd name="T55" fmla="*/ 0 h 541"/>
                <a:gd name="T56" fmla="*/ 0 w 1299"/>
                <a:gd name="T57" fmla="*/ 0 h 541"/>
                <a:gd name="T58" fmla="*/ 0 w 1299"/>
                <a:gd name="T59" fmla="*/ 0 h 541"/>
                <a:gd name="T60" fmla="*/ 0 w 1299"/>
                <a:gd name="T61" fmla="*/ 0 h 541"/>
                <a:gd name="T62" fmla="*/ 0 w 1299"/>
                <a:gd name="T63" fmla="*/ 0 h 541"/>
                <a:gd name="T64" fmla="*/ 0 w 1299"/>
                <a:gd name="T65" fmla="*/ 0 h 541"/>
                <a:gd name="T66" fmla="*/ 0 w 1299"/>
                <a:gd name="T67" fmla="*/ 0 h 5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99"/>
                <a:gd name="T103" fmla="*/ 0 h 541"/>
                <a:gd name="T104" fmla="*/ 1299 w 1299"/>
                <a:gd name="T105" fmla="*/ 541 h 5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99" h="541">
                  <a:moveTo>
                    <a:pt x="1027" y="0"/>
                  </a:moveTo>
                  <a:cubicBezTo>
                    <a:pt x="1174" y="0"/>
                    <a:pt x="1299" y="120"/>
                    <a:pt x="1299" y="273"/>
                  </a:cubicBezTo>
                  <a:cubicBezTo>
                    <a:pt x="1299" y="421"/>
                    <a:pt x="1174" y="541"/>
                    <a:pt x="1027" y="541"/>
                  </a:cubicBezTo>
                  <a:cubicBezTo>
                    <a:pt x="923" y="541"/>
                    <a:pt x="830" y="481"/>
                    <a:pt x="786" y="393"/>
                  </a:cubicBezTo>
                  <a:lnTo>
                    <a:pt x="726" y="393"/>
                  </a:lnTo>
                  <a:lnTo>
                    <a:pt x="726" y="371"/>
                  </a:lnTo>
                  <a:lnTo>
                    <a:pt x="683" y="371"/>
                  </a:lnTo>
                  <a:lnTo>
                    <a:pt x="644" y="333"/>
                  </a:lnTo>
                  <a:lnTo>
                    <a:pt x="606" y="371"/>
                  </a:lnTo>
                  <a:lnTo>
                    <a:pt x="584" y="371"/>
                  </a:lnTo>
                  <a:lnTo>
                    <a:pt x="546" y="333"/>
                  </a:lnTo>
                  <a:lnTo>
                    <a:pt x="502" y="371"/>
                  </a:lnTo>
                  <a:lnTo>
                    <a:pt x="486" y="371"/>
                  </a:lnTo>
                  <a:lnTo>
                    <a:pt x="442" y="333"/>
                  </a:lnTo>
                  <a:lnTo>
                    <a:pt x="404" y="371"/>
                  </a:lnTo>
                  <a:lnTo>
                    <a:pt x="382" y="371"/>
                  </a:lnTo>
                  <a:lnTo>
                    <a:pt x="344" y="333"/>
                  </a:lnTo>
                  <a:lnTo>
                    <a:pt x="306" y="371"/>
                  </a:lnTo>
                  <a:lnTo>
                    <a:pt x="284" y="371"/>
                  </a:lnTo>
                  <a:lnTo>
                    <a:pt x="246" y="333"/>
                  </a:lnTo>
                  <a:lnTo>
                    <a:pt x="202" y="371"/>
                  </a:lnTo>
                  <a:lnTo>
                    <a:pt x="109" y="371"/>
                  </a:lnTo>
                  <a:lnTo>
                    <a:pt x="0" y="235"/>
                  </a:lnTo>
                  <a:lnTo>
                    <a:pt x="71" y="169"/>
                  </a:lnTo>
                  <a:lnTo>
                    <a:pt x="726" y="169"/>
                  </a:lnTo>
                  <a:lnTo>
                    <a:pt x="726" y="153"/>
                  </a:lnTo>
                  <a:lnTo>
                    <a:pt x="786" y="153"/>
                  </a:lnTo>
                  <a:cubicBezTo>
                    <a:pt x="830" y="60"/>
                    <a:pt x="923" y="0"/>
                    <a:pt x="1027" y="0"/>
                  </a:cubicBezTo>
                  <a:close/>
                  <a:moveTo>
                    <a:pt x="1163" y="202"/>
                  </a:moveTo>
                  <a:cubicBezTo>
                    <a:pt x="1201" y="202"/>
                    <a:pt x="1228" y="235"/>
                    <a:pt x="1228" y="273"/>
                  </a:cubicBezTo>
                  <a:cubicBezTo>
                    <a:pt x="1228" y="306"/>
                    <a:pt x="1201" y="339"/>
                    <a:pt x="1163" y="339"/>
                  </a:cubicBezTo>
                  <a:cubicBezTo>
                    <a:pt x="1125" y="339"/>
                    <a:pt x="1092" y="306"/>
                    <a:pt x="1092" y="273"/>
                  </a:cubicBezTo>
                  <a:cubicBezTo>
                    <a:pt x="1092" y="235"/>
                    <a:pt x="1125" y="202"/>
                    <a:pt x="1163" y="202"/>
                  </a:cubicBezTo>
                  <a:close/>
                </a:path>
              </a:pathLst>
            </a:custGeom>
            <a:noFill/>
            <a:ln w="9525" cap="rnd" algn="ctr">
              <a:solidFill>
                <a:srgbClr val="24211D"/>
              </a:solidFill>
              <a:round/>
              <a:headEnd/>
              <a:tailEnd/>
            </a:ln>
          </p:spPr>
          <p:txBody>
            <a:bodyPr lIns="100950" tIns="50473" rIns="100950" bIns="50473"/>
            <a:lstStyle/>
            <a:p>
              <a:endParaRPr lang="ru-RU" sz="1989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Straight Connector 17432"/>
            <p:cNvSpPr>
              <a:spLocks noChangeShapeType="1"/>
            </p:cNvSpPr>
            <p:nvPr/>
          </p:nvSpPr>
          <p:spPr bwMode="auto">
            <a:xfrm>
              <a:off x="5278" y="763"/>
              <a:ext cx="254" cy="1"/>
            </a:xfrm>
            <a:prstGeom prst="line">
              <a:avLst/>
            </a:prstGeom>
            <a:noFill/>
            <a:ln w="9525" cap="rnd" algn="ctr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989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2" name="Object 5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361888"/>
              </p:ext>
            </p:extLst>
          </p:nvPr>
        </p:nvGraphicFramePr>
        <p:xfrm>
          <a:off x="8921436" y="1765997"/>
          <a:ext cx="367492" cy="572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754674" imgH="1175128" progId="">
                  <p:embed/>
                </p:oleObj>
              </mc:Choice>
              <mc:Fallback>
                <p:oleObj name="Visio" r:id="rId6" imgW="754674" imgH="1175128" progId="">
                  <p:embed/>
                  <p:pic>
                    <p:nvPicPr>
                      <p:cNvPr id="32" name="Object 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436" y="1765997"/>
                        <a:ext cx="367492" cy="572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Рисунок 33" descr="https://ecc.kz/files/site/record/thumb/95/is-kgd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t="8139" r="8326" b="7023"/>
          <a:stretch/>
        </p:blipFill>
        <p:spPr bwMode="auto">
          <a:xfrm>
            <a:off x="2403635" y="5518454"/>
            <a:ext cx="565407" cy="57186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Freeform 481">
            <a:extLst>
              <a:ext uri="{FF2B5EF4-FFF2-40B4-BE49-F238E27FC236}">
                <a16:creationId xmlns:a16="http://schemas.microsoft.com/office/drawing/2014/main" id="{FC4A3E9C-62E4-458D-97B6-FDFD04500453}"/>
              </a:ext>
            </a:extLst>
          </p:cNvPr>
          <p:cNvSpPr>
            <a:spLocks noEditPoints="1"/>
          </p:cNvSpPr>
          <p:nvPr/>
        </p:nvSpPr>
        <p:spPr bwMode="auto">
          <a:xfrm>
            <a:off x="4404598" y="3179290"/>
            <a:ext cx="2359494" cy="2339164"/>
          </a:xfrm>
          <a:custGeom>
            <a:avLst/>
            <a:gdLst>
              <a:gd name="T0" fmla="*/ 2065 w 4869"/>
              <a:gd name="T1" fmla="*/ 4842 h 4869"/>
              <a:gd name="T2" fmla="*/ 1489 w 4869"/>
              <a:gd name="T3" fmla="*/ 4679 h 4869"/>
              <a:gd name="T4" fmla="*/ 978 w 4869"/>
              <a:gd name="T5" fmla="*/ 4384 h 4869"/>
              <a:gd name="T6" fmla="*/ 556 w 4869"/>
              <a:gd name="T7" fmla="*/ 3982 h 4869"/>
              <a:gd name="T8" fmla="*/ 242 w 4869"/>
              <a:gd name="T9" fmla="*/ 3491 h 4869"/>
              <a:gd name="T10" fmla="*/ 49 w 4869"/>
              <a:gd name="T11" fmla="*/ 2925 h 4869"/>
              <a:gd name="T12" fmla="*/ 0 w 4869"/>
              <a:gd name="T13" fmla="*/ 2434 h 4869"/>
              <a:gd name="T14" fmla="*/ 79 w 4869"/>
              <a:gd name="T15" fmla="*/ 1829 h 4869"/>
              <a:gd name="T16" fmla="*/ 295 w 4869"/>
              <a:gd name="T17" fmla="*/ 1276 h 4869"/>
              <a:gd name="T18" fmla="*/ 635 w 4869"/>
              <a:gd name="T19" fmla="*/ 798 h 4869"/>
              <a:gd name="T20" fmla="*/ 1073 w 4869"/>
              <a:gd name="T21" fmla="*/ 415 h 4869"/>
              <a:gd name="T22" fmla="*/ 1600 w 4869"/>
              <a:gd name="T23" fmla="*/ 147 h 4869"/>
              <a:gd name="T24" fmla="*/ 2186 w 4869"/>
              <a:gd name="T25" fmla="*/ 13 h 4869"/>
              <a:gd name="T26" fmla="*/ 2683 w 4869"/>
              <a:gd name="T27" fmla="*/ 13 h 4869"/>
              <a:gd name="T28" fmla="*/ 3272 w 4869"/>
              <a:gd name="T29" fmla="*/ 147 h 4869"/>
              <a:gd name="T30" fmla="*/ 3796 w 4869"/>
              <a:gd name="T31" fmla="*/ 415 h 4869"/>
              <a:gd name="T32" fmla="*/ 4237 w 4869"/>
              <a:gd name="T33" fmla="*/ 798 h 4869"/>
              <a:gd name="T34" fmla="*/ 4574 w 4869"/>
              <a:gd name="T35" fmla="*/ 1276 h 4869"/>
              <a:gd name="T36" fmla="*/ 4794 w 4869"/>
              <a:gd name="T37" fmla="*/ 1829 h 4869"/>
              <a:gd name="T38" fmla="*/ 4869 w 4869"/>
              <a:gd name="T39" fmla="*/ 2434 h 4869"/>
              <a:gd name="T40" fmla="*/ 4820 w 4869"/>
              <a:gd name="T41" fmla="*/ 2925 h 4869"/>
              <a:gd name="T42" fmla="*/ 4630 w 4869"/>
              <a:gd name="T43" fmla="*/ 3491 h 4869"/>
              <a:gd name="T44" fmla="*/ 4313 w 4869"/>
              <a:gd name="T45" fmla="*/ 3982 h 4869"/>
              <a:gd name="T46" fmla="*/ 3891 w 4869"/>
              <a:gd name="T47" fmla="*/ 4384 h 4869"/>
              <a:gd name="T48" fmla="*/ 3383 w 4869"/>
              <a:gd name="T49" fmla="*/ 4679 h 4869"/>
              <a:gd name="T50" fmla="*/ 2804 w 4869"/>
              <a:gd name="T51" fmla="*/ 4842 h 4869"/>
              <a:gd name="T52" fmla="*/ 2435 w 4869"/>
              <a:gd name="T53" fmla="*/ 147 h 4869"/>
              <a:gd name="T54" fmla="*/ 1973 w 4869"/>
              <a:gd name="T55" fmla="*/ 193 h 4869"/>
              <a:gd name="T56" fmla="*/ 1443 w 4869"/>
              <a:gd name="T57" fmla="*/ 373 h 4869"/>
              <a:gd name="T58" fmla="*/ 982 w 4869"/>
              <a:gd name="T59" fmla="*/ 671 h 4869"/>
              <a:gd name="T60" fmla="*/ 602 w 4869"/>
              <a:gd name="T61" fmla="*/ 1067 h 4869"/>
              <a:gd name="T62" fmla="*/ 327 w 4869"/>
              <a:gd name="T63" fmla="*/ 1544 h 4869"/>
              <a:gd name="T64" fmla="*/ 173 w 4869"/>
              <a:gd name="T65" fmla="*/ 2087 h 4869"/>
              <a:gd name="T66" fmla="*/ 151 w 4869"/>
              <a:gd name="T67" fmla="*/ 2552 h 4869"/>
              <a:gd name="T68" fmla="*/ 252 w 4869"/>
              <a:gd name="T69" fmla="*/ 3115 h 4869"/>
              <a:gd name="T70" fmla="*/ 478 w 4869"/>
              <a:gd name="T71" fmla="*/ 3622 h 4869"/>
              <a:gd name="T72" fmla="*/ 818 w 4869"/>
              <a:gd name="T73" fmla="*/ 4051 h 4869"/>
              <a:gd name="T74" fmla="*/ 1250 w 4869"/>
              <a:gd name="T75" fmla="*/ 4391 h 4869"/>
              <a:gd name="T76" fmla="*/ 1757 w 4869"/>
              <a:gd name="T77" fmla="*/ 4620 h 4869"/>
              <a:gd name="T78" fmla="*/ 2317 w 4869"/>
              <a:gd name="T79" fmla="*/ 4718 h 4869"/>
              <a:gd name="T80" fmla="*/ 2781 w 4869"/>
              <a:gd name="T81" fmla="*/ 4695 h 4869"/>
              <a:gd name="T82" fmla="*/ 3325 w 4869"/>
              <a:gd name="T83" fmla="*/ 4541 h 4869"/>
              <a:gd name="T84" fmla="*/ 3802 w 4869"/>
              <a:gd name="T85" fmla="*/ 4266 h 4869"/>
              <a:gd name="T86" fmla="*/ 4198 w 4869"/>
              <a:gd name="T87" fmla="*/ 3890 h 4869"/>
              <a:gd name="T88" fmla="*/ 4496 w 4869"/>
              <a:gd name="T89" fmla="*/ 3426 h 4869"/>
              <a:gd name="T90" fmla="*/ 4676 w 4869"/>
              <a:gd name="T91" fmla="*/ 2896 h 4869"/>
              <a:gd name="T92" fmla="*/ 4722 w 4869"/>
              <a:gd name="T93" fmla="*/ 2434 h 4869"/>
              <a:gd name="T94" fmla="*/ 4650 w 4869"/>
              <a:gd name="T95" fmla="*/ 1865 h 4869"/>
              <a:gd name="T96" fmla="*/ 4447 w 4869"/>
              <a:gd name="T97" fmla="*/ 1345 h 4869"/>
              <a:gd name="T98" fmla="*/ 4126 w 4869"/>
              <a:gd name="T99" fmla="*/ 896 h 4869"/>
              <a:gd name="T100" fmla="*/ 3714 w 4869"/>
              <a:gd name="T101" fmla="*/ 540 h 4869"/>
              <a:gd name="T102" fmla="*/ 3220 w 4869"/>
              <a:gd name="T103" fmla="*/ 288 h 4869"/>
              <a:gd name="T104" fmla="*/ 2670 w 4869"/>
              <a:gd name="T105" fmla="*/ 160 h 4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69" h="4869">
                <a:moveTo>
                  <a:pt x="2435" y="4869"/>
                </a:moveTo>
                <a:lnTo>
                  <a:pt x="2435" y="4869"/>
                </a:lnTo>
                <a:lnTo>
                  <a:pt x="2310" y="4865"/>
                </a:lnTo>
                <a:lnTo>
                  <a:pt x="2186" y="4859"/>
                </a:lnTo>
                <a:lnTo>
                  <a:pt x="2065" y="4842"/>
                </a:lnTo>
                <a:lnTo>
                  <a:pt x="1944" y="4819"/>
                </a:lnTo>
                <a:lnTo>
                  <a:pt x="1826" y="4793"/>
                </a:lnTo>
                <a:lnTo>
                  <a:pt x="1711" y="4761"/>
                </a:lnTo>
                <a:lnTo>
                  <a:pt x="1600" y="4721"/>
                </a:lnTo>
                <a:lnTo>
                  <a:pt x="1489" y="4679"/>
                </a:lnTo>
                <a:lnTo>
                  <a:pt x="1381" y="4630"/>
                </a:lnTo>
                <a:lnTo>
                  <a:pt x="1276" y="4574"/>
                </a:lnTo>
                <a:lnTo>
                  <a:pt x="1175" y="4518"/>
                </a:lnTo>
                <a:lnTo>
                  <a:pt x="1073" y="4453"/>
                </a:lnTo>
                <a:lnTo>
                  <a:pt x="978" y="4384"/>
                </a:lnTo>
                <a:lnTo>
                  <a:pt x="887" y="4312"/>
                </a:lnTo>
                <a:lnTo>
                  <a:pt x="798" y="4237"/>
                </a:lnTo>
                <a:lnTo>
                  <a:pt x="713" y="4155"/>
                </a:lnTo>
                <a:lnTo>
                  <a:pt x="635" y="4070"/>
                </a:lnTo>
                <a:lnTo>
                  <a:pt x="556" y="3982"/>
                </a:lnTo>
                <a:lnTo>
                  <a:pt x="484" y="3890"/>
                </a:lnTo>
                <a:lnTo>
                  <a:pt x="416" y="3795"/>
                </a:lnTo>
                <a:lnTo>
                  <a:pt x="353" y="3697"/>
                </a:lnTo>
                <a:lnTo>
                  <a:pt x="295" y="3596"/>
                </a:lnTo>
                <a:lnTo>
                  <a:pt x="242" y="3491"/>
                </a:lnTo>
                <a:lnTo>
                  <a:pt x="193" y="3383"/>
                </a:lnTo>
                <a:lnTo>
                  <a:pt x="147" y="3272"/>
                </a:lnTo>
                <a:lnTo>
                  <a:pt x="111" y="3157"/>
                </a:lnTo>
                <a:lnTo>
                  <a:pt x="79" y="3043"/>
                </a:lnTo>
                <a:lnTo>
                  <a:pt x="49" y="2925"/>
                </a:lnTo>
                <a:lnTo>
                  <a:pt x="29" y="2804"/>
                </a:lnTo>
                <a:lnTo>
                  <a:pt x="13" y="2683"/>
                </a:lnTo>
                <a:lnTo>
                  <a:pt x="3" y="2562"/>
                </a:lnTo>
                <a:lnTo>
                  <a:pt x="0" y="2434"/>
                </a:lnTo>
                <a:lnTo>
                  <a:pt x="0" y="2434"/>
                </a:lnTo>
                <a:lnTo>
                  <a:pt x="3" y="2310"/>
                </a:lnTo>
                <a:lnTo>
                  <a:pt x="13" y="2186"/>
                </a:lnTo>
                <a:lnTo>
                  <a:pt x="29" y="2065"/>
                </a:lnTo>
                <a:lnTo>
                  <a:pt x="49" y="1947"/>
                </a:lnTo>
                <a:lnTo>
                  <a:pt x="79" y="1829"/>
                </a:lnTo>
                <a:lnTo>
                  <a:pt x="111" y="1711"/>
                </a:lnTo>
                <a:lnTo>
                  <a:pt x="147" y="1600"/>
                </a:lnTo>
                <a:lnTo>
                  <a:pt x="193" y="1489"/>
                </a:lnTo>
                <a:lnTo>
                  <a:pt x="242" y="1381"/>
                </a:lnTo>
                <a:lnTo>
                  <a:pt x="295" y="1276"/>
                </a:lnTo>
                <a:lnTo>
                  <a:pt x="353" y="1175"/>
                </a:lnTo>
                <a:lnTo>
                  <a:pt x="416" y="1076"/>
                </a:lnTo>
                <a:lnTo>
                  <a:pt x="484" y="978"/>
                </a:lnTo>
                <a:lnTo>
                  <a:pt x="556" y="887"/>
                </a:lnTo>
                <a:lnTo>
                  <a:pt x="635" y="798"/>
                </a:lnTo>
                <a:lnTo>
                  <a:pt x="713" y="713"/>
                </a:lnTo>
                <a:lnTo>
                  <a:pt x="798" y="635"/>
                </a:lnTo>
                <a:lnTo>
                  <a:pt x="887" y="556"/>
                </a:lnTo>
                <a:lnTo>
                  <a:pt x="978" y="484"/>
                </a:lnTo>
                <a:lnTo>
                  <a:pt x="1073" y="415"/>
                </a:lnTo>
                <a:lnTo>
                  <a:pt x="1175" y="353"/>
                </a:lnTo>
                <a:lnTo>
                  <a:pt x="1276" y="294"/>
                </a:lnTo>
                <a:lnTo>
                  <a:pt x="1381" y="242"/>
                </a:lnTo>
                <a:lnTo>
                  <a:pt x="1489" y="193"/>
                </a:lnTo>
                <a:lnTo>
                  <a:pt x="1600" y="147"/>
                </a:lnTo>
                <a:lnTo>
                  <a:pt x="1711" y="111"/>
                </a:lnTo>
                <a:lnTo>
                  <a:pt x="1826" y="78"/>
                </a:lnTo>
                <a:lnTo>
                  <a:pt x="1944" y="49"/>
                </a:lnTo>
                <a:lnTo>
                  <a:pt x="2065" y="29"/>
                </a:lnTo>
                <a:lnTo>
                  <a:pt x="2186" y="13"/>
                </a:lnTo>
                <a:lnTo>
                  <a:pt x="2310" y="3"/>
                </a:lnTo>
                <a:lnTo>
                  <a:pt x="2435" y="0"/>
                </a:lnTo>
                <a:lnTo>
                  <a:pt x="2435" y="0"/>
                </a:lnTo>
                <a:lnTo>
                  <a:pt x="2559" y="3"/>
                </a:lnTo>
                <a:lnTo>
                  <a:pt x="2683" y="13"/>
                </a:lnTo>
                <a:lnTo>
                  <a:pt x="2804" y="29"/>
                </a:lnTo>
                <a:lnTo>
                  <a:pt x="2925" y="49"/>
                </a:lnTo>
                <a:lnTo>
                  <a:pt x="3043" y="78"/>
                </a:lnTo>
                <a:lnTo>
                  <a:pt x="3158" y="111"/>
                </a:lnTo>
                <a:lnTo>
                  <a:pt x="3272" y="147"/>
                </a:lnTo>
                <a:lnTo>
                  <a:pt x="3383" y="193"/>
                </a:lnTo>
                <a:lnTo>
                  <a:pt x="3488" y="242"/>
                </a:lnTo>
                <a:lnTo>
                  <a:pt x="3596" y="294"/>
                </a:lnTo>
                <a:lnTo>
                  <a:pt x="3698" y="353"/>
                </a:lnTo>
                <a:lnTo>
                  <a:pt x="3796" y="415"/>
                </a:lnTo>
                <a:lnTo>
                  <a:pt x="3891" y="484"/>
                </a:lnTo>
                <a:lnTo>
                  <a:pt x="3982" y="556"/>
                </a:lnTo>
                <a:lnTo>
                  <a:pt x="4071" y="635"/>
                </a:lnTo>
                <a:lnTo>
                  <a:pt x="4156" y="713"/>
                </a:lnTo>
                <a:lnTo>
                  <a:pt x="4237" y="798"/>
                </a:lnTo>
                <a:lnTo>
                  <a:pt x="4313" y="887"/>
                </a:lnTo>
                <a:lnTo>
                  <a:pt x="4385" y="978"/>
                </a:lnTo>
                <a:lnTo>
                  <a:pt x="4453" y="1076"/>
                </a:lnTo>
                <a:lnTo>
                  <a:pt x="4516" y="1175"/>
                </a:lnTo>
                <a:lnTo>
                  <a:pt x="4574" y="1276"/>
                </a:lnTo>
                <a:lnTo>
                  <a:pt x="4630" y="1381"/>
                </a:lnTo>
                <a:lnTo>
                  <a:pt x="4679" y="1489"/>
                </a:lnTo>
                <a:lnTo>
                  <a:pt x="4722" y="1600"/>
                </a:lnTo>
                <a:lnTo>
                  <a:pt x="4761" y="1711"/>
                </a:lnTo>
                <a:lnTo>
                  <a:pt x="4794" y="1829"/>
                </a:lnTo>
                <a:lnTo>
                  <a:pt x="4820" y="1947"/>
                </a:lnTo>
                <a:lnTo>
                  <a:pt x="4843" y="2065"/>
                </a:lnTo>
                <a:lnTo>
                  <a:pt x="4856" y="2186"/>
                </a:lnTo>
                <a:lnTo>
                  <a:pt x="4866" y="2310"/>
                </a:lnTo>
                <a:lnTo>
                  <a:pt x="4869" y="2434"/>
                </a:lnTo>
                <a:lnTo>
                  <a:pt x="4869" y="2434"/>
                </a:lnTo>
                <a:lnTo>
                  <a:pt x="4866" y="2562"/>
                </a:lnTo>
                <a:lnTo>
                  <a:pt x="4856" y="2683"/>
                </a:lnTo>
                <a:lnTo>
                  <a:pt x="4843" y="2804"/>
                </a:lnTo>
                <a:lnTo>
                  <a:pt x="4820" y="2925"/>
                </a:lnTo>
                <a:lnTo>
                  <a:pt x="4794" y="3043"/>
                </a:lnTo>
                <a:lnTo>
                  <a:pt x="4761" y="3157"/>
                </a:lnTo>
                <a:lnTo>
                  <a:pt x="4722" y="3272"/>
                </a:lnTo>
                <a:lnTo>
                  <a:pt x="4679" y="3383"/>
                </a:lnTo>
                <a:lnTo>
                  <a:pt x="4630" y="3491"/>
                </a:lnTo>
                <a:lnTo>
                  <a:pt x="4574" y="3596"/>
                </a:lnTo>
                <a:lnTo>
                  <a:pt x="4516" y="3697"/>
                </a:lnTo>
                <a:lnTo>
                  <a:pt x="4453" y="3795"/>
                </a:lnTo>
                <a:lnTo>
                  <a:pt x="4385" y="3890"/>
                </a:lnTo>
                <a:lnTo>
                  <a:pt x="4313" y="3982"/>
                </a:lnTo>
                <a:lnTo>
                  <a:pt x="4237" y="4070"/>
                </a:lnTo>
                <a:lnTo>
                  <a:pt x="4156" y="4155"/>
                </a:lnTo>
                <a:lnTo>
                  <a:pt x="4071" y="4237"/>
                </a:lnTo>
                <a:lnTo>
                  <a:pt x="3982" y="4312"/>
                </a:lnTo>
                <a:lnTo>
                  <a:pt x="3891" y="4384"/>
                </a:lnTo>
                <a:lnTo>
                  <a:pt x="3796" y="4453"/>
                </a:lnTo>
                <a:lnTo>
                  <a:pt x="3698" y="4518"/>
                </a:lnTo>
                <a:lnTo>
                  <a:pt x="3596" y="4574"/>
                </a:lnTo>
                <a:lnTo>
                  <a:pt x="3488" y="4630"/>
                </a:lnTo>
                <a:lnTo>
                  <a:pt x="3383" y="4679"/>
                </a:lnTo>
                <a:lnTo>
                  <a:pt x="3272" y="4721"/>
                </a:lnTo>
                <a:lnTo>
                  <a:pt x="3158" y="4761"/>
                </a:lnTo>
                <a:lnTo>
                  <a:pt x="3043" y="4793"/>
                </a:lnTo>
                <a:lnTo>
                  <a:pt x="2925" y="4819"/>
                </a:lnTo>
                <a:lnTo>
                  <a:pt x="2804" y="4842"/>
                </a:lnTo>
                <a:lnTo>
                  <a:pt x="2683" y="4859"/>
                </a:lnTo>
                <a:lnTo>
                  <a:pt x="2559" y="4865"/>
                </a:lnTo>
                <a:lnTo>
                  <a:pt x="2435" y="4869"/>
                </a:lnTo>
                <a:lnTo>
                  <a:pt x="2435" y="4869"/>
                </a:lnTo>
                <a:close/>
                <a:moveTo>
                  <a:pt x="2435" y="147"/>
                </a:moveTo>
                <a:lnTo>
                  <a:pt x="2435" y="147"/>
                </a:lnTo>
                <a:lnTo>
                  <a:pt x="2317" y="150"/>
                </a:lnTo>
                <a:lnTo>
                  <a:pt x="2202" y="160"/>
                </a:lnTo>
                <a:lnTo>
                  <a:pt x="2088" y="173"/>
                </a:lnTo>
                <a:lnTo>
                  <a:pt x="1973" y="193"/>
                </a:lnTo>
                <a:lnTo>
                  <a:pt x="1865" y="219"/>
                </a:lnTo>
                <a:lnTo>
                  <a:pt x="1757" y="252"/>
                </a:lnTo>
                <a:lnTo>
                  <a:pt x="1649" y="288"/>
                </a:lnTo>
                <a:lnTo>
                  <a:pt x="1544" y="327"/>
                </a:lnTo>
                <a:lnTo>
                  <a:pt x="1443" y="373"/>
                </a:lnTo>
                <a:lnTo>
                  <a:pt x="1345" y="425"/>
                </a:lnTo>
                <a:lnTo>
                  <a:pt x="1250" y="481"/>
                </a:lnTo>
                <a:lnTo>
                  <a:pt x="1158" y="540"/>
                </a:lnTo>
                <a:lnTo>
                  <a:pt x="1067" y="602"/>
                </a:lnTo>
                <a:lnTo>
                  <a:pt x="982" y="671"/>
                </a:lnTo>
                <a:lnTo>
                  <a:pt x="897" y="743"/>
                </a:lnTo>
                <a:lnTo>
                  <a:pt x="818" y="818"/>
                </a:lnTo>
                <a:lnTo>
                  <a:pt x="743" y="896"/>
                </a:lnTo>
                <a:lnTo>
                  <a:pt x="671" y="982"/>
                </a:lnTo>
                <a:lnTo>
                  <a:pt x="602" y="1067"/>
                </a:lnTo>
                <a:lnTo>
                  <a:pt x="540" y="1158"/>
                </a:lnTo>
                <a:lnTo>
                  <a:pt x="478" y="1250"/>
                </a:lnTo>
                <a:lnTo>
                  <a:pt x="425" y="1345"/>
                </a:lnTo>
                <a:lnTo>
                  <a:pt x="373" y="1443"/>
                </a:lnTo>
                <a:lnTo>
                  <a:pt x="327" y="1544"/>
                </a:lnTo>
                <a:lnTo>
                  <a:pt x="288" y="1649"/>
                </a:lnTo>
                <a:lnTo>
                  <a:pt x="252" y="1757"/>
                </a:lnTo>
                <a:lnTo>
                  <a:pt x="219" y="1865"/>
                </a:lnTo>
                <a:lnTo>
                  <a:pt x="193" y="1976"/>
                </a:lnTo>
                <a:lnTo>
                  <a:pt x="173" y="2087"/>
                </a:lnTo>
                <a:lnTo>
                  <a:pt x="160" y="2202"/>
                </a:lnTo>
                <a:lnTo>
                  <a:pt x="151" y="2316"/>
                </a:lnTo>
                <a:lnTo>
                  <a:pt x="147" y="2434"/>
                </a:lnTo>
                <a:lnTo>
                  <a:pt x="147" y="2434"/>
                </a:lnTo>
                <a:lnTo>
                  <a:pt x="151" y="2552"/>
                </a:lnTo>
                <a:lnTo>
                  <a:pt x="160" y="2670"/>
                </a:lnTo>
                <a:lnTo>
                  <a:pt x="173" y="2784"/>
                </a:lnTo>
                <a:lnTo>
                  <a:pt x="193" y="2896"/>
                </a:lnTo>
                <a:lnTo>
                  <a:pt x="219" y="3007"/>
                </a:lnTo>
                <a:lnTo>
                  <a:pt x="252" y="3115"/>
                </a:lnTo>
                <a:lnTo>
                  <a:pt x="288" y="3219"/>
                </a:lnTo>
                <a:lnTo>
                  <a:pt x="327" y="3324"/>
                </a:lnTo>
                <a:lnTo>
                  <a:pt x="373" y="3426"/>
                </a:lnTo>
                <a:lnTo>
                  <a:pt x="425" y="3524"/>
                </a:lnTo>
                <a:lnTo>
                  <a:pt x="478" y="3622"/>
                </a:lnTo>
                <a:lnTo>
                  <a:pt x="540" y="3714"/>
                </a:lnTo>
                <a:lnTo>
                  <a:pt x="602" y="3802"/>
                </a:lnTo>
                <a:lnTo>
                  <a:pt x="671" y="3890"/>
                </a:lnTo>
                <a:lnTo>
                  <a:pt x="743" y="3972"/>
                </a:lnTo>
                <a:lnTo>
                  <a:pt x="818" y="4051"/>
                </a:lnTo>
                <a:lnTo>
                  <a:pt x="897" y="4129"/>
                </a:lnTo>
                <a:lnTo>
                  <a:pt x="982" y="4201"/>
                </a:lnTo>
                <a:lnTo>
                  <a:pt x="1067" y="4266"/>
                </a:lnTo>
                <a:lnTo>
                  <a:pt x="1158" y="4332"/>
                </a:lnTo>
                <a:lnTo>
                  <a:pt x="1250" y="4391"/>
                </a:lnTo>
                <a:lnTo>
                  <a:pt x="1345" y="4446"/>
                </a:lnTo>
                <a:lnTo>
                  <a:pt x="1443" y="4496"/>
                </a:lnTo>
                <a:lnTo>
                  <a:pt x="1544" y="4541"/>
                </a:lnTo>
                <a:lnTo>
                  <a:pt x="1649" y="4584"/>
                </a:lnTo>
                <a:lnTo>
                  <a:pt x="1757" y="4620"/>
                </a:lnTo>
                <a:lnTo>
                  <a:pt x="1865" y="4649"/>
                </a:lnTo>
                <a:lnTo>
                  <a:pt x="1973" y="4675"/>
                </a:lnTo>
                <a:lnTo>
                  <a:pt x="2088" y="4695"/>
                </a:lnTo>
                <a:lnTo>
                  <a:pt x="2202" y="4711"/>
                </a:lnTo>
                <a:lnTo>
                  <a:pt x="2317" y="4718"/>
                </a:lnTo>
                <a:lnTo>
                  <a:pt x="2435" y="4721"/>
                </a:lnTo>
                <a:lnTo>
                  <a:pt x="2435" y="4721"/>
                </a:lnTo>
                <a:lnTo>
                  <a:pt x="2552" y="4718"/>
                </a:lnTo>
                <a:lnTo>
                  <a:pt x="2670" y="4711"/>
                </a:lnTo>
                <a:lnTo>
                  <a:pt x="2781" y="4695"/>
                </a:lnTo>
                <a:lnTo>
                  <a:pt x="2896" y="4675"/>
                </a:lnTo>
                <a:lnTo>
                  <a:pt x="3007" y="4649"/>
                </a:lnTo>
                <a:lnTo>
                  <a:pt x="3115" y="4620"/>
                </a:lnTo>
                <a:lnTo>
                  <a:pt x="3220" y="4584"/>
                </a:lnTo>
                <a:lnTo>
                  <a:pt x="3325" y="4541"/>
                </a:lnTo>
                <a:lnTo>
                  <a:pt x="3426" y="4496"/>
                </a:lnTo>
                <a:lnTo>
                  <a:pt x="3524" y="4446"/>
                </a:lnTo>
                <a:lnTo>
                  <a:pt x="3619" y="4391"/>
                </a:lnTo>
                <a:lnTo>
                  <a:pt x="3714" y="4332"/>
                </a:lnTo>
                <a:lnTo>
                  <a:pt x="3802" y="4266"/>
                </a:lnTo>
                <a:lnTo>
                  <a:pt x="3891" y="4201"/>
                </a:lnTo>
                <a:lnTo>
                  <a:pt x="3972" y="4129"/>
                </a:lnTo>
                <a:lnTo>
                  <a:pt x="4051" y="4051"/>
                </a:lnTo>
                <a:lnTo>
                  <a:pt x="4126" y="3972"/>
                </a:lnTo>
                <a:lnTo>
                  <a:pt x="4198" y="3890"/>
                </a:lnTo>
                <a:lnTo>
                  <a:pt x="4267" y="3802"/>
                </a:lnTo>
                <a:lnTo>
                  <a:pt x="4332" y="3714"/>
                </a:lnTo>
                <a:lnTo>
                  <a:pt x="4391" y="3622"/>
                </a:lnTo>
                <a:lnTo>
                  <a:pt x="4447" y="3524"/>
                </a:lnTo>
                <a:lnTo>
                  <a:pt x="4496" y="3426"/>
                </a:lnTo>
                <a:lnTo>
                  <a:pt x="4542" y="3324"/>
                </a:lnTo>
                <a:lnTo>
                  <a:pt x="4584" y="3219"/>
                </a:lnTo>
                <a:lnTo>
                  <a:pt x="4620" y="3115"/>
                </a:lnTo>
                <a:lnTo>
                  <a:pt x="4650" y="3007"/>
                </a:lnTo>
                <a:lnTo>
                  <a:pt x="4676" y="2896"/>
                </a:lnTo>
                <a:lnTo>
                  <a:pt x="4696" y="2784"/>
                </a:lnTo>
                <a:lnTo>
                  <a:pt x="4712" y="2670"/>
                </a:lnTo>
                <a:lnTo>
                  <a:pt x="4718" y="2552"/>
                </a:lnTo>
                <a:lnTo>
                  <a:pt x="4722" y="2434"/>
                </a:lnTo>
                <a:lnTo>
                  <a:pt x="4722" y="2434"/>
                </a:lnTo>
                <a:lnTo>
                  <a:pt x="4718" y="2316"/>
                </a:lnTo>
                <a:lnTo>
                  <a:pt x="4712" y="2202"/>
                </a:lnTo>
                <a:lnTo>
                  <a:pt x="4696" y="2087"/>
                </a:lnTo>
                <a:lnTo>
                  <a:pt x="4676" y="1976"/>
                </a:lnTo>
                <a:lnTo>
                  <a:pt x="4650" y="1865"/>
                </a:lnTo>
                <a:lnTo>
                  <a:pt x="4620" y="1757"/>
                </a:lnTo>
                <a:lnTo>
                  <a:pt x="4584" y="1649"/>
                </a:lnTo>
                <a:lnTo>
                  <a:pt x="4542" y="1544"/>
                </a:lnTo>
                <a:lnTo>
                  <a:pt x="4496" y="1443"/>
                </a:lnTo>
                <a:lnTo>
                  <a:pt x="4447" y="1345"/>
                </a:lnTo>
                <a:lnTo>
                  <a:pt x="4391" y="1250"/>
                </a:lnTo>
                <a:lnTo>
                  <a:pt x="4332" y="1158"/>
                </a:lnTo>
                <a:lnTo>
                  <a:pt x="4267" y="1067"/>
                </a:lnTo>
                <a:lnTo>
                  <a:pt x="4198" y="982"/>
                </a:lnTo>
                <a:lnTo>
                  <a:pt x="4126" y="896"/>
                </a:lnTo>
                <a:lnTo>
                  <a:pt x="4051" y="818"/>
                </a:lnTo>
                <a:lnTo>
                  <a:pt x="3972" y="743"/>
                </a:lnTo>
                <a:lnTo>
                  <a:pt x="3891" y="671"/>
                </a:lnTo>
                <a:lnTo>
                  <a:pt x="3802" y="602"/>
                </a:lnTo>
                <a:lnTo>
                  <a:pt x="3714" y="540"/>
                </a:lnTo>
                <a:lnTo>
                  <a:pt x="3619" y="481"/>
                </a:lnTo>
                <a:lnTo>
                  <a:pt x="3524" y="425"/>
                </a:lnTo>
                <a:lnTo>
                  <a:pt x="3426" y="373"/>
                </a:lnTo>
                <a:lnTo>
                  <a:pt x="3325" y="327"/>
                </a:lnTo>
                <a:lnTo>
                  <a:pt x="3220" y="288"/>
                </a:lnTo>
                <a:lnTo>
                  <a:pt x="3115" y="252"/>
                </a:lnTo>
                <a:lnTo>
                  <a:pt x="3007" y="219"/>
                </a:lnTo>
                <a:lnTo>
                  <a:pt x="2896" y="193"/>
                </a:lnTo>
                <a:lnTo>
                  <a:pt x="2781" y="173"/>
                </a:lnTo>
                <a:lnTo>
                  <a:pt x="2670" y="160"/>
                </a:lnTo>
                <a:lnTo>
                  <a:pt x="2552" y="150"/>
                </a:lnTo>
                <a:lnTo>
                  <a:pt x="2435" y="147"/>
                </a:lnTo>
                <a:lnTo>
                  <a:pt x="2435" y="147"/>
                </a:lnTo>
                <a:close/>
              </a:path>
            </a:pathLst>
          </a:custGeom>
          <a:solidFill>
            <a:srgbClr val="2D3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dirty="0"/>
          </a:p>
        </p:txBody>
      </p:sp>
      <p:pic>
        <p:nvPicPr>
          <p:cNvPr id="33" name="Рисунок 32" descr="https://www.planning.gov.kz/assets/logo/ePlanng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35" y="1925221"/>
            <a:ext cx="894840" cy="29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/>
          <p:cNvPicPr/>
          <p:nvPr/>
        </p:nvPicPr>
        <p:blipFill rotWithShape="1">
          <a:blip r:embed="rId9"/>
          <a:srcRect l="35115" t="33067" r="34260" b="30445"/>
          <a:stretch/>
        </p:blipFill>
        <p:spPr bwMode="auto">
          <a:xfrm>
            <a:off x="7958787" y="330458"/>
            <a:ext cx="2297485" cy="1290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995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9591" y="28069"/>
            <a:ext cx="6160521" cy="167291"/>
          </a:xfrm>
          <a:prstGeom prst="rect">
            <a:avLst/>
          </a:prstGeom>
        </p:spPr>
        <p:txBody>
          <a:bodyPr vert="horz" wrap="square" lIns="0" tIns="14035" rIns="0" bIns="0" rtlCol="0">
            <a:spAutoFit/>
          </a:bodyPr>
          <a:lstStyle/>
          <a:p>
            <a:pPr marL="14035">
              <a:spcBef>
                <a:spcPts val="111"/>
              </a:spcBef>
            </a:pP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995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PEMNA Treasury</a:t>
            </a:r>
            <a:r>
              <a:rPr sz="995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CoP</a:t>
            </a:r>
            <a:r>
              <a:rPr sz="995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Bangkok</a:t>
            </a:r>
            <a:r>
              <a:rPr sz="995" spc="2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sz="995" spc="2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995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Treasury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Efficient</a:t>
            </a:r>
            <a:r>
              <a:rPr sz="995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Accountable</a:t>
            </a:r>
            <a:r>
              <a:rPr sz="995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 Enhance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995" spc="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Delivery</a:t>
            </a:r>
            <a:endParaRPr sz="995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6429" y="2884141"/>
            <a:ext cx="233676" cy="36349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8319" y="3062173"/>
            <a:ext cx="233677" cy="363497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357476" y="1657488"/>
            <a:ext cx="1245353" cy="287274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Как было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33062" y="256413"/>
            <a:ext cx="268062" cy="303354"/>
          </a:xfrm>
          <a:prstGeom prst="rect">
            <a:avLst/>
          </a:prstGeom>
        </p:spPr>
        <p:txBody>
          <a:bodyPr vert="horz" wrap="square" lIns="0" tIns="14035" rIns="0" bIns="0" rtlCol="0">
            <a:spAutoFit/>
          </a:bodyPr>
          <a:lstStyle/>
          <a:p>
            <a:pPr marL="14035">
              <a:spcBef>
                <a:spcPts val="111"/>
              </a:spcBef>
            </a:pPr>
            <a:r>
              <a:rPr sz="1879" spc="155" dirty="0">
                <a:solidFill>
                  <a:srgbClr val="FFFFFF"/>
                </a:solidFill>
                <a:latin typeface="Arial MT"/>
                <a:cs typeface="Arial MT"/>
              </a:rPr>
              <a:t>2.</a:t>
            </a:r>
            <a:endParaRPr sz="1879">
              <a:latin typeface="Arial MT"/>
              <a:cs typeface="Arial MT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980153" y="321533"/>
            <a:ext cx="4588637" cy="450513"/>
            <a:chOff x="621423" y="290956"/>
            <a:chExt cx="4152265" cy="407670"/>
          </a:xfrm>
        </p:grpSpPr>
        <p:sp>
          <p:nvSpPr>
            <p:cNvPr id="86" name="object 86"/>
            <p:cNvSpPr/>
            <p:nvPr/>
          </p:nvSpPr>
          <p:spPr>
            <a:xfrm>
              <a:off x="621423" y="295147"/>
              <a:ext cx="1040130" cy="170180"/>
            </a:xfrm>
            <a:custGeom>
              <a:avLst/>
              <a:gdLst/>
              <a:ahLst/>
              <a:cxnLst/>
              <a:rect l="l" t="t" r="r" b="b"/>
              <a:pathLst>
                <a:path w="1040130" h="170179">
                  <a:moveTo>
                    <a:pt x="963939" y="66166"/>
                  </a:moveTo>
                  <a:lnTo>
                    <a:pt x="919848" y="66166"/>
                  </a:lnTo>
                  <a:lnTo>
                    <a:pt x="924166" y="66928"/>
                  </a:lnTo>
                  <a:lnTo>
                    <a:pt x="927214" y="68325"/>
                  </a:lnTo>
                  <a:lnTo>
                    <a:pt x="932167" y="70485"/>
                  </a:lnTo>
                  <a:lnTo>
                    <a:pt x="934580" y="74549"/>
                  </a:lnTo>
                  <a:lnTo>
                    <a:pt x="934580" y="83438"/>
                  </a:lnTo>
                  <a:lnTo>
                    <a:pt x="895083" y="94361"/>
                  </a:lnTo>
                  <a:lnTo>
                    <a:pt x="887606" y="95956"/>
                  </a:lnTo>
                  <a:lnTo>
                    <a:pt x="861030" y="125475"/>
                  </a:lnTo>
                  <a:lnTo>
                    <a:pt x="860412" y="133603"/>
                  </a:lnTo>
                  <a:lnTo>
                    <a:pt x="861126" y="141962"/>
                  </a:lnTo>
                  <a:lnTo>
                    <a:pt x="889540" y="169251"/>
                  </a:lnTo>
                  <a:lnTo>
                    <a:pt x="896734" y="169799"/>
                  </a:lnTo>
                  <a:lnTo>
                    <a:pt x="905878" y="169799"/>
                  </a:lnTo>
                  <a:lnTo>
                    <a:pt x="914133" y="167639"/>
                  </a:lnTo>
                  <a:lnTo>
                    <a:pt x="925309" y="161036"/>
                  </a:lnTo>
                  <a:lnTo>
                    <a:pt x="930008" y="157099"/>
                  </a:lnTo>
                  <a:lnTo>
                    <a:pt x="935469" y="151764"/>
                  </a:lnTo>
                  <a:lnTo>
                    <a:pt x="965588" y="151764"/>
                  </a:lnTo>
                  <a:lnTo>
                    <a:pt x="965266" y="149320"/>
                  </a:lnTo>
                  <a:lnTo>
                    <a:pt x="965187" y="146557"/>
                  </a:lnTo>
                  <a:lnTo>
                    <a:pt x="902703" y="146557"/>
                  </a:lnTo>
                  <a:lnTo>
                    <a:pt x="899401" y="145414"/>
                  </a:lnTo>
                  <a:lnTo>
                    <a:pt x="896734" y="143382"/>
                  </a:lnTo>
                  <a:lnTo>
                    <a:pt x="893559" y="140715"/>
                  </a:lnTo>
                  <a:lnTo>
                    <a:pt x="891908" y="136778"/>
                  </a:lnTo>
                  <a:lnTo>
                    <a:pt x="891915" y="125460"/>
                  </a:lnTo>
                  <a:lnTo>
                    <a:pt x="893940" y="120903"/>
                  </a:lnTo>
                  <a:lnTo>
                    <a:pt x="898258" y="117982"/>
                  </a:lnTo>
                  <a:lnTo>
                    <a:pt x="901179" y="115950"/>
                  </a:lnTo>
                  <a:lnTo>
                    <a:pt x="906259" y="114300"/>
                  </a:lnTo>
                  <a:lnTo>
                    <a:pt x="913498" y="112902"/>
                  </a:lnTo>
                  <a:lnTo>
                    <a:pt x="919594" y="111887"/>
                  </a:lnTo>
                  <a:lnTo>
                    <a:pt x="924293" y="110871"/>
                  </a:lnTo>
                  <a:lnTo>
                    <a:pt x="927595" y="109727"/>
                  </a:lnTo>
                  <a:lnTo>
                    <a:pt x="930643" y="108712"/>
                  </a:lnTo>
                  <a:lnTo>
                    <a:pt x="933056" y="107568"/>
                  </a:lnTo>
                  <a:lnTo>
                    <a:pt x="934580" y="106172"/>
                  </a:lnTo>
                  <a:lnTo>
                    <a:pt x="965187" y="106172"/>
                  </a:lnTo>
                  <a:lnTo>
                    <a:pt x="965187" y="75946"/>
                  </a:lnTo>
                  <a:lnTo>
                    <a:pt x="964091" y="66540"/>
                  </a:lnTo>
                  <a:lnTo>
                    <a:pt x="963939" y="66166"/>
                  </a:lnTo>
                  <a:close/>
                </a:path>
                <a:path w="1040130" h="170179">
                  <a:moveTo>
                    <a:pt x="965588" y="151764"/>
                  </a:moveTo>
                  <a:lnTo>
                    <a:pt x="935469" y="151764"/>
                  </a:lnTo>
                  <a:lnTo>
                    <a:pt x="935723" y="154939"/>
                  </a:lnTo>
                  <a:lnTo>
                    <a:pt x="935977" y="157352"/>
                  </a:lnTo>
                  <a:lnTo>
                    <a:pt x="936231" y="159003"/>
                  </a:lnTo>
                  <a:lnTo>
                    <a:pt x="936915" y="161289"/>
                  </a:lnTo>
                  <a:lnTo>
                    <a:pt x="937374" y="162940"/>
                  </a:lnTo>
                  <a:lnTo>
                    <a:pt x="938390" y="165735"/>
                  </a:lnTo>
                  <a:lnTo>
                    <a:pt x="971918" y="165735"/>
                  </a:lnTo>
                  <a:lnTo>
                    <a:pt x="971918" y="161289"/>
                  </a:lnTo>
                  <a:lnTo>
                    <a:pt x="969759" y="160147"/>
                  </a:lnTo>
                  <a:lnTo>
                    <a:pt x="968108" y="158623"/>
                  </a:lnTo>
                  <a:lnTo>
                    <a:pt x="967092" y="156463"/>
                  </a:lnTo>
                  <a:lnTo>
                    <a:pt x="965822" y="153542"/>
                  </a:lnTo>
                  <a:lnTo>
                    <a:pt x="965588" y="151764"/>
                  </a:lnTo>
                  <a:close/>
                </a:path>
                <a:path w="1040130" h="170179">
                  <a:moveTo>
                    <a:pt x="965187" y="106172"/>
                  </a:moveTo>
                  <a:lnTo>
                    <a:pt x="934580" y="106172"/>
                  </a:lnTo>
                  <a:lnTo>
                    <a:pt x="934580" y="129412"/>
                  </a:lnTo>
                  <a:lnTo>
                    <a:pt x="931659" y="135254"/>
                  </a:lnTo>
                  <a:lnTo>
                    <a:pt x="925690" y="139953"/>
                  </a:lnTo>
                  <a:lnTo>
                    <a:pt x="920356" y="144272"/>
                  </a:lnTo>
                  <a:lnTo>
                    <a:pt x="913879" y="146557"/>
                  </a:lnTo>
                  <a:lnTo>
                    <a:pt x="965187" y="146557"/>
                  </a:lnTo>
                  <a:lnTo>
                    <a:pt x="965187" y="106172"/>
                  </a:lnTo>
                  <a:close/>
                </a:path>
                <a:path w="1040130" h="170179">
                  <a:moveTo>
                    <a:pt x="917689" y="40258"/>
                  </a:moveTo>
                  <a:lnTo>
                    <a:pt x="875725" y="53647"/>
                  </a:lnTo>
                  <a:lnTo>
                    <a:pt x="864349" y="83312"/>
                  </a:lnTo>
                  <a:lnTo>
                    <a:pt x="894575" y="83312"/>
                  </a:lnTo>
                  <a:lnTo>
                    <a:pt x="894956" y="78486"/>
                  </a:lnTo>
                  <a:lnTo>
                    <a:pt x="896226" y="74675"/>
                  </a:lnTo>
                  <a:lnTo>
                    <a:pt x="898639" y="71881"/>
                  </a:lnTo>
                  <a:lnTo>
                    <a:pt x="901687" y="68072"/>
                  </a:lnTo>
                  <a:lnTo>
                    <a:pt x="906894" y="66166"/>
                  </a:lnTo>
                  <a:lnTo>
                    <a:pt x="963939" y="66166"/>
                  </a:lnTo>
                  <a:lnTo>
                    <a:pt x="960805" y="58515"/>
                  </a:lnTo>
                  <a:lnTo>
                    <a:pt x="926140" y="40643"/>
                  </a:lnTo>
                  <a:lnTo>
                    <a:pt x="917689" y="40258"/>
                  </a:lnTo>
                  <a:close/>
                </a:path>
                <a:path w="1040130" h="170179">
                  <a:moveTo>
                    <a:pt x="467140" y="66166"/>
                  </a:moveTo>
                  <a:lnTo>
                    <a:pt x="423024" y="66166"/>
                  </a:lnTo>
                  <a:lnTo>
                    <a:pt x="427393" y="66928"/>
                  </a:lnTo>
                  <a:lnTo>
                    <a:pt x="430352" y="68325"/>
                  </a:lnTo>
                  <a:lnTo>
                    <a:pt x="435279" y="70485"/>
                  </a:lnTo>
                  <a:lnTo>
                    <a:pt x="437743" y="74549"/>
                  </a:lnTo>
                  <a:lnTo>
                    <a:pt x="437743" y="83438"/>
                  </a:lnTo>
                  <a:lnTo>
                    <a:pt x="398221" y="94361"/>
                  </a:lnTo>
                  <a:lnTo>
                    <a:pt x="390732" y="95956"/>
                  </a:lnTo>
                  <a:lnTo>
                    <a:pt x="364182" y="125475"/>
                  </a:lnTo>
                  <a:lnTo>
                    <a:pt x="363562" y="133603"/>
                  </a:lnTo>
                  <a:lnTo>
                    <a:pt x="364277" y="141962"/>
                  </a:lnTo>
                  <a:lnTo>
                    <a:pt x="392734" y="169251"/>
                  </a:lnTo>
                  <a:lnTo>
                    <a:pt x="399923" y="169799"/>
                  </a:lnTo>
                  <a:lnTo>
                    <a:pt x="409079" y="169799"/>
                  </a:lnTo>
                  <a:lnTo>
                    <a:pt x="417245" y="167639"/>
                  </a:lnTo>
                  <a:lnTo>
                    <a:pt x="428523" y="161036"/>
                  </a:lnTo>
                  <a:lnTo>
                    <a:pt x="433235" y="157099"/>
                  </a:lnTo>
                  <a:lnTo>
                    <a:pt x="438594" y="151764"/>
                  </a:lnTo>
                  <a:lnTo>
                    <a:pt x="468789" y="151764"/>
                  </a:lnTo>
                  <a:lnTo>
                    <a:pt x="468468" y="149320"/>
                  </a:lnTo>
                  <a:lnTo>
                    <a:pt x="468388" y="146557"/>
                  </a:lnTo>
                  <a:lnTo>
                    <a:pt x="405828" y="146557"/>
                  </a:lnTo>
                  <a:lnTo>
                    <a:pt x="402590" y="145414"/>
                  </a:lnTo>
                  <a:lnTo>
                    <a:pt x="399923" y="143382"/>
                  </a:lnTo>
                  <a:lnTo>
                    <a:pt x="396671" y="140715"/>
                  </a:lnTo>
                  <a:lnTo>
                    <a:pt x="395058" y="136778"/>
                  </a:lnTo>
                  <a:lnTo>
                    <a:pt x="395066" y="125460"/>
                  </a:lnTo>
                  <a:lnTo>
                    <a:pt x="422808" y="111887"/>
                  </a:lnTo>
                  <a:lnTo>
                    <a:pt x="427532" y="110871"/>
                  </a:lnTo>
                  <a:lnTo>
                    <a:pt x="430771" y="109727"/>
                  </a:lnTo>
                  <a:lnTo>
                    <a:pt x="433870" y="108712"/>
                  </a:lnTo>
                  <a:lnTo>
                    <a:pt x="436194" y="107568"/>
                  </a:lnTo>
                  <a:lnTo>
                    <a:pt x="437743" y="106172"/>
                  </a:lnTo>
                  <a:lnTo>
                    <a:pt x="468388" y="106172"/>
                  </a:lnTo>
                  <a:lnTo>
                    <a:pt x="468388" y="75946"/>
                  </a:lnTo>
                  <a:lnTo>
                    <a:pt x="467293" y="66540"/>
                  </a:lnTo>
                  <a:lnTo>
                    <a:pt x="467140" y="66166"/>
                  </a:lnTo>
                  <a:close/>
                </a:path>
                <a:path w="1040130" h="170179">
                  <a:moveTo>
                    <a:pt x="468789" y="151764"/>
                  </a:moveTo>
                  <a:lnTo>
                    <a:pt x="438594" y="151764"/>
                  </a:lnTo>
                  <a:lnTo>
                    <a:pt x="438873" y="154939"/>
                  </a:lnTo>
                  <a:lnTo>
                    <a:pt x="441553" y="165735"/>
                  </a:lnTo>
                  <a:lnTo>
                    <a:pt x="475157" y="165735"/>
                  </a:lnTo>
                  <a:lnTo>
                    <a:pt x="475157" y="161289"/>
                  </a:lnTo>
                  <a:lnTo>
                    <a:pt x="472897" y="160147"/>
                  </a:lnTo>
                  <a:lnTo>
                    <a:pt x="471284" y="158623"/>
                  </a:lnTo>
                  <a:lnTo>
                    <a:pt x="470293" y="156463"/>
                  </a:lnTo>
                  <a:lnTo>
                    <a:pt x="469023" y="153542"/>
                  </a:lnTo>
                  <a:lnTo>
                    <a:pt x="468789" y="151764"/>
                  </a:lnTo>
                  <a:close/>
                </a:path>
                <a:path w="1040130" h="170179">
                  <a:moveTo>
                    <a:pt x="468388" y="106172"/>
                  </a:moveTo>
                  <a:lnTo>
                    <a:pt x="437743" y="106172"/>
                  </a:lnTo>
                  <a:lnTo>
                    <a:pt x="437743" y="129412"/>
                  </a:lnTo>
                  <a:lnTo>
                    <a:pt x="434784" y="135254"/>
                  </a:lnTo>
                  <a:lnTo>
                    <a:pt x="428866" y="139953"/>
                  </a:lnTo>
                  <a:lnTo>
                    <a:pt x="423519" y="144272"/>
                  </a:lnTo>
                  <a:lnTo>
                    <a:pt x="417106" y="146557"/>
                  </a:lnTo>
                  <a:lnTo>
                    <a:pt x="468388" y="146557"/>
                  </a:lnTo>
                  <a:lnTo>
                    <a:pt x="468388" y="106172"/>
                  </a:lnTo>
                  <a:close/>
                </a:path>
                <a:path w="1040130" h="170179">
                  <a:moveTo>
                    <a:pt x="420839" y="40258"/>
                  </a:moveTo>
                  <a:lnTo>
                    <a:pt x="378918" y="53647"/>
                  </a:lnTo>
                  <a:lnTo>
                    <a:pt x="367588" y="83312"/>
                  </a:lnTo>
                  <a:lnTo>
                    <a:pt x="397802" y="83312"/>
                  </a:lnTo>
                  <a:lnTo>
                    <a:pt x="398081" y="78486"/>
                  </a:lnTo>
                  <a:lnTo>
                    <a:pt x="399427" y="74675"/>
                  </a:lnTo>
                  <a:lnTo>
                    <a:pt x="401815" y="71881"/>
                  </a:lnTo>
                  <a:lnTo>
                    <a:pt x="404914" y="68072"/>
                  </a:lnTo>
                  <a:lnTo>
                    <a:pt x="410057" y="66166"/>
                  </a:lnTo>
                  <a:lnTo>
                    <a:pt x="467140" y="66166"/>
                  </a:lnTo>
                  <a:lnTo>
                    <a:pt x="464005" y="58515"/>
                  </a:lnTo>
                  <a:lnTo>
                    <a:pt x="429293" y="40643"/>
                  </a:lnTo>
                  <a:lnTo>
                    <a:pt x="420839" y="40258"/>
                  </a:lnTo>
                  <a:close/>
                </a:path>
                <a:path w="1040130" h="170179">
                  <a:moveTo>
                    <a:pt x="823201" y="44703"/>
                  </a:moveTo>
                  <a:lnTo>
                    <a:pt x="791705" y="44703"/>
                  </a:lnTo>
                  <a:lnTo>
                    <a:pt x="791705" y="165735"/>
                  </a:lnTo>
                  <a:lnTo>
                    <a:pt x="823201" y="165735"/>
                  </a:lnTo>
                  <a:lnTo>
                    <a:pt x="823201" y="44703"/>
                  </a:lnTo>
                  <a:close/>
                </a:path>
                <a:path w="1040130" h="170179">
                  <a:moveTo>
                    <a:pt x="181546" y="44703"/>
                  </a:moveTo>
                  <a:lnTo>
                    <a:pt x="150063" y="44703"/>
                  </a:lnTo>
                  <a:lnTo>
                    <a:pt x="150063" y="165735"/>
                  </a:lnTo>
                  <a:lnTo>
                    <a:pt x="181546" y="165735"/>
                  </a:lnTo>
                  <a:lnTo>
                    <a:pt x="181546" y="44703"/>
                  </a:lnTo>
                  <a:close/>
                </a:path>
                <a:path w="1040130" h="170179">
                  <a:moveTo>
                    <a:pt x="701662" y="40258"/>
                  </a:moveTo>
                  <a:lnTo>
                    <a:pt x="657720" y="59181"/>
                  </a:lnTo>
                  <a:lnTo>
                    <a:pt x="644194" y="108203"/>
                  </a:lnTo>
                  <a:lnTo>
                    <a:pt x="644855" y="119943"/>
                  </a:lnTo>
                  <a:lnTo>
                    <a:pt x="662891" y="157851"/>
                  </a:lnTo>
                  <a:lnTo>
                    <a:pt x="699503" y="169799"/>
                  </a:lnTo>
                  <a:lnTo>
                    <a:pt x="712933" y="168584"/>
                  </a:lnTo>
                  <a:lnTo>
                    <a:pt x="747179" y="143700"/>
                  </a:lnTo>
                  <a:lnTo>
                    <a:pt x="747440" y="143128"/>
                  </a:lnTo>
                  <a:lnTo>
                    <a:pt x="700773" y="143128"/>
                  </a:lnTo>
                  <a:lnTo>
                    <a:pt x="693697" y="142176"/>
                  </a:lnTo>
                  <a:lnTo>
                    <a:pt x="676643" y="113791"/>
                  </a:lnTo>
                  <a:lnTo>
                    <a:pt x="676709" y="108203"/>
                  </a:lnTo>
                  <a:lnTo>
                    <a:pt x="676823" y="93346"/>
                  </a:lnTo>
                  <a:lnTo>
                    <a:pt x="678421" y="85725"/>
                  </a:lnTo>
                  <a:lnTo>
                    <a:pt x="681596" y="79501"/>
                  </a:lnTo>
                  <a:lnTo>
                    <a:pt x="685914" y="71500"/>
                  </a:lnTo>
                  <a:lnTo>
                    <a:pt x="692645" y="67437"/>
                  </a:lnTo>
                  <a:lnTo>
                    <a:pt x="703186" y="67437"/>
                  </a:lnTo>
                  <a:lnTo>
                    <a:pt x="709028" y="67310"/>
                  </a:lnTo>
                  <a:lnTo>
                    <a:pt x="749139" y="67310"/>
                  </a:lnTo>
                  <a:lnTo>
                    <a:pt x="748144" y="64769"/>
                  </a:lnTo>
                  <a:lnTo>
                    <a:pt x="710687" y="40810"/>
                  </a:lnTo>
                  <a:lnTo>
                    <a:pt x="701662" y="40258"/>
                  </a:lnTo>
                  <a:close/>
                </a:path>
                <a:path w="1040130" h="170179">
                  <a:moveTo>
                    <a:pt x="753859" y="121412"/>
                  </a:moveTo>
                  <a:lnTo>
                    <a:pt x="722363" y="121412"/>
                  </a:lnTo>
                  <a:lnTo>
                    <a:pt x="722363" y="125602"/>
                  </a:lnTo>
                  <a:lnTo>
                    <a:pt x="720712" y="129921"/>
                  </a:lnTo>
                  <a:lnTo>
                    <a:pt x="717537" y="134238"/>
                  </a:lnTo>
                  <a:lnTo>
                    <a:pt x="713346" y="140207"/>
                  </a:lnTo>
                  <a:lnTo>
                    <a:pt x="707758" y="143128"/>
                  </a:lnTo>
                  <a:lnTo>
                    <a:pt x="747440" y="143128"/>
                  </a:lnTo>
                  <a:lnTo>
                    <a:pt x="750398" y="136651"/>
                  </a:lnTo>
                  <a:lnTo>
                    <a:pt x="752617" y="129222"/>
                  </a:lnTo>
                  <a:lnTo>
                    <a:pt x="753859" y="121412"/>
                  </a:lnTo>
                  <a:close/>
                </a:path>
                <a:path w="1040130" h="170179">
                  <a:moveTo>
                    <a:pt x="749139" y="67310"/>
                  </a:moveTo>
                  <a:lnTo>
                    <a:pt x="709028" y="67310"/>
                  </a:lnTo>
                  <a:lnTo>
                    <a:pt x="713854" y="69596"/>
                  </a:lnTo>
                  <a:lnTo>
                    <a:pt x="717283" y="74294"/>
                  </a:lnTo>
                  <a:lnTo>
                    <a:pt x="719823" y="77597"/>
                  </a:lnTo>
                  <a:lnTo>
                    <a:pt x="721728" y="81914"/>
                  </a:lnTo>
                  <a:lnTo>
                    <a:pt x="722871" y="87122"/>
                  </a:lnTo>
                  <a:lnTo>
                    <a:pt x="754240" y="87122"/>
                  </a:lnTo>
                  <a:lnTo>
                    <a:pt x="752192" y="75100"/>
                  </a:lnTo>
                  <a:lnTo>
                    <a:pt x="749139" y="67310"/>
                  </a:lnTo>
                  <a:close/>
                </a:path>
                <a:path w="1040130" h="170179">
                  <a:moveTo>
                    <a:pt x="534708" y="43560"/>
                  </a:moveTo>
                  <a:lnTo>
                    <a:pt x="504482" y="43560"/>
                  </a:lnTo>
                  <a:lnTo>
                    <a:pt x="504482" y="165735"/>
                  </a:lnTo>
                  <a:lnTo>
                    <a:pt x="535762" y="165735"/>
                  </a:lnTo>
                  <a:lnTo>
                    <a:pt x="535762" y="86740"/>
                  </a:lnTo>
                  <a:lnTo>
                    <a:pt x="538162" y="79755"/>
                  </a:lnTo>
                  <a:lnTo>
                    <a:pt x="542950" y="74675"/>
                  </a:lnTo>
                  <a:lnTo>
                    <a:pt x="547598" y="69850"/>
                  </a:lnTo>
                  <a:lnTo>
                    <a:pt x="553593" y="67437"/>
                  </a:lnTo>
                  <a:lnTo>
                    <a:pt x="610469" y="67437"/>
                  </a:lnTo>
                  <a:lnTo>
                    <a:pt x="609471" y="63785"/>
                  </a:lnTo>
                  <a:lnTo>
                    <a:pt x="608320" y="61594"/>
                  </a:lnTo>
                  <a:lnTo>
                    <a:pt x="534708" y="61594"/>
                  </a:lnTo>
                  <a:lnTo>
                    <a:pt x="534708" y="43560"/>
                  </a:lnTo>
                  <a:close/>
                </a:path>
                <a:path w="1040130" h="170179">
                  <a:moveTo>
                    <a:pt x="610469" y="67437"/>
                  </a:moveTo>
                  <a:lnTo>
                    <a:pt x="569366" y="67437"/>
                  </a:lnTo>
                  <a:lnTo>
                    <a:pt x="575144" y="70357"/>
                  </a:lnTo>
                  <a:lnTo>
                    <a:pt x="580072" y="79628"/>
                  </a:lnTo>
                  <a:lnTo>
                    <a:pt x="581063" y="84836"/>
                  </a:lnTo>
                  <a:lnTo>
                    <a:pt x="581102" y="86740"/>
                  </a:lnTo>
                  <a:lnTo>
                    <a:pt x="581202" y="165735"/>
                  </a:lnTo>
                  <a:lnTo>
                    <a:pt x="612482" y="165735"/>
                  </a:lnTo>
                  <a:lnTo>
                    <a:pt x="612482" y="81406"/>
                  </a:lnTo>
                  <a:lnTo>
                    <a:pt x="611730" y="72048"/>
                  </a:lnTo>
                  <a:lnTo>
                    <a:pt x="610469" y="67437"/>
                  </a:lnTo>
                  <a:close/>
                </a:path>
                <a:path w="1040130" h="170179">
                  <a:moveTo>
                    <a:pt x="570852" y="40258"/>
                  </a:moveTo>
                  <a:lnTo>
                    <a:pt x="534924" y="61594"/>
                  </a:lnTo>
                  <a:lnTo>
                    <a:pt x="608320" y="61594"/>
                  </a:lnTo>
                  <a:lnTo>
                    <a:pt x="570852" y="40258"/>
                  </a:lnTo>
                  <a:close/>
                </a:path>
                <a:path w="1040130" h="170179">
                  <a:moveTo>
                    <a:pt x="254292" y="43560"/>
                  </a:moveTo>
                  <a:lnTo>
                    <a:pt x="224066" y="43560"/>
                  </a:lnTo>
                  <a:lnTo>
                    <a:pt x="224066" y="165735"/>
                  </a:lnTo>
                  <a:lnTo>
                    <a:pt x="255346" y="165735"/>
                  </a:lnTo>
                  <a:lnTo>
                    <a:pt x="255346" y="86740"/>
                  </a:lnTo>
                  <a:lnTo>
                    <a:pt x="257746" y="79755"/>
                  </a:lnTo>
                  <a:lnTo>
                    <a:pt x="262534" y="74675"/>
                  </a:lnTo>
                  <a:lnTo>
                    <a:pt x="267182" y="69850"/>
                  </a:lnTo>
                  <a:lnTo>
                    <a:pt x="273177" y="67437"/>
                  </a:lnTo>
                  <a:lnTo>
                    <a:pt x="330053" y="67437"/>
                  </a:lnTo>
                  <a:lnTo>
                    <a:pt x="329055" y="63785"/>
                  </a:lnTo>
                  <a:lnTo>
                    <a:pt x="327904" y="61594"/>
                  </a:lnTo>
                  <a:lnTo>
                    <a:pt x="254292" y="61594"/>
                  </a:lnTo>
                  <a:lnTo>
                    <a:pt x="254292" y="43560"/>
                  </a:lnTo>
                  <a:close/>
                </a:path>
                <a:path w="1040130" h="170179">
                  <a:moveTo>
                    <a:pt x="330053" y="67437"/>
                  </a:moveTo>
                  <a:lnTo>
                    <a:pt x="288950" y="67437"/>
                  </a:lnTo>
                  <a:lnTo>
                    <a:pt x="294728" y="70357"/>
                  </a:lnTo>
                  <a:lnTo>
                    <a:pt x="299656" y="79628"/>
                  </a:lnTo>
                  <a:lnTo>
                    <a:pt x="300647" y="84836"/>
                  </a:lnTo>
                  <a:lnTo>
                    <a:pt x="300686" y="86740"/>
                  </a:lnTo>
                  <a:lnTo>
                    <a:pt x="300786" y="165735"/>
                  </a:lnTo>
                  <a:lnTo>
                    <a:pt x="332066" y="165735"/>
                  </a:lnTo>
                  <a:lnTo>
                    <a:pt x="332066" y="81406"/>
                  </a:lnTo>
                  <a:lnTo>
                    <a:pt x="331314" y="72048"/>
                  </a:lnTo>
                  <a:lnTo>
                    <a:pt x="330053" y="67437"/>
                  </a:lnTo>
                  <a:close/>
                </a:path>
                <a:path w="1040130" h="170179">
                  <a:moveTo>
                    <a:pt x="290436" y="40258"/>
                  </a:moveTo>
                  <a:lnTo>
                    <a:pt x="254508" y="61594"/>
                  </a:lnTo>
                  <a:lnTo>
                    <a:pt x="327904" y="61594"/>
                  </a:lnTo>
                  <a:lnTo>
                    <a:pt x="290436" y="40258"/>
                  </a:lnTo>
                  <a:close/>
                </a:path>
                <a:path w="1040130" h="170179">
                  <a:moveTo>
                    <a:pt x="1039609" y="0"/>
                  </a:moveTo>
                  <a:lnTo>
                    <a:pt x="1008113" y="0"/>
                  </a:lnTo>
                  <a:lnTo>
                    <a:pt x="1008113" y="165735"/>
                  </a:lnTo>
                  <a:lnTo>
                    <a:pt x="1039609" y="165735"/>
                  </a:lnTo>
                  <a:lnTo>
                    <a:pt x="1039609" y="0"/>
                  </a:lnTo>
                  <a:close/>
                </a:path>
                <a:path w="1040130" h="170179">
                  <a:moveTo>
                    <a:pt x="823201" y="0"/>
                  </a:moveTo>
                  <a:lnTo>
                    <a:pt x="791705" y="0"/>
                  </a:lnTo>
                  <a:lnTo>
                    <a:pt x="791705" y="30225"/>
                  </a:lnTo>
                  <a:lnTo>
                    <a:pt x="823201" y="30225"/>
                  </a:lnTo>
                  <a:lnTo>
                    <a:pt x="823201" y="0"/>
                  </a:lnTo>
                  <a:close/>
                </a:path>
                <a:path w="1040130" h="170179">
                  <a:moveTo>
                    <a:pt x="181546" y="0"/>
                  </a:moveTo>
                  <a:lnTo>
                    <a:pt x="150063" y="0"/>
                  </a:lnTo>
                  <a:lnTo>
                    <a:pt x="150063" y="30225"/>
                  </a:lnTo>
                  <a:lnTo>
                    <a:pt x="181546" y="30225"/>
                  </a:lnTo>
                  <a:lnTo>
                    <a:pt x="181546" y="0"/>
                  </a:lnTo>
                  <a:close/>
                </a:path>
                <a:path w="1040130" h="170179">
                  <a:moveTo>
                    <a:pt x="114757" y="0"/>
                  </a:moveTo>
                  <a:lnTo>
                    <a:pt x="0" y="0"/>
                  </a:lnTo>
                  <a:lnTo>
                    <a:pt x="0" y="165735"/>
                  </a:lnTo>
                  <a:lnTo>
                    <a:pt x="33807" y="165735"/>
                  </a:lnTo>
                  <a:lnTo>
                    <a:pt x="33807" y="96265"/>
                  </a:lnTo>
                  <a:lnTo>
                    <a:pt x="104609" y="96265"/>
                  </a:lnTo>
                  <a:lnTo>
                    <a:pt x="104609" y="67055"/>
                  </a:lnTo>
                  <a:lnTo>
                    <a:pt x="33807" y="67055"/>
                  </a:lnTo>
                  <a:lnTo>
                    <a:pt x="33807" y="29463"/>
                  </a:lnTo>
                  <a:lnTo>
                    <a:pt x="114757" y="29463"/>
                  </a:lnTo>
                  <a:lnTo>
                    <a:pt x="114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9"/>
            </a:p>
          </p:txBody>
        </p:sp>
        <p:pic>
          <p:nvPicPr>
            <p:cNvPr id="87" name="object 8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978" y="290956"/>
              <a:ext cx="3825189" cy="40741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48499" y="587004"/>
              <a:ext cx="108585" cy="6985"/>
            </a:xfrm>
            <a:custGeom>
              <a:avLst/>
              <a:gdLst/>
              <a:ahLst/>
              <a:cxnLst/>
              <a:rect l="l" t="t" r="r" b="b"/>
              <a:pathLst>
                <a:path w="108584" h="6984">
                  <a:moveTo>
                    <a:pt x="107993" y="0"/>
                  </a:moveTo>
                  <a:lnTo>
                    <a:pt x="0" y="0"/>
                  </a:lnTo>
                  <a:lnTo>
                    <a:pt x="0" y="6974"/>
                  </a:lnTo>
                  <a:lnTo>
                    <a:pt x="107993" y="6974"/>
                  </a:lnTo>
                  <a:lnTo>
                    <a:pt x="107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9"/>
            </a:p>
          </p:txBody>
        </p:sp>
      </p:grp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xfrm>
            <a:off x="8638080" y="7895747"/>
            <a:ext cx="2658475" cy="179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2104">
              <a:lnSpc>
                <a:spcPts val="1403"/>
              </a:lnSpc>
            </a:pPr>
            <a:fld id="{81D60167-4931-47E6-BA6A-407CBD079E47}" type="slidenum">
              <a:rPr spc="99" dirty="0"/>
              <a:pPr marL="42104">
                <a:lnSpc>
                  <a:spcPts val="1403"/>
                </a:lnSpc>
              </a:pPr>
              <a:t>6</a:t>
            </a:fld>
            <a:endParaRPr spc="99" dirty="0"/>
          </a:p>
        </p:txBody>
      </p:sp>
      <p:sp>
        <p:nvSpPr>
          <p:cNvPr id="98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099414" y="2904292"/>
            <a:ext cx="1725105" cy="686691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1С-бухгалтерия, Парус,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ИСГП (планы)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bject 30">
            <a:extLst>
              <a:ext uri="{FF2B5EF4-FFF2-40B4-BE49-F238E27FC236}">
                <a16:creationId xmlns:a16="http://schemas.microsoft.com/office/drawing/2014/main" id="{7FA12E67-8532-4C2A-A9CE-FBA4592E5189}"/>
              </a:ext>
            </a:extLst>
          </p:cNvPr>
          <p:cNvSpPr/>
          <p:nvPr/>
        </p:nvSpPr>
        <p:spPr>
          <a:xfrm>
            <a:off x="436726" y="4025958"/>
            <a:ext cx="1778287" cy="335960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Как будет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0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Информационная система казначейства</a:t>
            </a:r>
            <a:endParaRPr lang="en-US" altLang="ko-KR" spc="-12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</p:txBody>
      </p:sp>
      <p:pic>
        <p:nvPicPr>
          <p:cNvPr id="43" name="object 20">
            <a:extLst>
              <a:ext uri="{FF2B5EF4-FFF2-40B4-BE49-F238E27FC236}">
                <a16:creationId xmlns:a16="http://schemas.microsoft.com/office/drawing/2014/main" id="{F15E8ABD-AA13-4BFA-8AFC-E3F294682E8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72456" y="1925299"/>
            <a:ext cx="1077892" cy="778014"/>
          </a:xfrm>
          <a:prstGeom prst="rect">
            <a:avLst/>
          </a:prstGeom>
        </p:spPr>
      </p:pic>
      <p:sp>
        <p:nvSpPr>
          <p:cNvPr id="47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2471190" y="2312868"/>
            <a:ext cx="501972" cy="208304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/>
          <p:nvPr/>
        </p:nvPicPr>
        <p:blipFill rotWithShape="1">
          <a:blip r:embed="rId7"/>
          <a:srcRect l="35757" t="42189" r="35703" b="41847"/>
          <a:stretch/>
        </p:blipFill>
        <p:spPr bwMode="auto">
          <a:xfrm>
            <a:off x="3567780" y="3031103"/>
            <a:ext cx="1928123" cy="449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5700231" y="2577508"/>
            <a:ext cx="1238486" cy="911085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Бизнес-процесс «Планы и справки»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2308" r="84875" b="81476"/>
          <a:stretch>
            <a:fillRect/>
          </a:stretch>
        </p:blipFill>
        <p:spPr bwMode="auto">
          <a:xfrm>
            <a:off x="4156401" y="2490793"/>
            <a:ext cx="4794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7531656" y="2614824"/>
            <a:ext cx="942931" cy="90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Freeform 481">
            <a:extLst>
              <a:ext uri="{FF2B5EF4-FFF2-40B4-BE49-F238E27FC236}">
                <a16:creationId xmlns:a16="http://schemas.microsoft.com/office/drawing/2014/main" id="{FC4A3E9C-62E4-458D-97B6-FDFD04500453}"/>
              </a:ext>
            </a:extLst>
          </p:cNvPr>
          <p:cNvSpPr>
            <a:spLocks noEditPoints="1"/>
          </p:cNvSpPr>
          <p:nvPr/>
        </p:nvSpPr>
        <p:spPr bwMode="auto">
          <a:xfrm>
            <a:off x="7499659" y="2580833"/>
            <a:ext cx="1125751" cy="1039006"/>
          </a:xfrm>
          <a:custGeom>
            <a:avLst/>
            <a:gdLst>
              <a:gd name="T0" fmla="*/ 2065 w 4869"/>
              <a:gd name="T1" fmla="*/ 4842 h 4869"/>
              <a:gd name="T2" fmla="*/ 1489 w 4869"/>
              <a:gd name="T3" fmla="*/ 4679 h 4869"/>
              <a:gd name="T4" fmla="*/ 978 w 4869"/>
              <a:gd name="T5" fmla="*/ 4384 h 4869"/>
              <a:gd name="T6" fmla="*/ 556 w 4869"/>
              <a:gd name="T7" fmla="*/ 3982 h 4869"/>
              <a:gd name="T8" fmla="*/ 242 w 4869"/>
              <a:gd name="T9" fmla="*/ 3491 h 4869"/>
              <a:gd name="T10" fmla="*/ 49 w 4869"/>
              <a:gd name="T11" fmla="*/ 2925 h 4869"/>
              <a:gd name="T12" fmla="*/ 0 w 4869"/>
              <a:gd name="T13" fmla="*/ 2434 h 4869"/>
              <a:gd name="T14" fmla="*/ 79 w 4869"/>
              <a:gd name="T15" fmla="*/ 1829 h 4869"/>
              <a:gd name="T16" fmla="*/ 295 w 4869"/>
              <a:gd name="T17" fmla="*/ 1276 h 4869"/>
              <a:gd name="T18" fmla="*/ 635 w 4869"/>
              <a:gd name="T19" fmla="*/ 798 h 4869"/>
              <a:gd name="T20" fmla="*/ 1073 w 4869"/>
              <a:gd name="T21" fmla="*/ 415 h 4869"/>
              <a:gd name="T22" fmla="*/ 1600 w 4869"/>
              <a:gd name="T23" fmla="*/ 147 h 4869"/>
              <a:gd name="T24" fmla="*/ 2186 w 4869"/>
              <a:gd name="T25" fmla="*/ 13 h 4869"/>
              <a:gd name="T26" fmla="*/ 2683 w 4869"/>
              <a:gd name="T27" fmla="*/ 13 h 4869"/>
              <a:gd name="T28" fmla="*/ 3272 w 4869"/>
              <a:gd name="T29" fmla="*/ 147 h 4869"/>
              <a:gd name="T30" fmla="*/ 3796 w 4869"/>
              <a:gd name="T31" fmla="*/ 415 h 4869"/>
              <a:gd name="T32" fmla="*/ 4237 w 4869"/>
              <a:gd name="T33" fmla="*/ 798 h 4869"/>
              <a:gd name="T34" fmla="*/ 4574 w 4869"/>
              <a:gd name="T35" fmla="*/ 1276 h 4869"/>
              <a:gd name="T36" fmla="*/ 4794 w 4869"/>
              <a:gd name="T37" fmla="*/ 1829 h 4869"/>
              <a:gd name="T38" fmla="*/ 4869 w 4869"/>
              <a:gd name="T39" fmla="*/ 2434 h 4869"/>
              <a:gd name="T40" fmla="*/ 4820 w 4869"/>
              <a:gd name="T41" fmla="*/ 2925 h 4869"/>
              <a:gd name="T42" fmla="*/ 4630 w 4869"/>
              <a:gd name="T43" fmla="*/ 3491 h 4869"/>
              <a:gd name="T44" fmla="*/ 4313 w 4869"/>
              <a:gd name="T45" fmla="*/ 3982 h 4869"/>
              <a:gd name="T46" fmla="*/ 3891 w 4869"/>
              <a:gd name="T47" fmla="*/ 4384 h 4869"/>
              <a:gd name="T48" fmla="*/ 3383 w 4869"/>
              <a:gd name="T49" fmla="*/ 4679 h 4869"/>
              <a:gd name="T50" fmla="*/ 2804 w 4869"/>
              <a:gd name="T51" fmla="*/ 4842 h 4869"/>
              <a:gd name="T52" fmla="*/ 2435 w 4869"/>
              <a:gd name="T53" fmla="*/ 147 h 4869"/>
              <a:gd name="T54" fmla="*/ 1973 w 4869"/>
              <a:gd name="T55" fmla="*/ 193 h 4869"/>
              <a:gd name="T56" fmla="*/ 1443 w 4869"/>
              <a:gd name="T57" fmla="*/ 373 h 4869"/>
              <a:gd name="T58" fmla="*/ 982 w 4869"/>
              <a:gd name="T59" fmla="*/ 671 h 4869"/>
              <a:gd name="T60" fmla="*/ 602 w 4869"/>
              <a:gd name="T61" fmla="*/ 1067 h 4869"/>
              <a:gd name="T62" fmla="*/ 327 w 4869"/>
              <a:gd name="T63" fmla="*/ 1544 h 4869"/>
              <a:gd name="T64" fmla="*/ 173 w 4869"/>
              <a:gd name="T65" fmla="*/ 2087 h 4869"/>
              <a:gd name="T66" fmla="*/ 151 w 4869"/>
              <a:gd name="T67" fmla="*/ 2552 h 4869"/>
              <a:gd name="T68" fmla="*/ 252 w 4869"/>
              <a:gd name="T69" fmla="*/ 3115 h 4869"/>
              <a:gd name="T70" fmla="*/ 478 w 4869"/>
              <a:gd name="T71" fmla="*/ 3622 h 4869"/>
              <a:gd name="T72" fmla="*/ 818 w 4869"/>
              <a:gd name="T73" fmla="*/ 4051 h 4869"/>
              <a:gd name="T74" fmla="*/ 1250 w 4869"/>
              <a:gd name="T75" fmla="*/ 4391 h 4869"/>
              <a:gd name="T76" fmla="*/ 1757 w 4869"/>
              <a:gd name="T77" fmla="*/ 4620 h 4869"/>
              <a:gd name="T78" fmla="*/ 2317 w 4869"/>
              <a:gd name="T79" fmla="*/ 4718 h 4869"/>
              <a:gd name="T80" fmla="*/ 2781 w 4869"/>
              <a:gd name="T81" fmla="*/ 4695 h 4869"/>
              <a:gd name="T82" fmla="*/ 3325 w 4869"/>
              <a:gd name="T83" fmla="*/ 4541 h 4869"/>
              <a:gd name="T84" fmla="*/ 3802 w 4869"/>
              <a:gd name="T85" fmla="*/ 4266 h 4869"/>
              <a:gd name="T86" fmla="*/ 4198 w 4869"/>
              <a:gd name="T87" fmla="*/ 3890 h 4869"/>
              <a:gd name="T88" fmla="*/ 4496 w 4869"/>
              <a:gd name="T89" fmla="*/ 3426 h 4869"/>
              <a:gd name="T90" fmla="*/ 4676 w 4869"/>
              <a:gd name="T91" fmla="*/ 2896 h 4869"/>
              <a:gd name="T92" fmla="*/ 4722 w 4869"/>
              <a:gd name="T93" fmla="*/ 2434 h 4869"/>
              <a:gd name="T94" fmla="*/ 4650 w 4869"/>
              <a:gd name="T95" fmla="*/ 1865 h 4869"/>
              <a:gd name="T96" fmla="*/ 4447 w 4869"/>
              <a:gd name="T97" fmla="*/ 1345 h 4869"/>
              <a:gd name="T98" fmla="*/ 4126 w 4869"/>
              <a:gd name="T99" fmla="*/ 896 h 4869"/>
              <a:gd name="T100" fmla="*/ 3714 w 4869"/>
              <a:gd name="T101" fmla="*/ 540 h 4869"/>
              <a:gd name="T102" fmla="*/ 3220 w 4869"/>
              <a:gd name="T103" fmla="*/ 288 h 4869"/>
              <a:gd name="T104" fmla="*/ 2670 w 4869"/>
              <a:gd name="T105" fmla="*/ 160 h 4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69" h="4869">
                <a:moveTo>
                  <a:pt x="2435" y="4869"/>
                </a:moveTo>
                <a:lnTo>
                  <a:pt x="2435" y="4869"/>
                </a:lnTo>
                <a:lnTo>
                  <a:pt x="2310" y="4865"/>
                </a:lnTo>
                <a:lnTo>
                  <a:pt x="2186" y="4859"/>
                </a:lnTo>
                <a:lnTo>
                  <a:pt x="2065" y="4842"/>
                </a:lnTo>
                <a:lnTo>
                  <a:pt x="1944" y="4819"/>
                </a:lnTo>
                <a:lnTo>
                  <a:pt x="1826" y="4793"/>
                </a:lnTo>
                <a:lnTo>
                  <a:pt x="1711" y="4761"/>
                </a:lnTo>
                <a:lnTo>
                  <a:pt x="1600" y="4721"/>
                </a:lnTo>
                <a:lnTo>
                  <a:pt x="1489" y="4679"/>
                </a:lnTo>
                <a:lnTo>
                  <a:pt x="1381" y="4630"/>
                </a:lnTo>
                <a:lnTo>
                  <a:pt x="1276" y="4574"/>
                </a:lnTo>
                <a:lnTo>
                  <a:pt x="1175" y="4518"/>
                </a:lnTo>
                <a:lnTo>
                  <a:pt x="1073" y="4453"/>
                </a:lnTo>
                <a:lnTo>
                  <a:pt x="978" y="4384"/>
                </a:lnTo>
                <a:lnTo>
                  <a:pt x="887" y="4312"/>
                </a:lnTo>
                <a:lnTo>
                  <a:pt x="798" y="4237"/>
                </a:lnTo>
                <a:lnTo>
                  <a:pt x="713" y="4155"/>
                </a:lnTo>
                <a:lnTo>
                  <a:pt x="635" y="4070"/>
                </a:lnTo>
                <a:lnTo>
                  <a:pt x="556" y="3982"/>
                </a:lnTo>
                <a:lnTo>
                  <a:pt x="484" y="3890"/>
                </a:lnTo>
                <a:lnTo>
                  <a:pt x="416" y="3795"/>
                </a:lnTo>
                <a:lnTo>
                  <a:pt x="353" y="3697"/>
                </a:lnTo>
                <a:lnTo>
                  <a:pt x="295" y="3596"/>
                </a:lnTo>
                <a:lnTo>
                  <a:pt x="242" y="3491"/>
                </a:lnTo>
                <a:lnTo>
                  <a:pt x="193" y="3383"/>
                </a:lnTo>
                <a:lnTo>
                  <a:pt x="147" y="3272"/>
                </a:lnTo>
                <a:lnTo>
                  <a:pt x="111" y="3157"/>
                </a:lnTo>
                <a:lnTo>
                  <a:pt x="79" y="3043"/>
                </a:lnTo>
                <a:lnTo>
                  <a:pt x="49" y="2925"/>
                </a:lnTo>
                <a:lnTo>
                  <a:pt x="29" y="2804"/>
                </a:lnTo>
                <a:lnTo>
                  <a:pt x="13" y="2683"/>
                </a:lnTo>
                <a:lnTo>
                  <a:pt x="3" y="2562"/>
                </a:lnTo>
                <a:lnTo>
                  <a:pt x="0" y="2434"/>
                </a:lnTo>
                <a:lnTo>
                  <a:pt x="0" y="2434"/>
                </a:lnTo>
                <a:lnTo>
                  <a:pt x="3" y="2310"/>
                </a:lnTo>
                <a:lnTo>
                  <a:pt x="13" y="2186"/>
                </a:lnTo>
                <a:lnTo>
                  <a:pt x="29" y="2065"/>
                </a:lnTo>
                <a:lnTo>
                  <a:pt x="49" y="1947"/>
                </a:lnTo>
                <a:lnTo>
                  <a:pt x="79" y="1829"/>
                </a:lnTo>
                <a:lnTo>
                  <a:pt x="111" y="1711"/>
                </a:lnTo>
                <a:lnTo>
                  <a:pt x="147" y="1600"/>
                </a:lnTo>
                <a:lnTo>
                  <a:pt x="193" y="1489"/>
                </a:lnTo>
                <a:lnTo>
                  <a:pt x="242" y="1381"/>
                </a:lnTo>
                <a:lnTo>
                  <a:pt x="295" y="1276"/>
                </a:lnTo>
                <a:lnTo>
                  <a:pt x="353" y="1175"/>
                </a:lnTo>
                <a:lnTo>
                  <a:pt x="416" y="1076"/>
                </a:lnTo>
                <a:lnTo>
                  <a:pt x="484" y="978"/>
                </a:lnTo>
                <a:lnTo>
                  <a:pt x="556" y="887"/>
                </a:lnTo>
                <a:lnTo>
                  <a:pt x="635" y="798"/>
                </a:lnTo>
                <a:lnTo>
                  <a:pt x="713" y="713"/>
                </a:lnTo>
                <a:lnTo>
                  <a:pt x="798" y="635"/>
                </a:lnTo>
                <a:lnTo>
                  <a:pt x="887" y="556"/>
                </a:lnTo>
                <a:lnTo>
                  <a:pt x="978" y="484"/>
                </a:lnTo>
                <a:lnTo>
                  <a:pt x="1073" y="415"/>
                </a:lnTo>
                <a:lnTo>
                  <a:pt x="1175" y="353"/>
                </a:lnTo>
                <a:lnTo>
                  <a:pt x="1276" y="294"/>
                </a:lnTo>
                <a:lnTo>
                  <a:pt x="1381" y="242"/>
                </a:lnTo>
                <a:lnTo>
                  <a:pt x="1489" y="193"/>
                </a:lnTo>
                <a:lnTo>
                  <a:pt x="1600" y="147"/>
                </a:lnTo>
                <a:lnTo>
                  <a:pt x="1711" y="111"/>
                </a:lnTo>
                <a:lnTo>
                  <a:pt x="1826" y="78"/>
                </a:lnTo>
                <a:lnTo>
                  <a:pt x="1944" y="49"/>
                </a:lnTo>
                <a:lnTo>
                  <a:pt x="2065" y="29"/>
                </a:lnTo>
                <a:lnTo>
                  <a:pt x="2186" y="13"/>
                </a:lnTo>
                <a:lnTo>
                  <a:pt x="2310" y="3"/>
                </a:lnTo>
                <a:lnTo>
                  <a:pt x="2435" y="0"/>
                </a:lnTo>
                <a:lnTo>
                  <a:pt x="2435" y="0"/>
                </a:lnTo>
                <a:lnTo>
                  <a:pt x="2559" y="3"/>
                </a:lnTo>
                <a:lnTo>
                  <a:pt x="2683" y="13"/>
                </a:lnTo>
                <a:lnTo>
                  <a:pt x="2804" y="29"/>
                </a:lnTo>
                <a:lnTo>
                  <a:pt x="2925" y="49"/>
                </a:lnTo>
                <a:lnTo>
                  <a:pt x="3043" y="78"/>
                </a:lnTo>
                <a:lnTo>
                  <a:pt x="3158" y="111"/>
                </a:lnTo>
                <a:lnTo>
                  <a:pt x="3272" y="147"/>
                </a:lnTo>
                <a:lnTo>
                  <a:pt x="3383" y="193"/>
                </a:lnTo>
                <a:lnTo>
                  <a:pt x="3488" y="242"/>
                </a:lnTo>
                <a:lnTo>
                  <a:pt x="3596" y="294"/>
                </a:lnTo>
                <a:lnTo>
                  <a:pt x="3698" y="353"/>
                </a:lnTo>
                <a:lnTo>
                  <a:pt x="3796" y="415"/>
                </a:lnTo>
                <a:lnTo>
                  <a:pt x="3891" y="484"/>
                </a:lnTo>
                <a:lnTo>
                  <a:pt x="3982" y="556"/>
                </a:lnTo>
                <a:lnTo>
                  <a:pt x="4071" y="635"/>
                </a:lnTo>
                <a:lnTo>
                  <a:pt x="4156" y="713"/>
                </a:lnTo>
                <a:lnTo>
                  <a:pt x="4237" y="798"/>
                </a:lnTo>
                <a:lnTo>
                  <a:pt x="4313" y="887"/>
                </a:lnTo>
                <a:lnTo>
                  <a:pt x="4385" y="978"/>
                </a:lnTo>
                <a:lnTo>
                  <a:pt x="4453" y="1076"/>
                </a:lnTo>
                <a:lnTo>
                  <a:pt x="4516" y="1175"/>
                </a:lnTo>
                <a:lnTo>
                  <a:pt x="4574" y="1276"/>
                </a:lnTo>
                <a:lnTo>
                  <a:pt x="4630" y="1381"/>
                </a:lnTo>
                <a:lnTo>
                  <a:pt x="4679" y="1489"/>
                </a:lnTo>
                <a:lnTo>
                  <a:pt x="4722" y="1600"/>
                </a:lnTo>
                <a:lnTo>
                  <a:pt x="4761" y="1711"/>
                </a:lnTo>
                <a:lnTo>
                  <a:pt x="4794" y="1829"/>
                </a:lnTo>
                <a:lnTo>
                  <a:pt x="4820" y="1947"/>
                </a:lnTo>
                <a:lnTo>
                  <a:pt x="4843" y="2065"/>
                </a:lnTo>
                <a:lnTo>
                  <a:pt x="4856" y="2186"/>
                </a:lnTo>
                <a:lnTo>
                  <a:pt x="4866" y="2310"/>
                </a:lnTo>
                <a:lnTo>
                  <a:pt x="4869" y="2434"/>
                </a:lnTo>
                <a:lnTo>
                  <a:pt x="4869" y="2434"/>
                </a:lnTo>
                <a:lnTo>
                  <a:pt x="4866" y="2562"/>
                </a:lnTo>
                <a:lnTo>
                  <a:pt x="4856" y="2683"/>
                </a:lnTo>
                <a:lnTo>
                  <a:pt x="4843" y="2804"/>
                </a:lnTo>
                <a:lnTo>
                  <a:pt x="4820" y="2925"/>
                </a:lnTo>
                <a:lnTo>
                  <a:pt x="4794" y="3043"/>
                </a:lnTo>
                <a:lnTo>
                  <a:pt x="4761" y="3157"/>
                </a:lnTo>
                <a:lnTo>
                  <a:pt x="4722" y="3272"/>
                </a:lnTo>
                <a:lnTo>
                  <a:pt x="4679" y="3383"/>
                </a:lnTo>
                <a:lnTo>
                  <a:pt x="4630" y="3491"/>
                </a:lnTo>
                <a:lnTo>
                  <a:pt x="4574" y="3596"/>
                </a:lnTo>
                <a:lnTo>
                  <a:pt x="4516" y="3697"/>
                </a:lnTo>
                <a:lnTo>
                  <a:pt x="4453" y="3795"/>
                </a:lnTo>
                <a:lnTo>
                  <a:pt x="4385" y="3890"/>
                </a:lnTo>
                <a:lnTo>
                  <a:pt x="4313" y="3982"/>
                </a:lnTo>
                <a:lnTo>
                  <a:pt x="4237" y="4070"/>
                </a:lnTo>
                <a:lnTo>
                  <a:pt x="4156" y="4155"/>
                </a:lnTo>
                <a:lnTo>
                  <a:pt x="4071" y="4237"/>
                </a:lnTo>
                <a:lnTo>
                  <a:pt x="3982" y="4312"/>
                </a:lnTo>
                <a:lnTo>
                  <a:pt x="3891" y="4384"/>
                </a:lnTo>
                <a:lnTo>
                  <a:pt x="3796" y="4453"/>
                </a:lnTo>
                <a:lnTo>
                  <a:pt x="3698" y="4518"/>
                </a:lnTo>
                <a:lnTo>
                  <a:pt x="3596" y="4574"/>
                </a:lnTo>
                <a:lnTo>
                  <a:pt x="3488" y="4630"/>
                </a:lnTo>
                <a:lnTo>
                  <a:pt x="3383" y="4679"/>
                </a:lnTo>
                <a:lnTo>
                  <a:pt x="3272" y="4721"/>
                </a:lnTo>
                <a:lnTo>
                  <a:pt x="3158" y="4761"/>
                </a:lnTo>
                <a:lnTo>
                  <a:pt x="3043" y="4793"/>
                </a:lnTo>
                <a:lnTo>
                  <a:pt x="2925" y="4819"/>
                </a:lnTo>
                <a:lnTo>
                  <a:pt x="2804" y="4842"/>
                </a:lnTo>
                <a:lnTo>
                  <a:pt x="2683" y="4859"/>
                </a:lnTo>
                <a:lnTo>
                  <a:pt x="2559" y="4865"/>
                </a:lnTo>
                <a:lnTo>
                  <a:pt x="2435" y="4869"/>
                </a:lnTo>
                <a:lnTo>
                  <a:pt x="2435" y="4869"/>
                </a:lnTo>
                <a:close/>
                <a:moveTo>
                  <a:pt x="2435" y="147"/>
                </a:moveTo>
                <a:lnTo>
                  <a:pt x="2435" y="147"/>
                </a:lnTo>
                <a:lnTo>
                  <a:pt x="2317" y="150"/>
                </a:lnTo>
                <a:lnTo>
                  <a:pt x="2202" y="160"/>
                </a:lnTo>
                <a:lnTo>
                  <a:pt x="2088" y="173"/>
                </a:lnTo>
                <a:lnTo>
                  <a:pt x="1973" y="193"/>
                </a:lnTo>
                <a:lnTo>
                  <a:pt x="1865" y="219"/>
                </a:lnTo>
                <a:lnTo>
                  <a:pt x="1757" y="252"/>
                </a:lnTo>
                <a:lnTo>
                  <a:pt x="1649" y="288"/>
                </a:lnTo>
                <a:lnTo>
                  <a:pt x="1544" y="327"/>
                </a:lnTo>
                <a:lnTo>
                  <a:pt x="1443" y="373"/>
                </a:lnTo>
                <a:lnTo>
                  <a:pt x="1345" y="425"/>
                </a:lnTo>
                <a:lnTo>
                  <a:pt x="1250" y="481"/>
                </a:lnTo>
                <a:lnTo>
                  <a:pt x="1158" y="540"/>
                </a:lnTo>
                <a:lnTo>
                  <a:pt x="1067" y="602"/>
                </a:lnTo>
                <a:lnTo>
                  <a:pt x="982" y="671"/>
                </a:lnTo>
                <a:lnTo>
                  <a:pt x="897" y="743"/>
                </a:lnTo>
                <a:lnTo>
                  <a:pt x="818" y="818"/>
                </a:lnTo>
                <a:lnTo>
                  <a:pt x="743" y="896"/>
                </a:lnTo>
                <a:lnTo>
                  <a:pt x="671" y="982"/>
                </a:lnTo>
                <a:lnTo>
                  <a:pt x="602" y="1067"/>
                </a:lnTo>
                <a:lnTo>
                  <a:pt x="540" y="1158"/>
                </a:lnTo>
                <a:lnTo>
                  <a:pt x="478" y="1250"/>
                </a:lnTo>
                <a:lnTo>
                  <a:pt x="425" y="1345"/>
                </a:lnTo>
                <a:lnTo>
                  <a:pt x="373" y="1443"/>
                </a:lnTo>
                <a:lnTo>
                  <a:pt x="327" y="1544"/>
                </a:lnTo>
                <a:lnTo>
                  <a:pt x="288" y="1649"/>
                </a:lnTo>
                <a:lnTo>
                  <a:pt x="252" y="1757"/>
                </a:lnTo>
                <a:lnTo>
                  <a:pt x="219" y="1865"/>
                </a:lnTo>
                <a:lnTo>
                  <a:pt x="193" y="1976"/>
                </a:lnTo>
                <a:lnTo>
                  <a:pt x="173" y="2087"/>
                </a:lnTo>
                <a:lnTo>
                  <a:pt x="160" y="2202"/>
                </a:lnTo>
                <a:lnTo>
                  <a:pt x="151" y="2316"/>
                </a:lnTo>
                <a:lnTo>
                  <a:pt x="147" y="2434"/>
                </a:lnTo>
                <a:lnTo>
                  <a:pt x="147" y="2434"/>
                </a:lnTo>
                <a:lnTo>
                  <a:pt x="151" y="2552"/>
                </a:lnTo>
                <a:lnTo>
                  <a:pt x="160" y="2670"/>
                </a:lnTo>
                <a:lnTo>
                  <a:pt x="173" y="2784"/>
                </a:lnTo>
                <a:lnTo>
                  <a:pt x="193" y="2896"/>
                </a:lnTo>
                <a:lnTo>
                  <a:pt x="219" y="3007"/>
                </a:lnTo>
                <a:lnTo>
                  <a:pt x="252" y="3115"/>
                </a:lnTo>
                <a:lnTo>
                  <a:pt x="288" y="3219"/>
                </a:lnTo>
                <a:lnTo>
                  <a:pt x="327" y="3324"/>
                </a:lnTo>
                <a:lnTo>
                  <a:pt x="373" y="3426"/>
                </a:lnTo>
                <a:lnTo>
                  <a:pt x="425" y="3524"/>
                </a:lnTo>
                <a:lnTo>
                  <a:pt x="478" y="3622"/>
                </a:lnTo>
                <a:lnTo>
                  <a:pt x="540" y="3714"/>
                </a:lnTo>
                <a:lnTo>
                  <a:pt x="602" y="3802"/>
                </a:lnTo>
                <a:lnTo>
                  <a:pt x="671" y="3890"/>
                </a:lnTo>
                <a:lnTo>
                  <a:pt x="743" y="3972"/>
                </a:lnTo>
                <a:lnTo>
                  <a:pt x="818" y="4051"/>
                </a:lnTo>
                <a:lnTo>
                  <a:pt x="897" y="4129"/>
                </a:lnTo>
                <a:lnTo>
                  <a:pt x="982" y="4201"/>
                </a:lnTo>
                <a:lnTo>
                  <a:pt x="1067" y="4266"/>
                </a:lnTo>
                <a:lnTo>
                  <a:pt x="1158" y="4332"/>
                </a:lnTo>
                <a:lnTo>
                  <a:pt x="1250" y="4391"/>
                </a:lnTo>
                <a:lnTo>
                  <a:pt x="1345" y="4446"/>
                </a:lnTo>
                <a:lnTo>
                  <a:pt x="1443" y="4496"/>
                </a:lnTo>
                <a:lnTo>
                  <a:pt x="1544" y="4541"/>
                </a:lnTo>
                <a:lnTo>
                  <a:pt x="1649" y="4584"/>
                </a:lnTo>
                <a:lnTo>
                  <a:pt x="1757" y="4620"/>
                </a:lnTo>
                <a:lnTo>
                  <a:pt x="1865" y="4649"/>
                </a:lnTo>
                <a:lnTo>
                  <a:pt x="1973" y="4675"/>
                </a:lnTo>
                <a:lnTo>
                  <a:pt x="2088" y="4695"/>
                </a:lnTo>
                <a:lnTo>
                  <a:pt x="2202" y="4711"/>
                </a:lnTo>
                <a:lnTo>
                  <a:pt x="2317" y="4718"/>
                </a:lnTo>
                <a:lnTo>
                  <a:pt x="2435" y="4721"/>
                </a:lnTo>
                <a:lnTo>
                  <a:pt x="2435" y="4721"/>
                </a:lnTo>
                <a:lnTo>
                  <a:pt x="2552" y="4718"/>
                </a:lnTo>
                <a:lnTo>
                  <a:pt x="2670" y="4711"/>
                </a:lnTo>
                <a:lnTo>
                  <a:pt x="2781" y="4695"/>
                </a:lnTo>
                <a:lnTo>
                  <a:pt x="2896" y="4675"/>
                </a:lnTo>
                <a:lnTo>
                  <a:pt x="3007" y="4649"/>
                </a:lnTo>
                <a:lnTo>
                  <a:pt x="3115" y="4620"/>
                </a:lnTo>
                <a:lnTo>
                  <a:pt x="3220" y="4584"/>
                </a:lnTo>
                <a:lnTo>
                  <a:pt x="3325" y="4541"/>
                </a:lnTo>
                <a:lnTo>
                  <a:pt x="3426" y="4496"/>
                </a:lnTo>
                <a:lnTo>
                  <a:pt x="3524" y="4446"/>
                </a:lnTo>
                <a:lnTo>
                  <a:pt x="3619" y="4391"/>
                </a:lnTo>
                <a:lnTo>
                  <a:pt x="3714" y="4332"/>
                </a:lnTo>
                <a:lnTo>
                  <a:pt x="3802" y="4266"/>
                </a:lnTo>
                <a:lnTo>
                  <a:pt x="3891" y="4201"/>
                </a:lnTo>
                <a:lnTo>
                  <a:pt x="3972" y="4129"/>
                </a:lnTo>
                <a:lnTo>
                  <a:pt x="4051" y="4051"/>
                </a:lnTo>
                <a:lnTo>
                  <a:pt x="4126" y="3972"/>
                </a:lnTo>
                <a:lnTo>
                  <a:pt x="4198" y="3890"/>
                </a:lnTo>
                <a:lnTo>
                  <a:pt x="4267" y="3802"/>
                </a:lnTo>
                <a:lnTo>
                  <a:pt x="4332" y="3714"/>
                </a:lnTo>
                <a:lnTo>
                  <a:pt x="4391" y="3622"/>
                </a:lnTo>
                <a:lnTo>
                  <a:pt x="4447" y="3524"/>
                </a:lnTo>
                <a:lnTo>
                  <a:pt x="4496" y="3426"/>
                </a:lnTo>
                <a:lnTo>
                  <a:pt x="4542" y="3324"/>
                </a:lnTo>
                <a:lnTo>
                  <a:pt x="4584" y="3219"/>
                </a:lnTo>
                <a:lnTo>
                  <a:pt x="4620" y="3115"/>
                </a:lnTo>
                <a:lnTo>
                  <a:pt x="4650" y="3007"/>
                </a:lnTo>
                <a:lnTo>
                  <a:pt x="4676" y="2896"/>
                </a:lnTo>
                <a:lnTo>
                  <a:pt x="4696" y="2784"/>
                </a:lnTo>
                <a:lnTo>
                  <a:pt x="4712" y="2670"/>
                </a:lnTo>
                <a:lnTo>
                  <a:pt x="4718" y="2552"/>
                </a:lnTo>
                <a:lnTo>
                  <a:pt x="4722" y="2434"/>
                </a:lnTo>
                <a:lnTo>
                  <a:pt x="4722" y="2434"/>
                </a:lnTo>
                <a:lnTo>
                  <a:pt x="4718" y="2316"/>
                </a:lnTo>
                <a:lnTo>
                  <a:pt x="4712" y="2202"/>
                </a:lnTo>
                <a:lnTo>
                  <a:pt x="4696" y="2087"/>
                </a:lnTo>
                <a:lnTo>
                  <a:pt x="4676" y="1976"/>
                </a:lnTo>
                <a:lnTo>
                  <a:pt x="4650" y="1865"/>
                </a:lnTo>
                <a:lnTo>
                  <a:pt x="4620" y="1757"/>
                </a:lnTo>
                <a:lnTo>
                  <a:pt x="4584" y="1649"/>
                </a:lnTo>
                <a:lnTo>
                  <a:pt x="4542" y="1544"/>
                </a:lnTo>
                <a:lnTo>
                  <a:pt x="4496" y="1443"/>
                </a:lnTo>
                <a:lnTo>
                  <a:pt x="4447" y="1345"/>
                </a:lnTo>
                <a:lnTo>
                  <a:pt x="4391" y="1250"/>
                </a:lnTo>
                <a:lnTo>
                  <a:pt x="4332" y="1158"/>
                </a:lnTo>
                <a:lnTo>
                  <a:pt x="4267" y="1067"/>
                </a:lnTo>
                <a:lnTo>
                  <a:pt x="4198" y="982"/>
                </a:lnTo>
                <a:lnTo>
                  <a:pt x="4126" y="896"/>
                </a:lnTo>
                <a:lnTo>
                  <a:pt x="4051" y="818"/>
                </a:lnTo>
                <a:lnTo>
                  <a:pt x="3972" y="743"/>
                </a:lnTo>
                <a:lnTo>
                  <a:pt x="3891" y="671"/>
                </a:lnTo>
                <a:lnTo>
                  <a:pt x="3802" y="602"/>
                </a:lnTo>
                <a:lnTo>
                  <a:pt x="3714" y="540"/>
                </a:lnTo>
                <a:lnTo>
                  <a:pt x="3619" y="481"/>
                </a:lnTo>
                <a:lnTo>
                  <a:pt x="3524" y="425"/>
                </a:lnTo>
                <a:lnTo>
                  <a:pt x="3426" y="373"/>
                </a:lnTo>
                <a:lnTo>
                  <a:pt x="3325" y="327"/>
                </a:lnTo>
                <a:lnTo>
                  <a:pt x="3220" y="288"/>
                </a:lnTo>
                <a:lnTo>
                  <a:pt x="3115" y="252"/>
                </a:lnTo>
                <a:lnTo>
                  <a:pt x="3007" y="219"/>
                </a:lnTo>
                <a:lnTo>
                  <a:pt x="2896" y="193"/>
                </a:lnTo>
                <a:lnTo>
                  <a:pt x="2781" y="173"/>
                </a:lnTo>
                <a:lnTo>
                  <a:pt x="2670" y="160"/>
                </a:lnTo>
                <a:lnTo>
                  <a:pt x="2552" y="150"/>
                </a:lnTo>
                <a:lnTo>
                  <a:pt x="2435" y="147"/>
                </a:lnTo>
                <a:lnTo>
                  <a:pt x="2435" y="147"/>
                </a:lnTo>
                <a:close/>
              </a:path>
            </a:pathLst>
          </a:custGeom>
          <a:solidFill>
            <a:srgbClr val="2D3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dirty="0"/>
          </a:p>
        </p:txBody>
      </p:sp>
      <p:sp>
        <p:nvSpPr>
          <p:cNvPr id="66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773848" y="5207443"/>
            <a:ext cx="1725105" cy="25164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ИСГП 2024г.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그림 121">
            <a:extLst>
              <a:ext uri="{FF2B5EF4-FFF2-40B4-BE49-F238E27FC236}">
                <a16:creationId xmlns:a16="http://schemas.microsoft.com/office/drawing/2014/main" id="{26F4863F-9AC4-4090-87D0-C6D15B4A1B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4598">
            <a:off x="3115880" y="4958813"/>
            <a:ext cx="360797" cy="360797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145303" y="2125972"/>
            <a:ext cx="1465756" cy="686690"/>
          </a:xfrm>
          <a:prstGeom prst="wedgeEllipseCallout">
            <a:avLst>
              <a:gd name="adj1" fmla="val 50149"/>
              <a:gd name="adj2" fmla="val 645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Разрозненные системы ГО</a:t>
            </a:r>
          </a:p>
        </p:txBody>
      </p:sp>
      <p:sp>
        <p:nvSpPr>
          <p:cNvPr id="69" name="Овальная выноска 68"/>
          <p:cNvSpPr/>
          <p:nvPr/>
        </p:nvSpPr>
        <p:spPr>
          <a:xfrm>
            <a:off x="148730" y="2891415"/>
            <a:ext cx="906527" cy="640662"/>
          </a:xfrm>
          <a:prstGeom prst="wedgeEllipseCallout">
            <a:avLst>
              <a:gd name="adj1" fmla="val 82775"/>
              <a:gd name="adj2" fmla="val 395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ИС МФ</a:t>
            </a:r>
          </a:p>
        </p:txBody>
      </p:sp>
      <p:sp>
        <p:nvSpPr>
          <p:cNvPr id="74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8794198" y="2748311"/>
            <a:ext cx="1725105" cy="465540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«Главная книга»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object 24">
            <a:extLst>
              <a:ext uri="{FF2B5EF4-FFF2-40B4-BE49-F238E27FC236}">
                <a16:creationId xmlns:a16="http://schemas.microsoft.com/office/drawing/2014/main" id="{75D29D2A-134D-4A61-8DAC-EEF04FE896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5478" y="5095589"/>
            <a:ext cx="304113" cy="363497"/>
          </a:xfrm>
          <a:prstGeom prst="rect">
            <a:avLst/>
          </a:prstGeom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4379302" y="4745965"/>
            <a:ext cx="942931" cy="90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Freeform 481">
            <a:extLst>
              <a:ext uri="{FF2B5EF4-FFF2-40B4-BE49-F238E27FC236}">
                <a16:creationId xmlns:a16="http://schemas.microsoft.com/office/drawing/2014/main" id="{FC4A3E9C-62E4-458D-97B6-FDFD04500453}"/>
              </a:ext>
            </a:extLst>
          </p:cNvPr>
          <p:cNvSpPr>
            <a:spLocks noEditPoints="1"/>
          </p:cNvSpPr>
          <p:nvPr/>
        </p:nvSpPr>
        <p:spPr bwMode="auto">
          <a:xfrm>
            <a:off x="4311749" y="4711974"/>
            <a:ext cx="1125751" cy="1039006"/>
          </a:xfrm>
          <a:custGeom>
            <a:avLst/>
            <a:gdLst>
              <a:gd name="T0" fmla="*/ 2065 w 4869"/>
              <a:gd name="T1" fmla="*/ 4842 h 4869"/>
              <a:gd name="T2" fmla="*/ 1489 w 4869"/>
              <a:gd name="T3" fmla="*/ 4679 h 4869"/>
              <a:gd name="T4" fmla="*/ 978 w 4869"/>
              <a:gd name="T5" fmla="*/ 4384 h 4869"/>
              <a:gd name="T6" fmla="*/ 556 w 4869"/>
              <a:gd name="T7" fmla="*/ 3982 h 4869"/>
              <a:gd name="T8" fmla="*/ 242 w 4869"/>
              <a:gd name="T9" fmla="*/ 3491 h 4869"/>
              <a:gd name="T10" fmla="*/ 49 w 4869"/>
              <a:gd name="T11" fmla="*/ 2925 h 4869"/>
              <a:gd name="T12" fmla="*/ 0 w 4869"/>
              <a:gd name="T13" fmla="*/ 2434 h 4869"/>
              <a:gd name="T14" fmla="*/ 79 w 4869"/>
              <a:gd name="T15" fmla="*/ 1829 h 4869"/>
              <a:gd name="T16" fmla="*/ 295 w 4869"/>
              <a:gd name="T17" fmla="*/ 1276 h 4869"/>
              <a:gd name="T18" fmla="*/ 635 w 4869"/>
              <a:gd name="T19" fmla="*/ 798 h 4869"/>
              <a:gd name="T20" fmla="*/ 1073 w 4869"/>
              <a:gd name="T21" fmla="*/ 415 h 4869"/>
              <a:gd name="T22" fmla="*/ 1600 w 4869"/>
              <a:gd name="T23" fmla="*/ 147 h 4869"/>
              <a:gd name="T24" fmla="*/ 2186 w 4869"/>
              <a:gd name="T25" fmla="*/ 13 h 4869"/>
              <a:gd name="T26" fmla="*/ 2683 w 4869"/>
              <a:gd name="T27" fmla="*/ 13 h 4869"/>
              <a:gd name="T28" fmla="*/ 3272 w 4869"/>
              <a:gd name="T29" fmla="*/ 147 h 4869"/>
              <a:gd name="T30" fmla="*/ 3796 w 4869"/>
              <a:gd name="T31" fmla="*/ 415 h 4869"/>
              <a:gd name="T32" fmla="*/ 4237 w 4869"/>
              <a:gd name="T33" fmla="*/ 798 h 4869"/>
              <a:gd name="T34" fmla="*/ 4574 w 4869"/>
              <a:gd name="T35" fmla="*/ 1276 h 4869"/>
              <a:gd name="T36" fmla="*/ 4794 w 4869"/>
              <a:gd name="T37" fmla="*/ 1829 h 4869"/>
              <a:gd name="T38" fmla="*/ 4869 w 4869"/>
              <a:gd name="T39" fmla="*/ 2434 h 4869"/>
              <a:gd name="T40" fmla="*/ 4820 w 4869"/>
              <a:gd name="T41" fmla="*/ 2925 h 4869"/>
              <a:gd name="T42" fmla="*/ 4630 w 4869"/>
              <a:gd name="T43" fmla="*/ 3491 h 4869"/>
              <a:gd name="T44" fmla="*/ 4313 w 4869"/>
              <a:gd name="T45" fmla="*/ 3982 h 4869"/>
              <a:gd name="T46" fmla="*/ 3891 w 4869"/>
              <a:gd name="T47" fmla="*/ 4384 h 4869"/>
              <a:gd name="T48" fmla="*/ 3383 w 4869"/>
              <a:gd name="T49" fmla="*/ 4679 h 4869"/>
              <a:gd name="T50" fmla="*/ 2804 w 4869"/>
              <a:gd name="T51" fmla="*/ 4842 h 4869"/>
              <a:gd name="T52" fmla="*/ 2435 w 4869"/>
              <a:gd name="T53" fmla="*/ 147 h 4869"/>
              <a:gd name="T54" fmla="*/ 1973 w 4869"/>
              <a:gd name="T55" fmla="*/ 193 h 4869"/>
              <a:gd name="T56" fmla="*/ 1443 w 4869"/>
              <a:gd name="T57" fmla="*/ 373 h 4869"/>
              <a:gd name="T58" fmla="*/ 982 w 4869"/>
              <a:gd name="T59" fmla="*/ 671 h 4869"/>
              <a:gd name="T60" fmla="*/ 602 w 4869"/>
              <a:gd name="T61" fmla="*/ 1067 h 4869"/>
              <a:gd name="T62" fmla="*/ 327 w 4869"/>
              <a:gd name="T63" fmla="*/ 1544 h 4869"/>
              <a:gd name="T64" fmla="*/ 173 w 4869"/>
              <a:gd name="T65" fmla="*/ 2087 h 4869"/>
              <a:gd name="T66" fmla="*/ 151 w 4869"/>
              <a:gd name="T67" fmla="*/ 2552 h 4869"/>
              <a:gd name="T68" fmla="*/ 252 w 4869"/>
              <a:gd name="T69" fmla="*/ 3115 h 4869"/>
              <a:gd name="T70" fmla="*/ 478 w 4869"/>
              <a:gd name="T71" fmla="*/ 3622 h 4869"/>
              <a:gd name="T72" fmla="*/ 818 w 4869"/>
              <a:gd name="T73" fmla="*/ 4051 h 4869"/>
              <a:gd name="T74" fmla="*/ 1250 w 4869"/>
              <a:gd name="T75" fmla="*/ 4391 h 4869"/>
              <a:gd name="T76" fmla="*/ 1757 w 4869"/>
              <a:gd name="T77" fmla="*/ 4620 h 4869"/>
              <a:gd name="T78" fmla="*/ 2317 w 4869"/>
              <a:gd name="T79" fmla="*/ 4718 h 4869"/>
              <a:gd name="T80" fmla="*/ 2781 w 4869"/>
              <a:gd name="T81" fmla="*/ 4695 h 4869"/>
              <a:gd name="T82" fmla="*/ 3325 w 4869"/>
              <a:gd name="T83" fmla="*/ 4541 h 4869"/>
              <a:gd name="T84" fmla="*/ 3802 w 4869"/>
              <a:gd name="T85" fmla="*/ 4266 h 4869"/>
              <a:gd name="T86" fmla="*/ 4198 w 4869"/>
              <a:gd name="T87" fmla="*/ 3890 h 4869"/>
              <a:gd name="T88" fmla="*/ 4496 w 4869"/>
              <a:gd name="T89" fmla="*/ 3426 h 4869"/>
              <a:gd name="T90" fmla="*/ 4676 w 4869"/>
              <a:gd name="T91" fmla="*/ 2896 h 4869"/>
              <a:gd name="T92" fmla="*/ 4722 w 4869"/>
              <a:gd name="T93" fmla="*/ 2434 h 4869"/>
              <a:gd name="T94" fmla="*/ 4650 w 4869"/>
              <a:gd name="T95" fmla="*/ 1865 h 4869"/>
              <a:gd name="T96" fmla="*/ 4447 w 4869"/>
              <a:gd name="T97" fmla="*/ 1345 h 4869"/>
              <a:gd name="T98" fmla="*/ 4126 w 4869"/>
              <a:gd name="T99" fmla="*/ 896 h 4869"/>
              <a:gd name="T100" fmla="*/ 3714 w 4869"/>
              <a:gd name="T101" fmla="*/ 540 h 4869"/>
              <a:gd name="T102" fmla="*/ 3220 w 4869"/>
              <a:gd name="T103" fmla="*/ 288 h 4869"/>
              <a:gd name="T104" fmla="*/ 2670 w 4869"/>
              <a:gd name="T105" fmla="*/ 160 h 4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69" h="4869">
                <a:moveTo>
                  <a:pt x="2435" y="4869"/>
                </a:moveTo>
                <a:lnTo>
                  <a:pt x="2435" y="4869"/>
                </a:lnTo>
                <a:lnTo>
                  <a:pt x="2310" y="4865"/>
                </a:lnTo>
                <a:lnTo>
                  <a:pt x="2186" y="4859"/>
                </a:lnTo>
                <a:lnTo>
                  <a:pt x="2065" y="4842"/>
                </a:lnTo>
                <a:lnTo>
                  <a:pt x="1944" y="4819"/>
                </a:lnTo>
                <a:lnTo>
                  <a:pt x="1826" y="4793"/>
                </a:lnTo>
                <a:lnTo>
                  <a:pt x="1711" y="4761"/>
                </a:lnTo>
                <a:lnTo>
                  <a:pt x="1600" y="4721"/>
                </a:lnTo>
                <a:lnTo>
                  <a:pt x="1489" y="4679"/>
                </a:lnTo>
                <a:lnTo>
                  <a:pt x="1381" y="4630"/>
                </a:lnTo>
                <a:lnTo>
                  <a:pt x="1276" y="4574"/>
                </a:lnTo>
                <a:lnTo>
                  <a:pt x="1175" y="4518"/>
                </a:lnTo>
                <a:lnTo>
                  <a:pt x="1073" y="4453"/>
                </a:lnTo>
                <a:lnTo>
                  <a:pt x="978" y="4384"/>
                </a:lnTo>
                <a:lnTo>
                  <a:pt x="887" y="4312"/>
                </a:lnTo>
                <a:lnTo>
                  <a:pt x="798" y="4237"/>
                </a:lnTo>
                <a:lnTo>
                  <a:pt x="713" y="4155"/>
                </a:lnTo>
                <a:lnTo>
                  <a:pt x="635" y="4070"/>
                </a:lnTo>
                <a:lnTo>
                  <a:pt x="556" y="3982"/>
                </a:lnTo>
                <a:lnTo>
                  <a:pt x="484" y="3890"/>
                </a:lnTo>
                <a:lnTo>
                  <a:pt x="416" y="3795"/>
                </a:lnTo>
                <a:lnTo>
                  <a:pt x="353" y="3697"/>
                </a:lnTo>
                <a:lnTo>
                  <a:pt x="295" y="3596"/>
                </a:lnTo>
                <a:lnTo>
                  <a:pt x="242" y="3491"/>
                </a:lnTo>
                <a:lnTo>
                  <a:pt x="193" y="3383"/>
                </a:lnTo>
                <a:lnTo>
                  <a:pt x="147" y="3272"/>
                </a:lnTo>
                <a:lnTo>
                  <a:pt x="111" y="3157"/>
                </a:lnTo>
                <a:lnTo>
                  <a:pt x="79" y="3043"/>
                </a:lnTo>
                <a:lnTo>
                  <a:pt x="49" y="2925"/>
                </a:lnTo>
                <a:lnTo>
                  <a:pt x="29" y="2804"/>
                </a:lnTo>
                <a:lnTo>
                  <a:pt x="13" y="2683"/>
                </a:lnTo>
                <a:lnTo>
                  <a:pt x="3" y="2562"/>
                </a:lnTo>
                <a:lnTo>
                  <a:pt x="0" y="2434"/>
                </a:lnTo>
                <a:lnTo>
                  <a:pt x="0" y="2434"/>
                </a:lnTo>
                <a:lnTo>
                  <a:pt x="3" y="2310"/>
                </a:lnTo>
                <a:lnTo>
                  <a:pt x="13" y="2186"/>
                </a:lnTo>
                <a:lnTo>
                  <a:pt x="29" y="2065"/>
                </a:lnTo>
                <a:lnTo>
                  <a:pt x="49" y="1947"/>
                </a:lnTo>
                <a:lnTo>
                  <a:pt x="79" y="1829"/>
                </a:lnTo>
                <a:lnTo>
                  <a:pt x="111" y="1711"/>
                </a:lnTo>
                <a:lnTo>
                  <a:pt x="147" y="1600"/>
                </a:lnTo>
                <a:lnTo>
                  <a:pt x="193" y="1489"/>
                </a:lnTo>
                <a:lnTo>
                  <a:pt x="242" y="1381"/>
                </a:lnTo>
                <a:lnTo>
                  <a:pt x="295" y="1276"/>
                </a:lnTo>
                <a:lnTo>
                  <a:pt x="353" y="1175"/>
                </a:lnTo>
                <a:lnTo>
                  <a:pt x="416" y="1076"/>
                </a:lnTo>
                <a:lnTo>
                  <a:pt x="484" y="978"/>
                </a:lnTo>
                <a:lnTo>
                  <a:pt x="556" y="887"/>
                </a:lnTo>
                <a:lnTo>
                  <a:pt x="635" y="798"/>
                </a:lnTo>
                <a:lnTo>
                  <a:pt x="713" y="713"/>
                </a:lnTo>
                <a:lnTo>
                  <a:pt x="798" y="635"/>
                </a:lnTo>
                <a:lnTo>
                  <a:pt x="887" y="556"/>
                </a:lnTo>
                <a:lnTo>
                  <a:pt x="978" y="484"/>
                </a:lnTo>
                <a:lnTo>
                  <a:pt x="1073" y="415"/>
                </a:lnTo>
                <a:lnTo>
                  <a:pt x="1175" y="353"/>
                </a:lnTo>
                <a:lnTo>
                  <a:pt x="1276" y="294"/>
                </a:lnTo>
                <a:lnTo>
                  <a:pt x="1381" y="242"/>
                </a:lnTo>
                <a:lnTo>
                  <a:pt x="1489" y="193"/>
                </a:lnTo>
                <a:lnTo>
                  <a:pt x="1600" y="147"/>
                </a:lnTo>
                <a:lnTo>
                  <a:pt x="1711" y="111"/>
                </a:lnTo>
                <a:lnTo>
                  <a:pt x="1826" y="78"/>
                </a:lnTo>
                <a:lnTo>
                  <a:pt x="1944" y="49"/>
                </a:lnTo>
                <a:lnTo>
                  <a:pt x="2065" y="29"/>
                </a:lnTo>
                <a:lnTo>
                  <a:pt x="2186" y="13"/>
                </a:lnTo>
                <a:lnTo>
                  <a:pt x="2310" y="3"/>
                </a:lnTo>
                <a:lnTo>
                  <a:pt x="2435" y="0"/>
                </a:lnTo>
                <a:lnTo>
                  <a:pt x="2435" y="0"/>
                </a:lnTo>
                <a:lnTo>
                  <a:pt x="2559" y="3"/>
                </a:lnTo>
                <a:lnTo>
                  <a:pt x="2683" y="13"/>
                </a:lnTo>
                <a:lnTo>
                  <a:pt x="2804" y="29"/>
                </a:lnTo>
                <a:lnTo>
                  <a:pt x="2925" y="49"/>
                </a:lnTo>
                <a:lnTo>
                  <a:pt x="3043" y="78"/>
                </a:lnTo>
                <a:lnTo>
                  <a:pt x="3158" y="111"/>
                </a:lnTo>
                <a:lnTo>
                  <a:pt x="3272" y="147"/>
                </a:lnTo>
                <a:lnTo>
                  <a:pt x="3383" y="193"/>
                </a:lnTo>
                <a:lnTo>
                  <a:pt x="3488" y="242"/>
                </a:lnTo>
                <a:lnTo>
                  <a:pt x="3596" y="294"/>
                </a:lnTo>
                <a:lnTo>
                  <a:pt x="3698" y="353"/>
                </a:lnTo>
                <a:lnTo>
                  <a:pt x="3796" y="415"/>
                </a:lnTo>
                <a:lnTo>
                  <a:pt x="3891" y="484"/>
                </a:lnTo>
                <a:lnTo>
                  <a:pt x="3982" y="556"/>
                </a:lnTo>
                <a:lnTo>
                  <a:pt x="4071" y="635"/>
                </a:lnTo>
                <a:lnTo>
                  <a:pt x="4156" y="713"/>
                </a:lnTo>
                <a:lnTo>
                  <a:pt x="4237" y="798"/>
                </a:lnTo>
                <a:lnTo>
                  <a:pt x="4313" y="887"/>
                </a:lnTo>
                <a:lnTo>
                  <a:pt x="4385" y="978"/>
                </a:lnTo>
                <a:lnTo>
                  <a:pt x="4453" y="1076"/>
                </a:lnTo>
                <a:lnTo>
                  <a:pt x="4516" y="1175"/>
                </a:lnTo>
                <a:lnTo>
                  <a:pt x="4574" y="1276"/>
                </a:lnTo>
                <a:lnTo>
                  <a:pt x="4630" y="1381"/>
                </a:lnTo>
                <a:lnTo>
                  <a:pt x="4679" y="1489"/>
                </a:lnTo>
                <a:lnTo>
                  <a:pt x="4722" y="1600"/>
                </a:lnTo>
                <a:lnTo>
                  <a:pt x="4761" y="1711"/>
                </a:lnTo>
                <a:lnTo>
                  <a:pt x="4794" y="1829"/>
                </a:lnTo>
                <a:lnTo>
                  <a:pt x="4820" y="1947"/>
                </a:lnTo>
                <a:lnTo>
                  <a:pt x="4843" y="2065"/>
                </a:lnTo>
                <a:lnTo>
                  <a:pt x="4856" y="2186"/>
                </a:lnTo>
                <a:lnTo>
                  <a:pt x="4866" y="2310"/>
                </a:lnTo>
                <a:lnTo>
                  <a:pt x="4869" y="2434"/>
                </a:lnTo>
                <a:lnTo>
                  <a:pt x="4869" y="2434"/>
                </a:lnTo>
                <a:lnTo>
                  <a:pt x="4866" y="2562"/>
                </a:lnTo>
                <a:lnTo>
                  <a:pt x="4856" y="2683"/>
                </a:lnTo>
                <a:lnTo>
                  <a:pt x="4843" y="2804"/>
                </a:lnTo>
                <a:lnTo>
                  <a:pt x="4820" y="2925"/>
                </a:lnTo>
                <a:lnTo>
                  <a:pt x="4794" y="3043"/>
                </a:lnTo>
                <a:lnTo>
                  <a:pt x="4761" y="3157"/>
                </a:lnTo>
                <a:lnTo>
                  <a:pt x="4722" y="3272"/>
                </a:lnTo>
                <a:lnTo>
                  <a:pt x="4679" y="3383"/>
                </a:lnTo>
                <a:lnTo>
                  <a:pt x="4630" y="3491"/>
                </a:lnTo>
                <a:lnTo>
                  <a:pt x="4574" y="3596"/>
                </a:lnTo>
                <a:lnTo>
                  <a:pt x="4516" y="3697"/>
                </a:lnTo>
                <a:lnTo>
                  <a:pt x="4453" y="3795"/>
                </a:lnTo>
                <a:lnTo>
                  <a:pt x="4385" y="3890"/>
                </a:lnTo>
                <a:lnTo>
                  <a:pt x="4313" y="3982"/>
                </a:lnTo>
                <a:lnTo>
                  <a:pt x="4237" y="4070"/>
                </a:lnTo>
                <a:lnTo>
                  <a:pt x="4156" y="4155"/>
                </a:lnTo>
                <a:lnTo>
                  <a:pt x="4071" y="4237"/>
                </a:lnTo>
                <a:lnTo>
                  <a:pt x="3982" y="4312"/>
                </a:lnTo>
                <a:lnTo>
                  <a:pt x="3891" y="4384"/>
                </a:lnTo>
                <a:lnTo>
                  <a:pt x="3796" y="4453"/>
                </a:lnTo>
                <a:lnTo>
                  <a:pt x="3698" y="4518"/>
                </a:lnTo>
                <a:lnTo>
                  <a:pt x="3596" y="4574"/>
                </a:lnTo>
                <a:lnTo>
                  <a:pt x="3488" y="4630"/>
                </a:lnTo>
                <a:lnTo>
                  <a:pt x="3383" y="4679"/>
                </a:lnTo>
                <a:lnTo>
                  <a:pt x="3272" y="4721"/>
                </a:lnTo>
                <a:lnTo>
                  <a:pt x="3158" y="4761"/>
                </a:lnTo>
                <a:lnTo>
                  <a:pt x="3043" y="4793"/>
                </a:lnTo>
                <a:lnTo>
                  <a:pt x="2925" y="4819"/>
                </a:lnTo>
                <a:lnTo>
                  <a:pt x="2804" y="4842"/>
                </a:lnTo>
                <a:lnTo>
                  <a:pt x="2683" y="4859"/>
                </a:lnTo>
                <a:lnTo>
                  <a:pt x="2559" y="4865"/>
                </a:lnTo>
                <a:lnTo>
                  <a:pt x="2435" y="4869"/>
                </a:lnTo>
                <a:lnTo>
                  <a:pt x="2435" y="4869"/>
                </a:lnTo>
                <a:close/>
                <a:moveTo>
                  <a:pt x="2435" y="147"/>
                </a:moveTo>
                <a:lnTo>
                  <a:pt x="2435" y="147"/>
                </a:lnTo>
                <a:lnTo>
                  <a:pt x="2317" y="150"/>
                </a:lnTo>
                <a:lnTo>
                  <a:pt x="2202" y="160"/>
                </a:lnTo>
                <a:lnTo>
                  <a:pt x="2088" y="173"/>
                </a:lnTo>
                <a:lnTo>
                  <a:pt x="1973" y="193"/>
                </a:lnTo>
                <a:lnTo>
                  <a:pt x="1865" y="219"/>
                </a:lnTo>
                <a:lnTo>
                  <a:pt x="1757" y="252"/>
                </a:lnTo>
                <a:lnTo>
                  <a:pt x="1649" y="288"/>
                </a:lnTo>
                <a:lnTo>
                  <a:pt x="1544" y="327"/>
                </a:lnTo>
                <a:lnTo>
                  <a:pt x="1443" y="373"/>
                </a:lnTo>
                <a:lnTo>
                  <a:pt x="1345" y="425"/>
                </a:lnTo>
                <a:lnTo>
                  <a:pt x="1250" y="481"/>
                </a:lnTo>
                <a:lnTo>
                  <a:pt x="1158" y="540"/>
                </a:lnTo>
                <a:lnTo>
                  <a:pt x="1067" y="602"/>
                </a:lnTo>
                <a:lnTo>
                  <a:pt x="982" y="671"/>
                </a:lnTo>
                <a:lnTo>
                  <a:pt x="897" y="743"/>
                </a:lnTo>
                <a:lnTo>
                  <a:pt x="818" y="818"/>
                </a:lnTo>
                <a:lnTo>
                  <a:pt x="743" y="896"/>
                </a:lnTo>
                <a:lnTo>
                  <a:pt x="671" y="982"/>
                </a:lnTo>
                <a:lnTo>
                  <a:pt x="602" y="1067"/>
                </a:lnTo>
                <a:lnTo>
                  <a:pt x="540" y="1158"/>
                </a:lnTo>
                <a:lnTo>
                  <a:pt x="478" y="1250"/>
                </a:lnTo>
                <a:lnTo>
                  <a:pt x="425" y="1345"/>
                </a:lnTo>
                <a:lnTo>
                  <a:pt x="373" y="1443"/>
                </a:lnTo>
                <a:lnTo>
                  <a:pt x="327" y="1544"/>
                </a:lnTo>
                <a:lnTo>
                  <a:pt x="288" y="1649"/>
                </a:lnTo>
                <a:lnTo>
                  <a:pt x="252" y="1757"/>
                </a:lnTo>
                <a:lnTo>
                  <a:pt x="219" y="1865"/>
                </a:lnTo>
                <a:lnTo>
                  <a:pt x="193" y="1976"/>
                </a:lnTo>
                <a:lnTo>
                  <a:pt x="173" y="2087"/>
                </a:lnTo>
                <a:lnTo>
                  <a:pt x="160" y="2202"/>
                </a:lnTo>
                <a:lnTo>
                  <a:pt x="151" y="2316"/>
                </a:lnTo>
                <a:lnTo>
                  <a:pt x="147" y="2434"/>
                </a:lnTo>
                <a:lnTo>
                  <a:pt x="147" y="2434"/>
                </a:lnTo>
                <a:lnTo>
                  <a:pt x="151" y="2552"/>
                </a:lnTo>
                <a:lnTo>
                  <a:pt x="160" y="2670"/>
                </a:lnTo>
                <a:lnTo>
                  <a:pt x="173" y="2784"/>
                </a:lnTo>
                <a:lnTo>
                  <a:pt x="193" y="2896"/>
                </a:lnTo>
                <a:lnTo>
                  <a:pt x="219" y="3007"/>
                </a:lnTo>
                <a:lnTo>
                  <a:pt x="252" y="3115"/>
                </a:lnTo>
                <a:lnTo>
                  <a:pt x="288" y="3219"/>
                </a:lnTo>
                <a:lnTo>
                  <a:pt x="327" y="3324"/>
                </a:lnTo>
                <a:lnTo>
                  <a:pt x="373" y="3426"/>
                </a:lnTo>
                <a:lnTo>
                  <a:pt x="425" y="3524"/>
                </a:lnTo>
                <a:lnTo>
                  <a:pt x="478" y="3622"/>
                </a:lnTo>
                <a:lnTo>
                  <a:pt x="540" y="3714"/>
                </a:lnTo>
                <a:lnTo>
                  <a:pt x="602" y="3802"/>
                </a:lnTo>
                <a:lnTo>
                  <a:pt x="671" y="3890"/>
                </a:lnTo>
                <a:lnTo>
                  <a:pt x="743" y="3972"/>
                </a:lnTo>
                <a:lnTo>
                  <a:pt x="818" y="4051"/>
                </a:lnTo>
                <a:lnTo>
                  <a:pt x="897" y="4129"/>
                </a:lnTo>
                <a:lnTo>
                  <a:pt x="982" y="4201"/>
                </a:lnTo>
                <a:lnTo>
                  <a:pt x="1067" y="4266"/>
                </a:lnTo>
                <a:lnTo>
                  <a:pt x="1158" y="4332"/>
                </a:lnTo>
                <a:lnTo>
                  <a:pt x="1250" y="4391"/>
                </a:lnTo>
                <a:lnTo>
                  <a:pt x="1345" y="4446"/>
                </a:lnTo>
                <a:lnTo>
                  <a:pt x="1443" y="4496"/>
                </a:lnTo>
                <a:lnTo>
                  <a:pt x="1544" y="4541"/>
                </a:lnTo>
                <a:lnTo>
                  <a:pt x="1649" y="4584"/>
                </a:lnTo>
                <a:lnTo>
                  <a:pt x="1757" y="4620"/>
                </a:lnTo>
                <a:lnTo>
                  <a:pt x="1865" y="4649"/>
                </a:lnTo>
                <a:lnTo>
                  <a:pt x="1973" y="4675"/>
                </a:lnTo>
                <a:lnTo>
                  <a:pt x="2088" y="4695"/>
                </a:lnTo>
                <a:lnTo>
                  <a:pt x="2202" y="4711"/>
                </a:lnTo>
                <a:lnTo>
                  <a:pt x="2317" y="4718"/>
                </a:lnTo>
                <a:lnTo>
                  <a:pt x="2435" y="4721"/>
                </a:lnTo>
                <a:lnTo>
                  <a:pt x="2435" y="4721"/>
                </a:lnTo>
                <a:lnTo>
                  <a:pt x="2552" y="4718"/>
                </a:lnTo>
                <a:lnTo>
                  <a:pt x="2670" y="4711"/>
                </a:lnTo>
                <a:lnTo>
                  <a:pt x="2781" y="4695"/>
                </a:lnTo>
                <a:lnTo>
                  <a:pt x="2896" y="4675"/>
                </a:lnTo>
                <a:lnTo>
                  <a:pt x="3007" y="4649"/>
                </a:lnTo>
                <a:lnTo>
                  <a:pt x="3115" y="4620"/>
                </a:lnTo>
                <a:lnTo>
                  <a:pt x="3220" y="4584"/>
                </a:lnTo>
                <a:lnTo>
                  <a:pt x="3325" y="4541"/>
                </a:lnTo>
                <a:lnTo>
                  <a:pt x="3426" y="4496"/>
                </a:lnTo>
                <a:lnTo>
                  <a:pt x="3524" y="4446"/>
                </a:lnTo>
                <a:lnTo>
                  <a:pt x="3619" y="4391"/>
                </a:lnTo>
                <a:lnTo>
                  <a:pt x="3714" y="4332"/>
                </a:lnTo>
                <a:lnTo>
                  <a:pt x="3802" y="4266"/>
                </a:lnTo>
                <a:lnTo>
                  <a:pt x="3891" y="4201"/>
                </a:lnTo>
                <a:lnTo>
                  <a:pt x="3972" y="4129"/>
                </a:lnTo>
                <a:lnTo>
                  <a:pt x="4051" y="4051"/>
                </a:lnTo>
                <a:lnTo>
                  <a:pt x="4126" y="3972"/>
                </a:lnTo>
                <a:lnTo>
                  <a:pt x="4198" y="3890"/>
                </a:lnTo>
                <a:lnTo>
                  <a:pt x="4267" y="3802"/>
                </a:lnTo>
                <a:lnTo>
                  <a:pt x="4332" y="3714"/>
                </a:lnTo>
                <a:lnTo>
                  <a:pt x="4391" y="3622"/>
                </a:lnTo>
                <a:lnTo>
                  <a:pt x="4447" y="3524"/>
                </a:lnTo>
                <a:lnTo>
                  <a:pt x="4496" y="3426"/>
                </a:lnTo>
                <a:lnTo>
                  <a:pt x="4542" y="3324"/>
                </a:lnTo>
                <a:lnTo>
                  <a:pt x="4584" y="3219"/>
                </a:lnTo>
                <a:lnTo>
                  <a:pt x="4620" y="3115"/>
                </a:lnTo>
                <a:lnTo>
                  <a:pt x="4650" y="3007"/>
                </a:lnTo>
                <a:lnTo>
                  <a:pt x="4676" y="2896"/>
                </a:lnTo>
                <a:lnTo>
                  <a:pt x="4696" y="2784"/>
                </a:lnTo>
                <a:lnTo>
                  <a:pt x="4712" y="2670"/>
                </a:lnTo>
                <a:lnTo>
                  <a:pt x="4718" y="2552"/>
                </a:lnTo>
                <a:lnTo>
                  <a:pt x="4722" y="2434"/>
                </a:lnTo>
                <a:lnTo>
                  <a:pt x="4722" y="2434"/>
                </a:lnTo>
                <a:lnTo>
                  <a:pt x="4718" y="2316"/>
                </a:lnTo>
                <a:lnTo>
                  <a:pt x="4712" y="2202"/>
                </a:lnTo>
                <a:lnTo>
                  <a:pt x="4696" y="2087"/>
                </a:lnTo>
                <a:lnTo>
                  <a:pt x="4676" y="1976"/>
                </a:lnTo>
                <a:lnTo>
                  <a:pt x="4650" y="1865"/>
                </a:lnTo>
                <a:lnTo>
                  <a:pt x="4620" y="1757"/>
                </a:lnTo>
                <a:lnTo>
                  <a:pt x="4584" y="1649"/>
                </a:lnTo>
                <a:lnTo>
                  <a:pt x="4542" y="1544"/>
                </a:lnTo>
                <a:lnTo>
                  <a:pt x="4496" y="1443"/>
                </a:lnTo>
                <a:lnTo>
                  <a:pt x="4447" y="1345"/>
                </a:lnTo>
                <a:lnTo>
                  <a:pt x="4391" y="1250"/>
                </a:lnTo>
                <a:lnTo>
                  <a:pt x="4332" y="1158"/>
                </a:lnTo>
                <a:lnTo>
                  <a:pt x="4267" y="1067"/>
                </a:lnTo>
                <a:lnTo>
                  <a:pt x="4198" y="982"/>
                </a:lnTo>
                <a:lnTo>
                  <a:pt x="4126" y="896"/>
                </a:lnTo>
                <a:lnTo>
                  <a:pt x="4051" y="818"/>
                </a:lnTo>
                <a:lnTo>
                  <a:pt x="3972" y="743"/>
                </a:lnTo>
                <a:lnTo>
                  <a:pt x="3891" y="671"/>
                </a:lnTo>
                <a:lnTo>
                  <a:pt x="3802" y="602"/>
                </a:lnTo>
                <a:lnTo>
                  <a:pt x="3714" y="540"/>
                </a:lnTo>
                <a:lnTo>
                  <a:pt x="3619" y="481"/>
                </a:lnTo>
                <a:lnTo>
                  <a:pt x="3524" y="425"/>
                </a:lnTo>
                <a:lnTo>
                  <a:pt x="3426" y="373"/>
                </a:lnTo>
                <a:lnTo>
                  <a:pt x="3325" y="327"/>
                </a:lnTo>
                <a:lnTo>
                  <a:pt x="3220" y="288"/>
                </a:lnTo>
                <a:lnTo>
                  <a:pt x="3115" y="252"/>
                </a:lnTo>
                <a:lnTo>
                  <a:pt x="3007" y="219"/>
                </a:lnTo>
                <a:lnTo>
                  <a:pt x="2896" y="193"/>
                </a:lnTo>
                <a:lnTo>
                  <a:pt x="2781" y="173"/>
                </a:lnTo>
                <a:lnTo>
                  <a:pt x="2670" y="160"/>
                </a:lnTo>
                <a:lnTo>
                  <a:pt x="2552" y="150"/>
                </a:lnTo>
                <a:lnTo>
                  <a:pt x="2435" y="147"/>
                </a:lnTo>
                <a:lnTo>
                  <a:pt x="2435" y="147"/>
                </a:lnTo>
                <a:close/>
              </a:path>
            </a:pathLst>
          </a:custGeom>
          <a:solidFill>
            <a:srgbClr val="2D3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dirty="0"/>
          </a:p>
        </p:txBody>
      </p:sp>
      <p:sp>
        <p:nvSpPr>
          <p:cNvPr id="82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5675000" y="4246434"/>
            <a:ext cx="1725105" cy="465540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«Главная книга»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Рисунок 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2308" r="84875" b="81476"/>
          <a:stretch>
            <a:fillRect/>
          </a:stretch>
        </p:blipFill>
        <p:spPr bwMode="auto">
          <a:xfrm>
            <a:off x="1174725" y="4995733"/>
            <a:ext cx="4794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Заголовок 1"/>
          <p:cNvSpPr txBox="1">
            <a:spLocks/>
          </p:cNvSpPr>
          <p:nvPr/>
        </p:nvSpPr>
        <p:spPr>
          <a:xfrm>
            <a:off x="711683" y="6969150"/>
            <a:ext cx="1029976" cy="431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счет-фактура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115" name="Picture 3" descr="D:\Документы\Изображения\DSC07504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148850" y="1572994"/>
            <a:ext cx="1378963" cy="850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6" name="Picture 3" descr="D:\Документы\Изображения\DSC07504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787466" y="4833167"/>
            <a:ext cx="1378963" cy="850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7" name="TextBox 116"/>
          <p:cNvSpPr txBox="1"/>
          <p:nvPr/>
        </p:nvSpPr>
        <p:spPr>
          <a:xfrm>
            <a:off x="1563091" y="6081875"/>
            <a:ext cx="65531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ru-RU" sz="1200" u="sng" dirty="0"/>
              <a:t>Ожидаемые Результаты</a:t>
            </a:r>
          </a:p>
          <a:p>
            <a:pPr algn="ctr">
              <a:defRPr/>
            </a:pPr>
            <a:endParaRPr lang="ru-RU" sz="1200" dirty="0"/>
          </a:p>
          <a:p>
            <a:pPr marL="38357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Сокращение времени обработки</a:t>
            </a:r>
          </a:p>
          <a:p>
            <a:pPr marL="38357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Минимизация человеческого фактора</a:t>
            </a:r>
          </a:p>
          <a:p>
            <a:pPr marL="38357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Повышение качества предоставляемых документов </a:t>
            </a:r>
            <a:endParaRPr lang="en-US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  <a:p>
            <a:pPr>
              <a:defRPr/>
            </a:pPr>
            <a:endParaRPr lang="ru-RU" sz="1200" dirty="0"/>
          </a:p>
        </p:txBody>
      </p:sp>
      <p:pic>
        <p:nvPicPr>
          <p:cNvPr id="118" name="object 20">
            <a:extLst>
              <a:ext uri="{FF2B5EF4-FFF2-40B4-BE49-F238E27FC236}">
                <a16:creationId xmlns:a16="http://schemas.microsoft.com/office/drawing/2014/main" id="{F15E8ABD-AA13-4BFA-8AFC-E3F294682E8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85056" y="4193744"/>
            <a:ext cx="1077892" cy="778014"/>
          </a:xfrm>
          <a:prstGeom prst="rect">
            <a:avLst/>
          </a:prstGeom>
        </p:spPr>
      </p:pic>
      <p:sp>
        <p:nvSpPr>
          <p:cNvPr id="119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2350555" y="4590191"/>
            <a:ext cx="501972" cy="208304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B871678-B92D-438A-B385-D22269F9002F}"/>
              </a:ext>
            </a:extLst>
          </p:cNvPr>
          <p:cNvSpPr txBox="1"/>
          <p:nvPr/>
        </p:nvSpPr>
        <p:spPr>
          <a:xfrm flipH="1">
            <a:off x="436726" y="923078"/>
            <a:ext cx="10144171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/>
            <a:r>
              <a:rPr lang="ru-RU" altLang="ko-KR" sz="18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ИС Комитета казначейства – ИС Государственное планирование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411768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9591" y="28069"/>
            <a:ext cx="6160521" cy="167291"/>
          </a:xfrm>
          <a:prstGeom prst="rect">
            <a:avLst/>
          </a:prstGeom>
        </p:spPr>
        <p:txBody>
          <a:bodyPr vert="horz" wrap="square" lIns="0" tIns="14035" rIns="0" bIns="0" rtlCol="0">
            <a:spAutoFit/>
          </a:bodyPr>
          <a:lstStyle/>
          <a:p>
            <a:pPr marL="14035">
              <a:spcBef>
                <a:spcPts val="111"/>
              </a:spcBef>
            </a:pP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995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PEMNA Treasury</a:t>
            </a:r>
            <a:r>
              <a:rPr sz="995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CoP</a:t>
            </a:r>
            <a:r>
              <a:rPr sz="995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Bangkok</a:t>
            </a:r>
            <a:r>
              <a:rPr sz="995" spc="2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sz="995" spc="2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995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Treasury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Efficient</a:t>
            </a:r>
            <a:r>
              <a:rPr sz="995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Accountable</a:t>
            </a:r>
            <a:r>
              <a:rPr sz="995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 Enhance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995" spc="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Delivery</a:t>
            </a:r>
            <a:endParaRPr sz="995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5051" y="2513126"/>
            <a:ext cx="233676" cy="36349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7612" y="2439752"/>
            <a:ext cx="233677" cy="363497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629065" y="1333234"/>
            <a:ext cx="1245353" cy="287274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Как было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33062" y="256413"/>
            <a:ext cx="268062" cy="303354"/>
          </a:xfrm>
          <a:prstGeom prst="rect">
            <a:avLst/>
          </a:prstGeom>
        </p:spPr>
        <p:txBody>
          <a:bodyPr vert="horz" wrap="square" lIns="0" tIns="14035" rIns="0" bIns="0" rtlCol="0">
            <a:spAutoFit/>
          </a:bodyPr>
          <a:lstStyle/>
          <a:p>
            <a:pPr marL="14035">
              <a:spcBef>
                <a:spcPts val="111"/>
              </a:spcBef>
            </a:pPr>
            <a:r>
              <a:rPr sz="1879" spc="155" dirty="0">
                <a:solidFill>
                  <a:srgbClr val="FFFFFF"/>
                </a:solidFill>
                <a:latin typeface="Arial MT"/>
                <a:cs typeface="Arial MT"/>
              </a:rPr>
              <a:t>2.</a:t>
            </a:r>
            <a:endParaRPr sz="1879">
              <a:latin typeface="Arial MT"/>
              <a:cs typeface="Arial MT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980153" y="321533"/>
            <a:ext cx="4588637" cy="450513"/>
            <a:chOff x="621423" y="290956"/>
            <a:chExt cx="4152265" cy="407670"/>
          </a:xfrm>
        </p:grpSpPr>
        <p:sp>
          <p:nvSpPr>
            <p:cNvPr id="86" name="object 86"/>
            <p:cNvSpPr/>
            <p:nvPr/>
          </p:nvSpPr>
          <p:spPr>
            <a:xfrm>
              <a:off x="621423" y="295147"/>
              <a:ext cx="1040130" cy="170180"/>
            </a:xfrm>
            <a:custGeom>
              <a:avLst/>
              <a:gdLst/>
              <a:ahLst/>
              <a:cxnLst/>
              <a:rect l="l" t="t" r="r" b="b"/>
              <a:pathLst>
                <a:path w="1040130" h="170179">
                  <a:moveTo>
                    <a:pt x="963939" y="66166"/>
                  </a:moveTo>
                  <a:lnTo>
                    <a:pt x="919848" y="66166"/>
                  </a:lnTo>
                  <a:lnTo>
                    <a:pt x="924166" y="66928"/>
                  </a:lnTo>
                  <a:lnTo>
                    <a:pt x="927214" y="68325"/>
                  </a:lnTo>
                  <a:lnTo>
                    <a:pt x="932167" y="70485"/>
                  </a:lnTo>
                  <a:lnTo>
                    <a:pt x="934580" y="74549"/>
                  </a:lnTo>
                  <a:lnTo>
                    <a:pt x="934580" y="83438"/>
                  </a:lnTo>
                  <a:lnTo>
                    <a:pt x="895083" y="94361"/>
                  </a:lnTo>
                  <a:lnTo>
                    <a:pt x="887606" y="95956"/>
                  </a:lnTo>
                  <a:lnTo>
                    <a:pt x="861030" y="125475"/>
                  </a:lnTo>
                  <a:lnTo>
                    <a:pt x="860412" y="133603"/>
                  </a:lnTo>
                  <a:lnTo>
                    <a:pt x="861126" y="141962"/>
                  </a:lnTo>
                  <a:lnTo>
                    <a:pt x="889540" y="169251"/>
                  </a:lnTo>
                  <a:lnTo>
                    <a:pt x="896734" y="169799"/>
                  </a:lnTo>
                  <a:lnTo>
                    <a:pt x="905878" y="169799"/>
                  </a:lnTo>
                  <a:lnTo>
                    <a:pt x="914133" y="167639"/>
                  </a:lnTo>
                  <a:lnTo>
                    <a:pt x="925309" y="161036"/>
                  </a:lnTo>
                  <a:lnTo>
                    <a:pt x="930008" y="157099"/>
                  </a:lnTo>
                  <a:lnTo>
                    <a:pt x="935469" y="151764"/>
                  </a:lnTo>
                  <a:lnTo>
                    <a:pt x="965588" y="151764"/>
                  </a:lnTo>
                  <a:lnTo>
                    <a:pt x="965266" y="149320"/>
                  </a:lnTo>
                  <a:lnTo>
                    <a:pt x="965187" y="146557"/>
                  </a:lnTo>
                  <a:lnTo>
                    <a:pt x="902703" y="146557"/>
                  </a:lnTo>
                  <a:lnTo>
                    <a:pt x="899401" y="145414"/>
                  </a:lnTo>
                  <a:lnTo>
                    <a:pt x="896734" y="143382"/>
                  </a:lnTo>
                  <a:lnTo>
                    <a:pt x="893559" y="140715"/>
                  </a:lnTo>
                  <a:lnTo>
                    <a:pt x="891908" y="136778"/>
                  </a:lnTo>
                  <a:lnTo>
                    <a:pt x="891915" y="125460"/>
                  </a:lnTo>
                  <a:lnTo>
                    <a:pt x="893940" y="120903"/>
                  </a:lnTo>
                  <a:lnTo>
                    <a:pt x="898258" y="117982"/>
                  </a:lnTo>
                  <a:lnTo>
                    <a:pt x="901179" y="115950"/>
                  </a:lnTo>
                  <a:lnTo>
                    <a:pt x="906259" y="114300"/>
                  </a:lnTo>
                  <a:lnTo>
                    <a:pt x="913498" y="112902"/>
                  </a:lnTo>
                  <a:lnTo>
                    <a:pt x="919594" y="111887"/>
                  </a:lnTo>
                  <a:lnTo>
                    <a:pt x="924293" y="110871"/>
                  </a:lnTo>
                  <a:lnTo>
                    <a:pt x="927595" y="109727"/>
                  </a:lnTo>
                  <a:lnTo>
                    <a:pt x="930643" y="108712"/>
                  </a:lnTo>
                  <a:lnTo>
                    <a:pt x="933056" y="107568"/>
                  </a:lnTo>
                  <a:lnTo>
                    <a:pt x="934580" y="106172"/>
                  </a:lnTo>
                  <a:lnTo>
                    <a:pt x="965187" y="106172"/>
                  </a:lnTo>
                  <a:lnTo>
                    <a:pt x="965187" y="75946"/>
                  </a:lnTo>
                  <a:lnTo>
                    <a:pt x="964091" y="66540"/>
                  </a:lnTo>
                  <a:lnTo>
                    <a:pt x="963939" y="66166"/>
                  </a:lnTo>
                  <a:close/>
                </a:path>
                <a:path w="1040130" h="170179">
                  <a:moveTo>
                    <a:pt x="965588" y="151764"/>
                  </a:moveTo>
                  <a:lnTo>
                    <a:pt x="935469" y="151764"/>
                  </a:lnTo>
                  <a:lnTo>
                    <a:pt x="935723" y="154939"/>
                  </a:lnTo>
                  <a:lnTo>
                    <a:pt x="935977" y="157352"/>
                  </a:lnTo>
                  <a:lnTo>
                    <a:pt x="936231" y="159003"/>
                  </a:lnTo>
                  <a:lnTo>
                    <a:pt x="936915" y="161289"/>
                  </a:lnTo>
                  <a:lnTo>
                    <a:pt x="937374" y="162940"/>
                  </a:lnTo>
                  <a:lnTo>
                    <a:pt x="938390" y="165735"/>
                  </a:lnTo>
                  <a:lnTo>
                    <a:pt x="971918" y="165735"/>
                  </a:lnTo>
                  <a:lnTo>
                    <a:pt x="971918" y="161289"/>
                  </a:lnTo>
                  <a:lnTo>
                    <a:pt x="969759" y="160147"/>
                  </a:lnTo>
                  <a:lnTo>
                    <a:pt x="968108" y="158623"/>
                  </a:lnTo>
                  <a:lnTo>
                    <a:pt x="967092" y="156463"/>
                  </a:lnTo>
                  <a:lnTo>
                    <a:pt x="965822" y="153542"/>
                  </a:lnTo>
                  <a:lnTo>
                    <a:pt x="965588" y="151764"/>
                  </a:lnTo>
                  <a:close/>
                </a:path>
                <a:path w="1040130" h="170179">
                  <a:moveTo>
                    <a:pt x="965187" y="106172"/>
                  </a:moveTo>
                  <a:lnTo>
                    <a:pt x="934580" y="106172"/>
                  </a:lnTo>
                  <a:lnTo>
                    <a:pt x="934580" y="129412"/>
                  </a:lnTo>
                  <a:lnTo>
                    <a:pt x="931659" y="135254"/>
                  </a:lnTo>
                  <a:lnTo>
                    <a:pt x="925690" y="139953"/>
                  </a:lnTo>
                  <a:lnTo>
                    <a:pt x="920356" y="144272"/>
                  </a:lnTo>
                  <a:lnTo>
                    <a:pt x="913879" y="146557"/>
                  </a:lnTo>
                  <a:lnTo>
                    <a:pt x="965187" y="146557"/>
                  </a:lnTo>
                  <a:lnTo>
                    <a:pt x="965187" y="106172"/>
                  </a:lnTo>
                  <a:close/>
                </a:path>
                <a:path w="1040130" h="170179">
                  <a:moveTo>
                    <a:pt x="917689" y="40258"/>
                  </a:moveTo>
                  <a:lnTo>
                    <a:pt x="875725" y="53647"/>
                  </a:lnTo>
                  <a:lnTo>
                    <a:pt x="864349" y="83312"/>
                  </a:lnTo>
                  <a:lnTo>
                    <a:pt x="894575" y="83312"/>
                  </a:lnTo>
                  <a:lnTo>
                    <a:pt x="894956" y="78486"/>
                  </a:lnTo>
                  <a:lnTo>
                    <a:pt x="896226" y="74675"/>
                  </a:lnTo>
                  <a:lnTo>
                    <a:pt x="898639" y="71881"/>
                  </a:lnTo>
                  <a:lnTo>
                    <a:pt x="901687" y="68072"/>
                  </a:lnTo>
                  <a:lnTo>
                    <a:pt x="906894" y="66166"/>
                  </a:lnTo>
                  <a:lnTo>
                    <a:pt x="963939" y="66166"/>
                  </a:lnTo>
                  <a:lnTo>
                    <a:pt x="960805" y="58515"/>
                  </a:lnTo>
                  <a:lnTo>
                    <a:pt x="926140" y="40643"/>
                  </a:lnTo>
                  <a:lnTo>
                    <a:pt x="917689" y="40258"/>
                  </a:lnTo>
                  <a:close/>
                </a:path>
                <a:path w="1040130" h="170179">
                  <a:moveTo>
                    <a:pt x="467140" y="66166"/>
                  </a:moveTo>
                  <a:lnTo>
                    <a:pt x="423024" y="66166"/>
                  </a:lnTo>
                  <a:lnTo>
                    <a:pt x="427393" y="66928"/>
                  </a:lnTo>
                  <a:lnTo>
                    <a:pt x="430352" y="68325"/>
                  </a:lnTo>
                  <a:lnTo>
                    <a:pt x="435279" y="70485"/>
                  </a:lnTo>
                  <a:lnTo>
                    <a:pt x="437743" y="74549"/>
                  </a:lnTo>
                  <a:lnTo>
                    <a:pt x="437743" y="83438"/>
                  </a:lnTo>
                  <a:lnTo>
                    <a:pt x="398221" y="94361"/>
                  </a:lnTo>
                  <a:lnTo>
                    <a:pt x="390732" y="95956"/>
                  </a:lnTo>
                  <a:lnTo>
                    <a:pt x="364182" y="125475"/>
                  </a:lnTo>
                  <a:lnTo>
                    <a:pt x="363562" y="133603"/>
                  </a:lnTo>
                  <a:lnTo>
                    <a:pt x="364277" y="141962"/>
                  </a:lnTo>
                  <a:lnTo>
                    <a:pt x="392734" y="169251"/>
                  </a:lnTo>
                  <a:lnTo>
                    <a:pt x="399923" y="169799"/>
                  </a:lnTo>
                  <a:lnTo>
                    <a:pt x="409079" y="169799"/>
                  </a:lnTo>
                  <a:lnTo>
                    <a:pt x="417245" y="167639"/>
                  </a:lnTo>
                  <a:lnTo>
                    <a:pt x="428523" y="161036"/>
                  </a:lnTo>
                  <a:lnTo>
                    <a:pt x="433235" y="157099"/>
                  </a:lnTo>
                  <a:lnTo>
                    <a:pt x="438594" y="151764"/>
                  </a:lnTo>
                  <a:lnTo>
                    <a:pt x="468789" y="151764"/>
                  </a:lnTo>
                  <a:lnTo>
                    <a:pt x="468468" y="149320"/>
                  </a:lnTo>
                  <a:lnTo>
                    <a:pt x="468388" y="146557"/>
                  </a:lnTo>
                  <a:lnTo>
                    <a:pt x="405828" y="146557"/>
                  </a:lnTo>
                  <a:lnTo>
                    <a:pt x="402590" y="145414"/>
                  </a:lnTo>
                  <a:lnTo>
                    <a:pt x="399923" y="143382"/>
                  </a:lnTo>
                  <a:lnTo>
                    <a:pt x="396671" y="140715"/>
                  </a:lnTo>
                  <a:lnTo>
                    <a:pt x="395058" y="136778"/>
                  </a:lnTo>
                  <a:lnTo>
                    <a:pt x="395066" y="125460"/>
                  </a:lnTo>
                  <a:lnTo>
                    <a:pt x="422808" y="111887"/>
                  </a:lnTo>
                  <a:lnTo>
                    <a:pt x="427532" y="110871"/>
                  </a:lnTo>
                  <a:lnTo>
                    <a:pt x="430771" y="109727"/>
                  </a:lnTo>
                  <a:lnTo>
                    <a:pt x="433870" y="108712"/>
                  </a:lnTo>
                  <a:lnTo>
                    <a:pt x="436194" y="107568"/>
                  </a:lnTo>
                  <a:lnTo>
                    <a:pt x="437743" y="106172"/>
                  </a:lnTo>
                  <a:lnTo>
                    <a:pt x="468388" y="106172"/>
                  </a:lnTo>
                  <a:lnTo>
                    <a:pt x="468388" y="75946"/>
                  </a:lnTo>
                  <a:lnTo>
                    <a:pt x="467293" y="66540"/>
                  </a:lnTo>
                  <a:lnTo>
                    <a:pt x="467140" y="66166"/>
                  </a:lnTo>
                  <a:close/>
                </a:path>
                <a:path w="1040130" h="170179">
                  <a:moveTo>
                    <a:pt x="468789" y="151764"/>
                  </a:moveTo>
                  <a:lnTo>
                    <a:pt x="438594" y="151764"/>
                  </a:lnTo>
                  <a:lnTo>
                    <a:pt x="438873" y="154939"/>
                  </a:lnTo>
                  <a:lnTo>
                    <a:pt x="441553" y="165735"/>
                  </a:lnTo>
                  <a:lnTo>
                    <a:pt x="475157" y="165735"/>
                  </a:lnTo>
                  <a:lnTo>
                    <a:pt x="475157" y="161289"/>
                  </a:lnTo>
                  <a:lnTo>
                    <a:pt x="472897" y="160147"/>
                  </a:lnTo>
                  <a:lnTo>
                    <a:pt x="471284" y="158623"/>
                  </a:lnTo>
                  <a:lnTo>
                    <a:pt x="470293" y="156463"/>
                  </a:lnTo>
                  <a:lnTo>
                    <a:pt x="469023" y="153542"/>
                  </a:lnTo>
                  <a:lnTo>
                    <a:pt x="468789" y="151764"/>
                  </a:lnTo>
                  <a:close/>
                </a:path>
                <a:path w="1040130" h="170179">
                  <a:moveTo>
                    <a:pt x="468388" y="106172"/>
                  </a:moveTo>
                  <a:lnTo>
                    <a:pt x="437743" y="106172"/>
                  </a:lnTo>
                  <a:lnTo>
                    <a:pt x="437743" y="129412"/>
                  </a:lnTo>
                  <a:lnTo>
                    <a:pt x="434784" y="135254"/>
                  </a:lnTo>
                  <a:lnTo>
                    <a:pt x="428866" y="139953"/>
                  </a:lnTo>
                  <a:lnTo>
                    <a:pt x="423519" y="144272"/>
                  </a:lnTo>
                  <a:lnTo>
                    <a:pt x="417106" y="146557"/>
                  </a:lnTo>
                  <a:lnTo>
                    <a:pt x="468388" y="146557"/>
                  </a:lnTo>
                  <a:lnTo>
                    <a:pt x="468388" y="106172"/>
                  </a:lnTo>
                  <a:close/>
                </a:path>
                <a:path w="1040130" h="170179">
                  <a:moveTo>
                    <a:pt x="420839" y="40258"/>
                  </a:moveTo>
                  <a:lnTo>
                    <a:pt x="378918" y="53647"/>
                  </a:lnTo>
                  <a:lnTo>
                    <a:pt x="367588" y="83312"/>
                  </a:lnTo>
                  <a:lnTo>
                    <a:pt x="397802" y="83312"/>
                  </a:lnTo>
                  <a:lnTo>
                    <a:pt x="398081" y="78486"/>
                  </a:lnTo>
                  <a:lnTo>
                    <a:pt x="399427" y="74675"/>
                  </a:lnTo>
                  <a:lnTo>
                    <a:pt x="401815" y="71881"/>
                  </a:lnTo>
                  <a:lnTo>
                    <a:pt x="404914" y="68072"/>
                  </a:lnTo>
                  <a:lnTo>
                    <a:pt x="410057" y="66166"/>
                  </a:lnTo>
                  <a:lnTo>
                    <a:pt x="467140" y="66166"/>
                  </a:lnTo>
                  <a:lnTo>
                    <a:pt x="464005" y="58515"/>
                  </a:lnTo>
                  <a:lnTo>
                    <a:pt x="429293" y="40643"/>
                  </a:lnTo>
                  <a:lnTo>
                    <a:pt x="420839" y="40258"/>
                  </a:lnTo>
                  <a:close/>
                </a:path>
                <a:path w="1040130" h="170179">
                  <a:moveTo>
                    <a:pt x="823201" y="44703"/>
                  </a:moveTo>
                  <a:lnTo>
                    <a:pt x="791705" y="44703"/>
                  </a:lnTo>
                  <a:lnTo>
                    <a:pt x="791705" y="165735"/>
                  </a:lnTo>
                  <a:lnTo>
                    <a:pt x="823201" y="165735"/>
                  </a:lnTo>
                  <a:lnTo>
                    <a:pt x="823201" y="44703"/>
                  </a:lnTo>
                  <a:close/>
                </a:path>
                <a:path w="1040130" h="170179">
                  <a:moveTo>
                    <a:pt x="181546" y="44703"/>
                  </a:moveTo>
                  <a:lnTo>
                    <a:pt x="150063" y="44703"/>
                  </a:lnTo>
                  <a:lnTo>
                    <a:pt x="150063" y="165735"/>
                  </a:lnTo>
                  <a:lnTo>
                    <a:pt x="181546" y="165735"/>
                  </a:lnTo>
                  <a:lnTo>
                    <a:pt x="181546" y="44703"/>
                  </a:lnTo>
                  <a:close/>
                </a:path>
                <a:path w="1040130" h="170179">
                  <a:moveTo>
                    <a:pt x="701662" y="40258"/>
                  </a:moveTo>
                  <a:lnTo>
                    <a:pt x="657720" y="59181"/>
                  </a:lnTo>
                  <a:lnTo>
                    <a:pt x="644194" y="108203"/>
                  </a:lnTo>
                  <a:lnTo>
                    <a:pt x="644855" y="119943"/>
                  </a:lnTo>
                  <a:lnTo>
                    <a:pt x="662891" y="157851"/>
                  </a:lnTo>
                  <a:lnTo>
                    <a:pt x="699503" y="169799"/>
                  </a:lnTo>
                  <a:lnTo>
                    <a:pt x="712933" y="168584"/>
                  </a:lnTo>
                  <a:lnTo>
                    <a:pt x="747179" y="143700"/>
                  </a:lnTo>
                  <a:lnTo>
                    <a:pt x="747440" y="143128"/>
                  </a:lnTo>
                  <a:lnTo>
                    <a:pt x="700773" y="143128"/>
                  </a:lnTo>
                  <a:lnTo>
                    <a:pt x="693697" y="142176"/>
                  </a:lnTo>
                  <a:lnTo>
                    <a:pt x="676643" y="113791"/>
                  </a:lnTo>
                  <a:lnTo>
                    <a:pt x="676709" y="108203"/>
                  </a:lnTo>
                  <a:lnTo>
                    <a:pt x="676823" y="93346"/>
                  </a:lnTo>
                  <a:lnTo>
                    <a:pt x="678421" y="85725"/>
                  </a:lnTo>
                  <a:lnTo>
                    <a:pt x="681596" y="79501"/>
                  </a:lnTo>
                  <a:lnTo>
                    <a:pt x="685914" y="71500"/>
                  </a:lnTo>
                  <a:lnTo>
                    <a:pt x="692645" y="67437"/>
                  </a:lnTo>
                  <a:lnTo>
                    <a:pt x="703186" y="67437"/>
                  </a:lnTo>
                  <a:lnTo>
                    <a:pt x="709028" y="67310"/>
                  </a:lnTo>
                  <a:lnTo>
                    <a:pt x="749139" y="67310"/>
                  </a:lnTo>
                  <a:lnTo>
                    <a:pt x="748144" y="64769"/>
                  </a:lnTo>
                  <a:lnTo>
                    <a:pt x="710687" y="40810"/>
                  </a:lnTo>
                  <a:lnTo>
                    <a:pt x="701662" y="40258"/>
                  </a:lnTo>
                  <a:close/>
                </a:path>
                <a:path w="1040130" h="170179">
                  <a:moveTo>
                    <a:pt x="753859" y="121412"/>
                  </a:moveTo>
                  <a:lnTo>
                    <a:pt x="722363" y="121412"/>
                  </a:lnTo>
                  <a:lnTo>
                    <a:pt x="722363" y="125602"/>
                  </a:lnTo>
                  <a:lnTo>
                    <a:pt x="720712" y="129921"/>
                  </a:lnTo>
                  <a:lnTo>
                    <a:pt x="717537" y="134238"/>
                  </a:lnTo>
                  <a:lnTo>
                    <a:pt x="713346" y="140207"/>
                  </a:lnTo>
                  <a:lnTo>
                    <a:pt x="707758" y="143128"/>
                  </a:lnTo>
                  <a:lnTo>
                    <a:pt x="747440" y="143128"/>
                  </a:lnTo>
                  <a:lnTo>
                    <a:pt x="750398" y="136651"/>
                  </a:lnTo>
                  <a:lnTo>
                    <a:pt x="752617" y="129222"/>
                  </a:lnTo>
                  <a:lnTo>
                    <a:pt x="753859" y="121412"/>
                  </a:lnTo>
                  <a:close/>
                </a:path>
                <a:path w="1040130" h="170179">
                  <a:moveTo>
                    <a:pt x="749139" y="67310"/>
                  </a:moveTo>
                  <a:lnTo>
                    <a:pt x="709028" y="67310"/>
                  </a:lnTo>
                  <a:lnTo>
                    <a:pt x="713854" y="69596"/>
                  </a:lnTo>
                  <a:lnTo>
                    <a:pt x="717283" y="74294"/>
                  </a:lnTo>
                  <a:lnTo>
                    <a:pt x="719823" y="77597"/>
                  </a:lnTo>
                  <a:lnTo>
                    <a:pt x="721728" y="81914"/>
                  </a:lnTo>
                  <a:lnTo>
                    <a:pt x="722871" y="87122"/>
                  </a:lnTo>
                  <a:lnTo>
                    <a:pt x="754240" y="87122"/>
                  </a:lnTo>
                  <a:lnTo>
                    <a:pt x="752192" y="75100"/>
                  </a:lnTo>
                  <a:lnTo>
                    <a:pt x="749139" y="67310"/>
                  </a:lnTo>
                  <a:close/>
                </a:path>
                <a:path w="1040130" h="170179">
                  <a:moveTo>
                    <a:pt x="534708" y="43560"/>
                  </a:moveTo>
                  <a:lnTo>
                    <a:pt x="504482" y="43560"/>
                  </a:lnTo>
                  <a:lnTo>
                    <a:pt x="504482" y="165735"/>
                  </a:lnTo>
                  <a:lnTo>
                    <a:pt x="535762" y="165735"/>
                  </a:lnTo>
                  <a:lnTo>
                    <a:pt x="535762" y="86740"/>
                  </a:lnTo>
                  <a:lnTo>
                    <a:pt x="538162" y="79755"/>
                  </a:lnTo>
                  <a:lnTo>
                    <a:pt x="542950" y="74675"/>
                  </a:lnTo>
                  <a:lnTo>
                    <a:pt x="547598" y="69850"/>
                  </a:lnTo>
                  <a:lnTo>
                    <a:pt x="553593" y="67437"/>
                  </a:lnTo>
                  <a:lnTo>
                    <a:pt x="610469" y="67437"/>
                  </a:lnTo>
                  <a:lnTo>
                    <a:pt x="609471" y="63785"/>
                  </a:lnTo>
                  <a:lnTo>
                    <a:pt x="608320" y="61594"/>
                  </a:lnTo>
                  <a:lnTo>
                    <a:pt x="534708" y="61594"/>
                  </a:lnTo>
                  <a:lnTo>
                    <a:pt x="534708" y="43560"/>
                  </a:lnTo>
                  <a:close/>
                </a:path>
                <a:path w="1040130" h="170179">
                  <a:moveTo>
                    <a:pt x="610469" y="67437"/>
                  </a:moveTo>
                  <a:lnTo>
                    <a:pt x="569366" y="67437"/>
                  </a:lnTo>
                  <a:lnTo>
                    <a:pt x="575144" y="70357"/>
                  </a:lnTo>
                  <a:lnTo>
                    <a:pt x="580072" y="79628"/>
                  </a:lnTo>
                  <a:lnTo>
                    <a:pt x="581063" y="84836"/>
                  </a:lnTo>
                  <a:lnTo>
                    <a:pt x="581102" y="86740"/>
                  </a:lnTo>
                  <a:lnTo>
                    <a:pt x="581202" y="165735"/>
                  </a:lnTo>
                  <a:lnTo>
                    <a:pt x="612482" y="165735"/>
                  </a:lnTo>
                  <a:lnTo>
                    <a:pt x="612482" y="81406"/>
                  </a:lnTo>
                  <a:lnTo>
                    <a:pt x="611730" y="72048"/>
                  </a:lnTo>
                  <a:lnTo>
                    <a:pt x="610469" y="67437"/>
                  </a:lnTo>
                  <a:close/>
                </a:path>
                <a:path w="1040130" h="170179">
                  <a:moveTo>
                    <a:pt x="570852" y="40258"/>
                  </a:moveTo>
                  <a:lnTo>
                    <a:pt x="534924" y="61594"/>
                  </a:lnTo>
                  <a:lnTo>
                    <a:pt x="608320" y="61594"/>
                  </a:lnTo>
                  <a:lnTo>
                    <a:pt x="570852" y="40258"/>
                  </a:lnTo>
                  <a:close/>
                </a:path>
                <a:path w="1040130" h="170179">
                  <a:moveTo>
                    <a:pt x="254292" y="43560"/>
                  </a:moveTo>
                  <a:lnTo>
                    <a:pt x="224066" y="43560"/>
                  </a:lnTo>
                  <a:lnTo>
                    <a:pt x="224066" y="165735"/>
                  </a:lnTo>
                  <a:lnTo>
                    <a:pt x="255346" y="165735"/>
                  </a:lnTo>
                  <a:lnTo>
                    <a:pt x="255346" y="86740"/>
                  </a:lnTo>
                  <a:lnTo>
                    <a:pt x="257746" y="79755"/>
                  </a:lnTo>
                  <a:lnTo>
                    <a:pt x="262534" y="74675"/>
                  </a:lnTo>
                  <a:lnTo>
                    <a:pt x="267182" y="69850"/>
                  </a:lnTo>
                  <a:lnTo>
                    <a:pt x="273177" y="67437"/>
                  </a:lnTo>
                  <a:lnTo>
                    <a:pt x="330053" y="67437"/>
                  </a:lnTo>
                  <a:lnTo>
                    <a:pt x="329055" y="63785"/>
                  </a:lnTo>
                  <a:lnTo>
                    <a:pt x="327904" y="61594"/>
                  </a:lnTo>
                  <a:lnTo>
                    <a:pt x="254292" y="61594"/>
                  </a:lnTo>
                  <a:lnTo>
                    <a:pt x="254292" y="43560"/>
                  </a:lnTo>
                  <a:close/>
                </a:path>
                <a:path w="1040130" h="170179">
                  <a:moveTo>
                    <a:pt x="330053" y="67437"/>
                  </a:moveTo>
                  <a:lnTo>
                    <a:pt x="288950" y="67437"/>
                  </a:lnTo>
                  <a:lnTo>
                    <a:pt x="294728" y="70357"/>
                  </a:lnTo>
                  <a:lnTo>
                    <a:pt x="299656" y="79628"/>
                  </a:lnTo>
                  <a:lnTo>
                    <a:pt x="300647" y="84836"/>
                  </a:lnTo>
                  <a:lnTo>
                    <a:pt x="300686" y="86740"/>
                  </a:lnTo>
                  <a:lnTo>
                    <a:pt x="300786" y="165735"/>
                  </a:lnTo>
                  <a:lnTo>
                    <a:pt x="332066" y="165735"/>
                  </a:lnTo>
                  <a:lnTo>
                    <a:pt x="332066" y="81406"/>
                  </a:lnTo>
                  <a:lnTo>
                    <a:pt x="331314" y="72048"/>
                  </a:lnTo>
                  <a:lnTo>
                    <a:pt x="330053" y="67437"/>
                  </a:lnTo>
                  <a:close/>
                </a:path>
                <a:path w="1040130" h="170179">
                  <a:moveTo>
                    <a:pt x="290436" y="40258"/>
                  </a:moveTo>
                  <a:lnTo>
                    <a:pt x="254508" y="61594"/>
                  </a:lnTo>
                  <a:lnTo>
                    <a:pt x="327904" y="61594"/>
                  </a:lnTo>
                  <a:lnTo>
                    <a:pt x="290436" y="40258"/>
                  </a:lnTo>
                  <a:close/>
                </a:path>
                <a:path w="1040130" h="170179">
                  <a:moveTo>
                    <a:pt x="1039609" y="0"/>
                  </a:moveTo>
                  <a:lnTo>
                    <a:pt x="1008113" y="0"/>
                  </a:lnTo>
                  <a:lnTo>
                    <a:pt x="1008113" y="165735"/>
                  </a:lnTo>
                  <a:lnTo>
                    <a:pt x="1039609" y="165735"/>
                  </a:lnTo>
                  <a:lnTo>
                    <a:pt x="1039609" y="0"/>
                  </a:lnTo>
                  <a:close/>
                </a:path>
                <a:path w="1040130" h="170179">
                  <a:moveTo>
                    <a:pt x="823201" y="0"/>
                  </a:moveTo>
                  <a:lnTo>
                    <a:pt x="791705" y="0"/>
                  </a:lnTo>
                  <a:lnTo>
                    <a:pt x="791705" y="30225"/>
                  </a:lnTo>
                  <a:lnTo>
                    <a:pt x="823201" y="30225"/>
                  </a:lnTo>
                  <a:lnTo>
                    <a:pt x="823201" y="0"/>
                  </a:lnTo>
                  <a:close/>
                </a:path>
                <a:path w="1040130" h="170179">
                  <a:moveTo>
                    <a:pt x="181546" y="0"/>
                  </a:moveTo>
                  <a:lnTo>
                    <a:pt x="150063" y="0"/>
                  </a:lnTo>
                  <a:lnTo>
                    <a:pt x="150063" y="30225"/>
                  </a:lnTo>
                  <a:lnTo>
                    <a:pt x="181546" y="30225"/>
                  </a:lnTo>
                  <a:lnTo>
                    <a:pt x="181546" y="0"/>
                  </a:lnTo>
                  <a:close/>
                </a:path>
                <a:path w="1040130" h="170179">
                  <a:moveTo>
                    <a:pt x="114757" y="0"/>
                  </a:moveTo>
                  <a:lnTo>
                    <a:pt x="0" y="0"/>
                  </a:lnTo>
                  <a:lnTo>
                    <a:pt x="0" y="165735"/>
                  </a:lnTo>
                  <a:lnTo>
                    <a:pt x="33807" y="165735"/>
                  </a:lnTo>
                  <a:lnTo>
                    <a:pt x="33807" y="96265"/>
                  </a:lnTo>
                  <a:lnTo>
                    <a:pt x="104609" y="96265"/>
                  </a:lnTo>
                  <a:lnTo>
                    <a:pt x="104609" y="67055"/>
                  </a:lnTo>
                  <a:lnTo>
                    <a:pt x="33807" y="67055"/>
                  </a:lnTo>
                  <a:lnTo>
                    <a:pt x="33807" y="29463"/>
                  </a:lnTo>
                  <a:lnTo>
                    <a:pt x="114757" y="29463"/>
                  </a:lnTo>
                  <a:lnTo>
                    <a:pt x="114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9"/>
            </a:p>
          </p:txBody>
        </p:sp>
        <p:pic>
          <p:nvPicPr>
            <p:cNvPr id="87" name="object 8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978" y="290956"/>
              <a:ext cx="3825189" cy="40741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48499" y="587004"/>
              <a:ext cx="108585" cy="6985"/>
            </a:xfrm>
            <a:custGeom>
              <a:avLst/>
              <a:gdLst/>
              <a:ahLst/>
              <a:cxnLst/>
              <a:rect l="l" t="t" r="r" b="b"/>
              <a:pathLst>
                <a:path w="108584" h="6984">
                  <a:moveTo>
                    <a:pt x="107993" y="0"/>
                  </a:moveTo>
                  <a:lnTo>
                    <a:pt x="0" y="0"/>
                  </a:lnTo>
                  <a:lnTo>
                    <a:pt x="0" y="6974"/>
                  </a:lnTo>
                  <a:lnTo>
                    <a:pt x="107993" y="6974"/>
                  </a:lnTo>
                  <a:lnTo>
                    <a:pt x="107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9"/>
            </a:p>
          </p:txBody>
        </p:sp>
      </p:grp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xfrm>
            <a:off x="8638080" y="7895747"/>
            <a:ext cx="2658475" cy="179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2104">
              <a:lnSpc>
                <a:spcPts val="1403"/>
              </a:lnSpc>
            </a:pPr>
            <a:fld id="{81D60167-4931-47E6-BA6A-407CBD079E47}" type="slidenum">
              <a:rPr spc="99" dirty="0"/>
              <a:pPr marL="42104">
                <a:lnSpc>
                  <a:spcPts val="1403"/>
                </a:lnSpc>
              </a:pPr>
              <a:t>7</a:t>
            </a:fld>
            <a:endParaRPr spc="99" dirty="0"/>
          </a:p>
        </p:txBody>
      </p:sp>
      <p:sp>
        <p:nvSpPr>
          <p:cNvPr id="155" name="object 30">
            <a:extLst>
              <a:ext uri="{FF2B5EF4-FFF2-40B4-BE49-F238E27FC236}">
                <a16:creationId xmlns:a16="http://schemas.microsoft.com/office/drawing/2014/main" id="{7FA12E67-8532-4C2A-A9CE-FBA4592E5189}"/>
              </a:ext>
            </a:extLst>
          </p:cNvPr>
          <p:cNvSpPr/>
          <p:nvPr/>
        </p:nvSpPr>
        <p:spPr>
          <a:xfrm>
            <a:off x="671348" y="3799344"/>
            <a:ext cx="1778287" cy="335960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Как стало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0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Информационная система казначейства</a:t>
            </a:r>
            <a:endParaRPr lang="en-US" altLang="ko-KR" spc="-12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</p:txBody>
      </p:sp>
      <p:pic>
        <p:nvPicPr>
          <p:cNvPr id="43" name="object 20">
            <a:extLst>
              <a:ext uri="{FF2B5EF4-FFF2-40B4-BE49-F238E27FC236}">
                <a16:creationId xmlns:a16="http://schemas.microsoft.com/office/drawing/2014/main" id="{F15E8ABD-AA13-4BFA-8AFC-E3F294682E8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0929" y="1866181"/>
            <a:ext cx="1077892" cy="778014"/>
          </a:xfrm>
          <a:prstGeom prst="rect">
            <a:avLst/>
          </a:prstGeom>
        </p:spPr>
      </p:pic>
      <p:sp>
        <p:nvSpPr>
          <p:cNvPr id="46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013890" y="2759548"/>
            <a:ext cx="1721056" cy="48292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Бумажные договора, счета-фактуры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690980" y="2263498"/>
            <a:ext cx="501972" cy="208304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/>
          <p:nvPr/>
        </p:nvPicPr>
        <p:blipFill rotWithShape="1">
          <a:blip r:embed="rId7"/>
          <a:srcRect l="35757" t="42189" r="35703" b="41847"/>
          <a:stretch/>
        </p:blipFill>
        <p:spPr bwMode="auto">
          <a:xfrm>
            <a:off x="3136559" y="2441229"/>
            <a:ext cx="1928123" cy="449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5194464" y="2027458"/>
            <a:ext cx="1725105" cy="62398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Бизнес-процесс «Заявка на регистрацию ГПС»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5194463" y="2902005"/>
            <a:ext cx="1725105" cy="49857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Бизнес-процесс «Счет к оплате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2308" r="84875" b="81476"/>
          <a:stretch>
            <a:fillRect/>
          </a:stretch>
        </p:blipFill>
        <p:spPr bwMode="auto">
          <a:xfrm>
            <a:off x="4021923" y="1986687"/>
            <a:ext cx="4794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7493560" y="2146277"/>
            <a:ext cx="942931" cy="90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Freeform 481">
            <a:extLst>
              <a:ext uri="{FF2B5EF4-FFF2-40B4-BE49-F238E27FC236}">
                <a16:creationId xmlns:a16="http://schemas.microsoft.com/office/drawing/2014/main" id="{FC4A3E9C-62E4-458D-97B6-FDFD04500453}"/>
              </a:ext>
            </a:extLst>
          </p:cNvPr>
          <p:cNvSpPr>
            <a:spLocks noEditPoints="1"/>
          </p:cNvSpPr>
          <p:nvPr/>
        </p:nvSpPr>
        <p:spPr bwMode="auto">
          <a:xfrm>
            <a:off x="7461563" y="2112286"/>
            <a:ext cx="1125751" cy="1039006"/>
          </a:xfrm>
          <a:custGeom>
            <a:avLst/>
            <a:gdLst>
              <a:gd name="T0" fmla="*/ 2065 w 4869"/>
              <a:gd name="T1" fmla="*/ 4842 h 4869"/>
              <a:gd name="T2" fmla="*/ 1489 w 4869"/>
              <a:gd name="T3" fmla="*/ 4679 h 4869"/>
              <a:gd name="T4" fmla="*/ 978 w 4869"/>
              <a:gd name="T5" fmla="*/ 4384 h 4869"/>
              <a:gd name="T6" fmla="*/ 556 w 4869"/>
              <a:gd name="T7" fmla="*/ 3982 h 4869"/>
              <a:gd name="T8" fmla="*/ 242 w 4869"/>
              <a:gd name="T9" fmla="*/ 3491 h 4869"/>
              <a:gd name="T10" fmla="*/ 49 w 4869"/>
              <a:gd name="T11" fmla="*/ 2925 h 4869"/>
              <a:gd name="T12" fmla="*/ 0 w 4869"/>
              <a:gd name="T13" fmla="*/ 2434 h 4869"/>
              <a:gd name="T14" fmla="*/ 79 w 4869"/>
              <a:gd name="T15" fmla="*/ 1829 h 4869"/>
              <a:gd name="T16" fmla="*/ 295 w 4869"/>
              <a:gd name="T17" fmla="*/ 1276 h 4869"/>
              <a:gd name="T18" fmla="*/ 635 w 4869"/>
              <a:gd name="T19" fmla="*/ 798 h 4869"/>
              <a:gd name="T20" fmla="*/ 1073 w 4869"/>
              <a:gd name="T21" fmla="*/ 415 h 4869"/>
              <a:gd name="T22" fmla="*/ 1600 w 4869"/>
              <a:gd name="T23" fmla="*/ 147 h 4869"/>
              <a:gd name="T24" fmla="*/ 2186 w 4869"/>
              <a:gd name="T25" fmla="*/ 13 h 4869"/>
              <a:gd name="T26" fmla="*/ 2683 w 4869"/>
              <a:gd name="T27" fmla="*/ 13 h 4869"/>
              <a:gd name="T28" fmla="*/ 3272 w 4869"/>
              <a:gd name="T29" fmla="*/ 147 h 4869"/>
              <a:gd name="T30" fmla="*/ 3796 w 4869"/>
              <a:gd name="T31" fmla="*/ 415 h 4869"/>
              <a:gd name="T32" fmla="*/ 4237 w 4869"/>
              <a:gd name="T33" fmla="*/ 798 h 4869"/>
              <a:gd name="T34" fmla="*/ 4574 w 4869"/>
              <a:gd name="T35" fmla="*/ 1276 h 4869"/>
              <a:gd name="T36" fmla="*/ 4794 w 4869"/>
              <a:gd name="T37" fmla="*/ 1829 h 4869"/>
              <a:gd name="T38" fmla="*/ 4869 w 4869"/>
              <a:gd name="T39" fmla="*/ 2434 h 4869"/>
              <a:gd name="T40" fmla="*/ 4820 w 4869"/>
              <a:gd name="T41" fmla="*/ 2925 h 4869"/>
              <a:gd name="T42" fmla="*/ 4630 w 4869"/>
              <a:gd name="T43" fmla="*/ 3491 h 4869"/>
              <a:gd name="T44" fmla="*/ 4313 w 4869"/>
              <a:gd name="T45" fmla="*/ 3982 h 4869"/>
              <a:gd name="T46" fmla="*/ 3891 w 4869"/>
              <a:gd name="T47" fmla="*/ 4384 h 4869"/>
              <a:gd name="T48" fmla="*/ 3383 w 4869"/>
              <a:gd name="T49" fmla="*/ 4679 h 4869"/>
              <a:gd name="T50" fmla="*/ 2804 w 4869"/>
              <a:gd name="T51" fmla="*/ 4842 h 4869"/>
              <a:gd name="T52" fmla="*/ 2435 w 4869"/>
              <a:gd name="T53" fmla="*/ 147 h 4869"/>
              <a:gd name="T54" fmla="*/ 1973 w 4869"/>
              <a:gd name="T55" fmla="*/ 193 h 4869"/>
              <a:gd name="T56" fmla="*/ 1443 w 4869"/>
              <a:gd name="T57" fmla="*/ 373 h 4869"/>
              <a:gd name="T58" fmla="*/ 982 w 4869"/>
              <a:gd name="T59" fmla="*/ 671 h 4869"/>
              <a:gd name="T60" fmla="*/ 602 w 4869"/>
              <a:gd name="T61" fmla="*/ 1067 h 4869"/>
              <a:gd name="T62" fmla="*/ 327 w 4869"/>
              <a:gd name="T63" fmla="*/ 1544 h 4869"/>
              <a:gd name="T64" fmla="*/ 173 w 4869"/>
              <a:gd name="T65" fmla="*/ 2087 h 4869"/>
              <a:gd name="T66" fmla="*/ 151 w 4869"/>
              <a:gd name="T67" fmla="*/ 2552 h 4869"/>
              <a:gd name="T68" fmla="*/ 252 w 4869"/>
              <a:gd name="T69" fmla="*/ 3115 h 4869"/>
              <a:gd name="T70" fmla="*/ 478 w 4869"/>
              <a:gd name="T71" fmla="*/ 3622 h 4869"/>
              <a:gd name="T72" fmla="*/ 818 w 4869"/>
              <a:gd name="T73" fmla="*/ 4051 h 4869"/>
              <a:gd name="T74" fmla="*/ 1250 w 4869"/>
              <a:gd name="T75" fmla="*/ 4391 h 4869"/>
              <a:gd name="T76" fmla="*/ 1757 w 4869"/>
              <a:gd name="T77" fmla="*/ 4620 h 4869"/>
              <a:gd name="T78" fmla="*/ 2317 w 4869"/>
              <a:gd name="T79" fmla="*/ 4718 h 4869"/>
              <a:gd name="T80" fmla="*/ 2781 w 4869"/>
              <a:gd name="T81" fmla="*/ 4695 h 4869"/>
              <a:gd name="T82" fmla="*/ 3325 w 4869"/>
              <a:gd name="T83" fmla="*/ 4541 h 4869"/>
              <a:gd name="T84" fmla="*/ 3802 w 4869"/>
              <a:gd name="T85" fmla="*/ 4266 h 4869"/>
              <a:gd name="T86" fmla="*/ 4198 w 4869"/>
              <a:gd name="T87" fmla="*/ 3890 h 4869"/>
              <a:gd name="T88" fmla="*/ 4496 w 4869"/>
              <a:gd name="T89" fmla="*/ 3426 h 4869"/>
              <a:gd name="T90" fmla="*/ 4676 w 4869"/>
              <a:gd name="T91" fmla="*/ 2896 h 4869"/>
              <a:gd name="T92" fmla="*/ 4722 w 4869"/>
              <a:gd name="T93" fmla="*/ 2434 h 4869"/>
              <a:gd name="T94" fmla="*/ 4650 w 4869"/>
              <a:gd name="T95" fmla="*/ 1865 h 4869"/>
              <a:gd name="T96" fmla="*/ 4447 w 4869"/>
              <a:gd name="T97" fmla="*/ 1345 h 4869"/>
              <a:gd name="T98" fmla="*/ 4126 w 4869"/>
              <a:gd name="T99" fmla="*/ 896 h 4869"/>
              <a:gd name="T100" fmla="*/ 3714 w 4869"/>
              <a:gd name="T101" fmla="*/ 540 h 4869"/>
              <a:gd name="T102" fmla="*/ 3220 w 4869"/>
              <a:gd name="T103" fmla="*/ 288 h 4869"/>
              <a:gd name="T104" fmla="*/ 2670 w 4869"/>
              <a:gd name="T105" fmla="*/ 160 h 4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69" h="4869">
                <a:moveTo>
                  <a:pt x="2435" y="4869"/>
                </a:moveTo>
                <a:lnTo>
                  <a:pt x="2435" y="4869"/>
                </a:lnTo>
                <a:lnTo>
                  <a:pt x="2310" y="4865"/>
                </a:lnTo>
                <a:lnTo>
                  <a:pt x="2186" y="4859"/>
                </a:lnTo>
                <a:lnTo>
                  <a:pt x="2065" y="4842"/>
                </a:lnTo>
                <a:lnTo>
                  <a:pt x="1944" y="4819"/>
                </a:lnTo>
                <a:lnTo>
                  <a:pt x="1826" y="4793"/>
                </a:lnTo>
                <a:lnTo>
                  <a:pt x="1711" y="4761"/>
                </a:lnTo>
                <a:lnTo>
                  <a:pt x="1600" y="4721"/>
                </a:lnTo>
                <a:lnTo>
                  <a:pt x="1489" y="4679"/>
                </a:lnTo>
                <a:lnTo>
                  <a:pt x="1381" y="4630"/>
                </a:lnTo>
                <a:lnTo>
                  <a:pt x="1276" y="4574"/>
                </a:lnTo>
                <a:lnTo>
                  <a:pt x="1175" y="4518"/>
                </a:lnTo>
                <a:lnTo>
                  <a:pt x="1073" y="4453"/>
                </a:lnTo>
                <a:lnTo>
                  <a:pt x="978" y="4384"/>
                </a:lnTo>
                <a:lnTo>
                  <a:pt x="887" y="4312"/>
                </a:lnTo>
                <a:lnTo>
                  <a:pt x="798" y="4237"/>
                </a:lnTo>
                <a:lnTo>
                  <a:pt x="713" y="4155"/>
                </a:lnTo>
                <a:lnTo>
                  <a:pt x="635" y="4070"/>
                </a:lnTo>
                <a:lnTo>
                  <a:pt x="556" y="3982"/>
                </a:lnTo>
                <a:lnTo>
                  <a:pt x="484" y="3890"/>
                </a:lnTo>
                <a:lnTo>
                  <a:pt x="416" y="3795"/>
                </a:lnTo>
                <a:lnTo>
                  <a:pt x="353" y="3697"/>
                </a:lnTo>
                <a:lnTo>
                  <a:pt x="295" y="3596"/>
                </a:lnTo>
                <a:lnTo>
                  <a:pt x="242" y="3491"/>
                </a:lnTo>
                <a:lnTo>
                  <a:pt x="193" y="3383"/>
                </a:lnTo>
                <a:lnTo>
                  <a:pt x="147" y="3272"/>
                </a:lnTo>
                <a:lnTo>
                  <a:pt x="111" y="3157"/>
                </a:lnTo>
                <a:lnTo>
                  <a:pt x="79" y="3043"/>
                </a:lnTo>
                <a:lnTo>
                  <a:pt x="49" y="2925"/>
                </a:lnTo>
                <a:lnTo>
                  <a:pt x="29" y="2804"/>
                </a:lnTo>
                <a:lnTo>
                  <a:pt x="13" y="2683"/>
                </a:lnTo>
                <a:lnTo>
                  <a:pt x="3" y="2562"/>
                </a:lnTo>
                <a:lnTo>
                  <a:pt x="0" y="2434"/>
                </a:lnTo>
                <a:lnTo>
                  <a:pt x="0" y="2434"/>
                </a:lnTo>
                <a:lnTo>
                  <a:pt x="3" y="2310"/>
                </a:lnTo>
                <a:lnTo>
                  <a:pt x="13" y="2186"/>
                </a:lnTo>
                <a:lnTo>
                  <a:pt x="29" y="2065"/>
                </a:lnTo>
                <a:lnTo>
                  <a:pt x="49" y="1947"/>
                </a:lnTo>
                <a:lnTo>
                  <a:pt x="79" y="1829"/>
                </a:lnTo>
                <a:lnTo>
                  <a:pt x="111" y="1711"/>
                </a:lnTo>
                <a:lnTo>
                  <a:pt x="147" y="1600"/>
                </a:lnTo>
                <a:lnTo>
                  <a:pt x="193" y="1489"/>
                </a:lnTo>
                <a:lnTo>
                  <a:pt x="242" y="1381"/>
                </a:lnTo>
                <a:lnTo>
                  <a:pt x="295" y="1276"/>
                </a:lnTo>
                <a:lnTo>
                  <a:pt x="353" y="1175"/>
                </a:lnTo>
                <a:lnTo>
                  <a:pt x="416" y="1076"/>
                </a:lnTo>
                <a:lnTo>
                  <a:pt x="484" y="978"/>
                </a:lnTo>
                <a:lnTo>
                  <a:pt x="556" y="887"/>
                </a:lnTo>
                <a:lnTo>
                  <a:pt x="635" y="798"/>
                </a:lnTo>
                <a:lnTo>
                  <a:pt x="713" y="713"/>
                </a:lnTo>
                <a:lnTo>
                  <a:pt x="798" y="635"/>
                </a:lnTo>
                <a:lnTo>
                  <a:pt x="887" y="556"/>
                </a:lnTo>
                <a:lnTo>
                  <a:pt x="978" y="484"/>
                </a:lnTo>
                <a:lnTo>
                  <a:pt x="1073" y="415"/>
                </a:lnTo>
                <a:lnTo>
                  <a:pt x="1175" y="353"/>
                </a:lnTo>
                <a:lnTo>
                  <a:pt x="1276" y="294"/>
                </a:lnTo>
                <a:lnTo>
                  <a:pt x="1381" y="242"/>
                </a:lnTo>
                <a:lnTo>
                  <a:pt x="1489" y="193"/>
                </a:lnTo>
                <a:lnTo>
                  <a:pt x="1600" y="147"/>
                </a:lnTo>
                <a:lnTo>
                  <a:pt x="1711" y="111"/>
                </a:lnTo>
                <a:lnTo>
                  <a:pt x="1826" y="78"/>
                </a:lnTo>
                <a:lnTo>
                  <a:pt x="1944" y="49"/>
                </a:lnTo>
                <a:lnTo>
                  <a:pt x="2065" y="29"/>
                </a:lnTo>
                <a:lnTo>
                  <a:pt x="2186" y="13"/>
                </a:lnTo>
                <a:lnTo>
                  <a:pt x="2310" y="3"/>
                </a:lnTo>
                <a:lnTo>
                  <a:pt x="2435" y="0"/>
                </a:lnTo>
                <a:lnTo>
                  <a:pt x="2435" y="0"/>
                </a:lnTo>
                <a:lnTo>
                  <a:pt x="2559" y="3"/>
                </a:lnTo>
                <a:lnTo>
                  <a:pt x="2683" y="13"/>
                </a:lnTo>
                <a:lnTo>
                  <a:pt x="2804" y="29"/>
                </a:lnTo>
                <a:lnTo>
                  <a:pt x="2925" y="49"/>
                </a:lnTo>
                <a:lnTo>
                  <a:pt x="3043" y="78"/>
                </a:lnTo>
                <a:lnTo>
                  <a:pt x="3158" y="111"/>
                </a:lnTo>
                <a:lnTo>
                  <a:pt x="3272" y="147"/>
                </a:lnTo>
                <a:lnTo>
                  <a:pt x="3383" y="193"/>
                </a:lnTo>
                <a:lnTo>
                  <a:pt x="3488" y="242"/>
                </a:lnTo>
                <a:lnTo>
                  <a:pt x="3596" y="294"/>
                </a:lnTo>
                <a:lnTo>
                  <a:pt x="3698" y="353"/>
                </a:lnTo>
                <a:lnTo>
                  <a:pt x="3796" y="415"/>
                </a:lnTo>
                <a:lnTo>
                  <a:pt x="3891" y="484"/>
                </a:lnTo>
                <a:lnTo>
                  <a:pt x="3982" y="556"/>
                </a:lnTo>
                <a:lnTo>
                  <a:pt x="4071" y="635"/>
                </a:lnTo>
                <a:lnTo>
                  <a:pt x="4156" y="713"/>
                </a:lnTo>
                <a:lnTo>
                  <a:pt x="4237" y="798"/>
                </a:lnTo>
                <a:lnTo>
                  <a:pt x="4313" y="887"/>
                </a:lnTo>
                <a:lnTo>
                  <a:pt x="4385" y="978"/>
                </a:lnTo>
                <a:lnTo>
                  <a:pt x="4453" y="1076"/>
                </a:lnTo>
                <a:lnTo>
                  <a:pt x="4516" y="1175"/>
                </a:lnTo>
                <a:lnTo>
                  <a:pt x="4574" y="1276"/>
                </a:lnTo>
                <a:lnTo>
                  <a:pt x="4630" y="1381"/>
                </a:lnTo>
                <a:lnTo>
                  <a:pt x="4679" y="1489"/>
                </a:lnTo>
                <a:lnTo>
                  <a:pt x="4722" y="1600"/>
                </a:lnTo>
                <a:lnTo>
                  <a:pt x="4761" y="1711"/>
                </a:lnTo>
                <a:lnTo>
                  <a:pt x="4794" y="1829"/>
                </a:lnTo>
                <a:lnTo>
                  <a:pt x="4820" y="1947"/>
                </a:lnTo>
                <a:lnTo>
                  <a:pt x="4843" y="2065"/>
                </a:lnTo>
                <a:lnTo>
                  <a:pt x="4856" y="2186"/>
                </a:lnTo>
                <a:lnTo>
                  <a:pt x="4866" y="2310"/>
                </a:lnTo>
                <a:lnTo>
                  <a:pt x="4869" y="2434"/>
                </a:lnTo>
                <a:lnTo>
                  <a:pt x="4869" y="2434"/>
                </a:lnTo>
                <a:lnTo>
                  <a:pt x="4866" y="2562"/>
                </a:lnTo>
                <a:lnTo>
                  <a:pt x="4856" y="2683"/>
                </a:lnTo>
                <a:lnTo>
                  <a:pt x="4843" y="2804"/>
                </a:lnTo>
                <a:lnTo>
                  <a:pt x="4820" y="2925"/>
                </a:lnTo>
                <a:lnTo>
                  <a:pt x="4794" y="3043"/>
                </a:lnTo>
                <a:lnTo>
                  <a:pt x="4761" y="3157"/>
                </a:lnTo>
                <a:lnTo>
                  <a:pt x="4722" y="3272"/>
                </a:lnTo>
                <a:lnTo>
                  <a:pt x="4679" y="3383"/>
                </a:lnTo>
                <a:lnTo>
                  <a:pt x="4630" y="3491"/>
                </a:lnTo>
                <a:lnTo>
                  <a:pt x="4574" y="3596"/>
                </a:lnTo>
                <a:lnTo>
                  <a:pt x="4516" y="3697"/>
                </a:lnTo>
                <a:lnTo>
                  <a:pt x="4453" y="3795"/>
                </a:lnTo>
                <a:lnTo>
                  <a:pt x="4385" y="3890"/>
                </a:lnTo>
                <a:lnTo>
                  <a:pt x="4313" y="3982"/>
                </a:lnTo>
                <a:lnTo>
                  <a:pt x="4237" y="4070"/>
                </a:lnTo>
                <a:lnTo>
                  <a:pt x="4156" y="4155"/>
                </a:lnTo>
                <a:lnTo>
                  <a:pt x="4071" y="4237"/>
                </a:lnTo>
                <a:lnTo>
                  <a:pt x="3982" y="4312"/>
                </a:lnTo>
                <a:lnTo>
                  <a:pt x="3891" y="4384"/>
                </a:lnTo>
                <a:lnTo>
                  <a:pt x="3796" y="4453"/>
                </a:lnTo>
                <a:lnTo>
                  <a:pt x="3698" y="4518"/>
                </a:lnTo>
                <a:lnTo>
                  <a:pt x="3596" y="4574"/>
                </a:lnTo>
                <a:lnTo>
                  <a:pt x="3488" y="4630"/>
                </a:lnTo>
                <a:lnTo>
                  <a:pt x="3383" y="4679"/>
                </a:lnTo>
                <a:lnTo>
                  <a:pt x="3272" y="4721"/>
                </a:lnTo>
                <a:lnTo>
                  <a:pt x="3158" y="4761"/>
                </a:lnTo>
                <a:lnTo>
                  <a:pt x="3043" y="4793"/>
                </a:lnTo>
                <a:lnTo>
                  <a:pt x="2925" y="4819"/>
                </a:lnTo>
                <a:lnTo>
                  <a:pt x="2804" y="4842"/>
                </a:lnTo>
                <a:lnTo>
                  <a:pt x="2683" y="4859"/>
                </a:lnTo>
                <a:lnTo>
                  <a:pt x="2559" y="4865"/>
                </a:lnTo>
                <a:lnTo>
                  <a:pt x="2435" y="4869"/>
                </a:lnTo>
                <a:lnTo>
                  <a:pt x="2435" y="4869"/>
                </a:lnTo>
                <a:close/>
                <a:moveTo>
                  <a:pt x="2435" y="147"/>
                </a:moveTo>
                <a:lnTo>
                  <a:pt x="2435" y="147"/>
                </a:lnTo>
                <a:lnTo>
                  <a:pt x="2317" y="150"/>
                </a:lnTo>
                <a:lnTo>
                  <a:pt x="2202" y="160"/>
                </a:lnTo>
                <a:lnTo>
                  <a:pt x="2088" y="173"/>
                </a:lnTo>
                <a:lnTo>
                  <a:pt x="1973" y="193"/>
                </a:lnTo>
                <a:lnTo>
                  <a:pt x="1865" y="219"/>
                </a:lnTo>
                <a:lnTo>
                  <a:pt x="1757" y="252"/>
                </a:lnTo>
                <a:lnTo>
                  <a:pt x="1649" y="288"/>
                </a:lnTo>
                <a:lnTo>
                  <a:pt x="1544" y="327"/>
                </a:lnTo>
                <a:lnTo>
                  <a:pt x="1443" y="373"/>
                </a:lnTo>
                <a:lnTo>
                  <a:pt x="1345" y="425"/>
                </a:lnTo>
                <a:lnTo>
                  <a:pt x="1250" y="481"/>
                </a:lnTo>
                <a:lnTo>
                  <a:pt x="1158" y="540"/>
                </a:lnTo>
                <a:lnTo>
                  <a:pt x="1067" y="602"/>
                </a:lnTo>
                <a:lnTo>
                  <a:pt x="982" y="671"/>
                </a:lnTo>
                <a:lnTo>
                  <a:pt x="897" y="743"/>
                </a:lnTo>
                <a:lnTo>
                  <a:pt x="818" y="818"/>
                </a:lnTo>
                <a:lnTo>
                  <a:pt x="743" y="896"/>
                </a:lnTo>
                <a:lnTo>
                  <a:pt x="671" y="982"/>
                </a:lnTo>
                <a:lnTo>
                  <a:pt x="602" y="1067"/>
                </a:lnTo>
                <a:lnTo>
                  <a:pt x="540" y="1158"/>
                </a:lnTo>
                <a:lnTo>
                  <a:pt x="478" y="1250"/>
                </a:lnTo>
                <a:lnTo>
                  <a:pt x="425" y="1345"/>
                </a:lnTo>
                <a:lnTo>
                  <a:pt x="373" y="1443"/>
                </a:lnTo>
                <a:lnTo>
                  <a:pt x="327" y="1544"/>
                </a:lnTo>
                <a:lnTo>
                  <a:pt x="288" y="1649"/>
                </a:lnTo>
                <a:lnTo>
                  <a:pt x="252" y="1757"/>
                </a:lnTo>
                <a:lnTo>
                  <a:pt x="219" y="1865"/>
                </a:lnTo>
                <a:lnTo>
                  <a:pt x="193" y="1976"/>
                </a:lnTo>
                <a:lnTo>
                  <a:pt x="173" y="2087"/>
                </a:lnTo>
                <a:lnTo>
                  <a:pt x="160" y="2202"/>
                </a:lnTo>
                <a:lnTo>
                  <a:pt x="151" y="2316"/>
                </a:lnTo>
                <a:lnTo>
                  <a:pt x="147" y="2434"/>
                </a:lnTo>
                <a:lnTo>
                  <a:pt x="147" y="2434"/>
                </a:lnTo>
                <a:lnTo>
                  <a:pt x="151" y="2552"/>
                </a:lnTo>
                <a:lnTo>
                  <a:pt x="160" y="2670"/>
                </a:lnTo>
                <a:lnTo>
                  <a:pt x="173" y="2784"/>
                </a:lnTo>
                <a:lnTo>
                  <a:pt x="193" y="2896"/>
                </a:lnTo>
                <a:lnTo>
                  <a:pt x="219" y="3007"/>
                </a:lnTo>
                <a:lnTo>
                  <a:pt x="252" y="3115"/>
                </a:lnTo>
                <a:lnTo>
                  <a:pt x="288" y="3219"/>
                </a:lnTo>
                <a:lnTo>
                  <a:pt x="327" y="3324"/>
                </a:lnTo>
                <a:lnTo>
                  <a:pt x="373" y="3426"/>
                </a:lnTo>
                <a:lnTo>
                  <a:pt x="425" y="3524"/>
                </a:lnTo>
                <a:lnTo>
                  <a:pt x="478" y="3622"/>
                </a:lnTo>
                <a:lnTo>
                  <a:pt x="540" y="3714"/>
                </a:lnTo>
                <a:lnTo>
                  <a:pt x="602" y="3802"/>
                </a:lnTo>
                <a:lnTo>
                  <a:pt x="671" y="3890"/>
                </a:lnTo>
                <a:lnTo>
                  <a:pt x="743" y="3972"/>
                </a:lnTo>
                <a:lnTo>
                  <a:pt x="818" y="4051"/>
                </a:lnTo>
                <a:lnTo>
                  <a:pt x="897" y="4129"/>
                </a:lnTo>
                <a:lnTo>
                  <a:pt x="982" y="4201"/>
                </a:lnTo>
                <a:lnTo>
                  <a:pt x="1067" y="4266"/>
                </a:lnTo>
                <a:lnTo>
                  <a:pt x="1158" y="4332"/>
                </a:lnTo>
                <a:lnTo>
                  <a:pt x="1250" y="4391"/>
                </a:lnTo>
                <a:lnTo>
                  <a:pt x="1345" y="4446"/>
                </a:lnTo>
                <a:lnTo>
                  <a:pt x="1443" y="4496"/>
                </a:lnTo>
                <a:lnTo>
                  <a:pt x="1544" y="4541"/>
                </a:lnTo>
                <a:lnTo>
                  <a:pt x="1649" y="4584"/>
                </a:lnTo>
                <a:lnTo>
                  <a:pt x="1757" y="4620"/>
                </a:lnTo>
                <a:lnTo>
                  <a:pt x="1865" y="4649"/>
                </a:lnTo>
                <a:lnTo>
                  <a:pt x="1973" y="4675"/>
                </a:lnTo>
                <a:lnTo>
                  <a:pt x="2088" y="4695"/>
                </a:lnTo>
                <a:lnTo>
                  <a:pt x="2202" y="4711"/>
                </a:lnTo>
                <a:lnTo>
                  <a:pt x="2317" y="4718"/>
                </a:lnTo>
                <a:lnTo>
                  <a:pt x="2435" y="4721"/>
                </a:lnTo>
                <a:lnTo>
                  <a:pt x="2435" y="4721"/>
                </a:lnTo>
                <a:lnTo>
                  <a:pt x="2552" y="4718"/>
                </a:lnTo>
                <a:lnTo>
                  <a:pt x="2670" y="4711"/>
                </a:lnTo>
                <a:lnTo>
                  <a:pt x="2781" y="4695"/>
                </a:lnTo>
                <a:lnTo>
                  <a:pt x="2896" y="4675"/>
                </a:lnTo>
                <a:lnTo>
                  <a:pt x="3007" y="4649"/>
                </a:lnTo>
                <a:lnTo>
                  <a:pt x="3115" y="4620"/>
                </a:lnTo>
                <a:lnTo>
                  <a:pt x="3220" y="4584"/>
                </a:lnTo>
                <a:lnTo>
                  <a:pt x="3325" y="4541"/>
                </a:lnTo>
                <a:lnTo>
                  <a:pt x="3426" y="4496"/>
                </a:lnTo>
                <a:lnTo>
                  <a:pt x="3524" y="4446"/>
                </a:lnTo>
                <a:lnTo>
                  <a:pt x="3619" y="4391"/>
                </a:lnTo>
                <a:lnTo>
                  <a:pt x="3714" y="4332"/>
                </a:lnTo>
                <a:lnTo>
                  <a:pt x="3802" y="4266"/>
                </a:lnTo>
                <a:lnTo>
                  <a:pt x="3891" y="4201"/>
                </a:lnTo>
                <a:lnTo>
                  <a:pt x="3972" y="4129"/>
                </a:lnTo>
                <a:lnTo>
                  <a:pt x="4051" y="4051"/>
                </a:lnTo>
                <a:lnTo>
                  <a:pt x="4126" y="3972"/>
                </a:lnTo>
                <a:lnTo>
                  <a:pt x="4198" y="3890"/>
                </a:lnTo>
                <a:lnTo>
                  <a:pt x="4267" y="3802"/>
                </a:lnTo>
                <a:lnTo>
                  <a:pt x="4332" y="3714"/>
                </a:lnTo>
                <a:lnTo>
                  <a:pt x="4391" y="3622"/>
                </a:lnTo>
                <a:lnTo>
                  <a:pt x="4447" y="3524"/>
                </a:lnTo>
                <a:lnTo>
                  <a:pt x="4496" y="3426"/>
                </a:lnTo>
                <a:lnTo>
                  <a:pt x="4542" y="3324"/>
                </a:lnTo>
                <a:lnTo>
                  <a:pt x="4584" y="3219"/>
                </a:lnTo>
                <a:lnTo>
                  <a:pt x="4620" y="3115"/>
                </a:lnTo>
                <a:lnTo>
                  <a:pt x="4650" y="3007"/>
                </a:lnTo>
                <a:lnTo>
                  <a:pt x="4676" y="2896"/>
                </a:lnTo>
                <a:lnTo>
                  <a:pt x="4696" y="2784"/>
                </a:lnTo>
                <a:lnTo>
                  <a:pt x="4712" y="2670"/>
                </a:lnTo>
                <a:lnTo>
                  <a:pt x="4718" y="2552"/>
                </a:lnTo>
                <a:lnTo>
                  <a:pt x="4722" y="2434"/>
                </a:lnTo>
                <a:lnTo>
                  <a:pt x="4722" y="2434"/>
                </a:lnTo>
                <a:lnTo>
                  <a:pt x="4718" y="2316"/>
                </a:lnTo>
                <a:lnTo>
                  <a:pt x="4712" y="2202"/>
                </a:lnTo>
                <a:lnTo>
                  <a:pt x="4696" y="2087"/>
                </a:lnTo>
                <a:lnTo>
                  <a:pt x="4676" y="1976"/>
                </a:lnTo>
                <a:lnTo>
                  <a:pt x="4650" y="1865"/>
                </a:lnTo>
                <a:lnTo>
                  <a:pt x="4620" y="1757"/>
                </a:lnTo>
                <a:lnTo>
                  <a:pt x="4584" y="1649"/>
                </a:lnTo>
                <a:lnTo>
                  <a:pt x="4542" y="1544"/>
                </a:lnTo>
                <a:lnTo>
                  <a:pt x="4496" y="1443"/>
                </a:lnTo>
                <a:lnTo>
                  <a:pt x="4447" y="1345"/>
                </a:lnTo>
                <a:lnTo>
                  <a:pt x="4391" y="1250"/>
                </a:lnTo>
                <a:lnTo>
                  <a:pt x="4332" y="1158"/>
                </a:lnTo>
                <a:lnTo>
                  <a:pt x="4267" y="1067"/>
                </a:lnTo>
                <a:lnTo>
                  <a:pt x="4198" y="982"/>
                </a:lnTo>
                <a:lnTo>
                  <a:pt x="4126" y="896"/>
                </a:lnTo>
                <a:lnTo>
                  <a:pt x="4051" y="818"/>
                </a:lnTo>
                <a:lnTo>
                  <a:pt x="3972" y="743"/>
                </a:lnTo>
                <a:lnTo>
                  <a:pt x="3891" y="671"/>
                </a:lnTo>
                <a:lnTo>
                  <a:pt x="3802" y="602"/>
                </a:lnTo>
                <a:lnTo>
                  <a:pt x="3714" y="540"/>
                </a:lnTo>
                <a:lnTo>
                  <a:pt x="3619" y="481"/>
                </a:lnTo>
                <a:lnTo>
                  <a:pt x="3524" y="425"/>
                </a:lnTo>
                <a:lnTo>
                  <a:pt x="3426" y="373"/>
                </a:lnTo>
                <a:lnTo>
                  <a:pt x="3325" y="327"/>
                </a:lnTo>
                <a:lnTo>
                  <a:pt x="3220" y="288"/>
                </a:lnTo>
                <a:lnTo>
                  <a:pt x="3115" y="252"/>
                </a:lnTo>
                <a:lnTo>
                  <a:pt x="3007" y="219"/>
                </a:lnTo>
                <a:lnTo>
                  <a:pt x="2896" y="193"/>
                </a:lnTo>
                <a:lnTo>
                  <a:pt x="2781" y="173"/>
                </a:lnTo>
                <a:lnTo>
                  <a:pt x="2670" y="160"/>
                </a:lnTo>
                <a:lnTo>
                  <a:pt x="2552" y="150"/>
                </a:lnTo>
                <a:lnTo>
                  <a:pt x="2435" y="147"/>
                </a:lnTo>
                <a:lnTo>
                  <a:pt x="2435" y="147"/>
                </a:lnTo>
                <a:close/>
              </a:path>
            </a:pathLst>
          </a:custGeom>
          <a:solidFill>
            <a:srgbClr val="2D3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dirty="0"/>
          </a:p>
        </p:txBody>
      </p:sp>
      <p:sp>
        <p:nvSpPr>
          <p:cNvPr id="68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155829" y="4898903"/>
            <a:ext cx="1725105" cy="25164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 ЭГЗ  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149900" y="5284772"/>
            <a:ext cx="1725105" cy="25164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 ЭСФ  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/>
          <p:cNvPicPr/>
          <p:nvPr/>
        </p:nvPicPr>
        <p:blipFill rotWithShape="1">
          <a:blip r:embed="rId7"/>
          <a:srcRect l="35757" t="42189" r="35703" b="41847"/>
          <a:stretch/>
        </p:blipFill>
        <p:spPr bwMode="auto">
          <a:xfrm>
            <a:off x="3360903" y="5017633"/>
            <a:ext cx="1928123" cy="449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8698698" y="2195822"/>
            <a:ext cx="1725105" cy="62398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«Управление обязательствами»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8698698" y="3029815"/>
            <a:ext cx="1725105" cy="703056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«Управление платежами»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object 24">
            <a:extLst>
              <a:ext uri="{FF2B5EF4-FFF2-40B4-BE49-F238E27FC236}">
                <a16:creationId xmlns:a16="http://schemas.microsoft.com/office/drawing/2014/main" id="{75D29D2A-134D-4A61-8DAC-EEF04FE896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6793" y="4991851"/>
            <a:ext cx="304113" cy="363497"/>
          </a:xfrm>
          <a:prstGeom prst="rect">
            <a:avLst/>
          </a:prstGeom>
        </p:spPr>
      </p:pic>
      <p:pic>
        <p:nvPicPr>
          <p:cNvPr id="92" name="Рисунок 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2308" r="84875" b="81476"/>
          <a:stretch>
            <a:fillRect/>
          </a:stretch>
        </p:blipFill>
        <p:spPr bwMode="auto">
          <a:xfrm>
            <a:off x="3972645" y="4471569"/>
            <a:ext cx="4794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5363564" y="4552693"/>
            <a:ext cx="1725105" cy="62398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Бизнес-процесс «Заявка на регистрацию ГПС»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5363564" y="5355348"/>
            <a:ext cx="1725105" cy="49857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Бизнес-процесс «Счет к оплате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4528" y="5094173"/>
            <a:ext cx="233676" cy="363498"/>
          </a:xfrm>
          <a:prstGeom prst="rect">
            <a:avLst/>
          </a:prstGeom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7521092" y="4770754"/>
            <a:ext cx="942931" cy="90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8774187" y="4435215"/>
            <a:ext cx="1725105" cy="62398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«Управление обязательствами»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8774187" y="5185415"/>
            <a:ext cx="1725105" cy="703056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«Управление платежами»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reeform 481">
            <a:extLst>
              <a:ext uri="{FF2B5EF4-FFF2-40B4-BE49-F238E27FC236}">
                <a16:creationId xmlns:a16="http://schemas.microsoft.com/office/drawing/2014/main" id="{FC4A3E9C-62E4-458D-97B6-FDFD04500453}"/>
              </a:ext>
            </a:extLst>
          </p:cNvPr>
          <p:cNvSpPr>
            <a:spLocks noEditPoints="1"/>
          </p:cNvSpPr>
          <p:nvPr/>
        </p:nvSpPr>
        <p:spPr bwMode="auto">
          <a:xfrm>
            <a:off x="7450060" y="4756419"/>
            <a:ext cx="1125751" cy="1039006"/>
          </a:xfrm>
          <a:custGeom>
            <a:avLst/>
            <a:gdLst>
              <a:gd name="T0" fmla="*/ 2065 w 4869"/>
              <a:gd name="T1" fmla="*/ 4842 h 4869"/>
              <a:gd name="T2" fmla="*/ 1489 w 4869"/>
              <a:gd name="T3" fmla="*/ 4679 h 4869"/>
              <a:gd name="T4" fmla="*/ 978 w 4869"/>
              <a:gd name="T5" fmla="*/ 4384 h 4869"/>
              <a:gd name="T6" fmla="*/ 556 w 4869"/>
              <a:gd name="T7" fmla="*/ 3982 h 4869"/>
              <a:gd name="T8" fmla="*/ 242 w 4869"/>
              <a:gd name="T9" fmla="*/ 3491 h 4869"/>
              <a:gd name="T10" fmla="*/ 49 w 4869"/>
              <a:gd name="T11" fmla="*/ 2925 h 4869"/>
              <a:gd name="T12" fmla="*/ 0 w 4869"/>
              <a:gd name="T13" fmla="*/ 2434 h 4869"/>
              <a:gd name="T14" fmla="*/ 79 w 4869"/>
              <a:gd name="T15" fmla="*/ 1829 h 4869"/>
              <a:gd name="T16" fmla="*/ 295 w 4869"/>
              <a:gd name="T17" fmla="*/ 1276 h 4869"/>
              <a:gd name="T18" fmla="*/ 635 w 4869"/>
              <a:gd name="T19" fmla="*/ 798 h 4869"/>
              <a:gd name="T20" fmla="*/ 1073 w 4869"/>
              <a:gd name="T21" fmla="*/ 415 h 4869"/>
              <a:gd name="T22" fmla="*/ 1600 w 4869"/>
              <a:gd name="T23" fmla="*/ 147 h 4869"/>
              <a:gd name="T24" fmla="*/ 2186 w 4869"/>
              <a:gd name="T25" fmla="*/ 13 h 4869"/>
              <a:gd name="T26" fmla="*/ 2683 w 4869"/>
              <a:gd name="T27" fmla="*/ 13 h 4869"/>
              <a:gd name="T28" fmla="*/ 3272 w 4869"/>
              <a:gd name="T29" fmla="*/ 147 h 4869"/>
              <a:gd name="T30" fmla="*/ 3796 w 4869"/>
              <a:gd name="T31" fmla="*/ 415 h 4869"/>
              <a:gd name="T32" fmla="*/ 4237 w 4869"/>
              <a:gd name="T33" fmla="*/ 798 h 4869"/>
              <a:gd name="T34" fmla="*/ 4574 w 4869"/>
              <a:gd name="T35" fmla="*/ 1276 h 4869"/>
              <a:gd name="T36" fmla="*/ 4794 w 4869"/>
              <a:gd name="T37" fmla="*/ 1829 h 4869"/>
              <a:gd name="T38" fmla="*/ 4869 w 4869"/>
              <a:gd name="T39" fmla="*/ 2434 h 4869"/>
              <a:gd name="T40" fmla="*/ 4820 w 4869"/>
              <a:gd name="T41" fmla="*/ 2925 h 4869"/>
              <a:gd name="T42" fmla="*/ 4630 w 4869"/>
              <a:gd name="T43" fmla="*/ 3491 h 4869"/>
              <a:gd name="T44" fmla="*/ 4313 w 4869"/>
              <a:gd name="T45" fmla="*/ 3982 h 4869"/>
              <a:gd name="T46" fmla="*/ 3891 w 4869"/>
              <a:gd name="T47" fmla="*/ 4384 h 4869"/>
              <a:gd name="T48" fmla="*/ 3383 w 4869"/>
              <a:gd name="T49" fmla="*/ 4679 h 4869"/>
              <a:gd name="T50" fmla="*/ 2804 w 4869"/>
              <a:gd name="T51" fmla="*/ 4842 h 4869"/>
              <a:gd name="T52" fmla="*/ 2435 w 4869"/>
              <a:gd name="T53" fmla="*/ 147 h 4869"/>
              <a:gd name="T54" fmla="*/ 1973 w 4869"/>
              <a:gd name="T55" fmla="*/ 193 h 4869"/>
              <a:gd name="T56" fmla="*/ 1443 w 4869"/>
              <a:gd name="T57" fmla="*/ 373 h 4869"/>
              <a:gd name="T58" fmla="*/ 982 w 4869"/>
              <a:gd name="T59" fmla="*/ 671 h 4869"/>
              <a:gd name="T60" fmla="*/ 602 w 4869"/>
              <a:gd name="T61" fmla="*/ 1067 h 4869"/>
              <a:gd name="T62" fmla="*/ 327 w 4869"/>
              <a:gd name="T63" fmla="*/ 1544 h 4869"/>
              <a:gd name="T64" fmla="*/ 173 w 4869"/>
              <a:gd name="T65" fmla="*/ 2087 h 4869"/>
              <a:gd name="T66" fmla="*/ 151 w 4869"/>
              <a:gd name="T67" fmla="*/ 2552 h 4869"/>
              <a:gd name="T68" fmla="*/ 252 w 4869"/>
              <a:gd name="T69" fmla="*/ 3115 h 4869"/>
              <a:gd name="T70" fmla="*/ 478 w 4869"/>
              <a:gd name="T71" fmla="*/ 3622 h 4869"/>
              <a:gd name="T72" fmla="*/ 818 w 4869"/>
              <a:gd name="T73" fmla="*/ 4051 h 4869"/>
              <a:gd name="T74" fmla="*/ 1250 w 4869"/>
              <a:gd name="T75" fmla="*/ 4391 h 4869"/>
              <a:gd name="T76" fmla="*/ 1757 w 4869"/>
              <a:gd name="T77" fmla="*/ 4620 h 4869"/>
              <a:gd name="T78" fmla="*/ 2317 w 4869"/>
              <a:gd name="T79" fmla="*/ 4718 h 4869"/>
              <a:gd name="T80" fmla="*/ 2781 w 4869"/>
              <a:gd name="T81" fmla="*/ 4695 h 4869"/>
              <a:gd name="T82" fmla="*/ 3325 w 4869"/>
              <a:gd name="T83" fmla="*/ 4541 h 4869"/>
              <a:gd name="T84" fmla="*/ 3802 w 4869"/>
              <a:gd name="T85" fmla="*/ 4266 h 4869"/>
              <a:gd name="T86" fmla="*/ 4198 w 4869"/>
              <a:gd name="T87" fmla="*/ 3890 h 4869"/>
              <a:gd name="T88" fmla="*/ 4496 w 4869"/>
              <a:gd name="T89" fmla="*/ 3426 h 4869"/>
              <a:gd name="T90" fmla="*/ 4676 w 4869"/>
              <a:gd name="T91" fmla="*/ 2896 h 4869"/>
              <a:gd name="T92" fmla="*/ 4722 w 4869"/>
              <a:gd name="T93" fmla="*/ 2434 h 4869"/>
              <a:gd name="T94" fmla="*/ 4650 w 4869"/>
              <a:gd name="T95" fmla="*/ 1865 h 4869"/>
              <a:gd name="T96" fmla="*/ 4447 w 4869"/>
              <a:gd name="T97" fmla="*/ 1345 h 4869"/>
              <a:gd name="T98" fmla="*/ 4126 w 4869"/>
              <a:gd name="T99" fmla="*/ 896 h 4869"/>
              <a:gd name="T100" fmla="*/ 3714 w 4869"/>
              <a:gd name="T101" fmla="*/ 540 h 4869"/>
              <a:gd name="T102" fmla="*/ 3220 w 4869"/>
              <a:gd name="T103" fmla="*/ 288 h 4869"/>
              <a:gd name="T104" fmla="*/ 2670 w 4869"/>
              <a:gd name="T105" fmla="*/ 160 h 4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69" h="4869">
                <a:moveTo>
                  <a:pt x="2435" y="4869"/>
                </a:moveTo>
                <a:lnTo>
                  <a:pt x="2435" y="4869"/>
                </a:lnTo>
                <a:lnTo>
                  <a:pt x="2310" y="4865"/>
                </a:lnTo>
                <a:lnTo>
                  <a:pt x="2186" y="4859"/>
                </a:lnTo>
                <a:lnTo>
                  <a:pt x="2065" y="4842"/>
                </a:lnTo>
                <a:lnTo>
                  <a:pt x="1944" y="4819"/>
                </a:lnTo>
                <a:lnTo>
                  <a:pt x="1826" y="4793"/>
                </a:lnTo>
                <a:lnTo>
                  <a:pt x="1711" y="4761"/>
                </a:lnTo>
                <a:lnTo>
                  <a:pt x="1600" y="4721"/>
                </a:lnTo>
                <a:lnTo>
                  <a:pt x="1489" y="4679"/>
                </a:lnTo>
                <a:lnTo>
                  <a:pt x="1381" y="4630"/>
                </a:lnTo>
                <a:lnTo>
                  <a:pt x="1276" y="4574"/>
                </a:lnTo>
                <a:lnTo>
                  <a:pt x="1175" y="4518"/>
                </a:lnTo>
                <a:lnTo>
                  <a:pt x="1073" y="4453"/>
                </a:lnTo>
                <a:lnTo>
                  <a:pt x="978" y="4384"/>
                </a:lnTo>
                <a:lnTo>
                  <a:pt x="887" y="4312"/>
                </a:lnTo>
                <a:lnTo>
                  <a:pt x="798" y="4237"/>
                </a:lnTo>
                <a:lnTo>
                  <a:pt x="713" y="4155"/>
                </a:lnTo>
                <a:lnTo>
                  <a:pt x="635" y="4070"/>
                </a:lnTo>
                <a:lnTo>
                  <a:pt x="556" y="3982"/>
                </a:lnTo>
                <a:lnTo>
                  <a:pt x="484" y="3890"/>
                </a:lnTo>
                <a:lnTo>
                  <a:pt x="416" y="3795"/>
                </a:lnTo>
                <a:lnTo>
                  <a:pt x="353" y="3697"/>
                </a:lnTo>
                <a:lnTo>
                  <a:pt x="295" y="3596"/>
                </a:lnTo>
                <a:lnTo>
                  <a:pt x="242" y="3491"/>
                </a:lnTo>
                <a:lnTo>
                  <a:pt x="193" y="3383"/>
                </a:lnTo>
                <a:lnTo>
                  <a:pt x="147" y="3272"/>
                </a:lnTo>
                <a:lnTo>
                  <a:pt x="111" y="3157"/>
                </a:lnTo>
                <a:lnTo>
                  <a:pt x="79" y="3043"/>
                </a:lnTo>
                <a:lnTo>
                  <a:pt x="49" y="2925"/>
                </a:lnTo>
                <a:lnTo>
                  <a:pt x="29" y="2804"/>
                </a:lnTo>
                <a:lnTo>
                  <a:pt x="13" y="2683"/>
                </a:lnTo>
                <a:lnTo>
                  <a:pt x="3" y="2562"/>
                </a:lnTo>
                <a:lnTo>
                  <a:pt x="0" y="2434"/>
                </a:lnTo>
                <a:lnTo>
                  <a:pt x="0" y="2434"/>
                </a:lnTo>
                <a:lnTo>
                  <a:pt x="3" y="2310"/>
                </a:lnTo>
                <a:lnTo>
                  <a:pt x="13" y="2186"/>
                </a:lnTo>
                <a:lnTo>
                  <a:pt x="29" y="2065"/>
                </a:lnTo>
                <a:lnTo>
                  <a:pt x="49" y="1947"/>
                </a:lnTo>
                <a:lnTo>
                  <a:pt x="79" y="1829"/>
                </a:lnTo>
                <a:lnTo>
                  <a:pt x="111" y="1711"/>
                </a:lnTo>
                <a:lnTo>
                  <a:pt x="147" y="1600"/>
                </a:lnTo>
                <a:lnTo>
                  <a:pt x="193" y="1489"/>
                </a:lnTo>
                <a:lnTo>
                  <a:pt x="242" y="1381"/>
                </a:lnTo>
                <a:lnTo>
                  <a:pt x="295" y="1276"/>
                </a:lnTo>
                <a:lnTo>
                  <a:pt x="353" y="1175"/>
                </a:lnTo>
                <a:lnTo>
                  <a:pt x="416" y="1076"/>
                </a:lnTo>
                <a:lnTo>
                  <a:pt x="484" y="978"/>
                </a:lnTo>
                <a:lnTo>
                  <a:pt x="556" y="887"/>
                </a:lnTo>
                <a:lnTo>
                  <a:pt x="635" y="798"/>
                </a:lnTo>
                <a:lnTo>
                  <a:pt x="713" y="713"/>
                </a:lnTo>
                <a:lnTo>
                  <a:pt x="798" y="635"/>
                </a:lnTo>
                <a:lnTo>
                  <a:pt x="887" y="556"/>
                </a:lnTo>
                <a:lnTo>
                  <a:pt x="978" y="484"/>
                </a:lnTo>
                <a:lnTo>
                  <a:pt x="1073" y="415"/>
                </a:lnTo>
                <a:lnTo>
                  <a:pt x="1175" y="353"/>
                </a:lnTo>
                <a:lnTo>
                  <a:pt x="1276" y="294"/>
                </a:lnTo>
                <a:lnTo>
                  <a:pt x="1381" y="242"/>
                </a:lnTo>
                <a:lnTo>
                  <a:pt x="1489" y="193"/>
                </a:lnTo>
                <a:lnTo>
                  <a:pt x="1600" y="147"/>
                </a:lnTo>
                <a:lnTo>
                  <a:pt x="1711" y="111"/>
                </a:lnTo>
                <a:lnTo>
                  <a:pt x="1826" y="78"/>
                </a:lnTo>
                <a:lnTo>
                  <a:pt x="1944" y="49"/>
                </a:lnTo>
                <a:lnTo>
                  <a:pt x="2065" y="29"/>
                </a:lnTo>
                <a:lnTo>
                  <a:pt x="2186" y="13"/>
                </a:lnTo>
                <a:lnTo>
                  <a:pt x="2310" y="3"/>
                </a:lnTo>
                <a:lnTo>
                  <a:pt x="2435" y="0"/>
                </a:lnTo>
                <a:lnTo>
                  <a:pt x="2435" y="0"/>
                </a:lnTo>
                <a:lnTo>
                  <a:pt x="2559" y="3"/>
                </a:lnTo>
                <a:lnTo>
                  <a:pt x="2683" y="13"/>
                </a:lnTo>
                <a:lnTo>
                  <a:pt x="2804" y="29"/>
                </a:lnTo>
                <a:lnTo>
                  <a:pt x="2925" y="49"/>
                </a:lnTo>
                <a:lnTo>
                  <a:pt x="3043" y="78"/>
                </a:lnTo>
                <a:lnTo>
                  <a:pt x="3158" y="111"/>
                </a:lnTo>
                <a:lnTo>
                  <a:pt x="3272" y="147"/>
                </a:lnTo>
                <a:lnTo>
                  <a:pt x="3383" y="193"/>
                </a:lnTo>
                <a:lnTo>
                  <a:pt x="3488" y="242"/>
                </a:lnTo>
                <a:lnTo>
                  <a:pt x="3596" y="294"/>
                </a:lnTo>
                <a:lnTo>
                  <a:pt x="3698" y="353"/>
                </a:lnTo>
                <a:lnTo>
                  <a:pt x="3796" y="415"/>
                </a:lnTo>
                <a:lnTo>
                  <a:pt x="3891" y="484"/>
                </a:lnTo>
                <a:lnTo>
                  <a:pt x="3982" y="556"/>
                </a:lnTo>
                <a:lnTo>
                  <a:pt x="4071" y="635"/>
                </a:lnTo>
                <a:lnTo>
                  <a:pt x="4156" y="713"/>
                </a:lnTo>
                <a:lnTo>
                  <a:pt x="4237" y="798"/>
                </a:lnTo>
                <a:lnTo>
                  <a:pt x="4313" y="887"/>
                </a:lnTo>
                <a:lnTo>
                  <a:pt x="4385" y="978"/>
                </a:lnTo>
                <a:lnTo>
                  <a:pt x="4453" y="1076"/>
                </a:lnTo>
                <a:lnTo>
                  <a:pt x="4516" y="1175"/>
                </a:lnTo>
                <a:lnTo>
                  <a:pt x="4574" y="1276"/>
                </a:lnTo>
                <a:lnTo>
                  <a:pt x="4630" y="1381"/>
                </a:lnTo>
                <a:lnTo>
                  <a:pt x="4679" y="1489"/>
                </a:lnTo>
                <a:lnTo>
                  <a:pt x="4722" y="1600"/>
                </a:lnTo>
                <a:lnTo>
                  <a:pt x="4761" y="1711"/>
                </a:lnTo>
                <a:lnTo>
                  <a:pt x="4794" y="1829"/>
                </a:lnTo>
                <a:lnTo>
                  <a:pt x="4820" y="1947"/>
                </a:lnTo>
                <a:lnTo>
                  <a:pt x="4843" y="2065"/>
                </a:lnTo>
                <a:lnTo>
                  <a:pt x="4856" y="2186"/>
                </a:lnTo>
                <a:lnTo>
                  <a:pt x="4866" y="2310"/>
                </a:lnTo>
                <a:lnTo>
                  <a:pt x="4869" y="2434"/>
                </a:lnTo>
                <a:lnTo>
                  <a:pt x="4869" y="2434"/>
                </a:lnTo>
                <a:lnTo>
                  <a:pt x="4866" y="2562"/>
                </a:lnTo>
                <a:lnTo>
                  <a:pt x="4856" y="2683"/>
                </a:lnTo>
                <a:lnTo>
                  <a:pt x="4843" y="2804"/>
                </a:lnTo>
                <a:lnTo>
                  <a:pt x="4820" y="2925"/>
                </a:lnTo>
                <a:lnTo>
                  <a:pt x="4794" y="3043"/>
                </a:lnTo>
                <a:lnTo>
                  <a:pt x="4761" y="3157"/>
                </a:lnTo>
                <a:lnTo>
                  <a:pt x="4722" y="3272"/>
                </a:lnTo>
                <a:lnTo>
                  <a:pt x="4679" y="3383"/>
                </a:lnTo>
                <a:lnTo>
                  <a:pt x="4630" y="3491"/>
                </a:lnTo>
                <a:lnTo>
                  <a:pt x="4574" y="3596"/>
                </a:lnTo>
                <a:lnTo>
                  <a:pt x="4516" y="3697"/>
                </a:lnTo>
                <a:lnTo>
                  <a:pt x="4453" y="3795"/>
                </a:lnTo>
                <a:lnTo>
                  <a:pt x="4385" y="3890"/>
                </a:lnTo>
                <a:lnTo>
                  <a:pt x="4313" y="3982"/>
                </a:lnTo>
                <a:lnTo>
                  <a:pt x="4237" y="4070"/>
                </a:lnTo>
                <a:lnTo>
                  <a:pt x="4156" y="4155"/>
                </a:lnTo>
                <a:lnTo>
                  <a:pt x="4071" y="4237"/>
                </a:lnTo>
                <a:lnTo>
                  <a:pt x="3982" y="4312"/>
                </a:lnTo>
                <a:lnTo>
                  <a:pt x="3891" y="4384"/>
                </a:lnTo>
                <a:lnTo>
                  <a:pt x="3796" y="4453"/>
                </a:lnTo>
                <a:lnTo>
                  <a:pt x="3698" y="4518"/>
                </a:lnTo>
                <a:lnTo>
                  <a:pt x="3596" y="4574"/>
                </a:lnTo>
                <a:lnTo>
                  <a:pt x="3488" y="4630"/>
                </a:lnTo>
                <a:lnTo>
                  <a:pt x="3383" y="4679"/>
                </a:lnTo>
                <a:lnTo>
                  <a:pt x="3272" y="4721"/>
                </a:lnTo>
                <a:lnTo>
                  <a:pt x="3158" y="4761"/>
                </a:lnTo>
                <a:lnTo>
                  <a:pt x="3043" y="4793"/>
                </a:lnTo>
                <a:lnTo>
                  <a:pt x="2925" y="4819"/>
                </a:lnTo>
                <a:lnTo>
                  <a:pt x="2804" y="4842"/>
                </a:lnTo>
                <a:lnTo>
                  <a:pt x="2683" y="4859"/>
                </a:lnTo>
                <a:lnTo>
                  <a:pt x="2559" y="4865"/>
                </a:lnTo>
                <a:lnTo>
                  <a:pt x="2435" y="4869"/>
                </a:lnTo>
                <a:lnTo>
                  <a:pt x="2435" y="4869"/>
                </a:lnTo>
                <a:close/>
                <a:moveTo>
                  <a:pt x="2435" y="147"/>
                </a:moveTo>
                <a:lnTo>
                  <a:pt x="2435" y="147"/>
                </a:lnTo>
                <a:lnTo>
                  <a:pt x="2317" y="150"/>
                </a:lnTo>
                <a:lnTo>
                  <a:pt x="2202" y="160"/>
                </a:lnTo>
                <a:lnTo>
                  <a:pt x="2088" y="173"/>
                </a:lnTo>
                <a:lnTo>
                  <a:pt x="1973" y="193"/>
                </a:lnTo>
                <a:lnTo>
                  <a:pt x="1865" y="219"/>
                </a:lnTo>
                <a:lnTo>
                  <a:pt x="1757" y="252"/>
                </a:lnTo>
                <a:lnTo>
                  <a:pt x="1649" y="288"/>
                </a:lnTo>
                <a:lnTo>
                  <a:pt x="1544" y="327"/>
                </a:lnTo>
                <a:lnTo>
                  <a:pt x="1443" y="373"/>
                </a:lnTo>
                <a:lnTo>
                  <a:pt x="1345" y="425"/>
                </a:lnTo>
                <a:lnTo>
                  <a:pt x="1250" y="481"/>
                </a:lnTo>
                <a:lnTo>
                  <a:pt x="1158" y="540"/>
                </a:lnTo>
                <a:lnTo>
                  <a:pt x="1067" y="602"/>
                </a:lnTo>
                <a:lnTo>
                  <a:pt x="982" y="671"/>
                </a:lnTo>
                <a:lnTo>
                  <a:pt x="897" y="743"/>
                </a:lnTo>
                <a:lnTo>
                  <a:pt x="818" y="818"/>
                </a:lnTo>
                <a:lnTo>
                  <a:pt x="743" y="896"/>
                </a:lnTo>
                <a:lnTo>
                  <a:pt x="671" y="982"/>
                </a:lnTo>
                <a:lnTo>
                  <a:pt x="602" y="1067"/>
                </a:lnTo>
                <a:lnTo>
                  <a:pt x="540" y="1158"/>
                </a:lnTo>
                <a:lnTo>
                  <a:pt x="478" y="1250"/>
                </a:lnTo>
                <a:lnTo>
                  <a:pt x="425" y="1345"/>
                </a:lnTo>
                <a:lnTo>
                  <a:pt x="373" y="1443"/>
                </a:lnTo>
                <a:lnTo>
                  <a:pt x="327" y="1544"/>
                </a:lnTo>
                <a:lnTo>
                  <a:pt x="288" y="1649"/>
                </a:lnTo>
                <a:lnTo>
                  <a:pt x="252" y="1757"/>
                </a:lnTo>
                <a:lnTo>
                  <a:pt x="219" y="1865"/>
                </a:lnTo>
                <a:lnTo>
                  <a:pt x="193" y="1976"/>
                </a:lnTo>
                <a:lnTo>
                  <a:pt x="173" y="2087"/>
                </a:lnTo>
                <a:lnTo>
                  <a:pt x="160" y="2202"/>
                </a:lnTo>
                <a:lnTo>
                  <a:pt x="151" y="2316"/>
                </a:lnTo>
                <a:lnTo>
                  <a:pt x="147" y="2434"/>
                </a:lnTo>
                <a:lnTo>
                  <a:pt x="147" y="2434"/>
                </a:lnTo>
                <a:lnTo>
                  <a:pt x="151" y="2552"/>
                </a:lnTo>
                <a:lnTo>
                  <a:pt x="160" y="2670"/>
                </a:lnTo>
                <a:lnTo>
                  <a:pt x="173" y="2784"/>
                </a:lnTo>
                <a:lnTo>
                  <a:pt x="193" y="2896"/>
                </a:lnTo>
                <a:lnTo>
                  <a:pt x="219" y="3007"/>
                </a:lnTo>
                <a:lnTo>
                  <a:pt x="252" y="3115"/>
                </a:lnTo>
                <a:lnTo>
                  <a:pt x="288" y="3219"/>
                </a:lnTo>
                <a:lnTo>
                  <a:pt x="327" y="3324"/>
                </a:lnTo>
                <a:lnTo>
                  <a:pt x="373" y="3426"/>
                </a:lnTo>
                <a:lnTo>
                  <a:pt x="425" y="3524"/>
                </a:lnTo>
                <a:lnTo>
                  <a:pt x="478" y="3622"/>
                </a:lnTo>
                <a:lnTo>
                  <a:pt x="540" y="3714"/>
                </a:lnTo>
                <a:lnTo>
                  <a:pt x="602" y="3802"/>
                </a:lnTo>
                <a:lnTo>
                  <a:pt x="671" y="3890"/>
                </a:lnTo>
                <a:lnTo>
                  <a:pt x="743" y="3972"/>
                </a:lnTo>
                <a:lnTo>
                  <a:pt x="818" y="4051"/>
                </a:lnTo>
                <a:lnTo>
                  <a:pt x="897" y="4129"/>
                </a:lnTo>
                <a:lnTo>
                  <a:pt x="982" y="4201"/>
                </a:lnTo>
                <a:lnTo>
                  <a:pt x="1067" y="4266"/>
                </a:lnTo>
                <a:lnTo>
                  <a:pt x="1158" y="4332"/>
                </a:lnTo>
                <a:lnTo>
                  <a:pt x="1250" y="4391"/>
                </a:lnTo>
                <a:lnTo>
                  <a:pt x="1345" y="4446"/>
                </a:lnTo>
                <a:lnTo>
                  <a:pt x="1443" y="4496"/>
                </a:lnTo>
                <a:lnTo>
                  <a:pt x="1544" y="4541"/>
                </a:lnTo>
                <a:lnTo>
                  <a:pt x="1649" y="4584"/>
                </a:lnTo>
                <a:lnTo>
                  <a:pt x="1757" y="4620"/>
                </a:lnTo>
                <a:lnTo>
                  <a:pt x="1865" y="4649"/>
                </a:lnTo>
                <a:lnTo>
                  <a:pt x="1973" y="4675"/>
                </a:lnTo>
                <a:lnTo>
                  <a:pt x="2088" y="4695"/>
                </a:lnTo>
                <a:lnTo>
                  <a:pt x="2202" y="4711"/>
                </a:lnTo>
                <a:lnTo>
                  <a:pt x="2317" y="4718"/>
                </a:lnTo>
                <a:lnTo>
                  <a:pt x="2435" y="4721"/>
                </a:lnTo>
                <a:lnTo>
                  <a:pt x="2435" y="4721"/>
                </a:lnTo>
                <a:lnTo>
                  <a:pt x="2552" y="4718"/>
                </a:lnTo>
                <a:lnTo>
                  <a:pt x="2670" y="4711"/>
                </a:lnTo>
                <a:lnTo>
                  <a:pt x="2781" y="4695"/>
                </a:lnTo>
                <a:lnTo>
                  <a:pt x="2896" y="4675"/>
                </a:lnTo>
                <a:lnTo>
                  <a:pt x="3007" y="4649"/>
                </a:lnTo>
                <a:lnTo>
                  <a:pt x="3115" y="4620"/>
                </a:lnTo>
                <a:lnTo>
                  <a:pt x="3220" y="4584"/>
                </a:lnTo>
                <a:lnTo>
                  <a:pt x="3325" y="4541"/>
                </a:lnTo>
                <a:lnTo>
                  <a:pt x="3426" y="4496"/>
                </a:lnTo>
                <a:lnTo>
                  <a:pt x="3524" y="4446"/>
                </a:lnTo>
                <a:lnTo>
                  <a:pt x="3619" y="4391"/>
                </a:lnTo>
                <a:lnTo>
                  <a:pt x="3714" y="4332"/>
                </a:lnTo>
                <a:lnTo>
                  <a:pt x="3802" y="4266"/>
                </a:lnTo>
                <a:lnTo>
                  <a:pt x="3891" y="4201"/>
                </a:lnTo>
                <a:lnTo>
                  <a:pt x="3972" y="4129"/>
                </a:lnTo>
                <a:lnTo>
                  <a:pt x="4051" y="4051"/>
                </a:lnTo>
                <a:lnTo>
                  <a:pt x="4126" y="3972"/>
                </a:lnTo>
                <a:lnTo>
                  <a:pt x="4198" y="3890"/>
                </a:lnTo>
                <a:lnTo>
                  <a:pt x="4267" y="3802"/>
                </a:lnTo>
                <a:lnTo>
                  <a:pt x="4332" y="3714"/>
                </a:lnTo>
                <a:lnTo>
                  <a:pt x="4391" y="3622"/>
                </a:lnTo>
                <a:lnTo>
                  <a:pt x="4447" y="3524"/>
                </a:lnTo>
                <a:lnTo>
                  <a:pt x="4496" y="3426"/>
                </a:lnTo>
                <a:lnTo>
                  <a:pt x="4542" y="3324"/>
                </a:lnTo>
                <a:lnTo>
                  <a:pt x="4584" y="3219"/>
                </a:lnTo>
                <a:lnTo>
                  <a:pt x="4620" y="3115"/>
                </a:lnTo>
                <a:lnTo>
                  <a:pt x="4650" y="3007"/>
                </a:lnTo>
                <a:lnTo>
                  <a:pt x="4676" y="2896"/>
                </a:lnTo>
                <a:lnTo>
                  <a:pt x="4696" y="2784"/>
                </a:lnTo>
                <a:lnTo>
                  <a:pt x="4712" y="2670"/>
                </a:lnTo>
                <a:lnTo>
                  <a:pt x="4718" y="2552"/>
                </a:lnTo>
                <a:lnTo>
                  <a:pt x="4722" y="2434"/>
                </a:lnTo>
                <a:lnTo>
                  <a:pt x="4722" y="2434"/>
                </a:lnTo>
                <a:lnTo>
                  <a:pt x="4718" y="2316"/>
                </a:lnTo>
                <a:lnTo>
                  <a:pt x="4712" y="2202"/>
                </a:lnTo>
                <a:lnTo>
                  <a:pt x="4696" y="2087"/>
                </a:lnTo>
                <a:lnTo>
                  <a:pt x="4676" y="1976"/>
                </a:lnTo>
                <a:lnTo>
                  <a:pt x="4650" y="1865"/>
                </a:lnTo>
                <a:lnTo>
                  <a:pt x="4620" y="1757"/>
                </a:lnTo>
                <a:lnTo>
                  <a:pt x="4584" y="1649"/>
                </a:lnTo>
                <a:lnTo>
                  <a:pt x="4542" y="1544"/>
                </a:lnTo>
                <a:lnTo>
                  <a:pt x="4496" y="1443"/>
                </a:lnTo>
                <a:lnTo>
                  <a:pt x="4447" y="1345"/>
                </a:lnTo>
                <a:lnTo>
                  <a:pt x="4391" y="1250"/>
                </a:lnTo>
                <a:lnTo>
                  <a:pt x="4332" y="1158"/>
                </a:lnTo>
                <a:lnTo>
                  <a:pt x="4267" y="1067"/>
                </a:lnTo>
                <a:lnTo>
                  <a:pt x="4198" y="982"/>
                </a:lnTo>
                <a:lnTo>
                  <a:pt x="4126" y="896"/>
                </a:lnTo>
                <a:lnTo>
                  <a:pt x="4051" y="818"/>
                </a:lnTo>
                <a:lnTo>
                  <a:pt x="3972" y="743"/>
                </a:lnTo>
                <a:lnTo>
                  <a:pt x="3891" y="671"/>
                </a:lnTo>
                <a:lnTo>
                  <a:pt x="3802" y="602"/>
                </a:lnTo>
                <a:lnTo>
                  <a:pt x="3714" y="540"/>
                </a:lnTo>
                <a:lnTo>
                  <a:pt x="3619" y="481"/>
                </a:lnTo>
                <a:lnTo>
                  <a:pt x="3524" y="425"/>
                </a:lnTo>
                <a:lnTo>
                  <a:pt x="3426" y="373"/>
                </a:lnTo>
                <a:lnTo>
                  <a:pt x="3325" y="327"/>
                </a:lnTo>
                <a:lnTo>
                  <a:pt x="3220" y="288"/>
                </a:lnTo>
                <a:lnTo>
                  <a:pt x="3115" y="252"/>
                </a:lnTo>
                <a:lnTo>
                  <a:pt x="3007" y="219"/>
                </a:lnTo>
                <a:lnTo>
                  <a:pt x="2896" y="193"/>
                </a:lnTo>
                <a:lnTo>
                  <a:pt x="2781" y="173"/>
                </a:lnTo>
                <a:lnTo>
                  <a:pt x="2670" y="160"/>
                </a:lnTo>
                <a:lnTo>
                  <a:pt x="2552" y="150"/>
                </a:lnTo>
                <a:lnTo>
                  <a:pt x="2435" y="147"/>
                </a:lnTo>
                <a:lnTo>
                  <a:pt x="2435" y="147"/>
                </a:lnTo>
                <a:close/>
              </a:path>
            </a:pathLst>
          </a:custGeom>
          <a:solidFill>
            <a:srgbClr val="2D3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Овал 108"/>
          <p:cNvSpPr/>
          <p:nvPr/>
        </p:nvSpPr>
        <p:spPr>
          <a:xfrm>
            <a:off x="244263" y="4491043"/>
            <a:ext cx="999473" cy="918089"/>
          </a:xfrm>
          <a:prstGeom prst="ellipse">
            <a:avLst/>
          </a:prstGeom>
          <a:solidFill>
            <a:srgbClr val="3398B4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110" name="Заголовок 1"/>
          <p:cNvSpPr txBox="1">
            <a:spLocks/>
          </p:cNvSpPr>
          <p:nvPr/>
        </p:nvSpPr>
        <p:spPr>
          <a:xfrm>
            <a:off x="262215" y="4974975"/>
            <a:ext cx="1081125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</a:t>
            </a:r>
          </a:p>
          <a:p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договор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111" name="Picture 5" descr="C:\Users\User\Desktop\ЭЛЕКТРОННЫЙ ДОГОВОР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2" y="4576189"/>
            <a:ext cx="386256" cy="4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Овал 111"/>
          <p:cNvSpPr/>
          <p:nvPr/>
        </p:nvSpPr>
        <p:spPr>
          <a:xfrm>
            <a:off x="481450" y="5295780"/>
            <a:ext cx="1128344" cy="9413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pic>
        <p:nvPicPr>
          <p:cNvPr id="113" name="Picture 8" descr="C:\Users\User\Desktop\ЭСФ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37" y="5377177"/>
            <a:ext cx="297399" cy="3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Заголовок 1"/>
          <p:cNvSpPr txBox="1">
            <a:spLocks/>
          </p:cNvSpPr>
          <p:nvPr/>
        </p:nvSpPr>
        <p:spPr>
          <a:xfrm>
            <a:off x="583166" y="5748165"/>
            <a:ext cx="1029976" cy="431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счет-фактура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449814" y="2215834"/>
            <a:ext cx="529563" cy="543714"/>
          </a:xfrm>
          <a:prstGeom prst="ellipse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2" name="Picture 3" descr="D:\Документы\Изображения\DSC07504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504375" y="1490384"/>
            <a:ext cx="932116" cy="574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2" name="Picture 3" descr="K:\слайд\2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0" t="54819" r="57830" b="36188"/>
          <a:stretch/>
        </p:blipFill>
        <p:spPr bwMode="auto">
          <a:xfrm>
            <a:off x="3275754" y="1860468"/>
            <a:ext cx="708743" cy="5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" descr="D:\Документы\Изображения\DSC07504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493560" y="4129844"/>
            <a:ext cx="910686" cy="561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0" name="TextBox 79"/>
          <p:cNvSpPr txBox="1"/>
          <p:nvPr/>
        </p:nvSpPr>
        <p:spPr>
          <a:xfrm>
            <a:off x="2567054" y="5929387"/>
            <a:ext cx="518070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ru-RU" sz="1200" u="sng" dirty="0"/>
              <a:t>Результаты</a:t>
            </a:r>
          </a:p>
          <a:p>
            <a:pPr algn="ctr">
              <a:defRPr/>
            </a:pPr>
            <a:endParaRPr lang="ru-RU" sz="1000" dirty="0"/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Исключение сканированных копий (архив)</a:t>
            </a: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Сокращение времени обработки</a:t>
            </a: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Контроль сумм</a:t>
            </a: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Минимизация человеческого фактора</a:t>
            </a: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Повышение качества предоставляемых документов </a:t>
            </a:r>
            <a:endParaRPr lang="en-US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81" name="object 20">
            <a:extLst>
              <a:ext uri="{FF2B5EF4-FFF2-40B4-BE49-F238E27FC236}">
                <a16:creationId xmlns:a16="http://schemas.microsoft.com/office/drawing/2014/main" id="{F15E8ABD-AA13-4BFA-8AFC-E3F294682E8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93599" y="4075814"/>
            <a:ext cx="1077892" cy="778014"/>
          </a:xfrm>
          <a:prstGeom prst="rect">
            <a:avLst/>
          </a:prstGeom>
        </p:spPr>
      </p:pic>
      <p:sp>
        <p:nvSpPr>
          <p:cNvPr id="89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863650" y="4473131"/>
            <a:ext cx="501972" cy="208304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B871678-B92D-438A-B385-D22269F9002F}"/>
              </a:ext>
            </a:extLst>
          </p:cNvPr>
          <p:cNvSpPr txBox="1"/>
          <p:nvPr/>
        </p:nvSpPr>
        <p:spPr>
          <a:xfrm flipH="1">
            <a:off x="779829" y="850016"/>
            <a:ext cx="882926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/>
            <a:r>
              <a:rPr lang="ru-RU" altLang="ko-KR" sz="18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ИС Комитета казначейства – ИС Электронные государственные закупки</a:t>
            </a:r>
          </a:p>
          <a:p>
            <a:pPr algn="ctr"/>
            <a:r>
              <a:rPr lang="ru-RU" altLang="ko-KR" sz="18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                                 ИС Электронные счета-фактуры</a:t>
            </a:r>
          </a:p>
        </p:txBody>
      </p:sp>
    </p:spTree>
    <p:extLst>
      <p:ext uri="{BB962C8B-B14F-4D97-AF65-F5344CB8AC3E}">
        <p14:creationId xmlns:p14="http://schemas.microsoft.com/office/powerpoint/2010/main" val="367930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49757" y="1873151"/>
            <a:ext cx="9026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b="1" dirty="0">
                <a:latin typeface="Arial" pitchFamily="34" charset="0"/>
                <a:cs typeface="Arial" pitchFamily="34" charset="0"/>
              </a:rPr>
              <a:t>Как было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1481" y="1831204"/>
            <a:ext cx="82407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Как есть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3914" y="2162043"/>
            <a:ext cx="41978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cap="all" dirty="0">
                <a:latin typeface="Arial" pitchFamily="34" charset="0"/>
                <a:cs typeface="Arial" panose="020B0604020202020204" pitchFamily="34" charset="0"/>
              </a:rPr>
              <a:t>подписание первичных документов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04880" y="2303987"/>
            <a:ext cx="0" cy="1239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595137" y="2310950"/>
            <a:ext cx="765615" cy="1131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0525" y="2444454"/>
            <a:ext cx="2031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бумажном носителе</a:t>
            </a: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8593" y="4850735"/>
            <a:ext cx="17311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sz="1200" dirty="0"/>
              <a:t>Проверка в </a:t>
            </a:r>
            <a:r>
              <a:rPr lang="ru-RU" sz="1200" dirty="0" err="1"/>
              <a:t>ис</a:t>
            </a:r>
            <a:r>
              <a:rPr lang="ru-RU" sz="1200" dirty="0"/>
              <a:t> </a:t>
            </a:r>
            <a:r>
              <a:rPr lang="ru-RU" sz="1200" dirty="0" err="1"/>
              <a:t>кк</a:t>
            </a:r>
            <a:r>
              <a:rPr lang="ru-RU" sz="1200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7426" y="2911383"/>
            <a:ext cx="25636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cap="all" dirty="0">
                <a:latin typeface="Arial" pitchFamily="34" charset="0"/>
                <a:cs typeface="Arial" panose="020B0604020202020204" pitchFamily="34" charset="0"/>
              </a:rPr>
              <a:t>прикрепление в </a:t>
            </a:r>
            <a:r>
              <a:rPr lang="ru-RU" sz="1200" b="1" cap="all" dirty="0" err="1">
                <a:latin typeface="Arial" pitchFamily="34" charset="0"/>
                <a:cs typeface="Arial" panose="020B0604020202020204" pitchFamily="34" charset="0"/>
              </a:rPr>
              <a:t>ис</a:t>
            </a:r>
            <a:r>
              <a:rPr lang="ru-RU" sz="1200" b="1" cap="all" dirty="0"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ru-RU" sz="1200" b="1" cap="all" dirty="0" err="1">
                <a:latin typeface="Arial" pitchFamily="34" charset="0"/>
                <a:cs typeface="Arial" panose="020B0604020202020204" pitchFamily="34" charset="0"/>
              </a:rPr>
              <a:t>кк</a:t>
            </a:r>
            <a:endParaRPr lang="ru-RU" sz="1200" b="1" cap="all" dirty="0">
              <a:latin typeface="Arial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6004361" y="3042782"/>
            <a:ext cx="2175563" cy="1622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178881" y="3024910"/>
            <a:ext cx="1782" cy="35316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112054" y="3045722"/>
            <a:ext cx="3844" cy="2996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8" idx="1"/>
          </p:cNvCxnSpPr>
          <p:nvPr/>
        </p:nvCxnSpPr>
        <p:spPr>
          <a:xfrm flipH="1" flipV="1">
            <a:off x="2112058" y="3042763"/>
            <a:ext cx="1805368" cy="712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590385" y="2322816"/>
            <a:ext cx="0" cy="12529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94"/>
          <p:cNvSpPr txBox="1">
            <a:spLocks noChangeArrowheads="1"/>
          </p:cNvSpPr>
          <p:nvPr/>
        </p:nvSpPr>
        <p:spPr bwMode="auto">
          <a:xfrm>
            <a:off x="7501114" y="2494795"/>
            <a:ext cx="2744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ИС ЦУЛС</a:t>
            </a: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00"/>
          <p:cNvSpPr txBox="1">
            <a:spLocks noChangeArrowheads="1"/>
          </p:cNvSpPr>
          <p:nvPr/>
        </p:nvSpPr>
        <p:spPr bwMode="auto">
          <a:xfrm>
            <a:off x="459251" y="3088505"/>
            <a:ext cx="1490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Сканированные копии</a:t>
            </a: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01"/>
          <p:cNvSpPr txBox="1">
            <a:spLocks noChangeArrowheads="1"/>
          </p:cNvSpPr>
          <p:nvPr/>
        </p:nvSpPr>
        <p:spPr bwMode="auto">
          <a:xfrm>
            <a:off x="8247200" y="3218012"/>
            <a:ext cx="1807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Электронные копии </a:t>
            </a:r>
          </a:p>
        </p:txBody>
      </p:sp>
      <p:cxnSp>
        <p:nvCxnSpPr>
          <p:cNvPr id="30" name="Прямая соединительная линия 29"/>
          <p:cNvCxnSpPr>
            <a:stCxn id="17" idx="1"/>
          </p:cNvCxnSpPr>
          <p:nvPr/>
        </p:nvCxnSpPr>
        <p:spPr>
          <a:xfrm flipH="1">
            <a:off x="2357666" y="4989235"/>
            <a:ext cx="1760927" cy="1355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910144" y="5002792"/>
            <a:ext cx="2187745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117476" y="4977807"/>
            <a:ext cx="0" cy="36820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357665" y="5002792"/>
            <a:ext cx="0" cy="28553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18593" y="3913774"/>
            <a:ext cx="197894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cap="all" dirty="0">
                <a:latin typeface="Arial" pitchFamily="34" charset="0"/>
                <a:cs typeface="Arial" panose="020B0604020202020204" pitchFamily="34" charset="0"/>
              </a:rPr>
              <a:t>Подписание в </a:t>
            </a:r>
            <a:r>
              <a:rPr lang="ru-RU" sz="1200" b="1" cap="all" dirty="0" err="1">
                <a:latin typeface="Arial" pitchFamily="34" charset="0"/>
                <a:cs typeface="Arial" panose="020B0604020202020204" pitchFamily="34" charset="0"/>
              </a:rPr>
              <a:t>ис</a:t>
            </a:r>
            <a:r>
              <a:rPr lang="ru-RU" sz="1200" b="1" cap="all" dirty="0"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ru-RU" sz="1200" b="1" cap="all" dirty="0" err="1">
                <a:latin typeface="Arial" pitchFamily="34" charset="0"/>
                <a:cs typeface="Arial" panose="020B0604020202020204" pitchFamily="34" charset="0"/>
              </a:rPr>
              <a:t>кк</a:t>
            </a:r>
            <a:r>
              <a:rPr lang="ru-RU" sz="1200" b="1" cap="all" dirty="0">
                <a:latin typeface="Arial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2074466" y="4098440"/>
            <a:ext cx="1936280" cy="50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072561" y="4103529"/>
            <a:ext cx="0" cy="1239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097889" y="4103529"/>
            <a:ext cx="0" cy="1239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43"/>
          <p:cNvSpPr txBox="1">
            <a:spLocks noChangeArrowheads="1"/>
          </p:cNvSpPr>
          <p:nvPr/>
        </p:nvSpPr>
        <p:spPr bwMode="auto">
          <a:xfrm>
            <a:off x="1015219" y="4266920"/>
            <a:ext cx="1072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/>
            <a:r>
              <a:rPr lang="ru-RU" altLang="ru-RU" sz="1200" dirty="0">
                <a:latin typeface="Arial" pitchFamily="34" charset="0"/>
                <a:cs typeface="Arial" panose="020B0604020202020204" pitchFamily="34" charset="0"/>
              </a:rPr>
              <a:t>ЭЦП</a:t>
            </a:r>
          </a:p>
        </p:txBody>
      </p:sp>
      <p:cxnSp>
        <p:nvCxnSpPr>
          <p:cNvPr id="85" name="Прямая соединительная линия 84"/>
          <p:cNvCxnSpPr>
            <a:endCxn id="35" idx="3"/>
          </p:cNvCxnSpPr>
          <p:nvPr/>
        </p:nvCxnSpPr>
        <p:spPr>
          <a:xfrm flipH="1">
            <a:off x="6097533" y="4046559"/>
            <a:ext cx="2000357" cy="571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0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B871678-B92D-438A-B385-D22269F9002F}"/>
              </a:ext>
            </a:extLst>
          </p:cNvPr>
          <p:cNvSpPr txBox="1"/>
          <p:nvPr/>
        </p:nvSpPr>
        <p:spPr>
          <a:xfrm flipH="1">
            <a:off x="293935" y="1260401"/>
            <a:ext cx="10144171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/>
            <a:r>
              <a:rPr lang="ru-RU" altLang="ko-KR" sz="18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ИС Комитета казначейства – ИС Централизованные унифицированные лицевые счета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6666211" y="2291295"/>
            <a:ext cx="924176" cy="731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144217" y="5735716"/>
            <a:ext cx="382140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ru-RU" sz="1200" u="sng" dirty="0"/>
              <a:t>Результаты</a:t>
            </a:r>
          </a:p>
          <a:p>
            <a:pPr algn="ctr">
              <a:defRPr/>
            </a:pPr>
            <a:endParaRPr lang="ru-RU" sz="1000" dirty="0"/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Исключение сканированных копий (архив)</a:t>
            </a: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Сокращение времени обработки</a:t>
            </a: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Минимизация человеческого фактора</a:t>
            </a: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Повышение качества предоставляемых документов </a:t>
            </a:r>
            <a:endParaRPr lang="en-US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6" name="TextBox 243"/>
          <p:cNvSpPr txBox="1">
            <a:spLocks noChangeArrowheads="1"/>
          </p:cNvSpPr>
          <p:nvPr/>
        </p:nvSpPr>
        <p:spPr bwMode="auto">
          <a:xfrm>
            <a:off x="346636" y="5320840"/>
            <a:ext cx="16904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/>
            <a:r>
              <a:rPr lang="ru-RU" altLang="ru-RU" sz="1000" b="1" dirty="0">
                <a:latin typeface="Arial" pitchFamily="34" charset="0"/>
                <a:cs typeface="Arial" panose="020B0604020202020204" pitchFamily="34" charset="0"/>
              </a:rPr>
              <a:t>Бизнес-процесс «Проведение платежного поручения на возврат» </a:t>
            </a:r>
          </a:p>
        </p:txBody>
      </p:sp>
      <p:graphicFrame>
        <p:nvGraphicFramePr>
          <p:cNvPr id="9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63406"/>
              </p:ext>
            </p:extLst>
          </p:nvPr>
        </p:nvGraphicFramePr>
        <p:xfrm>
          <a:off x="7831218" y="4243594"/>
          <a:ext cx="3476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754674" imgH="1175128" progId="">
                  <p:embed/>
                </p:oleObj>
              </mc:Choice>
              <mc:Fallback>
                <p:oleObj name="Visio" r:id="rId4" imgW="754674" imgH="1175128" progId="">
                  <p:embed/>
                  <p:pic>
                    <p:nvPicPr>
                      <p:cNvPr id="9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1218" y="4243594"/>
                        <a:ext cx="34766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572463"/>
              </p:ext>
            </p:extLst>
          </p:nvPr>
        </p:nvGraphicFramePr>
        <p:xfrm>
          <a:off x="1813096" y="4312116"/>
          <a:ext cx="3476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754674" imgH="1175128" progId="">
                  <p:embed/>
                </p:oleObj>
              </mc:Choice>
              <mc:Fallback>
                <p:oleObj name="Visio" r:id="rId6" imgW="754674" imgH="1175128" progId="">
                  <p:embed/>
                  <p:pic>
                    <p:nvPicPr>
                      <p:cNvPr id="9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096" y="4312116"/>
                        <a:ext cx="34766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" name="Picture 3" descr="D:\Документы\Изображения\DSC0750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82562" y="5346009"/>
            <a:ext cx="853987" cy="526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5" name="Picture 3" descr="D:\Документы\Изображения\DSC0750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498058" y="5318166"/>
            <a:ext cx="853987" cy="526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7" name="Заголовок 1"/>
          <p:cNvSpPr txBox="1">
            <a:spLocks/>
          </p:cNvSpPr>
          <p:nvPr/>
        </p:nvSpPr>
        <p:spPr>
          <a:xfrm>
            <a:off x="7859524" y="755534"/>
            <a:ext cx="172301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ЭЛКТРОННЫЙ</a:t>
            </a:r>
          </a:p>
          <a:p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ДОГОВОР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48" name="Picture 5" descr="C:\Users\User\Desktop\ЭЛЕКТРОННЫЙ ДОГОВОР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36" y="259994"/>
            <a:ext cx="386256" cy="4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C:\Users\User\Desktop\ЭСФ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545" y="522861"/>
            <a:ext cx="297399" cy="3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5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2308" r="84875" b="81476"/>
          <a:stretch>
            <a:fillRect/>
          </a:stretch>
        </p:blipFill>
        <p:spPr bwMode="auto">
          <a:xfrm>
            <a:off x="7398622" y="2507438"/>
            <a:ext cx="4794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Овал 66"/>
          <p:cNvSpPr/>
          <p:nvPr/>
        </p:nvSpPr>
        <p:spPr>
          <a:xfrm>
            <a:off x="2343431" y="2460759"/>
            <a:ext cx="503411" cy="473262"/>
          </a:xfrm>
          <a:prstGeom prst="ellipse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TextBox 243"/>
          <p:cNvSpPr txBox="1">
            <a:spLocks noChangeArrowheads="1"/>
          </p:cNvSpPr>
          <p:nvPr/>
        </p:nvSpPr>
        <p:spPr bwMode="auto">
          <a:xfrm>
            <a:off x="8614673" y="4266919"/>
            <a:ext cx="8039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/>
            <a:r>
              <a:rPr lang="ru-RU" altLang="ru-RU" sz="1200" dirty="0">
                <a:latin typeface="Arial" pitchFamily="34" charset="0"/>
                <a:cs typeface="Arial" panose="020B0604020202020204" pitchFamily="34" charset="0"/>
              </a:rPr>
              <a:t>ЭЦП</a:t>
            </a:r>
          </a:p>
        </p:txBody>
      </p:sp>
      <p:pic>
        <p:nvPicPr>
          <p:cNvPr id="52" name="Picture 8" descr="C:\Users\User\Desktop\ЭСФ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830" y="357583"/>
            <a:ext cx="297399" cy="3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Заголовок 1"/>
          <p:cNvSpPr txBox="1">
            <a:spLocks/>
          </p:cNvSpPr>
          <p:nvPr/>
        </p:nvSpPr>
        <p:spPr>
          <a:xfrm>
            <a:off x="8607199" y="778908"/>
            <a:ext cx="1029976" cy="431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8011924" y="843926"/>
            <a:ext cx="172301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59" name="Picture 5" descr="C:\Users\User\Desktop\ЭЛЕКТРОННЫЙ ДОГОВОР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036" y="412394"/>
            <a:ext cx="386256" cy="4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Овал 59"/>
          <p:cNvSpPr/>
          <p:nvPr/>
        </p:nvSpPr>
        <p:spPr>
          <a:xfrm>
            <a:off x="7689818" y="44097"/>
            <a:ext cx="2235126" cy="1023430"/>
          </a:xfrm>
          <a:prstGeom prst="ellipse">
            <a:avLst/>
          </a:prstGeom>
          <a:solidFill>
            <a:srgbClr val="3398B4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7954527" y="685552"/>
            <a:ext cx="172301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ПЛАТЕЖНЫЕ ПОРУЧЕНИЯ ОРГАНОВ ГОС. ДОХОДОВ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65" name="Picture 5" descr="C:\Users\User\Desktop\ЭЛЕКТРОННЫЙ ДОГОВОР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590" y="273547"/>
            <a:ext cx="386256" cy="4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243"/>
          <p:cNvSpPr txBox="1">
            <a:spLocks noChangeArrowheads="1"/>
          </p:cNvSpPr>
          <p:nvPr/>
        </p:nvSpPr>
        <p:spPr bwMode="auto">
          <a:xfrm>
            <a:off x="346635" y="6097761"/>
            <a:ext cx="16904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/>
            <a:r>
              <a:rPr lang="ru-RU" altLang="ru-RU" sz="1000" b="1" dirty="0">
                <a:latin typeface="Arial" pitchFamily="34" charset="0"/>
                <a:cs typeface="Arial" panose="020B0604020202020204" pitchFamily="34" charset="0"/>
              </a:rPr>
              <a:t>Бизнес-процесс «Проведение платежного поручения на зачет» </a:t>
            </a:r>
          </a:p>
        </p:txBody>
      </p:sp>
      <p:sp>
        <p:nvSpPr>
          <p:cNvPr id="69" name="TextBox 243"/>
          <p:cNvSpPr txBox="1">
            <a:spLocks noChangeArrowheads="1"/>
          </p:cNvSpPr>
          <p:nvPr/>
        </p:nvSpPr>
        <p:spPr bwMode="auto">
          <a:xfrm>
            <a:off x="8443704" y="5293965"/>
            <a:ext cx="16904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/>
            <a:r>
              <a:rPr lang="ru-RU" altLang="ru-RU" sz="1000" b="1" dirty="0">
                <a:latin typeface="Arial" pitchFamily="34" charset="0"/>
                <a:cs typeface="Arial" panose="020B0604020202020204" pitchFamily="34" charset="0"/>
              </a:rPr>
              <a:t>Бизнес-процесс «Проведение платежного поручения на возврат» </a:t>
            </a:r>
          </a:p>
        </p:txBody>
      </p:sp>
      <p:sp>
        <p:nvSpPr>
          <p:cNvPr id="70" name="TextBox 243"/>
          <p:cNvSpPr txBox="1">
            <a:spLocks noChangeArrowheads="1"/>
          </p:cNvSpPr>
          <p:nvPr/>
        </p:nvSpPr>
        <p:spPr bwMode="auto">
          <a:xfrm>
            <a:off x="8447660" y="6111170"/>
            <a:ext cx="16904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/>
            <a:r>
              <a:rPr lang="ru-RU" altLang="ru-RU" sz="1000" dirty="0">
                <a:latin typeface="Arial" pitchFamily="34" charset="0"/>
                <a:cs typeface="Arial" panose="020B0604020202020204" pitchFamily="34" charset="0"/>
              </a:rPr>
              <a:t>Бизнес-процесс «Проведение платежного поручения на зачет» </a:t>
            </a:r>
          </a:p>
        </p:txBody>
      </p:sp>
      <p:sp>
        <p:nvSpPr>
          <p:cNvPr id="73" name="Плюс 72"/>
          <p:cNvSpPr/>
          <p:nvPr/>
        </p:nvSpPr>
        <p:spPr>
          <a:xfrm rot="2700000">
            <a:off x="8635920" y="6194913"/>
            <a:ext cx="469785" cy="469785"/>
          </a:xfrm>
          <a:prstGeom prst="mathPl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3" descr="K:\слайд\2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9" t="54819" r="58213" b="35935"/>
          <a:stretch/>
        </p:blipFill>
        <p:spPr bwMode="auto">
          <a:xfrm>
            <a:off x="1789221" y="3392851"/>
            <a:ext cx="615651" cy="5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Овал 78"/>
          <p:cNvSpPr/>
          <p:nvPr/>
        </p:nvSpPr>
        <p:spPr>
          <a:xfrm>
            <a:off x="7689818" y="3464398"/>
            <a:ext cx="733410" cy="65784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pic>
        <p:nvPicPr>
          <p:cNvPr id="80" name="Picture 8" descr="C:\Users\User\Desktop\ЭСФ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047" y="3507709"/>
            <a:ext cx="219770" cy="2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Заголовок 1"/>
          <p:cNvSpPr txBox="1">
            <a:spLocks/>
          </p:cNvSpPr>
          <p:nvPr/>
        </p:nvSpPr>
        <p:spPr>
          <a:xfrm>
            <a:off x="7690930" y="3717907"/>
            <a:ext cx="688877" cy="2887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Информационная система казначейства</a:t>
            </a:r>
            <a:endParaRPr lang="en-US" altLang="ko-KR" spc="-12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0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9591" y="28069"/>
            <a:ext cx="6160521" cy="167291"/>
          </a:xfrm>
          <a:prstGeom prst="rect">
            <a:avLst/>
          </a:prstGeom>
        </p:spPr>
        <p:txBody>
          <a:bodyPr vert="horz" wrap="square" lIns="0" tIns="14035" rIns="0" bIns="0" rtlCol="0">
            <a:spAutoFit/>
          </a:bodyPr>
          <a:lstStyle/>
          <a:p>
            <a:pPr marL="14035">
              <a:spcBef>
                <a:spcPts val="111"/>
              </a:spcBef>
            </a:pP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995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PEMNA Treasury</a:t>
            </a:r>
            <a:r>
              <a:rPr sz="995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CoP</a:t>
            </a:r>
            <a:r>
              <a:rPr sz="995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Bangkok</a:t>
            </a:r>
            <a:r>
              <a:rPr sz="995" spc="2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sz="995" spc="2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995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Treasury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Efficient</a:t>
            </a:r>
            <a:r>
              <a:rPr sz="995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Accountable</a:t>
            </a:r>
            <a:r>
              <a:rPr sz="995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 Enhance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995" spc="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Delivery</a:t>
            </a:r>
            <a:endParaRPr sz="995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2374" y="4034399"/>
            <a:ext cx="1136807" cy="323952"/>
          </a:xfrm>
          <a:prstGeom prst="rect">
            <a:avLst/>
          </a:prstGeom>
        </p:spPr>
        <p:txBody>
          <a:bodyPr vert="horz" wrap="square" lIns="0" tIns="17543" rIns="0" bIns="0" rtlCol="0">
            <a:spAutoFit/>
          </a:bodyPr>
          <a:lstStyle/>
          <a:p>
            <a:pPr marL="14035" algn="ctr">
              <a:spcBef>
                <a:spcPts val="138"/>
              </a:spcBef>
            </a:pPr>
            <a:r>
              <a:rPr lang="ru-RU" sz="995" spc="11" dirty="0">
                <a:latin typeface="Arial MT"/>
                <a:cs typeface="Arial MT"/>
              </a:rPr>
              <a:t> направляет счет на оплату</a:t>
            </a:r>
            <a:endParaRPr sz="995" dirty="0">
              <a:latin typeface="Arial MT"/>
              <a:cs typeface="Arial M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2921" y="4080943"/>
            <a:ext cx="233676" cy="36349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6132" y="3121411"/>
            <a:ext cx="233677" cy="36349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3245" y="3083724"/>
            <a:ext cx="233677" cy="36349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2921" y="5313004"/>
            <a:ext cx="233676" cy="363497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718349" y="2547181"/>
            <a:ext cx="1245353" cy="38104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было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33062" y="256413"/>
            <a:ext cx="268062" cy="303354"/>
          </a:xfrm>
          <a:prstGeom prst="rect">
            <a:avLst/>
          </a:prstGeom>
        </p:spPr>
        <p:txBody>
          <a:bodyPr vert="horz" wrap="square" lIns="0" tIns="14035" rIns="0" bIns="0" rtlCol="0">
            <a:spAutoFit/>
          </a:bodyPr>
          <a:lstStyle/>
          <a:p>
            <a:pPr marL="14035">
              <a:spcBef>
                <a:spcPts val="111"/>
              </a:spcBef>
            </a:pPr>
            <a:r>
              <a:rPr sz="1879" spc="155" dirty="0">
                <a:solidFill>
                  <a:srgbClr val="FFFFFF"/>
                </a:solidFill>
                <a:latin typeface="Arial MT"/>
                <a:cs typeface="Arial MT"/>
              </a:rPr>
              <a:t>2.</a:t>
            </a:r>
            <a:endParaRPr sz="1879">
              <a:latin typeface="Arial MT"/>
              <a:cs typeface="Arial MT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980153" y="321533"/>
            <a:ext cx="4588637" cy="450513"/>
            <a:chOff x="621423" y="290956"/>
            <a:chExt cx="4152265" cy="407670"/>
          </a:xfrm>
        </p:grpSpPr>
        <p:sp>
          <p:nvSpPr>
            <p:cNvPr id="86" name="object 86"/>
            <p:cNvSpPr/>
            <p:nvPr/>
          </p:nvSpPr>
          <p:spPr>
            <a:xfrm>
              <a:off x="621423" y="295147"/>
              <a:ext cx="1040130" cy="170180"/>
            </a:xfrm>
            <a:custGeom>
              <a:avLst/>
              <a:gdLst/>
              <a:ahLst/>
              <a:cxnLst/>
              <a:rect l="l" t="t" r="r" b="b"/>
              <a:pathLst>
                <a:path w="1040130" h="170179">
                  <a:moveTo>
                    <a:pt x="963939" y="66166"/>
                  </a:moveTo>
                  <a:lnTo>
                    <a:pt x="919848" y="66166"/>
                  </a:lnTo>
                  <a:lnTo>
                    <a:pt x="924166" y="66928"/>
                  </a:lnTo>
                  <a:lnTo>
                    <a:pt x="927214" y="68325"/>
                  </a:lnTo>
                  <a:lnTo>
                    <a:pt x="932167" y="70485"/>
                  </a:lnTo>
                  <a:lnTo>
                    <a:pt x="934580" y="74549"/>
                  </a:lnTo>
                  <a:lnTo>
                    <a:pt x="934580" y="83438"/>
                  </a:lnTo>
                  <a:lnTo>
                    <a:pt x="895083" y="94361"/>
                  </a:lnTo>
                  <a:lnTo>
                    <a:pt x="887606" y="95956"/>
                  </a:lnTo>
                  <a:lnTo>
                    <a:pt x="861030" y="125475"/>
                  </a:lnTo>
                  <a:lnTo>
                    <a:pt x="860412" y="133603"/>
                  </a:lnTo>
                  <a:lnTo>
                    <a:pt x="861126" y="141962"/>
                  </a:lnTo>
                  <a:lnTo>
                    <a:pt x="889540" y="169251"/>
                  </a:lnTo>
                  <a:lnTo>
                    <a:pt x="896734" y="169799"/>
                  </a:lnTo>
                  <a:lnTo>
                    <a:pt x="905878" y="169799"/>
                  </a:lnTo>
                  <a:lnTo>
                    <a:pt x="914133" y="167639"/>
                  </a:lnTo>
                  <a:lnTo>
                    <a:pt x="925309" y="161036"/>
                  </a:lnTo>
                  <a:lnTo>
                    <a:pt x="930008" y="157099"/>
                  </a:lnTo>
                  <a:lnTo>
                    <a:pt x="935469" y="151764"/>
                  </a:lnTo>
                  <a:lnTo>
                    <a:pt x="965588" y="151764"/>
                  </a:lnTo>
                  <a:lnTo>
                    <a:pt x="965266" y="149320"/>
                  </a:lnTo>
                  <a:lnTo>
                    <a:pt x="965187" y="146557"/>
                  </a:lnTo>
                  <a:lnTo>
                    <a:pt x="902703" y="146557"/>
                  </a:lnTo>
                  <a:lnTo>
                    <a:pt x="899401" y="145414"/>
                  </a:lnTo>
                  <a:lnTo>
                    <a:pt x="896734" y="143382"/>
                  </a:lnTo>
                  <a:lnTo>
                    <a:pt x="893559" y="140715"/>
                  </a:lnTo>
                  <a:lnTo>
                    <a:pt x="891908" y="136778"/>
                  </a:lnTo>
                  <a:lnTo>
                    <a:pt x="891915" y="125460"/>
                  </a:lnTo>
                  <a:lnTo>
                    <a:pt x="893940" y="120903"/>
                  </a:lnTo>
                  <a:lnTo>
                    <a:pt x="898258" y="117982"/>
                  </a:lnTo>
                  <a:lnTo>
                    <a:pt x="901179" y="115950"/>
                  </a:lnTo>
                  <a:lnTo>
                    <a:pt x="906259" y="114300"/>
                  </a:lnTo>
                  <a:lnTo>
                    <a:pt x="913498" y="112902"/>
                  </a:lnTo>
                  <a:lnTo>
                    <a:pt x="919594" y="111887"/>
                  </a:lnTo>
                  <a:lnTo>
                    <a:pt x="924293" y="110871"/>
                  </a:lnTo>
                  <a:lnTo>
                    <a:pt x="927595" y="109727"/>
                  </a:lnTo>
                  <a:lnTo>
                    <a:pt x="930643" y="108712"/>
                  </a:lnTo>
                  <a:lnTo>
                    <a:pt x="933056" y="107568"/>
                  </a:lnTo>
                  <a:lnTo>
                    <a:pt x="934580" y="106172"/>
                  </a:lnTo>
                  <a:lnTo>
                    <a:pt x="965187" y="106172"/>
                  </a:lnTo>
                  <a:lnTo>
                    <a:pt x="965187" y="75946"/>
                  </a:lnTo>
                  <a:lnTo>
                    <a:pt x="964091" y="66540"/>
                  </a:lnTo>
                  <a:lnTo>
                    <a:pt x="963939" y="66166"/>
                  </a:lnTo>
                  <a:close/>
                </a:path>
                <a:path w="1040130" h="170179">
                  <a:moveTo>
                    <a:pt x="965588" y="151764"/>
                  </a:moveTo>
                  <a:lnTo>
                    <a:pt x="935469" y="151764"/>
                  </a:lnTo>
                  <a:lnTo>
                    <a:pt x="935723" y="154939"/>
                  </a:lnTo>
                  <a:lnTo>
                    <a:pt x="935977" y="157352"/>
                  </a:lnTo>
                  <a:lnTo>
                    <a:pt x="936231" y="159003"/>
                  </a:lnTo>
                  <a:lnTo>
                    <a:pt x="936915" y="161289"/>
                  </a:lnTo>
                  <a:lnTo>
                    <a:pt x="937374" y="162940"/>
                  </a:lnTo>
                  <a:lnTo>
                    <a:pt x="938390" y="165735"/>
                  </a:lnTo>
                  <a:lnTo>
                    <a:pt x="971918" y="165735"/>
                  </a:lnTo>
                  <a:lnTo>
                    <a:pt x="971918" y="161289"/>
                  </a:lnTo>
                  <a:lnTo>
                    <a:pt x="969759" y="160147"/>
                  </a:lnTo>
                  <a:lnTo>
                    <a:pt x="968108" y="158623"/>
                  </a:lnTo>
                  <a:lnTo>
                    <a:pt x="967092" y="156463"/>
                  </a:lnTo>
                  <a:lnTo>
                    <a:pt x="965822" y="153542"/>
                  </a:lnTo>
                  <a:lnTo>
                    <a:pt x="965588" y="151764"/>
                  </a:lnTo>
                  <a:close/>
                </a:path>
                <a:path w="1040130" h="170179">
                  <a:moveTo>
                    <a:pt x="965187" y="106172"/>
                  </a:moveTo>
                  <a:lnTo>
                    <a:pt x="934580" y="106172"/>
                  </a:lnTo>
                  <a:lnTo>
                    <a:pt x="934580" y="129412"/>
                  </a:lnTo>
                  <a:lnTo>
                    <a:pt x="931659" y="135254"/>
                  </a:lnTo>
                  <a:lnTo>
                    <a:pt x="925690" y="139953"/>
                  </a:lnTo>
                  <a:lnTo>
                    <a:pt x="920356" y="144272"/>
                  </a:lnTo>
                  <a:lnTo>
                    <a:pt x="913879" y="146557"/>
                  </a:lnTo>
                  <a:lnTo>
                    <a:pt x="965187" y="146557"/>
                  </a:lnTo>
                  <a:lnTo>
                    <a:pt x="965187" y="106172"/>
                  </a:lnTo>
                  <a:close/>
                </a:path>
                <a:path w="1040130" h="170179">
                  <a:moveTo>
                    <a:pt x="917689" y="40258"/>
                  </a:moveTo>
                  <a:lnTo>
                    <a:pt x="875725" y="53647"/>
                  </a:lnTo>
                  <a:lnTo>
                    <a:pt x="864349" y="83312"/>
                  </a:lnTo>
                  <a:lnTo>
                    <a:pt x="894575" y="83312"/>
                  </a:lnTo>
                  <a:lnTo>
                    <a:pt x="894956" y="78486"/>
                  </a:lnTo>
                  <a:lnTo>
                    <a:pt x="896226" y="74675"/>
                  </a:lnTo>
                  <a:lnTo>
                    <a:pt x="898639" y="71881"/>
                  </a:lnTo>
                  <a:lnTo>
                    <a:pt x="901687" y="68072"/>
                  </a:lnTo>
                  <a:lnTo>
                    <a:pt x="906894" y="66166"/>
                  </a:lnTo>
                  <a:lnTo>
                    <a:pt x="963939" y="66166"/>
                  </a:lnTo>
                  <a:lnTo>
                    <a:pt x="960805" y="58515"/>
                  </a:lnTo>
                  <a:lnTo>
                    <a:pt x="926140" y="40643"/>
                  </a:lnTo>
                  <a:lnTo>
                    <a:pt x="917689" y="40258"/>
                  </a:lnTo>
                  <a:close/>
                </a:path>
                <a:path w="1040130" h="170179">
                  <a:moveTo>
                    <a:pt x="467140" y="66166"/>
                  </a:moveTo>
                  <a:lnTo>
                    <a:pt x="423024" y="66166"/>
                  </a:lnTo>
                  <a:lnTo>
                    <a:pt x="427393" y="66928"/>
                  </a:lnTo>
                  <a:lnTo>
                    <a:pt x="430352" y="68325"/>
                  </a:lnTo>
                  <a:lnTo>
                    <a:pt x="435279" y="70485"/>
                  </a:lnTo>
                  <a:lnTo>
                    <a:pt x="437743" y="74549"/>
                  </a:lnTo>
                  <a:lnTo>
                    <a:pt x="437743" y="83438"/>
                  </a:lnTo>
                  <a:lnTo>
                    <a:pt x="398221" y="94361"/>
                  </a:lnTo>
                  <a:lnTo>
                    <a:pt x="390732" y="95956"/>
                  </a:lnTo>
                  <a:lnTo>
                    <a:pt x="364182" y="125475"/>
                  </a:lnTo>
                  <a:lnTo>
                    <a:pt x="363562" y="133603"/>
                  </a:lnTo>
                  <a:lnTo>
                    <a:pt x="364277" y="141962"/>
                  </a:lnTo>
                  <a:lnTo>
                    <a:pt x="392734" y="169251"/>
                  </a:lnTo>
                  <a:lnTo>
                    <a:pt x="399923" y="169799"/>
                  </a:lnTo>
                  <a:lnTo>
                    <a:pt x="409079" y="169799"/>
                  </a:lnTo>
                  <a:lnTo>
                    <a:pt x="417245" y="167639"/>
                  </a:lnTo>
                  <a:lnTo>
                    <a:pt x="428523" y="161036"/>
                  </a:lnTo>
                  <a:lnTo>
                    <a:pt x="433235" y="157099"/>
                  </a:lnTo>
                  <a:lnTo>
                    <a:pt x="438594" y="151764"/>
                  </a:lnTo>
                  <a:lnTo>
                    <a:pt x="468789" y="151764"/>
                  </a:lnTo>
                  <a:lnTo>
                    <a:pt x="468468" y="149320"/>
                  </a:lnTo>
                  <a:lnTo>
                    <a:pt x="468388" y="146557"/>
                  </a:lnTo>
                  <a:lnTo>
                    <a:pt x="405828" y="146557"/>
                  </a:lnTo>
                  <a:lnTo>
                    <a:pt x="402590" y="145414"/>
                  </a:lnTo>
                  <a:lnTo>
                    <a:pt x="399923" y="143382"/>
                  </a:lnTo>
                  <a:lnTo>
                    <a:pt x="396671" y="140715"/>
                  </a:lnTo>
                  <a:lnTo>
                    <a:pt x="395058" y="136778"/>
                  </a:lnTo>
                  <a:lnTo>
                    <a:pt x="395066" y="125460"/>
                  </a:lnTo>
                  <a:lnTo>
                    <a:pt x="422808" y="111887"/>
                  </a:lnTo>
                  <a:lnTo>
                    <a:pt x="427532" y="110871"/>
                  </a:lnTo>
                  <a:lnTo>
                    <a:pt x="430771" y="109727"/>
                  </a:lnTo>
                  <a:lnTo>
                    <a:pt x="433870" y="108712"/>
                  </a:lnTo>
                  <a:lnTo>
                    <a:pt x="436194" y="107568"/>
                  </a:lnTo>
                  <a:lnTo>
                    <a:pt x="437743" y="106172"/>
                  </a:lnTo>
                  <a:lnTo>
                    <a:pt x="468388" y="106172"/>
                  </a:lnTo>
                  <a:lnTo>
                    <a:pt x="468388" y="75946"/>
                  </a:lnTo>
                  <a:lnTo>
                    <a:pt x="467293" y="66540"/>
                  </a:lnTo>
                  <a:lnTo>
                    <a:pt x="467140" y="66166"/>
                  </a:lnTo>
                  <a:close/>
                </a:path>
                <a:path w="1040130" h="170179">
                  <a:moveTo>
                    <a:pt x="468789" y="151764"/>
                  </a:moveTo>
                  <a:lnTo>
                    <a:pt x="438594" y="151764"/>
                  </a:lnTo>
                  <a:lnTo>
                    <a:pt x="438873" y="154939"/>
                  </a:lnTo>
                  <a:lnTo>
                    <a:pt x="441553" y="165735"/>
                  </a:lnTo>
                  <a:lnTo>
                    <a:pt x="475157" y="165735"/>
                  </a:lnTo>
                  <a:lnTo>
                    <a:pt x="475157" y="161289"/>
                  </a:lnTo>
                  <a:lnTo>
                    <a:pt x="472897" y="160147"/>
                  </a:lnTo>
                  <a:lnTo>
                    <a:pt x="471284" y="158623"/>
                  </a:lnTo>
                  <a:lnTo>
                    <a:pt x="470293" y="156463"/>
                  </a:lnTo>
                  <a:lnTo>
                    <a:pt x="469023" y="153542"/>
                  </a:lnTo>
                  <a:lnTo>
                    <a:pt x="468789" y="151764"/>
                  </a:lnTo>
                  <a:close/>
                </a:path>
                <a:path w="1040130" h="170179">
                  <a:moveTo>
                    <a:pt x="468388" y="106172"/>
                  </a:moveTo>
                  <a:lnTo>
                    <a:pt x="437743" y="106172"/>
                  </a:lnTo>
                  <a:lnTo>
                    <a:pt x="437743" y="129412"/>
                  </a:lnTo>
                  <a:lnTo>
                    <a:pt x="434784" y="135254"/>
                  </a:lnTo>
                  <a:lnTo>
                    <a:pt x="428866" y="139953"/>
                  </a:lnTo>
                  <a:lnTo>
                    <a:pt x="423519" y="144272"/>
                  </a:lnTo>
                  <a:lnTo>
                    <a:pt x="417106" y="146557"/>
                  </a:lnTo>
                  <a:lnTo>
                    <a:pt x="468388" y="146557"/>
                  </a:lnTo>
                  <a:lnTo>
                    <a:pt x="468388" y="106172"/>
                  </a:lnTo>
                  <a:close/>
                </a:path>
                <a:path w="1040130" h="170179">
                  <a:moveTo>
                    <a:pt x="420839" y="40258"/>
                  </a:moveTo>
                  <a:lnTo>
                    <a:pt x="378918" y="53647"/>
                  </a:lnTo>
                  <a:lnTo>
                    <a:pt x="367588" y="83312"/>
                  </a:lnTo>
                  <a:lnTo>
                    <a:pt x="397802" y="83312"/>
                  </a:lnTo>
                  <a:lnTo>
                    <a:pt x="398081" y="78486"/>
                  </a:lnTo>
                  <a:lnTo>
                    <a:pt x="399427" y="74675"/>
                  </a:lnTo>
                  <a:lnTo>
                    <a:pt x="401815" y="71881"/>
                  </a:lnTo>
                  <a:lnTo>
                    <a:pt x="404914" y="68072"/>
                  </a:lnTo>
                  <a:lnTo>
                    <a:pt x="410057" y="66166"/>
                  </a:lnTo>
                  <a:lnTo>
                    <a:pt x="467140" y="66166"/>
                  </a:lnTo>
                  <a:lnTo>
                    <a:pt x="464005" y="58515"/>
                  </a:lnTo>
                  <a:lnTo>
                    <a:pt x="429293" y="40643"/>
                  </a:lnTo>
                  <a:lnTo>
                    <a:pt x="420839" y="40258"/>
                  </a:lnTo>
                  <a:close/>
                </a:path>
                <a:path w="1040130" h="170179">
                  <a:moveTo>
                    <a:pt x="823201" y="44703"/>
                  </a:moveTo>
                  <a:lnTo>
                    <a:pt x="791705" y="44703"/>
                  </a:lnTo>
                  <a:lnTo>
                    <a:pt x="791705" y="165735"/>
                  </a:lnTo>
                  <a:lnTo>
                    <a:pt x="823201" y="165735"/>
                  </a:lnTo>
                  <a:lnTo>
                    <a:pt x="823201" y="44703"/>
                  </a:lnTo>
                  <a:close/>
                </a:path>
                <a:path w="1040130" h="170179">
                  <a:moveTo>
                    <a:pt x="181546" y="44703"/>
                  </a:moveTo>
                  <a:lnTo>
                    <a:pt x="150063" y="44703"/>
                  </a:lnTo>
                  <a:lnTo>
                    <a:pt x="150063" y="165735"/>
                  </a:lnTo>
                  <a:lnTo>
                    <a:pt x="181546" y="165735"/>
                  </a:lnTo>
                  <a:lnTo>
                    <a:pt x="181546" y="44703"/>
                  </a:lnTo>
                  <a:close/>
                </a:path>
                <a:path w="1040130" h="170179">
                  <a:moveTo>
                    <a:pt x="701662" y="40258"/>
                  </a:moveTo>
                  <a:lnTo>
                    <a:pt x="657720" y="59181"/>
                  </a:lnTo>
                  <a:lnTo>
                    <a:pt x="644194" y="108203"/>
                  </a:lnTo>
                  <a:lnTo>
                    <a:pt x="644855" y="119943"/>
                  </a:lnTo>
                  <a:lnTo>
                    <a:pt x="662891" y="157851"/>
                  </a:lnTo>
                  <a:lnTo>
                    <a:pt x="699503" y="169799"/>
                  </a:lnTo>
                  <a:lnTo>
                    <a:pt x="712933" y="168584"/>
                  </a:lnTo>
                  <a:lnTo>
                    <a:pt x="747179" y="143700"/>
                  </a:lnTo>
                  <a:lnTo>
                    <a:pt x="747440" y="143128"/>
                  </a:lnTo>
                  <a:lnTo>
                    <a:pt x="700773" y="143128"/>
                  </a:lnTo>
                  <a:lnTo>
                    <a:pt x="693697" y="142176"/>
                  </a:lnTo>
                  <a:lnTo>
                    <a:pt x="676643" y="113791"/>
                  </a:lnTo>
                  <a:lnTo>
                    <a:pt x="676709" y="108203"/>
                  </a:lnTo>
                  <a:lnTo>
                    <a:pt x="676823" y="93346"/>
                  </a:lnTo>
                  <a:lnTo>
                    <a:pt x="678421" y="85725"/>
                  </a:lnTo>
                  <a:lnTo>
                    <a:pt x="681596" y="79501"/>
                  </a:lnTo>
                  <a:lnTo>
                    <a:pt x="685914" y="71500"/>
                  </a:lnTo>
                  <a:lnTo>
                    <a:pt x="692645" y="67437"/>
                  </a:lnTo>
                  <a:lnTo>
                    <a:pt x="703186" y="67437"/>
                  </a:lnTo>
                  <a:lnTo>
                    <a:pt x="709028" y="67310"/>
                  </a:lnTo>
                  <a:lnTo>
                    <a:pt x="749139" y="67310"/>
                  </a:lnTo>
                  <a:lnTo>
                    <a:pt x="748144" y="64769"/>
                  </a:lnTo>
                  <a:lnTo>
                    <a:pt x="710687" y="40810"/>
                  </a:lnTo>
                  <a:lnTo>
                    <a:pt x="701662" y="40258"/>
                  </a:lnTo>
                  <a:close/>
                </a:path>
                <a:path w="1040130" h="170179">
                  <a:moveTo>
                    <a:pt x="753859" y="121412"/>
                  </a:moveTo>
                  <a:lnTo>
                    <a:pt x="722363" y="121412"/>
                  </a:lnTo>
                  <a:lnTo>
                    <a:pt x="722363" y="125602"/>
                  </a:lnTo>
                  <a:lnTo>
                    <a:pt x="720712" y="129921"/>
                  </a:lnTo>
                  <a:lnTo>
                    <a:pt x="717537" y="134238"/>
                  </a:lnTo>
                  <a:lnTo>
                    <a:pt x="713346" y="140207"/>
                  </a:lnTo>
                  <a:lnTo>
                    <a:pt x="707758" y="143128"/>
                  </a:lnTo>
                  <a:lnTo>
                    <a:pt x="747440" y="143128"/>
                  </a:lnTo>
                  <a:lnTo>
                    <a:pt x="750398" y="136651"/>
                  </a:lnTo>
                  <a:lnTo>
                    <a:pt x="752617" y="129222"/>
                  </a:lnTo>
                  <a:lnTo>
                    <a:pt x="753859" y="121412"/>
                  </a:lnTo>
                  <a:close/>
                </a:path>
                <a:path w="1040130" h="170179">
                  <a:moveTo>
                    <a:pt x="749139" y="67310"/>
                  </a:moveTo>
                  <a:lnTo>
                    <a:pt x="709028" y="67310"/>
                  </a:lnTo>
                  <a:lnTo>
                    <a:pt x="713854" y="69596"/>
                  </a:lnTo>
                  <a:lnTo>
                    <a:pt x="717283" y="74294"/>
                  </a:lnTo>
                  <a:lnTo>
                    <a:pt x="719823" y="77597"/>
                  </a:lnTo>
                  <a:lnTo>
                    <a:pt x="721728" y="81914"/>
                  </a:lnTo>
                  <a:lnTo>
                    <a:pt x="722871" y="87122"/>
                  </a:lnTo>
                  <a:lnTo>
                    <a:pt x="754240" y="87122"/>
                  </a:lnTo>
                  <a:lnTo>
                    <a:pt x="752192" y="75100"/>
                  </a:lnTo>
                  <a:lnTo>
                    <a:pt x="749139" y="67310"/>
                  </a:lnTo>
                  <a:close/>
                </a:path>
                <a:path w="1040130" h="170179">
                  <a:moveTo>
                    <a:pt x="534708" y="43560"/>
                  </a:moveTo>
                  <a:lnTo>
                    <a:pt x="504482" y="43560"/>
                  </a:lnTo>
                  <a:lnTo>
                    <a:pt x="504482" y="165735"/>
                  </a:lnTo>
                  <a:lnTo>
                    <a:pt x="535762" y="165735"/>
                  </a:lnTo>
                  <a:lnTo>
                    <a:pt x="535762" y="86740"/>
                  </a:lnTo>
                  <a:lnTo>
                    <a:pt x="538162" y="79755"/>
                  </a:lnTo>
                  <a:lnTo>
                    <a:pt x="542950" y="74675"/>
                  </a:lnTo>
                  <a:lnTo>
                    <a:pt x="547598" y="69850"/>
                  </a:lnTo>
                  <a:lnTo>
                    <a:pt x="553593" y="67437"/>
                  </a:lnTo>
                  <a:lnTo>
                    <a:pt x="610469" y="67437"/>
                  </a:lnTo>
                  <a:lnTo>
                    <a:pt x="609471" y="63785"/>
                  </a:lnTo>
                  <a:lnTo>
                    <a:pt x="608320" y="61594"/>
                  </a:lnTo>
                  <a:lnTo>
                    <a:pt x="534708" y="61594"/>
                  </a:lnTo>
                  <a:lnTo>
                    <a:pt x="534708" y="43560"/>
                  </a:lnTo>
                  <a:close/>
                </a:path>
                <a:path w="1040130" h="170179">
                  <a:moveTo>
                    <a:pt x="610469" y="67437"/>
                  </a:moveTo>
                  <a:lnTo>
                    <a:pt x="569366" y="67437"/>
                  </a:lnTo>
                  <a:lnTo>
                    <a:pt x="575144" y="70357"/>
                  </a:lnTo>
                  <a:lnTo>
                    <a:pt x="580072" y="79628"/>
                  </a:lnTo>
                  <a:lnTo>
                    <a:pt x="581063" y="84836"/>
                  </a:lnTo>
                  <a:lnTo>
                    <a:pt x="581102" y="86740"/>
                  </a:lnTo>
                  <a:lnTo>
                    <a:pt x="581202" y="165735"/>
                  </a:lnTo>
                  <a:lnTo>
                    <a:pt x="612482" y="165735"/>
                  </a:lnTo>
                  <a:lnTo>
                    <a:pt x="612482" y="81406"/>
                  </a:lnTo>
                  <a:lnTo>
                    <a:pt x="611730" y="72048"/>
                  </a:lnTo>
                  <a:lnTo>
                    <a:pt x="610469" y="67437"/>
                  </a:lnTo>
                  <a:close/>
                </a:path>
                <a:path w="1040130" h="170179">
                  <a:moveTo>
                    <a:pt x="570852" y="40258"/>
                  </a:moveTo>
                  <a:lnTo>
                    <a:pt x="534924" y="61594"/>
                  </a:lnTo>
                  <a:lnTo>
                    <a:pt x="608320" y="61594"/>
                  </a:lnTo>
                  <a:lnTo>
                    <a:pt x="570852" y="40258"/>
                  </a:lnTo>
                  <a:close/>
                </a:path>
                <a:path w="1040130" h="170179">
                  <a:moveTo>
                    <a:pt x="254292" y="43560"/>
                  </a:moveTo>
                  <a:lnTo>
                    <a:pt x="224066" y="43560"/>
                  </a:lnTo>
                  <a:lnTo>
                    <a:pt x="224066" y="165735"/>
                  </a:lnTo>
                  <a:lnTo>
                    <a:pt x="255346" y="165735"/>
                  </a:lnTo>
                  <a:lnTo>
                    <a:pt x="255346" y="86740"/>
                  </a:lnTo>
                  <a:lnTo>
                    <a:pt x="257746" y="79755"/>
                  </a:lnTo>
                  <a:lnTo>
                    <a:pt x="262534" y="74675"/>
                  </a:lnTo>
                  <a:lnTo>
                    <a:pt x="267182" y="69850"/>
                  </a:lnTo>
                  <a:lnTo>
                    <a:pt x="273177" y="67437"/>
                  </a:lnTo>
                  <a:lnTo>
                    <a:pt x="330053" y="67437"/>
                  </a:lnTo>
                  <a:lnTo>
                    <a:pt x="329055" y="63785"/>
                  </a:lnTo>
                  <a:lnTo>
                    <a:pt x="327904" y="61594"/>
                  </a:lnTo>
                  <a:lnTo>
                    <a:pt x="254292" y="61594"/>
                  </a:lnTo>
                  <a:lnTo>
                    <a:pt x="254292" y="43560"/>
                  </a:lnTo>
                  <a:close/>
                </a:path>
                <a:path w="1040130" h="170179">
                  <a:moveTo>
                    <a:pt x="330053" y="67437"/>
                  </a:moveTo>
                  <a:lnTo>
                    <a:pt x="288950" y="67437"/>
                  </a:lnTo>
                  <a:lnTo>
                    <a:pt x="294728" y="70357"/>
                  </a:lnTo>
                  <a:lnTo>
                    <a:pt x="299656" y="79628"/>
                  </a:lnTo>
                  <a:lnTo>
                    <a:pt x="300647" y="84836"/>
                  </a:lnTo>
                  <a:lnTo>
                    <a:pt x="300686" y="86740"/>
                  </a:lnTo>
                  <a:lnTo>
                    <a:pt x="300786" y="165735"/>
                  </a:lnTo>
                  <a:lnTo>
                    <a:pt x="332066" y="165735"/>
                  </a:lnTo>
                  <a:lnTo>
                    <a:pt x="332066" y="81406"/>
                  </a:lnTo>
                  <a:lnTo>
                    <a:pt x="331314" y="72048"/>
                  </a:lnTo>
                  <a:lnTo>
                    <a:pt x="330053" y="67437"/>
                  </a:lnTo>
                  <a:close/>
                </a:path>
                <a:path w="1040130" h="170179">
                  <a:moveTo>
                    <a:pt x="290436" y="40258"/>
                  </a:moveTo>
                  <a:lnTo>
                    <a:pt x="254508" y="61594"/>
                  </a:lnTo>
                  <a:lnTo>
                    <a:pt x="327904" y="61594"/>
                  </a:lnTo>
                  <a:lnTo>
                    <a:pt x="290436" y="40258"/>
                  </a:lnTo>
                  <a:close/>
                </a:path>
                <a:path w="1040130" h="170179">
                  <a:moveTo>
                    <a:pt x="1039609" y="0"/>
                  </a:moveTo>
                  <a:lnTo>
                    <a:pt x="1008113" y="0"/>
                  </a:lnTo>
                  <a:lnTo>
                    <a:pt x="1008113" y="165735"/>
                  </a:lnTo>
                  <a:lnTo>
                    <a:pt x="1039609" y="165735"/>
                  </a:lnTo>
                  <a:lnTo>
                    <a:pt x="1039609" y="0"/>
                  </a:lnTo>
                  <a:close/>
                </a:path>
                <a:path w="1040130" h="170179">
                  <a:moveTo>
                    <a:pt x="823201" y="0"/>
                  </a:moveTo>
                  <a:lnTo>
                    <a:pt x="791705" y="0"/>
                  </a:lnTo>
                  <a:lnTo>
                    <a:pt x="791705" y="30225"/>
                  </a:lnTo>
                  <a:lnTo>
                    <a:pt x="823201" y="30225"/>
                  </a:lnTo>
                  <a:lnTo>
                    <a:pt x="823201" y="0"/>
                  </a:lnTo>
                  <a:close/>
                </a:path>
                <a:path w="1040130" h="170179">
                  <a:moveTo>
                    <a:pt x="181546" y="0"/>
                  </a:moveTo>
                  <a:lnTo>
                    <a:pt x="150063" y="0"/>
                  </a:lnTo>
                  <a:lnTo>
                    <a:pt x="150063" y="30225"/>
                  </a:lnTo>
                  <a:lnTo>
                    <a:pt x="181546" y="30225"/>
                  </a:lnTo>
                  <a:lnTo>
                    <a:pt x="181546" y="0"/>
                  </a:lnTo>
                  <a:close/>
                </a:path>
                <a:path w="1040130" h="170179">
                  <a:moveTo>
                    <a:pt x="114757" y="0"/>
                  </a:moveTo>
                  <a:lnTo>
                    <a:pt x="0" y="0"/>
                  </a:lnTo>
                  <a:lnTo>
                    <a:pt x="0" y="165735"/>
                  </a:lnTo>
                  <a:lnTo>
                    <a:pt x="33807" y="165735"/>
                  </a:lnTo>
                  <a:lnTo>
                    <a:pt x="33807" y="96265"/>
                  </a:lnTo>
                  <a:lnTo>
                    <a:pt x="104609" y="96265"/>
                  </a:lnTo>
                  <a:lnTo>
                    <a:pt x="104609" y="67055"/>
                  </a:lnTo>
                  <a:lnTo>
                    <a:pt x="33807" y="67055"/>
                  </a:lnTo>
                  <a:lnTo>
                    <a:pt x="33807" y="29463"/>
                  </a:lnTo>
                  <a:lnTo>
                    <a:pt x="114757" y="29463"/>
                  </a:lnTo>
                  <a:lnTo>
                    <a:pt x="114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9"/>
            </a:p>
          </p:txBody>
        </p:sp>
        <p:pic>
          <p:nvPicPr>
            <p:cNvPr id="87" name="object 8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978" y="290956"/>
              <a:ext cx="3825189" cy="40741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48499" y="587004"/>
              <a:ext cx="108585" cy="6985"/>
            </a:xfrm>
            <a:custGeom>
              <a:avLst/>
              <a:gdLst/>
              <a:ahLst/>
              <a:cxnLst/>
              <a:rect l="l" t="t" r="r" b="b"/>
              <a:pathLst>
                <a:path w="108584" h="6984">
                  <a:moveTo>
                    <a:pt x="107993" y="0"/>
                  </a:moveTo>
                  <a:lnTo>
                    <a:pt x="0" y="0"/>
                  </a:lnTo>
                  <a:lnTo>
                    <a:pt x="0" y="6974"/>
                  </a:lnTo>
                  <a:lnTo>
                    <a:pt x="107993" y="6974"/>
                  </a:lnTo>
                  <a:lnTo>
                    <a:pt x="107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9"/>
            </a:p>
          </p:txBody>
        </p:sp>
      </p:grp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xfrm>
            <a:off x="8638080" y="7895747"/>
            <a:ext cx="2658475" cy="179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2104">
              <a:lnSpc>
                <a:spcPts val="1403"/>
              </a:lnSpc>
            </a:pPr>
            <a:fld id="{81D60167-4931-47E6-BA6A-407CBD079E47}" type="slidenum">
              <a:rPr spc="99" dirty="0"/>
              <a:pPr marL="42104">
                <a:lnSpc>
                  <a:spcPts val="1403"/>
                </a:lnSpc>
              </a:pPr>
              <a:t>9</a:t>
            </a:fld>
            <a:endParaRPr spc="99" dirty="0"/>
          </a:p>
        </p:txBody>
      </p:sp>
      <p:sp>
        <p:nvSpPr>
          <p:cNvPr id="98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2508683" y="3073075"/>
            <a:ext cx="1136809" cy="37414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bject 11">
            <a:extLst>
              <a:ext uri="{FF2B5EF4-FFF2-40B4-BE49-F238E27FC236}">
                <a16:creationId xmlns:a16="http://schemas.microsoft.com/office/drawing/2014/main" id="{440E05B6-CDF9-49B7-A434-07DF76552515}"/>
              </a:ext>
            </a:extLst>
          </p:cNvPr>
          <p:cNvSpPr/>
          <p:nvPr/>
        </p:nvSpPr>
        <p:spPr>
          <a:xfrm>
            <a:off x="4331898" y="3083724"/>
            <a:ext cx="1321673" cy="36349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Казначей</a:t>
            </a:r>
            <a:r>
              <a:rPr lang="ru-RU" sz="19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사각형: 둥근 모서리 367">
            <a:extLst>
              <a:ext uri="{FF2B5EF4-FFF2-40B4-BE49-F238E27FC236}">
                <a16:creationId xmlns:a16="http://schemas.microsoft.com/office/drawing/2014/main" id="{42F84929-5199-4A40-A970-B9AD87F110B0}"/>
              </a:ext>
            </a:extLst>
          </p:cNvPr>
          <p:cNvSpPr/>
          <p:nvPr/>
        </p:nvSpPr>
        <p:spPr>
          <a:xfrm>
            <a:off x="2495409" y="1842229"/>
            <a:ext cx="5367838" cy="5583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indent="-73630" algn="ctr" defTabSz="711751" fontAlgn="ctr">
              <a:buClr>
                <a:schemeClr val="bg1">
                  <a:lumMod val="65000"/>
                </a:schemeClr>
              </a:buClr>
              <a:buSzPct val="80000"/>
              <a:tabLst>
                <a:tab pos="4596013" algn="l"/>
              </a:tabLst>
            </a:pPr>
            <a:r>
              <a:rPr lang="ru-RU" altLang="ko-KR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  <a:sym typeface="Wingdings" pitchFamily="2" charset="2"/>
              </a:rPr>
              <a:t>Оптимизации и реинжиниринг</a:t>
            </a:r>
            <a:endParaRPr lang="en-US" altLang="ko-KR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104" name="object 20">
            <a:extLst>
              <a:ext uri="{FF2B5EF4-FFF2-40B4-BE49-F238E27FC236}">
                <a16:creationId xmlns:a16="http://schemas.microsoft.com/office/drawing/2014/main" id="{F15E8ABD-AA13-4BFA-8AFC-E3F294682E8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1180" y="923438"/>
            <a:ext cx="1077892" cy="778014"/>
          </a:xfrm>
          <a:prstGeom prst="rect">
            <a:avLst/>
          </a:prstGeom>
        </p:spPr>
      </p:pic>
      <p:sp>
        <p:nvSpPr>
          <p:cNvPr id="106" name="object 30">
            <a:extLst>
              <a:ext uri="{FF2B5EF4-FFF2-40B4-BE49-F238E27FC236}">
                <a16:creationId xmlns:a16="http://schemas.microsoft.com/office/drawing/2014/main" id="{DFE8C90B-027E-4468-B961-43110D9684F2}"/>
              </a:ext>
            </a:extLst>
          </p:cNvPr>
          <p:cNvSpPr/>
          <p:nvPr/>
        </p:nvSpPr>
        <p:spPr>
          <a:xfrm>
            <a:off x="2582374" y="799942"/>
            <a:ext cx="6782010" cy="1127340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обслуживаемых организаций: 2008 год - 11 000,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						       2022 год - 15 000.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Финансовых документов: 			       2008 год – 6,7 млн.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						       2022 год – 14 млн.   </a:t>
            </a:r>
          </a:p>
          <a:p>
            <a:pPr algn="ctr"/>
            <a:endParaRPr sz="1989" dirty="0"/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574BFAE3-5B58-41E9-8A4F-93B33440EFD5}"/>
              </a:ext>
            </a:extLst>
          </p:cNvPr>
          <p:cNvSpPr/>
          <p:nvPr/>
        </p:nvSpPr>
        <p:spPr>
          <a:xfrm>
            <a:off x="2202136" y="2538660"/>
            <a:ext cx="562644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Обработка платежей по принципу «четырех глаз»</a:t>
            </a: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id="{7930E157-D575-4FF3-8FAC-DEA4D8E7BF4C}"/>
              </a:ext>
            </a:extLst>
          </p:cNvPr>
          <p:cNvSpPr/>
          <p:nvPr/>
        </p:nvSpPr>
        <p:spPr>
          <a:xfrm>
            <a:off x="7863247" y="4475701"/>
            <a:ext cx="22190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Казахстанский центр</a:t>
            </a:r>
          </a:p>
          <a:p>
            <a:pPr algn="ctr"/>
            <a:r>
              <a:rPr lang="ru-RU" sz="1400" dirty="0"/>
              <a:t>Межбанковских расчетов</a:t>
            </a:r>
          </a:p>
          <a:p>
            <a:pPr algn="ctr"/>
            <a:r>
              <a:rPr lang="ru-RU" sz="1400" dirty="0"/>
              <a:t>Национального банка</a:t>
            </a:r>
          </a:p>
        </p:txBody>
      </p:sp>
      <p:sp>
        <p:nvSpPr>
          <p:cNvPr id="155" name="object 30">
            <a:extLst>
              <a:ext uri="{FF2B5EF4-FFF2-40B4-BE49-F238E27FC236}">
                <a16:creationId xmlns:a16="http://schemas.microsoft.com/office/drawing/2014/main" id="{7FA12E67-8532-4C2A-A9CE-FBA4592E5189}"/>
              </a:ext>
            </a:extLst>
          </p:cNvPr>
          <p:cNvSpPr/>
          <p:nvPr/>
        </p:nvSpPr>
        <p:spPr>
          <a:xfrm>
            <a:off x="1413160" y="4703337"/>
            <a:ext cx="1245353" cy="38104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стало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object 14">
            <a:extLst>
              <a:ext uri="{FF2B5EF4-FFF2-40B4-BE49-F238E27FC236}">
                <a16:creationId xmlns:a16="http://schemas.microsoft.com/office/drawing/2014/main" id="{83784F72-5C5A-4600-884E-468732D942AD}"/>
              </a:ext>
            </a:extLst>
          </p:cNvPr>
          <p:cNvSpPr txBox="1"/>
          <p:nvPr/>
        </p:nvSpPr>
        <p:spPr>
          <a:xfrm>
            <a:off x="3704430" y="6201027"/>
            <a:ext cx="1136807" cy="323952"/>
          </a:xfrm>
          <a:prstGeom prst="rect">
            <a:avLst/>
          </a:prstGeom>
        </p:spPr>
        <p:txBody>
          <a:bodyPr vert="horz" wrap="square" lIns="0" tIns="17543" rIns="0" bIns="0" rtlCol="0">
            <a:spAutoFit/>
          </a:bodyPr>
          <a:lstStyle/>
          <a:p>
            <a:pPr marL="14035" algn="ctr">
              <a:spcBef>
                <a:spcPts val="138"/>
              </a:spcBef>
            </a:pPr>
            <a:r>
              <a:rPr lang="ru-RU" sz="995" spc="11" dirty="0">
                <a:latin typeface="Arial MT"/>
                <a:cs typeface="Arial MT"/>
              </a:rPr>
              <a:t> направляет счет на оплату</a:t>
            </a:r>
            <a:endParaRPr sz="995" dirty="0">
              <a:latin typeface="Arial MT"/>
              <a:cs typeface="Arial MT"/>
            </a:endParaRPr>
          </a:p>
        </p:txBody>
      </p:sp>
      <p:pic>
        <p:nvPicPr>
          <p:cNvPr id="165" name="object 24">
            <a:extLst>
              <a:ext uri="{FF2B5EF4-FFF2-40B4-BE49-F238E27FC236}">
                <a16:creationId xmlns:a16="http://schemas.microsoft.com/office/drawing/2014/main" id="{75D29D2A-134D-4A61-8DAC-EEF04FE896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7531" y="5371382"/>
            <a:ext cx="304113" cy="363497"/>
          </a:xfrm>
          <a:prstGeom prst="rect">
            <a:avLst/>
          </a:prstGeom>
        </p:spPr>
      </p:pic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id="{37757BD3-222B-4222-8CC3-88517CFCFBE1}"/>
              </a:ext>
            </a:extLst>
          </p:cNvPr>
          <p:cNvSpPr/>
          <p:nvPr/>
        </p:nvSpPr>
        <p:spPr>
          <a:xfrm>
            <a:off x="3130472" y="4654847"/>
            <a:ext cx="3978409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Обработка в один клик</a:t>
            </a:r>
          </a:p>
        </p:txBody>
      </p:sp>
      <p:sp>
        <p:nvSpPr>
          <p:cNvPr id="168" name="object 14">
            <a:extLst>
              <a:ext uri="{FF2B5EF4-FFF2-40B4-BE49-F238E27FC236}">
                <a16:creationId xmlns:a16="http://schemas.microsoft.com/office/drawing/2014/main" id="{0425991F-34B6-4586-B787-23E8ED846195}"/>
              </a:ext>
            </a:extLst>
          </p:cNvPr>
          <p:cNvSpPr txBox="1"/>
          <p:nvPr/>
        </p:nvSpPr>
        <p:spPr>
          <a:xfrm>
            <a:off x="4393830" y="4054888"/>
            <a:ext cx="1136807" cy="323952"/>
          </a:xfrm>
          <a:prstGeom prst="rect">
            <a:avLst/>
          </a:prstGeom>
        </p:spPr>
        <p:txBody>
          <a:bodyPr vert="horz" wrap="square" lIns="0" tIns="17543" rIns="0" bIns="0" rtlCol="0">
            <a:spAutoFit/>
          </a:bodyPr>
          <a:lstStyle/>
          <a:p>
            <a:pPr marL="14035" algn="ctr">
              <a:spcBef>
                <a:spcPts val="138"/>
              </a:spcBef>
            </a:pPr>
            <a:r>
              <a:rPr lang="ru-RU" sz="995" spc="11" dirty="0">
                <a:latin typeface="Arial MT"/>
                <a:cs typeface="Arial MT"/>
              </a:rPr>
              <a:t> проверяет счет на оплату</a:t>
            </a:r>
            <a:endParaRPr sz="995" dirty="0">
              <a:latin typeface="Arial MT"/>
              <a:cs typeface="Arial MT"/>
            </a:endParaRPr>
          </a:p>
        </p:txBody>
      </p:sp>
      <p:sp>
        <p:nvSpPr>
          <p:cNvPr id="170" name="object 14">
            <a:extLst>
              <a:ext uri="{FF2B5EF4-FFF2-40B4-BE49-F238E27FC236}">
                <a16:creationId xmlns:a16="http://schemas.microsoft.com/office/drawing/2014/main" id="{AFC48049-A290-4B50-A0FE-1A8B9E860999}"/>
              </a:ext>
            </a:extLst>
          </p:cNvPr>
          <p:cNvSpPr txBox="1"/>
          <p:nvPr/>
        </p:nvSpPr>
        <p:spPr>
          <a:xfrm>
            <a:off x="6421573" y="4044121"/>
            <a:ext cx="1136807" cy="323952"/>
          </a:xfrm>
          <a:prstGeom prst="rect">
            <a:avLst/>
          </a:prstGeom>
        </p:spPr>
        <p:txBody>
          <a:bodyPr vert="horz" wrap="square" lIns="0" tIns="17543" rIns="0" bIns="0" rtlCol="0">
            <a:spAutoFit/>
          </a:bodyPr>
          <a:lstStyle/>
          <a:p>
            <a:pPr marL="14035" algn="ctr">
              <a:spcBef>
                <a:spcPts val="138"/>
              </a:spcBef>
            </a:pPr>
            <a:r>
              <a:rPr lang="ru-RU" sz="995" spc="11" dirty="0">
                <a:latin typeface="Arial MT"/>
                <a:cs typeface="Arial MT"/>
              </a:rPr>
              <a:t> проверяет счет на оплату</a:t>
            </a:r>
            <a:endParaRPr sz="995" dirty="0">
              <a:latin typeface="Arial MT"/>
              <a:cs typeface="Arial MT"/>
            </a:endParaRPr>
          </a:p>
        </p:txBody>
      </p:sp>
      <p:sp>
        <p:nvSpPr>
          <p:cNvPr id="171" name="object 14">
            <a:extLst>
              <a:ext uri="{FF2B5EF4-FFF2-40B4-BE49-F238E27FC236}">
                <a16:creationId xmlns:a16="http://schemas.microsoft.com/office/drawing/2014/main" id="{2C49C0E4-71D0-44A1-AE18-E34B97BB9AD2}"/>
              </a:ext>
            </a:extLst>
          </p:cNvPr>
          <p:cNvSpPr txBox="1"/>
          <p:nvPr/>
        </p:nvSpPr>
        <p:spPr>
          <a:xfrm>
            <a:off x="5706156" y="6207399"/>
            <a:ext cx="1136807" cy="323952"/>
          </a:xfrm>
          <a:prstGeom prst="rect">
            <a:avLst/>
          </a:prstGeom>
        </p:spPr>
        <p:txBody>
          <a:bodyPr vert="horz" wrap="square" lIns="0" tIns="17543" rIns="0" bIns="0" rtlCol="0">
            <a:spAutoFit/>
          </a:bodyPr>
          <a:lstStyle/>
          <a:p>
            <a:pPr marL="14035" algn="ctr">
              <a:spcBef>
                <a:spcPts val="138"/>
              </a:spcBef>
            </a:pPr>
            <a:r>
              <a:rPr lang="ru-RU" sz="995" spc="11" dirty="0">
                <a:latin typeface="Arial MT"/>
                <a:cs typeface="Arial MT"/>
              </a:rPr>
              <a:t> проверяет счет на оплату</a:t>
            </a:r>
            <a:endParaRPr sz="995" dirty="0">
              <a:latin typeface="Arial MT"/>
              <a:cs typeface="Arial MT"/>
            </a:endParaRPr>
          </a:p>
        </p:txBody>
      </p:sp>
      <p:sp>
        <p:nvSpPr>
          <p:cNvPr id="172" name="object 14">
            <a:extLst>
              <a:ext uri="{FF2B5EF4-FFF2-40B4-BE49-F238E27FC236}">
                <a16:creationId xmlns:a16="http://schemas.microsoft.com/office/drawing/2014/main" id="{03B18C8A-EA2A-44F4-82A2-228EF8CEC6ED}"/>
              </a:ext>
            </a:extLst>
          </p:cNvPr>
          <p:cNvSpPr txBox="1"/>
          <p:nvPr/>
        </p:nvSpPr>
        <p:spPr>
          <a:xfrm>
            <a:off x="8411743" y="5636885"/>
            <a:ext cx="1136807" cy="170833"/>
          </a:xfrm>
          <a:prstGeom prst="rect">
            <a:avLst/>
          </a:prstGeom>
        </p:spPr>
        <p:txBody>
          <a:bodyPr vert="horz" wrap="square" lIns="0" tIns="17543" rIns="0" bIns="0" rtlCol="0">
            <a:spAutoFit/>
          </a:bodyPr>
          <a:lstStyle/>
          <a:p>
            <a:pPr marL="14035" algn="ctr">
              <a:spcBef>
                <a:spcPts val="138"/>
              </a:spcBef>
            </a:pPr>
            <a:r>
              <a:rPr lang="ru-RU" sz="995" dirty="0">
                <a:latin typeface="Arial MT"/>
                <a:cs typeface="Arial MT"/>
              </a:rPr>
              <a:t>оплата</a:t>
            </a:r>
            <a:endParaRPr sz="995" dirty="0">
              <a:latin typeface="Arial MT"/>
              <a:cs typeface="Arial MT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0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Информационная система казначейства</a:t>
            </a:r>
            <a:endParaRPr lang="en-US" altLang="ko-KR" spc="-12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</p:txBody>
      </p:sp>
      <p:pic>
        <p:nvPicPr>
          <p:cNvPr id="48" name="그림 398">
            <a:extLst>
              <a:ext uri="{FF2B5EF4-FFF2-40B4-BE49-F238E27FC236}">
                <a16:creationId xmlns:a16="http://schemas.microsoft.com/office/drawing/2014/main" id="{96D738D2-D65A-4A70-9ADF-50FC451663D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01" y="1480559"/>
            <a:ext cx="1505685" cy="1654808"/>
          </a:xfrm>
          <a:prstGeom prst="rect">
            <a:avLst/>
          </a:prstGeom>
        </p:spPr>
      </p:pic>
      <p:sp>
        <p:nvSpPr>
          <p:cNvPr id="49" name="object 11">
            <a:extLst>
              <a:ext uri="{FF2B5EF4-FFF2-40B4-BE49-F238E27FC236}">
                <a16:creationId xmlns:a16="http://schemas.microsoft.com/office/drawing/2014/main" id="{440E05B6-CDF9-49B7-A434-07DF76552515}"/>
              </a:ext>
            </a:extLst>
          </p:cNvPr>
          <p:cNvSpPr/>
          <p:nvPr/>
        </p:nvSpPr>
        <p:spPr>
          <a:xfrm>
            <a:off x="6276436" y="3092309"/>
            <a:ext cx="1321673" cy="36349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Казначей</a:t>
            </a:r>
            <a:r>
              <a:rPr lang="ru-RU" sz="19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3624250" y="5313004"/>
            <a:ext cx="1136809" cy="37414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11">
            <a:extLst>
              <a:ext uri="{FF2B5EF4-FFF2-40B4-BE49-F238E27FC236}">
                <a16:creationId xmlns:a16="http://schemas.microsoft.com/office/drawing/2014/main" id="{440E05B6-CDF9-49B7-A434-07DF76552515}"/>
              </a:ext>
            </a:extLst>
          </p:cNvPr>
          <p:cNvSpPr/>
          <p:nvPr/>
        </p:nvSpPr>
        <p:spPr>
          <a:xfrm>
            <a:off x="5638341" y="5321791"/>
            <a:ext cx="1321673" cy="36349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Казначей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078" y="5132647"/>
            <a:ext cx="477469" cy="4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 descr="C:\Users\User\Desktop\МИНФИН презентация\бугалтер.ep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16" y="3485199"/>
            <a:ext cx="744990" cy="55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User\Desktop\МИНФИН презентация\бугалтер.ep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20" y="5636885"/>
            <a:ext cx="764081" cy="57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User\Desktop\МИНФИН презентация\завхос.ep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37" y="3511947"/>
            <a:ext cx="611678" cy="52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" descr="C:\Users\User\Desktop\МИНФИН презентация\нп.ep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75" y="3482016"/>
            <a:ext cx="451994" cy="59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" descr="C:\Users\User\Desktop\МИНФИН презентация\нп.ep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29" y="5630011"/>
            <a:ext cx="446162" cy="5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658513" y="6712073"/>
            <a:ext cx="4833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ru-RU" sz="1200" u="sng" dirty="0"/>
              <a:t>Результаты</a:t>
            </a:r>
            <a:endParaRPr lang="ru-RU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Сокращение времени проведения платежей </a:t>
            </a: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Минимизация человеческого фактора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9963</TotalTime>
  <Words>1108</Words>
  <Application>Microsoft Office PowerPoint</Application>
  <PresentationFormat>Custom</PresentationFormat>
  <Paragraphs>331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npf</dc:creator>
  <cp:lastModifiedBy>Yelena Slizhevskaya</cp:lastModifiedBy>
  <cp:revision>974</cp:revision>
  <cp:lastPrinted>2023-05-03T12:15:00Z</cp:lastPrinted>
  <dcterms:created xsi:type="dcterms:W3CDTF">2021-08-23T07:35:13Z</dcterms:created>
  <dcterms:modified xsi:type="dcterms:W3CDTF">2023-05-13T17:06:44Z</dcterms:modified>
</cp:coreProperties>
</file>